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9" r:id="rId1"/>
  </p:sldMasterIdLst>
  <p:notesMasterIdLst>
    <p:notesMasterId r:id="rId47"/>
  </p:notesMasterIdLst>
  <p:sldIdLst>
    <p:sldId id="315" r:id="rId2"/>
    <p:sldId id="356" r:id="rId3"/>
    <p:sldId id="341" r:id="rId4"/>
    <p:sldId id="301" r:id="rId5"/>
    <p:sldId id="304" r:id="rId6"/>
    <p:sldId id="357" r:id="rId7"/>
    <p:sldId id="358" r:id="rId8"/>
    <p:sldId id="359" r:id="rId9"/>
    <p:sldId id="345" r:id="rId10"/>
    <p:sldId id="302" r:id="rId11"/>
    <p:sldId id="307" r:id="rId12"/>
    <p:sldId id="309" r:id="rId13"/>
    <p:sldId id="310" r:id="rId14"/>
    <p:sldId id="311" r:id="rId15"/>
    <p:sldId id="294" r:id="rId16"/>
    <p:sldId id="264" r:id="rId17"/>
    <p:sldId id="336" r:id="rId18"/>
    <p:sldId id="319" r:id="rId19"/>
    <p:sldId id="265" r:id="rId20"/>
    <p:sldId id="316" r:id="rId21"/>
    <p:sldId id="322" r:id="rId22"/>
    <p:sldId id="271" r:id="rId23"/>
    <p:sldId id="293" r:id="rId24"/>
    <p:sldId id="274" r:id="rId25"/>
    <p:sldId id="361" r:id="rId26"/>
    <p:sldId id="343" r:id="rId27"/>
    <p:sldId id="258" r:id="rId28"/>
    <p:sldId id="326" r:id="rId29"/>
    <p:sldId id="278" r:id="rId30"/>
    <p:sldId id="325" r:id="rId31"/>
    <p:sldId id="353" r:id="rId32"/>
    <p:sldId id="328" r:id="rId33"/>
    <p:sldId id="330" r:id="rId34"/>
    <p:sldId id="332" r:id="rId35"/>
    <p:sldId id="333" r:id="rId36"/>
    <p:sldId id="279" r:id="rId37"/>
    <p:sldId id="360" r:id="rId38"/>
    <p:sldId id="291" r:id="rId39"/>
    <p:sldId id="288" r:id="rId40"/>
    <p:sldId id="312" r:id="rId41"/>
    <p:sldId id="313" r:id="rId42"/>
    <p:sldId id="362" r:id="rId43"/>
    <p:sldId id="314" r:id="rId44"/>
    <p:sldId id="298" r:id="rId45"/>
    <p:sldId id="290"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91"/>
    <p:restoredTop sz="75830" autoAdjust="0"/>
  </p:normalViewPr>
  <p:slideViewPr>
    <p:cSldViewPr snapToGrid="0" snapToObjects="1">
      <p:cViewPr>
        <p:scale>
          <a:sx n="88" d="100"/>
          <a:sy n="88" d="100"/>
        </p:scale>
        <p:origin x="-498" y="-96"/>
      </p:cViewPr>
      <p:guideLst>
        <p:guide orient="horz" pos="2160"/>
        <p:guide pos="3840"/>
      </p:guideLst>
    </p:cSldViewPr>
  </p:slideViewPr>
  <p:notesTextViewPr>
    <p:cViewPr>
      <p:scale>
        <a:sx n="1" d="1"/>
        <a:sy n="1" d="1"/>
      </p:scale>
      <p:origin x="0" y="0"/>
    </p:cViewPr>
  </p:notesTextViewPr>
  <p:sorterViewPr>
    <p:cViewPr>
      <p:scale>
        <a:sx n="100" d="100"/>
        <a:sy n="100" d="100"/>
      </p:scale>
      <p:origin x="0" y="9090"/>
    </p:cViewPr>
  </p:sorterViewPr>
  <p:notesViewPr>
    <p:cSldViewPr snapToGrid="0" snapToObjects="1">
      <p:cViewPr varScale="1">
        <p:scale>
          <a:sx n="62" d="100"/>
          <a:sy n="62" d="100"/>
        </p:scale>
        <p:origin x="380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96A2A9-203C-0745-B21C-98C6608C6651}" type="datetimeFigureOut">
              <a:rPr lang="en-US" smtClean="0"/>
              <a:t>10/11/2016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98B8DA-CEB7-9C4E-82B7-F5F380FEEC30}" type="slidenum">
              <a:rPr lang="en-US" smtClean="0"/>
              <a:t>‹#›</a:t>
            </a:fld>
            <a:endParaRPr lang="en-US"/>
          </a:p>
        </p:txBody>
      </p:sp>
    </p:spTree>
    <p:extLst>
      <p:ext uri="{BB962C8B-B14F-4D97-AF65-F5344CB8AC3E}">
        <p14:creationId xmlns:p14="http://schemas.microsoft.com/office/powerpoint/2010/main" val="62199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people should be able and encouraged</a:t>
            </a:r>
            <a:r>
              <a:rPr lang="en-US" baseline="0" dirty="0" smtClean="0"/>
              <a:t> to have a good life, an everyday life.</a:t>
            </a:r>
            <a:endParaRPr lang="en-US" dirty="0"/>
          </a:p>
        </p:txBody>
      </p:sp>
      <p:sp>
        <p:nvSpPr>
          <p:cNvPr id="4" name="Slide Number Placeholder 3"/>
          <p:cNvSpPr>
            <a:spLocks noGrp="1"/>
          </p:cNvSpPr>
          <p:nvPr>
            <p:ph type="sldNum" sz="quarter" idx="10"/>
          </p:nvPr>
        </p:nvSpPr>
        <p:spPr/>
        <p:txBody>
          <a:bodyPr/>
          <a:lstStyle/>
          <a:p>
            <a:fld id="{1E570F75-77C5-4276-ABDC-A1FB6ED8F36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57176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paradigm shift got a big shot of momentum in 2011.</a:t>
            </a:r>
          </a:p>
          <a:p>
            <a:endParaRPr lang="en-US" dirty="0"/>
          </a:p>
          <a:p>
            <a:r>
              <a:rPr lang="en-US" dirty="0"/>
              <a:t>A group of diverse national and state family support leaders and stakeholders (including Nancy Thaler and several others from PA) met during a three-day intensive conference held on March 6-8, 2011 at the Johnson Foundation’s Wingspread Conference Center in Racine, Wisconsin. The purpose of the conference was to generate recommendations for a National Agenda on Family Support for families of people with intellectual and developmental disabilities (I/DD).</a:t>
            </a:r>
          </a:p>
          <a:p>
            <a:endParaRPr lang="en-US" dirty="0"/>
          </a:p>
          <a:p>
            <a:r>
              <a:rPr lang="en-US" dirty="0"/>
              <a:t>This was the first and primary recommendation.</a:t>
            </a:r>
          </a:p>
        </p:txBody>
      </p:sp>
      <p:sp>
        <p:nvSpPr>
          <p:cNvPr id="4" name="Slide Number Placeholder 3"/>
          <p:cNvSpPr>
            <a:spLocks noGrp="1"/>
          </p:cNvSpPr>
          <p:nvPr>
            <p:ph type="sldNum" sz="quarter" idx="10"/>
          </p:nvPr>
        </p:nvSpPr>
        <p:spPr/>
        <p:txBody>
          <a:bodyPr/>
          <a:lstStyle/>
          <a:p>
            <a:fld id="{BC98B8DA-CEB7-9C4E-82B7-F5F380FEEC30}" type="slidenum">
              <a:rPr lang="en-US" smtClean="0"/>
              <a:t>11</a:t>
            </a:fld>
            <a:endParaRPr lang="en-US"/>
          </a:p>
        </p:txBody>
      </p:sp>
    </p:spTree>
    <p:extLst>
      <p:ext uri="{BB962C8B-B14F-4D97-AF65-F5344CB8AC3E}">
        <p14:creationId xmlns:p14="http://schemas.microsoft.com/office/powerpoint/2010/main" val="2007051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recommendations (paraphrased/shortened below):</a:t>
            </a:r>
          </a:p>
          <a:p>
            <a:endParaRPr lang="en-US" dirty="0" smtClean="0"/>
          </a:p>
          <a:p>
            <a:r>
              <a:rPr lang="en-US" dirty="0" smtClean="0"/>
              <a:t>Collaborate with and support local and statewide</a:t>
            </a:r>
            <a:r>
              <a:rPr lang="en-US" baseline="0" dirty="0" smtClean="0"/>
              <a:t> family organizations in developing strategies</a:t>
            </a:r>
          </a:p>
          <a:p>
            <a:endParaRPr lang="en-US" baseline="0" dirty="0" smtClean="0"/>
          </a:p>
          <a:p>
            <a:r>
              <a:rPr lang="en-US" baseline="0" dirty="0" smtClean="0"/>
              <a:t>Maintain ongoing dialogue with families and all stakeholders</a:t>
            </a:r>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12</a:t>
            </a:fld>
            <a:endParaRPr lang="en-US"/>
          </a:p>
        </p:txBody>
      </p:sp>
    </p:spTree>
    <p:extLst>
      <p:ext uri="{BB962C8B-B14F-4D97-AF65-F5344CB8AC3E}">
        <p14:creationId xmlns:p14="http://schemas.microsoft.com/office/powerpoint/2010/main" val="249549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self direction options</a:t>
            </a:r>
          </a:p>
          <a:p>
            <a:endParaRPr lang="en-US" dirty="0" smtClean="0"/>
          </a:p>
          <a:p>
            <a:r>
              <a:rPr lang="en-US" dirty="0" smtClean="0"/>
              <a:t>Enable SCs to do the work they came into the field to do! </a:t>
            </a:r>
          </a:p>
          <a:p>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13</a:t>
            </a:fld>
            <a:endParaRPr lang="en-US"/>
          </a:p>
        </p:txBody>
      </p:sp>
    </p:spTree>
    <p:extLst>
      <p:ext uri="{BB962C8B-B14F-4D97-AF65-F5344CB8AC3E}">
        <p14:creationId xmlns:p14="http://schemas.microsoft.com/office/powerpoint/2010/main" val="1260350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a:t>
            </a:r>
            <a:r>
              <a:rPr lang="en-US" baseline="0" dirty="0" smtClean="0"/>
              <a:t> families to navigate both the service system and the community-based systems and organizations</a:t>
            </a:r>
          </a:p>
          <a:p>
            <a:endParaRPr lang="en-US" baseline="0" dirty="0" smtClean="0"/>
          </a:p>
          <a:p>
            <a:r>
              <a:rPr lang="en-US" baseline="0" dirty="0" smtClean="0"/>
              <a:t>Provide training to all on these values of supporting people differently</a:t>
            </a:r>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14</a:t>
            </a:fld>
            <a:endParaRPr lang="en-US"/>
          </a:p>
        </p:txBody>
      </p:sp>
    </p:spTree>
    <p:extLst>
      <p:ext uri="{BB962C8B-B14F-4D97-AF65-F5344CB8AC3E}">
        <p14:creationId xmlns:p14="http://schemas.microsoft.com/office/powerpoint/2010/main" val="813960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Transitional Change has been our approach for years to tweak our institutional-based DNA.</a:t>
            </a:r>
          </a:p>
          <a:p>
            <a:endParaRPr lang="en-US" baseline="0" dirty="0" smtClean="0"/>
          </a:p>
          <a:p>
            <a:r>
              <a:rPr lang="en-US" baseline="0" dirty="0" smtClean="0"/>
              <a:t>Transformational Change means we start with a new DNA that is community-based and that encourages a life like everyone else.</a:t>
            </a:r>
          </a:p>
          <a:p>
            <a:endParaRPr lang="en-US" baseline="0" dirty="0" smtClean="0"/>
          </a:p>
          <a:p>
            <a:pPr defTabSz="931774">
              <a:defRPr/>
            </a:pPr>
            <a:r>
              <a:rPr lang="en-US" dirty="0" smtClean="0"/>
              <a:t>The </a:t>
            </a:r>
            <a:r>
              <a:rPr lang="en-US" dirty="0" err="1" smtClean="0"/>
              <a:t>LifeCourse</a:t>
            </a:r>
            <a:r>
              <a:rPr lang="en-US" dirty="0" smtClean="0"/>
              <a:t> Framework</a:t>
            </a:r>
            <a:r>
              <a:rPr lang="en-US" baseline="0" dirty="0" smtClean="0"/>
              <a:t> is the way we can achieve Transformational Change</a:t>
            </a:r>
          </a:p>
          <a:p>
            <a:endParaRPr lang="en-US" baseline="0" dirty="0" smtClean="0"/>
          </a:p>
          <a:p>
            <a:r>
              <a:rPr lang="en-US" baseline="0" dirty="0" smtClean="0"/>
              <a:t>But, we do not want to imply or make families perceive that they did wrong in the context of decisions they made; they had few choices when they made them. And the narratives they were given actually discouraged envisioning possibilities that were different than those limited choices.</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15</a:t>
            </a:fld>
            <a:endParaRPr lang="en-US"/>
          </a:p>
        </p:txBody>
      </p:sp>
    </p:spTree>
    <p:extLst>
      <p:ext uri="{BB962C8B-B14F-4D97-AF65-F5344CB8AC3E}">
        <p14:creationId xmlns:p14="http://schemas.microsoft.com/office/powerpoint/2010/main" val="1333185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the recommendations of the Wingspread Conference, the idea of a national community of practice arose, supported by a grant from AIDD to NASDDDS.</a:t>
            </a:r>
          </a:p>
          <a:p>
            <a:endParaRPr lang="en-US" dirty="0"/>
          </a:p>
          <a:p>
            <a:pPr defTabSz="465887"/>
            <a:r>
              <a:rPr lang="en-US" b="1" dirty="0" smtClean="0">
                <a:solidFill>
                  <a:prstClr val="black"/>
                </a:solidFill>
              </a:rPr>
              <a:t>Project Goal of the </a:t>
            </a:r>
            <a:r>
              <a:rPr lang="en-US" b="1" dirty="0" err="1" smtClean="0">
                <a:solidFill>
                  <a:prstClr val="black"/>
                </a:solidFill>
              </a:rPr>
              <a:t>CoP</a:t>
            </a:r>
            <a:r>
              <a:rPr lang="en-US" b="1" dirty="0" smtClean="0">
                <a:solidFill>
                  <a:prstClr val="black"/>
                </a:solidFill>
              </a:rPr>
              <a:t>:</a:t>
            </a:r>
          </a:p>
          <a:p>
            <a:pPr defTabSz="465887"/>
            <a:r>
              <a:rPr lang="en-US" dirty="0" smtClean="0">
                <a:solidFill>
                  <a:prstClr val="black"/>
                </a:solidFill>
              </a:rPr>
              <a:t>To build capacity through a community of practice across and within States to create policies, practices and systems to better assist and support families that include a person with I/DD across the lifespan.</a:t>
            </a:r>
          </a:p>
          <a:p>
            <a:pPr defTabSz="465887"/>
            <a:endParaRPr lang="en-US" dirty="0" smtClean="0">
              <a:solidFill>
                <a:prstClr val="black"/>
              </a:solidFill>
            </a:endParaRPr>
          </a:p>
          <a:p>
            <a:pPr defTabSz="465887"/>
            <a:r>
              <a:rPr lang="en-US" b="1" dirty="0" smtClean="0">
                <a:solidFill>
                  <a:prstClr val="black"/>
                </a:solidFill>
              </a:rPr>
              <a:t>Expected Project Outcomes:</a:t>
            </a:r>
          </a:p>
          <a:p>
            <a:pPr marL="291179" indent="-291179" defTabSz="465887">
              <a:buFont typeface="Arial" panose="020B0604020202020204" pitchFamily="34" charset="0"/>
              <a:buChar char="•"/>
            </a:pPr>
            <a:r>
              <a:rPr lang="en-US" dirty="0" smtClean="0">
                <a:solidFill>
                  <a:prstClr val="black"/>
                </a:solidFill>
              </a:rPr>
              <a:t>State and national consensus on a national framework and agenda for improving support for families with members with I/DD.</a:t>
            </a:r>
          </a:p>
          <a:p>
            <a:pPr marL="291179" indent="-291179" defTabSz="465887">
              <a:buFont typeface="Arial" panose="020B0604020202020204" pitchFamily="34" charset="0"/>
              <a:buChar char="•"/>
            </a:pPr>
            <a:r>
              <a:rPr lang="en-US" dirty="0" smtClean="0">
                <a:solidFill>
                  <a:prstClr val="black"/>
                </a:solidFill>
              </a:rPr>
              <a:t>Enhanced national and state policies, practices, and sustainable systems that result in improved supports to families.</a:t>
            </a:r>
          </a:p>
          <a:p>
            <a:pPr marL="291179" indent="-291179" defTabSz="465887">
              <a:buFont typeface="Arial" panose="020B0604020202020204" pitchFamily="34" charset="0"/>
              <a:buChar char="•"/>
            </a:pPr>
            <a:r>
              <a:rPr lang="en-US" dirty="0" smtClean="0">
                <a:solidFill>
                  <a:prstClr val="black"/>
                </a:solidFill>
              </a:rPr>
              <a:t>Enhanced capacity of states to replicate and sustain exemplary practices to support families and systems.</a:t>
            </a:r>
          </a:p>
          <a:p>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16</a:t>
            </a:fld>
            <a:endParaRPr lang="en-US"/>
          </a:p>
        </p:txBody>
      </p:sp>
    </p:spTree>
    <p:extLst>
      <p:ext uri="{BB962C8B-B14F-4D97-AF65-F5344CB8AC3E}">
        <p14:creationId xmlns:p14="http://schemas.microsoft.com/office/powerpoint/2010/main" val="1193534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six states:  CT, WA, OK, TN, D.C., and MO</a:t>
            </a:r>
          </a:p>
          <a:p>
            <a:endParaRPr lang="en-US" dirty="0" smtClean="0"/>
          </a:p>
          <a:p>
            <a:r>
              <a:rPr lang="en-US" dirty="0" smtClean="0"/>
              <a:t>New states: PA, MD, MA, KS, KY, OH, OR, DE, AL, SD, MI, HI</a:t>
            </a:r>
          </a:p>
        </p:txBody>
      </p:sp>
      <p:sp>
        <p:nvSpPr>
          <p:cNvPr id="4" name="Slide Number Placeholder 3"/>
          <p:cNvSpPr>
            <a:spLocks noGrp="1"/>
          </p:cNvSpPr>
          <p:nvPr>
            <p:ph type="sldNum" sz="quarter" idx="10"/>
          </p:nvPr>
        </p:nvSpPr>
        <p:spPr/>
        <p:txBody>
          <a:bodyPr/>
          <a:lstStyle/>
          <a:p>
            <a:fld id="{BC98B8DA-CEB7-9C4E-82B7-F5F380FEEC30}" type="slidenum">
              <a:rPr lang="en-US" smtClean="0"/>
              <a:t>17</a:t>
            </a:fld>
            <a:endParaRPr lang="en-US"/>
          </a:p>
        </p:txBody>
      </p:sp>
    </p:spTree>
    <p:extLst>
      <p:ext uri="{BB962C8B-B14F-4D97-AF65-F5344CB8AC3E}">
        <p14:creationId xmlns:p14="http://schemas.microsoft.com/office/powerpoint/2010/main" val="1211381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D0BFF0-BC4A-4F83-AF42-DF149487A101}" type="slidenum">
              <a:rPr lang="en-US" smtClean="0"/>
              <a:pPr/>
              <a:t>18</a:t>
            </a:fld>
            <a:endParaRPr lang="en-US"/>
          </a:p>
        </p:txBody>
      </p:sp>
    </p:spTree>
    <p:extLst>
      <p:ext uri="{BB962C8B-B14F-4D97-AF65-F5344CB8AC3E}">
        <p14:creationId xmlns:p14="http://schemas.microsoft.com/office/powerpoint/2010/main" val="559901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a:p>
            <a:pPr>
              <a:spcBef>
                <a:spcPct val="0"/>
              </a:spcBef>
            </a:pPr>
            <a:r>
              <a:rPr lang="en-US" altLang="en-US" dirty="0" smtClean="0"/>
              <a:t>In the past, conversations</a:t>
            </a:r>
            <a:r>
              <a:rPr lang="en-US" altLang="en-US" baseline="0" dirty="0" smtClean="0"/>
              <a:t> about supporting people with disabilities and their families mainly revolved around those who were known to the system. We know that number is small in relation to the actual number, and so want to make sure all families have access to and choices about the supports they need.</a:t>
            </a:r>
            <a:endParaRPr lang="en-US" altLang="en-US" dirty="0" smtClean="0"/>
          </a:p>
          <a:p>
            <a:pPr>
              <a:spcBef>
                <a:spcPct val="0"/>
              </a:spcBef>
            </a:pPr>
            <a:endParaRPr lang="en-US" altLang="en-US" dirty="0" smtClean="0"/>
          </a:p>
          <a:p>
            <a:pPr defTabSz="931774">
              <a:spcBef>
                <a:spcPct val="0"/>
              </a:spcBef>
              <a:defRPr/>
            </a:pPr>
            <a:r>
              <a:rPr lang="en-US" altLang="en-US" dirty="0" smtClean="0"/>
              <a:t> All people are considered in our vision, values, policies and practices for supporting people with intellectual and developmental disabilities. </a:t>
            </a:r>
          </a:p>
          <a:p>
            <a:pPr>
              <a:spcBef>
                <a:spcPct val="0"/>
              </a:spcBef>
            </a:pPr>
            <a:endParaRPr lang="en-US" altLang="en-US" dirty="0" smtClean="0"/>
          </a:p>
          <a:p>
            <a:pPr>
              <a:spcBef>
                <a:spcPct val="0"/>
              </a:spcBef>
            </a:pPr>
            <a:r>
              <a:rPr lang="en-US" altLang="en-US" dirty="0" smtClean="0"/>
              <a:t>This does</a:t>
            </a:r>
            <a:r>
              <a:rPr lang="en-US" altLang="en-US" baseline="0" dirty="0" smtClean="0"/>
              <a:t> not mention disabilities. It is based on the values that all of us should have these opportunities.</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189" indent="-296611">
              <a:defRPr>
                <a:solidFill>
                  <a:schemeClr val="tx1"/>
                </a:solidFill>
                <a:latin typeface="Calibri" panose="020F0502020204030204" pitchFamily="34" charset="0"/>
              </a:defRPr>
            </a:lvl2pPr>
            <a:lvl3pPr marL="1186444" indent="-237287">
              <a:defRPr>
                <a:solidFill>
                  <a:schemeClr val="tx1"/>
                </a:solidFill>
                <a:latin typeface="Calibri" panose="020F0502020204030204" pitchFamily="34" charset="0"/>
              </a:defRPr>
            </a:lvl3pPr>
            <a:lvl4pPr marL="1661021" indent="-237287">
              <a:defRPr>
                <a:solidFill>
                  <a:schemeClr val="tx1"/>
                </a:solidFill>
                <a:latin typeface="Calibri" panose="020F0502020204030204" pitchFamily="34" charset="0"/>
              </a:defRPr>
            </a:lvl4pPr>
            <a:lvl5pPr marL="2135597" indent="-237287">
              <a:defRPr>
                <a:solidFill>
                  <a:schemeClr val="tx1"/>
                </a:solidFill>
                <a:latin typeface="Calibri" panose="020F0502020204030204" pitchFamily="34" charset="0"/>
              </a:defRPr>
            </a:lvl5pPr>
            <a:lvl6pPr marL="2610176" indent="-237287" eaLnBrk="0" fontAlgn="base" hangingPunct="0">
              <a:spcBef>
                <a:spcPct val="0"/>
              </a:spcBef>
              <a:spcAft>
                <a:spcPct val="0"/>
              </a:spcAft>
              <a:defRPr>
                <a:solidFill>
                  <a:schemeClr val="tx1"/>
                </a:solidFill>
                <a:latin typeface="Calibri" panose="020F0502020204030204" pitchFamily="34" charset="0"/>
              </a:defRPr>
            </a:lvl6pPr>
            <a:lvl7pPr marL="3084752" indent="-237287" eaLnBrk="0" fontAlgn="base" hangingPunct="0">
              <a:spcBef>
                <a:spcPct val="0"/>
              </a:spcBef>
              <a:spcAft>
                <a:spcPct val="0"/>
              </a:spcAft>
              <a:defRPr>
                <a:solidFill>
                  <a:schemeClr val="tx1"/>
                </a:solidFill>
                <a:latin typeface="Calibri" panose="020F0502020204030204" pitchFamily="34" charset="0"/>
              </a:defRPr>
            </a:lvl7pPr>
            <a:lvl8pPr marL="3559331" indent="-237287" eaLnBrk="0" fontAlgn="base" hangingPunct="0">
              <a:spcBef>
                <a:spcPct val="0"/>
              </a:spcBef>
              <a:spcAft>
                <a:spcPct val="0"/>
              </a:spcAft>
              <a:defRPr>
                <a:solidFill>
                  <a:schemeClr val="tx1"/>
                </a:solidFill>
                <a:latin typeface="Calibri" panose="020F0502020204030204" pitchFamily="34" charset="0"/>
              </a:defRPr>
            </a:lvl8pPr>
            <a:lvl9pPr marL="4033907" indent="-237287" eaLnBrk="0" fontAlgn="base" hangingPunct="0">
              <a:spcBef>
                <a:spcPct val="0"/>
              </a:spcBef>
              <a:spcAft>
                <a:spcPct val="0"/>
              </a:spcAft>
              <a:defRPr>
                <a:solidFill>
                  <a:schemeClr val="tx1"/>
                </a:solidFill>
                <a:latin typeface="Calibri" panose="020F0502020204030204" pitchFamily="34" charset="0"/>
              </a:defRPr>
            </a:lvl9pPr>
          </a:lstStyle>
          <a:p>
            <a:fld id="{24591A2C-F245-4CA6-B7FF-034AEC440DA0}" type="slidenum">
              <a:rPr lang="en-US" altLang="en-US">
                <a:solidFill>
                  <a:prstClr val="black"/>
                </a:solidFill>
              </a:rPr>
              <a:pPr/>
              <a:t>19</a:t>
            </a:fld>
            <a:endParaRPr lang="en-US" altLang="en-US">
              <a:solidFill>
                <a:prstClr val="black"/>
              </a:solidFill>
            </a:endParaRPr>
          </a:p>
        </p:txBody>
      </p:sp>
    </p:spTree>
    <p:extLst>
      <p:ext uri="{BB962C8B-B14F-4D97-AF65-F5344CB8AC3E}">
        <p14:creationId xmlns:p14="http://schemas.microsoft.com/office/powerpoint/2010/main" val="806281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81100"/>
            <a:ext cx="5665787" cy="3187700"/>
          </a:xfrm>
        </p:spPr>
      </p:sp>
      <p:sp>
        <p:nvSpPr>
          <p:cNvPr id="3" name="Notes Placeholder 2"/>
          <p:cNvSpPr>
            <a:spLocks noGrp="1"/>
          </p:cNvSpPr>
          <p:nvPr>
            <p:ph type="body" idx="1"/>
          </p:nvPr>
        </p:nvSpPr>
        <p:spPr/>
        <p:txBody>
          <a:bodyPr/>
          <a:lstStyle/>
          <a:p>
            <a:r>
              <a:rPr lang="en-US" dirty="0"/>
              <a:t/>
            </a:r>
            <a:br>
              <a:rPr lang="en-US" dirty="0"/>
            </a:br>
            <a:r>
              <a:rPr lang="en-US" altLang="en-US" sz="900" dirty="0"/>
              <a:t>ALL individuals and their </a:t>
            </a:r>
            <a:r>
              <a:rPr lang="en-US" altLang="en-US" sz="900" dirty="0" smtClean="0"/>
              <a:t>families,</a:t>
            </a:r>
            <a:r>
              <a:rPr lang="en-US" altLang="en-US" sz="900" baseline="0" dirty="0" smtClean="0"/>
              <a:t> whether they are known to the DD system and/or receive formal services or not, are considered in our vision, values, policies and practices for supporting people with I/DD.</a:t>
            </a:r>
            <a:endParaRPr lang="en-US" altLang="en-US" sz="900" dirty="0"/>
          </a:p>
          <a:p>
            <a:endParaRPr lang="en-US" altLang="en-US" sz="900" b="1" i="1" dirty="0"/>
          </a:p>
          <a:p>
            <a:endParaRPr lang="en-US" altLang="en-US" sz="900" dirty="0"/>
          </a:p>
          <a:p>
            <a:endParaRPr lang="en-US" altLang="en-US" sz="900" b="1" i="1" dirty="0"/>
          </a:p>
          <a:p>
            <a:endParaRPr lang="en-US" altLang="en-US" sz="900" b="1" i="1" dirty="0"/>
          </a:p>
          <a:p>
            <a:pPr algn="ctr">
              <a:spcBef>
                <a:spcPct val="0"/>
              </a:spcBef>
            </a:pPr>
            <a:endParaRPr lang="en-US" altLang="en-US" sz="800" i="1" dirty="0"/>
          </a:p>
          <a:p>
            <a:endParaRPr lang="en-US" sz="900" i="1" dirty="0"/>
          </a:p>
        </p:txBody>
      </p:sp>
      <p:sp>
        <p:nvSpPr>
          <p:cNvPr id="4" name="Slide Number Placeholder 3"/>
          <p:cNvSpPr>
            <a:spLocks noGrp="1"/>
          </p:cNvSpPr>
          <p:nvPr>
            <p:ph type="sldNum" sz="quarter" idx="10"/>
          </p:nvPr>
        </p:nvSpPr>
        <p:spPr/>
        <p:txBody>
          <a:bodyPr/>
          <a:lstStyle/>
          <a:p>
            <a:fld id="{2B0758B7-0F65-4FFA-8797-A1A17D6188B0}"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1997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a vision or an expectation of what an everyday life would look like is the critical starting place for creating it and moving toward it at all life stages.</a:t>
            </a:r>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2</a:t>
            </a:fld>
            <a:endParaRPr lang="en-US"/>
          </a:p>
        </p:txBody>
      </p:sp>
    </p:spTree>
    <p:extLst>
      <p:ext uri="{BB962C8B-B14F-4D97-AF65-F5344CB8AC3E}">
        <p14:creationId xmlns:p14="http://schemas.microsoft.com/office/powerpoint/2010/main" val="1331024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800" dirty="0"/>
              <a:t>This makes sense to all of us when we are talking about children. But we often stop talking about family when the person we support is an adult.</a:t>
            </a:r>
          </a:p>
          <a:p>
            <a:pPr defTabSz="931774">
              <a:defRPr/>
            </a:pPr>
            <a:endParaRPr lang="en-US" altLang="en-US" sz="800" dirty="0"/>
          </a:p>
          <a:p>
            <a:pPr defTabSz="931774">
              <a:defRPr/>
            </a:pPr>
            <a:r>
              <a:rPr lang="en-US" altLang="en-US" sz="800" dirty="0"/>
              <a:t>And “family” may look very different – not just our blood relatives, but the people one chooses to consider like family</a:t>
            </a:r>
            <a:r>
              <a:rPr lang="en-US" altLang="en-US" sz="800" dirty="0" smtClean="0"/>
              <a:t>.</a:t>
            </a:r>
          </a:p>
          <a:p>
            <a:pPr defTabSz="931774">
              <a:defRPr/>
            </a:pPr>
            <a:endParaRPr lang="en-US" altLang="en-US" sz="800" dirty="0" smtClean="0"/>
          </a:p>
          <a:p>
            <a:pPr defTabSz="931774">
              <a:defRPr/>
            </a:pPr>
            <a:r>
              <a:rPr lang="en-US" altLang="en-US" sz="800" dirty="0" smtClean="0"/>
              <a:t>People exist and have</a:t>
            </a:r>
            <a:r>
              <a:rPr lang="en-US" altLang="en-US" sz="800" baseline="0" dirty="0" smtClean="0"/>
              <a:t> reciprocal roles within a family system, which adjust as the individual family members change and age; individuals and families need supports that address all facets of life and adjust as roles and needs of all family members change as they age through the life stages.</a:t>
            </a:r>
            <a:endParaRPr lang="en-US" altLang="en-US" sz="800"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21</a:t>
            </a:fld>
            <a:endParaRPr lang="en-US"/>
          </a:p>
        </p:txBody>
      </p:sp>
    </p:spTree>
    <p:extLst>
      <p:ext uri="{BB962C8B-B14F-4D97-AF65-F5344CB8AC3E}">
        <p14:creationId xmlns:p14="http://schemas.microsoft.com/office/powerpoint/2010/main" val="1306894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And a good life based upon eligibility and capacity is</a:t>
            </a:r>
            <a:r>
              <a:rPr lang="en-US" baseline="0" dirty="0" smtClean="0"/>
              <a:t> not </a:t>
            </a:r>
            <a:r>
              <a:rPr lang="en-US" dirty="0" smtClean="0"/>
              <a:t>the key to fulfilled lives. It takes much more.</a:t>
            </a:r>
          </a:p>
          <a:p>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22</a:t>
            </a:fld>
            <a:endParaRPr lang="en-US"/>
          </a:p>
        </p:txBody>
      </p:sp>
    </p:spTree>
    <p:extLst>
      <p:ext uri="{BB962C8B-B14F-4D97-AF65-F5344CB8AC3E}">
        <p14:creationId xmlns:p14="http://schemas.microsoft.com/office/powerpoint/2010/main" val="1941228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smtClean="0"/>
          </a:p>
          <a:p>
            <a:pPr defTabSz="931774">
              <a:defRPr/>
            </a:pPr>
            <a:r>
              <a:rPr lang="en-US" dirty="0" smtClean="0"/>
              <a:t>Over time, in focusing on the individual, we forgot about the important role of family.</a:t>
            </a:r>
            <a:r>
              <a:rPr lang="en-US" baseline="0" dirty="0" smtClean="0"/>
              <a:t> In fact, </a:t>
            </a:r>
            <a:r>
              <a:rPr lang="en-US" dirty="0" smtClean="0"/>
              <a:t>In not-so-recent history, a whole generation of adults with disabilities were</a:t>
            </a:r>
            <a:r>
              <a:rPr lang="en-US" baseline="0" dirty="0" smtClean="0"/>
              <a:t> </a:t>
            </a:r>
            <a:r>
              <a:rPr lang="en-US" dirty="0" smtClean="0"/>
              <a:t>cut off from having family in their life, and families and their generations were cut off from real relationships with their loved ones. </a:t>
            </a:r>
            <a:endParaRPr lang="en-US" baseline="0" dirty="0" smtClean="0"/>
          </a:p>
          <a:p>
            <a:endParaRPr lang="en-US" baseline="0" dirty="0" smtClean="0"/>
          </a:p>
          <a:p>
            <a:r>
              <a:rPr lang="en-US" baseline="0" dirty="0" smtClean="0"/>
              <a:t>That traditional model not only created a layer between a person and the family, but also cut off the possibility and opportunity for family to even BE supportive of a life like everyone else.</a:t>
            </a:r>
            <a:endParaRPr lang="en-US" dirty="0" smtClean="0"/>
          </a:p>
          <a:p>
            <a:endParaRPr lang="en-US" dirty="0" smtClean="0"/>
          </a:p>
          <a:p>
            <a:r>
              <a:rPr lang="en-US" dirty="0" smtClean="0"/>
              <a:t>Our system and</a:t>
            </a:r>
            <a:r>
              <a:rPr lang="en-US" baseline="0" dirty="0" smtClean="0"/>
              <a:t> often our attitudes still harbor an institution-based DNA.  We need a new community-based DNA where people can have real lives.</a:t>
            </a:r>
          </a:p>
          <a:p>
            <a:endParaRPr lang="en-US" baseline="0" dirty="0" smtClean="0"/>
          </a:p>
          <a:p>
            <a:r>
              <a:rPr lang="en-US" baseline="0" dirty="0" smtClean="0"/>
              <a:t>We sometimes tend to focus on intervention and forget about the importance of life experiences.</a:t>
            </a:r>
          </a:p>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23</a:t>
            </a:fld>
            <a:endParaRPr lang="en-US"/>
          </a:p>
        </p:txBody>
      </p:sp>
    </p:spTree>
    <p:extLst>
      <p:ext uri="{BB962C8B-B14F-4D97-AF65-F5344CB8AC3E}">
        <p14:creationId xmlns:p14="http://schemas.microsoft.com/office/powerpoint/2010/main" val="42968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tend to focus on the “caring for” role, and</a:t>
            </a:r>
            <a:r>
              <a:rPr lang="en-US" baseline="0" dirty="0" smtClean="0"/>
              <a:t> forget how important the “caring about” is. Imagine if we ourselves felt only “cared for” in times of need, not also “cared about” every day of our lives? Extended family has a very important role in this area.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24</a:t>
            </a:fld>
            <a:endParaRPr lang="en-US"/>
          </a:p>
        </p:txBody>
      </p:sp>
    </p:spTree>
    <p:extLst>
      <p:ext uri="{BB962C8B-B14F-4D97-AF65-F5344CB8AC3E}">
        <p14:creationId xmlns:p14="http://schemas.microsoft.com/office/powerpoint/2010/main" val="1301314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73725" cy="3190875"/>
          </a:xfrm>
        </p:spPr>
      </p:sp>
      <p:sp>
        <p:nvSpPr>
          <p:cNvPr id="3" name="Notes Placeholder 2"/>
          <p:cNvSpPr>
            <a:spLocks noGrp="1"/>
          </p:cNvSpPr>
          <p:nvPr>
            <p:ph type="body" idx="1"/>
          </p:nvPr>
        </p:nvSpPr>
        <p:spPr/>
        <p:txBody>
          <a:bodyPr/>
          <a:lstStyle/>
          <a:p>
            <a:r>
              <a:rPr lang="en-US" dirty="0" err="1" smtClean="0"/>
              <a:t>LifeCourse</a:t>
            </a:r>
            <a:r>
              <a:rPr lang="en-US" dirty="0" smtClean="0"/>
              <a:t> Framework</a:t>
            </a:r>
            <a:r>
              <a:rPr lang="en-US" baseline="0" dirty="0" smtClean="0"/>
              <a:t> reframes the way we think about all people. </a:t>
            </a:r>
          </a:p>
          <a:p>
            <a:endParaRPr lang="en-US" dirty="0" smtClean="0"/>
          </a:p>
          <a:p>
            <a:r>
              <a:rPr lang="en-US" dirty="0" smtClean="0"/>
              <a:t>The Framework was created:</a:t>
            </a:r>
          </a:p>
          <a:p>
            <a:endParaRPr lang="en-US" dirty="0" smtClean="0"/>
          </a:p>
          <a:p>
            <a:pPr marL="174708" indent="-174708">
              <a:buFont typeface="Arial" charset="0"/>
              <a:buChar char="•"/>
            </a:pPr>
            <a:r>
              <a:rPr lang="en-US" dirty="0" smtClean="0"/>
              <a:t>BY FAMILIES to help families and people of all abilities and all ages to develop a vision for a good life,</a:t>
            </a:r>
          </a:p>
          <a:p>
            <a:pPr marL="174708" indent="-174708">
              <a:buFont typeface="Arial" charset="0"/>
              <a:buChar char="•"/>
            </a:pPr>
            <a:endParaRPr lang="en-US" dirty="0" smtClean="0"/>
          </a:p>
          <a:p>
            <a:pPr marL="174708" indent="-174708">
              <a:buFont typeface="Arial" charset="0"/>
              <a:buChar char="•"/>
            </a:pPr>
            <a:r>
              <a:rPr lang="en-US" dirty="0" smtClean="0"/>
              <a:t> to think about what they need to know and do, </a:t>
            </a:r>
          </a:p>
          <a:p>
            <a:pPr marL="174708" indent="-174708">
              <a:buFont typeface="Arial" charset="0"/>
              <a:buChar char="•"/>
            </a:pPr>
            <a:endParaRPr lang="en-US" dirty="0" smtClean="0"/>
          </a:p>
          <a:p>
            <a:pPr marL="174708" indent="-174708">
              <a:buFont typeface="Arial" charset="0"/>
              <a:buChar char="•"/>
            </a:pPr>
            <a:r>
              <a:rPr lang="en-US" dirty="0" smtClean="0"/>
              <a:t>to identify how to find or develop supports, </a:t>
            </a:r>
          </a:p>
          <a:p>
            <a:pPr marL="174708" indent="-174708">
              <a:buFont typeface="Arial" charset="0"/>
              <a:buChar char="•"/>
            </a:pPr>
            <a:endParaRPr lang="en-US" dirty="0" smtClean="0"/>
          </a:p>
          <a:p>
            <a:pPr marL="174708" indent="-174708">
              <a:buFont typeface="Arial" charset="0"/>
              <a:buChar char="•"/>
            </a:pPr>
            <a:r>
              <a:rPr lang="en-US" dirty="0" smtClean="0"/>
              <a:t>and to discover what it takes to live the lives they want to live. </a:t>
            </a:r>
            <a:r>
              <a:rPr lang="en-US" baseline="0" dirty="0" smtClean="0"/>
              <a:t>  </a:t>
            </a:r>
          </a:p>
          <a:p>
            <a:pPr marL="174708" indent="-174708">
              <a:buFont typeface="Arial" charset="0"/>
              <a:buChar char="•"/>
            </a:pPr>
            <a:endParaRPr lang="en-US" baseline="0" dirty="0" smtClean="0"/>
          </a:p>
          <a:p>
            <a:pPr marL="174708" indent="-174708">
              <a:buFont typeface="Arial" charset="0"/>
              <a:buChar char="•"/>
            </a:pPr>
            <a:r>
              <a:rPr lang="en-US" dirty="0" smtClean="0"/>
              <a:t>to focus on their current situation and stage of life </a:t>
            </a:r>
          </a:p>
          <a:p>
            <a:pPr marL="174708" indent="-174708">
              <a:buFont typeface="Arial" charset="0"/>
              <a:buChar char="•"/>
            </a:pPr>
            <a:endParaRPr lang="en-US" dirty="0" smtClean="0"/>
          </a:p>
          <a:p>
            <a:pPr marL="174708" indent="-174708">
              <a:buFont typeface="Arial" charset="0"/>
              <a:buChar char="•"/>
            </a:pPr>
            <a:r>
              <a:rPr lang="en-US" dirty="0" smtClean="0"/>
              <a:t>and</a:t>
            </a:r>
            <a:r>
              <a:rPr lang="en-US" baseline="0" dirty="0" smtClean="0"/>
              <a:t> also </a:t>
            </a:r>
            <a:r>
              <a:rPr lang="en-US" dirty="0" smtClean="0"/>
              <a:t>to look ahead to think about life experiences that will help move them toward an inclusive, productive life in the future.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03374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27</a:t>
            </a:fld>
            <a:endParaRPr lang="en-US"/>
          </a:p>
        </p:txBody>
      </p:sp>
    </p:spTree>
    <p:extLst>
      <p:ext uri="{BB962C8B-B14F-4D97-AF65-F5344CB8AC3E}">
        <p14:creationId xmlns:p14="http://schemas.microsoft.com/office/powerpoint/2010/main" val="1671899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 and families focus on life experiences that point the trajectory toward a good quality of life. Based on current support structures that focus on self-determination, community living, social capital and economic sufficiency, the emphasis is on planning for life outcomes, not just services</a:t>
            </a:r>
            <a:r>
              <a:rPr lang="en-US" baseline="0" dirty="0" smtClean="0"/>
              <a:t> alone.</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28</a:t>
            </a:fld>
            <a:endParaRPr lang="en-US"/>
          </a:p>
        </p:txBody>
      </p:sp>
    </p:spTree>
    <p:extLst>
      <p:ext uri="{BB962C8B-B14F-4D97-AF65-F5344CB8AC3E}">
        <p14:creationId xmlns:p14="http://schemas.microsoft.com/office/powerpoint/2010/main" val="1449631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Supports address all facets of life and adjust</a:t>
            </a:r>
            <a:r>
              <a:rPr lang="en-US" baseline="0" dirty="0" smtClean="0"/>
              <a:t> as roles and needs of all family members change.</a:t>
            </a:r>
          </a:p>
          <a:p>
            <a:endParaRPr lang="en-US" dirty="0"/>
          </a:p>
          <a:p>
            <a:r>
              <a:rPr lang="en-US" dirty="0" smtClean="0"/>
              <a:t>Three </a:t>
            </a:r>
            <a:r>
              <a:rPr lang="en-US" dirty="0"/>
              <a:t>strategies for supporting individuals and their </a:t>
            </a:r>
            <a:r>
              <a:rPr lang="en-US" dirty="0" smtClean="0"/>
              <a:t>families:</a:t>
            </a:r>
          </a:p>
          <a:p>
            <a:endParaRPr lang="en-US" dirty="0" smtClean="0"/>
          </a:p>
          <a:p>
            <a:pPr marL="232943" indent="-232943">
              <a:buAutoNum type="arabicParenR"/>
            </a:pPr>
            <a:r>
              <a:rPr lang="en-US" dirty="0" smtClean="0"/>
              <a:t>discovery </a:t>
            </a:r>
            <a:r>
              <a:rPr lang="en-US" dirty="0"/>
              <a:t>and navigation: having the information and tools you need </a:t>
            </a:r>
            <a:r>
              <a:rPr lang="en-US" dirty="0" smtClean="0"/>
              <a:t>at every </a:t>
            </a:r>
            <a:r>
              <a:rPr lang="en-US" dirty="0" err="1" smtClean="0"/>
              <a:t>lifestage</a:t>
            </a:r>
            <a:r>
              <a:rPr lang="en-US" dirty="0" smtClean="0"/>
              <a:t>; </a:t>
            </a:r>
          </a:p>
          <a:p>
            <a:pPr marL="232943" indent="-232943">
              <a:buAutoNum type="arabicParenR"/>
            </a:pPr>
            <a:endParaRPr lang="en-US" dirty="0" smtClean="0"/>
          </a:p>
          <a:p>
            <a:pPr marL="232943" indent="-232943">
              <a:buAutoNum type="arabicParenR"/>
            </a:pPr>
            <a:r>
              <a:rPr lang="en-US" dirty="0" smtClean="0"/>
              <a:t>connecting </a:t>
            </a:r>
            <a:r>
              <a:rPr lang="en-US" dirty="0"/>
              <a:t>and networking: making connections with peers and resources to help you navigate, not feel alone, and become strong; </a:t>
            </a:r>
            <a:endParaRPr lang="en-US" dirty="0" smtClean="0"/>
          </a:p>
          <a:p>
            <a:pPr marL="232943" indent="-232943">
              <a:buAutoNum type="arabicParenR"/>
            </a:pPr>
            <a:endParaRPr lang="en-US" dirty="0" smtClean="0"/>
          </a:p>
          <a:p>
            <a:pPr marL="232943" indent="-232943">
              <a:buAutoNum type="arabicParenR"/>
            </a:pPr>
            <a:r>
              <a:rPr lang="en-US" dirty="0" smtClean="0"/>
              <a:t>Goods, supports </a:t>
            </a:r>
            <a:r>
              <a:rPr lang="en-US" dirty="0"/>
              <a:t>and services: the tangible items you buy and use and the public and private organizations in your community that you access for </a:t>
            </a:r>
            <a:r>
              <a:rPr lang="en-US" dirty="0" smtClean="0"/>
              <a:t>support</a:t>
            </a:r>
            <a:r>
              <a:rPr lang="en-US" baseline="0" dirty="0" smtClean="0"/>
              <a:t> --  not all of which are eligibility-based.</a:t>
            </a:r>
            <a:endParaRPr lang="en-US" dirty="0"/>
          </a:p>
          <a:p>
            <a:endParaRPr lang="en-US" dirty="0" smtClean="0"/>
          </a:p>
          <a:p>
            <a:endParaRPr lang="en-US" dirty="0" smtClean="0"/>
          </a:p>
          <a:p>
            <a:r>
              <a:rPr lang="en-US" dirty="0" smtClean="0"/>
              <a:t>Families need all three buckets! We must listen to what they need – I need information. I feel alone. I need</a:t>
            </a:r>
            <a:r>
              <a:rPr lang="en-US" baseline="0" dirty="0" smtClean="0"/>
              <a:t> help with day-to-day support. </a:t>
            </a:r>
          </a:p>
          <a:p>
            <a:pPr algn="l"/>
            <a:endParaRPr lang="en-US" sz="1400" b="1" dirty="0">
              <a:latin typeface="Palatino Linotype" pitchFamily="18" charset="0"/>
            </a:endParaRPr>
          </a:p>
          <a:p>
            <a:pPr algn="l"/>
            <a:r>
              <a:rPr lang="en-US" sz="1400" b="1" dirty="0">
                <a:latin typeface="Palatino Linotype" pitchFamily="18" charset="0"/>
              </a:rPr>
              <a:t>DISCOVERY &amp; NAVIGATION</a:t>
            </a:r>
          </a:p>
          <a:p>
            <a:pPr algn="l"/>
            <a:r>
              <a:rPr lang="en-US" b="1" i="1" dirty="0">
                <a:latin typeface="Palatino Linotype" pitchFamily="18" charset="0"/>
              </a:rPr>
              <a:t>Information and Training</a:t>
            </a:r>
            <a:endParaRPr lang="en-US" baseline="0" dirty="0" smtClean="0"/>
          </a:p>
          <a:p>
            <a:r>
              <a:rPr lang="en-US" dirty="0">
                <a:latin typeface="Palatino Linotype" pitchFamily="18" charset="0"/>
              </a:rPr>
              <a:t>Information on disability</a:t>
            </a:r>
          </a:p>
          <a:p>
            <a:r>
              <a:rPr lang="en-US" dirty="0">
                <a:latin typeface="Palatino Linotype" pitchFamily="18" charset="0"/>
              </a:rPr>
              <a:t>Knowledge about best practices and values</a:t>
            </a:r>
          </a:p>
          <a:p>
            <a:r>
              <a:rPr lang="en-US" dirty="0">
                <a:latin typeface="Palatino Linotype" pitchFamily="18" charset="0"/>
              </a:rPr>
              <a:t>Encourage and empower to create a vision of a good life</a:t>
            </a:r>
          </a:p>
          <a:p>
            <a:r>
              <a:rPr lang="en-US" dirty="0">
                <a:latin typeface="Palatino Linotype" pitchFamily="18" charset="0"/>
              </a:rPr>
              <a:t>Skills to navigate and access supports, both natural and formal, in the community</a:t>
            </a:r>
          </a:p>
          <a:p>
            <a:r>
              <a:rPr lang="en-US" dirty="0">
                <a:latin typeface="Palatino Linotype" pitchFamily="18" charset="0"/>
              </a:rPr>
              <a:t>Ability to advocate for services and policy change</a:t>
            </a:r>
          </a:p>
          <a:p>
            <a:pPr marL="296711" indent="-296711">
              <a:buFont typeface="Arial" pitchFamily="34" charset="0"/>
              <a:buChar char="•"/>
            </a:pPr>
            <a:endParaRPr lang="en-US" dirty="0">
              <a:latin typeface="Palatino Linotype" pitchFamily="18" charset="0"/>
            </a:endParaRPr>
          </a:p>
          <a:p>
            <a:pPr rtl="0" eaLnBrk="1" fontAlgn="t" latinLnBrk="0" hangingPunct="1"/>
            <a:endParaRPr lang="en-US" dirty="0"/>
          </a:p>
          <a:p>
            <a:pPr rtl="0" eaLnBrk="1" fontAlgn="t" latinLnBrk="0" hangingPunct="1"/>
            <a:r>
              <a:rPr lang="en-US" b="1" dirty="0"/>
              <a:t>CONNECTING &amp; NETWORKING</a:t>
            </a:r>
            <a:endParaRPr lang="en-US" dirty="0"/>
          </a:p>
          <a:p>
            <a:pPr rtl="0" eaLnBrk="1" fontAlgn="t" latinLnBrk="0" hangingPunct="1"/>
            <a:r>
              <a:rPr lang="en-US" b="1" i="1" dirty="0"/>
              <a:t>Emotional Support of Peers</a:t>
            </a:r>
            <a:endParaRPr lang="en-US" dirty="0"/>
          </a:p>
          <a:p>
            <a:pPr rtl="0" eaLnBrk="1" fontAlgn="t" latinLnBrk="0" hangingPunct="1"/>
            <a:r>
              <a:rPr lang="en-US" dirty="0"/>
              <a:t>Family-to-family support</a:t>
            </a:r>
          </a:p>
          <a:p>
            <a:pPr rtl="0" eaLnBrk="1" fontAlgn="t" latinLnBrk="0" hangingPunct="1"/>
            <a:r>
              <a:rPr lang="en-US" dirty="0"/>
              <a:t>Self-advocacy organizations</a:t>
            </a:r>
          </a:p>
          <a:p>
            <a:pPr rtl="0" eaLnBrk="1" fontAlgn="t" latinLnBrk="0" hangingPunct="1"/>
            <a:r>
              <a:rPr lang="en-US" dirty="0"/>
              <a:t>Family organizations</a:t>
            </a:r>
          </a:p>
          <a:p>
            <a:pPr rtl="0" eaLnBrk="1" fontAlgn="t" latinLnBrk="0" hangingPunct="1"/>
            <a:r>
              <a:rPr lang="en-US" dirty="0"/>
              <a:t>Sibling groups</a:t>
            </a:r>
          </a:p>
          <a:p>
            <a:pPr rtl="0" eaLnBrk="1" fontAlgn="t" latinLnBrk="0" hangingPunct="1"/>
            <a:r>
              <a:rPr lang="en-US" dirty="0"/>
              <a:t>Disability support groups</a:t>
            </a:r>
          </a:p>
          <a:p>
            <a:pPr rtl="0" eaLnBrk="1" fontAlgn="t" latinLnBrk="0" hangingPunct="1"/>
            <a:r>
              <a:rPr lang="en-US" dirty="0"/>
              <a:t>Professional Counseling</a:t>
            </a:r>
          </a:p>
          <a:p>
            <a:pPr rtl="0" eaLnBrk="1" fontAlgn="t" latinLnBrk="0" hangingPunct="1"/>
            <a:r>
              <a:rPr lang="en-US" dirty="0"/>
              <a:t>Non-disability community support</a:t>
            </a:r>
          </a:p>
          <a:p>
            <a:pPr rtl="0" eaLnBrk="1" fontAlgn="t" latinLnBrk="0" hangingPunct="1"/>
            <a:r>
              <a:rPr lang="en-US" dirty="0"/>
              <a:t>Neighbors, friends, family</a:t>
            </a:r>
          </a:p>
          <a:p>
            <a:endParaRPr lang="en-US" dirty="0">
              <a:latin typeface="Palatino Linotype" pitchFamily="18" charset="0"/>
            </a:endParaRPr>
          </a:p>
          <a:p>
            <a:pPr rtl="0" eaLnBrk="1" fontAlgn="t" latinLnBrk="0" hangingPunct="1"/>
            <a:endParaRPr lang="en-US" dirty="0"/>
          </a:p>
          <a:p>
            <a:pPr rtl="0" eaLnBrk="1" fontAlgn="t" latinLnBrk="0" hangingPunct="1"/>
            <a:r>
              <a:rPr lang="en-US" b="1" dirty="0"/>
              <a:t>GOODS &amp; SERVICES</a:t>
            </a:r>
            <a:endParaRPr lang="en-US" dirty="0"/>
          </a:p>
          <a:p>
            <a:pPr rtl="0" eaLnBrk="1" fontAlgn="t" latinLnBrk="0" hangingPunct="1"/>
            <a:r>
              <a:rPr lang="en-US" dirty="0"/>
              <a:t>Supports Coordination</a:t>
            </a:r>
          </a:p>
          <a:p>
            <a:pPr rtl="0" eaLnBrk="1" fontAlgn="t" latinLnBrk="0" hangingPunct="1"/>
            <a:r>
              <a:rPr lang="en-US" dirty="0"/>
              <a:t>Habilitation Services</a:t>
            </a:r>
          </a:p>
          <a:p>
            <a:pPr rtl="0" eaLnBrk="1" fontAlgn="t" latinLnBrk="0" hangingPunct="1"/>
            <a:r>
              <a:rPr lang="en-US" dirty="0"/>
              <a:t>Personal Care</a:t>
            </a:r>
          </a:p>
          <a:p>
            <a:pPr rtl="0" eaLnBrk="1" fontAlgn="auto" latinLnBrk="0" hangingPunct="1"/>
            <a:r>
              <a:rPr lang="en-US" dirty="0"/>
              <a:t>Employment Services</a:t>
            </a:r>
          </a:p>
          <a:p>
            <a:pPr rtl="0" eaLnBrk="1" fontAlgn="t" latinLnBrk="0" hangingPunct="1"/>
            <a:r>
              <a:rPr lang="en-US" dirty="0"/>
              <a:t>Supports Brokers</a:t>
            </a:r>
          </a:p>
          <a:p>
            <a:pPr rtl="0" eaLnBrk="1" fontAlgn="t" latinLnBrk="0" hangingPunct="1"/>
            <a:r>
              <a:rPr lang="en-US" dirty="0"/>
              <a:t>Behavioral Supports</a:t>
            </a:r>
          </a:p>
          <a:p>
            <a:pPr rtl="0" eaLnBrk="1" fontAlgn="t" latinLnBrk="0" hangingPunct="1"/>
            <a:r>
              <a:rPr lang="en-US" dirty="0"/>
              <a:t>Benefits Counseling</a:t>
            </a:r>
          </a:p>
          <a:p>
            <a:pPr rtl="0" eaLnBrk="1" fontAlgn="t" latinLnBrk="0" hangingPunct="1"/>
            <a:r>
              <a:rPr lang="en-US" dirty="0"/>
              <a:t>Assistive Technologies </a:t>
            </a:r>
          </a:p>
          <a:p>
            <a:pPr rtl="0" eaLnBrk="1" fontAlgn="t" latinLnBrk="0" hangingPunct="1"/>
            <a:r>
              <a:rPr lang="en-US" dirty="0"/>
              <a:t>Home Modifications</a:t>
            </a:r>
          </a:p>
          <a:p>
            <a:pPr rtl="0" eaLnBrk="1" fontAlgn="t" latinLnBrk="0" hangingPunct="1"/>
            <a:r>
              <a:rPr lang="en-US" dirty="0"/>
              <a:t>Cash Subsidies</a:t>
            </a:r>
          </a:p>
          <a:p>
            <a:pPr rtl="0" eaLnBrk="1" fontAlgn="auto" latinLnBrk="0" hangingPunct="1"/>
            <a:r>
              <a:rPr lang="en-US" dirty="0"/>
              <a:t>Long-term Planning</a:t>
            </a:r>
          </a:p>
          <a:p>
            <a:pPr rtl="0" eaLnBrk="1" fontAlgn="auto" latinLnBrk="0" hangingPunct="1"/>
            <a:r>
              <a:rPr lang="en-US" dirty="0"/>
              <a:t>Respite</a:t>
            </a:r>
          </a:p>
          <a:p>
            <a:endParaRPr lang="en-US" dirty="0" smtClean="0"/>
          </a:p>
        </p:txBody>
      </p:sp>
      <p:sp>
        <p:nvSpPr>
          <p:cNvPr id="4" name="Slide Number Placeholder 3"/>
          <p:cNvSpPr>
            <a:spLocks noGrp="1"/>
          </p:cNvSpPr>
          <p:nvPr>
            <p:ph type="sldNum" sz="quarter" idx="10"/>
          </p:nvPr>
        </p:nvSpPr>
        <p:spPr/>
        <p:txBody>
          <a:bodyPr/>
          <a:lstStyle/>
          <a:p>
            <a:fld id="{2B0758B7-0F65-4FFA-8797-A1A17D6188B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44125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D0BFF0-BC4A-4F83-AF42-DF149487A101}" type="slidenum">
              <a:rPr lang="en-US" smtClean="0"/>
              <a:pPr/>
              <a:t>30</a:t>
            </a:fld>
            <a:endParaRPr lang="en-US"/>
          </a:p>
        </p:txBody>
      </p:sp>
    </p:spTree>
    <p:extLst>
      <p:ext uri="{BB962C8B-B14F-4D97-AF65-F5344CB8AC3E}">
        <p14:creationId xmlns:p14="http://schemas.microsoft.com/office/powerpoint/2010/main" val="659543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Aim </a:t>
            </a:r>
            <a:r>
              <a:rPr lang="en-US" dirty="0"/>
              <a:t>for a target, a clear picture of what a good life would look like for people. </a:t>
            </a:r>
            <a:endParaRPr lang="en-US" dirty="0" smtClean="0"/>
          </a:p>
          <a:p>
            <a:endParaRPr lang="en-US" dirty="0" smtClean="0"/>
          </a:p>
          <a:p>
            <a:r>
              <a:rPr lang="en-US" dirty="0" smtClean="0"/>
              <a:t>People can focus on a specific life stage,</a:t>
            </a:r>
            <a:r>
              <a:rPr lang="en-US" baseline="0" dirty="0" smtClean="0"/>
              <a:t> with an awareness of how prior, current and future life stages and experiences impact and influence life trajectory.</a:t>
            </a:r>
            <a:endParaRPr lang="en-US" dirty="0"/>
          </a:p>
          <a:p>
            <a:endParaRPr lang="en-US" dirty="0"/>
          </a:p>
          <a:p>
            <a:r>
              <a:rPr lang="en-US" dirty="0"/>
              <a:t>What happens to us early in our lives </a:t>
            </a:r>
            <a:r>
              <a:rPr lang="en-US" dirty="0" smtClean="0"/>
              <a:t>has a </a:t>
            </a:r>
            <a:r>
              <a:rPr lang="en-US" dirty="0"/>
              <a:t>significant impact on our quality of life and well-being in the future. It is important to help people have positive, healthy experiences, adequate support, and ample opportunities to learn and make mistakes so that they can have better outcomes later in life.</a:t>
            </a:r>
          </a:p>
          <a:p>
            <a:endParaRPr lang="en-US" dirty="0" smtClean="0"/>
          </a:p>
          <a:p>
            <a:r>
              <a:rPr lang="en-US" dirty="0" smtClean="0"/>
              <a:t>Sometimes people can’t see what a good life would</a:t>
            </a:r>
            <a:r>
              <a:rPr lang="en-US" baseline="0" dirty="0" smtClean="0"/>
              <a:t> look like, but can see what they don’t want. It’s ok to start with identifying what they don’t want.</a:t>
            </a:r>
          </a:p>
          <a:p>
            <a:endParaRPr lang="en-US" baseline="0" dirty="0" smtClean="0"/>
          </a:p>
          <a:p>
            <a:r>
              <a:rPr lang="en-US" baseline="0" dirty="0" smtClean="0"/>
              <a:t>At every life stage, we can easily discern if what is happening is leading toward the vision or not. This tool helps families to adjust experiences so that the day-to-day life does point toward the vision.</a:t>
            </a:r>
          </a:p>
          <a:p>
            <a:endParaRPr lang="en-US" baseline="0" dirty="0" smtClean="0"/>
          </a:p>
          <a:p>
            <a:r>
              <a:rPr lang="en-US" baseline="0" dirty="0" smtClean="0"/>
              <a:t>EXERCISE:	</a:t>
            </a:r>
          </a:p>
          <a:p>
            <a:r>
              <a:rPr lang="en-US" baseline="0" dirty="0" smtClean="0"/>
              <a:t>	</a:t>
            </a:r>
          </a:p>
          <a:p>
            <a:r>
              <a:rPr lang="en-US" baseline="0" dirty="0" smtClean="0"/>
              <a:t>On that same big trajectory worksheet, draw a vertical line between the arrows. Divide the group if you want into different ages, like 8, 13, 18, 30, etc.</a:t>
            </a:r>
          </a:p>
          <a:p>
            <a:r>
              <a:rPr lang="en-US" baseline="0" dirty="0" smtClean="0"/>
              <a:t>Have the tables list on the sheet the things that typical people of that age would be doing in their day-to-day lives or during that </a:t>
            </a:r>
            <a:r>
              <a:rPr lang="en-US" baseline="0" dirty="0" err="1" smtClean="0"/>
              <a:t>lifestage</a:t>
            </a:r>
            <a:r>
              <a:rPr lang="en-US" baseline="0" dirty="0" smtClean="0"/>
              <a:t>.</a:t>
            </a:r>
          </a:p>
          <a:p>
            <a:endParaRPr lang="en-US" baseline="0" dirty="0" smtClean="0"/>
          </a:p>
          <a:p>
            <a:r>
              <a:rPr lang="en-US" baseline="0" dirty="0" smtClean="0"/>
              <a:t>Report out from each table.</a:t>
            </a:r>
          </a:p>
          <a:p>
            <a:endParaRPr lang="en-US" baseline="0" dirty="0" smtClean="0"/>
          </a:p>
          <a:p>
            <a:r>
              <a:rPr lang="en-US" baseline="0" dirty="0" smtClean="0"/>
              <a:t>And then, point out that we should be encouraging ALL people to consider those typical experiences and the importance of them as elements of the trajectory. And the opportunities to redirect if the arrow goes the wrong way!</a:t>
            </a:r>
          </a:p>
        </p:txBody>
      </p:sp>
      <p:sp>
        <p:nvSpPr>
          <p:cNvPr id="4" name="Slide Number Placeholder 3"/>
          <p:cNvSpPr>
            <a:spLocks noGrp="1"/>
          </p:cNvSpPr>
          <p:nvPr>
            <p:ph type="sldNum" sz="quarter" idx="10"/>
          </p:nvPr>
        </p:nvSpPr>
        <p:spPr/>
        <p:txBody>
          <a:bodyPr/>
          <a:lstStyle/>
          <a:p>
            <a:fld id="{DA5908CD-3871-4D07-9722-781E4D6EFDA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0260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exist</a:t>
            </a:r>
            <a:r>
              <a:rPr lang="en-US" baseline="0" dirty="0" smtClean="0"/>
              <a:t> within the context of family.</a:t>
            </a:r>
          </a:p>
          <a:p>
            <a:endParaRPr lang="en-US" baseline="0" dirty="0" smtClean="0"/>
          </a:p>
          <a:p>
            <a:r>
              <a:rPr lang="en-US" baseline="0" dirty="0" smtClean="0"/>
              <a:t>Think about your own family, and how much your family has shaped who you are and how you live your life.</a:t>
            </a:r>
            <a:endParaRPr lang="en-US" dirty="0" smtClean="0"/>
          </a:p>
        </p:txBody>
      </p:sp>
      <p:sp>
        <p:nvSpPr>
          <p:cNvPr id="4" name="Slide Number Placeholder 3"/>
          <p:cNvSpPr>
            <a:spLocks noGrp="1"/>
          </p:cNvSpPr>
          <p:nvPr>
            <p:ph type="sldNum" sz="quarter" idx="10"/>
          </p:nvPr>
        </p:nvSpPr>
        <p:spPr/>
        <p:txBody>
          <a:bodyPr/>
          <a:lstStyle/>
          <a:p>
            <a:fld id="{BC98B8DA-CEB7-9C4E-82B7-F5F380FEEC30}" type="slidenum">
              <a:rPr lang="en-US" smtClean="0"/>
              <a:t>4</a:t>
            </a:fld>
            <a:endParaRPr lang="en-US"/>
          </a:p>
        </p:txBody>
      </p:sp>
    </p:spTree>
    <p:extLst>
      <p:ext uri="{BB962C8B-B14F-4D97-AF65-F5344CB8AC3E}">
        <p14:creationId xmlns:p14="http://schemas.microsoft.com/office/powerpoint/2010/main" val="319507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Eric’s “</a:t>
            </a:r>
            <a:r>
              <a:rPr lang="en-US" dirty="0" err="1" smtClean="0">
                <a:latin typeface="Arial" panose="020B0604020202020204" pitchFamily="34" charset="0"/>
              </a:rPr>
              <a:t>firestarter</a:t>
            </a:r>
            <a:r>
              <a:rPr lang="en-US" dirty="0" smtClean="0">
                <a:latin typeface="Arial" panose="020B0604020202020204" pitchFamily="34" charset="0"/>
              </a:rPr>
              <a:t>” story.</a:t>
            </a: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66044" indent="-294632" eaLnBrk="0" hangingPunct="0">
              <a:defRPr sz="2400">
                <a:solidFill>
                  <a:schemeClr val="tx1"/>
                </a:solidFill>
                <a:latin typeface="Verdana" panose="020B0604030504040204" pitchFamily="34" charset="0"/>
                <a:ea typeface="MS PGothic" panose="020B0600070205080204" pitchFamily="34" charset="-128"/>
              </a:defRPr>
            </a:lvl2pPr>
            <a:lvl3pPr marL="1178530" indent="-235705" eaLnBrk="0" hangingPunct="0">
              <a:defRPr sz="2400">
                <a:solidFill>
                  <a:schemeClr val="tx1"/>
                </a:solidFill>
                <a:latin typeface="Verdana" panose="020B0604030504040204" pitchFamily="34" charset="0"/>
                <a:ea typeface="MS PGothic" panose="020B0600070205080204" pitchFamily="34" charset="-128"/>
              </a:defRPr>
            </a:lvl3pPr>
            <a:lvl4pPr marL="1649941" indent="-235705" eaLnBrk="0" hangingPunct="0">
              <a:defRPr sz="2400">
                <a:solidFill>
                  <a:schemeClr val="tx1"/>
                </a:solidFill>
                <a:latin typeface="Verdana" panose="020B0604030504040204" pitchFamily="34" charset="0"/>
                <a:ea typeface="MS PGothic" panose="020B0600070205080204" pitchFamily="34" charset="-128"/>
              </a:defRPr>
            </a:lvl4pPr>
            <a:lvl5pPr marL="2121353" indent="-235705" eaLnBrk="0" hangingPunct="0">
              <a:defRPr sz="2400">
                <a:solidFill>
                  <a:schemeClr val="tx1"/>
                </a:solidFill>
                <a:latin typeface="Verdana" panose="020B0604030504040204" pitchFamily="34" charset="0"/>
                <a:ea typeface="MS PGothic" panose="020B0600070205080204" pitchFamily="34" charset="-128"/>
              </a:defRPr>
            </a:lvl5pPr>
            <a:lvl6pPr marL="2592766" indent="-235705"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3064176" indent="-235705"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535588" indent="-235705"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4007000" indent="-235705"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fld id="{0AF8027A-B85F-45E5-95E9-9CBE4CD537DC}" type="slidenum">
              <a:rPr lang="en-US" sz="1200">
                <a:solidFill>
                  <a:prstClr val="black"/>
                </a:solidFill>
                <a:latin typeface="Arial" panose="020B0604020202020204" pitchFamily="34" charset="0"/>
              </a:rPr>
              <a:pPr eaLnBrk="1" hangingPunct="1"/>
              <a:t>32</a:t>
            </a:fld>
            <a:endParaRPr lang="en-US" sz="1200" dirty="0">
              <a:solidFill>
                <a:prstClr val="black"/>
              </a:solidFill>
              <a:latin typeface="Arial" panose="020B0604020202020204" pitchFamily="34" charset="0"/>
            </a:endParaRPr>
          </a:p>
        </p:txBody>
      </p:sp>
    </p:spTree>
    <p:extLst>
      <p:ext uri="{BB962C8B-B14F-4D97-AF65-F5344CB8AC3E}">
        <p14:creationId xmlns:p14="http://schemas.microsoft.com/office/powerpoint/2010/main" val="452229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our field, we sometimes get caught in only thinking about systems, services, interventions, therapies, etc. and so overlook experiences, day to day experiences that lead toward the vision, and the experiences that other people of the same age are having.</a:t>
            </a:r>
          </a:p>
          <a:p>
            <a:endParaRPr lang="en-US" baseline="0" dirty="0" smtClean="0"/>
          </a:p>
          <a:p>
            <a:r>
              <a:rPr lang="en-US" baseline="0" dirty="0" smtClean="0"/>
              <a:t>For example, employment outcomes don’t happen because of OVR – they happen because of experiences, certainly perhaps supported by OVR.  Experiences and relationships.</a:t>
            </a:r>
          </a:p>
          <a:p>
            <a:endParaRPr lang="en-US" baseline="0" dirty="0" smtClean="0"/>
          </a:p>
          <a:p>
            <a:r>
              <a:rPr lang="en-US" baseline="0" dirty="0" smtClean="0"/>
              <a:t>As professionals, we must think about this concept of anticipatory guidance: What is your vision? And what needs to happen along the lifespan that will follow the trajectory to that good life?</a:t>
            </a:r>
          </a:p>
          <a:p>
            <a:endParaRPr lang="en-US" baseline="0" dirty="0" smtClean="0"/>
          </a:p>
          <a:p>
            <a:r>
              <a:rPr lang="en-US" baseline="0" dirty="0" smtClean="0"/>
              <a:t>We need to put ourselves in the shoes of the person we support and see their life through the lens of that age group.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33</a:t>
            </a:fld>
            <a:endParaRPr lang="en-US"/>
          </a:p>
        </p:txBody>
      </p:sp>
    </p:spTree>
    <p:extLst>
      <p:ext uri="{BB962C8B-B14F-4D97-AF65-F5344CB8AC3E}">
        <p14:creationId xmlns:p14="http://schemas.microsoft.com/office/powerpoint/2010/main" val="529775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life domains are the ways that ALL of us live our lives, the ways we describe ourselves when we meet new people, the categories of what is important in all of our lives.</a:t>
            </a:r>
            <a:endParaRPr lang="en-US" dirty="0"/>
          </a:p>
        </p:txBody>
      </p:sp>
      <p:sp>
        <p:nvSpPr>
          <p:cNvPr id="4" name="Slide Number Placeholder 3"/>
          <p:cNvSpPr>
            <a:spLocks noGrp="1"/>
          </p:cNvSpPr>
          <p:nvPr>
            <p:ph type="sldNum" sz="quarter" idx="10"/>
          </p:nvPr>
        </p:nvSpPr>
        <p:spPr/>
        <p:txBody>
          <a:bodyPr/>
          <a:lstStyle/>
          <a:p>
            <a:fld id="{A4FFC148-FD8E-404F-9E80-9E54C76D8C03}"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27822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 we encourage people to develop a vision and explore</a:t>
            </a:r>
            <a:r>
              <a:rPr lang="en-US" baseline="0" dirty="0" smtClean="0"/>
              <a:t> guidance in the day-to-day experiences along the lifespan, it is also important to consider each of the domains and what is happening in all areas of a person’s life. We tend to get focused on just one at a time when we think of supporting people with disabilities. But a good life is a well-rounded life that considers all domains.</a:t>
            </a:r>
          </a:p>
          <a:p>
            <a:pPr eaLnBrk="1" hangingPunct="1">
              <a:spcBef>
                <a:spcPct val="0"/>
              </a:spcBef>
            </a:pPr>
            <a:endParaRPr lang="en-US" baseline="0" dirty="0" smtClean="0"/>
          </a:p>
          <a:p>
            <a:pPr eaLnBrk="1" hangingPunct="1">
              <a:spcBef>
                <a:spcPct val="0"/>
              </a:spcBef>
            </a:pPr>
            <a:r>
              <a:rPr lang="en-US" baseline="0" dirty="0" smtClean="0"/>
              <a:t>People lead whole lives made up of specific integrated life domains that are important to a good quality of life.</a:t>
            </a: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66838-0CD8-4356-B3E1-28CC2A0F5FDA}" type="slidenum">
              <a:rPr lang="en-US" smtClean="0"/>
              <a:pPr fontAlgn="base">
                <a:spcBef>
                  <a:spcPct val="0"/>
                </a:spcBef>
                <a:spcAft>
                  <a:spcPct val="0"/>
                </a:spcAft>
                <a:defRPr/>
              </a:pPr>
              <a:t>35</a:t>
            </a:fld>
            <a:endParaRPr lang="en-US" smtClean="0"/>
          </a:p>
        </p:txBody>
      </p:sp>
    </p:spTree>
    <p:extLst>
      <p:ext uri="{BB962C8B-B14F-4D97-AF65-F5344CB8AC3E}">
        <p14:creationId xmlns:p14="http://schemas.microsoft.com/office/powerpoint/2010/main" val="247269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utilize an array of integrated supports to achieve the envisioned everyday life, including those that are publicly or privately funded and based on eligibility, community supports that are available to anyone, relationship based supports, technology, and that take into account the assets and strengths of the person and the family.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Individuals</a:t>
            </a:r>
            <a:r>
              <a:rPr lang="en-US" baseline="0" dirty="0" smtClean="0"/>
              <a:t> and families are satisfactorily involved in policy-making so that they influence planning, policy, implementation, evaluation and revision of the practices that affect them. Individuals and families design and direct the supports they receive to the extent possible with sufficient public funding allocated in ways that are fair to all individuals and families.</a:t>
            </a:r>
            <a:endParaRPr lang="en-US" dirty="0" smtClean="0"/>
          </a:p>
          <a:p>
            <a:endParaRPr lang="en-US" dirty="0" smtClean="0"/>
          </a:p>
          <a:p>
            <a:r>
              <a:rPr lang="en-US" dirty="0" smtClean="0"/>
              <a:t>This </a:t>
            </a:r>
            <a:r>
              <a:rPr lang="en-US" dirty="0"/>
              <a:t>tool is the integrated supports star. With the person in the center, each point of the star represents the supports, opportunities, and strengths that are unique to the individual.</a:t>
            </a:r>
          </a:p>
          <a:p>
            <a:endParaRPr lang="en-US" dirty="0"/>
          </a:p>
          <a:p>
            <a:r>
              <a:rPr lang="en-US" dirty="0"/>
              <a:t>Whereas conversations about supporting people with disabilities and their families have typically revolved around the supports offered by the disability service system, this approach demonstrates (for families as well as organizations and policymakers) that we ALL access a variety of supports to make it through our daily lives.</a:t>
            </a:r>
          </a:p>
          <a:p>
            <a:endParaRPr lang="en-US" dirty="0" smtClean="0"/>
          </a:p>
          <a:p>
            <a:endParaRPr lang="en-US" dirty="0" smtClean="0"/>
          </a:p>
          <a:p>
            <a:r>
              <a:rPr lang="en-US" dirty="0" smtClean="0"/>
              <a:t>Filling</a:t>
            </a:r>
            <a:r>
              <a:rPr lang="en-US" baseline="0" dirty="0" smtClean="0"/>
              <a:t> in information about the person and family in each of these five areas is very useful in problem-solving, identifying strengths, exploring options, and coming up with new opportunities.</a:t>
            </a:r>
          </a:p>
          <a:p>
            <a:endParaRPr lang="en-US" baseline="0" dirty="0" smtClean="0"/>
          </a:p>
          <a:p>
            <a:r>
              <a:rPr lang="en-US" baseline="0" dirty="0" smtClean="0"/>
              <a:t>EXERCISE: </a:t>
            </a:r>
          </a:p>
          <a:p>
            <a:endParaRPr lang="en-US" baseline="0" dirty="0" smtClean="0"/>
          </a:p>
          <a:p>
            <a:r>
              <a:rPr lang="en-US" baseline="0" dirty="0" smtClean="0"/>
              <a:t>Divide the room in half. Have one half write “my morning routine” (from waking up until arriving at work/school) in the white star and the other half “my evening routine” (from leaving work/school to going to bed). Now as a group, list in each of the five parts of the star the people, strengths, community resources, eligibility-based, and technological things that help us with that daily routine.</a:t>
            </a:r>
          </a:p>
          <a:p>
            <a:endParaRPr lang="en-US" baseline="0" dirty="0" smtClean="0"/>
          </a:p>
          <a:p>
            <a:r>
              <a:rPr lang="en-US" baseline="0" dirty="0" smtClean="0"/>
              <a:t>Report out from groups, again, not repeating was another group has already said.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B7AB9E-BF37-41A3-A975-A2A6C784EDE5}" type="slidenum">
              <a:rPr lang="en-US" smtClean="0"/>
              <a:t>36</a:t>
            </a:fld>
            <a:endParaRPr lang="en-US"/>
          </a:p>
        </p:txBody>
      </p:sp>
    </p:spTree>
    <p:extLst>
      <p:ext uri="{BB962C8B-B14F-4D97-AF65-F5344CB8AC3E}">
        <p14:creationId xmlns:p14="http://schemas.microsoft.com/office/powerpoint/2010/main" val="612793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37</a:t>
            </a:fld>
            <a:endParaRPr lang="en-US"/>
          </a:p>
        </p:txBody>
      </p:sp>
    </p:spTree>
    <p:extLst>
      <p:ext uri="{BB962C8B-B14F-4D97-AF65-F5344CB8AC3E}">
        <p14:creationId xmlns:p14="http://schemas.microsoft.com/office/powerpoint/2010/main" val="147571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38</a:t>
            </a:fld>
            <a:endParaRPr lang="en-US"/>
          </a:p>
        </p:txBody>
      </p:sp>
    </p:spTree>
    <p:extLst>
      <p:ext uri="{BB962C8B-B14F-4D97-AF65-F5344CB8AC3E}">
        <p14:creationId xmlns:p14="http://schemas.microsoft.com/office/powerpoint/2010/main" val="1127204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solidFill>
                <a:srgbClr val="04617B"/>
              </a:solidFill>
            </a:endParaRPr>
          </a:p>
          <a:p>
            <a:endParaRPr lang="en-US" dirty="0"/>
          </a:p>
        </p:txBody>
      </p:sp>
      <p:sp>
        <p:nvSpPr>
          <p:cNvPr id="4" name="Slide Number Placeholder 3"/>
          <p:cNvSpPr>
            <a:spLocks noGrp="1"/>
          </p:cNvSpPr>
          <p:nvPr>
            <p:ph type="sldNum" sz="quarter" idx="10"/>
          </p:nvPr>
        </p:nvSpPr>
        <p:spPr/>
        <p:txBody>
          <a:bodyPr/>
          <a:lstStyle/>
          <a:p>
            <a:fld id="{5EB7AB9E-BF37-41A3-A975-A2A6C784EDE5}" type="slidenum">
              <a:rPr lang="en-US" smtClean="0"/>
              <a:t>39</a:t>
            </a:fld>
            <a:endParaRPr lang="en-US"/>
          </a:p>
        </p:txBody>
      </p:sp>
    </p:spTree>
    <p:extLst>
      <p:ext uri="{BB962C8B-B14F-4D97-AF65-F5344CB8AC3E}">
        <p14:creationId xmlns:p14="http://schemas.microsoft.com/office/powerpoint/2010/main" val="7842041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solidFill>
                <a:srgbClr val="04617B"/>
              </a:solidFill>
            </a:endParaRPr>
          </a:p>
          <a:p>
            <a:endParaRPr lang="en-US" dirty="0"/>
          </a:p>
        </p:txBody>
      </p:sp>
      <p:sp>
        <p:nvSpPr>
          <p:cNvPr id="4" name="Slide Number Placeholder 3"/>
          <p:cNvSpPr>
            <a:spLocks noGrp="1"/>
          </p:cNvSpPr>
          <p:nvPr>
            <p:ph type="sldNum" sz="quarter" idx="10"/>
          </p:nvPr>
        </p:nvSpPr>
        <p:spPr/>
        <p:txBody>
          <a:bodyPr/>
          <a:lstStyle/>
          <a:p>
            <a:fld id="{5EB7AB9E-BF37-41A3-A975-A2A6C784EDE5}" type="slidenum">
              <a:rPr lang="en-US" smtClean="0"/>
              <a:t>40</a:t>
            </a:fld>
            <a:endParaRPr lang="en-US"/>
          </a:p>
        </p:txBody>
      </p:sp>
    </p:spTree>
    <p:extLst>
      <p:ext uri="{BB962C8B-B14F-4D97-AF65-F5344CB8AC3E}">
        <p14:creationId xmlns:p14="http://schemas.microsoft.com/office/powerpoint/2010/main" val="443027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solidFill>
                <a:srgbClr val="04617B"/>
              </a:solidFill>
            </a:endParaRPr>
          </a:p>
          <a:p>
            <a:endParaRPr lang="en-US" dirty="0"/>
          </a:p>
        </p:txBody>
      </p:sp>
      <p:sp>
        <p:nvSpPr>
          <p:cNvPr id="4" name="Slide Number Placeholder 3"/>
          <p:cNvSpPr>
            <a:spLocks noGrp="1"/>
          </p:cNvSpPr>
          <p:nvPr>
            <p:ph type="sldNum" sz="quarter" idx="10"/>
          </p:nvPr>
        </p:nvSpPr>
        <p:spPr/>
        <p:txBody>
          <a:bodyPr/>
          <a:lstStyle/>
          <a:p>
            <a:fld id="{5EB7AB9E-BF37-41A3-A975-A2A6C784EDE5}" type="slidenum">
              <a:rPr lang="en-US" smtClean="0"/>
              <a:t>41</a:t>
            </a:fld>
            <a:endParaRPr lang="en-US"/>
          </a:p>
        </p:txBody>
      </p:sp>
    </p:spTree>
    <p:extLst>
      <p:ext uri="{BB962C8B-B14F-4D97-AF65-F5344CB8AC3E}">
        <p14:creationId xmlns:p14="http://schemas.microsoft.com/office/powerpoint/2010/main" val="173184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all of us also are</a:t>
            </a:r>
            <a:r>
              <a:rPr lang="en-US" baseline="0" dirty="0" smtClean="0"/>
              <a:t> shaped within the context of our life experiences. </a:t>
            </a:r>
          </a:p>
          <a:p>
            <a:endParaRPr lang="en-US" baseline="0" dirty="0" smtClean="0"/>
          </a:p>
          <a:p>
            <a:r>
              <a:rPr lang="en-US" baseline="0" dirty="0" smtClean="0"/>
              <a:t>We focus on outcomes so much that we sometimes forget the importance and impact of experiences – be they good or not so good. </a:t>
            </a:r>
          </a:p>
          <a:p>
            <a:endParaRPr lang="en-US" baseline="0" dirty="0" smtClean="0"/>
          </a:p>
          <a:p>
            <a:r>
              <a:rPr lang="en-US" baseline="0" dirty="0" smtClean="0"/>
              <a:t>How can we even think about outcomes without first thinking of the experiences that will lead to them, learning experiences, making mistakes, experiencing new things, success, changing directions, </a:t>
            </a:r>
            <a:r>
              <a:rPr lang="en-US" baseline="0" dirty="0" err="1" smtClean="0"/>
              <a:t>etc</a:t>
            </a:r>
            <a:r>
              <a:rPr lang="en-US" baseline="0" dirty="0" smtClean="0"/>
              <a:t>?</a:t>
            </a:r>
          </a:p>
          <a:p>
            <a:endParaRPr lang="en-US" baseline="0" dirty="0" smtClean="0"/>
          </a:p>
          <a:p>
            <a:r>
              <a:rPr lang="en-US" baseline="0" dirty="0" smtClean="0"/>
              <a:t>Think about yourself and the experiences you’ve had that have shaped who you are today.</a:t>
            </a:r>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5</a:t>
            </a:fld>
            <a:endParaRPr lang="en-US"/>
          </a:p>
        </p:txBody>
      </p:sp>
    </p:spTree>
    <p:extLst>
      <p:ext uri="{BB962C8B-B14F-4D97-AF65-F5344CB8AC3E}">
        <p14:creationId xmlns:p14="http://schemas.microsoft.com/office/powerpoint/2010/main" val="4524482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solidFill>
                <a:srgbClr val="04617B"/>
              </a:solidFill>
            </a:endParaRPr>
          </a:p>
          <a:p>
            <a:endParaRPr lang="en-US" dirty="0"/>
          </a:p>
        </p:txBody>
      </p:sp>
      <p:sp>
        <p:nvSpPr>
          <p:cNvPr id="4" name="Slide Number Placeholder 3"/>
          <p:cNvSpPr>
            <a:spLocks noGrp="1"/>
          </p:cNvSpPr>
          <p:nvPr>
            <p:ph type="sldNum" sz="quarter" idx="10"/>
          </p:nvPr>
        </p:nvSpPr>
        <p:spPr/>
        <p:txBody>
          <a:bodyPr/>
          <a:lstStyle/>
          <a:p>
            <a:fld id="{5EB7AB9E-BF37-41A3-A975-A2A6C784EDE5}" type="slidenum">
              <a:rPr lang="en-US" smtClean="0"/>
              <a:t>42</a:t>
            </a:fld>
            <a:endParaRPr lang="en-US"/>
          </a:p>
        </p:txBody>
      </p:sp>
    </p:spTree>
    <p:extLst>
      <p:ext uri="{BB962C8B-B14F-4D97-AF65-F5344CB8AC3E}">
        <p14:creationId xmlns:p14="http://schemas.microsoft.com/office/powerpoint/2010/main" val="784204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43</a:t>
            </a:fld>
            <a:endParaRPr lang="en-US"/>
          </a:p>
        </p:txBody>
      </p:sp>
    </p:spTree>
    <p:extLst>
      <p:ext uri="{BB962C8B-B14F-4D97-AF65-F5344CB8AC3E}">
        <p14:creationId xmlns:p14="http://schemas.microsoft.com/office/powerpoint/2010/main" val="1570665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179513"/>
            <a:ext cx="5673725" cy="3190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523767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EB7AB9E-BF37-41A3-A975-A2A6C784EDE5}" type="slidenum">
              <a:rPr lang="en-US" smtClean="0"/>
              <a:t>45</a:t>
            </a:fld>
            <a:endParaRPr lang="en-US"/>
          </a:p>
        </p:txBody>
      </p:sp>
    </p:spTree>
    <p:extLst>
      <p:ext uri="{BB962C8B-B14F-4D97-AF65-F5344CB8AC3E}">
        <p14:creationId xmlns:p14="http://schemas.microsoft.com/office/powerpoint/2010/main" val="194383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6</a:t>
            </a:fld>
            <a:endParaRPr lang="en-US"/>
          </a:p>
        </p:txBody>
      </p:sp>
    </p:spTree>
    <p:extLst>
      <p:ext uri="{BB962C8B-B14F-4D97-AF65-F5344CB8AC3E}">
        <p14:creationId xmlns:p14="http://schemas.microsoft.com/office/powerpoint/2010/main" val="1762833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Erik Carter’s research</a:t>
            </a:r>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7</a:t>
            </a:fld>
            <a:endParaRPr lang="en-US"/>
          </a:p>
        </p:txBody>
      </p:sp>
    </p:spTree>
    <p:extLst>
      <p:ext uri="{BB962C8B-B14F-4D97-AF65-F5344CB8AC3E}">
        <p14:creationId xmlns:p14="http://schemas.microsoft.com/office/powerpoint/2010/main" val="197904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Erik Carter’s challenge to professionals who work in the field of supporting people with disabilities:</a:t>
            </a:r>
          </a:p>
          <a:p>
            <a:pPr defTabSz="931774">
              <a:defRPr/>
            </a:pPr>
            <a:endParaRPr lang="en-US" dirty="0"/>
          </a:p>
          <a:p>
            <a:pPr defTabSz="931774">
              <a:defRPr/>
            </a:pPr>
            <a:r>
              <a:rPr lang="en-US" dirty="0"/>
              <a:t>“There is a tension here we must release. Professionals are sometimes reluctant to encourage parents to “hope large” because it ultimately will require us to do things differently, demand us to invest differently. We must be willing to let families show us what is possible when their vision exceeds our own. Indeed this is how the world has always moved forward fastest. “   ~ Erik Carter</a:t>
            </a:r>
          </a:p>
          <a:p>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8</a:t>
            </a:fld>
            <a:endParaRPr lang="en-US"/>
          </a:p>
        </p:txBody>
      </p:sp>
    </p:spTree>
    <p:extLst>
      <p:ext uri="{BB962C8B-B14F-4D97-AF65-F5344CB8AC3E}">
        <p14:creationId xmlns:p14="http://schemas.microsoft.com/office/powerpoint/2010/main" val="19449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small groups at your tables, choose a note taker and someone who will report out. Discuss the things that define the vision of a “good life”. Think about</a:t>
            </a:r>
            <a:r>
              <a:rPr lang="en-US" baseline="0" dirty="0" smtClean="0"/>
              <a:t> yourselves and your families, and this is not disability specific. Think in terms of your personal perspectives. </a:t>
            </a:r>
            <a:r>
              <a:rPr lang="en-US" dirty="0" smtClean="0"/>
              <a:t>On the single large sheet called</a:t>
            </a:r>
            <a:r>
              <a:rPr lang="en-US" baseline="0" dirty="0" smtClean="0"/>
              <a:t> the Trajectory, write these things in the box at the top right, “Vision for a Good Life.”</a:t>
            </a:r>
          </a:p>
          <a:p>
            <a:endParaRPr lang="en-US" baseline="0" dirty="0" smtClean="0"/>
          </a:p>
          <a:p>
            <a:r>
              <a:rPr lang="en-US" baseline="0" dirty="0" smtClean="0"/>
              <a:t>(allow about 10 minutes)</a:t>
            </a:r>
          </a:p>
          <a:p>
            <a:endParaRPr lang="en-US" baseline="0" dirty="0" smtClean="0"/>
          </a:p>
          <a:p>
            <a:r>
              <a:rPr lang="en-US" baseline="0" dirty="0" smtClean="0"/>
              <a:t>Report out, asking each table to not repeat things that were already said by another table.</a:t>
            </a:r>
          </a:p>
          <a:p>
            <a:endParaRPr lang="en-US" baseline="0" dirty="0" smtClean="0"/>
          </a:p>
          <a:p>
            <a:r>
              <a:rPr lang="en-US" baseline="0" dirty="0" smtClean="0"/>
              <a:t>When done, talk about how all people, including all people with disabilities, should be able and encouraged to dream and vision in the same exact way.</a:t>
            </a:r>
          </a:p>
          <a:p>
            <a:endParaRPr lang="en-US" baseline="0" dirty="0" smtClean="0"/>
          </a:p>
          <a:p>
            <a:r>
              <a:rPr lang="en-US" baseline="0" dirty="0" smtClean="0"/>
              <a:t>And let’s talk about the other box, “what we don’t want”. And this time thinking about people with disabilities, what are some things you might imagine a person with disabilities and his/her family would write in that box??  Have people name things in the big group, not as a small group exercise, to save time.</a:t>
            </a:r>
          </a:p>
          <a:p>
            <a:endParaRPr lang="en-US" baseline="0" dirty="0" smtClean="0"/>
          </a:p>
          <a:p>
            <a:r>
              <a:rPr lang="en-US" baseline="0" dirty="0" smtClean="0"/>
              <a:t>We’ll come back to this tool shortly, so keep it nearby. And please leave the big sheets on the tables at the end of the session so we can collect and compile your ideas.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98B8DA-CEB7-9C4E-82B7-F5F380FEEC30}" type="slidenum">
              <a:rPr lang="en-US" smtClean="0"/>
              <a:t>9</a:t>
            </a:fld>
            <a:endParaRPr lang="en-US"/>
          </a:p>
        </p:txBody>
      </p:sp>
    </p:spTree>
    <p:extLst>
      <p:ext uri="{BB962C8B-B14F-4D97-AF65-F5344CB8AC3E}">
        <p14:creationId xmlns:p14="http://schemas.microsoft.com/office/powerpoint/2010/main" val="147571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in the midst of a paradigm shift.</a:t>
            </a:r>
            <a:r>
              <a:rPr lang="en-US" baseline="0" dirty="0" smtClean="0"/>
              <a:t> Another way of thinking about these changes is “reframing”. Reframing means thinking and talking about things in a new way. </a:t>
            </a:r>
            <a:endParaRPr lang="en-US" dirty="0" smtClean="0"/>
          </a:p>
          <a:p>
            <a:endParaRPr lang="en-US" dirty="0" smtClean="0"/>
          </a:p>
          <a:p>
            <a:r>
              <a:rPr lang="en-US" dirty="0" smtClean="0"/>
              <a:t>Across the country, our culture is embracing the belief that all people have the right to live, love, work, play, and worship in their communities. </a:t>
            </a:r>
          </a:p>
          <a:p>
            <a:endParaRPr lang="en-US" dirty="0" smtClean="0"/>
          </a:p>
          <a:p>
            <a:r>
              <a:rPr lang="en-US" dirty="0" smtClean="0"/>
              <a:t>And of course,</a:t>
            </a:r>
            <a:r>
              <a:rPr lang="en-US" baseline="0" dirty="0" smtClean="0"/>
              <a:t> the CMS Final Rule is all about change, about reframing the way we view people and their lives, and how we support them to have good lives like all the rest of us. </a:t>
            </a:r>
          </a:p>
          <a:p>
            <a:endParaRPr lang="en-US" baseline="0" dirty="0" smtClean="0"/>
          </a:p>
          <a:p>
            <a:r>
              <a:rPr lang="en-US" dirty="0" smtClean="0"/>
              <a:t>This</a:t>
            </a:r>
            <a:r>
              <a:rPr lang="en-US" baseline="0" dirty="0" smtClean="0"/>
              <a:t> change in our culture requires that we reframe our conversations at every intersection of life and with all people.</a:t>
            </a:r>
          </a:p>
          <a:p>
            <a:endParaRPr lang="en-US" baseline="0" dirty="0" smtClean="0"/>
          </a:p>
          <a:p>
            <a:r>
              <a:rPr lang="en-US" baseline="0" dirty="0" smtClean="0"/>
              <a:t>In our work in supporting people to have a vision for a good life and how to achieve it, this reframing involves helping people to see things in new ways, easily access the information they need through the </a:t>
            </a:r>
            <a:r>
              <a:rPr lang="en-US" baseline="0" dirty="0" err="1" smtClean="0"/>
              <a:t>lifestages</a:t>
            </a:r>
            <a:r>
              <a:rPr lang="en-US" baseline="0" dirty="0" smtClean="0"/>
              <a:t>, connect with others who have similar experiences and situations, and draw together all of the supports needed to reach for that vision.</a:t>
            </a:r>
          </a:p>
          <a:p>
            <a:endParaRPr lang="en-US" dirty="0" smtClean="0"/>
          </a:p>
        </p:txBody>
      </p:sp>
      <p:sp>
        <p:nvSpPr>
          <p:cNvPr id="4" name="Slide Number Placeholder 3"/>
          <p:cNvSpPr>
            <a:spLocks noGrp="1"/>
          </p:cNvSpPr>
          <p:nvPr>
            <p:ph type="sldNum" sz="quarter" idx="10"/>
          </p:nvPr>
        </p:nvSpPr>
        <p:spPr/>
        <p:txBody>
          <a:bodyPr/>
          <a:lstStyle/>
          <a:p>
            <a:fld id="{BC98B8DA-CEB7-9C4E-82B7-F5F380FEEC30}" type="slidenum">
              <a:rPr lang="en-US" smtClean="0"/>
              <a:t>10</a:t>
            </a:fld>
            <a:endParaRPr lang="en-US"/>
          </a:p>
        </p:txBody>
      </p:sp>
    </p:spTree>
    <p:extLst>
      <p:ext uri="{BB962C8B-B14F-4D97-AF65-F5344CB8AC3E}">
        <p14:creationId xmlns:p14="http://schemas.microsoft.com/office/powerpoint/2010/main" val="55540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653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56097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914171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825704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60258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2857176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182101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2810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848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2">
            <a:lumMod val="75000"/>
            <a:alpha val="55000"/>
          </a:schemeClr>
        </a:solidFill>
        <a:effectLst/>
      </p:bgPr>
    </p:bg>
    <p:spTree>
      <p:nvGrpSpPr>
        <p:cNvPr id="1" name=""/>
        <p:cNvGrpSpPr/>
        <p:nvPr/>
      </p:nvGrpSpPr>
      <p:grpSpPr>
        <a:xfrm>
          <a:off x="0" y="0"/>
          <a:ext cx="0" cy="0"/>
          <a:chOff x="0" y="0"/>
          <a:chExt cx="0" cy="0"/>
        </a:xfrm>
      </p:grpSpPr>
      <p:grpSp>
        <p:nvGrpSpPr>
          <p:cNvPr id="43" name="Group 42"/>
          <p:cNvGrpSpPr/>
          <p:nvPr userDrawn="1"/>
        </p:nvGrpSpPr>
        <p:grpSpPr>
          <a:xfrm>
            <a:off x="-541465" y="-124484"/>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gr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sz="180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sz="180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sz="180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grpSp>
    </p:spTree>
    <p:extLst>
      <p:ext uri="{BB962C8B-B14F-4D97-AF65-F5344CB8AC3E}">
        <p14:creationId xmlns:p14="http://schemas.microsoft.com/office/powerpoint/2010/main" val="3188824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63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410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621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3095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453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671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144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362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86B75A-687E-405C-8A0B-8D00578BA2C3}" type="datetimeFigureOut">
              <a:rPr lang="en-US" smtClean="0"/>
              <a:pPr/>
              <a:t>10/11/2016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642924"/>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hyperlink" Target="mailto:c-nrichey@pa.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15686" y="4860925"/>
            <a:ext cx="6324600" cy="1706563"/>
          </a:xfrm>
        </p:spPr>
        <p:txBody>
          <a:bodyPr>
            <a:normAutofit/>
          </a:bodyPr>
          <a:lstStyle/>
          <a:p>
            <a:pPr>
              <a:lnSpc>
                <a:spcPct val="90000"/>
              </a:lnSpc>
            </a:pPr>
            <a:r>
              <a:rPr lang="en-US" sz="5400" dirty="0" smtClean="0"/>
              <a:t>Envisioning a Good Life for </a:t>
            </a:r>
            <a:r>
              <a:rPr lang="en-US" sz="5400" dirty="0"/>
              <a:t>All</a:t>
            </a:r>
          </a:p>
        </p:txBody>
      </p:sp>
      <p:sp>
        <p:nvSpPr>
          <p:cNvPr id="3" name="Subtitle 2"/>
          <p:cNvSpPr>
            <a:spLocks noGrp="1"/>
          </p:cNvSpPr>
          <p:nvPr>
            <p:ph type="subTitle" idx="4294967295"/>
          </p:nvPr>
        </p:nvSpPr>
        <p:spPr>
          <a:xfrm>
            <a:off x="8201025" y="5103813"/>
            <a:ext cx="3990975" cy="1463675"/>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i="1" dirty="0" smtClean="0"/>
              <a:t>Nancy Richey </a:t>
            </a:r>
          </a:p>
          <a:p>
            <a:pPr marL="0" marR="0" lvl="0" indent="0" defTabSz="914400" eaLnBrk="1" fontAlgn="auto" latinLnBrk="0" hangingPunct="1">
              <a:lnSpc>
                <a:spcPct val="100000"/>
              </a:lnSpc>
              <a:spcBef>
                <a:spcPts val="0"/>
              </a:spcBef>
              <a:spcAft>
                <a:spcPts val="0"/>
              </a:spcAft>
              <a:buClrTx/>
              <a:buSzTx/>
              <a:buFontTx/>
              <a:buNone/>
              <a:tabLst/>
              <a:defRPr/>
            </a:pPr>
            <a:r>
              <a:rPr lang="en-US" i="1" dirty="0" err="1" smtClean="0"/>
              <a:t>Lifesharing</a:t>
            </a:r>
            <a:r>
              <a:rPr lang="en-US" i="1" dirty="0" smtClean="0"/>
              <a:t> Conference</a:t>
            </a:r>
          </a:p>
          <a:p>
            <a:pPr marL="0" marR="0" lvl="0" indent="0" defTabSz="914400" eaLnBrk="1" fontAlgn="auto" latinLnBrk="0" hangingPunct="1">
              <a:lnSpc>
                <a:spcPct val="100000"/>
              </a:lnSpc>
              <a:spcBef>
                <a:spcPts val="0"/>
              </a:spcBef>
              <a:spcAft>
                <a:spcPts val="0"/>
              </a:spcAft>
              <a:buClrTx/>
              <a:buSzTx/>
              <a:buFontTx/>
              <a:buNone/>
              <a:tabLst/>
              <a:defRPr/>
            </a:pPr>
            <a:r>
              <a:rPr lang="en-US" sz="2000" i="1" dirty="0" smtClean="0"/>
              <a:t>October 18, 2016</a:t>
            </a:r>
            <a:endParaRPr lang="en-US" sz="2000" i="1" dirty="0"/>
          </a:p>
        </p:txBody>
      </p:sp>
      <p:pic>
        <p:nvPicPr>
          <p:cNvPr id="7" name="Picture Placeholder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24000" y="-1"/>
            <a:ext cx="9141714" cy="4572000"/>
          </a:xfrm>
          <a:prstGeom prst="rect">
            <a:avLst/>
          </a:prstGeom>
        </p:spPr>
      </p:pic>
    </p:spTree>
    <p:extLst>
      <p:ext uri="{BB962C8B-B14F-4D97-AF65-F5344CB8AC3E}">
        <p14:creationId xmlns:p14="http://schemas.microsoft.com/office/powerpoint/2010/main" val="382487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300" y="0"/>
            <a:ext cx="7121047" cy="6858000"/>
          </a:xfrm>
          <a:prstGeom prst="rect">
            <a:avLst/>
          </a:prstGeom>
        </p:spPr>
      </p:pic>
    </p:spTree>
    <p:extLst>
      <p:ext uri="{BB962C8B-B14F-4D97-AF65-F5344CB8AC3E}">
        <p14:creationId xmlns:p14="http://schemas.microsoft.com/office/powerpoint/2010/main" val="1253266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138343" y="2150195"/>
            <a:ext cx="6951190" cy="4192240"/>
          </a:xfrm>
        </p:spPr>
        <p:txBody>
          <a:bodyPr>
            <a:normAutofit/>
          </a:bodyPr>
          <a:lstStyle/>
          <a:p>
            <a:pPr marL="0" indent="0">
              <a:buNone/>
            </a:pPr>
            <a:r>
              <a:rPr lang="en-US" sz="2800" b="1" dirty="0" smtClean="0"/>
              <a:t>WINGSPREAD REPORT, 2011</a:t>
            </a:r>
          </a:p>
          <a:p>
            <a:pPr marL="0" indent="0">
              <a:buNone/>
            </a:pPr>
            <a:r>
              <a:rPr lang="en-US" sz="2800" b="1" dirty="0" smtClean="0"/>
              <a:t>RECOMMENDATION 1:</a:t>
            </a:r>
          </a:p>
          <a:p>
            <a:pPr marL="0" indent="0">
              <a:buNone/>
            </a:pPr>
            <a:r>
              <a:rPr lang="en-US" sz="2800" b="1" dirty="0" smtClean="0"/>
              <a:t>Design </a:t>
            </a:r>
            <a:r>
              <a:rPr lang="en-US" sz="2800" b="1" dirty="0"/>
              <a:t>the structure and functions of state service systems to include a focus on supporting families reflective of the fact that most people with I/DD are living with their families in the community.</a:t>
            </a:r>
          </a:p>
          <a:p>
            <a:endParaRPr lang="en-US" dirty="0"/>
          </a:p>
        </p:txBody>
      </p:sp>
      <p:pic>
        <p:nvPicPr>
          <p:cNvPr id="4" name="Content Placeholder 4"/>
          <p:cNvPicPr>
            <a:picLocks noChangeAspect="1"/>
          </p:cNvPicPr>
          <p:nvPr/>
        </p:nvPicPr>
        <p:blipFill>
          <a:blip r:embed="rId3"/>
          <a:stretch>
            <a:fillRect/>
          </a:stretch>
        </p:blipFill>
        <p:spPr>
          <a:xfrm>
            <a:off x="1" y="680825"/>
            <a:ext cx="3869268" cy="5487206"/>
          </a:xfrm>
          <a:prstGeom prst="rect">
            <a:avLst/>
          </a:prstGeom>
        </p:spPr>
      </p:pic>
    </p:spTree>
    <p:extLst>
      <p:ext uri="{BB962C8B-B14F-4D97-AF65-F5344CB8AC3E}">
        <p14:creationId xmlns:p14="http://schemas.microsoft.com/office/powerpoint/2010/main" val="1889744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Wingspread report, 2011</a:t>
            </a:r>
            <a:endParaRPr lang="en-US" dirty="0"/>
          </a:p>
        </p:txBody>
      </p:sp>
      <p:sp>
        <p:nvSpPr>
          <p:cNvPr id="3" name="Content Placeholder 2"/>
          <p:cNvSpPr>
            <a:spLocks noGrp="1"/>
          </p:cNvSpPr>
          <p:nvPr>
            <p:ph sz="half" idx="1"/>
          </p:nvPr>
        </p:nvSpPr>
        <p:spPr/>
        <p:txBody>
          <a:bodyPr/>
          <a:lstStyle/>
          <a:p>
            <a:r>
              <a:rPr lang="en-US" sz="2400" dirty="0"/>
              <a:t>Identify strategies for collaboration and support with local and statewide family-focused organizations or networks that can assist in the development, implementation and evaluation of strategies for supporting families.</a:t>
            </a:r>
          </a:p>
          <a:p>
            <a:endParaRPr lang="en-US" dirty="0"/>
          </a:p>
        </p:txBody>
      </p:sp>
      <p:sp>
        <p:nvSpPr>
          <p:cNvPr id="4" name="Content Placeholder 3"/>
          <p:cNvSpPr>
            <a:spLocks noGrp="1"/>
          </p:cNvSpPr>
          <p:nvPr>
            <p:ph sz="half" idx="2"/>
          </p:nvPr>
        </p:nvSpPr>
        <p:spPr/>
        <p:txBody>
          <a:bodyPr/>
          <a:lstStyle/>
          <a:p>
            <a:r>
              <a:rPr lang="en-US" sz="2400" dirty="0"/>
              <a:t>Establish mechanisms to maintain ongoing dialogue with families, services system representatives and other key stakeholders involved in supporting families. </a:t>
            </a:r>
          </a:p>
          <a:p>
            <a:endParaRPr lang="en-US" dirty="0"/>
          </a:p>
        </p:txBody>
      </p:sp>
    </p:spTree>
    <p:extLst>
      <p:ext uri="{BB962C8B-B14F-4D97-AF65-F5344CB8AC3E}">
        <p14:creationId xmlns:p14="http://schemas.microsoft.com/office/powerpoint/2010/main" val="2114627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Wingspread report, 2011</a:t>
            </a:r>
            <a:endParaRPr lang="en-US" dirty="0"/>
          </a:p>
        </p:txBody>
      </p:sp>
      <p:sp>
        <p:nvSpPr>
          <p:cNvPr id="3" name="Content Placeholder 2"/>
          <p:cNvSpPr>
            <a:spLocks noGrp="1"/>
          </p:cNvSpPr>
          <p:nvPr>
            <p:ph sz="half" idx="1"/>
          </p:nvPr>
        </p:nvSpPr>
        <p:spPr/>
        <p:txBody>
          <a:bodyPr/>
          <a:lstStyle/>
          <a:p>
            <a:r>
              <a:rPr lang="en-US" sz="2400" dirty="0" smtClean="0"/>
              <a:t>Increase </a:t>
            </a:r>
            <a:r>
              <a:rPr lang="en-US" sz="2400" dirty="0"/>
              <a:t>opportunities for self/family directed service options</a:t>
            </a:r>
            <a:r>
              <a:rPr lang="en-US" sz="2400" dirty="0" smtClean="0"/>
              <a:t>.</a:t>
            </a:r>
          </a:p>
          <a:p>
            <a:endParaRPr lang="en-US" dirty="0"/>
          </a:p>
        </p:txBody>
      </p:sp>
      <p:sp>
        <p:nvSpPr>
          <p:cNvPr id="4" name="Content Placeholder 3"/>
          <p:cNvSpPr>
            <a:spLocks noGrp="1"/>
          </p:cNvSpPr>
          <p:nvPr>
            <p:ph sz="half" idx="2"/>
          </p:nvPr>
        </p:nvSpPr>
        <p:spPr/>
        <p:txBody>
          <a:bodyPr/>
          <a:lstStyle/>
          <a:p>
            <a:r>
              <a:rPr lang="en-US" sz="2400" dirty="0"/>
              <a:t>Build the capacity of supports coordinators to support and plan with </a:t>
            </a:r>
            <a:r>
              <a:rPr lang="en-US" sz="2400" dirty="0" smtClean="0"/>
              <a:t>people </a:t>
            </a:r>
            <a:r>
              <a:rPr lang="en-US" sz="2400" dirty="0"/>
              <a:t>with </a:t>
            </a:r>
            <a:r>
              <a:rPr lang="en-US" sz="2400" dirty="0" smtClean="0"/>
              <a:t>autism or intellectual disability </a:t>
            </a:r>
            <a:r>
              <a:rPr lang="en-US" sz="2400" dirty="0"/>
              <a:t>within the family unit.</a:t>
            </a:r>
          </a:p>
          <a:p>
            <a:endParaRPr lang="en-US" dirty="0"/>
          </a:p>
        </p:txBody>
      </p:sp>
    </p:spTree>
    <p:extLst>
      <p:ext uri="{BB962C8B-B14F-4D97-AF65-F5344CB8AC3E}">
        <p14:creationId xmlns:p14="http://schemas.microsoft.com/office/powerpoint/2010/main" val="715166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Wingspread report, 2011</a:t>
            </a:r>
            <a:endParaRPr lang="en-US" dirty="0"/>
          </a:p>
        </p:txBody>
      </p:sp>
      <p:sp>
        <p:nvSpPr>
          <p:cNvPr id="3" name="Content Placeholder 2"/>
          <p:cNvSpPr>
            <a:spLocks noGrp="1"/>
          </p:cNvSpPr>
          <p:nvPr>
            <p:ph sz="half" idx="1"/>
          </p:nvPr>
        </p:nvSpPr>
        <p:spPr/>
        <p:txBody>
          <a:bodyPr/>
          <a:lstStyle/>
          <a:p>
            <a:r>
              <a:rPr lang="en-US" sz="2400" dirty="0" smtClean="0"/>
              <a:t>Identify </a:t>
            </a:r>
            <a:r>
              <a:rPr lang="en-US" sz="2400" dirty="0"/>
              <a:t>and fund strategies for assisting individuals with I/DD and their families to navigate both disability and community services and supports, including informal or natural supports. </a:t>
            </a:r>
          </a:p>
          <a:p>
            <a:endParaRPr lang="en-US" dirty="0"/>
          </a:p>
        </p:txBody>
      </p:sp>
      <p:sp>
        <p:nvSpPr>
          <p:cNvPr id="4" name="Content Placeholder 3"/>
          <p:cNvSpPr>
            <a:spLocks noGrp="1"/>
          </p:cNvSpPr>
          <p:nvPr>
            <p:ph sz="half" idx="2"/>
          </p:nvPr>
        </p:nvSpPr>
        <p:spPr/>
        <p:txBody>
          <a:bodyPr/>
          <a:lstStyle/>
          <a:p>
            <a:r>
              <a:rPr lang="en-US" sz="2400" dirty="0"/>
              <a:t>Provide training to all stakeholders on supporting persons with I/DD within their natural homes and communities, accessing community services along with disability supports as needed.</a:t>
            </a:r>
          </a:p>
          <a:p>
            <a:endParaRPr lang="en-US" dirty="0"/>
          </a:p>
        </p:txBody>
      </p:sp>
    </p:spTree>
    <p:extLst>
      <p:ext uri="{BB962C8B-B14F-4D97-AF65-F5344CB8AC3E}">
        <p14:creationId xmlns:p14="http://schemas.microsoft.com/office/powerpoint/2010/main" val="1072228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311" y="211418"/>
            <a:ext cx="9404723" cy="1400530"/>
          </a:xfrm>
        </p:spPr>
        <p:txBody>
          <a:bodyPr/>
          <a:lstStyle/>
          <a:p>
            <a:r>
              <a:rPr lang="en-US" dirty="0"/>
              <a:t>t</a:t>
            </a:r>
            <a:r>
              <a:rPr lang="en-US" dirty="0" smtClean="0"/>
              <a:t>ype of change that is needed</a:t>
            </a:r>
            <a:endParaRPr lang="en-US" dirty="0"/>
          </a:p>
        </p:txBody>
      </p:sp>
      <p:sp>
        <p:nvSpPr>
          <p:cNvPr id="6" name="Content Placeholder 5"/>
          <p:cNvSpPr>
            <a:spLocks noGrp="1"/>
          </p:cNvSpPr>
          <p:nvPr>
            <p:ph sz="half" idx="1"/>
          </p:nvPr>
        </p:nvSpPr>
        <p:spPr>
          <a:xfrm>
            <a:off x="1744631" y="2063591"/>
            <a:ext cx="3474720" cy="5120640"/>
          </a:xfrm>
        </p:spPr>
        <p:txBody>
          <a:bodyPr/>
          <a:lstStyle/>
          <a:p>
            <a:pPr marL="0" indent="0">
              <a:buNone/>
            </a:pPr>
            <a:r>
              <a:rPr lang="en-US" dirty="0" smtClean="0"/>
              <a:t>“Retooling” the system and its practices to fit the new model</a:t>
            </a:r>
          </a:p>
          <a:p>
            <a:pPr marL="0" indent="0">
              <a:buNone/>
            </a:pPr>
            <a:r>
              <a:rPr lang="en-US" dirty="0" smtClean="0"/>
              <a:t>Mergers, consolidations, reorganizations, revising systematic payment structures, </a:t>
            </a:r>
          </a:p>
          <a:p>
            <a:pPr marL="0" indent="0">
              <a:buNone/>
            </a:pPr>
            <a:r>
              <a:rPr lang="en-US" dirty="0" smtClean="0"/>
              <a:t>creating new services, processes, systems and products to replace the traditional one</a:t>
            </a:r>
            <a:endParaRPr lang="en-US" dirty="0"/>
          </a:p>
        </p:txBody>
      </p:sp>
      <p:sp>
        <p:nvSpPr>
          <p:cNvPr id="8" name="Content Placeholder 7"/>
          <p:cNvSpPr>
            <a:spLocks noGrp="1"/>
          </p:cNvSpPr>
          <p:nvPr>
            <p:ph sz="half" idx="2"/>
          </p:nvPr>
        </p:nvSpPr>
        <p:spPr>
          <a:xfrm>
            <a:off x="6492693" y="2089953"/>
            <a:ext cx="4396341" cy="4200245"/>
          </a:xfrm>
        </p:spPr>
        <p:txBody>
          <a:bodyPr/>
          <a:lstStyle/>
          <a:p>
            <a:pPr marL="0" indent="0">
              <a:buNone/>
            </a:pPr>
            <a:r>
              <a:rPr lang="en-US" dirty="0" smtClean="0"/>
              <a:t>Fundamental reordering of thinking, beliefs, culture, relationships, and behavior</a:t>
            </a:r>
          </a:p>
          <a:p>
            <a:pPr marL="0" indent="0">
              <a:buNone/>
            </a:pPr>
            <a:r>
              <a:rPr lang="en-US" dirty="0" smtClean="0"/>
              <a:t>Turns assumptions inside out and disrupts familiar rituals and structures</a:t>
            </a:r>
          </a:p>
          <a:p>
            <a:pPr marL="0" indent="0">
              <a:buNone/>
            </a:pPr>
            <a:r>
              <a:rPr lang="en-US" dirty="0" smtClean="0"/>
              <a:t>Rejects command and control relationships in favor of co-creative partnerships</a:t>
            </a:r>
            <a:endParaRPr lang="en-US" dirty="0"/>
          </a:p>
        </p:txBody>
      </p:sp>
      <p:sp>
        <p:nvSpPr>
          <p:cNvPr id="5" name="Text Placeholder 4"/>
          <p:cNvSpPr>
            <a:spLocks noGrp="1"/>
          </p:cNvSpPr>
          <p:nvPr>
            <p:ph type="body" idx="4294967295"/>
          </p:nvPr>
        </p:nvSpPr>
        <p:spPr>
          <a:xfrm>
            <a:off x="0" y="1341438"/>
            <a:ext cx="3475038" cy="809625"/>
          </a:xfrm>
        </p:spPr>
        <p:txBody>
          <a:bodyPr/>
          <a:lstStyle/>
          <a:p>
            <a:r>
              <a:rPr lang="en-US" b="1" dirty="0" smtClean="0"/>
              <a:t>Transitional Change</a:t>
            </a:r>
            <a:endParaRPr lang="en-US" b="1" dirty="0"/>
          </a:p>
        </p:txBody>
      </p:sp>
      <p:sp>
        <p:nvSpPr>
          <p:cNvPr id="7" name="Text Placeholder 6"/>
          <p:cNvSpPr>
            <a:spLocks noGrp="1"/>
          </p:cNvSpPr>
          <p:nvPr>
            <p:ph type="body" sz="quarter" idx="4294967295"/>
          </p:nvPr>
        </p:nvSpPr>
        <p:spPr>
          <a:xfrm>
            <a:off x="8023225" y="1341438"/>
            <a:ext cx="4168775" cy="722312"/>
          </a:xfrm>
        </p:spPr>
        <p:txBody>
          <a:bodyPr/>
          <a:lstStyle/>
          <a:p>
            <a:r>
              <a:rPr lang="en-US" b="1" dirty="0" smtClean="0"/>
              <a:t>Transformation Change</a:t>
            </a:r>
            <a:endParaRPr lang="en-US" b="1" dirty="0"/>
          </a:p>
        </p:txBody>
      </p:sp>
      <p:sp>
        <p:nvSpPr>
          <p:cNvPr id="2" name="TextBox 1"/>
          <p:cNvSpPr txBox="1"/>
          <p:nvPr/>
        </p:nvSpPr>
        <p:spPr>
          <a:xfrm>
            <a:off x="1744313" y="5766978"/>
            <a:ext cx="7710788" cy="400110"/>
          </a:xfrm>
          <a:prstGeom prst="rect">
            <a:avLst/>
          </a:prstGeom>
          <a:noFill/>
        </p:spPr>
        <p:txBody>
          <a:bodyPr wrap="square" rtlCol="0">
            <a:spAutoFit/>
          </a:bodyPr>
          <a:lstStyle/>
          <a:p>
            <a:pPr algn="ctr"/>
            <a:r>
              <a:rPr lang="en-US" sz="2000" i="1" dirty="0"/>
              <a:t>Creating Blue Space, </a:t>
            </a:r>
            <a:r>
              <a:rPr lang="en-US" sz="2000" i="1" dirty="0" err="1"/>
              <a:t>Hanns</a:t>
            </a:r>
            <a:r>
              <a:rPr lang="en-US" sz="2000" i="1" dirty="0"/>
              <a:t> </a:t>
            </a:r>
            <a:r>
              <a:rPr lang="en-US" sz="2000" i="1" dirty="0" err="1"/>
              <a:t>Meissner</a:t>
            </a:r>
            <a:r>
              <a:rPr lang="en-US" sz="2000" i="1" dirty="0"/>
              <a:t>, 2013 </a:t>
            </a:r>
          </a:p>
        </p:txBody>
      </p:sp>
    </p:spTree>
    <p:extLst>
      <p:ext uri="{BB962C8B-B14F-4D97-AF65-F5344CB8AC3E}">
        <p14:creationId xmlns:p14="http://schemas.microsoft.com/office/powerpoint/2010/main" val="611729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t>
            </a:r>
            <a:r>
              <a:rPr lang="en-US" dirty="0" smtClean="0"/>
              <a:t>he national community of practice</a:t>
            </a:r>
            <a:endParaRPr lang="en-US" dirty="0"/>
          </a:p>
        </p:txBody>
      </p:sp>
      <p:sp>
        <p:nvSpPr>
          <p:cNvPr id="3" name="Content Placeholder 2"/>
          <p:cNvSpPr>
            <a:spLocks noGrp="1"/>
          </p:cNvSpPr>
          <p:nvPr>
            <p:ph idx="1"/>
          </p:nvPr>
        </p:nvSpPr>
        <p:spPr>
          <a:xfrm>
            <a:off x="1676400" y="1943099"/>
            <a:ext cx="8632371" cy="5744183"/>
          </a:xfrm>
        </p:spPr>
        <p:txBody>
          <a:bodyPr/>
          <a:lstStyle/>
          <a:p>
            <a:r>
              <a:rPr lang="en-US" sz="2800" dirty="0"/>
              <a:t>Grant from </a:t>
            </a:r>
            <a:r>
              <a:rPr lang="en-US" sz="2800" dirty="0" smtClean="0"/>
              <a:t>AIDD in 2012</a:t>
            </a:r>
          </a:p>
          <a:p>
            <a:r>
              <a:rPr lang="en-US" sz="2800" dirty="0" smtClean="0"/>
              <a:t>5 </a:t>
            </a:r>
            <a:r>
              <a:rPr lang="en-US" sz="2800" dirty="0"/>
              <a:t>states </a:t>
            </a:r>
            <a:r>
              <a:rPr lang="en-US" sz="2800" dirty="0" smtClean="0"/>
              <a:t>plus Missouri as mentor state</a:t>
            </a:r>
            <a:endParaRPr lang="en-US" sz="2800" dirty="0"/>
          </a:p>
          <a:p>
            <a:r>
              <a:rPr lang="en-US" sz="2800" dirty="0"/>
              <a:t>5 year initiative, </a:t>
            </a:r>
            <a:r>
              <a:rPr lang="en-US" sz="2800" dirty="0" smtClean="0"/>
              <a:t>now in 4</a:t>
            </a:r>
            <a:r>
              <a:rPr lang="en-US" sz="2800" baseline="30000" dirty="0" smtClean="0"/>
              <a:t>th</a:t>
            </a:r>
            <a:r>
              <a:rPr lang="en-US" sz="2800" dirty="0" smtClean="0"/>
              <a:t> </a:t>
            </a:r>
            <a:r>
              <a:rPr lang="en-US" sz="2800" dirty="0"/>
              <a:t>year</a:t>
            </a:r>
          </a:p>
          <a:p>
            <a:r>
              <a:rPr lang="en-US" sz="2800" dirty="0" smtClean="0"/>
              <a:t>Expansion to 12 more states started July 1, 2016</a:t>
            </a:r>
            <a:endParaRPr lang="en-US" sz="2800" dirty="0"/>
          </a:p>
          <a:p>
            <a:r>
              <a:rPr lang="en-US" sz="2800" dirty="0"/>
              <a:t>PA </a:t>
            </a:r>
            <a:r>
              <a:rPr lang="en-US" sz="2800" dirty="0" smtClean="0"/>
              <a:t>accepted in February to join </a:t>
            </a:r>
            <a:r>
              <a:rPr lang="en-US" sz="2800" dirty="0"/>
              <a:t>national Community of Practice</a:t>
            </a:r>
          </a:p>
          <a:p>
            <a:r>
              <a:rPr lang="en-US" sz="2800" dirty="0"/>
              <a:t>What joining </a:t>
            </a:r>
            <a:r>
              <a:rPr lang="en-US" sz="2800" dirty="0" smtClean="0"/>
              <a:t>means for </a:t>
            </a:r>
            <a:r>
              <a:rPr lang="en-US" sz="2800" dirty="0"/>
              <a:t>PA</a:t>
            </a:r>
          </a:p>
          <a:p>
            <a:endParaRPr lang="en-US" dirty="0"/>
          </a:p>
        </p:txBody>
      </p:sp>
    </p:spTree>
    <p:extLst>
      <p:ext uri="{BB962C8B-B14F-4D97-AF65-F5344CB8AC3E}">
        <p14:creationId xmlns:p14="http://schemas.microsoft.com/office/powerpoint/2010/main" val="332797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more states joining as of 7/1/16</a:t>
            </a:r>
            <a:endParaRPr lang="en-US" dirty="0"/>
          </a:p>
        </p:txBody>
      </p:sp>
      <p:sp>
        <p:nvSpPr>
          <p:cNvPr id="5" name="Content Placeholder 4"/>
          <p:cNvSpPr>
            <a:spLocks noGrp="1"/>
          </p:cNvSpPr>
          <p:nvPr>
            <p:ph idx="1"/>
          </p:nvPr>
        </p:nvSpPr>
        <p:spPr>
          <a:xfrm flipH="1">
            <a:off x="10049853" y="6121400"/>
            <a:ext cx="45719" cy="126999"/>
          </a:xfrm>
        </p:spPr>
        <p:txBody>
          <a:bodyP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Picture 2"/>
          <p:cNvPicPr>
            <a:picLocks noChangeAspect="1"/>
          </p:cNvPicPr>
          <p:nvPr/>
        </p:nvPicPr>
        <p:blipFill>
          <a:blip r:embed="rId3"/>
          <a:stretch>
            <a:fillRect/>
          </a:stretch>
        </p:blipFill>
        <p:spPr>
          <a:xfrm>
            <a:off x="1612900" y="1317654"/>
            <a:ext cx="7748282" cy="5461904"/>
          </a:xfrm>
          <a:prstGeom prst="rect">
            <a:avLst/>
          </a:prstGeom>
        </p:spPr>
      </p:pic>
    </p:spTree>
    <p:extLst>
      <p:ext uri="{BB962C8B-B14F-4D97-AF65-F5344CB8AC3E}">
        <p14:creationId xmlns:p14="http://schemas.microsoft.com/office/powerpoint/2010/main" val="63006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918" y="5418669"/>
            <a:ext cx="8085582" cy="979185"/>
          </a:xfrm>
        </p:spPr>
        <p:txBody>
          <a:bodyPr>
            <a:normAutofit/>
          </a:bodyPr>
          <a:lstStyle/>
          <a:p>
            <a:r>
              <a:rPr lang="en-US" sz="4000" dirty="0"/>
              <a:t>Foundational Beliefs</a:t>
            </a:r>
          </a:p>
        </p:txBody>
      </p:sp>
      <p:pic>
        <p:nvPicPr>
          <p:cNvPr id="10" name="Picture Placeholder 9"/>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3737" r="23737"/>
          <a:stretch>
            <a:fillRect/>
          </a:stretch>
        </p:blipFill>
        <p:spPr>
          <a:xfrm>
            <a:off x="3892296" y="616596"/>
            <a:ext cx="3200400" cy="4572000"/>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type="body" sz="half" idx="2"/>
          </p:nvPr>
        </p:nvSpPr>
        <p:spPr>
          <a:xfrm flipV="1">
            <a:off x="2031492" y="6858000"/>
            <a:ext cx="6922008" cy="45719"/>
          </a:xfrm>
        </p:spPr>
        <p:txBody>
          <a:bodyPr>
            <a:normAutofit fontScale="25000" lnSpcReduction="20000"/>
          </a:bodyPr>
          <a:lstStyle/>
          <a:p>
            <a:r>
              <a:rPr lang="en-US" dirty="0" smtClean="0"/>
              <a:t>   </a:t>
            </a:r>
            <a:endParaRPr lang="en-US" dirty="0"/>
          </a:p>
        </p:txBody>
      </p:sp>
    </p:spTree>
    <p:extLst>
      <p:ext uri="{BB962C8B-B14F-4D97-AF65-F5344CB8AC3E}">
        <p14:creationId xmlns:p14="http://schemas.microsoft.com/office/powerpoint/2010/main" val="1249782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fld id="{82ABF04B-5AE5-4CD1-9EDD-2C4B98A81C7A}" type="slidenum">
              <a:rPr lang="en-US" altLang="en-US" sz="1200" smtClean="0">
                <a:solidFill>
                  <a:prstClr val="black"/>
                </a:solidFill>
                <a:latin typeface="Trebuchet MS" panose="020B0603020202020204" pitchFamily="34" charset="0"/>
                <a:ea typeface="ＭＳ Ｐゴシック" panose="020B0600070205080204" pitchFamily="34" charset="-128"/>
                <a:cs typeface="Arial" panose="020B0604020202020204" pitchFamily="34" charset="0"/>
              </a:rPr>
              <a:pPr algn="ctr" fontAlgn="base">
                <a:spcBef>
                  <a:spcPct val="0"/>
                </a:spcBef>
                <a:spcAft>
                  <a:spcPct val="0"/>
                </a:spcAft>
                <a:buFontTx/>
                <a:buNone/>
              </a:pPr>
              <a:t>19</a:t>
            </a:fld>
            <a:endParaRPr lang="en-US" altLang="en-US" sz="1200">
              <a:solidFill>
                <a:prstClr val="black"/>
              </a:solidFill>
              <a:latin typeface="Trebuchet MS" panose="020B0603020202020204" pitchFamily="34" charset="0"/>
              <a:ea typeface="ＭＳ Ｐゴシック" panose="020B0600070205080204" pitchFamily="34" charset="-128"/>
              <a:cs typeface="Arial" panose="020B0604020202020204" pitchFamily="34" charset="0"/>
            </a:endParaRPr>
          </a:p>
        </p:txBody>
      </p:sp>
      <p:pic>
        <p:nvPicPr>
          <p:cNvPr id="512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5307" y="1632238"/>
            <a:ext cx="1995487" cy="2867025"/>
          </a:xfrm>
          <a:prstGeom prst="rect">
            <a:avLst/>
          </a:prstGeom>
          <a:noFill/>
          <a:ln w="57150">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5"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2825" y="5228504"/>
            <a:ext cx="2667000" cy="1573213"/>
          </a:xfrm>
          <a:prstGeom prst="rect">
            <a:avLst/>
          </a:prstGeom>
          <a:noFill/>
          <a:ln w="5715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0"/>
            <a:ext cx="2286000" cy="1632238"/>
          </a:xfrm>
          <a:prstGeom prst="rect">
            <a:avLst/>
          </a:prstGeom>
          <a:noFill/>
          <a:ln w="57150">
            <a:solidFill>
              <a:schemeClr val="accent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31" name="Picture 4"/>
          <p:cNvPicPr>
            <a:picLocks noChangeAspect="1" noChangeArrowheads="1"/>
          </p:cNvPicPr>
          <p:nvPr/>
        </p:nvPicPr>
        <p:blipFill>
          <a:blip r:embed="rId6"/>
          <a:srcRect/>
          <a:stretch>
            <a:fillRect/>
          </a:stretch>
        </p:blipFill>
        <p:spPr bwMode="auto">
          <a:xfrm>
            <a:off x="1088570" y="1552575"/>
            <a:ext cx="2264229" cy="2571750"/>
          </a:xfrm>
          <a:prstGeom prst="rect">
            <a:avLst/>
          </a:prstGeom>
          <a:noFill/>
          <a:ln w="57150">
            <a:solidFill>
              <a:schemeClr val="accent4">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24001" y="4111625"/>
            <a:ext cx="1812925" cy="2717800"/>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8" name="Picture 10" descr="adult%20residential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02013" y="5241925"/>
            <a:ext cx="2690812" cy="1587500"/>
          </a:xfrm>
          <a:prstGeom prst="rect">
            <a:avLst/>
          </a:prstGeom>
          <a:noFill/>
          <a:ln w="5715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8" descr="manWomanWithFruit"/>
          <p:cNvPicPr>
            <a:picLocks noChangeAspect="1" noChangeArrowheads="1"/>
          </p:cNvPicPr>
          <p:nvPr/>
        </p:nvPicPr>
        <p:blipFill>
          <a:blip r:embed="rId9"/>
          <a:srcRect/>
          <a:stretch>
            <a:fillRect/>
          </a:stretch>
        </p:blipFill>
        <p:spPr bwMode="auto">
          <a:xfrm>
            <a:off x="1327150" y="-19050"/>
            <a:ext cx="2482850" cy="1632238"/>
          </a:xfrm>
          <a:prstGeom prst="rect">
            <a:avLst/>
          </a:prstGeom>
          <a:noFill/>
          <a:ln w="57150">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0489" name="Picture 16" descr="untitled"/>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585200" y="-1"/>
            <a:ext cx="2463800" cy="1825037"/>
          </a:xfrm>
          <a:prstGeom prst="rect">
            <a:avLst/>
          </a:prstGeom>
          <a:noFill/>
          <a:ln w="5715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132"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10000" y="0"/>
            <a:ext cx="2482850" cy="1632238"/>
          </a:xfrm>
          <a:prstGeom prst="rect">
            <a:avLst/>
          </a:prstGeom>
          <a:noFill/>
          <a:ln w="57150">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300" name="Picture 14" descr="Picture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615364" y="4276725"/>
            <a:ext cx="2575375" cy="2552700"/>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2301" name="Rectangle 13"/>
          <p:cNvSpPr>
            <a:spLocks noChangeArrowheads="1"/>
          </p:cNvSpPr>
          <p:nvPr/>
        </p:nvSpPr>
        <p:spPr bwMode="auto">
          <a:xfrm>
            <a:off x="3489326" y="1613188"/>
            <a:ext cx="5045075"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300" b="1" i="1" dirty="0">
                <a:solidFill>
                  <a:srgbClr val="7030A0"/>
                </a:solidFill>
              </a:rPr>
              <a:t>Core Belief: </a:t>
            </a:r>
          </a:p>
          <a:p>
            <a:pPr algn="ctr"/>
            <a:r>
              <a:rPr lang="en-US" altLang="en-US" sz="3300" b="1" i="1" dirty="0">
                <a:solidFill>
                  <a:srgbClr val="7030A0"/>
                </a:solidFill>
              </a:rPr>
              <a:t>All people and their families should be able to live, love, work, play </a:t>
            </a:r>
          </a:p>
          <a:p>
            <a:pPr algn="ctr"/>
            <a:r>
              <a:rPr lang="en-US" altLang="en-US" sz="3300" b="1" i="1" dirty="0">
                <a:solidFill>
                  <a:srgbClr val="7030A0"/>
                </a:solidFill>
              </a:rPr>
              <a:t>and pursue their dreams and aspirations in their communities. </a:t>
            </a:r>
            <a:endParaRPr lang="en-US" altLang="en-US" sz="3300" i="1" dirty="0">
              <a:solidFill>
                <a:srgbClr val="7030A0"/>
              </a:solidFill>
            </a:endParaRPr>
          </a:p>
        </p:txBody>
      </p:sp>
    </p:spTree>
    <p:extLst>
      <p:ext uri="{BB962C8B-B14F-4D97-AF65-F5344CB8AC3E}">
        <p14:creationId xmlns:p14="http://schemas.microsoft.com/office/powerpoint/2010/main" val="187192489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of a good life</a:t>
            </a:r>
            <a:endParaRPr lang="en-US" dirty="0"/>
          </a:p>
        </p:txBody>
      </p:sp>
      <p:sp>
        <p:nvSpPr>
          <p:cNvPr id="3" name="Text Placeholder 2"/>
          <p:cNvSpPr>
            <a:spLocks noGrp="1"/>
          </p:cNvSpPr>
          <p:nvPr>
            <p:ph type="body" sz="half" idx="2"/>
          </p:nvPr>
        </p:nvSpPr>
        <p:spPr>
          <a:xfrm>
            <a:off x="393700" y="2616200"/>
            <a:ext cx="11112500" cy="3390900"/>
          </a:xfrm>
        </p:spPr>
        <p:txBody>
          <a:bodyPr>
            <a:normAutofit/>
          </a:bodyPr>
          <a:lstStyle/>
          <a:p>
            <a:r>
              <a:rPr lang="en-US" sz="3200" dirty="0" smtClean="0"/>
              <a:t>Having a vision sets the dream, the positive expectation for the future.</a:t>
            </a:r>
          </a:p>
          <a:p>
            <a:endParaRPr lang="en-US" sz="3200" dirty="0"/>
          </a:p>
          <a:p>
            <a:r>
              <a:rPr lang="en-US" sz="3200" dirty="0" smtClean="0"/>
              <a:t>But without a vision, there is no expectation of what the future might look like.</a:t>
            </a:r>
            <a:endParaRPr lang="en-US" sz="3200" dirty="0"/>
          </a:p>
        </p:txBody>
      </p:sp>
    </p:spTree>
    <p:extLst>
      <p:ext uri="{BB962C8B-B14F-4D97-AF65-F5344CB8AC3E}">
        <p14:creationId xmlns:p14="http://schemas.microsoft.com/office/powerpoint/2010/main" val="940427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lgn="ctr">
              <a:spcBef>
                <a:spcPts val="0"/>
              </a:spcBef>
              <a:buNone/>
            </a:pPr>
            <a:r>
              <a:rPr lang="en-US" sz="3600" i="1" dirty="0"/>
              <a:t>  </a:t>
            </a:r>
          </a:p>
        </p:txBody>
      </p:sp>
      <p:grpSp>
        <p:nvGrpSpPr>
          <p:cNvPr id="3" name="Group 2"/>
          <p:cNvGrpSpPr/>
          <p:nvPr/>
        </p:nvGrpSpPr>
        <p:grpSpPr>
          <a:xfrm>
            <a:off x="2228265" y="2649060"/>
            <a:ext cx="3258775" cy="2456616"/>
            <a:chOff x="685800" y="457200"/>
            <a:chExt cx="2057400" cy="1101114"/>
          </a:xfrm>
          <a:solidFill>
            <a:schemeClr val="accent1"/>
          </a:solidFill>
        </p:grpSpPr>
        <p:sp>
          <p:nvSpPr>
            <p:cNvPr id="5" name="Right Triangle 4"/>
            <p:cNvSpPr/>
            <p:nvPr/>
          </p:nvSpPr>
          <p:spPr>
            <a:xfrm flipV="1">
              <a:off x="685800" y="457200"/>
              <a:ext cx="2057400" cy="1101114"/>
            </a:xfrm>
            <a:prstGeom prst="rtTriangl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6" name="TextBox 5"/>
            <p:cNvSpPr txBox="1"/>
            <p:nvPr/>
          </p:nvSpPr>
          <p:spPr>
            <a:xfrm>
              <a:off x="813008" y="582725"/>
              <a:ext cx="1524000" cy="372473"/>
            </a:xfrm>
            <a:prstGeom prst="rect">
              <a:avLst/>
            </a:prstGeom>
            <a:noFill/>
          </p:spPr>
          <p:txBody>
            <a:bodyPr wrap="square" rtlCol="0">
              <a:spAutoFit/>
            </a:bodyPr>
            <a:lstStyle/>
            <a:p>
              <a:r>
                <a:rPr lang="en-US" sz="4800" b="1" dirty="0">
                  <a:solidFill>
                    <a:prstClr val="white"/>
                  </a:solidFill>
                  <a:latin typeface="Georgia"/>
                </a:rPr>
                <a:t>100%</a:t>
              </a:r>
            </a:p>
          </p:txBody>
        </p:sp>
      </p:grpSp>
      <p:sp>
        <p:nvSpPr>
          <p:cNvPr id="13" name="Rectangle 12"/>
          <p:cNvSpPr/>
          <p:nvPr/>
        </p:nvSpPr>
        <p:spPr>
          <a:xfrm>
            <a:off x="3402118" y="3918046"/>
            <a:ext cx="2394071" cy="1569660"/>
          </a:xfrm>
          <a:prstGeom prst="rect">
            <a:avLst/>
          </a:prstGeom>
        </p:spPr>
        <p:txBody>
          <a:bodyPr wrap="square">
            <a:spAutoFit/>
          </a:bodyPr>
          <a:lstStyle/>
          <a:p>
            <a:pPr algn="ctr"/>
            <a:r>
              <a:rPr lang="en-US" sz="2400" dirty="0">
                <a:solidFill>
                  <a:prstClr val="black"/>
                </a:solidFill>
                <a:latin typeface="Tw Cen MT"/>
              </a:rPr>
              <a:t>4.7 Million people with developmental disabilities </a:t>
            </a:r>
          </a:p>
        </p:txBody>
      </p:sp>
      <p:sp>
        <p:nvSpPr>
          <p:cNvPr id="14" name="TextBox 13"/>
          <p:cNvSpPr txBox="1"/>
          <p:nvPr/>
        </p:nvSpPr>
        <p:spPr>
          <a:xfrm>
            <a:off x="2074997" y="6234959"/>
            <a:ext cx="8065294" cy="338554"/>
          </a:xfrm>
          <a:prstGeom prst="rect">
            <a:avLst/>
          </a:prstGeom>
          <a:noFill/>
        </p:spPr>
        <p:txBody>
          <a:bodyPr wrap="square" rtlCol="0">
            <a:spAutoFit/>
          </a:bodyPr>
          <a:lstStyle/>
          <a:p>
            <a:r>
              <a:rPr lang="en-US" sz="1600" i="1" dirty="0">
                <a:solidFill>
                  <a:prstClr val="black"/>
                </a:solidFill>
                <a:latin typeface="Tw Cen MT"/>
              </a:rPr>
              <a:t>** Based on national definition of developmental disability with a prevalence rate of 1.49%</a:t>
            </a:r>
          </a:p>
        </p:txBody>
      </p:sp>
      <p:grpSp>
        <p:nvGrpSpPr>
          <p:cNvPr id="20" name="Group 19"/>
          <p:cNvGrpSpPr/>
          <p:nvPr/>
        </p:nvGrpSpPr>
        <p:grpSpPr>
          <a:xfrm>
            <a:off x="6314088" y="2550865"/>
            <a:ext cx="4185891" cy="2799463"/>
            <a:chOff x="2784086" y="2821652"/>
            <a:chExt cx="6673750" cy="3187131"/>
          </a:xfrm>
        </p:grpSpPr>
        <p:sp>
          <p:nvSpPr>
            <p:cNvPr id="7" name="Right Triangle 6"/>
            <p:cNvSpPr/>
            <p:nvPr/>
          </p:nvSpPr>
          <p:spPr>
            <a:xfrm rot="10800000" flipH="1">
              <a:off x="2784086" y="2856578"/>
              <a:ext cx="6017330" cy="2932634"/>
            </a:xfrm>
            <a:prstGeom prst="rtTriangle">
              <a:avLst/>
            </a:prstGeom>
            <a:solidFill>
              <a:schemeClr val="accent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8" name="Straight Connector 7"/>
            <p:cNvCxnSpPr/>
            <p:nvPr/>
          </p:nvCxnSpPr>
          <p:spPr>
            <a:xfrm>
              <a:off x="6007672" y="2821652"/>
              <a:ext cx="22283" cy="247356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04753" y="3128496"/>
              <a:ext cx="2788994" cy="525596"/>
            </a:xfrm>
            <a:prstGeom prst="rect">
              <a:avLst/>
            </a:prstGeom>
            <a:noFill/>
          </p:spPr>
          <p:txBody>
            <a:bodyPr wrap="square" rtlCol="0">
              <a:spAutoFit/>
            </a:bodyPr>
            <a:lstStyle/>
            <a:p>
              <a:pPr algn="ctr"/>
              <a:r>
                <a:rPr lang="en-US" sz="2400" dirty="0">
                  <a:solidFill>
                    <a:prstClr val="white"/>
                  </a:solidFill>
                  <a:latin typeface="Tw Cen MT"/>
                </a:rPr>
                <a:t>75%</a:t>
              </a:r>
            </a:p>
          </p:txBody>
        </p:sp>
        <p:sp>
          <p:nvSpPr>
            <p:cNvPr id="11" name="Right Arrow 10"/>
            <p:cNvSpPr/>
            <p:nvPr/>
          </p:nvSpPr>
          <p:spPr>
            <a:xfrm rot="16200000">
              <a:off x="7065249" y="3741436"/>
              <a:ext cx="669316" cy="9481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12" name="TextBox 11"/>
            <p:cNvSpPr txBox="1"/>
            <p:nvPr/>
          </p:nvSpPr>
          <p:spPr>
            <a:xfrm>
              <a:off x="5529805" y="4642234"/>
              <a:ext cx="3928031" cy="1366549"/>
            </a:xfrm>
            <a:prstGeom prst="rect">
              <a:avLst/>
            </a:prstGeom>
            <a:noFill/>
          </p:spPr>
          <p:txBody>
            <a:bodyPr wrap="square" rtlCol="0">
              <a:spAutoFit/>
            </a:bodyPr>
            <a:lstStyle/>
            <a:p>
              <a:pPr algn="ctr"/>
              <a:r>
                <a:rPr lang="en-US" sz="2400" dirty="0">
                  <a:solidFill>
                    <a:prstClr val="black"/>
                  </a:solidFill>
                  <a:latin typeface="Tw Cen MT"/>
                </a:rPr>
                <a:t>National % Receiving State DD Services</a:t>
              </a:r>
            </a:p>
          </p:txBody>
        </p:sp>
        <p:sp>
          <p:nvSpPr>
            <p:cNvPr id="19" name="Right Triangle 18"/>
            <p:cNvSpPr/>
            <p:nvPr/>
          </p:nvSpPr>
          <p:spPr>
            <a:xfrm flipV="1">
              <a:off x="6044852" y="2865814"/>
              <a:ext cx="2733981" cy="1358957"/>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9" name="TextBox 8"/>
            <p:cNvSpPr txBox="1"/>
            <p:nvPr/>
          </p:nvSpPr>
          <p:spPr>
            <a:xfrm>
              <a:off x="6150566" y="2915169"/>
              <a:ext cx="1467892" cy="525596"/>
            </a:xfrm>
            <a:prstGeom prst="rect">
              <a:avLst/>
            </a:prstGeom>
            <a:noFill/>
          </p:spPr>
          <p:txBody>
            <a:bodyPr wrap="square" rtlCol="0">
              <a:spAutoFit/>
            </a:bodyPr>
            <a:lstStyle/>
            <a:p>
              <a:pPr algn="ctr"/>
              <a:r>
                <a:rPr lang="en-US" sz="2400" dirty="0">
                  <a:solidFill>
                    <a:prstClr val="white"/>
                  </a:solidFill>
                  <a:latin typeface="Tw Cen MT"/>
                </a:rPr>
                <a:t>25%</a:t>
              </a:r>
            </a:p>
          </p:txBody>
        </p:sp>
      </p:grpSp>
      <p:grpSp>
        <p:nvGrpSpPr>
          <p:cNvPr id="18" name="Group 17"/>
          <p:cNvGrpSpPr/>
          <p:nvPr/>
        </p:nvGrpSpPr>
        <p:grpSpPr>
          <a:xfrm>
            <a:off x="7074831" y="1620087"/>
            <a:ext cx="1674599" cy="807788"/>
            <a:chOff x="4782416" y="1931739"/>
            <a:chExt cx="3736463" cy="2016978"/>
          </a:xfrm>
        </p:grpSpPr>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2416" y="1931739"/>
              <a:ext cx="786366" cy="2016978"/>
            </a:xfrm>
            <a:prstGeom prst="rect">
              <a:avLst/>
            </a:prstGeom>
          </p:spPr>
        </p:pic>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2513" y="1931739"/>
              <a:ext cx="786366" cy="2016978"/>
            </a:xfrm>
            <a:prstGeom prst="rect">
              <a:avLst/>
            </a:prstGeom>
          </p:spPr>
        </p:pic>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5782" y="1931739"/>
              <a:ext cx="786366" cy="2016978"/>
            </a:xfrm>
            <a:prstGeom prst="rect">
              <a:avLst/>
            </a:prstGeom>
          </p:spPr>
        </p:pic>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9148" y="1931739"/>
              <a:ext cx="786367" cy="2016978"/>
            </a:xfrm>
            <a:prstGeom prst="rect">
              <a:avLst/>
            </a:prstGeom>
            <a:noFill/>
          </p:spPr>
        </p:pic>
      </p:grpSp>
      <p:sp>
        <p:nvSpPr>
          <p:cNvPr id="26" name="Title 1"/>
          <p:cNvSpPr txBox="1">
            <a:spLocks/>
          </p:cNvSpPr>
          <p:nvPr/>
        </p:nvSpPr>
        <p:spPr>
          <a:xfrm>
            <a:off x="1658018" y="417740"/>
            <a:ext cx="8839200" cy="113982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lgn="ctr"/>
            <a:r>
              <a:rPr lang="en-US" sz="4200" b="1" dirty="0">
                <a:solidFill>
                  <a:schemeClr val="tx1"/>
                </a:solidFill>
                <a:latin typeface="Garamond" charset="0"/>
                <a:cs typeface="MoolBoran" charset="0"/>
              </a:rPr>
              <a:t>1 and 4 Persons with I/DD </a:t>
            </a:r>
          </a:p>
          <a:p>
            <a:pPr algn="ctr"/>
            <a:r>
              <a:rPr lang="en-US" sz="4200" b="1" dirty="0">
                <a:solidFill>
                  <a:schemeClr val="tx1"/>
                </a:solidFill>
                <a:latin typeface="Garamond" charset="0"/>
                <a:cs typeface="MoolBoran" charset="0"/>
              </a:rPr>
              <a:t>Receive Formal State DD Services</a:t>
            </a:r>
          </a:p>
        </p:txBody>
      </p:sp>
    </p:spTree>
    <p:extLst>
      <p:ext uri="{BB962C8B-B14F-4D97-AF65-F5344CB8AC3E}">
        <p14:creationId xmlns:p14="http://schemas.microsoft.com/office/powerpoint/2010/main" val="1551440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27100" y="255181"/>
            <a:ext cx="9169401" cy="1584252"/>
          </a:xfrm>
        </p:spPr>
        <p:txBody>
          <a:bodyPr>
            <a:noAutofit/>
          </a:bodyPr>
          <a:lstStyle/>
          <a:p>
            <a:pPr algn="r"/>
            <a:r>
              <a:rPr lang="en-US" altLang="en-US" sz="4400" dirty="0">
                <a:solidFill>
                  <a:srgbClr val="7030A0"/>
                </a:solidFill>
              </a:rPr>
              <a:t>              </a:t>
            </a:r>
            <a:r>
              <a:rPr lang="en-US" altLang="en-US" sz="4400" dirty="0">
                <a:solidFill>
                  <a:schemeClr val="tx1"/>
                </a:solidFill>
              </a:rPr>
              <a:t>All </a:t>
            </a:r>
            <a:r>
              <a:rPr lang="en-US" altLang="en-US" sz="4400" dirty="0" smtClean="0">
                <a:solidFill>
                  <a:schemeClr val="tx1"/>
                </a:solidFill>
              </a:rPr>
              <a:t>of us </a:t>
            </a:r>
            <a:r>
              <a:rPr lang="en-US" altLang="en-US" sz="4400" dirty="0">
                <a:solidFill>
                  <a:schemeClr val="tx1"/>
                </a:solidFill>
              </a:rPr>
              <a:t>exist within </a:t>
            </a:r>
            <a:r>
              <a:rPr lang="en-US" altLang="en-US" sz="4400" dirty="0" smtClean="0">
                <a:solidFill>
                  <a:schemeClr val="tx1"/>
                </a:solidFill>
              </a:rPr>
              <a:t>the </a:t>
            </a:r>
            <a:r>
              <a:rPr lang="en-US" altLang="en-US" sz="4400" dirty="0">
                <a:solidFill>
                  <a:schemeClr val="tx1"/>
                </a:solidFill>
              </a:rPr>
              <a:t>context of family</a:t>
            </a:r>
          </a:p>
        </p:txBody>
      </p:sp>
      <p:sp>
        <p:nvSpPr>
          <p:cNvPr id="33795" name="Content Placeholder 2"/>
          <p:cNvSpPr>
            <a:spLocks noGrp="1"/>
          </p:cNvSpPr>
          <p:nvPr>
            <p:ph sz="half" idx="1"/>
          </p:nvPr>
        </p:nvSpPr>
        <p:spPr>
          <a:xfrm>
            <a:off x="1672857" y="2367280"/>
            <a:ext cx="4912241" cy="3393440"/>
          </a:xfrm>
        </p:spPr>
        <p:txBody>
          <a:bodyPr>
            <a:normAutofit/>
          </a:bodyPr>
          <a:lstStyle/>
          <a:p>
            <a:pPr marL="0">
              <a:lnSpc>
                <a:spcPct val="114000"/>
              </a:lnSpc>
              <a:spcBef>
                <a:spcPct val="0"/>
              </a:spcBef>
              <a:spcAft>
                <a:spcPts val="600"/>
              </a:spcAft>
              <a:buFont typeface="Arial" panose="020B0604020202020204" pitchFamily="34" charset="0"/>
              <a:buChar char="•"/>
            </a:pPr>
            <a:r>
              <a:rPr lang="en-US" altLang="en-US" sz="2400" dirty="0"/>
              <a:t>Family is defined by the </a:t>
            </a:r>
            <a:r>
              <a:rPr lang="en-US" altLang="en-US" sz="2400" dirty="0" smtClean="0"/>
              <a:t>        	individual</a:t>
            </a:r>
            <a:endParaRPr lang="en-US" altLang="en-US" sz="2400" dirty="0"/>
          </a:p>
          <a:p>
            <a:pPr>
              <a:spcBef>
                <a:spcPct val="0"/>
              </a:spcBef>
              <a:spcAft>
                <a:spcPts val="600"/>
              </a:spcAft>
              <a:buFont typeface="Arial" panose="020B0604020202020204" pitchFamily="34" charset="0"/>
              <a:buChar char="•"/>
            </a:pPr>
            <a:r>
              <a:rPr lang="en-US" altLang="en-US" sz="2400" dirty="0"/>
              <a:t>Individuals and their family may </a:t>
            </a:r>
            <a:r>
              <a:rPr lang="en-US" altLang="en-US" sz="2400" dirty="0" smtClean="0"/>
              <a:t>need </a:t>
            </a:r>
            <a:r>
              <a:rPr lang="en-US" altLang="en-US" sz="2400" dirty="0"/>
              <a:t>supports that adjust as roles and needs of all members change  </a:t>
            </a:r>
          </a:p>
          <a:p>
            <a:pPr>
              <a:spcBef>
                <a:spcPct val="0"/>
              </a:spcBef>
              <a:spcAft>
                <a:spcPts val="600"/>
              </a:spcAft>
              <a:buFont typeface="Arial" panose="020B0604020202020204" pitchFamily="34" charset="0"/>
              <a:buChar char="•"/>
            </a:pPr>
            <a:r>
              <a:rPr lang="en-US" altLang="en-US" sz="2400" dirty="0"/>
              <a:t>Not dependent upon where the person lives</a:t>
            </a:r>
          </a:p>
        </p:txBody>
      </p:sp>
      <p:sp>
        <p:nvSpPr>
          <p:cNvPr id="2" name="Content Placeholder 1"/>
          <p:cNvSpPr>
            <a:spLocks noGrp="1"/>
          </p:cNvSpPr>
          <p:nvPr>
            <p:ph sz="half" idx="2"/>
          </p:nvPr>
        </p:nvSpPr>
        <p:spPr>
          <a:xfrm>
            <a:off x="6532200" y="1990457"/>
            <a:ext cx="3806190" cy="3767328"/>
          </a:xfrm>
        </p:spPr>
        <p:txBody>
          <a:bodyPr/>
          <a:lstStyle/>
          <a:p>
            <a:r>
              <a:rPr lang="en-US" dirty="0" smtClean="0"/>
              <a:t> </a:t>
            </a:r>
            <a:endParaRPr lang="en-US" dirty="0"/>
          </a:p>
        </p:txBody>
      </p:sp>
      <p:pic>
        <p:nvPicPr>
          <p:cNvPr id="8" name="Picture 2" descr="C:\Users\stjohnj\AppData\Local\Microsoft\Windows\Temporary Internet Files\Content.Outlook\9N7AETT7\IMG_5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25" y="5272187"/>
            <a:ext cx="1394232" cy="13942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514" y="360494"/>
            <a:ext cx="1269998" cy="1269998"/>
          </a:xfrm>
          <a:prstGeom prst="rect">
            <a:avLst/>
          </a:prstGeom>
        </p:spPr>
      </p:pic>
      <p:pic>
        <p:nvPicPr>
          <p:cNvPr id="10" name="Picture Placeholder 13"/>
          <p:cNvPicPr>
            <a:picLocks noChangeAspect="1"/>
          </p:cNvPicPr>
          <p:nvPr/>
        </p:nvPicPr>
        <p:blipFill rotWithShape="1">
          <a:blip r:embed="rId5" cstate="print">
            <a:extLst>
              <a:ext uri="{28A0092B-C50C-407E-A947-70E740481C1C}">
                <a14:useLocalDpi xmlns:a14="http://schemas.microsoft.com/office/drawing/2010/main" val="0"/>
              </a:ext>
            </a:extLst>
          </a:blip>
          <a:srcRect l="18006" r="10722"/>
          <a:stretch/>
        </p:blipFill>
        <p:spPr>
          <a:xfrm>
            <a:off x="6594421" y="2385805"/>
            <a:ext cx="3528589" cy="28863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2382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t>
            </a:r>
            <a:r>
              <a:rPr lang="en-US" dirty="0" err="1" smtClean="0"/>
              <a:t>ifecourse</a:t>
            </a:r>
            <a:r>
              <a:rPr lang="en-US" dirty="0" smtClean="0"/>
              <a:t> framework basics</a:t>
            </a:r>
            <a:endParaRPr lang="en-US" dirty="0"/>
          </a:p>
        </p:txBody>
      </p:sp>
      <p:sp>
        <p:nvSpPr>
          <p:cNvPr id="4" name="Vertical Text Placeholder 3"/>
          <p:cNvSpPr>
            <a:spLocks noGrp="1"/>
          </p:cNvSpPr>
          <p:nvPr>
            <p:ph type="body" orient="vert" idx="1"/>
          </p:nvPr>
        </p:nvSpPr>
        <p:spPr/>
        <p:txBody>
          <a:bodyPr/>
          <a:lstStyle/>
          <a:p>
            <a:endParaRPr lang="en-US" dirty="0"/>
          </a:p>
        </p:txBody>
      </p:sp>
      <p:sp>
        <p:nvSpPr>
          <p:cNvPr id="18" name="Title 1"/>
          <p:cNvSpPr txBox="1">
            <a:spLocks/>
          </p:cNvSpPr>
          <p:nvPr/>
        </p:nvSpPr>
        <p:spPr>
          <a:xfrm>
            <a:off x="2097716" y="1428051"/>
            <a:ext cx="6926262" cy="13362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4000" dirty="0" smtClean="0">
                <a:solidFill>
                  <a:schemeClr val="tx1"/>
                </a:solidFill>
                <a:latin typeface="Calibri" panose="020F0502020204030204" pitchFamily="34" charset="0"/>
              </a:rPr>
              <a:t>A Good Life for All</a:t>
            </a:r>
            <a:endParaRPr lang="en-US" sz="4000" dirty="0">
              <a:latin typeface="Calibri" panose="020F0502020204030204" pitchFamily="34" charset="0"/>
            </a:endParaRPr>
          </a:p>
        </p:txBody>
      </p:sp>
      <p:sp>
        <p:nvSpPr>
          <p:cNvPr id="19" name="Content Placeholder 2"/>
          <p:cNvSpPr txBox="1">
            <a:spLocks/>
          </p:cNvSpPr>
          <p:nvPr/>
        </p:nvSpPr>
        <p:spPr>
          <a:xfrm>
            <a:off x="2074099" y="2116822"/>
            <a:ext cx="7004965" cy="406767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US" dirty="0" smtClean="0"/>
          </a:p>
          <a:p>
            <a:pPr marL="914400" lvl="3" indent="0">
              <a:spcBef>
                <a:spcPts val="0"/>
              </a:spcBef>
              <a:spcAft>
                <a:spcPts val="1200"/>
              </a:spcAft>
              <a:buFont typeface="Wingdings 2" pitchFamily="18" charset="2"/>
              <a:buNone/>
            </a:pPr>
            <a:r>
              <a:rPr lang="en-US" sz="2000" u="sng" dirty="0" smtClean="0"/>
              <a:t>The individual</a:t>
            </a:r>
            <a:r>
              <a:rPr lang="en-US" sz="2000" dirty="0" smtClean="0"/>
              <a:t> will achieve self-determination, interdependence, productivity, integration, and inclusion in all facets of community life</a:t>
            </a:r>
          </a:p>
          <a:p>
            <a:pPr marL="914400" lvl="3" indent="0" algn="ctr">
              <a:buFont typeface="Wingdings 2" pitchFamily="18" charset="2"/>
              <a:buNone/>
            </a:pPr>
            <a:endParaRPr lang="en-US" sz="2000" b="1" i="1" u="sng" dirty="0" smtClean="0"/>
          </a:p>
          <a:p>
            <a:pPr marL="914400" lvl="3" indent="0">
              <a:buFont typeface="Wingdings 2" pitchFamily="18" charset="2"/>
              <a:buNone/>
            </a:pPr>
            <a:r>
              <a:rPr lang="en-US" sz="2000" u="sng" dirty="0" smtClean="0"/>
              <a:t>Families</a:t>
            </a:r>
            <a:r>
              <a:rPr lang="en-US" sz="2000" dirty="0" smtClean="0"/>
              <a:t> will be supported in ways that maximize their capacity, strengths, and unique abilities to best nurture, love, and support all family members to achieve their goals </a:t>
            </a:r>
            <a:endParaRPr lang="en-US" sz="2000" dirty="0"/>
          </a:p>
        </p:txBody>
      </p:sp>
      <p:grpSp>
        <p:nvGrpSpPr>
          <p:cNvPr id="20" name="Group 19"/>
          <p:cNvGrpSpPr/>
          <p:nvPr/>
        </p:nvGrpSpPr>
        <p:grpSpPr>
          <a:xfrm>
            <a:off x="1679618" y="3004205"/>
            <a:ext cx="6844084" cy="3308097"/>
            <a:chOff x="658104" y="1745322"/>
            <a:chExt cx="7484169" cy="3421442"/>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04" y="3306662"/>
              <a:ext cx="914400" cy="914400"/>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04" y="1745322"/>
              <a:ext cx="914400" cy="914400"/>
            </a:xfrm>
            <a:prstGeom prst="rect">
              <a:avLst/>
            </a:prstGeom>
          </p:spPr>
        </p:pic>
        <p:sp>
          <p:nvSpPr>
            <p:cNvPr id="23" name="Rectangle 22"/>
            <p:cNvSpPr/>
            <p:nvPr/>
          </p:nvSpPr>
          <p:spPr>
            <a:xfrm>
              <a:off x="2006167" y="3548817"/>
              <a:ext cx="6136106" cy="430091"/>
            </a:xfrm>
            <a:prstGeom prst="rect">
              <a:avLst/>
            </a:prstGeom>
          </p:spPr>
          <p:txBody>
            <a:bodyPr wrap="square">
              <a:spAutoFit/>
            </a:bodyPr>
            <a:lstStyle/>
            <a:p>
              <a:pPr defTabSz="457200"/>
              <a:endParaRPr lang="en-US" sz="3600" baseline="30000" dirty="0">
                <a:solidFill>
                  <a:srgbClr val="000000"/>
                </a:solidFill>
              </a:endParaRPr>
            </a:p>
          </p:txBody>
        </p:sp>
        <p:sp>
          <p:nvSpPr>
            <p:cNvPr id="24" name="Rectangle 23"/>
            <p:cNvSpPr/>
            <p:nvPr/>
          </p:nvSpPr>
          <p:spPr>
            <a:xfrm>
              <a:off x="1989673" y="4736673"/>
              <a:ext cx="6136105" cy="430091"/>
            </a:xfrm>
            <a:prstGeom prst="rect">
              <a:avLst/>
            </a:prstGeom>
          </p:spPr>
          <p:txBody>
            <a:bodyPr wrap="square">
              <a:spAutoFit/>
            </a:bodyPr>
            <a:lstStyle/>
            <a:p>
              <a:pPr defTabSz="457200"/>
              <a:endParaRPr lang="en-US" sz="3600" baseline="30000" dirty="0">
                <a:solidFill>
                  <a:srgbClr val="000000"/>
                </a:solidFill>
              </a:endParaRPr>
            </a:p>
          </p:txBody>
        </p:sp>
      </p:grpSp>
    </p:spTree>
    <p:extLst>
      <p:ext uri="{BB962C8B-B14F-4D97-AF65-F5344CB8AC3E}">
        <p14:creationId xmlns:p14="http://schemas.microsoft.com/office/powerpoint/2010/main" val="1509006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johnj\AppData\Local\Microsoft\Windows\Temporary Internet Files\Content.Outlook\9N7AETT7\circles-int-stars-DO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98310" y="1773496"/>
            <a:ext cx="2803008" cy="280300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tjohnj\AppData\Local\Microsoft\Windows\Temporary Internet Files\Content.Outlook\9N7AETT7\circles-services-colors.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67348" y="1813737"/>
            <a:ext cx="2803008" cy="28030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tjohnj\AppData\Local\Microsoft\Windows\Temporary Internet Files\Content.Outlook\9N7AETT7\circles-normal-colors.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60974" y="1838325"/>
            <a:ext cx="2778420" cy="27784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idx="4294967295"/>
          </p:nvPr>
        </p:nvSpPr>
        <p:spPr>
          <a:xfrm>
            <a:off x="0" y="180975"/>
            <a:ext cx="8078788" cy="1657350"/>
          </a:xfrm>
        </p:spPr>
        <p:txBody>
          <a:bodyPr/>
          <a:lstStyle/>
          <a:p>
            <a:pPr algn="ctr"/>
            <a:r>
              <a:rPr lang="en-US" dirty="0" smtClean="0"/>
              <a:t>Services and Supports </a:t>
            </a:r>
            <a:br>
              <a:rPr lang="en-US" dirty="0" smtClean="0"/>
            </a:br>
            <a:r>
              <a:rPr lang="en-US" dirty="0" smtClean="0"/>
              <a:t>are Evolving</a:t>
            </a:r>
            <a:endParaRPr lang="en-US" dirty="0"/>
          </a:p>
        </p:txBody>
      </p:sp>
      <p:sp>
        <p:nvSpPr>
          <p:cNvPr id="2" name="TextBox 1"/>
          <p:cNvSpPr txBox="1"/>
          <p:nvPr/>
        </p:nvSpPr>
        <p:spPr>
          <a:xfrm>
            <a:off x="1573180" y="4994254"/>
            <a:ext cx="2082801" cy="1200329"/>
          </a:xfrm>
          <a:prstGeom prst="rect">
            <a:avLst/>
          </a:prstGeom>
          <a:noFill/>
        </p:spPr>
        <p:txBody>
          <a:bodyPr wrap="square" rtlCol="0">
            <a:spAutoFit/>
          </a:bodyPr>
          <a:lstStyle/>
          <a:p>
            <a:pPr algn="ctr"/>
            <a:r>
              <a:rPr lang="en-US" dirty="0"/>
              <a:t>Everyone exists within the context of family and community</a:t>
            </a:r>
          </a:p>
        </p:txBody>
      </p:sp>
      <p:sp>
        <p:nvSpPr>
          <p:cNvPr id="3" name="TextBox 2"/>
          <p:cNvSpPr txBox="1"/>
          <p:nvPr/>
        </p:nvSpPr>
        <p:spPr>
          <a:xfrm>
            <a:off x="4994418" y="5210317"/>
            <a:ext cx="1948868" cy="923330"/>
          </a:xfrm>
          <a:prstGeom prst="rect">
            <a:avLst/>
          </a:prstGeom>
          <a:noFill/>
        </p:spPr>
        <p:txBody>
          <a:bodyPr wrap="none" rtlCol="0">
            <a:spAutoFit/>
          </a:bodyPr>
          <a:lstStyle/>
          <a:p>
            <a:pPr algn="ctr"/>
            <a:r>
              <a:rPr lang="en-US" dirty="0"/>
              <a:t>Traditional</a:t>
            </a:r>
          </a:p>
          <a:p>
            <a:pPr algn="ctr"/>
            <a:r>
              <a:rPr lang="en-US" dirty="0"/>
              <a:t> Disability Services</a:t>
            </a:r>
          </a:p>
          <a:p>
            <a:endParaRPr lang="en-US" dirty="0"/>
          </a:p>
        </p:txBody>
      </p:sp>
      <p:sp>
        <p:nvSpPr>
          <p:cNvPr id="6" name="TextBox 5"/>
          <p:cNvSpPr txBox="1"/>
          <p:nvPr/>
        </p:nvSpPr>
        <p:spPr>
          <a:xfrm>
            <a:off x="8281723" y="4994254"/>
            <a:ext cx="2227655" cy="1754326"/>
          </a:xfrm>
          <a:prstGeom prst="rect">
            <a:avLst/>
          </a:prstGeom>
          <a:noFill/>
        </p:spPr>
        <p:txBody>
          <a:bodyPr wrap="square" rtlCol="0">
            <a:spAutoFit/>
          </a:bodyPr>
          <a:lstStyle/>
          <a:p>
            <a:pPr algn="ctr"/>
            <a:r>
              <a:rPr lang="en-US" dirty="0"/>
              <a:t>Integrated Services and Supports within context of person, family and community </a:t>
            </a:r>
          </a:p>
          <a:p>
            <a:endParaRPr lang="en-US" dirty="0"/>
          </a:p>
        </p:txBody>
      </p:sp>
    </p:spTree>
    <p:extLst>
      <p:ext uri="{BB962C8B-B14F-4D97-AF65-F5344CB8AC3E}">
        <p14:creationId xmlns:p14="http://schemas.microsoft.com/office/powerpoint/2010/main" val="1506448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p:cNvGraphicFramePr>
          <p:nvPr>
            <p:extLst>
              <p:ext uri="{D42A27DB-BD31-4B8C-83A1-F6EECF244321}">
                <p14:modId xmlns:p14="http://schemas.microsoft.com/office/powerpoint/2010/main" val="884802617"/>
              </p:ext>
            </p:extLst>
          </p:nvPr>
        </p:nvGraphicFramePr>
        <p:xfrm>
          <a:off x="506413" y="1391477"/>
          <a:ext cx="10963344" cy="4770785"/>
        </p:xfrm>
        <a:graphic>
          <a:graphicData uri="http://schemas.openxmlformats.org/drawingml/2006/table">
            <a:tbl>
              <a:tblPr bandRow="1">
                <a:tableStyleId>{00A15C55-8517-42AA-B614-E9B94910E393}</a:tableStyleId>
              </a:tblPr>
              <a:tblGrid>
                <a:gridCol w="5481672"/>
                <a:gridCol w="5481672"/>
              </a:tblGrid>
              <a:tr h="823816">
                <a:tc rowSpan="3">
                  <a:txBody>
                    <a:bodyPr/>
                    <a:lstStyle/>
                    <a:p>
                      <a:pPr lvl="3"/>
                      <a:r>
                        <a:rPr lang="en-US" sz="3200" b="0" dirty="0" smtClean="0">
                          <a:latin typeface="+mj-lt"/>
                        </a:rPr>
                        <a:t>Caring About</a:t>
                      </a:r>
                      <a:endParaRPr lang="en-US" sz="3200" b="0" dirty="0">
                        <a:latin typeface="+mj-lt"/>
                      </a:endParaRPr>
                    </a:p>
                  </a:txBody>
                  <a:tcPr anchor="ctr">
                    <a:solidFill>
                      <a:schemeClr val="accent4">
                        <a:lumMod val="20000"/>
                        <a:lumOff val="80000"/>
                      </a:schemeClr>
                    </a:solidFill>
                  </a:tcPr>
                </a:tc>
                <a:tc>
                  <a:txBody>
                    <a:bodyPr/>
                    <a:lstStyle/>
                    <a:p>
                      <a:r>
                        <a:rPr lang="en-US" sz="2200" b="0" i="0" u="none" strike="noStrike" kern="1200" baseline="0" dirty="0" smtClean="0">
                          <a:solidFill>
                            <a:schemeClr val="dk1"/>
                          </a:solidFill>
                          <a:latin typeface="+mn-lt"/>
                          <a:ea typeface="+mn-ea"/>
                          <a:cs typeface="+mn-cs"/>
                        </a:rPr>
                        <a:t>Affection &amp; Self-Esteem</a:t>
                      </a:r>
                    </a:p>
                  </a:txBody>
                  <a:tcPr anchor="ctr">
                    <a:solidFill>
                      <a:schemeClr val="accent4">
                        <a:lumMod val="20000"/>
                        <a:lumOff val="80000"/>
                      </a:schemeClr>
                    </a:solidFill>
                  </a:tcPr>
                </a:tc>
              </a:tr>
              <a:tr h="823816">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mn-cs"/>
                        </a:rPr>
                        <a:t>Repository of knowledge</a:t>
                      </a:r>
                    </a:p>
                  </a:txBody>
                  <a:tcPr anchor="ctr">
                    <a:solidFill>
                      <a:schemeClr val="accent4">
                        <a:lumMod val="20000"/>
                        <a:lumOff val="80000"/>
                      </a:schemeClr>
                    </a:solidFill>
                  </a:tcPr>
                </a:tc>
              </a:tr>
              <a:tr h="552847">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mn-cs"/>
                        </a:rPr>
                        <a:t>Lifetime commitment</a:t>
                      </a:r>
                    </a:p>
                  </a:txBody>
                  <a:tcPr anchor="ctr">
                    <a:solidFill>
                      <a:schemeClr val="accent4">
                        <a:lumMod val="20000"/>
                        <a:lumOff val="80000"/>
                      </a:schemeClr>
                    </a:solidFill>
                  </a:tcPr>
                </a:tc>
              </a:tr>
              <a:tr h="823816">
                <a:tc rowSpan="4">
                  <a:txBody>
                    <a:bodyPr/>
                    <a:lstStyle/>
                    <a:p>
                      <a:pPr lvl="3"/>
                      <a:r>
                        <a:rPr lang="en-US" sz="3200" b="0" dirty="0" smtClean="0">
                          <a:latin typeface="+mj-lt"/>
                        </a:rPr>
                        <a:t>Caring For</a:t>
                      </a:r>
                      <a:endParaRPr lang="en-US" sz="3200" b="0" dirty="0">
                        <a:latin typeface="+mj-lt"/>
                      </a:endParaRPr>
                    </a:p>
                  </a:txBody>
                  <a:tcPr anchor="ctr">
                    <a:solidFill>
                      <a:schemeClr val="accent5">
                        <a:lumMod val="40000"/>
                        <a:lumOff val="60000"/>
                      </a:schemeClr>
                    </a:solidFill>
                  </a:tcPr>
                </a:tc>
                <a:tc>
                  <a:txBody>
                    <a:bodyPr/>
                    <a:lstStyle/>
                    <a:p>
                      <a:r>
                        <a:rPr lang="en-US" sz="2200" dirty="0" smtClean="0"/>
                        <a:t>Provider of day-to-day care</a:t>
                      </a:r>
                    </a:p>
                  </a:txBody>
                  <a:tcPr>
                    <a:solidFill>
                      <a:schemeClr val="accent5">
                        <a:lumMod val="40000"/>
                        <a:lumOff val="60000"/>
                      </a:schemeClr>
                    </a:solidFill>
                  </a:tcPr>
                </a:tc>
              </a:tr>
              <a:tr h="461337">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Material/Financial</a:t>
                      </a:r>
                    </a:p>
                  </a:txBody>
                  <a:tcPr>
                    <a:solidFill>
                      <a:schemeClr val="accent5">
                        <a:lumMod val="40000"/>
                        <a:lumOff val="60000"/>
                      </a:schemeClr>
                    </a:solidFill>
                  </a:tcPr>
                </a:tc>
              </a:tr>
              <a:tr h="823816">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Facilitator of inclusion and membership</a:t>
                      </a:r>
                    </a:p>
                  </a:txBody>
                  <a:tcPr>
                    <a:solidFill>
                      <a:schemeClr val="accent5">
                        <a:lumMod val="40000"/>
                        <a:lumOff val="60000"/>
                      </a:schemeClr>
                    </a:solidFill>
                  </a:tcPr>
                </a:tc>
              </a:tr>
              <a:tr h="461337">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Advocate for support </a:t>
                      </a:r>
                    </a:p>
                  </a:txBody>
                  <a:tcPr>
                    <a:solidFill>
                      <a:schemeClr val="accent5">
                        <a:lumMod val="40000"/>
                        <a:lumOff val="60000"/>
                      </a:schemeClr>
                    </a:solidFill>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876" y="1830637"/>
            <a:ext cx="1131224" cy="113122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483" y="3792040"/>
            <a:ext cx="1131224" cy="1131224"/>
          </a:xfrm>
          <a:prstGeom prst="rect">
            <a:avLst/>
          </a:prstGeom>
        </p:spPr>
      </p:pic>
      <p:sp>
        <p:nvSpPr>
          <p:cNvPr id="5" name="TextBox 4"/>
          <p:cNvSpPr txBox="1"/>
          <p:nvPr/>
        </p:nvSpPr>
        <p:spPr>
          <a:xfrm>
            <a:off x="506413" y="376632"/>
            <a:ext cx="10639098" cy="584775"/>
          </a:xfrm>
          <a:prstGeom prst="rect">
            <a:avLst/>
          </a:prstGeom>
          <a:noFill/>
        </p:spPr>
        <p:txBody>
          <a:bodyPr wrap="square" rtlCol="0">
            <a:spAutoFit/>
          </a:bodyPr>
          <a:lstStyle/>
          <a:p>
            <a:r>
              <a:rPr lang="en-US" sz="3200" b="1" dirty="0" smtClean="0"/>
              <a:t>Reciprocal Roles Between all Family Members</a:t>
            </a:r>
            <a:endParaRPr lang="en-US" sz="3200" b="1" dirty="0"/>
          </a:p>
        </p:txBody>
      </p:sp>
      <p:sp>
        <p:nvSpPr>
          <p:cNvPr id="6" name="TextBox 5"/>
          <p:cNvSpPr txBox="1"/>
          <p:nvPr/>
        </p:nvSpPr>
        <p:spPr>
          <a:xfrm>
            <a:off x="2133600" y="6253778"/>
            <a:ext cx="8229600" cy="338554"/>
          </a:xfrm>
          <a:prstGeom prst="rect">
            <a:avLst/>
          </a:prstGeom>
          <a:noFill/>
        </p:spPr>
        <p:txBody>
          <a:bodyPr wrap="square" rtlCol="0">
            <a:spAutoFit/>
          </a:bodyPr>
          <a:lstStyle/>
          <a:p>
            <a:pPr algn="ctr"/>
            <a:r>
              <a:rPr lang="en-US" sz="1600" i="1" dirty="0">
                <a:solidFill>
                  <a:prstClr val="black"/>
                </a:solidFill>
              </a:rPr>
              <a:t>*Adapted from Bigby &amp; Fyffe (2012), Dally (1988), Turnbull et all (2011)</a:t>
            </a:r>
          </a:p>
        </p:txBody>
      </p:sp>
    </p:spTree>
    <p:extLst>
      <p:ext uri="{BB962C8B-B14F-4D97-AF65-F5344CB8AC3E}">
        <p14:creationId xmlns:p14="http://schemas.microsoft.com/office/powerpoint/2010/main" val="363614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663205" y="1663299"/>
            <a:ext cx="4865590" cy="484632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49830" y="1937619"/>
            <a:ext cx="4292343" cy="429768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14713" y="2313075"/>
            <a:ext cx="3668513" cy="3566160"/>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81600" y="3172059"/>
            <a:ext cx="1828800" cy="1828800"/>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846844" y="3684610"/>
            <a:ext cx="498312" cy="914400"/>
          </a:xfrm>
          <a:prstGeom prst="rect">
            <a:avLst/>
          </a:prstGeom>
        </p:spPr>
      </p:pic>
      <p:sp>
        <p:nvSpPr>
          <p:cNvPr id="2" name="TextBox 1"/>
          <p:cNvSpPr txBox="1"/>
          <p:nvPr/>
        </p:nvSpPr>
        <p:spPr>
          <a:xfrm>
            <a:off x="860612" y="304800"/>
            <a:ext cx="10237694" cy="646331"/>
          </a:xfrm>
          <a:prstGeom prst="rect">
            <a:avLst/>
          </a:prstGeom>
          <a:noFill/>
        </p:spPr>
        <p:txBody>
          <a:bodyPr wrap="square" rtlCol="0">
            <a:spAutoFit/>
          </a:bodyPr>
          <a:lstStyle/>
          <a:p>
            <a:pPr algn="ctr"/>
            <a:r>
              <a:rPr lang="en-US" sz="3600" dirty="0" smtClean="0"/>
              <a:t>What is the </a:t>
            </a:r>
            <a:r>
              <a:rPr lang="en-US" sz="3600" dirty="0" err="1" smtClean="0"/>
              <a:t>LifeCourse</a:t>
            </a:r>
            <a:r>
              <a:rPr lang="en-US" sz="3600" dirty="0" smtClean="0"/>
              <a:t> Framework?</a:t>
            </a:r>
            <a:endParaRPr lang="en-US" sz="3600" dirty="0"/>
          </a:p>
        </p:txBody>
      </p:sp>
    </p:spTree>
    <p:extLst>
      <p:ext uri="{BB962C8B-B14F-4D97-AF65-F5344CB8AC3E}">
        <p14:creationId xmlns:p14="http://schemas.microsoft.com/office/powerpoint/2010/main" val="46880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LifeCourse</a:t>
            </a:r>
            <a:r>
              <a:rPr lang="en-US" dirty="0" smtClean="0"/>
              <a:t> Tools</a:t>
            </a:r>
            <a:endParaRPr lang="en-US" dirty="0"/>
          </a:p>
        </p:txBody>
      </p:sp>
      <p:sp>
        <p:nvSpPr>
          <p:cNvPr id="4" name="Content Placeholder 3"/>
          <p:cNvSpPr>
            <a:spLocks noGrp="1"/>
          </p:cNvSpPr>
          <p:nvPr>
            <p:ph idx="1"/>
          </p:nvPr>
        </p:nvSpPr>
        <p:spPr/>
        <p:txBody>
          <a:bodyPr>
            <a:normAutofit/>
          </a:bodyPr>
          <a:lstStyle/>
          <a:p>
            <a:r>
              <a:rPr lang="en-US" sz="2400" dirty="0" smtClean="0"/>
              <a:t>Trajectory Toward a Good Life</a:t>
            </a:r>
          </a:p>
          <a:p>
            <a:endParaRPr lang="en-US" sz="2400" dirty="0"/>
          </a:p>
          <a:p>
            <a:r>
              <a:rPr lang="en-US" sz="2400" dirty="0" smtClean="0"/>
              <a:t>Life Domains: Outcomes and Possibilities</a:t>
            </a:r>
          </a:p>
          <a:p>
            <a:endParaRPr lang="en-US" sz="2400" dirty="0"/>
          </a:p>
          <a:p>
            <a:r>
              <a:rPr lang="en-US" sz="2400" dirty="0" smtClean="0"/>
              <a:t>Three Buckets of Support</a:t>
            </a:r>
          </a:p>
          <a:p>
            <a:endParaRPr lang="en-US" sz="2400" dirty="0"/>
          </a:p>
          <a:p>
            <a:r>
              <a:rPr lang="en-US" sz="2400" dirty="0" smtClean="0"/>
              <a:t>Integrated Supports Star</a:t>
            </a:r>
            <a:endParaRPr lang="en-US" sz="2400" dirty="0"/>
          </a:p>
        </p:txBody>
      </p:sp>
    </p:spTree>
    <p:extLst>
      <p:ext uri="{BB962C8B-B14F-4D97-AF65-F5344CB8AC3E}">
        <p14:creationId xmlns:p14="http://schemas.microsoft.com/office/powerpoint/2010/main" val="931835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tools are:</a:t>
            </a:r>
            <a:endParaRPr lang="en-US" dirty="0"/>
          </a:p>
        </p:txBody>
      </p:sp>
      <p:sp>
        <p:nvSpPr>
          <p:cNvPr id="3" name="Content Placeholder 2"/>
          <p:cNvSpPr>
            <a:spLocks noGrp="1"/>
          </p:cNvSpPr>
          <p:nvPr>
            <p:ph idx="1"/>
          </p:nvPr>
        </p:nvSpPr>
        <p:spPr/>
        <p:txBody>
          <a:bodyPr>
            <a:normAutofit fontScale="85000" lnSpcReduction="20000"/>
          </a:bodyPr>
          <a:lstStyle/>
          <a:p>
            <a:pPr lvl="1"/>
            <a:r>
              <a:rPr lang="en-US" sz="2400" dirty="0" smtClean="0"/>
              <a:t>Conversation starters</a:t>
            </a:r>
          </a:p>
          <a:p>
            <a:pPr lvl="1"/>
            <a:endParaRPr lang="en-US" sz="2400" dirty="0" smtClean="0"/>
          </a:p>
          <a:p>
            <a:pPr lvl="1"/>
            <a:r>
              <a:rPr lang="en-US" sz="2400" dirty="0" smtClean="0"/>
              <a:t>Problem solvers</a:t>
            </a:r>
          </a:p>
          <a:p>
            <a:pPr lvl="1"/>
            <a:endParaRPr lang="en-US" sz="2400" dirty="0" smtClean="0"/>
          </a:p>
          <a:p>
            <a:pPr lvl="1"/>
            <a:r>
              <a:rPr lang="en-US" sz="2400" dirty="0" smtClean="0"/>
              <a:t>Visioning about the future</a:t>
            </a:r>
          </a:p>
          <a:p>
            <a:pPr lvl="1"/>
            <a:endParaRPr lang="en-US" sz="2400" dirty="0" smtClean="0"/>
          </a:p>
          <a:p>
            <a:pPr lvl="1"/>
            <a:r>
              <a:rPr lang="en-US" sz="2400" dirty="0" smtClean="0"/>
              <a:t>Empowering ownership of a vision</a:t>
            </a:r>
          </a:p>
          <a:p>
            <a:pPr lvl="1"/>
            <a:endParaRPr lang="en-US" sz="2400" dirty="0" smtClean="0"/>
          </a:p>
          <a:p>
            <a:pPr lvl="1"/>
            <a:r>
              <a:rPr lang="en-US" sz="2400" dirty="0" smtClean="0"/>
              <a:t>Can be used by anyone in any setting</a:t>
            </a:r>
          </a:p>
          <a:p>
            <a:pPr lvl="1"/>
            <a:endParaRPr lang="en-US" sz="2400" dirty="0" smtClean="0"/>
          </a:p>
          <a:p>
            <a:pPr lvl="1"/>
            <a:r>
              <a:rPr lang="en-US" sz="2400" dirty="0" smtClean="0"/>
              <a:t>Focused on all stages of the lifespan</a:t>
            </a:r>
            <a:endParaRPr lang="en-US" sz="2400" dirty="0"/>
          </a:p>
        </p:txBody>
      </p:sp>
    </p:spTree>
    <p:extLst>
      <p:ext uri="{BB962C8B-B14F-4D97-AF65-F5344CB8AC3E}">
        <p14:creationId xmlns:p14="http://schemas.microsoft.com/office/powerpoint/2010/main" val="1827800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9801" y="381000"/>
            <a:ext cx="7736681" cy="2819400"/>
          </a:xfrm>
          <a:prstGeom prst="cloud">
            <a:avLst/>
          </a:prstGeom>
          <a:solidFill>
            <a:srgbClr val="C7A2E3"/>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 </a:t>
            </a:r>
            <a:endParaRPr lang="en-US" dirty="0"/>
          </a:p>
        </p:txBody>
      </p:sp>
      <p:sp>
        <p:nvSpPr>
          <p:cNvPr id="5" name="Content Placeholder 4"/>
          <p:cNvSpPr>
            <a:spLocks noGrp="1"/>
          </p:cNvSpPr>
          <p:nvPr>
            <p:ph idx="1"/>
          </p:nvPr>
        </p:nvSpPr>
        <p:spPr>
          <a:xfrm>
            <a:off x="2616200" y="3412807"/>
            <a:ext cx="7214394" cy="2966086"/>
          </a:xfrm>
        </p:spPr>
        <p:txBody>
          <a:bodyPr>
            <a:normAutofit fontScale="85000" lnSpcReduction="20000"/>
          </a:bodyPr>
          <a:lstStyle/>
          <a:p>
            <a:pPr marL="0" indent="0">
              <a:buNone/>
            </a:pPr>
            <a:r>
              <a:rPr lang="en-US" sz="4000" i="1" dirty="0"/>
              <a:t>The future is not something we enter.  The future is something that we create.  And creating that future requires us to make choices and decisions that begin with a dream.</a:t>
            </a:r>
          </a:p>
          <a:p>
            <a:pPr lvl="2" algn="r"/>
            <a:r>
              <a:rPr lang="en-US" i="1" dirty="0" smtClean="0"/>
              <a:t>-Leonard L. Sweet</a:t>
            </a:r>
            <a:endParaRPr lang="en-US" i="1" dirty="0"/>
          </a:p>
        </p:txBody>
      </p:sp>
      <p:sp>
        <p:nvSpPr>
          <p:cNvPr id="8" name="TextBox 7"/>
          <p:cNvSpPr txBox="1"/>
          <p:nvPr/>
        </p:nvSpPr>
        <p:spPr>
          <a:xfrm>
            <a:off x="3746500" y="1128980"/>
            <a:ext cx="5181600" cy="1323439"/>
          </a:xfrm>
          <a:prstGeom prst="rect">
            <a:avLst/>
          </a:prstGeom>
          <a:noFill/>
        </p:spPr>
        <p:txBody>
          <a:bodyPr wrap="square" rtlCol="0">
            <a:spAutoFit/>
          </a:bodyPr>
          <a:lstStyle/>
          <a:p>
            <a:pPr algn="ctr"/>
            <a:r>
              <a:rPr lang="en-US" sz="4000" b="1" dirty="0">
                <a:solidFill>
                  <a:prstClr val="black"/>
                </a:solidFill>
              </a:rPr>
              <a:t>Vision for a </a:t>
            </a:r>
            <a:endParaRPr lang="en-US" sz="4000" b="1" dirty="0" smtClean="0">
              <a:solidFill>
                <a:prstClr val="black"/>
              </a:solidFill>
            </a:endParaRPr>
          </a:p>
          <a:p>
            <a:pPr algn="ctr"/>
            <a:r>
              <a:rPr lang="en-US" sz="4000" b="1" dirty="0" smtClean="0">
                <a:solidFill>
                  <a:prstClr val="black"/>
                </a:solidFill>
              </a:rPr>
              <a:t>Good </a:t>
            </a:r>
            <a:r>
              <a:rPr lang="en-US" sz="4000" b="1" dirty="0">
                <a:solidFill>
                  <a:prstClr val="black"/>
                </a:solidFill>
              </a:rPr>
              <a:t>Life</a:t>
            </a:r>
          </a:p>
        </p:txBody>
      </p:sp>
    </p:spTree>
    <p:extLst>
      <p:ext uri="{BB962C8B-B14F-4D97-AF65-F5344CB8AC3E}">
        <p14:creationId xmlns:p14="http://schemas.microsoft.com/office/powerpoint/2010/main" val="1266446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3725"/>
            <a:ext cx="8112125" cy="973138"/>
          </a:xfrm>
        </p:spPr>
        <p:txBody>
          <a:bodyPr>
            <a:normAutofit/>
          </a:bodyPr>
          <a:lstStyle/>
          <a:p>
            <a:pPr algn="ctr"/>
            <a:r>
              <a:rPr lang="en-US" sz="2800" dirty="0">
                <a:solidFill>
                  <a:schemeClr val="tx1"/>
                </a:solidFill>
                <a:latin typeface="+mn-lt"/>
              </a:rPr>
              <a:t>THREE BUCKETS</a:t>
            </a:r>
            <a:br>
              <a:rPr lang="en-US" sz="2800" dirty="0">
                <a:solidFill>
                  <a:schemeClr val="tx1"/>
                </a:solidFill>
                <a:latin typeface="+mn-lt"/>
              </a:rPr>
            </a:br>
            <a:endParaRPr lang="en-US" sz="2800" dirty="0">
              <a:solidFill>
                <a:schemeClr val="tx1"/>
              </a:solidFill>
              <a:latin typeface="+mn-lt"/>
            </a:endParaRPr>
          </a:p>
        </p:txBody>
      </p:sp>
      <p:pic>
        <p:nvPicPr>
          <p:cNvPr id="4" name="Content Placeholder 3" descr="buckets-for-white-background.png"/>
          <p:cNvPicPr>
            <a:picLocks noGrp="1" noChangeAspect="1"/>
          </p:cNvPicPr>
          <p:nvPr>
            <p:ph idx="4294967295"/>
          </p:nvPr>
        </p:nvPicPr>
        <p:blipFill>
          <a:blip r:embed="rId3">
            <a:extLst>
              <a:ext uri="{28A0092B-C50C-407E-A947-70E740481C1C}">
                <a14:useLocalDpi xmlns:a14="http://schemas.microsoft.com/office/drawing/2010/main" val="0"/>
              </a:ext>
            </a:extLst>
          </a:blip>
          <a:srcRect l="-11141" r="-11141"/>
          <a:stretch>
            <a:fillRect/>
          </a:stretch>
        </p:blipFill>
        <p:spPr>
          <a:xfrm>
            <a:off x="1197429" y="1643063"/>
            <a:ext cx="9005888" cy="4953000"/>
          </a:xfrm>
        </p:spPr>
      </p:pic>
      <p:sp>
        <p:nvSpPr>
          <p:cNvPr id="5" name="TextBox 4"/>
          <p:cNvSpPr txBox="1"/>
          <p:nvPr/>
        </p:nvSpPr>
        <p:spPr>
          <a:xfrm>
            <a:off x="2393576" y="4043082"/>
            <a:ext cx="1752600" cy="1261884"/>
          </a:xfrm>
          <a:prstGeom prst="rect">
            <a:avLst/>
          </a:prstGeom>
          <a:noFill/>
        </p:spPr>
        <p:txBody>
          <a:bodyPr wrap="square" rtlCol="0">
            <a:spAutoFit/>
          </a:bodyPr>
          <a:lstStyle/>
          <a:p>
            <a:pPr algn="ctr"/>
            <a:r>
              <a:rPr lang="en-US" sz="2200" b="1" dirty="0">
                <a:solidFill>
                  <a:prstClr val="black"/>
                </a:solidFill>
              </a:rPr>
              <a:t>Discovery &amp; Navigation</a:t>
            </a:r>
          </a:p>
          <a:p>
            <a:pPr algn="ctr"/>
            <a:r>
              <a:rPr lang="en-US" sz="1600" i="1" dirty="0">
                <a:solidFill>
                  <a:prstClr val="black"/>
                </a:solidFill>
              </a:rPr>
              <a:t>(Information and Training)</a:t>
            </a:r>
          </a:p>
        </p:txBody>
      </p:sp>
      <p:sp>
        <p:nvSpPr>
          <p:cNvPr id="6" name="TextBox 5"/>
          <p:cNvSpPr txBox="1"/>
          <p:nvPr/>
        </p:nvSpPr>
        <p:spPr>
          <a:xfrm>
            <a:off x="4755776" y="4280149"/>
            <a:ext cx="2057400" cy="1261884"/>
          </a:xfrm>
          <a:prstGeom prst="rect">
            <a:avLst/>
          </a:prstGeom>
          <a:noFill/>
        </p:spPr>
        <p:txBody>
          <a:bodyPr wrap="square" rtlCol="0">
            <a:spAutoFit/>
          </a:bodyPr>
          <a:lstStyle/>
          <a:p>
            <a:pPr algn="ctr"/>
            <a:r>
              <a:rPr lang="en-US" sz="2200" b="1" dirty="0">
                <a:solidFill>
                  <a:prstClr val="black"/>
                </a:solidFill>
              </a:rPr>
              <a:t>Connecting &amp; Networking</a:t>
            </a:r>
          </a:p>
          <a:p>
            <a:pPr algn="ctr"/>
            <a:r>
              <a:rPr lang="en-US" sz="1600" i="1" dirty="0">
                <a:solidFill>
                  <a:prstClr val="black"/>
                </a:solidFill>
              </a:rPr>
              <a:t>(Talking to someone who has “been there”)</a:t>
            </a:r>
          </a:p>
        </p:txBody>
      </p:sp>
      <p:sp>
        <p:nvSpPr>
          <p:cNvPr id="7" name="TextBox 6"/>
          <p:cNvSpPr txBox="1"/>
          <p:nvPr/>
        </p:nvSpPr>
        <p:spPr>
          <a:xfrm>
            <a:off x="7194177" y="3890682"/>
            <a:ext cx="1718733" cy="1754326"/>
          </a:xfrm>
          <a:prstGeom prst="rect">
            <a:avLst/>
          </a:prstGeom>
          <a:noFill/>
        </p:spPr>
        <p:txBody>
          <a:bodyPr wrap="square" rtlCol="0">
            <a:spAutoFit/>
          </a:bodyPr>
          <a:lstStyle/>
          <a:p>
            <a:pPr algn="ctr"/>
            <a:r>
              <a:rPr lang="en-US" sz="2200" b="1" dirty="0">
                <a:solidFill>
                  <a:prstClr val="black"/>
                </a:solidFill>
              </a:rPr>
              <a:t>Goods &amp;</a:t>
            </a:r>
          </a:p>
          <a:p>
            <a:pPr algn="ctr"/>
            <a:r>
              <a:rPr lang="en-US" sz="2200" b="1" dirty="0">
                <a:solidFill>
                  <a:prstClr val="black"/>
                </a:solidFill>
              </a:rPr>
              <a:t>Services</a:t>
            </a:r>
          </a:p>
          <a:p>
            <a:pPr algn="ctr"/>
            <a:r>
              <a:rPr lang="en-US" sz="1600" i="1" dirty="0">
                <a:solidFill>
                  <a:prstClr val="black"/>
                </a:solidFill>
              </a:rPr>
              <a:t>(Day-to-day supports at home, work, and in the community)</a:t>
            </a:r>
          </a:p>
        </p:txBody>
      </p:sp>
    </p:spTree>
    <p:extLst>
      <p:ext uri="{BB962C8B-B14F-4D97-AF65-F5344CB8AC3E}">
        <p14:creationId xmlns:p14="http://schemas.microsoft.com/office/powerpoint/2010/main" val="1715618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6111" y="673100"/>
            <a:ext cx="9404723" cy="1180148"/>
          </a:xfrm>
        </p:spPr>
        <p:txBody>
          <a:bodyPr/>
          <a:lstStyle/>
          <a:p>
            <a:r>
              <a:rPr lang="en-US" dirty="0" smtClean="0"/>
              <a:t>In the next 90 minutes:</a:t>
            </a:r>
            <a:endParaRPr lang="en-US" dirty="0"/>
          </a:p>
        </p:txBody>
      </p:sp>
      <p:sp>
        <p:nvSpPr>
          <p:cNvPr id="5" name="Content Placeholder 4"/>
          <p:cNvSpPr>
            <a:spLocks noGrp="1"/>
          </p:cNvSpPr>
          <p:nvPr>
            <p:ph idx="1"/>
          </p:nvPr>
        </p:nvSpPr>
        <p:spPr>
          <a:xfrm>
            <a:off x="1103312" y="2052918"/>
            <a:ext cx="9348788" cy="4195481"/>
          </a:xfrm>
        </p:spPr>
        <p:txBody>
          <a:bodyPr>
            <a:normAutofit/>
          </a:bodyPr>
          <a:lstStyle/>
          <a:p>
            <a:r>
              <a:rPr lang="en-US" sz="2800" dirty="0" smtClean="0"/>
              <a:t>National Community of Practice</a:t>
            </a:r>
          </a:p>
          <a:p>
            <a:r>
              <a:rPr lang="en-US" sz="2800" dirty="0" smtClean="0"/>
              <a:t>Concept of “ALL”</a:t>
            </a:r>
          </a:p>
          <a:p>
            <a:r>
              <a:rPr lang="en-US" sz="2800" dirty="0" smtClean="0"/>
              <a:t>Foundational beliefs of the </a:t>
            </a:r>
            <a:r>
              <a:rPr lang="en-US" sz="2800" dirty="0" err="1" smtClean="0"/>
              <a:t>LifeCourse</a:t>
            </a:r>
            <a:r>
              <a:rPr lang="en-US" sz="2800" dirty="0" smtClean="0"/>
              <a:t> Framework</a:t>
            </a:r>
          </a:p>
          <a:p>
            <a:r>
              <a:rPr lang="en-US" sz="2800" dirty="0" err="1" smtClean="0"/>
              <a:t>LifeCourse</a:t>
            </a:r>
            <a:r>
              <a:rPr lang="en-US" sz="2800" dirty="0" smtClean="0"/>
              <a:t> tools (with exercises)</a:t>
            </a:r>
          </a:p>
          <a:p>
            <a:r>
              <a:rPr lang="en-US" sz="2800" dirty="0" smtClean="0"/>
              <a:t>Pennsylvania’s Community of Practice</a:t>
            </a:r>
            <a:endParaRPr lang="en-US" sz="2800" dirty="0"/>
          </a:p>
        </p:txBody>
      </p:sp>
    </p:spTree>
    <p:extLst>
      <p:ext uri="{BB962C8B-B14F-4D97-AF65-F5344CB8AC3E}">
        <p14:creationId xmlns:p14="http://schemas.microsoft.com/office/powerpoint/2010/main" val="190444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0918" y="5418668"/>
            <a:ext cx="8085582" cy="1220310"/>
          </a:xfrm>
        </p:spPr>
        <p:txBody>
          <a:bodyPr>
            <a:normAutofit fontScale="90000"/>
          </a:bodyPr>
          <a:lstStyle/>
          <a:p>
            <a:r>
              <a:rPr lang="en-US" sz="4000" dirty="0"/>
              <a:t>Life </a:t>
            </a:r>
            <a:r>
              <a:rPr lang="en-US" sz="4000" dirty="0" smtClean="0"/>
              <a:t>Trajectory: </a:t>
            </a:r>
            <a:br>
              <a:rPr lang="en-US" sz="4000" dirty="0" smtClean="0"/>
            </a:br>
            <a:r>
              <a:rPr lang="en-US" sz="4000" dirty="0" smtClean="0"/>
              <a:t>Experiences and </a:t>
            </a:r>
            <a:r>
              <a:rPr lang="en-US" sz="4000" dirty="0"/>
              <a:t>Life Stages</a:t>
            </a:r>
          </a:p>
        </p:txBody>
      </p:sp>
      <p:pic>
        <p:nvPicPr>
          <p:cNvPr id="9" name="Picture Placeholder 8" descr="LCpic.png"/>
          <p:cNvPicPr>
            <a:picLocks noGrp="1" noChangeAspect="1"/>
          </p:cNvPicPr>
          <p:nvPr>
            <p:ph type="pic" idx="1"/>
          </p:nvPr>
        </p:nvPicPr>
        <p:blipFill>
          <a:blip r:embed="rId3"/>
          <a:srcRect l="29587" r="29587"/>
          <a:stretch>
            <a:fillRect/>
          </a:stretch>
        </p:blipFill>
        <p:spPr>
          <a:xfrm>
            <a:off x="3571346" y="736600"/>
            <a:ext cx="3200400" cy="4572000"/>
          </a:xfrm>
        </p:spPr>
      </p:pic>
      <p:sp>
        <p:nvSpPr>
          <p:cNvPr id="7" name="Text Placeholder 6"/>
          <p:cNvSpPr>
            <a:spLocks noGrp="1"/>
          </p:cNvSpPr>
          <p:nvPr>
            <p:ph type="body" sz="half" idx="2"/>
          </p:nvPr>
        </p:nvSpPr>
        <p:spPr>
          <a:xfrm>
            <a:off x="2031492" y="6622903"/>
            <a:ext cx="6922008" cy="235096"/>
          </a:xfrm>
        </p:spPr>
        <p:txBody>
          <a:bodyPr>
            <a:normAutofit fontScale="77500" lnSpcReduction="20000"/>
          </a:bodyPr>
          <a:lstStyle/>
          <a:p>
            <a:r>
              <a:rPr lang="en-US" dirty="0" smtClean="0"/>
              <a:t>   </a:t>
            </a:r>
            <a:endParaRPr lang="en-US" dirty="0"/>
          </a:p>
        </p:txBody>
      </p:sp>
    </p:spTree>
    <p:extLst>
      <p:ext uri="{BB962C8B-B14F-4D97-AF65-F5344CB8AC3E}">
        <p14:creationId xmlns:p14="http://schemas.microsoft.com/office/powerpoint/2010/main" val="1099399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rot="421738">
            <a:off x="7123818" y="503497"/>
            <a:ext cx="4131600" cy="3352800"/>
          </a:xfrm>
          <a:prstGeom prst="rect">
            <a:avLst/>
          </a:prstGeom>
        </p:spPr>
      </p:pic>
      <p:cxnSp>
        <p:nvCxnSpPr>
          <p:cNvPr id="10" name="Straight Arrow Connector 29"/>
          <p:cNvCxnSpPr>
            <a:cxnSpLocks noChangeShapeType="1"/>
          </p:cNvCxnSpPr>
          <p:nvPr/>
        </p:nvCxnSpPr>
        <p:spPr bwMode="auto">
          <a:xfrm flipV="1">
            <a:off x="285750" y="2876030"/>
            <a:ext cx="6008363" cy="2934220"/>
          </a:xfrm>
          <a:prstGeom prst="straightConnector1">
            <a:avLst/>
          </a:prstGeom>
          <a:noFill/>
          <a:ln w="76200" cmpd="sng">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29"/>
          <p:cNvCxnSpPr>
            <a:cxnSpLocks noChangeShapeType="1"/>
          </p:cNvCxnSpPr>
          <p:nvPr/>
        </p:nvCxnSpPr>
        <p:spPr bwMode="auto">
          <a:xfrm>
            <a:off x="285750" y="5810250"/>
            <a:ext cx="6115050" cy="0"/>
          </a:xfrm>
          <a:prstGeom prst="straightConnector1">
            <a:avLst/>
          </a:prstGeom>
          <a:noFill/>
          <a:ln w="12700" cmpd="sng">
            <a:solidFill>
              <a:srgbClr val="000000"/>
            </a:solidFill>
            <a:prstDash val="dash"/>
            <a:round/>
            <a:headEnd/>
            <a:tailEnd type="arrow" w="med" len="med"/>
          </a:ln>
          <a:extLst>
            <a:ext uri="{909E8E84-426E-40DD-AFC4-6F175D3DCCD1}">
              <a14:hiddenFill xmlns:a14="http://schemas.microsoft.com/office/drawing/2010/main">
                <a:noFill/>
              </a14:hiddenFill>
            </a:ext>
          </a:extLst>
        </p:spPr>
      </p:cxnSp>
      <p:grpSp>
        <p:nvGrpSpPr>
          <p:cNvPr id="17" name="Group 16"/>
          <p:cNvGrpSpPr/>
          <p:nvPr/>
        </p:nvGrpSpPr>
        <p:grpSpPr>
          <a:xfrm>
            <a:off x="7538557" y="4096493"/>
            <a:ext cx="3586707" cy="2574280"/>
            <a:chOff x="5454221" y="3686253"/>
            <a:chExt cx="4331311" cy="3108704"/>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4221" y="3686253"/>
              <a:ext cx="4331311" cy="3108704"/>
            </a:xfrm>
            <a:prstGeom prst="rect">
              <a:avLst/>
            </a:prstGeom>
          </p:spPr>
        </p:pic>
        <p:sp>
          <p:nvSpPr>
            <p:cNvPr id="15" name="Rectangle 14"/>
            <p:cNvSpPr/>
            <p:nvPr/>
          </p:nvSpPr>
          <p:spPr>
            <a:xfrm>
              <a:off x="6009163" y="4664514"/>
              <a:ext cx="3221426" cy="1375184"/>
            </a:xfrm>
            <a:prstGeom prst="rect">
              <a:avLst/>
            </a:prstGeom>
          </p:spPr>
          <p:txBody>
            <a:bodyPr wrap="square">
              <a:spAutoFit/>
            </a:bodyPr>
            <a:lstStyle/>
            <a:p>
              <a:pPr algn="ctr"/>
              <a:r>
                <a:rPr lang="en-US" b="1" dirty="0">
                  <a:solidFill>
                    <a:prstClr val="black"/>
                  </a:solidFill>
                </a:rPr>
                <a:t>What do we know we don’t want to see happen?</a:t>
              </a:r>
            </a:p>
            <a:p>
              <a:pPr marL="285750" indent="-285750">
                <a:buFont typeface="Arial" panose="020B0604020202020204" pitchFamily="34" charset="0"/>
                <a:buChar char="•"/>
              </a:pPr>
              <a:endParaRPr lang="en-US" sz="1400" dirty="0">
                <a:solidFill>
                  <a:prstClr val="black"/>
                </a:solidFill>
              </a:endParaRPr>
            </a:p>
          </p:txBody>
        </p:sp>
      </p:grpSp>
      <p:sp>
        <p:nvSpPr>
          <p:cNvPr id="8" name="Title 7"/>
          <p:cNvSpPr>
            <a:spLocks noGrp="1"/>
          </p:cNvSpPr>
          <p:nvPr>
            <p:ph type="title" idx="4294967295"/>
          </p:nvPr>
        </p:nvSpPr>
        <p:spPr>
          <a:xfrm>
            <a:off x="0" y="777875"/>
            <a:ext cx="6694488" cy="1447800"/>
          </a:xfrm>
        </p:spPr>
        <p:txBody>
          <a:bodyPr>
            <a:normAutofit/>
          </a:bodyPr>
          <a:lstStyle/>
          <a:p>
            <a:pPr algn="l"/>
            <a:r>
              <a:rPr lang="en-US" sz="2800" dirty="0">
                <a:solidFill>
                  <a:schemeClr val="tx1"/>
                </a:solidFill>
                <a:latin typeface="+mn-lt"/>
              </a:rPr>
              <a:t>Life Stages and Trajectory </a:t>
            </a:r>
            <a:br>
              <a:rPr lang="en-US" sz="2800" dirty="0">
                <a:solidFill>
                  <a:schemeClr val="tx1"/>
                </a:solidFill>
                <a:latin typeface="+mn-lt"/>
              </a:rPr>
            </a:br>
            <a:r>
              <a:rPr lang="en-US" sz="2800" dirty="0">
                <a:solidFill>
                  <a:schemeClr val="tx1"/>
                </a:solidFill>
                <a:latin typeface="+mn-lt"/>
              </a:rPr>
              <a:t>Toward the Good Life</a:t>
            </a:r>
            <a:br>
              <a:rPr lang="en-US" sz="2800" dirty="0">
                <a:solidFill>
                  <a:schemeClr val="tx1"/>
                </a:solidFill>
                <a:latin typeface="+mn-lt"/>
              </a:rPr>
            </a:br>
            <a:endParaRPr lang="en-US" sz="2800" dirty="0">
              <a:solidFill>
                <a:schemeClr val="tx1"/>
              </a:solidFill>
              <a:latin typeface="+mn-lt"/>
            </a:endParaRPr>
          </a:p>
        </p:txBody>
      </p:sp>
      <p:pic>
        <p:nvPicPr>
          <p:cNvPr id="20" name="Content Placeholder 19"/>
          <p:cNvPicPr>
            <a:picLocks noGrp="1" noChangeAspect="1"/>
          </p:cNvPicPr>
          <p:nvPr>
            <p:ph idx="4294967295"/>
          </p:nvPr>
        </p:nvPicPr>
        <p:blipFill>
          <a:blip r:embed="rId5" cstate="print">
            <a:extLst>
              <a:ext uri="{28A0092B-C50C-407E-A947-70E740481C1C}">
                <a14:useLocalDpi xmlns:a14="http://schemas.microsoft.com/office/drawing/2010/main" val="0"/>
              </a:ext>
            </a:extLst>
          </a:blip>
          <a:stretch>
            <a:fillRect/>
          </a:stretch>
        </p:blipFill>
        <p:spPr>
          <a:xfrm>
            <a:off x="3788228" y="6046788"/>
            <a:ext cx="423863" cy="428625"/>
          </a:xfrm>
        </p:spPr>
      </p:pic>
      <p:sp>
        <p:nvSpPr>
          <p:cNvPr id="18" name="Rectangle 17"/>
          <p:cNvSpPr/>
          <p:nvPr/>
        </p:nvSpPr>
        <p:spPr>
          <a:xfrm>
            <a:off x="7569231" y="1612297"/>
            <a:ext cx="3012133" cy="1692771"/>
          </a:xfrm>
          <a:prstGeom prst="rect">
            <a:avLst/>
          </a:prstGeom>
        </p:spPr>
        <p:txBody>
          <a:bodyPr wrap="square">
            <a:spAutoFit/>
          </a:bodyPr>
          <a:lstStyle/>
          <a:p>
            <a:pPr algn="ctr"/>
            <a:r>
              <a:rPr lang="en-US" sz="2400" b="1" dirty="0">
                <a:solidFill>
                  <a:prstClr val="black"/>
                </a:solidFill>
              </a:rPr>
              <a:t>What would that good life look like?</a:t>
            </a:r>
            <a:endParaRPr lang="en-US" sz="2400" dirty="0">
              <a:solidFill>
                <a:prstClr val="black"/>
              </a:solidFill>
            </a:endParaRPr>
          </a:p>
          <a:p>
            <a:endParaRPr lang="en-US" sz="1400" i="1" dirty="0">
              <a:solidFill>
                <a:prstClr val="black"/>
              </a:solidFill>
            </a:endParaRPr>
          </a:p>
          <a:p>
            <a:endParaRPr lang="en-US" sz="1400" dirty="0">
              <a:solidFill>
                <a:prstClr val="black"/>
              </a:solidFill>
            </a:endParaRPr>
          </a:p>
          <a:p>
            <a:pPr marL="285750" indent="-285750">
              <a:buFont typeface="Arial" panose="020B0604020202020204" pitchFamily="34" charset="0"/>
              <a:buChar char="•"/>
            </a:pPr>
            <a:endParaRPr lang="en-US" sz="1400" dirty="0">
              <a:solidFill>
                <a:prstClr val="black"/>
              </a:solidFill>
            </a:endParaRPr>
          </a:p>
          <a:p>
            <a:pPr marL="285750" indent="-285750">
              <a:buFont typeface="Arial" panose="020B0604020202020204" pitchFamily="34" charset="0"/>
              <a:buChar char="•"/>
            </a:pPr>
            <a:endParaRPr lang="en-US" sz="1400" dirty="0">
              <a:solidFill>
                <a:prstClr val="black"/>
              </a:solidFill>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467" y="6045351"/>
            <a:ext cx="423750" cy="429400"/>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4057" y="6045351"/>
            <a:ext cx="423750" cy="429400"/>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3476" y="6045351"/>
            <a:ext cx="423750" cy="429400"/>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9443" y="6045351"/>
            <a:ext cx="423750" cy="429400"/>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9525" y="6028956"/>
            <a:ext cx="423750" cy="429400"/>
          </a:xfrm>
          <a:prstGeom prst="rect">
            <a:avLst/>
          </a:prstGeom>
        </p:spPr>
      </p:pic>
      <p:pic>
        <p:nvPicPr>
          <p:cNvPr id="26" name="Content Placeholder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6754" y="6045351"/>
            <a:ext cx="423750" cy="429400"/>
          </a:xfrm>
          <a:prstGeom prst="rect">
            <a:avLst/>
          </a:prstGeom>
        </p:spPr>
      </p:pic>
      <p:pic>
        <p:nvPicPr>
          <p:cNvPr id="27" name="Content Placeholder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2895" y="6045351"/>
            <a:ext cx="423750" cy="429400"/>
          </a:xfrm>
          <a:prstGeom prst="rect">
            <a:avLst/>
          </a:prstGeom>
        </p:spPr>
      </p:pic>
    </p:spTree>
    <p:extLst>
      <p:ext uri="{BB962C8B-B14F-4D97-AF65-F5344CB8AC3E}">
        <p14:creationId xmlns:p14="http://schemas.microsoft.com/office/powerpoint/2010/main" val="831206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8"/>
          <p:cNvSpPr txBox="1">
            <a:spLocks noChangeArrowheads="1"/>
          </p:cNvSpPr>
          <p:nvPr/>
        </p:nvSpPr>
        <p:spPr bwMode="auto">
          <a:xfrm>
            <a:off x="1600200" y="228600"/>
            <a:ext cx="906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r>
              <a:rPr lang="en-US" sz="4000" dirty="0">
                <a:latin typeface="+mn-lt"/>
              </a:rPr>
              <a:t>Trajectory Isn’t Always Straight</a:t>
            </a:r>
          </a:p>
        </p:txBody>
      </p:sp>
      <p:cxnSp>
        <p:nvCxnSpPr>
          <p:cNvPr id="8" name="Straight Arrow Connector 29"/>
          <p:cNvCxnSpPr>
            <a:cxnSpLocks noChangeShapeType="1"/>
          </p:cNvCxnSpPr>
          <p:nvPr/>
        </p:nvCxnSpPr>
        <p:spPr bwMode="auto">
          <a:xfrm flipV="1">
            <a:off x="2469815" y="3152392"/>
            <a:ext cx="4399702" cy="3021666"/>
          </a:xfrm>
          <a:prstGeom prst="straightConnector1">
            <a:avLst/>
          </a:prstGeom>
          <a:noFill/>
          <a:ln w="76200" cmpd="sng">
            <a:solidFill>
              <a:schemeClr val="tx1"/>
            </a:solidFill>
            <a:round/>
            <a:headEnd/>
            <a:tailEnd type="arrow" w="med" len="med"/>
          </a:ln>
          <a:extLst>
            <a:ext uri="{909E8E84-426E-40DD-AFC4-6F175D3DCCD1}">
              <a14:hiddenFill xmlns:a14="http://schemas.microsoft.com/office/drawing/2010/main">
                <a:noFill/>
              </a14:hiddenFill>
            </a:ext>
          </a:extLst>
        </p:spPr>
      </p:cxnSp>
      <p:sp>
        <p:nvSpPr>
          <p:cNvPr id="20" name="Cloud 19"/>
          <p:cNvSpPr/>
          <p:nvPr/>
        </p:nvSpPr>
        <p:spPr>
          <a:xfrm>
            <a:off x="6974451" y="1554349"/>
            <a:ext cx="3283328" cy="2202127"/>
          </a:xfrm>
          <a:prstGeom prst="cloud">
            <a:avLst/>
          </a:prstGeom>
          <a:solidFill>
            <a:srgbClr val="C7A2E3"/>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b="1" dirty="0" smtClean="0">
                <a:solidFill>
                  <a:prstClr val="black"/>
                </a:solidFill>
              </a:rPr>
              <a:t>Getting back on track</a:t>
            </a:r>
            <a:endParaRPr lang="en-US" sz="2200" b="1" dirty="0">
              <a:solidFill>
                <a:prstClr val="black"/>
              </a:solidFill>
            </a:endParaRPr>
          </a:p>
        </p:txBody>
      </p:sp>
      <p:grpSp>
        <p:nvGrpSpPr>
          <p:cNvPr id="2" name="Group 12"/>
          <p:cNvGrpSpPr/>
          <p:nvPr/>
        </p:nvGrpSpPr>
        <p:grpSpPr>
          <a:xfrm>
            <a:off x="6815470" y="4598903"/>
            <a:ext cx="3962400" cy="1890279"/>
            <a:chOff x="2459221" y="3647187"/>
            <a:chExt cx="4572000" cy="2745852"/>
          </a:xfrm>
        </p:grpSpPr>
        <p:sp>
          <p:nvSpPr>
            <p:cNvPr id="14" name="Cloud 13"/>
            <p:cNvSpPr/>
            <p:nvPr/>
          </p:nvSpPr>
          <p:spPr>
            <a:xfrm>
              <a:off x="2642661" y="3647187"/>
              <a:ext cx="3806135" cy="2745852"/>
            </a:xfrm>
            <a:prstGeom prst="cloud">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prstClr val="black"/>
                  </a:solidFill>
                </a:rPr>
                <a:t>Incidents shouldn’t become life sentences</a:t>
              </a:r>
              <a:endParaRPr lang="en-US" b="1" dirty="0">
                <a:solidFill>
                  <a:prstClr val="black"/>
                </a:solidFill>
              </a:endParaRPr>
            </a:p>
          </p:txBody>
        </p:sp>
        <p:sp>
          <p:nvSpPr>
            <p:cNvPr id="15" name="Rectangle 14"/>
            <p:cNvSpPr/>
            <p:nvPr/>
          </p:nvSpPr>
          <p:spPr>
            <a:xfrm>
              <a:off x="2459221" y="4175062"/>
              <a:ext cx="4572000" cy="536498"/>
            </a:xfrm>
            <a:prstGeom prst="rect">
              <a:avLst/>
            </a:prstGeom>
            <a:ln>
              <a:noFill/>
            </a:ln>
          </p:spPr>
          <p:txBody>
            <a:bodyPr>
              <a:spAutoFit/>
            </a:bodyPr>
            <a:lstStyle/>
            <a:p>
              <a:pPr algn="ctr"/>
              <a:endParaRPr lang="en-US" b="1" dirty="0">
                <a:solidFill>
                  <a:prstClr val="black"/>
                </a:solidFill>
              </a:endParaRPr>
            </a:p>
          </p:txBody>
        </p:sp>
      </p:grpSp>
      <p:cxnSp>
        <p:nvCxnSpPr>
          <p:cNvPr id="4" name="Straight Arrow Connector 3"/>
          <p:cNvCxnSpPr/>
          <p:nvPr/>
        </p:nvCxnSpPr>
        <p:spPr>
          <a:xfrm>
            <a:off x="4307397" y="4998690"/>
            <a:ext cx="1945676" cy="986228"/>
          </a:xfrm>
          <a:prstGeom prst="straightConnector1">
            <a:avLst/>
          </a:prstGeom>
          <a:ln w="57150" cmpd="sng">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6094704" y="4390741"/>
            <a:ext cx="23252" cy="139532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pic>
        <p:nvPicPr>
          <p:cNvPr id="18" name="Picture 17" descr="IMG_4497.JPG"/>
          <p:cNvPicPr>
            <a:picLocks noChangeAspect="1"/>
          </p:cNvPicPr>
          <p:nvPr/>
        </p:nvPicPr>
        <p:blipFill rotWithShape="1">
          <a:blip r:embed="rId3">
            <a:extLst>
              <a:ext uri="{28A0092B-C50C-407E-A947-70E740481C1C}">
                <a14:useLocalDpi xmlns:a14="http://schemas.microsoft.com/office/drawing/2010/main" val="0"/>
              </a:ext>
            </a:extLst>
          </a:blip>
          <a:srcRect t="37595" r="21431"/>
          <a:stretch/>
        </p:blipFill>
        <p:spPr>
          <a:xfrm>
            <a:off x="1889294" y="1378019"/>
            <a:ext cx="3764752" cy="2242655"/>
          </a:xfrm>
          <a:prstGeom prst="rect">
            <a:avLst/>
          </a:prstGeom>
        </p:spPr>
      </p:pic>
    </p:spTree>
    <p:extLst>
      <p:ext uri="{BB962C8B-B14F-4D97-AF65-F5344CB8AC3E}">
        <p14:creationId xmlns:p14="http://schemas.microsoft.com/office/powerpoint/2010/main" val="63442069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109" y="1"/>
            <a:ext cx="8534628" cy="1215255"/>
          </a:xfrm>
        </p:spPr>
        <p:txBody>
          <a:bodyPr>
            <a:normAutofit fontScale="90000"/>
          </a:bodyPr>
          <a:lstStyle/>
          <a:p>
            <a:pPr algn="ctr">
              <a:lnSpc>
                <a:spcPct val="100000"/>
              </a:lnSpc>
              <a:spcAft>
                <a:spcPts val="600"/>
              </a:spcAft>
            </a:pPr>
            <a:r>
              <a:rPr lang="en-US" dirty="0" smtClean="0"/>
              <a:t>Life Experiences and </a:t>
            </a:r>
            <a:br>
              <a:rPr lang="en-US" dirty="0" smtClean="0"/>
            </a:br>
            <a:r>
              <a:rPr lang="en-US" dirty="0" smtClean="0"/>
              <a:t>Life Transitions</a:t>
            </a:r>
            <a:endParaRPr lang="en-US" dirty="0"/>
          </a:p>
        </p:txBody>
      </p:sp>
      <p:grpSp>
        <p:nvGrpSpPr>
          <p:cNvPr id="4" name="Group 3"/>
          <p:cNvGrpSpPr/>
          <p:nvPr/>
        </p:nvGrpSpPr>
        <p:grpSpPr>
          <a:xfrm>
            <a:off x="3129845" y="1958623"/>
            <a:ext cx="5195710" cy="3266271"/>
            <a:chOff x="1255782" y="1133905"/>
            <a:chExt cx="4862484" cy="2998130"/>
          </a:xfrm>
        </p:grpSpPr>
        <p:pic>
          <p:nvPicPr>
            <p:cNvPr id="6" name="Picture 1" descr="baby-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782" y="3376196"/>
              <a:ext cx="541427" cy="59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arly-childhood-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7419" y="3044757"/>
              <a:ext cx="541427" cy="59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hool-reddis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0931" y="2711778"/>
              <a:ext cx="541427" cy="5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transition-pin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1976" y="2402975"/>
              <a:ext cx="547694" cy="59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adult--gol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1290" y="1770086"/>
              <a:ext cx="587799" cy="63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old-gol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74937" y="1133905"/>
              <a:ext cx="576519" cy="6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29"/>
            <p:cNvCxnSpPr>
              <a:cxnSpLocks noChangeShapeType="1"/>
            </p:cNvCxnSpPr>
            <p:nvPr/>
          </p:nvCxnSpPr>
          <p:spPr bwMode="auto">
            <a:xfrm flipV="1">
              <a:off x="1454127" y="1602792"/>
              <a:ext cx="4664139" cy="252924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3" name="Picture 13" descr="adult--gol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7231" y="1479837"/>
              <a:ext cx="587799" cy="63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dult--gol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4444" y="2071932"/>
              <a:ext cx="587799" cy="63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6" name="Straight Arrow Connector 15"/>
          <p:cNvCxnSpPr/>
          <p:nvPr/>
        </p:nvCxnSpPr>
        <p:spPr>
          <a:xfrm flipH="1" flipV="1">
            <a:off x="3692184" y="5012661"/>
            <a:ext cx="552319" cy="559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4346040" y="4648200"/>
            <a:ext cx="565941"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5216596" y="4207807"/>
            <a:ext cx="347073" cy="35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a:off x="7534205" y="2905198"/>
            <a:ext cx="904240" cy="8201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6782570" y="3357146"/>
            <a:ext cx="1181972" cy="11368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799342" y="5602112"/>
            <a:ext cx="999001" cy="646331"/>
          </a:xfrm>
          <a:prstGeom prst="rect">
            <a:avLst/>
          </a:prstGeom>
          <a:noFill/>
          <a:ln>
            <a:solidFill>
              <a:schemeClr val="tx1"/>
            </a:solidFill>
          </a:ln>
        </p:spPr>
        <p:txBody>
          <a:bodyPr wrap="square" rtlCol="0">
            <a:spAutoFit/>
          </a:bodyPr>
          <a:lstStyle/>
          <a:p>
            <a:pPr algn="ctr" defTabSz="914400"/>
            <a:r>
              <a:rPr lang="en-US" sz="1200" b="1" dirty="0">
                <a:solidFill>
                  <a:prstClr val="black"/>
                </a:solidFill>
              </a:rPr>
              <a:t>Getting New Diagnosis</a:t>
            </a:r>
          </a:p>
        </p:txBody>
      </p:sp>
      <p:sp>
        <p:nvSpPr>
          <p:cNvPr id="28" name="TextBox 27"/>
          <p:cNvSpPr txBox="1"/>
          <p:nvPr/>
        </p:nvSpPr>
        <p:spPr>
          <a:xfrm>
            <a:off x="8554684" y="3679821"/>
            <a:ext cx="1085277" cy="830997"/>
          </a:xfrm>
          <a:prstGeom prst="rect">
            <a:avLst/>
          </a:prstGeom>
          <a:noFill/>
          <a:ln>
            <a:solidFill>
              <a:schemeClr val="tx1"/>
            </a:solidFill>
          </a:ln>
        </p:spPr>
        <p:txBody>
          <a:bodyPr wrap="square" rtlCol="0">
            <a:spAutoFit/>
          </a:bodyPr>
          <a:lstStyle/>
          <a:p>
            <a:pPr algn="ctr" defTabSz="914400"/>
            <a:r>
              <a:rPr lang="en-US" sz="1200" b="1" dirty="0">
                <a:solidFill>
                  <a:prstClr val="black"/>
                </a:solidFill>
              </a:rPr>
              <a:t>Parents Turn 65 </a:t>
            </a:r>
          </a:p>
          <a:p>
            <a:pPr algn="ctr" defTabSz="914400"/>
            <a:r>
              <a:rPr lang="en-US" sz="1200" b="1" dirty="0">
                <a:solidFill>
                  <a:prstClr val="black"/>
                </a:solidFill>
              </a:rPr>
              <a:t>Medicare &amp; SSDI</a:t>
            </a:r>
          </a:p>
        </p:txBody>
      </p:sp>
      <p:sp>
        <p:nvSpPr>
          <p:cNvPr id="29" name="TextBox 28"/>
          <p:cNvSpPr txBox="1"/>
          <p:nvPr/>
        </p:nvSpPr>
        <p:spPr>
          <a:xfrm>
            <a:off x="5010281" y="5207001"/>
            <a:ext cx="1026452" cy="1031838"/>
          </a:xfrm>
          <a:prstGeom prst="rect">
            <a:avLst/>
          </a:prstGeom>
          <a:noFill/>
          <a:ln>
            <a:solidFill>
              <a:schemeClr val="tx1"/>
            </a:solidFill>
          </a:ln>
        </p:spPr>
        <p:txBody>
          <a:bodyPr wrap="square" rtlCol="0">
            <a:spAutoFit/>
          </a:bodyPr>
          <a:lstStyle/>
          <a:p>
            <a:pPr algn="ctr" defTabSz="914400"/>
            <a:r>
              <a:rPr lang="en-US" sz="1200" b="1" dirty="0">
                <a:solidFill>
                  <a:prstClr val="black"/>
                </a:solidFill>
              </a:rPr>
              <a:t>Leaving Early Childhood/ enter school </a:t>
            </a:r>
          </a:p>
        </p:txBody>
      </p:sp>
      <p:cxnSp>
        <p:nvCxnSpPr>
          <p:cNvPr id="37" name="Straight Arrow Connector 36"/>
          <p:cNvCxnSpPr/>
          <p:nvPr/>
        </p:nvCxnSpPr>
        <p:spPr>
          <a:xfrm flipH="1" flipV="1">
            <a:off x="5796844" y="3855029"/>
            <a:ext cx="914400" cy="815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5298404" y="4464210"/>
            <a:ext cx="916017" cy="461665"/>
          </a:xfrm>
          <a:prstGeom prst="rect">
            <a:avLst/>
          </a:prstGeom>
          <a:noFill/>
          <a:ln>
            <a:solidFill>
              <a:schemeClr val="tx1"/>
            </a:solidFill>
          </a:ln>
        </p:spPr>
        <p:txBody>
          <a:bodyPr wrap="square" rtlCol="0">
            <a:spAutoFit/>
          </a:bodyPr>
          <a:lstStyle/>
          <a:p>
            <a:pPr algn="ctr" defTabSz="914400"/>
            <a:r>
              <a:rPr lang="en-US" sz="1200" b="1" dirty="0">
                <a:solidFill>
                  <a:prstClr val="black"/>
                </a:solidFill>
              </a:rPr>
              <a:t>Transition planning</a:t>
            </a:r>
          </a:p>
        </p:txBody>
      </p:sp>
      <p:sp>
        <p:nvSpPr>
          <p:cNvPr id="41" name="TextBox 40"/>
          <p:cNvSpPr txBox="1"/>
          <p:nvPr/>
        </p:nvSpPr>
        <p:spPr>
          <a:xfrm>
            <a:off x="7535457" y="4487334"/>
            <a:ext cx="908633" cy="461665"/>
          </a:xfrm>
          <a:prstGeom prst="rect">
            <a:avLst/>
          </a:prstGeom>
          <a:noFill/>
          <a:ln>
            <a:solidFill>
              <a:schemeClr val="tx1"/>
            </a:solidFill>
          </a:ln>
        </p:spPr>
        <p:txBody>
          <a:bodyPr wrap="square" rtlCol="0">
            <a:spAutoFit/>
          </a:bodyPr>
          <a:lstStyle/>
          <a:p>
            <a:pPr algn="ctr" defTabSz="914400"/>
            <a:r>
              <a:rPr lang="en-US" sz="1200" b="1" dirty="0">
                <a:solidFill>
                  <a:prstClr val="black"/>
                </a:solidFill>
              </a:rPr>
              <a:t>Living Adult Life</a:t>
            </a:r>
          </a:p>
        </p:txBody>
      </p:sp>
      <p:sp>
        <p:nvSpPr>
          <p:cNvPr id="42" name="TextBox 41"/>
          <p:cNvSpPr txBox="1"/>
          <p:nvPr/>
        </p:nvSpPr>
        <p:spPr>
          <a:xfrm>
            <a:off x="8701164" y="2867783"/>
            <a:ext cx="1433435" cy="666113"/>
          </a:xfrm>
          <a:prstGeom prst="rect">
            <a:avLst/>
          </a:prstGeom>
          <a:noFill/>
          <a:ln>
            <a:solidFill>
              <a:schemeClr val="tx1"/>
            </a:solidFill>
          </a:ln>
        </p:spPr>
        <p:txBody>
          <a:bodyPr wrap="square" rtlCol="0">
            <a:spAutoFit/>
          </a:bodyPr>
          <a:lstStyle/>
          <a:p>
            <a:pPr algn="ctr" defTabSz="914400"/>
            <a:r>
              <a:rPr lang="en-US" sz="1200" b="1" dirty="0">
                <a:solidFill>
                  <a:prstClr val="black"/>
                </a:solidFill>
              </a:rPr>
              <a:t>My parents have passed away, what do I do?</a:t>
            </a:r>
          </a:p>
        </p:txBody>
      </p:sp>
      <p:cxnSp>
        <p:nvCxnSpPr>
          <p:cNvPr id="43" name="Straight Arrow Connector 42"/>
          <p:cNvCxnSpPr/>
          <p:nvPr/>
        </p:nvCxnSpPr>
        <p:spPr>
          <a:xfrm rot="16200000" flipV="1">
            <a:off x="8109643" y="2558357"/>
            <a:ext cx="581656" cy="573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404463" y="4656319"/>
            <a:ext cx="940952" cy="1015663"/>
          </a:xfrm>
          <a:prstGeom prst="rect">
            <a:avLst/>
          </a:prstGeom>
          <a:noFill/>
          <a:ln>
            <a:solidFill>
              <a:schemeClr val="tx1"/>
            </a:solidFill>
          </a:ln>
        </p:spPr>
        <p:txBody>
          <a:bodyPr wrap="square" rtlCol="0">
            <a:spAutoFit/>
          </a:bodyPr>
          <a:lstStyle/>
          <a:p>
            <a:r>
              <a:rPr lang="en-US" sz="1200" b="1" dirty="0"/>
              <a:t>Turning 18. Leaving school at 18 or 21</a:t>
            </a:r>
          </a:p>
        </p:txBody>
      </p:sp>
      <p:cxnSp>
        <p:nvCxnSpPr>
          <p:cNvPr id="54" name="Straight Arrow Connector 53"/>
          <p:cNvCxnSpPr/>
          <p:nvPr/>
        </p:nvCxnSpPr>
        <p:spPr>
          <a:xfrm rot="10800000">
            <a:off x="6143971" y="3705840"/>
            <a:ext cx="1349031" cy="329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V="1">
            <a:off x="6908416" y="3465304"/>
            <a:ext cx="993363" cy="1193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1769085" y="2046224"/>
            <a:ext cx="2977123" cy="723275"/>
          </a:xfrm>
          <a:prstGeom prst="rect">
            <a:avLst/>
          </a:prstGeom>
        </p:spPr>
        <p:txBody>
          <a:bodyPr wrap="square">
            <a:spAutoFit/>
          </a:bodyPr>
          <a:lstStyle/>
          <a:p>
            <a:pPr defTabSz="914400">
              <a:spcAft>
                <a:spcPts val="600"/>
              </a:spcAft>
            </a:pPr>
            <a:r>
              <a:rPr lang="en-US" dirty="0">
                <a:solidFill>
                  <a:prstClr val="black"/>
                </a:solidFill>
              </a:rPr>
              <a:t>Chores and allowance</a:t>
            </a:r>
          </a:p>
          <a:p>
            <a:pPr defTabSz="914400">
              <a:spcAft>
                <a:spcPts val="600"/>
              </a:spcAft>
            </a:pPr>
            <a:r>
              <a:rPr lang="en-US" i="1" dirty="0">
                <a:solidFill>
                  <a:prstClr val="black"/>
                </a:solidFill>
              </a:rPr>
              <a:t>   </a:t>
            </a:r>
          </a:p>
        </p:txBody>
      </p:sp>
      <p:sp>
        <p:nvSpPr>
          <p:cNvPr id="32" name="TextBox 31"/>
          <p:cNvSpPr txBox="1"/>
          <p:nvPr/>
        </p:nvSpPr>
        <p:spPr>
          <a:xfrm>
            <a:off x="2402472" y="2891966"/>
            <a:ext cx="2464136" cy="369332"/>
          </a:xfrm>
          <a:prstGeom prst="rect">
            <a:avLst/>
          </a:prstGeom>
          <a:noFill/>
        </p:spPr>
        <p:txBody>
          <a:bodyPr wrap="none" rtlCol="0">
            <a:spAutoFit/>
          </a:bodyPr>
          <a:lstStyle/>
          <a:p>
            <a:r>
              <a:rPr lang="en-US" dirty="0">
                <a:solidFill>
                  <a:prstClr val="black"/>
                </a:solidFill>
              </a:rPr>
              <a:t>Scouts, 4H, faith groups</a:t>
            </a:r>
            <a:endParaRPr lang="en-US" dirty="0"/>
          </a:p>
        </p:txBody>
      </p:sp>
      <p:sp>
        <p:nvSpPr>
          <p:cNvPr id="33" name="TextBox 32"/>
          <p:cNvSpPr txBox="1"/>
          <p:nvPr/>
        </p:nvSpPr>
        <p:spPr>
          <a:xfrm>
            <a:off x="1266312" y="3285875"/>
            <a:ext cx="3589932" cy="369332"/>
          </a:xfrm>
          <a:prstGeom prst="rect">
            <a:avLst/>
          </a:prstGeom>
          <a:noFill/>
        </p:spPr>
        <p:txBody>
          <a:bodyPr wrap="square" rtlCol="0">
            <a:spAutoFit/>
          </a:bodyPr>
          <a:lstStyle/>
          <a:p>
            <a:r>
              <a:rPr lang="en-US" i="1" dirty="0">
                <a:solidFill>
                  <a:prstClr val="black"/>
                </a:solidFill>
              </a:rPr>
              <a:t>Playing sports or an instrument</a:t>
            </a:r>
            <a:endParaRPr lang="en-US" dirty="0"/>
          </a:p>
        </p:txBody>
      </p:sp>
      <p:sp>
        <p:nvSpPr>
          <p:cNvPr id="34" name="TextBox 33"/>
          <p:cNvSpPr txBox="1"/>
          <p:nvPr/>
        </p:nvSpPr>
        <p:spPr>
          <a:xfrm>
            <a:off x="4036256" y="2478040"/>
            <a:ext cx="1739130" cy="369332"/>
          </a:xfrm>
          <a:prstGeom prst="rect">
            <a:avLst/>
          </a:prstGeom>
          <a:noFill/>
        </p:spPr>
        <p:txBody>
          <a:bodyPr wrap="none" rtlCol="0">
            <a:spAutoFit/>
          </a:bodyPr>
          <a:lstStyle/>
          <a:p>
            <a:r>
              <a:rPr lang="en-US" i="1" dirty="0">
                <a:solidFill>
                  <a:prstClr val="black"/>
                </a:solidFill>
              </a:rPr>
              <a:t>Making Mistakes</a:t>
            </a:r>
            <a:endParaRPr lang="en-US" dirty="0"/>
          </a:p>
        </p:txBody>
      </p:sp>
      <p:sp>
        <p:nvSpPr>
          <p:cNvPr id="35" name="TextBox 34"/>
          <p:cNvSpPr txBox="1"/>
          <p:nvPr/>
        </p:nvSpPr>
        <p:spPr>
          <a:xfrm>
            <a:off x="1159924" y="2468466"/>
            <a:ext cx="2739106" cy="369332"/>
          </a:xfrm>
          <a:prstGeom prst="rect">
            <a:avLst/>
          </a:prstGeom>
          <a:noFill/>
        </p:spPr>
        <p:txBody>
          <a:bodyPr wrap="square" rtlCol="0">
            <a:spAutoFit/>
          </a:bodyPr>
          <a:lstStyle/>
          <a:p>
            <a:r>
              <a:rPr lang="en-US" dirty="0">
                <a:solidFill>
                  <a:prstClr val="black"/>
                </a:solidFill>
              </a:rPr>
              <a:t>Learning to say “no”</a:t>
            </a:r>
            <a:endParaRPr lang="en-US" dirty="0"/>
          </a:p>
        </p:txBody>
      </p:sp>
      <p:sp>
        <p:nvSpPr>
          <p:cNvPr id="36" name="TextBox 35"/>
          <p:cNvSpPr txBox="1"/>
          <p:nvPr/>
        </p:nvSpPr>
        <p:spPr>
          <a:xfrm>
            <a:off x="582125" y="3752699"/>
            <a:ext cx="2850460" cy="369332"/>
          </a:xfrm>
          <a:prstGeom prst="rect">
            <a:avLst/>
          </a:prstGeom>
          <a:noFill/>
        </p:spPr>
        <p:txBody>
          <a:bodyPr wrap="none" rtlCol="0">
            <a:spAutoFit/>
          </a:bodyPr>
          <a:lstStyle/>
          <a:p>
            <a:r>
              <a:rPr lang="en-US" i="1" dirty="0">
                <a:solidFill>
                  <a:prstClr val="black"/>
                </a:solidFill>
              </a:rPr>
              <a:t>Birthday parties with friends </a:t>
            </a:r>
            <a:endParaRPr lang="en-US" dirty="0"/>
          </a:p>
        </p:txBody>
      </p:sp>
      <p:sp>
        <p:nvSpPr>
          <p:cNvPr id="40" name="TextBox 39"/>
          <p:cNvSpPr txBox="1"/>
          <p:nvPr/>
        </p:nvSpPr>
        <p:spPr>
          <a:xfrm>
            <a:off x="1968500" y="6290552"/>
            <a:ext cx="7051081" cy="461665"/>
          </a:xfrm>
          <a:prstGeom prst="rect">
            <a:avLst/>
          </a:prstGeom>
          <a:noFill/>
        </p:spPr>
        <p:txBody>
          <a:bodyPr wrap="square" rtlCol="0">
            <a:spAutoFit/>
          </a:bodyPr>
          <a:lstStyle/>
          <a:p>
            <a:pPr algn="ctr"/>
            <a:r>
              <a:rPr lang="en-US" sz="2400" b="1" dirty="0"/>
              <a:t>“Anticipatory Guidance for Life Experiences”</a:t>
            </a:r>
          </a:p>
        </p:txBody>
      </p:sp>
      <p:sp>
        <p:nvSpPr>
          <p:cNvPr id="5" name="TextBox 4"/>
          <p:cNvSpPr txBox="1"/>
          <p:nvPr/>
        </p:nvSpPr>
        <p:spPr>
          <a:xfrm>
            <a:off x="5646933" y="1384830"/>
            <a:ext cx="3255767" cy="369332"/>
          </a:xfrm>
          <a:prstGeom prst="rect">
            <a:avLst/>
          </a:prstGeom>
          <a:noFill/>
        </p:spPr>
        <p:txBody>
          <a:bodyPr wrap="square" rtlCol="0">
            <a:spAutoFit/>
          </a:bodyPr>
          <a:lstStyle/>
          <a:p>
            <a:r>
              <a:rPr lang="en-US" i="1" dirty="0" smtClean="0">
                <a:solidFill>
                  <a:schemeClr val="bg1"/>
                </a:solidFill>
              </a:rPr>
              <a:t>Enjoying friends and family</a:t>
            </a:r>
            <a:endParaRPr lang="en-US" i="1" dirty="0">
              <a:solidFill>
                <a:schemeClr val="bg1"/>
              </a:solidFill>
            </a:endParaRPr>
          </a:p>
        </p:txBody>
      </p:sp>
      <p:sp>
        <p:nvSpPr>
          <p:cNvPr id="15" name="TextBox 14"/>
          <p:cNvSpPr txBox="1"/>
          <p:nvPr/>
        </p:nvSpPr>
        <p:spPr>
          <a:xfrm>
            <a:off x="4652229" y="2123411"/>
            <a:ext cx="2093007" cy="369332"/>
          </a:xfrm>
          <a:prstGeom prst="rect">
            <a:avLst/>
          </a:prstGeom>
          <a:noFill/>
        </p:spPr>
        <p:txBody>
          <a:bodyPr wrap="square" rtlCol="0">
            <a:spAutoFit/>
          </a:bodyPr>
          <a:lstStyle/>
          <a:p>
            <a:r>
              <a:rPr lang="en-US" i="1" dirty="0" smtClean="0">
                <a:solidFill>
                  <a:schemeClr val="bg1"/>
                </a:solidFill>
              </a:rPr>
              <a:t>Finding a job</a:t>
            </a:r>
            <a:endParaRPr lang="en-US" i="1" dirty="0">
              <a:solidFill>
                <a:schemeClr val="bg1"/>
              </a:solidFill>
            </a:endParaRPr>
          </a:p>
        </p:txBody>
      </p:sp>
      <p:sp>
        <p:nvSpPr>
          <p:cNvPr id="18" name="TextBox 17"/>
          <p:cNvSpPr txBox="1"/>
          <p:nvPr/>
        </p:nvSpPr>
        <p:spPr>
          <a:xfrm>
            <a:off x="3794083" y="1754162"/>
            <a:ext cx="2242650" cy="369249"/>
          </a:xfrm>
          <a:prstGeom prst="rect">
            <a:avLst/>
          </a:prstGeom>
          <a:noFill/>
        </p:spPr>
        <p:txBody>
          <a:bodyPr wrap="square" rtlCol="0">
            <a:spAutoFit/>
          </a:bodyPr>
          <a:lstStyle/>
          <a:p>
            <a:r>
              <a:rPr lang="en-US" i="1" dirty="0" smtClean="0">
                <a:solidFill>
                  <a:schemeClr val="bg1"/>
                </a:solidFill>
              </a:rPr>
              <a:t>Volunteering </a:t>
            </a:r>
            <a:endParaRPr lang="en-US" i="1" dirty="0">
              <a:solidFill>
                <a:schemeClr val="bg1"/>
              </a:solidFill>
            </a:endParaRPr>
          </a:p>
        </p:txBody>
      </p:sp>
      <p:sp>
        <p:nvSpPr>
          <p:cNvPr id="22" name="TextBox 21"/>
          <p:cNvSpPr txBox="1"/>
          <p:nvPr/>
        </p:nvSpPr>
        <p:spPr>
          <a:xfrm>
            <a:off x="5563670" y="1754162"/>
            <a:ext cx="2065682" cy="369332"/>
          </a:xfrm>
          <a:prstGeom prst="rect">
            <a:avLst/>
          </a:prstGeom>
          <a:noFill/>
        </p:spPr>
        <p:txBody>
          <a:bodyPr wrap="square" rtlCol="0">
            <a:spAutoFit/>
          </a:bodyPr>
          <a:lstStyle/>
          <a:p>
            <a:r>
              <a:rPr lang="en-US" i="1" dirty="0" smtClean="0">
                <a:solidFill>
                  <a:schemeClr val="bg1"/>
                </a:solidFill>
              </a:rPr>
              <a:t>Getting a home</a:t>
            </a:r>
            <a:endParaRPr lang="en-US" i="1" dirty="0">
              <a:solidFill>
                <a:schemeClr val="bg1"/>
              </a:solidFill>
            </a:endParaRPr>
          </a:p>
        </p:txBody>
      </p:sp>
    </p:spTree>
    <p:extLst>
      <p:ext uri="{BB962C8B-B14F-4D97-AF65-F5344CB8AC3E}">
        <p14:creationId xmlns:p14="http://schemas.microsoft.com/office/powerpoint/2010/main" val="353579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0" y="5670680"/>
            <a:ext cx="10502900" cy="801162"/>
          </a:xfrm>
        </p:spPr>
        <p:txBody>
          <a:bodyPr>
            <a:noAutofit/>
          </a:bodyPr>
          <a:lstStyle/>
          <a:p>
            <a:r>
              <a:rPr lang="en-US" sz="4000" dirty="0"/>
              <a:t>Life </a:t>
            </a:r>
            <a:r>
              <a:rPr lang="en-US" sz="4000" dirty="0" smtClean="0"/>
              <a:t>Domains:  </a:t>
            </a:r>
            <a:br>
              <a:rPr lang="en-US" sz="4000" dirty="0" smtClean="0"/>
            </a:br>
            <a:r>
              <a:rPr lang="en-US" sz="4000" dirty="0" smtClean="0"/>
              <a:t>Life Experiences and </a:t>
            </a:r>
            <a:r>
              <a:rPr lang="en-US" sz="4000" dirty="0"/>
              <a:t>Life Possibilities </a:t>
            </a:r>
            <a:endParaRPr lang="en-US" sz="4000" dirty="0">
              <a:latin typeface="Georgia" panose="02040502050405020303" pitchFamily="18" charset="0"/>
            </a:endParaRPr>
          </a:p>
        </p:txBody>
      </p:sp>
      <p:pic>
        <p:nvPicPr>
          <p:cNvPr id="7" name="Picture Placeholder 6" descr="C:\Users\stjohnj\Desktop\NASDDDS\football1a.jpg"/>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7646" b="7646"/>
          <a:stretch>
            <a:fillRect/>
          </a:stretch>
        </p:blipFill>
        <p:spPr bwMode="auto">
          <a:xfrm>
            <a:off x="3159575" y="-8445"/>
            <a:ext cx="4574614" cy="2667000"/>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498344" y="2658555"/>
            <a:ext cx="4430017" cy="2582700"/>
          </a:xfrm>
          <a:prstGeom prst="rect">
            <a:avLst/>
          </a:prstGeom>
          <a:solidFill>
            <a:srgbClr val="50B4C8">
              <a:lumMod val="40000"/>
              <a:lumOff val="60000"/>
            </a:srgbClr>
          </a:solidFill>
          <a:ln>
            <a:noFill/>
          </a:ln>
          <a:effectLst/>
        </p:spPr>
      </p:pic>
      <p:pic>
        <p:nvPicPr>
          <p:cNvPr id="12" name="Picture 2" descr="C:\Users\stjohnj\Desktop\NASDDDS\Eagl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4190" y="-1"/>
            <a:ext cx="2933811" cy="31324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C:\Users\stjohnj\Desktop\NASDDDS\matt's dorm  room.jpg"/>
          <p:cNvPicPr>
            <a:picLocks noChangeAspect="1" noChangeArrowheads="1"/>
          </p:cNvPicPr>
          <p:nvPr/>
        </p:nvPicPr>
        <p:blipFill rotWithShape="1">
          <a:blip r:embed="rId6">
            <a:extLst>
              <a:ext uri="{28A0092B-C50C-407E-A947-70E740481C1C}">
                <a14:useLocalDpi xmlns:a14="http://schemas.microsoft.com/office/drawing/2010/main" val="0"/>
              </a:ext>
            </a:extLst>
          </a:blip>
          <a:srcRect t="11923"/>
          <a:stretch/>
        </p:blipFill>
        <p:spPr bwMode="auto">
          <a:xfrm>
            <a:off x="1498344" y="0"/>
            <a:ext cx="1808737" cy="26613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johnj\Pictures\Ben's directory\Wal Mar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4189" y="3098131"/>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r="42036"/>
          <a:stretch/>
        </p:blipFill>
        <p:spPr bwMode="auto">
          <a:xfrm>
            <a:off x="5928360" y="2658075"/>
            <a:ext cx="1996440" cy="258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636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78000" y="499410"/>
            <a:ext cx="8679738"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t>Achieving Outcomes for </a:t>
            </a:r>
          </a:p>
          <a:p>
            <a:pPr>
              <a:defRPr/>
            </a:pPr>
            <a:r>
              <a:rPr lang="en-US" dirty="0"/>
              <a:t>Connected Life Domains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1481" y="2013772"/>
            <a:ext cx="916891" cy="914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4566" y="3725675"/>
            <a:ext cx="915618" cy="9130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4566" y="5217540"/>
            <a:ext cx="916927" cy="9144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200" y="3277172"/>
            <a:ext cx="914400" cy="914400"/>
          </a:xfrm>
          <a:prstGeom prst="rect">
            <a:avLst/>
          </a:prstGeom>
        </p:spPr>
      </p:pic>
      <p:sp>
        <p:nvSpPr>
          <p:cNvPr id="11" name="TextBox 10"/>
          <p:cNvSpPr txBox="1"/>
          <p:nvPr/>
        </p:nvSpPr>
        <p:spPr>
          <a:xfrm>
            <a:off x="2967041" y="2055298"/>
            <a:ext cx="2905563" cy="1107996"/>
          </a:xfrm>
          <a:prstGeom prst="rect">
            <a:avLst/>
          </a:prstGeom>
          <a:noFill/>
        </p:spPr>
        <p:txBody>
          <a:bodyPr wrap="square" rtlCol="0">
            <a:spAutoFit/>
          </a:bodyPr>
          <a:lstStyle/>
          <a:p>
            <a:r>
              <a:rPr lang="en-US" dirty="0"/>
              <a:t>Daily Life and Employment</a:t>
            </a:r>
          </a:p>
          <a:p>
            <a:r>
              <a:rPr lang="en-US" sz="1600" dirty="0"/>
              <a:t>(school/education, employment, volunteering, routines, life skills)</a:t>
            </a:r>
          </a:p>
        </p:txBody>
      </p:sp>
      <p:sp>
        <p:nvSpPr>
          <p:cNvPr id="12" name="TextBox 11"/>
          <p:cNvSpPr txBox="1"/>
          <p:nvPr/>
        </p:nvSpPr>
        <p:spPr>
          <a:xfrm>
            <a:off x="2950127" y="3588898"/>
            <a:ext cx="2980463" cy="1354217"/>
          </a:xfrm>
          <a:prstGeom prst="rect">
            <a:avLst/>
          </a:prstGeom>
          <a:noFill/>
        </p:spPr>
        <p:txBody>
          <a:bodyPr wrap="square" rtlCol="0">
            <a:spAutoFit/>
          </a:bodyPr>
          <a:lstStyle/>
          <a:p>
            <a:r>
              <a:rPr lang="en-US" dirty="0"/>
              <a:t>Community Living</a:t>
            </a:r>
          </a:p>
          <a:p>
            <a:r>
              <a:rPr lang="en-US" sz="1600" dirty="0"/>
              <a:t>(housing, living options, home adaptations and modifications, community access, transportation)</a:t>
            </a:r>
          </a:p>
        </p:txBody>
      </p:sp>
      <p:sp>
        <p:nvSpPr>
          <p:cNvPr id="13" name="TextBox 12"/>
          <p:cNvSpPr txBox="1"/>
          <p:nvPr/>
        </p:nvSpPr>
        <p:spPr>
          <a:xfrm>
            <a:off x="2967041" y="5118922"/>
            <a:ext cx="2701556" cy="1107996"/>
          </a:xfrm>
          <a:prstGeom prst="rect">
            <a:avLst/>
          </a:prstGeom>
          <a:noFill/>
        </p:spPr>
        <p:txBody>
          <a:bodyPr wrap="square" rtlCol="0">
            <a:spAutoFit/>
          </a:bodyPr>
          <a:lstStyle/>
          <a:p>
            <a:r>
              <a:rPr lang="en-US" dirty="0"/>
              <a:t>Social and Spirituality</a:t>
            </a:r>
          </a:p>
          <a:p>
            <a:r>
              <a:rPr lang="en-US" sz="1600" dirty="0"/>
              <a:t>(friends, relationships, leisure activities, personal networks, faith community)</a:t>
            </a:r>
          </a:p>
        </p:txBody>
      </p:sp>
      <p:sp>
        <p:nvSpPr>
          <p:cNvPr id="14" name="TextBox 13"/>
          <p:cNvSpPr txBox="1"/>
          <p:nvPr/>
        </p:nvSpPr>
        <p:spPr>
          <a:xfrm>
            <a:off x="7604099" y="1909140"/>
            <a:ext cx="2701556" cy="1107996"/>
          </a:xfrm>
          <a:prstGeom prst="rect">
            <a:avLst/>
          </a:prstGeom>
          <a:noFill/>
        </p:spPr>
        <p:txBody>
          <a:bodyPr wrap="square" rtlCol="0">
            <a:spAutoFit/>
          </a:bodyPr>
          <a:lstStyle/>
          <a:p>
            <a:r>
              <a:rPr lang="en-US" dirty="0"/>
              <a:t>Healthy Living</a:t>
            </a:r>
          </a:p>
          <a:p>
            <a:r>
              <a:rPr lang="en-US" sz="1600" dirty="0"/>
              <a:t>(medical, behavioral, nutrition, wellness, affordable care)</a:t>
            </a:r>
          </a:p>
        </p:txBody>
      </p:sp>
      <p:sp>
        <p:nvSpPr>
          <p:cNvPr id="15" name="TextBox 14"/>
          <p:cNvSpPr txBox="1"/>
          <p:nvPr/>
        </p:nvSpPr>
        <p:spPr>
          <a:xfrm>
            <a:off x="7616653" y="3141701"/>
            <a:ext cx="2701556" cy="1354217"/>
          </a:xfrm>
          <a:prstGeom prst="rect">
            <a:avLst/>
          </a:prstGeom>
          <a:noFill/>
        </p:spPr>
        <p:txBody>
          <a:bodyPr wrap="square" rtlCol="0">
            <a:spAutoFit/>
          </a:bodyPr>
          <a:lstStyle/>
          <a:p>
            <a:r>
              <a:rPr lang="en-US" dirty="0"/>
              <a:t>Safety and Security</a:t>
            </a:r>
          </a:p>
          <a:p>
            <a:r>
              <a:rPr lang="en-US" sz="1600" dirty="0"/>
              <a:t>(emergencies, well-being, legal rights &amp; issues, guardianship options &amp; alternatives )</a:t>
            </a:r>
          </a:p>
        </p:txBody>
      </p:sp>
      <p:sp>
        <p:nvSpPr>
          <p:cNvPr id="16" name="TextBox 15"/>
          <p:cNvSpPr txBox="1"/>
          <p:nvPr/>
        </p:nvSpPr>
        <p:spPr>
          <a:xfrm>
            <a:off x="7604100" y="4564924"/>
            <a:ext cx="2853639" cy="1107996"/>
          </a:xfrm>
          <a:prstGeom prst="rect">
            <a:avLst/>
          </a:prstGeom>
          <a:noFill/>
        </p:spPr>
        <p:txBody>
          <a:bodyPr wrap="square" rtlCol="0">
            <a:spAutoFit/>
          </a:bodyPr>
          <a:lstStyle/>
          <a:p>
            <a:r>
              <a:rPr lang="en-US" dirty="0"/>
              <a:t>Citizenship and Advocacy</a:t>
            </a:r>
          </a:p>
          <a:p>
            <a:r>
              <a:rPr lang="en-US" sz="1600" dirty="0"/>
              <a:t>(valued roles, making choices, setting goals, responsibility, leadership, peer support)</a:t>
            </a: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2725" y="4661722"/>
            <a:ext cx="914400" cy="914400"/>
          </a:xfrm>
          <a:prstGeom prst="rect">
            <a:avLst/>
          </a:prstGeom>
        </p:spPr>
      </p:pic>
      <p:pic>
        <p:nvPicPr>
          <p:cNvPr id="18" name="Picture 17" descr="X:\Family to Family Team\TOOLKITS\Life Course Tool Kit\ICONS\domains\new-hl-icon-2.png"/>
          <p:cNvPicPr/>
          <p:nvPr/>
        </p:nvPicPr>
        <p:blipFill>
          <a:blip r:embed="rId8">
            <a:extLst>
              <a:ext uri="{28A0092B-C50C-407E-A947-70E740481C1C}">
                <a14:useLocalDpi xmlns:a14="http://schemas.microsoft.com/office/drawing/2010/main" val="0"/>
              </a:ext>
            </a:extLst>
          </a:blip>
          <a:srcRect/>
          <a:stretch>
            <a:fillRect/>
          </a:stretch>
        </p:blipFill>
        <p:spPr bwMode="auto">
          <a:xfrm>
            <a:off x="6553201" y="1932513"/>
            <a:ext cx="923925" cy="876401"/>
          </a:xfrm>
          <a:prstGeom prst="rect">
            <a:avLst/>
          </a:prstGeom>
          <a:noFill/>
          <a:ln>
            <a:noFill/>
          </a:ln>
        </p:spPr>
      </p:pic>
    </p:spTree>
    <p:extLst>
      <p:ext uri="{BB962C8B-B14F-4D97-AF65-F5344CB8AC3E}">
        <p14:creationId xmlns:p14="http://schemas.microsoft.com/office/powerpoint/2010/main" val="115303978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88950"/>
            <a:ext cx="8305800" cy="742950"/>
          </a:xfrm>
        </p:spPr>
        <p:txBody>
          <a:bodyPr>
            <a:normAutofit/>
          </a:bodyPr>
          <a:lstStyle/>
          <a:p>
            <a:pPr algn="ctr"/>
            <a:r>
              <a:rPr lang="en-US" sz="2800" dirty="0">
                <a:solidFill>
                  <a:schemeClr val="tx1"/>
                </a:solidFill>
                <a:latin typeface="+mn-lt"/>
              </a:rPr>
              <a:t>INTEGRATED SUPPORTS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743" y="1447800"/>
            <a:ext cx="4648200" cy="464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85976" y="2970311"/>
            <a:ext cx="1082284" cy="307777"/>
          </a:xfrm>
          <a:prstGeom prst="rect">
            <a:avLst/>
          </a:prstGeom>
        </p:spPr>
        <p:txBody>
          <a:bodyPr wrap="none">
            <a:spAutoFit/>
          </a:bodyPr>
          <a:lstStyle/>
          <a:p>
            <a:pPr lvl="0"/>
            <a:r>
              <a:rPr lang="en-US" sz="1400" b="1" dirty="0">
                <a:solidFill>
                  <a:prstClr val="black"/>
                </a:solidFill>
              </a:rPr>
              <a:t>Technology</a:t>
            </a:r>
          </a:p>
        </p:txBody>
      </p:sp>
      <p:sp>
        <p:nvSpPr>
          <p:cNvPr id="4" name="Rectangle 3"/>
          <p:cNvSpPr/>
          <p:nvPr/>
        </p:nvSpPr>
        <p:spPr>
          <a:xfrm>
            <a:off x="4052086" y="3124200"/>
            <a:ext cx="1649619" cy="307777"/>
          </a:xfrm>
          <a:prstGeom prst="rect">
            <a:avLst/>
          </a:prstGeom>
        </p:spPr>
        <p:txBody>
          <a:bodyPr wrap="none">
            <a:spAutoFit/>
          </a:bodyPr>
          <a:lstStyle/>
          <a:p>
            <a:pPr lvl="0"/>
            <a:r>
              <a:rPr lang="en-US" sz="1400" b="1" dirty="0">
                <a:solidFill>
                  <a:prstClr val="black"/>
                </a:solidFill>
              </a:rPr>
              <a:t>Relationship based</a:t>
            </a:r>
          </a:p>
        </p:txBody>
      </p:sp>
      <p:sp>
        <p:nvSpPr>
          <p:cNvPr id="5" name="Rectangle 4"/>
          <p:cNvSpPr/>
          <p:nvPr/>
        </p:nvSpPr>
        <p:spPr>
          <a:xfrm>
            <a:off x="2482510" y="1752600"/>
            <a:ext cx="2300951" cy="307777"/>
          </a:xfrm>
          <a:prstGeom prst="rect">
            <a:avLst/>
          </a:prstGeom>
        </p:spPr>
        <p:txBody>
          <a:bodyPr wrap="none">
            <a:spAutoFit/>
          </a:bodyPr>
          <a:lstStyle/>
          <a:p>
            <a:pPr lvl="0" algn="ctr"/>
            <a:r>
              <a:rPr lang="en-US" sz="1400" b="1" dirty="0">
                <a:solidFill>
                  <a:prstClr val="black"/>
                </a:solidFill>
              </a:rPr>
              <a:t>Personal strengths &amp; assets</a:t>
            </a:r>
          </a:p>
        </p:txBody>
      </p:sp>
      <p:sp>
        <p:nvSpPr>
          <p:cNvPr id="6" name="Rectangle 5"/>
          <p:cNvSpPr/>
          <p:nvPr/>
        </p:nvSpPr>
        <p:spPr>
          <a:xfrm>
            <a:off x="1613685" y="5029200"/>
            <a:ext cx="1590500" cy="307777"/>
          </a:xfrm>
          <a:prstGeom prst="rect">
            <a:avLst/>
          </a:prstGeom>
        </p:spPr>
        <p:txBody>
          <a:bodyPr wrap="none">
            <a:spAutoFit/>
          </a:bodyPr>
          <a:lstStyle/>
          <a:p>
            <a:pPr lvl="0"/>
            <a:r>
              <a:rPr lang="en-US" sz="1400" b="1" dirty="0">
                <a:solidFill>
                  <a:prstClr val="black"/>
                </a:solidFill>
              </a:rPr>
              <a:t>Community based</a:t>
            </a:r>
          </a:p>
        </p:txBody>
      </p:sp>
      <p:sp>
        <p:nvSpPr>
          <p:cNvPr id="7" name="Rectangle 6"/>
          <p:cNvSpPr/>
          <p:nvPr/>
        </p:nvSpPr>
        <p:spPr>
          <a:xfrm>
            <a:off x="3975886" y="5029199"/>
            <a:ext cx="1549335" cy="307777"/>
          </a:xfrm>
          <a:prstGeom prst="rect">
            <a:avLst/>
          </a:prstGeom>
        </p:spPr>
        <p:txBody>
          <a:bodyPr wrap="none">
            <a:spAutoFit/>
          </a:bodyPr>
          <a:lstStyle/>
          <a:p>
            <a:pPr lvl="0"/>
            <a:r>
              <a:rPr lang="en-US" sz="1400" b="1" dirty="0">
                <a:solidFill>
                  <a:prstClr val="black"/>
                </a:solidFill>
              </a:rPr>
              <a:t>Eligibility Specific</a:t>
            </a:r>
          </a:p>
        </p:txBody>
      </p:sp>
      <p:sp>
        <p:nvSpPr>
          <p:cNvPr id="8" name="TextBox 7"/>
          <p:cNvSpPr txBox="1"/>
          <p:nvPr/>
        </p:nvSpPr>
        <p:spPr>
          <a:xfrm>
            <a:off x="6770464" y="1916333"/>
            <a:ext cx="3700312" cy="2877711"/>
          </a:xfrm>
          <a:prstGeom prst="rect">
            <a:avLst/>
          </a:prstGeom>
          <a:noFill/>
        </p:spPr>
        <p:txBody>
          <a:bodyPr wrap="square" rtlCol="0">
            <a:spAutoFit/>
          </a:bodyPr>
          <a:lstStyle/>
          <a:p>
            <a:pPr>
              <a:spcAft>
                <a:spcPts val="600"/>
              </a:spcAft>
            </a:pPr>
            <a:r>
              <a:rPr lang="en-US" sz="2000" b="1" dirty="0"/>
              <a:t>A USEFUL TOOL FOR:</a:t>
            </a:r>
          </a:p>
          <a:p>
            <a:pPr marL="285750" indent="-285750">
              <a:buFont typeface="Arial" panose="020B0604020202020204" pitchFamily="34" charset="0"/>
              <a:buChar char="•"/>
            </a:pPr>
            <a:r>
              <a:rPr lang="en-US" sz="2000" dirty="0"/>
              <a:t>Problem-solving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Identifying strengths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Exploring options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Seeing opportunities</a:t>
            </a:r>
          </a:p>
          <a:p>
            <a:pPr marL="285750" indent="-285750">
              <a:buFont typeface="Arial" panose="020B0604020202020204" pitchFamily="34" charset="0"/>
              <a:buChar char="•"/>
            </a:pPr>
            <a:endParaRPr lang="en-US" sz="1600" dirty="0">
              <a:solidFill>
                <a:schemeClr val="tx2"/>
              </a:solidFill>
            </a:endParaRPr>
          </a:p>
        </p:txBody>
      </p:sp>
    </p:spTree>
    <p:extLst>
      <p:ext uri="{BB962C8B-B14F-4D97-AF65-F5344CB8AC3E}">
        <p14:creationId xmlns:p14="http://schemas.microsoft.com/office/powerpoint/2010/main" val="44245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511" y="2929218"/>
            <a:ext cx="9404723" cy="1400530"/>
          </a:xfrm>
        </p:spPr>
        <p:txBody>
          <a:bodyPr/>
          <a:lstStyle/>
          <a:p>
            <a:r>
              <a:rPr lang="en-US" smtClean="0"/>
              <a:t>EXERCISE!</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4153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298" y="2917373"/>
            <a:ext cx="8825658" cy="1436914"/>
          </a:xfrm>
        </p:spPr>
        <p:txBody>
          <a:bodyPr/>
          <a:lstStyle/>
          <a:p>
            <a:pPr algn="ctr"/>
            <a:r>
              <a:rPr lang="en-US" sz="3600" dirty="0" smtClean="0"/>
              <a:t>What is Pennsylvania’s strategy?</a:t>
            </a:r>
            <a:endParaRPr lang="en-US" sz="3600" dirty="0"/>
          </a:p>
        </p:txBody>
      </p:sp>
      <p:sp>
        <p:nvSpPr>
          <p:cNvPr id="3" name="Content Placeholder 2"/>
          <p:cNvSpPr>
            <a:spLocks noGrp="1"/>
          </p:cNvSpPr>
          <p:nvPr>
            <p:ph type="subTitle" idx="1"/>
          </p:nvPr>
        </p:nvSpPr>
        <p:spPr/>
        <p:txBody>
          <a:bodyPr/>
          <a:lstStyle/>
          <a:p>
            <a:endParaRPr lang="en-US" dirty="0">
              <a:solidFill>
                <a:schemeClr val="tx2"/>
              </a:solidFill>
            </a:endParaRP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611085" y="1513114"/>
            <a:ext cx="8882743" cy="2013858"/>
          </a:xfrm>
          <a:prstGeom prst="rect">
            <a:avLst/>
          </a:prstGeom>
          <a:solidFill>
            <a:schemeClr val="tx1"/>
          </a:solidFill>
        </p:spPr>
      </p:pic>
    </p:spTree>
    <p:extLst>
      <p:ext uri="{BB962C8B-B14F-4D97-AF65-F5344CB8AC3E}">
        <p14:creationId xmlns:p14="http://schemas.microsoft.com/office/powerpoint/2010/main" val="112919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0562" y="704088"/>
            <a:ext cx="7315200" cy="5355312"/>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sz="2400" dirty="0"/>
              <a:t>Coordinated by Vision for Equality </a:t>
            </a:r>
            <a:endParaRPr lang="en-US" sz="2400" dirty="0" smtClean="0"/>
          </a:p>
          <a:p>
            <a:pPr marL="342900" indent="-342900">
              <a:spcAft>
                <a:spcPts val="600"/>
              </a:spcAft>
              <a:buFont typeface="Wingdings" panose="05000000000000000000" pitchFamily="2" charset="2"/>
              <a:buChar char="Ø"/>
            </a:pPr>
            <a:endParaRPr lang="en-US" sz="2400" dirty="0"/>
          </a:p>
          <a:p>
            <a:pPr marL="342900" indent="-342900">
              <a:spcAft>
                <a:spcPts val="600"/>
              </a:spcAft>
              <a:buFont typeface="Wingdings" panose="05000000000000000000" pitchFamily="2" charset="2"/>
              <a:buChar char="Ø"/>
            </a:pPr>
            <a:r>
              <a:rPr lang="en-US" sz="2400" dirty="0"/>
              <a:t>Curricula to be developed jointly with </a:t>
            </a:r>
            <a:r>
              <a:rPr lang="en-US" sz="2400" dirty="0" smtClean="0"/>
              <a:t>ODP</a:t>
            </a:r>
          </a:p>
          <a:p>
            <a:pPr marL="342900" indent="-342900">
              <a:spcAft>
                <a:spcPts val="600"/>
              </a:spcAft>
              <a:buFont typeface="Wingdings" panose="05000000000000000000" pitchFamily="2" charset="2"/>
              <a:buChar char="Ø"/>
            </a:pPr>
            <a:endParaRPr lang="en-US" sz="2400" dirty="0"/>
          </a:p>
          <a:p>
            <a:pPr marL="342900" indent="-342900">
              <a:spcAft>
                <a:spcPts val="600"/>
              </a:spcAft>
              <a:buFont typeface="Wingdings" panose="05000000000000000000" pitchFamily="2" charset="2"/>
              <a:buChar char="Ø"/>
            </a:pPr>
            <a:r>
              <a:rPr lang="en-US" sz="2400" dirty="0"/>
              <a:t>Content for families will be centered around envisioning a good life, using lifespan tools, and seeing supports and services in a new </a:t>
            </a:r>
            <a:r>
              <a:rPr lang="en-US" sz="2400" dirty="0" smtClean="0"/>
              <a:t>way</a:t>
            </a:r>
          </a:p>
          <a:p>
            <a:pPr marL="342900" indent="-342900">
              <a:spcAft>
                <a:spcPts val="600"/>
              </a:spcAft>
              <a:buFont typeface="Wingdings" panose="05000000000000000000" pitchFamily="2" charset="2"/>
              <a:buChar char="Ø"/>
            </a:pPr>
            <a:endParaRPr lang="en-US" sz="2400" dirty="0"/>
          </a:p>
          <a:p>
            <a:pPr marL="342900" indent="-342900">
              <a:spcAft>
                <a:spcPts val="600"/>
              </a:spcAft>
              <a:buFont typeface="Wingdings" panose="05000000000000000000" pitchFamily="2" charset="2"/>
              <a:buChar char="Ø"/>
            </a:pPr>
            <a:r>
              <a:rPr lang="en-US" sz="2400" dirty="0" smtClean="0"/>
              <a:t>Family Advisors across </a:t>
            </a:r>
            <a:r>
              <a:rPr lang="en-US" sz="2400" dirty="0"/>
              <a:t>the state will help families to connect with each other, support mentoring relationships, and help to identify community resources</a:t>
            </a:r>
            <a:r>
              <a:rPr lang="en-US" sz="2400" dirty="0" smtClean="0"/>
              <a:t>.</a:t>
            </a:r>
          </a:p>
        </p:txBody>
      </p:sp>
      <p:sp>
        <p:nvSpPr>
          <p:cNvPr id="3" name="TextBox 2"/>
          <p:cNvSpPr txBox="1"/>
          <p:nvPr/>
        </p:nvSpPr>
        <p:spPr>
          <a:xfrm>
            <a:off x="143434" y="2133600"/>
            <a:ext cx="3575018" cy="1569660"/>
          </a:xfrm>
          <a:prstGeom prst="rect">
            <a:avLst/>
          </a:prstGeom>
          <a:noFill/>
        </p:spPr>
        <p:txBody>
          <a:bodyPr wrap="none" rtlCol="0">
            <a:spAutoFit/>
          </a:bodyPr>
          <a:lstStyle/>
          <a:p>
            <a:r>
              <a:rPr lang="en-US" sz="3600" dirty="0" smtClean="0"/>
              <a:t>The PA </a:t>
            </a:r>
          </a:p>
          <a:p>
            <a:r>
              <a:rPr lang="en-US" sz="3600" dirty="0" smtClean="0"/>
              <a:t>Family Network</a:t>
            </a:r>
          </a:p>
          <a:p>
            <a:endParaRPr lang="en-US" sz="2400" dirty="0">
              <a:solidFill>
                <a:schemeClr val="bg1"/>
              </a:solidFill>
            </a:endParaRPr>
          </a:p>
        </p:txBody>
      </p:sp>
    </p:spTree>
    <p:extLst>
      <p:ext uri="{BB962C8B-B14F-4D97-AF65-F5344CB8AC3E}">
        <p14:creationId xmlns:p14="http://schemas.microsoft.com/office/powerpoint/2010/main" val="1826180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6918">
            <a:off x="818266" y="599278"/>
            <a:ext cx="5116337" cy="52016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20256">
            <a:off x="5881678" y="1016142"/>
            <a:ext cx="4740954" cy="5178064"/>
          </a:xfrm>
          <a:prstGeom prst="rect">
            <a:avLst/>
          </a:prstGeom>
        </p:spPr>
      </p:pic>
    </p:spTree>
    <p:extLst>
      <p:ext uri="{BB962C8B-B14F-4D97-AF65-F5344CB8AC3E}">
        <p14:creationId xmlns:p14="http://schemas.microsoft.com/office/powerpoint/2010/main" val="211684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5144" y="2826097"/>
            <a:ext cx="7315200" cy="2277547"/>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sz="2800" dirty="0" smtClean="0"/>
              <a:t>Family members across the state were selected and are engaged now in becoming fully-credential PCT Trainers </a:t>
            </a:r>
          </a:p>
          <a:p>
            <a:pPr marL="342900" indent="-342900">
              <a:spcAft>
                <a:spcPts val="600"/>
              </a:spcAft>
              <a:buFont typeface="Wingdings" panose="05000000000000000000" pitchFamily="2" charset="2"/>
              <a:buChar char="Ø"/>
            </a:pPr>
            <a:endParaRPr lang="en-US" sz="2400" dirty="0"/>
          </a:p>
          <a:p>
            <a:pPr marL="342900" indent="-342900">
              <a:spcAft>
                <a:spcPts val="600"/>
              </a:spcAft>
              <a:buFont typeface="Wingdings" panose="05000000000000000000" pitchFamily="2" charset="2"/>
              <a:buChar char="Ø"/>
            </a:pPr>
            <a:endParaRPr lang="en-US" sz="2400" dirty="0" smtClean="0"/>
          </a:p>
        </p:txBody>
      </p:sp>
      <p:sp>
        <p:nvSpPr>
          <p:cNvPr id="3" name="TextBox 2"/>
          <p:cNvSpPr txBox="1"/>
          <p:nvPr/>
        </p:nvSpPr>
        <p:spPr>
          <a:xfrm>
            <a:off x="143434" y="2133600"/>
            <a:ext cx="3181657" cy="3231654"/>
          </a:xfrm>
          <a:prstGeom prst="rect">
            <a:avLst/>
          </a:prstGeom>
          <a:noFill/>
        </p:spPr>
        <p:txBody>
          <a:bodyPr wrap="square" rtlCol="0">
            <a:spAutoFit/>
          </a:bodyPr>
          <a:lstStyle/>
          <a:p>
            <a:r>
              <a:rPr lang="en-US" sz="3600" dirty="0" smtClean="0"/>
              <a:t>Person-Centered Thinking Trainers</a:t>
            </a:r>
          </a:p>
          <a:p>
            <a:endParaRPr lang="en-US" sz="3600" dirty="0" smtClean="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528321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9072" y="2179766"/>
            <a:ext cx="7315200" cy="2262158"/>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sz="2800" dirty="0" smtClean="0"/>
              <a:t>Launching with a plan to support self-advocate training and mentoring across the state, and will work in parallel efforts with PA Family Network</a:t>
            </a:r>
            <a:endParaRPr lang="en-US" sz="2400" dirty="0"/>
          </a:p>
          <a:p>
            <a:pPr marL="342900" indent="-342900">
              <a:spcAft>
                <a:spcPts val="600"/>
              </a:spcAft>
              <a:buFont typeface="Wingdings" panose="05000000000000000000" pitchFamily="2" charset="2"/>
              <a:buChar char="Ø"/>
            </a:pPr>
            <a:endParaRPr lang="en-US" sz="2400" dirty="0" smtClean="0"/>
          </a:p>
        </p:txBody>
      </p:sp>
      <p:sp>
        <p:nvSpPr>
          <p:cNvPr id="3" name="TextBox 2"/>
          <p:cNvSpPr txBox="1"/>
          <p:nvPr/>
        </p:nvSpPr>
        <p:spPr>
          <a:xfrm>
            <a:off x="143434" y="2133600"/>
            <a:ext cx="3181657" cy="3231654"/>
          </a:xfrm>
          <a:prstGeom prst="rect">
            <a:avLst/>
          </a:prstGeom>
          <a:noFill/>
        </p:spPr>
        <p:txBody>
          <a:bodyPr wrap="square" rtlCol="0">
            <a:spAutoFit/>
          </a:bodyPr>
          <a:lstStyle/>
          <a:p>
            <a:r>
              <a:rPr lang="en-US" sz="3600" dirty="0" smtClean="0"/>
              <a:t>Self-Advocates United as One</a:t>
            </a:r>
            <a:r>
              <a:rPr lang="en-US" sz="3600" dirty="0" smtClean="0">
                <a:solidFill>
                  <a:schemeClr val="bg1"/>
                </a:solidFill>
              </a:rPr>
              <a:t>	</a:t>
            </a:r>
          </a:p>
          <a:p>
            <a:endParaRPr lang="en-US" sz="3600" dirty="0" smtClean="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2290253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24877" y="921802"/>
            <a:ext cx="7315200" cy="4093428"/>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sz="2400" dirty="0" smtClean="0"/>
              <a:t>An initiative of the Sibling Leadership Network in partnership with Temple University through a grant from the PA Developmental Disabilities Council </a:t>
            </a:r>
          </a:p>
          <a:p>
            <a:pPr marL="342900" indent="-342900">
              <a:spcAft>
                <a:spcPts val="600"/>
              </a:spcAft>
              <a:buFont typeface="Wingdings" panose="05000000000000000000" pitchFamily="2" charset="2"/>
              <a:buChar char="Ø"/>
            </a:pPr>
            <a:endParaRPr lang="en-US" sz="2400" dirty="0"/>
          </a:p>
          <a:p>
            <a:pPr marL="342900" indent="-342900">
              <a:spcAft>
                <a:spcPts val="600"/>
              </a:spcAft>
              <a:buFont typeface="Wingdings" panose="05000000000000000000" pitchFamily="2" charset="2"/>
              <a:buChar char="Ø"/>
            </a:pPr>
            <a:r>
              <a:rPr lang="en-US" sz="2400" dirty="0" smtClean="0"/>
              <a:t>20 “Sibling Ambassadors” now creating networks of siblings across PA</a:t>
            </a:r>
          </a:p>
          <a:p>
            <a:pPr>
              <a:spcAft>
                <a:spcPts val="600"/>
              </a:spcAft>
            </a:pPr>
            <a:endParaRPr lang="en-US" sz="2400" dirty="0"/>
          </a:p>
          <a:p>
            <a:pPr marL="342900" indent="-342900">
              <a:spcAft>
                <a:spcPts val="600"/>
              </a:spcAft>
              <a:buFont typeface="Wingdings" panose="05000000000000000000" pitchFamily="2" charset="2"/>
              <a:buChar char="Ø"/>
            </a:pPr>
            <a:r>
              <a:rPr lang="en-US" sz="2400" dirty="0" smtClean="0"/>
              <a:t>Many opportunities to partner with the PA Family Network and SAU1</a:t>
            </a:r>
          </a:p>
        </p:txBody>
      </p:sp>
      <p:sp>
        <p:nvSpPr>
          <p:cNvPr id="3" name="TextBox 2"/>
          <p:cNvSpPr txBox="1"/>
          <p:nvPr/>
        </p:nvSpPr>
        <p:spPr>
          <a:xfrm>
            <a:off x="143434" y="2133600"/>
            <a:ext cx="3466013" cy="2123658"/>
          </a:xfrm>
          <a:prstGeom prst="rect">
            <a:avLst/>
          </a:prstGeom>
          <a:noFill/>
        </p:spPr>
        <p:txBody>
          <a:bodyPr wrap="none" rtlCol="0">
            <a:spAutoFit/>
          </a:bodyPr>
          <a:lstStyle/>
          <a:p>
            <a:r>
              <a:rPr lang="en-US" sz="3600" dirty="0" smtClean="0"/>
              <a:t>The PA </a:t>
            </a:r>
          </a:p>
          <a:p>
            <a:r>
              <a:rPr lang="en-US" sz="3600" dirty="0" smtClean="0"/>
              <a:t>Sibling Support</a:t>
            </a:r>
          </a:p>
          <a:p>
            <a:r>
              <a:rPr lang="en-US" sz="3600" dirty="0" smtClean="0"/>
              <a:t>Network</a:t>
            </a:r>
          </a:p>
          <a:p>
            <a:endParaRPr lang="en-US" sz="2400" dirty="0">
              <a:solidFill>
                <a:schemeClr val="bg1"/>
              </a:solidFill>
            </a:endParaRPr>
          </a:p>
        </p:txBody>
      </p:sp>
    </p:spTree>
    <p:extLst>
      <p:ext uri="{BB962C8B-B14F-4D97-AF65-F5344CB8AC3E}">
        <p14:creationId xmlns:p14="http://schemas.microsoft.com/office/powerpoint/2010/main" val="1627125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Collaboratives</a:t>
            </a:r>
            <a:endParaRPr lang="en-US" dirty="0"/>
          </a:p>
        </p:txBody>
      </p:sp>
      <p:sp>
        <p:nvSpPr>
          <p:cNvPr id="3" name="Content Placeholder 2"/>
          <p:cNvSpPr>
            <a:spLocks noGrp="1"/>
          </p:cNvSpPr>
          <p:nvPr>
            <p:ph idx="1"/>
          </p:nvPr>
        </p:nvSpPr>
        <p:spPr/>
        <p:txBody>
          <a:bodyPr>
            <a:normAutofit/>
          </a:bodyPr>
          <a:lstStyle/>
          <a:p>
            <a:r>
              <a:rPr lang="en-US" sz="3200" dirty="0"/>
              <a:t>Counties, SCOs, </a:t>
            </a:r>
            <a:r>
              <a:rPr lang="en-US" sz="3200" dirty="0" smtClean="0"/>
              <a:t>ASERT and ODP staff (ID and autism, regional and central office staff), </a:t>
            </a:r>
            <a:r>
              <a:rPr lang="en-US" sz="3200" dirty="0"/>
              <a:t>self-advocates and </a:t>
            </a:r>
            <a:r>
              <a:rPr lang="en-US" sz="3200" dirty="0" smtClean="0"/>
              <a:t>families</a:t>
            </a:r>
            <a:r>
              <a:rPr lang="en-US" sz="3200" dirty="0"/>
              <a:t>, </a:t>
            </a:r>
            <a:r>
              <a:rPr lang="en-US" sz="3200" dirty="0" smtClean="0"/>
              <a:t>providers, as </a:t>
            </a:r>
            <a:r>
              <a:rPr lang="en-US" sz="3200" dirty="0"/>
              <a:t>well as community </a:t>
            </a:r>
            <a:r>
              <a:rPr lang="en-US" sz="3200" dirty="0" smtClean="0"/>
              <a:t>partners </a:t>
            </a:r>
            <a:r>
              <a:rPr lang="en-US" sz="3200" dirty="0"/>
              <a:t>working together to build commitment, strength and new approaches  in local areas to better support real lives.</a:t>
            </a:r>
          </a:p>
          <a:p>
            <a:endParaRPr lang="en-US" sz="3200" dirty="0"/>
          </a:p>
        </p:txBody>
      </p:sp>
    </p:spTree>
    <p:extLst>
      <p:ext uri="{BB962C8B-B14F-4D97-AF65-F5344CB8AC3E}">
        <p14:creationId xmlns:p14="http://schemas.microsoft.com/office/powerpoint/2010/main" val="973670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663205" y="1663299"/>
            <a:ext cx="4865590" cy="484632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49830" y="1937619"/>
            <a:ext cx="4292343" cy="429768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14713" y="2313075"/>
            <a:ext cx="3668513" cy="3566160"/>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81600" y="3172059"/>
            <a:ext cx="1828800" cy="1828800"/>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846844" y="3684610"/>
            <a:ext cx="498312" cy="914400"/>
          </a:xfrm>
          <a:prstGeom prst="rect">
            <a:avLst/>
          </a:prstGeom>
        </p:spPr>
      </p:pic>
      <p:sp>
        <p:nvSpPr>
          <p:cNvPr id="2" name="TextBox 1"/>
          <p:cNvSpPr txBox="1"/>
          <p:nvPr/>
        </p:nvSpPr>
        <p:spPr>
          <a:xfrm>
            <a:off x="860612" y="304800"/>
            <a:ext cx="10237694" cy="646331"/>
          </a:xfrm>
          <a:prstGeom prst="rect">
            <a:avLst/>
          </a:prstGeom>
          <a:noFill/>
        </p:spPr>
        <p:txBody>
          <a:bodyPr wrap="square" rtlCol="0">
            <a:spAutoFit/>
          </a:bodyPr>
          <a:lstStyle/>
          <a:p>
            <a:pPr algn="ctr"/>
            <a:r>
              <a:rPr lang="en-US" sz="3600" dirty="0" smtClean="0"/>
              <a:t>Putting the </a:t>
            </a:r>
            <a:r>
              <a:rPr lang="en-US" sz="3600" dirty="0" err="1" smtClean="0"/>
              <a:t>Lifecourse</a:t>
            </a:r>
            <a:r>
              <a:rPr lang="en-US" sz="3600" dirty="0" smtClean="0"/>
              <a:t> Framework Together!</a:t>
            </a:r>
            <a:endParaRPr lang="en-US" sz="3600" dirty="0"/>
          </a:p>
        </p:txBody>
      </p:sp>
    </p:spTree>
    <p:extLst>
      <p:ext uri="{BB962C8B-B14F-4D97-AF65-F5344CB8AC3E}">
        <p14:creationId xmlns:p14="http://schemas.microsoft.com/office/powerpoint/2010/main" val="21280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505" y="519954"/>
            <a:ext cx="4997823" cy="1165411"/>
          </a:xfrm>
        </p:spPr>
        <p:txBody>
          <a:bodyPr>
            <a:normAutofit/>
          </a:bodyPr>
          <a:lstStyle/>
          <a:p>
            <a:pPr algn="ctr"/>
            <a:r>
              <a:rPr lang="en-US" sz="2800" dirty="0" err="1" smtClean="0">
                <a:solidFill>
                  <a:schemeClr val="tx1"/>
                </a:solidFill>
                <a:latin typeface="+mn-lt"/>
              </a:rPr>
              <a:t>www.supportstofamilies.org</a:t>
            </a:r>
            <a:r>
              <a:rPr lang="en-US" sz="2800" dirty="0" smtClean="0">
                <a:solidFill>
                  <a:schemeClr val="tx1"/>
                </a:solidFill>
                <a:latin typeface="+mn-lt"/>
              </a:rPr>
              <a:t/>
            </a:r>
            <a:br>
              <a:rPr lang="en-US" sz="2800" dirty="0" smtClean="0">
                <a:solidFill>
                  <a:schemeClr val="tx1"/>
                </a:solidFill>
                <a:latin typeface="+mn-lt"/>
              </a:rPr>
            </a:br>
            <a:r>
              <a:rPr lang="en-US" sz="2800" dirty="0" err="1" smtClean="0">
                <a:solidFill>
                  <a:schemeClr val="tx1"/>
                </a:solidFill>
                <a:latin typeface="+mn-lt"/>
              </a:rPr>
              <a:t>www.lifecoursetools.com</a:t>
            </a:r>
            <a:endParaRPr lang="en-US" sz="2800" dirty="0">
              <a:solidFill>
                <a:schemeClr val="tx1"/>
              </a:solidFill>
              <a:latin typeface="+mn-lt"/>
            </a:endParaRPr>
          </a:p>
        </p:txBody>
      </p:sp>
      <p:sp>
        <p:nvSpPr>
          <p:cNvPr id="3" name="TextBox 2"/>
          <p:cNvSpPr txBox="1"/>
          <p:nvPr/>
        </p:nvSpPr>
        <p:spPr>
          <a:xfrm>
            <a:off x="519954" y="2563906"/>
            <a:ext cx="3605732" cy="2215991"/>
          </a:xfrm>
          <a:prstGeom prst="rect">
            <a:avLst/>
          </a:prstGeom>
          <a:noFill/>
        </p:spPr>
        <p:txBody>
          <a:bodyPr wrap="square" rtlCol="0">
            <a:spAutoFit/>
          </a:bodyPr>
          <a:lstStyle/>
          <a:p>
            <a:pPr algn="ctr"/>
            <a:r>
              <a:rPr lang="en-US" sz="2000" dirty="0" smtClean="0"/>
              <a:t>Thank you!</a:t>
            </a:r>
          </a:p>
          <a:p>
            <a:pPr algn="ctr"/>
            <a:endParaRPr lang="en-US" sz="2000" dirty="0"/>
          </a:p>
          <a:p>
            <a:pPr algn="ctr"/>
            <a:r>
              <a:rPr lang="en-US" sz="2000" dirty="0" smtClean="0"/>
              <a:t>Nancy Richey</a:t>
            </a:r>
          </a:p>
          <a:p>
            <a:pPr algn="ctr"/>
            <a:r>
              <a:rPr lang="en-US" sz="2000" dirty="0" smtClean="0"/>
              <a:t>717-783-1003</a:t>
            </a:r>
          </a:p>
          <a:p>
            <a:pPr algn="ctr"/>
            <a:r>
              <a:rPr lang="en-US" sz="2000" dirty="0" smtClean="0">
                <a:hlinkClick r:id="rId3"/>
              </a:rPr>
              <a:t>c-nrichey@pa.gov</a:t>
            </a:r>
            <a:endParaRPr lang="en-US" sz="2000" dirty="0" smtClean="0"/>
          </a:p>
          <a:p>
            <a:pPr algn="ctr"/>
            <a:endParaRPr lang="en-US" sz="2000" dirty="0"/>
          </a:p>
          <a:p>
            <a:pPr algn="ctr"/>
            <a:endParaRPr lang="en-US" dirty="0">
              <a:solidFill>
                <a:schemeClr val="bg1"/>
              </a:solidFill>
            </a:endParaRPr>
          </a:p>
        </p:txBody>
      </p:sp>
      <p:pic>
        <p:nvPicPr>
          <p:cNvPr id="6" name="Content Placeholder 5"/>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61534" y="2547897"/>
            <a:ext cx="4230102" cy="3010581"/>
          </a:xfrm>
          <a:prstGeom prst="rect">
            <a:avLst/>
          </a:prstGeom>
        </p:spPr>
      </p:pic>
    </p:spTree>
    <p:extLst>
      <p:ext uri="{BB962C8B-B14F-4D97-AF65-F5344CB8AC3E}">
        <p14:creationId xmlns:p14="http://schemas.microsoft.com/office/powerpoint/2010/main" val="1876081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80224">
            <a:off x="930654" y="454840"/>
            <a:ext cx="3534094" cy="29553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94076">
            <a:off x="6747932" y="249825"/>
            <a:ext cx="2628311" cy="350441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7757">
            <a:off x="8570259" y="2508623"/>
            <a:ext cx="3048000" cy="4064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9540">
            <a:off x="855294" y="3712709"/>
            <a:ext cx="3460867" cy="259565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36129">
            <a:off x="4678630" y="1638157"/>
            <a:ext cx="2468656" cy="329154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4991">
            <a:off x="9853991" y="224355"/>
            <a:ext cx="1844154" cy="1897799"/>
          </a:xfrm>
          <a:prstGeom prst="rect">
            <a:avLst/>
          </a:prstGeom>
        </p:spPr>
      </p:pic>
    </p:spTree>
    <p:extLst>
      <p:ext uri="{BB962C8B-B14F-4D97-AF65-F5344CB8AC3E}">
        <p14:creationId xmlns:p14="http://schemas.microsoft.com/office/powerpoint/2010/main" val="261321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300" y="990600"/>
            <a:ext cx="8890000" cy="5447645"/>
          </a:xfrm>
          <a:prstGeom prst="rect">
            <a:avLst/>
          </a:prstGeom>
          <a:noFill/>
        </p:spPr>
        <p:txBody>
          <a:bodyPr wrap="square" rtlCol="0">
            <a:spAutoFit/>
          </a:bodyPr>
          <a:lstStyle/>
          <a:p>
            <a:r>
              <a:rPr lang="en-US" sz="2400" b="1" i="1" dirty="0">
                <a:solidFill>
                  <a:srgbClr val="FFFF00"/>
                </a:solidFill>
              </a:rPr>
              <a:t>The most powerful force </a:t>
            </a:r>
            <a:r>
              <a:rPr lang="en-US" sz="2400" dirty="0"/>
              <a:t>in changing transition outcomes for young people with </a:t>
            </a:r>
            <a:r>
              <a:rPr lang="en-US" sz="2400" dirty="0" smtClean="0"/>
              <a:t>significant </a:t>
            </a:r>
            <a:r>
              <a:rPr lang="en-US" sz="2400" dirty="0"/>
              <a:t>disabilities is not ultimately found in the transition plans we craft, the educational services we offer, the instruction we provide, or the systems we build, but rather </a:t>
            </a:r>
            <a:r>
              <a:rPr lang="en-US" sz="2400" b="1" dirty="0">
                <a:solidFill>
                  <a:srgbClr val="FFFF00"/>
                </a:solidFill>
              </a:rPr>
              <a:t>in the expectations and aspirations individual parents hold for their </a:t>
            </a:r>
          </a:p>
          <a:p>
            <a:r>
              <a:rPr lang="en-US" sz="2400" b="1" dirty="0">
                <a:solidFill>
                  <a:srgbClr val="FFFF00"/>
                </a:solidFill>
              </a:rPr>
              <a:t>sons and daughters. </a:t>
            </a:r>
            <a:r>
              <a:rPr lang="en-US" sz="2400" dirty="0"/>
              <a:t>All of these other efforts are no doubt essential, but absent families equipped with a clear and compelling vision for a “good life” after high school, we are missing something utterly essential. </a:t>
            </a:r>
            <a:endParaRPr lang="en-US" sz="2400" dirty="0" smtClean="0"/>
          </a:p>
          <a:p>
            <a:endParaRPr lang="en-US" sz="2400" dirty="0"/>
          </a:p>
          <a:p>
            <a:r>
              <a:rPr lang="en-US" sz="2400" dirty="0" smtClean="0"/>
              <a:t>	- Erik Carter</a:t>
            </a:r>
          </a:p>
          <a:p>
            <a:r>
              <a:rPr lang="en-US" dirty="0" smtClean="0"/>
              <a:t>	“What </a:t>
            </a:r>
            <a:r>
              <a:rPr lang="en-US" dirty="0"/>
              <a:t>Matters </a:t>
            </a:r>
            <a:r>
              <a:rPr lang="en-US" dirty="0" smtClean="0"/>
              <a:t>Most:   Research </a:t>
            </a:r>
            <a:r>
              <a:rPr lang="en-US" dirty="0"/>
              <a:t>on Elevating Parent </a:t>
            </a:r>
            <a:r>
              <a:rPr lang="en-US" dirty="0" smtClean="0"/>
              <a:t>Expectations” </a:t>
            </a:r>
            <a:endParaRPr lang="en-US" dirty="0"/>
          </a:p>
          <a:p>
            <a:endParaRPr lang="en-US" sz="2400" dirty="0"/>
          </a:p>
          <a:p>
            <a:endParaRPr lang="en-US" dirty="0"/>
          </a:p>
        </p:txBody>
      </p:sp>
    </p:spTree>
    <p:extLst>
      <p:ext uri="{BB962C8B-B14F-4D97-AF65-F5344CB8AC3E}">
        <p14:creationId xmlns:p14="http://schemas.microsoft.com/office/powerpoint/2010/main" val="288947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0" y="1270000"/>
            <a:ext cx="10388600" cy="3785652"/>
          </a:xfrm>
          <a:prstGeom prst="rect">
            <a:avLst/>
          </a:prstGeom>
          <a:noFill/>
        </p:spPr>
        <p:txBody>
          <a:bodyPr wrap="square" rtlCol="0">
            <a:spAutoFit/>
          </a:bodyPr>
          <a:lstStyle/>
          <a:p>
            <a:r>
              <a:rPr lang="en-US" sz="3600" dirty="0" smtClean="0"/>
              <a:t>What do we know?</a:t>
            </a:r>
          </a:p>
          <a:p>
            <a:pPr marL="285750" indent="-285750">
              <a:buFont typeface="Arial" charset="0"/>
              <a:buChar char="•"/>
            </a:pPr>
            <a:endParaRPr lang="en-US" dirty="0"/>
          </a:p>
          <a:p>
            <a:pPr marL="285750" indent="-285750">
              <a:buFont typeface="Arial" charset="0"/>
              <a:buChar char="•"/>
            </a:pPr>
            <a:endParaRPr lang="en-US" dirty="0" smtClean="0"/>
          </a:p>
          <a:p>
            <a:pPr marL="285750" indent="-285750">
              <a:buFont typeface="Arial" charset="0"/>
              <a:buChar char="•"/>
            </a:pPr>
            <a:r>
              <a:rPr lang="en-US" sz="2400" dirty="0" smtClean="0"/>
              <a:t>Expectations are formed early and over time.</a:t>
            </a:r>
          </a:p>
          <a:p>
            <a:pPr marL="285750" indent="-285750">
              <a:buFont typeface="Arial" charset="0"/>
              <a:buChar char="•"/>
            </a:pPr>
            <a:endParaRPr lang="en-US" sz="2400" dirty="0"/>
          </a:p>
          <a:p>
            <a:pPr marL="285750" indent="-285750">
              <a:buFont typeface="Arial" charset="0"/>
              <a:buChar char="•"/>
            </a:pPr>
            <a:r>
              <a:rPr lang="en-US" sz="2400" dirty="0" smtClean="0"/>
              <a:t>Expectations shape experiences.</a:t>
            </a:r>
          </a:p>
          <a:p>
            <a:pPr marL="285750" indent="-285750">
              <a:buFont typeface="Arial" charset="0"/>
              <a:buChar char="•"/>
            </a:pPr>
            <a:endParaRPr lang="en-US" sz="2400" dirty="0"/>
          </a:p>
          <a:p>
            <a:pPr marL="285750" indent="-285750">
              <a:buFont typeface="Arial" charset="0"/>
              <a:buChar char="•"/>
            </a:pPr>
            <a:r>
              <a:rPr lang="en-US" sz="2400" dirty="0" smtClean="0"/>
              <a:t>Experiences also shape expectations.</a:t>
            </a:r>
          </a:p>
          <a:p>
            <a:pPr marL="285750" indent="-285750">
              <a:buFont typeface="Arial" charset="0"/>
              <a:buChar char="•"/>
            </a:pPr>
            <a:endParaRPr lang="en-US" sz="2400" dirty="0"/>
          </a:p>
          <a:p>
            <a:pPr marL="285750" indent="-285750">
              <a:buFont typeface="Arial" charset="0"/>
              <a:buChar char="•"/>
            </a:pPr>
            <a:r>
              <a:rPr lang="en-US" sz="2400" dirty="0" smtClean="0"/>
              <a:t>Expectations are influenced by opportunities and supports.</a:t>
            </a:r>
          </a:p>
        </p:txBody>
      </p:sp>
    </p:spTree>
    <p:extLst>
      <p:ext uri="{BB962C8B-B14F-4D97-AF65-F5344CB8AC3E}">
        <p14:creationId xmlns:p14="http://schemas.microsoft.com/office/powerpoint/2010/main" val="876375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543" y="1447800"/>
            <a:ext cx="11136085" cy="4062651"/>
          </a:xfrm>
          <a:prstGeom prst="rect">
            <a:avLst/>
          </a:prstGeom>
          <a:noFill/>
        </p:spPr>
        <p:txBody>
          <a:bodyPr wrap="square" rtlCol="0">
            <a:spAutoFit/>
          </a:bodyPr>
          <a:lstStyle/>
          <a:p>
            <a:r>
              <a:rPr lang="en-US" sz="3600" dirty="0" smtClean="0"/>
              <a:t>Where should we go?</a:t>
            </a:r>
          </a:p>
          <a:p>
            <a:endParaRPr lang="en-US" dirty="0" smtClean="0"/>
          </a:p>
          <a:p>
            <a:endParaRPr lang="en-US" dirty="0"/>
          </a:p>
          <a:p>
            <a:pPr marL="285750" indent="-285750">
              <a:buFont typeface="Arial" charset="0"/>
              <a:buChar char="•"/>
            </a:pPr>
            <a:r>
              <a:rPr lang="en-US" sz="2400" dirty="0"/>
              <a:t>We must connect families with ordinary examples of what is possible.</a:t>
            </a:r>
            <a:br>
              <a:rPr lang="en-US" sz="2400" dirty="0"/>
            </a:br>
            <a:endParaRPr lang="en-US" sz="2400" dirty="0"/>
          </a:p>
          <a:p>
            <a:pPr marL="285750" indent="-285750">
              <a:buFont typeface="Arial" charset="0"/>
              <a:buChar char="•"/>
            </a:pPr>
            <a:r>
              <a:rPr lang="en-US" sz="2400" dirty="0"/>
              <a:t>We must invest in expectations. </a:t>
            </a:r>
          </a:p>
          <a:p>
            <a:pPr marL="285750" indent="-285750">
              <a:buFont typeface="Arial" charset="0"/>
              <a:buChar char="•"/>
            </a:pPr>
            <a:endParaRPr lang="en-US" sz="2400" dirty="0" smtClean="0"/>
          </a:p>
          <a:p>
            <a:pPr marL="285750" indent="-285750">
              <a:buFont typeface="Arial" charset="0"/>
              <a:buChar char="•"/>
            </a:pPr>
            <a:r>
              <a:rPr lang="en-US" sz="2400" dirty="0"/>
              <a:t>We must catch and communicate a collective vision. </a:t>
            </a:r>
          </a:p>
          <a:p>
            <a:pPr marL="285750" indent="-285750">
              <a:buFont typeface="Arial" charset="0"/>
              <a:buChar char="•"/>
            </a:pPr>
            <a:endParaRPr lang="en-US" sz="2400" dirty="0" smtClean="0"/>
          </a:p>
          <a:p>
            <a:pPr marL="285750" indent="-285750">
              <a:buFont typeface="Arial" charset="0"/>
              <a:buChar char="•"/>
            </a:pPr>
            <a:r>
              <a:rPr lang="en-US" sz="2400" dirty="0"/>
              <a:t>Finally, </a:t>
            </a:r>
            <a:r>
              <a:rPr lang="en-US" sz="2400" dirty="0" smtClean="0"/>
              <a:t>professionals must </a:t>
            </a:r>
            <a:r>
              <a:rPr lang="en-US" sz="2400" dirty="0"/>
              <a:t>let parent expectations challenge </a:t>
            </a:r>
            <a:r>
              <a:rPr lang="en-US" sz="2400" dirty="0" smtClean="0"/>
              <a:t>their own.</a:t>
            </a:r>
            <a:endParaRPr lang="en-US" sz="2400" dirty="0"/>
          </a:p>
          <a:p>
            <a:pPr marL="285750" indent="-285750">
              <a:buFont typeface="Arial" charset="0"/>
              <a:buChar char="•"/>
            </a:pPr>
            <a:endParaRPr lang="en-US" dirty="0"/>
          </a:p>
        </p:txBody>
      </p:sp>
    </p:spTree>
    <p:extLst>
      <p:ext uri="{BB962C8B-B14F-4D97-AF65-F5344CB8AC3E}">
        <p14:creationId xmlns:p14="http://schemas.microsoft.com/office/powerpoint/2010/main" val="1799824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511" y="2929218"/>
            <a:ext cx="9404723" cy="1400530"/>
          </a:xfrm>
        </p:spPr>
        <p:txBody>
          <a:bodyPr/>
          <a:lstStyle/>
          <a:p>
            <a:r>
              <a:rPr lang="en-US" smtClean="0"/>
              <a:t>EXERCISE!</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644994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1567</TotalTime>
  <Words>3415</Words>
  <Application>Microsoft Office PowerPoint</Application>
  <PresentationFormat>Custom</PresentationFormat>
  <Paragraphs>490</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Ion</vt:lpstr>
      <vt:lpstr>Envisioning a Good Life for All</vt:lpstr>
      <vt:lpstr>A vision of a good life</vt:lpstr>
      <vt:lpstr>In the next 90 minutes:</vt:lpstr>
      <vt:lpstr>PowerPoint Presentation</vt:lpstr>
      <vt:lpstr>PowerPoint Presentation</vt:lpstr>
      <vt:lpstr>PowerPoint Presentation</vt:lpstr>
      <vt:lpstr>PowerPoint Presentation</vt:lpstr>
      <vt:lpstr>PowerPoint Presentation</vt:lpstr>
      <vt:lpstr>EXERCISE!</vt:lpstr>
      <vt:lpstr>PowerPoint Presentation</vt:lpstr>
      <vt:lpstr>PowerPoint Presentation</vt:lpstr>
      <vt:lpstr>Wingspread report, 2011</vt:lpstr>
      <vt:lpstr>Wingspread report, 2011</vt:lpstr>
      <vt:lpstr>Wingspread report, 2011</vt:lpstr>
      <vt:lpstr>type of change that is needed</vt:lpstr>
      <vt:lpstr>the national community of practice</vt:lpstr>
      <vt:lpstr>12 more states joining as of 7/1/16</vt:lpstr>
      <vt:lpstr>Foundational Beliefs</vt:lpstr>
      <vt:lpstr>PowerPoint Presentation</vt:lpstr>
      <vt:lpstr>PowerPoint Presentation</vt:lpstr>
      <vt:lpstr>              All of us exist within the context of family</vt:lpstr>
      <vt:lpstr>lifecourse framework basics</vt:lpstr>
      <vt:lpstr>Services and Supports  are Evolving</vt:lpstr>
      <vt:lpstr>PowerPoint Presentation</vt:lpstr>
      <vt:lpstr>PowerPoint Presentation</vt:lpstr>
      <vt:lpstr>The LifeCourse Tools</vt:lpstr>
      <vt:lpstr>These tools are:</vt:lpstr>
      <vt:lpstr> </vt:lpstr>
      <vt:lpstr>THREE BUCKETS </vt:lpstr>
      <vt:lpstr>Life Trajectory:  Experiences and Life Stages</vt:lpstr>
      <vt:lpstr>Life Stages and Trajectory  Toward the Good Life </vt:lpstr>
      <vt:lpstr>PowerPoint Presentation</vt:lpstr>
      <vt:lpstr>Life Experiences and  Life Transitions</vt:lpstr>
      <vt:lpstr>Life Domains:   Life Experiences and Life Possibilities </vt:lpstr>
      <vt:lpstr>PowerPoint Presentation</vt:lpstr>
      <vt:lpstr>INTEGRATED SUPPORTS</vt:lpstr>
      <vt:lpstr>EXERCISE!</vt:lpstr>
      <vt:lpstr>What is Pennsylvania’s strategy?</vt:lpstr>
      <vt:lpstr>PowerPoint Presentation</vt:lpstr>
      <vt:lpstr>PowerPoint Presentation</vt:lpstr>
      <vt:lpstr>PowerPoint Presentation</vt:lpstr>
      <vt:lpstr>PowerPoint Presentation</vt:lpstr>
      <vt:lpstr>Regional Collaboratives</vt:lpstr>
      <vt:lpstr>PowerPoint Presentation</vt:lpstr>
      <vt:lpstr>www.supportstofamilies.org www.lifecoursetools.com</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Community of Practice: Supporting Families throughout the Lifespan?</dc:title>
  <dc:creator>Nancy Richey</dc:creator>
  <cp:lastModifiedBy>dpwuser</cp:lastModifiedBy>
  <cp:revision>91</cp:revision>
  <cp:lastPrinted>2016-10-11T16:41:44Z</cp:lastPrinted>
  <dcterms:created xsi:type="dcterms:W3CDTF">2016-03-10T01:20:23Z</dcterms:created>
  <dcterms:modified xsi:type="dcterms:W3CDTF">2016-10-11T18:40:39Z</dcterms:modified>
</cp:coreProperties>
</file>