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58" r:id="rId5"/>
    <p:sldId id="268" r:id="rId6"/>
    <p:sldId id="269" r:id="rId7"/>
    <p:sldId id="273" r:id="rId8"/>
    <p:sldId id="274" r:id="rId9"/>
    <p:sldId id="270" r:id="rId10"/>
    <p:sldId id="264" r:id="rId11"/>
    <p:sldId id="275" r:id="rId12"/>
    <p:sldId id="276" r:id="rId13"/>
    <p:sldId id="278" r:id="rId14"/>
    <p:sldId id="261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2"/>
    <p:restoredTop sz="94599"/>
  </p:normalViewPr>
  <p:slideViewPr>
    <p:cSldViewPr snapToGrid="0" snapToObjects="1">
      <p:cViewPr>
        <p:scale>
          <a:sx n="65" d="100"/>
          <a:sy n="65" d="100"/>
        </p:scale>
        <p:origin x="2424" y="1072"/>
      </p:cViewPr>
      <p:guideLst/>
    </p:cSldViewPr>
  </p:slideViewPr>
  <p:outlineViewPr>
    <p:cViewPr>
      <p:scale>
        <a:sx n="33" d="100"/>
        <a:sy n="33" d="100"/>
      </p:scale>
      <p:origin x="0" y="-107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928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7A46A4-4C67-184C-91E4-381A2D4F391F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8C5985-75AA-B740-B270-6204440A5B38}">
      <dgm:prSet phldrT="[Text]" custT="1"/>
      <dgm:spPr/>
      <dgm:t>
        <a:bodyPr/>
        <a:lstStyle/>
        <a:p>
          <a:r>
            <a:rPr lang="en-US" sz="2400" smtClean="0"/>
            <a:t>Child feels distress</a:t>
          </a:r>
          <a:endParaRPr lang="en-US" sz="2400"/>
        </a:p>
      </dgm:t>
    </dgm:pt>
    <dgm:pt modelId="{517E2B77-BD4B-B34C-96A6-9EA622F46A67}" type="parTrans" cxnId="{3A59945E-645E-D54D-BE4E-32DB0C000B6F}">
      <dgm:prSet/>
      <dgm:spPr/>
      <dgm:t>
        <a:bodyPr/>
        <a:lstStyle/>
        <a:p>
          <a:endParaRPr lang="en-US"/>
        </a:p>
      </dgm:t>
    </dgm:pt>
    <dgm:pt modelId="{A0487E10-D361-6C44-8982-842A70A4A35E}" type="sibTrans" cxnId="{3A59945E-645E-D54D-BE4E-32DB0C000B6F}">
      <dgm:prSet/>
      <dgm:spPr/>
      <dgm:t>
        <a:bodyPr/>
        <a:lstStyle/>
        <a:p>
          <a:endParaRPr lang="en-US"/>
        </a:p>
      </dgm:t>
    </dgm:pt>
    <dgm:pt modelId="{C1308753-75A2-6E4F-A44C-3FFCCDC8B8AD}">
      <dgm:prSet phldrT="[Text]" custT="1"/>
      <dgm:spPr/>
      <dgm:t>
        <a:bodyPr/>
        <a:lstStyle/>
        <a:p>
          <a:r>
            <a:rPr lang="en-US" sz="2200" smtClean="0"/>
            <a:t>Parent</a:t>
          </a:r>
          <a:r>
            <a:rPr lang="en-US" sz="2200" baseline="0" smtClean="0"/>
            <a:t> anticipates child’s distress</a:t>
          </a:r>
          <a:endParaRPr lang="en-US" sz="2200"/>
        </a:p>
      </dgm:t>
    </dgm:pt>
    <dgm:pt modelId="{3CE9FA03-07EA-1F47-BAE4-EB8395F52ADE}" type="parTrans" cxnId="{DFF3FA6E-3A76-4B41-A2ED-76CD78E23317}">
      <dgm:prSet/>
      <dgm:spPr/>
      <dgm:t>
        <a:bodyPr/>
        <a:lstStyle/>
        <a:p>
          <a:endParaRPr lang="en-US"/>
        </a:p>
      </dgm:t>
    </dgm:pt>
    <dgm:pt modelId="{44768731-41D4-9646-BE80-EADF33AD3B78}" type="sibTrans" cxnId="{DFF3FA6E-3A76-4B41-A2ED-76CD78E23317}">
      <dgm:prSet/>
      <dgm:spPr/>
      <dgm:t>
        <a:bodyPr/>
        <a:lstStyle/>
        <a:p>
          <a:endParaRPr lang="en-US"/>
        </a:p>
      </dgm:t>
    </dgm:pt>
    <dgm:pt modelId="{AC5412BC-9382-E742-A6DC-A2CFB77D802E}">
      <dgm:prSet phldrT="[Text]" custT="1"/>
      <dgm:spPr/>
      <dgm:t>
        <a:bodyPr/>
        <a:lstStyle/>
        <a:p>
          <a:r>
            <a:rPr lang="en-US" sz="2400" smtClean="0"/>
            <a:t>Child seeks</a:t>
          </a:r>
          <a:r>
            <a:rPr lang="en-US" sz="2400" baseline="0" smtClean="0"/>
            <a:t> relief from</a:t>
          </a:r>
          <a:r>
            <a:rPr lang="en-US" sz="2400" smtClean="0"/>
            <a:t> distress</a:t>
          </a:r>
          <a:endParaRPr lang="en-US" sz="2400"/>
        </a:p>
      </dgm:t>
    </dgm:pt>
    <dgm:pt modelId="{4DAB1747-C9CF-A44A-AAE2-7437FC704E59}" type="parTrans" cxnId="{85BE7D9B-E4E0-C741-95B6-5AB19BDD6E03}">
      <dgm:prSet/>
      <dgm:spPr/>
      <dgm:t>
        <a:bodyPr/>
        <a:lstStyle/>
        <a:p>
          <a:endParaRPr lang="en-US"/>
        </a:p>
      </dgm:t>
    </dgm:pt>
    <dgm:pt modelId="{C7C731B6-8A1D-2A4E-82D6-A10CE2163050}" type="sibTrans" cxnId="{85BE7D9B-E4E0-C741-95B6-5AB19BDD6E03}">
      <dgm:prSet/>
      <dgm:spPr/>
      <dgm:t>
        <a:bodyPr/>
        <a:lstStyle/>
        <a:p>
          <a:endParaRPr lang="en-US"/>
        </a:p>
      </dgm:t>
    </dgm:pt>
    <dgm:pt modelId="{62405ED8-2D4E-1648-8853-BF86AA906CE4}">
      <dgm:prSet phldrT="[Text]" custT="1"/>
      <dgm:spPr/>
      <dgm:t>
        <a:bodyPr/>
        <a:lstStyle/>
        <a:p>
          <a:pPr algn="r"/>
          <a:r>
            <a:rPr lang="en-US" sz="2200" smtClean="0"/>
            <a:t>Parent</a:t>
          </a:r>
          <a:r>
            <a:rPr lang="en-US" sz="2200" baseline="0" smtClean="0"/>
            <a:t> attuned to</a:t>
          </a:r>
          <a:r>
            <a:rPr lang="en-US" sz="2200" smtClean="0"/>
            <a:t> child’s distress</a:t>
          </a:r>
          <a:endParaRPr lang="en-US" sz="2200"/>
        </a:p>
      </dgm:t>
    </dgm:pt>
    <dgm:pt modelId="{943B60E6-3EC2-B049-86DC-FB7E1BAC2C4A}" type="parTrans" cxnId="{E1ACFA57-BC82-4946-918E-8126E0C9BD82}">
      <dgm:prSet/>
      <dgm:spPr/>
      <dgm:t>
        <a:bodyPr/>
        <a:lstStyle/>
        <a:p>
          <a:endParaRPr lang="en-US"/>
        </a:p>
      </dgm:t>
    </dgm:pt>
    <dgm:pt modelId="{66FAAC5A-AC21-A74B-8B9A-F701EB9E23AB}" type="sibTrans" cxnId="{E1ACFA57-BC82-4946-918E-8126E0C9BD82}">
      <dgm:prSet/>
      <dgm:spPr/>
      <dgm:t>
        <a:bodyPr/>
        <a:lstStyle/>
        <a:p>
          <a:endParaRPr lang="en-US"/>
        </a:p>
      </dgm:t>
    </dgm:pt>
    <dgm:pt modelId="{3C490096-8837-0940-8369-2C563ED71157}">
      <dgm:prSet phldrT="[Text]" custT="1"/>
      <dgm:spPr/>
      <dgm:t>
        <a:bodyPr/>
        <a:lstStyle/>
        <a:p>
          <a:endParaRPr lang="en-US" sz="2000" smtClean="0"/>
        </a:p>
        <a:p>
          <a:r>
            <a:rPr lang="en-US" sz="2400" smtClean="0"/>
            <a:t>Child receives</a:t>
          </a:r>
          <a:r>
            <a:rPr lang="en-US" sz="2400" baseline="0" smtClean="0"/>
            <a:t> </a:t>
          </a:r>
          <a:r>
            <a:rPr lang="en-US" sz="2400" smtClean="0"/>
            <a:t>comforting response</a:t>
          </a:r>
          <a:endParaRPr lang="en-US" sz="2400"/>
        </a:p>
      </dgm:t>
    </dgm:pt>
    <dgm:pt modelId="{66B4C447-F552-5D4B-8FC5-D6AA60D1E28D}" type="parTrans" cxnId="{19849237-CA69-9F41-BD18-D8958099EF4F}">
      <dgm:prSet/>
      <dgm:spPr/>
      <dgm:t>
        <a:bodyPr/>
        <a:lstStyle/>
        <a:p>
          <a:endParaRPr lang="en-US"/>
        </a:p>
      </dgm:t>
    </dgm:pt>
    <dgm:pt modelId="{985A170F-6B59-1845-9A3D-C0F0EE407E53}" type="sibTrans" cxnId="{19849237-CA69-9F41-BD18-D8958099EF4F}">
      <dgm:prSet/>
      <dgm:spPr/>
      <dgm:t>
        <a:bodyPr/>
        <a:lstStyle/>
        <a:p>
          <a:endParaRPr lang="en-US"/>
        </a:p>
      </dgm:t>
    </dgm:pt>
    <dgm:pt modelId="{3E0263F7-0470-F949-BAA0-E318E35E389C}">
      <dgm:prSet phldrT="[Text]" custT="1"/>
      <dgm:spPr/>
      <dgm:t>
        <a:bodyPr/>
        <a:lstStyle/>
        <a:p>
          <a:endParaRPr lang="en-US" sz="2000" smtClean="0"/>
        </a:p>
        <a:p>
          <a:r>
            <a:rPr lang="en-US" sz="2400" smtClean="0"/>
            <a:t>Child is comforted and connects the source of comfort</a:t>
          </a:r>
          <a:endParaRPr lang="en-US" sz="2400"/>
        </a:p>
      </dgm:t>
    </dgm:pt>
    <dgm:pt modelId="{71D167A5-9322-1542-81D4-D5D50350AC21}" type="parTrans" cxnId="{6F5C43CF-D96D-B44A-8AD0-718F1DE667E0}">
      <dgm:prSet/>
      <dgm:spPr/>
      <dgm:t>
        <a:bodyPr/>
        <a:lstStyle/>
        <a:p>
          <a:endParaRPr lang="en-US"/>
        </a:p>
      </dgm:t>
    </dgm:pt>
    <dgm:pt modelId="{E436AFB3-7FCD-C843-86F8-F11462962B18}" type="sibTrans" cxnId="{6F5C43CF-D96D-B44A-8AD0-718F1DE667E0}">
      <dgm:prSet/>
      <dgm:spPr/>
      <dgm:t>
        <a:bodyPr/>
        <a:lstStyle/>
        <a:p>
          <a:endParaRPr lang="en-US"/>
        </a:p>
      </dgm:t>
    </dgm:pt>
    <dgm:pt modelId="{3D2CDE1C-FB74-5748-81DD-CCA60E68EEA4}">
      <dgm:prSet phldrT="[Text]" custT="1"/>
      <dgm:spPr/>
      <dgm:t>
        <a:bodyPr/>
        <a:lstStyle/>
        <a:p>
          <a:r>
            <a:rPr lang="en-US" sz="2200" smtClean="0"/>
            <a:t>Parent</a:t>
          </a:r>
          <a:r>
            <a:rPr lang="en-US" sz="2200" baseline="0" smtClean="0"/>
            <a:t> relishes child’s comfort and being the source of comfort</a:t>
          </a:r>
          <a:endParaRPr lang="en-US" sz="2200"/>
        </a:p>
      </dgm:t>
    </dgm:pt>
    <dgm:pt modelId="{A3B75919-2400-2C46-BDBE-EE5A6C820682}" type="parTrans" cxnId="{F71264E7-319B-3241-81B6-6ED77CDB96EA}">
      <dgm:prSet/>
      <dgm:spPr/>
      <dgm:t>
        <a:bodyPr/>
        <a:lstStyle/>
        <a:p>
          <a:endParaRPr lang="en-US"/>
        </a:p>
      </dgm:t>
    </dgm:pt>
    <dgm:pt modelId="{5AC88C13-789C-7945-8B8D-BABF72B974D9}" type="sibTrans" cxnId="{F71264E7-319B-3241-81B6-6ED77CDB96EA}">
      <dgm:prSet/>
      <dgm:spPr/>
      <dgm:t>
        <a:bodyPr/>
        <a:lstStyle/>
        <a:p>
          <a:endParaRPr lang="en-US"/>
        </a:p>
      </dgm:t>
    </dgm:pt>
    <dgm:pt modelId="{B74A6D1A-C062-9E48-9932-A2CBBDEE67BF}">
      <dgm:prSet phldrT="[Text]" custT="1"/>
      <dgm:spPr/>
      <dgm:t>
        <a:bodyPr/>
        <a:lstStyle/>
        <a:p>
          <a:pPr algn="r"/>
          <a:r>
            <a:rPr lang="en-US" sz="2200" smtClean="0"/>
            <a:t>Parent provides comfort</a:t>
          </a:r>
          <a:endParaRPr lang="en-US" sz="2200"/>
        </a:p>
      </dgm:t>
    </dgm:pt>
    <dgm:pt modelId="{CB97C925-ED88-5247-9B80-0B5B9F127E6A}" type="sibTrans" cxnId="{A6918AE5-F720-C246-8C5C-C7D647AA5F6B}">
      <dgm:prSet/>
      <dgm:spPr/>
      <dgm:t>
        <a:bodyPr/>
        <a:lstStyle/>
        <a:p>
          <a:endParaRPr lang="en-US"/>
        </a:p>
      </dgm:t>
    </dgm:pt>
    <dgm:pt modelId="{35416F5C-659B-914E-8055-A584185EB2A7}" type="parTrans" cxnId="{A6918AE5-F720-C246-8C5C-C7D647AA5F6B}">
      <dgm:prSet/>
      <dgm:spPr/>
      <dgm:t>
        <a:bodyPr/>
        <a:lstStyle/>
        <a:p>
          <a:endParaRPr lang="en-US"/>
        </a:p>
      </dgm:t>
    </dgm:pt>
    <dgm:pt modelId="{047517E0-FCDA-3241-92A6-48361F178E47}" type="pres">
      <dgm:prSet presAssocID="{857A46A4-4C67-184C-91E4-381A2D4F391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EFF028-4B62-6F46-9384-E6836A78776D}" type="pres">
      <dgm:prSet presAssocID="{857A46A4-4C67-184C-91E4-381A2D4F391F}" presName="children" presStyleCnt="0"/>
      <dgm:spPr/>
    </dgm:pt>
    <dgm:pt modelId="{2EC39202-7EAF-3241-9C09-C278A8004DD7}" type="pres">
      <dgm:prSet presAssocID="{857A46A4-4C67-184C-91E4-381A2D4F391F}" presName="child1group" presStyleCnt="0"/>
      <dgm:spPr/>
    </dgm:pt>
    <dgm:pt modelId="{21B27BF2-7455-5542-97F6-E066699A821D}" type="pres">
      <dgm:prSet presAssocID="{857A46A4-4C67-184C-91E4-381A2D4F391F}" presName="child1" presStyleLbl="bgAcc1" presStyleIdx="0" presStyleCnt="4" custScaleX="113378" custLinFactNeighborX="-90557" custLinFactNeighborY="6074"/>
      <dgm:spPr/>
      <dgm:t>
        <a:bodyPr/>
        <a:lstStyle/>
        <a:p>
          <a:endParaRPr lang="en-US"/>
        </a:p>
      </dgm:t>
    </dgm:pt>
    <dgm:pt modelId="{04C83C00-7584-F144-BB36-299FD380C89B}" type="pres">
      <dgm:prSet presAssocID="{857A46A4-4C67-184C-91E4-381A2D4F391F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28238-CD77-2144-BCBD-45BC51E6CBFA}" type="pres">
      <dgm:prSet presAssocID="{857A46A4-4C67-184C-91E4-381A2D4F391F}" presName="child2group" presStyleCnt="0"/>
      <dgm:spPr/>
    </dgm:pt>
    <dgm:pt modelId="{A37FEAB7-A300-5440-AB5B-ED3D8898CB93}" type="pres">
      <dgm:prSet presAssocID="{857A46A4-4C67-184C-91E4-381A2D4F391F}" presName="child2" presStyleLbl="bgAcc1" presStyleIdx="1" presStyleCnt="4" custScaleX="122069" custLinFactNeighborX="57881" custLinFactNeighborY="16149"/>
      <dgm:spPr/>
      <dgm:t>
        <a:bodyPr/>
        <a:lstStyle/>
        <a:p>
          <a:endParaRPr lang="en-US"/>
        </a:p>
      </dgm:t>
    </dgm:pt>
    <dgm:pt modelId="{55B34CE4-71F0-274F-9010-5BF897DF9972}" type="pres">
      <dgm:prSet presAssocID="{857A46A4-4C67-184C-91E4-381A2D4F391F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FC5263-40BC-BA4A-B708-B3C9C8CFFF85}" type="pres">
      <dgm:prSet presAssocID="{857A46A4-4C67-184C-91E4-381A2D4F391F}" presName="child3group" presStyleCnt="0"/>
      <dgm:spPr/>
    </dgm:pt>
    <dgm:pt modelId="{190A492B-DB8D-894B-A4AF-E3DD92595C38}" type="pres">
      <dgm:prSet presAssocID="{857A46A4-4C67-184C-91E4-381A2D4F391F}" presName="child3" presStyleLbl="bgAcc1" presStyleIdx="2" presStyleCnt="4" custScaleX="125470" custLinFactNeighborX="57183" custLinFactNeighborY="-17225"/>
      <dgm:spPr/>
      <dgm:t>
        <a:bodyPr/>
        <a:lstStyle/>
        <a:p>
          <a:endParaRPr lang="en-US"/>
        </a:p>
      </dgm:t>
    </dgm:pt>
    <dgm:pt modelId="{45C6C30C-311D-5E41-A446-52CEF634649C}" type="pres">
      <dgm:prSet presAssocID="{857A46A4-4C67-184C-91E4-381A2D4F391F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68C813-2D35-3E4B-AE15-85A486D37AF4}" type="pres">
      <dgm:prSet presAssocID="{857A46A4-4C67-184C-91E4-381A2D4F391F}" presName="child4group" presStyleCnt="0"/>
      <dgm:spPr/>
    </dgm:pt>
    <dgm:pt modelId="{E6CA83B9-5747-A249-BDA5-21142E7EFC2B}" type="pres">
      <dgm:prSet presAssocID="{857A46A4-4C67-184C-91E4-381A2D4F391F}" presName="child4" presStyleLbl="bgAcc1" presStyleIdx="3" presStyleCnt="4" custScaleX="204659" custScaleY="116357" custLinFactNeighborX="-78860" custLinFactNeighborY="-11828"/>
      <dgm:spPr/>
      <dgm:t>
        <a:bodyPr/>
        <a:lstStyle/>
        <a:p>
          <a:endParaRPr lang="en-US"/>
        </a:p>
      </dgm:t>
    </dgm:pt>
    <dgm:pt modelId="{B91A006D-E9D0-F045-A307-88ACEE1DB2F0}" type="pres">
      <dgm:prSet presAssocID="{857A46A4-4C67-184C-91E4-381A2D4F391F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CFC6FF-5B50-5B4B-90AA-7F9985DD305F}" type="pres">
      <dgm:prSet presAssocID="{857A46A4-4C67-184C-91E4-381A2D4F391F}" presName="childPlaceholder" presStyleCnt="0"/>
      <dgm:spPr/>
    </dgm:pt>
    <dgm:pt modelId="{55A22DDE-192C-D344-9ECF-22AC71FEC313}" type="pres">
      <dgm:prSet presAssocID="{857A46A4-4C67-184C-91E4-381A2D4F391F}" presName="circle" presStyleCnt="0"/>
      <dgm:spPr/>
    </dgm:pt>
    <dgm:pt modelId="{E6C2DC18-10C3-6147-AEB8-E1A4A6EA2B61}" type="pres">
      <dgm:prSet presAssocID="{857A46A4-4C67-184C-91E4-381A2D4F391F}" presName="quadrant1" presStyleLbl="node1" presStyleIdx="0" presStyleCnt="4" custScaleX="128746" custLinFactNeighborX="-17830" custLinFactNeighborY="151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E2F311-004C-174F-A34C-F96A5670374A}" type="pres">
      <dgm:prSet presAssocID="{857A46A4-4C67-184C-91E4-381A2D4F391F}" presName="quadrant2" presStyleLbl="node1" presStyleIdx="1" presStyleCnt="4" custScaleX="134782" custLinFactNeighborX="15990" custLinFactNeighborY="15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368545-4D1A-E346-A664-DB4CB0369455}" type="pres">
      <dgm:prSet presAssocID="{857A46A4-4C67-184C-91E4-381A2D4F391F}" presName="quadrant3" presStyleLbl="node1" presStyleIdx="2" presStyleCnt="4" custScaleX="127999" custScaleY="100760" custLinFactNeighborX="17680" custLinFactNeighborY="477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95E69-9C2F-D040-BB7B-1E08B651701D}" type="pres">
      <dgm:prSet presAssocID="{857A46A4-4C67-184C-91E4-381A2D4F391F}" presName="quadrant4" presStyleLbl="node1" presStyleIdx="3" presStyleCnt="4" custScaleX="134531" custScaleY="103943" custLinFactNeighborX="-14893" custLinFactNeighborY="328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B787A6-10FD-A848-83BA-9CB9BFDE3A54}" type="pres">
      <dgm:prSet presAssocID="{857A46A4-4C67-184C-91E4-381A2D4F391F}" presName="quadrantPlaceholder" presStyleCnt="0"/>
      <dgm:spPr/>
    </dgm:pt>
    <dgm:pt modelId="{9575965E-E531-D44C-8882-DA8177721D53}" type="pres">
      <dgm:prSet presAssocID="{857A46A4-4C67-184C-91E4-381A2D4F391F}" presName="center1" presStyleLbl="fgShp" presStyleIdx="0" presStyleCnt="2" custScaleX="159766" custScaleY="167854"/>
      <dgm:spPr/>
    </dgm:pt>
    <dgm:pt modelId="{5AAB1C7F-27B2-594A-9076-85642F884C1B}" type="pres">
      <dgm:prSet presAssocID="{857A46A4-4C67-184C-91E4-381A2D4F391F}" presName="center2" presStyleLbl="fgShp" presStyleIdx="1" presStyleCnt="2" custScaleX="159766" custScaleY="138779" custLinFactNeighborY="7950"/>
      <dgm:spPr/>
    </dgm:pt>
  </dgm:ptLst>
  <dgm:cxnLst>
    <dgm:cxn modelId="{3DB50E89-8678-F24A-9D22-62CB89018933}" type="presOf" srcId="{3D2CDE1C-FB74-5748-81DD-CCA60E68EEA4}" destId="{B91A006D-E9D0-F045-A307-88ACEE1DB2F0}" srcOrd="1" destOrd="0" presId="urn:microsoft.com/office/officeart/2005/8/layout/cycle4"/>
    <dgm:cxn modelId="{DFF3FA6E-3A76-4B41-A2ED-76CD78E23317}" srcId="{168C5985-75AA-B740-B270-6204440A5B38}" destId="{C1308753-75A2-6E4F-A44C-3FFCCDC8B8AD}" srcOrd="0" destOrd="0" parTransId="{3CE9FA03-07EA-1F47-BAE4-EB8395F52ADE}" sibTransId="{44768731-41D4-9646-BE80-EADF33AD3B78}"/>
    <dgm:cxn modelId="{5CB8F81B-0562-8340-8C2D-7D748618F09A}" type="presOf" srcId="{3D2CDE1C-FB74-5748-81DD-CCA60E68EEA4}" destId="{E6CA83B9-5747-A249-BDA5-21142E7EFC2B}" srcOrd="0" destOrd="0" presId="urn:microsoft.com/office/officeart/2005/8/layout/cycle4"/>
    <dgm:cxn modelId="{D66DC177-6AA2-ED43-865B-7F741AC67606}" type="presOf" srcId="{C1308753-75A2-6E4F-A44C-3FFCCDC8B8AD}" destId="{21B27BF2-7455-5542-97F6-E066699A821D}" srcOrd="0" destOrd="0" presId="urn:microsoft.com/office/officeart/2005/8/layout/cycle4"/>
    <dgm:cxn modelId="{19849237-CA69-9F41-BD18-D8958099EF4F}" srcId="{857A46A4-4C67-184C-91E4-381A2D4F391F}" destId="{3C490096-8837-0940-8369-2C563ED71157}" srcOrd="2" destOrd="0" parTransId="{66B4C447-F552-5D4B-8FC5-D6AA60D1E28D}" sibTransId="{985A170F-6B59-1845-9A3D-C0F0EE407E53}"/>
    <dgm:cxn modelId="{4730E84A-EB46-2149-BBF7-E82E6A53FEA1}" type="presOf" srcId="{3E0263F7-0470-F949-BAA0-E318E35E389C}" destId="{E6895E69-9C2F-D040-BB7B-1E08B651701D}" srcOrd="0" destOrd="0" presId="urn:microsoft.com/office/officeart/2005/8/layout/cycle4"/>
    <dgm:cxn modelId="{7B606B06-F7C4-9C40-B3B2-B6B0D7CD8B99}" type="presOf" srcId="{B74A6D1A-C062-9E48-9932-A2CBBDEE67BF}" destId="{190A492B-DB8D-894B-A4AF-E3DD92595C38}" srcOrd="0" destOrd="0" presId="urn:microsoft.com/office/officeart/2005/8/layout/cycle4"/>
    <dgm:cxn modelId="{3AA1FB1E-6786-7D4C-AB89-934CF6EB46D2}" type="presOf" srcId="{C1308753-75A2-6E4F-A44C-3FFCCDC8B8AD}" destId="{04C83C00-7584-F144-BB36-299FD380C89B}" srcOrd="1" destOrd="0" presId="urn:microsoft.com/office/officeart/2005/8/layout/cycle4"/>
    <dgm:cxn modelId="{AB57A7D1-3370-384B-BCAF-F4651086D525}" type="presOf" srcId="{B74A6D1A-C062-9E48-9932-A2CBBDEE67BF}" destId="{45C6C30C-311D-5E41-A446-52CEF634649C}" srcOrd="1" destOrd="0" presId="urn:microsoft.com/office/officeart/2005/8/layout/cycle4"/>
    <dgm:cxn modelId="{D366A627-0F65-D144-8E65-3A81B68B9F58}" type="presOf" srcId="{3C490096-8837-0940-8369-2C563ED71157}" destId="{EF368545-4D1A-E346-A664-DB4CB0369455}" srcOrd="0" destOrd="0" presId="urn:microsoft.com/office/officeart/2005/8/layout/cycle4"/>
    <dgm:cxn modelId="{F71264E7-319B-3241-81B6-6ED77CDB96EA}" srcId="{3E0263F7-0470-F949-BAA0-E318E35E389C}" destId="{3D2CDE1C-FB74-5748-81DD-CCA60E68EEA4}" srcOrd="0" destOrd="0" parTransId="{A3B75919-2400-2C46-BDBE-EE5A6C820682}" sibTransId="{5AC88C13-789C-7945-8B8D-BABF72B974D9}"/>
    <dgm:cxn modelId="{A6918AE5-F720-C246-8C5C-C7D647AA5F6B}" srcId="{3C490096-8837-0940-8369-2C563ED71157}" destId="{B74A6D1A-C062-9E48-9932-A2CBBDEE67BF}" srcOrd="0" destOrd="0" parTransId="{35416F5C-659B-914E-8055-A584185EB2A7}" sibTransId="{CB97C925-ED88-5247-9B80-0B5B9F127E6A}"/>
    <dgm:cxn modelId="{E1ACFA57-BC82-4946-918E-8126E0C9BD82}" srcId="{AC5412BC-9382-E742-A6DC-A2CFB77D802E}" destId="{62405ED8-2D4E-1648-8853-BF86AA906CE4}" srcOrd="0" destOrd="0" parTransId="{943B60E6-3EC2-B049-86DC-FB7E1BAC2C4A}" sibTransId="{66FAAC5A-AC21-A74B-8B9A-F701EB9E23AB}"/>
    <dgm:cxn modelId="{621488E4-B08A-E14C-8EC7-0B678BC365FD}" type="presOf" srcId="{AC5412BC-9382-E742-A6DC-A2CFB77D802E}" destId="{8FE2F311-004C-174F-A34C-F96A5670374A}" srcOrd="0" destOrd="0" presId="urn:microsoft.com/office/officeart/2005/8/layout/cycle4"/>
    <dgm:cxn modelId="{6F5C43CF-D96D-B44A-8AD0-718F1DE667E0}" srcId="{857A46A4-4C67-184C-91E4-381A2D4F391F}" destId="{3E0263F7-0470-F949-BAA0-E318E35E389C}" srcOrd="3" destOrd="0" parTransId="{71D167A5-9322-1542-81D4-D5D50350AC21}" sibTransId="{E436AFB3-7FCD-C843-86F8-F11462962B18}"/>
    <dgm:cxn modelId="{DCB53FF6-FD2F-E740-9542-9CD0A56CC495}" type="presOf" srcId="{62405ED8-2D4E-1648-8853-BF86AA906CE4}" destId="{55B34CE4-71F0-274F-9010-5BF897DF9972}" srcOrd="1" destOrd="0" presId="urn:microsoft.com/office/officeart/2005/8/layout/cycle4"/>
    <dgm:cxn modelId="{85BE7D9B-E4E0-C741-95B6-5AB19BDD6E03}" srcId="{857A46A4-4C67-184C-91E4-381A2D4F391F}" destId="{AC5412BC-9382-E742-A6DC-A2CFB77D802E}" srcOrd="1" destOrd="0" parTransId="{4DAB1747-C9CF-A44A-AAE2-7437FC704E59}" sibTransId="{C7C731B6-8A1D-2A4E-82D6-A10CE2163050}"/>
    <dgm:cxn modelId="{3A59945E-645E-D54D-BE4E-32DB0C000B6F}" srcId="{857A46A4-4C67-184C-91E4-381A2D4F391F}" destId="{168C5985-75AA-B740-B270-6204440A5B38}" srcOrd="0" destOrd="0" parTransId="{517E2B77-BD4B-B34C-96A6-9EA622F46A67}" sibTransId="{A0487E10-D361-6C44-8982-842A70A4A35E}"/>
    <dgm:cxn modelId="{3481A202-4AFB-1644-89AD-2360FB076CA0}" type="presOf" srcId="{857A46A4-4C67-184C-91E4-381A2D4F391F}" destId="{047517E0-FCDA-3241-92A6-48361F178E47}" srcOrd="0" destOrd="0" presId="urn:microsoft.com/office/officeart/2005/8/layout/cycle4"/>
    <dgm:cxn modelId="{CD8CE471-539E-D045-B6CD-9E4AB5462794}" type="presOf" srcId="{168C5985-75AA-B740-B270-6204440A5B38}" destId="{E6C2DC18-10C3-6147-AEB8-E1A4A6EA2B61}" srcOrd="0" destOrd="0" presId="urn:microsoft.com/office/officeart/2005/8/layout/cycle4"/>
    <dgm:cxn modelId="{E833DE1D-BC9C-A946-A984-F0035D474BEE}" type="presOf" srcId="{62405ED8-2D4E-1648-8853-BF86AA906CE4}" destId="{A37FEAB7-A300-5440-AB5B-ED3D8898CB93}" srcOrd="0" destOrd="0" presId="urn:microsoft.com/office/officeart/2005/8/layout/cycle4"/>
    <dgm:cxn modelId="{2415E268-3088-FA40-8515-9F7D9A2D3E57}" type="presParOf" srcId="{047517E0-FCDA-3241-92A6-48361F178E47}" destId="{D6EFF028-4B62-6F46-9384-E6836A78776D}" srcOrd="0" destOrd="0" presId="urn:microsoft.com/office/officeart/2005/8/layout/cycle4"/>
    <dgm:cxn modelId="{4C0328D4-D1BE-1340-9BF0-8097F60CE266}" type="presParOf" srcId="{D6EFF028-4B62-6F46-9384-E6836A78776D}" destId="{2EC39202-7EAF-3241-9C09-C278A8004DD7}" srcOrd="0" destOrd="0" presId="urn:microsoft.com/office/officeart/2005/8/layout/cycle4"/>
    <dgm:cxn modelId="{66E00580-7965-2842-8C19-92AB58EAC379}" type="presParOf" srcId="{2EC39202-7EAF-3241-9C09-C278A8004DD7}" destId="{21B27BF2-7455-5542-97F6-E066699A821D}" srcOrd="0" destOrd="0" presId="urn:microsoft.com/office/officeart/2005/8/layout/cycle4"/>
    <dgm:cxn modelId="{EC55E647-DF44-3243-AB5A-FCBF3E355680}" type="presParOf" srcId="{2EC39202-7EAF-3241-9C09-C278A8004DD7}" destId="{04C83C00-7584-F144-BB36-299FD380C89B}" srcOrd="1" destOrd="0" presId="urn:microsoft.com/office/officeart/2005/8/layout/cycle4"/>
    <dgm:cxn modelId="{F8064D98-7C78-A749-A926-D160DEB0F8F9}" type="presParOf" srcId="{D6EFF028-4B62-6F46-9384-E6836A78776D}" destId="{C4728238-CD77-2144-BCBD-45BC51E6CBFA}" srcOrd="1" destOrd="0" presId="urn:microsoft.com/office/officeart/2005/8/layout/cycle4"/>
    <dgm:cxn modelId="{89578568-9E02-AA43-9EDE-CDE47B7C107A}" type="presParOf" srcId="{C4728238-CD77-2144-BCBD-45BC51E6CBFA}" destId="{A37FEAB7-A300-5440-AB5B-ED3D8898CB93}" srcOrd="0" destOrd="0" presId="urn:microsoft.com/office/officeart/2005/8/layout/cycle4"/>
    <dgm:cxn modelId="{A7B08F10-B64E-754A-9B5E-2434903BB008}" type="presParOf" srcId="{C4728238-CD77-2144-BCBD-45BC51E6CBFA}" destId="{55B34CE4-71F0-274F-9010-5BF897DF9972}" srcOrd="1" destOrd="0" presId="urn:microsoft.com/office/officeart/2005/8/layout/cycle4"/>
    <dgm:cxn modelId="{A276B17F-15AE-4A4E-B138-E34FA05366F4}" type="presParOf" srcId="{D6EFF028-4B62-6F46-9384-E6836A78776D}" destId="{03FC5263-40BC-BA4A-B708-B3C9C8CFFF85}" srcOrd="2" destOrd="0" presId="urn:microsoft.com/office/officeart/2005/8/layout/cycle4"/>
    <dgm:cxn modelId="{3DB7F47D-A6DD-1445-91C7-456E90A48ADE}" type="presParOf" srcId="{03FC5263-40BC-BA4A-B708-B3C9C8CFFF85}" destId="{190A492B-DB8D-894B-A4AF-E3DD92595C38}" srcOrd="0" destOrd="0" presId="urn:microsoft.com/office/officeart/2005/8/layout/cycle4"/>
    <dgm:cxn modelId="{EA2C8991-B945-B241-8A79-8FBDC730A1F3}" type="presParOf" srcId="{03FC5263-40BC-BA4A-B708-B3C9C8CFFF85}" destId="{45C6C30C-311D-5E41-A446-52CEF634649C}" srcOrd="1" destOrd="0" presId="urn:microsoft.com/office/officeart/2005/8/layout/cycle4"/>
    <dgm:cxn modelId="{53C21F2F-866B-CC47-9AEB-01F492CDB438}" type="presParOf" srcId="{D6EFF028-4B62-6F46-9384-E6836A78776D}" destId="{A568C813-2D35-3E4B-AE15-85A486D37AF4}" srcOrd="3" destOrd="0" presId="urn:microsoft.com/office/officeart/2005/8/layout/cycle4"/>
    <dgm:cxn modelId="{BE1FDE61-6ABA-7547-9BE2-F255183F3F76}" type="presParOf" srcId="{A568C813-2D35-3E4B-AE15-85A486D37AF4}" destId="{E6CA83B9-5747-A249-BDA5-21142E7EFC2B}" srcOrd="0" destOrd="0" presId="urn:microsoft.com/office/officeart/2005/8/layout/cycle4"/>
    <dgm:cxn modelId="{3211ABAA-CEBE-DC41-8D0B-EA25B4D3FE0F}" type="presParOf" srcId="{A568C813-2D35-3E4B-AE15-85A486D37AF4}" destId="{B91A006D-E9D0-F045-A307-88ACEE1DB2F0}" srcOrd="1" destOrd="0" presId="urn:microsoft.com/office/officeart/2005/8/layout/cycle4"/>
    <dgm:cxn modelId="{757722E9-20E1-814C-B65C-EF3C98AAB869}" type="presParOf" srcId="{D6EFF028-4B62-6F46-9384-E6836A78776D}" destId="{4BCFC6FF-5B50-5B4B-90AA-7F9985DD305F}" srcOrd="4" destOrd="0" presId="urn:microsoft.com/office/officeart/2005/8/layout/cycle4"/>
    <dgm:cxn modelId="{BB4452C1-CACE-964A-A8E9-35EDE5E09851}" type="presParOf" srcId="{047517E0-FCDA-3241-92A6-48361F178E47}" destId="{55A22DDE-192C-D344-9ECF-22AC71FEC313}" srcOrd="1" destOrd="0" presId="urn:microsoft.com/office/officeart/2005/8/layout/cycle4"/>
    <dgm:cxn modelId="{D8F4D0ED-61DF-284F-9362-7FFE009B941B}" type="presParOf" srcId="{55A22DDE-192C-D344-9ECF-22AC71FEC313}" destId="{E6C2DC18-10C3-6147-AEB8-E1A4A6EA2B61}" srcOrd="0" destOrd="0" presId="urn:microsoft.com/office/officeart/2005/8/layout/cycle4"/>
    <dgm:cxn modelId="{26E5EC31-6846-904E-A768-4BA1616267A7}" type="presParOf" srcId="{55A22DDE-192C-D344-9ECF-22AC71FEC313}" destId="{8FE2F311-004C-174F-A34C-F96A5670374A}" srcOrd="1" destOrd="0" presId="urn:microsoft.com/office/officeart/2005/8/layout/cycle4"/>
    <dgm:cxn modelId="{429DEB0E-604A-3C48-9BFA-BC873751D35B}" type="presParOf" srcId="{55A22DDE-192C-D344-9ECF-22AC71FEC313}" destId="{EF368545-4D1A-E346-A664-DB4CB0369455}" srcOrd="2" destOrd="0" presId="urn:microsoft.com/office/officeart/2005/8/layout/cycle4"/>
    <dgm:cxn modelId="{8B0C6944-2552-4C43-869D-1F5DAE5E14A1}" type="presParOf" srcId="{55A22DDE-192C-D344-9ECF-22AC71FEC313}" destId="{E6895E69-9C2F-D040-BB7B-1E08B651701D}" srcOrd="3" destOrd="0" presId="urn:microsoft.com/office/officeart/2005/8/layout/cycle4"/>
    <dgm:cxn modelId="{A383F94B-20BA-534E-84AE-97FF36C01506}" type="presParOf" srcId="{55A22DDE-192C-D344-9ECF-22AC71FEC313}" destId="{5DB787A6-10FD-A848-83BA-9CB9BFDE3A54}" srcOrd="4" destOrd="0" presId="urn:microsoft.com/office/officeart/2005/8/layout/cycle4"/>
    <dgm:cxn modelId="{4BC9F111-8AE3-E84D-A24A-DB880E203191}" type="presParOf" srcId="{047517E0-FCDA-3241-92A6-48361F178E47}" destId="{9575965E-E531-D44C-8882-DA8177721D53}" srcOrd="2" destOrd="0" presId="urn:microsoft.com/office/officeart/2005/8/layout/cycle4"/>
    <dgm:cxn modelId="{E8A8C37F-152A-1C4D-A1C6-4AFCE530CEFC}" type="presParOf" srcId="{047517E0-FCDA-3241-92A6-48361F178E47}" destId="{5AAB1C7F-27B2-594A-9076-85642F884C1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A492B-DB8D-894B-A4AF-E3DD92595C38}">
      <dsp:nvSpPr>
        <dsp:cNvPr id="0" name=""/>
        <dsp:cNvSpPr/>
      </dsp:nvSpPr>
      <dsp:spPr>
        <a:xfrm>
          <a:off x="7435590" y="3073874"/>
          <a:ext cx="3080009" cy="15901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228600" lvl="1" indent="-228600" algn="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Parent provides comfort</a:t>
          </a:r>
          <a:endParaRPr lang="en-US" sz="2200" kern="1200"/>
        </a:p>
      </dsp:txBody>
      <dsp:txXfrm>
        <a:off x="8394523" y="3506339"/>
        <a:ext cx="2086146" cy="1122744"/>
      </dsp:txXfrm>
    </dsp:sp>
    <dsp:sp modelId="{E6CA83B9-5747-A249-BDA5-21142E7EFC2B}">
      <dsp:nvSpPr>
        <dsp:cNvPr id="0" name=""/>
        <dsp:cNvSpPr/>
      </dsp:nvSpPr>
      <dsp:spPr>
        <a:xfrm>
          <a:off x="0" y="3029644"/>
          <a:ext cx="5023923" cy="18502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Parent</a:t>
          </a:r>
          <a:r>
            <a:rPr lang="en-US" sz="2200" kern="1200" baseline="0" smtClean="0"/>
            <a:t> relishes child’s comfort and being the source of comfort</a:t>
          </a:r>
          <a:endParaRPr lang="en-US" sz="2200" kern="1200"/>
        </a:p>
      </dsp:txBody>
      <dsp:txXfrm>
        <a:off x="40644" y="3532848"/>
        <a:ext cx="3435458" cy="1306390"/>
      </dsp:txXfrm>
    </dsp:sp>
    <dsp:sp modelId="{A37FEAB7-A300-5440-AB5B-ED3D8898CB93}">
      <dsp:nvSpPr>
        <dsp:cNvPr id="0" name=""/>
        <dsp:cNvSpPr/>
      </dsp:nvSpPr>
      <dsp:spPr>
        <a:xfrm>
          <a:off x="7519077" y="225521"/>
          <a:ext cx="2996522" cy="15901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228600" lvl="1" indent="-228600" algn="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Parent</a:t>
          </a:r>
          <a:r>
            <a:rPr lang="en-US" sz="2200" kern="1200" baseline="0" smtClean="0"/>
            <a:t> attuned to</a:t>
          </a:r>
          <a:r>
            <a:rPr lang="en-US" sz="2200" kern="1200" smtClean="0"/>
            <a:t> child’s distress</a:t>
          </a:r>
          <a:endParaRPr lang="en-US" sz="2200" kern="1200"/>
        </a:p>
      </dsp:txBody>
      <dsp:txXfrm>
        <a:off x="8452964" y="260451"/>
        <a:ext cx="2027705" cy="1122744"/>
      </dsp:txXfrm>
    </dsp:sp>
    <dsp:sp modelId="{21B27BF2-7455-5542-97F6-E066699A821D}">
      <dsp:nvSpPr>
        <dsp:cNvPr id="0" name=""/>
        <dsp:cNvSpPr/>
      </dsp:nvSpPr>
      <dsp:spPr>
        <a:xfrm>
          <a:off x="126634" y="65314"/>
          <a:ext cx="2783177" cy="15901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smtClean="0"/>
            <a:t>Parent</a:t>
          </a:r>
          <a:r>
            <a:rPr lang="en-US" sz="2200" kern="1200" baseline="0" smtClean="0"/>
            <a:t> anticipates child’s distress</a:t>
          </a:r>
          <a:endParaRPr lang="en-US" sz="2200" kern="1200"/>
        </a:p>
      </dsp:txBody>
      <dsp:txXfrm>
        <a:off x="161564" y="100244"/>
        <a:ext cx="1878364" cy="1122744"/>
      </dsp:txXfrm>
    </dsp:sp>
    <dsp:sp modelId="{E6C2DC18-10C3-6147-AEB8-E1A4A6EA2B61}">
      <dsp:nvSpPr>
        <dsp:cNvPr id="0" name=""/>
        <dsp:cNvSpPr/>
      </dsp:nvSpPr>
      <dsp:spPr>
        <a:xfrm>
          <a:off x="2362202" y="349574"/>
          <a:ext cx="2770172" cy="2151657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Child feels distress</a:t>
          </a:r>
          <a:endParaRPr lang="en-US" sz="2400" kern="1200"/>
        </a:p>
      </dsp:txBody>
      <dsp:txXfrm>
        <a:off x="3173567" y="979780"/>
        <a:ext cx="1958807" cy="1521451"/>
      </dsp:txXfrm>
    </dsp:sp>
    <dsp:sp modelId="{8FE2F311-004C-174F-A34C-F96A5670374A}">
      <dsp:nvSpPr>
        <dsp:cNvPr id="0" name=""/>
        <dsp:cNvSpPr/>
      </dsp:nvSpPr>
      <dsp:spPr>
        <a:xfrm rot="5400000">
          <a:off x="5650191" y="-22963"/>
          <a:ext cx="2151657" cy="2900046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Child seeks</a:t>
          </a:r>
          <a:r>
            <a:rPr lang="en-US" sz="2400" kern="1200" baseline="0" smtClean="0"/>
            <a:t> relief from</a:t>
          </a:r>
          <a:r>
            <a:rPr lang="en-US" sz="2400" kern="1200" smtClean="0"/>
            <a:t> distress</a:t>
          </a:r>
          <a:endParaRPr lang="en-US" sz="2400" kern="1200"/>
        </a:p>
      </dsp:txBody>
      <dsp:txXfrm rot="-5400000">
        <a:off x="5275997" y="981437"/>
        <a:ext cx="2050642" cy="1521451"/>
      </dsp:txXfrm>
    </dsp:sp>
    <dsp:sp modelId="{EF368545-4D1A-E346-A664-DB4CB0369455}">
      <dsp:nvSpPr>
        <dsp:cNvPr id="0" name=""/>
        <dsp:cNvSpPr/>
      </dsp:nvSpPr>
      <dsp:spPr>
        <a:xfrm rot="10800000">
          <a:off x="5385333" y="2662583"/>
          <a:ext cx="2754099" cy="2168009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Child receives</a:t>
          </a:r>
          <a:r>
            <a:rPr lang="en-US" sz="2400" kern="1200" baseline="0" smtClean="0"/>
            <a:t> </a:t>
          </a:r>
          <a:r>
            <a:rPr lang="en-US" sz="2400" kern="1200" smtClean="0"/>
            <a:t>comforting response</a:t>
          </a:r>
          <a:endParaRPr lang="en-US" sz="2400" kern="1200"/>
        </a:p>
      </dsp:txBody>
      <dsp:txXfrm rot="10800000">
        <a:off x="5385333" y="2662583"/>
        <a:ext cx="1947442" cy="1533014"/>
      </dsp:txXfrm>
    </dsp:sp>
    <dsp:sp modelId="{E6895E69-9C2F-D040-BB7B-1E08B651701D}">
      <dsp:nvSpPr>
        <dsp:cNvPr id="0" name=""/>
        <dsp:cNvSpPr/>
      </dsp:nvSpPr>
      <dsp:spPr>
        <a:xfrm rot="16200000">
          <a:off x="2692234" y="2267140"/>
          <a:ext cx="2236497" cy="2894646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Child is comforted and connects the source of comfort</a:t>
          </a:r>
          <a:endParaRPr lang="en-US" sz="2400" kern="1200"/>
        </a:p>
      </dsp:txBody>
      <dsp:txXfrm rot="5400000">
        <a:off x="3210982" y="2596215"/>
        <a:ext cx="2046824" cy="1581442"/>
      </dsp:txXfrm>
    </dsp:sp>
    <dsp:sp modelId="{9575965E-E531-D44C-8882-DA8177721D53}">
      <dsp:nvSpPr>
        <dsp:cNvPr id="0" name=""/>
        <dsp:cNvSpPr/>
      </dsp:nvSpPr>
      <dsp:spPr>
        <a:xfrm>
          <a:off x="4664354" y="1851954"/>
          <a:ext cx="1186890" cy="1084326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AAB1C7F-27B2-594A-9076-85642F884C1B}">
      <dsp:nvSpPr>
        <dsp:cNvPr id="0" name=""/>
        <dsp:cNvSpPr/>
      </dsp:nvSpPr>
      <dsp:spPr>
        <a:xfrm rot="10800000">
          <a:off x="4664354" y="2245681"/>
          <a:ext cx="1186890" cy="896504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60602-DCF7-264D-82E8-F51A5F42716A}" type="datetimeFigureOut">
              <a:rPr lang="en-US" smtClean="0"/>
              <a:t>10/7/16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1733EA-B4A0-ED47-87E0-8612457079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5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43B78-D790-F949-8707-04E31A9A1D97}" type="datetimeFigureOut">
              <a:rPr lang="en-US" smtClean="0"/>
              <a:t>10/7/16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0E4E5-A283-A94E-B04F-2AC7C4F8F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3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5D9E-8AD2-ED4C-8F2A-00437C42C390}" type="datetimeFigureOut">
              <a:rPr lang="en-US" smtClean="0"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7BA5-31CE-8F41-88EF-6F223CA1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5D9E-8AD2-ED4C-8F2A-00437C42C390}" type="datetimeFigureOut">
              <a:rPr lang="en-US" smtClean="0"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7BA5-31CE-8F41-88EF-6F223CA1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5D9E-8AD2-ED4C-8F2A-00437C42C390}" type="datetimeFigureOut">
              <a:rPr lang="en-US" smtClean="0"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7BA5-31CE-8F41-88EF-6F223CA1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5D9E-8AD2-ED4C-8F2A-00437C42C390}" type="datetimeFigureOut">
              <a:rPr lang="en-US" smtClean="0"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7BA5-31CE-8F41-88EF-6F223CA1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59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5D9E-8AD2-ED4C-8F2A-00437C42C390}" type="datetimeFigureOut">
              <a:rPr lang="en-US" smtClean="0"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7BA5-31CE-8F41-88EF-6F223CA1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8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5D9E-8AD2-ED4C-8F2A-00437C42C390}" type="datetimeFigureOut">
              <a:rPr lang="en-US" smtClean="0"/>
              <a:t>10/7/16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7BA5-31CE-8F41-88EF-6F223CA1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6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5D9E-8AD2-ED4C-8F2A-00437C42C390}" type="datetimeFigureOut">
              <a:rPr lang="en-US" smtClean="0"/>
              <a:t>10/7/16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7BA5-31CE-8F41-88EF-6F223CA1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0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5D9E-8AD2-ED4C-8F2A-00437C42C390}" type="datetimeFigureOut">
              <a:rPr lang="en-US" smtClean="0"/>
              <a:t>10/7/16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7BA5-31CE-8F41-88EF-6F223CA1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5D9E-8AD2-ED4C-8F2A-00437C42C390}" type="datetimeFigureOut">
              <a:rPr lang="en-US" smtClean="0"/>
              <a:t>10/7/16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7BA5-31CE-8F41-88EF-6F223CA1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6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5D9E-8AD2-ED4C-8F2A-00437C42C390}" type="datetimeFigureOut">
              <a:rPr lang="en-US" smtClean="0"/>
              <a:t>10/7/16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7BA5-31CE-8F41-88EF-6F223CA1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3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5D9E-8AD2-ED4C-8F2A-00437C42C390}" type="datetimeFigureOut">
              <a:rPr lang="en-US" smtClean="0"/>
              <a:t>10/7/16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7BA5-31CE-8F41-88EF-6F223CA1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E5D9E-8AD2-ED4C-8F2A-00437C42C390}" type="datetimeFigureOut">
              <a:rPr lang="en-US" smtClean="0"/>
              <a:t>10/7/16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7BA5-31CE-8F41-88EF-6F223CA1C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00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maginedifferent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about </a:t>
            </a:r>
            <a:r>
              <a:rPr lang="en-US" dirty="0" err="1"/>
              <a:t>L</a:t>
            </a:r>
            <a:r>
              <a:rPr lang="en-US" dirty="0" err="1" smtClean="0"/>
              <a:t>ifesharing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 smtClean="0"/>
              <a:t>children?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30040"/>
            <a:ext cx="9144000" cy="1851660"/>
          </a:xfrm>
        </p:spPr>
        <p:txBody>
          <a:bodyPr>
            <a:normAutofit fontScale="55000" lnSpcReduction="20000"/>
          </a:bodyPr>
          <a:lstStyle/>
          <a:p>
            <a:r>
              <a:rPr lang="en-US" sz="5800" dirty="0" smtClean="0"/>
              <a:t>2016 </a:t>
            </a:r>
            <a:r>
              <a:rPr lang="en-US" sz="5800" dirty="0" err="1" smtClean="0"/>
              <a:t>Lifesharing</a:t>
            </a:r>
            <a:r>
              <a:rPr lang="en-US" sz="5800" dirty="0" smtClean="0"/>
              <a:t> Conference</a:t>
            </a:r>
          </a:p>
          <a:p>
            <a:r>
              <a:rPr lang="en-US" sz="5800" dirty="0" smtClean="0"/>
              <a:t>October 18, 2016</a:t>
            </a:r>
          </a:p>
          <a:p>
            <a:endParaRPr lang="en-US" sz="5800" dirty="0"/>
          </a:p>
          <a:p>
            <a:r>
              <a:rPr lang="en-US" sz="4600" i="1" dirty="0" smtClean="0"/>
              <a:t>Nancy Rosenau, PhD.</a:t>
            </a:r>
            <a:endParaRPr lang="en-US" sz="4600" i="1" dirty="0"/>
          </a:p>
        </p:txBody>
      </p:sp>
    </p:spTree>
    <p:extLst>
      <p:ext uri="{BB962C8B-B14F-4D97-AF65-F5344CB8AC3E}">
        <p14:creationId xmlns:p14="http://schemas.microsoft.com/office/powerpoint/2010/main" val="118884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91" y="242033"/>
            <a:ext cx="11377245" cy="1157559"/>
          </a:xfrm>
          <a:ln>
            <a:solidFill>
              <a:schemeClr val="accent5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LESSONS LEARNED:  Essential elements of a system of family-based alternatives </a:t>
            </a:r>
            <a:r>
              <a:rPr lang="en-US" dirty="0" smtClean="0"/>
              <a:t>to </a:t>
            </a:r>
            <a:r>
              <a:rPr lang="en-US" dirty="0"/>
              <a:t>facilities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366359"/>
              </p:ext>
            </p:extLst>
          </p:nvPr>
        </p:nvGraphicFramePr>
        <p:xfrm>
          <a:off x="351692" y="1567598"/>
          <a:ext cx="11377245" cy="4847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4707"/>
                <a:gridCol w="3078803"/>
                <a:gridCol w="3160346"/>
                <a:gridCol w="2363389"/>
              </a:tblGrid>
              <a:tr h="48290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Essential</a:t>
                      </a:r>
                      <a:r>
                        <a:rPr lang="en-US" sz="2400" baseline="0" dirty="0" smtClean="0"/>
                        <a:t> elements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Michigan 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b="0" dirty="0" smtClean="0"/>
                        <a:t>(1980s-90s)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Texas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Pennsylvania ?</a:t>
                      </a:r>
                      <a:endParaRPr lang="en-US" sz="2400" dirty="0"/>
                    </a:p>
                  </a:txBody>
                  <a:tcPr/>
                </a:tc>
              </a:tr>
              <a:tr h="44879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000" dirty="0" smtClean="0"/>
                        <a:t>1.  Policy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charset="2"/>
                        <a:buNone/>
                      </a:pPr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charset="2"/>
                        <a:buNone/>
                      </a:pPr>
                      <a:r>
                        <a:rPr lang="en-US" sz="2000" dirty="0" smtClean="0"/>
                        <a:t>Legislation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879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2000" dirty="0" smtClean="0"/>
                        <a:t>2.  A plan for</a:t>
                      </a:r>
                      <a:r>
                        <a:rPr lang="en-US" sz="2000" baseline="0" dirty="0" smtClean="0"/>
                        <a:t> children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charset="2"/>
                        <a:buNone/>
                      </a:pPr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Olmstead plan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87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000" dirty="0" smtClean="0"/>
                        <a:t>3.</a:t>
                      </a:r>
                      <a:r>
                        <a:rPr lang="en-US" sz="2000" baseline="0" dirty="0" smtClean="0"/>
                        <a:t>  Tracking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Legislation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879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4.  Control</a:t>
                      </a:r>
                      <a:r>
                        <a:rPr lang="en-US" sz="2000" baseline="0" dirty="0" smtClean="0"/>
                        <a:t> admissions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879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5.  Family support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Waivers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8796">
                <a:tc>
                  <a:txBody>
                    <a:bodyPr/>
                    <a:lstStyle/>
                    <a:p>
                      <a:pPr marL="342900" indent="-342900">
                        <a:buAutoNum type="arabicPeriod" startAt="6"/>
                      </a:pPr>
                      <a:r>
                        <a:rPr lang="en-US" sz="2000" baseline="0" dirty="0" smtClean="0"/>
                        <a:t>Alternate families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Community Training</a:t>
                      </a:r>
                      <a:r>
                        <a:rPr lang="en-US" sz="2000" baseline="0" dirty="0" smtClean="0"/>
                        <a:t> Homes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Host families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/>
                        <a:t>Lifesharing</a:t>
                      </a:r>
                      <a:r>
                        <a:rPr lang="en-US" sz="2000" dirty="0" smtClean="0"/>
                        <a:t> </a:t>
                      </a:r>
                    </a:p>
                  </a:txBody>
                  <a:tcPr/>
                </a:tc>
              </a:tr>
              <a:tr h="774635">
                <a:tc>
                  <a:txBody>
                    <a:bodyPr/>
                    <a:lstStyle/>
                    <a:p>
                      <a:r>
                        <a:rPr lang="en-US" sz="2000" smtClean="0"/>
                        <a:t>7.  Providers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DD</a:t>
                      </a:r>
                      <a:r>
                        <a:rPr lang="en-US" sz="2000" baseline="0" smtClean="0"/>
                        <a:t> regions licensed as child placing agencies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Waiver providers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448796">
                <a:tc>
                  <a:txBody>
                    <a:bodyPr/>
                    <a:lstStyle/>
                    <a:p>
                      <a:r>
                        <a:rPr lang="en-US" sz="2000" smtClean="0"/>
                        <a:t>8.</a:t>
                      </a:r>
                      <a:r>
                        <a:rPr lang="en-US" sz="2000" baseline="0" smtClean="0"/>
                        <a:t>  Facilitators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448796">
                <a:tc>
                  <a:txBody>
                    <a:bodyPr/>
                    <a:lstStyle/>
                    <a:p>
                      <a:r>
                        <a:rPr lang="en-US" sz="2000" smtClean="0"/>
                        <a:t>9.  Monitoring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X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273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800" dirty="0" smtClean="0"/>
              <a:t>Partner </a:t>
            </a:r>
            <a:r>
              <a:rPr lang="en-US" sz="4800" dirty="0" smtClean="0"/>
              <a:t>families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6172"/>
            <a:ext cx="10515600" cy="394069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Commitment to </a:t>
            </a:r>
            <a:r>
              <a:rPr lang="en-US" sz="3600" dirty="0" smtClean="0"/>
              <a:t>long-term relationship</a:t>
            </a:r>
            <a:endParaRPr lang="en-US" sz="3600" dirty="0" smtClean="0"/>
          </a:p>
          <a:p>
            <a:r>
              <a:rPr lang="en-US" sz="3600" dirty="0" smtClean="0"/>
              <a:t>Voluntary </a:t>
            </a:r>
            <a:r>
              <a:rPr lang="en-US" sz="3600" dirty="0" smtClean="0"/>
              <a:t>choice of parent </a:t>
            </a:r>
            <a:r>
              <a:rPr lang="en-US" sz="3600" dirty="0" smtClean="0"/>
              <a:t>(non-CPS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“Shared parenting”</a:t>
            </a:r>
          </a:p>
          <a:p>
            <a:pPr lvl="1"/>
            <a:r>
              <a:rPr lang="en-US" sz="3200" dirty="0" smtClean="0"/>
              <a:t>Time between households</a:t>
            </a:r>
          </a:p>
          <a:p>
            <a:pPr lvl="1"/>
            <a:r>
              <a:rPr lang="en-US" sz="3200" dirty="0" smtClean="0"/>
              <a:t>Extended kin (vs. service provider)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4571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800" dirty="0" smtClean="0"/>
              <a:t>Facilitators </a:t>
            </a:r>
            <a:r>
              <a:rPr lang="en-US" sz="4800" dirty="0" smtClean="0"/>
              <a:t>for children living in facilities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40" y="2727959"/>
            <a:ext cx="9662160" cy="344900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Reach out </a:t>
            </a:r>
            <a:r>
              <a:rPr lang="en-US" sz="3600" dirty="0" smtClean="0"/>
              <a:t>to family</a:t>
            </a:r>
          </a:p>
          <a:p>
            <a:r>
              <a:rPr lang="en-US" sz="3600" dirty="0" smtClean="0"/>
              <a:t>Engage family</a:t>
            </a:r>
            <a:endParaRPr lang="en-US" sz="3600" dirty="0" smtClean="0"/>
          </a:p>
          <a:p>
            <a:r>
              <a:rPr lang="en-US" sz="3600" dirty="0" smtClean="0"/>
              <a:t>Help family to imagine </a:t>
            </a:r>
            <a:r>
              <a:rPr lang="en-US" sz="3600" dirty="0" smtClean="0"/>
              <a:t>different</a:t>
            </a:r>
          </a:p>
          <a:p>
            <a:r>
              <a:rPr lang="en-US" sz="3600" dirty="0" smtClean="0"/>
              <a:t>Different from services/supports </a:t>
            </a:r>
            <a:r>
              <a:rPr lang="en-US" sz="3600" dirty="0" smtClean="0"/>
              <a:t>coordination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6284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587" y="95391"/>
            <a:ext cx="11428343" cy="1325563"/>
          </a:xfrm>
        </p:spPr>
        <p:txBody>
          <a:bodyPr>
            <a:normAutofit/>
          </a:bodyPr>
          <a:lstStyle/>
          <a:p>
            <a:r>
              <a:rPr lang="en-US" sz="4200" dirty="0" smtClean="0"/>
              <a:t>Relationships in partner family living arrangements</a:t>
            </a:r>
            <a:endParaRPr lang="en-US" sz="4200" dirty="0"/>
          </a:p>
        </p:txBody>
      </p:sp>
      <p:sp>
        <p:nvSpPr>
          <p:cNvPr id="7" name="Oval 6"/>
          <p:cNvSpPr/>
          <p:nvPr/>
        </p:nvSpPr>
        <p:spPr>
          <a:xfrm>
            <a:off x="4734636" y="1985433"/>
            <a:ext cx="1649896" cy="1243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</a:t>
            </a:r>
            <a:r>
              <a:rPr lang="en-US" sz="3200" dirty="0" smtClean="0"/>
              <a:t>hild</a:t>
            </a:r>
            <a:endParaRPr lang="en-US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305704" y="1256494"/>
            <a:ext cx="3246355" cy="22455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Child’s  family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Legal decision-maker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Maintains involvement with child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Relationship with partner family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605806" y="1246213"/>
            <a:ext cx="3767066" cy="254620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Partner family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Relationship with child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Relationship with child’s family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Nurturing environment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Disability-related child-specific training and skills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708246" y="4056983"/>
            <a:ext cx="6440556" cy="270104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Provider agency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Recruitment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Evaluation and selection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Careful matching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Child-specific training and preparation of partner family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Individualized support to child and partner family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Monitoring 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Left-Right Arrow 12"/>
          <p:cNvSpPr/>
          <p:nvPr/>
        </p:nvSpPr>
        <p:spPr>
          <a:xfrm>
            <a:off x="3735824" y="1412639"/>
            <a:ext cx="3647521" cy="49948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-Down Arrow 18"/>
          <p:cNvSpPr/>
          <p:nvPr/>
        </p:nvSpPr>
        <p:spPr>
          <a:xfrm>
            <a:off x="5334064" y="3302681"/>
            <a:ext cx="451039" cy="68099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-Up Arrow 19"/>
          <p:cNvSpPr/>
          <p:nvPr/>
        </p:nvSpPr>
        <p:spPr>
          <a:xfrm>
            <a:off x="9350141" y="4097604"/>
            <a:ext cx="1543145" cy="1508069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-Up Arrow 20"/>
          <p:cNvSpPr/>
          <p:nvPr/>
        </p:nvSpPr>
        <p:spPr>
          <a:xfrm rot="5400000">
            <a:off x="948256" y="3612358"/>
            <a:ext cx="1474403" cy="1642901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-Down Arrow 22"/>
          <p:cNvSpPr/>
          <p:nvPr/>
        </p:nvSpPr>
        <p:spPr>
          <a:xfrm rot="5400000">
            <a:off x="6706367" y="2172023"/>
            <a:ext cx="484632" cy="86932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-Down Arrow 23"/>
          <p:cNvSpPr/>
          <p:nvPr/>
        </p:nvSpPr>
        <p:spPr>
          <a:xfrm rot="5400000">
            <a:off x="3924136" y="2146520"/>
            <a:ext cx="517045" cy="869323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4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38890"/>
          </a:xfrm>
          <a:ln>
            <a:solidFill>
              <a:schemeClr val="accent5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Stories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3780943"/>
            <a:ext cx="9144000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sz="4400" dirty="0" smtClean="0"/>
              <a:t>From </a:t>
            </a:r>
            <a:r>
              <a:rPr lang="en-US" sz="4400" dirty="0"/>
              <a:t>systems to real life </a:t>
            </a:r>
          </a:p>
        </p:txBody>
      </p:sp>
    </p:spTree>
    <p:extLst>
      <p:ext uri="{BB962C8B-B14F-4D97-AF65-F5344CB8AC3E}">
        <p14:creationId xmlns:p14="http://schemas.microsoft.com/office/powerpoint/2010/main" val="1881436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24840"/>
            <a:ext cx="3932237" cy="1127760"/>
          </a:xfrm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en-US" sz="4800" dirty="0" smtClean="0"/>
              <a:t>We need you!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80027"/>
            <a:ext cx="6172200" cy="3488961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600" dirty="0" err="1" smtClean="0"/>
              <a:t>Lifesharing</a:t>
            </a:r>
            <a:r>
              <a:rPr lang="en-US" sz="3600" dirty="0" smtClean="0"/>
              <a:t> families</a:t>
            </a:r>
          </a:p>
          <a:p>
            <a:pPr lvl="1"/>
            <a:r>
              <a:rPr lang="en-US" sz="3600" dirty="0" err="1" smtClean="0"/>
              <a:t>Lifesharing</a:t>
            </a:r>
            <a:r>
              <a:rPr lang="en-US" sz="3600" dirty="0" smtClean="0"/>
              <a:t> provider </a:t>
            </a:r>
            <a:r>
              <a:rPr lang="en-US" sz="3600" dirty="0" smtClean="0"/>
              <a:t>organizations</a:t>
            </a:r>
            <a:endParaRPr lang="en-US" sz="3600" dirty="0" smtClean="0"/>
          </a:p>
          <a:p>
            <a:pPr lvl="1"/>
            <a:r>
              <a:rPr lang="en-US" sz="3600" dirty="0" smtClean="0"/>
              <a:t>Facilitators</a:t>
            </a:r>
          </a:p>
          <a:p>
            <a:pPr lvl="1"/>
            <a:r>
              <a:rPr lang="en-US" sz="3600" dirty="0" smtClean="0"/>
              <a:t>Policy decision-makers</a:t>
            </a:r>
          </a:p>
          <a:p>
            <a:pPr lvl="1"/>
            <a:r>
              <a:rPr lang="en-US" sz="3600" dirty="0" smtClean="0"/>
              <a:t>Policy-implementers</a:t>
            </a:r>
          </a:p>
          <a:p>
            <a:pPr lvl="1"/>
            <a:r>
              <a:rPr lang="en-US" sz="3600" dirty="0" smtClean="0"/>
              <a:t>Imagine Different Coalition</a:t>
            </a:r>
            <a:endParaRPr lang="en-US" sz="3600" dirty="0"/>
          </a:p>
        </p:txBody>
      </p:sp>
      <p:pic>
        <p:nvPicPr>
          <p:cNvPr id="5" name="Content Placeholder 5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213" y="2380027"/>
            <a:ext cx="3432644" cy="3581890"/>
          </a:xfrm>
        </p:spPr>
      </p:pic>
    </p:spTree>
    <p:extLst>
      <p:ext uri="{BB962C8B-B14F-4D97-AF65-F5344CB8AC3E}">
        <p14:creationId xmlns:p14="http://schemas.microsoft.com/office/powerpoint/2010/main" val="1844430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Imagine Different Coalition: </a:t>
            </a:r>
            <a:r>
              <a:rPr lang="en-US" sz="3600" dirty="0" smtClean="0">
                <a:hlinkClick r:id="rId2"/>
              </a:rPr>
              <a:t>www.imaginedifferent.org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200" i="1" dirty="0" smtClean="0"/>
              <a:t>Position Paper on Children with Disabilities Growing Up in Congregate Care Facilities</a:t>
            </a:r>
          </a:p>
          <a:p>
            <a:r>
              <a:rPr lang="en-US" sz="3200" i="1" dirty="0" smtClean="0"/>
              <a:t>Imagine Different . . . Achieve Different! </a:t>
            </a:r>
            <a:r>
              <a:rPr lang="en-US" sz="3200" dirty="0" smtClean="0"/>
              <a:t>Workbooks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200" dirty="0" smtClean="0"/>
              <a:t>System representatives 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200" dirty="0" smtClean="0"/>
              <a:t>Families 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3200" dirty="0" smtClean="0"/>
              <a:t>Facilitators</a:t>
            </a:r>
          </a:p>
          <a:p>
            <a:r>
              <a:rPr lang="en-US" sz="3200" i="1" dirty="0" smtClean="0"/>
              <a:t>Action Memo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839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 My </a:t>
            </a:r>
            <a:r>
              <a:rPr lang="en-US" dirty="0" smtClean="0"/>
              <a:t>focus and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2404123"/>
            <a:ext cx="9662160" cy="3586130"/>
          </a:xfrm>
        </p:spPr>
        <p:txBody>
          <a:bodyPr/>
          <a:lstStyle/>
          <a:p>
            <a:r>
              <a:rPr lang="en-US" sz="3200" dirty="0" smtClean="0"/>
              <a:t>FOCUS:   Children with developmental disabilities under age 22 growing up in facilities or at risk of admissions </a:t>
            </a:r>
          </a:p>
          <a:p>
            <a:endParaRPr lang="en-US" sz="3200" dirty="0"/>
          </a:p>
          <a:p>
            <a:r>
              <a:rPr lang="en-US" sz="3200" dirty="0" smtClean="0"/>
              <a:t>PURPOSE:  To enlist </a:t>
            </a:r>
            <a:r>
              <a:rPr lang="en-US" sz="3200" dirty="0" smtClean="0"/>
              <a:t>the </a:t>
            </a:r>
            <a:r>
              <a:rPr lang="en-US" sz="3200" dirty="0" err="1" smtClean="0"/>
              <a:t>Lifesharing</a:t>
            </a:r>
            <a:r>
              <a:rPr lang="en-US" sz="3200" dirty="0" smtClean="0"/>
              <a:t> community</a:t>
            </a:r>
            <a:r>
              <a:rPr lang="en-US" sz="3200" dirty="0" smtClean="0"/>
              <a:t> </a:t>
            </a:r>
            <a:r>
              <a:rPr lang="en-US" sz="3200" dirty="0" smtClean="0"/>
              <a:t>in creating opportunities for children to grow up in families instead of facilities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80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sz="4800" dirty="0" smtClean="0"/>
              <a:t> Did you know</a:t>
            </a:r>
            <a:r>
              <a:rPr lang="en-US" dirty="0" smtClean="0"/>
              <a:t>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7879"/>
            <a:ext cx="9966960" cy="408908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Over 3000 children and young adults with disabilities under age 22 are growing up in Pennsylvania congregate care facilities.</a:t>
            </a:r>
          </a:p>
          <a:p>
            <a:endParaRPr lang="en-US" dirty="0"/>
          </a:p>
          <a:p>
            <a:r>
              <a:rPr lang="en-US" sz="3200" dirty="0" smtClean="0"/>
              <a:t>Why not living with families? </a:t>
            </a:r>
          </a:p>
          <a:p>
            <a:pPr lvl="1"/>
            <a:r>
              <a:rPr lang="en-US" sz="2800" dirty="0" smtClean="0"/>
              <a:t>Limited alternatives for supported family life</a:t>
            </a:r>
          </a:p>
          <a:p>
            <a:pPr lvl="1"/>
            <a:r>
              <a:rPr lang="en-US" sz="2800" dirty="0" smtClean="0"/>
              <a:t>Limited focus after admission</a:t>
            </a:r>
          </a:p>
          <a:p>
            <a:pPr lvl="1"/>
            <a:r>
              <a:rPr lang="en-US" sz="2800" dirty="0" smtClean="0"/>
              <a:t>Limited awareness of scope of the problem</a:t>
            </a:r>
          </a:p>
          <a:p>
            <a:pPr lvl="1"/>
            <a:r>
              <a:rPr lang="en-US" sz="2800" dirty="0" smtClean="0"/>
              <a:t>Multiple types of facilities</a:t>
            </a:r>
          </a:p>
          <a:p>
            <a:pPr lvl="1"/>
            <a:r>
              <a:rPr lang="en-US" sz="2800" dirty="0" smtClean="0"/>
              <a:t>Multiple state offices involved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19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800" dirty="0" smtClean="0"/>
              <a:t>Why family life?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3119"/>
            <a:ext cx="10515600" cy="40738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The developmental imperative: 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“ . . . </a:t>
            </a:r>
            <a:r>
              <a:rPr lang="en-US" sz="3600" dirty="0"/>
              <a:t>a</a:t>
            </a:r>
            <a:r>
              <a:rPr lang="en-US" sz="3600" dirty="0" smtClean="0"/>
              <a:t> child requires progressively more complex joint activity with one or more adults who have an </a:t>
            </a:r>
            <a:r>
              <a:rPr lang="en-US" sz="3600" i="1" dirty="0" smtClean="0"/>
              <a:t>irrational emotional relationship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>with the child.  Somebody’s got to be </a:t>
            </a:r>
            <a:r>
              <a:rPr lang="en-US" sz="3600" i="1" u="sng" dirty="0" smtClean="0">
                <a:solidFill>
                  <a:srgbClr val="C00000"/>
                </a:solidFill>
              </a:rPr>
              <a:t>crazy about that kid</a:t>
            </a:r>
            <a:r>
              <a:rPr lang="en-US" sz="3600" i="1" dirty="0" smtClean="0"/>
              <a:t>.  </a:t>
            </a:r>
            <a:r>
              <a:rPr lang="en-US" sz="3600" dirty="0" smtClean="0"/>
              <a:t>That’s number one.  </a:t>
            </a:r>
            <a:r>
              <a:rPr lang="en-US" sz="3600" i="1" u="sng" dirty="0" smtClean="0">
                <a:solidFill>
                  <a:srgbClr val="C00000"/>
                </a:solidFill>
              </a:rPr>
              <a:t>First, last, and always</a:t>
            </a:r>
            <a:r>
              <a:rPr lang="en-US" sz="3600" i="1" dirty="0" smtClean="0"/>
              <a:t>.”  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err="1" smtClean="0"/>
              <a:t>Urie</a:t>
            </a:r>
            <a:r>
              <a:rPr lang="en-US" i="1" dirty="0" smtClean="0"/>
              <a:t> Bronfenbrenner, leading developmental psychologist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44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 An </a:t>
            </a:r>
            <a:r>
              <a:rPr lang="en-US" dirty="0" smtClean="0"/>
              <a:t>irreducible need of childhood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1679"/>
            <a:ext cx="10515600" cy="4165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“A safe, secure environment that includes </a:t>
            </a:r>
            <a:r>
              <a:rPr lang="en-US" sz="3200" i="1" u="sng" dirty="0" smtClean="0">
                <a:solidFill>
                  <a:srgbClr val="C00000"/>
                </a:solidFill>
              </a:rPr>
              <a:t>one stable, predictable, comforting, and protective relationship </a:t>
            </a:r>
            <a:r>
              <a:rPr lang="en-US" sz="3200" dirty="0" smtClean="0"/>
              <a:t>with an adult who has made a </a:t>
            </a:r>
            <a:r>
              <a:rPr lang="en-US" sz="3200" i="1" u="sng" dirty="0" smtClean="0">
                <a:solidFill>
                  <a:srgbClr val="C00000"/>
                </a:solidFill>
              </a:rPr>
              <a:t>long term personal commitment </a:t>
            </a:r>
            <a:r>
              <a:rPr lang="en-US" sz="3200" dirty="0" smtClean="0"/>
              <a:t>to the child’s daily welfare and who has the </a:t>
            </a:r>
            <a:r>
              <a:rPr lang="en-US" sz="3200" i="1" u="sng" dirty="0" smtClean="0">
                <a:solidFill>
                  <a:srgbClr val="C00000"/>
                </a:solidFill>
              </a:rPr>
              <a:t>means, time, and personal qualities</a:t>
            </a:r>
            <a:r>
              <a:rPr lang="en-US" sz="3200" i="1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/>
              <a:t>needed to carry it out.”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i="1" dirty="0" smtClean="0"/>
              <a:t>Stanley Greenspan, leading child psychiatrist, Clinical Professor of Psychiatry, Behavioral Sciences, and Pediatrics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708956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3838"/>
          </a:xfrm>
          <a:ln>
            <a:solidFill>
              <a:schemeClr val="accent5"/>
            </a:solidFill>
          </a:ln>
        </p:spPr>
        <p:txBody>
          <a:bodyPr/>
          <a:lstStyle/>
          <a:p>
            <a:r>
              <a:rPr lang="en-US" dirty="0" smtClean="0"/>
              <a:t> The </a:t>
            </a:r>
            <a:r>
              <a:rPr lang="en-US" dirty="0" smtClean="0"/>
              <a:t>developmental dance:  dance partners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111545"/>
              </p:ext>
            </p:extLst>
          </p:nvPr>
        </p:nvGraphicFramePr>
        <p:xfrm>
          <a:off x="838200" y="1469036"/>
          <a:ext cx="10515600" cy="50366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143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 Dancing </a:t>
            </a:r>
            <a:r>
              <a:rPr lang="en-US" dirty="0" smtClean="0"/>
              <a:t>couples vs. dance partners: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i="1" dirty="0" smtClean="0"/>
              <a:t>It’s the relationship!</a:t>
            </a:r>
            <a:endParaRPr lang="en-US" i="1" dirty="0"/>
          </a:p>
        </p:txBody>
      </p:sp>
      <p:pic>
        <p:nvPicPr>
          <p:cNvPr id="1026" name="Picture 2" descr="Image result for image of dance partner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7538" y="2155335"/>
            <a:ext cx="3675982" cy="4351338"/>
          </a:xfrm>
          <a:prstGeom prst="rect">
            <a:avLst/>
          </a:prstGeom>
          <a:noFill/>
          <a:ln w="28575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03714"/>
            <a:ext cx="4724638" cy="355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204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0755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Developmental risks inherent in facility care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752600"/>
            <a:ext cx="10515600" cy="4668078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Children raised in facilities have poorer </a:t>
            </a:r>
            <a:r>
              <a:rPr lang="en-US" sz="3600" dirty="0"/>
              <a:t>developmental outcomes </a:t>
            </a:r>
            <a:r>
              <a:rPr lang="en-US" sz="3600" dirty="0" smtClean="0"/>
              <a:t>than </a:t>
            </a:r>
            <a:r>
              <a:rPr lang="en-US" sz="3600" dirty="0"/>
              <a:t>children raised in </a:t>
            </a:r>
            <a:r>
              <a:rPr lang="en-US" sz="3600" dirty="0" smtClean="0"/>
              <a:t>families</a:t>
            </a:r>
          </a:p>
          <a:p>
            <a:r>
              <a:rPr lang="en-US" sz="3600" dirty="0" smtClean="0"/>
              <a:t>Contributing factors:</a:t>
            </a:r>
            <a:endParaRPr lang="en-US" sz="3600" dirty="0"/>
          </a:p>
          <a:p>
            <a:pPr lvl="1"/>
            <a:r>
              <a:rPr lang="en-US" sz="2800" dirty="0" smtClean="0"/>
              <a:t>Multiple caregivers</a:t>
            </a:r>
          </a:p>
          <a:p>
            <a:pPr lvl="1"/>
            <a:r>
              <a:rPr lang="en-US" sz="2800" dirty="0"/>
              <a:t>Rotating shifts</a:t>
            </a:r>
          </a:p>
          <a:p>
            <a:pPr lvl="1"/>
            <a:r>
              <a:rPr lang="en-US" sz="2800" dirty="0"/>
              <a:t>Turnover</a:t>
            </a:r>
          </a:p>
          <a:p>
            <a:pPr lvl="1"/>
            <a:r>
              <a:rPr lang="en-US" sz="2800" dirty="0" smtClean="0"/>
              <a:t>Caregiver ratios—caregiver responsibility for multiple children</a:t>
            </a:r>
          </a:p>
          <a:p>
            <a:pPr lvl="1"/>
            <a:r>
              <a:rPr lang="en-US" sz="2800" dirty="0" smtClean="0"/>
              <a:t>No primary caregiver—no singular attachment</a:t>
            </a:r>
          </a:p>
          <a:p>
            <a:pPr lvl="1"/>
            <a:r>
              <a:rPr lang="en-US" sz="2800" dirty="0" smtClean="0"/>
              <a:t>Lack of long-term caregiver commitment</a:t>
            </a:r>
            <a:endParaRPr lang="en-US" sz="2800" dirty="0" smtClean="0"/>
          </a:p>
          <a:p>
            <a:pPr lvl="1"/>
            <a:r>
              <a:rPr lang="en-US" sz="2800" dirty="0" smtClean="0"/>
              <a:t>Scheduled </a:t>
            </a:r>
            <a:r>
              <a:rPr lang="en-US" sz="2800" dirty="0" smtClean="0"/>
              <a:t>daily interactions-</a:t>
            </a:r>
            <a:r>
              <a:rPr lang="en-US" sz="2800" dirty="0" smtClean="0"/>
              <a:t>-</a:t>
            </a:r>
            <a:r>
              <a:rPr lang="en-US" sz="2800" dirty="0"/>
              <a:t>l</a:t>
            </a:r>
            <a:r>
              <a:rPr lang="en-US" sz="2800" dirty="0" smtClean="0"/>
              <a:t>ack of </a:t>
            </a:r>
            <a:r>
              <a:rPr lang="en-US" sz="2800" dirty="0" smtClean="0"/>
              <a:t>spontaneity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52724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5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 We </a:t>
            </a:r>
            <a:r>
              <a:rPr lang="en-US" dirty="0" smtClean="0"/>
              <a:t>know what it takes to support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developmental </a:t>
            </a:r>
            <a:r>
              <a:rPr lang="en-US" dirty="0" smtClean="0"/>
              <a:t>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1640" y="2430305"/>
            <a:ext cx="10122159" cy="37278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Children need families</a:t>
            </a:r>
          </a:p>
          <a:p>
            <a:r>
              <a:rPr lang="en-US" sz="3200" dirty="0" smtClean="0"/>
              <a:t>Families need support </a:t>
            </a:r>
            <a:endParaRPr lang="en-US" sz="3200" dirty="0"/>
          </a:p>
          <a:p>
            <a:r>
              <a:rPr lang="en-US" sz="3200" dirty="0"/>
              <a:t>S</a:t>
            </a:r>
            <a:r>
              <a:rPr lang="en-US" sz="3200" dirty="0" smtClean="0"/>
              <a:t>ystems can support families</a:t>
            </a:r>
          </a:p>
          <a:p>
            <a:r>
              <a:rPr lang="en-US" sz="3200" dirty="0"/>
              <a:t>S</a:t>
            </a:r>
            <a:r>
              <a:rPr lang="en-US" sz="3200" dirty="0" smtClean="0"/>
              <a:t>ystems can support other families when </a:t>
            </a:r>
            <a:r>
              <a:rPr lang="en-US" sz="3200" dirty="0"/>
              <a:t>children can’t remain at home</a:t>
            </a:r>
          </a:p>
        </p:txBody>
      </p:sp>
    </p:spTree>
    <p:extLst>
      <p:ext uri="{BB962C8B-B14F-4D97-AF65-F5344CB8AC3E}">
        <p14:creationId xmlns:p14="http://schemas.microsoft.com/office/powerpoint/2010/main" val="408731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627</Words>
  <Application>Microsoft Macintosh PowerPoint</Application>
  <PresentationFormat>Widescreen</PresentationFormat>
  <Paragraphs>135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Calibri Light</vt:lpstr>
      <vt:lpstr>Wingdings</vt:lpstr>
      <vt:lpstr>Arial</vt:lpstr>
      <vt:lpstr>Office Theme</vt:lpstr>
      <vt:lpstr>What about Lifesharing  for children?</vt:lpstr>
      <vt:lpstr> My focus and purpose</vt:lpstr>
      <vt:lpstr> Did you know?  </vt:lpstr>
      <vt:lpstr> Why family life?</vt:lpstr>
      <vt:lpstr> An irreducible need of childhood</vt:lpstr>
      <vt:lpstr> The developmental dance:  dance partners</vt:lpstr>
      <vt:lpstr> Dancing couples vs. dance partners:   It’s the relationship!</vt:lpstr>
      <vt:lpstr>  Developmental risks inherent in facility care   </vt:lpstr>
      <vt:lpstr> We know what it takes to support the   developmental dance</vt:lpstr>
      <vt:lpstr>LESSONS LEARNED:  Essential elements of a system of family-based alternatives to facilities </vt:lpstr>
      <vt:lpstr> Partner families</vt:lpstr>
      <vt:lpstr> Facilitators for children living in facilities</vt:lpstr>
      <vt:lpstr>Relationships in partner family living arrangements</vt:lpstr>
      <vt:lpstr>  Stories   </vt:lpstr>
      <vt:lpstr>We need you!</vt:lpstr>
      <vt:lpstr>RESOURCES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about lifesharing for children?</dc:title>
  <dc:creator>Nancy Rosenau</dc:creator>
  <cp:lastModifiedBy>Nancy Rosenau</cp:lastModifiedBy>
  <cp:revision>47</cp:revision>
  <cp:lastPrinted>2016-10-07T17:39:11Z</cp:lastPrinted>
  <dcterms:created xsi:type="dcterms:W3CDTF">2016-09-18T18:08:20Z</dcterms:created>
  <dcterms:modified xsi:type="dcterms:W3CDTF">2016-10-07T17:42:30Z</dcterms:modified>
</cp:coreProperties>
</file>