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61" r:id="rId4"/>
    <p:sldId id="265" r:id="rId5"/>
    <p:sldId id="260" r:id="rId6"/>
    <p:sldId id="263" r:id="rId7"/>
    <p:sldId id="258" r:id="rId8"/>
    <p:sldId id="270" r:id="rId9"/>
    <p:sldId id="266" r:id="rId10"/>
    <p:sldId id="267" r:id="rId11"/>
    <p:sldId id="268" r:id="rId12"/>
    <p:sldId id="269"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E8FB"/>
    <a:srgbClr val="91DEF9"/>
    <a:srgbClr val="0DABE3"/>
    <a:srgbClr val="8B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5" autoAdjust="0"/>
    <p:restoredTop sz="77273" autoAdjust="0"/>
  </p:normalViewPr>
  <p:slideViewPr>
    <p:cSldViewPr snapToGrid="0">
      <p:cViewPr varScale="1">
        <p:scale>
          <a:sx n="71" d="100"/>
          <a:sy n="71" d="100"/>
        </p:scale>
        <p:origin x="1152" y="66"/>
      </p:cViewPr>
      <p:guideLst/>
    </p:cSldViewPr>
  </p:slideViewPr>
  <p:notesTextViewPr>
    <p:cViewPr>
      <p:scale>
        <a:sx n="400" d="100"/>
        <a:sy n="4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0F15C31-9615-4DF2-B64D-E7D5F6E6F010}" type="datetimeFigureOut">
              <a:rPr lang="en-US" smtClean="0"/>
              <a:t>10/4/2016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AE2D538-7073-4A40-87E2-117B6AEBF374}" type="slidenum">
              <a:rPr lang="en-US" smtClean="0"/>
              <a:t>‹#›</a:t>
            </a:fld>
            <a:endParaRPr lang="en-US"/>
          </a:p>
        </p:txBody>
      </p:sp>
    </p:spTree>
    <p:extLst>
      <p:ext uri="{BB962C8B-B14F-4D97-AF65-F5344CB8AC3E}">
        <p14:creationId xmlns:p14="http://schemas.microsoft.com/office/powerpoint/2010/main" val="3085605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E2D538-7073-4A40-87E2-117B6AEBF374}" type="slidenum">
              <a:rPr lang="en-US" smtClean="0"/>
              <a:t>1</a:t>
            </a:fld>
            <a:endParaRPr lang="en-US"/>
          </a:p>
        </p:txBody>
      </p:sp>
    </p:spTree>
    <p:extLst>
      <p:ext uri="{BB962C8B-B14F-4D97-AF65-F5344CB8AC3E}">
        <p14:creationId xmlns:p14="http://schemas.microsoft.com/office/powerpoint/2010/main" val="1960408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1200" dirty="0" smtClean="0"/>
              <a:t>Only </a:t>
            </a:r>
            <a:r>
              <a:rPr lang="en-US" sz="1200" u="sng" dirty="0" smtClean="0"/>
              <a:t>one indicator </a:t>
            </a:r>
            <a:r>
              <a:rPr lang="en-US" sz="1200" dirty="0" smtClean="0"/>
              <a:t>needs to be observed for </a:t>
            </a:r>
            <a:r>
              <a:rPr lang="en-US" sz="1200" u="sng" dirty="0" smtClean="0"/>
              <a:t>Standards</a:t>
            </a:r>
            <a:r>
              <a:rPr lang="en-US" sz="1200" dirty="0" smtClean="0"/>
              <a:t> 1, 2, 6 and 7. </a:t>
            </a:r>
          </a:p>
          <a:p>
            <a:pPr>
              <a:lnSpc>
                <a:spcPct val="90000"/>
              </a:lnSpc>
            </a:pPr>
            <a:r>
              <a:rPr lang="en-US" sz="1200" dirty="0" smtClean="0"/>
              <a:t>Only </a:t>
            </a:r>
            <a:r>
              <a:rPr lang="en-US" sz="1200" u="sng" dirty="0" smtClean="0"/>
              <a:t>one indicator </a:t>
            </a:r>
            <a:r>
              <a:rPr lang="en-US" sz="1200" dirty="0" smtClean="0"/>
              <a:t>needs to be observed for </a:t>
            </a:r>
            <a:r>
              <a:rPr lang="en-US" sz="1200" u="sng" dirty="0" smtClean="0"/>
              <a:t>each element </a:t>
            </a:r>
            <a:r>
              <a:rPr lang="en-US" sz="1200" dirty="0" smtClean="0"/>
              <a:t>in  Standards 3, 4 and 5. </a:t>
            </a:r>
          </a:p>
          <a:p>
            <a:pPr>
              <a:lnSpc>
                <a:spcPct val="90000"/>
              </a:lnSpc>
            </a:pPr>
            <a:r>
              <a:rPr lang="en-US" sz="1200" dirty="0" smtClean="0"/>
              <a:t>5.4 and 5.5 will no longer be </a:t>
            </a:r>
            <a:r>
              <a:rPr lang="en-US" sz="1200" dirty="0" err="1" smtClean="0"/>
              <a:t>scor</a:t>
            </a:r>
            <a:endParaRPr lang="en-US" dirty="0"/>
          </a:p>
        </p:txBody>
      </p:sp>
      <p:sp>
        <p:nvSpPr>
          <p:cNvPr id="4" name="Slide Number Placeholder 3"/>
          <p:cNvSpPr>
            <a:spLocks noGrp="1"/>
          </p:cNvSpPr>
          <p:nvPr>
            <p:ph type="sldNum" sz="quarter" idx="10"/>
          </p:nvPr>
        </p:nvSpPr>
        <p:spPr/>
        <p:txBody>
          <a:bodyPr/>
          <a:lstStyle/>
          <a:p>
            <a:fld id="{3AE2D538-7073-4A40-87E2-117B6AEBF374}" type="slidenum">
              <a:rPr lang="en-US" smtClean="0"/>
              <a:t>10</a:t>
            </a:fld>
            <a:endParaRPr lang="en-US"/>
          </a:p>
        </p:txBody>
      </p:sp>
    </p:spTree>
    <p:extLst>
      <p:ext uri="{BB962C8B-B14F-4D97-AF65-F5344CB8AC3E}">
        <p14:creationId xmlns:p14="http://schemas.microsoft.com/office/powerpoint/2010/main" val="694091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For standard 3, you only need one indicator in each element to be scored. </a:t>
            </a:r>
            <a:endParaRPr lang="en-US" sz="1100" dirty="0"/>
          </a:p>
        </p:txBody>
      </p:sp>
      <p:sp>
        <p:nvSpPr>
          <p:cNvPr id="4" name="Slide Number Placeholder 3"/>
          <p:cNvSpPr>
            <a:spLocks noGrp="1"/>
          </p:cNvSpPr>
          <p:nvPr>
            <p:ph type="sldNum" sz="quarter" idx="10"/>
          </p:nvPr>
        </p:nvSpPr>
        <p:spPr/>
        <p:txBody>
          <a:bodyPr/>
          <a:lstStyle/>
          <a:p>
            <a:fld id="{3AE2D538-7073-4A40-87E2-117B6AEBF374}" type="slidenum">
              <a:rPr lang="en-US" smtClean="0"/>
              <a:t>11</a:t>
            </a:fld>
            <a:endParaRPr lang="en-US"/>
          </a:p>
        </p:txBody>
      </p:sp>
    </p:spTree>
    <p:extLst>
      <p:ext uri="{BB962C8B-B14F-4D97-AF65-F5344CB8AC3E}">
        <p14:creationId xmlns:p14="http://schemas.microsoft.com/office/powerpoint/2010/main" val="1581069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E2D538-7073-4A40-87E2-117B6AEBF374}" type="slidenum">
              <a:rPr lang="en-US" smtClean="0"/>
              <a:t>12</a:t>
            </a:fld>
            <a:endParaRPr lang="en-US"/>
          </a:p>
        </p:txBody>
      </p:sp>
    </p:spTree>
    <p:extLst>
      <p:ext uri="{BB962C8B-B14F-4D97-AF65-F5344CB8AC3E}">
        <p14:creationId xmlns:p14="http://schemas.microsoft.com/office/powerpoint/2010/main" val="2491832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Currently in the transition period</a:t>
            </a:r>
          </a:p>
          <a:p>
            <a:endParaRPr lang="en-US" dirty="0" smtClean="0"/>
          </a:p>
          <a:p>
            <a:pPr defTabSz="931774">
              <a:defRPr/>
            </a:pPr>
            <a:r>
              <a:rPr lang="en-US" dirty="0"/>
              <a:t>Any state provided growth score will be excluded from the scores and ratings used to calculate the transition score and rating, and back-up SLO’s that use the 3-8 ELA or math scores cannot be used either.   NYS Regents data and Science 8 is allowable. </a:t>
            </a:r>
          </a:p>
          <a:p>
            <a:endParaRPr lang="en-US" dirty="0" smtClean="0"/>
          </a:p>
          <a:p>
            <a:r>
              <a:rPr lang="en-US" dirty="0"/>
              <a:t>Teachers who no longer have a growth score will have a new transition rating out of a total of 80 points instead of 100.  This is mandated by NYS. </a:t>
            </a:r>
          </a:p>
        </p:txBody>
      </p:sp>
      <p:sp>
        <p:nvSpPr>
          <p:cNvPr id="4" name="Slide Number Placeholder 3"/>
          <p:cNvSpPr>
            <a:spLocks noGrp="1"/>
          </p:cNvSpPr>
          <p:nvPr>
            <p:ph type="sldNum" sz="quarter" idx="10"/>
          </p:nvPr>
        </p:nvSpPr>
        <p:spPr/>
        <p:txBody>
          <a:bodyPr/>
          <a:lstStyle/>
          <a:p>
            <a:fld id="{3AE2D538-7073-4A40-87E2-117B6AEBF374}" type="slidenum">
              <a:rPr lang="en-US" smtClean="0"/>
              <a:t>2</a:t>
            </a:fld>
            <a:endParaRPr lang="en-US"/>
          </a:p>
        </p:txBody>
      </p:sp>
    </p:spTree>
    <p:extLst>
      <p:ext uri="{BB962C8B-B14F-4D97-AF65-F5344CB8AC3E}">
        <p14:creationId xmlns:p14="http://schemas.microsoft.com/office/powerpoint/2010/main" val="1196547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50/50</a:t>
            </a:r>
          </a:p>
          <a:p>
            <a:endParaRPr lang="en-US" dirty="0"/>
          </a:p>
        </p:txBody>
      </p:sp>
      <p:sp>
        <p:nvSpPr>
          <p:cNvPr id="4" name="Slide Number Placeholder 3"/>
          <p:cNvSpPr>
            <a:spLocks noGrp="1"/>
          </p:cNvSpPr>
          <p:nvPr>
            <p:ph type="sldNum" sz="quarter" idx="10"/>
          </p:nvPr>
        </p:nvSpPr>
        <p:spPr/>
        <p:txBody>
          <a:bodyPr/>
          <a:lstStyle/>
          <a:p>
            <a:fld id="{3AE2D538-7073-4A40-87E2-117B6AEBF374}" type="slidenum">
              <a:rPr lang="en-US" smtClean="0"/>
              <a:t>3</a:t>
            </a:fld>
            <a:endParaRPr lang="en-US"/>
          </a:p>
        </p:txBody>
      </p:sp>
    </p:spTree>
    <p:extLst>
      <p:ext uri="{BB962C8B-B14F-4D97-AF65-F5344CB8AC3E}">
        <p14:creationId xmlns:p14="http://schemas.microsoft.com/office/powerpoint/2010/main" val="2476139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E2D538-7073-4A40-87E2-117B6AEBF374}" type="slidenum">
              <a:rPr lang="en-US" smtClean="0"/>
              <a:t>4</a:t>
            </a:fld>
            <a:endParaRPr lang="en-US"/>
          </a:p>
        </p:txBody>
      </p:sp>
    </p:spTree>
    <p:extLst>
      <p:ext uri="{BB962C8B-B14F-4D97-AF65-F5344CB8AC3E}">
        <p14:creationId xmlns:p14="http://schemas.microsoft.com/office/powerpoint/2010/main" val="815964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it is used as a building score it spreads out the risk from any one class having a bad testing day.  It is an assessment we can use K-12 that is quick and we have data that shows it has </a:t>
            </a:r>
            <a:r>
              <a:rPr lang="en-US" dirty="0" err="1"/>
              <a:t>histoically</a:t>
            </a:r>
            <a:r>
              <a:rPr lang="en-US" dirty="0"/>
              <a:t> given us a decent number of points. </a:t>
            </a:r>
          </a:p>
          <a:p>
            <a:endParaRPr lang="en-US" dirty="0"/>
          </a:p>
          <a:p>
            <a:pPr defTabSz="931774">
              <a:defRPr/>
            </a:pPr>
            <a:r>
              <a:rPr lang="en-US" dirty="0" smtClean="0"/>
              <a:t>the state now mandates that if you use a second assessment and the student scores from that assessment qualify the teacher as ineffective, that the entire transition rating would be ineffective regardless of how well the teacher rated in their observation or assessment.  </a:t>
            </a:r>
          </a:p>
          <a:p>
            <a:endParaRPr lang="en-US" dirty="0"/>
          </a:p>
        </p:txBody>
      </p:sp>
      <p:sp>
        <p:nvSpPr>
          <p:cNvPr id="4" name="Slide Number Placeholder 3"/>
          <p:cNvSpPr>
            <a:spLocks noGrp="1"/>
          </p:cNvSpPr>
          <p:nvPr>
            <p:ph type="sldNum" sz="quarter" idx="10"/>
          </p:nvPr>
        </p:nvSpPr>
        <p:spPr/>
        <p:txBody>
          <a:bodyPr/>
          <a:lstStyle/>
          <a:p>
            <a:fld id="{3AE2D538-7073-4A40-87E2-117B6AEBF374}" type="slidenum">
              <a:rPr lang="en-US" smtClean="0"/>
              <a:t>5</a:t>
            </a:fld>
            <a:endParaRPr lang="en-US"/>
          </a:p>
        </p:txBody>
      </p:sp>
    </p:spTree>
    <p:extLst>
      <p:ext uri="{BB962C8B-B14F-4D97-AF65-F5344CB8AC3E}">
        <p14:creationId xmlns:p14="http://schemas.microsoft.com/office/powerpoint/2010/main" val="2150722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graph – </a:t>
            </a:r>
          </a:p>
          <a:p>
            <a:r>
              <a:rPr lang="en-US" dirty="0" smtClean="0"/>
              <a:t>Point out the change in ranges for effective etc. </a:t>
            </a:r>
          </a:p>
          <a:p>
            <a:r>
              <a:rPr lang="en-US" dirty="0" smtClean="0"/>
              <a:t>STAR was based on these new ranges last year and our STAR ranges  </a:t>
            </a:r>
            <a:endParaRPr lang="en-US" dirty="0"/>
          </a:p>
        </p:txBody>
      </p:sp>
      <p:sp>
        <p:nvSpPr>
          <p:cNvPr id="4" name="Slide Number Placeholder 3"/>
          <p:cNvSpPr>
            <a:spLocks noGrp="1"/>
          </p:cNvSpPr>
          <p:nvPr>
            <p:ph type="sldNum" sz="quarter" idx="10"/>
          </p:nvPr>
        </p:nvSpPr>
        <p:spPr/>
        <p:txBody>
          <a:bodyPr/>
          <a:lstStyle/>
          <a:p>
            <a:fld id="{3AE2D538-7073-4A40-87E2-117B6AEBF374}" type="slidenum">
              <a:rPr lang="en-US" smtClean="0"/>
              <a:t>6</a:t>
            </a:fld>
            <a:endParaRPr lang="en-US"/>
          </a:p>
        </p:txBody>
      </p:sp>
    </p:spTree>
    <p:extLst>
      <p:ext uri="{BB962C8B-B14F-4D97-AF65-F5344CB8AC3E}">
        <p14:creationId xmlns:p14="http://schemas.microsoft.com/office/powerpoint/2010/main" val="517033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E2D538-7073-4A40-87E2-117B6AEBF374}" type="slidenum">
              <a:rPr lang="en-US" smtClean="0"/>
              <a:t>7</a:t>
            </a:fld>
            <a:endParaRPr lang="en-US"/>
          </a:p>
        </p:txBody>
      </p:sp>
    </p:spTree>
    <p:extLst>
      <p:ext uri="{BB962C8B-B14F-4D97-AF65-F5344CB8AC3E}">
        <p14:creationId xmlns:p14="http://schemas.microsoft.com/office/powerpoint/2010/main" val="155109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E2D538-7073-4A40-87E2-117B6AEBF374}" type="slidenum">
              <a:rPr lang="en-US" smtClean="0"/>
              <a:t>8</a:t>
            </a:fld>
            <a:endParaRPr lang="en-US"/>
          </a:p>
        </p:txBody>
      </p:sp>
    </p:spTree>
    <p:extLst>
      <p:ext uri="{BB962C8B-B14F-4D97-AF65-F5344CB8AC3E}">
        <p14:creationId xmlns:p14="http://schemas.microsoft.com/office/powerpoint/2010/main" val="1992358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APPR committee worked to narrow the focus of the rubric.  While still evaluating all standards,</a:t>
            </a:r>
            <a:r>
              <a:rPr lang="en-US" baseline="0" dirty="0" smtClean="0"/>
              <a:t> they will be focused on those elements and indicators that will be able to be observed during the lesson or can be linked to observed parts of the lesson.</a:t>
            </a:r>
          </a:p>
          <a:p>
            <a:endParaRPr lang="en-US" dirty="0" smtClean="0"/>
          </a:p>
          <a:p>
            <a:pPr defTabSz="931774">
              <a:defRPr/>
            </a:pPr>
            <a:r>
              <a:rPr lang="en-US" dirty="0" smtClean="0"/>
              <a:t>For the 2015-2016 school year, we have streamlined Standards 1, 2, 5, 6 and 7.  Standards 3, 4 and 5 will still be measured in the observation.  Targeted indicators in Standards 1, 2, 6 and 7 will be discussed in post-conference dialog</a:t>
            </a:r>
          </a:p>
          <a:p>
            <a:pPr defTabSz="931774">
              <a:defRPr/>
            </a:pPr>
            <a:endParaRPr lang="en-US" dirty="0" smtClean="0"/>
          </a:p>
          <a:p>
            <a:pPr defTabSz="931774">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pPr/>
              <a:t>9</a:t>
            </a:fld>
            <a:endParaRPr lang="en-US"/>
          </a:p>
        </p:txBody>
      </p:sp>
    </p:spTree>
    <p:extLst>
      <p:ext uri="{BB962C8B-B14F-4D97-AF65-F5344CB8AC3E}">
        <p14:creationId xmlns:p14="http://schemas.microsoft.com/office/powerpoint/2010/main" val="1687102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10/4/2016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10/4/2016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10/4/2016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10/4/2016</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10/4/2016</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APPR for 2016-2017</a:t>
            </a:r>
            <a:endParaRPr lang="en-US" dirty="0"/>
          </a:p>
        </p:txBody>
      </p:sp>
      <p:sp>
        <p:nvSpPr>
          <p:cNvPr id="3" name="Subtitle 2"/>
          <p:cNvSpPr>
            <a:spLocks noGrp="1"/>
          </p:cNvSpPr>
          <p:nvPr>
            <p:ph type="subTitle" idx="1"/>
          </p:nvPr>
        </p:nvSpPr>
        <p:spPr/>
        <p:txBody>
          <a:bodyPr/>
          <a:lstStyle/>
          <a:p>
            <a:r>
              <a:rPr lang="en-US" dirty="0" smtClean="0"/>
              <a:t>Central Square School District and CSTA</a:t>
            </a:r>
            <a:endParaRPr lang="en-US" dirty="0"/>
          </a:p>
        </p:txBody>
      </p:sp>
    </p:spTree>
    <p:extLst>
      <p:ext uri="{BB962C8B-B14F-4D97-AF65-F5344CB8AC3E}">
        <p14:creationId xmlns:p14="http://schemas.microsoft.com/office/powerpoint/2010/main" val="1581274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495552"/>
            <a:ext cx="84963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454400" y="570299"/>
            <a:ext cx="7518400" cy="1015663"/>
          </a:xfrm>
          <a:prstGeom prst="rect">
            <a:avLst/>
          </a:prstGeom>
          <a:noFill/>
        </p:spPr>
        <p:txBody>
          <a:bodyPr wrap="square" rtlCol="0">
            <a:spAutoFit/>
          </a:bodyPr>
          <a:lstStyle/>
          <a:p>
            <a:r>
              <a:rPr lang="en-US" sz="6000" dirty="0" smtClean="0"/>
              <a:t>Standards</a:t>
            </a:r>
            <a:endParaRPr lang="en-US" sz="6000" dirty="0"/>
          </a:p>
        </p:txBody>
      </p:sp>
      <p:sp>
        <p:nvSpPr>
          <p:cNvPr id="9" name="Down Arrow 8"/>
          <p:cNvSpPr/>
          <p:nvPr/>
        </p:nvSpPr>
        <p:spPr>
          <a:xfrm flipH="1">
            <a:off x="5232401" y="1978092"/>
            <a:ext cx="635000" cy="9618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49500" y="3036870"/>
            <a:ext cx="6400800" cy="952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844800" y="3297636"/>
            <a:ext cx="5346700" cy="646331"/>
          </a:xfrm>
          <a:prstGeom prst="rect">
            <a:avLst/>
          </a:prstGeom>
          <a:noFill/>
        </p:spPr>
        <p:txBody>
          <a:bodyPr wrap="square" rtlCol="0">
            <a:spAutoFit/>
          </a:bodyPr>
          <a:lstStyle/>
          <a:p>
            <a:r>
              <a:rPr lang="en-US" sz="3600" dirty="0" smtClean="0"/>
              <a:t>			  Elements</a:t>
            </a:r>
            <a:endParaRPr lang="en-US" sz="3600" dirty="0"/>
          </a:p>
        </p:txBody>
      </p:sp>
      <p:sp>
        <p:nvSpPr>
          <p:cNvPr id="12" name="Down Arrow 11"/>
          <p:cNvSpPr/>
          <p:nvPr/>
        </p:nvSpPr>
        <p:spPr>
          <a:xfrm>
            <a:off x="5270499" y="4327275"/>
            <a:ext cx="495301"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654300" y="5348752"/>
            <a:ext cx="5791200"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844800" y="5348752"/>
            <a:ext cx="5181600" cy="584775"/>
          </a:xfrm>
          <a:prstGeom prst="rect">
            <a:avLst/>
          </a:prstGeom>
          <a:noFill/>
        </p:spPr>
        <p:txBody>
          <a:bodyPr wrap="square" rtlCol="0">
            <a:spAutoFit/>
          </a:bodyPr>
          <a:lstStyle/>
          <a:p>
            <a:r>
              <a:rPr lang="en-US" sz="3200" dirty="0" smtClean="0"/>
              <a:t>			  Indicators</a:t>
            </a:r>
            <a:endParaRPr lang="en-US" sz="3200" dirty="0"/>
          </a:p>
        </p:txBody>
      </p:sp>
    </p:spTree>
    <p:extLst>
      <p:ext uri="{BB962C8B-B14F-4D97-AF65-F5344CB8AC3E}">
        <p14:creationId xmlns:p14="http://schemas.microsoft.com/office/powerpoint/2010/main" val="3181335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20900" y="990600"/>
            <a:ext cx="1104900" cy="25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2120900" y="990600"/>
            <a:ext cx="1104900" cy="254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2023499" y="900444"/>
            <a:ext cx="9558901" cy="4767936"/>
          </a:xfrm>
          <a:prstGeom prst="rect">
            <a:avLst/>
          </a:prstGeom>
        </p:spPr>
      </p:pic>
      <p:sp>
        <p:nvSpPr>
          <p:cNvPr id="3" name="TextBox 2"/>
          <p:cNvSpPr txBox="1"/>
          <p:nvPr/>
        </p:nvSpPr>
        <p:spPr>
          <a:xfrm>
            <a:off x="406400" y="304800"/>
            <a:ext cx="5283200" cy="523220"/>
          </a:xfrm>
          <a:prstGeom prst="rect">
            <a:avLst/>
          </a:prstGeom>
          <a:noFill/>
        </p:spPr>
        <p:txBody>
          <a:bodyPr wrap="square" rtlCol="0">
            <a:spAutoFit/>
          </a:bodyPr>
          <a:lstStyle/>
          <a:p>
            <a:r>
              <a:rPr lang="en-US" sz="2800" dirty="0" smtClean="0"/>
              <a:t>Standard 3 </a:t>
            </a:r>
            <a:endParaRPr lang="en-US" sz="2800" dirty="0"/>
          </a:p>
        </p:txBody>
      </p:sp>
      <p:sp>
        <p:nvSpPr>
          <p:cNvPr id="6" name="Rectangle 5"/>
          <p:cNvSpPr/>
          <p:nvPr/>
        </p:nvSpPr>
        <p:spPr>
          <a:xfrm>
            <a:off x="2010799" y="990600"/>
            <a:ext cx="1320800" cy="254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074299" y="936823"/>
            <a:ext cx="1231900" cy="307777"/>
          </a:xfrm>
          <a:prstGeom prst="rect">
            <a:avLst/>
          </a:prstGeom>
          <a:noFill/>
        </p:spPr>
        <p:txBody>
          <a:bodyPr wrap="square" rtlCol="0">
            <a:spAutoFit/>
          </a:bodyPr>
          <a:lstStyle/>
          <a:p>
            <a:r>
              <a:rPr lang="en-US" sz="1400" b="1" dirty="0" smtClean="0">
                <a:solidFill>
                  <a:schemeClr val="bg1"/>
                </a:solidFill>
              </a:rPr>
              <a:t>Element 3.6 </a:t>
            </a:r>
            <a:endParaRPr lang="en-US" sz="1400" b="1" dirty="0">
              <a:solidFill>
                <a:schemeClr val="bg1"/>
              </a:solidFill>
            </a:endParaRPr>
          </a:p>
        </p:txBody>
      </p:sp>
      <p:sp>
        <p:nvSpPr>
          <p:cNvPr id="8" name="Rectangular Callout 7"/>
          <p:cNvSpPr/>
          <p:nvPr/>
        </p:nvSpPr>
        <p:spPr>
          <a:xfrm>
            <a:off x="254000" y="1778000"/>
            <a:ext cx="1244600" cy="2159000"/>
          </a:xfrm>
          <a:prstGeom prst="wedgeRectCallout">
            <a:avLst>
              <a:gd name="adj1" fmla="val 106106"/>
              <a:gd name="adj2" fmla="val 525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54000" y="2374900"/>
            <a:ext cx="1244600" cy="1200329"/>
          </a:xfrm>
          <a:prstGeom prst="rect">
            <a:avLst/>
          </a:prstGeom>
          <a:noFill/>
        </p:spPr>
        <p:txBody>
          <a:bodyPr wrap="square" rtlCol="0">
            <a:spAutoFit/>
          </a:bodyPr>
          <a:lstStyle/>
          <a:p>
            <a:r>
              <a:rPr lang="en-US" b="1" dirty="0" smtClean="0">
                <a:solidFill>
                  <a:schemeClr val="bg1"/>
                </a:solidFill>
              </a:rPr>
              <a:t>One indicator or the other</a:t>
            </a:r>
            <a:endParaRPr lang="en-US" b="1" dirty="0">
              <a:solidFill>
                <a:schemeClr val="bg1"/>
              </a:solidFill>
            </a:endParaRPr>
          </a:p>
        </p:txBody>
      </p:sp>
    </p:spTree>
    <p:extLst>
      <p:ext uri="{BB962C8B-B14F-4D97-AF65-F5344CB8AC3E}">
        <p14:creationId xmlns:p14="http://schemas.microsoft.com/office/powerpoint/2010/main" val="2279490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7300" y="2940050"/>
            <a:ext cx="3536950" cy="2952750"/>
          </a:xfrm>
          <a:prstGeom prst="rect">
            <a:avLst/>
          </a:prstGeom>
        </p:spPr>
      </p:pic>
    </p:spTree>
    <p:extLst>
      <p:ext uri="{BB962C8B-B14F-4D97-AF65-F5344CB8AC3E}">
        <p14:creationId xmlns:p14="http://schemas.microsoft.com/office/powerpoint/2010/main" val="1006936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State law (3012-d)</a:t>
            </a:r>
            <a:endParaRPr lang="en-US" dirty="0"/>
          </a:p>
        </p:txBody>
      </p:sp>
      <p:sp>
        <p:nvSpPr>
          <p:cNvPr id="3" name="TextBox 2"/>
          <p:cNvSpPr txBox="1"/>
          <p:nvPr/>
        </p:nvSpPr>
        <p:spPr>
          <a:xfrm>
            <a:off x="1524540" y="2333287"/>
            <a:ext cx="8414426" cy="3416320"/>
          </a:xfrm>
          <a:prstGeom prst="rect">
            <a:avLst/>
          </a:prstGeom>
          <a:noFill/>
        </p:spPr>
        <p:txBody>
          <a:bodyPr wrap="square" rtlCol="0">
            <a:spAutoFit/>
          </a:bodyPr>
          <a:lstStyle/>
          <a:p>
            <a:pPr marL="342900" indent="-342900" algn="ctr">
              <a:buClr>
                <a:schemeClr val="accent1"/>
              </a:buClr>
              <a:buFont typeface="Courier New" panose="02070309020205020404" pitchFamily="49" charset="0"/>
              <a:buChar char="o"/>
            </a:pPr>
            <a:r>
              <a:rPr lang="en-US" sz="2400" dirty="0" smtClean="0"/>
              <a:t> State provided growth scores for grades 3-8 will be      used for advisory purposes only through June 2019</a:t>
            </a:r>
          </a:p>
          <a:p>
            <a:pPr marL="342900" indent="-342900" algn="ctr">
              <a:buClr>
                <a:schemeClr val="accent1"/>
              </a:buClr>
              <a:buFont typeface="Courier New" panose="02070309020205020404" pitchFamily="49" charset="0"/>
              <a:buChar char="o"/>
            </a:pPr>
            <a:endParaRPr lang="en-US" sz="2400" dirty="0"/>
          </a:p>
          <a:p>
            <a:pPr marL="342900" indent="-342900" algn="ctr">
              <a:buClr>
                <a:schemeClr val="accent1"/>
              </a:buClr>
              <a:buFont typeface="Courier New" panose="02070309020205020404" pitchFamily="49" charset="0"/>
              <a:buChar char="o"/>
            </a:pPr>
            <a:endParaRPr lang="en-US" sz="2400" dirty="0" smtClean="0"/>
          </a:p>
          <a:p>
            <a:pPr marL="342900" indent="-342900" algn="ctr">
              <a:buClr>
                <a:schemeClr val="accent1"/>
              </a:buClr>
              <a:buFont typeface="Courier New" panose="02070309020205020404" pitchFamily="49" charset="0"/>
              <a:buChar char="o"/>
            </a:pPr>
            <a:endParaRPr lang="en-US" sz="2400" dirty="0" smtClean="0"/>
          </a:p>
          <a:p>
            <a:pPr marL="342900" indent="-342900" algn="ctr">
              <a:buClr>
                <a:schemeClr val="accent1"/>
              </a:buClr>
              <a:buFont typeface="Courier New" panose="02070309020205020404" pitchFamily="49" charset="0"/>
              <a:buChar char="o"/>
            </a:pPr>
            <a:endParaRPr lang="en-US" sz="2400" dirty="0" smtClean="0"/>
          </a:p>
          <a:p>
            <a:pPr marL="342900" indent="-342900" algn="ctr">
              <a:buFont typeface="Arial" panose="020B0604020202020204" pitchFamily="34" charset="0"/>
              <a:buChar char="•"/>
            </a:pPr>
            <a:endParaRPr lang="en-US" sz="2400" dirty="0" smtClean="0"/>
          </a:p>
          <a:p>
            <a:pPr algn="ctr"/>
            <a:endParaRPr lang="en-US" sz="2400" dirty="0" smtClean="0"/>
          </a:p>
          <a:p>
            <a:pPr marL="342900" indent="-342900">
              <a:buFont typeface="Arial" panose="020B0604020202020204" pitchFamily="34" charset="0"/>
              <a:buChar char="•"/>
            </a:pPr>
            <a:endParaRPr lang="en-US" sz="2400" dirty="0"/>
          </a:p>
        </p:txBody>
      </p:sp>
      <p:sp>
        <p:nvSpPr>
          <p:cNvPr id="4" name="Rectangle 3"/>
          <p:cNvSpPr/>
          <p:nvPr/>
        </p:nvSpPr>
        <p:spPr>
          <a:xfrm>
            <a:off x="1702340" y="3207017"/>
            <a:ext cx="7639050" cy="2308324"/>
          </a:xfrm>
          <a:prstGeom prst="rect">
            <a:avLst/>
          </a:prstGeom>
        </p:spPr>
        <p:txBody>
          <a:bodyPr wrap="square">
            <a:spAutoFit/>
          </a:bodyPr>
          <a:lstStyle/>
          <a:p>
            <a:pPr marL="285750" indent="-285750">
              <a:buClr>
                <a:schemeClr val="accent1"/>
              </a:buClr>
              <a:buFont typeface="Courier New" panose="02070309020205020404" pitchFamily="49" charset="0"/>
              <a:buChar char="o"/>
            </a:pPr>
            <a:r>
              <a:rPr lang="en-US" sz="2400" dirty="0"/>
              <a:t>Teachers in grades 3-8 will receive both a transition rating and a composite rating </a:t>
            </a:r>
            <a:endParaRPr lang="en-US" sz="2400" dirty="0" smtClean="0"/>
          </a:p>
          <a:p>
            <a:pPr marL="285750" indent="-285750">
              <a:buClr>
                <a:schemeClr val="accent1"/>
              </a:buClr>
              <a:buFont typeface="Courier New" panose="02070309020205020404" pitchFamily="49" charset="0"/>
              <a:buChar char="o"/>
            </a:pPr>
            <a:endParaRPr lang="en-US" sz="2400" dirty="0" smtClean="0"/>
          </a:p>
          <a:p>
            <a:pPr marL="285750" indent="-285750">
              <a:buClr>
                <a:schemeClr val="accent1"/>
              </a:buClr>
              <a:buFont typeface="Courier New" panose="02070309020205020404" pitchFamily="49" charset="0"/>
              <a:buChar char="o"/>
            </a:pPr>
            <a:r>
              <a:rPr lang="en-US" sz="2400" dirty="0" smtClean="0"/>
              <a:t>The composite rating cannot be used for purposes of employment decisions</a:t>
            </a:r>
          </a:p>
          <a:p>
            <a:pPr marL="285750" indent="-285750">
              <a:buClr>
                <a:schemeClr val="accent1"/>
              </a:buClr>
              <a:buFont typeface="Courier New" panose="02070309020205020404" pitchFamily="49" charset="0"/>
              <a:buChar char="o"/>
            </a:pPr>
            <a:endParaRPr lang="en-US" sz="2400" dirty="0"/>
          </a:p>
        </p:txBody>
      </p:sp>
    </p:spTree>
    <p:extLst>
      <p:ext uri="{BB962C8B-B14F-4D97-AF65-F5344CB8AC3E}">
        <p14:creationId xmlns:p14="http://schemas.microsoft.com/office/powerpoint/2010/main" val="3983272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630123" y="310625"/>
            <a:ext cx="6931753" cy="6236749"/>
          </a:xfrm>
          <a:prstGeom prst="rect">
            <a:avLst/>
          </a:prstGeom>
        </p:spPr>
      </p:pic>
      <p:sp>
        <p:nvSpPr>
          <p:cNvPr id="3" name="Rectangle 2"/>
          <p:cNvSpPr/>
          <p:nvPr/>
        </p:nvSpPr>
        <p:spPr>
          <a:xfrm>
            <a:off x="4450976" y="927847"/>
            <a:ext cx="4356848" cy="430306"/>
          </a:xfrm>
          <a:prstGeom prst="rect">
            <a:avLst/>
          </a:prstGeom>
          <a:solidFill>
            <a:schemeClr val="tx1"/>
          </a:solidFill>
          <a:ln w="38100">
            <a:solidFill>
              <a:srgbClr val="B3E8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585447" y="988821"/>
            <a:ext cx="4087906" cy="369332"/>
          </a:xfrm>
          <a:prstGeom prst="rect">
            <a:avLst/>
          </a:prstGeom>
          <a:noFill/>
        </p:spPr>
        <p:txBody>
          <a:bodyPr wrap="square" rtlCol="0">
            <a:spAutoFit/>
          </a:bodyPr>
          <a:lstStyle/>
          <a:p>
            <a:r>
              <a:rPr lang="en-US" dirty="0" smtClean="0">
                <a:solidFill>
                  <a:schemeClr val="bg1"/>
                </a:solidFill>
              </a:rPr>
              <a:t>        Teacher Observations</a:t>
            </a:r>
            <a:endParaRPr lang="en-US" dirty="0">
              <a:solidFill>
                <a:schemeClr val="bg1"/>
              </a:solidFill>
            </a:endParaRPr>
          </a:p>
        </p:txBody>
      </p:sp>
    </p:spTree>
    <p:extLst>
      <p:ext uri="{BB962C8B-B14F-4D97-AF65-F5344CB8AC3E}">
        <p14:creationId xmlns:p14="http://schemas.microsoft.com/office/powerpoint/2010/main" val="3499092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7" y="447188"/>
            <a:ext cx="11730037" cy="970450"/>
          </a:xfrm>
        </p:spPr>
        <p:txBody>
          <a:bodyPr/>
          <a:lstStyle/>
          <a:p>
            <a:r>
              <a:rPr lang="en-US" dirty="0" smtClean="0"/>
              <a:t>Observation Process</a:t>
            </a:r>
            <a:endParaRPr lang="en-US" dirty="0"/>
          </a:p>
        </p:txBody>
      </p:sp>
      <p:pic>
        <p:nvPicPr>
          <p:cNvPr id="4" name="Picture 3"/>
          <p:cNvPicPr>
            <a:picLocks noChangeAspect="1"/>
          </p:cNvPicPr>
          <p:nvPr/>
        </p:nvPicPr>
        <p:blipFill>
          <a:blip r:embed="rId3"/>
          <a:stretch>
            <a:fillRect/>
          </a:stretch>
        </p:blipFill>
        <p:spPr>
          <a:xfrm>
            <a:off x="1709640" y="4240230"/>
            <a:ext cx="6639119" cy="2103302"/>
          </a:xfrm>
          <a:prstGeom prst="rect">
            <a:avLst/>
          </a:prstGeom>
        </p:spPr>
      </p:pic>
      <p:pic>
        <p:nvPicPr>
          <p:cNvPr id="5" name="Picture 4"/>
          <p:cNvPicPr>
            <a:picLocks noChangeAspect="1"/>
          </p:cNvPicPr>
          <p:nvPr/>
        </p:nvPicPr>
        <p:blipFill>
          <a:blip r:embed="rId4"/>
          <a:stretch>
            <a:fillRect/>
          </a:stretch>
        </p:blipFill>
        <p:spPr>
          <a:xfrm>
            <a:off x="639232" y="2473976"/>
            <a:ext cx="7840136" cy="1390008"/>
          </a:xfrm>
          <a:prstGeom prst="rect">
            <a:avLst/>
          </a:prstGeom>
        </p:spPr>
      </p:pic>
    </p:spTree>
    <p:extLst>
      <p:ext uri="{BB962C8B-B14F-4D97-AF65-F5344CB8AC3E}">
        <p14:creationId xmlns:p14="http://schemas.microsoft.com/office/powerpoint/2010/main" val="138058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 Growth Score</a:t>
            </a:r>
            <a:endParaRPr lang="en-US" dirty="0"/>
          </a:p>
        </p:txBody>
      </p:sp>
      <p:sp>
        <p:nvSpPr>
          <p:cNvPr id="3" name="TextBox 2"/>
          <p:cNvSpPr txBox="1"/>
          <p:nvPr/>
        </p:nvSpPr>
        <p:spPr>
          <a:xfrm>
            <a:off x="810000" y="2245659"/>
            <a:ext cx="8189258" cy="1323439"/>
          </a:xfrm>
          <a:prstGeom prst="rect">
            <a:avLst/>
          </a:prstGeom>
          <a:noFill/>
        </p:spPr>
        <p:txBody>
          <a:bodyPr wrap="square" rtlCol="0">
            <a:spAutoFit/>
          </a:bodyPr>
          <a:lstStyle/>
          <a:p>
            <a:r>
              <a:rPr lang="en-US" sz="2800" dirty="0" smtClean="0"/>
              <a:t>K-8 </a:t>
            </a:r>
            <a:r>
              <a:rPr lang="en-US" sz="2800" dirty="0"/>
              <a:t>t</a:t>
            </a:r>
            <a:r>
              <a:rPr lang="en-US" sz="2800" dirty="0" smtClean="0"/>
              <a:t>eachers will have their score derived using STAR.     </a:t>
            </a:r>
          </a:p>
          <a:p>
            <a:pPr lvl="1"/>
            <a:endParaRPr lang="en-US" sz="2400" dirty="0"/>
          </a:p>
        </p:txBody>
      </p:sp>
      <p:sp>
        <p:nvSpPr>
          <p:cNvPr id="4" name="TextBox 3"/>
          <p:cNvSpPr txBox="1"/>
          <p:nvPr/>
        </p:nvSpPr>
        <p:spPr>
          <a:xfrm>
            <a:off x="810000" y="3920065"/>
            <a:ext cx="9520517" cy="1815882"/>
          </a:xfrm>
          <a:prstGeom prst="rect">
            <a:avLst/>
          </a:prstGeom>
          <a:noFill/>
        </p:spPr>
        <p:txBody>
          <a:bodyPr wrap="square" rtlCol="0">
            <a:spAutoFit/>
          </a:bodyPr>
          <a:lstStyle/>
          <a:p>
            <a:r>
              <a:rPr lang="en-US" sz="2800" dirty="0" smtClean="0"/>
              <a:t>Why?  </a:t>
            </a:r>
          </a:p>
          <a:p>
            <a:pPr marL="285750" indent="-285750">
              <a:buFont typeface="Arial" panose="020B0604020202020204" pitchFamily="34" charset="0"/>
              <a:buChar char="•"/>
            </a:pPr>
            <a:r>
              <a:rPr lang="en-US" sz="2800" dirty="0" smtClean="0"/>
              <a:t>Quick</a:t>
            </a:r>
          </a:p>
          <a:p>
            <a:pPr marL="285750" indent="-285750">
              <a:buFont typeface="Arial" panose="020B0604020202020204" pitchFamily="34" charset="0"/>
              <a:buChar char="•"/>
            </a:pPr>
            <a:r>
              <a:rPr lang="en-US" sz="2800" dirty="0" smtClean="0"/>
              <a:t>Historically proven to be favorable (14-18 points/20)</a:t>
            </a:r>
          </a:p>
          <a:p>
            <a:pPr marL="285750" indent="-285750">
              <a:buFont typeface="Arial" panose="020B0604020202020204" pitchFamily="34" charset="0"/>
              <a:buChar char="•"/>
            </a:pPr>
            <a:r>
              <a:rPr lang="en-US" sz="2800" dirty="0" smtClean="0"/>
              <a:t>The risk of using two assessments is too great</a:t>
            </a:r>
          </a:p>
        </p:txBody>
      </p:sp>
    </p:spTree>
    <p:extLst>
      <p:ext uri="{BB962C8B-B14F-4D97-AF65-F5344CB8AC3E}">
        <p14:creationId xmlns:p14="http://schemas.microsoft.com/office/powerpoint/2010/main" val="83410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17531" y="1249065"/>
            <a:ext cx="11081121" cy="2609663"/>
          </a:xfrm>
          <a:prstGeom prst="rect">
            <a:avLst/>
          </a:prstGeom>
        </p:spPr>
      </p:pic>
      <p:sp>
        <p:nvSpPr>
          <p:cNvPr id="5" name="Rectangle 4"/>
          <p:cNvSpPr/>
          <p:nvPr/>
        </p:nvSpPr>
        <p:spPr>
          <a:xfrm>
            <a:off x="1042184" y="0"/>
            <a:ext cx="5508238" cy="707886"/>
          </a:xfrm>
          <a:prstGeom prst="rect">
            <a:avLst/>
          </a:prstGeom>
          <a:noFill/>
        </p:spPr>
        <p:txBody>
          <a:bodyPr wrap="none" lIns="91440" tIns="45720" rIns="91440" bIns="45720">
            <a:spAutoFit/>
          </a:bodyPr>
          <a:lstStyle/>
          <a:p>
            <a:pPr algn="ctr"/>
            <a:r>
              <a:rPr lang="en-US" sz="40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Student Performance</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3125299497"/>
              </p:ext>
            </p:extLst>
          </p:nvPr>
        </p:nvGraphicFramePr>
        <p:xfrm>
          <a:off x="617528" y="4490914"/>
          <a:ext cx="11081123" cy="1884486"/>
        </p:xfrm>
        <a:graphic>
          <a:graphicData uri="http://schemas.openxmlformats.org/drawingml/2006/table">
            <a:tbl>
              <a:tblPr firstRow="1" firstCol="1" bandRow="1" bandCol="1"/>
              <a:tblGrid>
                <a:gridCol w="525902"/>
                <a:gridCol w="525902"/>
                <a:gridCol w="525902"/>
                <a:gridCol w="525902"/>
                <a:gridCol w="525902"/>
                <a:gridCol w="525902"/>
                <a:gridCol w="526786"/>
                <a:gridCol w="525902"/>
                <a:gridCol w="525902"/>
                <a:gridCol w="525902"/>
                <a:gridCol w="560431"/>
                <a:gridCol w="525902"/>
                <a:gridCol w="525902"/>
                <a:gridCol w="526786"/>
                <a:gridCol w="525902"/>
                <a:gridCol w="525902"/>
                <a:gridCol w="525902"/>
                <a:gridCol w="525902"/>
                <a:gridCol w="525902"/>
                <a:gridCol w="525902"/>
                <a:gridCol w="526786"/>
              </a:tblGrid>
              <a:tr h="691395">
                <a:tc gridSpan="3">
                  <a:txBody>
                    <a:bodyPr/>
                    <a:lstStyle/>
                    <a:p>
                      <a:pPr marL="0" marR="0" algn="ctr">
                        <a:lnSpc>
                          <a:spcPct val="115000"/>
                        </a:lnSpc>
                        <a:spcBef>
                          <a:spcPts val="0"/>
                        </a:spcBef>
                        <a:spcAft>
                          <a:spcPts val="0"/>
                        </a:spcAft>
                      </a:pPr>
                      <a:r>
                        <a:rPr lang="en-US" sz="1100" b="1" dirty="0">
                          <a:solidFill>
                            <a:srgbClr val="C4BC96"/>
                          </a:solidFill>
                          <a:effectLst/>
                          <a:latin typeface="Arial" panose="020B0604020202020204" pitchFamily="34" charset="0"/>
                          <a:ea typeface="Times New Roman" panose="02020603050405020304" pitchFamily="18" charset="0"/>
                          <a:cs typeface="Times New Roman" panose="02020603050405020304" pitchFamily="18" charset="0"/>
                        </a:rPr>
                        <a:t>HIGHLY EFFECTIVE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17365D"/>
                    </a:solidFill>
                  </a:tcPr>
                </a:tc>
                <a:tc hMerge="1">
                  <a:txBody>
                    <a:bodyPr/>
                    <a:lstStyle/>
                    <a:p>
                      <a:endParaRPr lang="en-US"/>
                    </a:p>
                  </a:txBody>
                  <a:tcPr/>
                </a:tc>
                <a:tc hMerge="1">
                  <a:txBody>
                    <a:bodyPr/>
                    <a:lstStyle/>
                    <a:p>
                      <a:endParaRPr lang="en-US"/>
                    </a:p>
                  </a:txBody>
                  <a:tcPr/>
                </a:tc>
                <a:tc gridSpan="9">
                  <a:txBody>
                    <a:bodyPr/>
                    <a:lstStyle/>
                    <a:p>
                      <a:pPr marL="0" marR="0" algn="ctr">
                        <a:lnSpc>
                          <a:spcPct val="115000"/>
                        </a:lnSpc>
                        <a:spcBef>
                          <a:spcPts val="0"/>
                        </a:spcBef>
                        <a:spcAft>
                          <a:spcPts val="0"/>
                        </a:spcAft>
                      </a:pPr>
                      <a:r>
                        <a:rPr lang="en-US" sz="1100" b="1" dirty="0">
                          <a:solidFill>
                            <a:srgbClr val="C4BC96"/>
                          </a:solidFill>
                          <a:effectLst/>
                          <a:latin typeface="Arial" panose="020B0604020202020204" pitchFamily="34" charset="0"/>
                          <a:ea typeface="Times New Roman" panose="02020603050405020304" pitchFamily="18" charset="0"/>
                          <a:cs typeface="Times New Roman" panose="02020603050405020304" pitchFamily="18" charset="0"/>
                        </a:rPr>
                        <a:t>EFFECTIVE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algn="ctr">
                        <a:lnSpc>
                          <a:spcPct val="115000"/>
                        </a:lnSpc>
                        <a:spcBef>
                          <a:spcPts val="0"/>
                        </a:spcBef>
                        <a:spcAft>
                          <a:spcPts val="0"/>
                        </a:spcAft>
                      </a:pPr>
                      <a:r>
                        <a:rPr lang="en-US" sz="1100" b="1">
                          <a:effectLst/>
                          <a:latin typeface="Arial" panose="020B0604020202020204" pitchFamily="34" charset="0"/>
                          <a:ea typeface="Times New Roman" panose="02020603050405020304" pitchFamily="18" charset="0"/>
                          <a:cs typeface="Times New Roman" panose="02020603050405020304" pitchFamily="18" charset="0"/>
                        </a:rPr>
                        <a:t>DEVELOPING</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B8CCE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INEFFECTIVE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AEEF3"/>
                    </a:solidFill>
                  </a:tcPr>
                </a:tc>
                <a:tc hMerge="1">
                  <a:txBody>
                    <a:bodyPr/>
                    <a:lstStyle/>
                    <a:p>
                      <a:endParaRPr lang="en-US"/>
                    </a:p>
                  </a:txBody>
                  <a:tcPr/>
                </a:tc>
                <a:tc hMerge="1">
                  <a:txBody>
                    <a:bodyPr/>
                    <a:lstStyle/>
                    <a:p>
                      <a:endParaRPr lang="en-US"/>
                    </a:p>
                  </a:txBody>
                  <a:tcPr/>
                </a:tc>
              </a:tr>
              <a:tr h="627403">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17365D"/>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17365D"/>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17365D"/>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000" b="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B8CCE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B8CCE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B8CCE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B8CCE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B8CCE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B8CCE4"/>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AEEF3"/>
                    </a:solidFill>
                  </a:tcPr>
                </a:tc>
                <a:tc>
                  <a:txBody>
                    <a:bodyPr/>
                    <a:lstStyle/>
                    <a:p>
                      <a:pPr marL="0" marR="0" algn="ctr">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AEEF3"/>
                    </a:solidFill>
                  </a:tcPr>
                </a:tc>
                <a:tc>
                  <a:txBody>
                    <a:bodyPr/>
                    <a:lstStyle/>
                    <a:p>
                      <a:pPr marL="0" marR="0" algn="ctr">
                        <a:lnSpc>
                          <a:spcPct val="115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AEEF3"/>
                    </a:solidFill>
                  </a:tcPr>
                </a:tc>
              </a:tr>
              <a:tr h="565688">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87 – 100</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74-86</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61 – 73</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58 – 60</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55 – 57</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53 – 54</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51 – 52</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49 – 50</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47 – 48</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45 – 46</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43 – 44</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41 – 42</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37 – 40</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33 – 36</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30 – 32</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27 – 29</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24 – 26</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21 – 23</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14 – 20</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 – 13</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0 - 6</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914400" y="4030575"/>
            <a:ext cx="8579223" cy="369332"/>
          </a:xfrm>
          <a:prstGeom prst="rect">
            <a:avLst/>
          </a:prstGeom>
          <a:noFill/>
        </p:spPr>
        <p:txBody>
          <a:bodyPr wrap="square" rtlCol="0">
            <a:spAutoFit/>
          </a:bodyPr>
          <a:lstStyle/>
          <a:p>
            <a:r>
              <a:rPr lang="en-US" dirty="0" smtClean="0"/>
              <a:t>Old HEDI band: no longer in use</a:t>
            </a:r>
            <a:endParaRPr lang="en-US" dirty="0"/>
          </a:p>
        </p:txBody>
      </p:sp>
      <p:sp>
        <p:nvSpPr>
          <p:cNvPr id="7" name="TextBox 6"/>
          <p:cNvSpPr txBox="1"/>
          <p:nvPr/>
        </p:nvSpPr>
        <p:spPr>
          <a:xfrm>
            <a:off x="914400" y="778591"/>
            <a:ext cx="5243691" cy="369332"/>
          </a:xfrm>
          <a:prstGeom prst="rect">
            <a:avLst/>
          </a:prstGeom>
          <a:noFill/>
        </p:spPr>
        <p:txBody>
          <a:bodyPr wrap="square" rtlCol="0">
            <a:spAutoFit/>
          </a:bodyPr>
          <a:lstStyle/>
          <a:p>
            <a:r>
              <a:rPr lang="en-US" dirty="0" smtClean="0"/>
              <a:t>New HEDI band: </a:t>
            </a:r>
            <a:endParaRPr lang="en-US" dirty="0"/>
          </a:p>
        </p:txBody>
      </p:sp>
    </p:spTree>
    <p:extLst>
      <p:ext uri="{BB962C8B-B14F-4D97-AF65-F5344CB8AC3E}">
        <p14:creationId xmlns:p14="http://schemas.microsoft.com/office/powerpoint/2010/main" val="3675275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note:</a:t>
            </a:r>
            <a:endParaRPr lang="en-US" dirty="0"/>
          </a:p>
        </p:txBody>
      </p:sp>
      <p:sp>
        <p:nvSpPr>
          <p:cNvPr id="3" name="Content Placeholder 2"/>
          <p:cNvSpPr>
            <a:spLocks noGrp="1"/>
          </p:cNvSpPr>
          <p:nvPr>
            <p:ph sz="half" idx="1"/>
          </p:nvPr>
        </p:nvSpPr>
        <p:spPr>
          <a:xfrm>
            <a:off x="818712" y="2222287"/>
            <a:ext cx="7839513" cy="3638763"/>
          </a:xfrm>
        </p:spPr>
        <p:txBody>
          <a:bodyPr>
            <a:normAutofit/>
          </a:bodyPr>
          <a:lstStyle/>
          <a:p>
            <a:r>
              <a:rPr lang="en-US" sz="2400" dirty="0" smtClean="0"/>
              <a:t>Timeline has been altered</a:t>
            </a:r>
          </a:p>
          <a:p>
            <a:r>
              <a:rPr lang="en-US" sz="2400" dirty="0" smtClean="0"/>
              <a:t>Every attempt will be made to have your Reflection and Observation aligned at least 24 hours prior to your post-observation</a:t>
            </a:r>
          </a:p>
          <a:p>
            <a:r>
              <a:rPr lang="en-US" sz="2400" dirty="0" smtClean="0"/>
              <a:t>If a teacher isn’t in receipt of the scores  ahead of time he/she may choose to reschedule the post-observation</a:t>
            </a:r>
          </a:p>
          <a:p>
            <a:endParaRPr lang="en-US" dirty="0"/>
          </a:p>
        </p:txBody>
      </p:sp>
    </p:spTree>
    <p:extLst>
      <p:ext uri="{BB962C8B-B14F-4D97-AF65-F5344CB8AC3E}">
        <p14:creationId xmlns:p14="http://schemas.microsoft.com/office/powerpoint/2010/main" val="416214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6447" y="726141"/>
            <a:ext cx="9829800" cy="519056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156447" y="1237129"/>
            <a:ext cx="9829800" cy="4370295"/>
          </a:xfrm>
          <a:prstGeom prst="rect">
            <a:avLst/>
          </a:prstGeom>
        </p:spPr>
      </p:pic>
    </p:spTree>
    <p:extLst>
      <p:ext uri="{BB962C8B-B14F-4D97-AF65-F5344CB8AC3E}">
        <p14:creationId xmlns:p14="http://schemas.microsoft.com/office/powerpoint/2010/main" val="275481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Streamlined NYSUT rubric</a:t>
            </a:r>
            <a:endParaRPr lang="en-US" dirty="0"/>
          </a:p>
        </p:txBody>
      </p:sp>
      <p:sp>
        <p:nvSpPr>
          <p:cNvPr id="5" name="Title 1"/>
          <p:cNvSpPr txBox="1">
            <a:spLocks/>
          </p:cNvSpPr>
          <p:nvPr/>
        </p:nvSpPr>
        <p:spPr>
          <a:xfrm>
            <a:off x="1600200" y="1676400"/>
            <a:ext cx="9143998" cy="3733800"/>
          </a:xfrm>
          <a:prstGeom prst="rect">
            <a:avLst/>
          </a:prstGeom>
        </p:spPr>
        <p:txBody>
          <a:bodyPr vert="horz" lIns="91440" tIns="45720" rIns="91440" bIns="45720" rtlCol="0" anchor="b">
            <a:normAutofit/>
          </a:bodyPr>
          <a:lstStyle/>
          <a:p>
            <a:pPr defTabSz="914400">
              <a:lnSpc>
                <a:spcPct val="90000"/>
              </a:lnSpc>
              <a:spcBef>
                <a:spcPct val="0"/>
              </a:spcBef>
              <a:defRPr/>
            </a:pPr>
            <a:endParaRPr lang="en-US" sz="3200" dirty="0">
              <a:latin typeface="+mj-lt"/>
              <a:ea typeface="+mj-ea"/>
              <a:cs typeface="+mj-cs"/>
            </a:endParaRPr>
          </a:p>
        </p:txBody>
      </p:sp>
      <p:sp>
        <p:nvSpPr>
          <p:cNvPr id="6" name="TextBox 5"/>
          <p:cNvSpPr txBox="1"/>
          <p:nvPr/>
        </p:nvSpPr>
        <p:spPr>
          <a:xfrm>
            <a:off x="2569071" y="1994648"/>
            <a:ext cx="3526928" cy="2086725"/>
          </a:xfrm>
          <a:prstGeom prst="rect">
            <a:avLst/>
          </a:prstGeom>
          <a:noFill/>
        </p:spPr>
        <p:txBody>
          <a:bodyPr wrap="none" rtlCol="0">
            <a:spAutoFit/>
          </a:bodyPr>
          <a:lstStyle/>
          <a:p>
            <a:pPr>
              <a:lnSpc>
                <a:spcPct val="90000"/>
              </a:lnSpc>
            </a:pPr>
            <a:r>
              <a:rPr lang="en-US" sz="2400" dirty="0"/>
              <a:t>Observable evidence:</a:t>
            </a:r>
          </a:p>
          <a:p>
            <a:pPr lvl="1">
              <a:lnSpc>
                <a:spcPct val="90000"/>
              </a:lnSpc>
              <a:buFont typeface="Wingdings" pitchFamily="2" charset="2"/>
              <a:buChar char="§"/>
            </a:pPr>
            <a:r>
              <a:rPr lang="en-US" sz="2400" dirty="0"/>
              <a:t>  1.2, 1.3, 1.6</a:t>
            </a:r>
          </a:p>
          <a:p>
            <a:pPr lvl="1">
              <a:lnSpc>
                <a:spcPct val="90000"/>
              </a:lnSpc>
              <a:buFont typeface="Wingdings" pitchFamily="2" charset="2"/>
              <a:buChar char="§"/>
            </a:pPr>
            <a:r>
              <a:rPr lang="en-US" sz="2400" dirty="0"/>
              <a:t>  2.1, 2.2,2.4, 2.5</a:t>
            </a:r>
          </a:p>
          <a:p>
            <a:pPr lvl="1">
              <a:lnSpc>
                <a:spcPct val="90000"/>
              </a:lnSpc>
              <a:buFont typeface="Wingdings" pitchFamily="2" charset="2"/>
              <a:buChar char="§"/>
            </a:pPr>
            <a:r>
              <a:rPr lang="en-US" sz="2400" dirty="0"/>
              <a:t>  6.2, 6.4,</a:t>
            </a:r>
          </a:p>
          <a:p>
            <a:pPr lvl="1">
              <a:lnSpc>
                <a:spcPct val="90000"/>
              </a:lnSpc>
              <a:buFont typeface="Wingdings" pitchFamily="2" charset="2"/>
              <a:buChar char="§"/>
            </a:pPr>
            <a:r>
              <a:rPr lang="en-US" sz="2400" dirty="0"/>
              <a:t>  7.1, 7.2, 7.3</a:t>
            </a:r>
          </a:p>
          <a:p>
            <a:pPr>
              <a:lnSpc>
                <a:spcPct val="90000"/>
              </a:lnSpc>
            </a:pPr>
            <a:endParaRPr lang="en-US" sz="2400" dirty="0"/>
          </a:p>
        </p:txBody>
      </p:sp>
      <p:sp>
        <p:nvSpPr>
          <p:cNvPr id="7" name="TextBox 6"/>
          <p:cNvSpPr txBox="1"/>
          <p:nvPr/>
        </p:nvSpPr>
        <p:spPr>
          <a:xfrm>
            <a:off x="1943848" y="4271873"/>
            <a:ext cx="9067800" cy="2031325"/>
          </a:xfrm>
          <a:prstGeom prst="rect">
            <a:avLst/>
          </a:prstGeom>
          <a:noFill/>
        </p:spPr>
        <p:txBody>
          <a:bodyPr wrap="square" rtlCol="0">
            <a:spAutoFit/>
          </a:bodyPr>
          <a:lstStyle/>
          <a:p>
            <a:pPr>
              <a:lnSpc>
                <a:spcPct val="90000"/>
              </a:lnSpc>
            </a:pPr>
            <a:r>
              <a:rPr lang="en-US" sz="2800" dirty="0"/>
              <a:t>Only </a:t>
            </a:r>
            <a:r>
              <a:rPr lang="en-US" sz="2800" u="sng" dirty="0"/>
              <a:t>one indicator </a:t>
            </a:r>
            <a:r>
              <a:rPr lang="en-US" sz="2800" dirty="0"/>
              <a:t>needs to be observed for </a:t>
            </a:r>
            <a:r>
              <a:rPr lang="en-US" sz="2800" u="sng" dirty="0"/>
              <a:t>Standards</a:t>
            </a:r>
            <a:r>
              <a:rPr lang="en-US" sz="2800" dirty="0"/>
              <a:t> 1, 2, 6 and 7. </a:t>
            </a:r>
          </a:p>
          <a:p>
            <a:pPr>
              <a:lnSpc>
                <a:spcPct val="90000"/>
              </a:lnSpc>
            </a:pPr>
            <a:r>
              <a:rPr lang="en-US" sz="2800" dirty="0"/>
              <a:t>Only </a:t>
            </a:r>
            <a:r>
              <a:rPr lang="en-US" sz="2800" u="sng" dirty="0"/>
              <a:t>one indicator </a:t>
            </a:r>
            <a:r>
              <a:rPr lang="en-US" sz="2800" dirty="0"/>
              <a:t>needs to be observed for </a:t>
            </a:r>
            <a:r>
              <a:rPr lang="en-US" sz="2800" u="sng" dirty="0"/>
              <a:t>each element </a:t>
            </a:r>
            <a:r>
              <a:rPr lang="en-US" sz="2800" dirty="0"/>
              <a:t>in  Standards 3, 4 and 5. </a:t>
            </a:r>
          </a:p>
          <a:p>
            <a:pPr>
              <a:lnSpc>
                <a:spcPct val="90000"/>
              </a:lnSpc>
            </a:pPr>
            <a:r>
              <a:rPr lang="en-US" sz="2800" dirty="0"/>
              <a:t>5.4 and 5.5 will no longer be scored. </a:t>
            </a:r>
          </a:p>
        </p:txBody>
      </p:sp>
    </p:spTree>
    <p:extLst>
      <p:ext uri="{BB962C8B-B14F-4D97-AF65-F5344CB8AC3E}">
        <p14:creationId xmlns:p14="http://schemas.microsoft.com/office/powerpoint/2010/main" val="3738626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273</TotalTime>
  <Words>709</Words>
  <Application>Microsoft Office PowerPoint</Application>
  <PresentationFormat>Widescreen</PresentationFormat>
  <Paragraphs>121</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Century Gothic</vt:lpstr>
      <vt:lpstr>Courier New</vt:lpstr>
      <vt:lpstr>Times New Roman</vt:lpstr>
      <vt:lpstr>Wingdings</vt:lpstr>
      <vt:lpstr>Wingdings 2</vt:lpstr>
      <vt:lpstr>Quotable</vt:lpstr>
      <vt:lpstr>APPR for 2016-2017</vt:lpstr>
      <vt:lpstr>Changes to State law (3012-d)</vt:lpstr>
      <vt:lpstr>PowerPoint Presentation</vt:lpstr>
      <vt:lpstr>Observation Process</vt:lpstr>
      <vt:lpstr>STAR – Growth Score</vt:lpstr>
      <vt:lpstr>PowerPoint Presentation</vt:lpstr>
      <vt:lpstr>Changes to note:</vt:lpstr>
      <vt:lpstr>PowerPoint Presentation</vt:lpstr>
      <vt:lpstr>Streamlined NYSUT rubric</vt:lpstr>
      <vt:lpstr>PowerPoint Presentation</vt:lpstr>
      <vt:lpstr>PowerPoint Presentation</vt:lpstr>
      <vt:lpstr>Questions ?</vt:lpstr>
    </vt:vector>
  </TitlesOfParts>
  <Company>Central Square Central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 for 2016-2017</dc:title>
  <dc:creator>Meredith, Linda</dc:creator>
  <cp:lastModifiedBy>Meredith, Linda</cp:lastModifiedBy>
  <cp:revision>26</cp:revision>
  <cp:lastPrinted>2016-10-03T23:40:55Z</cp:lastPrinted>
  <dcterms:created xsi:type="dcterms:W3CDTF">2016-09-29T18:51:37Z</dcterms:created>
  <dcterms:modified xsi:type="dcterms:W3CDTF">2016-10-04T18:48:20Z</dcterms:modified>
</cp:coreProperties>
</file>