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5" r:id="rId10"/>
    <p:sldId id="266" r:id="rId11"/>
    <p:sldId id="264" r:id="rId12"/>
    <p:sldId id="267" r:id="rId13"/>
    <p:sldId id="268" r:id="rId14"/>
    <p:sldId id="269" r:id="rId15"/>
    <p:sldId id="270" r:id="rId16"/>
    <p:sldId id="271" r:id="rId17"/>
    <p:sldId id="272" r:id="rId18"/>
    <p:sldId id="273" r:id="rId19"/>
    <p:sldId id="274" r:id="rId20"/>
    <p:sldId id="276" r:id="rId21"/>
    <p:sldId id="279" r:id="rId22"/>
    <p:sldId id="275" r:id="rId23"/>
    <p:sldId id="277" r:id="rId24"/>
    <p:sldId id="278" r:id="rId25"/>
    <p:sldId id="281" r:id="rId26"/>
    <p:sldId id="282" r:id="rId27"/>
    <p:sldId id="280"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140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7C32DD-2173-F446-A5C7-3EB6E06C7361}" type="datetimeFigureOut">
              <a:rPr lang="en-US" smtClean="0"/>
              <a:t>6/25/16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648133-B3B4-D24F-A2E3-A7A71D9B2696}" type="slidenum">
              <a:rPr lang="en-US" smtClean="0"/>
              <a:t>‹#›</a:t>
            </a:fld>
            <a:endParaRPr lang="en-US"/>
          </a:p>
        </p:txBody>
      </p:sp>
    </p:spTree>
    <p:extLst>
      <p:ext uri="{BB962C8B-B14F-4D97-AF65-F5344CB8AC3E}">
        <p14:creationId xmlns:p14="http://schemas.microsoft.com/office/powerpoint/2010/main" val="2283716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2B79B-4130-9744-B70B-2A094DD624DF}" type="datetimeFigureOut">
              <a:rPr lang="en-US" smtClean="0"/>
              <a:t>6/25/16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304A86-48B0-C84D-93A0-012BD1B18DDC}" type="slidenum">
              <a:rPr lang="en-US" smtClean="0"/>
              <a:t>‹#›</a:t>
            </a:fld>
            <a:endParaRPr lang="en-US"/>
          </a:p>
        </p:txBody>
      </p:sp>
    </p:spTree>
    <p:extLst>
      <p:ext uri="{BB962C8B-B14F-4D97-AF65-F5344CB8AC3E}">
        <p14:creationId xmlns:p14="http://schemas.microsoft.com/office/powerpoint/2010/main" val="6766506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srufaculty.sru.edu</a:t>
            </a:r>
            <a:r>
              <a:rPr lang="en-US" dirty="0" smtClean="0"/>
              <a:t>/</a:t>
            </a:r>
            <a:r>
              <a:rPr lang="en-US" dirty="0" err="1" smtClean="0"/>
              <a:t>james.hughes</a:t>
            </a:r>
            <a:r>
              <a:rPr lang="en-US" dirty="0" smtClean="0"/>
              <a:t>/100/100-6/d-6-10.htm</a:t>
            </a:r>
            <a:endParaRPr lang="en-US" dirty="0"/>
          </a:p>
        </p:txBody>
      </p:sp>
      <p:sp>
        <p:nvSpPr>
          <p:cNvPr id="4" name="Slide Number Placeholder 3"/>
          <p:cNvSpPr>
            <a:spLocks noGrp="1"/>
          </p:cNvSpPr>
          <p:nvPr>
            <p:ph type="sldNum" sz="quarter" idx="10"/>
          </p:nvPr>
        </p:nvSpPr>
        <p:spPr/>
        <p:txBody>
          <a:bodyPr/>
          <a:lstStyle/>
          <a:p>
            <a:fld id="{B5304A86-48B0-C84D-93A0-012BD1B18DDC}" type="slidenum">
              <a:rPr lang="en-US" smtClean="0"/>
              <a:t>4</a:t>
            </a:fld>
            <a:endParaRPr lang="en-US"/>
          </a:p>
        </p:txBody>
      </p:sp>
    </p:spTree>
    <p:extLst>
      <p:ext uri="{BB962C8B-B14F-4D97-AF65-F5344CB8AC3E}">
        <p14:creationId xmlns:p14="http://schemas.microsoft.com/office/powerpoint/2010/main" val="2029511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304A86-48B0-C84D-93A0-012BD1B18DDC}" type="slidenum">
              <a:rPr lang="en-US" smtClean="0"/>
              <a:t>16</a:t>
            </a:fld>
            <a:endParaRPr lang="en-US"/>
          </a:p>
        </p:txBody>
      </p:sp>
    </p:spTree>
    <p:extLst>
      <p:ext uri="{BB962C8B-B14F-4D97-AF65-F5344CB8AC3E}">
        <p14:creationId xmlns:p14="http://schemas.microsoft.com/office/powerpoint/2010/main" val="2617644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F25C8740-1D97-4C48-A083-BD1D3E734694}"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BE86AFB3-A672-6A49-97BD-BA3124CADD21}" type="datetime1">
              <a:rPr lang="en-US" smtClean="0"/>
              <a:t>6/25/16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2C7BF0A2-9531-7D4F-BDB8-0682FB37DB87}"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C43E42B5-9418-714B-B74B-0BD5AE488F67}"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1AB0EDA3-6B4B-1E49-AABE-8FDB0D63E4EF}"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2521E95-6350-494A-8331-9709FBB2CFE4}"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7C2AB34-127A-E14A-8635-63997AC32F98}"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4E4F59E-4B34-4F4C-850E-6AB1BAE506DC}"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9A53A759-0B13-D94F-A041-294BDAE159F8}"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FBE963-8DA8-8E41-84DD-337DF889C64C}" type="datetime1">
              <a:rPr lang="en-US" smtClean="0"/>
              <a:t>6/25/16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E4154F-0F27-194A-A230-3B3EE0B82E50}" type="datetime1">
              <a:rPr lang="en-US" smtClean="0"/>
              <a:t>6/25/16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EC8F1F37-9A76-204C-A71E-B62578464F60}" type="datetime1">
              <a:rPr lang="en-US" smtClean="0"/>
              <a:t>6/25/16</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4A822907-8A9D-4F6B-98F6-913902AD56B5}" type="slidenum">
              <a:rPr lang="en-US" smtClean="0"/>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FD5EAEA-C75E-3649-8E87-BFFB70DBAE83}" type="datetime1">
              <a:rPr lang="en-US" smtClean="0"/>
              <a:t>6/25/16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713DA-E25B-4940-90FF-183F1C813AEC}" type="datetime1">
              <a:rPr lang="en-US" smtClean="0"/>
              <a:t>6/25/16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C6972044-CE4E-1648-9872-98F3AF908C31}" type="datetime1">
              <a:rPr lang="en-US" smtClean="0"/>
              <a:t>6/25/16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22907-8A9D-4F6B-98F6-913902AD56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8136C0E9-D6AD-B744-B9F8-F08CE41C4886}" type="datetime1">
              <a:rPr lang="en-US" smtClean="0"/>
              <a:t>6/25/16</a:t>
            </a:fld>
            <a:endParaRPr lang="en-US"/>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4A822907-8A9D-4F6B-98F6-913902AD56B5}" type="slidenum">
              <a:rPr lang="en-US" smtClean="0"/>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png"/><Relationship Id="rId11"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Lesson 2: Theory</a:t>
            </a:r>
            <a:endParaRPr lang="en-US" dirty="0"/>
          </a:p>
        </p:txBody>
      </p:sp>
      <p:sp>
        <p:nvSpPr>
          <p:cNvPr id="3" name="Subtitle 2"/>
          <p:cNvSpPr>
            <a:spLocks noGrp="1"/>
          </p:cNvSpPr>
          <p:nvPr>
            <p:ph type="subTitle" idx="1"/>
          </p:nvPr>
        </p:nvSpPr>
        <p:spPr/>
        <p:txBody>
          <a:bodyPr/>
          <a:lstStyle/>
          <a:p>
            <a:endParaRPr lang="en-US" dirty="0" smtClean="0"/>
          </a:p>
          <a:p>
            <a:endParaRPr lang="en-US" dirty="0"/>
          </a:p>
          <a:p>
            <a:endParaRPr lang="en-US" dirty="0" smtClean="0"/>
          </a:p>
          <a:p>
            <a:endParaRPr lang="en-US" dirty="0"/>
          </a:p>
          <a:p>
            <a:r>
              <a:rPr lang="en-US" sz="2400" dirty="0" smtClean="0"/>
              <a:t>Robert </a:t>
            </a:r>
            <a:r>
              <a:rPr lang="en-US" sz="2400" dirty="0" err="1" smtClean="0"/>
              <a:t>Wonser</a:t>
            </a:r>
            <a:endParaRPr lang="en-US" sz="2400" dirty="0" smtClean="0"/>
          </a:p>
          <a:p>
            <a:r>
              <a:rPr lang="en-US" sz="2400" dirty="0" smtClean="0"/>
              <a:t>Introduction to Sociology</a:t>
            </a:r>
            <a:endParaRPr lang="en-US" sz="2400" dirty="0"/>
          </a:p>
        </p:txBody>
      </p:sp>
      <p:sp>
        <p:nvSpPr>
          <p:cNvPr id="4" name="Slide Number Placeholder 3"/>
          <p:cNvSpPr>
            <a:spLocks noGrp="1"/>
          </p:cNvSpPr>
          <p:nvPr>
            <p:ph type="sldNum" sz="quarter" idx="12"/>
          </p:nvPr>
        </p:nvSpPr>
        <p:spPr/>
        <p:txBody>
          <a:bodyPr/>
          <a:lstStyle/>
          <a:p>
            <a:fld id="{4A822907-8A9D-4F6B-98F6-913902AD56B5}" type="slidenum">
              <a:rPr lang="en-US" smtClean="0"/>
              <a:t>1</a:t>
            </a:fld>
            <a:endParaRPr lang="en-US"/>
          </a:p>
        </p:txBody>
      </p:sp>
    </p:spTree>
    <p:extLst>
      <p:ext uri="{BB962C8B-B14F-4D97-AF65-F5344CB8AC3E}">
        <p14:creationId xmlns:p14="http://schemas.microsoft.com/office/powerpoint/2010/main" val="3496388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Entrenched Sexism in Science</a:t>
            </a:r>
            <a:endParaRPr lang="en-US" dirty="0"/>
          </a:p>
        </p:txBody>
      </p:sp>
      <p:sp>
        <p:nvSpPr>
          <p:cNvPr id="3" name="Content Placeholder 2"/>
          <p:cNvSpPr>
            <a:spLocks noGrp="1"/>
          </p:cNvSpPr>
          <p:nvPr>
            <p:ph idx="1"/>
          </p:nvPr>
        </p:nvSpPr>
        <p:spPr>
          <a:xfrm>
            <a:off x="606424" y="2114985"/>
            <a:ext cx="7610476" cy="3670767"/>
          </a:xfrm>
        </p:spPr>
        <p:txBody>
          <a:bodyPr>
            <a:noAutofit/>
          </a:bodyPr>
          <a:lstStyle/>
          <a:p>
            <a:r>
              <a:rPr lang="en-US" sz="3400" dirty="0">
                <a:latin typeface="Century Gothic"/>
                <a:cs typeface="Century Gothic"/>
              </a:rPr>
              <a:t>Despite these impressive works, her most important contribution may have been her English translation of Comte’s </a:t>
            </a:r>
            <a:r>
              <a:rPr lang="en-US" sz="3400" i="1" dirty="0">
                <a:latin typeface="Century Gothic"/>
                <a:cs typeface="Century Gothic"/>
              </a:rPr>
              <a:t>Introduction to Positive Philosophy.</a:t>
            </a:r>
          </a:p>
          <a:p>
            <a:r>
              <a:rPr lang="en-US" sz="3400" dirty="0">
                <a:latin typeface="Century Gothic"/>
                <a:cs typeface="Century Gothic"/>
              </a:rPr>
              <a:t>Why would this be the case for </a:t>
            </a:r>
            <a:r>
              <a:rPr lang="en-US" sz="3400" i="1" dirty="0">
                <a:latin typeface="Century Gothic"/>
                <a:cs typeface="Century Gothic"/>
              </a:rPr>
              <a:t>her</a:t>
            </a:r>
            <a:r>
              <a:rPr lang="en-US" sz="3400" dirty="0">
                <a:latin typeface="Century Gothic"/>
                <a:cs typeface="Century Gothic"/>
              </a:rPr>
              <a:t>?</a:t>
            </a:r>
          </a:p>
          <a:p>
            <a:endParaRPr lang="en-US" sz="3400" dirty="0">
              <a:latin typeface="Century Gothic"/>
              <a:cs typeface="Century Gothic"/>
            </a:endParaRPr>
          </a:p>
          <a:p>
            <a:endParaRPr lang="en-US" sz="3400" dirty="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10</a:t>
            </a:fld>
            <a:endParaRPr lang="en-US"/>
          </a:p>
        </p:txBody>
      </p:sp>
    </p:spTree>
    <p:extLst>
      <p:ext uri="{BB962C8B-B14F-4D97-AF65-F5344CB8AC3E}">
        <p14:creationId xmlns:p14="http://schemas.microsoft.com/office/powerpoint/2010/main" val="16530855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Herbert Spencer</a:t>
            </a:r>
            <a:endParaRPr lang="en-US" dirty="0"/>
          </a:p>
        </p:txBody>
      </p:sp>
      <p:sp>
        <p:nvSpPr>
          <p:cNvPr id="3" name="Content Placeholder 2"/>
          <p:cNvSpPr>
            <a:spLocks noGrp="1"/>
          </p:cNvSpPr>
          <p:nvPr>
            <p:ph idx="1"/>
          </p:nvPr>
        </p:nvSpPr>
        <p:spPr>
          <a:xfrm>
            <a:off x="1" y="2053571"/>
            <a:ext cx="6858000" cy="4291013"/>
          </a:xfrm>
        </p:spPr>
        <p:txBody>
          <a:bodyPr>
            <a:noAutofit/>
          </a:bodyPr>
          <a:lstStyle/>
          <a:p>
            <a:pPr>
              <a:lnSpc>
                <a:spcPct val="90000"/>
              </a:lnSpc>
            </a:pPr>
            <a:r>
              <a:rPr lang="en-US" sz="2400" b="1" dirty="0">
                <a:latin typeface="Century Gothic"/>
                <a:cs typeface="Century Gothic"/>
              </a:rPr>
              <a:t>Herbert Spencer</a:t>
            </a:r>
            <a:r>
              <a:rPr lang="en-US" sz="2400" dirty="0">
                <a:latin typeface="Century Gothic"/>
                <a:cs typeface="Century Gothic"/>
              </a:rPr>
              <a:t> was the first great English-speaking sociologist.  </a:t>
            </a:r>
          </a:p>
          <a:p>
            <a:pPr>
              <a:lnSpc>
                <a:spcPct val="90000"/>
              </a:lnSpc>
            </a:pPr>
            <a:r>
              <a:rPr lang="en-US" sz="2400" dirty="0">
                <a:latin typeface="Century Gothic"/>
                <a:cs typeface="Century Gothic"/>
              </a:rPr>
              <a:t>Spencer was an advocate of the idea of evolution, even before Darwin made it famous and coined the phrase “survival of the fittest.”  </a:t>
            </a:r>
          </a:p>
          <a:p>
            <a:pPr>
              <a:lnSpc>
                <a:spcPct val="90000"/>
              </a:lnSpc>
            </a:pPr>
            <a:r>
              <a:rPr lang="en-US" sz="2400" dirty="0">
                <a:latin typeface="Century Gothic"/>
                <a:cs typeface="Century Gothic"/>
              </a:rPr>
              <a:t>He believed that societies, like living organisms,</a:t>
            </a:r>
            <a:r>
              <a:rPr lang="en-US" sz="2400" i="1" dirty="0">
                <a:latin typeface="Century Gothic"/>
                <a:cs typeface="Century Gothic"/>
              </a:rPr>
              <a:t> </a:t>
            </a:r>
            <a:r>
              <a:rPr lang="en-US" sz="2400" dirty="0">
                <a:latin typeface="Century Gothic"/>
                <a:cs typeface="Century Gothic"/>
              </a:rPr>
              <a:t>evolve through time by adapting to their changing environment.  His philosophy is often referred to as “social Darwinism.”</a:t>
            </a:r>
            <a:endParaRPr lang="en-US" sz="2400" i="1" dirty="0">
              <a:latin typeface="Century Gothic"/>
              <a:cs typeface="Century Gothic"/>
            </a:endParaRPr>
          </a:p>
          <a:p>
            <a:pPr>
              <a:lnSpc>
                <a:spcPct val="90000"/>
              </a:lnSpc>
            </a:pPr>
            <a:endParaRPr lang="en-US" sz="2400" dirty="0">
              <a:latin typeface="Century Gothic"/>
              <a:cs typeface="Century Gothic"/>
            </a:endParaRPr>
          </a:p>
          <a:p>
            <a:endParaRPr lang="en-US" sz="2400" dirty="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11</a:t>
            </a:fld>
            <a:endParaRPr lang="en-US"/>
          </a:p>
        </p:txBody>
      </p:sp>
      <p:pic>
        <p:nvPicPr>
          <p:cNvPr id="5" name="Picture 4" descr="hauntedSpencertake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2461619"/>
            <a:ext cx="2286000" cy="3009900"/>
          </a:xfrm>
          <a:prstGeom prst="rect">
            <a:avLst/>
          </a:prstGeom>
        </p:spPr>
      </p:pic>
    </p:spTree>
    <p:extLst>
      <p:ext uri="{BB962C8B-B14F-4D97-AF65-F5344CB8AC3E}">
        <p14:creationId xmlns:p14="http://schemas.microsoft.com/office/powerpoint/2010/main" val="18830400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a:t>
            </a:r>
            <a:r>
              <a:rPr lang="en-US" dirty="0" err="1" smtClean="0"/>
              <a:t>DuBois</a:t>
            </a:r>
            <a:endParaRPr lang="en-US" dirty="0"/>
          </a:p>
        </p:txBody>
      </p:sp>
      <p:sp>
        <p:nvSpPr>
          <p:cNvPr id="3" name="Content Placeholder 2"/>
          <p:cNvSpPr>
            <a:spLocks noGrp="1"/>
          </p:cNvSpPr>
          <p:nvPr>
            <p:ph idx="1"/>
          </p:nvPr>
        </p:nvSpPr>
        <p:spPr>
          <a:xfrm>
            <a:off x="437091" y="2201334"/>
            <a:ext cx="7204076" cy="4367742"/>
          </a:xfrm>
        </p:spPr>
        <p:txBody>
          <a:bodyPr>
            <a:normAutofit/>
          </a:bodyPr>
          <a:lstStyle/>
          <a:p>
            <a:r>
              <a:rPr lang="en-US" sz="2400" dirty="0" smtClean="0">
                <a:latin typeface="Century Gothic"/>
                <a:cs typeface="Century Gothic"/>
              </a:rPr>
              <a:t>The </a:t>
            </a:r>
            <a:r>
              <a:rPr lang="en-US" sz="2400" b="1" dirty="0" smtClean="0">
                <a:latin typeface="Century Gothic"/>
                <a:cs typeface="Century Gothic"/>
              </a:rPr>
              <a:t>Veil</a:t>
            </a:r>
            <a:r>
              <a:rPr lang="en-US" sz="2400" dirty="0" smtClean="0">
                <a:latin typeface="Century Gothic"/>
                <a:cs typeface="Century Gothic"/>
              </a:rPr>
              <a:t> and </a:t>
            </a:r>
            <a:r>
              <a:rPr lang="en-US" sz="2400" b="1" dirty="0" smtClean="0">
                <a:latin typeface="Century Gothic"/>
                <a:cs typeface="Century Gothic"/>
              </a:rPr>
              <a:t>Double Consciousness</a:t>
            </a:r>
          </a:p>
          <a:p>
            <a:pPr>
              <a:lnSpc>
                <a:spcPct val="90000"/>
              </a:lnSpc>
            </a:pPr>
            <a:r>
              <a:rPr lang="en-US" sz="2400" dirty="0">
                <a:latin typeface="Century Gothic"/>
                <a:cs typeface="Century Gothic"/>
              </a:rPr>
              <a:t>African Americans were simultaneously outsiders and insiders, outsiders within.</a:t>
            </a:r>
          </a:p>
          <a:p>
            <a:pPr>
              <a:lnSpc>
                <a:spcPct val="90000"/>
              </a:lnSpc>
            </a:pPr>
            <a:r>
              <a:rPr lang="en-US" sz="2400" dirty="0">
                <a:latin typeface="Century Gothic"/>
                <a:cs typeface="Century Gothic"/>
              </a:rPr>
              <a:t>Both inside and outside the dominant white society (separated by the Veil).</a:t>
            </a:r>
          </a:p>
          <a:p>
            <a:pPr>
              <a:lnSpc>
                <a:spcPct val="90000"/>
              </a:lnSpc>
            </a:pPr>
            <a:r>
              <a:rPr lang="en-US" sz="2400" dirty="0">
                <a:latin typeface="Century Gothic"/>
                <a:cs typeface="Century Gothic"/>
              </a:rPr>
              <a:t>Gives them unique and enhanced insight into society as a whole </a:t>
            </a:r>
            <a:r>
              <a:rPr lang="en-US" sz="2400" dirty="0" smtClean="0">
                <a:latin typeface="Century Gothic"/>
                <a:cs typeface="Century Gothic"/>
              </a:rPr>
              <a:t>(standpoint </a:t>
            </a:r>
            <a:r>
              <a:rPr lang="en-US" sz="2400" dirty="0">
                <a:latin typeface="Century Gothic"/>
                <a:cs typeface="Century Gothic"/>
              </a:rPr>
              <a:t>theory) and it produces an enormous tension that manifests itself in pathologies within the black community.</a:t>
            </a:r>
          </a:p>
          <a:p>
            <a:endParaRPr lang="en-US" sz="2400" dirty="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12</a:t>
            </a:fld>
            <a:endParaRPr lang="en-US"/>
          </a:p>
        </p:txBody>
      </p:sp>
      <p:pic>
        <p:nvPicPr>
          <p:cNvPr id="5" name="Picture 6" descr="WEB_DuBois_19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292" y="2201333"/>
            <a:ext cx="1299608" cy="169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74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Emile Durkheim</a:t>
            </a:r>
            <a:endParaRPr lang="en-US" dirty="0"/>
          </a:p>
        </p:txBody>
      </p:sp>
      <p:sp>
        <p:nvSpPr>
          <p:cNvPr id="3" name="Content Placeholder 2"/>
          <p:cNvSpPr>
            <a:spLocks noGrp="1"/>
          </p:cNvSpPr>
          <p:nvPr>
            <p:ph idx="1"/>
          </p:nvPr>
        </p:nvSpPr>
        <p:spPr>
          <a:xfrm>
            <a:off x="606424" y="2341562"/>
            <a:ext cx="6971243" cy="3670767"/>
          </a:xfrm>
        </p:spPr>
        <p:txBody>
          <a:bodyPr>
            <a:normAutofit lnSpcReduction="10000"/>
          </a:bodyPr>
          <a:lstStyle/>
          <a:p>
            <a:r>
              <a:rPr lang="en-US" sz="2400" dirty="0" smtClean="0">
                <a:latin typeface="Century Gothic"/>
                <a:cs typeface="Century Gothic"/>
              </a:rPr>
              <a:t>What holds society together?</a:t>
            </a:r>
          </a:p>
          <a:p>
            <a:r>
              <a:rPr lang="en-US" sz="2400" dirty="0" smtClean="0">
                <a:latin typeface="Century Gothic"/>
                <a:cs typeface="Century Gothic"/>
              </a:rPr>
              <a:t>Two types of social bonds: mechanical and organic</a:t>
            </a:r>
          </a:p>
          <a:p>
            <a:r>
              <a:rPr lang="en-US" sz="2400" dirty="0">
                <a:latin typeface="Century Gothic"/>
                <a:cs typeface="Century Gothic"/>
              </a:rPr>
              <a:t>He believed that agrarian, pre-modern societies were held together by </a:t>
            </a:r>
            <a:r>
              <a:rPr lang="en-US" sz="2400" b="1" dirty="0">
                <a:latin typeface="Century Gothic"/>
                <a:cs typeface="Century Gothic"/>
              </a:rPr>
              <a:t>mechanical solidarity</a:t>
            </a:r>
            <a:r>
              <a:rPr lang="en-US" sz="2400" b="1" i="1" dirty="0">
                <a:latin typeface="Century Gothic"/>
                <a:cs typeface="Century Gothic"/>
              </a:rPr>
              <a:t>,</a:t>
            </a:r>
            <a:r>
              <a:rPr lang="en-US" sz="2400" dirty="0">
                <a:latin typeface="Century Gothic"/>
                <a:cs typeface="Century Gothic"/>
              </a:rPr>
              <a:t> a type of social bond where shared traditions and beliefs created a sense of social cohesion. </a:t>
            </a:r>
          </a:p>
          <a:p>
            <a:pPr lvl="1"/>
            <a:r>
              <a:rPr lang="en-US" sz="2400" dirty="0">
                <a:latin typeface="Century Gothic"/>
                <a:cs typeface="Century Gothic"/>
              </a:rPr>
              <a:t>Ex: The Amish	</a:t>
            </a:r>
          </a:p>
          <a:p>
            <a:endParaRPr lang="en-US" dirty="0" smtClean="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13</a:t>
            </a:fld>
            <a:endParaRPr lang="en-US"/>
          </a:p>
        </p:txBody>
      </p:sp>
      <p:pic>
        <p:nvPicPr>
          <p:cNvPr id="5" name="Picture 4" descr="durkhe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667" y="2341562"/>
            <a:ext cx="1274173" cy="181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mish-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99" y="5348552"/>
            <a:ext cx="1800225" cy="12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87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Durkheim</a:t>
            </a:r>
            <a:endParaRPr lang="en-US" dirty="0"/>
          </a:p>
        </p:txBody>
      </p:sp>
      <p:sp>
        <p:nvSpPr>
          <p:cNvPr id="3" name="Content Placeholder 2"/>
          <p:cNvSpPr>
            <a:spLocks noGrp="1"/>
          </p:cNvSpPr>
          <p:nvPr>
            <p:ph idx="1"/>
          </p:nvPr>
        </p:nvSpPr>
        <p:spPr>
          <a:xfrm>
            <a:off x="691091" y="2383895"/>
            <a:ext cx="7610476" cy="3670767"/>
          </a:xfrm>
        </p:spPr>
        <p:txBody>
          <a:bodyPr>
            <a:normAutofit/>
          </a:bodyPr>
          <a:lstStyle/>
          <a:p>
            <a:r>
              <a:rPr lang="en-US" sz="3000" dirty="0"/>
              <a:t>On the other hand, industrial societies were held together by </a:t>
            </a:r>
            <a:r>
              <a:rPr lang="en-US" sz="3000" b="1" dirty="0"/>
              <a:t>organic solidarity</a:t>
            </a:r>
            <a:r>
              <a:rPr lang="en-US" sz="3000" dirty="0"/>
              <a:t>, a type of social bond based on a division of labor that created interdependence and individual rights.</a:t>
            </a:r>
          </a:p>
          <a:p>
            <a:r>
              <a:rPr lang="en-US" sz="3000" dirty="0"/>
              <a:t>Ex: modern cities</a:t>
            </a:r>
          </a:p>
          <a:p>
            <a:endParaRPr lang="en-US" sz="3000" dirty="0"/>
          </a:p>
          <a:p>
            <a:endParaRPr lang="en-US" sz="3000" dirty="0"/>
          </a:p>
        </p:txBody>
      </p:sp>
      <p:sp>
        <p:nvSpPr>
          <p:cNvPr id="4" name="Slide Number Placeholder 3"/>
          <p:cNvSpPr>
            <a:spLocks noGrp="1"/>
          </p:cNvSpPr>
          <p:nvPr>
            <p:ph type="sldNum" sz="quarter" idx="12"/>
          </p:nvPr>
        </p:nvSpPr>
        <p:spPr/>
        <p:txBody>
          <a:bodyPr/>
          <a:lstStyle/>
          <a:p>
            <a:fld id="{4A822907-8A9D-4F6B-98F6-913902AD56B5}" type="slidenum">
              <a:rPr lang="en-US" smtClean="0"/>
              <a:t>14</a:t>
            </a:fld>
            <a:endParaRPr lang="en-US"/>
          </a:p>
        </p:txBody>
      </p:sp>
      <p:pic>
        <p:nvPicPr>
          <p:cNvPr id="5" name="Picture 4" descr="LA_sky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4967287"/>
            <a:ext cx="22098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980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Suicide</a:t>
            </a:r>
            <a:endParaRPr lang="en-US" dirty="0"/>
          </a:p>
        </p:txBody>
      </p:sp>
      <p:sp>
        <p:nvSpPr>
          <p:cNvPr id="3" name="Content Placeholder 2"/>
          <p:cNvSpPr>
            <a:spLocks noGrp="1"/>
          </p:cNvSpPr>
          <p:nvPr>
            <p:ph idx="1"/>
          </p:nvPr>
        </p:nvSpPr>
        <p:spPr>
          <a:xfrm>
            <a:off x="0" y="2193395"/>
            <a:ext cx="2688167" cy="4375680"/>
          </a:xfrm>
        </p:spPr>
        <p:txBody>
          <a:bodyPr>
            <a:noAutofit/>
          </a:bodyPr>
          <a:lstStyle/>
          <a:p>
            <a:r>
              <a:rPr lang="en-US" dirty="0">
                <a:latin typeface="Century Gothic"/>
                <a:cs typeface="Century Gothic"/>
              </a:rPr>
              <a:t>In another study, Durkheim found that the more firmly connected people are to others, the less likely they are to commit suicide; thus demonstrating that even suicide is impacted by social forces.</a:t>
            </a:r>
          </a:p>
          <a:p>
            <a:endParaRPr lang="en-US" dirty="0"/>
          </a:p>
        </p:txBody>
      </p:sp>
      <p:sp>
        <p:nvSpPr>
          <p:cNvPr id="4" name="Slide Number Placeholder 3"/>
          <p:cNvSpPr>
            <a:spLocks noGrp="1"/>
          </p:cNvSpPr>
          <p:nvPr>
            <p:ph type="sldNum" sz="quarter" idx="12"/>
          </p:nvPr>
        </p:nvSpPr>
        <p:spPr/>
        <p:txBody>
          <a:bodyPr/>
          <a:lstStyle/>
          <a:p>
            <a:fld id="{4A822907-8A9D-4F6B-98F6-913902AD56B5}" type="slidenum">
              <a:rPr lang="en-US" smtClean="0"/>
              <a:t>15</a:t>
            </a:fld>
            <a:endParaRPr lang="en-US"/>
          </a:p>
        </p:txBody>
      </p:sp>
      <p:pic>
        <p:nvPicPr>
          <p:cNvPr id="5" name="Picture 4" descr="ch06fig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05914" y="2370667"/>
            <a:ext cx="6083980" cy="3767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771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Karl Marx</a:t>
            </a:r>
            <a:endParaRPr lang="en-US" dirty="0"/>
          </a:p>
        </p:txBody>
      </p:sp>
      <p:sp>
        <p:nvSpPr>
          <p:cNvPr id="3" name="Content Placeholder 2"/>
          <p:cNvSpPr>
            <a:spLocks noGrp="1"/>
          </p:cNvSpPr>
          <p:nvPr>
            <p:ph idx="1"/>
          </p:nvPr>
        </p:nvSpPr>
        <p:spPr>
          <a:xfrm>
            <a:off x="254001" y="2307167"/>
            <a:ext cx="8470900" cy="3959162"/>
          </a:xfrm>
        </p:spPr>
        <p:txBody>
          <a:bodyPr>
            <a:normAutofit/>
          </a:bodyPr>
          <a:lstStyle/>
          <a:p>
            <a:r>
              <a:rPr lang="en-US" sz="2400" dirty="0"/>
              <a:t>Karl Marx was a German philosopher and political activist whose contribution to sociology can be found in conflict theory. </a:t>
            </a:r>
            <a:endParaRPr lang="en-US" sz="2400" dirty="0" smtClean="0"/>
          </a:p>
          <a:p>
            <a:r>
              <a:rPr lang="en-US" sz="2400" dirty="0" smtClean="0"/>
              <a:t>Interested </a:t>
            </a:r>
            <a:r>
              <a:rPr lang="en-US" sz="2400" dirty="0"/>
              <a:t>in Capitalism, the economic system that is based on the private for-profit operation of industry. </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4A822907-8A9D-4F6B-98F6-913902AD56B5}" type="slidenum">
              <a:rPr lang="en-US" smtClean="0"/>
              <a:t>16</a:t>
            </a:fld>
            <a:endParaRPr lang="en-US"/>
          </a:p>
        </p:txBody>
      </p:sp>
      <p:pic>
        <p:nvPicPr>
          <p:cNvPr id="5" name="Picture 4" descr="Karl-Mar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0" y="393144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murfs-IMPS-200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67" y="4980781"/>
            <a:ext cx="4572000"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349999" y="4594652"/>
            <a:ext cx="1587501" cy="1814287"/>
          </a:xfrm>
          <a:prstGeom prst="rect">
            <a:avLst/>
          </a:prstGeom>
        </p:spPr>
      </p:pic>
    </p:spTree>
    <p:extLst>
      <p:ext uri="{BB962C8B-B14F-4D97-AF65-F5344CB8AC3E}">
        <p14:creationId xmlns:p14="http://schemas.microsoft.com/office/powerpoint/2010/main" val="2670724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Theory of Conflict</a:t>
            </a:r>
            <a:endParaRPr lang="en-US" dirty="0"/>
          </a:p>
        </p:txBody>
      </p:sp>
      <p:sp>
        <p:nvSpPr>
          <p:cNvPr id="3" name="Content Placeholder 2"/>
          <p:cNvSpPr>
            <a:spLocks noGrp="1"/>
          </p:cNvSpPr>
          <p:nvPr>
            <p:ph idx="1"/>
          </p:nvPr>
        </p:nvSpPr>
        <p:spPr>
          <a:xfrm>
            <a:off x="733424" y="2320396"/>
            <a:ext cx="7610476" cy="3670767"/>
          </a:xfrm>
        </p:spPr>
        <p:txBody>
          <a:bodyPr>
            <a:noAutofit/>
          </a:bodyPr>
          <a:lstStyle/>
          <a:p>
            <a:r>
              <a:rPr lang="en-US" sz="2800" dirty="0" smtClean="0"/>
              <a:t>Marx was describing how capitalism works.</a:t>
            </a:r>
          </a:p>
          <a:p>
            <a:r>
              <a:rPr lang="en-US" sz="2800" dirty="0" smtClean="0"/>
              <a:t>Marx </a:t>
            </a:r>
            <a:r>
              <a:rPr lang="en-US" sz="2800" dirty="0"/>
              <a:t>believed that capitalism was creating </a:t>
            </a:r>
            <a:r>
              <a:rPr lang="en-US" sz="2800" b="1" dirty="0"/>
              <a:t>class conflict </a:t>
            </a:r>
            <a:r>
              <a:rPr lang="en-US" sz="2800" dirty="0"/>
              <a:t>and </a:t>
            </a:r>
            <a:r>
              <a:rPr lang="en-US" sz="2800" b="1" dirty="0"/>
              <a:t>social inequality </a:t>
            </a:r>
            <a:r>
              <a:rPr lang="en-US" sz="2800" dirty="0"/>
              <a:t>between the </a:t>
            </a:r>
            <a:r>
              <a:rPr lang="en-US" sz="2800" b="1" dirty="0"/>
              <a:t>bourgeoisie</a:t>
            </a:r>
            <a:r>
              <a:rPr lang="en-US" sz="2800" dirty="0"/>
              <a:t>, who owned the </a:t>
            </a:r>
            <a:r>
              <a:rPr lang="en-US" sz="2800" b="1" dirty="0"/>
              <a:t>means of production </a:t>
            </a:r>
            <a:r>
              <a:rPr lang="en-US" sz="2800" dirty="0"/>
              <a:t>(money, factories, natural resources, land), and the </a:t>
            </a:r>
            <a:r>
              <a:rPr lang="en-US" sz="2800" b="1" dirty="0"/>
              <a:t>proletariat</a:t>
            </a:r>
            <a:r>
              <a:rPr lang="en-US" sz="2800" dirty="0"/>
              <a:t>, who were the workers. </a:t>
            </a:r>
          </a:p>
          <a:p>
            <a:endParaRPr lang="en-US" sz="2800" dirty="0"/>
          </a:p>
          <a:p>
            <a:endParaRPr lang="en-US" sz="2800" dirty="0"/>
          </a:p>
        </p:txBody>
      </p:sp>
      <p:sp>
        <p:nvSpPr>
          <p:cNvPr id="4" name="Slide Number Placeholder 3"/>
          <p:cNvSpPr>
            <a:spLocks noGrp="1"/>
          </p:cNvSpPr>
          <p:nvPr>
            <p:ph type="sldNum" sz="quarter" idx="12"/>
          </p:nvPr>
        </p:nvSpPr>
        <p:spPr/>
        <p:txBody>
          <a:bodyPr/>
          <a:lstStyle/>
          <a:p>
            <a:fld id="{4A822907-8A9D-4F6B-98F6-913902AD56B5}" type="slidenum">
              <a:rPr lang="en-US" smtClean="0"/>
              <a:t>17</a:t>
            </a:fld>
            <a:endParaRPr lang="en-US"/>
          </a:p>
        </p:txBody>
      </p:sp>
    </p:spTree>
    <p:extLst>
      <p:ext uri="{BB962C8B-B14F-4D97-AF65-F5344CB8AC3E}">
        <p14:creationId xmlns:p14="http://schemas.microsoft.com/office/powerpoint/2010/main" val="2872253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Weber</a:t>
            </a:r>
            <a:endParaRPr lang="en-US" dirty="0"/>
          </a:p>
        </p:txBody>
      </p:sp>
      <p:sp>
        <p:nvSpPr>
          <p:cNvPr id="3" name="Content Placeholder 2"/>
          <p:cNvSpPr>
            <a:spLocks noGrp="1"/>
          </p:cNvSpPr>
          <p:nvPr>
            <p:ph idx="1"/>
          </p:nvPr>
        </p:nvSpPr>
        <p:spPr>
          <a:xfrm>
            <a:off x="458257" y="2383895"/>
            <a:ext cx="5876948" cy="4185180"/>
          </a:xfrm>
        </p:spPr>
        <p:txBody>
          <a:bodyPr>
            <a:noAutofit/>
          </a:bodyPr>
          <a:lstStyle/>
          <a:p>
            <a:r>
              <a:rPr lang="en-US" sz="2300" dirty="0">
                <a:latin typeface="Verdana" charset="0"/>
              </a:rPr>
              <a:t>A</a:t>
            </a:r>
            <a:r>
              <a:rPr lang="en-US" sz="2300" dirty="0" smtClean="0">
                <a:latin typeface="Verdana" charset="0"/>
              </a:rPr>
              <a:t>lso </a:t>
            </a:r>
            <a:r>
              <a:rPr lang="en-US" sz="2300" dirty="0">
                <a:latin typeface="Verdana" charset="0"/>
              </a:rPr>
              <a:t>interested in the shift from traditional society to the modern industrial society. </a:t>
            </a:r>
            <a:endParaRPr lang="en-US" sz="2300" dirty="0" smtClean="0">
              <a:latin typeface="Verdana" charset="0"/>
            </a:endParaRPr>
          </a:p>
          <a:p>
            <a:pPr lvl="1"/>
            <a:r>
              <a:rPr lang="en-US" sz="2300" dirty="0" smtClean="0">
                <a:latin typeface="Verdana" charset="0"/>
              </a:rPr>
              <a:t>Particularly </a:t>
            </a:r>
            <a:r>
              <a:rPr lang="en-US" sz="2300" dirty="0">
                <a:latin typeface="Verdana" charset="0"/>
              </a:rPr>
              <a:t>religion and rationalization</a:t>
            </a:r>
            <a:r>
              <a:rPr lang="en-US" sz="2300" dirty="0" smtClean="0">
                <a:latin typeface="Verdana" charset="0"/>
              </a:rPr>
              <a:t>.</a:t>
            </a:r>
          </a:p>
          <a:p>
            <a:r>
              <a:rPr lang="en-US" sz="2300" dirty="0">
                <a:latin typeface="Verdana" charset="0"/>
              </a:rPr>
              <a:t>He was particularly concerned with the process of </a:t>
            </a:r>
            <a:r>
              <a:rPr lang="en-US" sz="2300" b="1" dirty="0">
                <a:latin typeface="Verdana" charset="0"/>
              </a:rPr>
              <a:t>rationalization</a:t>
            </a:r>
            <a:r>
              <a:rPr lang="en-US" sz="2300" b="1" i="1" dirty="0">
                <a:latin typeface="Verdana" charset="0"/>
              </a:rPr>
              <a:t>,</a:t>
            </a:r>
            <a:r>
              <a:rPr lang="en-US" sz="2300" dirty="0">
                <a:latin typeface="Verdana" charset="0"/>
              </a:rPr>
              <a:t> the application of economic logic to all human activity, due to the development of </a:t>
            </a:r>
            <a:r>
              <a:rPr lang="en-US" sz="2300" b="1" dirty="0">
                <a:latin typeface="Verdana" charset="0"/>
              </a:rPr>
              <a:t>bureaucracies</a:t>
            </a:r>
            <a:r>
              <a:rPr lang="en-US" sz="2300" dirty="0">
                <a:latin typeface="Verdana" charset="0"/>
              </a:rPr>
              <a:t> throughout society. </a:t>
            </a:r>
          </a:p>
          <a:p>
            <a:endParaRPr lang="en-US" sz="2300" dirty="0">
              <a:latin typeface="Verdana" charset="0"/>
            </a:endParaRPr>
          </a:p>
          <a:p>
            <a:endParaRPr lang="en-US" sz="2300" dirty="0">
              <a:latin typeface="Verdana" charset="0"/>
            </a:endParaRPr>
          </a:p>
          <a:p>
            <a:endParaRPr lang="en-US" sz="2300" dirty="0">
              <a:latin typeface="Verdana" charset="0"/>
            </a:endParaRPr>
          </a:p>
          <a:p>
            <a:endParaRPr lang="en-US" sz="2300" dirty="0"/>
          </a:p>
        </p:txBody>
      </p:sp>
      <p:sp>
        <p:nvSpPr>
          <p:cNvPr id="4" name="Slide Number Placeholder 3"/>
          <p:cNvSpPr>
            <a:spLocks noGrp="1"/>
          </p:cNvSpPr>
          <p:nvPr>
            <p:ph type="sldNum" sz="quarter" idx="12"/>
          </p:nvPr>
        </p:nvSpPr>
        <p:spPr/>
        <p:txBody>
          <a:bodyPr/>
          <a:lstStyle/>
          <a:p>
            <a:fld id="{4A822907-8A9D-4F6B-98F6-913902AD56B5}" type="slidenum">
              <a:rPr lang="en-US" smtClean="0"/>
              <a:t>18</a:t>
            </a:fld>
            <a:endParaRPr lang="en-US"/>
          </a:p>
        </p:txBody>
      </p:sp>
      <p:pic>
        <p:nvPicPr>
          <p:cNvPr id="5" name="Picture 4"/>
          <p:cNvPicPr>
            <a:picLocks noChangeAspect="1"/>
          </p:cNvPicPr>
          <p:nvPr/>
        </p:nvPicPr>
        <p:blipFill rotWithShape="1">
          <a:blip r:embed="rId2"/>
          <a:srcRect l="33683" r="24943" b="38085"/>
          <a:stretch/>
        </p:blipFill>
        <p:spPr>
          <a:xfrm>
            <a:off x="6335205" y="2038256"/>
            <a:ext cx="2578608" cy="3858768"/>
          </a:xfrm>
          <a:prstGeom prst="rect">
            <a:avLst/>
          </a:prstGeom>
        </p:spPr>
      </p:pic>
    </p:spTree>
    <p:extLst>
      <p:ext uri="{BB962C8B-B14F-4D97-AF65-F5344CB8AC3E}">
        <p14:creationId xmlns:p14="http://schemas.microsoft.com/office/powerpoint/2010/main" val="39021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Cage of Rationality</a:t>
            </a:r>
            <a:endParaRPr lang="en-US" dirty="0"/>
          </a:p>
        </p:txBody>
      </p:sp>
      <p:sp>
        <p:nvSpPr>
          <p:cNvPr id="3" name="Content Placeholder 2"/>
          <p:cNvSpPr>
            <a:spLocks noGrp="1"/>
          </p:cNvSpPr>
          <p:nvPr>
            <p:ph idx="1"/>
          </p:nvPr>
        </p:nvSpPr>
        <p:spPr>
          <a:xfrm>
            <a:off x="1114424" y="2595562"/>
            <a:ext cx="5032376" cy="3670767"/>
          </a:xfrm>
        </p:spPr>
        <p:txBody>
          <a:bodyPr/>
          <a:lstStyle/>
          <a:p>
            <a:r>
              <a:rPr lang="en-US" sz="3500" dirty="0">
                <a:latin typeface="Verdana" charset="0"/>
              </a:rPr>
              <a:t>Too much rationalization </a:t>
            </a:r>
            <a:r>
              <a:rPr lang="en-US" sz="3500" dirty="0">
                <a:latin typeface="Verdana" charset="0"/>
                <a:sym typeface="Wingdings" charset="0"/>
              </a:rPr>
              <a:t> iron cage of rationality </a:t>
            </a:r>
          </a:p>
          <a:p>
            <a:r>
              <a:rPr lang="en-US" sz="3500" dirty="0">
                <a:latin typeface="Verdana" charset="0"/>
                <a:sym typeface="Wingdings" charset="0"/>
              </a:rPr>
              <a:t>Cloak to iron cage</a:t>
            </a:r>
          </a:p>
          <a:p>
            <a:endParaRPr lang="en-US" dirty="0"/>
          </a:p>
        </p:txBody>
      </p:sp>
      <p:sp>
        <p:nvSpPr>
          <p:cNvPr id="4" name="Slide Number Placeholder 3"/>
          <p:cNvSpPr>
            <a:spLocks noGrp="1"/>
          </p:cNvSpPr>
          <p:nvPr>
            <p:ph type="sldNum" sz="quarter" idx="12"/>
          </p:nvPr>
        </p:nvSpPr>
        <p:spPr/>
        <p:txBody>
          <a:bodyPr/>
          <a:lstStyle/>
          <a:p>
            <a:fld id="{4A822907-8A9D-4F6B-98F6-913902AD56B5}" type="slidenum">
              <a:rPr lang="en-US" smtClean="0"/>
              <a:t>19</a:t>
            </a:fld>
            <a:endParaRPr lang="en-US"/>
          </a:p>
        </p:txBody>
      </p:sp>
      <p:pic>
        <p:nvPicPr>
          <p:cNvPr id="5" name="Picture 4"/>
          <p:cNvPicPr>
            <a:picLocks noChangeAspect="1"/>
          </p:cNvPicPr>
          <p:nvPr/>
        </p:nvPicPr>
        <p:blipFill>
          <a:blip r:embed="rId2"/>
          <a:stretch>
            <a:fillRect/>
          </a:stretch>
        </p:blipFill>
        <p:spPr>
          <a:xfrm>
            <a:off x="5916613" y="2595562"/>
            <a:ext cx="2997200" cy="2273300"/>
          </a:xfrm>
          <a:prstGeom prst="rect">
            <a:avLst/>
          </a:prstGeom>
        </p:spPr>
      </p:pic>
    </p:spTree>
    <p:extLst>
      <p:ext uri="{BB962C8B-B14F-4D97-AF65-F5344CB8AC3E}">
        <p14:creationId xmlns:p14="http://schemas.microsoft.com/office/powerpoint/2010/main" val="1742824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Sociologists Understand Society?</a:t>
            </a:r>
            <a:endParaRPr lang="en-US" dirty="0"/>
          </a:p>
        </p:txBody>
      </p:sp>
      <p:sp>
        <p:nvSpPr>
          <p:cNvPr id="3" name="Content Placeholder 2"/>
          <p:cNvSpPr>
            <a:spLocks noGrp="1"/>
          </p:cNvSpPr>
          <p:nvPr>
            <p:ph idx="1"/>
          </p:nvPr>
        </p:nvSpPr>
        <p:spPr>
          <a:xfrm>
            <a:off x="775757" y="2341562"/>
            <a:ext cx="7610476" cy="3670767"/>
          </a:xfrm>
        </p:spPr>
        <p:txBody>
          <a:bodyPr>
            <a:noAutofit/>
          </a:bodyPr>
          <a:lstStyle/>
          <a:p>
            <a:r>
              <a:rPr lang="en-US" sz="2600" dirty="0" smtClean="0"/>
              <a:t>We use various theories to help explain the social world.</a:t>
            </a:r>
          </a:p>
          <a:p>
            <a:r>
              <a:rPr lang="en-US" sz="2600" dirty="0"/>
              <a:t>According to sociologists, a </a:t>
            </a:r>
            <a:r>
              <a:rPr lang="en-US" sz="2600" b="1" dirty="0"/>
              <a:t>theory</a:t>
            </a:r>
            <a:r>
              <a:rPr lang="en-US" sz="2600" dirty="0"/>
              <a:t> is an abstract proposition that both explains the social world and makes predictions about future events.  </a:t>
            </a:r>
          </a:p>
          <a:p>
            <a:r>
              <a:rPr lang="en-US" sz="2600" dirty="0"/>
              <a:t>Theories can and do change over time because theories seek to explain society, which itself also changes over time.</a:t>
            </a:r>
          </a:p>
          <a:p>
            <a:endParaRPr lang="en-US" sz="2600" dirty="0"/>
          </a:p>
        </p:txBody>
      </p:sp>
      <p:sp>
        <p:nvSpPr>
          <p:cNvPr id="4" name="Slide Number Placeholder 3"/>
          <p:cNvSpPr>
            <a:spLocks noGrp="1"/>
          </p:cNvSpPr>
          <p:nvPr>
            <p:ph type="sldNum" sz="quarter" idx="12"/>
          </p:nvPr>
        </p:nvSpPr>
        <p:spPr/>
        <p:txBody>
          <a:bodyPr/>
          <a:lstStyle/>
          <a:p>
            <a:fld id="{4A822907-8A9D-4F6B-98F6-913902AD56B5}" type="slidenum">
              <a:rPr lang="en-US" smtClean="0"/>
              <a:t>2</a:t>
            </a:fld>
            <a:endParaRPr lang="en-US"/>
          </a:p>
        </p:txBody>
      </p:sp>
    </p:spTree>
    <p:extLst>
      <p:ext uri="{BB962C8B-B14F-4D97-AF65-F5344CB8AC3E}">
        <p14:creationId xmlns:p14="http://schemas.microsoft.com/office/powerpoint/2010/main" val="2668579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05314AF5-2E13-724B-B90D-670CDBACA426}" type="slidenum">
              <a:rPr lang="en-US"/>
              <a:pPr/>
              <a:t>20</a:t>
            </a:fld>
            <a:endParaRPr lang="en-US"/>
          </a:p>
        </p:txBody>
      </p:sp>
      <p:sp>
        <p:nvSpPr>
          <p:cNvPr id="24580" name="Rectangle 2"/>
          <p:cNvSpPr>
            <a:spLocks noGrp="1" noChangeArrowheads="1"/>
          </p:cNvSpPr>
          <p:nvPr>
            <p:ph type="title"/>
          </p:nvPr>
        </p:nvSpPr>
        <p:spPr/>
        <p:txBody>
          <a:bodyPr>
            <a:normAutofit/>
          </a:bodyPr>
          <a:lstStyle/>
          <a:p>
            <a:pPr eaLnBrk="1" hangingPunct="1"/>
            <a:r>
              <a:rPr lang="en-US" sz="3400" dirty="0" smtClean="0">
                <a:latin typeface="Verdana" charset="0"/>
              </a:rPr>
              <a:t>Disenchantment</a:t>
            </a:r>
            <a:endParaRPr lang="en-US" sz="3400" dirty="0">
              <a:latin typeface="Verdana" charset="0"/>
            </a:endParaRPr>
          </a:p>
        </p:txBody>
      </p:sp>
      <p:sp>
        <p:nvSpPr>
          <p:cNvPr id="24581" name="Rectangle 3"/>
          <p:cNvSpPr>
            <a:spLocks noGrp="1" noChangeArrowheads="1"/>
          </p:cNvSpPr>
          <p:nvPr>
            <p:ph type="body" idx="1"/>
          </p:nvPr>
        </p:nvSpPr>
        <p:spPr>
          <a:xfrm>
            <a:off x="423333" y="2286000"/>
            <a:ext cx="8301567" cy="3980329"/>
          </a:xfrm>
        </p:spPr>
        <p:txBody>
          <a:bodyPr>
            <a:normAutofit/>
          </a:bodyPr>
          <a:lstStyle/>
          <a:p>
            <a:pPr eaLnBrk="1" hangingPunct="1"/>
            <a:r>
              <a:rPr lang="en-US" sz="2700" dirty="0">
                <a:latin typeface="Verdana" charset="0"/>
              </a:rPr>
              <a:t>He believed that contemporary life was filled with </a:t>
            </a:r>
            <a:r>
              <a:rPr lang="en-US" sz="2700" b="1" dirty="0">
                <a:latin typeface="Verdana" charset="0"/>
              </a:rPr>
              <a:t>disenchantment,</a:t>
            </a:r>
            <a:r>
              <a:rPr lang="en-US" sz="2700" dirty="0">
                <a:latin typeface="Verdana" charset="0"/>
              </a:rPr>
              <a:t> the inevitable result of the dehumanizing features of bureaucracies that dominated modern societies.</a:t>
            </a:r>
          </a:p>
          <a:p>
            <a:pPr eaLnBrk="1" hangingPunct="1"/>
            <a:endParaRPr lang="en-US" sz="2700" dirty="0">
              <a:latin typeface="Verdana" charset="0"/>
            </a:endParaRPr>
          </a:p>
        </p:txBody>
      </p:sp>
      <p:pic>
        <p:nvPicPr>
          <p:cNvPr id="27652" name="Picture 4" descr="atm-mach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033" y="4640262"/>
            <a:ext cx="11953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self-checkout-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640262"/>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2009-03-25-facebook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133" y="4640262"/>
            <a:ext cx="22606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drive-thr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810125"/>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159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linds(horizontal)">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box(in)">
                                      <p:cBhvr>
                                        <p:cTn id="12" dur="500"/>
                                        <p:tgtEl>
                                          <p:spTgt spid="276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55"/>
                                        </p:tgtEl>
                                        <p:attrNameLst>
                                          <p:attrName>style.visibility</p:attrName>
                                        </p:attrNameLst>
                                      </p:cBhvr>
                                      <p:to>
                                        <p:strVal val="visible"/>
                                      </p:to>
                                    </p:set>
                                    <p:anim calcmode="lin" valueType="num">
                                      <p:cBhvr additive="base">
                                        <p:cTn id="17" dur="500" fill="hold"/>
                                        <p:tgtEl>
                                          <p:spTgt spid="27655"/>
                                        </p:tgtEl>
                                        <p:attrNameLst>
                                          <p:attrName>ppt_x</p:attrName>
                                        </p:attrNameLst>
                                      </p:cBhvr>
                                      <p:tavLst>
                                        <p:tav tm="0">
                                          <p:val>
                                            <p:strVal val="#ppt_x"/>
                                          </p:val>
                                        </p:tav>
                                        <p:tav tm="100000">
                                          <p:val>
                                            <p:strVal val="#ppt_x"/>
                                          </p:val>
                                        </p:tav>
                                      </p:tavLst>
                                    </p:anim>
                                    <p:anim calcmode="lin" valueType="num">
                                      <p:cBhvr additive="base">
                                        <p:cTn id="18" dur="500" fill="hold"/>
                                        <p:tgtEl>
                                          <p:spTgt spid="2765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27653"/>
                                        </p:tgtEl>
                                        <p:attrNameLst>
                                          <p:attrName>style.visibility</p:attrName>
                                        </p:attrNameLst>
                                      </p:cBhvr>
                                      <p:to>
                                        <p:strVal val="visible"/>
                                      </p:to>
                                    </p:set>
                                    <p:animEffect transition="in" filter="checkerboard(across)">
                                      <p:cBhvr>
                                        <p:cTn id="23"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Sociology</a:t>
            </a:r>
            <a:endParaRPr lang="en-US" dirty="0"/>
          </a:p>
        </p:txBody>
      </p:sp>
      <p:sp>
        <p:nvSpPr>
          <p:cNvPr id="3" name="Content Placeholder 2"/>
          <p:cNvSpPr>
            <a:spLocks noGrp="1"/>
          </p:cNvSpPr>
          <p:nvPr>
            <p:ph idx="1"/>
          </p:nvPr>
        </p:nvSpPr>
        <p:spPr>
          <a:xfrm>
            <a:off x="542924" y="2566457"/>
            <a:ext cx="4981576" cy="3670767"/>
          </a:xfrm>
        </p:spPr>
        <p:txBody>
          <a:bodyPr>
            <a:normAutofit/>
          </a:bodyPr>
          <a:lstStyle/>
          <a:p>
            <a:r>
              <a:rPr lang="en-US" sz="3200" dirty="0" smtClean="0"/>
              <a:t>The early sociologists were European men.</a:t>
            </a:r>
          </a:p>
          <a:p>
            <a:r>
              <a:rPr lang="en-US" sz="3200" dirty="0" smtClean="0"/>
              <a:t>This influenced their outlook and theories.</a:t>
            </a:r>
            <a:endParaRPr lang="en-US" sz="3200" dirty="0"/>
          </a:p>
        </p:txBody>
      </p:sp>
      <p:sp>
        <p:nvSpPr>
          <p:cNvPr id="4" name="Slide Number Placeholder 3"/>
          <p:cNvSpPr>
            <a:spLocks noGrp="1"/>
          </p:cNvSpPr>
          <p:nvPr>
            <p:ph type="sldNum" sz="quarter" idx="12"/>
          </p:nvPr>
        </p:nvSpPr>
        <p:spPr/>
        <p:txBody>
          <a:bodyPr/>
          <a:lstStyle/>
          <a:p>
            <a:fld id="{4A822907-8A9D-4F6B-98F6-913902AD56B5}" type="slidenum">
              <a:rPr lang="en-US" smtClean="0"/>
              <a:t>21</a:t>
            </a:fld>
            <a:endParaRPr lang="en-US"/>
          </a:p>
        </p:txBody>
      </p:sp>
      <p:pic>
        <p:nvPicPr>
          <p:cNvPr id="5" name="Picture 4"/>
          <p:cNvPicPr>
            <a:picLocks noChangeAspect="1"/>
          </p:cNvPicPr>
          <p:nvPr/>
        </p:nvPicPr>
        <p:blipFill>
          <a:blip r:embed="rId2"/>
          <a:stretch>
            <a:fillRect/>
          </a:stretch>
        </p:blipFill>
        <p:spPr>
          <a:xfrm>
            <a:off x="5837767" y="2566457"/>
            <a:ext cx="3009618" cy="2344210"/>
          </a:xfrm>
          <a:prstGeom prst="rect">
            <a:avLst/>
          </a:prstGeom>
        </p:spPr>
      </p:pic>
    </p:spTree>
    <p:extLst>
      <p:ext uri="{BB962C8B-B14F-4D97-AF65-F5344CB8AC3E}">
        <p14:creationId xmlns:p14="http://schemas.microsoft.com/office/powerpoint/2010/main" val="975867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Functionalism</a:t>
            </a:r>
            <a:endParaRPr lang="en-US" dirty="0"/>
          </a:p>
        </p:txBody>
      </p:sp>
      <p:sp>
        <p:nvSpPr>
          <p:cNvPr id="3" name="Content Placeholder 2"/>
          <p:cNvSpPr>
            <a:spLocks noGrp="1"/>
          </p:cNvSpPr>
          <p:nvPr>
            <p:ph idx="1"/>
          </p:nvPr>
        </p:nvSpPr>
        <p:spPr>
          <a:xfrm>
            <a:off x="635000" y="2391833"/>
            <a:ext cx="8154894" cy="4177241"/>
          </a:xfrm>
        </p:spPr>
        <p:txBody>
          <a:bodyPr>
            <a:normAutofit lnSpcReduction="10000"/>
          </a:bodyPr>
          <a:lstStyle/>
          <a:p>
            <a:r>
              <a:rPr lang="en-US" sz="3200" b="1" dirty="0">
                <a:latin typeface="Century Gothic"/>
                <a:cs typeface="Century Gothic"/>
              </a:rPr>
              <a:t>Structural Functionalism</a:t>
            </a:r>
            <a:r>
              <a:rPr lang="en-US" sz="3200" dirty="0">
                <a:latin typeface="Century Gothic"/>
                <a:cs typeface="Century Gothic"/>
              </a:rPr>
              <a:t> or simply </a:t>
            </a:r>
            <a:r>
              <a:rPr lang="en-US" sz="3200" b="1" dirty="0">
                <a:latin typeface="Century Gothic"/>
                <a:cs typeface="Century Gothic"/>
              </a:rPr>
              <a:t>functionalism</a:t>
            </a:r>
            <a:r>
              <a:rPr lang="en-US" sz="3200" b="1" i="1" dirty="0">
                <a:latin typeface="Century Gothic"/>
                <a:cs typeface="Century Gothic"/>
              </a:rPr>
              <a:t> </a:t>
            </a:r>
            <a:r>
              <a:rPr lang="en-US" sz="3200" dirty="0">
                <a:latin typeface="Century Gothic"/>
                <a:cs typeface="Century Gothic"/>
              </a:rPr>
              <a:t>begins with the assumption that society is a unified whole that functions because of the contributions of its separate structures.  </a:t>
            </a:r>
          </a:p>
          <a:p>
            <a:r>
              <a:rPr lang="en-US" sz="3200" dirty="0">
                <a:latin typeface="Century Gothic"/>
                <a:cs typeface="Century Gothic"/>
              </a:rPr>
              <a:t>Its origins can be traced to the ideas of Comte, Spencer, and Durkheim. </a:t>
            </a:r>
            <a:endParaRPr lang="en-US" sz="3200" dirty="0" smtClean="0">
              <a:latin typeface="Century Gothic"/>
              <a:cs typeface="Century Gothic"/>
            </a:endParaRPr>
          </a:p>
          <a:p>
            <a:pPr lvl="1"/>
            <a:r>
              <a:rPr lang="en-US" sz="3000" dirty="0" smtClean="0">
                <a:latin typeface="Century Gothic"/>
                <a:cs typeface="Century Gothic"/>
              </a:rPr>
              <a:t>Parsons and Merton in US</a:t>
            </a:r>
            <a:endParaRPr lang="en-US" sz="3000" dirty="0">
              <a:latin typeface="Century Gothic"/>
              <a:cs typeface="Century Gothic"/>
            </a:endParaRPr>
          </a:p>
          <a:p>
            <a:endParaRPr lang="en-US" sz="2600" dirty="0">
              <a:latin typeface="Century Gothic"/>
              <a:cs typeface="Century Gothic"/>
            </a:endParaRPr>
          </a:p>
          <a:p>
            <a:endParaRPr lang="en-US" sz="2600" dirty="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22</a:t>
            </a:fld>
            <a:endParaRPr lang="en-US"/>
          </a:p>
        </p:txBody>
      </p:sp>
    </p:spTree>
    <p:extLst>
      <p:ext uri="{BB962C8B-B14F-4D97-AF65-F5344CB8AC3E}">
        <p14:creationId xmlns:p14="http://schemas.microsoft.com/office/powerpoint/2010/main" val="240437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Conflict Theory</a:t>
            </a:r>
            <a:endParaRPr lang="en-US" dirty="0"/>
          </a:p>
        </p:txBody>
      </p:sp>
      <p:sp>
        <p:nvSpPr>
          <p:cNvPr id="3" name="Content Placeholder 2"/>
          <p:cNvSpPr>
            <a:spLocks noGrp="1"/>
          </p:cNvSpPr>
          <p:nvPr>
            <p:ph idx="1"/>
          </p:nvPr>
        </p:nvSpPr>
        <p:spPr/>
        <p:txBody>
          <a:bodyPr>
            <a:noAutofit/>
          </a:bodyPr>
          <a:lstStyle/>
          <a:p>
            <a:r>
              <a:rPr lang="en-US" sz="2800" b="1" dirty="0"/>
              <a:t>Conflict Theory </a:t>
            </a:r>
            <a:r>
              <a:rPr lang="en-US" sz="2800" dirty="0"/>
              <a:t>sees social conflict as the basis of society and social change, and emphasizes a materialist view of society, a critical view of the status quo, and a dynamic model of historical change, emerged from the writings of Marx.</a:t>
            </a:r>
          </a:p>
          <a:p>
            <a:r>
              <a:rPr lang="en-US" sz="2800" dirty="0"/>
              <a:t>Power imbalances and class based analyses. </a:t>
            </a:r>
          </a:p>
          <a:p>
            <a:endParaRPr lang="en-US" sz="2800" dirty="0"/>
          </a:p>
        </p:txBody>
      </p:sp>
      <p:sp>
        <p:nvSpPr>
          <p:cNvPr id="4" name="Slide Number Placeholder 3"/>
          <p:cNvSpPr>
            <a:spLocks noGrp="1"/>
          </p:cNvSpPr>
          <p:nvPr>
            <p:ph type="sldNum" sz="quarter" idx="12"/>
          </p:nvPr>
        </p:nvSpPr>
        <p:spPr/>
        <p:txBody>
          <a:bodyPr/>
          <a:lstStyle/>
          <a:p>
            <a:fld id="{4A822907-8A9D-4F6B-98F6-913902AD56B5}" type="slidenum">
              <a:rPr lang="en-US" smtClean="0"/>
              <a:t>23</a:t>
            </a:fld>
            <a:endParaRPr lang="en-US"/>
          </a:p>
        </p:txBody>
      </p:sp>
    </p:spTree>
    <p:extLst>
      <p:ext uri="{BB962C8B-B14F-4D97-AF65-F5344CB8AC3E}">
        <p14:creationId xmlns:p14="http://schemas.microsoft.com/office/powerpoint/2010/main" val="262636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Symbolic Interactionism</a:t>
            </a:r>
            <a:endParaRPr lang="en-US" dirty="0"/>
          </a:p>
        </p:txBody>
      </p:sp>
      <p:sp>
        <p:nvSpPr>
          <p:cNvPr id="3" name="Content Placeholder 2"/>
          <p:cNvSpPr>
            <a:spLocks noGrp="1"/>
          </p:cNvSpPr>
          <p:nvPr>
            <p:ph idx="1"/>
          </p:nvPr>
        </p:nvSpPr>
        <p:spPr>
          <a:xfrm>
            <a:off x="550333" y="2391834"/>
            <a:ext cx="8174567" cy="3874496"/>
          </a:xfrm>
        </p:spPr>
        <p:txBody>
          <a:bodyPr>
            <a:normAutofit lnSpcReduction="10000"/>
          </a:bodyPr>
          <a:lstStyle/>
          <a:p>
            <a:r>
              <a:rPr lang="en-US" dirty="0" smtClean="0"/>
              <a:t>Symbols + interaction</a:t>
            </a:r>
          </a:p>
          <a:p>
            <a:r>
              <a:rPr lang="en-US" b="1" dirty="0"/>
              <a:t>Symbolic Interactionism </a:t>
            </a:r>
            <a:r>
              <a:rPr lang="en-US" dirty="0"/>
              <a:t>sees interaction and meaning as central to society and assumes that meanings are not inherent but are created through interaction.  </a:t>
            </a:r>
          </a:p>
          <a:p>
            <a:r>
              <a:rPr lang="en-US" dirty="0"/>
              <a:t>Interaction of meaningful symbols.</a:t>
            </a:r>
          </a:p>
          <a:p>
            <a:r>
              <a:rPr lang="en-US" dirty="0"/>
              <a:t>It is America’s unique contribution to sociology and has proved to be the most influential perspective of the twentieth century. </a:t>
            </a:r>
          </a:p>
          <a:p>
            <a:r>
              <a:rPr lang="en-US" dirty="0" smtClean="0"/>
              <a:t>Comes from George Herbert Mead, Charles Horton Cooley and Herbert </a:t>
            </a:r>
            <a:r>
              <a:rPr lang="en-US" dirty="0" err="1" smtClean="0"/>
              <a:t>Blumer</a:t>
            </a:r>
            <a:endParaRPr lang="en-US" dirty="0"/>
          </a:p>
          <a:p>
            <a:endParaRPr lang="en-US" dirty="0"/>
          </a:p>
        </p:txBody>
      </p:sp>
      <p:sp>
        <p:nvSpPr>
          <p:cNvPr id="4" name="Slide Number Placeholder 3"/>
          <p:cNvSpPr>
            <a:spLocks noGrp="1"/>
          </p:cNvSpPr>
          <p:nvPr>
            <p:ph type="sldNum" sz="quarter" idx="12"/>
          </p:nvPr>
        </p:nvSpPr>
        <p:spPr/>
        <p:txBody>
          <a:bodyPr/>
          <a:lstStyle/>
          <a:p>
            <a:fld id="{4A822907-8A9D-4F6B-98F6-913902AD56B5}" type="slidenum">
              <a:rPr lang="en-US" smtClean="0"/>
              <a:t>24</a:t>
            </a:fld>
            <a:endParaRPr lang="en-US"/>
          </a:p>
        </p:txBody>
      </p:sp>
      <p:pic>
        <p:nvPicPr>
          <p:cNvPr id="5" name="Picture 4" descr="m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3285067"/>
            <a:ext cx="8858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959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6B27188B-292B-2848-9D9C-30B033476659}" type="slidenum">
              <a:rPr lang="en-US"/>
              <a:pPr/>
              <a:t>25</a:t>
            </a:fld>
            <a:endParaRPr lang="en-US"/>
          </a:p>
        </p:txBody>
      </p:sp>
      <p:sp>
        <p:nvSpPr>
          <p:cNvPr id="30724" name="Rectangle 2"/>
          <p:cNvSpPr>
            <a:spLocks noGrp="1" noChangeArrowheads="1"/>
          </p:cNvSpPr>
          <p:nvPr>
            <p:ph type="title"/>
          </p:nvPr>
        </p:nvSpPr>
        <p:spPr/>
        <p:txBody>
          <a:bodyPr>
            <a:normAutofit fontScale="90000"/>
          </a:bodyPr>
          <a:lstStyle/>
          <a:p>
            <a:pPr eaLnBrk="1" hangingPunct="1"/>
            <a:r>
              <a:rPr lang="en-US" sz="3400">
                <a:latin typeface="Verdana" charset="0"/>
              </a:rPr>
              <a:t>Three tenets of Symbolic Interactionism</a:t>
            </a:r>
          </a:p>
        </p:txBody>
      </p:sp>
      <p:sp>
        <p:nvSpPr>
          <p:cNvPr id="30725" name="Rectangle 3"/>
          <p:cNvSpPr>
            <a:spLocks noGrp="1" noChangeArrowheads="1"/>
          </p:cNvSpPr>
          <p:nvPr>
            <p:ph type="body" idx="1"/>
          </p:nvPr>
        </p:nvSpPr>
        <p:spPr>
          <a:xfrm>
            <a:off x="338667" y="2349500"/>
            <a:ext cx="8386233" cy="3916829"/>
          </a:xfrm>
        </p:spPr>
        <p:txBody>
          <a:bodyPr>
            <a:noAutofit/>
          </a:bodyPr>
          <a:lstStyle/>
          <a:p>
            <a:pPr eaLnBrk="1" hangingPunct="1">
              <a:lnSpc>
                <a:spcPct val="90000"/>
              </a:lnSpc>
            </a:pPr>
            <a:r>
              <a:rPr lang="en-US" sz="2600" dirty="0">
                <a:latin typeface="Verdana" charset="0"/>
              </a:rPr>
              <a:t>Symbolic Interactionism, the process by which things are socially constructed:</a:t>
            </a:r>
          </a:p>
          <a:p>
            <a:pPr eaLnBrk="1" hangingPunct="1">
              <a:lnSpc>
                <a:spcPct val="90000"/>
              </a:lnSpc>
            </a:pPr>
            <a:r>
              <a:rPr lang="en-US" sz="2600" dirty="0">
                <a:latin typeface="Verdana" charset="0"/>
              </a:rPr>
              <a:t>1)Human beings act toward ideas, concepts and values on the basis of the meaning that those things have for them.</a:t>
            </a:r>
          </a:p>
          <a:p>
            <a:pPr eaLnBrk="1" hangingPunct="1">
              <a:lnSpc>
                <a:spcPct val="90000"/>
              </a:lnSpc>
            </a:pPr>
            <a:r>
              <a:rPr lang="en-US" sz="2600" dirty="0">
                <a:latin typeface="Verdana" charset="0"/>
              </a:rPr>
              <a:t>2) These meanings are the products of social interaction in human society.</a:t>
            </a:r>
          </a:p>
          <a:p>
            <a:pPr eaLnBrk="1" hangingPunct="1">
              <a:lnSpc>
                <a:spcPct val="90000"/>
              </a:lnSpc>
            </a:pPr>
            <a:r>
              <a:rPr lang="en-US" sz="2600" dirty="0">
                <a:latin typeface="Verdana" charset="0"/>
              </a:rPr>
              <a:t>3) These meanings are modified and filtered through an interpretive process that each individual uses in dealing with outward signs</a:t>
            </a:r>
          </a:p>
        </p:txBody>
      </p:sp>
      <p:pic>
        <p:nvPicPr>
          <p:cNvPr id="48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515938"/>
            <a:ext cx="1674813" cy="70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005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inVertical)">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3DFEDD14-7E45-414D-BD6E-C69F3FBF907B}" type="slidenum">
              <a:rPr lang="en-US"/>
              <a:pPr/>
              <a:t>26</a:t>
            </a:fld>
            <a:endParaRPr lang="en-US"/>
          </a:p>
        </p:txBody>
      </p:sp>
      <p:sp>
        <p:nvSpPr>
          <p:cNvPr id="49154" name="Rectangle 2"/>
          <p:cNvSpPr>
            <a:spLocks noGrp="1" noChangeArrowheads="1"/>
          </p:cNvSpPr>
          <p:nvPr>
            <p:ph type="title"/>
          </p:nvPr>
        </p:nvSpPr>
        <p:spPr/>
        <p:txBody>
          <a:bodyPr>
            <a:normAutofit fontScale="90000"/>
          </a:bodyPr>
          <a:lstStyle/>
          <a:p>
            <a:pPr eaLnBrk="1" hangingPunct="1"/>
            <a:r>
              <a:rPr lang="en-US" sz="3400">
                <a:latin typeface="Verdana" charset="0"/>
              </a:rPr>
              <a:t>Symbolic Interactionism: An example</a:t>
            </a:r>
          </a:p>
        </p:txBody>
      </p:sp>
      <p:sp>
        <p:nvSpPr>
          <p:cNvPr id="49155" name="Rectangle 3"/>
          <p:cNvSpPr>
            <a:spLocks noGrp="1" noChangeArrowheads="1"/>
          </p:cNvSpPr>
          <p:nvPr>
            <p:ph type="body" idx="1"/>
          </p:nvPr>
        </p:nvSpPr>
        <p:spPr>
          <a:xfrm>
            <a:off x="510117" y="2051485"/>
            <a:ext cx="7610476" cy="3670767"/>
          </a:xfrm>
        </p:spPr>
        <p:txBody>
          <a:bodyPr>
            <a:normAutofit/>
          </a:bodyPr>
          <a:lstStyle/>
          <a:p>
            <a:pPr eaLnBrk="1" hangingPunct="1"/>
            <a:r>
              <a:rPr lang="en-US" sz="2400" dirty="0">
                <a:latin typeface="Verdana" charset="0"/>
              </a:rPr>
              <a:t>Are these the same?  Do they have the same meaning?  What do you think of when you see each?</a:t>
            </a:r>
          </a:p>
        </p:txBody>
      </p:sp>
      <p:pic>
        <p:nvPicPr>
          <p:cNvPr id="49156" name="Picture 4" descr="c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76600"/>
            <a:ext cx="1376363"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ball-c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52800"/>
            <a:ext cx="1549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ergocentric-24centric-task-chair-f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352800"/>
            <a:ext cx="1006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descr="lazy-boy-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7660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8" descr="rio_beach_chair_sc590c914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276600"/>
            <a:ext cx="17414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9" descr="white_plastic_cha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5181600"/>
            <a:ext cx="12874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10" descr="Stool_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6150" y="5181600"/>
            <a:ext cx="927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1" descr="Rocking+Chai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1400" y="5105400"/>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5232400"/>
            <a:ext cx="1692275" cy="127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6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1050" y="5138738"/>
            <a:ext cx="1347788" cy="126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3284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5">
                                            <p:txEl>
                                              <p:pRg st="0" end="0"/>
                                            </p:txEl>
                                          </p:spTgt>
                                        </p:tgtEl>
                                        <p:attrNameLst>
                                          <p:attrName>style.visibility</p:attrName>
                                        </p:attrNameLst>
                                      </p:cBhvr>
                                      <p:to>
                                        <p:strVal val="visible"/>
                                      </p:to>
                                    </p:set>
                                    <p:animEffect transition="in" filter="fade">
                                      <p:cBhvr>
                                        <p:cTn id="12" dur="2000"/>
                                        <p:tgtEl>
                                          <p:spTgt spid="491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 calcmode="lin" valueType="num">
                                      <p:cBhvr additive="base">
                                        <p:cTn id="17" dur="500" fill="hold"/>
                                        <p:tgtEl>
                                          <p:spTgt spid="49156"/>
                                        </p:tgtEl>
                                        <p:attrNameLst>
                                          <p:attrName>ppt_x</p:attrName>
                                        </p:attrNameLst>
                                      </p:cBhvr>
                                      <p:tavLst>
                                        <p:tav tm="0">
                                          <p:val>
                                            <p:strVal val="#ppt_x"/>
                                          </p:val>
                                        </p:tav>
                                        <p:tav tm="100000">
                                          <p:val>
                                            <p:strVal val="#ppt_x"/>
                                          </p:val>
                                        </p:tav>
                                      </p:tavLst>
                                    </p:anim>
                                    <p:anim calcmode="lin" valueType="num">
                                      <p:cBhvr additive="base">
                                        <p:cTn id="18" dur="500" fill="hold"/>
                                        <p:tgtEl>
                                          <p:spTgt spid="4915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49157"/>
                                        </p:tgtEl>
                                        <p:attrNameLst>
                                          <p:attrName>style.visibility</p:attrName>
                                        </p:attrNameLst>
                                      </p:cBhvr>
                                      <p:to>
                                        <p:strVal val="visible"/>
                                      </p:to>
                                    </p:set>
                                    <p:animEffect transition="in" filter="checkerboard(across)">
                                      <p:cBhvr>
                                        <p:cTn id="23" dur="500"/>
                                        <p:tgtEl>
                                          <p:spTgt spid="4915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49158"/>
                                        </p:tgtEl>
                                        <p:attrNameLst>
                                          <p:attrName>style.visibility</p:attrName>
                                        </p:attrNameLst>
                                      </p:cBhvr>
                                      <p:to>
                                        <p:strVal val="visible"/>
                                      </p:to>
                                    </p:set>
                                    <p:animEffect transition="in" filter="blinds(horizontal)">
                                      <p:cBhvr>
                                        <p:cTn id="28" dur="500"/>
                                        <p:tgtEl>
                                          <p:spTgt spid="4915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49159"/>
                                        </p:tgtEl>
                                        <p:attrNameLst>
                                          <p:attrName>style.visibility</p:attrName>
                                        </p:attrNameLst>
                                      </p:cBhvr>
                                      <p:to>
                                        <p:strVal val="visible"/>
                                      </p:to>
                                    </p:set>
                                    <p:animEffect transition="in" filter="box(in)">
                                      <p:cBhvr>
                                        <p:cTn id="33" dur="500"/>
                                        <p:tgtEl>
                                          <p:spTgt spid="4915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49160"/>
                                        </p:tgtEl>
                                        <p:attrNameLst>
                                          <p:attrName>style.visibility</p:attrName>
                                        </p:attrNameLst>
                                      </p:cBhvr>
                                      <p:to>
                                        <p:strVal val="visible"/>
                                      </p:to>
                                    </p:set>
                                    <p:anim calcmode="lin" valueType="num">
                                      <p:cBhvr additive="base">
                                        <p:cTn id="38" dur="500" fill="hold"/>
                                        <p:tgtEl>
                                          <p:spTgt spid="49160"/>
                                        </p:tgtEl>
                                        <p:attrNameLst>
                                          <p:attrName>ppt_x</p:attrName>
                                        </p:attrNameLst>
                                      </p:cBhvr>
                                      <p:tavLst>
                                        <p:tav tm="0">
                                          <p:val>
                                            <p:strVal val="#ppt_x"/>
                                          </p:val>
                                        </p:tav>
                                        <p:tav tm="100000">
                                          <p:val>
                                            <p:strVal val="#ppt_x"/>
                                          </p:val>
                                        </p:tav>
                                      </p:tavLst>
                                    </p:anim>
                                    <p:anim calcmode="lin" valueType="num">
                                      <p:cBhvr additive="base">
                                        <p:cTn id="39" dur="500" fill="hold"/>
                                        <p:tgtEl>
                                          <p:spTgt spid="49160"/>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49161"/>
                                        </p:tgtEl>
                                        <p:attrNameLst>
                                          <p:attrName>style.visibility</p:attrName>
                                        </p:attrNameLst>
                                      </p:cBhvr>
                                      <p:to>
                                        <p:strVal val="visible"/>
                                      </p:to>
                                    </p:set>
                                    <p:animEffect transition="in" filter="blinds(horizontal)">
                                      <p:cBhvr>
                                        <p:cTn id="44" dur="500"/>
                                        <p:tgtEl>
                                          <p:spTgt spid="4916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nodeType="clickEffect">
                                  <p:stCondLst>
                                    <p:cond delay="0"/>
                                  </p:stCondLst>
                                  <p:childTnLst>
                                    <p:set>
                                      <p:cBhvr>
                                        <p:cTn id="48" dur="1" fill="hold">
                                          <p:stCondLst>
                                            <p:cond delay="0"/>
                                          </p:stCondLst>
                                        </p:cTn>
                                        <p:tgtEl>
                                          <p:spTgt spid="49162"/>
                                        </p:tgtEl>
                                        <p:attrNameLst>
                                          <p:attrName>style.visibility</p:attrName>
                                        </p:attrNameLst>
                                      </p:cBhvr>
                                      <p:to>
                                        <p:strVal val="visible"/>
                                      </p:to>
                                    </p:set>
                                    <p:animEffect transition="in" filter="strips(downLeft)">
                                      <p:cBhvr>
                                        <p:cTn id="49" dur="500"/>
                                        <p:tgtEl>
                                          <p:spTgt spid="4916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4" fill="hold" nodeType="clickEffect">
                                  <p:stCondLst>
                                    <p:cond delay="0"/>
                                  </p:stCondLst>
                                  <p:childTnLst>
                                    <p:set>
                                      <p:cBhvr>
                                        <p:cTn id="53" dur="1" fill="hold">
                                          <p:stCondLst>
                                            <p:cond delay="0"/>
                                          </p:stCondLst>
                                        </p:cTn>
                                        <p:tgtEl>
                                          <p:spTgt spid="49163"/>
                                        </p:tgtEl>
                                        <p:attrNameLst>
                                          <p:attrName>style.visibility</p:attrName>
                                        </p:attrNameLst>
                                      </p:cBhvr>
                                      <p:to>
                                        <p:strVal val="visible"/>
                                      </p:to>
                                    </p:set>
                                    <p:animEffect transition="in" filter="wheel(4)">
                                      <p:cBhvr>
                                        <p:cTn id="54" dur="2000"/>
                                        <p:tgtEl>
                                          <p:spTgt spid="4916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49164"/>
                                        </p:tgtEl>
                                        <p:attrNameLst>
                                          <p:attrName>style.visibility</p:attrName>
                                        </p:attrNameLst>
                                      </p:cBhvr>
                                      <p:to>
                                        <p:strVal val="visible"/>
                                      </p:to>
                                    </p:set>
                                    <p:anim calcmode="lin" valueType="num">
                                      <p:cBhvr additive="base">
                                        <p:cTn id="59" dur="500" fill="hold"/>
                                        <p:tgtEl>
                                          <p:spTgt spid="49164"/>
                                        </p:tgtEl>
                                        <p:attrNameLst>
                                          <p:attrName>ppt_x</p:attrName>
                                        </p:attrNameLst>
                                      </p:cBhvr>
                                      <p:tavLst>
                                        <p:tav tm="0">
                                          <p:val>
                                            <p:strVal val="#ppt_x"/>
                                          </p:val>
                                        </p:tav>
                                        <p:tav tm="100000">
                                          <p:val>
                                            <p:strVal val="#ppt_x"/>
                                          </p:val>
                                        </p:tav>
                                      </p:tavLst>
                                    </p:anim>
                                    <p:anim calcmode="lin" valueType="num">
                                      <p:cBhvr additive="base">
                                        <p:cTn id="60" dur="500" fill="hold"/>
                                        <p:tgtEl>
                                          <p:spTgt spid="49164"/>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nodeType="clickEffect">
                                  <p:stCondLst>
                                    <p:cond delay="0"/>
                                  </p:stCondLst>
                                  <p:childTnLst>
                                    <p:set>
                                      <p:cBhvr>
                                        <p:cTn id="64" dur="1" fill="hold">
                                          <p:stCondLst>
                                            <p:cond delay="0"/>
                                          </p:stCondLst>
                                        </p:cTn>
                                        <p:tgtEl>
                                          <p:spTgt spid="49165"/>
                                        </p:tgtEl>
                                        <p:attrNameLst>
                                          <p:attrName>style.visibility</p:attrName>
                                        </p:attrNameLst>
                                      </p:cBhvr>
                                      <p:to>
                                        <p:strVal val="visible"/>
                                      </p:to>
                                    </p:set>
                                    <p:animEffect transition="in" filter="wipe(down)">
                                      <p:cBhvr>
                                        <p:cTn id="65" dur="500"/>
                                        <p:tgtEl>
                                          <p:spTgt spid="49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p:bldP spid="491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Theoretical Perspectives</a:t>
            </a:r>
            <a:endParaRPr lang="en-US" dirty="0"/>
          </a:p>
        </p:txBody>
      </p:sp>
      <p:sp>
        <p:nvSpPr>
          <p:cNvPr id="3" name="Content Placeholder 2"/>
          <p:cNvSpPr>
            <a:spLocks noGrp="1"/>
          </p:cNvSpPr>
          <p:nvPr>
            <p:ph idx="1"/>
          </p:nvPr>
        </p:nvSpPr>
        <p:spPr>
          <a:xfrm>
            <a:off x="733424" y="2157318"/>
            <a:ext cx="7610476" cy="3670767"/>
          </a:xfrm>
        </p:spPr>
        <p:txBody>
          <a:bodyPr>
            <a:noAutofit/>
          </a:bodyPr>
          <a:lstStyle/>
          <a:p>
            <a:r>
              <a:rPr lang="en-US" sz="2400" b="1" dirty="0"/>
              <a:t>Feminist Theory </a:t>
            </a:r>
            <a:r>
              <a:rPr lang="en-US" sz="2400" dirty="0"/>
              <a:t>looks at gender inequalities in society and the way that gender structures the social world. </a:t>
            </a:r>
            <a:endParaRPr lang="en-US" sz="2400" dirty="0" smtClean="0"/>
          </a:p>
          <a:p>
            <a:r>
              <a:rPr lang="en-US" sz="2400" b="1" dirty="0" smtClean="0"/>
              <a:t>Standpoint Theory</a:t>
            </a:r>
            <a:r>
              <a:rPr lang="en-US" sz="2400" dirty="0" smtClean="0"/>
              <a:t> where we exist in the social world affects how we see and understand the world.</a:t>
            </a:r>
          </a:p>
          <a:p>
            <a:r>
              <a:rPr lang="en-US" sz="2400" b="1" dirty="0"/>
              <a:t>Queer theory</a:t>
            </a:r>
            <a:r>
              <a:rPr lang="en-US" sz="2400" dirty="0"/>
              <a:t> is a paradigm that proposes that categories of sexual identity are social constructs, and that no sexual category is fundamentally either deviant or normal. </a:t>
            </a:r>
          </a:p>
          <a:p>
            <a:endParaRPr lang="en-US" sz="2400" b="1" dirty="0"/>
          </a:p>
          <a:p>
            <a:endParaRPr lang="en-US" sz="2400" dirty="0"/>
          </a:p>
        </p:txBody>
      </p:sp>
      <p:sp>
        <p:nvSpPr>
          <p:cNvPr id="4" name="Slide Number Placeholder 3"/>
          <p:cNvSpPr>
            <a:spLocks noGrp="1"/>
          </p:cNvSpPr>
          <p:nvPr>
            <p:ph type="sldNum" sz="quarter" idx="12"/>
          </p:nvPr>
        </p:nvSpPr>
        <p:spPr/>
        <p:txBody>
          <a:bodyPr/>
          <a:lstStyle/>
          <a:p>
            <a:fld id="{4A822907-8A9D-4F6B-98F6-913902AD56B5}" type="slidenum">
              <a:rPr lang="en-US" smtClean="0"/>
              <a:t>27</a:t>
            </a:fld>
            <a:endParaRPr lang="en-US"/>
          </a:p>
        </p:txBody>
      </p:sp>
    </p:spTree>
    <p:extLst>
      <p:ext uri="{BB962C8B-B14F-4D97-AF65-F5344CB8AC3E}">
        <p14:creationId xmlns:p14="http://schemas.microsoft.com/office/powerpoint/2010/main" val="2681415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New Theories</a:t>
            </a:r>
            <a:endParaRPr lang="en-US" dirty="0"/>
          </a:p>
        </p:txBody>
      </p:sp>
      <p:sp>
        <p:nvSpPr>
          <p:cNvPr id="3" name="Content Placeholder 2"/>
          <p:cNvSpPr>
            <a:spLocks noGrp="1"/>
          </p:cNvSpPr>
          <p:nvPr>
            <p:ph idx="1"/>
          </p:nvPr>
        </p:nvSpPr>
        <p:spPr>
          <a:xfrm>
            <a:off x="677333" y="2122923"/>
            <a:ext cx="8047567" cy="3916829"/>
          </a:xfrm>
        </p:spPr>
        <p:txBody>
          <a:bodyPr>
            <a:noAutofit/>
          </a:bodyPr>
          <a:lstStyle/>
          <a:p>
            <a:r>
              <a:rPr lang="en-US" sz="2400" b="1" dirty="0"/>
              <a:t>Postmodern Theory </a:t>
            </a:r>
            <a:r>
              <a:rPr lang="en-US" sz="2400" dirty="0"/>
              <a:t>is a paradigm that suggests that social reality is diverse, pluralistic, and constantly in </a:t>
            </a:r>
            <a:r>
              <a:rPr lang="en-US" sz="2400" dirty="0" smtClean="0"/>
              <a:t>flux.</a:t>
            </a:r>
          </a:p>
          <a:p>
            <a:pPr lvl="1"/>
            <a:r>
              <a:rPr lang="en-US" sz="2400" dirty="0" smtClean="0"/>
              <a:t>Critical </a:t>
            </a:r>
            <a:r>
              <a:rPr lang="en-US" sz="2400" dirty="0"/>
              <a:t>of accounts of Truth – especially traditional science</a:t>
            </a:r>
          </a:p>
          <a:p>
            <a:r>
              <a:rPr lang="en-US" sz="2400" b="1" dirty="0" err="1"/>
              <a:t>Intersectionality</a:t>
            </a:r>
            <a:r>
              <a:rPr lang="en-US" sz="2400" b="1" dirty="0"/>
              <a:t> </a:t>
            </a:r>
            <a:r>
              <a:rPr lang="en-US" sz="2400" dirty="0"/>
              <a:t>is a concept often used in critical theories to describe the ways in which oppressive institutions (racism, sexism, homophobia, </a:t>
            </a:r>
            <a:r>
              <a:rPr lang="en-US" sz="2400" dirty="0" err="1"/>
              <a:t>transphobia</a:t>
            </a:r>
            <a:r>
              <a:rPr lang="en-US" sz="2400" dirty="0"/>
              <a:t>, </a:t>
            </a:r>
            <a:r>
              <a:rPr lang="en-US" sz="2400" dirty="0" err="1"/>
              <a:t>ableism</a:t>
            </a:r>
            <a:r>
              <a:rPr lang="en-US" sz="2400" dirty="0"/>
              <a:t>, xenophobia, classism, etc.) are interconnected and cannot be examined separately from one another. </a:t>
            </a:r>
          </a:p>
        </p:txBody>
      </p:sp>
      <p:sp>
        <p:nvSpPr>
          <p:cNvPr id="4" name="Slide Number Placeholder 3"/>
          <p:cNvSpPr>
            <a:spLocks noGrp="1"/>
          </p:cNvSpPr>
          <p:nvPr>
            <p:ph type="sldNum" sz="quarter" idx="12"/>
          </p:nvPr>
        </p:nvSpPr>
        <p:spPr/>
        <p:txBody>
          <a:bodyPr/>
          <a:lstStyle/>
          <a:p>
            <a:fld id="{4A822907-8A9D-4F6B-98F6-913902AD56B5}" type="slidenum">
              <a:rPr lang="en-US" smtClean="0"/>
              <a:t>28</a:t>
            </a:fld>
            <a:endParaRPr lang="en-US"/>
          </a:p>
        </p:txBody>
      </p:sp>
      <p:pic>
        <p:nvPicPr>
          <p:cNvPr id="5" name="Picture 4"/>
          <p:cNvPicPr>
            <a:picLocks noChangeAspect="1"/>
          </p:cNvPicPr>
          <p:nvPr/>
        </p:nvPicPr>
        <p:blipFill>
          <a:blip r:embed="rId2"/>
          <a:stretch>
            <a:fillRect/>
          </a:stretch>
        </p:blipFill>
        <p:spPr>
          <a:xfrm>
            <a:off x="7937681" y="2599369"/>
            <a:ext cx="787219" cy="983045"/>
          </a:xfrm>
          <a:prstGeom prst="rect">
            <a:avLst/>
          </a:prstGeom>
        </p:spPr>
      </p:pic>
    </p:spTree>
    <p:extLst>
      <p:ext uri="{BB962C8B-B14F-4D97-AF65-F5344CB8AC3E}">
        <p14:creationId xmlns:p14="http://schemas.microsoft.com/office/powerpoint/2010/main" val="3103572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Important Realizations</a:t>
            </a:r>
            <a:endParaRPr lang="en-US" dirty="0"/>
          </a:p>
        </p:txBody>
      </p:sp>
      <p:sp>
        <p:nvSpPr>
          <p:cNvPr id="3" name="Content Placeholder 2"/>
          <p:cNvSpPr>
            <a:spLocks noGrp="1"/>
          </p:cNvSpPr>
          <p:nvPr>
            <p:ph idx="1"/>
          </p:nvPr>
        </p:nvSpPr>
        <p:spPr/>
        <p:txBody>
          <a:bodyPr>
            <a:noAutofit/>
          </a:bodyPr>
          <a:lstStyle/>
          <a:p>
            <a:r>
              <a:rPr lang="en-US" sz="3200" dirty="0"/>
              <a:t>Theories are explanations for events (that is behaviors, people, attitudes, etc.).</a:t>
            </a:r>
          </a:p>
          <a:p>
            <a:r>
              <a:rPr lang="en-US" sz="3200" dirty="0"/>
              <a:t>Theme connecting many classical theorists work: modernization, society (social bonds) and capitalism.</a:t>
            </a:r>
          </a:p>
          <a:p>
            <a:endParaRPr lang="en-US" sz="3200" dirty="0"/>
          </a:p>
        </p:txBody>
      </p:sp>
      <p:sp>
        <p:nvSpPr>
          <p:cNvPr id="4" name="Slide Number Placeholder 3"/>
          <p:cNvSpPr>
            <a:spLocks noGrp="1"/>
          </p:cNvSpPr>
          <p:nvPr>
            <p:ph type="sldNum" sz="quarter" idx="12"/>
          </p:nvPr>
        </p:nvSpPr>
        <p:spPr/>
        <p:txBody>
          <a:bodyPr/>
          <a:lstStyle/>
          <a:p>
            <a:fld id="{4A822907-8A9D-4F6B-98F6-913902AD56B5}" type="slidenum">
              <a:rPr lang="en-US" smtClean="0"/>
              <a:t>29</a:t>
            </a:fld>
            <a:endParaRPr lang="en-US"/>
          </a:p>
        </p:txBody>
      </p:sp>
    </p:spTree>
    <p:extLst>
      <p:ext uri="{BB962C8B-B14F-4D97-AF65-F5344CB8AC3E}">
        <p14:creationId xmlns:p14="http://schemas.microsoft.com/office/powerpoint/2010/main" val="2824777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Thinking Sociologically about Sociology</a:t>
            </a:r>
            <a:endParaRPr lang="en-US" dirty="0"/>
          </a:p>
        </p:txBody>
      </p:sp>
      <p:sp>
        <p:nvSpPr>
          <p:cNvPr id="3" name="Content Placeholder 2"/>
          <p:cNvSpPr>
            <a:spLocks noGrp="1"/>
          </p:cNvSpPr>
          <p:nvPr>
            <p:ph idx="1"/>
          </p:nvPr>
        </p:nvSpPr>
        <p:spPr>
          <a:xfrm>
            <a:off x="669924" y="2299229"/>
            <a:ext cx="7610476" cy="3670767"/>
          </a:xfrm>
        </p:spPr>
        <p:txBody>
          <a:bodyPr>
            <a:noAutofit/>
          </a:bodyPr>
          <a:lstStyle/>
          <a:p>
            <a:r>
              <a:rPr lang="en-US" sz="3000" dirty="0" smtClean="0"/>
              <a:t>What was going on (that is, what did the social context look like) in sociology’s formative years?</a:t>
            </a:r>
          </a:p>
          <a:p>
            <a:r>
              <a:rPr lang="en-US" sz="3000" dirty="0" smtClean="0"/>
              <a:t>Major trends:</a:t>
            </a:r>
          </a:p>
          <a:p>
            <a:pPr lvl="1"/>
            <a:r>
              <a:rPr lang="en-US" sz="3000" dirty="0" smtClean="0"/>
              <a:t>Urbanization and rapid social change</a:t>
            </a:r>
          </a:p>
          <a:p>
            <a:pPr lvl="1"/>
            <a:r>
              <a:rPr lang="en-US" sz="3000" dirty="0" smtClean="0"/>
              <a:t>The Enlightenment</a:t>
            </a:r>
          </a:p>
          <a:p>
            <a:pPr lvl="1"/>
            <a:r>
              <a:rPr lang="en-US" sz="3000" dirty="0" smtClean="0"/>
              <a:t>The Industrial Revolution</a:t>
            </a:r>
            <a:endParaRPr lang="en-US" sz="3000" dirty="0"/>
          </a:p>
        </p:txBody>
      </p:sp>
      <p:sp>
        <p:nvSpPr>
          <p:cNvPr id="4" name="Slide Number Placeholder 3"/>
          <p:cNvSpPr>
            <a:spLocks noGrp="1"/>
          </p:cNvSpPr>
          <p:nvPr>
            <p:ph type="sldNum" sz="quarter" idx="12"/>
          </p:nvPr>
        </p:nvSpPr>
        <p:spPr/>
        <p:txBody>
          <a:bodyPr/>
          <a:lstStyle/>
          <a:p>
            <a:fld id="{4A822907-8A9D-4F6B-98F6-913902AD56B5}" type="slidenum">
              <a:rPr lang="en-US" smtClean="0"/>
              <a:t>3</a:t>
            </a:fld>
            <a:endParaRPr lang="en-US"/>
          </a:p>
        </p:txBody>
      </p:sp>
    </p:spTree>
    <p:extLst>
      <p:ext uri="{BB962C8B-B14F-4D97-AF65-F5344CB8AC3E}">
        <p14:creationId xmlns:p14="http://schemas.microsoft.com/office/powerpoint/2010/main" val="4110759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7E1ACBD6-2C1B-0040-A5A7-9C487595B364}" type="slidenum">
              <a:rPr lang="en-US"/>
              <a:pPr/>
              <a:t>30</a:t>
            </a:fld>
            <a:endParaRPr lang="en-US"/>
          </a:p>
        </p:txBody>
      </p:sp>
      <p:sp>
        <p:nvSpPr>
          <p:cNvPr id="36868" name="Rectangle 2"/>
          <p:cNvSpPr>
            <a:spLocks noGrp="1" noChangeArrowheads="1"/>
          </p:cNvSpPr>
          <p:nvPr>
            <p:ph type="title"/>
          </p:nvPr>
        </p:nvSpPr>
        <p:spPr/>
        <p:txBody>
          <a:bodyPr/>
          <a:lstStyle/>
          <a:p>
            <a:pPr eaLnBrk="1" hangingPunct="1"/>
            <a:r>
              <a:rPr lang="en-US">
                <a:latin typeface="Verdana" charset="0"/>
              </a:rPr>
              <a:t>Lesson Quiz</a:t>
            </a:r>
          </a:p>
        </p:txBody>
      </p:sp>
      <p:sp>
        <p:nvSpPr>
          <p:cNvPr id="36869" name="Rectangle 3"/>
          <p:cNvSpPr>
            <a:spLocks noGrp="1" noChangeArrowheads="1"/>
          </p:cNvSpPr>
          <p:nvPr>
            <p:ph type="body" idx="1"/>
          </p:nvPr>
        </p:nvSpPr>
        <p:spPr>
          <a:xfrm>
            <a:off x="860424" y="2136151"/>
            <a:ext cx="7610476" cy="3670767"/>
          </a:xfrm>
        </p:spPr>
        <p:txBody>
          <a:bodyPr>
            <a:noAutofit/>
          </a:bodyPr>
          <a:lstStyle/>
          <a:p>
            <a:pPr marL="571500" indent="-571500" eaLnBrk="1" hangingPunct="1">
              <a:buClr>
                <a:schemeClr val="tx1"/>
              </a:buClr>
              <a:buFont typeface="Wingdings" charset="0"/>
              <a:buAutoNum type="arabicPeriod"/>
            </a:pPr>
            <a:r>
              <a:rPr lang="en-US" sz="2800" dirty="0">
                <a:latin typeface="Century Gothic"/>
                <a:cs typeface="Century Gothic"/>
              </a:rPr>
              <a:t>The purpose of sociological theory is:</a:t>
            </a:r>
          </a:p>
          <a:p>
            <a:pPr marL="966788" lvl="1" indent="-495300" eaLnBrk="1" hangingPunct="1">
              <a:buClr>
                <a:schemeClr val="tx1"/>
              </a:buClr>
              <a:buFont typeface="Wingdings" charset="0"/>
              <a:buAutoNum type="alphaLcPeriod"/>
            </a:pPr>
            <a:r>
              <a:rPr lang="en-US" sz="2800" dirty="0">
                <a:latin typeface="Century Gothic"/>
                <a:cs typeface="Century Gothic"/>
              </a:rPr>
              <a:t>to prove sociological hypotheses.</a:t>
            </a:r>
          </a:p>
          <a:p>
            <a:pPr marL="966788" lvl="1" indent="-495300" eaLnBrk="1" hangingPunct="1">
              <a:buClr>
                <a:schemeClr val="tx1"/>
              </a:buClr>
              <a:buFont typeface="Wingdings" charset="0"/>
              <a:buAutoNum type="alphaLcPeriod"/>
            </a:pPr>
            <a:r>
              <a:rPr lang="en-US" sz="2800" dirty="0">
                <a:latin typeface="Century Gothic"/>
                <a:cs typeface="Century Gothic"/>
              </a:rPr>
              <a:t>to demonstrate that human behavior can be seen in predictable absolutes.</a:t>
            </a:r>
          </a:p>
          <a:p>
            <a:pPr marL="966788" lvl="1" indent="-495300" eaLnBrk="1" hangingPunct="1">
              <a:buClr>
                <a:schemeClr val="tx1"/>
              </a:buClr>
              <a:buFont typeface="Wingdings" charset="0"/>
              <a:buAutoNum type="alphaLcPeriod"/>
            </a:pPr>
            <a:r>
              <a:rPr lang="en-US" sz="2800" dirty="0">
                <a:latin typeface="Century Gothic"/>
                <a:cs typeface="Century Gothic"/>
              </a:rPr>
              <a:t>to show that sociology has more to offer that psychology.</a:t>
            </a:r>
          </a:p>
          <a:p>
            <a:pPr marL="966788" lvl="1" indent="-495300" eaLnBrk="1" hangingPunct="1">
              <a:buClr>
                <a:schemeClr val="tx1"/>
              </a:buClr>
              <a:buFont typeface="Wingdings" charset="0"/>
              <a:buAutoNum type="alphaLcPeriod"/>
            </a:pPr>
            <a:r>
              <a:rPr lang="en-US" sz="2800" dirty="0">
                <a:latin typeface="Century Gothic"/>
                <a:cs typeface="Century Gothic"/>
              </a:rPr>
              <a:t>to help people understand the world around us.</a:t>
            </a:r>
          </a:p>
          <a:p>
            <a:pPr marL="571500" indent="-571500" eaLnBrk="1" hangingPunct="1"/>
            <a:endParaRPr lang="en-US" sz="2800" dirty="0">
              <a:latin typeface="Century Gothic"/>
              <a:cs typeface="Century Gothic"/>
            </a:endParaRPr>
          </a:p>
          <a:p>
            <a:pPr marL="571500" indent="-571500" eaLnBrk="1" hangingPunct="1"/>
            <a:endParaRPr lang="en-US" sz="2800" dirty="0">
              <a:latin typeface="Century Gothic"/>
              <a:cs typeface="Century Gothic"/>
            </a:endParaRPr>
          </a:p>
        </p:txBody>
      </p:sp>
    </p:spTree>
    <p:extLst>
      <p:ext uri="{BB962C8B-B14F-4D97-AF65-F5344CB8AC3E}">
        <p14:creationId xmlns:p14="http://schemas.microsoft.com/office/powerpoint/2010/main" val="40337800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18DD6B75-479E-8149-8508-6F774B907246}" type="slidenum">
              <a:rPr lang="en-US"/>
              <a:pPr/>
              <a:t>31</a:t>
            </a:fld>
            <a:endParaRPr lang="en-US"/>
          </a:p>
        </p:txBody>
      </p:sp>
      <p:sp>
        <p:nvSpPr>
          <p:cNvPr id="37892" name="Rectangle 2"/>
          <p:cNvSpPr>
            <a:spLocks noGrp="1" noChangeArrowheads="1"/>
          </p:cNvSpPr>
          <p:nvPr>
            <p:ph type="title"/>
          </p:nvPr>
        </p:nvSpPr>
        <p:spPr/>
        <p:txBody>
          <a:bodyPr/>
          <a:lstStyle/>
          <a:p>
            <a:pPr eaLnBrk="1" hangingPunct="1"/>
            <a:r>
              <a:rPr lang="en-US">
                <a:latin typeface="Verdana" charset="0"/>
              </a:rPr>
              <a:t>Lesson Quiz</a:t>
            </a:r>
          </a:p>
        </p:txBody>
      </p:sp>
      <p:sp>
        <p:nvSpPr>
          <p:cNvPr id="37893" name="Rectangle 3"/>
          <p:cNvSpPr>
            <a:spLocks noGrp="1" noChangeArrowheads="1"/>
          </p:cNvSpPr>
          <p:nvPr>
            <p:ph type="body" idx="1"/>
          </p:nvPr>
        </p:nvSpPr>
        <p:spPr>
          <a:xfrm>
            <a:off x="881591" y="2362728"/>
            <a:ext cx="7610476" cy="3670767"/>
          </a:xfrm>
        </p:spPr>
        <p:txBody>
          <a:bodyPr>
            <a:noAutofit/>
          </a:bodyPr>
          <a:lstStyle/>
          <a:p>
            <a:pPr marL="0" indent="0" eaLnBrk="1" hangingPunct="1">
              <a:lnSpc>
                <a:spcPct val="90000"/>
              </a:lnSpc>
              <a:buClr>
                <a:schemeClr val="tx1"/>
              </a:buClr>
              <a:buNone/>
            </a:pPr>
            <a:r>
              <a:rPr lang="en-US" sz="2600" dirty="0" smtClean="0">
                <a:latin typeface="Century Gothic"/>
                <a:cs typeface="Century Gothic"/>
              </a:rPr>
              <a:t>2. Which </a:t>
            </a:r>
            <a:r>
              <a:rPr lang="en-US" sz="2600" dirty="0">
                <a:latin typeface="Century Gothic"/>
                <a:cs typeface="Century Gothic"/>
              </a:rPr>
              <a:t>of the following is NOT true about social theory?</a:t>
            </a:r>
          </a:p>
          <a:p>
            <a:pPr marL="966788" lvl="1" indent="-495300" eaLnBrk="1" hangingPunct="1">
              <a:lnSpc>
                <a:spcPct val="90000"/>
              </a:lnSpc>
              <a:buClr>
                <a:schemeClr val="tx1"/>
              </a:buClr>
              <a:buFont typeface="Wingdings" charset="0"/>
              <a:buAutoNum type="alphaLcPeriod"/>
            </a:pPr>
            <a:r>
              <a:rPr lang="en-US" sz="2600" dirty="0">
                <a:latin typeface="Century Gothic"/>
                <a:cs typeface="Century Gothic"/>
              </a:rPr>
              <a:t>Social theories are completely consistent over time.</a:t>
            </a:r>
          </a:p>
          <a:p>
            <a:pPr marL="966788" lvl="1" indent="-495300" eaLnBrk="1" hangingPunct="1">
              <a:lnSpc>
                <a:spcPct val="90000"/>
              </a:lnSpc>
              <a:buClr>
                <a:schemeClr val="tx1"/>
              </a:buClr>
              <a:buFont typeface="Wingdings" charset="0"/>
              <a:buAutoNum type="alphaLcPeriod"/>
            </a:pPr>
            <a:r>
              <a:rPr lang="en-US" sz="2600" dirty="0">
                <a:latin typeface="Century Gothic"/>
                <a:cs typeface="Century Gothic"/>
              </a:rPr>
              <a:t>Social theories are also known as perspectives.</a:t>
            </a:r>
          </a:p>
          <a:p>
            <a:pPr marL="966788" lvl="1" indent="-495300" eaLnBrk="1" hangingPunct="1">
              <a:lnSpc>
                <a:spcPct val="90000"/>
              </a:lnSpc>
              <a:buClr>
                <a:schemeClr val="tx1"/>
              </a:buClr>
              <a:buFont typeface="Wingdings" charset="0"/>
              <a:buAutoNum type="alphaLcPeriod"/>
            </a:pPr>
            <a:r>
              <a:rPr lang="en-US" sz="2600" dirty="0">
                <a:latin typeface="Century Gothic"/>
                <a:cs typeface="Century Gothic"/>
              </a:rPr>
              <a:t>Social theories will change over time because society changes over time.</a:t>
            </a:r>
          </a:p>
          <a:p>
            <a:pPr marL="966788" lvl="1" indent="-495300" eaLnBrk="1" hangingPunct="1">
              <a:lnSpc>
                <a:spcPct val="90000"/>
              </a:lnSpc>
              <a:buClr>
                <a:schemeClr val="tx1"/>
              </a:buClr>
              <a:buFont typeface="Wingdings" charset="0"/>
              <a:buAutoNum type="alphaLcPeriod"/>
            </a:pPr>
            <a:r>
              <a:rPr lang="en-US" sz="2600" dirty="0">
                <a:latin typeface="Century Gothic"/>
                <a:cs typeface="Century Gothic"/>
              </a:rPr>
              <a:t>Social theories attempt to explain human behavior.</a:t>
            </a:r>
          </a:p>
          <a:p>
            <a:pPr marL="571500" indent="-571500" eaLnBrk="1" hangingPunct="1">
              <a:lnSpc>
                <a:spcPct val="90000"/>
              </a:lnSpc>
            </a:pPr>
            <a:endParaRPr lang="en-US" sz="2600" dirty="0">
              <a:latin typeface="Century Gothic"/>
              <a:cs typeface="Century Gothic"/>
            </a:endParaRPr>
          </a:p>
        </p:txBody>
      </p:sp>
    </p:spTree>
    <p:extLst>
      <p:ext uri="{BB962C8B-B14F-4D97-AF65-F5344CB8AC3E}">
        <p14:creationId xmlns:p14="http://schemas.microsoft.com/office/powerpoint/2010/main" val="1776669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06F425B8-CCC3-E34E-9965-171FAA244489}" type="slidenum">
              <a:rPr lang="en-US"/>
              <a:pPr/>
              <a:t>32</a:t>
            </a:fld>
            <a:endParaRPr lang="en-US"/>
          </a:p>
        </p:txBody>
      </p:sp>
      <p:sp>
        <p:nvSpPr>
          <p:cNvPr id="38916" name="Rectangle 2"/>
          <p:cNvSpPr>
            <a:spLocks noGrp="1" noChangeArrowheads="1"/>
          </p:cNvSpPr>
          <p:nvPr>
            <p:ph type="title"/>
          </p:nvPr>
        </p:nvSpPr>
        <p:spPr/>
        <p:txBody>
          <a:bodyPr/>
          <a:lstStyle/>
          <a:p>
            <a:pPr eaLnBrk="1" hangingPunct="1"/>
            <a:r>
              <a:rPr lang="en-US">
                <a:latin typeface="Verdana" charset="0"/>
              </a:rPr>
              <a:t>Lesson Quiz</a:t>
            </a:r>
          </a:p>
        </p:txBody>
      </p:sp>
      <p:sp>
        <p:nvSpPr>
          <p:cNvPr id="38917" name="Rectangle 3"/>
          <p:cNvSpPr>
            <a:spLocks noGrp="1" noChangeArrowheads="1"/>
          </p:cNvSpPr>
          <p:nvPr>
            <p:ph type="body" idx="1"/>
          </p:nvPr>
        </p:nvSpPr>
        <p:spPr/>
        <p:txBody>
          <a:bodyPr>
            <a:noAutofit/>
          </a:bodyPr>
          <a:lstStyle/>
          <a:p>
            <a:pPr eaLnBrk="1" hangingPunct="1">
              <a:buFont typeface="Wingdings" charset="0"/>
              <a:buNone/>
            </a:pPr>
            <a:r>
              <a:rPr lang="en-US" sz="3200" dirty="0">
                <a:latin typeface="Century Gothic"/>
                <a:cs typeface="Century Gothic"/>
              </a:rPr>
              <a:t>3</a:t>
            </a:r>
            <a:r>
              <a:rPr lang="en-US" sz="3200" dirty="0" smtClean="0">
                <a:latin typeface="Century Gothic"/>
                <a:cs typeface="Century Gothic"/>
              </a:rPr>
              <a:t>. According </a:t>
            </a:r>
            <a:r>
              <a:rPr lang="en-US" sz="3200" dirty="0">
                <a:latin typeface="Century Gothic"/>
                <a:cs typeface="Century Gothic"/>
              </a:rPr>
              <a:t>to Karl Marx, _______ is the source of all social change.</a:t>
            </a:r>
          </a:p>
          <a:p>
            <a:pPr lvl="1" eaLnBrk="1" hangingPunct="1">
              <a:buFont typeface="Wingdings" charset="0"/>
              <a:buNone/>
            </a:pPr>
            <a:r>
              <a:rPr lang="en-US" sz="3200" dirty="0">
                <a:latin typeface="Century Gothic"/>
                <a:cs typeface="Century Gothic"/>
              </a:rPr>
              <a:t>a. conflict</a:t>
            </a:r>
          </a:p>
          <a:p>
            <a:pPr lvl="1" eaLnBrk="1" hangingPunct="1">
              <a:buFont typeface="Wingdings" charset="0"/>
              <a:buNone/>
            </a:pPr>
            <a:r>
              <a:rPr lang="en-US" sz="3200" dirty="0">
                <a:latin typeface="Century Gothic"/>
                <a:cs typeface="Century Gothic"/>
              </a:rPr>
              <a:t>b. solidarity</a:t>
            </a:r>
          </a:p>
          <a:p>
            <a:pPr lvl="1" eaLnBrk="1" hangingPunct="1">
              <a:buFont typeface="Wingdings" charset="0"/>
              <a:buNone/>
            </a:pPr>
            <a:r>
              <a:rPr lang="en-US" sz="3200" dirty="0">
                <a:latin typeface="Century Gothic"/>
                <a:cs typeface="Century Gothic"/>
              </a:rPr>
              <a:t>c. politics</a:t>
            </a:r>
          </a:p>
          <a:p>
            <a:pPr lvl="1" eaLnBrk="1" hangingPunct="1">
              <a:buFont typeface="Wingdings" charset="0"/>
              <a:buNone/>
            </a:pPr>
            <a:r>
              <a:rPr lang="en-US" sz="3200" dirty="0">
                <a:latin typeface="Century Gothic"/>
                <a:cs typeface="Century Gothic"/>
              </a:rPr>
              <a:t>d. anomie</a:t>
            </a:r>
          </a:p>
          <a:p>
            <a:pPr eaLnBrk="1" hangingPunct="1"/>
            <a:endParaRPr lang="en-US" sz="3200" dirty="0">
              <a:latin typeface="Century Gothic"/>
              <a:cs typeface="Century Gothic"/>
            </a:endParaRPr>
          </a:p>
        </p:txBody>
      </p:sp>
    </p:spTree>
    <p:extLst>
      <p:ext uri="{BB962C8B-B14F-4D97-AF65-F5344CB8AC3E}">
        <p14:creationId xmlns:p14="http://schemas.microsoft.com/office/powerpoint/2010/main" val="3557178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46C6C2BD-181B-2949-AF11-2511C3BD102F}" type="slidenum">
              <a:rPr lang="en-US"/>
              <a:pPr/>
              <a:t>33</a:t>
            </a:fld>
            <a:endParaRPr lang="en-US"/>
          </a:p>
        </p:txBody>
      </p:sp>
      <p:sp>
        <p:nvSpPr>
          <p:cNvPr id="39940" name="Rectangle 2"/>
          <p:cNvSpPr>
            <a:spLocks noGrp="1" noChangeArrowheads="1"/>
          </p:cNvSpPr>
          <p:nvPr>
            <p:ph type="title"/>
          </p:nvPr>
        </p:nvSpPr>
        <p:spPr/>
        <p:txBody>
          <a:bodyPr/>
          <a:lstStyle/>
          <a:p>
            <a:pPr eaLnBrk="1" hangingPunct="1"/>
            <a:r>
              <a:rPr lang="en-US">
                <a:latin typeface="Verdana" charset="0"/>
              </a:rPr>
              <a:t>Lesson Quiz</a:t>
            </a:r>
          </a:p>
        </p:txBody>
      </p:sp>
      <p:sp>
        <p:nvSpPr>
          <p:cNvPr id="39941" name="Rectangle 3"/>
          <p:cNvSpPr>
            <a:spLocks noGrp="1" noChangeArrowheads="1"/>
          </p:cNvSpPr>
          <p:nvPr>
            <p:ph type="body" idx="1"/>
          </p:nvPr>
        </p:nvSpPr>
        <p:spPr>
          <a:xfrm>
            <a:off x="669924" y="2383895"/>
            <a:ext cx="8119970" cy="3670767"/>
          </a:xfrm>
        </p:spPr>
        <p:txBody>
          <a:bodyPr>
            <a:noAutofit/>
          </a:bodyPr>
          <a:lstStyle/>
          <a:p>
            <a:pPr eaLnBrk="1" hangingPunct="1">
              <a:buFont typeface="Wingdings" charset="0"/>
              <a:buNone/>
            </a:pPr>
            <a:r>
              <a:rPr lang="en-US" sz="2700" dirty="0">
                <a:latin typeface="Century Gothic"/>
                <a:cs typeface="Century Gothic"/>
              </a:rPr>
              <a:t>4.	Which of the following is a paradigm that begins with the assumption that society is a unified whole that functions because of the contributions of its separate structures?</a:t>
            </a:r>
          </a:p>
          <a:p>
            <a:pPr lvl="1" eaLnBrk="1" hangingPunct="1">
              <a:buFont typeface="Wingdings" charset="0"/>
              <a:buNone/>
            </a:pPr>
            <a:r>
              <a:rPr lang="en-US" sz="2700" dirty="0">
                <a:latin typeface="Century Gothic"/>
                <a:cs typeface="Century Gothic"/>
              </a:rPr>
              <a:t>a. Conflict Theory</a:t>
            </a:r>
          </a:p>
          <a:p>
            <a:pPr lvl="1" eaLnBrk="1" hangingPunct="1">
              <a:buFont typeface="Wingdings" charset="0"/>
              <a:buNone/>
            </a:pPr>
            <a:r>
              <a:rPr lang="en-US" sz="2700" dirty="0">
                <a:latin typeface="Century Gothic"/>
                <a:cs typeface="Century Gothic"/>
              </a:rPr>
              <a:t>b. Labeling Theory</a:t>
            </a:r>
          </a:p>
          <a:p>
            <a:pPr lvl="1" eaLnBrk="1" hangingPunct="1">
              <a:buFont typeface="Wingdings" charset="0"/>
              <a:buNone/>
            </a:pPr>
            <a:r>
              <a:rPr lang="en-US" sz="2700" dirty="0">
                <a:latin typeface="Century Gothic"/>
                <a:cs typeface="Century Gothic"/>
              </a:rPr>
              <a:t>c. Structural Functionalism</a:t>
            </a:r>
          </a:p>
          <a:p>
            <a:pPr lvl="1" eaLnBrk="1" hangingPunct="1">
              <a:buFont typeface="Wingdings" charset="0"/>
              <a:buNone/>
            </a:pPr>
            <a:r>
              <a:rPr lang="en-US" sz="2700" dirty="0">
                <a:latin typeface="Century Gothic"/>
                <a:cs typeface="Century Gothic"/>
              </a:rPr>
              <a:t>d. Symbolic Interactionism</a:t>
            </a:r>
          </a:p>
          <a:p>
            <a:pPr eaLnBrk="1" hangingPunct="1"/>
            <a:endParaRPr lang="en-US" sz="2700" dirty="0">
              <a:latin typeface="Century Gothic"/>
              <a:cs typeface="Century Gothic"/>
            </a:endParaRPr>
          </a:p>
        </p:txBody>
      </p:sp>
    </p:spTree>
    <p:extLst>
      <p:ext uri="{BB962C8B-B14F-4D97-AF65-F5344CB8AC3E}">
        <p14:creationId xmlns:p14="http://schemas.microsoft.com/office/powerpoint/2010/main" val="4084302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lide Number Placeholder 5"/>
          <p:cNvSpPr>
            <a:spLocks noGrp="1"/>
          </p:cNvSpPr>
          <p:nvPr>
            <p:ph type="sldNum" sz="quarter" idx="12"/>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Verdana" charset="0"/>
                <a:ea typeface="ＭＳ Ｐゴシック" charset="0"/>
              </a:defRPr>
            </a:lvl1pPr>
            <a:lvl2pPr marL="742950" indent="-285750">
              <a:defRPr>
                <a:solidFill>
                  <a:schemeClr val="tx1"/>
                </a:solidFill>
                <a:latin typeface="Verdana" charset="0"/>
                <a:ea typeface="ＭＳ Ｐゴシック" charset="0"/>
              </a:defRPr>
            </a:lvl2pPr>
            <a:lvl3pPr marL="1143000" indent="-228600">
              <a:defRPr>
                <a:solidFill>
                  <a:schemeClr val="tx1"/>
                </a:solidFill>
                <a:latin typeface="Verdana" charset="0"/>
                <a:ea typeface="ＭＳ Ｐゴシック" charset="0"/>
              </a:defRPr>
            </a:lvl3pPr>
            <a:lvl4pPr marL="1600200" indent="-228600">
              <a:defRPr>
                <a:solidFill>
                  <a:schemeClr val="tx1"/>
                </a:solidFill>
                <a:latin typeface="Verdana" charset="0"/>
                <a:ea typeface="ＭＳ Ｐゴシック" charset="0"/>
              </a:defRPr>
            </a:lvl4pPr>
            <a:lvl5pPr marL="2057400" indent="-228600">
              <a:defRPr>
                <a:solidFill>
                  <a:schemeClr val="tx1"/>
                </a:solidFill>
                <a:latin typeface="Verdana" charset="0"/>
                <a:ea typeface="ＭＳ Ｐゴシック" charset="0"/>
              </a:defRPr>
            </a:lvl5pPr>
            <a:lvl6pPr marL="2514600" indent="-228600" eaLnBrk="0" fontAlgn="base" hangingPunct="0">
              <a:spcBef>
                <a:spcPct val="0"/>
              </a:spcBef>
              <a:spcAft>
                <a:spcPct val="0"/>
              </a:spcAft>
              <a:defRPr>
                <a:solidFill>
                  <a:schemeClr val="tx1"/>
                </a:solidFill>
                <a:latin typeface="Verdana" charset="0"/>
                <a:ea typeface="ＭＳ Ｐゴシック" charset="0"/>
              </a:defRPr>
            </a:lvl6pPr>
            <a:lvl7pPr marL="2971800" indent="-228600" eaLnBrk="0" fontAlgn="base" hangingPunct="0">
              <a:spcBef>
                <a:spcPct val="0"/>
              </a:spcBef>
              <a:spcAft>
                <a:spcPct val="0"/>
              </a:spcAft>
              <a:defRPr>
                <a:solidFill>
                  <a:schemeClr val="tx1"/>
                </a:solidFill>
                <a:latin typeface="Verdana" charset="0"/>
                <a:ea typeface="ＭＳ Ｐゴシック" charset="0"/>
              </a:defRPr>
            </a:lvl7pPr>
            <a:lvl8pPr marL="3429000" indent="-228600" eaLnBrk="0" fontAlgn="base" hangingPunct="0">
              <a:spcBef>
                <a:spcPct val="0"/>
              </a:spcBef>
              <a:spcAft>
                <a:spcPct val="0"/>
              </a:spcAft>
              <a:defRPr>
                <a:solidFill>
                  <a:schemeClr val="tx1"/>
                </a:solidFill>
                <a:latin typeface="Verdana" charset="0"/>
                <a:ea typeface="ＭＳ Ｐゴシック" charset="0"/>
              </a:defRPr>
            </a:lvl8pPr>
            <a:lvl9pPr marL="3886200" indent="-228600" eaLnBrk="0" fontAlgn="base" hangingPunct="0">
              <a:spcBef>
                <a:spcPct val="0"/>
              </a:spcBef>
              <a:spcAft>
                <a:spcPct val="0"/>
              </a:spcAft>
              <a:defRPr>
                <a:solidFill>
                  <a:schemeClr val="tx1"/>
                </a:solidFill>
                <a:latin typeface="Verdana" charset="0"/>
                <a:ea typeface="ＭＳ Ｐゴシック" charset="0"/>
              </a:defRPr>
            </a:lvl9pPr>
          </a:lstStyle>
          <a:p>
            <a:fld id="{40CECCC9-78C2-FC46-8BC4-39A9748691BD}" type="slidenum">
              <a:rPr lang="en-US"/>
              <a:pPr/>
              <a:t>34</a:t>
            </a:fld>
            <a:endParaRPr lang="en-US"/>
          </a:p>
        </p:txBody>
      </p:sp>
      <p:sp>
        <p:nvSpPr>
          <p:cNvPr id="40964" name="Rectangle 2"/>
          <p:cNvSpPr>
            <a:spLocks noGrp="1" noChangeArrowheads="1"/>
          </p:cNvSpPr>
          <p:nvPr>
            <p:ph type="title"/>
          </p:nvPr>
        </p:nvSpPr>
        <p:spPr/>
        <p:txBody>
          <a:bodyPr/>
          <a:lstStyle/>
          <a:p>
            <a:pPr eaLnBrk="1" hangingPunct="1"/>
            <a:r>
              <a:rPr lang="en-US">
                <a:latin typeface="Verdana" charset="0"/>
              </a:rPr>
              <a:t>Lesson Quiz</a:t>
            </a:r>
          </a:p>
        </p:txBody>
      </p:sp>
      <p:sp>
        <p:nvSpPr>
          <p:cNvPr id="40965" name="Rectangle 3"/>
          <p:cNvSpPr>
            <a:spLocks noGrp="1" noChangeArrowheads="1"/>
          </p:cNvSpPr>
          <p:nvPr>
            <p:ph type="body" idx="1"/>
          </p:nvPr>
        </p:nvSpPr>
        <p:spPr>
          <a:xfrm>
            <a:off x="458258" y="2299229"/>
            <a:ext cx="7610476" cy="3670767"/>
          </a:xfrm>
        </p:spPr>
        <p:txBody>
          <a:bodyPr>
            <a:noAutofit/>
          </a:bodyPr>
          <a:lstStyle/>
          <a:p>
            <a:pPr eaLnBrk="1" hangingPunct="1">
              <a:buFont typeface="Wingdings" charset="0"/>
              <a:buNone/>
            </a:pPr>
            <a:r>
              <a:rPr lang="en-US" sz="3200" dirty="0" smtClean="0">
                <a:latin typeface="Century Gothic"/>
                <a:cs typeface="Century Gothic"/>
              </a:rPr>
              <a:t>5. What </a:t>
            </a:r>
            <a:r>
              <a:rPr lang="en-US" sz="3200" dirty="0">
                <a:latin typeface="Century Gothic"/>
                <a:cs typeface="Century Gothic"/>
              </a:rPr>
              <a:t>theory looks at gender inequalities in society and the way that gender structures the social world?</a:t>
            </a:r>
          </a:p>
          <a:p>
            <a:pPr lvl="1" eaLnBrk="1" hangingPunct="1">
              <a:buFont typeface="Wingdings" charset="0"/>
              <a:buNone/>
            </a:pPr>
            <a:r>
              <a:rPr lang="en-US" sz="3200" dirty="0">
                <a:latin typeface="Century Gothic"/>
                <a:cs typeface="Century Gothic"/>
              </a:rPr>
              <a:t>a.	Conflict Theory</a:t>
            </a:r>
          </a:p>
          <a:p>
            <a:pPr lvl="1" eaLnBrk="1" hangingPunct="1">
              <a:buFont typeface="Wingdings" charset="0"/>
              <a:buNone/>
            </a:pPr>
            <a:r>
              <a:rPr lang="en-US" sz="3200" dirty="0">
                <a:latin typeface="Century Gothic"/>
                <a:cs typeface="Century Gothic"/>
              </a:rPr>
              <a:t>b.	Psychoanalytic Theory</a:t>
            </a:r>
          </a:p>
          <a:p>
            <a:pPr lvl="1" eaLnBrk="1" hangingPunct="1">
              <a:buFont typeface="Wingdings" charset="0"/>
              <a:buNone/>
            </a:pPr>
            <a:r>
              <a:rPr lang="en-US" sz="3200" dirty="0">
                <a:latin typeface="Century Gothic"/>
                <a:cs typeface="Century Gothic"/>
              </a:rPr>
              <a:t>c.	Critical Theory</a:t>
            </a:r>
          </a:p>
          <a:p>
            <a:pPr lvl="1" eaLnBrk="1" hangingPunct="1">
              <a:buFont typeface="Wingdings" charset="0"/>
              <a:buNone/>
            </a:pPr>
            <a:r>
              <a:rPr lang="en-US" sz="3200" dirty="0">
                <a:latin typeface="Century Gothic"/>
                <a:cs typeface="Century Gothic"/>
              </a:rPr>
              <a:t>d.	Feminist Theory</a:t>
            </a:r>
          </a:p>
          <a:p>
            <a:pPr eaLnBrk="1" hangingPunct="1"/>
            <a:endParaRPr lang="en-US" sz="3200" dirty="0">
              <a:latin typeface="Century Gothic"/>
              <a:cs typeface="Century Gothic"/>
            </a:endParaRPr>
          </a:p>
        </p:txBody>
      </p:sp>
    </p:spTree>
    <p:extLst>
      <p:ext uri="{BB962C8B-B14F-4D97-AF65-F5344CB8AC3E}">
        <p14:creationId xmlns:p14="http://schemas.microsoft.com/office/powerpoint/2010/main" val="263883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Urbanization</a:t>
            </a:r>
            <a:endParaRPr lang="en-US" dirty="0"/>
          </a:p>
        </p:txBody>
      </p:sp>
      <p:pic>
        <p:nvPicPr>
          <p:cNvPr id="5" name="Content Placeholder 4"/>
          <p:cNvPicPr>
            <a:picLocks noGrp="1" noChangeAspect="1"/>
          </p:cNvPicPr>
          <p:nvPr>
            <p:ph idx="1"/>
          </p:nvPr>
        </p:nvPicPr>
        <p:blipFill>
          <a:blip r:embed="rId3"/>
          <a:srcRect l="-33765" r="-33765"/>
          <a:stretch>
            <a:fillRect/>
          </a:stretch>
        </p:blipFill>
        <p:spPr>
          <a:xfrm>
            <a:off x="-1319212" y="2461590"/>
            <a:ext cx="7610475" cy="3670300"/>
          </a:xfrm>
        </p:spPr>
      </p:pic>
      <p:sp>
        <p:nvSpPr>
          <p:cNvPr id="4" name="Slide Number Placeholder 3"/>
          <p:cNvSpPr>
            <a:spLocks noGrp="1"/>
          </p:cNvSpPr>
          <p:nvPr>
            <p:ph type="sldNum" sz="quarter" idx="12"/>
          </p:nvPr>
        </p:nvSpPr>
        <p:spPr/>
        <p:txBody>
          <a:bodyPr/>
          <a:lstStyle/>
          <a:p>
            <a:fld id="{4A822907-8A9D-4F6B-98F6-913902AD56B5}" type="slidenum">
              <a:rPr lang="en-US" smtClean="0"/>
              <a:t>4</a:t>
            </a:fld>
            <a:endParaRPr lang="en-US"/>
          </a:p>
        </p:txBody>
      </p:sp>
      <p:sp>
        <p:nvSpPr>
          <p:cNvPr id="6" name="TextBox 5"/>
          <p:cNvSpPr txBox="1"/>
          <p:nvPr/>
        </p:nvSpPr>
        <p:spPr>
          <a:xfrm>
            <a:off x="5185833" y="2461590"/>
            <a:ext cx="3604061" cy="3847207"/>
          </a:xfrm>
          <a:prstGeom prst="rect">
            <a:avLst/>
          </a:prstGeom>
          <a:noFill/>
        </p:spPr>
        <p:txBody>
          <a:bodyPr wrap="square" rtlCol="0">
            <a:spAutoFit/>
          </a:bodyPr>
          <a:lstStyle/>
          <a:p>
            <a:r>
              <a:rPr lang="en-US" sz="2600" dirty="0" smtClean="0"/>
              <a:t>First US Census in 1790: 5% urban.</a:t>
            </a:r>
          </a:p>
          <a:p>
            <a:endParaRPr lang="en-US" sz="2600" dirty="0" smtClean="0"/>
          </a:p>
          <a:p>
            <a:r>
              <a:rPr lang="en-US" sz="2600" dirty="0" smtClean="0"/>
              <a:t>Largest city: NYC at fewer than 50,000.</a:t>
            </a:r>
          </a:p>
          <a:p>
            <a:endParaRPr lang="en-US" sz="2600" dirty="0" smtClean="0"/>
          </a:p>
          <a:p>
            <a:r>
              <a:rPr lang="en-US" sz="2600" dirty="0" smtClean="0"/>
              <a:t>Only rose to 11% urban by 1840.</a:t>
            </a:r>
          </a:p>
          <a:p>
            <a:endParaRPr lang="en-US" dirty="0" smtClean="0"/>
          </a:p>
          <a:p>
            <a:endParaRPr lang="en-US" dirty="0"/>
          </a:p>
        </p:txBody>
      </p:sp>
    </p:spTree>
    <p:extLst>
      <p:ext uri="{BB962C8B-B14F-4D97-AF65-F5344CB8AC3E}">
        <p14:creationId xmlns:p14="http://schemas.microsoft.com/office/powerpoint/2010/main" val="384868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Urbanization brought new social arrangements</a:t>
            </a:r>
            <a:endParaRPr lang="en-US" dirty="0"/>
          </a:p>
        </p:txBody>
      </p:sp>
      <p:pic>
        <p:nvPicPr>
          <p:cNvPr id="5" name="Content Placeholder 4"/>
          <p:cNvPicPr>
            <a:picLocks noGrp="1" noChangeAspect="1"/>
          </p:cNvPicPr>
          <p:nvPr>
            <p:ph idx="1"/>
          </p:nvPr>
        </p:nvPicPr>
        <p:blipFill>
          <a:blip r:embed="rId2"/>
          <a:srcRect l="-34226" r="-34226"/>
          <a:stretch>
            <a:fillRect/>
          </a:stretch>
        </p:blipFill>
        <p:spPr>
          <a:xfrm>
            <a:off x="2765424" y="2595562"/>
            <a:ext cx="7610476" cy="3670767"/>
          </a:xfrm>
        </p:spPr>
      </p:pic>
      <p:sp>
        <p:nvSpPr>
          <p:cNvPr id="4" name="Slide Number Placeholder 3"/>
          <p:cNvSpPr>
            <a:spLocks noGrp="1"/>
          </p:cNvSpPr>
          <p:nvPr>
            <p:ph type="sldNum" sz="quarter" idx="12"/>
          </p:nvPr>
        </p:nvSpPr>
        <p:spPr/>
        <p:txBody>
          <a:bodyPr/>
          <a:lstStyle/>
          <a:p>
            <a:fld id="{4A822907-8A9D-4F6B-98F6-913902AD56B5}" type="slidenum">
              <a:rPr lang="en-US" smtClean="0"/>
              <a:t>5</a:t>
            </a:fld>
            <a:endParaRPr lang="en-US"/>
          </a:p>
        </p:txBody>
      </p:sp>
      <p:sp>
        <p:nvSpPr>
          <p:cNvPr id="7" name="TextBox 6"/>
          <p:cNvSpPr txBox="1"/>
          <p:nvPr/>
        </p:nvSpPr>
        <p:spPr>
          <a:xfrm>
            <a:off x="508000" y="2751667"/>
            <a:ext cx="3450167" cy="3323987"/>
          </a:xfrm>
          <a:prstGeom prst="rect">
            <a:avLst/>
          </a:prstGeom>
          <a:noFill/>
        </p:spPr>
        <p:txBody>
          <a:bodyPr wrap="square" rtlCol="0">
            <a:spAutoFit/>
          </a:bodyPr>
          <a:lstStyle/>
          <a:p>
            <a:pPr marL="0" lvl="1"/>
            <a:r>
              <a:rPr lang="en-US" sz="3000" dirty="0" err="1"/>
              <a:t>Simmel</a:t>
            </a:r>
            <a:r>
              <a:rPr lang="ja-JP" altLang="en-US" sz="3000" dirty="0">
                <a:latin typeface="Times New Roman"/>
              </a:rPr>
              <a:t>’</a:t>
            </a:r>
            <a:r>
              <a:rPr lang="en-US" sz="3000" dirty="0"/>
              <a:t>s </a:t>
            </a:r>
            <a:r>
              <a:rPr lang="ja-JP" altLang="en-US" sz="3000" dirty="0">
                <a:latin typeface="Times New Roman"/>
              </a:rPr>
              <a:t>‘</a:t>
            </a:r>
            <a:r>
              <a:rPr lang="en-US" sz="3000" b="1" dirty="0"/>
              <a:t>stranger</a:t>
            </a:r>
            <a:r>
              <a:rPr lang="ja-JP" altLang="en-US" sz="3000" dirty="0">
                <a:latin typeface="Times New Roman"/>
              </a:rPr>
              <a:t>’</a:t>
            </a:r>
            <a:r>
              <a:rPr lang="en-US" sz="3000" dirty="0"/>
              <a:t> - physically close but psychologically far away</a:t>
            </a:r>
          </a:p>
          <a:p>
            <a:endParaRPr lang="en-US" sz="3000" dirty="0"/>
          </a:p>
        </p:txBody>
      </p:sp>
    </p:spTree>
    <p:extLst>
      <p:ext uri="{BB962C8B-B14F-4D97-AF65-F5344CB8AC3E}">
        <p14:creationId xmlns:p14="http://schemas.microsoft.com/office/powerpoint/2010/main" val="4013124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Enlightenment</a:t>
            </a:r>
            <a:endParaRPr lang="en-US" dirty="0"/>
          </a:p>
        </p:txBody>
      </p:sp>
      <p:pic>
        <p:nvPicPr>
          <p:cNvPr id="5" name="Content Placeholder 4"/>
          <p:cNvPicPr>
            <a:picLocks noGrp="1" noChangeAspect="1"/>
          </p:cNvPicPr>
          <p:nvPr>
            <p:ph idx="1"/>
          </p:nvPr>
        </p:nvPicPr>
        <p:blipFill>
          <a:blip r:embed="rId2"/>
          <a:srcRect l="-39150" r="-39150"/>
          <a:stretch>
            <a:fillRect/>
          </a:stretch>
        </p:blipFill>
        <p:spPr>
          <a:xfrm>
            <a:off x="-1604260" y="2038256"/>
            <a:ext cx="9393593" cy="4530819"/>
          </a:xfrm>
        </p:spPr>
      </p:pic>
      <p:sp>
        <p:nvSpPr>
          <p:cNvPr id="4" name="Slide Number Placeholder 3"/>
          <p:cNvSpPr>
            <a:spLocks noGrp="1"/>
          </p:cNvSpPr>
          <p:nvPr>
            <p:ph type="sldNum" sz="quarter" idx="12"/>
          </p:nvPr>
        </p:nvSpPr>
        <p:spPr/>
        <p:txBody>
          <a:bodyPr/>
          <a:lstStyle/>
          <a:p>
            <a:fld id="{4A822907-8A9D-4F6B-98F6-913902AD56B5}" type="slidenum">
              <a:rPr lang="en-US" smtClean="0"/>
              <a:t>6</a:t>
            </a:fld>
            <a:endParaRPr lang="en-US"/>
          </a:p>
        </p:txBody>
      </p:sp>
      <p:sp>
        <p:nvSpPr>
          <p:cNvPr id="7" name="TextBox 6"/>
          <p:cNvSpPr txBox="1"/>
          <p:nvPr/>
        </p:nvSpPr>
        <p:spPr>
          <a:xfrm>
            <a:off x="6244167" y="2561167"/>
            <a:ext cx="2545727" cy="3046988"/>
          </a:xfrm>
          <a:prstGeom prst="rect">
            <a:avLst/>
          </a:prstGeom>
          <a:noFill/>
        </p:spPr>
        <p:txBody>
          <a:bodyPr wrap="square" rtlCol="0">
            <a:spAutoFit/>
          </a:bodyPr>
          <a:lstStyle/>
          <a:p>
            <a:r>
              <a:rPr lang="en-US" sz="2400" dirty="0" smtClean="0"/>
              <a:t>How did a shift towards the individual and away from group affect society and social interactions?</a:t>
            </a:r>
            <a:endParaRPr lang="en-US" sz="2400" dirty="0"/>
          </a:p>
        </p:txBody>
      </p:sp>
    </p:spTree>
    <p:extLst>
      <p:ext uri="{BB962C8B-B14F-4D97-AF65-F5344CB8AC3E}">
        <p14:creationId xmlns:p14="http://schemas.microsoft.com/office/powerpoint/2010/main" val="402933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Industrial Revolution</a:t>
            </a:r>
            <a:endParaRPr lang="en-US" dirty="0"/>
          </a:p>
        </p:txBody>
      </p:sp>
      <p:pic>
        <p:nvPicPr>
          <p:cNvPr id="5" name="Content Placeholder 4"/>
          <p:cNvPicPr>
            <a:picLocks noGrp="1" noChangeAspect="1"/>
          </p:cNvPicPr>
          <p:nvPr>
            <p:ph idx="1"/>
          </p:nvPr>
        </p:nvPicPr>
        <p:blipFill>
          <a:blip r:embed="rId2"/>
          <a:srcRect l="-23359" r="-23359"/>
          <a:stretch>
            <a:fillRect/>
          </a:stretch>
        </p:blipFill>
        <p:spPr>
          <a:xfrm>
            <a:off x="-430742" y="4557246"/>
            <a:ext cx="4171056" cy="2011829"/>
          </a:xfrm>
        </p:spPr>
      </p:pic>
      <p:sp>
        <p:nvSpPr>
          <p:cNvPr id="4" name="Slide Number Placeholder 3"/>
          <p:cNvSpPr>
            <a:spLocks noGrp="1"/>
          </p:cNvSpPr>
          <p:nvPr>
            <p:ph type="sldNum" sz="quarter" idx="12"/>
          </p:nvPr>
        </p:nvSpPr>
        <p:spPr/>
        <p:txBody>
          <a:bodyPr/>
          <a:lstStyle/>
          <a:p>
            <a:fld id="{4A822907-8A9D-4F6B-98F6-913902AD56B5}" type="slidenum">
              <a:rPr lang="en-US" smtClean="0"/>
              <a:t>7</a:t>
            </a:fld>
            <a:endParaRPr lang="en-US"/>
          </a:p>
        </p:txBody>
      </p:sp>
      <p:pic>
        <p:nvPicPr>
          <p:cNvPr id="6" name="Picture 5"/>
          <p:cNvPicPr>
            <a:picLocks noChangeAspect="1"/>
          </p:cNvPicPr>
          <p:nvPr/>
        </p:nvPicPr>
        <p:blipFill>
          <a:blip r:embed="rId3"/>
          <a:stretch>
            <a:fillRect/>
          </a:stretch>
        </p:blipFill>
        <p:spPr>
          <a:xfrm>
            <a:off x="190663" y="2243665"/>
            <a:ext cx="3549651" cy="2002367"/>
          </a:xfrm>
          <a:prstGeom prst="rect">
            <a:avLst/>
          </a:prstGeom>
        </p:spPr>
      </p:pic>
      <p:pic>
        <p:nvPicPr>
          <p:cNvPr id="8" name="Picture 7"/>
          <p:cNvPicPr>
            <a:picLocks noChangeAspect="1"/>
          </p:cNvPicPr>
          <p:nvPr/>
        </p:nvPicPr>
        <p:blipFill>
          <a:blip r:embed="rId4"/>
          <a:stretch>
            <a:fillRect/>
          </a:stretch>
        </p:blipFill>
        <p:spPr>
          <a:xfrm>
            <a:off x="6540500" y="2243665"/>
            <a:ext cx="2373313" cy="1858600"/>
          </a:xfrm>
          <a:prstGeom prst="rect">
            <a:avLst/>
          </a:prstGeom>
        </p:spPr>
      </p:pic>
      <p:pic>
        <p:nvPicPr>
          <p:cNvPr id="9" name="Picture 8"/>
          <p:cNvPicPr>
            <a:picLocks noChangeAspect="1"/>
          </p:cNvPicPr>
          <p:nvPr/>
        </p:nvPicPr>
        <p:blipFill>
          <a:blip r:embed="rId5"/>
          <a:stretch>
            <a:fillRect/>
          </a:stretch>
        </p:blipFill>
        <p:spPr>
          <a:xfrm>
            <a:off x="4153483" y="4246032"/>
            <a:ext cx="3297184" cy="2455097"/>
          </a:xfrm>
          <a:prstGeom prst="rect">
            <a:avLst/>
          </a:prstGeom>
        </p:spPr>
      </p:pic>
      <p:sp>
        <p:nvSpPr>
          <p:cNvPr id="10" name="TextBox 9"/>
          <p:cNvSpPr txBox="1"/>
          <p:nvPr/>
        </p:nvSpPr>
        <p:spPr>
          <a:xfrm>
            <a:off x="3958167" y="2243665"/>
            <a:ext cx="1947333" cy="1692771"/>
          </a:xfrm>
          <a:prstGeom prst="rect">
            <a:avLst/>
          </a:prstGeom>
          <a:noFill/>
        </p:spPr>
        <p:txBody>
          <a:bodyPr wrap="square" rtlCol="0">
            <a:spAutoFit/>
          </a:bodyPr>
          <a:lstStyle/>
          <a:p>
            <a:r>
              <a:rPr lang="en-US" sz="2600" dirty="0" smtClean="0"/>
              <a:t>How did factory life change society?</a:t>
            </a:r>
            <a:endParaRPr lang="en-US" sz="2600" dirty="0"/>
          </a:p>
        </p:txBody>
      </p:sp>
    </p:spTree>
    <p:extLst>
      <p:ext uri="{BB962C8B-B14F-4D97-AF65-F5344CB8AC3E}">
        <p14:creationId xmlns:p14="http://schemas.microsoft.com/office/powerpoint/2010/main" val="6574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Auguste</a:t>
            </a:r>
            <a:r>
              <a:rPr lang="en-US" dirty="0" smtClean="0"/>
              <a:t> Comte</a:t>
            </a:r>
            <a:endParaRPr lang="en-US" dirty="0"/>
          </a:p>
        </p:txBody>
      </p:sp>
      <p:sp>
        <p:nvSpPr>
          <p:cNvPr id="3" name="Content Placeholder 2"/>
          <p:cNvSpPr>
            <a:spLocks noGrp="1"/>
          </p:cNvSpPr>
          <p:nvPr>
            <p:ph idx="1"/>
          </p:nvPr>
        </p:nvSpPr>
        <p:spPr>
          <a:xfrm>
            <a:off x="691091" y="2320395"/>
            <a:ext cx="6251576" cy="3670767"/>
          </a:xfrm>
        </p:spPr>
        <p:txBody>
          <a:bodyPr>
            <a:noAutofit/>
          </a:bodyPr>
          <a:lstStyle/>
          <a:p>
            <a:pPr>
              <a:defRPr/>
            </a:pPr>
            <a:r>
              <a:rPr lang="en-US" sz="2700" dirty="0"/>
              <a:t>C</a:t>
            </a:r>
            <a:r>
              <a:rPr lang="en-US" sz="2700" dirty="0" smtClean="0"/>
              <a:t>oined </a:t>
            </a:r>
            <a:r>
              <a:rPr lang="en-US" sz="2700" dirty="0"/>
              <a:t>the term </a:t>
            </a:r>
            <a:r>
              <a:rPr lang="ja-JP" altLang="en-US" sz="2700" dirty="0">
                <a:latin typeface="Arial"/>
              </a:rPr>
              <a:t>“</a:t>
            </a:r>
            <a:r>
              <a:rPr lang="en-US" sz="2700" dirty="0"/>
              <a:t>sociology</a:t>
            </a:r>
            <a:r>
              <a:rPr lang="ja-JP" altLang="en-US" sz="2700" dirty="0">
                <a:latin typeface="Arial"/>
              </a:rPr>
              <a:t>”</a:t>
            </a:r>
            <a:endParaRPr lang="en-US" sz="2700" dirty="0"/>
          </a:p>
          <a:p>
            <a:pPr>
              <a:defRPr/>
            </a:pPr>
            <a:r>
              <a:rPr lang="en-US" sz="2700" dirty="0"/>
              <a:t>Defined sociology as a positivistic science</a:t>
            </a:r>
          </a:p>
          <a:p>
            <a:pPr>
              <a:defRPr/>
            </a:pPr>
            <a:r>
              <a:rPr lang="en-US" sz="2700" dirty="0"/>
              <a:t>helped to establish sociology as an intellectual tradition in France</a:t>
            </a:r>
          </a:p>
          <a:p>
            <a:pPr>
              <a:defRPr/>
            </a:pPr>
            <a:r>
              <a:rPr lang="ja-JP" altLang="en-US" sz="2700" dirty="0" smtClean="0">
                <a:latin typeface="Arial"/>
              </a:rPr>
              <a:t>“</a:t>
            </a:r>
            <a:r>
              <a:rPr lang="en-US" sz="2700" dirty="0"/>
              <a:t>law of three stages</a:t>
            </a:r>
            <a:r>
              <a:rPr lang="ja-JP" altLang="en-US" sz="2700" dirty="0">
                <a:latin typeface="Arial"/>
              </a:rPr>
              <a:t>”</a:t>
            </a:r>
            <a:r>
              <a:rPr lang="en-US" sz="2700" dirty="0"/>
              <a:t> – theological, metaphysical, positivistic</a:t>
            </a:r>
          </a:p>
          <a:p>
            <a:endParaRPr lang="en-US" sz="2700" dirty="0"/>
          </a:p>
        </p:txBody>
      </p:sp>
      <p:sp>
        <p:nvSpPr>
          <p:cNvPr id="4" name="Slide Number Placeholder 3"/>
          <p:cNvSpPr>
            <a:spLocks noGrp="1"/>
          </p:cNvSpPr>
          <p:nvPr>
            <p:ph type="sldNum" sz="quarter" idx="12"/>
          </p:nvPr>
        </p:nvSpPr>
        <p:spPr/>
        <p:txBody>
          <a:bodyPr/>
          <a:lstStyle/>
          <a:p>
            <a:fld id="{4A822907-8A9D-4F6B-98F6-913902AD56B5}" type="slidenum">
              <a:rPr lang="en-US" smtClean="0"/>
              <a:t>8</a:t>
            </a:fld>
            <a:endParaRPr lang="en-US"/>
          </a:p>
        </p:txBody>
      </p:sp>
      <p:pic>
        <p:nvPicPr>
          <p:cNvPr id="5" name="Picture 6" descr="Another Picture of Auguste Com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666" y="2595562"/>
            <a:ext cx="2201333" cy="318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853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Harriet Martineau</a:t>
            </a:r>
            <a:endParaRPr lang="en-US" dirty="0"/>
          </a:p>
        </p:txBody>
      </p:sp>
      <p:sp>
        <p:nvSpPr>
          <p:cNvPr id="3" name="Content Placeholder 2"/>
          <p:cNvSpPr>
            <a:spLocks noGrp="1"/>
          </p:cNvSpPr>
          <p:nvPr>
            <p:ph idx="1"/>
          </p:nvPr>
        </p:nvSpPr>
        <p:spPr>
          <a:xfrm>
            <a:off x="390524" y="2383895"/>
            <a:ext cx="7610476" cy="3670767"/>
          </a:xfrm>
        </p:spPr>
        <p:txBody>
          <a:bodyPr>
            <a:noAutofit/>
          </a:bodyPr>
          <a:lstStyle/>
          <a:p>
            <a:r>
              <a:rPr lang="en-US" sz="2800" b="1" dirty="0">
                <a:latin typeface="Century Gothic"/>
                <a:cs typeface="Century Gothic"/>
              </a:rPr>
              <a:t>Harriet Martineau</a:t>
            </a:r>
            <a:r>
              <a:rPr lang="en-US" sz="2800" dirty="0">
                <a:latin typeface="Century Gothic"/>
                <a:cs typeface="Century Gothic"/>
              </a:rPr>
              <a:t> was an English journalist and political economist.</a:t>
            </a:r>
          </a:p>
          <a:p>
            <a:r>
              <a:rPr lang="en-US" sz="2800" dirty="0">
                <a:latin typeface="Century Gothic"/>
                <a:cs typeface="Century Gothic"/>
              </a:rPr>
              <a:t>She traveled to the United States and studied American society, which she believed was flawed and hypocritical because of the existence of slavery and the fact that both women and blacks were denied equal rights.  </a:t>
            </a:r>
          </a:p>
          <a:p>
            <a:endParaRPr lang="en-US" sz="2800" dirty="0">
              <a:latin typeface="Century Gothic"/>
              <a:cs typeface="Century Gothic"/>
            </a:endParaRPr>
          </a:p>
          <a:p>
            <a:endParaRPr lang="en-US" sz="2800" dirty="0">
              <a:latin typeface="Century Gothic"/>
              <a:cs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t>9</a:t>
            </a:fld>
            <a:endParaRPr lang="en-US"/>
          </a:p>
        </p:txBody>
      </p:sp>
      <p:pic>
        <p:nvPicPr>
          <p:cNvPr id="5" name="Picture 4" descr="220px-Harriet_martineau_portra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006" y="5349875"/>
            <a:ext cx="8778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778139"/>
      </p:ext>
    </p:extLst>
  </p:cSld>
  <p:clrMapOvr>
    <a:masterClrMapping/>
  </p:clrMapOvr>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4053</TotalTime>
  <Words>1432</Words>
  <Application>Microsoft Macintosh PowerPoint</Application>
  <PresentationFormat>On-screen Show (4:3)</PresentationFormat>
  <Paragraphs>177</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Perception</vt:lpstr>
      <vt:lpstr>Lesson 2: Theory</vt:lpstr>
      <vt:lpstr>How Do Sociologists Understand Society?</vt:lpstr>
      <vt:lpstr>Thinking Sociologically about Sociology</vt:lpstr>
      <vt:lpstr>Urbanization</vt:lpstr>
      <vt:lpstr>Urbanization brought new social arrangements</vt:lpstr>
      <vt:lpstr>The Enlightenment</vt:lpstr>
      <vt:lpstr>The Industrial Revolution</vt:lpstr>
      <vt:lpstr>Auguste Comte</vt:lpstr>
      <vt:lpstr>Harriet Martineau</vt:lpstr>
      <vt:lpstr>Entrenched Sexism in Science</vt:lpstr>
      <vt:lpstr>Herbert Spencer</vt:lpstr>
      <vt:lpstr>W.E.B. DuBois</vt:lpstr>
      <vt:lpstr>Emile Durkheim</vt:lpstr>
      <vt:lpstr>Durkheim</vt:lpstr>
      <vt:lpstr>Suicide</vt:lpstr>
      <vt:lpstr>Karl Marx</vt:lpstr>
      <vt:lpstr>A Theory of Conflict</vt:lpstr>
      <vt:lpstr>Max Weber</vt:lpstr>
      <vt:lpstr>Iron Cage of Rationality</vt:lpstr>
      <vt:lpstr>Disenchantment</vt:lpstr>
      <vt:lpstr>European Sociology</vt:lpstr>
      <vt:lpstr>Functionalism</vt:lpstr>
      <vt:lpstr>Conflict Theory</vt:lpstr>
      <vt:lpstr>Symbolic Interactionism</vt:lpstr>
      <vt:lpstr>Three tenets of Symbolic Interactionism</vt:lpstr>
      <vt:lpstr>Symbolic Interactionism: An example</vt:lpstr>
      <vt:lpstr>New Theoretical Perspectives</vt:lpstr>
      <vt:lpstr>More New Theories</vt:lpstr>
      <vt:lpstr>Some Important Realizations</vt:lpstr>
      <vt:lpstr>Lesson Quiz</vt:lpstr>
      <vt:lpstr>Lesson Quiz</vt:lpstr>
      <vt:lpstr>Lesson Quiz</vt:lpstr>
      <vt:lpstr>Lesson Quiz</vt:lpstr>
      <vt:lpstr>Lesson Quiz</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Theory</dc:title>
  <dc:creator>Robert</dc:creator>
  <cp:lastModifiedBy>Robert</cp:lastModifiedBy>
  <cp:revision>59</cp:revision>
  <dcterms:created xsi:type="dcterms:W3CDTF">2014-08-13T17:56:08Z</dcterms:created>
  <dcterms:modified xsi:type="dcterms:W3CDTF">2016-06-26T04:00:10Z</dcterms:modified>
</cp:coreProperties>
</file>