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0" r:id="rId1"/>
  </p:sldMasterIdLst>
  <p:sldIdLst>
    <p:sldId id="256" r:id="rId2"/>
    <p:sldId id="259" r:id="rId3"/>
    <p:sldId id="270" r:id="rId4"/>
    <p:sldId id="271" r:id="rId5"/>
    <p:sldId id="272" r:id="rId6"/>
    <p:sldId id="261" r:id="rId7"/>
    <p:sldId id="264" r:id="rId8"/>
    <p:sldId id="273" r:id="rId9"/>
    <p:sldId id="288" r:id="rId10"/>
    <p:sldId id="287" r:id="rId11"/>
    <p:sldId id="263" r:id="rId12"/>
    <p:sldId id="274" r:id="rId13"/>
    <p:sldId id="276" r:id="rId14"/>
    <p:sldId id="277" r:id="rId15"/>
    <p:sldId id="284" r:id="rId16"/>
    <p:sldId id="279" r:id="rId17"/>
    <p:sldId id="282" r:id="rId18"/>
    <p:sldId id="283"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5280"/>
  </p:normalViewPr>
  <p:slideViewPr>
    <p:cSldViewPr snapToGrid="0" snapToObjects="1">
      <p:cViewPr varScale="1">
        <p:scale>
          <a:sx n="74" d="100"/>
          <a:sy n="74" d="100"/>
        </p:scale>
        <p:origin x="10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DBCED-028B-4423-8FD2-FD700B1293B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367DDC31-2EA3-4182-ADD4-2D838253CE13}">
      <dgm:prSet/>
      <dgm:spPr/>
      <dgm:t>
        <a:bodyPr/>
        <a:lstStyle/>
        <a:p>
          <a:r>
            <a:rPr lang="en-US" dirty="0"/>
            <a:t>There are long-standing problems with mobility and parking in Eastport that are recognized by residents and businesses.</a:t>
          </a:r>
        </a:p>
      </dgm:t>
    </dgm:pt>
    <dgm:pt modelId="{873B515E-624F-44C0-A9DB-09A15F4360C9}" type="parTrans" cxnId="{E43E0012-8D56-4931-9314-4BB56B2925F9}">
      <dgm:prSet/>
      <dgm:spPr/>
      <dgm:t>
        <a:bodyPr/>
        <a:lstStyle/>
        <a:p>
          <a:endParaRPr lang="en-US"/>
        </a:p>
      </dgm:t>
    </dgm:pt>
    <dgm:pt modelId="{88C01ED3-20AA-4479-94D6-0FB789BB4D29}" type="sibTrans" cxnId="{E43E0012-8D56-4931-9314-4BB56B2925F9}">
      <dgm:prSet/>
      <dgm:spPr/>
      <dgm:t>
        <a:bodyPr/>
        <a:lstStyle/>
        <a:p>
          <a:endParaRPr lang="en-US"/>
        </a:p>
      </dgm:t>
    </dgm:pt>
    <dgm:pt modelId="{87019699-B3E3-4D1B-908B-5969A5DA8A13}">
      <dgm:prSet/>
      <dgm:spPr/>
      <dgm:t>
        <a:bodyPr/>
        <a:lstStyle/>
        <a:p>
          <a:r>
            <a:rPr lang="en-US"/>
            <a:t>The recommendations put forth in the 2016 Eastport Traffic Study and the 2018 Parking Study are currently valid and very few have been implemented.</a:t>
          </a:r>
        </a:p>
      </dgm:t>
    </dgm:pt>
    <dgm:pt modelId="{642CA4B2-E6F4-4195-BB84-B6D2BD1D202F}" type="parTrans" cxnId="{121A405E-329B-4EFC-B489-556F9DE25CE1}">
      <dgm:prSet/>
      <dgm:spPr/>
      <dgm:t>
        <a:bodyPr/>
        <a:lstStyle/>
        <a:p>
          <a:endParaRPr lang="en-US"/>
        </a:p>
      </dgm:t>
    </dgm:pt>
    <dgm:pt modelId="{1509A229-4547-4241-A2B9-D22DDEF464BB}" type="sibTrans" cxnId="{121A405E-329B-4EFC-B489-556F9DE25CE1}">
      <dgm:prSet/>
      <dgm:spPr/>
      <dgm:t>
        <a:bodyPr/>
        <a:lstStyle/>
        <a:p>
          <a:endParaRPr lang="en-US"/>
        </a:p>
      </dgm:t>
    </dgm:pt>
    <dgm:pt modelId="{1D36914C-F9E4-4FAE-82DE-E1F364648CEC}">
      <dgm:prSet/>
      <dgm:spPr/>
      <dgm:t>
        <a:bodyPr/>
        <a:lstStyle/>
        <a:p>
          <a:r>
            <a:rPr lang="en-US"/>
            <a:t>The short and long-term effects of ordinances O-9-22  and O-13-22 potentially exacerbate the parking and mobility problems in the commercial districts of Eastport around fourth Street and could be injurious to the balance of maritime businesses in the maritime districts.</a:t>
          </a:r>
        </a:p>
      </dgm:t>
    </dgm:pt>
    <dgm:pt modelId="{BB57C4DC-5E24-4384-BCBD-27EBBCFC507B}" type="parTrans" cxnId="{399C6181-44BD-4E63-AF4A-03202425CE00}">
      <dgm:prSet/>
      <dgm:spPr/>
      <dgm:t>
        <a:bodyPr/>
        <a:lstStyle/>
        <a:p>
          <a:endParaRPr lang="en-US"/>
        </a:p>
      </dgm:t>
    </dgm:pt>
    <dgm:pt modelId="{721A26FF-AD00-492F-BC7D-B3B21552F333}" type="sibTrans" cxnId="{399C6181-44BD-4E63-AF4A-03202425CE00}">
      <dgm:prSet/>
      <dgm:spPr/>
      <dgm:t>
        <a:bodyPr/>
        <a:lstStyle/>
        <a:p>
          <a:endParaRPr lang="en-US"/>
        </a:p>
      </dgm:t>
    </dgm:pt>
    <dgm:pt modelId="{9D949F92-E779-6344-80CD-4ABA915DC671}" type="pres">
      <dgm:prSet presAssocID="{CCDDBCED-028B-4423-8FD2-FD700B1293B9}" presName="vert0" presStyleCnt="0">
        <dgm:presLayoutVars>
          <dgm:dir/>
          <dgm:animOne val="branch"/>
          <dgm:animLvl val="lvl"/>
        </dgm:presLayoutVars>
      </dgm:prSet>
      <dgm:spPr/>
    </dgm:pt>
    <dgm:pt modelId="{00D9B34A-B3F6-F340-BA1A-0420D5F9E5AC}" type="pres">
      <dgm:prSet presAssocID="{367DDC31-2EA3-4182-ADD4-2D838253CE13}" presName="thickLine" presStyleLbl="alignNode1" presStyleIdx="0" presStyleCnt="3"/>
      <dgm:spPr/>
    </dgm:pt>
    <dgm:pt modelId="{658AC22F-C3C6-0140-A970-94F00E574944}" type="pres">
      <dgm:prSet presAssocID="{367DDC31-2EA3-4182-ADD4-2D838253CE13}" presName="horz1" presStyleCnt="0"/>
      <dgm:spPr/>
    </dgm:pt>
    <dgm:pt modelId="{3EA3D680-D536-4246-9C26-28F7FD8A9465}" type="pres">
      <dgm:prSet presAssocID="{367DDC31-2EA3-4182-ADD4-2D838253CE13}" presName="tx1" presStyleLbl="revTx" presStyleIdx="0" presStyleCnt="3"/>
      <dgm:spPr/>
    </dgm:pt>
    <dgm:pt modelId="{DA22A69F-2786-544A-BD82-10EB98F85259}" type="pres">
      <dgm:prSet presAssocID="{367DDC31-2EA3-4182-ADD4-2D838253CE13}" presName="vert1" presStyleCnt="0"/>
      <dgm:spPr/>
    </dgm:pt>
    <dgm:pt modelId="{EDFB6F12-D475-E949-B291-277EFA99167E}" type="pres">
      <dgm:prSet presAssocID="{87019699-B3E3-4D1B-908B-5969A5DA8A13}" presName="thickLine" presStyleLbl="alignNode1" presStyleIdx="1" presStyleCnt="3"/>
      <dgm:spPr/>
    </dgm:pt>
    <dgm:pt modelId="{E20081F2-BF49-EF48-AD20-99A11FE3DA94}" type="pres">
      <dgm:prSet presAssocID="{87019699-B3E3-4D1B-908B-5969A5DA8A13}" presName="horz1" presStyleCnt="0"/>
      <dgm:spPr/>
    </dgm:pt>
    <dgm:pt modelId="{DB9ED683-4046-CC43-BF47-37EFE8BD5610}" type="pres">
      <dgm:prSet presAssocID="{87019699-B3E3-4D1B-908B-5969A5DA8A13}" presName="tx1" presStyleLbl="revTx" presStyleIdx="1" presStyleCnt="3"/>
      <dgm:spPr/>
    </dgm:pt>
    <dgm:pt modelId="{1515B9D5-A048-7C45-AF91-28357AC17F5A}" type="pres">
      <dgm:prSet presAssocID="{87019699-B3E3-4D1B-908B-5969A5DA8A13}" presName="vert1" presStyleCnt="0"/>
      <dgm:spPr/>
    </dgm:pt>
    <dgm:pt modelId="{33633A72-D721-7549-A201-FB8D6ACBF0AE}" type="pres">
      <dgm:prSet presAssocID="{1D36914C-F9E4-4FAE-82DE-E1F364648CEC}" presName="thickLine" presStyleLbl="alignNode1" presStyleIdx="2" presStyleCnt="3"/>
      <dgm:spPr/>
    </dgm:pt>
    <dgm:pt modelId="{6C5373A0-096B-D64B-9916-DC71DB061701}" type="pres">
      <dgm:prSet presAssocID="{1D36914C-F9E4-4FAE-82DE-E1F364648CEC}" presName="horz1" presStyleCnt="0"/>
      <dgm:spPr/>
    </dgm:pt>
    <dgm:pt modelId="{3D8E7BE4-C861-124A-82E0-08D268097A6B}" type="pres">
      <dgm:prSet presAssocID="{1D36914C-F9E4-4FAE-82DE-E1F364648CEC}" presName="tx1" presStyleLbl="revTx" presStyleIdx="2" presStyleCnt="3"/>
      <dgm:spPr/>
    </dgm:pt>
    <dgm:pt modelId="{827607E3-6C7E-514B-9FDE-9D7AF0CFD535}" type="pres">
      <dgm:prSet presAssocID="{1D36914C-F9E4-4FAE-82DE-E1F364648CEC}" presName="vert1" presStyleCnt="0"/>
      <dgm:spPr/>
    </dgm:pt>
  </dgm:ptLst>
  <dgm:cxnLst>
    <dgm:cxn modelId="{E43E0012-8D56-4931-9314-4BB56B2925F9}" srcId="{CCDDBCED-028B-4423-8FD2-FD700B1293B9}" destId="{367DDC31-2EA3-4182-ADD4-2D838253CE13}" srcOrd="0" destOrd="0" parTransId="{873B515E-624F-44C0-A9DB-09A15F4360C9}" sibTransId="{88C01ED3-20AA-4479-94D6-0FB789BB4D29}"/>
    <dgm:cxn modelId="{83F9BA19-4E0B-8845-AA2D-E4BD5F941F26}" type="presOf" srcId="{367DDC31-2EA3-4182-ADD4-2D838253CE13}" destId="{3EA3D680-D536-4246-9C26-28F7FD8A9465}" srcOrd="0" destOrd="0" presId="urn:microsoft.com/office/officeart/2008/layout/LinedList"/>
    <dgm:cxn modelId="{121A405E-329B-4EFC-B489-556F9DE25CE1}" srcId="{CCDDBCED-028B-4423-8FD2-FD700B1293B9}" destId="{87019699-B3E3-4D1B-908B-5969A5DA8A13}" srcOrd="1" destOrd="0" parTransId="{642CA4B2-E6F4-4195-BB84-B6D2BD1D202F}" sibTransId="{1509A229-4547-4241-A2B9-D22DDEF464BB}"/>
    <dgm:cxn modelId="{399C6181-44BD-4E63-AF4A-03202425CE00}" srcId="{CCDDBCED-028B-4423-8FD2-FD700B1293B9}" destId="{1D36914C-F9E4-4FAE-82DE-E1F364648CEC}" srcOrd="2" destOrd="0" parTransId="{BB57C4DC-5E24-4384-BCBD-27EBBCFC507B}" sibTransId="{721A26FF-AD00-492F-BC7D-B3B21552F333}"/>
    <dgm:cxn modelId="{4D9FB195-9E1C-FA4C-A4ED-D74686229C91}" type="presOf" srcId="{1D36914C-F9E4-4FAE-82DE-E1F364648CEC}" destId="{3D8E7BE4-C861-124A-82E0-08D268097A6B}" srcOrd="0" destOrd="0" presId="urn:microsoft.com/office/officeart/2008/layout/LinedList"/>
    <dgm:cxn modelId="{BB990AAB-7EA2-6841-B7B3-7092C880DADC}" type="presOf" srcId="{CCDDBCED-028B-4423-8FD2-FD700B1293B9}" destId="{9D949F92-E779-6344-80CD-4ABA915DC671}" srcOrd="0" destOrd="0" presId="urn:microsoft.com/office/officeart/2008/layout/LinedList"/>
    <dgm:cxn modelId="{F1558FD1-E8D6-9B4F-B198-E0D486732830}" type="presOf" srcId="{87019699-B3E3-4D1B-908B-5969A5DA8A13}" destId="{DB9ED683-4046-CC43-BF47-37EFE8BD5610}" srcOrd="0" destOrd="0" presId="urn:microsoft.com/office/officeart/2008/layout/LinedList"/>
    <dgm:cxn modelId="{AED37D28-8A12-5647-85CA-69BEA370B877}" type="presParOf" srcId="{9D949F92-E779-6344-80CD-4ABA915DC671}" destId="{00D9B34A-B3F6-F340-BA1A-0420D5F9E5AC}" srcOrd="0" destOrd="0" presId="urn:microsoft.com/office/officeart/2008/layout/LinedList"/>
    <dgm:cxn modelId="{76AC1AA0-B585-D347-B8F5-DC8BE2FD3361}" type="presParOf" srcId="{9D949F92-E779-6344-80CD-4ABA915DC671}" destId="{658AC22F-C3C6-0140-A970-94F00E574944}" srcOrd="1" destOrd="0" presId="urn:microsoft.com/office/officeart/2008/layout/LinedList"/>
    <dgm:cxn modelId="{77E7872B-A0B1-9E43-A688-D27AB3A93A4C}" type="presParOf" srcId="{658AC22F-C3C6-0140-A970-94F00E574944}" destId="{3EA3D680-D536-4246-9C26-28F7FD8A9465}" srcOrd="0" destOrd="0" presId="urn:microsoft.com/office/officeart/2008/layout/LinedList"/>
    <dgm:cxn modelId="{90789430-64C1-4949-AD61-A1F0CBD5B033}" type="presParOf" srcId="{658AC22F-C3C6-0140-A970-94F00E574944}" destId="{DA22A69F-2786-544A-BD82-10EB98F85259}" srcOrd="1" destOrd="0" presId="urn:microsoft.com/office/officeart/2008/layout/LinedList"/>
    <dgm:cxn modelId="{5650A686-DE94-6244-8812-F80132F4FEDB}" type="presParOf" srcId="{9D949F92-E779-6344-80CD-4ABA915DC671}" destId="{EDFB6F12-D475-E949-B291-277EFA99167E}" srcOrd="2" destOrd="0" presId="urn:microsoft.com/office/officeart/2008/layout/LinedList"/>
    <dgm:cxn modelId="{EC6F1992-7BD9-3A4F-AD76-AAB0E414E1C7}" type="presParOf" srcId="{9D949F92-E779-6344-80CD-4ABA915DC671}" destId="{E20081F2-BF49-EF48-AD20-99A11FE3DA94}" srcOrd="3" destOrd="0" presId="urn:microsoft.com/office/officeart/2008/layout/LinedList"/>
    <dgm:cxn modelId="{58AA8169-B259-1640-8433-2DB2F70346CB}" type="presParOf" srcId="{E20081F2-BF49-EF48-AD20-99A11FE3DA94}" destId="{DB9ED683-4046-CC43-BF47-37EFE8BD5610}" srcOrd="0" destOrd="0" presId="urn:microsoft.com/office/officeart/2008/layout/LinedList"/>
    <dgm:cxn modelId="{EBE5FB7C-002D-9D45-B0E9-D73BC2EAFB43}" type="presParOf" srcId="{E20081F2-BF49-EF48-AD20-99A11FE3DA94}" destId="{1515B9D5-A048-7C45-AF91-28357AC17F5A}" srcOrd="1" destOrd="0" presId="urn:microsoft.com/office/officeart/2008/layout/LinedList"/>
    <dgm:cxn modelId="{959FE942-EE05-4145-B629-0633BF286A14}" type="presParOf" srcId="{9D949F92-E779-6344-80CD-4ABA915DC671}" destId="{33633A72-D721-7549-A201-FB8D6ACBF0AE}" srcOrd="4" destOrd="0" presId="urn:microsoft.com/office/officeart/2008/layout/LinedList"/>
    <dgm:cxn modelId="{12059665-9586-7748-B29D-9677BFF0D9FB}" type="presParOf" srcId="{9D949F92-E779-6344-80CD-4ABA915DC671}" destId="{6C5373A0-096B-D64B-9916-DC71DB061701}" srcOrd="5" destOrd="0" presId="urn:microsoft.com/office/officeart/2008/layout/LinedList"/>
    <dgm:cxn modelId="{AC7CE786-7957-8F49-9E83-0F0D54CBAE32}" type="presParOf" srcId="{6C5373A0-096B-D64B-9916-DC71DB061701}" destId="{3D8E7BE4-C861-124A-82E0-08D268097A6B}" srcOrd="0" destOrd="0" presId="urn:microsoft.com/office/officeart/2008/layout/LinedList"/>
    <dgm:cxn modelId="{2F5E15D5-D0B7-2E4E-A533-3E5738AD9FD0}" type="presParOf" srcId="{6C5373A0-096B-D64B-9916-DC71DB061701}" destId="{827607E3-6C7E-514B-9FDE-9D7AF0CFD53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DDBCED-028B-4423-8FD2-FD700B1293B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A38287-49F8-CF45-A4E8-74AC43F85BB0}">
      <dgm:prSet/>
      <dgm:spPr/>
      <dgm:t>
        <a:bodyPr/>
        <a:lstStyle/>
        <a:p>
          <a:r>
            <a:rPr lang="en-US" dirty="0"/>
            <a:t>The effect of permanent outdoor dining legislation in Eastport is currently the subject of a study commissioned by the Annapolis City Council.  The impact will not be known until the completion of this study in September 2022.</a:t>
          </a:r>
        </a:p>
      </dgm:t>
    </dgm:pt>
    <dgm:pt modelId="{EC497DC8-27F7-464C-9C7A-D784BB8E77C0}" type="parTrans" cxnId="{7560C56A-9BA4-9242-BF33-6AA07722BF8B}">
      <dgm:prSet/>
      <dgm:spPr/>
      <dgm:t>
        <a:bodyPr/>
        <a:lstStyle/>
        <a:p>
          <a:endParaRPr lang="en-US"/>
        </a:p>
      </dgm:t>
    </dgm:pt>
    <dgm:pt modelId="{6C4995A7-0552-1144-AFD8-E9B32D3BF46C}" type="sibTrans" cxnId="{7560C56A-9BA4-9242-BF33-6AA07722BF8B}">
      <dgm:prSet/>
      <dgm:spPr/>
      <dgm:t>
        <a:bodyPr/>
        <a:lstStyle/>
        <a:p>
          <a:endParaRPr lang="en-US"/>
        </a:p>
      </dgm:t>
    </dgm:pt>
    <dgm:pt modelId="{FB3502A8-07EE-8847-B50F-D1EFE761FBBF}">
      <dgm:prSet/>
      <dgm:spPr/>
      <dgm:t>
        <a:bodyPr/>
        <a:lstStyle/>
        <a:p>
          <a:r>
            <a:rPr lang="en-US"/>
            <a:t>Whatever remedies are applied to improve the mobility and parking problems in Eastport must take into consideration the needs of citizens, businesses and employees that live and work throughout Eastport including the communities of Nautilus Point, Harbour House, and Eastport Terrace. Mobility options must be equitable and not just focused on tourism.</a:t>
          </a:r>
        </a:p>
      </dgm:t>
    </dgm:pt>
    <dgm:pt modelId="{98780767-5B8A-C04E-9E26-B54B8EC9EC04}" type="parTrans" cxnId="{7C74DB3B-CA93-E241-8AAE-4329D6A385D0}">
      <dgm:prSet/>
      <dgm:spPr/>
      <dgm:t>
        <a:bodyPr/>
        <a:lstStyle/>
        <a:p>
          <a:endParaRPr lang="en-US"/>
        </a:p>
      </dgm:t>
    </dgm:pt>
    <dgm:pt modelId="{CB62C2B9-47A8-6E44-984E-93E32CCB8F67}" type="sibTrans" cxnId="{7C74DB3B-CA93-E241-8AAE-4329D6A385D0}">
      <dgm:prSet/>
      <dgm:spPr/>
      <dgm:t>
        <a:bodyPr/>
        <a:lstStyle/>
        <a:p>
          <a:endParaRPr lang="en-US"/>
        </a:p>
      </dgm:t>
    </dgm:pt>
    <dgm:pt modelId="{57651F45-5C66-984D-96FB-78D3944FD9E8}">
      <dgm:prSet/>
      <dgm:spPr/>
      <dgm:t>
        <a:bodyPr/>
        <a:lstStyle/>
        <a:p>
          <a:r>
            <a:rPr lang="en-US" dirty="0"/>
            <a:t>Enhanced and strict enforcement of current parking regulations, improved event traffic management and provisions for increased mobility options should be initiated and tested before any consideration of designated paid parking zones in Eastport.</a:t>
          </a:r>
        </a:p>
      </dgm:t>
    </dgm:pt>
    <dgm:pt modelId="{52A36F1D-4866-AD48-B483-641A90727291}" type="parTrans" cxnId="{661AB8AC-45D1-AB47-BA17-3F7EFD1B91D8}">
      <dgm:prSet/>
      <dgm:spPr/>
      <dgm:t>
        <a:bodyPr/>
        <a:lstStyle/>
        <a:p>
          <a:endParaRPr lang="en-US"/>
        </a:p>
      </dgm:t>
    </dgm:pt>
    <dgm:pt modelId="{561C37D8-CB96-C648-A1A0-CD6D69147496}" type="sibTrans" cxnId="{661AB8AC-45D1-AB47-BA17-3F7EFD1B91D8}">
      <dgm:prSet/>
      <dgm:spPr/>
      <dgm:t>
        <a:bodyPr/>
        <a:lstStyle/>
        <a:p>
          <a:endParaRPr lang="en-US"/>
        </a:p>
      </dgm:t>
    </dgm:pt>
    <dgm:pt modelId="{B48AED8B-4091-E548-B873-B9C323D74D07}">
      <dgm:prSet/>
      <dgm:spPr/>
      <dgm:t>
        <a:bodyPr/>
        <a:lstStyle/>
        <a:p>
          <a:r>
            <a:rPr lang="en-US" dirty="0"/>
            <a:t>Don’t apply paid parking zones or other dramatic changes until we have worked in an incremental, data driven way toward solutions.</a:t>
          </a:r>
        </a:p>
      </dgm:t>
    </dgm:pt>
    <dgm:pt modelId="{5B9DEA42-84AC-4F4D-A211-50FF99BB2F9E}" type="parTrans" cxnId="{CA29E941-2AA5-D843-B9CB-DFA0EB5856FD}">
      <dgm:prSet/>
      <dgm:spPr/>
      <dgm:t>
        <a:bodyPr/>
        <a:lstStyle/>
        <a:p>
          <a:endParaRPr lang="en-US"/>
        </a:p>
      </dgm:t>
    </dgm:pt>
    <dgm:pt modelId="{14C842E7-CF30-AD41-BD07-FC090D316D95}" type="sibTrans" cxnId="{CA29E941-2AA5-D843-B9CB-DFA0EB5856FD}">
      <dgm:prSet/>
      <dgm:spPr/>
      <dgm:t>
        <a:bodyPr/>
        <a:lstStyle/>
        <a:p>
          <a:endParaRPr lang="en-US"/>
        </a:p>
      </dgm:t>
    </dgm:pt>
    <dgm:pt modelId="{86109608-3D83-F146-85C9-A9691D1654BC}" type="pres">
      <dgm:prSet presAssocID="{CCDDBCED-028B-4423-8FD2-FD700B1293B9}" presName="vert0" presStyleCnt="0">
        <dgm:presLayoutVars>
          <dgm:dir/>
          <dgm:animOne val="branch"/>
          <dgm:animLvl val="lvl"/>
        </dgm:presLayoutVars>
      </dgm:prSet>
      <dgm:spPr/>
    </dgm:pt>
    <dgm:pt modelId="{AFB1951A-4D02-5847-BA5D-D9816371B8E4}" type="pres">
      <dgm:prSet presAssocID="{A7A38287-49F8-CF45-A4E8-74AC43F85BB0}" presName="thickLine" presStyleLbl="alignNode1" presStyleIdx="0" presStyleCnt="4"/>
      <dgm:spPr/>
    </dgm:pt>
    <dgm:pt modelId="{1786BFA7-2A5E-C44D-9626-10984BD26F1E}" type="pres">
      <dgm:prSet presAssocID="{A7A38287-49F8-CF45-A4E8-74AC43F85BB0}" presName="horz1" presStyleCnt="0"/>
      <dgm:spPr/>
    </dgm:pt>
    <dgm:pt modelId="{1FCAF717-A583-874C-B687-6850B9BC7C63}" type="pres">
      <dgm:prSet presAssocID="{A7A38287-49F8-CF45-A4E8-74AC43F85BB0}" presName="tx1" presStyleLbl="revTx" presStyleIdx="0" presStyleCnt="4"/>
      <dgm:spPr/>
    </dgm:pt>
    <dgm:pt modelId="{435F6083-2D03-2D42-AAEF-15972C2FA0BB}" type="pres">
      <dgm:prSet presAssocID="{A7A38287-49F8-CF45-A4E8-74AC43F85BB0}" presName="vert1" presStyleCnt="0"/>
      <dgm:spPr/>
    </dgm:pt>
    <dgm:pt modelId="{FDE5A032-1D54-9043-AF0F-A41CEDE25B9F}" type="pres">
      <dgm:prSet presAssocID="{FB3502A8-07EE-8847-B50F-D1EFE761FBBF}" presName="thickLine" presStyleLbl="alignNode1" presStyleIdx="1" presStyleCnt="4"/>
      <dgm:spPr/>
    </dgm:pt>
    <dgm:pt modelId="{B01F0F16-FF3B-2345-911C-E44F738E534C}" type="pres">
      <dgm:prSet presAssocID="{FB3502A8-07EE-8847-B50F-D1EFE761FBBF}" presName="horz1" presStyleCnt="0"/>
      <dgm:spPr/>
    </dgm:pt>
    <dgm:pt modelId="{8DCFEF8B-1D41-A344-A0F7-3FD8FC86F9FC}" type="pres">
      <dgm:prSet presAssocID="{FB3502A8-07EE-8847-B50F-D1EFE761FBBF}" presName="tx1" presStyleLbl="revTx" presStyleIdx="1" presStyleCnt="4"/>
      <dgm:spPr/>
    </dgm:pt>
    <dgm:pt modelId="{9F6FF94A-7AF0-E947-8B08-7DB8609DD137}" type="pres">
      <dgm:prSet presAssocID="{FB3502A8-07EE-8847-B50F-D1EFE761FBBF}" presName="vert1" presStyleCnt="0"/>
      <dgm:spPr/>
    </dgm:pt>
    <dgm:pt modelId="{EF78A25C-D48C-0342-962E-CB87718F136E}" type="pres">
      <dgm:prSet presAssocID="{57651F45-5C66-984D-96FB-78D3944FD9E8}" presName="thickLine" presStyleLbl="alignNode1" presStyleIdx="2" presStyleCnt="4"/>
      <dgm:spPr/>
    </dgm:pt>
    <dgm:pt modelId="{41D16183-3532-264F-9FA8-2EE3F1E3B547}" type="pres">
      <dgm:prSet presAssocID="{57651F45-5C66-984D-96FB-78D3944FD9E8}" presName="horz1" presStyleCnt="0"/>
      <dgm:spPr/>
    </dgm:pt>
    <dgm:pt modelId="{42A827D5-07CE-4045-807E-EFCCEA73CA85}" type="pres">
      <dgm:prSet presAssocID="{57651F45-5C66-984D-96FB-78D3944FD9E8}" presName="tx1" presStyleLbl="revTx" presStyleIdx="2" presStyleCnt="4"/>
      <dgm:spPr/>
    </dgm:pt>
    <dgm:pt modelId="{FE2E7B8F-000C-4847-BCE0-D3FE283F4E71}" type="pres">
      <dgm:prSet presAssocID="{57651F45-5C66-984D-96FB-78D3944FD9E8}" presName="vert1" presStyleCnt="0"/>
      <dgm:spPr/>
    </dgm:pt>
    <dgm:pt modelId="{82309C2A-5C07-264A-AED4-94C585D28F75}" type="pres">
      <dgm:prSet presAssocID="{B48AED8B-4091-E548-B873-B9C323D74D07}" presName="thickLine" presStyleLbl="alignNode1" presStyleIdx="3" presStyleCnt="4"/>
      <dgm:spPr/>
    </dgm:pt>
    <dgm:pt modelId="{8A6D60AF-7602-C64B-9FFC-52936B9FB78A}" type="pres">
      <dgm:prSet presAssocID="{B48AED8B-4091-E548-B873-B9C323D74D07}" presName="horz1" presStyleCnt="0"/>
      <dgm:spPr/>
    </dgm:pt>
    <dgm:pt modelId="{9A609223-E1F6-FF4C-8605-9E005F9C5D98}" type="pres">
      <dgm:prSet presAssocID="{B48AED8B-4091-E548-B873-B9C323D74D07}" presName="tx1" presStyleLbl="revTx" presStyleIdx="3" presStyleCnt="4"/>
      <dgm:spPr/>
    </dgm:pt>
    <dgm:pt modelId="{6EA9A418-72A1-D144-AE6B-66736665D115}" type="pres">
      <dgm:prSet presAssocID="{B48AED8B-4091-E548-B873-B9C323D74D07}" presName="vert1" presStyleCnt="0"/>
      <dgm:spPr/>
    </dgm:pt>
  </dgm:ptLst>
  <dgm:cxnLst>
    <dgm:cxn modelId="{1FC7F811-CCFA-1D45-8BC6-E8F83B5C06F8}" type="presOf" srcId="{A7A38287-49F8-CF45-A4E8-74AC43F85BB0}" destId="{1FCAF717-A583-874C-B687-6850B9BC7C63}" srcOrd="0" destOrd="0" presId="urn:microsoft.com/office/officeart/2008/layout/LinedList"/>
    <dgm:cxn modelId="{5B6B6524-89BC-4D43-9A3F-68B38432C937}" type="presOf" srcId="{B48AED8B-4091-E548-B873-B9C323D74D07}" destId="{9A609223-E1F6-FF4C-8605-9E005F9C5D98}" srcOrd="0" destOrd="0" presId="urn:microsoft.com/office/officeart/2008/layout/LinedList"/>
    <dgm:cxn modelId="{7C74DB3B-CA93-E241-8AAE-4329D6A385D0}" srcId="{CCDDBCED-028B-4423-8FD2-FD700B1293B9}" destId="{FB3502A8-07EE-8847-B50F-D1EFE761FBBF}" srcOrd="1" destOrd="0" parTransId="{98780767-5B8A-C04E-9E26-B54B8EC9EC04}" sibTransId="{CB62C2B9-47A8-6E44-984E-93E32CCB8F67}"/>
    <dgm:cxn modelId="{CA29E941-2AA5-D843-B9CB-DFA0EB5856FD}" srcId="{CCDDBCED-028B-4423-8FD2-FD700B1293B9}" destId="{B48AED8B-4091-E548-B873-B9C323D74D07}" srcOrd="3" destOrd="0" parTransId="{5B9DEA42-84AC-4F4D-A211-50FF99BB2F9E}" sibTransId="{14C842E7-CF30-AD41-BD07-FC090D316D95}"/>
    <dgm:cxn modelId="{86047962-3260-5F43-8F86-EC45F1FE107C}" type="presOf" srcId="{CCDDBCED-028B-4423-8FD2-FD700B1293B9}" destId="{86109608-3D83-F146-85C9-A9691D1654BC}" srcOrd="0" destOrd="0" presId="urn:microsoft.com/office/officeart/2008/layout/LinedList"/>
    <dgm:cxn modelId="{7560C56A-9BA4-9242-BF33-6AA07722BF8B}" srcId="{CCDDBCED-028B-4423-8FD2-FD700B1293B9}" destId="{A7A38287-49F8-CF45-A4E8-74AC43F85BB0}" srcOrd="0" destOrd="0" parTransId="{EC497DC8-27F7-464C-9C7A-D784BB8E77C0}" sibTransId="{6C4995A7-0552-1144-AFD8-E9B32D3BF46C}"/>
    <dgm:cxn modelId="{DF249B56-7A45-F148-9D84-D5DD630F4BC9}" type="presOf" srcId="{57651F45-5C66-984D-96FB-78D3944FD9E8}" destId="{42A827D5-07CE-4045-807E-EFCCEA73CA85}" srcOrd="0" destOrd="0" presId="urn:microsoft.com/office/officeart/2008/layout/LinedList"/>
    <dgm:cxn modelId="{72F62B88-F9BB-4F47-998D-B87F19BCBFEE}" type="presOf" srcId="{FB3502A8-07EE-8847-B50F-D1EFE761FBBF}" destId="{8DCFEF8B-1D41-A344-A0F7-3FD8FC86F9FC}" srcOrd="0" destOrd="0" presId="urn:microsoft.com/office/officeart/2008/layout/LinedList"/>
    <dgm:cxn modelId="{661AB8AC-45D1-AB47-BA17-3F7EFD1B91D8}" srcId="{CCDDBCED-028B-4423-8FD2-FD700B1293B9}" destId="{57651F45-5C66-984D-96FB-78D3944FD9E8}" srcOrd="2" destOrd="0" parTransId="{52A36F1D-4866-AD48-B483-641A90727291}" sibTransId="{561C37D8-CB96-C648-A1A0-CD6D69147496}"/>
    <dgm:cxn modelId="{3BA0D973-F605-F445-865D-35E905BA351D}" type="presParOf" srcId="{86109608-3D83-F146-85C9-A9691D1654BC}" destId="{AFB1951A-4D02-5847-BA5D-D9816371B8E4}" srcOrd="0" destOrd="0" presId="urn:microsoft.com/office/officeart/2008/layout/LinedList"/>
    <dgm:cxn modelId="{B18ECE2D-E9C6-0E45-90DC-D0226A4C2471}" type="presParOf" srcId="{86109608-3D83-F146-85C9-A9691D1654BC}" destId="{1786BFA7-2A5E-C44D-9626-10984BD26F1E}" srcOrd="1" destOrd="0" presId="urn:microsoft.com/office/officeart/2008/layout/LinedList"/>
    <dgm:cxn modelId="{890AF3F0-C308-0E46-B5E5-081B58AD9509}" type="presParOf" srcId="{1786BFA7-2A5E-C44D-9626-10984BD26F1E}" destId="{1FCAF717-A583-874C-B687-6850B9BC7C63}" srcOrd="0" destOrd="0" presId="urn:microsoft.com/office/officeart/2008/layout/LinedList"/>
    <dgm:cxn modelId="{3E374EAA-7A88-1442-A59D-9C40D895E25A}" type="presParOf" srcId="{1786BFA7-2A5E-C44D-9626-10984BD26F1E}" destId="{435F6083-2D03-2D42-AAEF-15972C2FA0BB}" srcOrd="1" destOrd="0" presId="urn:microsoft.com/office/officeart/2008/layout/LinedList"/>
    <dgm:cxn modelId="{FB08EEC2-A89A-4543-ABAD-3065323B358A}" type="presParOf" srcId="{86109608-3D83-F146-85C9-A9691D1654BC}" destId="{FDE5A032-1D54-9043-AF0F-A41CEDE25B9F}" srcOrd="2" destOrd="0" presId="urn:microsoft.com/office/officeart/2008/layout/LinedList"/>
    <dgm:cxn modelId="{773D75A3-B41A-9A46-A710-71DFD1A799AB}" type="presParOf" srcId="{86109608-3D83-F146-85C9-A9691D1654BC}" destId="{B01F0F16-FF3B-2345-911C-E44F738E534C}" srcOrd="3" destOrd="0" presId="urn:microsoft.com/office/officeart/2008/layout/LinedList"/>
    <dgm:cxn modelId="{81D537FE-A516-E742-9A6F-3AE2482BB6C2}" type="presParOf" srcId="{B01F0F16-FF3B-2345-911C-E44F738E534C}" destId="{8DCFEF8B-1D41-A344-A0F7-3FD8FC86F9FC}" srcOrd="0" destOrd="0" presId="urn:microsoft.com/office/officeart/2008/layout/LinedList"/>
    <dgm:cxn modelId="{A98A0995-8EFC-7B49-8D60-9E1DCE18D24F}" type="presParOf" srcId="{B01F0F16-FF3B-2345-911C-E44F738E534C}" destId="{9F6FF94A-7AF0-E947-8B08-7DB8609DD137}" srcOrd="1" destOrd="0" presId="urn:microsoft.com/office/officeart/2008/layout/LinedList"/>
    <dgm:cxn modelId="{5AD83354-D05C-344C-B98F-745EC87892D1}" type="presParOf" srcId="{86109608-3D83-F146-85C9-A9691D1654BC}" destId="{EF78A25C-D48C-0342-962E-CB87718F136E}" srcOrd="4" destOrd="0" presId="urn:microsoft.com/office/officeart/2008/layout/LinedList"/>
    <dgm:cxn modelId="{4E6E7EA5-A579-8D48-A251-822ADD6175AE}" type="presParOf" srcId="{86109608-3D83-F146-85C9-A9691D1654BC}" destId="{41D16183-3532-264F-9FA8-2EE3F1E3B547}" srcOrd="5" destOrd="0" presId="urn:microsoft.com/office/officeart/2008/layout/LinedList"/>
    <dgm:cxn modelId="{8D47ED59-E2FA-8F41-8AE2-C6F66A0D8B48}" type="presParOf" srcId="{41D16183-3532-264F-9FA8-2EE3F1E3B547}" destId="{42A827D5-07CE-4045-807E-EFCCEA73CA85}" srcOrd="0" destOrd="0" presId="urn:microsoft.com/office/officeart/2008/layout/LinedList"/>
    <dgm:cxn modelId="{590A7A48-D41F-4541-ABF6-8415CAADA213}" type="presParOf" srcId="{41D16183-3532-264F-9FA8-2EE3F1E3B547}" destId="{FE2E7B8F-000C-4847-BCE0-D3FE283F4E71}" srcOrd="1" destOrd="0" presId="urn:microsoft.com/office/officeart/2008/layout/LinedList"/>
    <dgm:cxn modelId="{1A508C80-B068-C745-9C5B-6E63EE0B6ECC}" type="presParOf" srcId="{86109608-3D83-F146-85C9-A9691D1654BC}" destId="{82309C2A-5C07-264A-AED4-94C585D28F75}" srcOrd="6" destOrd="0" presId="urn:microsoft.com/office/officeart/2008/layout/LinedList"/>
    <dgm:cxn modelId="{7B51B64A-D966-B24B-A95E-5982B7EDB617}" type="presParOf" srcId="{86109608-3D83-F146-85C9-A9691D1654BC}" destId="{8A6D60AF-7602-C64B-9FFC-52936B9FB78A}" srcOrd="7" destOrd="0" presId="urn:microsoft.com/office/officeart/2008/layout/LinedList"/>
    <dgm:cxn modelId="{83CA0143-E6E5-B344-96FE-E597FD9744DE}" type="presParOf" srcId="{8A6D60AF-7602-C64B-9FFC-52936B9FB78A}" destId="{9A609223-E1F6-FF4C-8605-9E005F9C5D98}" srcOrd="0" destOrd="0" presId="urn:microsoft.com/office/officeart/2008/layout/LinedList"/>
    <dgm:cxn modelId="{B8269E0D-083B-E447-9A70-78D23A1C653D}" type="presParOf" srcId="{8A6D60AF-7602-C64B-9FFC-52936B9FB78A}" destId="{6EA9A418-72A1-D144-AE6B-66736665D11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A19FE-3E2B-463C-A3C0-F081208E6C7E}"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9DE16B32-8BAB-450E-8822-AC18BCE51EE4}">
      <dgm:prSet/>
      <dgm:spPr/>
      <dgm:t>
        <a:bodyPr/>
        <a:lstStyle/>
        <a:p>
          <a:r>
            <a:rPr lang="en-US"/>
            <a:t>Enforcement</a:t>
          </a:r>
        </a:p>
      </dgm:t>
    </dgm:pt>
    <dgm:pt modelId="{EE6AB67B-441D-43D0-8F3E-8A2586A2C74E}" type="parTrans" cxnId="{11500F86-7D10-4398-AF5F-7D5D66A9C02F}">
      <dgm:prSet/>
      <dgm:spPr/>
      <dgm:t>
        <a:bodyPr/>
        <a:lstStyle/>
        <a:p>
          <a:endParaRPr lang="en-US"/>
        </a:p>
      </dgm:t>
    </dgm:pt>
    <dgm:pt modelId="{2A7C1249-DC10-48AA-9266-92771A51C360}" type="sibTrans" cxnId="{11500F86-7D10-4398-AF5F-7D5D66A9C02F}">
      <dgm:prSet/>
      <dgm:spPr/>
      <dgm:t>
        <a:bodyPr/>
        <a:lstStyle/>
        <a:p>
          <a:endParaRPr lang="en-US"/>
        </a:p>
      </dgm:t>
    </dgm:pt>
    <dgm:pt modelId="{CA797755-185A-45F5-85A3-C25E794CD772}">
      <dgm:prSet/>
      <dgm:spPr/>
      <dgm:t>
        <a:bodyPr/>
        <a:lstStyle/>
        <a:p>
          <a:r>
            <a:rPr lang="en-US"/>
            <a:t>Annapolis Go APP</a:t>
          </a:r>
        </a:p>
      </dgm:t>
    </dgm:pt>
    <dgm:pt modelId="{6A383EC5-99FA-4BE4-BC83-5D474B1AD42E}" type="parTrans" cxnId="{C15D84D1-F27B-4371-991D-CD1C974B7B40}">
      <dgm:prSet/>
      <dgm:spPr/>
      <dgm:t>
        <a:bodyPr/>
        <a:lstStyle/>
        <a:p>
          <a:endParaRPr lang="en-US"/>
        </a:p>
      </dgm:t>
    </dgm:pt>
    <dgm:pt modelId="{E81BEC41-6E85-48FB-A898-9BFC435D4A4B}" type="sibTrans" cxnId="{C15D84D1-F27B-4371-991D-CD1C974B7B40}">
      <dgm:prSet/>
      <dgm:spPr/>
      <dgm:t>
        <a:bodyPr/>
        <a:lstStyle/>
        <a:p>
          <a:endParaRPr lang="en-US"/>
        </a:p>
      </dgm:t>
    </dgm:pt>
    <dgm:pt modelId="{B8122C42-65AE-4715-9295-19AE383126AE}">
      <dgm:prSet/>
      <dgm:spPr/>
      <dgm:t>
        <a:bodyPr/>
        <a:lstStyle/>
        <a:p>
          <a:r>
            <a:rPr lang="en-US"/>
            <a:t>Legislation Updates</a:t>
          </a:r>
        </a:p>
      </dgm:t>
    </dgm:pt>
    <dgm:pt modelId="{0E3A1B13-CAB2-4F45-9BAE-01263412F455}" type="parTrans" cxnId="{BEF40FB2-85E4-4BF1-8FD1-8E17599AEAEC}">
      <dgm:prSet/>
      <dgm:spPr/>
      <dgm:t>
        <a:bodyPr/>
        <a:lstStyle/>
        <a:p>
          <a:endParaRPr lang="en-US"/>
        </a:p>
      </dgm:t>
    </dgm:pt>
    <dgm:pt modelId="{6B0DF1D0-D989-4D67-9DD1-5EDA6BEA7DF6}" type="sibTrans" cxnId="{BEF40FB2-85E4-4BF1-8FD1-8E17599AEAEC}">
      <dgm:prSet/>
      <dgm:spPr/>
      <dgm:t>
        <a:bodyPr/>
        <a:lstStyle/>
        <a:p>
          <a:endParaRPr lang="en-US"/>
        </a:p>
      </dgm:t>
    </dgm:pt>
    <dgm:pt modelId="{A8031EDB-0157-4208-9374-8978AF1D9BE0}">
      <dgm:prSet/>
      <dgm:spPr/>
      <dgm:t>
        <a:bodyPr/>
        <a:lstStyle/>
        <a:p>
          <a:r>
            <a:rPr lang="en-US"/>
            <a:t>Traffic Management Plan</a:t>
          </a:r>
        </a:p>
      </dgm:t>
    </dgm:pt>
    <dgm:pt modelId="{1E81FE21-BDC9-4968-8AD8-C746DA4DE8C7}" type="parTrans" cxnId="{9AA4FBB2-BDD7-447C-9F6C-5342FF1DA360}">
      <dgm:prSet/>
      <dgm:spPr/>
      <dgm:t>
        <a:bodyPr/>
        <a:lstStyle/>
        <a:p>
          <a:endParaRPr lang="en-US"/>
        </a:p>
      </dgm:t>
    </dgm:pt>
    <dgm:pt modelId="{E0998783-4845-4E68-89B0-BB5B5DDD3468}" type="sibTrans" cxnId="{9AA4FBB2-BDD7-447C-9F6C-5342FF1DA360}">
      <dgm:prSet/>
      <dgm:spPr/>
      <dgm:t>
        <a:bodyPr/>
        <a:lstStyle/>
        <a:p>
          <a:endParaRPr lang="en-US"/>
        </a:p>
      </dgm:t>
    </dgm:pt>
    <dgm:pt modelId="{1821CE29-8261-4C1B-B308-DDDB32005111}">
      <dgm:prSet/>
      <dgm:spPr/>
      <dgm:t>
        <a:bodyPr/>
        <a:lstStyle/>
        <a:p>
          <a:r>
            <a:rPr lang="en-US"/>
            <a:t>Communication</a:t>
          </a:r>
        </a:p>
      </dgm:t>
    </dgm:pt>
    <dgm:pt modelId="{4BC99877-46DC-4C80-B56A-978E1A85C4DD}" type="parTrans" cxnId="{807874C4-1143-47AF-9B4A-34A6802C748E}">
      <dgm:prSet/>
      <dgm:spPr/>
      <dgm:t>
        <a:bodyPr/>
        <a:lstStyle/>
        <a:p>
          <a:endParaRPr lang="en-US"/>
        </a:p>
      </dgm:t>
    </dgm:pt>
    <dgm:pt modelId="{7C4B1FEC-78E4-4F38-953A-D132FFF742AE}" type="sibTrans" cxnId="{807874C4-1143-47AF-9B4A-34A6802C748E}">
      <dgm:prSet/>
      <dgm:spPr/>
      <dgm:t>
        <a:bodyPr/>
        <a:lstStyle/>
        <a:p>
          <a:endParaRPr lang="en-US"/>
        </a:p>
      </dgm:t>
    </dgm:pt>
    <dgm:pt modelId="{204E8079-0E51-4320-909B-09CBACCF337F}">
      <dgm:prSet/>
      <dgm:spPr/>
      <dgm:t>
        <a:bodyPr/>
        <a:lstStyle/>
        <a:p>
          <a:r>
            <a:rPr lang="en-US"/>
            <a:t>Data Collection</a:t>
          </a:r>
        </a:p>
      </dgm:t>
    </dgm:pt>
    <dgm:pt modelId="{00935621-AD20-4718-AE87-91705C7861CC}" type="parTrans" cxnId="{41D8A131-94F8-45E9-B67E-8FEB59F18E93}">
      <dgm:prSet/>
      <dgm:spPr/>
      <dgm:t>
        <a:bodyPr/>
        <a:lstStyle/>
        <a:p>
          <a:endParaRPr lang="en-US"/>
        </a:p>
      </dgm:t>
    </dgm:pt>
    <dgm:pt modelId="{C8D94325-A6D2-4248-AF95-FCF055408E59}" type="sibTrans" cxnId="{41D8A131-94F8-45E9-B67E-8FEB59F18E93}">
      <dgm:prSet/>
      <dgm:spPr/>
      <dgm:t>
        <a:bodyPr/>
        <a:lstStyle/>
        <a:p>
          <a:endParaRPr lang="en-US"/>
        </a:p>
      </dgm:t>
    </dgm:pt>
    <dgm:pt modelId="{808E87BC-25E1-3142-B242-5932F216AC22}" type="pres">
      <dgm:prSet presAssocID="{AB3A19FE-3E2B-463C-A3C0-F081208E6C7E}" presName="linear" presStyleCnt="0">
        <dgm:presLayoutVars>
          <dgm:dir/>
          <dgm:animLvl val="lvl"/>
          <dgm:resizeHandles val="exact"/>
        </dgm:presLayoutVars>
      </dgm:prSet>
      <dgm:spPr/>
    </dgm:pt>
    <dgm:pt modelId="{36448CC5-C040-034C-BD37-95D893469F87}" type="pres">
      <dgm:prSet presAssocID="{9DE16B32-8BAB-450E-8822-AC18BCE51EE4}" presName="parentLin" presStyleCnt="0"/>
      <dgm:spPr/>
    </dgm:pt>
    <dgm:pt modelId="{1698605E-9965-3D40-9BE3-73EFA3454677}" type="pres">
      <dgm:prSet presAssocID="{9DE16B32-8BAB-450E-8822-AC18BCE51EE4}" presName="parentLeftMargin" presStyleLbl="node1" presStyleIdx="0" presStyleCnt="6"/>
      <dgm:spPr/>
    </dgm:pt>
    <dgm:pt modelId="{535EF631-F2CD-0D47-B302-00BDDEDE4176}" type="pres">
      <dgm:prSet presAssocID="{9DE16B32-8BAB-450E-8822-AC18BCE51EE4}" presName="parentText" presStyleLbl="node1" presStyleIdx="0" presStyleCnt="6">
        <dgm:presLayoutVars>
          <dgm:chMax val="0"/>
          <dgm:bulletEnabled val="1"/>
        </dgm:presLayoutVars>
      </dgm:prSet>
      <dgm:spPr/>
    </dgm:pt>
    <dgm:pt modelId="{D6780E86-EF7F-0040-B55E-45C51749ED50}" type="pres">
      <dgm:prSet presAssocID="{9DE16B32-8BAB-450E-8822-AC18BCE51EE4}" presName="negativeSpace" presStyleCnt="0"/>
      <dgm:spPr/>
    </dgm:pt>
    <dgm:pt modelId="{06FC5D06-686D-8044-8654-9DBCC26AE6EA}" type="pres">
      <dgm:prSet presAssocID="{9DE16B32-8BAB-450E-8822-AC18BCE51EE4}" presName="childText" presStyleLbl="conFgAcc1" presStyleIdx="0" presStyleCnt="6">
        <dgm:presLayoutVars>
          <dgm:bulletEnabled val="1"/>
        </dgm:presLayoutVars>
      </dgm:prSet>
      <dgm:spPr/>
    </dgm:pt>
    <dgm:pt modelId="{CA15B083-80C0-BC44-859D-022D6DC539BA}" type="pres">
      <dgm:prSet presAssocID="{2A7C1249-DC10-48AA-9266-92771A51C360}" presName="spaceBetweenRectangles" presStyleCnt="0"/>
      <dgm:spPr/>
    </dgm:pt>
    <dgm:pt modelId="{661AA614-CB47-9343-8D82-447FD492723C}" type="pres">
      <dgm:prSet presAssocID="{CA797755-185A-45F5-85A3-C25E794CD772}" presName="parentLin" presStyleCnt="0"/>
      <dgm:spPr/>
    </dgm:pt>
    <dgm:pt modelId="{BB1D7633-9D22-EB45-8D27-E7D9CDC84A3A}" type="pres">
      <dgm:prSet presAssocID="{CA797755-185A-45F5-85A3-C25E794CD772}" presName="parentLeftMargin" presStyleLbl="node1" presStyleIdx="0" presStyleCnt="6"/>
      <dgm:spPr/>
    </dgm:pt>
    <dgm:pt modelId="{07DCE619-BE09-E44C-AA10-662F05995472}" type="pres">
      <dgm:prSet presAssocID="{CA797755-185A-45F5-85A3-C25E794CD772}" presName="parentText" presStyleLbl="node1" presStyleIdx="1" presStyleCnt="6">
        <dgm:presLayoutVars>
          <dgm:chMax val="0"/>
          <dgm:bulletEnabled val="1"/>
        </dgm:presLayoutVars>
      </dgm:prSet>
      <dgm:spPr/>
    </dgm:pt>
    <dgm:pt modelId="{DE5C5D41-D6CD-9A45-88FE-332DA68EDD79}" type="pres">
      <dgm:prSet presAssocID="{CA797755-185A-45F5-85A3-C25E794CD772}" presName="negativeSpace" presStyleCnt="0"/>
      <dgm:spPr/>
    </dgm:pt>
    <dgm:pt modelId="{78D5C9FC-E890-E049-B919-DAF683F9FE37}" type="pres">
      <dgm:prSet presAssocID="{CA797755-185A-45F5-85A3-C25E794CD772}" presName="childText" presStyleLbl="conFgAcc1" presStyleIdx="1" presStyleCnt="6">
        <dgm:presLayoutVars>
          <dgm:bulletEnabled val="1"/>
        </dgm:presLayoutVars>
      </dgm:prSet>
      <dgm:spPr/>
    </dgm:pt>
    <dgm:pt modelId="{2CB875FE-ADCE-0D45-AA47-9000AE0DA46C}" type="pres">
      <dgm:prSet presAssocID="{E81BEC41-6E85-48FB-A898-9BFC435D4A4B}" presName="spaceBetweenRectangles" presStyleCnt="0"/>
      <dgm:spPr/>
    </dgm:pt>
    <dgm:pt modelId="{BBB533F4-5852-4C41-AC9F-F11CB99AA2AD}" type="pres">
      <dgm:prSet presAssocID="{B8122C42-65AE-4715-9295-19AE383126AE}" presName="parentLin" presStyleCnt="0"/>
      <dgm:spPr/>
    </dgm:pt>
    <dgm:pt modelId="{C96B6E3B-D674-2F42-82D2-86695CA2CE3A}" type="pres">
      <dgm:prSet presAssocID="{B8122C42-65AE-4715-9295-19AE383126AE}" presName="parentLeftMargin" presStyleLbl="node1" presStyleIdx="1" presStyleCnt="6"/>
      <dgm:spPr/>
    </dgm:pt>
    <dgm:pt modelId="{1AC374F8-7BC1-ED4D-AB49-8C1A8A3A66AE}" type="pres">
      <dgm:prSet presAssocID="{B8122C42-65AE-4715-9295-19AE383126AE}" presName="parentText" presStyleLbl="node1" presStyleIdx="2" presStyleCnt="6">
        <dgm:presLayoutVars>
          <dgm:chMax val="0"/>
          <dgm:bulletEnabled val="1"/>
        </dgm:presLayoutVars>
      </dgm:prSet>
      <dgm:spPr/>
    </dgm:pt>
    <dgm:pt modelId="{F681F3AB-9180-FC4B-B2BE-208255DF36C9}" type="pres">
      <dgm:prSet presAssocID="{B8122C42-65AE-4715-9295-19AE383126AE}" presName="negativeSpace" presStyleCnt="0"/>
      <dgm:spPr/>
    </dgm:pt>
    <dgm:pt modelId="{63289AFC-5B29-CA42-A3BD-E5CCFD23A0A5}" type="pres">
      <dgm:prSet presAssocID="{B8122C42-65AE-4715-9295-19AE383126AE}" presName="childText" presStyleLbl="conFgAcc1" presStyleIdx="2" presStyleCnt="6">
        <dgm:presLayoutVars>
          <dgm:bulletEnabled val="1"/>
        </dgm:presLayoutVars>
      </dgm:prSet>
      <dgm:spPr/>
    </dgm:pt>
    <dgm:pt modelId="{469C0115-0CAB-3C43-B029-54129FC852D3}" type="pres">
      <dgm:prSet presAssocID="{6B0DF1D0-D989-4D67-9DD1-5EDA6BEA7DF6}" presName="spaceBetweenRectangles" presStyleCnt="0"/>
      <dgm:spPr/>
    </dgm:pt>
    <dgm:pt modelId="{E80A80CC-86F6-8748-BB62-487080699EA6}" type="pres">
      <dgm:prSet presAssocID="{A8031EDB-0157-4208-9374-8978AF1D9BE0}" presName="parentLin" presStyleCnt="0"/>
      <dgm:spPr/>
    </dgm:pt>
    <dgm:pt modelId="{2571E2D6-618A-6C4B-BC04-B0DAFF492DC0}" type="pres">
      <dgm:prSet presAssocID="{A8031EDB-0157-4208-9374-8978AF1D9BE0}" presName="parentLeftMargin" presStyleLbl="node1" presStyleIdx="2" presStyleCnt="6"/>
      <dgm:spPr/>
    </dgm:pt>
    <dgm:pt modelId="{4686EF3E-9037-C545-8643-396180DAEE36}" type="pres">
      <dgm:prSet presAssocID="{A8031EDB-0157-4208-9374-8978AF1D9BE0}" presName="parentText" presStyleLbl="node1" presStyleIdx="3" presStyleCnt="6">
        <dgm:presLayoutVars>
          <dgm:chMax val="0"/>
          <dgm:bulletEnabled val="1"/>
        </dgm:presLayoutVars>
      </dgm:prSet>
      <dgm:spPr/>
    </dgm:pt>
    <dgm:pt modelId="{E734C3BC-2FC3-D348-B970-3287851738A7}" type="pres">
      <dgm:prSet presAssocID="{A8031EDB-0157-4208-9374-8978AF1D9BE0}" presName="negativeSpace" presStyleCnt="0"/>
      <dgm:spPr/>
    </dgm:pt>
    <dgm:pt modelId="{C2229649-B16B-4941-A08B-3945270FCE3F}" type="pres">
      <dgm:prSet presAssocID="{A8031EDB-0157-4208-9374-8978AF1D9BE0}" presName="childText" presStyleLbl="conFgAcc1" presStyleIdx="3" presStyleCnt="6">
        <dgm:presLayoutVars>
          <dgm:bulletEnabled val="1"/>
        </dgm:presLayoutVars>
      </dgm:prSet>
      <dgm:spPr/>
    </dgm:pt>
    <dgm:pt modelId="{C03CC17D-245B-0144-8CEC-3E84179E7752}" type="pres">
      <dgm:prSet presAssocID="{E0998783-4845-4E68-89B0-BB5B5DDD3468}" presName="spaceBetweenRectangles" presStyleCnt="0"/>
      <dgm:spPr/>
    </dgm:pt>
    <dgm:pt modelId="{58A551DE-D6B4-3B4D-B2A7-EFA6B0725D30}" type="pres">
      <dgm:prSet presAssocID="{1821CE29-8261-4C1B-B308-DDDB32005111}" presName="parentLin" presStyleCnt="0"/>
      <dgm:spPr/>
    </dgm:pt>
    <dgm:pt modelId="{F141FD86-555A-E14B-8FC0-DB1D7F990F89}" type="pres">
      <dgm:prSet presAssocID="{1821CE29-8261-4C1B-B308-DDDB32005111}" presName="parentLeftMargin" presStyleLbl="node1" presStyleIdx="3" presStyleCnt="6"/>
      <dgm:spPr/>
    </dgm:pt>
    <dgm:pt modelId="{FF1B1802-0D64-C140-B909-B1E9E94C902E}" type="pres">
      <dgm:prSet presAssocID="{1821CE29-8261-4C1B-B308-DDDB32005111}" presName="parentText" presStyleLbl="node1" presStyleIdx="4" presStyleCnt="6">
        <dgm:presLayoutVars>
          <dgm:chMax val="0"/>
          <dgm:bulletEnabled val="1"/>
        </dgm:presLayoutVars>
      </dgm:prSet>
      <dgm:spPr/>
    </dgm:pt>
    <dgm:pt modelId="{D0004BBA-7608-7440-A1D8-32B5F24F5083}" type="pres">
      <dgm:prSet presAssocID="{1821CE29-8261-4C1B-B308-DDDB32005111}" presName="negativeSpace" presStyleCnt="0"/>
      <dgm:spPr/>
    </dgm:pt>
    <dgm:pt modelId="{1D93DA6A-295E-514E-A5C5-1FDBA4E76BF6}" type="pres">
      <dgm:prSet presAssocID="{1821CE29-8261-4C1B-B308-DDDB32005111}" presName="childText" presStyleLbl="conFgAcc1" presStyleIdx="4" presStyleCnt="6">
        <dgm:presLayoutVars>
          <dgm:bulletEnabled val="1"/>
        </dgm:presLayoutVars>
      </dgm:prSet>
      <dgm:spPr/>
    </dgm:pt>
    <dgm:pt modelId="{6D128FE7-3D0F-8D46-B902-42653D66FB71}" type="pres">
      <dgm:prSet presAssocID="{7C4B1FEC-78E4-4F38-953A-D132FFF742AE}" presName="spaceBetweenRectangles" presStyleCnt="0"/>
      <dgm:spPr/>
    </dgm:pt>
    <dgm:pt modelId="{8A9335D8-8C4B-0445-955B-13E6C2067B5D}" type="pres">
      <dgm:prSet presAssocID="{204E8079-0E51-4320-909B-09CBACCF337F}" presName="parentLin" presStyleCnt="0"/>
      <dgm:spPr/>
    </dgm:pt>
    <dgm:pt modelId="{8005CB5B-5E98-5649-8A48-1604D3463438}" type="pres">
      <dgm:prSet presAssocID="{204E8079-0E51-4320-909B-09CBACCF337F}" presName="parentLeftMargin" presStyleLbl="node1" presStyleIdx="4" presStyleCnt="6"/>
      <dgm:spPr/>
    </dgm:pt>
    <dgm:pt modelId="{4E406087-19AC-E641-A7AA-32046463364C}" type="pres">
      <dgm:prSet presAssocID="{204E8079-0E51-4320-909B-09CBACCF337F}" presName="parentText" presStyleLbl="node1" presStyleIdx="5" presStyleCnt="6">
        <dgm:presLayoutVars>
          <dgm:chMax val="0"/>
          <dgm:bulletEnabled val="1"/>
        </dgm:presLayoutVars>
      </dgm:prSet>
      <dgm:spPr/>
    </dgm:pt>
    <dgm:pt modelId="{8FD04009-99E4-E749-BD11-47B644E0E3A9}" type="pres">
      <dgm:prSet presAssocID="{204E8079-0E51-4320-909B-09CBACCF337F}" presName="negativeSpace" presStyleCnt="0"/>
      <dgm:spPr/>
    </dgm:pt>
    <dgm:pt modelId="{75DB39B6-8645-AE44-BC7A-13BEB7BED8F1}" type="pres">
      <dgm:prSet presAssocID="{204E8079-0E51-4320-909B-09CBACCF337F}" presName="childText" presStyleLbl="conFgAcc1" presStyleIdx="5" presStyleCnt="6">
        <dgm:presLayoutVars>
          <dgm:bulletEnabled val="1"/>
        </dgm:presLayoutVars>
      </dgm:prSet>
      <dgm:spPr/>
    </dgm:pt>
  </dgm:ptLst>
  <dgm:cxnLst>
    <dgm:cxn modelId="{5ED0EB0B-A9C4-8840-A080-A08C3A41C9B6}" type="presOf" srcId="{9DE16B32-8BAB-450E-8822-AC18BCE51EE4}" destId="{1698605E-9965-3D40-9BE3-73EFA3454677}" srcOrd="0" destOrd="0" presId="urn:microsoft.com/office/officeart/2005/8/layout/list1"/>
    <dgm:cxn modelId="{EBF5432D-785D-DB47-83D3-908C8ACC1E3E}" type="presOf" srcId="{B8122C42-65AE-4715-9295-19AE383126AE}" destId="{C96B6E3B-D674-2F42-82D2-86695CA2CE3A}" srcOrd="0" destOrd="0" presId="urn:microsoft.com/office/officeart/2005/8/layout/list1"/>
    <dgm:cxn modelId="{41D8A131-94F8-45E9-B67E-8FEB59F18E93}" srcId="{AB3A19FE-3E2B-463C-A3C0-F081208E6C7E}" destId="{204E8079-0E51-4320-909B-09CBACCF337F}" srcOrd="5" destOrd="0" parTransId="{00935621-AD20-4718-AE87-91705C7861CC}" sibTransId="{C8D94325-A6D2-4248-AF95-FCF055408E59}"/>
    <dgm:cxn modelId="{3F793074-C57C-E54F-A224-A157ACECDF18}" type="presOf" srcId="{204E8079-0E51-4320-909B-09CBACCF337F}" destId="{8005CB5B-5E98-5649-8A48-1604D3463438}" srcOrd="0" destOrd="0" presId="urn:microsoft.com/office/officeart/2005/8/layout/list1"/>
    <dgm:cxn modelId="{9CA63378-F4A7-DC40-AF24-2581D9C260F9}" type="presOf" srcId="{1821CE29-8261-4C1B-B308-DDDB32005111}" destId="{FF1B1802-0D64-C140-B909-B1E9E94C902E}" srcOrd="1" destOrd="0" presId="urn:microsoft.com/office/officeart/2005/8/layout/list1"/>
    <dgm:cxn modelId="{69B39F5A-4A69-BD46-8330-CCBA716DEF89}" type="presOf" srcId="{A8031EDB-0157-4208-9374-8978AF1D9BE0}" destId="{4686EF3E-9037-C545-8643-396180DAEE36}" srcOrd="1" destOrd="0" presId="urn:microsoft.com/office/officeart/2005/8/layout/list1"/>
    <dgm:cxn modelId="{11500F86-7D10-4398-AF5F-7D5D66A9C02F}" srcId="{AB3A19FE-3E2B-463C-A3C0-F081208E6C7E}" destId="{9DE16B32-8BAB-450E-8822-AC18BCE51EE4}" srcOrd="0" destOrd="0" parTransId="{EE6AB67B-441D-43D0-8F3E-8A2586A2C74E}" sibTransId="{2A7C1249-DC10-48AA-9266-92771A51C360}"/>
    <dgm:cxn modelId="{DD580187-4AF0-3941-95CC-F36F420CF661}" type="presOf" srcId="{A8031EDB-0157-4208-9374-8978AF1D9BE0}" destId="{2571E2D6-618A-6C4B-BC04-B0DAFF492DC0}" srcOrd="0" destOrd="0" presId="urn:microsoft.com/office/officeart/2005/8/layout/list1"/>
    <dgm:cxn modelId="{BEF40FB2-85E4-4BF1-8FD1-8E17599AEAEC}" srcId="{AB3A19FE-3E2B-463C-A3C0-F081208E6C7E}" destId="{B8122C42-65AE-4715-9295-19AE383126AE}" srcOrd="2" destOrd="0" parTransId="{0E3A1B13-CAB2-4F45-9BAE-01263412F455}" sibTransId="{6B0DF1D0-D989-4D67-9DD1-5EDA6BEA7DF6}"/>
    <dgm:cxn modelId="{9AA4FBB2-BDD7-447C-9F6C-5342FF1DA360}" srcId="{AB3A19FE-3E2B-463C-A3C0-F081208E6C7E}" destId="{A8031EDB-0157-4208-9374-8978AF1D9BE0}" srcOrd="3" destOrd="0" parTransId="{1E81FE21-BDC9-4968-8AD8-C746DA4DE8C7}" sibTransId="{E0998783-4845-4E68-89B0-BB5B5DDD3468}"/>
    <dgm:cxn modelId="{1F4351B6-8E3A-DE49-BF16-EA30E6D2CA62}" type="presOf" srcId="{9DE16B32-8BAB-450E-8822-AC18BCE51EE4}" destId="{535EF631-F2CD-0D47-B302-00BDDEDE4176}" srcOrd="1" destOrd="0" presId="urn:microsoft.com/office/officeart/2005/8/layout/list1"/>
    <dgm:cxn modelId="{460079BA-6BD7-EF42-A59F-C85481757066}" type="presOf" srcId="{204E8079-0E51-4320-909B-09CBACCF337F}" destId="{4E406087-19AC-E641-A7AA-32046463364C}" srcOrd="1" destOrd="0" presId="urn:microsoft.com/office/officeart/2005/8/layout/list1"/>
    <dgm:cxn modelId="{807874C4-1143-47AF-9B4A-34A6802C748E}" srcId="{AB3A19FE-3E2B-463C-A3C0-F081208E6C7E}" destId="{1821CE29-8261-4C1B-B308-DDDB32005111}" srcOrd="4" destOrd="0" parTransId="{4BC99877-46DC-4C80-B56A-978E1A85C4DD}" sibTransId="{7C4B1FEC-78E4-4F38-953A-D132FFF742AE}"/>
    <dgm:cxn modelId="{9A5E62C7-E426-8441-AA53-F4AD0145AE06}" type="presOf" srcId="{B8122C42-65AE-4715-9295-19AE383126AE}" destId="{1AC374F8-7BC1-ED4D-AB49-8C1A8A3A66AE}" srcOrd="1" destOrd="0" presId="urn:microsoft.com/office/officeart/2005/8/layout/list1"/>
    <dgm:cxn modelId="{C15D84D1-F27B-4371-991D-CD1C974B7B40}" srcId="{AB3A19FE-3E2B-463C-A3C0-F081208E6C7E}" destId="{CA797755-185A-45F5-85A3-C25E794CD772}" srcOrd="1" destOrd="0" parTransId="{6A383EC5-99FA-4BE4-BC83-5D474B1AD42E}" sibTransId="{E81BEC41-6E85-48FB-A898-9BFC435D4A4B}"/>
    <dgm:cxn modelId="{F9E09EE1-53A6-2443-86A0-BEFFBCA53D24}" type="presOf" srcId="{CA797755-185A-45F5-85A3-C25E794CD772}" destId="{07DCE619-BE09-E44C-AA10-662F05995472}" srcOrd="1" destOrd="0" presId="urn:microsoft.com/office/officeart/2005/8/layout/list1"/>
    <dgm:cxn modelId="{49067AE4-5198-2846-A4F4-FAECFA3E01EB}" type="presOf" srcId="{CA797755-185A-45F5-85A3-C25E794CD772}" destId="{BB1D7633-9D22-EB45-8D27-E7D9CDC84A3A}" srcOrd="0" destOrd="0" presId="urn:microsoft.com/office/officeart/2005/8/layout/list1"/>
    <dgm:cxn modelId="{DF90E7E9-9100-114F-B5DA-2949EF88E304}" type="presOf" srcId="{1821CE29-8261-4C1B-B308-DDDB32005111}" destId="{F141FD86-555A-E14B-8FC0-DB1D7F990F89}" srcOrd="0" destOrd="0" presId="urn:microsoft.com/office/officeart/2005/8/layout/list1"/>
    <dgm:cxn modelId="{A155EEF9-06E1-7940-88B0-D782B3F12DA6}" type="presOf" srcId="{AB3A19FE-3E2B-463C-A3C0-F081208E6C7E}" destId="{808E87BC-25E1-3142-B242-5932F216AC22}" srcOrd="0" destOrd="0" presId="urn:microsoft.com/office/officeart/2005/8/layout/list1"/>
    <dgm:cxn modelId="{FC222D91-80F3-2F4F-887D-912A0C45902D}" type="presParOf" srcId="{808E87BC-25E1-3142-B242-5932F216AC22}" destId="{36448CC5-C040-034C-BD37-95D893469F87}" srcOrd="0" destOrd="0" presId="urn:microsoft.com/office/officeart/2005/8/layout/list1"/>
    <dgm:cxn modelId="{ECC2DA9E-0520-3A41-808E-1C26F40F59B5}" type="presParOf" srcId="{36448CC5-C040-034C-BD37-95D893469F87}" destId="{1698605E-9965-3D40-9BE3-73EFA3454677}" srcOrd="0" destOrd="0" presId="urn:microsoft.com/office/officeart/2005/8/layout/list1"/>
    <dgm:cxn modelId="{843A065C-EBE1-284A-8D51-E9668129E49D}" type="presParOf" srcId="{36448CC5-C040-034C-BD37-95D893469F87}" destId="{535EF631-F2CD-0D47-B302-00BDDEDE4176}" srcOrd="1" destOrd="0" presId="urn:microsoft.com/office/officeart/2005/8/layout/list1"/>
    <dgm:cxn modelId="{D7685BB6-B206-6B40-BAB5-0C8EDC75800F}" type="presParOf" srcId="{808E87BC-25E1-3142-B242-5932F216AC22}" destId="{D6780E86-EF7F-0040-B55E-45C51749ED50}" srcOrd="1" destOrd="0" presId="urn:microsoft.com/office/officeart/2005/8/layout/list1"/>
    <dgm:cxn modelId="{D07522BF-2E90-794A-BCC9-2B68DC13E854}" type="presParOf" srcId="{808E87BC-25E1-3142-B242-5932F216AC22}" destId="{06FC5D06-686D-8044-8654-9DBCC26AE6EA}" srcOrd="2" destOrd="0" presId="urn:microsoft.com/office/officeart/2005/8/layout/list1"/>
    <dgm:cxn modelId="{F6ADE970-93E5-DD4B-9555-34629828AF2A}" type="presParOf" srcId="{808E87BC-25E1-3142-B242-5932F216AC22}" destId="{CA15B083-80C0-BC44-859D-022D6DC539BA}" srcOrd="3" destOrd="0" presId="urn:microsoft.com/office/officeart/2005/8/layout/list1"/>
    <dgm:cxn modelId="{269F3F41-F86B-E344-83D6-E1197020D85A}" type="presParOf" srcId="{808E87BC-25E1-3142-B242-5932F216AC22}" destId="{661AA614-CB47-9343-8D82-447FD492723C}" srcOrd="4" destOrd="0" presId="urn:microsoft.com/office/officeart/2005/8/layout/list1"/>
    <dgm:cxn modelId="{FED840CB-C9DB-2A41-8FD2-09F81A12ED33}" type="presParOf" srcId="{661AA614-CB47-9343-8D82-447FD492723C}" destId="{BB1D7633-9D22-EB45-8D27-E7D9CDC84A3A}" srcOrd="0" destOrd="0" presId="urn:microsoft.com/office/officeart/2005/8/layout/list1"/>
    <dgm:cxn modelId="{D2882B2B-C20A-0143-8643-54AA8B2D36E7}" type="presParOf" srcId="{661AA614-CB47-9343-8D82-447FD492723C}" destId="{07DCE619-BE09-E44C-AA10-662F05995472}" srcOrd="1" destOrd="0" presId="urn:microsoft.com/office/officeart/2005/8/layout/list1"/>
    <dgm:cxn modelId="{3FDFD36D-2353-AF42-9EA7-176DE8BB3D9C}" type="presParOf" srcId="{808E87BC-25E1-3142-B242-5932F216AC22}" destId="{DE5C5D41-D6CD-9A45-88FE-332DA68EDD79}" srcOrd="5" destOrd="0" presId="urn:microsoft.com/office/officeart/2005/8/layout/list1"/>
    <dgm:cxn modelId="{1C6EBF40-1673-A04A-B4C9-272E9DE1F659}" type="presParOf" srcId="{808E87BC-25E1-3142-B242-5932F216AC22}" destId="{78D5C9FC-E890-E049-B919-DAF683F9FE37}" srcOrd="6" destOrd="0" presId="urn:microsoft.com/office/officeart/2005/8/layout/list1"/>
    <dgm:cxn modelId="{4FD49A10-B004-8944-892E-BB61CBEF4E8F}" type="presParOf" srcId="{808E87BC-25E1-3142-B242-5932F216AC22}" destId="{2CB875FE-ADCE-0D45-AA47-9000AE0DA46C}" srcOrd="7" destOrd="0" presId="urn:microsoft.com/office/officeart/2005/8/layout/list1"/>
    <dgm:cxn modelId="{629861AA-4C03-FF46-B0DD-1B2DABDB8CFC}" type="presParOf" srcId="{808E87BC-25E1-3142-B242-5932F216AC22}" destId="{BBB533F4-5852-4C41-AC9F-F11CB99AA2AD}" srcOrd="8" destOrd="0" presId="urn:microsoft.com/office/officeart/2005/8/layout/list1"/>
    <dgm:cxn modelId="{3980C5F8-3DA1-9D4C-9ED5-644DE460A654}" type="presParOf" srcId="{BBB533F4-5852-4C41-AC9F-F11CB99AA2AD}" destId="{C96B6E3B-D674-2F42-82D2-86695CA2CE3A}" srcOrd="0" destOrd="0" presId="urn:microsoft.com/office/officeart/2005/8/layout/list1"/>
    <dgm:cxn modelId="{7DFEF871-ECF9-8540-92BC-A72B71EB928B}" type="presParOf" srcId="{BBB533F4-5852-4C41-AC9F-F11CB99AA2AD}" destId="{1AC374F8-7BC1-ED4D-AB49-8C1A8A3A66AE}" srcOrd="1" destOrd="0" presId="urn:microsoft.com/office/officeart/2005/8/layout/list1"/>
    <dgm:cxn modelId="{FC55071E-547A-A64D-B172-BDF69876C215}" type="presParOf" srcId="{808E87BC-25E1-3142-B242-5932F216AC22}" destId="{F681F3AB-9180-FC4B-B2BE-208255DF36C9}" srcOrd="9" destOrd="0" presId="urn:microsoft.com/office/officeart/2005/8/layout/list1"/>
    <dgm:cxn modelId="{CE679E91-B124-1141-A8B1-9F763445C37F}" type="presParOf" srcId="{808E87BC-25E1-3142-B242-5932F216AC22}" destId="{63289AFC-5B29-CA42-A3BD-E5CCFD23A0A5}" srcOrd="10" destOrd="0" presId="urn:microsoft.com/office/officeart/2005/8/layout/list1"/>
    <dgm:cxn modelId="{497EB811-06D0-414A-BE51-BBFC1FC4FEF4}" type="presParOf" srcId="{808E87BC-25E1-3142-B242-5932F216AC22}" destId="{469C0115-0CAB-3C43-B029-54129FC852D3}" srcOrd="11" destOrd="0" presId="urn:microsoft.com/office/officeart/2005/8/layout/list1"/>
    <dgm:cxn modelId="{C6B8D8F8-C764-2F4E-89DA-525CA6FD0C75}" type="presParOf" srcId="{808E87BC-25E1-3142-B242-5932F216AC22}" destId="{E80A80CC-86F6-8748-BB62-487080699EA6}" srcOrd="12" destOrd="0" presId="urn:microsoft.com/office/officeart/2005/8/layout/list1"/>
    <dgm:cxn modelId="{5F94E6D1-EEF3-F44F-BC93-0A8CEF31C459}" type="presParOf" srcId="{E80A80CC-86F6-8748-BB62-487080699EA6}" destId="{2571E2D6-618A-6C4B-BC04-B0DAFF492DC0}" srcOrd="0" destOrd="0" presId="urn:microsoft.com/office/officeart/2005/8/layout/list1"/>
    <dgm:cxn modelId="{29C0EA5D-BF3F-CB45-8671-9D65DF8B4B51}" type="presParOf" srcId="{E80A80CC-86F6-8748-BB62-487080699EA6}" destId="{4686EF3E-9037-C545-8643-396180DAEE36}" srcOrd="1" destOrd="0" presId="urn:microsoft.com/office/officeart/2005/8/layout/list1"/>
    <dgm:cxn modelId="{6989D3D3-4BCD-054C-807A-3159BF4C3267}" type="presParOf" srcId="{808E87BC-25E1-3142-B242-5932F216AC22}" destId="{E734C3BC-2FC3-D348-B970-3287851738A7}" srcOrd="13" destOrd="0" presId="urn:microsoft.com/office/officeart/2005/8/layout/list1"/>
    <dgm:cxn modelId="{A83D70EC-F5B9-3C4B-9665-CFC30F0D7EB3}" type="presParOf" srcId="{808E87BC-25E1-3142-B242-5932F216AC22}" destId="{C2229649-B16B-4941-A08B-3945270FCE3F}" srcOrd="14" destOrd="0" presId="urn:microsoft.com/office/officeart/2005/8/layout/list1"/>
    <dgm:cxn modelId="{3871FA61-F5E8-6E4D-B607-957E42159A4A}" type="presParOf" srcId="{808E87BC-25E1-3142-B242-5932F216AC22}" destId="{C03CC17D-245B-0144-8CEC-3E84179E7752}" srcOrd="15" destOrd="0" presId="urn:microsoft.com/office/officeart/2005/8/layout/list1"/>
    <dgm:cxn modelId="{26DF8E4F-F999-A042-8F08-371E4A312A6B}" type="presParOf" srcId="{808E87BC-25E1-3142-B242-5932F216AC22}" destId="{58A551DE-D6B4-3B4D-B2A7-EFA6B0725D30}" srcOrd="16" destOrd="0" presId="urn:microsoft.com/office/officeart/2005/8/layout/list1"/>
    <dgm:cxn modelId="{55BE5B2B-DF14-E042-8C0B-E3B158ED79AD}" type="presParOf" srcId="{58A551DE-D6B4-3B4D-B2A7-EFA6B0725D30}" destId="{F141FD86-555A-E14B-8FC0-DB1D7F990F89}" srcOrd="0" destOrd="0" presId="urn:microsoft.com/office/officeart/2005/8/layout/list1"/>
    <dgm:cxn modelId="{CC15943E-601B-A141-8E34-40AC560A2CCD}" type="presParOf" srcId="{58A551DE-D6B4-3B4D-B2A7-EFA6B0725D30}" destId="{FF1B1802-0D64-C140-B909-B1E9E94C902E}" srcOrd="1" destOrd="0" presId="urn:microsoft.com/office/officeart/2005/8/layout/list1"/>
    <dgm:cxn modelId="{72528B65-C8CD-9E46-940B-C348A15AF19D}" type="presParOf" srcId="{808E87BC-25E1-3142-B242-5932F216AC22}" destId="{D0004BBA-7608-7440-A1D8-32B5F24F5083}" srcOrd="17" destOrd="0" presId="urn:microsoft.com/office/officeart/2005/8/layout/list1"/>
    <dgm:cxn modelId="{65014020-C526-C84F-8F10-1094F703432A}" type="presParOf" srcId="{808E87BC-25E1-3142-B242-5932F216AC22}" destId="{1D93DA6A-295E-514E-A5C5-1FDBA4E76BF6}" srcOrd="18" destOrd="0" presId="urn:microsoft.com/office/officeart/2005/8/layout/list1"/>
    <dgm:cxn modelId="{EE7A568A-AF44-B64C-9FA6-22B90B9ECCBB}" type="presParOf" srcId="{808E87BC-25E1-3142-B242-5932F216AC22}" destId="{6D128FE7-3D0F-8D46-B902-42653D66FB71}" srcOrd="19" destOrd="0" presId="urn:microsoft.com/office/officeart/2005/8/layout/list1"/>
    <dgm:cxn modelId="{8E7E4C17-D56E-C041-A73E-547F48C0AACC}" type="presParOf" srcId="{808E87BC-25E1-3142-B242-5932F216AC22}" destId="{8A9335D8-8C4B-0445-955B-13E6C2067B5D}" srcOrd="20" destOrd="0" presId="urn:microsoft.com/office/officeart/2005/8/layout/list1"/>
    <dgm:cxn modelId="{B0092621-4CBD-214B-885C-330607153210}" type="presParOf" srcId="{8A9335D8-8C4B-0445-955B-13E6C2067B5D}" destId="{8005CB5B-5E98-5649-8A48-1604D3463438}" srcOrd="0" destOrd="0" presId="urn:microsoft.com/office/officeart/2005/8/layout/list1"/>
    <dgm:cxn modelId="{BE8E05D9-F227-D944-B82B-88DF93767BA3}" type="presParOf" srcId="{8A9335D8-8C4B-0445-955B-13E6C2067B5D}" destId="{4E406087-19AC-E641-A7AA-32046463364C}" srcOrd="1" destOrd="0" presId="urn:microsoft.com/office/officeart/2005/8/layout/list1"/>
    <dgm:cxn modelId="{70AF940F-A00E-3841-96ED-070432AA1F0C}" type="presParOf" srcId="{808E87BC-25E1-3142-B242-5932F216AC22}" destId="{8FD04009-99E4-E749-BD11-47B644E0E3A9}" srcOrd="21" destOrd="0" presId="urn:microsoft.com/office/officeart/2005/8/layout/list1"/>
    <dgm:cxn modelId="{3431A1E6-1CCB-B749-86C0-7689C42122E9}" type="presParOf" srcId="{808E87BC-25E1-3142-B242-5932F216AC22}" destId="{75DB39B6-8645-AE44-BC7A-13BEB7BED8F1}"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622DDB-5100-4C54-8479-CCEA4BAB6995}"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34D1BE4D-8549-4494-93D6-A3CE0ECCD7FF}">
      <dgm:prSet custT="1"/>
      <dgm:spPr/>
      <dgm:t>
        <a:bodyPr/>
        <a:lstStyle/>
        <a:p>
          <a:pPr>
            <a:defRPr b="1"/>
          </a:pPr>
          <a:r>
            <a:rPr lang="en-US" sz="1800" b="1" dirty="0"/>
            <a:t>Annapolis-Go APP </a:t>
          </a:r>
          <a:r>
            <a:rPr lang="en-US" sz="1800" b="0" dirty="0"/>
            <a:t>will be available for individuals to obtain transportation throughout the Eastport Peninsula and into and out of downtown Annapolis.</a:t>
          </a:r>
        </a:p>
      </dgm:t>
    </dgm:pt>
    <dgm:pt modelId="{EA545CA8-A1E2-49AB-BFD2-1198643506FC}" type="parTrans" cxnId="{5EA9DD85-A567-4B12-A3B3-4CD1F8B98920}">
      <dgm:prSet/>
      <dgm:spPr/>
      <dgm:t>
        <a:bodyPr/>
        <a:lstStyle/>
        <a:p>
          <a:endParaRPr lang="en-US"/>
        </a:p>
      </dgm:t>
    </dgm:pt>
    <dgm:pt modelId="{CC0DEC65-F6F2-46B6-B608-612F31054DA5}" type="sibTrans" cxnId="{5EA9DD85-A567-4B12-A3B3-4CD1F8B98920}">
      <dgm:prSet/>
      <dgm:spPr/>
      <dgm:t>
        <a:bodyPr/>
        <a:lstStyle/>
        <a:p>
          <a:endParaRPr lang="en-US"/>
        </a:p>
      </dgm:t>
    </dgm:pt>
    <dgm:pt modelId="{A740D1D1-3DB9-4CF8-B455-9AB7BD552D9A}">
      <dgm:prSet custT="1"/>
      <dgm:spPr/>
      <dgm:t>
        <a:bodyPr/>
        <a:lstStyle/>
        <a:p>
          <a:pPr>
            <a:defRPr b="1"/>
          </a:pPr>
          <a:r>
            <a:rPr lang="en-US" sz="1800" b="1" dirty="0"/>
            <a:t>Initiate and pass necessary legislation </a:t>
          </a:r>
          <a:r>
            <a:rPr lang="en-US" sz="1800" b="0" dirty="0"/>
            <a:t>to permit private property owners, businesses, churches and schools to provide paid parking alternatives.</a:t>
          </a:r>
        </a:p>
      </dgm:t>
    </dgm:pt>
    <dgm:pt modelId="{1E198177-5BFE-4C9B-8884-71D71C4C7734}" type="parTrans" cxnId="{A3FFE559-2134-4D32-A0E4-84D6CDE884EF}">
      <dgm:prSet/>
      <dgm:spPr/>
      <dgm:t>
        <a:bodyPr/>
        <a:lstStyle/>
        <a:p>
          <a:endParaRPr lang="en-US"/>
        </a:p>
      </dgm:t>
    </dgm:pt>
    <dgm:pt modelId="{11C6D3CD-08B5-4EA5-8091-C86EA24E5C4A}" type="sibTrans" cxnId="{A3FFE559-2134-4D32-A0E4-84D6CDE884EF}">
      <dgm:prSet/>
      <dgm:spPr/>
      <dgm:t>
        <a:bodyPr/>
        <a:lstStyle/>
        <a:p>
          <a:endParaRPr lang="en-US"/>
        </a:p>
      </dgm:t>
    </dgm:pt>
    <dgm:pt modelId="{DD43BA3A-C6FF-479F-9C42-FE0AC6DE5633}" type="pres">
      <dgm:prSet presAssocID="{D9622DDB-5100-4C54-8479-CCEA4BAB6995}" presName="root" presStyleCnt="0">
        <dgm:presLayoutVars>
          <dgm:dir/>
          <dgm:resizeHandles val="exact"/>
        </dgm:presLayoutVars>
      </dgm:prSet>
      <dgm:spPr/>
    </dgm:pt>
    <dgm:pt modelId="{6D52F99E-7074-4F64-8DAF-6D300CAA2076}" type="pres">
      <dgm:prSet presAssocID="{34D1BE4D-8549-4494-93D6-A3CE0ECCD7FF}" presName="compNode" presStyleCnt="0"/>
      <dgm:spPr/>
    </dgm:pt>
    <dgm:pt modelId="{00ED244D-B6EC-4F42-811D-B3DED8BA04FC}" type="pres">
      <dgm:prSet presAssocID="{34D1BE4D-8549-4494-93D6-A3CE0ECCD7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77664A74-4D1A-4FA0-A9A3-FC4CA85F75F2}" type="pres">
      <dgm:prSet presAssocID="{34D1BE4D-8549-4494-93D6-A3CE0ECCD7FF}" presName="iconSpace" presStyleCnt="0"/>
      <dgm:spPr/>
    </dgm:pt>
    <dgm:pt modelId="{6DEB463C-B225-4F83-B86E-78CB18FD87BC}" type="pres">
      <dgm:prSet presAssocID="{34D1BE4D-8549-4494-93D6-A3CE0ECCD7FF}" presName="parTx" presStyleLbl="revTx" presStyleIdx="0" presStyleCnt="4">
        <dgm:presLayoutVars>
          <dgm:chMax val="0"/>
          <dgm:chPref val="0"/>
        </dgm:presLayoutVars>
      </dgm:prSet>
      <dgm:spPr/>
    </dgm:pt>
    <dgm:pt modelId="{88D4C4C0-7C48-4459-AF4C-A69A9E62DB14}" type="pres">
      <dgm:prSet presAssocID="{34D1BE4D-8549-4494-93D6-A3CE0ECCD7FF}" presName="txSpace" presStyleCnt="0"/>
      <dgm:spPr/>
    </dgm:pt>
    <dgm:pt modelId="{76181F87-A80D-4100-BEC6-EEC236074BF8}" type="pres">
      <dgm:prSet presAssocID="{34D1BE4D-8549-4494-93D6-A3CE0ECCD7FF}" presName="desTx" presStyleLbl="revTx" presStyleIdx="1" presStyleCnt="4">
        <dgm:presLayoutVars/>
      </dgm:prSet>
      <dgm:spPr/>
    </dgm:pt>
    <dgm:pt modelId="{EBBCCA54-F1D7-4C23-AB4A-940E2D00EAA3}" type="pres">
      <dgm:prSet presAssocID="{CC0DEC65-F6F2-46B6-B608-612F31054DA5}" presName="sibTrans" presStyleCnt="0"/>
      <dgm:spPr/>
    </dgm:pt>
    <dgm:pt modelId="{20D162A9-FDD9-49E8-82D0-326970E86943}" type="pres">
      <dgm:prSet presAssocID="{A740D1D1-3DB9-4CF8-B455-9AB7BD552D9A}" presName="compNode" presStyleCnt="0"/>
      <dgm:spPr/>
    </dgm:pt>
    <dgm:pt modelId="{C897E05B-7AA9-48D5-BB55-48B7772A3F00}" type="pres">
      <dgm:prSet presAssocID="{A740D1D1-3DB9-4CF8-B455-9AB7BD552D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2D4FB01E-51CE-4187-8760-53E75B9D0390}" type="pres">
      <dgm:prSet presAssocID="{A740D1D1-3DB9-4CF8-B455-9AB7BD552D9A}" presName="iconSpace" presStyleCnt="0"/>
      <dgm:spPr/>
    </dgm:pt>
    <dgm:pt modelId="{48D3D730-B97D-4135-BD95-900D3F83B4BF}" type="pres">
      <dgm:prSet presAssocID="{A740D1D1-3DB9-4CF8-B455-9AB7BD552D9A}" presName="parTx" presStyleLbl="revTx" presStyleIdx="2" presStyleCnt="4">
        <dgm:presLayoutVars>
          <dgm:chMax val="0"/>
          <dgm:chPref val="0"/>
        </dgm:presLayoutVars>
      </dgm:prSet>
      <dgm:spPr/>
    </dgm:pt>
    <dgm:pt modelId="{079D8E7C-2930-46D5-8AEA-4C08AB57D442}" type="pres">
      <dgm:prSet presAssocID="{A740D1D1-3DB9-4CF8-B455-9AB7BD552D9A}" presName="txSpace" presStyleCnt="0"/>
      <dgm:spPr/>
    </dgm:pt>
    <dgm:pt modelId="{12181C91-CDED-4ECC-A2C9-A898EB0B63AC}" type="pres">
      <dgm:prSet presAssocID="{A740D1D1-3DB9-4CF8-B455-9AB7BD552D9A}" presName="desTx" presStyleLbl="revTx" presStyleIdx="3" presStyleCnt="4">
        <dgm:presLayoutVars/>
      </dgm:prSet>
      <dgm:spPr/>
    </dgm:pt>
  </dgm:ptLst>
  <dgm:cxnLst>
    <dgm:cxn modelId="{9449B859-6C76-4977-A760-E931FEDC7236}" type="presOf" srcId="{A740D1D1-3DB9-4CF8-B455-9AB7BD552D9A}" destId="{48D3D730-B97D-4135-BD95-900D3F83B4BF}" srcOrd="0" destOrd="0" presId="urn:microsoft.com/office/officeart/2018/2/layout/IconLabelDescriptionList"/>
    <dgm:cxn modelId="{A3FFE559-2134-4D32-A0E4-84D6CDE884EF}" srcId="{D9622DDB-5100-4C54-8479-CCEA4BAB6995}" destId="{A740D1D1-3DB9-4CF8-B455-9AB7BD552D9A}" srcOrd="1" destOrd="0" parTransId="{1E198177-5BFE-4C9B-8884-71D71C4C7734}" sibTransId="{11C6D3CD-08B5-4EA5-8091-C86EA24E5C4A}"/>
    <dgm:cxn modelId="{5EA9DD85-A567-4B12-A3B3-4CD1F8B98920}" srcId="{D9622DDB-5100-4C54-8479-CCEA4BAB6995}" destId="{34D1BE4D-8549-4494-93D6-A3CE0ECCD7FF}" srcOrd="0" destOrd="0" parTransId="{EA545CA8-A1E2-49AB-BFD2-1198643506FC}" sibTransId="{CC0DEC65-F6F2-46B6-B608-612F31054DA5}"/>
    <dgm:cxn modelId="{9331308D-EEA5-4859-8F01-348242431267}" type="presOf" srcId="{D9622DDB-5100-4C54-8479-CCEA4BAB6995}" destId="{DD43BA3A-C6FF-479F-9C42-FE0AC6DE5633}" srcOrd="0" destOrd="0" presId="urn:microsoft.com/office/officeart/2018/2/layout/IconLabelDescriptionList"/>
    <dgm:cxn modelId="{F7444BDA-6258-4FAA-8E7B-A2A18CA8C9FE}" type="presOf" srcId="{34D1BE4D-8549-4494-93D6-A3CE0ECCD7FF}" destId="{6DEB463C-B225-4F83-B86E-78CB18FD87BC}" srcOrd="0" destOrd="0" presId="urn:microsoft.com/office/officeart/2018/2/layout/IconLabelDescriptionList"/>
    <dgm:cxn modelId="{8CE963C4-CF12-4910-A049-C460AB5785B2}" type="presParOf" srcId="{DD43BA3A-C6FF-479F-9C42-FE0AC6DE5633}" destId="{6D52F99E-7074-4F64-8DAF-6D300CAA2076}" srcOrd="0" destOrd="0" presId="urn:microsoft.com/office/officeart/2018/2/layout/IconLabelDescriptionList"/>
    <dgm:cxn modelId="{302E5527-EF85-47B7-9E7D-1251D62CD9C6}" type="presParOf" srcId="{6D52F99E-7074-4F64-8DAF-6D300CAA2076}" destId="{00ED244D-B6EC-4F42-811D-B3DED8BA04FC}" srcOrd="0" destOrd="0" presId="urn:microsoft.com/office/officeart/2018/2/layout/IconLabelDescriptionList"/>
    <dgm:cxn modelId="{175CE8E5-1427-48F6-8336-0FA90BFE174A}" type="presParOf" srcId="{6D52F99E-7074-4F64-8DAF-6D300CAA2076}" destId="{77664A74-4D1A-4FA0-A9A3-FC4CA85F75F2}" srcOrd="1" destOrd="0" presId="urn:microsoft.com/office/officeart/2018/2/layout/IconLabelDescriptionList"/>
    <dgm:cxn modelId="{5012BBC1-4B5C-4A8A-9015-EAEEC76C2EFA}" type="presParOf" srcId="{6D52F99E-7074-4F64-8DAF-6D300CAA2076}" destId="{6DEB463C-B225-4F83-B86E-78CB18FD87BC}" srcOrd="2" destOrd="0" presId="urn:microsoft.com/office/officeart/2018/2/layout/IconLabelDescriptionList"/>
    <dgm:cxn modelId="{34DD1F96-ECFB-4513-B240-80DFC324892A}" type="presParOf" srcId="{6D52F99E-7074-4F64-8DAF-6D300CAA2076}" destId="{88D4C4C0-7C48-4459-AF4C-A69A9E62DB14}" srcOrd="3" destOrd="0" presId="urn:microsoft.com/office/officeart/2018/2/layout/IconLabelDescriptionList"/>
    <dgm:cxn modelId="{4D7D6612-2E66-434C-BE3C-6C932BA867A0}" type="presParOf" srcId="{6D52F99E-7074-4F64-8DAF-6D300CAA2076}" destId="{76181F87-A80D-4100-BEC6-EEC236074BF8}" srcOrd="4" destOrd="0" presId="urn:microsoft.com/office/officeart/2018/2/layout/IconLabelDescriptionList"/>
    <dgm:cxn modelId="{6136D7E6-E680-4374-BBD9-A9C8E7756567}" type="presParOf" srcId="{DD43BA3A-C6FF-479F-9C42-FE0AC6DE5633}" destId="{EBBCCA54-F1D7-4C23-AB4A-940E2D00EAA3}" srcOrd="1" destOrd="0" presId="urn:microsoft.com/office/officeart/2018/2/layout/IconLabelDescriptionList"/>
    <dgm:cxn modelId="{B3E14385-7D20-461B-90DF-8836BDAE81D7}" type="presParOf" srcId="{DD43BA3A-C6FF-479F-9C42-FE0AC6DE5633}" destId="{20D162A9-FDD9-49E8-82D0-326970E86943}" srcOrd="2" destOrd="0" presId="urn:microsoft.com/office/officeart/2018/2/layout/IconLabelDescriptionList"/>
    <dgm:cxn modelId="{6A28D875-9AEB-413D-AEA7-01F14134F7B9}" type="presParOf" srcId="{20D162A9-FDD9-49E8-82D0-326970E86943}" destId="{C897E05B-7AA9-48D5-BB55-48B7772A3F00}" srcOrd="0" destOrd="0" presId="urn:microsoft.com/office/officeart/2018/2/layout/IconLabelDescriptionList"/>
    <dgm:cxn modelId="{4DA7ECF9-E2F9-41A9-BC9F-31A53CBD7180}" type="presParOf" srcId="{20D162A9-FDD9-49E8-82D0-326970E86943}" destId="{2D4FB01E-51CE-4187-8760-53E75B9D0390}" srcOrd="1" destOrd="0" presId="urn:microsoft.com/office/officeart/2018/2/layout/IconLabelDescriptionList"/>
    <dgm:cxn modelId="{6AD8C716-7348-4EDF-BB75-96F3002F7F42}" type="presParOf" srcId="{20D162A9-FDD9-49E8-82D0-326970E86943}" destId="{48D3D730-B97D-4135-BD95-900D3F83B4BF}" srcOrd="2" destOrd="0" presId="urn:microsoft.com/office/officeart/2018/2/layout/IconLabelDescriptionList"/>
    <dgm:cxn modelId="{698DEB36-5453-4D31-A199-22F0A5E33E46}" type="presParOf" srcId="{20D162A9-FDD9-49E8-82D0-326970E86943}" destId="{079D8E7C-2930-46D5-8AEA-4C08AB57D442}" srcOrd="3" destOrd="0" presId="urn:microsoft.com/office/officeart/2018/2/layout/IconLabelDescriptionList"/>
    <dgm:cxn modelId="{43A8D949-2A7E-4331-A09D-8846F2B0391B}" type="presParOf" srcId="{20D162A9-FDD9-49E8-82D0-326970E86943}" destId="{12181C91-CDED-4ECC-A2C9-A898EB0B63AC}"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622DDB-5100-4C54-8479-CCEA4BAB6995}" type="doc">
      <dgm:prSet loTypeId="urn:microsoft.com/office/officeart/2018/2/layout/IconCircle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4D1BE4D-8549-4494-93D6-A3CE0ECCD7FF}">
      <dgm:prSet custT="1"/>
      <dgm:spPr/>
      <dgm:t>
        <a:bodyPr/>
        <a:lstStyle/>
        <a:p>
          <a:pPr>
            <a:lnSpc>
              <a:spcPct val="100000"/>
            </a:lnSpc>
          </a:pPr>
          <a:r>
            <a:rPr lang="en-US" sz="1600" b="0" dirty="0"/>
            <a:t>The City of Annapolis, the Eastport Business Association (EBA) and the Eastport Civic Association (ECA) will work together to publicize the changes noted above and the enhanced enforcement efforts.</a:t>
          </a:r>
        </a:p>
      </dgm:t>
    </dgm:pt>
    <dgm:pt modelId="{EA545CA8-A1E2-49AB-BFD2-1198643506FC}" type="parTrans" cxnId="{5EA9DD85-A567-4B12-A3B3-4CD1F8B98920}">
      <dgm:prSet/>
      <dgm:spPr/>
      <dgm:t>
        <a:bodyPr/>
        <a:lstStyle/>
        <a:p>
          <a:endParaRPr lang="en-US"/>
        </a:p>
      </dgm:t>
    </dgm:pt>
    <dgm:pt modelId="{CC0DEC65-F6F2-46B6-B608-612F31054DA5}" type="sibTrans" cxnId="{5EA9DD85-A567-4B12-A3B3-4CD1F8B98920}">
      <dgm:prSet/>
      <dgm:spPr/>
      <dgm:t>
        <a:bodyPr/>
        <a:lstStyle/>
        <a:p>
          <a:pPr>
            <a:lnSpc>
              <a:spcPct val="100000"/>
            </a:lnSpc>
          </a:pPr>
          <a:endParaRPr lang="en-US"/>
        </a:p>
      </dgm:t>
    </dgm:pt>
    <dgm:pt modelId="{A740D1D1-3DB9-4CF8-B455-9AB7BD552D9A}">
      <dgm:prSet custT="1"/>
      <dgm:spPr/>
      <dgm:t>
        <a:bodyPr/>
        <a:lstStyle/>
        <a:p>
          <a:pPr>
            <a:lnSpc>
              <a:spcPct val="100000"/>
            </a:lnSpc>
          </a:pPr>
          <a:r>
            <a:rPr lang="en-US" sz="1600" dirty="0"/>
            <a:t>Data will be collected regarding the effect of the efforts noted above and assessed in conjunction with the study being conducted by the Department of Planning and Zoning with a report due by September 2022. </a:t>
          </a:r>
        </a:p>
        <a:p>
          <a:pPr>
            <a:lnSpc>
              <a:spcPct val="100000"/>
            </a:lnSpc>
          </a:pPr>
          <a:r>
            <a:rPr lang="en-US" sz="1600" dirty="0"/>
            <a:t>Any future consideration of a paid parking zone system or other alternatives will necessarily require examination of this report and the effect of enhanced enforcement efforts.</a:t>
          </a:r>
          <a:endParaRPr lang="en-US" sz="1600" b="0" dirty="0"/>
        </a:p>
      </dgm:t>
    </dgm:pt>
    <dgm:pt modelId="{1E198177-5BFE-4C9B-8884-71D71C4C7734}" type="parTrans" cxnId="{A3FFE559-2134-4D32-A0E4-84D6CDE884EF}">
      <dgm:prSet/>
      <dgm:spPr/>
      <dgm:t>
        <a:bodyPr/>
        <a:lstStyle/>
        <a:p>
          <a:endParaRPr lang="en-US"/>
        </a:p>
      </dgm:t>
    </dgm:pt>
    <dgm:pt modelId="{11C6D3CD-08B5-4EA5-8091-C86EA24E5C4A}" type="sibTrans" cxnId="{A3FFE559-2134-4D32-A0E4-84D6CDE884EF}">
      <dgm:prSet/>
      <dgm:spPr/>
      <dgm:t>
        <a:bodyPr/>
        <a:lstStyle/>
        <a:p>
          <a:endParaRPr lang="en-US"/>
        </a:p>
      </dgm:t>
    </dgm:pt>
    <dgm:pt modelId="{19479C96-26FC-492E-A0B7-C6C8C30862F5}" type="pres">
      <dgm:prSet presAssocID="{D9622DDB-5100-4C54-8479-CCEA4BAB6995}" presName="root" presStyleCnt="0">
        <dgm:presLayoutVars>
          <dgm:dir/>
          <dgm:resizeHandles val="exact"/>
        </dgm:presLayoutVars>
      </dgm:prSet>
      <dgm:spPr/>
    </dgm:pt>
    <dgm:pt modelId="{F3BB098A-74EF-4B6C-B221-A5B538F73483}" type="pres">
      <dgm:prSet presAssocID="{D9622DDB-5100-4C54-8479-CCEA4BAB6995}" presName="container" presStyleCnt="0">
        <dgm:presLayoutVars>
          <dgm:dir/>
          <dgm:resizeHandles val="exact"/>
        </dgm:presLayoutVars>
      </dgm:prSet>
      <dgm:spPr/>
    </dgm:pt>
    <dgm:pt modelId="{D3CCAD05-3969-4E39-A1D7-7F819805D8D6}" type="pres">
      <dgm:prSet presAssocID="{34D1BE4D-8549-4494-93D6-A3CE0ECCD7FF}" presName="compNode" presStyleCnt="0"/>
      <dgm:spPr/>
    </dgm:pt>
    <dgm:pt modelId="{215FE54D-076A-419A-BDC6-BA4515B04BA6}" type="pres">
      <dgm:prSet presAssocID="{34D1BE4D-8549-4494-93D6-A3CE0ECCD7FF}" presName="iconBgRect" presStyleLbl="bgShp" presStyleIdx="0" presStyleCnt="2"/>
      <dgm:spPr/>
    </dgm:pt>
    <dgm:pt modelId="{67BE627D-D6C3-488F-AC9D-BDAEF2645DD9}" type="pres">
      <dgm:prSet presAssocID="{34D1BE4D-8549-4494-93D6-A3CE0ECCD7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91F8E779-3194-4578-8AB1-B2355A8D3BF1}" type="pres">
      <dgm:prSet presAssocID="{34D1BE4D-8549-4494-93D6-A3CE0ECCD7FF}" presName="spaceRect" presStyleCnt="0"/>
      <dgm:spPr/>
    </dgm:pt>
    <dgm:pt modelId="{25B035DD-396D-45D5-897D-6060C757B653}" type="pres">
      <dgm:prSet presAssocID="{34D1BE4D-8549-4494-93D6-A3CE0ECCD7FF}" presName="textRect" presStyleLbl="revTx" presStyleIdx="0" presStyleCnt="2">
        <dgm:presLayoutVars>
          <dgm:chMax val="1"/>
          <dgm:chPref val="1"/>
        </dgm:presLayoutVars>
      </dgm:prSet>
      <dgm:spPr/>
    </dgm:pt>
    <dgm:pt modelId="{5E89AFCC-33B6-4E18-A81F-99EED4EED08F}" type="pres">
      <dgm:prSet presAssocID="{CC0DEC65-F6F2-46B6-B608-612F31054DA5}" presName="sibTrans" presStyleLbl="sibTrans2D1" presStyleIdx="0" presStyleCnt="0"/>
      <dgm:spPr/>
    </dgm:pt>
    <dgm:pt modelId="{D02E68DA-7215-4BC4-B30F-254A0586AC2D}" type="pres">
      <dgm:prSet presAssocID="{A740D1D1-3DB9-4CF8-B455-9AB7BD552D9A}" presName="compNode" presStyleCnt="0"/>
      <dgm:spPr/>
    </dgm:pt>
    <dgm:pt modelId="{D3F03A6C-44BB-442A-8017-0D15C399C795}" type="pres">
      <dgm:prSet presAssocID="{A740D1D1-3DB9-4CF8-B455-9AB7BD552D9A}" presName="iconBgRect" presStyleLbl="bgShp" presStyleIdx="1" presStyleCnt="2"/>
      <dgm:spPr/>
    </dgm:pt>
    <dgm:pt modelId="{3AAF1847-E4FC-4FA9-A898-0178F4588BDA}" type="pres">
      <dgm:prSet presAssocID="{A740D1D1-3DB9-4CF8-B455-9AB7BD552D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y"/>
        </a:ext>
      </dgm:extLst>
    </dgm:pt>
    <dgm:pt modelId="{79DB59EB-B693-431A-9B54-4B53A182A11A}" type="pres">
      <dgm:prSet presAssocID="{A740D1D1-3DB9-4CF8-B455-9AB7BD552D9A}" presName="spaceRect" presStyleCnt="0"/>
      <dgm:spPr/>
    </dgm:pt>
    <dgm:pt modelId="{CFA14E06-A545-4C95-B590-505E1AF89A2B}" type="pres">
      <dgm:prSet presAssocID="{A740D1D1-3DB9-4CF8-B455-9AB7BD552D9A}" presName="textRect" presStyleLbl="revTx" presStyleIdx="1" presStyleCnt="2">
        <dgm:presLayoutVars>
          <dgm:chMax val="1"/>
          <dgm:chPref val="1"/>
        </dgm:presLayoutVars>
      </dgm:prSet>
      <dgm:spPr/>
    </dgm:pt>
  </dgm:ptLst>
  <dgm:cxnLst>
    <dgm:cxn modelId="{A89A2309-54E3-3F4C-AA59-D0032F5D4F55}" type="presOf" srcId="{CC0DEC65-F6F2-46B6-B608-612F31054DA5}" destId="{5E89AFCC-33B6-4E18-A81F-99EED4EED08F}" srcOrd="0" destOrd="0" presId="urn:microsoft.com/office/officeart/2018/2/layout/IconCircleList"/>
    <dgm:cxn modelId="{26904751-CC43-D740-95BE-439D8FE171A6}" type="presOf" srcId="{A740D1D1-3DB9-4CF8-B455-9AB7BD552D9A}" destId="{CFA14E06-A545-4C95-B590-505E1AF89A2B}" srcOrd="0" destOrd="0" presId="urn:microsoft.com/office/officeart/2018/2/layout/IconCircleList"/>
    <dgm:cxn modelId="{D200B154-9EFD-894D-924E-B60E4F7822F0}" type="presOf" srcId="{34D1BE4D-8549-4494-93D6-A3CE0ECCD7FF}" destId="{25B035DD-396D-45D5-897D-6060C757B653}" srcOrd="0" destOrd="0" presId="urn:microsoft.com/office/officeart/2018/2/layout/IconCircleList"/>
    <dgm:cxn modelId="{A3FFE559-2134-4D32-A0E4-84D6CDE884EF}" srcId="{D9622DDB-5100-4C54-8479-CCEA4BAB6995}" destId="{A740D1D1-3DB9-4CF8-B455-9AB7BD552D9A}" srcOrd="1" destOrd="0" parTransId="{1E198177-5BFE-4C9B-8884-71D71C4C7734}" sibTransId="{11C6D3CD-08B5-4EA5-8091-C86EA24E5C4A}"/>
    <dgm:cxn modelId="{5EA9DD85-A567-4B12-A3B3-4CD1F8B98920}" srcId="{D9622DDB-5100-4C54-8479-CCEA4BAB6995}" destId="{34D1BE4D-8549-4494-93D6-A3CE0ECCD7FF}" srcOrd="0" destOrd="0" parTransId="{EA545CA8-A1E2-49AB-BFD2-1198643506FC}" sibTransId="{CC0DEC65-F6F2-46B6-B608-612F31054DA5}"/>
    <dgm:cxn modelId="{7D5C47D4-55DA-644B-825A-AA53ACFF84A3}" type="presOf" srcId="{D9622DDB-5100-4C54-8479-CCEA4BAB6995}" destId="{19479C96-26FC-492E-A0B7-C6C8C30862F5}" srcOrd="0" destOrd="0" presId="urn:microsoft.com/office/officeart/2018/2/layout/IconCircleList"/>
    <dgm:cxn modelId="{E6579FBD-F142-EB42-A1AE-CC63EC76F8C3}" type="presParOf" srcId="{19479C96-26FC-492E-A0B7-C6C8C30862F5}" destId="{F3BB098A-74EF-4B6C-B221-A5B538F73483}" srcOrd="0" destOrd="0" presId="urn:microsoft.com/office/officeart/2018/2/layout/IconCircleList"/>
    <dgm:cxn modelId="{51DC4AFA-EFC9-3A44-9453-51D56B7B63CE}" type="presParOf" srcId="{F3BB098A-74EF-4B6C-B221-A5B538F73483}" destId="{D3CCAD05-3969-4E39-A1D7-7F819805D8D6}" srcOrd="0" destOrd="0" presId="urn:microsoft.com/office/officeart/2018/2/layout/IconCircleList"/>
    <dgm:cxn modelId="{A675313C-742E-9042-93EE-908AB1129D9B}" type="presParOf" srcId="{D3CCAD05-3969-4E39-A1D7-7F819805D8D6}" destId="{215FE54D-076A-419A-BDC6-BA4515B04BA6}" srcOrd="0" destOrd="0" presId="urn:microsoft.com/office/officeart/2018/2/layout/IconCircleList"/>
    <dgm:cxn modelId="{A8794B51-8718-7848-B9ED-E6B43C43C820}" type="presParOf" srcId="{D3CCAD05-3969-4E39-A1D7-7F819805D8D6}" destId="{67BE627D-D6C3-488F-AC9D-BDAEF2645DD9}" srcOrd="1" destOrd="0" presId="urn:microsoft.com/office/officeart/2018/2/layout/IconCircleList"/>
    <dgm:cxn modelId="{618A6E09-992E-2A4C-B084-6A247C2F1310}" type="presParOf" srcId="{D3CCAD05-3969-4E39-A1D7-7F819805D8D6}" destId="{91F8E779-3194-4578-8AB1-B2355A8D3BF1}" srcOrd="2" destOrd="0" presId="urn:microsoft.com/office/officeart/2018/2/layout/IconCircleList"/>
    <dgm:cxn modelId="{0ADC0EA4-FA02-0444-B787-D4B25FAD6B90}" type="presParOf" srcId="{D3CCAD05-3969-4E39-A1D7-7F819805D8D6}" destId="{25B035DD-396D-45D5-897D-6060C757B653}" srcOrd="3" destOrd="0" presId="urn:microsoft.com/office/officeart/2018/2/layout/IconCircleList"/>
    <dgm:cxn modelId="{1D2864B5-22D9-474B-813B-6173E2510220}" type="presParOf" srcId="{F3BB098A-74EF-4B6C-B221-A5B538F73483}" destId="{5E89AFCC-33B6-4E18-A81F-99EED4EED08F}" srcOrd="1" destOrd="0" presId="urn:microsoft.com/office/officeart/2018/2/layout/IconCircleList"/>
    <dgm:cxn modelId="{F1FD1212-D535-E344-9A9A-98DAF7CE2FCE}" type="presParOf" srcId="{F3BB098A-74EF-4B6C-B221-A5B538F73483}" destId="{D02E68DA-7215-4BC4-B30F-254A0586AC2D}" srcOrd="2" destOrd="0" presId="urn:microsoft.com/office/officeart/2018/2/layout/IconCircleList"/>
    <dgm:cxn modelId="{311C6E67-35E2-6649-826E-E7C171943C69}" type="presParOf" srcId="{D02E68DA-7215-4BC4-B30F-254A0586AC2D}" destId="{D3F03A6C-44BB-442A-8017-0D15C399C795}" srcOrd="0" destOrd="0" presId="urn:microsoft.com/office/officeart/2018/2/layout/IconCircleList"/>
    <dgm:cxn modelId="{D8F10BD2-4158-8C47-81CB-99E374BC789B}" type="presParOf" srcId="{D02E68DA-7215-4BC4-B30F-254A0586AC2D}" destId="{3AAF1847-E4FC-4FA9-A898-0178F4588BDA}" srcOrd="1" destOrd="0" presId="urn:microsoft.com/office/officeart/2018/2/layout/IconCircleList"/>
    <dgm:cxn modelId="{45CFB013-1D2A-884F-9FE2-0FDBB4F7D24C}" type="presParOf" srcId="{D02E68DA-7215-4BC4-B30F-254A0586AC2D}" destId="{79DB59EB-B693-431A-9B54-4B53A182A11A}" srcOrd="2" destOrd="0" presId="urn:microsoft.com/office/officeart/2018/2/layout/IconCircleList"/>
    <dgm:cxn modelId="{B81B757D-90B6-1244-8AAD-119570BFD9E9}" type="presParOf" srcId="{D02E68DA-7215-4BC4-B30F-254A0586AC2D}" destId="{CFA14E06-A545-4C95-B590-505E1AF89A2B}"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9B34A-B3F6-F340-BA1A-0420D5F9E5AC}">
      <dsp:nvSpPr>
        <dsp:cNvPr id="0" name=""/>
        <dsp:cNvSpPr/>
      </dsp:nvSpPr>
      <dsp:spPr>
        <a:xfrm>
          <a:off x="0" y="1766"/>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3D680-D536-4246-9C26-28F7FD8A9465}">
      <dsp:nvSpPr>
        <dsp:cNvPr id="0" name=""/>
        <dsp:cNvSpPr/>
      </dsp:nvSpPr>
      <dsp:spPr>
        <a:xfrm>
          <a:off x="0" y="1766"/>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There are long-standing problems with mobility and parking in Eastport that are recognized by residents and businesses.</a:t>
          </a:r>
        </a:p>
      </dsp:txBody>
      <dsp:txXfrm>
        <a:off x="0" y="1766"/>
        <a:ext cx="10058399" cy="1204770"/>
      </dsp:txXfrm>
    </dsp:sp>
    <dsp:sp modelId="{EDFB6F12-D475-E949-B291-277EFA99167E}">
      <dsp:nvSpPr>
        <dsp:cNvPr id="0" name=""/>
        <dsp:cNvSpPr/>
      </dsp:nvSpPr>
      <dsp:spPr>
        <a:xfrm>
          <a:off x="0" y="1206537"/>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ED683-4046-CC43-BF47-37EFE8BD5610}">
      <dsp:nvSpPr>
        <dsp:cNvPr id="0" name=""/>
        <dsp:cNvSpPr/>
      </dsp:nvSpPr>
      <dsp:spPr>
        <a:xfrm>
          <a:off x="0" y="1206537"/>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recommendations put forth in the 2016 Eastport Traffic Study and the 2018 Parking Study are currently valid and very few have been implemented.</a:t>
          </a:r>
        </a:p>
      </dsp:txBody>
      <dsp:txXfrm>
        <a:off x="0" y="1206537"/>
        <a:ext cx="10058399" cy="1204770"/>
      </dsp:txXfrm>
    </dsp:sp>
    <dsp:sp modelId="{33633A72-D721-7549-A201-FB8D6ACBF0AE}">
      <dsp:nvSpPr>
        <dsp:cNvPr id="0" name=""/>
        <dsp:cNvSpPr/>
      </dsp:nvSpPr>
      <dsp:spPr>
        <a:xfrm>
          <a:off x="0" y="2411307"/>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8E7BE4-C861-124A-82E0-08D268097A6B}">
      <dsp:nvSpPr>
        <dsp:cNvPr id="0" name=""/>
        <dsp:cNvSpPr/>
      </dsp:nvSpPr>
      <dsp:spPr>
        <a:xfrm>
          <a:off x="0" y="2411307"/>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short and long-term effects of ordinances O-9-22  and O-13-22 potentially exacerbate the parking and mobility problems in the commercial districts of Eastport around fourth Street and could be injurious to the balance of maritime businesses in the maritime districts.</a:t>
          </a:r>
        </a:p>
      </dsp:txBody>
      <dsp:txXfrm>
        <a:off x="0" y="2411307"/>
        <a:ext cx="10058399" cy="1204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1951A-4D02-5847-BA5D-D9816371B8E4}">
      <dsp:nvSpPr>
        <dsp:cNvPr id="0" name=""/>
        <dsp:cNvSpPr/>
      </dsp:nvSpPr>
      <dsp:spPr>
        <a:xfrm>
          <a:off x="0" y="0"/>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AF717-A583-874C-B687-6850B9BC7C63}">
      <dsp:nvSpPr>
        <dsp:cNvPr id="0" name=""/>
        <dsp:cNvSpPr/>
      </dsp:nvSpPr>
      <dsp:spPr>
        <a:xfrm>
          <a:off x="0" y="0"/>
          <a:ext cx="10058399" cy="103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effect of permanent outdoor dining legislation in Eastport is currently the subject of a study commissioned by the Annapolis City Council.  The impact will not be known until the completion of this study in September 2022.</a:t>
          </a:r>
        </a:p>
      </dsp:txBody>
      <dsp:txXfrm>
        <a:off x="0" y="0"/>
        <a:ext cx="10058399" cy="1038723"/>
      </dsp:txXfrm>
    </dsp:sp>
    <dsp:sp modelId="{FDE5A032-1D54-9043-AF0F-A41CEDE25B9F}">
      <dsp:nvSpPr>
        <dsp:cNvPr id="0" name=""/>
        <dsp:cNvSpPr/>
      </dsp:nvSpPr>
      <dsp:spPr>
        <a:xfrm>
          <a:off x="0" y="1038723"/>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FEF8B-1D41-A344-A0F7-3FD8FC86F9FC}">
      <dsp:nvSpPr>
        <dsp:cNvPr id="0" name=""/>
        <dsp:cNvSpPr/>
      </dsp:nvSpPr>
      <dsp:spPr>
        <a:xfrm>
          <a:off x="0" y="1038723"/>
          <a:ext cx="10058399" cy="103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Whatever remedies are applied to improve the mobility and parking problems in Eastport must take into consideration the needs of citizens, businesses and employees that live and work throughout Eastport including the communities of Nautilus Point, Harbour House, and Eastport Terrace. Mobility options must be equitable and not just focused on tourism.</a:t>
          </a:r>
        </a:p>
      </dsp:txBody>
      <dsp:txXfrm>
        <a:off x="0" y="1038723"/>
        <a:ext cx="10058399" cy="1038723"/>
      </dsp:txXfrm>
    </dsp:sp>
    <dsp:sp modelId="{EF78A25C-D48C-0342-962E-CB87718F136E}">
      <dsp:nvSpPr>
        <dsp:cNvPr id="0" name=""/>
        <dsp:cNvSpPr/>
      </dsp:nvSpPr>
      <dsp:spPr>
        <a:xfrm>
          <a:off x="0" y="2077447"/>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A827D5-07CE-4045-807E-EFCCEA73CA85}">
      <dsp:nvSpPr>
        <dsp:cNvPr id="0" name=""/>
        <dsp:cNvSpPr/>
      </dsp:nvSpPr>
      <dsp:spPr>
        <a:xfrm>
          <a:off x="0" y="2077447"/>
          <a:ext cx="10058399" cy="103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Enhanced and strict enforcement of current parking regulations, improved event traffic management and provisions for increased mobility options should be initiated and tested before any consideration of designated paid parking zones in Eastport.</a:t>
          </a:r>
        </a:p>
      </dsp:txBody>
      <dsp:txXfrm>
        <a:off x="0" y="2077447"/>
        <a:ext cx="10058399" cy="1038723"/>
      </dsp:txXfrm>
    </dsp:sp>
    <dsp:sp modelId="{82309C2A-5C07-264A-AED4-94C585D28F75}">
      <dsp:nvSpPr>
        <dsp:cNvPr id="0" name=""/>
        <dsp:cNvSpPr/>
      </dsp:nvSpPr>
      <dsp:spPr>
        <a:xfrm>
          <a:off x="0" y="3116171"/>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09223-E1F6-FF4C-8605-9E005F9C5D98}">
      <dsp:nvSpPr>
        <dsp:cNvPr id="0" name=""/>
        <dsp:cNvSpPr/>
      </dsp:nvSpPr>
      <dsp:spPr>
        <a:xfrm>
          <a:off x="0" y="3116171"/>
          <a:ext cx="10058399" cy="103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Don’t apply paid parking zones or other dramatic changes until we have worked in an incremental, data driven way toward solutions.</a:t>
          </a:r>
        </a:p>
      </dsp:txBody>
      <dsp:txXfrm>
        <a:off x="0" y="3116171"/>
        <a:ext cx="10058399" cy="1038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C5D06-686D-8044-8654-9DBCC26AE6EA}">
      <dsp:nvSpPr>
        <dsp:cNvPr id="0" name=""/>
        <dsp:cNvSpPr/>
      </dsp:nvSpPr>
      <dsp:spPr>
        <a:xfrm>
          <a:off x="0" y="246096"/>
          <a:ext cx="10058399"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EF631-F2CD-0D47-B302-00BDDEDE4176}">
      <dsp:nvSpPr>
        <dsp:cNvPr id="0" name=""/>
        <dsp:cNvSpPr/>
      </dsp:nvSpPr>
      <dsp:spPr>
        <a:xfrm>
          <a:off x="502920" y="24695"/>
          <a:ext cx="7040880"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Enforcement</a:t>
          </a:r>
        </a:p>
      </dsp:txBody>
      <dsp:txXfrm>
        <a:off x="524536" y="46311"/>
        <a:ext cx="6997648" cy="399568"/>
      </dsp:txXfrm>
    </dsp:sp>
    <dsp:sp modelId="{78D5C9FC-E890-E049-B919-DAF683F9FE37}">
      <dsp:nvSpPr>
        <dsp:cNvPr id="0" name=""/>
        <dsp:cNvSpPr/>
      </dsp:nvSpPr>
      <dsp:spPr>
        <a:xfrm>
          <a:off x="0" y="926496"/>
          <a:ext cx="10058399"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CE619-BE09-E44C-AA10-662F05995472}">
      <dsp:nvSpPr>
        <dsp:cNvPr id="0" name=""/>
        <dsp:cNvSpPr/>
      </dsp:nvSpPr>
      <dsp:spPr>
        <a:xfrm>
          <a:off x="502920" y="705096"/>
          <a:ext cx="7040880"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Annapolis Go APP</a:t>
          </a:r>
        </a:p>
      </dsp:txBody>
      <dsp:txXfrm>
        <a:off x="524536" y="726712"/>
        <a:ext cx="6997648" cy="399568"/>
      </dsp:txXfrm>
    </dsp:sp>
    <dsp:sp modelId="{63289AFC-5B29-CA42-A3BD-E5CCFD23A0A5}">
      <dsp:nvSpPr>
        <dsp:cNvPr id="0" name=""/>
        <dsp:cNvSpPr/>
      </dsp:nvSpPr>
      <dsp:spPr>
        <a:xfrm>
          <a:off x="0" y="1606896"/>
          <a:ext cx="10058399"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374F8-7BC1-ED4D-AB49-8C1A8A3A66AE}">
      <dsp:nvSpPr>
        <dsp:cNvPr id="0" name=""/>
        <dsp:cNvSpPr/>
      </dsp:nvSpPr>
      <dsp:spPr>
        <a:xfrm>
          <a:off x="502920" y="1385496"/>
          <a:ext cx="7040880" cy="442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Legislation Updates</a:t>
          </a:r>
        </a:p>
      </dsp:txBody>
      <dsp:txXfrm>
        <a:off x="524536" y="1407112"/>
        <a:ext cx="6997648" cy="399568"/>
      </dsp:txXfrm>
    </dsp:sp>
    <dsp:sp modelId="{C2229649-B16B-4941-A08B-3945270FCE3F}">
      <dsp:nvSpPr>
        <dsp:cNvPr id="0" name=""/>
        <dsp:cNvSpPr/>
      </dsp:nvSpPr>
      <dsp:spPr>
        <a:xfrm>
          <a:off x="0" y="2287296"/>
          <a:ext cx="10058399"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6EF3E-9037-C545-8643-396180DAEE36}">
      <dsp:nvSpPr>
        <dsp:cNvPr id="0" name=""/>
        <dsp:cNvSpPr/>
      </dsp:nvSpPr>
      <dsp:spPr>
        <a:xfrm>
          <a:off x="502920" y="2065896"/>
          <a:ext cx="7040880" cy="442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Traffic Management Plan</a:t>
          </a:r>
        </a:p>
      </dsp:txBody>
      <dsp:txXfrm>
        <a:off x="524536" y="2087512"/>
        <a:ext cx="6997648" cy="399568"/>
      </dsp:txXfrm>
    </dsp:sp>
    <dsp:sp modelId="{1D93DA6A-295E-514E-A5C5-1FDBA4E76BF6}">
      <dsp:nvSpPr>
        <dsp:cNvPr id="0" name=""/>
        <dsp:cNvSpPr/>
      </dsp:nvSpPr>
      <dsp:spPr>
        <a:xfrm>
          <a:off x="0" y="2967696"/>
          <a:ext cx="10058399" cy="378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B1802-0D64-C140-B909-B1E9E94C902E}">
      <dsp:nvSpPr>
        <dsp:cNvPr id="0" name=""/>
        <dsp:cNvSpPr/>
      </dsp:nvSpPr>
      <dsp:spPr>
        <a:xfrm>
          <a:off x="502920" y="2746296"/>
          <a:ext cx="7040880" cy="44280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Communication</a:t>
          </a:r>
        </a:p>
      </dsp:txBody>
      <dsp:txXfrm>
        <a:off x="524536" y="2767912"/>
        <a:ext cx="6997648" cy="399568"/>
      </dsp:txXfrm>
    </dsp:sp>
    <dsp:sp modelId="{75DB39B6-8645-AE44-BC7A-13BEB7BED8F1}">
      <dsp:nvSpPr>
        <dsp:cNvPr id="0" name=""/>
        <dsp:cNvSpPr/>
      </dsp:nvSpPr>
      <dsp:spPr>
        <a:xfrm>
          <a:off x="0" y="3648096"/>
          <a:ext cx="10058399"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06087-19AC-E641-A7AA-32046463364C}">
      <dsp:nvSpPr>
        <dsp:cNvPr id="0" name=""/>
        <dsp:cNvSpPr/>
      </dsp:nvSpPr>
      <dsp:spPr>
        <a:xfrm>
          <a:off x="502920" y="3426696"/>
          <a:ext cx="7040880"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Data Collection</a:t>
          </a:r>
        </a:p>
      </dsp:txBody>
      <dsp:txXfrm>
        <a:off x="524536" y="3448312"/>
        <a:ext cx="699764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D244D-B6EC-4F42-811D-B3DED8BA04FC}">
      <dsp:nvSpPr>
        <dsp:cNvPr id="0" name=""/>
        <dsp:cNvSpPr/>
      </dsp:nvSpPr>
      <dsp:spPr>
        <a:xfrm>
          <a:off x="335787" y="130016"/>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EB463C-B225-4F83-B86E-78CB18FD87BC}">
      <dsp:nvSpPr>
        <dsp:cNvPr id="0" name=""/>
        <dsp:cNvSpPr/>
      </dsp:nvSpPr>
      <dsp:spPr>
        <a:xfrm>
          <a:off x="335787" y="1784925"/>
          <a:ext cx="4315781"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b="1" kern="1200" dirty="0"/>
            <a:t>Annapolis-Go APP </a:t>
          </a:r>
          <a:r>
            <a:rPr lang="en-US" sz="1800" b="0" kern="1200" dirty="0"/>
            <a:t>will be available for individuals to obtain transportation throughout the Eastport Peninsula and into and out of downtown Annapolis.</a:t>
          </a:r>
        </a:p>
      </dsp:txBody>
      <dsp:txXfrm>
        <a:off x="335787" y="1784925"/>
        <a:ext cx="4315781" cy="1215000"/>
      </dsp:txXfrm>
    </dsp:sp>
    <dsp:sp modelId="{76181F87-A80D-4100-BEC6-EEC236074BF8}">
      <dsp:nvSpPr>
        <dsp:cNvPr id="0" name=""/>
        <dsp:cNvSpPr/>
      </dsp:nvSpPr>
      <dsp:spPr>
        <a:xfrm>
          <a:off x="335787" y="3067081"/>
          <a:ext cx="4315781" cy="420746"/>
        </a:xfrm>
        <a:prstGeom prst="rect">
          <a:avLst/>
        </a:prstGeom>
        <a:noFill/>
        <a:ln>
          <a:noFill/>
        </a:ln>
        <a:effectLst/>
      </dsp:spPr>
      <dsp:style>
        <a:lnRef idx="0">
          <a:scrgbClr r="0" g="0" b="0"/>
        </a:lnRef>
        <a:fillRef idx="0">
          <a:scrgbClr r="0" g="0" b="0"/>
        </a:fillRef>
        <a:effectRef idx="0">
          <a:scrgbClr r="0" g="0" b="0"/>
        </a:effectRef>
        <a:fontRef idx="minor"/>
      </dsp:style>
    </dsp:sp>
    <dsp:sp modelId="{C897E05B-7AA9-48D5-BB55-48B7772A3F00}">
      <dsp:nvSpPr>
        <dsp:cNvPr id="0" name=""/>
        <dsp:cNvSpPr/>
      </dsp:nvSpPr>
      <dsp:spPr>
        <a:xfrm>
          <a:off x="5406830" y="130016"/>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D3D730-B97D-4135-BD95-900D3F83B4BF}">
      <dsp:nvSpPr>
        <dsp:cNvPr id="0" name=""/>
        <dsp:cNvSpPr/>
      </dsp:nvSpPr>
      <dsp:spPr>
        <a:xfrm>
          <a:off x="5406830" y="1784925"/>
          <a:ext cx="4315781"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b="1" kern="1200" dirty="0"/>
            <a:t>Initiate and pass necessary legislation </a:t>
          </a:r>
          <a:r>
            <a:rPr lang="en-US" sz="1800" b="0" kern="1200" dirty="0"/>
            <a:t>to permit private property owners, businesses, churches and schools to provide paid parking alternatives.</a:t>
          </a:r>
        </a:p>
      </dsp:txBody>
      <dsp:txXfrm>
        <a:off x="5406830" y="1784925"/>
        <a:ext cx="4315781" cy="1215000"/>
      </dsp:txXfrm>
    </dsp:sp>
    <dsp:sp modelId="{12181C91-CDED-4ECC-A2C9-A898EB0B63AC}">
      <dsp:nvSpPr>
        <dsp:cNvPr id="0" name=""/>
        <dsp:cNvSpPr/>
      </dsp:nvSpPr>
      <dsp:spPr>
        <a:xfrm>
          <a:off x="5406830" y="3067081"/>
          <a:ext cx="4315781" cy="42074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FE54D-076A-419A-BDC6-BA4515B04BA6}">
      <dsp:nvSpPr>
        <dsp:cNvPr id="0" name=""/>
        <dsp:cNvSpPr/>
      </dsp:nvSpPr>
      <dsp:spPr>
        <a:xfrm>
          <a:off x="134825" y="1160967"/>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E627D-D6C3-488F-AC9D-BDAEF2645DD9}">
      <dsp:nvSpPr>
        <dsp:cNvPr id="0" name=""/>
        <dsp:cNvSpPr/>
      </dsp:nvSpPr>
      <dsp:spPr>
        <a:xfrm>
          <a:off x="406966" y="1433108"/>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035DD-396D-45D5-897D-6060C757B653}">
      <dsp:nvSpPr>
        <dsp:cNvPr id="0" name=""/>
        <dsp:cNvSpPr/>
      </dsp:nvSpPr>
      <dsp:spPr>
        <a:xfrm>
          <a:off x="1708430" y="1160967"/>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0" kern="1200" dirty="0"/>
            <a:t>The City of Annapolis, the Eastport Business Association (EBA) and the Eastport Civic Association (ECA) will work together to publicize the changes noted above and the enhanced enforcement efforts.</a:t>
          </a:r>
        </a:p>
      </dsp:txBody>
      <dsp:txXfrm>
        <a:off x="1708430" y="1160967"/>
        <a:ext cx="3054644" cy="1295909"/>
      </dsp:txXfrm>
    </dsp:sp>
    <dsp:sp modelId="{D3F03A6C-44BB-442A-8017-0D15C399C795}">
      <dsp:nvSpPr>
        <dsp:cNvPr id="0" name=""/>
        <dsp:cNvSpPr/>
      </dsp:nvSpPr>
      <dsp:spPr>
        <a:xfrm>
          <a:off x="5295324" y="1160967"/>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F1847-E4FC-4FA9-A898-0178F4588BDA}">
      <dsp:nvSpPr>
        <dsp:cNvPr id="0" name=""/>
        <dsp:cNvSpPr/>
      </dsp:nvSpPr>
      <dsp:spPr>
        <a:xfrm>
          <a:off x="5567465" y="1433108"/>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14E06-A545-4C95-B590-505E1AF89A2B}">
      <dsp:nvSpPr>
        <dsp:cNvPr id="0" name=""/>
        <dsp:cNvSpPr/>
      </dsp:nvSpPr>
      <dsp:spPr>
        <a:xfrm>
          <a:off x="6868929" y="1160967"/>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Data will be collected regarding the effect of the efforts noted above and assessed in conjunction with the study being conducted by the Department of Planning and Zoning with a report due by September 2022. </a:t>
          </a:r>
        </a:p>
        <a:p>
          <a:pPr marL="0" lvl="0" indent="0" algn="l" defTabSz="711200">
            <a:lnSpc>
              <a:spcPct val="100000"/>
            </a:lnSpc>
            <a:spcBef>
              <a:spcPct val="0"/>
            </a:spcBef>
            <a:spcAft>
              <a:spcPct val="35000"/>
            </a:spcAft>
            <a:buNone/>
          </a:pPr>
          <a:r>
            <a:rPr lang="en-US" sz="1600" kern="1200" dirty="0"/>
            <a:t>Any future consideration of a paid parking zone system or other alternatives will necessarily require examination of this report and the effect of enhanced enforcement efforts.</a:t>
          </a:r>
          <a:endParaRPr lang="en-US" sz="1600" b="0" kern="1200" dirty="0"/>
        </a:p>
      </dsp:txBody>
      <dsp:txXfrm>
        <a:off x="6868929" y="1160967"/>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9280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8771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6240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3009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7DE6118-2437-4B30-8E3C-4D2BE6020583}" type="datetimeFigureOut">
              <a:rPr lang="en-US" smtClean="0"/>
              <a:pPr/>
              <a:t>5/18/2022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1973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3127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5/18/2022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5558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smtClean="0"/>
              <a:t>5/18/2022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768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3994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5/18/2022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4355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5/18/2022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9476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7DE6118-2437-4B30-8E3C-4D2BE6020583}" type="datetimeFigureOut">
              <a:rPr lang="en-US" smtClean="0"/>
              <a:pPr/>
              <a:t>5/18/2022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5001886"/>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5AAB4E-1AF6-4A73-9822-087B0F4ED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42A5DB7-3C90-E544-BCA1-737065ED7C4D}"/>
              </a:ext>
            </a:extLst>
          </p:cNvPr>
          <p:cNvSpPr>
            <a:spLocks noGrp="1"/>
          </p:cNvSpPr>
          <p:nvPr>
            <p:ph type="ctrTitle"/>
          </p:nvPr>
        </p:nvSpPr>
        <p:spPr>
          <a:xfrm>
            <a:off x="643467" y="643466"/>
            <a:ext cx="6707157" cy="5571067"/>
          </a:xfrm>
        </p:spPr>
        <p:txBody>
          <a:bodyPr>
            <a:normAutofit/>
          </a:bodyPr>
          <a:lstStyle/>
          <a:p>
            <a:pPr algn="r"/>
            <a:r>
              <a:rPr lang="en-US" dirty="0"/>
              <a:t>Eastport Parking &amp; Mobility</a:t>
            </a:r>
          </a:p>
        </p:txBody>
      </p:sp>
      <p:sp>
        <p:nvSpPr>
          <p:cNvPr id="10" name="Rectangle 9">
            <a:extLst>
              <a:ext uri="{FF2B5EF4-FFF2-40B4-BE49-F238E27FC236}">
                <a16:creationId xmlns:a16="http://schemas.microsoft.com/office/drawing/2014/main" id="{3FD794DA-8ACE-4EC4-8EB7-A34B9F6C1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454" y="-2"/>
            <a:ext cx="4513546" cy="685800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DA8FEF9E-9DD7-B844-83CF-692DBC3F2083}"/>
              </a:ext>
            </a:extLst>
          </p:cNvPr>
          <p:cNvSpPr>
            <a:spLocks noGrp="1"/>
          </p:cNvSpPr>
          <p:nvPr>
            <p:ph type="subTitle" idx="1"/>
          </p:nvPr>
        </p:nvSpPr>
        <p:spPr>
          <a:xfrm>
            <a:off x="7994091" y="643465"/>
            <a:ext cx="3725961" cy="5571067"/>
          </a:xfrm>
        </p:spPr>
        <p:txBody>
          <a:bodyPr anchor="ctr">
            <a:normAutofit/>
          </a:bodyPr>
          <a:lstStyle/>
          <a:p>
            <a:pPr>
              <a:spcAft>
                <a:spcPts val="600"/>
              </a:spcAft>
            </a:pPr>
            <a:r>
              <a:rPr lang="en-US" dirty="0">
                <a:solidFill>
                  <a:srgbClr val="000000"/>
                </a:solidFill>
              </a:rPr>
              <a:t>Working Group Presentation</a:t>
            </a:r>
          </a:p>
          <a:p>
            <a:pPr>
              <a:spcAft>
                <a:spcPts val="600"/>
              </a:spcAft>
            </a:pPr>
            <a:r>
              <a:rPr lang="en-US" i="1" dirty="0">
                <a:solidFill>
                  <a:srgbClr val="000000"/>
                </a:solidFill>
              </a:rPr>
              <a:t>ECA/EBA Meeting </a:t>
            </a:r>
          </a:p>
          <a:p>
            <a:pPr>
              <a:spcAft>
                <a:spcPts val="600"/>
              </a:spcAft>
            </a:pPr>
            <a:r>
              <a:rPr lang="en-US" i="1" dirty="0">
                <a:solidFill>
                  <a:srgbClr val="000000"/>
                </a:solidFill>
              </a:rPr>
              <a:t>5-18-2022</a:t>
            </a:r>
          </a:p>
        </p:txBody>
      </p:sp>
    </p:spTree>
    <p:extLst>
      <p:ext uri="{BB962C8B-B14F-4D97-AF65-F5344CB8AC3E}">
        <p14:creationId xmlns:p14="http://schemas.microsoft.com/office/powerpoint/2010/main" val="403433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D88554-9D3C-D0A9-41EC-682BBA076F7E}"/>
              </a:ext>
            </a:extLst>
          </p:cNvPr>
          <p:cNvSpPr>
            <a:spLocks noGrp="1"/>
          </p:cNvSpPr>
          <p:nvPr>
            <p:ph type="title"/>
          </p:nvPr>
        </p:nvSpPr>
        <p:spPr>
          <a:xfrm>
            <a:off x="1069848" y="484632"/>
            <a:ext cx="10058400" cy="1609344"/>
          </a:xfrm>
        </p:spPr>
        <p:txBody>
          <a:bodyPr>
            <a:normAutofit fontScale="90000"/>
          </a:bodyPr>
          <a:lstStyle/>
          <a:p>
            <a:br>
              <a:rPr lang="en-US" sz="4200" b="1" dirty="0"/>
            </a:br>
            <a:r>
              <a:rPr lang="en-US" sz="4200" b="1" dirty="0"/>
              <a:t>OTHER LEGISLATION AFFECTING EASTPORT</a:t>
            </a:r>
            <a:br>
              <a:rPr lang="en-US" sz="4200" dirty="0"/>
            </a:br>
            <a:endParaRPr lang="en-US" sz="4200" dirty="0"/>
          </a:p>
        </p:txBody>
      </p:sp>
      <p:sp>
        <p:nvSpPr>
          <p:cNvPr id="3" name="Content Placeholder 2">
            <a:extLst>
              <a:ext uri="{FF2B5EF4-FFF2-40B4-BE49-F238E27FC236}">
                <a16:creationId xmlns:a16="http://schemas.microsoft.com/office/drawing/2014/main" id="{C7C49C38-092C-CACC-4BF7-4F19816FD6F8}"/>
              </a:ext>
            </a:extLst>
          </p:cNvPr>
          <p:cNvSpPr>
            <a:spLocks noGrp="1"/>
          </p:cNvSpPr>
          <p:nvPr>
            <p:ph idx="1"/>
          </p:nvPr>
        </p:nvSpPr>
        <p:spPr>
          <a:xfrm>
            <a:off x="1010250" y="2521581"/>
            <a:ext cx="10058400" cy="3851787"/>
          </a:xfrm>
        </p:spPr>
        <p:txBody>
          <a:bodyPr>
            <a:normAutofit/>
          </a:bodyPr>
          <a:lstStyle/>
          <a:p>
            <a:pPr lvl="0"/>
            <a:r>
              <a:rPr lang="en-US" b="1" dirty="0"/>
              <a:t>R-22-22: Pilot Program to Study Commercial Outdoor Dining in Privately Owned Parking Lots </a:t>
            </a:r>
            <a:r>
              <a:rPr lang="en-US" dirty="0"/>
              <a:t> - </a:t>
            </a:r>
            <a:r>
              <a:rPr lang="en-US" i="1" dirty="0"/>
              <a:t>Adopted</a:t>
            </a:r>
            <a:endParaRPr lang="en-US" dirty="0"/>
          </a:p>
          <a:p>
            <a:pPr marL="0" indent="0">
              <a:buNone/>
            </a:pPr>
            <a:endParaRPr lang="en-US" dirty="0"/>
          </a:p>
          <a:p>
            <a:pPr lvl="0"/>
            <a:r>
              <a:rPr lang="en-US" b="1" dirty="0"/>
              <a:t>O-13-22: Sidewalk Café – Defined  - </a:t>
            </a:r>
            <a:r>
              <a:rPr lang="en-US" i="1" dirty="0"/>
              <a:t>Adopted, but Rules pending in Committee</a:t>
            </a:r>
            <a:endParaRPr lang="en-US" dirty="0"/>
          </a:p>
          <a:p>
            <a:pPr marL="0" indent="0">
              <a:buNone/>
            </a:pPr>
            <a:endParaRPr lang="en-US" dirty="0"/>
          </a:p>
          <a:p>
            <a:pPr lvl="0"/>
            <a:r>
              <a:rPr lang="en-US" b="1" dirty="0"/>
              <a:t>O-11-22: Standards Restaurants – B1 District Special Exceptions -</a:t>
            </a:r>
            <a:r>
              <a:rPr lang="en-US" dirty="0"/>
              <a:t> </a:t>
            </a:r>
            <a:r>
              <a:rPr lang="en-US" i="1" dirty="0"/>
              <a:t>Introduced, assigned to Planning Commission</a:t>
            </a:r>
            <a:endParaRPr lang="en-US" dirty="0"/>
          </a:p>
          <a:p>
            <a:endParaRPr lang="en-U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224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697B-C6C6-AE45-A2F6-C5A046C7A780}"/>
              </a:ext>
            </a:extLst>
          </p:cNvPr>
          <p:cNvSpPr>
            <a:spLocks noGrp="1"/>
          </p:cNvSpPr>
          <p:nvPr>
            <p:ph type="title"/>
          </p:nvPr>
        </p:nvSpPr>
        <p:spPr>
          <a:xfrm>
            <a:off x="352330" y="446925"/>
            <a:ext cx="4730451" cy="1637730"/>
          </a:xfrm>
        </p:spPr>
        <p:txBody>
          <a:bodyPr>
            <a:normAutofit/>
          </a:bodyPr>
          <a:lstStyle/>
          <a:p>
            <a:r>
              <a:rPr lang="en-US" sz="4400" dirty="0"/>
              <a:t>Online Questionnaire</a:t>
            </a:r>
          </a:p>
        </p:txBody>
      </p:sp>
      <p:sp>
        <p:nvSpPr>
          <p:cNvPr id="3" name="Content Placeholder 2">
            <a:extLst>
              <a:ext uri="{FF2B5EF4-FFF2-40B4-BE49-F238E27FC236}">
                <a16:creationId xmlns:a16="http://schemas.microsoft.com/office/drawing/2014/main" id="{EC916325-69A0-0D47-A76E-E76A6A7BB283}"/>
              </a:ext>
            </a:extLst>
          </p:cNvPr>
          <p:cNvSpPr>
            <a:spLocks noGrp="1"/>
          </p:cNvSpPr>
          <p:nvPr>
            <p:ph idx="1"/>
          </p:nvPr>
        </p:nvSpPr>
        <p:spPr>
          <a:xfrm>
            <a:off x="484784" y="2265099"/>
            <a:ext cx="5428340" cy="3593592"/>
          </a:xfrm>
        </p:spPr>
        <p:txBody>
          <a:bodyPr>
            <a:normAutofit lnSpcReduction="10000"/>
          </a:bodyPr>
          <a:lstStyle/>
          <a:p>
            <a:r>
              <a:rPr lang="en-US" dirty="0"/>
              <a:t>The Working Group developed and distributed an online questionnaire in English and Spanish for citizens and businesses in Eastport regarding the perception of current problems and issues related to parking and mobility. </a:t>
            </a:r>
          </a:p>
          <a:p>
            <a:pPr marL="0" indent="0">
              <a:buNone/>
            </a:pPr>
            <a:endParaRPr lang="en-US" dirty="0"/>
          </a:p>
          <a:p>
            <a:r>
              <a:rPr lang="en-US" b="1" dirty="0"/>
              <a:t>220+ individuals responded </a:t>
            </a:r>
            <a:r>
              <a:rPr lang="en-US" dirty="0"/>
              <a:t>to the questionnaire. </a:t>
            </a:r>
          </a:p>
          <a:p>
            <a:pPr lvl="1"/>
            <a:r>
              <a:rPr lang="en-US" sz="2000" b="1" dirty="0"/>
              <a:t>86%</a:t>
            </a:r>
            <a:r>
              <a:rPr lang="en-US" sz="2000" dirty="0"/>
              <a:t> were residents of Eastport </a:t>
            </a:r>
          </a:p>
          <a:p>
            <a:pPr lvl="1"/>
            <a:r>
              <a:rPr lang="en-US" sz="2000" b="1" dirty="0"/>
              <a:t>14%</a:t>
            </a:r>
            <a:r>
              <a:rPr lang="en-US" sz="2000" dirty="0"/>
              <a:t> were business owners or employees in Eastport. </a:t>
            </a:r>
          </a:p>
        </p:txBody>
      </p:sp>
      <p:sp>
        <p:nvSpPr>
          <p:cNvPr id="36" name="Freeform: Shape 35">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descr="Questionnaire">
            <a:extLst>
              <a:ext uri="{FF2B5EF4-FFF2-40B4-BE49-F238E27FC236}">
                <a16:creationId xmlns:a16="http://schemas.microsoft.com/office/drawing/2014/main" id="{EB6360DD-57A3-7528-243F-86F02FC290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3809" y="847514"/>
            <a:ext cx="3613168" cy="3613168"/>
          </a:xfrm>
          <a:prstGeom prst="rect">
            <a:avLst/>
          </a:prstGeom>
        </p:spPr>
      </p:pic>
    </p:spTree>
    <p:extLst>
      <p:ext uri="{BB962C8B-B14F-4D97-AF65-F5344CB8AC3E}">
        <p14:creationId xmlns:p14="http://schemas.microsoft.com/office/powerpoint/2010/main" val="252521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6FC05AF-83B2-EE3A-CC3F-57D2804FBA70}"/>
              </a:ext>
            </a:extLst>
          </p:cNvPr>
          <p:cNvSpPr>
            <a:spLocks noGrp="1"/>
          </p:cNvSpPr>
          <p:nvPr>
            <p:ph type="title"/>
          </p:nvPr>
        </p:nvSpPr>
        <p:spPr>
          <a:xfrm>
            <a:off x="1069848" y="484632"/>
            <a:ext cx="10058400" cy="1609344"/>
          </a:xfrm>
        </p:spPr>
        <p:txBody>
          <a:bodyPr>
            <a:normAutofit/>
          </a:bodyPr>
          <a:lstStyle/>
          <a:p>
            <a:r>
              <a:rPr lang="en-US"/>
              <a:t>Online Questionnaire Results</a:t>
            </a:r>
            <a:endParaRPr lang="en-US" dirty="0"/>
          </a:p>
        </p:txBody>
      </p:sp>
      <p:sp>
        <p:nvSpPr>
          <p:cNvPr id="3" name="Content Placeholder 2">
            <a:extLst>
              <a:ext uri="{FF2B5EF4-FFF2-40B4-BE49-F238E27FC236}">
                <a16:creationId xmlns:a16="http://schemas.microsoft.com/office/drawing/2014/main" id="{A2411561-25C2-CFBB-E2FF-399693927ECB}"/>
              </a:ext>
            </a:extLst>
          </p:cNvPr>
          <p:cNvSpPr>
            <a:spLocks noGrp="1"/>
          </p:cNvSpPr>
          <p:nvPr>
            <p:ph idx="1"/>
          </p:nvPr>
        </p:nvSpPr>
        <p:spPr>
          <a:xfrm>
            <a:off x="1069848" y="2320412"/>
            <a:ext cx="10058400" cy="3851787"/>
          </a:xfrm>
        </p:spPr>
        <p:txBody>
          <a:bodyPr>
            <a:normAutofit/>
          </a:bodyPr>
          <a:lstStyle/>
          <a:p>
            <a:pPr lvl="0"/>
            <a:r>
              <a:rPr lang="en-US" sz="1700" b="1" dirty="0"/>
              <a:t>72.46% </a:t>
            </a:r>
            <a:r>
              <a:rPr lang="en-US" sz="1700" dirty="0"/>
              <a:t>agreed there are parking issues on the streets of Eastport.</a:t>
            </a:r>
          </a:p>
          <a:p>
            <a:pPr lvl="0"/>
            <a:r>
              <a:rPr lang="en-US" sz="1700" b="1" dirty="0"/>
              <a:t>52.68 % </a:t>
            </a:r>
            <a:r>
              <a:rPr lang="en-US" sz="1700" dirty="0"/>
              <a:t>said they or their family were personally affected by the parking problems in Eastport. </a:t>
            </a:r>
          </a:p>
          <a:p>
            <a:pPr lvl="0"/>
            <a:r>
              <a:rPr lang="en-US" sz="1700" b="1" dirty="0"/>
              <a:t>60% </a:t>
            </a:r>
            <a:r>
              <a:rPr lang="en-US" sz="1700" dirty="0"/>
              <a:t>reported available off-street parking while </a:t>
            </a:r>
            <a:r>
              <a:rPr lang="en-US" sz="1700" b="1" dirty="0"/>
              <a:t>40%</a:t>
            </a:r>
            <a:r>
              <a:rPr lang="en-US" sz="1700" dirty="0"/>
              <a:t> relied on street parking.</a:t>
            </a:r>
          </a:p>
          <a:p>
            <a:pPr lvl="0"/>
            <a:r>
              <a:rPr lang="en-US" sz="1700" dirty="0"/>
              <a:t>Parking problems experienced by residents included: </a:t>
            </a:r>
          </a:p>
          <a:p>
            <a:pPr lvl="1"/>
            <a:r>
              <a:rPr lang="en-US" sz="1500" dirty="0"/>
              <a:t>Blocked driveways </a:t>
            </a:r>
            <a:r>
              <a:rPr lang="en-US" sz="1500" b="1" dirty="0"/>
              <a:t>24.56%</a:t>
            </a:r>
            <a:r>
              <a:rPr lang="en-US" sz="1500" dirty="0"/>
              <a:t>, not enough street parking for my family’s vehicles </a:t>
            </a:r>
            <a:r>
              <a:rPr lang="en-US" sz="1500" b="1" dirty="0"/>
              <a:t>28.07%</a:t>
            </a:r>
            <a:r>
              <a:rPr lang="en-US" sz="1500" dirty="0"/>
              <a:t>, not enough parking for Eastport businesses </a:t>
            </a:r>
            <a:r>
              <a:rPr lang="en-US" sz="1500" b="1" dirty="0"/>
              <a:t>75.44%, </a:t>
            </a:r>
            <a:r>
              <a:rPr lang="en-US" sz="1500" dirty="0"/>
              <a:t>large trucks and busses parking on narrow streets </a:t>
            </a:r>
            <a:r>
              <a:rPr lang="en-US" sz="1500" b="1" dirty="0"/>
              <a:t>41.23%</a:t>
            </a:r>
            <a:r>
              <a:rPr lang="en-US" sz="1500" dirty="0"/>
              <a:t>.</a:t>
            </a:r>
          </a:p>
          <a:p>
            <a:pPr lvl="0"/>
            <a:r>
              <a:rPr lang="en-US" sz="1700" dirty="0"/>
              <a:t>When people experienced the most parking problems in Eastport:  </a:t>
            </a:r>
          </a:p>
          <a:p>
            <a:pPr lvl="1"/>
            <a:r>
              <a:rPr lang="en-US" sz="1500" dirty="0"/>
              <a:t>Special events </a:t>
            </a:r>
            <a:r>
              <a:rPr lang="en-US" sz="1500" b="1" dirty="0"/>
              <a:t>87.22%, </a:t>
            </a:r>
            <a:r>
              <a:rPr lang="en-US" sz="1500" dirty="0"/>
              <a:t>weekends or holidays </a:t>
            </a:r>
            <a:r>
              <a:rPr lang="en-US" sz="1500" b="1" dirty="0"/>
              <a:t>54.44%</a:t>
            </a:r>
            <a:r>
              <a:rPr lang="en-US" sz="1500" dirty="0"/>
              <a:t>, generally throughout the year </a:t>
            </a:r>
            <a:r>
              <a:rPr lang="en-US" sz="1500" b="1" dirty="0"/>
              <a:t>25.56%.</a:t>
            </a:r>
          </a:p>
          <a:p>
            <a:pPr lvl="0"/>
            <a:r>
              <a:rPr lang="en-US" sz="1700" dirty="0"/>
              <a:t>How important are Eastport parking issues to you?  </a:t>
            </a:r>
          </a:p>
          <a:p>
            <a:pPr lvl="1"/>
            <a:r>
              <a:rPr lang="en-US" sz="1500" dirty="0"/>
              <a:t>Very important </a:t>
            </a:r>
            <a:r>
              <a:rPr lang="en-US" sz="1500" b="1" dirty="0"/>
              <a:t>43.41%, </a:t>
            </a:r>
            <a:r>
              <a:rPr lang="en-US" sz="1500" dirty="0"/>
              <a:t>Fairly important </a:t>
            </a:r>
            <a:r>
              <a:rPr lang="en-US" sz="1500" b="1" dirty="0"/>
              <a:t>41.46%</a:t>
            </a:r>
          </a:p>
          <a:p>
            <a:pPr lvl="0"/>
            <a:r>
              <a:rPr lang="en-US" sz="1700" b="1" dirty="0"/>
              <a:t>70.62% </a:t>
            </a:r>
            <a:r>
              <a:rPr lang="en-US" sz="1700" dirty="0"/>
              <a:t>of respondents agreed there is currently a mobility problem in Eastport. </a:t>
            </a:r>
          </a:p>
          <a:p>
            <a:pPr marL="0" indent="0">
              <a:buNone/>
            </a:pPr>
            <a:endParaRPr lang="en-US"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0972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05AF-83B2-EE3A-CC3F-57D2804FBA70}"/>
              </a:ext>
            </a:extLst>
          </p:cNvPr>
          <p:cNvSpPr>
            <a:spLocks noGrp="1"/>
          </p:cNvSpPr>
          <p:nvPr>
            <p:ph type="title"/>
          </p:nvPr>
        </p:nvSpPr>
        <p:spPr>
          <a:xfrm>
            <a:off x="1069848" y="484632"/>
            <a:ext cx="10058400" cy="1609344"/>
          </a:xfrm>
        </p:spPr>
        <p:txBody>
          <a:bodyPr>
            <a:normAutofit/>
          </a:bodyPr>
          <a:lstStyle/>
          <a:p>
            <a:r>
              <a:rPr lang="en-US" dirty="0"/>
              <a:t>GENERAL PRINCIPLES (1 of 2) </a:t>
            </a:r>
          </a:p>
        </p:txBody>
      </p:sp>
      <p:sp>
        <p:nvSpPr>
          <p:cNvPr id="30" name="Rectangle 2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5">
            <a:extLst>
              <a:ext uri="{FF2B5EF4-FFF2-40B4-BE49-F238E27FC236}">
                <a16:creationId xmlns:a16="http://schemas.microsoft.com/office/drawing/2014/main" id="{A96D94B3-E91D-709F-E90B-6578DBFE84B4}"/>
              </a:ext>
            </a:extLst>
          </p:cNvPr>
          <p:cNvGraphicFramePr>
            <a:graphicFrameLocks noGrp="1"/>
          </p:cNvGraphicFramePr>
          <p:nvPr>
            <p:ph idx="1"/>
            <p:extLst>
              <p:ext uri="{D42A27DB-BD31-4B8C-83A1-F6EECF244321}">
                <p14:modId xmlns:p14="http://schemas.microsoft.com/office/powerpoint/2010/main" val="422984893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341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05AF-83B2-EE3A-CC3F-57D2804FBA70}"/>
              </a:ext>
            </a:extLst>
          </p:cNvPr>
          <p:cNvSpPr>
            <a:spLocks noGrp="1"/>
          </p:cNvSpPr>
          <p:nvPr>
            <p:ph type="title"/>
          </p:nvPr>
        </p:nvSpPr>
        <p:spPr>
          <a:xfrm>
            <a:off x="1069848" y="484632"/>
            <a:ext cx="10058400" cy="1609344"/>
          </a:xfrm>
        </p:spPr>
        <p:txBody>
          <a:bodyPr>
            <a:normAutofit/>
          </a:bodyPr>
          <a:lstStyle/>
          <a:p>
            <a:r>
              <a:rPr lang="en-US" dirty="0"/>
              <a:t>GENERAL PRINCIPLES (2 of 2) </a:t>
            </a:r>
          </a:p>
        </p:txBody>
      </p:sp>
      <p:sp>
        <p:nvSpPr>
          <p:cNvPr id="30" name="Rectangle 2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5">
            <a:extLst>
              <a:ext uri="{FF2B5EF4-FFF2-40B4-BE49-F238E27FC236}">
                <a16:creationId xmlns:a16="http://schemas.microsoft.com/office/drawing/2014/main" id="{A96D94B3-E91D-709F-E90B-6578DBFE84B4}"/>
              </a:ext>
            </a:extLst>
          </p:cNvPr>
          <p:cNvGraphicFramePr>
            <a:graphicFrameLocks noGrp="1"/>
          </p:cNvGraphicFramePr>
          <p:nvPr>
            <p:ph idx="1"/>
            <p:extLst>
              <p:ext uri="{D42A27DB-BD31-4B8C-83A1-F6EECF244321}">
                <p14:modId xmlns:p14="http://schemas.microsoft.com/office/powerpoint/2010/main" val="334876017"/>
              </p:ext>
            </p:extLst>
          </p:nvPr>
        </p:nvGraphicFramePr>
        <p:xfrm>
          <a:off x="1069975" y="2385390"/>
          <a:ext cx="10058400" cy="4154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368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0BE07-5579-5334-0F53-1011F5550A17}"/>
              </a:ext>
            </a:extLst>
          </p:cNvPr>
          <p:cNvSpPr>
            <a:spLocks noGrp="1"/>
          </p:cNvSpPr>
          <p:nvPr>
            <p:ph type="title"/>
          </p:nvPr>
        </p:nvSpPr>
        <p:spPr>
          <a:xfrm>
            <a:off x="1069848" y="484632"/>
            <a:ext cx="10058400" cy="1609344"/>
          </a:xfrm>
        </p:spPr>
        <p:txBody>
          <a:bodyPr>
            <a:normAutofit/>
          </a:bodyPr>
          <a:lstStyle/>
          <a:p>
            <a:r>
              <a:rPr lang="en-US" dirty="0"/>
              <a:t>6 Immediate Recommendations</a:t>
            </a:r>
          </a:p>
        </p:txBody>
      </p:sp>
      <p:grpSp>
        <p:nvGrpSpPr>
          <p:cNvPr id="1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9158B926-62FB-34F4-06DB-AEC6F8E62B35}"/>
              </a:ext>
            </a:extLst>
          </p:cNvPr>
          <p:cNvGraphicFramePr>
            <a:graphicFrameLocks noGrp="1"/>
          </p:cNvGraphicFramePr>
          <p:nvPr>
            <p:ph idx="1"/>
            <p:extLst>
              <p:ext uri="{D42A27DB-BD31-4B8C-83A1-F6EECF244321}">
                <p14:modId xmlns:p14="http://schemas.microsoft.com/office/powerpoint/2010/main" val="2249626156"/>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024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07CB69B3-B34E-0953-E650-784FE59D0962}"/>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 Enforcement</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2A9A0DC-255F-069E-0E91-C5BC599FCDF1}"/>
              </a:ext>
            </a:extLst>
          </p:cNvPr>
          <p:cNvSpPr>
            <a:spLocks noGrp="1"/>
          </p:cNvSpPr>
          <p:nvPr>
            <p:ph idx="1"/>
          </p:nvPr>
        </p:nvSpPr>
        <p:spPr>
          <a:xfrm>
            <a:off x="6107595" y="1129196"/>
            <a:ext cx="5142658" cy="5407212"/>
          </a:xfrm>
        </p:spPr>
        <p:txBody>
          <a:bodyPr anchor="ctr">
            <a:normAutofit/>
          </a:bodyPr>
          <a:lstStyle/>
          <a:p>
            <a:pPr lvl="1"/>
            <a:r>
              <a:rPr lang="en-US" dirty="0"/>
              <a:t>SP+ will continue daily and enhanced patrolling and strict enforcement of all current parking regulations in Eastport.  </a:t>
            </a:r>
          </a:p>
          <a:p>
            <a:pPr lvl="1"/>
            <a:r>
              <a:rPr lang="en-US" dirty="0"/>
              <a:t>SP+ will respond quickly to all citizen complaints regarding specific and verifiable parking violations and take appropriate action to include the towing of vehicles. </a:t>
            </a:r>
          </a:p>
          <a:p>
            <a:pPr lvl="1"/>
            <a:r>
              <a:rPr lang="en-US" dirty="0"/>
              <a:t>Within 45 days SP+ will acquire and use license plate identification software to facilitate enforcement of parking time limitations within Eastport.  </a:t>
            </a:r>
          </a:p>
          <a:p>
            <a:pPr lvl="1"/>
            <a:r>
              <a:rPr lang="en-US" dirty="0"/>
              <a:t>The City will improve and enhance signage and curb restrictions regarding parking.</a:t>
            </a:r>
          </a:p>
        </p:txBody>
      </p:sp>
      <p:sp>
        <p:nvSpPr>
          <p:cNvPr id="16" name="Title 1">
            <a:extLst>
              <a:ext uri="{FF2B5EF4-FFF2-40B4-BE49-F238E27FC236}">
                <a16:creationId xmlns:a16="http://schemas.microsoft.com/office/drawing/2014/main" id="{189C3634-6916-937C-E2C0-BCC28CF7D111}"/>
              </a:ext>
            </a:extLst>
          </p:cNvPr>
          <p:cNvSpPr txBox="1">
            <a:spLocks/>
          </p:cNvSpPr>
          <p:nvPr/>
        </p:nvSpPr>
        <p:spPr>
          <a:xfrm>
            <a:off x="2130552" y="95359"/>
            <a:ext cx="8278238"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endParaRPr lang="en-US" dirty="0"/>
          </a:p>
        </p:txBody>
      </p:sp>
      <p:sp>
        <p:nvSpPr>
          <p:cNvPr id="18" name="Title 1">
            <a:extLst>
              <a:ext uri="{FF2B5EF4-FFF2-40B4-BE49-F238E27FC236}">
                <a16:creationId xmlns:a16="http://schemas.microsoft.com/office/drawing/2014/main" id="{9CEAC889-58EC-7449-70E8-2A0FA76C4A9C}"/>
              </a:ext>
            </a:extLst>
          </p:cNvPr>
          <p:cNvSpPr txBox="1">
            <a:spLocks/>
          </p:cNvSpPr>
          <p:nvPr/>
        </p:nvSpPr>
        <p:spPr>
          <a:xfrm>
            <a:off x="1055206" y="122477"/>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#1 Enforcement</a:t>
            </a:r>
          </a:p>
        </p:txBody>
      </p:sp>
    </p:spTree>
    <p:extLst>
      <p:ext uri="{BB962C8B-B14F-4D97-AF65-F5344CB8AC3E}">
        <p14:creationId xmlns:p14="http://schemas.microsoft.com/office/powerpoint/2010/main" val="368248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7E5A-6E53-C403-FA1C-753F590F6239}"/>
              </a:ext>
            </a:extLst>
          </p:cNvPr>
          <p:cNvSpPr>
            <a:spLocks noGrp="1"/>
          </p:cNvSpPr>
          <p:nvPr>
            <p:ph type="title"/>
          </p:nvPr>
        </p:nvSpPr>
        <p:spPr>
          <a:xfrm>
            <a:off x="1069848" y="484632"/>
            <a:ext cx="10058400" cy="1609344"/>
          </a:xfrm>
        </p:spPr>
        <p:txBody>
          <a:bodyPr>
            <a:normAutofit/>
          </a:bodyPr>
          <a:lstStyle/>
          <a:p>
            <a:r>
              <a:rPr lang="en-US" dirty="0"/>
              <a:t>#2 Annapolis Go App </a:t>
            </a:r>
            <a:br>
              <a:rPr lang="en-US" dirty="0"/>
            </a:br>
            <a:r>
              <a:rPr lang="en-US" dirty="0"/>
              <a:t>#3 Legislation Updates</a:t>
            </a:r>
          </a:p>
        </p:txBody>
      </p:sp>
      <p:sp>
        <p:nvSpPr>
          <p:cNvPr id="20" name="Rectangle 1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7C2BC7-C543-1E8E-5448-35DED2671A1B}"/>
              </a:ext>
            </a:extLst>
          </p:cNvPr>
          <p:cNvGraphicFramePr>
            <a:graphicFrameLocks noGrp="1"/>
          </p:cNvGraphicFramePr>
          <p:nvPr>
            <p:ph idx="1"/>
            <p:extLst>
              <p:ext uri="{D42A27DB-BD31-4B8C-83A1-F6EECF244321}">
                <p14:modId xmlns:p14="http://schemas.microsoft.com/office/powerpoint/2010/main" val="350419796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345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6D27E5A-6E53-C403-FA1C-753F590F6239}"/>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Traffic Management Plan</a:t>
            </a:r>
          </a:p>
        </p:txBody>
      </p:sp>
      <p:sp>
        <p:nvSpPr>
          <p:cNvPr id="16" name="Rectangle 1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5085D362-8D12-C104-653F-F607DF5D6CA5}"/>
              </a:ext>
            </a:extLst>
          </p:cNvPr>
          <p:cNvSpPr>
            <a:spLocks noGrp="1"/>
          </p:cNvSpPr>
          <p:nvPr>
            <p:ph idx="1"/>
          </p:nvPr>
        </p:nvSpPr>
        <p:spPr>
          <a:xfrm>
            <a:off x="6217204" y="1731821"/>
            <a:ext cx="4786250" cy="4730858"/>
          </a:xfrm>
        </p:spPr>
        <p:txBody>
          <a:bodyPr/>
          <a:lstStyle/>
          <a:p>
            <a:r>
              <a:rPr lang="en-US" dirty="0"/>
              <a:t>A specific traffic management plan will be implemented in Eastport for all major events such as Blue Angels &amp; Boat Show Weekends. </a:t>
            </a:r>
          </a:p>
          <a:p>
            <a:r>
              <a:rPr lang="en-US" dirty="0"/>
              <a:t>During peak traffic hours for these events traffic management will include requiring inbound and outbound traffic in Eastport to be restricted from entering downtown Annapolis over the Spa Bridge. </a:t>
            </a:r>
          </a:p>
          <a:p>
            <a:r>
              <a:rPr lang="en-US" dirty="0"/>
              <a:t>Traffic officials will be on site to guide and enforce traffic flow.</a:t>
            </a:r>
          </a:p>
          <a:p>
            <a:endParaRPr lang="en-US" dirty="0"/>
          </a:p>
        </p:txBody>
      </p:sp>
      <p:sp>
        <p:nvSpPr>
          <p:cNvPr id="11" name="Title 1">
            <a:extLst>
              <a:ext uri="{FF2B5EF4-FFF2-40B4-BE49-F238E27FC236}">
                <a16:creationId xmlns:a16="http://schemas.microsoft.com/office/drawing/2014/main" id="{BE2826E9-B1D8-0275-B7C0-D0708E4050B2}"/>
              </a:ext>
            </a:extLst>
          </p:cNvPr>
          <p:cNvSpPr txBox="1">
            <a:spLocks/>
          </p:cNvSpPr>
          <p:nvPr/>
        </p:nvSpPr>
        <p:spPr>
          <a:xfrm>
            <a:off x="1055206" y="122477"/>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#4 Traffic Management Plan</a:t>
            </a:r>
          </a:p>
        </p:txBody>
      </p:sp>
    </p:spTree>
    <p:extLst>
      <p:ext uri="{BB962C8B-B14F-4D97-AF65-F5344CB8AC3E}">
        <p14:creationId xmlns:p14="http://schemas.microsoft.com/office/powerpoint/2010/main" val="4222035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7E5A-6E53-C403-FA1C-753F590F6239}"/>
              </a:ext>
            </a:extLst>
          </p:cNvPr>
          <p:cNvSpPr>
            <a:spLocks noGrp="1"/>
          </p:cNvSpPr>
          <p:nvPr>
            <p:ph type="title"/>
          </p:nvPr>
        </p:nvSpPr>
        <p:spPr>
          <a:xfrm>
            <a:off x="1069848" y="484632"/>
            <a:ext cx="10058400" cy="1609344"/>
          </a:xfrm>
        </p:spPr>
        <p:txBody>
          <a:bodyPr>
            <a:normAutofit/>
          </a:bodyPr>
          <a:lstStyle/>
          <a:p>
            <a:r>
              <a:rPr lang="en-US" dirty="0"/>
              <a:t>#5 COMMUNICATION</a:t>
            </a:r>
            <a:br>
              <a:rPr lang="en-US" dirty="0"/>
            </a:br>
            <a:r>
              <a:rPr lang="en-US" dirty="0"/>
              <a:t>#6 Data Collection</a:t>
            </a: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7C2BC7-C543-1E8E-5448-35DED2671A1B}"/>
              </a:ext>
            </a:extLst>
          </p:cNvPr>
          <p:cNvGraphicFramePr>
            <a:graphicFrameLocks noGrp="1"/>
          </p:cNvGraphicFramePr>
          <p:nvPr>
            <p:ph idx="1"/>
            <p:extLst>
              <p:ext uri="{D42A27DB-BD31-4B8C-83A1-F6EECF244321}">
                <p14:modId xmlns:p14="http://schemas.microsoft.com/office/powerpoint/2010/main" val="1189239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843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67523-BE5B-4B4C-A46F-31C58C0B209B}"/>
              </a:ext>
            </a:extLst>
          </p:cNvPr>
          <p:cNvSpPr>
            <a:spLocks noGrp="1"/>
          </p:cNvSpPr>
          <p:nvPr>
            <p:ph type="title"/>
          </p:nvPr>
        </p:nvSpPr>
        <p:spPr>
          <a:xfrm>
            <a:off x="4970109" y="484632"/>
            <a:ext cx="6730277" cy="1609344"/>
          </a:xfrm>
          <a:ln>
            <a:noFill/>
          </a:ln>
        </p:spPr>
        <p:txBody>
          <a:bodyPr>
            <a:normAutofit/>
          </a:bodyPr>
          <a:lstStyle/>
          <a:p>
            <a:r>
              <a:rPr lang="en-US" sz="4800"/>
              <a:t>Mission Statement</a:t>
            </a:r>
          </a:p>
        </p:txBody>
      </p:sp>
      <p:pic>
        <p:nvPicPr>
          <p:cNvPr id="5" name="Picture 4" descr="Cars parked in a line">
            <a:extLst>
              <a:ext uri="{FF2B5EF4-FFF2-40B4-BE49-F238E27FC236}">
                <a16:creationId xmlns:a16="http://schemas.microsoft.com/office/drawing/2014/main" id="{CF22FF40-6934-4C4F-93FF-10465E94F9A0}"/>
              </a:ext>
            </a:extLst>
          </p:cNvPr>
          <p:cNvPicPr>
            <a:picLocks noChangeAspect="1"/>
          </p:cNvPicPr>
          <p:nvPr/>
        </p:nvPicPr>
        <p:blipFill rotWithShape="1">
          <a:blip r:embed="rId4"/>
          <a:srcRect l="33413" r="15769"/>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400E0CA1-2436-F243-9911-8BC1CAC9ADDD}"/>
              </a:ext>
            </a:extLst>
          </p:cNvPr>
          <p:cNvSpPr>
            <a:spLocks noGrp="1"/>
          </p:cNvSpPr>
          <p:nvPr>
            <p:ph idx="1"/>
          </p:nvPr>
        </p:nvSpPr>
        <p:spPr>
          <a:xfrm>
            <a:off x="4970109" y="2121408"/>
            <a:ext cx="6730276" cy="4050792"/>
          </a:xfrm>
        </p:spPr>
        <p:txBody>
          <a:bodyPr>
            <a:normAutofit/>
          </a:bodyPr>
          <a:lstStyle/>
          <a:p>
            <a:pPr marL="0" indent="0">
              <a:buNone/>
            </a:pPr>
            <a:r>
              <a:rPr lang="en-US" sz="1800" dirty="0"/>
              <a:t>The Eastport Parking &amp; Mobility Working Group (EPMWG) was formed to research, identify and recommend potential solutions for managed parking and increased equitable transportation to serve citizens, businesses, and visitors in Eastport.  This group will: </a:t>
            </a:r>
          </a:p>
          <a:p>
            <a:r>
              <a:rPr lang="en-US" sz="1800" dirty="0"/>
              <a:t>Ensure that meaningful citizen and business input will be solicited from the diverse neighborhoods and businesses throughout Eastport. </a:t>
            </a:r>
          </a:p>
          <a:p>
            <a:r>
              <a:rPr lang="en-US" sz="1800" dirty="0"/>
              <a:t>Review all relevant data and engage with consulting services from the City of Annapolis.    </a:t>
            </a:r>
          </a:p>
          <a:p>
            <a:r>
              <a:rPr lang="en-US" sz="1800" dirty="0"/>
              <a:t>Provide a written summary of recommendation(s) to be published to the citizens and business community and elected city officials and staff.</a:t>
            </a:r>
          </a:p>
          <a:p>
            <a:pPr marL="0" indent="0">
              <a:buNone/>
            </a:pPr>
            <a:endParaRPr lang="en-US" sz="1800" dirty="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0967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28B50BC5-35A7-A25A-BD82-B28A4A52CF6E}"/>
              </a:ext>
            </a:extLst>
          </p:cNvPr>
          <p:cNvSpPr>
            <a:spLocks noGrp="1"/>
          </p:cNvSpPr>
          <p:nvPr>
            <p:ph idx="1"/>
          </p:nvPr>
        </p:nvSpPr>
        <p:spPr>
          <a:xfrm>
            <a:off x="1069850" y="844902"/>
            <a:ext cx="5818858" cy="5168196"/>
          </a:xfrm>
        </p:spPr>
        <p:txBody>
          <a:bodyPr anchor="ctr">
            <a:normAutofit/>
          </a:bodyPr>
          <a:lstStyle/>
          <a:p>
            <a:pPr marL="0" indent="0">
              <a:buNone/>
            </a:pPr>
            <a:r>
              <a:rPr lang="en-US" b="1" dirty="0"/>
              <a:t>The Working Group has consulted regularly with the Annapolis City Manager. </a:t>
            </a:r>
          </a:p>
          <a:p>
            <a:pPr lvl="1"/>
            <a:r>
              <a:rPr lang="en-US" dirty="0"/>
              <a:t>Obtained previous data and information collected by the city related to the parking and mobility issues in Eastport. </a:t>
            </a:r>
          </a:p>
          <a:p>
            <a:pPr lvl="1"/>
            <a:r>
              <a:rPr lang="en-US" dirty="0"/>
              <a:t>City Manager acted as a liaison to the company SP+, the parking enforcement contractors for the city. </a:t>
            </a:r>
          </a:p>
          <a:p>
            <a:pPr lvl="2"/>
            <a:r>
              <a:rPr lang="en-US" dirty="0"/>
              <a:t>SP+ provided information to the Working Group related to several options for the enforcement of parking and provision of mobility services. </a:t>
            </a:r>
          </a:p>
          <a:p>
            <a:pPr lvl="1"/>
            <a:r>
              <a:rPr lang="en-US" dirty="0"/>
              <a:t>Representatives of the Working Group participated in a virtual meeting with the mayor who recognized and offered support for the Group’s effort.</a:t>
            </a:r>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6D27E5A-6E53-C403-FA1C-753F590F6239}"/>
              </a:ext>
            </a:extLst>
          </p:cNvPr>
          <p:cNvSpPr>
            <a:spLocks noGrp="1"/>
          </p:cNvSpPr>
          <p:nvPr>
            <p:ph type="title"/>
          </p:nvPr>
        </p:nvSpPr>
        <p:spPr>
          <a:xfrm>
            <a:off x="8371968" y="2376862"/>
            <a:ext cx="2640646" cy="2104273"/>
          </a:xfrm>
          <a:noFill/>
        </p:spPr>
        <p:txBody>
          <a:bodyPr>
            <a:normAutofit/>
          </a:bodyPr>
          <a:lstStyle/>
          <a:p>
            <a:pPr algn="ctr"/>
            <a:r>
              <a:rPr lang="en-US" sz="3000">
                <a:solidFill>
                  <a:schemeClr val="bg1">
                    <a:shade val="97000"/>
                    <a:satMod val="150000"/>
                  </a:schemeClr>
                </a:solidFill>
              </a:rPr>
              <a:t>Progress to Date (1 of 3)</a:t>
            </a:r>
          </a:p>
        </p:txBody>
      </p:sp>
    </p:spTree>
    <p:extLst>
      <p:ext uri="{BB962C8B-B14F-4D97-AF65-F5344CB8AC3E}">
        <p14:creationId xmlns:p14="http://schemas.microsoft.com/office/powerpoint/2010/main" val="48725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6D27E5A-6E53-C403-FA1C-753F590F6239}"/>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Progress to Date (2 of 3)</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8B50BC5-35A7-A25A-BD82-B28A4A52CF6E}"/>
              </a:ext>
            </a:extLst>
          </p:cNvPr>
          <p:cNvSpPr>
            <a:spLocks noGrp="1"/>
          </p:cNvSpPr>
          <p:nvPr>
            <p:ph idx="1"/>
          </p:nvPr>
        </p:nvSpPr>
        <p:spPr>
          <a:xfrm>
            <a:off x="6081089" y="725394"/>
            <a:ext cx="5142658" cy="5407212"/>
          </a:xfrm>
        </p:spPr>
        <p:txBody>
          <a:bodyPr anchor="ctr">
            <a:normAutofit/>
          </a:bodyPr>
          <a:lstStyle/>
          <a:p>
            <a:pPr marL="0" indent="0">
              <a:buNone/>
            </a:pPr>
            <a:r>
              <a:rPr lang="en-US" dirty="0"/>
              <a:t>The Working Group has conducted a </a:t>
            </a:r>
            <a:r>
              <a:rPr lang="en-US" b="1" dirty="0"/>
              <a:t>total of 7 virtual meetings</a:t>
            </a:r>
            <a:r>
              <a:rPr lang="en-US" dirty="0"/>
              <a:t> and has formed </a:t>
            </a:r>
            <a:r>
              <a:rPr lang="en-US" b="1" dirty="0"/>
              <a:t>3 sub task groups</a:t>
            </a:r>
            <a:r>
              <a:rPr lang="en-US" dirty="0"/>
              <a:t> for </a:t>
            </a:r>
          </a:p>
          <a:p>
            <a:pPr marL="457200" indent="-457200">
              <a:buFont typeface="+mj-lt"/>
              <a:buAutoNum type="arabicPeriod"/>
            </a:pPr>
            <a:r>
              <a:rPr lang="en-US" b="1" dirty="0"/>
              <a:t>Data Collection</a:t>
            </a:r>
          </a:p>
          <a:p>
            <a:pPr marL="457200" indent="-457200">
              <a:buFont typeface="+mj-lt"/>
              <a:buAutoNum type="arabicPeriod"/>
            </a:pPr>
            <a:r>
              <a:rPr lang="en-US" b="1" dirty="0"/>
              <a:t>Historical Review </a:t>
            </a:r>
            <a:r>
              <a:rPr lang="en-US" dirty="0"/>
              <a:t>of previous parking/mobility studies</a:t>
            </a:r>
          </a:p>
          <a:p>
            <a:pPr marL="457200" indent="-457200">
              <a:buFont typeface="+mj-lt"/>
              <a:buAutoNum type="arabicPeriod"/>
            </a:pPr>
            <a:r>
              <a:rPr lang="en-US" b="1" dirty="0"/>
              <a:t>Survey</a:t>
            </a:r>
            <a:r>
              <a:rPr lang="en-US" dirty="0"/>
              <a:t>  - Development of questionnaires for citizens/businesses related to issues and potential solutions for parking/mobility problems in Eastport. </a:t>
            </a:r>
          </a:p>
        </p:txBody>
      </p:sp>
    </p:spTree>
    <p:extLst>
      <p:ext uri="{BB962C8B-B14F-4D97-AF65-F5344CB8AC3E}">
        <p14:creationId xmlns:p14="http://schemas.microsoft.com/office/powerpoint/2010/main" val="149865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28B50BC5-35A7-A25A-BD82-B28A4A52CF6E}"/>
              </a:ext>
            </a:extLst>
          </p:cNvPr>
          <p:cNvSpPr>
            <a:spLocks noGrp="1"/>
          </p:cNvSpPr>
          <p:nvPr>
            <p:ph idx="1"/>
          </p:nvPr>
        </p:nvSpPr>
        <p:spPr>
          <a:xfrm>
            <a:off x="1069850" y="844902"/>
            <a:ext cx="5818858" cy="5168196"/>
          </a:xfrm>
        </p:spPr>
        <p:txBody>
          <a:bodyPr anchor="ctr">
            <a:normAutofit/>
          </a:bodyPr>
          <a:lstStyle/>
          <a:p>
            <a:r>
              <a:rPr lang="en-US" dirty="0"/>
              <a:t>The Working group </a:t>
            </a:r>
            <a:r>
              <a:rPr lang="en-US" b="1" dirty="0"/>
              <a:t>reviewed an extensive amount of data</a:t>
            </a:r>
            <a:r>
              <a:rPr lang="en-US" dirty="0"/>
              <a:t> provided by the City regarding parking enforcement and conditions in Eastport. </a:t>
            </a:r>
          </a:p>
          <a:p>
            <a:pPr lvl="1"/>
            <a:r>
              <a:rPr lang="en-US" dirty="0"/>
              <a:t>All previous studies regarding parking problems and past recommendations were reviewed. </a:t>
            </a:r>
          </a:p>
          <a:p>
            <a:r>
              <a:rPr lang="en-US" dirty="0"/>
              <a:t>A </a:t>
            </a:r>
            <a:r>
              <a:rPr lang="en-US" b="1" dirty="0"/>
              <a:t>questionnaire was developed and distributed </a:t>
            </a:r>
            <a:r>
              <a:rPr lang="en-US" dirty="0"/>
              <a:t>regarding the public’s perception and concerns regarding parking and mobility in Eastport. </a:t>
            </a:r>
          </a:p>
          <a:p>
            <a:pPr lvl="1"/>
            <a:r>
              <a:rPr lang="en-US" dirty="0"/>
              <a:t>220+ respondents participated in the questionnaire</a:t>
            </a:r>
            <a:endParaRPr lang="en-US" dirty="0">
              <a:highlight>
                <a:srgbClr val="FFFF00"/>
              </a:highlight>
            </a:endParaRPr>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6D27E5A-6E53-C403-FA1C-753F590F6239}"/>
              </a:ext>
            </a:extLst>
          </p:cNvPr>
          <p:cNvSpPr>
            <a:spLocks noGrp="1"/>
          </p:cNvSpPr>
          <p:nvPr>
            <p:ph type="title"/>
          </p:nvPr>
        </p:nvSpPr>
        <p:spPr>
          <a:xfrm>
            <a:off x="8371968" y="2376862"/>
            <a:ext cx="2640646" cy="2104273"/>
          </a:xfrm>
          <a:noFill/>
        </p:spPr>
        <p:txBody>
          <a:bodyPr>
            <a:normAutofit/>
          </a:bodyPr>
          <a:lstStyle/>
          <a:p>
            <a:pPr algn="ctr"/>
            <a:r>
              <a:rPr lang="en-US" sz="3000">
                <a:solidFill>
                  <a:schemeClr val="bg1">
                    <a:shade val="97000"/>
                    <a:satMod val="150000"/>
                  </a:schemeClr>
                </a:solidFill>
              </a:rPr>
              <a:t>Progress to Date (3 of 3)</a:t>
            </a:r>
          </a:p>
        </p:txBody>
      </p:sp>
    </p:spTree>
    <p:extLst>
      <p:ext uri="{BB962C8B-B14F-4D97-AF65-F5344CB8AC3E}">
        <p14:creationId xmlns:p14="http://schemas.microsoft.com/office/powerpoint/2010/main" val="166776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19767523-BE5B-4B4C-A46F-31C58C0B209B}"/>
              </a:ext>
            </a:extLst>
          </p:cNvPr>
          <p:cNvSpPr>
            <a:spLocks noGrp="1"/>
          </p:cNvSpPr>
          <p:nvPr>
            <p:ph type="title"/>
          </p:nvPr>
        </p:nvSpPr>
        <p:spPr>
          <a:xfrm>
            <a:off x="143691" y="643466"/>
            <a:ext cx="4186089" cy="5528734"/>
          </a:xfrm>
        </p:spPr>
        <p:txBody>
          <a:bodyPr>
            <a:normAutofit/>
          </a:bodyPr>
          <a:lstStyle/>
          <a:p>
            <a:pPr algn="r"/>
            <a:r>
              <a:rPr lang="en-US" sz="4800" dirty="0">
                <a:solidFill>
                  <a:srgbClr val="FFFFFF"/>
                </a:solidFill>
              </a:rPr>
              <a:t>History of Parking Problems in Eastport</a:t>
            </a:r>
          </a:p>
        </p:txBody>
      </p:sp>
      <p:sp>
        <p:nvSpPr>
          <p:cNvPr id="3" name="Content Placeholder 2">
            <a:extLst>
              <a:ext uri="{FF2B5EF4-FFF2-40B4-BE49-F238E27FC236}">
                <a16:creationId xmlns:a16="http://schemas.microsoft.com/office/drawing/2014/main" id="{400E0CA1-2436-F243-9911-8BC1CAC9ADDD}"/>
              </a:ext>
            </a:extLst>
          </p:cNvPr>
          <p:cNvSpPr>
            <a:spLocks noGrp="1"/>
          </p:cNvSpPr>
          <p:nvPr>
            <p:ph idx="1"/>
          </p:nvPr>
        </p:nvSpPr>
        <p:spPr>
          <a:xfrm>
            <a:off x="5177292" y="435443"/>
            <a:ext cx="6074467" cy="6222246"/>
          </a:xfrm>
        </p:spPr>
        <p:txBody>
          <a:bodyPr anchor="ctr">
            <a:normAutofit lnSpcReduction="10000"/>
          </a:bodyPr>
          <a:lstStyle/>
          <a:p>
            <a:pPr marL="0" indent="0">
              <a:buNone/>
            </a:pPr>
            <a:r>
              <a:rPr lang="en-US" dirty="0"/>
              <a:t>The traffic and parking issues have been studied and analyzed by the City and dedicated working groups since the 1990s, but most recently in 2016, 2017 and 2018.</a:t>
            </a:r>
          </a:p>
          <a:p>
            <a:pPr marL="0" indent="0">
              <a:buNone/>
            </a:pPr>
            <a:endParaRPr lang="en-US" sz="800" dirty="0"/>
          </a:p>
          <a:p>
            <a:pPr marL="0" indent="0">
              <a:buNone/>
            </a:pPr>
            <a:r>
              <a:rPr lang="en-US" b="1" dirty="0"/>
              <a:t>The Eastport Traffic Study of 2016 </a:t>
            </a:r>
            <a:r>
              <a:rPr lang="en-US" dirty="0"/>
              <a:t>detailed specific short-term and long-term recommendations relating to parking, event management, cycling improvements, crosswalk improvements and recommendations for traffic calming. </a:t>
            </a:r>
          </a:p>
          <a:p>
            <a:pPr marL="0" indent="0">
              <a:buNone/>
            </a:pPr>
            <a:endParaRPr lang="en-US" sz="800" dirty="0"/>
          </a:p>
          <a:p>
            <a:pPr marL="0" indent="0">
              <a:buNone/>
            </a:pPr>
            <a:r>
              <a:rPr lang="en-US" dirty="0"/>
              <a:t>In </a:t>
            </a:r>
            <a:r>
              <a:rPr lang="en-US" b="1" dirty="0"/>
              <a:t>2018 the Eastport Parking Report </a:t>
            </a:r>
            <a:r>
              <a:rPr lang="en-US" dirty="0"/>
              <a:t>reviewed all previous data and recommendations and recited 14 specific recommendations to improve parking conditions in Eastport. </a:t>
            </a:r>
          </a:p>
          <a:p>
            <a:pPr marL="0" indent="0">
              <a:buNone/>
            </a:pPr>
            <a:endParaRPr lang="en-US" sz="800" dirty="0"/>
          </a:p>
          <a:p>
            <a:pPr marL="0" indent="0">
              <a:buNone/>
            </a:pPr>
            <a:r>
              <a:rPr lang="en-US" dirty="0"/>
              <a:t>It is noteworthy that the descriptions of the problems are consistent over these years </a:t>
            </a:r>
            <a:r>
              <a:rPr lang="en-US" b="1" u="sng" dirty="0"/>
              <a:t>but very few of these recommendations have ever been implemented.</a:t>
            </a:r>
          </a:p>
        </p:txBody>
      </p:sp>
      <p:sp>
        <p:nvSpPr>
          <p:cNvPr id="23"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130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B6A2-F4B3-4648-BAAE-EFE821C769B7}"/>
              </a:ext>
            </a:extLst>
          </p:cNvPr>
          <p:cNvSpPr>
            <a:spLocks noGrp="1"/>
          </p:cNvSpPr>
          <p:nvPr>
            <p:ph type="title"/>
          </p:nvPr>
        </p:nvSpPr>
        <p:spPr/>
        <p:txBody>
          <a:bodyPr/>
          <a:lstStyle/>
          <a:p>
            <a:r>
              <a:rPr lang="en-US" dirty="0"/>
              <a:t>Historical Timeline</a:t>
            </a:r>
          </a:p>
        </p:txBody>
      </p:sp>
      <p:cxnSp>
        <p:nvCxnSpPr>
          <p:cNvPr id="6" name="Straight Connector 5">
            <a:extLst>
              <a:ext uri="{FF2B5EF4-FFF2-40B4-BE49-F238E27FC236}">
                <a16:creationId xmlns:a16="http://schemas.microsoft.com/office/drawing/2014/main" id="{CEE52330-DEE5-7E40-8F13-E8D163E80782}"/>
              </a:ext>
            </a:extLst>
          </p:cNvPr>
          <p:cNvCxnSpPr>
            <a:cxnSpLocks/>
          </p:cNvCxnSpPr>
          <p:nvPr/>
        </p:nvCxnSpPr>
        <p:spPr>
          <a:xfrm>
            <a:off x="1069848" y="3707968"/>
            <a:ext cx="10398898" cy="0"/>
          </a:xfrm>
          <a:prstGeom prst="line">
            <a:avLst/>
          </a:prstGeom>
          <a:ln w="222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ular Callout 10">
            <a:extLst>
              <a:ext uri="{FF2B5EF4-FFF2-40B4-BE49-F238E27FC236}">
                <a16:creationId xmlns:a16="http://schemas.microsoft.com/office/drawing/2014/main" id="{6C626CA0-2014-274A-8D9D-67C6C5443C36}"/>
              </a:ext>
            </a:extLst>
          </p:cNvPr>
          <p:cNvSpPr/>
          <p:nvPr/>
        </p:nvSpPr>
        <p:spPr>
          <a:xfrm>
            <a:off x="293016" y="2230825"/>
            <a:ext cx="2712205" cy="881698"/>
          </a:xfrm>
          <a:prstGeom prst="wedgeRectCallout">
            <a:avLst>
              <a:gd name="adj1" fmla="val -6650"/>
              <a:gd name="adj2" fmla="val 103984"/>
            </a:avLst>
          </a:prstGeom>
          <a:no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February 18, 2016</a:t>
            </a:r>
          </a:p>
          <a:p>
            <a:pPr algn="ctr"/>
            <a:r>
              <a:rPr lang="en-US" sz="1200" dirty="0">
                <a:solidFill>
                  <a:schemeClr val="tx1"/>
                </a:solidFill>
              </a:rPr>
              <a:t>Eastport Transportation Study (ETS)</a:t>
            </a:r>
          </a:p>
          <a:p>
            <a:pPr algn="ctr"/>
            <a:r>
              <a:rPr lang="en-US" sz="1200" dirty="0">
                <a:solidFill>
                  <a:schemeClr val="tx1"/>
                </a:solidFill>
              </a:rPr>
              <a:t>Existing Conditions Report</a:t>
            </a:r>
          </a:p>
          <a:p>
            <a:pPr algn="ctr"/>
            <a:r>
              <a:rPr lang="en-US" sz="1200" b="1" dirty="0">
                <a:solidFill>
                  <a:schemeClr val="tx1"/>
                </a:solidFill>
              </a:rPr>
              <a:t>City of Annapolis</a:t>
            </a:r>
          </a:p>
        </p:txBody>
      </p:sp>
      <p:sp>
        <p:nvSpPr>
          <p:cNvPr id="12" name="TextBox 11">
            <a:extLst>
              <a:ext uri="{FF2B5EF4-FFF2-40B4-BE49-F238E27FC236}">
                <a16:creationId xmlns:a16="http://schemas.microsoft.com/office/drawing/2014/main" id="{C2E428E3-58C3-0C40-A188-5D4C089B4356}"/>
              </a:ext>
            </a:extLst>
          </p:cNvPr>
          <p:cNvSpPr txBox="1"/>
          <p:nvPr/>
        </p:nvSpPr>
        <p:spPr>
          <a:xfrm>
            <a:off x="981255" y="3862566"/>
            <a:ext cx="883403" cy="369332"/>
          </a:xfrm>
          <a:prstGeom prst="rect">
            <a:avLst/>
          </a:prstGeom>
          <a:noFill/>
        </p:spPr>
        <p:txBody>
          <a:bodyPr wrap="square" rtlCol="0">
            <a:spAutoFit/>
          </a:bodyPr>
          <a:lstStyle/>
          <a:p>
            <a:r>
              <a:rPr lang="en-US" dirty="0"/>
              <a:t>2016</a:t>
            </a:r>
          </a:p>
        </p:txBody>
      </p:sp>
      <p:sp>
        <p:nvSpPr>
          <p:cNvPr id="13" name="TextBox 12">
            <a:extLst>
              <a:ext uri="{FF2B5EF4-FFF2-40B4-BE49-F238E27FC236}">
                <a16:creationId xmlns:a16="http://schemas.microsoft.com/office/drawing/2014/main" id="{270A3BB2-4859-B942-97B8-90323C3BD565}"/>
              </a:ext>
            </a:extLst>
          </p:cNvPr>
          <p:cNvSpPr txBox="1"/>
          <p:nvPr/>
        </p:nvSpPr>
        <p:spPr>
          <a:xfrm>
            <a:off x="10063871" y="3874251"/>
            <a:ext cx="883403" cy="369332"/>
          </a:xfrm>
          <a:prstGeom prst="rect">
            <a:avLst/>
          </a:prstGeom>
          <a:noFill/>
        </p:spPr>
        <p:txBody>
          <a:bodyPr wrap="square" rtlCol="0">
            <a:spAutoFit/>
          </a:bodyPr>
          <a:lstStyle/>
          <a:p>
            <a:r>
              <a:rPr lang="en-US" dirty="0"/>
              <a:t>2022</a:t>
            </a:r>
          </a:p>
        </p:txBody>
      </p:sp>
      <p:sp>
        <p:nvSpPr>
          <p:cNvPr id="14" name="TextBox 13">
            <a:extLst>
              <a:ext uri="{FF2B5EF4-FFF2-40B4-BE49-F238E27FC236}">
                <a16:creationId xmlns:a16="http://schemas.microsoft.com/office/drawing/2014/main" id="{0D558880-9BF9-6C4C-84B7-86402C3E4107}"/>
              </a:ext>
            </a:extLst>
          </p:cNvPr>
          <p:cNvSpPr txBox="1"/>
          <p:nvPr/>
        </p:nvSpPr>
        <p:spPr>
          <a:xfrm>
            <a:off x="3966284" y="3874251"/>
            <a:ext cx="883403" cy="369332"/>
          </a:xfrm>
          <a:prstGeom prst="rect">
            <a:avLst/>
          </a:prstGeom>
          <a:noFill/>
        </p:spPr>
        <p:txBody>
          <a:bodyPr wrap="square" rtlCol="0">
            <a:spAutoFit/>
          </a:bodyPr>
          <a:lstStyle/>
          <a:p>
            <a:r>
              <a:rPr lang="en-US" dirty="0"/>
              <a:t>2018</a:t>
            </a:r>
          </a:p>
        </p:txBody>
      </p:sp>
      <p:sp>
        <p:nvSpPr>
          <p:cNvPr id="15" name="TextBox 14">
            <a:extLst>
              <a:ext uri="{FF2B5EF4-FFF2-40B4-BE49-F238E27FC236}">
                <a16:creationId xmlns:a16="http://schemas.microsoft.com/office/drawing/2014/main" id="{526DE72C-E1C5-3A4B-8122-D186907CC1B8}"/>
              </a:ext>
            </a:extLst>
          </p:cNvPr>
          <p:cNvSpPr txBox="1"/>
          <p:nvPr/>
        </p:nvSpPr>
        <p:spPr>
          <a:xfrm>
            <a:off x="2490717" y="3862566"/>
            <a:ext cx="883403" cy="369332"/>
          </a:xfrm>
          <a:prstGeom prst="rect">
            <a:avLst/>
          </a:prstGeom>
          <a:noFill/>
        </p:spPr>
        <p:txBody>
          <a:bodyPr wrap="square" rtlCol="0">
            <a:spAutoFit/>
          </a:bodyPr>
          <a:lstStyle/>
          <a:p>
            <a:r>
              <a:rPr lang="en-US" dirty="0"/>
              <a:t>2017</a:t>
            </a:r>
          </a:p>
        </p:txBody>
      </p:sp>
      <p:sp>
        <p:nvSpPr>
          <p:cNvPr id="16" name="TextBox 15">
            <a:extLst>
              <a:ext uri="{FF2B5EF4-FFF2-40B4-BE49-F238E27FC236}">
                <a16:creationId xmlns:a16="http://schemas.microsoft.com/office/drawing/2014/main" id="{C923D3D7-DAA0-4749-9835-C536C9CC1DDD}"/>
              </a:ext>
            </a:extLst>
          </p:cNvPr>
          <p:cNvSpPr txBox="1"/>
          <p:nvPr/>
        </p:nvSpPr>
        <p:spPr>
          <a:xfrm>
            <a:off x="5520956" y="3874251"/>
            <a:ext cx="883403" cy="369332"/>
          </a:xfrm>
          <a:prstGeom prst="rect">
            <a:avLst/>
          </a:prstGeom>
          <a:noFill/>
        </p:spPr>
        <p:txBody>
          <a:bodyPr wrap="square" rtlCol="0">
            <a:spAutoFit/>
          </a:bodyPr>
          <a:lstStyle/>
          <a:p>
            <a:r>
              <a:rPr lang="en-US" dirty="0"/>
              <a:t>2019</a:t>
            </a:r>
          </a:p>
        </p:txBody>
      </p:sp>
      <p:sp>
        <p:nvSpPr>
          <p:cNvPr id="17" name="TextBox 16">
            <a:extLst>
              <a:ext uri="{FF2B5EF4-FFF2-40B4-BE49-F238E27FC236}">
                <a16:creationId xmlns:a16="http://schemas.microsoft.com/office/drawing/2014/main" id="{27FD66CE-57B5-EC4B-9EAD-DF77586274F1}"/>
              </a:ext>
            </a:extLst>
          </p:cNvPr>
          <p:cNvSpPr txBox="1"/>
          <p:nvPr/>
        </p:nvSpPr>
        <p:spPr>
          <a:xfrm>
            <a:off x="7060936" y="3874251"/>
            <a:ext cx="883403" cy="369332"/>
          </a:xfrm>
          <a:prstGeom prst="rect">
            <a:avLst/>
          </a:prstGeom>
          <a:noFill/>
        </p:spPr>
        <p:txBody>
          <a:bodyPr wrap="square" rtlCol="0">
            <a:spAutoFit/>
          </a:bodyPr>
          <a:lstStyle/>
          <a:p>
            <a:r>
              <a:rPr lang="en-US" dirty="0"/>
              <a:t>2020</a:t>
            </a:r>
          </a:p>
        </p:txBody>
      </p:sp>
      <p:sp>
        <p:nvSpPr>
          <p:cNvPr id="18" name="TextBox 17">
            <a:extLst>
              <a:ext uri="{FF2B5EF4-FFF2-40B4-BE49-F238E27FC236}">
                <a16:creationId xmlns:a16="http://schemas.microsoft.com/office/drawing/2014/main" id="{5A8D8611-0D83-604E-9FC3-148A9D84542D}"/>
              </a:ext>
            </a:extLst>
          </p:cNvPr>
          <p:cNvSpPr txBox="1"/>
          <p:nvPr/>
        </p:nvSpPr>
        <p:spPr>
          <a:xfrm>
            <a:off x="8694139" y="3874806"/>
            <a:ext cx="883403" cy="369332"/>
          </a:xfrm>
          <a:prstGeom prst="rect">
            <a:avLst/>
          </a:prstGeom>
          <a:noFill/>
        </p:spPr>
        <p:txBody>
          <a:bodyPr wrap="square" rtlCol="0">
            <a:spAutoFit/>
          </a:bodyPr>
          <a:lstStyle/>
          <a:p>
            <a:r>
              <a:rPr lang="en-US" dirty="0"/>
              <a:t>2021</a:t>
            </a:r>
          </a:p>
        </p:txBody>
      </p:sp>
      <p:sp>
        <p:nvSpPr>
          <p:cNvPr id="19" name="Rectangular Callout 18">
            <a:extLst>
              <a:ext uri="{FF2B5EF4-FFF2-40B4-BE49-F238E27FC236}">
                <a16:creationId xmlns:a16="http://schemas.microsoft.com/office/drawing/2014/main" id="{905C788C-A855-A444-B2D5-7723BFE343CE}"/>
              </a:ext>
            </a:extLst>
          </p:cNvPr>
          <p:cNvSpPr/>
          <p:nvPr/>
        </p:nvSpPr>
        <p:spPr>
          <a:xfrm>
            <a:off x="821875" y="4981941"/>
            <a:ext cx="2389637" cy="1163229"/>
          </a:xfrm>
          <a:prstGeom prst="wedgeRectCallout">
            <a:avLst>
              <a:gd name="adj1" fmla="val 10761"/>
              <a:gd name="adj2" fmla="val -151015"/>
            </a:avLst>
          </a:prstGeom>
          <a:no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September 2016</a:t>
            </a:r>
            <a:endParaRPr lang="en-US" sz="1200" dirty="0">
              <a:solidFill>
                <a:schemeClr val="tx1"/>
              </a:solidFill>
            </a:endParaRPr>
          </a:p>
          <a:p>
            <a:pPr algn="ctr"/>
            <a:r>
              <a:rPr lang="en-US" sz="1200" dirty="0">
                <a:solidFill>
                  <a:schemeClr val="tx1"/>
                </a:solidFill>
              </a:rPr>
              <a:t>Eastport Transportation Study</a:t>
            </a:r>
          </a:p>
          <a:p>
            <a:pPr algn="ctr"/>
            <a:r>
              <a:rPr lang="en-US" sz="1200" dirty="0">
                <a:solidFill>
                  <a:schemeClr val="tx1"/>
                </a:solidFill>
              </a:rPr>
              <a:t>Short-term &amp;  Long-term Recommendations</a:t>
            </a:r>
          </a:p>
          <a:p>
            <a:pPr algn="ctr"/>
            <a:r>
              <a:rPr lang="en-US" sz="1200" b="1" dirty="0">
                <a:solidFill>
                  <a:schemeClr val="tx1"/>
                </a:solidFill>
              </a:rPr>
              <a:t>City of Annapolis</a:t>
            </a:r>
          </a:p>
        </p:txBody>
      </p:sp>
      <p:sp>
        <p:nvSpPr>
          <p:cNvPr id="21" name="Rectangular Callout 20">
            <a:extLst>
              <a:ext uri="{FF2B5EF4-FFF2-40B4-BE49-F238E27FC236}">
                <a16:creationId xmlns:a16="http://schemas.microsoft.com/office/drawing/2014/main" id="{D21B5843-4D39-FD40-803B-DA26E16E47FF}"/>
              </a:ext>
            </a:extLst>
          </p:cNvPr>
          <p:cNvSpPr/>
          <p:nvPr/>
        </p:nvSpPr>
        <p:spPr>
          <a:xfrm>
            <a:off x="3211513" y="2093975"/>
            <a:ext cx="2309444" cy="1018547"/>
          </a:xfrm>
          <a:prstGeom prst="wedgeRectCallout">
            <a:avLst>
              <a:gd name="adj1" fmla="val -34723"/>
              <a:gd name="adj2" fmla="val 95310"/>
            </a:avLst>
          </a:prstGeom>
          <a:no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June 30,2017</a:t>
            </a:r>
          </a:p>
          <a:p>
            <a:pPr algn="ctr"/>
            <a:r>
              <a:rPr lang="en-US" sz="1200" dirty="0">
                <a:solidFill>
                  <a:schemeClr val="tx1"/>
                </a:solidFill>
              </a:rPr>
              <a:t>Parking Utilization Analysis</a:t>
            </a:r>
          </a:p>
          <a:p>
            <a:pPr algn="ctr"/>
            <a:r>
              <a:rPr lang="en-US" sz="1200" b="1" dirty="0">
                <a:solidFill>
                  <a:schemeClr val="tx1"/>
                </a:solidFill>
              </a:rPr>
              <a:t>SP+ / City of Annapolis</a:t>
            </a:r>
          </a:p>
        </p:txBody>
      </p:sp>
      <p:sp>
        <p:nvSpPr>
          <p:cNvPr id="22" name="Rectangular Callout 21">
            <a:extLst>
              <a:ext uri="{FF2B5EF4-FFF2-40B4-BE49-F238E27FC236}">
                <a16:creationId xmlns:a16="http://schemas.microsoft.com/office/drawing/2014/main" id="{4FAFAAB0-B0CF-144D-8CE3-D83CC37BBE51}"/>
              </a:ext>
            </a:extLst>
          </p:cNvPr>
          <p:cNvSpPr/>
          <p:nvPr/>
        </p:nvSpPr>
        <p:spPr>
          <a:xfrm>
            <a:off x="4751492" y="4981941"/>
            <a:ext cx="2309444" cy="1144238"/>
          </a:xfrm>
          <a:prstGeom prst="wedgeRectCallout">
            <a:avLst>
              <a:gd name="adj1" fmla="val -37407"/>
              <a:gd name="adj2" fmla="val -145786"/>
            </a:avLst>
          </a:prstGeom>
          <a:no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July 30</a:t>
            </a:r>
            <a:r>
              <a:rPr lang="en-US" sz="1200" b="1" baseline="30000" dirty="0">
                <a:solidFill>
                  <a:schemeClr val="tx1"/>
                </a:solidFill>
              </a:rPr>
              <a:t>th</a:t>
            </a:r>
            <a:r>
              <a:rPr lang="en-US" sz="1200" b="1" dirty="0">
                <a:solidFill>
                  <a:schemeClr val="tx1"/>
                </a:solidFill>
              </a:rPr>
              <a:t>, 2018</a:t>
            </a:r>
          </a:p>
          <a:p>
            <a:pPr algn="ctr"/>
            <a:r>
              <a:rPr lang="en-US" sz="1200" dirty="0">
                <a:solidFill>
                  <a:schemeClr val="tx1"/>
                </a:solidFill>
              </a:rPr>
              <a:t>Eastport Parking Report</a:t>
            </a:r>
          </a:p>
          <a:p>
            <a:pPr algn="ctr"/>
            <a:r>
              <a:rPr lang="en-US" sz="1200" b="1" dirty="0">
                <a:solidFill>
                  <a:schemeClr val="tx1"/>
                </a:solidFill>
              </a:rPr>
              <a:t>Eastport Parking Task Force</a:t>
            </a:r>
          </a:p>
          <a:p>
            <a:pPr algn="ctr"/>
            <a:r>
              <a:rPr lang="en-US" sz="1200" b="1" dirty="0">
                <a:solidFill>
                  <a:schemeClr val="tx1"/>
                </a:solidFill>
              </a:rPr>
              <a:t>EBA/ ECA </a:t>
            </a:r>
          </a:p>
        </p:txBody>
      </p:sp>
      <p:sp>
        <p:nvSpPr>
          <p:cNvPr id="23" name="Rectangular Callout 22">
            <a:extLst>
              <a:ext uri="{FF2B5EF4-FFF2-40B4-BE49-F238E27FC236}">
                <a16:creationId xmlns:a16="http://schemas.microsoft.com/office/drawing/2014/main" id="{16942EC3-E682-304B-9898-F110E8158F0E}"/>
              </a:ext>
            </a:extLst>
          </p:cNvPr>
          <p:cNvSpPr/>
          <p:nvPr/>
        </p:nvSpPr>
        <p:spPr>
          <a:xfrm>
            <a:off x="9422968" y="1619233"/>
            <a:ext cx="2045778" cy="1144238"/>
          </a:xfrm>
          <a:prstGeom prst="wedgeRectCallout">
            <a:avLst>
              <a:gd name="adj1" fmla="val -2898"/>
              <a:gd name="adj2" fmla="val 129171"/>
            </a:avLst>
          </a:prstGeom>
          <a:noFill/>
          <a:ln>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February 9</a:t>
            </a:r>
            <a:r>
              <a:rPr lang="en-US" sz="1200" b="1" baseline="30000" dirty="0">
                <a:solidFill>
                  <a:schemeClr val="tx1"/>
                </a:solidFill>
              </a:rPr>
              <a:t>th</a:t>
            </a:r>
            <a:r>
              <a:rPr lang="en-US" sz="1200" b="1" dirty="0">
                <a:solidFill>
                  <a:schemeClr val="tx1"/>
                </a:solidFill>
              </a:rPr>
              <a:t>, 2022</a:t>
            </a:r>
          </a:p>
          <a:p>
            <a:pPr algn="ctr"/>
            <a:r>
              <a:rPr lang="en-US" sz="1200" dirty="0">
                <a:solidFill>
                  <a:schemeClr val="tx1"/>
                </a:solidFill>
              </a:rPr>
              <a:t>EPMWG Kickoff Meeting</a:t>
            </a:r>
          </a:p>
          <a:p>
            <a:pPr algn="ctr"/>
            <a:r>
              <a:rPr lang="en-US" sz="1200" b="1" dirty="0">
                <a:solidFill>
                  <a:schemeClr val="tx1"/>
                </a:solidFill>
              </a:rPr>
              <a:t>EBA/ ECA </a:t>
            </a:r>
          </a:p>
        </p:txBody>
      </p:sp>
    </p:spTree>
    <p:extLst>
      <p:ext uri="{BB962C8B-B14F-4D97-AF65-F5344CB8AC3E}">
        <p14:creationId xmlns:p14="http://schemas.microsoft.com/office/powerpoint/2010/main" val="367587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A794F2-CC0B-775F-5E5D-8F4A62F4619D}"/>
              </a:ext>
            </a:extLst>
          </p:cNvPr>
          <p:cNvSpPr>
            <a:spLocks noGrp="1"/>
          </p:cNvSpPr>
          <p:nvPr>
            <p:ph type="ctrTitle"/>
          </p:nvPr>
        </p:nvSpPr>
        <p:spPr>
          <a:xfrm>
            <a:off x="1069848" y="484632"/>
            <a:ext cx="10058400" cy="1609344"/>
          </a:xfrm>
        </p:spPr>
        <p:txBody>
          <a:bodyPr vert="horz" lIns="91440" tIns="45720" rIns="91440" bIns="45720" rtlCol="0" anchor="ctr">
            <a:normAutofit/>
          </a:bodyPr>
          <a:lstStyle/>
          <a:p>
            <a:pPr>
              <a:lnSpc>
                <a:spcPct val="90000"/>
              </a:lnSpc>
            </a:pPr>
            <a:r>
              <a:rPr lang="en-US" sz="3800" dirty="0">
                <a:blipFill>
                  <a:blip r:embed="rId6">
                    <a:extLst>
                      <a:ext uri="{28A0092B-C50C-407E-A947-70E740481C1C}">
                        <a14:useLocalDpi xmlns:a14="http://schemas.microsoft.com/office/drawing/2010/main" val="0"/>
                      </a:ext>
                    </a:extLst>
                  </a:blip>
                  <a:tile tx="6350" ty="-127000" sx="65000" sy="64000" flip="none" algn="tl"/>
                </a:blipFill>
              </a:rPr>
              <a:t>Department of Planning and Zoning Report to the Annapolis Planning Commission dated March 23, 2022 </a:t>
            </a:r>
          </a:p>
        </p:txBody>
      </p:sp>
      <p:sp>
        <p:nvSpPr>
          <p:cNvPr id="3" name="Content Placeholder 2">
            <a:extLst>
              <a:ext uri="{FF2B5EF4-FFF2-40B4-BE49-F238E27FC236}">
                <a16:creationId xmlns:a16="http://schemas.microsoft.com/office/drawing/2014/main" id="{C3ED69F2-A4A4-9428-F18D-0E2137767443}"/>
              </a:ext>
            </a:extLst>
          </p:cNvPr>
          <p:cNvSpPr>
            <a:spLocks noGrp="1"/>
          </p:cNvSpPr>
          <p:nvPr>
            <p:ph type="subTitle" idx="1"/>
          </p:nvPr>
        </p:nvSpPr>
        <p:spPr>
          <a:xfrm>
            <a:off x="1069848" y="2320412"/>
            <a:ext cx="10058400" cy="3851787"/>
          </a:xfrm>
        </p:spPr>
        <p:txBody>
          <a:bodyPr vert="horz" lIns="91440" tIns="45720" rIns="91440" bIns="45720" rtlCol="0">
            <a:normAutofit/>
          </a:bodyPr>
          <a:lstStyle/>
          <a:p>
            <a:pPr indent="-182880">
              <a:buFont typeface="Wingdings" pitchFamily="2" charset="2"/>
              <a:buChar char="§"/>
            </a:pPr>
            <a:r>
              <a:rPr lang="en-US" sz="2000" dirty="0"/>
              <a:t>Regarded the proposed ordinance O-9-22 for eliminating off -street parking requirements for restaurants, bars and social clubs states in part: </a:t>
            </a:r>
          </a:p>
          <a:p>
            <a:endParaRPr lang="en-US" sz="800" dirty="0"/>
          </a:p>
          <a:p>
            <a:pPr lvl="1" algn="l"/>
            <a:r>
              <a:rPr lang="en-US" sz="1800" dirty="0"/>
              <a:t>“One potential place of conflict is in the area around the commercially zoned properties of Eastport where we should expect conflicts to arise should the legislation be adopted, and with no other shared parking solutions implemented”.  </a:t>
            </a:r>
          </a:p>
          <a:p>
            <a:pPr lvl="1"/>
            <a:endParaRPr lang="en-US" sz="800" dirty="0"/>
          </a:p>
          <a:p>
            <a:pPr indent="-182880">
              <a:buFont typeface="Wingdings" pitchFamily="2" charset="2"/>
              <a:buChar char="§"/>
            </a:pPr>
            <a:r>
              <a:rPr lang="en-US" sz="2000" dirty="0"/>
              <a:t>This report also highlights potential problems created by this ordinance regarding large restaurant development in the Waterfront Maritime Zones in Eastport.</a:t>
            </a:r>
          </a:p>
          <a:p>
            <a:pPr indent="-182880">
              <a:buFont typeface="Wingdings" pitchFamily="2" charset="2"/>
              <a:buChar char="§"/>
            </a:pPr>
            <a:r>
              <a:rPr lang="en-US" sz="2000" dirty="0"/>
              <a:t>Until recently, there has been no consistent or effective enforcement of existing parking regulations in Eastport.</a:t>
            </a:r>
          </a:p>
          <a:p>
            <a:pPr indent="-182880">
              <a:buFont typeface="Wingdings" pitchFamily="2" charset="2"/>
              <a:buChar char="§"/>
            </a:pPr>
            <a:endParaRPr lang="en-US" sz="2000" dirty="0"/>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266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D88554-9D3C-D0A9-41EC-682BBA076F7E}"/>
              </a:ext>
            </a:extLst>
          </p:cNvPr>
          <p:cNvSpPr>
            <a:spLocks noGrp="1"/>
          </p:cNvSpPr>
          <p:nvPr>
            <p:ph type="title"/>
          </p:nvPr>
        </p:nvSpPr>
        <p:spPr>
          <a:xfrm>
            <a:off x="1069848" y="484632"/>
            <a:ext cx="10058400" cy="1609344"/>
          </a:xfrm>
        </p:spPr>
        <p:txBody>
          <a:bodyPr>
            <a:normAutofit fontScale="90000"/>
          </a:bodyPr>
          <a:lstStyle/>
          <a:p>
            <a:br>
              <a:rPr lang="en-US" sz="3400" b="1" dirty="0"/>
            </a:br>
            <a:r>
              <a:rPr lang="en-US" sz="3600" b="1" dirty="0"/>
              <a:t>0-9-22: Off-Street Parking Requirements – Food Establishments </a:t>
            </a:r>
            <a:br>
              <a:rPr lang="en-US" sz="3400" dirty="0"/>
            </a:br>
            <a:endParaRPr lang="en-US" sz="34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Content Placeholder 2">
            <a:extLst>
              <a:ext uri="{FF2B5EF4-FFF2-40B4-BE49-F238E27FC236}">
                <a16:creationId xmlns:a16="http://schemas.microsoft.com/office/drawing/2014/main" id="{7F867F76-B44E-994A-8AA6-3EFD5B03B88D}"/>
              </a:ext>
            </a:extLst>
          </p:cNvPr>
          <p:cNvSpPr txBox="1">
            <a:spLocks/>
          </p:cNvSpPr>
          <p:nvPr/>
        </p:nvSpPr>
        <p:spPr>
          <a:xfrm>
            <a:off x="984504" y="2348262"/>
            <a:ext cx="10722864" cy="76591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1600" b="1" dirty="0"/>
              <a:t>Purpose:</a:t>
            </a:r>
            <a:r>
              <a:rPr lang="en-US" sz="1600" dirty="0"/>
              <a:t> Eliminates off-street parking requirements for bars, taverns, delicatessens, restaurants, and social clubs</a:t>
            </a:r>
          </a:p>
          <a:p>
            <a:endParaRPr lang="en-US" sz="900" dirty="0"/>
          </a:p>
        </p:txBody>
      </p:sp>
      <p:sp>
        <p:nvSpPr>
          <p:cNvPr id="15" name="Content Placeholder 2">
            <a:extLst>
              <a:ext uri="{FF2B5EF4-FFF2-40B4-BE49-F238E27FC236}">
                <a16:creationId xmlns:a16="http://schemas.microsoft.com/office/drawing/2014/main" id="{650FEDDA-C469-275B-C797-5747B9CA011E}"/>
              </a:ext>
            </a:extLst>
          </p:cNvPr>
          <p:cNvSpPr txBox="1">
            <a:spLocks/>
          </p:cNvSpPr>
          <p:nvPr/>
        </p:nvSpPr>
        <p:spPr>
          <a:xfrm>
            <a:off x="5448110" y="2876881"/>
            <a:ext cx="5468983" cy="358140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1600" b="1" dirty="0"/>
              <a:t>Impacts:</a:t>
            </a:r>
            <a:r>
              <a:rPr lang="en-US" sz="1600" dirty="0"/>
              <a:t> </a:t>
            </a:r>
          </a:p>
          <a:p>
            <a:r>
              <a:rPr lang="en-US" sz="1700" dirty="0"/>
              <a:t>Allows permanent outdoor dining in parking spaces that had been required for approval of dining seat capacity</a:t>
            </a:r>
          </a:p>
          <a:p>
            <a:r>
              <a:rPr lang="en-US" sz="1700" dirty="0"/>
              <a:t>Allows infill development in parking lots that had been required for approval of dining seat capacity</a:t>
            </a:r>
          </a:p>
          <a:p>
            <a:r>
              <a:rPr lang="en-US" sz="1700" dirty="0"/>
              <a:t>Allows lots/commercial buildings to become food establishments that until now did not have adequate off-street parking</a:t>
            </a:r>
          </a:p>
          <a:p>
            <a:r>
              <a:rPr lang="en-US" sz="1700" dirty="0"/>
              <a:t>Allows WME marinas to build restaurants without currently required parking, threatening existing boatyards/marinas</a:t>
            </a:r>
          </a:p>
          <a:p>
            <a:r>
              <a:rPr lang="en-US" sz="1700" dirty="0"/>
              <a:t>Displaces customer car parking to finite spaces on public streets surrounding B1, B2 and maritime zones</a:t>
            </a:r>
          </a:p>
          <a:p>
            <a:pPr marL="0" indent="0">
              <a:buNone/>
            </a:pPr>
            <a:endParaRPr lang="en-US" sz="900" dirty="0"/>
          </a:p>
        </p:txBody>
      </p:sp>
      <p:sp>
        <p:nvSpPr>
          <p:cNvPr id="17" name="Content Placeholder 2">
            <a:extLst>
              <a:ext uri="{FF2B5EF4-FFF2-40B4-BE49-F238E27FC236}">
                <a16:creationId xmlns:a16="http://schemas.microsoft.com/office/drawing/2014/main" id="{46EEFA49-1427-12D3-521C-644FE3A4BD49}"/>
              </a:ext>
            </a:extLst>
          </p:cNvPr>
          <p:cNvSpPr txBox="1">
            <a:spLocks/>
          </p:cNvSpPr>
          <p:nvPr/>
        </p:nvSpPr>
        <p:spPr>
          <a:xfrm>
            <a:off x="984504" y="2637173"/>
            <a:ext cx="4142232" cy="4050792"/>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en-US" sz="900" dirty="0"/>
          </a:p>
          <a:p>
            <a:pPr marL="0" indent="0">
              <a:buFont typeface="Wingdings" pitchFamily="2" charset="2"/>
              <a:buNone/>
            </a:pPr>
            <a:r>
              <a:rPr lang="en-US" sz="1700" b="1" dirty="0"/>
              <a:t>Issues: </a:t>
            </a:r>
            <a:endParaRPr lang="en-US" sz="1700" dirty="0"/>
          </a:p>
          <a:p>
            <a:r>
              <a:rPr lang="en-US" sz="1700" dirty="0"/>
              <a:t>No Code changes affected by extended outdoor dining (noise mitigation; seating capacity; health &amp; safety; ADA; etc.)</a:t>
            </a:r>
          </a:p>
          <a:p>
            <a:r>
              <a:rPr lang="en-US" sz="1700" dirty="0"/>
              <a:t>If passed, will be held in abeyance during R-22-22 Pilot Study period</a:t>
            </a:r>
          </a:p>
          <a:p>
            <a:pPr marL="0" indent="0">
              <a:buFont typeface="Wingdings" pitchFamily="2" charset="2"/>
              <a:buNone/>
            </a:pPr>
            <a:endParaRPr lang="en-US" sz="900" dirty="0"/>
          </a:p>
          <a:p>
            <a:pPr marL="0" indent="0">
              <a:buFont typeface="Wingdings" pitchFamily="2" charset="2"/>
              <a:buNone/>
            </a:pPr>
            <a:r>
              <a:rPr lang="en-US" sz="1700" b="1" dirty="0"/>
              <a:t>Status: </a:t>
            </a:r>
            <a:r>
              <a:rPr lang="en-US" sz="1700" dirty="0"/>
              <a:t> </a:t>
            </a:r>
          </a:p>
          <a:p>
            <a:r>
              <a:rPr lang="en-US" sz="1700" dirty="0"/>
              <a:t>Pending - Planning Commission public hearing open until 5/19/22 evening </a:t>
            </a:r>
            <a:r>
              <a:rPr lang="en-US" sz="1700" b="1" dirty="0"/>
              <a:t>(must submit comments by                 10 am on 5/19/22)</a:t>
            </a:r>
          </a:p>
          <a:p>
            <a:r>
              <a:rPr lang="en-US" sz="1700" dirty="0"/>
              <a:t>Next goes to City Council Rules &amp; City Government Committee vote, then City Council vote</a:t>
            </a:r>
          </a:p>
          <a:p>
            <a:endParaRPr lang="en-US" sz="900" dirty="0"/>
          </a:p>
        </p:txBody>
      </p:sp>
    </p:spTree>
    <p:extLst>
      <p:ext uri="{BB962C8B-B14F-4D97-AF65-F5344CB8AC3E}">
        <p14:creationId xmlns:p14="http://schemas.microsoft.com/office/powerpoint/2010/main" val="595893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{760C270D-8AA0-B449-A5F1-3BFAAD4CA4C4}tf10001070</Template>
  <TotalTime>473</TotalTime>
  <Words>1682</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Rockwell</vt:lpstr>
      <vt:lpstr>Rockwell Condensed</vt:lpstr>
      <vt:lpstr>Rockwell Extra Bold</vt:lpstr>
      <vt:lpstr>Wingdings</vt:lpstr>
      <vt:lpstr>Wood Type</vt:lpstr>
      <vt:lpstr>Eastport Parking &amp; Mobility</vt:lpstr>
      <vt:lpstr>Mission Statement</vt:lpstr>
      <vt:lpstr>Progress to Date (1 of 3)</vt:lpstr>
      <vt:lpstr>Progress to Date (2 of 3)</vt:lpstr>
      <vt:lpstr>Progress to Date (3 of 3)</vt:lpstr>
      <vt:lpstr>History of Parking Problems in Eastport</vt:lpstr>
      <vt:lpstr>Historical Timeline</vt:lpstr>
      <vt:lpstr>Department of Planning and Zoning Report to the Annapolis Planning Commission dated March 23, 2022 </vt:lpstr>
      <vt:lpstr> 0-9-22: Off-Street Parking Requirements – Food Establishments  </vt:lpstr>
      <vt:lpstr> OTHER LEGISLATION AFFECTING EASTPORT </vt:lpstr>
      <vt:lpstr>Online Questionnaire</vt:lpstr>
      <vt:lpstr>Online Questionnaire Results</vt:lpstr>
      <vt:lpstr>GENERAL PRINCIPLES (1 of 2) </vt:lpstr>
      <vt:lpstr>GENERAL PRINCIPLES (2 of 2) </vt:lpstr>
      <vt:lpstr>6 Immediate Recommendations</vt:lpstr>
      <vt:lpstr> Enforcement</vt:lpstr>
      <vt:lpstr>#2 Annapolis Go App  #3 Legislation Updates</vt:lpstr>
      <vt:lpstr>Traffic Management Plan</vt:lpstr>
      <vt:lpstr>#5 COMMUNICATION #6 Data Collection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Neilye Garrity</dc:creator>
  <cp:lastModifiedBy>Bill Reichhardt</cp:lastModifiedBy>
  <cp:revision>18</cp:revision>
  <dcterms:created xsi:type="dcterms:W3CDTF">2022-02-08T16:34:21Z</dcterms:created>
  <dcterms:modified xsi:type="dcterms:W3CDTF">2022-05-18T18:21:34Z</dcterms:modified>
</cp:coreProperties>
</file>