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9A0"/>
    <a:srgbClr val="C958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8" d="100"/>
          <a:sy n="68" d="100"/>
        </p:scale>
        <p:origin x="48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F256-500F-42A6-9DFD-AA84D15EEB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22B93A-279A-4A8D-9668-4B0635540F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4CFC3B-2819-499A-9C67-B06E9AF4EC1C}"/>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EC0CF908-C067-435A-A0A6-6BF084BBEC2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72D451-FBBC-4AA6-A4C5-9719D7D0C8E1}"/>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377749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CEE82-4A78-496C-93C5-E4324DAF54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00A735-F7BC-45D4-8691-AB111A2C91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4E5A0-32AE-4347-AEB6-88EAA9624B21}"/>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294E4EC4-3B76-4637-872A-F8FE309E14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FF04D7-E36F-4CA7-A420-7777E3167399}"/>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246931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DDFB0-1135-4B10-B34F-27E5680515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FFB853-1A18-47A1-AB45-2A3F9C938A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22F43F-649F-41A8-921B-526C89FD6B91}"/>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331367DC-1278-445C-88BE-C14FCDA5C0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312B7C-C777-4EE9-9709-A8C13F02AF90}"/>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114204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9F37-1C0E-4E85-AE6A-ECF73FB38D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838F1A-8BE4-409C-A16E-45B8C384C3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497228-E66B-4CCA-8753-22AF132A4CE2}"/>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73BDA6B0-FA3F-4959-AF59-B52EAA2A9C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2CFE9C-1D78-47FC-8E12-3A5EFDC5DAAE}"/>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156735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3DB00-FC55-4930-B392-51A0F68FCD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B584B4-3F25-4E2E-A351-E0CEABC494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0E583D-7B2E-477E-BC53-C150D2CC9252}"/>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04173A98-F848-41A0-AE99-2E4F060004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9BDE1D-D466-4189-8FD3-17B277060E27}"/>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242885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AD40F-B883-4D9C-AA8B-0D06156018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C0A053-73FD-467B-A584-2C936FB91F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2D64F2-AB75-4760-AB99-3025369BCA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3295CC-7A8E-4628-A563-E2E6C5F7CDAC}"/>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6" name="Footer Placeholder 5">
            <a:extLst>
              <a:ext uri="{FF2B5EF4-FFF2-40B4-BE49-F238E27FC236}">
                <a16:creationId xmlns:a16="http://schemas.microsoft.com/office/drawing/2014/main" id="{1FA48793-5BD2-4F84-AF07-8D09029791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58D72B2-69E6-4D21-B5B3-245D1ED70E2B}"/>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141343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7791E-D0C0-4FA8-939A-70F4084DE6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AE024B-68E6-4D45-B2C1-7BE8E9B347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1CF36F-5490-4EE9-9B3B-54980884A8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7EB586-40D3-4A86-8163-88C513A7B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F707D4-73D0-4185-BEE7-D6DD4CD0F0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9A3E1C-A151-418F-A14D-9DC6B2ECB7D3}"/>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8" name="Footer Placeholder 7">
            <a:extLst>
              <a:ext uri="{FF2B5EF4-FFF2-40B4-BE49-F238E27FC236}">
                <a16:creationId xmlns:a16="http://schemas.microsoft.com/office/drawing/2014/main" id="{69E0474C-F276-446B-903E-1736B56A56C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7D1EB86-C864-4BD1-95CB-3BB20C089E51}"/>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397957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69B12-135C-4EFE-A654-F60ACCC0B1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3C3A50-E34D-4893-81BF-C5A3BBE2B212}"/>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4" name="Footer Placeholder 3">
            <a:extLst>
              <a:ext uri="{FF2B5EF4-FFF2-40B4-BE49-F238E27FC236}">
                <a16:creationId xmlns:a16="http://schemas.microsoft.com/office/drawing/2014/main" id="{DEB085B7-615D-4CE5-8EB0-B2068DFABDF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F5E819A-C046-4633-9621-49754042E5CD}"/>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3327239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39FC1C-D8E3-438D-BE1E-FB7E7996A6A5}"/>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3" name="Footer Placeholder 2">
            <a:extLst>
              <a:ext uri="{FF2B5EF4-FFF2-40B4-BE49-F238E27FC236}">
                <a16:creationId xmlns:a16="http://schemas.microsoft.com/office/drawing/2014/main" id="{5CE2236D-BE12-4F7A-BF8D-0C9562ED36B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BA7695-03FC-4AE2-87EA-E5EEF339F2B3}"/>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81189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C05F-5292-4143-A6E5-FA4D6AD78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D6FC96-FCCE-473F-A1F5-678210C51A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B6520E-A354-4267-A9B4-CC66952E12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BBE1B6-239D-416B-BB93-FAAE3C5760D9}"/>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6" name="Footer Placeholder 5">
            <a:extLst>
              <a:ext uri="{FF2B5EF4-FFF2-40B4-BE49-F238E27FC236}">
                <a16:creationId xmlns:a16="http://schemas.microsoft.com/office/drawing/2014/main" id="{0EE72D5E-22EA-465B-93BD-A36EC3FE35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29920B-990D-4E2E-8D7C-8292319D5F75}"/>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4428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C7DF-8471-433F-8129-9CFB4660FD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A12B71-93F0-4B63-A10B-FC6F084982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9E9199D-0FC0-426A-AF43-BF7C16E52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CF45EC-4E59-4DE0-8E79-9E6B98B65F55}"/>
              </a:ext>
            </a:extLst>
          </p:cNvPr>
          <p:cNvSpPr>
            <a:spLocks noGrp="1"/>
          </p:cNvSpPr>
          <p:nvPr>
            <p:ph type="dt" sz="half" idx="10"/>
          </p:nvPr>
        </p:nvSpPr>
        <p:spPr/>
        <p:txBody>
          <a:bodyPr/>
          <a:lstStyle/>
          <a:p>
            <a:fld id="{C8D4916E-3438-4DB6-A416-FBA9C0502FAD}" type="datetimeFigureOut">
              <a:rPr lang="en-US" smtClean="0"/>
              <a:t>8/14/2020</a:t>
            </a:fld>
            <a:endParaRPr lang="en-US" dirty="0"/>
          </a:p>
        </p:txBody>
      </p:sp>
      <p:sp>
        <p:nvSpPr>
          <p:cNvPr id="6" name="Footer Placeholder 5">
            <a:extLst>
              <a:ext uri="{FF2B5EF4-FFF2-40B4-BE49-F238E27FC236}">
                <a16:creationId xmlns:a16="http://schemas.microsoft.com/office/drawing/2014/main" id="{9A065DFE-66C8-49F3-8CA4-CD9A67C2C7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329B04A-1A0D-492F-B1AA-CD5A52D0AC63}"/>
              </a:ext>
            </a:extLst>
          </p:cNvPr>
          <p:cNvSpPr>
            <a:spLocks noGrp="1"/>
          </p:cNvSpPr>
          <p:nvPr>
            <p:ph type="sldNum" sz="quarter" idx="12"/>
          </p:nvPr>
        </p:nvSpPr>
        <p:spPr/>
        <p:txBody>
          <a:bodyPr/>
          <a:lstStyle/>
          <a:p>
            <a:fld id="{9EB1FE29-3441-4D09-8A3F-23B196D23D3C}" type="slidenum">
              <a:rPr lang="en-US" smtClean="0"/>
              <a:t>‹#›</a:t>
            </a:fld>
            <a:endParaRPr lang="en-US" dirty="0"/>
          </a:p>
        </p:txBody>
      </p:sp>
    </p:spTree>
    <p:extLst>
      <p:ext uri="{BB962C8B-B14F-4D97-AF65-F5344CB8AC3E}">
        <p14:creationId xmlns:p14="http://schemas.microsoft.com/office/powerpoint/2010/main" val="1304332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C3222-F433-4129-BC80-EF390F902C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B61196-EA32-43C6-ACA4-BB39F28E11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95B8A-CF95-48B3-834B-598356905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4916E-3438-4DB6-A416-FBA9C0502FAD}" type="datetimeFigureOut">
              <a:rPr lang="en-US" smtClean="0"/>
              <a:t>8/14/2020</a:t>
            </a:fld>
            <a:endParaRPr lang="en-US" dirty="0"/>
          </a:p>
        </p:txBody>
      </p:sp>
      <p:sp>
        <p:nvSpPr>
          <p:cNvPr id="5" name="Footer Placeholder 4">
            <a:extLst>
              <a:ext uri="{FF2B5EF4-FFF2-40B4-BE49-F238E27FC236}">
                <a16:creationId xmlns:a16="http://schemas.microsoft.com/office/drawing/2014/main" id="{5CD54C84-FA4F-4E65-BEB4-1F0E50B82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AFE9D1-5FCF-4327-BD24-DC0D529D7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1FE29-3441-4D09-8A3F-23B196D23D3C}" type="slidenum">
              <a:rPr lang="en-US" smtClean="0"/>
              <a:t>‹#›</a:t>
            </a:fld>
            <a:endParaRPr lang="en-US" dirty="0"/>
          </a:p>
        </p:txBody>
      </p:sp>
    </p:spTree>
    <p:extLst>
      <p:ext uri="{BB962C8B-B14F-4D97-AF65-F5344CB8AC3E}">
        <p14:creationId xmlns:p14="http://schemas.microsoft.com/office/powerpoint/2010/main" val="940221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70341A4-AC2A-48F1-A1A9-500B6301C432}"/>
              </a:ext>
            </a:extLst>
          </p:cNvPr>
          <p:cNvSpPr/>
          <p:nvPr/>
        </p:nvSpPr>
        <p:spPr>
          <a:xfrm>
            <a:off x="1623527" y="1511960"/>
            <a:ext cx="10568473" cy="5346040"/>
          </a:xfrm>
          <a:prstGeom prst="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2" descr="Image preview">
            <a:extLst>
              <a:ext uri="{FF2B5EF4-FFF2-40B4-BE49-F238E27FC236}">
                <a16:creationId xmlns:a16="http://schemas.microsoft.com/office/drawing/2014/main" id="{D3949FB9-74BE-4E1C-87A2-39C7C19F011B}"/>
              </a:ext>
            </a:extLst>
          </p:cNvPr>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l="3020" t="545" r="6794" b="11201"/>
          <a:stretch/>
        </p:blipFill>
        <p:spPr bwMode="auto">
          <a:xfrm>
            <a:off x="9503554" y="3585260"/>
            <a:ext cx="2113406" cy="310325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Lst>
        </p:spPr>
      </p:pic>
      <p:sp>
        <p:nvSpPr>
          <p:cNvPr id="15" name="Flowchart: Process 14">
            <a:extLst>
              <a:ext uri="{FF2B5EF4-FFF2-40B4-BE49-F238E27FC236}">
                <a16:creationId xmlns:a16="http://schemas.microsoft.com/office/drawing/2014/main" id="{F847A69A-331A-4EA6-96DD-672826651338}"/>
              </a:ext>
            </a:extLst>
          </p:cNvPr>
          <p:cNvSpPr/>
          <p:nvPr/>
        </p:nvSpPr>
        <p:spPr>
          <a:xfrm>
            <a:off x="3681006" y="4593406"/>
            <a:ext cx="5941965" cy="1970279"/>
          </a:xfrm>
          <a:prstGeom prst="flowChartProcess">
            <a:avLst/>
          </a:prstGeom>
          <a:solidFill>
            <a:srgbClr val="C659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Open Sans"/>
              </a:rPr>
              <a:t>Cindi James is the director of training at Peniche and Associates.  She has coached orthodontic offices throughout the country on how to improve all aspects of their practice.   Cindi is e</a:t>
            </a:r>
            <a:r>
              <a:rPr lang="en-US" sz="1200" dirty="0">
                <a:solidFill>
                  <a:srgbClr val="FFFFFF"/>
                </a:solidFill>
                <a:latin typeface="Open Sans"/>
              </a:rPr>
              <a:t>nthusiastic and educated, with more than 30 years of orthodontic experience and has a degree in Business Marketing.  She has expertise in the areas of treatment coordinating, marketing, office management, and clinical assisting. </a:t>
            </a:r>
          </a:p>
          <a:p>
            <a:endParaRPr lang="en-US" sz="500" dirty="0">
              <a:solidFill>
                <a:srgbClr val="FFFFFF"/>
              </a:solidFill>
              <a:latin typeface="Open Sans"/>
            </a:endParaRPr>
          </a:p>
          <a:p>
            <a:r>
              <a:rPr lang="en-US" sz="1200" dirty="0">
                <a:solidFill>
                  <a:schemeClr val="bg1"/>
                </a:solidFill>
                <a:latin typeface="Open Sans"/>
              </a:rPr>
              <a:t>Cindi has lectured internationally including at the AAO, and you will find this lecture imperative as she guides you through the new patient process from a post-quarantine perspective.  It will guide you towards staying current and competitive with the new systems developed, both during these unusual times and into the future.   </a:t>
            </a:r>
            <a:endParaRPr lang="en-US" sz="1200" b="0" i="0" dirty="0">
              <a:solidFill>
                <a:schemeClr val="bg1"/>
              </a:solidFill>
              <a:effectLst/>
              <a:latin typeface="Open Sans"/>
            </a:endParaRPr>
          </a:p>
        </p:txBody>
      </p:sp>
      <p:sp>
        <p:nvSpPr>
          <p:cNvPr id="13" name="Flowchart: Process 12">
            <a:extLst>
              <a:ext uri="{FF2B5EF4-FFF2-40B4-BE49-F238E27FC236}">
                <a16:creationId xmlns:a16="http://schemas.microsoft.com/office/drawing/2014/main" id="{8C2AE280-3FBD-4DA9-A622-F063DC3D5403}"/>
              </a:ext>
            </a:extLst>
          </p:cNvPr>
          <p:cNvSpPr/>
          <p:nvPr/>
        </p:nvSpPr>
        <p:spPr>
          <a:xfrm>
            <a:off x="0" y="3561823"/>
            <a:ext cx="3445542" cy="329617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The team | Dr Christian Fournier, orthodontist">
            <a:extLst>
              <a:ext uri="{FF2B5EF4-FFF2-40B4-BE49-F238E27FC236}">
                <a16:creationId xmlns:a16="http://schemas.microsoft.com/office/drawing/2014/main" id="{DD23B179-00C0-4138-9A0F-F627A707FA9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303807" y="294315"/>
            <a:ext cx="2968688" cy="296868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DFBBB114-B1C1-4B25-ABD8-7E234E342CBA}"/>
              </a:ext>
            </a:extLst>
          </p:cNvPr>
          <p:cNvSpPr/>
          <p:nvPr/>
        </p:nvSpPr>
        <p:spPr>
          <a:xfrm>
            <a:off x="3784230" y="3762409"/>
            <a:ext cx="3619902" cy="923330"/>
          </a:xfrm>
          <a:prstGeom prst="rect">
            <a:avLst/>
          </a:prstGeom>
          <a:noFill/>
        </p:spPr>
        <p:txBody>
          <a:bodyPr wrap="none" lIns="91440" tIns="45720" rIns="91440" bIns="45720">
            <a:spAutoFit/>
          </a:bodyPr>
          <a:lstStyle/>
          <a:p>
            <a:pPr algn="ctr"/>
            <a:r>
              <a:rPr lang="en-US" sz="5400" b="1" cap="none" spc="50" dirty="0">
                <a:ln w="0"/>
                <a:solidFill>
                  <a:schemeClr val="bg2"/>
                </a:solidFill>
                <a:effectLst>
                  <a:innerShdw blurRad="63500" dist="50800" dir="13500000">
                    <a:srgbClr val="000000">
                      <a:alpha val="50000"/>
                    </a:srgbClr>
                  </a:innerShdw>
                </a:effectLst>
              </a:rPr>
              <a:t>Cindi James</a:t>
            </a:r>
          </a:p>
        </p:txBody>
      </p:sp>
      <p:sp>
        <p:nvSpPr>
          <p:cNvPr id="9" name="TextBox 8">
            <a:extLst>
              <a:ext uri="{FF2B5EF4-FFF2-40B4-BE49-F238E27FC236}">
                <a16:creationId xmlns:a16="http://schemas.microsoft.com/office/drawing/2014/main" id="{760CA476-29B6-4B23-BA85-FCB5442D9A55}"/>
              </a:ext>
            </a:extLst>
          </p:cNvPr>
          <p:cNvSpPr txBox="1"/>
          <p:nvPr/>
        </p:nvSpPr>
        <p:spPr>
          <a:xfrm>
            <a:off x="3564294" y="1245296"/>
            <a:ext cx="8323899" cy="1938992"/>
          </a:xfrm>
          <a:prstGeom prst="rect">
            <a:avLst/>
          </a:prstGeom>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400" b="0" i="0" dirty="0">
                <a:solidFill>
                  <a:schemeClr val="bg1"/>
                </a:solidFill>
                <a:effectLst/>
                <a:latin typeface="Open Sans"/>
              </a:rPr>
              <a:t>Dr. Fournier has been speaking for Align since 2009. He is actually treating all his patients with clear aligners. As a Diamond solo Provider, he is also a coach of YourOrthoCoach.com and a speaker for the Aligner Intensive Fellowship. He is speaking across North America on Clear aligners and has been using lingual attachments for better aesthetics since 2008. He has won the Case Shootout at the Invisalign Summit in 2018.</a:t>
            </a:r>
          </a:p>
          <a:p>
            <a:endParaRPr lang="en-US" sz="600" dirty="0">
              <a:solidFill>
                <a:schemeClr val="bg1"/>
              </a:solidFill>
              <a:latin typeface="Open Sans"/>
            </a:endParaRPr>
          </a:p>
          <a:p>
            <a:r>
              <a:rPr lang="en-US" sz="1400" b="0" i="0" dirty="0">
                <a:solidFill>
                  <a:schemeClr val="bg1"/>
                </a:solidFill>
                <a:effectLst/>
                <a:latin typeface="Open Sans"/>
              </a:rPr>
              <a:t>Dr. Fournier’s creativity and ingenuity will inspire you.  The combination of his imagination and experience have created incredible smiles that will make you rethink how you design your current treatment plans.  You will find this </a:t>
            </a:r>
            <a:r>
              <a:rPr lang="en-US" sz="1400" dirty="0">
                <a:solidFill>
                  <a:schemeClr val="bg1"/>
                </a:solidFill>
                <a:latin typeface="Open Sans"/>
              </a:rPr>
              <a:t>presentation both useful and extremely enjoyable.</a:t>
            </a:r>
            <a:endParaRPr lang="en-US" sz="1400" b="0" i="0" dirty="0">
              <a:solidFill>
                <a:schemeClr val="bg1"/>
              </a:solidFill>
              <a:effectLst/>
              <a:latin typeface="Open Sans"/>
            </a:endParaRPr>
          </a:p>
        </p:txBody>
      </p:sp>
      <p:sp>
        <p:nvSpPr>
          <p:cNvPr id="10" name="Rectangle 9">
            <a:extLst>
              <a:ext uri="{FF2B5EF4-FFF2-40B4-BE49-F238E27FC236}">
                <a16:creationId xmlns:a16="http://schemas.microsoft.com/office/drawing/2014/main" id="{0274CE8C-C96F-4E5D-B96A-B2FB14DC835D}"/>
              </a:ext>
            </a:extLst>
          </p:cNvPr>
          <p:cNvSpPr/>
          <p:nvPr/>
        </p:nvSpPr>
        <p:spPr>
          <a:xfrm>
            <a:off x="3786603" y="294315"/>
            <a:ext cx="7235058" cy="923330"/>
          </a:xfrm>
          <a:prstGeom prst="rect">
            <a:avLst/>
          </a:prstGeom>
          <a:noFill/>
        </p:spPr>
        <p:txBody>
          <a:bodyPr wrap="none" lIns="91440" tIns="45720" rIns="91440" bIns="45720">
            <a:spAutoFit/>
          </a:bodyPr>
          <a:lstStyle/>
          <a:p>
            <a:pPr algn="ctr"/>
            <a:r>
              <a:rPr lang="en-US" sz="5400" b="1" cap="none" spc="50" dirty="0">
                <a:ln w="0"/>
                <a:solidFill>
                  <a:schemeClr val="accent2">
                    <a:lumMod val="50000"/>
                  </a:schemeClr>
                </a:solidFill>
                <a:effectLst>
                  <a:innerShdw blurRad="63500" dist="50800" dir="13500000">
                    <a:srgbClr val="000000">
                      <a:alpha val="50000"/>
                    </a:srgbClr>
                  </a:innerShdw>
                </a:effectLst>
              </a:rPr>
              <a:t>Christian Fournier, DMD</a:t>
            </a:r>
          </a:p>
        </p:txBody>
      </p:sp>
      <p:sp>
        <p:nvSpPr>
          <p:cNvPr id="12" name="Rectangle 11">
            <a:extLst>
              <a:ext uri="{FF2B5EF4-FFF2-40B4-BE49-F238E27FC236}">
                <a16:creationId xmlns:a16="http://schemas.microsoft.com/office/drawing/2014/main" id="{05856472-2606-4BE2-8125-E208FBAC23C0}"/>
              </a:ext>
            </a:extLst>
          </p:cNvPr>
          <p:cNvSpPr/>
          <p:nvPr/>
        </p:nvSpPr>
        <p:spPr>
          <a:xfrm>
            <a:off x="79409" y="3561823"/>
            <a:ext cx="3307326" cy="3477875"/>
          </a:xfrm>
          <a:prstGeom prst="rect">
            <a:avLst/>
          </a:prstGeom>
          <a:noFill/>
          <a:ln>
            <a:noFill/>
          </a:ln>
          <a:effectLst>
            <a:outerShdw blurRad="44450" dist="27940" dir="5400000" algn="ctr">
              <a:srgbClr val="000000">
                <a:alpha val="32000"/>
              </a:srgbClr>
            </a:outerShdw>
          </a:effectLst>
        </p:spPr>
        <p:txBody>
          <a:bodyPr wrap="square" lIns="91440" tIns="45720" rIns="91440" bIns="45720">
            <a:spAutoFit/>
          </a:bodyPr>
          <a:lstStyle/>
          <a:p>
            <a:pPr algn="ctr"/>
            <a:r>
              <a:rPr lang="en-US" sz="4400" b="1" cap="none" spc="50" dirty="0">
                <a:ln w="0"/>
                <a:solidFill>
                  <a:schemeClr val="bg2"/>
                </a:solidFill>
                <a:effectLst>
                  <a:innerShdw blurRad="63500" dist="50800" dir="13500000">
                    <a:srgbClr val="000000">
                      <a:alpha val="50000"/>
                    </a:srgbClr>
                  </a:innerShdw>
                </a:effectLst>
              </a:rPr>
              <a:t>VAO/VAOF</a:t>
            </a:r>
          </a:p>
          <a:p>
            <a:pPr algn="ctr"/>
            <a:r>
              <a:rPr lang="en-US" sz="2000" b="1" spc="50" dirty="0">
                <a:ln w="0"/>
                <a:solidFill>
                  <a:schemeClr val="bg2"/>
                </a:solidFill>
                <a:effectLst>
                  <a:innerShdw blurRad="63500" dist="50800" dir="13500000">
                    <a:srgbClr val="000000">
                      <a:alpha val="50000"/>
                    </a:srgbClr>
                  </a:innerShdw>
                </a:effectLst>
              </a:rPr>
              <a:t>FIRST EVER!</a:t>
            </a:r>
          </a:p>
          <a:p>
            <a:pPr algn="ctr"/>
            <a:r>
              <a:rPr lang="en-US" sz="3600" b="1" cap="none" spc="50" dirty="0">
                <a:ln w="0"/>
                <a:solidFill>
                  <a:schemeClr val="bg2"/>
                </a:solidFill>
                <a:effectLst>
                  <a:innerShdw blurRad="63500" dist="50800" dir="13500000">
                    <a:srgbClr val="000000">
                      <a:alpha val="50000"/>
                    </a:srgbClr>
                  </a:innerShdw>
                </a:effectLst>
              </a:rPr>
              <a:t>Virtual Meeting</a:t>
            </a:r>
          </a:p>
          <a:p>
            <a:pPr algn="ctr"/>
            <a:r>
              <a:rPr lang="en-US" sz="3600" b="1" spc="50" dirty="0">
                <a:ln w="0"/>
                <a:solidFill>
                  <a:schemeClr val="bg2"/>
                </a:solidFill>
                <a:effectLst>
                  <a:innerShdw blurRad="63500" dist="50800" dir="13500000">
                    <a:srgbClr val="000000">
                      <a:alpha val="50000"/>
                    </a:srgbClr>
                  </a:innerShdw>
                </a:effectLst>
              </a:rPr>
              <a:t>September 11</a:t>
            </a:r>
          </a:p>
          <a:p>
            <a:pPr algn="ctr"/>
            <a:r>
              <a:rPr lang="en-US" sz="3600" b="1" cap="none" spc="50" dirty="0">
                <a:ln w="0"/>
                <a:solidFill>
                  <a:schemeClr val="bg2"/>
                </a:solidFill>
                <a:effectLst>
                  <a:innerShdw blurRad="63500" dist="50800" dir="13500000">
                    <a:srgbClr val="000000">
                      <a:alpha val="50000"/>
                    </a:srgbClr>
                  </a:innerShdw>
                </a:effectLst>
              </a:rPr>
              <a:t>8:30-4:00</a:t>
            </a:r>
          </a:p>
          <a:p>
            <a:pPr algn="ctr"/>
            <a:r>
              <a:rPr lang="en-US" sz="2400" b="1" spc="50" dirty="0">
                <a:ln w="0"/>
                <a:solidFill>
                  <a:schemeClr val="bg2"/>
                </a:solidFill>
                <a:effectLst>
                  <a:innerShdw blurRad="63500" dist="50800" dir="13500000">
                    <a:srgbClr val="000000">
                      <a:alpha val="50000"/>
                    </a:srgbClr>
                  </a:innerShdw>
                </a:effectLst>
              </a:rPr>
              <a:t>Link coming soon.</a:t>
            </a:r>
            <a:endParaRPr lang="en-US" sz="2400" b="1" cap="none" spc="50" dirty="0">
              <a:ln w="0"/>
              <a:solidFill>
                <a:schemeClr val="bg2"/>
              </a:solidFill>
              <a:effectLst>
                <a:innerShdw blurRad="63500" dist="50800" dir="13500000">
                  <a:srgbClr val="000000">
                    <a:alpha val="50000"/>
                  </a:srgbClr>
                </a:innerShdw>
              </a:effectLst>
            </a:endParaRPr>
          </a:p>
          <a:p>
            <a:pPr algn="ctr"/>
            <a:endParaRPr lang="en-US" sz="2400" b="1" cap="none" spc="50" dirty="0">
              <a:ln w="0"/>
              <a:solidFill>
                <a:schemeClr val="bg2"/>
              </a:solidFill>
              <a:effectLst>
                <a:innerShdw blurRad="63500" dist="50800" dir="13500000">
                  <a:srgbClr val="000000">
                    <a:alpha val="50000"/>
                  </a:srgbClr>
                </a:innerShdw>
              </a:effectLst>
            </a:endParaRPr>
          </a:p>
        </p:txBody>
      </p:sp>
      <p:sp>
        <p:nvSpPr>
          <p:cNvPr id="18" name="Oval 17">
            <a:extLst>
              <a:ext uri="{FF2B5EF4-FFF2-40B4-BE49-F238E27FC236}">
                <a16:creationId xmlns:a16="http://schemas.microsoft.com/office/drawing/2014/main" id="{10791374-5128-408C-9481-D49626AD6C62}"/>
              </a:ext>
            </a:extLst>
          </p:cNvPr>
          <p:cNvSpPr/>
          <p:nvPr/>
        </p:nvSpPr>
        <p:spPr>
          <a:xfrm rot="688523">
            <a:off x="6776021" y="3235900"/>
            <a:ext cx="2473558" cy="830997"/>
          </a:xfrm>
          <a:prstGeom prst="ellipse">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380DEA7F-C6CB-47C1-AB13-AB22366CFBFE}"/>
              </a:ext>
            </a:extLst>
          </p:cNvPr>
          <p:cNvSpPr/>
          <p:nvPr/>
        </p:nvSpPr>
        <p:spPr>
          <a:xfrm rot="726732">
            <a:off x="6927940" y="3257633"/>
            <a:ext cx="2187137" cy="707886"/>
          </a:xfrm>
          <a:prstGeom prst="rect">
            <a:avLst/>
          </a:prstGeom>
          <a:noFill/>
        </p:spPr>
        <p:txBody>
          <a:bodyPr wrap="none" lIns="91440" tIns="45720" rIns="91440" bIns="45720">
            <a:spAutoFit/>
          </a:bodyPr>
          <a:lstStyle/>
          <a:p>
            <a:pPr algn="ctr"/>
            <a:r>
              <a:rPr lang="en-US" sz="2400" b="1" cap="none" spc="50" dirty="0">
                <a:ln w="0"/>
                <a:solidFill>
                  <a:schemeClr val="bg2"/>
                </a:solidFill>
                <a:effectLst>
                  <a:innerShdw blurRad="63500" dist="50800" dir="13500000">
                    <a:srgbClr val="000000">
                      <a:alpha val="50000"/>
                    </a:srgbClr>
                  </a:innerShdw>
                </a:effectLst>
              </a:rPr>
              <a:t>7</a:t>
            </a:r>
            <a:r>
              <a:rPr lang="en-US" sz="2400" b="1" spc="50" dirty="0">
                <a:ln w="0"/>
                <a:solidFill>
                  <a:schemeClr val="bg2"/>
                </a:solidFill>
                <a:effectLst>
                  <a:innerShdw blurRad="63500" dist="50800" dir="13500000">
                    <a:srgbClr val="000000">
                      <a:alpha val="50000"/>
                    </a:srgbClr>
                  </a:innerShdw>
                </a:effectLst>
              </a:rPr>
              <a:t> </a:t>
            </a:r>
            <a:r>
              <a:rPr lang="en-US" sz="2400" b="1" cap="none" spc="50" dirty="0">
                <a:ln w="0"/>
                <a:solidFill>
                  <a:schemeClr val="bg2"/>
                </a:solidFill>
                <a:effectLst>
                  <a:innerShdw blurRad="63500" dist="50800" dir="13500000">
                    <a:srgbClr val="000000">
                      <a:alpha val="50000"/>
                    </a:srgbClr>
                  </a:innerShdw>
                </a:effectLst>
              </a:rPr>
              <a:t>hours of</a:t>
            </a:r>
          </a:p>
          <a:p>
            <a:pPr algn="ctr"/>
            <a:r>
              <a:rPr lang="en-US" sz="1600" b="1" spc="50" dirty="0">
                <a:ln w="0"/>
                <a:solidFill>
                  <a:schemeClr val="bg2"/>
                </a:solidFill>
                <a:effectLst>
                  <a:innerShdw blurRad="63500" dist="50800" dir="13500000">
                    <a:srgbClr val="000000">
                      <a:alpha val="50000"/>
                    </a:srgbClr>
                  </a:innerShdw>
                </a:effectLst>
              </a:rPr>
              <a:t>continuing education</a:t>
            </a:r>
            <a:r>
              <a:rPr lang="en-US" sz="1600" b="1" cap="none" spc="50" dirty="0">
                <a:ln w="0"/>
                <a:solidFill>
                  <a:schemeClr val="bg2"/>
                </a:solidFill>
                <a:effectLst>
                  <a:innerShdw blurRad="63500" dist="50800" dir="13500000">
                    <a:srgbClr val="000000">
                      <a:alpha val="50000"/>
                    </a:srgbClr>
                  </a:innerShdw>
                </a:effectLst>
              </a:rPr>
              <a:t>!</a:t>
            </a:r>
          </a:p>
        </p:txBody>
      </p:sp>
    </p:spTree>
    <p:extLst>
      <p:ext uri="{BB962C8B-B14F-4D97-AF65-F5344CB8AC3E}">
        <p14:creationId xmlns:p14="http://schemas.microsoft.com/office/powerpoint/2010/main" val="323716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TotalTime>
  <Words>278</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Gardner</dc:creator>
  <cp:lastModifiedBy>djohnson</cp:lastModifiedBy>
  <cp:revision>14</cp:revision>
  <dcterms:created xsi:type="dcterms:W3CDTF">2020-08-04T14:49:53Z</dcterms:created>
  <dcterms:modified xsi:type="dcterms:W3CDTF">2020-08-14T19:54:07Z</dcterms:modified>
</cp:coreProperties>
</file>