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74" r:id="rId8"/>
    <p:sldId id="284" r:id="rId9"/>
    <p:sldId id="273" r:id="rId10"/>
    <p:sldId id="276" r:id="rId11"/>
    <p:sldId id="277" r:id="rId12"/>
    <p:sldId id="275" r:id="rId13"/>
    <p:sldId id="278" r:id="rId14"/>
    <p:sldId id="262" r:id="rId15"/>
    <p:sldId id="263" r:id="rId16"/>
    <p:sldId id="264" r:id="rId17"/>
    <p:sldId id="265" r:id="rId18"/>
    <p:sldId id="266" r:id="rId19"/>
    <p:sldId id="288" r:id="rId20"/>
    <p:sldId id="289" r:id="rId21"/>
    <p:sldId id="290" r:id="rId22"/>
    <p:sldId id="291" r:id="rId23"/>
    <p:sldId id="292" r:id="rId24"/>
    <p:sldId id="293" r:id="rId25"/>
    <p:sldId id="294" r:id="rId26"/>
    <p:sldId id="295" r:id="rId27"/>
    <p:sldId id="267" r:id="rId28"/>
    <p:sldId id="268" r:id="rId29"/>
    <p:sldId id="269" r:id="rId30"/>
    <p:sldId id="271" r:id="rId31"/>
    <p:sldId id="272" r:id="rId32"/>
    <p:sldId id="299" r:id="rId33"/>
    <p:sldId id="300" r:id="rId34"/>
    <p:sldId id="283" r:id="rId35"/>
    <p:sldId id="320" r:id="rId36"/>
    <p:sldId id="305" r:id="rId37"/>
    <p:sldId id="303" r:id="rId38"/>
    <p:sldId id="304" r:id="rId39"/>
    <p:sldId id="279" r:id="rId40"/>
    <p:sldId id="309" r:id="rId41"/>
    <p:sldId id="297" r:id="rId42"/>
    <p:sldId id="313" r:id="rId43"/>
    <p:sldId id="314" r:id="rId44"/>
    <p:sldId id="315" r:id="rId45"/>
    <p:sldId id="316" r:id="rId46"/>
    <p:sldId id="317" r:id="rId47"/>
    <p:sldId id="318" r:id="rId48"/>
    <p:sldId id="319" r:id="rId49"/>
    <p:sldId id="285" r:id="rId50"/>
    <p:sldId id="286" r:id="rId51"/>
    <p:sldId id="307" r:id="rId52"/>
    <p:sldId id="27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E. Wright" initials="REW" lastIdx="4" clrIdx="0">
    <p:extLst>
      <p:ext uri="{19B8F6BF-5375-455C-9EA6-DF929625EA0E}">
        <p15:presenceInfo xmlns:p15="http://schemas.microsoft.com/office/powerpoint/2012/main" xmlns="" userId="S-1-5-21-2149558826-3324038498-27948981-239326" providerId="AD"/>
      </p:ext>
    </p:extLst>
  </p:cmAuthor>
  <p:cmAuthor id="2" name="Rebecca Wright" initials="RW" lastIdx="2" clrIdx="1">
    <p:extLst>
      <p:ext uri="{19B8F6BF-5375-455C-9EA6-DF929625EA0E}">
        <p15:presenceInfo xmlns:p15="http://schemas.microsoft.com/office/powerpoint/2012/main" xmlns="" userId="65434cbaf3e3e4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p:cViewPr varScale="1">
        <p:scale>
          <a:sx n="57" d="100"/>
          <a:sy n="5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6FCCF-FE26-403D-82E8-FE32A4472AC4}" type="doc">
      <dgm:prSet loTypeId="urn:microsoft.com/office/officeart/2005/8/layout/equation2" loCatId="process" qsTypeId="urn:microsoft.com/office/officeart/2005/8/quickstyle/simple1" qsCatId="simple" csTypeId="urn:microsoft.com/office/officeart/2005/8/colors/colorful2" csCatId="colorful" phldr="1"/>
      <dgm:spPr/>
    </dgm:pt>
    <dgm:pt modelId="{DE0A215B-A324-4F51-8D91-F8A0C8654AEA}">
      <dgm:prSet phldrT="[Tex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Average  Per Student State and Local BEP Funding Amount for the District the Student Lives in</a:t>
          </a:r>
        </a:p>
      </dgm:t>
    </dgm:pt>
    <dgm:pt modelId="{60CE164B-F427-420A-A9E0-370F19DF36D7}" type="parTrans" cxnId="{36B633AB-732A-4B40-86C4-0B5DA9D8FE68}">
      <dgm:prSet/>
      <dgm:spPr/>
      <dgm:t>
        <a:bodyPr/>
        <a:lstStyle/>
        <a:p>
          <a:endParaRPr lang="en-US"/>
        </a:p>
      </dgm:t>
    </dgm:pt>
    <dgm:pt modelId="{8826B81A-BCCA-4113-A400-463E9DB74A35}" type="sibTrans" cxnId="{36B633AB-732A-4B40-86C4-0B5DA9D8FE68}">
      <dgm:prSe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Minus</a:t>
          </a:r>
        </a:p>
      </dgm:t>
    </dgm:pt>
    <dgm:pt modelId="{A2D76C97-DDD3-4C9F-A0E5-81AF2F10B3C9}">
      <dgm:prSet phldrT="[Tex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4% state admin fee</a:t>
          </a:r>
        </a:p>
      </dgm:t>
    </dgm:pt>
    <dgm:pt modelId="{97242938-D176-49BD-B8CF-8AB3D41A7207}" type="parTrans" cxnId="{BC14A457-1D7F-41CB-871D-9C8DF37D8C5D}">
      <dgm:prSet/>
      <dgm:spPr/>
      <dgm:t>
        <a:bodyPr/>
        <a:lstStyle/>
        <a:p>
          <a:endParaRPr lang="en-US"/>
        </a:p>
      </dgm:t>
    </dgm:pt>
    <dgm:pt modelId="{CC705DFE-D142-4280-BC62-0D828F2BD90E}" type="sibTrans" cxnId="{BC14A457-1D7F-41CB-871D-9C8DF37D8C5D}">
      <dgm:prSet/>
      <dgm:spPr/>
      <dgm:t>
        <a:bodyPr/>
        <a:lstStyle/>
        <a:p>
          <a:endParaRPr lang="en-US"/>
        </a:p>
      </dgm:t>
    </dgm:pt>
    <dgm:pt modelId="{55F35DFB-83EC-48BA-95DB-39D3A7A2151B}">
      <dgm:prSet phldrT="[Text]" custT="1"/>
      <dgm:spPr/>
      <dgm: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Annual </a:t>
          </a:r>
          <a:r>
            <a:rPr lang="en-US" sz="1800" b="1" dirty="0" smtClean="0">
              <a:latin typeface="Open Sans" panose="020B0606030504020204" pitchFamily="34" charset="0"/>
              <a:ea typeface="Open Sans" panose="020B0606030504020204" pitchFamily="34" charset="0"/>
              <a:cs typeface="Open Sans" panose="020B0606030504020204" pitchFamily="34" charset="0"/>
            </a:rPr>
            <a:t>Amount </a:t>
          </a:r>
          <a:r>
            <a:rPr lang="en-US" sz="1800" b="1" dirty="0">
              <a:latin typeface="Open Sans" panose="020B0606030504020204" pitchFamily="34" charset="0"/>
              <a:ea typeface="Open Sans" panose="020B0606030504020204" pitchFamily="34" charset="0"/>
              <a:cs typeface="Open Sans" panose="020B0606030504020204" pitchFamily="34" charset="0"/>
            </a:rPr>
            <a:t>of Student's IEA Award</a:t>
          </a:r>
        </a:p>
      </dgm:t>
    </dgm:pt>
    <dgm:pt modelId="{16CCEBDA-A6A2-4E51-B3AF-C1DEBC460098}" type="parTrans" cxnId="{09AFEBFB-567E-4546-8066-D74841F1DEEB}">
      <dgm:prSet/>
      <dgm:spPr/>
      <dgm:t>
        <a:bodyPr/>
        <a:lstStyle/>
        <a:p>
          <a:endParaRPr lang="en-US"/>
        </a:p>
      </dgm:t>
    </dgm:pt>
    <dgm:pt modelId="{DE526D1D-C5BC-4645-8534-3013F9E9887E}" type="sibTrans" cxnId="{09AFEBFB-567E-4546-8066-D74841F1DEEB}">
      <dgm:prSet/>
      <dgm:spPr/>
      <dgm:t>
        <a:bodyPr/>
        <a:lstStyle/>
        <a:p>
          <a:endParaRPr lang="en-US"/>
        </a:p>
      </dgm:t>
    </dgm:pt>
    <dgm:pt modelId="{56223169-0D43-4F5F-B14D-5AB5E370B838}" type="pres">
      <dgm:prSet presAssocID="{0BF6FCCF-FE26-403D-82E8-FE32A4472AC4}" presName="Name0" presStyleCnt="0">
        <dgm:presLayoutVars>
          <dgm:dir/>
          <dgm:resizeHandles val="exact"/>
        </dgm:presLayoutVars>
      </dgm:prSet>
      <dgm:spPr/>
    </dgm:pt>
    <dgm:pt modelId="{4F4E64A7-2764-470B-ABDA-D0C76945B346}" type="pres">
      <dgm:prSet presAssocID="{0BF6FCCF-FE26-403D-82E8-FE32A4472AC4}" presName="vNodes" presStyleCnt="0"/>
      <dgm:spPr/>
    </dgm:pt>
    <dgm:pt modelId="{15FBB031-C835-4624-BEA5-FAF2FB9EC8BE}" type="pres">
      <dgm:prSet presAssocID="{DE0A215B-A324-4F51-8D91-F8A0C8654AEA}" presName="node" presStyleLbl="node1" presStyleIdx="0" presStyleCnt="3" custScaleX="158531" custScaleY="134862">
        <dgm:presLayoutVars>
          <dgm:bulletEnabled val="1"/>
        </dgm:presLayoutVars>
      </dgm:prSet>
      <dgm:spPr/>
      <dgm:t>
        <a:bodyPr/>
        <a:lstStyle/>
        <a:p>
          <a:endParaRPr lang="en-US"/>
        </a:p>
      </dgm:t>
    </dgm:pt>
    <dgm:pt modelId="{FDC961CE-F069-4FBC-AD92-7E96BE18A67D}" type="pres">
      <dgm:prSet presAssocID="{8826B81A-BCCA-4113-A400-463E9DB74A35}" presName="spacerT" presStyleCnt="0"/>
      <dgm:spPr/>
    </dgm:pt>
    <dgm:pt modelId="{7C0DE78B-6066-4DC3-AEB3-8A59BD71D1DC}" type="pres">
      <dgm:prSet presAssocID="{8826B81A-BCCA-4113-A400-463E9DB74A35}" presName="sibTrans" presStyleLbl="sibTrans2D1" presStyleIdx="0" presStyleCnt="2"/>
      <dgm:spPr>
        <a:prstGeom prst="mathMinus">
          <a:avLst/>
        </a:prstGeom>
      </dgm:spPr>
      <dgm:t>
        <a:bodyPr/>
        <a:lstStyle/>
        <a:p>
          <a:endParaRPr lang="en-US"/>
        </a:p>
      </dgm:t>
    </dgm:pt>
    <dgm:pt modelId="{9DB26B9B-C77E-4D9D-8AAB-9CA5F6A04852}" type="pres">
      <dgm:prSet presAssocID="{8826B81A-BCCA-4113-A400-463E9DB74A35}" presName="spacerB" presStyleCnt="0"/>
      <dgm:spPr/>
    </dgm:pt>
    <dgm:pt modelId="{E1B33CD1-85E8-41D8-831C-2CB5150EC2A4}" type="pres">
      <dgm:prSet presAssocID="{A2D76C97-DDD3-4C9F-A0E5-81AF2F10B3C9}" presName="node" presStyleLbl="node1" presStyleIdx="1" presStyleCnt="3" custScaleX="115596" custScaleY="60653">
        <dgm:presLayoutVars>
          <dgm:bulletEnabled val="1"/>
        </dgm:presLayoutVars>
      </dgm:prSet>
      <dgm:spPr/>
      <dgm:t>
        <a:bodyPr/>
        <a:lstStyle/>
        <a:p>
          <a:endParaRPr lang="en-US"/>
        </a:p>
      </dgm:t>
    </dgm:pt>
    <dgm:pt modelId="{2F27A42F-8C75-4563-B7FD-8B70CAF78B22}" type="pres">
      <dgm:prSet presAssocID="{0BF6FCCF-FE26-403D-82E8-FE32A4472AC4}" presName="sibTransLast" presStyleLbl="sibTrans2D1" presStyleIdx="1" presStyleCnt="2" custLinFactNeighborX="-38340" custLinFactNeighborY="3451"/>
      <dgm:spPr>
        <a:prstGeom prst="mathEqual">
          <a:avLst/>
        </a:prstGeom>
      </dgm:spPr>
      <dgm:t>
        <a:bodyPr/>
        <a:lstStyle/>
        <a:p>
          <a:endParaRPr lang="en-US"/>
        </a:p>
      </dgm:t>
    </dgm:pt>
    <dgm:pt modelId="{0378204F-B470-4209-B83E-798B279069CE}" type="pres">
      <dgm:prSet presAssocID="{0BF6FCCF-FE26-403D-82E8-FE32A4472AC4}" presName="connectorText" presStyleLbl="sibTrans2D1" presStyleIdx="1" presStyleCnt="2"/>
      <dgm:spPr/>
      <dgm:t>
        <a:bodyPr/>
        <a:lstStyle/>
        <a:p>
          <a:endParaRPr lang="en-US"/>
        </a:p>
      </dgm:t>
    </dgm:pt>
    <dgm:pt modelId="{0B4F9E05-F8D4-448A-AB23-19EA30DF6923}" type="pres">
      <dgm:prSet presAssocID="{0BF6FCCF-FE26-403D-82E8-FE32A4472AC4}" presName="lastNode" presStyleLbl="node1" presStyleIdx="2" presStyleCnt="3" custScaleX="59770" custScaleY="48302" custLinFactNeighborX="39005" custLinFactNeighborY="-121">
        <dgm:presLayoutVars>
          <dgm:bulletEnabled val="1"/>
        </dgm:presLayoutVars>
      </dgm:prSet>
      <dgm:spPr/>
      <dgm:t>
        <a:bodyPr/>
        <a:lstStyle/>
        <a:p>
          <a:endParaRPr lang="en-US"/>
        </a:p>
      </dgm:t>
    </dgm:pt>
  </dgm:ptLst>
  <dgm:cxnLst>
    <dgm:cxn modelId="{95E7AC23-AD46-45A5-B59A-DC0DE87A6082}" type="presOf" srcId="{0BF6FCCF-FE26-403D-82E8-FE32A4472AC4}" destId="{56223169-0D43-4F5F-B14D-5AB5E370B838}" srcOrd="0" destOrd="0" presId="urn:microsoft.com/office/officeart/2005/8/layout/equation2"/>
    <dgm:cxn modelId="{2EA66C1E-938C-4320-AD5A-A8E298D1F6B5}" type="presOf" srcId="{A2D76C97-DDD3-4C9F-A0E5-81AF2F10B3C9}" destId="{E1B33CD1-85E8-41D8-831C-2CB5150EC2A4}" srcOrd="0" destOrd="0" presId="urn:microsoft.com/office/officeart/2005/8/layout/equation2"/>
    <dgm:cxn modelId="{2977FBE6-664A-4AB3-9FD9-26B843C59409}" type="presOf" srcId="{CC705DFE-D142-4280-BC62-0D828F2BD90E}" destId="{0378204F-B470-4209-B83E-798B279069CE}" srcOrd="1" destOrd="0" presId="urn:microsoft.com/office/officeart/2005/8/layout/equation2"/>
    <dgm:cxn modelId="{09AFEBFB-567E-4546-8066-D74841F1DEEB}" srcId="{0BF6FCCF-FE26-403D-82E8-FE32A4472AC4}" destId="{55F35DFB-83EC-48BA-95DB-39D3A7A2151B}" srcOrd="2" destOrd="0" parTransId="{16CCEBDA-A6A2-4E51-B3AF-C1DEBC460098}" sibTransId="{DE526D1D-C5BC-4645-8534-3013F9E9887E}"/>
    <dgm:cxn modelId="{BB666574-8433-4275-8A92-E6F0B727477B}" type="presOf" srcId="{8826B81A-BCCA-4113-A400-463E9DB74A35}" destId="{7C0DE78B-6066-4DC3-AEB3-8A59BD71D1DC}" srcOrd="0" destOrd="0" presId="urn:microsoft.com/office/officeart/2005/8/layout/equation2"/>
    <dgm:cxn modelId="{5D6BC851-2F69-4BCB-9D85-65CF97280AB6}" type="presOf" srcId="{55F35DFB-83EC-48BA-95DB-39D3A7A2151B}" destId="{0B4F9E05-F8D4-448A-AB23-19EA30DF6923}" srcOrd="0" destOrd="0" presId="urn:microsoft.com/office/officeart/2005/8/layout/equation2"/>
    <dgm:cxn modelId="{36B633AB-732A-4B40-86C4-0B5DA9D8FE68}" srcId="{0BF6FCCF-FE26-403D-82E8-FE32A4472AC4}" destId="{DE0A215B-A324-4F51-8D91-F8A0C8654AEA}" srcOrd="0" destOrd="0" parTransId="{60CE164B-F427-420A-A9E0-370F19DF36D7}" sibTransId="{8826B81A-BCCA-4113-A400-463E9DB74A35}"/>
    <dgm:cxn modelId="{BC14A457-1D7F-41CB-871D-9C8DF37D8C5D}" srcId="{0BF6FCCF-FE26-403D-82E8-FE32A4472AC4}" destId="{A2D76C97-DDD3-4C9F-A0E5-81AF2F10B3C9}" srcOrd="1" destOrd="0" parTransId="{97242938-D176-49BD-B8CF-8AB3D41A7207}" sibTransId="{CC705DFE-D142-4280-BC62-0D828F2BD90E}"/>
    <dgm:cxn modelId="{55DB7A22-9FAA-4E0F-8BA5-FB659954FD84}" type="presOf" srcId="{DE0A215B-A324-4F51-8D91-F8A0C8654AEA}" destId="{15FBB031-C835-4624-BEA5-FAF2FB9EC8BE}" srcOrd="0" destOrd="0" presId="urn:microsoft.com/office/officeart/2005/8/layout/equation2"/>
    <dgm:cxn modelId="{B3E4D4E4-343A-449C-8B4B-DDE55731E559}" type="presOf" srcId="{CC705DFE-D142-4280-BC62-0D828F2BD90E}" destId="{2F27A42F-8C75-4563-B7FD-8B70CAF78B22}" srcOrd="0" destOrd="0" presId="urn:microsoft.com/office/officeart/2005/8/layout/equation2"/>
    <dgm:cxn modelId="{EF951A02-8BF6-4613-8601-22D489D2ED63}" type="presParOf" srcId="{56223169-0D43-4F5F-B14D-5AB5E370B838}" destId="{4F4E64A7-2764-470B-ABDA-D0C76945B346}" srcOrd="0" destOrd="0" presId="urn:microsoft.com/office/officeart/2005/8/layout/equation2"/>
    <dgm:cxn modelId="{E3391D6A-CC2A-4ECC-A4E5-58FBBA367EB9}" type="presParOf" srcId="{4F4E64A7-2764-470B-ABDA-D0C76945B346}" destId="{15FBB031-C835-4624-BEA5-FAF2FB9EC8BE}" srcOrd="0" destOrd="0" presId="urn:microsoft.com/office/officeart/2005/8/layout/equation2"/>
    <dgm:cxn modelId="{37EFF723-E229-449B-ACDD-ABAEF9F6A822}" type="presParOf" srcId="{4F4E64A7-2764-470B-ABDA-D0C76945B346}" destId="{FDC961CE-F069-4FBC-AD92-7E96BE18A67D}" srcOrd="1" destOrd="0" presId="urn:microsoft.com/office/officeart/2005/8/layout/equation2"/>
    <dgm:cxn modelId="{F9EF9E24-2DE8-40F3-A1F9-FC133435CACB}" type="presParOf" srcId="{4F4E64A7-2764-470B-ABDA-D0C76945B346}" destId="{7C0DE78B-6066-4DC3-AEB3-8A59BD71D1DC}" srcOrd="2" destOrd="0" presId="urn:microsoft.com/office/officeart/2005/8/layout/equation2"/>
    <dgm:cxn modelId="{C30E9CCE-9B72-4770-A30B-D0B3D8477C4F}" type="presParOf" srcId="{4F4E64A7-2764-470B-ABDA-D0C76945B346}" destId="{9DB26B9B-C77E-4D9D-8AAB-9CA5F6A04852}" srcOrd="3" destOrd="0" presId="urn:microsoft.com/office/officeart/2005/8/layout/equation2"/>
    <dgm:cxn modelId="{00444368-84C9-4958-BAB4-656198A098E0}" type="presParOf" srcId="{4F4E64A7-2764-470B-ABDA-D0C76945B346}" destId="{E1B33CD1-85E8-41D8-831C-2CB5150EC2A4}" srcOrd="4" destOrd="0" presId="urn:microsoft.com/office/officeart/2005/8/layout/equation2"/>
    <dgm:cxn modelId="{49321039-CDCE-4FAF-A060-EBC674F9C9FB}" type="presParOf" srcId="{56223169-0D43-4F5F-B14D-5AB5E370B838}" destId="{2F27A42F-8C75-4563-B7FD-8B70CAF78B22}" srcOrd="1" destOrd="0" presId="urn:microsoft.com/office/officeart/2005/8/layout/equation2"/>
    <dgm:cxn modelId="{B89CBCEA-C279-468B-B3C5-D2A61117B0B9}" type="presParOf" srcId="{2F27A42F-8C75-4563-B7FD-8B70CAF78B22}" destId="{0378204F-B470-4209-B83E-798B279069CE}" srcOrd="0" destOrd="0" presId="urn:microsoft.com/office/officeart/2005/8/layout/equation2"/>
    <dgm:cxn modelId="{032838D6-B3D5-4F34-B565-4D48C3A74F1E}" type="presParOf" srcId="{56223169-0D43-4F5F-B14D-5AB5E370B838}" destId="{0B4F9E05-F8D4-448A-AB23-19EA30DF6923}"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3BC834-AD5B-46AE-BF4D-6637467A52E3}" type="doc">
      <dgm:prSet loTypeId="urn:microsoft.com/office/officeart/2005/8/layout/vProcess5" loCatId="process" qsTypeId="urn:microsoft.com/office/officeart/2005/8/quickstyle/simple1" qsCatId="simple" csTypeId="urn:microsoft.com/office/officeart/2005/8/colors/colorful2" csCatId="colorful" phldr="1"/>
      <dgm:spPr/>
    </dgm:pt>
    <dgm:pt modelId="{494B24C8-E61E-4162-8C32-96DC96F0CC31}">
      <dgm:prSet phldrT="[Text]" custT="1"/>
      <dgm:spPr/>
      <dgm:t>
        <a:bodyPr/>
        <a:lstStyle/>
        <a:p>
          <a:r>
            <a:rPr lang="en-US" sz="2200" b="1" dirty="0" smtClean="0"/>
            <a:t>Step 1: </a:t>
          </a:r>
          <a:r>
            <a:rPr lang="en-US" sz="2200" dirty="0" smtClean="0"/>
            <a:t>Parents submit IEA Application to the TDOE; the TDOE determines student eligibility and notifies the parent.</a:t>
          </a:r>
          <a:endParaRPr lang="en-US" sz="2200" dirty="0"/>
        </a:p>
      </dgm:t>
    </dgm:pt>
    <dgm:pt modelId="{D3FD023A-3A02-495B-953E-006DD815FFCC}" type="parTrans" cxnId="{A25A9788-32E6-4056-B25E-0C2BAB702C5A}">
      <dgm:prSet/>
      <dgm:spPr/>
      <dgm:t>
        <a:bodyPr/>
        <a:lstStyle/>
        <a:p>
          <a:endParaRPr lang="en-US"/>
        </a:p>
      </dgm:t>
    </dgm:pt>
    <dgm:pt modelId="{69CD1179-20D1-47E1-83AE-9D07937F8B47}" type="sibTrans" cxnId="{A25A9788-32E6-4056-B25E-0C2BAB702C5A}">
      <dgm:prSet/>
      <dgm:spPr/>
      <dgm:t>
        <a:bodyPr/>
        <a:lstStyle/>
        <a:p>
          <a:endParaRPr lang="en-US"/>
        </a:p>
      </dgm:t>
    </dgm:pt>
    <dgm:pt modelId="{13B2846F-23F3-410C-ACAB-9860E79DC402}">
      <dgm:prSet phldrT="[Text]" custT="1"/>
      <dgm:spPr/>
      <dgm:t>
        <a:bodyPr/>
        <a:lstStyle/>
        <a:p>
          <a:r>
            <a:rPr lang="en-US" sz="2400" b="1" dirty="0" smtClean="0"/>
            <a:t>Step 2: </a:t>
          </a:r>
          <a:r>
            <a:rPr lang="en-US" sz="2400" dirty="0" smtClean="0"/>
            <a:t>Parents sign IEA Contract with the TDOE.</a:t>
          </a:r>
          <a:endParaRPr lang="en-US" sz="2400" dirty="0"/>
        </a:p>
      </dgm:t>
    </dgm:pt>
    <dgm:pt modelId="{701491B0-C2FD-438A-ACFA-AF69B30A7EDC}" type="parTrans" cxnId="{AED885EB-574A-4F61-A65D-4BE1B5469F2B}">
      <dgm:prSet/>
      <dgm:spPr/>
      <dgm:t>
        <a:bodyPr/>
        <a:lstStyle/>
        <a:p>
          <a:endParaRPr lang="en-US"/>
        </a:p>
      </dgm:t>
    </dgm:pt>
    <dgm:pt modelId="{AF727FF1-31EB-4A60-91BF-92C3159679D0}" type="sibTrans" cxnId="{AED885EB-574A-4F61-A65D-4BE1B5469F2B}">
      <dgm:prSet/>
      <dgm:spPr/>
      <dgm:t>
        <a:bodyPr/>
        <a:lstStyle/>
        <a:p>
          <a:endParaRPr lang="en-US"/>
        </a:p>
      </dgm:t>
    </dgm:pt>
    <dgm:pt modelId="{0E709011-7406-46F0-B918-CECA4A4E7754}">
      <dgm:prSet custT="1"/>
      <dgm:spPr/>
      <dgm:t>
        <a:bodyPr/>
        <a:lstStyle/>
        <a:p>
          <a:r>
            <a:rPr lang="en-US" sz="2400" b="1" dirty="0" smtClean="0"/>
            <a:t>Step 3: </a:t>
          </a:r>
          <a:r>
            <a:rPr lang="en-US" sz="2400" b="0" dirty="0" smtClean="0"/>
            <a:t>Parents</a:t>
          </a:r>
          <a:r>
            <a:rPr lang="en-US" sz="2400" b="1" dirty="0" smtClean="0"/>
            <a:t> </a:t>
          </a:r>
          <a:r>
            <a:rPr lang="en-US" sz="2400" b="0" dirty="0" smtClean="0"/>
            <a:t>notify the school district they reside in that student is receiving an IEA.  </a:t>
          </a:r>
          <a:endParaRPr lang="en-US" sz="2400" b="0" dirty="0"/>
        </a:p>
      </dgm:t>
    </dgm:pt>
    <dgm:pt modelId="{13B7611A-3F71-48E8-B17D-5FE221F0FA69}" type="parTrans" cxnId="{3ABB9C54-80BE-486E-8A7D-0C04465AA5F4}">
      <dgm:prSet/>
      <dgm:spPr/>
      <dgm:t>
        <a:bodyPr/>
        <a:lstStyle/>
        <a:p>
          <a:endParaRPr lang="en-US"/>
        </a:p>
      </dgm:t>
    </dgm:pt>
    <dgm:pt modelId="{837B751F-DEFB-477A-BCF9-C6FCEEA51B41}" type="sibTrans" cxnId="{3ABB9C54-80BE-486E-8A7D-0C04465AA5F4}">
      <dgm:prSet/>
      <dgm:spPr/>
      <dgm:t>
        <a:bodyPr/>
        <a:lstStyle/>
        <a:p>
          <a:endParaRPr lang="en-US"/>
        </a:p>
      </dgm:t>
    </dgm:pt>
    <dgm:pt modelId="{944E83F0-6E3F-493E-BF11-32389B93D490}" type="pres">
      <dgm:prSet presAssocID="{553BC834-AD5B-46AE-BF4D-6637467A52E3}" presName="outerComposite" presStyleCnt="0">
        <dgm:presLayoutVars>
          <dgm:chMax val="5"/>
          <dgm:dir/>
          <dgm:resizeHandles val="exact"/>
        </dgm:presLayoutVars>
      </dgm:prSet>
      <dgm:spPr/>
    </dgm:pt>
    <dgm:pt modelId="{16487EB1-5681-43A7-A8E7-E3A3961DAE79}" type="pres">
      <dgm:prSet presAssocID="{553BC834-AD5B-46AE-BF4D-6637467A52E3}" presName="dummyMaxCanvas" presStyleCnt="0">
        <dgm:presLayoutVars/>
      </dgm:prSet>
      <dgm:spPr/>
    </dgm:pt>
    <dgm:pt modelId="{8ED8309A-3674-4AA4-8718-7312D279EE2F}" type="pres">
      <dgm:prSet presAssocID="{553BC834-AD5B-46AE-BF4D-6637467A52E3}" presName="ThreeNodes_1" presStyleLbl="node1" presStyleIdx="0" presStyleCnt="3" custLinFactNeighborX="-5472" custLinFactNeighborY="-32680">
        <dgm:presLayoutVars>
          <dgm:bulletEnabled val="1"/>
        </dgm:presLayoutVars>
      </dgm:prSet>
      <dgm:spPr/>
      <dgm:t>
        <a:bodyPr/>
        <a:lstStyle/>
        <a:p>
          <a:endParaRPr lang="en-US"/>
        </a:p>
      </dgm:t>
    </dgm:pt>
    <dgm:pt modelId="{19A1D1F8-F13F-4B25-8FC8-28BDFE52B0E6}" type="pres">
      <dgm:prSet presAssocID="{553BC834-AD5B-46AE-BF4D-6637467A52E3}" presName="ThreeNodes_2" presStyleLbl="node1" presStyleIdx="1" presStyleCnt="3">
        <dgm:presLayoutVars>
          <dgm:bulletEnabled val="1"/>
        </dgm:presLayoutVars>
      </dgm:prSet>
      <dgm:spPr/>
      <dgm:t>
        <a:bodyPr/>
        <a:lstStyle/>
        <a:p>
          <a:endParaRPr lang="en-US"/>
        </a:p>
      </dgm:t>
    </dgm:pt>
    <dgm:pt modelId="{06E38419-A365-4E60-A134-5E1CC51BCDAF}" type="pres">
      <dgm:prSet presAssocID="{553BC834-AD5B-46AE-BF4D-6637467A52E3}" presName="ThreeNodes_3" presStyleLbl="node1" presStyleIdx="2" presStyleCnt="3">
        <dgm:presLayoutVars>
          <dgm:bulletEnabled val="1"/>
        </dgm:presLayoutVars>
      </dgm:prSet>
      <dgm:spPr/>
      <dgm:t>
        <a:bodyPr/>
        <a:lstStyle/>
        <a:p>
          <a:endParaRPr lang="en-US"/>
        </a:p>
      </dgm:t>
    </dgm:pt>
    <dgm:pt modelId="{7978F4D5-EBD8-4DB9-8916-F95CE07F47CE}" type="pres">
      <dgm:prSet presAssocID="{553BC834-AD5B-46AE-BF4D-6637467A52E3}" presName="ThreeConn_1-2" presStyleLbl="fgAccFollowNode1" presStyleIdx="0" presStyleCnt="2">
        <dgm:presLayoutVars>
          <dgm:bulletEnabled val="1"/>
        </dgm:presLayoutVars>
      </dgm:prSet>
      <dgm:spPr/>
      <dgm:t>
        <a:bodyPr/>
        <a:lstStyle/>
        <a:p>
          <a:endParaRPr lang="en-US"/>
        </a:p>
      </dgm:t>
    </dgm:pt>
    <dgm:pt modelId="{CF6E0850-1330-407B-8445-5E4FBF4DA2CD}" type="pres">
      <dgm:prSet presAssocID="{553BC834-AD5B-46AE-BF4D-6637467A52E3}" presName="ThreeConn_2-3" presStyleLbl="fgAccFollowNode1" presStyleIdx="1" presStyleCnt="2">
        <dgm:presLayoutVars>
          <dgm:bulletEnabled val="1"/>
        </dgm:presLayoutVars>
      </dgm:prSet>
      <dgm:spPr/>
      <dgm:t>
        <a:bodyPr/>
        <a:lstStyle/>
        <a:p>
          <a:endParaRPr lang="en-US"/>
        </a:p>
      </dgm:t>
    </dgm:pt>
    <dgm:pt modelId="{0BC6E722-4CFD-4E15-B510-86CBCCAB9B57}" type="pres">
      <dgm:prSet presAssocID="{553BC834-AD5B-46AE-BF4D-6637467A52E3}" presName="ThreeNodes_1_text" presStyleLbl="node1" presStyleIdx="2" presStyleCnt="3">
        <dgm:presLayoutVars>
          <dgm:bulletEnabled val="1"/>
        </dgm:presLayoutVars>
      </dgm:prSet>
      <dgm:spPr/>
      <dgm:t>
        <a:bodyPr/>
        <a:lstStyle/>
        <a:p>
          <a:endParaRPr lang="en-US"/>
        </a:p>
      </dgm:t>
    </dgm:pt>
    <dgm:pt modelId="{D5A3FC65-E425-415A-9573-56461DA4A052}" type="pres">
      <dgm:prSet presAssocID="{553BC834-AD5B-46AE-BF4D-6637467A52E3}" presName="ThreeNodes_2_text" presStyleLbl="node1" presStyleIdx="2" presStyleCnt="3">
        <dgm:presLayoutVars>
          <dgm:bulletEnabled val="1"/>
        </dgm:presLayoutVars>
      </dgm:prSet>
      <dgm:spPr/>
      <dgm:t>
        <a:bodyPr/>
        <a:lstStyle/>
        <a:p>
          <a:endParaRPr lang="en-US"/>
        </a:p>
      </dgm:t>
    </dgm:pt>
    <dgm:pt modelId="{40C5D1D4-D259-47A4-ADA4-0E6807604851}" type="pres">
      <dgm:prSet presAssocID="{553BC834-AD5B-46AE-BF4D-6637467A52E3}" presName="ThreeNodes_3_text" presStyleLbl="node1" presStyleIdx="2" presStyleCnt="3">
        <dgm:presLayoutVars>
          <dgm:bulletEnabled val="1"/>
        </dgm:presLayoutVars>
      </dgm:prSet>
      <dgm:spPr/>
      <dgm:t>
        <a:bodyPr/>
        <a:lstStyle/>
        <a:p>
          <a:endParaRPr lang="en-US"/>
        </a:p>
      </dgm:t>
    </dgm:pt>
  </dgm:ptLst>
  <dgm:cxnLst>
    <dgm:cxn modelId="{A25A9788-32E6-4056-B25E-0C2BAB702C5A}" srcId="{553BC834-AD5B-46AE-BF4D-6637467A52E3}" destId="{494B24C8-E61E-4162-8C32-96DC96F0CC31}" srcOrd="0" destOrd="0" parTransId="{D3FD023A-3A02-495B-953E-006DD815FFCC}" sibTransId="{69CD1179-20D1-47E1-83AE-9D07937F8B47}"/>
    <dgm:cxn modelId="{F1A3800F-EE77-4D71-A097-F5C5DD7F1FB3}" type="presOf" srcId="{AF727FF1-31EB-4A60-91BF-92C3159679D0}" destId="{CF6E0850-1330-407B-8445-5E4FBF4DA2CD}" srcOrd="0" destOrd="0" presId="urn:microsoft.com/office/officeart/2005/8/layout/vProcess5"/>
    <dgm:cxn modelId="{FADA084D-6ABF-44FE-A365-29C8B885520B}" type="presOf" srcId="{13B2846F-23F3-410C-ACAB-9860E79DC402}" destId="{19A1D1F8-F13F-4B25-8FC8-28BDFE52B0E6}" srcOrd="0" destOrd="0" presId="urn:microsoft.com/office/officeart/2005/8/layout/vProcess5"/>
    <dgm:cxn modelId="{3ABB9C54-80BE-486E-8A7D-0C04465AA5F4}" srcId="{553BC834-AD5B-46AE-BF4D-6637467A52E3}" destId="{0E709011-7406-46F0-B918-CECA4A4E7754}" srcOrd="2" destOrd="0" parTransId="{13B7611A-3F71-48E8-B17D-5FE221F0FA69}" sibTransId="{837B751F-DEFB-477A-BCF9-C6FCEEA51B41}"/>
    <dgm:cxn modelId="{63419224-4308-47E9-B6A5-F250AC220430}" type="presOf" srcId="{494B24C8-E61E-4162-8C32-96DC96F0CC31}" destId="{8ED8309A-3674-4AA4-8718-7312D279EE2F}" srcOrd="0" destOrd="0" presId="urn:microsoft.com/office/officeart/2005/8/layout/vProcess5"/>
    <dgm:cxn modelId="{7DC03693-3E53-4FAA-955E-69EAF6800BAB}" type="presOf" srcId="{0E709011-7406-46F0-B918-CECA4A4E7754}" destId="{40C5D1D4-D259-47A4-ADA4-0E6807604851}" srcOrd="1" destOrd="0" presId="urn:microsoft.com/office/officeart/2005/8/layout/vProcess5"/>
    <dgm:cxn modelId="{AEF3DC07-C363-4BE7-A508-FE6FD44A4089}" type="presOf" srcId="{494B24C8-E61E-4162-8C32-96DC96F0CC31}" destId="{0BC6E722-4CFD-4E15-B510-86CBCCAB9B57}" srcOrd="1" destOrd="0" presId="urn:microsoft.com/office/officeart/2005/8/layout/vProcess5"/>
    <dgm:cxn modelId="{AED885EB-574A-4F61-A65D-4BE1B5469F2B}" srcId="{553BC834-AD5B-46AE-BF4D-6637467A52E3}" destId="{13B2846F-23F3-410C-ACAB-9860E79DC402}" srcOrd="1" destOrd="0" parTransId="{701491B0-C2FD-438A-ACFA-AF69B30A7EDC}" sibTransId="{AF727FF1-31EB-4A60-91BF-92C3159679D0}"/>
    <dgm:cxn modelId="{D3A8E998-A476-4F46-B266-335773BA6D83}" type="presOf" srcId="{13B2846F-23F3-410C-ACAB-9860E79DC402}" destId="{D5A3FC65-E425-415A-9573-56461DA4A052}" srcOrd="1" destOrd="0" presId="urn:microsoft.com/office/officeart/2005/8/layout/vProcess5"/>
    <dgm:cxn modelId="{C0370FC8-CE59-43FA-82FA-6A25FCAA3817}" type="presOf" srcId="{0E709011-7406-46F0-B918-CECA4A4E7754}" destId="{06E38419-A365-4E60-A134-5E1CC51BCDAF}" srcOrd="0" destOrd="0" presId="urn:microsoft.com/office/officeart/2005/8/layout/vProcess5"/>
    <dgm:cxn modelId="{FC5F3BFE-BFD6-4295-97FF-69D38AFDE34F}" type="presOf" srcId="{69CD1179-20D1-47E1-83AE-9D07937F8B47}" destId="{7978F4D5-EBD8-4DB9-8916-F95CE07F47CE}" srcOrd="0" destOrd="0" presId="urn:microsoft.com/office/officeart/2005/8/layout/vProcess5"/>
    <dgm:cxn modelId="{869F8C1B-EBA2-498C-B029-513B0DFD395A}" type="presOf" srcId="{553BC834-AD5B-46AE-BF4D-6637467A52E3}" destId="{944E83F0-6E3F-493E-BF11-32389B93D490}" srcOrd="0" destOrd="0" presId="urn:microsoft.com/office/officeart/2005/8/layout/vProcess5"/>
    <dgm:cxn modelId="{375EFCF7-F24E-485B-A493-99F0745A6389}" type="presParOf" srcId="{944E83F0-6E3F-493E-BF11-32389B93D490}" destId="{16487EB1-5681-43A7-A8E7-E3A3961DAE79}" srcOrd="0" destOrd="0" presId="urn:microsoft.com/office/officeart/2005/8/layout/vProcess5"/>
    <dgm:cxn modelId="{1F2CEB1E-A7B7-48AC-A8CC-4484E6854C7B}" type="presParOf" srcId="{944E83F0-6E3F-493E-BF11-32389B93D490}" destId="{8ED8309A-3674-4AA4-8718-7312D279EE2F}" srcOrd="1" destOrd="0" presId="urn:microsoft.com/office/officeart/2005/8/layout/vProcess5"/>
    <dgm:cxn modelId="{92F8C63C-34E6-4F35-91AB-056CCD29709D}" type="presParOf" srcId="{944E83F0-6E3F-493E-BF11-32389B93D490}" destId="{19A1D1F8-F13F-4B25-8FC8-28BDFE52B0E6}" srcOrd="2" destOrd="0" presId="urn:microsoft.com/office/officeart/2005/8/layout/vProcess5"/>
    <dgm:cxn modelId="{D3768243-3278-4B76-B0CC-A7DD8ADD338B}" type="presParOf" srcId="{944E83F0-6E3F-493E-BF11-32389B93D490}" destId="{06E38419-A365-4E60-A134-5E1CC51BCDAF}" srcOrd="3" destOrd="0" presId="urn:microsoft.com/office/officeart/2005/8/layout/vProcess5"/>
    <dgm:cxn modelId="{C1B4F42F-74D5-4ED3-92AD-8A0724430B72}" type="presParOf" srcId="{944E83F0-6E3F-493E-BF11-32389B93D490}" destId="{7978F4D5-EBD8-4DB9-8916-F95CE07F47CE}" srcOrd="4" destOrd="0" presId="urn:microsoft.com/office/officeart/2005/8/layout/vProcess5"/>
    <dgm:cxn modelId="{60D71B99-9D24-43A8-B292-26C888A2FB5C}" type="presParOf" srcId="{944E83F0-6E3F-493E-BF11-32389B93D490}" destId="{CF6E0850-1330-407B-8445-5E4FBF4DA2CD}" srcOrd="5" destOrd="0" presId="urn:microsoft.com/office/officeart/2005/8/layout/vProcess5"/>
    <dgm:cxn modelId="{177D50B5-9CAE-48A3-A29C-6DD7C243B7E2}" type="presParOf" srcId="{944E83F0-6E3F-493E-BF11-32389B93D490}" destId="{0BC6E722-4CFD-4E15-B510-86CBCCAB9B57}" srcOrd="6" destOrd="0" presId="urn:microsoft.com/office/officeart/2005/8/layout/vProcess5"/>
    <dgm:cxn modelId="{B145CEAB-070E-48D5-8CC3-9C6E2E1A0B49}" type="presParOf" srcId="{944E83F0-6E3F-493E-BF11-32389B93D490}" destId="{D5A3FC65-E425-415A-9573-56461DA4A052}" srcOrd="7" destOrd="0" presId="urn:microsoft.com/office/officeart/2005/8/layout/vProcess5"/>
    <dgm:cxn modelId="{326A5846-B631-495A-9B96-0A52A4E4212D}" type="presParOf" srcId="{944E83F0-6E3F-493E-BF11-32389B93D490}" destId="{40C5D1D4-D259-47A4-ADA4-0E6807604851}"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8309A-3674-4AA4-8718-7312D279EE2F}">
      <dsp:nvSpPr>
        <dsp:cNvPr id="0" name=""/>
        <dsp:cNvSpPr/>
      </dsp:nvSpPr>
      <dsp:spPr>
        <a:xfrm>
          <a:off x="0" y="0"/>
          <a:ext cx="6995160" cy="1348376"/>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Step 1: </a:t>
          </a:r>
          <a:r>
            <a:rPr lang="en-US" sz="2200" kern="1200" dirty="0" smtClean="0"/>
            <a:t>Parents submit IEA Application to the TDOE; the TDOE determines student eligibility and notifies the parent.</a:t>
          </a:r>
          <a:endParaRPr lang="en-US" sz="2200" kern="1200" dirty="0"/>
        </a:p>
      </dsp:txBody>
      <dsp:txXfrm>
        <a:off x="39493" y="39493"/>
        <a:ext cx="5540156" cy="1269390"/>
      </dsp:txXfrm>
    </dsp:sp>
    <dsp:sp modelId="{19A1D1F8-F13F-4B25-8FC8-28BDFE52B0E6}">
      <dsp:nvSpPr>
        <dsp:cNvPr id="0" name=""/>
        <dsp:cNvSpPr/>
      </dsp:nvSpPr>
      <dsp:spPr>
        <a:xfrm>
          <a:off x="617219" y="1573105"/>
          <a:ext cx="6995160" cy="1348376"/>
        </a:xfrm>
        <a:prstGeom prst="roundRect">
          <a:avLst>
            <a:gd name="adj" fmla="val 10000"/>
          </a:avLst>
        </a:prstGeom>
        <a:solidFill>
          <a:schemeClr val="accent2">
            <a:hueOff val="-815206"/>
            <a:satOff val="-1674"/>
            <a:lumOff val="1068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Step 2: </a:t>
          </a:r>
          <a:r>
            <a:rPr lang="en-US" sz="2400" kern="1200" dirty="0" smtClean="0"/>
            <a:t>Parents sign IEA Contract with the TDOE.</a:t>
          </a:r>
          <a:endParaRPr lang="en-US" sz="2400" kern="1200" dirty="0"/>
        </a:p>
      </dsp:txBody>
      <dsp:txXfrm>
        <a:off x="656712" y="1612598"/>
        <a:ext cx="5422509" cy="1269390"/>
      </dsp:txXfrm>
    </dsp:sp>
    <dsp:sp modelId="{06E38419-A365-4E60-A134-5E1CC51BCDAF}">
      <dsp:nvSpPr>
        <dsp:cNvPr id="0" name=""/>
        <dsp:cNvSpPr/>
      </dsp:nvSpPr>
      <dsp:spPr>
        <a:xfrm>
          <a:off x="1234439" y="3146210"/>
          <a:ext cx="6995160" cy="1348376"/>
        </a:xfrm>
        <a:prstGeom prst="roundRect">
          <a:avLst>
            <a:gd name="adj" fmla="val 10000"/>
          </a:avLst>
        </a:prstGeom>
        <a:solidFill>
          <a:schemeClr val="accent2">
            <a:hueOff val="-1630411"/>
            <a:satOff val="-3349"/>
            <a:lumOff val="2137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Step 3: </a:t>
          </a:r>
          <a:r>
            <a:rPr lang="en-US" sz="2400" b="0" kern="1200" dirty="0" smtClean="0"/>
            <a:t>Parents</a:t>
          </a:r>
          <a:r>
            <a:rPr lang="en-US" sz="2400" b="1" kern="1200" dirty="0" smtClean="0"/>
            <a:t> </a:t>
          </a:r>
          <a:r>
            <a:rPr lang="en-US" sz="2400" b="0" kern="1200" dirty="0" smtClean="0"/>
            <a:t>notify the school district they reside in that student is receiving an IEA.  </a:t>
          </a:r>
          <a:endParaRPr lang="en-US" sz="2400" b="0" kern="1200" dirty="0"/>
        </a:p>
      </dsp:txBody>
      <dsp:txXfrm>
        <a:off x="1273932" y="3185703"/>
        <a:ext cx="5422509" cy="1269390"/>
      </dsp:txXfrm>
    </dsp:sp>
    <dsp:sp modelId="{7978F4D5-EBD8-4DB9-8916-F95CE07F47CE}">
      <dsp:nvSpPr>
        <dsp:cNvPr id="0" name=""/>
        <dsp:cNvSpPr/>
      </dsp:nvSpPr>
      <dsp:spPr>
        <a:xfrm>
          <a:off x="6118715" y="1022518"/>
          <a:ext cx="876444" cy="876444"/>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15915" y="1022518"/>
        <a:ext cx="482044" cy="659524"/>
      </dsp:txXfrm>
    </dsp:sp>
    <dsp:sp modelId="{CF6E0850-1330-407B-8445-5E4FBF4DA2CD}">
      <dsp:nvSpPr>
        <dsp:cNvPr id="0" name=""/>
        <dsp:cNvSpPr/>
      </dsp:nvSpPr>
      <dsp:spPr>
        <a:xfrm>
          <a:off x="6735935" y="2586634"/>
          <a:ext cx="876444" cy="876444"/>
        </a:xfrm>
        <a:prstGeom prst="downArrow">
          <a:avLst>
            <a:gd name="adj1" fmla="val 55000"/>
            <a:gd name="adj2" fmla="val 45000"/>
          </a:avLst>
        </a:prstGeom>
        <a:solidFill>
          <a:schemeClr val="accent2">
            <a:tint val="40000"/>
            <a:alpha val="90000"/>
            <a:hueOff val="-2204684"/>
            <a:satOff val="38457"/>
            <a:lumOff val="4822"/>
            <a:alphaOff val="0"/>
          </a:schemeClr>
        </a:solidFill>
        <a:ln w="15875" cap="flat" cmpd="sng" algn="ctr">
          <a:solidFill>
            <a:schemeClr val="accent2">
              <a:tint val="40000"/>
              <a:alpha val="90000"/>
              <a:hueOff val="-2204684"/>
              <a:satOff val="38457"/>
              <a:lumOff val="48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33135" y="2586634"/>
        <a:ext cx="482044" cy="65952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pPr/>
              <a:t>‹#›</a:t>
            </a:fld>
            <a:endParaRPr lang="en-US"/>
          </a:p>
        </p:txBody>
      </p:sp>
    </p:spTree>
    <p:extLst>
      <p:ext uri="{BB962C8B-B14F-4D97-AF65-F5344CB8AC3E}">
        <p14:creationId xmlns:p14="http://schemas.microsoft.com/office/powerpoint/2010/main" xmlns=""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D2865-D92B-4D23-BCF7-D67958C9C981}" type="slidenum">
              <a:rPr lang="en-US" smtClean="0"/>
              <a:pPr/>
              <a:t>6</a:t>
            </a:fld>
            <a:endParaRPr lang="en-US"/>
          </a:p>
        </p:txBody>
      </p:sp>
    </p:spTree>
    <p:extLst>
      <p:ext uri="{BB962C8B-B14F-4D97-AF65-F5344CB8AC3E}">
        <p14:creationId xmlns:p14="http://schemas.microsoft.com/office/powerpoint/2010/main" xmlns="" val="407969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D2865-D92B-4D23-BCF7-D67958C9C981}" type="slidenum">
              <a:rPr lang="en-US" smtClean="0"/>
              <a:pPr/>
              <a:t>24</a:t>
            </a:fld>
            <a:endParaRPr lang="en-US"/>
          </a:p>
        </p:txBody>
      </p:sp>
    </p:spTree>
    <p:extLst>
      <p:ext uri="{BB962C8B-B14F-4D97-AF65-F5344CB8AC3E}">
        <p14:creationId xmlns:p14="http://schemas.microsoft.com/office/powerpoint/2010/main" xmlns="" val="2074400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D21312-8540-40FA-ACDE-BF1BA0A5DC9C}" type="slidenum">
              <a:rPr lang="en-US" smtClean="0"/>
              <a:pPr/>
              <a:t>31</a:t>
            </a:fld>
            <a:endParaRPr lang="en-US"/>
          </a:p>
        </p:txBody>
      </p:sp>
    </p:spTree>
    <p:extLst>
      <p:ext uri="{BB962C8B-B14F-4D97-AF65-F5344CB8AC3E}">
        <p14:creationId xmlns:p14="http://schemas.microsoft.com/office/powerpoint/2010/main" xmlns="" val="338586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D21312-8540-40FA-ACDE-BF1BA0A5DC9C}" type="slidenum">
              <a:rPr lang="en-US" smtClean="0"/>
              <a:pPr/>
              <a:t>41</a:t>
            </a:fld>
            <a:endParaRPr lang="en-US"/>
          </a:p>
        </p:txBody>
      </p:sp>
    </p:spTree>
    <p:extLst>
      <p:ext uri="{BB962C8B-B14F-4D97-AF65-F5344CB8AC3E}">
        <p14:creationId xmlns:p14="http://schemas.microsoft.com/office/powerpoint/2010/main" xmlns="" val="1185632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xmlns=""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xmlns=""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dirty="0" smtClean="0">
                <a:solidFill>
                  <a:schemeClr val="bg1"/>
                </a:solidFill>
                <a:effectLst/>
                <a:latin typeface="PermianSlabSerifTypeface"/>
                <a:cs typeface="PermianSlabSerifTypeface"/>
              </a:rPr>
              <a:t>Presenter</a:t>
            </a:r>
            <a:r>
              <a:rPr lang="en-US" sz="3000" b="1" i="0" baseline="0" dirty="0" smtClean="0">
                <a:solidFill>
                  <a:schemeClr val="bg1"/>
                </a:solidFill>
                <a:effectLst/>
                <a:latin typeface="PermianSlabSerifTypeface"/>
                <a:cs typeface="PermianSlabSerifTypeface"/>
              </a:rPr>
              <a:t> Name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Title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Team/Office/Division</a:t>
            </a:r>
          </a:p>
          <a:p>
            <a:r>
              <a:rPr lang="en-US" sz="3000" b="1" i="0" baseline="0" dirty="0" smtClean="0">
                <a:solidFill>
                  <a:schemeClr val="bg1"/>
                </a:solidFill>
                <a:effectLst/>
                <a:latin typeface="PermianSlabSerifTypeface"/>
                <a:cs typeface="PermianSlabSerifTypeface"/>
              </a:rPr>
              <a:t>Email Address</a:t>
            </a:r>
          </a:p>
          <a:p>
            <a:r>
              <a:rPr lang="en-US" sz="3000" b="1" i="0" baseline="0" dirty="0" smtClean="0">
                <a:solidFill>
                  <a:schemeClr val="bg1"/>
                </a:solidFill>
                <a:effectLst/>
                <a:latin typeface="PermianSlabSerifTypeface"/>
                <a:cs typeface="PermianSlabSerifTypeface"/>
              </a:rPr>
              <a:t>Phone Number</a:t>
            </a:r>
            <a:endParaRPr lang="en-US" sz="3000" b="1" i="0" dirty="0">
              <a:solidFill>
                <a:schemeClr val="bg1"/>
              </a:solidFill>
              <a:effectLst/>
              <a:latin typeface="PermianSlabSerifTypeface"/>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PermianSlabSerifTypeface"/>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Open Sans"/>
                <a:cs typeface="Open Sans"/>
              </a:rPr>
              <a:t>Excellence | Optimism | Judgment | Courage | Teamwork</a:t>
            </a:r>
            <a:endParaRPr lang="en-US" sz="2400" b="1" dirty="0">
              <a:solidFill>
                <a:srgbClr val="1B365D"/>
              </a:solidFill>
              <a:latin typeface="Open Sans"/>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hyperlink" Target="mailto:IEA.Questions@tn.gov"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mailto:IEA.Questions@tn.gov" TargetMode="External"/><Relationship Id="rId2" Type="http://schemas.openxmlformats.org/officeDocument/2006/relationships/hyperlink" Target="http://www.tn.gov/education/section/iea"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mailto:IEA.Questions@tn.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597" y="3810000"/>
            <a:ext cx="7772400" cy="1447800"/>
          </a:xfrm>
        </p:spPr>
        <p:txBody>
          <a:bodyPr>
            <a:normAutofit fontScale="90000"/>
          </a:bodyPr>
          <a:lstStyle/>
          <a:p>
            <a:r>
              <a:rPr lang="en-US" dirty="0" smtClean="0"/>
              <a:t>Individualized </a:t>
            </a:r>
            <a:r>
              <a:rPr lang="en-US" dirty="0"/>
              <a:t>Education Account (IEA) </a:t>
            </a:r>
            <a:r>
              <a:rPr lang="en-US" dirty="0" smtClean="0"/>
              <a:t>Program Information</a:t>
            </a:r>
            <a:endParaRPr lang="en-US" dirty="0"/>
          </a:p>
        </p:txBody>
      </p:sp>
      <p:sp>
        <p:nvSpPr>
          <p:cNvPr id="3" name="Subtitle 2"/>
          <p:cNvSpPr>
            <a:spLocks noGrp="1"/>
          </p:cNvSpPr>
          <p:nvPr>
            <p:ph type="subTitle" idx="1"/>
          </p:nvPr>
        </p:nvSpPr>
        <p:spPr>
          <a:xfrm>
            <a:off x="1371600" y="5257800"/>
            <a:ext cx="6400800" cy="762000"/>
          </a:xfrm>
        </p:spPr>
        <p:txBody>
          <a:bodyPr/>
          <a:lstStyle/>
          <a:p>
            <a:r>
              <a:rPr lang="en-US" sz="2400" dirty="0"/>
              <a:t>Tennessee Data &amp; Attendance Supervisors Conference</a:t>
            </a:r>
          </a:p>
        </p:txBody>
      </p:sp>
      <p:sp>
        <p:nvSpPr>
          <p:cNvPr id="4" name="Text Placeholder 3"/>
          <p:cNvSpPr>
            <a:spLocks noGrp="1"/>
          </p:cNvSpPr>
          <p:nvPr>
            <p:ph type="body" sz="quarter" idx="10"/>
          </p:nvPr>
        </p:nvSpPr>
        <p:spPr>
          <a:xfrm>
            <a:off x="1066800" y="6400800"/>
            <a:ext cx="7086599" cy="381000"/>
          </a:xfrm>
        </p:spPr>
        <p:txBody>
          <a:bodyPr>
            <a:normAutofit/>
          </a:bodyPr>
          <a:lstStyle/>
          <a:p>
            <a:r>
              <a:rPr lang="en-US" dirty="0">
                <a:solidFill>
                  <a:schemeClr val="tx1"/>
                </a:solidFill>
              </a:rPr>
              <a:t>Rebecca E. Wright, Director, Individualized Education Account </a:t>
            </a:r>
            <a:r>
              <a:rPr lang="en-US" dirty="0" smtClean="0">
                <a:solidFill>
                  <a:schemeClr val="tx1"/>
                </a:solidFill>
              </a:rPr>
              <a:t>Program</a:t>
            </a:r>
            <a:endParaRPr lang="en-US" dirty="0">
              <a:solidFill>
                <a:schemeClr val="tx1"/>
              </a:solidFill>
            </a:endParaRPr>
          </a:p>
        </p:txBody>
      </p:sp>
    </p:spTree>
    <p:extLst>
      <p:ext uri="{BB962C8B-B14F-4D97-AF65-F5344CB8AC3E}">
        <p14:creationId xmlns:p14="http://schemas.microsoft.com/office/powerpoint/2010/main" xmlns="" val="353408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Font typeface="+mj-lt"/>
              <a:buAutoNum type="arabicPeriod"/>
            </a:pPr>
            <a:r>
              <a:rPr lang="en-US" dirty="0"/>
              <a:t>Create </a:t>
            </a:r>
            <a:r>
              <a:rPr lang="en-US" b="1" dirty="0"/>
              <a:t>administrative procedures </a:t>
            </a:r>
            <a:endParaRPr lang="en-US" b="1" dirty="0" smtClean="0"/>
          </a:p>
          <a:p>
            <a:pPr marL="457200" indent="-457200">
              <a:buFont typeface="+mj-lt"/>
              <a:buAutoNum type="arabicPeriod"/>
            </a:pPr>
            <a:r>
              <a:rPr lang="en-US" dirty="0"/>
              <a:t>Develop </a:t>
            </a:r>
            <a:r>
              <a:rPr lang="en-US" b="1" dirty="0"/>
              <a:t>communications plans </a:t>
            </a:r>
            <a:r>
              <a:rPr lang="en-US" dirty="0"/>
              <a:t>for </a:t>
            </a:r>
            <a:r>
              <a:rPr lang="en-US" dirty="0" smtClean="0"/>
              <a:t>stakeholders and information resources</a:t>
            </a:r>
            <a:endParaRPr lang="en-US" dirty="0"/>
          </a:p>
          <a:p>
            <a:pPr marL="457200" indent="-457200">
              <a:buFont typeface="+mj-lt"/>
              <a:buAutoNum type="arabicPeriod"/>
            </a:pPr>
            <a:r>
              <a:rPr lang="en-US" dirty="0" smtClean="0"/>
              <a:t>Create parent/student and private school </a:t>
            </a:r>
            <a:r>
              <a:rPr lang="en-US" b="1" dirty="0"/>
              <a:t>application </a:t>
            </a:r>
            <a:r>
              <a:rPr lang="en-US" b="1" dirty="0" smtClean="0"/>
              <a:t>system</a:t>
            </a:r>
            <a:r>
              <a:rPr lang="en-US" dirty="0" smtClean="0"/>
              <a:t> and system to receive all forms </a:t>
            </a:r>
          </a:p>
          <a:p>
            <a:pPr marL="457200" indent="-457200">
              <a:buFont typeface="+mj-lt"/>
              <a:buAutoNum type="arabicPeriod"/>
            </a:pPr>
            <a:r>
              <a:rPr lang="en-US" dirty="0" smtClean="0"/>
              <a:t>Create system for </a:t>
            </a:r>
            <a:r>
              <a:rPr lang="en-US" b="1" dirty="0" smtClean="0"/>
              <a:t>distributing IEA funding </a:t>
            </a:r>
            <a:r>
              <a:rPr lang="en-US" dirty="0" smtClean="0"/>
              <a:t>to parents</a:t>
            </a:r>
            <a:endParaRPr lang="en-US" dirty="0"/>
          </a:p>
          <a:p>
            <a:pPr marL="457200" indent="-457200">
              <a:buFont typeface="+mj-lt"/>
              <a:buAutoNum type="arabicPeriod"/>
            </a:pPr>
            <a:r>
              <a:rPr lang="en-US" dirty="0"/>
              <a:t>Create process for receiving and reviewing </a:t>
            </a:r>
            <a:r>
              <a:rPr lang="en-US" b="1" dirty="0"/>
              <a:t>receipts</a:t>
            </a:r>
          </a:p>
          <a:p>
            <a:pPr marL="457200" indent="-457200">
              <a:buFont typeface="+mj-lt"/>
              <a:buAutoNum type="arabicPeriod"/>
            </a:pPr>
            <a:r>
              <a:rPr lang="en-US" dirty="0" smtClean="0"/>
              <a:t>Plan </a:t>
            </a:r>
            <a:r>
              <a:rPr lang="en-US" b="1" dirty="0"/>
              <a:t>IEA information and training sessions </a:t>
            </a:r>
            <a:r>
              <a:rPr lang="en-US" dirty="0"/>
              <a:t>for parents and school districts</a:t>
            </a:r>
          </a:p>
          <a:p>
            <a:pPr marL="457200" indent="-457200">
              <a:buFont typeface="+mj-lt"/>
              <a:buAutoNum type="arabicPeriod"/>
            </a:pPr>
            <a:r>
              <a:rPr lang="en-US" dirty="0"/>
              <a:t>Determine </a:t>
            </a:r>
            <a:r>
              <a:rPr lang="en-US" b="1" dirty="0"/>
              <a:t>program evaluation system and metrics</a:t>
            </a:r>
          </a:p>
          <a:p>
            <a:pPr marL="457200" indent="-457200">
              <a:buFont typeface="+mj-lt"/>
              <a:buAutoNum type="arabicPeriod"/>
            </a:pPr>
            <a:r>
              <a:rPr lang="en-US" dirty="0" smtClean="0"/>
              <a:t>Create a </a:t>
            </a:r>
            <a:r>
              <a:rPr lang="en-US" b="1" dirty="0"/>
              <a:t>fraud reporting </a:t>
            </a:r>
            <a:r>
              <a:rPr lang="en-US" b="1" dirty="0" smtClean="0"/>
              <a:t>system</a:t>
            </a:r>
            <a:endParaRPr lang="en-US" b="1" dirty="0"/>
          </a:p>
        </p:txBody>
      </p:sp>
      <p:sp>
        <p:nvSpPr>
          <p:cNvPr id="3" name="Title 2"/>
          <p:cNvSpPr>
            <a:spLocks noGrp="1"/>
          </p:cNvSpPr>
          <p:nvPr>
            <p:ph type="title"/>
          </p:nvPr>
        </p:nvSpPr>
        <p:spPr/>
        <p:txBody>
          <a:bodyPr/>
          <a:lstStyle/>
          <a:p>
            <a:r>
              <a:rPr lang="en-US" dirty="0"/>
              <a:t>TDOE Responsibilities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xmlns="" val="3660854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a:t>Stephen Smith, </a:t>
            </a:r>
            <a:r>
              <a:rPr lang="en-US" dirty="0"/>
              <a:t>Deputy Commissioner, Policy and External Affairs</a:t>
            </a:r>
          </a:p>
          <a:p>
            <a:r>
              <a:rPr lang="en-US" b="1" dirty="0" smtClean="0"/>
              <a:t>Sara Heyburn, </a:t>
            </a:r>
            <a:r>
              <a:rPr lang="en-US" dirty="0" smtClean="0"/>
              <a:t>Executive Director, State Board of Education</a:t>
            </a:r>
          </a:p>
          <a:p>
            <a:r>
              <a:rPr lang="en-US" b="1" dirty="0" smtClean="0"/>
              <a:t>Nathan </a:t>
            </a:r>
            <a:r>
              <a:rPr lang="en-US" b="1" dirty="0"/>
              <a:t>James, </a:t>
            </a:r>
            <a:r>
              <a:rPr lang="en-US" dirty="0"/>
              <a:t>Director of Legislative Affairs, State Board of Education</a:t>
            </a:r>
          </a:p>
          <a:p>
            <a:r>
              <a:rPr lang="en-US" b="1" dirty="0" smtClean="0"/>
              <a:t>Joey </a:t>
            </a:r>
            <a:r>
              <a:rPr lang="en-US" b="1" dirty="0"/>
              <a:t>Hassell, </a:t>
            </a:r>
            <a:r>
              <a:rPr lang="en-US" dirty="0"/>
              <a:t>Assistant Commissioner, Division of Special Populations and Student Support</a:t>
            </a:r>
          </a:p>
          <a:p>
            <a:r>
              <a:rPr lang="en-US" b="1" dirty="0" smtClean="0"/>
              <a:t>Theresa </a:t>
            </a:r>
            <a:r>
              <a:rPr lang="en-US" b="1" dirty="0"/>
              <a:t>Nicholls, </a:t>
            </a:r>
            <a:r>
              <a:rPr lang="en-US" dirty="0"/>
              <a:t>Director of Special Education Eligibility, Special Populations</a:t>
            </a:r>
          </a:p>
          <a:p>
            <a:r>
              <a:rPr lang="en-US" b="1" dirty="0"/>
              <a:t>Marcy Tidwell, </a:t>
            </a:r>
            <a:r>
              <a:rPr lang="en-US" dirty="0"/>
              <a:t>Director of School Choice</a:t>
            </a:r>
          </a:p>
          <a:p>
            <a:r>
              <a:rPr lang="en-US" b="1" dirty="0"/>
              <a:t>Maryanne Durski, </a:t>
            </a:r>
            <a:r>
              <a:rPr lang="en-US" dirty="0"/>
              <a:t>Executive Director, Office of Local Finance</a:t>
            </a:r>
          </a:p>
          <a:p>
            <a:r>
              <a:rPr lang="en-US" b="1" dirty="0"/>
              <a:t>Christy Ballard, </a:t>
            </a:r>
            <a:r>
              <a:rPr lang="en-US" dirty="0"/>
              <a:t>General Counsel</a:t>
            </a:r>
          </a:p>
          <a:p>
            <a:r>
              <a:rPr lang="en-US" b="1" dirty="0"/>
              <a:t>Bill Wilson, </a:t>
            </a:r>
            <a:r>
              <a:rPr lang="en-US" dirty="0"/>
              <a:t>Assistant General Counsel for Special Education</a:t>
            </a:r>
          </a:p>
          <a:p>
            <a:r>
              <a:rPr lang="en-US" b="1" dirty="0"/>
              <a:t>Amy Owen, </a:t>
            </a:r>
            <a:r>
              <a:rPr lang="en-US" dirty="0"/>
              <a:t>Director of Academic Research, Policy, and Communications, Office of Academic Strategy and Operations</a:t>
            </a:r>
          </a:p>
          <a:p>
            <a:r>
              <a:rPr lang="en-US" b="1" dirty="0"/>
              <a:t>Elizabeth </a:t>
            </a:r>
            <a:r>
              <a:rPr lang="en-US" b="1" dirty="0" err="1"/>
              <a:t>Fiveash</a:t>
            </a:r>
            <a:r>
              <a:rPr lang="en-US" b="1" dirty="0"/>
              <a:t>, </a:t>
            </a:r>
            <a:r>
              <a:rPr lang="en-US" dirty="0"/>
              <a:t>Director of Legislative Affairs</a:t>
            </a:r>
          </a:p>
          <a:p>
            <a:r>
              <a:rPr lang="en-US" b="1" dirty="0"/>
              <a:t>Ashley Ball, </a:t>
            </a:r>
            <a:r>
              <a:rPr lang="en-US" dirty="0"/>
              <a:t>Director of Communications</a:t>
            </a:r>
          </a:p>
          <a:p>
            <a:r>
              <a:rPr lang="en-US" b="1" dirty="0"/>
              <a:t>Jayme Place, </a:t>
            </a:r>
            <a:r>
              <a:rPr lang="en-US" dirty="0"/>
              <a:t>Chief of </a:t>
            </a:r>
            <a:r>
              <a:rPr lang="en-US" dirty="0" smtClean="0"/>
              <a:t>Staff</a:t>
            </a:r>
            <a:endParaRPr lang="en-US" dirty="0"/>
          </a:p>
          <a:p>
            <a:r>
              <a:rPr lang="en-US" b="1" dirty="0"/>
              <a:t>Rebecca Wright, </a:t>
            </a:r>
            <a:r>
              <a:rPr lang="en-US" dirty="0"/>
              <a:t>Director, IEA Program</a:t>
            </a:r>
          </a:p>
          <a:p>
            <a:r>
              <a:rPr lang="en-US" b="1" dirty="0" smtClean="0"/>
              <a:t>Meg </a:t>
            </a:r>
            <a:r>
              <a:rPr lang="en-US" b="1" dirty="0"/>
              <a:t>Cummins, </a:t>
            </a:r>
            <a:r>
              <a:rPr lang="en-US" dirty="0"/>
              <a:t>Account Specialist, IEA Program</a:t>
            </a:r>
          </a:p>
          <a:p>
            <a:r>
              <a:rPr lang="en-US" b="1" dirty="0"/>
              <a:t>Janelle Ferrier, </a:t>
            </a:r>
            <a:r>
              <a:rPr lang="en-US" dirty="0"/>
              <a:t>Administrative Assistant, IEA Program</a:t>
            </a:r>
          </a:p>
          <a:p>
            <a:endParaRPr lang="en-US" dirty="0"/>
          </a:p>
        </p:txBody>
      </p:sp>
      <p:sp>
        <p:nvSpPr>
          <p:cNvPr id="3" name="Title 2"/>
          <p:cNvSpPr>
            <a:spLocks noGrp="1"/>
          </p:cNvSpPr>
          <p:nvPr>
            <p:ph type="title"/>
          </p:nvPr>
        </p:nvSpPr>
        <p:spPr/>
        <p:txBody>
          <a:bodyPr/>
          <a:lstStyle/>
          <a:p>
            <a:r>
              <a:rPr lang="en-US" dirty="0"/>
              <a:t>Internal IEA Advisory Group Members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xmlns="" val="2685613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457981985"/>
              </p:ext>
            </p:extLst>
          </p:nvPr>
        </p:nvGraphicFramePr>
        <p:xfrm>
          <a:off x="304800" y="1295400"/>
          <a:ext cx="8382000" cy="4480559"/>
        </p:xfrm>
        <a:graphic>
          <a:graphicData uri="http://schemas.openxmlformats.org/drawingml/2006/table">
            <a:tbl>
              <a:tblPr firstRow="1" bandRow="1">
                <a:tableStyleId>{C083E6E3-FA7D-4D7B-A595-EF9225AFEA82}</a:tableStyleId>
              </a:tblPr>
              <a:tblGrid>
                <a:gridCol w="2209800"/>
                <a:gridCol w="2819400"/>
                <a:gridCol w="3352800"/>
              </a:tblGrid>
              <a:tr h="425098">
                <a:tc>
                  <a:txBody>
                    <a:bodyPr/>
                    <a:lstStyle/>
                    <a:p>
                      <a:pPr marL="0" marR="0" algn="ctr">
                        <a:lnSpc>
                          <a:spcPct val="107000"/>
                        </a:lnSpc>
                        <a:spcBef>
                          <a:spcPts val="600"/>
                        </a:spcBef>
                        <a:spcAft>
                          <a:spcPts val="0"/>
                        </a:spcAft>
                      </a:pPr>
                      <a:r>
                        <a:rPr lang="en-US" sz="1800" dirty="0">
                          <a:effectLst/>
                        </a:rPr>
                        <a:t>Name</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07000"/>
                        </a:lnSpc>
                        <a:spcBef>
                          <a:spcPts val="600"/>
                        </a:spcBef>
                        <a:spcAft>
                          <a:spcPts val="0"/>
                        </a:spcAft>
                      </a:pPr>
                      <a:r>
                        <a:rPr lang="en-US" sz="1800">
                          <a:effectLst/>
                        </a:rPr>
                        <a:t>Title</a:t>
                      </a: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gn="ctr">
                        <a:lnSpc>
                          <a:spcPct val="107000"/>
                        </a:lnSpc>
                        <a:spcBef>
                          <a:spcPts val="600"/>
                        </a:spcBef>
                        <a:spcAft>
                          <a:spcPts val="0"/>
                        </a:spcAft>
                      </a:pPr>
                      <a:r>
                        <a:rPr lang="en-US" sz="1800">
                          <a:effectLst/>
                        </a:rPr>
                        <a:t>Organization</a:t>
                      </a: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25098">
                <a:tc>
                  <a:txBody>
                    <a:bodyPr/>
                    <a:lstStyle/>
                    <a:p>
                      <a:pPr marL="0" marR="0">
                        <a:lnSpc>
                          <a:spcPct val="107000"/>
                        </a:lnSpc>
                        <a:spcBef>
                          <a:spcPts val="600"/>
                        </a:spcBef>
                        <a:spcAft>
                          <a:spcPts val="0"/>
                        </a:spcAft>
                      </a:pPr>
                      <a:r>
                        <a:rPr lang="en-US" sz="1800" b="1" dirty="0">
                          <a:effectLst/>
                        </a:rPr>
                        <a:t>Angela Webster</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Public Policy Advisor</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a:effectLst/>
                        </a:rPr>
                        <a:t>Disability Rights Tennessee</a:t>
                      </a: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672876">
                <a:tc>
                  <a:txBody>
                    <a:bodyPr/>
                    <a:lstStyle/>
                    <a:p>
                      <a:pPr marL="0" marR="0">
                        <a:lnSpc>
                          <a:spcPct val="107000"/>
                        </a:lnSpc>
                        <a:spcBef>
                          <a:spcPts val="600"/>
                        </a:spcBef>
                        <a:spcAft>
                          <a:spcPts val="0"/>
                        </a:spcAft>
                      </a:pPr>
                      <a:r>
                        <a:rPr lang="en-US" sz="1800" b="1" dirty="0">
                          <a:effectLst/>
                        </a:rPr>
                        <a:t>Beth Herren</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Supervisor, Special Populations Department</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Franklin Special School District</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25098">
                <a:tc>
                  <a:txBody>
                    <a:bodyPr/>
                    <a:lstStyle/>
                    <a:p>
                      <a:pPr marL="0" marR="0">
                        <a:lnSpc>
                          <a:spcPct val="107000"/>
                        </a:lnSpc>
                        <a:spcBef>
                          <a:spcPts val="600"/>
                        </a:spcBef>
                        <a:spcAft>
                          <a:spcPts val="0"/>
                        </a:spcAft>
                      </a:pPr>
                      <a:r>
                        <a:rPr lang="en-US" sz="1800" b="1" dirty="0">
                          <a:effectLst/>
                        </a:rPr>
                        <a:t>Carrie </a:t>
                      </a:r>
                      <a:r>
                        <a:rPr lang="en-US" sz="1800" b="1" dirty="0" err="1">
                          <a:effectLst/>
                        </a:rPr>
                        <a:t>Guiden</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Executive Director</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a:effectLst/>
                        </a:rPr>
                        <a:t>The Arc of Tennessee</a:t>
                      </a: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1009317">
                <a:tc>
                  <a:txBody>
                    <a:bodyPr/>
                    <a:lstStyle/>
                    <a:p>
                      <a:pPr marL="0" marR="0">
                        <a:lnSpc>
                          <a:spcPct val="107000"/>
                        </a:lnSpc>
                        <a:spcBef>
                          <a:spcPts val="600"/>
                        </a:spcBef>
                        <a:spcAft>
                          <a:spcPts val="0"/>
                        </a:spcAft>
                      </a:pPr>
                      <a:r>
                        <a:rPr lang="en-US" sz="1800" b="1" dirty="0">
                          <a:effectLst/>
                        </a:rPr>
                        <a:t>Chip Fair</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smtClean="0">
                          <a:effectLst/>
                        </a:rPr>
                        <a:t>Chair</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a:effectLst/>
                        </a:rPr>
                        <a:t>Advisory Council for the Education of Students with Disabilities</a:t>
                      </a: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25098">
                <a:tc>
                  <a:txBody>
                    <a:bodyPr/>
                    <a:lstStyle/>
                    <a:p>
                      <a:pPr marL="0" marR="0">
                        <a:lnSpc>
                          <a:spcPct val="107000"/>
                        </a:lnSpc>
                        <a:spcBef>
                          <a:spcPts val="600"/>
                        </a:spcBef>
                        <a:spcAft>
                          <a:spcPts val="0"/>
                        </a:spcAft>
                      </a:pPr>
                      <a:r>
                        <a:rPr lang="en-US" sz="1800" b="1" dirty="0">
                          <a:effectLst/>
                        </a:rPr>
                        <a:t>Debra Moody</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State Representative</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Tennessee General Assembly</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672876">
                <a:tc>
                  <a:txBody>
                    <a:bodyPr/>
                    <a:lstStyle/>
                    <a:p>
                      <a:pPr marL="0" marR="0">
                        <a:lnSpc>
                          <a:spcPct val="107000"/>
                        </a:lnSpc>
                        <a:spcBef>
                          <a:spcPts val="600"/>
                        </a:spcBef>
                        <a:spcAft>
                          <a:spcPts val="0"/>
                        </a:spcAft>
                      </a:pPr>
                      <a:r>
                        <a:rPr lang="en-US" sz="1800" b="1" dirty="0">
                          <a:effectLst/>
                        </a:rPr>
                        <a:t>Dolores Gresham</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Chair, Senate Education Committee</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Tennessee General Assembly</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25098">
                <a:tc>
                  <a:txBody>
                    <a:bodyPr/>
                    <a:lstStyle/>
                    <a:p>
                      <a:pPr marL="0" marR="0">
                        <a:lnSpc>
                          <a:spcPct val="107000"/>
                        </a:lnSpc>
                        <a:spcBef>
                          <a:spcPts val="600"/>
                        </a:spcBef>
                        <a:spcAft>
                          <a:spcPts val="0"/>
                        </a:spcAft>
                      </a:pPr>
                      <a:r>
                        <a:rPr lang="en-US" sz="1800" b="1" dirty="0">
                          <a:effectLst/>
                        </a:rPr>
                        <a:t>Dr. Sara Heyburn</a:t>
                      </a:r>
                      <a:endParaRPr lang="en-US" sz="18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Executive Director</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800" dirty="0">
                          <a:effectLst/>
                        </a:rPr>
                        <a:t> State Board of Education</a:t>
                      </a: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bl>
          </a:graphicData>
        </a:graphic>
      </p:graphicFrame>
      <p:sp>
        <p:nvSpPr>
          <p:cNvPr id="3" name="Title 2"/>
          <p:cNvSpPr>
            <a:spLocks noGrp="1"/>
          </p:cNvSpPr>
          <p:nvPr>
            <p:ph type="title"/>
          </p:nvPr>
        </p:nvSpPr>
        <p:spPr/>
        <p:txBody>
          <a:bodyPr/>
          <a:lstStyle/>
          <a:p>
            <a:r>
              <a:rPr lang="en-US" dirty="0"/>
              <a:t>IEA External Advisory Group Members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xmlns="" val="188191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819864189"/>
              </p:ext>
            </p:extLst>
          </p:nvPr>
        </p:nvGraphicFramePr>
        <p:xfrm>
          <a:off x="304800" y="1295400"/>
          <a:ext cx="8382000" cy="4571997"/>
        </p:xfrm>
        <a:graphic>
          <a:graphicData uri="http://schemas.openxmlformats.org/drawingml/2006/table">
            <a:tbl>
              <a:tblPr firstRow="1" bandRow="1">
                <a:tableStyleId>{C083E6E3-FA7D-4D7B-A595-EF9225AFEA82}</a:tableStyleId>
              </a:tblPr>
              <a:tblGrid>
                <a:gridCol w="2438400"/>
                <a:gridCol w="3149600"/>
                <a:gridCol w="2794000"/>
              </a:tblGrid>
              <a:tr h="577180">
                <a:tc>
                  <a:txBody>
                    <a:bodyPr/>
                    <a:lstStyle/>
                    <a:p>
                      <a:pPr marL="0" marR="0">
                        <a:lnSpc>
                          <a:spcPct val="107000"/>
                        </a:lnSpc>
                        <a:spcBef>
                          <a:spcPts val="600"/>
                        </a:spcBef>
                        <a:spcAft>
                          <a:spcPts val="0"/>
                        </a:spcAft>
                      </a:pPr>
                      <a:r>
                        <a:rPr lang="en-US" sz="1600" b="1" dirty="0">
                          <a:effectLst/>
                        </a:rPr>
                        <a:t>Dr. Tammy Grissom</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b="0" dirty="0">
                          <a:effectLst/>
                        </a:rPr>
                        <a:t>Executive Director</a:t>
                      </a:r>
                      <a:endParaRPr lang="en-US" sz="1600" b="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b="0" dirty="0">
                          <a:effectLst/>
                        </a:rPr>
                        <a:t>Tennessee School Boards Association</a:t>
                      </a:r>
                      <a:endParaRPr lang="en-US" sz="1600" b="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577180">
                <a:tc>
                  <a:txBody>
                    <a:bodyPr/>
                    <a:lstStyle/>
                    <a:p>
                      <a:pPr marL="0" marR="0">
                        <a:lnSpc>
                          <a:spcPct val="107000"/>
                        </a:lnSpc>
                        <a:spcBef>
                          <a:spcPts val="600"/>
                        </a:spcBef>
                        <a:spcAft>
                          <a:spcPts val="0"/>
                        </a:spcAft>
                      </a:pPr>
                      <a:r>
                        <a:rPr lang="en-US" sz="1600" b="1" dirty="0">
                          <a:effectLst/>
                        </a:rPr>
                        <a:t>Dr. Therese S. Williams</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Superintendent</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a:effectLst/>
                        </a:rPr>
                        <a:t>Catholic Diocese of Nashville</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577180">
                <a:tc>
                  <a:txBody>
                    <a:bodyPr/>
                    <a:lstStyle/>
                    <a:p>
                      <a:pPr marL="0" marR="0">
                        <a:lnSpc>
                          <a:spcPct val="107000"/>
                        </a:lnSpc>
                        <a:spcBef>
                          <a:spcPts val="600"/>
                        </a:spcBef>
                        <a:spcAft>
                          <a:spcPts val="0"/>
                        </a:spcAft>
                      </a:pPr>
                      <a:r>
                        <a:rPr lang="en-US" sz="1600" b="1" dirty="0">
                          <a:effectLst/>
                        </a:rPr>
                        <a:t>Dr. Wayne Miller</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Executive Director</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a:effectLst/>
                        </a:rPr>
                        <a:t>Tennessee Organization of School Superintendents</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865771">
                <a:tc>
                  <a:txBody>
                    <a:bodyPr/>
                    <a:lstStyle/>
                    <a:p>
                      <a:pPr marL="0" marR="0">
                        <a:lnSpc>
                          <a:spcPct val="107000"/>
                        </a:lnSpc>
                        <a:spcBef>
                          <a:spcPts val="600"/>
                        </a:spcBef>
                        <a:spcAft>
                          <a:spcPts val="0"/>
                        </a:spcAft>
                      </a:pPr>
                      <a:r>
                        <a:rPr lang="en-US" sz="1600" b="1" dirty="0">
                          <a:effectLst/>
                        </a:rPr>
                        <a:t>John </a:t>
                      </a:r>
                      <a:r>
                        <a:rPr lang="en-US" sz="1600" b="1" dirty="0" err="1">
                          <a:effectLst/>
                        </a:rPr>
                        <a:t>Forgety</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smtClean="0">
                          <a:effectLst/>
                        </a:rPr>
                        <a:t>Chair, House Education Instruction and Programs Committee</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Tennessee General Assembly</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10163">
                <a:tc>
                  <a:txBody>
                    <a:bodyPr/>
                    <a:lstStyle/>
                    <a:p>
                      <a:pPr marL="0" marR="0">
                        <a:lnSpc>
                          <a:spcPct val="107000"/>
                        </a:lnSpc>
                        <a:spcBef>
                          <a:spcPts val="600"/>
                        </a:spcBef>
                        <a:spcAft>
                          <a:spcPts val="0"/>
                        </a:spcAft>
                      </a:pPr>
                      <a:r>
                        <a:rPr lang="en-US" sz="1600" b="1" dirty="0">
                          <a:effectLst/>
                        </a:rPr>
                        <a:t>Karen Harrison</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Executive Director</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STEP-TN </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410163">
                <a:tc>
                  <a:txBody>
                    <a:bodyPr/>
                    <a:lstStyle/>
                    <a:p>
                      <a:pPr marL="0" marR="0">
                        <a:lnSpc>
                          <a:spcPct val="107000"/>
                        </a:lnSpc>
                        <a:spcBef>
                          <a:spcPts val="600"/>
                        </a:spcBef>
                        <a:spcAft>
                          <a:spcPts val="0"/>
                        </a:spcAft>
                      </a:pPr>
                      <a:r>
                        <a:rPr lang="en-US" sz="1600" b="1" dirty="0" err="1">
                          <a:effectLst/>
                        </a:rPr>
                        <a:t>Kayren</a:t>
                      </a:r>
                      <a:r>
                        <a:rPr lang="en-US" sz="1600" b="1" dirty="0">
                          <a:effectLst/>
                        </a:rPr>
                        <a:t> Craighead</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Special Education Coordinator</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Sumner County Schools</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577180">
                <a:tc>
                  <a:txBody>
                    <a:bodyPr/>
                    <a:lstStyle/>
                    <a:p>
                      <a:pPr marL="0" marR="0">
                        <a:lnSpc>
                          <a:spcPct val="107000"/>
                        </a:lnSpc>
                        <a:spcBef>
                          <a:spcPts val="600"/>
                        </a:spcBef>
                        <a:spcAft>
                          <a:spcPts val="0"/>
                        </a:spcAft>
                      </a:pPr>
                      <a:r>
                        <a:rPr lang="en-US" sz="1600" b="1">
                          <a:effectLst/>
                        </a:rPr>
                        <a:t>Patricia Toarmina</a:t>
                      </a:r>
                      <a:endParaRPr lang="en-US" sz="1600" b="1">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Director, Department of Exceptional Children</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Shelby County Schools</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r h="577180">
                <a:tc>
                  <a:txBody>
                    <a:bodyPr/>
                    <a:lstStyle/>
                    <a:p>
                      <a:pPr marL="0" marR="0">
                        <a:lnSpc>
                          <a:spcPct val="107000"/>
                        </a:lnSpc>
                        <a:spcBef>
                          <a:spcPts val="600"/>
                        </a:spcBef>
                        <a:spcAft>
                          <a:spcPts val="0"/>
                        </a:spcAft>
                      </a:pPr>
                      <a:r>
                        <a:rPr lang="en-US" sz="1600" b="1" dirty="0">
                          <a:effectLst/>
                        </a:rPr>
                        <a:t>Stephen Smith</a:t>
                      </a:r>
                      <a:endParaRPr lang="en-US" sz="1600" b="1"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a:effectLst/>
                        </a:rPr>
                        <a:t>Deputy Commissioner, Policy and External Affairs</a:t>
                      </a:r>
                      <a:endParaRPr lang="en-US" sz="160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c>
                  <a:txBody>
                    <a:bodyPr/>
                    <a:lstStyle/>
                    <a:p>
                      <a:pPr marL="0" marR="0">
                        <a:lnSpc>
                          <a:spcPct val="107000"/>
                        </a:lnSpc>
                        <a:spcBef>
                          <a:spcPts val="600"/>
                        </a:spcBef>
                        <a:spcAft>
                          <a:spcPts val="0"/>
                        </a:spcAft>
                      </a:pPr>
                      <a:r>
                        <a:rPr lang="en-US" sz="1600" dirty="0">
                          <a:effectLst/>
                        </a:rPr>
                        <a:t>Tennessee Department of Education</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tc>
              </a:tr>
            </a:tbl>
          </a:graphicData>
        </a:graphic>
      </p:graphicFrame>
      <p:sp>
        <p:nvSpPr>
          <p:cNvPr id="3" name="Title 2"/>
          <p:cNvSpPr>
            <a:spLocks noGrp="1"/>
          </p:cNvSpPr>
          <p:nvPr>
            <p:ph type="title"/>
          </p:nvPr>
        </p:nvSpPr>
        <p:spPr/>
        <p:txBody>
          <a:bodyPr/>
          <a:lstStyle/>
          <a:p>
            <a:r>
              <a:rPr lang="en-US" dirty="0"/>
              <a:t>IEA External Advisory Group Members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xmlns="" val="1184011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is eligible for the IEA Program?</a:t>
            </a:r>
            <a:endParaRPr lang="en-US"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xmlns="" val="3275069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pPr marL="0" indent="0">
              <a:buNone/>
            </a:pPr>
            <a:r>
              <a:rPr lang="en-US" dirty="0" smtClean="0"/>
              <a:t>Students must meet the following </a:t>
            </a:r>
            <a:r>
              <a:rPr lang="en-US" b="1" dirty="0" smtClean="0"/>
              <a:t>four </a:t>
            </a:r>
            <a:r>
              <a:rPr lang="en-US" dirty="0" smtClean="0"/>
              <a:t>eligibility criteria to enroll in the IEA Program:</a:t>
            </a:r>
          </a:p>
          <a:p>
            <a:pPr marL="0" indent="0">
              <a:buNone/>
            </a:pPr>
            <a:endParaRPr lang="en-US" dirty="0" smtClean="0"/>
          </a:p>
          <a:p>
            <a:pPr marL="457200" indent="-457200">
              <a:buFont typeface="+mj-lt"/>
              <a:buAutoNum type="arabicPeriod"/>
            </a:pPr>
            <a:r>
              <a:rPr lang="en-US" dirty="0" smtClean="0"/>
              <a:t>Student must be </a:t>
            </a:r>
            <a:r>
              <a:rPr lang="en-US" dirty="0"/>
              <a:t>a </a:t>
            </a:r>
            <a:r>
              <a:rPr lang="en-US" b="1" dirty="0"/>
              <a:t>Tennessee resident</a:t>
            </a:r>
            <a:r>
              <a:rPr lang="en-US" dirty="0"/>
              <a:t>.</a:t>
            </a:r>
          </a:p>
          <a:p>
            <a:pPr marL="457200" indent="-457200">
              <a:buFont typeface="+mj-lt"/>
              <a:buAutoNum type="arabicPeriod"/>
            </a:pPr>
            <a:endParaRPr lang="en-US" dirty="0"/>
          </a:p>
          <a:p>
            <a:pPr marL="457200" indent="-457200">
              <a:buFont typeface="+mj-lt"/>
              <a:buAutoNum type="arabicPeriod"/>
            </a:pPr>
            <a:r>
              <a:rPr lang="en-US" dirty="0"/>
              <a:t>Student </a:t>
            </a:r>
            <a:r>
              <a:rPr lang="en-US" dirty="0" smtClean="0"/>
              <a:t>must have </a:t>
            </a:r>
            <a:r>
              <a:rPr lang="en-US" dirty="0"/>
              <a:t>an </a:t>
            </a:r>
            <a:r>
              <a:rPr lang="en-US" b="1" dirty="0"/>
              <a:t>active IEP </a:t>
            </a:r>
            <a:r>
              <a:rPr lang="en-US" dirty="0"/>
              <a:t>through a public school </a:t>
            </a:r>
            <a:r>
              <a:rPr lang="en-US" dirty="0" smtClean="0"/>
              <a:t>district at the time of their application to the IEA Program.</a:t>
            </a:r>
            <a:endParaRPr lang="en-US" dirty="0"/>
          </a:p>
          <a:p>
            <a:endParaRPr lang="en-US" dirty="0"/>
          </a:p>
        </p:txBody>
      </p:sp>
      <p:sp>
        <p:nvSpPr>
          <p:cNvPr id="3" name="Title 2"/>
          <p:cNvSpPr>
            <a:spLocks noGrp="1"/>
          </p:cNvSpPr>
          <p:nvPr>
            <p:ph type="title"/>
          </p:nvPr>
        </p:nvSpPr>
        <p:spPr/>
        <p:txBody>
          <a:bodyPr/>
          <a:lstStyle/>
          <a:p>
            <a:r>
              <a:rPr lang="en-US" dirty="0"/>
              <a:t>Student </a:t>
            </a:r>
            <a:r>
              <a:rPr lang="en-US" dirty="0" smtClean="0"/>
              <a:t>Eligibility</a:t>
            </a:r>
            <a:endParaRPr lang="en-US" dirty="0"/>
          </a:p>
        </p:txBody>
      </p:sp>
      <p:sp>
        <p:nvSpPr>
          <p:cNvPr id="4" name="Content Placeholder 3"/>
          <p:cNvSpPr>
            <a:spLocks noGrp="1"/>
          </p:cNvSpPr>
          <p:nvPr>
            <p:ph sz="half" idx="13"/>
          </p:nvPr>
        </p:nvSpPr>
        <p:spPr/>
        <p:txBody>
          <a:bodyPr/>
          <a:lstStyle/>
          <a:p>
            <a:pPr marL="457200" lvl="0" indent="-457200">
              <a:buFont typeface="+mj-lt"/>
              <a:buAutoNum type="arabicPeriod" startAt="3"/>
            </a:pPr>
            <a:r>
              <a:rPr lang="en-US" dirty="0" smtClean="0"/>
              <a:t>Student must have </a:t>
            </a:r>
            <a:r>
              <a:rPr lang="en-US" dirty="0"/>
              <a:t>one of the following disabilities listed in their </a:t>
            </a:r>
            <a:r>
              <a:rPr lang="en-US" dirty="0" smtClean="0"/>
              <a:t>IEP as either their </a:t>
            </a:r>
            <a:r>
              <a:rPr lang="en-US" b="1" dirty="0" smtClean="0"/>
              <a:t>primary or secondary disability</a:t>
            </a:r>
            <a:r>
              <a:rPr lang="en-US" dirty="0" smtClean="0"/>
              <a:t>: </a:t>
            </a:r>
            <a:endParaRPr lang="en-US" dirty="0"/>
          </a:p>
          <a:p>
            <a:pPr marL="857250" lvl="1" indent="-457200">
              <a:buFont typeface="+mj-lt"/>
              <a:buAutoNum type="alphaLcPeriod"/>
            </a:pPr>
            <a:r>
              <a:rPr lang="en-US" dirty="0" smtClean="0"/>
              <a:t>autism </a:t>
            </a:r>
            <a:endParaRPr lang="en-US" dirty="0"/>
          </a:p>
          <a:p>
            <a:pPr marL="857250" lvl="1" indent="-457200">
              <a:buFont typeface="+mj-lt"/>
              <a:buAutoNum type="alphaLcPeriod"/>
            </a:pPr>
            <a:r>
              <a:rPr lang="en-US" dirty="0" smtClean="0"/>
              <a:t>deaf-blindness</a:t>
            </a:r>
          </a:p>
          <a:p>
            <a:pPr marL="857250" lvl="1" indent="-457200">
              <a:buFont typeface="+mj-lt"/>
              <a:buAutoNum type="alphaLcPeriod"/>
            </a:pPr>
            <a:r>
              <a:rPr lang="en-US" dirty="0" smtClean="0"/>
              <a:t>hearing impairments</a:t>
            </a:r>
          </a:p>
          <a:p>
            <a:pPr marL="857250" lvl="1" indent="-457200">
              <a:buFont typeface="+mj-lt"/>
              <a:buAutoNum type="alphaLcPeriod"/>
            </a:pPr>
            <a:r>
              <a:rPr lang="en-US" dirty="0" smtClean="0"/>
              <a:t>intellectual disability </a:t>
            </a:r>
          </a:p>
          <a:p>
            <a:pPr marL="857250" lvl="1" indent="-457200">
              <a:buFont typeface="+mj-lt"/>
              <a:buAutoNum type="alphaLcPeriod"/>
            </a:pPr>
            <a:r>
              <a:rPr lang="en-US" dirty="0" smtClean="0"/>
              <a:t>orthopedic impairments </a:t>
            </a:r>
          </a:p>
          <a:p>
            <a:pPr marL="857250" lvl="1" indent="-457200">
              <a:buFont typeface="+mj-lt"/>
              <a:buAutoNum type="alphaLcPeriod"/>
            </a:pPr>
            <a:r>
              <a:rPr lang="en-US" dirty="0" smtClean="0"/>
              <a:t>traumatic </a:t>
            </a:r>
            <a:r>
              <a:rPr lang="en-US" dirty="0"/>
              <a:t>brain </a:t>
            </a:r>
            <a:r>
              <a:rPr lang="en-US" dirty="0" smtClean="0"/>
              <a:t>injury</a:t>
            </a:r>
            <a:endParaRPr lang="en-US" dirty="0"/>
          </a:p>
          <a:p>
            <a:pPr marL="857250" lvl="1" indent="-457200">
              <a:buFont typeface="+mj-lt"/>
              <a:buAutoNum type="alphaLcPeriod"/>
            </a:pPr>
            <a:r>
              <a:rPr lang="en-US" dirty="0" smtClean="0"/>
              <a:t>visual impairments</a:t>
            </a:r>
            <a:endParaRPr lang="en-US" dirty="0"/>
          </a:p>
          <a:p>
            <a:endParaRPr lang="en-US" dirty="0" smtClean="0"/>
          </a:p>
          <a:p>
            <a:endParaRPr lang="en-US" dirty="0"/>
          </a:p>
        </p:txBody>
      </p:sp>
      <p:sp>
        <p:nvSpPr>
          <p:cNvPr id="5" name="Slide Number Placeholder 4"/>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xmlns="" val="3900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indent="-457200">
              <a:buFont typeface="+mj-lt"/>
              <a:buAutoNum type="arabicPeriod" startAt="4"/>
            </a:pPr>
            <a:r>
              <a:rPr lang="en-US" sz="2200" dirty="0" smtClean="0"/>
              <a:t>Student must meet </a:t>
            </a:r>
            <a:r>
              <a:rPr lang="en-US" sz="2200" dirty="0"/>
              <a:t>at least </a:t>
            </a:r>
            <a:r>
              <a:rPr lang="en-US" sz="2200" b="1" dirty="0"/>
              <a:t>one</a:t>
            </a:r>
            <a:r>
              <a:rPr lang="en-US" sz="2200" dirty="0"/>
              <a:t> of the following requirements</a:t>
            </a:r>
            <a:r>
              <a:rPr lang="en-US" sz="2200" dirty="0" smtClean="0"/>
              <a:t>:</a:t>
            </a:r>
          </a:p>
          <a:p>
            <a:pPr marL="457200" indent="-457200">
              <a:buFont typeface="+mj-lt"/>
              <a:buAutoNum type="arabicPeriod" startAt="4"/>
            </a:pPr>
            <a:endParaRPr lang="en-US" sz="2200" dirty="0"/>
          </a:p>
          <a:p>
            <a:pPr marL="914400" lvl="1" indent="-457200">
              <a:buFont typeface="+mj-lt"/>
              <a:buAutoNum type="alphaLcPeriod"/>
            </a:pPr>
            <a:r>
              <a:rPr lang="en-US" dirty="0" smtClean="0"/>
              <a:t>was previously enrolled in a Tennessee public school during the two semesters (one full school year) immediately preceding the semester in which the student receives an IEA; </a:t>
            </a:r>
          </a:p>
          <a:p>
            <a:pPr marL="914400" lvl="1" indent="-457200">
              <a:buFont typeface="+mj-lt"/>
              <a:buAutoNum type="alphaLcPeriod"/>
            </a:pPr>
            <a:endParaRPr lang="en-US" dirty="0"/>
          </a:p>
          <a:p>
            <a:pPr marL="914400" lvl="1" indent="-457200">
              <a:buFont typeface="+mj-lt"/>
              <a:buAutoNum type="alphaLcPeriod"/>
            </a:pPr>
            <a:r>
              <a:rPr lang="en-US" dirty="0"/>
              <a:t>is entering kindergarten; </a:t>
            </a:r>
            <a:endParaRPr lang="en-US" dirty="0" smtClean="0"/>
          </a:p>
          <a:p>
            <a:pPr marL="914400" lvl="1" indent="-457200">
              <a:buFont typeface="+mj-lt"/>
              <a:buAutoNum type="alphaLcPeriod"/>
            </a:pPr>
            <a:endParaRPr lang="en-US" dirty="0"/>
          </a:p>
          <a:p>
            <a:pPr marL="914400" lvl="1" indent="-457200">
              <a:buFont typeface="+mj-lt"/>
              <a:buAutoNum type="alphaLcPeriod"/>
            </a:pPr>
            <a:r>
              <a:rPr lang="en-US" dirty="0"/>
              <a:t>moved to Tennessee within six months prior to the date the </a:t>
            </a:r>
            <a:r>
              <a:rPr lang="en-US" dirty="0" smtClean="0"/>
              <a:t>student </a:t>
            </a:r>
            <a:r>
              <a:rPr lang="en-US" dirty="0"/>
              <a:t>receives an IEA; </a:t>
            </a:r>
            <a:r>
              <a:rPr lang="en-US" i="1" dirty="0" smtClean="0"/>
              <a:t>or</a:t>
            </a:r>
          </a:p>
          <a:p>
            <a:pPr marL="914400" lvl="1" indent="-457200">
              <a:buFont typeface="+mj-lt"/>
              <a:buAutoNum type="alphaLcPeriod"/>
            </a:pPr>
            <a:endParaRPr lang="en-US" dirty="0"/>
          </a:p>
          <a:p>
            <a:pPr marL="914400" lvl="1" indent="-457200">
              <a:buFont typeface="+mj-lt"/>
              <a:buAutoNum type="alphaLcPeriod"/>
            </a:pPr>
            <a:r>
              <a:rPr lang="en-US" dirty="0"/>
              <a:t>received an IEA in the previous </a:t>
            </a:r>
            <a:r>
              <a:rPr lang="en-US" dirty="0" smtClean="0"/>
              <a:t>year.</a:t>
            </a:r>
            <a:endParaRPr lang="en-US" dirty="0"/>
          </a:p>
        </p:txBody>
      </p:sp>
      <p:sp>
        <p:nvSpPr>
          <p:cNvPr id="3" name="Title 2"/>
          <p:cNvSpPr>
            <a:spLocks noGrp="1"/>
          </p:cNvSpPr>
          <p:nvPr>
            <p:ph type="title"/>
          </p:nvPr>
        </p:nvSpPr>
        <p:spPr/>
        <p:txBody>
          <a:bodyPr/>
          <a:lstStyle/>
          <a:p>
            <a:r>
              <a:rPr lang="en-US" dirty="0" smtClean="0"/>
              <a:t>Student Eligibility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xmlns="" val="35591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All students </a:t>
            </a:r>
            <a:r>
              <a:rPr lang="en-US" b="1" dirty="0" smtClean="0"/>
              <a:t>will </a:t>
            </a:r>
            <a:r>
              <a:rPr lang="en-US" b="1" dirty="0"/>
              <a:t>have to register with the school district </a:t>
            </a:r>
            <a:r>
              <a:rPr lang="en-US" dirty="0"/>
              <a:t>in which they reside </a:t>
            </a:r>
            <a:r>
              <a:rPr lang="en-US" dirty="0" smtClean="0"/>
              <a:t>in order to enroll in the IEA Program.</a:t>
            </a:r>
          </a:p>
          <a:p>
            <a:endParaRPr lang="en-US" dirty="0"/>
          </a:p>
          <a:p>
            <a:r>
              <a:rPr lang="en-US" dirty="0" smtClean="0"/>
              <a:t>Students entering kindergarten and who recently moved to Tennessee </a:t>
            </a:r>
            <a:r>
              <a:rPr lang="en-US" b="1" dirty="0" smtClean="0"/>
              <a:t>would </a:t>
            </a:r>
            <a:r>
              <a:rPr lang="en-US" b="1" dirty="0"/>
              <a:t>not have to attend a public </a:t>
            </a:r>
            <a:r>
              <a:rPr lang="en-US" b="1" dirty="0" smtClean="0"/>
              <a:t>school</a:t>
            </a:r>
            <a:r>
              <a:rPr lang="en-US" dirty="0" smtClean="0"/>
              <a:t> in order to be eligible to enroll in the IEA Program.</a:t>
            </a:r>
            <a:endParaRPr lang="en-US" dirty="0"/>
          </a:p>
          <a:p>
            <a:endParaRPr lang="en-US" dirty="0" smtClean="0"/>
          </a:p>
          <a:p>
            <a:r>
              <a:rPr lang="en-US" dirty="0" smtClean="0"/>
              <a:t>Students who recently moved to Tennessee must have an </a:t>
            </a:r>
            <a:r>
              <a:rPr lang="en-US" b="1" dirty="0" smtClean="0"/>
              <a:t>active IEP </a:t>
            </a:r>
            <a:r>
              <a:rPr lang="en-US" dirty="0" smtClean="0"/>
              <a:t>in the state they moved from.</a:t>
            </a:r>
            <a:endParaRPr lang="en-US" dirty="0"/>
          </a:p>
        </p:txBody>
      </p:sp>
      <p:sp>
        <p:nvSpPr>
          <p:cNvPr id="3" name="Title 2"/>
          <p:cNvSpPr>
            <a:spLocks noGrp="1"/>
          </p:cNvSpPr>
          <p:nvPr>
            <p:ph type="title"/>
          </p:nvPr>
        </p:nvSpPr>
        <p:spPr/>
        <p:txBody>
          <a:bodyPr/>
          <a:lstStyle/>
          <a:p>
            <a:r>
              <a:rPr lang="en-US" dirty="0" smtClean="0"/>
              <a:t>Student Eligibility</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xmlns="" val="3440227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a:t>
            </a:r>
            <a:r>
              <a:rPr lang="en-US" dirty="0"/>
              <a:t>student who enrolls in the IEA Program will remain eligible until the </a:t>
            </a:r>
            <a:r>
              <a:rPr lang="en-US" dirty="0" smtClean="0"/>
              <a:t>student:</a:t>
            </a:r>
          </a:p>
          <a:p>
            <a:pPr marL="457200" lvl="1" indent="0">
              <a:buNone/>
            </a:pPr>
            <a:endParaRPr lang="en-US" dirty="0"/>
          </a:p>
          <a:p>
            <a:pPr marL="914400" lvl="1" indent="-457200">
              <a:buFont typeface="+mj-lt"/>
              <a:buAutoNum type="arabicPeriod"/>
            </a:pPr>
            <a:r>
              <a:rPr lang="en-US" dirty="0"/>
              <a:t>w</a:t>
            </a:r>
            <a:r>
              <a:rPr lang="en-US" dirty="0" smtClean="0"/>
              <a:t>ithdraws from the IEA Program (including return to a public school),</a:t>
            </a:r>
          </a:p>
          <a:p>
            <a:pPr marL="914400" lvl="1" indent="-457200">
              <a:buFont typeface="+mj-lt"/>
              <a:buAutoNum type="arabicPeriod"/>
            </a:pPr>
            <a:endParaRPr lang="en-US" dirty="0"/>
          </a:p>
          <a:p>
            <a:pPr marL="914400" lvl="1" indent="-457200">
              <a:buFont typeface="+mj-lt"/>
              <a:buAutoNum type="arabicPeriod"/>
            </a:pPr>
            <a:r>
              <a:rPr lang="en-US" dirty="0"/>
              <a:t>g</a:t>
            </a:r>
            <a:r>
              <a:rPr lang="en-US" dirty="0" smtClean="0"/>
              <a:t>raduates </a:t>
            </a:r>
            <a:r>
              <a:rPr lang="en-US" dirty="0"/>
              <a:t>from high school (including passing the GED or </a:t>
            </a:r>
            <a:r>
              <a:rPr lang="en-US" dirty="0" err="1"/>
              <a:t>HiSET</a:t>
            </a:r>
            <a:r>
              <a:rPr lang="en-US" dirty="0"/>
              <a:t>), </a:t>
            </a:r>
            <a:r>
              <a:rPr lang="en-US" i="1" dirty="0"/>
              <a:t>or</a:t>
            </a:r>
            <a:r>
              <a:rPr lang="en-US" dirty="0"/>
              <a:t> </a:t>
            </a:r>
            <a:endParaRPr lang="en-US" dirty="0" smtClean="0"/>
          </a:p>
          <a:p>
            <a:pPr marL="914400" lvl="1" indent="-457200">
              <a:buFont typeface="+mj-lt"/>
              <a:buAutoNum type="arabicPeriod"/>
            </a:pPr>
            <a:endParaRPr lang="en-US" dirty="0"/>
          </a:p>
          <a:p>
            <a:pPr marL="914400" lvl="1" indent="-457200">
              <a:buFont typeface="+mj-lt"/>
              <a:buAutoNum type="arabicPeriod"/>
            </a:pPr>
            <a:r>
              <a:rPr lang="en-US" dirty="0" smtClean="0"/>
              <a:t>reaches 22 </a:t>
            </a:r>
            <a:r>
              <a:rPr lang="en-US" dirty="0"/>
              <a:t>years of age by Aug. 15 for the next school </a:t>
            </a:r>
            <a:r>
              <a:rPr lang="en-US" dirty="0" smtClean="0"/>
              <a:t>year</a:t>
            </a:r>
            <a:endParaRPr lang="en-US" dirty="0"/>
          </a:p>
          <a:p>
            <a:endParaRPr lang="en-US" dirty="0"/>
          </a:p>
        </p:txBody>
      </p:sp>
      <p:sp>
        <p:nvSpPr>
          <p:cNvPr id="3" name="Title 2"/>
          <p:cNvSpPr>
            <a:spLocks noGrp="1"/>
          </p:cNvSpPr>
          <p:nvPr>
            <p:ph type="title"/>
          </p:nvPr>
        </p:nvSpPr>
        <p:spPr/>
        <p:txBody>
          <a:bodyPr/>
          <a:lstStyle/>
          <a:p>
            <a:r>
              <a:rPr lang="en-US" dirty="0" smtClean="0"/>
              <a:t>Term of the IEA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xmlns="" val="2402188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rights and responsibilities of students enrolled in the IEA Program and their parents?</a:t>
            </a:r>
            <a:endParaRPr lang="en-US" dirty="0"/>
          </a:p>
        </p:txBody>
      </p:sp>
    </p:spTree>
    <p:extLst>
      <p:ext uri="{BB962C8B-B14F-4D97-AF65-F5344CB8AC3E}">
        <p14:creationId xmlns:p14="http://schemas.microsoft.com/office/powerpoint/2010/main" xmlns="" val="265422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Font typeface="+mj-lt"/>
              <a:buAutoNum type="arabicPeriod"/>
            </a:pPr>
            <a:r>
              <a:rPr lang="en-US" dirty="0" smtClean="0"/>
              <a:t>What is the IEA Program?</a:t>
            </a:r>
          </a:p>
          <a:p>
            <a:pPr marL="457200" indent="-457200">
              <a:buFont typeface="+mj-lt"/>
              <a:buAutoNum type="arabicPeriod"/>
            </a:pPr>
            <a:r>
              <a:rPr lang="en-US" dirty="0" smtClean="0"/>
              <a:t>How is the IEA Program being developed?</a:t>
            </a:r>
            <a:endParaRPr lang="en-US" dirty="0"/>
          </a:p>
          <a:p>
            <a:pPr marL="457200" indent="-457200">
              <a:buFont typeface="+mj-lt"/>
              <a:buAutoNum type="arabicPeriod"/>
            </a:pPr>
            <a:r>
              <a:rPr lang="en-US" dirty="0" smtClean="0"/>
              <a:t>Who is eligible for the IEA Program?</a:t>
            </a:r>
          </a:p>
          <a:p>
            <a:pPr marL="457200" indent="-457200">
              <a:buFont typeface="+mj-lt"/>
              <a:buAutoNum type="arabicPeriod"/>
            </a:pPr>
            <a:r>
              <a:rPr lang="en-US" dirty="0"/>
              <a:t>What are the rights and responsibilities of students enrolled in the IEA Program and their parents?</a:t>
            </a:r>
          </a:p>
          <a:p>
            <a:pPr marL="457200" indent="-457200">
              <a:buFont typeface="+mj-lt"/>
              <a:buAutoNum type="arabicPeriod"/>
            </a:pPr>
            <a:r>
              <a:rPr lang="en-US" dirty="0"/>
              <a:t>How much funding will </a:t>
            </a:r>
            <a:r>
              <a:rPr lang="en-US" dirty="0" smtClean="0"/>
              <a:t>be awarded </a:t>
            </a:r>
            <a:r>
              <a:rPr lang="en-US" dirty="0"/>
              <a:t>to each student’s IEA</a:t>
            </a:r>
            <a:r>
              <a:rPr lang="en-US" dirty="0" smtClean="0"/>
              <a:t>?</a:t>
            </a:r>
          </a:p>
          <a:p>
            <a:pPr marL="457200" indent="-457200">
              <a:buFont typeface="+mj-lt"/>
              <a:buAutoNum type="arabicPeriod"/>
            </a:pPr>
            <a:r>
              <a:rPr lang="en-US" dirty="0" smtClean="0"/>
              <a:t>What </a:t>
            </a:r>
            <a:r>
              <a:rPr lang="en-US" dirty="0"/>
              <a:t>can IEA funds be spent on</a:t>
            </a:r>
            <a:r>
              <a:rPr lang="en-US" dirty="0" smtClean="0"/>
              <a:t>?</a:t>
            </a:r>
          </a:p>
          <a:p>
            <a:pPr marL="457200" indent="-457200">
              <a:buFont typeface="+mj-lt"/>
              <a:buAutoNum type="arabicPeriod"/>
            </a:pPr>
            <a:r>
              <a:rPr lang="en-US" dirty="0"/>
              <a:t>How do parents enroll their child in the IEA Program</a:t>
            </a:r>
            <a:r>
              <a:rPr lang="en-US" dirty="0" smtClean="0"/>
              <a:t>?</a:t>
            </a:r>
          </a:p>
          <a:p>
            <a:pPr marL="457200" indent="-457200">
              <a:buFont typeface="+mj-lt"/>
              <a:buAutoNum type="arabicPeriod"/>
            </a:pPr>
            <a:r>
              <a:rPr lang="en-US" dirty="0" smtClean="0"/>
              <a:t>What </a:t>
            </a:r>
            <a:r>
              <a:rPr lang="en-US" dirty="0"/>
              <a:t>are school districts' responsibilities for students enrolled in the IEA Program?</a:t>
            </a:r>
          </a:p>
          <a:p>
            <a:pPr marL="457200" indent="-457200">
              <a:buFont typeface="+mj-lt"/>
              <a:buAutoNum type="arabicPeriod"/>
            </a:pPr>
            <a:r>
              <a:rPr lang="en-US" dirty="0" smtClean="0"/>
              <a:t>Where </a:t>
            </a:r>
            <a:r>
              <a:rPr lang="en-US" dirty="0"/>
              <a:t>can I go to find information on the IEA Program?</a:t>
            </a:r>
          </a:p>
          <a:p>
            <a:pPr marL="457200" indent="-457200">
              <a:buFont typeface="+mj-lt"/>
              <a:buAutoNum type="arabicPeriod"/>
            </a:pPr>
            <a:r>
              <a:rPr lang="en-US" dirty="0"/>
              <a:t>Questions? Feedback</a:t>
            </a:r>
            <a:r>
              <a:rPr lang="en-US" dirty="0" smtClean="0"/>
              <a:t>?</a:t>
            </a:r>
            <a:endParaRPr lang="en-US" dirty="0"/>
          </a:p>
        </p:txBody>
      </p:sp>
      <p:sp>
        <p:nvSpPr>
          <p:cNvPr id="3" name="Title 2"/>
          <p:cNvSpPr>
            <a:spLocks noGrp="1"/>
          </p:cNvSpPr>
          <p:nvPr>
            <p:ph type="title"/>
          </p:nvPr>
        </p:nvSpPr>
        <p:spPr/>
        <p:txBody>
          <a:bodyPr>
            <a:normAutofit/>
          </a:bodyPr>
          <a:lstStyle/>
          <a:p>
            <a:r>
              <a:rPr lang="en-US"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xmlns="" val="3399469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To enroll in the IEA Program, parents must </a:t>
            </a:r>
            <a:r>
              <a:rPr lang="en-US" b="1" dirty="0"/>
              <a:t>waive</a:t>
            </a:r>
            <a:r>
              <a:rPr lang="en-US" dirty="0"/>
              <a:t> their </a:t>
            </a:r>
            <a:r>
              <a:rPr lang="en-US" dirty="0" smtClean="0"/>
              <a:t>student’s rights to:</a:t>
            </a:r>
          </a:p>
          <a:p>
            <a:pPr lvl="1"/>
            <a:r>
              <a:rPr lang="en-US" dirty="0"/>
              <a:t>s</a:t>
            </a:r>
            <a:r>
              <a:rPr lang="en-US" dirty="0" smtClean="0"/>
              <a:t>ervices through the </a:t>
            </a:r>
            <a:r>
              <a:rPr lang="en-US" b="1" dirty="0" smtClean="0"/>
              <a:t>Individuals with Disabilities Education Act</a:t>
            </a:r>
            <a:r>
              <a:rPr lang="en-US" dirty="0" smtClean="0"/>
              <a:t> (IDEA) at 20 U.S.C. §1414</a:t>
            </a:r>
          </a:p>
          <a:p>
            <a:pPr lvl="1"/>
            <a:r>
              <a:rPr lang="en-US" dirty="0" smtClean="0"/>
              <a:t>a </a:t>
            </a:r>
            <a:r>
              <a:rPr lang="en-US" dirty="0"/>
              <a:t>Free and Appropriate Public Education (FAPE</a:t>
            </a:r>
            <a:r>
              <a:rPr lang="en-US" dirty="0" smtClean="0"/>
              <a:t>), including all public school services</a:t>
            </a:r>
          </a:p>
          <a:p>
            <a:endParaRPr lang="en-US" dirty="0" smtClean="0"/>
          </a:p>
          <a:p>
            <a:r>
              <a:rPr lang="en-US" dirty="0" smtClean="0"/>
              <a:t>The </a:t>
            </a:r>
            <a:r>
              <a:rPr lang="en-US" dirty="0"/>
              <a:t>student’s </a:t>
            </a:r>
            <a:r>
              <a:rPr lang="en-US" b="1" dirty="0"/>
              <a:t>IEP will no longer be in effect </a:t>
            </a:r>
            <a:r>
              <a:rPr lang="en-US" dirty="0"/>
              <a:t>and the public school district will not be required to provide any of the accommodations or services listed in the </a:t>
            </a:r>
            <a:r>
              <a:rPr lang="en-US" dirty="0" smtClean="0"/>
              <a:t>student’s IEP.</a:t>
            </a:r>
          </a:p>
          <a:p>
            <a:endParaRPr lang="en-US" dirty="0"/>
          </a:p>
          <a:p>
            <a:r>
              <a:rPr lang="en-US" dirty="0"/>
              <a:t>S</a:t>
            </a:r>
            <a:r>
              <a:rPr lang="en-US" dirty="0" smtClean="0"/>
              <a:t>tudents </a:t>
            </a:r>
            <a:r>
              <a:rPr lang="en-US" dirty="0"/>
              <a:t>enrolled in the IEA program </a:t>
            </a:r>
            <a:r>
              <a:rPr lang="en-US" b="1" dirty="0" smtClean="0"/>
              <a:t>are not eligible </a:t>
            </a:r>
            <a:r>
              <a:rPr lang="en-US" dirty="0"/>
              <a:t>for a ‘services plan’ through their local school </a:t>
            </a:r>
            <a:r>
              <a:rPr lang="en-US" dirty="0" smtClean="0"/>
              <a:t>district.</a:t>
            </a:r>
            <a:endParaRPr lang="en-US" dirty="0"/>
          </a:p>
          <a:p>
            <a:endParaRPr lang="en-US" dirty="0"/>
          </a:p>
          <a:p>
            <a:endParaRPr lang="en-US" dirty="0"/>
          </a:p>
        </p:txBody>
      </p:sp>
      <p:sp>
        <p:nvSpPr>
          <p:cNvPr id="3" name="Title 2"/>
          <p:cNvSpPr>
            <a:spLocks noGrp="1"/>
          </p:cNvSpPr>
          <p:nvPr>
            <p:ph type="title"/>
          </p:nvPr>
        </p:nvSpPr>
        <p:spPr/>
        <p:txBody>
          <a:bodyPr>
            <a:normAutofit/>
          </a:bodyPr>
          <a:lstStyle/>
          <a:p>
            <a:r>
              <a:rPr lang="en-US" dirty="0"/>
              <a:t>Parent &amp; Student Rights </a:t>
            </a:r>
            <a:r>
              <a:rPr lang="en-US" dirty="0" smtClean="0"/>
              <a:t>Waived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xmlns="" val="2445623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Take </a:t>
            </a:r>
            <a:r>
              <a:rPr lang="en-US" b="1" dirty="0"/>
              <a:t>full legal responsibility </a:t>
            </a:r>
            <a:r>
              <a:rPr lang="en-US" dirty="0"/>
              <a:t>for the education of the student including obtaining services necessary to educate the student</a:t>
            </a:r>
            <a:r>
              <a:rPr lang="en-US" dirty="0" smtClean="0"/>
              <a:t>.</a:t>
            </a:r>
          </a:p>
          <a:p>
            <a:endParaRPr lang="en-US" dirty="0" smtClean="0"/>
          </a:p>
          <a:p>
            <a:r>
              <a:rPr lang="en-US" b="1" dirty="0" smtClean="0"/>
              <a:t>Research</a:t>
            </a:r>
            <a:r>
              <a:rPr lang="en-US" b="1" dirty="0"/>
              <a:t>, review, and approve/contract </a:t>
            </a:r>
            <a:r>
              <a:rPr lang="en-US" dirty="0"/>
              <a:t>with participating schools, therapists, tutors, and other providers. </a:t>
            </a:r>
            <a:endParaRPr lang="en-US" dirty="0" smtClean="0"/>
          </a:p>
          <a:p>
            <a:pPr lvl="1"/>
            <a:r>
              <a:rPr lang="en-US" dirty="0"/>
              <a:t>The account holder </a:t>
            </a:r>
            <a:r>
              <a:rPr lang="en-US" b="1" dirty="0"/>
              <a:t>is responsible for any contract </a:t>
            </a:r>
            <a:r>
              <a:rPr lang="en-US" dirty="0"/>
              <a:t>signed with a school, individual and/or provider and ensuring that the terms of the contract are fulfilled. </a:t>
            </a:r>
            <a:endParaRPr lang="en-US" dirty="0" smtClean="0"/>
          </a:p>
          <a:p>
            <a:pPr lvl="1"/>
            <a:r>
              <a:rPr lang="en-US" dirty="0" smtClean="0"/>
              <a:t>The </a:t>
            </a:r>
            <a:r>
              <a:rPr lang="en-US" dirty="0"/>
              <a:t>TDOE cannot void a private contract, give legal advice, or arbitrate payment schedules.</a:t>
            </a:r>
          </a:p>
        </p:txBody>
      </p:sp>
      <p:sp>
        <p:nvSpPr>
          <p:cNvPr id="3" name="Title 2"/>
          <p:cNvSpPr>
            <a:spLocks noGrp="1"/>
          </p:cNvSpPr>
          <p:nvPr>
            <p:ph type="title"/>
          </p:nvPr>
        </p:nvSpPr>
        <p:spPr/>
        <p:txBody>
          <a:bodyPr/>
          <a:lstStyle/>
          <a:p>
            <a:r>
              <a:rPr lang="en-US" dirty="0" smtClean="0"/>
              <a:t>Parent Responsibilities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xmlns="" val="281169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Submit </a:t>
            </a:r>
            <a:r>
              <a:rPr lang="en-US" dirty="0"/>
              <a:t>quarterly expense </a:t>
            </a:r>
            <a:r>
              <a:rPr lang="en-US" b="1" dirty="0"/>
              <a:t>reports and receipts to the TDOE</a:t>
            </a:r>
            <a:r>
              <a:rPr lang="en-US" b="1" dirty="0" smtClean="0"/>
              <a:t>.</a:t>
            </a:r>
          </a:p>
          <a:p>
            <a:endParaRPr lang="en-US" b="1" dirty="0"/>
          </a:p>
          <a:p>
            <a:r>
              <a:rPr lang="en-US" b="1" dirty="0" smtClean="0"/>
              <a:t>Notify </a:t>
            </a:r>
            <a:r>
              <a:rPr lang="en-US" b="1" dirty="0"/>
              <a:t>the school district </a:t>
            </a:r>
            <a:r>
              <a:rPr lang="en-US" dirty="0"/>
              <a:t>in which the student resides that the student is enrolled in the IEA Program and what nonpublic school the student will be attending once enrolled in the IEA </a:t>
            </a:r>
            <a:r>
              <a:rPr lang="en-US" dirty="0" smtClean="0"/>
              <a:t>Program.</a:t>
            </a:r>
          </a:p>
        </p:txBody>
      </p:sp>
      <p:sp>
        <p:nvSpPr>
          <p:cNvPr id="3" name="Title 2"/>
          <p:cNvSpPr>
            <a:spLocks noGrp="1"/>
          </p:cNvSpPr>
          <p:nvPr>
            <p:ph type="title"/>
          </p:nvPr>
        </p:nvSpPr>
        <p:spPr/>
        <p:txBody>
          <a:bodyPr/>
          <a:lstStyle/>
          <a:p>
            <a:r>
              <a:rPr lang="en-US" dirty="0"/>
              <a:t>Parent Responsibilities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xmlns="" val="1687805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Notify </a:t>
            </a:r>
            <a:r>
              <a:rPr lang="en-US" dirty="0"/>
              <a:t>the TDOE if the </a:t>
            </a:r>
            <a:r>
              <a:rPr lang="en-US" dirty="0" smtClean="0"/>
              <a:t>student:</a:t>
            </a:r>
          </a:p>
          <a:p>
            <a:r>
              <a:rPr lang="en-US" b="1" dirty="0"/>
              <a:t>g</a:t>
            </a:r>
            <a:r>
              <a:rPr lang="en-US" b="1" dirty="0" smtClean="0"/>
              <a:t>raduates </a:t>
            </a:r>
            <a:r>
              <a:rPr lang="en-US" b="1" dirty="0"/>
              <a:t>from high school </a:t>
            </a:r>
            <a:r>
              <a:rPr lang="en-US" dirty="0"/>
              <a:t>(including passing the GED or </a:t>
            </a:r>
            <a:r>
              <a:rPr lang="en-US" dirty="0" err="1"/>
              <a:t>HiSET</a:t>
            </a:r>
            <a:r>
              <a:rPr lang="en-US" dirty="0"/>
              <a:t>) or attains 22 years of </a:t>
            </a:r>
            <a:r>
              <a:rPr lang="en-US" dirty="0" smtClean="0"/>
              <a:t>age</a:t>
            </a:r>
            <a:endParaRPr lang="en-US" dirty="0"/>
          </a:p>
          <a:p>
            <a:r>
              <a:rPr lang="en-US" b="1" dirty="0" smtClean="0"/>
              <a:t>transfers </a:t>
            </a:r>
            <a:r>
              <a:rPr lang="en-US" b="1" dirty="0"/>
              <a:t>to another participating school </a:t>
            </a:r>
            <a:r>
              <a:rPr lang="en-US" dirty="0"/>
              <a:t>and return any refund of IEA funding from the school to the student’s IEA </a:t>
            </a:r>
            <a:r>
              <a:rPr lang="en-US" dirty="0" smtClean="0"/>
              <a:t>account</a:t>
            </a:r>
            <a:endParaRPr lang="en-US" dirty="0"/>
          </a:p>
          <a:p>
            <a:r>
              <a:rPr lang="en-US" b="1" dirty="0"/>
              <a:t>m</a:t>
            </a:r>
            <a:r>
              <a:rPr lang="en-US" b="1" dirty="0" smtClean="0"/>
              <a:t>oves to another address </a:t>
            </a:r>
            <a:r>
              <a:rPr lang="en-US" dirty="0" smtClean="0"/>
              <a:t>-</a:t>
            </a:r>
            <a:r>
              <a:rPr lang="en-US" b="1" dirty="0" smtClean="0"/>
              <a:t> </a:t>
            </a:r>
            <a:r>
              <a:rPr lang="en-US" dirty="0" smtClean="0"/>
              <a:t>parents must </a:t>
            </a:r>
            <a:r>
              <a:rPr lang="en-US" dirty="0"/>
              <a:t>ensure that the TDOE has the current </a:t>
            </a:r>
            <a:r>
              <a:rPr lang="en-US" dirty="0" smtClean="0"/>
              <a:t>school district the student resides in and the contact information for the account holder.</a:t>
            </a:r>
          </a:p>
          <a:p>
            <a:pPr lvl="1"/>
            <a:r>
              <a:rPr lang="en-US" dirty="0" smtClean="0"/>
              <a:t>Parents must also </a:t>
            </a:r>
            <a:r>
              <a:rPr lang="en-US" b="1" dirty="0" smtClean="0"/>
              <a:t>unregister the student </a:t>
            </a:r>
            <a:r>
              <a:rPr lang="en-US" dirty="0" smtClean="0"/>
              <a:t>from the school district the student has moved from, and </a:t>
            </a:r>
            <a:r>
              <a:rPr lang="en-US" b="1" dirty="0" smtClean="0"/>
              <a:t>register </a:t>
            </a:r>
            <a:r>
              <a:rPr lang="en-US" dirty="0" smtClean="0"/>
              <a:t>the student with the new school district the student has moved to within 15 days of the move.</a:t>
            </a:r>
            <a:endParaRPr lang="en-US" dirty="0"/>
          </a:p>
          <a:p>
            <a:endParaRPr lang="en-US" dirty="0"/>
          </a:p>
        </p:txBody>
      </p:sp>
      <p:sp>
        <p:nvSpPr>
          <p:cNvPr id="3" name="Title 2"/>
          <p:cNvSpPr>
            <a:spLocks noGrp="1"/>
          </p:cNvSpPr>
          <p:nvPr>
            <p:ph type="title"/>
          </p:nvPr>
        </p:nvSpPr>
        <p:spPr/>
        <p:txBody>
          <a:bodyPr/>
          <a:lstStyle/>
          <a:p>
            <a:r>
              <a:rPr lang="en-US" dirty="0"/>
              <a:t>Parent Responsibilities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xmlns="" val="426440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Students in </a:t>
            </a:r>
            <a:r>
              <a:rPr lang="en-US" b="1" dirty="0"/>
              <a:t>grades 3-8 </a:t>
            </a:r>
            <a:r>
              <a:rPr lang="en-US" dirty="0"/>
              <a:t>must take either </a:t>
            </a:r>
            <a:r>
              <a:rPr lang="en-US" b="1" dirty="0"/>
              <a:t>TCAP or a norm-referenced assessment in English language arts and math</a:t>
            </a:r>
            <a:r>
              <a:rPr lang="en-US" dirty="0"/>
              <a:t>.</a:t>
            </a:r>
          </a:p>
          <a:p>
            <a:pPr lvl="1"/>
            <a:r>
              <a:rPr lang="en-US" dirty="0"/>
              <a:t>Results must be reported to the parent.</a:t>
            </a:r>
          </a:p>
          <a:p>
            <a:pPr lvl="1"/>
            <a:r>
              <a:rPr lang="en-US" dirty="0"/>
              <a:t>TDOE will require parents to submit verification of assessment administration each year</a:t>
            </a:r>
            <a:r>
              <a:rPr lang="en-US" dirty="0" smtClean="0"/>
              <a:t>.</a:t>
            </a:r>
          </a:p>
          <a:p>
            <a:endParaRPr lang="en-US" dirty="0"/>
          </a:p>
          <a:p>
            <a:r>
              <a:rPr lang="en-US" b="1" dirty="0"/>
              <a:t>Will the results of the student assessments be publicly released?</a:t>
            </a:r>
          </a:p>
          <a:p>
            <a:pPr lvl="1" indent="-342900"/>
            <a:r>
              <a:rPr lang="en-US" sz="2400" dirty="0"/>
              <a:t>No. The TDOE will not compile, track, or publicly release student assessment results; student assessment results submitted to the TDOE will only be reviewed to verify that the student has taken the required assessments.</a:t>
            </a:r>
          </a:p>
        </p:txBody>
      </p:sp>
      <p:sp>
        <p:nvSpPr>
          <p:cNvPr id="2" name="Title 1"/>
          <p:cNvSpPr>
            <a:spLocks noGrp="1"/>
          </p:cNvSpPr>
          <p:nvPr>
            <p:ph type="title"/>
          </p:nvPr>
        </p:nvSpPr>
        <p:spPr/>
        <p:txBody>
          <a:bodyPr/>
          <a:lstStyle/>
          <a:p>
            <a:r>
              <a:rPr lang="en-US" dirty="0" smtClean="0"/>
              <a:t>Student Assessments</a:t>
            </a:r>
            <a:endParaRPr lang="en-US" dirty="0"/>
          </a:p>
        </p:txBody>
      </p:sp>
    </p:spTree>
    <p:extLst>
      <p:ext uri="{BB962C8B-B14F-4D97-AF65-F5344CB8AC3E}">
        <p14:creationId xmlns:p14="http://schemas.microsoft.com/office/powerpoint/2010/main" xmlns="" val="370339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04800" y="1295400"/>
          <a:ext cx="8381997" cy="4572001"/>
        </p:xfrm>
        <a:graphic>
          <a:graphicData uri="http://schemas.openxmlformats.org/drawingml/2006/table">
            <a:tbl>
              <a:tblPr/>
              <a:tblGrid>
                <a:gridCol w="1752600"/>
                <a:gridCol w="3352800"/>
                <a:gridCol w="3276597"/>
              </a:tblGrid>
              <a:tr h="484540">
                <a:tc>
                  <a:txBody>
                    <a:bodyPr/>
                    <a:lstStyle/>
                    <a:p>
                      <a:r>
                        <a:rPr lang="en-US" sz="1600" b="1" dirty="0" smtClean="0">
                          <a:solidFill>
                            <a:schemeClr val="accent1"/>
                          </a:solidFill>
                          <a:effectLst/>
                        </a:rPr>
                        <a:t>Assessment</a:t>
                      </a:r>
                      <a:endParaRPr lang="en-US" sz="1600" b="1" dirty="0">
                        <a:solidFill>
                          <a:schemeClr val="accent1"/>
                        </a:solidFill>
                        <a:effectLst/>
                      </a:endParaRPr>
                    </a:p>
                  </a:txBody>
                  <a:tcPr marL="60380" marR="60380" marT="57635" marB="57635" anchor="ctr">
                    <a:lnL>
                      <a:noFill/>
                    </a:lnL>
                    <a:lnR>
                      <a:noFill/>
                    </a:lnR>
                    <a:lnT>
                      <a:noFill/>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b="1" dirty="0">
                          <a:solidFill>
                            <a:schemeClr val="accent1"/>
                          </a:solidFill>
                          <a:effectLst/>
                        </a:rPr>
                        <a:t>Private School Students</a:t>
                      </a:r>
                    </a:p>
                  </a:txBody>
                  <a:tcPr marL="60380" marR="60380" marT="57635" marB="57635" anchor="ctr">
                    <a:lnL>
                      <a:noFill/>
                    </a:lnL>
                    <a:lnR>
                      <a:noFill/>
                    </a:lnR>
                    <a:lnT>
                      <a:noFill/>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b="1" dirty="0">
                          <a:solidFill>
                            <a:schemeClr val="accent1"/>
                          </a:solidFill>
                          <a:effectLst/>
                        </a:rPr>
                        <a:t>Homeschool Students</a:t>
                      </a:r>
                    </a:p>
                  </a:txBody>
                  <a:tcPr marL="60380" marR="60380" marT="57635" marB="57635" anchor="ctr">
                    <a:lnL>
                      <a:noFill/>
                    </a:lnL>
                    <a:lnR>
                      <a:noFill/>
                    </a:lnR>
                    <a:lnT>
                      <a:noFill/>
                    </a:lnT>
                    <a:lnB w="19050" cap="flat" cmpd="sng" algn="ctr">
                      <a:solidFill>
                        <a:srgbClr val="D1D3D4"/>
                      </a:solidFill>
                      <a:prstDash val="solid"/>
                      <a:round/>
                      <a:headEnd type="none" w="med" len="med"/>
                      <a:tailEnd type="none" w="med" len="med"/>
                    </a:lnB>
                    <a:solidFill>
                      <a:srgbClr val="FFFFFF"/>
                    </a:solidFill>
                  </a:tcPr>
                </a:tc>
              </a:tr>
              <a:tr h="1459034">
                <a:tc>
                  <a:txBody>
                    <a:bodyPr/>
                    <a:lstStyle/>
                    <a:p>
                      <a:r>
                        <a:rPr lang="en-US" sz="1600" dirty="0">
                          <a:solidFill>
                            <a:schemeClr val="accent1"/>
                          </a:solidFill>
                          <a:effectLst/>
                        </a:rPr>
                        <a:t>State Tests (</a:t>
                      </a:r>
                      <a:r>
                        <a:rPr lang="en-US" sz="1600" dirty="0" err="1">
                          <a:solidFill>
                            <a:schemeClr val="accent1"/>
                          </a:solidFill>
                          <a:effectLst/>
                        </a:rPr>
                        <a:t>TNReady</a:t>
                      </a:r>
                      <a:r>
                        <a:rPr lang="en-US" sz="1600" dirty="0">
                          <a:solidFill>
                            <a:schemeClr val="accent1"/>
                          </a:solidFill>
                          <a:effectLst/>
                        </a:rPr>
                        <a:t>)</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dirty="0">
                          <a:solidFill>
                            <a:schemeClr val="accent1"/>
                          </a:solidFill>
                          <a:effectLst/>
                        </a:rPr>
                        <a:t>Parents should contact the private school to ask them to order the tests from the state. The private school would administer the test.</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a:solidFill>
                            <a:schemeClr val="accent1"/>
                          </a:solidFill>
                          <a:effectLst/>
                        </a:rPr>
                        <a:t>Parents should contact the school district with which they are registered in order for their student(s) to take the assessment.</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r>
              <a:tr h="2628427">
                <a:tc>
                  <a:txBody>
                    <a:bodyPr/>
                    <a:lstStyle/>
                    <a:p>
                      <a:r>
                        <a:rPr lang="en-US" sz="1600" dirty="0">
                          <a:solidFill>
                            <a:schemeClr val="accent1"/>
                          </a:solidFill>
                          <a:effectLst/>
                        </a:rPr>
                        <a:t>Norm-Referenced Tests</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dirty="0">
                          <a:solidFill>
                            <a:schemeClr val="accent1"/>
                          </a:solidFill>
                          <a:effectLst/>
                        </a:rPr>
                        <a:t>Parents should contact the private school to ask if the school could order and administer the test. Depending on which test the parent chooses, the test could be ordered directly from the testing company or administered through a local testing center.</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c>
                  <a:txBody>
                    <a:bodyPr/>
                    <a:lstStyle/>
                    <a:p>
                      <a:r>
                        <a:rPr lang="en-US" sz="1600" dirty="0">
                          <a:solidFill>
                            <a:schemeClr val="accent1"/>
                          </a:solidFill>
                          <a:effectLst/>
                        </a:rPr>
                        <a:t>Depending on which test the parent chooses, the test could be ordered directly from the testing company or administered through a local testing center.</a:t>
                      </a:r>
                    </a:p>
                  </a:txBody>
                  <a:tcPr marL="60380" marR="60380" marT="57635" marB="57635" anchor="ctr">
                    <a:lnL>
                      <a:noFill/>
                    </a:lnL>
                    <a:lnR>
                      <a:noFill/>
                    </a:lnR>
                    <a:lnT w="19050" cap="flat" cmpd="sng" algn="ctr">
                      <a:solidFill>
                        <a:srgbClr val="D1D3D4"/>
                      </a:solidFill>
                      <a:prstDash val="solid"/>
                      <a:round/>
                      <a:headEnd type="none" w="med" len="med"/>
                      <a:tailEnd type="none" w="med" len="med"/>
                    </a:lnT>
                    <a:lnB w="19050" cap="flat" cmpd="sng" algn="ctr">
                      <a:solidFill>
                        <a:srgbClr val="D1D3D4"/>
                      </a:solidFill>
                      <a:prstDash val="solid"/>
                      <a:round/>
                      <a:headEnd type="none" w="med" len="med"/>
                      <a:tailEnd type="none" w="med" len="med"/>
                    </a:lnB>
                    <a:solidFill>
                      <a:srgbClr val="FFFFFF"/>
                    </a:solidFill>
                  </a:tcPr>
                </a:tc>
              </a:tr>
            </a:tbl>
          </a:graphicData>
        </a:graphic>
      </p:graphicFrame>
      <p:sp>
        <p:nvSpPr>
          <p:cNvPr id="2" name="Title 1"/>
          <p:cNvSpPr>
            <a:spLocks noGrp="1"/>
          </p:cNvSpPr>
          <p:nvPr>
            <p:ph type="title"/>
          </p:nvPr>
        </p:nvSpPr>
        <p:spPr/>
        <p:txBody>
          <a:bodyPr>
            <a:normAutofit/>
          </a:bodyPr>
          <a:lstStyle/>
          <a:p>
            <a:r>
              <a:rPr lang="en-US" dirty="0" smtClean="0"/>
              <a:t>Where do Students Take the Assessments?</a:t>
            </a:r>
            <a:endParaRPr lang="en-US" dirty="0"/>
          </a:p>
        </p:txBody>
      </p:sp>
    </p:spTree>
    <p:extLst>
      <p:ext uri="{BB962C8B-B14F-4D97-AF65-F5344CB8AC3E}">
        <p14:creationId xmlns:p14="http://schemas.microsoft.com/office/powerpoint/2010/main" xmlns="" val="899378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If a student </a:t>
            </a:r>
            <a:r>
              <a:rPr lang="en-US" b="1" dirty="0"/>
              <a:t>withdraws </a:t>
            </a:r>
            <a:r>
              <a:rPr lang="en-US" dirty="0"/>
              <a:t>from the IEA </a:t>
            </a:r>
            <a:r>
              <a:rPr lang="en-US" dirty="0" smtClean="0"/>
              <a:t>Program, </a:t>
            </a:r>
            <a:r>
              <a:rPr lang="en-US" dirty="0"/>
              <a:t>p</a:t>
            </a:r>
            <a:r>
              <a:rPr lang="en-US" dirty="0" smtClean="0"/>
              <a:t>arents must: </a:t>
            </a:r>
          </a:p>
          <a:p>
            <a:pPr lvl="1"/>
            <a:r>
              <a:rPr lang="en-US" b="1" dirty="0" smtClean="0"/>
              <a:t>notify the TDOE and the school district </a:t>
            </a:r>
            <a:r>
              <a:rPr lang="en-US" dirty="0" smtClean="0"/>
              <a:t>in which the student resides, and </a:t>
            </a:r>
          </a:p>
          <a:p>
            <a:pPr lvl="1"/>
            <a:r>
              <a:rPr lang="en-US" dirty="0" smtClean="0"/>
              <a:t>report to the TDOE </a:t>
            </a:r>
            <a:r>
              <a:rPr lang="en-US" b="1" dirty="0" smtClean="0"/>
              <a:t>which school </a:t>
            </a:r>
            <a:r>
              <a:rPr lang="en-US" dirty="0" smtClean="0"/>
              <a:t>the student will attend, including return to the public school district.</a:t>
            </a:r>
          </a:p>
          <a:p>
            <a:endParaRPr lang="en-US" dirty="0"/>
          </a:p>
          <a:p>
            <a:r>
              <a:rPr lang="en-US" dirty="0"/>
              <a:t>If the </a:t>
            </a:r>
            <a:r>
              <a:rPr lang="en-US" dirty="0" smtClean="0"/>
              <a:t>student </a:t>
            </a:r>
            <a:r>
              <a:rPr lang="en-US" b="1" dirty="0" smtClean="0"/>
              <a:t>returns to the school district </a:t>
            </a:r>
            <a:r>
              <a:rPr lang="en-US" dirty="0" smtClean="0"/>
              <a:t>and if the parent </a:t>
            </a:r>
            <a:r>
              <a:rPr lang="en-US" dirty="0"/>
              <a:t>or student requests, in writing, an </a:t>
            </a:r>
            <a:r>
              <a:rPr lang="en-US" b="1" dirty="0"/>
              <a:t>evaluation for eligibility </a:t>
            </a:r>
            <a:r>
              <a:rPr lang="en-US" dirty="0"/>
              <a:t>pursuant</a:t>
            </a:r>
            <a:r>
              <a:rPr lang="en-US" b="1" dirty="0"/>
              <a:t> </a:t>
            </a:r>
            <a:r>
              <a:rPr lang="en-US" dirty="0"/>
              <a:t>to the Individuals with Disabilities Education Act, the </a:t>
            </a:r>
            <a:r>
              <a:rPr lang="en-US" dirty="0" smtClean="0"/>
              <a:t>school district </a:t>
            </a:r>
            <a:r>
              <a:rPr lang="en-US" dirty="0"/>
              <a:t>shall treat the request as a request for an </a:t>
            </a:r>
            <a:r>
              <a:rPr lang="en-US" b="1" dirty="0"/>
              <a:t>initial evaluation </a:t>
            </a:r>
            <a:r>
              <a:rPr lang="en-US" dirty="0"/>
              <a:t>under 34 C.F.R. § 300.301.</a:t>
            </a:r>
          </a:p>
          <a:p>
            <a:endParaRPr lang="en-US" dirty="0"/>
          </a:p>
        </p:txBody>
      </p:sp>
      <p:sp>
        <p:nvSpPr>
          <p:cNvPr id="3" name="Title 2"/>
          <p:cNvSpPr>
            <a:spLocks noGrp="1"/>
          </p:cNvSpPr>
          <p:nvPr>
            <p:ph type="title"/>
          </p:nvPr>
        </p:nvSpPr>
        <p:spPr/>
        <p:txBody>
          <a:bodyPr/>
          <a:lstStyle/>
          <a:p>
            <a:r>
              <a:rPr lang="en-US" dirty="0" smtClean="0"/>
              <a:t>Withdrawal from IEA Program</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xmlns="" val="199121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much funding will be</a:t>
            </a:r>
            <a:br>
              <a:rPr lang="en-US" dirty="0"/>
            </a:br>
            <a:r>
              <a:rPr lang="en-US" dirty="0"/>
              <a:t>awarded to each student’s IEA?</a:t>
            </a:r>
          </a:p>
        </p:txBody>
      </p:sp>
    </p:spTree>
    <p:extLst>
      <p:ext uri="{BB962C8B-B14F-4D97-AF65-F5344CB8AC3E}">
        <p14:creationId xmlns:p14="http://schemas.microsoft.com/office/powerpoint/2010/main" xmlns="" val="2400975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maximum amount of the IEA annual payment is equal to </a:t>
            </a:r>
            <a:r>
              <a:rPr lang="en-US" dirty="0" smtClean="0"/>
              <a:t>the </a:t>
            </a:r>
            <a:r>
              <a:rPr lang="en-US" b="1" dirty="0" smtClean="0"/>
              <a:t>per-pupil state and local funds </a:t>
            </a:r>
            <a:r>
              <a:rPr lang="en-US" dirty="0" smtClean="0"/>
              <a:t>required through the state’s education funding formula (</a:t>
            </a:r>
            <a:r>
              <a:rPr lang="en-US" dirty="0"/>
              <a:t>BEP) </a:t>
            </a:r>
            <a:r>
              <a:rPr lang="en-US" dirty="0" smtClean="0"/>
              <a:t>for </a:t>
            </a:r>
            <a:r>
              <a:rPr lang="en-US" dirty="0"/>
              <a:t>the school district in which the student resides and is zoned to attend. </a:t>
            </a:r>
            <a:endParaRPr lang="en-US" dirty="0" smtClean="0"/>
          </a:p>
          <a:p>
            <a:endParaRPr lang="en-US" dirty="0"/>
          </a:p>
          <a:p>
            <a:r>
              <a:rPr lang="en-US" dirty="0" smtClean="0"/>
              <a:t>This amount </a:t>
            </a:r>
            <a:r>
              <a:rPr lang="en-US" b="1" dirty="0" smtClean="0"/>
              <a:t>does not include </a:t>
            </a:r>
            <a:r>
              <a:rPr lang="en-US" dirty="0" smtClean="0"/>
              <a:t>federal funds </a:t>
            </a:r>
            <a:r>
              <a:rPr lang="en-US" i="1" dirty="0" smtClean="0"/>
              <a:t>or</a:t>
            </a:r>
            <a:r>
              <a:rPr lang="en-US" dirty="0" smtClean="0"/>
              <a:t> additional education funds that local governments contribute to the school district beyond the BEP required local match.</a:t>
            </a:r>
          </a:p>
          <a:p>
            <a:endParaRPr lang="en-US" dirty="0"/>
          </a:p>
          <a:p>
            <a:r>
              <a:rPr lang="en-US" dirty="0" smtClean="0"/>
              <a:t>The </a:t>
            </a:r>
            <a:r>
              <a:rPr lang="en-US" dirty="0"/>
              <a:t>department will </a:t>
            </a:r>
            <a:r>
              <a:rPr lang="en-US" b="1" dirty="0"/>
              <a:t>subtract four percent </a:t>
            </a:r>
            <a:r>
              <a:rPr lang="en-US" dirty="0"/>
              <a:t>from this amount for administrative fees. </a:t>
            </a:r>
            <a:endParaRPr lang="en-US" dirty="0" smtClean="0"/>
          </a:p>
          <a:p>
            <a:endParaRPr lang="en-US" dirty="0"/>
          </a:p>
          <a:p>
            <a:r>
              <a:rPr lang="en-US" dirty="0"/>
              <a:t>T</a:t>
            </a:r>
            <a:r>
              <a:rPr lang="en-US" dirty="0" smtClean="0"/>
              <a:t>he </a:t>
            </a:r>
            <a:r>
              <a:rPr lang="en-US" dirty="0"/>
              <a:t>average amount of the IEA annual </a:t>
            </a:r>
            <a:r>
              <a:rPr lang="en-US" dirty="0" smtClean="0"/>
              <a:t>payment </a:t>
            </a:r>
            <a:r>
              <a:rPr lang="en-US" dirty="0"/>
              <a:t>is </a:t>
            </a:r>
            <a:r>
              <a:rPr lang="en-US" dirty="0" smtClean="0"/>
              <a:t>approximately </a:t>
            </a:r>
            <a:r>
              <a:rPr lang="en-US" b="1" dirty="0"/>
              <a:t>$</a:t>
            </a:r>
            <a:r>
              <a:rPr lang="en-US" b="1" dirty="0" smtClean="0"/>
              <a:t>6,300, </a:t>
            </a:r>
            <a:r>
              <a:rPr lang="en-US" dirty="0" smtClean="0"/>
              <a:t>but will </a:t>
            </a:r>
            <a:r>
              <a:rPr lang="en-US" b="1" dirty="0" smtClean="0"/>
              <a:t>vary per district</a:t>
            </a:r>
            <a:r>
              <a:rPr lang="en-US" dirty="0" smtClean="0"/>
              <a:t>.</a:t>
            </a:r>
            <a:endParaRPr lang="en-US" dirty="0"/>
          </a:p>
        </p:txBody>
      </p:sp>
      <p:sp>
        <p:nvSpPr>
          <p:cNvPr id="3" name="Title 2"/>
          <p:cNvSpPr>
            <a:spLocks noGrp="1"/>
          </p:cNvSpPr>
          <p:nvPr>
            <p:ph type="title"/>
          </p:nvPr>
        </p:nvSpPr>
        <p:spPr/>
        <p:txBody>
          <a:bodyPr/>
          <a:lstStyle/>
          <a:p>
            <a:r>
              <a:rPr lang="en-US" dirty="0" smtClean="0"/>
              <a:t>How much funding will students receive?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xmlns="" val="3626320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6D2451E-3285-438B-B188-C22B2A012BF6}" type="slidenum">
              <a:rPr lang="en-US" smtClean="0"/>
              <a:pPr/>
              <a:t>29</a:t>
            </a:fld>
            <a:endParaRPr lang="en-US" dirty="0"/>
          </a:p>
        </p:txBody>
      </p:sp>
      <p:graphicFrame>
        <p:nvGraphicFramePr>
          <p:cNvPr id="3" name="Diagram 2"/>
          <p:cNvGraphicFramePr/>
          <p:nvPr>
            <p:extLst/>
          </p:nvPr>
        </p:nvGraphicFramePr>
        <p:xfrm>
          <a:off x="591671" y="381000"/>
          <a:ext cx="8077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11715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IEA Program?</a:t>
            </a:r>
            <a:endParaRPr lang="en-US" dirty="0"/>
          </a:p>
        </p:txBody>
      </p:sp>
    </p:spTree>
    <p:extLst>
      <p:ext uri="{BB962C8B-B14F-4D97-AF65-F5344CB8AC3E}">
        <p14:creationId xmlns:p14="http://schemas.microsoft.com/office/powerpoint/2010/main" xmlns="" val="287912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Parents will receive funding in </a:t>
            </a:r>
            <a:r>
              <a:rPr lang="en-US" b="1" dirty="0"/>
              <a:t>four, equal, quarterly payments </a:t>
            </a:r>
            <a:r>
              <a:rPr lang="en-US" dirty="0"/>
              <a:t>deposited into an IEA account.</a:t>
            </a:r>
          </a:p>
          <a:p>
            <a:pPr lvl="1"/>
            <a:r>
              <a:rPr lang="en-US" dirty="0"/>
              <a:t>The TDOE is planning to use a prepaid debit card system to distribute IEA funds to parents/ students.</a:t>
            </a:r>
          </a:p>
          <a:p>
            <a:pPr lvl="1"/>
            <a:endParaRPr lang="en-US" dirty="0"/>
          </a:p>
          <a:p>
            <a:r>
              <a:rPr lang="en-US" dirty="0"/>
              <a:t>Parents will have to submit </a:t>
            </a:r>
            <a:r>
              <a:rPr lang="en-US" b="1" dirty="0"/>
              <a:t>receipts and expense reports each quarter</a:t>
            </a:r>
            <a:r>
              <a:rPr lang="en-US" dirty="0"/>
              <a:t>.</a:t>
            </a:r>
            <a:endParaRPr lang="en-US" b="1" dirty="0"/>
          </a:p>
          <a:p>
            <a:pPr lvl="1"/>
            <a:r>
              <a:rPr lang="en-US" dirty="0"/>
              <a:t>The TDOE will determine the process for reviewing the receipts.</a:t>
            </a:r>
          </a:p>
          <a:p>
            <a:pPr lvl="1"/>
            <a:r>
              <a:rPr lang="en-US" dirty="0"/>
              <a:t>R</a:t>
            </a:r>
            <a:r>
              <a:rPr lang="en-US" dirty="0" smtClean="0"/>
              <a:t>eceipts </a:t>
            </a:r>
            <a:r>
              <a:rPr lang="en-US" dirty="0"/>
              <a:t>must be received before next quarterly payment is disbursed.</a:t>
            </a:r>
          </a:p>
          <a:p>
            <a:endParaRPr lang="en-US" dirty="0"/>
          </a:p>
        </p:txBody>
      </p:sp>
      <p:sp>
        <p:nvSpPr>
          <p:cNvPr id="3" name="Title 2"/>
          <p:cNvSpPr>
            <a:spLocks noGrp="1"/>
          </p:cNvSpPr>
          <p:nvPr>
            <p:ph type="title"/>
          </p:nvPr>
        </p:nvSpPr>
        <p:spPr/>
        <p:txBody>
          <a:bodyPr/>
          <a:lstStyle/>
          <a:p>
            <a:r>
              <a:rPr lang="en-US" dirty="0" smtClean="0"/>
              <a:t>Funding Disbursement &amp; Reporting</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xmlns="" val="3682330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Funds </a:t>
            </a:r>
            <a:r>
              <a:rPr lang="en-US" b="1" dirty="0"/>
              <a:t>roll </a:t>
            </a:r>
            <a:r>
              <a:rPr lang="en-US" b="1" dirty="0" smtClean="0"/>
              <a:t>over </a:t>
            </a:r>
            <a:r>
              <a:rPr lang="en-US" dirty="0" smtClean="0"/>
              <a:t>so </a:t>
            </a:r>
            <a:r>
              <a:rPr lang="en-US" dirty="0"/>
              <a:t>parents are not required to spend the entire sum each quarter. </a:t>
            </a:r>
            <a:endParaRPr lang="en-US" dirty="0" smtClean="0"/>
          </a:p>
          <a:p>
            <a:endParaRPr lang="en-US" dirty="0"/>
          </a:p>
          <a:p>
            <a:r>
              <a:rPr lang="en-US" b="1" dirty="0" smtClean="0"/>
              <a:t>50 </a:t>
            </a:r>
            <a:r>
              <a:rPr lang="en-US" b="1" dirty="0"/>
              <a:t>percent </a:t>
            </a:r>
            <a:r>
              <a:rPr lang="en-US" dirty="0"/>
              <a:t>of the annual </a:t>
            </a:r>
            <a:r>
              <a:rPr lang="en-US" dirty="0" smtClean="0"/>
              <a:t>IEA award must be spent by </a:t>
            </a:r>
            <a:r>
              <a:rPr lang="en-US" dirty="0"/>
              <a:t>the close of each contract </a:t>
            </a:r>
            <a:r>
              <a:rPr lang="en-US" dirty="0" smtClean="0"/>
              <a:t>year.</a:t>
            </a:r>
          </a:p>
          <a:p>
            <a:endParaRPr lang="en-US" dirty="0" smtClean="0"/>
          </a:p>
          <a:p>
            <a:r>
              <a:rPr lang="en-US" dirty="0"/>
              <a:t>After graduating from high school, or reaching 22 years of age, </a:t>
            </a:r>
            <a:r>
              <a:rPr lang="en-US" b="1" dirty="0"/>
              <a:t>unused funds in an IEA account </a:t>
            </a:r>
            <a:r>
              <a:rPr lang="en-US" dirty="0"/>
              <a:t>from prior years can be used in subsequent years, </a:t>
            </a:r>
            <a:r>
              <a:rPr lang="en-US" b="1" dirty="0"/>
              <a:t>up to four </a:t>
            </a:r>
            <a:r>
              <a:rPr lang="en-US" b="1" dirty="0" smtClean="0"/>
              <a:t>years, </a:t>
            </a:r>
            <a:r>
              <a:rPr lang="en-US" dirty="0" smtClean="0"/>
              <a:t>for postsecondary education.</a:t>
            </a:r>
            <a:endParaRPr lang="en-US" dirty="0"/>
          </a:p>
          <a:p>
            <a:endParaRPr lang="en-US" dirty="0"/>
          </a:p>
        </p:txBody>
      </p:sp>
      <p:sp>
        <p:nvSpPr>
          <p:cNvPr id="2" name="Title 1"/>
          <p:cNvSpPr>
            <a:spLocks noGrp="1"/>
          </p:cNvSpPr>
          <p:nvPr>
            <p:ph type="title"/>
          </p:nvPr>
        </p:nvSpPr>
        <p:spPr/>
        <p:txBody>
          <a:bodyPr/>
          <a:lstStyle/>
          <a:p>
            <a:r>
              <a:rPr lang="en-US" dirty="0" smtClean="0"/>
              <a:t>General Guidelines for Use of IEA Funds</a:t>
            </a:r>
            <a:endParaRPr lang="en-US" dirty="0"/>
          </a:p>
        </p:txBody>
      </p:sp>
    </p:spTree>
    <p:extLst>
      <p:ext uri="{BB962C8B-B14F-4D97-AF65-F5344CB8AC3E}">
        <p14:creationId xmlns:p14="http://schemas.microsoft.com/office/powerpoint/2010/main" xmlns="" val="4147377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a:t>Must school districts include students enrolled in the IEA Program when determining the amount of federal IDEA funds to share with private </a:t>
            </a:r>
            <a:r>
              <a:rPr lang="en-US" b="1" dirty="0" smtClean="0"/>
              <a:t>schools?</a:t>
            </a:r>
          </a:p>
          <a:p>
            <a:pPr lvl="1"/>
            <a:r>
              <a:rPr lang="en-US" dirty="0" smtClean="0"/>
              <a:t>No</a:t>
            </a:r>
            <a:r>
              <a:rPr lang="en-US" dirty="0"/>
              <a:t>. In order for a student to enroll in the IEA Program, parents waive all rights of the student to IDEA services, including associated funding</a:t>
            </a:r>
            <a:r>
              <a:rPr lang="en-US" dirty="0" smtClean="0"/>
              <a:t>.</a:t>
            </a:r>
          </a:p>
          <a:p>
            <a:pPr lvl="1"/>
            <a:endParaRPr lang="en-US" dirty="0"/>
          </a:p>
          <a:p>
            <a:r>
              <a:rPr lang="en-US" b="1" dirty="0"/>
              <a:t>Are students enrolled in the IEA program eligible for funds and accommodations through Section </a:t>
            </a:r>
            <a:r>
              <a:rPr lang="en-US" b="1" dirty="0" smtClean="0"/>
              <a:t>504?</a:t>
            </a:r>
          </a:p>
          <a:p>
            <a:pPr lvl="1"/>
            <a:r>
              <a:rPr lang="en-US" dirty="0" smtClean="0"/>
              <a:t>Possibly</a:t>
            </a:r>
            <a:r>
              <a:rPr lang="en-US" dirty="0"/>
              <a:t>. If a participating school or provider is a recipient of federal funds, accommodations may be available pursuant to Section 504 of the Rehabilitation Act of 1973.  Students or parents should inquire of the school or provider regarding the applicability of Section 504</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a:t>Funding </a:t>
            </a:r>
            <a:r>
              <a:rPr lang="en-US" dirty="0" smtClean="0"/>
              <a:t>FAQs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Tree>
    <p:extLst>
      <p:ext uri="{BB962C8B-B14F-4D97-AF65-F5344CB8AC3E}">
        <p14:creationId xmlns:p14="http://schemas.microsoft.com/office/powerpoint/2010/main" xmlns="" val="1313493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What happens to the funds if </a:t>
            </a:r>
            <a:r>
              <a:rPr lang="en-US" b="1" dirty="0" smtClean="0"/>
              <a:t>parents choose </a:t>
            </a:r>
            <a:r>
              <a:rPr lang="en-US" b="1" dirty="0"/>
              <a:t>to re-enroll </a:t>
            </a:r>
            <a:r>
              <a:rPr lang="en-US" b="1" dirty="0" smtClean="0"/>
              <a:t>students in </a:t>
            </a:r>
            <a:r>
              <a:rPr lang="en-US" b="1" dirty="0"/>
              <a:t>public </a:t>
            </a:r>
            <a:r>
              <a:rPr lang="en-US" b="1" dirty="0" smtClean="0"/>
              <a:t>school?</a:t>
            </a:r>
          </a:p>
          <a:p>
            <a:pPr lvl="1"/>
            <a:r>
              <a:rPr lang="en-US" dirty="0" smtClean="0"/>
              <a:t>Any </a:t>
            </a:r>
            <a:r>
              <a:rPr lang="en-US" dirty="0"/>
              <a:t>funds remaining </a:t>
            </a:r>
            <a:r>
              <a:rPr lang="en-US" dirty="0" smtClean="0"/>
              <a:t>in the IEA will </a:t>
            </a:r>
            <a:r>
              <a:rPr lang="en-US" dirty="0"/>
              <a:t>be returned to the state treasurer to be placed in the BEP account of the education trust </a:t>
            </a:r>
            <a:r>
              <a:rPr lang="en-US" dirty="0" smtClean="0"/>
              <a:t>fund. </a:t>
            </a:r>
          </a:p>
          <a:p>
            <a:pPr lvl="1"/>
            <a:r>
              <a:rPr lang="en-US" dirty="0" smtClean="0"/>
              <a:t>School districts </a:t>
            </a:r>
            <a:r>
              <a:rPr lang="en-US" dirty="0"/>
              <a:t>will </a:t>
            </a:r>
            <a:r>
              <a:rPr lang="en-US" dirty="0" smtClean="0"/>
              <a:t>begin receiving </a:t>
            </a:r>
            <a:r>
              <a:rPr lang="en-US" dirty="0"/>
              <a:t>BEP funding for students who </a:t>
            </a:r>
            <a:r>
              <a:rPr lang="en-US" dirty="0" smtClean="0"/>
              <a:t>withdraw </a:t>
            </a:r>
            <a:r>
              <a:rPr lang="en-US" dirty="0"/>
              <a:t>from the </a:t>
            </a:r>
            <a:r>
              <a:rPr lang="en-US" dirty="0" smtClean="0"/>
              <a:t>IEA Program </a:t>
            </a:r>
            <a:r>
              <a:rPr lang="en-US" dirty="0"/>
              <a:t>the day students enroll in the district </a:t>
            </a:r>
            <a:r>
              <a:rPr lang="en-US" dirty="0" smtClean="0"/>
              <a:t>and </a:t>
            </a:r>
            <a:r>
              <a:rPr lang="en-US" dirty="0"/>
              <a:t>the district begins reporting the </a:t>
            </a:r>
            <a:r>
              <a:rPr lang="en-US" dirty="0" smtClean="0"/>
              <a:t>students using the appropriate attendance code in EIS.</a:t>
            </a:r>
            <a:endParaRPr lang="en-US" dirty="0"/>
          </a:p>
          <a:p>
            <a:endParaRPr lang="en-US" dirty="0" smtClean="0"/>
          </a:p>
        </p:txBody>
      </p:sp>
      <p:sp>
        <p:nvSpPr>
          <p:cNvPr id="3" name="Title 2"/>
          <p:cNvSpPr>
            <a:spLocks noGrp="1"/>
          </p:cNvSpPr>
          <p:nvPr>
            <p:ph type="title"/>
          </p:nvPr>
        </p:nvSpPr>
        <p:spPr/>
        <p:txBody>
          <a:bodyPr/>
          <a:lstStyle/>
          <a:p>
            <a:r>
              <a:rPr lang="en-US" dirty="0" smtClean="0"/>
              <a:t>Funding FAQs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xmlns="" val="284859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IEA funds be spent on</a:t>
            </a:r>
            <a:r>
              <a:rPr lang="en-US" dirty="0" smtClean="0"/>
              <a:t>?</a:t>
            </a:r>
            <a:endParaRPr lang="en-US" dirty="0"/>
          </a:p>
        </p:txBody>
      </p:sp>
    </p:spTree>
    <p:extLst>
      <p:ext uri="{BB962C8B-B14F-4D97-AF65-F5344CB8AC3E}">
        <p14:creationId xmlns:p14="http://schemas.microsoft.com/office/powerpoint/2010/main" xmlns="" val="669344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Tuition, fees, and/or required textbooks </a:t>
            </a:r>
            <a:r>
              <a:rPr lang="en-US" dirty="0" smtClean="0"/>
              <a:t>at participating private schools</a:t>
            </a:r>
          </a:p>
          <a:p>
            <a:endParaRPr lang="en-US" b="1" dirty="0" smtClean="0"/>
          </a:p>
          <a:p>
            <a:r>
              <a:rPr lang="en-US" b="1" dirty="0" smtClean="0"/>
              <a:t>Educational therapy </a:t>
            </a:r>
            <a:r>
              <a:rPr lang="en-US" dirty="0" smtClean="0"/>
              <a:t>provided by therapists who meet the qualification set in state law, rule, and procedures – requires pre-approval by TDOE</a:t>
            </a:r>
          </a:p>
          <a:p>
            <a:endParaRPr lang="en-US" dirty="0" smtClean="0"/>
          </a:p>
          <a:p>
            <a:r>
              <a:rPr lang="en-US" b="1" dirty="0" smtClean="0"/>
              <a:t>Tutoring </a:t>
            </a:r>
            <a:r>
              <a:rPr lang="en-US" dirty="0" smtClean="0"/>
              <a:t>provided </a:t>
            </a:r>
            <a:r>
              <a:rPr lang="en-US" dirty="0"/>
              <a:t>by </a:t>
            </a:r>
            <a:r>
              <a:rPr lang="en-US" dirty="0" smtClean="0"/>
              <a:t>tutors </a:t>
            </a:r>
            <a:r>
              <a:rPr lang="en-US" dirty="0"/>
              <a:t>who meet the qualification set in state law, rule, and procedures – requires pre-approval by TDOE</a:t>
            </a:r>
          </a:p>
          <a:p>
            <a:endParaRPr lang="en-US" dirty="0"/>
          </a:p>
          <a:p>
            <a:endParaRPr lang="en-US" dirty="0"/>
          </a:p>
        </p:txBody>
      </p:sp>
      <p:sp>
        <p:nvSpPr>
          <p:cNvPr id="3" name="Title 2"/>
          <p:cNvSpPr>
            <a:spLocks noGrp="1"/>
          </p:cNvSpPr>
          <p:nvPr>
            <p:ph type="title"/>
          </p:nvPr>
        </p:nvSpPr>
        <p:spPr/>
        <p:txBody>
          <a:bodyPr/>
          <a:lstStyle/>
          <a:p>
            <a:r>
              <a:rPr lang="en-US" dirty="0" smtClean="0"/>
              <a:t>Approved Expenses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xmlns="" val="3800816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services provided under contract </a:t>
            </a:r>
            <a:r>
              <a:rPr lang="en-US" dirty="0"/>
              <a:t>with a public school, including individual classes and extracurricular programs.</a:t>
            </a:r>
          </a:p>
          <a:p>
            <a:endParaRPr lang="en-US" b="1" dirty="0" smtClean="0"/>
          </a:p>
          <a:p>
            <a:r>
              <a:rPr lang="en-US" b="1" dirty="0" smtClean="0"/>
              <a:t>computer </a:t>
            </a:r>
            <a:r>
              <a:rPr lang="en-US" b="1" dirty="0"/>
              <a:t>hardware or other technological devices </a:t>
            </a:r>
            <a:r>
              <a:rPr lang="en-US" dirty="0"/>
              <a:t>if approved by the TDOE or a </a:t>
            </a:r>
            <a:r>
              <a:rPr lang="en-US" dirty="0" smtClean="0"/>
              <a:t>licensed physician </a:t>
            </a:r>
            <a:r>
              <a:rPr lang="en-US" dirty="0"/>
              <a:t>and are used for student’s educational </a:t>
            </a:r>
            <a:r>
              <a:rPr lang="en-US" dirty="0" smtClean="0"/>
              <a:t>needs.</a:t>
            </a:r>
          </a:p>
          <a:p>
            <a:endParaRPr lang="en-US" dirty="0" smtClean="0"/>
          </a:p>
          <a:p>
            <a:r>
              <a:rPr lang="en-US" b="1" dirty="0" smtClean="0"/>
              <a:t>tuition, fees, and/or required textbooks </a:t>
            </a:r>
            <a:r>
              <a:rPr lang="en-US" dirty="0" smtClean="0"/>
              <a:t>at eligible postsecondary institutions.</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Approved Expenses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xmlns="" val="831786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c</a:t>
            </a:r>
            <a:r>
              <a:rPr lang="en-US" b="1" dirty="0" smtClean="0"/>
              <a:t>urriculum</a:t>
            </a:r>
            <a:r>
              <a:rPr lang="en-US" dirty="0" smtClean="0"/>
              <a:t> defined </a:t>
            </a:r>
            <a:r>
              <a:rPr lang="en-US" dirty="0"/>
              <a:t>as a complete course of study for a particular content area or grade level. </a:t>
            </a:r>
            <a:endParaRPr lang="en-US" dirty="0" smtClean="0"/>
          </a:p>
          <a:p>
            <a:endParaRPr lang="en-US" dirty="0"/>
          </a:p>
          <a:p>
            <a:r>
              <a:rPr lang="en-US" b="1" dirty="0"/>
              <a:t>t</a:t>
            </a:r>
            <a:r>
              <a:rPr lang="en-US" b="1" dirty="0" smtClean="0"/>
              <a:t>ransportation</a:t>
            </a:r>
            <a:r>
              <a:rPr lang="en-US" dirty="0" smtClean="0"/>
              <a:t> </a:t>
            </a:r>
            <a:r>
              <a:rPr lang="en-US" dirty="0"/>
              <a:t>paid to a fee-for-service transportation provider</a:t>
            </a:r>
            <a:r>
              <a:rPr lang="en-US" dirty="0" smtClean="0"/>
              <a:t>.</a:t>
            </a:r>
          </a:p>
          <a:p>
            <a:endParaRPr lang="en-US" dirty="0"/>
          </a:p>
          <a:p>
            <a:r>
              <a:rPr lang="en-US" b="1" dirty="0"/>
              <a:t>t</a:t>
            </a:r>
            <a:r>
              <a:rPr lang="en-US" b="1" dirty="0" smtClean="0"/>
              <a:t>uition and </a:t>
            </a:r>
            <a:r>
              <a:rPr lang="en-US" b="1" dirty="0"/>
              <a:t>fees for online learning programs </a:t>
            </a:r>
            <a:r>
              <a:rPr lang="en-US" b="1" dirty="0" smtClean="0"/>
              <a:t>and </a:t>
            </a:r>
            <a:r>
              <a:rPr lang="en-US" b="1" dirty="0"/>
              <a:t>courses </a:t>
            </a:r>
            <a:r>
              <a:rPr lang="en-US" dirty="0"/>
              <a:t>provided by a Category III nonpublic </a:t>
            </a:r>
            <a:r>
              <a:rPr lang="en-US" dirty="0" smtClean="0"/>
              <a:t>school.</a:t>
            </a:r>
          </a:p>
          <a:p>
            <a:endParaRPr lang="en-US" dirty="0"/>
          </a:p>
          <a:p>
            <a:r>
              <a:rPr lang="en-US" b="1" dirty="0"/>
              <a:t>b</a:t>
            </a:r>
            <a:r>
              <a:rPr lang="en-US" b="1" dirty="0" smtClean="0"/>
              <a:t>ank fees </a:t>
            </a:r>
            <a:r>
              <a:rPr lang="en-US" b="1" dirty="0"/>
              <a:t>for the management </a:t>
            </a:r>
            <a:r>
              <a:rPr lang="en-US" dirty="0"/>
              <a:t>of the IEA by private financial management </a:t>
            </a:r>
            <a:r>
              <a:rPr lang="en-US" dirty="0" smtClean="0"/>
              <a:t>firms. </a:t>
            </a:r>
            <a:endParaRPr lang="en-US" dirty="0"/>
          </a:p>
        </p:txBody>
      </p:sp>
      <p:sp>
        <p:nvSpPr>
          <p:cNvPr id="3" name="Title 2"/>
          <p:cNvSpPr>
            <a:spLocks noGrp="1"/>
          </p:cNvSpPr>
          <p:nvPr>
            <p:ph type="title"/>
          </p:nvPr>
        </p:nvSpPr>
        <p:spPr/>
        <p:txBody>
          <a:bodyPr/>
          <a:lstStyle/>
          <a:p>
            <a:r>
              <a:rPr lang="en-US" dirty="0"/>
              <a:t>Approved Expenses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37</a:t>
            </a:fld>
            <a:endParaRPr lang="en-US" dirty="0"/>
          </a:p>
        </p:txBody>
      </p:sp>
    </p:spTree>
    <p:extLst>
      <p:ext uri="{BB962C8B-B14F-4D97-AF65-F5344CB8AC3E}">
        <p14:creationId xmlns:p14="http://schemas.microsoft.com/office/powerpoint/2010/main" xmlns="" val="1049600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test fees </a:t>
            </a:r>
            <a:r>
              <a:rPr lang="en-US" dirty="0" smtClean="0"/>
              <a:t>including nationally </a:t>
            </a:r>
            <a:r>
              <a:rPr lang="en-US" dirty="0"/>
              <a:t>standardized, norm-referenced achievement tests, </a:t>
            </a:r>
            <a:r>
              <a:rPr lang="en-US" dirty="0" smtClean="0"/>
              <a:t>AP examinations, SAT, ACT, </a:t>
            </a:r>
            <a:r>
              <a:rPr lang="en-US" dirty="0"/>
              <a:t>or any examinations related to college or university </a:t>
            </a:r>
            <a:r>
              <a:rPr lang="en-US" dirty="0" smtClean="0"/>
              <a:t>admission</a:t>
            </a:r>
          </a:p>
          <a:p>
            <a:endParaRPr lang="en-US" dirty="0"/>
          </a:p>
          <a:p>
            <a:r>
              <a:rPr lang="en-US" b="1" dirty="0"/>
              <a:t>contributions to Coverdell education savings account </a:t>
            </a:r>
            <a:r>
              <a:rPr lang="en-US" dirty="0"/>
              <a:t>established under 26 U.S.C. § 530 for the benefit of the participating </a:t>
            </a:r>
            <a:r>
              <a:rPr lang="en-US" dirty="0" smtClean="0"/>
              <a:t>student</a:t>
            </a:r>
            <a:r>
              <a:rPr lang="en-US" dirty="0"/>
              <a:t>.</a:t>
            </a:r>
          </a:p>
        </p:txBody>
      </p:sp>
      <p:sp>
        <p:nvSpPr>
          <p:cNvPr id="3" name="Title 2"/>
          <p:cNvSpPr>
            <a:spLocks noGrp="1"/>
          </p:cNvSpPr>
          <p:nvPr>
            <p:ph type="title"/>
          </p:nvPr>
        </p:nvSpPr>
        <p:spPr/>
        <p:txBody>
          <a:bodyPr/>
          <a:lstStyle/>
          <a:p>
            <a:r>
              <a:rPr lang="en-US" dirty="0"/>
              <a:t>Approved Expenses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xmlns="" val="2062781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parents enroll their child in the IEA Program?</a:t>
            </a:r>
          </a:p>
        </p:txBody>
      </p:sp>
    </p:spTree>
    <p:extLst>
      <p:ext uri="{BB962C8B-B14F-4D97-AF65-F5344CB8AC3E}">
        <p14:creationId xmlns:p14="http://schemas.microsoft.com/office/powerpoint/2010/main" xmlns="" val="2508027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Individualized Education Account (IEA) Program </a:t>
            </a:r>
            <a:r>
              <a:rPr lang="en-US" b="1" dirty="0"/>
              <a:t>was adopted by the state legislature </a:t>
            </a:r>
            <a:r>
              <a:rPr lang="en-US" dirty="0"/>
              <a:t>in </a:t>
            </a:r>
            <a:r>
              <a:rPr lang="en-US" b="1" dirty="0"/>
              <a:t>2015</a:t>
            </a:r>
            <a:r>
              <a:rPr lang="en-US" dirty="0"/>
              <a:t>.</a:t>
            </a:r>
          </a:p>
          <a:p>
            <a:endParaRPr lang="en-US" dirty="0"/>
          </a:p>
          <a:p>
            <a:r>
              <a:rPr lang="en-US" dirty="0"/>
              <a:t>The IEA Program creates </a:t>
            </a:r>
            <a:r>
              <a:rPr lang="en-US" b="1" dirty="0"/>
              <a:t>accounts</a:t>
            </a:r>
            <a:r>
              <a:rPr lang="en-US" dirty="0"/>
              <a:t> (IEAs) for </a:t>
            </a:r>
            <a:r>
              <a:rPr lang="en-US" b="1" dirty="0"/>
              <a:t>eligible students </a:t>
            </a:r>
            <a:r>
              <a:rPr lang="en-US" dirty="0"/>
              <a:t>with disabilities to use </a:t>
            </a:r>
            <a:r>
              <a:rPr lang="en-US" b="1" dirty="0"/>
              <a:t>public funds </a:t>
            </a:r>
            <a:r>
              <a:rPr lang="en-US" dirty="0"/>
              <a:t>for educational purposes. </a:t>
            </a:r>
          </a:p>
          <a:p>
            <a:endParaRPr lang="en-US" dirty="0"/>
          </a:p>
          <a:p>
            <a:r>
              <a:rPr lang="en-US" dirty="0"/>
              <a:t>The program provides </a:t>
            </a:r>
            <a:r>
              <a:rPr lang="en-US" b="1" dirty="0"/>
              <a:t>options</a:t>
            </a:r>
            <a:r>
              <a:rPr lang="en-US" dirty="0"/>
              <a:t> for parents to </a:t>
            </a:r>
            <a:r>
              <a:rPr lang="en-US" b="1" dirty="0"/>
              <a:t>choose</a:t>
            </a:r>
            <a:r>
              <a:rPr lang="en-US" dirty="0"/>
              <a:t> the </a:t>
            </a:r>
            <a:r>
              <a:rPr lang="en-US" dirty="0" smtClean="0"/>
              <a:t>educational </a:t>
            </a:r>
            <a:r>
              <a:rPr lang="en-US" dirty="0"/>
              <a:t>opportunities that best meet their child’s own unique needs.</a:t>
            </a:r>
          </a:p>
        </p:txBody>
      </p:sp>
      <p:sp>
        <p:nvSpPr>
          <p:cNvPr id="3" name="Title 2"/>
          <p:cNvSpPr>
            <a:spLocks noGrp="1"/>
          </p:cNvSpPr>
          <p:nvPr>
            <p:ph type="title"/>
          </p:nvPr>
        </p:nvSpPr>
        <p:spPr/>
        <p:txBody>
          <a:bodyPr/>
          <a:lstStyle/>
          <a:p>
            <a:r>
              <a:rPr lang="en-US" dirty="0"/>
              <a:t>Introduction to the IEA Program</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xmlns="" val="3702131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Student </a:t>
            </a:r>
            <a:r>
              <a:rPr lang="en-US" b="1" dirty="0"/>
              <a:t>application window </a:t>
            </a:r>
            <a:r>
              <a:rPr lang="en-US" dirty="0"/>
              <a:t>will open </a:t>
            </a:r>
            <a:r>
              <a:rPr lang="en-US" b="1" dirty="0"/>
              <a:t>Summer</a:t>
            </a:r>
            <a:r>
              <a:rPr lang="en-US" dirty="0"/>
              <a:t> </a:t>
            </a:r>
            <a:r>
              <a:rPr lang="en-US" b="1" dirty="0"/>
              <a:t>2016</a:t>
            </a:r>
            <a:r>
              <a:rPr lang="en-US" dirty="0"/>
              <a:t>.</a:t>
            </a:r>
          </a:p>
          <a:p>
            <a:pPr lvl="1"/>
            <a:r>
              <a:rPr lang="en-US" dirty="0"/>
              <a:t>Announced through IEA Update and posted on </a:t>
            </a:r>
            <a:r>
              <a:rPr lang="en-US" b="1" dirty="0"/>
              <a:t>IEA webpage</a:t>
            </a:r>
            <a:r>
              <a:rPr lang="en-US" dirty="0"/>
              <a:t>.</a:t>
            </a:r>
          </a:p>
          <a:p>
            <a:pPr lvl="1"/>
            <a:r>
              <a:rPr lang="en-US" dirty="0"/>
              <a:t>Applications are due by </a:t>
            </a:r>
            <a:r>
              <a:rPr lang="en-US" b="1" dirty="0"/>
              <a:t>Oct. 14, 2016.</a:t>
            </a:r>
          </a:p>
          <a:p>
            <a:endParaRPr lang="en-US" dirty="0"/>
          </a:p>
          <a:p>
            <a:r>
              <a:rPr lang="en-US" dirty="0"/>
              <a:t>Students will </a:t>
            </a:r>
            <a:r>
              <a:rPr lang="en-US" b="1" dirty="0"/>
              <a:t>enroll</a:t>
            </a:r>
            <a:r>
              <a:rPr lang="en-US" dirty="0"/>
              <a:t> in the program beginning </a:t>
            </a:r>
            <a:r>
              <a:rPr lang="en-US" b="1" dirty="0"/>
              <a:t>Jan. 1, 2017</a:t>
            </a:r>
            <a:r>
              <a:rPr lang="en-US" dirty="0"/>
              <a:t>.</a:t>
            </a:r>
          </a:p>
          <a:p>
            <a:endParaRPr lang="en-US" dirty="0"/>
          </a:p>
          <a:p>
            <a:r>
              <a:rPr lang="en-US" dirty="0"/>
              <a:t>Parents must </a:t>
            </a:r>
            <a:r>
              <a:rPr lang="en-US" b="1" dirty="0"/>
              <a:t>renew </a:t>
            </a:r>
            <a:r>
              <a:rPr lang="en-US" dirty="0"/>
              <a:t>the IEA every year.</a:t>
            </a:r>
          </a:p>
          <a:p>
            <a:pPr lvl="1"/>
            <a:r>
              <a:rPr lang="en-US" dirty="0"/>
              <a:t>Renewal application for 2017-18 due </a:t>
            </a:r>
            <a:r>
              <a:rPr lang="en-US" b="1" dirty="0"/>
              <a:t>June 1, 2017.</a:t>
            </a:r>
          </a:p>
          <a:p>
            <a:pPr lvl="1"/>
            <a:endParaRPr lang="en-US" sz="2400" dirty="0"/>
          </a:p>
          <a:p>
            <a:r>
              <a:rPr lang="en-US" dirty="0"/>
              <a:t>Students can apply to participate in the IEA program </a:t>
            </a:r>
            <a:r>
              <a:rPr lang="en-US" b="1" dirty="0"/>
              <a:t>once per year.</a:t>
            </a:r>
          </a:p>
          <a:p>
            <a:pPr lvl="1"/>
            <a:r>
              <a:rPr lang="en-US" dirty="0"/>
              <a:t>2017-18 IEA Application due </a:t>
            </a:r>
            <a:r>
              <a:rPr lang="en-US" b="1" dirty="0"/>
              <a:t>April 3, 2017.</a:t>
            </a:r>
          </a:p>
          <a:p>
            <a:endParaRPr lang="en-US" dirty="0"/>
          </a:p>
        </p:txBody>
      </p:sp>
      <p:sp>
        <p:nvSpPr>
          <p:cNvPr id="3" name="Title 2"/>
          <p:cNvSpPr>
            <a:spLocks noGrp="1"/>
          </p:cNvSpPr>
          <p:nvPr>
            <p:ph type="title"/>
          </p:nvPr>
        </p:nvSpPr>
        <p:spPr/>
        <p:txBody>
          <a:bodyPr/>
          <a:lstStyle/>
          <a:p>
            <a:r>
              <a:rPr lang="en-US" dirty="0" smtClean="0"/>
              <a:t>Enrolling in the IEA Program</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40</a:t>
            </a:fld>
            <a:endParaRPr lang="en-US" dirty="0"/>
          </a:p>
        </p:txBody>
      </p:sp>
      <p:pic>
        <p:nvPicPr>
          <p:cNvPr id="5" name="Picture 4" descr="Blue calendar.png"/>
          <p:cNvPicPr>
            <a:picLocks noChangeAspect="1"/>
          </p:cNvPicPr>
          <p:nvPr/>
        </p:nvPicPr>
        <p:blipFill>
          <a:blip r:embed="rId2">
            <a:alphaModFix amt="27000"/>
            <a:extLst>
              <a:ext uri="{28A0092B-C50C-407E-A947-70E740481C1C}">
                <a14:useLocalDpi xmlns:a14="http://schemas.microsoft.com/office/drawing/2010/main" xmlns="" val="0"/>
              </a:ext>
            </a:extLst>
          </a:blip>
          <a:stretch>
            <a:fillRect/>
          </a:stretch>
        </p:blipFill>
        <p:spPr>
          <a:xfrm>
            <a:off x="7696200" y="4495800"/>
            <a:ext cx="1358900" cy="1389902"/>
          </a:xfrm>
          <a:prstGeom prst="rect">
            <a:avLst/>
          </a:prstGeom>
        </p:spPr>
      </p:pic>
    </p:spTree>
    <p:extLst>
      <p:ext uri="{BB962C8B-B14F-4D97-AF65-F5344CB8AC3E}">
        <p14:creationId xmlns:p14="http://schemas.microsoft.com/office/powerpoint/2010/main" xmlns="" val="1475228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sp>
        <p:nvSpPr>
          <p:cNvPr id="2" name="Title 1"/>
          <p:cNvSpPr>
            <a:spLocks noGrp="1"/>
          </p:cNvSpPr>
          <p:nvPr>
            <p:ph type="title"/>
          </p:nvPr>
        </p:nvSpPr>
        <p:spPr/>
        <p:txBody>
          <a:bodyPr>
            <a:normAutofit/>
          </a:bodyPr>
          <a:lstStyle/>
          <a:p>
            <a:r>
              <a:rPr lang="en-US" sz="2800" dirty="0" smtClean="0"/>
              <a:t>Three Step Enrollment Process</a:t>
            </a:r>
            <a:endParaRPr lang="en-US" sz="2800" dirty="0"/>
          </a:p>
        </p:txBody>
      </p:sp>
      <p:graphicFrame>
        <p:nvGraphicFramePr>
          <p:cNvPr id="4" name="Diagram 3"/>
          <p:cNvGraphicFramePr/>
          <p:nvPr>
            <p:extLst>
              <p:ext uri="{D42A27DB-BD31-4B8C-83A1-F6EECF244321}">
                <p14:modId xmlns:p14="http://schemas.microsoft.com/office/powerpoint/2010/main" xmlns="" val="705242379"/>
              </p:ext>
            </p:extLst>
          </p:nvPr>
        </p:nvGraphicFramePr>
        <p:xfrm>
          <a:off x="304800" y="1326775"/>
          <a:ext cx="8229600" cy="4494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977866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school districts' responsibilities for students enrolled in the IEA Program?</a:t>
            </a:r>
            <a:endParaRPr lang="en-US" dirty="0"/>
          </a:p>
        </p:txBody>
      </p:sp>
    </p:spTree>
    <p:extLst>
      <p:ext uri="{BB962C8B-B14F-4D97-AF65-F5344CB8AC3E}">
        <p14:creationId xmlns:p14="http://schemas.microsoft.com/office/powerpoint/2010/main" xmlns="" val="38328235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Parents </a:t>
            </a:r>
            <a:r>
              <a:rPr lang="en-US" dirty="0"/>
              <a:t>of students participating in IEA Program </a:t>
            </a:r>
            <a:r>
              <a:rPr lang="en-US" b="1" dirty="0"/>
              <a:t>must notify the IEA liaison</a:t>
            </a:r>
            <a:r>
              <a:rPr lang="en-US" dirty="0"/>
              <a:t> in the school district in which the student resides that the student is enrolling in the IEA </a:t>
            </a:r>
            <a:r>
              <a:rPr lang="en-US" dirty="0" smtClean="0"/>
              <a:t>Program. </a:t>
            </a:r>
          </a:p>
          <a:p>
            <a:endParaRPr lang="en-US" dirty="0" smtClean="0"/>
          </a:p>
          <a:p>
            <a:r>
              <a:rPr lang="en-US" dirty="0" smtClean="0"/>
              <a:t>Each </a:t>
            </a:r>
            <a:r>
              <a:rPr lang="en-US" dirty="0"/>
              <a:t>district selects their IEA liaison. </a:t>
            </a:r>
            <a:endParaRPr lang="en-US" dirty="0" smtClean="0"/>
          </a:p>
          <a:p>
            <a:endParaRPr lang="en-US" dirty="0" smtClean="0"/>
          </a:p>
          <a:p>
            <a:r>
              <a:rPr lang="en-US" dirty="0" smtClean="0"/>
              <a:t>The </a:t>
            </a:r>
            <a:r>
              <a:rPr lang="en-US" dirty="0"/>
              <a:t>list of IEA liaisons is posted on the IEA webpage. </a:t>
            </a:r>
            <a:endParaRPr lang="en-US" dirty="0" smtClean="0"/>
          </a:p>
          <a:p>
            <a:endParaRPr lang="en-US" dirty="0" smtClean="0"/>
          </a:p>
          <a:p>
            <a:r>
              <a:rPr lang="en-US" dirty="0" smtClean="0"/>
              <a:t>Districts </a:t>
            </a:r>
            <a:r>
              <a:rPr lang="en-US" dirty="0"/>
              <a:t>can update/change the IEA liaison information by emailing </a:t>
            </a:r>
            <a:r>
              <a:rPr lang="en-US" u="sng" dirty="0">
                <a:hlinkClick r:id="rId2"/>
              </a:rPr>
              <a:t>IEA.Questions@tn.gov</a:t>
            </a:r>
            <a:r>
              <a:rPr lang="en-US" dirty="0"/>
              <a:t> </a:t>
            </a:r>
          </a:p>
          <a:p>
            <a:endParaRPr lang="en-US" dirty="0"/>
          </a:p>
        </p:txBody>
      </p:sp>
      <p:sp>
        <p:nvSpPr>
          <p:cNvPr id="3" name="Title 2"/>
          <p:cNvSpPr>
            <a:spLocks noGrp="1"/>
          </p:cNvSpPr>
          <p:nvPr>
            <p:ph type="title"/>
          </p:nvPr>
        </p:nvSpPr>
        <p:spPr/>
        <p:txBody>
          <a:bodyPr/>
          <a:lstStyle/>
          <a:p>
            <a:r>
              <a:rPr lang="en-US" dirty="0" smtClean="0"/>
              <a:t>#1 Appoint an IEA Liaison for the LEA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43</a:t>
            </a:fld>
            <a:endParaRPr lang="en-US" dirty="0"/>
          </a:p>
        </p:txBody>
      </p:sp>
    </p:spTree>
    <p:extLst>
      <p:ext uri="{BB962C8B-B14F-4D97-AF65-F5344CB8AC3E}">
        <p14:creationId xmlns:p14="http://schemas.microsoft.com/office/powerpoint/2010/main" xmlns="" val="23037933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Special </a:t>
            </a:r>
            <a:r>
              <a:rPr lang="en-US" dirty="0"/>
              <a:t>education personnel should generate </a:t>
            </a:r>
            <a:r>
              <a:rPr lang="en-US" b="1" dirty="0"/>
              <a:t>an eligibility report- not </a:t>
            </a:r>
            <a:r>
              <a:rPr lang="en-US" b="1" dirty="0" smtClean="0"/>
              <a:t>eligible in Easy IEP</a:t>
            </a:r>
            <a:r>
              <a:rPr lang="en-US" dirty="0" smtClean="0"/>
              <a:t>, </a:t>
            </a:r>
            <a:r>
              <a:rPr lang="en-US" dirty="0"/>
              <a:t>reflecting the following option: </a:t>
            </a:r>
            <a:endParaRPr lang="en-US" dirty="0" smtClean="0"/>
          </a:p>
          <a:p>
            <a:pPr marL="0" indent="0">
              <a:buNone/>
            </a:pPr>
            <a:endParaRPr lang="en-US" dirty="0"/>
          </a:p>
          <a:p>
            <a:pPr marL="400050" lvl="1" indent="0">
              <a:buNone/>
            </a:pPr>
            <a:r>
              <a:rPr lang="en-US" sz="2400" dirty="0" smtClean="0"/>
              <a:t>“</a:t>
            </a:r>
            <a:r>
              <a:rPr lang="en-US" sz="2400" dirty="0"/>
              <a:t>The student is eligible for special education because he/she meets the State of Tennessee eligibility standards for [disability]; however, the student’s parent/guardian is declining services.  The student will not receive special education or related services.”  </a:t>
            </a:r>
            <a:endParaRPr lang="en-US" sz="2400" dirty="0" smtClean="0"/>
          </a:p>
          <a:p>
            <a:endParaRPr lang="en-US" dirty="0"/>
          </a:p>
        </p:txBody>
      </p:sp>
      <p:sp>
        <p:nvSpPr>
          <p:cNvPr id="3" name="Title 2"/>
          <p:cNvSpPr>
            <a:spLocks noGrp="1"/>
          </p:cNvSpPr>
          <p:nvPr>
            <p:ph type="title"/>
          </p:nvPr>
        </p:nvSpPr>
        <p:spPr/>
        <p:txBody>
          <a:bodyPr>
            <a:normAutofit fontScale="90000"/>
          </a:bodyPr>
          <a:lstStyle/>
          <a:p>
            <a:r>
              <a:rPr lang="en-US" dirty="0" smtClean="0"/>
              <a:t>#2 Change </a:t>
            </a:r>
            <a:r>
              <a:rPr lang="en-US" dirty="0"/>
              <a:t>the student’s eligibility status in Easy </a:t>
            </a:r>
            <a:r>
              <a:rPr lang="en-US" dirty="0" smtClean="0"/>
              <a:t>IEP</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44</a:t>
            </a:fld>
            <a:endParaRPr lang="en-US" dirty="0"/>
          </a:p>
        </p:txBody>
      </p:sp>
    </p:spTree>
    <p:extLst>
      <p:ext uri="{BB962C8B-B14F-4D97-AF65-F5344CB8AC3E}">
        <p14:creationId xmlns:p14="http://schemas.microsoft.com/office/powerpoint/2010/main" xmlns="" val="1453591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is </a:t>
            </a:r>
            <a:r>
              <a:rPr lang="en-US" b="1" dirty="0"/>
              <a:t>no need to hold an IEP meeting </a:t>
            </a:r>
            <a:r>
              <a:rPr lang="en-US" dirty="0"/>
              <a:t>to obtain signatures; however special education personnel must indicate in the student’s “Notes” section of Easy IEP that the student has been enrolled in the IEA Program</a:t>
            </a:r>
            <a:r>
              <a:rPr lang="en-US" dirty="0" smtClean="0"/>
              <a:t>.</a:t>
            </a:r>
          </a:p>
          <a:p>
            <a:endParaRPr lang="en-US" dirty="0"/>
          </a:p>
          <a:p>
            <a:r>
              <a:rPr lang="en-US" dirty="0"/>
              <a:t>School districts must provide </a:t>
            </a:r>
            <a:r>
              <a:rPr lang="en-US" b="1" dirty="0"/>
              <a:t>prior written notice </a:t>
            </a:r>
            <a:r>
              <a:rPr lang="en-US" dirty="0"/>
              <a:t>before ceasing the provision of special education and related services subsequent to a parent’s written revocation of consent for special education and related services.</a:t>
            </a:r>
          </a:p>
          <a:p>
            <a:endParaRPr lang="en-US" dirty="0"/>
          </a:p>
        </p:txBody>
      </p:sp>
      <p:sp>
        <p:nvSpPr>
          <p:cNvPr id="3" name="Title 2"/>
          <p:cNvSpPr>
            <a:spLocks noGrp="1"/>
          </p:cNvSpPr>
          <p:nvPr>
            <p:ph type="title"/>
          </p:nvPr>
        </p:nvSpPr>
        <p:spPr/>
        <p:txBody>
          <a:bodyPr>
            <a:normAutofit fontScale="90000"/>
          </a:bodyPr>
          <a:lstStyle/>
          <a:p>
            <a:r>
              <a:rPr lang="en-US" dirty="0"/>
              <a:t>Change the student’s eligibility status in Easy IEP</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45</a:t>
            </a:fld>
            <a:endParaRPr lang="en-US" dirty="0"/>
          </a:p>
        </p:txBody>
      </p:sp>
    </p:spTree>
    <p:extLst>
      <p:ext uri="{BB962C8B-B14F-4D97-AF65-F5344CB8AC3E}">
        <p14:creationId xmlns:p14="http://schemas.microsoft.com/office/powerpoint/2010/main" xmlns="" val="1519175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Students will be </a:t>
            </a:r>
            <a:r>
              <a:rPr lang="en-US" b="1" dirty="0"/>
              <a:t>counted in the </a:t>
            </a:r>
            <a:r>
              <a:rPr lang="en-US" b="1" dirty="0" smtClean="0"/>
              <a:t>school districts’ </a:t>
            </a:r>
            <a:r>
              <a:rPr lang="en-US" b="1" dirty="0"/>
              <a:t>enrollment </a:t>
            </a:r>
            <a:r>
              <a:rPr lang="en-US" dirty="0"/>
              <a:t>for purposes of generating </a:t>
            </a:r>
            <a:r>
              <a:rPr lang="en-US" b="1" dirty="0"/>
              <a:t>funding</a:t>
            </a:r>
            <a:r>
              <a:rPr lang="en-US" dirty="0"/>
              <a:t>, but </a:t>
            </a:r>
            <a:r>
              <a:rPr lang="en-US" b="1" dirty="0"/>
              <a:t>will not be included </a:t>
            </a:r>
            <a:r>
              <a:rPr lang="en-US" dirty="0"/>
              <a:t>in the </a:t>
            </a:r>
            <a:r>
              <a:rPr lang="en-US" dirty="0" smtClean="0"/>
              <a:t>districts’ </a:t>
            </a:r>
            <a:r>
              <a:rPr lang="en-US" b="1" dirty="0"/>
              <a:t>accountability</a:t>
            </a:r>
            <a:r>
              <a:rPr lang="en-US" dirty="0" smtClean="0"/>
              <a:t>.</a:t>
            </a:r>
            <a:endParaRPr lang="en-US" dirty="0"/>
          </a:p>
          <a:p>
            <a:pPr lvl="1"/>
            <a:r>
              <a:rPr lang="en-US" dirty="0"/>
              <a:t>Code students enrolled in the IEA program in </a:t>
            </a:r>
            <a:r>
              <a:rPr lang="en-US" b="1" dirty="0"/>
              <a:t>EIS</a:t>
            </a:r>
            <a:r>
              <a:rPr lang="en-US" dirty="0"/>
              <a:t> using the</a:t>
            </a:r>
            <a:r>
              <a:rPr lang="en-US" b="1" dirty="0"/>
              <a:t> IEA Classification Code #</a:t>
            </a:r>
            <a:r>
              <a:rPr lang="en-US" b="1" dirty="0" smtClean="0"/>
              <a:t>8</a:t>
            </a:r>
            <a:r>
              <a:rPr lang="en-US" dirty="0" smtClean="0"/>
              <a:t>.</a:t>
            </a:r>
          </a:p>
          <a:p>
            <a:pPr lvl="1"/>
            <a:r>
              <a:rPr lang="en-US" dirty="0" smtClean="0"/>
              <a:t>Report </a:t>
            </a:r>
            <a:r>
              <a:rPr lang="en-US" dirty="0"/>
              <a:t>students in full-time attendance using </a:t>
            </a:r>
            <a:r>
              <a:rPr lang="en-US" b="1" dirty="0"/>
              <a:t>the IEA course code </a:t>
            </a:r>
            <a:r>
              <a:rPr lang="en-US" b="1" dirty="0" smtClean="0"/>
              <a:t>9696 </a:t>
            </a:r>
          </a:p>
          <a:p>
            <a:pPr lvl="1"/>
            <a:r>
              <a:rPr lang="en-US" dirty="0" smtClean="0"/>
              <a:t>Students should be reported in </a:t>
            </a:r>
            <a:r>
              <a:rPr lang="en-US" dirty="0"/>
              <a:t>attendance at the </a:t>
            </a:r>
            <a:r>
              <a:rPr lang="en-US" b="1" dirty="0"/>
              <a:t>public school the student is zoned to attend</a:t>
            </a:r>
            <a:r>
              <a:rPr lang="en-US" dirty="0"/>
              <a:t>, in the same manner as students admitted to residential mental health facilities.</a:t>
            </a:r>
          </a:p>
          <a:p>
            <a:endParaRPr lang="en-US" dirty="0"/>
          </a:p>
          <a:p>
            <a:r>
              <a:rPr lang="en-US" sz="2200" dirty="0"/>
              <a:t>The </a:t>
            </a:r>
            <a:r>
              <a:rPr lang="en-US" sz="2200" b="1" dirty="0"/>
              <a:t>TDOE will pull the IEA funding </a:t>
            </a:r>
            <a:r>
              <a:rPr lang="en-US" sz="2200" dirty="0"/>
              <a:t>from </a:t>
            </a:r>
            <a:r>
              <a:rPr lang="en-US" sz="2200" dirty="0" smtClean="0"/>
              <a:t>districts’ </a:t>
            </a:r>
            <a:r>
              <a:rPr lang="en-US" sz="2200" dirty="0"/>
              <a:t>BEP allotment; </a:t>
            </a:r>
            <a:r>
              <a:rPr lang="en-US" sz="2200" dirty="0" smtClean="0"/>
              <a:t>districts’ do not </a:t>
            </a:r>
            <a:r>
              <a:rPr lang="en-US" sz="2200" dirty="0"/>
              <a:t>have to distribute IEA funding.</a:t>
            </a:r>
          </a:p>
          <a:p>
            <a:endParaRPr lang="en-US" sz="2200" dirty="0"/>
          </a:p>
          <a:p>
            <a:r>
              <a:rPr lang="en-US" sz="2200" dirty="0"/>
              <a:t>The TDOE will send </a:t>
            </a:r>
            <a:r>
              <a:rPr lang="en-US" sz="2200" dirty="0" smtClean="0"/>
              <a:t>districts </a:t>
            </a:r>
            <a:r>
              <a:rPr lang="en-US" sz="2200" b="1" dirty="0"/>
              <a:t>monthly IEA enrollment reports </a:t>
            </a:r>
            <a:r>
              <a:rPr lang="en-US" sz="2200" dirty="0"/>
              <a:t>including dates of student withdrawal from the IEA Program</a:t>
            </a:r>
            <a:r>
              <a:rPr lang="en-US" sz="2200" dirty="0" smtClean="0"/>
              <a:t>.</a:t>
            </a:r>
            <a:endParaRPr lang="en-US" sz="2200" dirty="0"/>
          </a:p>
        </p:txBody>
      </p:sp>
      <p:sp>
        <p:nvSpPr>
          <p:cNvPr id="3" name="Title 2"/>
          <p:cNvSpPr>
            <a:spLocks noGrp="1"/>
          </p:cNvSpPr>
          <p:nvPr>
            <p:ph type="title"/>
          </p:nvPr>
        </p:nvSpPr>
        <p:spPr/>
        <p:txBody>
          <a:bodyPr>
            <a:normAutofit fontScale="90000"/>
          </a:bodyPr>
          <a:lstStyle/>
          <a:p>
            <a:r>
              <a:rPr lang="en-US" sz="2800" dirty="0" smtClean="0"/>
              <a:t>#3 Reporting Students Enrolled in the IEA Program</a:t>
            </a:r>
            <a:endParaRPr lang="en-US" sz="28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46</a:t>
            </a:fld>
            <a:endParaRPr lang="en-US" dirty="0"/>
          </a:p>
        </p:txBody>
      </p:sp>
    </p:spTree>
    <p:extLst>
      <p:ext uri="{BB962C8B-B14F-4D97-AF65-F5344CB8AC3E}">
        <p14:creationId xmlns:p14="http://schemas.microsoft.com/office/powerpoint/2010/main" xmlns="" val="930467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Students can withdraw from the IEA Program at any time. </a:t>
            </a:r>
            <a:endParaRPr lang="en-US" dirty="0" smtClean="0"/>
          </a:p>
          <a:p>
            <a:pPr lvl="1"/>
            <a:r>
              <a:rPr lang="en-US" dirty="0" smtClean="0"/>
              <a:t>If </a:t>
            </a:r>
            <a:r>
              <a:rPr lang="en-US" dirty="0"/>
              <a:t>a student withdraws, they are still considered either a home school or private school student unless/until the parent chooses to enroll the student in a public school. </a:t>
            </a:r>
          </a:p>
          <a:p>
            <a:endParaRPr lang="en-US" dirty="0"/>
          </a:p>
          <a:p>
            <a:r>
              <a:rPr lang="en-US" dirty="0"/>
              <a:t>If the student returns to the school district and if the parent or student </a:t>
            </a:r>
            <a:r>
              <a:rPr lang="en-US" dirty="0" smtClean="0"/>
              <a:t>requests, </a:t>
            </a:r>
            <a:r>
              <a:rPr lang="en-US" dirty="0"/>
              <a:t>in writing, an evaluation for eligibility pursuant to </a:t>
            </a:r>
            <a:r>
              <a:rPr lang="en-US" dirty="0" smtClean="0"/>
              <a:t>IDEA, </a:t>
            </a:r>
            <a:r>
              <a:rPr lang="en-US" dirty="0"/>
              <a:t>the school district shall treat the request </a:t>
            </a:r>
            <a:r>
              <a:rPr lang="en-US" b="1" dirty="0"/>
              <a:t>as a request for an initial evaluation under 34 C.F.R. § 300.301</a:t>
            </a:r>
            <a:r>
              <a:rPr lang="en-US" dirty="0"/>
              <a:t>. </a:t>
            </a:r>
          </a:p>
          <a:p>
            <a:endParaRPr lang="en-US" dirty="0"/>
          </a:p>
          <a:p>
            <a:r>
              <a:rPr lang="en-US" dirty="0"/>
              <a:t>School districts will begin receiving </a:t>
            </a:r>
            <a:r>
              <a:rPr lang="en-US" b="1" dirty="0"/>
              <a:t>BEP funding </a:t>
            </a:r>
            <a:r>
              <a:rPr lang="en-US" dirty="0"/>
              <a:t>for students who withdraw from the IEA Program the day students enroll in the district and the district begins reporting the students using the appropriate attendance code in EIS. </a:t>
            </a:r>
          </a:p>
          <a:p>
            <a:endParaRPr lang="en-US" dirty="0"/>
          </a:p>
        </p:txBody>
      </p:sp>
      <p:sp>
        <p:nvSpPr>
          <p:cNvPr id="3" name="Title 2"/>
          <p:cNvSpPr>
            <a:spLocks noGrp="1"/>
          </p:cNvSpPr>
          <p:nvPr>
            <p:ph type="title"/>
          </p:nvPr>
        </p:nvSpPr>
        <p:spPr/>
        <p:txBody>
          <a:bodyPr>
            <a:normAutofit fontScale="90000"/>
          </a:bodyPr>
          <a:lstStyle/>
          <a:p>
            <a:r>
              <a:rPr lang="en-US" dirty="0" smtClean="0"/>
              <a:t>#4 Re-enroll Students Who Withdraw from the IEA Program</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47</a:t>
            </a:fld>
            <a:endParaRPr lang="en-US" dirty="0"/>
          </a:p>
        </p:txBody>
      </p:sp>
    </p:spTree>
    <p:extLst>
      <p:ext uri="{BB962C8B-B14F-4D97-AF65-F5344CB8AC3E}">
        <p14:creationId xmlns:p14="http://schemas.microsoft.com/office/powerpoint/2010/main" xmlns="" val="17773634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considering whether or not to apply for the IEA Program, parents of students enrolled in public schools may submit a request to their public school districts to find out </a:t>
            </a:r>
            <a:r>
              <a:rPr lang="en-US" b="1" dirty="0" smtClean="0"/>
              <a:t>the amount of funding the school district spends on their child</a:t>
            </a:r>
            <a:r>
              <a:rPr lang="en-US" dirty="0" smtClean="0"/>
              <a:t>.</a:t>
            </a:r>
          </a:p>
          <a:p>
            <a:endParaRPr lang="en-US" dirty="0"/>
          </a:p>
          <a:p>
            <a:r>
              <a:rPr lang="en-US" dirty="0" smtClean="0"/>
              <a:t>This should be treated as a records request under </a:t>
            </a:r>
            <a:r>
              <a:rPr lang="en-US" b="1" dirty="0" smtClean="0"/>
              <a:t>FERPA</a:t>
            </a:r>
            <a:r>
              <a:rPr lang="en-US" dirty="0" smtClean="0"/>
              <a:t>.</a:t>
            </a:r>
          </a:p>
          <a:p>
            <a:endParaRPr lang="en-US" dirty="0"/>
          </a:p>
          <a:p>
            <a:r>
              <a:rPr lang="en-US" dirty="0" smtClean="0"/>
              <a:t>The district must provide the information to the parent within </a:t>
            </a:r>
            <a:r>
              <a:rPr lang="en-US" b="1" dirty="0" smtClean="0"/>
              <a:t>45 calendar days</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Calculation of LEA Funds Spent on Child</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48</a:t>
            </a:fld>
            <a:endParaRPr lang="en-US" dirty="0"/>
          </a:p>
        </p:txBody>
      </p:sp>
    </p:spTree>
    <p:extLst>
      <p:ext uri="{BB962C8B-B14F-4D97-AF65-F5344CB8AC3E}">
        <p14:creationId xmlns:p14="http://schemas.microsoft.com/office/powerpoint/2010/main" xmlns="" val="3700470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can I go to find information </a:t>
            </a:r>
            <a:r>
              <a:rPr lang="en-US" dirty="0" smtClean="0"/>
              <a:t>about </a:t>
            </a:r>
            <a:r>
              <a:rPr lang="en-US" dirty="0"/>
              <a:t>the IEA Program?</a:t>
            </a:r>
          </a:p>
        </p:txBody>
      </p:sp>
    </p:spTree>
    <p:extLst>
      <p:ext uri="{BB962C8B-B14F-4D97-AF65-F5344CB8AC3E}">
        <p14:creationId xmlns:p14="http://schemas.microsoft.com/office/powerpoint/2010/main" xmlns="" val="359801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program is </a:t>
            </a:r>
            <a:r>
              <a:rPr lang="en-US" b="1" dirty="0"/>
              <a:t>statewide</a:t>
            </a:r>
            <a:r>
              <a:rPr lang="en-US" dirty="0"/>
              <a:t>; a student can reside in any school district in Tennessee.</a:t>
            </a:r>
          </a:p>
          <a:p>
            <a:pPr>
              <a:buFont typeface="Arial" panose="020B0604020202020204" pitchFamily="34" charset="0"/>
              <a:buChar char="•"/>
            </a:pPr>
            <a:endParaRPr lang="en-US" dirty="0"/>
          </a:p>
          <a:p>
            <a:r>
              <a:rPr lang="en-US" dirty="0"/>
              <a:t>There is </a:t>
            </a:r>
            <a:r>
              <a:rPr lang="en-US" b="1" dirty="0"/>
              <a:t>no cap </a:t>
            </a:r>
            <a:r>
              <a:rPr lang="en-US" dirty="0"/>
              <a:t>on the number of students who can participate and/or the number of IEA accounts that can be established.</a:t>
            </a:r>
          </a:p>
          <a:p>
            <a:endParaRPr lang="en-US" dirty="0" smtClean="0"/>
          </a:p>
          <a:p>
            <a:pPr>
              <a:buFont typeface="Arial" panose="020B0604020202020204" pitchFamily="34" charset="0"/>
              <a:buChar char="•"/>
            </a:pPr>
            <a:r>
              <a:rPr lang="en-US" sz="2200" dirty="0"/>
              <a:t>The IEA program will </a:t>
            </a:r>
            <a:r>
              <a:rPr lang="en-US" sz="2200" b="1" dirty="0"/>
              <a:t>go into effect</a:t>
            </a:r>
            <a:r>
              <a:rPr lang="en-US" sz="2200" dirty="0"/>
              <a:t> in the 2016-17 school year.</a:t>
            </a:r>
          </a:p>
          <a:p>
            <a:pPr lvl="1">
              <a:buFont typeface="Courier New" panose="02070309020205020404" pitchFamily="49" charset="0"/>
              <a:buChar char="o"/>
            </a:pPr>
            <a:r>
              <a:rPr lang="en-US" dirty="0"/>
              <a:t>Student </a:t>
            </a:r>
            <a:r>
              <a:rPr lang="en-US" b="1" dirty="0"/>
              <a:t>application window </a:t>
            </a:r>
            <a:r>
              <a:rPr lang="en-US" dirty="0"/>
              <a:t>will open by </a:t>
            </a:r>
            <a:r>
              <a:rPr lang="en-US" b="1" dirty="0"/>
              <a:t>Aug. 2, 2016</a:t>
            </a:r>
            <a:r>
              <a:rPr lang="en-US" dirty="0"/>
              <a:t>.</a:t>
            </a:r>
          </a:p>
          <a:p>
            <a:pPr lvl="1">
              <a:buFont typeface="Courier New" panose="02070309020205020404" pitchFamily="49" charset="0"/>
              <a:buChar char="o"/>
            </a:pPr>
            <a:r>
              <a:rPr lang="en-US" dirty="0"/>
              <a:t>Applications </a:t>
            </a:r>
            <a:r>
              <a:rPr lang="en-US" dirty="0" smtClean="0"/>
              <a:t>are due </a:t>
            </a:r>
            <a:r>
              <a:rPr lang="en-US" b="1" dirty="0"/>
              <a:t>Oct. 14, 2016.</a:t>
            </a:r>
          </a:p>
          <a:p>
            <a:pPr lvl="1">
              <a:buFont typeface="Courier New" panose="02070309020205020404" pitchFamily="49" charset="0"/>
              <a:buChar char="o"/>
            </a:pPr>
            <a:r>
              <a:rPr lang="en-US" dirty="0"/>
              <a:t>Students will </a:t>
            </a:r>
            <a:r>
              <a:rPr lang="en-US" b="1" dirty="0"/>
              <a:t>enroll</a:t>
            </a:r>
            <a:r>
              <a:rPr lang="en-US" dirty="0"/>
              <a:t> in the program beginning </a:t>
            </a:r>
            <a:r>
              <a:rPr lang="en-US" b="1" dirty="0"/>
              <a:t>Jan. 1, 2017</a:t>
            </a:r>
            <a:r>
              <a:rPr lang="en-US" dirty="0"/>
              <a:t>.</a:t>
            </a:r>
          </a:p>
        </p:txBody>
      </p:sp>
      <p:sp>
        <p:nvSpPr>
          <p:cNvPr id="3" name="Title 2"/>
          <p:cNvSpPr>
            <a:spLocks noGrp="1"/>
          </p:cNvSpPr>
          <p:nvPr>
            <p:ph type="title"/>
          </p:nvPr>
        </p:nvSpPr>
        <p:spPr/>
        <p:txBody>
          <a:bodyPr/>
          <a:lstStyle/>
          <a:p>
            <a:r>
              <a:rPr lang="en-US" dirty="0"/>
              <a:t>IEA Program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xmlns="" val="4573108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IEA Webpage: </a:t>
            </a:r>
            <a:r>
              <a:rPr lang="en-US" dirty="0">
                <a:hlinkClick r:id="rId2"/>
              </a:rPr>
              <a:t>http://</a:t>
            </a:r>
            <a:r>
              <a:rPr lang="en-US" dirty="0" smtClean="0">
                <a:hlinkClick r:id="rId2"/>
              </a:rPr>
              <a:t>www.tn.gov/education/section/iea</a:t>
            </a:r>
            <a:endParaRPr lang="en-US" dirty="0" smtClean="0"/>
          </a:p>
          <a:p>
            <a:endParaRPr lang="en-US" dirty="0"/>
          </a:p>
          <a:p>
            <a:r>
              <a:rPr lang="en-US" dirty="0" smtClean="0"/>
              <a:t>Monthly IEA Email Newsletter – IEA Update</a:t>
            </a:r>
          </a:p>
          <a:p>
            <a:pPr lvl="1"/>
            <a:r>
              <a:rPr lang="en-US" dirty="0" smtClean="0"/>
              <a:t>Subscribe by going to the IEA webpage</a:t>
            </a:r>
          </a:p>
          <a:p>
            <a:pPr lvl="1"/>
            <a:r>
              <a:rPr lang="en-US" dirty="0" smtClean="0"/>
              <a:t>Archived updates from prior months are posted on the webpage</a:t>
            </a:r>
          </a:p>
          <a:p>
            <a:pPr lvl="1"/>
            <a:endParaRPr lang="en-US" dirty="0"/>
          </a:p>
          <a:p>
            <a:r>
              <a:rPr lang="en-US" dirty="0" smtClean="0"/>
              <a:t>Contact the IEA Team:</a:t>
            </a:r>
          </a:p>
          <a:p>
            <a:pPr lvl="1"/>
            <a:r>
              <a:rPr lang="en-US" dirty="0" smtClean="0">
                <a:hlinkClick r:id="rId3"/>
              </a:rPr>
              <a:t>IEA.Questions@tn.gov</a:t>
            </a:r>
            <a:r>
              <a:rPr lang="en-US" dirty="0" smtClean="0"/>
              <a:t> </a:t>
            </a:r>
          </a:p>
          <a:p>
            <a:pPr lvl="1"/>
            <a:r>
              <a:rPr lang="en-US" dirty="0" smtClean="0"/>
              <a:t>(</a:t>
            </a:r>
            <a:r>
              <a:rPr lang="en-US" dirty="0"/>
              <a:t>615) 253-3781</a:t>
            </a:r>
          </a:p>
        </p:txBody>
      </p:sp>
      <p:sp>
        <p:nvSpPr>
          <p:cNvPr id="3" name="Title 2"/>
          <p:cNvSpPr>
            <a:spLocks noGrp="1"/>
          </p:cNvSpPr>
          <p:nvPr>
            <p:ph type="title"/>
          </p:nvPr>
        </p:nvSpPr>
        <p:spPr/>
        <p:txBody>
          <a:bodyPr>
            <a:normAutofit/>
          </a:bodyPr>
          <a:lstStyle/>
          <a:p>
            <a:r>
              <a:rPr lang="en-US" dirty="0" smtClean="0"/>
              <a:t>IEA Webpage, Update, &amp; Email Address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50</a:t>
            </a:fld>
            <a:endParaRPr lang="en-US" dirty="0"/>
          </a:p>
        </p:txBody>
      </p:sp>
    </p:spTree>
    <p:extLst>
      <p:ext uri="{BB962C8B-B14F-4D97-AF65-F5344CB8AC3E}">
        <p14:creationId xmlns:p14="http://schemas.microsoft.com/office/powerpoint/2010/main" xmlns="" val="13268882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mn-lt"/>
                <a:cs typeface="Arial" panose="020B0604020202020204" pitchFamily="34" charset="0"/>
              </a:rPr>
              <a:t>The TDOE </a:t>
            </a:r>
            <a:r>
              <a:rPr lang="en-US" dirty="0">
                <a:latin typeface="+mn-lt"/>
                <a:cs typeface="Arial" panose="020B0604020202020204" pitchFamily="34" charset="0"/>
              </a:rPr>
              <a:t>is creating parent resources including </a:t>
            </a:r>
            <a:r>
              <a:rPr lang="en-US" b="1" dirty="0" smtClean="0">
                <a:latin typeface="+mn-lt"/>
                <a:cs typeface="Arial" panose="020B0604020202020204" pitchFamily="34" charset="0"/>
              </a:rPr>
              <a:t>how-to guides</a:t>
            </a:r>
            <a:r>
              <a:rPr lang="en-US" b="1" dirty="0">
                <a:latin typeface="+mn-lt"/>
                <a:cs typeface="Arial" panose="020B0604020202020204" pitchFamily="34" charset="0"/>
              </a:rPr>
              <a:t> </a:t>
            </a:r>
            <a:r>
              <a:rPr lang="en-US" dirty="0" smtClean="0">
                <a:latin typeface="+mn-lt"/>
                <a:cs typeface="Arial" panose="020B0604020202020204" pitchFamily="34" charset="0"/>
              </a:rPr>
              <a:t>and </a:t>
            </a:r>
            <a:r>
              <a:rPr lang="en-US" b="1" dirty="0" smtClean="0">
                <a:latin typeface="+mn-lt"/>
                <a:cs typeface="Arial" panose="020B0604020202020204" pitchFamily="34" charset="0"/>
              </a:rPr>
              <a:t>PowerPoint tutorials </a:t>
            </a:r>
            <a:r>
              <a:rPr lang="en-US" dirty="0" smtClean="0">
                <a:latin typeface="+mn-lt"/>
                <a:cs typeface="Arial" panose="020B0604020202020204" pitchFamily="34" charset="0"/>
              </a:rPr>
              <a:t>that will be posted on the IEA webpage.</a:t>
            </a:r>
            <a:endParaRPr lang="en-US" dirty="0">
              <a:latin typeface="+mn-lt"/>
              <a:cs typeface="Arial" panose="020B0604020202020204" pitchFamily="34" charset="0"/>
            </a:endParaRPr>
          </a:p>
          <a:p>
            <a:pPr lvl="1">
              <a:buFont typeface="Courier New" panose="02070309020205020404" pitchFamily="49" charset="0"/>
              <a:buChar char="o"/>
            </a:pPr>
            <a:endParaRPr lang="en-US" sz="2400" dirty="0" smtClean="0">
              <a:latin typeface="+mn-lt"/>
              <a:cs typeface="Arial" panose="020B0604020202020204" pitchFamily="34" charset="0"/>
            </a:endParaRPr>
          </a:p>
          <a:p>
            <a:r>
              <a:rPr lang="en-US" dirty="0" smtClean="0">
                <a:latin typeface="+mn-lt"/>
                <a:cs typeface="Arial" panose="020B0604020202020204" pitchFamily="34" charset="0"/>
              </a:rPr>
              <a:t>The </a:t>
            </a:r>
            <a:r>
              <a:rPr lang="en-US" dirty="0">
                <a:latin typeface="+mn-lt"/>
                <a:cs typeface="Arial" panose="020B0604020202020204" pitchFamily="34" charset="0"/>
              </a:rPr>
              <a:t>TDOE </a:t>
            </a:r>
            <a:r>
              <a:rPr lang="en-US" dirty="0" smtClean="0">
                <a:latin typeface="+mn-lt"/>
                <a:cs typeface="Arial" panose="020B0604020202020204" pitchFamily="34" charset="0"/>
              </a:rPr>
              <a:t>mailed the </a:t>
            </a:r>
            <a:r>
              <a:rPr lang="en-US" b="1" dirty="0">
                <a:latin typeface="+mn-lt"/>
                <a:cs typeface="Arial" panose="020B0604020202020204" pitchFamily="34" charset="0"/>
              </a:rPr>
              <a:t>IEA Program Brochure </a:t>
            </a:r>
            <a:r>
              <a:rPr lang="en-US" dirty="0" smtClean="0">
                <a:latin typeface="+mn-lt"/>
                <a:cs typeface="Arial" panose="020B0604020202020204" pitchFamily="34" charset="0"/>
              </a:rPr>
              <a:t>in April to </a:t>
            </a:r>
            <a:r>
              <a:rPr lang="en-US" dirty="0">
                <a:latin typeface="+mn-lt"/>
                <a:cs typeface="Arial" panose="020B0604020202020204" pitchFamily="34" charset="0"/>
              </a:rPr>
              <a:t>parents of all eligible students who have an active </a:t>
            </a:r>
            <a:r>
              <a:rPr lang="en-US" dirty="0" smtClean="0">
                <a:latin typeface="+mn-lt"/>
                <a:cs typeface="Arial" panose="020B0604020202020204" pitchFamily="34" charset="0"/>
              </a:rPr>
              <a:t>IEPs </a:t>
            </a:r>
            <a:r>
              <a:rPr lang="en-US" dirty="0">
                <a:latin typeface="+mn-lt"/>
                <a:cs typeface="Arial" panose="020B0604020202020204" pitchFamily="34" charset="0"/>
              </a:rPr>
              <a:t>in Tennessee.</a:t>
            </a:r>
          </a:p>
          <a:p>
            <a:pPr>
              <a:buFont typeface="Arial" panose="020B0604020202020204" pitchFamily="34" charset="0"/>
              <a:buChar char="•"/>
            </a:pPr>
            <a:endParaRPr lang="en-US" dirty="0">
              <a:latin typeface="+mn-lt"/>
              <a:cs typeface="Arial" panose="020B0604020202020204" pitchFamily="34" charset="0"/>
            </a:endParaRPr>
          </a:p>
          <a:p>
            <a:r>
              <a:rPr lang="en-US" dirty="0" smtClean="0">
                <a:latin typeface="+mn-lt"/>
                <a:cs typeface="Arial" panose="020B0604020202020204" pitchFamily="34" charset="0"/>
              </a:rPr>
              <a:t>The TDOE </a:t>
            </a:r>
            <a:r>
              <a:rPr lang="en-US" dirty="0">
                <a:latin typeface="+mn-lt"/>
                <a:cs typeface="Arial" panose="020B0604020202020204" pitchFamily="34" charset="0"/>
              </a:rPr>
              <a:t>is planning to conduct regional </a:t>
            </a:r>
            <a:r>
              <a:rPr lang="en-US" b="1" dirty="0">
                <a:latin typeface="+mn-lt"/>
                <a:cs typeface="Arial" panose="020B0604020202020204" pitchFamily="34" charset="0"/>
              </a:rPr>
              <a:t>IEA parent information sessions </a:t>
            </a:r>
            <a:r>
              <a:rPr lang="en-US" dirty="0" smtClean="0">
                <a:latin typeface="+mn-lt"/>
                <a:cs typeface="Arial" panose="020B0604020202020204" pitchFamily="34" charset="0"/>
              </a:rPr>
              <a:t>and</a:t>
            </a:r>
            <a:r>
              <a:rPr lang="en-US" b="1" dirty="0" smtClean="0">
                <a:latin typeface="+mn-lt"/>
                <a:cs typeface="Arial" panose="020B0604020202020204" pitchFamily="34" charset="0"/>
              </a:rPr>
              <a:t> training for district teams </a:t>
            </a:r>
            <a:r>
              <a:rPr lang="en-US" dirty="0" smtClean="0">
                <a:latin typeface="+mn-lt"/>
                <a:cs typeface="Arial" panose="020B0604020202020204" pitchFamily="34" charset="0"/>
              </a:rPr>
              <a:t>across </a:t>
            </a:r>
            <a:r>
              <a:rPr lang="en-US" dirty="0">
                <a:latin typeface="+mn-lt"/>
                <a:cs typeface="Arial" panose="020B0604020202020204" pitchFamily="34" charset="0"/>
              </a:rPr>
              <a:t>the state in </a:t>
            </a:r>
            <a:r>
              <a:rPr lang="en-US" dirty="0" smtClean="0">
                <a:latin typeface="+mn-lt"/>
                <a:cs typeface="Arial" panose="020B0604020202020204" pitchFamily="34" charset="0"/>
              </a:rPr>
              <a:t>June </a:t>
            </a:r>
            <a:r>
              <a:rPr lang="en-US" dirty="0">
                <a:latin typeface="+mn-lt"/>
                <a:cs typeface="Arial" panose="020B0604020202020204" pitchFamily="34" charset="0"/>
              </a:rPr>
              <a:t>2016</a:t>
            </a:r>
            <a:r>
              <a:rPr lang="en-US" dirty="0" smtClean="0">
                <a:latin typeface="+mn-lt"/>
                <a:cs typeface="Arial" panose="020B0604020202020204" pitchFamily="34" charset="0"/>
              </a:rPr>
              <a:t>.</a:t>
            </a:r>
            <a:endParaRPr lang="en-US" dirty="0">
              <a:latin typeface="+mn-lt"/>
              <a:cs typeface="Arial" panose="020B0604020202020204" pitchFamily="34" charset="0"/>
            </a:endParaRPr>
          </a:p>
        </p:txBody>
      </p:sp>
      <p:sp>
        <p:nvSpPr>
          <p:cNvPr id="3" name="Title 2"/>
          <p:cNvSpPr>
            <a:spLocks noGrp="1"/>
          </p:cNvSpPr>
          <p:nvPr>
            <p:ph type="title"/>
          </p:nvPr>
        </p:nvSpPr>
        <p:spPr/>
        <p:txBody>
          <a:bodyPr/>
          <a:lstStyle/>
          <a:p>
            <a:r>
              <a:rPr lang="en-US" dirty="0" smtClean="0"/>
              <a:t>Parent Information Sessions &amp; 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51</a:t>
            </a:fld>
            <a:endParaRPr lang="en-US" dirty="0"/>
          </a:p>
        </p:txBody>
      </p:sp>
    </p:spTree>
    <p:extLst>
      <p:ext uri="{BB962C8B-B14F-4D97-AF65-F5344CB8AC3E}">
        <p14:creationId xmlns:p14="http://schemas.microsoft.com/office/powerpoint/2010/main" xmlns="" val="4503593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endParaRPr lang="en-US" dirty="0" smtClean="0">
              <a:latin typeface="Arial" panose="020B0604020202020204" pitchFamily="34" charset="0"/>
              <a:cs typeface="Arial" panose="020B0604020202020204" pitchFamily="34" charset="0"/>
            </a:endParaRPr>
          </a:p>
          <a:p>
            <a:pPr marL="0" indent="0" algn="ctr">
              <a:buNone/>
            </a:pPr>
            <a:r>
              <a:rPr lang="en-US" sz="4800" dirty="0" smtClean="0">
                <a:latin typeface="Arial" panose="020B0604020202020204" pitchFamily="34" charset="0"/>
                <a:cs typeface="Arial" panose="020B0604020202020204" pitchFamily="34" charset="0"/>
              </a:rPr>
              <a:t>Thank </a:t>
            </a:r>
            <a:r>
              <a:rPr lang="en-US" sz="4800" dirty="0">
                <a:latin typeface="Arial" panose="020B0604020202020204" pitchFamily="34" charset="0"/>
                <a:cs typeface="Arial" panose="020B0604020202020204" pitchFamily="34" charset="0"/>
              </a:rPr>
              <a:t>you!</a:t>
            </a:r>
          </a:p>
          <a:p>
            <a:pPr marL="0" indent="0" algn="ctr">
              <a:buNone/>
            </a:pPr>
            <a:endParaRPr lang="en-US" sz="3200" dirty="0">
              <a:latin typeface="Arial" panose="020B0604020202020204" pitchFamily="34" charset="0"/>
              <a:cs typeface="Arial" panose="020B0604020202020204" pitchFamily="34" charset="0"/>
            </a:endParaRPr>
          </a:p>
          <a:p>
            <a:pPr marL="0" indent="0" algn="ctr">
              <a:buNone/>
            </a:pPr>
            <a:r>
              <a:rPr lang="en-US" sz="3200" dirty="0">
                <a:latin typeface="Arial" panose="020B0604020202020204" pitchFamily="34" charset="0"/>
                <a:cs typeface="Arial" panose="020B0604020202020204" pitchFamily="34" charset="0"/>
              </a:rPr>
              <a:t>Questions</a:t>
            </a:r>
            <a:r>
              <a:rPr lang="en-US" sz="3200" dirty="0" smtClean="0">
                <a:latin typeface="Arial" panose="020B0604020202020204" pitchFamily="34" charset="0"/>
                <a:cs typeface="Arial" panose="020B0604020202020204" pitchFamily="34" charset="0"/>
              </a:rPr>
              <a:t>?</a:t>
            </a:r>
          </a:p>
          <a:p>
            <a:pPr marL="0" indent="0" algn="ctr">
              <a:buNone/>
            </a:pPr>
            <a:endParaRPr lang="en-US" sz="3200" dirty="0">
              <a:latin typeface="Arial" panose="020B0604020202020204" pitchFamily="34" charset="0"/>
              <a:cs typeface="Arial" panose="020B0604020202020204" pitchFamily="34" charset="0"/>
            </a:endParaRPr>
          </a:p>
          <a:p>
            <a:pPr marL="0" indent="0" algn="ctr">
              <a:buNone/>
            </a:pP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Feedback?</a:t>
            </a:r>
          </a:p>
          <a:p>
            <a:pPr marL="0" indent="0" algn="ctr">
              <a:buNone/>
            </a:pPr>
            <a:endParaRPr lang="en-US" sz="3200" dirty="0">
              <a:latin typeface="Arial" panose="020B0604020202020204" pitchFamily="34" charset="0"/>
              <a:cs typeface="Arial" panose="020B0604020202020204" pitchFamily="34" charset="0"/>
            </a:endParaRPr>
          </a:p>
          <a:p>
            <a:pPr marL="0" indent="0" algn="ctr">
              <a:buNone/>
            </a:pPr>
            <a:r>
              <a:rPr lang="en-US" sz="3200" dirty="0">
                <a:latin typeface="Arial" panose="020B0604020202020204" pitchFamily="34" charset="0"/>
                <a:cs typeface="Arial" panose="020B0604020202020204" pitchFamily="34" charset="0"/>
                <a:hlinkClick r:id="rId2"/>
              </a:rPr>
              <a:t>IEA.Questions@tn.gov</a:t>
            </a:r>
            <a:r>
              <a:rPr lang="en-US" sz="3200" dirty="0">
                <a:latin typeface="Arial" panose="020B0604020202020204" pitchFamily="34" charset="0"/>
                <a:cs typeface="Arial" panose="020B0604020202020204" pitchFamily="34" charset="0"/>
              </a:rPr>
              <a:t> </a:t>
            </a:r>
          </a:p>
          <a:p>
            <a:pPr marL="0" indent="0">
              <a:buNone/>
            </a:pP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52</a:t>
            </a:fld>
            <a:endParaRPr lang="en-US" dirty="0"/>
          </a:p>
        </p:txBody>
      </p:sp>
    </p:spTree>
    <p:extLst>
      <p:ext uri="{BB962C8B-B14F-4D97-AF65-F5344CB8AC3E}">
        <p14:creationId xmlns:p14="http://schemas.microsoft.com/office/powerpoint/2010/main" xmlns="" val="1558509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Students in the IEA </a:t>
            </a:r>
            <a:r>
              <a:rPr lang="en-US" dirty="0" smtClean="0"/>
              <a:t>Program </a:t>
            </a:r>
            <a:r>
              <a:rPr lang="en-US" b="1" dirty="0"/>
              <a:t>cannot be enrolled full-time </a:t>
            </a:r>
            <a:r>
              <a:rPr lang="en-US" dirty="0"/>
              <a:t>in a public school as their school of record</a:t>
            </a:r>
            <a:r>
              <a:rPr lang="en-US" dirty="0" smtClean="0"/>
              <a:t>.</a:t>
            </a:r>
          </a:p>
          <a:p>
            <a:endParaRPr lang="en-US" dirty="0"/>
          </a:p>
          <a:p>
            <a:r>
              <a:rPr lang="en-US" dirty="0"/>
              <a:t>Students can either be: </a:t>
            </a:r>
          </a:p>
          <a:p>
            <a:pPr lvl="1"/>
            <a:r>
              <a:rPr lang="en-US" dirty="0"/>
              <a:t>enrolled </a:t>
            </a:r>
            <a:r>
              <a:rPr lang="en-US" dirty="0" smtClean="0"/>
              <a:t>as </a:t>
            </a:r>
            <a:r>
              <a:rPr lang="en-US" dirty="0"/>
              <a:t>an </a:t>
            </a:r>
            <a:r>
              <a:rPr lang="en-US" b="1" dirty="0"/>
              <a:t>independent homeschooled student </a:t>
            </a:r>
            <a:r>
              <a:rPr lang="en-US" dirty="0"/>
              <a:t>registered with the </a:t>
            </a:r>
            <a:r>
              <a:rPr lang="en-US" dirty="0" smtClean="0"/>
              <a:t>school district, </a:t>
            </a:r>
            <a:r>
              <a:rPr lang="en-US" dirty="0"/>
              <a:t>or</a:t>
            </a:r>
          </a:p>
          <a:p>
            <a:pPr lvl="1"/>
            <a:r>
              <a:rPr lang="en-US" dirty="0"/>
              <a:t>enrolled in a </a:t>
            </a:r>
            <a:r>
              <a:rPr lang="en-US" b="1" dirty="0"/>
              <a:t>private school </a:t>
            </a:r>
            <a:r>
              <a:rPr lang="en-US" dirty="0"/>
              <a:t>(including private virtual schools). </a:t>
            </a:r>
            <a:endParaRPr lang="en-US" dirty="0" smtClean="0"/>
          </a:p>
          <a:p>
            <a:pPr lvl="1"/>
            <a:endParaRPr lang="en-US" dirty="0"/>
          </a:p>
          <a:p>
            <a:endParaRPr lang="en-US" dirty="0"/>
          </a:p>
        </p:txBody>
      </p:sp>
      <p:sp>
        <p:nvSpPr>
          <p:cNvPr id="2" name="Title 1"/>
          <p:cNvSpPr>
            <a:spLocks noGrp="1"/>
          </p:cNvSpPr>
          <p:nvPr>
            <p:ph type="title"/>
          </p:nvPr>
        </p:nvSpPr>
        <p:spPr/>
        <p:txBody>
          <a:bodyPr/>
          <a:lstStyle/>
          <a:p>
            <a:r>
              <a:rPr lang="en-US" dirty="0" smtClean="0"/>
              <a:t>IEA Program School Options	</a:t>
            </a:r>
            <a:endParaRPr lang="en-US" dirty="0"/>
          </a:p>
        </p:txBody>
      </p:sp>
    </p:spTree>
    <p:extLst>
      <p:ext uri="{BB962C8B-B14F-4D97-AF65-F5344CB8AC3E}">
        <p14:creationId xmlns:p14="http://schemas.microsoft.com/office/powerpoint/2010/main" xmlns="" val="381310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IEA Program being developed?</a:t>
            </a:r>
            <a:endParaRPr lang="en-US" dirty="0"/>
          </a:p>
        </p:txBody>
      </p:sp>
    </p:spTree>
    <p:extLst>
      <p:ext uri="{BB962C8B-B14F-4D97-AF65-F5344CB8AC3E}">
        <p14:creationId xmlns:p14="http://schemas.microsoft.com/office/powerpoint/2010/main" xmlns="" val="143313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The State Board of Education (SBE</a:t>
            </a:r>
            <a:r>
              <a:rPr lang="en-US" dirty="0" smtClean="0"/>
              <a:t>) is authorized to approve </a:t>
            </a:r>
            <a:r>
              <a:rPr lang="en-US" b="1" dirty="0"/>
              <a:t>rules</a:t>
            </a:r>
            <a:r>
              <a:rPr lang="en-US" dirty="0"/>
              <a:t> for the program.</a:t>
            </a:r>
          </a:p>
          <a:p>
            <a:pPr lvl="1"/>
            <a:r>
              <a:rPr lang="en-US" dirty="0"/>
              <a:t>Rules were approved on final reading by the SBE in </a:t>
            </a:r>
            <a:r>
              <a:rPr lang="en-US" b="1" dirty="0"/>
              <a:t>January 2016</a:t>
            </a:r>
            <a:r>
              <a:rPr lang="en-US" dirty="0"/>
              <a:t>.</a:t>
            </a:r>
          </a:p>
          <a:p>
            <a:endParaRPr lang="en-US" dirty="0"/>
          </a:p>
          <a:p>
            <a:r>
              <a:rPr lang="en-US" dirty="0"/>
              <a:t>There was a SBE </a:t>
            </a:r>
            <a:r>
              <a:rPr lang="en-US" b="1" dirty="0"/>
              <a:t>IEA Public Rule Making Hearing</a:t>
            </a:r>
            <a:r>
              <a:rPr lang="en-US" dirty="0"/>
              <a:t> on Nov. 12, 2015.</a:t>
            </a:r>
          </a:p>
          <a:p>
            <a:endParaRPr lang="en-US" dirty="0"/>
          </a:p>
          <a:p>
            <a:r>
              <a:rPr lang="en-US" dirty="0"/>
              <a:t>The </a:t>
            </a:r>
            <a:r>
              <a:rPr lang="en-US" b="1" dirty="0"/>
              <a:t>public comment period </a:t>
            </a:r>
            <a:r>
              <a:rPr lang="en-US" dirty="0"/>
              <a:t>for the proposed rules was open through Nov. 19, 2015.</a:t>
            </a:r>
          </a:p>
          <a:p>
            <a:endParaRPr lang="en-US" dirty="0"/>
          </a:p>
        </p:txBody>
      </p:sp>
      <p:sp>
        <p:nvSpPr>
          <p:cNvPr id="3" name="Title 2"/>
          <p:cNvSpPr>
            <a:spLocks noGrp="1"/>
          </p:cNvSpPr>
          <p:nvPr>
            <p:ph type="title"/>
          </p:nvPr>
        </p:nvSpPr>
        <p:spPr/>
        <p:txBody>
          <a:bodyPr/>
          <a:lstStyle/>
          <a:p>
            <a:r>
              <a:rPr lang="en-US" dirty="0" smtClean="0"/>
              <a:t>IEA Program Rules</a:t>
            </a:r>
            <a:endParaRPr lang="en-US" dirty="0"/>
          </a:p>
        </p:txBody>
      </p:sp>
    </p:spTree>
    <p:extLst>
      <p:ext uri="{BB962C8B-B14F-4D97-AF65-F5344CB8AC3E}">
        <p14:creationId xmlns:p14="http://schemas.microsoft.com/office/powerpoint/2010/main" xmlns="" val="370627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TDOE is responsible for </a:t>
            </a:r>
            <a:r>
              <a:rPr lang="en-US" b="1" dirty="0"/>
              <a:t>administering the </a:t>
            </a:r>
            <a:r>
              <a:rPr lang="en-US" b="1" dirty="0" smtClean="0"/>
              <a:t>program</a:t>
            </a:r>
            <a:r>
              <a:rPr lang="en-US" dirty="0" smtClean="0"/>
              <a:t>.</a:t>
            </a:r>
          </a:p>
          <a:p>
            <a:endParaRPr lang="en-US" dirty="0" smtClean="0"/>
          </a:p>
          <a:p>
            <a:r>
              <a:rPr lang="en-US" dirty="0" smtClean="0"/>
              <a:t>The TDOE’s two</a:t>
            </a:r>
            <a:r>
              <a:rPr lang="en-US" b="1" dirty="0" smtClean="0"/>
              <a:t> implementation </a:t>
            </a:r>
            <a:r>
              <a:rPr lang="en-US" b="1" dirty="0"/>
              <a:t>goals </a:t>
            </a:r>
            <a:r>
              <a:rPr lang="en-US" dirty="0" smtClean="0"/>
              <a:t>are</a:t>
            </a:r>
            <a:r>
              <a:rPr lang="en-US" dirty="0"/>
              <a:t>: </a:t>
            </a:r>
            <a:endParaRPr lang="en-US" dirty="0" smtClean="0"/>
          </a:p>
          <a:p>
            <a:endParaRPr lang="en-US" dirty="0" smtClean="0"/>
          </a:p>
          <a:p>
            <a:pPr marL="914400" lvl="1" indent="-457200">
              <a:buFont typeface="+mj-lt"/>
              <a:buAutoNum type="arabicPeriod"/>
            </a:pPr>
            <a:r>
              <a:rPr lang="en-US" dirty="0" smtClean="0"/>
              <a:t>To </a:t>
            </a:r>
            <a:r>
              <a:rPr lang="en-US" dirty="0"/>
              <a:t>implement the law </a:t>
            </a:r>
            <a:r>
              <a:rPr lang="en-US" b="1" dirty="0"/>
              <a:t>responsibly, effectively, </a:t>
            </a:r>
            <a:r>
              <a:rPr lang="en-US" b="1" dirty="0" smtClean="0"/>
              <a:t>transparently,</a:t>
            </a:r>
            <a:r>
              <a:rPr lang="en-US" dirty="0" smtClean="0"/>
              <a:t> and </a:t>
            </a:r>
            <a:r>
              <a:rPr lang="en-US" dirty="0"/>
              <a:t>in compliance with it’s specific language and </a:t>
            </a:r>
            <a:r>
              <a:rPr lang="en-US" dirty="0" smtClean="0"/>
              <a:t>intent.</a:t>
            </a:r>
          </a:p>
          <a:p>
            <a:pPr marL="914400" lvl="1" indent="-457200">
              <a:buFont typeface="+mj-lt"/>
              <a:buAutoNum type="arabicPeriod"/>
            </a:pPr>
            <a:endParaRPr lang="en-US" dirty="0" smtClean="0"/>
          </a:p>
          <a:p>
            <a:pPr marL="914400" lvl="1" indent="-457200">
              <a:buFont typeface="+mj-lt"/>
              <a:buAutoNum type="arabicPeriod"/>
            </a:pPr>
            <a:r>
              <a:rPr lang="en-US" dirty="0" smtClean="0"/>
              <a:t>To </a:t>
            </a:r>
            <a:r>
              <a:rPr lang="en-US" dirty="0"/>
              <a:t>provide students and parents with additional </a:t>
            </a:r>
            <a:r>
              <a:rPr lang="en-US" b="1" dirty="0"/>
              <a:t>education options </a:t>
            </a:r>
            <a:r>
              <a:rPr lang="en-US" dirty="0"/>
              <a:t>pursuant to the law, and do so in a </a:t>
            </a:r>
            <a:r>
              <a:rPr lang="en-US" b="1" dirty="0"/>
              <a:t>clear</a:t>
            </a:r>
            <a:r>
              <a:rPr lang="en-US" dirty="0"/>
              <a:t> </a:t>
            </a:r>
            <a:r>
              <a:rPr lang="en-US" dirty="0" smtClean="0"/>
              <a:t>way </a:t>
            </a:r>
            <a:r>
              <a:rPr lang="en-US" dirty="0"/>
              <a:t>so that parents can make informed choices for their children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TDOE’s </a:t>
            </a:r>
            <a:r>
              <a:rPr lang="en-US" dirty="0"/>
              <a:t>Program Implementation Objectives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xmlns="" val="1214621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OverviewoftheIEAProgram_UpdatedApril2016</Template>
  <TotalTime>805</TotalTime>
  <Words>3473</Words>
  <Application>Microsoft Office PowerPoint</Application>
  <PresentationFormat>On-screen Show (4:3)</PresentationFormat>
  <Paragraphs>397</Paragraphs>
  <Slides>52</Slides>
  <Notes>4</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TDOE Template - Editing</vt:lpstr>
      <vt:lpstr>Individualized Education Account (IEA) Program Information</vt:lpstr>
      <vt:lpstr>Agenda</vt:lpstr>
      <vt:lpstr>What is the IEA Program?</vt:lpstr>
      <vt:lpstr>Introduction to the IEA Program</vt:lpstr>
      <vt:lpstr>IEA Program Overview</vt:lpstr>
      <vt:lpstr>IEA Program School Options </vt:lpstr>
      <vt:lpstr>How is the IEA Program being developed?</vt:lpstr>
      <vt:lpstr>IEA Program Rules</vt:lpstr>
      <vt:lpstr>TDOE’s Program Implementation Objectives</vt:lpstr>
      <vt:lpstr>TDOE Responsibilities</vt:lpstr>
      <vt:lpstr>Internal IEA Advisory Group Members</vt:lpstr>
      <vt:lpstr>IEA External Advisory Group Members</vt:lpstr>
      <vt:lpstr>IEA External Advisory Group Members</vt:lpstr>
      <vt:lpstr>Who is eligible for the IEA Program?</vt:lpstr>
      <vt:lpstr>Student Eligibility</vt:lpstr>
      <vt:lpstr>Student Eligibility </vt:lpstr>
      <vt:lpstr>Student Eligibility</vt:lpstr>
      <vt:lpstr>Term of the IEA</vt:lpstr>
      <vt:lpstr>What are the rights and responsibilities of students enrolled in the IEA Program and their parents?</vt:lpstr>
      <vt:lpstr>Parent &amp; Student Rights Waived</vt:lpstr>
      <vt:lpstr>Parent Responsibilities</vt:lpstr>
      <vt:lpstr>Parent Responsibilities</vt:lpstr>
      <vt:lpstr>Parent Responsibilities</vt:lpstr>
      <vt:lpstr>Student Assessments</vt:lpstr>
      <vt:lpstr>Where do Students Take the Assessments?</vt:lpstr>
      <vt:lpstr>Withdrawal from IEA Program</vt:lpstr>
      <vt:lpstr>How much funding will be awarded to each student’s IEA?</vt:lpstr>
      <vt:lpstr>How much funding will students receive?</vt:lpstr>
      <vt:lpstr>Slide 29</vt:lpstr>
      <vt:lpstr>Funding Disbursement &amp; Reporting</vt:lpstr>
      <vt:lpstr>General Guidelines for Use of IEA Funds</vt:lpstr>
      <vt:lpstr>Funding FAQs</vt:lpstr>
      <vt:lpstr>Funding FAQs</vt:lpstr>
      <vt:lpstr>What can IEA funds be spent on?</vt:lpstr>
      <vt:lpstr>Approved Expenses</vt:lpstr>
      <vt:lpstr>Approved Expenses</vt:lpstr>
      <vt:lpstr>Approved Expenses</vt:lpstr>
      <vt:lpstr>Approved Expenses</vt:lpstr>
      <vt:lpstr>How do parents enroll their child in the IEA Program?</vt:lpstr>
      <vt:lpstr>Enrolling in the IEA Program</vt:lpstr>
      <vt:lpstr>Three Step Enrollment Process</vt:lpstr>
      <vt:lpstr>What are school districts' responsibilities for students enrolled in the IEA Program?</vt:lpstr>
      <vt:lpstr>#1 Appoint an IEA Liaison for the LEA</vt:lpstr>
      <vt:lpstr>#2 Change the student’s eligibility status in Easy IEP</vt:lpstr>
      <vt:lpstr>Change the student’s eligibility status in Easy IEP</vt:lpstr>
      <vt:lpstr>#3 Reporting Students Enrolled in the IEA Program</vt:lpstr>
      <vt:lpstr>#4 Re-enroll Students Who Withdraw from the IEA Program</vt:lpstr>
      <vt:lpstr>Calculation of LEA Funds Spent on Child</vt:lpstr>
      <vt:lpstr>Where can I go to find information about the IEA Program?</vt:lpstr>
      <vt:lpstr>IEA Webpage, Update, &amp; Email Address</vt:lpstr>
      <vt:lpstr>Parent Information Sessions &amp; Resources</vt:lpstr>
      <vt:lpstr>Slide 52</vt:lpstr>
    </vt:vector>
  </TitlesOfParts>
  <Company>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E. Wright</dc:creator>
  <cp:lastModifiedBy>Crystal Brewer</cp:lastModifiedBy>
  <cp:revision>209</cp:revision>
  <dcterms:created xsi:type="dcterms:W3CDTF">2016-02-12T17:35:27Z</dcterms:created>
  <dcterms:modified xsi:type="dcterms:W3CDTF">2016-06-30T13:43:18Z</dcterms:modified>
</cp:coreProperties>
</file>