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5" r:id="rId2"/>
    <p:sldMasterId id="2147483695" r:id="rId3"/>
  </p:sldMasterIdLst>
  <p:notesMasterIdLst>
    <p:notesMasterId r:id="rId32"/>
  </p:notesMasterIdLst>
  <p:handoutMasterIdLst>
    <p:handoutMasterId r:id="rId33"/>
  </p:handoutMasterIdLst>
  <p:sldIdLst>
    <p:sldId id="371" r:id="rId4"/>
    <p:sldId id="487" r:id="rId5"/>
    <p:sldId id="488" r:id="rId6"/>
    <p:sldId id="518" r:id="rId7"/>
    <p:sldId id="520" r:id="rId8"/>
    <p:sldId id="519" r:id="rId9"/>
    <p:sldId id="492" r:id="rId10"/>
    <p:sldId id="493" r:id="rId11"/>
    <p:sldId id="499" r:id="rId12"/>
    <p:sldId id="494" r:id="rId13"/>
    <p:sldId id="495" r:id="rId14"/>
    <p:sldId id="521" r:id="rId15"/>
    <p:sldId id="524" r:id="rId16"/>
    <p:sldId id="502" r:id="rId17"/>
    <p:sldId id="510" r:id="rId18"/>
    <p:sldId id="523" r:id="rId19"/>
    <p:sldId id="505" r:id="rId20"/>
    <p:sldId id="525" r:id="rId21"/>
    <p:sldId id="533" r:id="rId22"/>
    <p:sldId id="526" r:id="rId23"/>
    <p:sldId id="527" r:id="rId24"/>
    <p:sldId id="528" r:id="rId25"/>
    <p:sldId id="529" r:id="rId26"/>
    <p:sldId id="530" r:id="rId27"/>
    <p:sldId id="531" r:id="rId28"/>
    <p:sldId id="532" r:id="rId29"/>
    <p:sldId id="481" r:id="rId30"/>
    <p:sldId id="479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61C633A-5B83-46B9-94E8-FCBF5A8364EE}">
          <p14:sldIdLst>
            <p14:sldId id="371"/>
            <p14:sldId id="487"/>
            <p14:sldId id="488"/>
            <p14:sldId id="518"/>
            <p14:sldId id="520"/>
            <p14:sldId id="519"/>
            <p14:sldId id="492"/>
            <p14:sldId id="493"/>
            <p14:sldId id="499"/>
            <p14:sldId id="494"/>
            <p14:sldId id="495"/>
            <p14:sldId id="521"/>
            <p14:sldId id="524"/>
            <p14:sldId id="502"/>
            <p14:sldId id="510"/>
            <p14:sldId id="523"/>
            <p14:sldId id="505"/>
            <p14:sldId id="525"/>
            <p14:sldId id="533"/>
            <p14:sldId id="526"/>
            <p14:sldId id="527"/>
            <p14:sldId id="528"/>
            <p14:sldId id="529"/>
            <p14:sldId id="530"/>
            <p14:sldId id="531"/>
            <p14:sldId id="532"/>
            <p14:sldId id="481"/>
            <p14:sldId id="47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3" autoAdjust="0"/>
    <p:restoredTop sz="85099" autoAdjust="0"/>
  </p:normalViewPr>
  <p:slideViewPr>
    <p:cSldViewPr>
      <p:cViewPr varScale="1">
        <p:scale>
          <a:sx n="76" d="100"/>
          <a:sy n="76" d="100"/>
        </p:scale>
        <p:origin x="-12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3161" tIns="46580" rIns="93161" bIns="465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1"/>
            <a:ext cx="3037840" cy="466435"/>
          </a:xfrm>
          <a:prstGeom prst="rect">
            <a:avLst/>
          </a:prstGeom>
        </p:spPr>
        <p:txBody>
          <a:bodyPr vert="horz" lIns="93161" tIns="46580" rIns="93161" bIns="4658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9"/>
            <a:ext cx="3037840" cy="466434"/>
          </a:xfrm>
          <a:prstGeom prst="rect">
            <a:avLst/>
          </a:prstGeom>
        </p:spPr>
        <p:txBody>
          <a:bodyPr vert="horz" lIns="93161" tIns="46580" rIns="93161" bIns="465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969"/>
            <a:ext cx="3037840" cy="466434"/>
          </a:xfrm>
          <a:prstGeom prst="rect">
            <a:avLst/>
          </a:prstGeom>
        </p:spPr>
        <p:txBody>
          <a:bodyPr vert="horz" lIns="93161" tIns="46580" rIns="93161" bIns="46580" rtlCol="0" anchor="b"/>
          <a:lstStyle>
            <a:lvl1pPr algn="r">
              <a:defRPr sz="1200"/>
            </a:lvl1pPr>
          </a:lstStyle>
          <a:p>
            <a:fld id="{1DAACA70-3EDC-47D6-8753-B57AE8369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735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3161" tIns="46580" rIns="93161" bIns="465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1"/>
            <a:ext cx="3037840" cy="466435"/>
          </a:xfrm>
          <a:prstGeom prst="rect">
            <a:avLst/>
          </a:prstGeom>
        </p:spPr>
        <p:txBody>
          <a:bodyPr vert="horz" lIns="93161" tIns="46580" rIns="93161" bIns="4658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0" rIns="93161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7"/>
          </a:xfrm>
          <a:prstGeom prst="rect">
            <a:avLst/>
          </a:prstGeom>
        </p:spPr>
        <p:txBody>
          <a:bodyPr vert="horz" lIns="93161" tIns="46580" rIns="93161" bIns="465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4"/>
          </a:xfrm>
          <a:prstGeom prst="rect">
            <a:avLst/>
          </a:prstGeom>
        </p:spPr>
        <p:txBody>
          <a:bodyPr vert="horz" lIns="93161" tIns="46580" rIns="93161" bIns="465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9"/>
            <a:ext cx="3037840" cy="466434"/>
          </a:xfrm>
          <a:prstGeom prst="rect">
            <a:avLst/>
          </a:prstGeom>
        </p:spPr>
        <p:txBody>
          <a:bodyPr vert="horz" lIns="93161" tIns="46580" rIns="93161" bIns="46580" rtlCol="0" anchor="b"/>
          <a:lstStyle>
            <a:lvl1pPr algn="r">
              <a:defRPr sz="1200"/>
            </a:lvl1pPr>
          </a:lstStyle>
          <a:p>
            <a:fld id="{AE6E6060-D357-4234-A855-205612BBF0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3937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B5D24-31DE-4551-BBCD-5BBB7F28722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38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 | Date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133475"/>
            <a:ext cx="5029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48A-29AD-47AA-A733-9A1782EC8829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6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23469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597" y="3810000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5334000"/>
            <a:ext cx="6400800" cy="685800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chemeClr val="bg1"/>
                </a:solidFill>
                <a:latin typeface="PermianSlabSerifTypeface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If applicable, insert sub-title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56799" y="6400800"/>
            <a:ext cx="5030403" cy="381000"/>
          </a:xfrm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 lang="en-US" sz="1400" smtClean="0">
                <a:solidFill>
                  <a:schemeClr val="tx2"/>
                </a:solidFill>
              </a:defRPr>
            </a:lvl1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10513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597" y="3810000"/>
            <a:ext cx="7772400" cy="2209800"/>
          </a:xfrm>
        </p:spPr>
        <p:txBody>
          <a:bodyPr>
            <a:normAutofit/>
          </a:bodyPr>
          <a:lstStyle>
            <a:lvl1pPr algn="ctr">
              <a:defRPr sz="2800" baseline="0"/>
            </a:lvl1pPr>
          </a:lstStyle>
          <a:p>
            <a:r>
              <a:rPr lang="en-US" dirty="0" smtClean="0"/>
              <a:t>Insert Presenter Name</a:t>
            </a:r>
            <a:br>
              <a:rPr lang="en-US" dirty="0" smtClean="0"/>
            </a:br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Team/Office/Division</a:t>
            </a:r>
            <a:br>
              <a:rPr lang="en-US" dirty="0" smtClean="0"/>
            </a:br>
            <a:r>
              <a:rPr lang="en-US" dirty="0" smtClean="0"/>
              <a:t>Email Address</a:t>
            </a:r>
            <a:br>
              <a:rPr lang="en-US" dirty="0" smtClean="0"/>
            </a:br>
            <a:r>
              <a:rPr lang="en-US" dirty="0" smtClean="0"/>
              <a:t>Phone Number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4726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 baseline="0">
                <a:solidFill>
                  <a:schemeClr val="accent1"/>
                </a:solidFill>
              </a:defRPr>
            </a:lvl2pPr>
            <a:lvl3pPr>
              <a:defRPr baseline="0">
                <a:solidFill>
                  <a:schemeClr val="accent1"/>
                </a:solidFill>
              </a:defRPr>
            </a:lvl3pPr>
            <a:lvl4pPr>
              <a:defRPr baseline="0">
                <a:solidFill>
                  <a:schemeClr val="accent1"/>
                </a:solidFill>
              </a:defRPr>
            </a:lvl4pPr>
            <a:lvl5pPr>
              <a:defRPr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1143000"/>
            <a:ext cx="9144000" cy="76200"/>
          </a:xfrm>
          <a:prstGeom prst="rect">
            <a:avLst/>
          </a:prstGeom>
          <a:solidFill>
            <a:srgbClr val="EE3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" y="5999375"/>
            <a:ext cx="314829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052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81000" y="1341437"/>
            <a:ext cx="4114800" cy="4525963"/>
          </a:xfrm>
        </p:spPr>
        <p:txBody>
          <a:bodyPr>
            <a:noAutofit/>
          </a:bodyPr>
          <a:lstStyle>
            <a:lvl1pPr>
              <a:defRPr sz="2200" baseline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572000" y="1341437"/>
            <a:ext cx="4114800" cy="4525963"/>
          </a:xfrm>
        </p:spPr>
        <p:txBody>
          <a:bodyPr>
            <a:noAutofit/>
          </a:bodyPr>
          <a:lstStyle>
            <a:lvl1pPr>
              <a:defRPr sz="22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1143000"/>
            <a:ext cx="9144000" cy="76200"/>
          </a:xfrm>
          <a:prstGeom prst="rect">
            <a:avLst/>
          </a:prstGeom>
          <a:solidFill>
            <a:srgbClr val="EE3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" y="5999375"/>
            <a:ext cx="314829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244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91435" y="3810000"/>
            <a:ext cx="5952565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9000" y="4038600"/>
            <a:ext cx="5562600" cy="2019300"/>
          </a:xfrm>
        </p:spPr>
        <p:txBody>
          <a:bodyPr>
            <a:normAutofit/>
          </a:bodyPr>
          <a:lstStyle>
            <a:lvl1pPr algn="r">
              <a:defRPr sz="4000" baseline="0"/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818180" y="3810000"/>
            <a:ext cx="238222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7938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" y="5999375"/>
            <a:ext cx="314829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137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3058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1143000"/>
            <a:ext cx="9144000" cy="76200"/>
          </a:xfrm>
          <a:prstGeom prst="rect">
            <a:avLst/>
          </a:prstGeom>
          <a:solidFill>
            <a:srgbClr val="EE3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7510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0"/>
            <a:ext cx="9144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cs typeface="Open Sans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cs typeface="Open Sans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237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4"/>
            <a:ext cx="8839200" cy="4958462"/>
          </a:xfrm>
        </p:spPr>
        <p:txBody>
          <a:bodyPr>
            <a:no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>
              <a:solidFill>
                <a:srgbClr val="6E7073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>
                <a:solidFill>
                  <a:srgbClr val="6E7073"/>
                </a:solidFill>
              </a:rPr>
              <a:pPr/>
              <a:t>‹#›</a:t>
            </a:fld>
            <a:endParaRPr lang="en-US" dirty="0">
              <a:solidFill>
                <a:srgbClr val="6E7073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252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597" y="3810000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5334000"/>
            <a:ext cx="6400800" cy="685800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chemeClr val="bg1"/>
                </a:solidFill>
                <a:latin typeface="PermianSlabSerifTypeface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If applicable, insert sub-title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56799" y="6400800"/>
            <a:ext cx="5030403" cy="381000"/>
          </a:xfrm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 lang="en-US" sz="1400" smtClean="0">
                <a:solidFill>
                  <a:schemeClr val="tx2"/>
                </a:solidFill>
              </a:defRPr>
            </a:lvl1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54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152400" y="3766736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597" y="3810000"/>
            <a:ext cx="7772400" cy="2209800"/>
          </a:xfrm>
        </p:spPr>
        <p:txBody>
          <a:bodyPr>
            <a:normAutofit/>
          </a:bodyPr>
          <a:lstStyle>
            <a:lvl1pPr algn="ctr">
              <a:defRPr sz="2800" baseline="0"/>
            </a:lvl1pPr>
          </a:lstStyle>
          <a:p>
            <a:r>
              <a:rPr lang="en-US" dirty="0" smtClean="0"/>
              <a:t>Insert Presenter Name</a:t>
            </a:r>
            <a:br>
              <a:rPr lang="en-US" dirty="0" smtClean="0"/>
            </a:br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Team/Office/Division</a:t>
            </a:r>
            <a:br>
              <a:rPr lang="en-US" dirty="0" smtClean="0"/>
            </a:br>
            <a:r>
              <a:rPr lang="en-US" dirty="0" smtClean="0"/>
              <a:t>Email Address</a:t>
            </a:r>
            <a:br>
              <a:rPr lang="en-US" dirty="0" smtClean="0"/>
            </a:br>
            <a:r>
              <a:rPr lang="en-US" dirty="0" smtClean="0"/>
              <a:t>Phone Number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8499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 baseline="0">
                <a:solidFill>
                  <a:schemeClr val="accent1"/>
                </a:solidFill>
              </a:defRPr>
            </a:lvl2pPr>
            <a:lvl3pPr>
              <a:defRPr baseline="0">
                <a:solidFill>
                  <a:schemeClr val="accent1"/>
                </a:solidFill>
              </a:defRPr>
            </a:lvl3pPr>
            <a:lvl4pPr>
              <a:defRPr baseline="0">
                <a:solidFill>
                  <a:schemeClr val="accent1"/>
                </a:solidFill>
              </a:defRPr>
            </a:lvl4pPr>
            <a:lvl5pPr>
              <a:defRPr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1143000"/>
            <a:ext cx="9144000" cy="76200"/>
          </a:xfrm>
          <a:prstGeom prst="rect">
            <a:avLst/>
          </a:prstGeom>
          <a:solidFill>
            <a:srgbClr val="EE3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" y="5999375"/>
            <a:ext cx="314829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0819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81000" y="1341437"/>
            <a:ext cx="4114800" cy="4525963"/>
          </a:xfrm>
        </p:spPr>
        <p:txBody>
          <a:bodyPr>
            <a:noAutofit/>
          </a:bodyPr>
          <a:lstStyle>
            <a:lvl1pPr>
              <a:defRPr sz="2200" baseline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572000" y="1341437"/>
            <a:ext cx="4114800" cy="4525963"/>
          </a:xfrm>
        </p:spPr>
        <p:txBody>
          <a:bodyPr>
            <a:noAutofit/>
          </a:bodyPr>
          <a:lstStyle>
            <a:lvl1pPr>
              <a:defRPr sz="22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1143000"/>
            <a:ext cx="9144000" cy="76200"/>
          </a:xfrm>
          <a:prstGeom prst="rect">
            <a:avLst/>
          </a:prstGeom>
          <a:solidFill>
            <a:srgbClr val="EE3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" y="5999375"/>
            <a:ext cx="314829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768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91435" y="3810000"/>
            <a:ext cx="5952565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9000" y="4038600"/>
            <a:ext cx="5562600" cy="2019300"/>
          </a:xfrm>
        </p:spPr>
        <p:txBody>
          <a:bodyPr>
            <a:normAutofit/>
          </a:bodyPr>
          <a:lstStyle>
            <a:lvl1pPr algn="r">
              <a:defRPr sz="4000" baseline="0"/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818180" y="3810000"/>
            <a:ext cx="238222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9095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" y="5999375"/>
            <a:ext cx="314829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3378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3058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1143000"/>
            <a:ext cx="9144000" cy="76200"/>
          </a:xfrm>
          <a:prstGeom prst="rect">
            <a:avLst/>
          </a:prstGeom>
          <a:solidFill>
            <a:srgbClr val="EE3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460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0"/>
            <a:ext cx="9144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cs typeface="Open Sans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cs typeface="Open Sans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1754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4"/>
            <a:ext cx="8839200" cy="4958462"/>
          </a:xfrm>
        </p:spPr>
        <p:txBody>
          <a:bodyPr>
            <a:no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>
              <a:solidFill>
                <a:srgbClr val="6E7073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>
                <a:solidFill>
                  <a:srgbClr val="6E7073"/>
                </a:solidFill>
              </a:rPr>
              <a:pPr/>
              <a:t>‹#›</a:t>
            </a:fld>
            <a:endParaRPr lang="en-US" dirty="0">
              <a:solidFill>
                <a:srgbClr val="6E7073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9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4"/>
            <a:ext cx="8839200" cy="4958462"/>
          </a:xfrm>
        </p:spPr>
        <p:txBody>
          <a:bodyPr>
            <a:no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1142999"/>
            <a:ext cx="4191000" cy="5009265"/>
          </a:xfrm>
        </p:spPr>
        <p:txBody>
          <a:bodyPr>
            <a:no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724400" y="1142999"/>
            <a:ext cx="4191000" cy="5009265"/>
          </a:xfrm>
        </p:spPr>
        <p:txBody>
          <a:bodyPr>
            <a:no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17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2999"/>
            <a:ext cx="4191000" cy="5009265"/>
          </a:xfrm>
        </p:spPr>
        <p:txBody>
          <a:bodyPr>
            <a:no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42999"/>
            <a:ext cx="4191000" cy="5009265"/>
          </a:xfrm>
        </p:spPr>
        <p:txBody>
          <a:bodyPr>
            <a:no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245369"/>
            <a:ext cx="2019300" cy="55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958462"/>
          </a:xfrm>
        </p:spPr>
        <p:txBody>
          <a:bodyPr>
            <a:no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141028"/>
            <a:ext cx="2628900" cy="71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0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5.xml"/><Relationship Id="rId8" Type="http://schemas.openxmlformats.org/officeDocument/2006/relationships/slideLayout" Target="../slideLayouts/slideLayout36.xml"/><Relationship Id="rId9" Type="http://schemas.openxmlformats.org/officeDocument/2006/relationships/slideLayout" Target="../slideLayouts/slideLayout37.xml"/><Relationship Id="rId10" Type="http://schemas.openxmlformats.org/officeDocument/2006/relationships/theme" Target="../theme/theme3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68" r:id="rId4"/>
    <p:sldLayoutId id="2147483671" r:id="rId5"/>
    <p:sldLayoutId id="2147483682" r:id="rId6"/>
    <p:sldLayoutId id="2147483681" r:id="rId7"/>
    <p:sldLayoutId id="2147483680" r:id="rId8"/>
    <p:sldLayoutId id="2147483679" r:id="rId9"/>
    <p:sldLayoutId id="2147483665" r:id="rId10"/>
    <p:sldLayoutId id="2147483672" r:id="rId11"/>
    <p:sldLayoutId id="2147483673" r:id="rId12"/>
    <p:sldLayoutId id="2147483674" r:id="rId13"/>
    <p:sldLayoutId id="2147483663" r:id="rId14"/>
    <p:sldLayoutId id="2147483676" r:id="rId15"/>
    <p:sldLayoutId id="2147483677" r:id="rId16"/>
    <p:sldLayoutId id="2147483675" r:id="rId17"/>
    <p:sldLayoutId id="2147483678" r:id="rId18"/>
    <p:sldLayoutId id="2147483683" r:id="rId1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7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8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PermianSlabSerifTypeface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7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0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PermianSlabSerifTypeface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rish.Kelly@tn.go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eis.help@tn.gov" TargetMode="External"/><Relationship Id="rId4" Type="http://schemas.openxmlformats.org/officeDocument/2006/relationships/hyperlink" Target="mailto:Jan.Lanier@tn.gov" TargetMode="External"/><Relationship Id="rId5" Type="http://schemas.openxmlformats.org/officeDocument/2006/relationships/hyperlink" Target="mailto:Trish.Kelly@tn.gov" TargetMode="External"/><Relationship Id="rId6" Type="http://schemas.openxmlformats.org/officeDocument/2006/relationships/hyperlink" Target="mailto:rish.Kelly@tn.gov" TargetMode="External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tn.gov/education/topic/education-information-system-eis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981197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English Learner, Immigrant and Migrant Data</a:t>
            </a:r>
            <a:br>
              <a:rPr lang="en-US" sz="2000" dirty="0" smtClean="0"/>
            </a:br>
            <a:r>
              <a:rPr lang="en-US" sz="2000" dirty="0" smtClean="0"/>
              <a:t>2016 Fall Tennessee Data and Attendance Supervisor Conference </a:t>
            </a:r>
            <a:br>
              <a:rPr lang="en-US" sz="2000" dirty="0" smtClean="0"/>
            </a:br>
            <a:r>
              <a:rPr lang="en-US" sz="2000" dirty="0" smtClean="0"/>
              <a:t>September 15, 2016</a:t>
            </a:r>
            <a:br>
              <a:rPr lang="en-US" sz="2000" dirty="0" smtClean="0"/>
            </a:br>
            <a:r>
              <a:rPr lang="en-US" sz="2000" dirty="0" smtClean="0"/>
              <a:t>Trish Kelly</a:t>
            </a:r>
            <a:br>
              <a:rPr lang="en-US" sz="2000" dirty="0" smtClean="0"/>
            </a:br>
            <a:r>
              <a:rPr lang="en-US" sz="2000" dirty="0" smtClean="0"/>
              <a:t>Executive Director, Data Governance &amp; </a:t>
            </a:r>
            <a:r>
              <a:rPr lang="en-US" sz="2000" dirty="0" err="1" smtClean="0"/>
              <a:t>EDFacts</a:t>
            </a:r>
            <a:r>
              <a:rPr lang="en-US" sz="2000" dirty="0" smtClean="0"/>
              <a:t>-CSPR Coordinator</a:t>
            </a:r>
            <a:br>
              <a:rPr lang="en-US" sz="2000" dirty="0" smtClean="0"/>
            </a:br>
            <a:r>
              <a:rPr lang="en-US" sz="2000" dirty="0" smtClean="0">
                <a:hlinkClick r:id="rId3"/>
              </a:rPr>
              <a:t>Trish.Kelly@tn.gov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(615) 770-1059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9-14-16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3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2016-17 Changes in ELB Classifications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Added to the Collection:</a:t>
            </a:r>
            <a:r>
              <a:rPr lang="en-US" b="1" dirty="0"/>
              <a:t> </a:t>
            </a:r>
            <a:endParaRPr lang="en-US" sz="1800" dirty="0"/>
          </a:p>
          <a:p>
            <a:pPr lvl="1"/>
            <a:r>
              <a:rPr lang="en-US" b="1" dirty="0"/>
              <a:t>Transitional Year 3 (T3 or 3)  - </a:t>
            </a:r>
            <a:r>
              <a:rPr lang="en-US" dirty="0"/>
              <a:t>third transition year from ESL</a:t>
            </a:r>
            <a:endParaRPr lang="en-US" sz="1600" dirty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Transitional </a:t>
            </a:r>
            <a:r>
              <a:rPr lang="en-US" b="1" dirty="0"/>
              <a:t>Year 4 (T4 or 4)  - </a:t>
            </a:r>
            <a:r>
              <a:rPr lang="en-US" dirty="0"/>
              <a:t>fourth transition year from ESL</a:t>
            </a:r>
            <a:endParaRPr lang="en-US" sz="1600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Definition </a:t>
            </a:r>
            <a:r>
              <a:rPr lang="en-US" dirty="0"/>
              <a:t>Revised:</a:t>
            </a:r>
            <a:r>
              <a:rPr lang="en-US" b="1" dirty="0"/>
              <a:t> </a:t>
            </a:r>
            <a:endParaRPr lang="en-US" sz="1800" dirty="0"/>
          </a:p>
          <a:p>
            <a:pPr lvl="1"/>
            <a:r>
              <a:rPr lang="en-US" b="1" dirty="0"/>
              <a:t>Former EL Student (F) – </a:t>
            </a:r>
            <a:r>
              <a:rPr lang="en-US" dirty="0"/>
              <a:t>former EL status attained upon completion of the </a:t>
            </a:r>
            <a:r>
              <a:rPr lang="en-US" i="1" dirty="0"/>
              <a:t>fourth</a:t>
            </a:r>
            <a:r>
              <a:rPr lang="en-US" dirty="0"/>
              <a:t> transitional year. 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491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ELB Classifications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Non-English Language Background (NELB or N)</a:t>
            </a:r>
            <a:r>
              <a:rPr lang="en-US" dirty="0"/>
              <a:t> - first language is not English and the student NEVER qualified for ESL services.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NELBs </a:t>
            </a:r>
            <a:r>
              <a:rPr lang="en-US" dirty="0"/>
              <a:t>are screened for English language proficiency because a language other than English appears on the Home Language Survey (HLS).)   </a:t>
            </a:r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English </a:t>
            </a:r>
            <a:r>
              <a:rPr lang="en-US" b="1" dirty="0"/>
              <a:t>Native  (E) – </a:t>
            </a:r>
            <a:r>
              <a:rPr lang="en-US" dirty="0"/>
              <a:t>native English </a:t>
            </a:r>
            <a:r>
              <a:rPr lang="en-US" dirty="0" smtClean="0"/>
              <a:t>speaker</a:t>
            </a:r>
          </a:p>
          <a:p>
            <a:r>
              <a:rPr lang="en-US" b="1" dirty="0" smtClean="0"/>
              <a:t>For more:  </a:t>
            </a:r>
            <a:r>
              <a:rPr lang="en-US" dirty="0" smtClean="0"/>
              <a:t>See the CPM Data Manual and the EIS </a:t>
            </a:r>
            <a:r>
              <a:rPr lang="en-US" dirty="0"/>
              <a:t>Data Dictionary’s Appendix, E, English Language Background (ELB)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564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Language Learners Research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Research Queries / English Language Learners (ELL)</a:t>
            </a:r>
          </a:p>
          <a:p>
            <a:r>
              <a:rPr lang="en-US" dirty="0" smtClean="0"/>
              <a:t>Choose an English language background classification</a:t>
            </a:r>
          </a:p>
          <a:p>
            <a:pPr lvl="1"/>
            <a:r>
              <a:rPr lang="en-US" dirty="0" smtClean="0"/>
              <a:t>2015-16</a:t>
            </a:r>
            <a:r>
              <a:rPr lang="en-US" dirty="0"/>
              <a:t>:  </a:t>
            </a:r>
            <a:r>
              <a:rPr lang="en-US" dirty="0" smtClean="0"/>
              <a:t>L</a:t>
            </a:r>
            <a:r>
              <a:rPr lang="en-US" dirty="0"/>
              <a:t>, W, 1, 2, F, N, E</a:t>
            </a:r>
            <a:endParaRPr lang="en-US" sz="800" dirty="0"/>
          </a:p>
          <a:p>
            <a:pPr lvl="1"/>
            <a:r>
              <a:rPr lang="en-US" dirty="0"/>
              <a:t>2016-17:   L, W, 1, 2, 3, 4, F, N, E</a:t>
            </a:r>
            <a:endParaRPr lang="en-US" sz="16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71800"/>
            <a:ext cx="5334000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076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ELL Research Query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Native Language</a:t>
            </a:r>
            <a:endParaRPr lang="en-US" sz="1600" dirty="0"/>
          </a:p>
          <a:p>
            <a:pPr lvl="1"/>
            <a:r>
              <a:rPr lang="en-US" dirty="0" smtClean="0"/>
              <a:t>L,W,1</a:t>
            </a:r>
            <a:r>
              <a:rPr lang="en-US" dirty="0"/>
              <a:t>, 2, 3, 4, </a:t>
            </a:r>
            <a:r>
              <a:rPr lang="en-US" dirty="0" smtClean="0"/>
              <a:t>F, N </a:t>
            </a:r>
            <a:r>
              <a:rPr lang="en-US" dirty="0"/>
              <a:t>– Native Language is NEVER English</a:t>
            </a:r>
            <a:endParaRPr lang="en-US" sz="1400" dirty="0"/>
          </a:p>
          <a:p>
            <a:pPr lvl="1"/>
            <a:r>
              <a:rPr lang="en-US" dirty="0" smtClean="0"/>
              <a:t>E - Native Language is ALWAYS English</a:t>
            </a:r>
            <a:endParaRPr lang="en-US" sz="1600" dirty="0" smtClean="0"/>
          </a:p>
          <a:p>
            <a:pPr lvl="0"/>
            <a:r>
              <a:rPr lang="en-US" b="1" dirty="0" smtClean="0"/>
              <a:t>Birth </a:t>
            </a:r>
            <a:r>
              <a:rPr lang="en-US" b="1" dirty="0"/>
              <a:t>Country</a:t>
            </a:r>
            <a:endParaRPr lang="en-US" sz="1600" dirty="0"/>
          </a:p>
          <a:p>
            <a:pPr lvl="1"/>
            <a:r>
              <a:rPr lang="en-US" dirty="0"/>
              <a:t>Complete for all </a:t>
            </a:r>
            <a:r>
              <a:rPr lang="en-US" dirty="0" smtClean="0"/>
              <a:t>students</a:t>
            </a:r>
            <a:endParaRPr lang="en-US" sz="1600" dirty="0"/>
          </a:p>
          <a:p>
            <a:pPr lvl="0"/>
            <a:r>
              <a:rPr lang="en-US" b="1" dirty="0"/>
              <a:t>Date 1</a:t>
            </a:r>
            <a:r>
              <a:rPr lang="en-US" b="1" baseline="30000" dirty="0"/>
              <a:t>st</a:t>
            </a:r>
            <a:r>
              <a:rPr lang="en-US" b="1" dirty="0"/>
              <a:t> Enrolled/Eligible for ESL</a:t>
            </a:r>
            <a:endParaRPr lang="en-US" sz="1600" dirty="0"/>
          </a:p>
          <a:p>
            <a:pPr lvl="1"/>
            <a:r>
              <a:rPr lang="en-US" dirty="0"/>
              <a:t>Complete for L,W,1, 2, 3, 4, </a:t>
            </a:r>
            <a:r>
              <a:rPr lang="en-US" dirty="0" smtClean="0"/>
              <a:t>F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52491"/>
              </p:ext>
            </p:extLst>
          </p:nvPr>
        </p:nvGraphicFramePr>
        <p:xfrm>
          <a:off x="990600" y="4191000"/>
          <a:ext cx="7162800" cy="1971039"/>
        </p:xfrm>
        <a:graphic>
          <a:graphicData uri="http://schemas.openxmlformats.org/drawingml/2006/table">
            <a:tbl>
              <a:tblPr/>
              <a:tblGrid>
                <a:gridCol w="674595"/>
                <a:gridCol w="852120"/>
                <a:gridCol w="852120"/>
                <a:gridCol w="461565"/>
                <a:gridCol w="1153913"/>
                <a:gridCol w="1455706"/>
                <a:gridCol w="1712781"/>
              </a:tblGrid>
              <a:tr h="3624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#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Name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ID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ELB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Native Language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Birth Country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1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Enrolled ESL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Somalia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8/6/2013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JAP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Japan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8/3/2014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Mexico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8/10/2010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8/6/2009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Mexico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8/1/2008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365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Immigrant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immigrant flag is Yes for students who were </a:t>
            </a:r>
            <a:r>
              <a:rPr lang="en-US" b="1" dirty="0"/>
              <a:t>NOT</a:t>
            </a:r>
            <a:r>
              <a:rPr lang="en-US" dirty="0"/>
              <a:t> born in </a:t>
            </a:r>
            <a:endParaRPr lang="en-US" dirty="0" smtClean="0"/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of the fifty US states</a:t>
            </a:r>
            <a:r>
              <a:rPr lang="en-US" sz="2400" dirty="0" smtClean="0"/>
              <a:t>,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District of Columbia or </a:t>
            </a:r>
            <a:endParaRPr lang="en-US" sz="2400" dirty="0" smtClean="0"/>
          </a:p>
          <a:p>
            <a:pPr lvl="1"/>
            <a:r>
              <a:rPr lang="en-US" sz="2400" dirty="0" smtClean="0"/>
              <a:t>Puerto </a:t>
            </a:r>
            <a:r>
              <a:rPr lang="en-US" sz="2400" dirty="0"/>
              <a:t>Rico. 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0"/>
            <a:r>
              <a:rPr lang="en-US" dirty="0"/>
              <a:t>Once a student is identified as NOT born in the US as defined above, the immigrant flag remains Yes permanently.</a:t>
            </a:r>
          </a:p>
        </p:txBody>
      </p:sp>
    </p:spTree>
    <p:extLst>
      <p:ext uri="{BB962C8B-B14F-4D97-AF65-F5344CB8AC3E}">
        <p14:creationId xmlns:p14="http://schemas.microsoft.com/office/powerpoint/2010/main" val="4196487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Immigrant Research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</a:t>
            </a:r>
            <a:r>
              <a:rPr lang="en-US" dirty="0" smtClean="0"/>
              <a:t>Research </a:t>
            </a:r>
            <a:r>
              <a:rPr lang="en-US" dirty="0"/>
              <a:t>Queries / Immigrant Students.</a:t>
            </a:r>
          </a:p>
          <a:p>
            <a:pPr lvl="0"/>
            <a:r>
              <a:rPr lang="en-US" dirty="0"/>
              <a:t>Select Yes to produce a list of immigrant students</a:t>
            </a:r>
            <a:endParaRPr lang="en-US" b="1" dirty="0" smtClean="0"/>
          </a:p>
          <a:p>
            <a:pPr lvl="0"/>
            <a:r>
              <a:rPr lang="en-US" b="1" dirty="0"/>
              <a:t> </a:t>
            </a:r>
            <a:r>
              <a:rPr lang="en-US" dirty="0" smtClean="0"/>
              <a:t>Other data required for federal reporting</a:t>
            </a:r>
          </a:p>
          <a:p>
            <a:pPr lvl="1"/>
            <a:r>
              <a:rPr lang="en-US" b="1" dirty="0" smtClean="0"/>
              <a:t>Date </a:t>
            </a:r>
            <a:r>
              <a:rPr lang="en-US" b="1" dirty="0"/>
              <a:t>First Entered US </a:t>
            </a:r>
            <a:r>
              <a:rPr lang="en-US" b="1" dirty="0" smtClean="0"/>
              <a:t>School</a:t>
            </a:r>
            <a:r>
              <a:rPr lang="en-US" b="1" dirty="0"/>
              <a:t> </a:t>
            </a:r>
            <a:r>
              <a:rPr lang="en-US" dirty="0" smtClean="0"/>
              <a:t>-Identifies </a:t>
            </a:r>
            <a:r>
              <a:rPr lang="en-US" dirty="0"/>
              <a:t>students who have been in a US school for three or fewer </a:t>
            </a:r>
            <a:r>
              <a:rPr lang="en-US" dirty="0" smtClean="0"/>
              <a:t>years</a:t>
            </a:r>
          </a:p>
          <a:p>
            <a:pPr lvl="1"/>
            <a:r>
              <a:rPr lang="en-US" b="1" dirty="0" smtClean="0"/>
              <a:t>Country </a:t>
            </a:r>
            <a:r>
              <a:rPr lang="en-US" b="1" dirty="0"/>
              <a:t>of </a:t>
            </a:r>
            <a:r>
              <a:rPr lang="en-US" b="1" dirty="0" smtClean="0"/>
              <a:t>Birth</a:t>
            </a:r>
            <a:r>
              <a:rPr lang="en-US" b="1" dirty="0"/>
              <a:t> </a:t>
            </a:r>
            <a:r>
              <a:rPr lang="en-US" dirty="0" smtClean="0"/>
              <a:t>- Can </a:t>
            </a:r>
            <a:r>
              <a:rPr lang="en-US" b="1" dirty="0"/>
              <a:t>NEVER be US</a:t>
            </a:r>
            <a:r>
              <a:rPr lang="en-US" dirty="0"/>
              <a:t> for an immigrant </a:t>
            </a:r>
            <a:r>
              <a:rPr lang="en-US" dirty="0" smtClean="0"/>
              <a:t>student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483360"/>
              </p:ext>
            </p:extLst>
          </p:nvPr>
        </p:nvGraphicFramePr>
        <p:xfrm>
          <a:off x="914400" y="3810000"/>
          <a:ext cx="7086600" cy="1828800"/>
        </p:xfrm>
        <a:graphic>
          <a:graphicData uri="http://schemas.openxmlformats.org/drawingml/2006/table">
            <a:tbl>
              <a:tblPr/>
              <a:tblGrid>
                <a:gridCol w="745958"/>
                <a:gridCol w="854743"/>
                <a:gridCol w="745958"/>
                <a:gridCol w="745958"/>
                <a:gridCol w="745958"/>
                <a:gridCol w="745958"/>
                <a:gridCol w="792580"/>
                <a:gridCol w="823662"/>
                <a:gridCol w="885825"/>
              </a:tblGrid>
              <a:tr h="91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#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Name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ID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Immigrant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1st Entered US School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Birth  Country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8/8/2015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Laos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8/8/2011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Somalia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8/8/2009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Mexico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39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Migrant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2016-17</a:t>
            </a:r>
            <a:r>
              <a:rPr lang="en-US" dirty="0"/>
              <a:t>: </a:t>
            </a:r>
            <a:r>
              <a:rPr lang="en-US" dirty="0" smtClean="0"/>
              <a:t>The process for determining the migrant student list will likely change in 2016-17</a:t>
            </a:r>
          </a:p>
          <a:p>
            <a:pPr lvl="1"/>
            <a:r>
              <a:rPr lang="en-US" dirty="0" smtClean="0"/>
              <a:t> A </a:t>
            </a:r>
            <a:r>
              <a:rPr lang="en-US" dirty="0"/>
              <a:t>new contractor begins working with districts and TDOE in October </a:t>
            </a:r>
            <a:endParaRPr lang="en-US" dirty="0" smtClean="0"/>
          </a:p>
          <a:p>
            <a:pPr lvl="1"/>
            <a:r>
              <a:rPr lang="en-US" dirty="0" smtClean="0"/>
              <a:t>Goal: A simpler, more district-centered process </a:t>
            </a:r>
            <a:endParaRPr lang="en-US" dirty="0"/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2015-16</a:t>
            </a:r>
            <a:r>
              <a:rPr lang="en-US" b="1" dirty="0"/>
              <a:t>:  </a:t>
            </a:r>
            <a:r>
              <a:rPr lang="en-US" dirty="0"/>
              <a:t>Follow the steps below to review your 2015-16 migrant data.</a:t>
            </a:r>
          </a:p>
          <a:p>
            <a:pPr lvl="0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0606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Migrant Student List Research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2015-16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/>
              <a:t>To review your data, Select Research Queries / Migrant Student List.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qualifying arrival date (QAD</a:t>
            </a:r>
            <a:r>
              <a:rPr lang="en-US" dirty="0" smtClean="0"/>
              <a:t>) (right most column) determines migrant status.</a:t>
            </a:r>
          </a:p>
          <a:p>
            <a:r>
              <a:rPr lang="en-US" dirty="0" smtClean="0"/>
              <a:t>The QAD is determined when the state issues a Certificate of Eligibility (COE) that certifies a student as migrant.</a:t>
            </a:r>
          </a:p>
          <a:p>
            <a:r>
              <a:rPr lang="en-US" dirty="0" smtClean="0"/>
              <a:t>Students exhaust eligibility for migrant services 36 months after the QAD (although services continue through the completion of the term).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Students </a:t>
            </a:r>
            <a:r>
              <a:rPr lang="en-US" dirty="0"/>
              <a:t>eligible for even one day of the program year, which runs September 1 through August 31, are included in migrant counts.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2016-17</a:t>
            </a:r>
            <a:r>
              <a:rPr lang="en-US" dirty="0" smtClean="0"/>
              <a:t>:  The process for </a:t>
            </a:r>
            <a:r>
              <a:rPr lang="en-US" dirty="0"/>
              <a:t>d</a:t>
            </a:r>
            <a:r>
              <a:rPr lang="en-US" dirty="0" smtClean="0"/>
              <a:t>etermining the migrant student list</a:t>
            </a:r>
            <a:r>
              <a:rPr lang="en-US" dirty="0"/>
              <a:t> </a:t>
            </a:r>
            <a:r>
              <a:rPr lang="en-US" dirty="0" smtClean="0"/>
              <a:t>will likely change</a:t>
            </a:r>
          </a:p>
          <a:p>
            <a:pPr lvl="2"/>
            <a:r>
              <a:rPr lang="en-US" dirty="0" smtClean="0"/>
              <a:t>A new contractor begins working with districts and TDOE in October</a:t>
            </a:r>
          </a:p>
          <a:p>
            <a:pPr lvl="2"/>
            <a:r>
              <a:rPr lang="en-US" dirty="0"/>
              <a:t>G</a:t>
            </a:r>
            <a:r>
              <a:rPr lang="en-US" dirty="0" smtClean="0"/>
              <a:t>oal: a simpler, more district-centered process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75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Migrant Student List Query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Students </a:t>
            </a:r>
            <a:r>
              <a:rPr lang="en-US" dirty="0"/>
              <a:t>who </a:t>
            </a:r>
            <a:r>
              <a:rPr lang="en-US" dirty="0" smtClean="0"/>
              <a:t>qualified/qualify as migrant </a:t>
            </a:r>
            <a:r>
              <a:rPr lang="en-US" dirty="0"/>
              <a:t>in: </a:t>
            </a:r>
            <a:endParaRPr lang="en-US" dirty="0" smtClean="0"/>
          </a:p>
          <a:p>
            <a:pPr lvl="1"/>
            <a:r>
              <a:rPr lang="en-US" b="1" dirty="0"/>
              <a:t>SY </a:t>
            </a:r>
            <a:r>
              <a:rPr lang="en-US" b="1" dirty="0" smtClean="0"/>
              <a:t>2015-16: had QAD </a:t>
            </a:r>
            <a:r>
              <a:rPr lang="en-US" b="1" dirty="0"/>
              <a:t>dates of 9/2/2012 or later</a:t>
            </a:r>
            <a:endParaRPr lang="en-US" dirty="0"/>
          </a:p>
          <a:p>
            <a:pPr lvl="1"/>
            <a:r>
              <a:rPr lang="en-US" b="1" dirty="0"/>
              <a:t>SY </a:t>
            </a:r>
            <a:r>
              <a:rPr lang="en-US" b="1" dirty="0" smtClean="0"/>
              <a:t>2016-17: have </a:t>
            </a:r>
            <a:r>
              <a:rPr lang="en-US" b="1" dirty="0"/>
              <a:t>QAD dates of 9/2/2013 or </a:t>
            </a:r>
            <a:r>
              <a:rPr lang="en-US" b="1" dirty="0" smtClean="0"/>
              <a:t>later.</a:t>
            </a:r>
            <a:endParaRPr lang="en-US" dirty="0" smtClean="0"/>
          </a:p>
          <a:p>
            <a:pPr lvl="0"/>
            <a:r>
              <a:rPr lang="en-US" dirty="0" smtClean="0"/>
              <a:t>The query lists students with a QAD in any year.</a:t>
            </a:r>
          </a:p>
          <a:p>
            <a:pPr lvl="0"/>
            <a:r>
              <a:rPr lang="en-US" dirty="0" smtClean="0"/>
              <a:t>Download the data.</a:t>
            </a:r>
          </a:p>
          <a:p>
            <a:pPr lvl="0"/>
            <a:r>
              <a:rPr lang="en-US" dirty="0" smtClean="0"/>
              <a:t>Sort by QAD to determine the students who qualify as migrant in your district.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07033"/>
              </p:ext>
            </p:extLst>
          </p:nvPr>
        </p:nvGraphicFramePr>
        <p:xfrm>
          <a:off x="1600200" y="4495800"/>
          <a:ext cx="5486401" cy="1341119"/>
        </p:xfrm>
        <a:graphic>
          <a:graphicData uri="http://schemas.openxmlformats.org/drawingml/2006/table">
            <a:tbl>
              <a:tblPr/>
              <a:tblGrid>
                <a:gridCol w="701474"/>
                <a:gridCol w="774251"/>
                <a:gridCol w="774251"/>
                <a:gridCol w="741808"/>
                <a:gridCol w="597130"/>
                <a:gridCol w="775129"/>
                <a:gridCol w="1122358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Sch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#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Last Name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State ID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DOB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Sex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Grade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QAD Date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5/8/2010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1/30/2013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2/15/2014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XXX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3/12/2007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52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Inconsistent Names and Dates of Birth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ame/date of birth </a:t>
            </a:r>
            <a:r>
              <a:rPr lang="en-US" dirty="0"/>
              <a:t>inconsistences </a:t>
            </a:r>
            <a:r>
              <a:rPr lang="en-US" dirty="0" smtClean="0"/>
              <a:t>make </a:t>
            </a:r>
            <a:r>
              <a:rPr lang="en-US" dirty="0"/>
              <a:t>it difficult to match </a:t>
            </a:r>
            <a:r>
              <a:rPr lang="en-US" dirty="0" smtClean="0"/>
              <a:t> EL, immigrant and migrant student </a:t>
            </a:r>
            <a:r>
              <a:rPr lang="en-US" dirty="0"/>
              <a:t>data across different </a:t>
            </a:r>
            <a:r>
              <a:rPr lang="en-US" dirty="0" smtClean="0"/>
              <a:t>sources.   </a:t>
            </a:r>
          </a:p>
          <a:p>
            <a:r>
              <a:rPr lang="en-US" dirty="0" smtClean="0"/>
              <a:t>EIS – MSIX Example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1 of 44 migrant students in EIS and the federal MSIX database with last names that began with “A” matched by last name, first name and date of birth.</a:t>
            </a:r>
          </a:p>
          <a:p>
            <a:pPr lvl="1"/>
            <a:r>
              <a:rPr lang="en-US" dirty="0"/>
              <a:t>But 33 matched manually after factoring in minor differences in names and dates of birth. </a:t>
            </a:r>
          </a:p>
          <a:p>
            <a:pPr lvl="1"/>
            <a:r>
              <a:rPr lang="en-US" dirty="0"/>
              <a:t>Problem 1: There are too many students to use a manual approach.</a:t>
            </a:r>
          </a:p>
          <a:p>
            <a:pPr lvl="1"/>
            <a:r>
              <a:rPr lang="en-US" dirty="0"/>
              <a:t>Problem 2: A manual approach involves discretion that reduces data quality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Review name and registration practices in your district.</a:t>
            </a:r>
          </a:p>
        </p:txBody>
      </p:sp>
    </p:spTree>
    <p:extLst>
      <p:ext uri="{BB962C8B-B14F-4D97-AF65-F5344CB8AC3E}">
        <p14:creationId xmlns:p14="http://schemas.microsoft.com/office/powerpoint/2010/main" val="4219860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Session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federal reporting requirements for English </a:t>
            </a:r>
            <a:r>
              <a:rPr lang="en-US" dirty="0"/>
              <a:t>l</a:t>
            </a:r>
            <a:r>
              <a:rPr lang="en-US" dirty="0" smtClean="0"/>
              <a:t>earners and immigrant</a:t>
            </a:r>
            <a:r>
              <a:rPr lang="en-US" dirty="0"/>
              <a:t> </a:t>
            </a:r>
            <a:r>
              <a:rPr lang="en-US" dirty="0" smtClean="0"/>
              <a:t>and migrant students</a:t>
            </a:r>
          </a:p>
          <a:p>
            <a:r>
              <a:rPr lang="en-US" dirty="0" smtClean="0"/>
              <a:t>Examine English learner, immigrant and migrant data in EIS</a:t>
            </a:r>
          </a:p>
          <a:p>
            <a:r>
              <a:rPr lang="en-US" dirty="0" smtClean="0"/>
              <a:t>Explore how to use EIS Research Queries to check your data</a:t>
            </a:r>
          </a:p>
          <a:p>
            <a:r>
              <a:rPr lang="en-US" dirty="0" smtClean="0"/>
              <a:t>Review name and registration practices </a:t>
            </a:r>
          </a:p>
          <a:p>
            <a:r>
              <a:rPr lang="en-US" dirty="0" smtClean="0"/>
              <a:t>Share resources and contacts</a:t>
            </a:r>
          </a:p>
          <a:p>
            <a:r>
              <a:rPr lang="en-US" dirty="0" smtClean="0"/>
              <a:t>Answer your questions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35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Names and Registration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Prepare </a:t>
            </a:r>
            <a:r>
              <a:rPr lang="en-US" sz="2000" dirty="0"/>
              <a:t>for a positive and welcoming experience.</a:t>
            </a:r>
          </a:p>
          <a:p>
            <a:r>
              <a:rPr lang="en-US" sz="2000" dirty="0" smtClean="0"/>
              <a:t>Identify official documents (</a:t>
            </a:r>
            <a:r>
              <a:rPr lang="en-US" sz="2000" dirty="0" err="1" smtClean="0"/>
              <a:t>e.g</a:t>
            </a:r>
            <a:r>
              <a:rPr lang="en-US" sz="2000" dirty="0" smtClean="0"/>
              <a:t>, birth certificate, immigration document) and request that the family bring them to registration.</a:t>
            </a:r>
          </a:p>
          <a:p>
            <a:r>
              <a:rPr lang="en-US" sz="2000" dirty="0" smtClean="0"/>
              <a:t>Enroll </a:t>
            </a:r>
            <a:r>
              <a:rPr lang="en-US" sz="2000" dirty="0"/>
              <a:t>each student </a:t>
            </a:r>
            <a:r>
              <a:rPr lang="en-US" sz="2000" b="1" dirty="0"/>
              <a:t>using the name as it appears</a:t>
            </a:r>
            <a:r>
              <a:rPr lang="en-US" sz="2000" dirty="0"/>
              <a:t> on the official </a:t>
            </a:r>
            <a:r>
              <a:rPr lang="en-US" sz="2000" dirty="0" smtClean="0"/>
              <a:t>document provided </a:t>
            </a:r>
            <a:r>
              <a:rPr lang="en-US" sz="2000" dirty="0"/>
              <a:t>by the family at registration. </a:t>
            </a:r>
            <a:endParaRPr lang="en-US" sz="2000" dirty="0" smtClean="0"/>
          </a:p>
          <a:p>
            <a:r>
              <a:rPr lang="en-US" sz="2000" dirty="0" smtClean="0"/>
              <a:t>Discuss </a:t>
            </a:r>
            <a:r>
              <a:rPr lang="en-US" sz="2000" dirty="0"/>
              <a:t>the importance of a using a consistent student name with the family (</a:t>
            </a:r>
            <a:r>
              <a:rPr lang="en-US" sz="2000" b="1" dirty="0"/>
              <a:t>same names, order, spelling).</a:t>
            </a:r>
            <a:endParaRPr lang="en-US" sz="2000" dirty="0"/>
          </a:p>
          <a:p>
            <a:r>
              <a:rPr lang="en-US" sz="2000" dirty="0"/>
              <a:t> </a:t>
            </a:r>
            <a:r>
              <a:rPr lang="en-US" sz="2000" dirty="0" smtClean="0"/>
              <a:t>If </a:t>
            </a:r>
            <a:r>
              <a:rPr lang="en-US" sz="2000" dirty="0"/>
              <a:t>different forms of the student’s name exist, </a:t>
            </a:r>
            <a:r>
              <a:rPr lang="en-US" sz="2000" b="1" dirty="0"/>
              <a:t>write down the name entered at registration and explain that the same spelling</a:t>
            </a:r>
            <a:r>
              <a:rPr lang="en-US" sz="2000" dirty="0"/>
              <a:t> must be used in all transactions with the school system. </a:t>
            </a:r>
            <a:endParaRPr lang="en-US" sz="2000" dirty="0" smtClean="0"/>
          </a:p>
          <a:p>
            <a:r>
              <a:rPr lang="en-US" sz="2000" dirty="0" smtClean="0"/>
              <a:t>Verify </a:t>
            </a:r>
            <a:r>
              <a:rPr lang="en-US" sz="2000" dirty="0"/>
              <a:t>date of birth and explain the importance of using a consistent date of birth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7612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Two Last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name includes two last names, enter both in the last name cell on your data entry screen:  </a:t>
            </a:r>
          </a:p>
          <a:p>
            <a:endParaRPr lang="en-US" dirty="0" smtClean="0"/>
          </a:p>
          <a:p>
            <a:r>
              <a:rPr lang="en-US" dirty="0" smtClean="0"/>
              <a:t>Maria </a:t>
            </a:r>
            <a:r>
              <a:rPr lang="en-US" dirty="0"/>
              <a:t>Isabel Rojas Villanueva</a:t>
            </a:r>
          </a:p>
          <a:p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/>
              <a:t>Name:  Maria      	Middle Name: Isabel            </a:t>
            </a:r>
          </a:p>
          <a:p>
            <a:endParaRPr lang="en-US" dirty="0" smtClean="0"/>
          </a:p>
          <a:p>
            <a:r>
              <a:rPr lang="en-US" dirty="0" smtClean="0"/>
              <a:t>Last </a:t>
            </a:r>
            <a:r>
              <a:rPr lang="en-US" dirty="0"/>
              <a:t>Name: Rojas Villanueva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13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Hyphen in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name includes a hyphen, include it:   </a:t>
            </a:r>
          </a:p>
          <a:p>
            <a:endParaRPr lang="en-US" dirty="0" smtClean="0"/>
          </a:p>
          <a:p>
            <a:r>
              <a:rPr lang="en-US" dirty="0" smtClean="0"/>
              <a:t>Enrique </a:t>
            </a:r>
            <a:r>
              <a:rPr lang="en-US" dirty="0"/>
              <a:t>Jose Ruiz-Martinez</a:t>
            </a:r>
          </a:p>
          <a:p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/>
              <a:t>Name:  Enrique	 	Middle Name: Jose 	</a:t>
            </a:r>
          </a:p>
          <a:p>
            <a:endParaRPr lang="en-US" dirty="0" smtClean="0"/>
          </a:p>
          <a:p>
            <a:r>
              <a:rPr lang="en-US" dirty="0" smtClean="0"/>
              <a:t>Last </a:t>
            </a:r>
            <a:r>
              <a:rPr lang="en-US" dirty="0"/>
              <a:t>Name: Ruiz-Martinez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309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Spaces in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name includes spaces, include them: </a:t>
            </a:r>
          </a:p>
          <a:p>
            <a:endParaRPr lang="en-US" dirty="0" smtClean="0"/>
          </a:p>
          <a:p>
            <a:r>
              <a:rPr lang="en-US" dirty="0" smtClean="0"/>
              <a:t>Abdul </a:t>
            </a:r>
            <a:r>
              <a:rPr lang="en-US" dirty="0"/>
              <a:t>Rahman Al Alawi</a:t>
            </a:r>
          </a:p>
          <a:p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/>
              <a:t>Name:  Abdul	 	Middle Name: Rahman 	</a:t>
            </a:r>
          </a:p>
          <a:p>
            <a:endParaRPr lang="en-US" dirty="0" smtClean="0"/>
          </a:p>
          <a:p>
            <a:r>
              <a:rPr lang="en-US" dirty="0" smtClean="0"/>
              <a:t>Last </a:t>
            </a:r>
            <a:r>
              <a:rPr lang="en-US" dirty="0"/>
              <a:t>Name: Al Alawi</a:t>
            </a:r>
          </a:p>
          <a:p>
            <a:endParaRPr lang="en-US" b="1" dirty="0" smtClean="0"/>
          </a:p>
          <a:p>
            <a:r>
              <a:rPr lang="en-US" b="1" dirty="0" smtClean="0"/>
              <a:t>If </a:t>
            </a:r>
            <a:r>
              <a:rPr lang="en-US" b="1" dirty="0"/>
              <a:t>your student information system does not accept hyphens and/or spaces, the vendor should change its coding to accommodate TDOE requirements.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72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 Last Name: Use Father’s If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official document does not list a last name for the student, </a:t>
            </a:r>
            <a:r>
              <a:rPr lang="en-US" dirty="0" smtClean="0"/>
              <a:t>please use </a:t>
            </a:r>
            <a:r>
              <a:rPr lang="en-US" dirty="0"/>
              <a:t>the father’s last name if </a:t>
            </a:r>
            <a:r>
              <a:rPr lang="en-US" dirty="0" smtClean="0"/>
              <a:t>available.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birth certificate lists: </a:t>
            </a:r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/>
              <a:t>Name: Elena  	Middle Name:   Angelica	</a:t>
            </a:r>
          </a:p>
          <a:p>
            <a:r>
              <a:rPr lang="en-US" dirty="0" smtClean="0"/>
              <a:t>Last </a:t>
            </a:r>
            <a:r>
              <a:rPr lang="en-US" dirty="0"/>
              <a:t>Name</a:t>
            </a:r>
            <a:r>
              <a:rPr lang="en-US" dirty="0" smtClean="0"/>
              <a:t>:_________</a:t>
            </a:r>
          </a:p>
          <a:p>
            <a:r>
              <a:rPr lang="en-US" dirty="0" smtClean="0"/>
              <a:t>Father’s </a:t>
            </a:r>
            <a:r>
              <a:rPr lang="en-US" dirty="0"/>
              <a:t>Last Name:  Allende	</a:t>
            </a:r>
          </a:p>
          <a:p>
            <a:r>
              <a:rPr lang="en-US" dirty="0"/>
              <a:t>Mother’s Last Name:  Alvarez</a:t>
            </a:r>
          </a:p>
          <a:p>
            <a:endParaRPr lang="en-US" dirty="0" smtClean="0"/>
          </a:p>
          <a:p>
            <a:r>
              <a:rPr lang="en-US" dirty="0" smtClean="0"/>
              <a:t>Enter </a:t>
            </a:r>
            <a:r>
              <a:rPr lang="en-US" dirty="0"/>
              <a:t>the name as: Elena Angelica Allende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52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Last / No Father’s Name: Use Mother’s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student’s </a:t>
            </a:r>
            <a:r>
              <a:rPr lang="en-US" dirty="0" smtClean="0"/>
              <a:t>last name and the father’s </a:t>
            </a:r>
            <a:r>
              <a:rPr lang="en-US" dirty="0"/>
              <a:t>last name </a:t>
            </a:r>
            <a:r>
              <a:rPr lang="en-US" dirty="0" smtClean="0"/>
              <a:t>are </a:t>
            </a:r>
            <a:r>
              <a:rPr lang="en-US" dirty="0"/>
              <a:t>not listed on the document, please use the mother’s last name.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If the birth certificate lists:</a:t>
            </a:r>
          </a:p>
          <a:p>
            <a:r>
              <a:rPr lang="en-US" dirty="0"/>
              <a:t>First Name: </a:t>
            </a:r>
            <a:r>
              <a:rPr lang="en-US" dirty="0" err="1"/>
              <a:t>Khai</a:t>
            </a:r>
            <a:r>
              <a:rPr lang="en-US" dirty="0"/>
              <a:t> 	Middle Name: Van   	</a:t>
            </a:r>
          </a:p>
          <a:p>
            <a:r>
              <a:rPr lang="en-US" dirty="0"/>
              <a:t>Last Name:_________</a:t>
            </a:r>
          </a:p>
          <a:p>
            <a:r>
              <a:rPr lang="en-US" dirty="0"/>
              <a:t>Father’s Last Name:  ___________		</a:t>
            </a:r>
          </a:p>
          <a:p>
            <a:r>
              <a:rPr lang="en-US" dirty="0"/>
              <a:t>Mother’s Last Name:  Nguyen</a:t>
            </a:r>
          </a:p>
          <a:p>
            <a:endParaRPr lang="en-US" dirty="0" smtClean="0"/>
          </a:p>
          <a:p>
            <a:r>
              <a:rPr lang="en-US" dirty="0" smtClean="0"/>
              <a:t>Enter </a:t>
            </a:r>
            <a:r>
              <a:rPr lang="en-US" dirty="0"/>
              <a:t>the name as: </a:t>
            </a:r>
            <a:r>
              <a:rPr lang="en-US" dirty="0" err="1"/>
              <a:t>Khai</a:t>
            </a:r>
            <a:r>
              <a:rPr lang="en-US" dirty="0"/>
              <a:t> Van Nguyen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714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 and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Resources</a:t>
            </a:r>
          </a:p>
          <a:p>
            <a:pPr lvl="1"/>
            <a:r>
              <a:rPr lang="en-US" dirty="0" smtClean="0"/>
              <a:t>EIS Data Dictionary </a:t>
            </a:r>
            <a:r>
              <a:rPr lang="en-US" dirty="0"/>
              <a:t>and Appendices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www.tn.gov/education/topic/education-information-system-eis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Consolidated Planning &amp; Monitoring (CPM) Data Manual (</a:t>
            </a:r>
            <a:r>
              <a:rPr lang="en-US" dirty="0" err="1" smtClean="0"/>
              <a:t>ePlan</a:t>
            </a:r>
            <a:r>
              <a:rPr lang="en-US" dirty="0" smtClean="0"/>
              <a:t> / 2016 LEA Document Library / CPM Data)</a:t>
            </a:r>
          </a:p>
          <a:p>
            <a:r>
              <a:rPr lang="en-US" b="1" dirty="0" smtClean="0"/>
              <a:t>Contacts</a:t>
            </a:r>
          </a:p>
          <a:p>
            <a:pPr lvl="1"/>
            <a:r>
              <a:rPr lang="en-US" dirty="0" smtClean="0"/>
              <a:t>EIS Help Desk (</a:t>
            </a:r>
            <a:r>
              <a:rPr lang="en-US" dirty="0" smtClean="0">
                <a:hlinkClick r:id="rId3"/>
              </a:rPr>
              <a:t>eis.help@tn.gov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Jan Lanier, Title III and Migrant Director (</a:t>
            </a:r>
            <a:r>
              <a:rPr lang="en-US" dirty="0" smtClean="0">
                <a:hlinkClick r:id="rId4"/>
              </a:rPr>
              <a:t>Jan.Lanier@tn.gov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Trish </a:t>
            </a:r>
            <a:r>
              <a:rPr lang="en-US" dirty="0"/>
              <a:t>Kelly, CPM Data </a:t>
            </a:r>
            <a:r>
              <a:rPr lang="en-US" dirty="0" smtClean="0"/>
              <a:t>Steward (</a:t>
            </a:r>
            <a:r>
              <a:rPr lang="en-US" dirty="0" smtClean="0">
                <a:hlinkClick r:id="rId5"/>
              </a:rPr>
              <a:t>T</a:t>
            </a:r>
            <a:r>
              <a:rPr lang="en-US" dirty="0" smtClean="0">
                <a:hlinkClick r:id="rId6"/>
              </a:rPr>
              <a:t>rish.Kelly@tn.gov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6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514" y="1894889"/>
            <a:ext cx="3428571" cy="3326984"/>
          </a:xfrm>
        </p:spPr>
      </p:pic>
    </p:spTree>
    <p:extLst>
      <p:ext uri="{BB962C8B-B14F-4D97-AF65-F5344CB8AC3E}">
        <p14:creationId xmlns:p14="http://schemas.microsoft.com/office/powerpoint/2010/main" val="3770001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33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Federal Reporting: EL and Immigrant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Students Whose First Language Is not English</a:t>
            </a:r>
            <a:endParaRPr lang="en-US" sz="1800" dirty="0"/>
          </a:p>
          <a:p>
            <a:pPr lvl="1"/>
            <a:r>
              <a:rPr lang="en-US" dirty="0"/>
              <a:t>English Language Background (L, </a:t>
            </a:r>
            <a:r>
              <a:rPr lang="en-US" dirty="0" smtClean="0"/>
              <a:t>W, 1</a:t>
            </a:r>
            <a:r>
              <a:rPr lang="en-US" dirty="0"/>
              <a:t>, 2</a:t>
            </a:r>
            <a:r>
              <a:rPr lang="en-US" dirty="0" smtClean="0"/>
              <a:t>, 3, 4, </a:t>
            </a:r>
            <a:r>
              <a:rPr lang="en-US" dirty="0"/>
              <a:t>F, </a:t>
            </a:r>
            <a:r>
              <a:rPr lang="en-US" dirty="0" smtClean="0"/>
              <a:t>N)</a:t>
            </a:r>
            <a:endParaRPr lang="en-US" sz="1600" dirty="0"/>
          </a:p>
          <a:p>
            <a:pPr lvl="1"/>
            <a:r>
              <a:rPr lang="en-US" dirty="0"/>
              <a:t>Language</a:t>
            </a:r>
            <a:endParaRPr lang="en-US" sz="1600" dirty="0"/>
          </a:p>
          <a:p>
            <a:pPr lvl="1"/>
            <a:r>
              <a:rPr lang="en-US" dirty="0"/>
              <a:t>Grade, Sex, Race-Ethnicity, Disability Status</a:t>
            </a:r>
            <a:endParaRPr lang="en-US" sz="1600" dirty="0"/>
          </a:p>
          <a:p>
            <a:pPr lvl="1"/>
            <a:r>
              <a:rPr lang="en-US" dirty="0"/>
              <a:t>Achievement and English Language Proficiency Test </a:t>
            </a:r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ESL Teachers</a:t>
            </a:r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Immigrant</a:t>
            </a:r>
            <a:endParaRPr lang="en-US" sz="1800" dirty="0"/>
          </a:p>
          <a:p>
            <a:pPr lvl="1"/>
            <a:r>
              <a:rPr lang="en-US" dirty="0"/>
              <a:t>Date First Enrolled in US School</a:t>
            </a:r>
            <a:endParaRPr lang="en-US" sz="1600" dirty="0"/>
          </a:p>
          <a:p>
            <a:pPr lvl="1"/>
            <a:r>
              <a:rPr lang="en-US" dirty="0"/>
              <a:t>Country of Birth, Language</a:t>
            </a:r>
            <a:endParaRPr lang="en-US" sz="1600" dirty="0"/>
          </a:p>
          <a:p>
            <a:pPr lvl="1"/>
            <a:r>
              <a:rPr lang="en-US" dirty="0"/>
              <a:t>Grade, Sex</a:t>
            </a:r>
            <a:endParaRPr lang="en-US" sz="16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55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Federal Reporting: Migrant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Migrant</a:t>
            </a:r>
            <a:endParaRPr lang="en-US" sz="1800" dirty="0"/>
          </a:p>
          <a:p>
            <a:pPr lvl="1"/>
            <a:r>
              <a:rPr lang="en-US" dirty="0"/>
              <a:t>Age/Grade (</a:t>
            </a:r>
            <a:r>
              <a:rPr lang="en-US" dirty="0" err="1"/>
              <a:t>PreK</a:t>
            </a:r>
            <a:r>
              <a:rPr lang="en-US" dirty="0"/>
              <a:t>, K-12, Out of School Youth)</a:t>
            </a:r>
            <a:endParaRPr lang="en-US" sz="1600" dirty="0"/>
          </a:p>
          <a:p>
            <a:pPr lvl="1"/>
            <a:r>
              <a:rPr lang="en-US" dirty="0" smtClean="0"/>
              <a:t>Sex</a:t>
            </a:r>
            <a:r>
              <a:rPr lang="en-US" dirty="0"/>
              <a:t>, Race-Ethnicity, Disability </a:t>
            </a:r>
            <a:r>
              <a:rPr lang="en-US" dirty="0" smtClean="0"/>
              <a:t>Status, English Language Background</a:t>
            </a:r>
            <a:endParaRPr lang="en-US" sz="1600" dirty="0"/>
          </a:p>
          <a:p>
            <a:pPr lvl="1"/>
            <a:r>
              <a:rPr lang="en-US" dirty="0"/>
              <a:t>Achievement Test Results and English Language Proficiency Assessments (if applicable)</a:t>
            </a:r>
            <a:endParaRPr lang="en-US" sz="1600" dirty="0"/>
          </a:p>
          <a:p>
            <a:pPr lvl="1"/>
            <a:r>
              <a:rPr lang="en-US" dirty="0"/>
              <a:t>Program </a:t>
            </a:r>
            <a:r>
              <a:rPr lang="en-US" dirty="0" smtClean="0"/>
              <a:t>Type (instructional or support services)</a:t>
            </a:r>
          </a:p>
          <a:p>
            <a:pPr lvl="1"/>
            <a:r>
              <a:rPr lang="en-US" dirty="0" smtClean="0"/>
              <a:t>Period (regular school year, summer or winter session)</a:t>
            </a:r>
            <a:endParaRPr lang="en-US" sz="1600" dirty="0"/>
          </a:p>
          <a:p>
            <a:pPr lvl="1"/>
            <a:r>
              <a:rPr lang="en-US" dirty="0"/>
              <a:t>Qualifying Arrival Date (QAD)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3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EIS: Principal Data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EIS: Tennessee </a:t>
            </a:r>
            <a:r>
              <a:rPr lang="en-US" dirty="0"/>
              <a:t>Department of Education’s (TDOE) </a:t>
            </a:r>
            <a:r>
              <a:rPr lang="en-US" dirty="0" smtClean="0"/>
              <a:t>operational </a:t>
            </a:r>
            <a:r>
              <a:rPr lang="en-US" dirty="0"/>
              <a:t>database.</a:t>
            </a:r>
          </a:p>
          <a:p>
            <a:pPr lvl="0"/>
            <a:r>
              <a:rPr lang="en-US" dirty="0"/>
              <a:t>Primary data source for federal reporting requirements</a:t>
            </a:r>
          </a:p>
          <a:p>
            <a:pPr lvl="0"/>
            <a:r>
              <a:rPr lang="en-US" dirty="0"/>
              <a:t>Updated nightly </a:t>
            </a:r>
            <a:r>
              <a:rPr lang="en-US" dirty="0" smtClean="0"/>
              <a:t>from most districts with </a:t>
            </a:r>
            <a:r>
              <a:rPr lang="en-US" dirty="0"/>
              <a:t>data transmitted from LEA student information systems (SIS) and other databases that contain student, teacher, school and district data </a:t>
            </a:r>
            <a:endParaRPr lang="en-US" dirty="0" smtClean="0"/>
          </a:p>
          <a:p>
            <a:pPr lvl="0"/>
            <a:r>
              <a:rPr lang="en-US" dirty="0" smtClean="0"/>
              <a:t>Contact your IT team to determine your district’s upload schedule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63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Reviewing Data in EIS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21664"/>
            <a:ext cx="8839200" cy="495846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Log into EIS production as a district or school user.</a:t>
            </a:r>
          </a:p>
          <a:p>
            <a:r>
              <a:rPr lang="en-US" dirty="0" smtClean="0"/>
              <a:t>Select the Research Queries option.</a:t>
            </a:r>
          </a:p>
          <a:p>
            <a:r>
              <a:rPr lang="en-US" dirty="0" smtClean="0"/>
              <a:t>Choose a research query (</a:t>
            </a:r>
            <a:r>
              <a:rPr lang="en-US" dirty="0" err="1" smtClean="0"/>
              <a:t>e.g</a:t>
            </a:r>
            <a:r>
              <a:rPr lang="en-US" dirty="0" smtClean="0"/>
              <a:t>, Migrant Student List).</a:t>
            </a:r>
          </a:p>
          <a:p>
            <a:pPr lvl="0"/>
            <a:r>
              <a:rPr lang="en-US" b="1" dirty="0"/>
              <a:t>Enter year as the “fall” part of the school year. </a:t>
            </a:r>
            <a:endParaRPr lang="en-US" sz="1800" b="1" dirty="0"/>
          </a:p>
          <a:p>
            <a:pPr lvl="1"/>
            <a:r>
              <a:rPr lang="en-US" b="1" dirty="0"/>
              <a:t>Use 2015 for 2015-16 </a:t>
            </a:r>
            <a:endParaRPr lang="en-US" sz="1600" b="1" dirty="0"/>
          </a:p>
          <a:p>
            <a:pPr lvl="1"/>
            <a:r>
              <a:rPr lang="en-US" b="1" dirty="0"/>
              <a:t>Use 2016 for </a:t>
            </a:r>
            <a:r>
              <a:rPr lang="en-US" b="1" dirty="0" smtClean="0"/>
              <a:t>2016-17</a:t>
            </a:r>
          </a:p>
          <a:p>
            <a:r>
              <a:rPr lang="en-US" dirty="0"/>
              <a:t>In the School box, select All Schools for a district report</a:t>
            </a:r>
            <a:endParaRPr lang="en-US" b="1" dirty="0" smtClean="0"/>
          </a:p>
          <a:p>
            <a:r>
              <a:rPr lang="en-US" dirty="0" smtClean="0"/>
              <a:t>Choose other filters (e.g., grade, gender, race-ethnicity).</a:t>
            </a:r>
          </a:p>
          <a:p>
            <a:r>
              <a:rPr lang="en-US" dirty="0"/>
              <a:t>Select View Report (right side of the page).</a:t>
            </a:r>
          </a:p>
          <a:p>
            <a:r>
              <a:rPr lang="en-US" dirty="0"/>
              <a:t>To download the data to csv or Excel format, select the file icon (to the right of Find | Next).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41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English Language Background (ELB)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English </a:t>
            </a:r>
            <a:r>
              <a:rPr lang="en-US" dirty="0"/>
              <a:t>Language Background classification:</a:t>
            </a:r>
            <a:endParaRPr lang="en-US" sz="1800" dirty="0"/>
          </a:p>
          <a:p>
            <a:pPr lvl="1"/>
            <a:r>
              <a:rPr lang="en-US" dirty="0"/>
              <a:t>2015-16:   L, </a:t>
            </a:r>
            <a:r>
              <a:rPr lang="en-US" dirty="0" smtClean="0"/>
              <a:t>W, 1</a:t>
            </a:r>
            <a:r>
              <a:rPr lang="en-US" dirty="0"/>
              <a:t>, 2, </a:t>
            </a:r>
            <a:r>
              <a:rPr lang="en-US" dirty="0" smtClean="0"/>
              <a:t>F, N, E</a:t>
            </a:r>
            <a:endParaRPr lang="en-US" sz="1600" dirty="0"/>
          </a:p>
          <a:p>
            <a:pPr lvl="1"/>
            <a:r>
              <a:rPr lang="en-US" dirty="0"/>
              <a:t>2016-17:   L, W, </a:t>
            </a:r>
            <a:r>
              <a:rPr lang="en-US" dirty="0" smtClean="0"/>
              <a:t>1</a:t>
            </a:r>
            <a:r>
              <a:rPr lang="en-US" dirty="0"/>
              <a:t>, 2, 3, 4, </a:t>
            </a:r>
            <a:r>
              <a:rPr lang="en-US" dirty="0" smtClean="0"/>
              <a:t>F, N, E</a:t>
            </a:r>
            <a:endParaRPr lang="en-US" sz="1600" dirty="0"/>
          </a:p>
          <a:p>
            <a:pPr lvl="0"/>
            <a:endParaRPr lang="en-US" dirty="0" smtClean="0"/>
          </a:p>
          <a:p>
            <a:r>
              <a:rPr lang="en-US" dirty="0"/>
              <a:t>If </a:t>
            </a:r>
            <a:r>
              <a:rPr lang="en-US" dirty="0" smtClean="0"/>
              <a:t>an </a:t>
            </a:r>
            <a:r>
              <a:rPr lang="en-US" dirty="0"/>
              <a:t>English language </a:t>
            </a:r>
            <a:r>
              <a:rPr lang="en-US" dirty="0" smtClean="0"/>
              <a:t>background is not entered, </a:t>
            </a:r>
            <a:r>
              <a:rPr lang="en-US" dirty="0"/>
              <a:t>most SIS packages will automatically enter </a:t>
            </a:r>
            <a:r>
              <a:rPr lang="en-US" dirty="0" smtClean="0"/>
              <a:t>English (E).</a:t>
            </a:r>
            <a:endParaRPr lang="en-US" sz="1800" dirty="0"/>
          </a:p>
          <a:p>
            <a:pPr lvl="0"/>
            <a:endParaRPr lang="en-US" dirty="0" smtClean="0"/>
          </a:p>
          <a:p>
            <a:pPr lvl="0"/>
            <a:r>
              <a:rPr lang="en-US" dirty="0"/>
              <a:t>English language background </a:t>
            </a:r>
            <a:r>
              <a:rPr lang="en-US" b="1" dirty="0"/>
              <a:t>cannot</a:t>
            </a:r>
            <a:r>
              <a:rPr lang="en-US" dirty="0"/>
              <a:t> be </a:t>
            </a:r>
            <a:r>
              <a:rPr lang="en-US" dirty="0" smtClean="0"/>
              <a:t>English for </a:t>
            </a:r>
            <a:r>
              <a:rPr lang="en-US" dirty="0"/>
              <a:t>English learners and non-English background </a:t>
            </a:r>
            <a:r>
              <a:rPr lang="en-US" dirty="0" smtClean="0"/>
              <a:t>students.</a:t>
            </a:r>
            <a:endParaRPr lang="en-US" sz="1800" dirty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17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825500"/>
          </a:xfrm>
        </p:spPr>
        <p:txBody>
          <a:bodyPr/>
          <a:lstStyle/>
          <a:p>
            <a:pPr algn="ctr"/>
            <a:r>
              <a:rPr lang="en-US" dirty="0" smtClean="0"/>
              <a:t>State Reporting and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following four classifications are most important:</a:t>
            </a:r>
          </a:p>
          <a:p>
            <a:pPr lvl="1"/>
            <a:r>
              <a:rPr lang="en-US" b="1" dirty="0"/>
              <a:t>English Learner (L)</a:t>
            </a:r>
            <a:r>
              <a:rPr lang="en-US" dirty="0"/>
              <a:t>  – first language is not English and qualifies for direct ESL services 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Waived </a:t>
            </a:r>
            <a:r>
              <a:rPr lang="en-US" b="1" dirty="0"/>
              <a:t>Direct ESL services (W)</a:t>
            </a:r>
            <a:r>
              <a:rPr lang="en-US" dirty="0"/>
              <a:t> – An EL student who declined direct ESL services in order to receive ESL services in a regular classroom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Transitional </a:t>
            </a:r>
            <a:r>
              <a:rPr lang="en-US" b="1" dirty="0"/>
              <a:t>Year 1 (T1 or 1)</a:t>
            </a:r>
            <a:r>
              <a:rPr lang="en-US" dirty="0"/>
              <a:t> – first transition year from ESL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Transitional </a:t>
            </a:r>
            <a:r>
              <a:rPr lang="en-US" b="1" dirty="0"/>
              <a:t>Year 2 (T2 or 2)</a:t>
            </a:r>
            <a:r>
              <a:rPr lang="en-US" dirty="0"/>
              <a:t> – second transition year from ESL</a:t>
            </a:r>
          </a:p>
          <a:p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3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2015-16 Changes in ELB Classifications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Removed </a:t>
            </a:r>
            <a:r>
              <a:rPr lang="en-US" dirty="0"/>
              <a:t>from the Collection:</a:t>
            </a:r>
            <a:r>
              <a:rPr lang="en-US" b="1" dirty="0"/>
              <a:t> Completed ESL Program in High School</a:t>
            </a:r>
            <a:r>
              <a:rPr lang="en-US" dirty="0"/>
              <a:t> </a:t>
            </a:r>
            <a:r>
              <a:rPr lang="en-US" b="1" dirty="0"/>
              <a:t>(G)</a:t>
            </a:r>
            <a:r>
              <a:rPr lang="en-US" dirty="0"/>
              <a:t>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Definition </a:t>
            </a:r>
            <a:r>
              <a:rPr lang="en-US" dirty="0"/>
              <a:t>Revised:</a:t>
            </a:r>
            <a:r>
              <a:rPr lang="en-US" b="1" dirty="0"/>
              <a:t> Former EL Student (F) – </a:t>
            </a:r>
            <a:r>
              <a:rPr lang="en-US" dirty="0"/>
              <a:t>former EL</a:t>
            </a:r>
            <a:r>
              <a:rPr lang="en-US" b="1" dirty="0"/>
              <a:t> </a:t>
            </a:r>
            <a:r>
              <a:rPr lang="en-US" dirty="0"/>
              <a:t>status</a:t>
            </a:r>
            <a:r>
              <a:rPr lang="en-US" b="1" dirty="0"/>
              <a:t> </a:t>
            </a:r>
            <a:r>
              <a:rPr lang="en-US" dirty="0"/>
              <a:t>attained upon completion of the </a:t>
            </a:r>
            <a:r>
              <a:rPr lang="en-US" i="1" dirty="0"/>
              <a:t>second </a:t>
            </a:r>
            <a:r>
              <a:rPr lang="en-US" dirty="0"/>
              <a:t>transitional year.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552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B">
  <a:themeElements>
    <a:clrScheme name="Custom 15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0070C0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DOE Template 3">
  <a:themeElements>
    <a:clrScheme name="Theme Colors for TDOE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74A7C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Primary Fonts - Permian Slab and Open Sans">
      <a:majorFont>
        <a:latin typeface="PermianSlabSerifTypeface"/>
        <a:ea typeface=""/>
        <a:cs typeface=""/>
      </a:majorFont>
      <a:minorFont>
        <a:latin typeface="Open Sans"/>
        <a:ea typeface=""/>
        <a:cs typeface="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DOE Template 3">
  <a:themeElements>
    <a:clrScheme name="Theme Colors for TDOE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74A7C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Primary Fonts - Permian Slab and Open Sans">
      <a:majorFont>
        <a:latin typeface="PermianSlabSerifTypeface"/>
        <a:ea typeface=""/>
        <a:cs typeface=""/>
      </a:majorFont>
      <a:minorFont>
        <a:latin typeface="Open Sans"/>
        <a:ea typeface=""/>
        <a:cs typeface="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2887</TotalTime>
  <Words>1840</Words>
  <Application>Microsoft Macintosh PowerPoint</Application>
  <PresentationFormat>On-screen Show (4:3)</PresentationFormat>
  <Paragraphs>339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PowerPoint B</vt:lpstr>
      <vt:lpstr>TDOE Template 3</vt:lpstr>
      <vt:lpstr>1_TDOE Template 3</vt:lpstr>
      <vt:lpstr>English Learner, Immigrant and Migrant Data 2016 Fall Tennessee Data and Attendance Supervisor Conference  September 15, 2016 Trish Kelly Executive Director, Data Governance &amp; EDFacts-CSPR Coordinator Trish.Kelly@tn.gov (615) 770-1059</vt:lpstr>
      <vt:lpstr>Session Overview</vt:lpstr>
      <vt:lpstr>Federal Reporting: EL and Immigrant</vt:lpstr>
      <vt:lpstr>Federal Reporting: Migrant</vt:lpstr>
      <vt:lpstr>EIS: Principal Data Source</vt:lpstr>
      <vt:lpstr>Reviewing Data in EIS</vt:lpstr>
      <vt:lpstr>English Language Background (ELB)</vt:lpstr>
      <vt:lpstr>State Reporting and Funding</vt:lpstr>
      <vt:lpstr>2015-16 Changes in ELB Classifications</vt:lpstr>
      <vt:lpstr>2016-17 Changes in ELB Classifications</vt:lpstr>
      <vt:lpstr>Other ELB Classifications</vt:lpstr>
      <vt:lpstr>English Language Learners Research Query</vt:lpstr>
      <vt:lpstr>ELL Research Query Results</vt:lpstr>
      <vt:lpstr>Immigrant Data</vt:lpstr>
      <vt:lpstr>Immigrant Research Query</vt:lpstr>
      <vt:lpstr>Migrant </vt:lpstr>
      <vt:lpstr>Migrant Student List Research Query</vt:lpstr>
      <vt:lpstr>Migrant Student List Query Results</vt:lpstr>
      <vt:lpstr>Inconsistent Names and Dates of Birth</vt:lpstr>
      <vt:lpstr>Names and Registration Practices</vt:lpstr>
      <vt:lpstr>Two Last Names</vt:lpstr>
      <vt:lpstr>Hyphen in Name</vt:lpstr>
      <vt:lpstr>Spaces in Name</vt:lpstr>
      <vt:lpstr>No Last Name: Use Father’s If Available</vt:lpstr>
      <vt:lpstr>No Last / No Father’s Name: Use Mother’s</vt:lpstr>
      <vt:lpstr>Resources and Contacts</vt:lpstr>
      <vt:lpstr>Questions</vt:lpstr>
      <vt:lpstr>PowerPoint Presentation</vt:lpstr>
    </vt:vector>
  </TitlesOfParts>
  <Company>State of Tennessee: Finance &amp;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Janine Whited</dc:creator>
  <cp:lastModifiedBy>Steve Nunley</cp:lastModifiedBy>
  <cp:revision>149</cp:revision>
  <cp:lastPrinted>2016-09-14T23:50:17Z</cp:lastPrinted>
  <dcterms:created xsi:type="dcterms:W3CDTF">2015-04-23T14:06:28Z</dcterms:created>
  <dcterms:modified xsi:type="dcterms:W3CDTF">2016-09-15T13:18:49Z</dcterms:modified>
</cp:coreProperties>
</file>