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8" r:id="rId3"/>
    <p:sldId id="257" r:id="rId4"/>
    <p:sldId id="259" r:id="rId5"/>
    <p:sldId id="265" r:id="rId6"/>
    <p:sldId id="266" r:id="rId7"/>
    <p:sldId id="260" r:id="rId8"/>
    <p:sldId id="261" r:id="rId9"/>
    <p:sldId id="262" r:id="rId10"/>
    <p:sldId id="263" r:id="rId11"/>
    <p:sldId id="264" r:id="rId12"/>
    <p:sldId id="267" r:id="rId13"/>
    <p:sldId id="304" r:id="rId14"/>
    <p:sldId id="268" r:id="rId15"/>
    <p:sldId id="282" r:id="rId16"/>
    <p:sldId id="283" r:id="rId17"/>
    <p:sldId id="269" r:id="rId18"/>
    <p:sldId id="285" r:id="rId19"/>
    <p:sldId id="284" r:id="rId20"/>
    <p:sldId id="270" r:id="rId21"/>
    <p:sldId id="271" r:id="rId22"/>
    <p:sldId id="298" r:id="rId23"/>
    <p:sldId id="293" r:id="rId24"/>
    <p:sldId id="294" r:id="rId25"/>
    <p:sldId id="272" r:id="rId26"/>
    <p:sldId id="286" r:id="rId27"/>
    <p:sldId id="287" r:id="rId28"/>
    <p:sldId id="274" r:id="rId29"/>
    <p:sldId id="299" r:id="rId30"/>
    <p:sldId id="275" r:id="rId31"/>
    <p:sldId id="300" r:id="rId32"/>
    <p:sldId id="305" r:id="rId33"/>
    <p:sldId id="306" r:id="rId34"/>
    <p:sldId id="276" r:id="rId35"/>
    <p:sldId id="277" r:id="rId36"/>
    <p:sldId id="278" r:id="rId37"/>
    <p:sldId id="279" r:id="rId38"/>
    <p:sldId id="280" r:id="rId39"/>
    <p:sldId id="281" r:id="rId40"/>
    <p:sldId id="303" r:id="rId41"/>
    <p:sldId id="302" r:id="rId42"/>
    <p:sldId id="288" r:id="rId43"/>
    <p:sldId id="289" r:id="rId44"/>
    <p:sldId id="290" r:id="rId45"/>
    <p:sldId id="301" r:id="rId46"/>
    <p:sldId id="291" r:id="rId47"/>
    <p:sldId id="292" r:id="rId48"/>
    <p:sldId id="295" r:id="rId49"/>
    <p:sldId id="296" r:id="rId50"/>
    <p:sldId id="297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161" autoAdjust="0"/>
    <p:restoredTop sz="90929"/>
  </p:normalViewPr>
  <p:slideViewPr>
    <p:cSldViewPr>
      <p:cViewPr varScale="1">
        <p:scale>
          <a:sx n="62" d="100"/>
          <a:sy n="62" d="100"/>
        </p:scale>
        <p:origin x="-2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68263"/>
            <a:ext cx="8678863" cy="6713537"/>
            <a:chOff x="0" y="43"/>
            <a:chExt cx="5467" cy="4229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auto">
            <a:xfrm>
              <a:off x="692" y="494"/>
              <a:ext cx="4775" cy="93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00" name="Group 4"/>
            <p:cNvGrpSpPr>
              <a:grpSpLocks/>
            </p:cNvGrpSpPr>
            <p:nvPr userDrawn="1"/>
          </p:nvGrpSpPr>
          <p:grpSpPr bwMode="auto">
            <a:xfrm>
              <a:off x="0" y="43"/>
              <a:ext cx="624" cy="4229"/>
              <a:chOff x="0" y="43"/>
              <a:chExt cx="624" cy="4229"/>
            </a:xfrm>
          </p:grpSpPr>
          <p:sp>
            <p:nvSpPr>
              <p:cNvPr id="4101" name="Line 5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2" name="Line 6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3" name="Line 7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4" name="Line 8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5" name="Line 9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6" name="Line 10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7" name="Line 11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8" name="Line 12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9" name="Line 13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0" name="Line 14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1" name="Line 15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2" name="Line 16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3" name="Line 17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4" name="Line 18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5" name="Line 19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" name="Line 20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" name="Line 21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8" name="Line 22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9" name="Line 23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0" name="Line 24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1" name="Line 25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2" name="Line 26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3" name="Line 27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4" name="Line 28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5" name="Line 29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6" name="Line 30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7" name="Line 31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8" name="Line 32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9" name="Line 33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0" name="Line 34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1" name="Line 35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2" name="Line 36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3" name="Line 37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4" name="Line 38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5" name="Line 39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6" name="Line 40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" name="Line 41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8" name="Line 42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9" name="Line 43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0" name="Line 44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1" name="Line 45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2" name="Line 46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3" name="Line 47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4" name="Line 48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5" name="Line 49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6" name="Line 50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7" name="Line 51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8" name="Line 52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9" name="Line 53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0" name="Line 54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1" name="Line 55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2" name="Line 56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3" name="Line 57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4" name="Line 58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5" name="Line 59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6" name="Line 60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7" name="Line 61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8" name="Line 62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9" name="Line 63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0" name="Line 64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1" name="Line 65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2" name="Line 66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3" name="Line 67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4" name="Line 68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5" name="Line 69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6" name="Line 70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7" name="Line 71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8" name="Line 72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9" name="Line 73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0" name="Line 74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1" name="Line 75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2" name="Line 76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3" name="Line 77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4" name="Line 78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5" name="Line 79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6" name="Line 80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7" name="Line 81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8" name="Line 82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9" name="Line 83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0" name="Line 84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1" name="Line 85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2" name="Line 86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3" name="Line 87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4" name="Line 88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5" name="Line 89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6" name="Line 90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7" name="Line 91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8" name="Line 92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9" name="Line 93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0" name="Line 94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1" name="Line 95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2" name="Line 96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3" name="Line 97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4" name="Line 98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5" name="Line 99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6" name="Line 100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7" name="Line 101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8" name="Line 102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199" name="Rectangle 103"/>
          <p:cNvSpPr>
            <a:spLocks noGrp="1" noChangeArrowheads="1"/>
          </p:cNvSpPr>
          <p:nvPr>
            <p:ph type="dt" sz="half" idx="2"/>
          </p:nvPr>
        </p:nvSpPr>
        <p:spPr>
          <a:xfrm>
            <a:off x="1387475" y="63579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200" name="Rectangle 104"/>
          <p:cNvSpPr>
            <a:spLocks noGrp="1" noChangeArrowheads="1"/>
          </p:cNvSpPr>
          <p:nvPr>
            <p:ph type="ftr" sz="quarter" idx="3"/>
          </p:nvPr>
        </p:nvSpPr>
        <p:spPr>
          <a:xfrm>
            <a:off x="3722688" y="6357938"/>
            <a:ext cx="2271712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201" name="Rectangle 10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464300" y="6361113"/>
            <a:ext cx="1906588" cy="457200"/>
          </a:xfrm>
        </p:spPr>
        <p:txBody>
          <a:bodyPr/>
          <a:lstStyle>
            <a:lvl1pPr>
              <a:defRPr/>
            </a:lvl1pPr>
          </a:lstStyle>
          <a:p>
            <a:fld id="{D0C027A3-65A0-4A7D-B6BF-C59DEE27B3B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202" name="Rectangle 106"/>
          <p:cNvSpPr>
            <a:spLocks noGrp="1" noChangeArrowheads="1"/>
          </p:cNvSpPr>
          <p:nvPr>
            <p:ph type="ctrTitle"/>
          </p:nvPr>
        </p:nvSpPr>
        <p:spPr>
          <a:xfrm>
            <a:off x="1169988" y="1046163"/>
            <a:ext cx="7380287" cy="10128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203" name="Rectangle 107"/>
          <p:cNvSpPr>
            <a:spLocks noGrp="1" noChangeArrowheads="1"/>
          </p:cNvSpPr>
          <p:nvPr>
            <p:ph type="subTitle" idx="1"/>
          </p:nvPr>
        </p:nvSpPr>
        <p:spPr>
          <a:xfrm>
            <a:off x="1566863" y="2693988"/>
            <a:ext cx="6662737" cy="29940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204" name="Rectangle 108"/>
          <p:cNvSpPr>
            <a:spLocks noChangeArrowheads="1"/>
          </p:cNvSpPr>
          <p:nvPr/>
        </p:nvSpPr>
        <p:spPr bwMode="auto">
          <a:xfrm>
            <a:off x="3017838" y="2120900"/>
            <a:ext cx="5662612" cy="777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4205" name="Rectangle 109"/>
          <p:cNvSpPr>
            <a:spLocks noChangeArrowheads="1"/>
          </p:cNvSpPr>
          <p:nvPr/>
        </p:nvSpPr>
        <p:spPr bwMode="auto">
          <a:xfrm>
            <a:off x="1098550" y="862013"/>
            <a:ext cx="5662613" cy="77787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4" grpId="0" animBg="1" autoUpdateAnimBg="0"/>
      <p:bldP spid="4205" grpId="0" animBg="1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3ED45-E5BC-4C6C-835C-65A6F673F6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8625" y="609600"/>
            <a:ext cx="198913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9625" y="609600"/>
            <a:ext cx="5816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AE0B5-2EE8-4458-80A7-DC1F5BBB9D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9625" y="63738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2138" y="6376988"/>
            <a:ext cx="30861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9713" y="6376988"/>
            <a:ext cx="2193925" cy="457200"/>
          </a:xfrm>
        </p:spPr>
        <p:txBody>
          <a:bodyPr/>
          <a:lstStyle>
            <a:lvl1pPr>
              <a:defRPr/>
            </a:lvl1pPr>
          </a:lstStyle>
          <a:p>
            <a:fld id="{C1110554-D2F9-4F91-B382-88A209E545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9625" y="63738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2138" y="6376988"/>
            <a:ext cx="30861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9713" y="6376988"/>
            <a:ext cx="2193925" cy="457200"/>
          </a:xfrm>
        </p:spPr>
        <p:txBody>
          <a:bodyPr/>
          <a:lstStyle>
            <a:lvl1pPr>
              <a:defRPr/>
            </a:lvl1pPr>
          </a:lstStyle>
          <a:p>
            <a:fld id="{61358304-EB41-404F-BDF6-723E065E26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09625" y="609600"/>
            <a:ext cx="7958138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9625" y="63738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2138" y="6376988"/>
            <a:ext cx="30861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9713" y="6376988"/>
            <a:ext cx="2193925" cy="457200"/>
          </a:xfrm>
        </p:spPr>
        <p:txBody>
          <a:bodyPr/>
          <a:lstStyle>
            <a:lvl1pPr>
              <a:defRPr/>
            </a:lvl1pPr>
          </a:lstStyle>
          <a:p>
            <a:fld id="{62A7A388-B670-408C-8424-EFFF16A059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57832-197C-4979-A44E-D9EADA3B84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3EC36-4AB6-451B-A675-AA9AE28793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6E411-15E8-46BE-8308-D7D5E0AC7C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CF480-0B12-49B3-B3CC-5733F5D804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3890F-16DA-4703-B353-254CD24723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EED88-0D79-45F4-89E5-3D9FBA2D72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9E530-7B81-44C9-828F-10BFDFBCEF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B6EDC-D3F7-4DE1-BB89-DD03C73C1D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026"/>
          <p:cNvGrpSpPr>
            <a:grpSpLocks/>
          </p:cNvGrpSpPr>
          <p:nvPr/>
        </p:nvGrpSpPr>
        <p:grpSpPr bwMode="auto">
          <a:xfrm>
            <a:off x="0" y="68263"/>
            <a:ext cx="8915400" cy="6713537"/>
            <a:chOff x="0" y="43"/>
            <a:chExt cx="5616" cy="4229"/>
          </a:xfrm>
        </p:grpSpPr>
        <p:grpSp>
          <p:nvGrpSpPr>
            <p:cNvPr id="3075" name="Group 1027"/>
            <p:cNvGrpSpPr>
              <a:grpSpLocks/>
            </p:cNvGrpSpPr>
            <p:nvPr userDrawn="1"/>
          </p:nvGrpSpPr>
          <p:grpSpPr bwMode="auto">
            <a:xfrm>
              <a:off x="0" y="43"/>
              <a:ext cx="408" cy="4229"/>
              <a:chOff x="0" y="43"/>
              <a:chExt cx="5760" cy="4229"/>
            </a:xfrm>
          </p:grpSpPr>
          <p:sp>
            <p:nvSpPr>
              <p:cNvPr id="3076" name="Line 1028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" name="Line 1029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" name="Line 1030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" name="Line 1031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" name="Line 1032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" name="Line 1033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" name="Line 1034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" name="Line 1035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" name="Line 1036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" name="Line 1037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" name="Line 1038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" name="Line 1039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" name="Line 1040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" name="Line 1041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" name="Line 1042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" name="Line 1043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" name="Line 1044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" name="Line 1045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" name="Line 1046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" name="Line 1047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" name="Line 1048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" name="Line 1049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" name="Line 1050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" name="Line 1051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" name="Line 1052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" name="Line 1053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" name="Line 1054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" name="Line 1055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" name="Line 1056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" name="Line 1057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" name="Line 1058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" name="Line 1059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8" name="Line 1060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9" name="Line 1061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0" name="Line 1062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1" name="Line 1063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2" name="Line 1064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3" name="Line 1065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" name="Line 1066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5" name="Line 1067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6" name="Line 1068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7" name="Line 1069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8" name="Line 1070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9" name="Line 1071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0" name="Line 1072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1" name="Line 1073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2" name="Line 1074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3" name="Line 1075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" name="Line 1076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" name="Line 1077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" name="Line 1078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" name="Line 1079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" name="Line 1080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" name="Line 1081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0" name="Line 1082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1" name="Line 1083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2" name="Line 1084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3" name="Line 1085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4" name="Line 1086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5" name="Line 1087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6" name="Line 1088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7" name="Line 1089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8" name="Line 1090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9" name="Line 1091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0" name="Line 1092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1" name="Line 1093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2" name="Line 1094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3" name="Line 1095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4" name="Line 1096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5" name="Line 1097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6" name="Line 1098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7" name="Line 1099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8" name="Line 1100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9" name="Line 1101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0" name="Line 1102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1" name="Line 1103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2" name="Line 1104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3" name="Line 1105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4" name="Line 1106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5" name="Line 1107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6" name="Line 1108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7" name="Line 1109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8" name="Line 1110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9" name="Line 1111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0" name="Line 1112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1" name="Line 1113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2" name="Line 1114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3" name="Line 1115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4" name="Line 1116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5" name="Line 1117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6" name="Line 1118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7" name="Line 1119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8" name="Line 1120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9" name="Line 1121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0" name="Line 1122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1" name="Line 1123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2" name="Line 1124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3" name="Line 1125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74" name="Group 1126"/>
            <p:cNvGrpSpPr>
              <a:grpSpLocks/>
            </p:cNvGrpSpPr>
            <p:nvPr userDrawn="1"/>
          </p:nvGrpSpPr>
          <p:grpSpPr bwMode="auto">
            <a:xfrm>
              <a:off x="400" y="205"/>
              <a:ext cx="5216" cy="1123"/>
              <a:chOff x="400" y="205"/>
              <a:chExt cx="5216" cy="1123"/>
            </a:xfrm>
          </p:grpSpPr>
          <p:sp>
            <p:nvSpPr>
              <p:cNvPr id="3175" name="Rectangle 1127"/>
              <p:cNvSpPr>
                <a:spLocks noChangeArrowheads="1"/>
              </p:cNvSpPr>
              <p:nvPr userDrawn="1"/>
            </p:nvSpPr>
            <p:spPr bwMode="auto">
              <a:xfrm>
                <a:off x="557" y="205"/>
                <a:ext cx="313" cy="91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" name="Rectangle 1128"/>
              <p:cNvSpPr>
                <a:spLocks noChangeArrowheads="1"/>
              </p:cNvSpPr>
              <p:nvPr userDrawn="1"/>
            </p:nvSpPr>
            <p:spPr bwMode="auto">
              <a:xfrm>
                <a:off x="400" y="288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" name="Rectangle 1129"/>
              <p:cNvSpPr>
                <a:spLocks noChangeArrowheads="1"/>
              </p:cNvSpPr>
              <p:nvPr userDrawn="1"/>
            </p:nvSpPr>
            <p:spPr bwMode="auto">
              <a:xfrm>
                <a:off x="4599" y="1115"/>
                <a:ext cx="929" cy="21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" name="Rectangle 1130"/>
              <p:cNvSpPr>
                <a:spLocks noChangeArrowheads="1"/>
              </p:cNvSpPr>
              <p:nvPr userDrawn="1"/>
            </p:nvSpPr>
            <p:spPr bwMode="auto">
              <a:xfrm>
                <a:off x="2049" y="1211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79" name="Rectangle 11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9625" y="2214563"/>
            <a:ext cx="7958138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80" name="Rectangle 11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</a:defRPr>
            </a:lvl1pPr>
          </a:lstStyle>
          <a:p>
            <a:endParaRPr lang="en-US"/>
          </a:p>
        </p:txBody>
      </p:sp>
      <p:sp>
        <p:nvSpPr>
          <p:cNvPr id="3181" name="Rectangle 11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folHlink"/>
                </a:solidFill>
              </a:defRPr>
            </a:lvl1pPr>
          </a:lstStyle>
          <a:p>
            <a:endParaRPr lang="en-US"/>
          </a:p>
        </p:txBody>
      </p:sp>
      <p:sp>
        <p:nvSpPr>
          <p:cNvPr id="3182" name="Rectangle 11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</a:defRPr>
            </a:lvl1pPr>
          </a:lstStyle>
          <a:p>
            <a:fld id="{1ECAE04B-4D5F-4CDC-8DC2-8BEA1329C46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83" name="Rectangle 1135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609600"/>
            <a:ext cx="737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overthrow.com/" TargetMode="Externa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quilax.com/flag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jp.usdoj.gov/bjs/cp.htm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Civil Liberties &amp; Civil Rights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US Politics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Religious Freedom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 aid -- tax dollars -- to church related schools permissible?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447800" y="3352800"/>
            <a:ext cx="60198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None/>
            </a:pPr>
            <a:r>
              <a:rPr lang="en-US" sz="2800">
                <a:solidFill>
                  <a:schemeClr val="folHlink"/>
                </a:solidFill>
              </a:rPr>
              <a:t>Courts have ruled that it is ok for tax dollars to be spent on: school lunch, transportation, speech/hearing support, standardized tests, computer purchases and internet access, vouchers; subject to Lemon test restrictions</a:t>
            </a:r>
          </a:p>
          <a:p>
            <a:pPr>
              <a:spcBef>
                <a:spcPct val="50000"/>
              </a:spcBef>
            </a:pPr>
            <a:endParaRPr lang="en-US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Religious Freedom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School Prayer?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Mandatory?</a:t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endParaRPr lang="en-US" sz="2000"/>
          </a:p>
          <a:p>
            <a:pPr lvl="1">
              <a:lnSpc>
                <a:spcPct val="90000"/>
              </a:lnSpc>
            </a:pPr>
            <a:r>
              <a:rPr lang="en-US" sz="2000"/>
              <a:t>Daily bible readings?</a:t>
            </a:r>
            <a:br>
              <a:rPr lang="en-US" sz="2000"/>
            </a:br>
            <a:endParaRPr lang="en-US" sz="2000"/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 sz="1800">
              <a:solidFill>
                <a:schemeClr val="folHlink"/>
              </a:solidFill>
            </a:endParaRP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sz="1800">
                <a:solidFill>
                  <a:schemeClr val="folHlink"/>
                </a:solidFill>
              </a:rPr>
              <a:t> </a:t>
            </a:r>
            <a:endParaRPr lang="en-US" sz="1800"/>
          </a:p>
          <a:p>
            <a:pPr lvl="1">
              <a:lnSpc>
                <a:spcPct val="90000"/>
              </a:lnSpc>
            </a:pPr>
            <a:r>
              <a:rPr lang="en-US" sz="2000"/>
              <a:t>Moment of silent prayer?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sz="1800"/>
              <a:t/>
            </a:r>
            <a:br>
              <a:rPr lang="en-US" sz="1800"/>
            </a:br>
            <a:r>
              <a:rPr lang="en-US" sz="1800"/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Moment of silence for non-religious reasons?</a:t>
            </a:r>
          </a:p>
        </p:txBody>
      </p:sp>
      <p:pic>
        <p:nvPicPr>
          <p:cNvPr id="13318" name="Picture 6" descr="C:\Documents and Settings\user\My Documents\My Pictures\uspol\school%20prayer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5213" y="2214563"/>
            <a:ext cx="3881437" cy="3881437"/>
          </a:xfrm>
          <a:noFill/>
          <a:ln/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676400" y="2971800"/>
            <a:ext cx="260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i="1">
                <a:solidFill>
                  <a:schemeClr val="folHlink"/>
                </a:solidFill>
              </a:rPr>
              <a:t>No.</a:t>
            </a:r>
            <a:r>
              <a:rPr lang="en-US" sz="1800" i="1">
                <a:solidFill>
                  <a:schemeClr val="folHlink"/>
                </a:solidFill>
              </a:rPr>
              <a:t> Engel </a:t>
            </a:r>
            <a:r>
              <a:rPr lang="en-US" sz="1800">
                <a:solidFill>
                  <a:schemeClr val="folHlink"/>
                </a:solidFill>
              </a:rPr>
              <a:t>v</a:t>
            </a:r>
            <a:r>
              <a:rPr lang="en-US" sz="1800" i="1">
                <a:solidFill>
                  <a:schemeClr val="folHlink"/>
                </a:solidFill>
              </a:rPr>
              <a:t>. Vitale</a:t>
            </a:r>
            <a:r>
              <a:rPr lang="en-US" sz="1800">
                <a:solidFill>
                  <a:schemeClr val="folHlink"/>
                </a:solidFill>
              </a:rPr>
              <a:t> (1962)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676400" y="3886200"/>
            <a:ext cx="312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1">
                <a:solidFill>
                  <a:schemeClr val="folHlink"/>
                </a:solidFill>
              </a:rPr>
              <a:t>No</a:t>
            </a:r>
            <a:r>
              <a:rPr lang="en-US" sz="1800" i="1">
                <a:solidFill>
                  <a:schemeClr val="folHlink"/>
                </a:solidFill>
              </a:rPr>
              <a:t>. Abington School District</a:t>
            </a:r>
            <a:r>
              <a:rPr lang="en-US" sz="1800">
                <a:solidFill>
                  <a:schemeClr val="folHlink"/>
                </a:solidFill>
              </a:rPr>
              <a:t> v.</a:t>
            </a:r>
            <a:r>
              <a:rPr lang="en-US" sz="1800" i="1">
                <a:solidFill>
                  <a:schemeClr val="folHlink"/>
                </a:solidFill>
              </a:rPr>
              <a:t> Schempp</a:t>
            </a:r>
            <a:r>
              <a:rPr lang="en-US" sz="1800">
                <a:solidFill>
                  <a:schemeClr val="folHlink"/>
                </a:solidFill>
              </a:rPr>
              <a:t> (1963)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752600" y="5029200"/>
            <a:ext cx="266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1">
                <a:solidFill>
                  <a:schemeClr val="folHlink"/>
                </a:solidFill>
              </a:rPr>
              <a:t>No.</a:t>
            </a:r>
            <a:r>
              <a:rPr lang="en-US" sz="1800" i="1">
                <a:solidFill>
                  <a:schemeClr val="folHlink"/>
                </a:solidFill>
              </a:rPr>
              <a:t> Wallace </a:t>
            </a:r>
            <a:r>
              <a:rPr lang="en-US" sz="1800">
                <a:solidFill>
                  <a:schemeClr val="folHlink"/>
                </a:solidFill>
              </a:rPr>
              <a:t>v.</a:t>
            </a:r>
            <a:r>
              <a:rPr lang="en-US" sz="1800" i="1">
                <a:solidFill>
                  <a:schemeClr val="folHlink"/>
                </a:solidFill>
              </a:rPr>
              <a:t> Jaffree</a:t>
            </a:r>
            <a:r>
              <a:rPr lang="en-US" sz="1800">
                <a:solidFill>
                  <a:schemeClr val="folHlink"/>
                </a:solidFill>
              </a:rPr>
              <a:t> (1985)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762000" y="6289675"/>
            <a:ext cx="46482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None/>
            </a:pPr>
            <a:r>
              <a:rPr lang="en-US" sz="1800" b="1" i="1">
                <a:solidFill>
                  <a:schemeClr val="folHlink"/>
                </a:solidFill>
              </a:rPr>
              <a:t>Yes.</a:t>
            </a:r>
            <a:r>
              <a:rPr lang="en-US" sz="1800" i="1">
                <a:solidFill>
                  <a:schemeClr val="folHlink"/>
                </a:solidFill>
              </a:rPr>
              <a:t> Brown </a:t>
            </a:r>
            <a:r>
              <a:rPr lang="en-US" sz="1800">
                <a:solidFill>
                  <a:schemeClr val="folHlink"/>
                </a:solidFill>
              </a:rPr>
              <a:t>v.</a:t>
            </a:r>
            <a:r>
              <a:rPr lang="en-US" sz="1800" i="1">
                <a:solidFill>
                  <a:schemeClr val="folHlink"/>
                </a:solidFill>
              </a:rPr>
              <a:t> Gwinnett County S.D</a:t>
            </a:r>
            <a:r>
              <a:rPr lang="en-US" sz="1800">
                <a:solidFill>
                  <a:schemeClr val="folHlink"/>
                </a:solidFill>
              </a:rPr>
              <a:t>. (1997)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  <p:bldP spid="13319" grpId="0" autoUpdateAnimBg="0"/>
      <p:bldP spid="13320" grpId="0" autoUpdateAnimBg="0"/>
      <p:bldP spid="13321" grpId="0" autoUpdateAnimBg="0"/>
      <p:bldP spid="1332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Religious Freedom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Prayer outside of school</a:t>
            </a:r>
          </a:p>
          <a:p>
            <a:pPr lvl="1"/>
            <a:r>
              <a:rPr lang="en-US"/>
              <a:t>Permissible to have religious leaders not affiliated with school at “official” school events?</a:t>
            </a:r>
          </a:p>
          <a:p>
            <a:pPr lvl="1">
              <a:buFont typeface="Wingdings" pitchFamily="2" charset="2"/>
              <a:buNone/>
            </a:pPr>
            <a:r>
              <a:rPr lang="en-US" i="1"/>
              <a:t>			</a:t>
            </a:r>
          </a:p>
          <a:p>
            <a:pPr lvl="1"/>
            <a:r>
              <a:rPr lang="en-US"/>
              <a:t>Permissible to have student led prayer at official school events?</a:t>
            </a:r>
          </a:p>
          <a:p>
            <a:pPr lvl="1">
              <a:buFont typeface="Wingdings" pitchFamily="2" charset="2"/>
              <a:buNone/>
            </a:pPr>
            <a:endParaRPr 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438400" y="3886200"/>
            <a:ext cx="4724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None/>
            </a:pPr>
            <a:r>
              <a:rPr lang="en-US" sz="2000" b="1" i="1">
                <a:solidFill>
                  <a:schemeClr val="folHlink"/>
                </a:solidFill>
              </a:rPr>
              <a:t>No</a:t>
            </a:r>
            <a:r>
              <a:rPr lang="en-US" sz="2000" i="1">
                <a:solidFill>
                  <a:schemeClr val="folHlink"/>
                </a:solidFill>
              </a:rPr>
              <a:t> (Lee</a:t>
            </a:r>
            <a:r>
              <a:rPr lang="en-US" sz="2000">
                <a:solidFill>
                  <a:schemeClr val="folHlink"/>
                </a:solidFill>
              </a:rPr>
              <a:t> v.</a:t>
            </a:r>
            <a:r>
              <a:rPr lang="en-US" sz="2000" i="1">
                <a:solidFill>
                  <a:schemeClr val="folHlink"/>
                </a:solidFill>
              </a:rPr>
              <a:t> Weisman </a:t>
            </a:r>
            <a:r>
              <a:rPr lang="en-US" sz="2000">
                <a:solidFill>
                  <a:schemeClr val="folHlink"/>
                </a:solidFill>
              </a:rPr>
              <a:t>[1992])</a:t>
            </a:r>
          </a:p>
          <a:p>
            <a:pPr>
              <a:spcBef>
                <a:spcPct val="50000"/>
              </a:spcBef>
            </a:pPr>
            <a:endParaRPr lang="en-US" sz="2000">
              <a:solidFill>
                <a:schemeClr val="folHlink"/>
              </a:solidFill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981200" y="5257800"/>
            <a:ext cx="60499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None/>
            </a:pPr>
            <a:r>
              <a:rPr lang="en-US" sz="2000" b="1" i="1">
                <a:solidFill>
                  <a:schemeClr val="folHlink"/>
                </a:solidFill>
              </a:rPr>
              <a:t>Yes</a:t>
            </a:r>
            <a:r>
              <a:rPr lang="en-US" sz="2000" i="1">
                <a:solidFill>
                  <a:schemeClr val="folHlink"/>
                </a:solidFill>
              </a:rPr>
              <a:t>. Santa Fe Independent S.D. </a:t>
            </a:r>
            <a:r>
              <a:rPr lang="en-US" sz="2000">
                <a:solidFill>
                  <a:schemeClr val="folHlink"/>
                </a:solidFill>
              </a:rPr>
              <a:t>v</a:t>
            </a:r>
            <a:r>
              <a:rPr lang="en-US" sz="2000" i="1">
                <a:solidFill>
                  <a:schemeClr val="folHlink"/>
                </a:solidFill>
              </a:rPr>
              <a:t>. Doe</a:t>
            </a:r>
            <a:r>
              <a:rPr lang="en-US" sz="2000">
                <a:solidFill>
                  <a:schemeClr val="folHlink"/>
                </a:solidFill>
              </a:rPr>
              <a:t> (2000) </a:t>
            </a:r>
            <a:br>
              <a:rPr lang="en-US" sz="2000">
                <a:solidFill>
                  <a:schemeClr val="folHlink"/>
                </a:solidFill>
              </a:rPr>
            </a:br>
            <a:r>
              <a:rPr lang="en-US" sz="2000">
                <a:solidFill>
                  <a:schemeClr val="folHlink"/>
                </a:solidFill>
              </a:rPr>
              <a:t>student led prayer okay, but can’t use PA system</a:t>
            </a:r>
          </a:p>
          <a:p>
            <a:endParaRPr lang="en-US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utoUpdateAnimBg="0"/>
      <p:bldP spid="1843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Religious Freedom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Permissible to have school functions (e.g., graduation) in a church, with religious icons on display?</a:t>
            </a:r>
          </a:p>
          <a:p>
            <a:pPr>
              <a:buFont typeface="Wingdings" pitchFamily="2" charset="2"/>
              <a:buNone/>
            </a:pPr>
            <a:endParaRPr lang="en-US" sz="2800">
              <a:solidFill>
                <a:schemeClr val="folHlink"/>
              </a:solidFill>
            </a:endParaRPr>
          </a:p>
        </p:txBody>
      </p:sp>
      <p:pic>
        <p:nvPicPr>
          <p:cNvPr id="75782" name="Picture 6" descr="C:\Documents and Settings\user\My Documents\My Pictures\uspol\schoolchurch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64100" y="3028950"/>
            <a:ext cx="3903663" cy="2252663"/>
          </a:xfrm>
          <a:noFill/>
          <a:ln/>
        </p:spPr>
      </p:pic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990600" y="4572000"/>
            <a:ext cx="38100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None/>
            </a:pPr>
            <a:r>
              <a:rPr lang="en-US">
                <a:solidFill>
                  <a:schemeClr val="folHlink"/>
                </a:solidFill>
              </a:rPr>
              <a:t>To be determined; case from Tennessee working its way through the courts now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Religious Freedom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Display of Ten Commandments?</a:t>
            </a:r>
          </a:p>
          <a:p>
            <a:endParaRPr lang="en-US" sz="2800"/>
          </a:p>
          <a:p>
            <a:endParaRPr lang="en-US" sz="2800"/>
          </a:p>
        </p:txBody>
      </p:sp>
      <p:pic>
        <p:nvPicPr>
          <p:cNvPr id="19462" name="Picture 6" descr="C:\Documents and Settings\user\My Documents\My Pictures\uspol\23_24_10_commandments_tx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09625" y="2636838"/>
            <a:ext cx="3902075" cy="3035300"/>
          </a:xfrm>
          <a:noFill/>
          <a:ln/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04800" y="5638800"/>
            <a:ext cx="53340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None/>
            </a:pPr>
            <a:r>
              <a:rPr lang="en-US" sz="2000">
                <a:solidFill>
                  <a:schemeClr val="folHlink"/>
                </a:solidFill>
              </a:rPr>
              <a:t>*Permissible if part of other document display and not given special “pride </a:t>
            </a:r>
            <a:br>
              <a:rPr lang="en-US" sz="2000">
                <a:solidFill>
                  <a:schemeClr val="folHlink"/>
                </a:solidFill>
              </a:rPr>
            </a:br>
            <a:r>
              <a:rPr lang="en-US" sz="2000">
                <a:solidFill>
                  <a:schemeClr val="folHlink"/>
                </a:solidFill>
              </a:rPr>
              <a:t>of place” treatment (</a:t>
            </a:r>
            <a:r>
              <a:rPr lang="en-US" sz="2000" i="1">
                <a:solidFill>
                  <a:schemeClr val="folHlink"/>
                </a:solidFill>
              </a:rPr>
              <a:t>Van Orden </a:t>
            </a:r>
            <a:r>
              <a:rPr lang="en-US" sz="2000">
                <a:solidFill>
                  <a:schemeClr val="folHlink"/>
                </a:solidFill>
              </a:rPr>
              <a:t>v</a:t>
            </a:r>
            <a:r>
              <a:rPr lang="en-US" sz="2000" i="1">
                <a:solidFill>
                  <a:schemeClr val="folHlink"/>
                </a:solidFill>
              </a:rPr>
              <a:t>. Perry</a:t>
            </a:r>
            <a:r>
              <a:rPr lang="en-US" sz="2000">
                <a:solidFill>
                  <a:schemeClr val="folHlink"/>
                </a:solidFill>
              </a:rPr>
              <a:t> [2005])</a:t>
            </a:r>
          </a:p>
          <a:p>
            <a:pPr>
              <a:spcBef>
                <a:spcPct val="50000"/>
              </a:spcBef>
            </a:pPr>
            <a:endParaRPr lang="en-US">
              <a:solidFill>
                <a:schemeClr val="folHlink"/>
              </a:solidFill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5181600" y="3200400"/>
            <a:ext cx="32004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None/>
            </a:pPr>
            <a:r>
              <a:rPr lang="en-US" sz="2000" b="1">
                <a:solidFill>
                  <a:schemeClr val="folHlink"/>
                </a:solidFill>
              </a:rPr>
              <a:t>Depends.</a:t>
            </a:r>
            <a:r>
              <a:rPr lang="en-US" sz="2000" i="1">
                <a:solidFill>
                  <a:schemeClr val="folHlink"/>
                </a:solidFill>
              </a:rPr>
              <a:t> Stone </a:t>
            </a:r>
            <a:r>
              <a:rPr lang="en-US" sz="2000">
                <a:solidFill>
                  <a:schemeClr val="folHlink"/>
                </a:solidFill>
              </a:rPr>
              <a:t>v</a:t>
            </a:r>
            <a:r>
              <a:rPr lang="en-US" sz="2000" i="1">
                <a:solidFill>
                  <a:schemeClr val="folHlink"/>
                </a:solidFill>
              </a:rPr>
              <a:t>. Graham</a:t>
            </a:r>
            <a:r>
              <a:rPr lang="en-US" sz="2000">
                <a:solidFill>
                  <a:schemeClr val="folHlink"/>
                </a:solidFill>
              </a:rPr>
              <a:t> (1980) -- display of Ten Commandments is permissible, but cannot be required or mandated by the state*</a:t>
            </a:r>
          </a:p>
          <a:p>
            <a:pPr>
              <a:spcBef>
                <a:spcPct val="50000"/>
              </a:spcBef>
            </a:pPr>
            <a:endParaRPr lang="en-US">
              <a:solidFill>
                <a:schemeClr val="folHlink"/>
              </a:solidFill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5257800" y="5254625"/>
            <a:ext cx="35814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None/>
            </a:pPr>
            <a:r>
              <a:rPr lang="en-US" sz="1800" i="1">
                <a:solidFill>
                  <a:schemeClr val="folHlink"/>
                </a:solidFill>
              </a:rPr>
              <a:t>McCreary County</a:t>
            </a:r>
            <a:r>
              <a:rPr lang="en-US" sz="1800">
                <a:solidFill>
                  <a:schemeClr val="folHlink"/>
                </a:solidFill>
              </a:rPr>
              <a:t> v. </a:t>
            </a:r>
            <a:r>
              <a:rPr lang="en-US" sz="1800" i="1">
                <a:solidFill>
                  <a:schemeClr val="folHlink"/>
                </a:solidFill>
              </a:rPr>
              <a:t>ACLU</a:t>
            </a:r>
            <a:r>
              <a:rPr lang="en-US" sz="1800">
                <a:solidFill>
                  <a:schemeClr val="folHlink"/>
                </a:solidFill>
              </a:rPr>
              <a:t> (2005) -- cannot mandate display of 10 commandments in courtrooms</a:t>
            </a:r>
          </a:p>
          <a:p>
            <a:pPr>
              <a:spcBef>
                <a:spcPct val="50000"/>
              </a:spcBef>
            </a:pPr>
            <a:endParaRPr lang="en-US" sz="180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autoUpdateAnimBg="0"/>
      <p:bldP spid="19465" grpId="0" autoUpdateAnimBg="0"/>
      <p:bldP spid="1946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Religious Freedom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Evolution vs. Creationism</a:t>
            </a:r>
          </a:p>
          <a:p>
            <a:pPr lvl="1"/>
            <a:r>
              <a:rPr lang="en-US" sz="2400" i="1"/>
              <a:t>Edwards v. Aguillard </a:t>
            </a:r>
            <a:r>
              <a:rPr lang="en-US" sz="2400"/>
              <a:t>(1987) -- states cannot mandate teaching of biblical creationism</a:t>
            </a:r>
          </a:p>
          <a:p>
            <a:pPr lvl="1"/>
            <a:endParaRPr lang="en-US" sz="2400"/>
          </a:p>
          <a:p>
            <a:endParaRPr lang="en-US" sz="2800"/>
          </a:p>
        </p:txBody>
      </p:sp>
      <p:pic>
        <p:nvPicPr>
          <p:cNvPr id="39943" name="Picture 7" descr="C:\Documents and Settings\user\My Documents\My Pictures\uspol\Adam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514600"/>
            <a:ext cx="3429000" cy="1890713"/>
          </a:xfrm>
          <a:prstGeom prst="rect">
            <a:avLst/>
          </a:prstGeom>
          <a:noFill/>
        </p:spPr>
      </p:pic>
      <p:pic>
        <p:nvPicPr>
          <p:cNvPr id="39945" name="Picture 9" descr="C:\Documents and Settings\user\My Documents\My Pictures\uspol\evol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876800"/>
            <a:ext cx="1792288" cy="1463675"/>
          </a:xfrm>
          <a:prstGeom prst="rect">
            <a:avLst/>
          </a:prstGeom>
          <a:noFill/>
        </p:spPr>
      </p:pic>
      <p:pic>
        <p:nvPicPr>
          <p:cNvPr id="39946" name="Picture 10" descr="C:\Documents and Settings\user\My Documents\My Pictures\uspol\evol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876800"/>
            <a:ext cx="2047875" cy="1447800"/>
          </a:xfrm>
          <a:prstGeom prst="rect">
            <a:avLst/>
          </a:prstGeom>
          <a:noFill/>
        </p:spPr>
      </p:pic>
      <p:pic>
        <p:nvPicPr>
          <p:cNvPr id="39948" name="Picture 12" descr="C:\Documents and Settings\user\My Documents\My Pictures\uspol\evol7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553200" y="4876800"/>
            <a:ext cx="2133600" cy="1428750"/>
          </a:xfrm>
          <a:noFill/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Religious Freedom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2214563"/>
            <a:ext cx="4271963" cy="3881437"/>
          </a:xfrm>
        </p:spPr>
        <p:txBody>
          <a:bodyPr/>
          <a:lstStyle/>
          <a:p>
            <a:r>
              <a:rPr lang="en-US" sz="2800" i="1"/>
              <a:t>Kitzmiller et. al. vs Dover Area School District</a:t>
            </a:r>
            <a:r>
              <a:rPr lang="en-US" sz="2800"/>
              <a:t> (2005)</a:t>
            </a:r>
          </a:p>
          <a:p>
            <a:pPr lvl="1"/>
            <a:r>
              <a:rPr lang="en-US" sz="2400"/>
              <a:t>State cannot mandate teaching of “Intelligent Design” in the science curriculum</a:t>
            </a:r>
          </a:p>
        </p:txBody>
      </p:sp>
      <p:pic>
        <p:nvPicPr>
          <p:cNvPr id="40969" name="Picture 9" descr="C:\Documents and Settings\user\My Documents\My Pictures\uspol\intelligent_design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22375" y="2214563"/>
            <a:ext cx="3074988" cy="3881437"/>
          </a:xfrm>
          <a:noFill/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Religious Freedom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Free Exercise</a:t>
            </a:r>
          </a:p>
          <a:p>
            <a:pPr lvl="1"/>
            <a:r>
              <a:rPr lang="en-US"/>
              <a:t>Distinction between belief and practice</a:t>
            </a:r>
          </a:p>
          <a:p>
            <a:pPr lvl="1"/>
            <a:r>
              <a:rPr lang="en-US"/>
              <a:t>Courts have upheld state intervention in religious practices</a:t>
            </a:r>
          </a:p>
          <a:p>
            <a:pPr lvl="2"/>
            <a:r>
              <a:rPr lang="en-US"/>
              <a:t>Drug Use permissible?</a:t>
            </a:r>
          </a:p>
          <a:p>
            <a:pPr lvl="3">
              <a:buFont typeface="Wingdings" pitchFamily="2" charset="2"/>
              <a:buNone/>
            </a:pPr>
            <a:endParaRPr lang="en-US"/>
          </a:p>
        </p:txBody>
      </p:sp>
      <p:pic>
        <p:nvPicPr>
          <p:cNvPr id="20485" name="Picture 5" descr="C:\Documents and Settings\user\My Documents\My Pictures\uspol\spliff.jpg"/>
          <p:cNvPicPr>
            <a:picLocks noChangeAspect="1" noChangeArrowheads="1"/>
          </p:cNvPicPr>
          <p:nvPr/>
        </p:nvPicPr>
        <p:blipFill>
          <a:blip r:embed="rId2" cstate="print"/>
          <a:srcRect t="18535" r="19777" b="6322"/>
          <a:stretch>
            <a:fillRect/>
          </a:stretch>
        </p:blipFill>
        <p:spPr bwMode="auto">
          <a:xfrm>
            <a:off x="5029200" y="3886200"/>
            <a:ext cx="3657600" cy="2490788"/>
          </a:xfrm>
          <a:prstGeom prst="rect">
            <a:avLst/>
          </a:prstGeo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81000" y="4800600"/>
            <a:ext cx="450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2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None/>
            </a:pPr>
            <a:r>
              <a:rPr lang="en-US" b="1" i="1">
                <a:solidFill>
                  <a:schemeClr val="folHlink"/>
                </a:solidFill>
              </a:rPr>
              <a:t>No</a:t>
            </a:r>
            <a:r>
              <a:rPr lang="en-US" i="1">
                <a:solidFill>
                  <a:schemeClr val="folHlink"/>
                </a:solidFill>
              </a:rPr>
              <a:t>. Oregon v. Smith</a:t>
            </a:r>
            <a:r>
              <a:rPr lang="en-US"/>
              <a:t> </a:t>
            </a:r>
            <a:r>
              <a:rPr lang="en-US">
                <a:solidFill>
                  <a:schemeClr val="folHlink"/>
                </a:solidFill>
              </a:rPr>
              <a:t>(1990)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143000" y="5410200"/>
            <a:ext cx="3657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folHlink"/>
                </a:solidFill>
              </a:rPr>
              <a:t>Yes.</a:t>
            </a:r>
            <a:r>
              <a:rPr lang="en-US">
                <a:solidFill>
                  <a:schemeClr val="folHlink"/>
                </a:solidFill>
              </a:rPr>
              <a:t> </a:t>
            </a:r>
            <a:r>
              <a:rPr lang="en-US" i="1">
                <a:solidFill>
                  <a:schemeClr val="folHlink"/>
                </a:solidFill>
              </a:rPr>
              <a:t>Gonzales v O Centro Espirita Benficiente Unaio do Vegetal</a:t>
            </a:r>
            <a:r>
              <a:rPr lang="en-US">
                <a:solidFill>
                  <a:schemeClr val="folHlink"/>
                </a:solidFill>
              </a:rPr>
              <a:t> (2006)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utoUpdateAnimBg="0"/>
      <p:bldP spid="2048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user\My Documents\My Pictures\uspol\Goat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352800"/>
            <a:ext cx="2286000" cy="1714500"/>
          </a:xfrm>
          <a:prstGeom prst="rect">
            <a:avLst/>
          </a:prstGeom>
          <a:noFill/>
        </p:spPr>
      </p:pic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Religious Freedom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Free Exercise</a:t>
            </a:r>
          </a:p>
          <a:p>
            <a:pPr lvl="1"/>
            <a:r>
              <a:rPr lang="en-US"/>
              <a:t>Is animal sacrifice permissible?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143000" y="3733800"/>
            <a:ext cx="51816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lvl="2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None/>
            </a:pPr>
            <a:r>
              <a:rPr lang="en-US" b="1" i="1">
                <a:solidFill>
                  <a:schemeClr val="folHlink"/>
                </a:solidFill>
              </a:rPr>
              <a:t>		Yes. </a:t>
            </a:r>
          </a:p>
          <a:p>
            <a:pPr marL="228600" lvl="2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None/>
            </a:pPr>
            <a:r>
              <a:rPr lang="en-US" i="1">
                <a:solidFill>
                  <a:schemeClr val="folHlink"/>
                </a:solidFill>
              </a:rPr>
              <a:t>Church of the Lukumi Babalu Aye</a:t>
            </a:r>
            <a:br>
              <a:rPr lang="en-US" i="1">
                <a:solidFill>
                  <a:schemeClr val="folHlink"/>
                </a:solidFill>
              </a:rPr>
            </a:br>
            <a:r>
              <a:rPr lang="en-US">
                <a:solidFill>
                  <a:schemeClr val="folHlink"/>
                </a:solidFill>
              </a:rPr>
              <a:t>v.</a:t>
            </a:r>
            <a:r>
              <a:rPr lang="en-US" i="1">
                <a:solidFill>
                  <a:schemeClr val="folHlink"/>
                </a:solidFill>
              </a:rPr>
              <a:t> City of Hialeah</a:t>
            </a:r>
            <a:r>
              <a:rPr lang="en-US">
                <a:solidFill>
                  <a:schemeClr val="folHlink"/>
                </a:solidFill>
              </a:rPr>
              <a:t> (1993)</a:t>
            </a:r>
          </a:p>
          <a:p>
            <a:pPr marL="228600" lvl="2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None/>
            </a:pPr>
            <a:r>
              <a:rPr lang="en-US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Religious Freedom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Free Exercise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Distinction between belief and practice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Exemptions for religious groups for various regulatory requirements: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faith healing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immunization exemption  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reporting infectious disease exemption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child neglect exemption	   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licensing exemption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/>
              <a:t>People vs. Cole, </a:t>
            </a:r>
            <a:r>
              <a:rPr lang="en-US" sz="2400"/>
              <a:t>219 N.Y. 98, 113 N.E. 790 (1916)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/>
              <a:t>People vs. Vogelgesang</a:t>
            </a:r>
            <a:r>
              <a:rPr lang="en-US" sz="2400"/>
              <a:t>, 221 N.Y. Reports 290 (1917). N.Y. Court of Appeals.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Civil Liberties &amp; Civil Rights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Definition/Distinction</a:t>
            </a:r>
          </a:p>
          <a:p>
            <a:r>
              <a:rPr lang="en-US"/>
              <a:t>1st Amendment Issues</a:t>
            </a:r>
          </a:p>
          <a:p>
            <a:r>
              <a:rPr lang="en-US"/>
              <a:t>Rights of the Accused &amp; Criminal Justice</a:t>
            </a:r>
          </a:p>
          <a:p>
            <a:r>
              <a:rPr lang="en-US"/>
              <a:t>Civil Rights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Freedom of Expression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Free speech provisions</a:t>
            </a:r>
          </a:p>
          <a:p>
            <a:pPr lvl="1"/>
            <a:r>
              <a:rPr lang="en-US" sz="2400"/>
              <a:t>Permitted Restrictions</a:t>
            </a:r>
          </a:p>
          <a:p>
            <a:pPr lvl="2"/>
            <a:r>
              <a:rPr lang="en-US" sz="2000" i="1"/>
              <a:t>Schenck v. United States</a:t>
            </a:r>
            <a:r>
              <a:rPr lang="en-US" sz="2000"/>
              <a:t> (1919) - “clear and present danger”</a:t>
            </a:r>
          </a:p>
          <a:p>
            <a:pPr lvl="2"/>
            <a:r>
              <a:rPr lang="en-US" sz="2000" i="1"/>
              <a:t>Gitlow v. New York</a:t>
            </a:r>
            <a:r>
              <a:rPr lang="en-US" sz="2000"/>
              <a:t> (1925) - “bad tendency”</a:t>
            </a:r>
          </a:p>
          <a:p>
            <a:pPr lvl="2"/>
            <a:r>
              <a:rPr lang="en-US" sz="2000" i="1"/>
              <a:t>Brandenburg v. Ohio</a:t>
            </a:r>
            <a:r>
              <a:rPr lang="en-US" sz="2000"/>
              <a:t> (1969) - “incitement to imminent lawlessness”</a:t>
            </a:r>
          </a:p>
        </p:txBody>
      </p:sp>
      <p:pic>
        <p:nvPicPr>
          <p:cNvPr id="21510" name="Picture 6" descr="C:\Documents and Settings\user\My Documents\My Pictures\uspol\3-d-audience.jpg">
            <a:hlinkClick r:id="rId2"/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0" y="2214563"/>
            <a:ext cx="2962275" cy="3881437"/>
          </a:xfrm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7" descr="C:\Documents and Settings\user\My Documents\My Pictures\uspol\kk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200400"/>
            <a:ext cx="3657600" cy="2946400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Freedom of Expression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562600" y="2133600"/>
            <a:ext cx="3903663" cy="3881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“Beyond the Pale” unprotected speech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Obscenity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Fighting Words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Heckler’s Veto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Hate Speech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Slander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Advocate illegal activities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22534" name="Picture 6" descr="C:\Documents and Settings\user\My Documents\My Pictures\uspol\ten.gif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209800"/>
            <a:ext cx="2735263" cy="3881438"/>
          </a:xfrm>
          <a:noFill/>
          <a:ln/>
        </p:spPr>
      </p:pic>
      <p:pic>
        <p:nvPicPr>
          <p:cNvPr id="22536" name="Picture 8" descr="C:\Documents and Settings\user\My Documents\My Pictures\cheney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057400"/>
            <a:ext cx="1676400" cy="1466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Freedom of Expression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800"/>
          </a:p>
          <a:p>
            <a:endParaRPr lang="en-US" sz="2800"/>
          </a:p>
        </p:txBody>
      </p:sp>
      <p:pic>
        <p:nvPicPr>
          <p:cNvPr id="61445" name="Picture 5" descr="C:\Documents and Settings\user\My Documents\My Pictures\uspol\Bh4j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09625" y="2690813"/>
            <a:ext cx="3902075" cy="2927350"/>
          </a:xfrm>
          <a:noFill/>
          <a:ln/>
        </p:spPr>
      </p:pic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4800600" y="3886200"/>
            <a:ext cx="43434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chemeClr val="folHlink"/>
                </a:solidFill>
              </a:rPr>
              <a:t>No. </a:t>
            </a:r>
            <a:r>
              <a:rPr lang="en-US" sz="2800" i="1">
                <a:solidFill>
                  <a:schemeClr val="folHlink"/>
                </a:solidFill>
              </a:rPr>
              <a:t>Morse</a:t>
            </a:r>
            <a:r>
              <a:rPr lang="en-US" sz="2800">
                <a:solidFill>
                  <a:schemeClr val="folHlink"/>
                </a:solidFill>
              </a:rPr>
              <a:t> v. </a:t>
            </a:r>
            <a:r>
              <a:rPr lang="en-US" sz="2800" i="1">
                <a:solidFill>
                  <a:schemeClr val="folHlink"/>
                </a:solidFill>
              </a:rPr>
              <a:t>Frederick</a:t>
            </a:r>
            <a:r>
              <a:rPr lang="en-US" sz="2800">
                <a:solidFill>
                  <a:schemeClr val="folHlink"/>
                </a:solidFill>
              </a:rPr>
              <a:t> (2007). Students could be suspended for unfurling banner held to advocate the use of illegal drugs</a:t>
            </a:r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 flipH="1">
            <a:off x="50292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5105400" y="3048000"/>
            <a:ext cx="362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None/>
            </a:pPr>
            <a:r>
              <a:rPr lang="en-US"/>
              <a:t>Is this protected speech?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Speech Rights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“Symbolic” Speech and the First Amendment... protected or not?</a:t>
            </a:r>
          </a:p>
          <a:p>
            <a:pPr lvl="1">
              <a:buFont typeface="Wingdings" pitchFamily="2" charset="2"/>
              <a:buNone/>
            </a:pPr>
            <a:endParaRPr lang="en-US"/>
          </a:p>
        </p:txBody>
      </p:sp>
      <p:pic>
        <p:nvPicPr>
          <p:cNvPr id="55300" name="Picture 4" descr="C:\Documents and Settings\user\My Documents\My Pictures\uspol\tinkerarmb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505200"/>
            <a:ext cx="2857500" cy="1954213"/>
          </a:xfrm>
          <a:prstGeom prst="rect">
            <a:avLst/>
          </a:prstGeom>
          <a:noFill/>
        </p:spPr>
      </p:pic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457200" y="4419600"/>
            <a:ext cx="4572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200">
                <a:solidFill>
                  <a:schemeClr val="folHlink"/>
                </a:solidFill>
              </a:rPr>
              <a:t>Yes</a:t>
            </a:r>
          </a:p>
          <a:p>
            <a:pPr lvl="1" algn="ctr">
              <a:spcBef>
                <a:spcPct val="50000"/>
              </a:spcBef>
              <a:buClr>
                <a:schemeClr val="accent2"/>
              </a:buClr>
              <a:buSzPct val="55000"/>
              <a:buFont typeface="Wingdings" pitchFamily="2" charset="2"/>
              <a:buNone/>
            </a:pPr>
            <a:r>
              <a:rPr lang="en-US" sz="2800" i="1">
                <a:solidFill>
                  <a:schemeClr val="folHlink"/>
                </a:solidFill>
              </a:rPr>
              <a:t>Tinker </a:t>
            </a:r>
            <a:r>
              <a:rPr lang="en-US" sz="2800">
                <a:solidFill>
                  <a:schemeClr val="folHlink"/>
                </a:solidFill>
              </a:rPr>
              <a:t>v</a:t>
            </a:r>
            <a:r>
              <a:rPr lang="en-US" sz="2800" i="1">
                <a:solidFill>
                  <a:schemeClr val="folHlink"/>
                </a:solidFill>
              </a:rPr>
              <a:t>. Des Moines School District</a:t>
            </a:r>
            <a:r>
              <a:rPr lang="en-US" sz="2800">
                <a:solidFill>
                  <a:schemeClr val="folHlink"/>
                </a:solidFill>
              </a:rPr>
              <a:t> (1969)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Speech Rights</a:t>
            </a:r>
          </a:p>
        </p:txBody>
      </p:sp>
      <p:sp>
        <p:nvSpPr>
          <p:cNvPr id="56323" name="Rectangle 102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Symbolic Speech</a:t>
            </a:r>
          </a:p>
          <a:p>
            <a:pPr lvl="1"/>
            <a:r>
              <a:rPr lang="en-US" sz="2400"/>
              <a:t>Is Flag burning protected?</a:t>
            </a:r>
          </a:p>
        </p:txBody>
      </p:sp>
      <p:pic>
        <p:nvPicPr>
          <p:cNvPr id="56326" name="Picture 1030" descr="C:\Documents and Settings\user\My Documents\My Pictures\uspol\flagburning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39838" y="2214563"/>
            <a:ext cx="3041650" cy="3881437"/>
          </a:xfrm>
          <a:noFill/>
          <a:ln/>
        </p:spPr>
      </p:pic>
      <p:sp>
        <p:nvSpPr>
          <p:cNvPr id="56327" name="Text Box 1031"/>
          <p:cNvSpPr txBox="1">
            <a:spLocks noChangeArrowheads="1"/>
          </p:cNvSpPr>
          <p:nvPr/>
        </p:nvSpPr>
        <p:spPr bwMode="auto">
          <a:xfrm>
            <a:off x="4479925" y="6137275"/>
            <a:ext cx="367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328" name="Text Box 1032"/>
          <p:cNvSpPr txBox="1">
            <a:spLocks noChangeArrowheads="1"/>
          </p:cNvSpPr>
          <p:nvPr/>
        </p:nvSpPr>
        <p:spPr bwMode="auto">
          <a:xfrm>
            <a:off x="5029200" y="5334000"/>
            <a:ext cx="3505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*</a:t>
            </a:r>
            <a:r>
              <a:rPr lang="en-US">
                <a:solidFill>
                  <a:schemeClr val="folHlink"/>
                </a:solidFill>
              </a:rPr>
              <a:t>It’s also the official way of disposing of old flags.</a:t>
            </a:r>
          </a:p>
        </p:txBody>
      </p:sp>
      <p:sp>
        <p:nvSpPr>
          <p:cNvPr id="56330" name="Text Box 1034"/>
          <p:cNvSpPr txBox="1">
            <a:spLocks noChangeArrowheads="1"/>
          </p:cNvSpPr>
          <p:nvPr/>
        </p:nvSpPr>
        <p:spPr bwMode="auto">
          <a:xfrm>
            <a:off x="5029200" y="3733800"/>
            <a:ext cx="3810000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None/>
            </a:pPr>
            <a:r>
              <a:rPr lang="en-US" sz="2000" b="1" i="1">
                <a:solidFill>
                  <a:schemeClr val="folHlink"/>
                </a:solidFill>
              </a:rPr>
              <a:t>Yes </a:t>
            </a:r>
            <a:r>
              <a:rPr lang="en-US" sz="2000" i="1">
                <a:solidFill>
                  <a:schemeClr val="folHlink"/>
                </a:solidFill>
              </a:rPr>
              <a:t>Texas </a:t>
            </a:r>
            <a:r>
              <a:rPr lang="en-US" sz="2000">
                <a:solidFill>
                  <a:schemeClr val="folHlink"/>
                </a:solidFill>
              </a:rPr>
              <a:t>v.</a:t>
            </a:r>
            <a:r>
              <a:rPr lang="en-US" sz="2000" i="1">
                <a:solidFill>
                  <a:schemeClr val="folHlink"/>
                </a:solidFill>
              </a:rPr>
              <a:t> Johnson</a:t>
            </a:r>
            <a:r>
              <a:rPr lang="en-US" sz="2000">
                <a:solidFill>
                  <a:schemeClr val="folHlink"/>
                </a:solidFill>
              </a:rPr>
              <a:t> (1989) 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1800">
                <a:solidFill>
                  <a:schemeClr val="folHlink"/>
                </a:solidFill>
                <a:hlinkClick r:id="rId3"/>
              </a:rPr>
              <a:t>flag burning</a:t>
            </a:r>
            <a:r>
              <a:rPr lang="en-US" sz="1800">
                <a:solidFill>
                  <a:schemeClr val="folHlink"/>
                </a:solidFill>
              </a:rPr>
              <a:t> as part of a peaceful protest is protected by the First Amendment*</a:t>
            </a:r>
          </a:p>
          <a:p>
            <a:pPr>
              <a:spcBef>
                <a:spcPct val="50000"/>
              </a:spcBef>
            </a:pPr>
            <a:endParaRPr lang="en-US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 autoUpdateAnimBg="0"/>
      <p:bldP spid="5633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Freedom of the Press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In general, same protections as speech with some permissible restrictions</a:t>
            </a:r>
          </a:p>
          <a:p>
            <a:pPr lvl="1"/>
            <a:r>
              <a:rPr lang="en-US" sz="2400"/>
              <a:t>national security</a:t>
            </a:r>
          </a:p>
          <a:p>
            <a:pPr lvl="2"/>
            <a:r>
              <a:rPr lang="en-US" sz="2000"/>
              <a:t>censorship permissible if protects national security</a:t>
            </a:r>
          </a:p>
        </p:txBody>
      </p:sp>
      <p:pic>
        <p:nvPicPr>
          <p:cNvPr id="23791" name="Picture 239" descr="C:\Documents and Settings\user\My Documents\My Pictures\uspol\time_magazine_cover_of_pentagon_papers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8763" y="2214563"/>
            <a:ext cx="2954337" cy="3881437"/>
          </a:xfrm>
          <a:noFill/>
          <a:ln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Freedom of the Press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“fair trial” issues</a:t>
            </a:r>
          </a:p>
          <a:p>
            <a:pPr lvl="1"/>
            <a:r>
              <a:rPr lang="en-US" sz="2400"/>
              <a:t>protect witnesses</a:t>
            </a:r>
          </a:p>
          <a:p>
            <a:pPr lvl="1"/>
            <a:r>
              <a:rPr lang="en-US" sz="2400"/>
              <a:t>protect accused</a:t>
            </a:r>
          </a:p>
        </p:txBody>
      </p:sp>
      <p:pic>
        <p:nvPicPr>
          <p:cNvPr id="44038" name="Picture 6" descr="C:\Documents and Settings\user\My Documents\My Pictures\uspol\stranglerheadline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2362200"/>
            <a:ext cx="3902075" cy="2005013"/>
          </a:xfrm>
          <a:noFill/>
          <a:ln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Freedom of the Press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Print vs Non-print media</a:t>
            </a:r>
          </a:p>
          <a:p>
            <a:pPr lvl="1"/>
            <a:r>
              <a:rPr lang="en-US"/>
              <a:t>Print has greater protection</a:t>
            </a:r>
          </a:p>
          <a:p>
            <a:pPr lvl="1"/>
            <a:r>
              <a:rPr lang="en-US"/>
              <a:t>Non-print, distinction between finite and non-finite transmission mode</a:t>
            </a:r>
          </a:p>
          <a:p>
            <a:pPr lvl="2"/>
            <a:r>
              <a:rPr lang="en-US"/>
              <a:t>Broadcast vs cable/satellite</a:t>
            </a:r>
          </a:p>
          <a:p>
            <a:pPr lvl="2"/>
            <a:r>
              <a:rPr lang="en-US"/>
              <a:t>More restriction on broadcast</a:t>
            </a:r>
          </a:p>
          <a:p>
            <a:pPr lvl="3"/>
            <a:r>
              <a:rPr lang="en-US"/>
              <a:t>Licensing and rules</a:t>
            </a:r>
          </a:p>
        </p:txBody>
      </p:sp>
      <p:pic>
        <p:nvPicPr>
          <p:cNvPr id="47110" name="Picture 6" descr="C:\Documents and Settings\user\My Documents\My Pictures\uspol\FCC-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810000"/>
            <a:ext cx="2286000" cy="2308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Freedom of the Press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09625" y="2214563"/>
            <a:ext cx="4143375" cy="3881437"/>
          </a:xfrm>
        </p:spPr>
        <p:txBody>
          <a:bodyPr/>
          <a:lstStyle/>
          <a:p>
            <a:r>
              <a:rPr lang="en-US" sz="2800"/>
              <a:t>“Beyond the Pale” unprotected press</a:t>
            </a:r>
          </a:p>
          <a:p>
            <a:pPr lvl="1"/>
            <a:r>
              <a:rPr lang="en-US" sz="2400"/>
              <a:t>Libel</a:t>
            </a:r>
          </a:p>
          <a:p>
            <a:pPr lvl="2"/>
            <a:r>
              <a:rPr lang="en-US" sz="2000"/>
              <a:t>Knowingly publish with reckless disregard for the truth statements known to be false and injurious to person’s character, reputation</a:t>
            </a:r>
          </a:p>
          <a:p>
            <a:pPr lvl="2"/>
            <a:endParaRPr lang="en-US" sz="2000"/>
          </a:p>
        </p:txBody>
      </p:sp>
      <p:pic>
        <p:nvPicPr>
          <p:cNvPr id="25608" name="Picture 8" descr="C:\Documents and Settings\user\My Documents\My Pictures\uspol\cheneyrobot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2209800"/>
            <a:ext cx="3001963" cy="3881438"/>
          </a:xfrm>
          <a:noFill/>
          <a:ln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Freedom of the Press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/>
            <a:r>
              <a:rPr lang="en-US" sz="2400"/>
              <a:t>Pornography/Obscentiy</a:t>
            </a:r>
          </a:p>
          <a:p>
            <a:pPr lvl="2"/>
            <a:r>
              <a:rPr lang="en-US" sz="2000" i="1"/>
              <a:t>Roth v. United States</a:t>
            </a:r>
            <a:r>
              <a:rPr lang="en-US" sz="2000"/>
              <a:t> (1957)</a:t>
            </a:r>
          </a:p>
          <a:p>
            <a:pPr lvl="2"/>
            <a:r>
              <a:rPr lang="en-US" sz="2000" i="1"/>
              <a:t>Miller v. California</a:t>
            </a:r>
            <a:r>
              <a:rPr lang="en-US" sz="2000"/>
              <a:t> (1973)</a:t>
            </a:r>
          </a:p>
        </p:txBody>
      </p:sp>
      <p:pic>
        <p:nvPicPr>
          <p:cNvPr id="63499" name="Picture 11" descr="C:\Documents and Settings\user\My Documents\My Pictures\uspol\pornography_copy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64100" y="2609850"/>
            <a:ext cx="3903663" cy="3090863"/>
          </a:xfrm>
          <a:noFill/>
          <a:ln/>
        </p:spPr>
      </p:pic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7315200" y="4038600"/>
            <a:ext cx="18288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3501" name="Picture 13" descr="C:\Documents and Settings\user\My Documents\My Pictures\uspol\nopo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4343400"/>
            <a:ext cx="857250" cy="857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</a:t>
            </a:r>
          </a:p>
        </p:txBody>
      </p:sp>
      <p:graphicFrame>
        <p:nvGraphicFramePr>
          <p:cNvPr id="5139" name="Group 19"/>
          <p:cNvGraphicFramePr>
            <a:graphicFrameLocks noGrp="1"/>
          </p:cNvGraphicFramePr>
          <p:nvPr/>
        </p:nvGraphicFramePr>
        <p:xfrm>
          <a:off x="1447800" y="2438400"/>
          <a:ext cx="6096000" cy="358140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3581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Civil Liberties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Civil Rights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Freedom of the Press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i="1"/>
              <a:t>Miller v California</a:t>
            </a:r>
            <a:r>
              <a:rPr lang="en-US"/>
              <a:t> (1973)</a:t>
            </a:r>
          </a:p>
          <a:p>
            <a:pPr lvl="1">
              <a:lnSpc>
                <a:spcPct val="90000"/>
              </a:lnSpc>
            </a:pPr>
            <a:r>
              <a:rPr lang="en-US"/>
              <a:t>Average Person finds it violates contemporary community standards</a:t>
            </a:r>
          </a:p>
          <a:p>
            <a:pPr lvl="1">
              <a:lnSpc>
                <a:spcPct val="90000"/>
              </a:lnSpc>
            </a:pPr>
            <a:r>
              <a:rPr lang="en-US"/>
              <a:t>Work taken as a whole appeals to a prurient interest in sex</a:t>
            </a:r>
          </a:p>
          <a:p>
            <a:pPr lvl="1">
              <a:lnSpc>
                <a:spcPct val="90000"/>
              </a:lnSpc>
            </a:pPr>
            <a:r>
              <a:rPr lang="en-US"/>
              <a:t>Work depicts patently offensive sexual conduct</a:t>
            </a:r>
          </a:p>
          <a:p>
            <a:pPr lvl="1">
              <a:lnSpc>
                <a:spcPct val="90000"/>
              </a:lnSpc>
            </a:pPr>
            <a:r>
              <a:rPr lang="en-US"/>
              <a:t>Work lacks serious redeeming literary, artistic, political, or scientific merit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Freedom to Assemble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Balance right to free association with right for public order</a:t>
            </a:r>
          </a:p>
          <a:p>
            <a:r>
              <a:rPr lang="en-US" sz="2800"/>
              <a:t>Permissible for localities to require permits in order to protest</a:t>
            </a:r>
          </a:p>
        </p:txBody>
      </p:sp>
      <p:pic>
        <p:nvPicPr>
          <p:cNvPr id="65542" name="Picture 6" descr="C:\Documents and Settings\user\My Documents\My Pictures\uspol\Iraqwarprotest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2514600"/>
            <a:ext cx="3903663" cy="2927350"/>
          </a:xfrm>
          <a:noFill/>
          <a:ln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 Amendment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/>
              <a:t>One of the few remaining amendments in the Bill of Rights that has not been incorporated</a:t>
            </a:r>
          </a:p>
          <a:p>
            <a:r>
              <a:rPr lang="en-US" sz="2400"/>
              <a:t>In District of Columbia v. Heller (2008) court ruled for the first time that gun ownership is an individual rather than a collective right.</a:t>
            </a:r>
          </a:p>
        </p:txBody>
      </p:sp>
      <p:pic>
        <p:nvPicPr>
          <p:cNvPr id="77832" name="Picture 8" descr="C:\Documents and Settings\user\My Documents\My Pictures\uspol\sarahPalinGun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89075" y="2214563"/>
            <a:ext cx="2543175" cy="3881437"/>
          </a:xfrm>
          <a:noFill/>
          <a:ln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Third Amendment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This amendment prohibits the federal government from commandeering private homes for the military in peacetime without consent of the owner.</a:t>
            </a:r>
          </a:p>
          <a:p>
            <a:r>
              <a:rPr lang="en-US" sz="2400"/>
              <a:t>In time of war, however, it can happen with appropriate legislation.</a:t>
            </a:r>
          </a:p>
        </p:txBody>
      </p:sp>
      <p:pic>
        <p:nvPicPr>
          <p:cNvPr id="79878" name="Picture 6" descr="C:\Documents and Settings\user\My Documents\My Pictures\uspol\_42471243_anbar_416ge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 b="5414"/>
          <a:stretch>
            <a:fillRect/>
          </a:stretch>
        </p:blipFill>
        <p:spPr>
          <a:xfrm>
            <a:off x="4876800" y="2819400"/>
            <a:ext cx="3903663" cy="2662238"/>
          </a:xfrm>
          <a:noFill/>
          <a:ln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Rights of the Accused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Founders were concerned with crime, but their concerns were different from ours</a:t>
            </a:r>
          </a:p>
          <a:p>
            <a:r>
              <a:rPr lang="en-US"/>
              <a:t>Wanted to find ways to protect individuals from overambitious state activities</a:t>
            </a:r>
          </a:p>
          <a:p>
            <a:r>
              <a:rPr lang="en-US"/>
              <a:t>Variety of provisions built into the Bill of Rights to make it more difficult for states to deprive people of their liberty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Rights of the Accused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Pretrial Rights</a:t>
            </a:r>
          </a:p>
          <a:p>
            <a:pPr lvl="1"/>
            <a:r>
              <a:rPr lang="en-US"/>
              <a:t>4th Amendment protections</a:t>
            </a:r>
          </a:p>
          <a:p>
            <a:pPr lvl="2"/>
            <a:r>
              <a:rPr lang="en-US"/>
              <a:t>no unreasonable search &amp; seizure</a:t>
            </a:r>
          </a:p>
          <a:p>
            <a:pPr lvl="2"/>
            <a:r>
              <a:rPr lang="en-US"/>
              <a:t>police need warrant to search</a:t>
            </a:r>
          </a:p>
          <a:p>
            <a:pPr lvl="1"/>
            <a:r>
              <a:rPr lang="en-US"/>
              <a:t>5th Amendment protections</a:t>
            </a:r>
          </a:p>
          <a:p>
            <a:pPr lvl="2"/>
            <a:r>
              <a:rPr lang="en-US"/>
              <a:t>no self-incrimination</a:t>
            </a:r>
          </a:p>
          <a:p>
            <a:pPr lvl="2"/>
            <a:r>
              <a:rPr lang="en-US"/>
              <a:t>grand jury indictment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Rights of the Accused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/>
              <a:t>Trial Rights</a:t>
            </a:r>
          </a:p>
          <a:p>
            <a:pPr lvl="1"/>
            <a:r>
              <a:rPr lang="en-US" sz="2000" i="1"/>
              <a:t>habeas corpus</a:t>
            </a:r>
            <a:r>
              <a:rPr lang="en-US" sz="2000"/>
              <a:t> -- accused must be brought before judge and be publicly informed of charges  (Art. 1, sec. 9, clause i)</a:t>
            </a:r>
          </a:p>
          <a:p>
            <a:pPr lvl="1"/>
            <a:r>
              <a:rPr lang="en-US" sz="2000"/>
              <a:t>right to counsel (6th Amendment)</a:t>
            </a:r>
          </a:p>
          <a:p>
            <a:pPr lvl="1"/>
            <a:r>
              <a:rPr lang="en-US" sz="2000"/>
              <a:t>right to confront witnesses (6th Amendment)</a:t>
            </a:r>
          </a:p>
          <a:p>
            <a:pPr lvl="1">
              <a:buFont typeface="Wingdings" pitchFamily="2" charset="2"/>
              <a:buNone/>
            </a:pPr>
            <a:endParaRPr lang="en-US" sz="2000"/>
          </a:p>
        </p:txBody>
      </p:sp>
      <p:pic>
        <p:nvPicPr>
          <p:cNvPr id="29702" name="Picture 6" descr="C:\Documents and Settings\user\My Documents\My Pictures\uspol\Arraignment2_t600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2133600"/>
            <a:ext cx="2465388" cy="3881438"/>
          </a:xfrm>
          <a:noFill/>
          <a:ln/>
        </p:spPr>
      </p:pic>
      <p:pic>
        <p:nvPicPr>
          <p:cNvPr id="29703" name="Picture 7" descr="C:\Documents and Settings\user\My Documents\My Pictures\uspol\arraignment_lawyer_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962400"/>
            <a:ext cx="3276600" cy="2665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Rights of the Accused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Trial Rights (continued)</a:t>
            </a:r>
          </a:p>
          <a:p>
            <a:pPr lvl="1"/>
            <a:r>
              <a:rPr lang="en-US"/>
              <a:t>due process provisions (6th Amendment)</a:t>
            </a:r>
          </a:p>
          <a:p>
            <a:pPr lvl="2"/>
            <a:r>
              <a:rPr lang="en-US"/>
              <a:t>speedy and public trial</a:t>
            </a:r>
          </a:p>
          <a:p>
            <a:pPr lvl="2"/>
            <a:r>
              <a:rPr lang="en-US"/>
              <a:t>jury of peers</a:t>
            </a:r>
          </a:p>
          <a:p>
            <a:pPr lvl="2"/>
            <a:r>
              <a:rPr lang="en-US"/>
              <a:t>presumption of innocence</a:t>
            </a:r>
          </a:p>
          <a:p>
            <a:pPr lvl="2"/>
            <a:r>
              <a:rPr lang="en-US"/>
              <a:t>trial conducted in jurisdiction </a:t>
            </a:r>
            <a:br>
              <a:rPr lang="en-US"/>
            </a:br>
            <a:r>
              <a:rPr lang="en-US"/>
              <a:t>where crime is alleged </a:t>
            </a:r>
            <a:br>
              <a:rPr lang="en-US"/>
            </a:br>
            <a:r>
              <a:rPr lang="en-US"/>
              <a:t>to have occured</a:t>
            </a:r>
          </a:p>
        </p:txBody>
      </p:sp>
      <p:pic>
        <p:nvPicPr>
          <p:cNvPr id="30724" name="Picture 4" descr="C:\Documents and Settings\user\My Documents\My Pictures\uspol\jury_b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429000"/>
            <a:ext cx="3048000" cy="2547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Rights of the Accused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Post Trial Rights</a:t>
            </a:r>
          </a:p>
          <a:p>
            <a:pPr lvl="1"/>
            <a:r>
              <a:rPr lang="en-US"/>
              <a:t>no double jeopardy (5th Amendment)</a:t>
            </a:r>
          </a:p>
          <a:p>
            <a:pPr lvl="1"/>
            <a:r>
              <a:rPr lang="en-US"/>
              <a:t>no cruel and unusual punishment (8th Amendment</a:t>
            </a:r>
          </a:p>
        </p:txBody>
      </p:sp>
      <p:pic>
        <p:nvPicPr>
          <p:cNvPr id="31748" name="Picture 4" descr="C:\Documents and Settings\user\My Documents\My Pictures\uspol\pill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886200"/>
            <a:ext cx="3429000" cy="262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Rights of the Accused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Key additions/amendations to basic rights</a:t>
            </a:r>
          </a:p>
          <a:p>
            <a:pPr lvl="1"/>
            <a:r>
              <a:rPr lang="en-US" sz="2400" i="1"/>
              <a:t>Gideon v. Wainwright</a:t>
            </a:r>
            <a:r>
              <a:rPr lang="en-US" sz="2400"/>
              <a:t> (1963) -- right to counsel even if can’t afford an attorney; state must provide one</a:t>
            </a:r>
          </a:p>
        </p:txBody>
      </p:sp>
      <p:pic>
        <p:nvPicPr>
          <p:cNvPr id="32774" name="Picture 6" descr="C:\Documents and Settings\user\My Documents\My Pictures\uspol\gideon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2214563"/>
            <a:ext cx="3433762" cy="3881437"/>
          </a:xfr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Civil Liberties</a:t>
            </a:r>
            <a:r>
              <a:rPr lang="en-US"/>
              <a:t> -- Rights that need protection </a:t>
            </a:r>
            <a:r>
              <a:rPr lang="en-US" i="1"/>
              <a:t>from</a:t>
            </a:r>
            <a:r>
              <a:rPr lang="en-US"/>
              <a:t> the government</a:t>
            </a:r>
          </a:p>
          <a:p>
            <a:r>
              <a:rPr lang="en-US" b="1"/>
              <a:t>Civil Rights</a:t>
            </a:r>
            <a:r>
              <a:rPr lang="en-US"/>
              <a:t> -- Rights that need protection </a:t>
            </a:r>
            <a:r>
              <a:rPr lang="en-US" i="1"/>
              <a:t>by</a:t>
            </a:r>
            <a:r>
              <a:rPr lang="en-US"/>
              <a:t> the government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C:\Documents and Settings\user\My Documents\My Pictures\uspol\Gideon-petition_2.jpg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43200" y="685800"/>
            <a:ext cx="3390900" cy="5486400"/>
          </a:xfrm>
          <a:noFill/>
          <a:ln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Rights of the Accused</a:t>
            </a:r>
          </a:p>
        </p:txBody>
      </p:sp>
      <p:sp>
        <p:nvSpPr>
          <p:cNvPr id="70660" name="Rectangle 2052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lvl="1"/>
            <a:r>
              <a:rPr lang="en-US" sz="2000" i="1"/>
              <a:t>Mapp v. Ohio</a:t>
            </a:r>
            <a:r>
              <a:rPr lang="en-US" sz="2000"/>
              <a:t> (1961) -- exclusionary rule; illegally obtained evidence is inadmissable at trial. "all evidence obtained by searches and seizures in violation of the Constitution is, by [the Fourth Amendment], inadmissible in a state court." </a:t>
            </a:r>
          </a:p>
          <a:p>
            <a:endParaRPr lang="en-US" sz="2400"/>
          </a:p>
        </p:txBody>
      </p:sp>
      <p:pic>
        <p:nvPicPr>
          <p:cNvPr id="70662" name="Picture 2054" descr="C:\Documents and Settings\user\My Documents\My Pictures\uspol\mapp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73163" y="2214563"/>
            <a:ext cx="3175000" cy="3881437"/>
          </a:xfrm>
          <a:noFill/>
          <a:ln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Rights of the Accused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Exceptions to Exclusionary Rule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“Plain sight”: 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evidence not on a warrant but in “plain sight” of the police is admissable in court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Alternative means: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If police can demonstrate they would inevitably have found the evidence legally anyway, even though it was illegally obtained originally, the evidence is admissable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“Good faith”: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if police believe they are conducting a “reasonable” search, and a subsequent court rules that the search was in fact unreasonable, the evidence is admissable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Rights of the Accused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Miranda v. Arizona</a:t>
            </a:r>
            <a:r>
              <a:rPr lang="en-US"/>
              <a:t> (1966) -- police must inform accused of rights prior to taking into custody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endParaRPr lang="en-US"/>
          </a:p>
        </p:txBody>
      </p:sp>
      <p:pic>
        <p:nvPicPr>
          <p:cNvPr id="50180" name="Picture 4" descr="C:\Documents and Settings\user\My Documents\My Pictures\uspol\miranda_mu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657600"/>
            <a:ext cx="3200400" cy="1851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Rights of the Accused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Exceptions to </a:t>
            </a:r>
            <a:r>
              <a:rPr lang="en-US" sz="2400" i="1"/>
              <a:t>Miranda</a:t>
            </a:r>
            <a:r>
              <a:rPr lang="en-US" sz="2400"/>
              <a:t>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“Public Safety”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Conviction possible if other evidence at trial would have been enough to convict, even if confession was coerced or suspect was not read </a:t>
            </a:r>
            <a:r>
              <a:rPr lang="en-US" sz="2000" i="1"/>
              <a:t>Miranda</a:t>
            </a:r>
            <a:r>
              <a:rPr lang="en-US" sz="2000"/>
              <a:t> rights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Ambiguity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Suspects must clearly state that they would like to speak to counsel or exercise other provisions of their </a:t>
            </a:r>
            <a:r>
              <a:rPr lang="en-US" sz="1800" i="1"/>
              <a:t>Miranda</a:t>
            </a:r>
            <a:r>
              <a:rPr lang="en-US" sz="1800"/>
              <a:t> rights</a:t>
            </a:r>
          </a:p>
        </p:txBody>
      </p:sp>
      <p:pic>
        <p:nvPicPr>
          <p:cNvPr id="51206" name="Picture 6" descr="C:\Documents and Settings\user\My Documents\My Pictures\uspol\policeinterrogation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2743200"/>
            <a:ext cx="3903663" cy="2927350"/>
          </a:xfrm>
          <a:noFill/>
          <a:ln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Rights of the Accused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Exceptions:</a:t>
            </a:r>
          </a:p>
          <a:p>
            <a:pPr lvl="1"/>
            <a:r>
              <a:rPr lang="en-US"/>
              <a:t>War on Terror and enemy combatants</a:t>
            </a:r>
          </a:p>
          <a:p>
            <a:pPr lvl="1"/>
            <a:r>
              <a:rPr lang="en-US"/>
              <a:t>Bush Administration argues that terrorists taken into custody are outside both international law (Geneva Conventions regarding Prisoners of War) and US civil law</a:t>
            </a:r>
          </a:p>
        </p:txBody>
      </p:sp>
      <p:pic>
        <p:nvPicPr>
          <p:cNvPr id="68612" name="Picture 4" descr="C:\Documents and Settings\user\My Documents\My Pictures\uspol\abu-ghrai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724400"/>
            <a:ext cx="25400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Death Penalty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Death penalty and the 8th Amendent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“cruel and unusual” refers to punishment that is excessive (punishment did not fit the crime) and needlessly inflicts suffering on the convict</a:t>
            </a:r>
          </a:p>
          <a:p>
            <a:pPr lvl="1">
              <a:lnSpc>
                <a:spcPct val="90000"/>
              </a:lnSpc>
            </a:pPr>
            <a:r>
              <a:rPr lang="en-US" sz="2000" i="1"/>
              <a:t>Furman v. Georgia</a:t>
            </a:r>
            <a:r>
              <a:rPr lang="en-US" sz="2000"/>
              <a:t> (1972)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Death penalty unconstitutional because its use was random and arbitrary</a:t>
            </a:r>
          </a:p>
        </p:txBody>
      </p:sp>
      <p:pic>
        <p:nvPicPr>
          <p:cNvPr id="53254" name="Picture 6" descr="C:\Documents and Settings\user\My Documents\My Pictures\uspol\lethalinject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09625" y="2720975"/>
            <a:ext cx="3902075" cy="2867025"/>
          </a:xfrm>
          <a:noFill/>
          <a:ln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Death Penalty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i="1"/>
              <a:t>Gregg v. Georgia</a:t>
            </a:r>
            <a:r>
              <a:rPr lang="en-US"/>
              <a:t> (1976)</a:t>
            </a:r>
          </a:p>
          <a:p>
            <a:pPr lvl="1">
              <a:lnSpc>
                <a:spcPct val="90000"/>
              </a:lnSpc>
            </a:pPr>
            <a:r>
              <a:rPr lang="en-US"/>
              <a:t>States adopt, and court approves a “two step” process for capital cases</a:t>
            </a:r>
          </a:p>
          <a:p>
            <a:pPr>
              <a:lnSpc>
                <a:spcPct val="90000"/>
              </a:lnSpc>
            </a:pPr>
            <a:r>
              <a:rPr lang="en-US" i="1"/>
              <a:t>Ring vs Arizona</a:t>
            </a:r>
            <a:r>
              <a:rPr lang="en-US"/>
              <a:t> (2002)</a:t>
            </a:r>
          </a:p>
          <a:p>
            <a:pPr lvl="1">
              <a:lnSpc>
                <a:spcPct val="90000"/>
              </a:lnSpc>
            </a:pPr>
            <a:r>
              <a:rPr lang="en-US"/>
              <a:t>Only juries, not judges, can impose the death penalty</a:t>
            </a:r>
          </a:p>
          <a:p>
            <a:pPr lvl="1">
              <a:lnSpc>
                <a:spcPct val="90000"/>
              </a:lnSpc>
            </a:pPr>
            <a:r>
              <a:rPr lang="en-US">
                <a:hlinkClick r:id="rId2"/>
              </a:rPr>
              <a:t>Death Row statistics</a:t>
            </a:r>
            <a:r>
              <a:rPr lang="en-US"/>
              <a:t> from the Bureau of Justice Statistics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Rights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25" y="2214563"/>
            <a:ext cx="3914775" cy="4033837"/>
          </a:xfrm>
        </p:spPr>
        <p:txBody>
          <a:bodyPr/>
          <a:lstStyle/>
          <a:p>
            <a:r>
              <a:rPr lang="en-US" sz="2800"/>
              <a:t>Privacy Rights</a:t>
            </a:r>
          </a:p>
          <a:p>
            <a:pPr lvl="1"/>
            <a:r>
              <a:rPr lang="en-US" sz="2400"/>
              <a:t>Privacy not mentioned specifically in the Constitution or the Bill of Rights</a:t>
            </a:r>
          </a:p>
          <a:p>
            <a:pPr lvl="1"/>
            <a:r>
              <a:rPr lang="en-US" sz="2400" i="1"/>
              <a:t>Griswold v. Connnecticut</a:t>
            </a:r>
            <a:r>
              <a:rPr lang="en-US" sz="2400"/>
              <a:t> (1965)</a:t>
            </a:r>
          </a:p>
          <a:p>
            <a:pPr lvl="2"/>
            <a:r>
              <a:rPr lang="en-US" sz="2000"/>
              <a:t>Privacy located in the 1st, 3rd, 4th, 5th, 9th amendments</a:t>
            </a:r>
          </a:p>
        </p:txBody>
      </p:sp>
      <p:pic>
        <p:nvPicPr>
          <p:cNvPr id="58372" name="Picture 4" descr="C:\Documents and Settings\user\My Documents\My Pictures\uspol\e_griswo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286000"/>
            <a:ext cx="2032000" cy="3797300"/>
          </a:xfrm>
          <a:prstGeom prst="rect">
            <a:avLst/>
          </a:prstGeom>
          <a:noFill/>
        </p:spPr>
      </p:pic>
      <p:pic>
        <p:nvPicPr>
          <p:cNvPr id="58373" name="Picture 5" descr="C:\Documents and Settings\user\My Documents\My Pictures\uspol\buxton_6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2514600"/>
            <a:ext cx="1714500" cy="2103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Rights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Privacy and the USA Patriot Act</a:t>
            </a:r>
          </a:p>
          <a:p>
            <a:pPr lvl="1"/>
            <a:r>
              <a:rPr lang="en-US"/>
              <a:t>allows government officials to secretly search a suspected terrorist house with special warrant</a:t>
            </a:r>
          </a:p>
          <a:p>
            <a:pPr lvl="1"/>
            <a:r>
              <a:rPr lang="en-US"/>
              <a:t>allows government to monitor internet, phone conversation, banking, and book purchases with special warrant</a:t>
            </a:r>
          </a:p>
          <a:p>
            <a:pPr lvl="1"/>
            <a:r>
              <a:rPr lang="en-US"/>
              <a:t>allows government to open mail with special warrant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Judicial Review </a:t>
            </a:r>
          </a:p>
          <a:p>
            <a:pPr lvl="1"/>
            <a:r>
              <a:rPr lang="en-US" sz="2400" i="1"/>
              <a:t>Marbury v. Madison</a:t>
            </a:r>
            <a:r>
              <a:rPr lang="en-US" sz="2400"/>
              <a:t> (1803)</a:t>
            </a:r>
          </a:p>
          <a:p>
            <a:r>
              <a:rPr lang="en-US" sz="2800"/>
              <a:t>Incorporation Theory</a:t>
            </a:r>
          </a:p>
          <a:p>
            <a:pPr lvl="1"/>
            <a:r>
              <a:rPr lang="en-US" sz="2400" i="1"/>
              <a:t>Gitlow v. New York</a:t>
            </a:r>
            <a:r>
              <a:rPr lang="en-US" sz="2400"/>
              <a:t> (1925) </a:t>
            </a:r>
          </a:p>
        </p:txBody>
      </p:sp>
      <p:pic>
        <p:nvPicPr>
          <p:cNvPr id="14342" name="Picture 6" descr="C:\Documents and Settings\user\My Documents\My Pictures\uspol\marbury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2209800"/>
            <a:ext cx="3013075" cy="3881438"/>
          </a:xfrm>
          <a:noFill/>
          <a:ln/>
        </p:spPr>
      </p:pic>
      <p:pic>
        <p:nvPicPr>
          <p:cNvPr id="14343" name="Picture 7" descr="C:\Documents and Settings\user\My Documents\My Pictures\uspol\PortraitMadison.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962400"/>
            <a:ext cx="1711325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Privacy and the Patriot Act</a:t>
            </a:r>
          </a:p>
          <a:p>
            <a:pPr lvl="1"/>
            <a:r>
              <a:rPr lang="en-US"/>
              <a:t>FBI must present evidence why warrant is necessary, but judge has no authority to reject warrant</a:t>
            </a:r>
          </a:p>
          <a:p>
            <a:pPr lvl="1"/>
            <a:r>
              <a:rPr lang="en-US"/>
              <a:t>Individuals targeted by these investigations are forbidden to discuss investigation, including the facts of its existence, with anyone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Judicial Review</a:t>
            </a:r>
            <a:r>
              <a:rPr lang="en-US"/>
              <a:t>:  power of the Supreme Court to determine the meaning of the constitution</a:t>
            </a:r>
          </a:p>
          <a:p>
            <a:r>
              <a:rPr lang="en-US" b="1"/>
              <a:t>Incorporation Theory</a:t>
            </a:r>
            <a:r>
              <a:rPr lang="en-US"/>
              <a:t>:  applying the protections of the Bill of Rights to the actions of state governments via the 14th Amendment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1st Amendment Issues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First Amendment rights include:</a:t>
            </a:r>
          </a:p>
          <a:p>
            <a:pPr lvl="1"/>
            <a:r>
              <a:rPr lang="en-US"/>
              <a:t>Religious Freedom</a:t>
            </a:r>
          </a:p>
          <a:p>
            <a:pPr lvl="1"/>
            <a:r>
              <a:rPr lang="en-US"/>
              <a:t>Free Speech</a:t>
            </a:r>
          </a:p>
          <a:p>
            <a:pPr lvl="1"/>
            <a:r>
              <a:rPr lang="en-US"/>
              <a:t>Free Press</a:t>
            </a:r>
          </a:p>
          <a:p>
            <a:pPr lvl="1"/>
            <a:r>
              <a:rPr lang="en-US"/>
              <a:t>Free Assembly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1st Amendment Issues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2514600"/>
            <a:ext cx="3903663" cy="3881438"/>
          </a:xfrm>
        </p:spPr>
        <p:txBody>
          <a:bodyPr/>
          <a:lstStyle/>
          <a:p>
            <a:r>
              <a:rPr lang="en-US" sz="2800"/>
              <a:t>Religious Freedom has 2 components</a:t>
            </a:r>
          </a:p>
          <a:p>
            <a:pPr lvl="1"/>
            <a:r>
              <a:rPr lang="en-US" sz="2400"/>
              <a:t>Anti-establishment</a:t>
            </a:r>
          </a:p>
          <a:p>
            <a:pPr lvl="1"/>
            <a:r>
              <a:rPr lang="en-US" sz="2400"/>
              <a:t>Free Exercise</a:t>
            </a:r>
          </a:p>
        </p:txBody>
      </p:sp>
      <p:pic>
        <p:nvPicPr>
          <p:cNvPr id="10246" name="Picture 6" descr="C:\Documents and Settings\user\My Documents\My Pictures\uspol\InGodWeTrust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2438400"/>
            <a:ext cx="3902075" cy="2927350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Religious Freedom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Anti-Establishment clause</a:t>
            </a:r>
          </a:p>
          <a:p>
            <a:r>
              <a:rPr lang="en-US"/>
              <a:t>1971 - </a:t>
            </a:r>
            <a:r>
              <a:rPr lang="en-US" i="1"/>
              <a:t>Lemon v. Kurtzman</a:t>
            </a:r>
          </a:p>
          <a:p>
            <a:pPr lvl="1"/>
            <a:r>
              <a:rPr lang="en-US"/>
              <a:t>Aid must be secular in intent</a:t>
            </a:r>
          </a:p>
          <a:p>
            <a:pPr lvl="1"/>
            <a:r>
              <a:rPr lang="en-US"/>
              <a:t>Its primary effect can neither enhance nor inhibit religion</a:t>
            </a:r>
          </a:p>
          <a:p>
            <a:pPr lvl="1"/>
            <a:r>
              <a:rPr lang="en-US"/>
              <a:t>Government must avoid “excessive entanglement” with religion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aight Edge">
  <a:themeElements>
    <a:clrScheme name="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Straight Edg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Designs\Straight Edge.pot</Template>
  <TotalTime>536</TotalTime>
  <Words>1690</Words>
  <Application>Microsoft Office PowerPoint</Application>
  <PresentationFormat>On-screen Show (4:3)</PresentationFormat>
  <Paragraphs>240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Times New Roman</vt:lpstr>
      <vt:lpstr>Wingdings</vt:lpstr>
      <vt:lpstr>Straight Edge</vt:lpstr>
      <vt:lpstr>Civil Liberties &amp; Civil Rights</vt:lpstr>
      <vt:lpstr>Civil Liberties &amp; Civil Rights</vt:lpstr>
      <vt:lpstr>Definition</vt:lpstr>
      <vt:lpstr>Definition</vt:lpstr>
      <vt:lpstr>Definition</vt:lpstr>
      <vt:lpstr>Definition</vt:lpstr>
      <vt:lpstr>1st Amendment Issues</vt:lpstr>
      <vt:lpstr>1st Amendment Issues</vt:lpstr>
      <vt:lpstr>Religious Freedom</vt:lpstr>
      <vt:lpstr>Religious Freedom</vt:lpstr>
      <vt:lpstr>Religious Freedom</vt:lpstr>
      <vt:lpstr>Religious Freedom</vt:lpstr>
      <vt:lpstr>Religious Freedom</vt:lpstr>
      <vt:lpstr>Religious Freedom</vt:lpstr>
      <vt:lpstr>Religious Freedom</vt:lpstr>
      <vt:lpstr>Religious Freedom</vt:lpstr>
      <vt:lpstr>Religious Freedom</vt:lpstr>
      <vt:lpstr>Religious Freedom</vt:lpstr>
      <vt:lpstr>Religious Freedom</vt:lpstr>
      <vt:lpstr>Freedom of Expression</vt:lpstr>
      <vt:lpstr>Freedom of Expression</vt:lpstr>
      <vt:lpstr>Freedom of Expression</vt:lpstr>
      <vt:lpstr>Other Speech Rights</vt:lpstr>
      <vt:lpstr>Other Speech Rights</vt:lpstr>
      <vt:lpstr>Freedom of the Press</vt:lpstr>
      <vt:lpstr>Freedom of the Press</vt:lpstr>
      <vt:lpstr>Freedom of the Press</vt:lpstr>
      <vt:lpstr>Freedom of the Press</vt:lpstr>
      <vt:lpstr>Freedom of the Press</vt:lpstr>
      <vt:lpstr>Freedom of the Press</vt:lpstr>
      <vt:lpstr>Freedom to Assemble</vt:lpstr>
      <vt:lpstr>Second Amendment</vt:lpstr>
      <vt:lpstr>Third Amendment</vt:lpstr>
      <vt:lpstr>Rights of the Accused</vt:lpstr>
      <vt:lpstr>Rights of the Accused</vt:lpstr>
      <vt:lpstr>Rights of the Accused</vt:lpstr>
      <vt:lpstr>Rights of the Accused</vt:lpstr>
      <vt:lpstr>Rights of the Accused</vt:lpstr>
      <vt:lpstr>Rights of the Accused</vt:lpstr>
      <vt:lpstr>Slide 40</vt:lpstr>
      <vt:lpstr>Rights of the Accused</vt:lpstr>
      <vt:lpstr>Rights of the Accused</vt:lpstr>
      <vt:lpstr>Rights of the Accused</vt:lpstr>
      <vt:lpstr>Rights of the Accused</vt:lpstr>
      <vt:lpstr>Rights of the Accused</vt:lpstr>
      <vt:lpstr>Death Penalty</vt:lpstr>
      <vt:lpstr>Death Penalty</vt:lpstr>
      <vt:lpstr>Other Rights</vt:lpstr>
      <vt:lpstr>Other Rights</vt:lpstr>
      <vt:lpstr>Slide 50</vt:lpstr>
    </vt:vector>
  </TitlesOfParts>
  <Company>New Jersey City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Liberties &amp; Civil Rights</dc:title>
  <dc:creator>Fran Moran</dc:creator>
  <cp:lastModifiedBy>anne.mccanless</cp:lastModifiedBy>
  <cp:revision>33</cp:revision>
  <dcterms:created xsi:type="dcterms:W3CDTF">2005-06-01T11:01:24Z</dcterms:created>
  <dcterms:modified xsi:type="dcterms:W3CDTF">2015-03-12T10:23:47Z</dcterms:modified>
</cp:coreProperties>
</file>