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5" r:id="rId2"/>
    <p:sldId id="256" r:id="rId3"/>
    <p:sldId id="257" r:id="rId4"/>
    <p:sldId id="258" r:id="rId5"/>
    <p:sldId id="259" r:id="rId6"/>
    <p:sldId id="260" r:id="rId7"/>
    <p:sldId id="26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2F52EB-0D48-44D6-8B31-AD98F6A6C67A}" type="datetimeFigureOut">
              <a:rPr lang="en-US" smtClean="0"/>
              <a:pPr/>
              <a:t>4/16/2021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7ECA2B-8B94-45E0-ABA4-D5F58286CB6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D8AF88-3E8A-455E-B06F-3132E2B8B0A5}"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AAAC1E-20A0-40D6-BA84-F9D7F7C0F535}" type="datetimeFigureOut">
              <a:rPr lang="en-US" smtClean="0"/>
              <a:pPr/>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AD5BE-236A-4CD6-A75F-8AF0EC93C7A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AAAC1E-20A0-40D6-BA84-F9D7F7C0F535}" type="datetimeFigureOut">
              <a:rPr lang="en-US" smtClean="0"/>
              <a:pPr/>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AD5BE-236A-4CD6-A75F-8AF0EC93C7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AAAC1E-20A0-40D6-BA84-F9D7F7C0F535}" type="datetimeFigureOut">
              <a:rPr lang="en-US" smtClean="0"/>
              <a:pPr/>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AD5BE-236A-4CD6-A75F-8AF0EC93C7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AAAC1E-20A0-40D6-BA84-F9D7F7C0F535}" type="datetimeFigureOut">
              <a:rPr lang="en-US" smtClean="0"/>
              <a:pPr/>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AD5BE-236A-4CD6-A75F-8AF0EC93C7A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AAAC1E-20A0-40D6-BA84-F9D7F7C0F535}" type="datetimeFigureOut">
              <a:rPr lang="en-US" smtClean="0"/>
              <a:pPr/>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AD5BE-236A-4CD6-A75F-8AF0EC93C7A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AAAC1E-20A0-40D6-BA84-F9D7F7C0F535}" type="datetimeFigureOut">
              <a:rPr lang="en-US" smtClean="0"/>
              <a:pPr/>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AD5BE-236A-4CD6-A75F-8AF0EC93C7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AAAC1E-20A0-40D6-BA84-F9D7F7C0F535}" type="datetimeFigureOut">
              <a:rPr lang="en-US" smtClean="0"/>
              <a:pPr/>
              <a:t>4/16/2021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4AD5BE-236A-4CD6-A75F-8AF0EC93C7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AAAC1E-20A0-40D6-BA84-F9D7F7C0F535}" type="datetimeFigureOut">
              <a:rPr lang="en-US" smtClean="0"/>
              <a:pPr/>
              <a:t>4/16/2021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4AD5BE-236A-4CD6-A75F-8AF0EC93C7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AAC1E-20A0-40D6-BA84-F9D7F7C0F535}" type="datetimeFigureOut">
              <a:rPr lang="en-US" smtClean="0"/>
              <a:pPr/>
              <a:t>4/16/2021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4AD5BE-236A-4CD6-A75F-8AF0EC93C7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AAAC1E-20A0-40D6-BA84-F9D7F7C0F535}" type="datetimeFigureOut">
              <a:rPr lang="en-US" smtClean="0"/>
              <a:pPr/>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AD5BE-236A-4CD6-A75F-8AF0EC93C7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AAAC1E-20A0-40D6-BA84-F9D7F7C0F535}" type="datetimeFigureOut">
              <a:rPr lang="en-US" smtClean="0"/>
              <a:pPr/>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AD5BE-236A-4CD6-A75F-8AF0EC93C7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AAC1E-20A0-40D6-BA84-F9D7F7C0F535}" type="datetimeFigureOut">
              <a:rPr lang="en-US" smtClean="0"/>
              <a:pPr/>
              <a:t>4/16/2021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AD5BE-236A-4CD6-A75F-8AF0EC93C7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xyronindia.com/"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www.youtube.com/watch?v=Yj08tiConG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4038600" cy="6858000"/>
          </a:xfrm>
          <a:prstGeom prst="rect">
            <a:avLst/>
          </a:prstGeom>
        </p:spPr>
      </p:pic>
      <p:sp>
        <p:nvSpPr>
          <p:cNvPr id="3" name="Subtitle 2"/>
          <p:cNvSpPr>
            <a:spLocks noGrp="1"/>
          </p:cNvSpPr>
          <p:nvPr>
            <p:ph type="subTitle" idx="1"/>
          </p:nvPr>
        </p:nvSpPr>
        <p:spPr>
          <a:xfrm>
            <a:off x="3962399" y="4572000"/>
            <a:ext cx="5181601" cy="1752600"/>
          </a:xfrm>
        </p:spPr>
        <p:txBody>
          <a:bodyPr>
            <a:normAutofit/>
          </a:bodyPr>
          <a:lstStyle/>
          <a:p>
            <a:r>
              <a:rPr lang="en-US" sz="2800" dirty="0" smtClean="0"/>
              <a:t>Ideal wind turbine for Islands, small projects, storage projects, developing countries.</a:t>
            </a:r>
          </a:p>
          <a:p>
            <a:endParaRPr lang="en-US" sz="28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a:t>
            </a:fld>
            <a:endParaRPr lang="en-US"/>
          </a:p>
        </p:txBody>
      </p:sp>
      <p:sp>
        <p:nvSpPr>
          <p:cNvPr id="8" name="TextBox 7"/>
          <p:cNvSpPr txBox="1"/>
          <p:nvPr/>
        </p:nvSpPr>
        <p:spPr>
          <a:xfrm>
            <a:off x="4079631" y="2263676"/>
            <a:ext cx="5064369" cy="2585323"/>
          </a:xfrm>
          <a:prstGeom prst="rect">
            <a:avLst/>
          </a:prstGeom>
          <a:noFill/>
        </p:spPr>
        <p:txBody>
          <a:bodyPr wrap="square" rtlCol="0">
            <a:spAutoFit/>
          </a:bodyPr>
          <a:lstStyle/>
          <a:p>
            <a:r>
              <a:rPr lang="en-US" b="1" i="1" dirty="0" smtClean="0">
                <a:solidFill>
                  <a:srgbClr val="00B050"/>
                </a:solidFill>
              </a:rPr>
              <a:t>EX-55 1 MW Direct Drive Wind Turbine</a:t>
            </a:r>
          </a:p>
          <a:p>
            <a:r>
              <a:rPr lang="en-US" b="1" i="1" dirty="0" smtClean="0">
                <a:solidFill>
                  <a:srgbClr val="00B050"/>
                </a:solidFill>
              </a:rPr>
              <a:t>Permanent Magnet Synchronous Generator</a:t>
            </a:r>
          </a:p>
          <a:p>
            <a:endParaRPr lang="en-US" b="1" i="1" dirty="0" smtClean="0">
              <a:solidFill>
                <a:srgbClr val="00B050"/>
              </a:solidFill>
            </a:endParaRPr>
          </a:p>
          <a:p>
            <a:r>
              <a:rPr lang="en-US" b="1" i="1" dirty="0" smtClean="0">
                <a:solidFill>
                  <a:srgbClr val="00B050"/>
                </a:solidFill>
              </a:rPr>
              <a:t>Complies with </a:t>
            </a:r>
          </a:p>
          <a:p>
            <a:r>
              <a:rPr lang="en-US" b="1" i="1" dirty="0" err="1" smtClean="0">
                <a:solidFill>
                  <a:srgbClr val="00B050"/>
                </a:solidFill>
              </a:rPr>
              <a:t>Germanischer</a:t>
            </a:r>
            <a:r>
              <a:rPr lang="en-US" b="1" i="1" dirty="0" smtClean="0">
                <a:solidFill>
                  <a:srgbClr val="00B050"/>
                </a:solidFill>
              </a:rPr>
              <a:t> Lloyd Industrial Services GmbH "Guideline for the Certification of Wind Turbines", Edition 2010 </a:t>
            </a:r>
            <a:br>
              <a:rPr lang="en-US" b="1" i="1" dirty="0" smtClean="0">
                <a:solidFill>
                  <a:srgbClr val="00B050"/>
                </a:solidFill>
              </a:rPr>
            </a:br>
            <a:r>
              <a:rPr lang="en-US" b="1" i="1" dirty="0" smtClean="0">
                <a:solidFill>
                  <a:srgbClr val="00B050"/>
                </a:solidFill>
              </a:rPr>
              <a:t> Certified by TUV Nord Germany</a:t>
            </a:r>
          </a:p>
          <a:p>
            <a:endParaRPr lang="en-US" b="1" i="1" dirty="0" smtClean="0">
              <a:solidFill>
                <a:srgbClr val="00B050"/>
              </a:solidFill>
            </a:endParaRPr>
          </a:p>
        </p:txBody>
      </p:sp>
      <p:sp>
        <p:nvSpPr>
          <p:cNvPr id="10" name="Rectangle 9"/>
          <p:cNvSpPr/>
          <p:nvPr/>
        </p:nvSpPr>
        <p:spPr>
          <a:xfrm>
            <a:off x="2" y="6324602"/>
            <a:ext cx="1899879" cy="246221"/>
          </a:xfrm>
          <a:prstGeom prst="rect">
            <a:avLst/>
          </a:prstGeom>
        </p:spPr>
        <p:txBody>
          <a:bodyPr wrap="none">
            <a:spAutoFit/>
          </a:bodyPr>
          <a:lstStyle/>
          <a:p>
            <a:pPr>
              <a:spcBef>
                <a:spcPts val="0"/>
              </a:spcBef>
              <a:spcAft>
                <a:spcPts val="0"/>
              </a:spcAft>
              <a:defRPr/>
            </a:pPr>
            <a:r>
              <a:rPr lang="en-US" sz="1000" dirty="0" smtClean="0">
                <a:effectLst>
                  <a:outerShdw blurRad="38100" dist="38100" dir="2700000" algn="tl">
                    <a:srgbClr val="000000">
                      <a:alpha val="43137"/>
                    </a:srgbClr>
                  </a:outerShdw>
                </a:effectLst>
              </a:rPr>
              <a:t>WTG at </a:t>
            </a:r>
            <a:r>
              <a:rPr lang="en-US" sz="1000" dirty="0">
                <a:effectLst>
                  <a:outerShdw blurRad="38100" dist="38100" dir="2700000" algn="tl">
                    <a:srgbClr val="000000">
                      <a:alpha val="43137"/>
                    </a:srgbClr>
                  </a:outerShdw>
                </a:effectLst>
              </a:rPr>
              <a:t>Test Station </a:t>
            </a:r>
            <a:r>
              <a:rPr lang="en-US" sz="1000" dirty="0" err="1" smtClean="0">
                <a:effectLst>
                  <a:outerShdw blurRad="38100" dist="38100" dir="2700000" algn="tl">
                    <a:srgbClr val="000000">
                      <a:alpha val="43137"/>
                    </a:srgbClr>
                  </a:outerShdw>
                </a:effectLst>
              </a:rPr>
              <a:t>Ratlam</a:t>
            </a:r>
            <a:r>
              <a:rPr lang="en-US" sz="1000" dirty="0" smtClean="0">
                <a:effectLst>
                  <a:outerShdw blurRad="38100" dist="38100" dir="2700000" algn="tl">
                    <a:srgbClr val="000000">
                      <a:alpha val="43137"/>
                    </a:srgbClr>
                  </a:outerShdw>
                </a:effectLst>
              </a:rPr>
              <a:t>(M.P)</a:t>
            </a:r>
            <a:endParaRPr lang="en-US" sz="1000" dirty="0">
              <a:effectLst>
                <a:outerShdw blurRad="38100" dist="38100" dir="2700000" algn="tl">
                  <a:srgbClr val="000000">
                    <a:alpha val="43137"/>
                  </a:srgbClr>
                </a:outerShdw>
              </a:effectLst>
            </a:endParaRPr>
          </a:p>
        </p:txBody>
      </p:sp>
      <p:sp>
        <p:nvSpPr>
          <p:cNvPr id="12" name="TextBox 11"/>
          <p:cNvSpPr txBox="1"/>
          <p:nvPr/>
        </p:nvSpPr>
        <p:spPr>
          <a:xfrm>
            <a:off x="4267200" y="228600"/>
            <a:ext cx="4175887" cy="1569660"/>
          </a:xfrm>
          <a:prstGeom prst="rect">
            <a:avLst/>
          </a:prstGeom>
          <a:noFill/>
        </p:spPr>
        <p:txBody>
          <a:bodyPr wrap="none" rtlCol="0">
            <a:spAutoFit/>
          </a:bodyPr>
          <a:lstStyle/>
          <a:p>
            <a:r>
              <a:rPr lang="en-US" dirty="0" smtClean="0"/>
              <a:t>                    </a:t>
            </a:r>
            <a:r>
              <a:rPr lang="en-US" sz="4800" b="1" dirty="0" smtClean="0">
                <a:latin typeface="+mj-lt"/>
              </a:rPr>
              <a:t>XYRON </a:t>
            </a:r>
          </a:p>
          <a:p>
            <a:r>
              <a:rPr lang="en-US" sz="4800" b="1" dirty="0" smtClean="0">
                <a:latin typeface="+mj-lt"/>
              </a:rPr>
              <a:t>TECHNOLOGIES</a:t>
            </a:r>
            <a:r>
              <a:rPr lang="en-US" dirty="0" smtClean="0"/>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XTL IMAGES\factory images 2018\By Film maker\DJI_0327.JPG"/>
          <p:cNvPicPr/>
          <p:nvPr/>
        </p:nvPicPr>
        <p:blipFill>
          <a:blip r:embed="rId2" cstate="print"/>
          <a:srcRect t="14797"/>
          <a:stretch>
            <a:fillRect/>
          </a:stretch>
        </p:blipFill>
        <p:spPr bwMode="auto">
          <a:xfrm>
            <a:off x="-535224" y="-87549"/>
            <a:ext cx="10214448" cy="6945549"/>
          </a:xfrm>
          <a:prstGeom prst="rect">
            <a:avLst/>
          </a:prstGeom>
          <a:noFill/>
          <a:ln w="9525">
            <a:noFill/>
            <a:miter lim="800000"/>
            <a:headEnd/>
            <a:tailEnd/>
          </a:ln>
        </p:spPr>
      </p:pic>
      <p:sp>
        <p:nvSpPr>
          <p:cNvPr id="5" name="TextBox 4"/>
          <p:cNvSpPr txBox="1"/>
          <p:nvPr/>
        </p:nvSpPr>
        <p:spPr>
          <a:xfrm>
            <a:off x="-228600" y="5020272"/>
            <a:ext cx="3102388" cy="1292662"/>
          </a:xfrm>
          <a:prstGeom prst="rect">
            <a:avLst/>
          </a:prstGeom>
          <a:noFill/>
        </p:spPr>
        <p:txBody>
          <a:bodyPr wrap="none" rtlCol="0">
            <a:spAutoFit/>
          </a:bodyPr>
          <a:lstStyle/>
          <a:p>
            <a:r>
              <a:rPr lang="en-US" sz="2400" b="1" dirty="0" err="1" smtClean="0">
                <a:solidFill>
                  <a:srgbClr val="FFFF00"/>
                </a:solidFill>
              </a:rPr>
              <a:t>Xyron</a:t>
            </a:r>
            <a:r>
              <a:rPr lang="en-US" sz="2400" b="1" dirty="0" smtClean="0">
                <a:solidFill>
                  <a:srgbClr val="FFFF00"/>
                </a:solidFill>
              </a:rPr>
              <a:t> Technologies Ltd</a:t>
            </a:r>
          </a:p>
          <a:p>
            <a:r>
              <a:rPr lang="en-US" dirty="0" smtClean="0">
                <a:solidFill>
                  <a:srgbClr val="FFFF00"/>
                </a:solidFill>
              </a:rPr>
              <a:t>D-23 New Industrial Area</a:t>
            </a:r>
          </a:p>
          <a:p>
            <a:r>
              <a:rPr lang="en-US" dirty="0" smtClean="0">
                <a:solidFill>
                  <a:srgbClr val="FFFF00"/>
                </a:solidFill>
              </a:rPr>
              <a:t>Phase-II, </a:t>
            </a:r>
            <a:r>
              <a:rPr lang="en-US" dirty="0" err="1" smtClean="0">
                <a:solidFill>
                  <a:srgbClr val="FFFF00"/>
                </a:solidFill>
              </a:rPr>
              <a:t>Mandideep</a:t>
            </a:r>
            <a:r>
              <a:rPr lang="en-US" dirty="0" smtClean="0">
                <a:solidFill>
                  <a:srgbClr val="FFFF00"/>
                </a:solidFill>
              </a:rPr>
              <a:t>, </a:t>
            </a:r>
          </a:p>
          <a:p>
            <a:r>
              <a:rPr lang="en-US" dirty="0" smtClean="0">
                <a:solidFill>
                  <a:srgbClr val="FFFF00"/>
                </a:solidFill>
              </a:rPr>
              <a:t>Bhopal, India</a:t>
            </a:r>
            <a:endParaRPr lang="en-US"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
            <a:ext cx="5257800" cy="3139321"/>
          </a:xfrm>
          <a:prstGeom prst="rect">
            <a:avLst/>
          </a:prstGeom>
          <a:noFill/>
        </p:spPr>
        <p:txBody>
          <a:bodyPr wrap="square" rtlCol="0">
            <a:spAutoFit/>
          </a:bodyPr>
          <a:lstStyle/>
          <a:p>
            <a:r>
              <a:rPr lang="en-US" dirty="0">
                <a:solidFill>
                  <a:srgbClr val="00B050"/>
                </a:solidFill>
              </a:rPr>
              <a:t> </a:t>
            </a:r>
          </a:p>
          <a:p>
            <a:r>
              <a:rPr lang="en-US" dirty="0">
                <a:solidFill>
                  <a:srgbClr val="00B050"/>
                </a:solidFill>
              </a:rPr>
              <a:t>Fiber Reinforced plastic (FRP) technology covers a wide range of products. In Wind </a:t>
            </a:r>
            <a:r>
              <a:rPr lang="en-US" dirty="0" smtClean="0">
                <a:solidFill>
                  <a:srgbClr val="00B050"/>
                </a:solidFill>
              </a:rPr>
              <a:t>, FRP </a:t>
            </a:r>
            <a:r>
              <a:rPr lang="en-US" dirty="0">
                <a:solidFill>
                  <a:srgbClr val="00B050"/>
                </a:solidFill>
              </a:rPr>
              <a:t>is used to manufacture variety of parts. These are Blades, Nacelle, Nose cone etc</a:t>
            </a:r>
            <a:r>
              <a:rPr lang="en-US" dirty="0" smtClean="0">
                <a:solidFill>
                  <a:srgbClr val="00B050"/>
                </a:solidFill>
              </a:rPr>
              <a:t>.</a:t>
            </a:r>
          </a:p>
          <a:p>
            <a:r>
              <a:rPr lang="en-US" dirty="0" err="1" smtClean="0">
                <a:solidFill>
                  <a:srgbClr val="00B050"/>
                </a:solidFill>
              </a:rPr>
              <a:t>Xyron</a:t>
            </a:r>
            <a:r>
              <a:rPr lang="en-US" dirty="0" smtClean="0">
                <a:solidFill>
                  <a:srgbClr val="00B050"/>
                </a:solidFill>
              </a:rPr>
              <a:t> has in depth knowledge of design and development.</a:t>
            </a:r>
            <a:endParaRPr lang="en-US" dirty="0">
              <a:solidFill>
                <a:srgbClr val="00B050"/>
              </a:solidFill>
            </a:endParaRPr>
          </a:p>
          <a:p>
            <a:r>
              <a:rPr lang="en-US" dirty="0">
                <a:solidFill>
                  <a:srgbClr val="00B050"/>
                </a:solidFill>
              </a:rPr>
              <a:t> </a:t>
            </a:r>
          </a:p>
          <a:p>
            <a:r>
              <a:rPr lang="en-US" dirty="0" err="1" smtClean="0">
                <a:solidFill>
                  <a:srgbClr val="00B050"/>
                </a:solidFill>
              </a:rPr>
              <a:t>Xyron’s</a:t>
            </a:r>
            <a:r>
              <a:rPr lang="en-US" dirty="0" smtClean="0">
                <a:solidFill>
                  <a:srgbClr val="00B050"/>
                </a:solidFill>
              </a:rPr>
              <a:t> </a:t>
            </a:r>
            <a:r>
              <a:rPr lang="en-US" dirty="0">
                <a:solidFill>
                  <a:srgbClr val="00B050"/>
                </a:solidFill>
              </a:rPr>
              <a:t>FRP Technology is based on epoxy and glass fiber. It involves latest </a:t>
            </a:r>
            <a:r>
              <a:rPr lang="en-US" dirty="0" smtClean="0">
                <a:solidFill>
                  <a:srgbClr val="00B050"/>
                </a:solidFill>
              </a:rPr>
              <a:t>manufacturing  </a:t>
            </a:r>
            <a:r>
              <a:rPr lang="en-US" dirty="0">
                <a:solidFill>
                  <a:srgbClr val="00B050"/>
                </a:solidFill>
              </a:rPr>
              <a:t>method called Vacuum Assisted Resin Infusion Method (VARIM</a:t>
            </a:r>
            <a:r>
              <a:rPr lang="en-US" dirty="0" smtClean="0">
                <a:solidFill>
                  <a:srgbClr val="00B050"/>
                </a:solidFill>
              </a:rPr>
              <a:t>).</a:t>
            </a:r>
            <a:r>
              <a:rPr lang="en-US" dirty="0">
                <a:solidFill>
                  <a:srgbClr val="00B050"/>
                </a:solidFill>
              </a:rPr>
              <a:t> </a:t>
            </a:r>
          </a:p>
        </p:txBody>
      </p:sp>
      <p:pic>
        <p:nvPicPr>
          <p:cNvPr id="4" name="Picture 3" descr="D:\XTL IMAGES\factory images 2018\IMG_20180901_122910.jpg"/>
          <p:cNvPicPr/>
          <p:nvPr/>
        </p:nvPicPr>
        <p:blipFill>
          <a:blip r:embed="rId2" cstate="print"/>
          <a:srcRect/>
          <a:stretch>
            <a:fillRect/>
          </a:stretch>
        </p:blipFill>
        <p:spPr bwMode="auto">
          <a:xfrm>
            <a:off x="5257800" y="2"/>
            <a:ext cx="3886200" cy="3001331"/>
          </a:xfrm>
          <a:prstGeom prst="rect">
            <a:avLst/>
          </a:prstGeom>
          <a:noFill/>
          <a:ln w="9525">
            <a:noFill/>
            <a:miter lim="800000"/>
            <a:headEnd/>
            <a:tailEnd/>
          </a:ln>
        </p:spPr>
      </p:pic>
      <p:pic>
        <p:nvPicPr>
          <p:cNvPr id="5" name="Picture 4" descr="D:\XTL IMAGES\factory images 2018\By Film maker\DSC_2191.JPG"/>
          <p:cNvPicPr/>
          <p:nvPr/>
        </p:nvPicPr>
        <p:blipFill>
          <a:blip r:embed="rId3" cstate="print"/>
          <a:srcRect l="6838" t="25737" b="39410"/>
          <a:stretch>
            <a:fillRect/>
          </a:stretch>
        </p:blipFill>
        <p:spPr bwMode="auto">
          <a:xfrm>
            <a:off x="0" y="4114800"/>
            <a:ext cx="9144000" cy="2743200"/>
          </a:xfrm>
          <a:prstGeom prst="rect">
            <a:avLst/>
          </a:prstGeom>
          <a:noFill/>
          <a:ln w="9525">
            <a:noFill/>
            <a:miter lim="800000"/>
            <a:headEnd/>
            <a:tailEnd/>
          </a:ln>
        </p:spPr>
      </p:pic>
      <p:sp>
        <p:nvSpPr>
          <p:cNvPr id="6" name="TextBox 5"/>
          <p:cNvSpPr txBox="1"/>
          <p:nvPr/>
        </p:nvSpPr>
        <p:spPr>
          <a:xfrm>
            <a:off x="1447800" y="76202"/>
            <a:ext cx="1981200" cy="646331"/>
          </a:xfrm>
          <a:prstGeom prst="rect">
            <a:avLst/>
          </a:prstGeom>
          <a:noFill/>
        </p:spPr>
        <p:txBody>
          <a:bodyPr wrap="square" rtlCol="0">
            <a:spAutoFit/>
          </a:bodyPr>
          <a:lstStyle/>
          <a:p>
            <a:r>
              <a:rPr lang="en-US" b="1" dirty="0" smtClean="0">
                <a:solidFill>
                  <a:srgbClr val="00B050"/>
                </a:solidFill>
              </a:rPr>
              <a:t>FRP Components</a:t>
            </a:r>
          </a:p>
          <a:p>
            <a:endParaRPr lang="en-US" b="1" dirty="0"/>
          </a:p>
        </p:txBody>
      </p:sp>
      <p:sp>
        <p:nvSpPr>
          <p:cNvPr id="8" name="TextBox 7"/>
          <p:cNvSpPr txBox="1"/>
          <p:nvPr/>
        </p:nvSpPr>
        <p:spPr>
          <a:xfrm>
            <a:off x="0" y="3200402"/>
            <a:ext cx="9144000" cy="646331"/>
          </a:xfrm>
          <a:prstGeom prst="rect">
            <a:avLst/>
          </a:prstGeom>
          <a:noFill/>
        </p:spPr>
        <p:txBody>
          <a:bodyPr wrap="square" rtlCol="0">
            <a:spAutoFit/>
          </a:bodyPr>
          <a:lstStyle/>
          <a:p>
            <a:r>
              <a:rPr lang="en-US" dirty="0" smtClean="0">
                <a:solidFill>
                  <a:srgbClr val="00B050"/>
                </a:solidFill>
              </a:rPr>
              <a:t>Epoxy and Glass fiber based technology is the latest technology  that makes the blades lighter, stronger and having longer life.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0" y="0"/>
            <a:ext cx="9144000" cy="2514600"/>
          </a:xfrm>
          <a:prstGeom prst="rect">
            <a:avLst/>
          </a:prstGeom>
        </p:spPr>
      </p:pic>
      <p:pic>
        <p:nvPicPr>
          <p:cNvPr id="3" name="Picture 2"/>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0" y="4191000"/>
            <a:ext cx="3657600" cy="2667000"/>
          </a:xfrm>
          <a:prstGeom prst="rect">
            <a:avLst/>
          </a:prstGeom>
        </p:spPr>
      </p:pic>
      <p:pic>
        <p:nvPicPr>
          <p:cNvPr id="4" name="Picture 3" descr="D:\XTL IMAGES\factory images 2018\By Film maker\IMG_2880.JPG"/>
          <p:cNvPicPr/>
          <p:nvPr/>
        </p:nvPicPr>
        <p:blipFill>
          <a:blip r:embed="rId4" cstate="print"/>
          <a:srcRect/>
          <a:stretch>
            <a:fillRect/>
          </a:stretch>
        </p:blipFill>
        <p:spPr bwMode="auto">
          <a:xfrm>
            <a:off x="5181600" y="4191000"/>
            <a:ext cx="3962400" cy="2667000"/>
          </a:xfrm>
          <a:prstGeom prst="rect">
            <a:avLst/>
          </a:prstGeom>
          <a:noFill/>
          <a:ln w="9525">
            <a:noFill/>
            <a:miter lim="800000"/>
            <a:headEnd/>
            <a:tailEnd/>
          </a:ln>
        </p:spPr>
      </p:pic>
      <p:sp>
        <p:nvSpPr>
          <p:cNvPr id="5" name="TextBox 4"/>
          <p:cNvSpPr txBox="1"/>
          <p:nvPr/>
        </p:nvSpPr>
        <p:spPr>
          <a:xfrm>
            <a:off x="0" y="2438400"/>
            <a:ext cx="9144000" cy="1754326"/>
          </a:xfrm>
          <a:prstGeom prst="rect">
            <a:avLst/>
          </a:prstGeom>
          <a:noFill/>
        </p:spPr>
        <p:txBody>
          <a:bodyPr wrap="square" rtlCol="0">
            <a:spAutoFit/>
          </a:bodyPr>
          <a:lstStyle/>
          <a:p>
            <a:r>
              <a:rPr lang="en-US" dirty="0" smtClean="0"/>
              <a:t>A </a:t>
            </a:r>
            <a:r>
              <a:rPr lang="en-US" dirty="0"/>
              <a:t>wind turbine has many mechanical components. Major components are Hub, Mainframe, </a:t>
            </a:r>
            <a:endParaRPr lang="en-US" dirty="0" smtClean="0"/>
          </a:p>
          <a:p>
            <a:r>
              <a:rPr lang="en-US" dirty="0" smtClean="0"/>
              <a:t>Shaft </a:t>
            </a:r>
            <a:r>
              <a:rPr lang="en-US" dirty="0"/>
              <a:t>and Tower. These components are made from Casting, Forging or fabrication and </a:t>
            </a:r>
            <a:endParaRPr lang="en-US" dirty="0" smtClean="0"/>
          </a:p>
          <a:p>
            <a:r>
              <a:rPr lang="en-US" dirty="0" smtClean="0"/>
              <a:t>need </a:t>
            </a:r>
            <a:r>
              <a:rPr lang="en-US" dirty="0"/>
              <a:t>precision machining. </a:t>
            </a:r>
            <a:r>
              <a:rPr lang="en-US" dirty="0" smtClean="0"/>
              <a:t>Nacelle is also made in house by </a:t>
            </a:r>
            <a:r>
              <a:rPr lang="en-US" dirty="0" err="1" smtClean="0"/>
              <a:t>Xyron</a:t>
            </a:r>
            <a:r>
              <a:rPr lang="en-US" dirty="0" smtClean="0"/>
              <a:t>.</a:t>
            </a:r>
            <a:endParaRPr lang="en-US" dirty="0"/>
          </a:p>
          <a:p>
            <a:r>
              <a:rPr lang="en-US" dirty="0"/>
              <a:t> </a:t>
            </a:r>
          </a:p>
          <a:p>
            <a:r>
              <a:rPr lang="en-US" dirty="0" err="1" smtClean="0"/>
              <a:t>Xyron</a:t>
            </a:r>
            <a:r>
              <a:rPr lang="en-US" dirty="0" smtClean="0"/>
              <a:t> has </a:t>
            </a:r>
            <a:r>
              <a:rPr lang="en-US" dirty="0"/>
              <a:t>design and manufacturing facility for precision manufacturing of any component </a:t>
            </a:r>
            <a:endParaRPr lang="en-US" dirty="0" smtClean="0"/>
          </a:p>
          <a:p>
            <a:r>
              <a:rPr lang="en-US" dirty="0" smtClean="0"/>
              <a:t>and </a:t>
            </a:r>
            <a:r>
              <a:rPr lang="en-US" dirty="0"/>
              <a:t>verification of design. </a:t>
            </a:r>
          </a:p>
        </p:txBody>
      </p:sp>
      <p:sp>
        <p:nvSpPr>
          <p:cNvPr id="6" name="TextBox 5"/>
          <p:cNvSpPr txBox="1"/>
          <p:nvPr/>
        </p:nvSpPr>
        <p:spPr>
          <a:xfrm>
            <a:off x="1905000" y="228600"/>
            <a:ext cx="4976042" cy="369332"/>
          </a:xfrm>
          <a:prstGeom prst="rect">
            <a:avLst/>
          </a:prstGeom>
          <a:noFill/>
        </p:spPr>
        <p:txBody>
          <a:bodyPr wrap="none" rtlCol="0">
            <a:spAutoFit/>
          </a:bodyPr>
          <a:lstStyle/>
          <a:p>
            <a:r>
              <a:rPr lang="en-US" b="1" dirty="0" smtClean="0"/>
              <a:t>Mechanical Design and manufacturing capabilities</a:t>
            </a:r>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XTL IMAGES\factory images 2018\By Film maker\DSC_2026.JPG"/>
          <p:cNvPicPr/>
          <p:nvPr/>
        </p:nvPicPr>
        <p:blipFill>
          <a:blip r:embed="rId2" cstate="print"/>
          <a:srcRect l="13807"/>
          <a:stretch>
            <a:fillRect/>
          </a:stretch>
        </p:blipFill>
        <p:spPr bwMode="auto">
          <a:xfrm>
            <a:off x="1" y="2"/>
            <a:ext cx="9143999" cy="6857999"/>
          </a:xfrm>
          <a:prstGeom prst="rect">
            <a:avLst/>
          </a:prstGeom>
          <a:noFill/>
          <a:ln w="9525">
            <a:noFill/>
            <a:miter lim="800000"/>
            <a:headEnd/>
            <a:tailEnd/>
          </a:ln>
        </p:spPr>
      </p:pic>
      <p:sp>
        <p:nvSpPr>
          <p:cNvPr id="3" name="TextBox 2"/>
          <p:cNvSpPr txBox="1"/>
          <p:nvPr/>
        </p:nvSpPr>
        <p:spPr>
          <a:xfrm>
            <a:off x="2" y="781885"/>
            <a:ext cx="4038599" cy="4247317"/>
          </a:xfrm>
          <a:prstGeom prst="rect">
            <a:avLst/>
          </a:prstGeom>
          <a:noFill/>
        </p:spPr>
        <p:txBody>
          <a:bodyPr wrap="square" rtlCol="0">
            <a:spAutoFit/>
          </a:bodyPr>
          <a:lstStyle/>
          <a:p>
            <a:r>
              <a:rPr lang="en-US" dirty="0">
                <a:solidFill>
                  <a:srgbClr val="FFFF00"/>
                </a:solidFill>
              </a:rPr>
              <a:t> </a:t>
            </a:r>
            <a:r>
              <a:rPr lang="en-US" dirty="0" smtClean="0">
                <a:solidFill>
                  <a:srgbClr val="FFFF00"/>
                </a:solidFill>
              </a:rPr>
              <a:t>Wind </a:t>
            </a:r>
            <a:r>
              <a:rPr lang="en-US" dirty="0">
                <a:solidFill>
                  <a:srgbClr val="FFFF00"/>
                </a:solidFill>
              </a:rPr>
              <a:t>Turbines are installed at remote locations and operate 24 x 7 under challenging weather conditions</a:t>
            </a:r>
            <a:r>
              <a:rPr lang="en-US" dirty="0" smtClean="0">
                <a:solidFill>
                  <a:srgbClr val="FFFF00"/>
                </a:solidFill>
              </a:rPr>
              <a:t>.</a:t>
            </a:r>
          </a:p>
          <a:p>
            <a:r>
              <a:rPr lang="en-US" dirty="0" smtClean="0">
                <a:solidFill>
                  <a:srgbClr val="FFFF00"/>
                </a:solidFill>
              </a:rPr>
              <a:t> </a:t>
            </a:r>
            <a:r>
              <a:rPr lang="en-US" dirty="0">
                <a:solidFill>
                  <a:srgbClr val="FFFF00"/>
                </a:solidFill>
              </a:rPr>
              <a:t>Wind Turbines are equipped with advanced control and safety system to autonomously operate according to wind conditions and </a:t>
            </a:r>
            <a:r>
              <a:rPr lang="en-US" dirty="0" smtClean="0">
                <a:solidFill>
                  <a:srgbClr val="FFFF00"/>
                </a:solidFill>
              </a:rPr>
              <a:t>weather conditions</a:t>
            </a:r>
            <a:r>
              <a:rPr lang="en-US" dirty="0">
                <a:solidFill>
                  <a:srgbClr val="FFFF00"/>
                </a:solidFill>
              </a:rPr>
              <a:t>. </a:t>
            </a:r>
          </a:p>
          <a:p>
            <a:r>
              <a:rPr lang="en-US" dirty="0">
                <a:solidFill>
                  <a:srgbClr val="FFFF00"/>
                </a:solidFill>
              </a:rPr>
              <a:t> </a:t>
            </a:r>
          </a:p>
          <a:p>
            <a:r>
              <a:rPr lang="en-US" dirty="0" err="1" smtClean="0">
                <a:solidFill>
                  <a:srgbClr val="FFFF00"/>
                </a:solidFill>
              </a:rPr>
              <a:t>Xyron</a:t>
            </a:r>
            <a:r>
              <a:rPr lang="en-US" dirty="0" smtClean="0">
                <a:solidFill>
                  <a:srgbClr val="FFFF00"/>
                </a:solidFill>
              </a:rPr>
              <a:t> has </a:t>
            </a:r>
            <a:r>
              <a:rPr lang="en-US" dirty="0">
                <a:solidFill>
                  <a:srgbClr val="FFFF00"/>
                </a:solidFill>
              </a:rPr>
              <a:t>end to end control system capability  on advanced pitch control technology and main controller</a:t>
            </a:r>
            <a:r>
              <a:rPr lang="en-US" dirty="0" smtClean="0">
                <a:solidFill>
                  <a:srgbClr val="FFFF00"/>
                </a:solidFill>
              </a:rPr>
              <a:t>. This </a:t>
            </a:r>
            <a:r>
              <a:rPr lang="en-US" dirty="0">
                <a:solidFill>
                  <a:srgbClr val="FFFF00"/>
                </a:solidFill>
              </a:rPr>
              <a:t>gives us in depth knowledge of safety and components. Each component functions, specification, testing and replacements can be done by </a:t>
            </a:r>
            <a:r>
              <a:rPr lang="en-US" dirty="0" err="1" smtClean="0">
                <a:solidFill>
                  <a:srgbClr val="FFFF00"/>
                </a:solidFill>
              </a:rPr>
              <a:t>Xyron</a:t>
            </a:r>
            <a:r>
              <a:rPr lang="en-US" dirty="0" smtClean="0">
                <a:solidFill>
                  <a:srgbClr val="FFFF00"/>
                </a:solidFill>
              </a:rPr>
              <a:t>.</a:t>
            </a:r>
            <a:endParaRPr lang="en-US" dirty="0">
              <a:solidFill>
                <a:srgbClr val="FFFF00"/>
              </a:solidFill>
            </a:endParaRPr>
          </a:p>
        </p:txBody>
      </p:sp>
      <p:sp>
        <p:nvSpPr>
          <p:cNvPr id="4" name="TextBox 3"/>
          <p:cNvSpPr txBox="1"/>
          <p:nvPr/>
        </p:nvSpPr>
        <p:spPr>
          <a:xfrm>
            <a:off x="356784" y="11668"/>
            <a:ext cx="3758016" cy="369332"/>
          </a:xfrm>
          <a:prstGeom prst="rect">
            <a:avLst/>
          </a:prstGeom>
          <a:noFill/>
        </p:spPr>
        <p:txBody>
          <a:bodyPr wrap="none" rtlCol="0">
            <a:spAutoFit/>
          </a:bodyPr>
          <a:lstStyle/>
          <a:p>
            <a:pPr marL="0" lvl="1"/>
            <a:r>
              <a:rPr lang="en-US" b="1" dirty="0" smtClean="0">
                <a:solidFill>
                  <a:srgbClr val="FFFF00"/>
                </a:solidFill>
              </a:rPr>
              <a:t>Control System Technology Capability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XTL IMAGES\image\IMG_0224.JPG"/>
          <p:cNvPicPr/>
          <p:nvPr/>
        </p:nvPicPr>
        <p:blipFill>
          <a:blip r:embed="rId2" cstate="print"/>
          <a:srcRect l="-2003"/>
          <a:stretch>
            <a:fillRect/>
          </a:stretch>
        </p:blipFill>
        <p:spPr bwMode="auto">
          <a:xfrm>
            <a:off x="4648200" y="2"/>
            <a:ext cx="4495800" cy="3313403"/>
          </a:xfrm>
          <a:prstGeom prst="rect">
            <a:avLst/>
          </a:prstGeom>
          <a:noFill/>
          <a:ln w="9525">
            <a:noFill/>
            <a:miter lim="800000"/>
            <a:headEnd/>
            <a:tailEnd/>
          </a:ln>
        </p:spPr>
      </p:pic>
      <p:pic>
        <p:nvPicPr>
          <p:cNvPr id="4" name="Picture 3"/>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0" y="4648200"/>
            <a:ext cx="5715000" cy="2209800"/>
          </a:xfrm>
          <a:prstGeom prst="rect">
            <a:avLst/>
          </a:prstGeom>
        </p:spPr>
      </p:pic>
      <p:sp>
        <p:nvSpPr>
          <p:cNvPr id="5" name="TextBox 4"/>
          <p:cNvSpPr txBox="1"/>
          <p:nvPr/>
        </p:nvSpPr>
        <p:spPr>
          <a:xfrm>
            <a:off x="152401" y="670680"/>
            <a:ext cx="4343399" cy="3139321"/>
          </a:xfrm>
          <a:prstGeom prst="rect">
            <a:avLst/>
          </a:prstGeom>
          <a:noFill/>
        </p:spPr>
        <p:txBody>
          <a:bodyPr wrap="square" rtlCol="0">
            <a:spAutoFit/>
          </a:bodyPr>
          <a:lstStyle/>
          <a:p>
            <a:r>
              <a:rPr lang="en-US" dirty="0"/>
              <a:t> </a:t>
            </a:r>
            <a:r>
              <a:rPr lang="en-US" dirty="0" smtClean="0"/>
              <a:t>Permanent </a:t>
            </a:r>
            <a:r>
              <a:rPr lang="en-US" dirty="0"/>
              <a:t>Magnet Synchronous Generator (PMSG) are a unique type of efficient generators that use permanent magnets instead of copper windings in the rotor. This eliminates the need for excitation current, slip rings, thus leading to savings over the life time. </a:t>
            </a:r>
          </a:p>
          <a:p>
            <a:r>
              <a:rPr lang="en-US" dirty="0"/>
              <a:t> </a:t>
            </a:r>
          </a:p>
          <a:p>
            <a:r>
              <a:rPr lang="en-US" dirty="0" err="1" smtClean="0"/>
              <a:t>Xyron</a:t>
            </a:r>
            <a:r>
              <a:rPr lang="en-US" dirty="0" smtClean="0"/>
              <a:t> is one of the few companies worldwide, which have it’s own design and manufacturing of PMSG Generators.</a:t>
            </a:r>
            <a:endParaRPr lang="en-US" dirty="0"/>
          </a:p>
        </p:txBody>
      </p:sp>
      <p:sp>
        <p:nvSpPr>
          <p:cNvPr id="6" name="TextBox 5"/>
          <p:cNvSpPr txBox="1"/>
          <p:nvPr/>
        </p:nvSpPr>
        <p:spPr>
          <a:xfrm>
            <a:off x="990600" y="304800"/>
            <a:ext cx="2844368" cy="369332"/>
          </a:xfrm>
          <a:prstGeom prst="rect">
            <a:avLst/>
          </a:prstGeom>
          <a:noFill/>
        </p:spPr>
        <p:txBody>
          <a:bodyPr wrap="none" rtlCol="0">
            <a:spAutoFit/>
          </a:bodyPr>
          <a:lstStyle/>
          <a:p>
            <a:pPr marL="0" lvl="1"/>
            <a:r>
              <a:rPr lang="en-US" dirty="0" smtClean="0"/>
              <a:t>PMSG Technology Capability</a:t>
            </a:r>
          </a:p>
        </p:txBody>
      </p:sp>
      <p:sp>
        <p:nvSpPr>
          <p:cNvPr id="7" name="TextBox 6"/>
          <p:cNvSpPr txBox="1"/>
          <p:nvPr/>
        </p:nvSpPr>
        <p:spPr>
          <a:xfrm>
            <a:off x="152400" y="3962400"/>
            <a:ext cx="7371826" cy="369332"/>
          </a:xfrm>
          <a:prstGeom prst="rect">
            <a:avLst/>
          </a:prstGeom>
          <a:noFill/>
        </p:spPr>
        <p:txBody>
          <a:bodyPr wrap="none" rtlCol="0">
            <a:spAutoFit/>
          </a:bodyPr>
          <a:lstStyle/>
          <a:p>
            <a:r>
              <a:rPr lang="en-US" dirty="0" err="1" smtClean="0"/>
              <a:t>Xyorn</a:t>
            </a:r>
            <a:r>
              <a:rPr lang="en-US" dirty="0" smtClean="0"/>
              <a:t> also has a back to back test bench to test each generator to full power.</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nebula.wsimg.com/f3f1029356506850788a694d561a8320?AccessKeyId=30D6B6FA180A57184A0B&amp;disposition=0&amp;alloworigin=1"/>
          <p:cNvPicPr>
            <a:picLocks noChangeAspect="1" noChangeArrowheads="1"/>
          </p:cNvPicPr>
          <p:nvPr/>
        </p:nvPicPr>
        <p:blipFill>
          <a:blip r:embed="rId2"/>
          <a:srcRect l="17549" r="4129" b="2675"/>
          <a:stretch>
            <a:fillRect/>
          </a:stretch>
        </p:blipFill>
        <p:spPr bwMode="auto">
          <a:xfrm>
            <a:off x="914400" y="809624"/>
            <a:ext cx="7467600" cy="2771776"/>
          </a:xfrm>
          <a:prstGeom prst="rect">
            <a:avLst/>
          </a:prstGeom>
          <a:noFill/>
        </p:spPr>
      </p:pic>
      <p:sp>
        <p:nvSpPr>
          <p:cNvPr id="5" name="Rectangle 4"/>
          <p:cNvSpPr/>
          <p:nvPr/>
        </p:nvSpPr>
        <p:spPr>
          <a:xfrm>
            <a:off x="7010400" y="1752600"/>
            <a:ext cx="1295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649140" y="381000"/>
            <a:ext cx="1761060" cy="369332"/>
          </a:xfrm>
          <a:prstGeom prst="rect">
            <a:avLst/>
          </a:prstGeom>
          <a:noFill/>
        </p:spPr>
        <p:txBody>
          <a:bodyPr wrap="none" rtlCol="0">
            <a:spAutoFit/>
          </a:bodyPr>
          <a:lstStyle/>
          <a:p>
            <a:r>
              <a:rPr lang="en-US" b="1" dirty="0" smtClean="0"/>
              <a:t>Vendor Network</a:t>
            </a:r>
            <a:endParaRPr lang="en-US" b="1" dirty="0"/>
          </a:p>
        </p:txBody>
      </p:sp>
      <p:sp>
        <p:nvSpPr>
          <p:cNvPr id="7" name="TextBox 6"/>
          <p:cNvSpPr txBox="1"/>
          <p:nvPr/>
        </p:nvSpPr>
        <p:spPr>
          <a:xfrm>
            <a:off x="102948" y="4038602"/>
            <a:ext cx="8851782" cy="646331"/>
          </a:xfrm>
          <a:prstGeom prst="rect">
            <a:avLst/>
          </a:prstGeom>
          <a:noFill/>
        </p:spPr>
        <p:txBody>
          <a:bodyPr wrap="none" rtlCol="0">
            <a:spAutoFit/>
          </a:bodyPr>
          <a:lstStyle/>
          <a:p>
            <a:r>
              <a:rPr lang="en-US" dirty="0" err="1" smtClean="0"/>
              <a:t>Xyron</a:t>
            </a:r>
            <a:r>
              <a:rPr lang="en-US" dirty="0" smtClean="0"/>
              <a:t> work’s with the best of the international suppliers.</a:t>
            </a:r>
          </a:p>
          <a:p>
            <a:r>
              <a:rPr lang="en-US" dirty="0" smtClean="0"/>
              <a:t>This ensures that component performance is maintained during the lifetime of wind turbine.</a:t>
            </a:r>
            <a:endParaRPr lang="en-US" dirty="0"/>
          </a:p>
        </p:txBody>
      </p:sp>
      <p:sp>
        <p:nvSpPr>
          <p:cNvPr id="8" name="Rectangle 7"/>
          <p:cNvSpPr/>
          <p:nvPr/>
        </p:nvSpPr>
        <p:spPr>
          <a:xfrm>
            <a:off x="152400" y="4495800"/>
            <a:ext cx="8458200" cy="646331"/>
          </a:xfrm>
          <a:prstGeom prst="rect">
            <a:avLst/>
          </a:prstGeom>
        </p:spPr>
        <p:txBody>
          <a:bodyPr wrap="square">
            <a:spAutoFit/>
          </a:bodyPr>
          <a:lstStyle/>
          <a:p>
            <a:endParaRPr lang="en-US" dirty="0" smtClean="0"/>
          </a:p>
          <a:p>
            <a:r>
              <a:rPr lang="en-US" dirty="0" smtClean="0"/>
              <a:t>For more </a:t>
            </a:r>
            <a:r>
              <a:rPr lang="en-US" dirty="0" smtClean="0"/>
              <a:t>information </a:t>
            </a:r>
            <a:r>
              <a:rPr lang="en-US" dirty="0" smtClean="0"/>
              <a:t>see ; EX-55 Specifications - 2021.pdf </a:t>
            </a:r>
            <a:endParaRPr lang="en-US" dirty="0"/>
          </a:p>
        </p:txBody>
      </p:sp>
      <p:sp>
        <p:nvSpPr>
          <p:cNvPr id="10" name="Rectangle 9"/>
          <p:cNvSpPr/>
          <p:nvPr/>
        </p:nvSpPr>
        <p:spPr>
          <a:xfrm>
            <a:off x="152400" y="5105400"/>
            <a:ext cx="8458200" cy="646331"/>
          </a:xfrm>
          <a:prstGeom prst="rect">
            <a:avLst/>
          </a:prstGeom>
        </p:spPr>
        <p:txBody>
          <a:bodyPr wrap="square">
            <a:spAutoFit/>
          </a:bodyPr>
          <a:lstStyle/>
          <a:p>
            <a:endParaRPr lang="en-US" dirty="0" smtClean="0"/>
          </a:p>
          <a:p>
            <a:r>
              <a:rPr lang="en-US" dirty="0" smtClean="0"/>
              <a:t>Visit </a:t>
            </a:r>
            <a:r>
              <a:rPr lang="en-US" dirty="0" smtClean="0">
                <a:hlinkClick r:id="rId3"/>
              </a:rPr>
              <a:t>www.xyronindia.com</a:t>
            </a:r>
            <a:r>
              <a:rPr lang="en-US" dirty="0" smtClean="0"/>
              <a:t> or </a:t>
            </a:r>
            <a:r>
              <a:rPr lang="en-US" dirty="0" err="1" smtClean="0"/>
              <a:t>youtube</a:t>
            </a:r>
            <a:r>
              <a:rPr lang="en-US" dirty="0" smtClean="0"/>
              <a:t> : </a:t>
            </a:r>
            <a:r>
              <a:rPr lang="en-US" dirty="0" smtClean="0">
                <a:hlinkClick r:id="rId4"/>
              </a:rPr>
              <a:t>https://</a:t>
            </a:r>
            <a:r>
              <a:rPr lang="en-US" dirty="0" smtClean="0">
                <a:hlinkClick r:id="rId4"/>
              </a:rPr>
              <a:t>www.youtube.com/watch?v=Yj08tiConGk</a:t>
            </a:r>
            <a:r>
              <a:rPr lang="en-US" dirty="0" smtClean="0"/>
              <a:t>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1543</TotalTime>
  <Words>208</Words>
  <Application>Microsoft Office PowerPoint</Application>
  <PresentationFormat>On-screen Show (4:3)</PresentationFormat>
  <Paragraphs>46</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lenovo</cp:lastModifiedBy>
  <cp:revision>38</cp:revision>
  <dcterms:created xsi:type="dcterms:W3CDTF">2020-06-24T09:39:58Z</dcterms:created>
  <dcterms:modified xsi:type="dcterms:W3CDTF">2021-04-16T07:03:06Z</dcterms:modified>
</cp:coreProperties>
</file>