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17"/>
  </p:notesMasterIdLst>
  <p:sldIdLst>
    <p:sldId id="256" r:id="rId2"/>
    <p:sldId id="308" r:id="rId3"/>
    <p:sldId id="315" r:id="rId4"/>
    <p:sldId id="313" r:id="rId5"/>
    <p:sldId id="316" r:id="rId6"/>
    <p:sldId id="317" r:id="rId7"/>
    <p:sldId id="304" r:id="rId8"/>
    <p:sldId id="311" r:id="rId9"/>
    <p:sldId id="295" r:id="rId10"/>
    <p:sldId id="322" r:id="rId11"/>
    <p:sldId id="303" r:id="rId12"/>
    <p:sldId id="320" r:id="rId13"/>
    <p:sldId id="306" r:id="rId14"/>
    <p:sldId id="323" r:id="rId15"/>
    <p:sldId id="301" r:id="rId16"/>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66"/>
    <a:srgbClr val="CD0004"/>
    <a:srgbClr val="0000CC"/>
    <a:srgbClr val="FF9800"/>
    <a:srgbClr val="F8B720"/>
    <a:srgbClr val="F8C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7263C8-82D5-4C8D-AD30-1C6DAEAD21D8}">
  <a:tblStyle styleId="{9E7263C8-82D5-4C8D-AD30-1C6DAEAD21D8}"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9" autoAdjust="0"/>
    <p:restoredTop sz="94660"/>
  </p:normalViewPr>
  <p:slideViewPr>
    <p:cSldViewPr snapToGrid="0" snapToObjects="1">
      <p:cViewPr varScale="1">
        <p:scale>
          <a:sx n="114" d="100"/>
          <a:sy n="114" d="100"/>
        </p:scale>
        <p:origin x="738" y="10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45677164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dirty="0"/>
          </a:p>
        </p:txBody>
      </p:sp>
    </p:spTree>
    <p:extLst>
      <p:ext uri="{BB962C8B-B14F-4D97-AF65-F5344CB8AC3E}">
        <p14:creationId xmlns:p14="http://schemas.microsoft.com/office/powerpoint/2010/main" val="1876292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dirty="0"/>
          </a:p>
        </p:txBody>
      </p:sp>
    </p:spTree>
    <p:extLst>
      <p:ext uri="{BB962C8B-B14F-4D97-AF65-F5344CB8AC3E}">
        <p14:creationId xmlns:p14="http://schemas.microsoft.com/office/powerpoint/2010/main" val="1713166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a:off x="7544482" y="657775"/>
            <a:ext cx="1299300" cy="432900"/>
          </a:xfrm>
          <a:prstGeom prst="triangle">
            <a:avLst>
              <a:gd name="adj" fmla="val 32425"/>
            </a:avLst>
          </a:prstGeom>
          <a:solidFill>
            <a:schemeClr val="tx1">
              <a:lumMod val="50000"/>
            </a:schemeClr>
          </a:solidFill>
          <a:ln>
            <a:noFill/>
          </a:ln>
        </p:spPr>
        <p:txBody>
          <a:bodyPr lIns="91425" tIns="91425" rIns="91425" bIns="91425" anchor="ctr" anchorCtr="0">
            <a:noAutofit/>
          </a:bodyPr>
          <a:lstStyle/>
          <a:p>
            <a:pPr lvl="0" rtl="0">
              <a:spcBef>
                <a:spcPts val="0"/>
              </a:spcBef>
              <a:buNone/>
            </a:pPr>
            <a:endParaRPr dirty="0">
              <a:latin typeface="Arvo"/>
              <a:ea typeface="Arvo"/>
              <a:cs typeface="Arvo"/>
              <a:sym typeface="Arvo"/>
            </a:endParaRPr>
          </a:p>
        </p:txBody>
      </p:sp>
      <p:grpSp>
        <p:nvGrpSpPr>
          <p:cNvPr id="11" name="Shape 11"/>
          <p:cNvGrpSpPr/>
          <p:nvPr/>
        </p:nvGrpSpPr>
        <p:grpSpPr>
          <a:xfrm>
            <a:off x="0" y="-7088"/>
            <a:ext cx="8661398" cy="5150588"/>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lIns="91425" tIns="91425" rIns="91425" bIns="91425" anchor="ctr" anchorCtr="0">
              <a:noAutofit/>
            </a:bodyPr>
            <a:lstStyle/>
            <a:p>
              <a:pPr lvl="0">
                <a:spcBef>
                  <a:spcPts val="0"/>
                </a:spcBef>
                <a:buNone/>
              </a:pPr>
              <a:endParaRPr dirty="0"/>
            </a:p>
          </p:txBody>
        </p:sp>
        <p:sp>
          <p:nvSpPr>
            <p:cNvPr id="13" name="Shape 13"/>
            <p:cNvSpPr/>
            <p:nvPr/>
          </p:nvSpPr>
          <p:spPr>
            <a:xfrm rot="10800000" flipH="1">
              <a:off x="3517898" y="-7088"/>
              <a:ext cx="5143500" cy="5143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dirty="0">
                <a:latin typeface="Arvo"/>
                <a:ea typeface="Arvo"/>
                <a:cs typeface="Arvo"/>
                <a:sym typeface="Arvo"/>
              </a:endParaRPr>
            </a:p>
          </p:txBody>
        </p:sp>
      </p:grpSp>
      <p:grpSp>
        <p:nvGrpSpPr>
          <p:cNvPr id="14" name="Shape 14"/>
          <p:cNvGrpSpPr/>
          <p:nvPr/>
        </p:nvGrpSpPr>
        <p:grpSpPr>
          <a:xfrm rot="10800000" flipH="1">
            <a:off x="0" y="1090762"/>
            <a:ext cx="8847501" cy="2961974"/>
            <a:chOff x="-8178042" y="-4493254"/>
            <a:chExt cx="19483597" cy="6522736"/>
          </a:xfrm>
        </p:grpSpPr>
        <p:sp>
          <p:nvSpPr>
            <p:cNvPr id="15" name="Shape 15"/>
            <p:cNvSpPr/>
            <p:nvPr/>
          </p:nvSpPr>
          <p:spPr>
            <a:xfrm>
              <a:off x="-8178042" y="-4493118"/>
              <a:ext cx="12968400" cy="6522600"/>
            </a:xfrm>
            <a:prstGeom prst="rect">
              <a:avLst/>
            </a:prstGeom>
            <a:solidFill>
              <a:srgbClr val="000090"/>
            </a:solidFill>
            <a:ln>
              <a:noFill/>
            </a:ln>
          </p:spPr>
          <p:txBody>
            <a:bodyPr lIns="91425" tIns="91425" rIns="91425" bIns="91425" anchor="ctr" anchorCtr="0">
              <a:noAutofit/>
            </a:bodyPr>
            <a:lstStyle/>
            <a:p>
              <a:pPr lvl="0" rtl="0">
                <a:spcBef>
                  <a:spcPts val="0"/>
                </a:spcBef>
                <a:buNone/>
              </a:pPr>
              <a:endParaRPr dirty="0">
                <a:latin typeface="Arvo"/>
                <a:ea typeface="Arvo"/>
                <a:cs typeface="Arvo"/>
                <a:sym typeface="Arvo"/>
              </a:endParaRPr>
            </a:p>
          </p:txBody>
        </p:sp>
        <p:sp>
          <p:nvSpPr>
            <p:cNvPr id="16" name="Shape 16"/>
            <p:cNvSpPr/>
            <p:nvPr/>
          </p:nvSpPr>
          <p:spPr>
            <a:xfrm>
              <a:off x="4782955" y="-4493254"/>
              <a:ext cx="6522599" cy="6522600"/>
            </a:xfrm>
            <a:prstGeom prst="rtTriangle">
              <a:avLst/>
            </a:prstGeom>
            <a:solidFill>
              <a:srgbClr val="000090"/>
            </a:solidFill>
            <a:ln>
              <a:noFill/>
            </a:ln>
          </p:spPr>
          <p:txBody>
            <a:bodyPr lIns="91425" tIns="91425" rIns="91425" bIns="91425" anchor="ctr" anchorCtr="0">
              <a:noAutofit/>
            </a:bodyPr>
            <a:lstStyle/>
            <a:p>
              <a:pPr lvl="0" rtl="0">
                <a:spcBef>
                  <a:spcPts val="0"/>
                </a:spcBef>
                <a:buNone/>
              </a:pPr>
              <a:endParaRPr dirty="0">
                <a:latin typeface="Arvo"/>
                <a:ea typeface="Arvo"/>
                <a:cs typeface="Arvo"/>
                <a:sym typeface="Arvo"/>
              </a:endParaRPr>
            </a:p>
          </p:txBody>
        </p:sp>
      </p:grpSp>
      <p:grpSp>
        <p:nvGrpSpPr>
          <p:cNvPr id="17" name="Shape 17"/>
          <p:cNvGrpSpPr/>
          <p:nvPr/>
        </p:nvGrpSpPr>
        <p:grpSpPr>
          <a:xfrm>
            <a:off x="3677235" y="4278348"/>
            <a:ext cx="5480828" cy="432996"/>
            <a:chOff x="5582264" y="4646737"/>
            <a:chExt cx="5480828" cy="432996"/>
          </a:xfrm>
        </p:grpSpPr>
        <p:sp>
          <p:nvSpPr>
            <p:cNvPr id="18" name="Shape 18"/>
            <p:cNvSpPr/>
            <p:nvPr/>
          </p:nvSpPr>
          <p:spPr>
            <a:xfrm rot="10800000">
              <a:off x="5582264"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dirty="0"/>
            </a:p>
          </p:txBody>
        </p:sp>
        <p:grpSp>
          <p:nvGrpSpPr>
            <p:cNvPr id="19" name="Shape 19"/>
            <p:cNvGrpSpPr/>
            <p:nvPr/>
          </p:nvGrpSpPr>
          <p:grpSpPr>
            <a:xfrm flipH="1">
              <a:off x="5585231" y="4646737"/>
              <a:ext cx="5477861" cy="304551"/>
              <a:chOff x="-24158748" y="330075"/>
              <a:chExt cx="30568422" cy="1699505"/>
            </a:xfrm>
          </p:grpSpPr>
          <p:sp>
            <p:nvSpPr>
              <p:cNvPr id="20" name="Shape 20"/>
              <p:cNvSpPr/>
              <p:nvPr/>
            </p:nvSpPr>
            <p:spPr>
              <a:xfrm>
                <a:off x="-24158748" y="330080"/>
                <a:ext cx="289080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dirty="0"/>
              </a:p>
            </p:txBody>
          </p:sp>
          <p:sp>
            <p:nvSpPr>
              <p:cNvPr id="21" name="Shape 21"/>
              <p:cNvSpPr/>
              <p:nvPr/>
            </p:nvSpPr>
            <p:spPr>
              <a:xfrm>
                <a:off x="4710174"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dirty="0"/>
              </a:p>
            </p:txBody>
          </p:sp>
        </p:grpSp>
      </p:grpSp>
      <p:sp>
        <p:nvSpPr>
          <p:cNvPr id="22" name="Shape 22"/>
          <p:cNvSpPr txBox="1">
            <a:spLocks noGrp="1"/>
          </p:cNvSpPr>
          <p:nvPr>
            <p:ph type="ctrTitle"/>
          </p:nvPr>
        </p:nvSpPr>
        <p:spPr>
          <a:xfrm>
            <a:off x="685800" y="1090750"/>
            <a:ext cx="5367900" cy="2961900"/>
          </a:xfrm>
          <a:prstGeom prst="rect">
            <a:avLst/>
          </a:prstGeom>
        </p:spPr>
        <p:txBody>
          <a:bodyPr lIns="91425" tIns="91425" rIns="91425" bIns="91425" anchor="ctr" anchorCtr="0"/>
          <a:lstStyle>
            <a:lvl1pPr lvl="0">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2"/>
        <p:cNvGrpSpPr/>
        <p:nvPr/>
      </p:nvGrpSpPr>
      <p:grpSpPr>
        <a:xfrm>
          <a:off x="0" y="0"/>
          <a:ext cx="0" cy="0"/>
          <a:chOff x="0" y="0"/>
          <a:chExt cx="0" cy="0"/>
        </a:xfrm>
      </p:grpSpPr>
      <p:sp>
        <p:nvSpPr>
          <p:cNvPr id="163" name="Shape 16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grpSp>
        <p:nvGrpSpPr>
          <p:cNvPr id="164" name="Shape 164"/>
          <p:cNvGrpSpPr/>
          <p:nvPr/>
        </p:nvGrpSpPr>
        <p:grpSpPr>
          <a:xfrm>
            <a:off x="6946841" y="4472722"/>
            <a:ext cx="2202829" cy="670794"/>
            <a:chOff x="5575241" y="4472722"/>
            <a:chExt cx="2202829" cy="670794"/>
          </a:xfrm>
        </p:grpSpPr>
        <p:sp>
          <p:nvSpPr>
            <p:cNvPr id="165" name="Shape 165"/>
            <p:cNvSpPr/>
            <p:nvPr/>
          </p:nvSpPr>
          <p:spPr>
            <a:xfrm rot="10800000">
              <a:off x="5575241"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dirty="0"/>
            </a:p>
          </p:txBody>
        </p:sp>
        <p:grpSp>
          <p:nvGrpSpPr>
            <p:cNvPr id="166" name="Shape 166"/>
            <p:cNvGrpSpPr/>
            <p:nvPr/>
          </p:nvGrpSpPr>
          <p:grpSpPr>
            <a:xfrm flipH="1">
              <a:off x="5734850" y="4472722"/>
              <a:ext cx="2040836" cy="670794"/>
              <a:chOff x="1297953" y="330075"/>
              <a:chExt cx="5169293" cy="1699505"/>
            </a:xfrm>
          </p:grpSpPr>
          <p:sp>
            <p:nvSpPr>
              <p:cNvPr id="167" name="Shape 167"/>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dirty="0"/>
              </a:p>
            </p:txBody>
          </p:sp>
          <p:sp>
            <p:nvSpPr>
              <p:cNvPr id="168" name="Shape 168"/>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dirty="0"/>
              </a:p>
            </p:txBody>
          </p:sp>
        </p:grpSp>
        <p:grpSp>
          <p:nvGrpSpPr>
            <p:cNvPr id="169" name="Shape 169"/>
            <p:cNvGrpSpPr/>
            <p:nvPr/>
          </p:nvGrpSpPr>
          <p:grpSpPr>
            <a:xfrm flipH="1">
              <a:off x="5578208" y="4646737"/>
              <a:ext cx="2199862" cy="304562"/>
              <a:chOff x="-5827152" y="330075"/>
              <a:chExt cx="12276018" cy="1699568"/>
            </a:xfrm>
          </p:grpSpPr>
          <p:sp>
            <p:nvSpPr>
              <p:cNvPr id="170" name="Shape 170"/>
              <p:cNvSpPr/>
              <p:nvPr/>
            </p:nvSpPr>
            <p:spPr>
              <a:xfrm>
                <a:off x="-5827152" y="330143"/>
                <a:ext cx="106122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dirty="0"/>
              </a:p>
            </p:txBody>
          </p:sp>
          <p:sp>
            <p:nvSpPr>
              <p:cNvPr id="171" name="Shape 171"/>
              <p:cNvSpPr/>
              <p:nvPr/>
            </p:nvSpPr>
            <p:spPr>
              <a:xfrm>
                <a:off x="4749365"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dirty="0"/>
              </a:p>
            </p:txBody>
          </p:sp>
        </p:grpSp>
      </p:grpSp>
      <p:grpSp>
        <p:nvGrpSpPr>
          <p:cNvPr id="172" name="Shape 172"/>
          <p:cNvGrpSpPr/>
          <p:nvPr/>
        </p:nvGrpSpPr>
        <p:grpSpPr>
          <a:xfrm rot="10800000">
            <a:off x="-8" y="-2"/>
            <a:ext cx="2202829" cy="670794"/>
            <a:chOff x="5575241" y="4472722"/>
            <a:chExt cx="2202829" cy="670794"/>
          </a:xfrm>
        </p:grpSpPr>
        <p:sp>
          <p:nvSpPr>
            <p:cNvPr id="173" name="Shape 173"/>
            <p:cNvSpPr/>
            <p:nvPr/>
          </p:nvSpPr>
          <p:spPr>
            <a:xfrm rot="10800000">
              <a:off x="5575241" y="4948333"/>
              <a:ext cx="394200" cy="131400"/>
            </a:xfrm>
            <a:prstGeom prst="triangle">
              <a:avLst>
                <a:gd name="adj" fmla="val 32425"/>
              </a:avLst>
            </a:prstGeom>
            <a:solidFill>
              <a:srgbClr val="000066"/>
            </a:solidFill>
            <a:ln>
              <a:noFill/>
            </a:ln>
          </p:spPr>
          <p:txBody>
            <a:bodyPr lIns="91425" tIns="91425" rIns="91425" bIns="91425" anchor="ctr" anchorCtr="0">
              <a:noAutofit/>
            </a:bodyPr>
            <a:lstStyle/>
            <a:p>
              <a:pPr lvl="0">
                <a:spcBef>
                  <a:spcPts val="0"/>
                </a:spcBef>
                <a:buNone/>
              </a:pPr>
              <a:endParaRPr dirty="0"/>
            </a:p>
          </p:txBody>
        </p:sp>
        <p:grpSp>
          <p:nvGrpSpPr>
            <p:cNvPr id="174" name="Shape 174"/>
            <p:cNvGrpSpPr/>
            <p:nvPr/>
          </p:nvGrpSpPr>
          <p:grpSpPr>
            <a:xfrm flipH="1">
              <a:off x="5734850" y="4472722"/>
              <a:ext cx="2040836" cy="670794"/>
              <a:chOff x="1297953" y="330075"/>
              <a:chExt cx="5169293" cy="1699505"/>
            </a:xfrm>
          </p:grpSpPr>
          <p:sp>
            <p:nvSpPr>
              <p:cNvPr id="175" name="Shape 175"/>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dirty="0"/>
              </a:p>
            </p:txBody>
          </p:sp>
          <p:sp>
            <p:nvSpPr>
              <p:cNvPr id="176" name="Shape 176"/>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dirty="0"/>
              </a:p>
            </p:txBody>
          </p:sp>
        </p:grpSp>
        <p:grpSp>
          <p:nvGrpSpPr>
            <p:cNvPr id="177" name="Shape 177"/>
            <p:cNvGrpSpPr/>
            <p:nvPr/>
          </p:nvGrpSpPr>
          <p:grpSpPr>
            <a:xfrm flipH="1">
              <a:off x="5578208" y="4646737"/>
              <a:ext cx="2199862" cy="304562"/>
              <a:chOff x="-5827152" y="330075"/>
              <a:chExt cx="12276018" cy="1699568"/>
            </a:xfrm>
          </p:grpSpPr>
          <p:sp>
            <p:nvSpPr>
              <p:cNvPr id="178" name="Shape 178"/>
              <p:cNvSpPr/>
              <p:nvPr/>
            </p:nvSpPr>
            <p:spPr>
              <a:xfrm>
                <a:off x="-5827152" y="330143"/>
                <a:ext cx="10612200" cy="1699500"/>
              </a:xfrm>
              <a:prstGeom prst="rect">
                <a:avLst/>
              </a:prstGeom>
              <a:solidFill>
                <a:srgbClr val="000090"/>
              </a:solidFill>
              <a:ln>
                <a:noFill/>
              </a:ln>
            </p:spPr>
            <p:txBody>
              <a:bodyPr lIns="91425" tIns="91425" rIns="91425" bIns="91425" anchor="ctr" anchorCtr="0">
                <a:noAutofit/>
              </a:bodyPr>
              <a:lstStyle/>
              <a:p>
                <a:pPr lvl="0" rtl="0">
                  <a:spcBef>
                    <a:spcPts val="0"/>
                  </a:spcBef>
                  <a:buNone/>
                </a:pPr>
                <a:endParaRPr dirty="0"/>
              </a:p>
            </p:txBody>
          </p:sp>
          <p:sp>
            <p:nvSpPr>
              <p:cNvPr id="179" name="Shape 179"/>
              <p:cNvSpPr/>
              <p:nvPr/>
            </p:nvSpPr>
            <p:spPr>
              <a:xfrm>
                <a:off x="4749365" y="330075"/>
                <a:ext cx="1699500" cy="1699500"/>
              </a:xfrm>
              <a:prstGeom prst="rtTriangle">
                <a:avLst/>
              </a:prstGeom>
              <a:solidFill>
                <a:srgbClr val="000090"/>
              </a:solidFill>
              <a:ln>
                <a:noFill/>
              </a:ln>
            </p:spPr>
            <p:txBody>
              <a:bodyPr lIns="91425" tIns="91425" rIns="91425" bIns="91425" anchor="ctr" anchorCtr="0">
                <a:noAutofit/>
              </a:bodyPr>
              <a:lstStyle/>
              <a:p>
                <a:pPr lvl="0">
                  <a:spcBef>
                    <a:spcPts val="0"/>
                  </a:spcBef>
                  <a:buNone/>
                </a:pPr>
                <a:endParaRPr dirty="0"/>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14275" y="392575"/>
            <a:ext cx="5258400" cy="7662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814275" y="1327350"/>
            <a:ext cx="6132600" cy="3145500"/>
          </a:xfrm>
          <a:prstGeom prst="rect">
            <a:avLst/>
          </a:prstGeom>
          <a:noFill/>
          <a:ln>
            <a:noFill/>
          </a:ln>
        </p:spPr>
        <p:txBody>
          <a:bodyPr lIns="91425" tIns="91425" rIns="91425" bIns="91425" anchor="ctr" anchorCtr="0"/>
          <a:lstStyle>
            <a:lvl1pPr lvl="0">
              <a:spcBef>
                <a:spcPts val="60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lvl="1">
              <a:spcBef>
                <a:spcPts val="48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lvl="2">
              <a:spcBef>
                <a:spcPts val="48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lvl="3">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lvl="4">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lvl="5">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lvl="6">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lvl="7">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lvl="8">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Shape 8"/>
          <p:cNvSpPr txBox="1">
            <a:spLocks noGrp="1"/>
          </p:cNvSpPr>
          <p:nvPr>
            <p:ph type="sldNum" idx="12"/>
          </p:nvPr>
        </p:nvSpPr>
        <p:spPr>
          <a:xfrm>
            <a:off x="7618000" y="4636500"/>
            <a:ext cx="1487400" cy="315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200" b="1">
                <a:solidFill>
                  <a:srgbClr val="FFFFFF"/>
                </a:solidFill>
                <a:latin typeface="Roboto Condensed"/>
                <a:ea typeface="Roboto Condensed"/>
                <a:cs typeface="Roboto Condensed"/>
                <a:sym typeface="Roboto Condensed"/>
              </a:rPr>
              <a:t>‹#›</a:t>
            </a:fld>
            <a:endParaRPr lang="en" sz="1200" b="1">
              <a:solidFill>
                <a:srgbClr val="FFFFFF"/>
              </a:solidFill>
              <a:latin typeface="Roboto Condensed"/>
              <a:ea typeface="Roboto Condensed"/>
              <a:cs typeface="Roboto Condensed"/>
              <a:sym typeface="Roboto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scdag.com/news/item/977-shelby-county-truancy-task-force-named-program-of-the-yea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2654698" y="1132440"/>
            <a:ext cx="4773517" cy="2763255"/>
          </a:xfrm>
          <a:prstGeom prst="rect">
            <a:avLst/>
          </a:prstGeom>
        </p:spPr>
        <p:txBody>
          <a:bodyPr lIns="91425" tIns="91425" rIns="91425" bIns="91425" anchor="ctr" anchorCtr="0">
            <a:noAutofit/>
          </a:bodyPr>
          <a:lstStyle/>
          <a:p>
            <a:pPr lvl="0">
              <a:spcBef>
                <a:spcPts val="0"/>
              </a:spcBef>
              <a:buNone/>
            </a:pPr>
            <a:r>
              <a:rPr lang="en-US" sz="2400" dirty="0">
                <a:solidFill>
                  <a:schemeClr val="bg1"/>
                </a:solidFill>
                <a:latin typeface="Arial Black"/>
                <a:cs typeface="Arial Black"/>
              </a:rPr>
              <a:t>TRUANCY INTERVENTION</a:t>
            </a:r>
            <a:br>
              <a:rPr lang="en-US" sz="2400" dirty="0">
                <a:solidFill>
                  <a:schemeClr val="bg1"/>
                </a:solidFill>
                <a:latin typeface="Arial Black"/>
                <a:cs typeface="Arial Black"/>
              </a:rPr>
            </a:br>
            <a:r>
              <a:rPr lang="en-US" sz="2400" dirty="0">
                <a:solidFill>
                  <a:schemeClr val="bg1"/>
                </a:solidFill>
                <a:latin typeface="Arial Black"/>
                <a:cs typeface="Arial Black"/>
              </a:rPr>
              <a:t>&amp; PREVENTION</a:t>
            </a:r>
            <a:r>
              <a:rPr lang="en-US" sz="1800" b="0" dirty="0">
                <a:solidFill>
                  <a:schemeClr val="bg1"/>
                </a:solidFill>
                <a:latin typeface="Arial Black"/>
                <a:cs typeface="Arial Black"/>
              </a:rPr>
              <a:t/>
            </a:r>
            <a:br>
              <a:rPr lang="en-US" sz="1800" b="0" dirty="0">
                <a:solidFill>
                  <a:schemeClr val="bg1"/>
                </a:solidFill>
                <a:latin typeface="Arial Black"/>
                <a:cs typeface="Arial Black"/>
              </a:rPr>
            </a:br>
            <a:endParaRPr lang="en" sz="1400" b="0" dirty="0">
              <a:solidFill>
                <a:schemeClr val="bg1"/>
              </a:solidFill>
              <a:latin typeface="Arial Black"/>
              <a:cs typeface="Arial Black"/>
            </a:endParaRPr>
          </a:p>
        </p:txBody>
      </p:sp>
      <p:pic>
        <p:nvPicPr>
          <p:cNvPr id="2" name="Picture 1" descr="SCS-Logo-Color-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12" y="1277402"/>
            <a:ext cx="2214284" cy="2208748"/>
          </a:xfrm>
          <a:prstGeom prst="rect">
            <a:avLst/>
          </a:prstGeom>
        </p:spPr>
      </p:pic>
      <p:sp>
        <p:nvSpPr>
          <p:cNvPr id="3" name="TextBox 2"/>
          <p:cNvSpPr txBox="1"/>
          <p:nvPr/>
        </p:nvSpPr>
        <p:spPr>
          <a:xfrm>
            <a:off x="80360" y="3486150"/>
            <a:ext cx="3508745" cy="1569660"/>
          </a:xfrm>
          <a:prstGeom prst="rect">
            <a:avLst/>
          </a:prstGeom>
          <a:noFill/>
        </p:spPr>
        <p:txBody>
          <a:bodyPr wrap="square" rtlCol="0">
            <a:spAutoFit/>
          </a:bodyPr>
          <a:lstStyle/>
          <a:p>
            <a:endParaRPr lang="en-US" sz="1200" dirty="0">
              <a:solidFill>
                <a:schemeClr val="bg1"/>
              </a:solidFill>
            </a:endParaRPr>
          </a:p>
          <a:p>
            <a:r>
              <a:rPr lang="en-US" sz="1200" b="1" dirty="0">
                <a:solidFill>
                  <a:schemeClr val="bg1"/>
                </a:solidFill>
              </a:rPr>
              <a:t>Gerald L. Darling</a:t>
            </a:r>
          </a:p>
          <a:p>
            <a:r>
              <a:rPr lang="en-US" sz="900" b="1" dirty="0">
                <a:solidFill>
                  <a:schemeClr val="bg1"/>
                </a:solidFill>
              </a:rPr>
              <a:t>Chief of </a:t>
            </a:r>
            <a:r>
              <a:rPr lang="en-US" sz="900" b="1" dirty="0" smtClean="0">
                <a:solidFill>
                  <a:schemeClr val="bg1"/>
                </a:solidFill>
              </a:rPr>
              <a:t>Safety &amp; Security</a:t>
            </a:r>
          </a:p>
          <a:p>
            <a:endParaRPr lang="en-US" sz="1200" dirty="0">
              <a:solidFill>
                <a:srgbClr val="002060"/>
              </a:solidFill>
            </a:endParaRPr>
          </a:p>
          <a:p>
            <a:r>
              <a:rPr lang="en-US" sz="1200" dirty="0">
                <a:solidFill>
                  <a:srgbClr val="002060"/>
                </a:solidFill>
              </a:rPr>
              <a:t>Carolyn W. Jackson</a:t>
            </a:r>
          </a:p>
          <a:p>
            <a:r>
              <a:rPr lang="en-US" sz="900" dirty="0" smtClean="0">
                <a:solidFill>
                  <a:srgbClr val="002060"/>
                </a:solidFill>
              </a:rPr>
              <a:t>Executive Director </a:t>
            </a:r>
            <a:r>
              <a:rPr lang="en-US" sz="900" dirty="0">
                <a:solidFill>
                  <a:srgbClr val="002060"/>
                </a:solidFill>
              </a:rPr>
              <a:t>of Safety &amp; Security</a:t>
            </a:r>
          </a:p>
          <a:p>
            <a:endParaRPr lang="en-US" sz="900" dirty="0">
              <a:solidFill>
                <a:srgbClr val="002060"/>
              </a:solidFill>
            </a:endParaRPr>
          </a:p>
          <a:p>
            <a:r>
              <a:rPr lang="en-US" sz="1200" dirty="0">
                <a:solidFill>
                  <a:srgbClr val="002060"/>
                </a:solidFill>
              </a:rPr>
              <a:t>Ronald V. Pope</a:t>
            </a:r>
          </a:p>
          <a:p>
            <a:r>
              <a:rPr lang="en-US" sz="900" dirty="0" smtClean="0">
                <a:solidFill>
                  <a:srgbClr val="002060"/>
                </a:solidFill>
              </a:rPr>
              <a:t>Director of Safety</a:t>
            </a:r>
            <a:endParaRPr lang="en-US" sz="900" dirty="0">
              <a:solidFill>
                <a:srgbClr val="002060"/>
              </a:solidFill>
            </a:endParaRPr>
          </a:p>
        </p:txBody>
      </p:sp>
      <p:sp>
        <p:nvSpPr>
          <p:cNvPr id="5" name="TextBox 4"/>
          <p:cNvSpPr txBox="1"/>
          <p:nvPr/>
        </p:nvSpPr>
        <p:spPr>
          <a:xfrm>
            <a:off x="3852333" y="4258734"/>
            <a:ext cx="5435599" cy="307777"/>
          </a:xfrm>
          <a:prstGeom prst="rect">
            <a:avLst/>
          </a:prstGeom>
          <a:solidFill>
            <a:schemeClr val="accent2">
              <a:lumMod val="75000"/>
            </a:schemeClr>
          </a:solidFill>
        </p:spPr>
        <p:txBody>
          <a:bodyPr wrap="square" rtlCol="0">
            <a:spAutoFit/>
          </a:bodyPr>
          <a:lstStyle/>
          <a:p>
            <a:pPr algn="ctr" eaLnBrk="1" hangingPunct="1">
              <a:defRPr/>
            </a:pPr>
            <a:r>
              <a:rPr lang="en-US" b="1" dirty="0">
                <a:solidFill>
                  <a:schemeClr val="bg1"/>
                </a:solidFill>
                <a:latin typeface="Agency FB" panose="020B0503020202020204" pitchFamily="34" charset="0"/>
                <a:cs typeface="Times New Roman" pitchFamily="18" charset="0"/>
              </a:rPr>
              <a:t>Good Attendance Is An Important Factor In Student Achievement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10</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680641491"/>
              </p:ext>
            </p:extLst>
          </p:nvPr>
        </p:nvGraphicFramePr>
        <p:xfrm>
          <a:off x="2332139" y="1490073"/>
          <a:ext cx="6516029" cy="3146427"/>
        </p:xfrm>
        <a:graphic>
          <a:graphicData uri="http://schemas.openxmlformats.org/drawingml/2006/table">
            <a:tbl>
              <a:tblPr firstRow="1" firstCol="1" bandRow="1">
                <a:tableStyleId>{9E7263C8-82D5-4C8D-AD30-1C6DAEAD21D8}</a:tableStyleId>
              </a:tblPr>
              <a:tblGrid>
                <a:gridCol w="2155542">
                  <a:extLst>
                    <a:ext uri="{9D8B030D-6E8A-4147-A177-3AD203B41FA5}">
                      <a16:colId xmlns:a16="http://schemas.microsoft.com/office/drawing/2014/main" val="3373244006"/>
                    </a:ext>
                  </a:extLst>
                </a:gridCol>
                <a:gridCol w="1013539">
                  <a:extLst>
                    <a:ext uri="{9D8B030D-6E8A-4147-A177-3AD203B41FA5}">
                      <a16:colId xmlns:a16="http://schemas.microsoft.com/office/drawing/2014/main" val="310596028"/>
                    </a:ext>
                  </a:extLst>
                </a:gridCol>
                <a:gridCol w="794191">
                  <a:extLst>
                    <a:ext uri="{9D8B030D-6E8A-4147-A177-3AD203B41FA5}">
                      <a16:colId xmlns:a16="http://schemas.microsoft.com/office/drawing/2014/main" val="455327088"/>
                    </a:ext>
                  </a:extLst>
                </a:gridCol>
                <a:gridCol w="878022">
                  <a:extLst>
                    <a:ext uri="{9D8B030D-6E8A-4147-A177-3AD203B41FA5}">
                      <a16:colId xmlns:a16="http://schemas.microsoft.com/office/drawing/2014/main" val="1413014006"/>
                    </a:ext>
                  </a:extLst>
                </a:gridCol>
                <a:gridCol w="1674735">
                  <a:extLst>
                    <a:ext uri="{9D8B030D-6E8A-4147-A177-3AD203B41FA5}">
                      <a16:colId xmlns:a16="http://schemas.microsoft.com/office/drawing/2014/main" val="4192388248"/>
                    </a:ext>
                  </a:extLst>
                </a:gridCol>
              </a:tblGrid>
              <a:tr h="252633">
                <a:tc>
                  <a:txBody>
                    <a:bodyPr/>
                    <a:lstStyle/>
                    <a:p>
                      <a:pPr marL="0" marR="0" algn="ctr">
                        <a:spcBef>
                          <a:spcPts val="45"/>
                        </a:spcBef>
                        <a:spcAft>
                          <a:spcPts val="0"/>
                        </a:spcAft>
                      </a:pPr>
                      <a:r>
                        <a:rPr lang="en-US" sz="800" b="1" dirty="0">
                          <a:solidFill>
                            <a:schemeClr val="bg1"/>
                          </a:solidFill>
                          <a:effectLst/>
                        </a:rPr>
                        <a:t>TRUANCY ASSESSMENT CENTERS</a:t>
                      </a:r>
                      <a:endParaRPr lang="en-US" sz="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solidFill>
                      <a:schemeClr val="tx1">
                        <a:lumMod val="75000"/>
                      </a:schemeClr>
                    </a:solidFill>
                  </a:tcPr>
                </a:tc>
                <a:tc>
                  <a:txBody>
                    <a:bodyPr/>
                    <a:lstStyle/>
                    <a:p>
                      <a:pPr marL="0" marR="0" algn="ctr">
                        <a:spcBef>
                          <a:spcPts val="45"/>
                        </a:spcBef>
                        <a:spcAft>
                          <a:spcPts val="0"/>
                        </a:spcAft>
                      </a:pPr>
                      <a:r>
                        <a:rPr lang="en-US" sz="800" b="1" dirty="0">
                          <a:solidFill>
                            <a:schemeClr val="bg1"/>
                          </a:solidFill>
                          <a:effectLst/>
                        </a:rPr>
                        <a:t>SPECIALIST</a:t>
                      </a:r>
                      <a:endParaRPr lang="en-US" sz="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solidFill>
                      <a:schemeClr val="tx1">
                        <a:lumMod val="75000"/>
                      </a:schemeClr>
                    </a:solidFill>
                  </a:tcPr>
                </a:tc>
                <a:tc>
                  <a:txBody>
                    <a:bodyPr/>
                    <a:lstStyle/>
                    <a:p>
                      <a:pPr marL="0" marR="0" algn="ctr">
                        <a:spcBef>
                          <a:spcPts val="45"/>
                        </a:spcBef>
                        <a:spcAft>
                          <a:spcPts val="0"/>
                        </a:spcAft>
                      </a:pPr>
                      <a:r>
                        <a:rPr lang="en-US" sz="800" b="1" dirty="0">
                          <a:solidFill>
                            <a:schemeClr val="bg1"/>
                          </a:solidFill>
                          <a:effectLst/>
                        </a:rPr>
                        <a:t>SARB TIME</a:t>
                      </a:r>
                      <a:endParaRPr lang="en-US" sz="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solidFill>
                      <a:schemeClr val="tx1">
                        <a:lumMod val="75000"/>
                      </a:schemeClr>
                    </a:solidFill>
                  </a:tcPr>
                </a:tc>
                <a:tc>
                  <a:txBody>
                    <a:bodyPr/>
                    <a:lstStyle/>
                    <a:p>
                      <a:pPr marL="0" marR="0" algn="ctr">
                        <a:spcBef>
                          <a:spcPts val="45"/>
                        </a:spcBef>
                        <a:spcAft>
                          <a:spcPts val="0"/>
                        </a:spcAft>
                      </a:pPr>
                      <a:r>
                        <a:rPr lang="en-US" sz="800" b="1" dirty="0">
                          <a:solidFill>
                            <a:schemeClr val="bg1"/>
                          </a:solidFill>
                          <a:effectLst/>
                        </a:rPr>
                        <a:t>SARB </a:t>
                      </a:r>
                      <a:endParaRPr lang="en-US" sz="600" b="1" dirty="0">
                        <a:solidFill>
                          <a:schemeClr val="bg1"/>
                        </a:solidFill>
                        <a:effectLst/>
                      </a:endParaRPr>
                    </a:p>
                    <a:p>
                      <a:pPr marL="0" marR="0" algn="ctr">
                        <a:spcBef>
                          <a:spcPts val="45"/>
                        </a:spcBef>
                        <a:spcAft>
                          <a:spcPts val="0"/>
                        </a:spcAft>
                      </a:pPr>
                      <a:r>
                        <a:rPr lang="en-US" sz="800" b="1" dirty="0">
                          <a:solidFill>
                            <a:schemeClr val="bg1"/>
                          </a:solidFill>
                          <a:effectLst/>
                        </a:rPr>
                        <a:t>DAY</a:t>
                      </a:r>
                      <a:endParaRPr lang="en-US" sz="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solidFill>
                      <a:schemeClr val="tx1">
                        <a:lumMod val="75000"/>
                      </a:schemeClr>
                    </a:solidFill>
                  </a:tcPr>
                </a:tc>
                <a:tc>
                  <a:txBody>
                    <a:bodyPr/>
                    <a:lstStyle/>
                    <a:p>
                      <a:pPr marL="0" marR="0" algn="ctr">
                        <a:spcBef>
                          <a:spcPts val="45"/>
                        </a:spcBef>
                        <a:spcAft>
                          <a:spcPts val="0"/>
                        </a:spcAft>
                      </a:pPr>
                      <a:r>
                        <a:rPr lang="en-US" sz="800" b="1" dirty="0">
                          <a:solidFill>
                            <a:schemeClr val="bg1"/>
                          </a:solidFill>
                          <a:effectLst/>
                        </a:rPr>
                        <a:t>SARB LOCATION</a:t>
                      </a:r>
                      <a:endParaRPr lang="en-US" sz="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solidFill>
                      <a:schemeClr val="tx1">
                        <a:lumMod val="75000"/>
                      </a:schemeClr>
                    </a:solidFill>
                  </a:tcPr>
                </a:tc>
                <a:extLst>
                  <a:ext uri="{0D108BD9-81ED-4DB2-BD59-A6C34878D82A}">
                    <a16:rowId xmlns:a16="http://schemas.microsoft.com/office/drawing/2014/main" val="161468814"/>
                  </a:ext>
                </a:extLst>
              </a:tr>
              <a:tr h="551199">
                <a:tc>
                  <a:txBody>
                    <a:bodyPr/>
                    <a:lstStyle/>
                    <a:p>
                      <a:pPr marL="0" marR="0" algn="ctr">
                        <a:spcBef>
                          <a:spcPts val="45"/>
                        </a:spcBef>
                        <a:spcAft>
                          <a:spcPts val="0"/>
                        </a:spcAft>
                      </a:pPr>
                      <a:r>
                        <a:rPr lang="en-US" sz="900" u="sng">
                          <a:effectLst/>
                        </a:rPr>
                        <a:t>AIRWAYS</a:t>
                      </a:r>
                      <a:endParaRPr lang="en-US" sz="600">
                        <a:effectLst/>
                      </a:endParaRPr>
                    </a:p>
                    <a:p>
                      <a:pPr marL="0" marR="0" algn="ctr">
                        <a:spcBef>
                          <a:spcPts val="45"/>
                        </a:spcBef>
                        <a:spcAft>
                          <a:spcPts val="0"/>
                        </a:spcAft>
                      </a:pPr>
                      <a:r>
                        <a:rPr lang="en-US" sz="900">
                          <a:effectLst/>
                        </a:rPr>
                        <a:t>2601 Ketchum Street</a:t>
                      </a:r>
                      <a:endParaRPr lang="en-US" sz="600">
                        <a:effectLst/>
                      </a:endParaRPr>
                    </a:p>
                    <a:p>
                      <a:pPr marL="0" marR="0" algn="ctr">
                        <a:spcBef>
                          <a:spcPts val="45"/>
                        </a:spcBef>
                        <a:spcAft>
                          <a:spcPts val="0"/>
                        </a:spcAft>
                      </a:pPr>
                      <a:r>
                        <a:rPr lang="en-US" sz="900">
                          <a:effectLst/>
                        </a:rPr>
                        <a:t>Memphis, TN. 38114</a:t>
                      </a:r>
                      <a:endParaRPr lang="en-US" sz="600">
                        <a:effectLst/>
                      </a:endParaRPr>
                    </a:p>
                    <a:p>
                      <a:pPr marL="0" marR="0" algn="ctr">
                        <a:spcBef>
                          <a:spcPts val="45"/>
                        </a:spcBef>
                        <a:spcAft>
                          <a:spcPts val="0"/>
                        </a:spcAft>
                      </a:pPr>
                      <a:r>
                        <a:rPr lang="en-US" sz="900">
                          <a:effectLst/>
                        </a:rPr>
                        <a:t>(901)416-6313</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nchor="b"/>
                </a:tc>
                <a:tc>
                  <a:txBody>
                    <a:bodyPr/>
                    <a:lstStyle/>
                    <a:p>
                      <a:pPr marL="0" marR="0" algn="ctr">
                        <a:spcBef>
                          <a:spcPts val="45"/>
                        </a:spcBef>
                        <a:spcAft>
                          <a:spcPts val="0"/>
                        </a:spcAft>
                      </a:pPr>
                      <a:r>
                        <a:rPr lang="en-US" sz="900" dirty="0">
                          <a:effectLst/>
                        </a:rPr>
                        <a:t>Deidra Merritt</a:t>
                      </a:r>
                      <a:endParaRPr lang="en-US" sz="600" dirty="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nchor="b"/>
                </a:tc>
                <a:tc>
                  <a:txBody>
                    <a:bodyPr/>
                    <a:lstStyle/>
                    <a:p>
                      <a:pPr marL="0" marR="0" algn="ctr">
                        <a:spcBef>
                          <a:spcPts val="45"/>
                        </a:spcBef>
                        <a:spcAft>
                          <a:spcPts val="0"/>
                        </a:spcAft>
                      </a:pPr>
                      <a:r>
                        <a:rPr lang="en-US" sz="900" dirty="0">
                          <a:effectLst/>
                        </a:rPr>
                        <a:t>9:00 am</a:t>
                      </a:r>
                      <a:endParaRPr lang="en-US" sz="600" dirty="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nchor="b"/>
                </a:tc>
                <a:tc>
                  <a:txBody>
                    <a:bodyPr/>
                    <a:lstStyle/>
                    <a:p>
                      <a:pPr marL="0" marR="0" algn="ctr">
                        <a:spcBef>
                          <a:spcPts val="45"/>
                        </a:spcBef>
                        <a:spcAft>
                          <a:spcPts val="0"/>
                        </a:spcAft>
                      </a:pPr>
                      <a:r>
                        <a:rPr lang="en-US" sz="900">
                          <a:effectLst/>
                        </a:rPr>
                        <a:t> </a:t>
                      </a:r>
                      <a:endParaRPr lang="en-US" sz="600">
                        <a:effectLst/>
                      </a:endParaRPr>
                    </a:p>
                    <a:p>
                      <a:pPr marL="0" marR="0" algn="ctr">
                        <a:spcBef>
                          <a:spcPts val="45"/>
                        </a:spcBef>
                        <a:spcAft>
                          <a:spcPts val="0"/>
                        </a:spcAft>
                      </a:pPr>
                      <a:r>
                        <a:rPr lang="en-US" sz="900">
                          <a:effectLst/>
                        </a:rPr>
                        <a:t> </a:t>
                      </a:r>
                      <a:endParaRPr lang="en-US" sz="600">
                        <a:effectLst/>
                      </a:endParaRPr>
                    </a:p>
                    <a:p>
                      <a:pPr marL="0" marR="0" algn="ctr">
                        <a:spcBef>
                          <a:spcPts val="45"/>
                        </a:spcBef>
                        <a:spcAft>
                          <a:spcPts val="0"/>
                        </a:spcAft>
                      </a:pPr>
                      <a:r>
                        <a:rPr lang="en-US" sz="900">
                          <a:effectLst/>
                        </a:rPr>
                        <a:t> </a:t>
                      </a:r>
                      <a:endParaRPr lang="en-US" sz="600">
                        <a:effectLst/>
                      </a:endParaRPr>
                    </a:p>
                    <a:p>
                      <a:pPr marL="0" marR="0" algn="ctr">
                        <a:spcBef>
                          <a:spcPts val="45"/>
                        </a:spcBef>
                        <a:spcAft>
                          <a:spcPts val="0"/>
                        </a:spcAft>
                      </a:pPr>
                      <a:r>
                        <a:rPr lang="en-US" sz="900">
                          <a:effectLst/>
                        </a:rPr>
                        <a:t>Monday</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tc>
                <a:tc>
                  <a:txBody>
                    <a:bodyPr/>
                    <a:lstStyle/>
                    <a:p>
                      <a:pPr marL="0" marR="0" algn="ctr">
                        <a:spcBef>
                          <a:spcPts val="45"/>
                        </a:spcBef>
                        <a:spcAft>
                          <a:spcPts val="0"/>
                        </a:spcAft>
                      </a:pPr>
                      <a:r>
                        <a:rPr lang="en-US" sz="900" dirty="0">
                          <a:effectLst/>
                        </a:rPr>
                        <a:t>Raines Police Precinct</a:t>
                      </a:r>
                      <a:endParaRPr lang="en-US" sz="600" dirty="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nchor="b"/>
                </a:tc>
                <a:extLst>
                  <a:ext uri="{0D108BD9-81ED-4DB2-BD59-A6C34878D82A}">
                    <a16:rowId xmlns:a16="http://schemas.microsoft.com/office/drawing/2014/main" val="2082817389"/>
                  </a:ext>
                </a:extLst>
              </a:tr>
              <a:tr h="551199">
                <a:tc>
                  <a:txBody>
                    <a:bodyPr/>
                    <a:lstStyle/>
                    <a:p>
                      <a:pPr marL="0" marR="0" algn="ctr">
                        <a:spcBef>
                          <a:spcPts val="45"/>
                        </a:spcBef>
                        <a:spcAft>
                          <a:spcPts val="0"/>
                        </a:spcAft>
                      </a:pPr>
                      <a:r>
                        <a:rPr lang="en-US" sz="900" u="sng" dirty="0">
                          <a:effectLst/>
                        </a:rPr>
                        <a:t>GRAYS CREEK</a:t>
                      </a:r>
                      <a:endParaRPr lang="en-US" sz="600" dirty="0">
                        <a:effectLst/>
                      </a:endParaRPr>
                    </a:p>
                    <a:p>
                      <a:pPr marL="0" marR="0" algn="ctr">
                        <a:spcBef>
                          <a:spcPts val="45"/>
                        </a:spcBef>
                        <a:spcAft>
                          <a:spcPts val="0"/>
                        </a:spcAft>
                      </a:pPr>
                      <a:r>
                        <a:rPr lang="en-US" sz="900" dirty="0">
                          <a:effectLst/>
                        </a:rPr>
                        <a:t>2800 Grays Creek Rd</a:t>
                      </a:r>
                      <a:endParaRPr lang="en-US" sz="600" dirty="0">
                        <a:effectLst/>
                      </a:endParaRPr>
                    </a:p>
                    <a:p>
                      <a:pPr marL="0" marR="0" algn="ctr">
                        <a:spcBef>
                          <a:spcPts val="45"/>
                        </a:spcBef>
                        <a:spcAft>
                          <a:spcPts val="0"/>
                        </a:spcAft>
                      </a:pPr>
                      <a:r>
                        <a:rPr lang="en-US" sz="900" dirty="0">
                          <a:effectLst/>
                        </a:rPr>
                        <a:t>Arlington, TN 38002</a:t>
                      </a:r>
                      <a:endParaRPr lang="en-US" sz="600" dirty="0">
                        <a:effectLst/>
                      </a:endParaRPr>
                    </a:p>
                    <a:p>
                      <a:pPr marL="0" marR="0" algn="ctr">
                        <a:spcBef>
                          <a:spcPts val="45"/>
                        </a:spcBef>
                        <a:spcAft>
                          <a:spcPts val="0"/>
                        </a:spcAft>
                      </a:pPr>
                      <a:r>
                        <a:rPr lang="en-US" sz="900" dirty="0">
                          <a:effectLst/>
                        </a:rPr>
                        <a:t>(901)416-0246</a:t>
                      </a:r>
                      <a:endParaRPr lang="en-US" sz="600" dirty="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nchor="b"/>
                </a:tc>
                <a:tc>
                  <a:txBody>
                    <a:bodyPr/>
                    <a:lstStyle/>
                    <a:p>
                      <a:pPr marL="0" marR="0" algn="ctr">
                        <a:spcBef>
                          <a:spcPts val="45"/>
                        </a:spcBef>
                        <a:spcAft>
                          <a:spcPts val="0"/>
                        </a:spcAft>
                      </a:pPr>
                      <a:r>
                        <a:rPr lang="en-US" sz="900" dirty="0">
                          <a:effectLst/>
                        </a:rPr>
                        <a:t>Gail Turner</a:t>
                      </a:r>
                      <a:endParaRPr lang="en-US" sz="600" dirty="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nchor="b"/>
                </a:tc>
                <a:tc>
                  <a:txBody>
                    <a:bodyPr/>
                    <a:lstStyle/>
                    <a:p>
                      <a:pPr marL="0" marR="0" algn="ctr">
                        <a:spcBef>
                          <a:spcPts val="45"/>
                        </a:spcBef>
                        <a:spcAft>
                          <a:spcPts val="0"/>
                        </a:spcAft>
                      </a:pPr>
                      <a:r>
                        <a:rPr lang="en-US" sz="900">
                          <a:effectLst/>
                        </a:rPr>
                        <a:t>9:00 am</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nchor="b"/>
                </a:tc>
                <a:tc>
                  <a:txBody>
                    <a:bodyPr/>
                    <a:lstStyle/>
                    <a:p>
                      <a:pPr marL="0" marR="0" algn="ctr">
                        <a:spcBef>
                          <a:spcPts val="45"/>
                        </a:spcBef>
                        <a:spcAft>
                          <a:spcPts val="0"/>
                        </a:spcAft>
                      </a:pPr>
                      <a:r>
                        <a:rPr lang="en-US" sz="900">
                          <a:effectLst/>
                        </a:rPr>
                        <a:t>Thursday</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tc>
                <a:tc>
                  <a:txBody>
                    <a:bodyPr/>
                    <a:lstStyle/>
                    <a:p>
                      <a:pPr marL="0" marR="0" algn="ctr">
                        <a:spcBef>
                          <a:spcPts val="45"/>
                        </a:spcBef>
                        <a:spcAft>
                          <a:spcPts val="0"/>
                        </a:spcAft>
                      </a:pPr>
                      <a:r>
                        <a:rPr lang="en-US" sz="900">
                          <a:effectLst/>
                        </a:rPr>
                        <a:t>Appling Farms Precinct</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nchor="b"/>
                </a:tc>
                <a:extLst>
                  <a:ext uri="{0D108BD9-81ED-4DB2-BD59-A6C34878D82A}">
                    <a16:rowId xmlns:a16="http://schemas.microsoft.com/office/drawing/2014/main" val="3142629564"/>
                  </a:ext>
                </a:extLst>
              </a:tr>
              <a:tr h="688998">
                <a:tc>
                  <a:txBody>
                    <a:bodyPr/>
                    <a:lstStyle/>
                    <a:p>
                      <a:pPr marL="0" marR="0" algn="ctr">
                        <a:spcBef>
                          <a:spcPts val="45"/>
                        </a:spcBef>
                        <a:spcAft>
                          <a:spcPts val="0"/>
                        </a:spcAft>
                      </a:pPr>
                      <a:r>
                        <a:rPr lang="en-US" sz="900" u="sng">
                          <a:effectLst/>
                        </a:rPr>
                        <a:t>HICKORY RIDGE MALL</a:t>
                      </a:r>
                      <a:endParaRPr lang="en-US" sz="600">
                        <a:effectLst/>
                      </a:endParaRPr>
                    </a:p>
                    <a:p>
                      <a:pPr marL="0" marR="0" algn="ctr">
                        <a:spcBef>
                          <a:spcPts val="45"/>
                        </a:spcBef>
                        <a:spcAft>
                          <a:spcPts val="0"/>
                        </a:spcAft>
                      </a:pPr>
                      <a:r>
                        <a:rPr lang="en-US" sz="900">
                          <a:effectLst/>
                        </a:rPr>
                        <a:t>6075 Winchester Rd</a:t>
                      </a:r>
                      <a:endParaRPr lang="en-US" sz="600">
                        <a:effectLst/>
                      </a:endParaRPr>
                    </a:p>
                    <a:p>
                      <a:pPr marL="0" marR="0" algn="ctr">
                        <a:spcBef>
                          <a:spcPts val="45"/>
                        </a:spcBef>
                        <a:spcAft>
                          <a:spcPts val="0"/>
                        </a:spcAft>
                      </a:pPr>
                      <a:r>
                        <a:rPr lang="en-US" sz="900">
                          <a:effectLst/>
                        </a:rPr>
                        <a:t>(3758 Hickory Ridge Mall)</a:t>
                      </a:r>
                      <a:endParaRPr lang="en-US" sz="600">
                        <a:effectLst/>
                      </a:endParaRPr>
                    </a:p>
                    <a:p>
                      <a:pPr marL="0" marR="0" algn="ctr">
                        <a:spcBef>
                          <a:spcPts val="45"/>
                        </a:spcBef>
                        <a:spcAft>
                          <a:spcPts val="0"/>
                        </a:spcAft>
                      </a:pPr>
                      <a:r>
                        <a:rPr lang="en-US" sz="900">
                          <a:effectLst/>
                        </a:rPr>
                        <a:t>Suite 504</a:t>
                      </a:r>
                      <a:endParaRPr lang="en-US" sz="600">
                        <a:effectLst/>
                      </a:endParaRPr>
                    </a:p>
                    <a:p>
                      <a:pPr marL="0" marR="0" algn="ctr">
                        <a:spcBef>
                          <a:spcPts val="45"/>
                        </a:spcBef>
                        <a:spcAft>
                          <a:spcPts val="0"/>
                        </a:spcAft>
                      </a:pPr>
                      <a:r>
                        <a:rPr lang="en-US" sz="900">
                          <a:effectLst/>
                        </a:rPr>
                        <a:t>(901)416-7495</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nchor="b"/>
                </a:tc>
                <a:tc>
                  <a:txBody>
                    <a:bodyPr/>
                    <a:lstStyle/>
                    <a:p>
                      <a:pPr marL="0" marR="0" algn="ctr">
                        <a:spcBef>
                          <a:spcPts val="45"/>
                        </a:spcBef>
                        <a:spcAft>
                          <a:spcPts val="0"/>
                        </a:spcAft>
                      </a:pPr>
                      <a:r>
                        <a:rPr lang="en-US" sz="900">
                          <a:effectLst/>
                        </a:rPr>
                        <a:t>Dominique Cash</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nchor="b"/>
                </a:tc>
                <a:tc>
                  <a:txBody>
                    <a:bodyPr/>
                    <a:lstStyle/>
                    <a:p>
                      <a:pPr marL="0" marR="0" algn="ctr">
                        <a:spcBef>
                          <a:spcPts val="45"/>
                        </a:spcBef>
                        <a:spcAft>
                          <a:spcPts val="0"/>
                        </a:spcAft>
                      </a:pPr>
                      <a:r>
                        <a:rPr lang="en-US" sz="900">
                          <a:effectLst/>
                        </a:rPr>
                        <a:t>9:00 am</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nchor="b"/>
                </a:tc>
                <a:tc>
                  <a:txBody>
                    <a:bodyPr/>
                    <a:lstStyle/>
                    <a:p>
                      <a:pPr marL="0" marR="0" algn="ctr">
                        <a:spcBef>
                          <a:spcPts val="45"/>
                        </a:spcBef>
                        <a:spcAft>
                          <a:spcPts val="0"/>
                        </a:spcAft>
                      </a:pPr>
                      <a:r>
                        <a:rPr lang="en-US" sz="900">
                          <a:effectLst/>
                        </a:rPr>
                        <a:t>Monday</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tc>
                <a:tc>
                  <a:txBody>
                    <a:bodyPr/>
                    <a:lstStyle/>
                    <a:p>
                      <a:pPr marL="0" marR="0" algn="ctr">
                        <a:spcBef>
                          <a:spcPts val="45"/>
                        </a:spcBef>
                        <a:spcAft>
                          <a:spcPts val="0"/>
                        </a:spcAft>
                      </a:pPr>
                      <a:r>
                        <a:rPr lang="en-US" sz="900">
                          <a:effectLst/>
                        </a:rPr>
                        <a:t>Airways Police Precinct</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nchor="b"/>
                </a:tc>
                <a:extLst>
                  <a:ext uri="{0D108BD9-81ED-4DB2-BD59-A6C34878D82A}">
                    <a16:rowId xmlns:a16="http://schemas.microsoft.com/office/drawing/2014/main" val="734332689"/>
                  </a:ext>
                </a:extLst>
              </a:tr>
              <a:tr h="551199">
                <a:tc>
                  <a:txBody>
                    <a:bodyPr/>
                    <a:lstStyle/>
                    <a:p>
                      <a:pPr marL="0" marR="0" algn="ctr">
                        <a:spcBef>
                          <a:spcPts val="45"/>
                        </a:spcBef>
                        <a:spcAft>
                          <a:spcPts val="0"/>
                        </a:spcAft>
                      </a:pPr>
                      <a:r>
                        <a:rPr lang="en-US" sz="900" u="sng">
                          <a:effectLst/>
                        </a:rPr>
                        <a:t>NORTH HIGHLAND</a:t>
                      </a:r>
                      <a:endParaRPr lang="en-US" sz="600">
                        <a:effectLst/>
                      </a:endParaRPr>
                    </a:p>
                    <a:p>
                      <a:pPr marL="0" marR="0" algn="ctr">
                        <a:spcBef>
                          <a:spcPts val="45"/>
                        </a:spcBef>
                        <a:spcAft>
                          <a:spcPts val="0"/>
                        </a:spcAft>
                      </a:pPr>
                      <a:r>
                        <a:rPr lang="en-US" sz="900">
                          <a:effectLst/>
                        </a:rPr>
                        <a:t>920 N. Highland</a:t>
                      </a:r>
                      <a:endParaRPr lang="en-US" sz="600">
                        <a:effectLst/>
                      </a:endParaRPr>
                    </a:p>
                    <a:p>
                      <a:pPr marL="0" marR="0" algn="ctr">
                        <a:spcBef>
                          <a:spcPts val="45"/>
                        </a:spcBef>
                        <a:spcAft>
                          <a:spcPts val="0"/>
                        </a:spcAft>
                      </a:pPr>
                      <a:r>
                        <a:rPr lang="en-US" sz="900">
                          <a:effectLst/>
                        </a:rPr>
                        <a:t>Memphis, TN. 38122</a:t>
                      </a:r>
                      <a:endParaRPr lang="en-US" sz="600">
                        <a:effectLst/>
                      </a:endParaRPr>
                    </a:p>
                    <a:p>
                      <a:pPr marL="0" marR="0" algn="ctr">
                        <a:spcBef>
                          <a:spcPts val="45"/>
                        </a:spcBef>
                        <a:spcAft>
                          <a:spcPts val="0"/>
                        </a:spcAft>
                      </a:pPr>
                      <a:r>
                        <a:rPr lang="en-US" sz="900">
                          <a:effectLst/>
                        </a:rPr>
                        <a:t>(901)416-4021</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nchor="b"/>
                </a:tc>
                <a:tc>
                  <a:txBody>
                    <a:bodyPr/>
                    <a:lstStyle/>
                    <a:p>
                      <a:pPr marL="0" marR="0" algn="ctr">
                        <a:spcBef>
                          <a:spcPts val="45"/>
                        </a:spcBef>
                        <a:spcAft>
                          <a:spcPts val="0"/>
                        </a:spcAft>
                      </a:pPr>
                      <a:r>
                        <a:rPr lang="en-US" sz="900">
                          <a:effectLst/>
                        </a:rPr>
                        <a:t>Futrell Redditt</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nchor="b"/>
                </a:tc>
                <a:tc>
                  <a:txBody>
                    <a:bodyPr/>
                    <a:lstStyle/>
                    <a:p>
                      <a:pPr marL="0" marR="0" algn="ctr">
                        <a:spcBef>
                          <a:spcPts val="45"/>
                        </a:spcBef>
                        <a:spcAft>
                          <a:spcPts val="0"/>
                        </a:spcAft>
                      </a:pPr>
                      <a:r>
                        <a:rPr lang="en-US" sz="900">
                          <a:effectLst/>
                        </a:rPr>
                        <a:t>9:00 am</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nchor="b"/>
                </a:tc>
                <a:tc>
                  <a:txBody>
                    <a:bodyPr/>
                    <a:lstStyle/>
                    <a:p>
                      <a:pPr marL="0" marR="0" algn="ctr">
                        <a:spcBef>
                          <a:spcPts val="45"/>
                        </a:spcBef>
                        <a:spcAft>
                          <a:spcPts val="0"/>
                        </a:spcAft>
                      </a:pPr>
                      <a:r>
                        <a:rPr lang="en-US" sz="900">
                          <a:effectLst/>
                        </a:rPr>
                        <a:t>Tuesday</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tc>
                <a:tc>
                  <a:txBody>
                    <a:bodyPr/>
                    <a:lstStyle/>
                    <a:p>
                      <a:pPr marL="0" marR="0" algn="ctr">
                        <a:spcBef>
                          <a:spcPts val="45"/>
                        </a:spcBef>
                        <a:spcAft>
                          <a:spcPts val="0"/>
                        </a:spcAft>
                      </a:pPr>
                      <a:r>
                        <a:rPr lang="en-US" sz="900">
                          <a:effectLst/>
                        </a:rPr>
                        <a:t>Old Allen Police Precinct</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nchor="b"/>
                </a:tc>
                <a:extLst>
                  <a:ext uri="{0D108BD9-81ED-4DB2-BD59-A6C34878D82A}">
                    <a16:rowId xmlns:a16="http://schemas.microsoft.com/office/drawing/2014/main" val="2036143372"/>
                  </a:ext>
                </a:extLst>
              </a:tr>
              <a:tr h="551199">
                <a:tc>
                  <a:txBody>
                    <a:bodyPr/>
                    <a:lstStyle/>
                    <a:p>
                      <a:pPr marL="0" marR="0" algn="ctr">
                        <a:spcBef>
                          <a:spcPts val="45"/>
                        </a:spcBef>
                        <a:spcAft>
                          <a:spcPts val="0"/>
                        </a:spcAft>
                      </a:pPr>
                      <a:r>
                        <a:rPr lang="en-US" sz="900" u="sng">
                          <a:effectLst/>
                        </a:rPr>
                        <a:t>NORTH CLAYBROOK</a:t>
                      </a:r>
                      <a:endParaRPr lang="en-US" sz="600">
                        <a:effectLst/>
                      </a:endParaRPr>
                    </a:p>
                    <a:p>
                      <a:pPr marL="0" marR="0" algn="ctr">
                        <a:spcBef>
                          <a:spcPts val="45"/>
                        </a:spcBef>
                        <a:spcAft>
                          <a:spcPts val="0"/>
                        </a:spcAft>
                      </a:pPr>
                      <a:r>
                        <a:rPr lang="en-US" sz="900">
                          <a:effectLst/>
                        </a:rPr>
                        <a:t>205 N. Claybrook</a:t>
                      </a:r>
                      <a:endParaRPr lang="en-US" sz="600">
                        <a:effectLst/>
                      </a:endParaRPr>
                    </a:p>
                    <a:p>
                      <a:pPr marL="0" marR="0" algn="ctr">
                        <a:spcBef>
                          <a:spcPts val="45"/>
                        </a:spcBef>
                        <a:spcAft>
                          <a:spcPts val="0"/>
                        </a:spcAft>
                      </a:pPr>
                      <a:r>
                        <a:rPr lang="en-US" sz="900">
                          <a:effectLst/>
                        </a:rPr>
                        <a:t>Memphis, TN. 38104</a:t>
                      </a:r>
                      <a:endParaRPr lang="en-US" sz="600">
                        <a:effectLst/>
                      </a:endParaRPr>
                    </a:p>
                    <a:p>
                      <a:pPr marL="0" marR="0" algn="ctr">
                        <a:spcBef>
                          <a:spcPts val="45"/>
                        </a:spcBef>
                        <a:spcAft>
                          <a:spcPts val="0"/>
                        </a:spcAft>
                      </a:pPr>
                      <a:r>
                        <a:rPr lang="en-US" sz="900">
                          <a:effectLst/>
                        </a:rPr>
                        <a:t>(901)416-2216</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nchor="b"/>
                </a:tc>
                <a:tc>
                  <a:txBody>
                    <a:bodyPr/>
                    <a:lstStyle/>
                    <a:p>
                      <a:pPr marL="0" marR="0" algn="ctr">
                        <a:spcBef>
                          <a:spcPts val="45"/>
                        </a:spcBef>
                        <a:spcAft>
                          <a:spcPts val="0"/>
                        </a:spcAft>
                      </a:pPr>
                      <a:r>
                        <a:rPr lang="en-US" sz="900">
                          <a:effectLst/>
                        </a:rPr>
                        <a:t>Calvin Burrows</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nchor="b"/>
                </a:tc>
                <a:tc>
                  <a:txBody>
                    <a:bodyPr/>
                    <a:lstStyle/>
                    <a:p>
                      <a:pPr marL="0" marR="0" algn="ctr">
                        <a:spcBef>
                          <a:spcPts val="45"/>
                        </a:spcBef>
                        <a:spcAft>
                          <a:spcPts val="0"/>
                        </a:spcAft>
                      </a:pPr>
                      <a:r>
                        <a:rPr lang="en-US" sz="900">
                          <a:effectLst/>
                        </a:rPr>
                        <a:t>9:00 am</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nchor="b"/>
                </a:tc>
                <a:tc>
                  <a:txBody>
                    <a:bodyPr/>
                    <a:lstStyle/>
                    <a:p>
                      <a:pPr marL="0" marR="0" algn="ctr">
                        <a:spcBef>
                          <a:spcPts val="45"/>
                        </a:spcBef>
                        <a:spcAft>
                          <a:spcPts val="0"/>
                        </a:spcAft>
                      </a:pPr>
                      <a:r>
                        <a:rPr lang="en-US" sz="900">
                          <a:effectLst/>
                        </a:rPr>
                        <a:t>Thursday</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nchor="b"/>
                </a:tc>
                <a:tc>
                  <a:txBody>
                    <a:bodyPr/>
                    <a:lstStyle/>
                    <a:p>
                      <a:pPr marL="0" marR="0" algn="ctr">
                        <a:spcBef>
                          <a:spcPts val="45"/>
                        </a:spcBef>
                        <a:spcAft>
                          <a:spcPts val="0"/>
                        </a:spcAft>
                      </a:pPr>
                      <a:r>
                        <a:rPr lang="en-US" sz="900" dirty="0">
                          <a:effectLst/>
                        </a:rPr>
                        <a:t>205 N. </a:t>
                      </a:r>
                      <a:r>
                        <a:rPr lang="en-US" sz="900" dirty="0" err="1">
                          <a:effectLst/>
                        </a:rPr>
                        <a:t>Claybrook</a:t>
                      </a:r>
                      <a:endParaRPr lang="en-US" sz="600" dirty="0">
                        <a:effectLst/>
                        <a:latin typeface="Arial" panose="020B0604020202020204" pitchFamily="34" charset="0"/>
                        <a:ea typeface="Arial" panose="020B0604020202020204" pitchFamily="34" charset="0"/>
                        <a:cs typeface="Times New Roman" panose="02020603050405020304" pitchFamily="18" charset="0"/>
                      </a:endParaRPr>
                    </a:p>
                  </a:txBody>
                  <a:tcPr marL="51675" marR="51675" marT="0" marB="0" anchor="b"/>
                </a:tc>
                <a:extLst>
                  <a:ext uri="{0D108BD9-81ED-4DB2-BD59-A6C34878D82A}">
                    <a16:rowId xmlns:a16="http://schemas.microsoft.com/office/drawing/2014/main" val="2460344553"/>
                  </a:ext>
                </a:extLst>
              </a:tr>
            </a:tbl>
          </a:graphicData>
        </a:graphic>
      </p:graphicFrame>
      <p:sp>
        <p:nvSpPr>
          <p:cNvPr id="5" name="Rectangle 3"/>
          <p:cNvSpPr>
            <a:spLocks noChangeArrowheads="1"/>
          </p:cNvSpPr>
          <p:nvPr/>
        </p:nvSpPr>
        <p:spPr bwMode="auto">
          <a:xfrm>
            <a:off x="2332140" y="104369"/>
            <a:ext cx="6516029" cy="1277273"/>
          </a:xfrm>
          <a:prstGeom prst="rect">
            <a:avLst/>
          </a:prstGeom>
          <a:solidFill>
            <a:srgbClr val="DAEEF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1C1C1D"/>
                </a:solidFill>
                <a:effectLst/>
                <a:latin typeface="Calibri" panose="020F0502020204030204" pitchFamily="34" charset="0"/>
                <a:ea typeface="Times New Roman" panose="02020603050405020304" pitchFamily="18" charset="0"/>
                <a:cs typeface="Calibri" panose="020F0502020204030204" pitchFamily="34" charset="0"/>
              </a:rPr>
              <a:t>TRUANCY PREVENTION &amp; INTERVENTION</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ea typeface="Arial" panose="020B0604020202020204" pitchFamily="34" charset="0"/>
              </a:rPr>
              <a:t>SHELBY COUNTY SCHOOLS</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sng" strike="noStrike" cap="none" normalizeH="0" baseline="0" dirty="0" smtClean="0">
                <a:ln>
                  <a:noFill/>
                </a:ln>
                <a:solidFill>
                  <a:srgbClr val="1C1C1D"/>
                </a:solidFill>
                <a:effectLst/>
                <a:latin typeface="Calibri" panose="020F0502020204030204" pitchFamily="34" charset="0"/>
                <a:ea typeface="Times New Roman" panose="02020603050405020304" pitchFamily="18" charset="0"/>
                <a:cs typeface="Calibri" panose="020F0502020204030204" pitchFamily="34" charset="0"/>
              </a:rPr>
              <a:t>2018-19 TRUANCY ASSESSMENT </a:t>
            </a:r>
            <a:r>
              <a:rPr kumimoji="0" lang="en-US" altLang="en-US" b="1"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CENTERS SARB SCHEDULE</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The Memphis Po</a:t>
            </a:r>
            <a:r>
              <a:rPr kumimoji="0" lang="en-US" altLang="en-US" sz="900" b="1"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l</a:t>
            </a: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ice Department </a:t>
            </a:r>
            <a:r>
              <a:rPr kumimoji="0" lang="en-US" altLang="en-US" sz="900" b="1" i="0" u="none" strike="noStrike" cap="none" normalizeH="0" baseline="0" dirty="0" smtClean="0">
                <a:ln>
                  <a:noFill/>
                </a:ln>
                <a:solidFill>
                  <a:srgbClr val="333334"/>
                </a:solidFill>
                <a:effectLst/>
                <a:latin typeface="Calibri" panose="020F0502020204030204" pitchFamily="34" charset="0"/>
                <a:ea typeface="Arial" panose="020B0604020202020204" pitchFamily="34" charset="0"/>
                <a:cs typeface="Calibri" panose="020F0502020204030204" pitchFamily="34" charset="0"/>
              </a:rPr>
              <a:t>also supports Shelby County Schools by allowing </a:t>
            </a: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to host </a:t>
            </a:r>
            <a:r>
              <a:rPr kumimoji="0" lang="en-US" altLang="en-US" sz="900" b="1" i="0" u="none" strike="noStrike" cap="none" normalizeH="0" baseline="0" dirty="0" smtClean="0">
                <a:ln>
                  <a:noFill/>
                </a:ln>
                <a:solidFill>
                  <a:srgbClr val="333334"/>
                </a:solidFill>
                <a:effectLst/>
                <a:latin typeface="Calibri" panose="020F0502020204030204" pitchFamily="34" charset="0"/>
                <a:ea typeface="Arial" panose="020B0604020202020204" pitchFamily="34" charset="0"/>
                <a:cs typeface="Calibri" panose="020F0502020204030204" pitchFamily="34" charset="0"/>
              </a:rPr>
              <a:t>Student Attendance </a:t>
            </a: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Review</a:t>
            </a:r>
            <a:r>
              <a:rPr kumimoji="0" lang="en-US" altLang="en-US" sz="900" b="1" i="0" u="none" strike="noStrike" cap="none" normalizeH="0" baseline="0" dirty="0" smtClean="0">
                <a:ln>
                  <a:noFill/>
                </a:ln>
                <a:solidFill>
                  <a:srgbClr val="484848"/>
                </a:solidFill>
                <a:effectLst/>
                <a:latin typeface="Calibri" panose="020F0502020204030204" pitchFamily="34" charset="0"/>
                <a:ea typeface="Arial" panose="020B0604020202020204" pitchFamily="34" charset="0"/>
                <a:cs typeface="Calibri" panose="020F0502020204030204" pitchFamily="34" charset="0"/>
              </a:rPr>
              <a:t> </a:t>
            </a:r>
            <a:r>
              <a:rPr kumimoji="0" lang="en-US" altLang="en-US" sz="900" b="1" i="0" u="none" strike="noStrike" cap="none" normalizeH="0" baseline="0" dirty="0" smtClean="0">
                <a:ln>
                  <a:noFill/>
                </a:ln>
                <a:solidFill>
                  <a:srgbClr val="333334"/>
                </a:solidFill>
                <a:effectLst/>
                <a:latin typeface="Calibri" panose="020F0502020204030204" pitchFamily="34" charset="0"/>
                <a:ea typeface="Arial" panose="020B0604020202020204" pitchFamily="34" charset="0"/>
                <a:cs typeface="Calibri" panose="020F0502020204030204" pitchFamily="34" charset="0"/>
              </a:rPr>
              <a:t>Board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4"/>
                </a:solidFill>
                <a:effectLst/>
                <a:latin typeface="Calibri" panose="020F0502020204030204" pitchFamily="34" charset="0"/>
                <a:ea typeface="Arial" panose="020B0604020202020204" pitchFamily="34" charset="0"/>
                <a:cs typeface="Calibri" panose="020F0502020204030204" pitchFamily="34" charset="0"/>
              </a:rPr>
              <a:t>(SARB) meetings </a:t>
            </a: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at </a:t>
            </a:r>
            <a:r>
              <a:rPr kumimoji="0" lang="en-US" altLang="en-US" sz="900" b="1" i="0" u="none" strike="noStrike" cap="none" normalizeH="0" baseline="0" dirty="0" smtClean="0">
                <a:ln>
                  <a:noFill/>
                </a:ln>
                <a:solidFill>
                  <a:srgbClr val="333334"/>
                </a:solidFill>
                <a:effectLst/>
                <a:latin typeface="Calibri" panose="020F0502020204030204" pitchFamily="34" charset="0"/>
                <a:ea typeface="Arial" panose="020B0604020202020204" pitchFamily="34" charset="0"/>
                <a:cs typeface="Calibri" panose="020F0502020204030204" pitchFamily="34" charset="0"/>
              </a:rPr>
              <a:t>various Police Precincts. </a:t>
            </a: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(S</a:t>
            </a:r>
            <a:r>
              <a:rPr kumimoji="0" lang="en-US" altLang="en-US" sz="900" b="1" i="0" u="none" strike="noStrike" cap="none" normalizeH="0" baseline="0" dirty="0" smtClean="0">
                <a:ln>
                  <a:noFill/>
                </a:ln>
                <a:solidFill>
                  <a:srgbClr val="484848"/>
                </a:solidFill>
                <a:effectLst/>
                <a:latin typeface="Calibri" panose="020F0502020204030204" pitchFamily="34" charset="0"/>
                <a:ea typeface="Arial" panose="020B0604020202020204" pitchFamily="34" charset="0"/>
                <a:cs typeface="Calibri" panose="020F0502020204030204" pitchFamily="34" charset="0"/>
              </a:rPr>
              <a:t>ee </a:t>
            </a:r>
            <a:r>
              <a:rPr kumimoji="0" lang="en-US" altLang="en-US" sz="900" b="1" i="0" u="none" strike="noStrike" cap="none" normalizeH="0" baseline="0" dirty="0" smtClean="0">
                <a:ln>
                  <a:noFill/>
                </a:ln>
                <a:solidFill>
                  <a:srgbClr val="333334"/>
                </a:solidFill>
                <a:effectLst/>
                <a:latin typeface="Calibri" panose="020F0502020204030204" pitchFamily="34" charset="0"/>
                <a:ea typeface="Arial" panose="020B0604020202020204" pitchFamily="34" charset="0"/>
                <a:cs typeface="Calibri" panose="020F0502020204030204" pitchFamily="34" charset="0"/>
              </a:rPr>
              <a:t>Below) </a:t>
            </a: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Thes</a:t>
            </a:r>
            <a:r>
              <a:rPr kumimoji="0" lang="en-US" altLang="en-US" sz="900" b="1" i="0" u="none" strike="noStrike" cap="none" normalizeH="0" baseline="0" dirty="0" smtClean="0">
                <a:ln>
                  <a:noFill/>
                </a:ln>
                <a:solidFill>
                  <a:srgbClr val="484848"/>
                </a:solidFill>
                <a:effectLst/>
                <a:latin typeface="Calibri" panose="020F0502020204030204" pitchFamily="34" charset="0"/>
                <a:ea typeface="Arial" panose="020B0604020202020204" pitchFamily="34" charset="0"/>
                <a:cs typeface="Calibri" panose="020F0502020204030204" pitchFamily="34" charset="0"/>
              </a:rPr>
              <a:t>e </a:t>
            </a: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meetings </a:t>
            </a:r>
            <a:r>
              <a:rPr kumimoji="0" lang="en-US" altLang="en-US" sz="900" b="1" i="0" u="none" strike="noStrike" cap="none" normalizeH="0" baseline="0" dirty="0" smtClean="0">
                <a:ln>
                  <a:noFill/>
                </a:ln>
                <a:solidFill>
                  <a:srgbClr val="484848"/>
                </a:solidFill>
                <a:effectLst/>
                <a:latin typeface="Calibri" panose="020F0502020204030204" pitchFamily="34" charset="0"/>
                <a:ea typeface="Arial" panose="020B0604020202020204" pitchFamily="34" charset="0"/>
                <a:cs typeface="Calibri" panose="020F0502020204030204" pitchFamily="34" charset="0"/>
              </a:rPr>
              <a:t>a</a:t>
            </a: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re </a:t>
            </a:r>
            <a:r>
              <a:rPr kumimoji="0" lang="en-US" altLang="en-US" sz="900" b="1" i="0" u="none" strike="noStrike" cap="none" normalizeH="0" baseline="0" dirty="0" smtClean="0">
                <a:ln>
                  <a:noFill/>
                </a:ln>
                <a:solidFill>
                  <a:srgbClr val="333334"/>
                </a:solidFill>
                <a:effectLst/>
                <a:latin typeface="Calibri" panose="020F0502020204030204" pitchFamily="34" charset="0"/>
                <a:ea typeface="Arial" panose="020B0604020202020204" pitchFamily="34" charset="0"/>
                <a:cs typeface="Calibri" panose="020F0502020204030204" pitchFamily="34" charset="0"/>
              </a:rPr>
              <a:t>comprised of variety of </a:t>
            </a: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individuals </a:t>
            </a:r>
            <a:r>
              <a:rPr kumimoji="0" lang="en-US" altLang="en-US" sz="900" b="1" i="0" u="none" strike="noStrike" cap="none" normalizeH="0" baseline="0" dirty="0" smtClean="0">
                <a:ln>
                  <a:noFill/>
                </a:ln>
                <a:solidFill>
                  <a:srgbClr val="333334"/>
                </a:solidFill>
                <a:effectLst/>
                <a:latin typeface="Calibri" panose="020F0502020204030204" pitchFamily="34" charset="0"/>
                <a:ea typeface="Arial" panose="020B0604020202020204" pitchFamily="34" charset="0"/>
                <a:cs typeface="Calibri" panose="020F0502020204030204" pitchFamily="34" charset="0"/>
              </a:rPr>
              <a:t>and </a:t>
            </a: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parents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4"/>
                </a:solidFill>
                <a:effectLst/>
                <a:latin typeface="Calibri" panose="020F0502020204030204" pitchFamily="34" charset="0"/>
                <a:ea typeface="Arial" panose="020B0604020202020204" pitchFamily="34" charset="0"/>
                <a:cs typeface="Calibri" panose="020F0502020204030204" pitchFamily="34" charset="0"/>
              </a:rPr>
              <a:t>are compelled to attend </a:t>
            </a: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vi</a:t>
            </a:r>
            <a:r>
              <a:rPr kumimoji="0" lang="en-US" altLang="en-US" sz="900" b="1" i="0" u="none" strike="noStrike" cap="none" normalizeH="0" baseline="0" dirty="0" smtClean="0">
                <a:ln>
                  <a:noFill/>
                </a:ln>
                <a:solidFill>
                  <a:srgbClr val="484848"/>
                </a:solidFill>
                <a:effectLst/>
                <a:latin typeface="Calibri" panose="020F0502020204030204" pitchFamily="34" charset="0"/>
                <a:ea typeface="Arial" panose="020B0604020202020204" pitchFamily="34" charset="0"/>
                <a:cs typeface="Calibri" panose="020F0502020204030204" pitchFamily="34" charset="0"/>
              </a:rPr>
              <a:t>a </a:t>
            </a: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l</a:t>
            </a:r>
            <a:r>
              <a:rPr kumimoji="0" lang="en-US" altLang="en-US" sz="900" b="1" i="0" u="none" strike="noStrike" cap="none" normalizeH="0" baseline="0" dirty="0" smtClean="0">
                <a:ln>
                  <a:noFill/>
                </a:ln>
                <a:solidFill>
                  <a:srgbClr val="484848"/>
                </a:solidFill>
                <a:effectLst/>
                <a:latin typeface="Calibri" panose="020F0502020204030204" pitchFamily="34" charset="0"/>
                <a:ea typeface="Arial" panose="020B0604020202020204" pitchFamily="34" charset="0"/>
                <a:cs typeface="Calibri" panose="020F0502020204030204" pitchFamily="34" charset="0"/>
              </a:rPr>
              <a:t>e</a:t>
            </a: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tter from the </a:t>
            </a:r>
            <a:r>
              <a:rPr kumimoji="0" lang="en-US" altLang="en-US" sz="900" b="1" i="0" u="none" strike="noStrike" cap="none" normalizeH="0" baseline="0" dirty="0" smtClean="0">
                <a:ln>
                  <a:noFill/>
                </a:ln>
                <a:solidFill>
                  <a:srgbClr val="333334"/>
                </a:solidFill>
                <a:effectLst/>
                <a:latin typeface="Calibri" panose="020F0502020204030204" pitchFamily="34" charset="0"/>
                <a:ea typeface="Arial" panose="020B0604020202020204" pitchFamily="34" charset="0"/>
                <a:cs typeface="Calibri" panose="020F0502020204030204" pitchFamily="34" charset="0"/>
              </a:rPr>
              <a:t>District </a:t>
            </a: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Attorney </a:t>
            </a:r>
            <a:r>
              <a:rPr kumimoji="0" lang="en-US" altLang="en-US" sz="900" b="1" i="0" u="none" strike="noStrike" cap="none" normalizeH="0" baseline="0" dirty="0" smtClean="0">
                <a:ln>
                  <a:noFill/>
                </a:ln>
                <a:solidFill>
                  <a:srgbClr val="333334"/>
                </a:solidFill>
                <a:effectLst/>
                <a:latin typeface="Calibri" panose="020F0502020204030204" pitchFamily="34" charset="0"/>
                <a:ea typeface="Arial" panose="020B0604020202020204" pitchFamily="34" charset="0"/>
                <a:cs typeface="Calibri" panose="020F0502020204030204" pitchFamily="34" charset="0"/>
              </a:rPr>
              <a:t>General's </a:t>
            </a: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Office. The </a:t>
            </a:r>
            <a:r>
              <a:rPr kumimoji="0" lang="en-US" altLang="en-US" sz="900" b="1" i="0" u="none" strike="noStrike" cap="none" normalizeH="0" baseline="0" dirty="0" smtClean="0">
                <a:ln>
                  <a:noFill/>
                </a:ln>
                <a:solidFill>
                  <a:srgbClr val="333334"/>
                </a:solidFill>
                <a:effectLst/>
                <a:latin typeface="Calibri" panose="020F0502020204030204" pitchFamily="34" charset="0"/>
                <a:ea typeface="Arial" panose="020B0604020202020204" pitchFamily="34" charset="0"/>
                <a:cs typeface="Calibri" panose="020F0502020204030204" pitchFamily="34" charset="0"/>
              </a:rPr>
              <a:t>object of the SARB </a:t>
            </a: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meet</a:t>
            </a:r>
            <a:r>
              <a:rPr kumimoji="0" lang="en-US" altLang="en-US" sz="900" b="1" i="0" u="none" strike="noStrike" cap="none" normalizeH="0" baseline="0" dirty="0" smtClean="0">
                <a:ln>
                  <a:noFill/>
                </a:ln>
                <a:solidFill>
                  <a:srgbClr val="484848"/>
                </a:solidFill>
                <a:effectLst/>
                <a:latin typeface="Calibri" panose="020F0502020204030204" pitchFamily="34" charset="0"/>
                <a:ea typeface="Arial" panose="020B0604020202020204" pitchFamily="34" charset="0"/>
                <a:cs typeface="Calibri" panose="020F0502020204030204" pitchFamily="34" charset="0"/>
              </a:rPr>
              <a:t>ing </a:t>
            </a: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is </a:t>
            </a:r>
            <a:r>
              <a:rPr kumimoji="0" lang="en-US" altLang="en-US" sz="900" b="1" i="0" u="none" strike="noStrike" cap="none" normalizeH="0" baseline="0" dirty="0" smtClean="0">
                <a:ln>
                  <a:noFill/>
                </a:ln>
                <a:solidFill>
                  <a:srgbClr val="333334"/>
                </a:solidFill>
                <a:effectLst/>
                <a:latin typeface="Calibri" panose="020F0502020204030204" pitchFamily="34" charset="0"/>
                <a:ea typeface="Arial" panose="020B0604020202020204" pitchFamily="34" charset="0"/>
                <a:cs typeface="Calibri" panose="020F0502020204030204" pitchFamily="34" charset="0"/>
              </a:rPr>
              <a:t>to ascertain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333334"/>
                </a:solidFill>
                <a:effectLst/>
                <a:latin typeface="Calibri" panose="020F0502020204030204" pitchFamily="34" charset="0"/>
                <a:ea typeface="Arial" panose="020B0604020202020204" pitchFamily="34" charset="0"/>
                <a:cs typeface="Calibri" panose="020F0502020204030204" pitchFamily="34" charset="0"/>
              </a:rPr>
              <a:t>why </a:t>
            </a: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the </a:t>
            </a:r>
            <a:r>
              <a:rPr kumimoji="0" lang="en-US" altLang="en-US" sz="900" b="1" i="0" u="none" strike="noStrike" cap="none" normalizeH="0" baseline="0" dirty="0" smtClean="0">
                <a:ln>
                  <a:noFill/>
                </a:ln>
                <a:solidFill>
                  <a:srgbClr val="333334"/>
                </a:solidFill>
                <a:effectLst/>
                <a:latin typeface="Calibri" panose="020F0502020204030204" pitchFamily="34" charset="0"/>
                <a:ea typeface="Arial" panose="020B0604020202020204" pitchFamily="34" charset="0"/>
                <a:cs typeface="Calibri" panose="020F0502020204030204" pitchFamily="34" charset="0"/>
              </a:rPr>
              <a:t>student </a:t>
            </a: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i</a:t>
            </a:r>
            <a:r>
              <a:rPr kumimoji="0" lang="en-US" altLang="en-US" sz="900" b="1" i="0" u="none" strike="noStrike" cap="none" normalizeH="0" baseline="0" dirty="0" smtClean="0">
                <a:ln>
                  <a:noFill/>
                </a:ln>
                <a:solidFill>
                  <a:srgbClr val="484848"/>
                </a:solidFill>
                <a:effectLst/>
                <a:latin typeface="Calibri" panose="020F0502020204030204" pitchFamily="34" charset="0"/>
                <a:ea typeface="Arial" panose="020B0604020202020204" pitchFamily="34" charset="0"/>
                <a:cs typeface="Calibri" panose="020F0502020204030204" pitchFamily="34" charset="0"/>
              </a:rPr>
              <a:t>s </a:t>
            </a: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habitually </a:t>
            </a:r>
            <a:r>
              <a:rPr kumimoji="0" lang="en-US" altLang="en-US" sz="900" b="1" i="0" u="none" strike="noStrike" cap="none" normalizeH="0" baseline="0" dirty="0" smtClean="0">
                <a:ln>
                  <a:noFill/>
                </a:ln>
                <a:solidFill>
                  <a:srgbClr val="333334"/>
                </a:solidFill>
                <a:effectLst/>
                <a:latin typeface="Calibri" panose="020F0502020204030204" pitchFamily="34" charset="0"/>
                <a:ea typeface="Arial" panose="020B0604020202020204" pitchFamily="34" charset="0"/>
                <a:cs typeface="Calibri" panose="020F0502020204030204" pitchFamily="34" charset="0"/>
              </a:rPr>
              <a:t>absent and get the student </a:t>
            </a: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back in </a:t>
            </a:r>
            <a:r>
              <a:rPr kumimoji="0" lang="en-US" altLang="en-US" sz="900" b="1" i="0" u="none" strike="noStrike" cap="none" normalizeH="0" baseline="0" dirty="0" smtClean="0">
                <a:ln>
                  <a:noFill/>
                </a:ln>
                <a:solidFill>
                  <a:srgbClr val="333334"/>
                </a:solidFill>
                <a:effectLst/>
                <a:latin typeface="Calibri" panose="020F0502020204030204" pitchFamily="34" charset="0"/>
                <a:ea typeface="Arial" panose="020B0604020202020204" pitchFamily="34" charset="0"/>
                <a:cs typeface="Calibri" panose="020F0502020204030204" pitchFamily="34" charset="0"/>
              </a:rPr>
              <a:t>school and </a:t>
            </a: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on track </a:t>
            </a:r>
            <a:r>
              <a:rPr kumimoji="0" lang="en-US" altLang="en-US" sz="900" b="1" i="0" u="none" strike="noStrike" cap="none" normalizeH="0" baseline="0" dirty="0" smtClean="0">
                <a:ln>
                  <a:noFill/>
                </a:ln>
                <a:solidFill>
                  <a:srgbClr val="333334"/>
                </a:solidFill>
                <a:effectLst/>
                <a:latin typeface="Calibri" panose="020F0502020204030204" pitchFamily="34" charset="0"/>
                <a:ea typeface="Arial" panose="020B0604020202020204" pitchFamily="34" charset="0"/>
                <a:cs typeface="Calibri" panose="020F0502020204030204" pitchFamily="34" charset="0"/>
              </a:rPr>
              <a:t>attending school </a:t>
            </a:r>
            <a:r>
              <a:rPr kumimoji="0" lang="en-US" altLang="en-US" sz="900" b="1" i="0" u="none" strike="noStrike" cap="none" normalizeH="0" baseline="0" dirty="0" smtClean="0">
                <a:ln>
                  <a:noFill/>
                </a:ln>
                <a:solidFill>
                  <a:srgbClr val="1C1C1D"/>
                </a:solidFill>
                <a:effectLst/>
                <a:latin typeface="Calibri" panose="020F0502020204030204" pitchFamily="34" charset="0"/>
                <a:ea typeface="Arial" panose="020B0604020202020204" pitchFamily="34" charset="0"/>
                <a:cs typeface="Calibri" panose="020F0502020204030204" pitchFamily="34" charset="0"/>
              </a:rPr>
              <a:t>regularly.</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endParaRPr>
          </a:p>
        </p:txBody>
      </p:sp>
      <p:sp>
        <p:nvSpPr>
          <p:cNvPr id="6" name="TextBox 5"/>
          <p:cNvSpPr txBox="1"/>
          <p:nvPr/>
        </p:nvSpPr>
        <p:spPr>
          <a:xfrm>
            <a:off x="10277" y="616454"/>
            <a:ext cx="1571946" cy="1169551"/>
          </a:xfrm>
          <a:prstGeom prst="rect">
            <a:avLst/>
          </a:prstGeom>
          <a:solidFill>
            <a:schemeClr val="tx2">
              <a:lumMod val="10000"/>
            </a:schemeClr>
          </a:solidFill>
        </p:spPr>
        <p:txBody>
          <a:bodyPr wrap="square" rtlCol="0">
            <a:spAutoFit/>
          </a:bodyPr>
          <a:lstStyle/>
          <a:p>
            <a:pPr algn="ctr"/>
            <a:r>
              <a:rPr lang="en-US" dirty="0">
                <a:solidFill>
                  <a:schemeClr val="bg1"/>
                </a:solidFill>
              </a:rPr>
              <a:t>SCS TRUANCY </a:t>
            </a:r>
            <a:r>
              <a:rPr lang="en-US" dirty="0" smtClean="0">
                <a:solidFill>
                  <a:schemeClr val="bg1"/>
                </a:solidFill>
              </a:rPr>
              <a:t>SARB SCHEDULE</a:t>
            </a:r>
          </a:p>
          <a:p>
            <a:pPr algn="ctr"/>
            <a:r>
              <a:rPr lang="en-US" dirty="0" smtClean="0">
                <a:solidFill>
                  <a:schemeClr val="bg1"/>
                </a:solidFill>
              </a:rPr>
              <a:t>&amp; </a:t>
            </a:r>
          </a:p>
          <a:p>
            <a:pPr algn="ctr"/>
            <a:r>
              <a:rPr lang="en-US" dirty="0" smtClean="0">
                <a:solidFill>
                  <a:schemeClr val="bg1"/>
                </a:solidFill>
              </a:rPr>
              <a:t>LOCATIONS</a:t>
            </a:r>
            <a:endParaRPr lang="en-US" dirty="0">
              <a:solidFill>
                <a:schemeClr val="bg1"/>
              </a:solidFill>
            </a:endParaRPr>
          </a:p>
        </p:txBody>
      </p:sp>
    </p:spTree>
    <p:extLst>
      <p:ext uri="{BB962C8B-B14F-4D97-AF65-F5344CB8AC3E}">
        <p14:creationId xmlns:p14="http://schemas.microsoft.com/office/powerpoint/2010/main" val="2033110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11</a:t>
            </a:fld>
            <a:endParaRPr lang="en"/>
          </a:p>
        </p:txBody>
      </p:sp>
      <p:sp>
        <p:nvSpPr>
          <p:cNvPr id="5" name="TextBox 4"/>
          <p:cNvSpPr txBox="1"/>
          <p:nvPr/>
        </p:nvSpPr>
        <p:spPr>
          <a:xfrm>
            <a:off x="10277" y="616454"/>
            <a:ext cx="1571946" cy="523220"/>
          </a:xfrm>
          <a:prstGeom prst="rect">
            <a:avLst/>
          </a:prstGeom>
          <a:solidFill>
            <a:schemeClr val="tx2">
              <a:lumMod val="10000"/>
            </a:schemeClr>
          </a:solidFill>
        </p:spPr>
        <p:txBody>
          <a:bodyPr wrap="square" rtlCol="0">
            <a:spAutoFit/>
          </a:bodyPr>
          <a:lstStyle/>
          <a:p>
            <a:pPr algn="ctr"/>
            <a:r>
              <a:rPr lang="en-US" dirty="0">
                <a:solidFill>
                  <a:schemeClr val="bg1"/>
                </a:solidFill>
              </a:rPr>
              <a:t>SCS TRUANCY FLOWCHART</a:t>
            </a:r>
          </a:p>
        </p:txBody>
      </p:sp>
      <p:pic>
        <p:nvPicPr>
          <p:cNvPr id="3" name="Picture 2"/>
          <p:cNvPicPr>
            <a:picLocks noChangeAspect="1"/>
          </p:cNvPicPr>
          <p:nvPr/>
        </p:nvPicPr>
        <p:blipFill>
          <a:blip r:embed="rId2"/>
          <a:stretch>
            <a:fillRect/>
          </a:stretch>
        </p:blipFill>
        <p:spPr>
          <a:xfrm>
            <a:off x="2793979" y="1"/>
            <a:ext cx="3931920" cy="5143499"/>
          </a:xfrm>
          <a:prstGeom prst="rect">
            <a:avLst/>
          </a:prstGeom>
        </p:spPr>
      </p:pic>
    </p:spTree>
    <p:extLst>
      <p:ext uri="{BB962C8B-B14F-4D97-AF65-F5344CB8AC3E}">
        <p14:creationId xmlns:p14="http://schemas.microsoft.com/office/powerpoint/2010/main" val="3346468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14500" y="57150"/>
            <a:ext cx="6286500" cy="8572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100" b="1" dirty="0">
                <a:solidFill>
                  <a:schemeClr val="bg1"/>
                </a:solidFill>
              </a:rPr>
              <a:t>COMBATING TRUANCY</a:t>
            </a:r>
          </a:p>
        </p:txBody>
      </p:sp>
      <p:sp>
        <p:nvSpPr>
          <p:cNvPr id="11" name="Rectangle 10"/>
          <p:cNvSpPr/>
          <p:nvPr/>
        </p:nvSpPr>
        <p:spPr>
          <a:xfrm>
            <a:off x="1714500" y="2228851"/>
            <a:ext cx="6057900" cy="1892826"/>
          </a:xfrm>
          <a:prstGeom prst="rect">
            <a:avLst/>
          </a:prstGeom>
        </p:spPr>
        <p:txBody>
          <a:bodyPr wrap="square">
            <a:spAutoFit/>
          </a:bodyPr>
          <a:lstStyle/>
          <a:p>
            <a:r>
              <a:rPr lang="en-US" sz="1200" dirty="0"/>
              <a:t>Any person violating this law is guilty of a Class C misdemeanor and is subject to imprisonment and/or a $50.00 fine for each day’s unlawful absence.  49-6-3001 et seq.  Tennessee Code Annotated.</a:t>
            </a:r>
          </a:p>
          <a:p>
            <a:r>
              <a:rPr lang="en-US" sz="1200" dirty="0"/>
              <a:t> </a:t>
            </a:r>
          </a:p>
          <a:p>
            <a:r>
              <a:rPr lang="en-US" sz="1200" b="1" dirty="0"/>
              <a:t>NOTE:  Attendance Officers of the Shelby County Board of Education regularly bring actions in the Juvenile Court against persons who violate the Compulsory School Attendance Laws.</a:t>
            </a:r>
          </a:p>
          <a:p>
            <a:endParaRPr lang="en-US" sz="1200" b="1" dirty="0"/>
          </a:p>
          <a:p>
            <a:pPr algn="ctr"/>
            <a:r>
              <a:rPr lang="en-US" sz="1050" b="1" dirty="0"/>
              <a:t>SOME PARENTS HAVE BEEN ARRESTED OR HAVE THEIR CHILDREN REMOVED FROM THEIR CUSTODY.</a:t>
            </a:r>
            <a:endParaRPr lang="en-US" sz="1050" dirty="0"/>
          </a:p>
        </p:txBody>
      </p:sp>
      <p:sp>
        <p:nvSpPr>
          <p:cNvPr id="12" name="Rectangle 11"/>
          <p:cNvSpPr/>
          <p:nvPr/>
        </p:nvSpPr>
        <p:spPr>
          <a:xfrm>
            <a:off x="1828800" y="934249"/>
            <a:ext cx="5657850" cy="415498"/>
          </a:xfrm>
          <a:prstGeom prst="rect">
            <a:avLst/>
          </a:prstGeom>
          <a:solidFill>
            <a:schemeClr val="tx1">
              <a:lumMod val="65000"/>
              <a:lumOff val="35000"/>
            </a:schemeClr>
          </a:solidFill>
        </p:spPr>
        <p:txBody>
          <a:bodyPr wrap="square">
            <a:spAutoFit/>
          </a:bodyPr>
          <a:lstStyle/>
          <a:p>
            <a:pPr algn="ctr"/>
            <a:r>
              <a:rPr lang="en-US" sz="2100" b="1" dirty="0" smtClean="0">
                <a:solidFill>
                  <a:schemeClr val="bg1"/>
                </a:solidFill>
              </a:rPr>
              <a:t>THE PENALTY </a:t>
            </a:r>
            <a:r>
              <a:rPr lang="en-US" sz="2100" b="1" dirty="0">
                <a:solidFill>
                  <a:schemeClr val="bg1"/>
                </a:solidFill>
              </a:rPr>
              <a:t>FOR TRUANCY</a:t>
            </a:r>
            <a:endParaRPr lang="en-US" sz="2100" dirty="0">
              <a:solidFill>
                <a:schemeClr val="bg1"/>
              </a:solidFill>
            </a:endParaRPr>
          </a:p>
        </p:txBody>
      </p:sp>
      <p:sp>
        <p:nvSpPr>
          <p:cNvPr id="13" name="TextBox 12"/>
          <p:cNvSpPr txBox="1"/>
          <p:nvPr/>
        </p:nvSpPr>
        <p:spPr>
          <a:xfrm>
            <a:off x="1771650" y="1554327"/>
            <a:ext cx="6000750" cy="253916"/>
          </a:xfrm>
          <a:prstGeom prst="rect">
            <a:avLst/>
          </a:prstGeom>
          <a:noFill/>
        </p:spPr>
        <p:txBody>
          <a:bodyPr wrap="square" rtlCol="0">
            <a:spAutoFit/>
          </a:bodyPr>
          <a:lstStyle/>
          <a:p>
            <a:r>
              <a:rPr lang="en-US" sz="1050" b="1" dirty="0"/>
              <a:t>Students cannot accumulate five (5) or more unexcused absences for the school year.</a:t>
            </a:r>
          </a:p>
        </p:txBody>
      </p:sp>
    </p:spTree>
    <p:extLst>
      <p:ext uri="{BB962C8B-B14F-4D97-AF65-F5344CB8AC3E}">
        <p14:creationId xmlns:p14="http://schemas.microsoft.com/office/powerpoint/2010/main" val="801016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13</a:t>
            </a:fld>
            <a:endParaRPr lang="en"/>
          </a:p>
        </p:txBody>
      </p:sp>
      <p:sp>
        <p:nvSpPr>
          <p:cNvPr id="3" name="Rectangle 2"/>
          <p:cNvSpPr/>
          <p:nvPr/>
        </p:nvSpPr>
        <p:spPr>
          <a:xfrm>
            <a:off x="2429838" y="44170"/>
            <a:ext cx="4258638" cy="50552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800" b="1" u="sng" dirty="0">
                <a:latin typeface="Calibri" panose="020F0502020204030204" pitchFamily="34" charset="0"/>
                <a:ea typeface="Calibri" panose="020F0502020204030204" pitchFamily="34" charset="0"/>
              </a:rPr>
              <a:t>2018-19 DA SCHOOLS</a:t>
            </a:r>
            <a:endParaRPr lang="en-US" sz="1800" dirty="0">
              <a:latin typeface="Calibri" panose="020F0502020204030204" pitchFamily="34" charset="0"/>
              <a:ea typeface="Calibri" panose="020F0502020204030204" pitchFamily="34" charset="0"/>
            </a:endParaRPr>
          </a:p>
          <a:p>
            <a:r>
              <a:rPr lang="en-US" sz="1050" dirty="0">
                <a:latin typeface="Calibri" panose="020F0502020204030204" pitchFamily="34" charset="0"/>
                <a:ea typeface="Calibri" panose="020F0502020204030204" pitchFamily="34" charset="0"/>
              </a:rPr>
              <a:t> </a:t>
            </a:r>
          </a:p>
          <a:p>
            <a:r>
              <a:rPr lang="en-US" sz="1050" dirty="0">
                <a:latin typeface="Calibri" panose="020F0502020204030204" pitchFamily="34" charset="0"/>
                <a:ea typeface="Calibri" panose="020F0502020204030204" pitchFamily="34" charset="0"/>
              </a:rPr>
              <a:t>1.	Alton Elementary </a:t>
            </a:r>
          </a:p>
          <a:p>
            <a:r>
              <a:rPr lang="en-US" sz="1050" dirty="0">
                <a:latin typeface="Calibri" panose="020F0502020204030204" pitchFamily="34" charset="0"/>
                <a:ea typeface="Calibri" panose="020F0502020204030204" pitchFamily="34" charset="0"/>
              </a:rPr>
              <a:t>2.	A. Maceo Walker</a:t>
            </a:r>
          </a:p>
          <a:p>
            <a:r>
              <a:rPr lang="en-US" sz="1050" dirty="0">
                <a:latin typeface="Calibri" panose="020F0502020204030204" pitchFamily="34" charset="0"/>
                <a:ea typeface="Calibri" panose="020F0502020204030204" pitchFamily="34" charset="0"/>
              </a:rPr>
              <a:t>3.	Chickasaw Middle </a:t>
            </a:r>
          </a:p>
          <a:p>
            <a:r>
              <a:rPr lang="en-US" sz="1050" dirty="0">
                <a:latin typeface="Calibri" panose="020F0502020204030204" pitchFamily="34" charset="0"/>
                <a:ea typeface="Calibri" panose="020F0502020204030204" pitchFamily="34" charset="0"/>
              </a:rPr>
              <a:t>4.	Douglass Elementary </a:t>
            </a:r>
          </a:p>
          <a:p>
            <a:r>
              <a:rPr lang="en-US" sz="1050" dirty="0">
                <a:latin typeface="Calibri" panose="020F0502020204030204" pitchFamily="34" charset="0"/>
                <a:ea typeface="Calibri" panose="020F0502020204030204" pitchFamily="34" charset="0"/>
              </a:rPr>
              <a:t>5.	Dunbar Elementary </a:t>
            </a:r>
          </a:p>
          <a:p>
            <a:r>
              <a:rPr lang="en-US" sz="1050" dirty="0">
                <a:latin typeface="Calibri" panose="020F0502020204030204" pitchFamily="34" charset="0"/>
                <a:ea typeface="Calibri" panose="020F0502020204030204" pitchFamily="34" charset="0"/>
              </a:rPr>
              <a:t>6.	Ford Road Elementary </a:t>
            </a:r>
          </a:p>
          <a:p>
            <a:r>
              <a:rPr lang="en-US" sz="1050" dirty="0">
                <a:latin typeface="Calibri" panose="020F0502020204030204" pitchFamily="34" charset="0"/>
                <a:ea typeface="Calibri" panose="020F0502020204030204" pitchFamily="34" charset="0"/>
              </a:rPr>
              <a:t>7.	Gardenview Elementary </a:t>
            </a:r>
          </a:p>
          <a:p>
            <a:r>
              <a:rPr lang="en-US" sz="1050" dirty="0">
                <a:latin typeface="Calibri" panose="020F0502020204030204" pitchFamily="34" charset="0"/>
                <a:ea typeface="Calibri" panose="020F0502020204030204" pitchFamily="34" charset="0"/>
              </a:rPr>
              <a:t>8.	Geeter Middle </a:t>
            </a:r>
          </a:p>
          <a:p>
            <a:r>
              <a:rPr lang="en-US" sz="1050" dirty="0">
                <a:latin typeface="Calibri" panose="020F0502020204030204" pitchFamily="34" charset="0"/>
                <a:ea typeface="Calibri" panose="020F0502020204030204" pitchFamily="34" charset="0"/>
              </a:rPr>
              <a:t>9.	Georgian Hills Middle </a:t>
            </a:r>
          </a:p>
          <a:p>
            <a:r>
              <a:rPr lang="en-US" sz="1050" dirty="0">
                <a:latin typeface="Calibri" panose="020F0502020204030204" pitchFamily="34" charset="0"/>
                <a:ea typeface="Calibri" panose="020F0502020204030204" pitchFamily="34" charset="0"/>
              </a:rPr>
              <a:t>10.	Grandview Middle </a:t>
            </a:r>
          </a:p>
          <a:p>
            <a:r>
              <a:rPr lang="en-US" sz="1050" dirty="0">
                <a:latin typeface="Calibri" panose="020F0502020204030204" pitchFamily="34" charset="0"/>
                <a:ea typeface="Calibri" panose="020F0502020204030204" pitchFamily="34" charset="0"/>
              </a:rPr>
              <a:t>11.	Hamilton Middle </a:t>
            </a:r>
          </a:p>
          <a:p>
            <a:r>
              <a:rPr lang="en-US" sz="1050" dirty="0">
                <a:latin typeface="Calibri" panose="020F0502020204030204" pitchFamily="34" charset="0"/>
                <a:ea typeface="Calibri" panose="020F0502020204030204" pitchFamily="34" charset="0"/>
              </a:rPr>
              <a:t>12.	Hawkins Mill Elementary </a:t>
            </a:r>
          </a:p>
          <a:p>
            <a:r>
              <a:rPr lang="en-US" sz="1050" dirty="0">
                <a:latin typeface="Calibri" panose="020F0502020204030204" pitchFamily="34" charset="0"/>
                <a:ea typeface="Calibri" panose="020F0502020204030204" pitchFamily="34" charset="0"/>
              </a:rPr>
              <a:t>13.	Hickory Ridge Elementary </a:t>
            </a:r>
          </a:p>
          <a:p>
            <a:r>
              <a:rPr lang="en-US" sz="1050" dirty="0">
                <a:latin typeface="Calibri" panose="020F0502020204030204" pitchFamily="34" charset="0"/>
                <a:ea typeface="Calibri" panose="020F0502020204030204" pitchFamily="34" charset="0"/>
              </a:rPr>
              <a:t>14.	Hickory Ridge Middle </a:t>
            </a:r>
          </a:p>
          <a:p>
            <a:r>
              <a:rPr lang="en-US" sz="1050" dirty="0">
                <a:latin typeface="Calibri" panose="020F0502020204030204" pitchFamily="34" charset="0"/>
                <a:ea typeface="Calibri" panose="020F0502020204030204" pitchFamily="34" charset="0"/>
              </a:rPr>
              <a:t>15.	Holmes Road Elementary </a:t>
            </a:r>
          </a:p>
          <a:p>
            <a:r>
              <a:rPr lang="en-US" sz="1050" dirty="0">
                <a:latin typeface="Calibri" panose="020F0502020204030204" pitchFamily="34" charset="0"/>
                <a:ea typeface="Calibri" panose="020F0502020204030204" pitchFamily="34" charset="0"/>
              </a:rPr>
              <a:t>16.	Keystone Elementary </a:t>
            </a:r>
          </a:p>
          <a:p>
            <a:r>
              <a:rPr lang="en-US" sz="1050" dirty="0">
                <a:latin typeface="Calibri" panose="020F0502020204030204" pitchFamily="34" charset="0"/>
                <a:ea typeface="Calibri" panose="020F0502020204030204" pitchFamily="34" charset="0"/>
              </a:rPr>
              <a:t>17.	Levi Elementary </a:t>
            </a:r>
          </a:p>
          <a:p>
            <a:r>
              <a:rPr lang="en-US" sz="1050" dirty="0">
                <a:latin typeface="Calibri" panose="020F0502020204030204" pitchFamily="34" charset="0"/>
                <a:ea typeface="Calibri" panose="020F0502020204030204" pitchFamily="34" charset="0"/>
              </a:rPr>
              <a:t>18.	Lucie E Campbell Elementary </a:t>
            </a:r>
          </a:p>
          <a:p>
            <a:r>
              <a:rPr lang="en-US" sz="1050" dirty="0">
                <a:latin typeface="Calibri" panose="020F0502020204030204" pitchFamily="34" charset="0"/>
                <a:ea typeface="Calibri" panose="020F0502020204030204" pitchFamily="34" charset="0"/>
              </a:rPr>
              <a:t>19.	Lucy Elementary </a:t>
            </a:r>
          </a:p>
          <a:p>
            <a:r>
              <a:rPr lang="en-US" sz="1050" dirty="0">
                <a:latin typeface="Calibri" panose="020F0502020204030204" pitchFamily="34" charset="0"/>
                <a:ea typeface="Calibri" panose="020F0502020204030204" pitchFamily="34" charset="0"/>
              </a:rPr>
              <a:t>20.	Magnolia Elementary </a:t>
            </a:r>
          </a:p>
          <a:p>
            <a:r>
              <a:rPr lang="en-US" sz="1050" dirty="0">
                <a:latin typeface="Calibri" panose="020F0502020204030204" pitchFamily="34" charset="0"/>
                <a:ea typeface="Calibri" panose="020F0502020204030204" pitchFamily="34" charset="0"/>
              </a:rPr>
              <a:t>21.	Raleigh Bartlett Meadows </a:t>
            </a:r>
          </a:p>
          <a:p>
            <a:r>
              <a:rPr lang="en-US" sz="1050" dirty="0">
                <a:latin typeface="Calibri" panose="020F0502020204030204" pitchFamily="34" charset="0"/>
                <a:ea typeface="Calibri" panose="020F0502020204030204" pitchFamily="34" charset="0"/>
              </a:rPr>
              <a:t>22.	Ridgeway Middle </a:t>
            </a:r>
          </a:p>
          <a:p>
            <a:r>
              <a:rPr lang="en-US" sz="1050" dirty="0">
                <a:latin typeface="Calibri" panose="020F0502020204030204" pitchFamily="34" charset="0"/>
                <a:ea typeface="Calibri" panose="020F0502020204030204" pitchFamily="34" charset="0"/>
              </a:rPr>
              <a:t>23.	Ross Elementary </a:t>
            </a:r>
          </a:p>
          <a:p>
            <a:r>
              <a:rPr lang="en-US" sz="1050" dirty="0">
                <a:latin typeface="Calibri" panose="020F0502020204030204" pitchFamily="34" charset="0"/>
                <a:ea typeface="Calibri" panose="020F0502020204030204" pitchFamily="34" charset="0"/>
              </a:rPr>
              <a:t>24.	Sherwood Middle </a:t>
            </a:r>
          </a:p>
          <a:p>
            <a:r>
              <a:rPr lang="en-US" sz="1050" dirty="0">
                <a:latin typeface="Calibri" panose="020F0502020204030204" pitchFamily="34" charset="0"/>
                <a:ea typeface="Calibri" panose="020F0502020204030204" pitchFamily="34" charset="0"/>
              </a:rPr>
              <a:t>25.	Springdale Elementary </a:t>
            </a:r>
          </a:p>
          <a:p>
            <a:r>
              <a:rPr lang="en-US" sz="1050" dirty="0">
                <a:latin typeface="Calibri" panose="020F0502020204030204" pitchFamily="34" charset="0"/>
                <a:ea typeface="Calibri" panose="020F0502020204030204" pitchFamily="34" charset="0"/>
              </a:rPr>
              <a:t>26.	Treadwell Middle</a:t>
            </a:r>
          </a:p>
          <a:p>
            <a:r>
              <a:rPr lang="en-US" sz="1050" dirty="0">
                <a:latin typeface="Calibri" panose="020F0502020204030204" pitchFamily="34" charset="0"/>
                <a:ea typeface="Calibri" panose="020F0502020204030204" pitchFamily="34" charset="0"/>
              </a:rPr>
              <a:t>27.	Winridge Elementary  </a:t>
            </a:r>
          </a:p>
          <a:p>
            <a:r>
              <a:rPr lang="en-US" sz="1050" dirty="0">
                <a:latin typeface="Calibri" panose="020F0502020204030204" pitchFamily="34" charset="0"/>
                <a:ea typeface="Calibri" panose="020F0502020204030204" pitchFamily="34" charset="0"/>
              </a:rPr>
              <a:t>28.	Woodstock Middle </a:t>
            </a:r>
          </a:p>
        </p:txBody>
      </p:sp>
    </p:spTree>
    <p:extLst>
      <p:ext uri="{BB962C8B-B14F-4D97-AF65-F5344CB8AC3E}">
        <p14:creationId xmlns:p14="http://schemas.microsoft.com/office/powerpoint/2010/main" val="2207092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14</a:t>
            </a:fld>
            <a:endParaRPr lang="en"/>
          </a:p>
        </p:txBody>
      </p:sp>
      <p:pic>
        <p:nvPicPr>
          <p:cNvPr id="3" name="Picture 2"/>
          <p:cNvPicPr>
            <a:picLocks noChangeAspect="1"/>
          </p:cNvPicPr>
          <p:nvPr/>
        </p:nvPicPr>
        <p:blipFill>
          <a:blip r:embed="rId2"/>
          <a:stretch>
            <a:fillRect/>
          </a:stretch>
        </p:blipFill>
        <p:spPr>
          <a:xfrm>
            <a:off x="3810625" y="61546"/>
            <a:ext cx="4128830" cy="4998907"/>
          </a:xfrm>
          <a:prstGeom prst="rect">
            <a:avLst/>
          </a:prstGeom>
        </p:spPr>
      </p:pic>
      <p:sp>
        <p:nvSpPr>
          <p:cNvPr id="4" name="TextBox 3"/>
          <p:cNvSpPr txBox="1"/>
          <p:nvPr/>
        </p:nvSpPr>
        <p:spPr>
          <a:xfrm>
            <a:off x="0" y="0"/>
            <a:ext cx="3059722" cy="1384995"/>
          </a:xfrm>
          <a:prstGeom prst="rect">
            <a:avLst/>
          </a:prstGeom>
          <a:solidFill>
            <a:schemeClr val="bg2"/>
          </a:solidFill>
        </p:spPr>
        <p:txBody>
          <a:bodyPr wrap="square" rtlCol="0">
            <a:spAutoFit/>
          </a:bodyPr>
          <a:lstStyle/>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rPr>
              <a:t>PLEASE PLAN TO ATTEND THE:</a:t>
            </a:r>
          </a:p>
          <a:p>
            <a:endParaRPr lang="en-US" b="1" dirty="0">
              <a:ln w="6600">
                <a:solidFill>
                  <a:schemeClr val="accent2"/>
                </a:solidFill>
                <a:prstDash val="solid"/>
              </a:ln>
              <a:solidFill>
                <a:srgbClr val="FFFFFF"/>
              </a:solidFill>
              <a:effectLst>
                <a:outerShdw dist="38100" dir="2700000" algn="tl" rotWithShape="0">
                  <a:schemeClr val="accent2"/>
                </a:outerShdw>
              </a:effectLst>
            </a:endParaRPr>
          </a:p>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rPr>
              <a:t>109</a:t>
            </a:r>
            <a:r>
              <a:rPr lang="en-US" b="1" baseline="30000" dirty="0" smtClean="0">
                <a:ln w="6600">
                  <a:solidFill>
                    <a:schemeClr val="accent2"/>
                  </a:solidFill>
                  <a:prstDash val="solid"/>
                </a:ln>
                <a:solidFill>
                  <a:srgbClr val="FFFFFF"/>
                </a:solidFill>
                <a:effectLst>
                  <a:outerShdw dist="38100" dir="2700000" algn="tl" rotWithShape="0">
                    <a:schemeClr val="accent2"/>
                  </a:outerShdw>
                </a:effectLst>
              </a:rPr>
              <a:t>TH</a:t>
            </a:r>
            <a:r>
              <a:rPr lang="en-US" b="1" dirty="0" smtClean="0">
                <a:ln w="6600">
                  <a:solidFill>
                    <a:schemeClr val="accent2"/>
                  </a:solidFill>
                  <a:prstDash val="solid"/>
                </a:ln>
                <a:solidFill>
                  <a:srgbClr val="FFFFFF"/>
                </a:solidFill>
                <a:effectLst>
                  <a:outerShdw dist="38100" dir="2700000" algn="tl" rotWithShape="0">
                    <a:schemeClr val="accent2"/>
                  </a:outerShdw>
                </a:effectLst>
              </a:rPr>
              <a:t> ANNUAL IATDP CONFERENCE</a:t>
            </a:r>
          </a:p>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rPr>
              <a:t>MEMPHIS, TENNESSEE</a:t>
            </a:r>
          </a:p>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rPr>
              <a:t>DOUBLETREE BY THE HILTON</a:t>
            </a:r>
          </a:p>
        </p:txBody>
      </p:sp>
    </p:spTree>
    <p:extLst>
      <p:ext uri="{BB962C8B-B14F-4D97-AF65-F5344CB8AC3E}">
        <p14:creationId xmlns:p14="http://schemas.microsoft.com/office/powerpoint/2010/main" val="3596836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15</a:t>
            </a:fld>
            <a:endParaRPr lang="en"/>
          </a:p>
        </p:txBody>
      </p:sp>
      <p:sp>
        <p:nvSpPr>
          <p:cNvPr id="4" name="TextBox 3"/>
          <p:cNvSpPr txBox="1"/>
          <p:nvPr/>
        </p:nvSpPr>
        <p:spPr>
          <a:xfrm>
            <a:off x="144127" y="1505863"/>
            <a:ext cx="8534400" cy="1938992"/>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rPr>
              <a:t>For additional information please contact:</a:t>
            </a:r>
          </a:p>
          <a:p>
            <a:pPr algn="ctr"/>
            <a:endParaRPr lang="en-US" sz="2000" b="1" dirty="0">
              <a:effectLst>
                <a:outerShdw blurRad="38100" dist="38100" dir="2700000" algn="tl">
                  <a:srgbClr val="000000">
                    <a:alpha val="43137"/>
                  </a:srgbClr>
                </a:outerShdw>
              </a:effectLst>
            </a:endParaRPr>
          </a:p>
          <a:p>
            <a:pPr algn="ctr"/>
            <a:r>
              <a:rPr lang="en-US" sz="2000" b="1" dirty="0">
                <a:effectLst>
                  <a:outerShdw blurRad="38100" dist="38100" dir="2700000" algn="tl">
                    <a:srgbClr val="000000">
                      <a:alpha val="43137"/>
                    </a:srgbClr>
                  </a:outerShdw>
                </a:effectLst>
              </a:rPr>
              <a:t>THE DEPARTMENT </a:t>
            </a:r>
            <a:r>
              <a:rPr lang="en-US" sz="2000" b="1">
                <a:effectLst>
                  <a:outerShdw blurRad="38100" dist="38100" dir="2700000" algn="tl">
                    <a:srgbClr val="000000">
                      <a:alpha val="43137"/>
                    </a:srgbClr>
                  </a:outerShdw>
                </a:effectLst>
              </a:rPr>
              <a:t>OF </a:t>
            </a:r>
            <a:r>
              <a:rPr lang="en-US" sz="2000" b="1" smtClean="0">
                <a:effectLst>
                  <a:outerShdw blurRad="38100" dist="38100" dir="2700000" algn="tl">
                    <a:srgbClr val="000000">
                      <a:alpha val="43137"/>
                    </a:srgbClr>
                  </a:outerShdw>
                </a:effectLst>
              </a:rPr>
              <a:t>STUDENT SAFETY</a:t>
            </a:r>
            <a:endParaRPr lang="en-US" sz="2000" b="1" dirty="0" smtClean="0">
              <a:effectLst>
                <a:outerShdw blurRad="38100" dist="38100" dir="2700000" algn="tl">
                  <a:srgbClr val="000000">
                    <a:alpha val="43137"/>
                  </a:srgbClr>
                </a:outerShdw>
              </a:effectLst>
            </a:endParaRPr>
          </a:p>
          <a:p>
            <a:pPr algn="ctr"/>
            <a:endParaRPr lang="en-US" sz="2000" b="1" dirty="0">
              <a:effectLst>
                <a:outerShdw blurRad="38100" dist="38100" dir="2700000" algn="tl">
                  <a:srgbClr val="000000">
                    <a:alpha val="43137"/>
                  </a:srgbClr>
                </a:outerShdw>
              </a:effectLst>
            </a:endParaRPr>
          </a:p>
          <a:p>
            <a:pPr algn="ctr"/>
            <a:r>
              <a:rPr lang="en-US" sz="2000" b="1" dirty="0" smtClean="0">
                <a:effectLst>
                  <a:outerShdw blurRad="38100" dist="38100" dir="2700000" algn="tl">
                    <a:srgbClr val="000000">
                      <a:alpha val="43137"/>
                    </a:srgbClr>
                  </a:outerShdw>
                </a:effectLst>
              </a:rPr>
              <a:t>901-416-6295</a:t>
            </a:r>
            <a:endParaRPr lang="en-US" sz="2000" b="1" dirty="0">
              <a:effectLst>
                <a:outerShdw blurRad="38100" dist="38100" dir="2700000" algn="tl">
                  <a:srgbClr val="000000">
                    <a:alpha val="43137"/>
                  </a:srgbClr>
                </a:outerShdw>
              </a:effectLst>
            </a:endParaRPr>
          </a:p>
          <a:p>
            <a:pPr algn="ctr"/>
            <a:endParaRPr lang="en-US" sz="2000" b="1" dirty="0">
              <a:effectLst>
                <a:outerShdw blurRad="38100" dist="38100" dir="2700000" algn="tl">
                  <a:srgbClr val="000000">
                    <a:alpha val="43137"/>
                  </a:srgbClr>
                </a:outerShdw>
              </a:effectLst>
            </a:endParaRPr>
          </a:p>
        </p:txBody>
      </p:sp>
      <p:sp>
        <p:nvSpPr>
          <p:cNvPr id="5" name="Rectangle 4"/>
          <p:cNvSpPr/>
          <p:nvPr/>
        </p:nvSpPr>
        <p:spPr>
          <a:xfrm>
            <a:off x="1143000" y="4113805"/>
            <a:ext cx="6894576" cy="338554"/>
          </a:xfrm>
          <a:prstGeom prst="rect">
            <a:avLst/>
          </a:prstGeom>
        </p:spPr>
        <p:txBody>
          <a:bodyPr wrap="square">
            <a:spAutoFit/>
          </a:bodyPr>
          <a:lstStyle/>
          <a:p>
            <a:r>
              <a:rPr lang="en-US" sz="800" cap="all" dirty="0"/>
              <a:t>Shelby County Schools offers educational and employment opportunities without regard to race, color, religion, sex, creed, age, disability, national origin, or genetic information.</a:t>
            </a:r>
            <a:endParaRPr lang="en-US" sz="800" dirty="0"/>
          </a:p>
        </p:txBody>
      </p:sp>
      <p:pic>
        <p:nvPicPr>
          <p:cNvPr id="6" name="Picture 5"/>
          <p:cNvPicPr>
            <a:picLocks noChangeAspect="1"/>
          </p:cNvPicPr>
          <p:nvPr/>
        </p:nvPicPr>
        <p:blipFill>
          <a:blip r:embed="rId2"/>
          <a:stretch>
            <a:fillRect/>
          </a:stretch>
        </p:blipFill>
        <p:spPr>
          <a:xfrm>
            <a:off x="318951" y="0"/>
            <a:ext cx="603916" cy="634111"/>
          </a:xfrm>
          <a:prstGeom prst="rect">
            <a:avLst/>
          </a:prstGeom>
        </p:spPr>
      </p:pic>
    </p:spTree>
    <p:extLst>
      <p:ext uri="{BB962C8B-B14F-4D97-AF65-F5344CB8AC3E}">
        <p14:creationId xmlns:p14="http://schemas.microsoft.com/office/powerpoint/2010/main" val="892454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a:t>
            </a:fld>
            <a:endParaRPr lang="en"/>
          </a:p>
        </p:txBody>
      </p:sp>
      <p:sp>
        <p:nvSpPr>
          <p:cNvPr id="4" name="TextBox 3"/>
          <p:cNvSpPr txBox="1"/>
          <p:nvPr/>
        </p:nvSpPr>
        <p:spPr>
          <a:xfrm>
            <a:off x="3493212" y="1368703"/>
            <a:ext cx="3462391" cy="584775"/>
          </a:xfrm>
          <a:prstGeom prst="rect">
            <a:avLst/>
          </a:prstGeom>
          <a:solidFill>
            <a:srgbClr val="000000"/>
          </a:solidFill>
        </p:spPr>
        <p:txBody>
          <a:bodyPr wrap="square" rtlCol="0">
            <a:spAutoFit/>
          </a:bodyPr>
          <a:lstStyle/>
          <a:p>
            <a:pPr algn="ctr"/>
            <a:r>
              <a:rPr lang="en-US" sz="3200" b="1" dirty="0" smtClean="0">
                <a:solidFill>
                  <a:schemeClr val="bg1">
                    <a:lumMod val="85000"/>
                  </a:schemeClr>
                </a:solidFill>
              </a:rPr>
              <a:t>PRIORITY </a:t>
            </a:r>
            <a:r>
              <a:rPr lang="en-US" sz="3200" b="1" dirty="0">
                <a:solidFill>
                  <a:schemeClr val="accent3"/>
                </a:solidFill>
              </a:rPr>
              <a:t>5</a:t>
            </a:r>
          </a:p>
        </p:txBody>
      </p:sp>
      <p:sp>
        <p:nvSpPr>
          <p:cNvPr id="5" name="TextBox 4"/>
          <p:cNvSpPr txBox="1"/>
          <p:nvPr/>
        </p:nvSpPr>
        <p:spPr>
          <a:xfrm>
            <a:off x="3472663" y="2102071"/>
            <a:ext cx="3482940" cy="1015663"/>
          </a:xfrm>
          <a:prstGeom prst="rect">
            <a:avLst/>
          </a:prstGeom>
          <a:noFill/>
        </p:spPr>
        <p:txBody>
          <a:bodyPr wrap="square" rtlCol="0">
            <a:spAutoFit/>
          </a:bodyPr>
          <a:lstStyle/>
          <a:p>
            <a:pPr algn="ctr"/>
            <a:r>
              <a:rPr lang="en-US" sz="2000" b="1" dirty="0">
                <a:solidFill>
                  <a:schemeClr val="accent3"/>
                </a:solidFill>
              </a:rPr>
              <a:t>MOBILIZE FAMILY </a:t>
            </a:r>
          </a:p>
          <a:p>
            <a:pPr algn="ctr"/>
            <a:r>
              <a:rPr lang="en-US" sz="2000" b="1" dirty="0">
                <a:solidFill>
                  <a:schemeClr val="accent3"/>
                </a:solidFill>
              </a:rPr>
              <a:t>AND </a:t>
            </a:r>
          </a:p>
          <a:p>
            <a:pPr algn="ctr"/>
            <a:r>
              <a:rPr lang="en-US" sz="2000" b="1" dirty="0">
                <a:solidFill>
                  <a:schemeClr val="accent3"/>
                </a:solidFill>
              </a:rPr>
              <a:t>COMMUNITY PARTNERS</a:t>
            </a:r>
          </a:p>
        </p:txBody>
      </p:sp>
      <p:pic>
        <p:nvPicPr>
          <p:cNvPr id="7" name="Picture 6"/>
          <p:cNvPicPr>
            <a:picLocks noChangeAspect="1"/>
          </p:cNvPicPr>
          <p:nvPr/>
        </p:nvPicPr>
        <p:blipFill>
          <a:blip r:embed="rId2"/>
          <a:stretch>
            <a:fillRect/>
          </a:stretch>
        </p:blipFill>
        <p:spPr>
          <a:xfrm>
            <a:off x="1317884" y="1953480"/>
            <a:ext cx="1993382" cy="1682179"/>
          </a:xfrm>
          <a:prstGeom prst="rect">
            <a:avLst/>
          </a:prstGeom>
        </p:spPr>
      </p:pic>
      <p:sp>
        <p:nvSpPr>
          <p:cNvPr id="9" name="TextBox 8"/>
          <p:cNvSpPr txBox="1"/>
          <p:nvPr/>
        </p:nvSpPr>
        <p:spPr>
          <a:xfrm>
            <a:off x="72021" y="195432"/>
            <a:ext cx="1871079" cy="261610"/>
          </a:xfrm>
          <a:prstGeom prst="rect">
            <a:avLst/>
          </a:prstGeom>
          <a:noFill/>
        </p:spPr>
        <p:txBody>
          <a:bodyPr wrap="square" rtlCol="0">
            <a:spAutoFit/>
          </a:bodyPr>
          <a:lstStyle/>
          <a:p>
            <a:r>
              <a:rPr lang="en-US" sz="1100" dirty="0">
                <a:solidFill>
                  <a:schemeClr val="bg1"/>
                </a:solidFill>
              </a:rPr>
              <a:t>DISTRICT </a:t>
            </a:r>
            <a:r>
              <a:rPr lang="en-US" sz="1100" dirty="0" smtClean="0">
                <a:solidFill>
                  <a:schemeClr val="bg1"/>
                </a:solidFill>
              </a:rPr>
              <a:t>PRIORITY</a:t>
            </a:r>
            <a:endParaRPr lang="en-US" sz="1100" dirty="0">
              <a:solidFill>
                <a:schemeClr val="bg1"/>
              </a:solidFill>
            </a:endParaRPr>
          </a:p>
        </p:txBody>
      </p:sp>
    </p:spTree>
    <p:extLst>
      <p:ext uri="{BB962C8B-B14F-4D97-AF65-F5344CB8AC3E}">
        <p14:creationId xmlns:p14="http://schemas.microsoft.com/office/powerpoint/2010/main" val="2761922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a:t>
            </a:fld>
            <a:endParaRPr lang="en"/>
          </a:p>
        </p:txBody>
      </p:sp>
      <p:sp>
        <p:nvSpPr>
          <p:cNvPr id="4" name="TextBox 3"/>
          <p:cNvSpPr txBox="1"/>
          <p:nvPr/>
        </p:nvSpPr>
        <p:spPr>
          <a:xfrm>
            <a:off x="1926166" y="1100666"/>
            <a:ext cx="5596467" cy="400110"/>
          </a:xfrm>
          <a:prstGeom prst="rect">
            <a:avLst/>
          </a:prstGeom>
          <a:solidFill>
            <a:schemeClr val="accent3">
              <a:lumMod val="75000"/>
            </a:schemeClr>
          </a:solidFill>
          <a:ln>
            <a:noFill/>
          </a:ln>
        </p:spPr>
        <p:txBody>
          <a:bodyPr wrap="square" rtlCol="0">
            <a:spAutoFit/>
          </a:bodyPr>
          <a:lstStyle/>
          <a:p>
            <a:pPr algn="ctr"/>
            <a:r>
              <a:rPr lang="en-US" sz="2000" b="1" dirty="0">
                <a:solidFill>
                  <a:schemeClr val="bg1"/>
                </a:solidFill>
              </a:rPr>
              <a:t>COMPULSORY ATTENDANCE LAW</a:t>
            </a:r>
          </a:p>
        </p:txBody>
      </p:sp>
      <p:sp>
        <p:nvSpPr>
          <p:cNvPr id="5" name="TextBox 4"/>
          <p:cNvSpPr txBox="1"/>
          <p:nvPr/>
        </p:nvSpPr>
        <p:spPr>
          <a:xfrm>
            <a:off x="1219200" y="1881051"/>
            <a:ext cx="7010400" cy="923330"/>
          </a:xfrm>
          <a:prstGeom prst="rect">
            <a:avLst/>
          </a:prstGeom>
          <a:noFill/>
        </p:spPr>
        <p:txBody>
          <a:bodyPr wrap="square" rtlCol="0">
            <a:spAutoFit/>
          </a:bodyPr>
          <a:lstStyle/>
          <a:p>
            <a:pPr algn="ctr"/>
            <a:r>
              <a:rPr lang="en-US" b="1" dirty="0"/>
              <a:t>EXCERPTS FROM THE COMPULSORY ATTENDANCE LAW</a:t>
            </a:r>
          </a:p>
          <a:p>
            <a:pPr algn="ctr"/>
            <a:endParaRPr lang="en-US" b="1" dirty="0"/>
          </a:p>
          <a:p>
            <a:pPr algn="ctr"/>
            <a:r>
              <a:rPr lang="en-US" b="1" dirty="0"/>
              <a:t>TN CODE ANNOTATED 49-6-3001-(c)(1)</a:t>
            </a:r>
          </a:p>
        </p:txBody>
      </p:sp>
      <p:sp>
        <p:nvSpPr>
          <p:cNvPr id="6" name="TextBox 5"/>
          <p:cNvSpPr txBox="1"/>
          <p:nvPr/>
        </p:nvSpPr>
        <p:spPr>
          <a:xfrm>
            <a:off x="609600" y="2966388"/>
            <a:ext cx="8001000" cy="1508105"/>
          </a:xfrm>
          <a:prstGeom prst="rect">
            <a:avLst/>
          </a:prstGeom>
          <a:noFill/>
        </p:spPr>
        <p:txBody>
          <a:bodyPr wrap="square" rtlCol="0">
            <a:spAutoFit/>
          </a:bodyPr>
          <a:lstStyle/>
          <a:p>
            <a:pPr algn="just"/>
            <a:r>
              <a:rPr lang="en-US" sz="1600" dirty="0"/>
              <a:t>Every parent, guardian or other person residing within the state of Tennessee, having control or charge of any child six (6) through seventeen (17) years, inclusive, shall cause such child to attend public or private day school; any five (5) year old student enrolled six (6) weeks is subject to the Compulsory Attendance Law also.</a:t>
            </a:r>
          </a:p>
          <a:p>
            <a:endParaRPr lang="en-US" sz="1400" dirty="0"/>
          </a:p>
          <a:p>
            <a:endParaRPr lang="en-US" sz="1400" dirty="0"/>
          </a:p>
        </p:txBody>
      </p:sp>
    </p:spTree>
    <p:extLst>
      <p:ext uri="{BB962C8B-B14F-4D97-AF65-F5344CB8AC3E}">
        <p14:creationId xmlns:p14="http://schemas.microsoft.com/office/powerpoint/2010/main" val="2272663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4</a:t>
            </a:fld>
            <a:endParaRPr lang="en"/>
          </a:p>
        </p:txBody>
      </p:sp>
      <p:sp>
        <p:nvSpPr>
          <p:cNvPr id="4" name="Rectangle 3"/>
          <p:cNvSpPr/>
          <p:nvPr/>
        </p:nvSpPr>
        <p:spPr>
          <a:xfrm>
            <a:off x="610276" y="347790"/>
            <a:ext cx="8458200" cy="5293757"/>
          </a:xfrm>
          <a:prstGeom prst="rect">
            <a:avLst/>
          </a:prstGeom>
        </p:spPr>
        <p:txBody>
          <a:bodyPr wrap="square">
            <a:spAutoFit/>
          </a:bodyPr>
          <a:lstStyle/>
          <a:p>
            <a:pPr algn="ctr"/>
            <a:r>
              <a:rPr lang="en-US" sz="1600" b="1" u="sng" dirty="0">
                <a:solidFill>
                  <a:schemeClr val="accent3">
                    <a:lumMod val="50000"/>
                  </a:schemeClr>
                </a:solidFill>
                <a:latin typeface="Calibri" panose="020F0502020204030204" pitchFamily="34" charset="0"/>
                <a:cs typeface="Calibri" panose="020F0502020204030204" pitchFamily="34" charset="0"/>
              </a:rPr>
              <a:t>Benefits of Regular School</a:t>
            </a:r>
            <a:endParaRPr lang="en-US" sz="1600" u="sng" dirty="0">
              <a:solidFill>
                <a:schemeClr val="accent3">
                  <a:lumMod val="50000"/>
                </a:schemeClr>
              </a:solidFill>
              <a:latin typeface="Calibri" panose="020F0502020204030204" pitchFamily="34" charset="0"/>
              <a:cs typeface="Calibri" panose="020F0502020204030204" pitchFamily="34" charset="0"/>
            </a:endParaRPr>
          </a:p>
          <a:p>
            <a:pPr algn="ctr"/>
            <a:r>
              <a:rPr lang="en-US" sz="1600" b="1" u="sng" dirty="0">
                <a:solidFill>
                  <a:schemeClr val="accent3">
                    <a:lumMod val="50000"/>
                  </a:schemeClr>
                </a:solidFill>
                <a:latin typeface="Calibri" panose="020F0502020204030204" pitchFamily="34" charset="0"/>
                <a:cs typeface="Calibri" panose="020F0502020204030204" pitchFamily="34" charset="0"/>
              </a:rPr>
              <a:t>Attendance . . . </a:t>
            </a:r>
            <a:endParaRPr lang="en-US" sz="1600" u="sng" dirty="0">
              <a:solidFill>
                <a:schemeClr val="accent3">
                  <a:lumMod val="50000"/>
                </a:schemeClr>
              </a:solidFill>
              <a:latin typeface="Calibri" panose="020F0502020204030204" pitchFamily="34" charset="0"/>
              <a:cs typeface="Calibri" panose="020F0502020204030204" pitchFamily="34" charset="0"/>
            </a:endParaRPr>
          </a:p>
          <a:p>
            <a:pPr>
              <a:lnSpc>
                <a:spcPct val="150000"/>
              </a:lnSpc>
            </a:pPr>
            <a:r>
              <a:rPr lang="en-US" dirty="0">
                <a:latin typeface="Calibri" panose="020F0502020204030204" pitchFamily="34" charset="0"/>
                <a:cs typeface="Calibri" panose="020F0502020204030204" pitchFamily="34" charset="0"/>
              </a:rPr>
              <a:t>• Improves academic achievement</a:t>
            </a:r>
          </a:p>
          <a:p>
            <a:pPr>
              <a:lnSpc>
                <a:spcPct val="150000"/>
              </a:lnSpc>
            </a:pPr>
            <a:r>
              <a:rPr lang="en-US" dirty="0">
                <a:latin typeface="Calibri" panose="020F0502020204030204" pitchFamily="34" charset="0"/>
                <a:cs typeface="Calibri" panose="020F0502020204030204" pitchFamily="34" charset="0"/>
              </a:rPr>
              <a:t>• Develops good work habits</a:t>
            </a:r>
          </a:p>
          <a:p>
            <a:pPr>
              <a:lnSpc>
                <a:spcPct val="150000"/>
              </a:lnSpc>
            </a:pPr>
            <a:r>
              <a:rPr lang="en-US" dirty="0">
                <a:latin typeface="Calibri" panose="020F0502020204030204" pitchFamily="34" charset="0"/>
                <a:cs typeface="Calibri" panose="020F0502020204030204" pitchFamily="34" charset="0"/>
              </a:rPr>
              <a:t>• Increases educational options</a:t>
            </a:r>
          </a:p>
          <a:p>
            <a:pPr>
              <a:lnSpc>
                <a:spcPct val="150000"/>
              </a:lnSpc>
            </a:pPr>
            <a:r>
              <a:rPr lang="en-US" dirty="0">
                <a:latin typeface="Calibri" panose="020F0502020204030204" pitchFamily="34" charset="0"/>
                <a:cs typeface="Calibri" panose="020F0502020204030204" pitchFamily="34" charset="0"/>
              </a:rPr>
              <a:t>• Keeps parents/guardians out of court</a:t>
            </a:r>
          </a:p>
          <a:p>
            <a:pPr>
              <a:lnSpc>
                <a:spcPct val="150000"/>
              </a:lnSpc>
            </a:pPr>
            <a:r>
              <a:rPr lang="en-US" dirty="0">
                <a:latin typeface="Calibri" panose="020F0502020204030204" pitchFamily="34" charset="0"/>
                <a:cs typeface="Calibri" panose="020F0502020204030204" pitchFamily="34" charset="0"/>
              </a:rPr>
              <a:t>• Prevents loss of driving privileges</a:t>
            </a:r>
          </a:p>
          <a:p>
            <a:pPr algn="ctr"/>
            <a:r>
              <a:rPr lang="en-US" sz="1600" b="1" u="sng" dirty="0">
                <a:solidFill>
                  <a:schemeClr val="accent3">
                    <a:lumMod val="50000"/>
                  </a:schemeClr>
                </a:solidFill>
                <a:latin typeface="Calibri" panose="020F0502020204030204" pitchFamily="34" charset="0"/>
                <a:cs typeface="Calibri" panose="020F0502020204030204" pitchFamily="34" charset="0"/>
              </a:rPr>
              <a:t>Helpful Parent Tips</a:t>
            </a:r>
            <a:endParaRPr lang="en-US" sz="1600" u="sng" dirty="0">
              <a:solidFill>
                <a:schemeClr val="accent3">
                  <a:lumMod val="50000"/>
                </a:schemeClr>
              </a:solidFill>
              <a:latin typeface="Calibri" panose="020F0502020204030204" pitchFamily="34" charset="0"/>
              <a:cs typeface="Calibri" panose="020F0502020204030204" pitchFamily="34" charset="0"/>
            </a:endParaRPr>
          </a:p>
          <a:p>
            <a:pPr algn="ctr"/>
            <a:r>
              <a:rPr lang="en-US" sz="1600" b="1" u="sng" dirty="0">
                <a:solidFill>
                  <a:schemeClr val="accent3">
                    <a:lumMod val="50000"/>
                  </a:schemeClr>
                </a:solidFill>
                <a:latin typeface="Calibri" panose="020F0502020204030204" pitchFamily="34" charset="0"/>
                <a:cs typeface="Calibri" panose="020F0502020204030204" pitchFamily="34" charset="0"/>
              </a:rPr>
              <a:t>Effective Ways to Prevent </a:t>
            </a:r>
            <a:r>
              <a:rPr lang="en-US" sz="1600" b="1" u="sng" dirty="0" smtClean="0">
                <a:solidFill>
                  <a:schemeClr val="accent3">
                    <a:lumMod val="50000"/>
                  </a:schemeClr>
                </a:solidFill>
                <a:latin typeface="Calibri" panose="020F0502020204030204" pitchFamily="34" charset="0"/>
                <a:cs typeface="Calibri" panose="020F0502020204030204" pitchFamily="34" charset="0"/>
              </a:rPr>
              <a:t>Truancy</a:t>
            </a:r>
          </a:p>
          <a:p>
            <a:pPr algn="ctr"/>
            <a:endParaRPr lang="en-US" sz="1600" dirty="0">
              <a:solidFill>
                <a:schemeClr val="accent3">
                  <a:lumMod val="50000"/>
                </a:schemeClr>
              </a:solidFill>
              <a:latin typeface="Calibri" panose="020F0502020204030204" pitchFamily="34" charset="0"/>
              <a:cs typeface="Calibri" panose="020F0502020204030204" pitchFamily="34" charset="0"/>
            </a:endParaRPr>
          </a:p>
          <a:p>
            <a:pPr>
              <a:lnSpc>
                <a:spcPct val="150000"/>
              </a:lnSpc>
            </a:pPr>
            <a:r>
              <a:rPr lang="en-US" dirty="0">
                <a:latin typeface="Calibri" panose="020F0502020204030204" pitchFamily="34" charset="0"/>
                <a:cs typeface="Calibri" panose="020F0502020204030204" pitchFamily="34" charset="0"/>
              </a:rPr>
              <a:t>• Make sure you supply adequate excuses if your child is absent 		</a:t>
            </a:r>
          </a:p>
          <a:p>
            <a:pPr>
              <a:lnSpc>
                <a:spcPct val="150000"/>
              </a:lnSpc>
            </a:pPr>
            <a:r>
              <a:rPr lang="en-US" dirty="0">
                <a:latin typeface="Calibri" panose="020F0502020204030204" pitchFamily="34" charset="0"/>
                <a:cs typeface="Calibri" panose="020F0502020204030204" pitchFamily="34" charset="0"/>
              </a:rPr>
              <a:t>• Open Communication</a:t>
            </a:r>
          </a:p>
          <a:p>
            <a:pPr>
              <a:lnSpc>
                <a:spcPct val="150000"/>
              </a:lnSpc>
            </a:pPr>
            <a:r>
              <a:rPr lang="en-US" dirty="0">
                <a:latin typeface="Calibri" panose="020F0502020204030204" pitchFamily="34" charset="0"/>
                <a:cs typeface="Calibri" panose="020F0502020204030204" pitchFamily="34" charset="0"/>
              </a:rPr>
              <a:t>• Stress Education</a:t>
            </a:r>
          </a:p>
          <a:p>
            <a:pPr>
              <a:lnSpc>
                <a:spcPct val="150000"/>
              </a:lnSpc>
            </a:pPr>
            <a:r>
              <a:rPr lang="en-US" dirty="0">
                <a:latin typeface="Calibri" panose="020F0502020204030204" pitchFamily="34" charset="0"/>
                <a:cs typeface="Calibri" panose="020F0502020204030204" pitchFamily="34" charset="0"/>
              </a:rPr>
              <a:t>• Set a special study place</a:t>
            </a:r>
          </a:p>
          <a:p>
            <a:pPr>
              <a:lnSpc>
                <a:spcPct val="150000"/>
              </a:lnSpc>
            </a:pPr>
            <a:r>
              <a:rPr lang="en-US" dirty="0">
                <a:latin typeface="Calibri" panose="020F0502020204030204" pitchFamily="34" charset="0"/>
                <a:cs typeface="Calibri" panose="020F0502020204030204" pitchFamily="34" charset="0"/>
              </a:rPr>
              <a:t>• Get your child to school on time and in class everyday</a:t>
            </a:r>
          </a:p>
          <a:p>
            <a:pPr>
              <a:lnSpc>
                <a:spcPct val="150000"/>
              </a:lnSpc>
            </a:pPr>
            <a:endParaRPr lang="en-US" sz="1600" dirty="0"/>
          </a:p>
          <a:p>
            <a:pPr marL="285750" indent="-285750">
              <a:lnSpc>
                <a:spcPct val="150000"/>
              </a:lnSpc>
              <a:buFont typeface="Arial" panose="020B0604020202020204" pitchFamily="34" charset="0"/>
              <a:buChar char="•"/>
            </a:pPr>
            <a:endParaRPr lang="en-US" sz="1600" dirty="0"/>
          </a:p>
        </p:txBody>
      </p:sp>
    </p:spTree>
    <p:extLst>
      <p:ext uri="{BB962C8B-B14F-4D97-AF65-F5344CB8AC3E}">
        <p14:creationId xmlns:p14="http://schemas.microsoft.com/office/powerpoint/2010/main" val="2082374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5</a:t>
            </a:fld>
            <a:endParaRPr lang="en"/>
          </a:p>
        </p:txBody>
      </p:sp>
      <p:sp>
        <p:nvSpPr>
          <p:cNvPr id="11" name="Rectangle 10"/>
          <p:cNvSpPr/>
          <p:nvPr/>
        </p:nvSpPr>
        <p:spPr>
          <a:xfrm>
            <a:off x="206121" y="1059868"/>
            <a:ext cx="8724901" cy="4016484"/>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171450" indent="-171450">
              <a:lnSpc>
                <a:spcPct val="150000"/>
              </a:lnSpc>
              <a:buFont typeface="Arial" panose="020B0604020202020204" pitchFamily="34" charset="0"/>
              <a:buChar char="•"/>
            </a:pPr>
            <a:r>
              <a:rPr lang="en-US" sz="1800" dirty="0">
                <a:solidFill>
                  <a:srgbClr val="000000"/>
                </a:solidFill>
              </a:rPr>
              <a:t>Truancy negatively affects both students and communities. </a:t>
            </a:r>
          </a:p>
          <a:p>
            <a:pPr marL="171450" indent="-171450">
              <a:lnSpc>
                <a:spcPct val="150000"/>
              </a:lnSpc>
              <a:buFont typeface="Arial" panose="020B0604020202020204" pitchFamily="34" charset="0"/>
              <a:buChar char="•"/>
            </a:pPr>
            <a:r>
              <a:rPr lang="en-US" sz="1800" dirty="0">
                <a:solidFill>
                  <a:srgbClr val="000000"/>
                </a:solidFill>
              </a:rPr>
              <a:t>Students who exhibit truant behavior tend to have lower achievement levels</a:t>
            </a:r>
          </a:p>
          <a:p>
            <a:pPr marL="171450" indent="-171450">
              <a:lnSpc>
                <a:spcPct val="150000"/>
              </a:lnSpc>
              <a:buFont typeface="Arial" panose="020B0604020202020204" pitchFamily="34" charset="0"/>
              <a:buChar char="•"/>
            </a:pPr>
            <a:r>
              <a:rPr lang="en-US" sz="1800" dirty="0">
                <a:solidFill>
                  <a:srgbClr val="000000"/>
                </a:solidFill>
              </a:rPr>
              <a:t>Lower earning potential</a:t>
            </a:r>
          </a:p>
          <a:p>
            <a:pPr marL="171450" indent="-171450">
              <a:lnSpc>
                <a:spcPct val="150000"/>
              </a:lnSpc>
              <a:buFont typeface="Arial" panose="020B0604020202020204" pitchFamily="34" charset="0"/>
              <a:buChar char="•"/>
            </a:pPr>
            <a:r>
              <a:rPr lang="en-US" sz="1800" dirty="0">
                <a:solidFill>
                  <a:srgbClr val="000000"/>
                </a:solidFill>
              </a:rPr>
              <a:t>Higher dropout rates</a:t>
            </a:r>
          </a:p>
          <a:p>
            <a:pPr marL="171450" indent="-171450">
              <a:lnSpc>
                <a:spcPct val="150000"/>
              </a:lnSpc>
              <a:buFont typeface="Arial" panose="020B0604020202020204" pitchFamily="34" charset="0"/>
              <a:buChar char="•"/>
            </a:pPr>
            <a:r>
              <a:rPr lang="en-US" sz="1800" dirty="0">
                <a:solidFill>
                  <a:srgbClr val="000000"/>
                </a:solidFill>
              </a:rPr>
              <a:t>Juvenile delinquency</a:t>
            </a:r>
          </a:p>
          <a:p>
            <a:pPr marL="171450" indent="-171450">
              <a:lnSpc>
                <a:spcPct val="150000"/>
              </a:lnSpc>
              <a:buFont typeface="Arial" panose="020B0604020202020204" pitchFamily="34" charset="0"/>
              <a:buChar char="•"/>
            </a:pPr>
            <a:r>
              <a:rPr lang="en-US" sz="1800" dirty="0">
                <a:solidFill>
                  <a:srgbClr val="000000"/>
                </a:solidFill>
              </a:rPr>
              <a:t>Limited job opportunities</a:t>
            </a:r>
          </a:p>
          <a:p>
            <a:pPr marL="171450" indent="-171450">
              <a:lnSpc>
                <a:spcPct val="150000"/>
              </a:lnSpc>
              <a:buFont typeface="Arial" panose="020B0604020202020204" pitchFamily="34" charset="0"/>
              <a:buChar char="•"/>
            </a:pPr>
            <a:r>
              <a:rPr lang="en-US" sz="1800" dirty="0">
                <a:solidFill>
                  <a:srgbClr val="000000"/>
                </a:solidFill>
              </a:rPr>
              <a:t>High probability of incarceration</a:t>
            </a:r>
            <a:endParaRPr lang="en-US" sz="1800" dirty="0">
              <a:solidFill>
                <a:srgbClr val="000000"/>
              </a:solidFill>
              <a:cs typeface="Aharoni" panose="02010803020104030203" pitchFamily="2" charset="-79"/>
            </a:endParaRPr>
          </a:p>
          <a:p>
            <a:pPr marL="171450" indent="-171450">
              <a:lnSpc>
                <a:spcPct val="150000"/>
              </a:lnSpc>
              <a:buFont typeface="Arial" panose="020B0604020202020204" pitchFamily="34" charset="0"/>
              <a:buChar char="•"/>
            </a:pPr>
            <a:r>
              <a:rPr lang="en-US" sz="1800" dirty="0">
                <a:solidFill>
                  <a:srgbClr val="000000"/>
                </a:solidFill>
                <a:cs typeface="Aharoni" panose="02010803020104030203" pitchFamily="2" charset="-79"/>
              </a:rPr>
              <a:t>Shorter life span</a:t>
            </a:r>
          </a:p>
          <a:p>
            <a:pPr marL="171450" indent="-171450">
              <a:lnSpc>
                <a:spcPct val="150000"/>
              </a:lnSpc>
              <a:buFont typeface="Arial" panose="020B0604020202020204" pitchFamily="34" charset="0"/>
              <a:buChar char="•"/>
            </a:pPr>
            <a:r>
              <a:rPr lang="en-US" sz="1800" dirty="0">
                <a:solidFill>
                  <a:srgbClr val="000000"/>
                </a:solidFill>
                <a:cs typeface="Aharoni" panose="02010803020104030203" pitchFamily="2" charset="-79"/>
              </a:rPr>
              <a:t>Poverty recidivism </a:t>
            </a:r>
          </a:p>
          <a:p>
            <a:pPr algn="ctr"/>
            <a:endParaRPr lang="en-US" sz="1200" dirty="0"/>
          </a:p>
        </p:txBody>
      </p:sp>
      <p:sp>
        <p:nvSpPr>
          <p:cNvPr id="3" name="TextBox 2"/>
          <p:cNvSpPr txBox="1"/>
          <p:nvPr/>
        </p:nvSpPr>
        <p:spPr>
          <a:xfrm>
            <a:off x="3078575" y="533761"/>
            <a:ext cx="3788217" cy="461665"/>
          </a:xfrm>
          <a:prstGeom prst="rect">
            <a:avLst/>
          </a:prstGeom>
          <a:solidFill>
            <a:schemeClr val="accent3">
              <a:lumMod val="50000"/>
            </a:schemeClr>
          </a:solidFill>
          <a:ln>
            <a:noFill/>
          </a:ln>
        </p:spPr>
        <p:style>
          <a:lnRef idx="0">
            <a:scrgbClr r="0" g="0" b="0"/>
          </a:lnRef>
          <a:fillRef idx="1001">
            <a:schemeClr val="lt2"/>
          </a:fillRef>
          <a:effectRef idx="0">
            <a:scrgbClr r="0" g="0" b="0"/>
          </a:effectRef>
          <a:fontRef idx="minor">
            <a:schemeClr val="accent6"/>
          </a:fontRef>
        </p:style>
        <p:txBody>
          <a:bodyPr wrap="none" rtlCol="0">
            <a:spAutoFit/>
          </a:bodyPr>
          <a:lstStyle/>
          <a:p>
            <a:r>
              <a:rPr lang="en-US" sz="2400" b="1" u="sng" spc="50" dirty="0">
                <a:ln w="0"/>
                <a:solidFill>
                  <a:schemeClr val="bg1"/>
                </a:solidFill>
                <a:effectLst>
                  <a:innerShdw blurRad="63500" dist="50800" dir="13500000">
                    <a:srgbClr val="000000">
                      <a:alpha val="50000"/>
                    </a:srgbClr>
                  </a:innerShdw>
                </a:effectLst>
              </a:rPr>
              <a:t>IMPACTS OF </a:t>
            </a:r>
            <a:r>
              <a:rPr lang="en-US" sz="2400" b="1" u="sng" spc="50" dirty="0" smtClean="0">
                <a:ln w="0"/>
                <a:solidFill>
                  <a:schemeClr val="bg1"/>
                </a:solidFill>
                <a:effectLst>
                  <a:innerShdw blurRad="63500" dist="50800" dir="13500000">
                    <a:srgbClr val="000000">
                      <a:alpha val="50000"/>
                    </a:srgbClr>
                  </a:innerShdw>
                </a:effectLst>
              </a:rPr>
              <a:t>TRUANCY</a:t>
            </a:r>
            <a:endParaRPr lang="en-US" sz="2400" b="1" u="sng" spc="50" dirty="0">
              <a:ln w="0"/>
              <a:solidFill>
                <a:schemeClr val="bg1"/>
              </a:solidFill>
              <a:effectLst>
                <a:innerShdw blurRad="63500" dist="50800" dir="13500000">
                  <a:srgbClr val="000000">
                    <a:alpha val="50000"/>
                  </a:srgbClr>
                </a:innerShdw>
              </a:effectLst>
            </a:endParaRPr>
          </a:p>
        </p:txBody>
      </p:sp>
      <p:cxnSp>
        <p:nvCxnSpPr>
          <p:cNvPr id="5" name="Straight Connector 4"/>
          <p:cNvCxnSpPr/>
          <p:nvPr/>
        </p:nvCxnSpPr>
        <p:spPr>
          <a:xfrm>
            <a:off x="0" y="973123"/>
            <a:ext cx="9144000" cy="1"/>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91268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6</a:t>
            </a:fld>
            <a:endParaRPr lang="en"/>
          </a:p>
        </p:txBody>
      </p:sp>
      <p:sp>
        <p:nvSpPr>
          <p:cNvPr id="4" name="Rectangle 3"/>
          <p:cNvSpPr/>
          <p:nvPr/>
        </p:nvSpPr>
        <p:spPr>
          <a:xfrm>
            <a:off x="262850" y="698563"/>
            <a:ext cx="8619892" cy="425353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lnSpc>
                <a:spcPct val="150000"/>
              </a:lnSpc>
              <a:buFont typeface="Wingdings" panose="05000000000000000000" pitchFamily="2" charset="2"/>
              <a:buChar char="§"/>
            </a:pPr>
            <a:r>
              <a:rPr lang="en-US" dirty="0">
                <a:solidFill>
                  <a:srgbClr val="000000"/>
                </a:solidFill>
              </a:rPr>
              <a:t>No Clothing/Uniform – School Supplies</a:t>
            </a:r>
          </a:p>
          <a:p>
            <a:pPr marL="171450" indent="-171450">
              <a:lnSpc>
                <a:spcPct val="150000"/>
              </a:lnSpc>
              <a:buFont typeface="Wingdings" panose="05000000000000000000" pitchFamily="2" charset="2"/>
              <a:buChar char="§"/>
            </a:pPr>
            <a:r>
              <a:rPr lang="en-US" dirty="0">
                <a:solidFill>
                  <a:srgbClr val="000000"/>
                </a:solidFill>
              </a:rPr>
              <a:t>Lack of interest in education and alienation from school </a:t>
            </a:r>
          </a:p>
          <a:p>
            <a:pPr marL="171450" indent="-171450">
              <a:lnSpc>
                <a:spcPct val="150000"/>
              </a:lnSpc>
              <a:buFont typeface="Wingdings" panose="05000000000000000000" pitchFamily="2" charset="2"/>
              <a:buChar char="§"/>
            </a:pPr>
            <a:r>
              <a:rPr lang="en-US" dirty="0">
                <a:solidFill>
                  <a:srgbClr val="000000"/>
                </a:solidFill>
              </a:rPr>
              <a:t>Falling behind academically in school </a:t>
            </a:r>
          </a:p>
          <a:p>
            <a:pPr marL="171450" indent="-171450">
              <a:lnSpc>
                <a:spcPct val="150000"/>
              </a:lnSpc>
              <a:buFont typeface="Wingdings" panose="05000000000000000000" pitchFamily="2" charset="2"/>
              <a:buChar char="§"/>
            </a:pPr>
            <a:r>
              <a:rPr lang="en-US" dirty="0">
                <a:solidFill>
                  <a:srgbClr val="000000"/>
                </a:solidFill>
              </a:rPr>
              <a:t>Fear of violence on the way to school or at school </a:t>
            </a:r>
          </a:p>
          <a:p>
            <a:pPr marL="171450" indent="-171450">
              <a:lnSpc>
                <a:spcPct val="150000"/>
              </a:lnSpc>
              <a:buFont typeface="Wingdings" panose="05000000000000000000" pitchFamily="2" charset="2"/>
              <a:buChar char="§"/>
            </a:pPr>
            <a:r>
              <a:rPr lang="en-US" dirty="0">
                <a:solidFill>
                  <a:srgbClr val="000000"/>
                </a:solidFill>
              </a:rPr>
              <a:t>Alienation from authority </a:t>
            </a:r>
          </a:p>
          <a:p>
            <a:pPr marL="171450" indent="-171450">
              <a:lnSpc>
                <a:spcPct val="150000"/>
              </a:lnSpc>
              <a:buFont typeface="Wingdings" panose="05000000000000000000" pitchFamily="2" charset="2"/>
              <a:buChar char="§"/>
            </a:pPr>
            <a:r>
              <a:rPr lang="en-US" dirty="0">
                <a:solidFill>
                  <a:srgbClr val="000000"/>
                </a:solidFill>
              </a:rPr>
              <a:t>Lack of parental supervision</a:t>
            </a:r>
          </a:p>
          <a:p>
            <a:pPr marL="171450" indent="-171450">
              <a:lnSpc>
                <a:spcPct val="150000"/>
              </a:lnSpc>
              <a:buFont typeface="Wingdings" panose="05000000000000000000" pitchFamily="2" charset="2"/>
              <a:buChar char="§"/>
            </a:pPr>
            <a:r>
              <a:rPr lang="en-US" dirty="0">
                <a:solidFill>
                  <a:srgbClr val="000000"/>
                </a:solidFill>
              </a:rPr>
              <a:t>Lack of parental support for education </a:t>
            </a:r>
          </a:p>
          <a:p>
            <a:pPr marL="171450" indent="-171450">
              <a:lnSpc>
                <a:spcPct val="150000"/>
              </a:lnSpc>
              <a:buFont typeface="Wingdings" panose="05000000000000000000" pitchFamily="2" charset="2"/>
              <a:buChar char="§"/>
            </a:pPr>
            <a:r>
              <a:rPr lang="en-US" dirty="0">
                <a:solidFill>
                  <a:srgbClr val="000000"/>
                </a:solidFill>
              </a:rPr>
              <a:t>Drug and alcohol abuse </a:t>
            </a:r>
          </a:p>
          <a:p>
            <a:pPr marL="171450" indent="-171450">
              <a:lnSpc>
                <a:spcPct val="150000"/>
              </a:lnSpc>
              <a:buFont typeface="Wingdings" panose="05000000000000000000" pitchFamily="2" charset="2"/>
              <a:buChar char="§"/>
            </a:pPr>
            <a:r>
              <a:rPr lang="en-US" dirty="0">
                <a:solidFill>
                  <a:srgbClr val="000000"/>
                </a:solidFill>
              </a:rPr>
              <a:t>Working long hours while attending school, resulting in chronic exhaustion </a:t>
            </a:r>
          </a:p>
          <a:p>
            <a:pPr marL="171450" indent="-171450">
              <a:lnSpc>
                <a:spcPct val="150000"/>
              </a:lnSpc>
              <a:buFont typeface="Wingdings" panose="05000000000000000000" pitchFamily="2" charset="2"/>
              <a:buChar char="§"/>
            </a:pPr>
            <a:r>
              <a:rPr lang="en-US" dirty="0">
                <a:solidFill>
                  <a:srgbClr val="000000"/>
                </a:solidFill>
              </a:rPr>
              <a:t>Lack of significant consequences for failure to attend school </a:t>
            </a:r>
          </a:p>
          <a:p>
            <a:pPr marL="171450" indent="-171450">
              <a:lnSpc>
                <a:spcPct val="150000"/>
              </a:lnSpc>
              <a:buFont typeface="Wingdings" panose="05000000000000000000" pitchFamily="2" charset="2"/>
              <a:buChar char="§"/>
            </a:pPr>
            <a:r>
              <a:rPr lang="en-US" dirty="0">
                <a:solidFill>
                  <a:srgbClr val="000000"/>
                </a:solidFill>
              </a:rPr>
              <a:t>Problems at home that require supervising younger children or helping dysfunctional adults </a:t>
            </a:r>
          </a:p>
          <a:p>
            <a:pPr marL="171450" indent="-171450">
              <a:lnSpc>
                <a:spcPct val="150000"/>
              </a:lnSpc>
              <a:buFont typeface="Wingdings" panose="05000000000000000000" pitchFamily="2" charset="2"/>
              <a:buChar char="§"/>
            </a:pPr>
            <a:r>
              <a:rPr lang="en-US" dirty="0">
                <a:solidFill>
                  <a:srgbClr val="000000"/>
                </a:solidFill>
              </a:rPr>
              <a:t>Mental health issues</a:t>
            </a:r>
          </a:p>
          <a:p>
            <a:pPr marL="171450" indent="-171450">
              <a:lnSpc>
                <a:spcPct val="150000"/>
              </a:lnSpc>
              <a:buFont typeface="Wingdings" panose="05000000000000000000" pitchFamily="2" charset="2"/>
              <a:buChar char="§"/>
            </a:pPr>
            <a:r>
              <a:rPr lang="en-US" dirty="0">
                <a:solidFill>
                  <a:srgbClr val="000000"/>
                </a:solidFill>
              </a:rPr>
              <a:t>Childhood Trauma</a:t>
            </a:r>
          </a:p>
        </p:txBody>
      </p:sp>
      <p:sp>
        <p:nvSpPr>
          <p:cNvPr id="6" name="TextBox 5"/>
          <p:cNvSpPr txBox="1"/>
          <p:nvPr/>
        </p:nvSpPr>
        <p:spPr>
          <a:xfrm>
            <a:off x="3410636" y="258128"/>
            <a:ext cx="3680816" cy="461665"/>
          </a:xfrm>
          <a:prstGeom prst="rect">
            <a:avLst/>
          </a:prstGeom>
          <a:solidFill>
            <a:schemeClr val="accent3">
              <a:lumMod val="50000"/>
            </a:schemeClr>
          </a:solidFill>
        </p:spPr>
        <p:txBody>
          <a:bodyPr wrap="none" rtlCol="0">
            <a:spAutoFit/>
          </a:bodyPr>
          <a:lstStyle/>
          <a:p>
            <a:r>
              <a:rPr lang="en-US" sz="2400" b="1" u="sng" spc="50" dirty="0" smtClean="0">
                <a:ln w="0"/>
                <a:solidFill>
                  <a:schemeClr val="bg1"/>
                </a:solidFill>
                <a:effectLst>
                  <a:innerShdw blurRad="63500" dist="50800" dir="13500000">
                    <a:srgbClr val="000000">
                      <a:alpha val="50000"/>
                    </a:srgbClr>
                  </a:innerShdw>
                </a:effectLst>
              </a:rPr>
              <a:t>CAUSES OF </a:t>
            </a:r>
            <a:r>
              <a:rPr lang="en-US" sz="2400" b="1" u="sng" spc="50" dirty="0" smtClean="0">
                <a:ln w="0"/>
                <a:solidFill>
                  <a:schemeClr val="bg1"/>
                </a:solidFill>
                <a:effectLst>
                  <a:innerShdw blurRad="63500" dist="50800" dir="13500000">
                    <a:srgbClr val="000000">
                      <a:alpha val="50000"/>
                    </a:srgbClr>
                  </a:innerShdw>
                </a:effectLst>
              </a:rPr>
              <a:t>TRUANCY</a:t>
            </a:r>
            <a:endParaRPr lang="en-US" sz="2400" b="1" u="sng" spc="50" dirty="0">
              <a:ln w="0"/>
              <a:solidFill>
                <a:schemeClr val="bg1"/>
              </a:solidFill>
              <a:effectLst>
                <a:innerShdw blurRad="63500" dist="50800" dir="13500000">
                  <a:srgbClr val="000000">
                    <a:alpha val="50000"/>
                  </a:srgbClr>
                </a:innerShdw>
              </a:effectLst>
            </a:endParaRPr>
          </a:p>
        </p:txBody>
      </p:sp>
      <p:cxnSp>
        <p:nvCxnSpPr>
          <p:cNvPr id="5" name="Straight Connector 4"/>
          <p:cNvCxnSpPr/>
          <p:nvPr/>
        </p:nvCxnSpPr>
        <p:spPr>
          <a:xfrm>
            <a:off x="0" y="706952"/>
            <a:ext cx="9144000" cy="1"/>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3116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Shape 216"/>
          <p:cNvSpPr txBox="1">
            <a:spLocks noGrp="1"/>
          </p:cNvSpPr>
          <p:nvPr>
            <p:ph type="sldNum"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7</a:t>
            </a:fld>
            <a:endParaRPr lang="en" dirty="0"/>
          </a:p>
        </p:txBody>
      </p:sp>
      <p:pic>
        <p:nvPicPr>
          <p:cNvPr id="2" name="Picture 1"/>
          <p:cNvPicPr>
            <a:picLocks noChangeAspect="1"/>
          </p:cNvPicPr>
          <p:nvPr/>
        </p:nvPicPr>
        <p:blipFill>
          <a:blip r:embed="rId3"/>
          <a:stretch>
            <a:fillRect/>
          </a:stretch>
        </p:blipFill>
        <p:spPr>
          <a:xfrm>
            <a:off x="318951" y="0"/>
            <a:ext cx="603916" cy="634111"/>
          </a:xfrm>
          <a:prstGeom prst="rect">
            <a:avLst/>
          </a:prstGeom>
        </p:spPr>
      </p:pic>
      <p:sp>
        <p:nvSpPr>
          <p:cNvPr id="8" name="Shape 284"/>
          <p:cNvSpPr txBox="1">
            <a:spLocks/>
          </p:cNvSpPr>
          <p:nvPr/>
        </p:nvSpPr>
        <p:spPr>
          <a:xfrm>
            <a:off x="215757" y="1324791"/>
            <a:ext cx="8650841" cy="2915542"/>
          </a:xfrm>
          <a:prstGeom prst="rect">
            <a:avLst/>
          </a:prstGeom>
          <a:solidFill>
            <a:schemeClr val="bg1">
              <a:lumMod val="95000"/>
            </a:schemeClr>
          </a:solidFill>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lnSpc>
                <a:spcPct val="150000"/>
              </a:lnSpc>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District Attorney General </a:t>
            </a:r>
          </a:p>
          <a:p>
            <a:pPr marL="285750" indent="-285750">
              <a:lnSpc>
                <a:spcPct val="150000"/>
              </a:lnSpc>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Memphis Police Department</a:t>
            </a:r>
          </a:p>
          <a:p>
            <a:pPr marL="285750" indent="-285750">
              <a:lnSpc>
                <a:spcPct val="150000"/>
              </a:lnSpc>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Department of Human Services</a:t>
            </a:r>
          </a:p>
          <a:p>
            <a:pPr marL="285750" indent="-285750">
              <a:lnSpc>
                <a:spcPct val="150000"/>
              </a:lnSpc>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Department of Children Services</a:t>
            </a:r>
          </a:p>
          <a:p>
            <a:pPr marL="285750" indent="-285750">
              <a:lnSpc>
                <a:spcPct val="150000"/>
              </a:lnSpc>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Shelby County Sheriff’s Department</a:t>
            </a:r>
          </a:p>
          <a:p>
            <a:pPr marL="285750" indent="-285750">
              <a:lnSpc>
                <a:spcPct val="150000"/>
              </a:lnSpc>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Memphis &amp; Shelby Juvenile Court</a:t>
            </a:r>
          </a:p>
          <a:p>
            <a:pPr marL="285750" indent="-285750">
              <a:lnSpc>
                <a:spcPct val="150000"/>
              </a:lnSpc>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International Association for Truancy &amp; Dropout Prevention (IATDP)</a:t>
            </a:r>
          </a:p>
        </p:txBody>
      </p:sp>
      <p:cxnSp>
        <p:nvCxnSpPr>
          <p:cNvPr id="18" name="Straight Connector 17"/>
          <p:cNvCxnSpPr/>
          <p:nvPr/>
        </p:nvCxnSpPr>
        <p:spPr>
          <a:xfrm>
            <a:off x="1388533" y="743005"/>
            <a:ext cx="7560733"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52116" y="445503"/>
            <a:ext cx="4869951" cy="584775"/>
          </a:xfrm>
          <a:prstGeom prst="rect">
            <a:avLst/>
          </a:prstGeom>
          <a:noFill/>
        </p:spPr>
        <p:txBody>
          <a:bodyPr wrap="square" rtlCol="0">
            <a:spAutoFit/>
          </a:bodyPr>
          <a:lstStyle/>
          <a:p>
            <a:pPr algn="ctr"/>
            <a:r>
              <a:rPr lang="en-US" sz="1600" b="1" dirty="0">
                <a:solidFill>
                  <a:schemeClr val="tx2">
                    <a:lumMod val="10000"/>
                  </a:schemeClr>
                </a:solidFill>
              </a:rPr>
              <a:t>PARTNERSHIPS HELPING TO COMBAT TRUANCY</a:t>
            </a:r>
          </a:p>
        </p:txBody>
      </p:sp>
      <p:pic>
        <p:nvPicPr>
          <p:cNvPr id="13" name="Picture 12"/>
          <p:cNvPicPr>
            <a:picLocks noChangeAspect="1"/>
          </p:cNvPicPr>
          <p:nvPr/>
        </p:nvPicPr>
        <p:blipFill>
          <a:blip r:embed="rId4"/>
          <a:stretch>
            <a:fillRect/>
          </a:stretch>
        </p:blipFill>
        <p:spPr>
          <a:xfrm>
            <a:off x="6991467" y="2145855"/>
            <a:ext cx="1253066" cy="376231"/>
          </a:xfrm>
          <a:prstGeom prst="rect">
            <a:avLst/>
          </a:prstGeom>
          <a:effectLst>
            <a:glow rad="228600">
              <a:schemeClr val="accent2">
                <a:satMod val="175000"/>
                <a:alpha val="40000"/>
              </a:schemeClr>
            </a:glow>
          </a:effectLst>
        </p:spPr>
      </p:pic>
      <p:sp>
        <p:nvSpPr>
          <p:cNvPr id="15" name="TextBox 14"/>
          <p:cNvSpPr txBox="1"/>
          <p:nvPr/>
        </p:nvSpPr>
        <p:spPr>
          <a:xfrm>
            <a:off x="6941372" y="2487431"/>
            <a:ext cx="1353256" cy="307777"/>
          </a:xfrm>
          <a:prstGeom prst="rect">
            <a:avLst/>
          </a:prstGeom>
          <a:noFill/>
        </p:spPr>
        <p:txBody>
          <a:bodyPr wrap="none" rtlCol="0">
            <a:spAutoFit/>
          </a:bodyPr>
          <a:lstStyle/>
          <a:p>
            <a:r>
              <a:rPr lang="en-US" dirty="0"/>
              <a:t>PREVENTION</a:t>
            </a:r>
          </a:p>
        </p:txBody>
      </p:sp>
      <p:sp>
        <p:nvSpPr>
          <p:cNvPr id="3" name="TextBox 2"/>
          <p:cNvSpPr txBox="1"/>
          <p:nvPr/>
        </p:nvSpPr>
        <p:spPr>
          <a:xfrm>
            <a:off x="7062110" y="2764364"/>
            <a:ext cx="1111780" cy="276999"/>
          </a:xfrm>
          <a:prstGeom prst="rect">
            <a:avLst/>
          </a:prstGeom>
          <a:solidFill>
            <a:schemeClr val="bg1"/>
          </a:solidFill>
        </p:spPr>
        <p:txBody>
          <a:bodyPr wrap="square" rtlCol="0">
            <a:spAutoFit/>
          </a:bodyPr>
          <a:lstStyle/>
          <a:p>
            <a:r>
              <a:rPr lang="en-US" sz="1200" dirty="0"/>
              <a:t> PARTNERS</a:t>
            </a:r>
          </a:p>
        </p:txBody>
      </p:sp>
    </p:spTree>
    <p:extLst>
      <p:ext uri="{BB962C8B-B14F-4D97-AF65-F5344CB8AC3E}">
        <p14:creationId xmlns:p14="http://schemas.microsoft.com/office/powerpoint/2010/main" val="3922022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8</a:t>
            </a:fld>
            <a:endParaRPr lang="en"/>
          </a:p>
        </p:txBody>
      </p:sp>
      <p:sp>
        <p:nvSpPr>
          <p:cNvPr id="4" name="Rectangle 3"/>
          <p:cNvSpPr>
            <a:spLocks noChangeArrowheads="1"/>
          </p:cNvSpPr>
          <p:nvPr/>
        </p:nvSpPr>
        <p:spPr bwMode="auto">
          <a:xfrm>
            <a:off x="2285712" y="1922675"/>
            <a:ext cx="53322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rgbClr val="EA1341"/>
                </a:solidFill>
                <a:latin typeface="&amp;quot"/>
                <a:hlinkClick r:id="rId2"/>
              </a:rPr>
              <a:t>Shelby County Truancy Task Force named Program of the Year</a:t>
            </a:r>
            <a:r>
              <a:rPr lang="en-US" altLang="en-US" sz="1200" dirty="0">
                <a:solidFill>
                  <a:srgbClr val="666666"/>
                </a:solidFill>
                <a:latin typeface="roboto"/>
              </a:rPr>
              <a:t> </a:t>
            </a:r>
            <a:endParaRPr lang="en-US" altLang="en-US" sz="7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666666"/>
              </a:solidFill>
              <a:effectLst/>
              <a:latin typeface="&amp;quo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666666"/>
                </a:solidFill>
                <a:effectLst/>
                <a:latin typeface="&amp;quot"/>
              </a:rPr>
              <a:t>MEMPHIS, TN – October 30, 2015 - </a:t>
            </a:r>
            <a:r>
              <a:rPr kumimoji="0" lang="en-US" altLang="en-US" sz="1200" b="1" i="1" u="none" strike="noStrike" cap="none" normalizeH="0" baseline="0" dirty="0">
                <a:ln>
                  <a:noFill/>
                </a:ln>
                <a:solidFill>
                  <a:srgbClr val="7030A0"/>
                </a:solidFill>
                <a:effectLst/>
                <a:latin typeface="&amp;quot"/>
              </a:rPr>
              <a:t>The International Association for Truancy &amp; Dropout Prevention (IATDP) </a:t>
            </a:r>
            <a:r>
              <a:rPr kumimoji="0" lang="en-US" altLang="en-US" sz="1200" b="0" i="0" u="none" strike="noStrike" cap="none" normalizeH="0" baseline="0" dirty="0">
                <a:ln>
                  <a:noFill/>
                </a:ln>
                <a:solidFill>
                  <a:srgbClr val="666666"/>
                </a:solidFill>
                <a:effectLst/>
                <a:latin typeface="&amp;quot"/>
              </a:rPr>
              <a:t>gave its annual top honors to the Shelby County Truancy and Attendance Task Force.</a:t>
            </a:r>
            <a:endParaRPr kumimoji="0" lang="en-US" altLang="en-US" sz="1200" b="0" i="0" u="none" strike="noStrike" cap="none" normalizeH="0" baseline="0" dirty="0">
              <a:ln>
                <a:noFill/>
              </a:ln>
              <a:solidFill>
                <a:srgbClr val="EA1341"/>
              </a:solidFill>
              <a:effectLst/>
              <a:latin typeface="&amp;quot"/>
            </a:endParaRPr>
          </a:p>
        </p:txBody>
      </p:sp>
      <p:pic>
        <p:nvPicPr>
          <p:cNvPr id="5124" name="Picture 4" descr="Shelby County Truancy Task Force named Program of the Year">
            <a:hlinkClick r:id="rId2" tooltip="Continue reading &quot;Shelby County Truancy Task Force named Program of the Year&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582220"/>
            <a:ext cx="952500" cy="2295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0433" y="143842"/>
            <a:ext cx="3996647" cy="400110"/>
          </a:xfrm>
          <a:prstGeom prst="rect">
            <a:avLst/>
          </a:prstGeom>
          <a:noFill/>
        </p:spPr>
        <p:txBody>
          <a:bodyPr wrap="square" rtlCol="0">
            <a:spAutoFit/>
          </a:bodyPr>
          <a:lstStyle/>
          <a:p>
            <a:pPr algn="ctr"/>
            <a:r>
              <a:rPr lang="en-US" sz="1000" b="1" dirty="0">
                <a:solidFill>
                  <a:schemeClr val="bg1"/>
                </a:solidFill>
              </a:rPr>
              <a:t>PROGRAM OF THE YEAR</a:t>
            </a:r>
          </a:p>
          <a:p>
            <a:pPr algn="ctr"/>
            <a:r>
              <a:rPr lang="en-US" sz="1000" b="1" dirty="0">
                <a:solidFill>
                  <a:schemeClr val="bg1"/>
                </a:solidFill>
              </a:rPr>
              <a:t>2015</a:t>
            </a:r>
          </a:p>
        </p:txBody>
      </p:sp>
    </p:spTree>
    <p:extLst>
      <p:ext uri="{BB962C8B-B14F-4D97-AF65-F5344CB8AC3E}">
        <p14:creationId xmlns:p14="http://schemas.microsoft.com/office/powerpoint/2010/main" val="2200411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Shape 216"/>
          <p:cNvSpPr txBox="1">
            <a:spLocks noGrp="1"/>
          </p:cNvSpPr>
          <p:nvPr>
            <p:ph type="sldNum"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9</a:t>
            </a:fld>
            <a:endParaRPr lang="en" dirty="0"/>
          </a:p>
        </p:txBody>
      </p:sp>
      <p:pic>
        <p:nvPicPr>
          <p:cNvPr id="2" name="Picture 1"/>
          <p:cNvPicPr>
            <a:picLocks noChangeAspect="1"/>
          </p:cNvPicPr>
          <p:nvPr/>
        </p:nvPicPr>
        <p:blipFill>
          <a:blip r:embed="rId3"/>
          <a:stretch>
            <a:fillRect/>
          </a:stretch>
        </p:blipFill>
        <p:spPr>
          <a:xfrm>
            <a:off x="318951" y="0"/>
            <a:ext cx="603916" cy="634111"/>
          </a:xfrm>
          <a:prstGeom prst="rect">
            <a:avLst/>
          </a:prstGeom>
        </p:spPr>
      </p:pic>
      <p:cxnSp>
        <p:nvCxnSpPr>
          <p:cNvPr id="14" name="Straight Connector 13"/>
          <p:cNvCxnSpPr/>
          <p:nvPr/>
        </p:nvCxnSpPr>
        <p:spPr>
          <a:xfrm>
            <a:off x="620909" y="4193790"/>
            <a:ext cx="75607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88533" y="743005"/>
            <a:ext cx="7560733"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96792" y="365393"/>
            <a:ext cx="5152474" cy="338554"/>
          </a:xfrm>
          <a:prstGeom prst="rect">
            <a:avLst/>
          </a:prstGeom>
          <a:noFill/>
        </p:spPr>
        <p:txBody>
          <a:bodyPr wrap="square" rtlCol="0">
            <a:spAutoFit/>
          </a:bodyPr>
          <a:lstStyle/>
          <a:p>
            <a:pPr algn="ctr"/>
            <a:r>
              <a:rPr lang="en-US" sz="1600" b="1" dirty="0">
                <a:solidFill>
                  <a:schemeClr val="accent6">
                    <a:lumMod val="75000"/>
                  </a:schemeClr>
                </a:solidFill>
              </a:rPr>
              <a:t>SCS TRUANCY ASSESSMENT CENTERS</a:t>
            </a:r>
          </a:p>
        </p:txBody>
      </p:sp>
      <p:graphicFrame>
        <p:nvGraphicFramePr>
          <p:cNvPr id="22" name="Table 21"/>
          <p:cNvGraphicFramePr>
            <a:graphicFrameLocks noGrp="1"/>
          </p:cNvGraphicFramePr>
          <p:nvPr>
            <p:extLst>
              <p:ext uri="{D42A27DB-BD31-4B8C-83A1-F6EECF244321}">
                <p14:modId xmlns:p14="http://schemas.microsoft.com/office/powerpoint/2010/main" val="4133782901"/>
              </p:ext>
            </p:extLst>
          </p:nvPr>
        </p:nvGraphicFramePr>
        <p:xfrm>
          <a:off x="922867" y="1922919"/>
          <a:ext cx="6781800" cy="1854200"/>
        </p:xfrm>
        <a:graphic>
          <a:graphicData uri="http://schemas.openxmlformats.org/drawingml/2006/table">
            <a:tbl>
              <a:tblPr firstRow="1" bandRow="1">
                <a:tableStyleId>{9E7263C8-82D5-4C8D-AD30-1C6DAEAD21D8}</a:tableStyleId>
              </a:tblPr>
              <a:tblGrid>
                <a:gridCol w="3390900">
                  <a:extLst>
                    <a:ext uri="{9D8B030D-6E8A-4147-A177-3AD203B41FA5}">
                      <a16:colId xmlns:a16="http://schemas.microsoft.com/office/drawing/2014/main" val="70566074"/>
                    </a:ext>
                  </a:extLst>
                </a:gridCol>
                <a:gridCol w="3390900">
                  <a:extLst>
                    <a:ext uri="{9D8B030D-6E8A-4147-A177-3AD203B41FA5}">
                      <a16:colId xmlns:a16="http://schemas.microsoft.com/office/drawing/2014/main" val="174704779"/>
                    </a:ext>
                  </a:extLst>
                </a:gridCol>
              </a:tblGrid>
              <a:tr h="370840">
                <a:tc>
                  <a:txBody>
                    <a:bodyPr/>
                    <a:lstStyle/>
                    <a:p>
                      <a:r>
                        <a:rPr lang="en-US" dirty="0"/>
                        <a:t>Airways Truancy Center</a:t>
                      </a:r>
                    </a:p>
                  </a:txBody>
                  <a:tcPr/>
                </a:tc>
                <a:tc>
                  <a:txBody>
                    <a:bodyPr/>
                    <a:lstStyle/>
                    <a:p>
                      <a:r>
                        <a:rPr lang="en-US" dirty="0"/>
                        <a:t>2604 Ketchum,</a:t>
                      </a:r>
                      <a:r>
                        <a:rPr lang="en-US" baseline="0" dirty="0"/>
                        <a:t> 38114</a:t>
                      </a:r>
                      <a:endParaRPr lang="en-US" dirty="0"/>
                    </a:p>
                  </a:txBody>
                  <a:tcPr/>
                </a:tc>
                <a:extLst>
                  <a:ext uri="{0D108BD9-81ED-4DB2-BD59-A6C34878D82A}">
                    <a16:rowId xmlns:a16="http://schemas.microsoft.com/office/drawing/2014/main" val="4251085627"/>
                  </a:ext>
                </a:extLst>
              </a:tr>
              <a:tr h="370840">
                <a:tc>
                  <a:txBody>
                    <a:bodyPr/>
                    <a:lstStyle/>
                    <a:p>
                      <a:r>
                        <a:rPr lang="en-US" dirty="0"/>
                        <a:t>Grays</a:t>
                      </a:r>
                      <a:r>
                        <a:rPr lang="en-US" baseline="0" dirty="0"/>
                        <a:t> Creek Truancy Center</a:t>
                      </a:r>
                      <a:endParaRPr lang="en-US" dirty="0"/>
                    </a:p>
                  </a:txBody>
                  <a:tcPr/>
                </a:tc>
                <a:tc>
                  <a:txBody>
                    <a:bodyPr/>
                    <a:lstStyle/>
                    <a:p>
                      <a:r>
                        <a:rPr lang="en-US" dirty="0"/>
                        <a:t>2745 Grays Creek – Bld. A. 38002</a:t>
                      </a:r>
                    </a:p>
                  </a:txBody>
                  <a:tcPr/>
                </a:tc>
                <a:extLst>
                  <a:ext uri="{0D108BD9-81ED-4DB2-BD59-A6C34878D82A}">
                    <a16:rowId xmlns:a16="http://schemas.microsoft.com/office/drawing/2014/main" val="1357626438"/>
                  </a:ext>
                </a:extLst>
              </a:tr>
              <a:tr h="370840">
                <a:tc>
                  <a:txBody>
                    <a:bodyPr/>
                    <a:lstStyle/>
                    <a:p>
                      <a:r>
                        <a:rPr lang="en-US" dirty="0"/>
                        <a:t>Hickory</a:t>
                      </a:r>
                      <a:r>
                        <a:rPr lang="en-US" baseline="0" dirty="0"/>
                        <a:t> Ridge Mall Truancy Center</a:t>
                      </a:r>
                      <a:endParaRPr lang="en-US" dirty="0"/>
                    </a:p>
                  </a:txBody>
                  <a:tcPr/>
                </a:tc>
                <a:tc>
                  <a:txBody>
                    <a:bodyPr/>
                    <a:lstStyle/>
                    <a:p>
                      <a:r>
                        <a:rPr lang="en-US" dirty="0"/>
                        <a:t>6075 Winchester Rd. – STE</a:t>
                      </a:r>
                      <a:r>
                        <a:rPr lang="en-US" baseline="0" dirty="0"/>
                        <a:t> 504- 38115</a:t>
                      </a:r>
                      <a:endParaRPr lang="en-US" dirty="0"/>
                    </a:p>
                  </a:txBody>
                  <a:tcPr/>
                </a:tc>
                <a:extLst>
                  <a:ext uri="{0D108BD9-81ED-4DB2-BD59-A6C34878D82A}">
                    <a16:rowId xmlns:a16="http://schemas.microsoft.com/office/drawing/2014/main" val="1169626052"/>
                  </a:ext>
                </a:extLst>
              </a:tr>
              <a:tr h="370840">
                <a:tc>
                  <a:txBody>
                    <a:bodyPr/>
                    <a:lstStyle/>
                    <a:p>
                      <a:r>
                        <a:rPr lang="en-US" dirty="0"/>
                        <a:t>North</a:t>
                      </a:r>
                      <a:r>
                        <a:rPr lang="en-US" baseline="0" dirty="0"/>
                        <a:t> Claybrook Truancy Center</a:t>
                      </a:r>
                      <a:endParaRPr lang="en-US" dirty="0"/>
                    </a:p>
                  </a:txBody>
                  <a:tcPr/>
                </a:tc>
                <a:tc>
                  <a:txBody>
                    <a:bodyPr/>
                    <a:lstStyle/>
                    <a:p>
                      <a:r>
                        <a:rPr lang="en-US" dirty="0"/>
                        <a:t>205</a:t>
                      </a:r>
                      <a:r>
                        <a:rPr lang="en-US" baseline="0" dirty="0"/>
                        <a:t> N. Claybrook, 38104</a:t>
                      </a:r>
                      <a:endParaRPr lang="en-US" dirty="0"/>
                    </a:p>
                  </a:txBody>
                  <a:tcPr/>
                </a:tc>
                <a:extLst>
                  <a:ext uri="{0D108BD9-81ED-4DB2-BD59-A6C34878D82A}">
                    <a16:rowId xmlns:a16="http://schemas.microsoft.com/office/drawing/2014/main" val="2205363257"/>
                  </a:ext>
                </a:extLst>
              </a:tr>
              <a:tr h="370840">
                <a:tc>
                  <a:txBody>
                    <a:bodyPr/>
                    <a:lstStyle/>
                    <a:p>
                      <a:r>
                        <a:rPr lang="en-US" dirty="0"/>
                        <a:t>North Highland Truancy Center</a:t>
                      </a:r>
                    </a:p>
                  </a:txBody>
                  <a:tcPr/>
                </a:tc>
                <a:tc>
                  <a:txBody>
                    <a:bodyPr/>
                    <a:lstStyle/>
                    <a:p>
                      <a:r>
                        <a:rPr lang="en-US" dirty="0"/>
                        <a:t>920 N. Highland, 38122</a:t>
                      </a:r>
                    </a:p>
                  </a:txBody>
                  <a:tcPr/>
                </a:tc>
                <a:extLst>
                  <a:ext uri="{0D108BD9-81ED-4DB2-BD59-A6C34878D82A}">
                    <a16:rowId xmlns:a16="http://schemas.microsoft.com/office/drawing/2014/main" val="3074398786"/>
                  </a:ext>
                </a:extLst>
              </a:tr>
            </a:tbl>
          </a:graphicData>
        </a:graphic>
      </p:graphicFrame>
      <p:sp>
        <p:nvSpPr>
          <p:cNvPr id="24" name="TextBox 23"/>
          <p:cNvSpPr txBox="1"/>
          <p:nvPr/>
        </p:nvSpPr>
        <p:spPr>
          <a:xfrm>
            <a:off x="1202076" y="1560695"/>
            <a:ext cx="1962397" cy="307777"/>
          </a:xfrm>
          <a:prstGeom prst="rect">
            <a:avLst/>
          </a:prstGeom>
          <a:noFill/>
        </p:spPr>
        <p:txBody>
          <a:bodyPr wrap="none" rtlCol="0">
            <a:spAutoFit/>
          </a:bodyPr>
          <a:lstStyle/>
          <a:p>
            <a:r>
              <a:rPr lang="en-US" b="1" dirty="0">
                <a:solidFill>
                  <a:schemeClr val="tx1">
                    <a:lumMod val="60000"/>
                    <a:lumOff val="40000"/>
                  </a:schemeClr>
                </a:solidFill>
              </a:rPr>
              <a:t>TRUANCY CENTERS</a:t>
            </a:r>
          </a:p>
        </p:txBody>
      </p:sp>
      <p:sp>
        <p:nvSpPr>
          <p:cNvPr id="25" name="TextBox 24"/>
          <p:cNvSpPr txBox="1"/>
          <p:nvPr/>
        </p:nvSpPr>
        <p:spPr>
          <a:xfrm>
            <a:off x="5235637" y="1560694"/>
            <a:ext cx="1055097" cy="307777"/>
          </a:xfrm>
          <a:prstGeom prst="rect">
            <a:avLst/>
          </a:prstGeom>
          <a:noFill/>
        </p:spPr>
        <p:txBody>
          <a:bodyPr wrap="none" rtlCol="0">
            <a:spAutoFit/>
          </a:bodyPr>
          <a:lstStyle/>
          <a:p>
            <a:r>
              <a:rPr lang="en-US" b="1" dirty="0">
                <a:solidFill>
                  <a:schemeClr val="tx1">
                    <a:lumMod val="60000"/>
                    <a:lumOff val="40000"/>
                  </a:schemeClr>
                </a:solidFill>
              </a:rPr>
              <a:t>ADDRESS</a:t>
            </a:r>
          </a:p>
        </p:txBody>
      </p:sp>
    </p:spTree>
    <p:extLst>
      <p:ext uri="{BB962C8B-B14F-4D97-AF65-F5344CB8AC3E}">
        <p14:creationId xmlns:p14="http://schemas.microsoft.com/office/powerpoint/2010/main" val="3214298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Salerio template">
  <a:themeElements>
    <a:clrScheme name="SCS Official Theme 1">
      <a:dk1>
        <a:srgbClr val="0000CC"/>
      </a:dk1>
      <a:lt1>
        <a:sysClr val="window" lastClr="FFFFFF"/>
      </a:lt1>
      <a:dk2>
        <a:srgbClr val="CD0004"/>
      </a:dk2>
      <a:lt2>
        <a:srgbClr val="FDFFFF"/>
      </a:lt2>
      <a:accent1>
        <a:srgbClr val="4F81BD"/>
      </a:accent1>
      <a:accent2>
        <a:srgbClr val="C0504D"/>
      </a:accent2>
      <a:accent3>
        <a:srgbClr val="9BBB59"/>
      </a:accent3>
      <a:accent4>
        <a:srgbClr val="8064A2"/>
      </a:accent4>
      <a:accent5>
        <a:srgbClr val="4BACC6"/>
      </a:accent5>
      <a:accent6>
        <a:srgbClr val="F8C02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9950</TotalTime>
  <Words>821</Words>
  <Application>Microsoft Office PowerPoint</Application>
  <PresentationFormat>On-screen Show (16:9)</PresentationFormat>
  <Paragraphs>211</Paragraphs>
  <Slides>15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&amp;quot</vt:lpstr>
      <vt:lpstr>Agency FB</vt:lpstr>
      <vt:lpstr>Aharoni</vt:lpstr>
      <vt:lpstr>Arial</vt:lpstr>
      <vt:lpstr>Arial Black</vt:lpstr>
      <vt:lpstr>Arvo</vt:lpstr>
      <vt:lpstr>Calibri</vt:lpstr>
      <vt:lpstr>roboto</vt:lpstr>
      <vt:lpstr>Roboto Condensed</vt:lpstr>
      <vt:lpstr>Roboto Condensed Light</vt:lpstr>
      <vt:lpstr>Times New Roman</vt:lpstr>
      <vt:lpstr>Wingdings</vt:lpstr>
      <vt:lpstr>Salerio template</vt:lpstr>
      <vt:lpstr>TRUANCY INTERVENTION &amp; PREVENTION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JAMIE M JEFFERSON</dc:creator>
  <cp:lastModifiedBy>JAMIE M JEFFERSON</cp:lastModifiedBy>
  <cp:revision>334</cp:revision>
  <cp:lastPrinted>2018-02-20T16:31:31Z</cp:lastPrinted>
  <dcterms:modified xsi:type="dcterms:W3CDTF">2019-04-01T16:17:21Z</dcterms:modified>
</cp:coreProperties>
</file>