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0"/>
  </p:notesMasterIdLst>
  <p:sldIdLst>
    <p:sldId id="325" r:id="rId2"/>
    <p:sldId id="324" r:id="rId3"/>
    <p:sldId id="404" r:id="rId4"/>
    <p:sldId id="405" r:id="rId5"/>
    <p:sldId id="406" r:id="rId6"/>
    <p:sldId id="407" r:id="rId7"/>
    <p:sldId id="408" r:id="rId8"/>
    <p:sldId id="409" r:id="rId9"/>
    <p:sldId id="410" r:id="rId10"/>
    <p:sldId id="411" r:id="rId11"/>
    <p:sldId id="412" r:id="rId12"/>
    <p:sldId id="413" r:id="rId13"/>
    <p:sldId id="331" r:id="rId14"/>
    <p:sldId id="332" r:id="rId15"/>
    <p:sldId id="333" r:id="rId16"/>
    <p:sldId id="334" r:id="rId17"/>
    <p:sldId id="354" r:id="rId18"/>
    <p:sldId id="326" r:id="rId19"/>
  </p:sldIdLst>
  <p:sldSz cx="13004800" cy="9753600"/>
  <p:notesSz cx="13004800" cy="9753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2136" autoAdjust="0"/>
  </p:normalViewPr>
  <p:slideViewPr>
    <p:cSldViewPr>
      <p:cViewPr>
        <p:scale>
          <a:sx n="75" d="100"/>
          <a:sy n="75" d="100"/>
        </p:scale>
        <p:origin x="240" y="480"/>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635625" cy="4873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7366000" y="0"/>
            <a:ext cx="5635625" cy="487363"/>
          </a:xfrm>
          <a:prstGeom prst="rect">
            <a:avLst/>
          </a:prstGeom>
        </p:spPr>
        <p:txBody>
          <a:bodyPr vert="horz" lIns="91440" tIns="45720" rIns="91440" bIns="45720" rtlCol="0"/>
          <a:lstStyle>
            <a:lvl1pPr algn="r">
              <a:defRPr sz="1200"/>
            </a:lvl1pPr>
          </a:lstStyle>
          <a:p>
            <a:fld id="{407C7BB9-F5EC-F945-97A1-9727E9E9FC9F}" type="datetimeFigureOut">
              <a:rPr lang="en-US" smtClean="0"/>
              <a:t>12/2/15</a:t>
            </a:fld>
            <a:endParaRPr lang="en-US" dirty="0"/>
          </a:p>
        </p:txBody>
      </p:sp>
      <p:sp>
        <p:nvSpPr>
          <p:cNvPr id="4" name="Slide Image Placeholder 3"/>
          <p:cNvSpPr>
            <a:spLocks noGrp="1" noRot="1" noChangeAspect="1"/>
          </p:cNvSpPr>
          <p:nvPr>
            <p:ph type="sldImg" idx="2"/>
          </p:nvPr>
        </p:nvSpPr>
        <p:spPr>
          <a:xfrm>
            <a:off x="4064000" y="731838"/>
            <a:ext cx="4876800" cy="36576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300163" y="4632325"/>
            <a:ext cx="10404475" cy="43894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64650"/>
            <a:ext cx="5635625" cy="48736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7366000" y="9264650"/>
            <a:ext cx="5635625" cy="487363"/>
          </a:xfrm>
          <a:prstGeom prst="rect">
            <a:avLst/>
          </a:prstGeom>
        </p:spPr>
        <p:txBody>
          <a:bodyPr vert="horz" lIns="91440" tIns="45720" rIns="91440" bIns="45720" rtlCol="0" anchor="b"/>
          <a:lstStyle>
            <a:lvl1pPr algn="r">
              <a:defRPr sz="1200"/>
            </a:lvl1pPr>
          </a:lstStyle>
          <a:p>
            <a:fld id="{D0C3F73E-6C09-5D40-BCA0-C8E1C9345433}" type="slidenum">
              <a:rPr lang="en-US" smtClean="0"/>
              <a:t>‹#›</a:t>
            </a:fld>
            <a:endParaRPr lang="en-US" dirty="0"/>
          </a:p>
        </p:txBody>
      </p:sp>
    </p:spTree>
    <p:extLst>
      <p:ext uri="{BB962C8B-B14F-4D97-AF65-F5344CB8AC3E}">
        <p14:creationId xmlns:p14="http://schemas.microsoft.com/office/powerpoint/2010/main" val="28177788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Scutch</a:t>
            </a:r>
            <a:r>
              <a:rPr lang="en-US" dirty="0" smtClean="0"/>
              <a:t> – As Chair</a:t>
            </a:r>
            <a:r>
              <a:rPr lang="en-US" baseline="0" dirty="0" smtClean="0"/>
              <a:t> of the KPHI governing board, I want to thank you for coming to visit us today. </a:t>
            </a:r>
            <a:r>
              <a:rPr lang="en-US" sz="1200" i="1" kern="1200" dirty="0" smtClean="0">
                <a:solidFill>
                  <a:schemeClr val="tx1"/>
                </a:solidFill>
                <a:effectLst/>
                <a:latin typeface="+mn-lt"/>
                <a:ea typeface="+mn-ea"/>
                <a:cs typeface="+mn-cs"/>
              </a:rPr>
              <a:t>The Kentucky Population Health Institute was incorporated on 11/26/2012 as an emerging institute in the then 33-member National Network of Public Health Institutes (NNPHI). A grant from NNPHI and provision of a mentor from the Georgia Health Policy Institute helped guide the formation of our institute, which was accepted, into formal membership in NNPHI on November 10, 2014. So we are new, largely unknown but building a foundation to be the organization that folks turn to in KY for unbiased information on policy. The team with us here today includes, Georgia </a:t>
            </a:r>
            <a:r>
              <a:rPr lang="en-US" sz="1200" i="1" kern="1200" dirty="0" err="1" smtClean="0">
                <a:solidFill>
                  <a:schemeClr val="tx1"/>
                </a:solidFill>
                <a:effectLst/>
                <a:latin typeface="+mn-lt"/>
                <a:ea typeface="+mn-ea"/>
                <a:cs typeface="+mn-cs"/>
              </a:rPr>
              <a:t>Heise</a:t>
            </a:r>
            <a:r>
              <a:rPr lang="en-US" sz="1200" i="1" kern="1200" dirty="0" smtClean="0">
                <a:solidFill>
                  <a:schemeClr val="tx1"/>
                </a:solidFill>
                <a:effectLst/>
                <a:latin typeface="+mn-lt"/>
                <a:ea typeface="+mn-ea"/>
                <a:cs typeface="+mn-cs"/>
              </a:rPr>
              <a:t> and Cynthia Lamberth, Co-directors representing the practice</a:t>
            </a:r>
            <a:r>
              <a:rPr lang="en-US" sz="1200" i="1" kern="1200" baseline="0" dirty="0" smtClean="0">
                <a:solidFill>
                  <a:schemeClr val="tx1"/>
                </a:solidFill>
                <a:effectLst/>
                <a:latin typeface="+mn-lt"/>
                <a:ea typeface="+mn-ea"/>
                <a:cs typeface="+mn-cs"/>
              </a:rPr>
              <a:t> and academic partnership. Randy Gooch is our fiscal agent from Jessamine County Health Department, and  April Harris heads up our accreditation efforts. You will hear from each of them briefly before we open things up for your questions.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1"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baseline="0" dirty="0" smtClean="0">
                <a:solidFill>
                  <a:schemeClr val="tx1"/>
                </a:solidFill>
                <a:effectLst/>
                <a:latin typeface="+mn-lt"/>
                <a:ea typeface="+mn-ea"/>
                <a:cs typeface="+mn-cs"/>
              </a:rPr>
              <a:t>Randy – As the fiscal Agent Jessamine county handles all the financial elements of this grant and prepared the report for the first 6 months. We </a:t>
            </a:r>
            <a:r>
              <a:rPr lang="en-US" sz="1200" i="1" kern="1200" baseline="0" dirty="0" err="1" smtClean="0">
                <a:solidFill>
                  <a:schemeClr val="tx1"/>
                </a:solidFill>
                <a:effectLst/>
                <a:latin typeface="+mn-lt"/>
                <a:ea typeface="+mn-ea"/>
                <a:cs typeface="+mn-cs"/>
              </a:rPr>
              <a:t>curently</a:t>
            </a:r>
            <a:r>
              <a:rPr lang="en-US" sz="1200" i="1" kern="1200" baseline="0" dirty="0" smtClean="0">
                <a:solidFill>
                  <a:schemeClr val="tx1"/>
                </a:solidFill>
                <a:effectLst/>
                <a:latin typeface="+mn-lt"/>
                <a:ea typeface="+mn-ea"/>
                <a:cs typeface="+mn-cs"/>
              </a:rPr>
              <a:t> have consumed % of the budget and expect to spend down the remaining before grant end.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C3F73E-6C09-5D40-BCA0-C8E1C9345433}" type="slidenum">
              <a:rPr lang="en-US" smtClean="0"/>
              <a:t>2</a:t>
            </a:fld>
            <a:endParaRPr lang="en-US" dirty="0"/>
          </a:p>
        </p:txBody>
      </p:sp>
    </p:spTree>
    <p:extLst>
      <p:ext uri="{BB962C8B-B14F-4D97-AF65-F5344CB8AC3E}">
        <p14:creationId xmlns:p14="http://schemas.microsoft.com/office/powerpoint/2010/main" val="2588104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Cynthia – We held strategic planning sessions  and agreed on the following. The</a:t>
            </a:r>
            <a:r>
              <a:rPr lang="en-US" baseline="0" dirty="0" smtClean="0"/>
              <a:t> why behind our work is our vision: optimal health… and our vision bridging partnerships….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0C3F73E-6C09-5D40-BCA0-C8E1C9345433}" type="slidenum">
              <a:rPr lang="en-US" smtClean="0"/>
              <a:t>13</a:t>
            </a:fld>
            <a:endParaRPr lang="en-US" dirty="0"/>
          </a:p>
        </p:txBody>
      </p:sp>
    </p:spTree>
    <p:extLst>
      <p:ext uri="{BB962C8B-B14F-4D97-AF65-F5344CB8AC3E}">
        <p14:creationId xmlns:p14="http://schemas.microsoft.com/office/powerpoint/2010/main" val="3205676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Cynthia - How we go about this work is important and these guiding principles were developed and refined by our own strategic planning process.</a:t>
            </a:r>
            <a:endParaRPr lang="en-US" dirty="0"/>
          </a:p>
        </p:txBody>
      </p:sp>
      <p:sp>
        <p:nvSpPr>
          <p:cNvPr id="4" name="Slide Number Placeholder 3"/>
          <p:cNvSpPr>
            <a:spLocks noGrp="1"/>
          </p:cNvSpPr>
          <p:nvPr>
            <p:ph type="sldNum" sz="quarter" idx="10"/>
          </p:nvPr>
        </p:nvSpPr>
        <p:spPr/>
        <p:txBody>
          <a:bodyPr/>
          <a:lstStyle/>
          <a:p>
            <a:fld id="{D0C3F73E-6C09-5D40-BCA0-C8E1C9345433}" type="slidenum">
              <a:rPr lang="en-US" smtClean="0"/>
              <a:t>14</a:t>
            </a:fld>
            <a:endParaRPr lang="en-US" dirty="0"/>
          </a:p>
        </p:txBody>
      </p:sp>
    </p:spTree>
    <p:extLst>
      <p:ext uri="{BB962C8B-B14F-4D97-AF65-F5344CB8AC3E}">
        <p14:creationId xmlns:p14="http://schemas.microsoft.com/office/powerpoint/2010/main" val="379690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0859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866988"/>
            <a:ext cx="11054080" cy="6068907"/>
          </a:xfrm>
        </p:spPr>
        <p:txBody>
          <a:bodyPr anchor="b">
            <a:noAutofit/>
          </a:bodyPr>
          <a:lstStyle>
            <a:lvl1pPr>
              <a:lnSpc>
                <a:spcPct val="100000"/>
              </a:lnSpc>
              <a:defRPr sz="11400"/>
            </a:lvl1pPr>
          </a:lstStyle>
          <a:p>
            <a:r>
              <a:rPr lang="en-US" smtClean="0"/>
              <a:t>Click to edit Master title style</a:t>
            </a:r>
            <a:endParaRPr lang="en-US" dirty="0"/>
          </a:p>
        </p:txBody>
      </p:sp>
      <p:sp>
        <p:nvSpPr>
          <p:cNvPr id="3" name="Subtitle 2"/>
          <p:cNvSpPr>
            <a:spLocks noGrp="1"/>
          </p:cNvSpPr>
          <p:nvPr>
            <p:ph type="subTitle" idx="1"/>
          </p:nvPr>
        </p:nvSpPr>
        <p:spPr>
          <a:xfrm>
            <a:off x="1950720" y="7044267"/>
            <a:ext cx="9103360" cy="1733973"/>
          </a:xfrm>
        </p:spPr>
        <p:txBody>
          <a:bodyPr>
            <a:normAutofit/>
          </a:bodyPr>
          <a:lstStyle>
            <a:lvl1pPr marL="0" indent="0" algn="ctr">
              <a:buNone/>
              <a:defRPr sz="3400">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12/2/15</a:t>
            </a:fld>
            <a:endParaRPr lang="en-US" dirty="0" smtClean="0"/>
          </a:p>
        </p:txBody>
      </p:sp>
      <p:sp>
        <p:nvSpPr>
          <p:cNvPr id="8" name="Slide Number Placeholder 7"/>
          <p:cNvSpPr>
            <a:spLocks noGrp="1"/>
          </p:cNvSpPr>
          <p:nvPr>
            <p:ph type="sldNum" sz="quarter" idx="11"/>
          </p:nvPr>
        </p:nvSpPr>
        <p:spPr/>
        <p:txBody>
          <a:bodyPr/>
          <a:lstStyle/>
          <a:p>
            <a:fld id="{B6F15528-21DE-4FAA-801E-634DDDAF4B2B}"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12/2/15</a:t>
            </a:fld>
            <a:endParaRPr lang="en-US" dirty="0" smtClean="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597"/>
            <a:ext cx="2926080" cy="83221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0240" y="390597"/>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12/2/15</a:t>
            </a:fld>
            <a:endParaRPr lang="en-US" dirty="0" smtClean="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1950721"/>
            <a:ext cx="11054080" cy="3562773"/>
          </a:xfrm>
        </p:spPr>
        <p:txBody>
          <a:bodyPr anchor="b"/>
          <a:lstStyle>
            <a:lvl1pPr algn="ctr" defTabSz="1300460" rtl="0" eaLnBrk="1" latinLnBrk="0" hangingPunct="1">
              <a:lnSpc>
                <a:spcPct val="100000"/>
              </a:lnSpc>
              <a:spcBef>
                <a:spcPct val="0"/>
              </a:spcBef>
              <a:buNone/>
              <a:defRPr lang="en-US" sz="6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7290" y="5786686"/>
            <a:ext cx="11054080" cy="1609795"/>
          </a:xfrm>
        </p:spPr>
        <p:txBody>
          <a:bodyPr anchor="t"/>
          <a:lstStyle>
            <a:lvl1pPr marL="0" indent="0" algn="ctr">
              <a:buNone/>
              <a:defRPr sz="2800">
                <a:solidFill>
                  <a:schemeClr val="tx1">
                    <a:tint val="75000"/>
                  </a:schemeClr>
                </a:solidFill>
              </a:defRPr>
            </a:lvl1pPr>
            <a:lvl2pPr marL="650230" indent="0">
              <a:buNone/>
              <a:defRPr sz="2600">
                <a:solidFill>
                  <a:schemeClr val="tx1">
                    <a:tint val="75000"/>
                  </a:schemeClr>
                </a:solidFill>
              </a:defRPr>
            </a:lvl2pPr>
            <a:lvl3pPr marL="1300460" indent="0">
              <a:buNone/>
              <a:defRPr sz="2300">
                <a:solidFill>
                  <a:schemeClr val="tx1">
                    <a:tint val="75000"/>
                  </a:schemeClr>
                </a:solidFill>
              </a:defRPr>
            </a:lvl3pPr>
            <a:lvl4pPr marL="1950690" indent="0">
              <a:buNone/>
              <a:defRPr sz="2000">
                <a:solidFill>
                  <a:schemeClr val="tx1">
                    <a:tint val="75000"/>
                  </a:schemeClr>
                </a:solidFill>
              </a:defRPr>
            </a:lvl4pPr>
            <a:lvl5pPr marL="2600919" indent="0">
              <a:buNone/>
              <a:defRPr sz="2000">
                <a:solidFill>
                  <a:schemeClr val="tx1">
                    <a:tint val="75000"/>
                  </a:schemeClr>
                </a:solidFill>
              </a:defRPr>
            </a:lvl5pPr>
            <a:lvl6pPr marL="3251149" indent="0">
              <a:buNone/>
              <a:defRPr sz="2000">
                <a:solidFill>
                  <a:schemeClr val="tx1">
                    <a:tint val="75000"/>
                  </a:schemeClr>
                </a:solidFill>
              </a:defRPr>
            </a:lvl6pPr>
            <a:lvl7pPr marL="3901379" indent="0">
              <a:buNone/>
              <a:defRPr sz="2000">
                <a:solidFill>
                  <a:schemeClr val="tx1">
                    <a:tint val="75000"/>
                  </a:schemeClr>
                </a:solidFill>
              </a:defRPr>
            </a:lvl7pPr>
            <a:lvl8pPr marL="4551609" indent="0">
              <a:buNone/>
              <a:defRPr sz="2000">
                <a:solidFill>
                  <a:schemeClr val="tx1">
                    <a:tint val="75000"/>
                  </a:schemeClr>
                </a:solidFill>
              </a:defRPr>
            </a:lvl8pPr>
            <a:lvl9pPr marL="5201839" indent="0">
              <a:buNone/>
              <a:defRPr sz="20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7" name="Oval 6"/>
          <p:cNvSpPr/>
          <p:nvPr/>
        </p:nvSpPr>
        <p:spPr>
          <a:xfrm>
            <a:off x="6394026" y="5581226"/>
            <a:ext cx="120565" cy="120565"/>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dirty="0"/>
          </a:p>
        </p:txBody>
      </p:sp>
      <p:sp>
        <p:nvSpPr>
          <p:cNvPr id="8" name="Oval 7"/>
          <p:cNvSpPr/>
          <p:nvPr/>
        </p:nvSpPr>
        <p:spPr>
          <a:xfrm>
            <a:off x="6678506" y="5581226"/>
            <a:ext cx="120565" cy="120565"/>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dirty="0"/>
          </a:p>
        </p:txBody>
      </p:sp>
      <p:sp>
        <p:nvSpPr>
          <p:cNvPr id="9" name="Oval 8"/>
          <p:cNvSpPr/>
          <p:nvPr/>
        </p:nvSpPr>
        <p:spPr>
          <a:xfrm>
            <a:off x="6110902" y="5581226"/>
            <a:ext cx="120565" cy="120565"/>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6610773" y="2275841"/>
            <a:ext cx="5743787" cy="6436925"/>
          </a:xfrm>
        </p:spPr>
        <p:txBody>
          <a:bodyPr/>
          <a:lstStyle>
            <a:lvl1pPr>
              <a:defRPr sz="3400"/>
            </a:lvl1pPr>
            <a:lvl2pPr>
              <a:defRPr sz="2300"/>
            </a:lvl2pPr>
            <a:lvl3pPr>
              <a:defRPr sz="23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D8BD707-D9CF-40AE-B4C6-C98DA3205C09}" type="datetimeFigureOut">
              <a:rPr lang="en-US" smtClean="0"/>
              <a:t>12/2/15</a:t>
            </a:fld>
            <a:endParaRPr lang="en-US" dirty="0" smtClean="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
        <p:nvSpPr>
          <p:cNvPr id="9" name="Content Placeholder 8"/>
          <p:cNvSpPr>
            <a:spLocks noGrp="1"/>
          </p:cNvSpPr>
          <p:nvPr>
            <p:ph sz="quarter" idx="13"/>
          </p:nvPr>
        </p:nvSpPr>
        <p:spPr>
          <a:xfrm>
            <a:off x="520192" y="2275840"/>
            <a:ext cx="5748122" cy="64373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275840"/>
            <a:ext cx="5746045" cy="866987"/>
          </a:xfrm>
        </p:spPr>
        <p:txBody>
          <a:bodyPr anchor="b">
            <a:noAutofit/>
          </a:bodyPr>
          <a:lstStyle>
            <a:lvl1pPr marL="0" indent="0" algn="ctr">
              <a:buNone/>
              <a:defRPr sz="3400" b="0"/>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5" name="Text Placeholder 4"/>
          <p:cNvSpPr>
            <a:spLocks noGrp="1"/>
          </p:cNvSpPr>
          <p:nvPr>
            <p:ph type="body" sz="quarter" idx="3"/>
          </p:nvPr>
        </p:nvSpPr>
        <p:spPr>
          <a:xfrm>
            <a:off x="6610774" y="2275840"/>
            <a:ext cx="5748302" cy="866987"/>
          </a:xfrm>
        </p:spPr>
        <p:txBody>
          <a:bodyPr anchor="b">
            <a:noAutofit/>
          </a:bodyPr>
          <a:lstStyle>
            <a:lvl1pPr marL="0" indent="0" algn="ctr">
              <a:buNone/>
              <a:defRPr sz="3400" b="0"/>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t>12/2/15</a:t>
            </a:fld>
            <a:endParaRPr lang="en-US" dirty="0" smtClean="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dirty="0"/>
          </a:p>
        </p:txBody>
      </p:sp>
      <p:sp>
        <p:nvSpPr>
          <p:cNvPr id="11" name="Content Placeholder 10"/>
          <p:cNvSpPr>
            <a:spLocks noGrp="1"/>
          </p:cNvSpPr>
          <p:nvPr>
            <p:ph sz="quarter" idx="13"/>
          </p:nvPr>
        </p:nvSpPr>
        <p:spPr>
          <a:xfrm>
            <a:off x="650240" y="3147162"/>
            <a:ext cx="5748122" cy="55660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645453" y="3147162"/>
            <a:ext cx="5748122" cy="5565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12/2/15</a:t>
            </a:fld>
            <a:endParaRPr lang="en-US" dirty="0" smtClean="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12/2/15</a:t>
            </a:fld>
            <a:endParaRPr lang="en-US" dirty="0" smtClean="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1191" y="379307"/>
            <a:ext cx="4278490" cy="2980267"/>
          </a:xfrm>
        </p:spPr>
        <p:txBody>
          <a:bodyPr anchor="b"/>
          <a:lstStyle>
            <a:lvl1pPr algn="ctr">
              <a:lnSpc>
                <a:spcPct val="100000"/>
              </a:lnSpc>
              <a:defRPr sz="40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1022774" y="388339"/>
            <a:ext cx="7105227"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1191" y="3467948"/>
            <a:ext cx="4278490" cy="5244818"/>
          </a:xfrm>
        </p:spPr>
        <p:txBody>
          <a:bodyPr>
            <a:normAutofit/>
          </a:bodyPr>
          <a:lstStyle>
            <a:lvl1pPr marL="0" indent="0" algn="ctr">
              <a:lnSpc>
                <a:spcPct val="125000"/>
              </a:lnSpc>
              <a:buNone/>
              <a:defRPr sz="23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12/2/15</a:t>
            </a:fld>
            <a:endParaRPr lang="en-US" dirty="0" smtClean="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8730" y="325120"/>
            <a:ext cx="8123483" cy="1273387"/>
          </a:xfrm>
        </p:spPr>
        <p:txBody>
          <a:bodyPr anchor="b"/>
          <a:lstStyle>
            <a:lvl1pPr algn="ctr">
              <a:lnSpc>
                <a:spcPct val="100000"/>
              </a:lnSpc>
              <a:defRPr sz="4000" b="0"/>
            </a:lvl1pPr>
          </a:lstStyle>
          <a:p>
            <a:r>
              <a:rPr lang="en-US" smtClean="0"/>
              <a:t>Click to edit Master title style</a:t>
            </a:r>
            <a:endParaRPr lang="en-US" dirty="0"/>
          </a:p>
        </p:txBody>
      </p:sp>
      <p:sp>
        <p:nvSpPr>
          <p:cNvPr id="3" name="Picture Placeholder 2"/>
          <p:cNvSpPr>
            <a:spLocks noGrp="1"/>
          </p:cNvSpPr>
          <p:nvPr>
            <p:ph type="pic" idx="1"/>
          </p:nvPr>
        </p:nvSpPr>
        <p:spPr>
          <a:xfrm>
            <a:off x="2144890" y="1625600"/>
            <a:ext cx="8611163" cy="645837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2388730" y="8263467"/>
            <a:ext cx="8123483" cy="758613"/>
          </a:xfrm>
        </p:spPr>
        <p:txBody>
          <a:bodyPr>
            <a:normAutofit/>
          </a:bodyPr>
          <a:lstStyle>
            <a:lvl1pPr marL="0" indent="0" algn="ctr">
              <a:buNone/>
              <a:defRPr sz="23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12/2/15</a:t>
            </a:fld>
            <a:endParaRPr lang="en-US" dirty="0" smtClean="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0"/>
            <a:ext cx="11704320" cy="2275840"/>
          </a:xfrm>
          <a:prstGeom prst="rect">
            <a:avLst/>
          </a:prstGeom>
        </p:spPr>
        <p:txBody>
          <a:bodyPr vert="horz" lIns="130046" tIns="65023" rIns="130046" bIns="65023"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50240" y="2275841"/>
            <a:ext cx="11704320" cy="6436925"/>
          </a:xfrm>
          <a:prstGeom prst="rect">
            <a:avLst/>
          </a:prstGeom>
        </p:spPr>
        <p:txBody>
          <a:bodyPr vert="horz" lIns="130046" tIns="65023" rIns="130046" bIns="650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9050094" y="9040143"/>
            <a:ext cx="2966720" cy="519289"/>
          </a:xfrm>
          <a:prstGeom prst="rect">
            <a:avLst/>
          </a:prstGeom>
        </p:spPr>
        <p:txBody>
          <a:bodyPr vert="horz" lIns="130046" tIns="65023" rIns="65023" bIns="65023" rtlCol="0" anchor="ctr"/>
          <a:lstStyle>
            <a:lvl1pPr algn="r">
              <a:defRPr sz="1700">
                <a:solidFill>
                  <a:schemeClr val="tx1">
                    <a:lumMod val="65000"/>
                    <a:lumOff val="35000"/>
                  </a:schemeClr>
                </a:solidFill>
                <a:latin typeface="Century Gothic" pitchFamily="34" charset="0"/>
              </a:defRPr>
            </a:lvl1pPr>
          </a:lstStyle>
          <a:p>
            <a:fld id="{1D8BD707-D9CF-40AE-B4C6-C98DA3205C09}" type="datetimeFigureOut">
              <a:rPr lang="en-US" smtClean="0">
                <a:solidFill>
                  <a:prstClr val="black">
                    <a:tint val="75000"/>
                  </a:prstClr>
                </a:solidFill>
                <a:latin typeface="Calibri"/>
              </a:rPr>
              <a:pPr/>
              <a:t>12/2/15</a:t>
            </a:fld>
            <a:endParaRPr lang="en-US" dirty="0" smtClean="0">
              <a:solidFill>
                <a:prstClr val="black">
                  <a:tint val="75000"/>
                </a:prstClr>
              </a:solidFill>
              <a:latin typeface="Calibri"/>
            </a:endParaRPr>
          </a:p>
        </p:txBody>
      </p:sp>
      <p:sp>
        <p:nvSpPr>
          <p:cNvPr id="5" name="Footer Placeholder 4"/>
          <p:cNvSpPr>
            <a:spLocks noGrp="1"/>
          </p:cNvSpPr>
          <p:nvPr>
            <p:ph type="ftr" sz="quarter" idx="3"/>
          </p:nvPr>
        </p:nvSpPr>
        <p:spPr>
          <a:xfrm>
            <a:off x="937480" y="9040143"/>
            <a:ext cx="4050453" cy="519289"/>
          </a:xfrm>
          <a:prstGeom prst="rect">
            <a:avLst/>
          </a:prstGeom>
        </p:spPr>
        <p:txBody>
          <a:bodyPr vert="horz" lIns="65023" tIns="65023" rIns="130046" bIns="65023" rtlCol="0" anchor="ctr"/>
          <a:lstStyle>
            <a:lvl1pPr algn="l">
              <a:defRPr sz="1700">
                <a:solidFill>
                  <a:schemeClr val="tx1">
                    <a:lumMod val="65000"/>
                    <a:lumOff val="35000"/>
                  </a:schemeClr>
                </a:solidFill>
                <a:latin typeface="Century Gothic" pitchFamily="34" charset="0"/>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12150441" y="9040143"/>
            <a:ext cx="799253" cy="519289"/>
          </a:xfrm>
          <a:prstGeom prst="rect">
            <a:avLst/>
          </a:prstGeom>
        </p:spPr>
        <p:txBody>
          <a:bodyPr vert="horz" lIns="39014" tIns="65023" rIns="65023" bIns="65023" rtlCol="0" anchor="ctr"/>
          <a:lstStyle>
            <a:lvl1pPr algn="l">
              <a:defRPr sz="1700">
                <a:solidFill>
                  <a:schemeClr val="tx1">
                    <a:lumMod val="65000"/>
                    <a:lumOff val="35000"/>
                  </a:schemeClr>
                </a:solidFill>
                <a:latin typeface="Century Gothic" pitchFamily="34" charset="0"/>
              </a:defRPr>
            </a:lvl1pPr>
          </a:lstStyle>
          <a:p>
            <a:fld id="{B6F15528-21DE-4FAA-801E-634DDDAF4B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7" name="Oval 6"/>
          <p:cNvSpPr/>
          <p:nvPr/>
        </p:nvSpPr>
        <p:spPr>
          <a:xfrm>
            <a:off x="12028814" y="9243568"/>
            <a:ext cx="120565" cy="120565"/>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marL="0" algn="ctr" defTabSz="1300460" rtl="0" eaLnBrk="1" latinLnBrk="0" hangingPunct="1"/>
            <a:endParaRPr lang="en-US" sz="2600" kern="1200" dirty="0">
              <a:solidFill>
                <a:schemeClr val="lt1"/>
              </a:solidFill>
              <a:latin typeface="+mn-lt"/>
              <a:ea typeface="+mn-ea"/>
              <a:cs typeface="+mn-cs"/>
            </a:endParaRPr>
          </a:p>
        </p:txBody>
      </p:sp>
      <p:sp>
        <p:nvSpPr>
          <p:cNvPr id="8" name="Oval 7"/>
          <p:cNvSpPr/>
          <p:nvPr/>
        </p:nvSpPr>
        <p:spPr>
          <a:xfrm>
            <a:off x="809414" y="9243568"/>
            <a:ext cx="120565" cy="120565"/>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dirty="0"/>
          </a:p>
        </p:txBody>
      </p:sp>
      <p:pic>
        <p:nvPicPr>
          <p:cNvPr id="9" name="Picture 8" descr="KPHI_color_small.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626600" y="8148159"/>
            <a:ext cx="2743200" cy="1600200"/>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1300460" rtl="0" eaLnBrk="1" latinLnBrk="0" hangingPunct="1">
        <a:lnSpc>
          <a:spcPts val="8249"/>
        </a:lnSpc>
        <a:spcBef>
          <a:spcPct val="0"/>
        </a:spcBef>
        <a:buNone/>
        <a:defRPr sz="77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487672" indent="-487672" algn="l" defTabSz="1300460" rtl="0" eaLnBrk="1" latinLnBrk="0" hangingPunct="1">
        <a:spcBef>
          <a:spcPct val="20000"/>
        </a:spcBef>
        <a:buFont typeface="Arial" pitchFamily="34" charset="0"/>
        <a:buChar char="•"/>
        <a:defRPr sz="3400" kern="1200">
          <a:solidFill>
            <a:schemeClr val="tx1">
              <a:lumMod val="50000"/>
              <a:lumOff val="50000"/>
            </a:schemeClr>
          </a:solidFill>
          <a:latin typeface="+mj-lt"/>
          <a:ea typeface="+mn-ea"/>
          <a:cs typeface="+mn-cs"/>
        </a:defRPr>
      </a:lvl1pPr>
      <a:lvl2pPr marL="1056623" indent="-406394" algn="l" defTabSz="1300460" rtl="0" eaLnBrk="1" latinLnBrk="0" hangingPunct="1">
        <a:spcBef>
          <a:spcPct val="20000"/>
        </a:spcBef>
        <a:buFont typeface="Courier New" pitchFamily="49" charset="0"/>
        <a:buChar char="o"/>
        <a:defRPr sz="2300" kern="1200">
          <a:solidFill>
            <a:schemeClr val="tx1">
              <a:lumMod val="50000"/>
              <a:lumOff val="50000"/>
            </a:schemeClr>
          </a:solidFill>
          <a:latin typeface="+mj-lt"/>
          <a:ea typeface="+mn-ea"/>
          <a:cs typeface="+mn-cs"/>
        </a:defRPr>
      </a:lvl2pPr>
      <a:lvl3pPr marL="1625575" indent="-325115" algn="l" defTabSz="1300460" rtl="0" eaLnBrk="1" latinLnBrk="0" hangingPunct="1">
        <a:spcBef>
          <a:spcPct val="20000"/>
        </a:spcBef>
        <a:buFont typeface="Arial" pitchFamily="34" charset="0"/>
        <a:buChar char="•"/>
        <a:defRPr sz="2300" kern="1200">
          <a:solidFill>
            <a:schemeClr val="tx1">
              <a:lumMod val="50000"/>
              <a:lumOff val="50000"/>
            </a:schemeClr>
          </a:solidFill>
          <a:latin typeface="+mj-lt"/>
          <a:ea typeface="+mn-ea"/>
          <a:cs typeface="+mn-cs"/>
        </a:defRPr>
      </a:lvl3pPr>
      <a:lvl4pPr marL="2275804" indent="-325115" algn="l" defTabSz="1300460" rtl="0" eaLnBrk="1" latinLnBrk="0" hangingPunct="1">
        <a:spcBef>
          <a:spcPct val="20000"/>
        </a:spcBef>
        <a:buFont typeface="Courier New" pitchFamily="49" charset="0"/>
        <a:buChar char="o"/>
        <a:defRPr sz="2300" kern="1200">
          <a:solidFill>
            <a:schemeClr val="tx1">
              <a:lumMod val="50000"/>
              <a:lumOff val="50000"/>
            </a:schemeClr>
          </a:solidFill>
          <a:latin typeface="+mj-lt"/>
          <a:ea typeface="+mn-ea"/>
          <a:cs typeface="+mn-cs"/>
        </a:defRPr>
      </a:lvl4pPr>
      <a:lvl5pPr marL="2926034" indent="-325115" algn="l" defTabSz="1300460" rtl="0" eaLnBrk="1" latinLnBrk="0" hangingPunct="1">
        <a:spcBef>
          <a:spcPct val="20000"/>
        </a:spcBef>
        <a:buFont typeface="Arial" pitchFamily="34" charset="0"/>
        <a:buChar char="•"/>
        <a:defRPr sz="2300" kern="1200">
          <a:solidFill>
            <a:schemeClr val="tx1">
              <a:lumMod val="50000"/>
              <a:lumOff val="50000"/>
            </a:schemeClr>
          </a:solidFill>
          <a:latin typeface="+mj-lt"/>
          <a:ea typeface="+mn-ea"/>
          <a:cs typeface="+mn-cs"/>
        </a:defRPr>
      </a:lvl5pPr>
      <a:lvl6pPr marL="3576264" indent="-325115" algn="l" defTabSz="1300460" rtl="0" eaLnBrk="1" latinLnBrk="0" hangingPunct="1">
        <a:spcBef>
          <a:spcPct val="20000"/>
        </a:spcBef>
        <a:buFont typeface="Courier New" pitchFamily="49" charset="0"/>
        <a:buChar char="o"/>
        <a:defRPr sz="2300" kern="1200">
          <a:solidFill>
            <a:schemeClr val="tx1">
              <a:lumMod val="50000"/>
              <a:lumOff val="50000"/>
            </a:schemeClr>
          </a:solidFill>
          <a:latin typeface="+mj-lt"/>
          <a:ea typeface="+mn-ea"/>
          <a:cs typeface="+mn-cs"/>
        </a:defRPr>
      </a:lvl6pPr>
      <a:lvl7pPr marL="4226494" indent="-325115" algn="l" defTabSz="1300460" rtl="0" eaLnBrk="1" latinLnBrk="0" hangingPunct="1">
        <a:spcBef>
          <a:spcPct val="20000"/>
        </a:spcBef>
        <a:buFont typeface="Arial" pitchFamily="34" charset="0"/>
        <a:buChar char="•"/>
        <a:defRPr sz="2300" kern="1200">
          <a:solidFill>
            <a:schemeClr val="tx1">
              <a:lumMod val="50000"/>
              <a:lumOff val="50000"/>
            </a:schemeClr>
          </a:solidFill>
          <a:latin typeface="+mj-lt"/>
          <a:ea typeface="+mn-ea"/>
          <a:cs typeface="+mn-cs"/>
        </a:defRPr>
      </a:lvl7pPr>
      <a:lvl8pPr marL="4876724" indent="-325115" algn="l" defTabSz="1300460" rtl="0" eaLnBrk="1" latinLnBrk="0" hangingPunct="1">
        <a:spcBef>
          <a:spcPct val="20000"/>
        </a:spcBef>
        <a:buFont typeface="Courier New" pitchFamily="49" charset="0"/>
        <a:buChar char="o"/>
        <a:defRPr sz="2300" kern="1200">
          <a:solidFill>
            <a:schemeClr val="tx1">
              <a:lumMod val="50000"/>
              <a:lumOff val="50000"/>
            </a:schemeClr>
          </a:solidFill>
          <a:latin typeface="+mj-lt"/>
          <a:ea typeface="+mn-ea"/>
          <a:cs typeface="+mn-cs"/>
        </a:defRPr>
      </a:lvl8pPr>
      <a:lvl9pPr marL="5526954" indent="-325115" algn="l" defTabSz="1300460" rtl="0" eaLnBrk="1" latinLnBrk="0" hangingPunct="1">
        <a:spcBef>
          <a:spcPct val="20000"/>
        </a:spcBef>
        <a:buFont typeface="Arial" pitchFamily="34" charset="0"/>
        <a:buChar char="•"/>
        <a:defRPr sz="2300" kern="1200">
          <a:solidFill>
            <a:schemeClr val="tx1">
              <a:lumMod val="50000"/>
              <a:lumOff val="50000"/>
            </a:schemeClr>
          </a:solidFill>
          <a:latin typeface="+mj-lt"/>
          <a:ea typeface="+mn-ea"/>
          <a:cs typeface="+mn-cs"/>
        </a:defRPr>
      </a:lvl9pPr>
    </p:bodyStyle>
    <p:otherStyle>
      <a:defPPr>
        <a:defRPr lang="en-US"/>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8800" y="7044267"/>
            <a:ext cx="11963400" cy="2709333"/>
          </a:xfrm>
        </p:spPr>
        <p:txBody>
          <a:bodyPr>
            <a:normAutofit/>
          </a:bodyPr>
          <a:lstStyle/>
          <a:p>
            <a:pPr>
              <a:spcBef>
                <a:spcPts val="0"/>
              </a:spcBef>
            </a:pPr>
            <a:r>
              <a:rPr lang="en-US" sz="3600" dirty="0" smtClean="0">
                <a:solidFill>
                  <a:srgbClr val="144B9F"/>
                </a:solidFill>
                <a:latin typeface="Lucida Handwriting"/>
                <a:ea typeface="ＭＳ 明朝"/>
                <a:cs typeface="Times New Roman"/>
              </a:rPr>
              <a:t>Highly functioning Boards of Health</a:t>
            </a:r>
            <a:endParaRPr lang="en-US" sz="3600" dirty="0" smtClean="0">
              <a:solidFill>
                <a:srgbClr val="144B9F"/>
              </a:solidFill>
              <a:latin typeface="Lucida Handwriting"/>
              <a:ea typeface="ＭＳ 明朝"/>
              <a:cs typeface="Times New Roman"/>
            </a:endParaRPr>
          </a:p>
          <a:p>
            <a:r>
              <a:rPr lang="en-US" smtClean="0"/>
              <a:t>October </a:t>
            </a:r>
            <a:r>
              <a:rPr lang="en-US" dirty="0" smtClean="0"/>
              <a:t>18, 2015</a:t>
            </a:r>
            <a:endParaRPr lang="en-US" dirty="0" smtClean="0"/>
          </a:p>
        </p:txBody>
      </p:sp>
      <p:pic>
        <p:nvPicPr>
          <p:cNvPr id="4" name="Picture 3" descr="KPHI_color_large_taglin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800" y="533400"/>
            <a:ext cx="11887200" cy="5943600"/>
          </a:xfrm>
          <a:prstGeom prst="rect">
            <a:avLst/>
          </a:prstGeom>
        </p:spPr>
      </p:pic>
    </p:spTree>
    <p:extLst>
      <p:ext uri="{BB962C8B-B14F-4D97-AF65-F5344CB8AC3E}">
        <p14:creationId xmlns:p14="http://schemas.microsoft.com/office/powerpoint/2010/main" val="18910387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650240" y="758614"/>
            <a:ext cx="11704320" cy="7954152"/>
          </a:xfrm>
        </p:spPr>
        <p:txBody>
          <a:bodyPr/>
          <a:lstStyle/>
          <a:p>
            <a:pPr marL="650230" indent="-650230">
              <a:spcBef>
                <a:spcPct val="0"/>
              </a:spcBef>
              <a:buFont typeface="Calibri" charset="0"/>
              <a:buAutoNum type="arabicPeriod" startAt="7"/>
              <a:defRPr/>
            </a:pPr>
            <a:r>
              <a:rPr lang="en-US" dirty="0"/>
              <a:t>Sustained commitment to a real “board development program” that drives the board toward continuous self assessment and improvement in performing its governance duties.</a:t>
            </a:r>
          </a:p>
          <a:p>
            <a:pPr marL="1119840" lvl="3">
              <a:buFont typeface="Arial" pitchFamily="34" charset="0"/>
              <a:buChar char="•"/>
              <a:defRPr/>
            </a:pPr>
            <a:endParaRPr lang="en-US" dirty="0" smtClean="0"/>
          </a:p>
          <a:p>
            <a:pPr marL="1119840" lvl="3" indent="-469610">
              <a:buFont typeface="Arial" pitchFamily="34" charset="0"/>
              <a:buChar char="•"/>
              <a:defRPr/>
            </a:pPr>
            <a:r>
              <a:rPr lang="en-US" dirty="0" smtClean="0"/>
              <a:t>On-going </a:t>
            </a:r>
            <a:r>
              <a:rPr lang="en-US" u="sng" dirty="0" smtClean="0"/>
              <a:t>assessment</a:t>
            </a:r>
            <a:r>
              <a:rPr lang="en-US" dirty="0" smtClean="0"/>
              <a:t> of the board’s needs for talent;  </a:t>
            </a:r>
            <a:r>
              <a:rPr lang="en-US" u="sng" dirty="0" smtClean="0"/>
              <a:t>proactive</a:t>
            </a:r>
            <a:r>
              <a:rPr lang="en-US" dirty="0" smtClean="0"/>
              <a:t> </a:t>
            </a:r>
            <a:r>
              <a:rPr lang="en-US" u="sng" dirty="0" smtClean="0"/>
              <a:t>efforts</a:t>
            </a:r>
            <a:r>
              <a:rPr lang="en-US" dirty="0" smtClean="0"/>
              <a:t> </a:t>
            </a:r>
            <a:r>
              <a:rPr lang="en-US" u="sng" dirty="0" smtClean="0"/>
              <a:t>to</a:t>
            </a:r>
            <a:r>
              <a:rPr lang="en-US" dirty="0" smtClean="0"/>
              <a:t> </a:t>
            </a:r>
            <a:r>
              <a:rPr lang="en-US" u="sng" dirty="0" smtClean="0"/>
              <a:t>collaborate</a:t>
            </a:r>
            <a:r>
              <a:rPr lang="en-US" dirty="0" smtClean="0"/>
              <a:t> with the governmental body and/or officials who have the authority to name board appointments;  top-notch </a:t>
            </a:r>
            <a:r>
              <a:rPr lang="en-US" u="sng" dirty="0" smtClean="0"/>
              <a:t>orientation</a:t>
            </a:r>
            <a:r>
              <a:rPr lang="en-US" dirty="0" smtClean="0"/>
              <a:t> &amp; </a:t>
            </a:r>
            <a:r>
              <a:rPr lang="en-US" u="sng" dirty="0" smtClean="0"/>
              <a:t>continuing</a:t>
            </a:r>
            <a:r>
              <a:rPr lang="en-US" dirty="0" smtClean="0"/>
              <a:t> </a:t>
            </a:r>
            <a:r>
              <a:rPr lang="en-US" u="sng" dirty="0" smtClean="0"/>
              <a:t>education</a:t>
            </a:r>
            <a:r>
              <a:rPr lang="en-US" dirty="0" smtClean="0"/>
              <a:t> for all members;  and serious, action-oriented  </a:t>
            </a:r>
            <a:r>
              <a:rPr lang="en-US" u="sng" dirty="0" smtClean="0"/>
              <a:t>evaluation</a:t>
            </a:r>
            <a:r>
              <a:rPr lang="en-US" dirty="0" smtClean="0"/>
              <a:t> of the board’s performance are among the basic components of a real “board development program.</a:t>
            </a:r>
          </a:p>
          <a:p>
            <a:pPr marL="1119840" lvl="3" indent="-469610">
              <a:buFont typeface="Arial" pitchFamily="34" charset="0"/>
              <a:buChar char="•"/>
              <a:defRPr/>
            </a:pPr>
            <a:endParaRPr lang="en-US" dirty="0" smtClean="0"/>
          </a:p>
          <a:p>
            <a:pPr marL="1119840" lvl="3" indent="-469610">
              <a:buFont typeface="Arial" pitchFamily="34" charset="0"/>
              <a:buChar char="•"/>
              <a:defRPr/>
            </a:pPr>
            <a:r>
              <a:rPr lang="en-US" u="sng" dirty="0" smtClean="0"/>
              <a:t>All</a:t>
            </a:r>
            <a:r>
              <a:rPr lang="en-US" dirty="0" smtClean="0"/>
              <a:t> boards in </a:t>
            </a:r>
            <a:r>
              <a:rPr lang="en-US" u="sng" dirty="0" smtClean="0"/>
              <a:t>every</a:t>
            </a:r>
            <a:r>
              <a:rPr lang="en-US" dirty="0" smtClean="0"/>
              <a:t> sector of society have plenty of room to carry-out these functions better</a:t>
            </a:r>
            <a:r>
              <a:rPr lang="en-US" dirty="0" smtClean="0"/>
              <a:t>.</a:t>
            </a:r>
          </a:p>
          <a:p>
            <a:pPr marL="1119840" lvl="3" indent="-469610">
              <a:buFont typeface="Arial" pitchFamily="34" charset="0"/>
              <a:buChar char="•"/>
              <a:defRPr/>
            </a:pPr>
            <a:endParaRPr lang="en-US" dirty="0"/>
          </a:p>
          <a:p>
            <a:pPr marL="1119840" lvl="3" indent="-469610">
              <a:buFont typeface="Arial" pitchFamily="34" charset="0"/>
              <a:buChar char="•"/>
              <a:defRPr/>
            </a:pPr>
            <a:endParaRPr lang="en-US" dirty="0" smtClean="0"/>
          </a:p>
          <a:p>
            <a:pPr marL="731509" lvl="0" indent="-731509">
              <a:lnSpc>
                <a:spcPct val="90000"/>
              </a:lnSpc>
            </a:pPr>
            <a:r>
              <a:rPr lang="en-US" sz="1200" dirty="0" err="1">
                <a:solidFill>
                  <a:prstClr val="black">
                    <a:lumMod val="50000"/>
                    <a:lumOff val="50000"/>
                  </a:prstClr>
                </a:solidFill>
              </a:rPr>
              <a:t>Prybil</a:t>
            </a:r>
            <a:r>
              <a:rPr lang="en-US" sz="1200" dirty="0">
                <a:solidFill>
                  <a:prstClr val="black">
                    <a:lumMod val="50000"/>
                    <a:lumOff val="50000"/>
                  </a:prstClr>
                </a:solidFill>
              </a:rPr>
              <a:t>, Lawrence, PhD, 2013</a:t>
            </a:r>
          </a:p>
          <a:p>
            <a:pPr marL="1119840" lvl="3" indent="-469610">
              <a:buFont typeface="Arial" pitchFamily="34" charset="0"/>
              <a:buChar char="•"/>
              <a:defRPr/>
            </a:pPr>
            <a:endParaRPr lang="en-US" dirty="0" smtClean="0"/>
          </a:p>
          <a:p>
            <a:pPr marL="650230" indent="-650230">
              <a:buNone/>
              <a:defRPr/>
            </a:pPr>
            <a:endParaRPr lang="en-US" dirty="0" smtClean="0"/>
          </a:p>
        </p:txBody>
      </p:sp>
      <p:sp>
        <p:nvSpPr>
          <p:cNvPr id="11267" name="Slide Number Placeholder 3"/>
          <p:cNvSpPr>
            <a:spLocks noGrp="1"/>
          </p:cNvSpPr>
          <p:nvPr>
            <p:ph type="sldNum" sz="quarter" idx="4294967295"/>
          </p:nvPr>
        </p:nvSpPr>
        <p:spPr bwMode="auto">
          <a:xfrm>
            <a:off x="9320107" y="9040143"/>
            <a:ext cx="3034453" cy="519289"/>
          </a:xfrm>
          <a:prstGeom prst="rect">
            <a:avLst/>
          </a:prstGeom>
          <a:noFill/>
          <a:ln>
            <a:miter lim="800000"/>
            <a:headEnd/>
            <a:tailEnd/>
          </a:ln>
        </p:spPr>
        <p:txBody>
          <a:bodyPr lIns="130046" tIns="65023" rIns="130046" bIns="65023"/>
          <a:lstStyle/>
          <a:p>
            <a:fld id="{CD2314FC-F7A2-48CC-A21B-23B7DB350FFF}" type="slidenum">
              <a:rPr lang="en-US" smtClean="0"/>
              <a:pPr/>
              <a:t>10</a:t>
            </a:fld>
            <a:endParaRPr lang="en-US" smtClean="0"/>
          </a:p>
        </p:txBody>
      </p:sp>
    </p:spTree>
    <p:extLst>
      <p:ext uri="{BB962C8B-B14F-4D97-AF65-F5344CB8AC3E}">
        <p14:creationId xmlns:p14="http://schemas.microsoft.com/office/powerpoint/2010/main" val="1028530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650240" y="650241"/>
            <a:ext cx="11704320" cy="8062525"/>
          </a:xfrm>
        </p:spPr>
        <p:txBody>
          <a:bodyPr/>
          <a:lstStyle/>
          <a:p>
            <a:pPr marL="731509" indent="-731509">
              <a:spcBef>
                <a:spcPct val="0"/>
              </a:spcBef>
              <a:buFont typeface="Calibri" charset="0"/>
              <a:buAutoNum type="arabicPeriod" startAt="8"/>
            </a:pPr>
            <a:r>
              <a:rPr lang="en-US" dirty="0"/>
              <a:t>A healthy board </a:t>
            </a:r>
            <a:r>
              <a:rPr lang="en-US" u="sng" dirty="0"/>
              <a:t>culture</a:t>
            </a:r>
            <a:r>
              <a:rPr lang="en-US" dirty="0"/>
              <a:t> characterized by a strong focus on governance priorities, constructive dialog among the members and management leaders, and enlivened decision-making processes.</a:t>
            </a:r>
          </a:p>
          <a:p>
            <a:pPr marL="731509" indent="-731509" algn="just">
              <a:spcBef>
                <a:spcPct val="0"/>
              </a:spcBef>
              <a:buNone/>
            </a:pPr>
            <a:endParaRPr lang="en-US" dirty="0"/>
          </a:p>
          <a:p>
            <a:pPr marL="1223696" lvl="1" indent="-489931">
              <a:buFont typeface="Arial" charset="0"/>
              <a:buChar char="•"/>
            </a:pPr>
            <a:r>
              <a:rPr lang="en-US" sz="2800" dirty="0"/>
              <a:t>Robust engagement, shared commitment to high standards, mutual trust, and willingness to take action are among the features that characterize effective boards in all sectors of society.</a:t>
            </a:r>
          </a:p>
          <a:p>
            <a:pPr marL="1223696" lvl="1" indent="-489931">
              <a:buFont typeface="Arial" charset="0"/>
              <a:buChar char="•"/>
            </a:pPr>
            <a:endParaRPr lang="en-US" sz="2800" dirty="0"/>
          </a:p>
          <a:p>
            <a:pPr marL="1223696" lvl="1" indent="-489931">
              <a:buFont typeface="Arial" charset="0"/>
              <a:buChar char="•"/>
            </a:pPr>
            <a:r>
              <a:rPr lang="en-US" sz="2800" dirty="0"/>
              <a:t>The boards of high-performing organizations -- both in the private and public sectors -- tend to have a healthy, proactive board culture</a:t>
            </a:r>
            <a:r>
              <a:rPr lang="en-US" sz="2800" dirty="0" smtClean="0"/>
              <a:t>.</a:t>
            </a:r>
          </a:p>
          <a:p>
            <a:pPr marL="1223696" lvl="1" indent="-489931">
              <a:buFont typeface="Arial" charset="0"/>
              <a:buChar char="•"/>
            </a:pPr>
            <a:endParaRPr lang="en-US" sz="2800" dirty="0"/>
          </a:p>
          <a:p>
            <a:pPr marL="731509" lvl="0" indent="-731509">
              <a:lnSpc>
                <a:spcPct val="90000"/>
              </a:lnSpc>
            </a:pPr>
            <a:r>
              <a:rPr lang="en-US" sz="1200" dirty="0" err="1">
                <a:solidFill>
                  <a:prstClr val="black">
                    <a:lumMod val="50000"/>
                    <a:lumOff val="50000"/>
                  </a:prstClr>
                </a:solidFill>
              </a:rPr>
              <a:t>Prybil</a:t>
            </a:r>
            <a:r>
              <a:rPr lang="en-US" sz="1200" dirty="0">
                <a:solidFill>
                  <a:prstClr val="black">
                    <a:lumMod val="50000"/>
                    <a:lumOff val="50000"/>
                  </a:prstClr>
                </a:solidFill>
              </a:rPr>
              <a:t>, Lawrence, PhD, 2013</a:t>
            </a:r>
          </a:p>
          <a:p>
            <a:pPr marL="1223696" lvl="1" indent="-489931">
              <a:buFont typeface="Arial" charset="0"/>
              <a:buChar char="•"/>
            </a:pPr>
            <a:endParaRPr lang="en-US" sz="2800" dirty="0"/>
          </a:p>
          <a:p>
            <a:pPr marL="731509" indent="-731509"/>
            <a:endParaRPr lang="en-US" dirty="0" smtClean="0"/>
          </a:p>
        </p:txBody>
      </p:sp>
      <p:sp>
        <p:nvSpPr>
          <p:cNvPr id="12291" name="Slide Number Placeholder 3"/>
          <p:cNvSpPr>
            <a:spLocks noGrp="1"/>
          </p:cNvSpPr>
          <p:nvPr>
            <p:ph type="sldNum" sz="quarter" idx="4294967295"/>
          </p:nvPr>
        </p:nvSpPr>
        <p:spPr bwMode="auto">
          <a:xfrm>
            <a:off x="9320107" y="9040143"/>
            <a:ext cx="3034453" cy="519289"/>
          </a:xfrm>
          <a:prstGeom prst="rect">
            <a:avLst/>
          </a:prstGeom>
          <a:noFill/>
          <a:ln>
            <a:miter lim="800000"/>
            <a:headEnd/>
            <a:tailEnd/>
          </a:ln>
        </p:spPr>
        <p:txBody>
          <a:bodyPr lIns="130046" tIns="65023" rIns="130046" bIns="65023"/>
          <a:lstStyle/>
          <a:p>
            <a:fld id="{7CB79C2D-87C1-4F98-B5C6-6BB05458C50A}" type="slidenum">
              <a:rPr lang="en-US" smtClean="0"/>
              <a:pPr/>
              <a:t>11</a:t>
            </a:fld>
            <a:endParaRPr lang="en-US" smtClean="0"/>
          </a:p>
        </p:txBody>
      </p:sp>
    </p:spTree>
    <p:extLst>
      <p:ext uri="{BB962C8B-B14F-4D97-AF65-F5344CB8AC3E}">
        <p14:creationId xmlns:p14="http://schemas.microsoft.com/office/powerpoint/2010/main" val="2103952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
          <a:ext cx="13004801" cy="8778240"/>
        </p:xfrm>
        <a:graphic>
          <a:graphicData uri="http://schemas.openxmlformats.org/drawingml/2006/table">
            <a:tbl>
              <a:tblPr/>
              <a:tblGrid>
                <a:gridCol w="4949049"/>
                <a:gridCol w="1840090"/>
                <a:gridCol w="6215662"/>
              </a:tblGrid>
              <a:tr h="1389555">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2000" b="1" i="0" u="none" strike="noStrike" cap="none" normalizeH="0" baseline="0" dirty="0" smtClean="0">
                          <a:ln>
                            <a:noFill/>
                          </a:ln>
                          <a:solidFill>
                            <a:schemeClr val="tx1"/>
                          </a:solidFill>
                          <a:effectLst/>
                          <a:latin typeface="Arial" charset="0"/>
                          <a:ea typeface="Calibri" charset="0"/>
                        </a:rPr>
                        <a:t>Poorly defined targets for organizational performance </a:t>
                      </a: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endParaRPr kumimoji="0" lang="en-US" sz="2000" b="1" i="0" u="none" strike="noStrike" cap="none" normalizeH="0" baseline="0" dirty="0" smtClean="0">
                        <a:ln>
                          <a:noFill/>
                        </a:ln>
                        <a:solidFill>
                          <a:schemeClr val="tx1"/>
                        </a:solidFill>
                        <a:effectLst/>
                        <a:latin typeface="Arial" charset="0"/>
                        <a:ea typeface="Calibri" charset="0"/>
                      </a:endParaRPr>
                    </a:p>
                  </a:txBody>
                  <a:tcPr marL="79297" marR="7929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Lst>
                      </a:pPr>
                      <a:endParaRPr kumimoji="0" lang="en-US" sz="2000" b="1" i="0" u="none" strike="noStrike" cap="none" normalizeH="0" baseline="0" smtClean="0">
                        <a:ln>
                          <a:noFill/>
                        </a:ln>
                        <a:solidFill>
                          <a:schemeClr val="tx1"/>
                        </a:solidFill>
                        <a:effectLst/>
                        <a:latin typeface="Arial" charset="0"/>
                        <a:ea typeface="Calibri" charset="0"/>
                      </a:endParaRPr>
                    </a:p>
                  </a:txBody>
                  <a:tcPr marL="79297" marR="79297" marT="0" marB="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2000" b="1" i="0" u="none" strike="noStrike" cap="none" normalizeH="0" baseline="0" dirty="0" smtClean="0">
                          <a:ln>
                            <a:noFill/>
                          </a:ln>
                          <a:solidFill>
                            <a:schemeClr val="tx1"/>
                          </a:solidFill>
                          <a:effectLst/>
                          <a:latin typeface="Arial" charset="0"/>
                          <a:ea typeface="Calibri" charset="0"/>
                        </a:rPr>
                        <a:t>Well-established </a:t>
                      </a:r>
                      <a:r>
                        <a:rPr kumimoji="0" lang="en-US" sz="2000" b="1" i="0" u="sng" strike="noStrike" cap="none" normalizeH="0" baseline="0" dirty="0" smtClean="0">
                          <a:ln>
                            <a:noFill/>
                          </a:ln>
                          <a:solidFill>
                            <a:schemeClr val="tx1"/>
                          </a:solidFill>
                          <a:effectLst/>
                          <a:latin typeface="Arial" charset="0"/>
                          <a:ea typeface="Calibri" charset="0"/>
                        </a:rPr>
                        <a:t>measures</a:t>
                      </a:r>
                      <a:r>
                        <a:rPr kumimoji="0" lang="en-US" sz="2000" b="1" i="0" u="none" strike="noStrike" cap="none" normalizeH="0" baseline="0" dirty="0" smtClean="0">
                          <a:ln>
                            <a:noFill/>
                          </a:ln>
                          <a:solidFill>
                            <a:schemeClr val="tx1"/>
                          </a:solidFill>
                          <a:effectLst/>
                          <a:latin typeface="Arial" charset="0"/>
                          <a:ea typeface="Calibri" charset="0"/>
                        </a:rPr>
                        <a:t>, clear </a:t>
                      </a:r>
                      <a:r>
                        <a:rPr kumimoji="0" lang="en-US" sz="2000" b="1" i="0" u="sng" strike="noStrike" cap="none" normalizeH="0" baseline="0" dirty="0" smtClean="0">
                          <a:ln>
                            <a:noFill/>
                          </a:ln>
                          <a:solidFill>
                            <a:schemeClr val="tx1"/>
                          </a:solidFill>
                          <a:effectLst/>
                          <a:latin typeface="Arial" charset="0"/>
                          <a:ea typeface="Calibri" charset="0"/>
                        </a:rPr>
                        <a:t>targets</a:t>
                      </a:r>
                      <a:r>
                        <a:rPr kumimoji="0" lang="en-US" sz="2000" b="1" i="0" u="none" strike="noStrike" cap="none" normalizeH="0" baseline="0" dirty="0" smtClean="0">
                          <a:ln>
                            <a:noFill/>
                          </a:ln>
                          <a:solidFill>
                            <a:schemeClr val="tx1"/>
                          </a:solidFill>
                          <a:effectLst/>
                          <a:latin typeface="Arial" charset="0"/>
                          <a:ea typeface="Calibri" charset="0"/>
                        </a:rPr>
                        <a:t>, and </a:t>
                      </a:r>
                      <a:r>
                        <a:rPr kumimoji="0" lang="en-US" sz="2000" b="1" i="0" u="sng" strike="noStrike" cap="none" normalizeH="0" baseline="0" dirty="0" smtClean="0">
                          <a:ln>
                            <a:noFill/>
                          </a:ln>
                          <a:solidFill>
                            <a:schemeClr val="tx1"/>
                          </a:solidFill>
                          <a:effectLst/>
                          <a:latin typeface="Arial" charset="0"/>
                          <a:ea typeface="Calibri" charset="0"/>
                        </a:rPr>
                        <a:t>concerted</a:t>
                      </a:r>
                      <a:r>
                        <a:rPr kumimoji="0" lang="en-US" sz="2000" b="1" i="0" u="none" strike="noStrike" cap="none" normalizeH="0" baseline="0" dirty="0" smtClean="0">
                          <a:ln>
                            <a:noFill/>
                          </a:ln>
                          <a:solidFill>
                            <a:schemeClr val="tx1"/>
                          </a:solidFill>
                          <a:effectLst/>
                          <a:latin typeface="Arial" charset="0"/>
                          <a:ea typeface="Calibri" charset="0"/>
                        </a:rPr>
                        <a:t> </a:t>
                      </a:r>
                      <a:r>
                        <a:rPr kumimoji="0" lang="en-US" sz="2000" b="1" i="0" u="sng" strike="noStrike" cap="none" normalizeH="0" baseline="0" dirty="0" smtClean="0">
                          <a:ln>
                            <a:noFill/>
                          </a:ln>
                          <a:solidFill>
                            <a:schemeClr val="tx1"/>
                          </a:solidFill>
                          <a:effectLst/>
                          <a:latin typeface="Arial" charset="0"/>
                          <a:ea typeface="Calibri" charset="0"/>
                        </a:rPr>
                        <a:t>attention</a:t>
                      </a:r>
                      <a:r>
                        <a:rPr kumimoji="0" lang="en-US" sz="2000" b="1" i="0" u="none" strike="noStrike" cap="none" normalizeH="0" baseline="0" dirty="0" smtClean="0">
                          <a:ln>
                            <a:noFill/>
                          </a:ln>
                          <a:solidFill>
                            <a:schemeClr val="tx1"/>
                          </a:solidFill>
                          <a:effectLst/>
                          <a:latin typeface="Arial" charset="0"/>
                          <a:ea typeface="Calibri" charset="0"/>
                        </a:rPr>
                        <a:t> to clinical and financial performance in relation to them</a:t>
                      </a:r>
                    </a:p>
                  </a:txBody>
                  <a:tcPr marL="79297" marR="79297" marT="0" marB="0" anchor="ctr" horzOverflow="overflow">
                    <a:lnL>
                      <a:noFill/>
                    </a:lnL>
                    <a:lnR>
                      <a:noFill/>
                    </a:lnR>
                    <a:lnT>
                      <a:noFill/>
                    </a:lnT>
                    <a:lnB>
                      <a:noFill/>
                    </a:lnB>
                    <a:lnTlToBr>
                      <a:noFill/>
                    </a:lnTlToBr>
                    <a:lnBlToTr>
                      <a:noFill/>
                    </a:lnBlToTr>
                    <a:noFill/>
                  </a:tcPr>
                </a:tc>
              </a:tr>
              <a:tr h="1053137">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2000" b="1" i="0" u="none" strike="noStrike" cap="none" normalizeH="0" baseline="0" smtClean="0">
                          <a:ln>
                            <a:noFill/>
                          </a:ln>
                          <a:solidFill>
                            <a:schemeClr val="tx1"/>
                          </a:solidFill>
                          <a:effectLst/>
                          <a:latin typeface="Arial" charset="0"/>
                          <a:ea typeface="Calibri" charset="0"/>
                        </a:rPr>
                        <a:t>Passive and reactive governance style</a:t>
                      </a: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endParaRPr kumimoji="0" lang="en-US" sz="2000" b="1" i="0" u="none" strike="noStrike" cap="none" normalizeH="0" baseline="0" smtClean="0">
                        <a:ln>
                          <a:noFill/>
                        </a:ln>
                        <a:solidFill>
                          <a:schemeClr val="tx1"/>
                        </a:solidFill>
                        <a:effectLst/>
                        <a:latin typeface="Arial" charset="0"/>
                        <a:ea typeface="Calibri" charset="0"/>
                      </a:endParaRPr>
                    </a:p>
                  </a:txBody>
                  <a:tcPr marL="79297" marR="7929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Lst>
                      </a:pPr>
                      <a:endParaRPr kumimoji="0" lang="en-US" sz="2000" b="1" i="0" u="none" strike="noStrike" cap="none" normalizeH="0" baseline="0" dirty="0" smtClean="0">
                        <a:ln>
                          <a:noFill/>
                        </a:ln>
                        <a:solidFill>
                          <a:schemeClr val="tx1"/>
                        </a:solidFill>
                        <a:effectLst/>
                        <a:latin typeface="Arial" charset="0"/>
                        <a:ea typeface="Calibri" charset="0"/>
                      </a:endParaRPr>
                    </a:p>
                  </a:txBody>
                  <a:tcPr marL="79297" marR="79297" marT="0" marB="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2000" b="1" i="0" u="none" strike="noStrike" cap="none" normalizeH="0" baseline="0" smtClean="0">
                          <a:ln>
                            <a:noFill/>
                          </a:ln>
                          <a:solidFill>
                            <a:schemeClr val="tx1"/>
                          </a:solidFill>
                          <a:effectLst/>
                          <a:latin typeface="Arial" charset="0"/>
                          <a:ea typeface="Calibri" charset="0"/>
                        </a:rPr>
                        <a:t>Highly interested and engaged board</a:t>
                      </a: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endParaRPr kumimoji="0" lang="en-US" sz="2000" b="1" i="0" u="none" strike="noStrike" cap="none" normalizeH="0" baseline="0" smtClean="0">
                        <a:ln>
                          <a:noFill/>
                        </a:ln>
                        <a:solidFill>
                          <a:schemeClr val="tx1"/>
                        </a:solidFill>
                        <a:effectLst/>
                        <a:latin typeface="Arial" charset="0"/>
                        <a:ea typeface="Calibri" charset="0"/>
                      </a:endParaRPr>
                    </a:p>
                  </a:txBody>
                  <a:tcPr marL="79297" marR="79297" marT="0" marB="0" anchor="ctr" horzOverflow="overflow">
                    <a:lnL>
                      <a:noFill/>
                    </a:lnL>
                    <a:lnR>
                      <a:noFill/>
                    </a:lnR>
                    <a:lnT>
                      <a:noFill/>
                    </a:lnT>
                    <a:lnB>
                      <a:noFill/>
                    </a:lnB>
                    <a:lnTlToBr>
                      <a:noFill/>
                    </a:lnTlToBr>
                    <a:lnBlToTr>
                      <a:noFill/>
                    </a:lnBlToTr>
                    <a:noFill/>
                  </a:tcPr>
                </a:tc>
              </a:tr>
              <a:tr h="913139">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2000" b="1" i="0" u="none" strike="noStrike" cap="none" normalizeH="0" baseline="0" smtClean="0">
                          <a:ln>
                            <a:noFill/>
                          </a:ln>
                          <a:solidFill>
                            <a:schemeClr val="tx1"/>
                          </a:solidFill>
                          <a:effectLst/>
                          <a:latin typeface="Arial" charset="0"/>
                          <a:ea typeface="Calibri" charset="0"/>
                        </a:rPr>
                        <a:t>Fuzzy priorities for the board’s work</a:t>
                      </a:r>
                    </a:p>
                  </a:txBody>
                  <a:tcPr marL="79297" marR="7929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Lst>
                      </a:pPr>
                      <a:endParaRPr kumimoji="0" lang="en-US" sz="2000" b="1" i="0" u="none" strike="noStrike" cap="none" normalizeH="0" baseline="0" dirty="0" smtClean="0">
                        <a:ln>
                          <a:noFill/>
                        </a:ln>
                        <a:solidFill>
                          <a:schemeClr val="tx1"/>
                        </a:solidFill>
                        <a:effectLst/>
                        <a:latin typeface="Arial" charset="0"/>
                        <a:ea typeface="Calibri" charset="0"/>
                      </a:endParaRPr>
                    </a:p>
                  </a:txBody>
                  <a:tcPr marL="79297" marR="79297" marT="0" marB="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2000" b="1" i="0" u="none" strike="noStrike" cap="none" normalizeH="0" baseline="0" smtClean="0">
                          <a:ln>
                            <a:noFill/>
                          </a:ln>
                          <a:solidFill>
                            <a:schemeClr val="tx1"/>
                          </a:solidFill>
                          <a:effectLst/>
                          <a:latin typeface="Arial" charset="0"/>
                          <a:ea typeface="Calibri" charset="0"/>
                        </a:rPr>
                        <a:t>Sharp focus on well-defined </a:t>
                      </a:r>
                      <a:r>
                        <a:rPr kumimoji="0" lang="en-US" sz="2000" b="1" i="0" u="sng" strike="noStrike" cap="none" normalizeH="0" baseline="0" smtClean="0">
                          <a:ln>
                            <a:noFill/>
                          </a:ln>
                          <a:solidFill>
                            <a:schemeClr val="tx1"/>
                          </a:solidFill>
                          <a:effectLst/>
                          <a:latin typeface="Arial" charset="0"/>
                          <a:ea typeface="Calibri" charset="0"/>
                        </a:rPr>
                        <a:t>governance</a:t>
                      </a:r>
                      <a:r>
                        <a:rPr kumimoji="0" lang="en-US" sz="2000" b="1" i="0" u="none" strike="noStrike" cap="none" normalizeH="0" baseline="0" smtClean="0">
                          <a:ln>
                            <a:noFill/>
                          </a:ln>
                          <a:solidFill>
                            <a:schemeClr val="tx1"/>
                          </a:solidFill>
                          <a:effectLst/>
                          <a:latin typeface="Arial" charset="0"/>
                          <a:ea typeface="Calibri" charset="0"/>
                        </a:rPr>
                        <a:t>  priorities</a:t>
                      </a:r>
                    </a:p>
                  </a:txBody>
                  <a:tcPr marL="79297" marR="79297" marT="0" marB="0" anchor="ctr" horzOverflow="overflow">
                    <a:lnL>
                      <a:noFill/>
                    </a:lnL>
                    <a:lnR>
                      <a:noFill/>
                    </a:lnR>
                    <a:lnT>
                      <a:noFill/>
                    </a:lnT>
                    <a:lnB>
                      <a:noFill/>
                    </a:lnB>
                    <a:lnTlToBr>
                      <a:noFill/>
                    </a:lnTlToBr>
                    <a:lnBlToTr>
                      <a:noFill/>
                    </a:lnBlToTr>
                    <a:noFill/>
                  </a:tcPr>
                </a:tc>
              </a:tr>
              <a:tr h="934033">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2000" b="1" i="0" u="none" strike="noStrike" cap="none" normalizeH="0" baseline="0" smtClean="0">
                          <a:ln>
                            <a:noFill/>
                          </a:ln>
                          <a:solidFill>
                            <a:schemeClr val="tx1"/>
                          </a:solidFill>
                          <a:effectLst/>
                          <a:latin typeface="Arial" charset="0"/>
                          <a:ea typeface="Calibri" charset="0"/>
                        </a:rPr>
                        <a:t>Spotty attendance with low energy level</a:t>
                      </a:r>
                    </a:p>
                  </a:txBody>
                  <a:tcPr marL="79297" marR="7929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Lst>
                      </a:pPr>
                      <a:endParaRPr kumimoji="0" lang="en-US" sz="2000" b="1" i="0" u="none" strike="noStrike" cap="none" normalizeH="0" baseline="0" smtClean="0">
                        <a:ln>
                          <a:noFill/>
                        </a:ln>
                        <a:solidFill>
                          <a:schemeClr val="tx1"/>
                        </a:solidFill>
                        <a:effectLst/>
                        <a:latin typeface="Arial" charset="0"/>
                        <a:ea typeface="Calibri" charset="0"/>
                      </a:endParaRPr>
                    </a:p>
                  </a:txBody>
                  <a:tcPr marL="79297" marR="79297" marT="0" marB="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2000" b="1" i="0" u="none" strike="noStrike" cap="none" normalizeH="0" baseline="0" smtClean="0">
                          <a:ln>
                            <a:noFill/>
                          </a:ln>
                          <a:solidFill>
                            <a:schemeClr val="tx1"/>
                          </a:solidFill>
                          <a:effectLst/>
                          <a:latin typeface="Arial" charset="0"/>
                          <a:ea typeface="Calibri" charset="0"/>
                        </a:rPr>
                        <a:t>High attendance and enthusiasm</a:t>
                      </a: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endParaRPr kumimoji="0" lang="en-US" sz="2000" b="1" i="0" u="none" strike="noStrike" cap="none" normalizeH="0" baseline="0" smtClean="0">
                        <a:ln>
                          <a:noFill/>
                        </a:ln>
                        <a:solidFill>
                          <a:schemeClr val="tx1"/>
                        </a:solidFill>
                        <a:effectLst/>
                        <a:latin typeface="Arial" charset="0"/>
                        <a:ea typeface="Calibri" charset="0"/>
                      </a:endParaRPr>
                    </a:p>
                  </a:txBody>
                  <a:tcPr marL="79297" marR="79297" marT="0" marB="0" anchor="ctr" horzOverflow="overflow">
                    <a:lnL>
                      <a:noFill/>
                    </a:lnL>
                    <a:lnR>
                      <a:noFill/>
                    </a:lnR>
                    <a:lnT>
                      <a:noFill/>
                    </a:lnT>
                    <a:lnB>
                      <a:noFill/>
                    </a:lnB>
                    <a:lnTlToBr>
                      <a:noFill/>
                    </a:lnTlToBr>
                    <a:lnBlToTr>
                      <a:noFill/>
                    </a:lnBlToTr>
                    <a:noFill/>
                  </a:tcPr>
                </a:tc>
              </a:tr>
              <a:tr h="913139">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2000" b="1" i="0" u="none" strike="noStrike" cap="none" normalizeH="0" baseline="0" smtClean="0">
                          <a:ln>
                            <a:noFill/>
                          </a:ln>
                          <a:solidFill>
                            <a:schemeClr val="tx1"/>
                          </a:solidFill>
                          <a:effectLst/>
                          <a:latin typeface="Arial" charset="0"/>
                          <a:ea typeface="Calibri" charset="0"/>
                        </a:rPr>
                        <a:t>Lots of listening and little discourse</a:t>
                      </a:r>
                    </a:p>
                  </a:txBody>
                  <a:tcPr marL="79297" marR="7929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Lst>
                      </a:pPr>
                      <a:endParaRPr kumimoji="0" lang="en-US" sz="2000" b="1" i="0" u="none" strike="noStrike" cap="none" normalizeH="0" baseline="0" smtClean="0">
                        <a:ln>
                          <a:noFill/>
                        </a:ln>
                        <a:solidFill>
                          <a:schemeClr val="tx1"/>
                        </a:solidFill>
                        <a:effectLst/>
                        <a:latin typeface="Arial" charset="0"/>
                        <a:ea typeface="Calibri" charset="0"/>
                      </a:endParaRPr>
                    </a:p>
                  </a:txBody>
                  <a:tcPr marL="79297" marR="79297" marT="0" marB="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2000" b="1" i="0" u="none" strike="noStrike" cap="none" normalizeH="0" baseline="0" smtClean="0">
                          <a:ln>
                            <a:noFill/>
                          </a:ln>
                          <a:solidFill>
                            <a:schemeClr val="tx1"/>
                          </a:solidFill>
                          <a:effectLst/>
                          <a:latin typeface="Arial" charset="0"/>
                          <a:ea typeface="Calibri" charset="0"/>
                        </a:rPr>
                        <a:t>Active &amp; consistent engagement in dialog involving board members and staff</a:t>
                      </a:r>
                    </a:p>
                  </a:txBody>
                  <a:tcPr marL="79297" marR="79297" marT="0" marB="0" anchor="ctr" horzOverflow="overflow">
                    <a:lnL>
                      <a:noFill/>
                    </a:lnL>
                    <a:lnR>
                      <a:noFill/>
                    </a:lnR>
                    <a:lnT>
                      <a:noFill/>
                    </a:lnT>
                    <a:lnB>
                      <a:noFill/>
                    </a:lnB>
                    <a:lnTlToBr>
                      <a:noFill/>
                    </a:lnTlToBr>
                    <a:lnBlToTr>
                      <a:noFill/>
                    </a:lnBlToTr>
                    <a:noFill/>
                  </a:tcPr>
                </a:tc>
              </a:tr>
              <a:tr h="1368661">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2000" b="1" i="0" u="none" strike="noStrike" cap="none" normalizeH="0" baseline="0" smtClean="0">
                          <a:ln>
                            <a:noFill/>
                          </a:ln>
                          <a:solidFill>
                            <a:schemeClr val="tx1"/>
                          </a:solidFill>
                          <a:effectLst/>
                          <a:latin typeface="Arial" charset="0"/>
                          <a:ea typeface="Calibri" charset="0"/>
                        </a:rPr>
                        <a:t>Challenges and disagreements are squelched</a:t>
                      </a:r>
                    </a:p>
                  </a:txBody>
                  <a:tcPr marL="79297" marR="7929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Lst>
                      </a:pPr>
                      <a:endParaRPr kumimoji="0" lang="en-US" sz="2000" b="1" i="0" u="none" strike="noStrike" cap="none" normalizeH="0" baseline="0" dirty="0" smtClean="0">
                        <a:ln>
                          <a:noFill/>
                        </a:ln>
                        <a:solidFill>
                          <a:schemeClr val="tx1"/>
                        </a:solidFill>
                        <a:effectLst/>
                        <a:latin typeface="Arial" charset="0"/>
                        <a:ea typeface="Calibri" charset="0"/>
                      </a:endParaRPr>
                    </a:p>
                  </a:txBody>
                  <a:tcPr marL="79297" marR="79297" marT="0" marB="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2000" b="1" i="0" u="none" strike="noStrike" cap="none" normalizeH="0" baseline="0" smtClean="0">
                          <a:ln>
                            <a:noFill/>
                          </a:ln>
                          <a:solidFill>
                            <a:schemeClr val="tx1"/>
                          </a:solidFill>
                          <a:effectLst/>
                          <a:latin typeface="Arial" charset="0"/>
                          <a:ea typeface="Calibri" charset="0"/>
                        </a:rPr>
                        <a:t>Constructive dissent and debate are  welcomed</a:t>
                      </a:r>
                    </a:p>
                  </a:txBody>
                  <a:tcPr marL="79297" marR="79297" marT="0" marB="0" anchor="ctr" horzOverflow="overflow">
                    <a:lnL>
                      <a:noFill/>
                    </a:lnL>
                    <a:lnR>
                      <a:noFill/>
                    </a:lnR>
                    <a:lnT>
                      <a:noFill/>
                    </a:lnT>
                    <a:lnB>
                      <a:noFill/>
                    </a:lnB>
                    <a:lnTlToBr>
                      <a:noFill/>
                    </a:lnTlToBr>
                    <a:lnBlToTr>
                      <a:noFill/>
                    </a:lnBlToTr>
                    <a:noFill/>
                  </a:tcPr>
                </a:tc>
              </a:tr>
              <a:tr h="837915">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2000" b="1" i="0" u="none" strike="noStrike" cap="none" normalizeH="0" baseline="0" smtClean="0">
                          <a:ln>
                            <a:noFill/>
                          </a:ln>
                          <a:solidFill>
                            <a:schemeClr val="tx1"/>
                          </a:solidFill>
                          <a:effectLst/>
                          <a:latin typeface="Arial" charset="0"/>
                          <a:ea typeface="Calibri" charset="0"/>
                        </a:rPr>
                        <a:t>Decision-making is pro forma</a:t>
                      </a:r>
                    </a:p>
                  </a:txBody>
                  <a:tcPr marL="79297" marR="7929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Lst>
                      </a:pPr>
                      <a:endParaRPr kumimoji="0" lang="en-US" sz="2000" b="1" i="0" u="none" strike="noStrike" cap="none" normalizeH="0" baseline="0" smtClean="0">
                        <a:ln>
                          <a:noFill/>
                        </a:ln>
                        <a:solidFill>
                          <a:schemeClr val="tx1"/>
                        </a:solidFill>
                        <a:effectLst/>
                        <a:latin typeface="Arial" charset="0"/>
                        <a:ea typeface="Calibri" charset="0"/>
                      </a:endParaRPr>
                    </a:p>
                  </a:txBody>
                  <a:tcPr marL="79297" marR="79297" marT="0" marB="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2000" b="1" i="0" u="none" strike="noStrike" cap="none" normalizeH="0" baseline="0" smtClean="0">
                          <a:ln>
                            <a:noFill/>
                          </a:ln>
                          <a:solidFill>
                            <a:schemeClr val="tx1"/>
                          </a:solidFill>
                          <a:effectLst/>
                          <a:latin typeface="Arial" charset="0"/>
                          <a:ea typeface="Calibri" charset="0"/>
                        </a:rPr>
                        <a:t>Decision-making is enlivened</a:t>
                      </a:r>
                    </a:p>
                  </a:txBody>
                  <a:tcPr marL="79297" marR="79297" marT="0" marB="0" anchor="ctr" horzOverflow="overflow">
                    <a:lnL>
                      <a:noFill/>
                    </a:lnL>
                    <a:lnR>
                      <a:noFill/>
                    </a:lnR>
                    <a:lnT>
                      <a:noFill/>
                    </a:lnT>
                    <a:lnB>
                      <a:noFill/>
                    </a:lnB>
                    <a:lnTlToBr>
                      <a:noFill/>
                    </a:lnTlToBr>
                    <a:lnBlToTr>
                      <a:noFill/>
                    </a:lnBlToTr>
                    <a:noFill/>
                  </a:tcPr>
                </a:tc>
              </a:tr>
              <a:tr h="1368661">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2000" b="1" i="0" u="none" strike="noStrike" cap="none" normalizeH="0" baseline="0" smtClean="0">
                          <a:ln>
                            <a:noFill/>
                          </a:ln>
                          <a:solidFill>
                            <a:schemeClr val="tx1"/>
                          </a:solidFill>
                          <a:effectLst/>
                          <a:latin typeface="Arial" charset="0"/>
                          <a:ea typeface="Calibri" charset="0"/>
                        </a:rPr>
                        <a:t>Board “self-evaluation” is superficial and done sporadically</a:t>
                      </a:r>
                    </a:p>
                  </a:txBody>
                  <a:tcPr marL="79297" marR="79297"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Lst>
                      </a:pPr>
                      <a:endParaRPr kumimoji="0" lang="en-US" sz="2000" b="1" i="0" u="none" strike="noStrike" cap="none" normalizeH="0" baseline="0" smtClean="0">
                        <a:ln>
                          <a:noFill/>
                        </a:ln>
                        <a:solidFill>
                          <a:schemeClr val="tx1"/>
                        </a:solidFill>
                        <a:effectLst/>
                        <a:latin typeface="Arial" charset="0"/>
                        <a:ea typeface="Calibri" charset="0"/>
                      </a:endParaRPr>
                    </a:p>
                  </a:txBody>
                  <a:tcPr marL="79297" marR="79297" marT="0" marB="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2000" b="1" i="0" u="none" strike="noStrike" cap="none" normalizeH="0" baseline="0" dirty="0" smtClean="0">
                          <a:ln>
                            <a:noFill/>
                          </a:ln>
                          <a:solidFill>
                            <a:schemeClr val="tx1"/>
                          </a:solidFill>
                          <a:effectLst/>
                          <a:latin typeface="Arial" charset="0"/>
                          <a:ea typeface="Calibri" charset="0"/>
                        </a:rPr>
                        <a:t>Board evaluation is done seriously and </a:t>
                      </a: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2000" b="1" i="0" u="none" strike="noStrike" cap="none" normalizeH="0" baseline="0" dirty="0" smtClean="0">
                          <a:ln>
                            <a:noFill/>
                          </a:ln>
                          <a:solidFill>
                            <a:schemeClr val="tx1"/>
                          </a:solidFill>
                          <a:effectLst/>
                          <a:latin typeface="Arial" charset="0"/>
                          <a:ea typeface="Calibri" charset="0"/>
                        </a:rPr>
                        <a:t>results in real changes</a:t>
                      </a:r>
                    </a:p>
                  </a:txBody>
                  <a:tcPr marL="79297" marR="79297" marT="0" marB="0" anchor="ctr" horzOverflow="overflow">
                    <a:lnL>
                      <a:noFill/>
                    </a:lnL>
                    <a:lnR>
                      <a:noFill/>
                    </a:lnR>
                    <a:lnT>
                      <a:noFill/>
                    </a:lnT>
                    <a:lnB>
                      <a:noFill/>
                    </a:lnB>
                    <a:lnTlToBr>
                      <a:noFill/>
                    </a:lnTlToBr>
                    <a:lnBlToTr>
                      <a:noFill/>
                    </a:lnBlToTr>
                    <a:noFill/>
                  </a:tcPr>
                </a:tc>
              </a:tr>
            </a:tbl>
          </a:graphicData>
        </a:graphic>
      </p:graphicFrame>
      <p:sp>
        <p:nvSpPr>
          <p:cNvPr id="5" name="Right Arrow 4"/>
          <p:cNvSpPr/>
          <p:nvPr/>
        </p:nvSpPr>
        <p:spPr>
          <a:xfrm>
            <a:off x="5005494" y="216747"/>
            <a:ext cx="1625600" cy="650240"/>
          </a:xfrm>
          <a:prstGeom prst="rightArrow">
            <a:avLst/>
          </a:prstGeom>
          <a:gradFill>
            <a:gsLst>
              <a:gs pos="2000">
                <a:srgbClr val="00B0F0"/>
              </a:gs>
              <a:gs pos="99000">
                <a:schemeClr val="bg1"/>
              </a:gs>
            </a:gsLst>
            <a:lin ang="13500000" scaled="1"/>
          </a:gradFill>
          <a:ln cmpd="thickThi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olidFill>
                <a:srgbClr val="002060"/>
              </a:solidFill>
              <a:ea typeface="ＭＳ Ｐゴシック" charset="-128"/>
            </a:endParaRPr>
          </a:p>
        </p:txBody>
      </p:sp>
      <p:sp>
        <p:nvSpPr>
          <p:cNvPr id="13340" name="Slide Number Placeholder 12"/>
          <p:cNvSpPr>
            <a:spLocks noGrp="1"/>
          </p:cNvSpPr>
          <p:nvPr>
            <p:ph type="sldNum" sz="quarter" idx="12"/>
          </p:nvPr>
        </p:nvSpPr>
        <p:spPr bwMode="auto">
          <a:noFill/>
          <a:ln>
            <a:miter lim="800000"/>
            <a:headEnd/>
            <a:tailEnd/>
          </a:ln>
        </p:spPr>
        <p:txBody>
          <a:bodyPr/>
          <a:lstStyle/>
          <a:p>
            <a:fld id="{C6AF7911-BD2A-44C5-B783-291A20E79887}" type="slidenum">
              <a:rPr lang="en-US" smtClean="0"/>
              <a:pPr/>
              <a:t>12</a:t>
            </a:fld>
            <a:endParaRPr lang="en-US" smtClean="0"/>
          </a:p>
        </p:txBody>
      </p:sp>
      <p:sp>
        <p:nvSpPr>
          <p:cNvPr id="13" name="Right Arrow 12"/>
          <p:cNvSpPr/>
          <p:nvPr/>
        </p:nvSpPr>
        <p:spPr>
          <a:xfrm>
            <a:off x="5023556" y="4334933"/>
            <a:ext cx="1625600" cy="650240"/>
          </a:xfrm>
          <a:prstGeom prst="rightArrow">
            <a:avLst/>
          </a:prstGeom>
          <a:gradFill>
            <a:gsLst>
              <a:gs pos="2000">
                <a:srgbClr val="00B0F0"/>
              </a:gs>
              <a:gs pos="99000">
                <a:schemeClr val="bg1"/>
              </a:gs>
            </a:gsLst>
            <a:lin ang="13500000" scaled="1"/>
          </a:gradFill>
          <a:ln cmpd="thickThi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olidFill>
                <a:srgbClr val="002060"/>
              </a:solidFill>
              <a:ea typeface="ＭＳ Ｐゴシック" charset="-128"/>
            </a:endParaRPr>
          </a:p>
        </p:txBody>
      </p:sp>
      <p:sp>
        <p:nvSpPr>
          <p:cNvPr id="14" name="Right Arrow 13"/>
          <p:cNvSpPr/>
          <p:nvPr/>
        </p:nvSpPr>
        <p:spPr>
          <a:xfrm>
            <a:off x="5005494" y="5527040"/>
            <a:ext cx="1625600" cy="650240"/>
          </a:xfrm>
          <a:prstGeom prst="rightArrow">
            <a:avLst/>
          </a:prstGeom>
          <a:gradFill>
            <a:gsLst>
              <a:gs pos="2000">
                <a:srgbClr val="00B0F0"/>
              </a:gs>
              <a:gs pos="99000">
                <a:schemeClr val="bg1"/>
              </a:gs>
            </a:gsLst>
            <a:lin ang="13500000" scaled="1"/>
          </a:gradFill>
          <a:ln cmpd="thickThi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olidFill>
                <a:srgbClr val="002060"/>
              </a:solidFill>
              <a:ea typeface="ＭＳ Ｐゴシック" charset="-128"/>
            </a:endParaRPr>
          </a:p>
        </p:txBody>
      </p:sp>
      <p:sp>
        <p:nvSpPr>
          <p:cNvPr id="15" name="Right Arrow 14"/>
          <p:cNvSpPr/>
          <p:nvPr/>
        </p:nvSpPr>
        <p:spPr>
          <a:xfrm>
            <a:off x="5005494" y="6719147"/>
            <a:ext cx="1625600" cy="650240"/>
          </a:xfrm>
          <a:prstGeom prst="rightArrow">
            <a:avLst/>
          </a:prstGeom>
          <a:gradFill>
            <a:gsLst>
              <a:gs pos="2000">
                <a:srgbClr val="00B0F0"/>
              </a:gs>
              <a:gs pos="99000">
                <a:schemeClr val="bg1"/>
              </a:gs>
            </a:gsLst>
            <a:lin ang="13500000" scaled="1"/>
          </a:gradFill>
          <a:ln cmpd="thickThi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olidFill>
                <a:srgbClr val="002060"/>
              </a:solidFill>
              <a:ea typeface="ＭＳ Ｐゴシック" charset="-128"/>
            </a:endParaRPr>
          </a:p>
        </p:txBody>
      </p:sp>
      <p:sp>
        <p:nvSpPr>
          <p:cNvPr id="16" name="Right Arrow 15"/>
          <p:cNvSpPr/>
          <p:nvPr/>
        </p:nvSpPr>
        <p:spPr>
          <a:xfrm>
            <a:off x="5005494" y="7694507"/>
            <a:ext cx="1625600" cy="650240"/>
          </a:xfrm>
          <a:prstGeom prst="rightArrow">
            <a:avLst/>
          </a:prstGeom>
          <a:gradFill>
            <a:gsLst>
              <a:gs pos="2000">
                <a:srgbClr val="00B0F0"/>
              </a:gs>
              <a:gs pos="99000">
                <a:schemeClr val="bg1"/>
              </a:gs>
            </a:gsLst>
            <a:lin ang="13500000" scaled="1"/>
          </a:gradFill>
          <a:ln cmpd="thickThi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olidFill>
                <a:srgbClr val="002060"/>
              </a:solidFill>
              <a:ea typeface="ＭＳ Ｐゴシック" charset="-128"/>
            </a:endParaRPr>
          </a:p>
        </p:txBody>
      </p:sp>
      <p:sp>
        <p:nvSpPr>
          <p:cNvPr id="17" name="Right Arrow 16"/>
          <p:cNvSpPr/>
          <p:nvPr/>
        </p:nvSpPr>
        <p:spPr>
          <a:xfrm>
            <a:off x="5023556" y="1517227"/>
            <a:ext cx="1625600" cy="650240"/>
          </a:xfrm>
          <a:prstGeom prst="rightArrow">
            <a:avLst/>
          </a:prstGeom>
          <a:gradFill>
            <a:gsLst>
              <a:gs pos="2000">
                <a:srgbClr val="00B0F0"/>
              </a:gs>
              <a:gs pos="99000">
                <a:schemeClr val="bg1"/>
              </a:gs>
            </a:gsLst>
            <a:lin ang="13500000" scaled="1"/>
          </a:gradFill>
          <a:ln cmpd="thickThi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olidFill>
                <a:srgbClr val="002060"/>
              </a:solidFill>
              <a:ea typeface="ＭＳ Ｐゴシック" charset="-128"/>
            </a:endParaRPr>
          </a:p>
        </p:txBody>
      </p:sp>
      <p:sp>
        <p:nvSpPr>
          <p:cNvPr id="18" name="Right Arrow 17"/>
          <p:cNvSpPr/>
          <p:nvPr/>
        </p:nvSpPr>
        <p:spPr>
          <a:xfrm>
            <a:off x="5005494" y="2492587"/>
            <a:ext cx="1625600" cy="650240"/>
          </a:xfrm>
          <a:prstGeom prst="rightArrow">
            <a:avLst/>
          </a:prstGeom>
          <a:gradFill>
            <a:gsLst>
              <a:gs pos="2000">
                <a:srgbClr val="00B0F0"/>
              </a:gs>
              <a:gs pos="99000">
                <a:schemeClr val="bg1"/>
              </a:gs>
            </a:gsLst>
            <a:lin ang="13500000" scaled="1"/>
          </a:gradFill>
          <a:ln cmpd="thickThi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olidFill>
                <a:srgbClr val="002060"/>
              </a:solidFill>
              <a:ea typeface="ＭＳ Ｐゴシック" charset="-128"/>
            </a:endParaRPr>
          </a:p>
        </p:txBody>
      </p:sp>
      <p:sp>
        <p:nvSpPr>
          <p:cNvPr id="19" name="Right Arrow 18"/>
          <p:cNvSpPr/>
          <p:nvPr/>
        </p:nvSpPr>
        <p:spPr>
          <a:xfrm>
            <a:off x="5005494" y="3359573"/>
            <a:ext cx="1625600" cy="650240"/>
          </a:xfrm>
          <a:prstGeom prst="rightArrow">
            <a:avLst/>
          </a:prstGeom>
          <a:gradFill>
            <a:gsLst>
              <a:gs pos="2000">
                <a:srgbClr val="00B0F0"/>
              </a:gs>
              <a:gs pos="99000">
                <a:schemeClr val="bg1"/>
              </a:gs>
            </a:gsLst>
            <a:lin ang="13500000" scaled="1"/>
          </a:gradFill>
          <a:ln cmpd="thickThi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a:defRPr/>
            </a:pPr>
            <a:endParaRPr lang="en-US">
              <a:solidFill>
                <a:srgbClr val="002060"/>
              </a:solidFill>
              <a:ea typeface="ＭＳ Ｐゴシック" charset="-128"/>
            </a:endParaRPr>
          </a:p>
        </p:txBody>
      </p:sp>
    </p:spTree>
    <p:extLst>
      <p:ext uri="{BB962C8B-B14F-4D97-AF65-F5344CB8AC3E}">
        <p14:creationId xmlns:p14="http://schemas.microsoft.com/office/powerpoint/2010/main" val="4034244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3004800" cy="1752600"/>
          </a:xfrm>
        </p:spPr>
        <p:txBody>
          <a:bodyPr/>
          <a:lstStyle/>
          <a:p>
            <a:r>
              <a:rPr lang="en-US" sz="4800" b="1" dirty="0" smtClean="0"/>
              <a:t>The Kentucky Population Health Institute</a:t>
            </a:r>
            <a:endParaRPr lang="en-US" sz="4800" b="1" dirty="0"/>
          </a:p>
        </p:txBody>
      </p:sp>
      <p:sp>
        <p:nvSpPr>
          <p:cNvPr id="3" name="Content Placeholder 2"/>
          <p:cNvSpPr>
            <a:spLocks noGrp="1"/>
          </p:cNvSpPr>
          <p:nvPr>
            <p:ph idx="1"/>
          </p:nvPr>
        </p:nvSpPr>
        <p:spPr>
          <a:xfrm>
            <a:off x="650240" y="1981201"/>
            <a:ext cx="11704320" cy="7238999"/>
          </a:xfrm>
        </p:spPr>
        <p:txBody>
          <a:bodyPr>
            <a:normAutofit/>
          </a:bodyPr>
          <a:lstStyle/>
          <a:p>
            <a:r>
              <a:rPr lang="en-US" sz="2800" b="1" dirty="0" smtClean="0">
                <a:solidFill>
                  <a:srgbClr val="002060"/>
                </a:solidFill>
              </a:rPr>
              <a:t>Why?</a:t>
            </a:r>
          </a:p>
          <a:p>
            <a:pPr lvl="1"/>
            <a:r>
              <a:rPr lang="en-US" sz="2800" b="1" dirty="0">
                <a:solidFill>
                  <a:srgbClr val="002060"/>
                </a:solidFill>
              </a:rPr>
              <a:t>Vision: Optimal health and quality of life for all Kentucky communities (communities being broadly defined beyond geography)</a:t>
            </a:r>
          </a:p>
          <a:p>
            <a:r>
              <a:rPr lang="en-US" sz="2800" b="1" dirty="0" smtClean="0">
                <a:solidFill>
                  <a:srgbClr val="002060"/>
                </a:solidFill>
              </a:rPr>
              <a:t>How? </a:t>
            </a:r>
          </a:p>
          <a:p>
            <a:pPr lvl="1"/>
            <a:r>
              <a:rPr lang="en-US" sz="2800" b="1" dirty="0" smtClean="0">
                <a:solidFill>
                  <a:srgbClr val="002060"/>
                </a:solidFill>
              </a:rPr>
              <a:t>Mission</a:t>
            </a:r>
            <a:r>
              <a:rPr lang="en-US" sz="2800" b="1" dirty="0">
                <a:solidFill>
                  <a:srgbClr val="002060"/>
                </a:solidFill>
              </a:rPr>
              <a:t>: Bridging partnerships and alliances for improved health and quality of life (connectivity, collaboration, commitment, facilitating, engaging) </a:t>
            </a:r>
            <a:endParaRPr lang="en-US" sz="2800" b="1" dirty="0" smtClean="0">
              <a:solidFill>
                <a:srgbClr val="002060"/>
              </a:solidFill>
            </a:endParaRPr>
          </a:p>
          <a:p>
            <a:pPr lvl="1"/>
            <a:r>
              <a:rPr lang="en-US" sz="2800" b="1" dirty="0">
                <a:solidFill>
                  <a:srgbClr val="002060"/>
                </a:solidFill>
              </a:rPr>
              <a:t>Use a systems approach to policy decisions </a:t>
            </a:r>
            <a:endParaRPr lang="en-US" sz="2800" b="1" dirty="0" smtClean="0">
              <a:solidFill>
                <a:srgbClr val="002060"/>
              </a:solidFill>
            </a:endParaRPr>
          </a:p>
          <a:p>
            <a:r>
              <a:rPr lang="en-US" sz="2800" b="1" dirty="0" smtClean="0">
                <a:solidFill>
                  <a:srgbClr val="002060"/>
                </a:solidFill>
              </a:rPr>
              <a:t>What? </a:t>
            </a:r>
          </a:p>
          <a:p>
            <a:pPr lvl="1"/>
            <a:r>
              <a:rPr lang="en-US" sz="2800" b="1" dirty="0" smtClean="0">
                <a:solidFill>
                  <a:srgbClr val="002060"/>
                </a:solidFill>
              </a:rPr>
              <a:t>Legislative education</a:t>
            </a:r>
          </a:p>
          <a:p>
            <a:pPr lvl="1"/>
            <a:r>
              <a:rPr lang="en-US" sz="2800" b="1" dirty="0" smtClean="0">
                <a:solidFill>
                  <a:srgbClr val="002060"/>
                </a:solidFill>
              </a:rPr>
              <a:t>Evaluation</a:t>
            </a:r>
          </a:p>
          <a:p>
            <a:pPr lvl="1"/>
            <a:r>
              <a:rPr lang="en-US" sz="2800" b="1" dirty="0" smtClean="0">
                <a:solidFill>
                  <a:srgbClr val="002060"/>
                </a:solidFill>
              </a:rPr>
              <a:t>Peer consultation on accreditation</a:t>
            </a:r>
          </a:p>
          <a:p>
            <a:pPr lvl="1"/>
            <a:r>
              <a:rPr lang="en-US" sz="2800" b="1" dirty="0" smtClean="0">
                <a:solidFill>
                  <a:srgbClr val="002060"/>
                </a:solidFill>
              </a:rPr>
              <a:t>Technical assistance</a:t>
            </a:r>
          </a:p>
          <a:p>
            <a:pPr lvl="1"/>
            <a:endParaRPr lang="en-US" dirty="0" smtClean="0"/>
          </a:p>
          <a:p>
            <a:endParaRPr lang="en-US" dirty="0"/>
          </a:p>
        </p:txBody>
      </p:sp>
    </p:spTree>
    <p:extLst>
      <p:ext uri="{BB962C8B-B14F-4D97-AF65-F5344CB8AC3E}">
        <p14:creationId xmlns:p14="http://schemas.microsoft.com/office/powerpoint/2010/main" val="28780159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61895"/>
            <a:ext cx="13004800" cy="1314505"/>
          </a:xfrm>
        </p:spPr>
        <p:txBody>
          <a:bodyPr/>
          <a:lstStyle/>
          <a:p>
            <a:r>
              <a:rPr lang="en-US" sz="7200" b="1" dirty="0">
                <a:solidFill>
                  <a:srgbClr val="1F497D"/>
                </a:solidFill>
              </a:rPr>
              <a:t>Approach to our Work</a:t>
            </a:r>
            <a:endParaRPr lang="en-US" sz="7200" b="1" dirty="0"/>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344" t="47189" r="33108" b="22232"/>
          <a:stretch/>
        </p:blipFill>
        <p:spPr bwMode="auto">
          <a:xfrm>
            <a:off x="1301525" y="5579718"/>
            <a:ext cx="4896075" cy="31070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20101021_AYSPS_HealthReform_383.JPG"/>
          <p:cNvPicPr>
            <a:picLocks noChangeAspect="1"/>
          </p:cNvPicPr>
          <p:nvPr/>
        </p:nvPicPr>
        <p:blipFill>
          <a:blip r:embed="rId4" cstate="print"/>
          <a:stretch>
            <a:fillRect/>
          </a:stretch>
        </p:blipFill>
        <p:spPr>
          <a:xfrm>
            <a:off x="1234853" y="1869994"/>
            <a:ext cx="5191347" cy="3464006"/>
          </a:xfrm>
          <a:prstGeom prst="rect">
            <a:avLst/>
          </a:prstGeom>
        </p:spPr>
      </p:pic>
      <p:pic>
        <p:nvPicPr>
          <p:cNvPr id="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1875" t="40703" r="33007" b="19892"/>
          <a:stretch/>
        </p:blipFill>
        <p:spPr bwMode="auto">
          <a:xfrm>
            <a:off x="6486441" y="3009837"/>
            <a:ext cx="6111959" cy="4076763"/>
          </a:xfrm>
          <a:prstGeom prst="rect">
            <a:avLst/>
          </a:prstGeom>
          <a:noFill/>
          <a:ln>
            <a:noFill/>
          </a:ln>
          <a:extLst/>
        </p:spPr>
      </p:pic>
    </p:spTree>
    <p:extLst>
      <p:ext uri="{BB962C8B-B14F-4D97-AF65-F5344CB8AC3E}">
        <p14:creationId xmlns:p14="http://schemas.microsoft.com/office/powerpoint/2010/main" val="29681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0229"/>
            <a:ext cx="13004800" cy="1384771"/>
          </a:xfrm>
        </p:spPr>
        <p:txBody>
          <a:bodyPr/>
          <a:lstStyle/>
          <a:p>
            <a:r>
              <a:rPr lang="en-US" sz="7200" b="1" dirty="0" smtClean="0">
                <a:solidFill>
                  <a:srgbClr val="1F497D"/>
                </a:solidFill>
              </a:rPr>
              <a:t>Approach to our Work</a:t>
            </a:r>
            <a:endParaRPr lang="en-US" sz="7200"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61550" y="2087535"/>
            <a:ext cx="4881557" cy="2211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4898" t="46201" r="37128" b="25315"/>
          <a:stretch/>
        </p:blipFill>
        <p:spPr bwMode="auto">
          <a:xfrm>
            <a:off x="1962847" y="2280197"/>
            <a:ext cx="3720734" cy="2368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600" y="4558172"/>
            <a:ext cx="5410200" cy="4052428"/>
          </a:xfrm>
          <a:prstGeom prst="rect">
            <a:avLst/>
          </a:prstGeom>
        </p:spPr>
      </p:pic>
    </p:spTree>
    <p:extLst>
      <p:ext uri="{BB962C8B-B14F-4D97-AF65-F5344CB8AC3E}">
        <p14:creationId xmlns:p14="http://schemas.microsoft.com/office/powerpoint/2010/main" val="15456124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801169"/>
            <a:ext cx="13004800" cy="1161508"/>
          </a:xfrm>
        </p:spPr>
        <p:txBody>
          <a:bodyPr/>
          <a:lstStyle/>
          <a:p>
            <a:r>
              <a:rPr lang="en-US" sz="7200" b="1" dirty="0">
                <a:solidFill>
                  <a:srgbClr val="1F497D"/>
                </a:solidFill>
              </a:rPr>
              <a:t>Approach to our Work</a:t>
            </a:r>
            <a:endParaRPr lang="en-US" sz="7200" b="1" dirty="0"/>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122" t="43270" r="28108" b="23595"/>
          <a:stretch/>
        </p:blipFill>
        <p:spPr bwMode="auto">
          <a:xfrm>
            <a:off x="1065883" y="6263324"/>
            <a:ext cx="5496878" cy="249967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20101021_AYSPS_HealthReform_207.JPG"/>
          <p:cNvPicPr>
            <a:picLocks noChangeAspect="1"/>
          </p:cNvPicPr>
          <p:nvPr/>
        </p:nvPicPr>
        <p:blipFill>
          <a:blip r:embed="rId4" cstate="print"/>
          <a:srcRect l="7500" t="8766" r="3333" b="8578"/>
          <a:stretch>
            <a:fillRect/>
          </a:stretch>
        </p:blipFill>
        <p:spPr>
          <a:xfrm>
            <a:off x="1083734" y="2128522"/>
            <a:ext cx="5875866" cy="3943968"/>
          </a:xfrm>
          <a:prstGeom prst="rect">
            <a:avLst/>
          </a:prstGeom>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7761" y="2128521"/>
            <a:ext cx="4882086" cy="2628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30247" t="42784" r="32474" b="22351"/>
          <a:stretch/>
        </p:blipFill>
        <p:spPr bwMode="auto">
          <a:xfrm>
            <a:off x="7443398" y="5334000"/>
            <a:ext cx="4876800" cy="2612506"/>
          </a:xfrm>
          <a:prstGeom prst="rect">
            <a:avLst/>
          </a:prstGeom>
          <a:noFill/>
          <a:ln>
            <a:no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047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61895"/>
            <a:ext cx="13004800" cy="2228905"/>
          </a:xfrm>
        </p:spPr>
        <p:txBody>
          <a:bodyPr/>
          <a:lstStyle/>
          <a:p>
            <a:r>
              <a:rPr lang="en-US" sz="6000" b="1" dirty="0" smtClean="0">
                <a:solidFill>
                  <a:srgbClr val="1F497D"/>
                </a:solidFill>
              </a:rPr>
              <a:t>Increasing visibility in policy dialogue</a:t>
            </a:r>
            <a:endParaRPr lang="en-US" sz="6000" b="1" dirty="0"/>
          </a:p>
        </p:txBody>
      </p:sp>
      <p:sp>
        <p:nvSpPr>
          <p:cNvPr id="2" name="Rectangle 1"/>
          <p:cNvSpPr/>
          <p:nvPr/>
        </p:nvSpPr>
        <p:spPr>
          <a:xfrm>
            <a:off x="939800" y="2895600"/>
            <a:ext cx="5715000" cy="4524316"/>
          </a:xfrm>
          <a:prstGeom prst="rect">
            <a:avLst/>
          </a:prstGeom>
        </p:spPr>
        <p:txBody>
          <a:bodyPr wrap="square">
            <a:spAutoFit/>
          </a:bodyPr>
          <a:lstStyle/>
          <a:p>
            <a:r>
              <a:rPr lang="en-US" sz="3600" dirty="0"/>
              <a:t>Focus: Increasing the visibility and influence of public health approaches in policy dialogue including creating a culture of health and health in all policies (HIAP) approach. </a:t>
            </a:r>
          </a:p>
        </p:txBody>
      </p:sp>
      <p:pic>
        <p:nvPicPr>
          <p:cNvPr id="5" name="Picture 6" descr="Health Reform Circle.jpg"/>
          <p:cNvPicPr>
            <a:picLocks noChangeAspect="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892800" y="2667000"/>
            <a:ext cx="5867400" cy="506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7288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_197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 y="-381000"/>
            <a:ext cx="13004800" cy="9991445"/>
          </a:xfrm>
          <a:prstGeom prst="rect">
            <a:avLst/>
          </a:prstGeom>
        </p:spPr>
      </p:pic>
      <p:sp>
        <p:nvSpPr>
          <p:cNvPr id="4" name="TextBox 3"/>
          <p:cNvSpPr txBox="1"/>
          <p:nvPr/>
        </p:nvSpPr>
        <p:spPr>
          <a:xfrm>
            <a:off x="7416800" y="7162800"/>
            <a:ext cx="5410200" cy="2585323"/>
          </a:xfrm>
          <a:prstGeom prst="rect">
            <a:avLst/>
          </a:prstGeom>
          <a:noFill/>
        </p:spPr>
        <p:txBody>
          <a:bodyPr wrap="square" rtlCol="0">
            <a:spAutoFit/>
          </a:bodyPr>
          <a:lstStyle/>
          <a:p>
            <a:r>
              <a:rPr lang="en-US" sz="2400" dirty="0" smtClean="0">
                <a:solidFill>
                  <a:schemeClr val="bg1"/>
                </a:solidFill>
              </a:rPr>
              <a:t>Cynthia </a:t>
            </a:r>
            <a:r>
              <a:rPr lang="en-US" sz="2400" dirty="0">
                <a:solidFill>
                  <a:schemeClr val="bg1"/>
                </a:solidFill>
              </a:rPr>
              <a:t>Lamberth, MPH, CPH</a:t>
            </a:r>
            <a:endParaRPr lang="en-US" sz="2400" dirty="0" smtClean="0">
              <a:solidFill>
                <a:schemeClr val="bg1"/>
              </a:solidFill>
            </a:endParaRPr>
          </a:p>
          <a:p>
            <a:r>
              <a:rPr lang="en-US" sz="2400" b="1" i="1" dirty="0">
                <a:solidFill>
                  <a:schemeClr val="bg1"/>
                </a:solidFill>
              </a:rPr>
              <a:t>Co-</a:t>
            </a:r>
            <a:r>
              <a:rPr lang="en-US" sz="2400" b="1" i="1" dirty="0" smtClean="0">
                <a:solidFill>
                  <a:schemeClr val="bg1"/>
                </a:solidFill>
              </a:rPr>
              <a:t>director, </a:t>
            </a:r>
            <a:r>
              <a:rPr lang="en-US" sz="2400" b="1" i="1" dirty="0">
                <a:solidFill>
                  <a:schemeClr val="bg1"/>
                </a:solidFill>
              </a:rPr>
              <a:t>KPHI</a:t>
            </a:r>
          </a:p>
          <a:p>
            <a:r>
              <a:rPr lang="en-US" sz="2400" b="1" i="1" dirty="0" smtClean="0">
                <a:solidFill>
                  <a:srgbClr val="FFEE54"/>
                </a:solidFill>
              </a:rPr>
              <a:t>140 Consumer Lane  PO Box 4056</a:t>
            </a:r>
          </a:p>
          <a:p>
            <a:r>
              <a:rPr lang="en-US" sz="2400" b="1" i="1" dirty="0" smtClean="0">
                <a:solidFill>
                  <a:srgbClr val="FFEE54"/>
                </a:solidFill>
              </a:rPr>
              <a:t>Frankfort, KY 40604</a:t>
            </a:r>
          </a:p>
          <a:p>
            <a:r>
              <a:rPr lang="en-US" sz="2400" b="1" i="1" dirty="0" err="1" smtClean="0">
                <a:solidFill>
                  <a:srgbClr val="FFEE54"/>
                </a:solidFill>
              </a:rPr>
              <a:t>Cynthia.Lamberth@kypophealth.org</a:t>
            </a:r>
            <a:endParaRPr lang="en-US" sz="2400" b="1" i="1" dirty="0" smtClean="0">
              <a:solidFill>
                <a:srgbClr val="FFEE54"/>
              </a:solidFill>
            </a:endParaRPr>
          </a:p>
          <a:p>
            <a:endParaRPr lang="en-US" sz="2400" dirty="0" smtClean="0">
              <a:solidFill>
                <a:schemeClr val="bg1"/>
              </a:solidFill>
            </a:endParaRPr>
          </a:p>
          <a:p>
            <a:endParaRPr lang="en-US" dirty="0"/>
          </a:p>
        </p:txBody>
      </p:sp>
      <p:pic>
        <p:nvPicPr>
          <p:cNvPr id="5" name="Picture 4" descr="KPHI_color_large_tagli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00" y="7200900"/>
            <a:ext cx="4495800" cy="2247900"/>
          </a:xfrm>
          <a:prstGeom prst="rect">
            <a:avLst/>
          </a:prstGeom>
        </p:spPr>
      </p:pic>
    </p:spTree>
    <p:extLst>
      <p:ext uri="{BB962C8B-B14F-4D97-AF65-F5344CB8AC3E}">
        <p14:creationId xmlns:p14="http://schemas.microsoft.com/office/powerpoint/2010/main" val="39824449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0"/>
            <a:ext cx="11704320" cy="1981200"/>
          </a:xfrm>
        </p:spPr>
        <p:txBody>
          <a:bodyPr/>
          <a:lstStyle/>
          <a:p>
            <a:r>
              <a:rPr lang="en-US" sz="7200" b="1" dirty="0" smtClean="0"/>
              <a:t>Learning Objectives</a:t>
            </a:r>
            <a:endParaRPr lang="en-US" sz="7200" b="1" dirty="0"/>
          </a:p>
        </p:txBody>
      </p:sp>
      <p:sp>
        <p:nvSpPr>
          <p:cNvPr id="3" name="Content Placeholder 2"/>
          <p:cNvSpPr>
            <a:spLocks noGrp="1"/>
          </p:cNvSpPr>
          <p:nvPr>
            <p:ph idx="1"/>
          </p:nvPr>
        </p:nvSpPr>
        <p:spPr/>
        <p:txBody>
          <a:bodyPr>
            <a:normAutofit/>
          </a:bodyPr>
          <a:lstStyle/>
          <a:p>
            <a:r>
              <a:rPr lang="en-US" dirty="0" smtClean="0"/>
              <a:t>Define </a:t>
            </a:r>
            <a:r>
              <a:rPr lang="en-US" dirty="0" smtClean="0"/>
              <a:t>Local Boards of Health (LBOH)</a:t>
            </a:r>
            <a:endParaRPr lang="en-US" dirty="0"/>
          </a:p>
          <a:p>
            <a:r>
              <a:rPr lang="en-US" dirty="0" smtClean="0"/>
              <a:t>Identify </a:t>
            </a:r>
            <a:r>
              <a:rPr lang="en-US" dirty="0"/>
              <a:t>the </a:t>
            </a:r>
            <a:r>
              <a:rPr lang="en-US" dirty="0" smtClean="0"/>
              <a:t>basic role of LBOH</a:t>
            </a:r>
            <a:endParaRPr lang="en-US" dirty="0"/>
          </a:p>
          <a:p>
            <a:r>
              <a:rPr lang="en-US" dirty="0" smtClean="0"/>
              <a:t>Highlight </a:t>
            </a:r>
            <a:r>
              <a:rPr lang="en-US" dirty="0"/>
              <a:t>the </a:t>
            </a:r>
            <a:r>
              <a:rPr lang="en-US" dirty="0" smtClean="0"/>
              <a:t>core characteristics of effective board governance</a:t>
            </a:r>
            <a:endParaRPr lang="en-US" dirty="0"/>
          </a:p>
          <a:p>
            <a:r>
              <a:rPr lang="en-US" dirty="0" smtClean="0"/>
              <a:t>Understand </a:t>
            </a:r>
            <a:r>
              <a:rPr lang="en-US" dirty="0"/>
              <a:t>how creating a culture </a:t>
            </a:r>
            <a:r>
              <a:rPr lang="en-US" dirty="0" smtClean="0"/>
              <a:t>of Population </a:t>
            </a:r>
            <a:r>
              <a:rPr lang="en-US" dirty="0"/>
              <a:t>health can help health outcomes</a:t>
            </a:r>
          </a:p>
          <a:p>
            <a:pPr marL="0" indent="0">
              <a:buNone/>
            </a:pPr>
            <a:endParaRPr lang="en-US" sz="2400" b="1" i="1" dirty="0" smtClean="0">
              <a:solidFill>
                <a:srgbClr val="002060"/>
              </a:solidFill>
            </a:endParaRPr>
          </a:p>
          <a:p>
            <a:pPr marL="0" indent="0">
              <a:buNone/>
            </a:pPr>
            <a:r>
              <a:rPr lang="en-US" sz="2400" b="1" i="1" dirty="0" smtClean="0">
                <a:solidFill>
                  <a:srgbClr val="002060"/>
                </a:solidFill>
              </a:rPr>
              <a:t>(I have no conflicts to disclose)</a:t>
            </a:r>
            <a:endParaRPr lang="en-US" sz="2400" b="1" i="1" dirty="0">
              <a:solidFill>
                <a:srgbClr val="002060"/>
              </a:solidFill>
            </a:endParaRPr>
          </a:p>
        </p:txBody>
      </p:sp>
    </p:spTree>
    <p:extLst>
      <p:ext uri="{BB962C8B-B14F-4D97-AF65-F5344CB8AC3E}">
        <p14:creationId xmlns:p14="http://schemas.microsoft.com/office/powerpoint/2010/main" val="34485054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50240" y="216748"/>
            <a:ext cx="11704320" cy="1343378"/>
          </a:xfrm>
        </p:spPr>
        <p:txBody>
          <a:bodyPr>
            <a:normAutofit/>
          </a:bodyPr>
          <a:lstStyle/>
          <a:p>
            <a:pPr algn="l" eaLnBrk="1" hangingPunct="1"/>
            <a:r>
              <a:rPr lang="en-US" sz="4000" b="1" dirty="0" smtClean="0"/>
              <a:t>BASIC </a:t>
            </a:r>
            <a:r>
              <a:rPr lang="en-US" sz="4000" b="1" dirty="0"/>
              <a:t>ROLE OF LOCAL </a:t>
            </a:r>
            <a:r>
              <a:rPr lang="en-US" sz="4000" b="1" dirty="0" smtClean="0"/>
              <a:t>BOARDS OF HEALTH</a:t>
            </a:r>
            <a:endParaRPr lang="en-US" sz="4000" b="1" dirty="0"/>
          </a:p>
        </p:txBody>
      </p:sp>
      <p:sp>
        <p:nvSpPr>
          <p:cNvPr id="4099" name="Content Placeholder 2"/>
          <p:cNvSpPr>
            <a:spLocks noGrp="1"/>
          </p:cNvSpPr>
          <p:nvPr>
            <p:ph idx="1"/>
          </p:nvPr>
        </p:nvSpPr>
        <p:spPr>
          <a:xfrm>
            <a:off x="650240" y="1625600"/>
            <a:ext cx="11704320" cy="7261013"/>
          </a:xfrm>
        </p:spPr>
        <p:txBody>
          <a:bodyPr>
            <a:normAutofit/>
          </a:bodyPr>
          <a:lstStyle/>
          <a:p>
            <a:pPr marL="241579" indent="4515">
              <a:lnSpc>
                <a:spcPct val="80000"/>
              </a:lnSpc>
              <a:spcAft>
                <a:spcPts val="853"/>
              </a:spcAft>
              <a:buNone/>
            </a:pPr>
            <a:r>
              <a:rPr lang="en-US" dirty="0"/>
              <a:t>The local </a:t>
            </a:r>
            <a:r>
              <a:rPr lang="en-US" dirty="0" smtClean="0"/>
              <a:t>board of health serves </a:t>
            </a:r>
            <a:r>
              <a:rPr lang="en-US" dirty="0"/>
              <a:t>as the steward of the health department-- its mission, its programming, and its integrity.</a:t>
            </a:r>
            <a:endParaRPr lang="en-US" sz="3100" dirty="0"/>
          </a:p>
          <a:p>
            <a:pPr marL="573467" lvl="1" indent="-322858">
              <a:spcBef>
                <a:spcPct val="0"/>
              </a:spcBef>
              <a:buFont typeface="Arial" charset="0"/>
              <a:buChar char="•"/>
            </a:pPr>
            <a:endParaRPr lang="en-US" sz="2800" dirty="0"/>
          </a:p>
          <a:p>
            <a:pPr marL="1142419" lvl="2" indent="-322858">
              <a:spcBef>
                <a:spcPct val="0"/>
              </a:spcBef>
              <a:buFont typeface="Arial" charset="0"/>
              <a:buChar char="•"/>
            </a:pPr>
            <a:r>
              <a:rPr lang="en-US" sz="2800" dirty="0"/>
              <a:t>Local health departments typically are the only governmental units with statutory responsibility for the health of the community </a:t>
            </a:r>
            <a:r>
              <a:rPr lang="en-US" sz="2800" dirty="0" smtClean="0"/>
              <a:t>it </a:t>
            </a:r>
            <a:r>
              <a:rPr lang="en-US" sz="2800" dirty="0"/>
              <a:t>serves</a:t>
            </a:r>
          </a:p>
          <a:p>
            <a:pPr marL="573467" lvl="1" indent="-322858">
              <a:spcBef>
                <a:spcPct val="0"/>
              </a:spcBef>
              <a:buFont typeface="Arial" charset="0"/>
              <a:buChar char="•"/>
            </a:pPr>
            <a:endParaRPr lang="en-US" sz="2800" dirty="0"/>
          </a:p>
          <a:p>
            <a:pPr marL="1142419" lvl="2" indent="-322858">
              <a:spcBef>
                <a:spcPct val="0"/>
              </a:spcBef>
              <a:buFont typeface="Arial" charset="0"/>
              <a:buChar char="•"/>
            </a:pPr>
            <a:r>
              <a:rPr lang="en-US" sz="2800" dirty="0" smtClean="0"/>
              <a:t>The US </a:t>
            </a:r>
            <a:r>
              <a:rPr lang="en-US" sz="2800" dirty="0"/>
              <a:t>public health system includes federal, state, and local </a:t>
            </a:r>
            <a:r>
              <a:rPr lang="en-US" sz="2800" dirty="0" smtClean="0"/>
              <a:t>agencies with varying </a:t>
            </a:r>
            <a:r>
              <a:rPr lang="en-US" sz="2800" dirty="0"/>
              <a:t>levels of policy-making and decision-making authority; some have mainly advisory responsibilities.</a:t>
            </a:r>
          </a:p>
          <a:p>
            <a:pPr marL="573467" lvl="1" indent="-322858">
              <a:spcBef>
                <a:spcPct val="0"/>
              </a:spcBef>
              <a:buFont typeface="Arial" charset="0"/>
              <a:buChar char="•"/>
            </a:pPr>
            <a:endParaRPr lang="en-US" sz="2800" dirty="0"/>
          </a:p>
          <a:p>
            <a:pPr marL="1142419" lvl="2" indent="-322858">
              <a:spcBef>
                <a:spcPct val="0"/>
              </a:spcBef>
              <a:buFont typeface="Arial" charset="0"/>
              <a:buChar char="•"/>
            </a:pPr>
            <a:r>
              <a:rPr lang="en-US" sz="2800" dirty="0"/>
              <a:t>The role and responsibilities of </a:t>
            </a:r>
            <a:r>
              <a:rPr lang="en-US" sz="2800" u="sng" dirty="0"/>
              <a:t>all</a:t>
            </a:r>
            <a:r>
              <a:rPr lang="en-US" sz="2800" dirty="0"/>
              <a:t> public health boards are becoming more complex and challenging.</a:t>
            </a:r>
          </a:p>
          <a:p>
            <a:pPr marL="241579" indent="4515">
              <a:lnSpc>
                <a:spcPct val="80000"/>
              </a:lnSpc>
              <a:buNone/>
            </a:pPr>
            <a:endParaRPr lang="en-US" sz="3100" dirty="0"/>
          </a:p>
        </p:txBody>
      </p:sp>
      <p:sp>
        <p:nvSpPr>
          <p:cNvPr id="4100" name="Slide Number Placeholder 3"/>
          <p:cNvSpPr>
            <a:spLocks noGrp="1"/>
          </p:cNvSpPr>
          <p:nvPr>
            <p:ph type="sldNum" sz="quarter" idx="4294967295"/>
          </p:nvPr>
        </p:nvSpPr>
        <p:spPr bwMode="auto">
          <a:xfrm>
            <a:off x="9320107" y="9040143"/>
            <a:ext cx="3034453" cy="519289"/>
          </a:xfrm>
          <a:prstGeom prst="rect">
            <a:avLst/>
          </a:prstGeom>
          <a:noFill/>
          <a:ln>
            <a:miter lim="800000"/>
            <a:headEnd/>
            <a:tailEnd/>
          </a:ln>
        </p:spPr>
        <p:txBody>
          <a:bodyPr lIns="130046" tIns="65023" rIns="130046" bIns="65023"/>
          <a:lstStyle/>
          <a:p>
            <a:fld id="{92B29505-84E4-4403-9902-85B2E72BF556}" type="slidenum">
              <a:rPr lang="en-US" smtClean="0"/>
              <a:pPr/>
              <a:t>3</a:t>
            </a:fld>
            <a:endParaRPr lang="en-US" smtClean="0"/>
          </a:p>
        </p:txBody>
      </p:sp>
    </p:spTree>
    <p:extLst>
      <p:ext uri="{BB962C8B-B14F-4D97-AF65-F5344CB8AC3E}">
        <p14:creationId xmlns:p14="http://schemas.microsoft.com/office/powerpoint/2010/main" val="3598470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35000" y="-152400"/>
            <a:ext cx="11719560" cy="1676401"/>
          </a:xfrm>
        </p:spPr>
        <p:txBody>
          <a:bodyPr>
            <a:normAutofit fontScale="90000"/>
          </a:bodyPr>
          <a:lstStyle/>
          <a:p>
            <a:pPr algn="l" eaLnBrk="1" hangingPunct="1"/>
            <a:r>
              <a:rPr lang="en-US" sz="4000" b="1" dirty="0" smtClean="0"/>
              <a:t/>
            </a:r>
            <a:br>
              <a:rPr lang="en-US" sz="4000" b="1" dirty="0" smtClean="0"/>
            </a:br>
            <a:r>
              <a:rPr lang="en-US" sz="4000" b="1" dirty="0" smtClean="0"/>
              <a:t>8 CORE </a:t>
            </a:r>
            <a:r>
              <a:rPr lang="en-US" sz="4000" b="1" dirty="0"/>
              <a:t>CHARACTERISTICS OF </a:t>
            </a:r>
            <a:r>
              <a:rPr lang="en-US" sz="4000" b="1" dirty="0" smtClean="0"/>
              <a:t>EFFECTIVE LBOH</a:t>
            </a:r>
            <a:endParaRPr lang="en-US" sz="4000" b="1" dirty="0"/>
          </a:p>
        </p:txBody>
      </p:sp>
      <p:sp>
        <p:nvSpPr>
          <p:cNvPr id="5123" name="Content Placeholder 2"/>
          <p:cNvSpPr>
            <a:spLocks noGrp="1"/>
          </p:cNvSpPr>
          <p:nvPr>
            <p:ph idx="1"/>
          </p:nvPr>
        </p:nvSpPr>
        <p:spPr>
          <a:xfrm>
            <a:off x="650240" y="1733974"/>
            <a:ext cx="11704320" cy="6436925"/>
          </a:xfrm>
        </p:spPr>
        <p:txBody>
          <a:bodyPr>
            <a:normAutofit lnSpcReduction="10000"/>
          </a:bodyPr>
          <a:lstStyle/>
          <a:p>
            <a:pPr marL="731509" indent="-731509">
              <a:spcBef>
                <a:spcPct val="0"/>
              </a:spcBef>
              <a:buFont typeface="Calibri" charset="0"/>
              <a:buAutoNum type="arabicPeriod"/>
            </a:pPr>
            <a:r>
              <a:rPr lang="en-US" dirty="0"/>
              <a:t>The local health department director, the board chair, and the board as a whole understand their </a:t>
            </a:r>
            <a:r>
              <a:rPr lang="en-US" dirty="0" smtClean="0"/>
              <a:t>responsibilities </a:t>
            </a:r>
            <a:r>
              <a:rPr lang="en-US" dirty="0"/>
              <a:t>and authority, and share strong commitment to constructive collaboration.</a:t>
            </a:r>
          </a:p>
          <a:p>
            <a:pPr marL="731509" indent="-731509" algn="just">
              <a:spcBef>
                <a:spcPct val="0"/>
              </a:spcBef>
              <a:buNone/>
            </a:pPr>
            <a:endParaRPr lang="en-US" dirty="0"/>
          </a:p>
          <a:p>
            <a:pPr marL="1137902" lvl="1">
              <a:spcBef>
                <a:spcPct val="0"/>
              </a:spcBef>
              <a:buFont typeface="Arial" charset="0"/>
              <a:buChar char="•"/>
            </a:pPr>
            <a:r>
              <a:rPr lang="en-US" sz="2800" dirty="0"/>
              <a:t>The health department director’s support and leadership is </a:t>
            </a:r>
            <a:r>
              <a:rPr lang="en-US" sz="2800" u="sng" dirty="0"/>
              <a:t>essential</a:t>
            </a:r>
            <a:r>
              <a:rPr lang="en-US" sz="2800" dirty="0"/>
              <a:t> in order to have an effective board.</a:t>
            </a:r>
          </a:p>
          <a:p>
            <a:pPr marL="1137902" lvl="1">
              <a:spcBef>
                <a:spcPct val="0"/>
              </a:spcBef>
              <a:buFont typeface="Arial" charset="0"/>
              <a:buChar char="•"/>
            </a:pPr>
            <a:endParaRPr lang="en-US" sz="2800" dirty="0"/>
          </a:p>
          <a:p>
            <a:pPr marL="1137902" lvl="1">
              <a:spcBef>
                <a:spcPct val="0"/>
              </a:spcBef>
              <a:buFont typeface="Arial" charset="0"/>
              <a:buChar char="•"/>
            </a:pPr>
            <a:r>
              <a:rPr lang="en-US" sz="2800" dirty="0"/>
              <a:t>Building and maintaining an excellent health department director-board chair relationship also is vitally important.</a:t>
            </a:r>
          </a:p>
          <a:p>
            <a:pPr marL="1137902" lvl="1">
              <a:spcBef>
                <a:spcPct val="0"/>
              </a:spcBef>
              <a:buFont typeface="Arial" charset="0"/>
              <a:buChar char="•"/>
            </a:pPr>
            <a:endParaRPr lang="en-US" sz="2800" dirty="0"/>
          </a:p>
          <a:p>
            <a:pPr marL="1137902" lvl="1">
              <a:spcBef>
                <a:spcPct val="0"/>
              </a:spcBef>
              <a:buFont typeface="Arial" charset="0"/>
              <a:buChar char="•"/>
            </a:pPr>
            <a:r>
              <a:rPr lang="en-US" sz="2800" dirty="0"/>
              <a:t>Constructive collaboration requires on-going communications, respect, and trust.</a:t>
            </a:r>
          </a:p>
          <a:p>
            <a:pPr marL="731509" indent="-731509">
              <a:lnSpc>
                <a:spcPct val="90000"/>
              </a:lnSpc>
            </a:pPr>
            <a:endParaRPr lang="en-US" dirty="0" smtClean="0"/>
          </a:p>
          <a:p>
            <a:pPr marL="731509" indent="-731509">
              <a:lnSpc>
                <a:spcPct val="90000"/>
              </a:lnSpc>
            </a:pPr>
            <a:r>
              <a:rPr lang="en-US" sz="1200" dirty="0" err="1" smtClean="0"/>
              <a:t>Prybil</a:t>
            </a:r>
            <a:r>
              <a:rPr lang="en-US" sz="1200" dirty="0" smtClean="0"/>
              <a:t>, Lawrence, PhD, 2013</a:t>
            </a:r>
            <a:endParaRPr lang="en-US" sz="1200" dirty="0" smtClean="0"/>
          </a:p>
        </p:txBody>
      </p:sp>
      <p:sp>
        <p:nvSpPr>
          <p:cNvPr id="5124" name="Slide Number Placeholder 3"/>
          <p:cNvSpPr>
            <a:spLocks noGrp="1"/>
          </p:cNvSpPr>
          <p:nvPr>
            <p:ph type="sldNum" sz="quarter" idx="4294967295"/>
          </p:nvPr>
        </p:nvSpPr>
        <p:spPr bwMode="auto">
          <a:xfrm>
            <a:off x="9320107" y="9040143"/>
            <a:ext cx="3034453" cy="519289"/>
          </a:xfrm>
          <a:prstGeom prst="rect">
            <a:avLst/>
          </a:prstGeom>
          <a:noFill/>
          <a:ln>
            <a:miter lim="800000"/>
            <a:headEnd/>
            <a:tailEnd/>
          </a:ln>
        </p:spPr>
        <p:txBody>
          <a:bodyPr lIns="130046" tIns="65023" rIns="130046" bIns="65023"/>
          <a:lstStyle/>
          <a:p>
            <a:fld id="{6B907BB7-9C51-46DD-98C4-2E398B16E918}" type="slidenum">
              <a:rPr lang="en-US" smtClean="0"/>
              <a:pPr/>
              <a:t>4</a:t>
            </a:fld>
            <a:endParaRPr lang="en-US" smtClean="0"/>
          </a:p>
        </p:txBody>
      </p:sp>
    </p:spTree>
    <p:extLst>
      <p:ext uri="{BB962C8B-B14F-4D97-AF65-F5344CB8AC3E}">
        <p14:creationId xmlns:p14="http://schemas.microsoft.com/office/powerpoint/2010/main" val="97684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650240" y="975361"/>
            <a:ext cx="11704320" cy="7737405"/>
          </a:xfrm>
        </p:spPr>
        <p:txBody>
          <a:bodyPr>
            <a:normAutofit lnSpcReduction="10000"/>
          </a:bodyPr>
          <a:lstStyle/>
          <a:p>
            <a:pPr marL="731509" indent="-731509">
              <a:buFont typeface="Calibri" charset="0"/>
              <a:buAutoNum type="arabicPeriod" startAt="2"/>
            </a:pPr>
            <a:r>
              <a:rPr lang="en-US" dirty="0"/>
              <a:t>The board and health department director insist on ensuring the organization has a board-approved strategic plan that includes:</a:t>
            </a:r>
          </a:p>
          <a:p>
            <a:pPr marL="731509" indent="-731509" algn="just">
              <a:buNone/>
            </a:pPr>
            <a:endParaRPr lang="en-US" sz="1000" dirty="0"/>
          </a:p>
          <a:p>
            <a:pPr marL="1393028" lvl="1" indent="-659261">
              <a:spcBef>
                <a:spcPct val="0"/>
              </a:spcBef>
              <a:buFont typeface="Arial" charset="0"/>
              <a:buChar char="•"/>
            </a:pPr>
            <a:endParaRPr lang="en-US" sz="2800" dirty="0"/>
          </a:p>
          <a:p>
            <a:pPr marL="1393028" lvl="1" indent="-659261">
              <a:spcBef>
                <a:spcPct val="0"/>
              </a:spcBef>
              <a:buFont typeface="Arial" charset="0"/>
              <a:buChar char="•"/>
            </a:pPr>
            <a:r>
              <a:rPr lang="en-US" sz="2800" dirty="0"/>
              <a:t>A crisp and meaningful </a:t>
            </a:r>
            <a:r>
              <a:rPr lang="en-US" sz="2800" u="sng" dirty="0"/>
              <a:t>mission</a:t>
            </a:r>
            <a:r>
              <a:rPr lang="en-US" sz="2800" dirty="0"/>
              <a:t> </a:t>
            </a:r>
            <a:r>
              <a:rPr lang="en-US" sz="2800" u="sng" dirty="0"/>
              <a:t>statement</a:t>
            </a:r>
            <a:r>
              <a:rPr lang="en-US" sz="2800" dirty="0"/>
              <a:t>.</a:t>
            </a:r>
          </a:p>
          <a:p>
            <a:pPr marL="1393028" lvl="1" indent="-659261">
              <a:spcBef>
                <a:spcPct val="0"/>
              </a:spcBef>
              <a:buFont typeface="Arial" charset="0"/>
              <a:buChar char="•"/>
            </a:pPr>
            <a:endParaRPr lang="en-US" sz="2800" dirty="0"/>
          </a:p>
          <a:p>
            <a:pPr marL="1393028" lvl="1" indent="-659261">
              <a:spcBef>
                <a:spcPct val="0"/>
              </a:spcBef>
              <a:buFont typeface="Arial" charset="0"/>
              <a:buChar char="•"/>
            </a:pPr>
            <a:r>
              <a:rPr lang="en-US" sz="2800" dirty="0"/>
              <a:t>A compelling </a:t>
            </a:r>
            <a:r>
              <a:rPr lang="en-US" sz="2800" u="sng" dirty="0"/>
              <a:t>vision</a:t>
            </a:r>
            <a:r>
              <a:rPr lang="en-US" sz="2800" dirty="0"/>
              <a:t> for the organization’s future.</a:t>
            </a:r>
          </a:p>
          <a:p>
            <a:pPr marL="1393028" lvl="1" indent="-659261">
              <a:spcBef>
                <a:spcPct val="0"/>
              </a:spcBef>
              <a:buFont typeface="Arial" charset="0"/>
              <a:buChar char="•"/>
            </a:pPr>
            <a:endParaRPr lang="en-US" sz="2800" dirty="0"/>
          </a:p>
          <a:p>
            <a:pPr marL="1393028" lvl="1" indent="-659261">
              <a:spcBef>
                <a:spcPct val="0"/>
              </a:spcBef>
              <a:buFont typeface="Arial" charset="0"/>
              <a:buChar char="•"/>
            </a:pPr>
            <a:r>
              <a:rPr lang="en-US" sz="2800" dirty="0"/>
              <a:t>A clearly-stated set of </a:t>
            </a:r>
            <a:r>
              <a:rPr lang="en-US" sz="2800" u="sng" dirty="0"/>
              <a:t>core</a:t>
            </a:r>
            <a:r>
              <a:rPr lang="en-US" sz="2800" dirty="0"/>
              <a:t> </a:t>
            </a:r>
            <a:r>
              <a:rPr lang="en-US" sz="2800" u="sng" dirty="0"/>
              <a:t>values</a:t>
            </a:r>
            <a:r>
              <a:rPr lang="en-US" sz="2800" dirty="0"/>
              <a:t> that are understood &amp; respected by key stakeholders and drive organizational decision-making. </a:t>
            </a:r>
          </a:p>
          <a:p>
            <a:pPr marL="1393028" lvl="1" indent="-659261">
              <a:spcBef>
                <a:spcPct val="0"/>
              </a:spcBef>
              <a:buFont typeface="Arial" charset="0"/>
              <a:buChar char="•"/>
            </a:pPr>
            <a:endParaRPr lang="en-US" sz="2800" dirty="0"/>
          </a:p>
          <a:p>
            <a:pPr marL="1393028" lvl="1" indent="-659261">
              <a:spcBef>
                <a:spcPct val="0"/>
              </a:spcBef>
              <a:buFont typeface="Arial" charset="0"/>
              <a:buChar char="•"/>
            </a:pPr>
            <a:r>
              <a:rPr lang="en-US" sz="2800" dirty="0">
                <a:cs typeface="Arial" charset="0"/>
              </a:rPr>
              <a:t>Strategic goals that are linked directly to the department’s mission and vision together with </a:t>
            </a:r>
            <a:r>
              <a:rPr lang="en-US" sz="2800" u="sng" dirty="0">
                <a:cs typeface="Arial" charset="0"/>
              </a:rPr>
              <a:t>annual,</a:t>
            </a:r>
            <a:r>
              <a:rPr lang="en-US" sz="2800" dirty="0">
                <a:cs typeface="Arial" charset="0"/>
              </a:rPr>
              <a:t> </a:t>
            </a:r>
            <a:r>
              <a:rPr lang="en-US" sz="2800" u="sng" dirty="0">
                <a:cs typeface="Arial" charset="0"/>
              </a:rPr>
              <a:t>operating</a:t>
            </a:r>
            <a:r>
              <a:rPr lang="en-US" sz="2800" dirty="0">
                <a:cs typeface="Arial" charset="0"/>
              </a:rPr>
              <a:t> </a:t>
            </a:r>
            <a:r>
              <a:rPr lang="en-US" sz="2800" u="sng" dirty="0">
                <a:cs typeface="Arial" charset="0"/>
              </a:rPr>
              <a:t>objectives</a:t>
            </a:r>
            <a:r>
              <a:rPr lang="en-US" sz="2800" dirty="0">
                <a:cs typeface="Arial" charset="0"/>
              </a:rPr>
              <a:t> and </a:t>
            </a:r>
            <a:r>
              <a:rPr lang="en-US" sz="2800" u="sng" dirty="0">
                <a:cs typeface="Arial" charset="0"/>
              </a:rPr>
              <a:t>metrics</a:t>
            </a:r>
            <a:r>
              <a:rPr lang="en-US" sz="2800" dirty="0">
                <a:cs typeface="Arial" charset="0"/>
              </a:rPr>
              <a:t> that facilitate objective assessment of progress toward them.</a:t>
            </a:r>
          </a:p>
          <a:p>
            <a:pPr marL="731509" lvl="0" indent="-731509">
              <a:lnSpc>
                <a:spcPct val="90000"/>
              </a:lnSpc>
            </a:pPr>
            <a:endParaRPr lang="en-US" sz="1200" dirty="0" smtClean="0">
              <a:solidFill>
                <a:prstClr val="black">
                  <a:lumMod val="50000"/>
                  <a:lumOff val="50000"/>
                </a:prstClr>
              </a:solidFill>
            </a:endParaRPr>
          </a:p>
          <a:p>
            <a:pPr marL="731509" lvl="0" indent="-731509">
              <a:lnSpc>
                <a:spcPct val="90000"/>
              </a:lnSpc>
            </a:pPr>
            <a:endParaRPr lang="en-US" sz="1200" dirty="0">
              <a:solidFill>
                <a:prstClr val="black">
                  <a:lumMod val="50000"/>
                  <a:lumOff val="50000"/>
                </a:prstClr>
              </a:solidFill>
            </a:endParaRPr>
          </a:p>
          <a:p>
            <a:pPr marL="731509" lvl="0" indent="-731509">
              <a:lnSpc>
                <a:spcPct val="90000"/>
              </a:lnSpc>
            </a:pPr>
            <a:r>
              <a:rPr lang="en-US" sz="1200" dirty="0" err="1" smtClean="0">
                <a:solidFill>
                  <a:prstClr val="black">
                    <a:lumMod val="50000"/>
                    <a:lumOff val="50000"/>
                  </a:prstClr>
                </a:solidFill>
              </a:rPr>
              <a:t>Prybil</a:t>
            </a:r>
            <a:r>
              <a:rPr lang="en-US" sz="1200" dirty="0">
                <a:solidFill>
                  <a:prstClr val="black">
                    <a:lumMod val="50000"/>
                    <a:lumOff val="50000"/>
                  </a:prstClr>
                </a:solidFill>
              </a:rPr>
              <a:t>, Lawrence, PhD, 2013</a:t>
            </a:r>
          </a:p>
          <a:p>
            <a:pPr marL="731509" indent="-731509"/>
            <a:endParaRPr lang="en-US" dirty="0" smtClean="0"/>
          </a:p>
        </p:txBody>
      </p:sp>
      <p:sp>
        <p:nvSpPr>
          <p:cNvPr id="6147" name="Slide Number Placeholder 3"/>
          <p:cNvSpPr>
            <a:spLocks noGrp="1"/>
          </p:cNvSpPr>
          <p:nvPr>
            <p:ph type="sldNum" sz="quarter" idx="4294967295"/>
          </p:nvPr>
        </p:nvSpPr>
        <p:spPr bwMode="auto">
          <a:xfrm>
            <a:off x="9320107" y="9040143"/>
            <a:ext cx="3034453" cy="519289"/>
          </a:xfrm>
          <a:prstGeom prst="rect">
            <a:avLst/>
          </a:prstGeom>
          <a:noFill/>
          <a:ln>
            <a:miter lim="800000"/>
            <a:headEnd/>
            <a:tailEnd/>
          </a:ln>
        </p:spPr>
        <p:txBody>
          <a:bodyPr lIns="130046" tIns="65023" rIns="130046" bIns="65023"/>
          <a:lstStyle/>
          <a:p>
            <a:fld id="{F5E07A21-49CE-4146-AC3D-4459E26124B1}" type="slidenum">
              <a:rPr lang="en-US" smtClean="0"/>
              <a:pPr/>
              <a:t>5</a:t>
            </a:fld>
            <a:endParaRPr lang="en-US" smtClean="0"/>
          </a:p>
        </p:txBody>
      </p:sp>
    </p:spTree>
    <p:extLst>
      <p:ext uri="{BB962C8B-B14F-4D97-AF65-F5344CB8AC3E}">
        <p14:creationId xmlns:p14="http://schemas.microsoft.com/office/powerpoint/2010/main" val="3954568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650240" y="433494"/>
            <a:ext cx="11704320" cy="8236373"/>
          </a:xfrm>
        </p:spPr>
        <p:txBody>
          <a:bodyPr>
            <a:normAutofit lnSpcReduction="10000"/>
          </a:bodyPr>
          <a:lstStyle/>
          <a:p>
            <a:pPr marL="650230" indent="-650230">
              <a:spcBef>
                <a:spcPct val="0"/>
              </a:spcBef>
              <a:buFont typeface="Calibri" charset="0"/>
              <a:buAutoNum type="arabicPeriod" startAt="3"/>
            </a:pPr>
            <a:r>
              <a:rPr lang="en-US" dirty="0"/>
              <a:t>The board composition includes a diverse mix of highly-competent members --- including health professionals </a:t>
            </a:r>
            <a:r>
              <a:rPr lang="en-US" u="sng" dirty="0"/>
              <a:t>and</a:t>
            </a:r>
            <a:r>
              <a:rPr lang="en-US" dirty="0"/>
              <a:t> respected leaders in other sectors -- </a:t>
            </a:r>
            <a:r>
              <a:rPr lang="en-US" dirty="0" smtClean="0"/>
              <a:t>dedicated </a:t>
            </a:r>
            <a:r>
              <a:rPr lang="en-US" dirty="0"/>
              <a:t>to the health </a:t>
            </a:r>
            <a:r>
              <a:rPr lang="en-US" dirty="0" smtClean="0"/>
              <a:t>of the community </a:t>
            </a:r>
            <a:r>
              <a:rPr lang="en-US" dirty="0"/>
              <a:t>and are prepared to devote the necessary time and energy to their board duties.</a:t>
            </a:r>
          </a:p>
          <a:p>
            <a:pPr marL="1216924" lvl="1" indent="-566694">
              <a:spcBef>
                <a:spcPct val="0"/>
              </a:spcBef>
              <a:buFont typeface="Arial" charset="0"/>
              <a:buChar char="•"/>
            </a:pPr>
            <a:endParaRPr lang="en-US" sz="2800" dirty="0"/>
          </a:p>
          <a:p>
            <a:pPr marL="1216924" lvl="1" indent="-566694">
              <a:spcBef>
                <a:spcPct val="0"/>
              </a:spcBef>
              <a:buFont typeface="Arial" charset="0"/>
              <a:buChar char="•"/>
            </a:pPr>
            <a:r>
              <a:rPr lang="en-US" sz="2800" dirty="0"/>
              <a:t>Competence without dedication is insufficient.</a:t>
            </a:r>
          </a:p>
          <a:p>
            <a:pPr marL="1216924" lvl="1" indent="-566694">
              <a:spcBef>
                <a:spcPct val="0"/>
              </a:spcBef>
              <a:buFont typeface="Arial" charset="0"/>
              <a:buChar char="•"/>
            </a:pPr>
            <a:endParaRPr lang="en-US" sz="2800" dirty="0"/>
          </a:p>
          <a:p>
            <a:pPr marL="1216924" lvl="1" indent="-566694">
              <a:spcBef>
                <a:spcPct val="0"/>
              </a:spcBef>
              <a:buFont typeface="Arial" charset="0"/>
              <a:buChar char="•"/>
            </a:pPr>
            <a:r>
              <a:rPr lang="en-US" sz="2800" dirty="0"/>
              <a:t>Today’s environment demands a more diverse and robust mix of competencies and perspectives to foster </a:t>
            </a:r>
            <a:r>
              <a:rPr lang="en-US" sz="2800" dirty="0" smtClean="0"/>
              <a:t>health mission </a:t>
            </a:r>
            <a:r>
              <a:rPr lang="en-US" sz="2800" dirty="0"/>
              <a:t>and programs.</a:t>
            </a:r>
          </a:p>
          <a:p>
            <a:pPr marL="1216924" lvl="1" indent="-566694">
              <a:spcBef>
                <a:spcPct val="0"/>
              </a:spcBef>
              <a:buFont typeface="Arial" charset="0"/>
              <a:buChar char="•"/>
            </a:pPr>
            <a:endParaRPr lang="en-US" sz="2800" dirty="0"/>
          </a:p>
          <a:p>
            <a:pPr marL="1216924" lvl="1" indent="-566694">
              <a:spcBef>
                <a:spcPct val="0"/>
              </a:spcBef>
              <a:buFont typeface="Arial" charset="0"/>
              <a:buChar char="•"/>
            </a:pPr>
            <a:r>
              <a:rPr lang="en-US" sz="2800" dirty="0"/>
              <a:t>Intentional, proactive efforts are required to assemble and maintain a proper mix of talent particularly when the authority to make board appointments and re-appointments is vested in some other governmental body or official</a:t>
            </a:r>
            <a:r>
              <a:rPr lang="en-US" sz="2800" dirty="0" smtClean="0"/>
              <a:t>.</a:t>
            </a:r>
          </a:p>
          <a:p>
            <a:pPr marL="1216924" lvl="1" indent="-566694">
              <a:spcBef>
                <a:spcPct val="0"/>
              </a:spcBef>
              <a:buFont typeface="Arial" charset="0"/>
              <a:buChar char="•"/>
            </a:pPr>
            <a:endParaRPr lang="en-US" sz="2800" dirty="0"/>
          </a:p>
          <a:p>
            <a:pPr marL="731509" lvl="0" indent="-731509">
              <a:lnSpc>
                <a:spcPct val="90000"/>
              </a:lnSpc>
            </a:pPr>
            <a:r>
              <a:rPr lang="en-US" sz="1200" dirty="0" err="1">
                <a:solidFill>
                  <a:prstClr val="black">
                    <a:lumMod val="50000"/>
                    <a:lumOff val="50000"/>
                  </a:prstClr>
                </a:solidFill>
              </a:rPr>
              <a:t>Prybil</a:t>
            </a:r>
            <a:r>
              <a:rPr lang="en-US" sz="1200" dirty="0">
                <a:solidFill>
                  <a:prstClr val="black">
                    <a:lumMod val="50000"/>
                    <a:lumOff val="50000"/>
                  </a:prstClr>
                </a:solidFill>
              </a:rPr>
              <a:t>, Lawrence, PhD, 2013</a:t>
            </a:r>
          </a:p>
          <a:p>
            <a:pPr marL="1216924" lvl="1" indent="-566694">
              <a:spcBef>
                <a:spcPct val="0"/>
              </a:spcBef>
              <a:buFont typeface="Arial" charset="0"/>
              <a:buChar char="•"/>
            </a:pPr>
            <a:endParaRPr lang="en-US" sz="2800" dirty="0"/>
          </a:p>
        </p:txBody>
      </p:sp>
      <p:sp>
        <p:nvSpPr>
          <p:cNvPr id="7171" name="Slide Number Placeholder 3"/>
          <p:cNvSpPr>
            <a:spLocks noGrp="1"/>
          </p:cNvSpPr>
          <p:nvPr>
            <p:ph type="sldNum" sz="quarter" idx="4294967295"/>
          </p:nvPr>
        </p:nvSpPr>
        <p:spPr bwMode="auto">
          <a:xfrm>
            <a:off x="9320107" y="9040143"/>
            <a:ext cx="3034453" cy="519289"/>
          </a:xfrm>
          <a:prstGeom prst="rect">
            <a:avLst/>
          </a:prstGeom>
          <a:noFill/>
          <a:ln>
            <a:miter lim="800000"/>
            <a:headEnd/>
            <a:tailEnd/>
          </a:ln>
        </p:spPr>
        <p:txBody>
          <a:bodyPr lIns="130046" tIns="65023" rIns="130046" bIns="65023"/>
          <a:lstStyle/>
          <a:p>
            <a:fld id="{2215D5F3-C641-42DA-B072-86308066F1AC}" type="slidenum">
              <a:rPr lang="en-US" smtClean="0"/>
              <a:pPr/>
              <a:t>6</a:t>
            </a:fld>
            <a:endParaRPr lang="en-US" smtClean="0"/>
          </a:p>
        </p:txBody>
      </p:sp>
    </p:spTree>
    <p:extLst>
      <p:ext uri="{BB962C8B-B14F-4D97-AF65-F5344CB8AC3E}">
        <p14:creationId xmlns:p14="http://schemas.microsoft.com/office/powerpoint/2010/main" val="2300361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650240" y="650241"/>
            <a:ext cx="11704320" cy="8062525"/>
          </a:xfrm>
        </p:spPr>
        <p:txBody>
          <a:bodyPr/>
          <a:lstStyle/>
          <a:p>
            <a:pPr marL="650230" indent="-650230">
              <a:spcBef>
                <a:spcPct val="0"/>
              </a:spcBef>
              <a:buFont typeface="Calibri" charset="0"/>
              <a:buAutoNum type="arabicPeriod" startAt="4"/>
            </a:pPr>
            <a:r>
              <a:rPr lang="en-US" dirty="0"/>
              <a:t>A carefully-constructed board committee structure with clear definitions of each committee’s duties and authority (a “charter”) together with board-approved annual priorities and crisp accountability for progress in addressing them.</a:t>
            </a:r>
          </a:p>
          <a:p>
            <a:pPr marL="1144676" lvl="1">
              <a:spcBef>
                <a:spcPct val="0"/>
              </a:spcBef>
              <a:buFont typeface="Arial" charset="0"/>
              <a:buChar char="•"/>
            </a:pPr>
            <a:endParaRPr lang="en-US" sz="2800" dirty="0"/>
          </a:p>
          <a:p>
            <a:pPr marL="1144676" lvl="1">
              <a:spcBef>
                <a:spcPct val="0"/>
              </a:spcBef>
              <a:buFont typeface="Arial" charset="0"/>
              <a:buChar char="•"/>
            </a:pPr>
            <a:r>
              <a:rPr lang="en-US" sz="2800" dirty="0"/>
              <a:t>Well-organized and well-led committees enhance the board’s performance.</a:t>
            </a:r>
          </a:p>
          <a:p>
            <a:pPr marL="1144676" lvl="1">
              <a:spcBef>
                <a:spcPct val="0"/>
              </a:spcBef>
              <a:buFont typeface="Arial" charset="0"/>
              <a:buChar char="•"/>
            </a:pPr>
            <a:endParaRPr lang="en-US" sz="2800" dirty="0"/>
          </a:p>
          <a:p>
            <a:pPr marL="1144676" lvl="1">
              <a:spcBef>
                <a:spcPct val="0"/>
              </a:spcBef>
              <a:buFont typeface="Arial" charset="0"/>
              <a:buChar char="•"/>
            </a:pPr>
            <a:r>
              <a:rPr lang="en-US" sz="2800" dirty="0"/>
              <a:t>Board chairs and health department directors need to invest staff time &amp; energy in supporting board committees; it will pay off.</a:t>
            </a:r>
          </a:p>
          <a:p>
            <a:pPr marL="1144676" lvl="1">
              <a:spcBef>
                <a:spcPct val="0"/>
              </a:spcBef>
              <a:buFont typeface="Arial" charset="0"/>
              <a:buChar char="•"/>
            </a:pPr>
            <a:endParaRPr lang="en-US" sz="2800" dirty="0"/>
          </a:p>
          <a:p>
            <a:pPr marL="1144676" lvl="1">
              <a:spcBef>
                <a:spcPct val="0"/>
              </a:spcBef>
              <a:buFont typeface="Arial" charset="0"/>
              <a:buChar char="•"/>
            </a:pPr>
            <a:r>
              <a:rPr lang="en-US" sz="2800" dirty="0"/>
              <a:t> Ineffective committees waste time and create more problems than they solve</a:t>
            </a:r>
            <a:r>
              <a:rPr lang="en-US" sz="2800" dirty="0" smtClean="0"/>
              <a:t>.</a:t>
            </a:r>
          </a:p>
          <a:p>
            <a:pPr marL="1144676" lvl="1">
              <a:spcBef>
                <a:spcPct val="0"/>
              </a:spcBef>
              <a:buFont typeface="Arial" charset="0"/>
              <a:buChar char="•"/>
            </a:pPr>
            <a:endParaRPr lang="en-US" sz="2800" dirty="0"/>
          </a:p>
          <a:p>
            <a:pPr marL="731509" lvl="0" indent="-731509">
              <a:lnSpc>
                <a:spcPct val="90000"/>
              </a:lnSpc>
            </a:pPr>
            <a:r>
              <a:rPr lang="en-US" sz="1200" dirty="0" err="1">
                <a:solidFill>
                  <a:prstClr val="black">
                    <a:lumMod val="50000"/>
                    <a:lumOff val="50000"/>
                  </a:prstClr>
                </a:solidFill>
              </a:rPr>
              <a:t>Prybil</a:t>
            </a:r>
            <a:r>
              <a:rPr lang="en-US" sz="1200" dirty="0">
                <a:solidFill>
                  <a:prstClr val="black">
                    <a:lumMod val="50000"/>
                    <a:lumOff val="50000"/>
                  </a:prstClr>
                </a:solidFill>
              </a:rPr>
              <a:t>, Lawrence, PhD, 2013</a:t>
            </a:r>
          </a:p>
          <a:p>
            <a:pPr marL="1144676" lvl="1">
              <a:spcBef>
                <a:spcPct val="0"/>
              </a:spcBef>
              <a:buFont typeface="Arial" charset="0"/>
              <a:buChar char="•"/>
            </a:pPr>
            <a:endParaRPr lang="en-US" sz="2800" dirty="0"/>
          </a:p>
          <a:p>
            <a:pPr marL="650230" indent="-650230"/>
            <a:endParaRPr lang="en-US" dirty="0" smtClean="0"/>
          </a:p>
        </p:txBody>
      </p:sp>
      <p:sp>
        <p:nvSpPr>
          <p:cNvPr id="8195" name="Slide Number Placeholder 3"/>
          <p:cNvSpPr>
            <a:spLocks noGrp="1"/>
          </p:cNvSpPr>
          <p:nvPr>
            <p:ph type="sldNum" sz="quarter" idx="4294967295"/>
          </p:nvPr>
        </p:nvSpPr>
        <p:spPr bwMode="auto">
          <a:xfrm>
            <a:off x="9320107" y="9040143"/>
            <a:ext cx="3034453" cy="519289"/>
          </a:xfrm>
          <a:prstGeom prst="rect">
            <a:avLst/>
          </a:prstGeom>
          <a:noFill/>
          <a:ln>
            <a:miter lim="800000"/>
            <a:headEnd/>
            <a:tailEnd/>
          </a:ln>
        </p:spPr>
        <p:txBody>
          <a:bodyPr lIns="130046" tIns="65023" rIns="130046" bIns="65023"/>
          <a:lstStyle/>
          <a:p>
            <a:fld id="{D034F34F-02B4-43F6-AAF1-418BB97324D6}" type="slidenum">
              <a:rPr lang="en-US" smtClean="0"/>
              <a:pPr/>
              <a:t>7</a:t>
            </a:fld>
            <a:endParaRPr lang="en-US" smtClean="0"/>
          </a:p>
        </p:txBody>
      </p:sp>
    </p:spTree>
    <p:extLst>
      <p:ext uri="{BB962C8B-B14F-4D97-AF65-F5344CB8AC3E}">
        <p14:creationId xmlns:p14="http://schemas.microsoft.com/office/powerpoint/2010/main" val="2424560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650240" y="325120"/>
            <a:ext cx="11704320" cy="8453120"/>
          </a:xfrm>
        </p:spPr>
        <p:txBody>
          <a:bodyPr>
            <a:normAutofit lnSpcReduction="10000"/>
          </a:bodyPr>
          <a:lstStyle/>
          <a:p>
            <a:pPr marL="650230" indent="-650230">
              <a:spcAft>
                <a:spcPts val="853"/>
              </a:spcAft>
              <a:buFont typeface="Calibri" charset="0"/>
              <a:buAutoNum type="arabicPeriod" startAt="5"/>
              <a:defRPr/>
            </a:pPr>
            <a:r>
              <a:rPr lang="en-US" dirty="0"/>
              <a:t>Setting board priorities and allocating time &amp; energy with careful deliberation.</a:t>
            </a:r>
          </a:p>
          <a:p>
            <a:pPr marL="1210150" lvl="1">
              <a:spcBef>
                <a:spcPts val="0"/>
              </a:spcBef>
              <a:buFont typeface="Arial" pitchFamily="34" charset="0"/>
              <a:buChar char="•"/>
              <a:defRPr/>
            </a:pPr>
            <a:endParaRPr lang="en-US" sz="2800" dirty="0"/>
          </a:p>
          <a:p>
            <a:pPr marL="1043077" lvl="1" indent="-392847">
              <a:spcBef>
                <a:spcPts val="0"/>
              </a:spcBef>
              <a:buFont typeface="Arial" pitchFamily="34" charset="0"/>
              <a:buChar char="•"/>
              <a:defRPr/>
            </a:pPr>
            <a:r>
              <a:rPr lang="en-US" sz="2800" dirty="0"/>
              <a:t>Members’ time and energy are the board’s most valuable assets;  they must be employed wisely.</a:t>
            </a:r>
          </a:p>
          <a:p>
            <a:pPr marL="1043077" lvl="1" indent="-392847">
              <a:spcBef>
                <a:spcPts val="0"/>
              </a:spcBef>
              <a:buFont typeface="Arial" pitchFamily="34" charset="0"/>
              <a:buChar char="•"/>
              <a:defRPr/>
            </a:pPr>
            <a:endParaRPr lang="en-US" sz="2800" dirty="0"/>
          </a:p>
          <a:p>
            <a:pPr marL="1043077" lvl="1" indent="-392847">
              <a:spcBef>
                <a:spcPts val="0"/>
              </a:spcBef>
              <a:buFont typeface="Arial" pitchFamily="34" charset="0"/>
              <a:buChar char="•"/>
              <a:defRPr/>
            </a:pPr>
            <a:r>
              <a:rPr lang="en-US" sz="2800" dirty="0"/>
              <a:t>Effective boards receive good, timely information (not “data”) in a compact format coupled with well-constructed agendas that focus on key issues that warrant board deliberation; e.g., ways that the community’s health needs are changing and the impact on health department programs and priorities.</a:t>
            </a:r>
          </a:p>
          <a:p>
            <a:pPr marL="1043077" lvl="1" indent="-392847">
              <a:spcBef>
                <a:spcPts val="0"/>
              </a:spcBef>
              <a:buFont typeface="Arial" pitchFamily="34" charset="0"/>
              <a:buChar char="•"/>
              <a:defRPr/>
            </a:pPr>
            <a:endParaRPr lang="en-US" sz="2800" dirty="0"/>
          </a:p>
          <a:p>
            <a:pPr marL="1043077" lvl="1" indent="-392847">
              <a:spcBef>
                <a:spcPts val="0"/>
              </a:spcBef>
              <a:buFont typeface="Arial" pitchFamily="34" charset="0"/>
              <a:buChar char="•"/>
              <a:defRPr/>
            </a:pPr>
            <a:r>
              <a:rPr lang="en-US" sz="2800" dirty="0"/>
              <a:t>Requiring board members to sit and listen to long reports is too common and very wasteful.</a:t>
            </a:r>
          </a:p>
          <a:p>
            <a:pPr marL="1043077" lvl="1" indent="-392847">
              <a:spcBef>
                <a:spcPts val="0"/>
              </a:spcBef>
              <a:buFont typeface="Arial" pitchFamily="34" charset="0"/>
              <a:buChar char="•"/>
              <a:defRPr/>
            </a:pPr>
            <a:endParaRPr lang="en-US" sz="2800" dirty="0"/>
          </a:p>
          <a:p>
            <a:pPr marL="1043077" lvl="1" indent="-392847">
              <a:spcBef>
                <a:spcPts val="0"/>
              </a:spcBef>
              <a:buFont typeface="Arial" pitchFamily="34" charset="0"/>
              <a:buChar char="•"/>
              <a:defRPr/>
            </a:pPr>
            <a:r>
              <a:rPr lang="en-US" sz="2800" dirty="0"/>
              <a:t>Effective boards harbor time for </a:t>
            </a:r>
            <a:r>
              <a:rPr lang="en-US" sz="2800" u="sng" dirty="0"/>
              <a:t>strategic</a:t>
            </a:r>
            <a:r>
              <a:rPr lang="en-US" sz="2800" dirty="0"/>
              <a:t> </a:t>
            </a:r>
            <a:r>
              <a:rPr lang="en-US" sz="2800" u="sng" dirty="0"/>
              <a:t>thinking</a:t>
            </a:r>
            <a:r>
              <a:rPr lang="en-US" sz="2800" dirty="0"/>
              <a:t> about matters of long-range importance to the organization and the communities it serves</a:t>
            </a:r>
            <a:r>
              <a:rPr lang="en-US" sz="2800" dirty="0" smtClean="0"/>
              <a:t>.</a:t>
            </a:r>
          </a:p>
          <a:p>
            <a:pPr marL="1043077" lvl="1" indent="-392847">
              <a:spcBef>
                <a:spcPts val="0"/>
              </a:spcBef>
              <a:buFont typeface="Arial" pitchFamily="34" charset="0"/>
              <a:buChar char="•"/>
              <a:defRPr/>
            </a:pPr>
            <a:endParaRPr lang="en-US" sz="2800" dirty="0"/>
          </a:p>
          <a:p>
            <a:pPr marL="731509" lvl="0" indent="-731509">
              <a:lnSpc>
                <a:spcPct val="90000"/>
              </a:lnSpc>
            </a:pPr>
            <a:r>
              <a:rPr lang="en-US" sz="1200" dirty="0" err="1">
                <a:solidFill>
                  <a:prstClr val="black">
                    <a:lumMod val="50000"/>
                    <a:lumOff val="50000"/>
                  </a:prstClr>
                </a:solidFill>
              </a:rPr>
              <a:t>Prybil</a:t>
            </a:r>
            <a:r>
              <a:rPr lang="en-US" sz="1200" dirty="0">
                <a:solidFill>
                  <a:prstClr val="black">
                    <a:lumMod val="50000"/>
                    <a:lumOff val="50000"/>
                  </a:prstClr>
                </a:solidFill>
              </a:rPr>
              <a:t>, Lawrence, PhD, 2013</a:t>
            </a:r>
          </a:p>
          <a:p>
            <a:pPr marL="1043077" lvl="1" indent="-392847">
              <a:spcBef>
                <a:spcPts val="0"/>
              </a:spcBef>
              <a:buFont typeface="Arial" pitchFamily="34" charset="0"/>
              <a:buChar char="•"/>
              <a:defRPr/>
            </a:pPr>
            <a:endParaRPr lang="en-US" sz="2800" dirty="0"/>
          </a:p>
          <a:p>
            <a:pPr marL="650230" indent="-650230">
              <a:lnSpc>
                <a:spcPct val="80000"/>
              </a:lnSpc>
              <a:defRPr/>
            </a:pPr>
            <a:endParaRPr lang="en-US" sz="2600" dirty="0"/>
          </a:p>
        </p:txBody>
      </p:sp>
      <p:sp>
        <p:nvSpPr>
          <p:cNvPr id="9219" name="Slide Number Placeholder 3"/>
          <p:cNvSpPr>
            <a:spLocks noGrp="1"/>
          </p:cNvSpPr>
          <p:nvPr>
            <p:ph type="sldNum" sz="quarter" idx="4294967295"/>
          </p:nvPr>
        </p:nvSpPr>
        <p:spPr bwMode="auto">
          <a:xfrm>
            <a:off x="9320107" y="9040143"/>
            <a:ext cx="3034453" cy="519289"/>
          </a:xfrm>
          <a:prstGeom prst="rect">
            <a:avLst/>
          </a:prstGeom>
          <a:noFill/>
          <a:ln>
            <a:miter lim="800000"/>
            <a:headEnd/>
            <a:tailEnd/>
          </a:ln>
        </p:spPr>
        <p:txBody>
          <a:bodyPr lIns="130046" tIns="65023" rIns="130046" bIns="65023"/>
          <a:lstStyle/>
          <a:p>
            <a:fld id="{FA183243-244E-461F-8A83-F5876AA1FE8F}" type="slidenum">
              <a:rPr lang="en-US" smtClean="0"/>
              <a:pPr/>
              <a:t>8</a:t>
            </a:fld>
            <a:endParaRPr lang="en-US" smtClean="0"/>
          </a:p>
        </p:txBody>
      </p:sp>
    </p:spTree>
    <p:extLst>
      <p:ext uri="{BB962C8B-B14F-4D97-AF65-F5344CB8AC3E}">
        <p14:creationId xmlns:p14="http://schemas.microsoft.com/office/powerpoint/2010/main" val="3411252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541867" y="325120"/>
            <a:ext cx="11704320" cy="8344747"/>
          </a:xfrm>
        </p:spPr>
        <p:txBody>
          <a:bodyPr>
            <a:normAutofit fontScale="92500"/>
          </a:bodyPr>
          <a:lstStyle/>
          <a:p>
            <a:pPr marL="650230" indent="-650230">
              <a:spcBef>
                <a:spcPts val="0"/>
              </a:spcBef>
              <a:buFont typeface="Calibri" charset="0"/>
              <a:buAutoNum type="arabicPeriod" startAt="6"/>
              <a:defRPr/>
            </a:pPr>
            <a:r>
              <a:rPr lang="en-US" dirty="0"/>
              <a:t>Clearly-stated </a:t>
            </a:r>
            <a:r>
              <a:rPr lang="en-US" u="sng" dirty="0"/>
              <a:t>objectives</a:t>
            </a:r>
            <a:r>
              <a:rPr lang="en-US" dirty="0"/>
              <a:t> in critical areas such as community health status, the quality of departmental services, and departmental financial performance together with evidence-based </a:t>
            </a:r>
            <a:r>
              <a:rPr lang="en-US" u="sng" dirty="0"/>
              <a:t>metrics</a:t>
            </a:r>
            <a:r>
              <a:rPr lang="en-US" dirty="0"/>
              <a:t> that allow board  and management leadership to accurately monitor actual performance in relation to established standards.</a:t>
            </a:r>
          </a:p>
          <a:p>
            <a:pPr marL="1386254" lvl="1" indent="-650230">
              <a:spcBef>
                <a:spcPts val="0"/>
              </a:spcBef>
              <a:buFont typeface="Arial" pitchFamily="34" charset="0"/>
              <a:buChar char="•"/>
              <a:defRPr/>
            </a:pPr>
            <a:endParaRPr lang="en-US" sz="2800" dirty="0"/>
          </a:p>
          <a:p>
            <a:pPr marL="1219181" lvl="1" indent="-568951">
              <a:spcBef>
                <a:spcPts val="0"/>
              </a:spcBef>
              <a:buFont typeface="Arial" pitchFamily="34" charset="0"/>
              <a:buChar char="•"/>
              <a:defRPr/>
            </a:pPr>
            <a:r>
              <a:rPr lang="en-US" sz="2800" dirty="0"/>
              <a:t>Effective boards insist on clear targets and excellent metrics;  they are results-oriented and expect prompt action when performance does not meet the targets.    </a:t>
            </a:r>
          </a:p>
          <a:p>
            <a:pPr marL="1219181" lvl="1" indent="-568951">
              <a:spcBef>
                <a:spcPts val="0"/>
              </a:spcBef>
              <a:buFont typeface="Arial" pitchFamily="34" charset="0"/>
              <a:buChar char="•"/>
              <a:defRPr/>
            </a:pPr>
            <a:endParaRPr lang="en-US" sz="2800" dirty="0"/>
          </a:p>
          <a:p>
            <a:pPr marL="1219181" lvl="1" indent="-568951">
              <a:spcBef>
                <a:spcPts val="0"/>
              </a:spcBef>
              <a:buFont typeface="Arial" pitchFamily="34" charset="0"/>
              <a:buChar char="•"/>
              <a:defRPr/>
            </a:pPr>
            <a:r>
              <a:rPr lang="en-US" sz="2800" dirty="0"/>
              <a:t>Effective boards govern -- not manage -- the organization.  They understand the difference, and ensure that highly-capable management and professional leaders are in place.</a:t>
            </a:r>
          </a:p>
          <a:p>
            <a:pPr marL="1219181" lvl="1" indent="-568951">
              <a:spcBef>
                <a:spcPts val="0"/>
              </a:spcBef>
              <a:buFont typeface="Arial" pitchFamily="34" charset="0"/>
              <a:buChar char="•"/>
              <a:defRPr/>
            </a:pPr>
            <a:endParaRPr lang="en-US" sz="2800" dirty="0"/>
          </a:p>
          <a:p>
            <a:pPr marL="1219181" lvl="1" indent="-568951">
              <a:spcBef>
                <a:spcPts val="0"/>
              </a:spcBef>
              <a:buFont typeface="Arial" pitchFamily="34" charset="0"/>
              <a:buChar char="•"/>
              <a:defRPr/>
            </a:pPr>
            <a:r>
              <a:rPr lang="en-US" sz="2800" dirty="0"/>
              <a:t>Effective boards demand first rate information (not just “data”) in a timely manner, whether it is “good news” or not</a:t>
            </a:r>
            <a:r>
              <a:rPr lang="en-US" sz="2800" dirty="0" smtClean="0"/>
              <a:t>.</a:t>
            </a:r>
          </a:p>
          <a:p>
            <a:pPr marL="731509" lvl="0" indent="-731509">
              <a:lnSpc>
                <a:spcPct val="90000"/>
              </a:lnSpc>
            </a:pPr>
            <a:endParaRPr lang="en-US" sz="1200" dirty="0" smtClean="0">
              <a:solidFill>
                <a:prstClr val="black">
                  <a:lumMod val="50000"/>
                  <a:lumOff val="50000"/>
                </a:prstClr>
              </a:solidFill>
            </a:endParaRPr>
          </a:p>
          <a:p>
            <a:pPr marL="731509" lvl="0" indent="-731509">
              <a:lnSpc>
                <a:spcPct val="90000"/>
              </a:lnSpc>
            </a:pPr>
            <a:endParaRPr lang="en-US" sz="1200" dirty="0">
              <a:solidFill>
                <a:prstClr val="black">
                  <a:lumMod val="50000"/>
                  <a:lumOff val="50000"/>
                </a:prstClr>
              </a:solidFill>
            </a:endParaRPr>
          </a:p>
          <a:p>
            <a:pPr marL="731509" lvl="0" indent="-731509">
              <a:lnSpc>
                <a:spcPct val="90000"/>
              </a:lnSpc>
            </a:pPr>
            <a:r>
              <a:rPr lang="en-US" sz="1200" dirty="0" err="1" smtClean="0">
                <a:solidFill>
                  <a:prstClr val="black">
                    <a:lumMod val="50000"/>
                    <a:lumOff val="50000"/>
                  </a:prstClr>
                </a:solidFill>
              </a:rPr>
              <a:t>Prybil</a:t>
            </a:r>
            <a:r>
              <a:rPr lang="en-US" sz="1200" dirty="0">
                <a:solidFill>
                  <a:prstClr val="black">
                    <a:lumMod val="50000"/>
                    <a:lumOff val="50000"/>
                  </a:prstClr>
                </a:solidFill>
              </a:rPr>
              <a:t>, Lawrence, PhD, 2013</a:t>
            </a:r>
          </a:p>
          <a:p>
            <a:pPr marL="1219181" lvl="1" indent="-568951">
              <a:spcBef>
                <a:spcPts val="0"/>
              </a:spcBef>
              <a:buFont typeface="Arial" pitchFamily="34" charset="0"/>
              <a:buChar char="•"/>
              <a:defRPr/>
            </a:pPr>
            <a:endParaRPr lang="en-US" sz="2800" dirty="0"/>
          </a:p>
        </p:txBody>
      </p:sp>
      <p:sp>
        <p:nvSpPr>
          <p:cNvPr id="10243" name="Slide Number Placeholder 3"/>
          <p:cNvSpPr>
            <a:spLocks noGrp="1"/>
          </p:cNvSpPr>
          <p:nvPr>
            <p:ph type="sldNum" sz="quarter" idx="4294967295"/>
          </p:nvPr>
        </p:nvSpPr>
        <p:spPr bwMode="auto">
          <a:xfrm>
            <a:off x="9320107" y="9040143"/>
            <a:ext cx="3034453" cy="519289"/>
          </a:xfrm>
          <a:prstGeom prst="rect">
            <a:avLst/>
          </a:prstGeom>
          <a:noFill/>
          <a:ln>
            <a:miter lim="800000"/>
            <a:headEnd/>
            <a:tailEnd/>
          </a:ln>
        </p:spPr>
        <p:txBody>
          <a:bodyPr lIns="130046" tIns="65023" rIns="130046" bIns="65023"/>
          <a:lstStyle/>
          <a:p>
            <a:fld id="{A9008299-D5DC-4B63-B3BC-83388C3C6A2F}" type="slidenum">
              <a:rPr lang="en-US" smtClean="0"/>
              <a:pPr/>
              <a:t>9</a:t>
            </a:fld>
            <a:endParaRPr lang="en-US" smtClean="0"/>
          </a:p>
        </p:txBody>
      </p:sp>
    </p:spTree>
    <p:extLst>
      <p:ext uri="{BB962C8B-B14F-4D97-AF65-F5344CB8AC3E}">
        <p14:creationId xmlns:p14="http://schemas.microsoft.com/office/powerpoint/2010/main" val="14985239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PHI">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18996</TotalTime>
  <Words>1295</Words>
  <Application>Microsoft Macintosh PowerPoint</Application>
  <PresentationFormat>Custom</PresentationFormat>
  <Paragraphs>150</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KPHI</vt:lpstr>
      <vt:lpstr>PowerPoint Presentation</vt:lpstr>
      <vt:lpstr>Learning Objectives</vt:lpstr>
      <vt:lpstr>BASIC ROLE OF LOCAL BOARDS OF HEALTH</vt:lpstr>
      <vt:lpstr> 8 CORE CHARACTERISTICS OF EFFECTIVE LBOH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Kentucky Population Health Institute</vt:lpstr>
      <vt:lpstr>Approach to our Work</vt:lpstr>
      <vt:lpstr>Approach to our Work</vt:lpstr>
      <vt:lpstr>Approach to our Work</vt:lpstr>
      <vt:lpstr>Increasing visibility in policy dialogue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Vorbeck, Jonathan D</dc:creator>
  <cp:lastModifiedBy>cynthia lamberth</cp:lastModifiedBy>
  <cp:revision>107</cp:revision>
  <dcterms:created xsi:type="dcterms:W3CDTF">2014-04-13T19:06:30Z</dcterms:created>
  <dcterms:modified xsi:type="dcterms:W3CDTF">2015-12-02T19:29:21Z</dcterms:modified>
</cp:coreProperties>
</file>