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4" r:id="rId3"/>
    <p:sldId id="287" r:id="rId4"/>
    <p:sldId id="288" r:id="rId5"/>
    <p:sldId id="318" r:id="rId6"/>
    <p:sldId id="320" r:id="rId7"/>
    <p:sldId id="319" r:id="rId8"/>
    <p:sldId id="258" r:id="rId9"/>
    <p:sldId id="259" r:id="rId10"/>
    <p:sldId id="300" r:id="rId11"/>
    <p:sldId id="279" r:id="rId12"/>
    <p:sldId id="278" r:id="rId13"/>
    <p:sldId id="276" r:id="rId14"/>
    <p:sldId id="308" r:id="rId15"/>
    <p:sldId id="317" r:id="rId16"/>
    <p:sldId id="321" r:id="rId17"/>
    <p:sldId id="307" r:id="rId18"/>
    <p:sldId id="283" r:id="rId19"/>
    <p:sldId id="310" r:id="rId20"/>
    <p:sldId id="311" r:id="rId21"/>
    <p:sldId id="312" r:id="rId22"/>
    <p:sldId id="315" r:id="rId23"/>
    <p:sldId id="314" r:id="rId24"/>
    <p:sldId id="313" r:id="rId25"/>
    <p:sldId id="316" r:id="rId26"/>
    <p:sldId id="271"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434"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EdFi</c:v>
                </c:pt>
              </c:strCache>
            </c:strRef>
          </c:tx>
          <c:spPr>
            <a:ln w="31750" cap="rnd">
              <a:solidFill>
                <a:schemeClr val="accent1">
                  <a:alpha val="85000"/>
                </a:schemeClr>
              </a:solidFill>
              <a:round/>
            </a:ln>
            <a:effectLst/>
          </c:spPr>
          <c:marker>
            <c:symbol val="circle"/>
            <c:size val="6"/>
            <c:spPr>
              <a:solidFill>
                <a:schemeClr val="accent1">
                  <a:alpha val="85000"/>
                </a:schemeClr>
              </a:solidFill>
              <a:ln>
                <a:noFill/>
              </a:ln>
              <a:effectLst/>
            </c:spPr>
          </c:marker>
          <c:dLbls>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Sheet1!$A$2:$A$4</c:f>
              <c:numCache>
                <c:formatCode>d\-mmm</c:formatCode>
                <c:ptCount val="3"/>
                <c:pt idx="0" formatCode="mmm\-yy">
                  <c:v>43374</c:v>
                </c:pt>
                <c:pt idx="1">
                  <c:v>43543</c:v>
                </c:pt>
              </c:numCache>
            </c:numRef>
          </c:cat>
          <c:val>
            <c:numRef>
              <c:f>Sheet1!$B$2:$B$4</c:f>
              <c:numCache>
                <c:formatCode>#,##0</c:formatCode>
                <c:ptCount val="3"/>
                <c:pt idx="0">
                  <c:v>549854</c:v>
                </c:pt>
                <c:pt idx="1">
                  <c:v>893797</c:v>
                </c:pt>
              </c:numCache>
            </c:numRef>
          </c:val>
          <c:smooth val="0"/>
          <c:extLst>
            <c:ext xmlns:c16="http://schemas.microsoft.com/office/drawing/2014/chart" uri="{C3380CC4-5D6E-409C-BE32-E72D297353CC}">
              <c16:uniqueId val="{00000000-608B-4C0B-8D03-2D7299311E3D}"/>
            </c:ext>
          </c:extLst>
        </c:ser>
        <c:ser>
          <c:idx val="1"/>
          <c:order val="1"/>
          <c:tx>
            <c:strRef>
              <c:f>Sheet1!$C$1</c:f>
              <c:strCache>
                <c:ptCount val="1"/>
                <c:pt idx="0">
                  <c:v>EIS</c:v>
                </c:pt>
              </c:strCache>
            </c:strRef>
          </c:tx>
          <c:spPr>
            <a:ln w="31750" cap="rnd">
              <a:solidFill>
                <a:schemeClr val="accent2">
                  <a:alpha val="85000"/>
                </a:schemeClr>
              </a:solidFill>
              <a:round/>
            </a:ln>
            <a:effectLst/>
          </c:spPr>
          <c:marker>
            <c:symbol val="circle"/>
            <c:size val="6"/>
            <c:spPr>
              <a:solidFill>
                <a:schemeClr val="accent2">
                  <a:alpha val="85000"/>
                </a:schemeClr>
              </a:solidFill>
              <a:ln>
                <a:noFill/>
              </a:ln>
              <a:effectLst/>
            </c:spPr>
          </c:marker>
          <c:dLbls>
            <c:spPr>
              <a:solidFill>
                <a:schemeClr val="accent2">
                  <a:lumMod val="75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Sheet1!$A$2:$A$4</c:f>
              <c:numCache>
                <c:formatCode>d\-mmm</c:formatCode>
                <c:ptCount val="3"/>
                <c:pt idx="0" formatCode="mmm\-yy">
                  <c:v>43374</c:v>
                </c:pt>
                <c:pt idx="1">
                  <c:v>43543</c:v>
                </c:pt>
              </c:numCache>
            </c:numRef>
          </c:cat>
          <c:val>
            <c:numRef>
              <c:f>Sheet1!$C$2:$C$4</c:f>
              <c:numCache>
                <c:formatCode>#,##0</c:formatCode>
                <c:ptCount val="3"/>
                <c:pt idx="0">
                  <c:v>927808</c:v>
                </c:pt>
                <c:pt idx="1">
                  <c:v>1014384</c:v>
                </c:pt>
              </c:numCache>
            </c:numRef>
          </c:val>
          <c:smooth val="0"/>
          <c:extLst>
            <c:ext xmlns:c16="http://schemas.microsoft.com/office/drawing/2014/chart" uri="{C3380CC4-5D6E-409C-BE32-E72D297353CC}">
              <c16:uniqueId val="{00000001-608B-4C0B-8D03-2D7299311E3D}"/>
            </c:ext>
          </c:extLst>
        </c:ser>
        <c:dLbls>
          <c:showLegendKey val="0"/>
          <c:showVal val="1"/>
          <c:showCatName val="0"/>
          <c:showSerName val="0"/>
          <c:showPercent val="0"/>
          <c:showBubbleSize val="0"/>
        </c:dLbls>
        <c:marker val="1"/>
        <c:smooth val="0"/>
        <c:axId val="206794336"/>
        <c:axId val="206792768"/>
      </c:lineChart>
      <c:dateAx>
        <c:axId val="206794336"/>
        <c:scaling>
          <c:orientation val="minMax"/>
        </c:scaling>
        <c:delete val="0"/>
        <c:axPos val="b"/>
        <c:numFmt formatCode="mmm\-yy"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6792768"/>
        <c:crosses val="autoZero"/>
        <c:auto val="1"/>
        <c:lblOffset val="100"/>
        <c:baseTimeUnit val="months"/>
      </c:dateAx>
      <c:valAx>
        <c:axId val="206792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067943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EdFi</c:v>
                </c:pt>
              </c:strCache>
            </c:strRef>
          </c:tx>
          <c:spPr>
            <a:ln w="31750" cap="rnd">
              <a:solidFill>
                <a:schemeClr val="accent1">
                  <a:alpha val="85000"/>
                </a:schemeClr>
              </a:solidFill>
              <a:round/>
            </a:ln>
            <a:effectLst/>
          </c:spPr>
          <c:marker>
            <c:symbol val="circle"/>
            <c:size val="6"/>
            <c:spPr>
              <a:solidFill>
                <a:schemeClr val="accent1">
                  <a:alpha val="85000"/>
                </a:schemeClr>
              </a:solidFill>
              <a:ln>
                <a:noFill/>
              </a:ln>
              <a:effectLst/>
            </c:spPr>
          </c:marker>
          <c:dLbls>
            <c:spPr>
              <a:solidFill>
                <a:schemeClr val="accent1">
                  <a:lumMod val="75000"/>
                </a:schemeClr>
              </a:solidFill>
              <a:ln>
                <a:solidFill>
                  <a:schemeClr val="accent1">
                    <a:lumMod val="75000"/>
                  </a:schemeClr>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Sheet1!$A$2:$A$4</c:f>
              <c:numCache>
                <c:formatCode>d\-mmm</c:formatCode>
                <c:ptCount val="3"/>
                <c:pt idx="0" formatCode="mmm\-yy">
                  <c:v>43374</c:v>
                </c:pt>
                <c:pt idx="1">
                  <c:v>43543</c:v>
                </c:pt>
              </c:numCache>
            </c:numRef>
          </c:cat>
          <c:val>
            <c:numRef>
              <c:f>Sheet1!$B$2:$B$4</c:f>
              <c:numCache>
                <c:formatCode>#,##0</c:formatCode>
                <c:ptCount val="3"/>
                <c:pt idx="0">
                  <c:v>15909</c:v>
                </c:pt>
                <c:pt idx="1">
                  <c:v>73602</c:v>
                </c:pt>
              </c:numCache>
            </c:numRef>
          </c:val>
          <c:smooth val="0"/>
          <c:extLst>
            <c:ext xmlns:c16="http://schemas.microsoft.com/office/drawing/2014/chart" uri="{C3380CC4-5D6E-409C-BE32-E72D297353CC}">
              <c16:uniqueId val="{00000000-29C2-40AE-8757-99090388D754}"/>
            </c:ext>
          </c:extLst>
        </c:ser>
        <c:ser>
          <c:idx val="1"/>
          <c:order val="1"/>
          <c:tx>
            <c:strRef>
              <c:f>Sheet1!$C$1</c:f>
              <c:strCache>
                <c:ptCount val="1"/>
                <c:pt idx="0">
                  <c:v>EIS</c:v>
                </c:pt>
              </c:strCache>
            </c:strRef>
          </c:tx>
          <c:spPr>
            <a:ln w="31750" cap="rnd">
              <a:solidFill>
                <a:schemeClr val="accent2">
                  <a:alpha val="85000"/>
                </a:schemeClr>
              </a:solidFill>
              <a:round/>
            </a:ln>
            <a:effectLst/>
          </c:spPr>
          <c:marker>
            <c:symbol val="circle"/>
            <c:size val="6"/>
            <c:spPr>
              <a:solidFill>
                <a:schemeClr val="accent2">
                  <a:alpha val="85000"/>
                </a:schemeClr>
              </a:solidFill>
              <a:ln>
                <a:noFill/>
              </a:ln>
              <a:effectLst/>
            </c:spPr>
          </c:marker>
          <c:dLbls>
            <c:spPr>
              <a:solidFill>
                <a:schemeClr val="accent2">
                  <a:lumMod val="75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Sheet1!$A$2:$A$4</c:f>
              <c:numCache>
                <c:formatCode>d\-mmm</c:formatCode>
                <c:ptCount val="3"/>
                <c:pt idx="0" formatCode="mmm\-yy">
                  <c:v>43374</c:v>
                </c:pt>
                <c:pt idx="1">
                  <c:v>43543</c:v>
                </c:pt>
              </c:numCache>
            </c:numRef>
          </c:cat>
          <c:val>
            <c:numRef>
              <c:f>Sheet1!$C$2:$C$4</c:f>
              <c:numCache>
                <c:formatCode>#,##0</c:formatCode>
                <c:ptCount val="3"/>
                <c:pt idx="0">
                  <c:v>77298</c:v>
                </c:pt>
                <c:pt idx="1">
                  <c:v>88240</c:v>
                </c:pt>
              </c:numCache>
            </c:numRef>
          </c:val>
          <c:smooth val="0"/>
          <c:extLst>
            <c:ext xmlns:c16="http://schemas.microsoft.com/office/drawing/2014/chart" uri="{C3380CC4-5D6E-409C-BE32-E72D297353CC}">
              <c16:uniqueId val="{00000001-29C2-40AE-8757-99090388D754}"/>
            </c:ext>
          </c:extLst>
        </c:ser>
        <c:dLbls>
          <c:showLegendKey val="0"/>
          <c:showVal val="1"/>
          <c:showCatName val="0"/>
          <c:showSerName val="0"/>
          <c:showPercent val="0"/>
          <c:showBubbleSize val="0"/>
        </c:dLbls>
        <c:marker val="1"/>
        <c:smooth val="0"/>
        <c:axId val="206793944"/>
        <c:axId val="206794728"/>
      </c:lineChart>
      <c:dateAx>
        <c:axId val="206793944"/>
        <c:scaling>
          <c:orientation val="minMax"/>
        </c:scaling>
        <c:delete val="0"/>
        <c:axPos val="b"/>
        <c:numFmt formatCode="mmm\-yy"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6794728"/>
        <c:crosses val="autoZero"/>
        <c:auto val="1"/>
        <c:lblOffset val="100"/>
        <c:baseTimeUnit val="months"/>
      </c:dateAx>
      <c:valAx>
        <c:axId val="2067947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06793944"/>
        <c:crosses val="autoZero"/>
        <c:crossBetween val="between"/>
      </c:valAx>
      <c:spPr>
        <a:solidFill>
          <a:schemeClr val="bg1"/>
        </a:solid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D2A8-536C-4288-A2D5-07F97955E482}"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B8A46-D5FB-4E72-A347-461339B3B198}" type="slidenum">
              <a:rPr lang="en-US" smtClean="0"/>
              <a:t>‹#›</a:t>
            </a:fld>
            <a:endParaRPr lang="en-US"/>
          </a:p>
        </p:txBody>
      </p:sp>
    </p:spTree>
    <p:extLst>
      <p:ext uri="{BB962C8B-B14F-4D97-AF65-F5344CB8AC3E}">
        <p14:creationId xmlns:p14="http://schemas.microsoft.com/office/powerpoint/2010/main" val="104172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a:t>
            </a:fld>
            <a:endParaRPr lang="en-US"/>
          </a:p>
        </p:txBody>
      </p:sp>
    </p:spTree>
    <p:extLst>
      <p:ext uri="{BB962C8B-B14F-4D97-AF65-F5344CB8AC3E}">
        <p14:creationId xmlns:p14="http://schemas.microsoft.com/office/powerpoint/2010/main" val="315195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13</a:t>
            </a:fld>
            <a:endParaRPr lang="en-US"/>
          </a:p>
        </p:txBody>
      </p:sp>
    </p:spTree>
    <p:extLst>
      <p:ext uri="{BB962C8B-B14F-4D97-AF65-F5344CB8AC3E}">
        <p14:creationId xmlns:p14="http://schemas.microsoft.com/office/powerpoint/2010/main" val="370915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18</a:t>
            </a:fld>
            <a:endParaRPr lang="en-US"/>
          </a:p>
        </p:txBody>
      </p:sp>
    </p:spTree>
    <p:extLst>
      <p:ext uri="{BB962C8B-B14F-4D97-AF65-F5344CB8AC3E}">
        <p14:creationId xmlns:p14="http://schemas.microsoft.com/office/powerpoint/2010/main" val="27501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26</a:t>
            </a:fld>
            <a:endParaRPr lang="en-US"/>
          </a:p>
        </p:txBody>
      </p:sp>
    </p:spTree>
    <p:extLst>
      <p:ext uri="{BB962C8B-B14F-4D97-AF65-F5344CB8AC3E}">
        <p14:creationId xmlns:p14="http://schemas.microsoft.com/office/powerpoint/2010/main" val="409925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3</a:t>
            </a:fld>
            <a:endParaRPr lang="en-US"/>
          </a:p>
        </p:txBody>
      </p:sp>
    </p:spTree>
    <p:extLst>
      <p:ext uri="{BB962C8B-B14F-4D97-AF65-F5344CB8AC3E}">
        <p14:creationId xmlns:p14="http://schemas.microsoft.com/office/powerpoint/2010/main" val="289549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4</a:t>
            </a:fld>
            <a:endParaRPr lang="en-US"/>
          </a:p>
        </p:txBody>
      </p:sp>
    </p:spTree>
    <p:extLst>
      <p:ext uri="{BB962C8B-B14F-4D97-AF65-F5344CB8AC3E}">
        <p14:creationId xmlns:p14="http://schemas.microsoft.com/office/powerpoint/2010/main" val="2555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6</a:t>
            </a:fld>
            <a:endParaRPr lang="en-US"/>
          </a:p>
        </p:txBody>
      </p:sp>
    </p:spTree>
    <p:extLst>
      <p:ext uri="{BB962C8B-B14F-4D97-AF65-F5344CB8AC3E}">
        <p14:creationId xmlns:p14="http://schemas.microsoft.com/office/powerpoint/2010/main" val="254336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7</a:t>
            </a:fld>
            <a:endParaRPr lang="en-US"/>
          </a:p>
        </p:txBody>
      </p:sp>
    </p:spTree>
    <p:extLst>
      <p:ext uri="{BB962C8B-B14F-4D97-AF65-F5344CB8AC3E}">
        <p14:creationId xmlns:p14="http://schemas.microsoft.com/office/powerpoint/2010/main" val="395477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8</a:t>
            </a:fld>
            <a:endParaRPr lang="en-US"/>
          </a:p>
        </p:txBody>
      </p:sp>
    </p:spTree>
    <p:extLst>
      <p:ext uri="{BB962C8B-B14F-4D97-AF65-F5344CB8AC3E}">
        <p14:creationId xmlns:p14="http://schemas.microsoft.com/office/powerpoint/2010/main" val="284807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9</a:t>
            </a:fld>
            <a:endParaRPr lang="en-US"/>
          </a:p>
        </p:txBody>
      </p:sp>
    </p:spTree>
    <p:extLst>
      <p:ext uri="{BB962C8B-B14F-4D97-AF65-F5344CB8AC3E}">
        <p14:creationId xmlns:p14="http://schemas.microsoft.com/office/powerpoint/2010/main" val="21653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10</a:t>
            </a:fld>
            <a:endParaRPr lang="en-US"/>
          </a:p>
        </p:txBody>
      </p:sp>
    </p:spTree>
    <p:extLst>
      <p:ext uri="{BB962C8B-B14F-4D97-AF65-F5344CB8AC3E}">
        <p14:creationId xmlns:p14="http://schemas.microsoft.com/office/powerpoint/2010/main" val="114913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12</a:t>
            </a:fld>
            <a:endParaRPr lang="en-US"/>
          </a:p>
        </p:txBody>
      </p:sp>
    </p:spTree>
    <p:extLst>
      <p:ext uri="{BB962C8B-B14F-4D97-AF65-F5344CB8AC3E}">
        <p14:creationId xmlns:p14="http://schemas.microsoft.com/office/powerpoint/2010/main" val="55032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417193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57360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334946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2796" y="3810001"/>
            <a:ext cx="103632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828800" y="5334000"/>
            <a:ext cx="85344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742399" y="6400800"/>
            <a:ext cx="6707204"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309390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06400" y="228600"/>
            <a:ext cx="110744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6"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Rectangle 3"/>
          <p:cNvSpPr/>
          <p:nvPr userDrawn="1"/>
        </p:nvSpPr>
        <p:spPr>
          <a:xfrm>
            <a:off x="0" y="1143000"/>
            <a:ext cx="12192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450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PermianSlabSerifTypeface"/>
              <a:cs typeface="PermianSlabSerifTypeface"/>
            </a:endParaRPr>
          </a:p>
        </p:txBody>
      </p:sp>
      <p:sp>
        <p:nvSpPr>
          <p:cNvPr id="13" name="Text Placeholder 2"/>
          <p:cNvSpPr txBox="1">
            <a:spLocks/>
          </p:cNvSpPr>
          <p:nvPr userDrawn="1"/>
        </p:nvSpPr>
        <p:spPr>
          <a:xfrm>
            <a:off x="0" y="6172201"/>
            <a:ext cx="12192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Open Sans"/>
                <a:cs typeface="Open Sans"/>
              </a:rPr>
              <a:t>Excellence | Optimism | Judgment | Courage | Teamwork</a:t>
            </a:r>
            <a:endParaRPr lang="en-US" sz="2400" b="1" dirty="0">
              <a:solidFill>
                <a:srgbClr val="1B365D"/>
              </a:solidFill>
              <a:latin typeface="Open Sans"/>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8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18892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75806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76077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1959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335326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53607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23285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154568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83FF0-9167-4745-A8AC-4743C3E33422}" type="slidenum">
              <a:rPr lang="en-US" smtClean="0"/>
              <a:t>‹#›</a:t>
            </a:fld>
            <a:endParaRPr lang="en-US"/>
          </a:p>
        </p:txBody>
      </p:sp>
    </p:spTree>
    <p:extLst>
      <p:ext uri="{BB962C8B-B14F-4D97-AF65-F5344CB8AC3E}">
        <p14:creationId xmlns:p14="http://schemas.microsoft.com/office/powerpoint/2010/main" val="32332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dt.support@tn.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tn.gov/education/lea-operations/education-information-system-eis.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mailto:dt.support@tn.gov"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8597" y="4168776"/>
            <a:ext cx="7772400" cy="1470025"/>
          </a:xfrm>
        </p:spPr>
        <p:txBody>
          <a:bodyPr>
            <a:normAutofit/>
          </a:bodyPr>
          <a:lstStyle/>
          <a:p>
            <a:r>
              <a:rPr lang="en-US" sz="3600" b="1" dirty="0" smtClean="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District Technology Service Desk</a:t>
            </a:r>
            <a:endParaRPr lang="en-US" sz="36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4" name="Text Placeholder 3"/>
          <p:cNvSpPr>
            <a:spLocks noGrp="1"/>
          </p:cNvSpPr>
          <p:nvPr>
            <p:ph type="body" sz="quarter" idx="10"/>
          </p:nvPr>
        </p:nvSpPr>
        <p:spPr/>
        <p:txBody>
          <a:bodyPr>
            <a:normAutofit/>
          </a:bodyPr>
          <a:lstStyle/>
          <a:p>
            <a:r>
              <a:rPr lang="en-US" b="1" dirty="0" smtClean="0">
                <a:solidFill>
                  <a:schemeClr val="tx1"/>
                </a:solidFill>
                <a:latin typeface="PermianSlabSerifTypeface" panose="02000000000000000000" pitchFamily="50" charset="0"/>
              </a:rPr>
              <a:t>Melissa Teat, Customer Product Manager, April 4, 2019</a:t>
            </a:r>
            <a:endParaRPr lang="en-US" b="1" dirty="0">
              <a:solidFill>
                <a:schemeClr val="tx1"/>
              </a:solidFill>
              <a:latin typeface="PermianSlabSerifTypeface" panose="02000000000000000000" pitchFamily="50" charset="0"/>
            </a:endParaRPr>
          </a:p>
        </p:txBody>
      </p:sp>
    </p:spTree>
    <p:extLst>
      <p:ext uri="{BB962C8B-B14F-4D97-AF65-F5344CB8AC3E}">
        <p14:creationId xmlns:p14="http://schemas.microsoft.com/office/powerpoint/2010/main" val="276691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dirty="0" smtClean="0">
              <a:solidFill>
                <a:schemeClr val="tx1"/>
              </a:solidFill>
              <a:latin typeface="PermianSlabSerifTypeface" panose="02000000000000000000" pitchFamily="50" charset="0"/>
            </a:endParaRPr>
          </a:p>
          <a:p>
            <a:r>
              <a:rPr lang="en-US" sz="2200" dirty="0" smtClean="0">
                <a:solidFill>
                  <a:schemeClr val="tx1"/>
                </a:solidFill>
                <a:latin typeface="PermianSlabSerifTypeface" panose="02000000000000000000" pitchFamily="50" charset="0"/>
              </a:rPr>
              <a:t>Review and update EIS contact information when a staff change is made by sending the request to </a:t>
            </a:r>
            <a:r>
              <a:rPr lang="en-US" sz="2200" dirty="0" smtClean="0">
                <a:solidFill>
                  <a:schemeClr val="tx1"/>
                </a:solidFill>
                <a:latin typeface="PermianSlabSerifTypeface" panose="02000000000000000000" pitchFamily="50" charset="0"/>
                <a:hlinkClick r:id="rId3"/>
              </a:rPr>
              <a:t>dt.support@tn.gov</a:t>
            </a:r>
            <a:r>
              <a:rPr lang="en-US" sz="2200" dirty="0" smtClean="0">
                <a:solidFill>
                  <a:schemeClr val="tx1"/>
                </a:solidFill>
                <a:latin typeface="PermianSlabSerifTypeface" panose="02000000000000000000" pitchFamily="50" charset="0"/>
              </a:rPr>
              <a:t> . Don’t forget to include requests for removal and addition of department list serves. </a:t>
            </a:r>
          </a:p>
          <a:p>
            <a:endParaRPr lang="en-US" sz="2200" b="1" dirty="0">
              <a:solidFill>
                <a:schemeClr val="tx1"/>
              </a:solidFill>
              <a:latin typeface="PermianSlabSerifTypeface" panose="02000000000000000000" pitchFamily="50" charset="0"/>
            </a:endParaRPr>
          </a:p>
          <a:p>
            <a:r>
              <a:rPr lang="en-US" sz="2200" dirty="0" smtClean="0">
                <a:solidFill>
                  <a:schemeClr val="tx1"/>
                </a:solidFill>
                <a:latin typeface="PermianSlabSerifTypeface" panose="02000000000000000000" pitchFamily="50" charset="0"/>
              </a:rPr>
              <a:t>The Contact List can be found on the EIS Website.</a:t>
            </a:r>
          </a:p>
          <a:p>
            <a:pPr marL="0" indent="0">
              <a:buNone/>
            </a:pPr>
            <a:r>
              <a:rPr lang="en-US" sz="2400" dirty="0" smtClean="0">
                <a:hlinkClick r:id="rId4"/>
              </a:rPr>
              <a:t>https</a:t>
            </a:r>
            <a:r>
              <a:rPr lang="en-US" sz="2400" dirty="0">
                <a:hlinkClick r:id="rId4"/>
              </a:rPr>
              <a:t>://</a:t>
            </a:r>
            <a:r>
              <a:rPr lang="en-US" sz="2400" dirty="0" smtClean="0">
                <a:hlinkClick r:id="rId4"/>
              </a:rPr>
              <a:t>www.tn.gov/education/lea-operations/education-information-system-eis.html</a:t>
            </a:r>
            <a:endParaRPr lang="en-US" sz="2400" dirty="0" smtClean="0"/>
          </a:p>
          <a:p>
            <a:endParaRPr lang="en-US" sz="22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spTree>
    <p:extLst>
      <p:ext uri="{BB962C8B-B14F-4D97-AF65-F5344CB8AC3E}">
        <p14:creationId xmlns:p14="http://schemas.microsoft.com/office/powerpoint/2010/main" val="1900478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295400"/>
            <a:ext cx="11176000" cy="4678363"/>
          </a:xfrm>
        </p:spPr>
        <p:txBody>
          <a:bodyPr/>
          <a:lstStyle/>
          <a:p>
            <a:r>
              <a:rPr lang="en-US" sz="2200" dirty="0" smtClean="0">
                <a:solidFill>
                  <a:schemeClr val="tx1"/>
                </a:solidFill>
                <a:latin typeface="PermianSlabSerifTypeface" panose="02000000000000000000" pitchFamily="50" charset="0"/>
              </a:rPr>
              <a:t>The EIS website contains important information.</a:t>
            </a:r>
          </a:p>
          <a:p>
            <a:endParaRPr lang="en-US" sz="2400" dirty="0" smtClean="0">
              <a:solidFill>
                <a:schemeClr val="tx1"/>
              </a:solidFill>
              <a:latin typeface="PermianSlabSerifTypeface" panose="02000000000000000000" pitchFamily="50" charset="0"/>
            </a:endParaRPr>
          </a:p>
          <a:p>
            <a:endParaRPr lang="en-US" sz="2400" dirty="0" smtClean="0">
              <a:solidFill>
                <a:schemeClr val="tx1"/>
              </a:solidFill>
              <a:latin typeface="PermianSlabSerifTypeface" panose="02000000000000000000" pitchFamily="50" charset="0"/>
            </a:endParaRPr>
          </a:p>
          <a:p>
            <a:pPr marL="0" indent="0">
              <a:buNone/>
            </a:pP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1750745" y="1767840"/>
            <a:ext cx="6896866" cy="4205923"/>
          </a:xfrm>
          <a:prstGeom prst="rect">
            <a:avLst/>
          </a:prstGeom>
        </p:spPr>
      </p:pic>
    </p:spTree>
    <p:extLst>
      <p:ext uri="{BB962C8B-B14F-4D97-AF65-F5344CB8AC3E}">
        <p14:creationId xmlns:p14="http://schemas.microsoft.com/office/powerpoint/2010/main" val="1945894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solidFill>
                  <a:schemeClr val="tx1"/>
                </a:solidFill>
                <a:latin typeface="PermianSlabSerifTypeface" panose="02000000000000000000" pitchFamily="50" charset="0"/>
              </a:rPr>
              <a:t>The TDOE Application Access Form can be found on the EIS Website.</a:t>
            </a:r>
          </a:p>
          <a:p>
            <a:pPr marL="0" indent="0">
              <a:buNone/>
            </a:pPr>
            <a:endParaRPr lang="en-US" dirty="0">
              <a:solidFill>
                <a:schemeClr val="tx1"/>
              </a:solidFill>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pic>
        <p:nvPicPr>
          <p:cNvPr id="9" name="Picture 8"/>
          <p:cNvPicPr>
            <a:picLocks noChangeAspect="1"/>
          </p:cNvPicPr>
          <p:nvPr/>
        </p:nvPicPr>
        <p:blipFill>
          <a:blip r:embed="rId3"/>
          <a:stretch>
            <a:fillRect/>
          </a:stretch>
        </p:blipFill>
        <p:spPr>
          <a:xfrm>
            <a:off x="1646044" y="1750422"/>
            <a:ext cx="7959511" cy="4223341"/>
          </a:xfrm>
          <a:prstGeom prst="rect">
            <a:avLst/>
          </a:prstGeom>
        </p:spPr>
      </p:pic>
      <p:sp>
        <p:nvSpPr>
          <p:cNvPr id="11" name="Right Arrow 10"/>
          <p:cNvSpPr/>
          <p:nvPr/>
        </p:nvSpPr>
        <p:spPr>
          <a:xfrm>
            <a:off x="3688080" y="4355591"/>
            <a:ext cx="751985" cy="406255"/>
          </a:xfrm>
          <a:prstGeom prst="rightArrow">
            <a:avLst>
              <a:gd name="adj1" fmla="val 4281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791541">
            <a:off x="3955368" y="2605809"/>
            <a:ext cx="375993" cy="7608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394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solidFill>
                  <a:schemeClr val="tx1"/>
                </a:solidFill>
                <a:latin typeface="PermianSlabSerifTypeface" panose="02000000000000000000" pitchFamily="50" charset="0"/>
              </a:rPr>
              <a:t>District </a:t>
            </a:r>
            <a:r>
              <a:rPr lang="en-US" sz="2200" dirty="0" smtClean="0">
                <a:solidFill>
                  <a:schemeClr val="tx1"/>
                </a:solidFill>
                <a:latin typeface="PermianSlabSerifTypeface" panose="02000000000000000000" pitchFamily="50" charset="0"/>
              </a:rPr>
              <a:t>supervisors with DST_AA user role </a:t>
            </a:r>
            <a:r>
              <a:rPr lang="en-US" sz="2200" dirty="0">
                <a:solidFill>
                  <a:schemeClr val="tx1"/>
                </a:solidFill>
                <a:latin typeface="PermianSlabSerifTypeface" panose="02000000000000000000" pitchFamily="50" charset="0"/>
              </a:rPr>
              <a:t>should periodically review the App User List in EIS </a:t>
            </a:r>
            <a:r>
              <a:rPr lang="en-US" sz="2200" dirty="0" smtClean="0">
                <a:solidFill>
                  <a:schemeClr val="tx1"/>
                </a:solidFill>
                <a:latin typeface="PermianSlabSerifTypeface" panose="02000000000000000000" pitchFamily="50" charset="0"/>
              </a:rPr>
              <a:t>Production, </a:t>
            </a:r>
            <a:r>
              <a:rPr lang="en-US" sz="2200" dirty="0">
                <a:solidFill>
                  <a:schemeClr val="tx1"/>
                </a:solidFill>
                <a:latin typeface="PermianSlabSerifTypeface" panose="02000000000000000000" pitchFamily="50" charset="0"/>
              </a:rPr>
              <a:t>and make changes as needed.</a:t>
            </a: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pic>
        <p:nvPicPr>
          <p:cNvPr id="9" name="Picture 8"/>
          <p:cNvPicPr>
            <a:picLocks noChangeAspect="1"/>
          </p:cNvPicPr>
          <p:nvPr/>
        </p:nvPicPr>
        <p:blipFill>
          <a:blip r:embed="rId3"/>
          <a:stretch>
            <a:fillRect/>
          </a:stretch>
        </p:blipFill>
        <p:spPr>
          <a:xfrm>
            <a:off x="2127250" y="2438400"/>
            <a:ext cx="3867150" cy="3382963"/>
          </a:xfrm>
          <a:prstGeom prst="rect">
            <a:avLst/>
          </a:prstGeom>
        </p:spPr>
      </p:pic>
      <p:sp>
        <p:nvSpPr>
          <p:cNvPr id="10" name="Rectangle 9"/>
          <p:cNvSpPr/>
          <p:nvPr/>
        </p:nvSpPr>
        <p:spPr>
          <a:xfrm>
            <a:off x="2133600" y="5410200"/>
            <a:ext cx="1371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118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solidFill>
                  <a:schemeClr val="tx1"/>
                </a:solidFill>
                <a:latin typeface="PermianSlabSerifTypeface" panose="02000000000000000000" pitchFamily="50" charset="0"/>
              </a:rPr>
              <a:t>The SSO User Report will be assigned for users that have an EIS Production security role of DST_AA (District EIS Approval ADM). </a:t>
            </a:r>
          </a:p>
          <a:p>
            <a:endParaRPr lang="en-US" sz="22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687977" y="2207707"/>
            <a:ext cx="10119360" cy="3613656"/>
          </a:xfrm>
          <a:prstGeom prst="rect">
            <a:avLst/>
          </a:prstGeom>
        </p:spPr>
      </p:pic>
      <p:sp>
        <p:nvSpPr>
          <p:cNvPr id="6" name="Down Arrow 5"/>
          <p:cNvSpPr/>
          <p:nvPr/>
        </p:nvSpPr>
        <p:spPr>
          <a:xfrm rot="17581794">
            <a:off x="269247" y="3810224"/>
            <a:ext cx="431468" cy="7065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235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sp>
        <p:nvSpPr>
          <p:cNvPr id="6" name="Content Placeholder 5"/>
          <p:cNvSpPr>
            <a:spLocks noGrp="1"/>
          </p:cNvSpPr>
          <p:nvPr>
            <p:ph idx="1"/>
          </p:nvPr>
        </p:nvSpPr>
        <p:spPr/>
        <p:txBody>
          <a:bodyPr>
            <a:normAutofit/>
          </a:bodyPr>
          <a:lstStyle/>
          <a:p>
            <a:endParaRPr lang="en-US" sz="2400" dirty="0" smtClean="0">
              <a:solidFill>
                <a:schemeClr val="tx1"/>
              </a:solidFill>
              <a:latin typeface="PermianSlabSerifTypeface" panose="02000000000000000000" pitchFamily="50" charset="0"/>
            </a:endParaRPr>
          </a:p>
          <a:p>
            <a:r>
              <a:rPr lang="en-US" sz="2400" dirty="0" smtClean="0">
                <a:solidFill>
                  <a:schemeClr val="tx1"/>
                </a:solidFill>
                <a:latin typeface="PermianSlabSerifTypeface" panose="02000000000000000000" pitchFamily="50" charset="0"/>
              </a:rPr>
              <a:t>With the single sign on (SSO), Orion, 2.0 launch, all users will receive a tile called TDOE. </a:t>
            </a: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a:p>
            <a:pPr marL="0" indent="0">
              <a:buNone/>
            </a:pPr>
            <a:endParaRPr lang="en-US" sz="2400" b="1" dirty="0">
              <a:solidFill>
                <a:srgbClr val="FF0000"/>
              </a:solidFill>
              <a:latin typeface="PermianSlabSerifTypeface" panose="02000000000000000000" pitchFamily="50" charset="0"/>
            </a:endParaRPr>
          </a:p>
        </p:txBody>
      </p:sp>
      <p:pic>
        <p:nvPicPr>
          <p:cNvPr id="2" name="Picture 1"/>
          <p:cNvPicPr>
            <a:picLocks noChangeAspect="1"/>
          </p:cNvPicPr>
          <p:nvPr/>
        </p:nvPicPr>
        <p:blipFill>
          <a:blip r:embed="rId2"/>
          <a:stretch>
            <a:fillRect/>
          </a:stretch>
        </p:blipFill>
        <p:spPr>
          <a:xfrm>
            <a:off x="4791075" y="3237547"/>
            <a:ext cx="2305050" cy="1114425"/>
          </a:xfrm>
          <a:prstGeom prst="rect">
            <a:avLst/>
          </a:prstGeom>
        </p:spPr>
      </p:pic>
    </p:spTree>
    <p:extLst>
      <p:ext uri="{BB962C8B-B14F-4D97-AF65-F5344CB8AC3E}">
        <p14:creationId xmlns:p14="http://schemas.microsoft.com/office/powerpoint/2010/main" val="1102583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
        <p:nvSpPr>
          <p:cNvPr id="6" name="Content Placeholder 5"/>
          <p:cNvSpPr>
            <a:spLocks noGrp="1"/>
          </p:cNvSpPr>
          <p:nvPr>
            <p:ph idx="1"/>
          </p:nvPr>
        </p:nvSpPr>
        <p:spPr/>
        <p:txBody>
          <a:bodyPr>
            <a:normAutofit/>
          </a:bodyPr>
          <a:lstStyle/>
          <a:p>
            <a:r>
              <a:rPr lang="en-US" sz="2400" dirty="0" smtClean="0">
                <a:solidFill>
                  <a:schemeClr val="tx1"/>
                </a:solidFill>
                <a:latin typeface="PermianSlabSerifTypeface" panose="02000000000000000000" pitchFamily="50" charset="0"/>
              </a:rPr>
              <a:t>Suggested EIS &amp; </a:t>
            </a:r>
            <a:r>
              <a:rPr lang="en-US" sz="2400" dirty="0" err="1" smtClean="0">
                <a:solidFill>
                  <a:schemeClr val="tx1"/>
                </a:solidFill>
                <a:latin typeface="PermianSlabSerifTypeface" panose="02000000000000000000" pitchFamily="50" charset="0"/>
              </a:rPr>
              <a:t>EdFi</a:t>
            </a:r>
            <a:r>
              <a:rPr lang="en-US" sz="2400" dirty="0" smtClean="0">
                <a:solidFill>
                  <a:schemeClr val="tx1"/>
                </a:solidFill>
                <a:latin typeface="PermianSlabSerifTypeface" panose="02000000000000000000" pitchFamily="50" charset="0"/>
              </a:rPr>
              <a:t> staff assignments for </a:t>
            </a:r>
            <a:r>
              <a:rPr lang="en-US" sz="2400" dirty="0" err="1" smtClean="0">
                <a:solidFill>
                  <a:schemeClr val="tx1"/>
                </a:solidFill>
                <a:latin typeface="PermianSlabSerifTypeface" panose="02000000000000000000" pitchFamily="50" charset="0"/>
              </a:rPr>
              <a:t>ePlan</a:t>
            </a:r>
            <a:r>
              <a:rPr lang="en-US" sz="2400" dirty="0" smtClean="0">
                <a:solidFill>
                  <a:schemeClr val="tx1"/>
                </a:solidFill>
                <a:latin typeface="PermianSlabSerifTypeface" panose="02000000000000000000" pitchFamily="50" charset="0"/>
              </a:rPr>
              <a:t> users include:</a:t>
            </a: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a:p>
            <a:pPr marL="0" indent="0">
              <a:buNone/>
            </a:pPr>
            <a:endParaRPr lang="en-US" sz="2400" b="1" dirty="0">
              <a:solidFill>
                <a:srgbClr val="FF0000"/>
              </a:solidFill>
              <a:latin typeface="PermianSlabSerifTypeface" panose="02000000000000000000" pitchFamily="50" charset="0"/>
            </a:endParaRPr>
          </a:p>
        </p:txBody>
      </p:sp>
      <p:pic>
        <p:nvPicPr>
          <p:cNvPr id="7" name="Picture 6"/>
          <p:cNvPicPr>
            <a:picLocks noChangeAspect="1"/>
          </p:cNvPicPr>
          <p:nvPr/>
        </p:nvPicPr>
        <p:blipFill>
          <a:blip r:embed="rId2"/>
          <a:stretch>
            <a:fillRect/>
          </a:stretch>
        </p:blipFill>
        <p:spPr>
          <a:xfrm>
            <a:off x="3507474" y="1946749"/>
            <a:ext cx="4872251" cy="3874614"/>
          </a:xfrm>
          <a:prstGeom prst="rect">
            <a:avLst/>
          </a:prstGeom>
        </p:spPr>
      </p:pic>
    </p:spTree>
    <p:extLst>
      <p:ext uri="{BB962C8B-B14F-4D97-AF65-F5344CB8AC3E}">
        <p14:creationId xmlns:p14="http://schemas.microsoft.com/office/powerpoint/2010/main" val="1020301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1295400"/>
            <a:ext cx="10155646" cy="4525963"/>
          </a:xfrm>
        </p:spPr>
        <p:txBody>
          <a:bodyPr/>
          <a:lstStyle/>
          <a:p>
            <a:r>
              <a:rPr lang="en-US" sz="2200" dirty="0" smtClean="0">
                <a:solidFill>
                  <a:schemeClr val="tx1"/>
                </a:solidFill>
                <a:latin typeface="PermianSlabSerifTypeface" panose="02000000000000000000" pitchFamily="50" charset="0"/>
              </a:rPr>
              <a:t>Please review the 2019-20 TDOE Course Search.</a:t>
            </a:r>
          </a:p>
          <a:p>
            <a:pPr marL="0" indent="0">
              <a:buNone/>
            </a:pP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2083792" y="1802673"/>
            <a:ext cx="7112460" cy="4097067"/>
          </a:xfrm>
          <a:prstGeom prst="rect">
            <a:avLst/>
          </a:prstGeom>
        </p:spPr>
      </p:pic>
      <p:sp>
        <p:nvSpPr>
          <p:cNvPr id="6" name="Down Arrow 5"/>
          <p:cNvSpPr/>
          <p:nvPr/>
        </p:nvSpPr>
        <p:spPr>
          <a:xfrm rot="16200000">
            <a:off x="3870875" y="3897017"/>
            <a:ext cx="422366" cy="7966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448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tx1"/>
                </a:solidFill>
                <a:latin typeface="PermianSlabSerifTypeface" panose="02000000000000000000" pitchFamily="50" charset="0"/>
              </a:rPr>
              <a:t>The District Technology website contains important information. </a:t>
            </a:r>
          </a:p>
          <a:p>
            <a:endParaRPr lang="en-US" sz="2400" dirty="0" smtClean="0">
              <a:solidFill>
                <a:schemeClr val="tx1"/>
              </a:solidFill>
              <a:latin typeface="PermianSlabSerifTypeface" panose="02000000000000000000" pitchFamily="50" charset="0"/>
            </a:endParaRPr>
          </a:p>
          <a:p>
            <a:pPr marL="0" indent="0">
              <a:buNone/>
            </a:pPr>
            <a:r>
              <a:rPr lang="en-US" sz="2400" dirty="0" smtClean="0">
                <a:solidFill>
                  <a:schemeClr val="tx1"/>
                </a:solidFill>
                <a:latin typeface="PermianSlabSerifTypeface" panose="02000000000000000000" pitchFamily="50" charset="0"/>
              </a:rPr>
              <a:t> </a:t>
            </a:r>
          </a:p>
          <a:p>
            <a:endParaRPr lang="en-US" sz="2400" dirty="0" smtClean="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1680786" y="1706880"/>
            <a:ext cx="7811557" cy="4205923"/>
          </a:xfrm>
          <a:prstGeom prst="rect">
            <a:avLst/>
          </a:prstGeom>
        </p:spPr>
      </p:pic>
    </p:spTree>
    <p:extLst>
      <p:ext uri="{BB962C8B-B14F-4D97-AF65-F5344CB8AC3E}">
        <p14:creationId xmlns:p14="http://schemas.microsoft.com/office/powerpoint/2010/main" val="24688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sp>
        <p:nvSpPr>
          <p:cNvPr id="6" name="Content Placeholder 5"/>
          <p:cNvSpPr>
            <a:spLocks noGrp="1"/>
          </p:cNvSpPr>
          <p:nvPr>
            <p:ph idx="1"/>
          </p:nvPr>
        </p:nvSpPr>
        <p:spPr/>
        <p:txBody>
          <a:bodyPr/>
          <a:lstStyle/>
          <a:p>
            <a:pPr marL="0" indent="0" algn="ctr">
              <a:buNone/>
            </a:pPr>
            <a:r>
              <a:rPr lang="en-US" sz="2200" b="1" dirty="0" smtClean="0">
                <a:solidFill>
                  <a:schemeClr val="tx1"/>
                </a:solidFill>
                <a:latin typeface="PermianSlabSerifTypeface" panose="02000000000000000000" pitchFamily="50" charset="0"/>
              </a:rPr>
              <a:t>Student Enrollment Count</a:t>
            </a:r>
          </a:p>
          <a:p>
            <a:pPr marL="0" indent="0" algn="ctr">
              <a:buNone/>
            </a:pPr>
            <a:endParaRPr lang="en-US" sz="2200" b="1" dirty="0">
              <a:solidFill>
                <a:schemeClr val="tx1"/>
              </a:solidFill>
              <a:latin typeface="PermianSlabSerifTypeface" panose="02000000000000000000" pitchFamily="50" charset="0"/>
            </a:endParaRPr>
          </a:p>
        </p:txBody>
      </p:sp>
      <p:graphicFrame>
        <p:nvGraphicFramePr>
          <p:cNvPr id="5" name="Content Placeholder 7"/>
          <p:cNvGraphicFramePr>
            <a:graphicFrameLocks/>
          </p:cNvGraphicFramePr>
          <p:nvPr>
            <p:extLst>
              <p:ext uri="{D42A27DB-BD31-4B8C-83A1-F6EECF244321}">
                <p14:modId xmlns:p14="http://schemas.microsoft.com/office/powerpoint/2010/main" val="2271154499"/>
              </p:ext>
            </p:extLst>
          </p:nvPr>
        </p:nvGraphicFramePr>
        <p:xfrm>
          <a:off x="406400" y="1968137"/>
          <a:ext cx="11176000" cy="3853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7664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52955" y="1405764"/>
            <a:ext cx="8818684" cy="4076700"/>
          </a:xfrm>
          <a:prstGeom prst="rect">
            <a:avLst/>
          </a:prstGeom>
        </p:spPr>
      </p:pic>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Our Vision</a:t>
            </a:r>
            <a:endParaRPr lang="en-US" sz="3200" b="1" dirty="0">
              <a:solidFill>
                <a:schemeClr val="bg1"/>
              </a:solidFill>
              <a:latin typeface="PermianSlabSerifTypeface" panose="02000000000000000000" pitchFamily="50" charset="0"/>
            </a:endParaRPr>
          </a:p>
        </p:txBody>
      </p:sp>
      <p:sp>
        <p:nvSpPr>
          <p:cNvPr id="5" name="Slide Number Placeholder 4"/>
          <p:cNvSpPr>
            <a:spLocks noGrp="1"/>
          </p:cNvSpPr>
          <p:nvPr>
            <p:ph type="sldNum" sz="quarter" idx="12"/>
          </p:nvPr>
        </p:nvSpPr>
        <p:spPr/>
        <p:txBody>
          <a:bodyPr/>
          <a:lstStyle/>
          <a:p>
            <a:fld id="{86D2451E-3285-438B-B188-C22B2A012BF6}" type="slidenum">
              <a:rPr lang="en-US" smtClean="0"/>
              <a:pPr/>
              <a:t>2</a:t>
            </a:fld>
            <a:endParaRPr lang="en-US" dirty="0"/>
          </a:p>
        </p:txBody>
      </p:sp>
    </p:spTree>
    <p:extLst>
      <p:ext uri="{BB962C8B-B14F-4D97-AF65-F5344CB8AC3E}">
        <p14:creationId xmlns:p14="http://schemas.microsoft.com/office/powerpoint/2010/main" val="2005618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sp>
        <p:nvSpPr>
          <p:cNvPr id="6" name="Content Placeholder 5"/>
          <p:cNvSpPr>
            <a:spLocks noGrp="1"/>
          </p:cNvSpPr>
          <p:nvPr>
            <p:ph idx="1"/>
          </p:nvPr>
        </p:nvSpPr>
        <p:spPr/>
        <p:txBody>
          <a:bodyPr>
            <a:normAutofit/>
          </a:bodyPr>
          <a:lstStyle/>
          <a:p>
            <a:pPr marL="0" indent="0" algn="ctr">
              <a:buNone/>
            </a:pPr>
            <a:r>
              <a:rPr lang="en-US" sz="2200" b="1" dirty="0" smtClean="0">
                <a:solidFill>
                  <a:schemeClr val="tx1"/>
                </a:solidFill>
                <a:latin typeface="PermianSlabSerifTypeface" panose="02000000000000000000" pitchFamily="50" charset="0"/>
              </a:rPr>
              <a:t>Staff Count</a:t>
            </a:r>
          </a:p>
          <a:p>
            <a:pPr marL="0" indent="0" algn="ctr">
              <a:buNone/>
            </a:pPr>
            <a:endParaRPr lang="en-US" sz="2200" b="1" dirty="0">
              <a:solidFill>
                <a:schemeClr val="tx1"/>
              </a:solidFill>
              <a:latin typeface="PermianSlabSerifTypeface" panose="02000000000000000000" pitchFamily="50" charset="0"/>
            </a:endParaRPr>
          </a:p>
        </p:txBody>
      </p:sp>
      <p:graphicFrame>
        <p:nvGraphicFramePr>
          <p:cNvPr id="5" name="Content Placeholder 7"/>
          <p:cNvGraphicFramePr>
            <a:graphicFrameLocks/>
          </p:cNvGraphicFramePr>
          <p:nvPr>
            <p:extLst>
              <p:ext uri="{D42A27DB-BD31-4B8C-83A1-F6EECF244321}">
                <p14:modId xmlns:p14="http://schemas.microsoft.com/office/powerpoint/2010/main" val="2102063572"/>
              </p:ext>
            </p:extLst>
          </p:nvPr>
        </p:nvGraphicFramePr>
        <p:xfrm>
          <a:off x="406400" y="1968137"/>
          <a:ext cx="11176000" cy="3853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907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2019-20</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sp>
        <p:nvSpPr>
          <p:cNvPr id="6" name="Content Placeholder 5"/>
          <p:cNvSpPr>
            <a:spLocks noGrp="1"/>
          </p:cNvSpPr>
          <p:nvPr>
            <p:ph idx="1"/>
          </p:nvPr>
        </p:nvSpPr>
        <p:spPr/>
        <p:txBody>
          <a:bodyPr>
            <a:normAutofit fontScale="92500"/>
          </a:bodyPr>
          <a:lstStyle/>
          <a:p>
            <a:endParaRPr lang="en-US" sz="2200" b="1" dirty="0" smtClean="0">
              <a:solidFill>
                <a:schemeClr val="tx1"/>
              </a:solidFill>
              <a:latin typeface="PermianSlabSerifTypeface" panose="02000000000000000000" pitchFamily="50" charset="0"/>
            </a:endParaRPr>
          </a:p>
          <a:p>
            <a:r>
              <a:rPr lang="en-US" sz="2600" b="1" u="sng" dirty="0" smtClean="0">
                <a:solidFill>
                  <a:schemeClr val="tx1"/>
                </a:solidFill>
                <a:latin typeface="PermianSlabSerifTypeface" panose="02000000000000000000" pitchFamily="50" charset="0"/>
              </a:rPr>
              <a:t>Extract 15, District Bus</a:t>
            </a:r>
          </a:p>
          <a:p>
            <a:pPr marL="0" indent="0">
              <a:buNone/>
            </a:pPr>
            <a:r>
              <a:rPr lang="en-US" sz="2600" b="1" dirty="0" smtClean="0">
                <a:solidFill>
                  <a:schemeClr val="tx1"/>
                </a:solidFill>
                <a:latin typeface="PermianSlabSerifTypeface" panose="02000000000000000000" pitchFamily="50" charset="0"/>
              </a:rPr>
              <a:t>Add 2 new fields to:</a:t>
            </a:r>
          </a:p>
          <a:p>
            <a:pPr marL="0" indent="0">
              <a:buNone/>
            </a:pPr>
            <a:r>
              <a:rPr lang="en-US" sz="2600" b="1" dirty="0">
                <a:solidFill>
                  <a:schemeClr val="tx1"/>
                </a:solidFill>
                <a:latin typeface="PermianSlabSerifTypeface" panose="02000000000000000000" pitchFamily="50" charset="0"/>
              </a:rPr>
              <a:t>	</a:t>
            </a:r>
            <a:r>
              <a:rPr lang="en-US" sz="2600" dirty="0" smtClean="0">
                <a:solidFill>
                  <a:schemeClr val="tx1"/>
                </a:solidFill>
                <a:latin typeface="PermianSlabSerifTypeface" panose="02000000000000000000" pitchFamily="50" charset="0"/>
              </a:rPr>
              <a:t>1.) Number of “safety complaints” made about the bus (4 digit integers)</a:t>
            </a:r>
          </a:p>
          <a:p>
            <a:pPr marL="0" indent="0">
              <a:buNone/>
            </a:pPr>
            <a:r>
              <a:rPr lang="en-US" sz="2600" dirty="0">
                <a:solidFill>
                  <a:schemeClr val="tx1"/>
                </a:solidFill>
                <a:latin typeface="PermianSlabSerifTypeface" panose="02000000000000000000" pitchFamily="50" charset="0"/>
              </a:rPr>
              <a:t>	</a:t>
            </a:r>
            <a:r>
              <a:rPr lang="en-US" sz="2600" dirty="0" smtClean="0">
                <a:solidFill>
                  <a:schemeClr val="tx1"/>
                </a:solidFill>
                <a:latin typeface="PermianSlabSerifTypeface" panose="02000000000000000000" pitchFamily="50" charset="0"/>
              </a:rPr>
              <a:t>2.) Does the bus have electronic stability control system (Y or N- alpha 	value)</a:t>
            </a:r>
          </a:p>
          <a:p>
            <a:pPr marL="0" indent="0">
              <a:buNone/>
            </a:pPr>
            <a:endParaRPr lang="en-US" sz="2600" dirty="0" smtClean="0">
              <a:solidFill>
                <a:schemeClr val="tx1"/>
              </a:solidFill>
              <a:latin typeface="PermianSlabSerifTypeface" panose="02000000000000000000" pitchFamily="50" charset="0"/>
            </a:endParaRPr>
          </a:p>
          <a:p>
            <a:pPr marL="0" indent="0">
              <a:buNone/>
            </a:pPr>
            <a:r>
              <a:rPr lang="en-US" sz="2600" b="1" dirty="0" smtClean="0">
                <a:solidFill>
                  <a:schemeClr val="tx1"/>
                </a:solidFill>
                <a:latin typeface="PermianSlabSerifTypeface" panose="02000000000000000000" pitchFamily="50" charset="0"/>
              </a:rPr>
              <a:t>Add additional fuel types:</a:t>
            </a:r>
          </a:p>
          <a:p>
            <a:pPr marL="0" indent="0">
              <a:buNone/>
            </a:pPr>
            <a:r>
              <a:rPr lang="en-US" sz="2600" b="1" dirty="0">
                <a:solidFill>
                  <a:schemeClr val="tx1"/>
                </a:solidFill>
                <a:latin typeface="PermianSlabSerifTypeface" panose="02000000000000000000" pitchFamily="50" charset="0"/>
              </a:rPr>
              <a:t>	</a:t>
            </a:r>
            <a:r>
              <a:rPr lang="en-US" sz="2600" dirty="0" smtClean="0">
                <a:solidFill>
                  <a:schemeClr val="tx1"/>
                </a:solidFill>
                <a:latin typeface="PermianSlabSerifTypeface" panose="02000000000000000000" pitchFamily="50" charset="0"/>
              </a:rPr>
              <a:t>1.) ELEC (electric) </a:t>
            </a:r>
          </a:p>
          <a:p>
            <a:pPr marL="0" indent="0">
              <a:buNone/>
            </a:pPr>
            <a:r>
              <a:rPr lang="en-US" sz="2600" dirty="0">
                <a:solidFill>
                  <a:schemeClr val="tx1"/>
                </a:solidFill>
                <a:latin typeface="PermianSlabSerifTypeface" panose="02000000000000000000" pitchFamily="50" charset="0"/>
              </a:rPr>
              <a:t>	</a:t>
            </a:r>
            <a:r>
              <a:rPr lang="en-US" sz="2600" dirty="0" smtClean="0">
                <a:solidFill>
                  <a:schemeClr val="tx1"/>
                </a:solidFill>
                <a:latin typeface="PermianSlabSerifTypeface" panose="02000000000000000000" pitchFamily="50" charset="0"/>
              </a:rPr>
              <a:t>2.) LNG (liquid natural gas)</a:t>
            </a:r>
            <a:endParaRPr lang="en-US" sz="2600" dirty="0">
              <a:solidFill>
                <a:schemeClr val="tx1"/>
              </a:solidFill>
              <a:latin typeface="PermianSlabSerifTypeface" panose="02000000000000000000" pitchFamily="50" charset="0"/>
            </a:endParaRPr>
          </a:p>
          <a:p>
            <a:endParaRPr lang="en-US" sz="3800" b="1" dirty="0" smtClean="0">
              <a:solidFill>
                <a:schemeClr val="tx1"/>
              </a:solidFill>
              <a:latin typeface="PermianSlabSerifTypeface" panose="02000000000000000000" pitchFamily="50" charset="0"/>
            </a:endParaRPr>
          </a:p>
          <a:p>
            <a:pPr marL="0" indent="0">
              <a:buNone/>
            </a:pPr>
            <a:endParaRPr lang="en-US" sz="5200" dirty="0" smtClean="0">
              <a:solidFill>
                <a:schemeClr val="tx1"/>
              </a:solidFill>
              <a:latin typeface="PermianSlabSerifTypeface" panose="02000000000000000000" pitchFamily="50" charset="0"/>
            </a:endParaRPr>
          </a:p>
          <a:p>
            <a:pPr marL="0" indent="0">
              <a:buNone/>
            </a:pPr>
            <a:endParaRPr lang="en-US" sz="1800" dirty="0">
              <a:solidFill>
                <a:schemeClr val="tx1"/>
              </a:solidFill>
              <a:latin typeface="PermianSlabSerifTypeface" panose="02000000000000000000" pitchFamily="50" charset="0"/>
            </a:endParaRPr>
          </a:p>
          <a:p>
            <a:pPr marL="0" indent="0">
              <a:buNone/>
            </a:pPr>
            <a:endParaRPr lang="en-US" sz="1800" dirty="0" smtClean="0">
              <a:solidFill>
                <a:schemeClr val="tx1"/>
              </a:solidFill>
              <a:latin typeface="PermianSlabSerifTypeface" panose="02000000000000000000" pitchFamily="50" charset="0"/>
            </a:endParaRPr>
          </a:p>
          <a:p>
            <a:pPr marL="0" indent="0">
              <a:buNone/>
            </a:pPr>
            <a:endParaRPr lang="en-US" sz="1800" b="1" dirty="0" smtClean="0">
              <a:solidFill>
                <a:schemeClr val="tx1"/>
              </a:solidFill>
              <a:latin typeface="PermianSlabSerifTypeface" panose="02000000000000000000" pitchFamily="50" charset="0"/>
            </a:endParaRPr>
          </a:p>
          <a:p>
            <a:pPr marL="0" indent="0">
              <a:buNone/>
            </a:pPr>
            <a:endParaRPr lang="en-US" sz="1800" b="1" dirty="0" smtClean="0">
              <a:solidFill>
                <a:schemeClr val="tx1"/>
              </a:solidFill>
              <a:latin typeface="PermianSlabSerifTypeface" panose="02000000000000000000" pitchFamily="50" charset="0"/>
            </a:endParaRPr>
          </a:p>
          <a:p>
            <a:endParaRPr lang="en-US" sz="2200" b="1" dirty="0">
              <a:solidFill>
                <a:schemeClr val="tx1"/>
              </a:solidFill>
              <a:latin typeface="PermianSlabSerifTypeface" panose="02000000000000000000" pitchFamily="50" charset="0"/>
            </a:endParaRPr>
          </a:p>
          <a:p>
            <a:endParaRPr lang="en-US" sz="2200" b="1" dirty="0">
              <a:solidFill>
                <a:schemeClr val="tx1"/>
              </a:solidFill>
              <a:latin typeface="PermianSlabSerifTypeface" panose="02000000000000000000" pitchFamily="50" charset="0"/>
            </a:endParaRPr>
          </a:p>
        </p:txBody>
      </p:sp>
    </p:spTree>
    <p:extLst>
      <p:ext uri="{BB962C8B-B14F-4D97-AF65-F5344CB8AC3E}">
        <p14:creationId xmlns:p14="http://schemas.microsoft.com/office/powerpoint/2010/main" val="3272087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2019-20</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sp>
        <p:nvSpPr>
          <p:cNvPr id="6" name="Content Placeholder 5"/>
          <p:cNvSpPr>
            <a:spLocks noGrp="1"/>
          </p:cNvSpPr>
          <p:nvPr>
            <p:ph idx="1"/>
          </p:nvPr>
        </p:nvSpPr>
        <p:spPr/>
        <p:txBody>
          <a:bodyPr/>
          <a:lstStyle/>
          <a:p>
            <a:endParaRPr lang="en-US" dirty="0" smtClean="0"/>
          </a:p>
          <a:p>
            <a:r>
              <a:rPr lang="en-US" sz="2400" b="1" u="sng" dirty="0" smtClean="0">
                <a:solidFill>
                  <a:schemeClr val="tx1"/>
                </a:solidFill>
                <a:latin typeface="PermianSlabSerifTypeface" panose="02000000000000000000" pitchFamily="50" charset="0"/>
              </a:rPr>
              <a:t>Extract 30, Class Section AND Extract 80 Student Final Grade</a:t>
            </a:r>
          </a:p>
          <a:p>
            <a:pPr marL="0" indent="0">
              <a:buNone/>
            </a:pPr>
            <a:r>
              <a:rPr lang="en-US" sz="2400" dirty="0" smtClean="0">
                <a:solidFill>
                  <a:schemeClr val="tx1"/>
                </a:solidFill>
                <a:latin typeface="PermianSlabSerifTypeface" panose="02000000000000000000" pitchFamily="50" charset="0"/>
              </a:rPr>
              <a:t>EIS is required to be changed to accept the new course code structure. </a:t>
            </a:r>
          </a:p>
          <a:p>
            <a:pPr marL="0" indent="0">
              <a:buNone/>
            </a:pPr>
            <a:endParaRPr lang="en-US" sz="2400" dirty="0">
              <a:solidFill>
                <a:schemeClr val="tx1"/>
              </a:solidFill>
              <a:latin typeface="PermianSlabSerifTypeface" panose="02000000000000000000" pitchFamily="50" charset="0"/>
            </a:endParaRPr>
          </a:p>
          <a:p>
            <a:pPr marL="0" indent="0">
              <a:buNone/>
            </a:pPr>
            <a:r>
              <a:rPr lang="en-US" sz="2400" dirty="0" smtClean="0">
                <a:solidFill>
                  <a:schemeClr val="tx1"/>
                </a:solidFill>
                <a:latin typeface="PermianSlabSerifTypeface" panose="02000000000000000000" pitchFamily="50" charset="0"/>
              </a:rPr>
              <a:t>Please note: TDOE Course Master should not be deleted to validate prior year course submission/state reporting. </a:t>
            </a:r>
            <a:endParaRPr lang="en-US" sz="2400" dirty="0"/>
          </a:p>
        </p:txBody>
      </p:sp>
    </p:spTree>
    <p:extLst>
      <p:ext uri="{BB962C8B-B14F-4D97-AF65-F5344CB8AC3E}">
        <p14:creationId xmlns:p14="http://schemas.microsoft.com/office/powerpoint/2010/main" val="1659156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2019-20</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sp>
        <p:nvSpPr>
          <p:cNvPr id="6" name="Content Placeholder 5"/>
          <p:cNvSpPr>
            <a:spLocks noGrp="1"/>
          </p:cNvSpPr>
          <p:nvPr>
            <p:ph idx="1"/>
          </p:nvPr>
        </p:nvSpPr>
        <p:spPr/>
        <p:txBody>
          <a:bodyPr/>
          <a:lstStyle/>
          <a:p>
            <a:endParaRPr lang="en-US" dirty="0" smtClean="0"/>
          </a:p>
          <a:p>
            <a:r>
              <a:rPr lang="en-US" sz="2400" b="1" u="sng" dirty="0">
                <a:solidFill>
                  <a:schemeClr val="tx1"/>
                </a:solidFill>
                <a:latin typeface="PermianSlabSerifTypeface" panose="02000000000000000000" pitchFamily="50" charset="0"/>
              </a:rPr>
              <a:t>Extract 50, Student Withdrawal</a:t>
            </a:r>
          </a:p>
          <a:p>
            <a:pPr marL="0" indent="0">
              <a:buNone/>
            </a:pPr>
            <a:r>
              <a:rPr lang="en-US" sz="2400" dirty="0">
                <a:solidFill>
                  <a:schemeClr val="tx1"/>
                </a:solidFill>
                <a:latin typeface="PermianSlabSerifTypeface" panose="02000000000000000000" pitchFamily="50" charset="0"/>
              </a:rPr>
              <a:t>Stop collecting withdrawal code 9 (transferred to mental health or drug rehabilitation facility). </a:t>
            </a:r>
          </a:p>
          <a:p>
            <a:endParaRPr lang="en-US" dirty="0"/>
          </a:p>
        </p:txBody>
      </p:sp>
    </p:spTree>
    <p:extLst>
      <p:ext uri="{BB962C8B-B14F-4D97-AF65-F5344CB8AC3E}">
        <p14:creationId xmlns:p14="http://schemas.microsoft.com/office/powerpoint/2010/main" val="1732397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2019-20</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24</a:t>
            </a:fld>
            <a:endParaRPr lang="en-US" dirty="0"/>
          </a:p>
        </p:txBody>
      </p:sp>
      <p:sp>
        <p:nvSpPr>
          <p:cNvPr id="6" name="Content Placeholder 5"/>
          <p:cNvSpPr>
            <a:spLocks noGrp="1"/>
          </p:cNvSpPr>
          <p:nvPr>
            <p:ph idx="1"/>
          </p:nvPr>
        </p:nvSpPr>
        <p:spPr/>
        <p:txBody>
          <a:bodyPr>
            <a:normAutofit fontScale="55000" lnSpcReduction="20000"/>
          </a:bodyPr>
          <a:lstStyle/>
          <a:p>
            <a:endParaRPr lang="en-US" sz="2000" b="1" u="sng" dirty="0" smtClean="0">
              <a:solidFill>
                <a:schemeClr val="tx1"/>
              </a:solidFill>
              <a:latin typeface="PermianSlabSerifTypeface" panose="02000000000000000000" pitchFamily="50" charset="0"/>
            </a:endParaRPr>
          </a:p>
          <a:p>
            <a:r>
              <a:rPr lang="en-US" sz="3200" b="1" u="sng" dirty="0" smtClean="0">
                <a:solidFill>
                  <a:schemeClr val="tx1"/>
                </a:solidFill>
                <a:latin typeface="PermianSlabSerifTypeface" panose="02000000000000000000" pitchFamily="50" charset="0"/>
              </a:rPr>
              <a:t>Extract </a:t>
            </a:r>
            <a:r>
              <a:rPr lang="en-US" sz="3200" b="1" u="sng" dirty="0">
                <a:solidFill>
                  <a:schemeClr val="tx1"/>
                </a:solidFill>
                <a:latin typeface="PermianSlabSerifTypeface" panose="02000000000000000000" pitchFamily="50" charset="0"/>
              </a:rPr>
              <a:t>62, Staff Current Assignment</a:t>
            </a:r>
          </a:p>
          <a:p>
            <a:pPr marL="0" indent="0">
              <a:buNone/>
            </a:pPr>
            <a:endParaRPr lang="en-US" sz="3200" b="1" dirty="0" smtClean="0">
              <a:solidFill>
                <a:schemeClr val="tx1"/>
              </a:solidFill>
              <a:latin typeface="PermianSlabSerifTypeface" panose="02000000000000000000" pitchFamily="50" charset="0"/>
            </a:endParaRPr>
          </a:p>
          <a:p>
            <a:pPr marL="0" indent="0">
              <a:buNone/>
            </a:pPr>
            <a:r>
              <a:rPr lang="en-US" sz="3200" b="1" dirty="0" smtClean="0">
                <a:solidFill>
                  <a:schemeClr val="tx1"/>
                </a:solidFill>
                <a:latin typeface="PermianSlabSerifTypeface" panose="02000000000000000000" pitchFamily="50" charset="0"/>
              </a:rPr>
              <a:t>Add</a:t>
            </a:r>
            <a:r>
              <a:rPr lang="en-US" sz="3200" b="1" dirty="0">
                <a:solidFill>
                  <a:schemeClr val="tx1"/>
                </a:solidFill>
                <a:latin typeface="PermianSlabSerifTypeface" panose="02000000000000000000" pitchFamily="50" charset="0"/>
              </a:rPr>
              <a:t>:</a:t>
            </a:r>
          </a:p>
          <a:p>
            <a:pPr marL="0" indent="0">
              <a:buNone/>
            </a:pPr>
            <a:r>
              <a:rPr lang="en-US" sz="3200" dirty="0">
                <a:solidFill>
                  <a:schemeClr val="tx1"/>
                </a:solidFill>
                <a:latin typeface="PermianSlabSerifTypeface" panose="02000000000000000000" pitchFamily="50" charset="0"/>
              </a:rPr>
              <a:t>6E- Grade 6 Other Teacher</a:t>
            </a:r>
          </a:p>
          <a:p>
            <a:pPr marL="0" indent="0">
              <a:buNone/>
            </a:pPr>
            <a:r>
              <a:rPr lang="en-US" sz="3200" dirty="0">
                <a:solidFill>
                  <a:schemeClr val="tx1"/>
                </a:solidFill>
                <a:latin typeface="PermianSlabSerifTypeface" panose="02000000000000000000" pitchFamily="50" charset="0"/>
              </a:rPr>
              <a:t>7E- Grade 7 Other Teacher</a:t>
            </a:r>
          </a:p>
          <a:p>
            <a:pPr marL="0" indent="0">
              <a:buNone/>
            </a:pPr>
            <a:r>
              <a:rPr lang="en-US" sz="3200" dirty="0">
                <a:solidFill>
                  <a:schemeClr val="tx1"/>
                </a:solidFill>
                <a:latin typeface="PermianSlabSerifTypeface" panose="02000000000000000000" pitchFamily="50" charset="0"/>
              </a:rPr>
              <a:t>8E- Grade 8 Other Teacher</a:t>
            </a:r>
          </a:p>
          <a:p>
            <a:pPr marL="0" indent="0">
              <a:buNone/>
            </a:pPr>
            <a:r>
              <a:rPr lang="en-US" sz="3200" dirty="0">
                <a:solidFill>
                  <a:schemeClr val="tx1"/>
                </a:solidFill>
                <a:latin typeface="PermianSlabSerifTypeface" panose="02000000000000000000" pitchFamily="50" charset="0"/>
              </a:rPr>
              <a:t>8S- Grades 6-8 STEM Teacher</a:t>
            </a:r>
          </a:p>
          <a:p>
            <a:pPr marL="0" indent="0">
              <a:buNone/>
            </a:pPr>
            <a:r>
              <a:rPr lang="en-US" sz="3200" dirty="0">
                <a:solidFill>
                  <a:schemeClr val="tx1"/>
                </a:solidFill>
                <a:latin typeface="PermianSlabSerifTypeface" panose="02000000000000000000" pitchFamily="50" charset="0"/>
              </a:rPr>
              <a:t>GI- Intellectually Gifted </a:t>
            </a:r>
          </a:p>
          <a:p>
            <a:pPr marL="0" indent="0">
              <a:buNone/>
            </a:pPr>
            <a:r>
              <a:rPr lang="en-US" sz="3200" dirty="0">
                <a:solidFill>
                  <a:schemeClr val="tx1"/>
                </a:solidFill>
                <a:latin typeface="PermianSlabSerifTypeface" panose="02000000000000000000" pitchFamily="50" charset="0"/>
              </a:rPr>
              <a:t>HG- Grades 9-12 Other Teacher</a:t>
            </a:r>
          </a:p>
          <a:p>
            <a:pPr marL="0" indent="0">
              <a:buNone/>
            </a:pPr>
            <a:r>
              <a:rPr lang="en-US" sz="3200" dirty="0">
                <a:solidFill>
                  <a:schemeClr val="tx1"/>
                </a:solidFill>
                <a:latin typeface="PermianSlabSerifTypeface" panose="02000000000000000000" pitchFamily="50" charset="0"/>
              </a:rPr>
              <a:t>HS- Grades 9-12 STEM Teacher</a:t>
            </a:r>
          </a:p>
          <a:p>
            <a:pPr marL="0" indent="0">
              <a:buNone/>
            </a:pPr>
            <a:endParaRPr lang="en-US" sz="3200" b="1" dirty="0" smtClean="0">
              <a:solidFill>
                <a:schemeClr val="tx1"/>
              </a:solidFill>
              <a:latin typeface="PermianSlabSerifTypeface" panose="02000000000000000000" pitchFamily="50" charset="0"/>
            </a:endParaRPr>
          </a:p>
          <a:p>
            <a:pPr marL="0" indent="0">
              <a:buNone/>
            </a:pPr>
            <a:r>
              <a:rPr lang="en-US" sz="3200" b="1" dirty="0" smtClean="0">
                <a:solidFill>
                  <a:schemeClr val="tx1"/>
                </a:solidFill>
                <a:latin typeface="PermianSlabSerifTypeface" panose="02000000000000000000" pitchFamily="50" charset="0"/>
              </a:rPr>
              <a:t>Remove:</a:t>
            </a:r>
          </a:p>
          <a:p>
            <a:pPr marL="0" indent="0">
              <a:buNone/>
            </a:pPr>
            <a:r>
              <a:rPr lang="en-US" sz="3200" dirty="0" smtClean="0">
                <a:solidFill>
                  <a:schemeClr val="tx1"/>
                </a:solidFill>
                <a:latin typeface="PermianSlabSerifTypeface" panose="02000000000000000000" pitchFamily="50" charset="0"/>
              </a:rPr>
              <a:t>VO- CTE Supervisor</a:t>
            </a:r>
          </a:p>
          <a:p>
            <a:pPr marL="0" indent="0">
              <a:buNone/>
            </a:pPr>
            <a:endParaRPr lang="en-US" sz="1700" dirty="0">
              <a:solidFill>
                <a:schemeClr val="tx1"/>
              </a:solidFill>
              <a:latin typeface="PermianSlabSerifTypeface" panose="02000000000000000000" pitchFamily="50" charset="0"/>
            </a:endParaRPr>
          </a:p>
          <a:p>
            <a:pPr marL="0" indent="0">
              <a:buNone/>
            </a:pPr>
            <a:endParaRPr lang="en-US" sz="1700" dirty="0">
              <a:solidFill>
                <a:schemeClr val="tx1"/>
              </a:solidFill>
              <a:latin typeface="PermianSlabSerifTypeface" panose="02000000000000000000" pitchFamily="50" charset="0"/>
            </a:endParaRPr>
          </a:p>
        </p:txBody>
      </p:sp>
    </p:spTree>
    <p:extLst>
      <p:ext uri="{BB962C8B-B14F-4D97-AF65-F5344CB8AC3E}">
        <p14:creationId xmlns:p14="http://schemas.microsoft.com/office/powerpoint/2010/main" val="3140430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2019-20 Extract Submission Schedule</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25</a:t>
            </a:fld>
            <a:endParaRPr lang="en-US" dirty="0"/>
          </a:p>
        </p:txBody>
      </p:sp>
      <p:sp>
        <p:nvSpPr>
          <p:cNvPr id="6" name="Content Placeholder 5"/>
          <p:cNvSpPr>
            <a:spLocks noGrp="1"/>
          </p:cNvSpPr>
          <p:nvPr>
            <p:ph idx="1"/>
          </p:nvPr>
        </p:nvSpPr>
        <p:spPr/>
        <p:txBody>
          <a:bodyPr/>
          <a:lstStyle/>
          <a:p>
            <a:r>
              <a:rPr lang="en-US" sz="1700" dirty="0">
                <a:solidFill>
                  <a:schemeClr val="tx1"/>
                </a:solidFill>
                <a:latin typeface="PermianSlabSerifTypeface" panose="02000000000000000000" pitchFamily="50" charset="0"/>
              </a:rPr>
              <a:t>Calendar extracts for the new school year must be turned on </a:t>
            </a:r>
            <a:r>
              <a:rPr lang="en-US" sz="1700" b="1" dirty="0">
                <a:solidFill>
                  <a:schemeClr val="tx1"/>
                </a:solidFill>
                <a:latin typeface="PermianSlabSerifTypeface" panose="02000000000000000000" pitchFamily="50" charset="0"/>
              </a:rPr>
              <a:t>April 1</a:t>
            </a:r>
            <a:r>
              <a:rPr lang="en-US" sz="1700" b="1" baseline="30000" dirty="0">
                <a:solidFill>
                  <a:schemeClr val="tx1"/>
                </a:solidFill>
                <a:latin typeface="PermianSlabSerifTypeface" panose="02000000000000000000" pitchFamily="50" charset="0"/>
              </a:rPr>
              <a:t>st</a:t>
            </a:r>
            <a:r>
              <a:rPr lang="en-US" sz="1700" b="1" dirty="0">
                <a:solidFill>
                  <a:schemeClr val="tx1"/>
                </a:solidFill>
                <a:latin typeface="PermianSlabSerifTypeface" panose="02000000000000000000" pitchFamily="50" charset="0"/>
              </a:rPr>
              <a:t> (EARLIEST possible submission start date)</a:t>
            </a:r>
            <a:r>
              <a:rPr lang="en-US" sz="1700" dirty="0">
                <a:solidFill>
                  <a:schemeClr val="tx1"/>
                </a:solidFill>
                <a:latin typeface="PermianSlabSerifTypeface" panose="02000000000000000000" pitchFamily="50" charset="0"/>
              </a:rPr>
              <a:t> in order for your districts to meet the mid-May reporting deadline for district calendars.</a:t>
            </a:r>
          </a:p>
          <a:p>
            <a:r>
              <a:rPr lang="en-US" sz="1700" dirty="0" smtClean="0">
                <a:solidFill>
                  <a:schemeClr val="tx1"/>
                </a:solidFill>
                <a:latin typeface="PermianSlabSerifTypeface" panose="02000000000000000000" pitchFamily="50" charset="0"/>
              </a:rPr>
              <a:t>For </a:t>
            </a:r>
            <a:r>
              <a:rPr lang="en-US" sz="1700" dirty="0">
                <a:solidFill>
                  <a:schemeClr val="tx1"/>
                </a:solidFill>
                <a:latin typeface="PermianSlabSerifTypeface" panose="02000000000000000000" pitchFamily="50" charset="0"/>
              </a:rPr>
              <a:t>the automated submission of the remaining extracts, please use the staggered schedule below.  All student information system vendors should turn on extracts for all districts operating in the Statewide Information System in the sequence outlined below.</a:t>
            </a:r>
          </a:p>
          <a:p>
            <a:pPr marL="0" indent="0">
              <a:buNone/>
            </a:pPr>
            <a:endParaRPr lang="en-US" sz="1800" dirty="0"/>
          </a:p>
        </p:txBody>
      </p:sp>
      <p:pic>
        <p:nvPicPr>
          <p:cNvPr id="5" name="Picture 4"/>
          <p:cNvPicPr>
            <a:picLocks noChangeAspect="1"/>
          </p:cNvPicPr>
          <p:nvPr/>
        </p:nvPicPr>
        <p:blipFill>
          <a:blip r:embed="rId2"/>
          <a:stretch>
            <a:fillRect/>
          </a:stretch>
        </p:blipFill>
        <p:spPr>
          <a:xfrm>
            <a:off x="2776537" y="2593076"/>
            <a:ext cx="6490293" cy="3380688"/>
          </a:xfrm>
          <a:prstGeom prst="rect">
            <a:avLst/>
          </a:prstGeom>
        </p:spPr>
      </p:pic>
    </p:spTree>
    <p:extLst>
      <p:ext uri="{BB962C8B-B14F-4D97-AF65-F5344CB8AC3E}">
        <p14:creationId xmlns:p14="http://schemas.microsoft.com/office/powerpoint/2010/main" val="3449823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8597" y="4168776"/>
            <a:ext cx="7772400" cy="1470025"/>
          </a:xfrm>
        </p:spPr>
        <p:txBody>
          <a:bodyPr>
            <a:noAutofit/>
          </a:bodyPr>
          <a:lstStyle/>
          <a:p>
            <a: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Melissa Teat</a:t>
            </a:r>
            <a:b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br>
            <a: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Customer Product Manager</a:t>
            </a:r>
            <a:b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br>
            <a: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Melissa.Teat@tn.gov</a:t>
            </a:r>
            <a:b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br>
            <a: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(800) 495-4154</a:t>
            </a:r>
          </a:p>
        </p:txBody>
      </p:sp>
    </p:spTree>
    <p:extLst>
      <p:ext uri="{BB962C8B-B14F-4D97-AF65-F5344CB8AC3E}">
        <p14:creationId xmlns:p14="http://schemas.microsoft.com/office/powerpoint/2010/main" val="318544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31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792" y="1295400"/>
            <a:ext cx="10927008" cy="4724400"/>
          </a:xfrm>
        </p:spPr>
        <p:txBody>
          <a:bodyPr>
            <a:normAutofit fontScale="70000" lnSpcReduction="20000"/>
          </a:bodyPr>
          <a:lstStyle/>
          <a:p>
            <a:endParaRPr lang="en-US" sz="2400" dirty="0" smtClean="0">
              <a:solidFill>
                <a:schemeClr val="tx1"/>
              </a:solidFill>
              <a:latin typeface="PermianSlabSerifTypeface" panose="02000000000000000000" pitchFamily="50" charset="0"/>
            </a:endParaRPr>
          </a:p>
          <a:p>
            <a:endParaRPr lang="en-US" sz="4200" dirty="0" smtClean="0">
              <a:solidFill>
                <a:schemeClr val="tx1"/>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74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Our Priorities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2144894" y="1295400"/>
            <a:ext cx="7330032" cy="4532929"/>
          </a:xfrm>
          <a:prstGeom prst="rect">
            <a:avLst/>
          </a:prstGeom>
        </p:spPr>
      </p:pic>
    </p:spTree>
    <p:extLst>
      <p:ext uri="{BB962C8B-B14F-4D97-AF65-F5344CB8AC3E}">
        <p14:creationId xmlns:p14="http://schemas.microsoft.com/office/powerpoint/2010/main" val="3107185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792" y="1295400"/>
            <a:ext cx="10927008" cy="4724400"/>
          </a:xfrm>
        </p:spPr>
        <p:txBody>
          <a:bodyPr>
            <a:normAutofit fontScale="25000" lnSpcReduction="20000"/>
          </a:bodyPr>
          <a:lstStyle/>
          <a:p>
            <a:endParaRPr lang="en-US" sz="2400" dirty="0" smtClean="0">
              <a:solidFill>
                <a:schemeClr val="tx1"/>
              </a:solidFill>
              <a:latin typeface="PermianSlabSerifTypeface" panose="02000000000000000000" pitchFamily="50" charset="0"/>
            </a:endParaRPr>
          </a:p>
          <a:p>
            <a:endParaRPr lang="en-US" sz="4200" dirty="0" smtClean="0">
              <a:solidFill>
                <a:schemeClr val="tx1"/>
              </a:solidFill>
              <a:latin typeface="PermianSlabSerifTypeface" panose="02000000000000000000" pitchFamily="50" charset="0"/>
            </a:endParaRPr>
          </a:p>
          <a:p>
            <a:r>
              <a:rPr lang="en-US" sz="8800" dirty="0" smtClean="0">
                <a:solidFill>
                  <a:schemeClr val="tx1">
                    <a:lumMod val="95000"/>
                    <a:lumOff val="5000"/>
                  </a:schemeClr>
                </a:solidFill>
                <a:latin typeface="PermianSlabSerifTypeface" panose="02000000000000000000" pitchFamily="50" charset="0"/>
              </a:rPr>
              <a:t>The Service Desk is staffed with six agents. </a:t>
            </a:r>
          </a:p>
          <a:p>
            <a:endParaRPr lang="en-US" sz="8800" dirty="0">
              <a:solidFill>
                <a:schemeClr val="tx1">
                  <a:lumMod val="95000"/>
                  <a:lumOff val="5000"/>
                </a:schemeClr>
              </a:solidFill>
              <a:latin typeface="PermianSlabSerifTypeface" panose="02000000000000000000" pitchFamily="50" charset="0"/>
            </a:endParaRPr>
          </a:p>
          <a:p>
            <a:r>
              <a:rPr lang="en-US" sz="8800" dirty="0" smtClean="0">
                <a:solidFill>
                  <a:schemeClr val="tx1">
                    <a:lumMod val="95000"/>
                    <a:lumOff val="5000"/>
                  </a:schemeClr>
                </a:solidFill>
                <a:latin typeface="PermianSlabSerifTypeface" panose="02000000000000000000" pitchFamily="50" charset="0"/>
              </a:rPr>
              <a:t>Items that we support include:</a:t>
            </a:r>
          </a:p>
          <a:p>
            <a:pPr lvl="1"/>
            <a:r>
              <a:rPr lang="en-US" sz="8400" dirty="0" smtClean="0">
                <a:solidFill>
                  <a:schemeClr val="tx1">
                    <a:lumMod val="95000"/>
                    <a:lumOff val="5000"/>
                  </a:schemeClr>
                </a:solidFill>
                <a:latin typeface="PermianSlabSerifTypeface" panose="02000000000000000000" pitchFamily="50" charset="0"/>
              </a:rPr>
              <a:t>EIS</a:t>
            </a:r>
          </a:p>
          <a:p>
            <a:pPr lvl="1"/>
            <a:r>
              <a:rPr lang="en-US" sz="8400" dirty="0" smtClean="0">
                <a:solidFill>
                  <a:schemeClr val="tx1">
                    <a:lumMod val="95000"/>
                    <a:lumOff val="5000"/>
                  </a:schemeClr>
                </a:solidFill>
                <a:latin typeface="PermianSlabSerifTypeface" panose="02000000000000000000" pitchFamily="50" charset="0"/>
              </a:rPr>
              <a:t>Application Access</a:t>
            </a:r>
          </a:p>
          <a:p>
            <a:pPr lvl="1"/>
            <a:r>
              <a:rPr lang="en-US" sz="8400" dirty="0" err="1" smtClean="0">
                <a:solidFill>
                  <a:schemeClr val="tx1">
                    <a:lumMod val="95000"/>
                    <a:lumOff val="5000"/>
                  </a:schemeClr>
                </a:solidFill>
                <a:latin typeface="PermianSlabSerifTypeface" panose="02000000000000000000" pitchFamily="50" charset="0"/>
              </a:rPr>
              <a:t>EdFi</a:t>
            </a:r>
            <a:endParaRPr lang="en-US" sz="8400" dirty="0" smtClean="0">
              <a:solidFill>
                <a:schemeClr val="tx1">
                  <a:lumMod val="95000"/>
                  <a:lumOff val="5000"/>
                </a:schemeClr>
              </a:solidFill>
              <a:latin typeface="PermianSlabSerifTypeface" panose="02000000000000000000" pitchFamily="50" charset="0"/>
            </a:endParaRPr>
          </a:p>
          <a:p>
            <a:pPr lvl="1"/>
            <a:r>
              <a:rPr lang="en-US" sz="8400" dirty="0" smtClean="0">
                <a:solidFill>
                  <a:schemeClr val="tx1">
                    <a:lumMod val="95000"/>
                    <a:lumOff val="5000"/>
                  </a:schemeClr>
                </a:solidFill>
                <a:latin typeface="PermianSlabSerifTypeface" panose="02000000000000000000" pitchFamily="50" charset="0"/>
              </a:rPr>
              <a:t>Single Sign On</a:t>
            </a:r>
          </a:p>
          <a:p>
            <a:pPr lvl="1"/>
            <a:r>
              <a:rPr lang="en-US" sz="8400" dirty="0" err="1" smtClean="0">
                <a:solidFill>
                  <a:schemeClr val="tx1">
                    <a:lumMod val="95000"/>
                    <a:lumOff val="5000"/>
                  </a:schemeClr>
                </a:solidFill>
                <a:latin typeface="PermianSlabSerifTypeface" panose="02000000000000000000" pitchFamily="50" charset="0"/>
              </a:rPr>
              <a:t>TNReady</a:t>
            </a:r>
            <a:endParaRPr lang="en-US" sz="8400" dirty="0" smtClean="0">
              <a:solidFill>
                <a:schemeClr val="tx1">
                  <a:lumMod val="95000"/>
                  <a:lumOff val="5000"/>
                </a:schemeClr>
              </a:solidFill>
              <a:latin typeface="PermianSlabSerifTypeface" panose="02000000000000000000" pitchFamily="50" charset="0"/>
            </a:endParaRPr>
          </a:p>
          <a:p>
            <a:pPr lvl="1"/>
            <a:r>
              <a:rPr lang="en-US" sz="8400" dirty="0" smtClean="0">
                <a:solidFill>
                  <a:schemeClr val="tx1">
                    <a:lumMod val="95000"/>
                    <a:lumOff val="5000"/>
                  </a:schemeClr>
                </a:solidFill>
                <a:latin typeface="PermianSlabSerifTypeface" panose="02000000000000000000" pitchFamily="50" charset="0"/>
              </a:rPr>
              <a:t>Visibility Tool</a:t>
            </a:r>
          </a:p>
          <a:p>
            <a:pPr lvl="1"/>
            <a:r>
              <a:rPr lang="en-US" sz="8400" dirty="0" err="1" smtClean="0">
                <a:solidFill>
                  <a:schemeClr val="tx1">
                    <a:lumMod val="95000"/>
                    <a:lumOff val="5000"/>
                  </a:schemeClr>
                </a:solidFill>
                <a:latin typeface="PermianSlabSerifTypeface" panose="02000000000000000000" pitchFamily="50" charset="0"/>
              </a:rPr>
              <a:t>ImpactTN</a:t>
            </a:r>
            <a:endParaRPr lang="en-US" sz="8400" dirty="0" smtClean="0">
              <a:solidFill>
                <a:schemeClr val="tx1">
                  <a:lumMod val="95000"/>
                  <a:lumOff val="5000"/>
                </a:schemeClr>
              </a:solidFill>
              <a:latin typeface="PermianSlabSerifTypeface" panose="02000000000000000000" pitchFamily="50" charset="0"/>
            </a:endParaRPr>
          </a:p>
          <a:p>
            <a:pPr lvl="1"/>
            <a:r>
              <a:rPr lang="en-US" sz="8400" dirty="0" smtClean="0">
                <a:solidFill>
                  <a:schemeClr val="tx1">
                    <a:lumMod val="95000"/>
                    <a:lumOff val="5000"/>
                  </a:schemeClr>
                </a:solidFill>
                <a:latin typeface="PermianSlabSerifTypeface" panose="02000000000000000000" pitchFamily="50" charset="0"/>
              </a:rPr>
              <a:t>SDE Directory</a:t>
            </a:r>
          </a:p>
          <a:p>
            <a:pPr lvl="1"/>
            <a:r>
              <a:rPr lang="en-US" sz="8400" dirty="0" smtClean="0">
                <a:solidFill>
                  <a:schemeClr val="tx1">
                    <a:lumMod val="95000"/>
                    <a:lumOff val="5000"/>
                  </a:schemeClr>
                </a:solidFill>
                <a:latin typeface="PermianSlabSerifTypeface" panose="02000000000000000000" pitchFamily="50" charset="0"/>
              </a:rPr>
              <a:t>EIS Training For New District Supervisors</a:t>
            </a:r>
          </a:p>
          <a:p>
            <a:pPr lvl="1"/>
            <a:r>
              <a:rPr lang="en-US" sz="8400" dirty="0" err="1" smtClean="0">
                <a:solidFill>
                  <a:schemeClr val="tx1">
                    <a:lumMod val="95000"/>
                    <a:lumOff val="5000"/>
                  </a:schemeClr>
                </a:solidFill>
                <a:latin typeface="PermianSlabSerifTypeface" panose="02000000000000000000" pitchFamily="50" charset="0"/>
              </a:rPr>
              <a:t>SkillSets</a:t>
            </a:r>
            <a:r>
              <a:rPr lang="en-US" sz="8400" dirty="0" smtClean="0">
                <a:solidFill>
                  <a:schemeClr val="tx1">
                    <a:lumMod val="95000"/>
                    <a:lumOff val="5000"/>
                  </a:schemeClr>
                </a:solidFill>
                <a:latin typeface="PermianSlabSerifTypeface" panose="02000000000000000000" pitchFamily="50" charset="0"/>
              </a:rPr>
              <a:t> Online Training</a:t>
            </a:r>
          </a:p>
          <a:p>
            <a:pPr lvl="1"/>
            <a:endParaRPr lang="en-US" sz="8400" dirty="0" smtClean="0">
              <a:solidFill>
                <a:schemeClr val="tx1">
                  <a:lumMod val="95000"/>
                  <a:lumOff val="5000"/>
                </a:schemeClr>
              </a:solidFill>
              <a:latin typeface="PermianSlabSerifTypeface" panose="02000000000000000000" pitchFamily="50" charset="0"/>
            </a:endParaRPr>
          </a:p>
          <a:p>
            <a:pPr lvl="1"/>
            <a:endParaRPr lang="en-US" sz="8400" dirty="0" smtClean="0">
              <a:solidFill>
                <a:schemeClr val="tx1">
                  <a:lumMod val="95000"/>
                  <a:lumOff val="5000"/>
                </a:schemeClr>
              </a:solidFill>
              <a:latin typeface="PermianSlabSerifTypeface" panose="02000000000000000000" pitchFamily="50" charset="0"/>
            </a:endParaRPr>
          </a:p>
          <a:p>
            <a:pPr marL="0" indent="0">
              <a:buNone/>
            </a:pPr>
            <a:endParaRPr lang="en-US" sz="8800" dirty="0" smtClean="0">
              <a:solidFill>
                <a:schemeClr val="tx1">
                  <a:lumMod val="95000"/>
                  <a:lumOff val="5000"/>
                </a:schemeClr>
              </a:solidFill>
              <a:latin typeface="PermianSlabSerifTypeface" panose="02000000000000000000" pitchFamily="50" charset="0"/>
            </a:endParaRPr>
          </a:p>
          <a:p>
            <a:pPr marL="0" indent="0">
              <a:buNone/>
            </a:pPr>
            <a:endParaRPr lang="en-US" sz="8800" b="1" dirty="0" smtClean="0">
              <a:solidFill>
                <a:schemeClr val="tx1">
                  <a:lumMod val="95000"/>
                  <a:lumOff val="5000"/>
                </a:schemeClr>
              </a:solidFill>
              <a:latin typeface="PermianSlabSerifTypeface" panose="02000000000000000000" pitchFamily="50" charset="0"/>
            </a:endParaRPr>
          </a:p>
          <a:p>
            <a:pPr marL="0" indent="0">
              <a:buNone/>
            </a:pPr>
            <a:endParaRPr lang="en-US" sz="8000" b="1" dirty="0">
              <a:solidFill>
                <a:schemeClr val="tx1">
                  <a:lumMod val="95000"/>
                  <a:lumOff val="5000"/>
                </a:schemeClr>
              </a:solidFill>
              <a:latin typeface="PermianSlabSerifTypeface" panose="02000000000000000000" pitchFamily="50" charset="0"/>
            </a:endParaRPr>
          </a:p>
          <a:p>
            <a:pPr marL="0" indent="0">
              <a:buNone/>
            </a:pPr>
            <a:endParaRPr lang="en-US" sz="8000" dirty="0" smtClean="0">
              <a:solidFill>
                <a:schemeClr val="tx1">
                  <a:lumMod val="95000"/>
                  <a:lumOff val="5000"/>
                </a:schemeClr>
              </a:solidFill>
              <a:latin typeface="PermianSlabSerifTypeface" panose="02000000000000000000" pitchFamily="50" charset="0"/>
            </a:endParaRPr>
          </a:p>
          <a:p>
            <a:pPr marL="0" indent="0">
              <a:buNone/>
            </a:pPr>
            <a:endParaRPr lang="en-US" sz="8000" dirty="0" smtClean="0">
              <a:solidFill>
                <a:schemeClr val="tx1">
                  <a:lumMod val="95000"/>
                  <a:lumOff val="5000"/>
                </a:schemeClr>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74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Tree>
    <p:extLst>
      <p:ext uri="{BB962C8B-B14F-4D97-AF65-F5344CB8AC3E}">
        <p14:creationId xmlns:p14="http://schemas.microsoft.com/office/powerpoint/2010/main" val="438998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
        <p:nvSpPr>
          <p:cNvPr id="6" name="Content Placeholder 5"/>
          <p:cNvSpPr>
            <a:spLocks noGrp="1"/>
          </p:cNvSpPr>
          <p:nvPr>
            <p:ph idx="1"/>
          </p:nvPr>
        </p:nvSpPr>
        <p:spPr/>
        <p:txBody>
          <a:bodyPr>
            <a:normAutofit/>
          </a:bodyPr>
          <a:lstStyle/>
          <a:p>
            <a:endParaRPr lang="en-US" sz="2400" dirty="0" smtClean="0">
              <a:solidFill>
                <a:schemeClr val="tx1"/>
              </a:solidFill>
              <a:latin typeface="PermianSlabSerifTypeface" panose="02000000000000000000" pitchFamily="50" charset="0"/>
            </a:endParaRPr>
          </a:p>
          <a:p>
            <a:r>
              <a:rPr lang="en-US" sz="2400" dirty="0" smtClean="0">
                <a:solidFill>
                  <a:schemeClr val="tx1"/>
                </a:solidFill>
                <a:latin typeface="PermianSlabSerifTypeface" panose="02000000000000000000" pitchFamily="50" charset="0"/>
              </a:rPr>
              <a:t>The TDOE Office of District Technology provides an online IT training through an LMS known as </a:t>
            </a:r>
            <a:r>
              <a:rPr lang="en-US" sz="2400" b="1" dirty="0" err="1" smtClean="0">
                <a:solidFill>
                  <a:schemeClr val="tx1"/>
                </a:solidFill>
                <a:latin typeface="PermianSlabSerifTypeface" panose="02000000000000000000" pitchFamily="50" charset="0"/>
              </a:rPr>
              <a:t>SkillSets</a:t>
            </a:r>
            <a:r>
              <a:rPr lang="en-US" sz="2400" b="1" dirty="0" smtClean="0">
                <a:solidFill>
                  <a:schemeClr val="tx1"/>
                </a:solidFill>
                <a:latin typeface="PermianSlabSerifTypeface" panose="02000000000000000000" pitchFamily="50" charset="0"/>
              </a:rPr>
              <a:t> Online Training. </a:t>
            </a:r>
          </a:p>
          <a:p>
            <a:r>
              <a:rPr lang="en-US" sz="2400" dirty="0" smtClean="0">
                <a:solidFill>
                  <a:schemeClr val="tx1"/>
                </a:solidFill>
                <a:latin typeface="PermianSlabSerifTypeface" panose="02000000000000000000" pitchFamily="50" charset="0"/>
              </a:rPr>
              <a:t>The trainings are self-administered.  </a:t>
            </a:r>
          </a:p>
          <a:p>
            <a:r>
              <a:rPr lang="en-US" sz="2400" dirty="0" smtClean="0">
                <a:solidFill>
                  <a:schemeClr val="tx1"/>
                </a:solidFill>
                <a:latin typeface="PermianSlabSerifTypeface" panose="02000000000000000000" pitchFamily="50" charset="0"/>
              </a:rPr>
              <a:t>A number of ‘library cards’ have been purchased. </a:t>
            </a:r>
          </a:p>
          <a:p>
            <a:r>
              <a:rPr lang="en-US" sz="2400" dirty="0" smtClean="0">
                <a:solidFill>
                  <a:schemeClr val="tx1"/>
                </a:solidFill>
                <a:latin typeface="PermianSlabSerifTypeface" panose="02000000000000000000" pitchFamily="50" charset="0"/>
              </a:rPr>
              <a:t>District supervisors may request to use a ‘library card’ for two week time slots. </a:t>
            </a:r>
          </a:p>
          <a:p>
            <a:r>
              <a:rPr lang="en-US" sz="2400" dirty="0" smtClean="0">
                <a:solidFill>
                  <a:schemeClr val="tx1"/>
                </a:solidFill>
                <a:latin typeface="PermianSlabSerifTypeface" panose="02000000000000000000" pitchFamily="50" charset="0"/>
              </a:rPr>
              <a:t>No cost to districts. </a:t>
            </a:r>
          </a:p>
          <a:p>
            <a:r>
              <a:rPr lang="en-US" sz="2400" dirty="0" smtClean="0">
                <a:solidFill>
                  <a:schemeClr val="tx1"/>
                </a:solidFill>
                <a:latin typeface="PermianSlabSerifTypeface" panose="02000000000000000000" pitchFamily="50" charset="0"/>
              </a:rPr>
              <a:t>Email </a:t>
            </a:r>
            <a:r>
              <a:rPr lang="en-US" sz="2400" dirty="0" smtClean="0">
                <a:solidFill>
                  <a:schemeClr val="tx1"/>
                </a:solidFill>
                <a:latin typeface="PermianSlabSerifTypeface" panose="02000000000000000000" pitchFamily="50" charset="0"/>
                <a:hlinkClick r:id="rId2"/>
              </a:rPr>
              <a:t>dt.support@tn.gov</a:t>
            </a:r>
            <a:r>
              <a:rPr lang="en-US" sz="2400" dirty="0" smtClean="0">
                <a:solidFill>
                  <a:schemeClr val="tx1"/>
                </a:solidFill>
                <a:latin typeface="PermianSlabSerifTypeface" panose="02000000000000000000" pitchFamily="50" charset="0"/>
              </a:rPr>
              <a:t> for assistance.</a:t>
            </a:r>
            <a:endParaRPr lang="en-US" sz="2400" dirty="0">
              <a:solidFill>
                <a:schemeClr val="tx1"/>
              </a:solidFill>
              <a:latin typeface="PermianSlabSerifTypeface" panose="02000000000000000000" pitchFamily="50" charset="0"/>
            </a:endParaRPr>
          </a:p>
        </p:txBody>
      </p:sp>
    </p:spTree>
    <p:extLst>
      <p:ext uri="{BB962C8B-B14F-4D97-AF65-F5344CB8AC3E}">
        <p14:creationId xmlns:p14="http://schemas.microsoft.com/office/powerpoint/2010/main" val="4082869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792" y="1295400"/>
            <a:ext cx="10927008" cy="4724400"/>
          </a:xfrm>
        </p:spPr>
        <p:txBody>
          <a:bodyPr>
            <a:normAutofit fontScale="40000" lnSpcReduction="20000"/>
          </a:bodyPr>
          <a:lstStyle/>
          <a:p>
            <a:pPr marL="457200" lvl="1" indent="0">
              <a:buNone/>
            </a:pPr>
            <a:endParaRPr lang="en-US" sz="8400" dirty="0" smtClean="0">
              <a:solidFill>
                <a:schemeClr val="tx1">
                  <a:lumMod val="95000"/>
                  <a:lumOff val="5000"/>
                </a:schemeClr>
              </a:solidFill>
              <a:latin typeface="PermianSlabSerifTypeface" panose="02000000000000000000" pitchFamily="50" charset="0"/>
            </a:endParaRPr>
          </a:p>
          <a:p>
            <a:pPr marL="0" indent="0">
              <a:buNone/>
            </a:pPr>
            <a:endParaRPr lang="en-US" sz="8800" dirty="0" smtClean="0">
              <a:solidFill>
                <a:schemeClr val="tx1">
                  <a:lumMod val="95000"/>
                  <a:lumOff val="5000"/>
                </a:schemeClr>
              </a:solidFill>
              <a:latin typeface="PermianSlabSerifTypeface" panose="02000000000000000000" pitchFamily="50" charset="0"/>
            </a:endParaRPr>
          </a:p>
          <a:p>
            <a:pPr marL="0" indent="0">
              <a:buNone/>
            </a:pPr>
            <a:endParaRPr lang="en-US" sz="8800" b="1" dirty="0" smtClean="0">
              <a:solidFill>
                <a:schemeClr val="tx1">
                  <a:lumMod val="95000"/>
                  <a:lumOff val="5000"/>
                </a:schemeClr>
              </a:solidFill>
              <a:latin typeface="PermianSlabSerifTypeface" panose="02000000000000000000" pitchFamily="50" charset="0"/>
            </a:endParaRPr>
          </a:p>
          <a:p>
            <a:pPr marL="0" indent="0">
              <a:buNone/>
            </a:pPr>
            <a:endParaRPr lang="en-US" sz="8000" b="1" dirty="0">
              <a:solidFill>
                <a:schemeClr val="tx1">
                  <a:lumMod val="95000"/>
                  <a:lumOff val="5000"/>
                </a:schemeClr>
              </a:solidFill>
              <a:latin typeface="PermianSlabSerifTypeface" panose="02000000000000000000" pitchFamily="50" charset="0"/>
            </a:endParaRPr>
          </a:p>
          <a:p>
            <a:pPr marL="0" indent="0">
              <a:buNone/>
            </a:pPr>
            <a:endParaRPr lang="en-US" sz="8000" dirty="0" smtClean="0">
              <a:solidFill>
                <a:schemeClr val="tx1">
                  <a:lumMod val="95000"/>
                  <a:lumOff val="5000"/>
                </a:schemeClr>
              </a:solidFill>
              <a:latin typeface="PermianSlabSerifTypeface" panose="02000000000000000000" pitchFamily="50" charset="0"/>
            </a:endParaRPr>
          </a:p>
          <a:p>
            <a:pPr marL="0" indent="0">
              <a:buNone/>
            </a:pPr>
            <a:endParaRPr lang="en-US" sz="8000" dirty="0" smtClean="0">
              <a:solidFill>
                <a:schemeClr val="tx1">
                  <a:lumMod val="95000"/>
                  <a:lumOff val="5000"/>
                </a:schemeClr>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74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1273846" y="2123394"/>
            <a:ext cx="9486900" cy="2524125"/>
          </a:xfrm>
          <a:prstGeom prst="rect">
            <a:avLst/>
          </a:prstGeom>
        </p:spPr>
      </p:pic>
    </p:spTree>
    <p:extLst>
      <p:ext uri="{BB962C8B-B14F-4D97-AF65-F5344CB8AC3E}">
        <p14:creationId xmlns:p14="http://schemas.microsoft.com/office/powerpoint/2010/main" val="1312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792" y="1295400"/>
            <a:ext cx="10927008" cy="4724400"/>
          </a:xfrm>
        </p:spPr>
        <p:txBody>
          <a:bodyPr>
            <a:normAutofit fontScale="32500" lnSpcReduction="20000"/>
          </a:bodyPr>
          <a:lstStyle/>
          <a:p>
            <a:pPr marL="457200" lvl="1" indent="0">
              <a:buNone/>
            </a:pPr>
            <a:endParaRPr lang="en-US" sz="8400" dirty="0" smtClean="0">
              <a:solidFill>
                <a:schemeClr val="tx1">
                  <a:lumMod val="95000"/>
                  <a:lumOff val="5000"/>
                </a:schemeClr>
              </a:solidFill>
              <a:latin typeface="PermianSlabSerifTypeface" panose="02000000000000000000" pitchFamily="50" charset="0"/>
            </a:endParaRPr>
          </a:p>
          <a:p>
            <a:pPr lvl="1"/>
            <a:endParaRPr lang="en-US" sz="8400" dirty="0" smtClean="0">
              <a:solidFill>
                <a:schemeClr val="tx1">
                  <a:lumMod val="95000"/>
                  <a:lumOff val="5000"/>
                </a:schemeClr>
              </a:solidFill>
              <a:latin typeface="PermianSlabSerifTypeface" panose="02000000000000000000" pitchFamily="50" charset="0"/>
            </a:endParaRPr>
          </a:p>
          <a:p>
            <a:pPr marL="0" indent="0">
              <a:buNone/>
            </a:pPr>
            <a:endParaRPr lang="en-US" sz="8800" dirty="0" smtClean="0">
              <a:solidFill>
                <a:schemeClr val="tx1">
                  <a:lumMod val="95000"/>
                  <a:lumOff val="5000"/>
                </a:schemeClr>
              </a:solidFill>
              <a:latin typeface="PermianSlabSerifTypeface" panose="02000000000000000000" pitchFamily="50" charset="0"/>
            </a:endParaRPr>
          </a:p>
          <a:p>
            <a:pPr marL="0" indent="0">
              <a:buNone/>
            </a:pPr>
            <a:endParaRPr lang="en-US" sz="8800" b="1" dirty="0" smtClean="0">
              <a:solidFill>
                <a:schemeClr val="tx1">
                  <a:lumMod val="95000"/>
                  <a:lumOff val="5000"/>
                </a:schemeClr>
              </a:solidFill>
              <a:latin typeface="PermianSlabSerifTypeface" panose="02000000000000000000" pitchFamily="50" charset="0"/>
            </a:endParaRPr>
          </a:p>
          <a:p>
            <a:pPr marL="0" indent="0">
              <a:buNone/>
            </a:pPr>
            <a:endParaRPr lang="en-US" sz="8000" b="1" dirty="0">
              <a:solidFill>
                <a:schemeClr val="tx1">
                  <a:lumMod val="95000"/>
                  <a:lumOff val="5000"/>
                </a:schemeClr>
              </a:solidFill>
              <a:latin typeface="PermianSlabSerifTypeface" panose="02000000000000000000" pitchFamily="50" charset="0"/>
            </a:endParaRPr>
          </a:p>
          <a:p>
            <a:pPr marL="0" indent="0">
              <a:buNone/>
            </a:pPr>
            <a:endParaRPr lang="en-US" sz="8000" dirty="0" smtClean="0">
              <a:solidFill>
                <a:schemeClr val="tx1">
                  <a:lumMod val="95000"/>
                  <a:lumOff val="5000"/>
                </a:schemeClr>
              </a:solidFill>
              <a:latin typeface="PermianSlabSerifTypeface" panose="02000000000000000000" pitchFamily="50" charset="0"/>
            </a:endParaRPr>
          </a:p>
          <a:p>
            <a:pPr marL="0" indent="0">
              <a:buNone/>
            </a:pPr>
            <a:endParaRPr lang="en-US" sz="8000" dirty="0" smtClean="0">
              <a:solidFill>
                <a:schemeClr val="tx1">
                  <a:lumMod val="95000"/>
                  <a:lumOff val="5000"/>
                </a:schemeClr>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74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2786361" y="1340031"/>
            <a:ext cx="6461870" cy="4635137"/>
          </a:xfrm>
          <a:prstGeom prst="rect">
            <a:avLst/>
          </a:prstGeom>
        </p:spPr>
      </p:pic>
    </p:spTree>
    <p:extLst>
      <p:ext uri="{BB962C8B-B14F-4D97-AF65-F5344CB8AC3E}">
        <p14:creationId xmlns:p14="http://schemas.microsoft.com/office/powerpoint/2010/main" val="161661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392" y="1378424"/>
            <a:ext cx="10825408" cy="4488976"/>
          </a:xfrm>
        </p:spPr>
        <p:txBody>
          <a:bodyPr>
            <a:normAutofit fontScale="92500" lnSpcReduction="20000"/>
          </a:bodyPr>
          <a:lstStyle/>
          <a:p>
            <a:endParaRPr lang="en-US" sz="2400" dirty="0" smtClean="0">
              <a:solidFill>
                <a:schemeClr val="tx1"/>
              </a:solidFill>
              <a:latin typeface="PermianSlabSerifTypeface" panose="02000000000000000000" pitchFamily="50" charset="0"/>
            </a:endParaRPr>
          </a:p>
          <a:p>
            <a:r>
              <a:rPr lang="en-US" sz="2400" dirty="0" smtClean="0">
                <a:solidFill>
                  <a:schemeClr val="tx1"/>
                </a:solidFill>
                <a:latin typeface="PermianSlabSerifTypeface" panose="02000000000000000000" pitchFamily="50" charset="0"/>
              </a:rPr>
              <a:t>District Technology Request Portal is our ticketing system. Register today!</a:t>
            </a:r>
          </a:p>
          <a:p>
            <a:pPr marL="0" indent="0">
              <a:buNone/>
            </a:pPr>
            <a:endParaRPr lang="en-US" sz="2400" dirty="0">
              <a:solidFill>
                <a:schemeClr val="tx1"/>
              </a:solidFill>
              <a:latin typeface="PermianSlabSerifTypeface" panose="02000000000000000000" pitchFamily="50" charset="0"/>
            </a:endParaRPr>
          </a:p>
          <a:p>
            <a:r>
              <a:rPr lang="en-US" sz="2400" dirty="0" smtClean="0">
                <a:solidFill>
                  <a:schemeClr val="tx1"/>
                </a:solidFill>
                <a:latin typeface="PermianSlabSerifTypeface" panose="02000000000000000000" pitchFamily="50" charset="0"/>
              </a:rPr>
              <a:t>There are currently over 250 registered district contacts in the ticket system. </a:t>
            </a:r>
          </a:p>
          <a:p>
            <a:pPr marL="0" indent="0">
              <a:buNone/>
            </a:pPr>
            <a:endParaRPr lang="en-US" sz="2400" dirty="0">
              <a:solidFill>
                <a:schemeClr val="tx1"/>
              </a:solidFill>
              <a:latin typeface="PermianSlabSerifTypeface" panose="02000000000000000000" pitchFamily="50" charset="0"/>
            </a:endParaRPr>
          </a:p>
          <a:p>
            <a:r>
              <a:rPr lang="en-US" sz="2400" dirty="0" smtClean="0">
                <a:solidFill>
                  <a:schemeClr val="tx1"/>
                </a:solidFill>
                <a:latin typeface="PermianSlabSerifTypeface" panose="02000000000000000000" pitchFamily="50" charset="0"/>
              </a:rPr>
              <a:t>Since implementation in July 2017, over 25,000 tickets have been resolved.</a:t>
            </a:r>
          </a:p>
          <a:p>
            <a:endParaRPr lang="en-US" sz="2400" dirty="0">
              <a:solidFill>
                <a:schemeClr val="tx1"/>
              </a:solidFill>
              <a:latin typeface="PermianSlabSerifTypeface" panose="02000000000000000000" pitchFamily="50" charset="0"/>
            </a:endParaRPr>
          </a:p>
          <a:p>
            <a:r>
              <a:rPr lang="en-US" sz="2400" dirty="0" smtClean="0">
                <a:solidFill>
                  <a:schemeClr val="tx1"/>
                </a:solidFill>
                <a:latin typeface="PermianSlabSerifTypeface" panose="02000000000000000000" pitchFamily="50" charset="0"/>
              </a:rPr>
              <a:t>The resolved ticket count since July 2018 is 13, 592.</a:t>
            </a:r>
          </a:p>
          <a:p>
            <a:pPr marL="0" indent="0">
              <a:buNone/>
            </a:pPr>
            <a:endParaRPr lang="en-US" sz="36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spTree>
    <p:extLst>
      <p:ext uri="{BB962C8B-B14F-4D97-AF65-F5344CB8AC3E}">
        <p14:creationId xmlns:p14="http://schemas.microsoft.com/office/powerpoint/2010/main" val="262510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410494"/>
            <a:ext cx="11453091" cy="4525963"/>
          </a:xfrm>
        </p:spPr>
        <p:txBody>
          <a:bodyPr>
            <a:normAutofit/>
          </a:bodyPr>
          <a:lstStyle/>
          <a:p>
            <a:r>
              <a:rPr lang="en-US" sz="2600" dirty="0">
                <a:solidFill>
                  <a:schemeClr val="tx1">
                    <a:lumMod val="95000"/>
                    <a:lumOff val="5000"/>
                  </a:schemeClr>
                </a:solidFill>
              </a:rPr>
              <a:t> </a:t>
            </a:r>
            <a:r>
              <a:rPr lang="en-US" sz="2200" dirty="0" smtClean="0">
                <a:solidFill>
                  <a:schemeClr val="tx1">
                    <a:lumMod val="95000"/>
                    <a:lumOff val="5000"/>
                  </a:schemeClr>
                </a:solidFill>
                <a:latin typeface="PermianSlabSerifTypeface" panose="02000000000000000000" pitchFamily="50" charset="0"/>
              </a:rPr>
              <a:t>The Portal can be accessed using TDOE Single Sign-On, Orion. </a:t>
            </a:r>
          </a:p>
          <a:p>
            <a:pPr marL="0" indent="0">
              <a:buNone/>
            </a:pPr>
            <a:endParaRPr lang="en-US" sz="2600"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925221" y="2344883"/>
            <a:ext cx="2333625" cy="1752600"/>
          </a:xfrm>
          <a:prstGeom prst="rect">
            <a:avLst/>
          </a:prstGeom>
        </p:spPr>
      </p:pic>
      <p:pic>
        <p:nvPicPr>
          <p:cNvPr id="6" name="Picture 5"/>
          <p:cNvPicPr>
            <a:picLocks noChangeAspect="1"/>
          </p:cNvPicPr>
          <p:nvPr/>
        </p:nvPicPr>
        <p:blipFill>
          <a:blip r:embed="rId4"/>
          <a:stretch>
            <a:fillRect/>
          </a:stretch>
        </p:blipFill>
        <p:spPr>
          <a:xfrm>
            <a:off x="3887282" y="1884218"/>
            <a:ext cx="7593518" cy="4052239"/>
          </a:xfrm>
          <a:prstGeom prst="rect">
            <a:avLst/>
          </a:prstGeom>
        </p:spPr>
      </p:pic>
    </p:spTree>
    <p:extLst>
      <p:ext uri="{BB962C8B-B14F-4D97-AF65-F5344CB8AC3E}">
        <p14:creationId xmlns:p14="http://schemas.microsoft.com/office/powerpoint/2010/main" val="285727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TotalTime>
  <Words>650</Words>
  <Application>Microsoft Office PowerPoint</Application>
  <PresentationFormat>Widescreen</PresentationFormat>
  <Paragraphs>201</Paragraphs>
  <Slides>27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Open Sans</vt:lpstr>
      <vt:lpstr>PermianSlabSerifTypeface</vt:lpstr>
      <vt:lpstr>Wingdings</vt:lpstr>
      <vt:lpstr>Office Theme</vt:lpstr>
      <vt:lpstr>District Technology Service Desk</vt:lpstr>
      <vt:lpstr>Our Vision</vt:lpstr>
      <vt:lpstr>Our Priorities </vt:lpstr>
      <vt:lpstr>District Technology Service Desk  </vt:lpstr>
      <vt:lpstr>District Technology Service Desk</vt:lpstr>
      <vt:lpstr>District Technology Service Desk  </vt:lpstr>
      <vt:lpstr>District Technology Service Desk  </vt:lpstr>
      <vt:lpstr>District Technology Service Desk  </vt:lpstr>
      <vt:lpstr>District Technology Service Desk</vt:lpstr>
      <vt:lpstr>Updates &amp; Reminders</vt:lpstr>
      <vt:lpstr>Updates &amp; Reminders</vt:lpstr>
      <vt:lpstr>Updates &amp; Reminders</vt:lpstr>
      <vt:lpstr>Updates &amp; Reminders</vt:lpstr>
      <vt:lpstr>Updates &amp; Reminders</vt:lpstr>
      <vt:lpstr>Updates &amp; Reminders</vt:lpstr>
      <vt:lpstr>Updates &amp; Reminders</vt:lpstr>
      <vt:lpstr>Updates &amp; Reminders</vt:lpstr>
      <vt:lpstr>Updates &amp; Reminders</vt:lpstr>
      <vt:lpstr>Updates &amp; Reminders</vt:lpstr>
      <vt:lpstr>Updates &amp; Reminders</vt:lpstr>
      <vt:lpstr>EIS Changes 2019-20</vt:lpstr>
      <vt:lpstr>EIS Changes 2019-20</vt:lpstr>
      <vt:lpstr>EIS Changes 2019-20</vt:lpstr>
      <vt:lpstr>EIS Changes 2019-20</vt:lpstr>
      <vt:lpstr>EIS 2019-20 Extract Submission Schedule</vt:lpstr>
      <vt:lpstr>Melissa Teat Customer Product Manager Melissa.Teat@tn.gov (800) 495-4154</vt:lpstr>
      <vt:lpstr>PowerPoint Presentation</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Teat</dc:creator>
  <cp:lastModifiedBy>TN Attendance Committee</cp:lastModifiedBy>
  <cp:revision>142</cp:revision>
  <dcterms:created xsi:type="dcterms:W3CDTF">2017-09-13T01:27:15Z</dcterms:created>
  <dcterms:modified xsi:type="dcterms:W3CDTF">2019-04-04T12:19:08Z</dcterms:modified>
</cp:coreProperties>
</file>