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10"/>
  </p:notesMasterIdLst>
  <p:handoutMasterIdLst>
    <p:handoutMasterId r:id="rId11"/>
  </p:handoutMasterIdLst>
  <p:sldIdLst>
    <p:sldId id="258" r:id="rId2"/>
    <p:sldId id="259" r:id="rId3"/>
    <p:sldId id="260" r:id="rId4"/>
    <p:sldId id="261" r:id="rId5"/>
    <p:sldId id="262" r:id="rId6"/>
    <p:sldId id="263" r:id="rId7"/>
    <p:sldId id="264" r:id="rId8"/>
    <p:sldId id="265"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79" autoAdjust="0"/>
  </p:normalViewPr>
  <p:slideViewPr>
    <p:cSldViewPr>
      <p:cViewPr>
        <p:scale>
          <a:sx n="70" d="100"/>
          <a:sy n="70" d="100"/>
        </p:scale>
        <p:origin x="-2196" y="-47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834"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EECBF1B3-D54A-4A8D-92AA-7B31EBF8B582}" type="datetimeFigureOut">
              <a:rPr lang="en-US" smtClean="0"/>
              <a:t>6/7/2017</a:t>
            </a:fld>
            <a:endParaRPr lang="en-US"/>
          </a:p>
        </p:txBody>
      </p:sp>
      <p:sp>
        <p:nvSpPr>
          <p:cNvPr id="4" name="Footer Placeholder 3"/>
          <p:cNvSpPr>
            <a:spLocks noGrp="1"/>
          </p:cNvSpPr>
          <p:nvPr>
            <p:ph type="ftr" sz="quarter" idx="2"/>
          </p:nvPr>
        </p:nvSpPr>
        <p:spPr>
          <a:xfrm>
            <a:off x="78034" y="8766069"/>
            <a:ext cx="5540446" cy="465455"/>
          </a:xfrm>
          <a:prstGeom prst="rect">
            <a:avLst/>
          </a:prstGeom>
        </p:spPr>
        <p:txBody>
          <a:bodyPr vert="horz" lIns="93324" tIns="46662" rIns="93324" bIns="46662" rtlCol="0" anchor="b"/>
          <a:lstStyle>
            <a:lvl1pPr algn="l">
              <a:defRPr sz="1200"/>
            </a:lvl1pPr>
          </a:lstStyle>
          <a:p>
            <a:r>
              <a:rPr lang="en-US" dirty="0" smtClean="0">
                <a:latin typeface="Times New Roman" panose="02020603050405020304" pitchFamily="18" charset="0"/>
                <a:cs typeface="Times New Roman" panose="02020603050405020304" pitchFamily="18" charset="0"/>
              </a:rPr>
              <a:t>South Carolina Department of Education</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3"/>
          </p:nvPr>
        </p:nvSpPr>
        <p:spPr>
          <a:xfrm>
            <a:off x="6164722" y="8766069"/>
            <a:ext cx="778719" cy="465455"/>
          </a:xfrm>
          <a:prstGeom prst="rect">
            <a:avLst/>
          </a:prstGeom>
        </p:spPr>
        <p:txBody>
          <a:bodyPr vert="horz" lIns="93324" tIns="46662" rIns="93324" bIns="46662" rtlCol="0" anchor="b"/>
          <a:lstStyle>
            <a:lvl1pPr algn="r">
              <a:defRPr sz="1200"/>
            </a:lvl1pPr>
          </a:lstStyle>
          <a:p>
            <a:fld id="{39184511-D9F4-4BA0-9D09-BB9CF2585151}" type="slidenum">
              <a:rPr lang="en-US" smtClean="0">
                <a:latin typeface="Times New Roman" panose="02020603050405020304" pitchFamily="18" charset="0"/>
                <a:cs typeface="Times New Roman" panose="02020603050405020304" pitchFamily="18" charset="0"/>
              </a:rPr>
              <a:t>‹#›</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61641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78035" y="8766069"/>
            <a:ext cx="3043343" cy="465455"/>
          </a:xfrm>
          <a:prstGeom prst="rect">
            <a:avLst/>
          </a:prstGeom>
        </p:spPr>
        <p:txBody>
          <a:bodyPr vert="horz" lIns="93324" tIns="46662" rIns="93324" bIns="46662" rtlCol="0" anchor="b"/>
          <a:lstStyle>
            <a:lvl1pPr algn="l">
              <a:defRPr sz="1200">
                <a:latin typeface="Times New Roman" panose="02020603050405020304" pitchFamily="18" charset="0"/>
                <a:cs typeface="Times New Roman" panose="02020603050405020304" pitchFamily="18" charset="0"/>
              </a:defRPr>
            </a:lvl1pPr>
          </a:lstStyle>
          <a:p>
            <a:r>
              <a:rPr lang="en-US" dirty="0" smtClean="0"/>
              <a:t>South Carolina Department of Education</a:t>
            </a:r>
            <a:endParaRPr lang="en-US" dirty="0"/>
          </a:p>
        </p:txBody>
      </p:sp>
      <p:sp>
        <p:nvSpPr>
          <p:cNvPr id="7" name="Slide Number Placeholder 6"/>
          <p:cNvSpPr>
            <a:spLocks noGrp="1"/>
          </p:cNvSpPr>
          <p:nvPr>
            <p:ph type="sldNum" sz="quarter" idx="5"/>
          </p:nvPr>
        </p:nvSpPr>
        <p:spPr>
          <a:xfrm>
            <a:off x="3901722" y="8766069"/>
            <a:ext cx="3043343" cy="465455"/>
          </a:xfrm>
          <a:prstGeom prst="rect">
            <a:avLst/>
          </a:prstGeom>
        </p:spPr>
        <p:txBody>
          <a:bodyPr vert="horz" lIns="93324" tIns="46662" rIns="93324" bIns="46662" rtlCol="0" anchor="b"/>
          <a:lstStyle>
            <a:lvl1pPr algn="r">
              <a:defRPr sz="1200">
                <a:latin typeface="Times New Roman" panose="02020603050405020304" pitchFamily="18" charset="0"/>
                <a:cs typeface="Times New Roman" panose="02020603050405020304" pitchFamily="18" charset="0"/>
              </a:defRPr>
            </a:lvl1pPr>
          </a:lstStyle>
          <a:p>
            <a:fld id="{9091D14C-FD63-4621-8F63-9ECEE9A5DEDE}" type="slidenum">
              <a:rPr lang="en-US" smtClean="0"/>
              <a:pPr/>
              <a:t>‹#›</a:t>
            </a:fld>
            <a:endParaRPr lang="en-US" dirty="0"/>
          </a:p>
        </p:txBody>
      </p:sp>
    </p:spTree>
    <p:extLst>
      <p:ext uri="{BB962C8B-B14F-4D97-AF65-F5344CB8AC3E}">
        <p14:creationId xmlns:p14="http://schemas.microsoft.com/office/powerpoint/2010/main" val="295771147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0"/>
            <a:ext cx="1921707" cy="1828800"/>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5350" y="6191249"/>
            <a:ext cx="7391400" cy="657225"/>
          </a:xfrm>
          <a:prstGeom prst="rect">
            <a:avLst/>
          </a:prstGeom>
        </p:spPr>
      </p:pic>
    </p:spTree>
    <p:extLst>
      <p:ext uri="{BB962C8B-B14F-4D97-AF65-F5344CB8AC3E}">
        <p14:creationId xmlns:p14="http://schemas.microsoft.com/office/powerpoint/2010/main" val="9188826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163721773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2129541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3645925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1030343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3200"/>
            </a:lvl1pPr>
            <a:lvl2pPr>
              <a:defRPr sz="3200"/>
            </a:lvl2pPr>
            <a:lvl3pPr>
              <a:defRPr sz="28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3200"/>
            </a:lvl1pPr>
            <a:lvl2pPr>
              <a:defRPr sz="3200"/>
            </a:lvl2pPr>
            <a:lvl3pPr>
              <a:defRPr sz="2800"/>
            </a:lvl3pPr>
            <a:lvl4pPr>
              <a:defRPr sz="24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2007694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397958342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34724771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5145270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28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3200"/>
            </a:lvl2pPr>
            <a:lvl3pPr>
              <a:defRPr sz="2800"/>
            </a:lvl3pPr>
            <a:lvl4pPr>
              <a:defRPr sz="24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102507481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28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33459588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8198E-7845-4843-8114-6B9DA8FD3EF6}" type="slidenum">
              <a:rPr lang="en-US" smtClean="0"/>
              <a:t>‹#›</a:t>
            </a:fld>
            <a:endParaRPr lang="en-US"/>
          </a:p>
        </p:txBody>
      </p:sp>
    </p:spTree>
    <p:extLst>
      <p:ext uri="{BB962C8B-B14F-4D97-AF65-F5344CB8AC3E}">
        <p14:creationId xmlns:p14="http://schemas.microsoft.com/office/powerpoint/2010/main" val="2015621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b="1" dirty="0" smtClean="0"/>
              <a:t>New </a:t>
            </a:r>
            <a:r>
              <a:rPr lang="en-US" b="1" dirty="0"/>
              <a:t>2017 South Carolina</a:t>
            </a:r>
            <a:br>
              <a:rPr lang="en-US" b="1" dirty="0"/>
            </a:br>
            <a:r>
              <a:rPr lang="en-US" b="1" dirty="0"/>
              <a:t>Educational Technology Plan</a:t>
            </a:r>
            <a:r>
              <a:rPr lang="en-US" dirty="0"/>
              <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dirty="0">
                <a:solidFill>
                  <a:schemeClr val="tx1"/>
                </a:solidFill>
              </a:rPr>
              <a:t>presented </a:t>
            </a:r>
            <a:r>
              <a:rPr lang="en-US" dirty="0" smtClean="0">
                <a:solidFill>
                  <a:schemeClr val="tx1"/>
                </a:solidFill>
              </a:rPr>
              <a:t>by</a:t>
            </a:r>
          </a:p>
          <a:p>
            <a:endParaRPr lang="en-US" dirty="0">
              <a:solidFill>
                <a:schemeClr val="tx1"/>
              </a:solidFill>
            </a:endParaRPr>
          </a:p>
          <a:p>
            <a:pPr algn="l"/>
            <a:r>
              <a:rPr lang="en-US" sz="3000" dirty="0">
                <a:solidFill>
                  <a:schemeClr val="tx1"/>
                </a:solidFill>
              </a:rPr>
              <a:t>Valarie Byrd, </a:t>
            </a:r>
            <a:r>
              <a:rPr lang="en-US" sz="3000" dirty="0" smtClean="0">
                <a:solidFill>
                  <a:schemeClr val="tx1"/>
                </a:solidFill>
              </a:rPr>
              <a:t>MA          Robert Cardelli</a:t>
            </a:r>
            <a:endParaRPr lang="en-US" sz="3000" dirty="0">
              <a:solidFill>
                <a:schemeClr val="tx1"/>
              </a:solidFill>
            </a:endParaRPr>
          </a:p>
          <a:p>
            <a:pPr algn="r"/>
            <a:endParaRPr lang="en-US" dirty="0"/>
          </a:p>
          <a:p>
            <a:endParaRPr lang="en-US" dirty="0"/>
          </a:p>
        </p:txBody>
      </p:sp>
    </p:spTree>
    <p:extLst>
      <p:ext uri="{BB962C8B-B14F-4D97-AF65-F5344CB8AC3E}">
        <p14:creationId xmlns:p14="http://schemas.microsoft.com/office/powerpoint/2010/main" val="1220771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The titlle slide caption reads &quot; 2017-2019 State Educational Technology Plan.&quot;" title="Title Slide"/>
          <p:cNvSpPr>
            <a:spLocks noGrp="1"/>
          </p:cNvSpPr>
          <p:nvPr>
            <p:ph type="title"/>
          </p:nvPr>
        </p:nvSpPr>
        <p:spPr/>
        <p:txBody>
          <a:bodyPr>
            <a:normAutofit fontScale="90000"/>
          </a:bodyPr>
          <a:lstStyle/>
          <a:p>
            <a:r>
              <a:rPr lang="en-US" b="1" dirty="0"/>
              <a:t>2017-2019</a:t>
            </a:r>
            <a:br>
              <a:rPr lang="en-US" b="1" dirty="0"/>
            </a:br>
            <a:r>
              <a:rPr lang="en-US" b="1" dirty="0"/>
              <a:t>State Educational Technology Plan</a:t>
            </a:r>
          </a:p>
        </p:txBody>
      </p:sp>
      <p:sp>
        <p:nvSpPr>
          <p:cNvPr id="3" name="Slide Number Placeholder 2"/>
          <p:cNvSpPr>
            <a:spLocks noGrp="1"/>
          </p:cNvSpPr>
          <p:nvPr>
            <p:ph type="sldNum" sz="quarter" idx="4"/>
          </p:nvPr>
        </p:nvSpPr>
        <p:spPr/>
        <p:txBody>
          <a:bodyPr/>
          <a:lstStyle/>
          <a:p>
            <a:fld id="{2638198E-7845-4843-8114-6B9DA8FD3EF6}" type="slidenum">
              <a:rPr lang="en-US" smtClean="0"/>
              <a:t>2</a:t>
            </a:fld>
            <a:endParaRPr lang="en-US"/>
          </a:p>
        </p:txBody>
      </p:sp>
      <p:pic>
        <p:nvPicPr>
          <p:cNvPr id="5" name="Picture 4" descr="The images shows a picture of a two children viewing a laptop screen.  The caption reads &quot;Empowering Education with Technology.&quot;" title="Image with Caption"/>
          <p:cNvPicPr>
            <a:picLocks noChangeAspect="1"/>
          </p:cNvPicPr>
          <p:nvPr/>
        </p:nvPicPr>
        <p:blipFill rotWithShape="1">
          <a:blip r:embed="rId2"/>
          <a:srcRect l="10448" t="40981" r="53970" b="7725"/>
          <a:stretch/>
        </p:blipFill>
        <p:spPr>
          <a:xfrm>
            <a:off x="803539" y="1600200"/>
            <a:ext cx="7814658" cy="4756806"/>
          </a:xfrm>
          <a:prstGeom prst="rect">
            <a:avLst/>
          </a:prstGeom>
          <a:ln>
            <a:noFill/>
          </a:ln>
          <a:effectLst>
            <a:softEdge rad="112500"/>
          </a:effectLst>
        </p:spPr>
      </p:pic>
    </p:spTree>
    <p:extLst>
      <p:ext uri="{BB962C8B-B14F-4D97-AF65-F5344CB8AC3E}">
        <p14:creationId xmlns:p14="http://schemas.microsoft.com/office/powerpoint/2010/main" val="3268966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2638198E-7845-4843-8114-6B9DA8FD3EF6}" type="slidenum">
              <a:rPr lang="en-US" smtClean="0"/>
              <a:t>3</a:t>
            </a:fld>
            <a:endParaRPr lang="en-US"/>
          </a:p>
        </p:txBody>
      </p:sp>
      <p:sp>
        <p:nvSpPr>
          <p:cNvPr id="6" name="Title 5"/>
          <p:cNvSpPr>
            <a:spLocks noGrp="1"/>
          </p:cNvSpPr>
          <p:nvPr>
            <p:ph type="title"/>
          </p:nvPr>
        </p:nvSpPr>
        <p:spPr/>
        <p:txBody>
          <a:bodyPr/>
          <a:lstStyle/>
          <a:p>
            <a:r>
              <a:rPr lang="en-US" b="1" dirty="0" smtClean="0"/>
              <a:t>Project Overview</a:t>
            </a:r>
            <a:endParaRPr lang="en-US" b="1" dirty="0"/>
          </a:p>
        </p:txBody>
      </p:sp>
      <p:sp>
        <p:nvSpPr>
          <p:cNvPr id="7" name="Rectangle 6"/>
          <p:cNvSpPr/>
          <p:nvPr/>
        </p:nvSpPr>
        <p:spPr>
          <a:xfrm>
            <a:off x="609600" y="1928590"/>
            <a:ext cx="8077200" cy="3970318"/>
          </a:xfrm>
          <a:prstGeom prst="rect">
            <a:avLst/>
          </a:prstGeom>
        </p:spPr>
        <p:txBody>
          <a:bodyPr wrap="square">
            <a:spAutoFit/>
          </a:bodyPr>
          <a:lstStyle/>
          <a:p>
            <a:pPr>
              <a:lnSpc>
                <a:spcPct val="150000"/>
              </a:lnSpc>
              <a:spcBef>
                <a:spcPts val="600"/>
              </a:spcBef>
              <a:spcAft>
                <a:spcPts val="600"/>
              </a:spcAft>
            </a:pPr>
            <a:r>
              <a:rPr lang="en-US" altLang="en-US" sz="2800" dirty="0">
                <a:ea typeface="MS PGothic" pitchFamily="34" charset="-128"/>
                <a:cs typeface="Calibri" pitchFamily="34" charset="0"/>
              </a:rPr>
              <a:t>This project was conducted because the last significant state Educational Technology Plan was released in 2014. With the rapid advancements of technology and online testing requirements, the past plan’s vision and goals do not fully address all core areas that impact instructional technology</a:t>
            </a:r>
            <a:r>
              <a:rPr lang="en-US" altLang="en-US" dirty="0">
                <a:ea typeface="MS PGothic" pitchFamily="34" charset="-128"/>
                <a:cs typeface="Calibri" pitchFamily="34" charset="0"/>
              </a:rPr>
              <a:t>.</a:t>
            </a:r>
            <a:endParaRPr lang="en-US" altLang="en-US" dirty="0">
              <a:ea typeface="MS PGothic" pitchFamily="34" charset="-128"/>
              <a:cs typeface="Calibri" pitchFamily="34" charset="0"/>
            </a:endParaRPr>
          </a:p>
        </p:txBody>
      </p:sp>
    </p:spTree>
    <p:extLst>
      <p:ext uri="{BB962C8B-B14F-4D97-AF65-F5344CB8AC3E}">
        <p14:creationId xmlns:p14="http://schemas.microsoft.com/office/powerpoint/2010/main" val="90946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2638198E-7845-4843-8114-6B9DA8FD3EF6}" type="slidenum">
              <a:rPr lang="en-US" smtClean="0"/>
              <a:t>4</a:t>
            </a:fld>
            <a:endParaRPr lang="en-US"/>
          </a:p>
        </p:txBody>
      </p:sp>
      <p:sp>
        <p:nvSpPr>
          <p:cNvPr id="6" name="Title 5"/>
          <p:cNvSpPr>
            <a:spLocks noGrp="1"/>
          </p:cNvSpPr>
          <p:nvPr>
            <p:ph type="title"/>
          </p:nvPr>
        </p:nvSpPr>
        <p:spPr/>
        <p:txBody>
          <a:bodyPr/>
          <a:lstStyle/>
          <a:p>
            <a:r>
              <a:rPr lang="en-US" b="1" dirty="0" smtClean="0"/>
              <a:t>District Perspectives</a:t>
            </a:r>
            <a:endParaRPr lang="en-US" b="1" dirty="0"/>
          </a:p>
        </p:txBody>
      </p:sp>
      <p:sp>
        <p:nvSpPr>
          <p:cNvPr id="5" name="Speech Bubble: Rectangle with Corners Rounded 3"/>
          <p:cNvSpPr/>
          <p:nvPr/>
        </p:nvSpPr>
        <p:spPr>
          <a:xfrm>
            <a:off x="236923" y="1494287"/>
            <a:ext cx="2581275" cy="1314450"/>
          </a:xfrm>
          <a:prstGeom prst="wedgeRoundRectCallout">
            <a:avLst>
              <a:gd name="adj1" fmla="val -12249"/>
              <a:gd name="adj2" fmla="val 68921"/>
              <a:gd name="adj3" fmla="val 16667"/>
            </a:avLst>
          </a:prstGeom>
        </p:spPr>
        <p:style>
          <a:lnRef idx="1">
            <a:schemeClr val="accent1"/>
          </a:lnRef>
          <a:fillRef idx="2">
            <a:schemeClr val="accent1"/>
          </a:fillRef>
          <a:effectRef idx="1">
            <a:schemeClr val="accent1"/>
          </a:effectRef>
          <a:fontRef idx="minor">
            <a:schemeClr val="dk1"/>
          </a:fontRef>
        </p:style>
        <p:txBody>
          <a:bodyPr anchor="ctr"/>
          <a:lstStyle/>
          <a:p>
            <a:pPr algn="ctr" defTabSz="685800" eaLnBrk="1" fontAlgn="auto" hangingPunct="1">
              <a:spcBef>
                <a:spcPts val="0"/>
              </a:spcBef>
              <a:spcAft>
                <a:spcPts val="0"/>
              </a:spcAft>
              <a:defRPr/>
            </a:pPr>
            <a:r>
              <a:rPr lang="en-US" sz="1400" dirty="0">
                <a:solidFill>
                  <a:schemeClr val="tx1"/>
                </a:solidFill>
                <a:latin typeface="Calibri" panose="020F0502020204030204" pitchFamily="34" charset="0"/>
                <a:cs typeface="Calibri" panose="020F0502020204030204" pitchFamily="34" charset="0"/>
              </a:rPr>
              <a:t>“We need a template that is relevant and tools that we can use to make our lives easier!”</a:t>
            </a:r>
          </a:p>
        </p:txBody>
      </p:sp>
      <p:sp>
        <p:nvSpPr>
          <p:cNvPr id="9" name="Speech Bubble: Rectangle with Corners Rounded 5"/>
          <p:cNvSpPr/>
          <p:nvPr/>
        </p:nvSpPr>
        <p:spPr>
          <a:xfrm>
            <a:off x="3195962" y="1546134"/>
            <a:ext cx="2231702" cy="1314450"/>
          </a:xfrm>
          <a:prstGeom prst="wedgeRoundRectCallou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solidFill>
                  <a:schemeClr val="tx1"/>
                </a:solidFill>
                <a:latin typeface="Calibri" panose="020F0502020204030204" pitchFamily="34" charset="0"/>
                <a:cs typeface="Calibri" panose="020F0502020204030204" pitchFamily="34" charset="0"/>
              </a:rPr>
              <a:t>“I spend days and weeks working on this and I’m not quite sure what anyone does with </a:t>
            </a:r>
            <a:r>
              <a:rPr lang="en-US" sz="1400" dirty="0" smtClean="0">
                <a:solidFill>
                  <a:schemeClr val="tx1"/>
                </a:solidFill>
                <a:latin typeface="Calibri" panose="020F0502020204030204" pitchFamily="34" charset="0"/>
                <a:cs typeface="Calibri" panose="020F0502020204030204" pitchFamily="34" charset="0"/>
              </a:rPr>
              <a:t>it.”</a:t>
            </a:r>
            <a:endParaRPr lang="en-US" sz="1400" dirty="0">
              <a:solidFill>
                <a:schemeClr val="tx1"/>
              </a:solidFill>
              <a:latin typeface="Calibri" panose="020F0502020204030204" pitchFamily="34" charset="0"/>
              <a:cs typeface="Calibri" panose="020F0502020204030204" pitchFamily="34" charset="0"/>
            </a:endParaRPr>
          </a:p>
        </p:txBody>
      </p:sp>
      <p:sp>
        <p:nvSpPr>
          <p:cNvPr id="10" name="Text Placeholder 6"/>
          <p:cNvSpPr txBox="1">
            <a:spLocks/>
          </p:cNvSpPr>
          <p:nvPr/>
        </p:nvSpPr>
        <p:spPr>
          <a:xfrm>
            <a:off x="5826526" y="1546134"/>
            <a:ext cx="3077777" cy="1314450"/>
          </a:xfrm>
          <a:prstGeom prst="wedgeRoundRectCallout">
            <a:avLst/>
          </a:prstGeom>
        </p:spPr>
        <p:style>
          <a:lnRef idx="1">
            <a:schemeClr val="accent5"/>
          </a:lnRef>
          <a:fillRef idx="2">
            <a:schemeClr val="accent5"/>
          </a:fillRef>
          <a:effectRef idx="1">
            <a:schemeClr val="accent5"/>
          </a:effectRef>
          <a:fontRef idx="minor">
            <a:schemeClr val="dk1"/>
          </a:fontRef>
        </p:style>
        <p:txBody>
          <a:bodyPr rtlCol="0" anchor="ctr"/>
          <a:lstStyle>
            <a:lvl1pPr marL="342900" indent="-342900" algn="l" defTabSz="914400" rtl="0" eaLnBrk="1" latinLnBrk="0" hangingPunct="1">
              <a:spcBef>
                <a:spcPct val="20000"/>
              </a:spcBef>
              <a:buFont typeface="Arial" panose="020B0604020202020204" pitchFamily="34" charset="0"/>
              <a:buChar char="•"/>
              <a:defRPr sz="36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32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8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dk1"/>
                </a:solidFill>
                <a:latin typeface="+mn-lt"/>
                <a:ea typeface="+mn-ea"/>
                <a:cs typeface="+mn-cs"/>
              </a:defRPr>
            </a:lvl9pPr>
          </a:lstStyle>
          <a:p>
            <a:pPr marL="0" indent="0" algn="ctr" defTabSz="685800">
              <a:buFont typeface="Wingdings" panose="05000000000000000000" pitchFamily="2" charset="2"/>
              <a:buNone/>
              <a:defRPr/>
            </a:pPr>
            <a:r>
              <a:rPr lang="en-US" sz="1400" b="1" smtClean="0">
                <a:solidFill>
                  <a:schemeClr val="tx1"/>
                </a:solidFill>
                <a:latin typeface="Calibri" panose="020F0502020204030204" pitchFamily="34" charset="0"/>
                <a:cs typeface="Calibri" panose="020F0502020204030204" pitchFamily="34" charset="0"/>
              </a:rPr>
              <a:t>“What does the state do with this document once we send it to them?”</a:t>
            </a:r>
            <a:endParaRPr lang="en-US" sz="1400" b="1" dirty="0">
              <a:solidFill>
                <a:schemeClr val="tx1"/>
              </a:solidFill>
              <a:latin typeface="Calibri" panose="020F0502020204030204" pitchFamily="34" charset="0"/>
              <a:cs typeface="Calibri" panose="020F0502020204030204" pitchFamily="34" charset="0"/>
            </a:endParaRPr>
          </a:p>
        </p:txBody>
      </p:sp>
      <p:sp>
        <p:nvSpPr>
          <p:cNvPr id="11" name="Speech Bubble: Rectangle with Corners Rounded 7"/>
          <p:cNvSpPr/>
          <p:nvPr/>
        </p:nvSpPr>
        <p:spPr>
          <a:xfrm>
            <a:off x="310718" y="3346359"/>
            <a:ext cx="2994457" cy="1447800"/>
          </a:xfrm>
          <a:prstGeom prst="wedgeRoundRectCallout">
            <a:avLst/>
          </a:prstGeom>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sz="1400" dirty="0">
                <a:solidFill>
                  <a:schemeClr val="tx1"/>
                </a:solidFill>
                <a:latin typeface="Calibri" panose="020F0502020204030204" pitchFamily="34" charset="0"/>
                <a:cs typeface="Calibri" panose="020F0502020204030204" pitchFamily="34" charset="0"/>
              </a:rPr>
              <a:t>“What are my peers doing? </a:t>
            </a:r>
            <a:endParaRPr lang="en-US" sz="1400" dirty="0" smtClean="0">
              <a:solidFill>
                <a:schemeClr val="tx1"/>
              </a:solidFill>
              <a:latin typeface="Calibri" panose="020F0502020204030204" pitchFamily="34" charset="0"/>
              <a:cs typeface="Calibri" panose="020F0502020204030204" pitchFamily="34" charset="0"/>
            </a:endParaRPr>
          </a:p>
          <a:p>
            <a:pPr algn="ctr">
              <a:defRPr/>
            </a:pPr>
            <a:r>
              <a:rPr lang="en-US" sz="1400" dirty="0" smtClean="0">
                <a:solidFill>
                  <a:schemeClr val="tx1"/>
                </a:solidFill>
                <a:latin typeface="Calibri" panose="020F0502020204030204" pitchFamily="34" charset="0"/>
                <a:cs typeface="Calibri" panose="020F0502020204030204" pitchFamily="34" charset="0"/>
              </a:rPr>
              <a:t> I </a:t>
            </a:r>
            <a:r>
              <a:rPr lang="en-US" sz="1400" dirty="0">
                <a:solidFill>
                  <a:schemeClr val="tx1"/>
                </a:solidFill>
                <a:latin typeface="Calibri" panose="020F0502020204030204" pitchFamily="34" charset="0"/>
                <a:cs typeface="Calibri" panose="020F0502020204030204" pitchFamily="34" charset="0"/>
              </a:rPr>
              <a:t>have little insight into how other district’s approach their technology planning </a:t>
            </a:r>
            <a:r>
              <a:rPr lang="en-US" sz="1400" dirty="0" smtClean="0">
                <a:solidFill>
                  <a:schemeClr val="tx1"/>
                </a:solidFill>
                <a:latin typeface="Calibri" panose="020F0502020204030204" pitchFamily="34" charset="0"/>
                <a:cs typeface="Calibri" panose="020F0502020204030204" pitchFamily="34" charset="0"/>
              </a:rPr>
              <a:t>efforts.”</a:t>
            </a:r>
            <a:endParaRPr lang="en-US" sz="1400" dirty="0">
              <a:solidFill>
                <a:schemeClr val="tx1"/>
              </a:solidFill>
              <a:latin typeface="Calibri" panose="020F0502020204030204" pitchFamily="34" charset="0"/>
              <a:cs typeface="Calibri" panose="020F0502020204030204" pitchFamily="34" charset="0"/>
            </a:endParaRPr>
          </a:p>
        </p:txBody>
      </p:sp>
      <p:sp>
        <p:nvSpPr>
          <p:cNvPr id="12" name="Speech Bubble: Rectangle with Corners Rounded 8"/>
          <p:cNvSpPr/>
          <p:nvPr/>
        </p:nvSpPr>
        <p:spPr>
          <a:xfrm>
            <a:off x="3781425" y="3346359"/>
            <a:ext cx="2209800" cy="1447800"/>
          </a:xfrm>
          <a:prstGeom prst="wedgeRoundRectCallou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solidFill>
                  <a:schemeClr val="tx1"/>
                </a:solidFill>
                <a:latin typeface="Calibri" panose="020F0502020204030204" pitchFamily="34" charset="0"/>
                <a:cs typeface="Calibri" panose="020F0502020204030204" pitchFamily="34" charset="0"/>
              </a:rPr>
              <a:t>“The Department of Education doesn’t know anything about me!”</a:t>
            </a:r>
          </a:p>
        </p:txBody>
      </p:sp>
      <p:sp>
        <p:nvSpPr>
          <p:cNvPr id="13" name="Speech Bubble: Rectangle with Corners Rounded 4"/>
          <p:cNvSpPr/>
          <p:nvPr/>
        </p:nvSpPr>
        <p:spPr>
          <a:xfrm>
            <a:off x="6285390" y="3346359"/>
            <a:ext cx="2467993" cy="1447800"/>
          </a:xfrm>
          <a:prstGeom prst="wedgeRoundRectCallou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400" dirty="0">
                <a:solidFill>
                  <a:schemeClr val="tx1"/>
                </a:solidFill>
                <a:latin typeface="Calibri" panose="020F0502020204030204" pitchFamily="34" charset="0"/>
                <a:cs typeface="Calibri" panose="020F0502020204030204" pitchFamily="34" charset="0"/>
              </a:rPr>
              <a:t>“We are a rural district and we are different!”</a:t>
            </a:r>
          </a:p>
        </p:txBody>
      </p:sp>
      <p:sp>
        <p:nvSpPr>
          <p:cNvPr id="15" name="Speech Bubble: Rectangle with Corners Rounded 9"/>
          <p:cNvSpPr/>
          <p:nvPr/>
        </p:nvSpPr>
        <p:spPr>
          <a:xfrm>
            <a:off x="1677880" y="5031345"/>
            <a:ext cx="2665520" cy="1447800"/>
          </a:xfrm>
          <a:prstGeom prst="wedgeRoundRectCallou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1400" dirty="0">
                <a:solidFill>
                  <a:schemeClr val="tx1"/>
                </a:solidFill>
                <a:latin typeface="Calibri" panose="020F0502020204030204" pitchFamily="34" charset="0"/>
                <a:cs typeface="Calibri" panose="020F0502020204030204" pitchFamily="34" charset="0"/>
              </a:rPr>
              <a:t>“Our board has no clue what the role of technology is and how their funding decisions impact our </a:t>
            </a:r>
            <a:r>
              <a:rPr lang="en-US" sz="1400" dirty="0" smtClean="0">
                <a:solidFill>
                  <a:schemeClr val="tx1"/>
                </a:solidFill>
                <a:latin typeface="Calibri" panose="020F0502020204030204" pitchFamily="34" charset="0"/>
                <a:cs typeface="Calibri" panose="020F0502020204030204" pitchFamily="34" charset="0"/>
              </a:rPr>
              <a:t>students.”</a:t>
            </a:r>
            <a:endParaRPr lang="en-US" sz="1400" dirty="0">
              <a:solidFill>
                <a:schemeClr val="tx1"/>
              </a:solidFill>
              <a:latin typeface="Calibri" panose="020F0502020204030204" pitchFamily="34" charset="0"/>
              <a:cs typeface="Calibri" panose="020F0502020204030204" pitchFamily="34" charset="0"/>
            </a:endParaRPr>
          </a:p>
        </p:txBody>
      </p:sp>
      <p:sp>
        <p:nvSpPr>
          <p:cNvPr id="17" name="Speech Bubble: Rectangle with Corners Rounded 10"/>
          <p:cNvSpPr/>
          <p:nvPr/>
        </p:nvSpPr>
        <p:spPr>
          <a:xfrm>
            <a:off x="5011942" y="5095335"/>
            <a:ext cx="2546895" cy="1447800"/>
          </a:xfrm>
          <a:prstGeom prst="wedgeRoundRectCallou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chemeClr val="tx1"/>
                </a:solidFill>
                <a:latin typeface="Calibri" panose="020F0502020204030204" pitchFamily="34" charset="0"/>
                <a:cs typeface="Calibri" panose="020F0502020204030204" pitchFamily="34" charset="0"/>
              </a:rPr>
              <a:t>“Just because we aren’t a rural district doesn’t mean we don’t have </a:t>
            </a:r>
            <a:r>
              <a:rPr lang="en-US" sz="1400" dirty="0" smtClean="0">
                <a:solidFill>
                  <a:schemeClr val="tx1"/>
                </a:solidFill>
                <a:latin typeface="Calibri" panose="020F0502020204030204" pitchFamily="34" charset="0"/>
                <a:cs typeface="Calibri" panose="020F0502020204030204" pitchFamily="34" charset="0"/>
              </a:rPr>
              <a:t>challenges.”</a:t>
            </a:r>
            <a:endParaRPr lang="en-US" sz="1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75616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2638198E-7845-4843-8114-6B9DA8FD3EF6}" type="slidenum">
              <a:rPr lang="en-US" smtClean="0"/>
              <a:t>5</a:t>
            </a:fld>
            <a:endParaRPr lang="en-US"/>
          </a:p>
        </p:txBody>
      </p:sp>
      <p:sp>
        <p:nvSpPr>
          <p:cNvPr id="6" name="Title 5"/>
          <p:cNvSpPr>
            <a:spLocks noGrp="1"/>
          </p:cNvSpPr>
          <p:nvPr>
            <p:ph type="title"/>
          </p:nvPr>
        </p:nvSpPr>
        <p:spPr>
          <a:xfrm>
            <a:off x="533400" y="152400"/>
            <a:ext cx="8229600" cy="1143000"/>
          </a:xfrm>
        </p:spPr>
        <p:txBody>
          <a:bodyPr/>
          <a:lstStyle/>
          <a:p>
            <a:r>
              <a:rPr lang="en-US" b="1" dirty="0" smtClean="0"/>
              <a:t>Contributors</a:t>
            </a:r>
            <a:endParaRPr lang="en-US" b="1" dirty="0"/>
          </a:p>
        </p:txBody>
      </p:sp>
      <p:sp>
        <p:nvSpPr>
          <p:cNvPr id="2" name="Rectangle 1"/>
          <p:cNvSpPr/>
          <p:nvPr/>
        </p:nvSpPr>
        <p:spPr>
          <a:xfrm>
            <a:off x="533400" y="1828800"/>
            <a:ext cx="8229600" cy="3000821"/>
          </a:xfrm>
          <a:prstGeom prst="rect">
            <a:avLst/>
          </a:prstGeom>
        </p:spPr>
        <p:txBody>
          <a:bodyPr wrap="square">
            <a:spAutoFit/>
          </a:bodyPr>
          <a:lstStyle/>
          <a:p>
            <a:r>
              <a:rPr lang="en-US" sz="3200" b="1" dirty="0">
                <a:cs typeface="Calibri" panose="020F0502020204030204" pitchFamily="34" charset="0"/>
              </a:rPr>
              <a:t>Project Oversight</a:t>
            </a:r>
          </a:p>
          <a:p>
            <a:endParaRPr lang="en-US" sz="3100" b="1" dirty="0">
              <a:cs typeface="Calibri" panose="020F0502020204030204" pitchFamily="34" charset="0"/>
            </a:endParaRPr>
          </a:p>
          <a:p>
            <a:r>
              <a:rPr lang="en-US" sz="2800" dirty="0">
                <a:cs typeface="Calibri" panose="020F0502020204030204" pitchFamily="34" charset="0"/>
              </a:rPr>
              <a:t>Don Cantrell </a:t>
            </a:r>
            <a:r>
              <a:rPr lang="en-US" sz="2800" dirty="0" smtClean="0">
                <a:cs typeface="Calibri" panose="020F0502020204030204" pitchFamily="34" charset="0"/>
              </a:rPr>
              <a:t> – </a:t>
            </a:r>
            <a:r>
              <a:rPr lang="en-US" sz="2800" dirty="0">
                <a:cs typeface="Calibri" panose="020F0502020204030204" pitchFamily="34" charset="0"/>
              </a:rPr>
              <a:t>Executive Sponsor</a:t>
            </a:r>
          </a:p>
          <a:p>
            <a:r>
              <a:rPr lang="en-US" sz="2800" dirty="0">
                <a:cs typeface="Calibri" panose="020F0502020204030204" pitchFamily="34" charset="0"/>
              </a:rPr>
              <a:t>Valarie Byrd </a:t>
            </a:r>
            <a:r>
              <a:rPr lang="en-US" sz="2800" dirty="0" smtClean="0">
                <a:cs typeface="Calibri" panose="020F0502020204030204" pitchFamily="34" charset="0"/>
              </a:rPr>
              <a:t> – </a:t>
            </a:r>
            <a:r>
              <a:rPr lang="en-US" sz="2800" dirty="0">
                <a:cs typeface="Calibri" panose="020F0502020204030204" pitchFamily="34" charset="0"/>
              </a:rPr>
              <a:t>Project Manager</a:t>
            </a:r>
          </a:p>
          <a:p>
            <a:r>
              <a:rPr lang="en-US" sz="2800" dirty="0">
                <a:cs typeface="Calibri" panose="020F0502020204030204" pitchFamily="34" charset="0"/>
              </a:rPr>
              <a:t>Rob Cardelli  – </a:t>
            </a:r>
            <a:r>
              <a:rPr lang="en-US" sz="2800" dirty="0" smtClean="0">
                <a:cs typeface="Calibri" panose="020F0502020204030204" pitchFamily="34" charset="0"/>
              </a:rPr>
              <a:t>Independent Consultant</a:t>
            </a:r>
            <a:endParaRPr lang="en-US" sz="2800" dirty="0">
              <a:cs typeface="Calibri" panose="020F0502020204030204" pitchFamily="34" charset="0"/>
            </a:endParaRPr>
          </a:p>
          <a:p>
            <a:pPr lvl="1"/>
            <a:endParaRPr lang="en-US" sz="1400" dirty="0">
              <a:latin typeface="Calibri" panose="020F0502020204030204" pitchFamily="34" charset="0"/>
              <a:cs typeface="Calibri" panose="020F0502020204030204" pitchFamily="34" charset="0"/>
            </a:endParaRPr>
          </a:p>
          <a:p>
            <a:pPr lvl="1"/>
            <a:endParaRPr lang="en-US" sz="1400" dirty="0">
              <a:latin typeface="Calibri" panose="020F0502020204030204" pitchFamily="34" charset="0"/>
              <a:cs typeface="Calibri" panose="020F0502020204030204" pitchFamily="34" charset="0"/>
            </a:endParaRPr>
          </a:p>
          <a:p>
            <a:pPr lvl="1"/>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8664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2638198E-7845-4843-8114-6B9DA8FD3EF6}" type="slidenum">
              <a:rPr lang="en-US" smtClean="0"/>
              <a:t>6</a:t>
            </a:fld>
            <a:endParaRPr lang="en-US"/>
          </a:p>
        </p:txBody>
      </p:sp>
      <p:sp>
        <p:nvSpPr>
          <p:cNvPr id="6" name="Title 5"/>
          <p:cNvSpPr>
            <a:spLocks noGrp="1"/>
          </p:cNvSpPr>
          <p:nvPr>
            <p:ph type="title"/>
          </p:nvPr>
        </p:nvSpPr>
        <p:spPr>
          <a:xfrm>
            <a:off x="533400" y="0"/>
            <a:ext cx="8229600" cy="1143000"/>
          </a:xfrm>
        </p:spPr>
        <p:txBody>
          <a:bodyPr/>
          <a:lstStyle/>
          <a:p>
            <a:r>
              <a:rPr lang="en-US" b="1" dirty="0" smtClean="0"/>
              <a:t>Contributors</a:t>
            </a:r>
            <a:endParaRPr lang="en-US" b="1" dirty="0"/>
          </a:p>
        </p:txBody>
      </p:sp>
      <p:graphicFrame>
        <p:nvGraphicFramePr>
          <p:cNvPr id="5" name="Table 4" descr="Allendale County Schools&#10;Anderston County School District 5&#10;Bamberg School Distric 2&#10;Barnwell School District 45&#10;Berkeley County Library System&#10;Blackville-Hilda Public Schools&#10;Calhoun County School District&#10;Charleston County School District&#10;Clarendon School District 1&#10;Clarendon School District 2&#10;Dillon School District 4&#10;Edgefield County School District&#10;Florence School District 1&#10;Fort Mill School District" title="List of Contributors"/>
          <p:cNvGraphicFramePr>
            <a:graphicFrameLocks noGrp="1"/>
          </p:cNvGraphicFramePr>
          <p:nvPr>
            <p:extLst>
              <p:ext uri="{D42A27DB-BD31-4B8C-83A1-F6EECF244321}">
                <p14:modId xmlns:p14="http://schemas.microsoft.com/office/powerpoint/2010/main" val="4130513801"/>
              </p:ext>
            </p:extLst>
          </p:nvPr>
        </p:nvGraphicFramePr>
        <p:xfrm>
          <a:off x="152400" y="1219200"/>
          <a:ext cx="4191000" cy="5178089"/>
        </p:xfrm>
        <a:graphic>
          <a:graphicData uri="http://schemas.openxmlformats.org/drawingml/2006/table">
            <a:tbl>
              <a:tblPr>
                <a:effectLst>
                  <a:outerShdw blurRad="50800" dist="50800" dir="5400000" algn="ctr" rotWithShape="0">
                    <a:schemeClr val="bg1"/>
                  </a:outerShdw>
                </a:effectLst>
                <a:tableStyleId>{5C22544A-7EE6-4342-B048-85BDC9FD1C3A}</a:tableStyleId>
              </a:tblPr>
              <a:tblGrid>
                <a:gridCol w="4191000">
                  <a:extLst>
                    <a:ext uri="{9D8B030D-6E8A-4147-A177-3AD203B41FA5}">
                      <a16:colId xmlns:a16="http://schemas.microsoft.com/office/drawing/2014/main" xmlns="" val="1005168303"/>
                    </a:ext>
                  </a:extLst>
                </a:gridCol>
              </a:tblGrid>
              <a:tr h="351877">
                <a:tc>
                  <a:txBody>
                    <a:bodyPr/>
                    <a:lstStyle/>
                    <a:p>
                      <a:pPr marL="285750" indent="-285750" algn="l" fontAlgn="b">
                        <a:buFont typeface="Arial" panose="020B0604020202020204" pitchFamily="34" charset="0"/>
                        <a:buChar char="•"/>
                      </a:pPr>
                      <a:r>
                        <a:rPr lang="en-US" sz="1800" b="1" u="none" strike="noStrike" dirty="0" smtClean="0">
                          <a:effectLst/>
                          <a:latin typeface="+mn-lt"/>
                          <a:cs typeface="Calibri" panose="020F0502020204030204" pitchFamily="34" charset="0"/>
                        </a:rPr>
                        <a:t>Allendale </a:t>
                      </a:r>
                      <a:r>
                        <a:rPr lang="en-US" sz="1800" b="1" u="none" strike="noStrike" dirty="0">
                          <a:effectLst/>
                          <a:latin typeface="+mn-lt"/>
                          <a:cs typeface="Calibri" panose="020F0502020204030204" pitchFamily="34" charset="0"/>
                        </a:rPr>
                        <a:t>County Schools</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2147010450"/>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Anderson County School District </a:t>
                      </a:r>
                      <a:r>
                        <a:rPr lang="en-US" sz="1800" b="1" u="none" strike="noStrike" dirty="0" smtClean="0">
                          <a:effectLst/>
                          <a:latin typeface="+mn-lt"/>
                          <a:cs typeface="Calibri" panose="020F0502020204030204" pitchFamily="34" charset="0"/>
                        </a:rPr>
                        <a:t>5</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1659434785"/>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Bamberg School District </a:t>
                      </a:r>
                      <a:r>
                        <a:rPr lang="en-US" sz="1800" b="1" u="none" strike="noStrike" dirty="0" smtClean="0">
                          <a:effectLst/>
                          <a:latin typeface="+mn-lt"/>
                          <a:cs typeface="Calibri" panose="020F0502020204030204" pitchFamily="34" charset="0"/>
                        </a:rPr>
                        <a:t>2</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956895594"/>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Barnwell School District </a:t>
                      </a:r>
                      <a:r>
                        <a:rPr lang="en-US" sz="1800" b="1" u="none" strike="noStrike" dirty="0" smtClean="0">
                          <a:effectLst/>
                          <a:latin typeface="+mn-lt"/>
                          <a:cs typeface="Calibri" panose="020F0502020204030204" pitchFamily="34" charset="0"/>
                        </a:rPr>
                        <a:t>45</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630390767"/>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Berkeley County Library System</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4174706130"/>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Blackville-Hilda Public Schools</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771007529"/>
                  </a:ext>
                </a:extLst>
              </a:tr>
              <a:tr h="378368">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Calhoun County Public Schools</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1220847520"/>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Charleston County School District</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4227058208"/>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Clarendon County School District </a:t>
                      </a:r>
                      <a:r>
                        <a:rPr lang="en-US" sz="1800" b="1" u="none" strike="noStrike" dirty="0" smtClean="0">
                          <a:effectLst/>
                          <a:latin typeface="+mn-lt"/>
                          <a:cs typeface="Calibri" panose="020F0502020204030204" pitchFamily="34" charset="0"/>
                        </a:rPr>
                        <a:t>3</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3814916621"/>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Clarendon School District </a:t>
                      </a:r>
                      <a:r>
                        <a:rPr lang="en-US" sz="1800" b="1" u="none" strike="noStrike" dirty="0" smtClean="0">
                          <a:effectLst/>
                          <a:latin typeface="+mn-lt"/>
                          <a:cs typeface="Calibri" panose="020F0502020204030204" pitchFamily="34" charset="0"/>
                        </a:rPr>
                        <a:t>1</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281866431"/>
                  </a:ext>
                </a:extLst>
              </a:tr>
              <a:tr h="351877">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Clarendon School District </a:t>
                      </a:r>
                      <a:r>
                        <a:rPr lang="en-US" sz="1800" b="1" u="none" strike="noStrike" dirty="0" smtClean="0">
                          <a:effectLst/>
                          <a:latin typeface="+mn-lt"/>
                          <a:cs typeface="Calibri" panose="020F0502020204030204" pitchFamily="34" charset="0"/>
                        </a:rPr>
                        <a:t>2</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472671457"/>
                  </a:ext>
                </a:extLst>
              </a:tr>
              <a:tr h="370063">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Dillon School District Four</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1635679055"/>
                  </a:ext>
                </a:extLst>
              </a:tr>
              <a:tr h="910888">
                <a:tc>
                  <a:txBody>
                    <a:bodyPr/>
                    <a:lstStyle/>
                    <a:p>
                      <a:pPr marL="285750" indent="-285750" algn="l" fontAlgn="b">
                        <a:buFont typeface="Arial" panose="020B0604020202020204" pitchFamily="34" charset="0"/>
                        <a:buChar char="•"/>
                      </a:pPr>
                      <a:r>
                        <a:rPr lang="en-US" sz="1800" b="1" u="none" strike="noStrike" dirty="0">
                          <a:effectLst/>
                          <a:latin typeface="+mn-lt"/>
                          <a:cs typeface="Calibri" panose="020F0502020204030204" pitchFamily="34" charset="0"/>
                        </a:rPr>
                        <a:t>Edgefield County School District</a:t>
                      </a:r>
                    </a:p>
                    <a:p>
                      <a:pPr marL="285750" indent="-285750" algn="l" fontAlgn="b">
                        <a:buFont typeface="Arial" panose="020B0604020202020204" pitchFamily="34" charset="0"/>
                        <a:buChar char="•"/>
                      </a:pPr>
                      <a:r>
                        <a:rPr lang="en-US" sz="1800" b="1" i="0" u="none" strike="noStrike" dirty="0">
                          <a:solidFill>
                            <a:srgbClr val="000000"/>
                          </a:solidFill>
                          <a:effectLst/>
                          <a:latin typeface="+mn-lt"/>
                          <a:cs typeface="Calibri" panose="020F0502020204030204" pitchFamily="34" charset="0"/>
                        </a:rPr>
                        <a:t>Florence School District </a:t>
                      </a:r>
                      <a:r>
                        <a:rPr lang="en-US" sz="1800" b="1" i="0" u="none" strike="noStrike" baseline="0" dirty="0" smtClean="0">
                          <a:solidFill>
                            <a:srgbClr val="000000"/>
                          </a:solidFill>
                          <a:effectLst/>
                          <a:latin typeface="+mn-lt"/>
                          <a:cs typeface="Calibri" panose="020F0502020204030204" pitchFamily="34" charset="0"/>
                        </a:rPr>
                        <a:t> 1</a:t>
                      </a:r>
                      <a:endParaRPr lang="en-US" sz="1800" b="1" i="0" u="none" strike="noStrike" dirty="0">
                        <a:solidFill>
                          <a:srgbClr val="000000"/>
                        </a:solidFill>
                        <a:effectLst/>
                        <a:latin typeface="+mn-lt"/>
                        <a:cs typeface="Calibri" panose="020F0502020204030204" pitchFamily="34" charset="0"/>
                      </a:endParaRPr>
                    </a:p>
                    <a:p>
                      <a:pPr marL="285750" indent="-285750" algn="l" fontAlgn="b">
                        <a:buFont typeface="Arial" panose="020B0604020202020204" pitchFamily="34" charset="0"/>
                        <a:buChar char="•"/>
                      </a:pPr>
                      <a:r>
                        <a:rPr lang="en-US" sz="1800" b="1" i="0" u="none" strike="noStrike" dirty="0">
                          <a:solidFill>
                            <a:srgbClr val="000000"/>
                          </a:solidFill>
                          <a:effectLst/>
                          <a:latin typeface="+mn-lt"/>
                          <a:cs typeface="Calibri" panose="020F0502020204030204" pitchFamily="34" charset="0"/>
                        </a:rPr>
                        <a:t>Fort Mill School District</a:t>
                      </a:r>
                    </a:p>
                  </a:txBody>
                  <a:tcPr marL="9525" marR="9525" marT="9525" anchor="b">
                    <a:noFill/>
                  </a:tcPr>
                </a:tc>
                <a:extLst>
                  <a:ext uri="{0D108BD9-81ED-4DB2-BD59-A6C34878D82A}">
                    <a16:rowId xmlns:a16="http://schemas.microsoft.com/office/drawing/2014/main" xmlns="" val="3264388760"/>
                  </a:ext>
                </a:extLst>
              </a:tr>
            </a:tbl>
          </a:graphicData>
        </a:graphic>
      </p:graphicFrame>
      <p:graphicFrame>
        <p:nvGraphicFramePr>
          <p:cNvPr id="7" name="Table 6" descr="List of Contributors&#10;Greenwood County School District 52&#10;Hampton county School District Two&#10;Jasper County School District&#10;Marion County School District&#10;Newberry County School District&#10;Office of Virtual Education&#10;Orangeburg Consolidated School District 5&#10;Orangeburg School District 3&#10;Richland School District 2&#10;South Carolina Department of Education&#10;Richland School District 2&#10;School District of Newberry County&#10;South Carolina State Library&#10;Spartanburg School District 5&#10;Spartanburge School District 2&#10;Sumter School District" title="Contributores"/>
          <p:cNvGraphicFramePr>
            <a:graphicFrameLocks noGrp="1"/>
          </p:cNvGraphicFramePr>
          <p:nvPr>
            <p:extLst>
              <p:ext uri="{D42A27DB-BD31-4B8C-83A1-F6EECF244321}">
                <p14:modId xmlns:p14="http://schemas.microsoft.com/office/powerpoint/2010/main" val="2947475818"/>
              </p:ext>
            </p:extLst>
          </p:nvPr>
        </p:nvGraphicFramePr>
        <p:xfrm>
          <a:off x="4343400" y="1219200"/>
          <a:ext cx="4648200" cy="5178341"/>
        </p:xfrm>
        <a:graphic>
          <a:graphicData uri="http://schemas.openxmlformats.org/drawingml/2006/table">
            <a:tbl>
              <a:tblPr>
                <a:tableStyleId>{5C22544A-7EE6-4342-B048-85BDC9FD1C3A}</a:tableStyleId>
              </a:tblPr>
              <a:tblGrid>
                <a:gridCol w="4648200">
                  <a:extLst>
                    <a:ext uri="{9D8B030D-6E8A-4147-A177-3AD203B41FA5}">
                      <a16:colId xmlns:a16="http://schemas.microsoft.com/office/drawing/2014/main" xmlns="" val="3263547208"/>
                    </a:ext>
                  </a:extLst>
                </a:gridCol>
              </a:tblGrid>
              <a:tr h="391335">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Greenwood County School District </a:t>
                      </a:r>
                      <a:r>
                        <a:rPr lang="en-US" sz="1800" b="1" u="none" strike="noStrike" dirty="0" smtClean="0">
                          <a:effectLst/>
                          <a:latin typeface="+mn-lt"/>
                          <a:cs typeface="Calibri" panose="020F0502020204030204" pitchFamily="34" charset="0"/>
                        </a:rPr>
                        <a:t>52</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3556119708"/>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Hampton County School District </a:t>
                      </a:r>
                      <a:r>
                        <a:rPr lang="en-US" sz="1800" b="1" u="none" strike="noStrike" dirty="0" smtClean="0">
                          <a:effectLst/>
                          <a:latin typeface="+mn-lt"/>
                          <a:cs typeface="Calibri" panose="020F0502020204030204" pitchFamily="34" charset="0"/>
                        </a:rPr>
                        <a:t>2</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4124527357"/>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Jasper County School District</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1148839020"/>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Marion County School District</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1235089236"/>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Newberry County School District</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2132395972"/>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Office of Virtual Education</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97323008"/>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Orangeburg </a:t>
                      </a:r>
                      <a:r>
                        <a:rPr lang="en-US" sz="1800" b="1" u="none" strike="noStrike" dirty="0" smtClean="0">
                          <a:effectLst/>
                          <a:latin typeface="+mn-lt"/>
                          <a:cs typeface="Calibri" panose="020F0502020204030204" pitchFamily="34" charset="0"/>
                        </a:rPr>
                        <a:t>Consolidated </a:t>
                      </a:r>
                      <a:r>
                        <a:rPr lang="en-US" sz="1800" b="1" u="none" strike="noStrike" dirty="0">
                          <a:effectLst/>
                          <a:latin typeface="+mn-lt"/>
                          <a:cs typeface="Calibri" panose="020F0502020204030204" pitchFamily="34" charset="0"/>
                        </a:rPr>
                        <a:t>School </a:t>
                      </a:r>
                      <a:r>
                        <a:rPr lang="en-US" sz="1800" b="1" u="none" strike="noStrike" dirty="0" smtClean="0">
                          <a:effectLst/>
                          <a:latin typeface="+mn-lt"/>
                          <a:cs typeface="Calibri" panose="020F0502020204030204" pitchFamily="34" charset="0"/>
                        </a:rPr>
                        <a:t>District 5</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2790965254"/>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Orangeburg School District </a:t>
                      </a:r>
                      <a:r>
                        <a:rPr lang="en-US" sz="1800" b="1" u="none" strike="noStrike" dirty="0" smtClean="0">
                          <a:effectLst/>
                          <a:latin typeface="+mn-lt"/>
                          <a:cs typeface="Calibri" panose="020F0502020204030204" pitchFamily="34" charset="0"/>
                        </a:rPr>
                        <a:t>3</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4061211149"/>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Richland School District </a:t>
                      </a:r>
                      <a:r>
                        <a:rPr lang="en-US" sz="1800" b="1" u="none" strike="noStrike" dirty="0" smtClean="0">
                          <a:effectLst/>
                          <a:latin typeface="+mn-lt"/>
                          <a:cs typeface="Calibri" panose="020F0502020204030204" pitchFamily="34" charset="0"/>
                        </a:rPr>
                        <a:t>2</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1229920821"/>
                  </a:ext>
                </a:extLst>
              </a:tr>
              <a:tr h="341929">
                <a:tc>
                  <a:txBody>
                    <a:bodyPr/>
                    <a:lstStyle/>
                    <a:p>
                      <a:pPr marL="171450" indent="-171450" algn="l" fontAlgn="b">
                        <a:buFont typeface="Arial" panose="020B0604020202020204" pitchFamily="34" charset="0"/>
                        <a:buChar char="•"/>
                      </a:pPr>
                      <a:r>
                        <a:rPr lang="en-US" sz="1800" b="1" u="none" strike="noStrike" dirty="0" smtClean="0">
                          <a:effectLst/>
                          <a:latin typeface="+mn-lt"/>
                          <a:cs typeface="Calibri" panose="020F0502020204030204" pitchFamily="34" charset="0"/>
                        </a:rPr>
                        <a:t>South</a:t>
                      </a:r>
                      <a:r>
                        <a:rPr lang="en-US" sz="1800" b="1" u="none" strike="noStrike" baseline="0" dirty="0" smtClean="0">
                          <a:effectLst/>
                          <a:latin typeface="+mn-lt"/>
                          <a:cs typeface="Calibri" panose="020F0502020204030204" pitchFamily="34" charset="0"/>
                        </a:rPr>
                        <a:t> Carolina Department of Education</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2059001845"/>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School District of Newberry County</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560727785"/>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South Carolina State Library</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76041256"/>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Spartanburg School District </a:t>
                      </a:r>
                      <a:r>
                        <a:rPr lang="en-US" sz="1800" b="1" u="none" strike="noStrike" dirty="0" smtClean="0">
                          <a:effectLst/>
                          <a:latin typeface="+mn-lt"/>
                          <a:cs typeface="Calibri" panose="020F0502020204030204" pitchFamily="34" charset="0"/>
                        </a:rPr>
                        <a:t>5</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2064129659"/>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Spartanburg School District </a:t>
                      </a:r>
                      <a:r>
                        <a:rPr lang="en-US" sz="1800" b="1" u="none" strike="noStrike" dirty="0" smtClean="0">
                          <a:effectLst/>
                          <a:latin typeface="+mn-lt"/>
                          <a:cs typeface="Calibri" panose="020F0502020204030204" pitchFamily="34" charset="0"/>
                        </a:rPr>
                        <a:t>2</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3861683838"/>
                  </a:ext>
                </a:extLst>
              </a:tr>
              <a:tr h="341929">
                <a:tc>
                  <a:txBody>
                    <a:bodyPr/>
                    <a:lstStyle/>
                    <a:p>
                      <a:pPr marL="171450" indent="-171450" algn="l" fontAlgn="b">
                        <a:buFont typeface="Arial" panose="020B0604020202020204" pitchFamily="34" charset="0"/>
                        <a:buChar char="•"/>
                      </a:pPr>
                      <a:r>
                        <a:rPr lang="en-US" sz="1800" b="1" u="none" strike="noStrike" dirty="0">
                          <a:effectLst/>
                          <a:latin typeface="+mn-lt"/>
                          <a:cs typeface="Calibri" panose="020F0502020204030204" pitchFamily="34" charset="0"/>
                        </a:rPr>
                        <a:t>Sumter School District</a:t>
                      </a:r>
                      <a:endParaRPr lang="en-US" sz="1800" b="1" i="0" u="none" strike="noStrike" dirty="0">
                        <a:solidFill>
                          <a:srgbClr val="000000"/>
                        </a:solidFill>
                        <a:effectLst/>
                        <a:latin typeface="+mn-lt"/>
                        <a:cs typeface="Calibri" panose="020F0502020204030204" pitchFamily="34" charset="0"/>
                      </a:endParaRPr>
                    </a:p>
                  </a:txBody>
                  <a:tcPr marL="9525" marR="9525" marT="9525" anchor="b">
                    <a:noFill/>
                  </a:tcPr>
                </a:tc>
                <a:extLst>
                  <a:ext uri="{0D108BD9-81ED-4DB2-BD59-A6C34878D82A}">
                    <a16:rowId xmlns:a16="http://schemas.microsoft.com/office/drawing/2014/main" xmlns="" val="639828020"/>
                  </a:ext>
                </a:extLst>
              </a:tr>
            </a:tbl>
          </a:graphicData>
        </a:graphic>
      </p:graphicFrame>
    </p:spTree>
    <p:extLst>
      <p:ext uri="{BB962C8B-B14F-4D97-AF65-F5344CB8AC3E}">
        <p14:creationId xmlns:p14="http://schemas.microsoft.com/office/powerpoint/2010/main" val="3572449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2638198E-7845-4843-8114-6B9DA8FD3EF6}" type="slidenum">
              <a:rPr lang="en-US" smtClean="0"/>
              <a:t>7</a:t>
            </a:fld>
            <a:endParaRPr lang="en-US"/>
          </a:p>
        </p:txBody>
      </p:sp>
      <p:sp>
        <p:nvSpPr>
          <p:cNvPr id="6" name="Title 5"/>
          <p:cNvSpPr>
            <a:spLocks noGrp="1"/>
          </p:cNvSpPr>
          <p:nvPr>
            <p:ph type="title"/>
          </p:nvPr>
        </p:nvSpPr>
        <p:spPr>
          <a:xfrm>
            <a:off x="533400" y="152400"/>
            <a:ext cx="8229600" cy="1143000"/>
          </a:xfrm>
        </p:spPr>
        <p:txBody>
          <a:bodyPr/>
          <a:lstStyle/>
          <a:p>
            <a:r>
              <a:rPr lang="en-US" b="1" dirty="0"/>
              <a:t>Project Process</a:t>
            </a:r>
          </a:p>
        </p:txBody>
      </p:sp>
      <p:grpSp>
        <p:nvGrpSpPr>
          <p:cNvPr id="5" name="Group 4" descr="The images shows the project process from start to finish." title="Image of Project Process"/>
          <p:cNvGrpSpPr/>
          <p:nvPr/>
        </p:nvGrpSpPr>
        <p:grpSpPr>
          <a:xfrm>
            <a:off x="288609" y="2213113"/>
            <a:ext cx="8643002" cy="1728572"/>
            <a:chOff x="186509" y="2970391"/>
            <a:chExt cx="8194649" cy="688252"/>
          </a:xfrm>
        </p:grpSpPr>
        <p:sp>
          <p:nvSpPr>
            <p:cNvPr id="7" name="Arrow: Chevron 29"/>
            <p:cNvSpPr/>
            <p:nvPr/>
          </p:nvSpPr>
          <p:spPr>
            <a:xfrm>
              <a:off x="186509" y="2970391"/>
              <a:ext cx="1471505" cy="688252"/>
            </a:xfrm>
            <a:prstGeom prst="chevron">
              <a:avLst>
                <a:gd name="adj" fmla="val 4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reeform: Shape 30"/>
            <p:cNvSpPr/>
            <p:nvPr/>
          </p:nvSpPr>
          <p:spPr>
            <a:xfrm>
              <a:off x="186509" y="3125760"/>
              <a:ext cx="1270915" cy="461047"/>
            </a:xfrm>
            <a:custGeom>
              <a:avLst/>
              <a:gdLst>
                <a:gd name="connsiteX0" fmla="*/ 0 w 1242604"/>
                <a:gd name="connsiteY0" fmla="*/ 56800 h 568001"/>
                <a:gd name="connsiteX1" fmla="*/ 56800 w 1242604"/>
                <a:gd name="connsiteY1" fmla="*/ 0 h 568001"/>
                <a:gd name="connsiteX2" fmla="*/ 1185804 w 1242604"/>
                <a:gd name="connsiteY2" fmla="*/ 0 h 568001"/>
                <a:gd name="connsiteX3" fmla="*/ 1242604 w 1242604"/>
                <a:gd name="connsiteY3" fmla="*/ 56800 h 568001"/>
                <a:gd name="connsiteX4" fmla="*/ 1242604 w 1242604"/>
                <a:gd name="connsiteY4" fmla="*/ 511201 h 568001"/>
                <a:gd name="connsiteX5" fmla="*/ 1185804 w 1242604"/>
                <a:gd name="connsiteY5" fmla="*/ 568001 h 568001"/>
                <a:gd name="connsiteX6" fmla="*/ 56800 w 1242604"/>
                <a:gd name="connsiteY6" fmla="*/ 568001 h 568001"/>
                <a:gd name="connsiteX7" fmla="*/ 0 w 1242604"/>
                <a:gd name="connsiteY7" fmla="*/ 511201 h 568001"/>
                <a:gd name="connsiteX8" fmla="*/ 0 w 1242604"/>
                <a:gd name="connsiteY8" fmla="*/ 56800 h 56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604" h="568001">
                  <a:moveTo>
                    <a:pt x="0" y="56800"/>
                  </a:moveTo>
                  <a:cubicBezTo>
                    <a:pt x="0" y="25430"/>
                    <a:pt x="25430" y="0"/>
                    <a:pt x="56800" y="0"/>
                  </a:cubicBezTo>
                  <a:lnTo>
                    <a:pt x="1185804" y="0"/>
                  </a:lnTo>
                  <a:cubicBezTo>
                    <a:pt x="1217174" y="0"/>
                    <a:pt x="1242604" y="25430"/>
                    <a:pt x="1242604" y="56800"/>
                  </a:cubicBezTo>
                  <a:lnTo>
                    <a:pt x="1242604" y="511201"/>
                  </a:lnTo>
                  <a:cubicBezTo>
                    <a:pt x="1242604" y="542571"/>
                    <a:pt x="1217174" y="568001"/>
                    <a:pt x="1185804" y="568001"/>
                  </a:cubicBezTo>
                  <a:lnTo>
                    <a:pt x="56800" y="568001"/>
                  </a:lnTo>
                  <a:cubicBezTo>
                    <a:pt x="25430" y="568001"/>
                    <a:pt x="0" y="542571"/>
                    <a:pt x="0" y="511201"/>
                  </a:cubicBezTo>
                  <a:lnTo>
                    <a:pt x="0" y="568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4868" tIns="94868" rIns="94868" bIns="94868" numCol="1" spcCol="1270" anchor="ctr" anchorCtr="0">
              <a:noAutofit/>
            </a:bodyPr>
            <a:lstStyle/>
            <a:p>
              <a:pPr marL="0" lvl="0" indent="0" algn="ctr" defTabSz="466725">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Secure </a:t>
              </a:r>
              <a:r>
                <a:rPr lang="en-US" sz="1400" kern="1200" dirty="0" smtClean="0">
                  <a:latin typeface="Calibri" panose="020F0502020204030204" pitchFamily="34" charset="0"/>
                  <a:cs typeface="Calibri" panose="020F0502020204030204" pitchFamily="34" charset="0"/>
                </a:rPr>
                <a:t>Funding</a:t>
              </a:r>
            </a:p>
            <a:p>
              <a:pPr marL="0" lvl="0" indent="0" algn="ctr" defTabSz="466725">
                <a:lnSpc>
                  <a:spcPct val="90000"/>
                </a:lnSpc>
                <a:spcBef>
                  <a:spcPct val="0"/>
                </a:spcBef>
                <a:spcAft>
                  <a:spcPct val="35000"/>
                </a:spcAft>
                <a:buNone/>
              </a:pPr>
              <a:r>
                <a:rPr lang="en-US" sz="1400" kern="1200" dirty="0" smtClean="0">
                  <a:latin typeface="Calibri" panose="020F0502020204030204" pitchFamily="34" charset="0"/>
                  <a:cs typeface="Calibri" panose="020F0502020204030204" pitchFamily="34" charset="0"/>
                </a:rPr>
                <a:t> </a:t>
              </a:r>
              <a:r>
                <a:rPr lang="en-US" sz="1400" kern="1200" dirty="0">
                  <a:latin typeface="Calibri" panose="020F0502020204030204" pitchFamily="34" charset="0"/>
                  <a:cs typeface="Calibri" panose="020F0502020204030204" pitchFamily="34" charset="0"/>
                </a:rPr>
                <a:t>&amp; </a:t>
              </a:r>
              <a:endParaRPr lang="en-US" sz="1400" kern="1200" dirty="0" smtClean="0">
                <a:latin typeface="Calibri" panose="020F0502020204030204" pitchFamily="34" charset="0"/>
                <a:cs typeface="Calibri" panose="020F0502020204030204" pitchFamily="34" charset="0"/>
              </a:endParaRPr>
            </a:p>
            <a:p>
              <a:pPr marL="0" lvl="0" indent="0" algn="ctr" defTabSz="466725">
                <a:lnSpc>
                  <a:spcPct val="90000"/>
                </a:lnSpc>
                <a:spcBef>
                  <a:spcPct val="0"/>
                </a:spcBef>
                <a:spcAft>
                  <a:spcPct val="35000"/>
                </a:spcAft>
                <a:buNone/>
              </a:pPr>
              <a:r>
                <a:rPr lang="en-US" sz="1400" kern="1200" dirty="0" smtClean="0">
                  <a:latin typeface="Calibri" panose="020F0502020204030204" pitchFamily="34" charset="0"/>
                  <a:cs typeface="Calibri" panose="020F0502020204030204" pitchFamily="34" charset="0"/>
                </a:rPr>
                <a:t>Consultant </a:t>
              </a:r>
              <a:r>
                <a:rPr lang="en-US" sz="1400" kern="1200" dirty="0">
                  <a:latin typeface="Calibri" panose="020F0502020204030204" pitchFamily="34" charset="0"/>
                  <a:cs typeface="Calibri" panose="020F0502020204030204" pitchFamily="34" charset="0"/>
                </a:rPr>
                <a:t>	</a:t>
              </a:r>
            </a:p>
          </p:txBody>
        </p:sp>
        <p:sp>
          <p:nvSpPr>
            <p:cNvPr id="9" name="Arrow: Chevron 31"/>
            <p:cNvSpPr/>
            <p:nvPr/>
          </p:nvSpPr>
          <p:spPr>
            <a:xfrm>
              <a:off x="1867295" y="2970391"/>
              <a:ext cx="1471505" cy="688252"/>
            </a:xfrm>
            <a:prstGeom prst="chevron">
              <a:avLst>
                <a:gd name="adj" fmla="val 40000"/>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Freeform: Shape 32"/>
            <p:cNvSpPr/>
            <p:nvPr/>
          </p:nvSpPr>
          <p:spPr>
            <a:xfrm>
              <a:off x="1867295" y="3143178"/>
              <a:ext cx="1242604" cy="443629"/>
            </a:xfrm>
            <a:custGeom>
              <a:avLst/>
              <a:gdLst>
                <a:gd name="connsiteX0" fmla="*/ 0 w 1242604"/>
                <a:gd name="connsiteY0" fmla="*/ 56800 h 568001"/>
                <a:gd name="connsiteX1" fmla="*/ 56800 w 1242604"/>
                <a:gd name="connsiteY1" fmla="*/ 0 h 568001"/>
                <a:gd name="connsiteX2" fmla="*/ 1185804 w 1242604"/>
                <a:gd name="connsiteY2" fmla="*/ 0 h 568001"/>
                <a:gd name="connsiteX3" fmla="*/ 1242604 w 1242604"/>
                <a:gd name="connsiteY3" fmla="*/ 56800 h 568001"/>
                <a:gd name="connsiteX4" fmla="*/ 1242604 w 1242604"/>
                <a:gd name="connsiteY4" fmla="*/ 511201 h 568001"/>
                <a:gd name="connsiteX5" fmla="*/ 1185804 w 1242604"/>
                <a:gd name="connsiteY5" fmla="*/ 568001 h 568001"/>
                <a:gd name="connsiteX6" fmla="*/ 56800 w 1242604"/>
                <a:gd name="connsiteY6" fmla="*/ 568001 h 568001"/>
                <a:gd name="connsiteX7" fmla="*/ 0 w 1242604"/>
                <a:gd name="connsiteY7" fmla="*/ 511201 h 568001"/>
                <a:gd name="connsiteX8" fmla="*/ 0 w 1242604"/>
                <a:gd name="connsiteY8" fmla="*/ 56800 h 56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604" h="568001">
                  <a:moveTo>
                    <a:pt x="0" y="56800"/>
                  </a:moveTo>
                  <a:cubicBezTo>
                    <a:pt x="0" y="25430"/>
                    <a:pt x="25430" y="0"/>
                    <a:pt x="56800" y="0"/>
                  </a:cubicBezTo>
                  <a:lnTo>
                    <a:pt x="1185804" y="0"/>
                  </a:lnTo>
                  <a:cubicBezTo>
                    <a:pt x="1217174" y="0"/>
                    <a:pt x="1242604" y="25430"/>
                    <a:pt x="1242604" y="56800"/>
                  </a:cubicBezTo>
                  <a:lnTo>
                    <a:pt x="1242604" y="511201"/>
                  </a:lnTo>
                  <a:cubicBezTo>
                    <a:pt x="1242604" y="542571"/>
                    <a:pt x="1217174" y="568001"/>
                    <a:pt x="1185804" y="568001"/>
                  </a:cubicBezTo>
                  <a:lnTo>
                    <a:pt x="56800" y="568001"/>
                  </a:lnTo>
                  <a:cubicBezTo>
                    <a:pt x="25430" y="568001"/>
                    <a:pt x="0" y="542571"/>
                    <a:pt x="0" y="511201"/>
                  </a:cubicBezTo>
                  <a:lnTo>
                    <a:pt x="0" y="568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4868" tIns="94868" rIns="94868" bIns="94868" numCol="1" spcCol="1270" anchor="ctr" anchorCtr="0">
              <a:noAutofit/>
            </a:bodyPr>
            <a:lstStyle/>
            <a:p>
              <a:pPr marL="0" lvl="0" indent="0" algn="ctr" defTabSz="466725">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Create </a:t>
              </a:r>
              <a:r>
                <a:rPr lang="en-US" sz="1400" kern="1200" dirty="0" smtClean="0">
                  <a:latin typeface="Calibri" panose="020F0502020204030204" pitchFamily="34" charset="0"/>
                  <a:cs typeface="Calibri" panose="020F0502020204030204" pitchFamily="34" charset="0"/>
                </a:rPr>
                <a:t>Framework </a:t>
              </a:r>
              <a:r>
                <a:rPr lang="en-US" sz="1400" kern="1200" dirty="0">
                  <a:latin typeface="Calibri" panose="020F0502020204030204" pitchFamily="34" charset="0"/>
                  <a:cs typeface="Calibri" panose="020F0502020204030204" pitchFamily="34" charset="0"/>
                </a:rPr>
                <a:t>and Content Areas</a:t>
              </a:r>
            </a:p>
          </p:txBody>
        </p:sp>
        <p:sp>
          <p:nvSpPr>
            <p:cNvPr id="11" name="Arrow: Chevron 33"/>
            <p:cNvSpPr/>
            <p:nvPr/>
          </p:nvSpPr>
          <p:spPr>
            <a:xfrm>
              <a:off x="3548081" y="2970391"/>
              <a:ext cx="1471505" cy="688252"/>
            </a:xfrm>
            <a:prstGeom prst="chevron">
              <a:avLst>
                <a:gd name="adj" fmla="val 40000"/>
              </a:avLst>
            </a:prstGeom>
            <a:solidFill>
              <a:srgbClr val="FF680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Freeform: Shape 34"/>
            <p:cNvSpPr/>
            <p:nvPr/>
          </p:nvSpPr>
          <p:spPr>
            <a:xfrm>
              <a:off x="3548081" y="3138215"/>
              <a:ext cx="1242604" cy="443630"/>
            </a:xfrm>
            <a:custGeom>
              <a:avLst/>
              <a:gdLst>
                <a:gd name="connsiteX0" fmla="*/ 0 w 1242604"/>
                <a:gd name="connsiteY0" fmla="*/ 56800 h 568001"/>
                <a:gd name="connsiteX1" fmla="*/ 56800 w 1242604"/>
                <a:gd name="connsiteY1" fmla="*/ 0 h 568001"/>
                <a:gd name="connsiteX2" fmla="*/ 1185804 w 1242604"/>
                <a:gd name="connsiteY2" fmla="*/ 0 h 568001"/>
                <a:gd name="connsiteX3" fmla="*/ 1242604 w 1242604"/>
                <a:gd name="connsiteY3" fmla="*/ 56800 h 568001"/>
                <a:gd name="connsiteX4" fmla="*/ 1242604 w 1242604"/>
                <a:gd name="connsiteY4" fmla="*/ 511201 h 568001"/>
                <a:gd name="connsiteX5" fmla="*/ 1185804 w 1242604"/>
                <a:gd name="connsiteY5" fmla="*/ 568001 h 568001"/>
                <a:gd name="connsiteX6" fmla="*/ 56800 w 1242604"/>
                <a:gd name="connsiteY6" fmla="*/ 568001 h 568001"/>
                <a:gd name="connsiteX7" fmla="*/ 0 w 1242604"/>
                <a:gd name="connsiteY7" fmla="*/ 511201 h 568001"/>
                <a:gd name="connsiteX8" fmla="*/ 0 w 1242604"/>
                <a:gd name="connsiteY8" fmla="*/ 56800 h 56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604" h="568001">
                  <a:moveTo>
                    <a:pt x="0" y="56800"/>
                  </a:moveTo>
                  <a:cubicBezTo>
                    <a:pt x="0" y="25430"/>
                    <a:pt x="25430" y="0"/>
                    <a:pt x="56800" y="0"/>
                  </a:cubicBezTo>
                  <a:lnTo>
                    <a:pt x="1185804" y="0"/>
                  </a:lnTo>
                  <a:cubicBezTo>
                    <a:pt x="1217174" y="0"/>
                    <a:pt x="1242604" y="25430"/>
                    <a:pt x="1242604" y="56800"/>
                  </a:cubicBezTo>
                  <a:lnTo>
                    <a:pt x="1242604" y="511201"/>
                  </a:lnTo>
                  <a:cubicBezTo>
                    <a:pt x="1242604" y="542571"/>
                    <a:pt x="1217174" y="568001"/>
                    <a:pt x="1185804" y="568001"/>
                  </a:cubicBezTo>
                  <a:lnTo>
                    <a:pt x="56800" y="568001"/>
                  </a:lnTo>
                  <a:cubicBezTo>
                    <a:pt x="25430" y="568001"/>
                    <a:pt x="0" y="542571"/>
                    <a:pt x="0" y="511201"/>
                  </a:cubicBezTo>
                  <a:lnTo>
                    <a:pt x="0" y="568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4868" tIns="94868" rIns="94868" bIns="94868" numCol="1" spcCol="1270" anchor="ctr" anchorCtr="0">
              <a:noAutofit/>
            </a:bodyPr>
            <a:lstStyle/>
            <a:p>
              <a:pPr marL="0" lvl="0" indent="0" algn="ctr" defTabSz="466725">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Research</a:t>
              </a:r>
            </a:p>
          </p:txBody>
        </p:sp>
        <p:sp>
          <p:nvSpPr>
            <p:cNvPr id="13" name="Arrow: Chevron 35"/>
            <p:cNvSpPr/>
            <p:nvPr/>
          </p:nvSpPr>
          <p:spPr>
            <a:xfrm>
              <a:off x="5228867" y="2970391"/>
              <a:ext cx="1471505" cy="688252"/>
            </a:xfrm>
            <a:prstGeom prst="chevron">
              <a:avLst>
                <a:gd name="adj" fmla="val 40000"/>
              </a:avLst>
            </a:prstGeom>
            <a:solidFill>
              <a:srgbClr val="3399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Freeform: Shape 36"/>
            <p:cNvSpPr/>
            <p:nvPr/>
          </p:nvSpPr>
          <p:spPr>
            <a:xfrm>
              <a:off x="5216055" y="3138215"/>
              <a:ext cx="1242604" cy="448593"/>
            </a:xfrm>
            <a:custGeom>
              <a:avLst/>
              <a:gdLst>
                <a:gd name="connsiteX0" fmla="*/ 0 w 1242604"/>
                <a:gd name="connsiteY0" fmla="*/ 56800 h 568001"/>
                <a:gd name="connsiteX1" fmla="*/ 56800 w 1242604"/>
                <a:gd name="connsiteY1" fmla="*/ 0 h 568001"/>
                <a:gd name="connsiteX2" fmla="*/ 1185804 w 1242604"/>
                <a:gd name="connsiteY2" fmla="*/ 0 h 568001"/>
                <a:gd name="connsiteX3" fmla="*/ 1242604 w 1242604"/>
                <a:gd name="connsiteY3" fmla="*/ 56800 h 568001"/>
                <a:gd name="connsiteX4" fmla="*/ 1242604 w 1242604"/>
                <a:gd name="connsiteY4" fmla="*/ 511201 h 568001"/>
                <a:gd name="connsiteX5" fmla="*/ 1185804 w 1242604"/>
                <a:gd name="connsiteY5" fmla="*/ 568001 h 568001"/>
                <a:gd name="connsiteX6" fmla="*/ 56800 w 1242604"/>
                <a:gd name="connsiteY6" fmla="*/ 568001 h 568001"/>
                <a:gd name="connsiteX7" fmla="*/ 0 w 1242604"/>
                <a:gd name="connsiteY7" fmla="*/ 511201 h 568001"/>
                <a:gd name="connsiteX8" fmla="*/ 0 w 1242604"/>
                <a:gd name="connsiteY8" fmla="*/ 56800 h 56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604" h="568001">
                  <a:moveTo>
                    <a:pt x="0" y="56800"/>
                  </a:moveTo>
                  <a:cubicBezTo>
                    <a:pt x="0" y="25430"/>
                    <a:pt x="25430" y="0"/>
                    <a:pt x="56800" y="0"/>
                  </a:cubicBezTo>
                  <a:lnTo>
                    <a:pt x="1185804" y="0"/>
                  </a:lnTo>
                  <a:cubicBezTo>
                    <a:pt x="1217174" y="0"/>
                    <a:pt x="1242604" y="25430"/>
                    <a:pt x="1242604" y="56800"/>
                  </a:cubicBezTo>
                  <a:lnTo>
                    <a:pt x="1242604" y="511201"/>
                  </a:lnTo>
                  <a:cubicBezTo>
                    <a:pt x="1242604" y="542571"/>
                    <a:pt x="1217174" y="568001"/>
                    <a:pt x="1185804" y="568001"/>
                  </a:cubicBezTo>
                  <a:lnTo>
                    <a:pt x="56800" y="568001"/>
                  </a:lnTo>
                  <a:cubicBezTo>
                    <a:pt x="25430" y="568001"/>
                    <a:pt x="0" y="542571"/>
                    <a:pt x="0" y="511201"/>
                  </a:cubicBezTo>
                  <a:lnTo>
                    <a:pt x="0" y="568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4868" tIns="94868" rIns="94868" bIns="94868" numCol="1" spcCol="1270" anchor="ctr" anchorCtr="0">
              <a:noAutofit/>
            </a:bodyPr>
            <a:lstStyle/>
            <a:p>
              <a:pPr marL="0" lvl="0" indent="0" algn="ctr" defTabSz="466725">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Create Draft</a:t>
              </a:r>
            </a:p>
            <a:p>
              <a:pPr marL="0" lvl="0" indent="0" algn="ctr" defTabSz="466725">
                <a:lnSpc>
                  <a:spcPct val="90000"/>
                </a:lnSpc>
                <a:spcBef>
                  <a:spcPct val="0"/>
                </a:spcBef>
                <a:spcAft>
                  <a:spcPct val="35000"/>
                </a:spcAft>
                <a:buNone/>
              </a:pPr>
              <a:r>
                <a:rPr lang="en-US" sz="1400" kern="1200" dirty="0">
                  <a:latin typeface="Calibri" panose="020F0502020204030204" pitchFamily="34" charset="0"/>
                  <a:cs typeface="Calibri" panose="020F0502020204030204" pitchFamily="34" charset="0"/>
                </a:rPr>
                <a:t>Continue Research</a:t>
              </a:r>
            </a:p>
          </p:txBody>
        </p:sp>
        <p:sp>
          <p:nvSpPr>
            <p:cNvPr id="15" name="Arrow: Chevron 37"/>
            <p:cNvSpPr/>
            <p:nvPr/>
          </p:nvSpPr>
          <p:spPr>
            <a:xfrm>
              <a:off x="6909653" y="2970391"/>
              <a:ext cx="1471505" cy="688252"/>
            </a:xfrm>
            <a:prstGeom prst="chevron">
              <a:avLst>
                <a:gd name="adj" fmla="val 40000"/>
              </a:avLst>
            </a:pr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Freeform: Shape 38"/>
            <p:cNvSpPr/>
            <p:nvPr/>
          </p:nvSpPr>
          <p:spPr>
            <a:xfrm>
              <a:off x="6909653" y="3134468"/>
              <a:ext cx="1242604" cy="443631"/>
            </a:xfrm>
            <a:custGeom>
              <a:avLst/>
              <a:gdLst>
                <a:gd name="connsiteX0" fmla="*/ 0 w 1242604"/>
                <a:gd name="connsiteY0" fmla="*/ 56800 h 568001"/>
                <a:gd name="connsiteX1" fmla="*/ 56800 w 1242604"/>
                <a:gd name="connsiteY1" fmla="*/ 0 h 568001"/>
                <a:gd name="connsiteX2" fmla="*/ 1185804 w 1242604"/>
                <a:gd name="connsiteY2" fmla="*/ 0 h 568001"/>
                <a:gd name="connsiteX3" fmla="*/ 1242604 w 1242604"/>
                <a:gd name="connsiteY3" fmla="*/ 56800 h 568001"/>
                <a:gd name="connsiteX4" fmla="*/ 1242604 w 1242604"/>
                <a:gd name="connsiteY4" fmla="*/ 511201 h 568001"/>
                <a:gd name="connsiteX5" fmla="*/ 1185804 w 1242604"/>
                <a:gd name="connsiteY5" fmla="*/ 568001 h 568001"/>
                <a:gd name="connsiteX6" fmla="*/ 56800 w 1242604"/>
                <a:gd name="connsiteY6" fmla="*/ 568001 h 568001"/>
                <a:gd name="connsiteX7" fmla="*/ 0 w 1242604"/>
                <a:gd name="connsiteY7" fmla="*/ 511201 h 568001"/>
                <a:gd name="connsiteX8" fmla="*/ 0 w 1242604"/>
                <a:gd name="connsiteY8" fmla="*/ 56800 h 56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604" h="568001">
                  <a:moveTo>
                    <a:pt x="0" y="56800"/>
                  </a:moveTo>
                  <a:cubicBezTo>
                    <a:pt x="0" y="25430"/>
                    <a:pt x="25430" y="0"/>
                    <a:pt x="56800" y="0"/>
                  </a:cubicBezTo>
                  <a:lnTo>
                    <a:pt x="1185804" y="0"/>
                  </a:lnTo>
                  <a:cubicBezTo>
                    <a:pt x="1217174" y="0"/>
                    <a:pt x="1242604" y="25430"/>
                    <a:pt x="1242604" y="56800"/>
                  </a:cubicBezTo>
                  <a:lnTo>
                    <a:pt x="1242604" y="511201"/>
                  </a:lnTo>
                  <a:cubicBezTo>
                    <a:pt x="1242604" y="542571"/>
                    <a:pt x="1217174" y="568001"/>
                    <a:pt x="1185804" y="568001"/>
                  </a:cubicBezTo>
                  <a:lnTo>
                    <a:pt x="56800" y="568001"/>
                  </a:lnTo>
                  <a:cubicBezTo>
                    <a:pt x="25430" y="568001"/>
                    <a:pt x="0" y="542571"/>
                    <a:pt x="0" y="511201"/>
                  </a:cubicBezTo>
                  <a:lnTo>
                    <a:pt x="0" y="5680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4868" tIns="94868" rIns="94868" bIns="94868" numCol="1" spcCol="1270" anchor="ctr" anchorCtr="0">
              <a:noAutofit/>
            </a:bodyPr>
            <a:lstStyle/>
            <a:p>
              <a:pPr algn="ctr" defTabSz="466725">
                <a:lnSpc>
                  <a:spcPct val="90000"/>
                </a:lnSpc>
                <a:spcAft>
                  <a:spcPct val="35000"/>
                </a:spcAft>
              </a:pPr>
              <a:r>
                <a:rPr lang="en-US" sz="1400" dirty="0">
                  <a:latin typeface="Calibri" panose="020F0502020204030204" pitchFamily="34" charset="0"/>
                  <a:cs typeface="Calibri" panose="020F0502020204030204" pitchFamily="34" charset="0"/>
                </a:rPr>
                <a:t>Final Research</a:t>
              </a:r>
            </a:p>
            <a:p>
              <a:pPr algn="ctr" defTabSz="466725">
                <a:lnSpc>
                  <a:spcPct val="90000"/>
                </a:lnSpc>
                <a:spcAft>
                  <a:spcPct val="35000"/>
                </a:spcAft>
              </a:pPr>
              <a:r>
                <a:rPr lang="en-US" sz="1400" dirty="0" smtClean="0">
                  <a:latin typeface="Calibri" panose="020F0502020204030204" pitchFamily="34" charset="0"/>
                  <a:cs typeface="Calibri" panose="020F0502020204030204" pitchFamily="34" charset="0"/>
                </a:rPr>
                <a:t>Final </a:t>
              </a:r>
              <a:r>
                <a:rPr lang="en-US" sz="1400" dirty="0">
                  <a:latin typeface="Calibri" panose="020F0502020204030204" pitchFamily="34" charset="0"/>
                  <a:cs typeface="Calibri" panose="020F0502020204030204" pitchFamily="34" charset="0"/>
                </a:rPr>
                <a:t>Draft</a:t>
              </a:r>
            </a:p>
            <a:p>
              <a:pPr marL="0" lvl="0" indent="0" algn="ctr" defTabSz="466725">
                <a:lnSpc>
                  <a:spcPct val="90000"/>
                </a:lnSpc>
                <a:spcBef>
                  <a:spcPct val="0"/>
                </a:spcBef>
                <a:spcAft>
                  <a:spcPct val="35000"/>
                </a:spcAft>
                <a:buNone/>
              </a:pPr>
              <a:r>
                <a:rPr lang="en-US" sz="1400" kern="1200" dirty="0" smtClean="0">
                  <a:latin typeface="Calibri" panose="020F0502020204030204" pitchFamily="34" charset="0"/>
                  <a:cs typeface="Calibri" panose="020F0502020204030204" pitchFamily="34" charset="0"/>
                </a:rPr>
                <a:t>Editing</a:t>
              </a:r>
              <a:endParaRPr lang="en-US" sz="1400" kern="1200" dirty="0">
                <a:latin typeface="Calibri" panose="020F0502020204030204" pitchFamily="34" charset="0"/>
                <a:cs typeface="Calibri" panose="020F0502020204030204" pitchFamily="34" charset="0"/>
              </a:endParaRPr>
            </a:p>
          </p:txBody>
        </p:sp>
      </p:grpSp>
      <p:sp>
        <p:nvSpPr>
          <p:cNvPr id="17" name="TextBox 16" descr="The text box contains the words &quot; Project Management and Mulitple Rounds of Editing." title="Text box with text"/>
          <p:cNvSpPr txBox="1"/>
          <p:nvPr/>
        </p:nvSpPr>
        <p:spPr>
          <a:xfrm>
            <a:off x="275648" y="4704973"/>
            <a:ext cx="8745103" cy="553998"/>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3000" dirty="0">
                <a:latin typeface="Calibri" panose="020F0502020204030204" pitchFamily="34" charset="0"/>
                <a:cs typeface="Calibri" panose="020F0502020204030204" pitchFamily="34" charset="0"/>
              </a:rPr>
              <a:t>Project Management and Multiple Rounds of Editing</a:t>
            </a:r>
          </a:p>
        </p:txBody>
      </p:sp>
    </p:spTree>
    <p:extLst>
      <p:ext uri="{BB962C8B-B14F-4D97-AF65-F5344CB8AC3E}">
        <p14:creationId xmlns:p14="http://schemas.microsoft.com/office/powerpoint/2010/main" val="1196598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2638198E-7845-4843-8114-6B9DA8FD3EF6}" type="slidenum">
              <a:rPr lang="en-US" smtClean="0"/>
              <a:t>8</a:t>
            </a:fld>
            <a:endParaRPr lang="en-US"/>
          </a:p>
        </p:txBody>
      </p:sp>
      <p:sp>
        <p:nvSpPr>
          <p:cNvPr id="6" name="Title 5"/>
          <p:cNvSpPr>
            <a:spLocks noGrp="1"/>
          </p:cNvSpPr>
          <p:nvPr>
            <p:ph type="title"/>
          </p:nvPr>
        </p:nvSpPr>
        <p:spPr>
          <a:xfrm>
            <a:off x="533400" y="152400"/>
            <a:ext cx="8229600" cy="1143000"/>
          </a:xfrm>
        </p:spPr>
        <p:txBody>
          <a:bodyPr/>
          <a:lstStyle/>
          <a:p>
            <a:r>
              <a:rPr lang="en-US" b="1" dirty="0" smtClean="0"/>
              <a:t>Timeline</a:t>
            </a:r>
            <a:endParaRPr lang="en-US" b="1" dirty="0"/>
          </a:p>
        </p:txBody>
      </p:sp>
      <p:grpSp>
        <p:nvGrpSpPr>
          <p:cNvPr id="18" name="Group 17"/>
          <p:cNvGrpSpPr/>
          <p:nvPr/>
        </p:nvGrpSpPr>
        <p:grpSpPr>
          <a:xfrm>
            <a:off x="-28786" y="1461490"/>
            <a:ext cx="9041267" cy="4935520"/>
            <a:chOff x="1246529" y="2121203"/>
            <a:chExt cx="10093184" cy="7569991"/>
          </a:xfrm>
        </p:grpSpPr>
        <p:graphicFrame>
          <p:nvGraphicFramePr>
            <p:cNvPr id="19" name="Content Placeholder 19" descr="The graphic displays the project timeline." title="Project Timeline"/>
            <p:cNvGraphicFramePr>
              <a:graphicFrameLocks/>
            </p:cNvGraphicFramePr>
            <p:nvPr>
              <p:extLst>
                <p:ext uri="{D42A27DB-BD31-4B8C-83A1-F6EECF244321}">
                  <p14:modId xmlns:p14="http://schemas.microsoft.com/office/powerpoint/2010/main" val="2005501917"/>
                </p:ext>
              </p:extLst>
            </p:nvPr>
          </p:nvGraphicFramePr>
          <p:xfrm>
            <a:off x="1301774" y="2121203"/>
            <a:ext cx="10037939" cy="7569991"/>
          </p:xfrm>
          <a:graphic>
            <a:graphicData uri="http://schemas.openxmlformats.org/drawingml/2006/table">
              <a:tbl>
                <a:tblPr firstRow="1" bandRow="1"/>
                <a:tblGrid>
                  <a:gridCol w="899178">
                    <a:extLst>
                      <a:ext uri="{9D8B030D-6E8A-4147-A177-3AD203B41FA5}">
                        <a16:colId xmlns:a16="http://schemas.microsoft.com/office/drawing/2014/main" xmlns="" val="20000"/>
                      </a:ext>
                    </a:extLst>
                  </a:gridCol>
                  <a:gridCol w="899178">
                    <a:extLst>
                      <a:ext uri="{9D8B030D-6E8A-4147-A177-3AD203B41FA5}">
                        <a16:colId xmlns:a16="http://schemas.microsoft.com/office/drawing/2014/main" xmlns="" val="20001"/>
                      </a:ext>
                    </a:extLst>
                  </a:gridCol>
                  <a:gridCol w="899178">
                    <a:extLst>
                      <a:ext uri="{9D8B030D-6E8A-4147-A177-3AD203B41FA5}">
                        <a16:colId xmlns:a16="http://schemas.microsoft.com/office/drawing/2014/main" xmlns="" val="1365453335"/>
                      </a:ext>
                    </a:extLst>
                  </a:gridCol>
                  <a:gridCol w="899178">
                    <a:extLst>
                      <a:ext uri="{9D8B030D-6E8A-4147-A177-3AD203B41FA5}">
                        <a16:colId xmlns:a16="http://schemas.microsoft.com/office/drawing/2014/main" xmlns="" val="3664719511"/>
                      </a:ext>
                    </a:extLst>
                  </a:gridCol>
                  <a:gridCol w="899178">
                    <a:extLst>
                      <a:ext uri="{9D8B030D-6E8A-4147-A177-3AD203B41FA5}">
                        <a16:colId xmlns:a16="http://schemas.microsoft.com/office/drawing/2014/main" xmlns="" val="20002"/>
                      </a:ext>
                    </a:extLst>
                  </a:gridCol>
                  <a:gridCol w="899178">
                    <a:extLst>
                      <a:ext uri="{9D8B030D-6E8A-4147-A177-3AD203B41FA5}">
                        <a16:colId xmlns:a16="http://schemas.microsoft.com/office/drawing/2014/main" xmlns="" val="20003"/>
                      </a:ext>
                    </a:extLst>
                  </a:gridCol>
                  <a:gridCol w="899178">
                    <a:extLst>
                      <a:ext uri="{9D8B030D-6E8A-4147-A177-3AD203B41FA5}">
                        <a16:colId xmlns:a16="http://schemas.microsoft.com/office/drawing/2014/main" xmlns="" val="20004"/>
                      </a:ext>
                    </a:extLst>
                  </a:gridCol>
                  <a:gridCol w="899178">
                    <a:extLst>
                      <a:ext uri="{9D8B030D-6E8A-4147-A177-3AD203B41FA5}">
                        <a16:colId xmlns:a16="http://schemas.microsoft.com/office/drawing/2014/main" xmlns="" val="3028069037"/>
                      </a:ext>
                    </a:extLst>
                  </a:gridCol>
                  <a:gridCol w="899178">
                    <a:extLst>
                      <a:ext uri="{9D8B030D-6E8A-4147-A177-3AD203B41FA5}">
                        <a16:colId xmlns:a16="http://schemas.microsoft.com/office/drawing/2014/main" xmlns="" val="3939028987"/>
                      </a:ext>
                    </a:extLst>
                  </a:gridCol>
                  <a:gridCol w="899178">
                    <a:extLst>
                      <a:ext uri="{9D8B030D-6E8A-4147-A177-3AD203B41FA5}">
                        <a16:colId xmlns:a16="http://schemas.microsoft.com/office/drawing/2014/main" xmlns="" val="3444235615"/>
                      </a:ext>
                    </a:extLst>
                  </a:gridCol>
                </a:tblGrid>
                <a:tr h="29688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050" b="1" dirty="0">
                            <a:solidFill>
                              <a:schemeClr val="tx1"/>
                            </a:solidFill>
                            <a:latin typeface="Calibri" panose="020F0502020204030204" pitchFamily="34" charset="0"/>
                            <a:cs typeface="Calibri" panose="020F0502020204030204" pitchFamily="34" charset="0"/>
                          </a:rPr>
                          <a:t>Oct</a:t>
                        </a:r>
                      </a:p>
                      <a:p>
                        <a:pPr algn="ctr"/>
                        <a:r>
                          <a:rPr lang="en-US" sz="1050" b="1" dirty="0">
                            <a:solidFill>
                              <a:schemeClr val="tx1"/>
                            </a:solidFill>
                            <a:latin typeface="Calibri" panose="020F0502020204030204" pitchFamily="34" charset="0"/>
                            <a:cs typeface="Calibri" panose="020F0502020204030204" pitchFamily="34" charset="0"/>
                          </a:rPr>
                          <a:t> 2016</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050" b="1" dirty="0">
                            <a:solidFill>
                              <a:schemeClr val="tx1"/>
                            </a:solidFill>
                            <a:latin typeface="Calibri" panose="020F0502020204030204" pitchFamily="34" charset="0"/>
                            <a:cs typeface="Calibri" panose="020F0502020204030204" pitchFamily="34" charset="0"/>
                          </a:rPr>
                          <a:t>Nov</a:t>
                        </a:r>
                      </a:p>
                      <a:p>
                        <a:pPr algn="ctr"/>
                        <a:r>
                          <a:rPr lang="en-US" sz="1050" b="1" dirty="0">
                            <a:solidFill>
                              <a:schemeClr val="tx1"/>
                            </a:solidFill>
                            <a:latin typeface="Calibri" panose="020F0502020204030204" pitchFamily="34" charset="0"/>
                            <a:cs typeface="Calibri" panose="020F0502020204030204" pitchFamily="34" charset="0"/>
                          </a:rPr>
                          <a:t>2016</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050" b="1" dirty="0">
                            <a:solidFill>
                              <a:schemeClr val="tx1"/>
                            </a:solidFill>
                            <a:latin typeface="Calibri" panose="020F0502020204030204" pitchFamily="34" charset="0"/>
                            <a:cs typeface="Calibri" panose="020F0502020204030204" pitchFamily="34" charset="0"/>
                          </a:rPr>
                          <a:t>Dec</a:t>
                        </a:r>
                      </a:p>
                      <a:p>
                        <a:pPr algn="ctr"/>
                        <a:r>
                          <a:rPr lang="en-US" sz="1050" b="1" dirty="0">
                            <a:solidFill>
                              <a:schemeClr val="tx1"/>
                            </a:solidFill>
                            <a:latin typeface="Calibri" panose="020F0502020204030204" pitchFamily="34" charset="0"/>
                            <a:cs typeface="Calibri" panose="020F0502020204030204" pitchFamily="34" charset="0"/>
                          </a:rPr>
                          <a:t>2016</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050" b="1" dirty="0">
                            <a:solidFill>
                              <a:schemeClr val="tx1"/>
                            </a:solidFill>
                            <a:latin typeface="Calibri" panose="020F0502020204030204" pitchFamily="34" charset="0"/>
                            <a:cs typeface="Calibri" panose="020F0502020204030204" pitchFamily="34" charset="0"/>
                          </a:rPr>
                          <a:t>Jan</a:t>
                        </a:r>
                      </a:p>
                      <a:p>
                        <a:pPr algn="ctr"/>
                        <a:r>
                          <a:rPr lang="en-US" sz="1050" b="1" dirty="0">
                            <a:solidFill>
                              <a:schemeClr val="tx1"/>
                            </a:solidFill>
                            <a:latin typeface="Calibri" panose="020F0502020204030204" pitchFamily="34" charset="0"/>
                            <a:cs typeface="Calibri" panose="020F0502020204030204" pitchFamily="34" charset="0"/>
                          </a:rPr>
                          <a:t>2017</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050" b="1" dirty="0">
                            <a:solidFill>
                              <a:schemeClr val="tx1"/>
                            </a:solidFill>
                            <a:latin typeface="Calibri" panose="020F0502020204030204" pitchFamily="34" charset="0"/>
                            <a:cs typeface="Calibri" panose="020F0502020204030204" pitchFamily="34" charset="0"/>
                          </a:rPr>
                          <a:t>Feb</a:t>
                        </a:r>
                      </a:p>
                      <a:p>
                        <a:pPr algn="ctr"/>
                        <a:r>
                          <a:rPr lang="en-US" sz="1050" b="1" dirty="0">
                            <a:solidFill>
                              <a:schemeClr val="tx1"/>
                            </a:solidFill>
                            <a:latin typeface="Calibri" panose="020F0502020204030204" pitchFamily="34" charset="0"/>
                            <a:cs typeface="Calibri" panose="020F0502020204030204" pitchFamily="34" charset="0"/>
                          </a:rPr>
                          <a:t>2017</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050" b="1" dirty="0">
                            <a:solidFill>
                              <a:schemeClr val="tx1"/>
                            </a:solidFill>
                            <a:latin typeface="Calibri" panose="020F0502020204030204" pitchFamily="34" charset="0"/>
                            <a:cs typeface="Calibri" panose="020F0502020204030204" pitchFamily="34" charset="0"/>
                          </a:rPr>
                          <a:t>March</a:t>
                        </a:r>
                      </a:p>
                      <a:p>
                        <a:pPr algn="ctr"/>
                        <a:r>
                          <a:rPr lang="en-US" sz="1050" b="1" dirty="0">
                            <a:solidFill>
                              <a:schemeClr val="tx1"/>
                            </a:solidFill>
                            <a:latin typeface="Calibri" panose="020F0502020204030204" pitchFamily="34" charset="0"/>
                            <a:cs typeface="Calibri" panose="020F0502020204030204" pitchFamily="34" charset="0"/>
                          </a:rPr>
                          <a:t>2017</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1050" b="1" dirty="0">
                            <a:solidFill>
                              <a:schemeClr val="tx1"/>
                            </a:solidFill>
                            <a:latin typeface="Calibri" panose="020F0502020204030204" pitchFamily="34" charset="0"/>
                            <a:cs typeface="Calibri" panose="020F0502020204030204" pitchFamily="34" charset="0"/>
                          </a:rPr>
                          <a:t>April</a:t>
                        </a:r>
                      </a:p>
                      <a:p>
                        <a:pPr algn="ctr"/>
                        <a:r>
                          <a:rPr lang="en-US" sz="1050" b="1" dirty="0">
                            <a:solidFill>
                              <a:schemeClr val="tx1"/>
                            </a:solidFill>
                            <a:latin typeface="Calibri" panose="020F0502020204030204" pitchFamily="34" charset="0"/>
                            <a:cs typeface="Calibri" panose="020F0502020204030204" pitchFamily="34" charset="0"/>
                          </a:rPr>
                          <a:t>2017</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050" b="1" dirty="0">
                            <a:solidFill>
                              <a:schemeClr val="tx1"/>
                            </a:solidFill>
                            <a:latin typeface="Calibri" panose="020F0502020204030204" pitchFamily="34" charset="0"/>
                            <a:cs typeface="Calibri" panose="020F0502020204030204" pitchFamily="34" charset="0"/>
                          </a:rPr>
                          <a:t>May</a:t>
                        </a:r>
                      </a:p>
                      <a:p>
                        <a:pPr algn="ctr"/>
                        <a:r>
                          <a:rPr lang="en-US" sz="1050" b="1" dirty="0">
                            <a:solidFill>
                              <a:schemeClr val="tx1"/>
                            </a:solidFill>
                            <a:latin typeface="Calibri" panose="020F0502020204030204" pitchFamily="34" charset="0"/>
                            <a:cs typeface="Calibri" panose="020F0502020204030204" pitchFamily="34" charset="0"/>
                          </a:rPr>
                          <a:t>2017</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050" b="1" dirty="0">
                            <a:solidFill>
                              <a:schemeClr val="tx1"/>
                            </a:solidFill>
                            <a:latin typeface="Calibri" panose="020F0502020204030204" pitchFamily="34" charset="0"/>
                            <a:cs typeface="Calibri" panose="020F0502020204030204" pitchFamily="34" charset="0"/>
                          </a:rPr>
                          <a:t>June</a:t>
                        </a:r>
                      </a:p>
                      <a:p>
                        <a:pPr algn="ctr"/>
                        <a:r>
                          <a:rPr lang="en-US" sz="1050" b="1" dirty="0">
                            <a:solidFill>
                              <a:schemeClr val="tx1"/>
                            </a:solidFill>
                            <a:latin typeface="Calibri" panose="020F0502020204030204" pitchFamily="34" charset="0"/>
                            <a:cs typeface="Calibri" panose="020F0502020204030204" pitchFamily="34" charset="0"/>
                          </a:rPr>
                          <a:t>2017</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r>
                          <a:rPr lang="en-US" sz="1050" b="1" dirty="0">
                            <a:solidFill>
                              <a:schemeClr val="tx1"/>
                            </a:solidFill>
                            <a:latin typeface="Calibri" panose="020F0502020204030204" pitchFamily="34" charset="0"/>
                            <a:cs typeface="Calibri" panose="020F0502020204030204" pitchFamily="34" charset="0"/>
                          </a:rPr>
                          <a:t>July</a:t>
                        </a:r>
                      </a:p>
                      <a:p>
                        <a:pPr algn="ctr"/>
                        <a:r>
                          <a:rPr lang="en-US" sz="1050" b="1" dirty="0">
                            <a:solidFill>
                              <a:schemeClr val="tx1"/>
                            </a:solidFill>
                            <a:latin typeface="Calibri" panose="020F0502020204030204" pitchFamily="34" charset="0"/>
                            <a:cs typeface="Calibri" panose="020F0502020204030204" pitchFamily="34" charset="0"/>
                          </a:rPr>
                          <a:t>2017</a:t>
                        </a:r>
                        <a:endParaRPr lang="pl-PL" sz="1050" b="1" dirty="0">
                          <a:solidFill>
                            <a:schemeClr val="tx1"/>
                          </a:solidFill>
                          <a:latin typeface="Calibri" panose="020F0502020204030204" pitchFamily="34" charset="0"/>
                          <a:cs typeface="Calibri" panose="020F0502020204030204" pitchFamily="34" charset="0"/>
                        </a:endParaRPr>
                      </a:p>
                    </a:txBody>
                    <a:tcPr marL="118181" marR="118181" marT="59090" marB="59090" anchor="b">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9525" cap="flat" cmpd="sng" algn="ctr">
                        <a:solidFill>
                          <a:srgbClr val="ADAEB0"/>
                        </a:solidFill>
                        <a:prstDash val="solid"/>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0"/>
                    </a:ext>
                  </a:extLst>
                </a:tr>
                <a:tr h="74955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1"/>
                    </a:ext>
                  </a:extLst>
                </a:tr>
                <a:tr h="749550">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2"/>
                    </a:ext>
                  </a:extLst>
                </a:tr>
                <a:tr h="74955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3"/>
                    </a:ext>
                  </a:extLst>
                </a:tr>
                <a:tr h="74955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4"/>
                    </a:ext>
                  </a:extLst>
                </a:tr>
                <a:tr h="749550">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10005"/>
                    </a:ext>
                  </a:extLst>
                </a:tr>
                <a:tr h="749550">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endParaRPr lang="en-US" sz="1300" b="0" dirty="0">
                          <a:solidFill>
                            <a:srgbClr val="7B7C80"/>
                          </a:solidFill>
                          <a:latin typeface="Arial"/>
                          <a:cs typeface="Arial"/>
                        </a:endParaRPr>
                      </a:p>
                    </a:txBody>
                    <a:tcPr marL="118181" marR="118181" marT="59090" marB="59090" anchor="ctr">
                      <a:lnL w="9525" cap="flat" cmpd="sng" algn="ctr">
                        <a:solidFill>
                          <a:srgbClr val="ADAEB0"/>
                        </a:solidFill>
                        <a:prstDash val="solid"/>
                        <a:round/>
                        <a:headEnd type="none" w="med" len="med"/>
                        <a:tailEnd type="none" w="med" len="med"/>
                      </a:lnL>
                      <a:lnR w="9525" cap="flat" cmpd="sng" algn="ctr">
                        <a:solidFill>
                          <a:srgbClr val="ADAEB0"/>
                        </a:solidFill>
                        <a:prstDash val="solid"/>
                        <a:round/>
                        <a:headEnd type="none" w="med" len="med"/>
                        <a:tailEnd type="none" w="med" len="med"/>
                      </a:lnR>
                      <a:lnT w="12700" cap="flat" cmpd="sng" algn="ctr">
                        <a:solidFill>
                          <a:srgbClr val="363E44"/>
                        </a:solidFill>
                        <a:prstDash val="sysDot"/>
                        <a:round/>
                        <a:headEnd type="none" w="med" len="med"/>
                        <a:tailEnd type="none" w="med" len="med"/>
                      </a:lnT>
                      <a:lnB w="12700" cap="flat" cmpd="sng" algn="ctr">
                        <a:solidFill>
                          <a:srgbClr val="363E44"/>
                        </a:solidFill>
                        <a:prstDash val="sysDot"/>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xmlns="" val="2534251641"/>
                    </a:ext>
                  </a:extLst>
                </a:tr>
              </a:tbl>
            </a:graphicData>
          </a:graphic>
        </p:graphicFrame>
        <p:sp>
          <p:nvSpPr>
            <p:cNvPr id="20" name="Rectangle 19" descr="Planning , Creat Team, Initial Meetings" title="Textbox "/>
            <p:cNvSpPr/>
            <p:nvPr/>
          </p:nvSpPr>
          <p:spPr bwMode="auto">
            <a:xfrm>
              <a:off x="1246529" y="2822446"/>
              <a:ext cx="1549680" cy="112364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Planning </a:t>
              </a:r>
            </a:p>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Create Team</a:t>
              </a:r>
            </a:p>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Initial Meetings</a:t>
              </a:r>
            </a:p>
          </p:txBody>
        </p:sp>
        <p:sp>
          <p:nvSpPr>
            <p:cNvPr id="21" name="Rectangle 20" descr="Create Framework&#10;Research&#10;Mulitple Workshops" title="Text Box"/>
            <p:cNvSpPr/>
            <p:nvPr/>
          </p:nvSpPr>
          <p:spPr bwMode="auto">
            <a:xfrm>
              <a:off x="2491128" y="3985562"/>
              <a:ext cx="2190783" cy="1151464"/>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endParaRPr lang="en-US" sz="1300" kern="0" dirty="0" smtClean="0">
                <a:solidFill>
                  <a:srgbClr val="F6F6F6"/>
                </a:solidFill>
                <a:latin typeface="Calibri" panose="020F0502020204030204" pitchFamily="34" charset="0"/>
                <a:cs typeface="Calibri" panose="020F0502020204030204" pitchFamily="34" charset="0"/>
              </a:endParaRPr>
            </a:p>
            <a:p>
              <a:pPr algn="ctr" fontAlgn="auto">
                <a:spcBef>
                  <a:spcPts val="0"/>
                </a:spcBef>
                <a:spcAft>
                  <a:spcPts val="0"/>
                </a:spcAft>
                <a:defRPr/>
              </a:pPr>
              <a:r>
                <a:rPr lang="en-US" sz="1300" kern="0" dirty="0" smtClean="0">
                  <a:solidFill>
                    <a:srgbClr val="F6F6F6"/>
                  </a:solidFill>
                  <a:latin typeface="Calibri" panose="020F0502020204030204" pitchFamily="34" charset="0"/>
                  <a:cs typeface="Calibri" panose="020F0502020204030204" pitchFamily="34" charset="0"/>
                </a:rPr>
                <a:t>Create Framework</a:t>
              </a:r>
              <a:endParaRPr lang="en-US" sz="1300" kern="0" dirty="0">
                <a:solidFill>
                  <a:srgbClr val="F6F6F6"/>
                </a:solidFill>
                <a:latin typeface="Calibri" panose="020F0502020204030204" pitchFamily="34" charset="0"/>
                <a:cs typeface="Calibri" panose="020F0502020204030204" pitchFamily="34" charset="0"/>
              </a:endParaRPr>
            </a:p>
            <a:p>
              <a:pPr algn="ctr" fontAlgn="auto">
                <a:spcBef>
                  <a:spcPts val="0"/>
                </a:spcBef>
                <a:spcAft>
                  <a:spcPts val="0"/>
                </a:spcAft>
                <a:defRPr/>
              </a:pPr>
              <a:r>
                <a:rPr lang="en-US" sz="1300" kern="0" dirty="0">
                  <a:solidFill>
                    <a:srgbClr val="F6F6F6"/>
                  </a:solidFill>
                  <a:latin typeface="Calibri" panose="020F0502020204030204" pitchFamily="34" charset="0"/>
                  <a:cs typeface="Calibri" panose="020F0502020204030204" pitchFamily="34" charset="0"/>
                </a:rPr>
                <a:t>Research</a:t>
              </a:r>
            </a:p>
            <a:p>
              <a:pPr algn="ctr" fontAlgn="auto">
                <a:spcBef>
                  <a:spcPts val="0"/>
                </a:spcBef>
                <a:spcAft>
                  <a:spcPts val="0"/>
                </a:spcAft>
                <a:defRPr/>
              </a:pPr>
              <a:r>
                <a:rPr lang="en-US" sz="1300" kern="0" dirty="0">
                  <a:solidFill>
                    <a:srgbClr val="F6F6F6"/>
                  </a:solidFill>
                  <a:latin typeface="Calibri" panose="020F0502020204030204" pitchFamily="34" charset="0"/>
                  <a:cs typeface="Calibri" panose="020F0502020204030204" pitchFamily="34" charset="0"/>
                </a:rPr>
                <a:t>Multiple Workshops</a:t>
              </a:r>
            </a:p>
            <a:p>
              <a:pPr algn="ctr" fontAlgn="auto">
                <a:spcBef>
                  <a:spcPts val="0"/>
                </a:spcBef>
                <a:spcAft>
                  <a:spcPts val="0"/>
                </a:spcAft>
                <a:defRPr/>
              </a:pPr>
              <a:endParaRPr lang="en-US" sz="1300" kern="0" dirty="0">
                <a:solidFill>
                  <a:srgbClr val="F6F6F6"/>
                </a:solidFill>
                <a:latin typeface="Calibri" panose="020F0502020204030204" pitchFamily="34" charset="0"/>
                <a:cs typeface="Calibri" panose="020F0502020204030204" pitchFamily="34" charset="0"/>
              </a:endParaRPr>
            </a:p>
          </p:txBody>
        </p:sp>
        <p:sp>
          <p:nvSpPr>
            <p:cNvPr id="22" name="Star: 5 Points 8" descr="Star labled &quot;First Draft&quot;" title="Image: Star"/>
            <p:cNvSpPr/>
            <p:nvPr/>
          </p:nvSpPr>
          <p:spPr bwMode="gray">
            <a:xfrm>
              <a:off x="4742581" y="5079293"/>
              <a:ext cx="381123" cy="435811"/>
            </a:xfrm>
            <a:prstGeom prst="star5">
              <a:avLst/>
            </a:prstGeom>
            <a:solidFill>
              <a:srgbClr val="FFFF00"/>
            </a:solidFill>
            <a:ln>
              <a:solidFill>
                <a:schemeClr val="accent6"/>
              </a:solidFill>
            </a:ln>
            <a:effectLst/>
            <a:extLst/>
          </p:spPr>
          <p:txBody>
            <a:bodyPr lIns="54002" tIns="54002" rIns="54002" bIns="54002" anchor="ctr"/>
            <a:lstStyle/>
            <a:p>
              <a:pPr algn="ctr" defTabSz="685727" fontAlgn="auto">
                <a:spcBef>
                  <a:spcPts val="0"/>
                </a:spcBef>
                <a:spcAft>
                  <a:spcPts val="0"/>
                </a:spcAft>
                <a:buClr>
                  <a:schemeClr val="lt1"/>
                </a:buClr>
                <a:defRPr/>
              </a:pPr>
              <a:endParaRPr lang="en-US" sz="750" dirty="0">
                <a:solidFill>
                  <a:schemeClr val="lt1"/>
                </a:solidFill>
                <a:latin typeface="+mn-lt"/>
                <a:cs typeface="Arial" pitchFamily="34" charset="0"/>
              </a:endParaRPr>
            </a:p>
          </p:txBody>
        </p:sp>
        <p:sp>
          <p:nvSpPr>
            <p:cNvPr id="23" name="TextBox 9" title="Final Draft"/>
            <p:cNvSpPr txBox="1">
              <a:spLocks noChangeArrowheads="1"/>
            </p:cNvSpPr>
            <p:nvPr/>
          </p:nvSpPr>
          <p:spPr bwMode="auto">
            <a:xfrm>
              <a:off x="4718458" y="5617281"/>
              <a:ext cx="98901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050" dirty="0">
                  <a:solidFill>
                    <a:srgbClr val="FF0000"/>
                  </a:solidFill>
                  <a:cs typeface="Calibri" panose="020F0502020204030204" pitchFamily="34" charset="0"/>
                </a:rPr>
                <a:t>First Draft</a:t>
              </a:r>
            </a:p>
          </p:txBody>
        </p:sp>
        <p:sp>
          <p:nvSpPr>
            <p:cNvPr id="24" name="Rectangle 23" descr="More Research&#10;Continue Workshops&#10;Editiong/Graphics" title="Text Box"/>
            <p:cNvSpPr/>
            <p:nvPr/>
          </p:nvSpPr>
          <p:spPr bwMode="auto">
            <a:xfrm>
              <a:off x="4846651" y="6037045"/>
              <a:ext cx="3111181" cy="1161969"/>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More Research</a:t>
              </a:r>
            </a:p>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Continue Workshops</a:t>
              </a:r>
            </a:p>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Editing/Graphics</a:t>
              </a:r>
            </a:p>
          </p:txBody>
        </p:sp>
        <p:sp>
          <p:nvSpPr>
            <p:cNvPr id="25" name="TextBox 9" title="Final Draft"/>
            <p:cNvSpPr txBox="1">
              <a:spLocks noChangeArrowheads="1"/>
            </p:cNvSpPr>
            <p:nvPr/>
          </p:nvSpPr>
          <p:spPr bwMode="auto">
            <a:xfrm>
              <a:off x="7549817" y="7866473"/>
              <a:ext cx="9890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050" dirty="0">
                  <a:solidFill>
                    <a:srgbClr val="FF0000"/>
                  </a:solidFill>
                  <a:cs typeface="Calibri" panose="020F0502020204030204" pitchFamily="34" charset="0"/>
                </a:rPr>
                <a:t>Final Draft</a:t>
              </a:r>
            </a:p>
          </p:txBody>
        </p:sp>
        <p:sp>
          <p:nvSpPr>
            <p:cNvPr id="26" name="Rectangle 25" descr="Final Editing&#10;Final Approval" title="Text Box"/>
            <p:cNvSpPr/>
            <p:nvPr/>
          </p:nvSpPr>
          <p:spPr bwMode="auto">
            <a:xfrm>
              <a:off x="7988303" y="8411394"/>
              <a:ext cx="1754903" cy="1161423"/>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Final Editing</a:t>
              </a:r>
            </a:p>
            <a:p>
              <a:pPr algn="ctr" fontAlgn="auto">
                <a:spcBef>
                  <a:spcPts val="0"/>
                </a:spcBef>
                <a:spcAft>
                  <a:spcPts val="0"/>
                </a:spcAft>
                <a:defRPr/>
              </a:pPr>
              <a:r>
                <a:rPr lang="en-US" sz="1400" kern="0" dirty="0">
                  <a:solidFill>
                    <a:srgbClr val="F6F6F6"/>
                  </a:solidFill>
                  <a:latin typeface="Calibri" panose="020F0502020204030204" pitchFamily="34" charset="0"/>
                  <a:ea typeface="Segoe UI" panose="020B0502040204020203" pitchFamily="34" charset="0"/>
                  <a:cs typeface="Calibri" panose="020F0502020204030204" pitchFamily="34" charset="0"/>
                </a:rPr>
                <a:t>Final Approval</a:t>
              </a:r>
            </a:p>
          </p:txBody>
        </p:sp>
      </p:grpSp>
      <p:sp>
        <p:nvSpPr>
          <p:cNvPr id="27" name="Star: 5 Points 8" descr="Star labled &quot;First Draft&quot;" title="Image: Star"/>
          <p:cNvSpPr/>
          <p:nvPr/>
        </p:nvSpPr>
        <p:spPr bwMode="gray">
          <a:xfrm>
            <a:off x="5750722" y="4772146"/>
            <a:ext cx="341402" cy="284142"/>
          </a:xfrm>
          <a:prstGeom prst="star5">
            <a:avLst/>
          </a:prstGeom>
          <a:solidFill>
            <a:srgbClr val="FFFF00"/>
          </a:solidFill>
          <a:ln>
            <a:solidFill>
              <a:schemeClr val="accent6"/>
            </a:solidFill>
          </a:ln>
          <a:effectLst/>
          <a:extLst/>
        </p:spPr>
        <p:txBody>
          <a:bodyPr lIns="54002" tIns="54002" rIns="54002" bIns="54002" anchor="ctr"/>
          <a:lstStyle/>
          <a:p>
            <a:pPr algn="ctr" defTabSz="685727" fontAlgn="auto">
              <a:spcBef>
                <a:spcPts val="0"/>
              </a:spcBef>
              <a:spcAft>
                <a:spcPts val="0"/>
              </a:spcAft>
              <a:buClr>
                <a:schemeClr val="lt1"/>
              </a:buClr>
              <a:defRPr/>
            </a:pPr>
            <a:endParaRPr lang="en-US" sz="750" dirty="0">
              <a:solidFill>
                <a:schemeClr val="lt1"/>
              </a:solidFill>
              <a:latin typeface="+mn-lt"/>
              <a:cs typeface="Arial" pitchFamily="34" charset="0"/>
            </a:endParaRPr>
          </a:p>
        </p:txBody>
      </p:sp>
    </p:spTree>
    <p:extLst>
      <p:ext uri="{BB962C8B-B14F-4D97-AF65-F5344CB8AC3E}">
        <p14:creationId xmlns:p14="http://schemas.microsoft.com/office/powerpoint/2010/main" val="2444444144"/>
      </p:ext>
    </p:extLst>
  </p:cSld>
  <p:clrMapOvr>
    <a:masterClrMapping/>
  </p:clrMapOvr>
</p:sld>
</file>

<file path=ppt/theme/theme1.xml><?xml version="1.0" encoding="utf-8"?>
<a:theme xmlns:a="http://schemas.openxmlformats.org/drawingml/2006/main" name="2017 SCDE_Presentatio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CD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2017 SCDE_Presentation-Template</Template>
  <TotalTime>0</TotalTime>
  <Words>419</Words>
  <Application>Microsoft Office PowerPoint</Application>
  <PresentationFormat>On-screen Show (4:3)</PresentationFormat>
  <Paragraphs>109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2017 SCDE_Presentation-Template</vt:lpstr>
      <vt:lpstr> New 2017 South Carolina Educational Technology Plan </vt:lpstr>
      <vt:lpstr>2017-2019 State Educational Technology Plan</vt:lpstr>
      <vt:lpstr>Project Overview</vt:lpstr>
      <vt:lpstr>District Perspectives</vt:lpstr>
      <vt:lpstr>Contributors</vt:lpstr>
      <vt:lpstr>Contributors</vt:lpstr>
      <vt:lpstr>Project Process</vt:lpstr>
      <vt:lpstr>Timeline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2017-06-07T18:40:01Z</dcterms:created>
  <dcterms:modified xsi:type="dcterms:W3CDTF">2017-06-07T19:38:49Z</dcterms:modified>
</cp:coreProperties>
</file>