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3.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7" r:id="rId1"/>
    <p:sldMasterId id="2147483850" r:id="rId2"/>
    <p:sldMasterId id="2147483874" r:id="rId3"/>
  </p:sldMasterIdLst>
  <p:notesMasterIdLst>
    <p:notesMasterId r:id="rId35"/>
  </p:notesMasterIdLst>
  <p:handoutMasterIdLst>
    <p:handoutMasterId r:id="rId36"/>
  </p:handoutMasterIdLst>
  <p:sldIdLst>
    <p:sldId id="308" r:id="rId4"/>
    <p:sldId id="309" r:id="rId5"/>
    <p:sldId id="340" r:id="rId6"/>
    <p:sldId id="341" r:id="rId7"/>
    <p:sldId id="342" r:id="rId8"/>
    <p:sldId id="326" r:id="rId9"/>
    <p:sldId id="324" r:id="rId10"/>
    <p:sldId id="343" r:id="rId11"/>
    <p:sldId id="350" r:id="rId12"/>
    <p:sldId id="344" r:id="rId13"/>
    <p:sldId id="362" r:id="rId14"/>
    <p:sldId id="363" r:id="rId15"/>
    <p:sldId id="345" r:id="rId16"/>
    <p:sldId id="351" r:id="rId17"/>
    <p:sldId id="346" r:id="rId18"/>
    <p:sldId id="352" r:id="rId19"/>
    <p:sldId id="347" r:id="rId20"/>
    <p:sldId id="348" r:id="rId21"/>
    <p:sldId id="349" r:id="rId22"/>
    <p:sldId id="353" r:id="rId23"/>
    <p:sldId id="329" r:id="rId24"/>
    <p:sldId id="361" r:id="rId25"/>
    <p:sldId id="355" r:id="rId26"/>
    <p:sldId id="354" r:id="rId27"/>
    <p:sldId id="310" r:id="rId28"/>
    <p:sldId id="356" r:id="rId29"/>
    <p:sldId id="357" r:id="rId30"/>
    <p:sldId id="358" r:id="rId31"/>
    <p:sldId id="331" r:id="rId32"/>
    <p:sldId id="359" r:id="rId33"/>
    <p:sldId id="360" r:id="rId3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99"/>
    <a:srgbClr val="000066"/>
    <a:srgbClr val="FF33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83265" autoAdjust="0"/>
  </p:normalViewPr>
  <p:slideViewPr>
    <p:cSldViewPr>
      <p:cViewPr varScale="1">
        <p:scale>
          <a:sx n="109" d="100"/>
          <a:sy n="109" d="100"/>
        </p:scale>
        <p:origin x="1296" y="138"/>
      </p:cViewPr>
      <p:guideLst>
        <p:guide orient="horz" pos="2160"/>
        <p:guide pos="2880"/>
      </p:guideLst>
    </p:cSldViewPr>
  </p:slideViewPr>
  <p:outlineViewPr>
    <p:cViewPr>
      <p:scale>
        <a:sx n="33" d="100"/>
        <a:sy n="33" d="100"/>
      </p:scale>
      <p:origin x="0" y="-492"/>
    </p:cViewPr>
  </p:outlineViewPr>
  <p:notesTextViewPr>
    <p:cViewPr>
      <p:scale>
        <a:sx n="3" d="2"/>
        <a:sy n="3" d="2"/>
      </p:scale>
      <p:origin x="0" y="0"/>
    </p:cViewPr>
  </p:notesTextViewPr>
  <p:sorterViewPr>
    <p:cViewPr varScale="1">
      <p:scale>
        <a:sx n="100" d="100"/>
        <a:sy n="100" d="100"/>
      </p:scale>
      <p:origin x="0" y="-3584"/>
    </p:cViewPr>
  </p:sorterViewPr>
  <p:notesViewPr>
    <p:cSldViewPr>
      <p:cViewPr varScale="1">
        <p:scale>
          <a:sx n="53" d="100"/>
          <a:sy n="53" d="100"/>
        </p:scale>
        <p:origin x="262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4325" tIns="47162" rIns="94325" bIns="47162" rtlCol="0"/>
          <a:lstStyle>
            <a:lvl1pPr algn="l">
              <a:defRPr sz="1200"/>
            </a:lvl1pPr>
          </a:lstStyle>
          <a:p>
            <a:endParaRPr lang="en-US"/>
          </a:p>
        </p:txBody>
      </p:sp>
      <p:sp>
        <p:nvSpPr>
          <p:cNvPr id="3" name="Date Placeholder 2"/>
          <p:cNvSpPr>
            <a:spLocks noGrp="1"/>
          </p:cNvSpPr>
          <p:nvPr>
            <p:ph type="dt" sz="quarter" idx="1"/>
          </p:nvPr>
        </p:nvSpPr>
        <p:spPr>
          <a:xfrm>
            <a:off x="4008706" y="0"/>
            <a:ext cx="3066733" cy="468154"/>
          </a:xfrm>
          <a:prstGeom prst="rect">
            <a:avLst/>
          </a:prstGeom>
        </p:spPr>
        <p:txBody>
          <a:bodyPr vert="horz" lIns="94325" tIns="47162" rIns="94325" bIns="47162" rtlCol="0"/>
          <a:lstStyle>
            <a:lvl1pPr algn="r">
              <a:defRPr sz="1200"/>
            </a:lvl1pPr>
          </a:lstStyle>
          <a:p>
            <a:fld id="{2CD39139-C44F-489C-A69D-E190DE600E89}" type="datetimeFigureOut">
              <a:rPr lang="en-US" smtClean="0"/>
              <a:pPr/>
              <a:t>6/24/2017</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4325" tIns="47162" rIns="94325" bIns="47162" rtlCol="0" anchor="b"/>
          <a:lstStyle>
            <a:lvl1pPr algn="l">
              <a:defRPr sz="1200"/>
            </a:lvl1pPr>
          </a:lstStyle>
          <a:p>
            <a:endParaRPr lang="en-US"/>
          </a:p>
        </p:txBody>
      </p:sp>
      <p:sp>
        <p:nvSpPr>
          <p:cNvPr id="5" name="Slide Number Placeholder 4"/>
          <p:cNvSpPr>
            <a:spLocks noGrp="1"/>
          </p:cNvSpPr>
          <p:nvPr>
            <p:ph type="sldNum" sz="quarter" idx="3"/>
          </p:nvPr>
        </p:nvSpPr>
        <p:spPr>
          <a:xfrm>
            <a:off x="4008706" y="8893296"/>
            <a:ext cx="3066733" cy="468154"/>
          </a:xfrm>
          <a:prstGeom prst="rect">
            <a:avLst/>
          </a:prstGeom>
        </p:spPr>
        <p:txBody>
          <a:bodyPr vert="horz" lIns="94325" tIns="47162" rIns="94325" bIns="47162" rtlCol="0" anchor="b"/>
          <a:lstStyle>
            <a:lvl1pPr algn="r">
              <a:defRPr sz="1200"/>
            </a:lvl1pPr>
          </a:lstStyle>
          <a:p>
            <a:fld id="{AF010E41-4F27-4F86-98D9-E925C4CCDBE6}" type="slidenum">
              <a:rPr lang="en-US" smtClean="0"/>
              <a:pPr/>
              <a:t>‹#›</a:t>
            </a:fld>
            <a:endParaRPr lang="en-US"/>
          </a:p>
        </p:txBody>
      </p:sp>
    </p:spTree>
    <p:extLst>
      <p:ext uri="{BB962C8B-B14F-4D97-AF65-F5344CB8AC3E}">
        <p14:creationId xmlns:p14="http://schemas.microsoft.com/office/powerpoint/2010/main" val="4149986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4325" tIns="47162" rIns="94325" bIns="47162" rtlCol="0"/>
          <a:lstStyle>
            <a:lvl1pPr algn="l">
              <a:defRPr sz="1200"/>
            </a:lvl1pPr>
          </a:lstStyle>
          <a:p>
            <a:endParaRPr lang="en-US"/>
          </a:p>
        </p:txBody>
      </p:sp>
      <p:sp>
        <p:nvSpPr>
          <p:cNvPr id="3" name="Date Placeholder 2"/>
          <p:cNvSpPr>
            <a:spLocks noGrp="1"/>
          </p:cNvSpPr>
          <p:nvPr>
            <p:ph type="dt" idx="1"/>
          </p:nvPr>
        </p:nvSpPr>
        <p:spPr>
          <a:xfrm>
            <a:off x="4008706" y="0"/>
            <a:ext cx="3066733" cy="468154"/>
          </a:xfrm>
          <a:prstGeom prst="rect">
            <a:avLst/>
          </a:prstGeom>
        </p:spPr>
        <p:txBody>
          <a:bodyPr vert="horz" lIns="94325" tIns="47162" rIns="94325" bIns="47162" rtlCol="0"/>
          <a:lstStyle>
            <a:lvl1pPr algn="r">
              <a:defRPr sz="1200"/>
            </a:lvl1pPr>
          </a:lstStyle>
          <a:p>
            <a:fld id="{3EFC3490-AD34-4EA4-B797-7F08B6D735AE}" type="datetimeFigureOut">
              <a:rPr lang="en-US" smtClean="0"/>
              <a:pPr/>
              <a:t>6/24/2017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4325" tIns="47162" rIns="94325" bIns="47162" rtlCol="0" anchor="ctr"/>
          <a:lstStyle/>
          <a:p>
            <a:endParaRPr lang="en-US"/>
          </a:p>
        </p:txBody>
      </p:sp>
      <p:sp>
        <p:nvSpPr>
          <p:cNvPr id="5" name="Notes Placeholder 4"/>
          <p:cNvSpPr>
            <a:spLocks noGrp="1"/>
          </p:cNvSpPr>
          <p:nvPr>
            <p:ph type="body" sz="quarter" idx="3"/>
          </p:nvPr>
        </p:nvSpPr>
        <p:spPr>
          <a:xfrm>
            <a:off x="707708" y="4447462"/>
            <a:ext cx="5661660" cy="4213384"/>
          </a:xfrm>
          <a:prstGeom prst="rect">
            <a:avLst/>
          </a:prstGeom>
        </p:spPr>
        <p:txBody>
          <a:bodyPr vert="horz" lIns="94325" tIns="47162" rIns="94325" bIns="471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4325" tIns="47162" rIns="94325" bIns="47162"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3296"/>
            <a:ext cx="3066733" cy="468154"/>
          </a:xfrm>
          <a:prstGeom prst="rect">
            <a:avLst/>
          </a:prstGeom>
        </p:spPr>
        <p:txBody>
          <a:bodyPr vert="horz" lIns="94325" tIns="47162" rIns="94325" bIns="47162" rtlCol="0" anchor="b"/>
          <a:lstStyle>
            <a:lvl1pPr algn="r">
              <a:defRPr sz="1200"/>
            </a:lvl1pPr>
          </a:lstStyle>
          <a:p>
            <a:fld id="{237A85C1-4B1C-477F-9812-B44B99BCC168}" type="slidenum">
              <a:rPr lang="en-US" smtClean="0"/>
              <a:pPr/>
              <a:t>‹#›</a:t>
            </a:fld>
            <a:endParaRPr lang="en-US"/>
          </a:p>
        </p:txBody>
      </p:sp>
    </p:spTree>
    <p:extLst>
      <p:ext uri="{BB962C8B-B14F-4D97-AF65-F5344CB8AC3E}">
        <p14:creationId xmlns:p14="http://schemas.microsoft.com/office/powerpoint/2010/main" val="180875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A85C1-4B1C-477F-9812-B44B99BCC168}" type="slidenum">
              <a:rPr lang="en-US" smtClean="0"/>
              <a:pPr/>
              <a:t>1</a:t>
            </a:fld>
            <a:endParaRPr lang="en-US"/>
          </a:p>
        </p:txBody>
      </p:sp>
    </p:spTree>
    <p:extLst>
      <p:ext uri="{BB962C8B-B14F-4D97-AF65-F5344CB8AC3E}">
        <p14:creationId xmlns:p14="http://schemas.microsoft.com/office/powerpoint/2010/main" val="25319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A85C1-4B1C-477F-9812-B44B99BCC168}" type="slidenum">
              <a:rPr lang="en-US" smtClean="0"/>
              <a:pPr/>
              <a:t>11</a:t>
            </a:fld>
            <a:endParaRPr lang="en-US" dirty="0"/>
          </a:p>
        </p:txBody>
      </p:sp>
    </p:spTree>
    <p:extLst>
      <p:ext uri="{BB962C8B-B14F-4D97-AF65-F5344CB8AC3E}">
        <p14:creationId xmlns:p14="http://schemas.microsoft.com/office/powerpoint/2010/main" val="2811209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A85C1-4B1C-477F-9812-B44B99BCC168}" type="slidenum">
              <a:rPr lang="en-US" smtClean="0"/>
              <a:pPr/>
              <a:t>12</a:t>
            </a:fld>
            <a:endParaRPr lang="en-US" dirty="0"/>
          </a:p>
        </p:txBody>
      </p:sp>
    </p:spTree>
    <p:extLst>
      <p:ext uri="{BB962C8B-B14F-4D97-AF65-F5344CB8AC3E}">
        <p14:creationId xmlns:p14="http://schemas.microsoft.com/office/powerpoint/2010/main" val="1016036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Had online registration</a:t>
            </a:r>
            <a:r>
              <a:rPr lang="en-US" baseline="0" dirty="0" smtClean="0"/>
              <a:t> during this first year, but realized that students could pre-register.  That would give us an idea of how many students would potentially attend. </a:t>
            </a:r>
          </a:p>
          <a:p>
            <a:r>
              <a:rPr lang="en-US" baseline="0" dirty="0" smtClean="0"/>
              <a:t>Many parents were sitting around while students participated in sessions.  Industry professional discussed the idea of doing a parent session.</a:t>
            </a:r>
          </a:p>
          <a:p>
            <a:r>
              <a:rPr lang="en-US" baseline="0" dirty="0" smtClean="0"/>
              <a:t>Industry professionals were giving out handouts.  Students needed pen and paper to take notes.</a:t>
            </a:r>
          </a:p>
          <a:p>
            <a:r>
              <a:rPr lang="en-US" baseline="0" dirty="0" smtClean="0"/>
              <a:t>Had volunteers during the day of, but decided to have volunteers during set up to get service hours.</a:t>
            </a:r>
            <a:endParaRPr lang="en-US" dirty="0"/>
          </a:p>
        </p:txBody>
      </p:sp>
      <p:sp>
        <p:nvSpPr>
          <p:cNvPr id="4" name="Slide Number Placeholder 3"/>
          <p:cNvSpPr>
            <a:spLocks noGrp="1"/>
          </p:cNvSpPr>
          <p:nvPr>
            <p:ph type="sldNum" sz="quarter" idx="10"/>
          </p:nvPr>
        </p:nvSpPr>
        <p:spPr/>
        <p:txBody>
          <a:bodyPr/>
          <a:lstStyle/>
          <a:p>
            <a:fld id="{237A85C1-4B1C-477F-9812-B44B99BCC168}" type="slidenum">
              <a:rPr lang="en-US" smtClean="0"/>
              <a:pPr/>
              <a:t>13</a:t>
            </a:fld>
            <a:endParaRPr lang="en-US" dirty="0"/>
          </a:p>
        </p:txBody>
      </p:sp>
    </p:spTree>
    <p:extLst>
      <p:ext uri="{BB962C8B-B14F-4D97-AF65-F5344CB8AC3E}">
        <p14:creationId xmlns:p14="http://schemas.microsoft.com/office/powerpoint/2010/main" val="162559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Date was moved up earlier, but it still</a:t>
            </a:r>
            <a:r>
              <a:rPr lang="en-US" baseline="0" dirty="0" smtClean="0"/>
              <a:t> did not help for some major youth employers in our area (Wannamaker Park/Santee Cooper)</a:t>
            </a:r>
          </a:p>
          <a:p>
            <a:r>
              <a:rPr lang="en-US" baseline="0" dirty="0" smtClean="0"/>
              <a:t>Discuss Meetings held with Cane Bay Exchange Club</a:t>
            </a:r>
          </a:p>
          <a:p>
            <a:r>
              <a:rPr lang="en-US" baseline="0" dirty="0" smtClean="0"/>
              <a:t>Discuss sample of sessions  - Sample is on the next slide.</a:t>
            </a:r>
            <a:endParaRPr lang="en-US" dirty="0"/>
          </a:p>
        </p:txBody>
      </p:sp>
      <p:sp>
        <p:nvSpPr>
          <p:cNvPr id="4" name="Slide Number Placeholder 3"/>
          <p:cNvSpPr>
            <a:spLocks noGrp="1"/>
          </p:cNvSpPr>
          <p:nvPr>
            <p:ph type="sldNum" sz="quarter" idx="10"/>
          </p:nvPr>
        </p:nvSpPr>
        <p:spPr/>
        <p:txBody>
          <a:bodyPr/>
          <a:lstStyle/>
          <a:p>
            <a:fld id="{237A85C1-4B1C-477F-9812-B44B99BCC168}" type="slidenum">
              <a:rPr lang="en-US" smtClean="0"/>
              <a:pPr/>
              <a:t>14</a:t>
            </a:fld>
            <a:endParaRPr lang="en-US" dirty="0"/>
          </a:p>
        </p:txBody>
      </p:sp>
    </p:spTree>
    <p:extLst>
      <p:ext uri="{BB962C8B-B14F-4D97-AF65-F5344CB8AC3E}">
        <p14:creationId xmlns:p14="http://schemas.microsoft.com/office/powerpoint/2010/main" val="4214397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A85C1-4B1C-477F-9812-B44B99BCC168}" type="slidenum">
              <a:rPr lang="en-US" smtClean="0"/>
              <a:pPr/>
              <a:t>15</a:t>
            </a:fld>
            <a:endParaRPr lang="en-US" dirty="0"/>
          </a:p>
        </p:txBody>
      </p:sp>
    </p:spTree>
    <p:extLst>
      <p:ext uri="{BB962C8B-B14F-4D97-AF65-F5344CB8AC3E}">
        <p14:creationId xmlns:p14="http://schemas.microsoft.com/office/powerpoint/2010/main" val="3689917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different presentations</a:t>
            </a:r>
          </a:p>
          <a:p>
            <a:r>
              <a:rPr lang="en-US" dirty="0" smtClean="0"/>
              <a:t>Note</a:t>
            </a:r>
            <a:r>
              <a:rPr lang="en-US" baseline="0" dirty="0" smtClean="0"/>
              <a:t> the Parent Sessions at the bottom of the table that spanned the entire time.  One presentation done by Guidance professional, one done by one of our partners (information from an industry perspective).  Talked to parents about how to dress their child for interviews, etc.</a:t>
            </a:r>
            <a:endParaRPr lang="en-US" dirty="0"/>
          </a:p>
        </p:txBody>
      </p:sp>
      <p:sp>
        <p:nvSpPr>
          <p:cNvPr id="4" name="Slide Number Placeholder 3"/>
          <p:cNvSpPr>
            <a:spLocks noGrp="1"/>
          </p:cNvSpPr>
          <p:nvPr>
            <p:ph type="sldNum" sz="quarter" idx="10"/>
          </p:nvPr>
        </p:nvSpPr>
        <p:spPr/>
        <p:txBody>
          <a:bodyPr/>
          <a:lstStyle/>
          <a:p>
            <a:fld id="{237A85C1-4B1C-477F-9812-B44B99BCC168}" type="slidenum">
              <a:rPr lang="en-US" smtClean="0"/>
              <a:pPr/>
              <a:t>16</a:t>
            </a:fld>
            <a:endParaRPr lang="en-US" dirty="0"/>
          </a:p>
        </p:txBody>
      </p:sp>
    </p:spTree>
    <p:extLst>
      <p:ext uri="{BB962C8B-B14F-4D97-AF65-F5344CB8AC3E}">
        <p14:creationId xmlns:p14="http://schemas.microsoft.com/office/powerpoint/2010/main" val="718671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A85C1-4B1C-477F-9812-B44B99BCC168}" type="slidenum">
              <a:rPr lang="en-US" smtClean="0"/>
              <a:pPr/>
              <a:t>17</a:t>
            </a:fld>
            <a:endParaRPr lang="en-US" dirty="0"/>
          </a:p>
        </p:txBody>
      </p:sp>
    </p:spTree>
    <p:extLst>
      <p:ext uri="{BB962C8B-B14F-4D97-AF65-F5344CB8AC3E}">
        <p14:creationId xmlns:p14="http://schemas.microsoft.com/office/powerpoint/2010/main" val="4197781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A85C1-4B1C-477F-9812-B44B99BCC168}" type="slidenum">
              <a:rPr lang="en-US" smtClean="0"/>
              <a:pPr/>
              <a:t>18</a:t>
            </a:fld>
            <a:endParaRPr lang="en-US" dirty="0"/>
          </a:p>
        </p:txBody>
      </p:sp>
    </p:spTree>
    <p:extLst>
      <p:ext uri="{BB962C8B-B14F-4D97-AF65-F5344CB8AC3E}">
        <p14:creationId xmlns:p14="http://schemas.microsoft.com/office/powerpoint/2010/main" val="3031055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Date still too late for major youth employers – Wannamaker Park and Santee</a:t>
            </a:r>
            <a:r>
              <a:rPr lang="en-US" baseline="0" dirty="0" smtClean="0"/>
              <a:t> Cooper</a:t>
            </a:r>
          </a:p>
          <a:p>
            <a:r>
              <a:rPr lang="en-US" baseline="0" dirty="0" smtClean="0"/>
              <a:t>Location Change – Wanted to ensure that students/parents across the district understood that this was a district initiative.  Trying to rotate the event among schools.</a:t>
            </a:r>
          </a:p>
          <a:p>
            <a:r>
              <a:rPr lang="en-US" baseline="0" dirty="0" smtClean="0"/>
              <a:t>Attempted the use of a conference.  Not there yet.</a:t>
            </a:r>
          </a:p>
        </p:txBody>
      </p:sp>
      <p:sp>
        <p:nvSpPr>
          <p:cNvPr id="4" name="Slide Number Placeholder 3"/>
          <p:cNvSpPr>
            <a:spLocks noGrp="1"/>
          </p:cNvSpPr>
          <p:nvPr>
            <p:ph type="sldNum" sz="quarter" idx="10"/>
          </p:nvPr>
        </p:nvSpPr>
        <p:spPr/>
        <p:txBody>
          <a:bodyPr/>
          <a:lstStyle/>
          <a:p>
            <a:fld id="{237A85C1-4B1C-477F-9812-B44B99BCC168}" type="slidenum">
              <a:rPr lang="en-US" smtClean="0"/>
              <a:pPr/>
              <a:t>19</a:t>
            </a:fld>
            <a:endParaRPr lang="en-US" dirty="0"/>
          </a:p>
        </p:txBody>
      </p:sp>
    </p:spTree>
    <p:extLst>
      <p:ext uri="{BB962C8B-B14F-4D97-AF65-F5344CB8AC3E}">
        <p14:creationId xmlns:p14="http://schemas.microsoft.com/office/powerpoint/2010/main" val="324504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that we moved the date up even earlier this year due to prior feedback.  However, it SNOWED</a:t>
            </a:r>
            <a:r>
              <a:rPr lang="en-US" baseline="0" dirty="0" smtClean="0"/>
              <a:t> this day.  However, we were still able to get about 150 students in the very bad weather.</a:t>
            </a:r>
          </a:p>
          <a:p>
            <a:r>
              <a:rPr lang="en-US" baseline="0" dirty="0" smtClean="0"/>
              <a:t>Discuss the partnering with Santee Cooper and Berkeley Electric Cooperative – no financial partnerships.  Name recognition.  Show bags and the logos that were added.</a:t>
            </a:r>
          </a:p>
          <a:p>
            <a:r>
              <a:rPr lang="en-US" baseline="0" dirty="0" smtClean="0"/>
              <a:t>Changed the focus to move beyond summer jobs – all opportunities:  apprenticeships, summer jobs, internships, future career opportunities past high school, etc.</a:t>
            </a:r>
            <a:endParaRPr lang="en-US" dirty="0"/>
          </a:p>
        </p:txBody>
      </p:sp>
      <p:sp>
        <p:nvSpPr>
          <p:cNvPr id="4" name="Slide Number Placeholder 3"/>
          <p:cNvSpPr>
            <a:spLocks noGrp="1"/>
          </p:cNvSpPr>
          <p:nvPr>
            <p:ph type="sldNum" sz="quarter" idx="10"/>
          </p:nvPr>
        </p:nvSpPr>
        <p:spPr/>
        <p:txBody>
          <a:bodyPr/>
          <a:lstStyle/>
          <a:p>
            <a:fld id="{237A85C1-4B1C-477F-9812-B44B99BCC168}" type="slidenum">
              <a:rPr lang="en-US" smtClean="0"/>
              <a:pPr/>
              <a:t>20</a:t>
            </a:fld>
            <a:endParaRPr lang="en-US" dirty="0"/>
          </a:p>
        </p:txBody>
      </p:sp>
    </p:spTree>
    <p:extLst>
      <p:ext uri="{BB962C8B-B14F-4D97-AF65-F5344CB8AC3E}">
        <p14:creationId xmlns:p14="http://schemas.microsoft.com/office/powerpoint/2010/main" val="387319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marL="231402" indent="-231402"/>
            <a:r>
              <a:rPr lang="en-US" sz="1600" dirty="0" smtClean="0"/>
              <a:t>Explain how the vision relates to</a:t>
            </a:r>
            <a:r>
              <a:rPr lang="en-US" sz="1600" baseline="0" dirty="0" smtClean="0"/>
              <a:t> our special project Career Conference formerly Teen Summer Job Expo.  Think outside of the box in providing opportunities for students</a:t>
            </a:r>
            <a:endParaRPr lang="en-US" sz="1600" dirty="0"/>
          </a:p>
        </p:txBody>
      </p:sp>
      <p:sp>
        <p:nvSpPr>
          <p:cNvPr id="4" name="Slide Number Placeholder 3"/>
          <p:cNvSpPr>
            <a:spLocks noGrp="1"/>
          </p:cNvSpPr>
          <p:nvPr>
            <p:ph type="sldNum" sz="quarter" idx="5"/>
          </p:nvPr>
        </p:nvSpPr>
        <p:spPr/>
        <p:txBody>
          <a:bodyPr/>
          <a:lstStyle/>
          <a:p>
            <a:pPr>
              <a:defRPr/>
            </a:pPr>
            <a:fld id="{125E3346-D3B6-4D08-9C10-07B4A0862E1C}" type="slidenum">
              <a:rPr lang="en-US" smtClean="0"/>
              <a:pPr>
                <a:defRPr/>
              </a:pPr>
              <a:t>2</a:t>
            </a:fld>
            <a:endParaRPr lang="en-US" dirty="0"/>
          </a:p>
        </p:txBody>
      </p:sp>
    </p:spTree>
    <p:extLst>
      <p:ext uri="{BB962C8B-B14F-4D97-AF65-F5344CB8AC3E}">
        <p14:creationId xmlns:p14="http://schemas.microsoft.com/office/powerpoint/2010/main" val="4218557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marL="231402" indent="-231402"/>
            <a:endParaRPr lang="en-US" sz="1600" dirty="0"/>
          </a:p>
        </p:txBody>
      </p:sp>
      <p:sp>
        <p:nvSpPr>
          <p:cNvPr id="4" name="Slide Number Placeholder 3"/>
          <p:cNvSpPr>
            <a:spLocks noGrp="1"/>
          </p:cNvSpPr>
          <p:nvPr>
            <p:ph type="sldNum" sz="quarter" idx="5"/>
          </p:nvPr>
        </p:nvSpPr>
        <p:spPr/>
        <p:txBody>
          <a:bodyPr/>
          <a:lstStyle/>
          <a:p>
            <a:pPr>
              <a:defRPr/>
            </a:pPr>
            <a:fld id="{125E3346-D3B6-4D08-9C10-07B4A0862E1C}" type="slidenum">
              <a:rPr lang="en-US" smtClean="0"/>
              <a:pPr>
                <a:defRPr/>
              </a:pPr>
              <a:t>21</a:t>
            </a:fld>
            <a:endParaRPr lang="en-US" dirty="0"/>
          </a:p>
        </p:txBody>
      </p:sp>
    </p:spTree>
    <p:extLst>
      <p:ext uri="{BB962C8B-B14F-4D97-AF65-F5344CB8AC3E}">
        <p14:creationId xmlns:p14="http://schemas.microsoft.com/office/powerpoint/2010/main" val="3198641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different presentations</a:t>
            </a:r>
          </a:p>
          <a:p>
            <a:r>
              <a:rPr lang="en-US" dirty="0" smtClean="0"/>
              <a:t>Note</a:t>
            </a:r>
            <a:r>
              <a:rPr lang="en-US" baseline="0" dirty="0" smtClean="0"/>
              <a:t> the Parent Sessions at the bottom of the table that spanned the entire time.  One presentation done by Guidance professional, one done by one of our partners (information from an industry perspective).  Talked to parents about how to dress their child for interviews, etc.</a:t>
            </a:r>
            <a:endParaRPr lang="en-US" dirty="0"/>
          </a:p>
        </p:txBody>
      </p:sp>
      <p:sp>
        <p:nvSpPr>
          <p:cNvPr id="4" name="Slide Number Placeholder 3"/>
          <p:cNvSpPr>
            <a:spLocks noGrp="1"/>
          </p:cNvSpPr>
          <p:nvPr>
            <p:ph type="sldNum" sz="quarter" idx="10"/>
          </p:nvPr>
        </p:nvSpPr>
        <p:spPr/>
        <p:txBody>
          <a:bodyPr/>
          <a:lstStyle/>
          <a:p>
            <a:fld id="{237A85C1-4B1C-477F-9812-B44B99BCC168}" type="slidenum">
              <a:rPr lang="en-US" smtClean="0"/>
              <a:pPr/>
              <a:t>23</a:t>
            </a:fld>
            <a:endParaRPr lang="en-US" dirty="0"/>
          </a:p>
        </p:txBody>
      </p:sp>
    </p:spTree>
    <p:extLst>
      <p:ext uri="{BB962C8B-B14F-4D97-AF65-F5344CB8AC3E}">
        <p14:creationId xmlns:p14="http://schemas.microsoft.com/office/powerpoint/2010/main" val="72525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marL="231402" indent="-231402"/>
            <a:r>
              <a:rPr lang="en-US" sz="1600" dirty="0" smtClean="0"/>
              <a:t>Used</a:t>
            </a:r>
            <a:r>
              <a:rPr lang="en-US" sz="1600" baseline="0" dirty="0" smtClean="0"/>
              <a:t> an online follow-up survey for employer participants.  The information above is from them.  </a:t>
            </a:r>
            <a:endParaRPr lang="en-US" sz="1600" dirty="0"/>
          </a:p>
        </p:txBody>
      </p:sp>
      <p:sp>
        <p:nvSpPr>
          <p:cNvPr id="4" name="Slide Number Placeholder 3"/>
          <p:cNvSpPr>
            <a:spLocks noGrp="1"/>
          </p:cNvSpPr>
          <p:nvPr>
            <p:ph type="sldNum" sz="quarter" idx="5"/>
          </p:nvPr>
        </p:nvSpPr>
        <p:spPr/>
        <p:txBody>
          <a:bodyPr/>
          <a:lstStyle/>
          <a:p>
            <a:pPr>
              <a:defRPr/>
            </a:pPr>
            <a:fld id="{125E3346-D3B6-4D08-9C10-07B4A0862E1C}" type="slidenum">
              <a:rPr lang="en-US" smtClean="0"/>
              <a:pPr>
                <a:defRPr/>
              </a:pPr>
              <a:t>24</a:t>
            </a:fld>
            <a:endParaRPr lang="en-US" dirty="0"/>
          </a:p>
        </p:txBody>
      </p:sp>
    </p:spTree>
    <p:extLst>
      <p:ext uri="{BB962C8B-B14F-4D97-AF65-F5344CB8AC3E}">
        <p14:creationId xmlns:p14="http://schemas.microsoft.com/office/powerpoint/2010/main" val="2324279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marL="231402" indent="-231402"/>
            <a:endParaRPr lang="en-US" sz="1600" dirty="0"/>
          </a:p>
        </p:txBody>
      </p:sp>
      <p:sp>
        <p:nvSpPr>
          <p:cNvPr id="4" name="Slide Number Placeholder 3"/>
          <p:cNvSpPr>
            <a:spLocks noGrp="1"/>
          </p:cNvSpPr>
          <p:nvPr>
            <p:ph type="sldNum" sz="quarter" idx="5"/>
          </p:nvPr>
        </p:nvSpPr>
        <p:spPr/>
        <p:txBody>
          <a:bodyPr/>
          <a:lstStyle/>
          <a:p>
            <a:pPr>
              <a:defRPr/>
            </a:pPr>
            <a:fld id="{125E3346-D3B6-4D08-9C10-07B4A0862E1C}" type="slidenum">
              <a:rPr lang="en-US" smtClean="0"/>
              <a:pPr>
                <a:defRPr/>
              </a:pPr>
              <a:t>25</a:t>
            </a:fld>
            <a:endParaRPr lang="en-US" dirty="0"/>
          </a:p>
        </p:txBody>
      </p:sp>
    </p:spTree>
    <p:extLst>
      <p:ext uri="{BB962C8B-B14F-4D97-AF65-F5344CB8AC3E}">
        <p14:creationId xmlns:p14="http://schemas.microsoft.com/office/powerpoint/2010/main" val="4059155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marL="231402" indent="-231402"/>
            <a:endParaRPr lang="en-US" sz="1600" dirty="0"/>
          </a:p>
        </p:txBody>
      </p:sp>
      <p:sp>
        <p:nvSpPr>
          <p:cNvPr id="4" name="Slide Number Placeholder 3"/>
          <p:cNvSpPr>
            <a:spLocks noGrp="1"/>
          </p:cNvSpPr>
          <p:nvPr>
            <p:ph type="sldNum" sz="quarter" idx="5"/>
          </p:nvPr>
        </p:nvSpPr>
        <p:spPr/>
        <p:txBody>
          <a:bodyPr/>
          <a:lstStyle/>
          <a:p>
            <a:pPr>
              <a:defRPr/>
            </a:pPr>
            <a:fld id="{125E3346-D3B6-4D08-9C10-07B4A0862E1C}" type="slidenum">
              <a:rPr lang="en-US" smtClean="0"/>
              <a:pPr>
                <a:defRPr/>
              </a:pPr>
              <a:t>26</a:t>
            </a:fld>
            <a:endParaRPr lang="en-US" dirty="0"/>
          </a:p>
        </p:txBody>
      </p:sp>
    </p:spTree>
    <p:extLst>
      <p:ext uri="{BB962C8B-B14F-4D97-AF65-F5344CB8AC3E}">
        <p14:creationId xmlns:p14="http://schemas.microsoft.com/office/powerpoint/2010/main" val="1403538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marL="231402" indent="-231402"/>
            <a:endParaRPr lang="en-US" sz="1600" dirty="0"/>
          </a:p>
        </p:txBody>
      </p:sp>
      <p:sp>
        <p:nvSpPr>
          <p:cNvPr id="4" name="Slide Number Placeholder 3"/>
          <p:cNvSpPr>
            <a:spLocks noGrp="1"/>
          </p:cNvSpPr>
          <p:nvPr>
            <p:ph type="sldNum" sz="quarter" idx="5"/>
          </p:nvPr>
        </p:nvSpPr>
        <p:spPr/>
        <p:txBody>
          <a:bodyPr/>
          <a:lstStyle/>
          <a:p>
            <a:pPr>
              <a:defRPr/>
            </a:pPr>
            <a:fld id="{125E3346-D3B6-4D08-9C10-07B4A0862E1C}" type="slidenum">
              <a:rPr lang="en-US" smtClean="0"/>
              <a:pPr>
                <a:defRPr/>
              </a:pPr>
              <a:t>27</a:t>
            </a:fld>
            <a:endParaRPr lang="en-US" dirty="0"/>
          </a:p>
        </p:txBody>
      </p:sp>
    </p:spTree>
    <p:extLst>
      <p:ext uri="{BB962C8B-B14F-4D97-AF65-F5344CB8AC3E}">
        <p14:creationId xmlns:p14="http://schemas.microsoft.com/office/powerpoint/2010/main" val="3651508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marL="231402" indent="-231402"/>
            <a:endParaRPr lang="en-US" sz="1600" dirty="0"/>
          </a:p>
        </p:txBody>
      </p:sp>
      <p:sp>
        <p:nvSpPr>
          <p:cNvPr id="4" name="Slide Number Placeholder 3"/>
          <p:cNvSpPr>
            <a:spLocks noGrp="1"/>
          </p:cNvSpPr>
          <p:nvPr>
            <p:ph type="sldNum" sz="quarter" idx="5"/>
          </p:nvPr>
        </p:nvSpPr>
        <p:spPr/>
        <p:txBody>
          <a:bodyPr/>
          <a:lstStyle/>
          <a:p>
            <a:pPr>
              <a:defRPr/>
            </a:pPr>
            <a:fld id="{125E3346-D3B6-4D08-9C10-07B4A0862E1C}" type="slidenum">
              <a:rPr lang="en-US" smtClean="0"/>
              <a:pPr>
                <a:defRPr/>
              </a:pPr>
              <a:t>28</a:t>
            </a:fld>
            <a:endParaRPr lang="en-US" dirty="0"/>
          </a:p>
        </p:txBody>
      </p:sp>
    </p:spTree>
    <p:extLst>
      <p:ext uri="{BB962C8B-B14F-4D97-AF65-F5344CB8AC3E}">
        <p14:creationId xmlns:p14="http://schemas.microsoft.com/office/powerpoint/2010/main" val="3589541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5AF7A0-877F-4934-8A30-305D75A3340D}" type="slidenum">
              <a:rPr lang="en-US" smtClean="0"/>
              <a:t>29</a:t>
            </a:fld>
            <a:endParaRPr lang="en-US"/>
          </a:p>
        </p:txBody>
      </p:sp>
    </p:spTree>
    <p:extLst>
      <p:ext uri="{BB962C8B-B14F-4D97-AF65-F5344CB8AC3E}">
        <p14:creationId xmlns:p14="http://schemas.microsoft.com/office/powerpoint/2010/main" val="1166675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marL="231402" indent="-231402"/>
            <a:endParaRPr lang="en-US" sz="1600" dirty="0"/>
          </a:p>
        </p:txBody>
      </p:sp>
      <p:sp>
        <p:nvSpPr>
          <p:cNvPr id="4" name="Slide Number Placeholder 3"/>
          <p:cNvSpPr>
            <a:spLocks noGrp="1"/>
          </p:cNvSpPr>
          <p:nvPr>
            <p:ph type="sldNum" sz="quarter" idx="5"/>
          </p:nvPr>
        </p:nvSpPr>
        <p:spPr/>
        <p:txBody>
          <a:bodyPr/>
          <a:lstStyle/>
          <a:p>
            <a:pPr>
              <a:defRPr/>
            </a:pPr>
            <a:fld id="{125E3346-D3B6-4D08-9C10-07B4A0862E1C}" type="slidenum">
              <a:rPr lang="en-US" smtClean="0"/>
              <a:pPr>
                <a:defRPr/>
              </a:pPr>
              <a:t>30</a:t>
            </a:fld>
            <a:endParaRPr lang="en-US" dirty="0"/>
          </a:p>
        </p:txBody>
      </p:sp>
    </p:spTree>
    <p:extLst>
      <p:ext uri="{BB962C8B-B14F-4D97-AF65-F5344CB8AC3E}">
        <p14:creationId xmlns:p14="http://schemas.microsoft.com/office/powerpoint/2010/main" val="317704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marL="231402" indent="-231402"/>
            <a:endParaRPr lang="en-US" sz="1600" dirty="0"/>
          </a:p>
        </p:txBody>
      </p:sp>
      <p:sp>
        <p:nvSpPr>
          <p:cNvPr id="4" name="Slide Number Placeholder 3"/>
          <p:cNvSpPr>
            <a:spLocks noGrp="1"/>
          </p:cNvSpPr>
          <p:nvPr>
            <p:ph type="sldNum" sz="quarter" idx="5"/>
          </p:nvPr>
        </p:nvSpPr>
        <p:spPr/>
        <p:txBody>
          <a:bodyPr/>
          <a:lstStyle/>
          <a:p>
            <a:pPr>
              <a:defRPr/>
            </a:pPr>
            <a:fld id="{125E3346-D3B6-4D08-9C10-07B4A0862E1C}" type="slidenum">
              <a:rPr lang="en-US" smtClean="0"/>
              <a:pPr>
                <a:defRPr/>
              </a:pPr>
              <a:t>31</a:t>
            </a:fld>
            <a:endParaRPr lang="en-US" dirty="0"/>
          </a:p>
        </p:txBody>
      </p:sp>
    </p:spTree>
    <p:extLst>
      <p:ext uri="{BB962C8B-B14F-4D97-AF65-F5344CB8AC3E}">
        <p14:creationId xmlns:p14="http://schemas.microsoft.com/office/powerpoint/2010/main" val="2134169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relate mission statement to this</a:t>
            </a:r>
            <a:r>
              <a:rPr lang="en-US" baseline="0" dirty="0" smtClean="0"/>
              <a:t> project.</a:t>
            </a:r>
            <a:endParaRPr lang="en-US" dirty="0"/>
          </a:p>
        </p:txBody>
      </p:sp>
      <p:sp>
        <p:nvSpPr>
          <p:cNvPr id="4" name="Slide Number Placeholder 3"/>
          <p:cNvSpPr>
            <a:spLocks noGrp="1"/>
          </p:cNvSpPr>
          <p:nvPr>
            <p:ph type="sldNum" sz="quarter" idx="10"/>
          </p:nvPr>
        </p:nvSpPr>
        <p:spPr/>
        <p:txBody>
          <a:bodyPr/>
          <a:lstStyle/>
          <a:p>
            <a:fld id="{237A85C1-4B1C-477F-9812-B44B99BCC168}" type="slidenum">
              <a:rPr lang="en-US" smtClean="0"/>
              <a:pPr/>
              <a:t>3</a:t>
            </a:fld>
            <a:endParaRPr lang="en-US" dirty="0"/>
          </a:p>
        </p:txBody>
      </p:sp>
    </p:spTree>
    <p:extLst>
      <p:ext uri="{BB962C8B-B14F-4D97-AF65-F5344CB8AC3E}">
        <p14:creationId xmlns:p14="http://schemas.microsoft.com/office/powerpoint/2010/main" val="382456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location (near</a:t>
            </a:r>
            <a:r>
              <a:rPr lang="en-US" baseline="0" dirty="0" smtClean="0"/>
              <a:t> Charleston)</a:t>
            </a:r>
            <a:r>
              <a:rPr lang="en-US" dirty="0" smtClean="0"/>
              <a:t>, size of county, diversity</a:t>
            </a:r>
            <a:r>
              <a:rPr lang="en-US" baseline="0" dirty="0" smtClean="0"/>
              <a:t> of schools in county (rural schools, suburban, etc.).  Discuss growth  of county and the number of industries that are moving to the tri-county area (manufacturing, IT, increase in health related professions – high demand in our region).</a:t>
            </a:r>
            <a:endParaRPr lang="en-US" dirty="0"/>
          </a:p>
        </p:txBody>
      </p:sp>
      <p:sp>
        <p:nvSpPr>
          <p:cNvPr id="4" name="Slide Number Placeholder 3"/>
          <p:cNvSpPr>
            <a:spLocks noGrp="1"/>
          </p:cNvSpPr>
          <p:nvPr>
            <p:ph type="sldNum" sz="quarter" idx="10"/>
          </p:nvPr>
        </p:nvSpPr>
        <p:spPr/>
        <p:txBody>
          <a:bodyPr/>
          <a:lstStyle/>
          <a:p>
            <a:fld id="{237A85C1-4B1C-477F-9812-B44B99BCC168}" type="slidenum">
              <a:rPr lang="en-US" smtClean="0"/>
              <a:pPr/>
              <a:t>4</a:t>
            </a:fld>
            <a:endParaRPr lang="en-US" dirty="0"/>
          </a:p>
        </p:txBody>
      </p:sp>
    </p:spTree>
    <p:extLst>
      <p:ext uri="{BB962C8B-B14F-4D97-AF65-F5344CB8AC3E}">
        <p14:creationId xmlns:p14="http://schemas.microsoft.com/office/powerpoint/2010/main" val="231090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our roles, programs in schools to give an idea of our district and office.</a:t>
            </a:r>
            <a:endParaRPr lang="en-US" dirty="0"/>
          </a:p>
        </p:txBody>
      </p:sp>
      <p:sp>
        <p:nvSpPr>
          <p:cNvPr id="4" name="Slide Number Placeholder 3"/>
          <p:cNvSpPr>
            <a:spLocks noGrp="1"/>
          </p:cNvSpPr>
          <p:nvPr>
            <p:ph type="sldNum" sz="quarter" idx="10"/>
          </p:nvPr>
        </p:nvSpPr>
        <p:spPr/>
        <p:txBody>
          <a:bodyPr/>
          <a:lstStyle/>
          <a:p>
            <a:fld id="{237A85C1-4B1C-477F-9812-B44B99BCC168}" type="slidenum">
              <a:rPr lang="en-US" smtClean="0"/>
              <a:pPr/>
              <a:t>5</a:t>
            </a:fld>
            <a:endParaRPr lang="en-US" dirty="0"/>
          </a:p>
        </p:txBody>
      </p:sp>
    </p:spTree>
    <p:extLst>
      <p:ext uri="{BB962C8B-B14F-4D97-AF65-F5344CB8AC3E}">
        <p14:creationId xmlns:p14="http://schemas.microsoft.com/office/powerpoint/2010/main" val="3912981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how the Career Conference</a:t>
            </a:r>
            <a:r>
              <a:rPr lang="en-US" baseline="0" dirty="0" smtClean="0"/>
              <a:t> started as a Teen Summer Job Expo for students in BCSD.  Started in 2015 as a way to promote summer opportunities for students.  Discuss how it initially started in 2014 with a community organization (Cane Bay Exchange Club as  simplified program (panel) to give students basic knowledge about job skills.  It was converted to a more broad base program in 2015 with the partnership of the Office of Career and Technical Education</a:t>
            </a:r>
            <a:endParaRPr lang="en-US" dirty="0"/>
          </a:p>
        </p:txBody>
      </p:sp>
      <p:sp>
        <p:nvSpPr>
          <p:cNvPr id="4" name="Slide Number Placeholder 3"/>
          <p:cNvSpPr>
            <a:spLocks noGrp="1"/>
          </p:cNvSpPr>
          <p:nvPr>
            <p:ph type="sldNum" sz="quarter" idx="10"/>
          </p:nvPr>
        </p:nvSpPr>
        <p:spPr/>
        <p:txBody>
          <a:bodyPr/>
          <a:lstStyle/>
          <a:p>
            <a:fld id="{7A5AF7A0-877F-4934-8A30-305D75A3340D}" type="slidenum">
              <a:rPr lang="en-US" smtClean="0"/>
              <a:t>6</a:t>
            </a:fld>
            <a:endParaRPr lang="en-US" dirty="0"/>
          </a:p>
        </p:txBody>
      </p:sp>
    </p:spTree>
    <p:extLst>
      <p:ext uri="{BB962C8B-B14F-4D97-AF65-F5344CB8AC3E}">
        <p14:creationId xmlns:p14="http://schemas.microsoft.com/office/powerpoint/2010/main" val="4090750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that this is the focus of what we do.  Explain how the Teen Summer Job Expo falls into play with this.</a:t>
            </a:r>
            <a:endParaRPr lang="en-US" dirty="0"/>
          </a:p>
        </p:txBody>
      </p:sp>
      <p:sp>
        <p:nvSpPr>
          <p:cNvPr id="4" name="Slide Number Placeholder 3"/>
          <p:cNvSpPr>
            <a:spLocks noGrp="1"/>
          </p:cNvSpPr>
          <p:nvPr>
            <p:ph type="sldNum" sz="quarter" idx="10"/>
          </p:nvPr>
        </p:nvSpPr>
        <p:spPr/>
        <p:txBody>
          <a:bodyPr/>
          <a:lstStyle/>
          <a:p>
            <a:fld id="{393FFEA2-D2DB-4E1D-ACAF-E62F9883BDFE}" type="slidenum">
              <a:rPr lang="en-US" smtClean="0"/>
              <a:pPr/>
              <a:t>7</a:t>
            </a:fld>
            <a:endParaRPr lang="en-US" dirty="0"/>
          </a:p>
        </p:txBody>
      </p:sp>
    </p:spTree>
    <p:extLst>
      <p:ext uri="{BB962C8B-B14F-4D97-AF65-F5344CB8AC3E}">
        <p14:creationId xmlns:p14="http://schemas.microsoft.com/office/powerpoint/2010/main" val="2239375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Discussed</a:t>
            </a:r>
            <a:r>
              <a:rPr lang="en-US" baseline="0" dirty="0" smtClean="0"/>
              <a:t> the date – Spring – too late for summer jobs.</a:t>
            </a:r>
          </a:p>
          <a:p>
            <a:r>
              <a:rPr lang="en-US" baseline="0" dirty="0" smtClean="0"/>
              <a:t>Discuss Meetings held with Cane Bay Exchange Club</a:t>
            </a:r>
          </a:p>
          <a:p>
            <a:r>
              <a:rPr lang="en-US" baseline="0" dirty="0" smtClean="0"/>
              <a:t>Discuss sample of sessions  - Sample is on the next slide.</a:t>
            </a:r>
            <a:endParaRPr lang="en-US" dirty="0"/>
          </a:p>
        </p:txBody>
      </p:sp>
      <p:sp>
        <p:nvSpPr>
          <p:cNvPr id="4" name="Slide Number Placeholder 3"/>
          <p:cNvSpPr>
            <a:spLocks noGrp="1"/>
          </p:cNvSpPr>
          <p:nvPr>
            <p:ph type="sldNum" sz="quarter" idx="10"/>
          </p:nvPr>
        </p:nvSpPr>
        <p:spPr/>
        <p:txBody>
          <a:bodyPr/>
          <a:lstStyle/>
          <a:p>
            <a:fld id="{237A85C1-4B1C-477F-9812-B44B99BCC168}" type="slidenum">
              <a:rPr lang="en-US" smtClean="0"/>
              <a:pPr/>
              <a:t>8</a:t>
            </a:fld>
            <a:endParaRPr lang="en-US" dirty="0"/>
          </a:p>
        </p:txBody>
      </p:sp>
    </p:spTree>
    <p:extLst>
      <p:ext uri="{BB962C8B-B14F-4D97-AF65-F5344CB8AC3E}">
        <p14:creationId xmlns:p14="http://schemas.microsoft.com/office/powerpoint/2010/main" val="1509117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A85C1-4B1C-477F-9812-B44B99BCC168}" type="slidenum">
              <a:rPr lang="en-US" smtClean="0"/>
              <a:pPr/>
              <a:t>10</a:t>
            </a:fld>
            <a:endParaRPr lang="en-US" dirty="0"/>
          </a:p>
        </p:txBody>
      </p:sp>
    </p:spTree>
    <p:extLst>
      <p:ext uri="{BB962C8B-B14F-4D97-AF65-F5344CB8AC3E}">
        <p14:creationId xmlns:p14="http://schemas.microsoft.com/office/powerpoint/2010/main" val="709768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3400" y="4419600"/>
            <a:ext cx="4114800" cy="685800"/>
          </a:xfrm>
        </p:spPr>
        <p:txBody>
          <a:bodyPr/>
          <a:lstStyle>
            <a:lvl1pPr>
              <a:defRPr sz="2800">
                <a:solidFill>
                  <a:schemeClr val="accent3">
                    <a:lumMod val="20000"/>
                    <a:lumOff val="80000"/>
                  </a:schemeClr>
                </a:solidFill>
              </a:defRPr>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533400" y="4953000"/>
            <a:ext cx="4114800" cy="457200"/>
          </a:xfrm>
        </p:spPr>
        <p:txBody>
          <a:bodyPr/>
          <a:lstStyle>
            <a:lvl1pPr marL="0" indent="0">
              <a:buFontTx/>
              <a:buNone/>
              <a:defRPr sz="2000">
                <a:solidFill>
                  <a:schemeClr val="accent6">
                    <a:lumMod val="60000"/>
                    <a:lumOff val="40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95342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800"/>
            <a:ext cx="54864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890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45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1143000"/>
            <a:ext cx="12573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4800" y="1143000"/>
            <a:ext cx="69723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070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1" y="4727575"/>
            <a:ext cx="8455025" cy="977900"/>
          </a:xfrm>
          <a:effectLst>
            <a:outerShdw dist="35921" dir="2700000" algn="ctr" rotWithShape="0">
              <a:srgbClr val="FFFFFF"/>
            </a:outerShdw>
          </a:effectLst>
        </p:spPr>
        <p:txBody>
          <a:bodyPr/>
          <a:lstStyle>
            <a:lvl1pPr algn="r">
              <a:defRPr sz="4600">
                <a:solidFill>
                  <a:srgbClr val="003B76"/>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435225" y="5715001"/>
            <a:ext cx="6400800" cy="547688"/>
          </a:xfrm>
        </p:spPr>
        <p:txBody>
          <a:bodyPr/>
          <a:lstStyle>
            <a:lvl1pPr marL="0" indent="0" algn="r">
              <a:buFontTx/>
              <a:buNone/>
              <a:defRPr sz="2400">
                <a:solidFill>
                  <a:srgbClr val="FF9933"/>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316664"/>
            <a:ext cx="2133600" cy="396875"/>
          </a:xfrm>
        </p:spPr>
        <p:txBody>
          <a:bodyPr/>
          <a:lstStyle>
            <a:lvl1pPr>
              <a:defRPr>
                <a:solidFill>
                  <a:srgbClr val="5F5F5F"/>
                </a:solidFill>
              </a:defRPr>
            </a:lvl1pPr>
          </a:lstStyle>
          <a:p>
            <a:fld id="{FCFB330C-070F-488A-8A67-06BD253A7F59}" type="datetime1">
              <a:rPr lang="en-US" smtClean="0"/>
              <a:t>6/24/2017</a:t>
            </a:fld>
            <a:endParaRPr lang="en-US"/>
          </a:p>
        </p:txBody>
      </p:sp>
      <p:sp>
        <p:nvSpPr>
          <p:cNvPr id="3077" name="Rectangle 5"/>
          <p:cNvSpPr>
            <a:spLocks noGrp="1" noChangeArrowheads="1"/>
          </p:cNvSpPr>
          <p:nvPr>
            <p:ph type="ftr" sz="quarter" idx="3"/>
          </p:nvPr>
        </p:nvSpPr>
        <p:spPr>
          <a:xfrm>
            <a:off x="3124200" y="6316664"/>
            <a:ext cx="2895600" cy="396875"/>
          </a:xfrm>
        </p:spPr>
        <p:txBody>
          <a:bodyPr/>
          <a:lstStyle>
            <a:lvl1pPr>
              <a:defRPr>
                <a:solidFill>
                  <a:srgbClr val="5F5F5F"/>
                </a:solidFill>
              </a:defRPr>
            </a:lvl1pPr>
          </a:lstStyle>
          <a:p>
            <a:endParaRPr lang="en-US"/>
          </a:p>
        </p:txBody>
      </p:sp>
      <p:sp>
        <p:nvSpPr>
          <p:cNvPr id="3078" name="Rectangle 6"/>
          <p:cNvSpPr>
            <a:spLocks noGrp="1" noChangeArrowheads="1"/>
          </p:cNvSpPr>
          <p:nvPr>
            <p:ph type="sldNum" sz="quarter" idx="4"/>
          </p:nvPr>
        </p:nvSpPr>
        <p:spPr>
          <a:xfrm>
            <a:off x="6553200" y="6316664"/>
            <a:ext cx="2133600" cy="396875"/>
          </a:xfrm>
        </p:spPr>
        <p:txBody>
          <a:bodyPr/>
          <a:lstStyle>
            <a:lvl1pPr>
              <a:defRPr>
                <a:solidFill>
                  <a:srgbClr val="5F5F5F"/>
                </a:solidFill>
              </a:defRPr>
            </a:lvl1pPr>
          </a:lstStyle>
          <a:p>
            <a:fld id="{9928D174-3CC0-456A-B42B-625E532CA6C0}" type="slidenum">
              <a:rPr lang="en-US" smtClean="0"/>
              <a:pPr/>
              <a:t>‹#›</a:t>
            </a:fld>
            <a:endParaRPr lang="en-US"/>
          </a:p>
        </p:txBody>
      </p:sp>
    </p:spTree>
    <p:extLst>
      <p:ext uri="{BB962C8B-B14F-4D97-AF65-F5344CB8AC3E}">
        <p14:creationId xmlns:p14="http://schemas.microsoft.com/office/powerpoint/2010/main" val="397627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a:solidFill>
                  <a:srgbClr val="0033CC"/>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1C6C48C-3B9B-4BF4-AB97-9BA0B8366466}" type="datetime1">
              <a:rPr lang="en-US" smtClean="0"/>
              <a:t>6/24/2017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28D174-3CC0-456A-B42B-625E532CA6C0}" type="slidenum">
              <a:rPr lang="en-US" smtClean="0"/>
              <a:pPr/>
              <a:t>‹#›</a:t>
            </a:fld>
            <a:endParaRPr lang="en-US"/>
          </a:p>
        </p:txBody>
      </p:sp>
    </p:spTree>
    <p:extLst>
      <p:ext uri="{BB962C8B-B14F-4D97-AF65-F5344CB8AC3E}">
        <p14:creationId xmlns:p14="http://schemas.microsoft.com/office/powerpoint/2010/main" val="396741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8582D10-0697-42D3-999C-8561A9CC3962}" type="datetime1">
              <a:rPr lang="en-US" smtClean="0"/>
              <a:t>6/24/2017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28D174-3CC0-456A-B42B-625E532CA6C0}" type="slidenum">
              <a:rPr lang="en-US" smtClean="0"/>
              <a:pPr/>
              <a:t>‹#›</a:t>
            </a:fld>
            <a:endParaRPr lang="en-US"/>
          </a:p>
        </p:txBody>
      </p:sp>
    </p:spTree>
    <p:extLst>
      <p:ext uri="{BB962C8B-B14F-4D97-AF65-F5344CB8AC3E}">
        <p14:creationId xmlns:p14="http://schemas.microsoft.com/office/powerpoint/2010/main" val="296690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87513"/>
            <a:ext cx="4038600" cy="443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87513"/>
            <a:ext cx="4038600" cy="443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498F1A4-420E-46D3-8016-710F37407594}" type="datetime1">
              <a:rPr lang="en-US" smtClean="0"/>
              <a:t>6/24/2017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28D174-3CC0-456A-B42B-625E532CA6C0}" type="slidenum">
              <a:rPr lang="en-US" smtClean="0"/>
              <a:pPr/>
              <a:t>‹#›</a:t>
            </a:fld>
            <a:endParaRPr lang="en-US"/>
          </a:p>
        </p:txBody>
      </p:sp>
    </p:spTree>
    <p:extLst>
      <p:ext uri="{BB962C8B-B14F-4D97-AF65-F5344CB8AC3E}">
        <p14:creationId xmlns:p14="http://schemas.microsoft.com/office/powerpoint/2010/main" val="13666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BAD3937-EC95-491A-8105-0B299DA11B8C}" type="datetime1">
              <a:rPr lang="en-US" smtClean="0"/>
              <a:t>6/24/2017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928D174-3CC0-456A-B42B-625E532CA6C0}" type="slidenum">
              <a:rPr lang="en-US" smtClean="0"/>
              <a:pPr/>
              <a:t>‹#›</a:t>
            </a:fld>
            <a:endParaRPr lang="en-US"/>
          </a:p>
        </p:txBody>
      </p:sp>
    </p:spTree>
    <p:extLst>
      <p:ext uri="{BB962C8B-B14F-4D97-AF65-F5344CB8AC3E}">
        <p14:creationId xmlns:p14="http://schemas.microsoft.com/office/powerpoint/2010/main" val="281148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11A5F2C-1B7F-4AD3-B19B-2078751D3018}" type="datetime1">
              <a:rPr lang="en-US" smtClean="0"/>
              <a:t>6/24/2017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928D174-3CC0-456A-B42B-625E532CA6C0}" type="slidenum">
              <a:rPr lang="en-US" smtClean="0"/>
              <a:pPr/>
              <a:t>‹#›</a:t>
            </a:fld>
            <a:endParaRPr lang="en-US"/>
          </a:p>
        </p:txBody>
      </p:sp>
    </p:spTree>
    <p:extLst>
      <p:ext uri="{BB962C8B-B14F-4D97-AF65-F5344CB8AC3E}">
        <p14:creationId xmlns:p14="http://schemas.microsoft.com/office/powerpoint/2010/main" val="413424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E093028-C86B-4CA8-8C5B-AFB7346C5823}" type="datetime1">
              <a:rPr lang="en-US" smtClean="0"/>
              <a:t>6/24/2017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928D174-3CC0-456A-B42B-625E532CA6C0}" type="slidenum">
              <a:rPr lang="en-US" smtClean="0"/>
              <a:pPr/>
              <a:t>‹#›</a:t>
            </a:fld>
            <a:endParaRPr lang="en-US"/>
          </a:p>
        </p:txBody>
      </p:sp>
    </p:spTree>
    <p:extLst>
      <p:ext uri="{BB962C8B-B14F-4D97-AF65-F5344CB8AC3E}">
        <p14:creationId xmlns:p14="http://schemas.microsoft.com/office/powerpoint/2010/main" val="154441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298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E600859-CAC6-467C-90E5-76C4F065922F}" type="datetime1">
              <a:rPr lang="en-US" smtClean="0"/>
              <a:t>6/24/2017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28D174-3CC0-456A-B42B-625E532CA6C0}" type="slidenum">
              <a:rPr lang="en-US" smtClean="0"/>
              <a:pPr/>
              <a:t>‹#›</a:t>
            </a:fld>
            <a:endParaRPr lang="en-US"/>
          </a:p>
        </p:txBody>
      </p:sp>
    </p:spTree>
    <p:extLst>
      <p:ext uri="{BB962C8B-B14F-4D97-AF65-F5344CB8AC3E}">
        <p14:creationId xmlns:p14="http://schemas.microsoft.com/office/powerpoint/2010/main" val="278626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F94F799-D9E3-488E-8C64-2473F2B8232D}" type="datetime1">
              <a:rPr lang="en-US" smtClean="0"/>
              <a:t>6/24/2017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28D174-3CC0-456A-B42B-625E532CA6C0}" type="slidenum">
              <a:rPr lang="en-US" smtClean="0"/>
              <a:pPr/>
              <a:t>‹#›</a:t>
            </a:fld>
            <a:endParaRPr lang="en-US"/>
          </a:p>
        </p:txBody>
      </p:sp>
    </p:spTree>
    <p:extLst>
      <p:ext uri="{BB962C8B-B14F-4D97-AF65-F5344CB8AC3E}">
        <p14:creationId xmlns:p14="http://schemas.microsoft.com/office/powerpoint/2010/main" val="27575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14B5FD-699F-4BAF-90D6-B9B34816C7DA}" type="datetime1">
              <a:rPr lang="en-US" smtClean="0"/>
              <a:t>6/24/2017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28D174-3CC0-456A-B42B-625E532CA6C0}" type="slidenum">
              <a:rPr lang="en-US" smtClean="0"/>
              <a:pPr/>
              <a:t>‹#›</a:t>
            </a:fld>
            <a:endParaRPr lang="en-US"/>
          </a:p>
        </p:txBody>
      </p:sp>
    </p:spTree>
    <p:extLst>
      <p:ext uri="{BB962C8B-B14F-4D97-AF65-F5344CB8AC3E}">
        <p14:creationId xmlns:p14="http://schemas.microsoft.com/office/powerpoint/2010/main" val="251696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46063"/>
            <a:ext cx="2057400" cy="5880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6063"/>
            <a:ext cx="6019800" cy="588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B2A016-6CA8-4D42-B0AA-E376C1975BEE}" type="datetime1">
              <a:rPr lang="en-US" smtClean="0"/>
              <a:t>6/24/2017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28D174-3CC0-456A-B42B-625E532CA6C0}" type="slidenum">
              <a:rPr lang="en-US" smtClean="0"/>
              <a:pPr/>
              <a:t>‹#›</a:t>
            </a:fld>
            <a:endParaRPr lang="en-US"/>
          </a:p>
        </p:txBody>
      </p:sp>
    </p:spTree>
    <p:extLst>
      <p:ext uri="{BB962C8B-B14F-4D97-AF65-F5344CB8AC3E}">
        <p14:creationId xmlns:p14="http://schemas.microsoft.com/office/powerpoint/2010/main" val="1230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1" y="4727575"/>
            <a:ext cx="8455025" cy="977900"/>
          </a:xfrm>
          <a:effectLst>
            <a:outerShdw dist="35921" dir="2700000" algn="ctr" rotWithShape="0">
              <a:srgbClr val="FFFFFF"/>
            </a:outerShdw>
          </a:effectLst>
        </p:spPr>
        <p:txBody>
          <a:bodyPr/>
          <a:lstStyle>
            <a:lvl1pPr algn="r">
              <a:defRPr sz="4600">
                <a:solidFill>
                  <a:srgbClr val="003B76"/>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435225" y="5715001"/>
            <a:ext cx="6400800" cy="547688"/>
          </a:xfrm>
        </p:spPr>
        <p:txBody>
          <a:bodyPr/>
          <a:lstStyle>
            <a:lvl1pPr marL="0" indent="0" algn="r">
              <a:buFontTx/>
              <a:buNone/>
              <a:defRPr sz="2400">
                <a:solidFill>
                  <a:srgbClr val="FF9933"/>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316664"/>
            <a:ext cx="2133600" cy="396875"/>
          </a:xfrm>
        </p:spPr>
        <p:txBody>
          <a:bodyPr/>
          <a:lstStyle>
            <a:lvl1pPr>
              <a:defRPr>
                <a:solidFill>
                  <a:srgbClr val="5F5F5F"/>
                </a:solidFill>
              </a:defRPr>
            </a:lvl1pPr>
          </a:lstStyle>
          <a:p>
            <a:fld id="{08E3F3E8-0BD1-4952-A0A6-A7812BA4A674}" type="datetime1">
              <a:rPr lang="en-US" smtClean="0"/>
              <a:t>6/24/2017</a:t>
            </a:fld>
            <a:endParaRPr lang="en-US"/>
          </a:p>
        </p:txBody>
      </p:sp>
      <p:sp>
        <p:nvSpPr>
          <p:cNvPr id="3077" name="Rectangle 5"/>
          <p:cNvSpPr>
            <a:spLocks noGrp="1" noChangeArrowheads="1"/>
          </p:cNvSpPr>
          <p:nvPr>
            <p:ph type="ftr" sz="quarter" idx="3"/>
          </p:nvPr>
        </p:nvSpPr>
        <p:spPr>
          <a:xfrm>
            <a:off x="3124200" y="6316664"/>
            <a:ext cx="2895600" cy="396875"/>
          </a:xfrm>
        </p:spPr>
        <p:txBody>
          <a:bodyPr/>
          <a:lstStyle>
            <a:lvl1pPr>
              <a:defRPr>
                <a:solidFill>
                  <a:srgbClr val="5F5F5F"/>
                </a:solidFill>
              </a:defRPr>
            </a:lvl1pPr>
          </a:lstStyle>
          <a:p>
            <a:endParaRPr lang="en-US"/>
          </a:p>
        </p:txBody>
      </p:sp>
      <p:sp>
        <p:nvSpPr>
          <p:cNvPr id="3078" name="Rectangle 6"/>
          <p:cNvSpPr>
            <a:spLocks noGrp="1" noChangeArrowheads="1"/>
          </p:cNvSpPr>
          <p:nvPr>
            <p:ph type="sldNum" sz="quarter" idx="4"/>
          </p:nvPr>
        </p:nvSpPr>
        <p:spPr>
          <a:xfrm>
            <a:off x="6553200" y="6316664"/>
            <a:ext cx="2133600" cy="396875"/>
          </a:xfrm>
        </p:spPr>
        <p:txBody>
          <a:bodyPr/>
          <a:lstStyle>
            <a:lvl1pPr>
              <a:defRPr>
                <a:solidFill>
                  <a:srgbClr val="5F5F5F"/>
                </a:solidFill>
              </a:defRPr>
            </a:lvl1pPr>
          </a:lstStyle>
          <a:p>
            <a:fld id="{A7A7892B-59DE-473F-A9F9-AFE8078FAAC7}" type="slidenum">
              <a:rPr lang="en-US" smtClean="0"/>
              <a:pPr/>
              <a:t>‹#›</a:t>
            </a:fld>
            <a:endParaRPr lang="en-US"/>
          </a:p>
        </p:txBody>
      </p:sp>
    </p:spTree>
    <p:extLst>
      <p:ext uri="{BB962C8B-B14F-4D97-AF65-F5344CB8AC3E}">
        <p14:creationId xmlns:p14="http://schemas.microsoft.com/office/powerpoint/2010/main" val="392390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2B69271-87DB-4D69-A791-D176EBFE51CD}" type="datetime1">
              <a:rPr lang="en-US" smtClean="0"/>
              <a:t>6/24/2017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A7892B-59DE-473F-A9F9-AFE8078FAAC7}" type="slidenum">
              <a:rPr lang="en-US" smtClean="0"/>
              <a:pPr/>
              <a:t>‹#›</a:t>
            </a:fld>
            <a:endParaRPr lang="en-US"/>
          </a:p>
        </p:txBody>
      </p:sp>
    </p:spTree>
    <p:extLst>
      <p:ext uri="{BB962C8B-B14F-4D97-AF65-F5344CB8AC3E}">
        <p14:creationId xmlns:p14="http://schemas.microsoft.com/office/powerpoint/2010/main" val="232417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C8E473A-3E0C-454B-9423-4B5A4C0B0653}" type="datetime1">
              <a:rPr lang="en-US" smtClean="0"/>
              <a:t>6/24/2017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A7892B-59DE-473F-A9F9-AFE8078FAAC7}" type="slidenum">
              <a:rPr lang="en-US" smtClean="0"/>
              <a:pPr/>
              <a:t>‹#›</a:t>
            </a:fld>
            <a:endParaRPr lang="en-US"/>
          </a:p>
        </p:txBody>
      </p:sp>
    </p:spTree>
    <p:extLst>
      <p:ext uri="{BB962C8B-B14F-4D97-AF65-F5344CB8AC3E}">
        <p14:creationId xmlns:p14="http://schemas.microsoft.com/office/powerpoint/2010/main" val="310351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87513"/>
            <a:ext cx="4038600" cy="443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87513"/>
            <a:ext cx="4038600" cy="443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B14E1FC-1085-4687-8BD7-2F8BA45B55DE}" type="datetime1">
              <a:rPr lang="en-US" smtClean="0"/>
              <a:t>6/24/2017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A7892B-59DE-473F-A9F9-AFE8078FAAC7}" type="slidenum">
              <a:rPr lang="en-US" smtClean="0"/>
              <a:pPr/>
              <a:t>‹#›</a:t>
            </a:fld>
            <a:endParaRPr lang="en-US"/>
          </a:p>
        </p:txBody>
      </p:sp>
    </p:spTree>
    <p:extLst>
      <p:ext uri="{BB962C8B-B14F-4D97-AF65-F5344CB8AC3E}">
        <p14:creationId xmlns:p14="http://schemas.microsoft.com/office/powerpoint/2010/main" val="383283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CC0630B-B0FA-4C9F-A5EB-07E46F00164A}" type="datetime1">
              <a:rPr lang="en-US" smtClean="0"/>
              <a:t>6/24/2017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7A7892B-59DE-473F-A9F9-AFE8078FAAC7}" type="slidenum">
              <a:rPr lang="en-US" smtClean="0"/>
              <a:pPr/>
              <a:t>‹#›</a:t>
            </a:fld>
            <a:endParaRPr lang="en-US"/>
          </a:p>
        </p:txBody>
      </p:sp>
    </p:spTree>
    <p:extLst>
      <p:ext uri="{BB962C8B-B14F-4D97-AF65-F5344CB8AC3E}">
        <p14:creationId xmlns:p14="http://schemas.microsoft.com/office/powerpoint/2010/main" val="149916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EE08ADB-1E8F-4A7B-AB97-AD199AAB6033}" type="datetime1">
              <a:rPr lang="en-US" smtClean="0"/>
              <a:t>6/24/2017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7A7892B-59DE-473F-A9F9-AFE8078FAAC7}" type="slidenum">
              <a:rPr lang="en-US" smtClean="0"/>
              <a:pPr/>
              <a:t>‹#›</a:t>
            </a:fld>
            <a:endParaRPr lang="en-US"/>
          </a:p>
        </p:txBody>
      </p:sp>
    </p:spTree>
    <p:extLst>
      <p:ext uri="{BB962C8B-B14F-4D97-AF65-F5344CB8AC3E}">
        <p14:creationId xmlns:p14="http://schemas.microsoft.com/office/powerpoint/2010/main" val="297329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5478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8D70932-08B8-4551-8617-20827880AB71}" type="datetime1">
              <a:rPr lang="en-US" smtClean="0"/>
              <a:t>6/24/2017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7A7892B-59DE-473F-A9F9-AFE8078FAAC7}" type="slidenum">
              <a:rPr lang="en-US" smtClean="0"/>
              <a:pPr/>
              <a:t>‹#›</a:t>
            </a:fld>
            <a:endParaRPr lang="en-US"/>
          </a:p>
        </p:txBody>
      </p:sp>
    </p:spTree>
    <p:extLst>
      <p:ext uri="{BB962C8B-B14F-4D97-AF65-F5344CB8AC3E}">
        <p14:creationId xmlns:p14="http://schemas.microsoft.com/office/powerpoint/2010/main" val="153876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59F2518-06FE-4C71-86D7-710944336F72}" type="datetime1">
              <a:rPr lang="en-US" smtClean="0"/>
              <a:t>6/24/2017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A7892B-59DE-473F-A9F9-AFE8078FAAC7}" type="slidenum">
              <a:rPr lang="en-US" smtClean="0"/>
              <a:pPr/>
              <a:t>‹#›</a:t>
            </a:fld>
            <a:endParaRPr lang="en-US"/>
          </a:p>
        </p:txBody>
      </p:sp>
    </p:spTree>
    <p:extLst>
      <p:ext uri="{BB962C8B-B14F-4D97-AF65-F5344CB8AC3E}">
        <p14:creationId xmlns:p14="http://schemas.microsoft.com/office/powerpoint/2010/main" val="115461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782E3A1-995D-4361-AD7C-A0CA36CACD2C}" type="datetime1">
              <a:rPr lang="en-US" smtClean="0"/>
              <a:t>6/24/2017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A7892B-59DE-473F-A9F9-AFE8078FAAC7}" type="slidenum">
              <a:rPr lang="en-US" smtClean="0"/>
              <a:pPr/>
              <a:t>‹#›</a:t>
            </a:fld>
            <a:endParaRPr lang="en-US"/>
          </a:p>
        </p:txBody>
      </p:sp>
    </p:spTree>
    <p:extLst>
      <p:ext uri="{BB962C8B-B14F-4D97-AF65-F5344CB8AC3E}">
        <p14:creationId xmlns:p14="http://schemas.microsoft.com/office/powerpoint/2010/main" val="107069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3B099E5-7A50-4B88-86B1-941C3880ED8C}" type="datetime1">
              <a:rPr lang="en-US" smtClean="0"/>
              <a:t>6/24/2017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A7892B-59DE-473F-A9F9-AFE8078FAAC7}" type="slidenum">
              <a:rPr lang="en-US" smtClean="0"/>
              <a:pPr/>
              <a:t>‹#›</a:t>
            </a:fld>
            <a:endParaRPr lang="en-US"/>
          </a:p>
        </p:txBody>
      </p:sp>
    </p:spTree>
    <p:extLst>
      <p:ext uri="{BB962C8B-B14F-4D97-AF65-F5344CB8AC3E}">
        <p14:creationId xmlns:p14="http://schemas.microsoft.com/office/powerpoint/2010/main" val="162616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46063"/>
            <a:ext cx="2057400" cy="5880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6063"/>
            <a:ext cx="6019800" cy="588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5D8E619-BECC-4A45-91E6-F4C4F257C96B}" type="datetime1">
              <a:rPr lang="en-US" smtClean="0"/>
              <a:t>6/24/2017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A7892B-59DE-473F-A9F9-AFE8078FAAC7}" type="slidenum">
              <a:rPr lang="en-US" smtClean="0"/>
              <a:pPr/>
              <a:t>‹#›</a:t>
            </a:fld>
            <a:endParaRPr lang="en-US"/>
          </a:p>
        </p:txBody>
      </p:sp>
    </p:spTree>
    <p:extLst>
      <p:ext uri="{BB962C8B-B14F-4D97-AF65-F5344CB8AC3E}">
        <p14:creationId xmlns:p14="http://schemas.microsoft.com/office/powerpoint/2010/main" val="169424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19200"/>
            <a:ext cx="3962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43400" y="12192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627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745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5029200" cy="8382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86190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43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81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66801"/>
            <a:ext cx="511175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43000"/>
            <a:ext cx="3008313" cy="4995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097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7" name="Rectangle 3"/>
          <p:cNvSpPr>
            <a:spLocks noGrp="1" noChangeArrowheads="1"/>
          </p:cNvSpPr>
          <p:nvPr>
            <p:ph type="body" idx="1"/>
          </p:nvPr>
        </p:nvSpPr>
        <p:spPr bwMode="auto">
          <a:xfrm>
            <a:off x="381000" y="1219200"/>
            <a:ext cx="8077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extLst>
      <p:ext uri="{BB962C8B-B14F-4D97-AF65-F5344CB8AC3E}">
        <p14:creationId xmlns:p14="http://schemas.microsoft.com/office/powerpoint/2010/main" val="232496464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4000">
          <a:solidFill>
            <a:srgbClr val="953735"/>
          </a:solidFill>
          <a:latin typeface="+mj-lt"/>
          <a:ea typeface="+mj-ea"/>
          <a:cs typeface="+mj-cs"/>
        </a:defRPr>
      </a:lvl1pPr>
      <a:lvl2pPr algn="l" rtl="0" eaLnBrk="0" fontAlgn="base" hangingPunct="0">
        <a:spcBef>
          <a:spcPct val="0"/>
        </a:spcBef>
        <a:spcAft>
          <a:spcPct val="0"/>
        </a:spcAft>
        <a:defRPr sz="4000">
          <a:solidFill>
            <a:srgbClr val="953735"/>
          </a:solidFill>
          <a:latin typeface="Impact" pitchFamily="34" charset="0"/>
        </a:defRPr>
      </a:lvl2pPr>
      <a:lvl3pPr algn="l" rtl="0" eaLnBrk="0" fontAlgn="base" hangingPunct="0">
        <a:spcBef>
          <a:spcPct val="0"/>
        </a:spcBef>
        <a:spcAft>
          <a:spcPct val="0"/>
        </a:spcAft>
        <a:defRPr sz="4000">
          <a:solidFill>
            <a:srgbClr val="953735"/>
          </a:solidFill>
          <a:latin typeface="Impact" pitchFamily="34" charset="0"/>
        </a:defRPr>
      </a:lvl3pPr>
      <a:lvl4pPr algn="l" rtl="0" eaLnBrk="0" fontAlgn="base" hangingPunct="0">
        <a:spcBef>
          <a:spcPct val="0"/>
        </a:spcBef>
        <a:spcAft>
          <a:spcPct val="0"/>
        </a:spcAft>
        <a:defRPr sz="4000">
          <a:solidFill>
            <a:srgbClr val="953735"/>
          </a:solidFill>
          <a:latin typeface="Impact" pitchFamily="34" charset="0"/>
        </a:defRPr>
      </a:lvl4pPr>
      <a:lvl5pPr algn="l" rtl="0" eaLnBrk="0" fontAlgn="base" hangingPunct="0">
        <a:spcBef>
          <a:spcPct val="0"/>
        </a:spcBef>
        <a:spcAft>
          <a:spcPct val="0"/>
        </a:spcAft>
        <a:defRPr sz="4000">
          <a:solidFill>
            <a:srgbClr val="953735"/>
          </a:solidFill>
          <a:latin typeface="Impact" pitchFamily="34" charset="0"/>
        </a:defRPr>
      </a:lvl5pPr>
      <a:lvl6pPr marL="457200" algn="l" rtl="0" eaLnBrk="1" fontAlgn="base" hangingPunct="1">
        <a:spcBef>
          <a:spcPct val="0"/>
        </a:spcBef>
        <a:spcAft>
          <a:spcPct val="0"/>
        </a:spcAft>
        <a:defRPr sz="4000">
          <a:solidFill>
            <a:srgbClr val="800000"/>
          </a:solidFill>
          <a:latin typeface="Impact" pitchFamily="34" charset="0"/>
        </a:defRPr>
      </a:lvl6pPr>
      <a:lvl7pPr marL="914400" algn="l" rtl="0" eaLnBrk="1" fontAlgn="base" hangingPunct="1">
        <a:spcBef>
          <a:spcPct val="0"/>
        </a:spcBef>
        <a:spcAft>
          <a:spcPct val="0"/>
        </a:spcAft>
        <a:defRPr sz="4000">
          <a:solidFill>
            <a:srgbClr val="800000"/>
          </a:solidFill>
          <a:latin typeface="Impact" pitchFamily="34" charset="0"/>
        </a:defRPr>
      </a:lvl7pPr>
      <a:lvl8pPr marL="1371600" algn="l" rtl="0" eaLnBrk="1" fontAlgn="base" hangingPunct="1">
        <a:spcBef>
          <a:spcPct val="0"/>
        </a:spcBef>
        <a:spcAft>
          <a:spcPct val="0"/>
        </a:spcAft>
        <a:defRPr sz="4000">
          <a:solidFill>
            <a:srgbClr val="800000"/>
          </a:solidFill>
          <a:latin typeface="Impact" pitchFamily="34" charset="0"/>
        </a:defRPr>
      </a:lvl8pPr>
      <a:lvl9pPr marL="1828800" algn="l" rtl="0" eaLnBrk="1" fontAlgn="base" hangingPunct="1">
        <a:spcBef>
          <a:spcPct val="0"/>
        </a:spcBef>
        <a:spcAft>
          <a:spcPct val="0"/>
        </a:spcAft>
        <a:defRPr sz="4000">
          <a:solidFill>
            <a:srgbClr val="800000"/>
          </a:solidFill>
          <a:latin typeface="Impact" pitchFamily="34"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46063"/>
            <a:ext cx="8229600" cy="11430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87513"/>
            <a:ext cx="8229600" cy="4438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80C5920D-A0F0-406A-A3FA-FA5A809FC98B}" type="datetime1">
              <a:rPr lang="en-US" smtClean="0"/>
              <a:t>6/24/2017</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7A7892B-59DE-473F-A9F9-AFE8078FAAC7}" type="slidenum">
              <a:rPr lang="en-US" smtClean="0"/>
              <a:pPr/>
              <a:t>‹#›</a:t>
            </a:fld>
            <a:endParaRPr lang="en-US"/>
          </a:p>
        </p:txBody>
      </p:sp>
    </p:spTree>
    <p:extLst>
      <p:ext uri="{BB962C8B-B14F-4D97-AF65-F5344CB8AC3E}">
        <p14:creationId xmlns:p14="http://schemas.microsoft.com/office/powerpoint/2010/main" val="1457483199"/>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46063"/>
            <a:ext cx="8229600" cy="11430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87513"/>
            <a:ext cx="8229600" cy="4438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BB6AE73-2152-480B-8F62-46BA9850F751}" type="datetime1">
              <a:rPr lang="en-US" smtClean="0"/>
              <a:t>6/24/2017</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7A7892B-59DE-473F-A9F9-AFE8078FAAC7}" type="slidenum">
              <a:rPr lang="en-US" smtClean="0"/>
              <a:pPr/>
              <a:t>‹#›</a:t>
            </a:fld>
            <a:endParaRPr lang="en-US"/>
          </a:p>
        </p:txBody>
      </p:sp>
    </p:spTree>
    <p:extLst>
      <p:ext uri="{BB962C8B-B14F-4D97-AF65-F5344CB8AC3E}">
        <p14:creationId xmlns:p14="http://schemas.microsoft.com/office/powerpoint/2010/main" val="1006385476"/>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13.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17.jpeg"/><Relationship Id="rId5" Type="http://schemas.openxmlformats.org/officeDocument/2006/relationships/image" Target="../media/image16.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23.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5.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6.jpg"/><Relationship Id="rId2" Type="http://schemas.openxmlformats.org/officeDocument/2006/relationships/slideLayout" Target="../slideLayouts/slideLayout27.xml"/><Relationship Id="rId1" Type="http://schemas.openxmlformats.org/officeDocument/2006/relationships/themeOverride" Target="../theme/themeOverride3.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image" Target="../media/image27.png"/><Relationship Id="rId5" Type="http://schemas.openxmlformats.org/officeDocument/2006/relationships/hyperlink" Target="https://goo.gl/YrvEQ4" TargetMode="Externa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8.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7.xml"/><Relationship Id="rId6" Type="http://schemas.openxmlformats.org/officeDocument/2006/relationships/image" Target="../media/image30.jpg"/><Relationship Id="rId5" Type="http://schemas.openxmlformats.org/officeDocument/2006/relationships/hyperlink" Target="https://goo.gl/YrvEQ4" TargetMode="Externa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7.xml"/><Relationship Id="rId6" Type="http://schemas.openxmlformats.org/officeDocument/2006/relationships/image" Target="../media/image31.gif"/><Relationship Id="rId5" Type="http://schemas.openxmlformats.org/officeDocument/2006/relationships/hyperlink" Target="https://goo.gl/YrvEQ4"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themeOverride" Target="../theme/themeOverride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2.emf"/><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4200" y="5328568"/>
            <a:ext cx="5711826" cy="1072232"/>
          </a:xfrm>
        </p:spPr>
        <p:txBody>
          <a:bodyPr>
            <a:noAutofit/>
          </a:bodyPr>
          <a:lstStyle/>
          <a:p>
            <a:r>
              <a:rPr lang="en-US" sz="1800" dirty="0" smtClean="0">
                <a:solidFill>
                  <a:srgbClr val="000066"/>
                </a:solidFill>
              </a:rPr>
              <a:t>Sonya Addison-Stewart, Academy Coordinator</a:t>
            </a:r>
            <a:br>
              <a:rPr lang="en-US" sz="1800" dirty="0" smtClean="0">
                <a:solidFill>
                  <a:srgbClr val="000066"/>
                </a:solidFill>
              </a:rPr>
            </a:br>
            <a:r>
              <a:rPr lang="en-US" sz="1800" dirty="0" smtClean="0">
                <a:solidFill>
                  <a:srgbClr val="000066"/>
                </a:solidFill>
              </a:rPr>
              <a:t>Tana Lee, Director of Career and Technical Education</a:t>
            </a:r>
          </a:p>
          <a:p>
            <a:r>
              <a:rPr lang="en-US" sz="1800" dirty="0" smtClean="0">
                <a:solidFill>
                  <a:srgbClr val="000066"/>
                </a:solidFill>
              </a:rPr>
              <a:t>Heidi Guerry, CTE Program Coordinator</a:t>
            </a:r>
            <a:endParaRPr lang="en-US" sz="1800" dirty="0">
              <a:solidFill>
                <a:srgbClr val="000066"/>
              </a:solidFill>
            </a:endParaRPr>
          </a:p>
        </p:txBody>
      </p:sp>
      <p:sp>
        <p:nvSpPr>
          <p:cNvPr id="4" name="Title 3"/>
          <p:cNvSpPr>
            <a:spLocks noGrp="1"/>
          </p:cNvSpPr>
          <p:nvPr>
            <p:ph type="ctrTitle"/>
          </p:nvPr>
        </p:nvSpPr>
        <p:spPr>
          <a:xfrm>
            <a:off x="231775" y="2317115"/>
            <a:ext cx="8455025" cy="977900"/>
          </a:xfrm>
        </p:spPr>
        <p:txBody>
          <a:bodyPr/>
          <a:lstStyle/>
          <a:p>
            <a:r>
              <a:rPr lang="en-US" sz="4000" dirty="0" smtClean="0"/>
              <a:t>Upgrade your Career Fair: Have a Career Conference!</a:t>
            </a:r>
            <a:endParaRPr lang="en-US" sz="4000" dirty="0"/>
          </a:p>
        </p:txBody>
      </p:sp>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316495" y="-457200"/>
            <a:ext cx="3182849" cy="2774315"/>
          </a:xfrm>
          <a:prstGeom prst="rect">
            <a:avLst/>
          </a:prstGeom>
        </p:spPr>
      </p:pic>
    </p:spTree>
    <p:extLst>
      <p:ext uri="{BB962C8B-B14F-4D97-AF65-F5344CB8AC3E}">
        <p14:creationId xmlns:p14="http://schemas.microsoft.com/office/powerpoint/2010/main" val="28393761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4114800" cy="2810329"/>
          </a:xfrm>
        </p:spPr>
        <p:txBody>
          <a:bodyPr/>
          <a:lstStyle/>
          <a:p>
            <a:r>
              <a:rPr lang="en-US" dirty="0" smtClean="0"/>
              <a:t>Over 480 student participants</a:t>
            </a:r>
          </a:p>
          <a:p>
            <a:r>
              <a:rPr lang="en-US" dirty="0" smtClean="0"/>
              <a:t>19 Presenters</a:t>
            </a:r>
          </a:p>
          <a:p>
            <a:r>
              <a:rPr lang="en-US" dirty="0" smtClean="0"/>
              <a:t>95 - 25 minute sessions</a:t>
            </a:r>
          </a:p>
          <a:p>
            <a:endParaRPr lang="en-US" dirty="0" smtClean="0"/>
          </a:p>
        </p:txBody>
      </p:sp>
      <p:sp>
        <p:nvSpPr>
          <p:cNvPr id="4" name="Slide Number Placeholder 3"/>
          <p:cNvSpPr>
            <a:spLocks noGrp="1"/>
          </p:cNvSpPr>
          <p:nvPr>
            <p:ph type="sldNum" sz="quarter" idx="12"/>
          </p:nvPr>
        </p:nvSpPr>
        <p:spPr/>
        <p:txBody>
          <a:bodyPr/>
          <a:lstStyle/>
          <a:p>
            <a:fld id="{A7A7892B-59DE-473F-A9F9-AFE8078FAAC7}" type="slidenum">
              <a:rPr lang="en-US" smtClean="0"/>
              <a:pPr/>
              <a:t>10</a:t>
            </a:fld>
            <a:endParaRPr lang="en-US" dirty="0"/>
          </a:p>
        </p:txBody>
      </p:sp>
      <p:sp>
        <p:nvSpPr>
          <p:cNvPr id="5" name="Title 10"/>
          <p:cNvSpPr txBox="1">
            <a:spLocks/>
          </p:cNvSpPr>
          <p:nvPr/>
        </p:nvSpPr>
        <p:spPr bwMode="auto">
          <a:xfrm>
            <a:off x="1524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a:lstStyle>
          <a:p>
            <a:pPr algn="l"/>
            <a:r>
              <a:rPr lang="en-US" sz="3200" kern="1200" dirty="0" smtClean="0">
                <a:solidFill>
                  <a:srgbClr val="000066"/>
                </a:solidFill>
                <a:ea typeface="Calibri" panose="020F0502020204030204" pitchFamily="34" charset="0"/>
                <a:cs typeface="Times New Roman" panose="02020603050405020304" pitchFamily="18" charset="0"/>
              </a:rPr>
              <a:t>Teen Summer Job Expo - 2015</a:t>
            </a:r>
            <a:endParaRPr lang="en-US" sz="3200" kern="1200" dirty="0">
              <a:solidFill>
                <a:srgbClr val="000066"/>
              </a:solidFill>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3176" y="2511669"/>
            <a:ext cx="4395524" cy="3171389"/>
          </a:xfrm>
          <a:prstGeom prst="rect">
            <a:avLst/>
          </a:prstGeom>
        </p:spPr>
      </p:pic>
    </p:spTree>
    <p:extLst>
      <p:ext uri="{BB962C8B-B14F-4D97-AF65-F5344CB8AC3E}">
        <p14:creationId xmlns:p14="http://schemas.microsoft.com/office/powerpoint/2010/main" val="267796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7892B-59DE-473F-A9F9-AFE8078FAAC7}" type="slidenum">
              <a:rPr lang="en-US" smtClean="0"/>
              <a:pPr/>
              <a:t>11</a:t>
            </a:fld>
            <a:endParaRPr lang="en-US" dirty="0"/>
          </a:p>
        </p:txBody>
      </p:sp>
      <p:sp>
        <p:nvSpPr>
          <p:cNvPr id="5" name="Title 10"/>
          <p:cNvSpPr txBox="1">
            <a:spLocks/>
          </p:cNvSpPr>
          <p:nvPr/>
        </p:nvSpPr>
        <p:spPr bwMode="auto">
          <a:xfrm>
            <a:off x="1524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a:lstStyle>
          <a:p>
            <a:pPr algn="l"/>
            <a:r>
              <a:rPr lang="en-US" sz="3200" kern="1200" dirty="0" smtClean="0">
                <a:solidFill>
                  <a:srgbClr val="000066"/>
                </a:solidFill>
                <a:ea typeface="Calibri" panose="020F0502020204030204" pitchFamily="34" charset="0"/>
                <a:cs typeface="Times New Roman" panose="02020603050405020304" pitchFamily="18" charset="0"/>
              </a:rPr>
              <a:t>Teen Summer Job Expo - 2015</a:t>
            </a:r>
            <a:endParaRPr lang="en-US" sz="3200" kern="1200" dirty="0">
              <a:solidFill>
                <a:srgbClr val="000066"/>
              </a:solidFill>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2069351"/>
            <a:ext cx="4118852" cy="2745901"/>
          </a:xfrm>
          <a:prstGeom prst="rect">
            <a:avLst/>
          </a:prstGeom>
        </p:spPr>
      </p:pic>
      <p:sp>
        <p:nvSpPr>
          <p:cNvPr id="10" name="TextBox 9"/>
          <p:cNvSpPr txBox="1"/>
          <p:nvPr/>
        </p:nvSpPr>
        <p:spPr>
          <a:xfrm>
            <a:off x="916426" y="4913562"/>
            <a:ext cx="2743200" cy="646331"/>
          </a:xfrm>
          <a:prstGeom prst="rect">
            <a:avLst/>
          </a:prstGeom>
          <a:noFill/>
        </p:spPr>
        <p:txBody>
          <a:bodyPr wrap="square" rtlCol="0">
            <a:spAutoFit/>
          </a:bodyPr>
          <a:lstStyle/>
          <a:p>
            <a:r>
              <a:rPr lang="en-US" dirty="0" smtClean="0"/>
              <a:t>Employability Workshop	</a:t>
            </a:r>
            <a:endParaRPr lang="en-US" dirty="0"/>
          </a:p>
        </p:txBody>
      </p:sp>
      <p:sp>
        <p:nvSpPr>
          <p:cNvPr id="11" name="TextBox 10"/>
          <p:cNvSpPr txBox="1"/>
          <p:nvPr/>
        </p:nvSpPr>
        <p:spPr>
          <a:xfrm>
            <a:off x="5574323" y="4913562"/>
            <a:ext cx="2743200" cy="646331"/>
          </a:xfrm>
          <a:prstGeom prst="rect">
            <a:avLst/>
          </a:prstGeom>
          <a:noFill/>
        </p:spPr>
        <p:txBody>
          <a:bodyPr wrap="square" rtlCol="0">
            <a:spAutoFit/>
          </a:bodyPr>
          <a:lstStyle/>
          <a:p>
            <a:r>
              <a:rPr lang="en-US" dirty="0" smtClean="0"/>
              <a:t>Employability Workshop	</a:t>
            </a:r>
            <a:endParaRPr lang="en-US"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6654" y="2069350"/>
            <a:ext cx="4105604" cy="2737069"/>
          </a:xfrm>
          <a:prstGeom prst="rect">
            <a:avLst/>
          </a:prstGeom>
        </p:spPr>
      </p:pic>
    </p:spTree>
    <p:extLst>
      <p:ext uri="{BB962C8B-B14F-4D97-AF65-F5344CB8AC3E}">
        <p14:creationId xmlns:p14="http://schemas.microsoft.com/office/powerpoint/2010/main" val="407821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7892B-59DE-473F-A9F9-AFE8078FAAC7}" type="slidenum">
              <a:rPr lang="en-US" smtClean="0"/>
              <a:pPr/>
              <a:t>12</a:t>
            </a:fld>
            <a:endParaRPr lang="en-US" dirty="0"/>
          </a:p>
        </p:txBody>
      </p:sp>
      <p:sp>
        <p:nvSpPr>
          <p:cNvPr id="5" name="Title 10"/>
          <p:cNvSpPr txBox="1">
            <a:spLocks/>
          </p:cNvSpPr>
          <p:nvPr/>
        </p:nvSpPr>
        <p:spPr bwMode="auto">
          <a:xfrm>
            <a:off x="1524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a:lstStyle>
          <a:p>
            <a:pPr algn="l"/>
            <a:r>
              <a:rPr lang="en-US" sz="3200" kern="1200" dirty="0" smtClean="0">
                <a:solidFill>
                  <a:srgbClr val="000066"/>
                </a:solidFill>
                <a:ea typeface="Calibri" panose="020F0502020204030204" pitchFamily="34" charset="0"/>
                <a:cs typeface="Times New Roman" panose="02020603050405020304" pitchFamily="18" charset="0"/>
              </a:rPr>
              <a:t>Teen Summer Job Expo - 2015</a:t>
            </a:r>
            <a:endParaRPr lang="en-US" sz="3200" kern="1200" dirty="0">
              <a:solidFill>
                <a:srgbClr val="000066"/>
              </a:solidFill>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
        <p:nvSpPr>
          <p:cNvPr id="10" name="TextBox 9"/>
          <p:cNvSpPr txBox="1"/>
          <p:nvPr/>
        </p:nvSpPr>
        <p:spPr>
          <a:xfrm>
            <a:off x="1143000" y="5181600"/>
            <a:ext cx="2133600" cy="369332"/>
          </a:xfrm>
          <a:prstGeom prst="rect">
            <a:avLst/>
          </a:prstGeom>
          <a:noFill/>
        </p:spPr>
        <p:txBody>
          <a:bodyPr wrap="square" rtlCol="0">
            <a:spAutoFit/>
          </a:bodyPr>
          <a:lstStyle/>
          <a:p>
            <a:r>
              <a:rPr lang="en-US" dirty="0" smtClean="0"/>
              <a:t>Employer’s Table	</a:t>
            </a:r>
            <a:endParaRPr lang="en-US" dirty="0"/>
          </a:p>
        </p:txBody>
      </p:sp>
      <p:sp>
        <p:nvSpPr>
          <p:cNvPr id="11" name="TextBox 10"/>
          <p:cNvSpPr txBox="1"/>
          <p:nvPr/>
        </p:nvSpPr>
        <p:spPr>
          <a:xfrm>
            <a:off x="5562600" y="5181600"/>
            <a:ext cx="2743200" cy="369332"/>
          </a:xfrm>
          <a:prstGeom prst="rect">
            <a:avLst/>
          </a:prstGeom>
          <a:noFill/>
        </p:spPr>
        <p:txBody>
          <a:bodyPr wrap="square" rtlCol="0">
            <a:spAutoFit/>
          </a:bodyPr>
          <a:lstStyle/>
          <a:p>
            <a:r>
              <a:rPr lang="en-US" dirty="0" smtClean="0"/>
              <a:t>Employer’s Table	</a:t>
            </a:r>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124" y="1905000"/>
            <a:ext cx="3837352" cy="32004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3177" y="1893277"/>
            <a:ext cx="3877423" cy="3217413"/>
          </a:xfrm>
          <a:prstGeom prst="rect">
            <a:avLst/>
          </a:prstGeom>
        </p:spPr>
      </p:pic>
    </p:spTree>
    <p:extLst>
      <p:ext uri="{BB962C8B-B14F-4D97-AF65-F5344CB8AC3E}">
        <p14:creationId xmlns:p14="http://schemas.microsoft.com/office/powerpoint/2010/main" val="231063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8649"/>
            <a:ext cx="8229600" cy="2731951"/>
          </a:xfrm>
        </p:spPr>
        <p:txBody>
          <a:bodyPr/>
          <a:lstStyle/>
          <a:p>
            <a:r>
              <a:rPr lang="en-US" dirty="0" smtClean="0"/>
              <a:t>Date was too late for summer jobs</a:t>
            </a:r>
          </a:p>
          <a:p>
            <a:r>
              <a:rPr lang="en-US" dirty="0" smtClean="0"/>
              <a:t>Pre-Registration for Students</a:t>
            </a:r>
          </a:p>
          <a:p>
            <a:r>
              <a:rPr lang="en-US" dirty="0" smtClean="0"/>
              <a:t>Parent Sessions</a:t>
            </a:r>
          </a:p>
          <a:p>
            <a:r>
              <a:rPr lang="en-US" dirty="0" smtClean="0"/>
              <a:t>Bags to hold materials/Notepad for notes</a:t>
            </a:r>
          </a:p>
          <a:p>
            <a:r>
              <a:rPr lang="en-US" dirty="0" smtClean="0"/>
              <a:t>Student Volunteers during set up</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A7A7892B-59DE-473F-A9F9-AFE8078FAAC7}" type="slidenum">
              <a:rPr lang="en-US" smtClean="0"/>
              <a:pPr/>
              <a:t>13</a:t>
            </a:fld>
            <a:endParaRPr lang="en-US" dirty="0"/>
          </a:p>
        </p:txBody>
      </p:sp>
      <p:sp>
        <p:nvSpPr>
          <p:cNvPr id="5" name="Title 2"/>
          <p:cNvSpPr>
            <a:spLocks noGrp="1"/>
          </p:cNvSpPr>
          <p:nvPr>
            <p:ph type="title" idx="4294967295"/>
          </p:nvPr>
        </p:nvSpPr>
        <p:spPr>
          <a:xfrm>
            <a:off x="685800" y="152400"/>
            <a:ext cx="6324600" cy="1143000"/>
          </a:xfrm>
          <a:effectLst/>
        </p:spPr>
        <p:txBody>
          <a:bodyPr/>
          <a:lstStyle/>
          <a:p>
            <a:pPr algn="l" eaLnBrk="0" hangingPunct="0"/>
            <a:r>
              <a:rPr lang="en-US" sz="3200" kern="1200" dirty="0" smtClean="0">
                <a:solidFill>
                  <a:srgbClr val="003B76"/>
                </a:solidFill>
              </a:rPr>
              <a:t>Teen Summer Job Expo – 2015 Observations/Feedback</a:t>
            </a:r>
            <a:endParaRPr lang="en-US" sz="3200" kern="1200" dirty="0">
              <a:solidFill>
                <a:srgbClr val="003B76"/>
              </a:solidFill>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Tree>
    <p:extLst>
      <p:ext uri="{BB962C8B-B14F-4D97-AF65-F5344CB8AC3E}">
        <p14:creationId xmlns:p14="http://schemas.microsoft.com/office/powerpoint/2010/main" val="284033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35488"/>
            <a:ext cx="8229600" cy="4438650"/>
          </a:xfrm>
        </p:spPr>
        <p:txBody>
          <a:bodyPr/>
          <a:lstStyle/>
          <a:p>
            <a:r>
              <a:rPr lang="en-US" dirty="0" smtClean="0"/>
              <a:t>Held on February 20, 2016 at Cane Bay High School</a:t>
            </a:r>
          </a:p>
          <a:p>
            <a:r>
              <a:rPr lang="en-US" dirty="0" smtClean="0"/>
              <a:t>Coordinated with Exchange Club of Cane Bay</a:t>
            </a:r>
          </a:p>
          <a:p>
            <a:r>
              <a:rPr lang="en-US" dirty="0" smtClean="0"/>
              <a:t>Focused on summer jobs for teens</a:t>
            </a:r>
          </a:p>
          <a:p>
            <a:r>
              <a:rPr lang="en-US" dirty="0" smtClean="0"/>
              <a:t>Students attended 2 sessions prior to speaking to potential summer employers</a:t>
            </a:r>
            <a:r>
              <a:rPr lang="en-US" dirty="0"/>
              <a:t> </a:t>
            </a:r>
            <a:r>
              <a:rPr lang="en-US" dirty="0" smtClean="0"/>
              <a:t>in a career fair format.</a:t>
            </a:r>
          </a:p>
        </p:txBody>
      </p:sp>
      <p:sp>
        <p:nvSpPr>
          <p:cNvPr id="4" name="Slide Number Placeholder 3"/>
          <p:cNvSpPr>
            <a:spLocks noGrp="1"/>
          </p:cNvSpPr>
          <p:nvPr>
            <p:ph type="sldNum" sz="quarter" idx="12"/>
          </p:nvPr>
        </p:nvSpPr>
        <p:spPr/>
        <p:txBody>
          <a:bodyPr/>
          <a:lstStyle/>
          <a:p>
            <a:fld id="{A7A7892B-59DE-473F-A9F9-AFE8078FAAC7}" type="slidenum">
              <a:rPr lang="en-US" smtClean="0"/>
              <a:pPr/>
              <a:t>14</a:t>
            </a:fld>
            <a:endParaRPr lang="en-US" dirty="0"/>
          </a:p>
        </p:txBody>
      </p:sp>
      <p:sp>
        <p:nvSpPr>
          <p:cNvPr id="5" name="Title 10"/>
          <p:cNvSpPr txBox="1">
            <a:spLocks/>
          </p:cNvSpPr>
          <p:nvPr/>
        </p:nvSpPr>
        <p:spPr bwMode="auto">
          <a:xfrm>
            <a:off x="1524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a:lstStyle>
          <a:p>
            <a:pPr algn="l"/>
            <a:r>
              <a:rPr lang="en-US" sz="3200" kern="1200" dirty="0" smtClean="0">
                <a:solidFill>
                  <a:srgbClr val="000066"/>
                </a:solidFill>
                <a:ea typeface="Calibri" panose="020F0502020204030204" pitchFamily="34" charset="0"/>
                <a:cs typeface="Times New Roman" panose="02020603050405020304" pitchFamily="18" charset="0"/>
              </a:rPr>
              <a:t>Teen Summer Job Expo - 2016</a:t>
            </a:r>
            <a:endParaRPr lang="en-US" sz="3200" kern="1200" dirty="0">
              <a:solidFill>
                <a:srgbClr val="000066"/>
              </a:solidFill>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Tree>
    <p:extLst>
      <p:ext uri="{BB962C8B-B14F-4D97-AF65-F5344CB8AC3E}">
        <p14:creationId xmlns:p14="http://schemas.microsoft.com/office/powerpoint/2010/main" val="239694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4114800" cy="2810329"/>
          </a:xfrm>
        </p:spPr>
        <p:txBody>
          <a:bodyPr/>
          <a:lstStyle/>
          <a:p>
            <a:r>
              <a:rPr lang="en-US" dirty="0" smtClean="0"/>
              <a:t>Over 200 student participants</a:t>
            </a:r>
          </a:p>
          <a:p>
            <a:r>
              <a:rPr lang="en-US" dirty="0" smtClean="0"/>
              <a:t>21 Presenters</a:t>
            </a:r>
          </a:p>
          <a:p>
            <a:r>
              <a:rPr lang="en-US" dirty="0" smtClean="0"/>
              <a:t>105 - 25 minute sessions</a:t>
            </a:r>
          </a:p>
          <a:p>
            <a:endParaRPr lang="en-US" dirty="0" smtClean="0"/>
          </a:p>
        </p:txBody>
      </p:sp>
      <p:sp>
        <p:nvSpPr>
          <p:cNvPr id="4" name="Slide Number Placeholder 3"/>
          <p:cNvSpPr>
            <a:spLocks noGrp="1"/>
          </p:cNvSpPr>
          <p:nvPr>
            <p:ph type="sldNum" sz="quarter" idx="12"/>
          </p:nvPr>
        </p:nvSpPr>
        <p:spPr/>
        <p:txBody>
          <a:bodyPr/>
          <a:lstStyle/>
          <a:p>
            <a:fld id="{A7A7892B-59DE-473F-A9F9-AFE8078FAAC7}" type="slidenum">
              <a:rPr lang="en-US" smtClean="0"/>
              <a:pPr/>
              <a:t>15</a:t>
            </a:fld>
            <a:endParaRPr lang="en-US" dirty="0"/>
          </a:p>
        </p:txBody>
      </p:sp>
      <p:sp>
        <p:nvSpPr>
          <p:cNvPr id="5" name="Title 10"/>
          <p:cNvSpPr txBox="1">
            <a:spLocks/>
          </p:cNvSpPr>
          <p:nvPr/>
        </p:nvSpPr>
        <p:spPr bwMode="auto">
          <a:xfrm>
            <a:off x="1524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a:lstStyle>
          <a:p>
            <a:pPr algn="l"/>
            <a:r>
              <a:rPr lang="en-US" sz="3200" kern="1200" dirty="0" smtClean="0">
                <a:solidFill>
                  <a:srgbClr val="000066"/>
                </a:solidFill>
                <a:ea typeface="Calibri" panose="020F0502020204030204" pitchFamily="34" charset="0"/>
                <a:cs typeface="Times New Roman" panose="02020603050405020304" pitchFamily="18" charset="0"/>
              </a:rPr>
              <a:t>Teen Summer Job Expo - 2016</a:t>
            </a:r>
            <a:endParaRPr lang="en-US" sz="3200" kern="1200" dirty="0">
              <a:solidFill>
                <a:srgbClr val="000066"/>
              </a:solidFill>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2800" y="2395764"/>
            <a:ext cx="4064000" cy="3048000"/>
          </a:xfrm>
          <a:prstGeom prst="rect">
            <a:avLst/>
          </a:prstGeom>
        </p:spPr>
      </p:pic>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Tree>
    <p:extLst>
      <p:ext uri="{BB962C8B-B14F-4D97-AF65-F5344CB8AC3E}">
        <p14:creationId xmlns:p14="http://schemas.microsoft.com/office/powerpoint/2010/main" val="201734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7892B-59DE-473F-A9F9-AFE8078FAAC7}" type="slidenum">
              <a:rPr lang="en-US" smtClean="0"/>
              <a:pPr/>
              <a:t>16</a:t>
            </a:fld>
            <a:endParaRPr lang="en-US" dirty="0"/>
          </a:p>
        </p:txBody>
      </p:sp>
      <p:sp>
        <p:nvSpPr>
          <p:cNvPr id="8" name="Title 10"/>
          <p:cNvSpPr txBox="1">
            <a:spLocks/>
          </p:cNvSpPr>
          <p:nvPr/>
        </p:nvSpPr>
        <p:spPr bwMode="auto">
          <a:xfrm>
            <a:off x="1524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a:lstStyle>
          <a:p>
            <a:pPr algn="l"/>
            <a:r>
              <a:rPr lang="en-US" sz="3200" kern="1200" dirty="0" smtClean="0">
                <a:solidFill>
                  <a:srgbClr val="000066"/>
                </a:solidFill>
                <a:ea typeface="Calibri" panose="020F0502020204030204" pitchFamily="34" charset="0"/>
                <a:cs typeface="Times New Roman" panose="02020603050405020304" pitchFamily="18" charset="0"/>
              </a:rPr>
              <a:t>Teen Summer Job Expo – 2016</a:t>
            </a:r>
            <a:br>
              <a:rPr lang="en-US" sz="3200" kern="1200" dirty="0" smtClean="0">
                <a:solidFill>
                  <a:srgbClr val="000066"/>
                </a:solidFill>
                <a:ea typeface="Calibri" panose="020F0502020204030204" pitchFamily="34" charset="0"/>
                <a:cs typeface="Times New Roman" panose="02020603050405020304" pitchFamily="18" charset="0"/>
              </a:rPr>
            </a:br>
            <a:r>
              <a:rPr lang="en-US" sz="3200" kern="1200" dirty="0" smtClean="0">
                <a:solidFill>
                  <a:srgbClr val="000066"/>
                </a:solidFill>
                <a:ea typeface="Calibri" panose="020F0502020204030204" pitchFamily="34" charset="0"/>
                <a:cs typeface="Times New Roman" panose="02020603050405020304" pitchFamily="18" charset="0"/>
              </a:rPr>
              <a:t>Sample Schedule - Sessions</a:t>
            </a:r>
            <a:endParaRPr lang="en-US" sz="3200" kern="1200" dirty="0">
              <a:solidFill>
                <a:srgbClr val="000066"/>
              </a:solidFill>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0996530"/>
              </p:ext>
            </p:extLst>
          </p:nvPr>
        </p:nvGraphicFramePr>
        <p:xfrm>
          <a:off x="304801" y="1905002"/>
          <a:ext cx="8610599" cy="4123486"/>
        </p:xfrm>
        <a:graphic>
          <a:graphicData uri="http://schemas.openxmlformats.org/drawingml/2006/table">
            <a:tbl>
              <a:tblPr>
                <a:tableStyleId>{5C22544A-7EE6-4342-B048-85BDC9FD1C3A}</a:tableStyleId>
              </a:tblPr>
              <a:tblGrid>
                <a:gridCol w="1236998">
                  <a:extLst>
                    <a:ext uri="{9D8B030D-6E8A-4147-A177-3AD203B41FA5}">
                      <a16:colId xmlns:a16="http://schemas.microsoft.com/office/drawing/2014/main" val="20000"/>
                    </a:ext>
                  </a:extLst>
                </a:gridCol>
                <a:gridCol w="1180196">
                  <a:extLst>
                    <a:ext uri="{9D8B030D-6E8A-4147-A177-3AD203B41FA5}">
                      <a16:colId xmlns:a16="http://schemas.microsoft.com/office/drawing/2014/main" val="20001"/>
                    </a:ext>
                  </a:extLst>
                </a:gridCol>
                <a:gridCol w="1169679">
                  <a:extLst>
                    <a:ext uri="{9D8B030D-6E8A-4147-A177-3AD203B41FA5}">
                      <a16:colId xmlns:a16="http://schemas.microsoft.com/office/drawing/2014/main" val="20002"/>
                    </a:ext>
                  </a:extLst>
                </a:gridCol>
                <a:gridCol w="1220168">
                  <a:extLst>
                    <a:ext uri="{9D8B030D-6E8A-4147-A177-3AD203B41FA5}">
                      <a16:colId xmlns:a16="http://schemas.microsoft.com/office/drawing/2014/main" val="20003"/>
                    </a:ext>
                  </a:extLst>
                </a:gridCol>
                <a:gridCol w="1178093">
                  <a:extLst>
                    <a:ext uri="{9D8B030D-6E8A-4147-A177-3AD203B41FA5}">
                      <a16:colId xmlns:a16="http://schemas.microsoft.com/office/drawing/2014/main" val="20004"/>
                    </a:ext>
                  </a:extLst>
                </a:gridCol>
                <a:gridCol w="1060284">
                  <a:extLst>
                    <a:ext uri="{9D8B030D-6E8A-4147-A177-3AD203B41FA5}">
                      <a16:colId xmlns:a16="http://schemas.microsoft.com/office/drawing/2014/main" val="20005"/>
                    </a:ext>
                  </a:extLst>
                </a:gridCol>
                <a:gridCol w="1161263">
                  <a:extLst>
                    <a:ext uri="{9D8B030D-6E8A-4147-A177-3AD203B41FA5}">
                      <a16:colId xmlns:a16="http://schemas.microsoft.com/office/drawing/2014/main" val="20006"/>
                    </a:ext>
                  </a:extLst>
                </a:gridCol>
                <a:gridCol w="403918">
                  <a:extLst>
                    <a:ext uri="{9D8B030D-6E8A-4147-A177-3AD203B41FA5}">
                      <a16:colId xmlns:a16="http://schemas.microsoft.com/office/drawing/2014/main" val="20007"/>
                    </a:ext>
                  </a:extLst>
                </a:gridCol>
              </a:tblGrid>
              <a:tr h="212816">
                <a:tc gridSpan="8">
                  <a:txBody>
                    <a:bodyPr/>
                    <a:lstStyle/>
                    <a:p>
                      <a:pPr algn="ctr" fontAlgn="b"/>
                      <a:r>
                        <a:rPr lang="en-US" sz="1050" b="1" u="none" strike="noStrike" dirty="0">
                          <a:effectLst/>
                        </a:rPr>
                        <a:t>Teen Summer Job Expo-2016</a:t>
                      </a:r>
                      <a:endParaRPr lang="en-US" sz="1050" b="1" i="0" u="none" strike="noStrike" dirty="0">
                        <a:solidFill>
                          <a:srgbClr val="000000"/>
                        </a:solidFill>
                        <a:effectLst/>
                        <a:latin typeface="Arial" panose="020B0604020202020204" pitchFamily="34" charset="0"/>
                      </a:endParaRPr>
                    </a:p>
                  </a:txBody>
                  <a:tcPr marL="3808" marR="3808" marT="380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0647">
                <a:tc>
                  <a:txBody>
                    <a:bodyPr/>
                    <a:lstStyle/>
                    <a:p>
                      <a:pPr algn="l" fontAlgn="b"/>
                      <a:endParaRPr lang="en-US" sz="800" b="0" i="0" u="none" strike="noStrike" dirty="0">
                        <a:solidFill>
                          <a:srgbClr val="000000"/>
                        </a:solidFill>
                        <a:effectLst/>
                        <a:latin typeface="Arial" panose="020B0604020202020204" pitchFamily="34" charset="0"/>
                      </a:endParaRPr>
                    </a:p>
                  </a:txBody>
                  <a:tcPr marL="3808" marR="3808" marT="380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3808" marR="3808" marT="380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3808" marR="3808" marT="380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3808" marR="3808" marT="380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3808" marR="3808" marT="380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3808" marR="3808" marT="380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3808" marR="3808" marT="3808"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3808" marR="3808" marT="3808" marB="0" anchor="b"/>
                </a:tc>
                <a:extLst>
                  <a:ext uri="{0D108BD9-81ED-4DB2-BD59-A6C34878D82A}">
                    <a16:rowId xmlns:a16="http://schemas.microsoft.com/office/drawing/2014/main" val="10001"/>
                  </a:ext>
                </a:extLst>
              </a:tr>
              <a:tr h="241192">
                <a:tc>
                  <a:txBody>
                    <a:bodyPr/>
                    <a:lstStyle/>
                    <a:p>
                      <a:pPr algn="ctr" fontAlgn="ctr"/>
                      <a:r>
                        <a:rPr lang="en-US" sz="800" b="1" u="none" strike="noStrike" dirty="0">
                          <a:effectLst/>
                        </a:rPr>
                        <a:t>Business/Organization</a:t>
                      </a:r>
                      <a:br>
                        <a:rPr lang="en-US" sz="800" b="1" u="none" strike="noStrike" dirty="0">
                          <a:effectLst/>
                        </a:rPr>
                      </a:br>
                      <a:r>
                        <a:rPr lang="en-US" sz="800" b="1" u="none" strike="noStrike" dirty="0">
                          <a:effectLst/>
                        </a:rPr>
                        <a:t>Contact Name</a:t>
                      </a:r>
                      <a:endParaRPr lang="en-US" sz="800" b="1"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b="1" u="none" strike="noStrike" dirty="0">
                          <a:effectLst/>
                        </a:rPr>
                        <a:t>Session I</a:t>
                      </a:r>
                      <a:br>
                        <a:rPr lang="en-US" sz="800" b="1" u="none" strike="noStrike" dirty="0">
                          <a:effectLst/>
                        </a:rPr>
                      </a:br>
                      <a:r>
                        <a:rPr lang="en-US" sz="800" b="1" u="none" strike="noStrike" dirty="0">
                          <a:effectLst/>
                        </a:rPr>
                        <a:t>8:30 - 8:55</a:t>
                      </a:r>
                      <a:endParaRPr lang="en-US" sz="800" b="1"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b="1" u="none" strike="noStrike" dirty="0">
                          <a:effectLst/>
                        </a:rPr>
                        <a:t>Session II</a:t>
                      </a:r>
                      <a:br>
                        <a:rPr lang="en-US" sz="800" b="1" u="none" strike="noStrike" dirty="0">
                          <a:effectLst/>
                        </a:rPr>
                      </a:br>
                      <a:r>
                        <a:rPr lang="en-US" sz="800" b="1" u="none" strike="noStrike" dirty="0">
                          <a:effectLst/>
                        </a:rPr>
                        <a:t>9:00 - 9:25</a:t>
                      </a:r>
                      <a:endParaRPr lang="en-US" sz="800" b="1"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b="1" u="none" strike="noStrike" dirty="0">
                          <a:effectLst/>
                        </a:rPr>
                        <a:t>Session III</a:t>
                      </a:r>
                      <a:br>
                        <a:rPr lang="en-US" sz="800" b="1" u="none" strike="noStrike" dirty="0">
                          <a:effectLst/>
                        </a:rPr>
                      </a:br>
                      <a:r>
                        <a:rPr lang="en-US" sz="800" b="1" u="none" strike="noStrike" dirty="0">
                          <a:effectLst/>
                        </a:rPr>
                        <a:t>9:30 - 9:55</a:t>
                      </a:r>
                      <a:endParaRPr lang="en-US" sz="800" b="1"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b="1" u="none" strike="noStrike" dirty="0">
                          <a:effectLst/>
                        </a:rPr>
                        <a:t>Session IV</a:t>
                      </a:r>
                      <a:br>
                        <a:rPr lang="en-US" sz="800" b="1" u="none" strike="noStrike" dirty="0">
                          <a:effectLst/>
                        </a:rPr>
                      </a:br>
                      <a:r>
                        <a:rPr lang="en-US" sz="800" b="1" u="none" strike="noStrike" dirty="0">
                          <a:effectLst/>
                        </a:rPr>
                        <a:t>10:00 - 10:25</a:t>
                      </a:r>
                      <a:endParaRPr lang="en-US" sz="800" b="1"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b="1" u="none" strike="noStrike" dirty="0">
                          <a:effectLst/>
                        </a:rPr>
                        <a:t>Session V</a:t>
                      </a:r>
                      <a:br>
                        <a:rPr lang="en-US" sz="800" b="1" u="none" strike="noStrike" dirty="0">
                          <a:effectLst/>
                        </a:rPr>
                      </a:br>
                      <a:r>
                        <a:rPr lang="en-US" sz="800" b="1" u="none" strike="noStrike" dirty="0">
                          <a:effectLst/>
                        </a:rPr>
                        <a:t>10:30 - 10:55</a:t>
                      </a:r>
                      <a:endParaRPr lang="en-US" sz="800" b="1"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b="1" u="none" strike="noStrike" dirty="0">
                          <a:effectLst/>
                        </a:rPr>
                        <a:t>Session VI</a:t>
                      </a:r>
                      <a:br>
                        <a:rPr lang="en-US" sz="800" b="1" u="none" strike="noStrike" dirty="0">
                          <a:effectLst/>
                        </a:rPr>
                      </a:br>
                      <a:r>
                        <a:rPr lang="en-US" sz="800" b="1" u="none" strike="noStrike" dirty="0">
                          <a:effectLst/>
                        </a:rPr>
                        <a:t>11:00 - 11:30</a:t>
                      </a:r>
                      <a:endParaRPr lang="en-US" sz="800" b="1"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b="1" u="none" strike="noStrike" dirty="0">
                          <a:effectLst/>
                        </a:rPr>
                        <a:t>Room</a:t>
                      </a:r>
                      <a:br>
                        <a:rPr lang="en-US" sz="800" b="1" u="none" strike="noStrike" dirty="0">
                          <a:effectLst/>
                        </a:rPr>
                      </a:br>
                      <a:r>
                        <a:rPr lang="en-US" sz="800" b="1" u="none" strike="noStrike" dirty="0">
                          <a:effectLst/>
                        </a:rPr>
                        <a:t>Number</a:t>
                      </a:r>
                      <a:endParaRPr lang="en-US" sz="800" b="1" i="0" u="none" strike="noStrike" dirty="0">
                        <a:solidFill>
                          <a:srgbClr val="000000"/>
                        </a:solidFill>
                        <a:effectLst/>
                        <a:latin typeface="Arial" panose="020B0604020202020204" pitchFamily="34" charset="0"/>
                      </a:endParaRPr>
                    </a:p>
                  </a:txBody>
                  <a:tcPr marL="3808" marR="3808" marT="3808" marB="0" anchor="ctr"/>
                </a:tc>
                <a:extLst>
                  <a:ext uri="{0D108BD9-81ED-4DB2-BD59-A6C34878D82A}">
                    <a16:rowId xmlns:a16="http://schemas.microsoft.com/office/drawing/2014/main" val="10002"/>
                  </a:ext>
                </a:extLst>
              </a:tr>
              <a:tr h="377867">
                <a:tc>
                  <a:txBody>
                    <a:bodyPr/>
                    <a:lstStyle/>
                    <a:p>
                      <a:pPr algn="ctr" fontAlgn="ctr"/>
                      <a:r>
                        <a:rPr lang="en-US" sz="800" u="none" strike="noStrike" dirty="0">
                          <a:effectLst/>
                        </a:rPr>
                        <a:t>Palmetto Youth Connections</a:t>
                      </a:r>
                      <a:br>
                        <a:rPr lang="en-US" sz="800" u="none" strike="noStrike" dirty="0">
                          <a:effectLst/>
                        </a:rPr>
                      </a:br>
                      <a:r>
                        <a:rPr lang="en-US" sz="800" b="1" i="1" u="none" strike="noStrike" dirty="0">
                          <a:effectLst/>
                        </a:rPr>
                        <a:t>Jessical Galati</a:t>
                      </a:r>
                      <a:endParaRPr lang="en-US" sz="800" b="1" i="1"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Essential Interviewing Skills  &amp; Networking</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Essential Interviewing Skills  &amp; Networking</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Essential Interviewing Skills  &amp; Networking</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Essential Interviewing Skills  &amp; Networking</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Essential Interviewing Skills  &amp; Networking</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402</a:t>
                      </a:r>
                      <a:br>
                        <a:rPr lang="en-US" sz="800" u="none" strike="noStrike" dirty="0">
                          <a:effectLst/>
                        </a:rPr>
                      </a:br>
                      <a:r>
                        <a:rPr lang="en-US" sz="800" u="none" strike="noStrike" dirty="0">
                          <a:effectLst/>
                        </a:rPr>
                        <a:t>Lab</a:t>
                      </a:r>
                      <a:endParaRPr lang="en-US" sz="800" b="0" i="0" u="none" strike="noStrike" dirty="0">
                        <a:solidFill>
                          <a:srgbClr val="000000"/>
                        </a:solidFill>
                        <a:effectLst/>
                        <a:latin typeface="Arial" panose="020B0604020202020204" pitchFamily="34" charset="0"/>
                      </a:endParaRPr>
                    </a:p>
                  </a:txBody>
                  <a:tcPr marL="3808" marR="3808" marT="3808" marB="0" anchor="ctr"/>
                </a:tc>
                <a:extLst>
                  <a:ext uri="{0D108BD9-81ED-4DB2-BD59-A6C34878D82A}">
                    <a16:rowId xmlns:a16="http://schemas.microsoft.com/office/drawing/2014/main" val="10003"/>
                  </a:ext>
                </a:extLst>
              </a:tr>
              <a:tr h="377867">
                <a:tc>
                  <a:txBody>
                    <a:bodyPr/>
                    <a:lstStyle/>
                    <a:p>
                      <a:pPr marL="0" algn="ctr" defTabSz="914400" rtl="0" eaLnBrk="1" fontAlgn="ctr" latinLnBrk="0" hangingPunct="1"/>
                      <a:r>
                        <a:rPr lang="en-US" sz="800" u="none" strike="noStrike" dirty="0">
                          <a:effectLst/>
                        </a:rPr>
                        <a:t>Palmetto Community </a:t>
                      </a:r>
                      <a:br>
                        <a:rPr lang="en-US" sz="800" u="none" strike="noStrike" dirty="0">
                          <a:effectLst/>
                        </a:rPr>
                      </a:br>
                      <a:r>
                        <a:rPr lang="en-US" sz="800" u="none" strike="noStrike" dirty="0">
                          <a:effectLst/>
                        </a:rPr>
                        <a:t>ActionPartnership</a:t>
                      </a:r>
                      <a:br>
                        <a:rPr lang="en-US" sz="800" u="none" strike="noStrike" dirty="0">
                          <a:effectLst/>
                        </a:rPr>
                      </a:br>
                      <a:r>
                        <a:rPr lang="en-US" sz="800" b="1" i="1" u="none" strike="noStrike" kern="1200" dirty="0">
                          <a:solidFill>
                            <a:schemeClr val="dk1"/>
                          </a:solidFill>
                          <a:effectLst/>
                          <a:latin typeface="+mn-lt"/>
                          <a:ea typeface="+mn-ea"/>
                          <a:cs typeface="+mn-cs"/>
                        </a:rPr>
                        <a:t>Jennifer Brown</a:t>
                      </a:r>
                    </a:p>
                  </a:txBody>
                  <a:tcPr marL="3808" marR="3808" marT="3808" marB="0" anchor="ctr"/>
                </a:tc>
                <a:tc>
                  <a:txBody>
                    <a:bodyPr/>
                    <a:lstStyle/>
                    <a:p>
                      <a:pPr algn="ctr" fontAlgn="ctr"/>
                      <a:r>
                        <a:rPr lang="en-US" sz="800" u="none" strike="noStrike" dirty="0">
                          <a:effectLst/>
                        </a:rPr>
                        <a:t>What is your Statement?</a:t>
                      </a:r>
                      <a:br>
                        <a:rPr lang="en-US" sz="800" u="none" strike="noStrike" dirty="0">
                          <a:effectLst/>
                        </a:rPr>
                      </a:br>
                      <a:r>
                        <a:rPr lang="en-US" sz="800" u="none" strike="noStrike" dirty="0">
                          <a:effectLst/>
                        </a:rPr>
                        <a:t>  (Dress for Success)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What is your Statement?</a:t>
                      </a:r>
                      <a:br>
                        <a:rPr lang="en-US" sz="800" u="none" strike="noStrike" dirty="0">
                          <a:effectLst/>
                        </a:rPr>
                      </a:br>
                      <a:r>
                        <a:rPr lang="en-US" sz="800" u="none" strike="noStrike" dirty="0">
                          <a:effectLst/>
                        </a:rPr>
                        <a:t>  (Dress for Success)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What is your Statement?</a:t>
                      </a:r>
                      <a:br>
                        <a:rPr lang="en-US" sz="800" u="none" strike="noStrike" dirty="0">
                          <a:effectLst/>
                        </a:rPr>
                      </a:br>
                      <a:r>
                        <a:rPr lang="en-US" sz="800" u="none" strike="noStrike" dirty="0">
                          <a:effectLst/>
                        </a:rPr>
                        <a:t>  (Dress for Success)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What is your Statement?</a:t>
                      </a:r>
                      <a:br>
                        <a:rPr lang="en-US" sz="800" u="none" strike="noStrike" dirty="0">
                          <a:effectLst/>
                        </a:rPr>
                      </a:br>
                      <a:r>
                        <a:rPr lang="en-US" sz="800" u="none" strike="noStrike" dirty="0">
                          <a:effectLst/>
                        </a:rPr>
                        <a:t>  (Dress for Success)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What is your Statement?</a:t>
                      </a:r>
                      <a:br>
                        <a:rPr lang="en-US" sz="800" u="none" strike="noStrike" dirty="0">
                          <a:effectLst/>
                        </a:rPr>
                      </a:br>
                      <a:r>
                        <a:rPr lang="en-US" sz="800" u="none" strike="noStrike" dirty="0">
                          <a:effectLst/>
                        </a:rPr>
                        <a:t>  (Dress for Success)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400</a:t>
                      </a:r>
                      <a:endParaRPr lang="en-US" sz="800" b="0" i="0" u="none" strike="noStrike" dirty="0">
                        <a:solidFill>
                          <a:srgbClr val="000000"/>
                        </a:solidFill>
                        <a:effectLst/>
                        <a:latin typeface="Arial" panose="020B0604020202020204" pitchFamily="34" charset="0"/>
                      </a:endParaRPr>
                    </a:p>
                  </a:txBody>
                  <a:tcPr marL="3808" marR="3808" marT="3808" marB="0" anchor="ctr"/>
                </a:tc>
                <a:extLst>
                  <a:ext uri="{0D108BD9-81ED-4DB2-BD59-A6C34878D82A}">
                    <a16:rowId xmlns:a16="http://schemas.microsoft.com/office/drawing/2014/main" val="10004"/>
                  </a:ext>
                </a:extLst>
              </a:tr>
              <a:tr h="377867">
                <a:tc>
                  <a:txBody>
                    <a:bodyPr/>
                    <a:lstStyle/>
                    <a:p>
                      <a:pPr marL="0" algn="ctr" defTabSz="914400" rtl="0" eaLnBrk="1" fontAlgn="ctr" latinLnBrk="0" hangingPunct="1"/>
                      <a:r>
                        <a:rPr lang="en-US" sz="800" u="none" strike="noStrike" dirty="0">
                          <a:effectLst/>
                        </a:rPr>
                        <a:t>Life Learning Academy</a:t>
                      </a:r>
                      <a:br>
                        <a:rPr lang="en-US" sz="800" u="none" strike="noStrike" dirty="0">
                          <a:effectLst/>
                        </a:rPr>
                      </a:br>
                      <a:r>
                        <a:rPr lang="en-US" sz="800" b="1" i="1" u="none" strike="noStrike" kern="1200" dirty="0">
                          <a:solidFill>
                            <a:schemeClr val="dk1"/>
                          </a:solidFill>
                          <a:effectLst/>
                          <a:latin typeface="+mn-lt"/>
                          <a:ea typeface="+mn-ea"/>
                          <a:cs typeface="+mn-cs"/>
                        </a:rPr>
                        <a:t>Charlenia Snider</a:t>
                      </a:r>
                    </a:p>
                  </a:txBody>
                  <a:tcPr marL="3808" marR="3808" marT="3808" marB="0" anchor="ctr"/>
                </a:tc>
                <a:tc>
                  <a:txBody>
                    <a:bodyPr/>
                    <a:lstStyle/>
                    <a:p>
                      <a:pPr algn="ctr" fontAlgn="ctr"/>
                      <a:r>
                        <a:rPr lang="en-US" sz="800" u="none" strike="noStrike" dirty="0">
                          <a:effectLst/>
                        </a:rPr>
                        <a:t>Professional Work Ethics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Professional Work Ethics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Professional Work Ethics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Professional Work Ethics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Professional Work Ethics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401</a:t>
                      </a:r>
                      <a:endParaRPr lang="en-US" sz="800" b="0" i="0" u="none" strike="noStrike" dirty="0">
                        <a:solidFill>
                          <a:srgbClr val="000000"/>
                        </a:solidFill>
                        <a:effectLst/>
                        <a:latin typeface="Arial" panose="020B0604020202020204" pitchFamily="34" charset="0"/>
                      </a:endParaRPr>
                    </a:p>
                  </a:txBody>
                  <a:tcPr marL="3808" marR="3808" marT="3808" marB="0" anchor="ctr"/>
                </a:tc>
                <a:extLst>
                  <a:ext uri="{0D108BD9-81ED-4DB2-BD59-A6C34878D82A}">
                    <a16:rowId xmlns:a16="http://schemas.microsoft.com/office/drawing/2014/main" val="10005"/>
                  </a:ext>
                </a:extLst>
              </a:tr>
              <a:tr h="377867">
                <a:tc>
                  <a:txBody>
                    <a:bodyPr/>
                    <a:lstStyle/>
                    <a:p>
                      <a:pPr marL="0" algn="ctr" defTabSz="914400" rtl="0" eaLnBrk="1" fontAlgn="ctr" latinLnBrk="0" hangingPunct="1"/>
                      <a:r>
                        <a:rPr lang="en-US" sz="800" u="none" strike="noStrike" dirty="0">
                          <a:effectLst/>
                        </a:rPr>
                        <a:t>A.M.P</a:t>
                      </a:r>
                      <a:br>
                        <a:rPr lang="en-US" sz="800" u="none" strike="noStrike" dirty="0">
                          <a:effectLst/>
                        </a:rPr>
                      </a:br>
                      <a:r>
                        <a:rPr lang="en-US" sz="800" u="none" strike="noStrike" dirty="0">
                          <a:effectLst/>
                        </a:rPr>
                        <a:t>Advocating for Minor Programs</a:t>
                      </a:r>
                      <a:br>
                        <a:rPr lang="en-US" sz="800" u="none" strike="noStrike" dirty="0">
                          <a:effectLst/>
                        </a:rPr>
                      </a:br>
                      <a:r>
                        <a:rPr lang="en-US" sz="800" b="1" i="1" u="none" strike="noStrike" kern="1200" dirty="0">
                          <a:solidFill>
                            <a:schemeClr val="dk1"/>
                          </a:solidFill>
                          <a:effectLst/>
                          <a:latin typeface="+mn-lt"/>
                          <a:ea typeface="+mn-ea"/>
                          <a:cs typeface="+mn-cs"/>
                        </a:rPr>
                        <a:t>Beverly Dickey-Daniel</a:t>
                      </a:r>
                    </a:p>
                  </a:txBody>
                  <a:tcPr marL="3808" marR="3808" marT="3808" marB="0" anchor="ctr"/>
                </a:tc>
                <a:tc>
                  <a:txBody>
                    <a:bodyPr/>
                    <a:lstStyle/>
                    <a:p>
                      <a:pPr algn="ctr" fontAlgn="ctr"/>
                      <a:r>
                        <a:rPr lang="en-US" sz="800" u="none" strike="noStrike" dirty="0">
                          <a:effectLst/>
                        </a:rPr>
                        <a:t>Job Readiness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Job Readiness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Job Readiness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Job Readiness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Job Readiness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405</a:t>
                      </a:r>
                      <a:endParaRPr lang="en-US" sz="800" b="0" i="0" u="none" strike="noStrike" dirty="0">
                        <a:solidFill>
                          <a:srgbClr val="000000"/>
                        </a:solidFill>
                        <a:effectLst/>
                        <a:latin typeface="Arial" panose="020B0604020202020204" pitchFamily="34" charset="0"/>
                      </a:endParaRPr>
                    </a:p>
                  </a:txBody>
                  <a:tcPr marL="3808" marR="3808" marT="3808" marB="0" anchor="ctr"/>
                </a:tc>
                <a:extLst>
                  <a:ext uri="{0D108BD9-81ED-4DB2-BD59-A6C34878D82A}">
                    <a16:rowId xmlns:a16="http://schemas.microsoft.com/office/drawing/2014/main" val="10006"/>
                  </a:ext>
                </a:extLst>
              </a:tr>
              <a:tr h="425634">
                <a:tc>
                  <a:txBody>
                    <a:bodyPr/>
                    <a:lstStyle/>
                    <a:p>
                      <a:pPr marL="0" algn="ctr" defTabSz="914400" rtl="0" eaLnBrk="1" fontAlgn="ctr" latinLnBrk="0" hangingPunct="1"/>
                      <a:r>
                        <a:rPr lang="en-US" sz="800" u="none" strike="noStrike" dirty="0">
                          <a:effectLst/>
                        </a:rPr>
                        <a:t>Centura College</a:t>
                      </a:r>
                      <a:br>
                        <a:rPr lang="en-US" sz="800" u="none" strike="noStrike" dirty="0">
                          <a:effectLst/>
                        </a:rPr>
                      </a:br>
                      <a:r>
                        <a:rPr lang="en-US" sz="800" b="1" i="1" u="none" strike="noStrike" kern="1200" dirty="0">
                          <a:solidFill>
                            <a:schemeClr val="dk1"/>
                          </a:solidFill>
                          <a:effectLst/>
                          <a:latin typeface="+mn-lt"/>
                          <a:ea typeface="+mn-ea"/>
                          <a:cs typeface="+mn-cs"/>
                        </a:rPr>
                        <a:t>Victoria </a:t>
                      </a:r>
                      <a:r>
                        <a:rPr lang="en-US" sz="800" b="1" i="1" u="none" strike="noStrike" kern="1200" dirty="0" smtClean="0">
                          <a:solidFill>
                            <a:schemeClr val="dk1"/>
                          </a:solidFill>
                          <a:effectLst/>
                          <a:latin typeface="+mn-lt"/>
                          <a:ea typeface="+mn-ea"/>
                          <a:cs typeface="+mn-cs"/>
                        </a:rPr>
                        <a:t>Felder</a:t>
                      </a:r>
                      <a:endParaRPr lang="en-US" sz="800" b="1" i="1" u="none" strike="noStrike" kern="1200" dirty="0">
                        <a:solidFill>
                          <a:schemeClr val="dk1"/>
                        </a:solidFill>
                        <a:effectLst/>
                        <a:latin typeface="+mn-lt"/>
                        <a:ea typeface="+mn-ea"/>
                        <a:cs typeface="+mn-cs"/>
                      </a:endParaRPr>
                    </a:p>
                  </a:txBody>
                  <a:tcPr marL="3808" marR="3808" marT="3808" marB="0" anchor="ctr"/>
                </a:tc>
                <a:tc>
                  <a:txBody>
                    <a:bodyPr/>
                    <a:lstStyle/>
                    <a:p>
                      <a:pPr algn="ctr" fontAlgn="ctr"/>
                      <a:r>
                        <a:rPr lang="en-US" sz="800" u="none" strike="noStrike" dirty="0">
                          <a:effectLst/>
                        </a:rPr>
                        <a:t>Emotional Intelligence</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smtClean="0">
                          <a:effectLst/>
                        </a:rPr>
                        <a:t>Emotional </a:t>
                      </a:r>
                      <a:r>
                        <a:rPr lang="en-US" sz="800" u="none" strike="noStrike" dirty="0">
                          <a:effectLst/>
                        </a:rPr>
                        <a:t>Intelligence</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Emotional Intelligence</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Emotional Intelligence</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Emotional Intelligence</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406</a:t>
                      </a:r>
                      <a:endParaRPr lang="en-US" sz="800" b="0" i="0" u="none" strike="noStrike" dirty="0">
                        <a:solidFill>
                          <a:srgbClr val="000000"/>
                        </a:solidFill>
                        <a:effectLst/>
                        <a:latin typeface="Arial" panose="020B0604020202020204" pitchFamily="34" charset="0"/>
                      </a:endParaRPr>
                    </a:p>
                  </a:txBody>
                  <a:tcPr marL="3808" marR="3808" marT="3808" marB="0" anchor="ctr"/>
                </a:tc>
                <a:extLst>
                  <a:ext uri="{0D108BD9-81ED-4DB2-BD59-A6C34878D82A}">
                    <a16:rowId xmlns:a16="http://schemas.microsoft.com/office/drawing/2014/main" val="10007"/>
                  </a:ext>
                </a:extLst>
              </a:tr>
              <a:tr h="377867">
                <a:tc>
                  <a:txBody>
                    <a:bodyPr/>
                    <a:lstStyle/>
                    <a:p>
                      <a:pPr marL="0" algn="ctr" defTabSz="914400" rtl="0" eaLnBrk="1" fontAlgn="ctr" latinLnBrk="0" hangingPunct="1"/>
                      <a:r>
                        <a:rPr lang="en-US" sz="800" u="none" strike="noStrike" dirty="0">
                          <a:effectLst/>
                        </a:rPr>
                        <a:t>Trident Technical College</a:t>
                      </a:r>
                      <a:br>
                        <a:rPr lang="en-US" sz="800" u="none" strike="noStrike" dirty="0">
                          <a:effectLst/>
                        </a:rPr>
                      </a:br>
                      <a:r>
                        <a:rPr lang="en-US" sz="800" b="1" i="1" u="none" strike="noStrike" kern="1200" dirty="0">
                          <a:solidFill>
                            <a:schemeClr val="dk1"/>
                          </a:solidFill>
                          <a:effectLst/>
                          <a:latin typeface="+mn-lt"/>
                          <a:ea typeface="+mn-ea"/>
                          <a:cs typeface="+mn-cs"/>
                        </a:rPr>
                        <a:t>Patricia Gramling</a:t>
                      </a:r>
                    </a:p>
                  </a:txBody>
                  <a:tcPr marL="3808" marR="3808" marT="3808" marB="0" anchor="ctr"/>
                </a:tc>
                <a:tc>
                  <a:txBody>
                    <a:bodyPr/>
                    <a:lstStyle/>
                    <a:p>
                      <a:pPr algn="ctr" fontAlgn="ctr"/>
                      <a:r>
                        <a:rPr lang="en-US" sz="800" u="none" strike="noStrike" dirty="0">
                          <a:effectLst/>
                        </a:rPr>
                        <a:t>Youth Apprenticeshp Programs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smtClean="0">
                          <a:effectLst/>
                        </a:rPr>
                        <a:t>Youth </a:t>
                      </a:r>
                      <a:r>
                        <a:rPr lang="en-US" sz="800" u="none" strike="noStrike" dirty="0">
                          <a:effectLst/>
                        </a:rPr>
                        <a:t>Apprenticeshp Programs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Youth Apprenticeshp Programs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Youth Apprenticeshp Programs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Youth Apprenticeshp Programs</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407</a:t>
                      </a:r>
                      <a:endParaRPr lang="en-US" sz="800" b="0" i="0" u="none" strike="noStrike" dirty="0">
                        <a:solidFill>
                          <a:srgbClr val="000000"/>
                        </a:solidFill>
                        <a:effectLst/>
                        <a:latin typeface="Arial" panose="020B0604020202020204" pitchFamily="34" charset="0"/>
                      </a:endParaRPr>
                    </a:p>
                  </a:txBody>
                  <a:tcPr marL="3808" marR="3808" marT="3808" marB="0" anchor="ctr"/>
                </a:tc>
                <a:extLst>
                  <a:ext uri="{0D108BD9-81ED-4DB2-BD59-A6C34878D82A}">
                    <a16:rowId xmlns:a16="http://schemas.microsoft.com/office/drawing/2014/main" val="10008"/>
                  </a:ext>
                </a:extLst>
              </a:tr>
              <a:tr h="241192">
                <a:tc>
                  <a:txBody>
                    <a:bodyPr/>
                    <a:lstStyle/>
                    <a:p>
                      <a:pPr marL="0" algn="ctr" defTabSz="914400" rtl="0" eaLnBrk="1" fontAlgn="ctr" latinLnBrk="0" hangingPunct="1"/>
                      <a:r>
                        <a:rPr lang="en-US" sz="800" u="none" strike="noStrike" dirty="0">
                          <a:effectLst/>
                        </a:rPr>
                        <a:t>Staring Block Career Services</a:t>
                      </a:r>
                      <a:br>
                        <a:rPr lang="en-US" sz="800" u="none" strike="noStrike" dirty="0">
                          <a:effectLst/>
                        </a:rPr>
                      </a:br>
                      <a:r>
                        <a:rPr lang="en-US" sz="800" b="1" i="1" u="none" strike="noStrike" kern="1200" dirty="0">
                          <a:solidFill>
                            <a:schemeClr val="dk1"/>
                          </a:solidFill>
                          <a:effectLst/>
                          <a:latin typeface="+mn-lt"/>
                          <a:ea typeface="+mn-ea"/>
                          <a:cs typeface="+mn-cs"/>
                        </a:rPr>
                        <a:t>Ellen Steverson</a:t>
                      </a:r>
                    </a:p>
                  </a:txBody>
                  <a:tcPr marL="3808" marR="3808" marT="3808" marB="0" anchor="b"/>
                </a:tc>
                <a:tc>
                  <a:txBody>
                    <a:bodyPr/>
                    <a:lstStyle/>
                    <a:p>
                      <a:pPr algn="ctr" fontAlgn="b"/>
                      <a:r>
                        <a:rPr lang="en-US" sz="800" u="none" strike="noStrike" dirty="0">
                          <a:effectLst/>
                        </a:rPr>
                        <a:t>Social Media Impact</a:t>
                      </a:r>
                      <a:br>
                        <a:rPr lang="en-US" sz="800" u="none" strike="noStrike" dirty="0">
                          <a:effectLst/>
                        </a:rPr>
                      </a:br>
                      <a:r>
                        <a:rPr lang="en-US" sz="800" u="none" strike="noStrike" dirty="0">
                          <a:effectLst/>
                        </a:rPr>
                        <a:t>on Employability</a:t>
                      </a:r>
                      <a:endParaRPr lang="en-US" sz="800" b="0" i="0" u="none" strike="noStrike" dirty="0">
                        <a:solidFill>
                          <a:srgbClr val="000000"/>
                        </a:solidFill>
                        <a:effectLst/>
                        <a:latin typeface="Arial" panose="020B0604020202020204" pitchFamily="34" charset="0"/>
                      </a:endParaRPr>
                    </a:p>
                  </a:txBody>
                  <a:tcPr marL="3808" marR="3808" marT="3808" marB="0" anchor="b"/>
                </a:tc>
                <a:tc>
                  <a:txBody>
                    <a:bodyPr/>
                    <a:lstStyle/>
                    <a:p>
                      <a:pPr algn="ctr" fontAlgn="b"/>
                      <a:r>
                        <a:rPr lang="en-US" sz="800" u="none" strike="noStrike" dirty="0">
                          <a:effectLst/>
                        </a:rPr>
                        <a:t>Social Media Impact</a:t>
                      </a:r>
                      <a:br>
                        <a:rPr lang="en-US" sz="800" u="none" strike="noStrike" dirty="0">
                          <a:effectLst/>
                        </a:rPr>
                      </a:br>
                      <a:r>
                        <a:rPr lang="en-US" sz="800" u="none" strike="noStrike" dirty="0">
                          <a:effectLst/>
                        </a:rPr>
                        <a:t>on Employability</a:t>
                      </a:r>
                      <a:endParaRPr lang="en-US" sz="800" b="0" i="0" u="none" strike="noStrike" dirty="0">
                        <a:solidFill>
                          <a:srgbClr val="000000"/>
                        </a:solidFill>
                        <a:effectLst/>
                        <a:latin typeface="Arial" panose="020B0604020202020204" pitchFamily="34" charset="0"/>
                      </a:endParaRPr>
                    </a:p>
                  </a:txBody>
                  <a:tcPr marL="3808" marR="3808" marT="3808" marB="0" anchor="b"/>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b"/>
                      <a:r>
                        <a:rPr lang="en-US" sz="800" u="none" strike="noStrike" dirty="0">
                          <a:effectLst/>
                        </a:rPr>
                        <a:t>Social Media Impact</a:t>
                      </a:r>
                      <a:br>
                        <a:rPr lang="en-US" sz="800" u="none" strike="noStrike" dirty="0">
                          <a:effectLst/>
                        </a:rPr>
                      </a:br>
                      <a:r>
                        <a:rPr lang="en-US" sz="800" u="none" strike="noStrike" dirty="0">
                          <a:effectLst/>
                        </a:rPr>
                        <a:t>on Employability</a:t>
                      </a:r>
                      <a:endParaRPr lang="en-US" sz="800" b="0" i="0" u="none" strike="noStrike" dirty="0">
                        <a:solidFill>
                          <a:srgbClr val="000000"/>
                        </a:solidFill>
                        <a:effectLst/>
                        <a:latin typeface="Arial" panose="020B0604020202020204" pitchFamily="34" charset="0"/>
                      </a:endParaRPr>
                    </a:p>
                  </a:txBody>
                  <a:tcPr marL="3808" marR="3808" marT="3808" marB="0" anchor="b"/>
                </a:tc>
                <a:tc>
                  <a:txBody>
                    <a:bodyPr/>
                    <a:lstStyle/>
                    <a:p>
                      <a:pPr algn="ctr" fontAlgn="b"/>
                      <a:r>
                        <a:rPr lang="en-US" sz="800" u="none" strike="noStrike" dirty="0">
                          <a:effectLst/>
                        </a:rPr>
                        <a:t>Social Media Impact</a:t>
                      </a:r>
                      <a:br>
                        <a:rPr lang="en-US" sz="800" u="none" strike="noStrike" dirty="0">
                          <a:effectLst/>
                        </a:rPr>
                      </a:br>
                      <a:r>
                        <a:rPr lang="en-US" sz="800" u="none" strike="noStrike" dirty="0">
                          <a:effectLst/>
                        </a:rPr>
                        <a:t>on Employability</a:t>
                      </a:r>
                      <a:endParaRPr lang="en-US" sz="800" b="0" i="0" u="none" strike="noStrike" dirty="0">
                        <a:solidFill>
                          <a:srgbClr val="000000"/>
                        </a:solidFill>
                        <a:effectLst/>
                        <a:latin typeface="Arial" panose="020B0604020202020204" pitchFamily="34" charset="0"/>
                      </a:endParaRPr>
                    </a:p>
                  </a:txBody>
                  <a:tcPr marL="3808" marR="3808" marT="3808" marB="0" anchor="b"/>
                </a:tc>
                <a:tc>
                  <a:txBody>
                    <a:bodyPr/>
                    <a:lstStyle/>
                    <a:p>
                      <a:pPr algn="ctr" fontAlgn="b"/>
                      <a:r>
                        <a:rPr lang="en-US" sz="800" u="none" strike="noStrike" dirty="0">
                          <a:effectLst/>
                        </a:rPr>
                        <a:t>Social Media Impact</a:t>
                      </a:r>
                      <a:br>
                        <a:rPr lang="en-US" sz="800" u="none" strike="noStrike" dirty="0">
                          <a:effectLst/>
                        </a:rPr>
                      </a:br>
                      <a:r>
                        <a:rPr lang="en-US" sz="800" u="none" strike="noStrike" dirty="0">
                          <a:effectLst/>
                        </a:rPr>
                        <a:t>on Employability</a:t>
                      </a:r>
                      <a:endParaRPr lang="en-US" sz="800" b="0" i="0" u="none" strike="noStrike" dirty="0">
                        <a:solidFill>
                          <a:srgbClr val="000000"/>
                        </a:solidFill>
                        <a:effectLst/>
                        <a:latin typeface="Arial" panose="020B0604020202020204" pitchFamily="34" charset="0"/>
                      </a:endParaRPr>
                    </a:p>
                  </a:txBody>
                  <a:tcPr marL="3808" marR="3808" marT="3808" marB="0" anchor="b"/>
                </a:tc>
                <a:tc>
                  <a:txBody>
                    <a:bodyPr/>
                    <a:lstStyle/>
                    <a:p>
                      <a:pPr algn="ctr" fontAlgn="b"/>
                      <a:endParaRPr lang="en-US" sz="800" b="0" i="0" u="none" strike="noStrike" dirty="0">
                        <a:solidFill>
                          <a:srgbClr val="000000"/>
                        </a:solidFill>
                        <a:effectLst/>
                        <a:latin typeface="Arial" panose="020B0604020202020204" pitchFamily="34" charset="0"/>
                      </a:endParaRPr>
                    </a:p>
                  </a:txBody>
                  <a:tcPr marL="3808" marR="3808" marT="3808" marB="0" anchor="b"/>
                </a:tc>
                <a:extLst>
                  <a:ext uri="{0D108BD9-81ED-4DB2-BD59-A6C34878D82A}">
                    <a16:rowId xmlns:a16="http://schemas.microsoft.com/office/drawing/2014/main" val="10009"/>
                  </a:ext>
                </a:extLst>
              </a:tr>
              <a:tr h="241192">
                <a:tc>
                  <a:txBody>
                    <a:bodyPr/>
                    <a:lstStyle/>
                    <a:p>
                      <a:pPr marL="0" algn="ctr" defTabSz="914400" rtl="0" eaLnBrk="1" fontAlgn="ctr" latinLnBrk="0" hangingPunct="1"/>
                      <a:r>
                        <a:rPr lang="en-US" sz="800" u="none" strike="noStrike" dirty="0">
                          <a:effectLst/>
                        </a:rPr>
                        <a:t>Berkeley County Middle College</a:t>
                      </a:r>
                      <a:br>
                        <a:rPr lang="en-US" sz="800" u="none" strike="noStrike" dirty="0">
                          <a:effectLst/>
                        </a:rPr>
                      </a:br>
                      <a:r>
                        <a:rPr lang="en-US" sz="800" b="1" i="1" u="none" strike="noStrike" kern="1200" dirty="0">
                          <a:solidFill>
                            <a:schemeClr val="dk1"/>
                          </a:solidFill>
                          <a:effectLst/>
                          <a:latin typeface="+mn-lt"/>
                          <a:ea typeface="+mn-ea"/>
                          <a:cs typeface="+mn-cs"/>
                        </a:rPr>
                        <a:t>Sherri Scoggins</a:t>
                      </a:r>
                    </a:p>
                  </a:txBody>
                  <a:tcPr marL="3808" marR="3808" marT="3808" marB="0" anchor="b"/>
                </a:tc>
                <a:tc>
                  <a:txBody>
                    <a:bodyPr/>
                    <a:lstStyle/>
                    <a:p>
                      <a:pPr algn="ctr" fontAlgn="ctr"/>
                      <a:r>
                        <a:rPr lang="en-US" sz="800" u="none" strike="noStrike" dirty="0">
                          <a:effectLst/>
                        </a:rPr>
                        <a:t>Parent Session</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Parent Session</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Parent Session</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b"/>
                      <a:endParaRPr lang="en-US" sz="800" b="0" i="0" u="none" strike="noStrike" dirty="0">
                        <a:solidFill>
                          <a:srgbClr val="000000"/>
                        </a:solidFill>
                        <a:effectLst/>
                        <a:latin typeface="Arial" panose="020B0604020202020204" pitchFamily="34" charset="0"/>
                      </a:endParaRPr>
                    </a:p>
                  </a:txBody>
                  <a:tcPr marL="3808" marR="3808" marT="3808" marB="0" anchor="b"/>
                </a:tc>
                <a:tc>
                  <a:txBody>
                    <a:bodyPr/>
                    <a:lstStyle/>
                    <a:p>
                      <a:pPr algn="ctr" fontAlgn="b"/>
                      <a:endParaRPr lang="en-US" sz="800" b="0" i="0" u="none" strike="noStrike" dirty="0">
                        <a:solidFill>
                          <a:srgbClr val="000000"/>
                        </a:solidFill>
                        <a:effectLst/>
                        <a:latin typeface="Arial" panose="020B0604020202020204" pitchFamily="34" charset="0"/>
                      </a:endParaRPr>
                    </a:p>
                  </a:txBody>
                  <a:tcPr marL="3808" marR="3808" marT="3808" marB="0" anchor="b"/>
                </a:tc>
                <a:tc>
                  <a:txBody>
                    <a:bodyPr/>
                    <a:lstStyle/>
                    <a:p>
                      <a:pPr algn="ctr" fontAlgn="b"/>
                      <a:endParaRPr lang="en-US" sz="800" b="0" i="0" u="none" strike="noStrike" dirty="0">
                        <a:solidFill>
                          <a:srgbClr val="000000"/>
                        </a:solidFill>
                        <a:effectLst/>
                        <a:latin typeface="Arial" panose="020B0604020202020204" pitchFamily="34" charset="0"/>
                      </a:endParaRPr>
                    </a:p>
                  </a:txBody>
                  <a:tcPr marL="3808" marR="3808" marT="3808" marB="0" anchor="b"/>
                </a:tc>
                <a:tc>
                  <a:txBody>
                    <a:bodyPr/>
                    <a:lstStyle/>
                    <a:p>
                      <a:pPr algn="ctr" fontAlgn="b"/>
                      <a:r>
                        <a:rPr lang="en-US" sz="800" u="none" strike="noStrike" dirty="0">
                          <a:effectLst/>
                        </a:rPr>
                        <a:t>Media</a:t>
                      </a:r>
                      <a:br>
                        <a:rPr lang="en-US" sz="800" u="none" strike="noStrike" dirty="0">
                          <a:effectLst/>
                        </a:rPr>
                      </a:br>
                      <a:r>
                        <a:rPr lang="en-US" sz="800" u="none" strike="noStrike" dirty="0">
                          <a:effectLst/>
                        </a:rPr>
                        <a:t>Center</a:t>
                      </a:r>
                      <a:endParaRPr lang="en-US" sz="800" b="0" i="0" u="none" strike="noStrike" dirty="0">
                        <a:solidFill>
                          <a:srgbClr val="000000"/>
                        </a:solidFill>
                        <a:effectLst/>
                        <a:latin typeface="Arial" panose="020B0604020202020204" pitchFamily="34" charset="0"/>
                      </a:endParaRPr>
                    </a:p>
                  </a:txBody>
                  <a:tcPr marL="3808" marR="3808" marT="3808" marB="0" anchor="b"/>
                </a:tc>
                <a:extLst>
                  <a:ext uri="{0D108BD9-81ED-4DB2-BD59-A6C34878D82A}">
                    <a16:rowId xmlns:a16="http://schemas.microsoft.com/office/drawing/2014/main" val="10010"/>
                  </a:ext>
                </a:extLst>
              </a:tr>
              <a:tr h="361789">
                <a:tc>
                  <a:txBody>
                    <a:bodyPr/>
                    <a:lstStyle/>
                    <a:p>
                      <a:pPr algn="ctr" fontAlgn="b"/>
                      <a:r>
                        <a:rPr lang="en-US" sz="800" u="none" strike="noStrike" dirty="0">
                          <a:effectLst/>
                        </a:rPr>
                        <a:t>Heritage Trust Federal </a:t>
                      </a:r>
                      <a:br>
                        <a:rPr lang="en-US" sz="800" u="none" strike="noStrike" dirty="0">
                          <a:effectLst/>
                        </a:rPr>
                      </a:br>
                      <a:r>
                        <a:rPr lang="en-US" sz="800" u="none" strike="noStrike" dirty="0">
                          <a:effectLst/>
                        </a:rPr>
                        <a:t>Credit Union</a:t>
                      </a:r>
                      <a:br>
                        <a:rPr lang="en-US" sz="800" u="none" strike="noStrike" dirty="0">
                          <a:effectLst/>
                        </a:rPr>
                      </a:br>
                      <a:r>
                        <a:rPr lang="en-US" sz="800" b="1" i="1" u="none" strike="noStrike" dirty="0">
                          <a:effectLst/>
                        </a:rPr>
                        <a:t>Angela Gordon</a:t>
                      </a:r>
                      <a:endParaRPr lang="en-US" sz="800" b="1" i="1" u="none" strike="noStrike" dirty="0">
                        <a:solidFill>
                          <a:srgbClr val="000000"/>
                        </a:solidFill>
                        <a:effectLst/>
                        <a:latin typeface="Arial" panose="020B0604020202020204" pitchFamily="34" charset="0"/>
                      </a:endParaRPr>
                    </a:p>
                  </a:txBody>
                  <a:tcPr marL="3808" marR="3808" marT="3808" marB="0" anchor="b"/>
                </a:tc>
                <a:tc>
                  <a:txBody>
                    <a:bodyPr/>
                    <a:lstStyle/>
                    <a:p>
                      <a:pPr algn="ctr" fontAlgn="b"/>
                      <a:endParaRPr lang="en-US" sz="800" b="0" i="0" u="none" strike="noStrike" dirty="0">
                        <a:solidFill>
                          <a:srgbClr val="000000"/>
                        </a:solidFill>
                        <a:effectLst/>
                        <a:latin typeface="Arial" panose="020B0604020202020204" pitchFamily="34" charset="0"/>
                      </a:endParaRPr>
                    </a:p>
                  </a:txBody>
                  <a:tcPr marL="3808" marR="3808" marT="3808" marB="0" anchor="b"/>
                </a:tc>
                <a:tc>
                  <a:txBody>
                    <a:bodyPr/>
                    <a:lstStyle/>
                    <a:p>
                      <a:pPr algn="ctr" fontAlgn="b"/>
                      <a:endParaRPr lang="en-US" sz="800" b="0" i="0" u="none" strike="noStrike" dirty="0">
                        <a:solidFill>
                          <a:srgbClr val="000000"/>
                        </a:solidFill>
                        <a:effectLst/>
                        <a:latin typeface="Arial" panose="020B0604020202020204" pitchFamily="34" charset="0"/>
                      </a:endParaRPr>
                    </a:p>
                  </a:txBody>
                  <a:tcPr marL="3808" marR="3808" marT="3808" marB="0" anchor="b"/>
                </a:tc>
                <a:tc>
                  <a:txBody>
                    <a:bodyPr/>
                    <a:lstStyle/>
                    <a:p>
                      <a:pPr algn="ctr" fontAlgn="b"/>
                      <a:endParaRPr lang="en-US" sz="800" b="0" i="0" u="none" strike="noStrike" dirty="0">
                        <a:solidFill>
                          <a:srgbClr val="000000"/>
                        </a:solidFill>
                        <a:effectLst/>
                        <a:latin typeface="Arial" panose="020B0604020202020204" pitchFamily="34" charset="0"/>
                      </a:endParaRPr>
                    </a:p>
                  </a:txBody>
                  <a:tcPr marL="3808" marR="3808" marT="3808" marB="0" anchor="b"/>
                </a:tc>
                <a:tc>
                  <a:txBody>
                    <a:bodyPr/>
                    <a:lstStyle/>
                    <a:p>
                      <a:pPr algn="ctr" fontAlgn="ctr"/>
                      <a:r>
                        <a:rPr lang="en-US" sz="800" u="none" strike="noStrike" dirty="0">
                          <a:effectLst/>
                        </a:rPr>
                        <a:t>Parent Session</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Parent Session</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ctr"/>
                      <a:r>
                        <a:rPr lang="en-US" sz="800" u="none" strike="noStrike" dirty="0">
                          <a:effectLst/>
                        </a:rPr>
                        <a:t>Parent Session</a:t>
                      </a:r>
                      <a:endParaRPr lang="en-US" sz="800" b="0" i="0" u="none" strike="noStrike" dirty="0">
                        <a:solidFill>
                          <a:srgbClr val="000000"/>
                        </a:solidFill>
                        <a:effectLst/>
                        <a:latin typeface="Arial" panose="020B0604020202020204" pitchFamily="34" charset="0"/>
                      </a:endParaRPr>
                    </a:p>
                  </a:txBody>
                  <a:tcPr marL="3808" marR="3808" marT="3808" marB="0" anchor="ctr"/>
                </a:tc>
                <a:tc>
                  <a:txBody>
                    <a:bodyPr/>
                    <a:lstStyle/>
                    <a:p>
                      <a:pPr algn="ctr" fontAlgn="b"/>
                      <a:r>
                        <a:rPr lang="en-US" sz="800" u="none" strike="noStrike" dirty="0">
                          <a:effectLst/>
                        </a:rPr>
                        <a:t>Media</a:t>
                      </a:r>
                      <a:br>
                        <a:rPr lang="en-US" sz="800" u="none" strike="noStrike" dirty="0">
                          <a:effectLst/>
                        </a:rPr>
                      </a:br>
                      <a:r>
                        <a:rPr lang="en-US" sz="800" u="none" strike="noStrike" dirty="0">
                          <a:effectLst/>
                        </a:rPr>
                        <a:t>Center</a:t>
                      </a:r>
                      <a:endParaRPr lang="en-US" sz="800" b="0" i="0" u="none" strike="noStrike" dirty="0">
                        <a:solidFill>
                          <a:srgbClr val="000000"/>
                        </a:solidFill>
                        <a:effectLst/>
                        <a:latin typeface="Arial" panose="020B0604020202020204" pitchFamily="34" charset="0"/>
                      </a:endParaRPr>
                    </a:p>
                  </a:txBody>
                  <a:tcPr marL="3808" marR="3808" marT="3808" marB="0" anchor="b"/>
                </a:tc>
                <a:extLst>
                  <a:ext uri="{0D108BD9-81ED-4DB2-BD59-A6C34878D82A}">
                    <a16:rowId xmlns:a16="http://schemas.microsoft.com/office/drawing/2014/main" val="10011"/>
                  </a:ext>
                </a:extLst>
              </a:tr>
            </a:tbl>
          </a:graphicData>
        </a:graphic>
      </p:graphicFrame>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Tree>
    <p:extLst>
      <p:ext uri="{BB962C8B-B14F-4D97-AF65-F5344CB8AC3E}">
        <p14:creationId xmlns:p14="http://schemas.microsoft.com/office/powerpoint/2010/main" val="39206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7892B-59DE-473F-A9F9-AFE8078FAAC7}" type="slidenum">
              <a:rPr lang="en-US" smtClean="0"/>
              <a:pPr/>
              <a:t>17</a:t>
            </a:fld>
            <a:endParaRPr lang="en-US" dirty="0"/>
          </a:p>
        </p:txBody>
      </p:sp>
      <p:sp>
        <p:nvSpPr>
          <p:cNvPr id="5" name="Title 10"/>
          <p:cNvSpPr txBox="1">
            <a:spLocks/>
          </p:cNvSpPr>
          <p:nvPr/>
        </p:nvSpPr>
        <p:spPr bwMode="auto">
          <a:xfrm>
            <a:off x="1524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a:lstStyle>
          <a:p>
            <a:pPr algn="l"/>
            <a:r>
              <a:rPr lang="en-US" sz="3200" kern="1200" dirty="0" smtClean="0">
                <a:solidFill>
                  <a:srgbClr val="000066"/>
                </a:solidFill>
                <a:ea typeface="Calibri" panose="020F0502020204030204" pitchFamily="34" charset="0"/>
                <a:cs typeface="Times New Roman" panose="02020603050405020304" pitchFamily="18" charset="0"/>
              </a:rPr>
              <a:t>Teen Summer Job Expo - 2016</a:t>
            </a:r>
            <a:endParaRPr lang="en-US" sz="3200" kern="1200" dirty="0">
              <a:solidFill>
                <a:srgbClr val="000066"/>
              </a:solidFill>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438400"/>
            <a:ext cx="4153505" cy="311512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2349500"/>
            <a:ext cx="2647950" cy="3530600"/>
          </a:xfrm>
          <a:prstGeom prst="rect">
            <a:avLst/>
          </a:prstGeom>
        </p:spPr>
      </p:pic>
      <p:sp>
        <p:nvSpPr>
          <p:cNvPr id="9" name="TextBox 8"/>
          <p:cNvSpPr txBox="1"/>
          <p:nvPr/>
        </p:nvSpPr>
        <p:spPr>
          <a:xfrm>
            <a:off x="2057400" y="5553529"/>
            <a:ext cx="1541658" cy="369332"/>
          </a:xfrm>
          <a:prstGeom prst="rect">
            <a:avLst/>
          </a:prstGeom>
          <a:noFill/>
        </p:spPr>
        <p:txBody>
          <a:bodyPr wrap="square" rtlCol="0">
            <a:spAutoFit/>
          </a:bodyPr>
          <a:lstStyle/>
          <a:p>
            <a:r>
              <a:rPr lang="en-US" dirty="0" smtClean="0"/>
              <a:t>Registration</a:t>
            </a:r>
            <a:endParaRPr lang="en-US" dirty="0"/>
          </a:p>
        </p:txBody>
      </p:sp>
      <p:sp>
        <p:nvSpPr>
          <p:cNvPr id="10" name="TextBox 9"/>
          <p:cNvSpPr txBox="1"/>
          <p:nvPr/>
        </p:nvSpPr>
        <p:spPr>
          <a:xfrm>
            <a:off x="5635870" y="5922861"/>
            <a:ext cx="2666999" cy="369332"/>
          </a:xfrm>
          <a:prstGeom prst="rect">
            <a:avLst/>
          </a:prstGeom>
          <a:noFill/>
        </p:spPr>
        <p:txBody>
          <a:bodyPr wrap="square" rtlCol="0">
            <a:spAutoFit/>
          </a:bodyPr>
          <a:lstStyle/>
          <a:p>
            <a:r>
              <a:rPr lang="en-US" dirty="0" smtClean="0"/>
              <a:t>Employability Workshop</a:t>
            </a:r>
            <a:endParaRPr lang="en-US" dirty="0"/>
          </a:p>
        </p:txBody>
      </p:sp>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Tree>
    <p:extLst>
      <p:ext uri="{BB962C8B-B14F-4D97-AF65-F5344CB8AC3E}">
        <p14:creationId xmlns:p14="http://schemas.microsoft.com/office/powerpoint/2010/main" val="282329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7892B-59DE-473F-A9F9-AFE8078FAAC7}" type="slidenum">
              <a:rPr lang="en-US" smtClean="0"/>
              <a:pPr/>
              <a:t>18</a:t>
            </a:fld>
            <a:endParaRPr lang="en-US" dirty="0"/>
          </a:p>
        </p:txBody>
      </p:sp>
      <p:sp>
        <p:nvSpPr>
          <p:cNvPr id="5" name="Title 10"/>
          <p:cNvSpPr txBox="1">
            <a:spLocks/>
          </p:cNvSpPr>
          <p:nvPr/>
        </p:nvSpPr>
        <p:spPr bwMode="auto">
          <a:xfrm>
            <a:off x="1524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a:lstStyle>
          <a:p>
            <a:pPr algn="l"/>
            <a:r>
              <a:rPr lang="en-US" sz="3200" kern="1200" dirty="0" smtClean="0">
                <a:solidFill>
                  <a:srgbClr val="000066"/>
                </a:solidFill>
                <a:ea typeface="Calibri" panose="020F0502020204030204" pitchFamily="34" charset="0"/>
                <a:cs typeface="Times New Roman" panose="02020603050405020304" pitchFamily="18" charset="0"/>
              </a:rPr>
              <a:t>Teen Summer Job Expo - 2016</a:t>
            </a:r>
            <a:endParaRPr lang="en-US" sz="3200" kern="1200" dirty="0">
              <a:solidFill>
                <a:srgbClr val="000066"/>
              </a:solidFill>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86000"/>
            <a:ext cx="4064000" cy="3048000"/>
          </a:xfrm>
          <a:prstGeom prst="rect">
            <a:avLst/>
          </a:prstGeom>
        </p:spPr>
      </p:pic>
      <p:sp>
        <p:nvSpPr>
          <p:cNvPr id="9" name="TextBox 8"/>
          <p:cNvSpPr txBox="1"/>
          <p:nvPr/>
        </p:nvSpPr>
        <p:spPr>
          <a:xfrm>
            <a:off x="965200" y="5410200"/>
            <a:ext cx="2743200" cy="369332"/>
          </a:xfrm>
          <a:prstGeom prst="rect">
            <a:avLst/>
          </a:prstGeom>
          <a:noFill/>
        </p:spPr>
        <p:txBody>
          <a:bodyPr wrap="square" rtlCol="0">
            <a:spAutoFit/>
          </a:bodyPr>
          <a:lstStyle/>
          <a:p>
            <a:r>
              <a:rPr lang="en-US" dirty="0" smtClean="0"/>
              <a:t>Employability Workshop</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2281646"/>
            <a:ext cx="4069806" cy="3052354"/>
          </a:xfrm>
          <a:prstGeom prst="rect">
            <a:avLst/>
          </a:prstGeom>
        </p:spPr>
      </p:pic>
      <p:sp>
        <p:nvSpPr>
          <p:cNvPr id="10" name="TextBox 9"/>
          <p:cNvSpPr txBox="1"/>
          <p:nvPr/>
        </p:nvSpPr>
        <p:spPr>
          <a:xfrm>
            <a:off x="6019800" y="5420280"/>
            <a:ext cx="2133600" cy="369332"/>
          </a:xfrm>
          <a:prstGeom prst="rect">
            <a:avLst/>
          </a:prstGeom>
          <a:noFill/>
        </p:spPr>
        <p:txBody>
          <a:bodyPr wrap="square" rtlCol="0">
            <a:spAutoFit/>
          </a:bodyPr>
          <a:lstStyle/>
          <a:p>
            <a:r>
              <a:rPr lang="en-US" dirty="0" smtClean="0"/>
              <a:t>Parent Session</a:t>
            </a:r>
            <a:endParaRPr lang="en-US" dirty="0"/>
          </a:p>
        </p:txBody>
      </p:sp>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Tree>
    <p:extLst>
      <p:ext uri="{BB962C8B-B14F-4D97-AF65-F5344CB8AC3E}">
        <p14:creationId xmlns:p14="http://schemas.microsoft.com/office/powerpoint/2010/main" val="28221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8649"/>
            <a:ext cx="8229600" cy="2731951"/>
          </a:xfrm>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A7A7892B-59DE-473F-A9F9-AFE8078FAAC7}" type="slidenum">
              <a:rPr lang="en-US" smtClean="0"/>
              <a:pPr/>
              <a:t>19</a:t>
            </a:fld>
            <a:endParaRPr lang="en-US" dirty="0"/>
          </a:p>
        </p:txBody>
      </p:sp>
      <p:sp>
        <p:nvSpPr>
          <p:cNvPr id="5" name="Title 2"/>
          <p:cNvSpPr>
            <a:spLocks noGrp="1"/>
          </p:cNvSpPr>
          <p:nvPr>
            <p:ph type="title" idx="4294967295"/>
          </p:nvPr>
        </p:nvSpPr>
        <p:spPr>
          <a:xfrm>
            <a:off x="685800" y="152400"/>
            <a:ext cx="6248400" cy="1143000"/>
          </a:xfrm>
          <a:effectLst/>
        </p:spPr>
        <p:txBody>
          <a:bodyPr/>
          <a:lstStyle/>
          <a:p>
            <a:pPr algn="l" eaLnBrk="0" hangingPunct="0"/>
            <a:r>
              <a:rPr lang="en-US" sz="3200" kern="1200" dirty="0">
                <a:solidFill>
                  <a:srgbClr val="000066"/>
                </a:solidFill>
                <a:ea typeface="Calibri" panose="020F0502020204030204" pitchFamily="34" charset="0"/>
                <a:cs typeface="Times New Roman" panose="02020603050405020304" pitchFamily="18" charset="0"/>
              </a:rPr>
              <a:t>Teen Summer Job Expo - 2016</a:t>
            </a:r>
            <a:br>
              <a:rPr lang="en-US" sz="3200" kern="1200" dirty="0">
                <a:solidFill>
                  <a:srgbClr val="000066"/>
                </a:solidFill>
                <a:ea typeface="Calibri" panose="020F0502020204030204" pitchFamily="34" charset="0"/>
                <a:cs typeface="Times New Roman" panose="02020603050405020304" pitchFamily="18" charset="0"/>
              </a:rPr>
            </a:br>
            <a:r>
              <a:rPr lang="en-US" sz="3200" kern="1200" dirty="0" smtClean="0">
                <a:solidFill>
                  <a:srgbClr val="003B76"/>
                </a:solidFill>
              </a:rPr>
              <a:t>Observations/Feedback</a:t>
            </a:r>
            <a:endParaRPr lang="en-US" sz="3200" kern="1200" dirty="0">
              <a:solidFill>
                <a:srgbClr val="003B76"/>
              </a:solidFill>
            </a:endParaRPr>
          </a:p>
        </p:txBody>
      </p:sp>
      <p:sp>
        <p:nvSpPr>
          <p:cNvPr id="6" name="Content Placeholder 2"/>
          <p:cNvSpPr txBox="1">
            <a:spLocks/>
          </p:cNvSpPr>
          <p:nvPr/>
        </p:nvSpPr>
        <p:spPr bwMode="auto">
          <a:xfrm>
            <a:off x="609600" y="2221049"/>
            <a:ext cx="8229600" cy="2731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smtClean="0"/>
              <a:t>Date was still too late for summer jobs</a:t>
            </a:r>
          </a:p>
          <a:p>
            <a:r>
              <a:rPr lang="en-US" kern="0" dirty="0" smtClean="0"/>
              <a:t>Location </a:t>
            </a:r>
            <a:r>
              <a:rPr lang="en-US" kern="0" dirty="0" smtClean="0"/>
              <a:t>Change needed</a:t>
            </a:r>
            <a:endParaRPr lang="en-US" kern="0" dirty="0" smtClean="0"/>
          </a:p>
          <a:p>
            <a:r>
              <a:rPr lang="en-US" kern="0" dirty="0" smtClean="0"/>
              <a:t>Session times too short</a:t>
            </a:r>
          </a:p>
          <a:p>
            <a:r>
              <a:rPr lang="en-US" kern="0" dirty="0" smtClean="0"/>
              <a:t>Possible Use of Conference App</a:t>
            </a:r>
          </a:p>
          <a:p>
            <a:endParaRPr lang="en-US" kern="0" dirty="0" smtClean="0"/>
          </a:p>
          <a:p>
            <a:endParaRPr lang="en-US" kern="0" dirty="0"/>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Tree>
    <p:extLst>
      <p:ext uri="{BB962C8B-B14F-4D97-AF65-F5344CB8AC3E}">
        <p14:creationId xmlns:p14="http://schemas.microsoft.com/office/powerpoint/2010/main" val="319385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A7892B-59DE-473F-A9F9-AFE8078FAAC7}" type="slidenum">
              <a:rPr lang="en-US" smtClean="0"/>
              <a:pPr/>
              <a:t>2</a:t>
            </a:fld>
            <a:endParaRPr lang="en-US" dirty="0"/>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162800" y="-483885"/>
            <a:ext cx="2133600" cy="1859742"/>
          </a:xfrm>
          <a:prstGeom prst="rect">
            <a:avLst/>
          </a:prstGeom>
        </p:spPr>
      </p:pic>
      <p:sp>
        <p:nvSpPr>
          <p:cNvPr id="3" name="Title 2"/>
          <p:cNvSpPr>
            <a:spLocks noGrp="1"/>
          </p:cNvSpPr>
          <p:nvPr>
            <p:ph type="title" idx="4294967295"/>
          </p:nvPr>
        </p:nvSpPr>
        <p:spPr>
          <a:xfrm>
            <a:off x="304800" y="17426"/>
            <a:ext cx="7010400" cy="1143000"/>
          </a:xfrm>
          <a:effectLst/>
        </p:spPr>
        <p:txBody>
          <a:bodyPr/>
          <a:lstStyle/>
          <a:p>
            <a:pPr algn="l" eaLnBrk="0" hangingPunct="0"/>
            <a:r>
              <a:rPr lang="en-US" sz="3200" kern="1200" dirty="0" smtClean="0">
                <a:solidFill>
                  <a:srgbClr val="003B76"/>
                </a:solidFill>
              </a:rPr>
              <a:t>Berkeley County School District</a:t>
            </a:r>
            <a:br>
              <a:rPr lang="en-US" sz="3200" kern="1200" dirty="0" smtClean="0">
                <a:solidFill>
                  <a:srgbClr val="003B76"/>
                </a:solidFill>
              </a:rPr>
            </a:br>
            <a:r>
              <a:rPr lang="en-US" sz="3200" kern="1200" dirty="0" smtClean="0">
                <a:solidFill>
                  <a:srgbClr val="003B76"/>
                </a:solidFill>
              </a:rPr>
              <a:t>Vision and Mission Statements</a:t>
            </a:r>
            <a:endParaRPr lang="en-US" sz="3200" kern="1200" dirty="0">
              <a:solidFill>
                <a:srgbClr val="003B76"/>
              </a:solidFill>
            </a:endParaRPr>
          </a:p>
        </p:txBody>
      </p:sp>
      <p:sp>
        <p:nvSpPr>
          <p:cNvPr id="5" name="Text Placeholder 4"/>
          <p:cNvSpPr>
            <a:spLocks noGrp="1"/>
          </p:cNvSpPr>
          <p:nvPr>
            <p:ph type="body" idx="4294967295"/>
          </p:nvPr>
        </p:nvSpPr>
        <p:spPr>
          <a:xfrm>
            <a:off x="381000" y="2473768"/>
            <a:ext cx="8229600" cy="2936875"/>
          </a:xfrm>
        </p:spPr>
        <p:txBody>
          <a:bodyPr/>
          <a:lstStyle/>
          <a:p>
            <a:pPr marL="0" indent="0" algn="ctr">
              <a:buNone/>
            </a:pPr>
            <a:r>
              <a:rPr lang="en-US" sz="4400" dirty="0"/>
              <a:t>Vision</a:t>
            </a:r>
          </a:p>
          <a:p>
            <a:pPr marL="0" indent="0" algn="ctr">
              <a:buNone/>
            </a:pPr>
            <a:r>
              <a:rPr lang="en-US" sz="4400" i="1" dirty="0"/>
              <a:t>Empower all students </a:t>
            </a:r>
            <a:r>
              <a:rPr lang="en-US" sz="4400" i="1" dirty="0" smtClean="0"/>
              <a:t/>
            </a:r>
            <a:br>
              <a:rPr lang="en-US" sz="4400" i="1" dirty="0" smtClean="0"/>
            </a:br>
            <a:r>
              <a:rPr lang="en-US" sz="4400" i="1" dirty="0" smtClean="0"/>
              <a:t>for success.</a:t>
            </a:r>
          </a:p>
          <a:p>
            <a:pPr marL="0" indent="0" algn="ctr">
              <a:buNone/>
            </a:pPr>
            <a:endParaRPr lang="en-US" sz="2000" i="1" dirty="0"/>
          </a:p>
        </p:txBody>
      </p:sp>
    </p:spTree>
    <p:extLst>
      <p:ext uri="{BB962C8B-B14F-4D97-AF65-F5344CB8AC3E}">
        <p14:creationId xmlns:p14="http://schemas.microsoft.com/office/powerpoint/2010/main" val="166533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669" y="1837055"/>
            <a:ext cx="8229600" cy="4438650"/>
          </a:xfrm>
        </p:spPr>
        <p:txBody>
          <a:bodyPr/>
          <a:lstStyle/>
          <a:p>
            <a:r>
              <a:rPr lang="en-US" dirty="0" smtClean="0"/>
              <a:t>Held on January 7, 2017 at Stratford High School</a:t>
            </a:r>
          </a:p>
          <a:p>
            <a:r>
              <a:rPr lang="en-US" dirty="0" smtClean="0"/>
              <a:t>Partnered with two of our Academy Partners (utility companies) - Santee Cooper and Berkeley Electric Cooperative</a:t>
            </a:r>
          </a:p>
          <a:p>
            <a:r>
              <a:rPr lang="en-US" dirty="0" smtClean="0"/>
              <a:t>Changed focus from summer jobs to careers</a:t>
            </a:r>
          </a:p>
          <a:p>
            <a:r>
              <a:rPr lang="en-US" dirty="0" smtClean="0"/>
              <a:t>Same format as past expos</a:t>
            </a:r>
          </a:p>
        </p:txBody>
      </p:sp>
      <p:sp>
        <p:nvSpPr>
          <p:cNvPr id="4" name="Slide Number Placeholder 3"/>
          <p:cNvSpPr>
            <a:spLocks noGrp="1"/>
          </p:cNvSpPr>
          <p:nvPr>
            <p:ph type="sldNum" sz="quarter" idx="12"/>
          </p:nvPr>
        </p:nvSpPr>
        <p:spPr/>
        <p:txBody>
          <a:bodyPr/>
          <a:lstStyle/>
          <a:p>
            <a:fld id="{A7A7892B-59DE-473F-A9F9-AFE8078FAAC7}" type="slidenum">
              <a:rPr lang="en-US" smtClean="0"/>
              <a:pPr/>
              <a:t>20</a:t>
            </a:fld>
            <a:endParaRPr lang="en-US" dirty="0"/>
          </a:p>
        </p:txBody>
      </p:sp>
      <p:sp>
        <p:nvSpPr>
          <p:cNvPr id="5" name="Title 10"/>
          <p:cNvSpPr txBox="1">
            <a:spLocks/>
          </p:cNvSpPr>
          <p:nvPr/>
        </p:nvSpPr>
        <p:spPr bwMode="auto">
          <a:xfrm>
            <a:off x="1524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a:lstStyle>
          <a:p>
            <a:pPr algn="l"/>
            <a:r>
              <a:rPr lang="en-US" sz="3200" kern="1200" dirty="0" smtClean="0">
                <a:solidFill>
                  <a:srgbClr val="000066"/>
                </a:solidFill>
                <a:ea typeface="Calibri" panose="020F0502020204030204" pitchFamily="34" charset="0"/>
                <a:cs typeface="Times New Roman" panose="02020603050405020304" pitchFamily="18" charset="0"/>
              </a:rPr>
              <a:t>Career Conference - 2017</a:t>
            </a:r>
            <a:endParaRPr lang="en-US" sz="3200" kern="1200" dirty="0">
              <a:solidFill>
                <a:srgbClr val="000066"/>
              </a:solidFill>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Tree>
    <p:extLst>
      <p:ext uri="{BB962C8B-B14F-4D97-AF65-F5344CB8AC3E}">
        <p14:creationId xmlns:p14="http://schemas.microsoft.com/office/powerpoint/2010/main" val="112649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effectLst/>
        </p:spPr>
        <p:txBody>
          <a:bodyPr/>
          <a:lstStyle/>
          <a:p>
            <a:pPr algn="l" eaLnBrk="0" hangingPunct="0"/>
            <a:r>
              <a:rPr lang="en-US" sz="3200" kern="1200" dirty="0" smtClean="0">
                <a:solidFill>
                  <a:srgbClr val="003B76"/>
                </a:solidFill>
              </a:rPr>
              <a:t>Career Conference 2017</a:t>
            </a:r>
            <a:endParaRPr lang="en-US" sz="3200" kern="1200" dirty="0">
              <a:solidFill>
                <a:srgbClr val="003B76"/>
              </a:solidFill>
            </a:endParaRPr>
          </a:p>
        </p:txBody>
      </p:sp>
      <p:sp>
        <p:nvSpPr>
          <p:cNvPr id="2" name="Slide Number Placeholder 1"/>
          <p:cNvSpPr>
            <a:spLocks noGrp="1"/>
          </p:cNvSpPr>
          <p:nvPr>
            <p:ph type="sldNum" sz="quarter" idx="12"/>
          </p:nvPr>
        </p:nvSpPr>
        <p:spPr/>
        <p:txBody>
          <a:bodyPr/>
          <a:lstStyle/>
          <a:p>
            <a:fld id="{A7A7892B-59DE-473F-A9F9-AFE8078FAAC7}" type="slidenum">
              <a:rPr lang="en-US" smtClean="0"/>
              <a:pPr/>
              <a:t>21</a:t>
            </a:fld>
            <a:endParaRPr lang="en-US" dirty="0"/>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13264"/>
          <a:stretch/>
        </p:blipFill>
        <p:spPr>
          <a:xfrm>
            <a:off x="4192962" y="2362200"/>
            <a:ext cx="4693143" cy="3155844"/>
          </a:xfrm>
          <a:prstGeom prst="rect">
            <a:avLst/>
          </a:prstGeom>
          <a:ln>
            <a:noFill/>
          </a:ln>
          <a:effectLst>
            <a:softEdge rad="112500"/>
          </a:effectLst>
        </p:spPr>
      </p:pic>
      <p:sp>
        <p:nvSpPr>
          <p:cNvPr id="12" name="Content Placeholder 11"/>
          <p:cNvSpPr>
            <a:spLocks noGrp="1"/>
          </p:cNvSpPr>
          <p:nvPr>
            <p:ph sz="half" idx="2"/>
          </p:nvPr>
        </p:nvSpPr>
        <p:spPr>
          <a:xfrm>
            <a:off x="152400" y="2070993"/>
            <a:ext cx="4040188" cy="3951288"/>
          </a:xfrm>
        </p:spPr>
        <p:txBody>
          <a:bodyPr/>
          <a:lstStyle/>
          <a:p>
            <a:pPr lvl="1">
              <a:buFont typeface="Arial" panose="020B0604020202020204" pitchFamily="34" charset="0"/>
              <a:buChar char="•"/>
            </a:pPr>
            <a:r>
              <a:rPr lang="en-US" sz="3200" dirty="0"/>
              <a:t>Over 150 student participants</a:t>
            </a:r>
          </a:p>
          <a:p>
            <a:pPr lvl="1">
              <a:buFont typeface="Arial" panose="020B0604020202020204" pitchFamily="34" charset="0"/>
              <a:buChar char="•"/>
            </a:pPr>
            <a:r>
              <a:rPr lang="en-US" sz="3200" dirty="0"/>
              <a:t>24 Employer tables</a:t>
            </a:r>
          </a:p>
          <a:p>
            <a:pPr lvl="1">
              <a:buFont typeface="Arial" panose="020B0604020202020204" pitchFamily="34" charset="0"/>
              <a:buChar char="•"/>
            </a:pPr>
            <a:r>
              <a:rPr lang="en-US" sz="3200" dirty="0"/>
              <a:t>31 </a:t>
            </a:r>
            <a:r>
              <a:rPr lang="en-US" sz="3200" dirty="0" smtClean="0"/>
              <a:t>Presenters</a:t>
            </a:r>
          </a:p>
          <a:p>
            <a:pPr lvl="2">
              <a:buFont typeface="Courier New" panose="02070309020205020404" pitchFamily="49" charset="0"/>
              <a:buChar char="o"/>
            </a:pPr>
            <a:r>
              <a:rPr lang="en-US" sz="3200" dirty="0" smtClean="0"/>
              <a:t>79 </a:t>
            </a:r>
            <a:r>
              <a:rPr lang="en-US" sz="3200" dirty="0"/>
              <a:t>– 30 minute sessions</a:t>
            </a:r>
          </a:p>
        </p:txBody>
      </p:sp>
    </p:spTree>
    <p:extLst>
      <p:ext uri="{BB962C8B-B14F-4D97-AF65-F5344CB8AC3E}">
        <p14:creationId xmlns:p14="http://schemas.microsoft.com/office/powerpoint/2010/main" val="262740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7A7892B-59DE-473F-A9F9-AFE8078FAAC7}" type="slidenum">
              <a:rPr lang="en-US" smtClean="0"/>
              <a:pPr/>
              <a:t>22</a:t>
            </a:fld>
            <a:endParaRPr lang="en-US"/>
          </a:p>
        </p:txBody>
      </p:sp>
      <p:sp>
        <p:nvSpPr>
          <p:cNvPr id="8" name="Title 2"/>
          <p:cNvSpPr txBox="1">
            <a:spLocks/>
          </p:cNvSpPr>
          <p:nvPr/>
        </p:nvSpPr>
        <p:spPr bwMode="auto">
          <a:xfrm>
            <a:off x="487681" y="7223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a:lstStyle>
          <a:p>
            <a:pPr algn="l" eaLnBrk="0" hangingPunct="0"/>
            <a:r>
              <a:rPr lang="en-US" sz="3200" kern="1200" smtClean="0">
                <a:solidFill>
                  <a:srgbClr val="003B76"/>
                </a:solidFill>
              </a:rPr>
              <a:t>Career Conference 2017</a:t>
            </a:r>
            <a:endParaRPr lang="en-US" sz="3200" kern="1200" dirty="0">
              <a:solidFill>
                <a:srgbClr val="003B76"/>
              </a:solidFill>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969" r="4083"/>
          <a:stretch/>
        </p:blipFill>
        <p:spPr>
          <a:xfrm>
            <a:off x="228600" y="2286000"/>
            <a:ext cx="4356101" cy="2667000"/>
          </a:xfrm>
          <a:prstGeom prst="rect">
            <a:avLst/>
          </a:prstGeom>
          <a:ln>
            <a:noFill/>
          </a:ln>
          <a:effectLst>
            <a:softEdge rad="112500"/>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8700" y="2286000"/>
            <a:ext cx="4000500" cy="2667000"/>
          </a:xfrm>
          <a:prstGeom prst="rect">
            <a:avLst/>
          </a:prstGeom>
          <a:ln>
            <a:noFill/>
          </a:ln>
          <a:effectLst>
            <a:softEdge rad="112500"/>
          </a:effectLst>
        </p:spPr>
      </p:pic>
      <p:sp>
        <p:nvSpPr>
          <p:cNvPr id="3" name="TextBox 2"/>
          <p:cNvSpPr txBox="1"/>
          <p:nvPr/>
        </p:nvSpPr>
        <p:spPr>
          <a:xfrm>
            <a:off x="1492250" y="4964723"/>
            <a:ext cx="1828800" cy="646331"/>
          </a:xfrm>
          <a:prstGeom prst="rect">
            <a:avLst/>
          </a:prstGeom>
          <a:noFill/>
        </p:spPr>
        <p:txBody>
          <a:bodyPr wrap="square" rtlCol="0">
            <a:spAutoFit/>
          </a:bodyPr>
          <a:lstStyle/>
          <a:p>
            <a:r>
              <a:rPr lang="en-US" dirty="0" smtClean="0"/>
              <a:t>Parent Session	</a:t>
            </a:r>
            <a:endParaRPr lang="en-US" dirty="0"/>
          </a:p>
        </p:txBody>
      </p:sp>
      <p:sp>
        <p:nvSpPr>
          <p:cNvPr id="10" name="TextBox 9"/>
          <p:cNvSpPr txBox="1"/>
          <p:nvPr/>
        </p:nvSpPr>
        <p:spPr>
          <a:xfrm>
            <a:off x="5788268" y="4964723"/>
            <a:ext cx="2136531" cy="369332"/>
          </a:xfrm>
          <a:prstGeom prst="rect">
            <a:avLst/>
          </a:prstGeom>
          <a:noFill/>
        </p:spPr>
        <p:txBody>
          <a:bodyPr wrap="square" rtlCol="0">
            <a:spAutoFit/>
          </a:bodyPr>
          <a:lstStyle/>
          <a:p>
            <a:r>
              <a:rPr lang="en-US" dirty="0" smtClean="0"/>
              <a:t>Employer’s Table	</a:t>
            </a:r>
            <a:endParaRPr lang="en-US" dirty="0"/>
          </a:p>
        </p:txBody>
      </p:sp>
    </p:spTree>
    <p:extLst>
      <p:ext uri="{BB962C8B-B14F-4D97-AF65-F5344CB8AC3E}">
        <p14:creationId xmlns:p14="http://schemas.microsoft.com/office/powerpoint/2010/main" val="108548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7892B-59DE-473F-A9F9-AFE8078FAAC7}" type="slidenum">
              <a:rPr lang="en-US" smtClean="0"/>
              <a:pPr/>
              <a:t>23</a:t>
            </a:fld>
            <a:endParaRPr lang="en-US" dirty="0"/>
          </a:p>
        </p:txBody>
      </p:sp>
      <p:sp>
        <p:nvSpPr>
          <p:cNvPr id="8" name="Title 10"/>
          <p:cNvSpPr txBox="1">
            <a:spLocks/>
          </p:cNvSpPr>
          <p:nvPr/>
        </p:nvSpPr>
        <p:spPr bwMode="auto">
          <a:xfrm>
            <a:off x="1524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a:lstStyle>
          <a:p>
            <a:pPr algn="l"/>
            <a:r>
              <a:rPr lang="en-US" sz="3200" kern="1200" dirty="0" smtClean="0">
                <a:solidFill>
                  <a:srgbClr val="000066"/>
                </a:solidFill>
                <a:ea typeface="Calibri" panose="020F0502020204030204" pitchFamily="34" charset="0"/>
                <a:cs typeface="Times New Roman" panose="02020603050405020304" pitchFamily="18" charset="0"/>
              </a:rPr>
              <a:t>Career Conference – 2017</a:t>
            </a:r>
            <a:br>
              <a:rPr lang="en-US" sz="3200" kern="1200" dirty="0" smtClean="0">
                <a:solidFill>
                  <a:srgbClr val="000066"/>
                </a:solidFill>
                <a:ea typeface="Calibri" panose="020F0502020204030204" pitchFamily="34" charset="0"/>
                <a:cs typeface="Times New Roman" panose="02020603050405020304" pitchFamily="18" charset="0"/>
              </a:rPr>
            </a:br>
            <a:r>
              <a:rPr lang="en-US" sz="3200" kern="1200" dirty="0" smtClean="0">
                <a:solidFill>
                  <a:srgbClr val="000066"/>
                </a:solidFill>
                <a:ea typeface="Calibri" panose="020F0502020204030204" pitchFamily="34" charset="0"/>
                <a:cs typeface="Times New Roman" panose="02020603050405020304" pitchFamily="18" charset="0"/>
              </a:rPr>
              <a:t>Sample Schedule - Sessions</a:t>
            </a:r>
            <a:endParaRPr lang="en-US" sz="3200" kern="1200" dirty="0">
              <a:solidFill>
                <a:srgbClr val="000066"/>
              </a:solidFill>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85048269"/>
              </p:ext>
            </p:extLst>
          </p:nvPr>
        </p:nvGraphicFramePr>
        <p:xfrm>
          <a:off x="304800" y="1589373"/>
          <a:ext cx="8458201" cy="5040027"/>
        </p:xfrm>
        <a:graphic>
          <a:graphicData uri="http://schemas.openxmlformats.org/drawingml/2006/table">
            <a:tbl>
              <a:tblPr>
                <a:tableStyleId>{5C22544A-7EE6-4342-B048-85BDC9FD1C3A}</a:tableStyleId>
              </a:tblPr>
              <a:tblGrid>
                <a:gridCol w="1215104">
                  <a:extLst>
                    <a:ext uri="{9D8B030D-6E8A-4147-A177-3AD203B41FA5}">
                      <a16:colId xmlns:a16="http://schemas.microsoft.com/office/drawing/2014/main" val="20000"/>
                    </a:ext>
                  </a:extLst>
                </a:gridCol>
                <a:gridCol w="1159309">
                  <a:extLst>
                    <a:ext uri="{9D8B030D-6E8A-4147-A177-3AD203B41FA5}">
                      <a16:colId xmlns:a16="http://schemas.microsoft.com/office/drawing/2014/main" val="20001"/>
                    </a:ext>
                  </a:extLst>
                </a:gridCol>
                <a:gridCol w="1148976">
                  <a:extLst>
                    <a:ext uri="{9D8B030D-6E8A-4147-A177-3AD203B41FA5}">
                      <a16:colId xmlns:a16="http://schemas.microsoft.com/office/drawing/2014/main" val="20002"/>
                    </a:ext>
                  </a:extLst>
                </a:gridCol>
                <a:gridCol w="1198572">
                  <a:extLst>
                    <a:ext uri="{9D8B030D-6E8A-4147-A177-3AD203B41FA5}">
                      <a16:colId xmlns:a16="http://schemas.microsoft.com/office/drawing/2014/main" val="20003"/>
                    </a:ext>
                  </a:extLst>
                </a:gridCol>
                <a:gridCol w="1157242">
                  <a:extLst>
                    <a:ext uri="{9D8B030D-6E8A-4147-A177-3AD203B41FA5}">
                      <a16:colId xmlns:a16="http://schemas.microsoft.com/office/drawing/2014/main" val="20004"/>
                    </a:ext>
                  </a:extLst>
                </a:gridCol>
                <a:gridCol w="1041518">
                  <a:extLst>
                    <a:ext uri="{9D8B030D-6E8A-4147-A177-3AD203B41FA5}">
                      <a16:colId xmlns:a16="http://schemas.microsoft.com/office/drawing/2014/main" val="20005"/>
                    </a:ext>
                  </a:extLst>
                </a:gridCol>
                <a:gridCol w="1140711">
                  <a:extLst>
                    <a:ext uri="{9D8B030D-6E8A-4147-A177-3AD203B41FA5}">
                      <a16:colId xmlns:a16="http://schemas.microsoft.com/office/drawing/2014/main" val="20006"/>
                    </a:ext>
                  </a:extLst>
                </a:gridCol>
                <a:gridCol w="396769">
                  <a:extLst>
                    <a:ext uri="{9D8B030D-6E8A-4147-A177-3AD203B41FA5}">
                      <a16:colId xmlns:a16="http://schemas.microsoft.com/office/drawing/2014/main" val="20007"/>
                    </a:ext>
                  </a:extLst>
                </a:gridCol>
              </a:tblGrid>
              <a:tr h="196085">
                <a:tc gridSpan="8">
                  <a:txBody>
                    <a:bodyPr/>
                    <a:lstStyle/>
                    <a:p>
                      <a:pPr algn="ctr" fontAlgn="b"/>
                      <a:r>
                        <a:rPr lang="en-US" sz="1200" b="1" u="none" strike="noStrike" dirty="0">
                          <a:effectLst/>
                        </a:rPr>
                        <a:t>BCSD Career Conference-2017</a:t>
                      </a:r>
                      <a:endParaRPr lang="en-US" sz="1200" b="1" i="0" u="none" strike="noStrike" dirty="0">
                        <a:solidFill>
                          <a:srgbClr val="000000"/>
                        </a:solidFill>
                        <a:effectLst/>
                        <a:latin typeface="Arial" panose="020B0604020202020204" pitchFamily="34" charset="0"/>
                      </a:endParaRPr>
                    </a:p>
                  </a:txBody>
                  <a:tcPr marL="4638" marR="4638" marT="463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3912">
                <a:tc>
                  <a:txBody>
                    <a:bodyPr/>
                    <a:lstStyle/>
                    <a:p>
                      <a:pPr algn="l" fontAlgn="b"/>
                      <a:endParaRPr lang="en-US" sz="500" b="0" i="0" u="none" strike="noStrike" dirty="0">
                        <a:solidFill>
                          <a:srgbClr val="000000"/>
                        </a:solidFill>
                        <a:effectLst/>
                        <a:latin typeface="Arial" panose="020B0604020202020204" pitchFamily="34" charset="0"/>
                      </a:endParaRPr>
                    </a:p>
                  </a:txBody>
                  <a:tcPr marL="4638" marR="4638" marT="4638" marB="0" anchor="b"/>
                </a:tc>
                <a:tc>
                  <a:txBody>
                    <a:bodyPr/>
                    <a:lstStyle/>
                    <a:p>
                      <a:pPr algn="l" fontAlgn="b"/>
                      <a:endParaRPr lang="en-US" sz="500" b="0" i="0" u="none" strike="noStrike" dirty="0">
                        <a:solidFill>
                          <a:srgbClr val="000000"/>
                        </a:solidFill>
                        <a:effectLst/>
                        <a:latin typeface="Arial" panose="020B0604020202020204" pitchFamily="34" charset="0"/>
                      </a:endParaRPr>
                    </a:p>
                  </a:txBody>
                  <a:tcPr marL="4638" marR="4638" marT="4638" marB="0" anchor="b"/>
                </a:tc>
                <a:tc>
                  <a:txBody>
                    <a:bodyPr/>
                    <a:lstStyle/>
                    <a:p>
                      <a:pPr algn="l" fontAlgn="b"/>
                      <a:endParaRPr lang="en-US" sz="500" b="0" i="0" u="none" strike="noStrike" dirty="0">
                        <a:solidFill>
                          <a:srgbClr val="000000"/>
                        </a:solidFill>
                        <a:effectLst/>
                        <a:latin typeface="Arial" panose="020B0604020202020204" pitchFamily="34" charset="0"/>
                      </a:endParaRPr>
                    </a:p>
                  </a:txBody>
                  <a:tcPr marL="4638" marR="4638" marT="4638" marB="0" anchor="b"/>
                </a:tc>
                <a:tc>
                  <a:txBody>
                    <a:bodyPr/>
                    <a:lstStyle/>
                    <a:p>
                      <a:pPr algn="l" fontAlgn="b"/>
                      <a:endParaRPr lang="en-US" sz="500" b="0" i="0" u="none" strike="noStrike" dirty="0">
                        <a:solidFill>
                          <a:srgbClr val="000000"/>
                        </a:solidFill>
                        <a:effectLst/>
                        <a:latin typeface="Arial" panose="020B0604020202020204" pitchFamily="34" charset="0"/>
                      </a:endParaRPr>
                    </a:p>
                  </a:txBody>
                  <a:tcPr marL="4638" marR="4638" marT="4638" marB="0" anchor="b"/>
                </a:tc>
                <a:tc>
                  <a:txBody>
                    <a:bodyPr/>
                    <a:lstStyle/>
                    <a:p>
                      <a:pPr algn="l" fontAlgn="b"/>
                      <a:endParaRPr lang="en-US" sz="500" b="0" i="0" u="none" strike="noStrike" dirty="0">
                        <a:solidFill>
                          <a:srgbClr val="000000"/>
                        </a:solidFill>
                        <a:effectLst/>
                        <a:latin typeface="Arial" panose="020B0604020202020204" pitchFamily="34" charset="0"/>
                      </a:endParaRPr>
                    </a:p>
                  </a:txBody>
                  <a:tcPr marL="4638" marR="4638" marT="4638" marB="0" anchor="b"/>
                </a:tc>
                <a:tc>
                  <a:txBody>
                    <a:bodyPr/>
                    <a:lstStyle/>
                    <a:p>
                      <a:pPr algn="l" fontAlgn="b"/>
                      <a:endParaRPr lang="en-US" sz="500" b="0" i="0" u="none" strike="noStrike" dirty="0">
                        <a:solidFill>
                          <a:srgbClr val="000000"/>
                        </a:solidFill>
                        <a:effectLst/>
                        <a:latin typeface="Arial" panose="020B0604020202020204" pitchFamily="34" charset="0"/>
                      </a:endParaRPr>
                    </a:p>
                  </a:txBody>
                  <a:tcPr marL="4638" marR="4638" marT="4638" marB="0" anchor="b"/>
                </a:tc>
                <a:tc>
                  <a:txBody>
                    <a:bodyPr/>
                    <a:lstStyle/>
                    <a:p>
                      <a:pPr algn="l" fontAlgn="b"/>
                      <a:endParaRPr lang="en-US" sz="500" b="0" i="0" u="none" strike="noStrike" dirty="0">
                        <a:solidFill>
                          <a:srgbClr val="000000"/>
                        </a:solidFill>
                        <a:effectLst/>
                        <a:latin typeface="Arial" panose="020B0604020202020204" pitchFamily="34" charset="0"/>
                      </a:endParaRPr>
                    </a:p>
                  </a:txBody>
                  <a:tcPr marL="4638" marR="4638" marT="4638" marB="0" anchor="b"/>
                </a:tc>
                <a:tc>
                  <a:txBody>
                    <a:bodyPr/>
                    <a:lstStyle/>
                    <a:p>
                      <a:pPr algn="l" fontAlgn="b"/>
                      <a:endParaRPr lang="en-US" sz="500" b="0" i="0" u="none" strike="noStrike" dirty="0">
                        <a:solidFill>
                          <a:srgbClr val="000000"/>
                        </a:solidFill>
                        <a:effectLst/>
                        <a:latin typeface="Arial" panose="020B0604020202020204" pitchFamily="34" charset="0"/>
                      </a:endParaRPr>
                    </a:p>
                  </a:txBody>
                  <a:tcPr marL="4638" marR="4638" marT="4638" marB="0" anchor="b"/>
                </a:tc>
                <a:extLst>
                  <a:ext uri="{0D108BD9-81ED-4DB2-BD59-A6C34878D82A}">
                    <a16:rowId xmlns:a16="http://schemas.microsoft.com/office/drawing/2014/main" val="10001"/>
                  </a:ext>
                </a:extLst>
              </a:tr>
              <a:tr h="222230">
                <a:tc>
                  <a:txBody>
                    <a:bodyPr/>
                    <a:lstStyle/>
                    <a:p>
                      <a:pPr algn="ctr" fontAlgn="ctr"/>
                      <a:r>
                        <a:rPr lang="en-US" sz="800" u="none" strike="noStrike" dirty="0">
                          <a:effectLst/>
                        </a:rPr>
                        <a:t>Business/Organization</a:t>
                      </a:r>
                      <a:br>
                        <a:rPr lang="en-US" sz="800" u="none" strike="noStrike" dirty="0">
                          <a:effectLst/>
                        </a:rPr>
                      </a:br>
                      <a:r>
                        <a:rPr lang="en-US" sz="800" u="none" strike="noStrike" dirty="0">
                          <a:effectLst/>
                        </a:rPr>
                        <a:t>Contact Name</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Session I</a:t>
                      </a:r>
                      <a:br>
                        <a:rPr lang="en-US" sz="800" u="none" strike="noStrike" dirty="0">
                          <a:effectLst/>
                        </a:rPr>
                      </a:br>
                      <a:r>
                        <a:rPr lang="en-US" sz="800" u="none" strike="noStrike" dirty="0">
                          <a:effectLst/>
                        </a:rPr>
                        <a:t>8:30 - 8:55</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Session II</a:t>
                      </a:r>
                      <a:br>
                        <a:rPr lang="en-US" sz="800" u="none" strike="noStrike" dirty="0">
                          <a:effectLst/>
                        </a:rPr>
                      </a:br>
                      <a:r>
                        <a:rPr lang="en-US" sz="800" u="none" strike="noStrike" dirty="0">
                          <a:effectLst/>
                        </a:rPr>
                        <a:t>9:00 - 9:25</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Session III</a:t>
                      </a:r>
                      <a:br>
                        <a:rPr lang="en-US" sz="800" u="none" strike="noStrike" dirty="0">
                          <a:effectLst/>
                        </a:rPr>
                      </a:br>
                      <a:r>
                        <a:rPr lang="en-US" sz="800" u="none" strike="noStrike" dirty="0">
                          <a:effectLst/>
                        </a:rPr>
                        <a:t>9:30 - 9:55</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Session IV</a:t>
                      </a:r>
                      <a:br>
                        <a:rPr lang="en-US" sz="800" u="none" strike="noStrike" dirty="0">
                          <a:effectLst/>
                        </a:rPr>
                      </a:br>
                      <a:r>
                        <a:rPr lang="en-US" sz="800" u="none" strike="noStrike" dirty="0">
                          <a:effectLst/>
                        </a:rPr>
                        <a:t>10:00 - 10:25</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Session V</a:t>
                      </a:r>
                      <a:br>
                        <a:rPr lang="en-US" sz="800" u="none" strike="noStrike" dirty="0">
                          <a:effectLst/>
                        </a:rPr>
                      </a:br>
                      <a:r>
                        <a:rPr lang="en-US" sz="800" u="none" strike="noStrike" dirty="0">
                          <a:effectLst/>
                        </a:rPr>
                        <a:t>10:30 - 10:55</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Session VI</a:t>
                      </a:r>
                      <a:br>
                        <a:rPr lang="en-US" sz="800" u="none" strike="noStrike" dirty="0">
                          <a:effectLst/>
                        </a:rPr>
                      </a:br>
                      <a:r>
                        <a:rPr lang="en-US" sz="800" u="none" strike="noStrike" dirty="0">
                          <a:effectLst/>
                        </a:rPr>
                        <a:t>11:00 - 11:30</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Room</a:t>
                      </a:r>
                      <a:br>
                        <a:rPr lang="en-US" sz="800" u="none" strike="noStrike" dirty="0">
                          <a:effectLst/>
                        </a:rPr>
                      </a:br>
                      <a:r>
                        <a:rPr lang="en-US" sz="800" u="none" strike="noStrike" dirty="0">
                          <a:effectLst/>
                        </a:rPr>
                        <a:t>Number</a:t>
                      </a:r>
                      <a:endParaRPr lang="en-US" sz="800" b="1" i="0" u="none" strike="noStrike" dirty="0">
                        <a:solidFill>
                          <a:srgbClr val="000000"/>
                        </a:solidFill>
                        <a:effectLst/>
                        <a:latin typeface="Arial" panose="020B0604020202020204" pitchFamily="34" charset="0"/>
                      </a:endParaRPr>
                    </a:p>
                  </a:txBody>
                  <a:tcPr marL="4638" marR="4638" marT="4638" marB="0" anchor="ctr"/>
                </a:tc>
                <a:extLst>
                  <a:ext uri="{0D108BD9-81ED-4DB2-BD59-A6C34878D82A}">
                    <a16:rowId xmlns:a16="http://schemas.microsoft.com/office/drawing/2014/main" val="10002"/>
                  </a:ext>
                </a:extLst>
              </a:tr>
              <a:tr h="348161">
                <a:tc>
                  <a:txBody>
                    <a:bodyPr/>
                    <a:lstStyle/>
                    <a:p>
                      <a:pPr algn="ctr" fontAlgn="ctr"/>
                      <a:r>
                        <a:rPr lang="en-US" sz="800" u="none" strike="noStrike" dirty="0">
                          <a:effectLst/>
                        </a:rPr>
                        <a:t>Lowe's</a:t>
                      </a:r>
                      <a:br>
                        <a:rPr lang="en-US" sz="800" u="none" strike="noStrike" dirty="0">
                          <a:effectLst/>
                        </a:rPr>
                      </a:br>
                      <a:r>
                        <a:rPr lang="en-US" sz="800" b="1" i="1" u="none" strike="noStrike" dirty="0">
                          <a:effectLst/>
                        </a:rPr>
                        <a:t>Courtney Mathis</a:t>
                      </a:r>
                      <a:endParaRPr lang="en-US" sz="800" b="1" i="1"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 Interviewing Skills</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 Interviewing Skills</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 Interviewing Skills</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 Interviewing Skills</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 Interviewing Skills</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203</a:t>
                      </a:r>
                      <a:endParaRPr lang="en-US" sz="800" b="0" i="0" u="none" strike="noStrike" dirty="0">
                        <a:solidFill>
                          <a:srgbClr val="000000"/>
                        </a:solidFill>
                        <a:effectLst/>
                        <a:latin typeface="Arial" panose="020B0604020202020204" pitchFamily="34" charset="0"/>
                      </a:endParaRPr>
                    </a:p>
                  </a:txBody>
                  <a:tcPr marL="4638" marR="4638" marT="4638" marB="0" anchor="ctr"/>
                </a:tc>
                <a:extLst>
                  <a:ext uri="{0D108BD9-81ED-4DB2-BD59-A6C34878D82A}">
                    <a16:rowId xmlns:a16="http://schemas.microsoft.com/office/drawing/2014/main" val="10003"/>
                  </a:ext>
                </a:extLst>
              </a:tr>
              <a:tr h="348161">
                <a:tc>
                  <a:txBody>
                    <a:bodyPr/>
                    <a:lstStyle/>
                    <a:p>
                      <a:pPr algn="ctr" fontAlgn="ctr"/>
                      <a:r>
                        <a:rPr lang="en-US" sz="800" u="none" strike="noStrike" dirty="0">
                          <a:effectLst/>
                        </a:rPr>
                        <a:t>Berkeley Prosperity Center</a:t>
                      </a:r>
                      <a:br>
                        <a:rPr lang="en-US" sz="800" u="none" strike="noStrike" dirty="0">
                          <a:effectLst/>
                        </a:rPr>
                      </a:br>
                      <a:r>
                        <a:rPr lang="en-US" sz="800" u="none" strike="noStrike" dirty="0">
                          <a:effectLst/>
                        </a:rPr>
                        <a:t>Bryan Sharper</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Money Management</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Money Management</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Money Management</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Money Management</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Money Management</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211</a:t>
                      </a:r>
                      <a:endParaRPr lang="en-US" sz="800" b="0" i="0" u="none" strike="noStrike" dirty="0">
                        <a:solidFill>
                          <a:srgbClr val="000000"/>
                        </a:solidFill>
                        <a:effectLst/>
                        <a:latin typeface="Arial" panose="020B0604020202020204" pitchFamily="34" charset="0"/>
                      </a:endParaRPr>
                    </a:p>
                  </a:txBody>
                  <a:tcPr marL="4638" marR="4638" marT="4638" marB="0" anchor="ctr"/>
                </a:tc>
                <a:extLst>
                  <a:ext uri="{0D108BD9-81ED-4DB2-BD59-A6C34878D82A}">
                    <a16:rowId xmlns:a16="http://schemas.microsoft.com/office/drawing/2014/main" val="10004"/>
                  </a:ext>
                </a:extLst>
              </a:tr>
              <a:tr h="348161">
                <a:tc>
                  <a:txBody>
                    <a:bodyPr/>
                    <a:lstStyle/>
                    <a:p>
                      <a:pPr algn="ctr" fontAlgn="ctr"/>
                      <a:r>
                        <a:rPr lang="en-US" sz="800" u="none" strike="noStrike" dirty="0">
                          <a:effectLst/>
                        </a:rPr>
                        <a:t>Santee Cooper Credit Union</a:t>
                      </a:r>
                      <a:br>
                        <a:rPr lang="en-US" sz="800" u="none" strike="noStrike" dirty="0">
                          <a:effectLst/>
                        </a:rPr>
                      </a:br>
                      <a:r>
                        <a:rPr lang="en-US" sz="800" u="none" strike="noStrike" dirty="0">
                          <a:effectLst/>
                        </a:rPr>
                        <a:t>Michelle Jones</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Resume Writing</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Resume Writing</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Resume Writing</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Resume Writing</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Resume Writing</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225</a:t>
                      </a:r>
                      <a:endParaRPr lang="en-US" sz="800" b="0" i="0" u="none" strike="noStrike" dirty="0">
                        <a:solidFill>
                          <a:srgbClr val="000000"/>
                        </a:solidFill>
                        <a:effectLst/>
                        <a:latin typeface="Arial" panose="020B0604020202020204" pitchFamily="34" charset="0"/>
                      </a:endParaRPr>
                    </a:p>
                  </a:txBody>
                  <a:tcPr marL="4638" marR="4638" marT="4638" marB="0" anchor="ctr"/>
                </a:tc>
                <a:extLst>
                  <a:ext uri="{0D108BD9-81ED-4DB2-BD59-A6C34878D82A}">
                    <a16:rowId xmlns:a16="http://schemas.microsoft.com/office/drawing/2014/main" val="10005"/>
                  </a:ext>
                </a:extLst>
              </a:tr>
              <a:tr h="348161">
                <a:tc>
                  <a:txBody>
                    <a:bodyPr/>
                    <a:lstStyle/>
                    <a:p>
                      <a:pPr algn="ctr" fontAlgn="ctr"/>
                      <a:r>
                        <a:rPr lang="en-US" sz="800" u="none" strike="noStrike" dirty="0">
                          <a:effectLst/>
                        </a:rPr>
                        <a:t>Dale Carnegie</a:t>
                      </a:r>
                      <a:br>
                        <a:rPr lang="en-US" sz="800" u="none" strike="noStrike" dirty="0">
                          <a:effectLst/>
                        </a:rPr>
                      </a:br>
                      <a:r>
                        <a:rPr lang="en-US" sz="800" u="none" strike="noStrike" dirty="0">
                          <a:effectLst/>
                        </a:rPr>
                        <a:t>Liz McCool</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Networking 101</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Networking 101</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Networking 101</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Networking 101</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Networking 101</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227</a:t>
                      </a:r>
                      <a:endParaRPr lang="en-US" sz="800" b="0" i="0" u="none" strike="noStrike" dirty="0">
                        <a:solidFill>
                          <a:srgbClr val="000000"/>
                        </a:solidFill>
                        <a:effectLst/>
                        <a:latin typeface="Arial" panose="020B0604020202020204" pitchFamily="34" charset="0"/>
                      </a:endParaRPr>
                    </a:p>
                  </a:txBody>
                  <a:tcPr marL="4638" marR="4638" marT="4638" marB="0" anchor="ctr"/>
                </a:tc>
                <a:extLst>
                  <a:ext uri="{0D108BD9-81ED-4DB2-BD59-A6C34878D82A}">
                    <a16:rowId xmlns:a16="http://schemas.microsoft.com/office/drawing/2014/main" val="10006"/>
                  </a:ext>
                </a:extLst>
              </a:tr>
              <a:tr h="348161">
                <a:tc>
                  <a:txBody>
                    <a:bodyPr/>
                    <a:lstStyle/>
                    <a:p>
                      <a:pPr algn="ctr" fontAlgn="ctr"/>
                      <a:r>
                        <a:rPr lang="en-US" sz="800" u="none" strike="noStrike" dirty="0">
                          <a:effectLst/>
                        </a:rPr>
                        <a:t>Hendrick Automotive Group</a:t>
                      </a:r>
                      <a:br>
                        <a:rPr lang="en-US" sz="800" u="none" strike="noStrike" dirty="0">
                          <a:effectLst/>
                        </a:rPr>
                      </a:br>
                      <a:r>
                        <a:rPr lang="en-US" sz="800" u="none" strike="noStrike" dirty="0">
                          <a:effectLst/>
                        </a:rPr>
                        <a:t>Brad Davis</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Skill Sets Needed for</a:t>
                      </a:r>
                      <a:br>
                        <a:rPr lang="en-US" sz="800" u="none" strike="noStrike" dirty="0">
                          <a:effectLst/>
                        </a:rPr>
                      </a:br>
                      <a:r>
                        <a:rPr lang="en-US" sz="800" u="none" strike="noStrike" dirty="0">
                          <a:effectLst/>
                        </a:rPr>
                        <a:t>Employment</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Skill Sets Needed for</a:t>
                      </a:r>
                      <a:br>
                        <a:rPr lang="en-US" sz="800" u="none" strike="noStrike" dirty="0">
                          <a:effectLst/>
                        </a:rPr>
                      </a:br>
                      <a:r>
                        <a:rPr lang="en-US" sz="800" u="none" strike="noStrike" dirty="0">
                          <a:effectLst/>
                        </a:rPr>
                        <a:t>Employment</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Skill Sets Needed for</a:t>
                      </a:r>
                      <a:br>
                        <a:rPr lang="en-US" sz="800" u="none" strike="noStrike" dirty="0">
                          <a:effectLst/>
                        </a:rPr>
                      </a:br>
                      <a:r>
                        <a:rPr lang="en-US" sz="800" u="none" strike="noStrike" dirty="0">
                          <a:effectLst/>
                        </a:rPr>
                        <a:t>Employment</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Skill Sets Needed for</a:t>
                      </a:r>
                      <a:br>
                        <a:rPr lang="en-US" sz="800" u="none" strike="noStrike" dirty="0">
                          <a:effectLst/>
                        </a:rPr>
                      </a:br>
                      <a:r>
                        <a:rPr lang="en-US" sz="800" u="none" strike="noStrike" dirty="0">
                          <a:effectLst/>
                        </a:rPr>
                        <a:t>Employment</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Skill Sets Needed for</a:t>
                      </a:r>
                      <a:br>
                        <a:rPr lang="en-US" sz="800" u="none" strike="noStrike" dirty="0">
                          <a:effectLst/>
                        </a:rPr>
                      </a:br>
                      <a:r>
                        <a:rPr lang="en-US" sz="800" u="none" strike="noStrike" dirty="0">
                          <a:effectLst/>
                        </a:rPr>
                        <a:t>Employment</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229</a:t>
                      </a:r>
                      <a:endParaRPr lang="en-US" sz="800" b="0" i="0" u="none" strike="noStrike" dirty="0">
                        <a:solidFill>
                          <a:srgbClr val="000000"/>
                        </a:solidFill>
                        <a:effectLst/>
                        <a:latin typeface="Arial" panose="020B0604020202020204" pitchFamily="34" charset="0"/>
                      </a:endParaRPr>
                    </a:p>
                  </a:txBody>
                  <a:tcPr marL="4638" marR="4638" marT="4638" marB="0" anchor="ctr"/>
                </a:tc>
                <a:extLst>
                  <a:ext uri="{0D108BD9-81ED-4DB2-BD59-A6C34878D82A}">
                    <a16:rowId xmlns:a16="http://schemas.microsoft.com/office/drawing/2014/main" val="10007"/>
                  </a:ext>
                </a:extLst>
              </a:tr>
              <a:tr h="348161">
                <a:tc>
                  <a:txBody>
                    <a:bodyPr/>
                    <a:lstStyle/>
                    <a:p>
                      <a:pPr algn="ctr" fontAlgn="ctr"/>
                      <a:r>
                        <a:rPr lang="en-US" sz="800" u="none" strike="noStrike" dirty="0">
                          <a:effectLst/>
                        </a:rPr>
                        <a:t>Knights Companies </a:t>
                      </a:r>
                      <a:br>
                        <a:rPr lang="en-US" sz="800" u="none" strike="noStrike" dirty="0">
                          <a:effectLst/>
                        </a:rPr>
                      </a:br>
                      <a:r>
                        <a:rPr lang="en-US" sz="800" u="none" strike="noStrike" dirty="0">
                          <a:effectLst/>
                        </a:rPr>
                        <a:t>Rhonda Vidal</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Employability Skills</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Employability Skills</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Employability Skills</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Employability Skills</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Employability Skills</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231</a:t>
                      </a:r>
                      <a:endParaRPr lang="en-US" sz="800" b="0" i="0" u="none" strike="noStrike" dirty="0">
                        <a:solidFill>
                          <a:srgbClr val="000000"/>
                        </a:solidFill>
                        <a:effectLst/>
                        <a:latin typeface="Arial" panose="020B0604020202020204" pitchFamily="34" charset="0"/>
                      </a:endParaRPr>
                    </a:p>
                  </a:txBody>
                  <a:tcPr marL="4638" marR="4638" marT="4638" marB="0" anchor="ctr"/>
                </a:tc>
                <a:extLst>
                  <a:ext uri="{0D108BD9-81ED-4DB2-BD59-A6C34878D82A}">
                    <a16:rowId xmlns:a16="http://schemas.microsoft.com/office/drawing/2014/main" val="10008"/>
                  </a:ext>
                </a:extLst>
              </a:tr>
              <a:tr h="348161">
                <a:tc>
                  <a:txBody>
                    <a:bodyPr/>
                    <a:lstStyle/>
                    <a:p>
                      <a:pPr algn="ctr" fontAlgn="ctr"/>
                      <a:r>
                        <a:rPr lang="en-US" sz="800" u="none" strike="noStrike" dirty="0">
                          <a:effectLst/>
                        </a:rPr>
                        <a:t>Berkeley Electric Cooperative</a:t>
                      </a:r>
                      <a:br>
                        <a:rPr lang="en-US" sz="800" u="none" strike="noStrike" dirty="0">
                          <a:effectLst/>
                        </a:rPr>
                      </a:br>
                      <a:r>
                        <a:rPr lang="en-US" sz="800" u="none" strike="noStrike" dirty="0">
                          <a:effectLst/>
                        </a:rPr>
                        <a:t>Sharon Rosa</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Interviewing Skills</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Interviewing Skills</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Interviewing Skills</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Interviewing Skills</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Interviewing Skills</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233</a:t>
                      </a:r>
                      <a:endParaRPr lang="en-US" sz="800" b="0" i="0" u="none" strike="noStrike" dirty="0">
                        <a:solidFill>
                          <a:srgbClr val="000000"/>
                        </a:solidFill>
                        <a:effectLst/>
                        <a:latin typeface="Arial" panose="020B0604020202020204" pitchFamily="34" charset="0"/>
                      </a:endParaRPr>
                    </a:p>
                  </a:txBody>
                  <a:tcPr marL="4638" marR="4638" marT="4638" marB="0" anchor="ctr"/>
                </a:tc>
                <a:extLst>
                  <a:ext uri="{0D108BD9-81ED-4DB2-BD59-A6C34878D82A}">
                    <a16:rowId xmlns:a16="http://schemas.microsoft.com/office/drawing/2014/main" val="10009"/>
                  </a:ext>
                </a:extLst>
              </a:tr>
              <a:tr h="274519">
                <a:tc>
                  <a:txBody>
                    <a:bodyPr/>
                    <a:lstStyle/>
                    <a:p>
                      <a:pPr marL="0" algn="ctr" defTabSz="914400" rtl="0" eaLnBrk="1" fontAlgn="ctr" latinLnBrk="0" hangingPunct="1"/>
                      <a:r>
                        <a:rPr lang="en-US" sz="800" u="none" strike="noStrike" dirty="0">
                          <a:effectLst/>
                        </a:rPr>
                        <a:t>SPAWAR</a:t>
                      </a:r>
                      <a:br>
                        <a:rPr lang="en-US" sz="800" u="none" strike="noStrike" dirty="0">
                          <a:effectLst/>
                        </a:rPr>
                      </a:br>
                      <a:r>
                        <a:rPr lang="en-US" sz="800" b="1" i="1" u="none" strike="noStrike" kern="1200" dirty="0">
                          <a:solidFill>
                            <a:schemeClr val="dk1"/>
                          </a:solidFill>
                          <a:effectLst/>
                          <a:latin typeface="+mn-lt"/>
                          <a:ea typeface="+mn-ea"/>
                          <a:cs typeface="+mn-cs"/>
                        </a:rPr>
                        <a:t>Byas Glover</a:t>
                      </a:r>
                    </a:p>
                  </a:txBody>
                  <a:tcPr marL="4638" marR="4638" marT="4638" marB="0" anchor="ctr"/>
                </a:tc>
                <a:tc>
                  <a:txBody>
                    <a:bodyPr/>
                    <a:lstStyle/>
                    <a:p>
                      <a:pPr algn="ctr" fontAlgn="ctr"/>
                      <a:r>
                        <a:rPr lang="en-US" sz="800" u="none" strike="noStrike" dirty="0">
                          <a:effectLst/>
                        </a:rPr>
                        <a:t>How to Be Good at Life</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How to Be Good at Life</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How to Be Good at Life</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How to Be Good at Life</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How to Be Good at Life</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235</a:t>
                      </a:r>
                      <a:endParaRPr lang="en-US" sz="800" b="0" i="0" u="none" strike="noStrike" dirty="0">
                        <a:solidFill>
                          <a:srgbClr val="000000"/>
                        </a:solidFill>
                        <a:effectLst/>
                        <a:latin typeface="Arial" panose="020B0604020202020204" pitchFamily="34" charset="0"/>
                      </a:endParaRPr>
                    </a:p>
                  </a:txBody>
                  <a:tcPr marL="4638" marR="4638" marT="4638" marB="0" anchor="ctr"/>
                </a:tc>
                <a:extLst>
                  <a:ext uri="{0D108BD9-81ED-4DB2-BD59-A6C34878D82A}">
                    <a16:rowId xmlns:a16="http://schemas.microsoft.com/office/drawing/2014/main" val="10010"/>
                  </a:ext>
                </a:extLst>
              </a:tr>
              <a:tr h="348161">
                <a:tc>
                  <a:txBody>
                    <a:bodyPr/>
                    <a:lstStyle/>
                    <a:p>
                      <a:pPr marL="0" algn="ctr" defTabSz="914400" rtl="0" eaLnBrk="1" fontAlgn="ctr" latinLnBrk="0" hangingPunct="1"/>
                      <a:r>
                        <a:rPr lang="en-US" sz="800" u="none" strike="noStrike" dirty="0">
                          <a:effectLst/>
                        </a:rPr>
                        <a:t>Santee Cooper</a:t>
                      </a:r>
                      <a:br>
                        <a:rPr lang="en-US" sz="800" u="none" strike="noStrike" dirty="0">
                          <a:effectLst/>
                        </a:rPr>
                      </a:br>
                      <a:r>
                        <a:rPr lang="en-US" sz="800" b="1" i="1" u="none" strike="noStrike" kern="1200" dirty="0">
                          <a:solidFill>
                            <a:schemeClr val="dk1"/>
                          </a:solidFill>
                          <a:effectLst/>
                          <a:latin typeface="+mn-lt"/>
                          <a:ea typeface="+mn-ea"/>
                          <a:cs typeface="+mn-cs"/>
                        </a:rPr>
                        <a:t>Geno Porter</a:t>
                      </a:r>
                    </a:p>
                  </a:txBody>
                  <a:tcPr marL="4638" marR="4638" marT="4638" marB="0" anchor="ctr"/>
                </a:tc>
                <a:tc>
                  <a:txBody>
                    <a:bodyPr/>
                    <a:lstStyle/>
                    <a:p>
                      <a:pPr algn="ctr" fontAlgn="ctr"/>
                      <a:r>
                        <a:rPr lang="en-US" sz="800" u="none" strike="noStrike" dirty="0">
                          <a:effectLst/>
                        </a:rPr>
                        <a:t>Positive Work Ethic</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Positive Work Ethic</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Positive Work Ethic</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Positive Work Ethic</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Positive Work Ethic</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232</a:t>
                      </a:r>
                      <a:endParaRPr lang="en-US" sz="800" b="0" i="0" u="none" strike="noStrike" dirty="0">
                        <a:solidFill>
                          <a:srgbClr val="000000"/>
                        </a:solidFill>
                        <a:effectLst/>
                        <a:latin typeface="Arial" panose="020B0604020202020204" pitchFamily="34" charset="0"/>
                      </a:endParaRPr>
                    </a:p>
                  </a:txBody>
                  <a:tcPr marL="4638" marR="4638" marT="4638" marB="0" anchor="ctr"/>
                </a:tc>
                <a:extLst>
                  <a:ext uri="{0D108BD9-81ED-4DB2-BD59-A6C34878D82A}">
                    <a16:rowId xmlns:a16="http://schemas.microsoft.com/office/drawing/2014/main" val="10011"/>
                  </a:ext>
                </a:extLst>
              </a:tr>
              <a:tr h="348161">
                <a:tc>
                  <a:txBody>
                    <a:bodyPr/>
                    <a:lstStyle/>
                    <a:p>
                      <a:pPr marL="0" algn="ctr" defTabSz="914400" rtl="0" eaLnBrk="1" fontAlgn="ctr" latinLnBrk="0" hangingPunct="1"/>
                      <a:r>
                        <a:rPr lang="en-US" sz="800" u="none" strike="noStrike" dirty="0">
                          <a:effectLst/>
                        </a:rPr>
                        <a:t>Santee Cooper</a:t>
                      </a:r>
                      <a:br>
                        <a:rPr lang="en-US" sz="800" u="none" strike="noStrike" dirty="0">
                          <a:effectLst/>
                        </a:rPr>
                      </a:br>
                      <a:r>
                        <a:rPr lang="en-US" sz="800" b="1" i="1" u="none" strike="noStrike" kern="1200" dirty="0">
                          <a:solidFill>
                            <a:schemeClr val="dk1"/>
                          </a:solidFill>
                          <a:effectLst/>
                          <a:latin typeface="+mn-lt"/>
                          <a:ea typeface="+mn-ea"/>
                          <a:cs typeface="+mn-cs"/>
                        </a:rPr>
                        <a:t>Mike Johnson</a:t>
                      </a:r>
                    </a:p>
                  </a:txBody>
                  <a:tcPr marL="4638" marR="4638" marT="4638" marB="0" anchor="ctr"/>
                </a:tc>
                <a:tc>
                  <a:txBody>
                    <a:bodyPr/>
                    <a:lstStyle/>
                    <a:p>
                      <a:pPr algn="ctr" fontAlgn="ctr"/>
                      <a:r>
                        <a:rPr lang="en-US" sz="800" u="none" strike="noStrike" dirty="0">
                          <a:effectLst/>
                        </a:rPr>
                        <a:t>Professional Conduct</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Professional Conduct</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Professional Conduct</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Professional Conduct</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Professional Conduct</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234</a:t>
                      </a:r>
                      <a:endParaRPr lang="en-US" sz="800" b="0" i="0" u="none" strike="noStrike" dirty="0">
                        <a:solidFill>
                          <a:srgbClr val="000000"/>
                        </a:solidFill>
                        <a:effectLst/>
                        <a:latin typeface="Arial" panose="020B0604020202020204" pitchFamily="34" charset="0"/>
                      </a:endParaRPr>
                    </a:p>
                  </a:txBody>
                  <a:tcPr marL="4638" marR="4638" marT="4638" marB="0" anchor="ctr"/>
                </a:tc>
                <a:extLst>
                  <a:ext uri="{0D108BD9-81ED-4DB2-BD59-A6C34878D82A}">
                    <a16:rowId xmlns:a16="http://schemas.microsoft.com/office/drawing/2014/main" val="10012"/>
                  </a:ext>
                </a:extLst>
              </a:tr>
              <a:tr h="348161">
                <a:tc>
                  <a:txBody>
                    <a:bodyPr/>
                    <a:lstStyle/>
                    <a:p>
                      <a:pPr marL="0" algn="ctr" defTabSz="914400" rtl="0" eaLnBrk="1" fontAlgn="ctr" latinLnBrk="0" hangingPunct="1"/>
                      <a:r>
                        <a:rPr lang="en-US" sz="800" u="none" strike="noStrike" dirty="0">
                          <a:effectLst/>
                        </a:rPr>
                        <a:t>Landmark 21 Consulting</a:t>
                      </a:r>
                      <a:br>
                        <a:rPr lang="en-US" sz="800" u="none" strike="noStrike" dirty="0">
                          <a:effectLst/>
                        </a:rPr>
                      </a:br>
                      <a:r>
                        <a:rPr lang="en-US" sz="800" b="1" i="1" u="none" strike="noStrike" kern="1200" dirty="0">
                          <a:solidFill>
                            <a:schemeClr val="dk1"/>
                          </a:solidFill>
                          <a:effectLst/>
                          <a:latin typeface="+mn-lt"/>
                          <a:ea typeface="+mn-ea"/>
                          <a:cs typeface="+mn-cs"/>
                        </a:rPr>
                        <a:t>Jordan Graffis</a:t>
                      </a:r>
                    </a:p>
                  </a:txBody>
                  <a:tcPr marL="4638" marR="4638" marT="4638" marB="0" anchor="ctr"/>
                </a:tc>
                <a:tc>
                  <a:txBody>
                    <a:bodyPr/>
                    <a:lstStyle/>
                    <a:p>
                      <a:pPr algn="ctr" fontAlgn="ctr"/>
                      <a:r>
                        <a:rPr lang="en-US" sz="800" u="none" strike="noStrike" dirty="0">
                          <a:effectLst/>
                        </a:rPr>
                        <a:t>Interviewing/Resume Writing</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Interviewing/Resume Writing</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Interviewing/Resume Writing</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Parent Session</a:t>
                      </a:r>
                      <a:br>
                        <a:rPr lang="en-US" sz="800" u="none" strike="noStrike" dirty="0">
                          <a:effectLst/>
                        </a:rPr>
                      </a:br>
                      <a:r>
                        <a:rPr lang="en-US" sz="800" u="none" strike="noStrike" dirty="0">
                          <a:effectLst/>
                        </a:rPr>
                        <a:t>(Preparing your Child</a:t>
                      </a:r>
                      <a:br>
                        <a:rPr lang="en-US" sz="800" u="none" strike="noStrike" dirty="0">
                          <a:effectLst/>
                        </a:rPr>
                      </a:br>
                      <a:r>
                        <a:rPr lang="en-US" sz="800" u="none" strike="noStrike" dirty="0">
                          <a:effectLst/>
                        </a:rPr>
                        <a:t> for Future Careers)</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Parent Session</a:t>
                      </a:r>
                      <a:br>
                        <a:rPr lang="en-US" sz="800" u="none" strike="noStrike" dirty="0">
                          <a:effectLst/>
                        </a:rPr>
                      </a:br>
                      <a:r>
                        <a:rPr lang="en-US" sz="800" u="none" strike="noStrike" dirty="0">
                          <a:effectLst/>
                        </a:rPr>
                        <a:t>(Preparing your Child</a:t>
                      </a:r>
                      <a:br>
                        <a:rPr lang="en-US" sz="800" u="none" strike="noStrike" dirty="0">
                          <a:effectLst/>
                        </a:rPr>
                      </a:br>
                      <a:r>
                        <a:rPr lang="en-US" sz="800" u="none" strike="noStrike" dirty="0">
                          <a:effectLst/>
                        </a:rPr>
                        <a:t> for Future Careers)</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201</a:t>
                      </a:r>
                      <a:endParaRPr lang="en-US" sz="800" b="0" i="0" u="none" strike="noStrike" dirty="0">
                        <a:solidFill>
                          <a:srgbClr val="000000"/>
                        </a:solidFill>
                        <a:effectLst/>
                        <a:latin typeface="Arial" panose="020B0604020202020204" pitchFamily="34" charset="0"/>
                      </a:endParaRPr>
                    </a:p>
                  </a:txBody>
                  <a:tcPr marL="4638" marR="4638" marT="4638" marB="0" anchor="ctr"/>
                </a:tc>
                <a:extLst>
                  <a:ext uri="{0D108BD9-81ED-4DB2-BD59-A6C34878D82A}">
                    <a16:rowId xmlns:a16="http://schemas.microsoft.com/office/drawing/2014/main" val="10013"/>
                  </a:ext>
                </a:extLst>
              </a:tr>
              <a:tr h="603411">
                <a:tc>
                  <a:txBody>
                    <a:bodyPr/>
                    <a:lstStyle/>
                    <a:p>
                      <a:pPr marL="0" algn="ctr" defTabSz="914400" rtl="0" eaLnBrk="1" fontAlgn="ctr" latinLnBrk="0" hangingPunct="1"/>
                      <a:r>
                        <a:rPr lang="en-US" sz="800" u="none" strike="noStrike" dirty="0">
                          <a:effectLst/>
                        </a:rPr>
                        <a:t>Career and Technical Education</a:t>
                      </a:r>
                      <a:br>
                        <a:rPr lang="en-US" sz="800" u="none" strike="noStrike" dirty="0">
                          <a:effectLst/>
                        </a:rPr>
                      </a:br>
                      <a:r>
                        <a:rPr lang="en-US" sz="800" u="none" strike="noStrike" dirty="0">
                          <a:effectLst/>
                        </a:rPr>
                        <a:t>Berkeley County School District </a:t>
                      </a:r>
                      <a:br>
                        <a:rPr lang="en-US" sz="800" u="none" strike="noStrike" dirty="0">
                          <a:effectLst/>
                        </a:rPr>
                      </a:br>
                      <a:r>
                        <a:rPr lang="en-US" sz="800" b="1" i="1" u="none" strike="noStrike" kern="1200" dirty="0">
                          <a:solidFill>
                            <a:schemeClr val="dk1"/>
                          </a:solidFill>
                          <a:effectLst/>
                          <a:latin typeface="+mn-lt"/>
                          <a:ea typeface="+mn-ea"/>
                          <a:cs typeface="+mn-cs"/>
                        </a:rPr>
                        <a:t>Tana Lee</a:t>
                      </a:r>
                    </a:p>
                  </a:txBody>
                  <a:tcPr marL="4638" marR="4638" marT="4638" marB="0" anchor="ctr"/>
                </a:tc>
                <a:tc>
                  <a:txBody>
                    <a:bodyPr/>
                    <a:lstStyle/>
                    <a:p>
                      <a:pPr algn="ctr" fontAlgn="ctr"/>
                      <a:r>
                        <a:rPr lang="en-US" sz="800" u="none" strike="noStrike" dirty="0">
                          <a:effectLst/>
                        </a:rPr>
                        <a:t>Parent Session</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Parent Session</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Parent Session </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Parent Session</a:t>
                      </a:r>
                      <a:endParaRPr lang="en-US" sz="800" b="0" i="0" u="none" strike="noStrike" dirty="0">
                        <a:solidFill>
                          <a:srgbClr val="000000"/>
                        </a:solidFill>
                        <a:effectLst/>
                        <a:latin typeface="Arial" panose="020B0604020202020204" pitchFamily="34" charset="0"/>
                      </a:endParaRPr>
                    </a:p>
                  </a:txBody>
                  <a:tcPr marL="4638" marR="4638" marT="4638" marB="0" anchor="ctr"/>
                </a:tc>
                <a:tc>
                  <a:txBody>
                    <a:bodyPr/>
                    <a:lstStyle/>
                    <a:p>
                      <a:pPr algn="ctr" fontAlgn="ctr"/>
                      <a:r>
                        <a:rPr lang="en-US" sz="800" u="none" strike="noStrike" dirty="0">
                          <a:effectLst/>
                        </a:rPr>
                        <a:t>807</a:t>
                      </a:r>
                      <a:endParaRPr lang="en-US" sz="800" b="0" i="0" u="none" strike="noStrike" dirty="0">
                        <a:solidFill>
                          <a:srgbClr val="000000"/>
                        </a:solidFill>
                        <a:effectLst/>
                        <a:latin typeface="Arial" panose="020B0604020202020204" pitchFamily="34" charset="0"/>
                      </a:endParaRPr>
                    </a:p>
                  </a:txBody>
                  <a:tcPr marL="4638" marR="4638" marT="4638"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45771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effectLst/>
        </p:spPr>
        <p:txBody>
          <a:bodyPr/>
          <a:lstStyle/>
          <a:p>
            <a:pPr algn="l" eaLnBrk="0" hangingPunct="0"/>
            <a:r>
              <a:rPr lang="en-US" sz="3200" kern="1200" dirty="0" smtClean="0">
                <a:solidFill>
                  <a:srgbClr val="003B76"/>
                </a:solidFill>
              </a:rPr>
              <a:t>Career Conference 2017</a:t>
            </a:r>
            <a:br>
              <a:rPr lang="en-US" sz="3200" kern="1200" dirty="0" smtClean="0">
                <a:solidFill>
                  <a:srgbClr val="003B76"/>
                </a:solidFill>
              </a:rPr>
            </a:br>
            <a:r>
              <a:rPr lang="en-US" sz="3200" kern="1200" dirty="0" smtClean="0">
                <a:solidFill>
                  <a:srgbClr val="003B76"/>
                </a:solidFill>
              </a:rPr>
              <a:t>Feedback/Observations</a:t>
            </a:r>
            <a:endParaRPr lang="en-US" sz="3200" kern="1200" dirty="0">
              <a:solidFill>
                <a:srgbClr val="003B76"/>
              </a:solidFill>
            </a:endParaRPr>
          </a:p>
        </p:txBody>
      </p:sp>
      <p:sp>
        <p:nvSpPr>
          <p:cNvPr id="2" name="Slide Number Placeholder 1"/>
          <p:cNvSpPr>
            <a:spLocks noGrp="1"/>
          </p:cNvSpPr>
          <p:nvPr>
            <p:ph type="sldNum" sz="quarter" idx="12"/>
          </p:nvPr>
        </p:nvSpPr>
        <p:spPr/>
        <p:txBody>
          <a:bodyPr/>
          <a:lstStyle/>
          <a:p>
            <a:fld id="{A7A7892B-59DE-473F-A9F9-AFE8078FAAC7}" type="slidenum">
              <a:rPr lang="en-US" smtClean="0"/>
              <a:pPr/>
              <a:t>24</a:t>
            </a:fld>
            <a:endParaRPr lang="en-US" dirty="0"/>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
        <p:nvSpPr>
          <p:cNvPr id="12" name="Content Placeholder 11"/>
          <p:cNvSpPr>
            <a:spLocks noGrp="1"/>
          </p:cNvSpPr>
          <p:nvPr>
            <p:ph sz="half" idx="2"/>
          </p:nvPr>
        </p:nvSpPr>
        <p:spPr>
          <a:xfrm>
            <a:off x="381000" y="2254748"/>
            <a:ext cx="8305800" cy="3951288"/>
          </a:xfrm>
        </p:spPr>
        <p:txBody>
          <a:bodyPr/>
          <a:lstStyle/>
          <a:p>
            <a:pPr lvl="1">
              <a:buFont typeface="Arial" panose="020B0604020202020204" pitchFamily="34" charset="0"/>
              <a:buChar char="•"/>
            </a:pPr>
            <a:r>
              <a:rPr lang="en-US" sz="3200" dirty="0" smtClean="0"/>
              <a:t>Increase length of sessions</a:t>
            </a:r>
          </a:p>
          <a:p>
            <a:pPr lvl="1">
              <a:buFont typeface="Arial" panose="020B0604020202020204" pitchFamily="34" charset="0"/>
              <a:buChar char="•"/>
            </a:pPr>
            <a:r>
              <a:rPr lang="en-US" sz="3200" dirty="0" smtClean="0"/>
              <a:t>Possibility of doing panel discussions with former students</a:t>
            </a:r>
          </a:p>
          <a:p>
            <a:pPr lvl="1">
              <a:buFont typeface="Arial" panose="020B0604020202020204" pitchFamily="34" charset="0"/>
              <a:buChar char="•"/>
            </a:pPr>
            <a:r>
              <a:rPr lang="en-US" sz="3200" dirty="0" smtClean="0"/>
              <a:t>Possibility of hosting during the school day</a:t>
            </a:r>
          </a:p>
          <a:p>
            <a:pPr lvl="1">
              <a:buFont typeface="Arial" panose="020B0604020202020204" pitchFamily="34" charset="0"/>
              <a:buChar char="•"/>
            </a:pPr>
            <a:endParaRPr lang="en-US" sz="3200" dirty="0" smtClean="0"/>
          </a:p>
        </p:txBody>
      </p:sp>
    </p:spTree>
    <p:extLst>
      <p:ext uri="{BB962C8B-B14F-4D97-AF65-F5344CB8AC3E}">
        <p14:creationId xmlns:p14="http://schemas.microsoft.com/office/powerpoint/2010/main" val="361324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A7892B-59DE-473F-A9F9-AFE8078FAAC7}" type="slidenum">
              <a:rPr lang="en-US" smtClean="0"/>
              <a:pPr/>
              <a:t>25</a:t>
            </a:fld>
            <a:endParaRPr lang="en-US" dirty="0"/>
          </a:p>
        </p:txBody>
      </p:sp>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
        <p:nvSpPr>
          <p:cNvPr id="7" name="Title 2"/>
          <p:cNvSpPr txBox="1">
            <a:spLocks/>
          </p:cNvSpPr>
          <p:nvPr/>
        </p:nvSpPr>
        <p:spPr bwMode="auto">
          <a:xfrm>
            <a:off x="228600" y="0"/>
            <a:ext cx="7010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a:lstStyle>
          <a:p>
            <a:pPr algn="l" eaLnBrk="0" hangingPunct="0"/>
            <a:r>
              <a:rPr lang="en-US" sz="3200" kern="1200" dirty="0" smtClean="0">
                <a:solidFill>
                  <a:srgbClr val="000066"/>
                </a:solidFill>
              </a:rPr>
              <a:t>Planning Tips</a:t>
            </a:r>
            <a:endParaRPr lang="en-US" sz="3200" kern="1200" dirty="0">
              <a:solidFill>
                <a:srgbClr val="000066"/>
              </a:solidFill>
            </a:endParaRPr>
          </a:p>
        </p:txBody>
      </p:sp>
      <p:sp>
        <p:nvSpPr>
          <p:cNvPr id="10" name="Content Placeholder 11"/>
          <p:cNvSpPr>
            <a:spLocks noGrp="1"/>
          </p:cNvSpPr>
          <p:nvPr>
            <p:ph sz="half" idx="1"/>
          </p:nvPr>
        </p:nvSpPr>
        <p:spPr>
          <a:xfrm>
            <a:off x="381000" y="1806575"/>
            <a:ext cx="5181600" cy="4438650"/>
          </a:xfrm>
        </p:spPr>
        <p:txBody>
          <a:bodyPr/>
          <a:lstStyle/>
          <a:p>
            <a:r>
              <a:rPr lang="en-US" dirty="0" smtClean="0"/>
              <a:t>Select an appropriate date and location based on school/district calendars and needs of industry (hiring dates)</a:t>
            </a:r>
          </a:p>
          <a:p>
            <a:r>
              <a:rPr lang="en-US" dirty="0" smtClean="0"/>
              <a:t>Select community partner(s)</a:t>
            </a:r>
          </a:p>
          <a:p>
            <a:r>
              <a:rPr lang="en-US" dirty="0" smtClean="0"/>
              <a:t>Identify format</a:t>
            </a:r>
          </a:p>
          <a:p>
            <a:r>
              <a:rPr lang="en-US" dirty="0" smtClean="0"/>
              <a:t>Send out Save the Date announcements</a:t>
            </a:r>
            <a:endParaRPr lang="en-US" dirty="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2883" y="2060397"/>
            <a:ext cx="2973917" cy="3505200"/>
          </a:xfrm>
          <a:prstGeom prst="rect">
            <a:avLst/>
          </a:prstGeom>
        </p:spPr>
      </p:pic>
    </p:spTree>
    <p:extLst>
      <p:ext uri="{BB962C8B-B14F-4D97-AF65-F5344CB8AC3E}">
        <p14:creationId xmlns:p14="http://schemas.microsoft.com/office/powerpoint/2010/main" val="3704511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A7892B-59DE-473F-A9F9-AFE8078FAAC7}" type="slidenum">
              <a:rPr lang="en-US" smtClean="0"/>
              <a:pPr/>
              <a:t>26</a:t>
            </a:fld>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
        <p:nvSpPr>
          <p:cNvPr id="7" name="Title 2"/>
          <p:cNvSpPr txBox="1">
            <a:spLocks/>
          </p:cNvSpPr>
          <p:nvPr/>
        </p:nvSpPr>
        <p:spPr bwMode="auto">
          <a:xfrm>
            <a:off x="228600" y="0"/>
            <a:ext cx="7010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a:lstStyle>
          <a:p>
            <a:pPr algn="l" eaLnBrk="0" hangingPunct="0"/>
            <a:r>
              <a:rPr lang="en-US" sz="3200" kern="1200" dirty="0" smtClean="0">
                <a:solidFill>
                  <a:srgbClr val="000066"/>
                </a:solidFill>
              </a:rPr>
              <a:t>Planning Tips</a:t>
            </a:r>
            <a:endParaRPr lang="en-US" sz="3200" kern="1200" dirty="0">
              <a:solidFill>
                <a:srgbClr val="000066"/>
              </a:solidFill>
            </a:endParaRPr>
          </a:p>
        </p:txBody>
      </p:sp>
      <p:sp>
        <p:nvSpPr>
          <p:cNvPr id="10" name="Content Placeholder 11"/>
          <p:cNvSpPr>
            <a:spLocks noGrp="1"/>
          </p:cNvSpPr>
          <p:nvPr>
            <p:ph sz="half" idx="1"/>
          </p:nvPr>
        </p:nvSpPr>
        <p:spPr>
          <a:xfrm>
            <a:off x="304800" y="2044700"/>
            <a:ext cx="8077200" cy="4438650"/>
          </a:xfrm>
        </p:spPr>
        <p:txBody>
          <a:bodyPr/>
          <a:lstStyle/>
          <a:p>
            <a:r>
              <a:rPr lang="en-US" dirty="0" smtClean="0"/>
              <a:t>Send out emails/letters requesting participation</a:t>
            </a:r>
          </a:p>
          <a:p>
            <a:r>
              <a:rPr lang="en-US" dirty="0" smtClean="0"/>
              <a:t>Flyers/Emails/Social Media to announce event</a:t>
            </a:r>
          </a:p>
          <a:p>
            <a:r>
              <a:rPr lang="en-US" dirty="0" smtClean="0"/>
              <a:t>Consider ordering any promotional items</a:t>
            </a:r>
          </a:p>
          <a:p>
            <a:r>
              <a:rPr lang="en-US" dirty="0"/>
              <a:t>Partner with schools to provide support</a:t>
            </a:r>
          </a:p>
          <a:p>
            <a:pPr lvl="1"/>
            <a:r>
              <a:rPr lang="en-US" dirty="0"/>
              <a:t>Culinary Arts to prepare hospitality room with breakfast, snacks, and lunch</a:t>
            </a:r>
          </a:p>
          <a:p>
            <a:pPr lvl="1"/>
            <a:r>
              <a:rPr lang="en-US" dirty="0"/>
              <a:t>Students in organizations that need service hours to assist with set up and during the Conference (Beta, NHS, FBLA, DECA, Skills USA, Student Government, JROTC)</a:t>
            </a:r>
          </a:p>
          <a:p>
            <a:endParaRPr lang="en-US" dirty="0"/>
          </a:p>
        </p:txBody>
      </p:sp>
    </p:spTree>
    <p:extLst>
      <p:ext uri="{BB962C8B-B14F-4D97-AF65-F5344CB8AC3E}">
        <p14:creationId xmlns:p14="http://schemas.microsoft.com/office/powerpoint/2010/main" val="261546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A7892B-59DE-473F-A9F9-AFE8078FAAC7}" type="slidenum">
              <a:rPr lang="en-US" smtClean="0"/>
              <a:pPr/>
              <a:t>27</a:t>
            </a:fld>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
        <p:nvSpPr>
          <p:cNvPr id="7" name="Title 2"/>
          <p:cNvSpPr txBox="1">
            <a:spLocks/>
          </p:cNvSpPr>
          <p:nvPr/>
        </p:nvSpPr>
        <p:spPr bwMode="auto">
          <a:xfrm>
            <a:off x="228600" y="0"/>
            <a:ext cx="7010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a:lstStyle>
          <a:p>
            <a:pPr algn="l" eaLnBrk="0" hangingPunct="0"/>
            <a:r>
              <a:rPr lang="en-US" sz="3200" kern="1200" dirty="0" smtClean="0">
                <a:solidFill>
                  <a:srgbClr val="000066"/>
                </a:solidFill>
              </a:rPr>
              <a:t>Planning Tips</a:t>
            </a:r>
            <a:endParaRPr lang="en-US" sz="3200" kern="1200" dirty="0">
              <a:solidFill>
                <a:srgbClr val="000066"/>
              </a:solidFill>
            </a:endParaRPr>
          </a:p>
        </p:txBody>
      </p:sp>
      <p:sp>
        <p:nvSpPr>
          <p:cNvPr id="10" name="Content Placeholder 11"/>
          <p:cNvSpPr>
            <a:spLocks noGrp="1"/>
          </p:cNvSpPr>
          <p:nvPr>
            <p:ph sz="half" idx="1"/>
          </p:nvPr>
        </p:nvSpPr>
        <p:spPr>
          <a:xfrm>
            <a:off x="381000" y="2038169"/>
            <a:ext cx="8077200" cy="4438650"/>
          </a:xfrm>
        </p:spPr>
        <p:txBody>
          <a:bodyPr/>
          <a:lstStyle/>
          <a:p>
            <a:pPr lvl="1"/>
            <a:r>
              <a:rPr lang="en-US" dirty="0" smtClean="0"/>
              <a:t>Have an administrator on the day of the event to provide support (use of PA system, access, etc.)</a:t>
            </a:r>
            <a:endParaRPr lang="en-US" dirty="0"/>
          </a:p>
          <a:p>
            <a:pPr lvl="1"/>
            <a:r>
              <a:rPr lang="en-US" dirty="0" smtClean="0"/>
              <a:t>Use technology (Chromebook, iPads) for registration.</a:t>
            </a:r>
          </a:p>
          <a:p>
            <a:endParaRPr lang="en-US" dirty="0" smtClean="0"/>
          </a:p>
        </p:txBody>
      </p:sp>
    </p:spTree>
    <p:extLst>
      <p:ext uri="{BB962C8B-B14F-4D97-AF65-F5344CB8AC3E}">
        <p14:creationId xmlns:p14="http://schemas.microsoft.com/office/powerpoint/2010/main" val="412266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A7892B-59DE-473F-A9F9-AFE8078FAAC7}" type="slidenum">
              <a:rPr lang="en-US" smtClean="0"/>
              <a:pPr/>
              <a:t>28</a:t>
            </a:fld>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
        <p:nvSpPr>
          <p:cNvPr id="7" name="Title 2"/>
          <p:cNvSpPr txBox="1">
            <a:spLocks/>
          </p:cNvSpPr>
          <p:nvPr/>
        </p:nvSpPr>
        <p:spPr bwMode="auto">
          <a:xfrm>
            <a:off x="838200" y="58466"/>
            <a:ext cx="7010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a:lstStyle>
          <a:p>
            <a:pPr algn="l" eaLnBrk="0" hangingPunct="0"/>
            <a:r>
              <a:rPr lang="en-US" sz="3200" kern="1200" dirty="0" smtClean="0">
                <a:solidFill>
                  <a:srgbClr val="000066"/>
                </a:solidFill>
              </a:rPr>
              <a:t>Planning Tips</a:t>
            </a:r>
            <a:endParaRPr lang="en-US" sz="3200" kern="1200" dirty="0">
              <a:solidFill>
                <a:srgbClr val="000066"/>
              </a:solidFill>
            </a:endParaRPr>
          </a:p>
        </p:txBody>
      </p:sp>
      <p:sp>
        <p:nvSpPr>
          <p:cNvPr id="10" name="Content Placeholder 11"/>
          <p:cNvSpPr>
            <a:spLocks noGrp="1"/>
          </p:cNvSpPr>
          <p:nvPr>
            <p:ph sz="half" idx="1"/>
          </p:nvPr>
        </p:nvSpPr>
        <p:spPr>
          <a:xfrm>
            <a:off x="381000" y="2038169"/>
            <a:ext cx="8077200" cy="4438650"/>
          </a:xfrm>
        </p:spPr>
        <p:txBody>
          <a:bodyPr/>
          <a:lstStyle/>
          <a:p>
            <a:pPr marL="0" indent="0" algn="ctr">
              <a:buNone/>
            </a:pPr>
            <a:r>
              <a:rPr lang="en-US" dirty="0" smtClean="0"/>
              <a:t>To access the presentation, files, etc. use the following:</a:t>
            </a:r>
          </a:p>
          <a:p>
            <a:pPr marL="0" indent="0">
              <a:buNone/>
            </a:pPr>
            <a:endParaRPr lang="en-US" dirty="0" smtClean="0">
              <a:hlinkClick r:id="rId5"/>
            </a:endParaRPr>
          </a:p>
          <a:p>
            <a:pPr marL="0" indent="0">
              <a:buNone/>
            </a:pPr>
            <a:endParaRPr lang="en-US" dirty="0" smtClean="0">
              <a:hlinkClick r:id="rId5"/>
            </a:endParaRPr>
          </a:p>
          <a:p>
            <a:pPr marL="0" indent="0">
              <a:buNone/>
            </a:pPr>
            <a:r>
              <a:rPr lang="en-US" dirty="0" smtClean="0">
                <a:hlinkClick r:id="rId5"/>
              </a:rPr>
              <a:t>https</a:t>
            </a:r>
            <a:r>
              <a:rPr lang="en-US" dirty="0">
                <a:hlinkClick r:id="rId5"/>
              </a:rPr>
              <a:t>://</a:t>
            </a:r>
            <a:r>
              <a:rPr lang="en-US" dirty="0" smtClean="0">
                <a:hlinkClick r:id="rId5"/>
              </a:rPr>
              <a:t>goo.gl/YrvEQ4</a:t>
            </a:r>
            <a:r>
              <a:rPr lang="en-US" dirty="0" smtClean="0"/>
              <a:t>					</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2600" y="3287440"/>
            <a:ext cx="2362200" cy="2362200"/>
          </a:xfrm>
          <a:prstGeom prst="rect">
            <a:avLst/>
          </a:prstGeom>
        </p:spPr>
      </p:pic>
    </p:spTree>
    <p:extLst>
      <p:ext uri="{BB962C8B-B14F-4D97-AF65-F5344CB8AC3E}">
        <p14:creationId xmlns:p14="http://schemas.microsoft.com/office/powerpoint/2010/main" val="279940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pPr algn="l"/>
            <a:r>
              <a:rPr lang="en-US" sz="3200" kern="1200" dirty="0" smtClean="0">
                <a:solidFill>
                  <a:srgbClr val="000066"/>
                </a:solidFill>
                <a:ea typeface="Calibri" panose="020F0502020204030204" pitchFamily="34" charset="0"/>
                <a:cs typeface="Times New Roman" panose="02020603050405020304" pitchFamily="18" charset="0"/>
              </a:rPr>
              <a:t>Other Special Projects</a:t>
            </a:r>
            <a:endParaRPr lang="en-US" sz="3200" kern="1200" dirty="0">
              <a:solidFill>
                <a:srgbClr val="000066"/>
              </a:solidFill>
              <a:ea typeface="Calibri" panose="020F0502020204030204" pitchFamily="34" charset="0"/>
              <a:cs typeface="Times New Roman" panose="02020603050405020304" pitchFamily="18" charset="0"/>
            </a:endParaRPr>
          </a:p>
        </p:txBody>
      </p:sp>
      <p:sp>
        <p:nvSpPr>
          <p:cNvPr id="7" name="Text Placeholder 6"/>
          <p:cNvSpPr>
            <a:spLocks noGrp="1"/>
          </p:cNvSpPr>
          <p:nvPr>
            <p:ph type="body" idx="1"/>
          </p:nvPr>
        </p:nvSpPr>
        <p:spPr>
          <a:xfrm>
            <a:off x="457098" y="2057400"/>
            <a:ext cx="4040188" cy="639762"/>
          </a:xfrm>
        </p:spPr>
        <p:txBody>
          <a:bodyPr/>
          <a:lstStyle/>
          <a:p>
            <a:r>
              <a:rPr lang="en-US" dirty="0" smtClean="0"/>
              <a:t>Middle School CTE Camp (</a:t>
            </a:r>
            <a:r>
              <a:rPr lang="en-US" dirty="0" err="1" smtClean="0"/>
              <a:t>LowCountry</a:t>
            </a:r>
            <a:r>
              <a:rPr lang="en-US" dirty="0" smtClean="0"/>
              <a:t> Lifestyles)</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301" y="3013753"/>
            <a:ext cx="4039985" cy="2273531"/>
          </a:xfrm>
          <a:prstGeom prst="rect">
            <a:avLst/>
          </a:prstGeom>
          <a:ln>
            <a:noFill/>
          </a:ln>
          <a:effectLst>
            <a:softEdge rad="112500"/>
          </a:effectLst>
        </p:spPr>
      </p:pic>
      <p:sp>
        <p:nvSpPr>
          <p:cNvPr id="8" name="Text Placeholder 7"/>
          <p:cNvSpPr>
            <a:spLocks noGrp="1"/>
          </p:cNvSpPr>
          <p:nvPr>
            <p:ph type="body" sz="quarter" idx="3"/>
          </p:nvPr>
        </p:nvSpPr>
        <p:spPr>
          <a:xfrm>
            <a:off x="4645025" y="2819400"/>
            <a:ext cx="4041775" cy="639762"/>
          </a:xfrm>
        </p:spPr>
        <p:txBody>
          <a:bodyPr/>
          <a:lstStyle/>
          <a:p>
            <a:r>
              <a:rPr lang="en-US" dirty="0"/>
              <a:t>#</a:t>
            </a:r>
            <a:r>
              <a:rPr lang="en-US" dirty="0" err="1"/>
              <a:t>CodeNation</a:t>
            </a:r>
            <a:r>
              <a:rPr lang="en-US" dirty="0"/>
              <a:t> Computer Science Middle School Camp</a:t>
            </a:r>
          </a:p>
          <a:p>
            <a:endParaRPr lang="en-US" dirty="0"/>
          </a:p>
        </p:txBody>
      </p:sp>
      <p:pic>
        <p:nvPicPr>
          <p:cNvPr id="4" name="Content Placeholder 3"/>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45025" y="2995726"/>
            <a:ext cx="4041775" cy="2309585"/>
          </a:xfrm>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
        <p:nvSpPr>
          <p:cNvPr id="3" name="Slide Number Placeholder 2"/>
          <p:cNvSpPr>
            <a:spLocks noGrp="1"/>
          </p:cNvSpPr>
          <p:nvPr>
            <p:ph type="sldNum" sz="quarter" idx="12"/>
          </p:nvPr>
        </p:nvSpPr>
        <p:spPr/>
        <p:txBody>
          <a:bodyPr/>
          <a:lstStyle/>
          <a:p>
            <a:fld id="{A7A7892B-59DE-473F-A9F9-AFE8078FAAC7}" type="slidenum">
              <a:rPr lang="en-US" smtClean="0"/>
              <a:pPr/>
              <a:t>29</a:t>
            </a:fld>
            <a:endParaRPr lang="en-US"/>
          </a:p>
        </p:txBody>
      </p:sp>
    </p:spTree>
    <p:extLst>
      <p:ext uri="{BB962C8B-B14F-4D97-AF65-F5344CB8AC3E}">
        <p14:creationId xmlns:p14="http://schemas.microsoft.com/office/powerpoint/2010/main" val="406287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229600" cy="4743813"/>
          </a:xfrm>
        </p:spPr>
        <p:txBody>
          <a:bodyPr/>
          <a:lstStyle/>
          <a:p>
            <a:pPr marL="0" indent="0" algn="ctr">
              <a:buNone/>
            </a:pPr>
            <a:r>
              <a:rPr lang="en-US" sz="4400" i="1" dirty="0"/>
              <a:t>Mission</a:t>
            </a:r>
            <a:r>
              <a:rPr lang="en-US" sz="4000" dirty="0"/>
              <a:t/>
            </a:r>
            <a:br>
              <a:rPr lang="en-US" sz="4000" dirty="0"/>
            </a:br>
            <a:endParaRPr lang="en-US" sz="1100" dirty="0" smtClean="0"/>
          </a:p>
          <a:p>
            <a:pPr marL="0" indent="0" algn="ctr">
              <a:buNone/>
            </a:pPr>
            <a:r>
              <a:rPr lang="en-US" sz="4000" dirty="0" smtClean="0"/>
              <a:t>In </a:t>
            </a:r>
            <a:r>
              <a:rPr lang="en-US" sz="4000" dirty="0"/>
              <a:t>partnership with our community, ignite in every student a passion for world-class knowledge and skills through dynamic instruction and personalized educational opportunities.</a:t>
            </a:r>
          </a:p>
          <a:p>
            <a:pPr marL="0" indent="0">
              <a:buNone/>
            </a:pPr>
            <a:endParaRPr lang="en-US" dirty="0"/>
          </a:p>
        </p:txBody>
      </p:sp>
      <p:sp>
        <p:nvSpPr>
          <p:cNvPr id="4" name="Slide Number Placeholder 3"/>
          <p:cNvSpPr>
            <a:spLocks noGrp="1"/>
          </p:cNvSpPr>
          <p:nvPr>
            <p:ph type="sldNum" sz="quarter" idx="12"/>
          </p:nvPr>
        </p:nvSpPr>
        <p:spPr/>
        <p:txBody>
          <a:bodyPr/>
          <a:lstStyle/>
          <a:p>
            <a:fld id="{A7A7892B-59DE-473F-A9F9-AFE8078FAAC7}" type="slidenum">
              <a:rPr lang="en-US" smtClean="0"/>
              <a:pPr/>
              <a:t>3</a:t>
            </a:fld>
            <a:endParaRPr lang="en-US" dirty="0"/>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162800" y="-483885"/>
            <a:ext cx="2133600" cy="1859742"/>
          </a:xfrm>
          <a:prstGeom prst="rect">
            <a:avLst/>
          </a:prstGeom>
        </p:spPr>
      </p:pic>
      <p:sp>
        <p:nvSpPr>
          <p:cNvPr id="6" name="Title 2"/>
          <p:cNvSpPr>
            <a:spLocks noGrp="1"/>
          </p:cNvSpPr>
          <p:nvPr>
            <p:ph type="title" idx="4294967295"/>
          </p:nvPr>
        </p:nvSpPr>
        <p:spPr>
          <a:xfrm>
            <a:off x="685800" y="152400"/>
            <a:ext cx="7010400" cy="1143000"/>
          </a:xfrm>
          <a:effectLst/>
        </p:spPr>
        <p:txBody>
          <a:bodyPr/>
          <a:lstStyle/>
          <a:p>
            <a:pPr algn="l" eaLnBrk="0" hangingPunct="0"/>
            <a:r>
              <a:rPr lang="en-US" sz="3200" kern="1200" dirty="0" smtClean="0">
                <a:solidFill>
                  <a:srgbClr val="003B76"/>
                </a:solidFill>
              </a:rPr>
              <a:t>Berkeley County School District</a:t>
            </a:r>
            <a:br>
              <a:rPr lang="en-US" sz="3200" kern="1200" dirty="0" smtClean="0">
                <a:solidFill>
                  <a:srgbClr val="003B76"/>
                </a:solidFill>
              </a:rPr>
            </a:br>
            <a:r>
              <a:rPr lang="en-US" sz="3200" kern="1200" dirty="0" smtClean="0">
                <a:solidFill>
                  <a:srgbClr val="003B76"/>
                </a:solidFill>
              </a:rPr>
              <a:t>Mission Statements</a:t>
            </a:r>
            <a:endParaRPr lang="en-US" sz="3200" kern="1200" dirty="0">
              <a:solidFill>
                <a:srgbClr val="003B76"/>
              </a:solidFill>
            </a:endParaRPr>
          </a:p>
        </p:txBody>
      </p:sp>
    </p:spTree>
    <p:extLst>
      <p:ext uri="{BB962C8B-B14F-4D97-AF65-F5344CB8AC3E}">
        <p14:creationId xmlns:p14="http://schemas.microsoft.com/office/powerpoint/2010/main" val="41379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A7892B-59DE-473F-A9F9-AFE8078FAAC7}" type="slidenum">
              <a:rPr lang="en-US" smtClean="0"/>
              <a:pPr/>
              <a:t>30</a:t>
            </a:fld>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
        <p:nvSpPr>
          <p:cNvPr id="7" name="Title 2"/>
          <p:cNvSpPr txBox="1">
            <a:spLocks/>
          </p:cNvSpPr>
          <p:nvPr/>
        </p:nvSpPr>
        <p:spPr bwMode="auto">
          <a:xfrm>
            <a:off x="762000" y="53304"/>
            <a:ext cx="7010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a:lstStyle>
          <a:p>
            <a:pPr algn="l" eaLnBrk="0" hangingPunct="0"/>
            <a:r>
              <a:rPr lang="en-US" sz="3200" kern="1200" dirty="0" smtClean="0">
                <a:solidFill>
                  <a:srgbClr val="000066"/>
                </a:solidFill>
              </a:rPr>
              <a:t>Questions/Answers</a:t>
            </a:r>
            <a:endParaRPr lang="en-US" sz="3200" kern="1200" dirty="0">
              <a:solidFill>
                <a:srgbClr val="000066"/>
              </a:solidFill>
            </a:endParaRPr>
          </a:p>
        </p:txBody>
      </p:sp>
      <p:sp>
        <p:nvSpPr>
          <p:cNvPr id="10" name="Content Placeholder 11"/>
          <p:cNvSpPr>
            <a:spLocks noGrp="1"/>
          </p:cNvSpPr>
          <p:nvPr>
            <p:ph sz="half" idx="1"/>
          </p:nvPr>
        </p:nvSpPr>
        <p:spPr>
          <a:xfrm>
            <a:off x="381000" y="2038169"/>
            <a:ext cx="8077200" cy="443865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hlinkClick r:id="rId5"/>
            </a:endParaRPr>
          </a:p>
          <a:p>
            <a:pPr marL="0" indent="0">
              <a:buNone/>
            </a:pPr>
            <a:r>
              <a:rPr lang="en-US" dirty="0" smtClean="0"/>
              <a:t>				</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9800" y="2000069"/>
            <a:ext cx="3756025" cy="3756025"/>
          </a:xfrm>
          <a:prstGeom prst="rect">
            <a:avLst/>
          </a:prstGeom>
        </p:spPr>
      </p:pic>
    </p:spTree>
    <p:extLst>
      <p:ext uri="{BB962C8B-B14F-4D97-AF65-F5344CB8AC3E}">
        <p14:creationId xmlns:p14="http://schemas.microsoft.com/office/powerpoint/2010/main" val="286519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A7892B-59DE-473F-A9F9-AFE8078FAAC7}" type="slidenum">
              <a:rPr lang="en-US" smtClean="0"/>
              <a:pPr/>
              <a:t>31</a:t>
            </a:fld>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
        <p:nvSpPr>
          <p:cNvPr id="7" name="Title 2"/>
          <p:cNvSpPr txBox="1">
            <a:spLocks/>
          </p:cNvSpPr>
          <p:nvPr/>
        </p:nvSpPr>
        <p:spPr bwMode="auto">
          <a:xfrm>
            <a:off x="762000" y="53304"/>
            <a:ext cx="7010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a:lstStyle>
          <a:p>
            <a:pPr algn="l" eaLnBrk="0" hangingPunct="0"/>
            <a:r>
              <a:rPr lang="en-US" sz="3200" kern="1200" dirty="0" smtClean="0">
                <a:solidFill>
                  <a:srgbClr val="000066"/>
                </a:solidFill>
              </a:rPr>
              <a:t>For More Information</a:t>
            </a:r>
            <a:endParaRPr lang="en-US" sz="3200" kern="1200" dirty="0">
              <a:solidFill>
                <a:srgbClr val="000066"/>
              </a:solidFill>
            </a:endParaRPr>
          </a:p>
        </p:txBody>
      </p:sp>
      <p:sp>
        <p:nvSpPr>
          <p:cNvPr id="10" name="Content Placeholder 11"/>
          <p:cNvSpPr>
            <a:spLocks noGrp="1"/>
          </p:cNvSpPr>
          <p:nvPr>
            <p:ph sz="half" idx="1"/>
          </p:nvPr>
        </p:nvSpPr>
        <p:spPr>
          <a:xfrm>
            <a:off x="381000" y="2038169"/>
            <a:ext cx="8077200" cy="443865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hlinkClick r:id="rId5"/>
            </a:endParaRPr>
          </a:p>
          <a:p>
            <a:pPr marL="0" indent="0">
              <a:buNone/>
            </a:pPr>
            <a:r>
              <a:rPr lang="en-US" dirty="0" smtClean="0"/>
              <a:t>				</a:t>
            </a:r>
          </a:p>
        </p:txBody>
      </p:sp>
      <p:sp>
        <p:nvSpPr>
          <p:cNvPr id="8" name="Content Placeholder 11"/>
          <p:cNvSpPr>
            <a:spLocks noGrp="1"/>
          </p:cNvSpPr>
          <p:nvPr>
            <p:ph sz="half" idx="1"/>
          </p:nvPr>
        </p:nvSpPr>
        <p:spPr>
          <a:xfrm>
            <a:off x="346166" y="1793513"/>
            <a:ext cx="8077200" cy="4438650"/>
          </a:xfrm>
        </p:spPr>
        <p:txBody>
          <a:bodyPr/>
          <a:lstStyle/>
          <a:p>
            <a:pPr marL="0" indent="0">
              <a:buNone/>
            </a:pPr>
            <a:r>
              <a:rPr lang="en-US" sz="1600" b="1" dirty="0" smtClean="0"/>
              <a:t>Sonya Addison-Stewart, Academy Coordinator</a:t>
            </a:r>
          </a:p>
          <a:p>
            <a:pPr marL="0" indent="0">
              <a:buNone/>
            </a:pPr>
            <a:r>
              <a:rPr lang="en-US" sz="1600" dirty="0" smtClean="0"/>
              <a:t>stewarts@bcsdschools.net</a:t>
            </a:r>
          </a:p>
          <a:p>
            <a:pPr marL="0" indent="0">
              <a:buNone/>
            </a:pPr>
            <a:r>
              <a:rPr lang="en-US" sz="1600" dirty="0" smtClean="0"/>
              <a:t>843-899-8308</a:t>
            </a:r>
            <a:endParaRPr lang="en-US" sz="1600" dirty="0"/>
          </a:p>
          <a:p>
            <a:pPr marL="0" indent="0">
              <a:buNone/>
            </a:pPr>
            <a:r>
              <a:rPr lang="en-US" sz="1600" dirty="0" smtClean="0"/>
              <a:t>       @Academies_BCSD</a:t>
            </a:r>
            <a:endParaRPr lang="en-US" sz="1600" dirty="0"/>
          </a:p>
          <a:p>
            <a:pPr marL="0" indent="0">
              <a:buNone/>
            </a:pPr>
            <a:r>
              <a:rPr lang="en-US" sz="1600" dirty="0"/>
              <a:t> </a:t>
            </a:r>
            <a:r>
              <a:rPr lang="en-US" sz="1600" dirty="0" smtClean="0"/>
              <a:t>      Academies of Berkeley County School District</a:t>
            </a:r>
          </a:p>
          <a:p>
            <a:pPr marL="0" indent="0">
              <a:buNone/>
            </a:pPr>
            <a:endParaRPr lang="en-US" sz="1600" dirty="0"/>
          </a:p>
          <a:p>
            <a:pPr marL="0" indent="0">
              <a:buNone/>
            </a:pPr>
            <a:r>
              <a:rPr lang="en-US" sz="1600" b="1" dirty="0" smtClean="0"/>
              <a:t>Tana Lee, Director of Career and Technical Education</a:t>
            </a:r>
          </a:p>
          <a:p>
            <a:pPr marL="0" indent="0">
              <a:buNone/>
            </a:pPr>
            <a:r>
              <a:rPr lang="en-US" sz="1600" dirty="0" smtClean="0"/>
              <a:t>leetana@bcsdschools.net</a:t>
            </a:r>
          </a:p>
          <a:p>
            <a:pPr marL="0" indent="0">
              <a:buNone/>
            </a:pPr>
            <a:r>
              <a:rPr lang="en-US" sz="1600" dirty="0" smtClean="0"/>
              <a:t>843-899-8670</a:t>
            </a:r>
          </a:p>
          <a:p>
            <a:pPr marL="0" indent="0">
              <a:buNone/>
            </a:pPr>
            <a:r>
              <a:rPr lang="en-US" sz="1600" dirty="0" smtClean="0"/>
              <a:t>        @tanalee12</a:t>
            </a:r>
          </a:p>
          <a:p>
            <a:pPr marL="0" indent="0">
              <a:buNone/>
            </a:pPr>
            <a:endParaRPr lang="en-US" sz="1600" dirty="0"/>
          </a:p>
          <a:p>
            <a:pPr marL="0" indent="0">
              <a:buNone/>
            </a:pPr>
            <a:r>
              <a:rPr lang="en-US" sz="1600" b="1" dirty="0" smtClean="0"/>
              <a:t>Heidi Guerry, CTE Program Coordinator</a:t>
            </a:r>
          </a:p>
          <a:p>
            <a:pPr marL="0" indent="0">
              <a:buNone/>
            </a:pPr>
            <a:r>
              <a:rPr lang="en-US" sz="1600" dirty="0" smtClean="0"/>
              <a:t>guerryh@bcsdschools.net</a:t>
            </a:r>
          </a:p>
          <a:p>
            <a:pPr marL="0" indent="0">
              <a:buNone/>
            </a:pPr>
            <a:r>
              <a:rPr lang="en-US" sz="1600" dirty="0" smtClean="0"/>
              <a:t>843-899-8670</a:t>
            </a:r>
            <a:endParaRPr lang="en-US" sz="1600" dirty="0"/>
          </a:p>
          <a:p>
            <a:pPr marL="0" indent="0">
              <a:buNone/>
            </a:pPr>
            <a:r>
              <a:rPr lang="en-US" sz="1600" dirty="0"/>
              <a:t> </a:t>
            </a:r>
            <a:r>
              <a:rPr lang="en-US" sz="1600" dirty="0" smtClean="0"/>
              <a:t>       @Heidi_Guerry</a:t>
            </a:r>
          </a:p>
        </p:txBody>
      </p:sp>
      <p:grpSp>
        <p:nvGrpSpPr>
          <p:cNvPr id="9" name="Group 8"/>
          <p:cNvGrpSpPr/>
          <p:nvPr/>
        </p:nvGrpSpPr>
        <p:grpSpPr>
          <a:xfrm>
            <a:off x="482827" y="2667000"/>
            <a:ext cx="279173" cy="583973"/>
            <a:chOff x="427804" y="3276600"/>
            <a:chExt cx="279173" cy="583973"/>
          </a:xfrm>
        </p:grpSpPr>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527" y="3276600"/>
              <a:ext cx="253728" cy="253728"/>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804" y="3581400"/>
              <a:ext cx="279173" cy="279173"/>
            </a:xfrm>
            <a:prstGeom prst="rect">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27" y="4487840"/>
            <a:ext cx="253728" cy="25372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27" y="5973468"/>
            <a:ext cx="253728" cy="253728"/>
          </a:xfrm>
          <a:prstGeom prst="rect">
            <a:avLst/>
          </a:prstGeom>
        </p:spPr>
      </p:pic>
    </p:spTree>
    <p:extLst>
      <p:ext uri="{BB962C8B-B14F-4D97-AF65-F5344CB8AC3E}">
        <p14:creationId xmlns:p14="http://schemas.microsoft.com/office/powerpoint/2010/main" val="407739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49" y="1931685"/>
            <a:ext cx="8305800" cy="3411121"/>
          </a:xfrm>
        </p:spPr>
        <p:txBody>
          <a:bodyPr/>
          <a:lstStyle/>
          <a:p>
            <a:r>
              <a:rPr lang="en-US" dirty="0"/>
              <a:t>Enrollment</a:t>
            </a:r>
          </a:p>
          <a:p>
            <a:pPr lvl="1"/>
            <a:r>
              <a:rPr lang="en-US" b="1" dirty="0" smtClean="0"/>
              <a:t>33,962</a:t>
            </a:r>
            <a:endParaRPr lang="en-US" b="1" dirty="0"/>
          </a:p>
          <a:p>
            <a:r>
              <a:rPr lang="en-US" dirty="0" smtClean="0"/>
              <a:t>Schools</a:t>
            </a:r>
          </a:p>
          <a:p>
            <a:pPr lvl="1"/>
            <a:r>
              <a:rPr lang="en-US" b="1" dirty="0" smtClean="0"/>
              <a:t>44 </a:t>
            </a:r>
            <a:r>
              <a:rPr lang="en-US" b="1" dirty="0" smtClean="0"/>
              <a:t>(New High School opening August 2017)</a:t>
            </a:r>
            <a:endParaRPr lang="en-US" b="1" dirty="0"/>
          </a:p>
          <a:p>
            <a:r>
              <a:rPr lang="en-US" dirty="0" smtClean="0"/>
              <a:t>Teachers</a:t>
            </a:r>
            <a:endParaRPr lang="en-US" dirty="0"/>
          </a:p>
          <a:p>
            <a:pPr lvl="1"/>
            <a:r>
              <a:rPr lang="en-US" b="1" dirty="0"/>
              <a:t>2,070</a:t>
            </a:r>
          </a:p>
          <a:p>
            <a:pPr marL="0" indent="0" algn="ctr">
              <a:buNone/>
            </a:pPr>
            <a:endParaRPr lang="en-US" dirty="0"/>
          </a:p>
        </p:txBody>
      </p:sp>
      <p:sp>
        <p:nvSpPr>
          <p:cNvPr id="4" name="Slide Number Placeholder 3"/>
          <p:cNvSpPr>
            <a:spLocks noGrp="1"/>
          </p:cNvSpPr>
          <p:nvPr>
            <p:ph type="sldNum" sz="quarter" idx="12"/>
          </p:nvPr>
        </p:nvSpPr>
        <p:spPr/>
        <p:txBody>
          <a:bodyPr/>
          <a:lstStyle/>
          <a:p>
            <a:fld id="{A7A7892B-59DE-473F-A9F9-AFE8078FAAC7}" type="slidenum">
              <a:rPr lang="en-US" smtClean="0"/>
              <a:pPr/>
              <a:t>4</a:t>
            </a:fld>
            <a:endParaRPr lang="en-US" dirty="0"/>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162800" y="-483885"/>
            <a:ext cx="2133600" cy="1859742"/>
          </a:xfrm>
          <a:prstGeom prst="rect">
            <a:avLst/>
          </a:prstGeom>
        </p:spPr>
      </p:pic>
      <p:sp>
        <p:nvSpPr>
          <p:cNvPr id="6" name="Title 2"/>
          <p:cNvSpPr>
            <a:spLocks noGrp="1"/>
          </p:cNvSpPr>
          <p:nvPr>
            <p:ph type="title" idx="4294967295"/>
          </p:nvPr>
        </p:nvSpPr>
        <p:spPr>
          <a:xfrm>
            <a:off x="685800" y="152400"/>
            <a:ext cx="7010400" cy="1143000"/>
          </a:xfrm>
          <a:effectLst/>
        </p:spPr>
        <p:txBody>
          <a:bodyPr/>
          <a:lstStyle/>
          <a:p>
            <a:pPr algn="l" eaLnBrk="0" hangingPunct="0"/>
            <a:r>
              <a:rPr lang="en-US" sz="3200" kern="1200" dirty="0" smtClean="0">
                <a:solidFill>
                  <a:srgbClr val="003B76"/>
                </a:solidFill>
              </a:rPr>
              <a:t>Berkeley County School District</a:t>
            </a:r>
            <a:br>
              <a:rPr lang="en-US" sz="3200" kern="1200" dirty="0" smtClean="0">
                <a:solidFill>
                  <a:srgbClr val="003B76"/>
                </a:solidFill>
              </a:rPr>
            </a:br>
            <a:r>
              <a:rPr lang="en-US" sz="3200" kern="1200" dirty="0" smtClean="0">
                <a:solidFill>
                  <a:srgbClr val="003B76"/>
                </a:solidFill>
              </a:rPr>
              <a:t>Quick Facts</a:t>
            </a:r>
            <a:endParaRPr lang="en-US" sz="3200" kern="1200" dirty="0">
              <a:solidFill>
                <a:srgbClr val="003B76"/>
              </a:solidFill>
            </a:endParaRPr>
          </a:p>
        </p:txBody>
      </p:sp>
      <p:sp>
        <p:nvSpPr>
          <p:cNvPr id="2" name="TextBox 1"/>
          <p:cNvSpPr txBox="1"/>
          <p:nvPr/>
        </p:nvSpPr>
        <p:spPr>
          <a:xfrm>
            <a:off x="914400" y="5471259"/>
            <a:ext cx="7543800" cy="1015663"/>
          </a:xfrm>
          <a:prstGeom prst="rect">
            <a:avLst/>
          </a:prstGeom>
          <a:noFill/>
        </p:spPr>
        <p:txBody>
          <a:bodyPr wrap="square" rtlCol="0">
            <a:spAutoFit/>
          </a:bodyPr>
          <a:lstStyle/>
          <a:p>
            <a:r>
              <a:rPr lang="en-US" sz="2000" i="1" dirty="0"/>
              <a:t>It’s estimated that enrollment will increase by 1,000 students annually and that 20 to 23 new schools will be necessary to manage growth by 2035.</a:t>
            </a:r>
          </a:p>
        </p:txBody>
      </p:sp>
    </p:spTree>
    <p:extLst>
      <p:ext uri="{BB962C8B-B14F-4D97-AF65-F5344CB8AC3E}">
        <p14:creationId xmlns:p14="http://schemas.microsoft.com/office/powerpoint/2010/main" val="49781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spcBef>
                <a:spcPts val="0"/>
              </a:spcBef>
              <a:buNone/>
            </a:pPr>
            <a:r>
              <a:rPr lang="en-US" sz="2800" b="1" dirty="0" smtClean="0"/>
              <a:t>Tana Lee</a:t>
            </a:r>
          </a:p>
          <a:p>
            <a:pPr marL="0" indent="0" algn="ctr">
              <a:spcBef>
                <a:spcPts val="0"/>
              </a:spcBef>
              <a:buNone/>
            </a:pPr>
            <a:r>
              <a:rPr lang="en-US" sz="2800" dirty="0" smtClean="0"/>
              <a:t>Director</a:t>
            </a:r>
          </a:p>
          <a:p>
            <a:pPr marL="0" indent="0" algn="ctr">
              <a:spcBef>
                <a:spcPts val="0"/>
              </a:spcBef>
              <a:buNone/>
            </a:pPr>
            <a:endParaRPr lang="en-US" sz="2800" dirty="0"/>
          </a:p>
          <a:p>
            <a:pPr marL="0" indent="0" algn="ctr">
              <a:spcBef>
                <a:spcPts val="0"/>
              </a:spcBef>
              <a:buNone/>
            </a:pPr>
            <a:r>
              <a:rPr lang="en-US" sz="2800" b="1" dirty="0" smtClean="0"/>
              <a:t>Sonya Addison-Stewart</a:t>
            </a:r>
          </a:p>
          <a:p>
            <a:pPr marL="0" indent="0" algn="ctr">
              <a:spcBef>
                <a:spcPts val="0"/>
              </a:spcBef>
              <a:buNone/>
            </a:pPr>
            <a:r>
              <a:rPr lang="en-US" sz="2800" dirty="0" smtClean="0"/>
              <a:t>Academy Coordinator</a:t>
            </a:r>
          </a:p>
          <a:p>
            <a:pPr marL="0" indent="0" algn="ctr">
              <a:spcBef>
                <a:spcPts val="0"/>
              </a:spcBef>
              <a:buNone/>
            </a:pPr>
            <a:endParaRPr lang="en-US" sz="2800" dirty="0"/>
          </a:p>
          <a:p>
            <a:pPr marL="0" indent="0" algn="ctr">
              <a:spcBef>
                <a:spcPts val="0"/>
              </a:spcBef>
              <a:buNone/>
            </a:pPr>
            <a:r>
              <a:rPr lang="en-US" sz="2800" b="1" dirty="0" smtClean="0"/>
              <a:t>Heidi Guerry</a:t>
            </a:r>
          </a:p>
          <a:p>
            <a:pPr marL="0" indent="0" algn="ctr">
              <a:spcBef>
                <a:spcPts val="0"/>
              </a:spcBef>
              <a:buNone/>
            </a:pPr>
            <a:r>
              <a:rPr lang="en-US" sz="2800" dirty="0" smtClean="0"/>
              <a:t>CTE Program Coordinator</a:t>
            </a:r>
          </a:p>
          <a:p>
            <a:pPr marL="0" indent="0" algn="ctr">
              <a:spcBef>
                <a:spcPts val="0"/>
              </a:spcBef>
              <a:buNone/>
            </a:pPr>
            <a:endParaRPr lang="en-US" sz="2800" dirty="0"/>
          </a:p>
          <a:p>
            <a:pPr marL="0" indent="0" algn="ctr">
              <a:spcBef>
                <a:spcPts val="0"/>
              </a:spcBef>
              <a:buNone/>
            </a:pPr>
            <a:r>
              <a:rPr lang="en-US" sz="2800" b="1" dirty="0" smtClean="0"/>
              <a:t>Frances Haselden</a:t>
            </a:r>
            <a:r>
              <a:rPr lang="en-US" sz="2800" dirty="0" smtClean="0"/>
              <a:t/>
            </a:r>
            <a:br>
              <a:rPr lang="en-US" sz="2800" dirty="0" smtClean="0"/>
            </a:br>
            <a:r>
              <a:rPr lang="en-US" sz="2800" dirty="0" smtClean="0"/>
              <a:t>Administrative Assistant/Bookkeeper</a:t>
            </a:r>
          </a:p>
          <a:p>
            <a:pPr marL="0" indent="0">
              <a:spcBef>
                <a:spcPts val="0"/>
              </a:spcBef>
              <a:buNone/>
            </a:pPr>
            <a:endParaRPr lang="en-US" dirty="0" smtClean="0"/>
          </a:p>
        </p:txBody>
      </p:sp>
      <p:sp>
        <p:nvSpPr>
          <p:cNvPr id="4" name="Slide Number Placeholder 3"/>
          <p:cNvSpPr>
            <a:spLocks noGrp="1"/>
          </p:cNvSpPr>
          <p:nvPr>
            <p:ph type="sldNum" sz="quarter" idx="12"/>
          </p:nvPr>
        </p:nvSpPr>
        <p:spPr/>
        <p:txBody>
          <a:bodyPr/>
          <a:lstStyle/>
          <a:p>
            <a:fld id="{A7A7892B-59DE-473F-A9F9-AFE8078FAAC7}" type="slidenum">
              <a:rPr lang="en-US" smtClean="0"/>
              <a:pPr/>
              <a:t>5</a:t>
            </a:fld>
            <a:endParaRPr lang="en-US" dirty="0"/>
          </a:p>
        </p:txBody>
      </p:sp>
      <p:sp>
        <p:nvSpPr>
          <p:cNvPr id="5" name="Title 2"/>
          <p:cNvSpPr>
            <a:spLocks noGrp="1"/>
          </p:cNvSpPr>
          <p:nvPr>
            <p:ph type="title"/>
          </p:nvPr>
        </p:nvSpPr>
        <p:spPr>
          <a:xfrm>
            <a:off x="426720" y="34834"/>
            <a:ext cx="8153400" cy="1143000"/>
          </a:xfrm>
          <a:effectLst/>
        </p:spPr>
        <p:txBody>
          <a:bodyPr/>
          <a:lstStyle/>
          <a:p>
            <a:pPr algn="l" eaLnBrk="0" hangingPunct="0"/>
            <a:r>
              <a:rPr lang="en-US" sz="3200" kern="1200" dirty="0" smtClean="0">
                <a:solidFill>
                  <a:srgbClr val="003B76"/>
                </a:solidFill>
              </a:rPr>
              <a:t>Office of Career and </a:t>
            </a:r>
            <a:br>
              <a:rPr lang="en-US" sz="3200" kern="1200" dirty="0" smtClean="0">
                <a:solidFill>
                  <a:srgbClr val="003B76"/>
                </a:solidFill>
              </a:rPr>
            </a:br>
            <a:r>
              <a:rPr lang="en-US" sz="3200" kern="1200" dirty="0" smtClean="0">
                <a:solidFill>
                  <a:srgbClr val="003B76"/>
                </a:solidFill>
              </a:rPr>
              <a:t>Technical Education</a:t>
            </a:r>
            <a:endParaRPr lang="en-US" sz="3200" kern="1200" dirty="0">
              <a:solidFill>
                <a:srgbClr val="003B76"/>
              </a:solidFill>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Tree>
    <p:extLst>
      <p:ext uri="{BB962C8B-B14F-4D97-AF65-F5344CB8AC3E}">
        <p14:creationId xmlns:p14="http://schemas.microsoft.com/office/powerpoint/2010/main" val="384584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pPr algn="l"/>
            <a:r>
              <a:rPr lang="en-US" sz="3200" kern="1200" dirty="0" smtClean="0">
                <a:solidFill>
                  <a:srgbClr val="000066"/>
                </a:solidFill>
                <a:ea typeface="Calibri" panose="020F0502020204030204" pitchFamily="34" charset="0"/>
                <a:cs typeface="Times New Roman" panose="02020603050405020304" pitchFamily="18" charset="0"/>
              </a:rPr>
              <a:t>Career Conference Evolution</a:t>
            </a:r>
            <a:endParaRPr lang="en-US" sz="3200" kern="1200" dirty="0">
              <a:solidFill>
                <a:srgbClr val="000066"/>
              </a:solidFill>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685800" y="2092326"/>
            <a:ext cx="7867682" cy="533400"/>
          </a:xfrm>
        </p:spPr>
        <p:txBody>
          <a:bodyPr>
            <a:noAutofit/>
          </a:bodyPr>
          <a:lstStyle/>
          <a:p>
            <a:pPr marL="0" indent="0" algn="ctr">
              <a:buNone/>
            </a:pPr>
            <a:r>
              <a:rPr lang="en-US" sz="4800" b="1" dirty="0" smtClean="0">
                <a:latin typeface="+mj-lt"/>
              </a:rPr>
              <a:t>Teen Summer Job Expo</a:t>
            </a:r>
            <a:endParaRPr lang="en-US" sz="4800" dirty="0" smtClean="0">
              <a:latin typeface="+mj-lt"/>
            </a:endParaRPr>
          </a:p>
        </p:txBody>
      </p:sp>
      <p:sp>
        <p:nvSpPr>
          <p:cNvPr id="7" name="Content Placeholder 2"/>
          <p:cNvSpPr txBox="1">
            <a:spLocks/>
          </p:cNvSpPr>
          <p:nvPr/>
        </p:nvSpPr>
        <p:spPr bwMode="auto">
          <a:xfrm>
            <a:off x="685800" y="4800600"/>
            <a:ext cx="8001000" cy="609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sz="4800" b="1" kern="0" dirty="0" smtClean="0">
                <a:latin typeface="+mj-lt"/>
              </a:rPr>
              <a:t>Career Conference</a:t>
            </a: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
        <p:nvSpPr>
          <p:cNvPr id="6" name="Down Arrow 5"/>
          <p:cNvSpPr/>
          <p:nvPr/>
        </p:nvSpPr>
        <p:spPr>
          <a:xfrm>
            <a:off x="4152900" y="3315510"/>
            <a:ext cx="1066800" cy="1358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A7A7892B-59DE-473F-A9F9-AFE8078FAAC7}" type="slidenum">
              <a:rPr lang="en-US" smtClean="0"/>
              <a:pPr/>
              <a:t>6</a:t>
            </a:fld>
            <a:endParaRPr lang="en-US" dirty="0"/>
          </a:p>
        </p:txBody>
      </p:sp>
    </p:spTree>
    <p:extLst>
      <p:ext uri="{BB962C8B-B14F-4D97-AF65-F5344CB8AC3E}">
        <p14:creationId xmlns:p14="http://schemas.microsoft.com/office/powerpoint/2010/main" val="1192599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age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235" y="2228850"/>
            <a:ext cx="114300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4"/>
          <p:cNvSpPr txBox="1">
            <a:spLocks/>
          </p:cNvSpPr>
          <p:nvPr/>
        </p:nvSpPr>
        <p:spPr bwMode="auto">
          <a:xfrm>
            <a:off x="2338387" y="2471737"/>
            <a:ext cx="549116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9863" indent="-169863" defTabSz="912813">
              <a:spcBef>
                <a:spcPts val="2000"/>
              </a:spcBef>
              <a:buClr>
                <a:schemeClr val="accent1"/>
              </a:buClr>
              <a:buSzPct val="90000"/>
              <a:buBlip>
                <a:blip r:embed="rId4"/>
              </a:buBlip>
              <a:defRPr sz="2400" b="1" i="1">
                <a:solidFill>
                  <a:srgbClr val="595959"/>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defTabSz="912813">
              <a:spcBef>
                <a:spcPts val="600"/>
              </a:spcBef>
              <a:buClr>
                <a:srgbClr val="C1F944"/>
              </a:buClr>
              <a:buSzPct val="90000"/>
              <a:buBlip>
                <a:blip r:embed="rId4"/>
              </a:buBlip>
              <a:defRPr sz="2400">
                <a:solidFill>
                  <a:srgbClr val="595959"/>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defTabSz="912813">
              <a:spcBef>
                <a:spcPts val="600"/>
              </a:spcBef>
              <a:buClr>
                <a:schemeClr val="accent1"/>
              </a:buClr>
              <a:buSzPct val="90000"/>
              <a:buBlip>
                <a:blip r:embed="rId4"/>
              </a:buBlip>
              <a:defRPr sz="2000">
                <a:solidFill>
                  <a:srgbClr val="595959"/>
                </a:solidFill>
                <a:latin typeface="Arial Narrow" panose="020B0606020202030204" pitchFamily="34" charset="0"/>
                <a:ea typeface="Arial Narrow" panose="020B0606020202030204" pitchFamily="34" charset="0"/>
                <a:cs typeface="Arial Narrow" panose="020B0606020202030204" pitchFamily="34" charset="0"/>
              </a:defRPr>
            </a:lvl3pPr>
            <a:lvl4pPr marL="1600200" indent="-228600" defTabSz="912813">
              <a:spcBef>
                <a:spcPts val="600"/>
              </a:spcBef>
              <a:buClr>
                <a:srgbClr val="C1F944"/>
              </a:buClr>
              <a:buSzPct val="90000"/>
              <a:buBlip>
                <a:blip r:embed="rId4"/>
              </a:buBlip>
              <a:defRPr sz="2000">
                <a:solidFill>
                  <a:srgbClr val="595959"/>
                </a:solidFill>
                <a:latin typeface="Arial Narrow" panose="020B0606020202030204" pitchFamily="34" charset="0"/>
                <a:ea typeface="Arial Narrow" panose="020B0606020202030204" pitchFamily="34" charset="0"/>
                <a:cs typeface="Arial Narrow" panose="020B0606020202030204" pitchFamily="34" charset="0"/>
              </a:defRPr>
            </a:lvl4pPr>
            <a:lvl5pPr marL="2057400" indent="-228600" defTabSz="912813">
              <a:spcBef>
                <a:spcPts val="600"/>
              </a:spcBef>
              <a:buClr>
                <a:schemeClr val="accent1"/>
              </a:buClr>
              <a:buSzPct val="90000"/>
              <a:buBlip>
                <a:blip r:embed="rId4"/>
              </a:buBlip>
              <a:defRPr sz="2000">
                <a:solidFill>
                  <a:srgbClr val="595959"/>
                </a:solidFill>
                <a:latin typeface="Arial Narrow" panose="020B0606020202030204" pitchFamily="34" charset="0"/>
                <a:ea typeface="Arial Narrow" panose="020B0606020202030204" pitchFamily="34" charset="0"/>
                <a:cs typeface="Arial Narrow" panose="020B0606020202030204" pitchFamily="34" charset="0"/>
              </a:defRPr>
            </a:lvl5pPr>
            <a:lvl6pPr marL="2514600" indent="-228600" defTabSz="912813" eaLnBrk="0" fontAlgn="base" hangingPunct="0">
              <a:spcBef>
                <a:spcPts val="600"/>
              </a:spcBef>
              <a:spcAft>
                <a:spcPct val="0"/>
              </a:spcAft>
              <a:buClr>
                <a:schemeClr val="accent1"/>
              </a:buClr>
              <a:buSzPct val="90000"/>
              <a:buBlip>
                <a:blip r:embed="rId4"/>
              </a:buBlip>
              <a:defRPr sz="2000">
                <a:solidFill>
                  <a:srgbClr val="595959"/>
                </a:solidFill>
                <a:latin typeface="Arial Narrow" panose="020B0606020202030204" pitchFamily="34" charset="0"/>
                <a:ea typeface="Arial Narrow" panose="020B0606020202030204" pitchFamily="34" charset="0"/>
                <a:cs typeface="Arial Narrow" panose="020B0606020202030204" pitchFamily="34" charset="0"/>
              </a:defRPr>
            </a:lvl6pPr>
            <a:lvl7pPr marL="2971800" indent="-228600" defTabSz="912813" eaLnBrk="0" fontAlgn="base" hangingPunct="0">
              <a:spcBef>
                <a:spcPts val="600"/>
              </a:spcBef>
              <a:spcAft>
                <a:spcPct val="0"/>
              </a:spcAft>
              <a:buClr>
                <a:schemeClr val="accent1"/>
              </a:buClr>
              <a:buSzPct val="90000"/>
              <a:buBlip>
                <a:blip r:embed="rId4"/>
              </a:buBlip>
              <a:defRPr sz="2000">
                <a:solidFill>
                  <a:srgbClr val="595959"/>
                </a:solidFill>
                <a:latin typeface="Arial Narrow" panose="020B0606020202030204" pitchFamily="34" charset="0"/>
                <a:ea typeface="Arial Narrow" panose="020B0606020202030204" pitchFamily="34" charset="0"/>
                <a:cs typeface="Arial Narrow" panose="020B0606020202030204" pitchFamily="34" charset="0"/>
              </a:defRPr>
            </a:lvl7pPr>
            <a:lvl8pPr marL="3429000" indent="-228600" defTabSz="912813" eaLnBrk="0" fontAlgn="base" hangingPunct="0">
              <a:spcBef>
                <a:spcPts val="600"/>
              </a:spcBef>
              <a:spcAft>
                <a:spcPct val="0"/>
              </a:spcAft>
              <a:buClr>
                <a:schemeClr val="accent1"/>
              </a:buClr>
              <a:buSzPct val="90000"/>
              <a:buBlip>
                <a:blip r:embed="rId4"/>
              </a:buBlip>
              <a:defRPr sz="2000">
                <a:solidFill>
                  <a:srgbClr val="595959"/>
                </a:solidFill>
                <a:latin typeface="Arial Narrow" panose="020B0606020202030204" pitchFamily="34" charset="0"/>
                <a:ea typeface="Arial Narrow" panose="020B0606020202030204" pitchFamily="34" charset="0"/>
                <a:cs typeface="Arial Narrow" panose="020B0606020202030204" pitchFamily="34" charset="0"/>
              </a:defRPr>
            </a:lvl8pPr>
            <a:lvl9pPr marL="3886200" indent="-228600" defTabSz="912813" eaLnBrk="0" fontAlgn="base" hangingPunct="0">
              <a:spcBef>
                <a:spcPts val="600"/>
              </a:spcBef>
              <a:spcAft>
                <a:spcPct val="0"/>
              </a:spcAft>
              <a:buClr>
                <a:schemeClr val="accent1"/>
              </a:buClr>
              <a:buSzPct val="90000"/>
              <a:buBlip>
                <a:blip r:embed="rId4"/>
              </a:buBlip>
              <a:defRPr sz="2000">
                <a:solidFill>
                  <a:srgbClr val="595959"/>
                </a:solidFill>
                <a:latin typeface="Arial Narrow" panose="020B0606020202030204" pitchFamily="34" charset="0"/>
                <a:ea typeface="Arial Narrow" panose="020B0606020202030204" pitchFamily="34" charset="0"/>
                <a:cs typeface="Arial Narrow" panose="020B0606020202030204" pitchFamily="34" charset="0"/>
              </a:defRPr>
            </a:lvl9pPr>
          </a:lstStyle>
          <a:p>
            <a:pPr>
              <a:lnSpc>
                <a:spcPct val="80000"/>
              </a:lnSpc>
              <a:spcBef>
                <a:spcPts val="319"/>
              </a:spcBef>
              <a:buClr>
                <a:srgbClr val="C1F944"/>
              </a:buClr>
              <a:buSzTx/>
              <a:buNone/>
            </a:pPr>
            <a:r>
              <a:rPr lang="en-US" altLang="en-US" sz="1500" i="0" u="sng" dirty="0">
                <a:solidFill>
                  <a:schemeClr val="tx1"/>
                </a:solidFill>
                <a:latin typeface="Univers 57 Condensed"/>
                <a:cs typeface="Helvetica" panose="020B0604020202020204" pitchFamily="34" charset="0"/>
                <a:sym typeface="Helvetica" panose="020B0604020202020204" pitchFamily="34" charset="0"/>
              </a:rPr>
              <a:t>World Class Knowledge</a:t>
            </a:r>
            <a:endParaRPr lang="en-US" altLang="en-US" sz="1500" b="0" i="0" dirty="0">
              <a:solidFill>
                <a:schemeClr val="tx1"/>
              </a:solidFill>
              <a:latin typeface="Univers 57 Condensed"/>
              <a:cs typeface="Helvetica" panose="020B0604020202020204" pitchFamily="34" charset="0"/>
              <a:sym typeface="Helvetica" panose="020B0604020202020204" pitchFamily="34" charset="0"/>
            </a:endParaRPr>
          </a:p>
          <a:p>
            <a:pPr>
              <a:lnSpc>
                <a:spcPct val="90000"/>
              </a:lnSpc>
              <a:spcBef>
                <a:spcPts val="366"/>
              </a:spcBef>
              <a:buClrTx/>
              <a:buFontTx/>
              <a:buChar char="•"/>
            </a:pPr>
            <a:r>
              <a:rPr lang="en-US" altLang="en-US" sz="1350" b="0" i="0" dirty="0">
                <a:solidFill>
                  <a:schemeClr val="tx1"/>
                </a:solidFill>
                <a:latin typeface="Univers 57 Condensed"/>
                <a:cs typeface="Helvetica" panose="020B0604020202020204" pitchFamily="34" charset="0"/>
                <a:sym typeface="Helvetica" panose="020B0604020202020204" pitchFamily="34" charset="0"/>
              </a:rPr>
              <a:t>Rigorous standards in language arts and math for career and college readiness</a:t>
            </a:r>
          </a:p>
          <a:p>
            <a:pPr>
              <a:lnSpc>
                <a:spcPct val="90000"/>
              </a:lnSpc>
              <a:spcBef>
                <a:spcPts val="366"/>
              </a:spcBef>
              <a:buClrTx/>
              <a:buFontTx/>
              <a:buChar char="•"/>
            </a:pPr>
            <a:r>
              <a:rPr lang="en-US" altLang="en-US" sz="1350" b="0" i="0" dirty="0">
                <a:solidFill>
                  <a:schemeClr val="tx1"/>
                </a:solidFill>
                <a:latin typeface="Univers 57 Condensed"/>
                <a:cs typeface="Helvetica" panose="020B0604020202020204" pitchFamily="34" charset="0"/>
                <a:sym typeface="Helvetica" panose="020B0604020202020204" pitchFamily="34" charset="0"/>
              </a:rPr>
              <a:t>Multiple languages, science, technology, engineering, mathematics (STEM), arts and social sciences </a:t>
            </a:r>
            <a:endParaRPr lang="en-US" altLang="en-US" sz="1350" b="0" i="0" u="sng" dirty="0">
              <a:solidFill>
                <a:schemeClr val="tx1"/>
              </a:solidFill>
              <a:latin typeface="Univers 57 Condensed"/>
              <a:cs typeface="Helvetica" panose="020B0604020202020204" pitchFamily="34" charset="0"/>
              <a:sym typeface="Helvetica" panose="020B0604020202020204" pitchFamily="34" charset="0"/>
            </a:endParaRPr>
          </a:p>
          <a:p>
            <a:pPr>
              <a:lnSpc>
                <a:spcPct val="80000"/>
              </a:lnSpc>
              <a:spcBef>
                <a:spcPts val="319"/>
              </a:spcBef>
              <a:buClr>
                <a:srgbClr val="000000"/>
              </a:buClr>
              <a:buNone/>
            </a:pPr>
            <a:endParaRPr lang="en-US" altLang="en-US" sz="1500" b="0" i="0" dirty="0">
              <a:solidFill>
                <a:schemeClr val="bg1"/>
              </a:solidFill>
              <a:latin typeface="Helvetica" panose="020B0604020202020204" pitchFamily="34" charset="0"/>
              <a:cs typeface="Helvetica" panose="020B0604020202020204" pitchFamily="34" charset="0"/>
              <a:sym typeface="Helvetica" panose="020B0604020202020204" pitchFamily="34" charset="0"/>
            </a:endParaRPr>
          </a:p>
          <a:p>
            <a:pPr eaLnBrk="1" hangingPunct="1">
              <a:lnSpc>
                <a:spcPct val="90000"/>
              </a:lnSpc>
              <a:buClr>
                <a:srgbClr val="C1F944"/>
              </a:buClr>
              <a:buFontTx/>
              <a:buNone/>
            </a:pPr>
            <a:endParaRPr lang="en-US" altLang="en-US" sz="1800" b="0" i="0" dirty="0">
              <a:solidFill>
                <a:schemeClr val="bg1"/>
              </a:solidFill>
              <a:latin typeface="Univers 57 Condensed"/>
              <a:cs typeface="Arial" panose="020B0604020202020204" pitchFamily="34" charset="0"/>
            </a:endParaRPr>
          </a:p>
        </p:txBody>
      </p:sp>
      <p:sp>
        <p:nvSpPr>
          <p:cNvPr id="8" name="Rectangle 7"/>
          <p:cNvSpPr/>
          <p:nvPr/>
        </p:nvSpPr>
        <p:spPr>
          <a:xfrm>
            <a:off x="1373982" y="3714751"/>
            <a:ext cx="3312319" cy="1983620"/>
          </a:xfrm>
          <a:prstGeom prst="rect">
            <a:avLst/>
          </a:prstGeom>
        </p:spPr>
        <p:txBody>
          <a:bodyPr>
            <a:spAutoFit/>
          </a:bodyPr>
          <a:lstStyle/>
          <a:p>
            <a:pPr marL="164915" indent="-164915" defTabSz="685609">
              <a:spcBef>
                <a:spcPts val="369"/>
              </a:spcBef>
              <a:buClr>
                <a:srgbClr val="E29F1D"/>
              </a:buClr>
              <a:defRPr/>
            </a:pPr>
            <a:r>
              <a:rPr lang="en-US" sz="1500" b="1" u="sng" dirty="0">
                <a:latin typeface="Univers 57 Condensed"/>
                <a:cs typeface="Helvetica" charset="0"/>
                <a:sym typeface="Helvetica" charset="0"/>
              </a:rPr>
              <a:t>World Class Skills </a:t>
            </a:r>
          </a:p>
          <a:p>
            <a:pPr marL="257175" indent="-257175">
              <a:lnSpc>
                <a:spcPct val="90000"/>
              </a:lnSpc>
              <a:spcBef>
                <a:spcPts val="369"/>
              </a:spcBef>
              <a:buFont typeface="Arial"/>
              <a:buChar char="•"/>
              <a:defRPr/>
            </a:pPr>
            <a:r>
              <a:rPr lang="en-US" sz="1350" dirty="0">
                <a:latin typeface="Univers 57 Condensed"/>
                <a:sym typeface="Helvetica" charset="0"/>
              </a:rPr>
              <a:t>Creativity and innovation</a:t>
            </a:r>
          </a:p>
          <a:p>
            <a:pPr marL="257175" indent="-257175">
              <a:lnSpc>
                <a:spcPct val="90000"/>
              </a:lnSpc>
              <a:spcBef>
                <a:spcPts val="369"/>
              </a:spcBef>
              <a:buFont typeface="Arial"/>
              <a:buChar char="•"/>
              <a:defRPr/>
            </a:pPr>
            <a:r>
              <a:rPr lang="en-US" sz="1350" dirty="0">
                <a:latin typeface="Univers 57 Condensed"/>
                <a:sym typeface="Helvetica" charset="0"/>
              </a:rPr>
              <a:t>Critical thinking and problem solving</a:t>
            </a:r>
          </a:p>
          <a:p>
            <a:pPr marL="257175" indent="-257175">
              <a:lnSpc>
                <a:spcPct val="90000"/>
              </a:lnSpc>
              <a:spcBef>
                <a:spcPts val="369"/>
              </a:spcBef>
              <a:buFont typeface="Arial"/>
              <a:buChar char="•"/>
              <a:defRPr/>
            </a:pPr>
            <a:r>
              <a:rPr lang="en-US" sz="1350" dirty="0">
                <a:latin typeface="Univers 57 Condensed"/>
                <a:sym typeface="Helvetica" charset="0"/>
              </a:rPr>
              <a:t>Collaboration and teamwork</a:t>
            </a:r>
          </a:p>
          <a:p>
            <a:pPr marL="257175" indent="-257175">
              <a:lnSpc>
                <a:spcPct val="90000"/>
              </a:lnSpc>
              <a:spcBef>
                <a:spcPts val="369"/>
              </a:spcBef>
              <a:buFont typeface="Arial"/>
              <a:buChar char="•"/>
              <a:defRPr/>
            </a:pPr>
            <a:r>
              <a:rPr lang="en-US" sz="1350" dirty="0">
                <a:latin typeface="Univers 57 Condensed"/>
                <a:sym typeface="Helvetica" charset="0"/>
              </a:rPr>
              <a:t>Communication, information, media and technology</a:t>
            </a:r>
          </a:p>
          <a:p>
            <a:pPr marL="257175" indent="-257175">
              <a:lnSpc>
                <a:spcPct val="90000"/>
              </a:lnSpc>
              <a:spcBef>
                <a:spcPts val="369"/>
              </a:spcBef>
              <a:buFont typeface="Arial"/>
              <a:buChar char="•"/>
              <a:defRPr/>
            </a:pPr>
            <a:r>
              <a:rPr lang="en-US" sz="1350" dirty="0">
                <a:latin typeface="Univers 57 Condensed"/>
                <a:sym typeface="Helvetica" charset="0"/>
              </a:rPr>
              <a:t>Knowing how to learn </a:t>
            </a:r>
          </a:p>
          <a:p>
            <a:pPr marL="164915" indent="-164915" defTabSz="685609">
              <a:spcBef>
                <a:spcPts val="369"/>
              </a:spcBef>
              <a:buClr>
                <a:srgbClr val="E29F1D"/>
              </a:buClr>
              <a:defRPr/>
            </a:pPr>
            <a:endParaRPr lang="en-US" sz="1500" b="1" u="sng" dirty="0">
              <a:solidFill>
                <a:prstClr val="white"/>
              </a:solidFill>
              <a:latin typeface="Univers 57 Condensed"/>
              <a:cs typeface="Helvetica" charset="0"/>
              <a:sym typeface="Helvetica" charset="0"/>
            </a:endParaRPr>
          </a:p>
        </p:txBody>
      </p:sp>
      <p:sp>
        <p:nvSpPr>
          <p:cNvPr id="9" name="TextBox 8"/>
          <p:cNvSpPr txBox="1"/>
          <p:nvPr/>
        </p:nvSpPr>
        <p:spPr>
          <a:xfrm>
            <a:off x="4626770" y="3714751"/>
            <a:ext cx="3069431" cy="1966179"/>
          </a:xfrm>
          <a:prstGeom prst="rect">
            <a:avLst/>
          </a:prstGeom>
          <a:noFill/>
          <a:ln>
            <a:noFill/>
          </a:ln>
        </p:spPr>
        <p:txBody>
          <a:bodyPr>
            <a:spAutoFit/>
          </a:bodyPr>
          <a:lstStyle/>
          <a:p>
            <a:pPr marL="164915" indent="-164915" defTabSz="685609">
              <a:spcBef>
                <a:spcPts val="369"/>
              </a:spcBef>
              <a:buClr>
                <a:schemeClr val="accent2"/>
              </a:buClr>
              <a:defRPr/>
            </a:pPr>
            <a:r>
              <a:rPr lang="en-US" sz="1500" b="1" u="sng" dirty="0">
                <a:latin typeface="Univers 57 Condensed"/>
                <a:cs typeface="Helvetica" charset="0"/>
                <a:sym typeface="Helvetica" charset="0"/>
              </a:rPr>
              <a:t>Life and Career Characteristics    </a:t>
            </a:r>
          </a:p>
          <a:p>
            <a:pPr marL="257175" indent="-257175" defTabSz="685609">
              <a:lnSpc>
                <a:spcPct val="90000"/>
              </a:lnSpc>
              <a:spcBef>
                <a:spcPts val="369"/>
              </a:spcBef>
              <a:buFont typeface="Arial"/>
              <a:buChar char="•"/>
              <a:defRPr/>
            </a:pPr>
            <a:r>
              <a:rPr lang="en-US" sz="1350" dirty="0">
                <a:latin typeface="Univers 57 Condensed"/>
                <a:cs typeface="Helvetica" charset="0"/>
                <a:sym typeface="Helvetica" charset="0"/>
              </a:rPr>
              <a:t>Integrity</a:t>
            </a:r>
          </a:p>
          <a:p>
            <a:pPr marL="257175" indent="-257175" defTabSz="685609">
              <a:lnSpc>
                <a:spcPct val="90000"/>
              </a:lnSpc>
              <a:spcBef>
                <a:spcPts val="369"/>
              </a:spcBef>
              <a:buFont typeface="Arial"/>
              <a:buChar char="•"/>
              <a:defRPr/>
            </a:pPr>
            <a:r>
              <a:rPr lang="en-US" sz="1350" dirty="0">
                <a:latin typeface="Univers 57 Condensed"/>
                <a:cs typeface="Helvetica" charset="0"/>
                <a:sym typeface="Helvetica" charset="0"/>
              </a:rPr>
              <a:t>Self-direction</a:t>
            </a:r>
          </a:p>
          <a:p>
            <a:pPr marL="257175" indent="-257175" defTabSz="685609">
              <a:lnSpc>
                <a:spcPct val="90000"/>
              </a:lnSpc>
              <a:spcBef>
                <a:spcPts val="369"/>
              </a:spcBef>
              <a:buFont typeface="Arial"/>
              <a:buChar char="•"/>
              <a:defRPr/>
            </a:pPr>
            <a:r>
              <a:rPr lang="en-US" sz="1350" dirty="0">
                <a:latin typeface="Univers 57 Condensed"/>
                <a:cs typeface="Helvetica" charset="0"/>
                <a:sym typeface="Helvetica" charset="0"/>
              </a:rPr>
              <a:t>Global perspective</a:t>
            </a:r>
          </a:p>
          <a:p>
            <a:pPr marL="257175" indent="-257175" defTabSz="685609">
              <a:lnSpc>
                <a:spcPct val="90000"/>
              </a:lnSpc>
              <a:spcBef>
                <a:spcPts val="369"/>
              </a:spcBef>
              <a:buFont typeface="Arial"/>
              <a:buChar char="•"/>
              <a:defRPr/>
            </a:pPr>
            <a:r>
              <a:rPr lang="en-US" sz="1350" dirty="0">
                <a:latin typeface="Univers 57 Condensed"/>
                <a:cs typeface="Helvetica" charset="0"/>
                <a:sym typeface="Helvetica" charset="0"/>
              </a:rPr>
              <a:t>Perseverance</a:t>
            </a:r>
          </a:p>
          <a:p>
            <a:pPr marL="257175" indent="-257175" defTabSz="685609">
              <a:lnSpc>
                <a:spcPct val="90000"/>
              </a:lnSpc>
              <a:spcBef>
                <a:spcPts val="369"/>
              </a:spcBef>
              <a:buFont typeface="Arial"/>
              <a:buChar char="•"/>
              <a:defRPr/>
            </a:pPr>
            <a:r>
              <a:rPr lang="en-US" sz="1350" dirty="0">
                <a:latin typeface="Univers 57 Condensed"/>
                <a:cs typeface="Helvetica" charset="0"/>
                <a:sym typeface="Helvetica" charset="0"/>
              </a:rPr>
              <a:t>Work ethic</a:t>
            </a:r>
          </a:p>
          <a:p>
            <a:pPr marL="257175" indent="-257175" defTabSz="685609">
              <a:lnSpc>
                <a:spcPct val="90000"/>
              </a:lnSpc>
              <a:spcBef>
                <a:spcPts val="369"/>
              </a:spcBef>
              <a:buFont typeface="Arial"/>
              <a:buChar char="•"/>
              <a:defRPr/>
            </a:pPr>
            <a:r>
              <a:rPr lang="en-US" sz="1350" dirty="0">
                <a:latin typeface="Univers 57 Condensed"/>
                <a:cs typeface="Helvetica" charset="0"/>
                <a:sym typeface="Helvetica" charset="0"/>
              </a:rPr>
              <a:t>Interpersonal skills</a:t>
            </a:r>
          </a:p>
          <a:p>
            <a:pPr marL="164915" indent="-164915" defTabSz="685609">
              <a:lnSpc>
                <a:spcPct val="90000"/>
              </a:lnSpc>
              <a:spcBef>
                <a:spcPts val="369"/>
              </a:spcBef>
              <a:buClr>
                <a:srgbClr val="000000"/>
              </a:buClr>
              <a:buFont typeface="ArialMT" charset="0"/>
              <a:buChar char="•"/>
              <a:defRPr/>
            </a:pPr>
            <a:endParaRPr lang="en-US" sz="300" i="1" dirty="0">
              <a:latin typeface="Helvetica" charset="0"/>
              <a:cs typeface="Helvetica" charset="0"/>
              <a:sym typeface="Helvetica" charset="0"/>
            </a:endParaRPr>
          </a:p>
          <a:p>
            <a:pPr defTabSz="685609">
              <a:spcBef>
                <a:spcPts val="369"/>
              </a:spcBef>
              <a:buClr>
                <a:srgbClr val="000000"/>
              </a:buClr>
              <a:defRPr/>
            </a:pPr>
            <a:endParaRPr lang="en-US" sz="150" dirty="0"/>
          </a:p>
          <a:p>
            <a:pPr>
              <a:defRPr/>
            </a:pPr>
            <a:r>
              <a:rPr lang="en-US" sz="300" dirty="0"/>
              <a:t> </a:t>
            </a: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t="87963" r="70000"/>
          <a:stretch/>
        </p:blipFill>
        <p:spPr>
          <a:xfrm>
            <a:off x="7172325" y="5871604"/>
            <a:ext cx="1314450" cy="395552"/>
          </a:xfrm>
          <a:prstGeom prst="rect">
            <a:avLst/>
          </a:prstGeom>
          <a:ln>
            <a:noFill/>
          </a:ln>
          <a:effectLst>
            <a:softEdge rad="112500"/>
          </a:effectLst>
        </p:spPr>
      </p:pic>
      <p:sp>
        <p:nvSpPr>
          <p:cNvPr id="11" name="Title 10"/>
          <p:cNvSpPr>
            <a:spLocks noGrp="1"/>
          </p:cNvSpPr>
          <p:nvPr>
            <p:ph type="title"/>
          </p:nvPr>
        </p:nvSpPr>
        <p:spPr>
          <a:xfrm>
            <a:off x="23812" y="-3475"/>
            <a:ext cx="8229600" cy="1143000"/>
          </a:xfrm>
          <a:effectLst/>
        </p:spPr>
        <p:txBody>
          <a:bodyPr>
            <a:normAutofit/>
          </a:bodyPr>
          <a:lstStyle/>
          <a:p>
            <a:pPr algn="l"/>
            <a:r>
              <a:rPr lang="en-US" sz="3200" kern="1200" dirty="0">
                <a:solidFill>
                  <a:srgbClr val="000066"/>
                </a:solidFill>
                <a:ea typeface="Calibri" panose="020F0502020204030204" pitchFamily="34" charset="0"/>
                <a:cs typeface="Times New Roman" panose="02020603050405020304" pitchFamily="18" charset="0"/>
              </a:rPr>
              <a:t>PROFILE OF SC GRADUATE</a:t>
            </a:r>
          </a:p>
        </p:txBody>
      </p:sp>
      <p:pic>
        <p:nvPicPr>
          <p:cNvPr id="13" name="Picture 12"/>
          <p:cNvPicPr>
            <a:picLocks noChangeAspect="1"/>
          </p:cNvPicPr>
          <p:nvPr/>
        </p:nvPicPr>
        <p:blipFill>
          <a:blip r:embed="rId6"/>
          <a:stretch>
            <a:fillRect/>
          </a:stretch>
        </p:blipFill>
        <p:spPr>
          <a:xfrm>
            <a:off x="431570" y="5737378"/>
            <a:ext cx="681665" cy="664004"/>
          </a:xfrm>
          <a:prstGeom prst="rect">
            <a:avLst/>
          </a:prstGeom>
        </p:spPr>
      </p:pic>
      <p:pic>
        <p:nvPicPr>
          <p:cNvPr id="12" name="Picture 11"/>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
        <p:nvSpPr>
          <p:cNvPr id="2" name="Slide Number Placeholder 1"/>
          <p:cNvSpPr>
            <a:spLocks noGrp="1"/>
          </p:cNvSpPr>
          <p:nvPr>
            <p:ph type="sldNum" sz="quarter" idx="12"/>
          </p:nvPr>
        </p:nvSpPr>
        <p:spPr/>
        <p:txBody>
          <a:bodyPr/>
          <a:lstStyle/>
          <a:p>
            <a:fld id="{A7A7892B-59DE-473F-A9F9-AFE8078FAAC7}" type="slidenum">
              <a:rPr lang="en-US" smtClean="0"/>
              <a:pPr/>
              <a:t>7</a:t>
            </a:fld>
            <a:endParaRPr lang="en-US" dirty="0"/>
          </a:p>
        </p:txBody>
      </p:sp>
    </p:spTree>
    <p:extLst>
      <p:ext uri="{BB962C8B-B14F-4D97-AF65-F5344CB8AC3E}">
        <p14:creationId xmlns:p14="http://schemas.microsoft.com/office/powerpoint/2010/main" val="165072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Held on March 14, 2015 at Cane Bay High School</a:t>
            </a:r>
          </a:p>
          <a:p>
            <a:r>
              <a:rPr lang="en-US" dirty="0" smtClean="0"/>
              <a:t>Coordinated with Exchange Club of Cane Bay</a:t>
            </a:r>
          </a:p>
          <a:p>
            <a:r>
              <a:rPr lang="en-US" dirty="0" smtClean="0"/>
              <a:t>Focused on summer jobs for teens</a:t>
            </a:r>
          </a:p>
          <a:p>
            <a:r>
              <a:rPr lang="en-US" dirty="0" smtClean="0"/>
              <a:t>Students attended 2 sessions prior to speaking to potential summer employers</a:t>
            </a:r>
            <a:r>
              <a:rPr lang="en-US" dirty="0"/>
              <a:t> </a:t>
            </a:r>
            <a:r>
              <a:rPr lang="en-US" dirty="0" smtClean="0"/>
              <a:t>in a career fair format.</a:t>
            </a:r>
          </a:p>
        </p:txBody>
      </p:sp>
      <p:sp>
        <p:nvSpPr>
          <p:cNvPr id="4" name="Slide Number Placeholder 3"/>
          <p:cNvSpPr>
            <a:spLocks noGrp="1"/>
          </p:cNvSpPr>
          <p:nvPr>
            <p:ph type="sldNum" sz="quarter" idx="12"/>
          </p:nvPr>
        </p:nvSpPr>
        <p:spPr/>
        <p:txBody>
          <a:bodyPr/>
          <a:lstStyle/>
          <a:p>
            <a:fld id="{A7A7892B-59DE-473F-A9F9-AFE8078FAAC7}" type="slidenum">
              <a:rPr lang="en-US" smtClean="0"/>
              <a:pPr/>
              <a:t>8</a:t>
            </a:fld>
            <a:endParaRPr lang="en-US" dirty="0"/>
          </a:p>
        </p:txBody>
      </p:sp>
      <p:sp>
        <p:nvSpPr>
          <p:cNvPr id="5" name="Title 10"/>
          <p:cNvSpPr txBox="1">
            <a:spLocks/>
          </p:cNvSpPr>
          <p:nvPr/>
        </p:nvSpPr>
        <p:spPr bwMode="auto">
          <a:xfrm>
            <a:off x="1524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a:lstStyle>
          <a:p>
            <a:pPr algn="l"/>
            <a:r>
              <a:rPr lang="en-US" sz="3200" kern="1200" dirty="0" smtClean="0">
                <a:solidFill>
                  <a:srgbClr val="000066"/>
                </a:solidFill>
                <a:ea typeface="Calibri" panose="020F0502020204030204" pitchFamily="34" charset="0"/>
                <a:cs typeface="Times New Roman" panose="02020603050405020304" pitchFamily="18" charset="0"/>
              </a:rPr>
              <a:t>Teen Summer Job Expo - 2015</a:t>
            </a:r>
            <a:endParaRPr lang="en-US" sz="3200" kern="1200" dirty="0">
              <a:solidFill>
                <a:srgbClr val="000066"/>
              </a:solidFill>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Tree>
    <p:extLst>
      <p:ext uri="{BB962C8B-B14F-4D97-AF65-F5344CB8AC3E}">
        <p14:creationId xmlns:p14="http://schemas.microsoft.com/office/powerpoint/2010/main" val="241337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7892B-59DE-473F-A9F9-AFE8078FAAC7}" type="slidenum">
              <a:rPr lang="en-US" smtClean="0"/>
              <a:pPr/>
              <a:t>9</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47011977"/>
              </p:ext>
            </p:extLst>
          </p:nvPr>
        </p:nvGraphicFramePr>
        <p:xfrm>
          <a:off x="457200" y="2286000"/>
          <a:ext cx="8458200" cy="3543594"/>
        </p:xfrm>
        <a:graphic>
          <a:graphicData uri="http://schemas.openxmlformats.org/drawingml/2006/table">
            <a:tbl>
              <a:tblPr>
                <a:tableStyleId>{5C22544A-7EE6-4342-B048-85BDC9FD1C3A}</a:tableStyleId>
              </a:tblPr>
              <a:tblGrid>
                <a:gridCol w="1215105">
                  <a:extLst>
                    <a:ext uri="{9D8B030D-6E8A-4147-A177-3AD203B41FA5}">
                      <a16:colId xmlns:a16="http://schemas.microsoft.com/office/drawing/2014/main" val="20000"/>
                    </a:ext>
                  </a:extLst>
                </a:gridCol>
                <a:gridCol w="1159309">
                  <a:extLst>
                    <a:ext uri="{9D8B030D-6E8A-4147-A177-3AD203B41FA5}">
                      <a16:colId xmlns:a16="http://schemas.microsoft.com/office/drawing/2014/main" val="20001"/>
                    </a:ext>
                  </a:extLst>
                </a:gridCol>
                <a:gridCol w="1148976">
                  <a:extLst>
                    <a:ext uri="{9D8B030D-6E8A-4147-A177-3AD203B41FA5}">
                      <a16:colId xmlns:a16="http://schemas.microsoft.com/office/drawing/2014/main" val="20002"/>
                    </a:ext>
                  </a:extLst>
                </a:gridCol>
                <a:gridCol w="1198572">
                  <a:extLst>
                    <a:ext uri="{9D8B030D-6E8A-4147-A177-3AD203B41FA5}">
                      <a16:colId xmlns:a16="http://schemas.microsoft.com/office/drawing/2014/main" val="20003"/>
                    </a:ext>
                  </a:extLst>
                </a:gridCol>
                <a:gridCol w="1157242">
                  <a:extLst>
                    <a:ext uri="{9D8B030D-6E8A-4147-A177-3AD203B41FA5}">
                      <a16:colId xmlns:a16="http://schemas.microsoft.com/office/drawing/2014/main" val="20004"/>
                    </a:ext>
                  </a:extLst>
                </a:gridCol>
                <a:gridCol w="1041518">
                  <a:extLst>
                    <a:ext uri="{9D8B030D-6E8A-4147-A177-3AD203B41FA5}">
                      <a16:colId xmlns:a16="http://schemas.microsoft.com/office/drawing/2014/main" val="20005"/>
                    </a:ext>
                  </a:extLst>
                </a:gridCol>
                <a:gridCol w="1140710">
                  <a:extLst>
                    <a:ext uri="{9D8B030D-6E8A-4147-A177-3AD203B41FA5}">
                      <a16:colId xmlns:a16="http://schemas.microsoft.com/office/drawing/2014/main" val="20006"/>
                    </a:ext>
                  </a:extLst>
                </a:gridCol>
                <a:gridCol w="396768">
                  <a:extLst>
                    <a:ext uri="{9D8B030D-6E8A-4147-A177-3AD203B41FA5}">
                      <a16:colId xmlns:a16="http://schemas.microsoft.com/office/drawing/2014/main" val="20007"/>
                    </a:ext>
                  </a:extLst>
                </a:gridCol>
              </a:tblGrid>
              <a:tr h="198470">
                <a:tc gridSpan="8">
                  <a:txBody>
                    <a:bodyPr/>
                    <a:lstStyle/>
                    <a:p>
                      <a:pPr algn="ctr" fontAlgn="b"/>
                      <a:r>
                        <a:rPr lang="en-US" sz="1100" b="1" u="none" strike="noStrike" dirty="0">
                          <a:effectLst/>
                        </a:rPr>
                        <a:t>Teen Summer Job Expo</a:t>
                      </a:r>
                      <a:endParaRPr lang="en-US" sz="1100" b="1" i="0" u="none" strike="noStrike" dirty="0">
                        <a:solidFill>
                          <a:srgbClr val="000000"/>
                        </a:solidFill>
                        <a:effectLst/>
                        <a:latin typeface="Arial" panose="020B0604020202020204" pitchFamily="34" charset="0"/>
                      </a:endParaRPr>
                    </a:p>
                  </a:txBody>
                  <a:tcPr marL="6033" marR="6033" marT="603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2468">
                <a:tc>
                  <a:txBody>
                    <a:bodyPr/>
                    <a:lstStyle/>
                    <a:p>
                      <a:pPr algn="l" fontAlgn="b"/>
                      <a:endParaRPr lang="en-US" sz="800" b="0" i="0" u="none" strike="noStrike" dirty="0">
                        <a:solidFill>
                          <a:srgbClr val="000000"/>
                        </a:solidFill>
                        <a:effectLst/>
                        <a:latin typeface="Arial" panose="020B0604020202020204" pitchFamily="34" charset="0"/>
                      </a:endParaRPr>
                    </a:p>
                  </a:txBody>
                  <a:tcPr marL="6033" marR="6033" marT="6033"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6033" marR="6033" marT="6033"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6033" marR="6033" marT="6033"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6033" marR="6033" marT="6033"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6033" marR="6033" marT="6033"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6033" marR="6033" marT="6033"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6033" marR="6033" marT="6033" marB="0" anchor="b"/>
                </a:tc>
                <a:tc>
                  <a:txBody>
                    <a:bodyPr/>
                    <a:lstStyle/>
                    <a:p>
                      <a:pPr algn="l" fontAlgn="b"/>
                      <a:endParaRPr lang="en-US" sz="800" b="0" i="0" u="none" strike="noStrike" dirty="0">
                        <a:solidFill>
                          <a:srgbClr val="000000"/>
                        </a:solidFill>
                        <a:effectLst/>
                        <a:latin typeface="Arial" panose="020B0604020202020204" pitchFamily="34" charset="0"/>
                      </a:endParaRPr>
                    </a:p>
                  </a:txBody>
                  <a:tcPr marL="6033" marR="6033" marT="6033" marB="0" anchor="b"/>
                </a:tc>
                <a:extLst>
                  <a:ext uri="{0D108BD9-81ED-4DB2-BD59-A6C34878D82A}">
                    <a16:rowId xmlns:a16="http://schemas.microsoft.com/office/drawing/2014/main" val="10001"/>
                  </a:ext>
                </a:extLst>
              </a:tr>
              <a:tr h="224937">
                <a:tc>
                  <a:txBody>
                    <a:bodyPr/>
                    <a:lstStyle/>
                    <a:p>
                      <a:pPr algn="ctr" fontAlgn="ctr"/>
                      <a:r>
                        <a:rPr lang="en-US" sz="800" u="none" strike="noStrike" dirty="0" smtClean="0">
                          <a:effectLst/>
                        </a:rPr>
                        <a:t>Business/Organization</a:t>
                      </a:r>
                      <a:br>
                        <a:rPr lang="en-US" sz="800" u="none" strike="noStrike" dirty="0" smtClean="0">
                          <a:effectLst/>
                        </a:rPr>
                      </a:br>
                      <a:r>
                        <a:rPr lang="en-US" sz="800" u="none" strike="noStrike" dirty="0" smtClean="0">
                          <a:effectLst/>
                        </a:rPr>
                        <a:t>Contact Name</a:t>
                      </a:r>
                      <a:endParaRPr lang="en-US" sz="800" b="1"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Session I</a:t>
                      </a:r>
                      <a:br>
                        <a:rPr lang="en-US" sz="800" u="none" strike="noStrike" dirty="0">
                          <a:effectLst/>
                        </a:rPr>
                      </a:br>
                      <a:r>
                        <a:rPr lang="en-US" sz="800" u="none" strike="noStrike" dirty="0">
                          <a:effectLst/>
                        </a:rPr>
                        <a:t>8:30 - 8:55</a:t>
                      </a:r>
                      <a:endParaRPr lang="en-US" sz="800" b="1"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Session II</a:t>
                      </a:r>
                      <a:br>
                        <a:rPr lang="en-US" sz="800" u="none" strike="noStrike" dirty="0">
                          <a:effectLst/>
                        </a:rPr>
                      </a:br>
                      <a:r>
                        <a:rPr lang="en-US" sz="800" u="none" strike="noStrike" dirty="0">
                          <a:effectLst/>
                        </a:rPr>
                        <a:t>9:00 - 9:25</a:t>
                      </a:r>
                      <a:endParaRPr lang="en-US" sz="800" b="1"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Session III</a:t>
                      </a:r>
                      <a:br>
                        <a:rPr lang="en-US" sz="800" u="none" strike="noStrike" dirty="0">
                          <a:effectLst/>
                        </a:rPr>
                      </a:br>
                      <a:r>
                        <a:rPr lang="en-US" sz="800" u="none" strike="noStrike" dirty="0">
                          <a:effectLst/>
                        </a:rPr>
                        <a:t>9:30 - 9:55</a:t>
                      </a:r>
                      <a:endParaRPr lang="en-US" sz="800" b="1"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Session IV</a:t>
                      </a:r>
                      <a:br>
                        <a:rPr lang="en-US" sz="800" u="none" strike="noStrike" dirty="0">
                          <a:effectLst/>
                        </a:rPr>
                      </a:br>
                      <a:r>
                        <a:rPr lang="en-US" sz="800" u="none" strike="noStrike" dirty="0">
                          <a:effectLst/>
                        </a:rPr>
                        <a:t>10:00 - 10:25</a:t>
                      </a:r>
                      <a:endParaRPr lang="en-US" sz="800" b="1"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Session V</a:t>
                      </a:r>
                      <a:br>
                        <a:rPr lang="en-US" sz="800" u="none" strike="noStrike" dirty="0">
                          <a:effectLst/>
                        </a:rPr>
                      </a:br>
                      <a:r>
                        <a:rPr lang="en-US" sz="800" u="none" strike="noStrike" dirty="0">
                          <a:effectLst/>
                        </a:rPr>
                        <a:t>10:30 - 10:55</a:t>
                      </a:r>
                      <a:endParaRPr lang="en-US" sz="800" b="1"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Session VI</a:t>
                      </a:r>
                      <a:br>
                        <a:rPr lang="en-US" sz="800" u="none" strike="noStrike" dirty="0">
                          <a:effectLst/>
                        </a:rPr>
                      </a:br>
                      <a:r>
                        <a:rPr lang="en-US" sz="800" u="none" strike="noStrike" dirty="0">
                          <a:effectLst/>
                        </a:rPr>
                        <a:t>11:00 - 11:30</a:t>
                      </a:r>
                      <a:endParaRPr lang="en-US" sz="800" b="1"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Room</a:t>
                      </a:r>
                      <a:br>
                        <a:rPr lang="en-US" sz="800" u="none" strike="noStrike" dirty="0">
                          <a:effectLst/>
                        </a:rPr>
                      </a:br>
                      <a:r>
                        <a:rPr lang="en-US" sz="800" u="none" strike="noStrike" dirty="0">
                          <a:effectLst/>
                        </a:rPr>
                        <a:t>Number</a:t>
                      </a:r>
                      <a:endParaRPr lang="en-US" sz="800" b="1" i="0" u="none" strike="noStrike" dirty="0">
                        <a:solidFill>
                          <a:srgbClr val="000000"/>
                        </a:solidFill>
                        <a:effectLst/>
                        <a:latin typeface="Arial" panose="020B0604020202020204" pitchFamily="34" charset="0"/>
                      </a:endParaRPr>
                    </a:p>
                  </a:txBody>
                  <a:tcPr marL="6033" marR="6033" marT="6033" marB="0" anchor="ctr"/>
                </a:tc>
                <a:extLst>
                  <a:ext uri="{0D108BD9-81ED-4DB2-BD59-A6C34878D82A}">
                    <a16:rowId xmlns:a16="http://schemas.microsoft.com/office/drawing/2014/main" val="10002"/>
                  </a:ext>
                </a:extLst>
              </a:tr>
              <a:tr h="352401">
                <a:tc>
                  <a:txBody>
                    <a:bodyPr/>
                    <a:lstStyle/>
                    <a:p>
                      <a:pPr algn="ctr" fontAlgn="ctr"/>
                      <a:r>
                        <a:rPr lang="en-US" sz="800" u="none" strike="noStrike" dirty="0">
                          <a:effectLst/>
                        </a:rPr>
                        <a:t>Berkeley County </a:t>
                      </a:r>
                      <a:br>
                        <a:rPr lang="en-US" sz="800" u="none" strike="noStrike" dirty="0">
                          <a:effectLst/>
                        </a:rPr>
                      </a:br>
                      <a:r>
                        <a:rPr lang="en-US" sz="800" u="none" strike="noStrike" dirty="0">
                          <a:effectLst/>
                        </a:rPr>
                        <a:t>School District</a:t>
                      </a:r>
                      <a:br>
                        <a:rPr lang="en-US" sz="800" u="none" strike="noStrike" dirty="0">
                          <a:effectLst/>
                        </a:rPr>
                      </a:br>
                      <a:r>
                        <a:rPr lang="en-US" sz="800" b="1" i="1" u="none" strike="noStrike" dirty="0">
                          <a:effectLst/>
                        </a:rPr>
                        <a:t>Holly Landry</a:t>
                      </a:r>
                      <a:endParaRPr lang="en-US" sz="800" b="1" i="1"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How to Apply Online </a:t>
                      </a:r>
                      <a:br>
                        <a:rPr lang="en-US" sz="800" u="none" strike="noStrike" dirty="0">
                          <a:effectLst/>
                        </a:rPr>
                      </a:br>
                      <a:r>
                        <a:rPr lang="en-US" sz="800" u="none" strike="noStrike" dirty="0">
                          <a:effectLst/>
                        </a:rPr>
                        <a:t>BCSD Jobs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How to Apply Online </a:t>
                      </a:r>
                      <a:br>
                        <a:rPr lang="en-US" sz="800" u="none" strike="noStrike" dirty="0">
                          <a:effectLst/>
                        </a:rPr>
                      </a:br>
                      <a:r>
                        <a:rPr lang="en-US" sz="800" u="none" strike="noStrike" dirty="0">
                          <a:effectLst/>
                        </a:rPr>
                        <a:t>BCSD Jobs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How to Apply Online </a:t>
                      </a:r>
                      <a:br>
                        <a:rPr lang="en-US" sz="800" u="none" strike="noStrike" dirty="0">
                          <a:effectLst/>
                        </a:rPr>
                      </a:br>
                      <a:r>
                        <a:rPr lang="en-US" sz="800" u="none" strike="noStrike" dirty="0">
                          <a:effectLst/>
                        </a:rPr>
                        <a:t>BCSD Jobs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How to Apply Online </a:t>
                      </a:r>
                      <a:br>
                        <a:rPr lang="en-US" sz="800" u="none" strike="noStrike" dirty="0">
                          <a:effectLst/>
                        </a:rPr>
                      </a:br>
                      <a:r>
                        <a:rPr lang="en-US" sz="800" u="none" strike="noStrike" dirty="0">
                          <a:effectLst/>
                        </a:rPr>
                        <a:t>BCSD Jobs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How to Apply Online </a:t>
                      </a:r>
                      <a:br>
                        <a:rPr lang="en-US" sz="800" u="none" strike="noStrike" dirty="0">
                          <a:effectLst/>
                        </a:rPr>
                      </a:br>
                      <a:r>
                        <a:rPr lang="en-US" sz="800" u="none" strike="noStrike" dirty="0">
                          <a:effectLst/>
                        </a:rPr>
                        <a:t>BCSD Jobs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402</a:t>
                      </a:r>
                      <a:br>
                        <a:rPr lang="en-US" sz="800" u="none" strike="noStrike" dirty="0">
                          <a:effectLst/>
                        </a:rPr>
                      </a:br>
                      <a:r>
                        <a:rPr lang="en-US" sz="800" u="none" strike="noStrike" dirty="0">
                          <a:effectLst/>
                        </a:rPr>
                        <a:t>Lab</a:t>
                      </a:r>
                      <a:endParaRPr lang="en-US" sz="800" b="0" i="0" u="none" strike="noStrike" dirty="0">
                        <a:solidFill>
                          <a:srgbClr val="000000"/>
                        </a:solidFill>
                        <a:effectLst/>
                        <a:latin typeface="Arial" panose="020B0604020202020204" pitchFamily="34" charset="0"/>
                      </a:endParaRPr>
                    </a:p>
                  </a:txBody>
                  <a:tcPr marL="6033" marR="6033" marT="6033" marB="0" anchor="ctr"/>
                </a:tc>
                <a:extLst>
                  <a:ext uri="{0D108BD9-81ED-4DB2-BD59-A6C34878D82A}">
                    <a16:rowId xmlns:a16="http://schemas.microsoft.com/office/drawing/2014/main" val="10003"/>
                  </a:ext>
                </a:extLst>
              </a:tr>
              <a:tr h="0">
                <a:tc>
                  <a:txBody>
                    <a:bodyPr/>
                    <a:lstStyle/>
                    <a:p>
                      <a:pPr marL="0" algn="ctr" defTabSz="914400" rtl="0" eaLnBrk="1" fontAlgn="ctr" latinLnBrk="0" hangingPunct="1"/>
                      <a:r>
                        <a:rPr lang="en-US" sz="800" u="none" strike="noStrike" dirty="0">
                          <a:effectLst/>
                        </a:rPr>
                        <a:t>Palmetto Community </a:t>
                      </a:r>
                      <a:br>
                        <a:rPr lang="en-US" sz="800" u="none" strike="noStrike" dirty="0">
                          <a:effectLst/>
                        </a:rPr>
                      </a:br>
                      <a:r>
                        <a:rPr lang="en-US" sz="800" u="none" strike="noStrike" dirty="0">
                          <a:effectLst/>
                        </a:rPr>
                        <a:t>ActionPartnership</a:t>
                      </a:r>
                      <a:br>
                        <a:rPr lang="en-US" sz="800" u="none" strike="noStrike" dirty="0">
                          <a:effectLst/>
                        </a:rPr>
                      </a:br>
                      <a:r>
                        <a:rPr lang="en-US" sz="800" b="1" i="1" u="none" strike="noStrike" kern="1200" dirty="0">
                          <a:solidFill>
                            <a:schemeClr val="dk1"/>
                          </a:solidFill>
                          <a:effectLst/>
                          <a:latin typeface="+mn-lt"/>
                          <a:ea typeface="+mn-ea"/>
                          <a:cs typeface="+mn-cs"/>
                        </a:rPr>
                        <a:t>Jennifer Brown</a:t>
                      </a:r>
                    </a:p>
                  </a:txBody>
                  <a:tcPr marL="6033" marR="6033" marT="6033" marB="0" anchor="ctr"/>
                </a:tc>
                <a:tc>
                  <a:txBody>
                    <a:bodyPr/>
                    <a:lstStyle/>
                    <a:p>
                      <a:pPr algn="ctr" fontAlgn="ctr"/>
                      <a:r>
                        <a:rPr lang="en-US" sz="800" u="none" strike="noStrike" dirty="0">
                          <a:effectLst/>
                        </a:rPr>
                        <a:t>Dress To Impress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Dress To Impress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Dress To Impress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Dress To Impress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Dress To Impress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400</a:t>
                      </a:r>
                      <a:endParaRPr lang="en-US" sz="800" b="0" i="0" u="none" strike="noStrike" dirty="0">
                        <a:solidFill>
                          <a:srgbClr val="000000"/>
                        </a:solidFill>
                        <a:effectLst/>
                        <a:latin typeface="Arial" panose="020B0604020202020204" pitchFamily="34" charset="0"/>
                      </a:endParaRPr>
                    </a:p>
                  </a:txBody>
                  <a:tcPr marL="6033" marR="6033" marT="6033" marB="0" anchor="ctr"/>
                </a:tc>
                <a:extLst>
                  <a:ext uri="{0D108BD9-81ED-4DB2-BD59-A6C34878D82A}">
                    <a16:rowId xmlns:a16="http://schemas.microsoft.com/office/drawing/2014/main" val="10004"/>
                  </a:ext>
                </a:extLst>
              </a:tr>
              <a:tr h="352401">
                <a:tc>
                  <a:txBody>
                    <a:bodyPr/>
                    <a:lstStyle/>
                    <a:p>
                      <a:pPr marL="0" algn="ctr" defTabSz="914400" rtl="0" eaLnBrk="1" fontAlgn="ctr" latinLnBrk="0" hangingPunct="1"/>
                      <a:r>
                        <a:rPr lang="en-US" sz="800" u="none" strike="noStrike" dirty="0">
                          <a:effectLst/>
                        </a:rPr>
                        <a:t>Life Learning Academy</a:t>
                      </a:r>
                      <a:br>
                        <a:rPr lang="en-US" sz="800" u="none" strike="noStrike" dirty="0">
                          <a:effectLst/>
                        </a:rPr>
                      </a:br>
                      <a:r>
                        <a:rPr lang="en-US" sz="800" b="1" i="1" u="none" strike="noStrike" kern="1200" dirty="0">
                          <a:solidFill>
                            <a:schemeClr val="dk1"/>
                          </a:solidFill>
                          <a:effectLst/>
                          <a:latin typeface="+mn-lt"/>
                          <a:ea typeface="+mn-ea"/>
                          <a:cs typeface="+mn-cs"/>
                        </a:rPr>
                        <a:t>Charlenia Snider</a:t>
                      </a:r>
                    </a:p>
                  </a:txBody>
                  <a:tcPr marL="6033" marR="6033" marT="6033" marB="0" anchor="ctr"/>
                </a:tc>
                <a:tc>
                  <a:txBody>
                    <a:bodyPr/>
                    <a:lstStyle/>
                    <a:p>
                      <a:pPr algn="ctr" fontAlgn="ctr"/>
                      <a:r>
                        <a:rPr lang="en-US" sz="800" u="none" strike="noStrike" dirty="0">
                          <a:effectLst/>
                        </a:rPr>
                        <a:t>Positive Work Ethics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Positive Work Ethics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Positive Work Ethics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Positive Work Ethics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Positive Work Ethics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401</a:t>
                      </a:r>
                      <a:endParaRPr lang="en-US" sz="800" b="0" i="0" u="none" strike="noStrike" dirty="0">
                        <a:solidFill>
                          <a:srgbClr val="000000"/>
                        </a:solidFill>
                        <a:effectLst/>
                        <a:latin typeface="Arial" panose="020B0604020202020204" pitchFamily="34" charset="0"/>
                      </a:endParaRPr>
                    </a:p>
                  </a:txBody>
                  <a:tcPr marL="6033" marR="6033" marT="6033" marB="0" anchor="ctr"/>
                </a:tc>
                <a:extLst>
                  <a:ext uri="{0D108BD9-81ED-4DB2-BD59-A6C34878D82A}">
                    <a16:rowId xmlns:a16="http://schemas.microsoft.com/office/drawing/2014/main" val="10005"/>
                  </a:ext>
                </a:extLst>
              </a:tr>
              <a:tr h="352401">
                <a:tc>
                  <a:txBody>
                    <a:bodyPr/>
                    <a:lstStyle/>
                    <a:p>
                      <a:pPr marL="0" algn="ctr" defTabSz="914400" rtl="0" eaLnBrk="1" fontAlgn="ctr" latinLnBrk="0" hangingPunct="1"/>
                      <a:r>
                        <a:rPr lang="en-US" sz="800" u="none" strike="noStrike" dirty="0">
                          <a:effectLst/>
                        </a:rPr>
                        <a:t>Berkeley County DSS</a:t>
                      </a:r>
                      <a:br>
                        <a:rPr lang="en-US" sz="800" u="none" strike="noStrike" dirty="0">
                          <a:effectLst/>
                        </a:rPr>
                      </a:br>
                      <a:r>
                        <a:rPr lang="en-US" sz="800" b="1" i="1" u="none" strike="noStrike" kern="1200" dirty="0">
                          <a:solidFill>
                            <a:schemeClr val="dk1"/>
                          </a:solidFill>
                          <a:effectLst/>
                          <a:latin typeface="+mn-lt"/>
                          <a:ea typeface="+mn-ea"/>
                          <a:cs typeface="+mn-cs"/>
                        </a:rPr>
                        <a:t>Jeanna Watson</a:t>
                      </a:r>
                    </a:p>
                  </a:txBody>
                  <a:tcPr marL="6033" marR="6033" marT="6033" marB="0" anchor="ctr"/>
                </a:tc>
                <a:tc>
                  <a:txBody>
                    <a:bodyPr/>
                    <a:lstStyle/>
                    <a:p>
                      <a:pPr algn="ctr" fontAlgn="ctr"/>
                      <a:r>
                        <a:rPr lang="en-US" sz="800" u="none" strike="noStrike" dirty="0">
                          <a:effectLst/>
                        </a:rPr>
                        <a:t>Ready for Work?</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Ready for Work?</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Ready for Work?</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Ready for Work?</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Ready for Work?</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405</a:t>
                      </a:r>
                      <a:endParaRPr lang="en-US" sz="800" b="0" i="0" u="none" strike="noStrike" dirty="0">
                        <a:solidFill>
                          <a:srgbClr val="000000"/>
                        </a:solidFill>
                        <a:effectLst/>
                        <a:latin typeface="Arial" panose="020B0604020202020204" pitchFamily="34" charset="0"/>
                      </a:endParaRPr>
                    </a:p>
                  </a:txBody>
                  <a:tcPr marL="6033" marR="6033" marT="6033" marB="0" anchor="ctr"/>
                </a:tc>
                <a:extLst>
                  <a:ext uri="{0D108BD9-81ED-4DB2-BD59-A6C34878D82A}">
                    <a16:rowId xmlns:a16="http://schemas.microsoft.com/office/drawing/2014/main" val="10006"/>
                  </a:ext>
                </a:extLst>
              </a:tr>
              <a:tr h="396947">
                <a:tc>
                  <a:txBody>
                    <a:bodyPr/>
                    <a:lstStyle/>
                    <a:p>
                      <a:pPr algn="ctr" fontAlgn="ctr"/>
                      <a:r>
                        <a:rPr lang="en-US" sz="800" u="none" strike="noStrike" dirty="0">
                          <a:effectLst/>
                        </a:rPr>
                        <a:t>Palmetto Youth Connections</a:t>
                      </a:r>
                      <a:br>
                        <a:rPr lang="en-US" sz="800" u="none" strike="noStrike" dirty="0">
                          <a:effectLst/>
                        </a:rPr>
                      </a:br>
                      <a:r>
                        <a:rPr lang="en-US" sz="800" b="1" i="1" u="none" strike="noStrike" kern="1200" dirty="0">
                          <a:solidFill>
                            <a:schemeClr val="dk1"/>
                          </a:solidFill>
                          <a:effectLst/>
                          <a:latin typeface="+mn-lt"/>
                          <a:ea typeface="+mn-ea"/>
                          <a:cs typeface="+mn-cs"/>
                        </a:rPr>
                        <a:t>Amanda</a:t>
                      </a:r>
                      <a:r>
                        <a:rPr lang="en-US" sz="800" u="none" strike="noStrike" dirty="0">
                          <a:effectLst/>
                        </a:rPr>
                        <a:t> Wagner</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Social Media</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Social Media</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Social Media</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Social Media</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Social Media</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406</a:t>
                      </a:r>
                      <a:endParaRPr lang="en-US" sz="800" b="0" i="0" u="none" strike="noStrike" dirty="0">
                        <a:solidFill>
                          <a:srgbClr val="000000"/>
                        </a:solidFill>
                        <a:effectLst/>
                        <a:latin typeface="Arial" panose="020B0604020202020204" pitchFamily="34" charset="0"/>
                      </a:endParaRPr>
                    </a:p>
                  </a:txBody>
                  <a:tcPr marL="6033" marR="6033" marT="6033" marB="0" anchor="ctr"/>
                </a:tc>
                <a:extLst>
                  <a:ext uri="{0D108BD9-81ED-4DB2-BD59-A6C34878D82A}">
                    <a16:rowId xmlns:a16="http://schemas.microsoft.com/office/drawing/2014/main" val="10007"/>
                  </a:ext>
                </a:extLst>
              </a:tr>
              <a:tr h="397769">
                <a:tc>
                  <a:txBody>
                    <a:bodyPr/>
                    <a:lstStyle/>
                    <a:p>
                      <a:pPr algn="ctr" fontAlgn="ctr"/>
                      <a:r>
                        <a:rPr lang="en-US" sz="800" u="none" strike="noStrike" dirty="0">
                          <a:effectLst/>
                        </a:rPr>
                        <a:t>Palmetto Youth Connections</a:t>
                      </a:r>
                      <a:br>
                        <a:rPr lang="en-US" sz="800" u="none" strike="noStrike" dirty="0">
                          <a:effectLst/>
                        </a:rPr>
                      </a:br>
                      <a:r>
                        <a:rPr lang="en-US" sz="800" b="1" i="1" u="none" strike="noStrike" kern="1200" dirty="0">
                          <a:solidFill>
                            <a:schemeClr val="dk1"/>
                          </a:solidFill>
                          <a:effectLst/>
                          <a:latin typeface="+mn-lt"/>
                          <a:ea typeface="+mn-ea"/>
                          <a:cs typeface="+mn-cs"/>
                        </a:rPr>
                        <a:t>Inger</a:t>
                      </a:r>
                      <a:r>
                        <a:rPr lang="en-US" sz="800" u="none" strike="noStrike" dirty="0">
                          <a:effectLst/>
                        </a:rPr>
                        <a:t> </a:t>
                      </a:r>
                      <a:r>
                        <a:rPr lang="en-US" sz="800" b="1" i="1" u="none" strike="noStrike" kern="1200" dirty="0">
                          <a:solidFill>
                            <a:schemeClr val="dk1"/>
                          </a:solidFill>
                          <a:effectLst/>
                          <a:latin typeface="+mn-lt"/>
                          <a:ea typeface="+mn-ea"/>
                          <a:cs typeface="+mn-cs"/>
                        </a:rPr>
                        <a:t>Sheppard</a:t>
                      </a:r>
                    </a:p>
                  </a:txBody>
                  <a:tcPr marL="6033" marR="6033" marT="6033" marB="0" anchor="ctr"/>
                </a:tc>
                <a:tc>
                  <a:txBody>
                    <a:bodyPr/>
                    <a:lstStyle/>
                    <a:p>
                      <a:pPr algn="ctr" fontAlgn="ctr"/>
                      <a:r>
                        <a:rPr lang="en-US" sz="800" u="none" strike="noStrike" dirty="0">
                          <a:effectLst/>
                        </a:rPr>
                        <a:t>Interviewing Skills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Interviewing Skills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Interviewing Skills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Interviewing Skills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Interviewing Skills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407</a:t>
                      </a:r>
                      <a:endParaRPr lang="en-US" sz="800" b="0" i="0" u="none" strike="noStrike" dirty="0">
                        <a:solidFill>
                          <a:srgbClr val="000000"/>
                        </a:solidFill>
                        <a:effectLst/>
                        <a:latin typeface="Arial" panose="020B0604020202020204" pitchFamily="34" charset="0"/>
                      </a:endParaRPr>
                    </a:p>
                  </a:txBody>
                  <a:tcPr marL="6033" marR="6033" marT="6033" marB="0" anchor="ctr"/>
                </a:tc>
                <a:extLst>
                  <a:ext uri="{0D108BD9-81ED-4DB2-BD59-A6C34878D82A}">
                    <a16:rowId xmlns:a16="http://schemas.microsoft.com/office/drawing/2014/main" val="10008"/>
                  </a:ext>
                </a:extLst>
              </a:tr>
              <a:tr h="352401">
                <a:tc>
                  <a:txBody>
                    <a:bodyPr/>
                    <a:lstStyle/>
                    <a:p>
                      <a:pPr algn="ctr" fontAlgn="ctr"/>
                      <a:r>
                        <a:rPr lang="en-US" sz="800" u="none" strike="noStrike" dirty="0">
                          <a:effectLst/>
                        </a:rPr>
                        <a:t>O'Shea Law Firm</a:t>
                      </a:r>
                      <a:br>
                        <a:rPr lang="en-US" sz="800" u="none" strike="noStrike" dirty="0">
                          <a:effectLst/>
                        </a:rPr>
                      </a:br>
                      <a:r>
                        <a:rPr lang="en-US" sz="800" b="1" i="1" u="none" strike="noStrike" kern="1200" dirty="0">
                          <a:solidFill>
                            <a:schemeClr val="dk1"/>
                          </a:solidFill>
                          <a:effectLst/>
                          <a:latin typeface="+mn-lt"/>
                          <a:ea typeface="+mn-ea"/>
                          <a:cs typeface="+mn-cs"/>
                        </a:rPr>
                        <a:t>Ian</a:t>
                      </a:r>
                      <a:r>
                        <a:rPr lang="en-US" sz="800" u="none" strike="noStrike" dirty="0">
                          <a:effectLst/>
                        </a:rPr>
                        <a:t> </a:t>
                      </a:r>
                      <a:r>
                        <a:rPr lang="en-US" sz="800" b="1" i="1" u="none" strike="noStrike" kern="1200" dirty="0">
                          <a:solidFill>
                            <a:schemeClr val="dk1"/>
                          </a:solidFill>
                          <a:effectLst/>
                          <a:latin typeface="+mn-lt"/>
                          <a:ea typeface="+mn-ea"/>
                          <a:cs typeface="+mn-cs"/>
                        </a:rPr>
                        <a:t>O'Shea</a:t>
                      </a:r>
                    </a:p>
                  </a:txBody>
                  <a:tcPr marL="6033" marR="6033" marT="6033" marB="0" anchor="ctr"/>
                </a:tc>
                <a:tc>
                  <a:txBody>
                    <a:bodyPr/>
                    <a:lstStyle/>
                    <a:p>
                      <a:pPr algn="ctr" fontAlgn="ctr"/>
                      <a:r>
                        <a:rPr lang="en-US" sz="800" u="none" strike="noStrike" dirty="0">
                          <a:effectLst/>
                        </a:rPr>
                        <a:t>Career Information on being</a:t>
                      </a:r>
                      <a:br>
                        <a:rPr lang="en-US" sz="800" u="none" strike="noStrike" dirty="0">
                          <a:effectLst/>
                        </a:rPr>
                      </a:br>
                      <a:r>
                        <a:rPr lang="en-US" sz="800" u="none" strike="noStrike" dirty="0">
                          <a:effectLst/>
                        </a:rPr>
                        <a:t>a Lawyer or Paralegal</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Career Information on being</a:t>
                      </a:r>
                      <a:br>
                        <a:rPr lang="en-US" sz="800" u="none" strike="noStrike" dirty="0">
                          <a:effectLst/>
                        </a:rPr>
                      </a:br>
                      <a:r>
                        <a:rPr lang="en-US" sz="800" u="none" strike="noStrike" dirty="0">
                          <a:effectLst/>
                        </a:rPr>
                        <a:t>a Lawyer or Paralegal</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Career Information on being</a:t>
                      </a:r>
                      <a:br>
                        <a:rPr lang="en-US" sz="800" u="none" strike="noStrike" dirty="0">
                          <a:effectLst/>
                        </a:rPr>
                      </a:br>
                      <a:r>
                        <a:rPr lang="en-US" sz="800" u="none" strike="noStrike" dirty="0">
                          <a:effectLst/>
                        </a:rPr>
                        <a:t>a Lawyer or Paralegal</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Career Information on being</a:t>
                      </a:r>
                      <a:br>
                        <a:rPr lang="en-US" sz="800" u="none" strike="noStrike" dirty="0">
                          <a:effectLst/>
                        </a:rPr>
                      </a:br>
                      <a:r>
                        <a:rPr lang="en-US" sz="800" u="none" strike="noStrike" dirty="0">
                          <a:effectLst/>
                        </a:rPr>
                        <a:t>a Lawyer or Paralegal</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Career Information on being</a:t>
                      </a:r>
                      <a:br>
                        <a:rPr lang="en-US" sz="800" u="none" strike="noStrike" dirty="0">
                          <a:effectLst/>
                        </a:rPr>
                      </a:br>
                      <a:r>
                        <a:rPr lang="en-US" sz="800" u="none" strike="noStrike" dirty="0">
                          <a:effectLst/>
                        </a:rPr>
                        <a:t>a Lawyer or Paralegal</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409</a:t>
                      </a:r>
                      <a:endParaRPr lang="en-US" sz="800" b="0" i="0" u="none" strike="noStrike" dirty="0">
                        <a:solidFill>
                          <a:srgbClr val="000000"/>
                        </a:solidFill>
                        <a:effectLst/>
                        <a:latin typeface="Arial" panose="020B0604020202020204" pitchFamily="34" charset="0"/>
                      </a:endParaRPr>
                    </a:p>
                  </a:txBody>
                  <a:tcPr marL="6033" marR="6033" marT="6033" marB="0" anchor="ctr"/>
                </a:tc>
                <a:extLst>
                  <a:ext uri="{0D108BD9-81ED-4DB2-BD59-A6C34878D82A}">
                    <a16:rowId xmlns:a16="http://schemas.microsoft.com/office/drawing/2014/main" val="10009"/>
                  </a:ext>
                </a:extLst>
              </a:tr>
              <a:tr h="352401">
                <a:tc>
                  <a:txBody>
                    <a:bodyPr/>
                    <a:lstStyle/>
                    <a:p>
                      <a:pPr algn="ctr" fontAlgn="ctr"/>
                      <a:r>
                        <a:rPr lang="en-US" sz="800" u="none" strike="noStrike" dirty="0">
                          <a:effectLst/>
                        </a:rPr>
                        <a:t>SC Works</a:t>
                      </a:r>
                      <a:br>
                        <a:rPr lang="en-US" sz="800" u="none" strike="noStrike" dirty="0">
                          <a:effectLst/>
                        </a:rPr>
                      </a:br>
                      <a:r>
                        <a:rPr lang="en-US" sz="800" b="1" i="1" u="none" strike="noStrike" kern="1200" dirty="0">
                          <a:solidFill>
                            <a:schemeClr val="dk1"/>
                          </a:solidFill>
                          <a:effectLst/>
                          <a:latin typeface="+mn-lt"/>
                          <a:ea typeface="+mn-ea"/>
                          <a:cs typeface="+mn-cs"/>
                        </a:rPr>
                        <a:t>Ellen</a:t>
                      </a:r>
                      <a:r>
                        <a:rPr lang="en-US" sz="800" u="none" strike="noStrike" dirty="0">
                          <a:effectLst/>
                        </a:rPr>
                        <a:t> </a:t>
                      </a:r>
                      <a:r>
                        <a:rPr lang="en-US" sz="800" b="1" i="1" u="none" strike="noStrike" kern="1200" dirty="0">
                          <a:solidFill>
                            <a:schemeClr val="dk1"/>
                          </a:solidFill>
                          <a:effectLst/>
                          <a:latin typeface="+mn-lt"/>
                          <a:ea typeface="+mn-ea"/>
                          <a:cs typeface="+mn-cs"/>
                        </a:rPr>
                        <a:t>Ward</a:t>
                      </a:r>
                    </a:p>
                  </a:txBody>
                  <a:tcPr marL="6033" marR="6033" marT="6033" marB="0" anchor="ctr"/>
                </a:tc>
                <a:tc>
                  <a:txBody>
                    <a:bodyPr/>
                    <a:lstStyle/>
                    <a:p>
                      <a:pPr algn="ctr" fontAlgn="ctr"/>
                      <a:r>
                        <a:rPr lang="en-US" sz="800" u="none" strike="noStrike" dirty="0">
                          <a:effectLst/>
                        </a:rPr>
                        <a:t>Barriers to Employment</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Essential Interviewing Skills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Demo SC Works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Essential Interviewing Skills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Demo SC Works</a:t>
                      </a:r>
                      <a:endParaRPr lang="en-US" sz="800" b="0"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BREAK</a:t>
                      </a:r>
                      <a:endParaRPr lang="en-US" sz="800" b="1" i="0" u="none" strike="noStrike" dirty="0">
                        <a:solidFill>
                          <a:srgbClr val="000000"/>
                        </a:solidFill>
                        <a:effectLst/>
                        <a:latin typeface="Arial" panose="020B0604020202020204" pitchFamily="34" charset="0"/>
                      </a:endParaRPr>
                    </a:p>
                  </a:txBody>
                  <a:tcPr marL="6033" marR="6033" marT="6033" marB="0" anchor="ctr"/>
                </a:tc>
                <a:tc>
                  <a:txBody>
                    <a:bodyPr/>
                    <a:lstStyle/>
                    <a:p>
                      <a:pPr algn="ctr" fontAlgn="ctr"/>
                      <a:r>
                        <a:rPr lang="en-US" sz="800" u="none" strike="noStrike" dirty="0">
                          <a:effectLst/>
                        </a:rPr>
                        <a:t>410</a:t>
                      </a:r>
                      <a:endParaRPr lang="en-US" sz="800" b="0" i="0" u="none" strike="noStrike" dirty="0">
                        <a:solidFill>
                          <a:srgbClr val="000000"/>
                        </a:solidFill>
                        <a:effectLst/>
                        <a:latin typeface="Arial" panose="020B0604020202020204" pitchFamily="34" charset="0"/>
                      </a:endParaRPr>
                    </a:p>
                  </a:txBody>
                  <a:tcPr marL="6033" marR="6033" marT="6033" marB="0" anchor="ctr"/>
                </a:tc>
                <a:extLst>
                  <a:ext uri="{0D108BD9-81ED-4DB2-BD59-A6C34878D82A}">
                    <a16:rowId xmlns:a16="http://schemas.microsoft.com/office/drawing/2014/main" val="10010"/>
                  </a:ext>
                </a:extLst>
              </a:tr>
            </a:tbl>
          </a:graphicData>
        </a:graphic>
      </p:graphicFrame>
      <p:sp>
        <p:nvSpPr>
          <p:cNvPr id="8" name="Title 10"/>
          <p:cNvSpPr txBox="1">
            <a:spLocks/>
          </p:cNvSpPr>
          <p:nvPr/>
        </p:nvSpPr>
        <p:spPr bwMode="auto">
          <a:xfrm>
            <a:off x="1524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itchFamily="34" charset="0"/>
              </a:defRPr>
            </a:lvl2pPr>
            <a:lvl3pPr algn="ctr" rtl="0" eaLnBrk="1" fontAlgn="base" hangingPunct="1">
              <a:spcBef>
                <a:spcPct val="0"/>
              </a:spcBef>
              <a:spcAft>
                <a:spcPct val="0"/>
              </a:spcAft>
              <a:defRPr sz="4200" b="1">
                <a:solidFill>
                  <a:schemeClr val="tx2"/>
                </a:solidFill>
                <a:latin typeface="Arial" pitchFamily="34" charset="0"/>
              </a:defRPr>
            </a:lvl3pPr>
            <a:lvl4pPr algn="ctr" rtl="0" eaLnBrk="1" fontAlgn="base" hangingPunct="1">
              <a:spcBef>
                <a:spcPct val="0"/>
              </a:spcBef>
              <a:spcAft>
                <a:spcPct val="0"/>
              </a:spcAft>
              <a:defRPr sz="4200" b="1">
                <a:solidFill>
                  <a:schemeClr val="tx2"/>
                </a:solidFill>
                <a:latin typeface="Arial" pitchFamily="34" charset="0"/>
              </a:defRPr>
            </a:lvl4pPr>
            <a:lvl5pPr algn="ctr" rtl="0" eaLnBrk="1" fontAlgn="base" hangingPunct="1">
              <a:spcBef>
                <a:spcPct val="0"/>
              </a:spcBef>
              <a:spcAft>
                <a:spcPct val="0"/>
              </a:spcAft>
              <a:defRPr sz="4200" b="1">
                <a:solidFill>
                  <a:schemeClr val="tx2"/>
                </a:solidFill>
                <a:latin typeface="Arial" pitchFamily="34" charset="0"/>
              </a:defRPr>
            </a:lvl5pPr>
            <a:lvl6pPr marL="457200" algn="ctr" rtl="0" eaLnBrk="1" fontAlgn="base" hangingPunct="1">
              <a:spcBef>
                <a:spcPct val="0"/>
              </a:spcBef>
              <a:spcAft>
                <a:spcPct val="0"/>
              </a:spcAft>
              <a:defRPr sz="4200" b="1">
                <a:solidFill>
                  <a:schemeClr val="tx2"/>
                </a:solidFill>
                <a:latin typeface="Arial" pitchFamily="34" charset="0"/>
              </a:defRPr>
            </a:lvl6pPr>
            <a:lvl7pPr marL="914400" algn="ctr" rtl="0" eaLnBrk="1" fontAlgn="base" hangingPunct="1">
              <a:spcBef>
                <a:spcPct val="0"/>
              </a:spcBef>
              <a:spcAft>
                <a:spcPct val="0"/>
              </a:spcAft>
              <a:defRPr sz="4200" b="1">
                <a:solidFill>
                  <a:schemeClr val="tx2"/>
                </a:solidFill>
                <a:latin typeface="Arial" pitchFamily="34" charset="0"/>
              </a:defRPr>
            </a:lvl7pPr>
            <a:lvl8pPr marL="1371600" algn="ctr" rtl="0" eaLnBrk="1" fontAlgn="base" hangingPunct="1">
              <a:spcBef>
                <a:spcPct val="0"/>
              </a:spcBef>
              <a:spcAft>
                <a:spcPct val="0"/>
              </a:spcAft>
              <a:defRPr sz="4200" b="1">
                <a:solidFill>
                  <a:schemeClr val="tx2"/>
                </a:solidFill>
                <a:latin typeface="Arial" pitchFamily="34" charset="0"/>
              </a:defRPr>
            </a:lvl8pPr>
            <a:lvl9pPr marL="1828800" algn="ctr" rtl="0" eaLnBrk="1" fontAlgn="base" hangingPunct="1">
              <a:spcBef>
                <a:spcPct val="0"/>
              </a:spcBef>
              <a:spcAft>
                <a:spcPct val="0"/>
              </a:spcAft>
              <a:defRPr sz="4200" b="1">
                <a:solidFill>
                  <a:schemeClr val="tx2"/>
                </a:solidFill>
                <a:latin typeface="Arial" pitchFamily="34" charset="0"/>
              </a:defRPr>
            </a:lvl9pPr>
          </a:lstStyle>
          <a:p>
            <a:pPr algn="l"/>
            <a:r>
              <a:rPr lang="en-US" sz="3200" kern="1200" dirty="0" smtClean="0">
                <a:solidFill>
                  <a:srgbClr val="000066"/>
                </a:solidFill>
                <a:ea typeface="Calibri" panose="020F0502020204030204" pitchFamily="34" charset="0"/>
                <a:cs typeface="Times New Roman" panose="02020603050405020304" pitchFamily="18" charset="0"/>
              </a:rPr>
              <a:t>Teen Summer Job Expo – 2015</a:t>
            </a:r>
            <a:br>
              <a:rPr lang="en-US" sz="3200" kern="1200" dirty="0" smtClean="0">
                <a:solidFill>
                  <a:srgbClr val="000066"/>
                </a:solidFill>
                <a:ea typeface="Calibri" panose="020F0502020204030204" pitchFamily="34" charset="0"/>
                <a:cs typeface="Times New Roman" panose="02020603050405020304" pitchFamily="18" charset="0"/>
              </a:rPr>
            </a:br>
            <a:r>
              <a:rPr lang="en-US" sz="3200" kern="1200" dirty="0" smtClean="0">
                <a:solidFill>
                  <a:srgbClr val="000066"/>
                </a:solidFill>
                <a:ea typeface="Calibri" panose="020F0502020204030204" pitchFamily="34" charset="0"/>
                <a:cs typeface="Times New Roman" panose="02020603050405020304" pitchFamily="18" charset="0"/>
              </a:rPr>
              <a:t>Sample Schedule - Sessions</a:t>
            </a:r>
            <a:endParaRPr lang="en-US" sz="3200" kern="1200" dirty="0">
              <a:solidFill>
                <a:srgbClr val="000066"/>
              </a:solidFill>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239000" y="-457200"/>
            <a:ext cx="2133600" cy="1859742"/>
          </a:xfrm>
          <a:prstGeom prst="rect">
            <a:avLst/>
          </a:prstGeom>
        </p:spPr>
      </p:pic>
    </p:spTree>
    <p:extLst>
      <p:ext uri="{BB962C8B-B14F-4D97-AF65-F5344CB8AC3E}">
        <p14:creationId xmlns:p14="http://schemas.microsoft.com/office/powerpoint/2010/main" val="353732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all passes desig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usinessGlobe_co_24 print PowerPlugs Templates for PowerPoint">
  <a:themeElements>
    <a:clrScheme name="Default Design 13">
      <a:dk1>
        <a:srgbClr val="000000"/>
      </a:dk1>
      <a:lt1>
        <a:srgbClr val="FFFFFF"/>
      </a:lt1>
      <a:dk2>
        <a:srgbClr val="FFFFFF"/>
      </a:dk2>
      <a:lt2>
        <a:srgbClr val="C0C0C0"/>
      </a:lt2>
      <a:accent1>
        <a:srgbClr val="99CC00"/>
      </a:accent1>
      <a:accent2>
        <a:srgbClr val="CCCC00"/>
      </a:accent2>
      <a:accent3>
        <a:srgbClr val="FFFFFF"/>
      </a:accent3>
      <a:accent4>
        <a:srgbClr val="000000"/>
      </a:accent4>
      <a:accent5>
        <a:srgbClr val="CAE2AA"/>
      </a:accent5>
      <a:accent6>
        <a:srgbClr val="B9B900"/>
      </a:accent6>
      <a:hlink>
        <a:srgbClr val="FF9933"/>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C0C0C0"/>
        </a:lt2>
        <a:accent1>
          <a:srgbClr val="99CC00"/>
        </a:accent1>
        <a:accent2>
          <a:srgbClr val="CCCC00"/>
        </a:accent2>
        <a:accent3>
          <a:srgbClr val="FFFFFF"/>
        </a:accent3>
        <a:accent4>
          <a:srgbClr val="000000"/>
        </a:accent4>
        <a:accent5>
          <a:srgbClr val="CAE2AA"/>
        </a:accent5>
        <a:accent6>
          <a:srgbClr val="B9B900"/>
        </a:accent6>
        <a:hlink>
          <a:srgbClr val="FF9933"/>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usinessGlobe_co_24 print PowerPlugs Templates for PowerPoint">
  <a:themeElements>
    <a:clrScheme name="Default Design 13">
      <a:dk1>
        <a:srgbClr val="000000"/>
      </a:dk1>
      <a:lt1>
        <a:srgbClr val="FFFFFF"/>
      </a:lt1>
      <a:dk2>
        <a:srgbClr val="FFFFFF"/>
      </a:dk2>
      <a:lt2>
        <a:srgbClr val="C0C0C0"/>
      </a:lt2>
      <a:accent1>
        <a:srgbClr val="99CC00"/>
      </a:accent1>
      <a:accent2>
        <a:srgbClr val="CCCC00"/>
      </a:accent2>
      <a:accent3>
        <a:srgbClr val="FFFFFF"/>
      </a:accent3>
      <a:accent4>
        <a:srgbClr val="000000"/>
      </a:accent4>
      <a:accent5>
        <a:srgbClr val="CAE2AA"/>
      </a:accent5>
      <a:accent6>
        <a:srgbClr val="B9B900"/>
      </a:accent6>
      <a:hlink>
        <a:srgbClr val="FF9933"/>
      </a:hlink>
      <a:folHlink>
        <a:srgbClr val="5F5F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C0C0C0"/>
        </a:lt2>
        <a:accent1>
          <a:srgbClr val="99CC00"/>
        </a:accent1>
        <a:accent2>
          <a:srgbClr val="CCCC00"/>
        </a:accent2>
        <a:accent3>
          <a:srgbClr val="FFFFFF"/>
        </a:accent3>
        <a:accent4>
          <a:srgbClr val="000000"/>
        </a:accent4>
        <a:accent5>
          <a:srgbClr val="CAE2AA"/>
        </a:accent5>
        <a:accent6>
          <a:srgbClr val="B9B900"/>
        </a:accent6>
        <a:hlink>
          <a:srgbClr val="FF9933"/>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3">
    <a:dk1>
      <a:srgbClr val="000000"/>
    </a:dk1>
    <a:lt1>
      <a:srgbClr val="FFFFFF"/>
    </a:lt1>
    <a:dk2>
      <a:srgbClr val="FFFFFF"/>
    </a:dk2>
    <a:lt2>
      <a:srgbClr val="C0C0C0"/>
    </a:lt2>
    <a:accent1>
      <a:srgbClr val="99CC00"/>
    </a:accent1>
    <a:accent2>
      <a:srgbClr val="CCCC00"/>
    </a:accent2>
    <a:accent3>
      <a:srgbClr val="FFFFFF"/>
    </a:accent3>
    <a:accent4>
      <a:srgbClr val="000000"/>
    </a:accent4>
    <a:accent5>
      <a:srgbClr val="CAE2AA"/>
    </a:accent5>
    <a:accent6>
      <a:srgbClr val="B9B900"/>
    </a:accent6>
    <a:hlink>
      <a:srgbClr val="FF9933"/>
    </a:hlink>
    <a:folHlink>
      <a:srgbClr val="5F5F5F"/>
    </a:folHlink>
  </a:clrScheme>
</a:themeOverride>
</file>

<file path=ppt/theme/themeOverride2.xml><?xml version="1.0" encoding="utf-8"?>
<a:themeOverride xmlns:a="http://schemas.openxmlformats.org/drawingml/2006/main">
  <a:clrScheme name="Default Design 13">
    <a:dk1>
      <a:srgbClr val="000000"/>
    </a:dk1>
    <a:lt1>
      <a:srgbClr val="FFFFFF"/>
    </a:lt1>
    <a:dk2>
      <a:srgbClr val="FFFFFF"/>
    </a:dk2>
    <a:lt2>
      <a:srgbClr val="C0C0C0"/>
    </a:lt2>
    <a:accent1>
      <a:srgbClr val="99CC00"/>
    </a:accent1>
    <a:accent2>
      <a:srgbClr val="CCCC00"/>
    </a:accent2>
    <a:accent3>
      <a:srgbClr val="FFFFFF"/>
    </a:accent3>
    <a:accent4>
      <a:srgbClr val="000000"/>
    </a:accent4>
    <a:accent5>
      <a:srgbClr val="CAE2AA"/>
    </a:accent5>
    <a:accent6>
      <a:srgbClr val="B9B900"/>
    </a:accent6>
    <a:hlink>
      <a:srgbClr val="FF9933"/>
    </a:hlink>
    <a:folHlink>
      <a:srgbClr val="5F5F5F"/>
    </a:folHlink>
  </a:clrScheme>
</a:themeOverride>
</file>

<file path=ppt/theme/themeOverride3.xml><?xml version="1.0" encoding="utf-8"?>
<a:themeOverride xmlns:a="http://schemas.openxmlformats.org/drawingml/2006/main">
  <a:clrScheme name="Default Design 13">
    <a:dk1>
      <a:srgbClr val="000000"/>
    </a:dk1>
    <a:lt1>
      <a:srgbClr val="FFFFFF"/>
    </a:lt1>
    <a:dk2>
      <a:srgbClr val="FFFFFF"/>
    </a:dk2>
    <a:lt2>
      <a:srgbClr val="C0C0C0"/>
    </a:lt2>
    <a:accent1>
      <a:srgbClr val="99CC00"/>
    </a:accent1>
    <a:accent2>
      <a:srgbClr val="CCCC00"/>
    </a:accent2>
    <a:accent3>
      <a:srgbClr val="FFFFFF"/>
    </a:accent3>
    <a:accent4>
      <a:srgbClr val="000000"/>
    </a:accent4>
    <a:accent5>
      <a:srgbClr val="CAE2AA"/>
    </a:accent5>
    <a:accent6>
      <a:srgbClr val="B9B900"/>
    </a:accent6>
    <a:hlink>
      <a:srgbClr val="FF9933"/>
    </a:hlink>
    <a:folHlink>
      <a:srgbClr val="5F5F5F"/>
    </a:folHlink>
  </a:clrScheme>
</a:themeOverride>
</file>

<file path=docProps/app.xml><?xml version="1.0" encoding="utf-8"?>
<Properties xmlns="http://schemas.openxmlformats.org/officeDocument/2006/extended-properties" xmlns:vt="http://schemas.openxmlformats.org/officeDocument/2006/docPropsVTypes">
  <Template>Slice</Template>
  <TotalTime>11978</TotalTime>
  <Words>2024</Words>
  <Application>Microsoft Office PowerPoint</Application>
  <PresentationFormat>On-screen Show (4:3)</PresentationFormat>
  <Paragraphs>500</Paragraphs>
  <Slides>31</Slides>
  <Notes>29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Arial</vt:lpstr>
      <vt:lpstr>Arial Narrow</vt:lpstr>
      <vt:lpstr>ArialMT</vt:lpstr>
      <vt:lpstr>Calibri</vt:lpstr>
      <vt:lpstr>Courier New</vt:lpstr>
      <vt:lpstr>Helvetica</vt:lpstr>
      <vt:lpstr>Impact</vt:lpstr>
      <vt:lpstr>Times New Roman</vt:lpstr>
      <vt:lpstr>Univers 57 Condensed</vt:lpstr>
      <vt:lpstr>Hall passes design template</vt:lpstr>
      <vt:lpstr>BusinessGlobe_co_24 print PowerPlugs Templates for PowerPoint</vt:lpstr>
      <vt:lpstr>2_BusinessGlobe_co_24 print PowerPlugs Templates for PowerPoint</vt:lpstr>
      <vt:lpstr>Upgrade your Career Fair: Have a Career Conference!</vt:lpstr>
      <vt:lpstr>Berkeley County School District Vision and Mission Statements</vt:lpstr>
      <vt:lpstr>Berkeley County School District Mission Statements</vt:lpstr>
      <vt:lpstr>Berkeley County School District Quick Facts</vt:lpstr>
      <vt:lpstr>Office of Career and  Technical Education</vt:lpstr>
      <vt:lpstr>Career Conference Evolution</vt:lpstr>
      <vt:lpstr>PROFILE OF SC GRADUATE</vt:lpstr>
      <vt:lpstr>PowerPoint Presentation</vt:lpstr>
      <vt:lpstr>PowerPoint Presentation</vt:lpstr>
      <vt:lpstr>PowerPoint Presentation</vt:lpstr>
      <vt:lpstr>PowerPoint Presentation</vt:lpstr>
      <vt:lpstr>PowerPoint Presentation</vt:lpstr>
      <vt:lpstr>Teen Summer Job Expo – 2015 Observations/Feedback</vt:lpstr>
      <vt:lpstr>PowerPoint Presentation</vt:lpstr>
      <vt:lpstr>PowerPoint Presentation</vt:lpstr>
      <vt:lpstr>PowerPoint Presentation</vt:lpstr>
      <vt:lpstr>PowerPoint Presentation</vt:lpstr>
      <vt:lpstr>PowerPoint Presentation</vt:lpstr>
      <vt:lpstr>Teen Summer Job Expo - 2016 Observations/Feedback</vt:lpstr>
      <vt:lpstr>PowerPoint Presentation</vt:lpstr>
      <vt:lpstr>Career Conference 2017</vt:lpstr>
      <vt:lpstr>PowerPoint Presentation</vt:lpstr>
      <vt:lpstr>PowerPoint Presentation</vt:lpstr>
      <vt:lpstr>Career Conference 2017 Feedback/Observations</vt:lpstr>
      <vt:lpstr>PowerPoint Presentation</vt:lpstr>
      <vt:lpstr>PowerPoint Presentation</vt:lpstr>
      <vt:lpstr>PowerPoint Presentation</vt:lpstr>
      <vt:lpstr>PowerPoint Presentation</vt:lpstr>
      <vt:lpstr>Other Special Projects</vt:lpstr>
      <vt:lpstr>PowerPoint Presentation</vt:lpstr>
      <vt:lpstr>PowerPoint Presentation</vt:lpstr>
    </vt:vector>
  </TitlesOfParts>
  <Company>Berkeley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Retreat</dc:title>
  <dc:creator>thompsonr</dc:creator>
  <cp:lastModifiedBy>Addison-Stewart, Sonya</cp:lastModifiedBy>
  <cp:revision>328</cp:revision>
  <cp:lastPrinted>2017-06-24T14:01:10Z</cp:lastPrinted>
  <dcterms:created xsi:type="dcterms:W3CDTF">2012-06-26T11:55:45Z</dcterms:created>
  <dcterms:modified xsi:type="dcterms:W3CDTF">2017-06-24T22:46:41Z</dcterms:modified>
</cp:coreProperties>
</file>