
<file path=[Content_Types].xml><?xml version="1.0" encoding="utf-8"?>
<Types xmlns="http://schemas.openxmlformats.org/package/2006/content-types">
  <Override PartName="/ppt/slides/slide47.xml" ContentType="application/vnd.openxmlformats-officedocument.presentationml.slide+xml"/>
  <Override PartName="/ppt/slides/slide94.xml" ContentType="application/vnd.openxmlformats-officedocument.presentationml.slide+xml"/>
  <Override PartName="/ppt/slides/slide142.xml" ContentType="application/vnd.openxmlformats-officedocument.presentationml.slide+xml"/>
  <Override PartName="/ppt/tags/tag8.xml" ContentType="application/vnd.openxmlformats-officedocument.presentationml.tags+xml"/>
  <Override PartName="/ppt/slides/slide120.xml" ContentType="application/vnd.openxmlformats-officedocument.presentationml.slide+xml"/>
  <Override PartName="/ppt/slides/slide218.xml" ContentType="application/vnd.openxmlformats-officedocument.presentationml.slide+xml"/>
  <Override PartName="/ppt/slides/slide265.xml" ContentType="application/vnd.openxmlformats-officedocument.presentationml.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Default Extension="xml" ContentType="application/xml"/>
  <Override PartName="/ppt/slides/slide50.xml" ContentType="application/vnd.openxmlformats-officedocument.presentationml.slide+xml"/>
  <Override PartName="/ppt/slides/slide243.xml" ContentType="application/vnd.openxmlformats-officedocument.presentationml.slide+xml"/>
  <Override PartName="/ppt/slides/slide290.xml" ContentType="application/vnd.openxmlformats-officedocument.presentationml.slide+xml"/>
  <Override PartName="/ppt/notesSlides/notesSlide16.xml" ContentType="application/vnd.openxmlformats-officedocument.presentationml.notesSlide+xml"/>
  <Override PartName="/ppt/tags/tag38.xml" ContentType="application/vnd.openxmlformats-officedocument.presentationml.tags+xml"/>
  <Override PartName="/ppt/slides/slide221.xml" ContentType="application/vnd.openxmlformats-officedocument.presentationml.slide+xml"/>
  <Override PartName="/ppt/slides/slide319.xml" ContentType="application/vnd.openxmlformats-officedocument.presentationml.slide+xml"/>
  <Override PartName="/ppt/tags/tag16.xml" ContentType="application/vnd.openxmlformats-officedocument.presentationml.tags+xml"/>
  <Override PartName="/ppt/tags/tag63.xml" ContentType="application/vnd.openxmlformats-officedocument.presentationml.tags+xml"/>
  <Override PartName="/ppt/slides/slide158.xml" ContentType="application/vnd.openxmlformats-officedocument.presentationml.slide+xml"/>
  <Override PartName="/ppt/slides/slide136.xml" ContentType="application/vnd.openxmlformats-officedocument.presentationml.slide+xml"/>
  <Override PartName="/ppt/slides/slide183.xml" ContentType="application/vnd.openxmlformats-officedocument.presentationml.slide+xml"/>
  <Override PartName="/ppt/notesSlides/notesSlide7.xml" ContentType="application/vnd.openxmlformats-officedocument.presentationml.notesSlide+xml"/>
  <Override PartName="/ppt/tags/tag41.xml" ContentType="application/vnd.openxmlformats-officedocument.presentationml.tags+xml"/>
  <Override PartName="/ppt/slides/slide88.xml" ContentType="application/vnd.openxmlformats-officedocument.presentationml.slide+xml"/>
  <Override PartName="/ppt/slides/slide259.xml" ContentType="application/vnd.openxmlformats-officedocument.presentationml.slide+xml"/>
  <Override PartName="/ppt/slides/slide322.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s/slide114.xml" ContentType="application/vnd.openxmlformats-officedocument.presentationml.slide+xml"/>
  <Override PartName="/ppt/slides/slide161.xml" ContentType="application/vnd.openxmlformats-officedocument.presentationml.slide+xml"/>
  <Override PartName="/ppt/slides/slide300.xml" ContentType="application/vnd.openxmlformats-officedocument.presentationml.slide+xml"/>
  <Default Extension="png" ContentType="image/png"/>
  <Override PartName="/ppt/slides/slide237.xml" ContentType="application/vnd.openxmlformats-officedocument.presentationml.slide+xml"/>
  <Override PartName="/ppt/slides/slide284.xml" ContentType="application/vnd.openxmlformats-officedocument.presentationml.slide+xml"/>
  <Override PartName="/ppt/theme/theme2.xml" ContentType="application/vnd.openxmlformats-officedocument.theme+xml"/>
  <Override PartName="/ppt/tags/tag5.xml" ContentType="application/vnd.openxmlformats-officedocument.presentationml.tags+xml"/>
  <Override PartName="/ppt/tags/tag79.xml" ContentType="application/vnd.openxmlformats-officedocument.presentationml.tags+xml"/>
  <Override PartName="/ppt/slides/slide44.xml" ContentType="application/vnd.openxmlformats-officedocument.presentationml.slide+xml"/>
  <Override PartName="/ppt/slides/slide91.xml" ContentType="application/vnd.openxmlformats-officedocument.presentationml.slide+xml"/>
  <Override PartName="/ppt/slides/slide215.xml" ContentType="application/vnd.openxmlformats-officedocument.presentationml.slide+xml"/>
  <Override PartName="/ppt/slides/slide262.xml" ContentType="application/vnd.openxmlformats-officedocument.presentationml.slide+xml"/>
  <Default Extension="emf" ContentType="image/x-emf"/>
  <Override PartName="/ppt/slides/slide22.xml" ContentType="application/vnd.openxmlformats-officedocument.presentationml.slide+xml"/>
  <Override PartName="/ppt/slides/slide199.xml" ContentType="application/vnd.openxmlformats-officedocument.presentationml.slide+xml"/>
  <Override PartName="/ppt/notesSlides/notesSlide35.xml" ContentType="application/vnd.openxmlformats-officedocument.presentationml.notesSlide+xml"/>
  <Override PartName="/ppt/tags/tag57.xml" ContentType="application/vnd.openxmlformats-officedocument.presentationml.tags+xml"/>
  <Override PartName="/ppt/slides/slide240.xml" ContentType="application/vnd.openxmlformats-officedocument.presentationml.slide+xml"/>
  <Override PartName="/ppt/notesSlides/notesSlide13.xml" ContentType="application/vnd.openxmlformats-officedocument.presentationml.notesSlide+xml"/>
  <Override PartName="/ppt/tags/tag35.xml" ContentType="application/vnd.openxmlformats-officedocument.presentationml.tags+xml"/>
  <Override PartName="/ppt/tags/tag82.xml" ContentType="application/vnd.openxmlformats-officedocument.presentationml.tags+xml"/>
  <Override PartName="/ppt/slides/slide177.xml" ContentType="application/vnd.openxmlformats-officedocument.presentationml.slide+xml"/>
  <Override PartName="/ppt/slides/slide316.xml" ContentType="application/vnd.openxmlformats-officedocument.presentationml.slide+xml"/>
  <Override PartName="/ppt/slides/slide108.xml" ContentType="application/vnd.openxmlformats-officedocument.presentationml.slide+xml"/>
  <Override PartName="/ppt/slides/slide155.xml" ContentType="application/vnd.openxmlformats-officedocument.presentationml.slide+xml"/>
  <Override PartName="/ppt/tags/tag13.xml" ContentType="application/vnd.openxmlformats-officedocument.presentationml.tags+xml"/>
  <Override PartName="/ppt/tags/tag60.xml" ContentType="application/vnd.openxmlformats-officedocument.presentationml.tags+xml"/>
  <Override PartName="/ppt/slides/slide278.xml" ContentType="application/vnd.openxmlformats-officedocument.presentationml.slide+xml"/>
  <Override PartName="/ppt/notesSlides/notesSlide4.xml" ContentType="application/vnd.openxmlformats-officedocument.presentationml.notesSlide+xml"/>
  <Override PartName="/ppt/slides/slide38.xml" ContentType="application/vnd.openxmlformats-officedocument.presentationml.slide+xml"/>
  <Override PartName="/ppt/slides/slide85.xml" ContentType="application/vnd.openxmlformats-officedocument.presentationml.slide+xml"/>
  <Override PartName="/ppt/slides/slide133.xml" ContentType="application/vnd.openxmlformats-officedocument.presentationml.slide+xml"/>
  <Override PartName="/ppt/slides/slide180.xml" ContentType="application/vnd.openxmlformats-officedocument.presentationml.slide+xml"/>
  <Override PartName="/ppt/slides/slide27.xml" ContentType="application/vnd.openxmlformats-officedocument.presentationml.slide+xml"/>
  <Override PartName="/ppt/slides/slide74.xml" ContentType="application/vnd.openxmlformats-officedocument.presentationml.slide+xml"/>
  <Override PartName="/ppt/slides/slide111.xml" ContentType="application/vnd.openxmlformats-officedocument.presentationml.slide+xml"/>
  <Override PartName="/ppt/slides/slide209.xml" ContentType="application/vnd.openxmlformats-officedocument.presentationml.slide+xml"/>
  <Override PartName="/ppt/slides/slide256.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100.xml" ContentType="application/vnd.openxmlformats-officedocument.presentationml.slide+xml"/>
  <Override PartName="/ppt/slides/slide234.xml" ContentType="application/vnd.openxmlformats-officedocument.presentationml.slide+xml"/>
  <Override PartName="/ppt/slides/slide245.xml" ContentType="application/vnd.openxmlformats-officedocument.presentationml.slide+xml"/>
  <Override PartName="/ppt/slides/slide281.xml" ContentType="application/vnd.openxmlformats-officedocument.presentationml.slide+xml"/>
  <Override PartName="/ppt/slides/slide292.xml" ContentType="application/vnd.openxmlformats-officedocument.presentationml.slide+xml"/>
  <Override PartName="/ppt/tags/tag2.xml" ContentType="application/vnd.openxmlformats-officedocument.presentationml.tags+xml"/>
  <Override PartName="/ppt/notesSlides/notesSlide18.xml" ContentType="application/vnd.openxmlformats-officedocument.presentationml.notesSlide+xml"/>
  <Override PartName="/ppt/slides/slide41.xml" ContentType="application/vnd.openxmlformats-officedocument.presentationml.slide+xml"/>
  <Override PartName="/ppt/slides/slide223.xml" ContentType="application/vnd.openxmlformats-officedocument.presentationml.slide+xml"/>
  <Override PartName="/ppt/slides/slide270.xml" ContentType="application/vnd.openxmlformats-officedocument.presentationml.slide+xml"/>
  <Override PartName="/ppt/tags/tag29.xml" ContentType="application/vnd.openxmlformats-officedocument.presentationml.tags+xml"/>
  <Override PartName="/ppt/tags/tag76.xml" ContentType="application/vnd.openxmlformats-officedocument.presentationml.tags+xml"/>
  <Override PartName="/ppt/slides/slide30.xml" ContentType="application/vnd.openxmlformats-officedocument.presentationml.slide+xml"/>
  <Override PartName="/ppt/slides/slide149.xml" ContentType="application/vnd.openxmlformats-officedocument.presentationml.slide+xml"/>
  <Override PartName="/ppt/slides/slide196.xml" ContentType="application/vnd.openxmlformats-officedocument.presentationml.slide+xml"/>
  <Override PartName="/ppt/slides/slide212.xml" ContentType="application/vnd.openxmlformats-officedocument.presentationml.slide+xml"/>
  <Override PartName="/ppt/tags/tag18.xml" ContentType="application/vnd.openxmlformats-officedocument.presentationml.tags+xml"/>
  <Override PartName="/ppt/notesSlides/notesSlide32.xml" ContentType="application/vnd.openxmlformats-officedocument.presentationml.notesSlide+xml"/>
  <Override PartName="/ppt/tags/tag54.xml" ContentType="application/vnd.openxmlformats-officedocument.presentationml.tags+xml"/>
  <Override PartName="/ppt/tags/tag65.xml" ContentType="application/vnd.openxmlformats-officedocument.presentationml.tags+xml"/>
  <Override PartName="/ppt/slides/slide138.xml" ContentType="application/vnd.openxmlformats-officedocument.presentationml.slide+xml"/>
  <Override PartName="/ppt/slides/slide185.xml" ContentType="application/vnd.openxmlformats-officedocument.presentationml.slide+xml"/>
  <Override PartName="/ppt/slides/slide201.xml" ContentType="application/vnd.openxmlformats-officedocument.presentationml.slide+xml"/>
  <Override PartName="/ppt/slides/slide335.xml" ContentType="application/vnd.openxmlformats-officedocument.presentationml.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tags/tag43.xml" ContentType="application/vnd.openxmlformats-officedocument.presentationml.tags+xml"/>
  <Override PartName="/ppt/slides/slide79.xml" ContentType="application/vnd.openxmlformats-officedocument.presentationml.slide+xml"/>
  <Override PartName="/ppt/slides/slide127.xml" ContentType="application/vnd.openxmlformats-officedocument.presentationml.slide+xml"/>
  <Override PartName="/ppt/slides/slide174.xml" ContentType="application/vnd.openxmlformats-officedocument.presentationml.slide+xml"/>
  <Override PartName="/ppt/slides/slide324.xml" ContentType="application/vnd.openxmlformats-officedocument.presentationml.slide+xml"/>
  <Override PartName="/ppt/notesSlides/notesSlide10.xml" ContentType="application/vnd.openxmlformats-officedocument.presentationml.notesSlide+xml"/>
  <Override PartName="/ppt/tags/tag32.xml" ContentType="application/vnd.openxmlformats-officedocument.presentationml.tags+xml"/>
  <Override PartName="/ppt/slides/slide7.xml" ContentType="application/vnd.openxmlformats-officedocument.presentationml.slide+xml"/>
  <Override PartName="/ppt/slides/slide68.xml" ContentType="application/vnd.openxmlformats-officedocument.presentationml.slide+xml"/>
  <Override PartName="/ppt/slides/slide116.xml" ContentType="application/vnd.openxmlformats-officedocument.presentationml.slide+xml"/>
  <Override PartName="/ppt/slides/slide163.xml" ContentType="application/vnd.openxmlformats-officedocument.presentationml.slide+xml"/>
  <Override PartName="/ppt/slides/slide297.xml" ContentType="application/vnd.openxmlformats-officedocument.presentationml.slide+xml"/>
  <Override PartName="/ppt/slides/slide302.xml" ContentType="application/vnd.openxmlformats-officedocument.presentationml.slide+xml"/>
  <Override PartName="/ppt/slides/slide313.xml" ContentType="application/vnd.openxmlformats-officedocument.presentationml.slide+xml"/>
  <Override PartName="/ppt/slideLayouts/slideLayout9.xml" ContentType="application/vnd.openxmlformats-officedocument.presentationml.slideLayout+xml"/>
  <Override PartName="/ppt/tags/tag10.xml" ContentType="application/vnd.openxmlformats-officedocument.presentationml.tags+xml"/>
  <Override PartName="/ppt/tags/tag21.xml" ContentType="application/vnd.openxmlformats-officedocument.presentationml.tags+xml"/>
  <Override PartName="/ppt/slides/slide57.xml" ContentType="application/vnd.openxmlformats-officedocument.presentationml.slide+xml"/>
  <Override PartName="/ppt/slides/slide105.xml" ContentType="application/vnd.openxmlformats-officedocument.presentationml.slide+xml"/>
  <Override PartName="/ppt/slides/slide141.xml" ContentType="application/vnd.openxmlformats-officedocument.presentationml.slide+xml"/>
  <Override PartName="/ppt/slides/slide152.xml" ContentType="application/vnd.openxmlformats-officedocument.presentationml.slide+xml"/>
  <Override PartName="/ppt/slides/slide239.xml" ContentType="application/vnd.openxmlformats-officedocument.presentationml.slide+xml"/>
  <Override PartName="/ppt/slides/slide286.xml" ContentType="application/vnd.openxmlformats-officedocument.presentationml.slide+xml"/>
  <Override PartName="/ppt/notesSlides/notesSlide1.xml" ContentType="application/vnd.openxmlformats-officedocument.presentationml.notesSlide+xml"/>
  <Override PartName="/ppt/tags/tag7.xml" ContentType="application/vnd.openxmlformats-officedocument.presentationml.tags+xml"/>
  <Override PartName="/ppt/slides/slide46.xml" ContentType="application/vnd.openxmlformats-officedocument.presentationml.slide+xml"/>
  <Override PartName="/ppt/slides/slide93.xml" ContentType="application/vnd.openxmlformats-officedocument.presentationml.slide+xml"/>
  <Override PartName="/ppt/slides/slide130.xml" ContentType="application/vnd.openxmlformats-officedocument.presentationml.slide+xml"/>
  <Override PartName="/ppt/slides/slide217.xml" ContentType="application/vnd.openxmlformats-officedocument.presentationml.slide+xml"/>
  <Override PartName="/ppt/slides/slide228.xml" ContentType="application/vnd.openxmlformats-officedocument.presentationml.slide+xml"/>
  <Override PartName="/ppt/slides/slide264.xml" ContentType="application/vnd.openxmlformats-officedocument.presentationml.slide+xml"/>
  <Override PartName="/ppt/slides/slide275.xml" ContentType="application/vnd.openxmlformats-officedocument.presentationml.slide+xml"/>
  <Override PartName="/ppt/slides/slide24.xml" ContentType="application/vnd.openxmlformats-officedocument.presentationml.slide+xml"/>
  <Override PartName="/ppt/slides/slide35.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Override PartName="/ppt/slides/slide206.xml" ContentType="application/vnd.openxmlformats-officedocument.presentationml.slide+xml"/>
  <Override PartName="/ppt/slides/slide253.xml" ContentType="application/vnd.openxmlformats-officedocument.presentationml.slide+xml"/>
  <Override PartName="/ppt/notesSlides/notesSlide37.xml" ContentType="application/vnd.openxmlformats-officedocument.presentationml.notesSlide+xml"/>
  <Override PartName="/ppt/tags/tag59.xml" ContentType="application/vnd.openxmlformats-officedocument.presentationml.tags+xml"/>
  <Override PartName="/ppt/slides/slide13.xml" ContentType="application/vnd.openxmlformats-officedocument.presentationml.slide+xml"/>
  <Override PartName="/ppt/slides/slide60.xml" ContentType="application/vnd.openxmlformats-officedocument.presentationml.slide+xml"/>
  <Override PartName="/ppt/slides/slide242.xml" ContentType="application/vnd.openxmlformats-officedocument.presentationml.slide+xml"/>
  <Override PartName="/ppt/slides/slide329.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tags/tag37.xml" ContentType="application/vnd.openxmlformats-officedocument.presentationml.tags+xml"/>
  <Override PartName="/ppt/tags/tag48.xml" ContentType="application/vnd.openxmlformats-officedocument.presentationml.tags+xml"/>
  <Override PartName="/ppt/slides/slide168.xml" ContentType="application/vnd.openxmlformats-officedocument.presentationml.slide+xml"/>
  <Override PartName="/ppt/slides/slide179.xml" ContentType="application/vnd.openxmlformats-officedocument.presentationml.slide+xml"/>
  <Override PartName="/ppt/slides/slide231.xml" ContentType="application/vnd.openxmlformats-officedocument.presentationml.slide+xml"/>
  <Override PartName="/ppt/slides/slide318.xml" ContentType="application/vnd.openxmlformats-officedocument.presentationml.slide+xml"/>
  <Override PartName="/ppt/tags/tag26.xml" ContentType="application/vnd.openxmlformats-officedocument.presentationml.tags+xml"/>
  <Override PartName="/ppt/tags/tag73.xml" ContentType="application/vnd.openxmlformats-officedocument.presentationml.tags+xml"/>
  <Override PartName="/ppt/slides/slide157.xml" ContentType="application/vnd.openxmlformats-officedocument.presentationml.slide+xml"/>
  <Override PartName="/ppt/slides/slide220.xml" ContentType="application/vnd.openxmlformats-officedocument.presentationml.slide+xml"/>
  <Override PartName="/ppt/slides/slide307.xml" ContentType="application/vnd.openxmlformats-officedocument.presentationml.slide+xml"/>
  <Override PartName="/ppt/tags/tag15.xml" ContentType="application/vnd.openxmlformats-officedocument.presentationml.tags+xml"/>
  <Override PartName="/ppt/tags/tag62.xml" ContentType="application/vnd.openxmlformats-officedocument.presentationml.tags+xml"/>
  <Override PartName="/ppt/slides/slide98.xml" ContentType="application/vnd.openxmlformats-officedocument.presentationml.slide+xml"/>
  <Override PartName="/ppt/slides/slide146.xml" ContentType="application/vnd.openxmlformats-officedocument.presentationml.slide+xml"/>
  <Override PartName="/ppt/slides/slide193.xml" ContentType="application/vnd.openxmlformats-officedocument.presentationml.slide+xml"/>
  <Override PartName="/ppt/slides/slide332.xml" ContentType="application/vnd.openxmlformats-officedocument.presentationml.slide+xml"/>
  <Override PartName="/ppt/notesSlides/notesSlide6.xml" ContentType="application/vnd.openxmlformats-officedocument.presentationml.notesSlide+xml"/>
  <Override PartName="/ppt/tags/tag40.xml" ContentType="application/vnd.openxmlformats-officedocument.presentationml.tags+xml"/>
  <Override PartName="/ppt/tags/tag51.xml" ContentType="application/vnd.openxmlformats-officedocument.presentationml.tags+xml"/>
  <Override PartName="/ppt/slides/slide87.xml" ContentType="application/vnd.openxmlformats-officedocument.presentationml.slide+xml"/>
  <Override PartName="/ppt/slides/slide124.xml" ContentType="application/vnd.openxmlformats-officedocument.presentationml.slide+xml"/>
  <Override PartName="/ppt/slides/slide135.xml" ContentType="application/vnd.openxmlformats-officedocument.presentationml.slide+xml"/>
  <Override PartName="/ppt/slides/slide171.xml" ContentType="application/vnd.openxmlformats-officedocument.presentationml.slide+xml"/>
  <Override PartName="/ppt/slides/slide182.xml" ContentType="application/vnd.openxmlformats-officedocument.presentationml.slide+xml"/>
  <Override PartName="/ppt/slides/slide269.xml" ContentType="application/vnd.openxmlformats-officedocument.presentationml.slide+xml"/>
  <Override PartName="/ppt/slides/slide321.xml" ContentType="application/vnd.openxmlformats-officedocument.presentationml.slide+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slides/slide160.xml" ContentType="application/vnd.openxmlformats-officedocument.presentationml.slide+xml"/>
  <Override PartName="/ppt/slides/slide258.xml" ContentType="application/vnd.openxmlformats-officedocument.presentationml.slide+xml"/>
  <Override PartName="/ppt/slides/slide310.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s/slide236.xml" ContentType="application/vnd.openxmlformats-officedocument.presentationml.slide+xml"/>
  <Override PartName="/ppt/slides/slide247.xml" ContentType="application/vnd.openxmlformats-officedocument.presentationml.slide+xml"/>
  <Override PartName="/ppt/slides/slide283.xml" ContentType="application/vnd.openxmlformats-officedocument.presentationml.slide+xml"/>
  <Override PartName="/ppt/slides/slide294.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slides/slide43.xml" ContentType="application/vnd.openxmlformats-officedocument.presentationml.slide+xml"/>
  <Override PartName="/ppt/slides/slide90.xml" ContentType="application/vnd.openxmlformats-officedocument.presentationml.slide+xml"/>
  <Override PartName="/ppt/slides/slide225.xml" ContentType="application/vnd.openxmlformats-officedocument.presentationml.slide+xml"/>
  <Override PartName="/ppt/slides/slide272.xml" ContentType="application/vnd.openxmlformats-officedocument.presentationml.slide+xml"/>
  <Override PartName="/ppt/theme/theme1.xml" ContentType="application/vnd.openxmlformats-officedocument.theme+xml"/>
  <Override PartName="/ppt/tags/tag78.xml" ContentType="application/vnd.openxmlformats-officedocument.presentationml.tags+xml"/>
  <Override PartName="/ppt/slides/slide32.xml" ContentType="application/vnd.openxmlformats-officedocument.presentationml.slide+xml"/>
  <Override PartName="/ppt/slides/slide214.xml" ContentType="application/vnd.openxmlformats-officedocument.presentationml.slide+xml"/>
  <Override PartName="/ppt/slides/slide261.xml" ContentType="application/vnd.openxmlformats-officedocument.presentationml.slide+xml"/>
  <Override PartName="/ppt/notesSlides/notesSlide34.xml" ContentType="application/vnd.openxmlformats-officedocument.presentationml.notesSlide+xml"/>
  <Override PartName="/ppt/tags/tag56.xml" ContentType="application/vnd.openxmlformats-officedocument.presentationml.tags+xml"/>
  <Override PartName="/ppt/tags/tag67.xml" ContentType="application/vnd.openxmlformats-officedocument.presentationml.tags+xml"/>
  <Override PartName="/ppt/slides/slide10.xml" ContentType="application/vnd.openxmlformats-officedocument.presentationml.slide+xml"/>
  <Override PartName="/ppt/slides/slide21.xml" ContentType="application/vnd.openxmlformats-officedocument.presentationml.slide+xml"/>
  <Override PartName="/ppt/slides/slide187.xml" ContentType="application/vnd.openxmlformats-officedocument.presentationml.slide+xml"/>
  <Override PartName="/ppt/slides/slide198.xml" ContentType="application/vnd.openxmlformats-officedocument.presentationml.slide+xml"/>
  <Override PartName="/ppt/slides/slide203.xml" ContentType="application/vnd.openxmlformats-officedocument.presentationml.slide+xml"/>
  <Override PartName="/ppt/slides/slide250.xml" ContentType="application/vnd.openxmlformats-officedocument.presentationml.slide+xml"/>
  <Override PartName="/ppt/notesSlides/notesSlide23.xml" ContentType="application/vnd.openxmlformats-officedocument.presentationml.notesSlide+xml"/>
  <Override PartName="/ppt/tags/tag45.xml" ContentType="application/vnd.openxmlformats-officedocument.presentationml.tags+xml"/>
  <Override PartName="/docProps/custom.xml" ContentType="application/vnd.openxmlformats-officedocument.custom-properties+xml"/>
  <Override PartName="/ppt/slides/slide129.xml" ContentType="application/vnd.openxmlformats-officedocument.presentationml.slide+xml"/>
  <Override PartName="/ppt/slides/slide176.xml" ContentType="application/vnd.openxmlformats-officedocument.presentationml.slide+xml"/>
  <Override PartName="/ppt/slides/slide326.xml" ContentType="application/vnd.openxmlformats-officedocument.presentationml.slide+xml"/>
  <Override PartName="/ppt/notesSlides/notesSlide12.xml" ContentType="application/vnd.openxmlformats-officedocument.presentationml.notesSlide+xml"/>
  <Override PartName="/ppt/tags/tag34.xml" ContentType="application/vnd.openxmlformats-officedocument.presentationml.tags+xml"/>
  <Override PartName="/ppt/tags/tag81.xml" ContentType="application/vnd.openxmlformats-officedocument.presentationml.tags+xml"/>
  <Override PartName="/ppt/slides/slide118.xml" ContentType="application/vnd.openxmlformats-officedocument.presentationml.slide+xml"/>
  <Override PartName="/ppt/slides/slide165.xml" ContentType="application/vnd.openxmlformats-officedocument.presentationml.slide+xml"/>
  <Override PartName="/ppt/slides/slide299.xml" ContentType="application/vnd.openxmlformats-officedocument.presentationml.slide+xml"/>
  <Override PartName="/ppt/slides/slide304.xml" ContentType="application/vnd.openxmlformats-officedocument.presentationml.slide+xml"/>
  <Override PartName="/ppt/slides/slide315.xml" ContentType="application/vnd.openxmlformats-officedocument.presentationml.slide+xml"/>
  <Override PartName="/ppt/tags/tag12.xml" ContentType="application/vnd.openxmlformats-officedocument.presentationml.tags+xml"/>
  <Override PartName="/ppt/tags/tag23.xml" ContentType="application/vnd.openxmlformats-officedocument.presentationml.tags+xml"/>
  <Override PartName="/ppt/tags/tag70.xml" ContentType="application/vnd.openxmlformats-officedocument.presentationml.tags+xml"/>
  <Override PartName="/ppt/slides/slide9.xml" ContentType="application/vnd.openxmlformats-officedocument.presentationml.slide+xml"/>
  <Override PartName="/ppt/slides/slide59.xml" ContentType="application/vnd.openxmlformats-officedocument.presentationml.slide+xml"/>
  <Override PartName="/ppt/slides/slide107.xml" ContentType="application/vnd.openxmlformats-officedocument.presentationml.slide+xml"/>
  <Override PartName="/ppt/slides/slide143.xml" ContentType="application/vnd.openxmlformats-officedocument.presentationml.slide+xml"/>
  <Override PartName="/ppt/slides/slide154.xml" ContentType="application/vnd.openxmlformats-officedocument.presentationml.slide+xml"/>
  <Override PartName="/ppt/slides/slide190.xml" ContentType="application/vnd.openxmlformats-officedocument.presentationml.slide+xml"/>
  <Override PartName="/ppt/slides/slide288.xml" ContentType="application/vnd.openxmlformats-officedocument.presentationml.slide+xml"/>
  <Override PartName="/ppt/viewProps.xml" ContentType="application/vnd.openxmlformats-officedocument.presentationml.viewProps+xml"/>
  <Override PartName="/ppt/tags/tag9.xml" ContentType="application/vnd.openxmlformats-officedocument.presentationml.tags+xml"/>
  <Override PartName="/ppt/slides/slide48.xml" ContentType="application/vnd.openxmlformats-officedocument.presentationml.slide+xml"/>
  <Override PartName="/ppt/slides/slide95.xml" ContentType="application/vnd.openxmlformats-officedocument.presentationml.slide+xml"/>
  <Override PartName="/ppt/slides/slide132.xml" ContentType="application/vnd.openxmlformats-officedocument.presentationml.slide+xml"/>
  <Override PartName="/ppt/slides/slide277.xml" ContentType="application/vnd.openxmlformats-officedocument.presentationml.slide+xml"/>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slides/slide208.xml" ContentType="application/vnd.openxmlformats-officedocument.presentationml.slide+xml"/>
  <Override PartName="/ppt/slides/slide219.xml" ContentType="application/vnd.openxmlformats-officedocument.presentationml.slide+xml"/>
  <Override PartName="/ppt/slides/slide255.xml" ContentType="application/vnd.openxmlformats-officedocument.presentationml.slide+xml"/>
  <Override PartName="/ppt/slides/slide266.xml" ContentType="application/vnd.openxmlformats-officedocument.presentationml.slide+xml"/>
  <Override PartName="/ppt/presProps.xml" ContentType="application/vnd.openxmlformats-officedocument.presentationml.presProps+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s/slide110.xml" ContentType="application/vnd.openxmlformats-officedocument.presentationml.slide+xml"/>
  <Override PartName="/ppt/slides/slide244.xml" ContentType="application/vnd.openxmlformats-officedocument.presentationml.slide+xml"/>
  <Override PartName="/ppt/slides/slide291.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tags/tag39.xml" ContentType="application/vnd.openxmlformats-officedocument.presentationml.tags+xml"/>
  <Override PartName="/ppt/slides/slide51.xml" ContentType="application/vnd.openxmlformats-officedocument.presentationml.slide+xml"/>
  <Override PartName="/ppt/slides/slide233.xml" ContentType="application/vnd.openxmlformats-officedocument.presentationml.slide+xml"/>
  <Override PartName="/ppt/slides/slide280.xml" ContentType="application/vnd.openxmlformats-officedocument.presentationml.slide+xml"/>
  <Override PartName="/ppt/tags/tag1.xml" ContentType="application/vnd.openxmlformats-officedocument.presentationml.tags+xml"/>
  <Override PartName="/ppt/tags/tag28.xml" ContentType="application/vnd.openxmlformats-officedocument.presentationml.tags+xml"/>
  <Override PartName="/ppt/tags/tag75.xml" ContentType="application/vnd.openxmlformats-officedocument.presentationml.tags+xml"/>
  <Override PartName="/ppt/slides/slide40.xml" ContentType="application/vnd.openxmlformats-officedocument.presentationml.slide+xml"/>
  <Override PartName="/ppt/slides/slide159.xml" ContentType="application/vnd.openxmlformats-officedocument.presentationml.slide+xml"/>
  <Override PartName="/ppt/slides/slide211.xml" ContentType="application/vnd.openxmlformats-officedocument.presentationml.slide+xml"/>
  <Override PartName="/ppt/slides/slide222.xml" ContentType="application/vnd.openxmlformats-officedocument.presentationml.slide+xml"/>
  <Override PartName="/ppt/slides/slide309.xml" ContentType="application/vnd.openxmlformats-officedocument.presentationml.slide+xml"/>
  <Override PartName="/ppt/tags/tag17.xml" ContentType="application/vnd.openxmlformats-officedocument.presentationml.tags+xml"/>
  <Override PartName="/ppt/tags/tag64.xml" ContentType="application/vnd.openxmlformats-officedocument.presentationml.tags+xml"/>
  <Override PartName="/ppt/slides/slide148.xml" ContentType="application/vnd.openxmlformats-officedocument.presentationml.slide+xml"/>
  <Override PartName="/ppt/slides/slide195.xml" ContentType="application/vnd.openxmlformats-officedocument.presentationml.slide+xml"/>
  <Override PartName="/ppt/slides/slide200.xml" ContentType="application/vnd.openxmlformats-officedocument.presentationml.slide+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tags/tag53.xml" ContentType="application/vnd.openxmlformats-officedocument.presentationml.tags+xml"/>
  <Override PartName="/ppt/slides/slide89.xml" ContentType="application/vnd.openxmlformats-officedocument.presentationml.slide+xml"/>
  <Override PartName="/ppt/slides/slide126.xml" ContentType="application/vnd.openxmlformats-officedocument.presentationml.slide+xml"/>
  <Override PartName="/ppt/slides/slide137.xml" ContentType="application/vnd.openxmlformats-officedocument.presentationml.slide+xml"/>
  <Override PartName="/ppt/slides/slide173.xml" ContentType="application/vnd.openxmlformats-officedocument.presentationml.slide+xml"/>
  <Override PartName="/ppt/slides/slide184.xml" ContentType="application/vnd.openxmlformats-officedocument.presentationml.slide+xml"/>
  <Override PartName="/ppt/slides/slide323.xml" ContentType="application/vnd.openxmlformats-officedocument.presentationml.slide+xml"/>
  <Override PartName="/ppt/slides/slide334.xml" ContentType="application/vnd.openxmlformats-officedocument.presentationml.slide+xml"/>
  <Override PartName="/ppt/tags/tag31.xml" ContentType="application/vnd.openxmlformats-officedocument.presentationml.tags+xml"/>
  <Override PartName="/ppt/tags/tag42.xml" ContentType="application/vnd.openxmlformats-officedocument.presentationml.tags+xml"/>
  <Override PartName="/ppt/slides/slide78.xml" ContentType="application/vnd.openxmlformats-officedocument.presentationml.slide+xml"/>
  <Override PartName="/ppt/slides/slide115.xml" ContentType="application/vnd.openxmlformats-officedocument.presentationml.slide+xml"/>
  <Override PartName="/ppt/slides/slide162.xml" ContentType="application/vnd.openxmlformats-officedocument.presentationml.slide+xml"/>
  <Override PartName="/ppt/slides/slide312.xml" ContentType="application/vnd.openxmlformats-officedocument.presentationml.slide+xml"/>
  <Override PartName="/ppt/handoutMasters/handoutMaster1.xml" ContentType="application/vnd.openxmlformats-officedocument.presentationml.handoutMaster+xml"/>
  <Override PartName="/ppt/tags/tag20.xml" ContentType="application/vnd.openxmlformats-officedocument.presentationml.tags+xml"/>
  <Override PartName="/docProps/core.xml" ContentType="application/vnd.openxmlformats-package.core-properties+xml"/>
  <Override PartName="/ppt/slides/slide6.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104.xml" ContentType="application/vnd.openxmlformats-officedocument.presentationml.slide+xml"/>
  <Override PartName="/ppt/slides/slide151.xml" ContentType="application/vnd.openxmlformats-officedocument.presentationml.slide+xml"/>
  <Override PartName="/ppt/slides/slide238.xml" ContentType="application/vnd.openxmlformats-officedocument.presentationml.slide+xml"/>
  <Override PartName="/ppt/slides/slide249.xml" ContentType="application/vnd.openxmlformats-officedocument.presentationml.slide+xml"/>
  <Override PartName="/ppt/slides/slide285.xml" ContentType="application/vnd.openxmlformats-officedocument.presentationml.slide+xml"/>
  <Override PartName="/ppt/slides/slide296.xml" ContentType="application/vnd.openxmlformats-officedocument.presentationml.slide+xml"/>
  <Override PartName="/ppt/slides/slide301.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slideMasters/slideMaster1.xml" ContentType="application/vnd.openxmlformats-officedocument.presentationml.slideMaster+xml"/>
  <Override PartName="/ppt/slides/slide45.xml" ContentType="application/vnd.openxmlformats-officedocument.presentationml.slide+xml"/>
  <Override PartName="/ppt/slides/slide92.xml" ContentType="application/vnd.openxmlformats-officedocument.presentationml.slide+xml"/>
  <Override PartName="/ppt/slides/slide140.xml" ContentType="application/vnd.openxmlformats-officedocument.presentationml.slide+xml"/>
  <Override PartName="/ppt/slides/slide227.xml" ContentType="application/vnd.openxmlformats-officedocument.presentationml.slide+xml"/>
  <Override PartName="/ppt/slides/slide274.xml" ContentType="application/vnd.openxmlformats-officedocument.presentationml.slide+xml"/>
  <Override PartName="/ppt/theme/theme3.xml" ContentType="application/vnd.openxmlformats-officedocument.theme+xml"/>
  <Override PartName="/ppt/slides/slide34.xml" ContentType="application/vnd.openxmlformats-officedocument.presentationml.slide+xml"/>
  <Override PartName="/ppt/slides/slide81.xml" ContentType="application/vnd.openxmlformats-officedocument.presentationml.slide+xml"/>
  <Override PartName="/ppt/slides/slide216.xml" ContentType="application/vnd.openxmlformats-officedocument.presentationml.slide+xml"/>
  <Override PartName="/ppt/slides/slide263.xml" ContentType="application/vnd.openxmlformats-officedocument.presentationml.slide+xml"/>
  <Override PartName="/ppt/notesSlides/notesSlide36.xml" ContentType="application/vnd.openxmlformats-officedocument.presentationml.notesSlide+xml"/>
  <Override PartName="/ppt/tags/tag58.xml" ContentType="application/vnd.openxmlformats-officedocument.presentationml.tags+xml"/>
  <Override PartName="/ppt/tags/tag69.xml" ContentType="application/vnd.openxmlformats-officedocument.presentationml.tags+xml"/>
  <Default Extension="rels" ContentType="application/vnd.openxmlformats-package.relationships+xml"/>
  <Override PartName="/ppt/slides/slide23.xml" ContentType="application/vnd.openxmlformats-officedocument.presentationml.slide+xml"/>
  <Override PartName="/ppt/slides/slide70.xml" ContentType="application/vnd.openxmlformats-officedocument.presentationml.slide+xml"/>
  <Override PartName="/ppt/slides/slide189.xml" ContentType="application/vnd.openxmlformats-officedocument.presentationml.slide+xml"/>
  <Override PartName="/ppt/slides/slide205.xml" ContentType="application/vnd.openxmlformats-officedocument.presentationml.slide+xml"/>
  <Override PartName="/ppt/slides/slide241.xml" ContentType="application/vnd.openxmlformats-officedocument.presentationml.slide+xml"/>
  <Override PartName="/ppt/slides/slide252.xml" ContentType="application/vnd.openxmlformats-officedocument.presentationml.slide+xml"/>
  <Override PartName="/ppt/notesSlides/notesSlide25.xml" ContentType="application/vnd.openxmlformats-officedocument.presentationml.notesSlide+xml"/>
  <Override PartName="/ppt/tags/tag47.xml" ContentType="application/vnd.openxmlformats-officedocument.presentationml.tags+xml"/>
  <Override PartName="/ppt/slides/slide12.xml" ContentType="application/vnd.openxmlformats-officedocument.presentationml.slide+xml"/>
  <Override PartName="/ppt/slides/slide178.xml" ContentType="application/vnd.openxmlformats-officedocument.presentationml.slide+xml"/>
  <Override PartName="/ppt/slides/slide230.xml" ContentType="application/vnd.openxmlformats-officedocument.presentationml.slide+xml"/>
  <Override PartName="/ppt/slides/slide328.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tags/tag36.xml" ContentType="application/vnd.openxmlformats-officedocument.presentationml.tags+xml"/>
  <Override PartName="/ppt/tags/tag83.xml" ContentType="application/vnd.openxmlformats-officedocument.presentationml.tags+xml"/>
  <Override PartName="/ppt/slides/slide167.xml" ContentType="application/vnd.openxmlformats-officedocument.presentationml.slide+xml"/>
  <Override PartName="/ppt/slides/slide306.xml" ContentType="application/vnd.openxmlformats-officedocument.presentationml.slide+xml"/>
  <Override PartName="/ppt/slides/slide317.xml" ContentType="application/vnd.openxmlformats-officedocument.presentationml.slide+xml"/>
  <Override PartName="/ppt/tags/tag14.xml" ContentType="application/vnd.openxmlformats-officedocument.presentationml.tags+xml"/>
  <Override PartName="/ppt/tags/tag25.xml" ContentType="application/vnd.openxmlformats-officedocument.presentationml.tags+xml"/>
  <Override PartName="/ppt/tags/tag61.xml" ContentType="application/vnd.openxmlformats-officedocument.presentationml.tags+xml"/>
  <Override PartName="/ppt/tags/tag72.xml" ContentType="application/vnd.openxmlformats-officedocument.presentationml.tags+xml"/>
  <Override PartName="/ppt/slides/slide109.xml" ContentType="application/vnd.openxmlformats-officedocument.presentationml.slide+xml"/>
  <Override PartName="/ppt/slides/slide145.xml" ContentType="application/vnd.openxmlformats-officedocument.presentationml.slide+xml"/>
  <Override PartName="/ppt/slides/slide156.xml" ContentType="application/vnd.openxmlformats-officedocument.presentationml.slide+xml"/>
  <Override PartName="/ppt/slides/slide192.xml" ContentType="application/vnd.openxmlformats-officedocument.presentationml.slide+xml"/>
  <Override PartName="/ppt/tags/tag50.xml" ContentType="application/vnd.openxmlformats-officedocument.presentationml.tags+xml"/>
  <Override PartName="/ppt/slides/slide97.xml" ContentType="application/vnd.openxmlformats-officedocument.presentationml.slide+xml"/>
  <Override PartName="/ppt/slides/slide134.xml" ContentType="application/vnd.openxmlformats-officedocument.presentationml.slide+xml"/>
  <Override PartName="/ppt/slides/slide181.xml" ContentType="application/vnd.openxmlformats-officedocument.presentationml.slide+xml"/>
  <Override PartName="/ppt/slides/slide279.xml" ContentType="application/vnd.openxmlformats-officedocument.presentationml.slide+xml"/>
  <Override PartName="/ppt/slides/slide331.xml" ContentType="application/vnd.openxmlformats-officedocument.presentationml.slide+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23.xml" ContentType="application/vnd.openxmlformats-officedocument.presentationml.slide+xml"/>
  <Override PartName="/ppt/slides/slide170.xml" ContentType="application/vnd.openxmlformats-officedocument.presentationml.slide+xml"/>
  <Override PartName="/ppt/slides/slide257.xml" ContentType="application/vnd.openxmlformats-officedocument.presentationml.slide+xml"/>
  <Override PartName="/ppt/slides/slide268.xml" ContentType="application/vnd.openxmlformats-officedocument.presentationml.slide+xml"/>
  <Override PartName="/ppt/slides/slide320.xml" ContentType="application/vnd.openxmlformats-officedocument.presentationml.slide+xml"/>
  <Override PartName="/ppt/slides/slide3.xml" ContentType="application/vnd.openxmlformats-officedocument.presentationml.slide+xml"/>
  <Override PartName="/ppt/slides/slide17.xml" ContentType="application/vnd.openxmlformats-officedocument.presentationml.slide+xml"/>
  <Override PartName="/ppt/slides/slide64.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s/slide246.xml" ContentType="application/vnd.openxmlformats-officedocument.presentationml.slide+xml"/>
  <Override PartName="/ppt/slides/slide293.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slides/slide53.xml" ContentType="application/vnd.openxmlformats-officedocument.presentationml.slide+xml"/>
  <Override PartName="/ppt/slides/slide235.xml" ContentType="application/vnd.openxmlformats-officedocument.presentationml.slide+xml"/>
  <Override PartName="/ppt/slides/slide282.xml" ContentType="application/vnd.openxmlformats-officedocument.presentationml.slide+xml"/>
  <Default Extension="jpeg" ContentType="image/jpeg"/>
  <Override PartName="/ppt/tags/tag3.xml" ContentType="application/vnd.openxmlformats-officedocument.presentationml.tags+xml"/>
  <Override PartName="/ppt/tags/tag77.xml" ContentType="application/vnd.openxmlformats-officedocument.presentationml.tags+xml"/>
  <Override PartName="/ppt/slides/slide31.xml" ContentType="application/vnd.openxmlformats-officedocument.presentationml.slide+xml"/>
  <Override PartName="/ppt/slides/slide42.xml" ContentType="application/vnd.openxmlformats-officedocument.presentationml.slide+xml"/>
  <Override PartName="/ppt/slides/slide213.xml" ContentType="application/vnd.openxmlformats-officedocument.presentationml.slide+xml"/>
  <Override PartName="/ppt/slides/slide224.xml" ContentType="application/vnd.openxmlformats-officedocument.presentationml.slide+xml"/>
  <Override PartName="/ppt/slides/slide260.xml" ContentType="application/vnd.openxmlformats-officedocument.presentationml.slide+xml"/>
  <Override PartName="/ppt/slides/slide271.xml" ContentType="application/vnd.openxmlformats-officedocument.presentationml.slide+xml"/>
  <Override PartName="/ppt/tags/tag19.xml" ContentType="application/vnd.openxmlformats-officedocument.presentationml.tags+xml"/>
  <Override PartName="/ppt/tags/tag66.xml" ContentType="application/vnd.openxmlformats-officedocument.presentationml.tags+xml"/>
  <Override PartName="/ppt/slides/slide20.xml" ContentType="application/vnd.openxmlformats-officedocument.presentationml.slide+xml"/>
  <Override PartName="/ppt/slides/slide197.xml" ContentType="application/vnd.openxmlformats-officedocument.presentationml.slide+xml"/>
  <Override PartName="/ppt/slides/slide202.xml" ContentType="application/vnd.openxmlformats-officedocument.presentationml.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tags/tag55.xml" ContentType="application/vnd.openxmlformats-officedocument.presentationml.tags+xml"/>
  <Override PartName="/ppt/slides/slide139.xml" ContentType="application/vnd.openxmlformats-officedocument.presentationml.slide+xml"/>
  <Override PartName="/ppt/slides/slide186.xml" ContentType="application/vnd.openxmlformats-officedocument.presentationml.slide+xml"/>
  <Override PartName="/ppt/slides/slide325.xml" ContentType="application/vnd.openxmlformats-officedocument.presentationml.slide+xml"/>
  <Override PartName="/ppt/notesSlides/notesSlide11.xml" ContentType="application/vnd.openxmlformats-officedocument.presentationml.notesSlide+xml"/>
  <Override PartName="/ppt/tags/tag33.xml" ContentType="application/vnd.openxmlformats-officedocument.presentationml.tags+xml"/>
  <Override PartName="/ppt/tags/tag44.xml" ContentType="application/vnd.openxmlformats-officedocument.presentationml.tags+xml"/>
  <Override PartName="/ppt/tags/tag80.xml" ContentType="application/vnd.openxmlformats-officedocument.presentationml.tags+xml"/>
  <Override PartName="/ppt/slides/slide117.xml" ContentType="application/vnd.openxmlformats-officedocument.presentationml.slide+xml"/>
  <Override PartName="/ppt/slides/slide128.xml" ContentType="application/vnd.openxmlformats-officedocument.presentationml.slide+xml"/>
  <Override PartName="/ppt/slides/slide164.xml" ContentType="application/vnd.openxmlformats-officedocument.presentationml.slide+xml"/>
  <Override PartName="/ppt/slides/slide175.xml" ContentType="application/vnd.openxmlformats-officedocument.presentationml.slide+xml"/>
  <Override PartName="/ppt/slides/slide314.xml" ContentType="application/vnd.openxmlformats-officedocument.presentationml.slide+xml"/>
  <Override PartName="/ppt/tags/tag22.xml" ContentType="application/vnd.openxmlformats-officedocument.presentationml.tags+xml"/>
  <Override PartName="/ppt/slides/slide8.xml" ContentType="application/vnd.openxmlformats-officedocument.presentationml.slide+xml"/>
  <Override PartName="/ppt/slides/slide69.xml" ContentType="application/vnd.openxmlformats-officedocument.presentationml.slide+xml"/>
  <Override PartName="/ppt/slides/slide106.xml" ContentType="application/vnd.openxmlformats-officedocument.presentationml.slide+xml"/>
  <Override PartName="/ppt/slides/slide153.xml" ContentType="application/vnd.openxmlformats-officedocument.presentationml.slide+xml"/>
  <Override PartName="/ppt/slides/slide287.xml" ContentType="application/vnd.openxmlformats-officedocument.presentationml.slide+xml"/>
  <Override PartName="/ppt/slides/slide298.xml" ContentType="application/vnd.openxmlformats-officedocument.presentationml.slide+xml"/>
  <Override PartName="/ppt/slides/slide303.xml" ContentType="application/vnd.openxmlformats-officedocument.presentationml.slide+xml"/>
  <Override PartName="/ppt/tags/tag11.xml" ContentType="application/vnd.openxmlformats-officedocument.presentationml.tags+xml"/>
  <Override PartName="/ppt/slides/slide58.xml" ContentType="application/vnd.openxmlformats-officedocument.presentationml.slide+xml"/>
  <Override PartName="/ppt/slides/slide229.xml" ContentType="application/vnd.openxmlformats-officedocument.presentationml.slide+xml"/>
  <Override PartName="/ppt/slides/slide276.xml" ContentType="application/vnd.openxmlformats-officedocument.presentationml.slide+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slides/slide131.xml" ContentType="application/vnd.openxmlformats-officedocument.presentationml.slide+xml"/>
  <Override PartName="/ppt/slides/slide207.xml" ContentType="application/vnd.openxmlformats-officedocument.presentationml.slide+xml"/>
  <Override PartName="/ppt/slides/slide254.xml" ContentType="application/vnd.openxmlformats-officedocument.presentationml.slide+xml"/>
  <Override PartName="/ppt/notesSlides/notesSlide27.xml" ContentType="application/vnd.openxmlformats-officedocument.presentationml.notesSlide+xml"/>
  <Override PartName="/ppt/tags/tag49.xml" ContentType="application/vnd.openxmlformats-officedocument.presentationml.tags+xml"/>
  <Override PartName="/ppt/slides/slide14.xml" ContentType="application/vnd.openxmlformats-officedocument.presentationml.slide+xml"/>
  <Override PartName="/ppt/slides/slide61.xml" ContentType="application/vnd.openxmlformats-officedocument.presentationml.slide+xml"/>
  <Override PartName="/ppt/slides/slide232.xml" ContentType="application/vnd.openxmlformats-officedocument.presentationml.slide+xml"/>
  <Override PartName="/ppt/notesMasters/notesMaster1.xml" ContentType="application/vnd.openxmlformats-officedocument.presentationml.notesMaster+xml"/>
  <Override PartName="/ppt/slides/slide169.xml" ContentType="application/vnd.openxmlformats-officedocument.presentationml.slide+xml"/>
  <Override PartName="/ppt/slides/slide308.xml" ContentType="application/vnd.openxmlformats-officedocument.presentationml.slide+xml"/>
  <Override PartName="/ppt/tableStyles.xml" ContentType="application/vnd.openxmlformats-officedocument.presentationml.tableStyles+xml"/>
  <Override PartName="/ppt/tags/tag27.xml" ContentType="application/vnd.openxmlformats-officedocument.presentationml.tags+xml"/>
  <Override PartName="/ppt/tags/tag74.xml" ContentType="application/vnd.openxmlformats-officedocument.presentationml.tags+xml"/>
  <Override PartName="/ppt/slides/slide147.xml" ContentType="application/vnd.openxmlformats-officedocument.presentationml.slide+xml"/>
  <Override PartName="/ppt/slides/slide194.xml" ContentType="application/vnd.openxmlformats-officedocument.presentationml.slide+xml"/>
  <Override PartName="/ppt/slides/slide210.xml" ContentType="application/vnd.openxmlformats-officedocument.presentationml.slide+xml"/>
  <Override PartName="/ppt/notesSlides/notesSlide30.xml" ContentType="application/vnd.openxmlformats-officedocument.presentationml.notesSlide+xml"/>
  <Override PartName="/ppt/tags/tag52.xml" ContentType="application/vnd.openxmlformats-officedocument.presentationml.tags+xml"/>
  <Override PartName="/ppt/slides/slide99.xml" ContentType="application/vnd.openxmlformats-officedocument.presentationml.slide+xml"/>
  <Override PartName="/ppt/slides/slide333.xml" ContentType="application/vnd.openxmlformats-officedocument.presentationml.slide+xml"/>
  <Override PartName="/ppt/slides/slide77.xml" ContentType="application/vnd.openxmlformats-officedocument.presentationml.slide+xml"/>
  <Override PartName="/ppt/slides/slide125.xml" ContentType="application/vnd.openxmlformats-officedocument.presentationml.slide+xml"/>
  <Override PartName="/ppt/slides/slide172.xml" ContentType="application/vnd.openxmlformats-officedocument.presentationml.slide+xml"/>
  <Override PartName="/ppt/tags/tag30.xml" ContentType="application/vnd.openxmlformats-officedocument.presentationml.tags+xml"/>
  <Override PartName="/ppt/slides/slide5.xml" ContentType="application/vnd.openxmlformats-officedocument.presentationml.slide+xml"/>
  <Override PartName="/ppt/slides/slide103.xml" ContentType="application/vnd.openxmlformats-officedocument.presentationml.slide+xml"/>
  <Override PartName="/ppt/slides/slide150.xml" ContentType="application/vnd.openxmlformats-officedocument.presentationml.slide+xml"/>
  <Override PartName="/ppt/slides/slide248.xml" ContentType="application/vnd.openxmlformats-officedocument.presentationml.slide+xml"/>
  <Override PartName="/ppt/slides/slide295.xml" ContentType="application/vnd.openxmlformats-officedocument.presentationml.slide+xml"/>
  <Override PartName="/ppt/slides/slide311.xml" ContentType="application/vnd.openxmlformats-officedocument.presentationml.slide+xml"/>
  <Override PartName="/ppt/slideLayouts/slideLayout7.xml" ContentType="application/vnd.openxmlformats-officedocument.presentationml.slideLayout+xml"/>
  <Override PartName="/ppt/slides/slide55.xml" ContentType="application/vnd.openxmlformats-officedocument.presentationml.slide+xml"/>
  <Override PartName="/ppt/slides/slide33.xml" ContentType="application/vnd.openxmlformats-officedocument.presentationml.slide+xml"/>
  <Override PartName="/ppt/slides/slide80.xml" ContentType="application/vnd.openxmlformats-officedocument.presentationml.slide+xml"/>
  <Override PartName="/ppt/slides/slide226.xml" ContentType="application/vnd.openxmlformats-officedocument.presentationml.slide+xml"/>
  <Override PartName="/ppt/slides/slide273.xml" ContentType="application/vnd.openxmlformats-officedocument.presentationml.slide+xml"/>
  <Override PartName="/ppt/tags/tag68.xml" ContentType="application/vnd.openxmlformats-officedocument.presentationml.tags+xml"/>
  <Override PartName="/ppt/presentation.xml" ContentType="application/vnd.openxmlformats-officedocument.presentationml.presentation.main+xml"/>
  <Override PartName="/ppt/slides/slide204.xml" ContentType="application/vnd.openxmlformats-officedocument.presentationml.slide+xml"/>
  <Override PartName="/ppt/slides/slide251.xml" ContentType="application/vnd.openxmlformats-officedocument.presentationml.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188.xml" ContentType="application/vnd.openxmlformats-officedocument.presentationml.slide+xml"/>
  <Override PartName="/ppt/slides/slide327.xml" ContentType="application/vnd.openxmlformats-officedocument.presentationml.slide+xml"/>
  <Override PartName="/ppt/tags/tag46.xml" ContentType="application/vnd.openxmlformats-officedocument.presentationml.tags+xml"/>
  <Override PartName="/ppt/slides/slide119.xml" ContentType="application/vnd.openxmlformats-officedocument.presentationml.slide+xml"/>
  <Override PartName="/ppt/slides/slide166.xml" ContentType="application/vnd.openxmlformats-officedocument.presentationml.slide+xml"/>
  <Override PartName="/ppt/slideLayouts/slideLayout10.xml" ContentType="application/vnd.openxmlformats-officedocument.presentationml.slideLayout+xml"/>
  <Override PartName="/ppt/tags/tag24.xml" ContentType="application/vnd.openxmlformats-officedocument.presentationml.tags+xml"/>
  <Override PartName="/ppt/tags/tag71.xml" ContentType="application/vnd.openxmlformats-officedocument.presentationml.tags+xml"/>
  <Override PartName="/ppt/slides/slide305.xml" ContentType="application/vnd.openxmlformats-officedocument.presentationml.slide+xml"/>
  <Override PartName="/ppt/slides/slide49.xml" ContentType="application/vnd.openxmlformats-officedocument.presentationml.slide+xml"/>
  <Override PartName="/ppt/slides/slide96.xml" ContentType="application/vnd.openxmlformats-officedocument.presentationml.slide+xml"/>
  <Override PartName="/ppt/slides/slide144.xml" ContentType="application/vnd.openxmlformats-officedocument.presentationml.slide+xml"/>
  <Override PartName="/ppt/slides/slide191.xml" ContentType="application/vnd.openxmlformats-officedocument.presentationml.slide+xml"/>
  <Override PartName="/ppt/slides/slide289.xml" ContentType="application/vnd.openxmlformats-officedocument.presentationml.slide+xml"/>
  <Override PartName="/ppt/slides/slide330.xml" ContentType="application/vnd.openxmlformats-officedocument.presentationml.slide+xml"/>
  <Override PartName="/ppt/slides/slide122.xml" ContentType="application/vnd.openxmlformats-officedocument.presentationml.slide+xml"/>
  <Override PartName="/ppt/slides/slide267.xml" ContentType="application/vnd.openxmlformats-officedocument.presentationml.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37"/>
  </p:notesMasterIdLst>
  <p:handoutMasterIdLst>
    <p:handoutMasterId r:id="rId338"/>
  </p:handoutMasterIdLst>
  <p:sldIdLst>
    <p:sldId id="257" r:id="rId2"/>
    <p:sldId id="264" r:id="rId3"/>
    <p:sldId id="598" r:id="rId4"/>
    <p:sldId id="265" r:id="rId5"/>
    <p:sldId id="266" r:id="rId6"/>
    <p:sldId id="267" r:id="rId7"/>
    <p:sldId id="268" r:id="rId8"/>
    <p:sldId id="269" r:id="rId9"/>
    <p:sldId id="270" r:id="rId10"/>
    <p:sldId id="271" r:id="rId11"/>
    <p:sldId id="272" r:id="rId12"/>
    <p:sldId id="273" r:id="rId13"/>
    <p:sldId id="274" r:id="rId14"/>
    <p:sldId id="275" r:id="rId15"/>
    <p:sldId id="276" r:id="rId16"/>
    <p:sldId id="277" r:id="rId17"/>
    <p:sldId id="279" r:id="rId18"/>
    <p:sldId id="280" r:id="rId19"/>
    <p:sldId id="281" r:id="rId20"/>
    <p:sldId id="282" r:id="rId21"/>
    <p:sldId id="283" r:id="rId22"/>
    <p:sldId id="284" r:id="rId23"/>
    <p:sldId id="285" r:id="rId24"/>
    <p:sldId id="286" r:id="rId25"/>
    <p:sldId id="287" r:id="rId26"/>
    <p:sldId id="288" r:id="rId27"/>
    <p:sldId id="289" r:id="rId28"/>
    <p:sldId id="290" r:id="rId29"/>
    <p:sldId id="291" r:id="rId30"/>
    <p:sldId id="292" r:id="rId31"/>
    <p:sldId id="293" r:id="rId32"/>
    <p:sldId id="294" r:id="rId33"/>
    <p:sldId id="295" r:id="rId34"/>
    <p:sldId id="296" r:id="rId35"/>
    <p:sldId id="297" r:id="rId36"/>
    <p:sldId id="298" r:id="rId37"/>
    <p:sldId id="299" r:id="rId38"/>
    <p:sldId id="300" r:id="rId39"/>
    <p:sldId id="301" r:id="rId40"/>
    <p:sldId id="302" r:id="rId41"/>
    <p:sldId id="303" r:id="rId42"/>
    <p:sldId id="304" r:id="rId43"/>
    <p:sldId id="599" r:id="rId44"/>
    <p:sldId id="305" r:id="rId45"/>
    <p:sldId id="600" r:id="rId46"/>
    <p:sldId id="306" r:id="rId47"/>
    <p:sldId id="307" r:id="rId48"/>
    <p:sldId id="308" r:id="rId49"/>
    <p:sldId id="309" r:id="rId50"/>
    <p:sldId id="310" r:id="rId51"/>
    <p:sldId id="311" r:id="rId52"/>
    <p:sldId id="312" r:id="rId53"/>
    <p:sldId id="313" r:id="rId54"/>
    <p:sldId id="314" r:id="rId55"/>
    <p:sldId id="315" r:id="rId56"/>
    <p:sldId id="317" r:id="rId57"/>
    <p:sldId id="318" r:id="rId58"/>
    <p:sldId id="319" r:id="rId59"/>
    <p:sldId id="320" r:id="rId60"/>
    <p:sldId id="321" r:id="rId61"/>
    <p:sldId id="591" r:id="rId62"/>
    <p:sldId id="323" r:id="rId63"/>
    <p:sldId id="592" r:id="rId64"/>
    <p:sldId id="325" r:id="rId65"/>
    <p:sldId id="326" r:id="rId66"/>
    <p:sldId id="327" r:id="rId67"/>
    <p:sldId id="328" r:id="rId68"/>
    <p:sldId id="329" r:id="rId69"/>
    <p:sldId id="330" r:id="rId70"/>
    <p:sldId id="331" r:id="rId71"/>
    <p:sldId id="332" r:id="rId72"/>
    <p:sldId id="371" r:id="rId73"/>
    <p:sldId id="372" r:id="rId74"/>
    <p:sldId id="602" r:id="rId75"/>
    <p:sldId id="603" r:id="rId76"/>
    <p:sldId id="373" r:id="rId77"/>
    <p:sldId id="374" r:id="rId78"/>
    <p:sldId id="375" r:id="rId79"/>
    <p:sldId id="376" r:id="rId80"/>
    <p:sldId id="377" r:id="rId81"/>
    <p:sldId id="378" r:id="rId82"/>
    <p:sldId id="379" r:id="rId83"/>
    <p:sldId id="380" r:id="rId84"/>
    <p:sldId id="381" r:id="rId85"/>
    <p:sldId id="382" r:id="rId86"/>
    <p:sldId id="383" r:id="rId87"/>
    <p:sldId id="384" r:id="rId88"/>
    <p:sldId id="744" r:id="rId89"/>
    <p:sldId id="385" r:id="rId90"/>
    <p:sldId id="386" r:id="rId91"/>
    <p:sldId id="745" r:id="rId92"/>
    <p:sldId id="601" r:id="rId93"/>
    <p:sldId id="333" r:id="rId94"/>
    <p:sldId id="334" r:id="rId95"/>
    <p:sldId id="335" r:id="rId96"/>
    <p:sldId id="336" r:id="rId97"/>
    <p:sldId id="337" r:id="rId98"/>
    <p:sldId id="338" r:id="rId99"/>
    <p:sldId id="339" r:id="rId100"/>
    <p:sldId id="340" r:id="rId101"/>
    <p:sldId id="341" r:id="rId102"/>
    <p:sldId id="342" r:id="rId103"/>
    <p:sldId id="343" r:id="rId104"/>
    <p:sldId id="344" r:id="rId105"/>
    <p:sldId id="345" r:id="rId106"/>
    <p:sldId id="346" r:id="rId107"/>
    <p:sldId id="351" r:id="rId108"/>
    <p:sldId id="352" r:id="rId109"/>
    <p:sldId id="353" r:id="rId110"/>
    <p:sldId id="354" r:id="rId111"/>
    <p:sldId id="355" r:id="rId112"/>
    <p:sldId id="356" r:id="rId113"/>
    <p:sldId id="357" r:id="rId114"/>
    <p:sldId id="358" r:id="rId115"/>
    <p:sldId id="359" r:id="rId116"/>
    <p:sldId id="360" r:id="rId117"/>
    <p:sldId id="608" r:id="rId118"/>
    <p:sldId id="363" r:id="rId119"/>
    <p:sldId id="364" r:id="rId120"/>
    <p:sldId id="365" r:id="rId121"/>
    <p:sldId id="366" r:id="rId122"/>
    <p:sldId id="367" r:id="rId123"/>
    <p:sldId id="368" r:id="rId124"/>
    <p:sldId id="369" r:id="rId125"/>
    <p:sldId id="746" r:id="rId126"/>
    <p:sldId id="361" r:id="rId127"/>
    <p:sldId id="370" r:id="rId128"/>
    <p:sldId id="387" r:id="rId129"/>
    <p:sldId id="388" r:id="rId130"/>
    <p:sldId id="389" r:id="rId131"/>
    <p:sldId id="747" r:id="rId132"/>
    <p:sldId id="390" r:id="rId133"/>
    <p:sldId id="609" r:id="rId134"/>
    <p:sldId id="391" r:id="rId135"/>
    <p:sldId id="392" r:id="rId136"/>
    <p:sldId id="393" r:id="rId137"/>
    <p:sldId id="394" r:id="rId138"/>
    <p:sldId id="395" r:id="rId139"/>
    <p:sldId id="396" r:id="rId140"/>
    <p:sldId id="397" r:id="rId141"/>
    <p:sldId id="398" r:id="rId142"/>
    <p:sldId id="399" r:id="rId143"/>
    <p:sldId id="400" r:id="rId144"/>
    <p:sldId id="401" r:id="rId145"/>
    <p:sldId id="402" r:id="rId146"/>
    <p:sldId id="748" r:id="rId147"/>
    <p:sldId id="403" r:id="rId148"/>
    <p:sldId id="404" r:id="rId149"/>
    <p:sldId id="405" r:id="rId150"/>
    <p:sldId id="406" r:id="rId151"/>
    <p:sldId id="407" r:id="rId152"/>
    <p:sldId id="408" r:id="rId153"/>
    <p:sldId id="409" r:id="rId154"/>
    <p:sldId id="410" r:id="rId155"/>
    <p:sldId id="411" r:id="rId156"/>
    <p:sldId id="412" r:id="rId157"/>
    <p:sldId id="413" r:id="rId158"/>
    <p:sldId id="414" r:id="rId159"/>
    <p:sldId id="415" r:id="rId160"/>
    <p:sldId id="416" r:id="rId161"/>
    <p:sldId id="417" r:id="rId162"/>
    <p:sldId id="418" r:id="rId163"/>
    <p:sldId id="610" r:id="rId164"/>
    <p:sldId id="419" r:id="rId165"/>
    <p:sldId id="420" r:id="rId166"/>
    <p:sldId id="421" r:id="rId167"/>
    <p:sldId id="611" r:id="rId168"/>
    <p:sldId id="422" r:id="rId169"/>
    <p:sldId id="423" r:id="rId170"/>
    <p:sldId id="424" r:id="rId171"/>
    <p:sldId id="425" r:id="rId172"/>
    <p:sldId id="426" r:id="rId173"/>
    <p:sldId id="427" r:id="rId174"/>
    <p:sldId id="428" r:id="rId175"/>
    <p:sldId id="429" r:id="rId176"/>
    <p:sldId id="430" r:id="rId177"/>
    <p:sldId id="431" r:id="rId178"/>
    <p:sldId id="432" r:id="rId179"/>
    <p:sldId id="433" r:id="rId180"/>
    <p:sldId id="434" r:id="rId181"/>
    <p:sldId id="435" r:id="rId182"/>
    <p:sldId id="436" r:id="rId183"/>
    <p:sldId id="593" r:id="rId184"/>
    <p:sldId id="594" r:id="rId185"/>
    <p:sldId id="439" r:id="rId186"/>
    <p:sldId id="440" r:id="rId187"/>
    <p:sldId id="441" r:id="rId188"/>
    <p:sldId id="442" r:id="rId189"/>
    <p:sldId id="443" r:id="rId190"/>
    <p:sldId id="444" r:id="rId191"/>
    <p:sldId id="445" r:id="rId192"/>
    <p:sldId id="446" r:id="rId193"/>
    <p:sldId id="447" r:id="rId194"/>
    <p:sldId id="448" r:id="rId195"/>
    <p:sldId id="749" r:id="rId196"/>
    <p:sldId id="449" r:id="rId197"/>
    <p:sldId id="450" r:id="rId198"/>
    <p:sldId id="451" r:id="rId199"/>
    <p:sldId id="452" r:id="rId200"/>
    <p:sldId id="453" r:id="rId201"/>
    <p:sldId id="454" r:id="rId202"/>
    <p:sldId id="455" r:id="rId203"/>
    <p:sldId id="456" r:id="rId204"/>
    <p:sldId id="457" r:id="rId205"/>
    <p:sldId id="458" r:id="rId206"/>
    <p:sldId id="459" r:id="rId207"/>
    <p:sldId id="460" r:id="rId208"/>
    <p:sldId id="461" r:id="rId209"/>
    <p:sldId id="463" r:id="rId210"/>
    <p:sldId id="464" r:id="rId211"/>
    <p:sldId id="465" r:id="rId212"/>
    <p:sldId id="466" r:id="rId213"/>
    <p:sldId id="467" r:id="rId214"/>
    <p:sldId id="469" r:id="rId215"/>
    <p:sldId id="472" r:id="rId216"/>
    <p:sldId id="473" r:id="rId217"/>
    <p:sldId id="475" r:id="rId218"/>
    <p:sldId id="476" r:id="rId219"/>
    <p:sldId id="477" r:id="rId220"/>
    <p:sldId id="750" r:id="rId221"/>
    <p:sldId id="478" r:id="rId222"/>
    <p:sldId id="751" r:id="rId223"/>
    <p:sldId id="479" r:id="rId224"/>
    <p:sldId id="480" r:id="rId225"/>
    <p:sldId id="481" r:id="rId226"/>
    <p:sldId id="482" r:id="rId227"/>
    <p:sldId id="483" r:id="rId228"/>
    <p:sldId id="484" r:id="rId229"/>
    <p:sldId id="485" r:id="rId230"/>
    <p:sldId id="486" r:id="rId231"/>
    <p:sldId id="487" r:id="rId232"/>
    <p:sldId id="488" r:id="rId233"/>
    <p:sldId id="489" r:id="rId234"/>
    <p:sldId id="490" r:id="rId235"/>
    <p:sldId id="491" r:id="rId236"/>
    <p:sldId id="595" r:id="rId237"/>
    <p:sldId id="493" r:id="rId238"/>
    <p:sldId id="494" r:id="rId239"/>
    <p:sldId id="495" r:id="rId240"/>
    <p:sldId id="496" r:id="rId241"/>
    <p:sldId id="497" r:id="rId242"/>
    <p:sldId id="498" r:id="rId243"/>
    <p:sldId id="499" r:id="rId244"/>
    <p:sldId id="500" r:id="rId245"/>
    <p:sldId id="501" r:id="rId246"/>
    <p:sldId id="502" r:id="rId247"/>
    <p:sldId id="503" r:id="rId248"/>
    <p:sldId id="504" r:id="rId249"/>
    <p:sldId id="505" r:id="rId250"/>
    <p:sldId id="506" r:id="rId251"/>
    <p:sldId id="596" r:id="rId252"/>
    <p:sldId id="508" r:id="rId253"/>
    <p:sldId id="509" r:id="rId254"/>
    <p:sldId id="510" r:id="rId255"/>
    <p:sldId id="511" r:id="rId256"/>
    <p:sldId id="512" r:id="rId257"/>
    <p:sldId id="513" r:id="rId258"/>
    <p:sldId id="514" r:id="rId259"/>
    <p:sldId id="515" r:id="rId260"/>
    <p:sldId id="516" r:id="rId261"/>
    <p:sldId id="517" r:id="rId262"/>
    <p:sldId id="518" r:id="rId263"/>
    <p:sldId id="519" r:id="rId264"/>
    <p:sldId id="520" r:id="rId265"/>
    <p:sldId id="521" r:id="rId266"/>
    <p:sldId id="522" r:id="rId267"/>
    <p:sldId id="523" r:id="rId268"/>
    <p:sldId id="530" r:id="rId269"/>
    <p:sldId id="752" r:id="rId270"/>
    <p:sldId id="531" r:id="rId271"/>
    <p:sldId id="532" r:id="rId272"/>
    <p:sldId id="533" r:id="rId273"/>
    <p:sldId id="534" r:id="rId274"/>
    <p:sldId id="535" r:id="rId275"/>
    <p:sldId id="536" r:id="rId276"/>
    <p:sldId id="537" r:id="rId277"/>
    <p:sldId id="538" r:id="rId278"/>
    <p:sldId id="539" r:id="rId279"/>
    <p:sldId id="540" r:id="rId280"/>
    <p:sldId id="541" r:id="rId281"/>
    <p:sldId id="542" r:id="rId282"/>
    <p:sldId id="543" r:id="rId283"/>
    <p:sldId id="544" r:id="rId284"/>
    <p:sldId id="545" r:id="rId285"/>
    <p:sldId id="612" r:id="rId286"/>
    <p:sldId id="753" r:id="rId287"/>
    <p:sldId id="754" r:id="rId288"/>
    <p:sldId id="547" r:id="rId289"/>
    <p:sldId id="755" r:id="rId290"/>
    <p:sldId id="548" r:id="rId291"/>
    <p:sldId id="549" r:id="rId292"/>
    <p:sldId id="550" r:id="rId293"/>
    <p:sldId id="551" r:id="rId294"/>
    <p:sldId id="552" r:id="rId295"/>
    <p:sldId id="553" r:id="rId296"/>
    <p:sldId id="554" r:id="rId297"/>
    <p:sldId id="555" r:id="rId298"/>
    <p:sldId id="556" r:id="rId299"/>
    <p:sldId id="557" r:id="rId300"/>
    <p:sldId id="558" r:id="rId301"/>
    <p:sldId id="559" r:id="rId302"/>
    <p:sldId id="560" r:id="rId303"/>
    <p:sldId id="561" r:id="rId304"/>
    <p:sldId id="563" r:id="rId305"/>
    <p:sldId id="564" r:id="rId306"/>
    <p:sldId id="565" r:id="rId307"/>
    <p:sldId id="613" r:id="rId308"/>
    <p:sldId id="566" r:id="rId309"/>
    <p:sldId id="568" r:id="rId310"/>
    <p:sldId id="756" r:id="rId311"/>
    <p:sldId id="569" r:id="rId312"/>
    <p:sldId id="757" r:id="rId313"/>
    <p:sldId id="570" r:id="rId314"/>
    <p:sldId id="571" r:id="rId315"/>
    <p:sldId id="572" r:id="rId316"/>
    <p:sldId id="573" r:id="rId317"/>
    <p:sldId id="574" r:id="rId318"/>
    <p:sldId id="575" r:id="rId319"/>
    <p:sldId id="576" r:id="rId320"/>
    <p:sldId id="577" r:id="rId321"/>
    <p:sldId id="578" r:id="rId322"/>
    <p:sldId id="579" r:id="rId323"/>
    <p:sldId id="614" r:id="rId324"/>
    <p:sldId id="581" r:id="rId325"/>
    <p:sldId id="616" r:id="rId326"/>
    <p:sldId id="742" r:id="rId327"/>
    <p:sldId id="743" r:id="rId328"/>
    <p:sldId id="583" r:id="rId329"/>
    <p:sldId id="584" r:id="rId330"/>
    <p:sldId id="585" r:id="rId331"/>
    <p:sldId id="586" r:id="rId332"/>
    <p:sldId id="587" r:id="rId333"/>
    <p:sldId id="588" r:id="rId334"/>
    <p:sldId id="589" r:id="rId335"/>
    <p:sldId id="590" r:id="rId336"/>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xmlns="">
        <p14:section name="Default Section" id="{DA59843D-56CF-4AFD-B41C-03D0F7010751}">
          <p14:sldIdLst>
            <p14:sldId id="257"/>
            <p14:sldId id="264"/>
            <p14:sldId id="598"/>
            <p14:sldId id="265"/>
            <p14:sldId id="266"/>
            <p14:sldId id="267"/>
            <p14:sldId id="268"/>
            <p14:sldId id="269"/>
            <p14:sldId id="270"/>
            <p14:sldId id="271"/>
            <p14:sldId id="272"/>
            <p14:sldId id="273"/>
            <p14:sldId id="274"/>
            <p14:sldId id="275"/>
            <p14:sldId id="276"/>
            <p14:sldId id="277"/>
            <p14:sldId id="279"/>
            <p14:sldId id="280"/>
          </p14:sldIdLst>
        </p14:section>
        <p14:section name="Untitled Section" id="{25553196-02CE-439A-BFA2-D66E8D5186DB}">
          <p14:sldIdLst>
            <p14:sldId id="281"/>
            <p14:sldId id="282"/>
            <p14:sldId id="283"/>
            <p14:sldId id="284"/>
            <p14:sldId id="285"/>
            <p14:sldId id="286"/>
            <p14:sldId id="287"/>
            <p14:sldId id="288"/>
            <p14:sldId id="289"/>
            <p14:sldId id="290"/>
            <p14:sldId id="291"/>
            <p14:sldId id="292"/>
            <p14:sldId id="293"/>
            <p14:sldId id="294"/>
            <p14:sldId id="295"/>
            <p14:sldId id="296"/>
            <p14:sldId id="297"/>
            <p14:sldId id="298"/>
            <p14:sldId id="299"/>
            <p14:sldId id="300"/>
            <p14:sldId id="301"/>
            <p14:sldId id="302"/>
            <p14:sldId id="303"/>
            <p14:sldId id="304"/>
            <p14:sldId id="599"/>
            <p14:sldId id="305"/>
            <p14:sldId id="600"/>
            <p14:sldId id="306"/>
            <p14:sldId id="307"/>
            <p14:sldId id="308"/>
            <p14:sldId id="309"/>
            <p14:sldId id="310"/>
            <p14:sldId id="311"/>
            <p14:sldId id="312"/>
            <p14:sldId id="313"/>
            <p14:sldId id="314"/>
            <p14:sldId id="315"/>
            <p14:sldId id="317"/>
            <p14:sldId id="318"/>
            <p14:sldId id="319"/>
            <p14:sldId id="320"/>
            <p14:sldId id="321"/>
            <p14:sldId id="591"/>
            <p14:sldId id="323"/>
            <p14:sldId id="592"/>
            <p14:sldId id="325"/>
            <p14:sldId id="326"/>
            <p14:sldId id="327"/>
            <p14:sldId id="328"/>
            <p14:sldId id="329"/>
            <p14:sldId id="330"/>
            <p14:sldId id="331"/>
            <p14:sldId id="332"/>
            <p14:sldId id="371"/>
            <p14:sldId id="372"/>
            <p14:sldId id="602"/>
            <p14:sldId id="603"/>
            <p14:sldId id="373"/>
            <p14:sldId id="374"/>
            <p14:sldId id="375"/>
            <p14:sldId id="376"/>
            <p14:sldId id="377"/>
            <p14:sldId id="378"/>
            <p14:sldId id="379"/>
            <p14:sldId id="380"/>
            <p14:sldId id="381"/>
            <p14:sldId id="382"/>
            <p14:sldId id="383"/>
            <p14:sldId id="384"/>
            <p14:sldId id="385"/>
            <p14:sldId id="386"/>
            <p14:sldId id="601"/>
            <p14:sldId id="333"/>
            <p14:sldId id="334"/>
            <p14:sldId id="335"/>
            <p14:sldId id="336"/>
            <p14:sldId id="337"/>
            <p14:sldId id="338"/>
            <p14:sldId id="339"/>
            <p14:sldId id="340"/>
            <p14:sldId id="341"/>
            <p14:sldId id="342"/>
            <p14:sldId id="343"/>
            <p14:sldId id="344"/>
            <p14:sldId id="345"/>
            <p14:sldId id="346"/>
            <p14:sldId id="351"/>
            <p14:sldId id="352"/>
            <p14:sldId id="353"/>
            <p14:sldId id="354"/>
            <p14:sldId id="355"/>
            <p14:sldId id="356"/>
            <p14:sldId id="357"/>
            <p14:sldId id="358"/>
            <p14:sldId id="359"/>
            <p14:sldId id="360"/>
            <p14:sldId id="608"/>
            <p14:sldId id="363"/>
            <p14:sldId id="364"/>
            <p14:sldId id="365"/>
            <p14:sldId id="366"/>
            <p14:sldId id="367"/>
            <p14:sldId id="368"/>
            <p14:sldId id="369"/>
            <p14:sldId id="361"/>
            <p14:sldId id="370"/>
            <p14:sldId id="387"/>
            <p14:sldId id="388"/>
            <p14:sldId id="389"/>
            <p14:sldId id="390"/>
            <p14:sldId id="609"/>
            <p14:sldId id="391"/>
            <p14:sldId id="392"/>
            <p14:sldId id="393"/>
            <p14:sldId id="394"/>
            <p14:sldId id="395"/>
            <p14:sldId id="396"/>
            <p14:sldId id="397"/>
            <p14:sldId id="398"/>
            <p14:sldId id="399"/>
            <p14:sldId id="400"/>
            <p14:sldId id="401"/>
            <p14:sldId id="402"/>
            <p14:sldId id="403"/>
            <p14:sldId id="404"/>
            <p14:sldId id="405"/>
            <p14:sldId id="406"/>
            <p14:sldId id="407"/>
            <p14:sldId id="408"/>
            <p14:sldId id="409"/>
            <p14:sldId id="410"/>
            <p14:sldId id="411"/>
            <p14:sldId id="412"/>
            <p14:sldId id="413"/>
            <p14:sldId id="414"/>
            <p14:sldId id="415"/>
            <p14:sldId id="416"/>
            <p14:sldId id="417"/>
            <p14:sldId id="418"/>
            <p14:sldId id="610"/>
            <p14:sldId id="419"/>
            <p14:sldId id="420"/>
            <p14:sldId id="421"/>
            <p14:sldId id="611"/>
            <p14:sldId id="422"/>
            <p14:sldId id="423"/>
            <p14:sldId id="424"/>
            <p14:sldId id="425"/>
            <p14:sldId id="426"/>
            <p14:sldId id="427"/>
            <p14:sldId id="428"/>
            <p14:sldId id="429"/>
            <p14:sldId id="430"/>
            <p14:sldId id="431"/>
            <p14:sldId id="432"/>
            <p14:sldId id="433"/>
            <p14:sldId id="434"/>
            <p14:sldId id="435"/>
            <p14:sldId id="436"/>
            <p14:sldId id="593"/>
            <p14:sldId id="594"/>
            <p14:sldId id="439"/>
            <p14:sldId id="440"/>
            <p14:sldId id="441"/>
            <p14:sldId id="442"/>
            <p14:sldId id="443"/>
            <p14:sldId id="444"/>
            <p14:sldId id="445"/>
            <p14:sldId id="446"/>
            <p14:sldId id="447"/>
            <p14:sldId id="448"/>
            <p14:sldId id="449"/>
            <p14:sldId id="450"/>
            <p14:sldId id="451"/>
            <p14:sldId id="452"/>
            <p14:sldId id="453"/>
            <p14:sldId id="454"/>
            <p14:sldId id="455"/>
            <p14:sldId id="456"/>
            <p14:sldId id="457"/>
            <p14:sldId id="458"/>
            <p14:sldId id="459"/>
            <p14:sldId id="460"/>
            <p14:sldId id="461"/>
            <p14:sldId id="463"/>
            <p14:sldId id="464"/>
            <p14:sldId id="465"/>
            <p14:sldId id="466"/>
            <p14:sldId id="467"/>
            <p14:sldId id="469"/>
            <p14:sldId id="472"/>
            <p14:sldId id="473"/>
            <p14:sldId id="475"/>
            <p14:sldId id="476"/>
            <p14:sldId id="477"/>
            <p14:sldId id="478"/>
            <p14:sldId id="479"/>
            <p14:sldId id="480"/>
            <p14:sldId id="481"/>
            <p14:sldId id="482"/>
            <p14:sldId id="483"/>
            <p14:sldId id="484"/>
            <p14:sldId id="485"/>
            <p14:sldId id="486"/>
            <p14:sldId id="487"/>
            <p14:sldId id="488"/>
            <p14:sldId id="489"/>
            <p14:sldId id="490"/>
            <p14:sldId id="491"/>
            <p14:sldId id="595"/>
            <p14:sldId id="493"/>
            <p14:sldId id="494"/>
            <p14:sldId id="495"/>
            <p14:sldId id="496"/>
            <p14:sldId id="497"/>
            <p14:sldId id="498"/>
            <p14:sldId id="499"/>
            <p14:sldId id="500"/>
            <p14:sldId id="501"/>
            <p14:sldId id="502"/>
            <p14:sldId id="503"/>
            <p14:sldId id="504"/>
            <p14:sldId id="505"/>
            <p14:sldId id="506"/>
            <p14:sldId id="596"/>
            <p14:sldId id="508"/>
            <p14:sldId id="509"/>
            <p14:sldId id="510"/>
            <p14:sldId id="511"/>
            <p14:sldId id="512"/>
            <p14:sldId id="513"/>
            <p14:sldId id="514"/>
            <p14:sldId id="515"/>
            <p14:sldId id="516"/>
            <p14:sldId id="517"/>
            <p14:sldId id="518"/>
            <p14:sldId id="519"/>
            <p14:sldId id="520"/>
            <p14:sldId id="521"/>
            <p14:sldId id="522"/>
            <p14:sldId id="523"/>
            <p14:sldId id="530"/>
            <p14:sldId id="531"/>
            <p14:sldId id="532"/>
            <p14:sldId id="533"/>
            <p14:sldId id="534"/>
            <p14:sldId id="535"/>
            <p14:sldId id="536"/>
            <p14:sldId id="537"/>
            <p14:sldId id="538"/>
            <p14:sldId id="539"/>
            <p14:sldId id="540"/>
            <p14:sldId id="541"/>
            <p14:sldId id="542"/>
            <p14:sldId id="543"/>
            <p14:sldId id="544"/>
            <p14:sldId id="545"/>
            <p14:sldId id="612"/>
            <p14:sldId id="546"/>
            <p14:sldId id="547"/>
            <p14:sldId id="548"/>
            <p14:sldId id="549"/>
            <p14:sldId id="550"/>
            <p14:sldId id="551"/>
            <p14:sldId id="552"/>
            <p14:sldId id="553"/>
            <p14:sldId id="554"/>
            <p14:sldId id="555"/>
            <p14:sldId id="556"/>
            <p14:sldId id="557"/>
            <p14:sldId id="558"/>
            <p14:sldId id="559"/>
            <p14:sldId id="560"/>
            <p14:sldId id="561"/>
            <p14:sldId id="563"/>
            <p14:sldId id="564"/>
            <p14:sldId id="565"/>
            <p14:sldId id="613"/>
            <p14:sldId id="566"/>
            <p14:sldId id="568"/>
            <p14:sldId id="569"/>
            <p14:sldId id="570"/>
            <p14:sldId id="571"/>
            <p14:sldId id="572"/>
            <p14:sldId id="573"/>
            <p14:sldId id="574"/>
            <p14:sldId id="575"/>
            <p14:sldId id="576"/>
            <p14:sldId id="577"/>
            <p14:sldId id="578"/>
            <p14:sldId id="579"/>
            <p14:sldId id="614"/>
            <p14:sldId id="581"/>
            <p14:sldId id="616"/>
            <p14:sldId id="742"/>
            <p14:sldId id="743"/>
            <p14:sldId id="583"/>
            <p14:sldId id="584"/>
            <p14:sldId id="585"/>
            <p14:sldId id="586"/>
            <p14:sldId id="587"/>
            <p14:sldId id="588"/>
            <p14:sldId id="589"/>
            <p14:sldId id="590"/>
          </p14:sldIdLst>
        </p14:section>
      </p14:sectionLst>
    </p:ext>
    <p:ext uri="{EFAFB233-063F-42B5-8137-9DF3F51BA10A}">
      <p15:sldGuideLst xmlns:p15="http://schemas.microsoft.com/office/powerpoint/2012/main" xmlns="">
        <p15:guide id="1" orient="horz" pos="2160">
          <p15:clr>
            <a:srgbClr val="A4A3A4"/>
          </p15:clr>
        </p15:guide>
        <p15:guide id="2" orient="horz" pos="1008">
          <p15:clr>
            <a:srgbClr val="A4A3A4"/>
          </p15:clr>
        </p15:guide>
        <p15:guide id="3" orient="horz" pos="3792">
          <p15:clr>
            <a:srgbClr val="A4A3A4"/>
          </p15:clr>
        </p15:guide>
        <p15:guide id="4" orient="horz" pos="336">
          <p15:clr>
            <a:srgbClr val="A4A3A4"/>
          </p15:clr>
        </p15:guide>
        <p15:guide id="5" orient="horz" pos="1920">
          <p15:clr>
            <a:srgbClr val="A4A3A4"/>
          </p15:clr>
        </p15:guide>
        <p15:guide id="6" orient="horz" pos="3984">
          <p15:clr>
            <a:srgbClr val="A4A3A4"/>
          </p15:clr>
        </p15:guide>
        <p15:guide id="7" orient="horz" pos="1152">
          <p15:clr>
            <a:srgbClr val="A4A3A4"/>
          </p15:clr>
        </p15:guide>
        <p15:guide id="8" pos="3839">
          <p15:clr>
            <a:srgbClr val="A4A3A4"/>
          </p15:clr>
        </p15:guide>
        <p15:guide id="9" pos="671">
          <p15:clr>
            <a:srgbClr val="A4A3A4"/>
          </p15:clr>
        </p15:guide>
        <p15:guide id="10" pos="7007">
          <p15:clr>
            <a:srgbClr val="A4A3A4"/>
          </p15:clr>
        </p15:guide>
        <p15:guide id="11" pos="6143">
          <p15:clr>
            <a:srgbClr val="A4A3A4"/>
          </p15:clr>
        </p15:guide>
        <p15:guide id="12" pos="3263">
          <p15:clr>
            <a:srgbClr val="A4A3A4"/>
          </p15:clr>
        </p15:guide>
        <p15:guide id="13" pos="7391">
          <p15:clr>
            <a:srgbClr val="A4A3A4"/>
          </p15:clr>
        </p15:guide>
        <p15:guide id="14" pos="3695">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5810" autoAdjust="0"/>
    <p:restoredTop sz="86470" autoAdjust="0"/>
  </p:normalViewPr>
  <p:slideViewPr>
    <p:cSldViewPr showGuides="1">
      <p:cViewPr varScale="1">
        <p:scale>
          <a:sx n="87" d="100"/>
          <a:sy n="87" d="100"/>
        </p:scale>
        <p:origin x="-96" y="-110"/>
      </p:cViewPr>
      <p:guideLst>
        <p:guide orient="horz" pos="2160"/>
        <p:guide orient="horz" pos="1008"/>
        <p:guide orient="horz" pos="3792"/>
        <p:guide orient="horz" pos="336"/>
        <p:guide orient="horz" pos="1920"/>
        <p:guide orient="horz" pos="3984"/>
        <p:guide orient="horz" pos="1152"/>
        <p:guide pos="3839"/>
        <p:guide pos="671"/>
        <p:guide pos="7007"/>
        <p:guide pos="6143"/>
        <p:guide pos="3263"/>
        <p:guide pos="7391"/>
        <p:guide pos="3695"/>
      </p:guideLst>
    </p:cSldViewPr>
  </p:slideViewPr>
  <p:outlineViewPr>
    <p:cViewPr>
      <p:scale>
        <a:sx n="33" d="100"/>
        <a:sy n="33" d="100"/>
      </p:scale>
      <p:origin x="0" y="0"/>
    </p:cViewPr>
  </p:outlineViewPr>
  <p:notesTextViewPr>
    <p:cViewPr>
      <p:scale>
        <a:sx n="1" d="1"/>
        <a:sy n="1" d="1"/>
      </p:scale>
      <p:origin x="0" y="0"/>
    </p:cViewPr>
  </p:notesTextViewPr>
  <p:notesViewPr>
    <p:cSldViewPr showGuides="1">
      <p:cViewPr varScale="1">
        <p:scale>
          <a:sx n="76" d="100"/>
          <a:sy n="76" d="100"/>
        </p:scale>
        <p:origin x="1680" y="96"/>
      </p:cViewPr>
      <p:guideLst/>
    </p:cSldViewPr>
  </p:notesViewPr>
  <p:gridSpacing cx="78028800" cy="780288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99" Type="http://schemas.openxmlformats.org/officeDocument/2006/relationships/slide" Target="slides/slide298.xml"/><Relationship Id="rId303" Type="http://schemas.openxmlformats.org/officeDocument/2006/relationships/slide" Target="slides/slide302.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324" Type="http://schemas.openxmlformats.org/officeDocument/2006/relationships/slide" Target="slides/slide323.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226" Type="http://schemas.openxmlformats.org/officeDocument/2006/relationships/slide" Target="slides/slide225.xml"/><Relationship Id="rId247" Type="http://schemas.openxmlformats.org/officeDocument/2006/relationships/slide" Target="slides/slide246.xml"/><Relationship Id="rId107" Type="http://schemas.openxmlformats.org/officeDocument/2006/relationships/slide" Target="slides/slide106.xml"/><Relationship Id="rId268" Type="http://schemas.openxmlformats.org/officeDocument/2006/relationships/slide" Target="slides/slide267.xml"/><Relationship Id="rId289" Type="http://schemas.openxmlformats.org/officeDocument/2006/relationships/slide" Target="slides/slide288.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314" Type="http://schemas.openxmlformats.org/officeDocument/2006/relationships/slide" Target="slides/slide313.xml"/><Relationship Id="rId335" Type="http://schemas.openxmlformats.org/officeDocument/2006/relationships/slide" Target="slides/slide334.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16" Type="http://schemas.openxmlformats.org/officeDocument/2006/relationships/slide" Target="slides/slide215.xml"/><Relationship Id="rId237" Type="http://schemas.openxmlformats.org/officeDocument/2006/relationships/slide" Target="slides/slide236.xml"/><Relationship Id="rId258" Type="http://schemas.openxmlformats.org/officeDocument/2006/relationships/slide" Target="slides/slide257.xml"/><Relationship Id="rId279" Type="http://schemas.openxmlformats.org/officeDocument/2006/relationships/slide" Target="slides/slide278.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290" Type="http://schemas.openxmlformats.org/officeDocument/2006/relationships/slide" Target="slides/slide289.xml"/><Relationship Id="rId304" Type="http://schemas.openxmlformats.org/officeDocument/2006/relationships/slide" Target="slides/slide303.xml"/><Relationship Id="rId325" Type="http://schemas.openxmlformats.org/officeDocument/2006/relationships/slide" Target="slides/slide324.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slide" Target="slides/slide205.xml"/><Relationship Id="rId227" Type="http://schemas.openxmlformats.org/officeDocument/2006/relationships/slide" Target="slides/slide226.xml"/><Relationship Id="rId248" Type="http://schemas.openxmlformats.org/officeDocument/2006/relationships/slide" Target="slides/slide247.xml"/><Relationship Id="rId269" Type="http://schemas.openxmlformats.org/officeDocument/2006/relationships/slide" Target="slides/slide268.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280" Type="http://schemas.openxmlformats.org/officeDocument/2006/relationships/slide" Target="slides/slide279.xml"/><Relationship Id="rId315" Type="http://schemas.openxmlformats.org/officeDocument/2006/relationships/slide" Target="slides/slide314.xml"/><Relationship Id="rId336" Type="http://schemas.openxmlformats.org/officeDocument/2006/relationships/slide" Target="slides/slide335.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217" Type="http://schemas.openxmlformats.org/officeDocument/2006/relationships/slide" Target="slides/slide216.xml"/><Relationship Id="rId6" Type="http://schemas.openxmlformats.org/officeDocument/2006/relationships/slide" Target="slides/slide5.xml"/><Relationship Id="rId238" Type="http://schemas.openxmlformats.org/officeDocument/2006/relationships/slide" Target="slides/slide237.xml"/><Relationship Id="rId259" Type="http://schemas.openxmlformats.org/officeDocument/2006/relationships/slide" Target="slides/slide258.xml"/><Relationship Id="rId23" Type="http://schemas.openxmlformats.org/officeDocument/2006/relationships/slide" Target="slides/slide22.xml"/><Relationship Id="rId119" Type="http://schemas.openxmlformats.org/officeDocument/2006/relationships/slide" Target="slides/slide118.xml"/><Relationship Id="rId270" Type="http://schemas.openxmlformats.org/officeDocument/2006/relationships/slide" Target="slides/slide269.xml"/><Relationship Id="rId291" Type="http://schemas.openxmlformats.org/officeDocument/2006/relationships/slide" Target="slides/slide290.xml"/><Relationship Id="rId305" Type="http://schemas.openxmlformats.org/officeDocument/2006/relationships/slide" Target="slides/slide304.xml"/><Relationship Id="rId326" Type="http://schemas.openxmlformats.org/officeDocument/2006/relationships/slide" Target="slides/slide325.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slide" Target="slides/slide192.xml"/><Relationship Id="rId207" Type="http://schemas.openxmlformats.org/officeDocument/2006/relationships/slide" Target="slides/slide206.xml"/><Relationship Id="rId228" Type="http://schemas.openxmlformats.org/officeDocument/2006/relationships/slide" Target="slides/slide227.xml"/><Relationship Id="rId249" Type="http://schemas.openxmlformats.org/officeDocument/2006/relationships/slide" Target="slides/slide248.xml"/><Relationship Id="rId13" Type="http://schemas.openxmlformats.org/officeDocument/2006/relationships/slide" Target="slides/slide12.xml"/><Relationship Id="rId109" Type="http://schemas.openxmlformats.org/officeDocument/2006/relationships/slide" Target="slides/slide108.xml"/><Relationship Id="rId260" Type="http://schemas.openxmlformats.org/officeDocument/2006/relationships/slide" Target="slides/slide259.xml"/><Relationship Id="rId281" Type="http://schemas.openxmlformats.org/officeDocument/2006/relationships/slide" Target="slides/slide280.xml"/><Relationship Id="rId316" Type="http://schemas.openxmlformats.org/officeDocument/2006/relationships/slide" Target="slides/slide315.xml"/><Relationship Id="rId337" Type="http://schemas.openxmlformats.org/officeDocument/2006/relationships/notesMaster" Target="notesMasters/notesMaster1.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7" Type="http://schemas.openxmlformats.org/officeDocument/2006/relationships/slide" Target="slides/slide6.xml"/><Relationship Id="rId162" Type="http://schemas.openxmlformats.org/officeDocument/2006/relationships/slide" Target="slides/slide161.xml"/><Relationship Id="rId183" Type="http://schemas.openxmlformats.org/officeDocument/2006/relationships/slide" Target="slides/slide182.xml"/><Relationship Id="rId218" Type="http://schemas.openxmlformats.org/officeDocument/2006/relationships/slide" Target="slides/slide217.xml"/><Relationship Id="rId239" Type="http://schemas.openxmlformats.org/officeDocument/2006/relationships/slide" Target="slides/slide238.xml"/><Relationship Id="rId250" Type="http://schemas.openxmlformats.org/officeDocument/2006/relationships/slide" Target="slides/slide249.xml"/><Relationship Id="rId271" Type="http://schemas.openxmlformats.org/officeDocument/2006/relationships/slide" Target="slides/slide270.xml"/><Relationship Id="rId292" Type="http://schemas.openxmlformats.org/officeDocument/2006/relationships/slide" Target="slides/slide291.xml"/><Relationship Id="rId306" Type="http://schemas.openxmlformats.org/officeDocument/2006/relationships/slide" Target="slides/slide305.xml"/><Relationship Id="rId24" Type="http://schemas.openxmlformats.org/officeDocument/2006/relationships/slide" Target="slides/slide23.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31" Type="http://schemas.openxmlformats.org/officeDocument/2006/relationships/slide" Target="slides/slide130.xml"/><Relationship Id="rId327" Type="http://schemas.openxmlformats.org/officeDocument/2006/relationships/slide" Target="slides/slide326.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208" Type="http://schemas.openxmlformats.org/officeDocument/2006/relationships/slide" Target="slides/slide207.xml"/><Relationship Id="rId229" Type="http://schemas.openxmlformats.org/officeDocument/2006/relationships/slide" Target="slides/slide228.xml"/><Relationship Id="rId240" Type="http://schemas.openxmlformats.org/officeDocument/2006/relationships/slide" Target="slides/slide239.xml"/><Relationship Id="rId261" Type="http://schemas.openxmlformats.org/officeDocument/2006/relationships/slide" Target="slides/slide260.xml"/><Relationship Id="rId14" Type="http://schemas.openxmlformats.org/officeDocument/2006/relationships/slide" Target="slides/slide13.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282" Type="http://schemas.openxmlformats.org/officeDocument/2006/relationships/slide" Target="slides/slide281.xml"/><Relationship Id="rId317" Type="http://schemas.openxmlformats.org/officeDocument/2006/relationships/slide" Target="slides/slide316.xml"/><Relationship Id="rId338" Type="http://schemas.openxmlformats.org/officeDocument/2006/relationships/handoutMaster" Target="handoutMasters/handoutMaster1.xml"/><Relationship Id="rId8" Type="http://schemas.openxmlformats.org/officeDocument/2006/relationships/slide" Target="slides/slide7.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219" Type="http://schemas.openxmlformats.org/officeDocument/2006/relationships/slide" Target="slides/slide218.xml"/><Relationship Id="rId3" Type="http://schemas.openxmlformats.org/officeDocument/2006/relationships/slide" Target="slides/slide2.xml"/><Relationship Id="rId214" Type="http://schemas.openxmlformats.org/officeDocument/2006/relationships/slide" Target="slides/slide213.xml"/><Relationship Id="rId230" Type="http://schemas.openxmlformats.org/officeDocument/2006/relationships/slide" Target="slides/slide229.xml"/><Relationship Id="rId235" Type="http://schemas.openxmlformats.org/officeDocument/2006/relationships/slide" Target="slides/slide234.xml"/><Relationship Id="rId251" Type="http://schemas.openxmlformats.org/officeDocument/2006/relationships/slide" Target="slides/slide250.xml"/><Relationship Id="rId256" Type="http://schemas.openxmlformats.org/officeDocument/2006/relationships/slide" Target="slides/slide255.xml"/><Relationship Id="rId277" Type="http://schemas.openxmlformats.org/officeDocument/2006/relationships/slide" Target="slides/slide276.xml"/><Relationship Id="rId298" Type="http://schemas.openxmlformats.org/officeDocument/2006/relationships/slide" Target="slides/slide297.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72" Type="http://schemas.openxmlformats.org/officeDocument/2006/relationships/slide" Target="slides/slide271.xml"/><Relationship Id="rId293" Type="http://schemas.openxmlformats.org/officeDocument/2006/relationships/slide" Target="slides/slide292.xml"/><Relationship Id="rId302" Type="http://schemas.openxmlformats.org/officeDocument/2006/relationships/slide" Target="slides/slide301.xml"/><Relationship Id="rId307" Type="http://schemas.openxmlformats.org/officeDocument/2006/relationships/slide" Target="slides/slide306.xml"/><Relationship Id="rId323" Type="http://schemas.openxmlformats.org/officeDocument/2006/relationships/slide" Target="slides/slide322.xml"/><Relationship Id="rId328" Type="http://schemas.openxmlformats.org/officeDocument/2006/relationships/slide" Target="slides/slide32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209" Type="http://schemas.openxmlformats.org/officeDocument/2006/relationships/slide" Target="slides/slide208.xml"/><Relationship Id="rId190" Type="http://schemas.openxmlformats.org/officeDocument/2006/relationships/slide" Target="slides/slide189.xml"/><Relationship Id="rId204" Type="http://schemas.openxmlformats.org/officeDocument/2006/relationships/slide" Target="slides/slide203.xml"/><Relationship Id="rId220" Type="http://schemas.openxmlformats.org/officeDocument/2006/relationships/slide" Target="slides/slide219.xml"/><Relationship Id="rId225" Type="http://schemas.openxmlformats.org/officeDocument/2006/relationships/slide" Target="slides/slide224.xml"/><Relationship Id="rId241" Type="http://schemas.openxmlformats.org/officeDocument/2006/relationships/slide" Target="slides/slide240.xml"/><Relationship Id="rId246" Type="http://schemas.openxmlformats.org/officeDocument/2006/relationships/slide" Target="slides/slide245.xml"/><Relationship Id="rId267" Type="http://schemas.openxmlformats.org/officeDocument/2006/relationships/slide" Target="slides/slide266.xml"/><Relationship Id="rId288" Type="http://schemas.openxmlformats.org/officeDocument/2006/relationships/slide" Target="slides/slide287.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262" Type="http://schemas.openxmlformats.org/officeDocument/2006/relationships/slide" Target="slides/slide261.xml"/><Relationship Id="rId283" Type="http://schemas.openxmlformats.org/officeDocument/2006/relationships/slide" Target="slides/slide282.xml"/><Relationship Id="rId313" Type="http://schemas.openxmlformats.org/officeDocument/2006/relationships/slide" Target="slides/slide312.xml"/><Relationship Id="rId318" Type="http://schemas.openxmlformats.org/officeDocument/2006/relationships/slide" Target="slides/slide317.xml"/><Relationship Id="rId339"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334" Type="http://schemas.openxmlformats.org/officeDocument/2006/relationships/slide" Target="slides/slide333.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slide" Target="slides/slide209.xml"/><Relationship Id="rId215" Type="http://schemas.openxmlformats.org/officeDocument/2006/relationships/slide" Target="slides/slide214.xml"/><Relationship Id="rId236" Type="http://schemas.openxmlformats.org/officeDocument/2006/relationships/slide" Target="slides/slide235.xml"/><Relationship Id="rId257" Type="http://schemas.openxmlformats.org/officeDocument/2006/relationships/slide" Target="slides/slide256.xml"/><Relationship Id="rId278" Type="http://schemas.openxmlformats.org/officeDocument/2006/relationships/slide" Target="slides/slide277.xml"/><Relationship Id="rId26" Type="http://schemas.openxmlformats.org/officeDocument/2006/relationships/slide" Target="slides/slide25.xml"/><Relationship Id="rId231" Type="http://schemas.openxmlformats.org/officeDocument/2006/relationships/slide" Target="slides/slide230.xml"/><Relationship Id="rId252" Type="http://schemas.openxmlformats.org/officeDocument/2006/relationships/slide" Target="slides/slide251.xml"/><Relationship Id="rId273" Type="http://schemas.openxmlformats.org/officeDocument/2006/relationships/slide" Target="slides/slide272.xml"/><Relationship Id="rId294" Type="http://schemas.openxmlformats.org/officeDocument/2006/relationships/slide" Target="slides/slide293.xml"/><Relationship Id="rId308" Type="http://schemas.openxmlformats.org/officeDocument/2006/relationships/slide" Target="slides/slide307.xml"/><Relationship Id="rId329" Type="http://schemas.openxmlformats.org/officeDocument/2006/relationships/slide" Target="slides/slide328.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340" Type="http://schemas.openxmlformats.org/officeDocument/2006/relationships/viewProps" Target="viewProps.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242" Type="http://schemas.openxmlformats.org/officeDocument/2006/relationships/slide" Target="slides/slide241.xml"/><Relationship Id="rId263" Type="http://schemas.openxmlformats.org/officeDocument/2006/relationships/slide" Target="slides/slide262.xml"/><Relationship Id="rId284" Type="http://schemas.openxmlformats.org/officeDocument/2006/relationships/slide" Target="slides/slide283.xml"/><Relationship Id="rId319" Type="http://schemas.openxmlformats.org/officeDocument/2006/relationships/slide" Target="slides/slide318.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330" Type="http://schemas.openxmlformats.org/officeDocument/2006/relationships/slide" Target="slides/slide329.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32" Type="http://schemas.openxmlformats.org/officeDocument/2006/relationships/slide" Target="slides/slide231.xml"/><Relationship Id="rId253" Type="http://schemas.openxmlformats.org/officeDocument/2006/relationships/slide" Target="slides/slide252.xml"/><Relationship Id="rId274" Type="http://schemas.openxmlformats.org/officeDocument/2006/relationships/slide" Target="slides/slide273.xml"/><Relationship Id="rId295" Type="http://schemas.openxmlformats.org/officeDocument/2006/relationships/slide" Target="slides/slide294.xml"/><Relationship Id="rId309" Type="http://schemas.openxmlformats.org/officeDocument/2006/relationships/slide" Target="slides/slide308.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320" Type="http://schemas.openxmlformats.org/officeDocument/2006/relationships/slide" Target="slides/slide319.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341" Type="http://schemas.openxmlformats.org/officeDocument/2006/relationships/theme" Target="theme/theme1.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slide" Target="slides/slide242.xml"/><Relationship Id="rId264" Type="http://schemas.openxmlformats.org/officeDocument/2006/relationships/slide" Target="slides/slide263.xml"/><Relationship Id="rId285" Type="http://schemas.openxmlformats.org/officeDocument/2006/relationships/slide" Target="slides/slide284.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310" Type="http://schemas.openxmlformats.org/officeDocument/2006/relationships/slide" Target="slides/slide309.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331" Type="http://schemas.openxmlformats.org/officeDocument/2006/relationships/slide" Target="slides/slide330.xml"/><Relationship Id="rId1" Type="http://schemas.openxmlformats.org/officeDocument/2006/relationships/slideMaster" Target="slideMasters/slideMaster1.xml"/><Relationship Id="rId212" Type="http://schemas.openxmlformats.org/officeDocument/2006/relationships/slide" Target="slides/slide211.xml"/><Relationship Id="rId233" Type="http://schemas.openxmlformats.org/officeDocument/2006/relationships/slide" Target="slides/slide232.xml"/><Relationship Id="rId254" Type="http://schemas.openxmlformats.org/officeDocument/2006/relationships/slide" Target="slides/slide253.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275" Type="http://schemas.openxmlformats.org/officeDocument/2006/relationships/slide" Target="slides/slide274.xml"/><Relationship Id="rId296" Type="http://schemas.openxmlformats.org/officeDocument/2006/relationships/slide" Target="slides/slide295.xml"/><Relationship Id="rId300" Type="http://schemas.openxmlformats.org/officeDocument/2006/relationships/slide" Target="slides/slide299.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321" Type="http://schemas.openxmlformats.org/officeDocument/2006/relationships/slide" Target="slides/slide320.xml"/><Relationship Id="rId342" Type="http://schemas.openxmlformats.org/officeDocument/2006/relationships/tableStyles" Target="tableStyles.xml"/><Relationship Id="rId202" Type="http://schemas.openxmlformats.org/officeDocument/2006/relationships/slide" Target="slides/slide201.xml"/><Relationship Id="rId223" Type="http://schemas.openxmlformats.org/officeDocument/2006/relationships/slide" Target="slides/slide222.xml"/><Relationship Id="rId244" Type="http://schemas.openxmlformats.org/officeDocument/2006/relationships/slide" Target="slides/slide243.xml"/><Relationship Id="rId18" Type="http://schemas.openxmlformats.org/officeDocument/2006/relationships/slide" Target="slides/slide17.xml"/><Relationship Id="rId39" Type="http://schemas.openxmlformats.org/officeDocument/2006/relationships/slide" Target="slides/slide38.xml"/><Relationship Id="rId265" Type="http://schemas.openxmlformats.org/officeDocument/2006/relationships/slide" Target="slides/slide264.xml"/><Relationship Id="rId286" Type="http://schemas.openxmlformats.org/officeDocument/2006/relationships/slide" Target="slides/slide285.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311" Type="http://schemas.openxmlformats.org/officeDocument/2006/relationships/slide" Target="slides/slide310.xml"/><Relationship Id="rId332" Type="http://schemas.openxmlformats.org/officeDocument/2006/relationships/slide" Target="slides/slide331.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34" Type="http://schemas.openxmlformats.org/officeDocument/2006/relationships/slide" Target="slides/slide233.xml"/><Relationship Id="rId2" Type="http://schemas.openxmlformats.org/officeDocument/2006/relationships/slide" Target="slides/slide1.xml"/><Relationship Id="rId29" Type="http://schemas.openxmlformats.org/officeDocument/2006/relationships/slide" Target="slides/slide28.xml"/><Relationship Id="rId255" Type="http://schemas.openxmlformats.org/officeDocument/2006/relationships/slide" Target="slides/slide254.xml"/><Relationship Id="rId276" Type="http://schemas.openxmlformats.org/officeDocument/2006/relationships/slide" Target="slides/slide275.xml"/><Relationship Id="rId297" Type="http://schemas.openxmlformats.org/officeDocument/2006/relationships/slide" Target="slides/slide296.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301" Type="http://schemas.openxmlformats.org/officeDocument/2006/relationships/slide" Target="slides/slide300.xml"/><Relationship Id="rId322" Type="http://schemas.openxmlformats.org/officeDocument/2006/relationships/slide" Target="slides/slide321.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 Id="rId19" Type="http://schemas.openxmlformats.org/officeDocument/2006/relationships/slide" Target="slides/slide18.xml"/><Relationship Id="rId224" Type="http://schemas.openxmlformats.org/officeDocument/2006/relationships/slide" Target="slides/slide223.xml"/><Relationship Id="rId245" Type="http://schemas.openxmlformats.org/officeDocument/2006/relationships/slide" Target="slides/slide244.xml"/><Relationship Id="rId266" Type="http://schemas.openxmlformats.org/officeDocument/2006/relationships/slide" Target="slides/slide265.xml"/><Relationship Id="rId287" Type="http://schemas.openxmlformats.org/officeDocument/2006/relationships/slide" Target="slides/slide286.xml"/><Relationship Id="rId30" Type="http://schemas.openxmlformats.org/officeDocument/2006/relationships/slide" Target="slides/slide2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312" Type="http://schemas.openxmlformats.org/officeDocument/2006/relationships/slide" Target="slides/slide311.xml"/><Relationship Id="rId333" Type="http://schemas.openxmlformats.org/officeDocument/2006/relationships/slide" Target="slides/slide332.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189" Type="http://schemas.openxmlformats.org/officeDocument/2006/relationships/slide" Target="slides/slide18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4CE221E-83ED-4F6C-BA5F-3F9E6FDB6953}" type="datetimeFigureOut">
              <a:rPr lang="en-US"/>
              <a:pPr/>
              <a:t>4/26/2018</a:t>
            </a:fld>
            <a:endParaRPr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A4CBEF8-5CDE-472B-839B-B8BB0C881006}" type="slidenum">
              <a:rPr/>
              <a:pPr/>
              <a:t>‹#›</a:t>
            </a:fld>
            <a:endParaRPr dirty="0"/>
          </a:p>
        </p:txBody>
      </p:sp>
    </p:spTree>
    <p:extLst>
      <p:ext uri="{BB962C8B-B14F-4D97-AF65-F5344CB8AC3E}">
        <p14:creationId xmlns:p14="http://schemas.microsoft.com/office/powerpoint/2010/main" xmlns="" val="42632892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7853E5F-CE67-483C-A264-F17AC70E9CA2}" type="datetimeFigureOut">
              <a:rPr lang="en-US"/>
              <a:pPr/>
              <a:t>4/26/2018</a:t>
            </a:fld>
            <a:endParaRPr dirty="0"/>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BB98AFB-CB0D-4DFE-87B9-B4B0D0DE73CD}" type="slidenum">
              <a:rPr/>
              <a:pPr/>
              <a:t>‹#›</a:t>
            </a:fld>
            <a:endParaRPr dirty="0"/>
          </a:p>
        </p:txBody>
      </p:sp>
    </p:spTree>
    <p:extLst>
      <p:ext uri="{BB962C8B-B14F-4D97-AF65-F5344CB8AC3E}">
        <p14:creationId xmlns:p14="http://schemas.microsoft.com/office/powerpoint/2010/main" xmlns="" val="25128058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B98AFB-CB0D-4DFE-87B9-B4B0D0DE73CD}" type="slidenum">
              <a:rPr lang="en-US" smtClean="0"/>
              <a:pPr/>
              <a:t>1</a:t>
            </a:fld>
            <a:endParaRPr lang="en-US" dirty="0"/>
          </a:p>
        </p:txBody>
      </p:sp>
    </p:spTree>
    <p:extLst>
      <p:ext uri="{BB962C8B-B14F-4D97-AF65-F5344CB8AC3E}">
        <p14:creationId xmlns:p14="http://schemas.microsoft.com/office/powerpoint/2010/main" xmlns="" val="28640147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Should not be considered an alternative or equivalent to the IBC for the construction of new buildings, but a fair and reasonable approach to the enhancement of public safety within existing buildings without gaining full compliance with the IBC. </a:t>
            </a:r>
          </a:p>
          <a:p>
            <a:endParaRPr lang="en-US" dirty="0"/>
          </a:p>
        </p:txBody>
      </p:sp>
      <p:sp>
        <p:nvSpPr>
          <p:cNvPr id="4" name="Header Placeholder 3"/>
          <p:cNvSpPr>
            <a:spLocks noGrp="1"/>
          </p:cNvSpPr>
          <p:nvPr>
            <p:ph type="hdr" sz="quarter" idx="10"/>
          </p:nvPr>
        </p:nvSpPr>
        <p:spPr/>
        <p:txBody>
          <a:bodyPr/>
          <a:lstStyle/>
          <a:p>
            <a:r>
              <a:rPr lang="en-US"/>
              <a:t>2015 IEBC Overview </a:t>
            </a:r>
            <a:endParaRPr lang="en-US" dirty="0"/>
          </a:p>
        </p:txBody>
      </p:sp>
      <p:sp>
        <p:nvSpPr>
          <p:cNvPr id="5" name="Footer Placeholder 4"/>
          <p:cNvSpPr>
            <a:spLocks noGrp="1"/>
          </p:cNvSpPr>
          <p:nvPr>
            <p:ph type="ftr" sz="quarter" idx="11"/>
          </p:nvPr>
        </p:nvSpPr>
        <p:spPr/>
        <p:txBody>
          <a:bodyPr/>
          <a:lstStyle/>
          <a:p>
            <a:r>
              <a:rPr lang="en-US"/>
              <a:t>Copyright 2015 International Code Council</a:t>
            </a:r>
            <a:endParaRPr lang="en-US" dirty="0"/>
          </a:p>
        </p:txBody>
      </p:sp>
      <p:sp>
        <p:nvSpPr>
          <p:cNvPr id="6" name="Slide Number Placeholder 5"/>
          <p:cNvSpPr>
            <a:spLocks noGrp="1"/>
          </p:cNvSpPr>
          <p:nvPr>
            <p:ph type="sldNum" sz="quarter" idx="12"/>
          </p:nvPr>
        </p:nvSpPr>
        <p:spPr/>
        <p:txBody>
          <a:bodyPr/>
          <a:lstStyle/>
          <a:p>
            <a:fld id="{0DDD37E1-B8F4-4EEA-9E3C-6B70F5B6BBE7}" type="slidenum">
              <a:rPr lang="en-US" smtClean="0"/>
              <a:pPr/>
              <a:t>15</a:t>
            </a:fld>
            <a:endParaRPr lang="en-US" dirty="0"/>
          </a:p>
        </p:txBody>
      </p:sp>
    </p:spTree>
    <p:extLst>
      <p:ext uri="{BB962C8B-B14F-4D97-AF65-F5344CB8AC3E}">
        <p14:creationId xmlns:p14="http://schemas.microsoft.com/office/powerpoint/2010/main" xmlns="" val="10525771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The IFC, and particularly Chapter 11 of that document, are considered to apply to existing buildings regardless of whether changes are being made to a building. </a:t>
            </a:r>
          </a:p>
          <a:p>
            <a:endParaRPr lang="en-US" dirty="0"/>
          </a:p>
          <a:p>
            <a:r>
              <a:rPr lang="en-US" sz="1200" dirty="0"/>
              <a:t>In addition, the IFC also contains provisions related to operational and maintenance requirements.  </a:t>
            </a:r>
          </a:p>
          <a:p>
            <a:r>
              <a:rPr lang="en-US" sz="1200" dirty="0"/>
              <a:t>An example of a operational requirement would be requirements related to hot work.  </a:t>
            </a:r>
            <a:r>
              <a:rPr lang="en-US" sz="1200" baseline="0" dirty="0"/>
              <a:t> </a:t>
            </a:r>
            <a:r>
              <a:rPr lang="en-US" sz="1200" dirty="0"/>
              <a:t>A maintenance requirement would be how automatic sprinkler systems are to be continually inspected and tested. </a:t>
            </a:r>
          </a:p>
          <a:p>
            <a:endParaRPr lang="en-US" dirty="0"/>
          </a:p>
        </p:txBody>
      </p:sp>
      <p:sp>
        <p:nvSpPr>
          <p:cNvPr id="4" name="Header Placeholder 3"/>
          <p:cNvSpPr>
            <a:spLocks noGrp="1"/>
          </p:cNvSpPr>
          <p:nvPr>
            <p:ph type="hdr" sz="quarter" idx="10"/>
          </p:nvPr>
        </p:nvSpPr>
        <p:spPr/>
        <p:txBody>
          <a:bodyPr/>
          <a:lstStyle/>
          <a:p>
            <a:r>
              <a:rPr lang="en-US"/>
              <a:t>2015 IEBC Overview </a:t>
            </a:r>
            <a:endParaRPr lang="en-US" dirty="0"/>
          </a:p>
        </p:txBody>
      </p:sp>
      <p:sp>
        <p:nvSpPr>
          <p:cNvPr id="5" name="Footer Placeholder 4"/>
          <p:cNvSpPr>
            <a:spLocks noGrp="1"/>
          </p:cNvSpPr>
          <p:nvPr>
            <p:ph type="ftr" sz="quarter" idx="11"/>
          </p:nvPr>
        </p:nvSpPr>
        <p:spPr/>
        <p:txBody>
          <a:bodyPr/>
          <a:lstStyle/>
          <a:p>
            <a:r>
              <a:rPr lang="en-US"/>
              <a:t>Copyright 2015 International Code Council</a:t>
            </a:r>
            <a:endParaRPr lang="en-US" dirty="0"/>
          </a:p>
        </p:txBody>
      </p:sp>
      <p:sp>
        <p:nvSpPr>
          <p:cNvPr id="6" name="Slide Number Placeholder 5"/>
          <p:cNvSpPr>
            <a:spLocks noGrp="1"/>
          </p:cNvSpPr>
          <p:nvPr>
            <p:ph type="sldNum" sz="quarter" idx="12"/>
          </p:nvPr>
        </p:nvSpPr>
        <p:spPr/>
        <p:txBody>
          <a:bodyPr/>
          <a:lstStyle/>
          <a:p>
            <a:fld id="{0DDD37E1-B8F4-4EEA-9E3C-6B70F5B6BBE7}" type="slidenum">
              <a:rPr lang="en-US" smtClean="0"/>
              <a:pPr/>
              <a:t>16</a:t>
            </a:fld>
            <a:endParaRPr lang="en-US" dirty="0"/>
          </a:p>
        </p:txBody>
      </p:sp>
    </p:spTree>
    <p:extLst>
      <p:ext uri="{BB962C8B-B14F-4D97-AF65-F5344CB8AC3E}">
        <p14:creationId xmlns:p14="http://schemas.microsoft.com/office/powerpoint/2010/main" xmlns="" val="23091198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scope of the IEBC does not exclude any specific category of buildings. </a:t>
            </a:r>
          </a:p>
          <a:p>
            <a:r>
              <a:rPr lang="en-US" dirty="0"/>
              <a:t>The code is applicable to all occupancies and categories of buildings, including all categories of residential buildings.</a:t>
            </a:r>
          </a:p>
          <a:p>
            <a:endParaRPr lang="en-US" dirty="0"/>
          </a:p>
        </p:txBody>
      </p:sp>
      <p:sp>
        <p:nvSpPr>
          <p:cNvPr id="4" name="Header Placeholder 3"/>
          <p:cNvSpPr>
            <a:spLocks noGrp="1"/>
          </p:cNvSpPr>
          <p:nvPr>
            <p:ph type="hdr" sz="quarter" idx="10"/>
          </p:nvPr>
        </p:nvSpPr>
        <p:spPr/>
        <p:txBody>
          <a:bodyPr/>
          <a:lstStyle/>
          <a:p>
            <a:r>
              <a:rPr lang="en-US"/>
              <a:t>2015 IEBC Overview </a:t>
            </a:r>
            <a:endParaRPr lang="en-US" dirty="0"/>
          </a:p>
        </p:txBody>
      </p:sp>
      <p:sp>
        <p:nvSpPr>
          <p:cNvPr id="5" name="Footer Placeholder 4"/>
          <p:cNvSpPr>
            <a:spLocks noGrp="1"/>
          </p:cNvSpPr>
          <p:nvPr>
            <p:ph type="ftr" sz="quarter" idx="11"/>
          </p:nvPr>
        </p:nvSpPr>
        <p:spPr/>
        <p:txBody>
          <a:bodyPr/>
          <a:lstStyle/>
          <a:p>
            <a:r>
              <a:rPr lang="en-US"/>
              <a:t>Copyright 2015 International Code Council</a:t>
            </a:r>
            <a:endParaRPr lang="en-US" dirty="0"/>
          </a:p>
        </p:txBody>
      </p:sp>
      <p:sp>
        <p:nvSpPr>
          <p:cNvPr id="6" name="Slide Number Placeholder 5"/>
          <p:cNvSpPr>
            <a:spLocks noGrp="1"/>
          </p:cNvSpPr>
          <p:nvPr>
            <p:ph type="sldNum" sz="quarter" idx="12"/>
          </p:nvPr>
        </p:nvSpPr>
        <p:spPr/>
        <p:txBody>
          <a:bodyPr/>
          <a:lstStyle/>
          <a:p>
            <a:fld id="{0DDD37E1-B8F4-4EEA-9E3C-6B70F5B6BBE7}" type="slidenum">
              <a:rPr lang="en-US" smtClean="0"/>
              <a:pPr/>
              <a:t>18</a:t>
            </a:fld>
            <a:endParaRPr lang="en-US" dirty="0"/>
          </a:p>
        </p:txBody>
      </p:sp>
    </p:spTree>
    <p:extLst>
      <p:ext uri="{BB962C8B-B14F-4D97-AF65-F5344CB8AC3E}">
        <p14:creationId xmlns:p14="http://schemas.microsoft.com/office/powerpoint/2010/main" xmlns="" val="6353039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More importantly, the code official needs to be able to review, evaluate and rule on performance designs, alternative methods of construction and modifications with respect to construction related to existing buildings.</a:t>
            </a:r>
          </a:p>
          <a:p>
            <a:endParaRPr lang="en-US" dirty="0"/>
          </a:p>
        </p:txBody>
      </p:sp>
      <p:sp>
        <p:nvSpPr>
          <p:cNvPr id="4" name="Header Placeholder 3"/>
          <p:cNvSpPr>
            <a:spLocks noGrp="1"/>
          </p:cNvSpPr>
          <p:nvPr>
            <p:ph type="hdr" sz="quarter" idx="10"/>
          </p:nvPr>
        </p:nvSpPr>
        <p:spPr/>
        <p:txBody>
          <a:bodyPr/>
          <a:lstStyle/>
          <a:p>
            <a:r>
              <a:rPr lang="en-US"/>
              <a:t>2015 IEBC Overview </a:t>
            </a:r>
            <a:endParaRPr lang="en-US" dirty="0"/>
          </a:p>
        </p:txBody>
      </p:sp>
      <p:sp>
        <p:nvSpPr>
          <p:cNvPr id="5" name="Footer Placeholder 4"/>
          <p:cNvSpPr>
            <a:spLocks noGrp="1"/>
          </p:cNvSpPr>
          <p:nvPr>
            <p:ph type="ftr" sz="quarter" idx="11"/>
          </p:nvPr>
        </p:nvSpPr>
        <p:spPr/>
        <p:txBody>
          <a:bodyPr/>
          <a:lstStyle/>
          <a:p>
            <a:r>
              <a:rPr lang="en-US"/>
              <a:t>Copyright 2015 International Code Council</a:t>
            </a:r>
            <a:endParaRPr lang="en-US" dirty="0"/>
          </a:p>
        </p:txBody>
      </p:sp>
      <p:sp>
        <p:nvSpPr>
          <p:cNvPr id="6" name="Slide Number Placeholder 5"/>
          <p:cNvSpPr>
            <a:spLocks noGrp="1"/>
          </p:cNvSpPr>
          <p:nvPr>
            <p:ph type="sldNum" sz="quarter" idx="12"/>
          </p:nvPr>
        </p:nvSpPr>
        <p:spPr/>
        <p:txBody>
          <a:bodyPr/>
          <a:lstStyle/>
          <a:p>
            <a:fld id="{0DDD37E1-B8F4-4EEA-9E3C-6B70F5B6BBE7}" type="slidenum">
              <a:rPr lang="en-US" smtClean="0"/>
              <a:pPr/>
              <a:t>19</a:t>
            </a:fld>
            <a:endParaRPr lang="en-US" dirty="0"/>
          </a:p>
        </p:txBody>
      </p:sp>
    </p:spTree>
    <p:extLst>
      <p:ext uri="{BB962C8B-B14F-4D97-AF65-F5344CB8AC3E}">
        <p14:creationId xmlns:p14="http://schemas.microsoft.com/office/powerpoint/2010/main" xmlns="" val="11112644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A building or portion thereof not previously occupied or used for its intended purpose shall comply with the IBC, or the International Residential Code</a:t>
            </a:r>
            <a:r>
              <a:rPr lang="en-US" sz="1200" baseline="30000" dirty="0"/>
              <a:t>®</a:t>
            </a:r>
            <a:r>
              <a:rPr lang="en-US" sz="1200" dirty="0"/>
              <a:t> (IRC</a:t>
            </a:r>
            <a:r>
              <a:rPr lang="en-US" sz="1200" baseline="30000" dirty="0"/>
              <a:t>®</a:t>
            </a:r>
            <a:r>
              <a:rPr lang="en-US" sz="1200" dirty="0"/>
              <a:t>) as applicable, for new construction. Regardless of a jurisdiction’s previous enforcement process, to be considered an existing building that building would have to been occupied and used for its original purpose. One method of proof of occupancy may be the record of an occupancy permit.</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p>
          <a:p>
            <a:endParaRPr lang="en-US" dirty="0"/>
          </a:p>
        </p:txBody>
      </p:sp>
      <p:sp>
        <p:nvSpPr>
          <p:cNvPr id="4" name="Header Placeholder 3"/>
          <p:cNvSpPr>
            <a:spLocks noGrp="1"/>
          </p:cNvSpPr>
          <p:nvPr>
            <p:ph type="hdr" sz="quarter" idx="10"/>
          </p:nvPr>
        </p:nvSpPr>
        <p:spPr/>
        <p:txBody>
          <a:bodyPr/>
          <a:lstStyle/>
          <a:p>
            <a:r>
              <a:rPr lang="en-US"/>
              <a:t>2015 IEBC Overview </a:t>
            </a:r>
            <a:endParaRPr lang="en-US" dirty="0"/>
          </a:p>
        </p:txBody>
      </p:sp>
      <p:sp>
        <p:nvSpPr>
          <p:cNvPr id="5" name="Footer Placeholder 4"/>
          <p:cNvSpPr>
            <a:spLocks noGrp="1"/>
          </p:cNvSpPr>
          <p:nvPr>
            <p:ph type="ftr" sz="quarter" idx="11"/>
          </p:nvPr>
        </p:nvSpPr>
        <p:spPr/>
        <p:txBody>
          <a:bodyPr/>
          <a:lstStyle/>
          <a:p>
            <a:r>
              <a:rPr lang="en-US"/>
              <a:t>Copyright 2015 International Code Council</a:t>
            </a:r>
            <a:endParaRPr lang="en-US" dirty="0"/>
          </a:p>
        </p:txBody>
      </p:sp>
      <p:sp>
        <p:nvSpPr>
          <p:cNvPr id="6" name="Slide Number Placeholder 5"/>
          <p:cNvSpPr>
            <a:spLocks noGrp="1"/>
          </p:cNvSpPr>
          <p:nvPr>
            <p:ph type="sldNum" sz="quarter" idx="12"/>
          </p:nvPr>
        </p:nvSpPr>
        <p:spPr/>
        <p:txBody>
          <a:bodyPr/>
          <a:lstStyle/>
          <a:p>
            <a:fld id="{0DDD37E1-B8F4-4EEA-9E3C-6B70F5B6BBE7}" type="slidenum">
              <a:rPr lang="en-US" smtClean="0"/>
              <a:pPr/>
              <a:t>20</a:t>
            </a:fld>
            <a:endParaRPr lang="en-US" dirty="0"/>
          </a:p>
        </p:txBody>
      </p:sp>
    </p:spTree>
    <p:extLst>
      <p:ext uri="{BB962C8B-B14F-4D97-AF65-F5344CB8AC3E}">
        <p14:creationId xmlns:p14="http://schemas.microsoft.com/office/powerpoint/2010/main" xmlns="" val="11695427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Legal occupancy may need to be established and verified.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At the time a building was constructed, there was no law or ordinance requiring compliance with an established set of codes or standards, permits or inspections within the jurisdiction: Would the building be considered legally occupied? </a:t>
            </a:r>
          </a:p>
          <a:p>
            <a:endParaRPr lang="en-US" dirty="0"/>
          </a:p>
        </p:txBody>
      </p:sp>
      <p:sp>
        <p:nvSpPr>
          <p:cNvPr id="4" name="Header Placeholder 3"/>
          <p:cNvSpPr>
            <a:spLocks noGrp="1"/>
          </p:cNvSpPr>
          <p:nvPr>
            <p:ph type="hdr" sz="quarter" idx="10"/>
          </p:nvPr>
        </p:nvSpPr>
        <p:spPr/>
        <p:txBody>
          <a:bodyPr/>
          <a:lstStyle/>
          <a:p>
            <a:r>
              <a:rPr lang="en-US"/>
              <a:t>2015 IEBC Overview </a:t>
            </a:r>
            <a:endParaRPr lang="en-US" dirty="0"/>
          </a:p>
        </p:txBody>
      </p:sp>
      <p:sp>
        <p:nvSpPr>
          <p:cNvPr id="5" name="Footer Placeholder 4"/>
          <p:cNvSpPr>
            <a:spLocks noGrp="1"/>
          </p:cNvSpPr>
          <p:nvPr>
            <p:ph type="ftr" sz="quarter" idx="11"/>
          </p:nvPr>
        </p:nvSpPr>
        <p:spPr/>
        <p:txBody>
          <a:bodyPr/>
          <a:lstStyle/>
          <a:p>
            <a:r>
              <a:rPr lang="en-US"/>
              <a:t>Copyright 2015 International Code Council</a:t>
            </a:r>
            <a:endParaRPr lang="en-US" dirty="0"/>
          </a:p>
        </p:txBody>
      </p:sp>
      <p:sp>
        <p:nvSpPr>
          <p:cNvPr id="6" name="Slide Number Placeholder 5"/>
          <p:cNvSpPr>
            <a:spLocks noGrp="1"/>
          </p:cNvSpPr>
          <p:nvPr>
            <p:ph type="sldNum" sz="quarter" idx="12"/>
          </p:nvPr>
        </p:nvSpPr>
        <p:spPr/>
        <p:txBody>
          <a:bodyPr/>
          <a:lstStyle/>
          <a:p>
            <a:fld id="{0DDD37E1-B8F4-4EEA-9E3C-6B70F5B6BBE7}" type="slidenum">
              <a:rPr lang="en-US" smtClean="0"/>
              <a:pPr/>
              <a:t>22</a:t>
            </a:fld>
            <a:endParaRPr lang="en-US" dirty="0"/>
          </a:p>
        </p:txBody>
      </p:sp>
    </p:spTree>
    <p:extLst>
      <p:ext uri="{BB962C8B-B14F-4D97-AF65-F5344CB8AC3E}">
        <p14:creationId xmlns:p14="http://schemas.microsoft.com/office/powerpoint/2010/main" xmlns="" val="18524717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Repairs or alterations compliant with other adopted maintenance codes, such as</a:t>
            </a:r>
          </a:p>
          <a:p>
            <a:r>
              <a:rPr lang="en-US" sz="1200" b="0" i="0" u="none" strike="noStrike" kern="1200" baseline="0" dirty="0">
                <a:solidFill>
                  <a:schemeClr val="tx1"/>
                </a:solidFill>
                <a:latin typeface="+mn-lt"/>
                <a:ea typeface="+mn-ea"/>
                <a:cs typeface="+mn-cs"/>
              </a:rPr>
              <a:t>the </a:t>
            </a:r>
            <a:r>
              <a:rPr lang="en-US" sz="1200" b="0" i="1" u="none" strike="noStrike" kern="1200" baseline="0" dirty="0">
                <a:solidFill>
                  <a:schemeClr val="tx1"/>
                </a:solidFill>
                <a:latin typeface="+mn-lt"/>
                <a:ea typeface="+mn-ea"/>
                <a:cs typeface="+mn-cs"/>
              </a:rPr>
              <a:t>International Property Maintenance Code</a:t>
            </a:r>
            <a:r>
              <a:rPr lang="en-US" sz="1200" b="0" i="0" u="none" strike="noStrike" kern="1200" baseline="0" dirty="0">
                <a:solidFill>
                  <a:schemeClr val="tx1"/>
                </a:solidFill>
                <a:latin typeface="+mn-lt"/>
                <a:ea typeface="+mn-ea"/>
                <a:cs typeface="+mn-cs"/>
              </a:rPr>
              <a:t> </a:t>
            </a:r>
            <a:r>
              <a:rPr lang="en-US" sz="1200" b="0" i="0" u="none" strike="noStrike" kern="1200" baseline="0">
                <a:solidFill>
                  <a:schemeClr val="tx1"/>
                </a:solidFill>
                <a:latin typeface="+mn-lt"/>
                <a:ea typeface="+mn-ea"/>
                <a:cs typeface="+mn-cs"/>
              </a:rPr>
              <a:t>(IPMC) </a:t>
            </a:r>
            <a:r>
              <a:rPr lang="en-US" sz="1200" b="0" i="0" u="none" strike="noStrike" kern="1200" baseline="0" dirty="0">
                <a:solidFill>
                  <a:schemeClr val="tx1"/>
                </a:solidFill>
                <a:latin typeface="+mn-lt"/>
                <a:ea typeface="+mn-ea"/>
                <a:cs typeface="+mn-cs"/>
              </a:rPr>
              <a:t>and the </a:t>
            </a:r>
            <a:r>
              <a:rPr lang="en-US" sz="1200" b="0" i="1" u="none" strike="noStrike" kern="1200" baseline="0" dirty="0">
                <a:solidFill>
                  <a:schemeClr val="tx1"/>
                </a:solidFill>
                <a:latin typeface="+mn-lt"/>
                <a:ea typeface="+mn-ea"/>
                <a:cs typeface="+mn-cs"/>
              </a:rPr>
              <a:t>International Fire Code </a:t>
            </a:r>
            <a:r>
              <a:rPr lang="en-US" sz="1200" b="0" i="0" u="none" strike="noStrike" kern="1200" baseline="0">
                <a:solidFill>
                  <a:schemeClr val="tx1"/>
                </a:solidFill>
                <a:latin typeface="+mn-lt"/>
                <a:ea typeface="+mn-ea"/>
                <a:cs typeface="+mn-cs"/>
              </a:rPr>
              <a:t>(IFC), </a:t>
            </a:r>
            <a:r>
              <a:rPr lang="en-US" sz="1200" b="0" i="0" u="none" strike="noStrike" kern="1200" baseline="0" dirty="0">
                <a:solidFill>
                  <a:schemeClr val="tx1"/>
                </a:solidFill>
                <a:latin typeface="+mn-lt"/>
                <a:ea typeface="+mn-ea"/>
                <a:cs typeface="+mn-cs"/>
              </a:rPr>
              <a:t>are not required to comply with the IEBC, unless those codes so</a:t>
            </a:r>
          </a:p>
          <a:p>
            <a:r>
              <a:rPr lang="en-US" sz="1200" b="0" i="0" u="none" strike="noStrike" kern="1200" baseline="0" dirty="0">
                <a:solidFill>
                  <a:schemeClr val="tx1"/>
                </a:solidFill>
                <a:latin typeface="+mn-lt"/>
                <a:ea typeface="+mn-ea"/>
                <a:cs typeface="+mn-cs"/>
              </a:rPr>
              <a:t>provide.</a:t>
            </a:r>
            <a:endParaRPr lang="en-US" dirty="0"/>
          </a:p>
        </p:txBody>
      </p:sp>
      <p:sp>
        <p:nvSpPr>
          <p:cNvPr id="4" name="Header Placeholder 3"/>
          <p:cNvSpPr>
            <a:spLocks noGrp="1"/>
          </p:cNvSpPr>
          <p:nvPr>
            <p:ph type="hdr" sz="quarter" idx="10"/>
          </p:nvPr>
        </p:nvSpPr>
        <p:spPr/>
        <p:txBody>
          <a:bodyPr/>
          <a:lstStyle/>
          <a:p>
            <a:r>
              <a:rPr lang="en-US"/>
              <a:t>2015 IEBC Overview </a:t>
            </a:r>
            <a:endParaRPr lang="en-US" dirty="0"/>
          </a:p>
        </p:txBody>
      </p:sp>
      <p:sp>
        <p:nvSpPr>
          <p:cNvPr id="5" name="Footer Placeholder 4"/>
          <p:cNvSpPr>
            <a:spLocks noGrp="1"/>
          </p:cNvSpPr>
          <p:nvPr>
            <p:ph type="ftr" sz="quarter" idx="11"/>
          </p:nvPr>
        </p:nvSpPr>
        <p:spPr/>
        <p:txBody>
          <a:bodyPr/>
          <a:lstStyle/>
          <a:p>
            <a:r>
              <a:rPr lang="en-US"/>
              <a:t>Copyright 2015 International Code Council</a:t>
            </a:r>
            <a:endParaRPr lang="en-US" dirty="0"/>
          </a:p>
        </p:txBody>
      </p:sp>
      <p:sp>
        <p:nvSpPr>
          <p:cNvPr id="6" name="Slide Number Placeholder 5"/>
          <p:cNvSpPr>
            <a:spLocks noGrp="1"/>
          </p:cNvSpPr>
          <p:nvPr>
            <p:ph type="sldNum" sz="quarter" idx="12"/>
          </p:nvPr>
        </p:nvSpPr>
        <p:spPr/>
        <p:txBody>
          <a:bodyPr/>
          <a:lstStyle/>
          <a:p>
            <a:fld id="{0DDD37E1-B8F4-4EEA-9E3C-6B70F5B6BBE7}" type="slidenum">
              <a:rPr lang="en-US" smtClean="0"/>
              <a:pPr/>
              <a:t>23</a:t>
            </a:fld>
            <a:endParaRPr lang="en-US" dirty="0"/>
          </a:p>
        </p:txBody>
      </p:sp>
    </p:spTree>
    <p:extLst>
      <p:ext uri="{BB962C8B-B14F-4D97-AF65-F5344CB8AC3E}">
        <p14:creationId xmlns:p14="http://schemas.microsoft.com/office/powerpoint/2010/main" xmlns="" val="22622081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a:t>2015 IEBC Overview </a:t>
            </a:r>
            <a:endParaRPr lang="en-US" dirty="0"/>
          </a:p>
        </p:txBody>
      </p:sp>
      <p:sp>
        <p:nvSpPr>
          <p:cNvPr id="5" name="Footer Placeholder 4"/>
          <p:cNvSpPr>
            <a:spLocks noGrp="1"/>
          </p:cNvSpPr>
          <p:nvPr>
            <p:ph type="ftr" sz="quarter" idx="11"/>
          </p:nvPr>
        </p:nvSpPr>
        <p:spPr/>
        <p:txBody>
          <a:bodyPr/>
          <a:lstStyle/>
          <a:p>
            <a:r>
              <a:rPr lang="en-US"/>
              <a:t>Copyright 2015 International Code Council</a:t>
            </a:r>
            <a:endParaRPr lang="en-US" dirty="0"/>
          </a:p>
        </p:txBody>
      </p:sp>
      <p:sp>
        <p:nvSpPr>
          <p:cNvPr id="6" name="Slide Number Placeholder 5"/>
          <p:cNvSpPr>
            <a:spLocks noGrp="1"/>
          </p:cNvSpPr>
          <p:nvPr>
            <p:ph type="sldNum" sz="quarter" idx="12"/>
          </p:nvPr>
        </p:nvSpPr>
        <p:spPr/>
        <p:txBody>
          <a:bodyPr/>
          <a:lstStyle/>
          <a:p>
            <a:fld id="{0DDD37E1-B8F4-4EEA-9E3C-6B70F5B6BBE7}" type="slidenum">
              <a:rPr lang="en-US" smtClean="0"/>
              <a:pPr/>
              <a:t>24</a:t>
            </a:fld>
            <a:endParaRPr lang="en-US" dirty="0"/>
          </a:p>
        </p:txBody>
      </p:sp>
    </p:spTree>
    <p:extLst>
      <p:ext uri="{BB962C8B-B14F-4D97-AF65-F5344CB8AC3E}">
        <p14:creationId xmlns:p14="http://schemas.microsoft.com/office/powerpoint/2010/main" xmlns="" val="27425037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2015 IEBC Overview </a:t>
            </a:r>
            <a:endParaRPr lang="en-US" dirty="0"/>
          </a:p>
        </p:txBody>
      </p:sp>
      <p:sp>
        <p:nvSpPr>
          <p:cNvPr id="5" name="Footer Placeholder 4"/>
          <p:cNvSpPr>
            <a:spLocks noGrp="1"/>
          </p:cNvSpPr>
          <p:nvPr>
            <p:ph type="ftr" sz="quarter" idx="11"/>
          </p:nvPr>
        </p:nvSpPr>
        <p:spPr/>
        <p:txBody>
          <a:bodyPr/>
          <a:lstStyle/>
          <a:p>
            <a:r>
              <a:rPr lang="en-US"/>
              <a:t>Copyright 2015 International Code Council</a:t>
            </a:r>
            <a:endParaRPr lang="en-US" dirty="0"/>
          </a:p>
        </p:txBody>
      </p:sp>
      <p:sp>
        <p:nvSpPr>
          <p:cNvPr id="6" name="Slide Number Placeholder 5"/>
          <p:cNvSpPr>
            <a:spLocks noGrp="1"/>
          </p:cNvSpPr>
          <p:nvPr>
            <p:ph type="sldNum" sz="quarter" idx="12"/>
          </p:nvPr>
        </p:nvSpPr>
        <p:spPr/>
        <p:txBody>
          <a:bodyPr/>
          <a:lstStyle/>
          <a:p>
            <a:fld id="{0DDD37E1-B8F4-4EEA-9E3C-6B70F5B6BBE7}" type="slidenum">
              <a:rPr lang="en-US" smtClean="0"/>
              <a:pPr/>
              <a:t>25</a:t>
            </a:fld>
            <a:endParaRPr lang="en-US" dirty="0"/>
          </a:p>
        </p:txBody>
      </p:sp>
    </p:spTree>
    <p:extLst>
      <p:ext uri="{BB962C8B-B14F-4D97-AF65-F5344CB8AC3E}">
        <p14:creationId xmlns:p14="http://schemas.microsoft.com/office/powerpoint/2010/main" xmlns="" val="34814685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a:t>2015 IEBC Overview </a:t>
            </a:r>
            <a:endParaRPr lang="en-US" dirty="0"/>
          </a:p>
        </p:txBody>
      </p:sp>
      <p:sp>
        <p:nvSpPr>
          <p:cNvPr id="5" name="Footer Placeholder 4"/>
          <p:cNvSpPr>
            <a:spLocks noGrp="1"/>
          </p:cNvSpPr>
          <p:nvPr>
            <p:ph type="ftr" sz="quarter" idx="11"/>
          </p:nvPr>
        </p:nvSpPr>
        <p:spPr/>
        <p:txBody>
          <a:bodyPr/>
          <a:lstStyle/>
          <a:p>
            <a:r>
              <a:rPr lang="en-US"/>
              <a:t>Copyright 2015 International Code Council</a:t>
            </a:r>
            <a:endParaRPr lang="en-US" dirty="0"/>
          </a:p>
        </p:txBody>
      </p:sp>
      <p:sp>
        <p:nvSpPr>
          <p:cNvPr id="6" name="Slide Number Placeholder 5"/>
          <p:cNvSpPr>
            <a:spLocks noGrp="1"/>
          </p:cNvSpPr>
          <p:nvPr>
            <p:ph type="sldNum" sz="quarter" idx="12"/>
          </p:nvPr>
        </p:nvSpPr>
        <p:spPr/>
        <p:txBody>
          <a:bodyPr/>
          <a:lstStyle/>
          <a:p>
            <a:fld id="{0DDD37E1-B8F4-4EEA-9E3C-6B70F5B6BBE7}" type="slidenum">
              <a:rPr lang="en-US" smtClean="0"/>
              <a:pPr/>
              <a:t>27</a:t>
            </a:fld>
            <a:endParaRPr lang="en-US" dirty="0"/>
          </a:p>
        </p:txBody>
      </p:sp>
    </p:spTree>
    <p:extLst>
      <p:ext uri="{BB962C8B-B14F-4D97-AF65-F5344CB8AC3E}">
        <p14:creationId xmlns:p14="http://schemas.microsoft.com/office/powerpoint/2010/main" xmlns="" val="8512599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2015 IEBC Overview </a:t>
            </a:r>
            <a:endParaRPr lang="en-US" dirty="0"/>
          </a:p>
        </p:txBody>
      </p:sp>
      <p:sp>
        <p:nvSpPr>
          <p:cNvPr id="6" name="Footer Placeholder 5"/>
          <p:cNvSpPr>
            <a:spLocks noGrp="1"/>
          </p:cNvSpPr>
          <p:nvPr>
            <p:ph type="ftr" sz="quarter" idx="12"/>
          </p:nvPr>
        </p:nvSpPr>
        <p:spPr/>
        <p:txBody>
          <a:bodyPr/>
          <a:lstStyle/>
          <a:p>
            <a:r>
              <a:rPr lang="en-US"/>
              <a:t>Copyright 2015 International Code Council</a:t>
            </a:r>
            <a:endParaRPr lang="en-US" dirty="0"/>
          </a:p>
        </p:txBody>
      </p:sp>
      <p:sp>
        <p:nvSpPr>
          <p:cNvPr id="7" name="Slide Number Placeholder 6"/>
          <p:cNvSpPr>
            <a:spLocks noGrp="1"/>
          </p:cNvSpPr>
          <p:nvPr>
            <p:ph type="sldNum" sz="quarter" idx="13"/>
          </p:nvPr>
        </p:nvSpPr>
        <p:spPr/>
        <p:txBody>
          <a:bodyPr/>
          <a:lstStyle/>
          <a:p>
            <a:fld id="{0DDD37E1-B8F4-4EEA-9E3C-6B70F5B6BBE7}" type="slidenum">
              <a:rPr lang="en-US" smtClean="0"/>
              <a:pPr/>
              <a:t>4</a:t>
            </a:fld>
            <a:endParaRPr lang="en-US" dirty="0"/>
          </a:p>
        </p:txBody>
      </p:sp>
    </p:spTree>
    <p:extLst>
      <p:ext uri="{BB962C8B-B14F-4D97-AF65-F5344CB8AC3E}">
        <p14:creationId xmlns:p14="http://schemas.microsoft.com/office/powerpoint/2010/main" xmlns="" val="2850953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a:t>2015 IEBC Overview </a:t>
            </a:r>
            <a:endParaRPr lang="en-US" dirty="0"/>
          </a:p>
        </p:txBody>
      </p:sp>
      <p:sp>
        <p:nvSpPr>
          <p:cNvPr id="5" name="Footer Placeholder 4"/>
          <p:cNvSpPr>
            <a:spLocks noGrp="1"/>
          </p:cNvSpPr>
          <p:nvPr>
            <p:ph type="ftr" sz="quarter" idx="11"/>
          </p:nvPr>
        </p:nvSpPr>
        <p:spPr/>
        <p:txBody>
          <a:bodyPr/>
          <a:lstStyle/>
          <a:p>
            <a:r>
              <a:rPr lang="en-US"/>
              <a:t>Copyright 2015 International Code Council</a:t>
            </a:r>
            <a:endParaRPr lang="en-US" dirty="0"/>
          </a:p>
        </p:txBody>
      </p:sp>
      <p:sp>
        <p:nvSpPr>
          <p:cNvPr id="6" name="Slide Number Placeholder 5"/>
          <p:cNvSpPr>
            <a:spLocks noGrp="1"/>
          </p:cNvSpPr>
          <p:nvPr>
            <p:ph type="sldNum" sz="quarter" idx="12"/>
          </p:nvPr>
        </p:nvSpPr>
        <p:spPr/>
        <p:txBody>
          <a:bodyPr/>
          <a:lstStyle/>
          <a:p>
            <a:fld id="{0DDD37E1-B8F4-4EEA-9E3C-6B70F5B6BBE7}" type="slidenum">
              <a:rPr lang="en-US" smtClean="0"/>
              <a:pPr/>
              <a:t>28</a:t>
            </a:fld>
            <a:endParaRPr lang="en-US" dirty="0"/>
          </a:p>
        </p:txBody>
      </p:sp>
    </p:spTree>
    <p:extLst>
      <p:ext uri="{BB962C8B-B14F-4D97-AF65-F5344CB8AC3E}">
        <p14:creationId xmlns:p14="http://schemas.microsoft.com/office/powerpoint/2010/main" xmlns="" val="22182095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a:t>2015 IEBC Overview </a:t>
            </a:r>
            <a:endParaRPr lang="en-US" dirty="0"/>
          </a:p>
        </p:txBody>
      </p:sp>
      <p:sp>
        <p:nvSpPr>
          <p:cNvPr id="5" name="Footer Placeholder 4"/>
          <p:cNvSpPr>
            <a:spLocks noGrp="1"/>
          </p:cNvSpPr>
          <p:nvPr>
            <p:ph type="ftr" sz="quarter" idx="11"/>
          </p:nvPr>
        </p:nvSpPr>
        <p:spPr/>
        <p:txBody>
          <a:bodyPr/>
          <a:lstStyle/>
          <a:p>
            <a:r>
              <a:rPr lang="en-US"/>
              <a:t>Copyright 2015 International Code Council</a:t>
            </a:r>
            <a:endParaRPr lang="en-US" dirty="0"/>
          </a:p>
        </p:txBody>
      </p:sp>
      <p:sp>
        <p:nvSpPr>
          <p:cNvPr id="6" name="Slide Number Placeholder 5"/>
          <p:cNvSpPr>
            <a:spLocks noGrp="1"/>
          </p:cNvSpPr>
          <p:nvPr>
            <p:ph type="sldNum" sz="quarter" idx="12"/>
          </p:nvPr>
        </p:nvSpPr>
        <p:spPr/>
        <p:txBody>
          <a:bodyPr/>
          <a:lstStyle/>
          <a:p>
            <a:fld id="{0DDD37E1-B8F4-4EEA-9E3C-6B70F5B6BBE7}" type="slidenum">
              <a:rPr lang="en-US" smtClean="0"/>
              <a:pPr/>
              <a:t>30</a:t>
            </a:fld>
            <a:endParaRPr lang="en-US" dirty="0"/>
          </a:p>
        </p:txBody>
      </p:sp>
    </p:spTree>
    <p:extLst>
      <p:ext uri="{BB962C8B-B14F-4D97-AF65-F5344CB8AC3E}">
        <p14:creationId xmlns:p14="http://schemas.microsoft.com/office/powerpoint/2010/main" xmlns="" val="38330356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2015 IEBC Overview </a:t>
            </a:r>
            <a:endParaRPr lang="en-US" dirty="0"/>
          </a:p>
        </p:txBody>
      </p:sp>
      <p:sp>
        <p:nvSpPr>
          <p:cNvPr id="5" name="Footer Placeholder 4"/>
          <p:cNvSpPr>
            <a:spLocks noGrp="1"/>
          </p:cNvSpPr>
          <p:nvPr>
            <p:ph type="ftr" sz="quarter" idx="11"/>
          </p:nvPr>
        </p:nvSpPr>
        <p:spPr/>
        <p:txBody>
          <a:bodyPr/>
          <a:lstStyle/>
          <a:p>
            <a:r>
              <a:rPr lang="en-US"/>
              <a:t>Copyright 2015 International Code Council</a:t>
            </a:r>
            <a:endParaRPr lang="en-US" dirty="0"/>
          </a:p>
        </p:txBody>
      </p:sp>
      <p:sp>
        <p:nvSpPr>
          <p:cNvPr id="6" name="Slide Number Placeholder 5"/>
          <p:cNvSpPr>
            <a:spLocks noGrp="1"/>
          </p:cNvSpPr>
          <p:nvPr>
            <p:ph type="sldNum" sz="quarter" idx="12"/>
          </p:nvPr>
        </p:nvSpPr>
        <p:spPr/>
        <p:txBody>
          <a:bodyPr/>
          <a:lstStyle/>
          <a:p>
            <a:fld id="{0DDD37E1-B8F4-4EEA-9E3C-6B70F5B6BBE7}" type="slidenum">
              <a:rPr lang="en-US" smtClean="0"/>
              <a:pPr/>
              <a:t>31</a:t>
            </a:fld>
            <a:endParaRPr lang="en-US" dirty="0"/>
          </a:p>
        </p:txBody>
      </p:sp>
    </p:spTree>
    <p:extLst>
      <p:ext uri="{BB962C8B-B14F-4D97-AF65-F5344CB8AC3E}">
        <p14:creationId xmlns:p14="http://schemas.microsoft.com/office/powerpoint/2010/main" xmlns="" val="17738685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This section contains requirements that are consistent with other I-Codes as it</a:t>
            </a:r>
          </a:p>
          <a:p>
            <a:r>
              <a:rPr lang="en-US" sz="1200" b="0" i="0" u="none" strike="noStrike" kern="1200" baseline="0" dirty="0">
                <a:solidFill>
                  <a:schemeClr val="tx1"/>
                </a:solidFill>
                <a:latin typeface="+mn-lt"/>
                <a:ea typeface="+mn-ea"/>
                <a:cs typeface="+mn-cs"/>
              </a:rPr>
              <a:t>relates to flood hazard areas. Proposed modifications to flood resistance</a:t>
            </a:r>
          </a:p>
          <a:p>
            <a:r>
              <a:rPr lang="en-US" sz="1200" b="0" i="0" u="none" strike="noStrike" kern="1200" baseline="0" dirty="0">
                <a:solidFill>
                  <a:schemeClr val="tx1"/>
                </a:solidFill>
                <a:latin typeface="+mn-lt"/>
                <a:ea typeface="+mn-ea"/>
                <a:cs typeface="+mn-cs"/>
              </a:rPr>
              <a:t>requirements must be substantiated against specific criteria, including the need for</a:t>
            </a:r>
          </a:p>
          <a:p>
            <a:r>
              <a:rPr lang="en-US" sz="1200" b="0" i="0" u="none" strike="noStrike" kern="1200" baseline="0" dirty="0">
                <a:solidFill>
                  <a:schemeClr val="tx1"/>
                </a:solidFill>
                <a:latin typeface="+mn-lt"/>
                <a:ea typeface="+mn-ea"/>
                <a:cs typeface="+mn-cs"/>
              </a:rPr>
              <a:t>the modification and the impact the modification will have on public safety and</a:t>
            </a:r>
          </a:p>
          <a:p>
            <a:r>
              <a:rPr lang="en-US" sz="1200" b="0" i="0" u="none" strike="noStrike" kern="1200" baseline="0" dirty="0">
                <a:solidFill>
                  <a:schemeClr val="tx1"/>
                </a:solidFill>
                <a:latin typeface="+mn-lt"/>
                <a:ea typeface="+mn-ea"/>
                <a:cs typeface="+mn-cs"/>
              </a:rPr>
              <a:t>property.</a:t>
            </a:r>
            <a:endParaRPr lang="en-US" dirty="0"/>
          </a:p>
        </p:txBody>
      </p:sp>
      <p:sp>
        <p:nvSpPr>
          <p:cNvPr id="4" name="Header Placeholder 3"/>
          <p:cNvSpPr>
            <a:spLocks noGrp="1"/>
          </p:cNvSpPr>
          <p:nvPr>
            <p:ph type="hdr" sz="quarter" idx="10"/>
          </p:nvPr>
        </p:nvSpPr>
        <p:spPr/>
        <p:txBody>
          <a:bodyPr/>
          <a:lstStyle/>
          <a:p>
            <a:r>
              <a:rPr lang="en-US"/>
              <a:t>2015 IEBC Overview </a:t>
            </a:r>
            <a:endParaRPr lang="en-US" dirty="0"/>
          </a:p>
        </p:txBody>
      </p:sp>
      <p:sp>
        <p:nvSpPr>
          <p:cNvPr id="5" name="Footer Placeholder 4"/>
          <p:cNvSpPr>
            <a:spLocks noGrp="1"/>
          </p:cNvSpPr>
          <p:nvPr>
            <p:ph type="ftr" sz="quarter" idx="11"/>
          </p:nvPr>
        </p:nvSpPr>
        <p:spPr/>
        <p:txBody>
          <a:bodyPr/>
          <a:lstStyle/>
          <a:p>
            <a:r>
              <a:rPr lang="en-US"/>
              <a:t>Copyright 2015 International Code Council</a:t>
            </a:r>
            <a:endParaRPr lang="en-US" dirty="0"/>
          </a:p>
        </p:txBody>
      </p:sp>
      <p:sp>
        <p:nvSpPr>
          <p:cNvPr id="6" name="Slide Number Placeholder 5"/>
          <p:cNvSpPr>
            <a:spLocks noGrp="1"/>
          </p:cNvSpPr>
          <p:nvPr>
            <p:ph type="sldNum" sz="quarter" idx="12"/>
          </p:nvPr>
        </p:nvSpPr>
        <p:spPr/>
        <p:txBody>
          <a:bodyPr/>
          <a:lstStyle/>
          <a:p>
            <a:fld id="{0DDD37E1-B8F4-4EEA-9E3C-6B70F5B6BBE7}" type="slidenum">
              <a:rPr lang="en-US" smtClean="0"/>
              <a:pPr/>
              <a:t>37</a:t>
            </a:fld>
            <a:endParaRPr lang="en-US" dirty="0"/>
          </a:p>
        </p:txBody>
      </p:sp>
    </p:spTree>
    <p:extLst>
      <p:ext uri="{BB962C8B-B14F-4D97-AF65-F5344CB8AC3E}">
        <p14:creationId xmlns:p14="http://schemas.microsoft.com/office/powerpoint/2010/main" xmlns="" val="280661052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The code official is expected to apply sound technical judgment in accepting materials, systems or methods that, although not anticipated by the drafters of the current code text, can be demonstrated to offer equivalent performance. </a:t>
            </a:r>
          </a:p>
          <a:p>
            <a:endParaRPr lang="en-US" dirty="0"/>
          </a:p>
        </p:txBody>
      </p:sp>
      <p:sp>
        <p:nvSpPr>
          <p:cNvPr id="4" name="Header Placeholder 3"/>
          <p:cNvSpPr>
            <a:spLocks noGrp="1"/>
          </p:cNvSpPr>
          <p:nvPr>
            <p:ph type="hdr" sz="quarter" idx="10"/>
          </p:nvPr>
        </p:nvSpPr>
        <p:spPr/>
        <p:txBody>
          <a:bodyPr/>
          <a:lstStyle/>
          <a:p>
            <a:r>
              <a:rPr lang="en-US"/>
              <a:t>2015 IEBC Overview </a:t>
            </a:r>
            <a:endParaRPr lang="en-US" dirty="0"/>
          </a:p>
        </p:txBody>
      </p:sp>
      <p:sp>
        <p:nvSpPr>
          <p:cNvPr id="5" name="Footer Placeholder 4"/>
          <p:cNvSpPr>
            <a:spLocks noGrp="1"/>
          </p:cNvSpPr>
          <p:nvPr>
            <p:ph type="ftr" sz="quarter" idx="11"/>
          </p:nvPr>
        </p:nvSpPr>
        <p:spPr/>
        <p:txBody>
          <a:bodyPr/>
          <a:lstStyle/>
          <a:p>
            <a:r>
              <a:rPr lang="en-US"/>
              <a:t>Copyright 2015 International Code Council</a:t>
            </a:r>
            <a:endParaRPr lang="en-US" dirty="0"/>
          </a:p>
        </p:txBody>
      </p:sp>
      <p:sp>
        <p:nvSpPr>
          <p:cNvPr id="6" name="Slide Number Placeholder 5"/>
          <p:cNvSpPr>
            <a:spLocks noGrp="1"/>
          </p:cNvSpPr>
          <p:nvPr>
            <p:ph type="sldNum" sz="quarter" idx="12"/>
          </p:nvPr>
        </p:nvSpPr>
        <p:spPr/>
        <p:txBody>
          <a:bodyPr/>
          <a:lstStyle/>
          <a:p>
            <a:fld id="{0DDD37E1-B8F4-4EEA-9E3C-6B70F5B6BBE7}" type="slidenum">
              <a:rPr lang="en-US" smtClean="0"/>
              <a:pPr/>
              <a:t>38</a:t>
            </a:fld>
            <a:endParaRPr lang="en-US" dirty="0"/>
          </a:p>
        </p:txBody>
      </p:sp>
    </p:spTree>
    <p:extLst>
      <p:ext uri="{BB962C8B-B14F-4D97-AF65-F5344CB8AC3E}">
        <p14:creationId xmlns:p14="http://schemas.microsoft.com/office/powerpoint/2010/main" xmlns="" val="59043525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When an alternative material or method is proposed for construction, it is incumbent upon the code official to determine whether this alternative is, in fact, an equivalent to the methods prescribed by the code.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The ICC Evaluation Service is an example of an agency that provides research reports for alternative materials and methods.</a:t>
            </a:r>
          </a:p>
          <a:p>
            <a:endParaRPr lang="en-US" dirty="0"/>
          </a:p>
        </p:txBody>
      </p:sp>
      <p:sp>
        <p:nvSpPr>
          <p:cNvPr id="4" name="Header Placeholder 3"/>
          <p:cNvSpPr>
            <a:spLocks noGrp="1"/>
          </p:cNvSpPr>
          <p:nvPr>
            <p:ph type="hdr" sz="quarter" idx="10"/>
          </p:nvPr>
        </p:nvSpPr>
        <p:spPr/>
        <p:txBody>
          <a:bodyPr/>
          <a:lstStyle/>
          <a:p>
            <a:r>
              <a:rPr lang="en-US"/>
              <a:t>2015 IEBC Overview </a:t>
            </a:r>
            <a:endParaRPr lang="en-US" dirty="0"/>
          </a:p>
        </p:txBody>
      </p:sp>
      <p:sp>
        <p:nvSpPr>
          <p:cNvPr id="5" name="Footer Placeholder 4"/>
          <p:cNvSpPr>
            <a:spLocks noGrp="1"/>
          </p:cNvSpPr>
          <p:nvPr>
            <p:ph type="ftr" sz="quarter" idx="11"/>
          </p:nvPr>
        </p:nvSpPr>
        <p:spPr/>
        <p:txBody>
          <a:bodyPr/>
          <a:lstStyle/>
          <a:p>
            <a:r>
              <a:rPr lang="en-US"/>
              <a:t>Copyright 2015 International Code Council</a:t>
            </a:r>
            <a:endParaRPr lang="en-US" dirty="0"/>
          </a:p>
        </p:txBody>
      </p:sp>
      <p:sp>
        <p:nvSpPr>
          <p:cNvPr id="6" name="Slide Number Placeholder 5"/>
          <p:cNvSpPr>
            <a:spLocks noGrp="1"/>
          </p:cNvSpPr>
          <p:nvPr>
            <p:ph type="sldNum" sz="quarter" idx="12"/>
          </p:nvPr>
        </p:nvSpPr>
        <p:spPr/>
        <p:txBody>
          <a:bodyPr/>
          <a:lstStyle/>
          <a:p>
            <a:fld id="{0DDD37E1-B8F4-4EEA-9E3C-6B70F5B6BBE7}" type="slidenum">
              <a:rPr lang="en-US" smtClean="0"/>
              <a:pPr/>
              <a:t>40</a:t>
            </a:fld>
            <a:endParaRPr lang="en-US" dirty="0"/>
          </a:p>
        </p:txBody>
      </p:sp>
    </p:spTree>
    <p:extLst>
      <p:ext uri="{BB962C8B-B14F-4D97-AF65-F5344CB8AC3E}">
        <p14:creationId xmlns:p14="http://schemas.microsoft.com/office/powerpoint/2010/main" xmlns="" val="345795392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Requires permits for work done under the auspices of the code. Annual permits are</a:t>
            </a:r>
          </a:p>
          <a:p>
            <a:r>
              <a:rPr lang="en-US" sz="1200" b="0" i="0" u="none" strike="noStrike" kern="1200" baseline="0" dirty="0">
                <a:solidFill>
                  <a:schemeClr val="tx1"/>
                </a:solidFill>
                <a:latin typeface="+mn-lt"/>
                <a:ea typeface="+mn-ea"/>
                <a:cs typeface="+mn-cs"/>
              </a:rPr>
              <a:t>allowed for work to already approved electrical, gas, mechanical or plumbing</a:t>
            </a:r>
          </a:p>
          <a:p>
            <a:r>
              <a:rPr lang="en-US" sz="1200" b="0" i="0" u="none" strike="noStrike" kern="1200" baseline="0" dirty="0">
                <a:solidFill>
                  <a:schemeClr val="tx1"/>
                </a:solidFill>
                <a:latin typeface="+mn-lt"/>
                <a:ea typeface="+mn-ea"/>
                <a:cs typeface="+mn-cs"/>
              </a:rPr>
              <a:t>installations. This reduces the amount of administrative work required to apply for</a:t>
            </a:r>
          </a:p>
          <a:p>
            <a:r>
              <a:rPr lang="en-US" sz="1200" b="0" i="0" u="none" strike="noStrike" kern="1200" baseline="0" dirty="0">
                <a:solidFill>
                  <a:schemeClr val="tx1"/>
                </a:solidFill>
                <a:latin typeface="+mn-lt"/>
                <a:ea typeface="+mn-ea"/>
                <a:cs typeface="+mn-cs"/>
              </a:rPr>
              <a:t>a permit in each individual situation. The person to which an annual permit is</a:t>
            </a:r>
          </a:p>
          <a:p>
            <a:r>
              <a:rPr lang="en-US" sz="1200" b="0" i="0" u="none" strike="noStrike" kern="1200" baseline="0" dirty="0">
                <a:solidFill>
                  <a:schemeClr val="tx1"/>
                </a:solidFill>
                <a:latin typeface="+mn-lt"/>
                <a:ea typeface="+mn-ea"/>
                <a:cs typeface="+mn-cs"/>
              </a:rPr>
              <a:t>issued needs to keep a detailed record of alterations made.</a:t>
            </a:r>
            <a:endParaRPr lang="en-US" dirty="0"/>
          </a:p>
        </p:txBody>
      </p:sp>
      <p:sp>
        <p:nvSpPr>
          <p:cNvPr id="4" name="Header Placeholder 3"/>
          <p:cNvSpPr>
            <a:spLocks noGrp="1"/>
          </p:cNvSpPr>
          <p:nvPr>
            <p:ph type="hdr" sz="quarter" idx="10"/>
          </p:nvPr>
        </p:nvSpPr>
        <p:spPr/>
        <p:txBody>
          <a:bodyPr/>
          <a:lstStyle/>
          <a:p>
            <a:r>
              <a:rPr lang="en-US"/>
              <a:t>2015 IEBC Overview </a:t>
            </a:r>
            <a:endParaRPr lang="en-US" dirty="0"/>
          </a:p>
        </p:txBody>
      </p:sp>
      <p:sp>
        <p:nvSpPr>
          <p:cNvPr id="5" name="Footer Placeholder 4"/>
          <p:cNvSpPr>
            <a:spLocks noGrp="1"/>
          </p:cNvSpPr>
          <p:nvPr>
            <p:ph type="ftr" sz="quarter" idx="11"/>
          </p:nvPr>
        </p:nvSpPr>
        <p:spPr/>
        <p:txBody>
          <a:bodyPr/>
          <a:lstStyle/>
          <a:p>
            <a:r>
              <a:rPr lang="en-US"/>
              <a:t>Copyright 2015 International Code Council</a:t>
            </a:r>
            <a:endParaRPr lang="en-US" dirty="0"/>
          </a:p>
        </p:txBody>
      </p:sp>
      <p:sp>
        <p:nvSpPr>
          <p:cNvPr id="6" name="Slide Number Placeholder 5"/>
          <p:cNvSpPr>
            <a:spLocks noGrp="1"/>
          </p:cNvSpPr>
          <p:nvPr>
            <p:ph type="sldNum" sz="quarter" idx="12"/>
          </p:nvPr>
        </p:nvSpPr>
        <p:spPr/>
        <p:txBody>
          <a:bodyPr/>
          <a:lstStyle/>
          <a:p>
            <a:fld id="{0DDD37E1-B8F4-4EEA-9E3C-6B70F5B6BBE7}" type="slidenum">
              <a:rPr lang="en-US" smtClean="0"/>
              <a:pPr/>
              <a:t>41</a:t>
            </a:fld>
            <a:endParaRPr lang="en-US" dirty="0"/>
          </a:p>
        </p:txBody>
      </p:sp>
    </p:spTree>
    <p:extLst>
      <p:ext uri="{BB962C8B-B14F-4D97-AF65-F5344CB8AC3E}">
        <p14:creationId xmlns:p14="http://schemas.microsoft.com/office/powerpoint/2010/main" xmlns="" val="316433289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Permits are not required for work as listed in Section 105.2; however, although a</a:t>
            </a:r>
          </a:p>
          <a:p>
            <a:r>
              <a:rPr lang="en-US" sz="1200" b="0" i="0" u="none" strike="noStrike" kern="1200" baseline="0" dirty="0">
                <a:solidFill>
                  <a:schemeClr val="tx1"/>
                </a:solidFill>
                <a:latin typeface="+mn-lt"/>
                <a:ea typeface="+mn-ea"/>
                <a:cs typeface="+mn-cs"/>
              </a:rPr>
              <a:t>permit is not required, any work that is done must not violate the provisions of the</a:t>
            </a:r>
          </a:p>
          <a:p>
            <a:r>
              <a:rPr lang="en-US" sz="1200" b="0" i="0" u="none" strike="noStrike" kern="1200" baseline="0" dirty="0">
                <a:solidFill>
                  <a:schemeClr val="tx1"/>
                </a:solidFill>
                <a:latin typeface="+mn-lt"/>
                <a:ea typeface="+mn-ea"/>
                <a:cs typeface="+mn-cs"/>
              </a:rPr>
              <a:t>IBC, or other laws or ordinances of the jurisdiction.</a:t>
            </a:r>
          </a:p>
          <a:p>
            <a:r>
              <a:rPr lang="en-US" sz="1200" b="0" i="0" u="none" strike="noStrike" kern="1200" baseline="0" dirty="0">
                <a:solidFill>
                  <a:schemeClr val="tx1"/>
                </a:solidFill>
                <a:latin typeface="+mn-lt"/>
                <a:ea typeface="+mn-ea"/>
                <a:cs typeface="+mn-cs"/>
              </a:rPr>
              <a:t>This list identifies areas that are typically referred to as repairs or allows equipment</a:t>
            </a:r>
          </a:p>
          <a:p>
            <a:r>
              <a:rPr lang="en-US" sz="1200" b="0" i="0" u="none" strike="noStrike" kern="1200" baseline="0" dirty="0">
                <a:solidFill>
                  <a:schemeClr val="tx1"/>
                </a:solidFill>
                <a:latin typeface="+mn-lt"/>
                <a:ea typeface="+mn-ea"/>
                <a:cs typeface="+mn-cs"/>
              </a:rPr>
              <a:t>that is not permanently installed. This criteria can potentially provide a level of</a:t>
            </a:r>
          </a:p>
          <a:p>
            <a:r>
              <a:rPr lang="en-US" sz="1200" b="0" i="0" u="none" strike="noStrike" kern="1200" baseline="0" dirty="0">
                <a:solidFill>
                  <a:schemeClr val="tx1"/>
                </a:solidFill>
                <a:latin typeface="+mn-lt"/>
                <a:ea typeface="+mn-ea"/>
                <a:cs typeface="+mn-cs"/>
              </a:rPr>
              <a:t>accountability on the part of the contractor to the owner.</a:t>
            </a:r>
            <a:endParaRPr lang="en-US" dirty="0"/>
          </a:p>
        </p:txBody>
      </p:sp>
      <p:sp>
        <p:nvSpPr>
          <p:cNvPr id="4" name="Header Placeholder 3"/>
          <p:cNvSpPr>
            <a:spLocks noGrp="1"/>
          </p:cNvSpPr>
          <p:nvPr>
            <p:ph type="hdr" sz="quarter" idx="10"/>
          </p:nvPr>
        </p:nvSpPr>
        <p:spPr/>
        <p:txBody>
          <a:bodyPr/>
          <a:lstStyle/>
          <a:p>
            <a:r>
              <a:rPr lang="en-US"/>
              <a:t>2015 IEBC Overview </a:t>
            </a:r>
            <a:endParaRPr lang="en-US" dirty="0"/>
          </a:p>
        </p:txBody>
      </p:sp>
      <p:sp>
        <p:nvSpPr>
          <p:cNvPr id="5" name="Footer Placeholder 4"/>
          <p:cNvSpPr>
            <a:spLocks noGrp="1"/>
          </p:cNvSpPr>
          <p:nvPr>
            <p:ph type="ftr" sz="quarter" idx="11"/>
          </p:nvPr>
        </p:nvSpPr>
        <p:spPr/>
        <p:txBody>
          <a:bodyPr/>
          <a:lstStyle/>
          <a:p>
            <a:r>
              <a:rPr lang="en-US"/>
              <a:t>Copyright 2015 International Code Council</a:t>
            </a:r>
            <a:endParaRPr lang="en-US" dirty="0"/>
          </a:p>
        </p:txBody>
      </p:sp>
      <p:sp>
        <p:nvSpPr>
          <p:cNvPr id="6" name="Slide Number Placeholder 5"/>
          <p:cNvSpPr>
            <a:spLocks noGrp="1"/>
          </p:cNvSpPr>
          <p:nvPr>
            <p:ph type="sldNum" sz="quarter" idx="12"/>
          </p:nvPr>
        </p:nvSpPr>
        <p:spPr/>
        <p:txBody>
          <a:bodyPr/>
          <a:lstStyle/>
          <a:p>
            <a:fld id="{0DDD37E1-B8F4-4EEA-9E3C-6B70F5B6BBE7}" type="slidenum">
              <a:rPr lang="en-US" smtClean="0"/>
              <a:pPr/>
              <a:t>42</a:t>
            </a:fld>
            <a:endParaRPr lang="en-US" dirty="0"/>
          </a:p>
        </p:txBody>
      </p:sp>
    </p:spTree>
    <p:extLst>
      <p:ext uri="{BB962C8B-B14F-4D97-AF65-F5344CB8AC3E}">
        <p14:creationId xmlns:p14="http://schemas.microsoft.com/office/powerpoint/2010/main" xmlns="" val="267869265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Compliance with pertinent state licensing laws is clearly essential; however, in some specific circumstances, the code requires documentation of a design by a registered design professional regardless of what is required by the state law (see Sections 404.2.1, 606.2.2.1, 907.4.1 and 1201.2).</a:t>
            </a:r>
          </a:p>
          <a:p>
            <a:endParaRPr lang="en-US" dirty="0"/>
          </a:p>
        </p:txBody>
      </p:sp>
      <p:sp>
        <p:nvSpPr>
          <p:cNvPr id="4" name="Header Placeholder 3"/>
          <p:cNvSpPr>
            <a:spLocks noGrp="1"/>
          </p:cNvSpPr>
          <p:nvPr>
            <p:ph type="hdr" sz="quarter" idx="10"/>
          </p:nvPr>
        </p:nvSpPr>
        <p:spPr/>
        <p:txBody>
          <a:bodyPr/>
          <a:lstStyle/>
          <a:p>
            <a:r>
              <a:rPr lang="en-US"/>
              <a:t>2015 IEBC Overview </a:t>
            </a:r>
            <a:endParaRPr lang="en-US" dirty="0"/>
          </a:p>
        </p:txBody>
      </p:sp>
      <p:sp>
        <p:nvSpPr>
          <p:cNvPr id="5" name="Footer Placeholder 4"/>
          <p:cNvSpPr>
            <a:spLocks noGrp="1"/>
          </p:cNvSpPr>
          <p:nvPr>
            <p:ph type="ftr" sz="quarter" idx="11"/>
          </p:nvPr>
        </p:nvSpPr>
        <p:spPr/>
        <p:txBody>
          <a:bodyPr/>
          <a:lstStyle/>
          <a:p>
            <a:r>
              <a:rPr lang="en-US"/>
              <a:t>Copyright 2015 International Code Council</a:t>
            </a:r>
            <a:endParaRPr lang="en-US" dirty="0"/>
          </a:p>
        </p:txBody>
      </p:sp>
      <p:sp>
        <p:nvSpPr>
          <p:cNvPr id="6" name="Slide Number Placeholder 5"/>
          <p:cNvSpPr>
            <a:spLocks noGrp="1"/>
          </p:cNvSpPr>
          <p:nvPr>
            <p:ph type="sldNum" sz="quarter" idx="12"/>
          </p:nvPr>
        </p:nvSpPr>
        <p:spPr/>
        <p:txBody>
          <a:bodyPr/>
          <a:lstStyle/>
          <a:p>
            <a:fld id="{0DDD37E1-B8F4-4EEA-9E3C-6B70F5B6BBE7}" type="slidenum">
              <a:rPr lang="en-US" smtClean="0"/>
              <a:pPr/>
              <a:t>44</a:t>
            </a:fld>
            <a:endParaRPr lang="en-US" dirty="0"/>
          </a:p>
        </p:txBody>
      </p:sp>
    </p:spTree>
    <p:extLst>
      <p:ext uri="{BB962C8B-B14F-4D97-AF65-F5344CB8AC3E}">
        <p14:creationId xmlns:p14="http://schemas.microsoft.com/office/powerpoint/2010/main" xmlns="" val="320202910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Compliance with pertinent state licensing laws is clearly essential; however, in some specific circumstances, the code requires documentation of a design by a registered design professional regardless of what is required by the state law (see Sections 404.2.1, 606.2.2.1, 907.4.1 and 1201.2).</a:t>
            </a:r>
          </a:p>
          <a:p>
            <a:endParaRPr lang="en-US" dirty="0"/>
          </a:p>
        </p:txBody>
      </p:sp>
      <p:sp>
        <p:nvSpPr>
          <p:cNvPr id="4" name="Header Placeholder 3"/>
          <p:cNvSpPr>
            <a:spLocks noGrp="1"/>
          </p:cNvSpPr>
          <p:nvPr>
            <p:ph type="hdr" sz="quarter" idx="10"/>
          </p:nvPr>
        </p:nvSpPr>
        <p:spPr/>
        <p:txBody>
          <a:bodyPr/>
          <a:lstStyle/>
          <a:p>
            <a:r>
              <a:rPr lang="en-US"/>
              <a:t>2015 IEBC Overview </a:t>
            </a:r>
            <a:endParaRPr lang="en-US" dirty="0"/>
          </a:p>
        </p:txBody>
      </p:sp>
      <p:sp>
        <p:nvSpPr>
          <p:cNvPr id="5" name="Footer Placeholder 4"/>
          <p:cNvSpPr>
            <a:spLocks noGrp="1"/>
          </p:cNvSpPr>
          <p:nvPr>
            <p:ph type="ftr" sz="quarter" idx="11"/>
          </p:nvPr>
        </p:nvSpPr>
        <p:spPr/>
        <p:txBody>
          <a:bodyPr/>
          <a:lstStyle/>
          <a:p>
            <a:r>
              <a:rPr lang="en-US"/>
              <a:t>Copyright 2015 International Code Council</a:t>
            </a:r>
            <a:endParaRPr lang="en-US" dirty="0"/>
          </a:p>
        </p:txBody>
      </p:sp>
      <p:sp>
        <p:nvSpPr>
          <p:cNvPr id="6" name="Slide Number Placeholder 5"/>
          <p:cNvSpPr>
            <a:spLocks noGrp="1"/>
          </p:cNvSpPr>
          <p:nvPr>
            <p:ph type="sldNum" sz="quarter" idx="12"/>
          </p:nvPr>
        </p:nvSpPr>
        <p:spPr/>
        <p:txBody>
          <a:bodyPr/>
          <a:lstStyle/>
          <a:p>
            <a:fld id="{0DDD37E1-B8F4-4EEA-9E3C-6B70F5B6BBE7}" type="slidenum">
              <a:rPr lang="en-US" smtClean="0"/>
              <a:pPr/>
              <a:t>45</a:t>
            </a:fld>
            <a:endParaRPr lang="en-US" dirty="0"/>
          </a:p>
        </p:txBody>
      </p:sp>
    </p:spTree>
    <p:extLst>
      <p:ext uri="{BB962C8B-B14F-4D97-AF65-F5344CB8AC3E}">
        <p14:creationId xmlns:p14="http://schemas.microsoft.com/office/powerpoint/2010/main" xmlns="" val="39900810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a:t>2015 IEBC Overview </a:t>
            </a:r>
            <a:endParaRPr lang="en-US" dirty="0"/>
          </a:p>
        </p:txBody>
      </p:sp>
      <p:sp>
        <p:nvSpPr>
          <p:cNvPr id="6" name="Footer Placeholder 5"/>
          <p:cNvSpPr>
            <a:spLocks noGrp="1"/>
          </p:cNvSpPr>
          <p:nvPr>
            <p:ph type="ftr" sz="quarter" idx="12"/>
          </p:nvPr>
        </p:nvSpPr>
        <p:spPr/>
        <p:txBody>
          <a:bodyPr/>
          <a:lstStyle/>
          <a:p>
            <a:r>
              <a:rPr lang="en-US"/>
              <a:t>Copyright 2015 International Code Council</a:t>
            </a:r>
            <a:endParaRPr lang="en-US" dirty="0"/>
          </a:p>
        </p:txBody>
      </p:sp>
      <p:sp>
        <p:nvSpPr>
          <p:cNvPr id="7" name="Slide Number Placeholder 6"/>
          <p:cNvSpPr>
            <a:spLocks noGrp="1"/>
          </p:cNvSpPr>
          <p:nvPr>
            <p:ph type="sldNum" sz="quarter" idx="13"/>
          </p:nvPr>
        </p:nvSpPr>
        <p:spPr/>
        <p:txBody>
          <a:bodyPr/>
          <a:lstStyle/>
          <a:p>
            <a:fld id="{0DDD37E1-B8F4-4EEA-9E3C-6B70F5B6BBE7}" type="slidenum">
              <a:rPr lang="en-US" smtClean="0"/>
              <a:pPr/>
              <a:t>5</a:t>
            </a:fld>
            <a:endParaRPr lang="en-US" dirty="0"/>
          </a:p>
        </p:txBody>
      </p:sp>
    </p:spTree>
    <p:extLst>
      <p:ext uri="{BB962C8B-B14F-4D97-AF65-F5344CB8AC3E}">
        <p14:creationId xmlns:p14="http://schemas.microsoft.com/office/powerpoint/2010/main" xmlns="" val="328344346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For instance, changes to construction documents requiring resubmittal for plan review can significantly affect the safety of the structure. </a:t>
            </a:r>
          </a:p>
          <a:p>
            <a:endParaRPr lang="en-US" sz="1200" dirty="0"/>
          </a:p>
          <a:p>
            <a:r>
              <a:rPr lang="en-US" sz="1200" dirty="0"/>
              <a:t>If the building is already under construction, the impact of the change may not be recognized by registered design professionals in the field but can be detected by a professional in responsible charge who is familiar with the overall design.</a:t>
            </a:r>
          </a:p>
          <a:p>
            <a:endParaRPr lang="en-US" dirty="0"/>
          </a:p>
        </p:txBody>
      </p:sp>
      <p:sp>
        <p:nvSpPr>
          <p:cNvPr id="4" name="Header Placeholder 3"/>
          <p:cNvSpPr>
            <a:spLocks noGrp="1"/>
          </p:cNvSpPr>
          <p:nvPr>
            <p:ph type="hdr" sz="quarter" idx="10"/>
          </p:nvPr>
        </p:nvSpPr>
        <p:spPr/>
        <p:txBody>
          <a:bodyPr/>
          <a:lstStyle/>
          <a:p>
            <a:r>
              <a:rPr lang="en-US"/>
              <a:t>2015 IEBC Overview </a:t>
            </a:r>
            <a:endParaRPr lang="en-US" dirty="0"/>
          </a:p>
        </p:txBody>
      </p:sp>
      <p:sp>
        <p:nvSpPr>
          <p:cNvPr id="5" name="Footer Placeholder 4"/>
          <p:cNvSpPr>
            <a:spLocks noGrp="1"/>
          </p:cNvSpPr>
          <p:nvPr>
            <p:ph type="ftr" sz="quarter" idx="11"/>
          </p:nvPr>
        </p:nvSpPr>
        <p:spPr/>
        <p:txBody>
          <a:bodyPr/>
          <a:lstStyle/>
          <a:p>
            <a:r>
              <a:rPr lang="en-US"/>
              <a:t>Copyright 2015 International Code Council</a:t>
            </a:r>
            <a:endParaRPr lang="en-US" dirty="0"/>
          </a:p>
        </p:txBody>
      </p:sp>
      <p:sp>
        <p:nvSpPr>
          <p:cNvPr id="6" name="Slide Number Placeholder 5"/>
          <p:cNvSpPr>
            <a:spLocks noGrp="1"/>
          </p:cNvSpPr>
          <p:nvPr>
            <p:ph type="sldNum" sz="quarter" idx="12"/>
          </p:nvPr>
        </p:nvSpPr>
        <p:spPr/>
        <p:txBody>
          <a:bodyPr/>
          <a:lstStyle/>
          <a:p>
            <a:fld id="{0DDD37E1-B8F4-4EEA-9E3C-6B70F5B6BBE7}" type="slidenum">
              <a:rPr lang="en-US" smtClean="0"/>
              <a:pPr/>
              <a:t>46</a:t>
            </a:fld>
            <a:endParaRPr lang="en-US" dirty="0"/>
          </a:p>
        </p:txBody>
      </p:sp>
    </p:spTree>
    <p:extLst>
      <p:ext uri="{BB962C8B-B14F-4D97-AF65-F5344CB8AC3E}">
        <p14:creationId xmlns:p14="http://schemas.microsoft.com/office/powerpoint/2010/main" xmlns="" val="333969805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By reviewing the filing of changed submittal items, the registered design professional in responsible charge can monitor the compatibility of all design documents. </a:t>
            </a:r>
          </a:p>
          <a:p>
            <a:r>
              <a:rPr lang="en-US" sz="1200" dirty="0"/>
              <a:t>If changes in the design of individual building systems can adversely affect the design of another system (for instance, changes to the mechanical design may require changes to the rating or configuration of vertical shafts), then the registered design professional in responsible charge must verify that the affected building system still meets the requirements of the code, as well as good design practice. </a:t>
            </a:r>
          </a:p>
          <a:p>
            <a:endParaRPr lang="en-US" dirty="0"/>
          </a:p>
          <a:p>
            <a:endParaRPr lang="en-US" dirty="0"/>
          </a:p>
        </p:txBody>
      </p:sp>
      <p:sp>
        <p:nvSpPr>
          <p:cNvPr id="4" name="Header Placeholder 3"/>
          <p:cNvSpPr>
            <a:spLocks noGrp="1"/>
          </p:cNvSpPr>
          <p:nvPr>
            <p:ph type="hdr" sz="quarter" idx="10"/>
          </p:nvPr>
        </p:nvSpPr>
        <p:spPr/>
        <p:txBody>
          <a:bodyPr/>
          <a:lstStyle/>
          <a:p>
            <a:r>
              <a:rPr lang="en-US"/>
              <a:t>2015 IEBC Overview </a:t>
            </a:r>
            <a:endParaRPr lang="en-US" dirty="0"/>
          </a:p>
        </p:txBody>
      </p:sp>
      <p:sp>
        <p:nvSpPr>
          <p:cNvPr id="5" name="Footer Placeholder 4"/>
          <p:cNvSpPr>
            <a:spLocks noGrp="1"/>
          </p:cNvSpPr>
          <p:nvPr>
            <p:ph type="ftr" sz="quarter" idx="11"/>
          </p:nvPr>
        </p:nvSpPr>
        <p:spPr/>
        <p:txBody>
          <a:bodyPr/>
          <a:lstStyle/>
          <a:p>
            <a:r>
              <a:rPr lang="en-US"/>
              <a:t>Copyright 2015 International Code Council</a:t>
            </a:r>
            <a:endParaRPr lang="en-US" dirty="0"/>
          </a:p>
        </p:txBody>
      </p:sp>
      <p:sp>
        <p:nvSpPr>
          <p:cNvPr id="6" name="Slide Number Placeholder 5"/>
          <p:cNvSpPr>
            <a:spLocks noGrp="1"/>
          </p:cNvSpPr>
          <p:nvPr>
            <p:ph type="sldNum" sz="quarter" idx="12"/>
          </p:nvPr>
        </p:nvSpPr>
        <p:spPr/>
        <p:txBody>
          <a:bodyPr/>
          <a:lstStyle/>
          <a:p>
            <a:fld id="{0DDD37E1-B8F4-4EEA-9E3C-6B70F5B6BBE7}" type="slidenum">
              <a:rPr lang="en-US" smtClean="0"/>
              <a:pPr/>
              <a:t>47</a:t>
            </a:fld>
            <a:endParaRPr lang="en-US" dirty="0"/>
          </a:p>
        </p:txBody>
      </p:sp>
    </p:spTree>
    <p:extLst>
      <p:ext uri="{BB962C8B-B14F-4D97-AF65-F5344CB8AC3E}">
        <p14:creationId xmlns:p14="http://schemas.microsoft.com/office/powerpoint/2010/main" xmlns="" val="334000049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Any interested party can make an application for appeal on a specific project. The</a:t>
            </a:r>
          </a:p>
          <a:p>
            <a:r>
              <a:rPr lang="en-US" sz="1200" b="0" i="0" u="none" strike="noStrike" kern="1200" baseline="0" dirty="0">
                <a:solidFill>
                  <a:schemeClr val="tx1"/>
                </a:solidFill>
                <a:latin typeface="+mn-lt"/>
                <a:ea typeface="+mn-ea"/>
                <a:cs typeface="+mn-cs"/>
              </a:rPr>
              <a:t>board is a quasi-judicial board whose decisions are part of the due process of law</a:t>
            </a:r>
          </a:p>
          <a:p>
            <a:r>
              <a:rPr lang="en-US" sz="1200" b="0" i="0" u="none" strike="noStrike" kern="1200" baseline="0" dirty="0">
                <a:solidFill>
                  <a:schemeClr val="tx1"/>
                </a:solidFill>
                <a:latin typeface="+mn-lt"/>
                <a:ea typeface="+mn-ea"/>
                <a:cs typeface="+mn-cs"/>
              </a:rPr>
              <a:t>and are legal and binding. The board does not have the authority to wave adopted</a:t>
            </a:r>
          </a:p>
          <a:p>
            <a:r>
              <a:rPr lang="en-US" sz="1200" b="0" i="0" u="none" strike="noStrike" kern="1200" baseline="0" dirty="0">
                <a:solidFill>
                  <a:schemeClr val="tx1"/>
                </a:solidFill>
                <a:latin typeface="+mn-lt"/>
                <a:ea typeface="+mn-ea"/>
                <a:cs typeface="+mn-cs"/>
              </a:rPr>
              <a:t>requirements. </a:t>
            </a:r>
            <a:endParaRPr lang="en-US" dirty="0"/>
          </a:p>
        </p:txBody>
      </p:sp>
      <p:sp>
        <p:nvSpPr>
          <p:cNvPr id="4" name="Header Placeholder 3"/>
          <p:cNvSpPr>
            <a:spLocks noGrp="1"/>
          </p:cNvSpPr>
          <p:nvPr>
            <p:ph type="hdr" sz="quarter" idx="10"/>
          </p:nvPr>
        </p:nvSpPr>
        <p:spPr/>
        <p:txBody>
          <a:bodyPr/>
          <a:lstStyle/>
          <a:p>
            <a:r>
              <a:rPr lang="en-US"/>
              <a:t>2015 IEBC Overview </a:t>
            </a:r>
            <a:endParaRPr lang="en-US" dirty="0"/>
          </a:p>
        </p:txBody>
      </p:sp>
      <p:sp>
        <p:nvSpPr>
          <p:cNvPr id="5" name="Footer Placeholder 4"/>
          <p:cNvSpPr>
            <a:spLocks noGrp="1"/>
          </p:cNvSpPr>
          <p:nvPr>
            <p:ph type="ftr" sz="quarter" idx="11"/>
          </p:nvPr>
        </p:nvSpPr>
        <p:spPr/>
        <p:txBody>
          <a:bodyPr/>
          <a:lstStyle/>
          <a:p>
            <a:r>
              <a:rPr lang="en-US"/>
              <a:t>Copyright 2015 International Code Council</a:t>
            </a:r>
            <a:endParaRPr lang="en-US" dirty="0"/>
          </a:p>
        </p:txBody>
      </p:sp>
      <p:sp>
        <p:nvSpPr>
          <p:cNvPr id="6" name="Slide Number Placeholder 5"/>
          <p:cNvSpPr>
            <a:spLocks noGrp="1"/>
          </p:cNvSpPr>
          <p:nvPr>
            <p:ph type="sldNum" sz="quarter" idx="12"/>
          </p:nvPr>
        </p:nvSpPr>
        <p:spPr/>
        <p:txBody>
          <a:bodyPr/>
          <a:lstStyle/>
          <a:p>
            <a:fld id="{0DDD37E1-B8F4-4EEA-9E3C-6B70F5B6BBE7}" type="slidenum">
              <a:rPr lang="en-US" smtClean="0"/>
              <a:pPr/>
              <a:t>48</a:t>
            </a:fld>
            <a:endParaRPr lang="en-US" dirty="0"/>
          </a:p>
        </p:txBody>
      </p:sp>
    </p:spTree>
    <p:extLst>
      <p:ext uri="{BB962C8B-B14F-4D97-AF65-F5344CB8AC3E}">
        <p14:creationId xmlns:p14="http://schemas.microsoft.com/office/powerpoint/2010/main" xmlns="" val="61279453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2015 IEBC Overview </a:t>
            </a:r>
            <a:endParaRPr lang="en-US" dirty="0"/>
          </a:p>
        </p:txBody>
      </p:sp>
      <p:sp>
        <p:nvSpPr>
          <p:cNvPr id="5" name="Footer Placeholder 4"/>
          <p:cNvSpPr>
            <a:spLocks noGrp="1"/>
          </p:cNvSpPr>
          <p:nvPr>
            <p:ph type="ftr" sz="quarter" idx="11"/>
          </p:nvPr>
        </p:nvSpPr>
        <p:spPr/>
        <p:txBody>
          <a:bodyPr/>
          <a:lstStyle/>
          <a:p>
            <a:r>
              <a:rPr lang="en-US"/>
              <a:t>Copyright 2015 International Code Council</a:t>
            </a:r>
            <a:endParaRPr lang="en-US" dirty="0"/>
          </a:p>
        </p:txBody>
      </p:sp>
      <p:sp>
        <p:nvSpPr>
          <p:cNvPr id="6" name="Slide Number Placeholder 5"/>
          <p:cNvSpPr>
            <a:spLocks noGrp="1"/>
          </p:cNvSpPr>
          <p:nvPr>
            <p:ph type="sldNum" sz="quarter" idx="12"/>
          </p:nvPr>
        </p:nvSpPr>
        <p:spPr/>
        <p:txBody>
          <a:bodyPr/>
          <a:lstStyle/>
          <a:p>
            <a:fld id="{0DDD37E1-B8F4-4EEA-9E3C-6B70F5B6BBE7}" type="slidenum">
              <a:rPr lang="en-US" smtClean="0"/>
              <a:pPr/>
              <a:t>49</a:t>
            </a:fld>
            <a:endParaRPr lang="en-US" dirty="0"/>
          </a:p>
        </p:txBody>
      </p:sp>
    </p:spTree>
    <p:extLst>
      <p:ext uri="{BB962C8B-B14F-4D97-AF65-F5344CB8AC3E}">
        <p14:creationId xmlns:p14="http://schemas.microsoft.com/office/powerpoint/2010/main" xmlns="" val="78464219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This section allows compliance in accordance with Chapter 4 of the IEBC. This chapter is formally from of Chapter 34 of the IBC (Sections 3401 through 3411 of the 2012 IBC). These provisions are intended to prescribe specific minimum requirements for construction related to existing buildings that includes the</a:t>
            </a:r>
          </a:p>
          <a:p>
            <a:r>
              <a:rPr lang="en-US" sz="1200" b="0" i="0" u="none" strike="noStrike" kern="1200" baseline="0" dirty="0">
                <a:solidFill>
                  <a:schemeClr val="tx1"/>
                </a:solidFill>
                <a:latin typeface="+mn-lt"/>
                <a:ea typeface="+mn-ea"/>
                <a:cs typeface="+mn-cs"/>
              </a:rPr>
              <a:t>following: additions, alterations, repairs, fire escapes, glass replacement, change of occupancy, historic buildings, moved structures and accessibility.</a:t>
            </a:r>
            <a:endParaRPr lang="en-US" dirty="0"/>
          </a:p>
        </p:txBody>
      </p:sp>
      <p:sp>
        <p:nvSpPr>
          <p:cNvPr id="4" name="Header Placeholder 3"/>
          <p:cNvSpPr>
            <a:spLocks noGrp="1"/>
          </p:cNvSpPr>
          <p:nvPr>
            <p:ph type="hdr" sz="quarter" idx="10"/>
          </p:nvPr>
        </p:nvSpPr>
        <p:spPr/>
        <p:txBody>
          <a:bodyPr/>
          <a:lstStyle/>
          <a:p>
            <a:r>
              <a:rPr lang="en-US"/>
              <a:t>2015 IEBC Overview </a:t>
            </a:r>
            <a:endParaRPr lang="en-US" dirty="0"/>
          </a:p>
        </p:txBody>
      </p:sp>
      <p:sp>
        <p:nvSpPr>
          <p:cNvPr id="5" name="Footer Placeholder 4"/>
          <p:cNvSpPr>
            <a:spLocks noGrp="1"/>
          </p:cNvSpPr>
          <p:nvPr>
            <p:ph type="ftr" sz="quarter" idx="11"/>
          </p:nvPr>
        </p:nvSpPr>
        <p:spPr/>
        <p:txBody>
          <a:bodyPr/>
          <a:lstStyle/>
          <a:p>
            <a:r>
              <a:rPr lang="en-US"/>
              <a:t>Copyright 2015 International Code Council</a:t>
            </a:r>
            <a:endParaRPr lang="en-US" dirty="0"/>
          </a:p>
        </p:txBody>
      </p:sp>
      <p:sp>
        <p:nvSpPr>
          <p:cNvPr id="6" name="Slide Number Placeholder 5"/>
          <p:cNvSpPr>
            <a:spLocks noGrp="1"/>
          </p:cNvSpPr>
          <p:nvPr>
            <p:ph type="sldNum" sz="quarter" idx="12"/>
          </p:nvPr>
        </p:nvSpPr>
        <p:spPr/>
        <p:txBody>
          <a:bodyPr/>
          <a:lstStyle/>
          <a:p>
            <a:fld id="{0DDD37E1-B8F4-4EEA-9E3C-6B70F5B6BBE7}" type="slidenum">
              <a:rPr lang="en-US" smtClean="0"/>
              <a:pPr/>
              <a:t>56</a:t>
            </a:fld>
            <a:endParaRPr lang="en-US" dirty="0"/>
          </a:p>
        </p:txBody>
      </p:sp>
    </p:spTree>
    <p:extLst>
      <p:ext uri="{BB962C8B-B14F-4D97-AF65-F5344CB8AC3E}">
        <p14:creationId xmlns:p14="http://schemas.microsoft.com/office/powerpoint/2010/main" xmlns="" val="45165408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This section allows compliance in accordance with Chapters 5 through 13 of the</a:t>
            </a:r>
          </a:p>
          <a:p>
            <a:r>
              <a:rPr lang="en-US" sz="1200" b="0" i="0" u="none" strike="noStrike" kern="1200" baseline="0" dirty="0">
                <a:solidFill>
                  <a:schemeClr val="tx1"/>
                </a:solidFill>
                <a:latin typeface="+mn-lt"/>
                <a:ea typeface="+mn-ea"/>
                <a:cs typeface="+mn-cs"/>
              </a:rPr>
              <a:t>IEBC. These chapters contain provisions that are based on a proportional</a:t>
            </a:r>
          </a:p>
          <a:p>
            <a:r>
              <a:rPr lang="en-US" sz="1200" b="0" i="0" u="none" strike="noStrike" kern="1200" baseline="0" dirty="0">
                <a:solidFill>
                  <a:schemeClr val="tx1"/>
                </a:solidFill>
                <a:latin typeface="+mn-lt"/>
                <a:ea typeface="+mn-ea"/>
                <a:cs typeface="+mn-cs"/>
              </a:rPr>
              <a:t>approach to compliance where upgrades are triggered by the type and extent of the</a:t>
            </a:r>
          </a:p>
          <a:p>
            <a:r>
              <a:rPr lang="en-US" sz="1200" b="0" i="0" u="none" strike="noStrike" kern="1200" baseline="0" dirty="0">
                <a:solidFill>
                  <a:schemeClr val="tx1"/>
                </a:solidFill>
                <a:latin typeface="+mn-lt"/>
                <a:ea typeface="+mn-ea"/>
                <a:cs typeface="+mn-cs"/>
              </a:rPr>
              <a:t>work.</a:t>
            </a:r>
            <a:endParaRPr lang="en-US" dirty="0"/>
          </a:p>
        </p:txBody>
      </p:sp>
      <p:sp>
        <p:nvSpPr>
          <p:cNvPr id="4" name="Header Placeholder 3"/>
          <p:cNvSpPr>
            <a:spLocks noGrp="1"/>
          </p:cNvSpPr>
          <p:nvPr>
            <p:ph type="hdr" sz="quarter" idx="10"/>
          </p:nvPr>
        </p:nvSpPr>
        <p:spPr/>
        <p:txBody>
          <a:bodyPr/>
          <a:lstStyle/>
          <a:p>
            <a:r>
              <a:rPr lang="en-US"/>
              <a:t>2015 IEBC Overview </a:t>
            </a:r>
            <a:endParaRPr lang="en-US" dirty="0"/>
          </a:p>
        </p:txBody>
      </p:sp>
      <p:sp>
        <p:nvSpPr>
          <p:cNvPr id="5" name="Footer Placeholder 4"/>
          <p:cNvSpPr>
            <a:spLocks noGrp="1"/>
          </p:cNvSpPr>
          <p:nvPr>
            <p:ph type="ftr" sz="quarter" idx="11"/>
          </p:nvPr>
        </p:nvSpPr>
        <p:spPr/>
        <p:txBody>
          <a:bodyPr/>
          <a:lstStyle/>
          <a:p>
            <a:r>
              <a:rPr lang="en-US"/>
              <a:t>Copyright 2015 International Code Council</a:t>
            </a:r>
            <a:endParaRPr lang="en-US" dirty="0"/>
          </a:p>
        </p:txBody>
      </p:sp>
      <p:sp>
        <p:nvSpPr>
          <p:cNvPr id="6" name="Slide Number Placeholder 5"/>
          <p:cNvSpPr>
            <a:spLocks noGrp="1"/>
          </p:cNvSpPr>
          <p:nvPr>
            <p:ph type="sldNum" sz="quarter" idx="12"/>
          </p:nvPr>
        </p:nvSpPr>
        <p:spPr/>
        <p:txBody>
          <a:bodyPr/>
          <a:lstStyle/>
          <a:p>
            <a:fld id="{0DDD37E1-B8F4-4EEA-9E3C-6B70F5B6BBE7}" type="slidenum">
              <a:rPr lang="en-US" smtClean="0"/>
              <a:pPr/>
              <a:t>57</a:t>
            </a:fld>
            <a:endParaRPr lang="en-US" dirty="0"/>
          </a:p>
        </p:txBody>
      </p:sp>
    </p:spTree>
    <p:extLst>
      <p:ext uri="{BB962C8B-B14F-4D97-AF65-F5344CB8AC3E}">
        <p14:creationId xmlns:p14="http://schemas.microsoft.com/office/powerpoint/2010/main" xmlns="" val="194030159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Seismic evaluation and design of an existing building must be based on the</a:t>
            </a:r>
          </a:p>
          <a:p>
            <a:r>
              <a:rPr lang="en-US" sz="1200" b="0" i="0" u="none" strike="noStrike" kern="1200" baseline="0" dirty="0">
                <a:solidFill>
                  <a:schemeClr val="tx1"/>
                </a:solidFill>
                <a:latin typeface="+mn-lt"/>
                <a:ea typeface="+mn-ea"/>
                <a:cs typeface="+mn-cs"/>
              </a:rPr>
              <a:t>procedures specified in one of three reference materials.</a:t>
            </a:r>
          </a:p>
          <a:p>
            <a:r>
              <a:rPr lang="en-US" sz="1200" b="0" i="0" u="none" strike="noStrike" kern="1200" baseline="0" dirty="0">
                <a:solidFill>
                  <a:schemeClr val="tx1"/>
                </a:solidFill>
                <a:latin typeface="+mn-lt"/>
                <a:ea typeface="+mn-ea"/>
                <a:cs typeface="+mn-cs"/>
              </a:rPr>
              <a:t>• IBC</a:t>
            </a:r>
          </a:p>
          <a:p>
            <a:r>
              <a:rPr lang="en-US" sz="1200" b="0" i="0" u="none" strike="noStrike" kern="1200" baseline="0" dirty="0">
                <a:solidFill>
                  <a:schemeClr val="tx1"/>
                </a:solidFill>
                <a:latin typeface="+mn-lt"/>
                <a:ea typeface="+mn-ea"/>
                <a:cs typeface="+mn-cs"/>
              </a:rPr>
              <a:t>• Guidelines for the Seismic Retrofit of Existing Buildings (GSREB) (2015</a:t>
            </a:r>
          </a:p>
          <a:p>
            <a:r>
              <a:rPr lang="en-US" sz="1200" b="0" i="0" u="none" strike="noStrike" kern="1200" baseline="0" dirty="0">
                <a:solidFill>
                  <a:schemeClr val="tx1"/>
                </a:solidFill>
                <a:latin typeface="+mn-lt"/>
                <a:ea typeface="+mn-ea"/>
                <a:cs typeface="+mn-cs"/>
              </a:rPr>
              <a:t>IEBC, Appendix A).</a:t>
            </a:r>
          </a:p>
          <a:p>
            <a:r>
              <a:rPr lang="en-US" sz="1200" b="0" i="0" u="none" strike="noStrike" kern="1200" baseline="0" dirty="0">
                <a:solidFill>
                  <a:schemeClr val="tx1"/>
                </a:solidFill>
                <a:latin typeface="+mn-lt"/>
                <a:ea typeface="+mn-ea"/>
                <a:cs typeface="+mn-cs"/>
              </a:rPr>
              <a:t>• American Society of Civil Engineers ASCE 41.</a:t>
            </a:r>
            <a:endParaRPr lang="en-US" dirty="0"/>
          </a:p>
        </p:txBody>
      </p:sp>
      <p:sp>
        <p:nvSpPr>
          <p:cNvPr id="4" name="Header Placeholder 3"/>
          <p:cNvSpPr>
            <a:spLocks noGrp="1"/>
          </p:cNvSpPr>
          <p:nvPr>
            <p:ph type="hdr" sz="quarter" idx="10"/>
          </p:nvPr>
        </p:nvSpPr>
        <p:spPr/>
        <p:txBody>
          <a:bodyPr/>
          <a:lstStyle/>
          <a:p>
            <a:r>
              <a:rPr lang="en-US"/>
              <a:t>2015 IEBC Overview </a:t>
            </a:r>
            <a:endParaRPr lang="en-US" dirty="0"/>
          </a:p>
        </p:txBody>
      </p:sp>
      <p:sp>
        <p:nvSpPr>
          <p:cNvPr id="5" name="Footer Placeholder 4"/>
          <p:cNvSpPr>
            <a:spLocks noGrp="1"/>
          </p:cNvSpPr>
          <p:nvPr>
            <p:ph type="ftr" sz="quarter" idx="11"/>
          </p:nvPr>
        </p:nvSpPr>
        <p:spPr/>
        <p:txBody>
          <a:bodyPr/>
          <a:lstStyle/>
          <a:p>
            <a:r>
              <a:rPr lang="en-US"/>
              <a:t>Copyright 2015 International Code Council</a:t>
            </a:r>
            <a:endParaRPr lang="en-US" dirty="0"/>
          </a:p>
        </p:txBody>
      </p:sp>
      <p:sp>
        <p:nvSpPr>
          <p:cNvPr id="6" name="Slide Number Placeholder 5"/>
          <p:cNvSpPr>
            <a:spLocks noGrp="1"/>
          </p:cNvSpPr>
          <p:nvPr>
            <p:ph type="sldNum" sz="quarter" idx="12"/>
          </p:nvPr>
        </p:nvSpPr>
        <p:spPr/>
        <p:txBody>
          <a:bodyPr/>
          <a:lstStyle/>
          <a:p>
            <a:fld id="{0DDD37E1-B8F4-4EEA-9E3C-6B70F5B6BBE7}" type="slidenum">
              <a:rPr lang="en-US" smtClean="0"/>
              <a:pPr/>
              <a:t>59</a:t>
            </a:fld>
            <a:endParaRPr lang="en-US" dirty="0"/>
          </a:p>
        </p:txBody>
      </p:sp>
    </p:spTree>
    <p:extLst>
      <p:ext uri="{BB962C8B-B14F-4D97-AF65-F5344CB8AC3E}">
        <p14:creationId xmlns:p14="http://schemas.microsoft.com/office/powerpoint/2010/main" xmlns="" val="224750897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Table 301.1.4.2 provides the equivalents of Table 1604.5 in the IBC to ASCE 31 and ASCE 41 (wind design is based solely on the procedures in the IBC or IRC). </a:t>
            </a:r>
          </a:p>
          <a:p>
            <a:endParaRPr lang="en-US" dirty="0"/>
          </a:p>
        </p:txBody>
      </p:sp>
      <p:sp>
        <p:nvSpPr>
          <p:cNvPr id="4" name="Header Placeholder 3"/>
          <p:cNvSpPr>
            <a:spLocks noGrp="1"/>
          </p:cNvSpPr>
          <p:nvPr>
            <p:ph type="hdr" sz="quarter" idx="10"/>
          </p:nvPr>
        </p:nvSpPr>
        <p:spPr/>
        <p:txBody>
          <a:bodyPr/>
          <a:lstStyle/>
          <a:p>
            <a:r>
              <a:rPr lang="en-US"/>
              <a:t>2015 IEBC Overview </a:t>
            </a:r>
            <a:endParaRPr lang="en-US" dirty="0"/>
          </a:p>
        </p:txBody>
      </p:sp>
      <p:sp>
        <p:nvSpPr>
          <p:cNvPr id="5" name="Footer Placeholder 4"/>
          <p:cNvSpPr>
            <a:spLocks noGrp="1"/>
          </p:cNvSpPr>
          <p:nvPr>
            <p:ph type="ftr" sz="quarter" idx="11"/>
          </p:nvPr>
        </p:nvSpPr>
        <p:spPr/>
        <p:txBody>
          <a:bodyPr/>
          <a:lstStyle/>
          <a:p>
            <a:r>
              <a:rPr lang="en-US"/>
              <a:t>Copyright 2015 International Code Council</a:t>
            </a:r>
            <a:endParaRPr lang="en-US" dirty="0"/>
          </a:p>
        </p:txBody>
      </p:sp>
      <p:sp>
        <p:nvSpPr>
          <p:cNvPr id="6" name="Slide Number Placeholder 5"/>
          <p:cNvSpPr>
            <a:spLocks noGrp="1"/>
          </p:cNvSpPr>
          <p:nvPr>
            <p:ph type="sldNum" sz="quarter" idx="12"/>
          </p:nvPr>
        </p:nvSpPr>
        <p:spPr/>
        <p:txBody>
          <a:bodyPr/>
          <a:lstStyle/>
          <a:p>
            <a:fld id="{0DDD37E1-B8F4-4EEA-9E3C-6B70F5B6BBE7}" type="slidenum">
              <a:rPr lang="en-US" smtClean="0"/>
              <a:pPr/>
              <a:t>62</a:t>
            </a:fld>
            <a:endParaRPr lang="en-US" dirty="0"/>
          </a:p>
        </p:txBody>
      </p:sp>
    </p:spTree>
    <p:extLst>
      <p:ext uri="{BB962C8B-B14F-4D97-AF65-F5344CB8AC3E}">
        <p14:creationId xmlns:p14="http://schemas.microsoft.com/office/powerpoint/2010/main" xmlns="" val="33382605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DDD37E1-B8F4-4EEA-9E3C-6B70F5B6BBE7}" type="slidenum">
              <a:rPr lang="en-US" smtClean="0"/>
              <a:pPr/>
              <a:t>6</a:t>
            </a:fld>
            <a:endParaRPr lang="en-US"/>
          </a:p>
        </p:txBody>
      </p:sp>
      <p:sp>
        <p:nvSpPr>
          <p:cNvPr id="6" name="Footer Placeholder 5"/>
          <p:cNvSpPr>
            <a:spLocks noGrp="1"/>
          </p:cNvSpPr>
          <p:nvPr>
            <p:ph type="ftr" sz="quarter" idx="12"/>
          </p:nvPr>
        </p:nvSpPr>
        <p:spPr/>
        <p:txBody>
          <a:bodyPr/>
          <a:lstStyle/>
          <a:p>
            <a:r>
              <a:rPr lang="en-US"/>
              <a:t>Copyright 2015 International Code Council</a:t>
            </a:r>
            <a:endParaRPr lang="en-US" dirty="0"/>
          </a:p>
        </p:txBody>
      </p:sp>
      <p:sp>
        <p:nvSpPr>
          <p:cNvPr id="7" name="Header Placeholder 6"/>
          <p:cNvSpPr>
            <a:spLocks noGrp="1"/>
          </p:cNvSpPr>
          <p:nvPr>
            <p:ph type="hdr" sz="quarter" idx="13"/>
          </p:nvPr>
        </p:nvSpPr>
        <p:spPr/>
        <p:txBody>
          <a:bodyPr/>
          <a:lstStyle/>
          <a:p>
            <a:r>
              <a:rPr lang="en-US"/>
              <a:t>2015 IEBC Overview </a:t>
            </a:r>
            <a:endParaRPr lang="en-US" dirty="0"/>
          </a:p>
        </p:txBody>
      </p:sp>
    </p:spTree>
    <p:extLst>
      <p:ext uri="{BB962C8B-B14F-4D97-AF65-F5344CB8AC3E}">
        <p14:creationId xmlns:p14="http://schemas.microsoft.com/office/powerpoint/2010/main" xmlns="" val="16898267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DDD37E1-B8F4-4EEA-9E3C-6B70F5B6BBE7}" type="slidenum">
              <a:rPr lang="en-US" smtClean="0"/>
              <a:pPr/>
              <a:t>7</a:t>
            </a:fld>
            <a:endParaRPr lang="en-US"/>
          </a:p>
        </p:txBody>
      </p:sp>
      <p:sp>
        <p:nvSpPr>
          <p:cNvPr id="6" name="Footer Placeholder 5"/>
          <p:cNvSpPr>
            <a:spLocks noGrp="1"/>
          </p:cNvSpPr>
          <p:nvPr>
            <p:ph type="ftr" sz="quarter" idx="12"/>
          </p:nvPr>
        </p:nvSpPr>
        <p:spPr/>
        <p:txBody>
          <a:bodyPr/>
          <a:lstStyle/>
          <a:p>
            <a:r>
              <a:rPr lang="en-US"/>
              <a:t>Copyright 2015 International Code Council</a:t>
            </a:r>
            <a:endParaRPr lang="en-US" dirty="0"/>
          </a:p>
        </p:txBody>
      </p:sp>
      <p:sp>
        <p:nvSpPr>
          <p:cNvPr id="7" name="Header Placeholder 6"/>
          <p:cNvSpPr>
            <a:spLocks noGrp="1"/>
          </p:cNvSpPr>
          <p:nvPr>
            <p:ph type="hdr" sz="quarter" idx="13"/>
          </p:nvPr>
        </p:nvSpPr>
        <p:spPr/>
        <p:txBody>
          <a:bodyPr/>
          <a:lstStyle/>
          <a:p>
            <a:r>
              <a:rPr lang="en-US"/>
              <a:t>2015 IEBC Overview </a:t>
            </a:r>
            <a:endParaRPr lang="en-US" dirty="0"/>
          </a:p>
        </p:txBody>
      </p:sp>
    </p:spTree>
    <p:extLst>
      <p:ext uri="{BB962C8B-B14F-4D97-AF65-F5344CB8AC3E}">
        <p14:creationId xmlns:p14="http://schemas.microsoft.com/office/powerpoint/2010/main" xmlns="" val="5048383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2000" dirty="0"/>
              <a:t>It is important to note that the necessity of the upgrades and/or improvements is determined by the type and extent of the work, not the expense.</a:t>
            </a:r>
          </a:p>
          <a:p>
            <a:endParaRPr lang="en-US" dirty="0"/>
          </a:p>
        </p:txBody>
      </p:sp>
      <p:sp>
        <p:nvSpPr>
          <p:cNvPr id="4" name="Header Placeholder 3"/>
          <p:cNvSpPr>
            <a:spLocks noGrp="1"/>
          </p:cNvSpPr>
          <p:nvPr>
            <p:ph type="hdr" sz="quarter" idx="10"/>
          </p:nvPr>
        </p:nvSpPr>
        <p:spPr/>
        <p:txBody>
          <a:bodyPr/>
          <a:lstStyle/>
          <a:p>
            <a:r>
              <a:rPr lang="en-US"/>
              <a:t>2015 IEBC Overview </a:t>
            </a:r>
            <a:endParaRPr lang="en-US" dirty="0"/>
          </a:p>
        </p:txBody>
      </p:sp>
      <p:sp>
        <p:nvSpPr>
          <p:cNvPr id="5" name="Footer Placeholder 4"/>
          <p:cNvSpPr>
            <a:spLocks noGrp="1"/>
          </p:cNvSpPr>
          <p:nvPr>
            <p:ph type="ftr" sz="quarter" idx="11"/>
          </p:nvPr>
        </p:nvSpPr>
        <p:spPr/>
        <p:txBody>
          <a:bodyPr/>
          <a:lstStyle/>
          <a:p>
            <a:r>
              <a:rPr lang="en-US"/>
              <a:t>Copyright 2015 International Code Council</a:t>
            </a:r>
            <a:endParaRPr lang="en-US" dirty="0"/>
          </a:p>
        </p:txBody>
      </p:sp>
      <p:sp>
        <p:nvSpPr>
          <p:cNvPr id="6" name="Slide Number Placeholder 5"/>
          <p:cNvSpPr>
            <a:spLocks noGrp="1"/>
          </p:cNvSpPr>
          <p:nvPr>
            <p:ph type="sldNum" sz="quarter" idx="12"/>
          </p:nvPr>
        </p:nvSpPr>
        <p:spPr/>
        <p:txBody>
          <a:bodyPr/>
          <a:lstStyle/>
          <a:p>
            <a:fld id="{0DDD37E1-B8F4-4EEA-9E3C-6B70F5B6BBE7}" type="slidenum">
              <a:rPr lang="en-US" smtClean="0"/>
              <a:pPr/>
              <a:t>10</a:t>
            </a:fld>
            <a:endParaRPr lang="en-US" dirty="0"/>
          </a:p>
        </p:txBody>
      </p:sp>
    </p:spTree>
    <p:extLst>
      <p:ext uri="{BB962C8B-B14F-4D97-AF65-F5344CB8AC3E}">
        <p14:creationId xmlns:p14="http://schemas.microsoft.com/office/powerpoint/2010/main" xmlns="" val="8213012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dirty="0"/>
              <a:t>More recently, </a:t>
            </a:r>
            <a:r>
              <a:rPr lang="en-US" sz="2400" dirty="0" err="1"/>
              <a:t>cdpACCESS</a:t>
            </a:r>
            <a:r>
              <a:rPr lang="en-US" sz="2400" dirty="0"/>
              <a:t> has been launched that allows online collaboration and voting. </a:t>
            </a:r>
            <a:r>
              <a:rPr lang="en-US" sz="2000" dirty="0"/>
              <a:t>This includes voting by those who are unable to attend the code development hearings. </a:t>
            </a:r>
          </a:p>
          <a:p>
            <a:endParaRPr lang="en-US" dirty="0"/>
          </a:p>
        </p:txBody>
      </p:sp>
      <p:sp>
        <p:nvSpPr>
          <p:cNvPr id="4" name="Header Placeholder 3"/>
          <p:cNvSpPr>
            <a:spLocks noGrp="1"/>
          </p:cNvSpPr>
          <p:nvPr>
            <p:ph type="hdr" sz="quarter" idx="10"/>
          </p:nvPr>
        </p:nvSpPr>
        <p:spPr/>
        <p:txBody>
          <a:bodyPr/>
          <a:lstStyle/>
          <a:p>
            <a:r>
              <a:rPr lang="en-US"/>
              <a:t>2015 IEBC Overview </a:t>
            </a:r>
            <a:endParaRPr lang="en-US" dirty="0"/>
          </a:p>
        </p:txBody>
      </p:sp>
      <p:sp>
        <p:nvSpPr>
          <p:cNvPr id="5" name="Footer Placeholder 4"/>
          <p:cNvSpPr>
            <a:spLocks noGrp="1"/>
          </p:cNvSpPr>
          <p:nvPr>
            <p:ph type="ftr" sz="quarter" idx="11"/>
          </p:nvPr>
        </p:nvSpPr>
        <p:spPr/>
        <p:txBody>
          <a:bodyPr/>
          <a:lstStyle/>
          <a:p>
            <a:r>
              <a:rPr lang="en-US"/>
              <a:t>Copyright 2015 International Code Council</a:t>
            </a:r>
            <a:endParaRPr lang="en-US" dirty="0"/>
          </a:p>
        </p:txBody>
      </p:sp>
      <p:sp>
        <p:nvSpPr>
          <p:cNvPr id="6" name="Slide Number Placeholder 5"/>
          <p:cNvSpPr>
            <a:spLocks noGrp="1"/>
          </p:cNvSpPr>
          <p:nvPr>
            <p:ph type="sldNum" sz="quarter" idx="12"/>
          </p:nvPr>
        </p:nvSpPr>
        <p:spPr/>
        <p:txBody>
          <a:bodyPr/>
          <a:lstStyle/>
          <a:p>
            <a:fld id="{0DDD37E1-B8F4-4EEA-9E3C-6B70F5B6BBE7}" type="slidenum">
              <a:rPr lang="en-US" smtClean="0"/>
              <a:pPr/>
              <a:t>11</a:t>
            </a:fld>
            <a:endParaRPr lang="en-US" dirty="0"/>
          </a:p>
        </p:txBody>
      </p:sp>
    </p:spTree>
    <p:extLst>
      <p:ext uri="{BB962C8B-B14F-4D97-AF65-F5344CB8AC3E}">
        <p14:creationId xmlns:p14="http://schemas.microsoft.com/office/powerpoint/2010/main" xmlns="" val="20262552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One of the baseline principles within the IEBC is that whatever the type of classification of work being performed, the construction cannot reduce the existing level of safety or level of conformance in the building.</a:t>
            </a:r>
          </a:p>
          <a:p>
            <a:endParaRPr lang="en-US" dirty="0"/>
          </a:p>
        </p:txBody>
      </p:sp>
      <p:sp>
        <p:nvSpPr>
          <p:cNvPr id="4" name="Header Placeholder 3"/>
          <p:cNvSpPr>
            <a:spLocks noGrp="1"/>
          </p:cNvSpPr>
          <p:nvPr>
            <p:ph type="hdr" sz="quarter" idx="10"/>
          </p:nvPr>
        </p:nvSpPr>
        <p:spPr/>
        <p:txBody>
          <a:bodyPr/>
          <a:lstStyle/>
          <a:p>
            <a:r>
              <a:rPr lang="en-US"/>
              <a:t>2015 IEBC Overview </a:t>
            </a:r>
            <a:endParaRPr lang="en-US" dirty="0"/>
          </a:p>
        </p:txBody>
      </p:sp>
      <p:sp>
        <p:nvSpPr>
          <p:cNvPr id="5" name="Footer Placeholder 4"/>
          <p:cNvSpPr>
            <a:spLocks noGrp="1"/>
          </p:cNvSpPr>
          <p:nvPr>
            <p:ph type="ftr" sz="quarter" idx="11"/>
          </p:nvPr>
        </p:nvSpPr>
        <p:spPr/>
        <p:txBody>
          <a:bodyPr/>
          <a:lstStyle/>
          <a:p>
            <a:r>
              <a:rPr lang="en-US"/>
              <a:t>Copyright 2015 International Code Council</a:t>
            </a:r>
            <a:endParaRPr lang="en-US" dirty="0"/>
          </a:p>
        </p:txBody>
      </p:sp>
      <p:sp>
        <p:nvSpPr>
          <p:cNvPr id="6" name="Slide Number Placeholder 5"/>
          <p:cNvSpPr>
            <a:spLocks noGrp="1"/>
          </p:cNvSpPr>
          <p:nvPr>
            <p:ph type="sldNum" sz="quarter" idx="12"/>
          </p:nvPr>
        </p:nvSpPr>
        <p:spPr/>
        <p:txBody>
          <a:bodyPr/>
          <a:lstStyle/>
          <a:p>
            <a:fld id="{0DDD37E1-B8F4-4EEA-9E3C-6B70F5B6BBE7}" type="slidenum">
              <a:rPr lang="en-US" smtClean="0"/>
              <a:pPr/>
              <a:t>13</a:t>
            </a:fld>
            <a:endParaRPr lang="en-US" dirty="0"/>
          </a:p>
        </p:txBody>
      </p:sp>
    </p:spTree>
    <p:extLst>
      <p:ext uri="{BB962C8B-B14F-4D97-AF65-F5344CB8AC3E}">
        <p14:creationId xmlns:p14="http://schemas.microsoft.com/office/powerpoint/2010/main" xmlns="" val="13694955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It is not a reasonable expectation for existing buildings to comply with the IBC because, historically, the primary focus of model code provisions has been toward the construction of new buildings, not alterations of existing buildings.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When dealing with existing buildings, local enforcement officials have to recognize and understand the local climate (e.g., economic development, revitalization efforts, political influences, etc.) while at the same time securing public safety related to the built environment.</a:t>
            </a:r>
          </a:p>
          <a:p>
            <a:endParaRPr lang="en-US" dirty="0"/>
          </a:p>
        </p:txBody>
      </p:sp>
      <p:sp>
        <p:nvSpPr>
          <p:cNvPr id="4" name="Header Placeholder 3"/>
          <p:cNvSpPr>
            <a:spLocks noGrp="1"/>
          </p:cNvSpPr>
          <p:nvPr>
            <p:ph type="hdr" sz="quarter" idx="10"/>
          </p:nvPr>
        </p:nvSpPr>
        <p:spPr/>
        <p:txBody>
          <a:bodyPr/>
          <a:lstStyle/>
          <a:p>
            <a:r>
              <a:rPr lang="en-US"/>
              <a:t>2015 IEBC Overview </a:t>
            </a:r>
            <a:endParaRPr lang="en-US" dirty="0"/>
          </a:p>
        </p:txBody>
      </p:sp>
      <p:sp>
        <p:nvSpPr>
          <p:cNvPr id="5" name="Footer Placeholder 4"/>
          <p:cNvSpPr>
            <a:spLocks noGrp="1"/>
          </p:cNvSpPr>
          <p:nvPr>
            <p:ph type="ftr" sz="quarter" idx="11"/>
          </p:nvPr>
        </p:nvSpPr>
        <p:spPr/>
        <p:txBody>
          <a:bodyPr/>
          <a:lstStyle/>
          <a:p>
            <a:r>
              <a:rPr lang="en-US"/>
              <a:t>Copyright 2015 International Code Council</a:t>
            </a:r>
            <a:endParaRPr lang="en-US" dirty="0"/>
          </a:p>
        </p:txBody>
      </p:sp>
      <p:sp>
        <p:nvSpPr>
          <p:cNvPr id="6" name="Slide Number Placeholder 5"/>
          <p:cNvSpPr>
            <a:spLocks noGrp="1"/>
          </p:cNvSpPr>
          <p:nvPr>
            <p:ph type="sldNum" sz="quarter" idx="12"/>
          </p:nvPr>
        </p:nvSpPr>
        <p:spPr/>
        <p:txBody>
          <a:bodyPr/>
          <a:lstStyle/>
          <a:p>
            <a:fld id="{0DDD37E1-B8F4-4EEA-9E3C-6B70F5B6BBE7}" type="slidenum">
              <a:rPr lang="en-US" smtClean="0"/>
              <a:pPr/>
              <a:t>14</a:t>
            </a:fld>
            <a:endParaRPr lang="en-US" dirty="0"/>
          </a:p>
        </p:txBody>
      </p:sp>
    </p:spTree>
    <p:extLst>
      <p:ext uri="{BB962C8B-B14F-4D97-AF65-F5344CB8AC3E}">
        <p14:creationId xmlns:p14="http://schemas.microsoft.com/office/powerpoint/2010/main" xmlns="" val="95337157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bwMode="ltGray">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65214" y="533400"/>
            <a:ext cx="5029200" cy="2514601"/>
          </a:xfrm>
        </p:spPr>
        <p:txBody>
          <a:bodyPr>
            <a:normAutofit/>
          </a:bodyPr>
          <a:lstStyle>
            <a:lvl1pPr>
              <a:defRPr sz="4000">
                <a:solidFill>
                  <a:schemeClr val="accent1"/>
                </a:solidFill>
              </a:defRPr>
            </a:lvl1pPr>
          </a:lstStyle>
          <a:p>
            <a:r>
              <a:rPr lang="en-US"/>
              <a:t>Click to edit Master title style</a:t>
            </a:r>
            <a:endParaRPr/>
          </a:p>
        </p:txBody>
      </p:sp>
      <p:sp>
        <p:nvSpPr>
          <p:cNvPr id="3" name="Subtitle 2"/>
          <p:cNvSpPr>
            <a:spLocks noGrp="1"/>
          </p:cNvSpPr>
          <p:nvPr>
            <p:ph type="subTitle" idx="1"/>
          </p:nvPr>
        </p:nvSpPr>
        <p:spPr>
          <a:xfrm>
            <a:off x="1065212" y="3403600"/>
            <a:ext cx="5029201" cy="1397000"/>
          </a:xfrm>
        </p:spPr>
        <p:txBody>
          <a:bodyPr>
            <a:normAutofit/>
          </a:bodyPr>
          <a:lstStyle>
            <a:lvl1pPr marL="0" indent="0" algn="l">
              <a:spcBef>
                <a:spcPts val="600"/>
              </a:spcBef>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sp>
        <p:nvSpPr>
          <p:cNvPr id="5" name="Footer Placeholder 4"/>
          <p:cNvSpPr>
            <a:spLocks noGrp="1"/>
          </p:cNvSpPr>
          <p:nvPr>
            <p:ph type="ftr" sz="quarter" idx="11"/>
          </p:nvPr>
        </p:nvSpPr>
        <p:spPr>
          <a:xfrm>
            <a:off x="1065213" y="6432551"/>
            <a:ext cx="5653087" cy="273049"/>
          </a:xfrm>
        </p:spPr>
        <p:txBody>
          <a:bodyPr/>
          <a:lstStyle>
            <a:lvl1pPr>
              <a:defRPr>
                <a:effectLst/>
              </a:defRPr>
            </a:lvl1pPr>
          </a:lstStyle>
          <a:p>
            <a:r>
              <a:rPr lang="en-US" dirty="0"/>
              <a:t>Add a footer</a:t>
            </a:r>
          </a:p>
        </p:txBody>
      </p:sp>
      <p:sp>
        <p:nvSpPr>
          <p:cNvPr id="4" name="Date Placeholder 3"/>
          <p:cNvSpPr>
            <a:spLocks noGrp="1"/>
          </p:cNvSpPr>
          <p:nvPr>
            <p:ph type="dt" sz="half" idx="10"/>
          </p:nvPr>
        </p:nvSpPr>
        <p:spPr>
          <a:xfrm>
            <a:off x="6932612" y="6432551"/>
            <a:ext cx="1371600" cy="273049"/>
          </a:xfrm>
        </p:spPr>
        <p:txBody>
          <a:bodyPr/>
          <a:lstStyle/>
          <a:p>
            <a:fld id="{F0A470EE-298B-4CAA-87AD-2FAAF962CFC7}" type="datetime1">
              <a:rPr lang="en-US" smtClean="0"/>
              <a:pPr/>
              <a:t>4/26/2018</a:t>
            </a:fld>
            <a:endParaRPr lang="en-US" dirty="0"/>
          </a:p>
        </p:txBody>
      </p:sp>
      <p:sp>
        <p:nvSpPr>
          <p:cNvPr id="6" name="Slide Number Placeholder 5"/>
          <p:cNvSpPr>
            <a:spLocks noGrp="1"/>
          </p:cNvSpPr>
          <p:nvPr>
            <p:ph type="sldNum" sz="quarter" idx="12"/>
          </p:nvPr>
        </p:nvSpPr>
        <p:spPr>
          <a:xfrm>
            <a:off x="8532812" y="6432551"/>
            <a:ext cx="1219201" cy="273049"/>
          </a:xfrm>
        </p:spPr>
        <p:txBody>
          <a:bodyPr/>
          <a:lstStyle/>
          <a:p>
            <a:fld id="{AAEAE4A8-A6E5-453E-B946-FB774B73F48C}" type="slidenum">
              <a:rPr lang="en-US" smtClean="0"/>
              <a:pPr/>
              <a:t>‹#›</a:t>
            </a:fld>
            <a:endParaRPr lang="en-US" dirty="0"/>
          </a:p>
        </p:txBody>
      </p:sp>
    </p:spTree>
    <p:extLst>
      <p:ext uri="{BB962C8B-B14F-4D97-AF65-F5344CB8AC3E}">
        <p14:creationId xmlns:p14="http://schemas.microsoft.com/office/powerpoint/2010/main" xmlns="" val="29023705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ECF78996-50DB-4923-879E-0AACC9F8ABA3}" type="datetime1">
              <a:rPr lang="en-US" smtClean="0"/>
              <a:pPr/>
              <a:t>4/26/2018</a:t>
            </a:fld>
            <a:endParaRPr lang="en-US" dirty="0"/>
          </a:p>
        </p:txBody>
      </p:sp>
      <p:sp>
        <p:nvSpPr>
          <p:cNvPr id="6" name="Slide Number Placeholder 5"/>
          <p:cNvSpPr>
            <a:spLocks noGrp="1"/>
          </p:cNvSpPr>
          <p:nvPr>
            <p:ph type="sldNum" sz="quarter" idx="12"/>
          </p:nvPr>
        </p:nvSpPr>
        <p:spPr/>
        <p:txBody>
          <a:bodyPr/>
          <a:lstStyle/>
          <a:p>
            <a:fld id="{AAEAE4A8-A6E5-453E-B946-FB774B73F48C}" type="slidenum">
              <a:rPr lang="en-US" smtClean="0"/>
              <a:pPr/>
              <a:t>‹#›</a:t>
            </a:fld>
            <a:endParaRPr lang="en-US" dirty="0"/>
          </a:p>
        </p:txBody>
      </p:sp>
    </p:spTree>
    <p:extLst>
      <p:ext uri="{BB962C8B-B14F-4D97-AF65-F5344CB8AC3E}">
        <p14:creationId xmlns:p14="http://schemas.microsoft.com/office/powerpoint/2010/main" xmlns="" val="284147740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61412" y="533400"/>
            <a:ext cx="2362201" cy="54864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065213" y="533400"/>
            <a:ext cx="7467599" cy="54864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8E51239A-7137-4035-B2EF-71EDE1A00D0B}" type="datetime1">
              <a:rPr lang="en-US" smtClean="0"/>
              <a:pPr/>
              <a:t>4/26/2018</a:t>
            </a:fld>
            <a:endParaRPr lang="en-US" dirty="0"/>
          </a:p>
        </p:txBody>
      </p:sp>
      <p:sp>
        <p:nvSpPr>
          <p:cNvPr id="6" name="Slide Number Placeholder 5"/>
          <p:cNvSpPr>
            <a:spLocks noGrp="1"/>
          </p:cNvSpPr>
          <p:nvPr>
            <p:ph type="sldNum" sz="quarter" idx="12"/>
          </p:nvPr>
        </p:nvSpPr>
        <p:spPr/>
        <p:txBody>
          <a:bodyPr/>
          <a:lstStyle/>
          <a:p>
            <a:fld id="{AAEAE4A8-A6E5-453E-B946-FB774B73F48C}" type="slidenum">
              <a:rPr lang="en-US" smtClean="0"/>
              <a:pPr/>
              <a:t>‹#›</a:t>
            </a:fld>
            <a:endParaRPr lang="en-US" dirty="0"/>
          </a:p>
        </p:txBody>
      </p:sp>
    </p:spTree>
    <p:extLst>
      <p:ext uri="{BB962C8B-B14F-4D97-AF65-F5344CB8AC3E}">
        <p14:creationId xmlns:p14="http://schemas.microsoft.com/office/powerpoint/2010/main" xmlns="" val="213543679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F14BD422-83FA-4E06-84EE-1F5093F3B297}" type="datetime1">
              <a:rPr lang="en-US" smtClean="0"/>
              <a:pPr/>
              <a:t>4/26/2018</a:t>
            </a:fld>
            <a:endParaRPr lang="en-US" dirty="0"/>
          </a:p>
        </p:txBody>
      </p:sp>
      <p:sp>
        <p:nvSpPr>
          <p:cNvPr id="6" name="Slide Number Placeholder 5"/>
          <p:cNvSpPr>
            <a:spLocks noGrp="1"/>
          </p:cNvSpPr>
          <p:nvPr>
            <p:ph type="sldNum" sz="quarter" idx="12"/>
          </p:nvPr>
        </p:nvSpPr>
        <p:spPr/>
        <p:txBody>
          <a:bodyPr/>
          <a:lstStyle/>
          <a:p>
            <a:fld id="{AAEAE4A8-A6E5-453E-B946-FB774B73F48C}" type="slidenum">
              <a:rPr lang="en-US" smtClean="0"/>
              <a:pPr/>
              <a:t>‹#›</a:t>
            </a:fld>
            <a:endParaRPr lang="en-US" dirty="0"/>
          </a:p>
        </p:txBody>
      </p:sp>
    </p:spTree>
    <p:extLst>
      <p:ext uri="{BB962C8B-B14F-4D97-AF65-F5344CB8AC3E}">
        <p14:creationId xmlns:p14="http://schemas.microsoft.com/office/powerpoint/2010/main" xmlns="" val="35067410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65214" y="533400"/>
            <a:ext cx="8686800" cy="2286000"/>
          </a:xfrm>
        </p:spPr>
        <p:txBody>
          <a:bodyPr anchor="b">
            <a:normAutofit/>
          </a:bodyPr>
          <a:lstStyle>
            <a:lvl1pPr algn="l">
              <a:defRPr sz="5400" b="1" cap="none" baseline="0"/>
            </a:lvl1pPr>
          </a:lstStyle>
          <a:p>
            <a:r>
              <a:rPr lang="en-US"/>
              <a:t>Click to edit Master title style</a:t>
            </a:r>
            <a:endParaRPr/>
          </a:p>
        </p:txBody>
      </p:sp>
      <p:sp>
        <p:nvSpPr>
          <p:cNvPr id="3" name="Text Placeholder 2"/>
          <p:cNvSpPr>
            <a:spLocks noGrp="1"/>
          </p:cNvSpPr>
          <p:nvPr>
            <p:ph type="body" idx="1"/>
          </p:nvPr>
        </p:nvSpPr>
        <p:spPr>
          <a:xfrm>
            <a:off x="1065214" y="3124200"/>
            <a:ext cx="8686800" cy="1371600"/>
          </a:xfrm>
        </p:spPr>
        <p:txBody>
          <a:bodyPr anchor="t">
            <a:normAutofit/>
          </a:bodyPr>
          <a:lstStyle>
            <a:lvl1pPr marL="0" indent="0">
              <a:spcBef>
                <a:spcPts val="600"/>
              </a:spcBef>
              <a:buNone/>
              <a:defRPr sz="24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25880EE9-FCA6-493D-9924-275CFC6DF7F0}" type="datetime1">
              <a:rPr lang="en-US" smtClean="0"/>
              <a:pPr/>
              <a:t>4/26/2018</a:t>
            </a:fld>
            <a:endParaRPr lang="en-US" dirty="0"/>
          </a:p>
        </p:txBody>
      </p:sp>
      <p:sp>
        <p:nvSpPr>
          <p:cNvPr id="6" name="Slide Number Placeholder 5"/>
          <p:cNvSpPr>
            <a:spLocks noGrp="1"/>
          </p:cNvSpPr>
          <p:nvPr>
            <p:ph type="sldNum" sz="quarter" idx="12"/>
          </p:nvPr>
        </p:nvSpPr>
        <p:spPr/>
        <p:txBody>
          <a:bodyPr/>
          <a:lstStyle/>
          <a:p>
            <a:fld id="{AAEAE4A8-A6E5-453E-B946-FB774B73F48C}" type="slidenum">
              <a:rPr lang="en-US" smtClean="0"/>
              <a:pPr/>
              <a:t>‹#›</a:t>
            </a:fld>
            <a:endParaRPr lang="en-US" dirty="0"/>
          </a:p>
        </p:txBody>
      </p:sp>
    </p:spTree>
    <p:extLst>
      <p:ext uri="{BB962C8B-B14F-4D97-AF65-F5344CB8AC3E}">
        <p14:creationId xmlns:p14="http://schemas.microsoft.com/office/powerpoint/2010/main" xmlns="" val="292563790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065212" y="1828800"/>
            <a:ext cx="4251960" cy="41910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5464598" y="1828800"/>
            <a:ext cx="4251960" cy="41910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9E0E3975-0F1B-4B41-809A-AADC7BCACE08}" type="datetime1">
              <a:rPr lang="en-US" smtClean="0"/>
              <a:pPr/>
              <a:t>4/26/2018</a:t>
            </a:fld>
            <a:endParaRPr lang="en-US" dirty="0"/>
          </a:p>
        </p:txBody>
      </p:sp>
      <p:sp>
        <p:nvSpPr>
          <p:cNvPr id="7" name="Slide Number Placeholder 6"/>
          <p:cNvSpPr>
            <a:spLocks noGrp="1"/>
          </p:cNvSpPr>
          <p:nvPr>
            <p:ph type="sldNum" sz="quarter" idx="12"/>
          </p:nvPr>
        </p:nvSpPr>
        <p:spPr/>
        <p:txBody>
          <a:bodyPr/>
          <a:lstStyle/>
          <a:p>
            <a:fld id="{AAEAE4A8-A6E5-453E-B946-FB774B73F48C}" type="slidenum">
              <a:rPr lang="en-US" smtClean="0"/>
              <a:pPr/>
              <a:t>‹#›</a:t>
            </a:fld>
            <a:endParaRPr lang="en-US" dirty="0"/>
          </a:p>
        </p:txBody>
      </p:sp>
    </p:spTree>
    <p:extLst>
      <p:ext uri="{BB962C8B-B14F-4D97-AF65-F5344CB8AC3E}">
        <p14:creationId xmlns:p14="http://schemas.microsoft.com/office/powerpoint/2010/main" xmlns="" val="124050404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65211" y="533400"/>
            <a:ext cx="8686802" cy="1066800"/>
          </a:xfrm>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065213" y="1828799"/>
            <a:ext cx="4251960" cy="685801"/>
          </a:xfrm>
        </p:spPr>
        <p:txBody>
          <a:bodyPr anchor="ctr">
            <a:normAutofit/>
          </a:bodyPr>
          <a:lstStyle>
            <a:lvl1pPr marL="0" indent="0">
              <a:spcBef>
                <a:spcPts val="0"/>
              </a:spcBef>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65213" y="2590800"/>
            <a:ext cx="4251960" cy="34290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5500053" y="1828799"/>
            <a:ext cx="4251960" cy="685801"/>
          </a:xfrm>
        </p:spPr>
        <p:txBody>
          <a:bodyPr anchor="ctr">
            <a:normAutofit/>
          </a:bodyPr>
          <a:lstStyle>
            <a:lvl1pPr marL="0" indent="0">
              <a:spcBef>
                <a:spcPts val="0"/>
              </a:spcBef>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500053" y="2590800"/>
            <a:ext cx="4251960" cy="34290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Footer Placeholder 7"/>
          <p:cNvSpPr>
            <a:spLocks noGrp="1"/>
          </p:cNvSpPr>
          <p:nvPr>
            <p:ph type="ftr" sz="quarter" idx="11"/>
          </p:nvPr>
        </p:nvSpPr>
        <p:spPr/>
        <p:txBody>
          <a:bodyPr/>
          <a:lstStyle/>
          <a:p>
            <a:r>
              <a:rPr lang="en-US" dirty="0"/>
              <a:t>Add a footer</a:t>
            </a:r>
          </a:p>
        </p:txBody>
      </p:sp>
      <p:sp>
        <p:nvSpPr>
          <p:cNvPr id="7" name="Date Placeholder 6"/>
          <p:cNvSpPr>
            <a:spLocks noGrp="1"/>
          </p:cNvSpPr>
          <p:nvPr>
            <p:ph type="dt" sz="half" idx="10"/>
          </p:nvPr>
        </p:nvSpPr>
        <p:spPr/>
        <p:txBody>
          <a:bodyPr/>
          <a:lstStyle/>
          <a:p>
            <a:fld id="{18354F61-A4E4-4610-880D-ED9635DE27B0}" type="datetime1">
              <a:rPr lang="en-US" smtClean="0"/>
              <a:pPr/>
              <a:t>4/26/2018</a:t>
            </a:fld>
            <a:endParaRPr lang="en-US" dirty="0"/>
          </a:p>
        </p:txBody>
      </p:sp>
      <p:sp>
        <p:nvSpPr>
          <p:cNvPr id="9" name="Slide Number Placeholder 8"/>
          <p:cNvSpPr>
            <a:spLocks noGrp="1"/>
          </p:cNvSpPr>
          <p:nvPr>
            <p:ph type="sldNum" sz="quarter" idx="12"/>
          </p:nvPr>
        </p:nvSpPr>
        <p:spPr/>
        <p:txBody>
          <a:bodyPr/>
          <a:lstStyle/>
          <a:p>
            <a:fld id="{AAEAE4A8-A6E5-453E-B946-FB774B73F48C}" type="slidenum">
              <a:rPr lang="en-US" smtClean="0"/>
              <a:pPr/>
              <a:t>‹#›</a:t>
            </a:fld>
            <a:endParaRPr lang="en-US" dirty="0"/>
          </a:p>
        </p:txBody>
      </p:sp>
    </p:spTree>
    <p:extLst>
      <p:ext uri="{BB962C8B-B14F-4D97-AF65-F5344CB8AC3E}">
        <p14:creationId xmlns:p14="http://schemas.microsoft.com/office/powerpoint/2010/main" xmlns="" val="330154911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4" name="Footer Placeholder 3"/>
          <p:cNvSpPr>
            <a:spLocks noGrp="1"/>
          </p:cNvSpPr>
          <p:nvPr>
            <p:ph type="ftr" sz="quarter" idx="11"/>
          </p:nvPr>
        </p:nvSpPr>
        <p:spPr/>
        <p:txBody>
          <a:bodyPr/>
          <a:lstStyle/>
          <a:p>
            <a:r>
              <a:rPr lang="en-US" dirty="0"/>
              <a:t>Add a footer</a:t>
            </a:r>
          </a:p>
        </p:txBody>
      </p:sp>
      <p:sp>
        <p:nvSpPr>
          <p:cNvPr id="3" name="Date Placeholder 2"/>
          <p:cNvSpPr>
            <a:spLocks noGrp="1"/>
          </p:cNvSpPr>
          <p:nvPr>
            <p:ph type="dt" sz="half" idx="10"/>
          </p:nvPr>
        </p:nvSpPr>
        <p:spPr/>
        <p:txBody>
          <a:bodyPr/>
          <a:lstStyle/>
          <a:p>
            <a:fld id="{CD4770E5-FE72-42B5-8D47-BD2DEA227553}" type="datetime1">
              <a:rPr lang="en-US" smtClean="0"/>
              <a:pPr/>
              <a:t>4/26/2018</a:t>
            </a:fld>
            <a:endParaRPr lang="en-US" dirty="0"/>
          </a:p>
        </p:txBody>
      </p:sp>
      <p:sp>
        <p:nvSpPr>
          <p:cNvPr id="5" name="Slide Number Placeholder 4"/>
          <p:cNvSpPr>
            <a:spLocks noGrp="1"/>
          </p:cNvSpPr>
          <p:nvPr>
            <p:ph type="sldNum" sz="quarter" idx="12"/>
          </p:nvPr>
        </p:nvSpPr>
        <p:spPr/>
        <p:txBody>
          <a:bodyPr/>
          <a:lstStyle/>
          <a:p>
            <a:fld id="{AAEAE4A8-A6E5-453E-B946-FB774B73F48C}" type="slidenum">
              <a:rPr lang="en-US" smtClean="0"/>
              <a:pPr/>
              <a:t>‹#›</a:t>
            </a:fld>
            <a:endParaRPr lang="en-US" dirty="0"/>
          </a:p>
        </p:txBody>
      </p:sp>
    </p:spTree>
    <p:extLst>
      <p:ext uri="{BB962C8B-B14F-4D97-AF65-F5344CB8AC3E}">
        <p14:creationId xmlns:p14="http://schemas.microsoft.com/office/powerpoint/2010/main" xmlns="" val="137030129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Add a footer</a:t>
            </a:r>
          </a:p>
        </p:txBody>
      </p:sp>
      <p:sp>
        <p:nvSpPr>
          <p:cNvPr id="2" name="Date Placeholder 1"/>
          <p:cNvSpPr>
            <a:spLocks noGrp="1"/>
          </p:cNvSpPr>
          <p:nvPr>
            <p:ph type="dt" sz="half" idx="10"/>
          </p:nvPr>
        </p:nvSpPr>
        <p:spPr/>
        <p:txBody>
          <a:bodyPr/>
          <a:lstStyle/>
          <a:p>
            <a:fld id="{09319439-8ACB-4E08-B9C4-6F65D34ACC8C}" type="datetime1">
              <a:rPr lang="en-US" smtClean="0"/>
              <a:pPr/>
              <a:t>4/26/2018</a:t>
            </a:fld>
            <a:endParaRPr lang="en-US" dirty="0"/>
          </a:p>
        </p:txBody>
      </p:sp>
      <p:sp>
        <p:nvSpPr>
          <p:cNvPr id="4" name="Slide Number Placeholder 3"/>
          <p:cNvSpPr>
            <a:spLocks noGrp="1"/>
          </p:cNvSpPr>
          <p:nvPr>
            <p:ph type="sldNum" sz="quarter" idx="12"/>
          </p:nvPr>
        </p:nvSpPr>
        <p:spPr/>
        <p:txBody>
          <a:bodyPr/>
          <a:lstStyle/>
          <a:p>
            <a:fld id="{AAEAE4A8-A6E5-453E-B946-FB774B73F48C}" type="slidenum">
              <a:rPr lang="en-US" smtClean="0"/>
              <a:pPr/>
              <a:t>‹#›</a:t>
            </a:fld>
            <a:endParaRPr lang="en-US" dirty="0"/>
          </a:p>
        </p:txBody>
      </p:sp>
    </p:spTree>
    <p:extLst>
      <p:ext uri="{BB962C8B-B14F-4D97-AF65-F5344CB8AC3E}">
        <p14:creationId xmlns:p14="http://schemas.microsoft.com/office/powerpoint/2010/main" xmlns="" val="308826356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65213" y="533400"/>
            <a:ext cx="4114800" cy="1524000"/>
          </a:xfrm>
        </p:spPr>
        <p:txBody>
          <a:bodyPr anchor="b">
            <a:normAutofit/>
          </a:bodyPr>
          <a:lstStyle>
            <a:lvl1pPr algn="l">
              <a:defRPr sz="3600" b="1"/>
            </a:lvl1pPr>
          </a:lstStyle>
          <a:p>
            <a:r>
              <a:rPr lang="en-US"/>
              <a:t>Click to edit Master title style</a:t>
            </a:r>
            <a:endParaRPr/>
          </a:p>
        </p:txBody>
      </p:sp>
      <p:sp>
        <p:nvSpPr>
          <p:cNvPr id="3" name="Content Placeholder 2"/>
          <p:cNvSpPr>
            <a:spLocks noGrp="1"/>
          </p:cNvSpPr>
          <p:nvPr>
            <p:ph idx="1"/>
          </p:nvPr>
        </p:nvSpPr>
        <p:spPr>
          <a:xfrm>
            <a:off x="5865813" y="533400"/>
            <a:ext cx="5867400" cy="54864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1065213" y="2209800"/>
            <a:ext cx="4114800" cy="3810000"/>
          </a:xfrm>
        </p:spPr>
        <p:txBody>
          <a:bodyPr>
            <a:normAutofit/>
          </a:bodyPr>
          <a:lstStyle>
            <a:lvl1pPr marL="0" indent="0">
              <a:lnSpc>
                <a:spcPct val="110000"/>
              </a:lnSpc>
              <a:spcBef>
                <a:spcPts val="600"/>
              </a:spcBef>
              <a:buNone/>
              <a:defRPr sz="1800">
                <a:solidFill>
                  <a:schemeClr val="tx1">
                    <a:lumMod val="65000"/>
                    <a:lumOff val="3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30B2CBA2-6E82-46E0-AE04-FCDE7D42BBE2}" type="datetime1">
              <a:rPr lang="en-US" smtClean="0"/>
              <a:pPr/>
              <a:t>4/26/2018</a:t>
            </a:fld>
            <a:endParaRPr lang="en-US" dirty="0"/>
          </a:p>
        </p:txBody>
      </p:sp>
      <p:sp>
        <p:nvSpPr>
          <p:cNvPr id="7" name="Slide Number Placeholder 6"/>
          <p:cNvSpPr>
            <a:spLocks noGrp="1"/>
          </p:cNvSpPr>
          <p:nvPr>
            <p:ph type="sldNum" sz="quarter" idx="12"/>
          </p:nvPr>
        </p:nvSpPr>
        <p:spPr/>
        <p:txBody>
          <a:bodyPr/>
          <a:lstStyle/>
          <a:p>
            <a:fld id="{AAEAE4A8-A6E5-453E-B946-FB774B73F48C}" type="slidenum">
              <a:rPr lang="en-US" smtClean="0"/>
              <a:pPr/>
              <a:t>‹#›</a:t>
            </a:fld>
            <a:endParaRPr lang="en-US" dirty="0"/>
          </a:p>
        </p:txBody>
      </p:sp>
    </p:spTree>
    <p:extLst>
      <p:ext uri="{BB962C8B-B14F-4D97-AF65-F5344CB8AC3E}">
        <p14:creationId xmlns:p14="http://schemas.microsoft.com/office/powerpoint/2010/main" xmlns="" val="10008353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65213" y="533400"/>
            <a:ext cx="4114800" cy="1524000"/>
          </a:xfrm>
        </p:spPr>
        <p:txBody>
          <a:bodyPr anchor="b">
            <a:noAutofit/>
          </a:bodyPr>
          <a:lstStyle>
            <a:lvl1pPr algn="l">
              <a:defRPr sz="3600" b="1"/>
            </a:lvl1pPr>
          </a:lstStyle>
          <a:p>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5865812" y="533400"/>
            <a:ext cx="5780173" cy="5791200"/>
          </a:xfrm>
          <a:ln w="50800">
            <a:solidFill>
              <a:schemeClr val="tx1">
                <a:lumMod val="65000"/>
                <a:lumOff val="35000"/>
              </a:schemeClr>
            </a:solidFill>
            <a:miter lim="800000"/>
          </a:ln>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1065213" y="2209800"/>
            <a:ext cx="4114800" cy="3810000"/>
          </a:xfrm>
        </p:spPr>
        <p:txBody>
          <a:bodyPr>
            <a:normAutofit/>
          </a:bodyPr>
          <a:lstStyle>
            <a:lvl1pPr marL="0" indent="0">
              <a:lnSpc>
                <a:spcPct val="110000"/>
              </a:lnSpc>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Tree>
    <p:extLst>
      <p:ext uri="{BB962C8B-B14F-4D97-AF65-F5344CB8AC3E}">
        <p14:creationId xmlns:p14="http://schemas.microsoft.com/office/powerpoint/2010/main" xmlns="" val="57285871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auto">
          <a:xfrm>
            <a:off x="1065212" y="533400"/>
            <a:ext cx="8686801" cy="1066800"/>
          </a:xfrm>
          <a:prstGeom prst="rect">
            <a:avLst/>
          </a:prstGeom>
        </p:spPr>
        <p:txBody>
          <a:bodyPr vert="horz" lIns="91440" tIns="45720" rIns="91440" bIns="45720" rtlCol="0" anchor="b">
            <a:normAutofit/>
          </a:bodyPr>
          <a:lstStyle/>
          <a:p>
            <a:r>
              <a:rPr lang="en-US"/>
              <a:t>Click to edit Master title style</a:t>
            </a:r>
            <a:endParaRPr dirty="0"/>
          </a:p>
        </p:txBody>
      </p:sp>
      <p:sp>
        <p:nvSpPr>
          <p:cNvPr id="3" name="Text Placeholder 2"/>
          <p:cNvSpPr>
            <a:spLocks noGrp="1"/>
          </p:cNvSpPr>
          <p:nvPr>
            <p:ph type="body" idx="1"/>
          </p:nvPr>
        </p:nvSpPr>
        <p:spPr>
          <a:xfrm>
            <a:off x="1065212" y="1828800"/>
            <a:ext cx="8686801" cy="41910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Footer Placeholder 4"/>
          <p:cNvSpPr>
            <a:spLocks noGrp="1"/>
          </p:cNvSpPr>
          <p:nvPr>
            <p:ph type="ftr" sz="quarter" idx="3"/>
          </p:nvPr>
        </p:nvSpPr>
        <p:spPr>
          <a:xfrm>
            <a:off x="1065213" y="6155267"/>
            <a:ext cx="5653087" cy="273049"/>
          </a:xfrm>
          <a:prstGeom prst="rect">
            <a:avLst/>
          </a:prstGeom>
        </p:spPr>
        <p:txBody>
          <a:bodyPr vert="horz" lIns="91440" tIns="45720" rIns="91440" bIns="45720" rtlCol="0" anchor="ctr"/>
          <a:lstStyle>
            <a:lvl1pPr algn="l">
              <a:defRPr sz="1100">
                <a:solidFill>
                  <a:schemeClr val="tx1"/>
                </a:solidFill>
              </a:defRPr>
            </a:lvl1pPr>
          </a:lstStyle>
          <a:p>
            <a:r>
              <a:rPr lang="en-US" dirty="0"/>
              <a:t>Add a footer</a:t>
            </a:r>
          </a:p>
        </p:txBody>
      </p:sp>
      <p:sp>
        <p:nvSpPr>
          <p:cNvPr id="4" name="Date Placeholder 3"/>
          <p:cNvSpPr>
            <a:spLocks noGrp="1"/>
          </p:cNvSpPr>
          <p:nvPr>
            <p:ph type="dt" sz="half" idx="2"/>
          </p:nvPr>
        </p:nvSpPr>
        <p:spPr>
          <a:xfrm>
            <a:off x="6932612" y="6155267"/>
            <a:ext cx="1371600" cy="273049"/>
          </a:xfrm>
          <a:prstGeom prst="rect">
            <a:avLst/>
          </a:prstGeom>
        </p:spPr>
        <p:txBody>
          <a:bodyPr vert="horz" lIns="91440" tIns="45720" rIns="91440" bIns="45720" rtlCol="0" anchor="ctr"/>
          <a:lstStyle>
            <a:lvl1pPr algn="r">
              <a:defRPr sz="1100">
                <a:solidFill>
                  <a:schemeClr val="tx1"/>
                </a:solidFill>
              </a:defRPr>
            </a:lvl1pPr>
          </a:lstStyle>
          <a:p>
            <a:fld id="{687E0E62-F182-43A0-B233-0A2009FCE18A}" type="datetime1">
              <a:rPr lang="en-US" smtClean="0"/>
              <a:pPr/>
              <a:t>4/26/2018</a:t>
            </a:fld>
            <a:endParaRPr lang="en-US" dirty="0"/>
          </a:p>
        </p:txBody>
      </p:sp>
      <p:sp>
        <p:nvSpPr>
          <p:cNvPr id="6" name="Slide Number Placeholder 5"/>
          <p:cNvSpPr>
            <a:spLocks noGrp="1"/>
          </p:cNvSpPr>
          <p:nvPr>
            <p:ph type="sldNum" sz="quarter" idx="4"/>
          </p:nvPr>
        </p:nvSpPr>
        <p:spPr>
          <a:xfrm>
            <a:off x="8532812" y="6155267"/>
            <a:ext cx="1219201" cy="273049"/>
          </a:xfrm>
          <a:prstGeom prst="rect">
            <a:avLst/>
          </a:prstGeom>
        </p:spPr>
        <p:txBody>
          <a:bodyPr vert="horz" lIns="91440" tIns="45720" rIns="91440" bIns="45720" rtlCol="0" anchor="ctr"/>
          <a:lstStyle>
            <a:lvl1pPr algn="r">
              <a:defRPr sz="1100">
                <a:solidFill>
                  <a:schemeClr val="tx1"/>
                </a:solidFill>
              </a:defRPr>
            </a:lvl1pPr>
          </a:lstStyle>
          <a:p>
            <a:fld id="{AAEAE4A8-A6E5-453E-B946-FB774B73F48C}" type="slidenum">
              <a:rPr lang="en-US" smtClean="0"/>
              <a:pPr/>
              <a:t>‹#›</a:t>
            </a:fld>
            <a:endParaRPr lang="en-US" dirty="0"/>
          </a:p>
        </p:txBody>
      </p:sp>
    </p:spTree>
    <p:extLst>
      <p:ext uri="{BB962C8B-B14F-4D97-AF65-F5344CB8AC3E}">
        <p14:creationId xmlns:p14="http://schemas.microsoft.com/office/powerpoint/2010/main" xmlns="" val="132767042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hf hdr="0" ftr="0" dt="0"/>
  <p:txStyles>
    <p:titleStyle>
      <a:lvl1pPr algn="l" defTabSz="914400" rtl="0" eaLnBrk="1" latinLnBrk="0" hangingPunct="1">
        <a:lnSpc>
          <a:spcPct val="80000"/>
        </a:lnSpc>
        <a:spcBef>
          <a:spcPct val="0"/>
        </a:spcBef>
        <a:buNone/>
        <a:defRPr sz="3600" b="1" kern="1200">
          <a:solidFill>
            <a:schemeClr val="accent1"/>
          </a:solidFill>
          <a:latin typeface="+mj-lt"/>
          <a:ea typeface="+mj-ea"/>
          <a:cs typeface="+mj-cs"/>
        </a:defRPr>
      </a:lvl1pPr>
    </p:titleStyle>
    <p:bodyStyle>
      <a:lvl1pPr marL="274320" indent="-228600" algn="l" defTabSz="914400" rtl="0" eaLnBrk="1" latinLnBrk="0" hangingPunct="1">
        <a:lnSpc>
          <a:spcPct val="90000"/>
        </a:lnSpc>
        <a:spcBef>
          <a:spcPts val="1800"/>
        </a:spcBef>
        <a:buClr>
          <a:schemeClr val="tx1">
            <a:lumMod val="65000"/>
            <a:lumOff val="35000"/>
          </a:schemeClr>
        </a:buClr>
        <a:buSzPct val="80000"/>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Clr>
          <a:schemeClr val="tx1">
            <a:lumMod val="65000"/>
            <a:lumOff val="35000"/>
          </a:schemeClr>
        </a:buClr>
        <a:buSzPct val="80000"/>
        <a:buFont typeface="Arial" pitchFamily="34" charset="0"/>
        <a:buChar char="•"/>
        <a:defRPr sz="1800" kern="1200">
          <a:solidFill>
            <a:schemeClr val="tx1"/>
          </a:solidFill>
          <a:latin typeface="+mn-lt"/>
          <a:ea typeface="+mn-ea"/>
          <a:cs typeface="+mn-cs"/>
        </a:defRPr>
      </a:lvl2pPr>
      <a:lvl3pPr marL="777240" indent="-182880" algn="l" defTabSz="914400" rtl="0" eaLnBrk="1" latinLnBrk="0" hangingPunct="1">
        <a:lnSpc>
          <a:spcPct val="90000"/>
        </a:lnSpc>
        <a:spcBef>
          <a:spcPts val="600"/>
        </a:spcBef>
        <a:buClr>
          <a:schemeClr val="tx1">
            <a:lumMod val="65000"/>
            <a:lumOff val="35000"/>
          </a:schemeClr>
        </a:buClr>
        <a:buSzPct val="80000"/>
        <a:buFont typeface="Arial" pitchFamily="34" charset="0"/>
        <a:buChar char="•"/>
        <a:defRPr sz="1600" kern="1200">
          <a:solidFill>
            <a:schemeClr val="tx1"/>
          </a:solidFill>
          <a:latin typeface="+mn-lt"/>
          <a:ea typeface="+mn-ea"/>
          <a:cs typeface="+mn-cs"/>
        </a:defRPr>
      </a:lvl3pPr>
      <a:lvl4pPr marL="960120" indent="-182880" algn="l" defTabSz="914400" rtl="0" eaLnBrk="1" latinLnBrk="0" hangingPunct="1">
        <a:lnSpc>
          <a:spcPct val="90000"/>
        </a:lnSpc>
        <a:spcBef>
          <a:spcPts val="600"/>
        </a:spcBef>
        <a:buClr>
          <a:schemeClr val="tx1">
            <a:lumMod val="65000"/>
            <a:lumOff val="35000"/>
          </a:schemeClr>
        </a:buClr>
        <a:buSzPct val="80000"/>
        <a:buFont typeface="Arial" pitchFamily="34" charset="0"/>
        <a:buChar char="•"/>
        <a:defRPr sz="1400" kern="1200">
          <a:solidFill>
            <a:schemeClr val="tx1"/>
          </a:solidFill>
          <a:latin typeface="+mn-lt"/>
          <a:ea typeface="+mn-ea"/>
          <a:cs typeface="+mn-cs"/>
        </a:defRPr>
      </a:lvl4pPr>
      <a:lvl5pPr marL="1097280" indent="-137160" algn="l" defTabSz="914400" rtl="0" eaLnBrk="1" latinLnBrk="0" hangingPunct="1">
        <a:lnSpc>
          <a:spcPct val="90000"/>
        </a:lnSpc>
        <a:spcBef>
          <a:spcPts val="600"/>
        </a:spcBef>
        <a:buClr>
          <a:schemeClr val="tx1">
            <a:lumMod val="65000"/>
            <a:lumOff val="35000"/>
          </a:schemeClr>
        </a:buClr>
        <a:buSzPct val="80000"/>
        <a:buFont typeface="Arial" pitchFamily="34" charset="0"/>
        <a:buChar char="•"/>
        <a:defRPr sz="1400" kern="1200">
          <a:solidFill>
            <a:schemeClr val="tx1"/>
          </a:solidFill>
          <a:latin typeface="+mn-lt"/>
          <a:ea typeface="+mn-ea"/>
          <a:cs typeface="+mn-cs"/>
        </a:defRPr>
      </a:lvl5pPr>
      <a:lvl6pPr marL="123444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6pPr>
      <a:lvl7pPr marL="137160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7pPr>
      <a:lvl8pPr marL="150876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8pPr>
      <a:lvl9pPr marL="164592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image" Target="../media/image3.emf"/></Relationships>
</file>

<file path=ppt/slides/_rels/slide10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8.xml"/><Relationship Id="rId4" Type="http://schemas.openxmlformats.org/officeDocument/2006/relationships/image" Target="../media/image3.emf"/></Relationships>
</file>

<file path=ppt/slides/_rels/slide11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slideLayout" Target="../slideLayouts/slideLayout1.xml"/><Relationship Id="rId1" Type="http://schemas.openxmlformats.org/officeDocument/2006/relationships/tags" Target="../tags/tag35.xml"/></Relationships>
</file>

<file path=ppt/slides/_rels/slide11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12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slideLayout" Target="../slideLayouts/slideLayout2.xml"/><Relationship Id="rId1" Type="http://schemas.openxmlformats.org/officeDocument/2006/relationships/tags" Target="../tags/tag36.xml"/></Relationships>
</file>

<file path=ppt/slides/_rels/slide12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slideLayout" Target="../slideLayouts/slideLayout2.xml"/><Relationship Id="rId1" Type="http://schemas.openxmlformats.org/officeDocument/2006/relationships/tags" Target="../tags/tag37.xml"/></Relationships>
</file>

<file path=ppt/slides/_rels/slide1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tags" Target="../tags/tag38.xml"/><Relationship Id="rId4" Type="http://schemas.openxmlformats.org/officeDocument/2006/relationships/image" Target="../media/image3.emf"/></Relationships>
</file>

<file path=ppt/slides/_rels/slide12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slideLayout" Target="../slideLayouts/slideLayout2.xml"/><Relationship Id="rId1" Type="http://schemas.openxmlformats.org/officeDocument/2006/relationships/tags" Target="../tags/tag39.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slideLayout" Target="../slideLayouts/slideLayout1.xml"/><Relationship Id="rId1" Type="http://schemas.openxmlformats.org/officeDocument/2006/relationships/tags" Target="../tags/tag40.xml"/></Relationships>
</file>

<file path=ppt/slides/_rels/slide12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12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slideLayout" Target="../slideLayouts/slideLayout2.xml"/><Relationship Id="rId1" Type="http://schemas.openxmlformats.org/officeDocument/2006/relationships/tags" Target="../tags/tag41.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10.xml"/><Relationship Id="rId4" Type="http://schemas.openxmlformats.org/officeDocument/2006/relationships/image" Target="../media/image3.emf"/></Relationships>
</file>

<file path=ppt/slides/_rels/slide13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slideLayout" Target="../slideLayouts/slideLayout2.xml"/><Relationship Id="rId1" Type="http://schemas.openxmlformats.org/officeDocument/2006/relationships/tags" Target="../tags/tag4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slideLayout" Target="../slideLayouts/slideLayout2.xml"/><Relationship Id="rId1" Type="http://schemas.openxmlformats.org/officeDocument/2006/relationships/tags" Target="../tags/tag43.xml"/></Relationships>
</file>

<file path=ppt/slides/_rels/slide13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slideLayout" Target="../slideLayouts/slideLayout2.xml"/><Relationship Id="rId1" Type="http://schemas.openxmlformats.org/officeDocument/2006/relationships/tags" Target="../tags/tag44.xml"/></Relationships>
</file>

<file path=ppt/slides/_rels/slide13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slideLayout" Target="../slideLayouts/slideLayout2.xml"/><Relationship Id="rId1" Type="http://schemas.openxmlformats.org/officeDocument/2006/relationships/tags" Target="../tags/tag45.xml"/></Relationships>
</file>

<file path=ppt/slides/_rels/slide13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1.xml"/><Relationship Id="rId4" Type="http://schemas.openxmlformats.org/officeDocument/2006/relationships/image" Target="../media/image3.emf"/></Relationships>
</file>

<file path=ppt/slides/_rels/slide14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slideLayout" Target="../slideLayouts/slideLayout2.xml"/><Relationship Id="rId1" Type="http://schemas.openxmlformats.org/officeDocument/2006/relationships/tags" Target="../tags/tag46.xml"/></Relationships>
</file>

<file path=ppt/slides/_rels/slide14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slideLayout" Target="../slideLayouts/slideLayout2.xml"/><Relationship Id="rId1" Type="http://schemas.openxmlformats.org/officeDocument/2006/relationships/tags" Target="../tags/tag47.xml"/></Relationships>
</file>

<file path=ppt/slides/_rels/slide14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slideLayout" Target="../slideLayouts/slideLayout2.xml"/><Relationship Id="rId1" Type="http://schemas.openxmlformats.org/officeDocument/2006/relationships/tags" Target="../tags/tag48.xml"/></Relationships>
</file>

<file path=ppt/slides/_rels/slide14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slideLayout" Target="../slideLayouts/slideLayout2.xml"/><Relationship Id="rId1" Type="http://schemas.openxmlformats.org/officeDocument/2006/relationships/tags" Target="../tags/tag49.xml"/></Relationships>
</file>

<file path=ppt/slides/_rels/slide14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slideLayout" Target="../slideLayouts/slideLayout2.xml"/><Relationship Id="rId1" Type="http://schemas.openxmlformats.org/officeDocument/2006/relationships/tags" Target="../tags/tag50.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slideLayout" Target="../slideLayouts/slideLayout1.xml"/><Relationship Id="rId1" Type="http://schemas.openxmlformats.org/officeDocument/2006/relationships/tags" Target="../tags/tag51.xml"/></Relationships>
</file>

<file path=ppt/slides/_rels/slide14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slideLayout" Target="../slideLayouts/slideLayout2.xml"/><Relationship Id="rId1" Type="http://schemas.openxmlformats.org/officeDocument/2006/relationships/tags" Target="../tags/tag52.xml"/></Relationships>
</file>

<file path=ppt/slides/_rels/slide14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2.xml"/><Relationship Id="rId4" Type="http://schemas.openxmlformats.org/officeDocument/2006/relationships/image" Target="../media/image3.emf"/></Relationships>
</file>

<file path=ppt/slides/_rels/slide15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3.xml"/><Relationship Id="rId4" Type="http://schemas.openxmlformats.org/officeDocument/2006/relationships/image" Target="../media/image3.emf"/></Relationships>
</file>

<file path=ppt/slides/_rels/slide16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3.emf"/><Relationship Id="rId1" Type="http://schemas.openxmlformats.org/officeDocument/2006/relationships/slideLayout" Target="../slideLayouts/slideLayout2.xml"/><Relationship Id="rId4" Type="http://schemas.openxmlformats.org/officeDocument/2006/relationships/image" Target="../media/image14.emf"/></Relationships>
</file>

<file path=ppt/slides/_rels/slide16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17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5.xml"/><Relationship Id="rId4" Type="http://schemas.openxmlformats.org/officeDocument/2006/relationships/image" Target="../media/image3.emf"/></Relationships>
</file>

<file path=ppt/slides/_rels/slide18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slideLayout" Target="../slideLayouts/slideLayout2.xml"/><Relationship Id="rId1" Type="http://schemas.openxmlformats.org/officeDocument/2006/relationships/tags" Target="../tags/tag53.xml"/></Relationships>
</file>

<file path=ppt/slides/_rels/slide18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6.xml"/><Relationship Id="rId4" Type="http://schemas.openxmlformats.org/officeDocument/2006/relationships/image" Target="../media/image3.emf"/></Relationships>
</file>

<file path=ppt/slides/_rels/slide19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slideLayout" Target="../slideLayouts/slideLayout2.xml"/><Relationship Id="rId1" Type="http://schemas.openxmlformats.org/officeDocument/2006/relationships/tags" Target="../tags/tag54.xml"/></Relationships>
</file>

<file path=ppt/slides/_rels/slide19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slideLayout" Target="../slideLayouts/slideLayout2.xml"/><Relationship Id="rId1" Type="http://schemas.openxmlformats.org/officeDocument/2006/relationships/tags" Target="../tags/tag55.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slideLayout" Target="../slideLayouts/slideLayout2.xml"/><Relationship Id="rId1" Type="http://schemas.openxmlformats.org/officeDocument/2006/relationships/tags" Target="../tags/tag56.xml"/></Relationships>
</file>

<file path=ppt/slides/_rels/slide19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slideLayout" Target="../slideLayouts/slideLayout2.xml"/><Relationship Id="rId1" Type="http://schemas.openxmlformats.org/officeDocument/2006/relationships/tags" Target="../tags/tag57.xml"/></Relationships>
</file>

<file path=ppt/slides/_rels/slide19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19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slideLayout" Target="../slideLayouts/slideLayout2.xml"/><Relationship Id="rId1" Type="http://schemas.openxmlformats.org/officeDocument/2006/relationships/tags" Target="../tags/tag58.xml"/></Relationships>
</file>

<file path=ppt/slides/_rels/slide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7.xml"/><Relationship Id="rId4" Type="http://schemas.openxmlformats.org/officeDocument/2006/relationships/image" Target="../media/image3.emf"/></Relationships>
</file>

<file path=ppt/slides/_rels/slide20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20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21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21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21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2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21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21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21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21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21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slideLayout" Target="../slideLayouts/slideLayout2.xml"/><Relationship Id="rId1" Type="http://schemas.openxmlformats.org/officeDocument/2006/relationships/tags" Target="../tags/tag59.xml"/></Relationships>
</file>

<file path=ppt/slides/_rels/slide21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slideLayout" Target="../slideLayouts/slideLayout2.xml"/><Relationship Id="rId1" Type="http://schemas.openxmlformats.org/officeDocument/2006/relationships/tags" Target="../tags/tag60.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19.xml"/><Relationship Id="rId4" Type="http://schemas.openxmlformats.org/officeDocument/2006/relationships/image" Target="../media/image3.emf"/></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slideLayout" Target="../slideLayouts/slideLayout2.xml"/><Relationship Id="rId1" Type="http://schemas.openxmlformats.org/officeDocument/2006/relationships/tags" Target="../tags/tag61.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slideLayout" Target="../slideLayouts/slideLayout1.xml"/><Relationship Id="rId1" Type="http://schemas.openxmlformats.org/officeDocument/2006/relationships/tags" Target="../tags/tag62.xml"/></Relationships>
</file>

<file path=ppt/slides/_rels/slide22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slideLayout" Target="../slideLayouts/slideLayout2.xml"/><Relationship Id="rId1" Type="http://schemas.openxmlformats.org/officeDocument/2006/relationships/tags" Target="../tags/tag63.xml"/></Relationships>
</file>

<file path=ppt/slides/_rels/slide22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slideLayout" Target="../slideLayouts/slideLayout2.xml"/><Relationship Id="rId1" Type="http://schemas.openxmlformats.org/officeDocument/2006/relationships/tags" Target="../tags/tag64.xml"/></Relationships>
</file>

<file path=ppt/slides/_rels/slide22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22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22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22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20.xml"/><Relationship Id="rId4" Type="http://schemas.openxmlformats.org/officeDocument/2006/relationships/image" Target="../media/image3.emf"/></Relationships>
</file>

<file path=ppt/slides/_rels/slide23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23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23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23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23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23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23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3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23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23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24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24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24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24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24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24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24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24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24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251.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3.emf"/><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emf"/></Relationships>
</file>

<file path=ppt/slides/_rels/slide25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25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25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25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25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25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25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25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26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26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26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26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26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26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26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26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26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slideLayout" Target="../slideLayouts/slideLayout2.xml"/><Relationship Id="rId1" Type="http://schemas.openxmlformats.org/officeDocument/2006/relationships/tags" Target="../tags/tag65.xml"/></Relationships>
</file>

<file path=ppt/slides/_rels/slide2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7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slideLayout" Target="../slideLayouts/slideLayout2.xml"/><Relationship Id="rId1" Type="http://schemas.openxmlformats.org/officeDocument/2006/relationships/tags" Target="../tags/tag66.xml"/></Relationships>
</file>

<file path=ppt/slides/_rels/slide27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27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27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27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27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27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27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27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27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8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28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28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28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28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2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slideLayout" Target="../slideLayouts/slideLayout2.xml"/><Relationship Id="rId1" Type="http://schemas.openxmlformats.org/officeDocument/2006/relationships/tags" Target="../tags/tag67.xml"/></Relationships>
</file>

<file path=ppt/slides/_rels/slide28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slideLayout" Target="../slideLayouts/slideLayout2.xml"/><Relationship Id="rId1" Type="http://schemas.openxmlformats.org/officeDocument/2006/relationships/tags" Target="../tags/tag68.xml"/></Relationships>
</file>

<file path=ppt/slides/_rels/slide28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slideLayout" Target="../slideLayouts/slideLayout2.xml"/><Relationship Id="rId1" Type="http://schemas.openxmlformats.org/officeDocument/2006/relationships/tags" Target="../tags/tag69.xml"/></Relationships>
</file>

<file path=ppt/slides/_rels/slide28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slideLayout" Target="../slideLayouts/slideLayout2.xml"/><Relationship Id="rId1" Type="http://schemas.openxmlformats.org/officeDocument/2006/relationships/tags" Target="../tags/tag70.xml"/></Relationships>
</file>

<file path=ppt/slides/_rels/slide2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29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29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slideLayout" Target="../slideLayouts/slideLayout2.xml"/><Relationship Id="rId1" Type="http://schemas.openxmlformats.org/officeDocument/2006/relationships/tags" Target="../tags/tag71.xml"/></Relationships>
</file>

<file path=ppt/slides/_rels/slide29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29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29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29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29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29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29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29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0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30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30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30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30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30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30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3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30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slideLayout" Target="../slideLayouts/slideLayout2.xml"/><Relationship Id="rId1" Type="http://schemas.openxmlformats.org/officeDocument/2006/relationships/tags" Target="../tags/tag72.xml"/></Relationships>
</file>

<file path=ppt/slides/_rels/slide3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1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slideLayout" Target="../slideLayouts/slideLayout2.xml"/><Relationship Id="rId1" Type="http://schemas.openxmlformats.org/officeDocument/2006/relationships/tags" Target="../tags/tag73.xml"/></Relationships>
</file>

<file path=ppt/slides/_rels/slide31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slideLayout" Target="../slideLayouts/slideLayout2.xml"/><Relationship Id="rId1" Type="http://schemas.openxmlformats.org/officeDocument/2006/relationships/tags" Target="../tags/tag74.xml"/></Relationships>
</file>

<file path=ppt/slides/_rels/slide31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slideLayout" Target="../slideLayouts/slideLayout2.xml"/><Relationship Id="rId1" Type="http://schemas.openxmlformats.org/officeDocument/2006/relationships/tags" Target="../tags/tag75.xml"/></Relationships>
</file>

<file path=ppt/slides/_rels/slide31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slideLayout" Target="../slideLayouts/slideLayout1.xml"/><Relationship Id="rId1" Type="http://schemas.openxmlformats.org/officeDocument/2006/relationships/tags" Target="../tags/tag76.xml"/></Relationships>
</file>

<file path=ppt/slides/_rels/slide31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31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4.xml"/></Relationships>
</file>

<file path=ppt/slides/_rels/slide31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31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31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31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32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32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32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32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324.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32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3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32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slideLayout" Target="../slideLayouts/slideLayout2.xml"/><Relationship Id="rId1" Type="http://schemas.openxmlformats.org/officeDocument/2006/relationships/tags" Target="../tags/tag77.xml"/></Relationships>
</file>

<file path=ppt/slides/_rels/slide3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33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slideLayout" Target="../slideLayouts/slideLayout2.xml"/><Relationship Id="rId1" Type="http://schemas.openxmlformats.org/officeDocument/2006/relationships/tags" Target="../tags/tag78.xml"/></Relationships>
</file>

<file path=ppt/slides/_rels/slide33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slideLayout" Target="../slideLayouts/slideLayout2.xml"/><Relationship Id="rId1" Type="http://schemas.openxmlformats.org/officeDocument/2006/relationships/tags" Target="../tags/tag79.xml"/></Relationships>
</file>

<file path=ppt/slides/_rels/slide33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slideLayout" Target="../slideLayouts/slideLayout2.xml"/><Relationship Id="rId1" Type="http://schemas.openxmlformats.org/officeDocument/2006/relationships/tags" Target="../tags/tag80.xml"/></Relationships>
</file>

<file path=ppt/slides/_rels/slide33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slideLayout" Target="../slideLayouts/slideLayout2.xml"/><Relationship Id="rId1" Type="http://schemas.openxmlformats.org/officeDocument/2006/relationships/tags" Target="../tags/tag81.xml"/></Relationships>
</file>

<file path=ppt/slides/_rels/slide33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slideLayout" Target="../slideLayouts/slideLayout2.xml"/><Relationship Id="rId1" Type="http://schemas.openxmlformats.org/officeDocument/2006/relationships/tags" Target="../tags/tag82.xml"/></Relationships>
</file>

<file path=ppt/slides/_rels/slide33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slideLayout" Target="../slideLayouts/slideLayout2.xml"/><Relationship Id="rId1" Type="http://schemas.openxmlformats.org/officeDocument/2006/relationships/tags" Target="../tags/tag83.xml"/></Relationships>
</file>

<file path=ppt/slides/_rels/slide3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3.emf"/></Relationships>
</file>

<file path=ppt/slides/_rels/slide4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3.emf"/></Relationships>
</file>

<file path=ppt/slides/_rels/slide4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tags" Target="../tags/tag21.xml"/><Relationship Id="rId4" Type="http://schemas.openxmlformats.org/officeDocument/2006/relationships/image" Target="../media/image3.emf"/></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tags" Target="../tags/tag22.xml"/><Relationship Id="rId4" Type="http://schemas.openxmlformats.org/officeDocument/2006/relationships/image" Target="../media/image3.emf"/></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3.emf"/></Relationships>
</file>

<file path=ppt/slides/_rels/slide5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slideLayout" Target="../slideLayouts/slideLayout2.xml"/><Relationship Id="rId1" Type="http://schemas.openxmlformats.org/officeDocument/2006/relationships/tags" Target="../tags/tag23.xml"/></Relationships>
</file>

<file path=ppt/slides/_rels/slide5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slideLayout" Target="../slideLayouts/slideLayout2.xml"/><Relationship Id="rId1" Type="http://schemas.openxmlformats.org/officeDocument/2006/relationships/tags" Target="../tags/tag24.xml"/></Relationships>
</file>

<file path=ppt/slides/_rels/slide5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slideLayout" Target="../slideLayouts/slideLayout2.xml"/><Relationship Id="rId1" Type="http://schemas.openxmlformats.org/officeDocument/2006/relationships/tags" Target="../tags/tag25.xml"/></Relationships>
</file>

<file path=ppt/slides/_rels/slide5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slideLayout" Target="../slideLayouts/slideLayout2.xml"/><Relationship Id="rId1" Type="http://schemas.openxmlformats.org/officeDocument/2006/relationships/tags" Target="../tags/tag26.xml"/></Relationships>
</file>

<file path=ppt/slides/_rels/slide5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slideLayout" Target="../slideLayouts/slideLayout2.xml"/><Relationship Id="rId1" Type="http://schemas.openxmlformats.org/officeDocument/2006/relationships/tags" Target="../tags/tag27.xml"/><Relationship Id="rId4" Type="http://schemas.openxmlformats.org/officeDocument/2006/relationships/image" Target="../media/image7.png"/></Relationships>
</file>

<file path=ppt/slides/_rels/slide5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3.emf"/></Relationships>
</file>

<file path=ppt/slides/_rels/slide6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slideLayout" Target="../slideLayouts/slideLayout2.xml"/><Relationship Id="rId1" Type="http://schemas.openxmlformats.org/officeDocument/2006/relationships/tags" Target="../tags/tag28.xml"/></Relationships>
</file>

<file path=ppt/slides/_rels/slide6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slideLayout" Target="../slideLayouts/slideLayout2.xml"/><Relationship Id="rId1" Type="http://schemas.openxmlformats.org/officeDocument/2006/relationships/tags" Target="../tags/tag29.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3.emf"/></Relationships>
</file>

<file path=ppt/slides/_rels/slide7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slideLayout" Target="../slideLayouts/slideLayout2.xml"/><Relationship Id="rId1" Type="http://schemas.openxmlformats.org/officeDocument/2006/relationships/tags" Target="../tags/tag30.xml"/></Relationships>
</file>

<file path=ppt/slides/_rels/slide7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8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slideLayout" Target="../slideLayouts/slideLayout2.xml"/><Relationship Id="rId1" Type="http://schemas.openxmlformats.org/officeDocument/2006/relationships/tags" Target="../tags/tag31.xml"/></Relationships>
</file>

<file path=ppt/slides/_rels/slide8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slideLayout" Target="../slideLayouts/slideLayout2.xml"/><Relationship Id="rId1" Type="http://schemas.openxmlformats.org/officeDocument/2006/relationships/tags" Target="../tags/tag3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slideLayout" Target="../slideLayouts/slideLayout2.xml"/><Relationship Id="rId1" Type="http://schemas.openxmlformats.org/officeDocument/2006/relationships/tags" Target="../tags/tag33.xml"/></Relationships>
</file>

<file path=ppt/slides/_rels/slide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slideLayout" Target="../slideLayouts/slideLayout4.xml"/><Relationship Id="rId1" Type="http://schemas.openxmlformats.org/officeDocument/2006/relationships/tags" Target="../tags/tag6.xml"/><Relationship Id="rId4" Type="http://schemas.openxmlformats.org/officeDocument/2006/relationships/image" Target="../media/image4.png"/></Relationships>
</file>

<file path=ppt/slides/_rels/slide9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slideLayout" Target="../slideLayouts/slideLayout2.xml"/><Relationship Id="rId1" Type="http://schemas.openxmlformats.org/officeDocument/2006/relationships/tags" Target="../tags/tag34.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531812" y="533401"/>
            <a:ext cx="10744200" cy="1524000"/>
          </a:xfrm>
        </p:spPr>
        <p:txBody>
          <a:bodyPr>
            <a:normAutofit fontScale="90000"/>
          </a:bodyPr>
          <a:lstStyle/>
          <a:p>
            <a:pPr algn="ctr"/>
            <a:r>
              <a:rPr lang="en-US" dirty="0"/>
              <a:t>Effective Use of the </a:t>
            </a:r>
            <a:br>
              <a:rPr lang="en-US" dirty="0"/>
            </a:br>
            <a:r>
              <a:rPr lang="en-US" dirty="0"/>
              <a:t>2018 International Existing Building Code Overview</a:t>
            </a:r>
          </a:p>
        </p:txBody>
      </p:sp>
      <p:sp>
        <p:nvSpPr>
          <p:cNvPr id="3" name="Content Placeholder 2"/>
          <p:cNvSpPr>
            <a:spLocks noGrp="1"/>
          </p:cNvSpPr>
          <p:nvPr>
            <p:ph type="subTitle" idx="1"/>
          </p:nvPr>
        </p:nvSpPr>
        <p:spPr>
          <a:xfrm>
            <a:off x="3351212" y="3276600"/>
            <a:ext cx="5029201" cy="1397000"/>
          </a:xfrm>
        </p:spPr>
        <p:txBody>
          <a:bodyPr/>
          <a:lstStyle/>
          <a:p>
            <a:r>
              <a:rPr lang="en-US" dirty="0"/>
              <a:t>Based on the International Existing Building Code® (IEBC®)</a:t>
            </a:r>
          </a:p>
          <a:p>
            <a:endParaRPr lang="en-US" dirty="0"/>
          </a:p>
        </p:txBody>
      </p:sp>
      <p:sp>
        <p:nvSpPr>
          <p:cNvPr id="2" name="Slide Number Placeholder 1">
            <a:extLst>
              <a:ext uri="{FF2B5EF4-FFF2-40B4-BE49-F238E27FC236}">
                <a16:creationId xmlns:a16="http://schemas.microsoft.com/office/drawing/2014/main" xmlns="" id="{908E50DC-2113-4370-B188-5CA53A5AA7F4}"/>
              </a:ext>
            </a:extLst>
          </p:cNvPr>
          <p:cNvSpPr>
            <a:spLocks noGrp="1"/>
          </p:cNvSpPr>
          <p:nvPr>
            <p:ph type="sldNum" sz="quarter" idx="12"/>
          </p:nvPr>
        </p:nvSpPr>
        <p:spPr/>
        <p:txBody>
          <a:bodyPr/>
          <a:lstStyle/>
          <a:p>
            <a:fld id="{AAEAE4A8-A6E5-453E-B946-FB774B73F48C}" type="slidenum">
              <a:rPr lang="en-US" sz="1800" smtClean="0"/>
              <a:pPr/>
              <a:t>1</a:t>
            </a:fld>
            <a:endParaRPr lang="en-US" sz="1800" dirty="0"/>
          </a:p>
        </p:txBody>
      </p:sp>
    </p:spTree>
    <p:extLst>
      <p:ext uri="{BB962C8B-B14F-4D97-AF65-F5344CB8AC3E}">
        <p14:creationId xmlns:p14="http://schemas.microsoft.com/office/powerpoint/2010/main" xmlns="" val="365812815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 to the IEBC</a:t>
            </a:r>
          </a:p>
        </p:txBody>
      </p:sp>
      <p:sp>
        <p:nvSpPr>
          <p:cNvPr id="3" name="Content Placeholder 2"/>
          <p:cNvSpPr>
            <a:spLocks noGrp="1"/>
          </p:cNvSpPr>
          <p:nvPr>
            <p:ph sz="half" idx="1"/>
          </p:nvPr>
        </p:nvSpPr>
        <p:spPr/>
        <p:txBody>
          <a:bodyPr/>
          <a:lstStyle/>
          <a:p>
            <a:r>
              <a:rPr lang="en-US" sz="2800" dirty="0"/>
              <a:t>Purpose is to encourage the use and reuse of existing buildings, while requiring reasonable upgrades and improvements. </a:t>
            </a:r>
          </a:p>
          <a:p>
            <a:r>
              <a:rPr lang="en-US" sz="2800" dirty="0"/>
              <a:t>Upgrades and improvements, where applicable, are life-safety related and include upgrading fire protection systems, partially or completely enclosing vertical openings, replacing unsafe interior finishing, ensuring adequate means of egress, and improving accessibility and the structural system. </a:t>
            </a:r>
          </a:p>
          <a:p>
            <a:endParaRPr lang="en-US" sz="2400" dirty="0"/>
          </a:p>
        </p:txBody>
      </p:sp>
      <p:sp>
        <p:nvSpPr>
          <p:cNvPr id="5" name="Slide Number Placeholder 4"/>
          <p:cNvSpPr>
            <a:spLocks noGrp="1"/>
          </p:cNvSpPr>
          <p:nvPr>
            <p:ph type="sldNum" sz="quarter" idx="11"/>
          </p:nvPr>
        </p:nvSpPr>
        <p:spPr/>
        <p:txBody>
          <a:bodyPr/>
          <a:lstStyle/>
          <a:p>
            <a:pPr>
              <a:defRPr/>
            </a:pPr>
            <a:fld id="{4C9BA85A-05AB-40DE-A642-B306DDD4645C}" type="slidenum">
              <a:rPr lang="en-US" smtClean="0"/>
              <a:pPr>
                <a:defRPr/>
              </a:pPr>
              <a:t>10</a:t>
            </a:fld>
            <a:endParaRPr lang="en-US" dirty="0"/>
          </a:p>
        </p:txBody>
      </p:sp>
      <p:pic>
        <p:nvPicPr>
          <p:cNvPr id="6" name="Picture 5">
            <a:extLst>
              <a:ext uri="{FF2B5EF4-FFF2-40B4-BE49-F238E27FC236}">
                <a16:creationId xmlns:a16="http://schemas.microsoft.com/office/drawing/2014/main" xmlns="" id="{D1A5BF35-C127-4AC5-A82A-091EC8ACB26C}"/>
              </a:ext>
            </a:extLst>
          </p:cNvPr>
          <p:cNvPicPr>
            <a:picLocks noChangeAspect="1"/>
          </p:cNvPicPr>
          <p:nvPr/>
        </p:nvPicPr>
        <p:blipFill>
          <a:blip r:embed="rId4" cstate="print"/>
          <a:stretch>
            <a:fillRect/>
          </a:stretch>
        </p:blipFill>
        <p:spPr>
          <a:xfrm>
            <a:off x="11133125" y="0"/>
            <a:ext cx="1055700" cy="638977"/>
          </a:xfrm>
          <a:prstGeom prst="rect">
            <a:avLst/>
          </a:prstGeom>
        </p:spPr>
      </p:pic>
    </p:spTree>
    <p:custDataLst>
      <p:tags r:id="rId1"/>
    </p:custDataLst>
    <p:extLst>
      <p:ext uri="{BB962C8B-B14F-4D97-AF65-F5344CB8AC3E}">
        <p14:creationId xmlns:p14="http://schemas.microsoft.com/office/powerpoint/2010/main" xmlns="" val="38247084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Alterations—Section 503 </a:t>
            </a:r>
          </a:p>
        </p:txBody>
      </p:sp>
      <p:sp>
        <p:nvSpPr>
          <p:cNvPr id="3" name="Content Placeholder 2"/>
          <p:cNvSpPr>
            <a:spLocks noGrp="1"/>
          </p:cNvSpPr>
          <p:nvPr>
            <p:ph sz="half" idx="1"/>
          </p:nvPr>
        </p:nvSpPr>
        <p:spPr/>
        <p:txBody>
          <a:bodyPr>
            <a:normAutofit/>
          </a:bodyPr>
          <a:lstStyle/>
          <a:p>
            <a:pPr marL="0" indent="0">
              <a:buNone/>
            </a:pPr>
            <a:r>
              <a:rPr lang="en-US" sz="2800" b="1" dirty="0"/>
              <a:t>Section 503.6 – Bracing for unreinforced masonry parapets upon reroofing </a:t>
            </a:r>
          </a:p>
          <a:p>
            <a:r>
              <a:rPr lang="en-US" sz="2800" dirty="0"/>
              <a:t>Similar to Section 707.3.1 (Level 1 alteration). </a:t>
            </a:r>
          </a:p>
          <a:p>
            <a:r>
              <a:rPr lang="en-US" sz="2800" dirty="0"/>
              <a:t>Essentially requires unreinforced masonry parapets to be braced where more the 25 percent of the roof is being replaced. </a:t>
            </a:r>
          </a:p>
          <a:p>
            <a:r>
              <a:rPr lang="en-US" sz="2800" dirty="0"/>
              <a:t>This is applicable only to Seismic Design categories D, E and F.</a:t>
            </a:r>
          </a:p>
        </p:txBody>
      </p:sp>
      <p:sp>
        <p:nvSpPr>
          <p:cNvPr id="5" name="Slide Number Placeholder 4"/>
          <p:cNvSpPr>
            <a:spLocks noGrp="1"/>
          </p:cNvSpPr>
          <p:nvPr>
            <p:ph type="sldNum" sz="quarter" idx="11"/>
          </p:nvPr>
        </p:nvSpPr>
        <p:spPr/>
        <p:txBody>
          <a:bodyPr/>
          <a:lstStyle/>
          <a:p>
            <a:pPr>
              <a:defRPr/>
            </a:pPr>
            <a:fld id="{4C9BA85A-05AB-40DE-A642-B306DDD4645C}" type="slidenum">
              <a:rPr lang="en-US" smtClean="0"/>
              <a:pPr>
                <a:defRPr/>
              </a:pPr>
              <a:t>100</a:t>
            </a:fld>
            <a:endParaRPr lang="en-US" dirty="0"/>
          </a:p>
        </p:txBody>
      </p:sp>
      <p:pic>
        <p:nvPicPr>
          <p:cNvPr id="6" name="Picture 5">
            <a:extLst>
              <a:ext uri="{FF2B5EF4-FFF2-40B4-BE49-F238E27FC236}">
                <a16:creationId xmlns:a16="http://schemas.microsoft.com/office/drawing/2014/main" xmlns="" id="{B6332045-7743-4FFE-9C21-FA602D5C209D}"/>
              </a:ext>
            </a:extLst>
          </p:cNvPr>
          <p:cNvPicPr>
            <a:picLocks noChangeAspect="1"/>
          </p:cNvPicPr>
          <p:nvPr/>
        </p:nvPicPr>
        <p:blipFill>
          <a:blip r:embed="rId2" cstate="print"/>
          <a:stretch>
            <a:fillRect/>
          </a:stretch>
        </p:blipFill>
        <p:spPr>
          <a:xfrm>
            <a:off x="11133125" y="0"/>
            <a:ext cx="1055700" cy="638977"/>
          </a:xfrm>
          <a:prstGeom prst="rect">
            <a:avLst/>
          </a:prstGeom>
        </p:spPr>
      </p:pic>
    </p:spTree>
    <p:extLst>
      <p:ext uri="{BB962C8B-B14F-4D97-AF65-F5344CB8AC3E}">
        <p14:creationId xmlns:p14="http://schemas.microsoft.com/office/powerpoint/2010/main" xmlns="" val="264125227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Alterations—Section 503 </a:t>
            </a:r>
          </a:p>
        </p:txBody>
      </p:sp>
      <p:sp>
        <p:nvSpPr>
          <p:cNvPr id="3" name="Content Placeholder 2"/>
          <p:cNvSpPr>
            <a:spLocks noGrp="1"/>
          </p:cNvSpPr>
          <p:nvPr>
            <p:ph sz="half" idx="1"/>
          </p:nvPr>
        </p:nvSpPr>
        <p:spPr/>
        <p:txBody>
          <a:bodyPr/>
          <a:lstStyle/>
          <a:p>
            <a:pPr marL="0" indent="0">
              <a:buNone/>
            </a:pPr>
            <a:r>
              <a:rPr lang="en-US" sz="2400" b="1" dirty="0"/>
              <a:t>Section 503.8 – Wall anchorage for unreinforced masonry walls in major alterations</a:t>
            </a:r>
          </a:p>
          <a:p>
            <a:r>
              <a:rPr lang="en-US" sz="2400" dirty="0"/>
              <a:t>Applies where the alteration exceeds 50 percent of the area of the building. </a:t>
            </a:r>
          </a:p>
          <a:p>
            <a:r>
              <a:rPr lang="en-US" sz="2400" dirty="0"/>
              <a:t>This is consistent with work area.</a:t>
            </a:r>
          </a:p>
        </p:txBody>
      </p:sp>
      <p:sp>
        <p:nvSpPr>
          <p:cNvPr id="5" name="Slide Number Placeholder 4"/>
          <p:cNvSpPr>
            <a:spLocks noGrp="1"/>
          </p:cNvSpPr>
          <p:nvPr>
            <p:ph type="sldNum" sz="quarter" idx="11"/>
          </p:nvPr>
        </p:nvSpPr>
        <p:spPr/>
        <p:txBody>
          <a:bodyPr/>
          <a:lstStyle/>
          <a:p>
            <a:pPr>
              <a:defRPr/>
            </a:pPr>
            <a:fld id="{4C9BA85A-05AB-40DE-A642-B306DDD4645C}" type="slidenum">
              <a:rPr lang="en-US" smtClean="0"/>
              <a:pPr>
                <a:defRPr/>
              </a:pPr>
              <a:t>101</a:t>
            </a:fld>
            <a:endParaRPr lang="en-US" dirty="0"/>
          </a:p>
        </p:txBody>
      </p:sp>
      <p:pic>
        <p:nvPicPr>
          <p:cNvPr id="6" name="Picture 5">
            <a:extLst>
              <a:ext uri="{FF2B5EF4-FFF2-40B4-BE49-F238E27FC236}">
                <a16:creationId xmlns:a16="http://schemas.microsoft.com/office/drawing/2014/main" xmlns="" id="{C3EF4678-E497-4156-9C3C-BB48D624EDD7}"/>
              </a:ext>
            </a:extLst>
          </p:cNvPr>
          <p:cNvPicPr>
            <a:picLocks noChangeAspect="1"/>
          </p:cNvPicPr>
          <p:nvPr/>
        </p:nvPicPr>
        <p:blipFill>
          <a:blip r:embed="rId2" cstate="print"/>
          <a:stretch>
            <a:fillRect/>
          </a:stretch>
        </p:blipFill>
        <p:spPr>
          <a:xfrm>
            <a:off x="11133125" y="0"/>
            <a:ext cx="1055700" cy="638977"/>
          </a:xfrm>
          <a:prstGeom prst="rect">
            <a:avLst/>
          </a:prstGeom>
        </p:spPr>
      </p:pic>
    </p:spTree>
    <p:extLst>
      <p:ext uri="{BB962C8B-B14F-4D97-AF65-F5344CB8AC3E}">
        <p14:creationId xmlns:p14="http://schemas.microsoft.com/office/powerpoint/2010/main" xmlns="" val="85899685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Alterations—Section 503 </a:t>
            </a:r>
          </a:p>
        </p:txBody>
      </p:sp>
      <p:sp>
        <p:nvSpPr>
          <p:cNvPr id="3" name="Content Placeholder 2"/>
          <p:cNvSpPr>
            <a:spLocks noGrp="1"/>
          </p:cNvSpPr>
          <p:nvPr>
            <p:ph sz="half" idx="1"/>
          </p:nvPr>
        </p:nvSpPr>
        <p:spPr>
          <a:xfrm>
            <a:off x="1065212" y="1828800"/>
            <a:ext cx="9982200" cy="4191000"/>
          </a:xfrm>
        </p:spPr>
        <p:txBody>
          <a:bodyPr>
            <a:noAutofit/>
          </a:bodyPr>
          <a:lstStyle/>
          <a:p>
            <a:pPr marL="0" indent="0">
              <a:buNone/>
            </a:pPr>
            <a:r>
              <a:rPr lang="en-US" sz="2800" b="1" dirty="0"/>
              <a:t>Section 503.6 – Bracing for unreinforced masonry parapets in major alterations </a:t>
            </a:r>
          </a:p>
          <a:p>
            <a:r>
              <a:rPr lang="en-US" sz="2800" dirty="0"/>
              <a:t>This requires that unreinforced masonry parapets be braced where located in seismic design categories C, D, E and F. </a:t>
            </a:r>
          </a:p>
          <a:p>
            <a:r>
              <a:rPr lang="en-US" sz="2800" dirty="0"/>
              <a:t>Applies where the alteration exceeds 50 percent of the area of the building. </a:t>
            </a:r>
          </a:p>
          <a:p>
            <a:r>
              <a:rPr lang="en-US" sz="2800" dirty="0"/>
              <a:t>This is consistent with work area.</a:t>
            </a:r>
          </a:p>
        </p:txBody>
      </p:sp>
      <p:sp>
        <p:nvSpPr>
          <p:cNvPr id="5" name="Slide Number Placeholder 4"/>
          <p:cNvSpPr>
            <a:spLocks noGrp="1"/>
          </p:cNvSpPr>
          <p:nvPr>
            <p:ph type="sldNum" sz="quarter" idx="11"/>
          </p:nvPr>
        </p:nvSpPr>
        <p:spPr/>
        <p:txBody>
          <a:bodyPr/>
          <a:lstStyle/>
          <a:p>
            <a:pPr>
              <a:defRPr/>
            </a:pPr>
            <a:fld id="{4C9BA85A-05AB-40DE-A642-B306DDD4645C}" type="slidenum">
              <a:rPr lang="en-US" smtClean="0"/>
              <a:pPr>
                <a:defRPr/>
              </a:pPr>
              <a:t>102</a:t>
            </a:fld>
            <a:endParaRPr lang="en-US" dirty="0"/>
          </a:p>
        </p:txBody>
      </p:sp>
      <p:pic>
        <p:nvPicPr>
          <p:cNvPr id="6" name="Picture 5">
            <a:extLst>
              <a:ext uri="{FF2B5EF4-FFF2-40B4-BE49-F238E27FC236}">
                <a16:creationId xmlns:a16="http://schemas.microsoft.com/office/drawing/2014/main" xmlns="" id="{67E44F99-480A-4413-87C3-263C1878A02E}"/>
              </a:ext>
            </a:extLst>
          </p:cNvPr>
          <p:cNvPicPr>
            <a:picLocks noChangeAspect="1"/>
          </p:cNvPicPr>
          <p:nvPr/>
        </p:nvPicPr>
        <p:blipFill>
          <a:blip r:embed="rId2" cstate="print"/>
          <a:stretch>
            <a:fillRect/>
          </a:stretch>
        </p:blipFill>
        <p:spPr>
          <a:xfrm>
            <a:off x="11133125" y="0"/>
            <a:ext cx="1055700" cy="638977"/>
          </a:xfrm>
          <a:prstGeom prst="rect">
            <a:avLst/>
          </a:prstGeom>
        </p:spPr>
      </p:pic>
    </p:spTree>
    <p:extLst>
      <p:ext uri="{BB962C8B-B14F-4D97-AF65-F5344CB8AC3E}">
        <p14:creationId xmlns:p14="http://schemas.microsoft.com/office/powerpoint/2010/main" xmlns="" val="91235887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2812" y="-309563"/>
            <a:ext cx="8686801" cy="1066800"/>
          </a:xfrm>
        </p:spPr>
        <p:txBody>
          <a:bodyPr/>
          <a:lstStyle/>
          <a:p>
            <a:r>
              <a:rPr lang="en-US" dirty="0"/>
              <a:t>Alterations—Section 503 </a:t>
            </a:r>
          </a:p>
        </p:txBody>
      </p:sp>
      <p:sp>
        <p:nvSpPr>
          <p:cNvPr id="3" name="Content Placeholder 2"/>
          <p:cNvSpPr>
            <a:spLocks noGrp="1"/>
          </p:cNvSpPr>
          <p:nvPr>
            <p:ph sz="half" idx="1"/>
          </p:nvPr>
        </p:nvSpPr>
        <p:spPr>
          <a:xfrm>
            <a:off x="1979612" y="838200"/>
            <a:ext cx="8229600" cy="4525963"/>
          </a:xfrm>
        </p:spPr>
        <p:txBody>
          <a:bodyPr>
            <a:noAutofit/>
          </a:bodyPr>
          <a:lstStyle/>
          <a:p>
            <a:pPr marL="0" indent="0">
              <a:buNone/>
            </a:pPr>
            <a:r>
              <a:rPr lang="en-US" sz="2400" b="1" dirty="0"/>
              <a:t>Section 503.12 – Roof diaphragms resisting wind loads in high wind regions </a:t>
            </a:r>
          </a:p>
          <a:p>
            <a:r>
              <a:rPr lang="en-US" sz="2400" dirty="0"/>
              <a:t>Removal of roofing provides an opportunity to inspect a portion of the structure that is otherwise concealed. </a:t>
            </a:r>
          </a:p>
          <a:p>
            <a:r>
              <a:rPr lang="en-US" sz="2400" dirty="0"/>
              <a:t>In reroofing operations where more than 50 percent of the roof covering is removed and where the ultimate design wind speed </a:t>
            </a:r>
            <a:r>
              <a:rPr lang="en-US" sz="2400" dirty="0" err="1"/>
              <a:t>Vuh</a:t>
            </a:r>
            <a:r>
              <a:rPr lang="en-US" sz="2400" dirty="0"/>
              <a:t> is greater than 115 mph (51 m/s) or special wind region a roof diaphragm that is a part of the main </a:t>
            </a:r>
            <a:r>
              <a:rPr lang="en-US" sz="2400" dirty="0" err="1"/>
              <a:t>windforce</a:t>
            </a:r>
            <a:r>
              <a:rPr lang="en-US" sz="2400" dirty="0"/>
              <a:t>-resisting system is required to be evaluated for adequate strength to resist and transfer the wind loads in the IBC. </a:t>
            </a:r>
          </a:p>
          <a:p>
            <a:r>
              <a:rPr lang="en-US" sz="2400" dirty="0"/>
              <a:t>If the roof diaphragm is found deficient because of insufficient or deteriorated connections, such connections are required to be strengthened or replaced, unless they are capable of resisting 75 percent of those wind loads. </a:t>
            </a:r>
          </a:p>
        </p:txBody>
      </p:sp>
      <p:sp>
        <p:nvSpPr>
          <p:cNvPr id="5" name="Slide Number Placeholder 4"/>
          <p:cNvSpPr>
            <a:spLocks noGrp="1"/>
          </p:cNvSpPr>
          <p:nvPr>
            <p:ph type="sldNum" sz="quarter" idx="11"/>
          </p:nvPr>
        </p:nvSpPr>
        <p:spPr/>
        <p:txBody>
          <a:bodyPr/>
          <a:lstStyle/>
          <a:p>
            <a:pPr>
              <a:defRPr/>
            </a:pPr>
            <a:fld id="{4C9BA85A-05AB-40DE-A642-B306DDD4645C}" type="slidenum">
              <a:rPr lang="en-US" smtClean="0"/>
              <a:pPr>
                <a:defRPr/>
              </a:pPr>
              <a:t>103</a:t>
            </a:fld>
            <a:endParaRPr lang="en-US" dirty="0"/>
          </a:p>
        </p:txBody>
      </p:sp>
      <p:pic>
        <p:nvPicPr>
          <p:cNvPr id="6" name="Picture 5">
            <a:extLst>
              <a:ext uri="{FF2B5EF4-FFF2-40B4-BE49-F238E27FC236}">
                <a16:creationId xmlns:a16="http://schemas.microsoft.com/office/drawing/2014/main" xmlns="" id="{043D8776-30C5-405D-99BB-C3F367B5656D}"/>
              </a:ext>
            </a:extLst>
          </p:cNvPr>
          <p:cNvPicPr>
            <a:picLocks noChangeAspect="1"/>
          </p:cNvPicPr>
          <p:nvPr/>
        </p:nvPicPr>
        <p:blipFill>
          <a:blip r:embed="rId2" cstate="print"/>
          <a:stretch>
            <a:fillRect/>
          </a:stretch>
        </p:blipFill>
        <p:spPr>
          <a:xfrm>
            <a:off x="11133125" y="0"/>
            <a:ext cx="1055700" cy="638977"/>
          </a:xfrm>
          <a:prstGeom prst="rect">
            <a:avLst/>
          </a:prstGeom>
        </p:spPr>
      </p:pic>
    </p:spTree>
    <p:extLst>
      <p:ext uri="{BB962C8B-B14F-4D97-AF65-F5344CB8AC3E}">
        <p14:creationId xmlns:p14="http://schemas.microsoft.com/office/powerpoint/2010/main" xmlns="" val="422904215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Alterations—Section 503 </a:t>
            </a:r>
          </a:p>
        </p:txBody>
      </p:sp>
      <p:sp>
        <p:nvSpPr>
          <p:cNvPr id="3" name="Content Placeholder 2"/>
          <p:cNvSpPr>
            <a:spLocks noGrp="1"/>
          </p:cNvSpPr>
          <p:nvPr>
            <p:ph sz="half" idx="1"/>
          </p:nvPr>
        </p:nvSpPr>
        <p:spPr/>
        <p:txBody>
          <a:bodyPr/>
          <a:lstStyle/>
          <a:p>
            <a:pPr marL="0" indent="0">
              <a:buNone/>
            </a:pPr>
            <a:r>
              <a:rPr lang="en-US" sz="2400" b="1" dirty="0"/>
              <a:t>Section 503.13 – Voluntary seismic improvements </a:t>
            </a:r>
          </a:p>
          <a:p>
            <a:r>
              <a:rPr lang="en-US" sz="2400" dirty="0"/>
              <a:t>Allows a building owner to initiate an improvement to the seismic-force-resisting system to the extent that it is viable, provided an engineering analysis is furnished that shows that the altered elements are no less conforming and that the new structural elements are detailed as required for new construction, including their connections. </a:t>
            </a:r>
          </a:p>
          <a:p>
            <a:r>
              <a:rPr lang="en-US" sz="2400" dirty="0"/>
              <a:t>The intent is to encourage building owners to initiate upgrades to seismic systems that are considered prudent without making them cost prohibitive.</a:t>
            </a:r>
          </a:p>
        </p:txBody>
      </p:sp>
      <p:sp>
        <p:nvSpPr>
          <p:cNvPr id="5" name="Slide Number Placeholder 4"/>
          <p:cNvSpPr>
            <a:spLocks noGrp="1"/>
          </p:cNvSpPr>
          <p:nvPr>
            <p:ph type="sldNum" sz="quarter" idx="11"/>
          </p:nvPr>
        </p:nvSpPr>
        <p:spPr/>
        <p:txBody>
          <a:bodyPr/>
          <a:lstStyle/>
          <a:p>
            <a:pPr>
              <a:defRPr/>
            </a:pPr>
            <a:fld id="{4C9BA85A-05AB-40DE-A642-B306DDD4645C}" type="slidenum">
              <a:rPr lang="en-US" smtClean="0"/>
              <a:pPr>
                <a:defRPr/>
              </a:pPr>
              <a:t>104</a:t>
            </a:fld>
            <a:endParaRPr lang="en-US" dirty="0"/>
          </a:p>
        </p:txBody>
      </p:sp>
      <p:pic>
        <p:nvPicPr>
          <p:cNvPr id="6" name="Picture 5">
            <a:extLst>
              <a:ext uri="{FF2B5EF4-FFF2-40B4-BE49-F238E27FC236}">
                <a16:creationId xmlns:a16="http://schemas.microsoft.com/office/drawing/2014/main" xmlns="" id="{88503950-9BB4-4F4E-93C2-B354B746F005}"/>
              </a:ext>
            </a:extLst>
          </p:cNvPr>
          <p:cNvPicPr>
            <a:picLocks noChangeAspect="1"/>
          </p:cNvPicPr>
          <p:nvPr/>
        </p:nvPicPr>
        <p:blipFill>
          <a:blip r:embed="rId2" cstate="print"/>
          <a:stretch>
            <a:fillRect/>
          </a:stretch>
        </p:blipFill>
        <p:spPr>
          <a:xfrm>
            <a:off x="11133125" y="0"/>
            <a:ext cx="1055700" cy="638977"/>
          </a:xfrm>
          <a:prstGeom prst="rect">
            <a:avLst/>
          </a:prstGeom>
        </p:spPr>
      </p:pic>
    </p:spTree>
    <p:extLst>
      <p:ext uri="{BB962C8B-B14F-4D97-AF65-F5344CB8AC3E}">
        <p14:creationId xmlns:p14="http://schemas.microsoft.com/office/powerpoint/2010/main" xmlns="" val="166043289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2812" y="-304800"/>
            <a:ext cx="8686801" cy="1066800"/>
          </a:xfrm>
        </p:spPr>
        <p:txBody>
          <a:bodyPr/>
          <a:lstStyle/>
          <a:p>
            <a:r>
              <a:rPr lang="en-US" dirty="0"/>
              <a:t>Alterations—Section 503 </a:t>
            </a:r>
          </a:p>
        </p:txBody>
      </p:sp>
      <p:sp>
        <p:nvSpPr>
          <p:cNvPr id="3" name="Content Placeholder 2"/>
          <p:cNvSpPr>
            <a:spLocks noGrp="1"/>
          </p:cNvSpPr>
          <p:nvPr>
            <p:ph sz="half" idx="1"/>
          </p:nvPr>
        </p:nvSpPr>
        <p:spPr>
          <a:xfrm>
            <a:off x="379412" y="1066800"/>
            <a:ext cx="11353800" cy="4191000"/>
          </a:xfrm>
        </p:spPr>
        <p:txBody>
          <a:bodyPr>
            <a:noAutofit/>
          </a:bodyPr>
          <a:lstStyle/>
          <a:p>
            <a:pPr marL="0" indent="0">
              <a:buNone/>
            </a:pPr>
            <a:r>
              <a:rPr lang="en-US" b="1" dirty="0"/>
              <a:t>Section 503.14 – Smoke Alarms </a:t>
            </a:r>
          </a:p>
          <a:p>
            <a:r>
              <a:rPr lang="en-US" dirty="0"/>
              <a:t>Where an addition is made to a building or structure of a Group I-1 or R occupancy, the existing building shall be provided with smoke alarms in accordance with Section 1103.8 of the IFC.</a:t>
            </a:r>
          </a:p>
          <a:p>
            <a:pPr marL="45720" indent="0">
              <a:buNone/>
            </a:pPr>
            <a:r>
              <a:rPr lang="en-US" b="1" dirty="0"/>
              <a:t>Section 503.15 – Carbon Monoxide Alarms</a:t>
            </a:r>
          </a:p>
          <a:p>
            <a:pPr marL="45720" indent="0">
              <a:buNone/>
            </a:pPr>
            <a:r>
              <a:rPr lang="en-US" dirty="0"/>
              <a:t>Carbon monoxide alarms shall be provided to protect sleeping units and dwelling units in Group I-1, I-2, I-4 and R occupancies in accordance with Section 1103.9 of the IFC.</a:t>
            </a:r>
          </a:p>
          <a:p>
            <a:pPr marL="45720" indent="0">
              <a:buNone/>
            </a:pPr>
            <a:r>
              <a:rPr lang="en-US" b="1" dirty="0"/>
              <a:t>Exceptions: </a:t>
            </a:r>
          </a:p>
          <a:p>
            <a:pPr marL="45720" indent="0">
              <a:buNone/>
            </a:pPr>
            <a:r>
              <a:rPr lang="en-US" dirty="0"/>
              <a:t>1.	Work involving the exterior surfaces of buildings, such as the replacement of roofing or siding, the addition or replacement of windows or doors, or the addition of porches or decks.</a:t>
            </a:r>
          </a:p>
          <a:p>
            <a:pPr marL="45720" indent="0">
              <a:buNone/>
            </a:pPr>
            <a:r>
              <a:rPr lang="en-US" dirty="0"/>
              <a:t>2.	Installation, alteration or repairs of plumbing or mechanical systems, other than fuel-burning appliances.</a:t>
            </a:r>
          </a:p>
        </p:txBody>
      </p:sp>
      <p:sp>
        <p:nvSpPr>
          <p:cNvPr id="5" name="Slide Number Placeholder 4"/>
          <p:cNvSpPr>
            <a:spLocks noGrp="1"/>
          </p:cNvSpPr>
          <p:nvPr>
            <p:ph type="sldNum" sz="quarter" idx="11"/>
          </p:nvPr>
        </p:nvSpPr>
        <p:spPr/>
        <p:txBody>
          <a:bodyPr/>
          <a:lstStyle/>
          <a:p>
            <a:pPr>
              <a:defRPr/>
            </a:pPr>
            <a:fld id="{4C9BA85A-05AB-40DE-A642-B306DDD4645C}" type="slidenum">
              <a:rPr lang="en-US" smtClean="0"/>
              <a:pPr>
                <a:defRPr/>
              </a:pPr>
              <a:t>105</a:t>
            </a:fld>
            <a:endParaRPr lang="en-US" dirty="0"/>
          </a:p>
        </p:txBody>
      </p:sp>
      <p:pic>
        <p:nvPicPr>
          <p:cNvPr id="6" name="Picture 5">
            <a:extLst>
              <a:ext uri="{FF2B5EF4-FFF2-40B4-BE49-F238E27FC236}">
                <a16:creationId xmlns:a16="http://schemas.microsoft.com/office/drawing/2014/main" xmlns="" id="{0D3A0F13-137B-43E8-BCF5-6A3B1AD4D1BA}"/>
              </a:ext>
            </a:extLst>
          </p:cNvPr>
          <p:cNvPicPr>
            <a:picLocks noChangeAspect="1"/>
          </p:cNvPicPr>
          <p:nvPr/>
        </p:nvPicPr>
        <p:blipFill>
          <a:blip r:embed="rId2" cstate="print"/>
          <a:stretch>
            <a:fillRect/>
          </a:stretch>
        </p:blipFill>
        <p:spPr>
          <a:xfrm>
            <a:off x="11133125" y="0"/>
            <a:ext cx="1055700" cy="638977"/>
          </a:xfrm>
          <a:prstGeom prst="rect">
            <a:avLst/>
          </a:prstGeom>
        </p:spPr>
      </p:pic>
    </p:spTree>
    <p:extLst>
      <p:ext uri="{BB962C8B-B14F-4D97-AF65-F5344CB8AC3E}">
        <p14:creationId xmlns:p14="http://schemas.microsoft.com/office/powerpoint/2010/main" xmlns="" val="334940271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Alterations—Section 503 </a:t>
            </a:r>
          </a:p>
        </p:txBody>
      </p:sp>
      <p:sp>
        <p:nvSpPr>
          <p:cNvPr id="3" name="Content Placeholder 2"/>
          <p:cNvSpPr>
            <a:spLocks noGrp="1"/>
          </p:cNvSpPr>
          <p:nvPr>
            <p:ph sz="half" idx="1"/>
          </p:nvPr>
        </p:nvSpPr>
        <p:spPr/>
        <p:txBody>
          <a:bodyPr/>
          <a:lstStyle/>
          <a:p>
            <a:pPr marL="0" indent="0">
              <a:buNone/>
            </a:pPr>
            <a:r>
              <a:rPr lang="en-US" b="1" dirty="0"/>
              <a:t>Section 503.16 – Refuge areas </a:t>
            </a:r>
          </a:p>
          <a:p>
            <a:r>
              <a:rPr lang="en-US" dirty="0"/>
              <a:t>In Group I-2, I-3 and Ambulatory care facilities there is a dependence upon a defend in place strategy versus traditional building evacuation. </a:t>
            </a:r>
          </a:p>
          <a:p>
            <a:r>
              <a:rPr lang="en-US" dirty="0"/>
              <a:t>In order to accomplish this appropriately sized refuge areas are required to be available. </a:t>
            </a:r>
          </a:p>
          <a:p>
            <a:r>
              <a:rPr lang="en-US" dirty="0"/>
              <a:t>Must comply with smoke compartment, Ambulatory Care provisions and Horizontal exit provisions of Section 503.16.1 through 503.16.3. </a:t>
            </a:r>
          </a:p>
          <a:p>
            <a:r>
              <a:rPr lang="en-US" dirty="0"/>
              <a:t>These sections are intended to make sure those refuge areas are addressed during alterations. </a:t>
            </a:r>
          </a:p>
        </p:txBody>
      </p:sp>
      <p:sp>
        <p:nvSpPr>
          <p:cNvPr id="5" name="Slide Number Placeholder 4"/>
          <p:cNvSpPr>
            <a:spLocks noGrp="1"/>
          </p:cNvSpPr>
          <p:nvPr>
            <p:ph type="sldNum" sz="quarter" idx="11"/>
          </p:nvPr>
        </p:nvSpPr>
        <p:spPr/>
        <p:txBody>
          <a:bodyPr/>
          <a:lstStyle/>
          <a:p>
            <a:pPr>
              <a:defRPr/>
            </a:pPr>
            <a:fld id="{4C9BA85A-05AB-40DE-A642-B306DDD4645C}" type="slidenum">
              <a:rPr lang="en-US" smtClean="0"/>
              <a:pPr>
                <a:defRPr/>
              </a:pPr>
              <a:t>106</a:t>
            </a:fld>
            <a:endParaRPr lang="en-US" dirty="0"/>
          </a:p>
        </p:txBody>
      </p:sp>
      <p:pic>
        <p:nvPicPr>
          <p:cNvPr id="6" name="Picture 5">
            <a:extLst>
              <a:ext uri="{FF2B5EF4-FFF2-40B4-BE49-F238E27FC236}">
                <a16:creationId xmlns:a16="http://schemas.microsoft.com/office/drawing/2014/main" xmlns="" id="{9D74B897-584B-4D6A-A266-F3D10B174133}"/>
              </a:ext>
            </a:extLst>
          </p:cNvPr>
          <p:cNvPicPr>
            <a:picLocks noChangeAspect="1"/>
          </p:cNvPicPr>
          <p:nvPr/>
        </p:nvPicPr>
        <p:blipFill>
          <a:blip r:embed="rId2" cstate="print"/>
          <a:stretch>
            <a:fillRect/>
          </a:stretch>
        </p:blipFill>
        <p:spPr>
          <a:xfrm>
            <a:off x="11133125" y="0"/>
            <a:ext cx="1055700" cy="638977"/>
          </a:xfrm>
          <a:prstGeom prst="rect">
            <a:avLst/>
          </a:prstGeom>
        </p:spPr>
      </p:pic>
    </p:spTree>
    <p:extLst>
      <p:ext uri="{BB962C8B-B14F-4D97-AF65-F5344CB8AC3E}">
        <p14:creationId xmlns:p14="http://schemas.microsoft.com/office/powerpoint/2010/main" xmlns="" val="254882141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Fire Escapes—Section 504</a:t>
            </a:r>
          </a:p>
        </p:txBody>
      </p:sp>
      <p:sp>
        <p:nvSpPr>
          <p:cNvPr id="3" name="Content Placeholder 2"/>
          <p:cNvSpPr>
            <a:spLocks noGrp="1"/>
          </p:cNvSpPr>
          <p:nvPr>
            <p:ph sz="half" idx="1"/>
          </p:nvPr>
        </p:nvSpPr>
        <p:spPr/>
        <p:txBody>
          <a:bodyPr>
            <a:normAutofit/>
          </a:bodyPr>
          <a:lstStyle/>
          <a:p>
            <a:pPr marL="0" indent="0">
              <a:buNone/>
            </a:pPr>
            <a:r>
              <a:rPr lang="en-US" sz="2800" b="1" dirty="0"/>
              <a:t>Section 504.1.1 – New buildings </a:t>
            </a:r>
          </a:p>
          <a:p>
            <a:r>
              <a:rPr lang="en-US" sz="2800" dirty="0"/>
              <a:t>Fire escapes are not permitted as part of the means of egress in new buildings. </a:t>
            </a:r>
          </a:p>
          <a:p>
            <a:r>
              <a:rPr lang="en-US" sz="2800" dirty="0"/>
              <a:t>Additions are considered new buildings and also would not be allowed to use fire escapes. </a:t>
            </a:r>
          </a:p>
        </p:txBody>
      </p:sp>
      <p:sp>
        <p:nvSpPr>
          <p:cNvPr id="5" name="Slide Number Placeholder 4"/>
          <p:cNvSpPr>
            <a:spLocks noGrp="1"/>
          </p:cNvSpPr>
          <p:nvPr>
            <p:ph type="sldNum" sz="quarter" idx="11"/>
          </p:nvPr>
        </p:nvSpPr>
        <p:spPr/>
        <p:txBody>
          <a:bodyPr/>
          <a:lstStyle/>
          <a:p>
            <a:pPr>
              <a:defRPr/>
            </a:pPr>
            <a:fld id="{4C9BA85A-05AB-40DE-A642-B306DDD4645C}" type="slidenum">
              <a:rPr lang="en-US" smtClean="0"/>
              <a:pPr>
                <a:defRPr/>
              </a:pPr>
              <a:t>107</a:t>
            </a:fld>
            <a:endParaRPr lang="en-US" dirty="0"/>
          </a:p>
        </p:txBody>
      </p:sp>
      <p:pic>
        <p:nvPicPr>
          <p:cNvPr id="6" name="Picture 5">
            <a:extLst>
              <a:ext uri="{FF2B5EF4-FFF2-40B4-BE49-F238E27FC236}">
                <a16:creationId xmlns:a16="http://schemas.microsoft.com/office/drawing/2014/main" xmlns="" id="{361163DB-A694-488E-AEE6-37242931F27E}"/>
              </a:ext>
            </a:extLst>
          </p:cNvPr>
          <p:cNvPicPr>
            <a:picLocks noChangeAspect="1"/>
          </p:cNvPicPr>
          <p:nvPr/>
        </p:nvPicPr>
        <p:blipFill>
          <a:blip r:embed="rId2" cstate="print"/>
          <a:stretch>
            <a:fillRect/>
          </a:stretch>
        </p:blipFill>
        <p:spPr>
          <a:xfrm>
            <a:off x="11133125" y="0"/>
            <a:ext cx="1055700" cy="638977"/>
          </a:xfrm>
          <a:prstGeom prst="rect">
            <a:avLst/>
          </a:prstGeom>
        </p:spPr>
      </p:pic>
    </p:spTree>
    <p:extLst>
      <p:ext uri="{BB962C8B-B14F-4D97-AF65-F5344CB8AC3E}">
        <p14:creationId xmlns:p14="http://schemas.microsoft.com/office/powerpoint/2010/main" xmlns="" val="346823105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Fire Escapes—Section 504</a:t>
            </a:r>
          </a:p>
        </p:txBody>
      </p:sp>
      <p:sp>
        <p:nvSpPr>
          <p:cNvPr id="3" name="Content Placeholder 2"/>
          <p:cNvSpPr>
            <a:spLocks noGrp="1"/>
          </p:cNvSpPr>
          <p:nvPr>
            <p:ph sz="half" idx="1"/>
          </p:nvPr>
        </p:nvSpPr>
        <p:spPr/>
        <p:txBody>
          <a:bodyPr>
            <a:normAutofit/>
          </a:bodyPr>
          <a:lstStyle/>
          <a:p>
            <a:pPr marL="0" indent="0">
              <a:buNone/>
            </a:pPr>
            <a:r>
              <a:rPr lang="en-US" sz="2800" b="1" dirty="0"/>
              <a:t>Section 504.1.2 – Existing fire escapes </a:t>
            </a:r>
          </a:p>
          <a:p>
            <a:r>
              <a:rPr lang="en-US" sz="2800" dirty="0"/>
              <a:t>Existing fire escapes are acceptable as a part of the means of egress in an existing building.</a:t>
            </a:r>
          </a:p>
        </p:txBody>
      </p:sp>
      <p:sp>
        <p:nvSpPr>
          <p:cNvPr id="5" name="Slide Number Placeholder 4"/>
          <p:cNvSpPr>
            <a:spLocks noGrp="1"/>
          </p:cNvSpPr>
          <p:nvPr>
            <p:ph type="sldNum" sz="quarter" idx="11"/>
          </p:nvPr>
        </p:nvSpPr>
        <p:spPr/>
        <p:txBody>
          <a:bodyPr/>
          <a:lstStyle/>
          <a:p>
            <a:pPr>
              <a:defRPr/>
            </a:pPr>
            <a:fld id="{4C9BA85A-05AB-40DE-A642-B306DDD4645C}" type="slidenum">
              <a:rPr lang="en-US" smtClean="0"/>
              <a:pPr>
                <a:defRPr/>
              </a:pPr>
              <a:t>108</a:t>
            </a:fld>
            <a:endParaRPr lang="en-US" dirty="0"/>
          </a:p>
        </p:txBody>
      </p:sp>
      <p:pic>
        <p:nvPicPr>
          <p:cNvPr id="6" name="Picture 5">
            <a:extLst>
              <a:ext uri="{FF2B5EF4-FFF2-40B4-BE49-F238E27FC236}">
                <a16:creationId xmlns:a16="http://schemas.microsoft.com/office/drawing/2014/main" xmlns="" id="{7650CD82-3E49-4C42-810A-C185A776CD75}"/>
              </a:ext>
            </a:extLst>
          </p:cNvPr>
          <p:cNvPicPr>
            <a:picLocks noChangeAspect="1"/>
          </p:cNvPicPr>
          <p:nvPr/>
        </p:nvPicPr>
        <p:blipFill>
          <a:blip r:embed="rId2" cstate="print"/>
          <a:stretch>
            <a:fillRect/>
          </a:stretch>
        </p:blipFill>
        <p:spPr>
          <a:xfrm>
            <a:off x="11133125" y="0"/>
            <a:ext cx="1055700" cy="638977"/>
          </a:xfrm>
          <a:prstGeom prst="rect">
            <a:avLst/>
          </a:prstGeom>
        </p:spPr>
      </p:pic>
    </p:spTree>
    <p:extLst>
      <p:ext uri="{BB962C8B-B14F-4D97-AF65-F5344CB8AC3E}">
        <p14:creationId xmlns:p14="http://schemas.microsoft.com/office/powerpoint/2010/main" xmlns="" val="341771115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Fire Escapes—Section 504</a:t>
            </a:r>
          </a:p>
        </p:txBody>
      </p:sp>
      <p:sp>
        <p:nvSpPr>
          <p:cNvPr id="3" name="Content Placeholder 2"/>
          <p:cNvSpPr>
            <a:spLocks noGrp="1"/>
          </p:cNvSpPr>
          <p:nvPr>
            <p:ph sz="half" idx="1"/>
          </p:nvPr>
        </p:nvSpPr>
        <p:spPr/>
        <p:txBody>
          <a:bodyPr>
            <a:normAutofit/>
          </a:bodyPr>
          <a:lstStyle/>
          <a:p>
            <a:pPr marL="0" indent="0">
              <a:buNone/>
            </a:pPr>
            <a:r>
              <a:rPr lang="en-US" sz="2800" b="1" dirty="0"/>
              <a:t>Section 504.1.3 – New fire escapes </a:t>
            </a:r>
          </a:p>
          <a:p>
            <a:r>
              <a:rPr lang="en-US" sz="2800" dirty="0"/>
              <a:t>New fire escapes may be utilized for existing buildings only where exterior stairs meeting the requirements for new construction can not be utilized because of room limitations caused by lot lines, sidewalks, alleys or roads at grade level.</a:t>
            </a:r>
          </a:p>
        </p:txBody>
      </p:sp>
      <p:sp>
        <p:nvSpPr>
          <p:cNvPr id="5" name="Slide Number Placeholder 4"/>
          <p:cNvSpPr>
            <a:spLocks noGrp="1"/>
          </p:cNvSpPr>
          <p:nvPr>
            <p:ph type="sldNum" sz="quarter" idx="11"/>
          </p:nvPr>
        </p:nvSpPr>
        <p:spPr/>
        <p:txBody>
          <a:bodyPr/>
          <a:lstStyle/>
          <a:p>
            <a:pPr>
              <a:defRPr/>
            </a:pPr>
            <a:fld id="{4C9BA85A-05AB-40DE-A642-B306DDD4645C}" type="slidenum">
              <a:rPr lang="en-US" smtClean="0"/>
              <a:pPr>
                <a:defRPr/>
              </a:pPr>
              <a:t>109</a:t>
            </a:fld>
            <a:endParaRPr lang="en-US" dirty="0"/>
          </a:p>
        </p:txBody>
      </p:sp>
      <p:pic>
        <p:nvPicPr>
          <p:cNvPr id="6" name="Picture 5">
            <a:extLst>
              <a:ext uri="{FF2B5EF4-FFF2-40B4-BE49-F238E27FC236}">
                <a16:creationId xmlns:a16="http://schemas.microsoft.com/office/drawing/2014/main" xmlns="" id="{A739A485-670A-40DC-A43A-BE97614F77B0}"/>
              </a:ext>
            </a:extLst>
          </p:cNvPr>
          <p:cNvPicPr>
            <a:picLocks noChangeAspect="1"/>
          </p:cNvPicPr>
          <p:nvPr/>
        </p:nvPicPr>
        <p:blipFill>
          <a:blip r:embed="rId2" cstate="print"/>
          <a:stretch>
            <a:fillRect/>
          </a:stretch>
        </p:blipFill>
        <p:spPr>
          <a:xfrm>
            <a:off x="11133125" y="0"/>
            <a:ext cx="1055700" cy="638977"/>
          </a:xfrm>
          <a:prstGeom prst="rect">
            <a:avLst/>
          </a:prstGeom>
        </p:spPr>
      </p:pic>
    </p:spTree>
    <p:extLst>
      <p:ext uri="{BB962C8B-B14F-4D97-AF65-F5344CB8AC3E}">
        <p14:creationId xmlns:p14="http://schemas.microsoft.com/office/powerpoint/2010/main" xmlns="" val="36111597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 to the IEBC</a:t>
            </a:r>
          </a:p>
        </p:txBody>
      </p:sp>
      <p:sp>
        <p:nvSpPr>
          <p:cNvPr id="3" name="Content Placeholder 2"/>
          <p:cNvSpPr>
            <a:spLocks noGrp="1"/>
          </p:cNvSpPr>
          <p:nvPr>
            <p:ph sz="half" idx="1"/>
          </p:nvPr>
        </p:nvSpPr>
        <p:spPr/>
        <p:txBody>
          <a:bodyPr>
            <a:normAutofit/>
          </a:bodyPr>
          <a:lstStyle/>
          <a:p>
            <a:r>
              <a:rPr lang="en-US" sz="2800" dirty="0"/>
              <a:t>Is a regulatory code in the family of I-Codes, which is maintained and promulgated by the International Code Council</a:t>
            </a:r>
            <a:r>
              <a:rPr lang="en-US" sz="2800" baseline="30000" dirty="0"/>
              <a:t>®</a:t>
            </a:r>
            <a:r>
              <a:rPr lang="en-US" sz="2800" dirty="0"/>
              <a:t> (ICC</a:t>
            </a:r>
            <a:r>
              <a:rPr lang="en-US" sz="2800" baseline="30000" dirty="0"/>
              <a:t>®</a:t>
            </a:r>
            <a:r>
              <a:rPr lang="en-US" sz="2800" dirty="0"/>
              <a:t>).</a:t>
            </a:r>
          </a:p>
          <a:p>
            <a:r>
              <a:rPr lang="en-US" sz="2800" dirty="0"/>
              <a:t>This code, as well as the rest of the family of I-Codes, was developed and is maintained using ICC’s Governmental Consensus Process that allows all interested parties to participate in the ongoing process to enhance and maintain the document.</a:t>
            </a:r>
          </a:p>
        </p:txBody>
      </p:sp>
      <p:sp>
        <p:nvSpPr>
          <p:cNvPr id="5" name="Slide Number Placeholder 4"/>
          <p:cNvSpPr>
            <a:spLocks noGrp="1"/>
          </p:cNvSpPr>
          <p:nvPr>
            <p:ph type="sldNum" sz="quarter" idx="11"/>
          </p:nvPr>
        </p:nvSpPr>
        <p:spPr/>
        <p:txBody>
          <a:bodyPr/>
          <a:lstStyle/>
          <a:p>
            <a:pPr>
              <a:defRPr/>
            </a:pPr>
            <a:fld id="{4C9BA85A-05AB-40DE-A642-B306DDD4645C}" type="slidenum">
              <a:rPr lang="en-US" smtClean="0"/>
              <a:pPr>
                <a:defRPr/>
              </a:pPr>
              <a:t>11</a:t>
            </a:fld>
            <a:endParaRPr lang="en-US" dirty="0"/>
          </a:p>
        </p:txBody>
      </p:sp>
      <p:pic>
        <p:nvPicPr>
          <p:cNvPr id="6" name="Picture 5">
            <a:extLst>
              <a:ext uri="{FF2B5EF4-FFF2-40B4-BE49-F238E27FC236}">
                <a16:creationId xmlns:a16="http://schemas.microsoft.com/office/drawing/2014/main" xmlns="" id="{9DDEC7BE-EAF1-4A3B-ADAC-B76D3217128B}"/>
              </a:ext>
            </a:extLst>
          </p:cNvPr>
          <p:cNvPicPr>
            <a:picLocks noChangeAspect="1"/>
          </p:cNvPicPr>
          <p:nvPr/>
        </p:nvPicPr>
        <p:blipFill>
          <a:blip r:embed="rId4" cstate="print"/>
          <a:stretch>
            <a:fillRect/>
          </a:stretch>
        </p:blipFill>
        <p:spPr>
          <a:xfrm>
            <a:off x="11133125" y="0"/>
            <a:ext cx="1055700" cy="638977"/>
          </a:xfrm>
          <a:prstGeom prst="rect">
            <a:avLst/>
          </a:prstGeom>
        </p:spPr>
      </p:pic>
    </p:spTree>
    <p:custDataLst>
      <p:tags r:id="rId1"/>
    </p:custDataLst>
    <p:extLst>
      <p:ext uri="{BB962C8B-B14F-4D97-AF65-F5344CB8AC3E}">
        <p14:creationId xmlns:p14="http://schemas.microsoft.com/office/powerpoint/2010/main" xmlns="" val="326538818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Fire Escapes—Section 504</a:t>
            </a:r>
          </a:p>
        </p:txBody>
      </p:sp>
      <p:sp>
        <p:nvSpPr>
          <p:cNvPr id="3" name="Content Placeholder 2"/>
          <p:cNvSpPr>
            <a:spLocks noGrp="1"/>
          </p:cNvSpPr>
          <p:nvPr>
            <p:ph sz="half" idx="1"/>
          </p:nvPr>
        </p:nvSpPr>
        <p:spPr/>
        <p:txBody>
          <a:bodyPr>
            <a:normAutofit/>
          </a:bodyPr>
          <a:lstStyle/>
          <a:p>
            <a:pPr marL="0" indent="0">
              <a:buNone/>
            </a:pPr>
            <a:r>
              <a:rPr lang="en-US" sz="2800" b="1" dirty="0"/>
              <a:t>Section 504.1.4 – Limitations </a:t>
            </a:r>
          </a:p>
          <a:p>
            <a:r>
              <a:rPr lang="en-US" sz="2800" dirty="0"/>
              <a:t>Fire escapes that are new and existing can not constitute more than 50 percent of the required number of exits or exit capacity.</a:t>
            </a:r>
          </a:p>
        </p:txBody>
      </p:sp>
      <p:sp>
        <p:nvSpPr>
          <p:cNvPr id="5" name="Slide Number Placeholder 4"/>
          <p:cNvSpPr>
            <a:spLocks noGrp="1"/>
          </p:cNvSpPr>
          <p:nvPr>
            <p:ph type="sldNum" sz="quarter" idx="11"/>
          </p:nvPr>
        </p:nvSpPr>
        <p:spPr/>
        <p:txBody>
          <a:bodyPr/>
          <a:lstStyle/>
          <a:p>
            <a:pPr>
              <a:defRPr/>
            </a:pPr>
            <a:fld id="{4C9BA85A-05AB-40DE-A642-B306DDD4645C}" type="slidenum">
              <a:rPr lang="en-US" smtClean="0"/>
              <a:pPr>
                <a:defRPr/>
              </a:pPr>
              <a:t>110</a:t>
            </a:fld>
            <a:endParaRPr lang="en-US" dirty="0"/>
          </a:p>
        </p:txBody>
      </p:sp>
      <p:pic>
        <p:nvPicPr>
          <p:cNvPr id="6" name="Picture 5">
            <a:extLst>
              <a:ext uri="{FF2B5EF4-FFF2-40B4-BE49-F238E27FC236}">
                <a16:creationId xmlns:a16="http://schemas.microsoft.com/office/drawing/2014/main" xmlns="" id="{E72AD4CB-17D6-4C88-8B96-2F6DA2B70B9B}"/>
              </a:ext>
            </a:extLst>
          </p:cNvPr>
          <p:cNvPicPr>
            <a:picLocks noChangeAspect="1"/>
          </p:cNvPicPr>
          <p:nvPr/>
        </p:nvPicPr>
        <p:blipFill>
          <a:blip r:embed="rId2" cstate="print"/>
          <a:stretch>
            <a:fillRect/>
          </a:stretch>
        </p:blipFill>
        <p:spPr>
          <a:xfrm>
            <a:off x="11133125" y="0"/>
            <a:ext cx="1055700" cy="638977"/>
          </a:xfrm>
          <a:prstGeom prst="rect">
            <a:avLst/>
          </a:prstGeom>
        </p:spPr>
      </p:pic>
    </p:spTree>
    <p:extLst>
      <p:ext uri="{BB962C8B-B14F-4D97-AF65-F5344CB8AC3E}">
        <p14:creationId xmlns:p14="http://schemas.microsoft.com/office/powerpoint/2010/main" xmlns="" val="283947944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Glass Replacement and Replacement Windows—Section 505</a:t>
            </a:r>
          </a:p>
        </p:txBody>
      </p:sp>
      <p:sp>
        <p:nvSpPr>
          <p:cNvPr id="3" name="Content Placeholder 2"/>
          <p:cNvSpPr>
            <a:spLocks noGrp="1"/>
          </p:cNvSpPr>
          <p:nvPr>
            <p:ph sz="half" idx="1"/>
          </p:nvPr>
        </p:nvSpPr>
        <p:spPr/>
        <p:txBody>
          <a:bodyPr>
            <a:normAutofit fontScale="92500" lnSpcReduction="10000"/>
          </a:bodyPr>
          <a:lstStyle/>
          <a:p>
            <a:pPr marL="0" indent="0">
              <a:buNone/>
            </a:pPr>
            <a:r>
              <a:rPr lang="en-US" sz="2400" b="1" dirty="0"/>
              <a:t>Section 505.2 – Replacement window opening control devices </a:t>
            </a:r>
          </a:p>
          <a:p>
            <a:r>
              <a:rPr lang="en-US" sz="2400" dirty="0"/>
              <a:t>Requires that when windows are replaced that window opening control devices be provided to protect children from falls. ASTM 2090</a:t>
            </a:r>
          </a:p>
          <a:p>
            <a:r>
              <a:rPr lang="en-US" sz="2400" dirty="0"/>
              <a:t>There are several conditions which must be met before this section becomes applicable. </a:t>
            </a:r>
          </a:p>
          <a:p>
            <a:r>
              <a:rPr lang="en-US" sz="2400" dirty="0"/>
              <a:t>The control device can not reduce to less than that required in IBC Section 1030.2. IEBC Section 702.4 also addresses this issue for Level 1 alterations. </a:t>
            </a:r>
          </a:p>
          <a:p>
            <a:pPr lvl="1"/>
            <a:r>
              <a:rPr lang="en-US" sz="2000" dirty="0"/>
              <a:t>Group R-2 Occupancies </a:t>
            </a:r>
          </a:p>
          <a:p>
            <a:pPr lvl="1"/>
            <a:r>
              <a:rPr lang="en-US" sz="2000" dirty="0"/>
              <a:t>Group R-3 Occupancies</a:t>
            </a:r>
          </a:p>
        </p:txBody>
      </p:sp>
      <p:sp>
        <p:nvSpPr>
          <p:cNvPr id="5" name="Slide Number Placeholder 4"/>
          <p:cNvSpPr>
            <a:spLocks noGrp="1"/>
          </p:cNvSpPr>
          <p:nvPr>
            <p:ph type="sldNum" sz="quarter" idx="11"/>
          </p:nvPr>
        </p:nvSpPr>
        <p:spPr/>
        <p:txBody>
          <a:bodyPr/>
          <a:lstStyle/>
          <a:p>
            <a:pPr>
              <a:defRPr/>
            </a:pPr>
            <a:fld id="{4C9BA85A-05AB-40DE-A642-B306DDD4645C}" type="slidenum">
              <a:rPr lang="en-US" smtClean="0"/>
              <a:pPr>
                <a:defRPr/>
              </a:pPr>
              <a:t>111</a:t>
            </a:fld>
            <a:endParaRPr lang="en-US" dirty="0"/>
          </a:p>
        </p:txBody>
      </p:sp>
      <p:pic>
        <p:nvPicPr>
          <p:cNvPr id="6" name="Picture 5">
            <a:extLst>
              <a:ext uri="{FF2B5EF4-FFF2-40B4-BE49-F238E27FC236}">
                <a16:creationId xmlns:a16="http://schemas.microsoft.com/office/drawing/2014/main" xmlns="" id="{6A8CE47C-C7DE-4B50-89C9-FBFE08ECD0DA}"/>
              </a:ext>
            </a:extLst>
          </p:cNvPr>
          <p:cNvPicPr>
            <a:picLocks noChangeAspect="1"/>
          </p:cNvPicPr>
          <p:nvPr/>
        </p:nvPicPr>
        <p:blipFill>
          <a:blip r:embed="rId2" cstate="print"/>
          <a:stretch>
            <a:fillRect/>
          </a:stretch>
        </p:blipFill>
        <p:spPr>
          <a:xfrm>
            <a:off x="11133125" y="0"/>
            <a:ext cx="1055700" cy="638977"/>
          </a:xfrm>
          <a:prstGeom prst="rect">
            <a:avLst/>
          </a:prstGeom>
        </p:spPr>
      </p:pic>
    </p:spTree>
    <p:extLst>
      <p:ext uri="{BB962C8B-B14F-4D97-AF65-F5344CB8AC3E}">
        <p14:creationId xmlns:p14="http://schemas.microsoft.com/office/powerpoint/2010/main" xmlns="" val="226669692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Glass Replacement and Replacement Windows—Section 505</a:t>
            </a:r>
          </a:p>
        </p:txBody>
      </p:sp>
      <p:sp>
        <p:nvSpPr>
          <p:cNvPr id="3" name="Content Placeholder 2"/>
          <p:cNvSpPr>
            <a:spLocks noGrp="1"/>
          </p:cNvSpPr>
          <p:nvPr>
            <p:ph sz="half" idx="1"/>
          </p:nvPr>
        </p:nvSpPr>
        <p:spPr/>
        <p:txBody>
          <a:bodyPr>
            <a:noAutofit/>
          </a:bodyPr>
          <a:lstStyle/>
          <a:p>
            <a:pPr marL="0" indent="0">
              <a:buNone/>
            </a:pPr>
            <a:r>
              <a:rPr lang="en-US" sz="2400" b="1" dirty="0"/>
              <a:t>Section 505.3 – Replacement window emergency escape and rescue openings </a:t>
            </a:r>
          </a:p>
          <a:p>
            <a:r>
              <a:rPr lang="en-US" sz="2400" dirty="0"/>
              <a:t>Essentially an exception to the requirements in IBC Section 1030.2 (size), 1030.3 (max height from floor) and 1030.5 (window wells) for emergency escape and rescue openings. </a:t>
            </a:r>
          </a:p>
          <a:p>
            <a:r>
              <a:rPr lang="en-US" sz="2400" dirty="0"/>
              <a:t>Section 702.5 also addresses this issue for Level 1 alterations. </a:t>
            </a:r>
          </a:p>
          <a:p>
            <a:r>
              <a:rPr lang="en-US" sz="2400" dirty="0"/>
              <a:t>The provisions of this section apply to the following occupancies: </a:t>
            </a:r>
          </a:p>
          <a:p>
            <a:pPr lvl="1"/>
            <a:r>
              <a:rPr lang="en-US" sz="2400" dirty="0"/>
              <a:t>Group R-2 Occupancies </a:t>
            </a:r>
          </a:p>
          <a:p>
            <a:pPr lvl="1"/>
            <a:r>
              <a:rPr lang="en-US" sz="2400" dirty="0"/>
              <a:t>Group R-3 Occupancies</a:t>
            </a:r>
          </a:p>
        </p:txBody>
      </p:sp>
      <p:sp>
        <p:nvSpPr>
          <p:cNvPr id="5" name="Slide Number Placeholder 4"/>
          <p:cNvSpPr>
            <a:spLocks noGrp="1"/>
          </p:cNvSpPr>
          <p:nvPr>
            <p:ph type="sldNum" sz="quarter" idx="11"/>
          </p:nvPr>
        </p:nvSpPr>
        <p:spPr/>
        <p:txBody>
          <a:bodyPr/>
          <a:lstStyle/>
          <a:p>
            <a:pPr>
              <a:defRPr/>
            </a:pPr>
            <a:fld id="{4C9BA85A-05AB-40DE-A642-B306DDD4645C}" type="slidenum">
              <a:rPr lang="en-US" smtClean="0"/>
              <a:pPr>
                <a:defRPr/>
              </a:pPr>
              <a:t>112</a:t>
            </a:fld>
            <a:endParaRPr lang="en-US" dirty="0"/>
          </a:p>
        </p:txBody>
      </p:sp>
      <p:pic>
        <p:nvPicPr>
          <p:cNvPr id="6" name="Picture 5">
            <a:extLst>
              <a:ext uri="{FF2B5EF4-FFF2-40B4-BE49-F238E27FC236}">
                <a16:creationId xmlns:a16="http://schemas.microsoft.com/office/drawing/2014/main" xmlns="" id="{360D64A7-DD3B-4E00-905A-00D8E7A2CC86}"/>
              </a:ext>
            </a:extLst>
          </p:cNvPr>
          <p:cNvPicPr>
            <a:picLocks noChangeAspect="1"/>
          </p:cNvPicPr>
          <p:nvPr/>
        </p:nvPicPr>
        <p:blipFill>
          <a:blip r:embed="rId2" cstate="print"/>
          <a:stretch>
            <a:fillRect/>
          </a:stretch>
        </p:blipFill>
        <p:spPr>
          <a:xfrm>
            <a:off x="11133125" y="0"/>
            <a:ext cx="1055700" cy="638977"/>
          </a:xfrm>
          <a:prstGeom prst="rect">
            <a:avLst/>
          </a:prstGeom>
        </p:spPr>
      </p:pic>
    </p:spTree>
    <p:extLst>
      <p:ext uri="{BB962C8B-B14F-4D97-AF65-F5344CB8AC3E}">
        <p14:creationId xmlns:p14="http://schemas.microsoft.com/office/powerpoint/2010/main" xmlns="" val="228643718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Change of Occupancy—Section 506 </a:t>
            </a:r>
          </a:p>
        </p:txBody>
      </p:sp>
      <p:sp>
        <p:nvSpPr>
          <p:cNvPr id="9" name="Content Placeholder 8"/>
          <p:cNvSpPr>
            <a:spLocks noGrp="1"/>
          </p:cNvSpPr>
          <p:nvPr>
            <p:ph sz="half" idx="1"/>
          </p:nvPr>
        </p:nvSpPr>
        <p:spPr/>
        <p:txBody>
          <a:bodyPr>
            <a:normAutofit fontScale="92500" lnSpcReduction="20000"/>
          </a:bodyPr>
          <a:lstStyle/>
          <a:p>
            <a:pPr marL="0" indent="0">
              <a:buNone/>
            </a:pPr>
            <a:r>
              <a:rPr lang="en-US" sz="2800" b="1" dirty="0"/>
              <a:t>Section 506.1 – Conformance </a:t>
            </a:r>
          </a:p>
          <a:p>
            <a:r>
              <a:rPr lang="en-US" sz="2800" dirty="0"/>
              <a:t>A change in occupancy or use to an existing building requires it to meet the requirements of the IBC for the new use or occupancy. </a:t>
            </a:r>
          </a:p>
          <a:p>
            <a:r>
              <a:rPr lang="en-US" sz="2800" dirty="0"/>
              <a:t>The code official may approve the new occupancy without mandating all of the requirements of the IBC if the new occupancy is less hazardous based on life and fire risk than the existing use.</a:t>
            </a:r>
          </a:p>
          <a:p>
            <a:pPr marL="45720" indent="0">
              <a:buNone/>
            </a:pPr>
            <a:r>
              <a:rPr lang="en-US" sz="2800" dirty="0"/>
              <a:t>Exception added that the building need not be made to comply with IBC Chapter 16 requirements unless the building is undergoing significant structural changes as part of the project.  </a:t>
            </a:r>
          </a:p>
        </p:txBody>
      </p:sp>
      <p:sp>
        <p:nvSpPr>
          <p:cNvPr id="5" name="Slide Number Placeholder 4"/>
          <p:cNvSpPr>
            <a:spLocks noGrp="1"/>
          </p:cNvSpPr>
          <p:nvPr>
            <p:ph type="sldNum" sz="quarter" idx="11"/>
          </p:nvPr>
        </p:nvSpPr>
        <p:spPr/>
        <p:txBody>
          <a:bodyPr/>
          <a:lstStyle/>
          <a:p>
            <a:fld id="{4C9BA85A-05AB-40DE-A642-B306DDD4645C}" type="slidenum">
              <a:rPr lang="en-US" smtClean="0"/>
              <a:pPr/>
              <a:t>113</a:t>
            </a:fld>
            <a:endParaRPr lang="en-US" dirty="0"/>
          </a:p>
        </p:txBody>
      </p:sp>
      <p:pic>
        <p:nvPicPr>
          <p:cNvPr id="6" name="Picture 5">
            <a:extLst>
              <a:ext uri="{FF2B5EF4-FFF2-40B4-BE49-F238E27FC236}">
                <a16:creationId xmlns:a16="http://schemas.microsoft.com/office/drawing/2014/main" xmlns="" id="{599FA71E-A652-4605-86FB-CCB8E393A49F}"/>
              </a:ext>
            </a:extLst>
          </p:cNvPr>
          <p:cNvPicPr>
            <a:picLocks noChangeAspect="1"/>
          </p:cNvPicPr>
          <p:nvPr/>
        </p:nvPicPr>
        <p:blipFill>
          <a:blip r:embed="rId2" cstate="print"/>
          <a:stretch>
            <a:fillRect/>
          </a:stretch>
        </p:blipFill>
        <p:spPr>
          <a:xfrm>
            <a:off x="11133125" y="0"/>
            <a:ext cx="1055700" cy="638977"/>
          </a:xfrm>
          <a:prstGeom prst="rect">
            <a:avLst/>
          </a:prstGeom>
        </p:spPr>
      </p:pic>
    </p:spTree>
    <p:extLst>
      <p:ext uri="{BB962C8B-B14F-4D97-AF65-F5344CB8AC3E}">
        <p14:creationId xmlns:p14="http://schemas.microsoft.com/office/powerpoint/2010/main" xmlns="" val="264134571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Change of Occupancy—Section 506 </a:t>
            </a:r>
          </a:p>
        </p:txBody>
      </p:sp>
      <p:sp>
        <p:nvSpPr>
          <p:cNvPr id="9" name="Content Placeholder 8"/>
          <p:cNvSpPr>
            <a:spLocks noGrp="1"/>
          </p:cNvSpPr>
          <p:nvPr>
            <p:ph sz="half" idx="1"/>
          </p:nvPr>
        </p:nvSpPr>
        <p:spPr/>
        <p:txBody>
          <a:bodyPr>
            <a:normAutofit/>
          </a:bodyPr>
          <a:lstStyle/>
          <a:p>
            <a:pPr marL="0" indent="0">
              <a:buNone/>
            </a:pPr>
            <a:r>
              <a:rPr lang="en-US" sz="2800" b="1" dirty="0"/>
              <a:t>Section 506.4 – Structural </a:t>
            </a:r>
          </a:p>
          <a:p>
            <a:r>
              <a:rPr lang="en-US" sz="2800" dirty="0"/>
              <a:t>With few exceptions, when a change in occupancy results in the structure being reclassified to a higher risk category, the seismic requirements for new construction apply to the existing structure or compliance with ASCE 41 using a tier 3 procedure and Table 301.1.4.1 (IBC level seismic forces).</a:t>
            </a:r>
          </a:p>
        </p:txBody>
      </p:sp>
      <p:sp>
        <p:nvSpPr>
          <p:cNvPr id="5" name="Slide Number Placeholder 4"/>
          <p:cNvSpPr>
            <a:spLocks noGrp="1"/>
          </p:cNvSpPr>
          <p:nvPr>
            <p:ph type="sldNum" sz="quarter" idx="11"/>
          </p:nvPr>
        </p:nvSpPr>
        <p:spPr/>
        <p:txBody>
          <a:bodyPr/>
          <a:lstStyle/>
          <a:p>
            <a:fld id="{4C9BA85A-05AB-40DE-A642-B306DDD4645C}" type="slidenum">
              <a:rPr lang="en-US" smtClean="0"/>
              <a:pPr/>
              <a:t>114</a:t>
            </a:fld>
            <a:endParaRPr lang="en-US" dirty="0"/>
          </a:p>
        </p:txBody>
      </p:sp>
      <p:pic>
        <p:nvPicPr>
          <p:cNvPr id="6" name="Picture 5">
            <a:extLst>
              <a:ext uri="{FF2B5EF4-FFF2-40B4-BE49-F238E27FC236}">
                <a16:creationId xmlns:a16="http://schemas.microsoft.com/office/drawing/2014/main" xmlns="" id="{BD2C0285-9924-4A90-B866-C3BE3A9E76CF}"/>
              </a:ext>
            </a:extLst>
          </p:cNvPr>
          <p:cNvPicPr>
            <a:picLocks noChangeAspect="1"/>
          </p:cNvPicPr>
          <p:nvPr/>
        </p:nvPicPr>
        <p:blipFill>
          <a:blip r:embed="rId2" cstate="print"/>
          <a:stretch>
            <a:fillRect/>
          </a:stretch>
        </p:blipFill>
        <p:spPr>
          <a:xfrm>
            <a:off x="11133125" y="0"/>
            <a:ext cx="1055700" cy="638977"/>
          </a:xfrm>
          <a:prstGeom prst="rect">
            <a:avLst/>
          </a:prstGeom>
        </p:spPr>
      </p:pic>
    </p:spTree>
    <p:extLst>
      <p:ext uri="{BB962C8B-B14F-4D97-AF65-F5344CB8AC3E}">
        <p14:creationId xmlns:p14="http://schemas.microsoft.com/office/powerpoint/2010/main" xmlns="" val="136817188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Historic Buildings—Section 507</a:t>
            </a:r>
          </a:p>
        </p:txBody>
      </p:sp>
      <p:sp>
        <p:nvSpPr>
          <p:cNvPr id="3" name="Content Placeholder 2"/>
          <p:cNvSpPr>
            <a:spLocks noGrp="1"/>
          </p:cNvSpPr>
          <p:nvPr>
            <p:ph sz="half" idx="1"/>
          </p:nvPr>
        </p:nvSpPr>
        <p:spPr/>
        <p:txBody>
          <a:bodyPr>
            <a:normAutofit/>
          </a:bodyPr>
          <a:lstStyle/>
          <a:p>
            <a:pPr marL="0" indent="0">
              <a:buNone/>
            </a:pPr>
            <a:r>
              <a:rPr lang="en-US" sz="2800" b="1" dirty="0"/>
              <a:t>Section 507.1 – Historic buildings </a:t>
            </a:r>
          </a:p>
          <a:p>
            <a:r>
              <a:rPr lang="en-US" sz="2800" dirty="0"/>
              <a:t>Except for historic structures located in flood hazard areas, a proposed change of occupancy that does not constitute a distinct life safety hazard may be approved by the code official without the provisions of Chapter 5 being applicable to the historic structure.</a:t>
            </a:r>
          </a:p>
        </p:txBody>
      </p:sp>
      <p:sp>
        <p:nvSpPr>
          <p:cNvPr id="5" name="Slide Number Placeholder 4"/>
          <p:cNvSpPr>
            <a:spLocks noGrp="1"/>
          </p:cNvSpPr>
          <p:nvPr>
            <p:ph type="sldNum" sz="quarter" idx="11"/>
          </p:nvPr>
        </p:nvSpPr>
        <p:spPr/>
        <p:txBody>
          <a:bodyPr/>
          <a:lstStyle/>
          <a:p>
            <a:pPr>
              <a:defRPr/>
            </a:pPr>
            <a:fld id="{4C9BA85A-05AB-40DE-A642-B306DDD4645C}" type="slidenum">
              <a:rPr lang="en-US" smtClean="0"/>
              <a:pPr>
                <a:defRPr/>
              </a:pPr>
              <a:t>115</a:t>
            </a:fld>
            <a:endParaRPr lang="en-US" dirty="0"/>
          </a:p>
        </p:txBody>
      </p:sp>
      <p:pic>
        <p:nvPicPr>
          <p:cNvPr id="6" name="Picture 5">
            <a:extLst>
              <a:ext uri="{FF2B5EF4-FFF2-40B4-BE49-F238E27FC236}">
                <a16:creationId xmlns:a16="http://schemas.microsoft.com/office/drawing/2014/main" xmlns="" id="{4287E882-2166-4E62-8CA6-7CDF85E6B14D}"/>
              </a:ext>
            </a:extLst>
          </p:cNvPr>
          <p:cNvPicPr>
            <a:picLocks noChangeAspect="1"/>
          </p:cNvPicPr>
          <p:nvPr/>
        </p:nvPicPr>
        <p:blipFill>
          <a:blip r:embed="rId2" cstate="print"/>
          <a:stretch>
            <a:fillRect/>
          </a:stretch>
        </p:blipFill>
        <p:spPr>
          <a:xfrm>
            <a:off x="11133125" y="0"/>
            <a:ext cx="1055700" cy="638977"/>
          </a:xfrm>
          <a:prstGeom prst="rect">
            <a:avLst/>
          </a:prstGeom>
        </p:spPr>
      </p:pic>
    </p:spTree>
    <p:extLst>
      <p:ext uri="{BB962C8B-B14F-4D97-AF65-F5344CB8AC3E}">
        <p14:creationId xmlns:p14="http://schemas.microsoft.com/office/powerpoint/2010/main" xmlns="" val="17128748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9012" y="-381000"/>
            <a:ext cx="8686801" cy="1066800"/>
          </a:xfrm>
        </p:spPr>
        <p:txBody>
          <a:bodyPr>
            <a:normAutofit/>
          </a:bodyPr>
          <a:lstStyle/>
          <a:p>
            <a:r>
              <a:rPr lang="en-US" dirty="0"/>
              <a:t>Historic Buildings—Section 507</a:t>
            </a:r>
          </a:p>
        </p:txBody>
      </p:sp>
      <p:sp>
        <p:nvSpPr>
          <p:cNvPr id="3" name="Content Placeholder 2"/>
          <p:cNvSpPr>
            <a:spLocks noGrp="1"/>
          </p:cNvSpPr>
          <p:nvPr>
            <p:ph sz="half" idx="1"/>
          </p:nvPr>
        </p:nvSpPr>
        <p:spPr>
          <a:xfrm>
            <a:off x="1141412" y="914400"/>
            <a:ext cx="8686801" cy="4191000"/>
          </a:xfrm>
        </p:spPr>
        <p:txBody>
          <a:bodyPr>
            <a:noAutofit/>
          </a:bodyPr>
          <a:lstStyle/>
          <a:p>
            <a:pPr marL="0" indent="0">
              <a:buNone/>
            </a:pPr>
            <a:r>
              <a:rPr lang="en-US" sz="2800" b="1" dirty="0"/>
              <a:t>Section 507.3 – Flood hazard areas </a:t>
            </a:r>
          </a:p>
          <a:p>
            <a:r>
              <a:rPr lang="en-US" sz="2800" dirty="0"/>
              <a:t>A historic building located in a flood hazard area is required to comply with the flood provisions of the IBC, unless one of the following is applicable: </a:t>
            </a:r>
          </a:p>
          <a:p>
            <a:pPr lvl="1"/>
            <a:r>
              <a:rPr lang="en-US" sz="2800" dirty="0"/>
              <a:t>Is listed or determined as eligible to be listed in the National Register of Historic Places.</a:t>
            </a:r>
          </a:p>
          <a:p>
            <a:pPr lvl="1"/>
            <a:r>
              <a:rPr lang="en-US" sz="2800" dirty="0"/>
              <a:t>Determined by the U.S. Department of the Interior as contributing to the historical significance of an historic district.</a:t>
            </a:r>
          </a:p>
          <a:p>
            <a:pPr lvl="1"/>
            <a:r>
              <a:rPr lang="en-US" sz="2800" dirty="0"/>
              <a:t>Designated as historic under a program that is approved by the U.S. Department of the Interior.</a:t>
            </a:r>
          </a:p>
        </p:txBody>
      </p:sp>
      <p:sp>
        <p:nvSpPr>
          <p:cNvPr id="5" name="Slide Number Placeholder 4"/>
          <p:cNvSpPr>
            <a:spLocks noGrp="1"/>
          </p:cNvSpPr>
          <p:nvPr>
            <p:ph type="sldNum" sz="quarter" idx="11"/>
          </p:nvPr>
        </p:nvSpPr>
        <p:spPr/>
        <p:txBody>
          <a:bodyPr/>
          <a:lstStyle/>
          <a:p>
            <a:pPr>
              <a:defRPr/>
            </a:pPr>
            <a:fld id="{4C9BA85A-05AB-40DE-A642-B306DDD4645C}" type="slidenum">
              <a:rPr lang="en-US" smtClean="0"/>
              <a:pPr>
                <a:defRPr/>
              </a:pPr>
              <a:t>116</a:t>
            </a:fld>
            <a:endParaRPr lang="en-US" dirty="0"/>
          </a:p>
        </p:txBody>
      </p:sp>
      <p:pic>
        <p:nvPicPr>
          <p:cNvPr id="6" name="Picture 5">
            <a:extLst>
              <a:ext uri="{FF2B5EF4-FFF2-40B4-BE49-F238E27FC236}">
                <a16:creationId xmlns:a16="http://schemas.microsoft.com/office/drawing/2014/main" xmlns="" id="{C92D9564-E589-4288-9944-229F2FB4A4A0}"/>
              </a:ext>
            </a:extLst>
          </p:cNvPr>
          <p:cNvPicPr>
            <a:picLocks noChangeAspect="1"/>
          </p:cNvPicPr>
          <p:nvPr/>
        </p:nvPicPr>
        <p:blipFill>
          <a:blip r:embed="rId2" cstate="print"/>
          <a:stretch>
            <a:fillRect/>
          </a:stretch>
        </p:blipFill>
        <p:spPr>
          <a:xfrm>
            <a:off x="11133125" y="0"/>
            <a:ext cx="1055700" cy="638977"/>
          </a:xfrm>
          <a:prstGeom prst="rect">
            <a:avLst/>
          </a:prstGeom>
        </p:spPr>
      </p:pic>
    </p:spTree>
    <p:extLst>
      <p:ext uri="{BB962C8B-B14F-4D97-AF65-F5344CB8AC3E}">
        <p14:creationId xmlns:p14="http://schemas.microsoft.com/office/powerpoint/2010/main" xmlns="" val="344964245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Moved Structures—Section 501 </a:t>
            </a:r>
          </a:p>
        </p:txBody>
      </p:sp>
      <p:sp>
        <p:nvSpPr>
          <p:cNvPr id="3" name="Content Placeholder 2"/>
          <p:cNvSpPr>
            <a:spLocks noGrp="1"/>
          </p:cNvSpPr>
          <p:nvPr>
            <p:ph sz="half" idx="1"/>
          </p:nvPr>
        </p:nvSpPr>
        <p:spPr/>
        <p:txBody>
          <a:bodyPr>
            <a:normAutofit/>
          </a:bodyPr>
          <a:lstStyle/>
          <a:p>
            <a:r>
              <a:rPr lang="en-US" sz="2800" dirty="0"/>
              <a:t>All moved structures are required to meet all of the requirements for new construction.  Also references Chapter 14 for relocation of existing structures. </a:t>
            </a:r>
          </a:p>
        </p:txBody>
      </p:sp>
      <p:sp>
        <p:nvSpPr>
          <p:cNvPr id="5" name="Slide Number Placeholder 4"/>
          <p:cNvSpPr>
            <a:spLocks noGrp="1"/>
          </p:cNvSpPr>
          <p:nvPr>
            <p:ph type="sldNum" sz="quarter" idx="11"/>
          </p:nvPr>
        </p:nvSpPr>
        <p:spPr/>
        <p:txBody>
          <a:bodyPr/>
          <a:lstStyle/>
          <a:p>
            <a:pPr>
              <a:defRPr/>
            </a:pPr>
            <a:fld id="{4C9BA85A-05AB-40DE-A642-B306DDD4645C}" type="slidenum">
              <a:rPr lang="en-US" smtClean="0"/>
              <a:pPr>
                <a:defRPr/>
              </a:pPr>
              <a:t>117</a:t>
            </a:fld>
            <a:endParaRPr lang="en-US" dirty="0"/>
          </a:p>
        </p:txBody>
      </p:sp>
      <p:pic>
        <p:nvPicPr>
          <p:cNvPr id="7" name="Picture 6">
            <a:extLst>
              <a:ext uri="{FF2B5EF4-FFF2-40B4-BE49-F238E27FC236}">
                <a16:creationId xmlns:a16="http://schemas.microsoft.com/office/drawing/2014/main" xmlns="" id="{807F98E5-E443-4A8A-AD2E-C2F6FF07B5F1}"/>
              </a:ext>
            </a:extLst>
          </p:cNvPr>
          <p:cNvPicPr>
            <a:picLocks noChangeAspect="1"/>
          </p:cNvPicPr>
          <p:nvPr/>
        </p:nvPicPr>
        <p:blipFill>
          <a:blip r:embed="rId2" cstate="print"/>
          <a:stretch>
            <a:fillRect/>
          </a:stretch>
        </p:blipFill>
        <p:spPr>
          <a:xfrm>
            <a:off x="11133125" y="0"/>
            <a:ext cx="1055700" cy="638977"/>
          </a:xfrm>
          <a:prstGeom prst="rect">
            <a:avLst/>
          </a:prstGeom>
        </p:spPr>
      </p:pic>
    </p:spTree>
    <p:extLst>
      <p:ext uri="{BB962C8B-B14F-4D97-AF65-F5344CB8AC3E}">
        <p14:creationId xmlns:p14="http://schemas.microsoft.com/office/powerpoint/2010/main" xmlns="" val="37076436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1065214" y="533400"/>
            <a:ext cx="9524998" cy="2514601"/>
          </a:xfrm>
        </p:spPr>
        <p:txBody>
          <a:bodyPr>
            <a:normAutofit/>
          </a:bodyPr>
          <a:lstStyle/>
          <a:p>
            <a:r>
              <a:rPr lang="en-US" dirty="0"/>
              <a:t>Chapter 6 Classification of Work (Work Area Method)</a:t>
            </a:r>
          </a:p>
        </p:txBody>
      </p:sp>
      <p:sp>
        <p:nvSpPr>
          <p:cNvPr id="7" name="Subtitle 6"/>
          <p:cNvSpPr>
            <a:spLocks noGrp="1"/>
          </p:cNvSpPr>
          <p:nvPr>
            <p:ph type="subTitle" idx="1"/>
          </p:nvPr>
        </p:nvSpPr>
        <p:spPr/>
        <p:txBody>
          <a:bodyPr/>
          <a:lstStyle/>
          <a:p>
            <a:endParaRPr lang="en-US" dirty="0"/>
          </a:p>
        </p:txBody>
      </p:sp>
      <p:sp>
        <p:nvSpPr>
          <p:cNvPr id="5" name="Slide Number Placeholder 4"/>
          <p:cNvSpPr>
            <a:spLocks noGrp="1"/>
          </p:cNvSpPr>
          <p:nvPr>
            <p:ph type="sldNum" sz="quarter" idx="10"/>
          </p:nvPr>
        </p:nvSpPr>
        <p:spPr/>
        <p:txBody>
          <a:bodyPr/>
          <a:lstStyle/>
          <a:p>
            <a:pPr>
              <a:defRPr/>
            </a:pPr>
            <a:fld id="{4C9BA85A-05AB-40DE-A642-B306DDD4645C}" type="slidenum">
              <a:rPr lang="en-US" smtClean="0"/>
              <a:pPr>
                <a:defRPr/>
              </a:pPr>
              <a:t>118</a:t>
            </a:fld>
            <a:endParaRPr lang="en-US" dirty="0"/>
          </a:p>
        </p:txBody>
      </p:sp>
      <p:pic>
        <p:nvPicPr>
          <p:cNvPr id="8" name="Picture 7">
            <a:extLst>
              <a:ext uri="{FF2B5EF4-FFF2-40B4-BE49-F238E27FC236}">
                <a16:creationId xmlns:a16="http://schemas.microsoft.com/office/drawing/2014/main" xmlns="" id="{81D95E90-54B6-44A5-BD14-B45E1CD4F85C}"/>
              </a:ext>
            </a:extLst>
          </p:cNvPr>
          <p:cNvPicPr>
            <a:picLocks noChangeAspect="1"/>
          </p:cNvPicPr>
          <p:nvPr/>
        </p:nvPicPr>
        <p:blipFill>
          <a:blip r:embed="rId3" cstate="print"/>
          <a:stretch>
            <a:fillRect/>
          </a:stretch>
        </p:blipFill>
        <p:spPr>
          <a:xfrm>
            <a:off x="11133125" y="0"/>
            <a:ext cx="1055700" cy="638977"/>
          </a:xfrm>
          <a:prstGeom prst="rect">
            <a:avLst/>
          </a:prstGeom>
        </p:spPr>
      </p:pic>
    </p:spTree>
    <p:custDataLst>
      <p:tags r:id="rId1"/>
    </p:custDataLst>
    <p:extLst>
      <p:ext uri="{BB962C8B-B14F-4D97-AF65-F5344CB8AC3E}">
        <p14:creationId xmlns:p14="http://schemas.microsoft.com/office/powerpoint/2010/main" xmlns="" val="67686287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065212" y="0"/>
            <a:ext cx="8686801" cy="1066800"/>
          </a:xfrm>
        </p:spPr>
        <p:txBody>
          <a:bodyPr/>
          <a:lstStyle/>
          <a:p>
            <a:r>
              <a:rPr lang="en-US" dirty="0"/>
              <a:t>Introduction</a:t>
            </a:r>
          </a:p>
        </p:txBody>
      </p:sp>
      <p:sp>
        <p:nvSpPr>
          <p:cNvPr id="6" name="Content Placeholder 5"/>
          <p:cNvSpPr>
            <a:spLocks noGrp="1"/>
          </p:cNvSpPr>
          <p:nvPr>
            <p:ph sz="half" idx="1"/>
          </p:nvPr>
        </p:nvSpPr>
        <p:spPr>
          <a:xfrm>
            <a:off x="1065981" y="1219200"/>
            <a:ext cx="8686801" cy="4191000"/>
          </a:xfrm>
        </p:spPr>
        <p:txBody>
          <a:bodyPr>
            <a:noAutofit/>
          </a:bodyPr>
          <a:lstStyle/>
          <a:p>
            <a:r>
              <a:rPr lang="en-US" sz="2800" dirty="0"/>
              <a:t>This chapter sets the various levels of work for the second method of compliance provided in the IEBC termed “work area method.” </a:t>
            </a:r>
          </a:p>
          <a:p>
            <a:r>
              <a:rPr lang="en-US" sz="2800" dirty="0"/>
              <a:t>The classification of work (repair; Level 1, 2 and 3 alterations; change of occupancy; additions; historic buildings; and relocated or moved buildings) are described, and respective scoping and application are identified. </a:t>
            </a:r>
          </a:p>
          <a:p>
            <a:r>
              <a:rPr lang="en-US" sz="2800" dirty="0"/>
              <a:t>This chapter is analogous to Chapter 3 of the IBC, but sets forth conditions and types of work rather than occupancies.</a:t>
            </a:r>
          </a:p>
        </p:txBody>
      </p:sp>
      <p:sp>
        <p:nvSpPr>
          <p:cNvPr id="4" name="Slide Number Placeholder 3"/>
          <p:cNvSpPr>
            <a:spLocks noGrp="1"/>
          </p:cNvSpPr>
          <p:nvPr>
            <p:ph type="sldNum" sz="quarter" idx="11"/>
          </p:nvPr>
        </p:nvSpPr>
        <p:spPr/>
        <p:txBody>
          <a:bodyPr/>
          <a:lstStyle/>
          <a:p>
            <a:pPr>
              <a:defRPr/>
            </a:pPr>
            <a:fld id="{F839E4B6-55D8-4BCE-ABA8-33FB3F24BC0F}" type="slidenum">
              <a:rPr lang="en-US" smtClean="0"/>
              <a:pPr>
                <a:defRPr/>
              </a:pPr>
              <a:t>119</a:t>
            </a:fld>
            <a:endParaRPr lang="en-US" dirty="0"/>
          </a:p>
        </p:txBody>
      </p:sp>
      <p:pic>
        <p:nvPicPr>
          <p:cNvPr id="7" name="Picture 6">
            <a:extLst>
              <a:ext uri="{FF2B5EF4-FFF2-40B4-BE49-F238E27FC236}">
                <a16:creationId xmlns:a16="http://schemas.microsoft.com/office/drawing/2014/main" xmlns="" id="{0D645DD7-CEB8-4956-8F33-7446C2A487A2}"/>
              </a:ext>
            </a:extLst>
          </p:cNvPr>
          <p:cNvPicPr>
            <a:picLocks noChangeAspect="1"/>
          </p:cNvPicPr>
          <p:nvPr/>
        </p:nvPicPr>
        <p:blipFill>
          <a:blip r:embed="rId2" cstate="print"/>
          <a:stretch>
            <a:fillRect/>
          </a:stretch>
        </p:blipFill>
        <p:spPr>
          <a:xfrm>
            <a:off x="11133125" y="0"/>
            <a:ext cx="1055700" cy="638977"/>
          </a:xfrm>
          <a:prstGeom prst="rect">
            <a:avLst/>
          </a:prstGeom>
        </p:spPr>
      </p:pic>
    </p:spTree>
    <p:extLst>
      <p:ext uri="{BB962C8B-B14F-4D97-AF65-F5344CB8AC3E}">
        <p14:creationId xmlns:p14="http://schemas.microsoft.com/office/powerpoint/2010/main" xmlns="" val="323197317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Purpose and Intent of the IEBC</a:t>
            </a:r>
          </a:p>
        </p:txBody>
      </p:sp>
      <p:sp>
        <p:nvSpPr>
          <p:cNvPr id="3" name="Content Placeholder 2"/>
          <p:cNvSpPr>
            <a:spLocks noGrp="1"/>
          </p:cNvSpPr>
          <p:nvPr>
            <p:ph sz="half" idx="1"/>
          </p:nvPr>
        </p:nvSpPr>
        <p:spPr/>
        <p:txBody>
          <a:bodyPr/>
          <a:lstStyle/>
          <a:p>
            <a:r>
              <a:rPr lang="en-US" sz="2800" dirty="0"/>
              <a:t>Before one can fully utilize the IEBC and understand the basic philosophy, the following questions will need to be answered:</a:t>
            </a:r>
          </a:p>
          <a:p>
            <a:pPr lvl="1"/>
            <a:r>
              <a:rPr lang="en-US" sz="2800" dirty="0"/>
              <a:t>Why was the IEBC created?</a:t>
            </a:r>
          </a:p>
          <a:p>
            <a:pPr lvl="1"/>
            <a:r>
              <a:rPr lang="en-US" sz="2800" dirty="0"/>
              <a:t>Why not use the IBC?</a:t>
            </a:r>
          </a:p>
          <a:p>
            <a:pPr lvl="1"/>
            <a:r>
              <a:rPr lang="en-US" sz="2800" dirty="0"/>
              <a:t>Is the IEBC considered an equivalent to the IBC?</a:t>
            </a:r>
          </a:p>
          <a:p>
            <a:pPr lvl="1"/>
            <a:r>
              <a:rPr lang="en-US" sz="2800" dirty="0"/>
              <a:t>How is the IEBC different than requirements for existing buildings in the IFC?</a:t>
            </a:r>
          </a:p>
          <a:p>
            <a:endParaRPr lang="en-US" dirty="0"/>
          </a:p>
        </p:txBody>
      </p:sp>
      <p:sp>
        <p:nvSpPr>
          <p:cNvPr id="5" name="Slide Number Placeholder 4"/>
          <p:cNvSpPr>
            <a:spLocks noGrp="1"/>
          </p:cNvSpPr>
          <p:nvPr>
            <p:ph type="sldNum" sz="quarter" idx="11"/>
          </p:nvPr>
        </p:nvSpPr>
        <p:spPr/>
        <p:txBody>
          <a:bodyPr/>
          <a:lstStyle/>
          <a:p>
            <a:pPr>
              <a:defRPr/>
            </a:pPr>
            <a:fld id="{4C9BA85A-05AB-40DE-A642-B306DDD4645C}" type="slidenum">
              <a:rPr lang="en-US" smtClean="0"/>
              <a:pPr>
                <a:defRPr/>
              </a:pPr>
              <a:t>12</a:t>
            </a:fld>
            <a:endParaRPr lang="en-US" dirty="0"/>
          </a:p>
        </p:txBody>
      </p:sp>
      <p:pic>
        <p:nvPicPr>
          <p:cNvPr id="7" name="Picture 6">
            <a:extLst>
              <a:ext uri="{FF2B5EF4-FFF2-40B4-BE49-F238E27FC236}">
                <a16:creationId xmlns:a16="http://schemas.microsoft.com/office/drawing/2014/main" xmlns="" id="{AC613C65-707B-413B-9F41-E03DC5FB50AD}"/>
              </a:ext>
            </a:extLst>
          </p:cNvPr>
          <p:cNvPicPr>
            <a:picLocks noChangeAspect="1"/>
          </p:cNvPicPr>
          <p:nvPr/>
        </p:nvPicPr>
        <p:blipFill>
          <a:blip r:embed="rId3" cstate="print"/>
          <a:stretch>
            <a:fillRect/>
          </a:stretch>
        </p:blipFill>
        <p:spPr>
          <a:xfrm>
            <a:off x="11133125" y="0"/>
            <a:ext cx="1055700" cy="638977"/>
          </a:xfrm>
          <a:prstGeom prst="rect">
            <a:avLst/>
          </a:prstGeom>
        </p:spPr>
      </p:pic>
    </p:spTree>
    <p:custDataLst>
      <p:tags r:id="rId1"/>
    </p:custDataLst>
    <p:extLst>
      <p:ext uri="{BB962C8B-B14F-4D97-AF65-F5344CB8AC3E}">
        <p14:creationId xmlns:p14="http://schemas.microsoft.com/office/powerpoint/2010/main" xmlns="" val="365116678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5212" y="-103716"/>
            <a:ext cx="8686801" cy="1066800"/>
          </a:xfrm>
        </p:spPr>
        <p:txBody>
          <a:bodyPr/>
          <a:lstStyle/>
          <a:p>
            <a:r>
              <a:rPr lang="en-US" dirty="0"/>
              <a:t>Introduction</a:t>
            </a:r>
          </a:p>
        </p:txBody>
      </p:sp>
      <p:sp>
        <p:nvSpPr>
          <p:cNvPr id="3" name="Content Placeholder 2"/>
          <p:cNvSpPr>
            <a:spLocks noGrp="1"/>
          </p:cNvSpPr>
          <p:nvPr>
            <p:ph sz="half" idx="1"/>
          </p:nvPr>
        </p:nvSpPr>
        <p:spPr>
          <a:xfrm>
            <a:off x="1065212" y="963084"/>
            <a:ext cx="8686801" cy="4191000"/>
          </a:xfrm>
        </p:spPr>
        <p:txBody>
          <a:bodyPr>
            <a:noAutofit/>
          </a:bodyPr>
          <a:lstStyle/>
          <a:p>
            <a:r>
              <a:rPr lang="en-US" dirty="0"/>
              <a:t>Traditional classifications include the following: </a:t>
            </a:r>
          </a:p>
          <a:p>
            <a:pPr lvl="1"/>
            <a:r>
              <a:rPr lang="en-US" sz="2000" dirty="0"/>
              <a:t>Repair</a:t>
            </a:r>
          </a:p>
          <a:p>
            <a:pPr lvl="1"/>
            <a:r>
              <a:rPr lang="en-US" sz="2000" dirty="0"/>
              <a:t>Alteration</a:t>
            </a:r>
          </a:p>
          <a:p>
            <a:pPr lvl="1"/>
            <a:r>
              <a:rPr lang="en-US" sz="2000" dirty="0"/>
              <a:t>Addition</a:t>
            </a:r>
          </a:p>
          <a:p>
            <a:pPr lvl="1"/>
            <a:r>
              <a:rPr lang="en-US" sz="2000" dirty="0"/>
              <a:t>Change of occupancy</a:t>
            </a:r>
          </a:p>
          <a:p>
            <a:pPr lvl="1"/>
            <a:r>
              <a:rPr lang="en-US" sz="2000" dirty="0"/>
              <a:t>Moved structures</a:t>
            </a:r>
          </a:p>
          <a:p>
            <a:r>
              <a:rPr lang="en-US" dirty="0"/>
              <a:t>Nationally Applicable Recommended Rehabilitation Provisions (NARRP) classifications include the following: </a:t>
            </a:r>
          </a:p>
          <a:p>
            <a:pPr lvl="1"/>
            <a:r>
              <a:rPr lang="en-US" sz="2000" dirty="0"/>
              <a:t>Repair</a:t>
            </a:r>
          </a:p>
          <a:p>
            <a:pPr lvl="1"/>
            <a:r>
              <a:rPr lang="en-US" sz="2000" dirty="0"/>
              <a:t>Renovation </a:t>
            </a:r>
          </a:p>
          <a:p>
            <a:pPr lvl="1"/>
            <a:r>
              <a:rPr lang="en-US" sz="2000" dirty="0"/>
              <a:t>Alteration</a:t>
            </a:r>
          </a:p>
          <a:p>
            <a:pPr lvl="1"/>
            <a:r>
              <a:rPr lang="en-US" sz="2000" dirty="0"/>
              <a:t>Reconstruction</a:t>
            </a:r>
          </a:p>
          <a:p>
            <a:pPr lvl="1"/>
            <a:r>
              <a:rPr lang="en-US" sz="2000" dirty="0"/>
              <a:t>Addition </a:t>
            </a:r>
          </a:p>
          <a:p>
            <a:pPr lvl="1"/>
            <a:r>
              <a:rPr lang="en-US" sz="2000" dirty="0"/>
              <a:t>Change of occupancy</a:t>
            </a:r>
          </a:p>
        </p:txBody>
      </p:sp>
      <p:sp>
        <p:nvSpPr>
          <p:cNvPr id="5" name="Slide Number Placeholder 4"/>
          <p:cNvSpPr>
            <a:spLocks noGrp="1"/>
          </p:cNvSpPr>
          <p:nvPr>
            <p:ph type="sldNum" sz="quarter" idx="11"/>
          </p:nvPr>
        </p:nvSpPr>
        <p:spPr/>
        <p:txBody>
          <a:bodyPr/>
          <a:lstStyle/>
          <a:p>
            <a:pPr>
              <a:defRPr/>
            </a:pPr>
            <a:fld id="{4C9BA85A-05AB-40DE-A642-B306DDD4645C}" type="slidenum">
              <a:rPr lang="en-US" smtClean="0"/>
              <a:pPr>
                <a:defRPr/>
              </a:pPr>
              <a:t>120</a:t>
            </a:fld>
            <a:endParaRPr lang="en-US" dirty="0"/>
          </a:p>
        </p:txBody>
      </p:sp>
      <p:pic>
        <p:nvPicPr>
          <p:cNvPr id="6" name="Picture 5">
            <a:extLst>
              <a:ext uri="{FF2B5EF4-FFF2-40B4-BE49-F238E27FC236}">
                <a16:creationId xmlns:a16="http://schemas.microsoft.com/office/drawing/2014/main" xmlns="" id="{7C73EB7E-B3A4-48BA-9ED5-B7D2E93322ED}"/>
              </a:ext>
            </a:extLst>
          </p:cNvPr>
          <p:cNvPicPr>
            <a:picLocks noChangeAspect="1"/>
          </p:cNvPicPr>
          <p:nvPr/>
        </p:nvPicPr>
        <p:blipFill>
          <a:blip r:embed="rId3" cstate="print"/>
          <a:stretch>
            <a:fillRect/>
          </a:stretch>
        </p:blipFill>
        <p:spPr>
          <a:xfrm>
            <a:off x="11133125" y="0"/>
            <a:ext cx="1055700" cy="638977"/>
          </a:xfrm>
          <a:prstGeom prst="rect">
            <a:avLst/>
          </a:prstGeom>
        </p:spPr>
      </p:pic>
    </p:spTree>
    <p:custDataLst>
      <p:tags r:id="rId1"/>
    </p:custDataLst>
    <p:extLst>
      <p:ext uri="{BB962C8B-B14F-4D97-AF65-F5344CB8AC3E}">
        <p14:creationId xmlns:p14="http://schemas.microsoft.com/office/powerpoint/2010/main" xmlns="" val="139014415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8337" y="-103716"/>
            <a:ext cx="8686801" cy="1066800"/>
          </a:xfrm>
        </p:spPr>
        <p:txBody>
          <a:bodyPr/>
          <a:lstStyle/>
          <a:p>
            <a:r>
              <a:rPr lang="en-US" dirty="0"/>
              <a:t>Introduction</a:t>
            </a:r>
          </a:p>
        </p:txBody>
      </p:sp>
      <p:sp>
        <p:nvSpPr>
          <p:cNvPr id="3" name="Content Placeholder 2"/>
          <p:cNvSpPr>
            <a:spLocks noGrp="1"/>
          </p:cNvSpPr>
          <p:nvPr>
            <p:ph sz="half" idx="1"/>
          </p:nvPr>
        </p:nvSpPr>
        <p:spPr>
          <a:xfrm>
            <a:off x="1068337" y="1143000"/>
            <a:ext cx="8686801" cy="4191000"/>
          </a:xfrm>
        </p:spPr>
        <p:txBody>
          <a:bodyPr>
            <a:normAutofit lnSpcReduction="10000"/>
          </a:bodyPr>
          <a:lstStyle/>
          <a:p>
            <a:r>
              <a:rPr lang="en-US" sz="2800" dirty="0"/>
              <a:t>Chapter 5 of the IEBC is classified as the following: </a:t>
            </a:r>
          </a:p>
          <a:p>
            <a:pPr lvl="1"/>
            <a:r>
              <a:rPr lang="en-US" sz="2800" dirty="0"/>
              <a:t>Repair</a:t>
            </a:r>
          </a:p>
          <a:p>
            <a:pPr lvl="1"/>
            <a:r>
              <a:rPr lang="en-US" sz="2800" dirty="0"/>
              <a:t>Alteration–Level 1</a:t>
            </a:r>
          </a:p>
          <a:p>
            <a:pPr lvl="1"/>
            <a:r>
              <a:rPr lang="en-US" sz="2800" dirty="0"/>
              <a:t>Alteration–Level 2</a:t>
            </a:r>
          </a:p>
          <a:p>
            <a:pPr lvl="1"/>
            <a:r>
              <a:rPr lang="en-US" sz="2800" dirty="0"/>
              <a:t>Alteration–Level 3 </a:t>
            </a:r>
          </a:p>
          <a:p>
            <a:pPr lvl="1"/>
            <a:r>
              <a:rPr lang="en-US" sz="2800" dirty="0"/>
              <a:t> Addition</a:t>
            </a:r>
          </a:p>
          <a:p>
            <a:pPr lvl="1"/>
            <a:r>
              <a:rPr lang="en-US" sz="2800" dirty="0"/>
              <a:t>Change of occupancy</a:t>
            </a:r>
          </a:p>
          <a:p>
            <a:pPr lvl="1"/>
            <a:r>
              <a:rPr lang="en-US" sz="2800" dirty="0"/>
              <a:t>Relocated or moved buildings</a:t>
            </a:r>
          </a:p>
          <a:p>
            <a:pPr lvl="1"/>
            <a:r>
              <a:rPr lang="en-US" sz="2800" dirty="0"/>
              <a:t>Historic buildings</a:t>
            </a:r>
          </a:p>
          <a:p>
            <a:endParaRPr lang="en-US" dirty="0"/>
          </a:p>
        </p:txBody>
      </p:sp>
      <p:sp>
        <p:nvSpPr>
          <p:cNvPr id="5" name="Slide Number Placeholder 4"/>
          <p:cNvSpPr>
            <a:spLocks noGrp="1"/>
          </p:cNvSpPr>
          <p:nvPr>
            <p:ph type="sldNum" sz="quarter" idx="11"/>
          </p:nvPr>
        </p:nvSpPr>
        <p:spPr/>
        <p:txBody>
          <a:bodyPr/>
          <a:lstStyle/>
          <a:p>
            <a:pPr>
              <a:defRPr/>
            </a:pPr>
            <a:fld id="{4C9BA85A-05AB-40DE-A642-B306DDD4645C}" type="slidenum">
              <a:rPr lang="en-US" smtClean="0"/>
              <a:pPr>
                <a:defRPr/>
              </a:pPr>
              <a:t>121</a:t>
            </a:fld>
            <a:endParaRPr lang="en-US" dirty="0"/>
          </a:p>
        </p:txBody>
      </p:sp>
      <p:pic>
        <p:nvPicPr>
          <p:cNvPr id="6" name="Picture 5">
            <a:extLst>
              <a:ext uri="{FF2B5EF4-FFF2-40B4-BE49-F238E27FC236}">
                <a16:creationId xmlns:a16="http://schemas.microsoft.com/office/drawing/2014/main" xmlns="" id="{C28D19E7-9D16-445E-B8F7-9AD335E8DD11}"/>
              </a:ext>
            </a:extLst>
          </p:cNvPr>
          <p:cNvPicPr>
            <a:picLocks noChangeAspect="1"/>
          </p:cNvPicPr>
          <p:nvPr/>
        </p:nvPicPr>
        <p:blipFill>
          <a:blip r:embed="rId3" cstate="print"/>
          <a:stretch>
            <a:fillRect/>
          </a:stretch>
        </p:blipFill>
        <p:spPr>
          <a:xfrm>
            <a:off x="11133125" y="0"/>
            <a:ext cx="1055700" cy="638977"/>
          </a:xfrm>
          <a:prstGeom prst="rect">
            <a:avLst/>
          </a:prstGeom>
        </p:spPr>
      </p:pic>
    </p:spTree>
    <p:custDataLst>
      <p:tags r:id="rId1"/>
    </p:custDataLst>
    <p:extLst>
      <p:ext uri="{BB962C8B-B14F-4D97-AF65-F5344CB8AC3E}">
        <p14:creationId xmlns:p14="http://schemas.microsoft.com/office/powerpoint/2010/main" xmlns="" val="187729020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a:t>
            </a:r>
          </a:p>
        </p:txBody>
      </p:sp>
      <p:sp>
        <p:nvSpPr>
          <p:cNvPr id="3" name="Content Placeholder 2"/>
          <p:cNvSpPr>
            <a:spLocks noGrp="1"/>
          </p:cNvSpPr>
          <p:nvPr>
            <p:ph sz="half" idx="1"/>
          </p:nvPr>
        </p:nvSpPr>
        <p:spPr/>
        <p:txBody>
          <a:bodyPr/>
          <a:lstStyle/>
          <a:p>
            <a:r>
              <a:rPr lang="en-US" sz="2400" dirty="0"/>
              <a:t>More than one classification can apply to a project. </a:t>
            </a:r>
          </a:p>
          <a:p>
            <a:r>
              <a:rPr lang="en-US" sz="2400" dirty="0"/>
              <a:t>A proportional approach is taken with regards to alterations (see Figure 1). </a:t>
            </a:r>
          </a:p>
          <a:p>
            <a:r>
              <a:rPr lang="en-US" sz="2400" dirty="0"/>
              <a:t>The more work that is being done to a particular portion of a building, the more extensive the requirements.</a:t>
            </a:r>
          </a:p>
          <a:p>
            <a:endParaRPr lang="en-US" sz="2400" dirty="0"/>
          </a:p>
        </p:txBody>
      </p:sp>
      <p:sp>
        <p:nvSpPr>
          <p:cNvPr id="5" name="Slide Number Placeholder 4"/>
          <p:cNvSpPr>
            <a:spLocks noGrp="1"/>
          </p:cNvSpPr>
          <p:nvPr>
            <p:ph type="sldNum" sz="quarter" idx="11"/>
          </p:nvPr>
        </p:nvSpPr>
        <p:spPr/>
        <p:txBody>
          <a:bodyPr/>
          <a:lstStyle/>
          <a:p>
            <a:pPr>
              <a:defRPr/>
            </a:pPr>
            <a:fld id="{4C9BA85A-05AB-40DE-A642-B306DDD4645C}" type="slidenum">
              <a:rPr lang="en-US" smtClean="0"/>
              <a:pPr>
                <a:defRPr/>
              </a:pPr>
              <a:t>122</a:t>
            </a:fld>
            <a:endParaRPr lang="en-US" dirty="0"/>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960813" y="4038601"/>
            <a:ext cx="4200525" cy="18383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7" name="Picture 6">
            <a:extLst>
              <a:ext uri="{FF2B5EF4-FFF2-40B4-BE49-F238E27FC236}">
                <a16:creationId xmlns:a16="http://schemas.microsoft.com/office/drawing/2014/main" xmlns="" id="{D92A4734-9D14-4B3A-9650-CC12F09B07CC}"/>
              </a:ext>
            </a:extLst>
          </p:cNvPr>
          <p:cNvPicPr>
            <a:picLocks noChangeAspect="1"/>
          </p:cNvPicPr>
          <p:nvPr/>
        </p:nvPicPr>
        <p:blipFill>
          <a:blip r:embed="rId4" cstate="print"/>
          <a:stretch>
            <a:fillRect/>
          </a:stretch>
        </p:blipFill>
        <p:spPr>
          <a:xfrm>
            <a:off x="11133125" y="0"/>
            <a:ext cx="1055700" cy="638977"/>
          </a:xfrm>
          <a:prstGeom prst="rect">
            <a:avLst/>
          </a:prstGeom>
        </p:spPr>
      </p:pic>
    </p:spTree>
    <p:custDataLst>
      <p:tags r:id="rId1"/>
    </p:custDataLst>
    <p:extLst>
      <p:ext uri="{BB962C8B-B14F-4D97-AF65-F5344CB8AC3E}">
        <p14:creationId xmlns:p14="http://schemas.microsoft.com/office/powerpoint/2010/main" xmlns="" val="223001376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9845" y="0"/>
            <a:ext cx="8686801" cy="1066800"/>
          </a:xfrm>
        </p:spPr>
        <p:txBody>
          <a:bodyPr/>
          <a:lstStyle/>
          <a:p>
            <a:r>
              <a:rPr lang="en-US" dirty="0"/>
              <a:t>Introduction</a:t>
            </a:r>
          </a:p>
        </p:txBody>
      </p:sp>
      <p:sp>
        <p:nvSpPr>
          <p:cNvPr id="3" name="Content Placeholder 2"/>
          <p:cNvSpPr>
            <a:spLocks noGrp="1"/>
          </p:cNvSpPr>
          <p:nvPr>
            <p:ph sz="half" idx="1"/>
          </p:nvPr>
        </p:nvSpPr>
        <p:spPr>
          <a:xfrm>
            <a:off x="912812" y="1107975"/>
            <a:ext cx="8686801" cy="4191000"/>
          </a:xfrm>
        </p:spPr>
        <p:txBody>
          <a:bodyPr/>
          <a:lstStyle/>
          <a:p>
            <a:r>
              <a:rPr lang="en-US" dirty="0"/>
              <a:t>As seen in the following graph (see Figure 2), compliance with Level 3 alterations also requires compliance with Level 1 and 2 alterations.</a:t>
            </a:r>
          </a:p>
        </p:txBody>
      </p:sp>
      <p:sp>
        <p:nvSpPr>
          <p:cNvPr id="5" name="Slide Number Placeholder 4"/>
          <p:cNvSpPr>
            <a:spLocks noGrp="1"/>
          </p:cNvSpPr>
          <p:nvPr>
            <p:ph type="sldNum" sz="quarter" idx="11"/>
          </p:nvPr>
        </p:nvSpPr>
        <p:spPr/>
        <p:txBody>
          <a:bodyPr/>
          <a:lstStyle/>
          <a:p>
            <a:pPr>
              <a:defRPr/>
            </a:pPr>
            <a:fld id="{4C9BA85A-05AB-40DE-A642-B306DDD4645C}" type="slidenum">
              <a:rPr lang="en-US" smtClean="0"/>
              <a:pPr>
                <a:defRPr/>
              </a:pPr>
              <a:t>123</a:t>
            </a:fld>
            <a:endParaRPr lang="en-US" dirty="0"/>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589213" y="1720018"/>
            <a:ext cx="5214938" cy="429978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7" name="Picture 6">
            <a:extLst>
              <a:ext uri="{FF2B5EF4-FFF2-40B4-BE49-F238E27FC236}">
                <a16:creationId xmlns:a16="http://schemas.microsoft.com/office/drawing/2014/main" xmlns="" id="{CCE9D037-B608-46E1-A437-D1C99CB85725}"/>
              </a:ext>
            </a:extLst>
          </p:cNvPr>
          <p:cNvPicPr>
            <a:picLocks noChangeAspect="1"/>
          </p:cNvPicPr>
          <p:nvPr/>
        </p:nvPicPr>
        <p:blipFill>
          <a:blip r:embed="rId3" cstate="print"/>
          <a:stretch>
            <a:fillRect/>
          </a:stretch>
        </p:blipFill>
        <p:spPr>
          <a:xfrm>
            <a:off x="11133125" y="0"/>
            <a:ext cx="1055700" cy="638977"/>
          </a:xfrm>
          <a:prstGeom prst="rect">
            <a:avLst/>
          </a:prstGeom>
        </p:spPr>
      </p:pic>
    </p:spTree>
    <p:extLst>
      <p:ext uri="{BB962C8B-B14F-4D97-AF65-F5344CB8AC3E}">
        <p14:creationId xmlns:p14="http://schemas.microsoft.com/office/powerpoint/2010/main" xmlns="" val="302443248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912812" y="-381000"/>
            <a:ext cx="8686801" cy="1066800"/>
          </a:xfrm>
        </p:spPr>
        <p:txBody>
          <a:bodyPr>
            <a:normAutofit/>
          </a:bodyPr>
          <a:lstStyle/>
          <a:p>
            <a:r>
              <a:rPr lang="en-US" dirty="0"/>
              <a:t>Classification of Work </a:t>
            </a:r>
          </a:p>
        </p:txBody>
      </p:sp>
      <p:sp>
        <p:nvSpPr>
          <p:cNvPr id="7" name="Content Placeholder 6"/>
          <p:cNvSpPr>
            <a:spLocks noGrp="1"/>
          </p:cNvSpPr>
          <p:nvPr>
            <p:ph idx="1"/>
          </p:nvPr>
        </p:nvSpPr>
        <p:spPr>
          <a:xfrm>
            <a:off x="912812" y="1143000"/>
            <a:ext cx="8839201" cy="4876800"/>
          </a:xfrm>
        </p:spPr>
        <p:txBody>
          <a:bodyPr>
            <a:normAutofit lnSpcReduction="10000"/>
          </a:bodyPr>
          <a:lstStyle/>
          <a:p>
            <a:pPr marL="514350" indent="-514350">
              <a:buFont typeface="+mj-lt"/>
              <a:buAutoNum type="arabicPeriod"/>
            </a:pPr>
            <a:r>
              <a:rPr lang="en-US" sz="1800" dirty="0"/>
              <a:t>Use your IEBC to match the statements to the applicable term. </a:t>
            </a:r>
          </a:p>
          <a:p>
            <a:pPr marL="400050" lvl="1" indent="0">
              <a:buNone/>
            </a:pPr>
            <a:r>
              <a:rPr lang="en-US" dirty="0"/>
              <a:t>____ Level 1 Alterations </a:t>
            </a:r>
          </a:p>
          <a:p>
            <a:pPr marL="400050" lvl="1" indent="0">
              <a:buNone/>
            </a:pPr>
            <a:r>
              <a:rPr lang="en-US" dirty="0"/>
              <a:t>____ Level 2 Alterations </a:t>
            </a:r>
          </a:p>
          <a:p>
            <a:pPr marL="400050" lvl="1" indent="0">
              <a:buNone/>
            </a:pPr>
            <a:r>
              <a:rPr lang="en-US" dirty="0"/>
              <a:t>____ Level 3 Alterations </a:t>
            </a:r>
          </a:p>
          <a:p>
            <a:pPr marL="400050" lvl="1" indent="0">
              <a:buNone/>
            </a:pPr>
            <a:r>
              <a:rPr lang="en-US" dirty="0"/>
              <a:t>____ Change of Occupancy </a:t>
            </a:r>
          </a:p>
          <a:p>
            <a:pPr marL="400050" lvl="1" indent="0">
              <a:buNone/>
            </a:pPr>
            <a:r>
              <a:rPr lang="en-US" dirty="0"/>
              <a:t>____ Addition</a:t>
            </a:r>
          </a:p>
          <a:p>
            <a:pPr marL="400050" lvl="1" indent="0">
              <a:buNone/>
            </a:pPr>
            <a:endParaRPr lang="en-US" dirty="0"/>
          </a:p>
          <a:p>
            <a:pPr marL="914400" lvl="1" indent="-514350">
              <a:buFont typeface="+mj-lt"/>
              <a:buAutoNum type="alphaLcPeriod"/>
            </a:pPr>
            <a:r>
              <a:rPr lang="en-US" sz="1600" dirty="0"/>
              <a:t>Applies where the work area exceeds 50 percent of the aggregate area of the building.</a:t>
            </a:r>
          </a:p>
          <a:p>
            <a:pPr marL="914400" lvl="1" indent="-514350">
              <a:buFont typeface="+mj-lt"/>
              <a:buAutoNum type="alphaLcPeriod"/>
            </a:pPr>
            <a:r>
              <a:rPr lang="en-US" sz="1600" dirty="0"/>
              <a:t>Includes the removal and replacement or the covering of existing materials, elements, equipment or fixtures that serve the same purpose.</a:t>
            </a:r>
          </a:p>
          <a:p>
            <a:pPr marL="914400" lvl="1" indent="-514350">
              <a:buFont typeface="+mj-lt"/>
              <a:buAutoNum type="alphaLcPeriod"/>
            </a:pPr>
            <a:r>
              <a:rPr lang="en-US" sz="1600" dirty="0"/>
              <a:t>Includes the reconfiguration of space, the addition or elimination of any door or window, the reconfiguration or extension of any system or the installation of any additional equipment.</a:t>
            </a:r>
          </a:p>
          <a:p>
            <a:pPr marL="914400" lvl="1" indent="-514350">
              <a:buFont typeface="+mj-lt"/>
              <a:buAutoNum type="alphaLcPeriod"/>
            </a:pPr>
            <a:r>
              <a:rPr lang="en-US" sz="1600" dirty="0"/>
              <a:t>Must comply with the provisions of Chapter 10.</a:t>
            </a:r>
          </a:p>
          <a:p>
            <a:pPr marL="914400" lvl="1" indent="-514350">
              <a:buFont typeface="+mj-lt"/>
              <a:buAutoNum type="alphaLcPeriod"/>
            </a:pPr>
            <a:r>
              <a:rPr lang="en-US" sz="1600" dirty="0"/>
              <a:t>Must comply with the provisions of Chapter 11.</a:t>
            </a:r>
          </a:p>
        </p:txBody>
      </p:sp>
      <p:sp>
        <p:nvSpPr>
          <p:cNvPr id="5" name="Slide Number Placeholder 4"/>
          <p:cNvSpPr>
            <a:spLocks noGrp="1"/>
          </p:cNvSpPr>
          <p:nvPr>
            <p:ph type="sldNum" sz="quarter" idx="11"/>
          </p:nvPr>
        </p:nvSpPr>
        <p:spPr/>
        <p:txBody>
          <a:bodyPr/>
          <a:lstStyle/>
          <a:p>
            <a:pPr>
              <a:defRPr/>
            </a:pPr>
            <a:fld id="{2C543F9B-D18C-4382-B79F-E6EA160C74A3}" type="slidenum">
              <a:rPr lang="en-US" smtClean="0"/>
              <a:pPr>
                <a:defRPr/>
              </a:pPr>
              <a:t>124</a:t>
            </a:fld>
            <a:endParaRPr lang="en-US" dirty="0"/>
          </a:p>
        </p:txBody>
      </p:sp>
      <p:pic>
        <p:nvPicPr>
          <p:cNvPr id="8" name="Picture 7">
            <a:extLst>
              <a:ext uri="{FF2B5EF4-FFF2-40B4-BE49-F238E27FC236}">
                <a16:creationId xmlns:a16="http://schemas.microsoft.com/office/drawing/2014/main" xmlns="" id="{AA919A34-79F2-4408-8714-756ED4E56BDA}"/>
              </a:ext>
            </a:extLst>
          </p:cNvPr>
          <p:cNvPicPr>
            <a:picLocks noChangeAspect="1"/>
          </p:cNvPicPr>
          <p:nvPr/>
        </p:nvPicPr>
        <p:blipFill>
          <a:blip r:embed="rId3" cstate="print"/>
          <a:stretch>
            <a:fillRect/>
          </a:stretch>
        </p:blipFill>
        <p:spPr>
          <a:xfrm>
            <a:off x="11133125" y="0"/>
            <a:ext cx="1055700" cy="638977"/>
          </a:xfrm>
          <a:prstGeom prst="rect">
            <a:avLst/>
          </a:prstGeom>
        </p:spPr>
      </p:pic>
    </p:spTree>
    <p:custDataLst>
      <p:tags r:id="rId1"/>
    </p:custDataLst>
    <p:extLst>
      <p:ext uri="{BB962C8B-B14F-4D97-AF65-F5344CB8AC3E}">
        <p14:creationId xmlns:p14="http://schemas.microsoft.com/office/powerpoint/2010/main" xmlns="" val="63014177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Classification of Work </a:t>
            </a:r>
            <a:endParaRPr lang="en-US" dirty="0"/>
          </a:p>
        </p:txBody>
      </p:sp>
      <p:sp>
        <p:nvSpPr>
          <p:cNvPr id="3" name="Content Placeholder 2"/>
          <p:cNvSpPr>
            <a:spLocks noGrp="1"/>
          </p:cNvSpPr>
          <p:nvPr>
            <p:ph idx="1"/>
          </p:nvPr>
        </p:nvSpPr>
        <p:spPr/>
        <p:txBody>
          <a:bodyPr/>
          <a:lstStyle/>
          <a:p>
            <a:r>
              <a:rPr lang="en-US" dirty="0" smtClean="0">
                <a:solidFill>
                  <a:srgbClr val="C00000"/>
                </a:solidFill>
              </a:rPr>
              <a:t>b. Level 1 Alterations</a:t>
            </a:r>
          </a:p>
          <a:p>
            <a:r>
              <a:rPr lang="en-US" dirty="0" smtClean="0">
                <a:solidFill>
                  <a:srgbClr val="C00000"/>
                </a:solidFill>
              </a:rPr>
              <a:t>c. Level 2 Alterations</a:t>
            </a:r>
          </a:p>
          <a:p>
            <a:r>
              <a:rPr lang="en-US" dirty="0" smtClean="0">
                <a:solidFill>
                  <a:srgbClr val="C00000"/>
                </a:solidFill>
              </a:rPr>
              <a:t>a. Level 3 Alterations</a:t>
            </a:r>
          </a:p>
          <a:p>
            <a:r>
              <a:rPr lang="en-US" dirty="0" smtClean="0">
                <a:solidFill>
                  <a:srgbClr val="C00000"/>
                </a:solidFill>
              </a:rPr>
              <a:t>d. Change of Occupancy</a:t>
            </a:r>
          </a:p>
          <a:p>
            <a:r>
              <a:rPr lang="en-US" dirty="0" smtClean="0">
                <a:solidFill>
                  <a:srgbClr val="C00000"/>
                </a:solidFill>
              </a:rPr>
              <a:t>e. Additions</a:t>
            </a:r>
          </a:p>
          <a:p>
            <a:endParaRPr lang="en-US" dirty="0"/>
          </a:p>
        </p:txBody>
      </p:sp>
      <p:sp>
        <p:nvSpPr>
          <p:cNvPr id="4" name="Slide Number Placeholder 3"/>
          <p:cNvSpPr>
            <a:spLocks noGrp="1"/>
          </p:cNvSpPr>
          <p:nvPr>
            <p:ph type="sldNum" sz="quarter" idx="12"/>
          </p:nvPr>
        </p:nvSpPr>
        <p:spPr/>
        <p:txBody>
          <a:bodyPr/>
          <a:lstStyle/>
          <a:p>
            <a:fld id="{AAEAE4A8-A6E5-453E-B946-FB774B73F48C}" type="slidenum">
              <a:rPr lang="en-US" smtClean="0"/>
              <a:pPr/>
              <a:t>125</a:t>
            </a:fld>
            <a:endParaRPr lang="en-US"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Moved Structures—Section 601 </a:t>
            </a:r>
          </a:p>
        </p:txBody>
      </p:sp>
      <p:sp>
        <p:nvSpPr>
          <p:cNvPr id="3" name="Content Placeholder 2"/>
          <p:cNvSpPr>
            <a:spLocks noGrp="1"/>
          </p:cNvSpPr>
          <p:nvPr>
            <p:ph sz="half" idx="1"/>
          </p:nvPr>
        </p:nvSpPr>
        <p:spPr/>
        <p:txBody>
          <a:bodyPr>
            <a:normAutofit/>
          </a:bodyPr>
          <a:lstStyle/>
          <a:p>
            <a:r>
              <a:rPr lang="en-US" sz="2800" dirty="0"/>
              <a:t>All moved structures are required to meet all of the requirements for new construction.  Also references Chapter 14 for relocation of existing structures. </a:t>
            </a:r>
          </a:p>
        </p:txBody>
      </p:sp>
      <p:sp>
        <p:nvSpPr>
          <p:cNvPr id="5" name="Slide Number Placeholder 4"/>
          <p:cNvSpPr>
            <a:spLocks noGrp="1"/>
          </p:cNvSpPr>
          <p:nvPr>
            <p:ph type="sldNum" sz="quarter" idx="11"/>
          </p:nvPr>
        </p:nvSpPr>
        <p:spPr/>
        <p:txBody>
          <a:bodyPr/>
          <a:lstStyle/>
          <a:p>
            <a:pPr>
              <a:defRPr/>
            </a:pPr>
            <a:fld id="{4C9BA85A-05AB-40DE-A642-B306DDD4645C}" type="slidenum">
              <a:rPr lang="en-US" smtClean="0"/>
              <a:pPr>
                <a:defRPr/>
              </a:pPr>
              <a:t>126</a:t>
            </a:fld>
            <a:endParaRPr lang="en-US" dirty="0"/>
          </a:p>
        </p:txBody>
      </p:sp>
      <p:pic>
        <p:nvPicPr>
          <p:cNvPr id="7" name="Picture 6">
            <a:extLst>
              <a:ext uri="{FF2B5EF4-FFF2-40B4-BE49-F238E27FC236}">
                <a16:creationId xmlns:a16="http://schemas.microsoft.com/office/drawing/2014/main" xmlns="" id="{807F98E5-E443-4A8A-AD2E-C2F6FF07B5F1}"/>
              </a:ext>
            </a:extLst>
          </p:cNvPr>
          <p:cNvPicPr>
            <a:picLocks noChangeAspect="1"/>
          </p:cNvPicPr>
          <p:nvPr/>
        </p:nvPicPr>
        <p:blipFill>
          <a:blip r:embed="rId2" cstate="print"/>
          <a:stretch>
            <a:fillRect/>
          </a:stretch>
        </p:blipFill>
        <p:spPr>
          <a:xfrm>
            <a:off x="11133125" y="0"/>
            <a:ext cx="1055700" cy="638977"/>
          </a:xfrm>
          <a:prstGeom prst="rect">
            <a:avLst/>
          </a:prstGeom>
        </p:spPr>
      </p:pic>
    </p:spTree>
    <p:extLst>
      <p:ext uri="{BB962C8B-B14F-4D97-AF65-F5344CB8AC3E}">
        <p14:creationId xmlns:p14="http://schemas.microsoft.com/office/powerpoint/2010/main" xmlns="" val="27641391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dirty="0"/>
              <a:t>Chapter 6 Repairs</a:t>
            </a:r>
          </a:p>
        </p:txBody>
      </p:sp>
      <p:sp>
        <p:nvSpPr>
          <p:cNvPr id="7" name="Subtitle 6"/>
          <p:cNvSpPr>
            <a:spLocks noGrp="1"/>
          </p:cNvSpPr>
          <p:nvPr>
            <p:ph type="subTitle" idx="1"/>
          </p:nvPr>
        </p:nvSpPr>
        <p:spPr/>
        <p:txBody>
          <a:bodyPr/>
          <a:lstStyle/>
          <a:p>
            <a:endParaRPr lang="en-US" dirty="0"/>
          </a:p>
        </p:txBody>
      </p:sp>
      <p:sp>
        <p:nvSpPr>
          <p:cNvPr id="5" name="Slide Number Placeholder 4"/>
          <p:cNvSpPr>
            <a:spLocks noGrp="1"/>
          </p:cNvSpPr>
          <p:nvPr>
            <p:ph type="sldNum" sz="quarter" idx="10"/>
          </p:nvPr>
        </p:nvSpPr>
        <p:spPr/>
        <p:txBody>
          <a:bodyPr/>
          <a:lstStyle/>
          <a:p>
            <a:pPr>
              <a:defRPr/>
            </a:pPr>
            <a:fld id="{2C543F9B-D18C-4382-B79F-E6EA160C74A3}" type="slidenum">
              <a:rPr lang="en-US" smtClean="0"/>
              <a:pPr>
                <a:defRPr/>
              </a:pPr>
              <a:t>127</a:t>
            </a:fld>
            <a:endParaRPr lang="en-US" dirty="0"/>
          </a:p>
        </p:txBody>
      </p:sp>
      <p:pic>
        <p:nvPicPr>
          <p:cNvPr id="8" name="Picture 7">
            <a:extLst>
              <a:ext uri="{FF2B5EF4-FFF2-40B4-BE49-F238E27FC236}">
                <a16:creationId xmlns:a16="http://schemas.microsoft.com/office/drawing/2014/main" xmlns="" id="{3DB505A1-1F69-4D30-8370-CB66EA0648DA}"/>
              </a:ext>
            </a:extLst>
          </p:cNvPr>
          <p:cNvPicPr>
            <a:picLocks noChangeAspect="1"/>
          </p:cNvPicPr>
          <p:nvPr/>
        </p:nvPicPr>
        <p:blipFill>
          <a:blip r:embed="rId3" cstate="print"/>
          <a:stretch>
            <a:fillRect/>
          </a:stretch>
        </p:blipFill>
        <p:spPr>
          <a:xfrm>
            <a:off x="11133125" y="0"/>
            <a:ext cx="1055700" cy="638977"/>
          </a:xfrm>
          <a:prstGeom prst="rect">
            <a:avLst/>
          </a:prstGeom>
        </p:spPr>
      </p:pic>
    </p:spTree>
    <p:custDataLst>
      <p:tags r:id="rId1"/>
    </p:custDataLst>
    <p:extLst>
      <p:ext uri="{BB962C8B-B14F-4D97-AF65-F5344CB8AC3E}">
        <p14:creationId xmlns:p14="http://schemas.microsoft.com/office/powerpoint/2010/main" xmlns="" val="159867673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1065214" y="1524000"/>
            <a:ext cx="10067911" cy="762000"/>
          </a:xfrm>
        </p:spPr>
        <p:txBody>
          <a:bodyPr>
            <a:normAutofit/>
          </a:bodyPr>
          <a:lstStyle/>
          <a:p>
            <a:r>
              <a:rPr lang="en-US" dirty="0"/>
              <a:t>Chapter 7 Alterations - Level 1</a:t>
            </a:r>
          </a:p>
        </p:txBody>
      </p:sp>
      <p:sp>
        <p:nvSpPr>
          <p:cNvPr id="7" name="Subtitle 6"/>
          <p:cNvSpPr>
            <a:spLocks noGrp="1"/>
          </p:cNvSpPr>
          <p:nvPr>
            <p:ph type="subTitle" idx="1"/>
          </p:nvPr>
        </p:nvSpPr>
        <p:spPr/>
        <p:txBody>
          <a:bodyPr/>
          <a:lstStyle/>
          <a:p>
            <a:endParaRPr lang="en-US" dirty="0"/>
          </a:p>
        </p:txBody>
      </p:sp>
      <p:sp>
        <p:nvSpPr>
          <p:cNvPr id="5" name="Slide Number Placeholder 4"/>
          <p:cNvSpPr>
            <a:spLocks noGrp="1"/>
          </p:cNvSpPr>
          <p:nvPr>
            <p:ph type="sldNum" sz="quarter" idx="10"/>
          </p:nvPr>
        </p:nvSpPr>
        <p:spPr/>
        <p:txBody>
          <a:bodyPr/>
          <a:lstStyle/>
          <a:p>
            <a:pPr>
              <a:defRPr/>
            </a:pPr>
            <a:fld id="{2C543F9B-D18C-4382-B79F-E6EA160C74A3}" type="slidenum">
              <a:rPr lang="en-US" smtClean="0"/>
              <a:pPr>
                <a:defRPr/>
              </a:pPr>
              <a:t>128</a:t>
            </a:fld>
            <a:endParaRPr lang="en-US" dirty="0"/>
          </a:p>
        </p:txBody>
      </p:sp>
      <p:pic>
        <p:nvPicPr>
          <p:cNvPr id="8" name="Picture 7">
            <a:extLst>
              <a:ext uri="{FF2B5EF4-FFF2-40B4-BE49-F238E27FC236}">
                <a16:creationId xmlns:a16="http://schemas.microsoft.com/office/drawing/2014/main" xmlns="" id="{E9F85403-4AF8-4018-A71A-0EAB04224624}"/>
              </a:ext>
            </a:extLst>
          </p:cNvPr>
          <p:cNvPicPr>
            <a:picLocks noChangeAspect="1"/>
          </p:cNvPicPr>
          <p:nvPr/>
        </p:nvPicPr>
        <p:blipFill>
          <a:blip r:embed="rId2" cstate="print"/>
          <a:stretch>
            <a:fillRect/>
          </a:stretch>
        </p:blipFill>
        <p:spPr>
          <a:xfrm>
            <a:off x="11133125" y="0"/>
            <a:ext cx="1055700" cy="638977"/>
          </a:xfrm>
          <a:prstGeom prst="rect">
            <a:avLst/>
          </a:prstGeom>
        </p:spPr>
      </p:pic>
    </p:spTree>
    <p:extLst>
      <p:ext uri="{BB962C8B-B14F-4D97-AF65-F5344CB8AC3E}">
        <p14:creationId xmlns:p14="http://schemas.microsoft.com/office/powerpoint/2010/main" xmlns="" val="394832441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4612" y="-439607"/>
            <a:ext cx="8686801" cy="1066800"/>
          </a:xfrm>
        </p:spPr>
        <p:txBody>
          <a:bodyPr/>
          <a:lstStyle/>
          <a:p>
            <a:r>
              <a:rPr lang="en-US" dirty="0"/>
              <a:t>Introduction</a:t>
            </a:r>
          </a:p>
        </p:txBody>
      </p:sp>
      <p:sp>
        <p:nvSpPr>
          <p:cNvPr id="6" name="Content Placeholder 5"/>
          <p:cNvSpPr>
            <a:spLocks noGrp="1"/>
          </p:cNvSpPr>
          <p:nvPr>
            <p:ph sz="half" idx="1"/>
          </p:nvPr>
        </p:nvSpPr>
        <p:spPr>
          <a:xfrm>
            <a:off x="1036916" y="667257"/>
            <a:ext cx="8686801" cy="4191000"/>
          </a:xfrm>
        </p:spPr>
        <p:txBody>
          <a:bodyPr>
            <a:noAutofit/>
          </a:bodyPr>
          <a:lstStyle/>
          <a:p>
            <a:r>
              <a:rPr lang="en-US" sz="2400" dirty="0"/>
              <a:t>An alteration is defined as any construction or renovation to an existing building other than a repair or addition. </a:t>
            </a:r>
          </a:p>
          <a:p>
            <a:r>
              <a:rPr lang="en-US" sz="2400" dirty="0"/>
              <a:t>Alterations have been divided into three categories: Level 1, Level 2 and Level 3. Alteration–Level 1 includes the removal, replacement or covering of existing materials, elements, equipment or fixtures using new materials, elements, equipment or fixtures that serve the same purpose. </a:t>
            </a:r>
          </a:p>
          <a:p>
            <a:r>
              <a:rPr lang="en-US" sz="2400" dirty="0"/>
              <a:t>Under this classification, improvements to the life-safety elements of the building are typically not mandated. </a:t>
            </a:r>
          </a:p>
          <a:p>
            <a:r>
              <a:rPr lang="en-US" sz="2400" dirty="0"/>
              <a:t>However, all newly installed interior finishes and carpeting are required to comply with the IBC and the I-Codes standards for materials and construction. </a:t>
            </a:r>
          </a:p>
          <a:p>
            <a:r>
              <a:rPr lang="en-US" sz="2400" dirty="0"/>
              <a:t>Materials and methods requirements are also applicable to new elements, fixtures or equipment. </a:t>
            </a:r>
          </a:p>
        </p:txBody>
      </p:sp>
      <p:sp>
        <p:nvSpPr>
          <p:cNvPr id="4" name="Slide Number Placeholder 3"/>
          <p:cNvSpPr>
            <a:spLocks noGrp="1"/>
          </p:cNvSpPr>
          <p:nvPr>
            <p:ph type="sldNum" sz="quarter" idx="11"/>
          </p:nvPr>
        </p:nvSpPr>
        <p:spPr/>
        <p:txBody>
          <a:bodyPr/>
          <a:lstStyle/>
          <a:p>
            <a:pPr>
              <a:defRPr/>
            </a:pPr>
            <a:fld id="{F839E4B6-55D8-4BCE-ABA8-33FB3F24BC0F}" type="slidenum">
              <a:rPr lang="en-US" smtClean="0"/>
              <a:pPr>
                <a:defRPr/>
              </a:pPr>
              <a:t>129</a:t>
            </a:fld>
            <a:endParaRPr lang="en-US" dirty="0"/>
          </a:p>
        </p:txBody>
      </p:sp>
      <p:pic>
        <p:nvPicPr>
          <p:cNvPr id="7" name="Picture 6">
            <a:extLst>
              <a:ext uri="{FF2B5EF4-FFF2-40B4-BE49-F238E27FC236}">
                <a16:creationId xmlns:a16="http://schemas.microsoft.com/office/drawing/2014/main" xmlns="" id="{1C33D964-3BA2-4B1D-A99A-3D9587A6E67A}"/>
              </a:ext>
            </a:extLst>
          </p:cNvPr>
          <p:cNvPicPr>
            <a:picLocks noChangeAspect="1"/>
          </p:cNvPicPr>
          <p:nvPr/>
        </p:nvPicPr>
        <p:blipFill>
          <a:blip r:embed="rId3" cstate="print"/>
          <a:stretch>
            <a:fillRect/>
          </a:stretch>
        </p:blipFill>
        <p:spPr>
          <a:xfrm>
            <a:off x="11133125" y="0"/>
            <a:ext cx="1055700" cy="638977"/>
          </a:xfrm>
          <a:prstGeom prst="rect">
            <a:avLst/>
          </a:prstGeom>
        </p:spPr>
      </p:pic>
    </p:spTree>
    <p:custDataLst>
      <p:tags r:id="rId1"/>
    </p:custDataLst>
    <p:extLst>
      <p:ext uri="{BB962C8B-B14F-4D97-AF65-F5344CB8AC3E}">
        <p14:creationId xmlns:p14="http://schemas.microsoft.com/office/powerpoint/2010/main" xmlns="" val="418342399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Was the IEBC Created?</a:t>
            </a:r>
          </a:p>
        </p:txBody>
      </p:sp>
      <p:sp>
        <p:nvSpPr>
          <p:cNvPr id="3" name="Content Placeholder 2"/>
          <p:cNvSpPr>
            <a:spLocks noGrp="1"/>
          </p:cNvSpPr>
          <p:nvPr>
            <p:ph sz="half" idx="1"/>
          </p:nvPr>
        </p:nvSpPr>
        <p:spPr/>
        <p:txBody>
          <a:bodyPr/>
          <a:lstStyle/>
          <a:p>
            <a:r>
              <a:rPr lang="en-US" sz="2800" dirty="0"/>
              <a:t>Based on the principles to encourage the use and reuse of existing buildings that adequately protect public health, safety and welfare provisions that do not unnecessarily increase construction costs, and do not restrict the use of new materials, products or methods of construction.</a:t>
            </a:r>
          </a:p>
          <a:p>
            <a:endParaRPr lang="en-US" sz="2400" dirty="0"/>
          </a:p>
        </p:txBody>
      </p:sp>
      <p:sp>
        <p:nvSpPr>
          <p:cNvPr id="5" name="Slide Number Placeholder 4"/>
          <p:cNvSpPr>
            <a:spLocks noGrp="1"/>
          </p:cNvSpPr>
          <p:nvPr>
            <p:ph type="sldNum" sz="quarter" idx="11"/>
          </p:nvPr>
        </p:nvSpPr>
        <p:spPr/>
        <p:txBody>
          <a:bodyPr/>
          <a:lstStyle/>
          <a:p>
            <a:pPr>
              <a:defRPr/>
            </a:pPr>
            <a:fld id="{4C9BA85A-05AB-40DE-A642-B306DDD4645C}" type="slidenum">
              <a:rPr lang="en-US" smtClean="0"/>
              <a:pPr>
                <a:defRPr/>
              </a:pPr>
              <a:t>13</a:t>
            </a:fld>
            <a:endParaRPr lang="en-US" dirty="0"/>
          </a:p>
        </p:txBody>
      </p:sp>
      <p:pic>
        <p:nvPicPr>
          <p:cNvPr id="6" name="Picture 5">
            <a:extLst>
              <a:ext uri="{FF2B5EF4-FFF2-40B4-BE49-F238E27FC236}">
                <a16:creationId xmlns:a16="http://schemas.microsoft.com/office/drawing/2014/main" xmlns="" id="{F75A0962-A8F1-4533-B745-FD8BB9A67E55}"/>
              </a:ext>
            </a:extLst>
          </p:cNvPr>
          <p:cNvPicPr>
            <a:picLocks noChangeAspect="1"/>
          </p:cNvPicPr>
          <p:nvPr/>
        </p:nvPicPr>
        <p:blipFill>
          <a:blip r:embed="rId4" cstate="print"/>
          <a:stretch>
            <a:fillRect/>
          </a:stretch>
        </p:blipFill>
        <p:spPr>
          <a:xfrm>
            <a:off x="11133125" y="0"/>
            <a:ext cx="1055700" cy="638977"/>
          </a:xfrm>
          <a:prstGeom prst="rect">
            <a:avLst/>
          </a:prstGeom>
        </p:spPr>
      </p:pic>
    </p:spTree>
    <p:custDataLst>
      <p:tags r:id="rId1"/>
    </p:custDataLst>
    <p:extLst>
      <p:ext uri="{BB962C8B-B14F-4D97-AF65-F5344CB8AC3E}">
        <p14:creationId xmlns:p14="http://schemas.microsoft.com/office/powerpoint/2010/main" xmlns="" val="269464283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Example</a:t>
            </a:r>
          </a:p>
        </p:txBody>
      </p:sp>
      <p:sp>
        <p:nvSpPr>
          <p:cNvPr id="7" name="Content Placeholder 6"/>
          <p:cNvSpPr>
            <a:spLocks noGrp="1"/>
          </p:cNvSpPr>
          <p:nvPr>
            <p:ph idx="1"/>
          </p:nvPr>
        </p:nvSpPr>
        <p:spPr/>
        <p:txBody>
          <a:bodyPr>
            <a:normAutofit/>
          </a:bodyPr>
          <a:lstStyle/>
          <a:p>
            <a:r>
              <a:rPr lang="en-US" sz="2800" dirty="0"/>
              <a:t>The owner of a five-story, multiple-family building plans to replace all the faucets, lavatories and water closets, and all the carpeting in the entire building in all units. What requirements should be followed</a:t>
            </a:r>
            <a:r>
              <a:rPr lang="en-US" sz="2800" dirty="0" smtClean="0"/>
              <a:t>?</a:t>
            </a:r>
            <a:endParaRPr lang="en-US" sz="2800" dirty="0"/>
          </a:p>
        </p:txBody>
      </p:sp>
      <p:sp>
        <p:nvSpPr>
          <p:cNvPr id="5" name="Slide Number Placeholder 4"/>
          <p:cNvSpPr>
            <a:spLocks noGrp="1"/>
          </p:cNvSpPr>
          <p:nvPr>
            <p:ph type="sldNum" sz="quarter" idx="11"/>
          </p:nvPr>
        </p:nvSpPr>
        <p:spPr/>
        <p:txBody>
          <a:bodyPr/>
          <a:lstStyle/>
          <a:p>
            <a:pPr>
              <a:defRPr/>
            </a:pPr>
            <a:fld id="{4C9BA85A-05AB-40DE-A642-B306DDD4645C}" type="slidenum">
              <a:rPr lang="en-US" smtClean="0"/>
              <a:pPr>
                <a:defRPr/>
              </a:pPr>
              <a:t>130</a:t>
            </a:fld>
            <a:endParaRPr lang="en-US" dirty="0"/>
          </a:p>
        </p:txBody>
      </p:sp>
      <p:pic>
        <p:nvPicPr>
          <p:cNvPr id="8" name="Picture 7">
            <a:extLst>
              <a:ext uri="{FF2B5EF4-FFF2-40B4-BE49-F238E27FC236}">
                <a16:creationId xmlns:a16="http://schemas.microsoft.com/office/drawing/2014/main" xmlns="" id="{059CD82D-C523-420C-813D-9DC92689BC8A}"/>
              </a:ext>
            </a:extLst>
          </p:cNvPr>
          <p:cNvPicPr>
            <a:picLocks noChangeAspect="1"/>
          </p:cNvPicPr>
          <p:nvPr/>
        </p:nvPicPr>
        <p:blipFill>
          <a:blip r:embed="rId3" cstate="print"/>
          <a:stretch>
            <a:fillRect/>
          </a:stretch>
        </p:blipFill>
        <p:spPr>
          <a:xfrm>
            <a:off x="11133125" y="0"/>
            <a:ext cx="1055700" cy="638977"/>
          </a:xfrm>
          <a:prstGeom prst="rect">
            <a:avLst/>
          </a:prstGeom>
        </p:spPr>
      </p:pic>
    </p:spTree>
    <p:custDataLst>
      <p:tags r:id="rId1"/>
    </p:custDataLst>
    <p:extLst>
      <p:ext uri="{BB962C8B-B14F-4D97-AF65-F5344CB8AC3E}">
        <p14:creationId xmlns:p14="http://schemas.microsoft.com/office/powerpoint/2010/main" xmlns="" val="429395429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p:sp>
        <p:nvSpPr>
          <p:cNvPr id="3" name="Content Placeholder 2"/>
          <p:cNvSpPr>
            <a:spLocks noGrp="1"/>
          </p:cNvSpPr>
          <p:nvPr>
            <p:ph idx="1"/>
          </p:nvPr>
        </p:nvSpPr>
        <p:spPr/>
        <p:txBody>
          <a:bodyPr/>
          <a:lstStyle/>
          <a:p>
            <a:r>
              <a:rPr lang="en-US" sz="3200" dirty="0" smtClean="0">
                <a:solidFill>
                  <a:srgbClr val="C00000"/>
                </a:solidFill>
              </a:rPr>
              <a:t>This is an Alteration–Level 1. The fixtures and all materials used to install them must comply with the IPC. Further, all new carpeting must comply with the radiant flux requirements of the IBC. No additional requirements are triggered.</a:t>
            </a:r>
          </a:p>
          <a:p>
            <a:endParaRPr lang="en-US" dirty="0"/>
          </a:p>
        </p:txBody>
      </p:sp>
      <p:sp>
        <p:nvSpPr>
          <p:cNvPr id="4" name="Slide Number Placeholder 3"/>
          <p:cNvSpPr>
            <a:spLocks noGrp="1"/>
          </p:cNvSpPr>
          <p:nvPr>
            <p:ph type="sldNum" sz="quarter" idx="12"/>
          </p:nvPr>
        </p:nvSpPr>
        <p:spPr/>
        <p:txBody>
          <a:bodyPr/>
          <a:lstStyle/>
          <a:p>
            <a:fld id="{AAEAE4A8-A6E5-453E-B946-FB774B73F48C}" type="slidenum">
              <a:rPr lang="en-US" smtClean="0"/>
              <a:pPr/>
              <a:t>131</a:t>
            </a:fld>
            <a:endParaRPr lang="en-US"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General—Section 701 </a:t>
            </a:r>
          </a:p>
        </p:txBody>
      </p:sp>
      <p:sp>
        <p:nvSpPr>
          <p:cNvPr id="7" name="Content Placeholder 6"/>
          <p:cNvSpPr>
            <a:spLocks noGrp="1"/>
          </p:cNvSpPr>
          <p:nvPr>
            <p:ph sz="half" idx="1"/>
          </p:nvPr>
        </p:nvSpPr>
        <p:spPr/>
        <p:txBody>
          <a:bodyPr>
            <a:normAutofit/>
          </a:bodyPr>
          <a:lstStyle/>
          <a:p>
            <a:r>
              <a:rPr lang="en-US" sz="2800" dirty="0"/>
              <a:t>Level 1 alterations being performed must not lessen the safety of the existing building unless such alterations comply with the IBC. </a:t>
            </a:r>
          </a:p>
          <a:p>
            <a:r>
              <a:rPr lang="en-US" sz="2800" dirty="0"/>
              <a:t>If alterations meet the definition of substantial improvement compliance with the flood hazard provisions of Section 1612 of the IBC is required. </a:t>
            </a:r>
          </a:p>
        </p:txBody>
      </p:sp>
      <p:sp>
        <p:nvSpPr>
          <p:cNvPr id="5" name="Slide Number Placeholder 4"/>
          <p:cNvSpPr>
            <a:spLocks noGrp="1"/>
          </p:cNvSpPr>
          <p:nvPr>
            <p:ph type="sldNum" sz="quarter" idx="11"/>
          </p:nvPr>
        </p:nvSpPr>
        <p:spPr/>
        <p:txBody>
          <a:bodyPr/>
          <a:lstStyle/>
          <a:p>
            <a:pPr>
              <a:defRPr/>
            </a:pPr>
            <a:fld id="{2C543F9B-D18C-4382-B79F-E6EA160C74A3}" type="slidenum">
              <a:rPr lang="en-US" smtClean="0"/>
              <a:pPr>
                <a:defRPr/>
              </a:pPr>
              <a:t>132</a:t>
            </a:fld>
            <a:endParaRPr lang="en-US" dirty="0"/>
          </a:p>
        </p:txBody>
      </p:sp>
      <p:pic>
        <p:nvPicPr>
          <p:cNvPr id="8" name="Picture 7">
            <a:extLst>
              <a:ext uri="{FF2B5EF4-FFF2-40B4-BE49-F238E27FC236}">
                <a16:creationId xmlns:a16="http://schemas.microsoft.com/office/drawing/2014/main" xmlns="" id="{CC9CD21A-9E55-4172-8C34-BDE8F2172F98}"/>
              </a:ext>
            </a:extLst>
          </p:cNvPr>
          <p:cNvPicPr>
            <a:picLocks noChangeAspect="1"/>
          </p:cNvPicPr>
          <p:nvPr/>
        </p:nvPicPr>
        <p:blipFill>
          <a:blip r:embed="rId3" cstate="print"/>
          <a:stretch>
            <a:fillRect/>
          </a:stretch>
        </p:blipFill>
        <p:spPr>
          <a:xfrm>
            <a:off x="11133125" y="0"/>
            <a:ext cx="1055700" cy="638977"/>
          </a:xfrm>
          <a:prstGeom prst="rect">
            <a:avLst/>
          </a:prstGeom>
        </p:spPr>
      </p:pic>
    </p:spTree>
    <p:custDataLst>
      <p:tags r:id="rId1"/>
    </p:custDataLst>
    <p:extLst>
      <p:ext uri="{BB962C8B-B14F-4D97-AF65-F5344CB8AC3E}">
        <p14:creationId xmlns:p14="http://schemas.microsoft.com/office/powerpoint/2010/main" xmlns="" val="412057438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D4ECD88-8A92-4636-ABB8-3D7411DFF04E}"/>
              </a:ext>
            </a:extLst>
          </p:cNvPr>
          <p:cNvSpPr>
            <a:spLocks noGrp="1"/>
          </p:cNvSpPr>
          <p:nvPr>
            <p:ph type="title"/>
          </p:nvPr>
        </p:nvSpPr>
        <p:spPr>
          <a:xfrm>
            <a:off x="150812" y="76200"/>
            <a:ext cx="9601201" cy="1066800"/>
          </a:xfrm>
        </p:spPr>
        <p:txBody>
          <a:bodyPr/>
          <a:lstStyle/>
          <a:p>
            <a:r>
              <a:rPr lang="en-US" dirty="0"/>
              <a:t>Emergency Escape and Rescue Openings </a:t>
            </a:r>
          </a:p>
        </p:txBody>
      </p:sp>
      <p:sp>
        <p:nvSpPr>
          <p:cNvPr id="3" name="Content Placeholder 2">
            <a:extLst>
              <a:ext uri="{FF2B5EF4-FFF2-40B4-BE49-F238E27FC236}">
                <a16:creationId xmlns:a16="http://schemas.microsoft.com/office/drawing/2014/main" xmlns="" id="{7A65869D-8727-44EE-AE81-1703FB691C60}"/>
              </a:ext>
            </a:extLst>
          </p:cNvPr>
          <p:cNvSpPr>
            <a:spLocks noGrp="1"/>
          </p:cNvSpPr>
          <p:nvPr>
            <p:ph idx="1"/>
          </p:nvPr>
        </p:nvSpPr>
        <p:spPr>
          <a:xfrm>
            <a:off x="1065212" y="1333500"/>
            <a:ext cx="10515600" cy="4191000"/>
          </a:xfrm>
        </p:spPr>
        <p:txBody>
          <a:bodyPr>
            <a:noAutofit/>
          </a:bodyPr>
          <a:lstStyle/>
          <a:p>
            <a:pPr marL="45720" indent="0">
              <a:buNone/>
            </a:pPr>
            <a:r>
              <a:rPr lang="en-US" sz="2600" dirty="0"/>
              <a:t>701.4 Emergency escape and rescue openings. Emergency escape and rescue openings shall be operational from the inside of the room without the use of keys or tools. Bars, grilles, grates or similar devices placed over emergency escape and rescue openings shall comply with the minimum net clear opening size required by the code that was in effect at the time of construction. Such devices shall be releasable or removable from the inside without the use of a key, tool or force greater than that which is required for normal operation of the escape and rescue opening. Where such bars, grilles, grates or similar devices are installed, they shall not reduce the net clear opening of the emergency escape and rescue openings. </a:t>
            </a:r>
            <a:r>
              <a:rPr lang="en-US" sz="2600" b="1" u="sng" dirty="0"/>
              <a:t>Smoke alarms shall be installed in accordance with Section 907.2.10 of the International Building Code regardless of the valuation of the alteration.</a:t>
            </a:r>
          </a:p>
        </p:txBody>
      </p:sp>
      <p:sp>
        <p:nvSpPr>
          <p:cNvPr id="4" name="Slide Number Placeholder 3">
            <a:extLst>
              <a:ext uri="{FF2B5EF4-FFF2-40B4-BE49-F238E27FC236}">
                <a16:creationId xmlns:a16="http://schemas.microsoft.com/office/drawing/2014/main" xmlns="" id="{C93F35CA-2C3A-49AF-8C3E-0A37D9770119}"/>
              </a:ext>
            </a:extLst>
          </p:cNvPr>
          <p:cNvSpPr>
            <a:spLocks noGrp="1"/>
          </p:cNvSpPr>
          <p:nvPr>
            <p:ph type="sldNum" sz="quarter" idx="12"/>
          </p:nvPr>
        </p:nvSpPr>
        <p:spPr/>
        <p:txBody>
          <a:bodyPr/>
          <a:lstStyle/>
          <a:p>
            <a:fld id="{AAEAE4A8-A6E5-453E-B946-FB774B73F48C}" type="slidenum">
              <a:rPr lang="en-US" smtClean="0"/>
              <a:pPr/>
              <a:t>133</a:t>
            </a:fld>
            <a:endParaRPr lang="en-US" dirty="0"/>
          </a:p>
        </p:txBody>
      </p:sp>
      <p:pic>
        <p:nvPicPr>
          <p:cNvPr id="5" name="Picture 4">
            <a:extLst>
              <a:ext uri="{FF2B5EF4-FFF2-40B4-BE49-F238E27FC236}">
                <a16:creationId xmlns:a16="http://schemas.microsoft.com/office/drawing/2014/main" xmlns="" id="{E0830290-2C63-4BE4-A31F-6ADF0BF3D3C8}"/>
              </a:ext>
            </a:extLst>
          </p:cNvPr>
          <p:cNvPicPr>
            <a:picLocks noChangeAspect="1"/>
          </p:cNvPicPr>
          <p:nvPr/>
        </p:nvPicPr>
        <p:blipFill>
          <a:blip r:embed="rId2" cstate="print"/>
          <a:stretch>
            <a:fillRect/>
          </a:stretch>
        </p:blipFill>
        <p:spPr>
          <a:xfrm>
            <a:off x="11133125" y="0"/>
            <a:ext cx="1055700" cy="638977"/>
          </a:xfrm>
          <a:prstGeom prst="rect">
            <a:avLst/>
          </a:prstGeom>
        </p:spPr>
      </p:pic>
    </p:spTree>
    <p:extLst>
      <p:ext uri="{BB962C8B-B14F-4D97-AF65-F5344CB8AC3E}">
        <p14:creationId xmlns:p14="http://schemas.microsoft.com/office/powerpoint/2010/main" xmlns="" val="389722172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Building Elements and Materials—Section 702</a:t>
            </a:r>
          </a:p>
        </p:txBody>
      </p:sp>
      <p:sp>
        <p:nvSpPr>
          <p:cNvPr id="3" name="Content Placeholder 2"/>
          <p:cNvSpPr>
            <a:spLocks noGrp="1"/>
          </p:cNvSpPr>
          <p:nvPr>
            <p:ph sz="half" idx="1"/>
          </p:nvPr>
        </p:nvSpPr>
        <p:spPr/>
        <p:txBody>
          <a:bodyPr>
            <a:normAutofit/>
          </a:bodyPr>
          <a:lstStyle/>
          <a:p>
            <a:r>
              <a:rPr lang="en-US" sz="2800" dirty="0"/>
              <a:t>All new work must comply with the prescribed material and method requirements for new construction as where provided for in the respective I-Codes. </a:t>
            </a:r>
          </a:p>
          <a:p>
            <a:r>
              <a:rPr lang="en-US" sz="2800" dirty="0"/>
              <a:t>All interior finishes must comply with the flame spread requirements of the IBC. </a:t>
            </a:r>
          </a:p>
          <a:p>
            <a:r>
              <a:rPr lang="en-US" sz="2800" dirty="0"/>
              <a:t>Carpeting must comply with the radiant flux requirements of the IBC. </a:t>
            </a:r>
          </a:p>
        </p:txBody>
      </p:sp>
      <p:sp>
        <p:nvSpPr>
          <p:cNvPr id="5" name="Slide Number Placeholder 4"/>
          <p:cNvSpPr>
            <a:spLocks noGrp="1"/>
          </p:cNvSpPr>
          <p:nvPr>
            <p:ph type="sldNum" sz="quarter" idx="11"/>
          </p:nvPr>
        </p:nvSpPr>
        <p:spPr/>
        <p:txBody>
          <a:bodyPr/>
          <a:lstStyle/>
          <a:p>
            <a:pPr>
              <a:defRPr/>
            </a:pPr>
            <a:fld id="{4C9BA85A-05AB-40DE-A642-B306DDD4645C}" type="slidenum">
              <a:rPr lang="en-US" smtClean="0"/>
              <a:pPr>
                <a:defRPr/>
              </a:pPr>
              <a:t>134</a:t>
            </a:fld>
            <a:endParaRPr lang="en-US" dirty="0"/>
          </a:p>
        </p:txBody>
      </p:sp>
      <p:pic>
        <p:nvPicPr>
          <p:cNvPr id="6" name="Picture 5">
            <a:extLst>
              <a:ext uri="{FF2B5EF4-FFF2-40B4-BE49-F238E27FC236}">
                <a16:creationId xmlns:a16="http://schemas.microsoft.com/office/drawing/2014/main" xmlns="" id="{53E28D7C-17A4-4B8F-AB6C-38FCA6B2D831}"/>
              </a:ext>
            </a:extLst>
          </p:cNvPr>
          <p:cNvPicPr>
            <a:picLocks noChangeAspect="1"/>
          </p:cNvPicPr>
          <p:nvPr/>
        </p:nvPicPr>
        <p:blipFill>
          <a:blip r:embed="rId3" cstate="print"/>
          <a:stretch>
            <a:fillRect/>
          </a:stretch>
        </p:blipFill>
        <p:spPr>
          <a:xfrm>
            <a:off x="11133125" y="0"/>
            <a:ext cx="1055700" cy="638977"/>
          </a:xfrm>
          <a:prstGeom prst="rect">
            <a:avLst/>
          </a:prstGeom>
        </p:spPr>
      </p:pic>
    </p:spTree>
    <p:custDataLst>
      <p:tags r:id="rId1"/>
    </p:custDataLst>
    <p:extLst>
      <p:ext uri="{BB962C8B-B14F-4D97-AF65-F5344CB8AC3E}">
        <p14:creationId xmlns:p14="http://schemas.microsoft.com/office/powerpoint/2010/main" xmlns="" val="109742448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35679"/>
            <a:ext cx="10590212" cy="1066800"/>
          </a:xfrm>
        </p:spPr>
        <p:txBody>
          <a:bodyPr>
            <a:normAutofit/>
          </a:bodyPr>
          <a:lstStyle/>
          <a:p>
            <a:r>
              <a:rPr lang="en-US" dirty="0"/>
              <a:t>Building Elements and Materials - Section 702</a:t>
            </a:r>
          </a:p>
        </p:txBody>
      </p:sp>
      <p:sp>
        <p:nvSpPr>
          <p:cNvPr id="3" name="Content Placeholder 2"/>
          <p:cNvSpPr>
            <a:spLocks noGrp="1"/>
          </p:cNvSpPr>
          <p:nvPr>
            <p:ph sz="half" idx="1"/>
          </p:nvPr>
        </p:nvSpPr>
        <p:spPr>
          <a:xfrm>
            <a:off x="1293812" y="762000"/>
            <a:ext cx="8686801" cy="4191000"/>
          </a:xfrm>
        </p:spPr>
        <p:txBody>
          <a:bodyPr>
            <a:noAutofit/>
          </a:bodyPr>
          <a:lstStyle/>
          <a:p>
            <a:pPr marL="0" indent="0">
              <a:buNone/>
            </a:pPr>
            <a:r>
              <a:rPr lang="en-US" sz="2800" b="1" dirty="0"/>
              <a:t>Section 702.4 – Window opening control devices </a:t>
            </a:r>
          </a:p>
          <a:p>
            <a:r>
              <a:rPr lang="en-US" sz="2800" dirty="0"/>
              <a:t>Requires that when windows are replaced that window opening control devices be provided to protect children from falls. </a:t>
            </a:r>
          </a:p>
          <a:p>
            <a:r>
              <a:rPr lang="en-US" sz="2800" dirty="0"/>
              <a:t>There are several conditions which must be met before this section becomes applicable. </a:t>
            </a:r>
          </a:p>
          <a:p>
            <a:r>
              <a:rPr lang="en-US" sz="2800" dirty="0"/>
              <a:t>The control device can not reduce to less than that required in IBC Section 1030.2. Section 406.2 also addresses this issue for the prescriptive method. </a:t>
            </a:r>
          </a:p>
          <a:p>
            <a:pPr lvl="1"/>
            <a:r>
              <a:rPr lang="en-US" sz="2800" dirty="0"/>
              <a:t>Group R-2 Occupancies containing dwelling units</a:t>
            </a:r>
          </a:p>
          <a:p>
            <a:pPr lvl="1"/>
            <a:r>
              <a:rPr lang="en-US" sz="2800" dirty="0"/>
              <a:t>Group R-3 Occupancies containing dwelling units </a:t>
            </a:r>
          </a:p>
          <a:p>
            <a:pPr lvl="1"/>
            <a:r>
              <a:rPr lang="en-US" sz="2800" dirty="0"/>
              <a:t>One- and two-family dwellings and townhouses </a:t>
            </a:r>
          </a:p>
        </p:txBody>
      </p:sp>
      <p:sp>
        <p:nvSpPr>
          <p:cNvPr id="5" name="Slide Number Placeholder 4"/>
          <p:cNvSpPr>
            <a:spLocks noGrp="1"/>
          </p:cNvSpPr>
          <p:nvPr>
            <p:ph type="sldNum" sz="quarter" idx="11"/>
          </p:nvPr>
        </p:nvSpPr>
        <p:spPr/>
        <p:txBody>
          <a:bodyPr/>
          <a:lstStyle/>
          <a:p>
            <a:pPr>
              <a:defRPr/>
            </a:pPr>
            <a:fld id="{4C9BA85A-05AB-40DE-A642-B306DDD4645C}" type="slidenum">
              <a:rPr lang="en-US" smtClean="0"/>
              <a:pPr>
                <a:defRPr/>
              </a:pPr>
              <a:t>135</a:t>
            </a:fld>
            <a:endParaRPr lang="en-US" dirty="0"/>
          </a:p>
        </p:txBody>
      </p:sp>
      <p:pic>
        <p:nvPicPr>
          <p:cNvPr id="6" name="Picture 5">
            <a:extLst>
              <a:ext uri="{FF2B5EF4-FFF2-40B4-BE49-F238E27FC236}">
                <a16:creationId xmlns:a16="http://schemas.microsoft.com/office/drawing/2014/main" xmlns="" id="{6B91C831-B7EC-419F-8CC8-5ED2C4D73004}"/>
              </a:ext>
            </a:extLst>
          </p:cNvPr>
          <p:cNvPicPr>
            <a:picLocks noChangeAspect="1"/>
          </p:cNvPicPr>
          <p:nvPr/>
        </p:nvPicPr>
        <p:blipFill>
          <a:blip r:embed="rId2" cstate="print"/>
          <a:stretch>
            <a:fillRect/>
          </a:stretch>
        </p:blipFill>
        <p:spPr>
          <a:xfrm>
            <a:off x="11133125" y="0"/>
            <a:ext cx="1055700" cy="638977"/>
          </a:xfrm>
          <a:prstGeom prst="rect">
            <a:avLst/>
          </a:prstGeom>
        </p:spPr>
      </p:pic>
    </p:spTree>
    <p:extLst>
      <p:ext uri="{BB962C8B-B14F-4D97-AF65-F5344CB8AC3E}">
        <p14:creationId xmlns:p14="http://schemas.microsoft.com/office/powerpoint/2010/main" xmlns="" val="288357833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8912" y="-236456"/>
            <a:ext cx="10439400" cy="1066800"/>
          </a:xfrm>
        </p:spPr>
        <p:txBody>
          <a:bodyPr>
            <a:normAutofit/>
          </a:bodyPr>
          <a:lstStyle/>
          <a:p>
            <a:r>
              <a:rPr lang="en-US" dirty="0"/>
              <a:t>Building Elements and Materials—Section 702</a:t>
            </a:r>
          </a:p>
        </p:txBody>
      </p:sp>
      <p:sp>
        <p:nvSpPr>
          <p:cNvPr id="3" name="Content Placeholder 2"/>
          <p:cNvSpPr>
            <a:spLocks noGrp="1"/>
          </p:cNvSpPr>
          <p:nvPr>
            <p:ph sz="half" idx="1"/>
          </p:nvPr>
        </p:nvSpPr>
        <p:spPr>
          <a:xfrm>
            <a:off x="227012" y="1143000"/>
            <a:ext cx="11734799" cy="4191000"/>
          </a:xfrm>
        </p:spPr>
        <p:txBody>
          <a:bodyPr>
            <a:normAutofit fontScale="32500" lnSpcReduction="20000"/>
          </a:bodyPr>
          <a:lstStyle/>
          <a:p>
            <a:pPr marL="0" indent="0">
              <a:buNone/>
            </a:pPr>
            <a:r>
              <a:rPr lang="en-US" sz="8600" b="1" dirty="0"/>
              <a:t>Section 702.5 – Emergency escape and rescue openings</a:t>
            </a:r>
          </a:p>
          <a:p>
            <a:r>
              <a:rPr lang="en-US" sz="8600" dirty="0"/>
              <a:t>This section is essentially an exception to the requirements in Section 1030.2 (size), 1030.3 (max height from floor) and 1030.5 (window wells) for emergency escape and rescue openings. </a:t>
            </a:r>
          </a:p>
          <a:p>
            <a:r>
              <a:rPr lang="en-US" sz="8600" dirty="0"/>
              <a:t>Section 406.3 also addresses this issue for the prescriptive method. </a:t>
            </a:r>
          </a:p>
          <a:p>
            <a:r>
              <a:rPr lang="en-US" sz="8600" dirty="0"/>
              <a:t>The provisions of this section apply to the following occupancies:</a:t>
            </a:r>
          </a:p>
          <a:p>
            <a:pPr lvl="1"/>
            <a:r>
              <a:rPr lang="en-US" sz="8600" dirty="0"/>
              <a:t>Group R-2 Occupancies containing dwelling units</a:t>
            </a:r>
          </a:p>
          <a:p>
            <a:pPr lvl="1"/>
            <a:r>
              <a:rPr lang="en-US" sz="8600" dirty="0"/>
              <a:t>Group R-3 Occupancies containing dwelling units </a:t>
            </a:r>
          </a:p>
          <a:p>
            <a:pPr lvl="1"/>
            <a:r>
              <a:rPr lang="en-US" sz="8600" dirty="0"/>
              <a:t>One- and two-family dwellings and townhouses</a:t>
            </a:r>
          </a:p>
          <a:p>
            <a:endParaRPr lang="en-US" dirty="0"/>
          </a:p>
        </p:txBody>
      </p:sp>
      <p:sp>
        <p:nvSpPr>
          <p:cNvPr id="5" name="Slide Number Placeholder 4"/>
          <p:cNvSpPr>
            <a:spLocks noGrp="1"/>
          </p:cNvSpPr>
          <p:nvPr>
            <p:ph type="sldNum" sz="quarter" idx="11"/>
          </p:nvPr>
        </p:nvSpPr>
        <p:spPr/>
        <p:txBody>
          <a:bodyPr/>
          <a:lstStyle/>
          <a:p>
            <a:pPr>
              <a:defRPr/>
            </a:pPr>
            <a:fld id="{4C9BA85A-05AB-40DE-A642-B306DDD4645C}" type="slidenum">
              <a:rPr lang="en-US" smtClean="0"/>
              <a:pPr>
                <a:defRPr/>
              </a:pPr>
              <a:t>136</a:t>
            </a:fld>
            <a:endParaRPr lang="en-US" dirty="0"/>
          </a:p>
        </p:txBody>
      </p:sp>
      <p:pic>
        <p:nvPicPr>
          <p:cNvPr id="6" name="Picture 5">
            <a:extLst>
              <a:ext uri="{FF2B5EF4-FFF2-40B4-BE49-F238E27FC236}">
                <a16:creationId xmlns:a16="http://schemas.microsoft.com/office/drawing/2014/main" xmlns="" id="{8D57C9F3-2611-4947-BAE4-62B30AB06BE7}"/>
              </a:ext>
            </a:extLst>
          </p:cNvPr>
          <p:cNvPicPr>
            <a:picLocks noChangeAspect="1"/>
          </p:cNvPicPr>
          <p:nvPr/>
        </p:nvPicPr>
        <p:blipFill>
          <a:blip r:embed="rId2" cstate="print"/>
          <a:stretch>
            <a:fillRect/>
          </a:stretch>
        </p:blipFill>
        <p:spPr>
          <a:xfrm>
            <a:off x="11133125" y="0"/>
            <a:ext cx="1055700" cy="638977"/>
          </a:xfrm>
          <a:prstGeom prst="rect">
            <a:avLst/>
          </a:prstGeom>
        </p:spPr>
      </p:pic>
      <p:sp>
        <p:nvSpPr>
          <p:cNvPr id="4" name="Rectangle 3">
            <a:extLst>
              <a:ext uri="{FF2B5EF4-FFF2-40B4-BE49-F238E27FC236}">
                <a16:creationId xmlns:a16="http://schemas.microsoft.com/office/drawing/2014/main" xmlns="" id="{F3ED3A56-EA50-4A81-A60D-0B2F8B27B49C}"/>
              </a:ext>
            </a:extLst>
          </p:cNvPr>
          <p:cNvSpPr/>
          <p:nvPr/>
        </p:nvSpPr>
        <p:spPr>
          <a:xfrm>
            <a:off x="1651000" y="5053280"/>
            <a:ext cx="10134600" cy="1323439"/>
          </a:xfrm>
          <a:prstGeom prst="rect">
            <a:avLst/>
          </a:prstGeom>
        </p:spPr>
        <p:txBody>
          <a:bodyPr wrap="square">
            <a:spAutoFit/>
          </a:bodyPr>
          <a:lstStyle/>
          <a:p>
            <a:r>
              <a:rPr lang="en-US" sz="2000" b="1" dirty="0"/>
              <a:t>Exceptions to the Exception. </a:t>
            </a:r>
          </a:p>
          <a:p>
            <a:r>
              <a:rPr lang="en-US" sz="2000" b="1" dirty="0"/>
              <a:t>1. The replacement window is the manufacturer’s largest standard size window that will fit within the existing frame or existing rough opening.</a:t>
            </a:r>
          </a:p>
          <a:p>
            <a:r>
              <a:rPr lang="en-US" sz="2000" b="1" dirty="0"/>
              <a:t>2. The replacement window is not part of a change of occupancy.</a:t>
            </a:r>
          </a:p>
        </p:txBody>
      </p:sp>
    </p:spTree>
    <p:extLst>
      <p:ext uri="{BB962C8B-B14F-4D97-AF65-F5344CB8AC3E}">
        <p14:creationId xmlns:p14="http://schemas.microsoft.com/office/powerpoint/2010/main" xmlns="" val="99020850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Fire Protection and Means of Egress—Section 703 and 704</a:t>
            </a:r>
          </a:p>
        </p:txBody>
      </p:sp>
      <p:sp>
        <p:nvSpPr>
          <p:cNvPr id="3" name="Content Placeholder 2"/>
          <p:cNvSpPr>
            <a:spLocks noGrp="1"/>
          </p:cNvSpPr>
          <p:nvPr>
            <p:ph sz="half" idx="1"/>
          </p:nvPr>
        </p:nvSpPr>
        <p:spPr/>
        <p:txBody>
          <a:bodyPr>
            <a:normAutofit/>
          </a:bodyPr>
          <a:lstStyle/>
          <a:p>
            <a:r>
              <a:rPr lang="en-US" sz="2800" dirty="0"/>
              <a:t>All alterations shall be done such that the current level of safety is maintained.</a:t>
            </a:r>
          </a:p>
        </p:txBody>
      </p:sp>
      <p:sp>
        <p:nvSpPr>
          <p:cNvPr id="5" name="Slide Number Placeholder 4"/>
          <p:cNvSpPr>
            <a:spLocks noGrp="1"/>
          </p:cNvSpPr>
          <p:nvPr>
            <p:ph type="sldNum" sz="quarter" idx="11"/>
          </p:nvPr>
        </p:nvSpPr>
        <p:spPr/>
        <p:txBody>
          <a:bodyPr/>
          <a:lstStyle/>
          <a:p>
            <a:pPr>
              <a:defRPr/>
            </a:pPr>
            <a:fld id="{4C9BA85A-05AB-40DE-A642-B306DDD4645C}" type="slidenum">
              <a:rPr lang="en-US" smtClean="0"/>
              <a:pPr>
                <a:defRPr/>
              </a:pPr>
              <a:t>137</a:t>
            </a:fld>
            <a:endParaRPr lang="en-US" dirty="0"/>
          </a:p>
        </p:txBody>
      </p:sp>
      <p:pic>
        <p:nvPicPr>
          <p:cNvPr id="6" name="Picture 5">
            <a:extLst>
              <a:ext uri="{FF2B5EF4-FFF2-40B4-BE49-F238E27FC236}">
                <a16:creationId xmlns:a16="http://schemas.microsoft.com/office/drawing/2014/main" xmlns="" id="{3D62AF57-802F-45EF-B4F6-4A978E42DA36}"/>
              </a:ext>
            </a:extLst>
          </p:cNvPr>
          <p:cNvPicPr>
            <a:picLocks noChangeAspect="1"/>
          </p:cNvPicPr>
          <p:nvPr/>
        </p:nvPicPr>
        <p:blipFill>
          <a:blip r:embed="rId2" cstate="print"/>
          <a:stretch>
            <a:fillRect/>
          </a:stretch>
        </p:blipFill>
        <p:spPr>
          <a:xfrm>
            <a:off x="11133125" y="0"/>
            <a:ext cx="1055700" cy="638977"/>
          </a:xfrm>
          <a:prstGeom prst="rect">
            <a:avLst/>
          </a:prstGeom>
        </p:spPr>
      </p:pic>
    </p:spTree>
    <p:extLst>
      <p:ext uri="{BB962C8B-B14F-4D97-AF65-F5344CB8AC3E}">
        <p14:creationId xmlns:p14="http://schemas.microsoft.com/office/powerpoint/2010/main" xmlns="" val="91860370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065211" y="186791"/>
            <a:ext cx="8686801" cy="1066800"/>
          </a:xfrm>
        </p:spPr>
        <p:txBody>
          <a:bodyPr/>
          <a:lstStyle/>
          <a:p>
            <a:r>
              <a:rPr lang="en-US" dirty="0"/>
              <a:t>Reroofing—Section 705</a:t>
            </a:r>
          </a:p>
        </p:txBody>
      </p:sp>
      <p:sp>
        <p:nvSpPr>
          <p:cNvPr id="7" name="Content Placeholder 6"/>
          <p:cNvSpPr>
            <a:spLocks noGrp="1"/>
          </p:cNvSpPr>
          <p:nvPr>
            <p:ph sz="half" idx="1"/>
          </p:nvPr>
        </p:nvSpPr>
        <p:spPr/>
        <p:txBody>
          <a:bodyPr>
            <a:normAutofit/>
          </a:bodyPr>
          <a:lstStyle/>
          <a:p>
            <a:r>
              <a:rPr lang="en-US" sz="2800" dirty="0"/>
              <a:t>Duplicated from Section 1510 of the IBC to address reroofing and the conditions and requirements associated with reroofing. </a:t>
            </a:r>
          </a:p>
          <a:p>
            <a:r>
              <a:rPr lang="en-US" sz="2800" dirty="0"/>
              <a:t>This is typically an existing building issue so it was felt appropriate to also locate within the Level 1 alteration requirements. </a:t>
            </a:r>
          </a:p>
        </p:txBody>
      </p:sp>
      <p:sp>
        <p:nvSpPr>
          <p:cNvPr id="5" name="Slide Number Placeholder 4"/>
          <p:cNvSpPr>
            <a:spLocks noGrp="1"/>
          </p:cNvSpPr>
          <p:nvPr>
            <p:ph type="sldNum" sz="quarter" idx="11"/>
          </p:nvPr>
        </p:nvSpPr>
        <p:spPr/>
        <p:txBody>
          <a:bodyPr/>
          <a:lstStyle/>
          <a:p>
            <a:pPr>
              <a:defRPr/>
            </a:pPr>
            <a:fld id="{2C543F9B-D18C-4382-B79F-E6EA160C74A3}" type="slidenum">
              <a:rPr lang="en-US" smtClean="0"/>
              <a:pPr>
                <a:defRPr/>
              </a:pPr>
              <a:t>138</a:t>
            </a:fld>
            <a:endParaRPr lang="en-US" dirty="0"/>
          </a:p>
        </p:txBody>
      </p:sp>
      <p:pic>
        <p:nvPicPr>
          <p:cNvPr id="8" name="Picture 7">
            <a:extLst>
              <a:ext uri="{FF2B5EF4-FFF2-40B4-BE49-F238E27FC236}">
                <a16:creationId xmlns:a16="http://schemas.microsoft.com/office/drawing/2014/main" xmlns="" id="{8A75400C-7256-42ED-8E18-8DE3B598168E}"/>
              </a:ext>
            </a:extLst>
          </p:cNvPr>
          <p:cNvPicPr>
            <a:picLocks noChangeAspect="1"/>
          </p:cNvPicPr>
          <p:nvPr/>
        </p:nvPicPr>
        <p:blipFill>
          <a:blip r:embed="rId3" cstate="print"/>
          <a:stretch>
            <a:fillRect/>
          </a:stretch>
        </p:blipFill>
        <p:spPr>
          <a:xfrm>
            <a:off x="11133125" y="0"/>
            <a:ext cx="1055700" cy="638977"/>
          </a:xfrm>
          <a:prstGeom prst="rect">
            <a:avLst/>
          </a:prstGeom>
        </p:spPr>
      </p:pic>
    </p:spTree>
    <p:custDataLst>
      <p:tags r:id="rId1"/>
    </p:custDataLst>
    <p:extLst>
      <p:ext uri="{BB962C8B-B14F-4D97-AF65-F5344CB8AC3E}">
        <p14:creationId xmlns:p14="http://schemas.microsoft.com/office/powerpoint/2010/main" xmlns="" val="81384169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2812" y="-304800"/>
            <a:ext cx="8686801" cy="1066800"/>
          </a:xfrm>
        </p:spPr>
        <p:txBody>
          <a:bodyPr/>
          <a:lstStyle/>
          <a:p>
            <a:r>
              <a:rPr lang="en-US" dirty="0"/>
              <a:t>Structural—Section 706</a:t>
            </a:r>
          </a:p>
        </p:txBody>
      </p:sp>
      <p:sp>
        <p:nvSpPr>
          <p:cNvPr id="3" name="Content Placeholder 2"/>
          <p:cNvSpPr>
            <a:spLocks noGrp="1"/>
          </p:cNvSpPr>
          <p:nvPr>
            <p:ph sz="half" idx="1"/>
          </p:nvPr>
        </p:nvSpPr>
        <p:spPr>
          <a:xfrm>
            <a:off x="1065213" y="990600"/>
            <a:ext cx="10744199" cy="4191000"/>
          </a:xfrm>
        </p:spPr>
        <p:txBody>
          <a:bodyPr>
            <a:noAutofit/>
          </a:bodyPr>
          <a:lstStyle/>
          <a:p>
            <a:pPr marL="0" indent="0">
              <a:buNone/>
            </a:pPr>
            <a:r>
              <a:rPr lang="en-US" sz="2400" b="1" dirty="0"/>
              <a:t>Section 706.2 – Addition or replacement of roofing or replacement of equipment </a:t>
            </a:r>
          </a:p>
          <a:p>
            <a:r>
              <a:rPr lang="en-US" sz="2400" dirty="0"/>
              <a:t>Any existing gravity load-carrying structural element for which causes an increase in design loads of more than 5 percent shall be replaced or altered to carry the gravity loads required by the International Building Code for new structures.</a:t>
            </a:r>
          </a:p>
          <a:p>
            <a:pPr marL="45720" indent="0">
              <a:buNone/>
            </a:pPr>
            <a:r>
              <a:rPr lang="en-US" b="1" dirty="0"/>
              <a:t>Two exceptions:</a:t>
            </a:r>
          </a:p>
          <a:p>
            <a:pPr marL="45720" indent="0">
              <a:buNone/>
            </a:pPr>
            <a:r>
              <a:rPr lang="en-US" dirty="0"/>
              <a:t>1. Buildings of Group R occupancy with not more than five dwelling or sleeping units used solely for residential purposes where the altered building complies with the conventional light-frame construction methods of the International Building Code or the provisions of the International Residential Code.</a:t>
            </a:r>
          </a:p>
          <a:p>
            <a:pPr marL="45720" indent="0">
              <a:buNone/>
            </a:pPr>
            <a:r>
              <a:rPr lang="en-US" dirty="0"/>
              <a:t>2. Buildings in which the increased dead load is due entirely to the addition of a second layer of roof covering weighing 3 pounds per square foot (0.1437 </a:t>
            </a:r>
            <a:r>
              <a:rPr lang="en-US" dirty="0" err="1"/>
              <a:t>kN</a:t>
            </a:r>
            <a:r>
              <a:rPr lang="en-US" dirty="0"/>
              <a:t>/m2) or less over an existing single layer of roof covering.</a:t>
            </a:r>
          </a:p>
        </p:txBody>
      </p:sp>
      <p:sp>
        <p:nvSpPr>
          <p:cNvPr id="5" name="Slide Number Placeholder 4"/>
          <p:cNvSpPr>
            <a:spLocks noGrp="1"/>
          </p:cNvSpPr>
          <p:nvPr>
            <p:ph type="sldNum" sz="quarter" idx="11"/>
          </p:nvPr>
        </p:nvSpPr>
        <p:spPr/>
        <p:txBody>
          <a:bodyPr/>
          <a:lstStyle/>
          <a:p>
            <a:pPr>
              <a:defRPr/>
            </a:pPr>
            <a:fld id="{4C9BA85A-05AB-40DE-A642-B306DDD4645C}" type="slidenum">
              <a:rPr lang="en-US" smtClean="0"/>
              <a:pPr>
                <a:defRPr/>
              </a:pPr>
              <a:t>139</a:t>
            </a:fld>
            <a:endParaRPr lang="en-US" dirty="0"/>
          </a:p>
        </p:txBody>
      </p:sp>
      <p:pic>
        <p:nvPicPr>
          <p:cNvPr id="6" name="Picture 5">
            <a:extLst>
              <a:ext uri="{FF2B5EF4-FFF2-40B4-BE49-F238E27FC236}">
                <a16:creationId xmlns:a16="http://schemas.microsoft.com/office/drawing/2014/main" xmlns="" id="{58473100-C409-4800-B8E9-7751BF508AAB}"/>
              </a:ext>
            </a:extLst>
          </p:cNvPr>
          <p:cNvPicPr>
            <a:picLocks noChangeAspect="1"/>
          </p:cNvPicPr>
          <p:nvPr/>
        </p:nvPicPr>
        <p:blipFill>
          <a:blip r:embed="rId2" cstate="print"/>
          <a:stretch>
            <a:fillRect/>
          </a:stretch>
        </p:blipFill>
        <p:spPr>
          <a:xfrm>
            <a:off x="11133125" y="0"/>
            <a:ext cx="1055700" cy="638977"/>
          </a:xfrm>
          <a:prstGeom prst="rect">
            <a:avLst/>
          </a:prstGeom>
        </p:spPr>
      </p:pic>
    </p:spTree>
    <p:extLst>
      <p:ext uri="{BB962C8B-B14F-4D97-AF65-F5344CB8AC3E}">
        <p14:creationId xmlns:p14="http://schemas.microsoft.com/office/powerpoint/2010/main" xmlns="" val="98483415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Not Use the IBC?</a:t>
            </a:r>
          </a:p>
        </p:txBody>
      </p:sp>
      <p:sp>
        <p:nvSpPr>
          <p:cNvPr id="3" name="Content Placeholder 2"/>
          <p:cNvSpPr>
            <a:spLocks noGrp="1"/>
          </p:cNvSpPr>
          <p:nvPr>
            <p:ph sz="half" idx="1"/>
          </p:nvPr>
        </p:nvSpPr>
        <p:spPr/>
        <p:txBody>
          <a:bodyPr>
            <a:normAutofit/>
          </a:bodyPr>
          <a:lstStyle/>
          <a:p>
            <a:r>
              <a:rPr lang="en-US" sz="2800" dirty="0"/>
              <a:t>Further, model codes, including the I-Codes, are revised every three years. </a:t>
            </a:r>
          </a:p>
          <a:p>
            <a:pPr marL="0" indent="0">
              <a:buNone/>
            </a:pPr>
            <a:endParaRPr lang="en-US" sz="2800" dirty="0"/>
          </a:p>
          <a:p>
            <a:r>
              <a:rPr lang="en-US" sz="2800" dirty="0"/>
              <a:t>These codes recognize the latest technology in life-safety and structural systems. </a:t>
            </a:r>
          </a:p>
          <a:p>
            <a:endParaRPr lang="en-US" sz="2800" dirty="0"/>
          </a:p>
          <a:p>
            <a:r>
              <a:rPr lang="en-US" sz="2800" dirty="0"/>
              <a:t>These types of systems can be cost prohibitive to retrofit to existing buildings. </a:t>
            </a:r>
          </a:p>
        </p:txBody>
      </p:sp>
      <p:sp>
        <p:nvSpPr>
          <p:cNvPr id="5" name="Slide Number Placeholder 4"/>
          <p:cNvSpPr>
            <a:spLocks noGrp="1"/>
          </p:cNvSpPr>
          <p:nvPr>
            <p:ph type="sldNum" sz="quarter" idx="11"/>
          </p:nvPr>
        </p:nvSpPr>
        <p:spPr/>
        <p:txBody>
          <a:bodyPr/>
          <a:lstStyle/>
          <a:p>
            <a:pPr>
              <a:defRPr/>
            </a:pPr>
            <a:fld id="{4C9BA85A-05AB-40DE-A642-B306DDD4645C}" type="slidenum">
              <a:rPr lang="en-US" smtClean="0"/>
              <a:pPr>
                <a:defRPr/>
              </a:pPr>
              <a:t>14</a:t>
            </a:fld>
            <a:endParaRPr lang="en-US" dirty="0"/>
          </a:p>
        </p:txBody>
      </p:sp>
      <p:pic>
        <p:nvPicPr>
          <p:cNvPr id="6" name="Picture 5">
            <a:extLst>
              <a:ext uri="{FF2B5EF4-FFF2-40B4-BE49-F238E27FC236}">
                <a16:creationId xmlns:a16="http://schemas.microsoft.com/office/drawing/2014/main" xmlns="" id="{FA8B220D-262F-4104-8773-ADADAD2CB441}"/>
              </a:ext>
            </a:extLst>
          </p:cNvPr>
          <p:cNvPicPr>
            <a:picLocks noChangeAspect="1"/>
          </p:cNvPicPr>
          <p:nvPr/>
        </p:nvPicPr>
        <p:blipFill>
          <a:blip r:embed="rId4" cstate="print"/>
          <a:stretch>
            <a:fillRect/>
          </a:stretch>
        </p:blipFill>
        <p:spPr>
          <a:xfrm>
            <a:off x="11133125" y="0"/>
            <a:ext cx="1055700" cy="638977"/>
          </a:xfrm>
          <a:prstGeom prst="rect">
            <a:avLst/>
          </a:prstGeom>
        </p:spPr>
      </p:pic>
      <p:pic>
        <p:nvPicPr>
          <p:cNvPr id="7" name="Picture 6">
            <a:extLst>
              <a:ext uri="{FF2B5EF4-FFF2-40B4-BE49-F238E27FC236}">
                <a16:creationId xmlns:a16="http://schemas.microsoft.com/office/drawing/2014/main" xmlns="" id="{C27F05C8-029A-453E-B445-3A8163537689}"/>
              </a:ext>
            </a:extLst>
          </p:cNvPr>
          <p:cNvPicPr>
            <a:picLocks noChangeAspect="1"/>
          </p:cNvPicPr>
          <p:nvPr/>
        </p:nvPicPr>
        <p:blipFill>
          <a:blip r:embed="rId4" cstate="print"/>
          <a:stretch>
            <a:fillRect/>
          </a:stretch>
        </p:blipFill>
        <p:spPr>
          <a:xfrm>
            <a:off x="11285525" y="152400"/>
            <a:ext cx="1055700" cy="638977"/>
          </a:xfrm>
          <a:prstGeom prst="rect">
            <a:avLst/>
          </a:prstGeom>
        </p:spPr>
      </p:pic>
    </p:spTree>
    <p:custDataLst>
      <p:tags r:id="rId1"/>
    </p:custDataLst>
    <p:extLst>
      <p:ext uri="{BB962C8B-B14F-4D97-AF65-F5344CB8AC3E}">
        <p14:creationId xmlns:p14="http://schemas.microsoft.com/office/powerpoint/2010/main" xmlns="" val="347007329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2812" y="-240384"/>
            <a:ext cx="8686801" cy="1066800"/>
          </a:xfrm>
        </p:spPr>
        <p:txBody>
          <a:bodyPr/>
          <a:lstStyle/>
          <a:p>
            <a:r>
              <a:rPr lang="en-US" dirty="0"/>
              <a:t>Structural—Section 706</a:t>
            </a:r>
          </a:p>
        </p:txBody>
      </p:sp>
      <p:sp>
        <p:nvSpPr>
          <p:cNvPr id="3" name="Content Placeholder 2"/>
          <p:cNvSpPr>
            <a:spLocks noGrp="1"/>
          </p:cNvSpPr>
          <p:nvPr>
            <p:ph sz="half" idx="1"/>
          </p:nvPr>
        </p:nvSpPr>
        <p:spPr>
          <a:xfrm>
            <a:off x="1076980" y="990600"/>
            <a:ext cx="10439400" cy="4191000"/>
          </a:xfrm>
        </p:spPr>
        <p:txBody>
          <a:bodyPr>
            <a:noAutofit/>
          </a:bodyPr>
          <a:lstStyle/>
          <a:p>
            <a:pPr marL="0" indent="0">
              <a:buNone/>
            </a:pPr>
            <a:r>
              <a:rPr lang="en-US" sz="2800" b="1" dirty="0"/>
              <a:t>Section 706.3.1 – Bracing for unreinforced masonry bearing wall parapets </a:t>
            </a:r>
          </a:p>
          <a:p>
            <a:r>
              <a:rPr lang="en-US" sz="2800" dirty="0"/>
              <a:t>The failure of parapets in unreinforced masonry (URM) bearing wall buildings has been a recurring problem in areas that experience significant earthquakes. </a:t>
            </a:r>
          </a:p>
          <a:p>
            <a:r>
              <a:rPr lang="en-US" sz="2800" dirty="0"/>
              <a:t>Because this poses a very real risk, the code requires these elements to be braced where the seismic hazard is deemed to be relatively high as reflected in a building’s seismic design category SDC and the reroofing work to be greater than 25 percent of the roof area. </a:t>
            </a:r>
          </a:p>
          <a:p>
            <a:r>
              <a:rPr lang="en-US" sz="2800" dirty="0"/>
              <a:t>Note that only the parapet bracing for seismic loads is required.</a:t>
            </a:r>
          </a:p>
        </p:txBody>
      </p:sp>
      <p:sp>
        <p:nvSpPr>
          <p:cNvPr id="5" name="Slide Number Placeholder 4"/>
          <p:cNvSpPr>
            <a:spLocks noGrp="1"/>
          </p:cNvSpPr>
          <p:nvPr>
            <p:ph type="sldNum" sz="quarter" idx="11"/>
          </p:nvPr>
        </p:nvSpPr>
        <p:spPr/>
        <p:txBody>
          <a:bodyPr/>
          <a:lstStyle/>
          <a:p>
            <a:pPr>
              <a:defRPr/>
            </a:pPr>
            <a:fld id="{4C9BA85A-05AB-40DE-A642-B306DDD4645C}" type="slidenum">
              <a:rPr lang="en-US" smtClean="0"/>
              <a:pPr>
                <a:defRPr/>
              </a:pPr>
              <a:t>140</a:t>
            </a:fld>
            <a:endParaRPr lang="en-US" dirty="0"/>
          </a:p>
        </p:txBody>
      </p:sp>
      <p:pic>
        <p:nvPicPr>
          <p:cNvPr id="6" name="Picture 5">
            <a:extLst>
              <a:ext uri="{FF2B5EF4-FFF2-40B4-BE49-F238E27FC236}">
                <a16:creationId xmlns:a16="http://schemas.microsoft.com/office/drawing/2014/main" xmlns="" id="{5F2CEDD6-5E96-4666-9D2F-B6FB9CE9EB72}"/>
              </a:ext>
            </a:extLst>
          </p:cNvPr>
          <p:cNvPicPr>
            <a:picLocks noChangeAspect="1"/>
          </p:cNvPicPr>
          <p:nvPr/>
        </p:nvPicPr>
        <p:blipFill>
          <a:blip r:embed="rId2" cstate="print"/>
          <a:stretch>
            <a:fillRect/>
          </a:stretch>
        </p:blipFill>
        <p:spPr>
          <a:xfrm>
            <a:off x="11133125" y="0"/>
            <a:ext cx="1055700" cy="638977"/>
          </a:xfrm>
          <a:prstGeom prst="rect">
            <a:avLst/>
          </a:prstGeom>
        </p:spPr>
      </p:pic>
    </p:spTree>
    <p:extLst>
      <p:ext uri="{BB962C8B-B14F-4D97-AF65-F5344CB8AC3E}">
        <p14:creationId xmlns:p14="http://schemas.microsoft.com/office/powerpoint/2010/main" xmlns="" val="342471296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2812" y="-427823"/>
            <a:ext cx="8686801" cy="1066800"/>
          </a:xfrm>
        </p:spPr>
        <p:txBody>
          <a:bodyPr/>
          <a:lstStyle/>
          <a:p>
            <a:r>
              <a:rPr lang="en-US" dirty="0"/>
              <a:t>Structural—Section 706</a:t>
            </a:r>
          </a:p>
        </p:txBody>
      </p:sp>
      <p:sp>
        <p:nvSpPr>
          <p:cNvPr id="3" name="Content Placeholder 2"/>
          <p:cNvSpPr>
            <a:spLocks noGrp="1"/>
          </p:cNvSpPr>
          <p:nvPr>
            <p:ph sz="half" idx="1"/>
          </p:nvPr>
        </p:nvSpPr>
        <p:spPr>
          <a:xfrm>
            <a:off x="1079336" y="762000"/>
            <a:ext cx="9815676" cy="4191000"/>
          </a:xfrm>
        </p:spPr>
        <p:txBody>
          <a:bodyPr>
            <a:noAutofit/>
          </a:bodyPr>
          <a:lstStyle/>
          <a:p>
            <a:pPr marL="0" indent="0">
              <a:buNone/>
            </a:pPr>
            <a:r>
              <a:rPr lang="en-US" sz="2400" b="1" dirty="0"/>
              <a:t>Section 706.3.2 – Roof diaphragms resisting wind loads in high wind regions </a:t>
            </a:r>
          </a:p>
          <a:p>
            <a:r>
              <a:rPr lang="en-US" sz="2400" dirty="0"/>
              <a:t>Removal of roofing provides an opportunity to inspect a portion of the structure that is otherwise concealed. </a:t>
            </a:r>
          </a:p>
          <a:p>
            <a:r>
              <a:rPr lang="en-US" sz="2400" dirty="0"/>
              <a:t>In reroofing operations where more than 50 percent of the roof covering is removed and where the ultimate design wind speed </a:t>
            </a:r>
            <a:r>
              <a:rPr lang="en-US" sz="2400" dirty="0" err="1"/>
              <a:t>Vuh</a:t>
            </a:r>
            <a:r>
              <a:rPr lang="en-US" sz="2400" dirty="0"/>
              <a:t> is greater than 115 mph (51 m/s) or special wind region, a roof diaphragm that is a part of the main wind-force-resisting system is required to be evaluated for adequate strength to resist and transfer the wind loads in the IBC. </a:t>
            </a:r>
          </a:p>
          <a:p>
            <a:r>
              <a:rPr lang="en-US" sz="2400" dirty="0"/>
              <a:t>If the roof diaphragm is found deficient because of insufficient or deteriorated connections, such connections are required to be strengthened or replaced, unless they are capable of resisting 75 percent of those wind loads. </a:t>
            </a:r>
          </a:p>
        </p:txBody>
      </p:sp>
      <p:sp>
        <p:nvSpPr>
          <p:cNvPr id="5" name="Slide Number Placeholder 4"/>
          <p:cNvSpPr>
            <a:spLocks noGrp="1"/>
          </p:cNvSpPr>
          <p:nvPr>
            <p:ph type="sldNum" sz="quarter" idx="11"/>
          </p:nvPr>
        </p:nvSpPr>
        <p:spPr/>
        <p:txBody>
          <a:bodyPr/>
          <a:lstStyle/>
          <a:p>
            <a:pPr>
              <a:defRPr/>
            </a:pPr>
            <a:fld id="{4C9BA85A-05AB-40DE-A642-B306DDD4645C}" type="slidenum">
              <a:rPr lang="en-US" smtClean="0"/>
              <a:pPr>
                <a:defRPr/>
              </a:pPr>
              <a:t>141</a:t>
            </a:fld>
            <a:endParaRPr lang="en-US" dirty="0"/>
          </a:p>
        </p:txBody>
      </p:sp>
      <p:pic>
        <p:nvPicPr>
          <p:cNvPr id="6" name="Picture 5">
            <a:extLst>
              <a:ext uri="{FF2B5EF4-FFF2-40B4-BE49-F238E27FC236}">
                <a16:creationId xmlns:a16="http://schemas.microsoft.com/office/drawing/2014/main" xmlns="" id="{D0E7BB08-96A8-437B-9E2C-2C1C5F6A2C97}"/>
              </a:ext>
            </a:extLst>
          </p:cNvPr>
          <p:cNvPicPr>
            <a:picLocks noChangeAspect="1"/>
          </p:cNvPicPr>
          <p:nvPr/>
        </p:nvPicPr>
        <p:blipFill>
          <a:blip r:embed="rId3" cstate="print"/>
          <a:stretch>
            <a:fillRect/>
          </a:stretch>
        </p:blipFill>
        <p:spPr>
          <a:xfrm>
            <a:off x="11133125" y="0"/>
            <a:ext cx="1055700" cy="638977"/>
          </a:xfrm>
          <a:prstGeom prst="rect">
            <a:avLst/>
          </a:prstGeom>
        </p:spPr>
      </p:pic>
    </p:spTree>
    <p:custDataLst>
      <p:tags r:id="rId1"/>
    </p:custDataLst>
    <p:extLst>
      <p:ext uri="{BB962C8B-B14F-4D97-AF65-F5344CB8AC3E}">
        <p14:creationId xmlns:p14="http://schemas.microsoft.com/office/powerpoint/2010/main" xmlns="" val="417072947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Energy Conservation—Section 707</a:t>
            </a:r>
          </a:p>
        </p:txBody>
      </p:sp>
      <p:sp>
        <p:nvSpPr>
          <p:cNvPr id="3" name="Content Placeholder 2"/>
          <p:cNvSpPr>
            <a:spLocks noGrp="1"/>
          </p:cNvSpPr>
          <p:nvPr>
            <p:ph sz="half" idx="1"/>
          </p:nvPr>
        </p:nvSpPr>
        <p:spPr/>
        <p:txBody>
          <a:bodyPr>
            <a:normAutofit/>
          </a:bodyPr>
          <a:lstStyle/>
          <a:p>
            <a:r>
              <a:rPr lang="en-US" sz="2800" dirty="0"/>
              <a:t>Construction related to the alterations is required to conform to the requirements of the International Energy Conservation Code® (IECC®), or the IRC, as applicable. </a:t>
            </a:r>
          </a:p>
          <a:p>
            <a:r>
              <a:rPr lang="en-US" sz="2800" dirty="0"/>
              <a:t>The entire building is not required to conform to the IECC or the IRC energy provisions. </a:t>
            </a:r>
          </a:p>
        </p:txBody>
      </p:sp>
      <p:sp>
        <p:nvSpPr>
          <p:cNvPr id="5" name="Slide Number Placeholder 4"/>
          <p:cNvSpPr>
            <a:spLocks noGrp="1"/>
          </p:cNvSpPr>
          <p:nvPr>
            <p:ph type="sldNum" sz="quarter" idx="11"/>
          </p:nvPr>
        </p:nvSpPr>
        <p:spPr/>
        <p:txBody>
          <a:bodyPr/>
          <a:lstStyle/>
          <a:p>
            <a:pPr>
              <a:defRPr/>
            </a:pPr>
            <a:fld id="{4C9BA85A-05AB-40DE-A642-B306DDD4645C}" type="slidenum">
              <a:rPr lang="en-US" smtClean="0"/>
              <a:pPr>
                <a:defRPr/>
              </a:pPr>
              <a:t>142</a:t>
            </a:fld>
            <a:endParaRPr lang="en-US" dirty="0"/>
          </a:p>
        </p:txBody>
      </p:sp>
      <p:pic>
        <p:nvPicPr>
          <p:cNvPr id="6" name="Picture 5">
            <a:extLst>
              <a:ext uri="{FF2B5EF4-FFF2-40B4-BE49-F238E27FC236}">
                <a16:creationId xmlns:a16="http://schemas.microsoft.com/office/drawing/2014/main" xmlns="" id="{CED2F032-6558-4C7D-BAF7-2C0DB2461F6B}"/>
              </a:ext>
            </a:extLst>
          </p:cNvPr>
          <p:cNvPicPr>
            <a:picLocks noChangeAspect="1"/>
          </p:cNvPicPr>
          <p:nvPr/>
        </p:nvPicPr>
        <p:blipFill>
          <a:blip r:embed="rId3" cstate="print"/>
          <a:stretch>
            <a:fillRect/>
          </a:stretch>
        </p:blipFill>
        <p:spPr>
          <a:xfrm>
            <a:off x="11133125" y="0"/>
            <a:ext cx="1055700" cy="638977"/>
          </a:xfrm>
          <a:prstGeom prst="rect">
            <a:avLst/>
          </a:prstGeom>
        </p:spPr>
      </p:pic>
    </p:spTree>
    <p:custDataLst>
      <p:tags r:id="rId1"/>
    </p:custDataLst>
    <p:extLst>
      <p:ext uri="{BB962C8B-B14F-4D97-AF65-F5344CB8AC3E}">
        <p14:creationId xmlns:p14="http://schemas.microsoft.com/office/powerpoint/2010/main" xmlns="" val="144095326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047913" y="-228600"/>
            <a:ext cx="8686801" cy="1066800"/>
          </a:xfrm>
        </p:spPr>
        <p:txBody>
          <a:bodyPr>
            <a:normAutofit/>
          </a:bodyPr>
          <a:lstStyle/>
          <a:p>
            <a:r>
              <a:rPr lang="en-US" dirty="0"/>
              <a:t>Alterations—Level 1</a:t>
            </a:r>
          </a:p>
        </p:txBody>
      </p:sp>
      <p:sp>
        <p:nvSpPr>
          <p:cNvPr id="7" name="Content Placeholder 6"/>
          <p:cNvSpPr>
            <a:spLocks noGrp="1"/>
          </p:cNvSpPr>
          <p:nvPr>
            <p:ph idx="1"/>
          </p:nvPr>
        </p:nvSpPr>
        <p:spPr>
          <a:xfrm>
            <a:off x="1065213" y="990600"/>
            <a:ext cx="9905999" cy="4876800"/>
          </a:xfrm>
        </p:spPr>
        <p:txBody>
          <a:bodyPr>
            <a:normAutofit fontScale="55000" lnSpcReduction="20000"/>
          </a:bodyPr>
          <a:lstStyle/>
          <a:p>
            <a:pPr marL="514350" indent="-514350">
              <a:buFont typeface="+mj-lt"/>
              <a:buAutoNum type="arabicPeriod"/>
            </a:pPr>
            <a:r>
              <a:rPr lang="en-US" sz="4000" dirty="0"/>
              <a:t>For a ramp slope that is steeper than 1 unit vertical in 10 units horizontal (1:10) but not steeper than 1 unit vertical in 8 units horizontal (1:8), the maximum rise is _____ inches.</a:t>
            </a:r>
          </a:p>
          <a:p>
            <a:pPr marL="914400" lvl="1" indent="-514350">
              <a:buFont typeface="+mj-lt"/>
              <a:buAutoNum type="alphaLcPeriod"/>
            </a:pPr>
            <a:r>
              <a:rPr lang="en-US" sz="4000" dirty="0"/>
              <a:t>3</a:t>
            </a:r>
          </a:p>
          <a:p>
            <a:pPr marL="914400" lvl="1" indent="-514350">
              <a:buFont typeface="+mj-lt"/>
              <a:buAutoNum type="alphaLcPeriod"/>
            </a:pPr>
            <a:r>
              <a:rPr lang="en-US" sz="4000" dirty="0"/>
              <a:t>6</a:t>
            </a:r>
          </a:p>
          <a:p>
            <a:pPr marL="914400" lvl="1" indent="-514350">
              <a:buFont typeface="+mj-lt"/>
              <a:buAutoNum type="alphaLcPeriod"/>
            </a:pPr>
            <a:r>
              <a:rPr lang="en-US" sz="4000" dirty="0"/>
              <a:t>9</a:t>
            </a:r>
          </a:p>
          <a:p>
            <a:pPr marL="914400" lvl="1" indent="-514350">
              <a:buFont typeface="+mj-lt"/>
              <a:buAutoNum type="alphaLcPeriod"/>
            </a:pPr>
            <a:r>
              <a:rPr lang="en-US" sz="4000" dirty="0"/>
              <a:t>12</a:t>
            </a:r>
          </a:p>
          <a:p>
            <a:pPr marL="514350" indent="-514350">
              <a:buFont typeface="+mj-lt"/>
              <a:buAutoNum type="arabicPeriod"/>
            </a:pPr>
            <a:r>
              <a:rPr lang="en-US" sz="4000" dirty="0"/>
              <a:t>For a ramp slope that is steeper than 1 unit vertical in 12 units horizontal (1:12) but not steeper than 1 unit vertical in 10 units horizontal (1:10), the maximum rise is _____ inches.</a:t>
            </a:r>
          </a:p>
          <a:p>
            <a:pPr marL="914400" lvl="1" indent="-514350">
              <a:buFont typeface="+mj-lt"/>
              <a:buAutoNum type="alphaLcPeriod"/>
            </a:pPr>
            <a:r>
              <a:rPr lang="en-US" sz="4000" dirty="0"/>
              <a:t>3</a:t>
            </a:r>
          </a:p>
          <a:p>
            <a:pPr marL="914400" lvl="1" indent="-514350">
              <a:buFont typeface="+mj-lt"/>
              <a:buAutoNum type="alphaLcPeriod"/>
            </a:pPr>
            <a:r>
              <a:rPr lang="en-US" sz="4000" dirty="0"/>
              <a:t>6</a:t>
            </a:r>
          </a:p>
          <a:p>
            <a:pPr marL="914400" lvl="1" indent="-514350">
              <a:buFont typeface="+mj-lt"/>
              <a:buAutoNum type="alphaLcPeriod"/>
            </a:pPr>
            <a:r>
              <a:rPr lang="en-US" sz="4000" dirty="0"/>
              <a:t>9</a:t>
            </a:r>
          </a:p>
          <a:p>
            <a:pPr marL="914400" lvl="1" indent="-514350">
              <a:buFont typeface="+mj-lt"/>
              <a:buAutoNum type="alphaLcPeriod"/>
            </a:pPr>
            <a:r>
              <a:rPr lang="en-US" sz="4000" dirty="0"/>
              <a:t>12</a:t>
            </a:r>
          </a:p>
          <a:p>
            <a:pPr marL="0" indent="0">
              <a:buNone/>
            </a:pPr>
            <a:endParaRPr lang="en-US" dirty="0"/>
          </a:p>
        </p:txBody>
      </p:sp>
      <p:sp>
        <p:nvSpPr>
          <p:cNvPr id="5" name="Slide Number Placeholder 4"/>
          <p:cNvSpPr>
            <a:spLocks noGrp="1"/>
          </p:cNvSpPr>
          <p:nvPr>
            <p:ph type="sldNum" sz="quarter" idx="11"/>
          </p:nvPr>
        </p:nvSpPr>
        <p:spPr/>
        <p:txBody>
          <a:bodyPr/>
          <a:lstStyle/>
          <a:p>
            <a:pPr>
              <a:defRPr/>
            </a:pPr>
            <a:fld id="{2C543F9B-D18C-4382-B79F-E6EA160C74A3}" type="slidenum">
              <a:rPr lang="en-US" smtClean="0"/>
              <a:pPr>
                <a:defRPr/>
              </a:pPr>
              <a:t>143</a:t>
            </a:fld>
            <a:endParaRPr lang="en-US" dirty="0"/>
          </a:p>
        </p:txBody>
      </p:sp>
      <p:pic>
        <p:nvPicPr>
          <p:cNvPr id="8" name="Picture 7">
            <a:extLst>
              <a:ext uri="{FF2B5EF4-FFF2-40B4-BE49-F238E27FC236}">
                <a16:creationId xmlns:a16="http://schemas.microsoft.com/office/drawing/2014/main" xmlns="" id="{14652E9E-3A3F-4730-AAA1-9E5CF80361ED}"/>
              </a:ext>
            </a:extLst>
          </p:cNvPr>
          <p:cNvPicPr>
            <a:picLocks noChangeAspect="1"/>
          </p:cNvPicPr>
          <p:nvPr/>
        </p:nvPicPr>
        <p:blipFill>
          <a:blip r:embed="rId3" cstate="print"/>
          <a:stretch>
            <a:fillRect/>
          </a:stretch>
        </p:blipFill>
        <p:spPr>
          <a:xfrm>
            <a:off x="11133125" y="0"/>
            <a:ext cx="1055700" cy="638977"/>
          </a:xfrm>
          <a:prstGeom prst="rect">
            <a:avLst/>
          </a:prstGeom>
        </p:spPr>
      </p:pic>
    </p:spTree>
    <p:custDataLst>
      <p:tags r:id="rId1"/>
    </p:custDataLst>
    <p:extLst>
      <p:ext uri="{BB962C8B-B14F-4D97-AF65-F5344CB8AC3E}">
        <p14:creationId xmlns:p14="http://schemas.microsoft.com/office/powerpoint/2010/main" xmlns="" val="96640221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7">
                                            <p:txEl>
                                              <p:pRg st="1" end="1"/>
                                            </p:txEl>
                                          </p:spTgt>
                                        </p:tgtEl>
                                        <p:attrNameLst>
                                          <p:attrName>style.color</p:attrName>
                                        </p:attrNameLst>
                                      </p:cBhvr>
                                      <p:to>
                                        <a:srgbClr val="C00000"/>
                                      </p:to>
                                    </p:animClr>
                                  </p:childTnLst>
                                </p:cTn>
                              </p:par>
                            </p:childTnLst>
                          </p:cTn>
                        </p:par>
                      </p:childTnLst>
                    </p:cTn>
                  </p:par>
                  <p:par>
                    <p:cTn id="7" fill="hold">
                      <p:stCondLst>
                        <p:cond delay="indefinite"/>
                      </p:stCondLst>
                      <p:childTnLst>
                        <p:par>
                          <p:cTn id="8" fill="hold">
                            <p:stCondLst>
                              <p:cond delay="0"/>
                            </p:stCondLst>
                            <p:childTnLst>
                              <p:par>
                                <p:cTn id="9" presetID="3" presetClass="emph" presetSubtype="2" fill="hold" nodeType="clickEffect">
                                  <p:stCondLst>
                                    <p:cond delay="0"/>
                                  </p:stCondLst>
                                  <p:childTnLst>
                                    <p:animClr clrSpc="rgb" dir="cw">
                                      <p:cBhvr override="childStyle">
                                        <p:cTn id="10" dur="2000" fill="hold"/>
                                        <p:tgtEl>
                                          <p:spTgt spid="7">
                                            <p:txEl>
                                              <p:pRg st="7" end="7"/>
                                            </p:txEl>
                                          </p:spTgt>
                                        </p:tgtEl>
                                        <p:attrNameLst>
                                          <p:attrName>style.color</p:attrName>
                                        </p:attrNameLst>
                                      </p:cBhvr>
                                      <p:to>
                                        <a:srgbClr val="C0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065212" y="-202676"/>
            <a:ext cx="8686801" cy="1066800"/>
          </a:xfrm>
        </p:spPr>
        <p:txBody>
          <a:bodyPr>
            <a:normAutofit/>
          </a:bodyPr>
          <a:lstStyle/>
          <a:p>
            <a:r>
              <a:rPr lang="en-US" dirty="0"/>
              <a:t>Alterations—Level 1</a:t>
            </a:r>
          </a:p>
        </p:txBody>
      </p:sp>
      <p:sp>
        <p:nvSpPr>
          <p:cNvPr id="7" name="Content Placeholder 6"/>
          <p:cNvSpPr>
            <a:spLocks noGrp="1"/>
          </p:cNvSpPr>
          <p:nvPr>
            <p:ph idx="1"/>
          </p:nvPr>
        </p:nvSpPr>
        <p:spPr>
          <a:xfrm>
            <a:off x="1065212" y="914400"/>
            <a:ext cx="8686801" cy="4191000"/>
          </a:xfrm>
        </p:spPr>
        <p:txBody>
          <a:bodyPr>
            <a:normAutofit fontScale="92500" lnSpcReduction="20000"/>
          </a:bodyPr>
          <a:lstStyle/>
          <a:p>
            <a:pPr marL="514350" indent="-514350">
              <a:buFont typeface="+mj-lt"/>
              <a:buAutoNum type="arabicPeriod" startAt="3"/>
            </a:pPr>
            <a:r>
              <a:rPr lang="en-US" sz="2400" dirty="0"/>
              <a:t>Where the replacement of roofing equipment results in additional dead loads, structural components supporting such reroofing or equipment must comply with the vertical load requirements of the IBC, except when structural elements whose stress is not increased by more than _____ percent.</a:t>
            </a:r>
          </a:p>
          <a:p>
            <a:pPr marL="914400" lvl="1" indent="-457200">
              <a:buFont typeface="+mj-lt"/>
              <a:buAutoNum type="alphaLcPeriod"/>
            </a:pPr>
            <a:r>
              <a:rPr lang="en-US" sz="2400" dirty="0"/>
              <a:t>5</a:t>
            </a:r>
          </a:p>
          <a:p>
            <a:pPr marL="914400" lvl="1" indent="-457200">
              <a:buFont typeface="+mj-lt"/>
              <a:buAutoNum type="alphaLcPeriod"/>
            </a:pPr>
            <a:r>
              <a:rPr lang="en-US" sz="2400" dirty="0"/>
              <a:t>10</a:t>
            </a:r>
          </a:p>
          <a:p>
            <a:pPr marL="914400" lvl="1" indent="-457200">
              <a:buFont typeface="+mj-lt"/>
              <a:buAutoNum type="alphaLcPeriod"/>
            </a:pPr>
            <a:r>
              <a:rPr lang="en-US" sz="2400" dirty="0"/>
              <a:t>15</a:t>
            </a:r>
          </a:p>
          <a:p>
            <a:pPr marL="914400" lvl="1" indent="-457200">
              <a:buFont typeface="+mj-lt"/>
              <a:buAutoNum type="alphaLcPeriod"/>
            </a:pPr>
            <a:r>
              <a:rPr lang="en-US" sz="2400" dirty="0"/>
              <a:t>20</a:t>
            </a:r>
          </a:p>
          <a:p>
            <a:pPr marL="514350" indent="-514350">
              <a:buFont typeface="+mj-lt"/>
              <a:buAutoNum type="arabicPeriod" startAt="3"/>
            </a:pPr>
            <a:r>
              <a:rPr lang="en-US" sz="2400" dirty="0"/>
              <a:t>The maximum height of thresholds at doorways shall be ¾ inch (19 mm).</a:t>
            </a:r>
          </a:p>
          <a:p>
            <a:pPr marL="914400" lvl="1" indent="-457200">
              <a:buFont typeface="+mj-lt"/>
              <a:buAutoNum type="alphaLcPeriod"/>
            </a:pPr>
            <a:r>
              <a:rPr lang="en-US" sz="2400" dirty="0"/>
              <a:t>True</a:t>
            </a:r>
          </a:p>
          <a:p>
            <a:pPr marL="914400" lvl="1" indent="-457200">
              <a:buFont typeface="+mj-lt"/>
              <a:buAutoNum type="alphaLcPeriod"/>
            </a:pPr>
            <a:r>
              <a:rPr lang="en-US" sz="2400" dirty="0"/>
              <a:t>False</a:t>
            </a:r>
          </a:p>
          <a:p>
            <a:pPr marL="514350" indent="-514350">
              <a:buFont typeface="+mj-lt"/>
              <a:buAutoNum type="arabicPeriod" startAt="3"/>
            </a:pPr>
            <a:endParaRPr lang="en-US" dirty="0"/>
          </a:p>
        </p:txBody>
      </p:sp>
      <p:sp>
        <p:nvSpPr>
          <p:cNvPr id="5" name="Slide Number Placeholder 4"/>
          <p:cNvSpPr>
            <a:spLocks noGrp="1"/>
          </p:cNvSpPr>
          <p:nvPr>
            <p:ph type="sldNum" sz="quarter" idx="11"/>
          </p:nvPr>
        </p:nvSpPr>
        <p:spPr/>
        <p:txBody>
          <a:bodyPr/>
          <a:lstStyle/>
          <a:p>
            <a:fld id="{2C543F9B-D18C-4382-B79F-E6EA160C74A3}" type="slidenum">
              <a:rPr lang="en-US" smtClean="0"/>
              <a:pPr/>
              <a:t>144</a:t>
            </a:fld>
            <a:endParaRPr lang="en-US" dirty="0"/>
          </a:p>
        </p:txBody>
      </p:sp>
      <p:pic>
        <p:nvPicPr>
          <p:cNvPr id="8" name="Picture 7">
            <a:extLst>
              <a:ext uri="{FF2B5EF4-FFF2-40B4-BE49-F238E27FC236}">
                <a16:creationId xmlns:a16="http://schemas.microsoft.com/office/drawing/2014/main" xmlns="" id="{C91FF8E6-F462-4C78-93BE-A92D0D530B38}"/>
              </a:ext>
            </a:extLst>
          </p:cNvPr>
          <p:cNvPicPr>
            <a:picLocks noChangeAspect="1"/>
          </p:cNvPicPr>
          <p:nvPr/>
        </p:nvPicPr>
        <p:blipFill>
          <a:blip r:embed="rId3" cstate="print"/>
          <a:stretch>
            <a:fillRect/>
          </a:stretch>
        </p:blipFill>
        <p:spPr>
          <a:xfrm>
            <a:off x="11133125" y="0"/>
            <a:ext cx="1055700" cy="638977"/>
          </a:xfrm>
          <a:prstGeom prst="rect">
            <a:avLst/>
          </a:prstGeom>
        </p:spPr>
      </p:pic>
    </p:spTree>
    <p:custDataLst>
      <p:tags r:id="rId1"/>
    </p:custDataLst>
    <p:extLst>
      <p:ext uri="{BB962C8B-B14F-4D97-AF65-F5344CB8AC3E}">
        <p14:creationId xmlns:p14="http://schemas.microsoft.com/office/powerpoint/2010/main" xmlns="" val="95639770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7">
                                            <p:txEl>
                                              <p:pRg st="1" end="1"/>
                                            </p:txEl>
                                          </p:spTgt>
                                        </p:tgtEl>
                                        <p:attrNameLst>
                                          <p:attrName>style.color</p:attrName>
                                        </p:attrNameLst>
                                      </p:cBhvr>
                                      <p:to>
                                        <a:srgbClr val="C00000"/>
                                      </p:to>
                                    </p:animClr>
                                  </p:childTnLst>
                                </p:cTn>
                              </p:par>
                            </p:childTnLst>
                          </p:cTn>
                        </p:par>
                      </p:childTnLst>
                    </p:cTn>
                  </p:par>
                  <p:par>
                    <p:cTn id="7" fill="hold">
                      <p:stCondLst>
                        <p:cond delay="indefinite"/>
                      </p:stCondLst>
                      <p:childTnLst>
                        <p:par>
                          <p:cTn id="8" fill="hold">
                            <p:stCondLst>
                              <p:cond delay="0"/>
                            </p:stCondLst>
                            <p:childTnLst>
                              <p:par>
                                <p:cTn id="9" presetID="3" presetClass="emph" presetSubtype="2" fill="hold" nodeType="clickEffect">
                                  <p:stCondLst>
                                    <p:cond delay="0"/>
                                  </p:stCondLst>
                                  <p:childTnLst>
                                    <p:animClr clrSpc="rgb" dir="cw">
                                      <p:cBhvr override="childStyle">
                                        <p:cTn id="10" dur="2000" fill="hold"/>
                                        <p:tgtEl>
                                          <p:spTgt spid="7">
                                            <p:txEl>
                                              <p:pRg st="6" end="6"/>
                                            </p:txEl>
                                          </p:spTgt>
                                        </p:tgtEl>
                                        <p:attrNameLst>
                                          <p:attrName>style.color</p:attrName>
                                        </p:attrNameLst>
                                      </p:cBhvr>
                                      <p:to>
                                        <a:srgbClr val="C0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dirty="0"/>
              <a:t>Alterations—Level 1</a:t>
            </a:r>
          </a:p>
        </p:txBody>
      </p:sp>
      <p:sp>
        <p:nvSpPr>
          <p:cNvPr id="7" name="Content Placeholder 6"/>
          <p:cNvSpPr>
            <a:spLocks noGrp="1"/>
          </p:cNvSpPr>
          <p:nvPr>
            <p:ph idx="1"/>
          </p:nvPr>
        </p:nvSpPr>
        <p:spPr/>
        <p:txBody>
          <a:bodyPr>
            <a:normAutofit/>
          </a:bodyPr>
          <a:lstStyle/>
          <a:p>
            <a:pPr marL="514350" indent="-514350">
              <a:buFont typeface="+mj-lt"/>
              <a:buAutoNum type="arabicPeriod" startAt="5"/>
            </a:pPr>
            <a:r>
              <a:rPr lang="en-US" sz="2800" dirty="0"/>
              <a:t>What three conditions require the removal of existing roof coverings down to the roof deck?</a:t>
            </a:r>
          </a:p>
          <a:p>
            <a:pPr marL="914400" lvl="1" indent="-457200">
              <a:buNone/>
            </a:pPr>
            <a:endParaRPr lang="en-US" sz="2800" dirty="0"/>
          </a:p>
        </p:txBody>
      </p:sp>
      <p:sp>
        <p:nvSpPr>
          <p:cNvPr id="5" name="Slide Number Placeholder 4"/>
          <p:cNvSpPr>
            <a:spLocks noGrp="1"/>
          </p:cNvSpPr>
          <p:nvPr>
            <p:ph type="sldNum" sz="quarter" idx="11"/>
          </p:nvPr>
        </p:nvSpPr>
        <p:spPr/>
        <p:txBody>
          <a:bodyPr/>
          <a:lstStyle/>
          <a:p>
            <a:fld id="{2C543F9B-D18C-4382-B79F-E6EA160C74A3}" type="slidenum">
              <a:rPr lang="en-US" smtClean="0"/>
              <a:pPr/>
              <a:t>145</a:t>
            </a:fld>
            <a:endParaRPr lang="en-US" dirty="0"/>
          </a:p>
        </p:txBody>
      </p:sp>
      <p:pic>
        <p:nvPicPr>
          <p:cNvPr id="8" name="Picture 7">
            <a:extLst>
              <a:ext uri="{FF2B5EF4-FFF2-40B4-BE49-F238E27FC236}">
                <a16:creationId xmlns:a16="http://schemas.microsoft.com/office/drawing/2014/main" xmlns="" id="{5859BB7F-A50C-4537-B877-C09642480083}"/>
              </a:ext>
            </a:extLst>
          </p:cNvPr>
          <p:cNvPicPr>
            <a:picLocks noChangeAspect="1"/>
          </p:cNvPicPr>
          <p:nvPr/>
        </p:nvPicPr>
        <p:blipFill>
          <a:blip r:embed="rId3" cstate="print"/>
          <a:stretch>
            <a:fillRect/>
          </a:stretch>
        </p:blipFill>
        <p:spPr>
          <a:xfrm>
            <a:off x="11133125" y="0"/>
            <a:ext cx="1055700" cy="638977"/>
          </a:xfrm>
          <a:prstGeom prst="rect">
            <a:avLst/>
          </a:prstGeom>
        </p:spPr>
      </p:pic>
    </p:spTree>
    <p:custDataLst>
      <p:tags r:id="rId1"/>
    </p:custDataLst>
    <p:extLst>
      <p:ext uri="{BB962C8B-B14F-4D97-AF65-F5344CB8AC3E}">
        <p14:creationId xmlns:p14="http://schemas.microsoft.com/office/powerpoint/2010/main" xmlns="" val="381192313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Alterations—Level 1</a:t>
            </a:r>
            <a:endParaRPr lang="en-US" dirty="0"/>
          </a:p>
        </p:txBody>
      </p:sp>
      <p:sp>
        <p:nvSpPr>
          <p:cNvPr id="3" name="Content Placeholder 2"/>
          <p:cNvSpPr>
            <a:spLocks noGrp="1"/>
          </p:cNvSpPr>
          <p:nvPr>
            <p:ph idx="1"/>
          </p:nvPr>
        </p:nvSpPr>
        <p:spPr/>
        <p:txBody>
          <a:bodyPr/>
          <a:lstStyle/>
          <a:p>
            <a:pPr marL="457200" indent="-457200">
              <a:buFont typeface="+mj-lt"/>
              <a:buAutoNum type="arabicPeriod"/>
            </a:pPr>
            <a:r>
              <a:rPr lang="en-US" sz="3200" dirty="0" smtClean="0">
                <a:solidFill>
                  <a:srgbClr val="C00000"/>
                </a:solidFill>
              </a:rPr>
              <a:t>Addition or placement of roofing replacement</a:t>
            </a:r>
          </a:p>
          <a:p>
            <a:pPr marL="457200" indent="-457200">
              <a:buFont typeface="+mj-lt"/>
              <a:buAutoNum type="arabicPeriod"/>
            </a:pPr>
            <a:r>
              <a:rPr lang="en-US" sz="3200" dirty="0" smtClean="0">
                <a:solidFill>
                  <a:srgbClr val="C00000"/>
                </a:solidFill>
              </a:rPr>
              <a:t>Bracing for unreinforced masonry bearing wall parapet</a:t>
            </a:r>
          </a:p>
          <a:p>
            <a:pPr marL="457200" indent="-457200">
              <a:buFont typeface="+mj-lt"/>
              <a:buAutoNum type="arabicPeriod"/>
            </a:pPr>
            <a:r>
              <a:rPr lang="en-US" sz="3200" dirty="0" smtClean="0">
                <a:solidFill>
                  <a:srgbClr val="C00000"/>
                </a:solidFill>
              </a:rPr>
              <a:t>Roof diaphragms resisting wind load in high wind regions</a:t>
            </a:r>
          </a:p>
          <a:p>
            <a:endParaRPr lang="en-US" dirty="0"/>
          </a:p>
        </p:txBody>
      </p:sp>
      <p:sp>
        <p:nvSpPr>
          <p:cNvPr id="4" name="Slide Number Placeholder 3"/>
          <p:cNvSpPr>
            <a:spLocks noGrp="1"/>
          </p:cNvSpPr>
          <p:nvPr>
            <p:ph type="sldNum" sz="quarter" idx="12"/>
          </p:nvPr>
        </p:nvSpPr>
        <p:spPr/>
        <p:txBody>
          <a:bodyPr/>
          <a:lstStyle/>
          <a:p>
            <a:fld id="{AAEAE4A8-A6E5-453E-B946-FB774B73F48C}" type="slidenum">
              <a:rPr lang="en-US" smtClean="0"/>
              <a:pPr/>
              <a:t>146</a:t>
            </a:fld>
            <a:endParaRPr lang="en-US"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normAutofit/>
          </a:bodyPr>
          <a:lstStyle/>
          <a:p>
            <a:r>
              <a:rPr lang="en-US" dirty="0"/>
              <a:t>Chapter 8 Alterations–</a:t>
            </a:r>
            <a:br>
              <a:rPr lang="en-US" dirty="0"/>
            </a:br>
            <a:r>
              <a:rPr lang="en-US" dirty="0"/>
              <a:t>Level 2</a:t>
            </a:r>
          </a:p>
        </p:txBody>
      </p:sp>
      <p:sp>
        <p:nvSpPr>
          <p:cNvPr id="7" name="Subtitle 6"/>
          <p:cNvSpPr>
            <a:spLocks noGrp="1"/>
          </p:cNvSpPr>
          <p:nvPr>
            <p:ph type="subTitle" idx="1"/>
          </p:nvPr>
        </p:nvSpPr>
        <p:spPr/>
        <p:txBody>
          <a:bodyPr/>
          <a:lstStyle/>
          <a:p>
            <a:endParaRPr lang="en-US" dirty="0"/>
          </a:p>
        </p:txBody>
      </p:sp>
      <p:sp>
        <p:nvSpPr>
          <p:cNvPr id="5" name="Slide Number Placeholder 4"/>
          <p:cNvSpPr>
            <a:spLocks noGrp="1"/>
          </p:cNvSpPr>
          <p:nvPr>
            <p:ph type="sldNum" sz="quarter" idx="10"/>
          </p:nvPr>
        </p:nvSpPr>
        <p:spPr/>
        <p:txBody>
          <a:bodyPr/>
          <a:lstStyle/>
          <a:p>
            <a:pPr>
              <a:defRPr/>
            </a:pPr>
            <a:fld id="{2C543F9B-D18C-4382-B79F-E6EA160C74A3}" type="slidenum">
              <a:rPr lang="en-US" smtClean="0"/>
              <a:pPr>
                <a:defRPr/>
              </a:pPr>
              <a:t>147</a:t>
            </a:fld>
            <a:endParaRPr lang="en-US" dirty="0"/>
          </a:p>
        </p:txBody>
      </p:sp>
      <p:pic>
        <p:nvPicPr>
          <p:cNvPr id="8" name="Picture 7">
            <a:extLst>
              <a:ext uri="{FF2B5EF4-FFF2-40B4-BE49-F238E27FC236}">
                <a16:creationId xmlns:a16="http://schemas.microsoft.com/office/drawing/2014/main" xmlns="" id="{45BDF597-58B5-4550-B1A6-07894DE22AE4}"/>
              </a:ext>
            </a:extLst>
          </p:cNvPr>
          <p:cNvPicPr>
            <a:picLocks noChangeAspect="1"/>
          </p:cNvPicPr>
          <p:nvPr/>
        </p:nvPicPr>
        <p:blipFill>
          <a:blip r:embed="rId3" cstate="print"/>
          <a:stretch>
            <a:fillRect/>
          </a:stretch>
        </p:blipFill>
        <p:spPr>
          <a:xfrm>
            <a:off x="11133125" y="0"/>
            <a:ext cx="1055700" cy="638977"/>
          </a:xfrm>
          <a:prstGeom prst="rect">
            <a:avLst/>
          </a:prstGeom>
        </p:spPr>
      </p:pic>
    </p:spTree>
    <p:custDataLst>
      <p:tags r:id="rId1"/>
    </p:custDataLst>
    <p:extLst>
      <p:ext uri="{BB962C8B-B14F-4D97-AF65-F5344CB8AC3E}">
        <p14:creationId xmlns:p14="http://schemas.microsoft.com/office/powerpoint/2010/main" xmlns="" val="59801153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36612" y="-304800"/>
            <a:ext cx="8686801" cy="1066800"/>
          </a:xfrm>
        </p:spPr>
        <p:txBody>
          <a:bodyPr/>
          <a:lstStyle/>
          <a:p>
            <a:r>
              <a:rPr lang="en-US" dirty="0"/>
              <a:t>Introduction</a:t>
            </a:r>
          </a:p>
        </p:txBody>
      </p:sp>
      <p:sp>
        <p:nvSpPr>
          <p:cNvPr id="6" name="Content Placeholder 5"/>
          <p:cNvSpPr>
            <a:spLocks noGrp="1"/>
          </p:cNvSpPr>
          <p:nvPr>
            <p:ph sz="half" idx="1"/>
          </p:nvPr>
        </p:nvSpPr>
        <p:spPr>
          <a:xfrm>
            <a:off x="1065213" y="914400"/>
            <a:ext cx="8686801" cy="4191000"/>
          </a:xfrm>
        </p:spPr>
        <p:txBody>
          <a:bodyPr>
            <a:noAutofit/>
          </a:bodyPr>
          <a:lstStyle/>
          <a:p>
            <a:r>
              <a:rPr lang="en-US" sz="2800" dirty="0"/>
              <a:t>A Level 2 alteration includes the reconfiguration of space; the addition or elimination of any door or window; the reconfiguration or extension of any system; or the installation of additional equipment. </a:t>
            </a:r>
          </a:p>
          <a:p>
            <a:r>
              <a:rPr lang="en-US" sz="2800" dirty="0"/>
              <a:t>Triggers for improvements or upgrades beyond the scope of the work exist in this category, but full compliance with the code for new construction is not required. </a:t>
            </a:r>
          </a:p>
          <a:p>
            <a:r>
              <a:rPr lang="en-US" sz="2800" dirty="0"/>
              <a:t>Improvements to existing vertical openings; the structural system; and mechanical, electrical and plumbing (MEP) systems are applicable if the extent of the alteration affects such systems.</a:t>
            </a:r>
          </a:p>
        </p:txBody>
      </p:sp>
      <p:sp>
        <p:nvSpPr>
          <p:cNvPr id="4" name="Slide Number Placeholder 3"/>
          <p:cNvSpPr>
            <a:spLocks noGrp="1"/>
          </p:cNvSpPr>
          <p:nvPr>
            <p:ph type="sldNum" sz="quarter" idx="11"/>
          </p:nvPr>
        </p:nvSpPr>
        <p:spPr/>
        <p:txBody>
          <a:bodyPr/>
          <a:lstStyle/>
          <a:p>
            <a:pPr>
              <a:defRPr/>
            </a:pPr>
            <a:fld id="{F839E4B6-55D8-4BCE-ABA8-33FB3F24BC0F}" type="slidenum">
              <a:rPr lang="en-US" smtClean="0"/>
              <a:pPr>
                <a:defRPr/>
              </a:pPr>
              <a:t>148</a:t>
            </a:fld>
            <a:endParaRPr lang="en-US" dirty="0"/>
          </a:p>
        </p:txBody>
      </p:sp>
      <p:pic>
        <p:nvPicPr>
          <p:cNvPr id="7" name="Picture 6">
            <a:extLst>
              <a:ext uri="{FF2B5EF4-FFF2-40B4-BE49-F238E27FC236}">
                <a16:creationId xmlns:a16="http://schemas.microsoft.com/office/drawing/2014/main" xmlns="" id="{941B5FD6-85B2-4422-A791-6A550E24A0A2}"/>
              </a:ext>
            </a:extLst>
          </p:cNvPr>
          <p:cNvPicPr>
            <a:picLocks noChangeAspect="1"/>
          </p:cNvPicPr>
          <p:nvPr/>
        </p:nvPicPr>
        <p:blipFill>
          <a:blip r:embed="rId3" cstate="print"/>
          <a:stretch>
            <a:fillRect/>
          </a:stretch>
        </p:blipFill>
        <p:spPr>
          <a:xfrm>
            <a:off x="11133125" y="0"/>
            <a:ext cx="1055700" cy="638977"/>
          </a:xfrm>
          <a:prstGeom prst="rect">
            <a:avLst/>
          </a:prstGeom>
        </p:spPr>
      </p:pic>
    </p:spTree>
    <p:custDataLst>
      <p:tags r:id="rId1"/>
    </p:custDataLst>
    <p:extLst>
      <p:ext uri="{BB962C8B-B14F-4D97-AF65-F5344CB8AC3E}">
        <p14:creationId xmlns:p14="http://schemas.microsoft.com/office/powerpoint/2010/main" xmlns="" val="2911349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2" y="-381000"/>
            <a:ext cx="8686801" cy="1066800"/>
          </a:xfrm>
        </p:spPr>
        <p:txBody>
          <a:bodyPr/>
          <a:lstStyle/>
          <a:p>
            <a:r>
              <a:rPr lang="en-US" dirty="0"/>
              <a:t>Introduction</a:t>
            </a:r>
          </a:p>
        </p:txBody>
      </p:sp>
      <p:sp>
        <p:nvSpPr>
          <p:cNvPr id="3" name="Content Placeholder 2"/>
          <p:cNvSpPr>
            <a:spLocks noGrp="1"/>
          </p:cNvSpPr>
          <p:nvPr>
            <p:ph sz="half" idx="1"/>
          </p:nvPr>
        </p:nvSpPr>
        <p:spPr>
          <a:xfrm>
            <a:off x="1080907" y="914400"/>
            <a:ext cx="8686801" cy="4191000"/>
          </a:xfrm>
        </p:spPr>
        <p:txBody>
          <a:bodyPr>
            <a:noAutofit/>
          </a:bodyPr>
          <a:lstStyle/>
          <a:p>
            <a:r>
              <a:rPr lang="en-US" sz="2800" dirty="0"/>
              <a:t>These types of alterations include the following: </a:t>
            </a:r>
          </a:p>
          <a:p>
            <a:pPr lvl="1"/>
            <a:r>
              <a:rPr lang="en-US" sz="2800" dirty="0"/>
              <a:t>Reconfiguration of spaces. This would include the removal and addition of walls that could alter the paths of egress.</a:t>
            </a:r>
          </a:p>
          <a:p>
            <a:pPr lvl="1"/>
            <a:r>
              <a:rPr lang="en-US" sz="2800" dirty="0"/>
              <a:t>The addition or elimination of any door or window. </a:t>
            </a:r>
          </a:p>
          <a:p>
            <a:pPr lvl="1"/>
            <a:r>
              <a:rPr lang="en-US" sz="2800" dirty="0"/>
              <a:t>Reconfiguration or extension of any system or installation of new equipment, such as HVAC, plumbing, electrical systems, etc. </a:t>
            </a:r>
          </a:p>
          <a:p>
            <a:pPr lvl="1"/>
            <a:r>
              <a:rPr lang="en-US" sz="2800" dirty="0"/>
              <a:t>Alterations–Level 2 apply where the work area is less than 50 percent of the aggregate area of the building.</a:t>
            </a:r>
          </a:p>
        </p:txBody>
      </p:sp>
      <p:sp>
        <p:nvSpPr>
          <p:cNvPr id="5" name="Slide Number Placeholder 4"/>
          <p:cNvSpPr>
            <a:spLocks noGrp="1"/>
          </p:cNvSpPr>
          <p:nvPr>
            <p:ph type="sldNum" sz="quarter" idx="11"/>
          </p:nvPr>
        </p:nvSpPr>
        <p:spPr/>
        <p:txBody>
          <a:bodyPr/>
          <a:lstStyle/>
          <a:p>
            <a:pPr>
              <a:defRPr/>
            </a:pPr>
            <a:fld id="{4C9BA85A-05AB-40DE-A642-B306DDD4645C}" type="slidenum">
              <a:rPr lang="en-US" smtClean="0"/>
              <a:pPr>
                <a:defRPr/>
              </a:pPr>
              <a:t>149</a:t>
            </a:fld>
            <a:endParaRPr lang="en-US" dirty="0"/>
          </a:p>
        </p:txBody>
      </p:sp>
      <p:pic>
        <p:nvPicPr>
          <p:cNvPr id="6" name="Picture 5">
            <a:extLst>
              <a:ext uri="{FF2B5EF4-FFF2-40B4-BE49-F238E27FC236}">
                <a16:creationId xmlns:a16="http://schemas.microsoft.com/office/drawing/2014/main" xmlns="" id="{5A4CD95F-CB42-4CA1-BAC2-11AB25FDF66B}"/>
              </a:ext>
            </a:extLst>
          </p:cNvPr>
          <p:cNvPicPr>
            <a:picLocks noChangeAspect="1"/>
          </p:cNvPicPr>
          <p:nvPr/>
        </p:nvPicPr>
        <p:blipFill>
          <a:blip r:embed="rId2" cstate="print"/>
          <a:stretch>
            <a:fillRect/>
          </a:stretch>
        </p:blipFill>
        <p:spPr>
          <a:xfrm>
            <a:off x="11133125" y="0"/>
            <a:ext cx="1055700" cy="638977"/>
          </a:xfrm>
          <a:prstGeom prst="rect">
            <a:avLst/>
          </a:prstGeom>
        </p:spPr>
      </p:pic>
    </p:spTree>
    <p:extLst>
      <p:ext uri="{BB962C8B-B14F-4D97-AF65-F5344CB8AC3E}">
        <p14:creationId xmlns:p14="http://schemas.microsoft.com/office/powerpoint/2010/main" xmlns="" val="299682064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Is the IEBC Equivalent to the IBC? </a:t>
            </a:r>
          </a:p>
        </p:txBody>
      </p:sp>
      <p:sp>
        <p:nvSpPr>
          <p:cNvPr id="3" name="Content Placeholder 2"/>
          <p:cNvSpPr>
            <a:spLocks noGrp="1"/>
          </p:cNvSpPr>
          <p:nvPr>
            <p:ph sz="half" idx="1"/>
          </p:nvPr>
        </p:nvSpPr>
        <p:spPr/>
        <p:txBody>
          <a:bodyPr>
            <a:normAutofit/>
          </a:bodyPr>
          <a:lstStyle/>
          <a:p>
            <a:r>
              <a:rPr lang="en-US" sz="2800" dirty="0"/>
              <a:t>Provisions in the IEBC do not obtain the same overall level of safety as those provided in the IBC. </a:t>
            </a:r>
          </a:p>
          <a:p>
            <a:pPr marL="0" indent="0">
              <a:buNone/>
            </a:pPr>
            <a:endParaRPr lang="en-US" sz="2800" dirty="0"/>
          </a:p>
          <a:p>
            <a:r>
              <a:rPr lang="en-US" sz="2800" dirty="0"/>
              <a:t>For this reason, code officials, registered design professionals, owners, etc., should fully understand the requirements of the IEBC, particularly the administrative provisions, in order to utilize all the options available to gain compliance.</a:t>
            </a:r>
          </a:p>
        </p:txBody>
      </p:sp>
      <p:sp>
        <p:nvSpPr>
          <p:cNvPr id="5" name="Slide Number Placeholder 4"/>
          <p:cNvSpPr>
            <a:spLocks noGrp="1"/>
          </p:cNvSpPr>
          <p:nvPr>
            <p:ph type="sldNum" sz="quarter" idx="11"/>
          </p:nvPr>
        </p:nvSpPr>
        <p:spPr/>
        <p:txBody>
          <a:bodyPr/>
          <a:lstStyle/>
          <a:p>
            <a:pPr>
              <a:defRPr/>
            </a:pPr>
            <a:fld id="{4C9BA85A-05AB-40DE-A642-B306DDD4645C}" type="slidenum">
              <a:rPr lang="en-US" smtClean="0"/>
              <a:pPr>
                <a:defRPr/>
              </a:pPr>
              <a:t>15</a:t>
            </a:fld>
            <a:endParaRPr lang="en-US" dirty="0"/>
          </a:p>
        </p:txBody>
      </p:sp>
      <p:pic>
        <p:nvPicPr>
          <p:cNvPr id="6" name="Picture 5">
            <a:extLst>
              <a:ext uri="{FF2B5EF4-FFF2-40B4-BE49-F238E27FC236}">
                <a16:creationId xmlns:a16="http://schemas.microsoft.com/office/drawing/2014/main" xmlns="" id="{765BC9E2-46E9-4247-B2CE-28CEE657A081}"/>
              </a:ext>
            </a:extLst>
          </p:cNvPr>
          <p:cNvPicPr>
            <a:picLocks noChangeAspect="1"/>
          </p:cNvPicPr>
          <p:nvPr/>
        </p:nvPicPr>
        <p:blipFill>
          <a:blip r:embed="rId4" cstate="print"/>
          <a:stretch>
            <a:fillRect/>
          </a:stretch>
        </p:blipFill>
        <p:spPr>
          <a:xfrm>
            <a:off x="11133125" y="0"/>
            <a:ext cx="1055700" cy="638977"/>
          </a:xfrm>
          <a:prstGeom prst="rect">
            <a:avLst/>
          </a:prstGeom>
        </p:spPr>
      </p:pic>
    </p:spTree>
    <p:custDataLst>
      <p:tags r:id="rId1"/>
    </p:custDataLst>
    <p:extLst>
      <p:ext uri="{BB962C8B-B14F-4D97-AF65-F5344CB8AC3E}">
        <p14:creationId xmlns:p14="http://schemas.microsoft.com/office/powerpoint/2010/main" xmlns="" val="94473602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9012" y="-427823"/>
            <a:ext cx="8686801" cy="1066800"/>
          </a:xfrm>
        </p:spPr>
        <p:txBody>
          <a:bodyPr/>
          <a:lstStyle/>
          <a:p>
            <a:r>
              <a:rPr lang="en-US" dirty="0"/>
              <a:t>Introduction</a:t>
            </a:r>
          </a:p>
        </p:txBody>
      </p:sp>
      <p:sp>
        <p:nvSpPr>
          <p:cNvPr id="3" name="Content Placeholder 2"/>
          <p:cNvSpPr>
            <a:spLocks noGrp="1"/>
          </p:cNvSpPr>
          <p:nvPr>
            <p:ph sz="half" idx="1"/>
          </p:nvPr>
        </p:nvSpPr>
        <p:spPr>
          <a:xfrm>
            <a:off x="1065213" y="762000"/>
            <a:ext cx="8686801" cy="4191000"/>
          </a:xfrm>
        </p:spPr>
        <p:txBody>
          <a:bodyPr>
            <a:noAutofit/>
          </a:bodyPr>
          <a:lstStyle/>
          <a:p>
            <a:r>
              <a:rPr lang="en-US" sz="2800" dirty="0"/>
              <a:t>Supplemental requirements apply where the work area exceeds 50 percent of the floor area on any floor. </a:t>
            </a:r>
          </a:p>
          <a:p>
            <a:r>
              <a:rPr lang="en-US" sz="2800" dirty="0"/>
              <a:t>The requirements of Chapter 8 apply to the entire floor as it relates to the following: </a:t>
            </a:r>
          </a:p>
          <a:p>
            <a:pPr lvl="1"/>
            <a:r>
              <a:rPr lang="en-US" sz="2800" dirty="0"/>
              <a:t>Shafts and floor openings</a:t>
            </a:r>
          </a:p>
          <a:p>
            <a:pPr lvl="1"/>
            <a:r>
              <a:rPr lang="en-US" sz="2800" dirty="0"/>
              <a:t>Interior finish</a:t>
            </a:r>
          </a:p>
          <a:p>
            <a:pPr lvl="1"/>
            <a:r>
              <a:rPr lang="en-US" sz="2800" dirty="0"/>
              <a:t>Fire suppression</a:t>
            </a:r>
          </a:p>
          <a:p>
            <a:pPr lvl="1"/>
            <a:r>
              <a:rPr lang="en-US" sz="2800" dirty="0"/>
              <a:t>Fire detection</a:t>
            </a:r>
          </a:p>
          <a:p>
            <a:pPr lvl="1"/>
            <a:r>
              <a:rPr lang="en-US" sz="2800" dirty="0"/>
              <a:t>Corridor openings</a:t>
            </a:r>
          </a:p>
          <a:p>
            <a:pPr lvl="1"/>
            <a:r>
              <a:rPr lang="en-US" sz="2800" dirty="0"/>
              <a:t> Means of egress lighting</a:t>
            </a:r>
          </a:p>
          <a:p>
            <a:pPr lvl="1"/>
            <a:r>
              <a:rPr lang="en-US" sz="2800" dirty="0"/>
              <a:t>Exit signs</a:t>
            </a:r>
          </a:p>
        </p:txBody>
      </p:sp>
      <p:sp>
        <p:nvSpPr>
          <p:cNvPr id="5" name="Slide Number Placeholder 4"/>
          <p:cNvSpPr>
            <a:spLocks noGrp="1"/>
          </p:cNvSpPr>
          <p:nvPr>
            <p:ph type="sldNum" sz="quarter" idx="11"/>
          </p:nvPr>
        </p:nvSpPr>
        <p:spPr/>
        <p:txBody>
          <a:bodyPr/>
          <a:lstStyle/>
          <a:p>
            <a:pPr>
              <a:defRPr/>
            </a:pPr>
            <a:fld id="{4C9BA85A-05AB-40DE-A642-B306DDD4645C}" type="slidenum">
              <a:rPr lang="en-US" smtClean="0"/>
              <a:pPr>
                <a:defRPr/>
              </a:pPr>
              <a:t>150</a:t>
            </a:fld>
            <a:endParaRPr lang="en-US" dirty="0"/>
          </a:p>
        </p:txBody>
      </p:sp>
      <p:pic>
        <p:nvPicPr>
          <p:cNvPr id="6" name="Picture 5">
            <a:extLst>
              <a:ext uri="{FF2B5EF4-FFF2-40B4-BE49-F238E27FC236}">
                <a16:creationId xmlns:a16="http://schemas.microsoft.com/office/drawing/2014/main" xmlns="" id="{59F2BFEE-5BEF-465F-B1DE-711E2D65C5EE}"/>
              </a:ext>
            </a:extLst>
          </p:cNvPr>
          <p:cNvPicPr>
            <a:picLocks noChangeAspect="1"/>
          </p:cNvPicPr>
          <p:nvPr/>
        </p:nvPicPr>
        <p:blipFill>
          <a:blip r:embed="rId2" cstate="print"/>
          <a:stretch>
            <a:fillRect/>
          </a:stretch>
        </p:blipFill>
        <p:spPr>
          <a:xfrm>
            <a:off x="11133125" y="0"/>
            <a:ext cx="1055700" cy="638977"/>
          </a:xfrm>
          <a:prstGeom prst="rect">
            <a:avLst/>
          </a:prstGeom>
        </p:spPr>
      </p:pic>
    </p:spTree>
    <p:extLst>
      <p:ext uri="{BB962C8B-B14F-4D97-AF65-F5344CB8AC3E}">
        <p14:creationId xmlns:p14="http://schemas.microsoft.com/office/powerpoint/2010/main" xmlns="" val="129788886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General—Section 801</a:t>
            </a:r>
          </a:p>
        </p:txBody>
      </p:sp>
      <p:sp>
        <p:nvSpPr>
          <p:cNvPr id="3" name="Content Placeholder 2"/>
          <p:cNvSpPr>
            <a:spLocks noGrp="1"/>
          </p:cNvSpPr>
          <p:nvPr>
            <p:ph sz="half" idx="1"/>
          </p:nvPr>
        </p:nvSpPr>
        <p:spPr/>
        <p:txBody>
          <a:bodyPr>
            <a:normAutofit/>
          </a:bodyPr>
          <a:lstStyle/>
          <a:p>
            <a:pPr marL="0" indent="0">
              <a:buNone/>
            </a:pPr>
            <a:r>
              <a:rPr lang="en-US" sz="2800" b="1" dirty="0"/>
              <a:t>Section 801.1 – Scope </a:t>
            </a:r>
          </a:p>
          <a:p>
            <a:r>
              <a:rPr lang="en-US" sz="2800" dirty="0"/>
              <a:t>If reconfiguration is solely related to compliance with the accessibility requirements stipulated in Section 705.2, only Chapter 7 applies. </a:t>
            </a:r>
          </a:p>
          <a:p>
            <a:r>
              <a:rPr lang="en-US" sz="2800" dirty="0"/>
              <a:t>Level 2 alterations shall comply with the requirements in both Chapters 7 and 8. </a:t>
            </a:r>
          </a:p>
        </p:txBody>
      </p:sp>
      <p:sp>
        <p:nvSpPr>
          <p:cNvPr id="5" name="Slide Number Placeholder 4"/>
          <p:cNvSpPr>
            <a:spLocks noGrp="1"/>
          </p:cNvSpPr>
          <p:nvPr>
            <p:ph type="sldNum" sz="quarter" idx="11"/>
          </p:nvPr>
        </p:nvSpPr>
        <p:spPr/>
        <p:txBody>
          <a:bodyPr/>
          <a:lstStyle/>
          <a:p>
            <a:pPr>
              <a:defRPr/>
            </a:pPr>
            <a:fld id="{4C9BA85A-05AB-40DE-A642-B306DDD4645C}" type="slidenum">
              <a:rPr lang="en-US" smtClean="0"/>
              <a:pPr>
                <a:defRPr/>
              </a:pPr>
              <a:t>151</a:t>
            </a:fld>
            <a:endParaRPr lang="en-US" dirty="0"/>
          </a:p>
        </p:txBody>
      </p:sp>
      <p:pic>
        <p:nvPicPr>
          <p:cNvPr id="6" name="Picture 5">
            <a:extLst>
              <a:ext uri="{FF2B5EF4-FFF2-40B4-BE49-F238E27FC236}">
                <a16:creationId xmlns:a16="http://schemas.microsoft.com/office/drawing/2014/main" xmlns="" id="{2D600EDB-0B25-4167-A864-79792990EBF3}"/>
              </a:ext>
            </a:extLst>
          </p:cNvPr>
          <p:cNvPicPr>
            <a:picLocks noChangeAspect="1"/>
          </p:cNvPicPr>
          <p:nvPr/>
        </p:nvPicPr>
        <p:blipFill>
          <a:blip r:embed="rId2" cstate="print"/>
          <a:stretch>
            <a:fillRect/>
          </a:stretch>
        </p:blipFill>
        <p:spPr>
          <a:xfrm>
            <a:off x="11133125" y="0"/>
            <a:ext cx="1055700" cy="638977"/>
          </a:xfrm>
          <a:prstGeom prst="rect">
            <a:avLst/>
          </a:prstGeom>
        </p:spPr>
      </p:pic>
    </p:spTree>
    <p:extLst>
      <p:ext uri="{BB962C8B-B14F-4D97-AF65-F5344CB8AC3E}">
        <p14:creationId xmlns:p14="http://schemas.microsoft.com/office/powerpoint/2010/main" xmlns="" val="359722244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5212" y="-391687"/>
            <a:ext cx="8686801" cy="1066800"/>
          </a:xfrm>
        </p:spPr>
        <p:txBody>
          <a:bodyPr/>
          <a:lstStyle/>
          <a:p>
            <a:r>
              <a:rPr lang="en-US" dirty="0"/>
              <a:t>General—Section 801</a:t>
            </a:r>
          </a:p>
        </p:txBody>
      </p:sp>
      <p:sp>
        <p:nvSpPr>
          <p:cNvPr id="3" name="Content Placeholder 2"/>
          <p:cNvSpPr>
            <a:spLocks noGrp="1"/>
          </p:cNvSpPr>
          <p:nvPr>
            <p:ph sz="half" idx="1"/>
          </p:nvPr>
        </p:nvSpPr>
        <p:spPr>
          <a:xfrm>
            <a:off x="1065212" y="703392"/>
            <a:ext cx="9906000" cy="5087807"/>
          </a:xfrm>
        </p:spPr>
        <p:txBody>
          <a:bodyPr>
            <a:normAutofit/>
          </a:bodyPr>
          <a:lstStyle/>
          <a:p>
            <a:pPr marL="0" indent="0">
              <a:buNone/>
            </a:pPr>
            <a:r>
              <a:rPr lang="en-US" sz="2400" b="1" dirty="0"/>
              <a:t>Section 801.3 – Compliance </a:t>
            </a:r>
          </a:p>
          <a:p>
            <a:r>
              <a:rPr lang="en-US" sz="2800" dirty="0"/>
              <a:t>All new construction related to Level 2 alterations shall comply with the related I-Codes (i.e., building, plumbing, mechanical, etc.), except for the following: </a:t>
            </a:r>
          </a:p>
          <a:p>
            <a:pPr lvl="1"/>
            <a:r>
              <a:rPr lang="en-US" sz="2800" dirty="0"/>
              <a:t>Windows that may be added without meeting the light and ventilation requirements of the IBC. </a:t>
            </a:r>
          </a:p>
          <a:p>
            <a:pPr lvl="1"/>
            <a:r>
              <a:rPr lang="en-US" sz="2800" dirty="0"/>
              <a:t>Electrical equipment that shall comply with Section 808. </a:t>
            </a:r>
          </a:p>
          <a:p>
            <a:pPr lvl="1"/>
            <a:r>
              <a:rPr lang="en-US" sz="2800" dirty="0"/>
              <a:t>Length of dead-end corridors in renovated spaces that shall comply with Section 805.6. </a:t>
            </a:r>
          </a:p>
          <a:p>
            <a:pPr lvl="1"/>
            <a:r>
              <a:rPr lang="en-US" sz="2800" dirty="0"/>
              <a:t>Minimum ceiling height in new habitable and occupiable spaces that shall be 7 feet (2134 mm).</a:t>
            </a:r>
          </a:p>
        </p:txBody>
      </p:sp>
      <p:sp>
        <p:nvSpPr>
          <p:cNvPr id="5" name="Slide Number Placeholder 4"/>
          <p:cNvSpPr>
            <a:spLocks noGrp="1"/>
          </p:cNvSpPr>
          <p:nvPr>
            <p:ph type="sldNum" sz="quarter" idx="11"/>
          </p:nvPr>
        </p:nvSpPr>
        <p:spPr/>
        <p:txBody>
          <a:bodyPr/>
          <a:lstStyle/>
          <a:p>
            <a:pPr>
              <a:defRPr/>
            </a:pPr>
            <a:fld id="{4C9BA85A-05AB-40DE-A642-B306DDD4645C}" type="slidenum">
              <a:rPr lang="en-US" smtClean="0"/>
              <a:pPr>
                <a:defRPr/>
              </a:pPr>
              <a:t>152</a:t>
            </a:fld>
            <a:endParaRPr lang="en-US" dirty="0"/>
          </a:p>
        </p:txBody>
      </p:sp>
      <p:pic>
        <p:nvPicPr>
          <p:cNvPr id="6" name="Picture 5">
            <a:extLst>
              <a:ext uri="{FF2B5EF4-FFF2-40B4-BE49-F238E27FC236}">
                <a16:creationId xmlns:a16="http://schemas.microsoft.com/office/drawing/2014/main" xmlns="" id="{27947868-D783-4783-B17E-C72A3C0FB6FB}"/>
              </a:ext>
            </a:extLst>
          </p:cNvPr>
          <p:cNvPicPr>
            <a:picLocks noChangeAspect="1"/>
          </p:cNvPicPr>
          <p:nvPr/>
        </p:nvPicPr>
        <p:blipFill>
          <a:blip r:embed="rId2" cstate="print"/>
          <a:stretch>
            <a:fillRect/>
          </a:stretch>
        </p:blipFill>
        <p:spPr>
          <a:xfrm>
            <a:off x="11133125" y="0"/>
            <a:ext cx="1055700" cy="638977"/>
          </a:xfrm>
          <a:prstGeom prst="rect">
            <a:avLst/>
          </a:prstGeom>
        </p:spPr>
      </p:pic>
    </p:spTree>
    <p:extLst>
      <p:ext uri="{BB962C8B-B14F-4D97-AF65-F5344CB8AC3E}">
        <p14:creationId xmlns:p14="http://schemas.microsoft.com/office/powerpoint/2010/main" xmlns="" val="13851062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Building Elements and Materials—Section 802</a:t>
            </a:r>
          </a:p>
        </p:txBody>
      </p:sp>
      <p:sp>
        <p:nvSpPr>
          <p:cNvPr id="3" name="Content Placeholder 2"/>
          <p:cNvSpPr>
            <a:spLocks noGrp="1"/>
          </p:cNvSpPr>
          <p:nvPr>
            <p:ph sz="half" idx="1"/>
          </p:nvPr>
        </p:nvSpPr>
        <p:spPr/>
        <p:txBody>
          <a:bodyPr>
            <a:normAutofit/>
          </a:bodyPr>
          <a:lstStyle/>
          <a:p>
            <a:pPr marL="0" indent="0">
              <a:buNone/>
            </a:pPr>
            <a:r>
              <a:rPr lang="en-US" sz="2800" b="1" dirty="0"/>
              <a:t>Section 802.1 – Scope </a:t>
            </a:r>
          </a:p>
          <a:p>
            <a:r>
              <a:rPr lang="en-US" sz="2800" dirty="0"/>
              <a:t>States that unless noted, the requirements only apply to the work area. </a:t>
            </a:r>
          </a:p>
        </p:txBody>
      </p:sp>
      <p:sp>
        <p:nvSpPr>
          <p:cNvPr id="5" name="Slide Number Placeholder 4"/>
          <p:cNvSpPr>
            <a:spLocks noGrp="1"/>
          </p:cNvSpPr>
          <p:nvPr>
            <p:ph type="sldNum" sz="quarter" idx="11"/>
          </p:nvPr>
        </p:nvSpPr>
        <p:spPr/>
        <p:txBody>
          <a:bodyPr/>
          <a:lstStyle/>
          <a:p>
            <a:pPr>
              <a:defRPr/>
            </a:pPr>
            <a:fld id="{4C9BA85A-05AB-40DE-A642-B306DDD4645C}" type="slidenum">
              <a:rPr lang="en-US" smtClean="0"/>
              <a:pPr>
                <a:defRPr/>
              </a:pPr>
              <a:t>153</a:t>
            </a:fld>
            <a:endParaRPr lang="en-US" dirty="0"/>
          </a:p>
        </p:txBody>
      </p:sp>
      <p:pic>
        <p:nvPicPr>
          <p:cNvPr id="6" name="Picture 5">
            <a:extLst>
              <a:ext uri="{FF2B5EF4-FFF2-40B4-BE49-F238E27FC236}">
                <a16:creationId xmlns:a16="http://schemas.microsoft.com/office/drawing/2014/main" xmlns="" id="{2C09E13B-1A32-4109-A2EA-704EA369740F}"/>
              </a:ext>
            </a:extLst>
          </p:cNvPr>
          <p:cNvPicPr>
            <a:picLocks noChangeAspect="1"/>
          </p:cNvPicPr>
          <p:nvPr/>
        </p:nvPicPr>
        <p:blipFill>
          <a:blip r:embed="rId2" cstate="print"/>
          <a:stretch>
            <a:fillRect/>
          </a:stretch>
        </p:blipFill>
        <p:spPr>
          <a:xfrm>
            <a:off x="11133125" y="0"/>
            <a:ext cx="1055700" cy="638977"/>
          </a:xfrm>
          <a:prstGeom prst="rect">
            <a:avLst/>
          </a:prstGeom>
        </p:spPr>
      </p:pic>
    </p:spTree>
    <p:extLst>
      <p:ext uri="{BB962C8B-B14F-4D97-AF65-F5344CB8AC3E}">
        <p14:creationId xmlns:p14="http://schemas.microsoft.com/office/powerpoint/2010/main" xmlns="" val="263749110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9012" y="-11784"/>
            <a:ext cx="8686801" cy="1066800"/>
          </a:xfrm>
        </p:spPr>
        <p:txBody>
          <a:bodyPr>
            <a:normAutofit/>
          </a:bodyPr>
          <a:lstStyle/>
          <a:p>
            <a:r>
              <a:rPr lang="en-US" dirty="0"/>
              <a:t>Building Elements and Materials—Section 802</a:t>
            </a:r>
          </a:p>
        </p:txBody>
      </p:sp>
      <p:sp>
        <p:nvSpPr>
          <p:cNvPr id="3" name="Content Placeholder 2"/>
          <p:cNvSpPr>
            <a:spLocks noGrp="1"/>
          </p:cNvSpPr>
          <p:nvPr>
            <p:ph sz="half" idx="1"/>
          </p:nvPr>
        </p:nvSpPr>
        <p:spPr>
          <a:xfrm>
            <a:off x="1065213" y="1092723"/>
            <a:ext cx="10591799" cy="4191000"/>
          </a:xfrm>
        </p:spPr>
        <p:txBody>
          <a:bodyPr>
            <a:noAutofit/>
          </a:bodyPr>
          <a:lstStyle/>
          <a:p>
            <a:pPr marL="0" indent="0">
              <a:buNone/>
            </a:pPr>
            <a:r>
              <a:rPr lang="en-US" sz="2400" b="1" dirty="0"/>
              <a:t>Section 802.2 – Vertical openings </a:t>
            </a:r>
          </a:p>
          <a:p>
            <a:r>
              <a:rPr lang="en-US" sz="2400" dirty="0"/>
              <a:t>All existing vertical openings connecting two or more floors must be enclosed with assemblies of one-hour fire-resistance-rated construction and approved protected openings. </a:t>
            </a:r>
          </a:p>
          <a:p>
            <a:r>
              <a:rPr lang="en-US" sz="2400" dirty="0"/>
              <a:t>Even without the 14 exceptions listed in this section, this provision is less stringent than the IBC shaft enclosure requirements that require two-hour fire-resistance-rated enclosures for buildings four stories or more in height. </a:t>
            </a:r>
          </a:p>
          <a:p>
            <a:r>
              <a:rPr lang="en-US" sz="2400" dirty="0"/>
              <a:t>Additionally, the scoping provisions of Section 803.1 indicate that the enclosure requirements triggered under Level 2 alterations apply only to work areas. </a:t>
            </a:r>
          </a:p>
          <a:p>
            <a:r>
              <a:rPr lang="en-US" sz="2400" dirty="0"/>
              <a:t>As such, if the alteration is on the first floor of a multiple-story building, and the vertical opening is within the work area, only the portion of the vertical opening within the first floor is required to be enclosed.</a:t>
            </a:r>
          </a:p>
        </p:txBody>
      </p:sp>
      <p:sp>
        <p:nvSpPr>
          <p:cNvPr id="5" name="Slide Number Placeholder 4"/>
          <p:cNvSpPr>
            <a:spLocks noGrp="1"/>
          </p:cNvSpPr>
          <p:nvPr>
            <p:ph type="sldNum" sz="quarter" idx="11"/>
          </p:nvPr>
        </p:nvSpPr>
        <p:spPr/>
        <p:txBody>
          <a:bodyPr/>
          <a:lstStyle/>
          <a:p>
            <a:pPr>
              <a:defRPr/>
            </a:pPr>
            <a:fld id="{4C9BA85A-05AB-40DE-A642-B306DDD4645C}" type="slidenum">
              <a:rPr lang="en-US" smtClean="0"/>
              <a:pPr>
                <a:defRPr/>
              </a:pPr>
              <a:t>154</a:t>
            </a:fld>
            <a:endParaRPr lang="en-US" dirty="0"/>
          </a:p>
        </p:txBody>
      </p:sp>
      <p:pic>
        <p:nvPicPr>
          <p:cNvPr id="6" name="Picture 5">
            <a:extLst>
              <a:ext uri="{FF2B5EF4-FFF2-40B4-BE49-F238E27FC236}">
                <a16:creationId xmlns:a16="http://schemas.microsoft.com/office/drawing/2014/main" xmlns="" id="{5E255E65-0EED-40F2-A348-1A3E1845FC5B}"/>
              </a:ext>
            </a:extLst>
          </p:cNvPr>
          <p:cNvPicPr>
            <a:picLocks noChangeAspect="1"/>
          </p:cNvPicPr>
          <p:nvPr/>
        </p:nvPicPr>
        <p:blipFill>
          <a:blip r:embed="rId2" cstate="print"/>
          <a:stretch>
            <a:fillRect/>
          </a:stretch>
        </p:blipFill>
        <p:spPr>
          <a:xfrm>
            <a:off x="11133125" y="0"/>
            <a:ext cx="1055700" cy="638977"/>
          </a:xfrm>
          <a:prstGeom prst="rect">
            <a:avLst/>
          </a:prstGeom>
        </p:spPr>
      </p:pic>
    </p:spTree>
    <p:extLst>
      <p:ext uri="{BB962C8B-B14F-4D97-AF65-F5344CB8AC3E}">
        <p14:creationId xmlns:p14="http://schemas.microsoft.com/office/powerpoint/2010/main" xmlns="" val="40914790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5211" y="105577"/>
            <a:ext cx="8686801" cy="1066800"/>
          </a:xfrm>
        </p:spPr>
        <p:txBody>
          <a:bodyPr>
            <a:normAutofit/>
          </a:bodyPr>
          <a:lstStyle/>
          <a:p>
            <a:r>
              <a:rPr lang="en-US" dirty="0"/>
              <a:t>Building Elements and Materials—Section 802</a:t>
            </a:r>
          </a:p>
        </p:txBody>
      </p:sp>
      <p:sp>
        <p:nvSpPr>
          <p:cNvPr id="3" name="Content Placeholder 2"/>
          <p:cNvSpPr>
            <a:spLocks noGrp="1"/>
          </p:cNvSpPr>
          <p:nvPr>
            <p:ph sz="half" idx="1"/>
          </p:nvPr>
        </p:nvSpPr>
        <p:spPr>
          <a:xfrm>
            <a:off x="1086404" y="1172377"/>
            <a:ext cx="10418208" cy="4191000"/>
          </a:xfrm>
        </p:spPr>
        <p:txBody>
          <a:bodyPr>
            <a:noAutofit/>
          </a:bodyPr>
          <a:lstStyle/>
          <a:p>
            <a:pPr marL="0" indent="0">
              <a:buNone/>
            </a:pPr>
            <a:r>
              <a:rPr lang="en-US" sz="2400" b="1" dirty="0"/>
              <a:t>Section 802.3 – Smoke compartments </a:t>
            </a:r>
          </a:p>
          <a:p>
            <a:r>
              <a:rPr lang="en-US" sz="2400" dirty="0"/>
              <a:t>The following requirements apply to smoke barriers in Group I-2 occupancies: </a:t>
            </a:r>
          </a:p>
          <a:p>
            <a:pPr lvl="1"/>
            <a:r>
              <a:rPr lang="en-US" sz="2400" dirty="0"/>
              <a:t>Story containing the work area exceeds 30 patients, the story shall be divided into a minimum of two compartments by smoke barrier walls. </a:t>
            </a:r>
          </a:p>
          <a:p>
            <a:pPr lvl="1"/>
            <a:r>
              <a:rPr lang="en-US" sz="2400" dirty="0"/>
              <a:t>Each compartment shall Comply with IBC Section 407.</a:t>
            </a:r>
          </a:p>
          <a:p>
            <a:pPr lvl="2"/>
            <a:r>
              <a:rPr lang="en-US" sz="2400" dirty="0"/>
              <a:t>I-2 condition 1 - 22,500 square feet </a:t>
            </a:r>
          </a:p>
          <a:p>
            <a:pPr lvl="2"/>
            <a:r>
              <a:rPr lang="en-US" sz="2400" dirty="0"/>
              <a:t>I-2 Condition 2 - 40,000 square feet </a:t>
            </a:r>
          </a:p>
          <a:p>
            <a:pPr lvl="1"/>
            <a:r>
              <a:rPr lang="en-US" sz="2400" dirty="0"/>
              <a:t>Travel distance from any point to the door in smoke barrier cannot exceed 200 feet (60,960 mm). </a:t>
            </a:r>
          </a:p>
          <a:p>
            <a:pPr lvl="1"/>
            <a:r>
              <a:rPr lang="en-US" sz="2400" dirty="0"/>
              <a:t>Must have a minimum one-hour fire-resistance rated smoke barrier assembly constructed in accordance with the IBC.</a:t>
            </a:r>
          </a:p>
        </p:txBody>
      </p:sp>
      <p:sp>
        <p:nvSpPr>
          <p:cNvPr id="5" name="Slide Number Placeholder 4"/>
          <p:cNvSpPr>
            <a:spLocks noGrp="1"/>
          </p:cNvSpPr>
          <p:nvPr>
            <p:ph type="sldNum" sz="quarter" idx="11"/>
          </p:nvPr>
        </p:nvSpPr>
        <p:spPr/>
        <p:txBody>
          <a:bodyPr/>
          <a:lstStyle/>
          <a:p>
            <a:pPr>
              <a:defRPr/>
            </a:pPr>
            <a:fld id="{4C9BA85A-05AB-40DE-A642-B306DDD4645C}" type="slidenum">
              <a:rPr lang="en-US" smtClean="0"/>
              <a:pPr>
                <a:defRPr/>
              </a:pPr>
              <a:t>155</a:t>
            </a:fld>
            <a:endParaRPr lang="en-US" dirty="0"/>
          </a:p>
        </p:txBody>
      </p:sp>
      <p:pic>
        <p:nvPicPr>
          <p:cNvPr id="6" name="Picture 5">
            <a:extLst>
              <a:ext uri="{FF2B5EF4-FFF2-40B4-BE49-F238E27FC236}">
                <a16:creationId xmlns:a16="http://schemas.microsoft.com/office/drawing/2014/main" xmlns="" id="{A636D1D7-0BFD-4C56-9798-121DB9BC8194}"/>
              </a:ext>
            </a:extLst>
          </p:cNvPr>
          <p:cNvPicPr>
            <a:picLocks noChangeAspect="1"/>
          </p:cNvPicPr>
          <p:nvPr/>
        </p:nvPicPr>
        <p:blipFill>
          <a:blip r:embed="rId2" cstate="print"/>
          <a:stretch>
            <a:fillRect/>
          </a:stretch>
        </p:blipFill>
        <p:spPr>
          <a:xfrm>
            <a:off x="11133125" y="0"/>
            <a:ext cx="1055700" cy="638977"/>
          </a:xfrm>
          <a:prstGeom prst="rect">
            <a:avLst/>
          </a:prstGeom>
        </p:spPr>
      </p:pic>
    </p:spTree>
    <p:extLst>
      <p:ext uri="{BB962C8B-B14F-4D97-AF65-F5344CB8AC3E}">
        <p14:creationId xmlns:p14="http://schemas.microsoft.com/office/powerpoint/2010/main" xmlns="" val="183459436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Building Elements and Materials—Section 802</a:t>
            </a:r>
          </a:p>
        </p:txBody>
      </p:sp>
      <p:sp>
        <p:nvSpPr>
          <p:cNvPr id="3" name="Content Placeholder 2"/>
          <p:cNvSpPr>
            <a:spLocks noGrp="1"/>
          </p:cNvSpPr>
          <p:nvPr>
            <p:ph sz="half" idx="1"/>
          </p:nvPr>
        </p:nvSpPr>
        <p:spPr/>
        <p:txBody>
          <a:bodyPr>
            <a:normAutofit/>
          </a:bodyPr>
          <a:lstStyle/>
          <a:p>
            <a:pPr marL="0" indent="0">
              <a:buNone/>
            </a:pPr>
            <a:r>
              <a:rPr lang="en-US" sz="2800" b="1" dirty="0"/>
              <a:t>Section 802.5 – Guards </a:t>
            </a:r>
          </a:p>
          <a:p>
            <a:r>
              <a:rPr lang="en-US" sz="2800" dirty="0"/>
              <a:t>Regardless of the work area, all floor areas greater than 30 inches (762 mm) above a floor or grade below where no guards exist or guards are in danger of collapsing, shall have guards installed in accordance with the IBC.</a:t>
            </a:r>
          </a:p>
        </p:txBody>
      </p:sp>
      <p:sp>
        <p:nvSpPr>
          <p:cNvPr id="5" name="Slide Number Placeholder 4"/>
          <p:cNvSpPr>
            <a:spLocks noGrp="1"/>
          </p:cNvSpPr>
          <p:nvPr>
            <p:ph type="sldNum" sz="quarter" idx="11"/>
          </p:nvPr>
        </p:nvSpPr>
        <p:spPr/>
        <p:txBody>
          <a:bodyPr/>
          <a:lstStyle/>
          <a:p>
            <a:pPr>
              <a:defRPr/>
            </a:pPr>
            <a:fld id="{4C9BA85A-05AB-40DE-A642-B306DDD4645C}" type="slidenum">
              <a:rPr lang="en-US" smtClean="0"/>
              <a:pPr>
                <a:defRPr/>
              </a:pPr>
              <a:t>156</a:t>
            </a:fld>
            <a:endParaRPr lang="en-US" dirty="0"/>
          </a:p>
        </p:txBody>
      </p:sp>
      <p:pic>
        <p:nvPicPr>
          <p:cNvPr id="6" name="Picture 5">
            <a:extLst>
              <a:ext uri="{FF2B5EF4-FFF2-40B4-BE49-F238E27FC236}">
                <a16:creationId xmlns:a16="http://schemas.microsoft.com/office/drawing/2014/main" xmlns="" id="{BC9A99CE-25DC-4ED6-A8D9-1DB2848B35B1}"/>
              </a:ext>
            </a:extLst>
          </p:cNvPr>
          <p:cNvPicPr>
            <a:picLocks noChangeAspect="1"/>
          </p:cNvPicPr>
          <p:nvPr/>
        </p:nvPicPr>
        <p:blipFill>
          <a:blip r:embed="rId2" cstate="print"/>
          <a:stretch>
            <a:fillRect/>
          </a:stretch>
        </p:blipFill>
        <p:spPr>
          <a:xfrm>
            <a:off x="11133125" y="0"/>
            <a:ext cx="1055700" cy="638977"/>
          </a:xfrm>
          <a:prstGeom prst="rect">
            <a:avLst/>
          </a:prstGeom>
        </p:spPr>
      </p:pic>
    </p:spTree>
    <p:extLst>
      <p:ext uri="{BB962C8B-B14F-4D97-AF65-F5344CB8AC3E}">
        <p14:creationId xmlns:p14="http://schemas.microsoft.com/office/powerpoint/2010/main" xmlns="" val="7896671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6405" y="25924"/>
            <a:ext cx="8686801" cy="1066800"/>
          </a:xfrm>
        </p:spPr>
        <p:txBody>
          <a:bodyPr>
            <a:normAutofit/>
          </a:bodyPr>
          <a:lstStyle/>
          <a:p>
            <a:r>
              <a:rPr lang="en-US" dirty="0"/>
              <a:t>Building Elements and Materials—Section 802</a:t>
            </a:r>
          </a:p>
        </p:txBody>
      </p:sp>
      <p:sp>
        <p:nvSpPr>
          <p:cNvPr id="3" name="Content Placeholder 2"/>
          <p:cNvSpPr>
            <a:spLocks noGrp="1"/>
          </p:cNvSpPr>
          <p:nvPr>
            <p:ph sz="half" idx="1"/>
          </p:nvPr>
        </p:nvSpPr>
        <p:spPr>
          <a:xfrm>
            <a:off x="912812" y="1333500"/>
            <a:ext cx="10134600" cy="4191000"/>
          </a:xfrm>
        </p:spPr>
        <p:txBody>
          <a:bodyPr>
            <a:noAutofit/>
          </a:bodyPr>
          <a:lstStyle/>
          <a:p>
            <a:pPr marL="0" indent="0">
              <a:buNone/>
            </a:pPr>
            <a:r>
              <a:rPr lang="en-US" sz="2400" b="1" dirty="0"/>
              <a:t>Section 802.6 – Fire resistance ratings </a:t>
            </a:r>
          </a:p>
          <a:p>
            <a:r>
              <a:rPr lang="en-US" sz="2400" dirty="0"/>
              <a:t>Where sprinkler systems are installed in accordance with NFPA 13 or 13R, fire resistance ratings can meet the current IBC. </a:t>
            </a:r>
          </a:p>
          <a:p>
            <a:r>
              <a:rPr lang="en-US" sz="2400" dirty="0"/>
              <a:t>In other words in some cases fire resistance ratings can be reduced if a sprinkler system is installed. </a:t>
            </a:r>
          </a:p>
          <a:p>
            <a:r>
              <a:rPr lang="en-US" sz="2400" dirty="0"/>
              <a:t>This would require further compliance with the IBC such as additional separations not currently provided.   </a:t>
            </a:r>
          </a:p>
          <a:p>
            <a:r>
              <a:rPr lang="en-US" sz="2400" dirty="0"/>
              <a:t>A report with specific details as to what is being reduced and other changes being made must be provided to the code official for approval. </a:t>
            </a:r>
          </a:p>
          <a:p>
            <a:r>
              <a:rPr lang="en-US" sz="2400" dirty="0"/>
              <a:t>The code official has the final discretion as to whether this section can be applied.</a:t>
            </a:r>
          </a:p>
        </p:txBody>
      </p:sp>
      <p:sp>
        <p:nvSpPr>
          <p:cNvPr id="5" name="Slide Number Placeholder 4"/>
          <p:cNvSpPr>
            <a:spLocks noGrp="1"/>
          </p:cNvSpPr>
          <p:nvPr>
            <p:ph type="sldNum" sz="quarter" idx="11"/>
          </p:nvPr>
        </p:nvSpPr>
        <p:spPr/>
        <p:txBody>
          <a:bodyPr/>
          <a:lstStyle/>
          <a:p>
            <a:pPr>
              <a:defRPr/>
            </a:pPr>
            <a:fld id="{4C9BA85A-05AB-40DE-A642-B306DDD4645C}" type="slidenum">
              <a:rPr lang="en-US" smtClean="0"/>
              <a:pPr>
                <a:defRPr/>
              </a:pPr>
              <a:t>157</a:t>
            </a:fld>
            <a:endParaRPr lang="en-US" dirty="0"/>
          </a:p>
        </p:txBody>
      </p:sp>
      <p:pic>
        <p:nvPicPr>
          <p:cNvPr id="6" name="Picture 5">
            <a:extLst>
              <a:ext uri="{FF2B5EF4-FFF2-40B4-BE49-F238E27FC236}">
                <a16:creationId xmlns:a16="http://schemas.microsoft.com/office/drawing/2014/main" xmlns="" id="{4B15F9AC-0920-4C64-ADE9-50DCD8C753B1}"/>
              </a:ext>
            </a:extLst>
          </p:cNvPr>
          <p:cNvPicPr>
            <a:picLocks noChangeAspect="1"/>
          </p:cNvPicPr>
          <p:nvPr/>
        </p:nvPicPr>
        <p:blipFill>
          <a:blip r:embed="rId2" cstate="print"/>
          <a:stretch>
            <a:fillRect/>
          </a:stretch>
        </p:blipFill>
        <p:spPr>
          <a:xfrm>
            <a:off x="11133125" y="0"/>
            <a:ext cx="1055700" cy="638977"/>
          </a:xfrm>
          <a:prstGeom prst="rect">
            <a:avLst/>
          </a:prstGeom>
        </p:spPr>
      </p:pic>
    </p:spTree>
    <p:extLst>
      <p:ext uri="{BB962C8B-B14F-4D97-AF65-F5344CB8AC3E}">
        <p14:creationId xmlns:p14="http://schemas.microsoft.com/office/powerpoint/2010/main" xmlns="" val="225536408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Fire Protection—Section 803</a:t>
            </a:r>
          </a:p>
        </p:txBody>
      </p:sp>
      <p:sp>
        <p:nvSpPr>
          <p:cNvPr id="3" name="Content Placeholder 2"/>
          <p:cNvSpPr>
            <a:spLocks noGrp="1"/>
          </p:cNvSpPr>
          <p:nvPr>
            <p:ph sz="half" idx="1"/>
          </p:nvPr>
        </p:nvSpPr>
        <p:spPr/>
        <p:txBody>
          <a:bodyPr>
            <a:normAutofit/>
          </a:bodyPr>
          <a:lstStyle/>
          <a:p>
            <a:r>
              <a:rPr lang="en-US" sz="2800" dirty="0"/>
              <a:t>Requirements limited to work areas, unless supplemental requirements apply. </a:t>
            </a:r>
          </a:p>
          <a:p>
            <a:r>
              <a:rPr lang="en-US" sz="2800" dirty="0"/>
              <a:t>Automatic suppression system shall be installed in accordance with the IBC.</a:t>
            </a:r>
          </a:p>
        </p:txBody>
      </p:sp>
      <p:sp>
        <p:nvSpPr>
          <p:cNvPr id="5" name="Slide Number Placeholder 4"/>
          <p:cNvSpPr>
            <a:spLocks noGrp="1"/>
          </p:cNvSpPr>
          <p:nvPr>
            <p:ph type="sldNum" sz="quarter" idx="11"/>
          </p:nvPr>
        </p:nvSpPr>
        <p:spPr/>
        <p:txBody>
          <a:bodyPr/>
          <a:lstStyle/>
          <a:p>
            <a:pPr>
              <a:defRPr/>
            </a:pPr>
            <a:fld id="{4C9BA85A-05AB-40DE-A642-B306DDD4645C}" type="slidenum">
              <a:rPr lang="en-US" smtClean="0"/>
              <a:pPr>
                <a:defRPr/>
              </a:pPr>
              <a:t>158</a:t>
            </a:fld>
            <a:endParaRPr lang="en-US" dirty="0"/>
          </a:p>
        </p:txBody>
      </p:sp>
      <p:pic>
        <p:nvPicPr>
          <p:cNvPr id="6" name="Picture 5">
            <a:extLst>
              <a:ext uri="{FF2B5EF4-FFF2-40B4-BE49-F238E27FC236}">
                <a16:creationId xmlns:a16="http://schemas.microsoft.com/office/drawing/2014/main" xmlns="" id="{FE71D3F4-5363-42D5-A239-4DFF5A22CEB0}"/>
              </a:ext>
            </a:extLst>
          </p:cNvPr>
          <p:cNvPicPr>
            <a:picLocks noChangeAspect="1"/>
          </p:cNvPicPr>
          <p:nvPr/>
        </p:nvPicPr>
        <p:blipFill>
          <a:blip r:embed="rId2" cstate="print"/>
          <a:stretch>
            <a:fillRect/>
          </a:stretch>
        </p:blipFill>
        <p:spPr>
          <a:xfrm>
            <a:off x="11133125" y="0"/>
            <a:ext cx="1055700" cy="638977"/>
          </a:xfrm>
          <a:prstGeom prst="rect">
            <a:avLst/>
          </a:prstGeom>
        </p:spPr>
      </p:pic>
    </p:spTree>
    <p:extLst>
      <p:ext uri="{BB962C8B-B14F-4D97-AF65-F5344CB8AC3E}">
        <p14:creationId xmlns:p14="http://schemas.microsoft.com/office/powerpoint/2010/main" xmlns="" val="36785098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9484" y="-213912"/>
            <a:ext cx="8686801" cy="1066800"/>
          </a:xfrm>
        </p:spPr>
        <p:txBody>
          <a:bodyPr/>
          <a:lstStyle/>
          <a:p>
            <a:r>
              <a:rPr lang="en-US" dirty="0"/>
              <a:t>Fire Protection—Section 803</a:t>
            </a:r>
          </a:p>
        </p:txBody>
      </p:sp>
      <p:sp>
        <p:nvSpPr>
          <p:cNvPr id="3" name="Content Placeholder 2"/>
          <p:cNvSpPr>
            <a:spLocks noGrp="1"/>
          </p:cNvSpPr>
          <p:nvPr>
            <p:ph sz="half" idx="1"/>
          </p:nvPr>
        </p:nvSpPr>
        <p:spPr>
          <a:xfrm>
            <a:off x="1049484" y="1219200"/>
            <a:ext cx="9677400" cy="4191000"/>
          </a:xfrm>
        </p:spPr>
        <p:txBody>
          <a:bodyPr>
            <a:noAutofit/>
          </a:bodyPr>
          <a:lstStyle/>
          <a:p>
            <a:pPr marL="0" indent="0">
              <a:buNone/>
            </a:pPr>
            <a:r>
              <a:rPr lang="en-US" sz="2800" b="1" dirty="0"/>
              <a:t>Section 803.2 – Sprinkler systems </a:t>
            </a:r>
          </a:p>
          <a:p>
            <a:r>
              <a:rPr lang="en-US" sz="2800" dirty="0"/>
              <a:t>Sprinkler requirements apply to the following: </a:t>
            </a:r>
          </a:p>
          <a:p>
            <a:pPr lvl="1"/>
            <a:r>
              <a:rPr lang="en-US" sz="2800" dirty="0"/>
              <a:t>Work areas that include exits and corridors shared by more than one tenant or serving an occupant load greater than 30. </a:t>
            </a:r>
          </a:p>
          <a:p>
            <a:pPr lvl="1"/>
            <a:r>
              <a:rPr lang="en-US" sz="2800" dirty="0"/>
              <a:t>High-rise buildings. </a:t>
            </a:r>
          </a:p>
          <a:p>
            <a:pPr lvl="1"/>
            <a:r>
              <a:rPr lang="en-US" sz="2800" dirty="0"/>
              <a:t>Work areas in non high-rise buildings for all occupancies, except Groups B, F2, R-3 and U. </a:t>
            </a:r>
          </a:p>
          <a:p>
            <a:pPr lvl="1"/>
            <a:r>
              <a:rPr lang="en-US" sz="2800" dirty="0"/>
              <a:t>Windowless stories. </a:t>
            </a:r>
          </a:p>
          <a:p>
            <a:pPr lvl="1"/>
            <a:r>
              <a:rPr lang="en-US" sz="2800" dirty="0"/>
              <a:t>Other types of suppression systems listed in the IBC. </a:t>
            </a:r>
          </a:p>
        </p:txBody>
      </p:sp>
      <p:sp>
        <p:nvSpPr>
          <p:cNvPr id="5" name="Slide Number Placeholder 4"/>
          <p:cNvSpPr>
            <a:spLocks noGrp="1"/>
          </p:cNvSpPr>
          <p:nvPr>
            <p:ph type="sldNum" sz="quarter" idx="11"/>
          </p:nvPr>
        </p:nvSpPr>
        <p:spPr/>
        <p:txBody>
          <a:bodyPr/>
          <a:lstStyle/>
          <a:p>
            <a:pPr>
              <a:defRPr/>
            </a:pPr>
            <a:fld id="{4C9BA85A-05AB-40DE-A642-B306DDD4645C}" type="slidenum">
              <a:rPr lang="en-US" smtClean="0"/>
              <a:pPr>
                <a:defRPr/>
              </a:pPr>
              <a:t>159</a:t>
            </a:fld>
            <a:endParaRPr lang="en-US" dirty="0"/>
          </a:p>
        </p:txBody>
      </p:sp>
      <p:pic>
        <p:nvPicPr>
          <p:cNvPr id="6" name="Picture 5">
            <a:extLst>
              <a:ext uri="{FF2B5EF4-FFF2-40B4-BE49-F238E27FC236}">
                <a16:creationId xmlns:a16="http://schemas.microsoft.com/office/drawing/2014/main" xmlns="" id="{90BF62F7-AAB1-40E1-A208-F990D66DDFDD}"/>
              </a:ext>
            </a:extLst>
          </p:cNvPr>
          <p:cNvPicPr>
            <a:picLocks noChangeAspect="1"/>
          </p:cNvPicPr>
          <p:nvPr/>
        </p:nvPicPr>
        <p:blipFill>
          <a:blip r:embed="rId2" cstate="print"/>
          <a:stretch>
            <a:fillRect/>
          </a:stretch>
        </p:blipFill>
        <p:spPr>
          <a:xfrm>
            <a:off x="11133125" y="0"/>
            <a:ext cx="1055700" cy="638977"/>
          </a:xfrm>
          <a:prstGeom prst="rect">
            <a:avLst/>
          </a:prstGeom>
        </p:spPr>
      </p:pic>
    </p:spTree>
    <p:extLst>
      <p:ext uri="{BB962C8B-B14F-4D97-AF65-F5344CB8AC3E}">
        <p14:creationId xmlns:p14="http://schemas.microsoft.com/office/powerpoint/2010/main" xmlns="" val="62535475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How is the IEBC Different than Requirements for Existing Buildings in the IFC?</a:t>
            </a:r>
          </a:p>
        </p:txBody>
      </p:sp>
      <p:sp>
        <p:nvSpPr>
          <p:cNvPr id="3" name="Content Placeholder 2"/>
          <p:cNvSpPr>
            <a:spLocks noGrp="1"/>
          </p:cNvSpPr>
          <p:nvPr>
            <p:ph sz="half" idx="1"/>
          </p:nvPr>
        </p:nvSpPr>
        <p:spPr>
          <a:xfrm>
            <a:off x="1979612" y="1828801"/>
            <a:ext cx="8229600" cy="4297363"/>
          </a:xfrm>
        </p:spPr>
        <p:txBody>
          <a:bodyPr>
            <a:normAutofit fontScale="92500" lnSpcReduction="20000"/>
          </a:bodyPr>
          <a:lstStyle/>
          <a:p>
            <a:r>
              <a:rPr lang="en-US" sz="2800" dirty="0"/>
              <a:t>The IEBC is sometimes referred to as a “point in time” code.  </a:t>
            </a:r>
          </a:p>
          <a:p>
            <a:r>
              <a:rPr lang="en-US" sz="2800" dirty="0"/>
              <a:t>In other words, it only applies when a repair, alteration, change of occupancy or addition occurs.  </a:t>
            </a:r>
          </a:p>
          <a:p>
            <a:r>
              <a:rPr lang="en-US" sz="2800" dirty="0"/>
              <a:t>Chapter 11 of the IFC contains construction requirements for existing buildings if those building do not already minimally comply. </a:t>
            </a:r>
          </a:p>
          <a:p>
            <a:pPr marL="45720" indent="0">
              <a:buNone/>
            </a:pPr>
            <a:r>
              <a:rPr lang="en-US" sz="2800" dirty="0"/>
              <a:t>IFC Chapter 11 contains retroactive requirements to existing buildings based on occupancy, use and generally relative to a situation that may have cured that has led us to see an inherent flaw in previous codes that might lead to great loss of life.  </a:t>
            </a:r>
          </a:p>
        </p:txBody>
      </p:sp>
      <p:sp>
        <p:nvSpPr>
          <p:cNvPr id="5" name="Slide Number Placeholder 4"/>
          <p:cNvSpPr>
            <a:spLocks noGrp="1"/>
          </p:cNvSpPr>
          <p:nvPr>
            <p:ph type="sldNum" sz="quarter" idx="11"/>
          </p:nvPr>
        </p:nvSpPr>
        <p:spPr/>
        <p:txBody>
          <a:bodyPr/>
          <a:lstStyle/>
          <a:p>
            <a:pPr>
              <a:defRPr/>
            </a:pPr>
            <a:fld id="{4C9BA85A-05AB-40DE-A642-B306DDD4645C}" type="slidenum">
              <a:rPr lang="en-US" smtClean="0"/>
              <a:pPr>
                <a:defRPr/>
              </a:pPr>
              <a:t>16</a:t>
            </a:fld>
            <a:endParaRPr lang="en-US" dirty="0"/>
          </a:p>
        </p:txBody>
      </p:sp>
      <p:pic>
        <p:nvPicPr>
          <p:cNvPr id="6" name="Picture 5">
            <a:extLst>
              <a:ext uri="{FF2B5EF4-FFF2-40B4-BE49-F238E27FC236}">
                <a16:creationId xmlns:a16="http://schemas.microsoft.com/office/drawing/2014/main" xmlns="" id="{7A57BCD4-DD48-4AA1-A699-36E75BF3A077}"/>
              </a:ext>
            </a:extLst>
          </p:cNvPr>
          <p:cNvPicPr>
            <a:picLocks noChangeAspect="1"/>
          </p:cNvPicPr>
          <p:nvPr/>
        </p:nvPicPr>
        <p:blipFill>
          <a:blip r:embed="rId4" cstate="print"/>
          <a:stretch>
            <a:fillRect/>
          </a:stretch>
        </p:blipFill>
        <p:spPr>
          <a:xfrm>
            <a:off x="11133125" y="0"/>
            <a:ext cx="1055700" cy="638977"/>
          </a:xfrm>
          <a:prstGeom prst="rect">
            <a:avLst/>
          </a:prstGeom>
        </p:spPr>
      </p:pic>
    </p:spTree>
    <p:custDataLst>
      <p:tags r:id="rId1"/>
    </p:custDataLst>
    <p:extLst>
      <p:ext uri="{BB962C8B-B14F-4D97-AF65-F5344CB8AC3E}">
        <p14:creationId xmlns:p14="http://schemas.microsoft.com/office/powerpoint/2010/main" xmlns="" val="322338517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Fire Protection—Section 834</a:t>
            </a:r>
          </a:p>
        </p:txBody>
      </p:sp>
      <p:sp>
        <p:nvSpPr>
          <p:cNvPr id="3" name="Content Placeholder 2"/>
          <p:cNvSpPr>
            <a:spLocks noGrp="1"/>
          </p:cNvSpPr>
          <p:nvPr>
            <p:ph sz="half" idx="1"/>
          </p:nvPr>
        </p:nvSpPr>
        <p:spPr/>
        <p:txBody>
          <a:bodyPr>
            <a:noAutofit/>
          </a:bodyPr>
          <a:lstStyle/>
          <a:p>
            <a:pPr marL="0" indent="0">
              <a:buNone/>
            </a:pPr>
            <a:r>
              <a:rPr lang="en-US" sz="2800" b="1" dirty="0"/>
              <a:t>Section 803.2.2 – Sprinkler systems </a:t>
            </a:r>
          </a:p>
          <a:p>
            <a:r>
              <a:rPr lang="en-US" sz="2800" dirty="0"/>
              <a:t>Note that in Groups A, B, E, F-1, H, I M, R-1, R-2, R-4. S-1 and S-2 occupancies where sufficient water supply is not available but sprinklers would be required an automatic smoke detection system is required. </a:t>
            </a:r>
          </a:p>
          <a:p>
            <a:r>
              <a:rPr lang="en-US" sz="2800" dirty="0"/>
              <a:t>In other words, a fire alarm system including occupant notification initiated by smoke detectors. </a:t>
            </a:r>
          </a:p>
          <a:p>
            <a:r>
              <a:rPr lang="en-US" sz="2800" dirty="0"/>
              <a:t>Systems are required to be supervised. </a:t>
            </a:r>
          </a:p>
        </p:txBody>
      </p:sp>
      <p:sp>
        <p:nvSpPr>
          <p:cNvPr id="5" name="Slide Number Placeholder 4"/>
          <p:cNvSpPr>
            <a:spLocks noGrp="1"/>
          </p:cNvSpPr>
          <p:nvPr>
            <p:ph type="sldNum" sz="quarter" idx="11"/>
          </p:nvPr>
        </p:nvSpPr>
        <p:spPr/>
        <p:txBody>
          <a:bodyPr/>
          <a:lstStyle/>
          <a:p>
            <a:pPr>
              <a:defRPr/>
            </a:pPr>
            <a:fld id="{4C9BA85A-05AB-40DE-A642-B306DDD4645C}" type="slidenum">
              <a:rPr lang="en-US" smtClean="0"/>
              <a:pPr>
                <a:defRPr/>
              </a:pPr>
              <a:t>160</a:t>
            </a:fld>
            <a:endParaRPr lang="en-US" dirty="0"/>
          </a:p>
        </p:txBody>
      </p:sp>
      <p:pic>
        <p:nvPicPr>
          <p:cNvPr id="6" name="Picture 5">
            <a:extLst>
              <a:ext uri="{FF2B5EF4-FFF2-40B4-BE49-F238E27FC236}">
                <a16:creationId xmlns:a16="http://schemas.microsoft.com/office/drawing/2014/main" xmlns="" id="{A83B32AC-BBBF-421D-9152-22749B321625}"/>
              </a:ext>
            </a:extLst>
          </p:cNvPr>
          <p:cNvPicPr>
            <a:picLocks noChangeAspect="1"/>
          </p:cNvPicPr>
          <p:nvPr/>
        </p:nvPicPr>
        <p:blipFill>
          <a:blip r:embed="rId2" cstate="print"/>
          <a:stretch>
            <a:fillRect/>
          </a:stretch>
        </p:blipFill>
        <p:spPr>
          <a:xfrm>
            <a:off x="11133125" y="0"/>
            <a:ext cx="1055700" cy="638977"/>
          </a:xfrm>
          <a:prstGeom prst="rect">
            <a:avLst/>
          </a:prstGeom>
        </p:spPr>
      </p:pic>
    </p:spTree>
    <p:extLst>
      <p:ext uri="{BB962C8B-B14F-4D97-AF65-F5344CB8AC3E}">
        <p14:creationId xmlns:p14="http://schemas.microsoft.com/office/powerpoint/2010/main" xmlns="" val="91690259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Fire Protection—Section 803</a:t>
            </a:r>
          </a:p>
        </p:txBody>
      </p:sp>
      <p:sp>
        <p:nvSpPr>
          <p:cNvPr id="3" name="Content Placeholder 2"/>
          <p:cNvSpPr>
            <a:spLocks noGrp="1"/>
          </p:cNvSpPr>
          <p:nvPr>
            <p:ph sz="half" idx="1"/>
          </p:nvPr>
        </p:nvSpPr>
        <p:spPr/>
        <p:txBody>
          <a:bodyPr>
            <a:normAutofit lnSpcReduction="10000"/>
          </a:bodyPr>
          <a:lstStyle/>
          <a:p>
            <a:pPr marL="0" indent="0">
              <a:buNone/>
            </a:pPr>
            <a:r>
              <a:rPr lang="en-US" sz="2800" b="1" dirty="0"/>
              <a:t>Section 803.3 – Standpipes </a:t>
            </a:r>
          </a:p>
          <a:p>
            <a:r>
              <a:rPr lang="en-US" sz="2800" dirty="0"/>
              <a:t>Standpipes are required where the work area includes exits and corridors shared by more than one tenant; are located more than 50 feet (15 240 mm) above the lowest level of fire department access; and shall be installed in accordance with the IBC. </a:t>
            </a:r>
          </a:p>
          <a:p>
            <a:r>
              <a:rPr lang="en-US" sz="2800" dirty="0"/>
              <a:t>Pumps are not required if the fire department has adequate water to supply the flow and pressure necessary. </a:t>
            </a:r>
          </a:p>
          <a:p>
            <a:endParaRPr lang="en-US" dirty="0"/>
          </a:p>
        </p:txBody>
      </p:sp>
      <p:sp>
        <p:nvSpPr>
          <p:cNvPr id="5" name="Slide Number Placeholder 4"/>
          <p:cNvSpPr>
            <a:spLocks noGrp="1"/>
          </p:cNvSpPr>
          <p:nvPr>
            <p:ph type="sldNum" sz="quarter" idx="11"/>
          </p:nvPr>
        </p:nvSpPr>
        <p:spPr/>
        <p:txBody>
          <a:bodyPr/>
          <a:lstStyle/>
          <a:p>
            <a:pPr>
              <a:defRPr/>
            </a:pPr>
            <a:fld id="{4C9BA85A-05AB-40DE-A642-B306DDD4645C}" type="slidenum">
              <a:rPr lang="en-US" smtClean="0"/>
              <a:pPr>
                <a:defRPr/>
              </a:pPr>
              <a:t>161</a:t>
            </a:fld>
            <a:endParaRPr lang="en-US" dirty="0"/>
          </a:p>
        </p:txBody>
      </p:sp>
      <p:pic>
        <p:nvPicPr>
          <p:cNvPr id="6" name="Picture 5">
            <a:extLst>
              <a:ext uri="{FF2B5EF4-FFF2-40B4-BE49-F238E27FC236}">
                <a16:creationId xmlns:a16="http://schemas.microsoft.com/office/drawing/2014/main" xmlns="" id="{86CD407A-982D-4C1B-8591-6F920D93A4E6}"/>
              </a:ext>
            </a:extLst>
          </p:cNvPr>
          <p:cNvPicPr>
            <a:picLocks noChangeAspect="1"/>
          </p:cNvPicPr>
          <p:nvPr/>
        </p:nvPicPr>
        <p:blipFill>
          <a:blip r:embed="rId2" cstate="print"/>
          <a:stretch>
            <a:fillRect/>
          </a:stretch>
        </p:blipFill>
        <p:spPr>
          <a:xfrm>
            <a:off x="11133125" y="0"/>
            <a:ext cx="1055700" cy="638977"/>
          </a:xfrm>
          <a:prstGeom prst="rect">
            <a:avLst/>
          </a:prstGeom>
        </p:spPr>
      </p:pic>
    </p:spTree>
    <p:extLst>
      <p:ext uri="{BB962C8B-B14F-4D97-AF65-F5344CB8AC3E}">
        <p14:creationId xmlns:p14="http://schemas.microsoft.com/office/powerpoint/2010/main" xmlns="" val="275707859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0012" y="-366311"/>
            <a:ext cx="8686801" cy="1066800"/>
          </a:xfrm>
        </p:spPr>
        <p:txBody>
          <a:bodyPr/>
          <a:lstStyle/>
          <a:p>
            <a:r>
              <a:rPr lang="en-US" dirty="0"/>
              <a:t>Fire Protection—Section 803</a:t>
            </a:r>
          </a:p>
        </p:txBody>
      </p:sp>
      <p:sp>
        <p:nvSpPr>
          <p:cNvPr id="3" name="Content Placeholder 2"/>
          <p:cNvSpPr>
            <a:spLocks noGrp="1"/>
          </p:cNvSpPr>
          <p:nvPr>
            <p:ph sz="half" idx="1"/>
          </p:nvPr>
        </p:nvSpPr>
        <p:spPr>
          <a:xfrm>
            <a:off x="1027112" y="914399"/>
            <a:ext cx="10134600" cy="5179355"/>
          </a:xfrm>
        </p:spPr>
        <p:txBody>
          <a:bodyPr>
            <a:normAutofit fontScale="92500" lnSpcReduction="20000"/>
          </a:bodyPr>
          <a:lstStyle/>
          <a:p>
            <a:pPr marL="0" indent="0">
              <a:buNone/>
            </a:pPr>
            <a:r>
              <a:rPr lang="en-US" sz="2600" b="1" dirty="0"/>
              <a:t>Section 803.4 – Fire Alarm </a:t>
            </a:r>
          </a:p>
          <a:p>
            <a:r>
              <a:rPr lang="en-US" sz="2600" dirty="0"/>
              <a:t>Fire alarm and detection systems shall comply with the following: </a:t>
            </a:r>
          </a:p>
          <a:p>
            <a:pPr lvl="1"/>
            <a:r>
              <a:rPr lang="en-US" sz="2600" dirty="0"/>
              <a:t>Fire alarm systems must be installed in work areas of Groups E, I-2 and I-3, and residential care and assisted living facilities that are Group I-1, R-2 and R4 occupancies in accordance with the IFC. </a:t>
            </a:r>
          </a:p>
          <a:p>
            <a:pPr lvl="1"/>
            <a:r>
              <a:rPr lang="en-US" sz="2600" dirty="0"/>
              <a:t>Fire alarms systems must be installed throughout Group R-1 occupancies in accordance with the IFC. </a:t>
            </a:r>
          </a:p>
          <a:p>
            <a:pPr lvl="1"/>
            <a:r>
              <a:rPr lang="en-US" sz="2600" dirty="0"/>
              <a:t>Automatic heat detection is not required if the building is equipped with automatic suppression in accordance with Section 804.2 (work area). </a:t>
            </a:r>
          </a:p>
          <a:p>
            <a:pPr lvl="1"/>
            <a:r>
              <a:rPr lang="en-US" sz="2600" dirty="0"/>
              <a:t>Fire detection systems must be installed in accordance with NFPA 72 (see the IBC and the IFC). </a:t>
            </a:r>
          </a:p>
          <a:p>
            <a:pPr lvl="1"/>
            <a:r>
              <a:rPr lang="en-US" sz="2600" dirty="0"/>
              <a:t>Such systems shall be installed throughout the floor area if the work area exceeds 50 percent of the floor area. </a:t>
            </a:r>
          </a:p>
          <a:p>
            <a:pPr lvl="1"/>
            <a:r>
              <a:rPr lang="en-US" sz="2600" dirty="0"/>
              <a:t>Smoke alarms must be in accordance with the IFC and shall be installed in work areas of Groups R and I-1.</a:t>
            </a:r>
          </a:p>
          <a:p>
            <a:endParaRPr lang="en-US" dirty="0"/>
          </a:p>
        </p:txBody>
      </p:sp>
      <p:sp>
        <p:nvSpPr>
          <p:cNvPr id="5" name="Slide Number Placeholder 4"/>
          <p:cNvSpPr>
            <a:spLocks noGrp="1"/>
          </p:cNvSpPr>
          <p:nvPr>
            <p:ph type="sldNum" sz="quarter" idx="11"/>
          </p:nvPr>
        </p:nvSpPr>
        <p:spPr/>
        <p:txBody>
          <a:bodyPr/>
          <a:lstStyle/>
          <a:p>
            <a:pPr>
              <a:defRPr/>
            </a:pPr>
            <a:fld id="{4C9BA85A-05AB-40DE-A642-B306DDD4645C}" type="slidenum">
              <a:rPr lang="en-US" smtClean="0"/>
              <a:pPr>
                <a:defRPr/>
              </a:pPr>
              <a:t>162</a:t>
            </a:fld>
            <a:endParaRPr lang="en-US" dirty="0"/>
          </a:p>
        </p:txBody>
      </p:sp>
      <p:pic>
        <p:nvPicPr>
          <p:cNvPr id="6" name="Picture 5">
            <a:extLst>
              <a:ext uri="{FF2B5EF4-FFF2-40B4-BE49-F238E27FC236}">
                <a16:creationId xmlns:a16="http://schemas.microsoft.com/office/drawing/2014/main" xmlns="" id="{79E51DA1-05FC-4BBB-A285-82AE56D1CF8A}"/>
              </a:ext>
            </a:extLst>
          </p:cNvPr>
          <p:cNvPicPr>
            <a:picLocks noChangeAspect="1"/>
          </p:cNvPicPr>
          <p:nvPr/>
        </p:nvPicPr>
        <p:blipFill>
          <a:blip r:embed="rId2" cstate="print"/>
          <a:stretch>
            <a:fillRect/>
          </a:stretch>
        </p:blipFill>
        <p:spPr>
          <a:xfrm>
            <a:off x="11133125" y="0"/>
            <a:ext cx="1055700" cy="638977"/>
          </a:xfrm>
          <a:prstGeom prst="rect">
            <a:avLst/>
          </a:prstGeom>
        </p:spPr>
      </p:pic>
    </p:spTree>
    <p:extLst>
      <p:ext uri="{BB962C8B-B14F-4D97-AF65-F5344CB8AC3E}">
        <p14:creationId xmlns:p14="http://schemas.microsoft.com/office/powerpoint/2010/main" xmlns="" val="109168107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00B850D-2C0F-4C2D-9C04-5D1F0319B4BB}"/>
              </a:ext>
            </a:extLst>
          </p:cNvPr>
          <p:cNvSpPr>
            <a:spLocks noGrp="1"/>
          </p:cNvSpPr>
          <p:nvPr>
            <p:ph type="title"/>
          </p:nvPr>
        </p:nvSpPr>
        <p:spPr/>
        <p:txBody>
          <a:bodyPr/>
          <a:lstStyle/>
          <a:p>
            <a:r>
              <a:rPr lang="en-US" dirty="0"/>
              <a:t>Carbon Monoxide Detection</a:t>
            </a:r>
          </a:p>
        </p:txBody>
      </p:sp>
      <p:pic>
        <p:nvPicPr>
          <p:cNvPr id="5" name="Content Placeholder 4">
            <a:extLst>
              <a:ext uri="{FF2B5EF4-FFF2-40B4-BE49-F238E27FC236}">
                <a16:creationId xmlns:a16="http://schemas.microsoft.com/office/drawing/2014/main" xmlns="" id="{7451A955-64BE-4290-A775-C46B3E04C281}"/>
              </a:ext>
            </a:extLst>
          </p:cNvPr>
          <p:cNvPicPr>
            <a:picLocks noGrp="1" noChangeAspect="1"/>
          </p:cNvPicPr>
          <p:nvPr>
            <p:ph idx="1"/>
          </p:nvPr>
        </p:nvPicPr>
        <p:blipFill>
          <a:blip r:embed="rId2" cstate="print"/>
          <a:stretch>
            <a:fillRect/>
          </a:stretch>
        </p:blipFill>
        <p:spPr>
          <a:xfrm>
            <a:off x="2284412" y="1973579"/>
            <a:ext cx="6697233" cy="4181687"/>
          </a:xfrm>
          <a:prstGeom prst="rect">
            <a:avLst/>
          </a:prstGeom>
        </p:spPr>
      </p:pic>
      <p:sp>
        <p:nvSpPr>
          <p:cNvPr id="4" name="Slide Number Placeholder 3">
            <a:extLst>
              <a:ext uri="{FF2B5EF4-FFF2-40B4-BE49-F238E27FC236}">
                <a16:creationId xmlns:a16="http://schemas.microsoft.com/office/drawing/2014/main" xmlns="" id="{B9C2E7BB-CDD5-4BD7-AECB-F2F1CE8280E1}"/>
              </a:ext>
            </a:extLst>
          </p:cNvPr>
          <p:cNvSpPr>
            <a:spLocks noGrp="1"/>
          </p:cNvSpPr>
          <p:nvPr>
            <p:ph type="sldNum" sz="quarter" idx="12"/>
          </p:nvPr>
        </p:nvSpPr>
        <p:spPr/>
        <p:txBody>
          <a:bodyPr/>
          <a:lstStyle/>
          <a:p>
            <a:fld id="{AAEAE4A8-A6E5-453E-B946-FB774B73F48C}" type="slidenum">
              <a:rPr lang="en-US" smtClean="0"/>
              <a:pPr/>
              <a:t>163</a:t>
            </a:fld>
            <a:endParaRPr lang="en-US" dirty="0"/>
          </a:p>
        </p:txBody>
      </p:sp>
    </p:spTree>
    <p:extLst>
      <p:ext uri="{BB962C8B-B14F-4D97-AF65-F5344CB8AC3E}">
        <p14:creationId xmlns:p14="http://schemas.microsoft.com/office/powerpoint/2010/main" xmlns="" val="68652701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0057" y="-304800"/>
            <a:ext cx="8686801" cy="1066800"/>
          </a:xfrm>
        </p:spPr>
        <p:txBody>
          <a:bodyPr>
            <a:normAutofit/>
          </a:bodyPr>
          <a:lstStyle/>
          <a:p>
            <a:r>
              <a:rPr lang="en-US" dirty="0"/>
              <a:t>Means of Egress—Section 805 </a:t>
            </a:r>
          </a:p>
        </p:txBody>
      </p:sp>
      <p:sp>
        <p:nvSpPr>
          <p:cNvPr id="3" name="Content Placeholder 2"/>
          <p:cNvSpPr>
            <a:spLocks noGrp="1"/>
          </p:cNvSpPr>
          <p:nvPr>
            <p:ph sz="half" idx="1"/>
          </p:nvPr>
        </p:nvSpPr>
        <p:spPr>
          <a:xfrm>
            <a:off x="1075409" y="990600"/>
            <a:ext cx="8686801" cy="4191000"/>
          </a:xfrm>
        </p:spPr>
        <p:txBody>
          <a:bodyPr>
            <a:noAutofit/>
          </a:bodyPr>
          <a:lstStyle/>
          <a:p>
            <a:pPr marL="0" indent="0">
              <a:buNone/>
            </a:pPr>
            <a:r>
              <a:rPr lang="en-US" sz="2600" b="1" dirty="0"/>
              <a:t>Section 805.1 – Scope </a:t>
            </a:r>
          </a:p>
          <a:p>
            <a:r>
              <a:rPr lang="en-US" sz="2600" dirty="0"/>
              <a:t>Section 805 requirements are limited to work areas that include means-of-egress shared by more than one tenant and where Level 2 alterations are being performed. </a:t>
            </a:r>
          </a:p>
          <a:p>
            <a:r>
              <a:rPr lang="en-US" sz="2600" dirty="0"/>
              <a:t>Requirements for door swing, panic hardware, corridor openings, means-of-egress lighting and exit signs are to extend throughout the entire floor area where the work area exceeds 50 percent of the floor area. </a:t>
            </a:r>
          </a:p>
          <a:p>
            <a:r>
              <a:rPr lang="en-US" sz="2600" dirty="0"/>
              <a:t>This requirement does not apply to means of egress in or serving only a tenant space that is entirely outside the work area. </a:t>
            </a:r>
          </a:p>
        </p:txBody>
      </p:sp>
      <p:sp>
        <p:nvSpPr>
          <p:cNvPr id="5" name="Slide Number Placeholder 4"/>
          <p:cNvSpPr>
            <a:spLocks noGrp="1"/>
          </p:cNvSpPr>
          <p:nvPr>
            <p:ph type="sldNum" sz="quarter" idx="11"/>
          </p:nvPr>
        </p:nvSpPr>
        <p:spPr/>
        <p:txBody>
          <a:bodyPr/>
          <a:lstStyle/>
          <a:p>
            <a:pPr>
              <a:defRPr/>
            </a:pPr>
            <a:fld id="{4C9BA85A-05AB-40DE-A642-B306DDD4645C}" type="slidenum">
              <a:rPr lang="en-US" smtClean="0"/>
              <a:pPr>
                <a:defRPr/>
              </a:pPr>
              <a:t>164</a:t>
            </a:fld>
            <a:endParaRPr lang="en-US" dirty="0"/>
          </a:p>
        </p:txBody>
      </p:sp>
      <p:pic>
        <p:nvPicPr>
          <p:cNvPr id="6" name="Picture 5">
            <a:extLst>
              <a:ext uri="{FF2B5EF4-FFF2-40B4-BE49-F238E27FC236}">
                <a16:creationId xmlns:a16="http://schemas.microsoft.com/office/drawing/2014/main" xmlns="" id="{FDB11613-7E23-4D20-AFB9-8B9495A1F048}"/>
              </a:ext>
            </a:extLst>
          </p:cNvPr>
          <p:cNvPicPr>
            <a:picLocks noChangeAspect="1"/>
          </p:cNvPicPr>
          <p:nvPr/>
        </p:nvPicPr>
        <p:blipFill>
          <a:blip r:embed="rId2" cstate="print"/>
          <a:stretch>
            <a:fillRect/>
          </a:stretch>
        </p:blipFill>
        <p:spPr>
          <a:xfrm>
            <a:off x="11133125" y="0"/>
            <a:ext cx="1055700" cy="638977"/>
          </a:xfrm>
          <a:prstGeom prst="rect">
            <a:avLst/>
          </a:prstGeom>
        </p:spPr>
      </p:pic>
    </p:spTree>
    <p:extLst>
      <p:ext uri="{BB962C8B-B14F-4D97-AF65-F5344CB8AC3E}">
        <p14:creationId xmlns:p14="http://schemas.microsoft.com/office/powerpoint/2010/main" xmlns="" val="401376320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Means of Egress—Section 805 </a:t>
            </a:r>
          </a:p>
        </p:txBody>
      </p:sp>
      <p:sp>
        <p:nvSpPr>
          <p:cNvPr id="3" name="Content Placeholder 2"/>
          <p:cNvSpPr>
            <a:spLocks noGrp="1"/>
          </p:cNvSpPr>
          <p:nvPr>
            <p:ph sz="half" idx="1"/>
          </p:nvPr>
        </p:nvSpPr>
        <p:spPr/>
        <p:txBody>
          <a:bodyPr>
            <a:normAutofit/>
          </a:bodyPr>
          <a:lstStyle/>
          <a:p>
            <a:pPr marL="0" indent="0">
              <a:buNone/>
            </a:pPr>
            <a:r>
              <a:rPr lang="en-US" sz="2800" b="1" dirty="0"/>
              <a:t>Section 805.2 – General </a:t>
            </a:r>
          </a:p>
          <a:p>
            <a:r>
              <a:rPr lang="en-US" sz="2800" dirty="0"/>
              <a:t>There are two exceptions to 805 which are either compliance with NFPA 101 or compliance with the building code under which it was constructed if the code official agrees that it does not constitute a distinct hazard.</a:t>
            </a:r>
          </a:p>
        </p:txBody>
      </p:sp>
      <p:sp>
        <p:nvSpPr>
          <p:cNvPr id="5" name="Slide Number Placeholder 4"/>
          <p:cNvSpPr>
            <a:spLocks noGrp="1"/>
          </p:cNvSpPr>
          <p:nvPr>
            <p:ph type="sldNum" sz="quarter" idx="11"/>
          </p:nvPr>
        </p:nvSpPr>
        <p:spPr/>
        <p:txBody>
          <a:bodyPr/>
          <a:lstStyle/>
          <a:p>
            <a:pPr>
              <a:defRPr/>
            </a:pPr>
            <a:fld id="{4C9BA85A-05AB-40DE-A642-B306DDD4645C}" type="slidenum">
              <a:rPr lang="en-US" smtClean="0"/>
              <a:pPr>
                <a:defRPr/>
              </a:pPr>
              <a:t>165</a:t>
            </a:fld>
            <a:endParaRPr lang="en-US" dirty="0"/>
          </a:p>
        </p:txBody>
      </p:sp>
      <p:pic>
        <p:nvPicPr>
          <p:cNvPr id="6" name="Picture 5">
            <a:extLst>
              <a:ext uri="{FF2B5EF4-FFF2-40B4-BE49-F238E27FC236}">
                <a16:creationId xmlns:a16="http://schemas.microsoft.com/office/drawing/2014/main" xmlns="" id="{5EB68614-4436-4CCA-9C80-0BB6D75D5C98}"/>
              </a:ext>
            </a:extLst>
          </p:cNvPr>
          <p:cNvPicPr>
            <a:picLocks noChangeAspect="1"/>
          </p:cNvPicPr>
          <p:nvPr/>
        </p:nvPicPr>
        <p:blipFill>
          <a:blip r:embed="rId2" cstate="print"/>
          <a:stretch>
            <a:fillRect/>
          </a:stretch>
        </p:blipFill>
        <p:spPr>
          <a:xfrm>
            <a:off x="11133125" y="0"/>
            <a:ext cx="1055700" cy="638977"/>
          </a:xfrm>
          <a:prstGeom prst="rect">
            <a:avLst/>
          </a:prstGeom>
        </p:spPr>
      </p:pic>
    </p:spTree>
    <p:extLst>
      <p:ext uri="{BB962C8B-B14F-4D97-AF65-F5344CB8AC3E}">
        <p14:creationId xmlns:p14="http://schemas.microsoft.com/office/powerpoint/2010/main" xmlns="" val="304796134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Means of Egress—Section 805 </a:t>
            </a:r>
          </a:p>
        </p:txBody>
      </p:sp>
      <p:sp>
        <p:nvSpPr>
          <p:cNvPr id="3" name="Content Placeholder 2"/>
          <p:cNvSpPr>
            <a:spLocks noGrp="1"/>
          </p:cNvSpPr>
          <p:nvPr>
            <p:ph sz="half" idx="1"/>
          </p:nvPr>
        </p:nvSpPr>
        <p:spPr/>
        <p:txBody>
          <a:bodyPr>
            <a:normAutofit/>
          </a:bodyPr>
          <a:lstStyle/>
          <a:p>
            <a:pPr marL="0" indent="0">
              <a:buNone/>
            </a:pPr>
            <a:r>
              <a:rPr lang="en-US" sz="2800" b="1" dirty="0"/>
              <a:t>Section 805.3.1 – Minimum number </a:t>
            </a:r>
          </a:p>
          <a:p>
            <a:r>
              <a:rPr lang="en-US" sz="2800" dirty="0"/>
              <a:t>The number of required exits on each story with a work area shall comply with the IBC, provided that the work area includes exits and corridors utilized by more than one tenant. </a:t>
            </a:r>
          </a:p>
          <a:p>
            <a:r>
              <a:rPr lang="en-US" sz="2800" dirty="0"/>
              <a:t>Buildings complying with any of the scenarios listed in Section 805.3.1.1 are permitted to have only one exit.</a:t>
            </a:r>
          </a:p>
        </p:txBody>
      </p:sp>
      <p:sp>
        <p:nvSpPr>
          <p:cNvPr id="5" name="Slide Number Placeholder 4"/>
          <p:cNvSpPr>
            <a:spLocks noGrp="1"/>
          </p:cNvSpPr>
          <p:nvPr>
            <p:ph type="sldNum" sz="quarter" idx="11"/>
          </p:nvPr>
        </p:nvSpPr>
        <p:spPr/>
        <p:txBody>
          <a:bodyPr/>
          <a:lstStyle/>
          <a:p>
            <a:pPr>
              <a:defRPr/>
            </a:pPr>
            <a:fld id="{4C9BA85A-05AB-40DE-A642-B306DDD4645C}" type="slidenum">
              <a:rPr lang="en-US" smtClean="0"/>
              <a:pPr>
                <a:defRPr/>
              </a:pPr>
              <a:t>166</a:t>
            </a:fld>
            <a:endParaRPr lang="en-US" dirty="0"/>
          </a:p>
        </p:txBody>
      </p:sp>
      <p:pic>
        <p:nvPicPr>
          <p:cNvPr id="6" name="Picture 5">
            <a:extLst>
              <a:ext uri="{FF2B5EF4-FFF2-40B4-BE49-F238E27FC236}">
                <a16:creationId xmlns:a16="http://schemas.microsoft.com/office/drawing/2014/main" xmlns="" id="{A233A220-B177-478F-8D81-5066D268BB08}"/>
              </a:ext>
            </a:extLst>
          </p:cNvPr>
          <p:cNvPicPr>
            <a:picLocks noChangeAspect="1"/>
          </p:cNvPicPr>
          <p:nvPr/>
        </p:nvPicPr>
        <p:blipFill>
          <a:blip r:embed="rId2" cstate="print"/>
          <a:stretch>
            <a:fillRect/>
          </a:stretch>
        </p:blipFill>
        <p:spPr>
          <a:xfrm>
            <a:off x="11133125" y="0"/>
            <a:ext cx="1055700" cy="638977"/>
          </a:xfrm>
          <a:prstGeom prst="rect">
            <a:avLst/>
          </a:prstGeom>
        </p:spPr>
      </p:pic>
    </p:spTree>
    <p:extLst>
      <p:ext uri="{BB962C8B-B14F-4D97-AF65-F5344CB8AC3E}">
        <p14:creationId xmlns:p14="http://schemas.microsoft.com/office/powerpoint/2010/main" xmlns="" val="227544617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99EEE50-BD21-4F07-860F-04893930956D}"/>
              </a:ext>
            </a:extLst>
          </p:cNvPr>
          <p:cNvSpPr>
            <a:spLocks noGrp="1"/>
          </p:cNvSpPr>
          <p:nvPr>
            <p:ph type="title"/>
          </p:nvPr>
        </p:nvSpPr>
        <p:spPr>
          <a:xfrm>
            <a:off x="303212" y="-265522"/>
            <a:ext cx="11125200" cy="1066800"/>
          </a:xfrm>
        </p:spPr>
        <p:txBody>
          <a:bodyPr/>
          <a:lstStyle/>
          <a:p>
            <a:r>
              <a:rPr lang="en-US" dirty="0"/>
              <a:t>805.3.1.1 and Table 805.3.1.1(1) and 8053.1.1(2)</a:t>
            </a:r>
          </a:p>
        </p:txBody>
      </p:sp>
      <p:sp>
        <p:nvSpPr>
          <p:cNvPr id="4" name="Slide Number Placeholder 3">
            <a:extLst>
              <a:ext uri="{FF2B5EF4-FFF2-40B4-BE49-F238E27FC236}">
                <a16:creationId xmlns:a16="http://schemas.microsoft.com/office/drawing/2014/main" xmlns="" id="{B493FEA6-9428-4E47-8CE3-744B02D26540}"/>
              </a:ext>
            </a:extLst>
          </p:cNvPr>
          <p:cNvSpPr>
            <a:spLocks noGrp="1"/>
          </p:cNvSpPr>
          <p:nvPr>
            <p:ph type="sldNum" sz="quarter" idx="12"/>
          </p:nvPr>
        </p:nvSpPr>
        <p:spPr/>
        <p:txBody>
          <a:bodyPr/>
          <a:lstStyle/>
          <a:p>
            <a:fld id="{AAEAE4A8-A6E5-453E-B946-FB774B73F48C}" type="slidenum">
              <a:rPr lang="en-US" smtClean="0"/>
              <a:pPr/>
              <a:t>167</a:t>
            </a:fld>
            <a:endParaRPr lang="en-US" dirty="0"/>
          </a:p>
        </p:txBody>
      </p:sp>
      <p:pic>
        <p:nvPicPr>
          <p:cNvPr id="5" name="Picture 4">
            <a:extLst>
              <a:ext uri="{FF2B5EF4-FFF2-40B4-BE49-F238E27FC236}">
                <a16:creationId xmlns:a16="http://schemas.microsoft.com/office/drawing/2014/main" xmlns="" id="{68E02D54-8355-40A7-A7A5-BCFC29BB904D}"/>
              </a:ext>
            </a:extLst>
          </p:cNvPr>
          <p:cNvPicPr>
            <a:picLocks noChangeAspect="1"/>
          </p:cNvPicPr>
          <p:nvPr/>
        </p:nvPicPr>
        <p:blipFill>
          <a:blip r:embed="rId2" cstate="print"/>
          <a:stretch>
            <a:fillRect/>
          </a:stretch>
        </p:blipFill>
        <p:spPr>
          <a:xfrm>
            <a:off x="11133125" y="0"/>
            <a:ext cx="1055700" cy="638977"/>
          </a:xfrm>
          <a:prstGeom prst="rect">
            <a:avLst/>
          </a:prstGeom>
        </p:spPr>
      </p:pic>
      <p:pic>
        <p:nvPicPr>
          <p:cNvPr id="6" name="Picture 5">
            <a:extLst>
              <a:ext uri="{FF2B5EF4-FFF2-40B4-BE49-F238E27FC236}">
                <a16:creationId xmlns:a16="http://schemas.microsoft.com/office/drawing/2014/main" xmlns="" id="{2CF67204-9896-40CE-BE25-99CC0FE47586}"/>
              </a:ext>
            </a:extLst>
          </p:cNvPr>
          <p:cNvPicPr>
            <a:picLocks noChangeAspect="1"/>
          </p:cNvPicPr>
          <p:nvPr/>
        </p:nvPicPr>
        <p:blipFill>
          <a:blip r:embed="rId3" cstate="print"/>
          <a:stretch>
            <a:fillRect/>
          </a:stretch>
        </p:blipFill>
        <p:spPr>
          <a:xfrm>
            <a:off x="1674812" y="1066799"/>
            <a:ext cx="9372600" cy="2482399"/>
          </a:xfrm>
          <a:prstGeom prst="rect">
            <a:avLst/>
          </a:prstGeom>
        </p:spPr>
      </p:pic>
      <p:pic>
        <p:nvPicPr>
          <p:cNvPr id="7" name="Picture 6">
            <a:extLst>
              <a:ext uri="{FF2B5EF4-FFF2-40B4-BE49-F238E27FC236}">
                <a16:creationId xmlns:a16="http://schemas.microsoft.com/office/drawing/2014/main" xmlns="" id="{5A1A51A4-D032-4ED7-A35A-7C7532367353}"/>
              </a:ext>
            </a:extLst>
          </p:cNvPr>
          <p:cNvPicPr>
            <a:picLocks noChangeAspect="1"/>
          </p:cNvPicPr>
          <p:nvPr/>
        </p:nvPicPr>
        <p:blipFill>
          <a:blip r:embed="rId4" cstate="print"/>
          <a:stretch>
            <a:fillRect/>
          </a:stretch>
        </p:blipFill>
        <p:spPr>
          <a:xfrm>
            <a:off x="1700611" y="3685724"/>
            <a:ext cx="9346801" cy="2867476"/>
          </a:xfrm>
          <a:prstGeom prst="rect">
            <a:avLst/>
          </a:prstGeom>
        </p:spPr>
      </p:pic>
    </p:spTree>
    <p:extLst>
      <p:ext uri="{BB962C8B-B14F-4D97-AF65-F5344CB8AC3E}">
        <p14:creationId xmlns:p14="http://schemas.microsoft.com/office/powerpoint/2010/main" xmlns="" val="362039288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Means of Egress—Section 805 </a:t>
            </a:r>
          </a:p>
        </p:txBody>
      </p:sp>
      <p:sp>
        <p:nvSpPr>
          <p:cNvPr id="3" name="Content Placeholder 2"/>
          <p:cNvSpPr>
            <a:spLocks noGrp="1"/>
          </p:cNvSpPr>
          <p:nvPr>
            <p:ph sz="half" idx="1"/>
          </p:nvPr>
        </p:nvSpPr>
        <p:spPr/>
        <p:txBody>
          <a:bodyPr>
            <a:normAutofit/>
          </a:bodyPr>
          <a:lstStyle/>
          <a:p>
            <a:pPr marL="0" indent="0">
              <a:buNone/>
            </a:pPr>
            <a:r>
              <a:rPr lang="en-US" sz="2800" b="1" dirty="0"/>
              <a:t>Section 805.3.1.2 – Fire escapes required </a:t>
            </a:r>
          </a:p>
          <a:p>
            <a:r>
              <a:rPr lang="en-US" sz="2800" dirty="0"/>
              <a:t>Allows for the use of an existing or newly constructed fire escape as a required exit when more than one exit is required, provided that the fire escape complies with Sections 805.3.1.2.1 through 805.3.1.2.3.</a:t>
            </a:r>
          </a:p>
        </p:txBody>
      </p:sp>
      <p:sp>
        <p:nvSpPr>
          <p:cNvPr id="5" name="Slide Number Placeholder 4"/>
          <p:cNvSpPr>
            <a:spLocks noGrp="1"/>
          </p:cNvSpPr>
          <p:nvPr>
            <p:ph type="sldNum" sz="quarter" idx="11"/>
          </p:nvPr>
        </p:nvSpPr>
        <p:spPr/>
        <p:txBody>
          <a:bodyPr/>
          <a:lstStyle/>
          <a:p>
            <a:pPr>
              <a:defRPr/>
            </a:pPr>
            <a:fld id="{4C9BA85A-05AB-40DE-A642-B306DDD4645C}" type="slidenum">
              <a:rPr lang="en-US" smtClean="0"/>
              <a:pPr>
                <a:defRPr/>
              </a:pPr>
              <a:t>168</a:t>
            </a:fld>
            <a:endParaRPr lang="en-US" dirty="0"/>
          </a:p>
        </p:txBody>
      </p:sp>
      <p:pic>
        <p:nvPicPr>
          <p:cNvPr id="6" name="Picture 5">
            <a:extLst>
              <a:ext uri="{FF2B5EF4-FFF2-40B4-BE49-F238E27FC236}">
                <a16:creationId xmlns:a16="http://schemas.microsoft.com/office/drawing/2014/main" xmlns="" id="{E63CA163-02C4-4E80-9B1F-163D4C5E5515}"/>
              </a:ext>
            </a:extLst>
          </p:cNvPr>
          <p:cNvPicPr>
            <a:picLocks noChangeAspect="1"/>
          </p:cNvPicPr>
          <p:nvPr/>
        </p:nvPicPr>
        <p:blipFill>
          <a:blip r:embed="rId2" cstate="print"/>
          <a:stretch>
            <a:fillRect/>
          </a:stretch>
        </p:blipFill>
        <p:spPr>
          <a:xfrm>
            <a:off x="11133125" y="0"/>
            <a:ext cx="1055700" cy="638977"/>
          </a:xfrm>
          <a:prstGeom prst="rect">
            <a:avLst/>
          </a:prstGeom>
        </p:spPr>
      </p:pic>
    </p:spTree>
    <p:extLst>
      <p:ext uri="{BB962C8B-B14F-4D97-AF65-F5344CB8AC3E}">
        <p14:creationId xmlns:p14="http://schemas.microsoft.com/office/powerpoint/2010/main" xmlns="" val="397699651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Means of Egress—Section 805 </a:t>
            </a:r>
          </a:p>
        </p:txBody>
      </p:sp>
      <p:sp>
        <p:nvSpPr>
          <p:cNvPr id="3" name="Content Placeholder 2"/>
          <p:cNvSpPr>
            <a:spLocks noGrp="1"/>
          </p:cNvSpPr>
          <p:nvPr>
            <p:ph sz="half" idx="1"/>
          </p:nvPr>
        </p:nvSpPr>
        <p:spPr/>
        <p:txBody>
          <a:bodyPr>
            <a:normAutofit/>
          </a:bodyPr>
          <a:lstStyle/>
          <a:p>
            <a:pPr marL="0" indent="0">
              <a:buNone/>
            </a:pPr>
            <a:r>
              <a:rPr lang="en-US" sz="2800" b="1" dirty="0"/>
              <a:t>Section 805.3.2 – Mezzanines </a:t>
            </a:r>
          </a:p>
          <a:p>
            <a:r>
              <a:rPr lang="en-US" sz="2800" dirty="0"/>
              <a:t>Mezzanines with an occupant load greater than 50 and a travel distance in excess of 75 feet (22,860 mm) are required to have two means of egress, unless the travel distance is less than 100 feet (30,480 mm) and a fire suppression system is present throughout the building.</a:t>
            </a:r>
          </a:p>
        </p:txBody>
      </p:sp>
      <p:sp>
        <p:nvSpPr>
          <p:cNvPr id="5" name="Slide Number Placeholder 4"/>
          <p:cNvSpPr>
            <a:spLocks noGrp="1"/>
          </p:cNvSpPr>
          <p:nvPr>
            <p:ph type="sldNum" sz="quarter" idx="11"/>
          </p:nvPr>
        </p:nvSpPr>
        <p:spPr/>
        <p:txBody>
          <a:bodyPr/>
          <a:lstStyle/>
          <a:p>
            <a:pPr>
              <a:defRPr/>
            </a:pPr>
            <a:fld id="{4C9BA85A-05AB-40DE-A642-B306DDD4645C}" type="slidenum">
              <a:rPr lang="en-US" smtClean="0"/>
              <a:pPr>
                <a:defRPr/>
              </a:pPr>
              <a:t>169</a:t>
            </a:fld>
            <a:endParaRPr lang="en-US" dirty="0"/>
          </a:p>
        </p:txBody>
      </p:sp>
      <p:pic>
        <p:nvPicPr>
          <p:cNvPr id="6" name="Picture 5">
            <a:extLst>
              <a:ext uri="{FF2B5EF4-FFF2-40B4-BE49-F238E27FC236}">
                <a16:creationId xmlns:a16="http://schemas.microsoft.com/office/drawing/2014/main" xmlns="" id="{BFAB94B6-9DBB-4AC0-B130-120B80959AE3}"/>
              </a:ext>
            </a:extLst>
          </p:cNvPr>
          <p:cNvPicPr>
            <a:picLocks noChangeAspect="1"/>
          </p:cNvPicPr>
          <p:nvPr/>
        </p:nvPicPr>
        <p:blipFill>
          <a:blip r:embed="rId2" cstate="print"/>
          <a:stretch>
            <a:fillRect/>
          </a:stretch>
        </p:blipFill>
        <p:spPr>
          <a:xfrm>
            <a:off x="11133125" y="0"/>
            <a:ext cx="1055700" cy="638977"/>
          </a:xfrm>
          <a:prstGeom prst="rect">
            <a:avLst/>
          </a:prstGeom>
        </p:spPr>
      </p:pic>
    </p:spTree>
    <p:extLst>
      <p:ext uri="{BB962C8B-B14F-4D97-AF65-F5344CB8AC3E}">
        <p14:creationId xmlns:p14="http://schemas.microsoft.com/office/powerpoint/2010/main" xmlns="" val="393352016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a:t>
            </a:r>
          </a:p>
        </p:txBody>
      </p:sp>
      <p:sp>
        <p:nvSpPr>
          <p:cNvPr id="3" name="Content Placeholder 2"/>
          <p:cNvSpPr>
            <a:spLocks noGrp="1"/>
          </p:cNvSpPr>
          <p:nvPr>
            <p:ph idx="1"/>
          </p:nvPr>
        </p:nvSpPr>
        <p:spPr/>
        <p:txBody>
          <a:bodyPr>
            <a:normAutofit fontScale="92500" lnSpcReduction="10000"/>
          </a:bodyPr>
          <a:lstStyle/>
          <a:p>
            <a:r>
              <a:rPr lang="en-US" sz="2800" dirty="0"/>
              <a:t>The 2018 IEBC, when adopted by a jurisdiction, is a legal document that regulates the repair, alteration, change of occupancy, addition and relocation of existing buildings. </a:t>
            </a:r>
          </a:p>
          <a:p>
            <a:endParaRPr lang="en-US" sz="2800" dirty="0"/>
          </a:p>
          <a:p>
            <a:r>
              <a:rPr lang="en-US" sz="2800" dirty="0"/>
              <a:t>Provisions for application, enforcement and administration are in the first chapter of the IEBC.</a:t>
            </a:r>
          </a:p>
          <a:p>
            <a:pPr marL="45720" indent="0">
              <a:buNone/>
            </a:pPr>
            <a:r>
              <a:rPr lang="en-US" sz="2800" dirty="0"/>
              <a:t>Quite often the administrative chapter is not included in the adoption process in order to allow the use of administrative provisions specific to the jurisdiction. </a:t>
            </a:r>
          </a:p>
        </p:txBody>
      </p:sp>
      <p:sp>
        <p:nvSpPr>
          <p:cNvPr id="5" name="Slide Number Placeholder 4"/>
          <p:cNvSpPr>
            <a:spLocks noGrp="1"/>
          </p:cNvSpPr>
          <p:nvPr>
            <p:ph type="sldNum" sz="quarter" idx="11"/>
          </p:nvPr>
        </p:nvSpPr>
        <p:spPr/>
        <p:txBody>
          <a:bodyPr/>
          <a:lstStyle/>
          <a:p>
            <a:fld id="{F8B5DA1B-6C24-4748-B347-265A9C40C776}" type="slidenum">
              <a:rPr lang="en-US" smtClean="0"/>
              <a:pPr/>
              <a:t>17</a:t>
            </a:fld>
            <a:endParaRPr lang="en-US" dirty="0"/>
          </a:p>
        </p:txBody>
      </p:sp>
      <p:pic>
        <p:nvPicPr>
          <p:cNvPr id="6" name="Picture 5">
            <a:extLst>
              <a:ext uri="{FF2B5EF4-FFF2-40B4-BE49-F238E27FC236}">
                <a16:creationId xmlns:a16="http://schemas.microsoft.com/office/drawing/2014/main" xmlns="" id="{90E316A2-E202-49D3-AF0D-03A63D6AB40E}"/>
              </a:ext>
            </a:extLst>
          </p:cNvPr>
          <p:cNvPicPr>
            <a:picLocks noChangeAspect="1"/>
          </p:cNvPicPr>
          <p:nvPr/>
        </p:nvPicPr>
        <p:blipFill>
          <a:blip r:embed="rId3" cstate="print"/>
          <a:stretch>
            <a:fillRect/>
          </a:stretch>
        </p:blipFill>
        <p:spPr>
          <a:xfrm>
            <a:off x="11133125" y="0"/>
            <a:ext cx="1055700" cy="638977"/>
          </a:xfrm>
          <a:prstGeom prst="rect">
            <a:avLst/>
          </a:prstGeom>
        </p:spPr>
      </p:pic>
    </p:spTree>
    <p:custDataLst>
      <p:tags r:id="rId1"/>
    </p:custDataLst>
    <p:extLst>
      <p:ext uri="{BB962C8B-B14F-4D97-AF65-F5344CB8AC3E}">
        <p14:creationId xmlns:p14="http://schemas.microsoft.com/office/powerpoint/2010/main" xmlns="" val="228545811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Means of Egress—Section 805 </a:t>
            </a:r>
          </a:p>
        </p:txBody>
      </p:sp>
      <p:sp>
        <p:nvSpPr>
          <p:cNvPr id="3" name="Content Placeholder 2"/>
          <p:cNvSpPr>
            <a:spLocks noGrp="1"/>
          </p:cNvSpPr>
          <p:nvPr>
            <p:ph sz="half" idx="1"/>
          </p:nvPr>
        </p:nvSpPr>
        <p:spPr/>
        <p:txBody>
          <a:bodyPr>
            <a:normAutofit/>
          </a:bodyPr>
          <a:lstStyle/>
          <a:p>
            <a:pPr marL="0" indent="0">
              <a:buNone/>
            </a:pPr>
            <a:r>
              <a:rPr lang="en-US" sz="2800" b="1" dirty="0"/>
              <a:t>Section 805.3.3 – Main entrance–Group A </a:t>
            </a:r>
          </a:p>
          <a:p>
            <a:r>
              <a:rPr lang="en-US" sz="2800" dirty="0"/>
              <a:t>In use Group A buildings with an occupant load greater than 300, there shall be a main entrance serving as the main exit with a capacity of not less than 50 percent of the total occupant load. </a:t>
            </a:r>
          </a:p>
          <a:p>
            <a:r>
              <a:rPr lang="en-US" sz="2800" dirty="0"/>
              <a:t>The main exit must clearly be designed and recognized as a main entrance to the building, or the exits may be distributed fully around the perimeter of the building.  </a:t>
            </a:r>
          </a:p>
        </p:txBody>
      </p:sp>
      <p:sp>
        <p:nvSpPr>
          <p:cNvPr id="5" name="Slide Number Placeholder 4"/>
          <p:cNvSpPr>
            <a:spLocks noGrp="1"/>
          </p:cNvSpPr>
          <p:nvPr>
            <p:ph type="sldNum" sz="quarter" idx="11"/>
          </p:nvPr>
        </p:nvSpPr>
        <p:spPr/>
        <p:txBody>
          <a:bodyPr/>
          <a:lstStyle/>
          <a:p>
            <a:pPr>
              <a:defRPr/>
            </a:pPr>
            <a:fld id="{4C9BA85A-05AB-40DE-A642-B306DDD4645C}" type="slidenum">
              <a:rPr lang="en-US" smtClean="0"/>
              <a:pPr>
                <a:defRPr/>
              </a:pPr>
              <a:t>170</a:t>
            </a:fld>
            <a:endParaRPr lang="en-US" dirty="0"/>
          </a:p>
        </p:txBody>
      </p:sp>
      <p:pic>
        <p:nvPicPr>
          <p:cNvPr id="6" name="Picture 5">
            <a:extLst>
              <a:ext uri="{FF2B5EF4-FFF2-40B4-BE49-F238E27FC236}">
                <a16:creationId xmlns:a16="http://schemas.microsoft.com/office/drawing/2014/main" xmlns="" id="{FE4804DF-69B9-4C2C-B37F-C269DD68959F}"/>
              </a:ext>
            </a:extLst>
          </p:cNvPr>
          <p:cNvPicPr>
            <a:picLocks noChangeAspect="1"/>
          </p:cNvPicPr>
          <p:nvPr/>
        </p:nvPicPr>
        <p:blipFill>
          <a:blip r:embed="rId2" cstate="print"/>
          <a:stretch>
            <a:fillRect/>
          </a:stretch>
        </p:blipFill>
        <p:spPr>
          <a:xfrm>
            <a:off x="11133125" y="0"/>
            <a:ext cx="1055700" cy="638977"/>
          </a:xfrm>
          <a:prstGeom prst="rect">
            <a:avLst/>
          </a:prstGeom>
        </p:spPr>
      </p:pic>
    </p:spTree>
    <p:extLst>
      <p:ext uri="{BB962C8B-B14F-4D97-AF65-F5344CB8AC3E}">
        <p14:creationId xmlns:p14="http://schemas.microsoft.com/office/powerpoint/2010/main" xmlns="" val="108249432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Means of Egress—Section 805 </a:t>
            </a:r>
          </a:p>
        </p:txBody>
      </p:sp>
      <p:sp>
        <p:nvSpPr>
          <p:cNvPr id="3" name="Content Placeholder 2"/>
          <p:cNvSpPr>
            <a:spLocks noGrp="1"/>
          </p:cNvSpPr>
          <p:nvPr>
            <p:ph sz="half" idx="1"/>
          </p:nvPr>
        </p:nvSpPr>
        <p:spPr/>
        <p:txBody>
          <a:bodyPr>
            <a:normAutofit fontScale="92500" lnSpcReduction="20000"/>
          </a:bodyPr>
          <a:lstStyle/>
          <a:p>
            <a:pPr marL="0" indent="0">
              <a:buNone/>
            </a:pPr>
            <a:r>
              <a:rPr lang="en-US" sz="2800" b="1" dirty="0"/>
              <a:t>Section 805.4.1 – Two egress doorways required </a:t>
            </a:r>
          </a:p>
          <a:p>
            <a:r>
              <a:rPr lang="en-US" sz="2800" dirty="0"/>
              <a:t>Two egress doors shall be provided in work areas in accordance with the following: </a:t>
            </a:r>
          </a:p>
          <a:p>
            <a:pPr lvl="1"/>
            <a:r>
              <a:rPr lang="en-US" sz="2800" dirty="0"/>
              <a:t>In all rooms and spaces within the work area with an occupant load exceeding 50 and a travel distance exceeding 75 feet (22 860 mm).</a:t>
            </a:r>
          </a:p>
          <a:p>
            <a:pPr marL="365760" lvl="1" indent="0">
              <a:buNone/>
            </a:pPr>
            <a:r>
              <a:rPr lang="en-US" sz="2800" dirty="0"/>
              <a:t>	Exceptions include storage rooms with an occupant 	load of less than ten and where the work area is 	served by a single exit complying with Section 	805.3.1.1. </a:t>
            </a:r>
          </a:p>
          <a:p>
            <a:pPr lvl="1"/>
            <a:r>
              <a:rPr lang="en-US" sz="2800" dirty="0"/>
              <a:t>Patient rooms or suites in excess of 1,000 square feet (93 m2) in Group I-2 occupancies.</a:t>
            </a:r>
          </a:p>
        </p:txBody>
      </p:sp>
      <p:sp>
        <p:nvSpPr>
          <p:cNvPr id="5" name="Slide Number Placeholder 4"/>
          <p:cNvSpPr>
            <a:spLocks noGrp="1"/>
          </p:cNvSpPr>
          <p:nvPr>
            <p:ph type="sldNum" sz="quarter" idx="11"/>
          </p:nvPr>
        </p:nvSpPr>
        <p:spPr/>
        <p:txBody>
          <a:bodyPr/>
          <a:lstStyle/>
          <a:p>
            <a:pPr>
              <a:defRPr/>
            </a:pPr>
            <a:fld id="{4C9BA85A-05AB-40DE-A642-B306DDD4645C}" type="slidenum">
              <a:rPr lang="en-US" smtClean="0"/>
              <a:pPr>
                <a:defRPr/>
              </a:pPr>
              <a:t>171</a:t>
            </a:fld>
            <a:endParaRPr lang="en-US" dirty="0"/>
          </a:p>
        </p:txBody>
      </p:sp>
      <p:pic>
        <p:nvPicPr>
          <p:cNvPr id="6" name="Picture 5">
            <a:extLst>
              <a:ext uri="{FF2B5EF4-FFF2-40B4-BE49-F238E27FC236}">
                <a16:creationId xmlns:a16="http://schemas.microsoft.com/office/drawing/2014/main" xmlns="" id="{BE59A8F0-2987-49E3-BA3D-8BF8D02C18B8}"/>
              </a:ext>
            </a:extLst>
          </p:cNvPr>
          <p:cNvPicPr>
            <a:picLocks noChangeAspect="1"/>
          </p:cNvPicPr>
          <p:nvPr/>
        </p:nvPicPr>
        <p:blipFill>
          <a:blip r:embed="rId2" cstate="print"/>
          <a:stretch>
            <a:fillRect/>
          </a:stretch>
        </p:blipFill>
        <p:spPr>
          <a:xfrm>
            <a:off x="11133125" y="0"/>
            <a:ext cx="1055700" cy="638977"/>
          </a:xfrm>
          <a:prstGeom prst="rect">
            <a:avLst/>
          </a:prstGeom>
        </p:spPr>
      </p:pic>
    </p:spTree>
    <p:extLst>
      <p:ext uri="{BB962C8B-B14F-4D97-AF65-F5344CB8AC3E}">
        <p14:creationId xmlns:p14="http://schemas.microsoft.com/office/powerpoint/2010/main" xmlns="" val="76566780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Means of Egress—Section 805 </a:t>
            </a:r>
          </a:p>
        </p:txBody>
      </p:sp>
      <p:sp>
        <p:nvSpPr>
          <p:cNvPr id="3" name="Content Placeholder 2"/>
          <p:cNvSpPr>
            <a:spLocks noGrp="1"/>
          </p:cNvSpPr>
          <p:nvPr>
            <p:ph sz="half" idx="1"/>
          </p:nvPr>
        </p:nvSpPr>
        <p:spPr/>
        <p:txBody>
          <a:bodyPr>
            <a:normAutofit/>
          </a:bodyPr>
          <a:lstStyle/>
          <a:p>
            <a:pPr marL="0" indent="0">
              <a:buNone/>
            </a:pPr>
            <a:r>
              <a:rPr lang="en-US" sz="2800" b="1" dirty="0"/>
              <a:t>Section 805.4.2 – Door swing </a:t>
            </a:r>
          </a:p>
          <a:p>
            <a:r>
              <a:rPr lang="en-US" sz="2800" dirty="0"/>
              <a:t>All egress doors in the egress path in and from the work area serving an occupant load in excess of 50 shall swing in the direction of the of exit travel. </a:t>
            </a:r>
          </a:p>
        </p:txBody>
      </p:sp>
      <p:sp>
        <p:nvSpPr>
          <p:cNvPr id="5" name="Slide Number Placeholder 4"/>
          <p:cNvSpPr>
            <a:spLocks noGrp="1"/>
          </p:cNvSpPr>
          <p:nvPr>
            <p:ph type="sldNum" sz="quarter" idx="11"/>
          </p:nvPr>
        </p:nvSpPr>
        <p:spPr/>
        <p:txBody>
          <a:bodyPr/>
          <a:lstStyle/>
          <a:p>
            <a:pPr>
              <a:defRPr/>
            </a:pPr>
            <a:fld id="{4C9BA85A-05AB-40DE-A642-B306DDD4645C}" type="slidenum">
              <a:rPr lang="en-US" smtClean="0"/>
              <a:pPr>
                <a:defRPr/>
              </a:pPr>
              <a:t>172</a:t>
            </a:fld>
            <a:endParaRPr lang="en-US" dirty="0"/>
          </a:p>
        </p:txBody>
      </p:sp>
      <p:pic>
        <p:nvPicPr>
          <p:cNvPr id="6" name="Picture 5">
            <a:extLst>
              <a:ext uri="{FF2B5EF4-FFF2-40B4-BE49-F238E27FC236}">
                <a16:creationId xmlns:a16="http://schemas.microsoft.com/office/drawing/2014/main" xmlns="" id="{4D245B36-75BD-4C7F-8A80-5FA75494872E}"/>
              </a:ext>
            </a:extLst>
          </p:cNvPr>
          <p:cNvPicPr>
            <a:picLocks noChangeAspect="1"/>
          </p:cNvPicPr>
          <p:nvPr/>
        </p:nvPicPr>
        <p:blipFill>
          <a:blip r:embed="rId2" cstate="print"/>
          <a:stretch>
            <a:fillRect/>
          </a:stretch>
        </p:blipFill>
        <p:spPr>
          <a:xfrm>
            <a:off x="11133125" y="0"/>
            <a:ext cx="1055700" cy="638977"/>
          </a:xfrm>
          <a:prstGeom prst="rect">
            <a:avLst/>
          </a:prstGeom>
        </p:spPr>
      </p:pic>
    </p:spTree>
    <p:extLst>
      <p:ext uri="{BB962C8B-B14F-4D97-AF65-F5344CB8AC3E}">
        <p14:creationId xmlns:p14="http://schemas.microsoft.com/office/powerpoint/2010/main" xmlns="" val="123398392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Means of Egress—Section 805 </a:t>
            </a:r>
          </a:p>
        </p:txBody>
      </p:sp>
      <p:sp>
        <p:nvSpPr>
          <p:cNvPr id="3" name="Content Placeholder 2"/>
          <p:cNvSpPr>
            <a:spLocks noGrp="1"/>
          </p:cNvSpPr>
          <p:nvPr>
            <p:ph sz="half" idx="1"/>
          </p:nvPr>
        </p:nvSpPr>
        <p:spPr/>
        <p:txBody>
          <a:bodyPr>
            <a:normAutofit/>
          </a:bodyPr>
          <a:lstStyle/>
          <a:p>
            <a:pPr marL="0" indent="0">
              <a:buNone/>
            </a:pPr>
            <a:r>
              <a:rPr lang="en-US" sz="2800" b="1" dirty="0"/>
              <a:t>Section 805.4.3 – Door closing </a:t>
            </a:r>
          </a:p>
          <a:p>
            <a:r>
              <a:rPr lang="en-US" sz="2800" dirty="0"/>
              <a:t>All doors in the work area opening onto an exit passageway at grade or an interior exit stairway shall be self-closing or automatically closed by approved methods.</a:t>
            </a:r>
          </a:p>
        </p:txBody>
      </p:sp>
      <p:sp>
        <p:nvSpPr>
          <p:cNvPr id="5" name="Slide Number Placeholder 4"/>
          <p:cNvSpPr>
            <a:spLocks noGrp="1"/>
          </p:cNvSpPr>
          <p:nvPr>
            <p:ph type="sldNum" sz="quarter" idx="11"/>
          </p:nvPr>
        </p:nvSpPr>
        <p:spPr/>
        <p:txBody>
          <a:bodyPr/>
          <a:lstStyle/>
          <a:p>
            <a:pPr>
              <a:defRPr/>
            </a:pPr>
            <a:fld id="{4C9BA85A-05AB-40DE-A642-B306DDD4645C}" type="slidenum">
              <a:rPr lang="en-US" smtClean="0"/>
              <a:pPr>
                <a:defRPr/>
              </a:pPr>
              <a:t>173</a:t>
            </a:fld>
            <a:endParaRPr lang="en-US" dirty="0"/>
          </a:p>
        </p:txBody>
      </p:sp>
      <p:pic>
        <p:nvPicPr>
          <p:cNvPr id="6" name="Picture 5">
            <a:extLst>
              <a:ext uri="{FF2B5EF4-FFF2-40B4-BE49-F238E27FC236}">
                <a16:creationId xmlns:a16="http://schemas.microsoft.com/office/drawing/2014/main" xmlns="" id="{CEAB723A-7CC3-45DE-A437-7DCEDB50364C}"/>
              </a:ext>
            </a:extLst>
          </p:cNvPr>
          <p:cNvPicPr>
            <a:picLocks noChangeAspect="1"/>
          </p:cNvPicPr>
          <p:nvPr/>
        </p:nvPicPr>
        <p:blipFill>
          <a:blip r:embed="rId2" cstate="print"/>
          <a:stretch>
            <a:fillRect/>
          </a:stretch>
        </p:blipFill>
        <p:spPr>
          <a:xfrm>
            <a:off x="11133125" y="0"/>
            <a:ext cx="1055700" cy="638977"/>
          </a:xfrm>
          <a:prstGeom prst="rect">
            <a:avLst/>
          </a:prstGeom>
        </p:spPr>
      </p:pic>
    </p:spTree>
    <p:extLst>
      <p:ext uri="{BB962C8B-B14F-4D97-AF65-F5344CB8AC3E}">
        <p14:creationId xmlns:p14="http://schemas.microsoft.com/office/powerpoint/2010/main" xmlns="" val="326849342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Means of Egress—Section 805 </a:t>
            </a:r>
          </a:p>
        </p:txBody>
      </p:sp>
      <p:sp>
        <p:nvSpPr>
          <p:cNvPr id="3" name="Content Placeholder 2"/>
          <p:cNvSpPr>
            <a:spLocks noGrp="1"/>
          </p:cNvSpPr>
          <p:nvPr>
            <p:ph sz="half" idx="1"/>
          </p:nvPr>
        </p:nvSpPr>
        <p:spPr/>
        <p:txBody>
          <a:bodyPr>
            <a:normAutofit/>
          </a:bodyPr>
          <a:lstStyle/>
          <a:p>
            <a:pPr marL="0" indent="0">
              <a:buNone/>
            </a:pPr>
            <a:r>
              <a:rPr lang="en-US" sz="2800" b="1" dirty="0"/>
              <a:t>Section 805.4.4 – Panic hardware </a:t>
            </a:r>
          </a:p>
          <a:p>
            <a:r>
              <a:rPr lang="en-US" sz="2800" dirty="0"/>
              <a:t>Panic hardware shall be installed on doors within work areas and paths of egress from work areas in Group A occupancies with an occupant load in excess of 100.</a:t>
            </a:r>
          </a:p>
        </p:txBody>
      </p:sp>
      <p:sp>
        <p:nvSpPr>
          <p:cNvPr id="5" name="Slide Number Placeholder 4"/>
          <p:cNvSpPr>
            <a:spLocks noGrp="1"/>
          </p:cNvSpPr>
          <p:nvPr>
            <p:ph type="sldNum" sz="quarter" idx="11"/>
          </p:nvPr>
        </p:nvSpPr>
        <p:spPr/>
        <p:txBody>
          <a:bodyPr/>
          <a:lstStyle/>
          <a:p>
            <a:pPr>
              <a:defRPr/>
            </a:pPr>
            <a:fld id="{4C9BA85A-05AB-40DE-A642-B306DDD4645C}" type="slidenum">
              <a:rPr lang="en-US" smtClean="0"/>
              <a:pPr>
                <a:defRPr/>
              </a:pPr>
              <a:t>174</a:t>
            </a:fld>
            <a:endParaRPr lang="en-US" dirty="0"/>
          </a:p>
        </p:txBody>
      </p:sp>
      <p:pic>
        <p:nvPicPr>
          <p:cNvPr id="6" name="Picture 5">
            <a:extLst>
              <a:ext uri="{FF2B5EF4-FFF2-40B4-BE49-F238E27FC236}">
                <a16:creationId xmlns:a16="http://schemas.microsoft.com/office/drawing/2014/main" xmlns="" id="{760D14E3-D782-4A66-8AB8-936603F27B34}"/>
              </a:ext>
            </a:extLst>
          </p:cNvPr>
          <p:cNvPicPr>
            <a:picLocks noChangeAspect="1"/>
          </p:cNvPicPr>
          <p:nvPr/>
        </p:nvPicPr>
        <p:blipFill>
          <a:blip r:embed="rId2" cstate="print"/>
          <a:stretch>
            <a:fillRect/>
          </a:stretch>
        </p:blipFill>
        <p:spPr>
          <a:xfrm>
            <a:off x="11133125" y="0"/>
            <a:ext cx="1055700" cy="638977"/>
          </a:xfrm>
          <a:prstGeom prst="rect">
            <a:avLst/>
          </a:prstGeom>
        </p:spPr>
      </p:pic>
    </p:spTree>
    <p:extLst>
      <p:ext uri="{BB962C8B-B14F-4D97-AF65-F5344CB8AC3E}">
        <p14:creationId xmlns:p14="http://schemas.microsoft.com/office/powerpoint/2010/main" xmlns="" val="42492506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Means of Egress—Section 805 </a:t>
            </a:r>
          </a:p>
        </p:txBody>
      </p:sp>
      <p:sp>
        <p:nvSpPr>
          <p:cNvPr id="3" name="Content Placeholder 2"/>
          <p:cNvSpPr>
            <a:spLocks noGrp="1"/>
          </p:cNvSpPr>
          <p:nvPr>
            <p:ph sz="half" idx="1"/>
          </p:nvPr>
        </p:nvSpPr>
        <p:spPr/>
        <p:txBody>
          <a:bodyPr>
            <a:normAutofit/>
          </a:bodyPr>
          <a:lstStyle/>
          <a:p>
            <a:pPr marL="0" indent="0">
              <a:buNone/>
            </a:pPr>
            <a:r>
              <a:rPr lang="en-US" sz="2800" b="1" dirty="0"/>
              <a:t>Section 805.4.5 – Emergency power source in Group I-3 </a:t>
            </a:r>
          </a:p>
          <a:p>
            <a:r>
              <a:rPr lang="en-US" sz="2800" dirty="0"/>
              <a:t>Power operated sliding doors or power operated locks for swinging doors need a manual release mechanism at the door in work areas in existing Group I-3 occupancies. </a:t>
            </a:r>
          </a:p>
          <a:p>
            <a:r>
              <a:rPr lang="en-US" sz="2800" dirty="0"/>
              <a:t>These doors also require emergency power in accordance with the IBC.</a:t>
            </a:r>
          </a:p>
        </p:txBody>
      </p:sp>
      <p:sp>
        <p:nvSpPr>
          <p:cNvPr id="5" name="Slide Number Placeholder 4"/>
          <p:cNvSpPr>
            <a:spLocks noGrp="1"/>
          </p:cNvSpPr>
          <p:nvPr>
            <p:ph type="sldNum" sz="quarter" idx="11"/>
          </p:nvPr>
        </p:nvSpPr>
        <p:spPr/>
        <p:txBody>
          <a:bodyPr/>
          <a:lstStyle/>
          <a:p>
            <a:pPr>
              <a:defRPr/>
            </a:pPr>
            <a:fld id="{4C9BA85A-05AB-40DE-A642-B306DDD4645C}" type="slidenum">
              <a:rPr lang="en-US" smtClean="0"/>
              <a:pPr>
                <a:defRPr/>
              </a:pPr>
              <a:t>175</a:t>
            </a:fld>
            <a:endParaRPr lang="en-US" dirty="0"/>
          </a:p>
        </p:txBody>
      </p:sp>
      <p:pic>
        <p:nvPicPr>
          <p:cNvPr id="6" name="Picture 5">
            <a:extLst>
              <a:ext uri="{FF2B5EF4-FFF2-40B4-BE49-F238E27FC236}">
                <a16:creationId xmlns:a16="http://schemas.microsoft.com/office/drawing/2014/main" xmlns="" id="{66C491C0-BA35-4A58-89EF-2598163971C8}"/>
              </a:ext>
            </a:extLst>
          </p:cNvPr>
          <p:cNvPicPr>
            <a:picLocks noChangeAspect="1"/>
          </p:cNvPicPr>
          <p:nvPr/>
        </p:nvPicPr>
        <p:blipFill>
          <a:blip r:embed="rId2" cstate="print"/>
          <a:stretch>
            <a:fillRect/>
          </a:stretch>
        </p:blipFill>
        <p:spPr>
          <a:xfrm>
            <a:off x="11133125" y="0"/>
            <a:ext cx="1055700" cy="638977"/>
          </a:xfrm>
          <a:prstGeom prst="rect">
            <a:avLst/>
          </a:prstGeom>
        </p:spPr>
      </p:pic>
    </p:spTree>
    <p:extLst>
      <p:ext uri="{BB962C8B-B14F-4D97-AF65-F5344CB8AC3E}">
        <p14:creationId xmlns:p14="http://schemas.microsoft.com/office/powerpoint/2010/main" xmlns="" val="255166437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Means of Egress—Section 805 </a:t>
            </a:r>
          </a:p>
        </p:txBody>
      </p:sp>
      <p:sp>
        <p:nvSpPr>
          <p:cNvPr id="3" name="Content Placeholder 2"/>
          <p:cNvSpPr>
            <a:spLocks noGrp="1"/>
          </p:cNvSpPr>
          <p:nvPr>
            <p:ph sz="half" idx="1"/>
          </p:nvPr>
        </p:nvSpPr>
        <p:spPr/>
        <p:txBody>
          <a:bodyPr>
            <a:normAutofit/>
          </a:bodyPr>
          <a:lstStyle/>
          <a:p>
            <a:pPr marL="0" indent="0">
              <a:buNone/>
            </a:pPr>
            <a:r>
              <a:rPr lang="en-US" sz="2800" b="1" dirty="0"/>
              <a:t>Section 805.5.1 – Corridor doors </a:t>
            </a:r>
          </a:p>
          <a:p>
            <a:r>
              <a:rPr lang="en-US" sz="2800" dirty="0"/>
              <a:t>Shall be a minimum of 1</a:t>
            </a:r>
            <a:r>
              <a:rPr lang="en-US" sz="2800" baseline="30000" dirty="0"/>
              <a:t>3/4</a:t>
            </a:r>
            <a:r>
              <a:rPr lang="en-US" sz="2800" dirty="0"/>
              <a:t>-inch (44 mm) solid core wood door or an approved equivalent with approved closers. </a:t>
            </a:r>
          </a:p>
          <a:p>
            <a:r>
              <a:rPr lang="en-US" sz="2800" dirty="0"/>
              <a:t>In dwelling units or sleeping units of Groups I-1, R-1 and R-2, a minimum of a 1</a:t>
            </a:r>
            <a:r>
              <a:rPr lang="en-US" sz="2800" baseline="30000" dirty="0"/>
              <a:t>3/8</a:t>
            </a:r>
            <a:r>
              <a:rPr lang="en-US" sz="2800" dirty="0"/>
              <a:t>-inch (35 mm) solid core wood door or equivalent can be used with approved closers.</a:t>
            </a:r>
          </a:p>
        </p:txBody>
      </p:sp>
      <p:sp>
        <p:nvSpPr>
          <p:cNvPr id="5" name="Slide Number Placeholder 4"/>
          <p:cNvSpPr>
            <a:spLocks noGrp="1"/>
          </p:cNvSpPr>
          <p:nvPr>
            <p:ph type="sldNum" sz="quarter" idx="11"/>
          </p:nvPr>
        </p:nvSpPr>
        <p:spPr/>
        <p:txBody>
          <a:bodyPr/>
          <a:lstStyle/>
          <a:p>
            <a:pPr>
              <a:defRPr/>
            </a:pPr>
            <a:fld id="{4C9BA85A-05AB-40DE-A642-B306DDD4645C}" type="slidenum">
              <a:rPr lang="en-US" smtClean="0"/>
              <a:pPr>
                <a:defRPr/>
              </a:pPr>
              <a:t>176</a:t>
            </a:fld>
            <a:endParaRPr lang="en-US" dirty="0"/>
          </a:p>
        </p:txBody>
      </p:sp>
      <p:pic>
        <p:nvPicPr>
          <p:cNvPr id="6" name="Picture 5">
            <a:extLst>
              <a:ext uri="{FF2B5EF4-FFF2-40B4-BE49-F238E27FC236}">
                <a16:creationId xmlns:a16="http://schemas.microsoft.com/office/drawing/2014/main" xmlns="" id="{6341390A-7CBA-49BC-976C-105EC4A52A2F}"/>
              </a:ext>
            </a:extLst>
          </p:cNvPr>
          <p:cNvPicPr>
            <a:picLocks noChangeAspect="1"/>
          </p:cNvPicPr>
          <p:nvPr/>
        </p:nvPicPr>
        <p:blipFill>
          <a:blip r:embed="rId2" cstate="print"/>
          <a:stretch>
            <a:fillRect/>
          </a:stretch>
        </p:blipFill>
        <p:spPr>
          <a:xfrm>
            <a:off x="11133125" y="0"/>
            <a:ext cx="1055700" cy="638977"/>
          </a:xfrm>
          <a:prstGeom prst="rect">
            <a:avLst/>
          </a:prstGeom>
        </p:spPr>
      </p:pic>
    </p:spTree>
    <p:extLst>
      <p:ext uri="{BB962C8B-B14F-4D97-AF65-F5344CB8AC3E}">
        <p14:creationId xmlns:p14="http://schemas.microsoft.com/office/powerpoint/2010/main" xmlns="" val="227307914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5211" y="0"/>
            <a:ext cx="8686801" cy="1066800"/>
          </a:xfrm>
        </p:spPr>
        <p:txBody>
          <a:bodyPr>
            <a:normAutofit/>
          </a:bodyPr>
          <a:lstStyle/>
          <a:p>
            <a:r>
              <a:rPr lang="en-US" dirty="0"/>
              <a:t>Means of Egress—Section 805 </a:t>
            </a:r>
          </a:p>
        </p:txBody>
      </p:sp>
      <p:sp>
        <p:nvSpPr>
          <p:cNvPr id="3" name="Content Placeholder 2"/>
          <p:cNvSpPr>
            <a:spLocks noGrp="1"/>
          </p:cNvSpPr>
          <p:nvPr>
            <p:ph sz="half" idx="1"/>
          </p:nvPr>
        </p:nvSpPr>
        <p:spPr>
          <a:xfrm>
            <a:off x="1065211" y="1219200"/>
            <a:ext cx="8686801" cy="4191000"/>
          </a:xfrm>
        </p:spPr>
        <p:txBody>
          <a:bodyPr>
            <a:noAutofit/>
          </a:bodyPr>
          <a:lstStyle/>
          <a:p>
            <a:pPr marL="0" indent="0">
              <a:buNone/>
            </a:pPr>
            <a:r>
              <a:rPr lang="en-US" sz="2800" b="1" dirty="0"/>
              <a:t>Section 805.6 – Dead-end corridors </a:t>
            </a:r>
          </a:p>
          <a:p>
            <a:r>
              <a:rPr lang="en-US" sz="2800" dirty="0"/>
              <a:t>Dead-end corridors in any work area must not exceed 35 feet (19,669 mm). </a:t>
            </a:r>
          </a:p>
          <a:p>
            <a:pPr lvl="1"/>
            <a:r>
              <a:rPr lang="en-US" sz="2800" dirty="0"/>
              <a:t>In other than Groups A and H; existing dead-end corridor; fire alarm systems—50 feet (15,240 mm). </a:t>
            </a:r>
          </a:p>
          <a:p>
            <a:pPr lvl="1"/>
            <a:r>
              <a:rPr lang="en-US" sz="2800" dirty="0"/>
              <a:t>In other than Groups A and H; existing dead-end corridor; fully </a:t>
            </a:r>
            <a:r>
              <a:rPr lang="en-US" sz="2800" dirty="0" err="1"/>
              <a:t>sprinklered</a:t>
            </a:r>
            <a:r>
              <a:rPr lang="en-US" sz="2800" dirty="0"/>
              <a:t>—70 feet (21,336 mm). </a:t>
            </a:r>
          </a:p>
          <a:p>
            <a:pPr lvl="1"/>
            <a:r>
              <a:rPr lang="en-US" sz="2800" dirty="0"/>
              <a:t>In other than Groups A and H; existing, new or extended dead-end corridor; </a:t>
            </a:r>
            <a:r>
              <a:rPr lang="en-US" sz="2800" dirty="0" err="1"/>
              <a:t>sprinklered</a:t>
            </a:r>
            <a:r>
              <a:rPr lang="en-US" sz="2800" dirty="0"/>
              <a:t> floor—50 feet (15,240 mm).</a:t>
            </a:r>
          </a:p>
        </p:txBody>
      </p:sp>
      <p:sp>
        <p:nvSpPr>
          <p:cNvPr id="5" name="Slide Number Placeholder 4"/>
          <p:cNvSpPr>
            <a:spLocks noGrp="1"/>
          </p:cNvSpPr>
          <p:nvPr>
            <p:ph type="sldNum" sz="quarter" idx="11"/>
          </p:nvPr>
        </p:nvSpPr>
        <p:spPr/>
        <p:txBody>
          <a:bodyPr/>
          <a:lstStyle/>
          <a:p>
            <a:pPr>
              <a:defRPr/>
            </a:pPr>
            <a:fld id="{4C9BA85A-05AB-40DE-A642-B306DDD4645C}" type="slidenum">
              <a:rPr lang="en-US" smtClean="0"/>
              <a:pPr>
                <a:defRPr/>
              </a:pPr>
              <a:t>177</a:t>
            </a:fld>
            <a:endParaRPr lang="en-US" dirty="0"/>
          </a:p>
        </p:txBody>
      </p:sp>
      <p:pic>
        <p:nvPicPr>
          <p:cNvPr id="6" name="Picture 5">
            <a:extLst>
              <a:ext uri="{FF2B5EF4-FFF2-40B4-BE49-F238E27FC236}">
                <a16:creationId xmlns:a16="http://schemas.microsoft.com/office/drawing/2014/main" xmlns="" id="{70A827A4-0206-4595-8263-635B47B6F1EA}"/>
              </a:ext>
            </a:extLst>
          </p:cNvPr>
          <p:cNvPicPr>
            <a:picLocks noChangeAspect="1"/>
          </p:cNvPicPr>
          <p:nvPr/>
        </p:nvPicPr>
        <p:blipFill>
          <a:blip r:embed="rId2" cstate="print"/>
          <a:stretch>
            <a:fillRect/>
          </a:stretch>
        </p:blipFill>
        <p:spPr>
          <a:xfrm>
            <a:off x="11133125" y="0"/>
            <a:ext cx="1055700" cy="638977"/>
          </a:xfrm>
          <a:prstGeom prst="rect">
            <a:avLst/>
          </a:prstGeom>
        </p:spPr>
      </p:pic>
    </p:spTree>
    <p:extLst>
      <p:ext uri="{BB962C8B-B14F-4D97-AF65-F5344CB8AC3E}">
        <p14:creationId xmlns:p14="http://schemas.microsoft.com/office/powerpoint/2010/main" xmlns="" val="321335494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Means of Egress—Section 805 </a:t>
            </a:r>
          </a:p>
        </p:txBody>
      </p:sp>
      <p:sp>
        <p:nvSpPr>
          <p:cNvPr id="3" name="Content Placeholder 2"/>
          <p:cNvSpPr>
            <a:spLocks noGrp="1"/>
          </p:cNvSpPr>
          <p:nvPr>
            <p:ph sz="half" idx="1"/>
          </p:nvPr>
        </p:nvSpPr>
        <p:spPr/>
        <p:txBody>
          <a:bodyPr>
            <a:normAutofit/>
          </a:bodyPr>
          <a:lstStyle/>
          <a:p>
            <a:pPr marL="0" indent="0">
              <a:buNone/>
            </a:pPr>
            <a:r>
              <a:rPr lang="en-US" sz="2800" b="1" dirty="0"/>
              <a:t>Section 805.7 – Means-of-egress lighting </a:t>
            </a:r>
          </a:p>
          <a:p>
            <a:r>
              <a:rPr lang="en-US" sz="2800" dirty="0"/>
              <a:t>Means-of-egress lighting shall comply with the IBC.</a:t>
            </a:r>
          </a:p>
        </p:txBody>
      </p:sp>
      <p:sp>
        <p:nvSpPr>
          <p:cNvPr id="5" name="Slide Number Placeholder 4"/>
          <p:cNvSpPr>
            <a:spLocks noGrp="1"/>
          </p:cNvSpPr>
          <p:nvPr>
            <p:ph type="sldNum" sz="quarter" idx="11"/>
          </p:nvPr>
        </p:nvSpPr>
        <p:spPr/>
        <p:txBody>
          <a:bodyPr/>
          <a:lstStyle/>
          <a:p>
            <a:pPr>
              <a:defRPr/>
            </a:pPr>
            <a:fld id="{4C9BA85A-05AB-40DE-A642-B306DDD4645C}" type="slidenum">
              <a:rPr lang="en-US" smtClean="0"/>
              <a:pPr>
                <a:defRPr/>
              </a:pPr>
              <a:t>178</a:t>
            </a:fld>
            <a:endParaRPr lang="en-US" dirty="0"/>
          </a:p>
        </p:txBody>
      </p:sp>
      <p:pic>
        <p:nvPicPr>
          <p:cNvPr id="6" name="Picture 5">
            <a:extLst>
              <a:ext uri="{FF2B5EF4-FFF2-40B4-BE49-F238E27FC236}">
                <a16:creationId xmlns:a16="http://schemas.microsoft.com/office/drawing/2014/main" xmlns="" id="{1654FC02-C8C7-466C-A91F-55074D14527D}"/>
              </a:ext>
            </a:extLst>
          </p:cNvPr>
          <p:cNvPicPr>
            <a:picLocks noChangeAspect="1"/>
          </p:cNvPicPr>
          <p:nvPr/>
        </p:nvPicPr>
        <p:blipFill>
          <a:blip r:embed="rId2" cstate="print"/>
          <a:stretch>
            <a:fillRect/>
          </a:stretch>
        </p:blipFill>
        <p:spPr>
          <a:xfrm>
            <a:off x="11133125" y="0"/>
            <a:ext cx="1055700" cy="638977"/>
          </a:xfrm>
          <a:prstGeom prst="rect">
            <a:avLst/>
          </a:prstGeom>
        </p:spPr>
      </p:pic>
    </p:spTree>
    <p:extLst>
      <p:ext uri="{BB962C8B-B14F-4D97-AF65-F5344CB8AC3E}">
        <p14:creationId xmlns:p14="http://schemas.microsoft.com/office/powerpoint/2010/main" xmlns="" val="309309968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Means of Egress—Section 805 </a:t>
            </a:r>
          </a:p>
        </p:txBody>
      </p:sp>
      <p:sp>
        <p:nvSpPr>
          <p:cNvPr id="3" name="Content Placeholder 2"/>
          <p:cNvSpPr>
            <a:spLocks noGrp="1"/>
          </p:cNvSpPr>
          <p:nvPr>
            <p:ph sz="half" idx="1"/>
          </p:nvPr>
        </p:nvSpPr>
        <p:spPr/>
        <p:txBody>
          <a:bodyPr>
            <a:normAutofit fontScale="85000" lnSpcReduction="20000"/>
          </a:bodyPr>
          <a:lstStyle/>
          <a:p>
            <a:pPr marL="0" indent="0">
              <a:buNone/>
            </a:pPr>
            <a:r>
              <a:rPr lang="en-US" sz="2800" b="1" dirty="0"/>
              <a:t>Section 805.8 – Exit signs </a:t>
            </a:r>
          </a:p>
          <a:p>
            <a:r>
              <a:rPr lang="en-US" sz="2800" dirty="0"/>
              <a:t>Exit signs are required in accordance with the This Section 805.</a:t>
            </a:r>
          </a:p>
          <a:p>
            <a:pPr>
              <a:buFont typeface="Wingdings" panose="05000000000000000000" pitchFamily="2" charset="2"/>
              <a:buChar char="Ø"/>
            </a:pPr>
            <a:r>
              <a:rPr lang="en-US" sz="2800" dirty="0"/>
              <a:t>	Means of egress work areas requires exit signs in 	accordance with the requirements of the International 	Building Code.</a:t>
            </a:r>
          </a:p>
          <a:p>
            <a:pPr>
              <a:buFont typeface="Wingdings" panose="05000000000000000000" pitchFamily="2" charset="2"/>
              <a:buChar char="Ø"/>
            </a:pPr>
            <a:r>
              <a:rPr lang="en-US" sz="2800" dirty="0"/>
              <a:t>	</a:t>
            </a:r>
            <a:r>
              <a:rPr lang="en-US" sz="2900" dirty="0"/>
              <a:t>Where the work area on a floor exceeds 50 percent of 	that floor area, means of egress throughout the floor 	shall comply with Section 805.8.1.</a:t>
            </a:r>
          </a:p>
          <a:p>
            <a:pPr marL="45720" indent="0">
              <a:buNone/>
            </a:pPr>
            <a:r>
              <a:rPr lang="en-US" sz="2900" dirty="0"/>
              <a:t>	Exception: Means of egress within a tenant space that 	is entirely outside the work area.</a:t>
            </a:r>
          </a:p>
        </p:txBody>
      </p:sp>
      <p:sp>
        <p:nvSpPr>
          <p:cNvPr id="5" name="Slide Number Placeholder 4"/>
          <p:cNvSpPr>
            <a:spLocks noGrp="1"/>
          </p:cNvSpPr>
          <p:nvPr>
            <p:ph type="sldNum" sz="quarter" idx="11"/>
          </p:nvPr>
        </p:nvSpPr>
        <p:spPr/>
        <p:txBody>
          <a:bodyPr/>
          <a:lstStyle/>
          <a:p>
            <a:pPr>
              <a:defRPr/>
            </a:pPr>
            <a:fld id="{4C9BA85A-05AB-40DE-A642-B306DDD4645C}" type="slidenum">
              <a:rPr lang="en-US" smtClean="0"/>
              <a:pPr>
                <a:defRPr/>
              </a:pPr>
              <a:t>179</a:t>
            </a:fld>
            <a:endParaRPr lang="en-US" dirty="0"/>
          </a:p>
        </p:txBody>
      </p:sp>
      <p:pic>
        <p:nvPicPr>
          <p:cNvPr id="6" name="Picture 5">
            <a:extLst>
              <a:ext uri="{FF2B5EF4-FFF2-40B4-BE49-F238E27FC236}">
                <a16:creationId xmlns:a16="http://schemas.microsoft.com/office/drawing/2014/main" xmlns="" id="{07D91443-9A49-48DC-8DA2-62F45D0D7551}"/>
              </a:ext>
            </a:extLst>
          </p:cNvPr>
          <p:cNvPicPr>
            <a:picLocks noChangeAspect="1"/>
          </p:cNvPicPr>
          <p:nvPr/>
        </p:nvPicPr>
        <p:blipFill>
          <a:blip r:embed="rId2" cstate="print"/>
          <a:stretch>
            <a:fillRect/>
          </a:stretch>
        </p:blipFill>
        <p:spPr>
          <a:xfrm>
            <a:off x="11133125" y="0"/>
            <a:ext cx="1055700" cy="638977"/>
          </a:xfrm>
          <a:prstGeom prst="rect">
            <a:avLst/>
          </a:prstGeom>
        </p:spPr>
      </p:pic>
    </p:spTree>
    <p:extLst>
      <p:ext uri="{BB962C8B-B14F-4D97-AF65-F5344CB8AC3E}">
        <p14:creationId xmlns:p14="http://schemas.microsoft.com/office/powerpoint/2010/main" xmlns="" val="378165068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General—Section 101</a:t>
            </a:r>
          </a:p>
        </p:txBody>
      </p:sp>
      <p:sp>
        <p:nvSpPr>
          <p:cNvPr id="3" name="Content Placeholder 2"/>
          <p:cNvSpPr>
            <a:spLocks noGrp="1"/>
          </p:cNvSpPr>
          <p:nvPr>
            <p:ph idx="1"/>
          </p:nvPr>
        </p:nvSpPr>
        <p:spPr/>
        <p:txBody>
          <a:bodyPr>
            <a:normAutofit/>
          </a:bodyPr>
          <a:lstStyle/>
          <a:p>
            <a:pPr marL="0" indent="0">
              <a:buNone/>
            </a:pPr>
            <a:r>
              <a:rPr lang="en-US" b="1" dirty="0"/>
              <a:t> Section 101.2 – Scope</a:t>
            </a:r>
          </a:p>
          <a:p>
            <a:r>
              <a:rPr lang="en-US" sz="2800" dirty="0"/>
              <a:t>The IEBC covers all aspects of existing buildings, including maintenance, repairs, alterations, additions, change in use, historic buildings and relocation.</a:t>
            </a:r>
          </a:p>
          <a:p>
            <a:pPr marL="45720" indent="0">
              <a:buNone/>
            </a:pPr>
            <a:endParaRPr lang="en-US" sz="2800" dirty="0"/>
          </a:p>
          <a:p>
            <a:pPr marL="45720" indent="0">
              <a:buNone/>
            </a:pPr>
            <a:r>
              <a:rPr lang="en-US" sz="2800" dirty="0"/>
              <a:t>A new exception has been provided in 2018 that refers the user to the IRC for buildings fitting within the allowed construction of that code.    </a:t>
            </a:r>
          </a:p>
        </p:txBody>
      </p:sp>
      <p:sp>
        <p:nvSpPr>
          <p:cNvPr id="5" name="Slide Number Placeholder 4"/>
          <p:cNvSpPr>
            <a:spLocks noGrp="1"/>
          </p:cNvSpPr>
          <p:nvPr>
            <p:ph type="sldNum" sz="quarter" idx="11"/>
          </p:nvPr>
        </p:nvSpPr>
        <p:spPr/>
        <p:txBody>
          <a:bodyPr/>
          <a:lstStyle/>
          <a:p>
            <a:fld id="{F8B5DA1B-6C24-4748-B347-265A9C40C776}" type="slidenum">
              <a:rPr lang="en-US" smtClean="0"/>
              <a:pPr/>
              <a:t>18</a:t>
            </a:fld>
            <a:endParaRPr lang="en-US" dirty="0"/>
          </a:p>
        </p:txBody>
      </p:sp>
      <p:pic>
        <p:nvPicPr>
          <p:cNvPr id="6" name="Picture 5">
            <a:extLst>
              <a:ext uri="{FF2B5EF4-FFF2-40B4-BE49-F238E27FC236}">
                <a16:creationId xmlns:a16="http://schemas.microsoft.com/office/drawing/2014/main" xmlns="" id="{807C5400-284B-4FC4-B7F4-59B6BD5BE20D}"/>
              </a:ext>
            </a:extLst>
          </p:cNvPr>
          <p:cNvPicPr>
            <a:picLocks noChangeAspect="1"/>
          </p:cNvPicPr>
          <p:nvPr/>
        </p:nvPicPr>
        <p:blipFill>
          <a:blip r:embed="rId4" cstate="print"/>
          <a:stretch>
            <a:fillRect/>
          </a:stretch>
        </p:blipFill>
        <p:spPr>
          <a:xfrm>
            <a:off x="11133125" y="0"/>
            <a:ext cx="1055700" cy="638977"/>
          </a:xfrm>
          <a:prstGeom prst="rect">
            <a:avLst/>
          </a:prstGeom>
        </p:spPr>
      </p:pic>
    </p:spTree>
    <p:custDataLst>
      <p:tags r:id="rId1"/>
    </p:custDataLst>
    <p:extLst>
      <p:ext uri="{BB962C8B-B14F-4D97-AF65-F5344CB8AC3E}">
        <p14:creationId xmlns:p14="http://schemas.microsoft.com/office/powerpoint/2010/main" xmlns="" val="105601099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Means of Egress—Section 805 </a:t>
            </a:r>
          </a:p>
        </p:txBody>
      </p:sp>
      <p:sp>
        <p:nvSpPr>
          <p:cNvPr id="3" name="Content Placeholder 2"/>
          <p:cNvSpPr>
            <a:spLocks noGrp="1"/>
          </p:cNvSpPr>
          <p:nvPr>
            <p:ph sz="half" idx="1"/>
          </p:nvPr>
        </p:nvSpPr>
        <p:spPr/>
        <p:txBody>
          <a:bodyPr>
            <a:normAutofit/>
          </a:bodyPr>
          <a:lstStyle/>
          <a:p>
            <a:pPr marL="0" indent="0">
              <a:buNone/>
            </a:pPr>
            <a:r>
              <a:rPr lang="en-US" sz="2800" b="1" dirty="0"/>
              <a:t>Section 805.9 – Handrails </a:t>
            </a:r>
          </a:p>
          <a:p>
            <a:r>
              <a:rPr lang="en-US" sz="2800" dirty="0"/>
              <a:t>All required exit stairs with three or more risers must be provided with not less than one handrail. </a:t>
            </a:r>
          </a:p>
          <a:p>
            <a:r>
              <a:rPr lang="en-US" sz="2800" dirty="0"/>
              <a:t>All exit stairways with a required width greater than 66 inches (1676 mm) must have handrails on both sides.</a:t>
            </a:r>
          </a:p>
        </p:txBody>
      </p:sp>
      <p:sp>
        <p:nvSpPr>
          <p:cNvPr id="5" name="Slide Number Placeholder 4"/>
          <p:cNvSpPr>
            <a:spLocks noGrp="1"/>
          </p:cNvSpPr>
          <p:nvPr>
            <p:ph type="sldNum" sz="quarter" idx="11"/>
          </p:nvPr>
        </p:nvSpPr>
        <p:spPr/>
        <p:txBody>
          <a:bodyPr/>
          <a:lstStyle/>
          <a:p>
            <a:pPr>
              <a:defRPr/>
            </a:pPr>
            <a:fld id="{4C9BA85A-05AB-40DE-A642-B306DDD4645C}" type="slidenum">
              <a:rPr lang="en-US" smtClean="0"/>
              <a:pPr>
                <a:defRPr/>
              </a:pPr>
              <a:t>180</a:t>
            </a:fld>
            <a:endParaRPr lang="en-US" dirty="0"/>
          </a:p>
        </p:txBody>
      </p:sp>
      <p:pic>
        <p:nvPicPr>
          <p:cNvPr id="6" name="Picture 5">
            <a:extLst>
              <a:ext uri="{FF2B5EF4-FFF2-40B4-BE49-F238E27FC236}">
                <a16:creationId xmlns:a16="http://schemas.microsoft.com/office/drawing/2014/main" xmlns="" id="{9170B5EB-4089-4BEA-8581-3F3CA863F49D}"/>
              </a:ext>
            </a:extLst>
          </p:cNvPr>
          <p:cNvPicPr>
            <a:picLocks noChangeAspect="1"/>
          </p:cNvPicPr>
          <p:nvPr/>
        </p:nvPicPr>
        <p:blipFill>
          <a:blip r:embed="rId2" cstate="print"/>
          <a:stretch>
            <a:fillRect/>
          </a:stretch>
        </p:blipFill>
        <p:spPr>
          <a:xfrm>
            <a:off x="11133125" y="0"/>
            <a:ext cx="1055700" cy="638977"/>
          </a:xfrm>
          <a:prstGeom prst="rect">
            <a:avLst/>
          </a:prstGeom>
        </p:spPr>
      </p:pic>
    </p:spTree>
    <p:extLst>
      <p:ext uri="{BB962C8B-B14F-4D97-AF65-F5344CB8AC3E}">
        <p14:creationId xmlns:p14="http://schemas.microsoft.com/office/powerpoint/2010/main" xmlns="" val="337896154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Means of Egress—Section 805 </a:t>
            </a:r>
          </a:p>
        </p:txBody>
      </p:sp>
      <p:sp>
        <p:nvSpPr>
          <p:cNvPr id="3" name="Content Placeholder 2"/>
          <p:cNvSpPr>
            <a:spLocks noGrp="1"/>
          </p:cNvSpPr>
          <p:nvPr>
            <p:ph sz="half" idx="1"/>
          </p:nvPr>
        </p:nvSpPr>
        <p:spPr>
          <a:xfrm>
            <a:off x="379412" y="1828800"/>
            <a:ext cx="11506200" cy="4191000"/>
          </a:xfrm>
        </p:spPr>
        <p:txBody>
          <a:bodyPr>
            <a:normAutofit lnSpcReduction="10000"/>
          </a:bodyPr>
          <a:lstStyle/>
          <a:p>
            <a:pPr marL="0" indent="0">
              <a:buNone/>
            </a:pPr>
            <a:r>
              <a:rPr lang="en-US" sz="2800" b="1" dirty="0"/>
              <a:t>Section 805.10 – Refuge Areas </a:t>
            </a:r>
          </a:p>
          <a:p>
            <a:r>
              <a:rPr lang="en-US" sz="2800" dirty="0"/>
              <a:t>In Group I-2, I-3 and Ambulatory care facilities there is a dependence upon a defend in place strategy versus traditional building evacuation. </a:t>
            </a:r>
          </a:p>
          <a:p>
            <a:r>
              <a:rPr lang="en-US" sz="2800" dirty="0"/>
              <a:t>In order to accomplish this, appropriately sized refuge areas are required to be available. </a:t>
            </a:r>
          </a:p>
          <a:p>
            <a:r>
              <a:rPr lang="en-US" sz="2800" dirty="0"/>
              <a:t>These sections are intended to make sure those refuge areas are addressed during alterations. </a:t>
            </a:r>
          </a:p>
          <a:p>
            <a:r>
              <a:rPr lang="en-US" sz="2800" dirty="0"/>
              <a:t>This section requires compliance with IBC 407.5.1.</a:t>
            </a:r>
          </a:p>
        </p:txBody>
      </p:sp>
      <p:sp>
        <p:nvSpPr>
          <p:cNvPr id="5" name="Slide Number Placeholder 4"/>
          <p:cNvSpPr>
            <a:spLocks noGrp="1"/>
          </p:cNvSpPr>
          <p:nvPr>
            <p:ph type="sldNum" sz="quarter" idx="11"/>
          </p:nvPr>
        </p:nvSpPr>
        <p:spPr/>
        <p:txBody>
          <a:bodyPr/>
          <a:lstStyle/>
          <a:p>
            <a:pPr>
              <a:defRPr/>
            </a:pPr>
            <a:fld id="{4C9BA85A-05AB-40DE-A642-B306DDD4645C}" type="slidenum">
              <a:rPr lang="en-US" smtClean="0"/>
              <a:pPr>
                <a:defRPr/>
              </a:pPr>
              <a:t>181</a:t>
            </a:fld>
            <a:endParaRPr lang="en-US" dirty="0"/>
          </a:p>
        </p:txBody>
      </p:sp>
      <p:pic>
        <p:nvPicPr>
          <p:cNvPr id="6" name="Picture 5">
            <a:extLst>
              <a:ext uri="{FF2B5EF4-FFF2-40B4-BE49-F238E27FC236}">
                <a16:creationId xmlns:a16="http://schemas.microsoft.com/office/drawing/2014/main" xmlns="" id="{55BF9CA4-E71A-44C3-85F5-2004CA0C7953}"/>
              </a:ext>
            </a:extLst>
          </p:cNvPr>
          <p:cNvPicPr>
            <a:picLocks noChangeAspect="1"/>
          </p:cNvPicPr>
          <p:nvPr/>
        </p:nvPicPr>
        <p:blipFill>
          <a:blip r:embed="rId2" cstate="print"/>
          <a:stretch>
            <a:fillRect/>
          </a:stretch>
        </p:blipFill>
        <p:spPr>
          <a:xfrm>
            <a:off x="11133125" y="0"/>
            <a:ext cx="1055700" cy="638977"/>
          </a:xfrm>
          <a:prstGeom prst="rect">
            <a:avLst/>
          </a:prstGeom>
        </p:spPr>
      </p:pic>
    </p:spTree>
    <p:extLst>
      <p:ext uri="{BB962C8B-B14F-4D97-AF65-F5344CB8AC3E}">
        <p14:creationId xmlns:p14="http://schemas.microsoft.com/office/powerpoint/2010/main" xmlns="" val="318504276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Structural—Section 806</a:t>
            </a:r>
          </a:p>
        </p:txBody>
      </p:sp>
      <p:sp>
        <p:nvSpPr>
          <p:cNvPr id="3" name="Content Placeholder 2"/>
          <p:cNvSpPr>
            <a:spLocks noGrp="1"/>
          </p:cNvSpPr>
          <p:nvPr>
            <p:ph sz="half" idx="1"/>
          </p:nvPr>
        </p:nvSpPr>
        <p:spPr/>
        <p:txBody>
          <a:bodyPr>
            <a:normAutofit/>
          </a:bodyPr>
          <a:lstStyle/>
          <a:p>
            <a:pPr marL="0" indent="0">
              <a:buNone/>
            </a:pPr>
            <a:r>
              <a:rPr lang="en-US" sz="2800" b="1" dirty="0"/>
              <a:t>Section 806.1 – General </a:t>
            </a:r>
          </a:p>
          <a:p>
            <a:r>
              <a:rPr lang="en-US" sz="2800" dirty="0"/>
              <a:t>This section applies when alterations include the installation of additional equipment that is structurally supported by the building or the reconfiguration of space such that portions of the building become subjected to higher gravity loads in accordance with Table 1607.1 of the IBC.</a:t>
            </a:r>
          </a:p>
        </p:txBody>
      </p:sp>
      <p:sp>
        <p:nvSpPr>
          <p:cNvPr id="5" name="Slide Number Placeholder 4"/>
          <p:cNvSpPr>
            <a:spLocks noGrp="1"/>
          </p:cNvSpPr>
          <p:nvPr>
            <p:ph type="sldNum" sz="quarter" idx="11"/>
          </p:nvPr>
        </p:nvSpPr>
        <p:spPr/>
        <p:txBody>
          <a:bodyPr/>
          <a:lstStyle/>
          <a:p>
            <a:pPr>
              <a:defRPr/>
            </a:pPr>
            <a:fld id="{4C9BA85A-05AB-40DE-A642-B306DDD4645C}" type="slidenum">
              <a:rPr lang="en-US" smtClean="0"/>
              <a:pPr>
                <a:defRPr/>
              </a:pPr>
              <a:t>182</a:t>
            </a:fld>
            <a:endParaRPr lang="en-US" dirty="0"/>
          </a:p>
        </p:txBody>
      </p:sp>
      <p:pic>
        <p:nvPicPr>
          <p:cNvPr id="6" name="Picture 5">
            <a:extLst>
              <a:ext uri="{FF2B5EF4-FFF2-40B4-BE49-F238E27FC236}">
                <a16:creationId xmlns:a16="http://schemas.microsoft.com/office/drawing/2014/main" xmlns="" id="{A28780D2-742A-4A43-B480-14B829A0AE28}"/>
              </a:ext>
            </a:extLst>
          </p:cNvPr>
          <p:cNvPicPr>
            <a:picLocks noChangeAspect="1"/>
          </p:cNvPicPr>
          <p:nvPr/>
        </p:nvPicPr>
        <p:blipFill>
          <a:blip r:embed="rId2" cstate="print"/>
          <a:stretch>
            <a:fillRect/>
          </a:stretch>
        </p:blipFill>
        <p:spPr>
          <a:xfrm>
            <a:off x="11133125" y="0"/>
            <a:ext cx="1055700" cy="638977"/>
          </a:xfrm>
          <a:prstGeom prst="rect">
            <a:avLst/>
          </a:prstGeom>
        </p:spPr>
      </p:pic>
    </p:spTree>
    <p:extLst>
      <p:ext uri="{BB962C8B-B14F-4D97-AF65-F5344CB8AC3E}">
        <p14:creationId xmlns:p14="http://schemas.microsoft.com/office/powerpoint/2010/main" xmlns="" val="308408869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7724566-AA54-45FC-8FCF-74249034A9EF}"/>
              </a:ext>
            </a:extLst>
          </p:cNvPr>
          <p:cNvSpPr>
            <a:spLocks noGrp="1"/>
          </p:cNvSpPr>
          <p:nvPr>
            <p:ph type="title"/>
          </p:nvPr>
        </p:nvSpPr>
        <p:spPr>
          <a:xfrm>
            <a:off x="8642213" y="1981200"/>
            <a:ext cx="3276600" cy="1066800"/>
          </a:xfrm>
        </p:spPr>
        <p:txBody>
          <a:bodyPr/>
          <a:lstStyle/>
          <a:p>
            <a:r>
              <a:rPr lang="en-US" dirty="0"/>
              <a:t>Structural</a:t>
            </a:r>
            <a:br>
              <a:rPr lang="en-US" dirty="0"/>
            </a:br>
            <a:r>
              <a:rPr lang="en-US" dirty="0"/>
              <a:t>Section 807</a:t>
            </a:r>
          </a:p>
        </p:txBody>
      </p:sp>
      <p:pic>
        <p:nvPicPr>
          <p:cNvPr id="4" name="Picture 2">
            <a:extLst>
              <a:ext uri="{FF2B5EF4-FFF2-40B4-BE49-F238E27FC236}">
                <a16:creationId xmlns:a16="http://schemas.microsoft.com/office/drawing/2014/main" xmlns="" id="{1284D510-DDD3-46D4-9283-47592F497150}"/>
              </a:ext>
            </a:extLst>
          </p:cNvPr>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3328" y="0"/>
            <a:ext cx="7996084" cy="6858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5" name="Picture 4">
            <a:extLst>
              <a:ext uri="{FF2B5EF4-FFF2-40B4-BE49-F238E27FC236}">
                <a16:creationId xmlns:a16="http://schemas.microsoft.com/office/drawing/2014/main" xmlns="" id="{3A8CDD09-7F88-4B04-B844-DE9BABAB7580}"/>
              </a:ext>
            </a:extLst>
          </p:cNvPr>
          <p:cNvPicPr>
            <a:picLocks noChangeAspect="1"/>
          </p:cNvPicPr>
          <p:nvPr/>
        </p:nvPicPr>
        <p:blipFill>
          <a:blip r:embed="rId3" cstate="print"/>
          <a:stretch>
            <a:fillRect/>
          </a:stretch>
        </p:blipFill>
        <p:spPr>
          <a:xfrm>
            <a:off x="11124294" y="0"/>
            <a:ext cx="1054699" cy="640135"/>
          </a:xfrm>
          <a:prstGeom prst="rect">
            <a:avLst/>
          </a:prstGeom>
        </p:spPr>
      </p:pic>
      <p:sp>
        <p:nvSpPr>
          <p:cNvPr id="6" name="Slide Number Placeholder 5">
            <a:extLst>
              <a:ext uri="{FF2B5EF4-FFF2-40B4-BE49-F238E27FC236}">
                <a16:creationId xmlns:a16="http://schemas.microsoft.com/office/drawing/2014/main" xmlns="" id="{1302AE9C-364C-41CE-BAF6-9DDE1F044DBD}"/>
              </a:ext>
            </a:extLst>
          </p:cNvPr>
          <p:cNvSpPr>
            <a:spLocks noGrp="1"/>
          </p:cNvSpPr>
          <p:nvPr>
            <p:ph type="sldNum" sz="quarter" idx="12"/>
          </p:nvPr>
        </p:nvSpPr>
        <p:spPr/>
        <p:txBody>
          <a:bodyPr/>
          <a:lstStyle/>
          <a:p>
            <a:fld id="{AAEAE4A8-A6E5-453E-B946-FB774B73F48C}" type="slidenum">
              <a:rPr lang="en-US" smtClean="0"/>
              <a:pPr/>
              <a:t>183</a:t>
            </a:fld>
            <a:endParaRPr lang="en-US" dirty="0"/>
          </a:p>
        </p:txBody>
      </p:sp>
    </p:spTree>
    <p:extLst>
      <p:ext uri="{BB962C8B-B14F-4D97-AF65-F5344CB8AC3E}">
        <p14:creationId xmlns:p14="http://schemas.microsoft.com/office/powerpoint/2010/main" xmlns="" val="346412964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E131AAC-488A-4EA3-9F84-A67D8F77270D}"/>
              </a:ext>
            </a:extLst>
          </p:cNvPr>
          <p:cNvSpPr>
            <a:spLocks noGrp="1"/>
          </p:cNvSpPr>
          <p:nvPr>
            <p:ph type="title"/>
          </p:nvPr>
        </p:nvSpPr>
        <p:spPr>
          <a:xfrm>
            <a:off x="8456612" y="2667000"/>
            <a:ext cx="2819400" cy="1066800"/>
          </a:xfrm>
        </p:spPr>
        <p:txBody>
          <a:bodyPr/>
          <a:lstStyle/>
          <a:p>
            <a:r>
              <a:rPr lang="en-US" dirty="0"/>
              <a:t>Structural</a:t>
            </a:r>
            <a:br>
              <a:rPr lang="en-US" dirty="0"/>
            </a:br>
            <a:r>
              <a:rPr lang="en-US" dirty="0"/>
              <a:t>Section 806</a:t>
            </a:r>
          </a:p>
        </p:txBody>
      </p:sp>
      <p:pic>
        <p:nvPicPr>
          <p:cNvPr id="4" name="Picture 2">
            <a:extLst>
              <a:ext uri="{FF2B5EF4-FFF2-40B4-BE49-F238E27FC236}">
                <a16:creationId xmlns:a16="http://schemas.microsoft.com/office/drawing/2014/main" xmlns="" id="{39C34B35-F024-491F-821C-A50C5F712EEC}"/>
              </a:ext>
            </a:extLst>
          </p:cNvPr>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7999412" cy="708460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5" name="Picture 4">
            <a:extLst>
              <a:ext uri="{FF2B5EF4-FFF2-40B4-BE49-F238E27FC236}">
                <a16:creationId xmlns:a16="http://schemas.microsoft.com/office/drawing/2014/main" xmlns="" id="{3736F983-7699-4941-ACF5-0CF11076E1D6}"/>
              </a:ext>
            </a:extLst>
          </p:cNvPr>
          <p:cNvPicPr>
            <a:picLocks noChangeAspect="1"/>
          </p:cNvPicPr>
          <p:nvPr/>
        </p:nvPicPr>
        <p:blipFill>
          <a:blip r:embed="rId3" cstate="print"/>
          <a:stretch>
            <a:fillRect/>
          </a:stretch>
        </p:blipFill>
        <p:spPr>
          <a:xfrm>
            <a:off x="11124294" y="0"/>
            <a:ext cx="1054699" cy="640135"/>
          </a:xfrm>
          <a:prstGeom prst="rect">
            <a:avLst/>
          </a:prstGeom>
        </p:spPr>
      </p:pic>
      <p:sp>
        <p:nvSpPr>
          <p:cNvPr id="6" name="Slide Number Placeholder 5">
            <a:extLst>
              <a:ext uri="{FF2B5EF4-FFF2-40B4-BE49-F238E27FC236}">
                <a16:creationId xmlns:a16="http://schemas.microsoft.com/office/drawing/2014/main" xmlns="" id="{2D4CD720-D212-4A9B-83F0-216791AD0FB9}"/>
              </a:ext>
            </a:extLst>
          </p:cNvPr>
          <p:cNvSpPr>
            <a:spLocks noGrp="1"/>
          </p:cNvSpPr>
          <p:nvPr>
            <p:ph type="sldNum" sz="quarter" idx="12"/>
          </p:nvPr>
        </p:nvSpPr>
        <p:spPr/>
        <p:txBody>
          <a:bodyPr/>
          <a:lstStyle/>
          <a:p>
            <a:fld id="{AAEAE4A8-A6E5-453E-B946-FB774B73F48C}" type="slidenum">
              <a:rPr lang="en-US" smtClean="0"/>
              <a:pPr/>
              <a:t>184</a:t>
            </a:fld>
            <a:endParaRPr lang="en-US" dirty="0"/>
          </a:p>
        </p:txBody>
      </p:sp>
    </p:spTree>
    <p:extLst>
      <p:ext uri="{BB962C8B-B14F-4D97-AF65-F5344CB8AC3E}">
        <p14:creationId xmlns:p14="http://schemas.microsoft.com/office/powerpoint/2010/main" xmlns="" val="207330848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Structural—Section 806</a:t>
            </a:r>
          </a:p>
        </p:txBody>
      </p:sp>
      <p:sp>
        <p:nvSpPr>
          <p:cNvPr id="8" name="Content Placeholder 7"/>
          <p:cNvSpPr>
            <a:spLocks noGrp="1"/>
          </p:cNvSpPr>
          <p:nvPr>
            <p:ph sz="half" idx="1"/>
          </p:nvPr>
        </p:nvSpPr>
        <p:spPr/>
        <p:txBody>
          <a:bodyPr/>
          <a:lstStyle/>
          <a:p>
            <a:pPr marL="0" indent="0">
              <a:buNone/>
            </a:pPr>
            <a:r>
              <a:rPr lang="en-US" b="1" dirty="0"/>
              <a:t>Section 806.2 – New structural elements </a:t>
            </a:r>
          </a:p>
          <a:p>
            <a:r>
              <a:rPr lang="en-US" dirty="0"/>
              <a:t>New structural members (also referred to in Section 807.3), which include connections and anchorage in alterations must comply with the IBC.</a:t>
            </a:r>
          </a:p>
        </p:txBody>
      </p:sp>
      <p:sp>
        <p:nvSpPr>
          <p:cNvPr id="5" name="Slide Number Placeholder 4"/>
          <p:cNvSpPr>
            <a:spLocks noGrp="1"/>
          </p:cNvSpPr>
          <p:nvPr>
            <p:ph type="sldNum" sz="quarter" idx="11"/>
          </p:nvPr>
        </p:nvSpPr>
        <p:spPr/>
        <p:txBody>
          <a:bodyPr/>
          <a:lstStyle/>
          <a:p>
            <a:pPr>
              <a:defRPr/>
            </a:pPr>
            <a:fld id="{2C543F9B-D18C-4382-B79F-E6EA160C74A3}" type="slidenum">
              <a:rPr lang="en-US" smtClean="0"/>
              <a:pPr>
                <a:defRPr/>
              </a:pPr>
              <a:t>185</a:t>
            </a:fld>
            <a:endParaRPr lang="en-US" dirty="0"/>
          </a:p>
        </p:txBody>
      </p:sp>
      <p:pic>
        <p:nvPicPr>
          <p:cNvPr id="6" name="Picture 5">
            <a:extLst>
              <a:ext uri="{FF2B5EF4-FFF2-40B4-BE49-F238E27FC236}">
                <a16:creationId xmlns:a16="http://schemas.microsoft.com/office/drawing/2014/main" xmlns="" id="{DE05F7F4-9543-4E48-BC78-DEB3DB76D73A}"/>
              </a:ext>
            </a:extLst>
          </p:cNvPr>
          <p:cNvPicPr>
            <a:picLocks noChangeAspect="1"/>
          </p:cNvPicPr>
          <p:nvPr/>
        </p:nvPicPr>
        <p:blipFill>
          <a:blip r:embed="rId3" cstate="print"/>
          <a:stretch>
            <a:fillRect/>
          </a:stretch>
        </p:blipFill>
        <p:spPr>
          <a:xfrm>
            <a:off x="11133125" y="0"/>
            <a:ext cx="1055700" cy="638977"/>
          </a:xfrm>
          <a:prstGeom prst="rect">
            <a:avLst/>
          </a:prstGeom>
        </p:spPr>
      </p:pic>
    </p:spTree>
    <p:custDataLst>
      <p:tags r:id="rId1"/>
    </p:custDataLst>
    <p:extLst>
      <p:ext uri="{BB962C8B-B14F-4D97-AF65-F5344CB8AC3E}">
        <p14:creationId xmlns:p14="http://schemas.microsoft.com/office/powerpoint/2010/main" xmlns="" val="387399971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Structural—Section 806</a:t>
            </a:r>
          </a:p>
        </p:txBody>
      </p:sp>
      <p:sp>
        <p:nvSpPr>
          <p:cNvPr id="8" name="Content Placeholder 7"/>
          <p:cNvSpPr>
            <a:spLocks noGrp="1"/>
          </p:cNvSpPr>
          <p:nvPr>
            <p:ph sz="half" idx="1"/>
          </p:nvPr>
        </p:nvSpPr>
        <p:spPr/>
        <p:txBody>
          <a:bodyPr/>
          <a:lstStyle/>
          <a:p>
            <a:pPr marL="0" indent="0">
              <a:buNone/>
            </a:pPr>
            <a:r>
              <a:rPr lang="en-US" sz="2400" b="1" dirty="0"/>
              <a:t>Section 806.4 – Existing structural members </a:t>
            </a:r>
          </a:p>
          <a:p>
            <a:r>
              <a:rPr lang="en-US" sz="2400" dirty="0"/>
              <a:t>Existing structural elements that support additional gravity loads or snow drift loads must comply with the requirements of the IBC, unless the stress is not increased by more than five percent. </a:t>
            </a:r>
          </a:p>
          <a:p>
            <a:r>
              <a:rPr lang="en-US" sz="2400" dirty="0"/>
              <a:t>In the case of Group R buildings with not greater than five dwellings or sleeping units, the existing building and its alteration shall comply with the conventional light-frame construction method in the IBC or the IRC.</a:t>
            </a:r>
          </a:p>
        </p:txBody>
      </p:sp>
      <p:sp>
        <p:nvSpPr>
          <p:cNvPr id="5" name="Slide Number Placeholder 4"/>
          <p:cNvSpPr>
            <a:spLocks noGrp="1"/>
          </p:cNvSpPr>
          <p:nvPr>
            <p:ph type="sldNum" sz="quarter" idx="11"/>
          </p:nvPr>
        </p:nvSpPr>
        <p:spPr/>
        <p:txBody>
          <a:bodyPr/>
          <a:lstStyle/>
          <a:p>
            <a:pPr>
              <a:defRPr/>
            </a:pPr>
            <a:fld id="{2C543F9B-D18C-4382-B79F-E6EA160C74A3}" type="slidenum">
              <a:rPr lang="en-US" smtClean="0"/>
              <a:pPr>
                <a:defRPr/>
              </a:pPr>
              <a:t>186</a:t>
            </a:fld>
            <a:endParaRPr lang="en-US" dirty="0"/>
          </a:p>
        </p:txBody>
      </p:sp>
      <p:pic>
        <p:nvPicPr>
          <p:cNvPr id="6" name="Picture 5">
            <a:extLst>
              <a:ext uri="{FF2B5EF4-FFF2-40B4-BE49-F238E27FC236}">
                <a16:creationId xmlns:a16="http://schemas.microsoft.com/office/drawing/2014/main" xmlns="" id="{4277E129-BF43-45AB-8543-CE86C2AF7C7A}"/>
              </a:ext>
            </a:extLst>
          </p:cNvPr>
          <p:cNvPicPr>
            <a:picLocks noChangeAspect="1"/>
          </p:cNvPicPr>
          <p:nvPr/>
        </p:nvPicPr>
        <p:blipFill>
          <a:blip r:embed="rId2" cstate="print"/>
          <a:stretch>
            <a:fillRect/>
          </a:stretch>
        </p:blipFill>
        <p:spPr>
          <a:xfrm>
            <a:off x="11133125" y="0"/>
            <a:ext cx="1055700" cy="638977"/>
          </a:xfrm>
          <a:prstGeom prst="rect">
            <a:avLst/>
          </a:prstGeom>
        </p:spPr>
      </p:pic>
    </p:spTree>
    <p:extLst>
      <p:ext uri="{BB962C8B-B14F-4D97-AF65-F5344CB8AC3E}">
        <p14:creationId xmlns:p14="http://schemas.microsoft.com/office/powerpoint/2010/main" xmlns="" val="342261487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Structural—Section 806</a:t>
            </a:r>
          </a:p>
        </p:txBody>
      </p:sp>
      <p:sp>
        <p:nvSpPr>
          <p:cNvPr id="8" name="Content Placeholder 7"/>
          <p:cNvSpPr>
            <a:spLocks noGrp="1"/>
          </p:cNvSpPr>
          <p:nvPr>
            <p:ph sz="half" idx="1"/>
          </p:nvPr>
        </p:nvSpPr>
        <p:spPr/>
        <p:txBody>
          <a:bodyPr/>
          <a:lstStyle/>
          <a:p>
            <a:pPr marL="0" indent="0">
              <a:buNone/>
            </a:pPr>
            <a:r>
              <a:rPr lang="en-US" b="1" dirty="0"/>
              <a:t>Section 806.3 – Existing structural elements resisting lateral loads </a:t>
            </a:r>
          </a:p>
          <a:p>
            <a:r>
              <a:rPr lang="en-US" dirty="0"/>
              <a:t>When the demand-capacity ratio of an existing lateral load-resisting element, with a proposed alteration considered, exceeds 10 percent its demand-capacity ratio with the alteration ignored, the requirements for the IBC wind provisions and reduced IBC-level seismic forces must be complied with. </a:t>
            </a:r>
          </a:p>
          <a:p>
            <a:r>
              <a:rPr lang="en-US" dirty="0"/>
              <a:t>Requiring these ratios to include applicable load combinations and design lateral loads, as well as to account for the cumulative effects of work that has taken place since the original construction of the building, will more reflect the actual increase in percentage change of capacity.</a:t>
            </a:r>
          </a:p>
        </p:txBody>
      </p:sp>
      <p:sp>
        <p:nvSpPr>
          <p:cNvPr id="5" name="Slide Number Placeholder 4"/>
          <p:cNvSpPr>
            <a:spLocks noGrp="1"/>
          </p:cNvSpPr>
          <p:nvPr>
            <p:ph type="sldNum" sz="quarter" idx="11"/>
          </p:nvPr>
        </p:nvSpPr>
        <p:spPr/>
        <p:txBody>
          <a:bodyPr/>
          <a:lstStyle/>
          <a:p>
            <a:pPr>
              <a:defRPr/>
            </a:pPr>
            <a:fld id="{2C543F9B-D18C-4382-B79F-E6EA160C74A3}" type="slidenum">
              <a:rPr lang="en-US" smtClean="0"/>
              <a:pPr>
                <a:defRPr/>
              </a:pPr>
              <a:t>187</a:t>
            </a:fld>
            <a:endParaRPr lang="en-US" dirty="0"/>
          </a:p>
        </p:txBody>
      </p:sp>
      <p:pic>
        <p:nvPicPr>
          <p:cNvPr id="6" name="Picture 5">
            <a:extLst>
              <a:ext uri="{FF2B5EF4-FFF2-40B4-BE49-F238E27FC236}">
                <a16:creationId xmlns:a16="http://schemas.microsoft.com/office/drawing/2014/main" xmlns="" id="{36E73E7C-B9D9-4784-9871-08C8CDB7377F}"/>
              </a:ext>
            </a:extLst>
          </p:cNvPr>
          <p:cNvPicPr>
            <a:picLocks noChangeAspect="1"/>
          </p:cNvPicPr>
          <p:nvPr/>
        </p:nvPicPr>
        <p:blipFill>
          <a:blip r:embed="rId2" cstate="print"/>
          <a:stretch>
            <a:fillRect/>
          </a:stretch>
        </p:blipFill>
        <p:spPr>
          <a:xfrm>
            <a:off x="11133125" y="0"/>
            <a:ext cx="1055700" cy="638977"/>
          </a:xfrm>
          <a:prstGeom prst="rect">
            <a:avLst/>
          </a:prstGeom>
        </p:spPr>
      </p:pic>
    </p:spTree>
    <p:extLst>
      <p:ext uri="{BB962C8B-B14F-4D97-AF65-F5344CB8AC3E}">
        <p14:creationId xmlns:p14="http://schemas.microsoft.com/office/powerpoint/2010/main" xmlns="" val="64606868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Structural—Section 806</a:t>
            </a:r>
          </a:p>
        </p:txBody>
      </p:sp>
      <p:sp>
        <p:nvSpPr>
          <p:cNvPr id="8" name="Content Placeholder 7"/>
          <p:cNvSpPr>
            <a:spLocks noGrp="1"/>
          </p:cNvSpPr>
          <p:nvPr>
            <p:ph sz="half" idx="1"/>
          </p:nvPr>
        </p:nvSpPr>
        <p:spPr/>
        <p:txBody>
          <a:bodyPr/>
          <a:lstStyle/>
          <a:p>
            <a:pPr marL="0" indent="0">
              <a:buNone/>
            </a:pPr>
            <a:r>
              <a:rPr lang="en-US" b="1" dirty="0"/>
              <a:t>Section 806.4 – Voluntary lateral-force-resisting system alterations </a:t>
            </a:r>
          </a:p>
          <a:p>
            <a:r>
              <a:rPr lang="en-US" dirty="0"/>
              <a:t>This section addresses the issue of upgrading a building’s lateral-force-resisting system voluntarily for improved resistance to wind and seismic forces. </a:t>
            </a:r>
          </a:p>
          <a:p>
            <a:r>
              <a:rPr lang="en-US" dirty="0"/>
              <a:t>This section allows an owner to initiate an improvement to the lateral-force-resisting system to the extent it is viable to do so and provided the requisite engineering analysis is furnished. </a:t>
            </a:r>
          </a:p>
          <a:p>
            <a:r>
              <a:rPr lang="en-US" dirty="0"/>
              <a:t>Since no minimum load requirement is established by the code, the building owner and the registered design professional have the latitude to establish performance goals and objectives.</a:t>
            </a:r>
          </a:p>
        </p:txBody>
      </p:sp>
      <p:sp>
        <p:nvSpPr>
          <p:cNvPr id="5" name="Slide Number Placeholder 4"/>
          <p:cNvSpPr>
            <a:spLocks noGrp="1"/>
          </p:cNvSpPr>
          <p:nvPr>
            <p:ph type="sldNum" sz="quarter" idx="11"/>
          </p:nvPr>
        </p:nvSpPr>
        <p:spPr/>
        <p:txBody>
          <a:bodyPr/>
          <a:lstStyle/>
          <a:p>
            <a:pPr>
              <a:defRPr/>
            </a:pPr>
            <a:fld id="{2C543F9B-D18C-4382-B79F-E6EA160C74A3}" type="slidenum">
              <a:rPr lang="en-US" smtClean="0"/>
              <a:pPr>
                <a:defRPr/>
              </a:pPr>
              <a:t>188</a:t>
            </a:fld>
            <a:endParaRPr lang="en-US" dirty="0"/>
          </a:p>
        </p:txBody>
      </p:sp>
      <p:pic>
        <p:nvPicPr>
          <p:cNvPr id="6" name="Picture 5">
            <a:extLst>
              <a:ext uri="{FF2B5EF4-FFF2-40B4-BE49-F238E27FC236}">
                <a16:creationId xmlns:a16="http://schemas.microsoft.com/office/drawing/2014/main" xmlns="" id="{8F0E3D7F-1E1D-4373-9E94-61E2C1953DF6}"/>
              </a:ext>
            </a:extLst>
          </p:cNvPr>
          <p:cNvPicPr>
            <a:picLocks noChangeAspect="1"/>
          </p:cNvPicPr>
          <p:nvPr/>
        </p:nvPicPr>
        <p:blipFill>
          <a:blip r:embed="rId2" cstate="print"/>
          <a:stretch>
            <a:fillRect/>
          </a:stretch>
        </p:blipFill>
        <p:spPr>
          <a:xfrm>
            <a:off x="11133125" y="0"/>
            <a:ext cx="1055700" cy="638977"/>
          </a:xfrm>
          <a:prstGeom prst="rect">
            <a:avLst/>
          </a:prstGeom>
        </p:spPr>
      </p:pic>
    </p:spTree>
    <p:extLst>
      <p:ext uri="{BB962C8B-B14F-4D97-AF65-F5344CB8AC3E}">
        <p14:creationId xmlns:p14="http://schemas.microsoft.com/office/powerpoint/2010/main" xmlns="" val="59092070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Electrical—Section 807</a:t>
            </a:r>
          </a:p>
        </p:txBody>
      </p:sp>
      <p:sp>
        <p:nvSpPr>
          <p:cNvPr id="3" name="Content Placeholder 2"/>
          <p:cNvSpPr>
            <a:spLocks noGrp="1"/>
          </p:cNvSpPr>
          <p:nvPr>
            <p:ph sz="half" idx="1"/>
          </p:nvPr>
        </p:nvSpPr>
        <p:spPr/>
        <p:txBody>
          <a:bodyPr/>
          <a:lstStyle/>
          <a:p>
            <a:r>
              <a:rPr lang="en-US" dirty="0"/>
              <a:t>All new electrical equipment and wiring installed in a work area shall comply with the material and method requirements of Chapter 7. </a:t>
            </a:r>
          </a:p>
          <a:p>
            <a:r>
              <a:rPr lang="en-US" dirty="0"/>
              <a:t>Electrical equipment and wiring installed in newly constructed partitions and ceilings shall comply with NFPA 70. </a:t>
            </a:r>
          </a:p>
        </p:txBody>
      </p:sp>
      <p:sp>
        <p:nvSpPr>
          <p:cNvPr id="5" name="Slide Number Placeholder 4"/>
          <p:cNvSpPr>
            <a:spLocks noGrp="1"/>
          </p:cNvSpPr>
          <p:nvPr>
            <p:ph type="sldNum" sz="quarter" idx="11"/>
          </p:nvPr>
        </p:nvSpPr>
        <p:spPr/>
        <p:txBody>
          <a:bodyPr/>
          <a:lstStyle/>
          <a:p>
            <a:pPr>
              <a:defRPr/>
            </a:pPr>
            <a:fld id="{4C9BA85A-05AB-40DE-A642-B306DDD4645C}" type="slidenum">
              <a:rPr lang="en-US" smtClean="0"/>
              <a:pPr>
                <a:defRPr/>
              </a:pPr>
              <a:t>189</a:t>
            </a:fld>
            <a:endParaRPr lang="en-US" dirty="0"/>
          </a:p>
        </p:txBody>
      </p:sp>
      <p:pic>
        <p:nvPicPr>
          <p:cNvPr id="6" name="Picture 5">
            <a:extLst>
              <a:ext uri="{FF2B5EF4-FFF2-40B4-BE49-F238E27FC236}">
                <a16:creationId xmlns:a16="http://schemas.microsoft.com/office/drawing/2014/main" xmlns="" id="{A6E513C4-99D7-48EA-A645-37A42384A201}"/>
              </a:ext>
            </a:extLst>
          </p:cNvPr>
          <p:cNvPicPr>
            <a:picLocks noChangeAspect="1"/>
          </p:cNvPicPr>
          <p:nvPr/>
        </p:nvPicPr>
        <p:blipFill>
          <a:blip r:embed="rId2" cstate="print"/>
          <a:stretch>
            <a:fillRect/>
          </a:stretch>
        </p:blipFill>
        <p:spPr>
          <a:xfrm>
            <a:off x="11133125" y="0"/>
            <a:ext cx="1055700" cy="638977"/>
          </a:xfrm>
          <a:prstGeom prst="rect">
            <a:avLst/>
          </a:prstGeom>
        </p:spPr>
      </p:pic>
    </p:spTree>
    <p:extLst>
      <p:ext uri="{BB962C8B-B14F-4D97-AF65-F5344CB8AC3E}">
        <p14:creationId xmlns:p14="http://schemas.microsoft.com/office/powerpoint/2010/main" xmlns="" val="159810976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General—Section 101</a:t>
            </a:r>
          </a:p>
        </p:txBody>
      </p:sp>
      <p:sp>
        <p:nvSpPr>
          <p:cNvPr id="3" name="Content Placeholder 2"/>
          <p:cNvSpPr>
            <a:spLocks noGrp="1"/>
          </p:cNvSpPr>
          <p:nvPr>
            <p:ph idx="1"/>
          </p:nvPr>
        </p:nvSpPr>
        <p:spPr/>
        <p:txBody>
          <a:bodyPr/>
          <a:lstStyle/>
          <a:p>
            <a:pPr marL="0" indent="0">
              <a:buNone/>
            </a:pPr>
            <a:r>
              <a:rPr lang="en-US" sz="2400" dirty="0"/>
              <a:t> </a:t>
            </a:r>
            <a:r>
              <a:rPr lang="en-US" sz="2800" b="1" dirty="0"/>
              <a:t>Section 101.3 – Intent</a:t>
            </a:r>
          </a:p>
          <a:p>
            <a:r>
              <a:rPr lang="en-US" sz="2800" dirty="0"/>
              <a:t>The code is intended to provide alternative approaches (regulations) that address the public health, safety and welfare in existing construction. </a:t>
            </a:r>
          </a:p>
          <a:p>
            <a:endParaRPr lang="en-US" sz="2800" dirty="0"/>
          </a:p>
          <a:p>
            <a:r>
              <a:rPr lang="en-US" sz="2800" dirty="0"/>
              <a:t>This intent becomes important in the application of any enforcement-oriented interpretive action or judgment. </a:t>
            </a:r>
          </a:p>
        </p:txBody>
      </p:sp>
      <p:sp>
        <p:nvSpPr>
          <p:cNvPr id="5" name="Slide Number Placeholder 4"/>
          <p:cNvSpPr>
            <a:spLocks noGrp="1"/>
          </p:cNvSpPr>
          <p:nvPr>
            <p:ph type="sldNum" sz="quarter" idx="11"/>
          </p:nvPr>
        </p:nvSpPr>
        <p:spPr/>
        <p:txBody>
          <a:bodyPr/>
          <a:lstStyle/>
          <a:p>
            <a:fld id="{F8B5DA1B-6C24-4748-B347-265A9C40C776}" type="slidenum">
              <a:rPr lang="en-US" smtClean="0"/>
              <a:pPr/>
              <a:t>19</a:t>
            </a:fld>
            <a:endParaRPr lang="en-US" dirty="0"/>
          </a:p>
        </p:txBody>
      </p:sp>
      <p:pic>
        <p:nvPicPr>
          <p:cNvPr id="6" name="Picture 5">
            <a:extLst>
              <a:ext uri="{FF2B5EF4-FFF2-40B4-BE49-F238E27FC236}">
                <a16:creationId xmlns:a16="http://schemas.microsoft.com/office/drawing/2014/main" xmlns="" id="{5994E450-3B9E-4A22-8687-465431E6C251}"/>
              </a:ext>
            </a:extLst>
          </p:cNvPr>
          <p:cNvPicPr>
            <a:picLocks noChangeAspect="1"/>
          </p:cNvPicPr>
          <p:nvPr/>
        </p:nvPicPr>
        <p:blipFill>
          <a:blip r:embed="rId4" cstate="print"/>
          <a:stretch>
            <a:fillRect/>
          </a:stretch>
        </p:blipFill>
        <p:spPr>
          <a:xfrm>
            <a:off x="11133125" y="0"/>
            <a:ext cx="1055700" cy="638977"/>
          </a:xfrm>
          <a:prstGeom prst="rect">
            <a:avLst/>
          </a:prstGeom>
        </p:spPr>
      </p:pic>
    </p:spTree>
    <p:custDataLst>
      <p:tags r:id="rId1"/>
    </p:custDataLst>
    <p:extLst>
      <p:ext uri="{BB962C8B-B14F-4D97-AF65-F5344CB8AC3E}">
        <p14:creationId xmlns:p14="http://schemas.microsoft.com/office/powerpoint/2010/main" xmlns="" val="400440338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Mechanical—Section 808</a:t>
            </a:r>
          </a:p>
        </p:txBody>
      </p:sp>
      <p:sp>
        <p:nvSpPr>
          <p:cNvPr id="3" name="Content Placeholder 2"/>
          <p:cNvSpPr>
            <a:spLocks noGrp="1"/>
          </p:cNvSpPr>
          <p:nvPr>
            <p:ph sz="half" idx="1"/>
          </p:nvPr>
        </p:nvSpPr>
        <p:spPr/>
        <p:txBody>
          <a:bodyPr/>
          <a:lstStyle/>
          <a:p>
            <a:r>
              <a:rPr lang="en-US" dirty="0"/>
              <a:t>All alterations that involve the reconfiguration of spaces intended for occupancy and all spaces converted to habitable or </a:t>
            </a:r>
            <a:r>
              <a:rPr lang="en-US" dirty="0" err="1"/>
              <a:t>occupiable</a:t>
            </a:r>
            <a:r>
              <a:rPr lang="en-US" dirty="0"/>
              <a:t> space within a work area shall be provided with natural or mechanical ventilation in accordance with the International Mechanical Code® (IMC®). </a:t>
            </a:r>
          </a:p>
          <a:p>
            <a:r>
              <a:rPr lang="en-US" dirty="0"/>
              <a:t>Minimum outdoor air and ventilation air per person is prescribed.</a:t>
            </a:r>
          </a:p>
        </p:txBody>
      </p:sp>
      <p:sp>
        <p:nvSpPr>
          <p:cNvPr id="5" name="Slide Number Placeholder 4"/>
          <p:cNvSpPr>
            <a:spLocks noGrp="1"/>
          </p:cNvSpPr>
          <p:nvPr>
            <p:ph type="sldNum" sz="quarter" idx="11"/>
          </p:nvPr>
        </p:nvSpPr>
        <p:spPr/>
        <p:txBody>
          <a:bodyPr/>
          <a:lstStyle/>
          <a:p>
            <a:pPr>
              <a:defRPr/>
            </a:pPr>
            <a:fld id="{4C9BA85A-05AB-40DE-A642-B306DDD4645C}" type="slidenum">
              <a:rPr lang="en-US" smtClean="0"/>
              <a:pPr>
                <a:defRPr/>
              </a:pPr>
              <a:t>190</a:t>
            </a:fld>
            <a:endParaRPr lang="en-US" dirty="0"/>
          </a:p>
        </p:txBody>
      </p:sp>
      <p:pic>
        <p:nvPicPr>
          <p:cNvPr id="6" name="Picture 5">
            <a:extLst>
              <a:ext uri="{FF2B5EF4-FFF2-40B4-BE49-F238E27FC236}">
                <a16:creationId xmlns:a16="http://schemas.microsoft.com/office/drawing/2014/main" xmlns="" id="{2853A274-CC9A-44B6-B37F-4470359299D2}"/>
              </a:ext>
            </a:extLst>
          </p:cNvPr>
          <p:cNvPicPr>
            <a:picLocks noChangeAspect="1"/>
          </p:cNvPicPr>
          <p:nvPr/>
        </p:nvPicPr>
        <p:blipFill>
          <a:blip r:embed="rId2" cstate="print"/>
          <a:stretch>
            <a:fillRect/>
          </a:stretch>
        </p:blipFill>
        <p:spPr>
          <a:xfrm>
            <a:off x="11133125" y="0"/>
            <a:ext cx="1055700" cy="638977"/>
          </a:xfrm>
          <a:prstGeom prst="rect">
            <a:avLst/>
          </a:prstGeom>
        </p:spPr>
      </p:pic>
    </p:spTree>
    <p:extLst>
      <p:ext uri="{BB962C8B-B14F-4D97-AF65-F5344CB8AC3E}">
        <p14:creationId xmlns:p14="http://schemas.microsoft.com/office/powerpoint/2010/main" xmlns="" val="292083583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Plumbing—Section 809 </a:t>
            </a:r>
          </a:p>
        </p:txBody>
      </p:sp>
      <p:sp>
        <p:nvSpPr>
          <p:cNvPr id="3" name="Content Placeholder 2"/>
          <p:cNvSpPr>
            <a:spLocks noGrp="1"/>
          </p:cNvSpPr>
          <p:nvPr>
            <p:ph sz="half" idx="1"/>
          </p:nvPr>
        </p:nvSpPr>
        <p:spPr/>
        <p:txBody>
          <a:bodyPr/>
          <a:lstStyle/>
          <a:p>
            <a:r>
              <a:rPr lang="en-US" dirty="0"/>
              <a:t>If the occupant load of a story is increased by more than 20 percent, plumbing fixtures for the story must be provided based on the requirements of the IPC for the increased occupant load.</a:t>
            </a:r>
          </a:p>
        </p:txBody>
      </p:sp>
      <p:sp>
        <p:nvSpPr>
          <p:cNvPr id="5" name="Slide Number Placeholder 4"/>
          <p:cNvSpPr>
            <a:spLocks noGrp="1"/>
          </p:cNvSpPr>
          <p:nvPr>
            <p:ph type="sldNum" sz="quarter" idx="11"/>
          </p:nvPr>
        </p:nvSpPr>
        <p:spPr/>
        <p:txBody>
          <a:bodyPr/>
          <a:lstStyle/>
          <a:p>
            <a:pPr>
              <a:defRPr/>
            </a:pPr>
            <a:fld id="{4C9BA85A-05AB-40DE-A642-B306DDD4645C}" type="slidenum">
              <a:rPr lang="en-US" smtClean="0"/>
              <a:pPr>
                <a:defRPr/>
              </a:pPr>
              <a:t>191</a:t>
            </a:fld>
            <a:endParaRPr lang="en-US" dirty="0"/>
          </a:p>
        </p:txBody>
      </p:sp>
      <p:pic>
        <p:nvPicPr>
          <p:cNvPr id="6" name="Picture 5">
            <a:extLst>
              <a:ext uri="{FF2B5EF4-FFF2-40B4-BE49-F238E27FC236}">
                <a16:creationId xmlns:a16="http://schemas.microsoft.com/office/drawing/2014/main" xmlns="" id="{26FC4543-F45F-4106-AE71-B7605B1ABEB3}"/>
              </a:ext>
            </a:extLst>
          </p:cNvPr>
          <p:cNvPicPr>
            <a:picLocks noChangeAspect="1"/>
          </p:cNvPicPr>
          <p:nvPr/>
        </p:nvPicPr>
        <p:blipFill>
          <a:blip r:embed="rId2" cstate="print"/>
          <a:stretch>
            <a:fillRect/>
          </a:stretch>
        </p:blipFill>
        <p:spPr>
          <a:xfrm>
            <a:off x="11133125" y="0"/>
            <a:ext cx="1055700" cy="638977"/>
          </a:xfrm>
          <a:prstGeom prst="rect">
            <a:avLst/>
          </a:prstGeom>
        </p:spPr>
      </p:pic>
    </p:spTree>
    <p:extLst>
      <p:ext uri="{BB962C8B-B14F-4D97-AF65-F5344CB8AC3E}">
        <p14:creationId xmlns:p14="http://schemas.microsoft.com/office/powerpoint/2010/main" xmlns="" val="39150994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Energy Conservation—Section 810</a:t>
            </a:r>
          </a:p>
        </p:txBody>
      </p:sp>
      <p:sp>
        <p:nvSpPr>
          <p:cNvPr id="3" name="Content Placeholder 2"/>
          <p:cNvSpPr>
            <a:spLocks noGrp="1"/>
          </p:cNvSpPr>
          <p:nvPr>
            <p:ph sz="half" idx="1"/>
          </p:nvPr>
        </p:nvSpPr>
        <p:spPr/>
        <p:txBody>
          <a:bodyPr/>
          <a:lstStyle/>
          <a:p>
            <a:r>
              <a:rPr lang="en-US" dirty="0"/>
              <a:t>Construction related to the alterations is required to conform to the requirements of the IECC or the IRC, as applicable, but the entire building or structure does not need to comply.</a:t>
            </a:r>
          </a:p>
        </p:txBody>
      </p:sp>
      <p:sp>
        <p:nvSpPr>
          <p:cNvPr id="5" name="Slide Number Placeholder 4"/>
          <p:cNvSpPr>
            <a:spLocks noGrp="1"/>
          </p:cNvSpPr>
          <p:nvPr>
            <p:ph type="sldNum" sz="quarter" idx="11"/>
          </p:nvPr>
        </p:nvSpPr>
        <p:spPr/>
        <p:txBody>
          <a:bodyPr/>
          <a:lstStyle/>
          <a:p>
            <a:pPr>
              <a:defRPr/>
            </a:pPr>
            <a:fld id="{4C9BA85A-05AB-40DE-A642-B306DDD4645C}" type="slidenum">
              <a:rPr lang="en-US" smtClean="0"/>
              <a:pPr>
                <a:defRPr/>
              </a:pPr>
              <a:t>192</a:t>
            </a:fld>
            <a:endParaRPr lang="en-US" dirty="0"/>
          </a:p>
        </p:txBody>
      </p:sp>
      <p:pic>
        <p:nvPicPr>
          <p:cNvPr id="6" name="Picture 5">
            <a:extLst>
              <a:ext uri="{FF2B5EF4-FFF2-40B4-BE49-F238E27FC236}">
                <a16:creationId xmlns:a16="http://schemas.microsoft.com/office/drawing/2014/main" xmlns="" id="{F589B0D3-4489-4BA2-85EC-60532D73BBC1}"/>
              </a:ext>
            </a:extLst>
          </p:cNvPr>
          <p:cNvPicPr>
            <a:picLocks noChangeAspect="1"/>
          </p:cNvPicPr>
          <p:nvPr/>
        </p:nvPicPr>
        <p:blipFill>
          <a:blip r:embed="rId2" cstate="print"/>
          <a:stretch>
            <a:fillRect/>
          </a:stretch>
        </p:blipFill>
        <p:spPr>
          <a:xfrm>
            <a:off x="11133125" y="0"/>
            <a:ext cx="1055700" cy="638977"/>
          </a:xfrm>
          <a:prstGeom prst="rect">
            <a:avLst/>
          </a:prstGeom>
        </p:spPr>
      </p:pic>
    </p:spTree>
    <p:extLst>
      <p:ext uri="{BB962C8B-B14F-4D97-AF65-F5344CB8AC3E}">
        <p14:creationId xmlns:p14="http://schemas.microsoft.com/office/powerpoint/2010/main" xmlns="" val="326276062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dirty="0"/>
              <a:t>Alterations—Level 2</a:t>
            </a:r>
          </a:p>
        </p:txBody>
      </p:sp>
      <p:sp>
        <p:nvSpPr>
          <p:cNvPr id="7" name="Content Placeholder 6"/>
          <p:cNvSpPr>
            <a:spLocks noGrp="1"/>
          </p:cNvSpPr>
          <p:nvPr>
            <p:ph idx="1"/>
          </p:nvPr>
        </p:nvSpPr>
        <p:spPr/>
        <p:txBody>
          <a:bodyPr>
            <a:normAutofit lnSpcReduction="10000"/>
          </a:bodyPr>
          <a:lstStyle/>
          <a:p>
            <a:pPr marL="514350" indent="-514350">
              <a:buFont typeface="+mj-lt"/>
              <a:buAutoNum type="arabicPeriod"/>
            </a:pPr>
            <a:r>
              <a:rPr lang="en-US" sz="1800" dirty="0"/>
              <a:t>All new construction elements, components, systems and spaces must comply with the requirements of the IBC, except when the minimum ceiling height of the newly created habitable and </a:t>
            </a:r>
            <a:r>
              <a:rPr lang="en-US" sz="1800" dirty="0" err="1"/>
              <a:t>occupiable</a:t>
            </a:r>
            <a:r>
              <a:rPr lang="en-US" sz="1800" dirty="0"/>
              <a:t> spaces and corridors are _____feet.</a:t>
            </a:r>
          </a:p>
          <a:p>
            <a:pPr marL="914400" lvl="1" indent="-514350">
              <a:buFont typeface="+mj-lt"/>
              <a:buAutoNum type="alphaLcPeriod"/>
            </a:pPr>
            <a:r>
              <a:rPr lang="en-US" sz="1600" dirty="0"/>
              <a:t>5</a:t>
            </a:r>
          </a:p>
          <a:p>
            <a:pPr marL="914400" lvl="1" indent="-514350">
              <a:buFont typeface="+mj-lt"/>
              <a:buAutoNum type="alphaLcPeriod"/>
            </a:pPr>
            <a:r>
              <a:rPr lang="en-US" sz="1600" dirty="0"/>
              <a:t>7</a:t>
            </a:r>
          </a:p>
          <a:p>
            <a:pPr marL="914400" lvl="1" indent="-514350">
              <a:buFont typeface="+mj-lt"/>
              <a:buAutoNum type="alphaLcPeriod"/>
            </a:pPr>
            <a:r>
              <a:rPr lang="en-US" sz="1600" dirty="0"/>
              <a:t>9</a:t>
            </a:r>
          </a:p>
          <a:p>
            <a:pPr marL="914400" lvl="1" indent="-514350">
              <a:buFont typeface="+mj-lt"/>
              <a:buAutoNum type="alphaLcPeriod"/>
            </a:pPr>
            <a:r>
              <a:rPr lang="en-US" sz="1600" dirty="0"/>
              <a:t>11</a:t>
            </a:r>
          </a:p>
          <a:p>
            <a:pPr marL="514350" indent="-514350">
              <a:buFont typeface="+mj-lt"/>
              <a:buAutoNum type="arabicPeriod"/>
            </a:pPr>
            <a:r>
              <a:rPr lang="en-US" dirty="0"/>
              <a:t>Where the work area on any floor exceeds 50 percent of that floor area, the enclosure requirements of Section _____ must apply to vertical openings other than stairways throughout the floor.</a:t>
            </a:r>
          </a:p>
          <a:p>
            <a:pPr marL="0" indent="0">
              <a:buNone/>
            </a:pPr>
            <a:endParaRPr lang="en-US" dirty="0"/>
          </a:p>
          <a:p>
            <a:pPr marL="0" indent="0" algn="ctr">
              <a:buNone/>
            </a:pPr>
            <a:r>
              <a:rPr lang="en-US" dirty="0">
                <a:solidFill>
                  <a:srgbClr val="C00000"/>
                </a:solidFill>
              </a:rPr>
              <a:t>803.2</a:t>
            </a:r>
          </a:p>
        </p:txBody>
      </p:sp>
      <p:sp>
        <p:nvSpPr>
          <p:cNvPr id="5" name="Slide Number Placeholder 4"/>
          <p:cNvSpPr>
            <a:spLocks noGrp="1"/>
          </p:cNvSpPr>
          <p:nvPr>
            <p:ph type="sldNum" sz="quarter" idx="11"/>
          </p:nvPr>
        </p:nvSpPr>
        <p:spPr/>
        <p:txBody>
          <a:bodyPr/>
          <a:lstStyle/>
          <a:p>
            <a:pPr>
              <a:defRPr/>
            </a:pPr>
            <a:fld id="{2C543F9B-D18C-4382-B79F-E6EA160C74A3}" type="slidenum">
              <a:rPr lang="en-US" smtClean="0"/>
              <a:pPr>
                <a:defRPr/>
              </a:pPr>
              <a:t>193</a:t>
            </a:fld>
            <a:endParaRPr lang="en-US" dirty="0"/>
          </a:p>
        </p:txBody>
      </p:sp>
      <p:pic>
        <p:nvPicPr>
          <p:cNvPr id="8" name="Picture 7">
            <a:extLst>
              <a:ext uri="{FF2B5EF4-FFF2-40B4-BE49-F238E27FC236}">
                <a16:creationId xmlns:a16="http://schemas.microsoft.com/office/drawing/2014/main" xmlns="" id="{9C80E1F0-D976-4ED9-9C0E-7A22C63B83D4}"/>
              </a:ext>
            </a:extLst>
          </p:cNvPr>
          <p:cNvPicPr>
            <a:picLocks noChangeAspect="1"/>
          </p:cNvPicPr>
          <p:nvPr/>
        </p:nvPicPr>
        <p:blipFill>
          <a:blip r:embed="rId3" cstate="print"/>
          <a:stretch>
            <a:fillRect/>
          </a:stretch>
        </p:blipFill>
        <p:spPr>
          <a:xfrm>
            <a:off x="11133125" y="0"/>
            <a:ext cx="1055700" cy="638977"/>
          </a:xfrm>
          <a:prstGeom prst="rect">
            <a:avLst/>
          </a:prstGeom>
        </p:spPr>
      </p:pic>
    </p:spTree>
    <p:custDataLst>
      <p:tags r:id="rId1"/>
    </p:custDataLst>
    <p:extLst>
      <p:ext uri="{BB962C8B-B14F-4D97-AF65-F5344CB8AC3E}">
        <p14:creationId xmlns:p14="http://schemas.microsoft.com/office/powerpoint/2010/main" xmlns="" val="29863436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7">
                                            <p:txEl>
                                              <p:pRg st="2" end="2"/>
                                            </p:txEl>
                                          </p:spTgt>
                                        </p:tgtEl>
                                        <p:attrNameLst>
                                          <p:attrName>style.color</p:attrName>
                                        </p:attrNameLst>
                                      </p:cBhvr>
                                      <p:to>
                                        <a:srgbClr val="C00000"/>
                                      </p:to>
                                    </p:animClr>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027279" y="-69130"/>
            <a:ext cx="8686801" cy="1066800"/>
          </a:xfrm>
        </p:spPr>
        <p:txBody>
          <a:bodyPr>
            <a:normAutofit/>
          </a:bodyPr>
          <a:lstStyle/>
          <a:p>
            <a:r>
              <a:rPr lang="en-US" dirty="0"/>
              <a:t>Alterations—Level 2</a:t>
            </a:r>
          </a:p>
        </p:txBody>
      </p:sp>
      <p:sp>
        <p:nvSpPr>
          <p:cNvPr id="7" name="Content Placeholder 6"/>
          <p:cNvSpPr>
            <a:spLocks noGrp="1"/>
          </p:cNvSpPr>
          <p:nvPr>
            <p:ph idx="1"/>
          </p:nvPr>
        </p:nvSpPr>
        <p:spPr>
          <a:xfrm>
            <a:off x="1065213" y="1203424"/>
            <a:ext cx="8686801" cy="4191000"/>
          </a:xfrm>
        </p:spPr>
        <p:txBody>
          <a:bodyPr/>
          <a:lstStyle/>
          <a:p>
            <a:pPr marL="514350" indent="-514350">
              <a:buFont typeface="+mj-lt"/>
              <a:buAutoNum type="arabicPeriod" startAt="3"/>
            </a:pPr>
            <a:r>
              <a:rPr lang="en-US" dirty="0"/>
              <a:t>Smoke compartments must be provided where the story used for sleeping room exceeds patients.</a:t>
            </a:r>
          </a:p>
          <a:p>
            <a:pPr marL="914400" lvl="1" indent="-457200">
              <a:buFont typeface="+mj-lt"/>
              <a:buAutoNum type="alphaLcPeriod"/>
            </a:pPr>
            <a:r>
              <a:rPr lang="en-US" dirty="0"/>
              <a:t>True</a:t>
            </a:r>
          </a:p>
          <a:p>
            <a:pPr marL="914400" lvl="1" indent="-457200">
              <a:buFont typeface="+mj-lt"/>
              <a:buAutoNum type="alphaLcPeriod"/>
            </a:pPr>
            <a:r>
              <a:rPr lang="en-US" dirty="0"/>
              <a:t>False</a:t>
            </a:r>
          </a:p>
          <a:p>
            <a:pPr marL="514350" indent="-514350">
              <a:buFont typeface="+mj-lt"/>
              <a:buAutoNum type="arabicPeriod" startAt="3"/>
            </a:pPr>
            <a:r>
              <a:rPr lang="en-US" dirty="0"/>
              <a:t>Fire sprinkler systems shall be supervised. Name five fire systems that do not require supervision.</a:t>
            </a:r>
          </a:p>
          <a:p>
            <a:pPr marL="514350" indent="-514350">
              <a:buNone/>
            </a:pPr>
            <a:endParaRPr lang="en-US" dirty="0"/>
          </a:p>
        </p:txBody>
      </p:sp>
      <p:sp>
        <p:nvSpPr>
          <p:cNvPr id="5" name="Slide Number Placeholder 4"/>
          <p:cNvSpPr>
            <a:spLocks noGrp="1"/>
          </p:cNvSpPr>
          <p:nvPr>
            <p:ph type="sldNum" sz="quarter" idx="11"/>
          </p:nvPr>
        </p:nvSpPr>
        <p:spPr/>
        <p:txBody>
          <a:bodyPr/>
          <a:lstStyle/>
          <a:p>
            <a:fld id="{2C543F9B-D18C-4382-B79F-E6EA160C74A3}" type="slidenum">
              <a:rPr lang="en-US" smtClean="0"/>
              <a:pPr/>
              <a:t>194</a:t>
            </a:fld>
            <a:endParaRPr lang="en-US" dirty="0"/>
          </a:p>
        </p:txBody>
      </p:sp>
      <p:pic>
        <p:nvPicPr>
          <p:cNvPr id="8" name="Picture 7">
            <a:extLst>
              <a:ext uri="{FF2B5EF4-FFF2-40B4-BE49-F238E27FC236}">
                <a16:creationId xmlns:a16="http://schemas.microsoft.com/office/drawing/2014/main" xmlns="" id="{F50F0769-5BE0-4781-B99C-50BD4F54D355}"/>
              </a:ext>
            </a:extLst>
          </p:cNvPr>
          <p:cNvPicPr>
            <a:picLocks noChangeAspect="1"/>
          </p:cNvPicPr>
          <p:nvPr/>
        </p:nvPicPr>
        <p:blipFill>
          <a:blip r:embed="rId3" cstate="print"/>
          <a:stretch>
            <a:fillRect/>
          </a:stretch>
        </p:blipFill>
        <p:spPr>
          <a:xfrm>
            <a:off x="11133125" y="0"/>
            <a:ext cx="1055700" cy="638977"/>
          </a:xfrm>
          <a:prstGeom prst="rect">
            <a:avLst/>
          </a:prstGeom>
        </p:spPr>
      </p:pic>
    </p:spTree>
    <p:custDataLst>
      <p:tags r:id="rId1"/>
    </p:custDataLst>
    <p:extLst>
      <p:ext uri="{BB962C8B-B14F-4D97-AF65-F5344CB8AC3E}">
        <p14:creationId xmlns:p14="http://schemas.microsoft.com/office/powerpoint/2010/main" xmlns="" val="227562117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Alterations—Level 2</a:t>
            </a:r>
            <a:endParaRPr lang="en-US" dirty="0"/>
          </a:p>
        </p:txBody>
      </p:sp>
      <p:sp>
        <p:nvSpPr>
          <p:cNvPr id="3" name="Content Placeholder 2"/>
          <p:cNvSpPr>
            <a:spLocks noGrp="1"/>
          </p:cNvSpPr>
          <p:nvPr>
            <p:ph idx="1"/>
          </p:nvPr>
        </p:nvSpPr>
        <p:spPr/>
        <p:txBody>
          <a:bodyPr/>
          <a:lstStyle/>
          <a:p>
            <a:pPr marL="342900" indent="-342900">
              <a:buFont typeface="+mj-lt"/>
              <a:buAutoNum type="alphaLcPeriod"/>
            </a:pPr>
            <a:r>
              <a:rPr lang="en-US" dirty="0" smtClean="0">
                <a:solidFill>
                  <a:srgbClr val="C00000"/>
                </a:solidFill>
              </a:rPr>
              <a:t>Underground gate valve with roadway boxes.</a:t>
            </a:r>
          </a:p>
          <a:p>
            <a:pPr marL="342900" indent="-342900">
              <a:buFont typeface="+mj-lt"/>
              <a:buAutoNum type="alphaLcPeriod"/>
            </a:pPr>
            <a:r>
              <a:rPr lang="en-US" dirty="0" smtClean="0">
                <a:solidFill>
                  <a:srgbClr val="C00000"/>
                </a:solidFill>
              </a:rPr>
              <a:t>Halogenated extinguishing systems.</a:t>
            </a:r>
          </a:p>
          <a:p>
            <a:pPr marL="342900" indent="-342900">
              <a:buFont typeface="+mj-lt"/>
              <a:buAutoNum type="alphaLcPeriod"/>
            </a:pPr>
            <a:r>
              <a:rPr lang="en-US" dirty="0" smtClean="0">
                <a:solidFill>
                  <a:srgbClr val="C00000"/>
                </a:solidFill>
              </a:rPr>
              <a:t>Carbon dioxide extinguishing systems.</a:t>
            </a:r>
          </a:p>
          <a:p>
            <a:pPr marL="342900" indent="-342900">
              <a:buFont typeface="+mj-lt"/>
              <a:buAutoNum type="alphaLcPeriod"/>
            </a:pPr>
            <a:r>
              <a:rPr lang="en-US" dirty="0" smtClean="0">
                <a:solidFill>
                  <a:srgbClr val="C00000"/>
                </a:solidFill>
              </a:rPr>
              <a:t>Dry and wet chemical extinguishing systems.</a:t>
            </a:r>
          </a:p>
          <a:p>
            <a:pPr marL="342900" indent="-342900">
              <a:buFont typeface="+mj-lt"/>
              <a:buAutoNum type="alphaLcPeriod"/>
            </a:pPr>
            <a:r>
              <a:rPr lang="en-US" dirty="0" smtClean="0">
                <a:solidFill>
                  <a:srgbClr val="C00000"/>
                </a:solidFill>
              </a:rPr>
              <a:t>Automatic sprinkler systems installed in accordance with the NFPA 13R, here a common main is used to supply both domestic and automatic sprinkler systems and a separate shutoff valve for the automatic sprinkler systems is not provided.</a:t>
            </a:r>
          </a:p>
          <a:p>
            <a:endParaRPr lang="en-US" dirty="0"/>
          </a:p>
        </p:txBody>
      </p:sp>
      <p:sp>
        <p:nvSpPr>
          <p:cNvPr id="4" name="Slide Number Placeholder 3"/>
          <p:cNvSpPr>
            <a:spLocks noGrp="1"/>
          </p:cNvSpPr>
          <p:nvPr>
            <p:ph type="sldNum" sz="quarter" idx="12"/>
          </p:nvPr>
        </p:nvSpPr>
        <p:spPr/>
        <p:txBody>
          <a:bodyPr/>
          <a:lstStyle/>
          <a:p>
            <a:fld id="{AAEAE4A8-A6E5-453E-B946-FB774B73F48C}" type="slidenum">
              <a:rPr lang="en-US" smtClean="0"/>
              <a:pPr/>
              <a:t>195</a:t>
            </a:fld>
            <a:endParaRPr lang="en-US"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dirty="0"/>
              <a:t>Alterations—Level 2</a:t>
            </a:r>
          </a:p>
        </p:txBody>
      </p:sp>
      <p:sp>
        <p:nvSpPr>
          <p:cNvPr id="7" name="Content Placeholder 6"/>
          <p:cNvSpPr>
            <a:spLocks noGrp="1"/>
          </p:cNvSpPr>
          <p:nvPr>
            <p:ph idx="1"/>
          </p:nvPr>
        </p:nvSpPr>
        <p:spPr/>
        <p:txBody>
          <a:bodyPr>
            <a:normAutofit fontScale="92500" lnSpcReduction="10000"/>
          </a:bodyPr>
          <a:lstStyle/>
          <a:p>
            <a:pPr marL="514350" indent="-514350">
              <a:buFont typeface="+mj-lt"/>
              <a:buAutoNum type="arabicPeriod" startAt="5"/>
            </a:pPr>
            <a:r>
              <a:rPr lang="en-US" sz="1800" dirty="0"/>
              <a:t>Mezzanines in the work area and with an occupant load greater than 50, or the travel distance to an exit exceeds 75 feet (22,860 mm) must have access to how many independent means of egress?</a:t>
            </a:r>
          </a:p>
          <a:p>
            <a:pPr marL="914400" lvl="1" indent="-514350">
              <a:buFont typeface="+mj-lt"/>
              <a:buAutoNum type="alphaLcPeriod"/>
            </a:pPr>
            <a:r>
              <a:rPr lang="en-US" sz="1600" dirty="0"/>
              <a:t>1</a:t>
            </a:r>
          </a:p>
          <a:p>
            <a:pPr marL="914400" lvl="1" indent="-514350">
              <a:buFont typeface="+mj-lt"/>
              <a:buAutoNum type="alphaLcPeriod"/>
            </a:pPr>
            <a:r>
              <a:rPr lang="en-US" sz="1600" dirty="0"/>
              <a:t>2</a:t>
            </a:r>
          </a:p>
          <a:p>
            <a:pPr marL="914400" lvl="1" indent="-514350">
              <a:buFont typeface="+mj-lt"/>
              <a:buAutoNum type="alphaLcPeriod"/>
            </a:pPr>
            <a:r>
              <a:rPr lang="en-US" sz="1600" dirty="0"/>
              <a:t>3</a:t>
            </a:r>
          </a:p>
          <a:p>
            <a:pPr marL="914400" lvl="1" indent="-514350">
              <a:buFont typeface="+mj-lt"/>
              <a:buAutoNum type="alphaLcPeriod"/>
            </a:pPr>
            <a:r>
              <a:rPr lang="en-US" sz="1600" dirty="0"/>
              <a:t>4</a:t>
            </a:r>
          </a:p>
          <a:p>
            <a:pPr marL="514350" indent="-514350">
              <a:buFont typeface="+mj-lt"/>
              <a:buAutoNum type="arabicPeriod" startAt="5"/>
            </a:pPr>
            <a:r>
              <a:rPr lang="en-US" sz="1800" dirty="0"/>
              <a:t>Plumbing fixtures for the story must be provided in quantities as specified in the IPC based on the increased occupant load where the occupant load of story is increased by more than ___ percent.</a:t>
            </a:r>
          </a:p>
          <a:p>
            <a:pPr marL="914400" lvl="1" indent="-514350">
              <a:buFont typeface="+mj-lt"/>
              <a:buAutoNum type="alphaLcPeriod"/>
            </a:pPr>
            <a:r>
              <a:rPr lang="en-US" sz="1600" dirty="0"/>
              <a:t>10</a:t>
            </a:r>
          </a:p>
          <a:p>
            <a:pPr marL="914400" lvl="1" indent="-514350">
              <a:buFont typeface="+mj-lt"/>
              <a:buAutoNum type="alphaLcPeriod"/>
            </a:pPr>
            <a:r>
              <a:rPr lang="en-US" sz="1600" dirty="0"/>
              <a:t>20</a:t>
            </a:r>
          </a:p>
          <a:p>
            <a:pPr marL="914400" lvl="1" indent="-514350">
              <a:buFont typeface="+mj-lt"/>
              <a:buAutoNum type="alphaLcPeriod"/>
            </a:pPr>
            <a:r>
              <a:rPr lang="en-US" sz="1600" dirty="0"/>
              <a:t>30</a:t>
            </a:r>
          </a:p>
          <a:p>
            <a:pPr marL="914400" lvl="1" indent="-514350">
              <a:buFont typeface="+mj-lt"/>
              <a:buAutoNum type="alphaLcPeriod"/>
            </a:pPr>
            <a:r>
              <a:rPr lang="en-US" sz="1600" dirty="0"/>
              <a:t>40</a:t>
            </a:r>
          </a:p>
          <a:p>
            <a:pPr marL="914400" lvl="1" indent="-514350">
              <a:buFont typeface="+mj-lt"/>
              <a:buAutoNum type="alphaLcPeriod"/>
            </a:pPr>
            <a:endParaRPr lang="en-US" sz="1600" dirty="0"/>
          </a:p>
        </p:txBody>
      </p:sp>
      <p:sp>
        <p:nvSpPr>
          <p:cNvPr id="5" name="Slide Number Placeholder 4"/>
          <p:cNvSpPr>
            <a:spLocks noGrp="1"/>
          </p:cNvSpPr>
          <p:nvPr>
            <p:ph type="sldNum" sz="quarter" idx="11"/>
          </p:nvPr>
        </p:nvSpPr>
        <p:spPr/>
        <p:txBody>
          <a:bodyPr/>
          <a:lstStyle/>
          <a:p>
            <a:fld id="{2C543F9B-D18C-4382-B79F-E6EA160C74A3}" type="slidenum">
              <a:rPr lang="en-US" smtClean="0"/>
              <a:pPr/>
              <a:t>196</a:t>
            </a:fld>
            <a:endParaRPr lang="en-US" dirty="0"/>
          </a:p>
        </p:txBody>
      </p:sp>
      <p:pic>
        <p:nvPicPr>
          <p:cNvPr id="8" name="Picture 7">
            <a:extLst>
              <a:ext uri="{FF2B5EF4-FFF2-40B4-BE49-F238E27FC236}">
                <a16:creationId xmlns:a16="http://schemas.microsoft.com/office/drawing/2014/main" xmlns="" id="{34F2E25B-AACD-4F22-9E7F-A5B81D5D0D0C}"/>
              </a:ext>
            </a:extLst>
          </p:cNvPr>
          <p:cNvPicPr>
            <a:picLocks noChangeAspect="1"/>
          </p:cNvPicPr>
          <p:nvPr/>
        </p:nvPicPr>
        <p:blipFill>
          <a:blip r:embed="rId3" cstate="print"/>
          <a:stretch>
            <a:fillRect/>
          </a:stretch>
        </p:blipFill>
        <p:spPr>
          <a:xfrm>
            <a:off x="11133125" y="0"/>
            <a:ext cx="1055700" cy="638977"/>
          </a:xfrm>
          <a:prstGeom prst="rect">
            <a:avLst/>
          </a:prstGeom>
        </p:spPr>
      </p:pic>
    </p:spTree>
    <p:custDataLst>
      <p:tags r:id="rId1"/>
    </p:custDataLst>
    <p:extLst>
      <p:ext uri="{BB962C8B-B14F-4D97-AF65-F5344CB8AC3E}">
        <p14:creationId xmlns:p14="http://schemas.microsoft.com/office/powerpoint/2010/main" xmlns="" val="19084721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7">
                                            <p:txEl>
                                              <p:pRg st="2" end="2"/>
                                            </p:txEl>
                                          </p:spTgt>
                                        </p:tgtEl>
                                        <p:attrNameLst>
                                          <p:attrName>style.color</p:attrName>
                                        </p:attrNameLst>
                                      </p:cBhvr>
                                      <p:to>
                                        <a:srgbClr val="C00000"/>
                                      </p:to>
                                    </p:animClr>
                                  </p:childTnLst>
                                </p:cTn>
                              </p:par>
                            </p:childTnLst>
                          </p:cTn>
                        </p:par>
                      </p:childTnLst>
                    </p:cTn>
                  </p:par>
                  <p:par>
                    <p:cTn id="7" fill="hold">
                      <p:stCondLst>
                        <p:cond delay="indefinite"/>
                      </p:stCondLst>
                      <p:childTnLst>
                        <p:par>
                          <p:cTn id="8" fill="hold">
                            <p:stCondLst>
                              <p:cond delay="0"/>
                            </p:stCondLst>
                            <p:childTnLst>
                              <p:par>
                                <p:cTn id="9" presetID="3" presetClass="emph" presetSubtype="2" fill="hold" nodeType="clickEffect">
                                  <p:stCondLst>
                                    <p:cond delay="0"/>
                                  </p:stCondLst>
                                  <p:childTnLst>
                                    <p:animClr clrSpc="rgb" dir="cw">
                                      <p:cBhvr override="childStyle">
                                        <p:cTn id="10" dur="2000" fill="hold"/>
                                        <p:tgtEl>
                                          <p:spTgt spid="7">
                                            <p:txEl>
                                              <p:pRg st="7" end="7"/>
                                            </p:txEl>
                                          </p:spTgt>
                                        </p:tgtEl>
                                        <p:attrNameLst>
                                          <p:attrName>style.color</p:attrName>
                                        </p:attrNameLst>
                                      </p:cBhvr>
                                      <p:to>
                                        <a:srgbClr val="C0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dirty="0"/>
              <a:t>Alterations—Level 2</a:t>
            </a:r>
          </a:p>
        </p:txBody>
      </p:sp>
      <p:sp>
        <p:nvSpPr>
          <p:cNvPr id="7" name="Content Placeholder 6"/>
          <p:cNvSpPr>
            <a:spLocks noGrp="1"/>
          </p:cNvSpPr>
          <p:nvPr>
            <p:ph idx="1"/>
          </p:nvPr>
        </p:nvSpPr>
        <p:spPr/>
        <p:txBody>
          <a:bodyPr/>
          <a:lstStyle/>
          <a:p>
            <a:pPr marL="514350" indent="-514350">
              <a:buFont typeface="+mj-lt"/>
              <a:buAutoNum type="arabicPeriod" startAt="7"/>
            </a:pPr>
            <a:r>
              <a:rPr lang="en-US" dirty="0"/>
              <a:t>When is a main exit required for an existing Group A occupancy undergoing a Level 2 alteration?</a:t>
            </a:r>
          </a:p>
          <a:p>
            <a:pPr marL="914400" lvl="1" indent="-514350">
              <a:buFont typeface="+mj-lt"/>
              <a:buAutoNum type="alphaLcPeriod"/>
            </a:pPr>
            <a:r>
              <a:rPr lang="en-US" dirty="0"/>
              <a:t>Occupant load of 100 persons</a:t>
            </a:r>
          </a:p>
          <a:p>
            <a:pPr marL="914400" lvl="1" indent="-514350">
              <a:buFont typeface="+mj-lt"/>
              <a:buAutoNum type="alphaLcPeriod"/>
            </a:pPr>
            <a:r>
              <a:rPr lang="en-US" dirty="0"/>
              <a:t>Occupant load of 300 persons</a:t>
            </a:r>
          </a:p>
          <a:p>
            <a:pPr marL="914400" lvl="1" indent="-514350">
              <a:buFont typeface="+mj-lt"/>
              <a:buAutoNum type="alphaLcPeriod"/>
            </a:pPr>
            <a:r>
              <a:rPr lang="en-US" dirty="0"/>
              <a:t>Occupant load of 500 persons</a:t>
            </a:r>
          </a:p>
          <a:p>
            <a:pPr marL="914400" lvl="1" indent="-514350">
              <a:buFont typeface="+mj-lt"/>
              <a:buAutoNum type="alphaLcPeriod"/>
            </a:pPr>
            <a:r>
              <a:rPr lang="en-US" dirty="0"/>
              <a:t>Occupant load of 1000 persons</a:t>
            </a:r>
          </a:p>
          <a:p>
            <a:pPr marL="914400" lvl="1" indent="-514350">
              <a:buFont typeface="+mj-lt"/>
              <a:buAutoNum type="alphaLcPeriod"/>
            </a:pPr>
            <a:endParaRPr lang="en-US" dirty="0"/>
          </a:p>
          <a:p>
            <a:pPr marL="914400" lvl="1" indent="-514350">
              <a:buFont typeface="+mj-lt"/>
              <a:buAutoNum type="alphaLcPeriod"/>
            </a:pPr>
            <a:endParaRPr lang="en-US" dirty="0"/>
          </a:p>
        </p:txBody>
      </p:sp>
      <p:sp>
        <p:nvSpPr>
          <p:cNvPr id="5" name="Slide Number Placeholder 4"/>
          <p:cNvSpPr>
            <a:spLocks noGrp="1"/>
          </p:cNvSpPr>
          <p:nvPr>
            <p:ph type="sldNum" sz="quarter" idx="11"/>
          </p:nvPr>
        </p:nvSpPr>
        <p:spPr/>
        <p:txBody>
          <a:bodyPr/>
          <a:lstStyle/>
          <a:p>
            <a:fld id="{2C543F9B-D18C-4382-B79F-E6EA160C74A3}" type="slidenum">
              <a:rPr lang="en-US" smtClean="0"/>
              <a:pPr/>
              <a:t>197</a:t>
            </a:fld>
            <a:endParaRPr lang="en-US" dirty="0"/>
          </a:p>
        </p:txBody>
      </p:sp>
      <p:pic>
        <p:nvPicPr>
          <p:cNvPr id="8" name="Picture 7">
            <a:extLst>
              <a:ext uri="{FF2B5EF4-FFF2-40B4-BE49-F238E27FC236}">
                <a16:creationId xmlns:a16="http://schemas.microsoft.com/office/drawing/2014/main" xmlns="" id="{29CF0C21-303F-4032-A308-3577A83B1707}"/>
              </a:ext>
            </a:extLst>
          </p:cNvPr>
          <p:cNvPicPr>
            <a:picLocks noChangeAspect="1"/>
          </p:cNvPicPr>
          <p:nvPr/>
        </p:nvPicPr>
        <p:blipFill>
          <a:blip r:embed="rId3" cstate="print"/>
          <a:stretch>
            <a:fillRect/>
          </a:stretch>
        </p:blipFill>
        <p:spPr>
          <a:xfrm>
            <a:off x="11133125" y="0"/>
            <a:ext cx="1055700" cy="638977"/>
          </a:xfrm>
          <a:prstGeom prst="rect">
            <a:avLst/>
          </a:prstGeom>
        </p:spPr>
      </p:pic>
    </p:spTree>
    <p:custDataLst>
      <p:tags r:id="rId1"/>
    </p:custDataLst>
    <p:extLst>
      <p:ext uri="{BB962C8B-B14F-4D97-AF65-F5344CB8AC3E}">
        <p14:creationId xmlns:p14="http://schemas.microsoft.com/office/powerpoint/2010/main" xmlns="" val="173926940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7">
                                            <p:txEl>
                                              <p:pRg st="2" end="2"/>
                                            </p:txEl>
                                          </p:spTgt>
                                        </p:tgtEl>
                                        <p:attrNameLst>
                                          <p:attrName>style.color</p:attrName>
                                        </p:attrNameLst>
                                      </p:cBhvr>
                                      <p:to>
                                        <a:srgbClr val="C0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normAutofit/>
          </a:bodyPr>
          <a:lstStyle/>
          <a:p>
            <a:r>
              <a:rPr lang="en-US" dirty="0"/>
              <a:t>Chapter 9 Alterations–</a:t>
            </a:r>
            <a:br>
              <a:rPr lang="en-US" dirty="0"/>
            </a:br>
            <a:r>
              <a:rPr lang="en-US" dirty="0"/>
              <a:t>Level 3</a:t>
            </a:r>
          </a:p>
        </p:txBody>
      </p:sp>
      <p:sp>
        <p:nvSpPr>
          <p:cNvPr id="7" name="Subtitle 6"/>
          <p:cNvSpPr>
            <a:spLocks noGrp="1"/>
          </p:cNvSpPr>
          <p:nvPr>
            <p:ph type="subTitle" idx="1"/>
          </p:nvPr>
        </p:nvSpPr>
        <p:spPr/>
        <p:txBody>
          <a:bodyPr/>
          <a:lstStyle/>
          <a:p>
            <a:endParaRPr lang="en-US" dirty="0"/>
          </a:p>
        </p:txBody>
      </p:sp>
      <p:sp>
        <p:nvSpPr>
          <p:cNvPr id="5" name="Slide Number Placeholder 4"/>
          <p:cNvSpPr>
            <a:spLocks noGrp="1"/>
          </p:cNvSpPr>
          <p:nvPr>
            <p:ph type="sldNum" sz="quarter" idx="10"/>
          </p:nvPr>
        </p:nvSpPr>
        <p:spPr/>
        <p:txBody>
          <a:bodyPr/>
          <a:lstStyle/>
          <a:p>
            <a:pPr>
              <a:defRPr/>
            </a:pPr>
            <a:fld id="{2C543F9B-D18C-4382-B79F-E6EA160C74A3}" type="slidenum">
              <a:rPr lang="en-US" smtClean="0"/>
              <a:pPr>
                <a:defRPr/>
              </a:pPr>
              <a:t>198</a:t>
            </a:fld>
            <a:endParaRPr lang="en-US" dirty="0"/>
          </a:p>
        </p:txBody>
      </p:sp>
      <p:pic>
        <p:nvPicPr>
          <p:cNvPr id="8" name="Picture 7">
            <a:extLst>
              <a:ext uri="{FF2B5EF4-FFF2-40B4-BE49-F238E27FC236}">
                <a16:creationId xmlns:a16="http://schemas.microsoft.com/office/drawing/2014/main" xmlns="" id="{0C4369E8-C820-4410-B964-1221B3FC0BC3}"/>
              </a:ext>
            </a:extLst>
          </p:cNvPr>
          <p:cNvPicPr>
            <a:picLocks noChangeAspect="1"/>
          </p:cNvPicPr>
          <p:nvPr/>
        </p:nvPicPr>
        <p:blipFill>
          <a:blip r:embed="rId2" cstate="print"/>
          <a:stretch>
            <a:fillRect/>
          </a:stretch>
        </p:blipFill>
        <p:spPr>
          <a:xfrm>
            <a:off x="11133125" y="0"/>
            <a:ext cx="1055700" cy="638977"/>
          </a:xfrm>
          <a:prstGeom prst="rect">
            <a:avLst/>
          </a:prstGeom>
        </p:spPr>
      </p:pic>
    </p:spTree>
    <p:extLst>
      <p:ext uri="{BB962C8B-B14F-4D97-AF65-F5344CB8AC3E}">
        <p14:creationId xmlns:p14="http://schemas.microsoft.com/office/powerpoint/2010/main" xmlns="" val="242658901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Introduction</a:t>
            </a:r>
          </a:p>
        </p:txBody>
      </p:sp>
      <p:sp>
        <p:nvSpPr>
          <p:cNvPr id="6" name="Content Placeholder 5"/>
          <p:cNvSpPr>
            <a:spLocks noGrp="1"/>
          </p:cNvSpPr>
          <p:nvPr>
            <p:ph sz="half" idx="1"/>
          </p:nvPr>
        </p:nvSpPr>
        <p:spPr/>
        <p:txBody>
          <a:bodyPr/>
          <a:lstStyle/>
          <a:p>
            <a:r>
              <a:rPr lang="en-US" dirty="0"/>
              <a:t>Level 3 alterations are basically Level 2 alterations where the work area exceeds 50 percent of the aggregate area of the building (i.e., the sum total of all floors in the building). </a:t>
            </a:r>
          </a:p>
          <a:p>
            <a:r>
              <a:rPr lang="en-US" dirty="0"/>
              <a:t>Work area is defined as that portion or portions of a building consisting of all reconfigured spaces, as indicated in the construction documents. </a:t>
            </a:r>
          </a:p>
          <a:p>
            <a:r>
              <a:rPr lang="en-US" dirty="0"/>
              <a:t>The work area excludes portions of the building in which work not initially intended by the owner is specifically required by the code. </a:t>
            </a:r>
          </a:p>
          <a:p>
            <a:r>
              <a:rPr lang="en-US" dirty="0"/>
              <a:t>Triggers in this classification are work that potentially affects the building’s fire protection systems, vertical openings, means of egress, accessibility and structural systems.</a:t>
            </a:r>
          </a:p>
        </p:txBody>
      </p:sp>
      <p:sp>
        <p:nvSpPr>
          <p:cNvPr id="4" name="Slide Number Placeholder 3"/>
          <p:cNvSpPr>
            <a:spLocks noGrp="1"/>
          </p:cNvSpPr>
          <p:nvPr>
            <p:ph type="sldNum" sz="quarter" idx="11"/>
          </p:nvPr>
        </p:nvSpPr>
        <p:spPr/>
        <p:txBody>
          <a:bodyPr/>
          <a:lstStyle/>
          <a:p>
            <a:pPr>
              <a:defRPr/>
            </a:pPr>
            <a:fld id="{F839E4B6-55D8-4BCE-ABA8-33FB3F24BC0F}" type="slidenum">
              <a:rPr lang="en-US" smtClean="0"/>
              <a:pPr>
                <a:defRPr/>
              </a:pPr>
              <a:t>199</a:t>
            </a:fld>
            <a:endParaRPr lang="en-US" dirty="0"/>
          </a:p>
        </p:txBody>
      </p:sp>
      <p:pic>
        <p:nvPicPr>
          <p:cNvPr id="7" name="Picture 6">
            <a:extLst>
              <a:ext uri="{FF2B5EF4-FFF2-40B4-BE49-F238E27FC236}">
                <a16:creationId xmlns:a16="http://schemas.microsoft.com/office/drawing/2014/main" xmlns="" id="{B3D1822F-907F-407B-908D-8233251885E9}"/>
              </a:ext>
            </a:extLst>
          </p:cNvPr>
          <p:cNvPicPr>
            <a:picLocks noChangeAspect="1"/>
          </p:cNvPicPr>
          <p:nvPr/>
        </p:nvPicPr>
        <p:blipFill>
          <a:blip r:embed="rId3" cstate="print"/>
          <a:stretch>
            <a:fillRect/>
          </a:stretch>
        </p:blipFill>
        <p:spPr>
          <a:xfrm>
            <a:off x="11133125" y="0"/>
            <a:ext cx="1055700" cy="638977"/>
          </a:xfrm>
          <a:prstGeom prst="rect">
            <a:avLst/>
          </a:prstGeom>
        </p:spPr>
      </p:pic>
    </p:spTree>
    <p:custDataLst>
      <p:tags r:id="rId1"/>
    </p:custDataLst>
    <p:extLst>
      <p:ext uri="{BB962C8B-B14F-4D97-AF65-F5344CB8AC3E}">
        <p14:creationId xmlns:p14="http://schemas.microsoft.com/office/powerpoint/2010/main" xmlns="" val="245288709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8E82DF5-29AB-4EBC-A93D-005997CBFFF9}"/>
              </a:ext>
            </a:extLst>
          </p:cNvPr>
          <p:cNvSpPr>
            <a:spLocks noGrp="1"/>
          </p:cNvSpPr>
          <p:nvPr>
            <p:ph type="title"/>
          </p:nvPr>
        </p:nvSpPr>
        <p:spPr/>
        <p:txBody>
          <a:bodyPr/>
          <a:lstStyle/>
          <a:p>
            <a:r>
              <a:rPr lang="en-US" dirty="0"/>
              <a:t>Instructor Information </a:t>
            </a:r>
          </a:p>
        </p:txBody>
      </p:sp>
      <p:sp>
        <p:nvSpPr>
          <p:cNvPr id="3" name="Content Placeholder 2">
            <a:extLst>
              <a:ext uri="{FF2B5EF4-FFF2-40B4-BE49-F238E27FC236}">
                <a16:creationId xmlns:a16="http://schemas.microsoft.com/office/drawing/2014/main" xmlns="" id="{55403B05-14B7-4849-84BD-48AA5C5A5D45}"/>
              </a:ext>
            </a:extLst>
          </p:cNvPr>
          <p:cNvSpPr>
            <a:spLocks noGrp="1"/>
          </p:cNvSpPr>
          <p:nvPr>
            <p:ph idx="1"/>
          </p:nvPr>
        </p:nvSpPr>
        <p:spPr/>
        <p:txBody>
          <a:bodyPr>
            <a:normAutofit/>
          </a:bodyPr>
          <a:lstStyle/>
          <a:p>
            <a:pPr marL="0" indent="0">
              <a:buNone/>
            </a:pPr>
            <a:r>
              <a:rPr lang="en-US" sz="3200" dirty="0">
                <a:latin typeface="Arial Black" panose="020B0A04020102020204" pitchFamily="34" charset="0"/>
              </a:rPr>
              <a:t>Patrick Vandergriff</a:t>
            </a:r>
          </a:p>
          <a:p>
            <a:pPr marL="0" indent="0">
              <a:buNone/>
            </a:pPr>
            <a:r>
              <a:rPr lang="en-US" sz="3200" dirty="0">
                <a:latin typeface="Arial Black" panose="020B0A04020102020204" pitchFamily="34" charset="0"/>
              </a:rPr>
              <a:t>35 Cottonwood Canyon Road </a:t>
            </a:r>
          </a:p>
          <a:p>
            <a:pPr marL="0" indent="0">
              <a:buNone/>
            </a:pPr>
            <a:r>
              <a:rPr lang="en-US" sz="3200" dirty="0">
                <a:latin typeface="Arial Black" panose="020B0A04020102020204" pitchFamily="34" charset="0"/>
              </a:rPr>
              <a:t>La Luz, NM 88337</a:t>
            </a:r>
          </a:p>
          <a:p>
            <a:pPr marL="0" indent="0">
              <a:buNone/>
            </a:pPr>
            <a:r>
              <a:rPr lang="en-US" sz="3200" dirty="0">
                <a:latin typeface="Arial Black" panose="020B0A04020102020204" pitchFamily="34" charset="0"/>
              </a:rPr>
              <a:t>575-430-8752</a:t>
            </a:r>
          </a:p>
          <a:p>
            <a:pPr marL="0" indent="0">
              <a:buNone/>
            </a:pPr>
            <a:endParaRPr lang="en-US" sz="3200" dirty="0">
              <a:latin typeface="Arial Black" panose="020B0A04020102020204" pitchFamily="34" charset="0"/>
            </a:endParaRPr>
          </a:p>
          <a:p>
            <a:pPr marL="0" indent="0">
              <a:buNone/>
            </a:pPr>
            <a:r>
              <a:rPr lang="en-US" sz="3200" dirty="0">
                <a:latin typeface="Arial Black" panose="020B0A04020102020204" pitchFamily="34" charset="0"/>
              </a:rPr>
              <a:t>pvandergriff@codeconsult.org</a:t>
            </a:r>
          </a:p>
        </p:txBody>
      </p:sp>
      <p:sp>
        <p:nvSpPr>
          <p:cNvPr id="5" name="Slide Number Placeholder 4">
            <a:extLst>
              <a:ext uri="{FF2B5EF4-FFF2-40B4-BE49-F238E27FC236}">
                <a16:creationId xmlns:a16="http://schemas.microsoft.com/office/drawing/2014/main" xmlns="" id="{227A9BD9-C87C-41BE-8D85-338F79E308C7}"/>
              </a:ext>
            </a:extLst>
          </p:cNvPr>
          <p:cNvSpPr>
            <a:spLocks noGrp="1"/>
          </p:cNvSpPr>
          <p:nvPr>
            <p:ph type="sldNum" sz="quarter" idx="11"/>
          </p:nvPr>
        </p:nvSpPr>
        <p:spPr/>
        <p:txBody>
          <a:bodyPr/>
          <a:lstStyle/>
          <a:p>
            <a:pPr>
              <a:defRPr/>
            </a:pPr>
            <a:fld id="{F8B5DA1B-6C24-4748-B347-265A9C40C776}" type="slidenum">
              <a:rPr lang="en-US" sz="1800" smtClean="0"/>
              <a:pPr>
                <a:defRPr/>
              </a:pPr>
              <a:t>2</a:t>
            </a:fld>
            <a:endParaRPr lang="en-US" sz="1800" dirty="0"/>
          </a:p>
        </p:txBody>
      </p:sp>
      <p:pic>
        <p:nvPicPr>
          <p:cNvPr id="7" name="Picture 6">
            <a:extLst>
              <a:ext uri="{FF2B5EF4-FFF2-40B4-BE49-F238E27FC236}">
                <a16:creationId xmlns:a16="http://schemas.microsoft.com/office/drawing/2014/main" xmlns="" id="{D4A8E4A8-AE22-422D-AAA0-0FDC6F23A33B}"/>
              </a:ext>
            </a:extLst>
          </p:cNvPr>
          <p:cNvPicPr>
            <a:picLocks noChangeAspect="1"/>
          </p:cNvPicPr>
          <p:nvPr/>
        </p:nvPicPr>
        <p:blipFill>
          <a:blip r:embed="rId2" cstate="print"/>
          <a:stretch>
            <a:fillRect/>
          </a:stretch>
        </p:blipFill>
        <p:spPr>
          <a:xfrm>
            <a:off x="11133125" y="123023"/>
            <a:ext cx="1055700" cy="638977"/>
          </a:xfrm>
          <a:prstGeom prst="rect">
            <a:avLst/>
          </a:prstGeom>
        </p:spPr>
      </p:pic>
    </p:spTree>
    <p:extLst>
      <p:ext uri="{BB962C8B-B14F-4D97-AF65-F5344CB8AC3E}">
        <p14:creationId xmlns:p14="http://schemas.microsoft.com/office/powerpoint/2010/main" xmlns="" val="138056188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General—Section 101</a:t>
            </a:r>
          </a:p>
        </p:txBody>
      </p:sp>
      <p:sp>
        <p:nvSpPr>
          <p:cNvPr id="3" name="Content Placeholder 2"/>
          <p:cNvSpPr>
            <a:spLocks noGrp="1"/>
          </p:cNvSpPr>
          <p:nvPr>
            <p:ph idx="1"/>
          </p:nvPr>
        </p:nvSpPr>
        <p:spPr/>
        <p:txBody>
          <a:bodyPr>
            <a:normAutofit/>
          </a:bodyPr>
          <a:lstStyle/>
          <a:p>
            <a:pPr marL="0" indent="0">
              <a:buNone/>
            </a:pPr>
            <a:r>
              <a:rPr lang="en-US" sz="2800" b="1" dirty="0"/>
              <a:t>Section 101.4 – Applicability</a:t>
            </a:r>
          </a:p>
          <a:p>
            <a:r>
              <a:rPr lang="en-US" sz="2800" dirty="0"/>
              <a:t> A building or portion thereof not previously occupied or used for its intended purpose shall comply with the IBC, or the International Residential Code</a:t>
            </a:r>
            <a:r>
              <a:rPr lang="en-US" sz="2800" baseline="30000" dirty="0"/>
              <a:t>®</a:t>
            </a:r>
            <a:r>
              <a:rPr lang="en-US" sz="2800" dirty="0"/>
              <a:t> (IRC</a:t>
            </a:r>
            <a:r>
              <a:rPr lang="en-US" sz="2800" baseline="30000" dirty="0"/>
              <a:t>®</a:t>
            </a:r>
            <a:r>
              <a:rPr lang="en-US" sz="2800" dirty="0"/>
              <a:t>) as applicable, for new construction.</a:t>
            </a:r>
          </a:p>
        </p:txBody>
      </p:sp>
      <p:sp>
        <p:nvSpPr>
          <p:cNvPr id="5" name="Slide Number Placeholder 4"/>
          <p:cNvSpPr>
            <a:spLocks noGrp="1"/>
          </p:cNvSpPr>
          <p:nvPr>
            <p:ph type="sldNum" sz="quarter" idx="11"/>
          </p:nvPr>
        </p:nvSpPr>
        <p:spPr/>
        <p:txBody>
          <a:bodyPr/>
          <a:lstStyle/>
          <a:p>
            <a:fld id="{F8B5DA1B-6C24-4748-B347-265A9C40C776}" type="slidenum">
              <a:rPr lang="en-US" smtClean="0"/>
              <a:pPr/>
              <a:t>20</a:t>
            </a:fld>
            <a:endParaRPr lang="en-US" dirty="0"/>
          </a:p>
        </p:txBody>
      </p:sp>
      <p:pic>
        <p:nvPicPr>
          <p:cNvPr id="6" name="Picture 5">
            <a:extLst>
              <a:ext uri="{FF2B5EF4-FFF2-40B4-BE49-F238E27FC236}">
                <a16:creationId xmlns:a16="http://schemas.microsoft.com/office/drawing/2014/main" xmlns="" id="{620C8A52-3912-4725-8DAB-0C1508FF53C1}"/>
              </a:ext>
            </a:extLst>
          </p:cNvPr>
          <p:cNvPicPr>
            <a:picLocks noChangeAspect="1"/>
          </p:cNvPicPr>
          <p:nvPr/>
        </p:nvPicPr>
        <p:blipFill>
          <a:blip r:embed="rId4" cstate="print"/>
          <a:stretch>
            <a:fillRect/>
          </a:stretch>
        </p:blipFill>
        <p:spPr>
          <a:xfrm>
            <a:off x="11133125" y="0"/>
            <a:ext cx="1055700" cy="638977"/>
          </a:xfrm>
          <a:prstGeom prst="rect">
            <a:avLst/>
          </a:prstGeom>
        </p:spPr>
      </p:pic>
    </p:spTree>
    <p:custDataLst>
      <p:tags r:id="rId1"/>
    </p:custDataLst>
    <p:extLst>
      <p:ext uri="{BB962C8B-B14F-4D97-AF65-F5344CB8AC3E}">
        <p14:creationId xmlns:p14="http://schemas.microsoft.com/office/powerpoint/2010/main" xmlns="" val="147604116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General—Section 901 </a:t>
            </a:r>
          </a:p>
        </p:txBody>
      </p:sp>
      <p:sp>
        <p:nvSpPr>
          <p:cNvPr id="3" name="Content Placeholder 2"/>
          <p:cNvSpPr>
            <a:spLocks noGrp="1"/>
          </p:cNvSpPr>
          <p:nvPr>
            <p:ph sz="half" idx="1"/>
          </p:nvPr>
        </p:nvSpPr>
        <p:spPr/>
        <p:txBody>
          <a:bodyPr/>
          <a:lstStyle/>
          <a:p>
            <a:pPr marL="0" indent="0">
              <a:buNone/>
            </a:pPr>
            <a:r>
              <a:rPr lang="en-US" b="1" dirty="0"/>
              <a:t>Section 901.2 – Compliance </a:t>
            </a:r>
          </a:p>
          <a:p>
            <a:r>
              <a:rPr lang="en-US" dirty="0"/>
              <a:t>In addition to the requirements identified in Chapter 9, all work must also comply with the Level 1 and 2 alteration requirements in Chapters 7 and 8, respectively. </a:t>
            </a:r>
          </a:p>
          <a:p>
            <a:r>
              <a:rPr lang="en-US" dirty="0"/>
              <a:t>The requirements in Chapter 8 for building elements and materials, fire protection and means of egress shall apply in all work areas regardless if they include exits and corridors shared by more than one tenant and regardless of the occupant load. </a:t>
            </a:r>
          </a:p>
          <a:p>
            <a:r>
              <a:rPr lang="en-US" dirty="0"/>
              <a:t>If the reconfiguration of space affecting exits of shared egress is solely due to the accessibility requirements of Section 705.2, compliance with Chapter 9 is not required.</a:t>
            </a:r>
          </a:p>
        </p:txBody>
      </p:sp>
      <p:sp>
        <p:nvSpPr>
          <p:cNvPr id="5" name="Slide Number Placeholder 4"/>
          <p:cNvSpPr>
            <a:spLocks noGrp="1"/>
          </p:cNvSpPr>
          <p:nvPr>
            <p:ph type="sldNum" sz="quarter" idx="11"/>
          </p:nvPr>
        </p:nvSpPr>
        <p:spPr/>
        <p:txBody>
          <a:bodyPr/>
          <a:lstStyle/>
          <a:p>
            <a:pPr>
              <a:defRPr/>
            </a:pPr>
            <a:fld id="{4C9BA85A-05AB-40DE-A642-B306DDD4645C}" type="slidenum">
              <a:rPr lang="en-US" smtClean="0"/>
              <a:pPr>
                <a:defRPr/>
              </a:pPr>
              <a:t>200</a:t>
            </a:fld>
            <a:endParaRPr lang="en-US" dirty="0"/>
          </a:p>
        </p:txBody>
      </p:sp>
      <p:pic>
        <p:nvPicPr>
          <p:cNvPr id="6" name="Picture 5">
            <a:extLst>
              <a:ext uri="{FF2B5EF4-FFF2-40B4-BE49-F238E27FC236}">
                <a16:creationId xmlns:a16="http://schemas.microsoft.com/office/drawing/2014/main" xmlns="" id="{438759C7-EB18-436B-BBA6-AB48CED864CA}"/>
              </a:ext>
            </a:extLst>
          </p:cNvPr>
          <p:cNvPicPr>
            <a:picLocks noChangeAspect="1"/>
          </p:cNvPicPr>
          <p:nvPr/>
        </p:nvPicPr>
        <p:blipFill>
          <a:blip r:embed="rId2" cstate="print"/>
          <a:stretch>
            <a:fillRect/>
          </a:stretch>
        </p:blipFill>
        <p:spPr>
          <a:xfrm>
            <a:off x="11133125" y="0"/>
            <a:ext cx="1055700" cy="638977"/>
          </a:xfrm>
          <a:prstGeom prst="rect">
            <a:avLst/>
          </a:prstGeom>
        </p:spPr>
      </p:pic>
    </p:spTree>
    <p:extLst>
      <p:ext uri="{BB962C8B-B14F-4D97-AF65-F5344CB8AC3E}">
        <p14:creationId xmlns:p14="http://schemas.microsoft.com/office/powerpoint/2010/main" xmlns="" val="213130331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Special Use and Occupancy—Section 902</a:t>
            </a:r>
          </a:p>
        </p:txBody>
      </p:sp>
      <p:sp>
        <p:nvSpPr>
          <p:cNvPr id="3" name="Content Placeholder 2"/>
          <p:cNvSpPr>
            <a:spLocks noGrp="1"/>
          </p:cNvSpPr>
          <p:nvPr>
            <p:ph sz="half" idx="1"/>
          </p:nvPr>
        </p:nvSpPr>
        <p:spPr/>
        <p:txBody>
          <a:bodyPr/>
          <a:lstStyle/>
          <a:p>
            <a:pPr marL="0" indent="0">
              <a:buNone/>
            </a:pPr>
            <a:r>
              <a:rPr lang="en-US" sz="2400" b="1" dirty="0"/>
              <a:t>Section 902.1 – High-rise buildings </a:t>
            </a:r>
          </a:p>
          <a:p>
            <a:r>
              <a:rPr lang="en-US" sz="2400" dirty="0"/>
              <a:t>High-rise buildings are buildings with an occupied floor more than 75 feet (22,860 mm) above the lowest level of fire department vehicle access. </a:t>
            </a:r>
          </a:p>
          <a:p>
            <a:r>
              <a:rPr lang="en-US" sz="2400" dirty="0"/>
              <a:t>This section addresses minimum requirements for elevators and protection of HVAC system. must have not less than one elevator serving the work area. </a:t>
            </a:r>
          </a:p>
          <a:p>
            <a:r>
              <a:rPr lang="en-US" sz="2400" dirty="0"/>
              <a:t>New installation of elevators shall comply with the provisions of the IBC. </a:t>
            </a:r>
          </a:p>
        </p:txBody>
      </p:sp>
      <p:sp>
        <p:nvSpPr>
          <p:cNvPr id="5" name="Slide Number Placeholder 4"/>
          <p:cNvSpPr>
            <a:spLocks noGrp="1"/>
          </p:cNvSpPr>
          <p:nvPr>
            <p:ph type="sldNum" sz="quarter" idx="11"/>
          </p:nvPr>
        </p:nvSpPr>
        <p:spPr/>
        <p:txBody>
          <a:bodyPr/>
          <a:lstStyle/>
          <a:p>
            <a:pPr>
              <a:defRPr/>
            </a:pPr>
            <a:fld id="{4C9BA85A-05AB-40DE-A642-B306DDD4645C}" type="slidenum">
              <a:rPr lang="en-US" smtClean="0"/>
              <a:pPr>
                <a:defRPr/>
              </a:pPr>
              <a:t>201</a:t>
            </a:fld>
            <a:endParaRPr lang="en-US" dirty="0"/>
          </a:p>
        </p:txBody>
      </p:sp>
      <p:pic>
        <p:nvPicPr>
          <p:cNvPr id="6" name="Picture 5">
            <a:extLst>
              <a:ext uri="{FF2B5EF4-FFF2-40B4-BE49-F238E27FC236}">
                <a16:creationId xmlns:a16="http://schemas.microsoft.com/office/drawing/2014/main" xmlns="" id="{9501238F-A23A-4862-B609-58AF45624754}"/>
              </a:ext>
            </a:extLst>
          </p:cNvPr>
          <p:cNvPicPr>
            <a:picLocks noChangeAspect="1"/>
          </p:cNvPicPr>
          <p:nvPr/>
        </p:nvPicPr>
        <p:blipFill>
          <a:blip r:embed="rId2" cstate="print"/>
          <a:stretch>
            <a:fillRect/>
          </a:stretch>
        </p:blipFill>
        <p:spPr>
          <a:xfrm>
            <a:off x="11133125" y="0"/>
            <a:ext cx="1055700" cy="638977"/>
          </a:xfrm>
          <a:prstGeom prst="rect">
            <a:avLst/>
          </a:prstGeom>
        </p:spPr>
      </p:pic>
    </p:spTree>
    <p:extLst>
      <p:ext uri="{BB962C8B-B14F-4D97-AF65-F5344CB8AC3E}">
        <p14:creationId xmlns:p14="http://schemas.microsoft.com/office/powerpoint/2010/main" xmlns="" val="403053111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612" y="-427823"/>
            <a:ext cx="9677401" cy="1066800"/>
          </a:xfrm>
        </p:spPr>
        <p:txBody>
          <a:bodyPr>
            <a:normAutofit/>
          </a:bodyPr>
          <a:lstStyle/>
          <a:p>
            <a:r>
              <a:rPr lang="en-US" dirty="0"/>
              <a:t>Special Use and Occupancy—Section 902</a:t>
            </a:r>
          </a:p>
        </p:txBody>
      </p:sp>
      <p:sp>
        <p:nvSpPr>
          <p:cNvPr id="3" name="Content Placeholder 2"/>
          <p:cNvSpPr>
            <a:spLocks noGrp="1"/>
          </p:cNvSpPr>
          <p:nvPr>
            <p:ph sz="half" idx="1"/>
          </p:nvPr>
        </p:nvSpPr>
        <p:spPr>
          <a:xfrm>
            <a:off x="1293812" y="762000"/>
            <a:ext cx="8686801" cy="4191000"/>
          </a:xfrm>
        </p:spPr>
        <p:txBody>
          <a:bodyPr>
            <a:noAutofit/>
          </a:bodyPr>
          <a:lstStyle/>
          <a:p>
            <a:pPr marL="0" indent="0">
              <a:buNone/>
            </a:pPr>
            <a:r>
              <a:rPr lang="en-US" sz="2400" b="1" dirty="0"/>
              <a:t>Section 902.1 – High-rise buildings </a:t>
            </a:r>
          </a:p>
          <a:p>
            <a:r>
              <a:rPr lang="en-US" sz="2400" dirty="0"/>
              <a:t>Elevators in high-rise buildings can be very effective for fire-fighting and rescue purposes. </a:t>
            </a:r>
          </a:p>
          <a:p>
            <a:r>
              <a:rPr lang="en-US" sz="2400" dirty="0"/>
              <a:t>Not less than one existing elevator in a high-rise building undergoing a Level 3 alteration with a travel distance of 25 feet (7620 mm) or more is required to be provided with emergency operation in accordance with ASME A17.3. </a:t>
            </a:r>
          </a:p>
          <a:p>
            <a:r>
              <a:rPr lang="en-US" sz="2400" dirty="0"/>
              <a:t>When a Level 3 alteration includes the installation of a new elevator, the new elevator is required to be provided with emergency recall and in-car operation in accordance with ASME A17.1. </a:t>
            </a:r>
          </a:p>
          <a:p>
            <a:r>
              <a:rPr lang="en-US" sz="2400" dirty="0"/>
              <a:t>Chapter 11 of the IFC also addresses retroactive installation of emergency operation features.</a:t>
            </a:r>
          </a:p>
        </p:txBody>
      </p:sp>
      <p:sp>
        <p:nvSpPr>
          <p:cNvPr id="5" name="Slide Number Placeholder 4"/>
          <p:cNvSpPr>
            <a:spLocks noGrp="1"/>
          </p:cNvSpPr>
          <p:nvPr>
            <p:ph type="sldNum" sz="quarter" idx="11"/>
          </p:nvPr>
        </p:nvSpPr>
        <p:spPr/>
        <p:txBody>
          <a:bodyPr/>
          <a:lstStyle/>
          <a:p>
            <a:pPr>
              <a:defRPr/>
            </a:pPr>
            <a:fld id="{4C9BA85A-05AB-40DE-A642-B306DDD4645C}" type="slidenum">
              <a:rPr lang="en-US" smtClean="0"/>
              <a:pPr>
                <a:defRPr/>
              </a:pPr>
              <a:t>202</a:t>
            </a:fld>
            <a:endParaRPr lang="en-US" dirty="0"/>
          </a:p>
        </p:txBody>
      </p:sp>
      <p:pic>
        <p:nvPicPr>
          <p:cNvPr id="6" name="Picture 5">
            <a:extLst>
              <a:ext uri="{FF2B5EF4-FFF2-40B4-BE49-F238E27FC236}">
                <a16:creationId xmlns:a16="http://schemas.microsoft.com/office/drawing/2014/main" xmlns="" id="{817427F0-766A-4137-99B0-E1597675516B}"/>
              </a:ext>
            </a:extLst>
          </p:cNvPr>
          <p:cNvPicPr>
            <a:picLocks noChangeAspect="1"/>
          </p:cNvPicPr>
          <p:nvPr/>
        </p:nvPicPr>
        <p:blipFill>
          <a:blip r:embed="rId2" cstate="print"/>
          <a:stretch>
            <a:fillRect/>
          </a:stretch>
        </p:blipFill>
        <p:spPr>
          <a:xfrm>
            <a:off x="11133125" y="0"/>
            <a:ext cx="1055700" cy="638977"/>
          </a:xfrm>
          <a:prstGeom prst="rect">
            <a:avLst/>
          </a:prstGeom>
        </p:spPr>
      </p:pic>
    </p:spTree>
    <p:extLst>
      <p:ext uri="{BB962C8B-B14F-4D97-AF65-F5344CB8AC3E}">
        <p14:creationId xmlns:p14="http://schemas.microsoft.com/office/powerpoint/2010/main" xmlns="" val="188422092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7012" y="-263951"/>
            <a:ext cx="9829800" cy="1066800"/>
          </a:xfrm>
        </p:spPr>
        <p:txBody>
          <a:bodyPr>
            <a:normAutofit/>
          </a:bodyPr>
          <a:lstStyle/>
          <a:p>
            <a:r>
              <a:rPr lang="en-US" dirty="0"/>
              <a:t>Special Use and Occupancy—Section 902</a:t>
            </a:r>
          </a:p>
        </p:txBody>
      </p:sp>
      <p:sp>
        <p:nvSpPr>
          <p:cNvPr id="3" name="Content Placeholder 2"/>
          <p:cNvSpPr>
            <a:spLocks noGrp="1"/>
          </p:cNvSpPr>
          <p:nvPr>
            <p:ph sz="half" idx="1"/>
          </p:nvPr>
        </p:nvSpPr>
        <p:spPr>
          <a:xfrm>
            <a:off x="989012" y="1143000"/>
            <a:ext cx="8686801" cy="4191000"/>
          </a:xfrm>
        </p:spPr>
        <p:txBody>
          <a:bodyPr>
            <a:noAutofit/>
          </a:bodyPr>
          <a:lstStyle/>
          <a:p>
            <a:pPr marL="0" indent="0">
              <a:buNone/>
            </a:pPr>
            <a:r>
              <a:rPr lang="en-US" sz="2800" b="1" dirty="0"/>
              <a:t>Section 902.1 – High-rise buildings </a:t>
            </a:r>
          </a:p>
          <a:p>
            <a:r>
              <a:rPr lang="en-US" sz="2800" dirty="0"/>
              <a:t>Additionally, all floors served by a recirculating air or exhaust system with a capacity in excess of 15,000 cubic feet per minute (cfm) (7.07 m3/s) must have smoke and heat detection devices in that system. </a:t>
            </a:r>
          </a:p>
          <a:p>
            <a:r>
              <a:rPr lang="en-US" sz="2800" dirty="0"/>
              <a:t>These detectors are required to be installed in accordance with the IBC and the IMC. </a:t>
            </a:r>
          </a:p>
          <a:p>
            <a:r>
              <a:rPr lang="en-US" sz="2800" dirty="0"/>
              <a:t>These detectors are intended to shut down the ventilation system in order to halt the rapid spread of smoke and heat throughout the building.</a:t>
            </a:r>
          </a:p>
        </p:txBody>
      </p:sp>
      <p:sp>
        <p:nvSpPr>
          <p:cNvPr id="5" name="Slide Number Placeholder 4"/>
          <p:cNvSpPr>
            <a:spLocks noGrp="1"/>
          </p:cNvSpPr>
          <p:nvPr>
            <p:ph type="sldNum" sz="quarter" idx="11"/>
          </p:nvPr>
        </p:nvSpPr>
        <p:spPr/>
        <p:txBody>
          <a:bodyPr/>
          <a:lstStyle/>
          <a:p>
            <a:pPr>
              <a:defRPr/>
            </a:pPr>
            <a:fld id="{4C9BA85A-05AB-40DE-A642-B306DDD4645C}" type="slidenum">
              <a:rPr lang="en-US" smtClean="0"/>
              <a:pPr>
                <a:defRPr/>
              </a:pPr>
              <a:t>203</a:t>
            </a:fld>
            <a:endParaRPr lang="en-US" dirty="0"/>
          </a:p>
        </p:txBody>
      </p:sp>
      <p:pic>
        <p:nvPicPr>
          <p:cNvPr id="6" name="Picture 5">
            <a:extLst>
              <a:ext uri="{FF2B5EF4-FFF2-40B4-BE49-F238E27FC236}">
                <a16:creationId xmlns:a16="http://schemas.microsoft.com/office/drawing/2014/main" xmlns="" id="{86F31EB9-F284-4DC8-899A-1F69645F93F2}"/>
              </a:ext>
            </a:extLst>
          </p:cNvPr>
          <p:cNvPicPr>
            <a:picLocks noChangeAspect="1"/>
          </p:cNvPicPr>
          <p:nvPr/>
        </p:nvPicPr>
        <p:blipFill>
          <a:blip r:embed="rId2" cstate="print"/>
          <a:stretch>
            <a:fillRect/>
          </a:stretch>
        </p:blipFill>
        <p:spPr>
          <a:xfrm>
            <a:off x="11133125" y="0"/>
            <a:ext cx="1055700" cy="638977"/>
          </a:xfrm>
          <a:prstGeom prst="rect">
            <a:avLst/>
          </a:prstGeom>
        </p:spPr>
      </p:pic>
    </p:spTree>
    <p:extLst>
      <p:ext uri="{BB962C8B-B14F-4D97-AF65-F5344CB8AC3E}">
        <p14:creationId xmlns:p14="http://schemas.microsoft.com/office/powerpoint/2010/main" xmlns="" val="405934384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Special Use and Occupancy—Section 902</a:t>
            </a:r>
          </a:p>
        </p:txBody>
      </p:sp>
      <p:sp>
        <p:nvSpPr>
          <p:cNvPr id="3" name="Content Placeholder 2"/>
          <p:cNvSpPr>
            <a:spLocks noGrp="1"/>
          </p:cNvSpPr>
          <p:nvPr>
            <p:ph sz="half" idx="1"/>
          </p:nvPr>
        </p:nvSpPr>
        <p:spPr/>
        <p:txBody>
          <a:bodyPr>
            <a:normAutofit/>
          </a:bodyPr>
          <a:lstStyle/>
          <a:p>
            <a:pPr marL="0" indent="0">
              <a:buNone/>
            </a:pPr>
            <a:r>
              <a:rPr lang="en-US" sz="2800" b="1" dirty="0"/>
              <a:t>Section 902.2 – Boiler and furnace equipment rooms </a:t>
            </a:r>
          </a:p>
          <a:p>
            <a:r>
              <a:rPr lang="en-US" sz="2800" dirty="0"/>
              <a:t>Unless satisfying one of the exceptions, all boiler and furnace-equipment rooms within the following must be equipped with fire-rated construction (1 hour): </a:t>
            </a:r>
          </a:p>
          <a:p>
            <a:pPr lvl="1"/>
            <a:r>
              <a:rPr lang="en-US" sz="2800" dirty="0"/>
              <a:t>Groups I-1, I-2, I-4, R-1, R-2 and R-4 occupancies.</a:t>
            </a:r>
          </a:p>
        </p:txBody>
      </p:sp>
      <p:sp>
        <p:nvSpPr>
          <p:cNvPr id="5" name="Slide Number Placeholder 4"/>
          <p:cNvSpPr>
            <a:spLocks noGrp="1"/>
          </p:cNvSpPr>
          <p:nvPr>
            <p:ph type="sldNum" sz="quarter" idx="11"/>
          </p:nvPr>
        </p:nvSpPr>
        <p:spPr/>
        <p:txBody>
          <a:bodyPr/>
          <a:lstStyle/>
          <a:p>
            <a:pPr>
              <a:defRPr/>
            </a:pPr>
            <a:fld id="{4C9BA85A-05AB-40DE-A642-B306DDD4645C}" type="slidenum">
              <a:rPr lang="en-US" smtClean="0"/>
              <a:pPr>
                <a:defRPr/>
              </a:pPr>
              <a:t>204</a:t>
            </a:fld>
            <a:endParaRPr lang="en-US" dirty="0"/>
          </a:p>
        </p:txBody>
      </p:sp>
      <p:pic>
        <p:nvPicPr>
          <p:cNvPr id="6" name="Picture 5">
            <a:extLst>
              <a:ext uri="{FF2B5EF4-FFF2-40B4-BE49-F238E27FC236}">
                <a16:creationId xmlns:a16="http://schemas.microsoft.com/office/drawing/2014/main" xmlns="" id="{C12F8BE7-C621-4B4F-B636-0A5353A58928}"/>
              </a:ext>
            </a:extLst>
          </p:cNvPr>
          <p:cNvPicPr>
            <a:picLocks noChangeAspect="1"/>
          </p:cNvPicPr>
          <p:nvPr/>
        </p:nvPicPr>
        <p:blipFill>
          <a:blip r:embed="rId2" cstate="print"/>
          <a:stretch>
            <a:fillRect/>
          </a:stretch>
        </p:blipFill>
        <p:spPr>
          <a:xfrm>
            <a:off x="11133125" y="0"/>
            <a:ext cx="1055700" cy="638977"/>
          </a:xfrm>
          <a:prstGeom prst="rect">
            <a:avLst/>
          </a:prstGeom>
        </p:spPr>
      </p:pic>
    </p:spTree>
    <p:extLst>
      <p:ext uri="{BB962C8B-B14F-4D97-AF65-F5344CB8AC3E}">
        <p14:creationId xmlns:p14="http://schemas.microsoft.com/office/powerpoint/2010/main" xmlns="" val="51368162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6612" y="16497"/>
            <a:ext cx="8686801" cy="1066800"/>
          </a:xfrm>
        </p:spPr>
        <p:txBody>
          <a:bodyPr>
            <a:normAutofit/>
          </a:bodyPr>
          <a:lstStyle/>
          <a:p>
            <a:r>
              <a:rPr lang="en-US" dirty="0"/>
              <a:t>Building Elements and Materials—Section 903</a:t>
            </a:r>
          </a:p>
        </p:txBody>
      </p:sp>
      <p:sp>
        <p:nvSpPr>
          <p:cNvPr id="3" name="Content Placeholder 2"/>
          <p:cNvSpPr>
            <a:spLocks noGrp="1"/>
          </p:cNvSpPr>
          <p:nvPr>
            <p:ph sz="half" idx="1"/>
          </p:nvPr>
        </p:nvSpPr>
        <p:spPr>
          <a:xfrm>
            <a:off x="989012" y="1333500"/>
            <a:ext cx="8686801" cy="4191000"/>
          </a:xfrm>
        </p:spPr>
        <p:txBody>
          <a:bodyPr>
            <a:normAutofit/>
          </a:bodyPr>
          <a:lstStyle/>
          <a:p>
            <a:pPr marL="0" indent="0">
              <a:buNone/>
            </a:pPr>
            <a:r>
              <a:rPr lang="en-US" sz="2800" b="1" dirty="0"/>
              <a:t>Section 903.1 – Existing shafts and vertical openings </a:t>
            </a:r>
          </a:p>
          <a:p>
            <a:r>
              <a:rPr lang="en-US" sz="2800" dirty="0"/>
              <a:t>Existing stairways that are part of the means of egress must be enclosed as identified in Section 803.2.1 (Level 2 alterations). </a:t>
            </a:r>
          </a:p>
          <a:p>
            <a:r>
              <a:rPr lang="en-US" sz="2800" dirty="0"/>
              <a:t>The enclosure is required between the highest work area floor and the level of exit discharge, as well as all floors below. </a:t>
            </a:r>
          </a:p>
        </p:txBody>
      </p:sp>
      <p:sp>
        <p:nvSpPr>
          <p:cNvPr id="5" name="Slide Number Placeholder 4"/>
          <p:cNvSpPr>
            <a:spLocks noGrp="1"/>
          </p:cNvSpPr>
          <p:nvPr>
            <p:ph type="sldNum" sz="quarter" idx="11"/>
          </p:nvPr>
        </p:nvSpPr>
        <p:spPr/>
        <p:txBody>
          <a:bodyPr/>
          <a:lstStyle/>
          <a:p>
            <a:pPr>
              <a:defRPr/>
            </a:pPr>
            <a:fld id="{4C9BA85A-05AB-40DE-A642-B306DDD4645C}" type="slidenum">
              <a:rPr lang="en-US" smtClean="0"/>
              <a:pPr>
                <a:defRPr/>
              </a:pPr>
              <a:t>205</a:t>
            </a:fld>
            <a:endParaRPr lang="en-US" dirty="0"/>
          </a:p>
        </p:txBody>
      </p:sp>
      <p:pic>
        <p:nvPicPr>
          <p:cNvPr id="6" name="Picture 5">
            <a:extLst>
              <a:ext uri="{FF2B5EF4-FFF2-40B4-BE49-F238E27FC236}">
                <a16:creationId xmlns:a16="http://schemas.microsoft.com/office/drawing/2014/main" xmlns="" id="{AE611060-02AA-46DC-9A61-919A50A8EBCE}"/>
              </a:ext>
            </a:extLst>
          </p:cNvPr>
          <p:cNvPicPr>
            <a:picLocks noChangeAspect="1"/>
          </p:cNvPicPr>
          <p:nvPr/>
        </p:nvPicPr>
        <p:blipFill>
          <a:blip r:embed="rId2" cstate="print"/>
          <a:stretch>
            <a:fillRect/>
          </a:stretch>
        </p:blipFill>
        <p:spPr>
          <a:xfrm>
            <a:off x="11133125" y="0"/>
            <a:ext cx="1055700" cy="638977"/>
          </a:xfrm>
          <a:prstGeom prst="rect">
            <a:avLst/>
          </a:prstGeom>
        </p:spPr>
      </p:pic>
    </p:spTree>
    <p:extLst>
      <p:ext uri="{BB962C8B-B14F-4D97-AF65-F5344CB8AC3E}">
        <p14:creationId xmlns:p14="http://schemas.microsoft.com/office/powerpoint/2010/main" xmlns="" val="67602244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9012" y="7070"/>
            <a:ext cx="8686801" cy="1066800"/>
          </a:xfrm>
        </p:spPr>
        <p:txBody>
          <a:bodyPr>
            <a:normAutofit/>
          </a:bodyPr>
          <a:lstStyle/>
          <a:p>
            <a:r>
              <a:rPr lang="en-US" dirty="0"/>
              <a:t>Building Elements and Materials—Section 903</a:t>
            </a:r>
          </a:p>
        </p:txBody>
      </p:sp>
      <p:sp>
        <p:nvSpPr>
          <p:cNvPr id="3" name="Content Placeholder 2"/>
          <p:cNvSpPr>
            <a:spLocks noGrp="1"/>
          </p:cNvSpPr>
          <p:nvPr>
            <p:ph sz="half" idx="1"/>
          </p:nvPr>
        </p:nvSpPr>
        <p:spPr>
          <a:xfrm>
            <a:off x="1065213" y="1143000"/>
            <a:ext cx="8686801" cy="4191000"/>
          </a:xfrm>
        </p:spPr>
        <p:txBody>
          <a:bodyPr>
            <a:noAutofit/>
          </a:bodyPr>
          <a:lstStyle/>
          <a:p>
            <a:pPr marL="0" indent="0">
              <a:buNone/>
            </a:pPr>
            <a:r>
              <a:rPr lang="en-US" sz="2800" b="1" dirty="0"/>
              <a:t>Section 903.2.1 – Separation required </a:t>
            </a:r>
          </a:p>
          <a:p>
            <a:r>
              <a:rPr lang="en-US" sz="2800" dirty="0"/>
              <a:t>In attached dwelling units of Group R-3 occupancies or townhouses, separation walls between dwelling units are required to be continuous to provide continuous separation using construction materials consistent with the existing wall construction or complying with the provisions of the IBC or the IRC. </a:t>
            </a:r>
          </a:p>
          <a:p>
            <a:r>
              <a:rPr lang="en-US" sz="2800" dirty="0"/>
              <a:t>All construction shall be performed on the work area side of the dwelling unit.</a:t>
            </a:r>
          </a:p>
        </p:txBody>
      </p:sp>
      <p:sp>
        <p:nvSpPr>
          <p:cNvPr id="5" name="Slide Number Placeholder 4"/>
          <p:cNvSpPr>
            <a:spLocks noGrp="1"/>
          </p:cNvSpPr>
          <p:nvPr>
            <p:ph type="sldNum" sz="quarter" idx="11"/>
          </p:nvPr>
        </p:nvSpPr>
        <p:spPr/>
        <p:txBody>
          <a:bodyPr/>
          <a:lstStyle/>
          <a:p>
            <a:pPr>
              <a:defRPr/>
            </a:pPr>
            <a:fld id="{4C9BA85A-05AB-40DE-A642-B306DDD4645C}" type="slidenum">
              <a:rPr lang="en-US" smtClean="0"/>
              <a:pPr>
                <a:defRPr/>
              </a:pPr>
              <a:t>206</a:t>
            </a:fld>
            <a:endParaRPr lang="en-US" dirty="0"/>
          </a:p>
        </p:txBody>
      </p:sp>
      <p:pic>
        <p:nvPicPr>
          <p:cNvPr id="6" name="Picture 5">
            <a:extLst>
              <a:ext uri="{FF2B5EF4-FFF2-40B4-BE49-F238E27FC236}">
                <a16:creationId xmlns:a16="http://schemas.microsoft.com/office/drawing/2014/main" xmlns="" id="{7E52C77D-2B6D-4E08-ABCF-56ABF21D1AEB}"/>
              </a:ext>
            </a:extLst>
          </p:cNvPr>
          <p:cNvPicPr>
            <a:picLocks noChangeAspect="1"/>
          </p:cNvPicPr>
          <p:nvPr/>
        </p:nvPicPr>
        <p:blipFill>
          <a:blip r:embed="rId2" cstate="print"/>
          <a:stretch>
            <a:fillRect/>
          </a:stretch>
        </p:blipFill>
        <p:spPr>
          <a:xfrm>
            <a:off x="11133125" y="0"/>
            <a:ext cx="1055700" cy="638977"/>
          </a:xfrm>
          <a:prstGeom prst="rect">
            <a:avLst/>
          </a:prstGeom>
        </p:spPr>
      </p:pic>
    </p:spTree>
    <p:extLst>
      <p:ext uri="{BB962C8B-B14F-4D97-AF65-F5344CB8AC3E}">
        <p14:creationId xmlns:p14="http://schemas.microsoft.com/office/powerpoint/2010/main" xmlns="" val="58959616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5211" y="-230957"/>
            <a:ext cx="8686801" cy="1066800"/>
          </a:xfrm>
        </p:spPr>
        <p:txBody>
          <a:bodyPr/>
          <a:lstStyle/>
          <a:p>
            <a:r>
              <a:rPr lang="en-US" dirty="0"/>
              <a:t>Fire Protection—Section 904</a:t>
            </a:r>
          </a:p>
        </p:txBody>
      </p:sp>
      <p:sp>
        <p:nvSpPr>
          <p:cNvPr id="3" name="Content Placeholder 2"/>
          <p:cNvSpPr>
            <a:spLocks noGrp="1"/>
          </p:cNvSpPr>
          <p:nvPr>
            <p:ph sz="half" idx="1"/>
          </p:nvPr>
        </p:nvSpPr>
        <p:spPr>
          <a:xfrm>
            <a:off x="1065210" y="990600"/>
            <a:ext cx="8686801" cy="4191000"/>
          </a:xfrm>
        </p:spPr>
        <p:txBody>
          <a:bodyPr>
            <a:normAutofit/>
          </a:bodyPr>
          <a:lstStyle/>
          <a:p>
            <a:pPr marL="0" indent="0">
              <a:buNone/>
            </a:pPr>
            <a:r>
              <a:rPr lang="en-US" sz="2800" b="1" dirty="0"/>
              <a:t>Section 904.1 – Automatic sprinkler systems </a:t>
            </a:r>
          </a:p>
          <a:p>
            <a:r>
              <a:rPr lang="en-US" sz="2800" dirty="0"/>
              <a:t>Automatic sprinkler systems shall be installed in work areas in accordance with Section 804.2 for Level 2 alterations. </a:t>
            </a:r>
          </a:p>
          <a:p>
            <a:r>
              <a:rPr lang="en-US" sz="2800" dirty="0"/>
              <a:t>There also are more stringent requirements for high-rise buildings, and rubbish and linen chutes and Group F-1, M and S-1 occupancies where upholstered furniture is manufactured, displayed or stored.</a:t>
            </a:r>
          </a:p>
        </p:txBody>
      </p:sp>
      <p:sp>
        <p:nvSpPr>
          <p:cNvPr id="5" name="Slide Number Placeholder 4"/>
          <p:cNvSpPr>
            <a:spLocks noGrp="1"/>
          </p:cNvSpPr>
          <p:nvPr>
            <p:ph type="sldNum" sz="quarter" idx="11"/>
          </p:nvPr>
        </p:nvSpPr>
        <p:spPr/>
        <p:txBody>
          <a:bodyPr/>
          <a:lstStyle/>
          <a:p>
            <a:pPr>
              <a:defRPr/>
            </a:pPr>
            <a:fld id="{4C9BA85A-05AB-40DE-A642-B306DDD4645C}" type="slidenum">
              <a:rPr lang="en-US" smtClean="0"/>
              <a:pPr>
                <a:defRPr/>
              </a:pPr>
              <a:t>207</a:t>
            </a:fld>
            <a:endParaRPr lang="en-US" dirty="0"/>
          </a:p>
        </p:txBody>
      </p:sp>
      <p:pic>
        <p:nvPicPr>
          <p:cNvPr id="6" name="Picture 5">
            <a:extLst>
              <a:ext uri="{FF2B5EF4-FFF2-40B4-BE49-F238E27FC236}">
                <a16:creationId xmlns:a16="http://schemas.microsoft.com/office/drawing/2014/main" xmlns="" id="{1414CEA6-7366-4E07-9B29-34947D214558}"/>
              </a:ext>
            </a:extLst>
          </p:cNvPr>
          <p:cNvPicPr>
            <a:picLocks noChangeAspect="1"/>
          </p:cNvPicPr>
          <p:nvPr/>
        </p:nvPicPr>
        <p:blipFill>
          <a:blip r:embed="rId2" cstate="print"/>
          <a:stretch>
            <a:fillRect/>
          </a:stretch>
        </p:blipFill>
        <p:spPr>
          <a:xfrm>
            <a:off x="11133125" y="0"/>
            <a:ext cx="1055700" cy="638977"/>
          </a:xfrm>
          <a:prstGeom prst="rect">
            <a:avLst/>
          </a:prstGeom>
        </p:spPr>
      </p:pic>
    </p:spTree>
    <p:extLst>
      <p:ext uri="{BB962C8B-B14F-4D97-AF65-F5344CB8AC3E}">
        <p14:creationId xmlns:p14="http://schemas.microsoft.com/office/powerpoint/2010/main" xmlns="" val="208406711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Fire Protection—Section 904</a:t>
            </a:r>
          </a:p>
        </p:txBody>
      </p:sp>
      <p:sp>
        <p:nvSpPr>
          <p:cNvPr id="3" name="Content Placeholder 2"/>
          <p:cNvSpPr>
            <a:spLocks noGrp="1"/>
          </p:cNvSpPr>
          <p:nvPr>
            <p:ph sz="half" idx="1"/>
          </p:nvPr>
        </p:nvSpPr>
        <p:spPr/>
        <p:txBody>
          <a:bodyPr/>
          <a:lstStyle/>
          <a:p>
            <a:pPr marL="0" indent="0">
              <a:buNone/>
            </a:pPr>
            <a:r>
              <a:rPr lang="en-US" b="1" dirty="0"/>
              <a:t>Section 904.2 – Fire alarm and detection systems </a:t>
            </a:r>
          </a:p>
          <a:p>
            <a:r>
              <a:rPr lang="en-US" dirty="0"/>
              <a:t>Fire alarm and detection systems complying with Sections 904.4.1 and 904.4.3 for Level 2 alterations must be provided throughout the building. </a:t>
            </a:r>
          </a:p>
          <a:p>
            <a:r>
              <a:rPr lang="en-US" dirty="0"/>
              <a:t>Also, manual and automatic fire alarm systems are required, as applicable, to occupancy based upon the requirements in the IBC and the IFC.</a:t>
            </a:r>
          </a:p>
        </p:txBody>
      </p:sp>
      <p:sp>
        <p:nvSpPr>
          <p:cNvPr id="5" name="Slide Number Placeholder 4"/>
          <p:cNvSpPr>
            <a:spLocks noGrp="1"/>
          </p:cNvSpPr>
          <p:nvPr>
            <p:ph type="sldNum" sz="quarter" idx="11"/>
          </p:nvPr>
        </p:nvSpPr>
        <p:spPr/>
        <p:txBody>
          <a:bodyPr/>
          <a:lstStyle/>
          <a:p>
            <a:pPr>
              <a:defRPr/>
            </a:pPr>
            <a:fld id="{4C9BA85A-05AB-40DE-A642-B306DDD4645C}" type="slidenum">
              <a:rPr lang="en-US" smtClean="0"/>
              <a:pPr>
                <a:defRPr/>
              </a:pPr>
              <a:t>208</a:t>
            </a:fld>
            <a:endParaRPr lang="en-US" dirty="0"/>
          </a:p>
        </p:txBody>
      </p:sp>
      <p:pic>
        <p:nvPicPr>
          <p:cNvPr id="6" name="Picture 5">
            <a:extLst>
              <a:ext uri="{FF2B5EF4-FFF2-40B4-BE49-F238E27FC236}">
                <a16:creationId xmlns:a16="http://schemas.microsoft.com/office/drawing/2014/main" xmlns="" id="{41E24252-B609-406F-BF30-9AA3411C3912}"/>
              </a:ext>
            </a:extLst>
          </p:cNvPr>
          <p:cNvPicPr>
            <a:picLocks noChangeAspect="1"/>
          </p:cNvPicPr>
          <p:nvPr/>
        </p:nvPicPr>
        <p:blipFill>
          <a:blip r:embed="rId2" cstate="print"/>
          <a:stretch>
            <a:fillRect/>
          </a:stretch>
        </p:blipFill>
        <p:spPr>
          <a:xfrm>
            <a:off x="11133125" y="0"/>
            <a:ext cx="1055700" cy="638977"/>
          </a:xfrm>
          <a:prstGeom prst="rect">
            <a:avLst/>
          </a:prstGeom>
        </p:spPr>
      </p:pic>
    </p:spTree>
    <p:extLst>
      <p:ext uri="{BB962C8B-B14F-4D97-AF65-F5344CB8AC3E}">
        <p14:creationId xmlns:p14="http://schemas.microsoft.com/office/powerpoint/2010/main" xmlns="" val="158027452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5211" y="-213912"/>
            <a:ext cx="8686801" cy="1066800"/>
          </a:xfrm>
        </p:spPr>
        <p:txBody>
          <a:bodyPr>
            <a:normAutofit/>
          </a:bodyPr>
          <a:lstStyle/>
          <a:p>
            <a:r>
              <a:rPr lang="en-US" dirty="0"/>
              <a:t>Means of Egress—Section 905</a:t>
            </a:r>
          </a:p>
        </p:txBody>
      </p:sp>
      <p:sp>
        <p:nvSpPr>
          <p:cNvPr id="3" name="Content Placeholder 2"/>
          <p:cNvSpPr>
            <a:spLocks noGrp="1"/>
          </p:cNvSpPr>
          <p:nvPr>
            <p:ph sz="half" idx="1"/>
          </p:nvPr>
        </p:nvSpPr>
        <p:spPr/>
        <p:txBody>
          <a:bodyPr>
            <a:normAutofit/>
          </a:bodyPr>
          <a:lstStyle/>
          <a:p>
            <a:pPr marL="0" indent="0">
              <a:buNone/>
            </a:pPr>
            <a:r>
              <a:rPr lang="en-US" sz="2800" b="1" dirty="0"/>
              <a:t>Section 905.1 – General </a:t>
            </a:r>
          </a:p>
          <a:p>
            <a:r>
              <a:rPr lang="en-US" sz="2800" dirty="0"/>
              <a:t>Except for exit signs and means-of-egress lighting, the provisions in Section 805 for Level 2 alterations must comply.</a:t>
            </a:r>
          </a:p>
        </p:txBody>
      </p:sp>
      <p:sp>
        <p:nvSpPr>
          <p:cNvPr id="5" name="Slide Number Placeholder 4"/>
          <p:cNvSpPr>
            <a:spLocks noGrp="1"/>
          </p:cNvSpPr>
          <p:nvPr>
            <p:ph type="sldNum" sz="quarter" idx="11"/>
          </p:nvPr>
        </p:nvSpPr>
        <p:spPr/>
        <p:txBody>
          <a:bodyPr/>
          <a:lstStyle/>
          <a:p>
            <a:pPr>
              <a:defRPr/>
            </a:pPr>
            <a:fld id="{4C9BA85A-05AB-40DE-A642-B306DDD4645C}" type="slidenum">
              <a:rPr lang="en-US" smtClean="0"/>
              <a:pPr>
                <a:defRPr/>
              </a:pPr>
              <a:t>209</a:t>
            </a:fld>
            <a:endParaRPr lang="en-US" dirty="0"/>
          </a:p>
        </p:txBody>
      </p:sp>
      <p:pic>
        <p:nvPicPr>
          <p:cNvPr id="6" name="Picture 5">
            <a:extLst>
              <a:ext uri="{FF2B5EF4-FFF2-40B4-BE49-F238E27FC236}">
                <a16:creationId xmlns:a16="http://schemas.microsoft.com/office/drawing/2014/main" xmlns="" id="{AC13429E-442B-4766-9FE5-076FE4B26813}"/>
              </a:ext>
            </a:extLst>
          </p:cNvPr>
          <p:cNvPicPr>
            <a:picLocks noChangeAspect="1"/>
          </p:cNvPicPr>
          <p:nvPr/>
        </p:nvPicPr>
        <p:blipFill>
          <a:blip r:embed="rId2" cstate="print"/>
          <a:stretch>
            <a:fillRect/>
          </a:stretch>
        </p:blipFill>
        <p:spPr>
          <a:xfrm>
            <a:off x="11133125" y="0"/>
            <a:ext cx="1055700" cy="638977"/>
          </a:xfrm>
          <a:prstGeom prst="rect">
            <a:avLst/>
          </a:prstGeom>
        </p:spPr>
      </p:pic>
      <p:pic>
        <p:nvPicPr>
          <p:cNvPr id="7" name="Picture 6">
            <a:extLst>
              <a:ext uri="{FF2B5EF4-FFF2-40B4-BE49-F238E27FC236}">
                <a16:creationId xmlns:a16="http://schemas.microsoft.com/office/drawing/2014/main" xmlns="" id="{2F4C0DD0-05FA-4AFE-9ECC-4520A1067E50}"/>
              </a:ext>
            </a:extLst>
          </p:cNvPr>
          <p:cNvPicPr>
            <a:picLocks noChangeAspect="1"/>
          </p:cNvPicPr>
          <p:nvPr/>
        </p:nvPicPr>
        <p:blipFill>
          <a:blip r:embed="rId2" cstate="print"/>
          <a:stretch>
            <a:fillRect/>
          </a:stretch>
        </p:blipFill>
        <p:spPr>
          <a:xfrm>
            <a:off x="11285525" y="152400"/>
            <a:ext cx="1055700" cy="638977"/>
          </a:xfrm>
          <a:prstGeom prst="rect">
            <a:avLst/>
          </a:prstGeom>
        </p:spPr>
      </p:pic>
    </p:spTree>
    <p:extLst>
      <p:ext uri="{BB962C8B-B14F-4D97-AF65-F5344CB8AC3E}">
        <p14:creationId xmlns:p14="http://schemas.microsoft.com/office/powerpoint/2010/main" xmlns="" val="109651086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General—Section 101</a:t>
            </a:r>
          </a:p>
        </p:txBody>
      </p:sp>
      <p:sp>
        <p:nvSpPr>
          <p:cNvPr id="7" name="Content Placeholder 6"/>
          <p:cNvSpPr>
            <a:spLocks noGrp="1"/>
          </p:cNvSpPr>
          <p:nvPr>
            <p:ph idx="1"/>
          </p:nvPr>
        </p:nvSpPr>
        <p:spPr>
          <a:xfrm>
            <a:off x="1979612" y="1752600"/>
            <a:ext cx="8229600" cy="4495800"/>
          </a:xfrm>
        </p:spPr>
        <p:txBody>
          <a:bodyPr>
            <a:normAutofit/>
          </a:bodyPr>
          <a:lstStyle/>
          <a:p>
            <a:r>
              <a:rPr lang="en-US" sz="2800" dirty="0"/>
              <a:t>Can a building take advantage of the more relaxed provisions of the code before construction of the building has begun?</a:t>
            </a:r>
          </a:p>
          <a:p>
            <a:endParaRPr lang="en-US" sz="2800" dirty="0"/>
          </a:p>
          <a:p>
            <a:pPr marL="0" indent="0" algn="ctr">
              <a:buNone/>
            </a:pPr>
            <a:r>
              <a:rPr lang="en-US" sz="2800" dirty="0">
                <a:solidFill>
                  <a:srgbClr val="C00000"/>
                </a:solidFill>
              </a:rPr>
              <a:t>No. A building or portion thereof that has not been occupied previously or used for its intended purpose must comply with the provisions of the IBC.</a:t>
            </a:r>
          </a:p>
        </p:txBody>
      </p:sp>
      <p:sp>
        <p:nvSpPr>
          <p:cNvPr id="5" name="Slide Number Placeholder 4"/>
          <p:cNvSpPr>
            <a:spLocks noGrp="1"/>
          </p:cNvSpPr>
          <p:nvPr>
            <p:ph type="sldNum" sz="quarter" idx="11"/>
          </p:nvPr>
        </p:nvSpPr>
        <p:spPr/>
        <p:txBody>
          <a:bodyPr/>
          <a:lstStyle/>
          <a:p>
            <a:pPr>
              <a:defRPr/>
            </a:pPr>
            <a:fld id="{F8B5DA1B-6C24-4748-B347-265A9C40C776}" type="slidenum">
              <a:rPr lang="en-US" smtClean="0"/>
              <a:pPr>
                <a:defRPr/>
              </a:pPr>
              <a:t>21</a:t>
            </a:fld>
            <a:endParaRPr lang="en-US" dirty="0"/>
          </a:p>
        </p:txBody>
      </p:sp>
      <p:pic>
        <p:nvPicPr>
          <p:cNvPr id="8" name="Picture 7">
            <a:extLst>
              <a:ext uri="{FF2B5EF4-FFF2-40B4-BE49-F238E27FC236}">
                <a16:creationId xmlns:a16="http://schemas.microsoft.com/office/drawing/2014/main" xmlns="" id="{F6A12DFF-A64A-4046-9911-A20303D1A979}"/>
              </a:ext>
            </a:extLst>
          </p:cNvPr>
          <p:cNvPicPr>
            <a:picLocks noChangeAspect="1"/>
          </p:cNvPicPr>
          <p:nvPr/>
        </p:nvPicPr>
        <p:blipFill>
          <a:blip r:embed="rId3" cstate="print"/>
          <a:stretch>
            <a:fillRect/>
          </a:stretch>
        </p:blipFill>
        <p:spPr>
          <a:xfrm>
            <a:off x="11133125" y="0"/>
            <a:ext cx="1055700" cy="638977"/>
          </a:xfrm>
          <a:prstGeom prst="rect">
            <a:avLst/>
          </a:prstGeom>
        </p:spPr>
      </p:pic>
    </p:spTree>
    <p:custDataLst>
      <p:tags r:id="rId1"/>
    </p:custDataLst>
    <p:extLst>
      <p:ext uri="{BB962C8B-B14F-4D97-AF65-F5344CB8AC3E}">
        <p14:creationId xmlns:p14="http://schemas.microsoft.com/office/powerpoint/2010/main" xmlns="" val="388826542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Means of Egress—Section 905</a:t>
            </a:r>
          </a:p>
        </p:txBody>
      </p:sp>
      <p:sp>
        <p:nvSpPr>
          <p:cNvPr id="3" name="Content Placeholder 2"/>
          <p:cNvSpPr>
            <a:spLocks noGrp="1"/>
          </p:cNvSpPr>
          <p:nvPr>
            <p:ph sz="half" idx="1"/>
          </p:nvPr>
        </p:nvSpPr>
        <p:spPr/>
        <p:txBody>
          <a:bodyPr>
            <a:normAutofit/>
          </a:bodyPr>
          <a:lstStyle/>
          <a:p>
            <a:pPr marL="0" indent="0">
              <a:buNone/>
            </a:pPr>
            <a:r>
              <a:rPr lang="en-US" sz="2800" b="1" dirty="0"/>
              <a:t>Section 905.2 – Means-of-egress lighting </a:t>
            </a:r>
          </a:p>
          <a:p>
            <a:r>
              <a:rPr lang="en-US" sz="2800" dirty="0"/>
              <a:t>All means of egress from the highest work area floor to the floor of exit discharge must be equipped with artificial lighting in the exit enclosure in accordance with the IBC.</a:t>
            </a:r>
          </a:p>
        </p:txBody>
      </p:sp>
      <p:sp>
        <p:nvSpPr>
          <p:cNvPr id="5" name="Slide Number Placeholder 4"/>
          <p:cNvSpPr>
            <a:spLocks noGrp="1"/>
          </p:cNvSpPr>
          <p:nvPr>
            <p:ph type="sldNum" sz="quarter" idx="11"/>
          </p:nvPr>
        </p:nvSpPr>
        <p:spPr/>
        <p:txBody>
          <a:bodyPr/>
          <a:lstStyle/>
          <a:p>
            <a:pPr>
              <a:defRPr/>
            </a:pPr>
            <a:fld id="{4C9BA85A-05AB-40DE-A642-B306DDD4645C}" type="slidenum">
              <a:rPr lang="en-US" smtClean="0"/>
              <a:pPr>
                <a:defRPr/>
              </a:pPr>
              <a:t>210</a:t>
            </a:fld>
            <a:endParaRPr lang="en-US" dirty="0"/>
          </a:p>
        </p:txBody>
      </p:sp>
      <p:pic>
        <p:nvPicPr>
          <p:cNvPr id="6" name="Picture 5">
            <a:extLst>
              <a:ext uri="{FF2B5EF4-FFF2-40B4-BE49-F238E27FC236}">
                <a16:creationId xmlns:a16="http://schemas.microsoft.com/office/drawing/2014/main" xmlns="" id="{591E57F7-E59F-44AB-B636-FE9E3BB4787A}"/>
              </a:ext>
            </a:extLst>
          </p:cNvPr>
          <p:cNvPicPr>
            <a:picLocks noChangeAspect="1"/>
          </p:cNvPicPr>
          <p:nvPr/>
        </p:nvPicPr>
        <p:blipFill>
          <a:blip r:embed="rId2" cstate="print"/>
          <a:stretch>
            <a:fillRect/>
          </a:stretch>
        </p:blipFill>
        <p:spPr>
          <a:xfrm>
            <a:off x="11133125" y="0"/>
            <a:ext cx="1055700" cy="638977"/>
          </a:xfrm>
          <a:prstGeom prst="rect">
            <a:avLst/>
          </a:prstGeom>
        </p:spPr>
      </p:pic>
    </p:spTree>
    <p:extLst>
      <p:ext uri="{BB962C8B-B14F-4D97-AF65-F5344CB8AC3E}">
        <p14:creationId xmlns:p14="http://schemas.microsoft.com/office/powerpoint/2010/main" xmlns="" val="351889427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Means of Egress—Section 905</a:t>
            </a:r>
          </a:p>
        </p:txBody>
      </p:sp>
      <p:sp>
        <p:nvSpPr>
          <p:cNvPr id="3" name="Content Placeholder 2"/>
          <p:cNvSpPr>
            <a:spLocks noGrp="1"/>
          </p:cNvSpPr>
          <p:nvPr>
            <p:ph sz="half" idx="1"/>
          </p:nvPr>
        </p:nvSpPr>
        <p:spPr/>
        <p:txBody>
          <a:bodyPr>
            <a:normAutofit/>
          </a:bodyPr>
          <a:lstStyle/>
          <a:p>
            <a:pPr marL="0" indent="0">
              <a:buNone/>
            </a:pPr>
            <a:r>
              <a:rPr lang="en-US" sz="2800" b="1" dirty="0"/>
              <a:t>Section 905.3 – Exit signs </a:t>
            </a:r>
          </a:p>
          <a:p>
            <a:r>
              <a:rPr lang="en-US" sz="2800" dirty="0"/>
              <a:t>All means of egress from the highest work area floor to the floor of exit discharge must provide exit signs throughout.</a:t>
            </a:r>
          </a:p>
        </p:txBody>
      </p:sp>
      <p:sp>
        <p:nvSpPr>
          <p:cNvPr id="5" name="Slide Number Placeholder 4"/>
          <p:cNvSpPr>
            <a:spLocks noGrp="1"/>
          </p:cNvSpPr>
          <p:nvPr>
            <p:ph type="sldNum" sz="quarter" idx="11"/>
          </p:nvPr>
        </p:nvSpPr>
        <p:spPr/>
        <p:txBody>
          <a:bodyPr/>
          <a:lstStyle/>
          <a:p>
            <a:pPr>
              <a:defRPr/>
            </a:pPr>
            <a:fld id="{4C9BA85A-05AB-40DE-A642-B306DDD4645C}" type="slidenum">
              <a:rPr lang="en-US" smtClean="0"/>
              <a:pPr>
                <a:defRPr/>
              </a:pPr>
              <a:t>211</a:t>
            </a:fld>
            <a:endParaRPr lang="en-US" dirty="0"/>
          </a:p>
        </p:txBody>
      </p:sp>
      <p:pic>
        <p:nvPicPr>
          <p:cNvPr id="6" name="Picture 5">
            <a:extLst>
              <a:ext uri="{FF2B5EF4-FFF2-40B4-BE49-F238E27FC236}">
                <a16:creationId xmlns:a16="http://schemas.microsoft.com/office/drawing/2014/main" xmlns="" id="{C15D27C7-DEA3-492C-992D-A70C41929F8A}"/>
              </a:ext>
            </a:extLst>
          </p:cNvPr>
          <p:cNvPicPr>
            <a:picLocks noChangeAspect="1"/>
          </p:cNvPicPr>
          <p:nvPr/>
        </p:nvPicPr>
        <p:blipFill>
          <a:blip r:embed="rId2" cstate="print"/>
          <a:stretch>
            <a:fillRect/>
          </a:stretch>
        </p:blipFill>
        <p:spPr>
          <a:xfrm>
            <a:off x="11133125" y="0"/>
            <a:ext cx="1055700" cy="638977"/>
          </a:xfrm>
          <a:prstGeom prst="rect">
            <a:avLst/>
          </a:prstGeom>
        </p:spPr>
      </p:pic>
    </p:spTree>
    <p:extLst>
      <p:ext uri="{BB962C8B-B14F-4D97-AF65-F5344CB8AC3E}">
        <p14:creationId xmlns:p14="http://schemas.microsoft.com/office/powerpoint/2010/main" xmlns="" val="54129123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Structural—Section 906 </a:t>
            </a:r>
          </a:p>
        </p:txBody>
      </p:sp>
      <p:sp>
        <p:nvSpPr>
          <p:cNvPr id="3" name="Content Placeholder 2"/>
          <p:cNvSpPr>
            <a:spLocks noGrp="1"/>
          </p:cNvSpPr>
          <p:nvPr>
            <p:ph sz="half" idx="1"/>
          </p:nvPr>
        </p:nvSpPr>
        <p:spPr/>
        <p:txBody>
          <a:bodyPr/>
          <a:lstStyle/>
          <a:p>
            <a:pPr marL="0" indent="0">
              <a:buNone/>
            </a:pPr>
            <a:r>
              <a:rPr lang="en-US" b="1" dirty="0"/>
              <a:t>Section 906.1 – General </a:t>
            </a:r>
          </a:p>
          <a:p>
            <a:r>
              <a:rPr lang="en-US" dirty="0"/>
              <a:t>This section builds upon the requirements in Section 807 and where a building is undergoing a Level 3 alteration overall. </a:t>
            </a:r>
          </a:p>
          <a:p>
            <a:r>
              <a:rPr lang="en-US" dirty="0"/>
              <a:t>New structural elements must comply with Section 807.2 (Section 907.2.).</a:t>
            </a:r>
          </a:p>
          <a:p>
            <a:r>
              <a:rPr lang="en-US" dirty="0"/>
              <a:t>Existing elements carrying a gravity load need to comply with Section 807.4 (Section 907.3).</a:t>
            </a:r>
          </a:p>
        </p:txBody>
      </p:sp>
      <p:sp>
        <p:nvSpPr>
          <p:cNvPr id="5" name="Slide Number Placeholder 4"/>
          <p:cNvSpPr>
            <a:spLocks noGrp="1"/>
          </p:cNvSpPr>
          <p:nvPr>
            <p:ph type="sldNum" sz="quarter" idx="11"/>
          </p:nvPr>
        </p:nvSpPr>
        <p:spPr/>
        <p:txBody>
          <a:bodyPr/>
          <a:lstStyle/>
          <a:p>
            <a:fld id="{4C9BA85A-05AB-40DE-A642-B306DDD4645C}" type="slidenum">
              <a:rPr lang="en-US" smtClean="0"/>
              <a:pPr/>
              <a:t>212</a:t>
            </a:fld>
            <a:endParaRPr lang="en-US" dirty="0"/>
          </a:p>
        </p:txBody>
      </p:sp>
      <p:pic>
        <p:nvPicPr>
          <p:cNvPr id="6" name="Picture 5">
            <a:extLst>
              <a:ext uri="{FF2B5EF4-FFF2-40B4-BE49-F238E27FC236}">
                <a16:creationId xmlns:a16="http://schemas.microsoft.com/office/drawing/2014/main" xmlns="" id="{09BF540F-98B9-4A7D-8FFD-0BE77E26E3D0}"/>
              </a:ext>
            </a:extLst>
          </p:cNvPr>
          <p:cNvPicPr>
            <a:picLocks noChangeAspect="1"/>
          </p:cNvPicPr>
          <p:nvPr/>
        </p:nvPicPr>
        <p:blipFill>
          <a:blip r:embed="rId2" cstate="print"/>
          <a:stretch>
            <a:fillRect/>
          </a:stretch>
        </p:blipFill>
        <p:spPr>
          <a:xfrm>
            <a:off x="11133125" y="0"/>
            <a:ext cx="1055700" cy="638977"/>
          </a:xfrm>
          <a:prstGeom prst="rect">
            <a:avLst/>
          </a:prstGeom>
        </p:spPr>
      </p:pic>
    </p:spTree>
    <p:extLst>
      <p:ext uri="{BB962C8B-B14F-4D97-AF65-F5344CB8AC3E}">
        <p14:creationId xmlns:p14="http://schemas.microsoft.com/office/powerpoint/2010/main" xmlns="" val="277241212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Structural—Section 906 </a:t>
            </a:r>
          </a:p>
        </p:txBody>
      </p:sp>
      <p:sp>
        <p:nvSpPr>
          <p:cNvPr id="3" name="Content Placeholder 2"/>
          <p:cNvSpPr>
            <a:spLocks noGrp="1"/>
          </p:cNvSpPr>
          <p:nvPr>
            <p:ph sz="half" idx="1"/>
          </p:nvPr>
        </p:nvSpPr>
        <p:spPr/>
        <p:txBody>
          <a:bodyPr/>
          <a:lstStyle/>
          <a:p>
            <a:pPr marL="45720" indent="0">
              <a:buNone/>
            </a:pPr>
            <a:r>
              <a:rPr lang="en-US" sz="2800" dirty="0"/>
              <a:t>Structural shall comply with Chapter 8 of the IEBC.</a:t>
            </a:r>
          </a:p>
          <a:p>
            <a:pPr marL="45720" indent="0">
              <a:buNone/>
            </a:pPr>
            <a:endParaRPr lang="en-US" dirty="0"/>
          </a:p>
        </p:txBody>
      </p:sp>
      <p:sp>
        <p:nvSpPr>
          <p:cNvPr id="5" name="Slide Number Placeholder 4"/>
          <p:cNvSpPr>
            <a:spLocks noGrp="1"/>
          </p:cNvSpPr>
          <p:nvPr>
            <p:ph type="sldNum" sz="quarter" idx="11"/>
          </p:nvPr>
        </p:nvSpPr>
        <p:spPr/>
        <p:txBody>
          <a:bodyPr/>
          <a:lstStyle/>
          <a:p>
            <a:pPr>
              <a:defRPr/>
            </a:pPr>
            <a:fld id="{4C9BA85A-05AB-40DE-A642-B306DDD4645C}" type="slidenum">
              <a:rPr lang="en-US" smtClean="0"/>
              <a:pPr>
                <a:defRPr/>
              </a:pPr>
              <a:t>213</a:t>
            </a:fld>
            <a:endParaRPr lang="en-US" dirty="0"/>
          </a:p>
        </p:txBody>
      </p:sp>
      <p:pic>
        <p:nvPicPr>
          <p:cNvPr id="6" name="Picture 5">
            <a:extLst>
              <a:ext uri="{FF2B5EF4-FFF2-40B4-BE49-F238E27FC236}">
                <a16:creationId xmlns:a16="http://schemas.microsoft.com/office/drawing/2014/main" xmlns="" id="{D9283C09-7C97-4A7E-9470-471ACFD611FB}"/>
              </a:ext>
            </a:extLst>
          </p:cNvPr>
          <p:cNvPicPr>
            <a:picLocks noChangeAspect="1"/>
          </p:cNvPicPr>
          <p:nvPr/>
        </p:nvPicPr>
        <p:blipFill>
          <a:blip r:embed="rId2" cstate="print"/>
          <a:stretch>
            <a:fillRect/>
          </a:stretch>
        </p:blipFill>
        <p:spPr>
          <a:xfrm>
            <a:off x="11133125" y="0"/>
            <a:ext cx="1055700" cy="638977"/>
          </a:xfrm>
          <a:prstGeom prst="rect">
            <a:avLst/>
          </a:prstGeom>
        </p:spPr>
      </p:pic>
    </p:spTree>
    <p:extLst>
      <p:ext uri="{BB962C8B-B14F-4D97-AF65-F5344CB8AC3E}">
        <p14:creationId xmlns:p14="http://schemas.microsoft.com/office/powerpoint/2010/main" xmlns="" val="163071463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Structural—Section 906 </a:t>
            </a:r>
          </a:p>
        </p:txBody>
      </p:sp>
      <p:sp>
        <p:nvSpPr>
          <p:cNvPr id="3" name="Content Placeholder 2"/>
          <p:cNvSpPr>
            <a:spLocks noGrp="1"/>
          </p:cNvSpPr>
          <p:nvPr>
            <p:ph sz="half" idx="1"/>
          </p:nvPr>
        </p:nvSpPr>
        <p:spPr/>
        <p:txBody>
          <a:bodyPr/>
          <a:lstStyle/>
          <a:p>
            <a:pPr marL="0" indent="0">
              <a:buNone/>
            </a:pPr>
            <a:r>
              <a:rPr lang="en-US" b="1" dirty="0"/>
              <a:t>Section 906.3 – Seismic Design Category F</a:t>
            </a:r>
            <a:r>
              <a:rPr lang="en-US" dirty="0"/>
              <a:t> </a:t>
            </a:r>
          </a:p>
          <a:p>
            <a:r>
              <a:rPr lang="en-US" dirty="0"/>
              <a:t>Regardless of the size of the structural alteration if a building is located in seismic design category F any structural alteration requires that the lateral load resisting system complies with the reduced IBC Section 1609 and 1613.</a:t>
            </a:r>
          </a:p>
        </p:txBody>
      </p:sp>
      <p:sp>
        <p:nvSpPr>
          <p:cNvPr id="5" name="Slide Number Placeholder 4"/>
          <p:cNvSpPr>
            <a:spLocks noGrp="1"/>
          </p:cNvSpPr>
          <p:nvPr>
            <p:ph type="sldNum" sz="quarter" idx="11"/>
          </p:nvPr>
        </p:nvSpPr>
        <p:spPr/>
        <p:txBody>
          <a:bodyPr/>
          <a:lstStyle/>
          <a:p>
            <a:pPr>
              <a:defRPr/>
            </a:pPr>
            <a:fld id="{4C9BA85A-05AB-40DE-A642-B306DDD4645C}" type="slidenum">
              <a:rPr lang="en-US" smtClean="0"/>
              <a:pPr>
                <a:defRPr/>
              </a:pPr>
              <a:t>214</a:t>
            </a:fld>
            <a:endParaRPr lang="en-US" dirty="0"/>
          </a:p>
        </p:txBody>
      </p:sp>
      <p:pic>
        <p:nvPicPr>
          <p:cNvPr id="6" name="Picture 5">
            <a:extLst>
              <a:ext uri="{FF2B5EF4-FFF2-40B4-BE49-F238E27FC236}">
                <a16:creationId xmlns:a16="http://schemas.microsoft.com/office/drawing/2014/main" xmlns="" id="{699CD599-6955-4132-B134-A1272BED26D7}"/>
              </a:ext>
            </a:extLst>
          </p:cNvPr>
          <p:cNvPicPr>
            <a:picLocks noChangeAspect="1"/>
          </p:cNvPicPr>
          <p:nvPr/>
        </p:nvPicPr>
        <p:blipFill>
          <a:blip r:embed="rId2" cstate="print"/>
          <a:stretch>
            <a:fillRect/>
          </a:stretch>
        </p:blipFill>
        <p:spPr>
          <a:xfrm>
            <a:off x="11133125" y="0"/>
            <a:ext cx="1055700" cy="638977"/>
          </a:xfrm>
          <a:prstGeom prst="rect">
            <a:avLst/>
          </a:prstGeom>
        </p:spPr>
      </p:pic>
    </p:spTree>
    <p:extLst>
      <p:ext uri="{BB962C8B-B14F-4D97-AF65-F5344CB8AC3E}">
        <p14:creationId xmlns:p14="http://schemas.microsoft.com/office/powerpoint/2010/main" xmlns="" val="26267554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Structural—Section 906 </a:t>
            </a:r>
          </a:p>
        </p:txBody>
      </p:sp>
      <p:sp>
        <p:nvSpPr>
          <p:cNvPr id="3" name="Content Placeholder 2"/>
          <p:cNvSpPr>
            <a:spLocks noGrp="1"/>
          </p:cNvSpPr>
          <p:nvPr>
            <p:ph sz="half" idx="1"/>
          </p:nvPr>
        </p:nvSpPr>
        <p:spPr/>
        <p:txBody>
          <a:bodyPr/>
          <a:lstStyle/>
          <a:p>
            <a:pPr marL="0" indent="0">
              <a:buNone/>
            </a:pPr>
            <a:r>
              <a:rPr lang="en-US" b="1" dirty="0"/>
              <a:t>Section 906.4 – Wall anchors for concrete and masonry buildings </a:t>
            </a:r>
          </a:p>
          <a:p>
            <a:r>
              <a:rPr lang="en-US" dirty="0"/>
              <a:t>Wall anchorage systems in existing buildings that are being reroofed and are in SDC D, E or F; and have a structural system consisting of reinforced concrete or masonry walls, and a flexible roof diaphragm may be required to have wall anchors installed at the roof line to resist the reduced seismic forces allowed in Section 301.1.4.2 of the IBC. </a:t>
            </a:r>
          </a:p>
          <a:p>
            <a:r>
              <a:rPr lang="en-US" dirty="0"/>
              <a:t>Also structural systems consisting of unreinforced masonry walls with any type of roof diaphragm in SCC C, D, E or F will require wall anchors. </a:t>
            </a:r>
          </a:p>
        </p:txBody>
      </p:sp>
      <p:sp>
        <p:nvSpPr>
          <p:cNvPr id="5" name="Slide Number Placeholder 4"/>
          <p:cNvSpPr>
            <a:spLocks noGrp="1"/>
          </p:cNvSpPr>
          <p:nvPr>
            <p:ph type="sldNum" sz="quarter" idx="11"/>
          </p:nvPr>
        </p:nvSpPr>
        <p:spPr/>
        <p:txBody>
          <a:bodyPr/>
          <a:lstStyle/>
          <a:p>
            <a:pPr>
              <a:defRPr/>
            </a:pPr>
            <a:fld id="{4C9BA85A-05AB-40DE-A642-B306DDD4645C}" type="slidenum">
              <a:rPr lang="en-US" smtClean="0"/>
              <a:pPr>
                <a:defRPr/>
              </a:pPr>
              <a:t>215</a:t>
            </a:fld>
            <a:endParaRPr lang="en-US" dirty="0"/>
          </a:p>
        </p:txBody>
      </p:sp>
      <p:pic>
        <p:nvPicPr>
          <p:cNvPr id="6" name="Picture 5">
            <a:extLst>
              <a:ext uri="{FF2B5EF4-FFF2-40B4-BE49-F238E27FC236}">
                <a16:creationId xmlns:a16="http://schemas.microsoft.com/office/drawing/2014/main" xmlns="" id="{37C2EF81-40DC-415F-819A-21A044FB4FA8}"/>
              </a:ext>
            </a:extLst>
          </p:cNvPr>
          <p:cNvPicPr>
            <a:picLocks noChangeAspect="1"/>
          </p:cNvPicPr>
          <p:nvPr/>
        </p:nvPicPr>
        <p:blipFill>
          <a:blip r:embed="rId2" cstate="print"/>
          <a:stretch>
            <a:fillRect/>
          </a:stretch>
        </p:blipFill>
        <p:spPr>
          <a:xfrm>
            <a:off x="11133125" y="0"/>
            <a:ext cx="1055700" cy="638977"/>
          </a:xfrm>
          <a:prstGeom prst="rect">
            <a:avLst/>
          </a:prstGeom>
        </p:spPr>
      </p:pic>
    </p:spTree>
    <p:extLst>
      <p:ext uri="{BB962C8B-B14F-4D97-AF65-F5344CB8AC3E}">
        <p14:creationId xmlns:p14="http://schemas.microsoft.com/office/powerpoint/2010/main" xmlns="" val="27779153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Structural—Section 906 </a:t>
            </a:r>
          </a:p>
        </p:txBody>
      </p:sp>
      <p:sp>
        <p:nvSpPr>
          <p:cNvPr id="3" name="Content Placeholder 2"/>
          <p:cNvSpPr>
            <a:spLocks noGrp="1"/>
          </p:cNvSpPr>
          <p:nvPr>
            <p:ph sz="half" idx="1"/>
          </p:nvPr>
        </p:nvSpPr>
        <p:spPr/>
        <p:txBody>
          <a:bodyPr/>
          <a:lstStyle/>
          <a:p>
            <a:pPr marL="0" indent="0">
              <a:buNone/>
            </a:pPr>
            <a:r>
              <a:rPr lang="en-US" sz="2400" b="1" dirty="0"/>
              <a:t>Section 906.6 – Bracing for unreinforced masonry parapets </a:t>
            </a:r>
          </a:p>
          <a:p>
            <a:r>
              <a:rPr lang="en-US" sz="2400" dirty="0"/>
              <a:t>This section requires the installation of parapet bracing in buildings undergoing a Level 3 alteration and assigned to SDC D, E or F that have parapets constructed of unreinforced masonry whether or not reroofing is involved. </a:t>
            </a:r>
          </a:p>
          <a:p>
            <a:r>
              <a:rPr lang="en-US" sz="2400" dirty="0"/>
              <a:t>Consider a two-story building where the rearrangement of several tenant spaces results in the reconfiguration of more than 55 percent of the first floor and 50 percent of the second floor.</a:t>
            </a:r>
          </a:p>
        </p:txBody>
      </p:sp>
      <p:sp>
        <p:nvSpPr>
          <p:cNvPr id="5" name="Slide Number Placeholder 4"/>
          <p:cNvSpPr>
            <a:spLocks noGrp="1"/>
          </p:cNvSpPr>
          <p:nvPr>
            <p:ph type="sldNum" sz="quarter" idx="11"/>
          </p:nvPr>
        </p:nvSpPr>
        <p:spPr/>
        <p:txBody>
          <a:bodyPr/>
          <a:lstStyle/>
          <a:p>
            <a:pPr>
              <a:defRPr/>
            </a:pPr>
            <a:fld id="{4C9BA85A-05AB-40DE-A642-B306DDD4645C}" type="slidenum">
              <a:rPr lang="en-US" smtClean="0"/>
              <a:pPr>
                <a:defRPr/>
              </a:pPr>
              <a:t>216</a:t>
            </a:fld>
            <a:endParaRPr lang="en-US" dirty="0"/>
          </a:p>
        </p:txBody>
      </p:sp>
      <p:pic>
        <p:nvPicPr>
          <p:cNvPr id="7" name="Picture 6">
            <a:extLst>
              <a:ext uri="{FF2B5EF4-FFF2-40B4-BE49-F238E27FC236}">
                <a16:creationId xmlns:a16="http://schemas.microsoft.com/office/drawing/2014/main" xmlns="" id="{9A534319-820B-401C-A3D2-BD8D9CF2D197}"/>
              </a:ext>
            </a:extLst>
          </p:cNvPr>
          <p:cNvPicPr>
            <a:picLocks noChangeAspect="1"/>
          </p:cNvPicPr>
          <p:nvPr/>
        </p:nvPicPr>
        <p:blipFill>
          <a:blip r:embed="rId2" cstate="print"/>
          <a:stretch>
            <a:fillRect/>
          </a:stretch>
        </p:blipFill>
        <p:spPr>
          <a:xfrm>
            <a:off x="11133125" y="0"/>
            <a:ext cx="1055700" cy="638977"/>
          </a:xfrm>
          <a:prstGeom prst="rect">
            <a:avLst/>
          </a:prstGeom>
        </p:spPr>
      </p:pic>
    </p:spTree>
    <p:extLst>
      <p:ext uri="{BB962C8B-B14F-4D97-AF65-F5344CB8AC3E}">
        <p14:creationId xmlns:p14="http://schemas.microsoft.com/office/powerpoint/2010/main" xmlns="" val="67396098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Structural—Section 907 </a:t>
            </a:r>
          </a:p>
        </p:txBody>
      </p:sp>
      <p:sp>
        <p:nvSpPr>
          <p:cNvPr id="3" name="Content Placeholder 2"/>
          <p:cNvSpPr>
            <a:spLocks noGrp="1"/>
          </p:cNvSpPr>
          <p:nvPr>
            <p:ph sz="half" idx="1"/>
          </p:nvPr>
        </p:nvSpPr>
        <p:spPr/>
        <p:txBody>
          <a:bodyPr/>
          <a:lstStyle/>
          <a:p>
            <a:pPr marL="0" indent="0">
              <a:buNone/>
            </a:pPr>
            <a:r>
              <a:rPr lang="en-US" sz="2400" b="1" dirty="0"/>
              <a:t>Section 907.6 – Bracing for unreinforced masonry parapets </a:t>
            </a:r>
          </a:p>
          <a:p>
            <a:r>
              <a:rPr lang="en-US" sz="2400" dirty="0"/>
              <a:t>This is Level 3 alteration project because the work area as defined in Section 202 exceeds 50 percent of the building aggregate area (Level 3 alterations must comply with Chapter 9) (see Figure 3). </a:t>
            </a:r>
          </a:p>
          <a:p>
            <a:r>
              <a:rPr lang="en-US" sz="2400" dirty="0"/>
              <a:t>Chapter 9 requires that Level 3 alterations comply with the requirements of Chapters 7 and 8, as well as Chapter 9. </a:t>
            </a:r>
          </a:p>
        </p:txBody>
      </p:sp>
      <p:sp>
        <p:nvSpPr>
          <p:cNvPr id="5" name="Slide Number Placeholder 4"/>
          <p:cNvSpPr>
            <a:spLocks noGrp="1"/>
          </p:cNvSpPr>
          <p:nvPr>
            <p:ph type="sldNum" sz="quarter" idx="11"/>
          </p:nvPr>
        </p:nvSpPr>
        <p:spPr/>
        <p:txBody>
          <a:bodyPr/>
          <a:lstStyle/>
          <a:p>
            <a:pPr>
              <a:defRPr/>
            </a:pPr>
            <a:fld id="{4C9BA85A-05AB-40DE-A642-B306DDD4645C}" type="slidenum">
              <a:rPr lang="en-US" smtClean="0"/>
              <a:pPr>
                <a:defRPr/>
              </a:pPr>
              <a:t>217</a:t>
            </a:fld>
            <a:endParaRPr lang="en-US" dirty="0"/>
          </a:p>
        </p:txBody>
      </p:sp>
      <p:pic>
        <p:nvPicPr>
          <p:cNvPr id="6" name="Picture 5">
            <a:extLst>
              <a:ext uri="{FF2B5EF4-FFF2-40B4-BE49-F238E27FC236}">
                <a16:creationId xmlns:a16="http://schemas.microsoft.com/office/drawing/2014/main" xmlns="" id="{0AAD4A51-8CC1-47E8-932A-5D48741B1E6C}"/>
              </a:ext>
            </a:extLst>
          </p:cNvPr>
          <p:cNvPicPr>
            <a:picLocks noChangeAspect="1"/>
          </p:cNvPicPr>
          <p:nvPr/>
        </p:nvPicPr>
        <p:blipFill>
          <a:blip r:embed="rId2" cstate="print"/>
          <a:stretch>
            <a:fillRect/>
          </a:stretch>
        </p:blipFill>
        <p:spPr>
          <a:xfrm>
            <a:off x="11133125" y="0"/>
            <a:ext cx="1055700" cy="638977"/>
          </a:xfrm>
          <a:prstGeom prst="rect">
            <a:avLst/>
          </a:prstGeom>
        </p:spPr>
      </p:pic>
    </p:spTree>
    <p:extLst>
      <p:ext uri="{BB962C8B-B14F-4D97-AF65-F5344CB8AC3E}">
        <p14:creationId xmlns:p14="http://schemas.microsoft.com/office/powerpoint/2010/main" xmlns="" val="214505845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5211" y="-304800"/>
            <a:ext cx="8686801" cy="1066800"/>
          </a:xfrm>
        </p:spPr>
        <p:txBody>
          <a:bodyPr/>
          <a:lstStyle/>
          <a:p>
            <a:r>
              <a:rPr lang="en-US" dirty="0"/>
              <a:t>Structural—Section 907 </a:t>
            </a:r>
          </a:p>
        </p:txBody>
      </p:sp>
      <p:sp>
        <p:nvSpPr>
          <p:cNvPr id="3" name="Content Placeholder 2"/>
          <p:cNvSpPr>
            <a:spLocks noGrp="1"/>
          </p:cNvSpPr>
          <p:nvPr>
            <p:ph sz="half" idx="1"/>
          </p:nvPr>
        </p:nvSpPr>
        <p:spPr>
          <a:xfrm>
            <a:off x="836612" y="914400"/>
            <a:ext cx="11125200" cy="4191000"/>
          </a:xfrm>
        </p:spPr>
        <p:txBody>
          <a:bodyPr>
            <a:noAutofit/>
          </a:bodyPr>
          <a:lstStyle/>
          <a:p>
            <a:pPr marL="0" indent="0">
              <a:buNone/>
            </a:pPr>
            <a:r>
              <a:rPr lang="en-US" b="1" dirty="0"/>
              <a:t>Section 907.4.5 – Bracing for unreinforced masonry parapets </a:t>
            </a:r>
            <a:endParaRPr lang="en-US" dirty="0"/>
          </a:p>
          <a:p>
            <a:r>
              <a:rPr lang="en-US" dirty="0"/>
              <a:t>Additional requirements of Chapter 8 are as follows:</a:t>
            </a:r>
          </a:p>
          <a:p>
            <a:pPr lvl="1"/>
            <a:r>
              <a:rPr lang="en-US" sz="2000" dirty="0"/>
              <a:t>Interior finish. The interior finish in upper and lower corridors, stairways and work areas must comply with the IBC or be treated with an approved fire- retardant coating (see Sections 903.3). </a:t>
            </a:r>
          </a:p>
          <a:p>
            <a:pPr lvl="1"/>
            <a:r>
              <a:rPr lang="en-US" sz="2000" dirty="0"/>
              <a:t>Fire alarm system. A manual fire alarm system is required in the work areas on both floors. Alarm notification devices must be provided on both floors (see Section 904.2.1, and Section 907.2.2 of the IBC). </a:t>
            </a:r>
          </a:p>
          <a:p>
            <a:pPr lvl="1"/>
            <a:r>
              <a:rPr lang="en-US" sz="2000" dirty="0"/>
              <a:t>Means-of-egress lighting and exit sign. Egress lighting in the exterior exit stairways and exit signs are required in the main corridors, exit stairs and within the work areas (see Sections 805.7 and 805.8 and 905). </a:t>
            </a:r>
          </a:p>
          <a:p>
            <a:pPr lvl="1"/>
            <a:r>
              <a:rPr lang="en-US" sz="2000" dirty="0"/>
              <a:t>Accessibility. An elevator must be installed; and the reconfigured spaces and toilet rooms on both floors and accessible route to areas of primary function must comply with ICC/ANSI Al17.1 unless technically infeasible as defined in Section 202 (see Sections 705.1 and 906). </a:t>
            </a:r>
          </a:p>
          <a:p>
            <a:pPr lvl="1"/>
            <a:r>
              <a:rPr lang="en-US" sz="2000" dirty="0"/>
              <a:t>Handrails: If stairs do not currently have handrails, they must be provided in accordance with Section 805.9.1. The design and installation of such handrails must be in accordance with the IBC (see Sections 901.2 and 805.9).</a:t>
            </a:r>
          </a:p>
        </p:txBody>
      </p:sp>
      <p:sp>
        <p:nvSpPr>
          <p:cNvPr id="5" name="Slide Number Placeholder 4"/>
          <p:cNvSpPr>
            <a:spLocks noGrp="1"/>
          </p:cNvSpPr>
          <p:nvPr>
            <p:ph type="sldNum" sz="quarter" idx="11"/>
          </p:nvPr>
        </p:nvSpPr>
        <p:spPr/>
        <p:txBody>
          <a:bodyPr/>
          <a:lstStyle/>
          <a:p>
            <a:pPr>
              <a:defRPr/>
            </a:pPr>
            <a:fld id="{4C9BA85A-05AB-40DE-A642-B306DDD4645C}" type="slidenum">
              <a:rPr lang="en-US" smtClean="0"/>
              <a:pPr>
                <a:defRPr/>
              </a:pPr>
              <a:t>218</a:t>
            </a:fld>
            <a:endParaRPr lang="en-US" dirty="0"/>
          </a:p>
        </p:txBody>
      </p:sp>
      <p:pic>
        <p:nvPicPr>
          <p:cNvPr id="6" name="Picture 5">
            <a:extLst>
              <a:ext uri="{FF2B5EF4-FFF2-40B4-BE49-F238E27FC236}">
                <a16:creationId xmlns:a16="http://schemas.microsoft.com/office/drawing/2014/main" xmlns="" id="{19350FF8-B74A-4ED8-BBE7-90F364097B87}"/>
              </a:ext>
            </a:extLst>
          </p:cNvPr>
          <p:cNvPicPr>
            <a:picLocks noChangeAspect="1"/>
          </p:cNvPicPr>
          <p:nvPr/>
        </p:nvPicPr>
        <p:blipFill>
          <a:blip r:embed="rId3" cstate="print"/>
          <a:stretch>
            <a:fillRect/>
          </a:stretch>
        </p:blipFill>
        <p:spPr>
          <a:xfrm>
            <a:off x="11133125" y="0"/>
            <a:ext cx="1055700" cy="638977"/>
          </a:xfrm>
          <a:prstGeom prst="rect">
            <a:avLst/>
          </a:prstGeom>
        </p:spPr>
      </p:pic>
    </p:spTree>
    <p:custDataLst>
      <p:tags r:id="rId1"/>
    </p:custDataLst>
    <p:extLst>
      <p:ext uri="{BB962C8B-B14F-4D97-AF65-F5344CB8AC3E}">
        <p14:creationId xmlns:p14="http://schemas.microsoft.com/office/powerpoint/2010/main" xmlns="" val="41966131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065211" y="-103716"/>
            <a:ext cx="8686801" cy="1066800"/>
          </a:xfrm>
        </p:spPr>
        <p:txBody>
          <a:bodyPr>
            <a:normAutofit/>
          </a:bodyPr>
          <a:lstStyle/>
          <a:p>
            <a:r>
              <a:rPr lang="en-US" dirty="0"/>
              <a:t>Alterations—Level 3</a:t>
            </a:r>
          </a:p>
        </p:txBody>
      </p:sp>
      <p:sp>
        <p:nvSpPr>
          <p:cNvPr id="7" name="Content Placeholder 6"/>
          <p:cNvSpPr>
            <a:spLocks noGrp="1"/>
          </p:cNvSpPr>
          <p:nvPr>
            <p:ph idx="1"/>
          </p:nvPr>
        </p:nvSpPr>
        <p:spPr>
          <a:xfrm>
            <a:off x="1065210" y="951300"/>
            <a:ext cx="8686801" cy="4191000"/>
          </a:xfrm>
        </p:spPr>
        <p:txBody>
          <a:bodyPr>
            <a:noAutofit/>
          </a:bodyPr>
          <a:lstStyle/>
          <a:p>
            <a:pPr marL="514350" indent="-514350">
              <a:buFont typeface="+mj-lt"/>
              <a:buAutoNum type="arabicPeriod"/>
            </a:pPr>
            <a:r>
              <a:rPr lang="en-US" dirty="0"/>
              <a:t>Match the following sections with the statements below:</a:t>
            </a:r>
          </a:p>
          <a:p>
            <a:pPr marL="400050" lvl="1" indent="0">
              <a:buNone/>
            </a:pPr>
            <a:r>
              <a:rPr lang="fr-FR" sz="2000" dirty="0"/>
              <a:t>______ Section 705.1 </a:t>
            </a:r>
          </a:p>
          <a:p>
            <a:pPr marL="400050" lvl="1" indent="0">
              <a:buNone/>
            </a:pPr>
            <a:r>
              <a:rPr lang="fr-FR" sz="2000" dirty="0"/>
              <a:t>______ Section 804.2</a:t>
            </a:r>
          </a:p>
          <a:p>
            <a:pPr marL="400050" lvl="1" indent="0">
              <a:buNone/>
            </a:pPr>
            <a:r>
              <a:rPr lang="fr-FR" sz="2000" dirty="0"/>
              <a:t>______ Section 902.1</a:t>
            </a:r>
          </a:p>
          <a:p>
            <a:pPr marL="400050" lvl="1" indent="0">
              <a:buNone/>
            </a:pPr>
            <a:r>
              <a:rPr lang="fr-FR" sz="2000" dirty="0"/>
              <a:t>______ Section 903.2</a:t>
            </a:r>
          </a:p>
          <a:p>
            <a:pPr marL="914400" lvl="1" indent="-514350">
              <a:buFont typeface="+mj-lt"/>
              <a:buAutoNum type="alphaLcPeriod"/>
            </a:pPr>
            <a:r>
              <a:rPr lang="en-US" sz="2000" dirty="0"/>
              <a:t>Any building having occupied floors more than 75 feet (22,860 mm) above the lowest level of fire department vehicle access shall comply with the requirements of this section. </a:t>
            </a:r>
          </a:p>
          <a:p>
            <a:pPr marL="914400" lvl="1" indent="-514350">
              <a:buFont typeface="+mj-lt"/>
              <a:buAutoNum type="alphaLcPeriod"/>
            </a:pPr>
            <a:r>
              <a:rPr lang="en-US" sz="2000" dirty="0"/>
              <a:t>Automatic sprinkler systems shall be provided in all work areas in accordance with this section. </a:t>
            </a:r>
          </a:p>
          <a:p>
            <a:pPr marL="914400" lvl="1" indent="-514350">
              <a:buFont typeface="+mj-lt"/>
              <a:buAutoNum type="alphaLcPeriod"/>
            </a:pPr>
            <a:r>
              <a:rPr lang="en-US" sz="2000" dirty="0"/>
              <a:t>Fire separation in Group R-3 occupancies shall be in accordance with this section. </a:t>
            </a:r>
          </a:p>
          <a:p>
            <a:pPr marL="914400" lvl="1" indent="-514350">
              <a:buFont typeface="+mj-lt"/>
              <a:buAutoNum type="alphaLcPeriod"/>
            </a:pPr>
            <a:r>
              <a:rPr lang="en-US" sz="2000" dirty="0"/>
              <a:t>A building, facility or element that is altered shall comply with this section.</a:t>
            </a:r>
          </a:p>
        </p:txBody>
      </p:sp>
      <p:sp>
        <p:nvSpPr>
          <p:cNvPr id="5" name="Slide Number Placeholder 4"/>
          <p:cNvSpPr>
            <a:spLocks noGrp="1"/>
          </p:cNvSpPr>
          <p:nvPr>
            <p:ph type="sldNum" sz="quarter" idx="11"/>
          </p:nvPr>
        </p:nvSpPr>
        <p:spPr/>
        <p:txBody>
          <a:bodyPr/>
          <a:lstStyle/>
          <a:p>
            <a:pPr>
              <a:defRPr/>
            </a:pPr>
            <a:fld id="{2C543F9B-D18C-4382-B79F-E6EA160C74A3}" type="slidenum">
              <a:rPr lang="en-US" smtClean="0"/>
              <a:pPr>
                <a:defRPr/>
              </a:pPr>
              <a:t>219</a:t>
            </a:fld>
            <a:endParaRPr lang="en-US" dirty="0"/>
          </a:p>
        </p:txBody>
      </p:sp>
      <p:sp>
        <p:nvSpPr>
          <p:cNvPr id="2" name="TextBox 1"/>
          <p:cNvSpPr txBox="1"/>
          <p:nvPr/>
        </p:nvSpPr>
        <p:spPr>
          <a:xfrm>
            <a:off x="4303710" y="1447800"/>
            <a:ext cx="2209800" cy="400110"/>
          </a:xfrm>
          <a:prstGeom prst="rect">
            <a:avLst/>
          </a:prstGeom>
          <a:solidFill>
            <a:schemeClr val="bg1"/>
          </a:solidFill>
        </p:spPr>
        <p:txBody>
          <a:bodyPr wrap="square" rtlCol="0">
            <a:spAutoFit/>
          </a:bodyPr>
          <a:lstStyle/>
          <a:p>
            <a:endParaRPr lang="en-US" sz="2000" dirty="0">
              <a:solidFill>
                <a:srgbClr val="C00000"/>
              </a:solidFill>
            </a:endParaRPr>
          </a:p>
        </p:txBody>
      </p:sp>
      <p:pic>
        <p:nvPicPr>
          <p:cNvPr id="8" name="Picture 7">
            <a:extLst>
              <a:ext uri="{FF2B5EF4-FFF2-40B4-BE49-F238E27FC236}">
                <a16:creationId xmlns:a16="http://schemas.microsoft.com/office/drawing/2014/main" xmlns="" id="{87CF1FB0-9C68-4F64-B48F-8B5BB3332FD4}"/>
              </a:ext>
            </a:extLst>
          </p:cNvPr>
          <p:cNvPicPr>
            <a:picLocks noChangeAspect="1"/>
          </p:cNvPicPr>
          <p:nvPr/>
        </p:nvPicPr>
        <p:blipFill>
          <a:blip r:embed="rId3" cstate="print"/>
          <a:stretch>
            <a:fillRect/>
          </a:stretch>
        </p:blipFill>
        <p:spPr>
          <a:xfrm>
            <a:off x="11133125" y="0"/>
            <a:ext cx="1055700" cy="638977"/>
          </a:xfrm>
          <a:prstGeom prst="rect">
            <a:avLst/>
          </a:prstGeom>
        </p:spPr>
      </p:pic>
    </p:spTree>
    <p:custDataLst>
      <p:tags r:id="rId1"/>
    </p:custDataLst>
    <p:extLst>
      <p:ext uri="{BB962C8B-B14F-4D97-AF65-F5344CB8AC3E}">
        <p14:creationId xmlns:p14="http://schemas.microsoft.com/office/powerpoint/2010/main" xmlns="" val="290332886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General—Section 101</a:t>
            </a:r>
          </a:p>
        </p:txBody>
      </p:sp>
      <p:sp>
        <p:nvSpPr>
          <p:cNvPr id="7" name="Content Placeholder 6"/>
          <p:cNvSpPr>
            <a:spLocks noGrp="1"/>
          </p:cNvSpPr>
          <p:nvPr>
            <p:ph idx="1"/>
          </p:nvPr>
        </p:nvSpPr>
        <p:spPr>
          <a:xfrm>
            <a:off x="1979612" y="1752600"/>
            <a:ext cx="8229600" cy="4495800"/>
          </a:xfrm>
        </p:spPr>
        <p:txBody>
          <a:bodyPr>
            <a:normAutofit/>
          </a:bodyPr>
          <a:lstStyle/>
          <a:p>
            <a:r>
              <a:rPr lang="en-US" sz="2800" dirty="0"/>
              <a:t>The legal occupancy of any building existing on the date of adoption of the code shall be permitted without change, unless the code official requires changes related to the general safety and welfare of the public. </a:t>
            </a:r>
          </a:p>
        </p:txBody>
      </p:sp>
      <p:sp>
        <p:nvSpPr>
          <p:cNvPr id="5" name="Slide Number Placeholder 4"/>
          <p:cNvSpPr>
            <a:spLocks noGrp="1"/>
          </p:cNvSpPr>
          <p:nvPr>
            <p:ph type="sldNum" sz="quarter" idx="11"/>
          </p:nvPr>
        </p:nvSpPr>
        <p:spPr/>
        <p:txBody>
          <a:bodyPr/>
          <a:lstStyle/>
          <a:p>
            <a:pPr>
              <a:defRPr/>
            </a:pPr>
            <a:fld id="{F8B5DA1B-6C24-4748-B347-265A9C40C776}" type="slidenum">
              <a:rPr lang="en-US" smtClean="0"/>
              <a:pPr>
                <a:defRPr/>
              </a:pPr>
              <a:t>22</a:t>
            </a:fld>
            <a:endParaRPr lang="en-US" dirty="0"/>
          </a:p>
        </p:txBody>
      </p:sp>
      <p:sp>
        <p:nvSpPr>
          <p:cNvPr id="2" name="TextBox 1"/>
          <p:cNvSpPr txBox="1"/>
          <p:nvPr/>
        </p:nvSpPr>
        <p:spPr>
          <a:xfrm>
            <a:off x="1811316" y="3908498"/>
            <a:ext cx="8397896" cy="2246769"/>
          </a:xfrm>
          <a:prstGeom prst="rect">
            <a:avLst/>
          </a:prstGeom>
          <a:solidFill>
            <a:schemeClr val="bg1"/>
          </a:solidFill>
        </p:spPr>
        <p:txBody>
          <a:bodyPr wrap="square" rtlCol="0">
            <a:spAutoFit/>
          </a:bodyPr>
          <a:lstStyle/>
          <a:p>
            <a:pPr algn="ctr"/>
            <a:r>
              <a:rPr lang="en-US" sz="2800" dirty="0">
                <a:solidFill>
                  <a:srgbClr val="C00000"/>
                </a:solidFill>
              </a:rPr>
              <a:t>Yes. If there is no violation of an established law, or no law existed, then occupancy would be legal, assuming that there exist no conditions that in the opinion of the code official, are considered unsafe to the safety and welfare of the public</a:t>
            </a:r>
            <a:r>
              <a:rPr lang="en-US" sz="2400" dirty="0">
                <a:solidFill>
                  <a:srgbClr val="C00000"/>
                </a:solidFill>
              </a:rPr>
              <a:t>.</a:t>
            </a:r>
          </a:p>
        </p:txBody>
      </p:sp>
      <p:pic>
        <p:nvPicPr>
          <p:cNvPr id="8" name="Picture 7">
            <a:extLst>
              <a:ext uri="{FF2B5EF4-FFF2-40B4-BE49-F238E27FC236}">
                <a16:creationId xmlns:a16="http://schemas.microsoft.com/office/drawing/2014/main" xmlns="" id="{C5B97BA5-708A-429C-B0BF-41E9997C6FA2}"/>
              </a:ext>
            </a:extLst>
          </p:cNvPr>
          <p:cNvPicPr>
            <a:picLocks noChangeAspect="1"/>
          </p:cNvPicPr>
          <p:nvPr/>
        </p:nvPicPr>
        <p:blipFill>
          <a:blip r:embed="rId4" cstate="print"/>
          <a:stretch>
            <a:fillRect/>
          </a:stretch>
        </p:blipFill>
        <p:spPr>
          <a:xfrm>
            <a:off x="11133125" y="0"/>
            <a:ext cx="1055700" cy="638977"/>
          </a:xfrm>
          <a:prstGeom prst="rect">
            <a:avLst/>
          </a:prstGeom>
        </p:spPr>
      </p:pic>
    </p:spTree>
    <p:custDataLst>
      <p:tags r:id="rId1"/>
    </p:custDataLst>
    <p:extLst>
      <p:ext uri="{BB962C8B-B14F-4D97-AF65-F5344CB8AC3E}">
        <p14:creationId xmlns:p14="http://schemas.microsoft.com/office/powerpoint/2010/main" xmlns="" val="239230809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Alterations—Level 3</a:t>
            </a:r>
            <a:endParaRPr lang="en-US" dirty="0"/>
          </a:p>
        </p:txBody>
      </p:sp>
      <p:sp>
        <p:nvSpPr>
          <p:cNvPr id="3" name="Content Placeholder 2"/>
          <p:cNvSpPr>
            <a:spLocks noGrp="1"/>
          </p:cNvSpPr>
          <p:nvPr>
            <p:ph idx="1"/>
          </p:nvPr>
        </p:nvSpPr>
        <p:spPr>
          <a:xfrm>
            <a:off x="6094412" y="1828800"/>
            <a:ext cx="3657601" cy="2438400"/>
          </a:xfrm>
        </p:spPr>
        <p:txBody>
          <a:bodyPr/>
          <a:lstStyle/>
          <a:p>
            <a:r>
              <a:rPr lang="en-US" dirty="0" smtClean="0">
                <a:solidFill>
                  <a:srgbClr val="C00000"/>
                </a:solidFill>
              </a:rPr>
              <a:t>d. Section 705.1</a:t>
            </a:r>
          </a:p>
          <a:p>
            <a:r>
              <a:rPr lang="en-US" dirty="0" smtClean="0">
                <a:solidFill>
                  <a:srgbClr val="C00000"/>
                </a:solidFill>
              </a:rPr>
              <a:t>b. Section 804.2</a:t>
            </a:r>
          </a:p>
          <a:p>
            <a:r>
              <a:rPr lang="en-US" dirty="0" smtClean="0">
                <a:solidFill>
                  <a:srgbClr val="C00000"/>
                </a:solidFill>
              </a:rPr>
              <a:t>a. Section 902.1</a:t>
            </a:r>
          </a:p>
          <a:p>
            <a:r>
              <a:rPr lang="en-US" dirty="0" smtClean="0">
                <a:solidFill>
                  <a:srgbClr val="C00000"/>
                </a:solidFill>
              </a:rPr>
              <a:t>c. Section 903.2</a:t>
            </a:r>
          </a:p>
          <a:p>
            <a:endParaRPr lang="en-US" dirty="0"/>
          </a:p>
        </p:txBody>
      </p:sp>
      <p:sp>
        <p:nvSpPr>
          <p:cNvPr id="4" name="Slide Number Placeholder 3"/>
          <p:cNvSpPr>
            <a:spLocks noGrp="1"/>
          </p:cNvSpPr>
          <p:nvPr>
            <p:ph type="sldNum" sz="quarter" idx="12"/>
          </p:nvPr>
        </p:nvSpPr>
        <p:spPr/>
        <p:txBody>
          <a:bodyPr/>
          <a:lstStyle/>
          <a:p>
            <a:fld id="{AAEAE4A8-A6E5-453E-B946-FB774B73F48C}" type="slidenum">
              <a:rPr lang="en-US" smtClean="0"/>
              <a:pPr/>
              <a:t>220</a:t>
            </a:fld>
            <a:endParaRPr lang="en-US" dirty="0"/>
          </a:p>
        </p:txBody>
      </p:sp>
      <p:sp>
        <p:nvSpPr>
          <p:cNvPr id="5" name="Rectangle 4"/>
          <p:cNvSpPr/>
          <p:nvPr/>
        </p:nvSpPr>
        <p:spPr>
          <a:xfrm>
            <a:off x="2436812" y="1981200"/>
            <a:ext cx="3810000" cy="1569660"/>
          </a:xfrm>
          <a:prstGeom prst="rect">
            <a:avLst/>
          </a:prstGeom>
        </p:spPr>
        <p:txBody>
          <a:bodyPr wrap="square">
            <a:spAutoFit/>
          </a:bodyPr>
          <a:lstStyle/>
          <a:p>
            <a:pPr marL="400050" lvl="1" indent="0">
              <a:buNone/>
            </a:pPr>
            <a:r>
              <a:rPr lang="fr-FR" sz="2400" dirty="0" smtClean="0"/>
              <a:t>______ Section 705.1 </a:t>
            </a:r>
          </a:p>
          <a:p>
            <a:pPr marL="400050" lvl="1" indent="0">
              <a:buNone/>
            </a:pPr>
            <a:r>
              <a:rPr lang="fr-FR" sz="2400" dirty="0" smtClean="0"/>
              <a:t>______ Section 804.2</a:t>
            </a:r>
          </a:p>
          <a:p>
            <a:pPr marL="400050" lvl="1" indent="0">
              <a:buNone/>
            </a:pPr>
            <a:r>
              <a:rPr lang="fr-FR" sz="2400" dirty="0" smtClean="0"/>
              <a:t>______ Section 902.1</a:t>
            </a:r>
          </a:p>
          <a:p>
            <a:pPr marL="400050" lvl="1" indent="0">
              <a:buNone/>
            </a:pPr>
            <a:r>
              <a:rPr lang="fr-FR" sz="2400" dirty="0" smtClean="0"/>
              <a:t>______ Section 903.2</a:t>
            </a:r>
            <a:endParaRPr lang="fr-FR" sz="2400"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029844" y="0"/>
            <a:ext cx="8686801" cy="1066800"/>
          </a:xfrm>
        </p:spPr>
        <p:txBody>
          <a:bodyPr>
            <a:normAutofit/>
          </a:bodyPr>
          <a:lstStyle/>
          <a:p>
            <a:r>
              <a:rPr lang="en-US" dirty="0"/>
              <a:t>Alterations—Level 3</a:t>
            </a:r>
          </a:p>
        </p:txBody>
      </p:sp>
      <p:sp>
        <p:nvSpPr>
          <p:cNvPr id="7" name="Content Placeholder 6"/>
          <p:cNvSpPr>
            <a:spLocks noGrp="1"/>
          </p:cNvSpPr>
          <p:nvPr>
            <p:ph idx="1"/>
          </p:nvPr>
        </p:nvSpPr>
        <p:spPr>
          <a:xfrm>
            <a:off x="1065211" y="1600200"/>
            <a:ext cx="8686801" cy="4191000"/>
          </a:xfrm>
        </p:spPr>
        <p:txBody>
          <a:bodyPr/>
          <a:lstStyle/>
          <a:p>
            <a:pPr marL="514350" indent="-514350">
              <a:buFont typeface="+mj-lt"/>
              <a:buAutoNum type="arabicPeriod" startAt="2"/>
            </a:pPr>
            <a:r>
              <a:rPr lang="en-US" dirty="0"/>
              <a:t>Means of egress from the highest area floor to the floor of exit discharge must be provided with artificial lighting within the exit enclosure in accordance with the requirements of which I-Code?</a:t>
            </a:r>
          </a:p>
          <a:p>
            <a:pPr marL="400050" lvl="1" indent="0">
              <a:buNone/>
            </a:pPr>
            <a:endParaRPr lang="en-US" sz="1400" dirty="0"/>
          </a:p>
          <a:p>
            <a:pPr marL="400050" lvl="1" indent="0">
              <a:buNone/>
            </a:pPr>
            <a:endParaRPr lang="en-US" sz="1400" dirty="0"/>
          </a:p>
          <a:p>
            <a:pPr marL="514350" indent="-514350">
              <a:buFont typeface="+mj-lt"/>
              <a:buAutoNum type="arabicPeriod" startAt="2"/>
            </a:pPr>
            <a:r>
              <a:rPr lang="en-US" dirty="0"/>
              <a:t>Where there is not more than 30 percent of the total floor and roof areas of the building involved in structural alteration within a 5-year period, what must the evaluation and analysis demonstrate?</a:t>
            </a:r>
          </a:p>
          <a:p>
            <a:pPr marL="400050" lvl="1" indent="0">
              <a:buNone/>
            </a:pPr>
            <a:endParaRPr lang="en-US" sz="1400" dirty="0"/>
          </a:p>
          <a:p>
            <a:pPr marL="800100" lvl="1" indent="-342900">
              <a:buFont typeface="+mj-lt"/>
              <a:buAutoNum type="arabicPeriod"/>
            </a:pPr>
            <a:endParaRPr lang="en-US" dirty="0"/>
          </a:p>
          <a:p>
            <a:pPr marL="914400" lvl="1" indent="-457200">
              <a:buFont typeface="+mj-lt"/>
              <a:buAutoNum type="alphaLcPeriod"/>
            </a:pPr>
            <a:endParaRPr lang="en-US" dirty="0"/>
          </a:p>
          <a:p>
            <a:pPr marL="514350" indent="-514350">
              <a:buFont typeface="+mj-lt"/>
              <a:buAutoNum type="arabicPeriod" startAt="2"/>
            </a:pPr>
            <a:endParaRPr lang="en-US" dirty="0"/>
          </a:p>
        </p:txBody>
      </p:sp>
      <p:sp>
        <p:nvSpPr>
          <p:cNvPr id="5" name="Slide Number Placeholder 4"/>
          <p:cNvSpPr>
            <a:spLocks noGrp="1"/>
          </p:cNvSpPr>
          <p:nvPr>
            <p:ph type="sldNum" sz="quarter" idx="11"/>
          </p:nvPr>
        </p:nvSpPr>
        <p:spPr/>
        <p:txBody>
          <a:bodyPr/>
          <a:lstStyle/>
          <a:p>
            <a:fld id="{2C543F9B-D18C-4382-B79F-E6EA160C74A3}" type="slidenum">
              <a:rPr lang="en-US" smtClean="0"/>
              <a:pPr/>
              <a:t>221</a:t>
            </a:fld>
            <a:endParaRPr lang="en-US" dirty="0"/>
          </a:p>
        </p:txBody>
      </p:sp>
      <p:pic>
        <p:nvPicPr>
          <p:cNvPr id="8" name="Picture 7">
            <a:extLst>
              <a:ext uri="{FF2B5EF4-FFF2-40B4-BE49-F238E27FC236}">
                <a16:creationId xmlns:a16="http://schemas.microsoft.com/office/drawing/2014/main" xmlns="" id="{1963C8AC-AFD4-4682-8642-B8E41FB5F351}"/>
              </a:ext>
            </a:extLst>
          </p:cNvPr>
          <p:cNvPicPr>
            <a:picLocks noChangeAspect="1"/>
          </p:cNvPicPr>
          <p:nvPr/>
        </p:nvPicPr>
        <p:blipFill>
          <a:blip r:embed="rId3" cstate="print"/>
          <a:stretch>
            <a:fillRect/>
          </a:stretch>
        </p:blipFill>
        <p:spPr>
          <a:xfrm>
            <a:off x="11133125" y="0"/>
            <a:ext cx="1055700" cy="638977"/>
          </a:xfrm>
          <a:prstGeom prst="rect">
            <a:avLst/>
          </a:prstGeom>
        </p:spPr>
      </p:pic>
    </p:spTree>
    <p:custDataLst>
      <p:tags r:id="rId1"/>
    </p:custDataLst>
    <p:extLst>
      <p:ext uri="{BB962C8B-B14F-4D97-AF65-F5344CB8AC3E}">
        <p14:creationId xmlns:p14="http://schemas.microsoft.com/office/powerpoint/2010/main" xmlns="" val="198167030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Alterations—Level 3</a:t>
            </a:r>
            <a:endParaRPr lang="en-US" dirty="0"/>
          </a:p>
        </p:txBody>
      </p:sp>
      <p:sp>
        <p:nvSpPr>
          <p:cNvPr id="3" name="Content Placeholder 2"/>
          <p:cNvSpPr>
            <a:spLocks noGrp="1"/>
          </p:cNvSpPr>
          <p:nvPr>
            <p:ph idx="1"/>
          </p:nvPr>
        </p:nvSpPr>
        <p:spPr>
          <a:xfrm>
            <a:off x="4570412" y="2438400"/>
            <a:ext cx="1447800" cy="990600"/>
          </a:xfrm>
        </p:spPr>
        <p:txBody>
          <a:bodyPr/>
          <a:lstStyle/>
          <a:p>
            <a:pPr marL="274320" lvl="1">
              <a:spcBef>
                <a:spcPts val="1800"/>
              </a:spcBef>
            </a:pPr>
            <a:r>
              <a:rPr lang="en-US" dirty="0" smtClean="0">
                <a:solidFill>
                  <a:srgbClr val="C00000"/>
                </a:solidFill>
              </a:rPr>
              <a:t>IBC</a:t>
            </a:r>
          </a:p>
          <a:p>
            <a:endParaRPr lang="en-US" dirty="0"/>
          </a:p>
        </p:txBody>
      </p:sp>
      <p:sp>
        <p:nvSpPr>
          <p:cNvPr id="4" name="Slide Number Placeholder 3"/>
          <p:cNvSpPr>
            <a:spLocks noGrp="1"/>
          </p:cNvSpPr>
          <p:nvPr>
            <p:ph type="sldNum" sz="quarter" idx="12"/>
          </p:nvPr>
        </p:nvSpPr>
        <p:spPr/>
        <p:txBody>
          <a:bodyPr/>
          <a:lstStyle/>
          <a:p>
            <a:fld id="{AAEAE4A8-A6E5-453E-B946-FB774B73F48C}" type="slidenum">
              <a:rPr lang="en-US" smtClean="0"/>
              <a:pPr/>
              <a:t>222</a:t>
            </a:fld>
            <a:endParaRPr lang="en-US" dirty="0"/>
          </a:p>
        </p:txBody>
      </p:sp>
      <p:sp>
        <p:nvSpPr>
          <p:cNvPr id="5" name="Rectangle 4"/>
          <p:cNvSpPr/>
          <p:nvPr/>
        </p:nvSpPr>
        <p:spPr>
          <a:xfrm>
            <a:off x="1370012" y="3733800"/>
            <a:ext cx="8763000" cy="1384995"/>
          </a:xfrm>
          <a:prstGeom prst="rect">
            <a:avLst/>
          </a:prstGeom>
        </p:spPr>
        <p:txBody>
          <a:bodyPr wrap="square">
            <a:spAutoFit/>
          </a:bodyPr>
          <a:lstStyle/>
          <a:p>
            <a:r>
              <a:rPr lang="en-US" sz="2800" dirty="0" smtClean="0">
                <a:solidFill>
                  <a:srgbClr val="C00000"/>
                </a:solidFill>
              </a:rPr>
              <a:t>The evaluation analysis shall demonstrate that the altered building or structure complies with the loads applicable at the time the building was constructed.</a:t>
            </a:r>
            <a:endParaRPr lang="en-US" sz="2800" dirty="0">
              <a:solidFill>
                <a:srgbClr val="C00000"/>
              </a:solidFill>
            </a:endParaRP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normAutofit/>
          </a:bodyPr>
          <a:lstStyle/>
          <a:p>
            <a:r>
              <a:rPr lang="en-US" dirty="0"/>
              <a:t>Chapter 10 Change of Occupancy</a:t>
            </a:r>
          </a:p>
        </p:txBody>
      </p:sp>
      <p:sp>
        <p:nvSpPr>
          <p:cNvPr id="7" name="Subtitle 6"/>
          <p:cNvSpPr>
            <a:spLocks noGrp="1"/>
          </p:cNvSpPr>
          <p:nvPr>
            <p:ph type="subTitle" idx="1"/>
          </p:nvPr>
        </p:nvSpPr>
        <p:spPr/>
        <p:txBody>
          <a:bodyPr/>
          <a:lstStyle/>
          <a:p>
            <a:endParaRPr lang="en-US" dirty="0"/>
          </a:p>
        </p:txBody>
      </p:sp>
      <p:sp>
        <p:nvSpPr>
          <p:cNvPr id="5" name="Slide Number Placeholder 4"/>
          <p:cNvSpPr>
            <a:spLocks noGrp="1"/>
          </p:cNvSpPr>
          <p:nvPr>
            <p:ph type="sldNum" sz="quarter" idx="10"/>
          </p:nvPr>
        </p:nvSpPr>
        <p:spPr/>
        <p:txBody>
          <a:bodyPr/>
          <a:lstStyle/>
          <a:p>
            <a:pPr>
              <a:defRPr/>
            </a:pPr>
            <a:fld id="{2C543F9B-D18C-4382-B79F-E6EA160C74A3}" type="slidenum">
              <a:rPr lang="en-US" smtClean="0"/>
              <a:pPr>
                <a:defRPr/>
              </a:pPr>
              <a:t>223</a:t>
            </a:fld>
            <a:endParaRPr lang="en-US" dirty="0"/>
          </a:p>
        </p:txBody>
      </p:sp>
      <p:pic>
        <p:nvPicPr>
          <p:cNvPr id="8" name="Picture 7">
            <a:extLst>
              <a:ext uri="{FF2B5EF4-FFF2-40B4-BE49-F238E27FC236}">
                <a16:creationId xmlns:a16="http://schemas.microsoft.com/office/drawing/2014/main" xmlns="" id="{B5A35314-3125-43F7-96EC-06C83D746F99}"/>
              </a:ext>
            </a:extLst>
          </p:cNvPr>
          <p:cNvPicPr>
            <a:picLocks noChangeAspect="1"/>
          </p:cNvPicPr>
          <p:nvPr/>
        </p:nvPicPr>
        <p:blipFill>
          <a:blip r:embed="rId3" cstate="print"/>
          <a:stretch>
            <a:fillRect/>
          </a:stretch>
        </p:blipFill>
        <p:spPr>
          <a:xfrm>
            <a:off x="11133125" y="0"/>
            <a:ext cx="1055700" cy="638977"/>
          </a:xfrm>
          <a:prstGeom prst="rect">
            <a:avLst/>
          </a:prstGeom>
        </p:spPr>
      </p:pic>
    </p:spTree>
    <p:custDataLst>
      <p:tags r:id="rId1"/>
    </p:custDataLst>
    <p:extLst>
      <p:ext uri="{BB962C8B-B14F-4D97-AF65-F5344CB8AC3E}">
        <p14:creationId xmlns:p14="http://schemas.microsoft.com/office/powerpoint/2010/main" xmlns="" val="42833942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030630" y="-427823"/>
            <a:ext cx="8686801" cy="1066800"/>
          </a:xfrm>
        </p:spPr>
        <p:txBody>
          <a:bodyPr/>
          <a:lstStyle/>
          <a:p>
            <a:r>
              <a:rPr lang="en-US" dirty="0"/>
              <a:t>Introduction</a:t>
            </a:r>
          </a:p>
        </p:txBody>
      </p:sp>
      <p:sp>
        <p:nvSpPr>
          <p:cNvPr id="6" name="Content Placeholder 5"/>
          <p:cNvSpPr>
            <a:spLocks noGrp="1"/>
          </p:cNvSpPr>
          <p:nvPr>
            <p:ph sz="half" idx="1"/>
          </p:nvPr>
        </p:nvSpPr>
        <p:spPr>
          <a:xfrm>
            <a:off x="1065213" y="762000"/>
            <a:ext cx="8686801" cy="4191000"/>
          </a:xfrm>
        </p:spPr>
        <p:txBody>
          <a:bodyPr>
            <a:noAutofit/>
          </a:bodyPr>
          <a:lstStyle/>
          <a:p>
            <a:r>
              <a:rPr lang="en-US" dirty="0"/>
              <a:t>A change of occupancy is defined as a change in the as a change in the use of the building or a portion of a building. </a:t>
            </a:r>
          </a:p>
          <a:p>
            <a:r>
              <a:rPr lang="en-US" dirty="0"/>
              <a:t>A change of occupancy shall include any change of occupancy classification, any change from one group to another group within an occupancy classification or any change in use within a group for a specific occupancy classification. </a:t>
            </a:r>
          </a:p>
          <a:p>
            <a:r>
              <a:rPr lang="en-US" dirty="0"/>
              <a:t>There are three basic types of change of occupancy: </a:t>
            </a:r>
          </a:p>
          <a:p>
            <a:pPr lvl="1"/>
            <a:r>
              <a:rPr lang="en-US" sz="2000" dirty="0"/>
              <a:t>One in which the occupancy classification changes to a different group. </a:t>
            </a:r>
          </a:p>
          <a:p>
            <a:pPr lvl="1"/>
            <a:r>
              <a:rPr lang="en-US" sz="2000" dirty="0"/>
              <a:t>One where the changes within a group. </a:t>
            </a:r>
          </a:p>
          <a:p>
            <a:pPr lvl="1"/>
            <a:r>
              <a:rPr lang="en-US" sz="2000" dirty="0"/>
              <a:t>One where the occupancy classification stays the same but the use of the building. </a:t>
            </a:r>
          </a:p>
          <a:p>
            <a:r>
              <a:rPr lang="en-US" dirty="0"/>
              <a:t>Section 302 of the IBC lists the ten classifications of occupancy (i.e., Groups A, B, E, F, H, I, M, R, S and U).</a:t>
            </a:r>
          </a:p>
        </p:txBody>
      </p:sp>
      <p:sp>
        <p:nvSpPr>
          <p:cNvPr id="4" name="Slide Number Placeholder 3"/>
          <p:cNvSpPr>
            <a:spLocks noGrp="1"/>
          </p:cNvSpPr>
          <p:nvPr>
            <p:ph type="sldNum" sz="quarter" idx="11"/>
          </p:nvPr>
        </p:nvSpPr>
        <p:spPr/>
        <p:txBody>
          <a:bodyPr/>
          <a:lstStyle/>
          <a:p>
            <a:pPr>
              <a:defRPr/>
            </a:pPr>
            <a:fld id="{F839E4B6-55D8-4BCE-ABA8-33FB3F24BC0F}" type="slidenum">
              <a:rPr lang="en-US" smtClean="0"/>
              <a:pPr>
                <a:defRPr/>
              </a:pPr>
              <a:t>224</a:t>
            </a:fld>
            <a:endParaRPr lang="en-US" dirty="0"/>
          </a:p>
        </p:txBody>
      </p:sp>
      <p:pic>
        <p:nvPicPr>
          <p:cNvPr id="7" name="Picture 6">
            <a:extLst>
              <a:ext uri="{FF2B5EF4-FFF2-40B4-BE49-F238E27FC236}">
                <a16:creationId xmlns:a16="http://schemas.microsoft.com/office/drawing/2014/main" xmlns="" id="{CE6973AC-0875-49D6-9CA1-014A38437207}"/>
              </a:ext>
            </a:extLst>
          </p:cNvPr>
          <p:cNvPicPr>
            <a:picLocks noChangeAspect="1"/>
          </p:cNvPicPr>
          <p:nvPr/>
        </p:nvPicPr>
        <p:blipFill>
          <a:blip r:embed="rId3" cstate="print"/>
          <a:stretch>
            <a:fillRect/>
          </a:stretch>
        </p:blipFill>
        <p:spPr>
          <a:xfrm>
            <a:off x="11133125" y="0"/>
            <a:ext cx="1055700" cy="638977"/>
          </a:xfrm>
          <a:prstGeom prst="rect">
            <a:avLst/>
          </a:prstGeom>
        </p:spPr>
      </p:pic>
    </p:spTree>
    <p:custDataLst>
      <p:tags r:id="rId1"/>
    </p:custDataLst>
    <p:extLst>
      <p:ext uri="{BB962C8B-B14F-4D97-AF65-F5344CB8AC3E}">
        <p14:creationId xmlns:p14="http://schemas.microsoft.com/office/powerpoint/2010/main" xmlns="" val="304409637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091904" y="-392472"/>
            <a:ext cx="8686801" cy="1066800"/>
          </a:xfrm>
        </p:spPr>
        <p:txBody>
          <a:bodyPr/>
          <a:lstStyle/>
          <a:p>
            <a:r>
              <a:rPr lang="en-US" dirty="0"/>
              <a:t>Introduction</a:t>
            </a:r>
          </a:p>
        </p:txBody>
      </p:sp>
      <p:sp>
        <p:nvSpPr>
          <p:cNvPr id="7" name="Content Placeholder 6"/>
          <p:cNvSpPr>
            <a:spLocks noGrp="1"/>
          </p:cNvSpPr>
          <p:nvPr>
            <p:ph idx="1"/>
          </p:nvPr>
        </p:nvSpPr>
        <p:spPr>
          <a:xfrm>
            <a:off x="1091904" y="762000"/>
            <a:ext cx="8686801" cy="4191000"/>
          </a:xfrm>
        </p:spPr>
        <p:txBody>
          <a:bodyPr>
            <a:noAutofit/>
          </a:bodyPr>
          <a:lstStyle/>
          <a:p>
            <a:r>
              <a:rPr lang="en-US" sz="2400" dirty="0"/>
              <a:t>A change in occupancy classification would be an existing mercantile building, occupancy classification of Group M, used for the retailing of men’s clothing being altered to a nightclub that would be in a Group A classification.</a:t>
            </a:r>
          </a:p>
          <a:p>
            <a:r>
              <a:rPr lang="en-US" sz="2400" dirty="0"/>
              <a:t>In several of the individual occupancy classifications listed in the IBC, there are multiple types of occupancies listed. </a:t>
            </a:r>
          </a:p>
          <a:p>
            <a:r>
              <a:rPr lang="en-US" sz="2400" dirty="0"/>
              <a:t>For example, in occupancy classification A, there are five distinct types of occupancies, which include Groups A-1, A-2, A3, A-4 and A-5. </a:t>
            </a:r>
          </a:p>
          <a:p>
            <a:r>
              <a:rPr lang="en-US" sz="2400" dirty="0"/>
              <a:t>A change of occupancy where the occupancy classification remains the same would be an existing community hall, Occupancy Group A-3, being altered to a restaurant with a night club, Occupancy Group A-2.</a:t>
            </a:r>
          </a:p>
        </p:txBody>
      </p:sp>
      <p:sp>
        <p:nvSpPr>
          <p:cNvPr id="5" name="Slide Number Placeholder 4"/>
          <p:cNvSpPr>
            <a:spLocks noGrp="1"/>
          </p:cNvSpPr>
          <p:nvPr>
            <p:ph type="sldNum" sz="quarter" idx="11"/>
          </p:nvPr>
        </p:nvSpPr>
        <p:spPr/>
        <p:txBody>
          <a:bodyPr/>
          <a:lstStyle/>
          <a:p>
            <a:pPr>
              <a:defRPr/>
            </a:pPr>
            <a:fld id="{4C9BA85A-05AB-40DE-A642-B306DDD4645C}" type="slidenum">
              <a:rPr lang="en-US" smtClean="0"/>
              <a:pPr>
                <a:defRPr/>
              </a:pPr>
              <a:t>225</a:t>
            </a:fld>
            <a:endParaRPr lang="en-US" dirty="0"/>
          </a:p>
        </p:txBody>
      </p:sp>
      <p:pic>
        <p:nvPicPr>
          <p:cNvPr id="8" name="Picture 7">
            <a:extLst>
              <a:ext uri="{FF2B5EF4-FFF2-40B4-BE49-F238E27FC236}">
                <a16:creationId xmlns:a16="http://schemas.microsoft.com/office/drawing/2014/main" xmlns="" id="{869B3223-7F07-411D-9315-BC46C99ABA22}"/>
              </a:ext>
            </a:extLst>
          </p:cNvPr>
          <p:cNvPicPr>
            <a:picLocks noChangeAspect="1"/>
          </p:cNvPicPr>
          <p:nvPr/>
        </p:nvPicPr>
        <p:blipFill>
          <a:blip r:embed="rId3" cstate="print"/>
          <a:stretch>
            <a:fillRect/>
          </a:stretch>
        </p:blipFill>
        <p:spPr>
          <a:xfrm>
            <a:off x="11133125" y="0"/>
            <a:ext cx="1055700" cy="638977"/>
          </a:xfrm>
          <a:prstGeom prst="rect">
            <a:avLst/>
          </a:prstGeom>
        </p:spPr>
      </p:pic>
    </p:spTree>
    <p:custDataLst>
      <p:tags r:id="rId1"/>
    </p:custDataLst>
    <p:extLst>
      <p:ext uri="{BB962C8B-B14F-4D97-AF65-F5344CB8AC3E}">
        <p14:creationId xmlns:p14="http://schemas.microsoft.com/office/powerpoint/2010/main" xmlns="" val="89322504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a:t>
            </a:r>
          </a:p>
        </p:txBody>
      </p:sp>
      <p:sp>
        <p:nvSpPr>
          <p:cNvPr id="3" name="Content Placeholder 2"/>
          <p:cNvSpPr>
            <a:spLocks noGrp="1"/>
          </p:cNvSpPr>
          <p:nvPr>
            <p:ph idx="1"/>
          </p:nvPr>
        </p:nvSpPr>
        <p:spPr/>
        <p:txBody>
          <a:bodyPr>
            <a:normAutofit/>
          </a:bodyPr>
          <a:lstStyle/>
          <a:p>
            <a:r>
              <a:rPr lang="en-US" sz="2800" dirty="0"/>
              <a:t>A change of occupancy where the occupancy classification stays the same would be a Group A-2 with an existing occupant load of 15 square feet (1.39 m2) per person that remains as an Group A-2, but increases the occupant load to five square feet (0.47 m</a:t>
            </a:r>
            <a:r>
              <a:rPr lang="en-US" sz="2800" baseline="30000" dirty="0"/>
              <a:t>2</a:t>
            </a:r>
            <a:r>
              <a:rPr lang="en-US" sz="2800" dirty="0"/>
              <a:t>) per person. </a:t>
            </a:r>
          </a:p>
        </p:txBody>
      </p:sp>
      <p:sp>
        <p:nvSpPr>
          <p:cNvPr id="5" name="Slide Number Placeholder 4"/>
          <p:cNvSpPr>
            <a:spLocks noGrp="1"/>
          </p:cNvSpPr>
          <p:nvPr>
            <p:ph type="sldNum" sz="quarter" idx="11"/>
          </p:nvPr>
        </p:nvSpPr>
        <p:spPr/>
        <p:txBody>
          <a:bodyPr/>
          <a:lstStyle/>
          <a:p>
            <a:pPr>
              <a:defRPr/>
            </a:pPr>
            <a:fld id="{2C543F9B-D18C-4382-B79F-E6EA160C74A3}" type="slidenum">
              <a:rPr lang="en-US" smtClean="0"/>
              <a:pPr>
                <a:defRPr/>
              </a:pPr>
              <a:t>226</a:t>
            </a:fld>
            <a:endParaRPr lang="en-US" dirty="0"/>
          </a:p>
        </p:txBody>
      </p:sp>
      <p:pic>
        <p:nvPicPr>
          <p:cNvPr id="6" name="Picture 5">
            <a:extLst>
              <a:ext uri="{FF2B5EF4-FFF2-40B4-BE49-F238E27FC236}">
                <a16:creationId xmlns:a16="http://schemas.microsoft.com/office/drawing/2014/main" xmlns="" id="{E49AC1DF-ABE9-4F9E-AA55-EF42CEA06571}"/>
              </a:ext>
            </a:extLst>
          </p:cNvPr>
          <p:cNvPicPr>
            <a:picLocks noChangeAspect="1"/>
          </p:cNvPicPr>
          <p:nvPr/>
        </p:nvPicPr>
        <p:blipFill>
          <a:blip r:embed="rId2" cstate="print"/>
          <a:stretch>
            <a:fillRect/>
          </a:stretch>
        </p:blipFill>
        <p:spPr>
          <a:xfrm>
            <a:off x="11133125" y="0"/>
            <a:ext cx="1055700" cy="638977"/>
          </a:xfrm>
          <a:prstGeom prst="rect">
            <a:avLst/>
          </a:prstGeom>
        </p:spPr>
      </p:pic>
    </p:spTree>
    <p:extLst>
      <p:ext uri="{BB962C8B-B14F-4D97-AF65-F5344CB8AC3E}">
        <p14:creationId xmlns:p14="http://schemas.microsoft.com/office/powerpoint/2010/main" xmlns="" val="267214029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032987" y="-103716"/>
            <a:ext cx="8686801" cy="1066800"/>
          </a:xfrm>
        </p:spPr>
        <p:txBody>
          <a:bodyPr/>
          <a:lstStyle/>
          <a:p>
            <a:r>
              <a:rPr lang="en-US" dirty="0"/>
              <a:t>Introduction</a:t>
            </a:r>
          </a:p>
        </p:txBody>
      </p:sp>
      <p:sp>
        <p:nvSpPr>
          <p:cNvPr id="7" name="Content Placeholder 6"/>
          <p:cNvSpPr>
            <a:spLocks noGrp="1"/>
          </p:cNvSpPr>
          <p:nvPr>
            <p:ph sz="half" idx="1"/>
          </p:nvPr>
        </p:nvSpPr>
        <p:spPr>
          <a:xfrm>
            <a:off x="1081693" y="1000791"/>
            <a:ext cx="8686801" cy="4191000"/>
          </a:xfrm>
        </p:spPr>
        <p:txBody>
          <a:bodyPr>
            <a:noAutofit/>
          </a:bodyPr>
          <a:lstStyle/>
          <a:p>
            <a:r>
              <a:rPr lang="en-US" sz="2200" dirty="0"/>
              <a:t>In this chapter, the various occupancies are given a tabular ranking of their relative hazard related to the following: </a:t>
            </a:r>
          </a:p>
          <a:p>
            <a:pPr lvl="1"/>
            <a:r>
              <a:rPr lang="en-US" sz="2200" dirty="0"/>
              <a:t>Life safety and exits </a:t>
            </a:r>
          </a:p>
          <a:p>
            <a:pPr lvl="1"/>
            <a:r>
              <a:rPr lang="en-US" sz="2200" dirty="0"/>
              <a:t>Height and area</a:t>
            </a:r>
          </a:p>
          <a:p>
            <a:pPr lvl="1"/>
            <a:r>
              <a:rPr lang="en-US" sz="2200" dirty="0"/>
              <a:t>Exposure of exterior walls</a:t>
            </a:r>
          </a:p>
          <a:p>
            <a:r>
              <a:rPr lang="en-US" sz="2200" dirty="0"/>
              <a:t>Triggers in this chapter are predicated on a change of occupancy to a higher hazard classification and a change in occupancy classification. </a:t>
            </a:r>
          </a:p>
          <a:p>
            <a:r>
              <a:rPr lang="en-US" sz="2200" dirty="0"/>
              <a:t>A change of use of a historic building must comply with Section 1205. Compliance with Chapter 14 is deemed equivalent to Chapter 10.</a:t>
            </a:r>
          </a:p>
          <a:p>
            <a:r>
              <a:rPr lang="en-US" sz="2200" dirty="0"/>
              <a:t>Potentially, a change in use could occur without any alterations or repairs if an evaluation of the new proposed use meets the compliance alternative method. </a:t>
            </a:r>
          </a:p>
        </p:txBody>
      </p:sp>
      <p:sp>
        <p:nvSpPr>
          <p:cNvPr id="5" name="Slide Number Placeholder 4"/>
          <p:cNvSpPr>
            <a:spLocks noGrp="1"/>
          </p:cNvSpPr>
          <p:nvPr>
            <p:ph type="sldNum" sz="quarter" idx="11"/>
          </p:nvPr>
        </p:nvSpPr>
        <p:spPr/>
        <p:txBody>
          <a:bodyPr/>
          <a:lstStyle/>
          <a:p>
            <a:pPr>
              <a:defRPr/>
            </a:pPr>
            <a:fld id="{2C543F9B-D18C-4382-B79F-E6EA160C74A3}" type="slidenum">
              <a:rPr lang="en-US" smtClean="0"/>
              <a:pPr>
                <a:defRPr/>
              </a:pPr>
              <a:t>227</a:t>
            </a:fld>
            <a:endParaRPr lang="en-US" dirty="0"/>
          </a:p>
        </p:txBody>
      </p:sp>
      <p:pic>
        <p:nvPicPr>
          <p:cNvPr id="8" name="Picture 7">
            <a:extLst>
              <a:ext uri="{FF2B5EF4-FFF2-40B4-BE49-F238E27FC236}">
                <a16:creationId xmlns:a16="http://schemas.microsoft.com/office/drawing/2014/main" xmlns="" id="{938C17FC-C34C-467C-BDE7-ABB05BB3E95A}"/>
              </a:ext>
            </a:extLst>
          </p:cNvPr>
          <p:cNvPicPr>
            <a:picLocks noChangeAspect="1"/>
          </p:cNvPicPr>
          <p:nvPr/>
        </p:nvPicPr>
        <p:blipFill>
          <a:blip r:embed="rId2" cstate="print"/>
          <a:stretch>
            <a:fillRect/>
          </a:stretch>
        </p:blipFill>
        <p:spPr>
          <a:xfrm>
            <a:off x="11133125" y="0"/>
            <a:ext cx="1055700" cy="638977"/>
          </a:xfrm>
          <a:prstGeom prst="rect">
            <a:avLst/>
          </a:prstGeom>
        </p:spPr>
      </p:pic>
    </p:spTree>
    <p:extLst>
      <p:ext uri="{BB962C8B-B14F-4D97-AF65-F5344CB8AC3E}">
        <p14:creationId xmlns:p14="http://schemas.microsoft.com/office/powerpoint/2010/main" xmlns="" val="214927374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5211" y="-249810"/>
            <a:ext cx="8686801" cy="1066800"/>
          </a:xfrm>
        </p:spPr>
        <p:txBody>
          <a:bodyPr/>
          <a:lstStyle/>
          <a:p>
            <a:r>
              <a:rPr lang="en-US" dirty="0"/>
              <a:t>Introduction</a:t>
            </a:r>
          </a:p>
        </p:txBody>
      </p:sp>
      <p:sp>
        <p:nvSpPr>
          <p:cNvPr id="3" name="Content Placeholder 2"/>
          <p:cNvSpPr>
            <a:spLocks noGrp="1"/>
          </p:cNvSpPr>
          <p:nvPr>
            <p:ph sz="half" idx="1"/>
          </p:nvPr>
        </p:nvSpPr>
        <p:spPr>
          <a:xfrm>
            <a:off x="1065210" y="1066800"/>
            <a:ext cx="8686801" cy="4191000"/>
          </a:xfrm>
        </p:spPr>
        <p:txBody>
          <a:bodyPr/>
          <a:lstStyle/>
          <a:p>
            <a:pPr marL="0" indent="0">
              <a:buNone/>
            </a:pPr>
            <a:r>
              <a:rPr lang="en-US" b="1" dirty="0"/>
              <a:t>Change in occupancy with no change in occupancy classification </a:t>
            </a:r>
          </a:p>
          <a:p>
            <a:r>
              <a:rPr lang="en-US" dirty="0"/>
              <a:t>In Section 1001.2, a change in occupancy with no change in occupancy classification requires compliance with Sections 1002 through 1011. </a:t>
            </a:r>
          </a:p>
          <a:p>
            <a:r>
              <a:rPr lang="en-US" dirty="0"/>
              <a:t>Section 1012 contains requirements for a change in occupancy with a change in occupancy classification and, therefore, not applicable. </a:t>
            </a:r>
          </a:p>
          <a:p>
            <a:r>
              <a:rPr lang="en-US" dirty="0"/>
              <a:t>Further, a change in occupancy with no change in occupancy classification may require compliance with the provisions of the applicable I-Codes. </a:t>
            </a:r>
          </a:p>
          <a:p>
            <a:r>
              <a:rPr lang="en-US" dirty="0"/>
              <a:t>The phrase “where there is a different fire protection system threshold requirement in Chapter 9 of the IBC” clarifies this intent. </a:t>
            </a:r>
          </a:p>
        </p:txBody>
      </p:sp>
      <p:sp>
        <p:nvSpPr>
          <p:cNvPr id="5" name="Slide Number Placeholder 4"/>
          <p:cNvSpPr>
            <a:spLocks noGrp="1"/>
          </p:cNvSpPr>
          <p:nvPr>
            <p:ph type="sldNum" sz="quarter" idx="11"/>
          </p:nvPr>
        </p:nvSpPr>
        <p:spPr/>
        <p:txBody>
          <a:bodyPr/>
          <a:lstStyle/>
          <a:p>
            <a:pPr>
              <a:defRPr/>
            </a:pPr>
            <a:fld id="{4C9BA85A-05AB-40DE-A642-B306DDD4645C}" type="slidenum">
              <a:rPr lang="en-US" smtClean="0"/>
              <a:pPr>
                <a:defRPr/>
              </a:pPr>
              <a:t>228</a:t>
            </a:fld>
            <a:endParaRPr lang="en-US" dirty="0"/>
          </a:p>
        </p:txBody>
      </p:sp>
      <p:pic>
        <p:nvPicPr>
          <p:cNvPr id="6" name="Picture 5">
            <a:extLst>
              <a:ext uri="{FF2B5EF4-FFF2-40B4-BE49-F238E27FC236}">
                <a16:creationId xmlns:a16="http://schemas.microsoft.com/office/drawing/2014/main" xmlns="" id="{C1E48CD4-E713-4CA8-B4F6-E9A909274498}"/>
              </a:ext>
            </a:extLst>
          </p:cNvPr>
          <p:cNvPicPr>
            <a:picLocks noChangeAspect="1"/>
          </p:cNvPicPr>
          <p:nvPr/>
        </p:nvPicPr>
        <p:blipFill>
          <a:blip r:embed="rId2" cstate="print"/>
          <a:stretch>
            <a:fillRect/>
          </a:stretch>
        </p:blipFill>
        <p:spPr>
          <a:xfrm>
            <a:off x="11133125" y="0"/>
            <a:ext cx="1055700" cy="638977"/>
          </a:xfrm>
          <a:prstGeom prst="rect">
            <a:avLst/>
          </a:prstGeom>
        </p:spPr>
      </p:pic>
    </p:spTree>
    <p:extLst>
      <p:ext uri="{BB962C8B-B14F-4D97-AF65-F5344CB8AC3E}">
        <p14:creationId xmlns:p14="http://schemas.microsoft.com/office/powerpoint/2010/main" xmlns="" val="196883553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a:t>
            </a:r>
          </a:p>
        </p:txBody>
      </p:sp>
      <p:sp>
        <p:nvSpPr>
          <p:cNvPr id="3" name="Content Placeholder 2"/>
          <p:cNvSpPr>
            <a:spLocks noGrp="1"/>
          </p:cNvSpPr>
          <p:nvPr>
            <p:ph sz="half" idx="1"/>
          </p:nvPr>
        </p:nvSpPr>
        <p:spPr/>
        <p:txBody>
          <a:bodyPr/>
          <a:lstStyle/>
          <a:p>
            <a:r>
              <a:rPr lang="en-US" dirty="0"/>
              <a:t>For example, assume the occupancy classification is a Group A-2 nightclub, </a:t>
            </a:r>
            <a:r>
              <a:rPr lang="en-US" dirty="0" err="1"/>
              <a:t>unsprinklered</a:t>
            </a:r>
            <a:r>
              <a:rPr lang="en-US" dirty="0"/>
              <a:t> in accordance with the 2015 IBC and the 2015 IFC, with a posted occupant load of 275. </a:t>
            </a:r>
          </a:p>
          <a:p>
            <a:r>
              <a:rPr lang="en-US" dirty="0"/>
              <a:t>The owner proposes to increase the occupant load to 325, which may or may not include an associated alteration or reconfiguration of the space. </a:t>
            </a:r>
          </a:p>
          <a:p>
            <a:r>
              <a:rPr lang="en-US" dirty="0"/>
              <a:t>Under the new construction provisions in the 2015 IBC and the 2015 IFC, this space would be required to be </a:t>
            </a:r>
            <a:r>
              <a:rPr lang="en-US" dirty="0" err="1"/>
              <a:t>sprinklered</a:t>
            </a:r>
            <a:r>
              <a:rPr lang="en-US" dirty="0"/>
              <a:t>.</a:t>
            </a:r>
          </a:p>
        </p:txBody>
      </p:sp>
      <p:sp>
        <p:nvSpPr>
          <p:cNvPr id="5" name="Slide Number Placeholder 4"/>
          <p:cNvSpPr>
            <a:spLocks noGrp="1"/>
          </p:cNvSpPr>
          <p:nvPr>
            <p:ph type="sldNum" sz="quarter" idx="11"/>
          </p:nvPr>
        </p:nvSpPr>
        <p:spPr/>
        <p:txBody>
          <a:bodyPr/>
          <a:lstStyle/>
          <a:p>
            <a:pPr>
              <a:defRPr/>
            </a:pPr>
            <a:fld id="{4C9BA85A-05AB-40DE-A642-B306DDD4645C}" type="slidenum">
              <a:rPr lang="en-US" smtClean="0"/>
              <a:pPr>
                <a:defRPr/>
              </a:pPr>
              <a:t>229</a:t>
            </a:fld>
            <a:endParaRPr lang="en-US" dirty="0"/>
          </a:p>
        </p:txBody>
      </p:sp>
      <p:pic>
        <p:nvPicPr>
          <p:cNvPr id="6" name="Picture 5">
            <a:extLst>
              <a:ext uri="{FF2B5EF4-FFF2-40B4-BE49-F238E27FC236}">
                <a16:creationId xmlns:a16="http://schemas.microsoft.com/office/drawing/2014/main" xmlns="" id="{D56EA1C9-5E50-45C3-B84E-908720387E73}"/>
              </a:ext>
            </a:extLst>
          </p:cNvPr>
          <p:cNvPicPr>
            <a:picLocks noChangeAspect="1"/>
          </p:cNvPicPr>
          <p:nvPr/>
        </p:nvPicPr>
        <p:blipFill>
          <a:blip r:embed="rId2" cstate="print"/>
          <a:stretch>
            <a:fillRect/>
          </a:stretch>
        </p:blipFill>
        <p:spPr>
          <a:xfrm>
            <a:off x="11133125" y="0"/>
            <a:ext cx="1055700" cy="638977"/>
          </a:xfrm>
          <a:prstGeom prst="rect">
            <a:avLst/>
          </a:prstGeom>
        </p:spPr>
      </p:pic>
    </p:spTree>
    <p:extLst>
      <p:ext uri="{BB962C8B-B14F-4D97-AF65-F5344CB8AC3E}">
        <p14:creationId xmlns:p14="http://schemas.microsoft.com/office/powerpoint/2010/main" xmlns="" val="22992620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r>
              <a:rPr lang="en-US" dirty="0"/>
              <a:t>General—Section 101</a:t>
            </a:r>
          </a:p>
        </p:txBody>
      </p:sp>
      <p:sp>
        <p:nvSpPr>
          <p:cNvPr id="7" name="Content Placeholder 6"/>
          <p:cNvSpPr>
            <a:spLocks noGrp="1"/>
          </p:cNvSpPr>
          <p:nvPr>
            <p:ph sz="half" idx="1"/>
          </p:nvPr>
        </p:nvSpPr>
        <p:spPr/>
        <p:txBody>
          <a:bodyPr>
            <a:normAutofit/>
          </a:bodyPr>
          <a:lstStyle/>
          <a:p>
            <a:pPr marL="0" indent="0">
              <a:buNone/>
            </a:pPr>
            <a:r>
              <a:rPr lang="en-US" sz="2800" b="1" dirty="0"/>
              <a:t>Section 101.7 – Correction of violations of other codes </a:t>
            </a:r>
          </a:p>
          <a:p>
            <a:pPr marL="0" indent="0">
              <a:buNone/>
            </a:pPr>
            <a:endParaRPr lang="en-US" sz="2800" b="1" dirty="0"/>
          </a:p>
          <a:p>
            <a:r>
              <a:rPr lang="en-US" sz="2800" dirty="0"/>
              <a:t>Repairs or alterations compliant with other adopted maintenance codes, such as the International Property Maintenance Code</a:t>
            </a:r>
            <a:r>
              <a:rPr lang="en-US" sz="2800" baseline="30000" dirty="0"/>
              <a:t>®</a:t>
            </a:r>
            <a:r>
              <a:rPr lang="en-US" sz="2800" dirty="0"/>
              <a:t> (IPMC</a:t>
            </a:r>
            <a:r>
              <a:rPr lang="en-US" sz="2800" baseline="30000" dirty="0"/>
              <a:t>®</a:t>
            </a:r>
            <a:r>
              <a:rPr lang="en-US" sz="2800" dirty="0"/>
              <a:t>) and the International Fire Code</a:t>
            </a:r>
            <a:r>
              <a:rPr lang="en-US" sz="2800" baseline="30000" dirty="0"/>
              <a:t>®</a:t>
            </a:r>
            <a:r>
              <a:rPr lang="en-US" sz="2800" dirty="0"/>
              <a:t> (IFC</a:t>
            </a:r>
            <a:r>
              <a:rPr lang="en-US" sz="2800" baseline="30000" dirty="0"/>
              <a:t>®</a:t>
            </a:r>
            <a:r>
              <a:rPr lang="en-US" sz="2800" dirty="0"/>
              <a:t>), are not required to comply with the IEBC, unless those codes so provide.</a:t>
            </a:r>
          </a:p>
        </p:txBody>
      </p:sp>
      <p:sp>
        <p:nvSpPr>
          <p:cNvPr id="5" name="Slide Number Placeholder 4"/>
          <p:cNvSpPr>
            <a:spLocks noGrp="1"/>
          </p:cNvSpPr>
          <p:nvPr>
            <p:ph type="sldNum" sz="quarter" idx="11"/>
          </p:nvPr>
        </p:nvSpPr>
        <p:spPr/>
        <p:txBody>
          <a:bodyPr/>
          <a:lstStyle/>
          <a:p>
            <a:pPr>
              <a:defRPr/>
            </a:pPr>
            <a:fld id="{2C543F9B-D18C-4382-B79F-E6EA160C74A3}" type="slidenum">
              <a:rPr lang="en-US" smtClean="0"/>
              <a:pPr>
                <a:defRPr/>
              </a:pPr>
              <a:t>23</a:t>
            </a:fld>
            <a:endParaRPr lang="en-US" dirty="0"/>
          </a:p>
        </p:txBody>
      </p:sp>
      <p:pic>
        <p:nvPicPr>
          <p:cNvPr id="8" name="Picture 7">
            <a:extLst>
              <a:ext uri="{FF2B5EF4-FFF2-40B4-BE49-F238E27FC236}">
                <a16:creationId xmlns:a16="http://schemas.microsoft.com/office/drawing/2014/main" xmlns="" id="{B067320A-E26B-4A97-97B4-314A0BD3A6F2}"/>
              </a:ext>
            </a:extLst>
          </p:cNvPr>
          <p:cNvPicPr>
            <a:picLocks noChangeAspect="1"/>
          </p:cNvPicPr>
          <p:nvPr/>
        </p:nvPicPr>
        <p:blipFill>
          <a:blip r:embed="rId4" cstate="print"/>
          <a:stretch>
            <a:fillRect/>
          </a:stretch>
        </p:blipFill>
        <p:spPr>
          <a:xfrm>
            <a:off x="11133125" y="0"/>
            <a:ext cx="1055700" cy="638977"/>
          </a:xfrm>
          <a:prstGeom prst="rect">
            <a:avLst/>
          </a:prstGeom>
        </p:spPr>
      </p:pic>
    </p:spTree>
    <p:custDataLst>
      <p:tags r:id="rId1"/>
    </p:custDataLst>
    <p:extLst>
      <p:ext uri="{BB962C8B-B14F-4D97-AF65-F5344CB8AC3E}">
        <p14:creationId xmlns:p14="http://schemas.microsoft.com/office/powerpoint/2010/main" xmlns="" val="282798319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General—Section 1001</a:t>
            </a:r>
          </a:p>
        </p:txBody>
      </p:sp>
      <p:sp>
        <p:nvSpPr>
          <p:cNvPr id="3" name="Content Placeholder 2"/>
          <p:cNvSpPr>
            <a:spLocks noGrp="1"/>
          </p:cNvSpPr>
          <p:nvPr>
            <p:ph sz="half" idx="1"/>
          </p:nvPr>
        </p:nvSpPr>
        <p:spPr/>
        <p:txBody>
          <a:bodyPr/>
          <a:lstStyle/>
          <a:p>
            <a:pPr marL="0" indent="0">
              <a:buNone/>
            </a:pPr>
            <a:r>
              <a:rPr lang="en-US" b="1" dirty="0"/>
              <a:t>Section 1001.2.1 – Change of use </a:t>
            </a:r>
          </a:p>
          <a:p>
            <a:r>
              <a:rPr lang="en-US" dirty="0"/>
              <a:t>Any repair or alteration performed involving a change in occupancy that does not involve a change in classification must conform to Chapters 7, 8 and/or 9 based on the classification of work determined by Chapter 5 and to the requirements of Sections 1002 through 1011.</a:t>
            </a:r>
          </a:p>
        </p:txBody>
      </p:sp>
      <p:sp>
        <p:nvSpPr>
          <p:cNvPr id="5" name="Slide Number Placeholder 4"/>
          <p:cNvSpPr>
            <a:spLocks noGrp="1"/>
          </p:cNvSpPr>
          <p:nvPr>
            <p:ph type="sldNum" sz="quarter" idx="11"/>
          </p:nvPr>
        </p:nvSpPr>
        <p:spPr/>
        <p:txBody>
          <a:bodyPr/>
          <a:lstStyle/>
          <a:p>
            <a:pPr>
              <a:defRPr/>
            </a:pPr>
            <a:fld id="{4C9BA85A-05AB-40DE-A642-B306DDD4645C}" type="slidenum">
              <a:rPr lang="en-US" smtClean="0"/>
              <a:pPr>
                <a:defRPr/>
              </a:pPr>
              <a:t>230</a:t>
            </a:fld>
            <a:endParaRPr lang="en-US" dirty="0"/>
          </a:p>
        </p:txBody>
      </p:sp>
      <p:pic>
        <p:nvPicPr>
          <p:cNvPr id="6" name="Picture 5">
            <a:extLst>
              <a:ext uri="{FF2B5EF4-FFF2-40B4-BE49-F238E27FC236}">
                <a16:creationId xmlns:a16="http://schemas.microsoft.com/office/drawing/2014/main" xmlns="" id="{C86667D6-0F5C-45CC-AB2F-220F03EB8A31}"/>
              </a:ext>
            </a:extLst>
          </p:cNvPr>
          <p:cNvPicPr>
            <a:picLocks noChangeAspect="1"/>
          </p:cNvPicPr>
          <p:nvPr/>
        </p:nvPicPr>
        <p:blipFill>
          <a:blip r:embed="rId2" cstate="print"/>
          <a:stretch>
            <a:fillRect/>
          </a:stretch>
        </p:blipFill>
        <p:spPr>
          <a:xfrm>
            <a:off x="11133125" y="0"/>
            <a:ext cx="1055700" cy="638977"/>
          </a:xfrm>
          <a:prstGeom prst="rect">
            <a:avLst/>
          </a:prstGeom>
        </p:spPr>
      </p:pic>
    </p:spTree>
    <p:extLst>
      <p:ext uri="{BB962C8B-B14F-4D97-AF65-F5344CB8AC3E}">
        <p14:creationId xmlns:p14="http://schemas.microsoft.com/office/powerpoint/2010/main" xmlns="" val="161243951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General—Section 1001</a:t>
            </a:r>
          </a:p>
        </p:txBody>
      </p:sp>
      <p:sp>
        <p:nvSpPr>
          <p:cNvPr id="3" name="Content Placeholder 2"/>
          <p:cNvSpPr>
            <a:spLocks noGrp="1"/>
          </p:cNvSpPr>
          <p:nvPr>
            <p:ph sz="half" idx="1"/>
          </p:nvPr>
        </p:nvSpPr>
        <p:spPr/>
        <p:txBody>
          <a:bodyPr/>
          <a:lstStyle/>
          <a:p>
            <a:pPr marL="0" indent="0">
              <a:buNone/>
            </a:pPr>
            <a:r>
              <a:rPr lang="en-US" sz="2400" b="1" dirty="0"/>
              <a:t>Section 1001.3 – Change of occupancy classification or group </a:t>
            </a:r>
          </a:p>
          <a:p>
            <a:r>
              <a:rPr lang="en-US" sz="2400" dirty="0"/>
              <a:t>A change in occupancy with a change in occupancy classification or change of occupancy to another occupancy group requires compliance with Sections 1002 through 1011. </a:t>
            </a:r>
          </a:p>
          <a:p>
            <a:r>
              <a:rPr lang="en-US" sz="2400" dirty="0"/>
              <a:t>Section 912 contains requirements specific to a change in occupancy with a change in occupancy classification. </a:t>
            </a:r>
          </a:p>
          <a:p>
            <a:r>
              <a:rPr lang="en-US" sz="2400" dirty="0"/>
              <a:t>As discussed earlier, a change in occupancy classification can be either a change in from one group to another (M to R-2) or a change within a group (A-2 to A-3).</a:t>
            </a:r>
          </a:p>
        </p:txBody>
      </p:sp>
      <p:sp>
        <p:nvSpPr>
          <p:cNvPr id="5" name="Slide Number Placeholder 4"/>
          <p:cNvSpPr>
            <a:spLocks noGrp="1"/>
          </p:cNvSpPr>
          <p:nvPr>
            <p:ph type="sldNum" sz="quarter" idx="11"/>
          </p:nvPr>
        </p:nvSpPr>
        <p:spPr/>
        <p:txBody>
          <a:bodyPr/>
          <a:lstStyle/>
          <a:p>
            <a:pPr>
              <a:defRPr/>
            </a:pPr>
            <a:fld id="{4C9BA85A-05AB-40DE-A642-B306DDD4645C}" type="slidenum">
              <a:rPr lang="en-US" smtClean="0"/>
              <a:pPr>
                <a:defRPr/>
              </a:pPr>
              <a:t>231</a:t>
            </a:fld>
            <a:endParaRPr lang="en-US" dirty="0"/>
          </a:p>
        </p:txBody>
      </p:sp>
      <p:pic>
        <p:nvPicPr>
          <p:cNvPr id="6" name="Picture 5">
            <a:extLst>
              <a:ext uri="{FF2B5EF4-FFF2-40B4-BE49-F238E27FC236}">
                <a16:creationId xmlns:a16="http://schemas.microsoft.com/office/drawing/2014/main" xmlns="" id="{6C5D0E0C-5188-4A8C-9792-A35B65179F71}"/>
              </a:ext>
            </a:extLst>
          </p:cNvPr>
          <p:cNvPicPr>
            <a:picLocks noChangeAspect="1"/>
          </p:cNvPicPr>
          <p:nvPr/>
        </p:nvPicPr>
        <p:blipFill>
          <a:blip r:embed="rId2" cstate="print"/>
          <a:stretch>
            <a:fillRect/>
          </a:stretch>
        </p:blipFill>
        <p:spPr>
          <a:xfrm>
            <a:off x="11133125" y="0"/>
            <a:ext cx="1055700" cy="638977"/>
          </a:xfrm>
          <a:prstGeom prst="rect">
            <a:avLst/>
          </a:prstGeom>
        </p:spPr>
      </p:pic>
    </p:spTree>
    <p:extLst>
      <p:ext uri="{BB962C8B-B14F-4D97-AF65-F5344CB8AC3E}">
        <p14:creationId xmlns:p14="http://schemas.microsoft.com/office/powerpoint/2010/main" xmlns="" val="289146635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General—Section 1001</a:t>
            </a:r>
          </a:p>
        </p:txBody>
      </p:sp>
      <p:sp>
        <p:nvSpPr>
          <p:cNvPr id="3" name="Content Placeholder 2"/>
          <p:cNvSpPr>
            <a:spLocks noGrp="1"/>
          </p:cNvSpPr>
          <p:nvPr>
            <p:ph sz="half" idx="1"/>
          </p:nvPr>
        </p:nvSpPr>
        <p:spPr/>
        <p:txBody>
          <a:bodyPr/>
          <a:lstStyle/>
          <a:p>
            <a:pPr marL="0" indent="0">
              <a:buNone/>
            </a:pPr>
            <a:r>
              <a:rPr lang="en-US" b="1" dirty="0"/>
              <a:t>Section 1001.3 – Certificate of occupancy required </a:t>
            </a:r>
          </a:p>
          <a:p>
            <a:r>
              <a:rPr lang="en-US" dirty="0"/>
              <a:t>A certificate of occupancy is required to be issued whenever a change of occupancy classification occurs regardless of the repair or alteration activity. </a:t>
            </a:r>
          </a:p>
          <a:p>
            <a:r>
              <a:rPr lang="en-US" dirty="0"/>
              <a:t>This requirement is necessary in order to maintain an accurate and current record of the history of the building as it relates to safety.</a:t>
            </a:r>
          </a:p>
        </p:txBody>
      </p:sp>
      <p:sp>
        <p:nvSpPr>
          <p:cNvPr id="5" name="Slide Number Placeholder 4"/>
          <p:cNvSpPr>
            <a:spLocks noGrp="1"/>
          </p:cNvSpPr>
          <p:nvPr>
            <p:ph type="sldNum" sz="quarter" idx="11"/>
          </p:nvPr>
        </p:nvSpPr>
        <p:spPr/>
        <p:txBody>
          <a:bodyPr/>
          <a:lstStyle/>
          <a:p>
            <a:pPr>
              <a:defRPr/>
            </a:pPr>
            <a:fld id="{4C9BA85A-05AB-40DE-A642-B306DDD4645C}" type="slidenum">
              <a:rPr lang="en-US" smtClean="0"/>
              <a:pPr>
                <a:defRPr/>
              </a:pPr>
              <a:t>232</a:t>
            </a:fld>
            <a:endParaRPr lang="en-US" dirty="0"/>
          </a:p>
        </p:txBody>
      </p:sp>
      <p:pic>
        <p:nvPicPr>
          <p:cNvPr id="6" name="Picture 5">
            <a:extLst>
              <a:ext uri="{FF2B5EF4-FFF2-40B4-BE49-F238E27FC236}">
                <a16:creationId xmlns:a16="http://schemas.microsoft.com/office/drawing/2014/main" xmlns="" id="{07BB417C-82C6-4767-9743-560BA6454E06}"/>
              </a:ext>
            </a:extLst>
          </p:cNvPr>
          <p:cNvPicPr>
            <a:picLocks noChangeAspect="1"/>
          </p:cNvPicPr>
          <p:nvPr/>
        </p:nvPicPr>
        <p:blipFill>
          <a:blip r:embed="rId2" cstate="print"/>
          <a:stretch>
            <a:fillRect/>
          </a:stretch>
        </p:blipFill>
        <p:spPr>
          <a:xfrm>
            <a:off x="11133125" y="0"/>
            <a:ext cx="1055700" cy="638977"/>
          </a:xfrm>
          <a:prstGeom prst="rect">
            <a:avLst/>
          </a:prstGeom>
        </p:spPr>
      </p:pic>
    </p:spTree>
    <p:extLst>
      <p:ext uri="{BB962C8B-B14F-4D97-AF65-F5344CB8AC3E}">
        <p14:creationId xmlns:p14="http://schemas.microsoft.com/office/powerpoint/2010/main" xmlns="" val="429422524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Special Use and Occupancy—Section 1002</a:t>
            </a:r>
          </a:p>
        </p:txBody>
      </p:sp>
      <p:sp>
        <p:nvSpPr>
          <p:cNvPr id="3" name="Content Placeholder 2"/>
          <p:cNvSpPr>
            <a:spLocks noGrp="1"/>
          </p:cNvSpPr>
          <p:nvPr>
            <p:ph sz="half" idx="1"/>
          </p:nvPr>
        </p:nvSpPr>
        <p:spPr/>
        <p:txBody>
          <a:bodyPr/>
          <a:lstStyle/>
          <a:p>
            <a:r>
              <a:rPr lang="en-US" sz="2400" dirty="0"/>
              <a:t>This section addresses eleven special use and occupancy categories. </a:t>
            </a:r>
          </a:p>
          <a:p>
            <a:r>
              <a:rPr lang="en-US" sz="2400" dirty="0"/>
              <a:t>Due to the unique hazards related to these types of occupancies, any change to one of these occupancies would be required to comply with the provisions of the IBC. </a:t>
            </a:r>
          </a:p>
          <a:p>
            <a:r>
              <a:rPr lang="en-US" sz="2400" dirty="0"/>
              <a:t>Other than incidental use areas, all the provisions for these special uses can be found in Chapter 4 of the IBC. </a:t>
            </a:r>
          </a:p>
          <a:p>
            <a:r>
              <a:rPr lang="en-US" sz="2400" dirty="0"/>
              <a:t>Requirements for incidental use areas can be found in Section 509 of the IBC.</a:t>
            </a:r>
          </a:p>
        </p:txBody>
      </p:sp>
      <p:sp>
        <p:nvSpPr>
          <p:cNvPr id="5" name="Slide Number Placeholder 4"/>
          <p:cNvSpPr>
            <a:spLocks noGrp="1"/>
          </p:cNvSpPr>
          <p:nvPr>
            <p:ph type="sldNum" sz="quarter" idx="11"/>
          </p:nvPr>
        </p:nvSpPr>
        <p:spPr/>
        <p:txBody>
          <a:bodyPr/>
          <a:lstStyle/>
          <a:p>
            <a:pPr>
              <a:defRPr/>
            </a:pPr>
            <a:fld id="{4C9BA85A-05AB-40DE-A642-B306DDD4645C}" type="slidenum">
              <a:rPr lang="en-US" smtClean="0"/>
              <a:pPr>
                <a:defRPr/>
              </a:pPr>
              <a:t>233</a:t>
            </a:fld>
            <a:endParaRPr lang="en-US" dirty="0"/>
          </a:p>
        </p:txBody>
      </p:sp>
      <p:pic>
        <p:nvPicPr>
          <p:cNvPr id="6" name="Picture 5">
            <a:extLst>
              <a:ext uri="{FF2B5EF4-FFF2-40B4-BE49-F238E27FC236}">
                <a16:creationId xmlns:a16="http://schemas.microsoft.com/office/drawing/2014/main" xmlns="" id="{4E961830-44C2-48E5-B6DD-7A6670C0CEA3}"/>
              </a:ext>
            </a:extLst>
          </p:cNvPr>
          <p:cNvPicPr>
            <a:picLocks noChangeAspect="1"/>
          </p:cNvPicPr>
          <p:nvPr/>
        </p:nvPicPr>
        <p:blipFill>
          <a:blip r:embed="rId2" cstate="print"/>
          <a:stretch>
            <a:fillRect/>
          </a:stretch>
        </p:blipFill>
        <p:spPr>
          <a:xfrm>
            <a:off x="11133125" y="0"/>
            <a:ext cx="1055700" cy="638977"/>
          </a:xfrm>
          <a:prstGeom prst="rect">
            <a:avLst/>
          </a:prstGeom>
        </p:spPr>
      </p:pic>
    </p:spTree>
    <p:extLst>
      <p:ext uri="{BB962C8B-B14F-4D97-AF65-F5344CB8AC3E}">
        <p14:creationId xmlns:p14="http://schemas.microsoft.com/office/powerpoint/2010/main" xmlns="" val="154443335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Structural—Section 1006</a:t>
            </a:r>
          </a:p>
        </p:txBody>
      </p:sp>
      <p:sp>
        <p:nvSpPr>
          <p:cNvPr id="3" name="Content Placeholder 2"/>
          <p:cNvSpPr>
            <a:spLocks noGrp="1"/>
          </p:cNvSpPr>
          <p:nvPr>
            <p:ph sz="half" idx="1"/>
          </p:nvPr>
        </p:nvSpPr>
        <p:spPr/>
        <p:txBody>
          <a:bodyPr/>
          <a:lstStyle/>
          <a:p>
            <a:pPr marL="0" indent="0">
              <a:buNone/>
            </a:pPr>
            <a:r>
              <a:rPr lang="en-US" b="1" dirty="0"/>
              <a:t>Section 1006.1 – Live loads</a:t>
            </a:r>
          </a:p>
          <a:p>
            <a:r>
              <a:rPr lang="en-US" dirty="0"/>
              <a:t>If the change of occupancy results in higher uniform or concentrated loads (see Table 1607.1 of the IBC), the building must comply with the gravity-loads provisions in the IBC, provided the stress is increased by more than five percent.</a:t>
            </a:r>
          </a:p>
        </p:txBody>
      </p:sp>
      <p:sp>
        <p:nvSpPr>
          <p:cNvPr id="5" name="Slide Number Placeholder 4"/>
          <p:cNvSpPr>
            <a:spLocks noGrp="1"/>
          </p:cNvSpPr>
          <p:nvPr>
            <p:ph type="sldNum" sz="quarter" idx="11"/>
          </p:nvPr>
        </p:nvSpPr>
        <p:spPr/>
        <p:txBody>
          <a:bodyPr/>
          <a:lstStyle/>
          <a:p>
            <a:pPr>
              <a:defRPr/>
            </a:pPr>
            <a:fld id="{4C9BA85A-05AB-40DE-A642-B306DDD4645C}" type="slidenum">
              <a:rPr lang="en-US" smtClean="0"/>
              <a:pPr>
                <a:defRPr/>
              </a:pPr>
              <a:t>234</a:t>
            </a:fld>
            <a:endParaRPr lang="en-US" dirty="0"/>
          </a:p>
        </p:txBody>
      </p:sp>
      <p:pic>
        <p:nvPicPr>
          <p:cNvPr id="6" name="Picture 5">
            <a:extLst>
              <a:ext uri="{FF2B5EF4-FFF2-40B4-BE49-F238E27FC236}">
                <a16:creationId xmlns:a16="http://schemas.microsoft.com/office/drawing/2014/main" xmlns="" id="{B4F8A7DC-BB49-4292-A554-B6C958251CF2}"/>
              </a:ext>
            </a:extLst>
          </p:cNvPr>
          <p:cNvPicPr>
            <a:picLocks noChangeAspect="1"/>
          </p:cNvPicPr>
          <p:nvPr/>
        </p:nvPicPr>
        <p:blipFill>
          <a:blip r:embed="rId2" cstate="print"/>
          <a:stretch>
            <a:fillRect/>
          </a:stretch>
        </p:blipFill>
        <p:spPr>
          <a:xfrm>
            <a:off x="11133125" y="0"/>
            <a:ext cx="1055700" cy="638977"/>
          </a:xfrm>
          <a:prstGeom prst="rect">
            <a:avLst/>
          </a:prstGeom>
        </p:spPr>
      </p:pic>
    </p:spTree>
    <p:extLst>
      <p:ext uri="{BB962C8B-B14F-4D97-AF65-F5344CB8AC3E}">
        <p14:creationId xmlns:p14="http://schemas.microsoft.com/office/powerpoint/2010/main" xmlns="" val="348628121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Structural—Section 1006</a:t>
            </a:r>
          </a:p>
        </p:txBody>
      </p:sp>
      <p:sp>
        <p:nvSpPr>
          <p:cNvPr id="3" name="Content Placeholder 2"/>
          <p:cNvSpPr>
            <a:spLocks noGrp="1"/>
          </p:cNvSpPr>
          <p:nvPr>
            <p:ph sz="half" idx="1"/>
          </p:nvPr>
        </p:nvSpPr>
        <p:spPr/>
        <p:txBody>
          <a:bodyPr/>
          <a:lstStyle/>
          <a:p>
            <a:pPr marL="0" indent="0">
              <a:buNone/>
            </a:pPr>
            <a:r>
              <a:rPr lang="en-US" b="1" dirty="0"/>
              <a:t>Section 1006.2 – Snow and wind loads </a:t>
            </a:r>
          </a:p>
          <a:p>
            <a:r>
              <a:rPr lang="en-US" dirty="0"/>
              <a:t>If the change of occupancy results in a higher wind-or snow-risk category (see Table 1604.5 of the IBC), the building must comply with the applicable wind/ snow provisions in the IBC, provided the new occupancy with the higher risk category is more than 10 percent of the total building floor area.</a:t>
            </a:r>
          </a:p>
        </p:txBody>
      </p:sp>
      <p:sp>
        <p:nvSpPr>
          <p:cNvPr id="5" name="Slide Number Placeholder 4"/>
          <p:cNvSpPr>
            <a:spLocks noGrp="1"/>
          </p:cNvSpPr>
          <p:nvPr>
            <p:ph type="sldNum" sz="quarter" idx="11"/>
          </p:nvPr>
        </p:nvSpPr>
        <p:spPr/>
        <p:txBody>
          <a:bodyPr/>
          <a:lstStyle/>
          <a:p>
            <a:pPr>
              <a:defRPr/>
            </a:pPr>
            <a:fld id="{4C9BA85A-05AB-40DE-A642-B306DDD4645C}" type="slidenum">
              <a:rPr lang="en-US" smtClean="0"/>
              <a:pPr>
                <a:defRPr/>
              </a:pPr>
              <a:t>235</a:t>
            </a:fld>
            <a:endParaRPr lang="en-US" dirty="0"/>
          </a:p>
        </p:txBody>
      </p:sp>
      <p:pic>
        <p:nvPicPr>
          <p:cNvPr id="6" name="Picture 5">
            <a:extLst>
              <a:ext uri="{FF2B5EF4-FFF2-40B4-BE49-F238E27FC236}">
                <a16:creationId xmlns:a16="http://schemas.microsoft.com/office/drawing/2014/main" xmlns="" id="{A4005DE7-F5F8-48FA-94B3-839DE2D3DD18}"/>
              </a:ext>
            </a:extLst>
          </p:cNvPr>
          <p:cNvPicPr>
            <a:picLocks noChangeAspect="1"/>
          </p:cNvPicPr>
          <p:nvPr/>
        </p:nvPicPr>
        <p:blipFill>
          <a:blip r:embed="rId2" cstate="print"/>
          <a:stretch>
            <a:fillRect/>
          </a:stretch>
        </p:blipFill>
        <p:spPr>
          <a:xfrm>
            <a:off x="11133125" y="0"/>
            <a:ext cx="1055700" cy="638977"/>
          </a:xfrm>
          <a:prstGeom prst="rect">
            <a:avLst/>
          </a:prstGeom>
        </p:spPr>
      </p:pic>
    </p:spTree>
    <p:extLst>
      <p:ext uri="{BB962C8B-B14F-4D97-AF65-F5344CB8AC3E}">
        <p14:creationId xmlns:p14="http://schemas.microsoft.com/office/powerpoint/2010/main" xmlns="" val="99971747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251C4B0-01FE-4915-96C2-28A4B10B2CE7}"/>
              </a:ext>
            </a:extLst>
          </p:cNvPr>
          <p:cNvSpPr>
            <a:spLocks noGrp="1"/>
          </p:cNvSpPr>
          <p:nvPr>
            <p:ph type="title"/>
          </p:nvPr>
        </p:nvSpPr>
        <p:spPr>
          <a:xfrm>
            <a:off x="8913812" y="914400"/>
            <a:ext cx="3124200" cy="1066800"/>
          </a:xfrm>
        </p:spPr>
        <p:txBody>
          <a:bodyPr>
            <a:normAutofit/>
          </a:bodyPr>
          <a:lstStyle/>
          <a:p>
            <a:r>
              <a:rPr lang="en-US" dirty="0"/>
              <a:t>Structural</a:t>
            </a:r>
            <a:br>
              <a:rPr lang="en-US" dirty="0"/>
            </a:br>
            <a:r>
              <a:rPr lang="en-US" dirty="0"/>
              <a:t>Section 1006</a:t>
            </a:r>
          </a:p>
        </p:txBody>
      </p:sp>
      <p:pic>
        <p:nvPicPr>
          <p:cNvPr id="4" name="Picture 2">
            <a:extLst>
              <a:ext uri="{FF2B5EF4-FFF2-40B4-BE49-F238E27FC236}">
                <a16:creationId xmlns:a16="http://schemas.microsoft.com/office/drawing/2014/main" xmlns="" id="{A040BA67-EB14-41CB-9E96-D33BA5846DDB}"/>
              </a:ext>
            </a:extLst>
          </p:cNvPr>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8624" y="228599"/>
            <a:ext cx="8905188" cy="665643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5" name="Picture 4">
            <a:extLst>
              <a:ext uri="{FF2B5EF4-FFF2-40B4-BE49-F238E27FC236}">
                <a16:creationId xmlns:a16="http://schemas.microsoft.com/office/drawing/2014/main" xmlns="" id="{09C495D7-DF77-4F1C-9363-3410283F3258}"/>
              </a:ext>
            </a:extLst>
          </p:cNvPr>
          <p:cNvPicPr>
            <a:picLocks noChangeAspect="1"/>
          </p:cNvPicPr>
          <p:nvPr/>
        </p:nvPicPr>
        <p:blipFill>
          <a:blip r:embed="rId3" cstate="print"/>
          <a:stretch>
            <a:fillRect/>
          </a:stretch>
        </p:blipFill>
        <p:spPr>
          <a:xfrm>
            <a:off x="11133125" y="0"/>
            <a:ext cx="1055700" cy="638977"/>
          </a:xfrm>
          <a:prstGeom prst="rect">
            <a:avLst/>
          </a:prstGeom>
        </p:spPr>
      </p:pic>
      <p:sp>
        <p:nvSpPr>
          <p:cNvPr id="6" name="Slide Number Placeholder 5">
            <a:extLst>
              <a:ext uri="{FF2B5EF4-FFF2-40B4-BE49-F238E27FC236}">
                <a16:creationId xmlns:a16="http://schemas.microsoft.com/office/drawing/2014/main" xmlns="" id="{50B2AA63-653F-49D1-919F-207F380AE2B7}"/>
              </a:ext>
            </a:extLst>
          </p:cNvPr>
          <p:cNvSpPr>
            <a:spLocks noGrp="1"/>
          </p:cNvSpPr>
          <p:nvPr>
            <p:ph type="sldNum" sz="quarter" idx="12"/>
          </p:nvPr>
        </p:nvSpPr>
        <p:spPr/>
        <p:txBody>
          <a:bodyPr/>
          <a:lstStyle/>
          <a:p>
            <a:fld id="{AAEAE4A8-A6E5-453E-B946-FB774B73F48C}" type="slidenum">
              <a:rPr lang="en-US" smtClean="0"/>
              <a:pPr/>
              <a:t>236</a:t>
            </a:fld>
            <a:endParaRPr lang="en-US" dirty="0"/>
          </a:p>
        </p:txBody>
      </p:sp>
    </p:spTree>
    <p:extLst>
      <p:ext uri="{BB962C8B-B14F-4D97-AF65-F5344CB8AC3E}">
        <p14:creationId xmlns:p14="http://schemas.microsoft.com/office/powerpoint/2010/main" xmlns="" val="191056048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Structural—Section 1006</a:t>
            </a:r>
          </a:p>
        </p:txBody>
      </p:sp>
      <p:sp>
        <p:nvSpPr>
          <p:cNvPr id="3" name="Content Placeholder 2"/>
          <p:cNvSpPr>
            <a:spLocks noGrp="1"/>
          </p:cNvSpPr>
          <p:nvPr>
            <p:ph sz="half" idx="1"/>
          </p:nvPr>
        </p:nvSpPr>
        <p:spPr/>
        <p:txBody>
          <a:bodyPr>
            <a:normAutofit/>
          </a:bodyPr>
          <a:lstStyle/>
          <a:p>
            <a:pPr marL="0" indent="0">
              <a:buNone/>
            </a:pPr>
            <a:r>
              <a:rPr lang="en-US" sz="2800" b="1" dirty="0"/>
              <a:t>Section 1006.3 – Compliance with the IBC level seismic forces </a:t>
            </a:r>
          </a:p>
          <a:p>
            <a:r>
              <a:rPr lang="en-US" sz="2800" dirty="0"/>
              <a:t>If the change of occupancy results in higher risk category (see Table 1604.5 of the IBC) or results in a higher hazard category (see Table 1012.4), the building must comply with the seismic requirements of the IBC, provided one of the exceptions is not met.</a:t>
            </a:r>
          </a:p>
        </p:txBody>
      </p:sp>
      <p:sp>
        <p:nvSpPr>
          <p:cNvPr id="5" name="Slide Number Placeholder 4"/>
          <p:cNvSpPr>
            <a:spLocks noGrp="1"/>
          </p:cNvSpPr>
          <p:nvPr>
            <p:ph type="sldNum" sz="quarter" idx="11"/>
          </p:nvPr>
        </p:nvSpPr>
        <p:spPr/>
        <p:txBody>
          <a:bodyPr/>
          <a:lstStyle/>
          <a:p>
            <a:pPr>
              <a:defRPr/>
            </a:pPr>
            <a:fld id="{4C9BA85A-05AB-40DE-A642-B306DDD4645C}" type="slidenum">
              <a:rPr lang="en-US" smtClean="0"/>
              <a:pPr>
                <a:defRPr/>
              </a:pPr>
              <a:t>237</a:t>
            </a:fld>
            <a:endParaRPr lang="en-US" dirty="0"/>
          </a:p>
        </p:txBody>
      </p:sp>
      <p:pic>
        <p:nvPicPr>
          <p:cNvPr id="6" name="Picture 5">
            <a:extLst>
              <a:ext uri="{FF2B5EF4-FFF2-40B4-BE49-F238E27FC236}">
                <a16:creationId xmlns:a16="http://schemas.microsoft.com/office/drawing/2014/main" xmlns="" id="{533276DA-2D9C-4FCA-988A-9A3720AC393D}"/>
              </a:ext>
            </a:extLst>
          </p:cNvPr>
          <p:cNvPicPr>
            <a:picLocks noChangeAspect="1"/>
          </p:cNvPicPr>
          <p:nvPr/>
        </p:nvPicPr>
        <p:blipFill>
          <a:blip r:embed="rId2" cstate="print"/>
          <a:stretch>
            <a:fillRect/>
          </a:stretch>
        </p:blipFill>
        <p:spPr>
          <a:xfrm>
            <a:off x="11133125" y="0"/>
            <a:ext cx="1055700" cy="638977"/>
          </a:xfrm>
          <a:prstGeom prst="rect">
            <a:avLst/>
          </a:prstGeom>
        </p:spPr>
      </p:pic>
    </p:spTree>
    <p:extLst>
      <p:ext uri="{BB962C8B-B14F-4D97-AF65-F5344CB8AC3E}">
        <p14:creationId xmlns:p14="http://schemas.microsoft.com/office/powerpoint/2010/main" xmlns="" val="94774830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Electrical—Section 1007</a:t>
            </a:r>
          </a:p>
        </p:txBody>
      </p:sp>
      <p:sp>
        <p:nvSpPr>
          <p:cNvPr id="3" name="Content Placeholder 2"/>
          <p:cNvSpPr>
            <a:spLocks noGrp="1"/>
          </p:cNvSpPr>
          <p:nvPr>
            <p:ph sz="half" idx="1"/>
          </p:nvPr>
        </p:nvSpPr>
        <p:spPr/>
        <p:txBody>
          <a:bodyPr>
            <a:normAutofit/>
          </a:bodyPr>
          <a:lstStyle/>
          <a:p>
            <a:r>
              <a:rPr lang="en-US" sz="2800" dirty="0"/>
              <a:t>This section identifies specific occupancies that have unique hazards as they relate to electrical installations. </a:t>
            </a:r>
          </a:p>
          <a:p>
            <a:r>
              <a:rPr lang="en-US" sz="2800" dirty="0"/>
              <a:t>This section refers to NFPA 70. </a:t>
            </a:r>
          </a:p>
          <a:p>
            <a:r>
              <a:rPr lang="en-US" sz="2800" dirty="0"/>
              <a:t>Requirements for these specific occupancies can be found in Chapter 5 of that standard.</a:t>
            </a:r>
          </a:p>
        </p:txBody>
      </p:sp>
      <p:sp>
        <p:nvSpPr>
          <p:cNvPr id="5" name="Slide Number Placeholder 4"/>
          <p:cNvSpPr>
            <a:spLocks noGrp="1"/>
          </p:cNvSpPr>
          <p:nvPr>
            <p:ph type="sldNum" sz="quarter" idx="11"/>
          </p:nvPr>
        </p:nvSpPr>
        <p:spPr/>
        <p:txBody>
          <a:bodyPr/>
          <a:lstStyle/>
          <a:p>
            <a:pPr>
              <a:defRPr/>
            </a:pPr>
            <a:fld id="{4C9BA85A-05AB-40DE-A642-B306DDD4645C}" type="slidenum">
              <a:rPr lang="en-US" smtClean="0"/>
              <a:pPr>
                <a:defRPr/>
              </a:pPr>
              <a:t>238</a:t>
            </a:fld>
            <a:endParaRPr lang="en-US" dirty="0"/>
          </a:p>
        </p:txBody>
      </p:sp>
      <p:pic>
        <p:nvPicPr>
          <p:cNvPr id="6" name="Picture 5">
            <a:extLst>
              <a:ext uri="{FF2B5EF4-FFF2-40B4-BE49-F238E27FC236}">
                <a16:creationId xmlns:a16="http://schemas.microsoft.com/office/drawing/2014/main" xmlns="" id="{CF06E533-3B74-491A-91F3-0F4986084DAE}"/>
              </a:ext>
            </a:extLst>
          </p:cNvPr>
          <p:cNvPicPr>
            <a:picLocks noChangeAspect="1"/>
          </p:cNvPicPr>
          <p:nvPr/>
        </p:nvPicPr>
        <p:blipFill>
          <a:blip r:embed="rId2" cstate="print"/>
          <a:stretch>
            <a:fillRect/>
          </a:stretch>
        </p:blipFill>
        <p:spPr>
          <a:xfrm>
            <a:off x="11133125" y="0"/>
            <a:ext cx="1055700" cy="638977"/>
          </a:xfrm>
          <a:prstGeom prst="rect">
            <a:avLst/>
          </a:prstGeom>
        </p:spPr>
      </p:pic>
    </p:spTree>
    <p:extLst>
      <p:ext uri="{BB962C8B-B14F-4D97-AF65-F5344CB8AC3E}">
        <p14:creationId xmlns:p14="http://schemas.microsoft.com/office/powerpoint/2010/main" xmlns="" val="160493064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Mechanical—Section 1008</a:t>
            </a:r>
          </a:p>
        </p:txBody>
      </p:sp>
      <p:sp>
        <p:nvSpPr>
          <p:cNvPr id="3" name="Content Placeholder 2"/>
          <p:cNvSpPr>
            <a:spLocks noGrp="1"/>
          </p:cNvSpPr>
          <p:nvPr>
            <p:ph sz="half" idx="1"/>
          </p:nvPr>
        </p:nvSpPr>
        <p:spPr/>
        <p:txBody>
          <a:bodyPr>
            <a:normAutofit/>
          </a:bodyPr>
          <a:lstStyle/>
          <a:p>
            <a:r>
              <a:rPr lang="en-US" sz="2800" dirty="0"/>
              <a:t>If an existing building or portion of that building is changed such that the new occupancy is subjected to different kitchen exhaust or increased ventilation requirements, the new occupancy shall comply with the IMC related to those respective provisions.</a:t>
            </a:r>
          </a:p>
        </p:txBody>
      </p:sp>
      <p:sp>
        <p:nvSpPr>
          <p:cNvPr id="5" name="Slide Number Placeholder 4"/>
          <p:cNvSpPr>
            <a:spLocks noGrp="1"/>
          </p:cNvSpPr>
          <p:nvPr>
            <p:ph type="sldNum" sz="quarter" idx="11"/>
          </p:nvPr>
        </p:nvSpPr>
        <p:spPr/>
        <p:txBody>
          <a:bodyPr/>
          <a:lstStyle/>
          <a:p>
            <a:pPr>
              <a:defRPr/>
            </a:pPr>
            <a:fld id="{4C9BA85A-05AB-40DE-A642-B306DDD4645C}" type="slidenum">
              <a:rPr lang="en-US" smtClean="0"/>
              <a:pPr>
                <a:defRPr/>
              </a:pPr>
              <a:t>239</a:t>
            </a:fld>
            <a:endParaRPr lang="en-US" dirty="0"/>
          </a:p>
        </p:txBody>
      </p:sp>
      <p:pic>
        <p:nvPicPr>
          <p:cNvPr id="6" name="Picture 5">
            <a:extLst>
              <a:ext uri="{FF2B5EF4-FFF2-40B4-BE49-F238E27FC236}">
                <a16:creationId xmlns:a16="http://schemas.microsoft.com/office/drawing/2014/main" xmlns="" id="{1C2BF1C5-F432-4A31-A42B-CFC440934EFE}"/>
              </a:ext>
            </a:extLst>
          </p:cNvPr>
          <p:cNvPicPr>
            <a:picLocks noChangeAspect="1"/>
          </p:cNvPicPr>
          <p:nvPr/>
        </p:nvPicPr>
        <p:blipFill>
          <a:blip r:embed="rId2" cstate="print"/>
          <a:stretch>
            <a:fillRect/>
          </a:stretch>
        </p:blipFill>
        <p:spPr>
          <a:xfrm>
            <a:off x="11133125" y="0"/>
            <a:ext cx="1055700" cy="638977"/>
          </a:xfrm>
          <a:prstGeom prst="rect">
            <a:avLst/>
          </a:prstGeom>
        </p:spPr>
      </p:pic>
    </p:spTree>
    <p:extLst>
      <p:ext uri="{BB962C8B-B14F-4D97-AF65-F5344CB8AC3E}">
        <p14:creationId xmlns:p14="http://schemas.microsoft.com/office/powerpoint/2010/main" xmlns="" val="422475345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Applicability—Section 102</a:t>
            </a:r>
          </a:p>
        </p:txBody>
      </p:sp>
      <p:sp>
        <p:nvSpPr>
          <p:cNvPr id="3" name="Content Placeholder 2"/>
          <p:cNvSpPr>
            <a:spLocks noGrp="1"/>
          </p:cNvSpPr>
          <p:nvPr>
            <p:ph sz="half" idx="1"/>
          </p:nvPr>
        </p:nvSpPr>
        <p:spPr/>
        <p:txBody>
          <a:bodyPr>
            <a:normAutofit/>
          </a:bodyPr>
          <a:lstStyle/>
          <a:p>
            <a:pPr marL="0" indent="0">
              <a:buNone/>
            </a:pPr>
            <a:r>
              <a:rPr lang="en-US" sz="2800" b="1" dirty="0"/>
              <a:t>Section 102.1 – General</a:t>
            </a:r>
          </a:p>
          <a:p>
            <a:r>
              <a:rPr lang="en-US" sz="2800" dirty="0"/>
              <a:t>Where there is conflict between a general requirement and a specific requirement, the specific requirement applies. </a:t>
            </a:r>
          </a:p>
          <a:p>
            <a:endParaRPr lang="en-US" sz="2800" dirty="0"/>
          </a:p>
          <a:p>
            <a:r>
              <a:rPr lang="en-US" sz="2800" dirty="0"/>
              <a:t>“More restrictive,” in the case of conflicting requirements, is defined as that which will result in greater protection or less hazard for the occupants.</a:t>
            </a:r>
          </a:p>
        </p:txBody>
      </p:sp>
      <p:sp>
        <p:nvSpPr>
          <p:cNvPr id="5" name="Slide Number Placeholder 4"/>
          <p:cNvSpPr>
            <a:spLocks noGrp="1"/>
          </p:cNvSpPr>
          <p:nvPr>
            <p:ph type="sldNum" sz="quarter" idx="11"/>
          </p:nvPr>
        </p:nvSpPr>
        <p:spPr/>
        <p:txBody>
          <a:bodyPr/>
          <a:lstStyle/>
          <a:p>
            <a:pPr>
              <a:defRPr/>
            </a:pPr>
            <a:fld id="{4C9BA85A-05AB-40DE-A642-B306DDD4645C}" type="slidenum">
              <a:rPr lang="en-US" smtClean="0"/>
              <a:pPr>
                <a:defRPr/>
              </a:pPr>
              <a:t>24</a:t>
            </a:fld>
            <a:endParaRPr lang="en-US" dirty="0"/>
          </a:p>
        </p:txBody>
      </p:sp>
      <p:pic>
        <p:nvPicPr>
          <p:cNvPr id="6" name="Picture 5">
            <a:extLst>
              <a:ext uri="{FF2B5EF4-FFF2-40B4-BE49-F238E27FC236}">
                <a16:creationId xmlns:a16="http://schemas.microsoft.com/office/drawing/2014/main" xmlns="" id="{1F2DA130-55B0-4FB6-AD6B-6FD65A991B50}"/>
              </a:ext>
            </a:extLst>
          </p:cNvPr>
          <p:cNvPicPr>
            <a:picLocks noChangeAspect="1"/>
          </p:cNvPicPr>
          <p:nvPr/>
        </p:nvPicPr>
        <p:blipFill>
          <a:blip r:embed="rId3" cstate="print"/>
          <a:stretch>
            <a:fillRect/>
          </a:stretch>
        </p:blipFill>
        <p:spPr>
          <a:xfrm>
            <a:off x="11133125" y="0"/>
            <a:ext cx="1055700" cy="638977"/>
          </a:xfrm>
          <a:prstGeom prst="rect">
            <a:avLst/>
          </a:prstGeom>
        </p:spPr>
      </p:pic>
    </p:spTree>
    <p:extLst>
      <p:ext uri="{BB962C8B-B14F-4D97-AF65-F5344CB8AC3E}">
        <p14:creationId xmlns:p14="http://schemas.microsoft.com/office/powerpoint/2010/main" xmlns="" val="88029432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Plumbing—Section 1009</a:t>
            </a:r>
          </a:p>
        </p:txBody>
      </p:sp>
      <p:sp>
        <p:nvSpPr>
          <p:cNvPr id="3" name="Content Placeholder 2"/>
          <p:cNvSpPr>
            <a:spLocks noGrp="1"/>
          </p:cNvSpPr>
          <p:nvPr>
            <p:ph sz="half" idx="1"/>
          </p:nvPr>
        </p:nvSpPr>
        <p:spPr/>
        <p:txBody>
          <a:bodyPr>
            <a:normAutofit/>
          </a:bodyPr>
          <a:lstStyle/>
          <a:p>
            <a:pPr marL="0" indent="0">
              <a:buNone/>
            </a:pPr>
            <a:r>
              <a:rPr lang="en-US" sz="2800" b="1" dirty="0"/>
              <a:t>Section 1009.1 – Increased demand </a:t>
            </a:r>
          </a:p>
          <a:p>
            <a:r>
              <a:rPr lang="en-US" sz="2800" dirty="0"/>
              <a:t>If the new occupancy is required to have increased or different plumbing fixture requirements, or increased water supply requirements, the new occupancy must comply with the IPC.</a:t>
            </a:r>
          </a:p>
        </p:txBody>
      </p:sp>
      <p:sp>
        <p:nvSpPr>
          <p:cNvPr id="5" name="Slide Number Placeholder 4"/>
          <p:cNvSpPr>
            <a:spLocks noGrp="1"/>
          </p:cNvSpPr>
          <p:nvPr>
            <p:ph type="sldNum" sz="quarter" idx="11"/>
          </p:nvPr>
        </p:nvSpPr>
        <p:spPr/>
        <p:txBody>
          <a:bodyPr/>
          <a:lstStyle/>
          <a:p>
            <a:pPr>
              <a:defRPr/>
            </a:pPr>
            <a:fld id="{4C9BA85A-05AB-40DE-A642-B306DDD4645C}" type="slidenum">
              <a:rPr lang="en-US" smtClean="0"/>
              <a:pPr>
                <a:defRPr/>
              </a:pPr>
              <a:t>240</a:t>
            </a:fld>
            <a:endParaRPr lang="en-US" dirty="0"/>
          </a:p>
        </p:txBody>
      </p:sp>
      <p:pic>
        <p:nvPicPr>
          <p:cNvPr id="6" name="Picture 5">
            <a:extLst>
              <a:ext uri="{FF2B5EF4-FFF2-40B4-BE49-F238E27FC236}">
                <a16:creationId xmlns:a16="http://schemas.microsoft.com/office/drawing/2014/main" xmlns="" id="{73D7C1E3-4017-425B-AABC-5AF12C06B540}"/>
              </a:ext>
            </a:extLst>
          </p:cNvPr>
          <p:cNvPicPr>
            <a:picLocks noChangeAspect="1"/>
          </p:cNvPicPr>
          <p:nvPr/>
        </p:nvPicPr>
        <p:blipFill>
          <a:blip r:embed="rId2" cstate="print"/>
          <a:stretch>
            <a:fillRect/>
          </a:stretch>
        </p:blipFill>
        <p:spPr>
          <a:xfrm>
            <a:off x="11133125" y="0"/>
            <a:ext cx="1055700" cy="638977"/>
          </a:xfrm>
          <a:prstGeom prst="rect">
            <a:avLst/>
          </a:prstGeom>
        </p:spPr>
      </p:pic>
    </p:spTree>
    <p:extLst>
      <p:ext uri="{BB962C8B-B14F-4D97-AF65-F5344CB8AC3E}">
        <p14:creationId xmlns:p14="http://schemas.microsoft.com/office/powerpoint/2010/main" xmlns="" val="61881930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Plumbing—Section 1009</a:t>
            </a:r>
          </a:p>
        </p:txBody>
      </p:sp>
      <p:sp>
        <p:nvSpPr>
          <p:cNvPr id="3" name="Content Placeholder 2"/>
          <p:cNvSpPr>
            <a:spLocks noGrp="1"/>
          </p:cNvSpPr>
          <p:nvPr>
            <p:ph sz="half" idx="1"/>
          </p:nvPr>
        </p:nvSpPr>
        <p:spPr/>
        <p:txBody>
          <a:bodyPr>
            <a:normAutofit/>
          </a:bodyPr>
          <a:lstStyle/>
          <a:p>
            <a:pPr marL="0" indent="0">
              <a:buNone/>
            </a:pPr>
            <a:r>
              <a:rPr lang="en-US" sz="2800" b="1" dirty="0"/>
              <a:t>Section 1009.2 – Food handling occupancy</a:t>
            </a:r>
          </a:p>
          <a:p>
            <a:r>
              <a:rPr lang="en-US" sz="2800" dirty="0"/>
              <a:t>This section requires protection of food or drink preparation areas from possible waste lines located above those areas. </a:t>
            </a:r>
          </a:p>
        </p:txBody>
      </p:sp>
      <p:sp>
        <p:nvSpPr>
          <p:cNvPr id="5" name="Slide Number Placeholder 4"/>
          <p:cNvSpPr>
            <a:spLocks noGrp="1"/>
          </p:cNvSpPr>
          <p:nvPr>
            <p:ph type="sldNum" sz="quarter" idx="11"/>
          </p:nvPr>
        </p:nvSpPr>
        <p:spPr/>
        <p:txBody>
          <a:bodyPr/>
          <a:lstStyle/>
          <a:p>
            <a:pPr>
              <a:defRPr/>
            </a:pPr>
            <a:fld id="{4C9BA85A-05AB-40DE-A642-B306DDD4645C}" type="slidenum">
              <a:rPr lang="en-US" smtClean="0"/>
              <a:pPr>
                <a:defRPr/>
              </a:pPr>
              <a:t>241</a:t>
            </a:fld>
            <a:endParaRPr lang="en-US" dirty="0"/>
          </a:p>
        </p:txBody>
      </p:sp>
      <p:pic>
        <p:nvPicPr>
          <p:cNvPr id="6" name="Picture 5">
            <a:extLst>
              <a:ext uri="{FF2B5EF4-FFF2-40B4-BE49-F238E27FC236}">
                <a16:creationId xmlns:a16="http://schemas.microsoft.com/office/drawing/2014/main" xmlns="" id="{6F8ADD39-439D-4F7D-828E-E6C163AF5440}"/>
              </a:ext>
            </a:extLst>
          </p:cNvPr>
          <p:cNvPicPr>
            <a:picLocks noChangeAspect="1"/>
          </p:cNvPicPr>
          <p:nvPr/>
        </p:nvPicPr>
        <p:blipFill>
          <a:blip r:embed="rId2" cstate="print"/>
          <a:stretch>
            <a:fillRect/>
          </a:stretch>
        </p:blipFill>
        <p:spPr>
          <a:xfrm>
            <a:off x="11133125" y="0"/>
            <a:ext cx="1055700" cy="638977"/>
          </a:xfrm>
          <a:prstGeom prst="rect">
            <a:avLst/>
          </a:prstGeom>
        </p:spPr>
      </p:pic>
    </p:spTree>
    <p:extLst>
      <p:ext uri="{BB962C8B-B14F-4D97-AF65-F5344CB8AC3E}">
        <p14:creationId xmlns:p14="http://schemas.microsoft.com/office/powerpoint/2010/main" xmlns="" val="25025689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Plumbing—Section 1009</a:t>
            </a:r>
          </a:p>
        </p:txBody>
      </p:sp>
      <p:sp>
        <p:nvSpPr>
          <p:cNvPr id="3" name="Content Placeholder 2"/>
          <p:cNvSpPr>
            <a:spLocks noGrp="1"/>
          </p:cNvSpPr>
          <p:nvPr>
            <p:ph sz="half" idx="1"/>
          </p:nvPr>
        </p:nvSpPr>
        <p:spPr/>
        <p:txBody>
          <a:bodyPr>
            <a:normAutofit/>
          </a:bodyPr>
          <a:lstStyle/>
          <a:p>
            <a:pPr marL="0" indent="0">
              <a:buNone/>
            </a:pPr>
            <a:r>
              <a:rPr lang="en-US" sz="2800" b="1" dirty="0"/>
              <a:t>Section 1009.3 – Interceptors </a:t>
            </a:r>
          </a:p>
          <a:p>
            <a:r>
              <a:rPr lang="en-US" sz="2800" dirty="0"/>
              <a:t>New occupancies that process grease or oil laden waste shall provide interceptors to collect the grease and oil.</a:t>
            </a:r>
          </a:p>
        </p:txBody>
      </p:sp>
      <p:sp>
        <p:nvSpPr>
          <p:cNvPr id="5" name="Slide Number Placeholder 4"/>
          <p:cNvSpPr>
            <a:spLocks noGrp="1"/>
          </p:cNvSpPr>
          <p:nvPr>
            <p:ph type="sldNum" sz="quarter" idx="11"/>
          </p:nvPr>
        </p:nvSpPr>
        <p:spPr/>
        <p:txBody>
          <a:bodyPr/>
          <a:lstStyle/>
          <a:p>
            <a:pPr>
              <a:defRPr/>
            </a:pPr>
            <a:fld id="{4C9BA85A-05AB-40DE-A642-B306DDD4645C}" type="slidenum">
              <a:rPr lang="en-US" smtClean="0"/>
              <a:pPr>
                <a:defRPr/>
              </a:pPr>
              <a:t>242</a:t>
            </a:fld>
            <a:endParaRPr lang="en-US" dirty="0"/>
          </a:p>
        </p:txBody>
      </p:sp>
      <p:pic>
        <p:nvPicPr>
          <p:cNvPr id="6" name="Picture 5">
            <a:extLst>
              <a:ext uri="{FF2B5EF4-FFF2-40B4-BE49-F238E27FC236}">
                <a16:creationId xmlns:a16="http://schemas.microsoft.com/office/drawing/2014/main" xmlns="" id="{42AF1948-782C-493C-8670-6079DE2A228D}"/>
              </a:ext>
            </a:extLst>
          </p:cNvPr>
          <p:cNvPicPr>
            <a:picLocks noChangeAspect="1"/>
          </p:cNvPicPr>
          <p:nvPr/>
        </p:nvPicPr>
        <p:blipFill>
          <a:blip r:embed="rId2" cstate="print"/>
          <a:stretch>
            <a:fillRect/>
          </a:stretch>
        </p:blipFill>
        <p:spPr>
          <a:xfrm>
            <a:off x="11133125" y="0"/>
            <a:ext cx="1055700" cy="638977"/>
          </a:xfrm>
          <a:prstGeom prst="rect">
            <a:avLst/>
          </a:prstGeom>
        </p:spPr>
      </p:pic>
    </p:spTree>
    <p:extLst>
      <p:ext uri="{BB962C8B-B14F-4D97-AF65-F5344CB8AC3E}">
        <p14:creationId xmlns:p14="http://schemas.microsoft.com/office/powerpoint/2010/main" xmlns="" val="246965504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Plumbing—Section 1009</a:t>
            </a:r>
          </a:p>
        </p:txBody>
      </p:sp>
      <p:sp>
        <p:nvSpPr>
          <p:cNvPr id="3" name="Content Placeholder 2"/>
          <p:cNvSpPr>
            <a:spLocks noGrp="1"/>
          </p:cNvSpPr>
          <p:nvPr>
            <p:ph sz="half" idx="1"/>
          </p:nvPr>
        </p:nvSpPr>
        <p:spPr/>
        <p:txBody>
          <a:bodyPr>
            <a:normAutofit/>
          </a:bodyPr>
          <a:lstStyle/>
          <a:p>
            <a:pPr marL="0" indent="0">
              <a:buNone/>
            </a:pPr>
            <a:r>
              <a:rPr lang="en-US" sz="2800" b="1" dirty="0"/>
              <a:t>Section 1009.4 – Chemical wastes </a:t>
            </a:r>
          </a:p>
          <a:p>
            <a:r>
              <a:rPr lang="en-US" sz="2800" dirty="0"/>
              <a:t>All piping must be compatible with material and no waste is permitted into sewer without specific approval.</a:t>
            </a:r>
          </a:p>
        </p:txBody>
      </p:sp>
      <p:sp>
        <p:nvSpPr>
          <p:cNvPr id="5" name="Slide Number Placeholder 4"/>
          <p:cNvSpPr>
            <a:spLocks noGrp="1"/>
          </p:cNvSpPr>
          <p:nvPr>
            <p:ph type="sldNum" sz="quarter" idx="11"/>
          </p:nvPr>
        </p:nvSpPr>
        <p:spPr/>
        <p:txBody>
          <a:bodyPr/>
          <a:lstStyle/>
          <a:p>
            <a:pPr>
              <a:defRPr/>
            </a:pPr>
            <a:fld id="{4C9BA85A-05AB-40DE-A642-B306DDD4645C}" type="slidenum">
              <a:rPr lang="en-US" smtClean="0"/>
              <a:pPr>
                <a:defRPr/>
              </a:pPr>
              <a:t>243</a:t>
            </a:fld>
            <a:endParaRPr lang="en-US" dirty="0"/>
          </a:p>
        </p:txBody>
      </p:sp>
      <p:pic>
        <p:nvPicPr>
          <p:cNvPr id="6" name="Picture 5">
            <a:extLst>
              <a:ext uri="{FF2B5EF4-FFF2-40B4-BE49-F238E27FC236}">
                <a16:creationId xmlns:a16="http://schemas.microsoft.com/office/drawing/2014/main" xmlns="" id="{A81C641A-B68D-4DCD-AA52-62FD2C5648BC}"/>
              </a:ext>
            </a:extLst>
          </p:cNvPr>
          <p:cNvPicPr>
            <a:picLocks noChangeAspect="1"/>
          </p:cNvPicPr>
          <p:nvPr/>
        </p:nvPicPr>
        <p:blipFill>
          <a:blip r:embed="rId2" cstate="print"/>
          <a:stretch>
            <a:fillRect/>
          </a:stretch>
        </p:blipFill>
        <p:spPr>
          <a:xfrm>
            <a:off x="11133125" y="0"/>
            <a:ext cx="1055700" cy="638977"/>
          </a:xfrm>
          <a:prstGeom prst="rect">
            <a:avLst/>
          </a:prstGeom>
        </p:spPr>
      </p:pic>
    </p:spTree>
    <p:extLst>
      <p:ext uri="{BB962C8B-B14F-4D97-AF65-F5344CB8AC3E}">
        <p14:creationId xmlns:p14="http://schemas.microsoft.com/office/powerpoint/2010/main" xmlns="" val="352795143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Plumbing—Section 1009</a:t>
            </a:r>
          </a:p>
        </p:txBody>
      </p:sp>
      <p:sp>
        <p:nvSpPr>
          <p:cNvPr id="3" name="Content Placeholder 2"/>
          <p:cNvSpPr>
            <a:spLocks noGrp="1"/>
          </p:cNvSpPr>
          <p:nvPr>
            <p:ph sz="half" idx="1"/>
          </p:nvPr>
        </p:nvSpPr>
        <p:spPr/>
        <p:txBody>
          <a:bodyPr>
            <a:normAutofit/>
          </a:bodyPr>
          <a:lstStyle/>
          <a:p>
            <a:pPr marL="0" indent="0">
              <a:buNone/>
            </a:pPr>
            <a:r>
              <a:rPr lang="en-US" sz="2800" b="1" dirty="0"/>
              <a:t>Section 1009.5 – Group I-2 </a:t>
            </a:r>
          </a:p>
          <a:p>
            <a:r>
              <a:rPr lang="en-US" sz="2800" dirty="0"/>
              <a:t>Where the occupancy classification is changed to Group I-2 compliance with the IPC as new is required. </a:t>
            </a:r>
          </a:p>
          <a:p>
            <a:r>
              <a:rPr lang="en-US" sz="2800" dirty="0"/>
              <a:t>Note that Section 1002.1 requires the special occupancy requirements to apply to Group I-2 occupancies as well. </a:t>
            </a:r>
          </a:p>
        </p:txBody>
      </p:sp>
      <p:sp>
        <p:nvSpPr>
          <p:cNvPr id="5" name="Slide Number Placeholder 4"/>
          <p:cNvSpPr>
            <a:spLocks noGrp="1"/>
          </p:cNvSpPr>
          <p:nvPr>
            <p:ph type="sldNum" sz="quarter" idx="11"/>
          </p:nvPr>
        </p:nvSpPr>
        <p:spPr/>
        <p:txBody>
          <a:bodyPr/>
          <a:lstStyle/>
          <a:p>
            <a:pPr>
              <a:defRPr/>
            </a:pPr>
            <a:fld id="{4C9BA85A-05AB-40DE-A642-B306DDD4645C}" type="slidenum">
              <a:rPr lang="en-US" smtClean="0"/>
              <a:pPr>
                <a:defRPr/>
              </a:pPr>
              <a:t>244</a:t>
            </a:fld>
            <a:endParaRPr lang="en-US" dirty="0"/>
          </a:p>
        </p:txBody>
      </p:sp>
      <p:pic>
        <p:nvPicPr>
          <p:cNvPr id="6" name="Picture 5">
            <a:extLst>
              <a:ext uri="{FF2B5EF4-FFF2-40B4-BE49-F238E27FC236}">
                <a16:creationId xmlns:a16="http://schemas.microsoft.com/office/drawing/2014/main" xmlns="" id="{6DF44789-8399-4DCC-8601-908B6CA34232}"/>
              </a:ext>
            </a:extLst>
          </p:cNvPr>
          <p:cNvPicPr>
            <a:picLocks noChangeAspect="1"/>
          </p:cNvPicPr>
          <p:nvPr/>
        </p:nvPicPr>
        <p:blipFill>
          <a:blip r:embed="rId2" cstate="print"/>
          <a:stretch>
            <a:fillRect/>
          </a:stretch>
        </p:blipFill>
        <p:spPr>
          <a:xfrm>
            <a:off x="11133125" y="0"/>
            <a:ext cx="1055700" cy="638977"/>
          </a:xfrm>
          <a:prstGeom prst="rect">
            <a:avLst/>
          </a:prstGeom>
        </p:spPr>
      </p:pic>
    </p:spTree>
    <p:extLst>
      <p:ext uri="{BB962C8B-B14F-4D97-AF65-F5344CB8AC3E}">
        <p14:creationId xmlns:p14="http://schemas.microsoft.com/office/powerpoint/2010/main" xmlns="" val="61176214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Change of Occupancy Classification—Section 1011</a:t>
            </a:r>
          </a:p>
        </p:txBody>
      </p:sp>
      <p:sp>
        <p:nvSpPr>
          <p:cNvPr id="3" name="Content Placeholder 2"/>
          <p:cNvSpPr>
            <a:spLocks noGrp="1"/>
          </p:cNvSpPr>
          <p:nvPr>
            <p:ph sz="half" idx="1"/>
          </p:nvPr>
        </p:nvSpPr>
        <p:spPr/>
        <p:txBody>
          <a:bodyPr>
            <a:normAutofit/>
          </a:bodyPr>
          <a:lstStyle/>
          <a:p>
            <a:r>
              <a:rPr lang="en-US" sz="2800" dirty="0"/>
              <a:t>This is the main section of the code when dealing with a change in occupancy group classification of a building. </a:t>
            </a:r>
          </a:p>
          <a:p>
            <a:r>
              <a:rPr lang="en-US" sz="2800" dirty="0"/>
              <a:t>This type of change is considered to be equivalent to a Level 3 alteration, and, therefore, all work must comply with Chapter 8. </a:t>
            </a:r>
          </a:p>
          <a:p>
            <a:r>
              <a:rPr lang="en-US" sz="2800" dirty="0"/>
              <a:t>Level 3 alterations exceed more than 50 percent of the aggregate area of the building.</a:t>
            </a:r>
          </a:p>
        </p:txBody>
      </p:sp>
      <p:sp>
        <p:nvSpPr>
          <p:cNvPr id="5" name="Slide Number Placeholder 4"/>
          <p:cNvSpPr>
            <a:spLocks noGrp="1"/>
          </p:cNvSpPr>
          <p:nvPr>
            <p:ph type="sldNum" sz="quarter" idx="11"/>
          </p:nvPr>
        </p:nvSpPr>
        <p:spPr/>
        <p:txBody>
          <a:bodyPr/>
          <a:lstStyle/>
          <a:p>
            <a:pPr>
              <a:defRPr/>
            </a:pPr>
            <a:fld id="{4C9BA85A-05AB-40DE-A642-B306DDD4645C}" type="slidenum">
              <a:rPr lang="en-US" smtClean="0"/>
              <a:pPr>
                <a:defRPr/>
              </a:pPr>
              <a:t>245</a:t>
            </a:fld>
            <a:endParaRPr lang="en-US" dirty="0"/>
          </a:p>
        </p:txBody>
      </p:sp>
      <p:pic>
        <p:nvPicPr>
          <p:cNvPr id="6" name="Picture 5">
            <a:extLst>
              <a:ext uri="{FF2B5EF4-FFF2-40B4-BE49-F238E27FC236}">
                <a16:creationId xmlns:a16="http://schemas.microsoft.com/office/drawing/2014/main" xmlns="" id="{FA9960C3-EFD7-4A71-91EA-21B04715CAD0}"/>
              </a:ext>
            </a:extLst>
          </p:cNvPr>
          <p:cNvPicPr>
            <a:picLocks noChangeAspect="1"/>
          </p:cNvPicPr>
          <p:nvPr/>
        </p:nvPicPr>
        <p:blipFill>
          <a:blip r:embed="rId2" cstate="print"/>
          <a:stretch>
            <a:fillRect/>
          </a:stretch>
        </p:blipFill>
        <p:spPr>
          <a:xfrm>
            <a:off x="11133125" y="0"/>
            <a:ext cx="1055700" cy="638977"/>
          </a:xfrm>
          <a:prstGeom prst="rect">
            <a:avLst/>
          </a:prstGeom>
        </p:spPr>
      </p:pic>
    </p:spTree>
    <p:extLst>
      <p:ext uri="{BB962C8B-B14F-4D97-AF65-F5344CB8AC3E}">
        <p14:creationId xmlns:p14="http://schemas.microsoft.com/office/powerpoint/2010/main" xmlns="" val="67887334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Change of Occupancy Classification—Section 1011</a:t>
            </a:r>
          </a:p>
        </p:txBody>
      </p:sp>
      <p:sp>
        <p:nvSpPr>
          <p:cNvPr id="3" name="Content Placeholder 2"/>
          <p:cNvSpPr>
            <a:spLocks noGrp="1"/>
          </p:cNvSpPr>
          <p:nvPr>
            <p:ph sz="half" idx="1"/>
          </p:nvPr>
        </p:nvSpPr>
        <p:spPr/>
        <p:txBody>
          <a:bodyPr>
            <a:normAutofit/>
          </a:bodyPr>
          <a:lstStyle/>
          <a:p>
            <a:r>
              <a:rPr lang="en-US" sz="2800" dirty="0"/>
              <a:t>This is the main section of the code when dealing with a change in occupancy group classification of a building. </a:t>
            </a:r>
          </a:p>
          <a:p>
            <a:r>
              <a:rPr lang="en-US" sz="2800" dirty="0"/>
              <a:t>This type of change is considered to be equivalent to a Level 3 alteration, and, therefore, all work must comply with Chapter 8. </a:t>
            </a:r>
          </a:p>
          <a:p>
            <a:r>
              <a:rPr lang="en-US" sz="2800" dirty="0"/>
              <a:t>Level 3 alterations exceed more than 50 percent of the aggregate area of the building. </a:t>
            </a:r>
          </a:p>
        </p:txBody>
      </p:sp>
      <p:sp>
        <p:nvSpPr>
          <p:cNvPr id="5" name="Slide Number Placeholder 4"/>
          <p:cNvSpPr>
            <a:spLocks noGrp="1"/>
          </p:cNvSpPr>
          <p:nvPr>
            <p:ph type="sldNum" sz="quarter" idx="11"/>
          </p:nvPr>
        </p:nvSpPr>
        <p:spPr/>
        <p:txBody>
          <a:bodyPr/>
          <a:lstStyle/>
          <a:p>
            <a:pPr>
              <a:defRPr/>
            </a:pPr>
            <a:fld id="{4C9BA85A-05AB-40DE-A642-B306DDD4645C}" type="slidenum">
              <a:rPr lang="en-US" smtClean="0"/>
              <a:pPr>
                <a:defRPr/>
              </a:pPr>
              <a:t>246</a:t>
            </a:fld>
            <a:endParaRPr lang="en-US" dirty="0"/>
          </a:p>
        </p:txBody>
      </p:sp>
      <p:pic>
        <p:nvPicPr>
          <p:cNvPr id="6" name="Picture 5">
            <a:extLst>
              <a:ext uri="{FF2B5EF4-FFF2-40B4-BE49-F238E27FC236}">
                <a16:creationId xmlns:a16="http://schemas.microsoft.com/office/drawing/2014/main" xmlns="" id="{E7D939AA-54CF-4180-819C-7FD436E54E80}"/>
              </a:ext>
            </a:extLst>
          </p:cNvPr>
          <p:cNvPicPr>
            <a:picLocks noChangeAspect="1"/>
          </p:cNvPicPr>
          <p:nvPr/>
        </p:nvPicPr>
        <p:blipFill>
          <a:blip r:embed="rId2" cstate="print"/>
          <a:stretch>
            <a:fillRect/>
          </a:stretch>
        </p:blipFill>
        <p:spPr>
          <a:xfrm>
            <a:off x="11133125" y="0"/>
            <a:ext cx="1055700" cy="638977"/>
          </a:xfrm>
          <a:prstGeom prst="rect">
            <a:avLst/>
          </a:prstGeom>
        </p:spPr>
      </p:pic>
    </p:spTree>
    <p:extLst>
      <p:ext uri="{BB962C8B-B14F-4D97-AF65-F5344CB8AC3E}">
        <p14:creationId xmlns:p14="http://schemas.microsoft.com/office/powerpoint/2010/main" xmlns="" val="263456768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Change of Occupancy Classification—Section 1011</a:t>
            </a:r>
          </a:p>
        </p:txBody>
      </p:sp>
      <p:sp>
        <p:nvSpPr>
          <p:cNvPr id="3" name="Content Placeholder 2"/>
          <p:cNvSpPr>
            <a:spLocks noGrp="1"/>
          </p:cNvSpPr>
          <p:nvPr>
            <p:ph sz="half" idx="1"/>
          </p:nvPr>
        </p:nvSpPr>
        <p:spPr/>
        <p:txBody>
          <a:bodyPr>
            <a:normAutofit/>
          </a:bodyPr>
          <a:lstStyle/>
          <a:p>
            <a:pPr marL="0" indent="0">
              <a:buNone/>
            </a:pPr>
            <a:r>
              <a:rPr lang="en-US" sz="2800" b="1" dirty="0"/>
              <a:t>Section 1012.1.1.1 – Change of occupancy group without separation </a:t>
            </a:r>
          </a:p>
          <a:p>
            <a:r>
              <a:rPr lang="en-US" sz="2800" dirty="0"/>
              <a:t>If a portion of a building is changed to a new occupancy classification and is not separated in accordance with the mixed occupancies provisions of Chapter 5 of the IBC with fire barriers, the entire building shall comply with all of the requirements of Chapter 9 applied throughout the building for the most restrictive occupancy group.</a:t>
            </a:r>
          </a:p>
        </p:txBody>
      </p:sp>
      <p:sp>
        <p:nvSpPr>
          <p:cNvPr id="5" name="Slide Number Placeholder 4"/>
          <p:cNvSpPr>
            <a:spLocks noGrp="1"/>
          </p:cNvSpPr>
          <p:nvPr>
            <p:ph type="sldNum" sz="quarter" idx="11"/>
          </p:nvPr>
        </p:nvSpPr>
        <p:spPr/>
        <p:txBody>
          <a:bodyPr/>
          <a:lstStyle/>
          <a:p>
            <a:pPr>
              <a:defRPr/>
            </a:pPr>
            <a:fld id="{4C9BA85A-05AB-40DE-A642-B306DDD4645C}" type="slidenum">
              <a:rPr lang="en-US" smtClean="0"/>
              <a:pPr>
                <a:defRPr/>
              </a:pPr>
              <a:t>247</a:t>
            </a:fld>
            <a:endParaRPr lang="en-US" dirty="0"/>
          </a:p>
        </p:txBody>
      </p:sp>
      <p:pic>
        <p:nvPicPr>
          <p:cNvPr id="6" name="Picture 5">
            <a:extLst>
              <a:ext uri="{FF2B5EF4-FFF2-40B4-BE49-F238E27FC236}">
                <a16:creationId xmlns:a16="http://schemas.microsoft.com/office/drawing/2014/main" xmlns="" id="{5D07FBD4-33D0-492C-B839-CF9B56FC9164}"/>
              </a:ext>
            </a:extLst>
          </p:cNvPr>
          <p:cNvPicPr>
            <a:picLocks noChangeAspect="1"/>
          </p:cNvPicPr>
          <p:nvPr/>
        </p:nvPicPr>
        <p:blipFill>
          <a:blip r:embed="rId2" cstate="print"/>
          <a:stretch>
            <a:fillRect/>
          </a:stretch>
        </p:blipFill>
        <p:spPr>
          <a:xfrm>
            <a:off x="11133125" y="0"/>
            <a:ext cx="1055700" cy="638977"/>
          </a:xfrm>
          <a:prstGeom prst="rect">
            <a:avLst/>
          </a:prstGeom>
        </p:spPr>
      </p:pic>
    </p:spTree>
    <p:extLst>
      <p:ext uri="{BB962C8B-B14F-4D97-AF65-F5344CB8AC3E}">
        <p14:creationId xmlns:p14="http://schemas.microsoft.com/office/powerpoint/2010/main" xmlns="" val="254375294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Change of Occupancy Classification—Section 1011</a:t>
            </a:r>
          </a:p>
        </p:txBody>
      </p:sp>
      <p:sp>
        <p:nvSpPr>
          <p:cNvPr id="3" name="Content Placeholder 2"/>
          <p:cNvSpPr>
            <a:spLocks noGrp="1"/>
          </p:cNvSpPr>
          <p:nvPr>
            <p:ph sz="half" idx="1"/>
          </p:nvPr>
        </p:nvSpPr>
        <p:spPr/>
        <p:txBody>
          <a:bodyPr>
            <a:normAutofit/>
          </a:bodyPr>
          <a:lstStyle/>
          <a:p>
            <a:pPr marL="0" indent="0">
              <a:buNone/>
            </a:pPr>
            <a:r>
              <a:rPr lang="en-US" sz="2800" b="1" dirty="0"/>
              <a:t>Section 1011.1.1.2 – Change of occupancy group with separation </a:t>
            </a:r>
          </a:p>
          <a:p>
            <a:r>
              <a:rPr lang="en-US" sz="2800" dirty="0"/>
              <a:t>This section is similar to Section 1012.1.1.1 but only applies to that portion of the building where the occupancy is being changed and not throughout the entire building, provided that occupancy is separated in accordance with the provisions of the IBC.</a:t>
            </a:r>
          </a:p>
        </p:txBody>
      </p:sp>
      <p:sp>
        <p:nvSpPr>
          <p:cNvPr id="5" name="Slide Number Placeholder 4"/>
          <p:cNvSpPr>
            <a:spLocks noGrp="1"/>
          </p:cNvSpPr>
          <p:nvPr>
            <p:ph type="sldNum" sz="quarter" idx="11"/>
          </p:nvPr>
        </p:nvSpPr>
        <p:spPr/>
        <p:txBody>
          <a:bodyPr/>
          <a:lstStyle/>
          <a:p>
            <a:pPr>
              <a:defRPr/>
            </a:pPr>
            <a:fld id="{4C9BA85A-05AB-40DE-A642-B306DDD4645C}" type="slidenum">
              <a:rPr lang="en-US" smtClean="0"/>
              <a:pPr>
                <a:defRPr/>
              </a:pPr>
              <a:t>248</a:t>
            </a:fld>
            <a:endParaRPr lang="en-US" dirty="0"/>
          </a:p>
        </p:txBody>
      </p:sp>
      <p:pic>
        <p:nvPicPr>
          <p:cNvPr id="6" name="Picture 5">
            <a:extLst>
              <a:ext uri="{FF2B5EF4-FFF2-40B4-BE49-F238E27FC236}">
                <a16:creationId xmlns:a16="http://schemas.microsoft.com/office/drawing/2014/main" xmlns="" id="{363F6E41-5F7C-440C-8247-D93DAA563293}"/>
              </a:ext>
            </a:extLst>
          </p:cNvPr>
          <p:cNvPicPr>
            <a:picLocks noChangeAspect="1"/>
          </p:cNvPicPr>
          <p:nvPr/>
        </p:nvPicPr>
        <p:blipFill>
          <a:blip r:embed="rId2" cstate="print"/>
          <a:stretch>
            <a:fillRect/>
          </a:stretch>
        </p:blipFill>
        <p:spPr>
          <a:xfrm>
            <a:off x="11133125" y="0"/>
            <a:ext cx="1055700" cy="638977"/>
          </a:xfrm>
          <a:prstGeom prst="rect">
            <a:avLst/>
          </a:prstGeom>
        </p:spPr>
      </p:pic>
    </p:spTree>
    <p:extLst>
      <p:ext uri="{BB962C8B-B14F-4D97-AF65-F5344CB8AC3E}">
        <p14:creationId xmlns:p14="http://schemas.microsoft.com/office/powerpoint/2010/main" xmlns="" val="371856240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Change of Occupancy Classification—Section 1012</a:t>
            </a:r>
          </a:p>
        </p:txBody>
      </p:sp>
      <p:sp>
        <p:nvSpPr>
          <p:cNvPr id="3" name="Content Placeholder 2"/>
          <p:cNvSpPr>
            <a:spLocks noGrp="1"/>
          </p:cNvSpPr>
          <p:nvPr>
            <p:ph sz="half" idx="1"/>
          </p:nvPr>
        </p:nvSpPr>
        <p:spPr/>
        <p:txBody>
          <a:bodyPr>
            <a:noAutofit/>
          </a:bodyPr>
          <a:lstStyle/>
          <a:p>
            <a:pPr marL="0" indent="0">
              <a:buNone/>
            </a:pPr>
            <a:r>
              <a:rPr lang="en-US" sz="2800" b="1" dirty="0"/>
              <a:t>Section 1011.4 – Change of occupancy classification based on hazard category </a:t>
            </a:r>
          </a:p>
          <a:p>
            <a:r>
              <a:rPr lang="en-US" sz="2800" dirty="0"/>
              <a:t>If a proposed change in occupancy results in a higher hazard category related to means of egress, heights and areas, or exterior wall exposure, then additional requirements may be applicable to the area of the change of occupancy or other portions of the building. The hazard categories for means of egress, heights and areas, and exterior wall exposure are contained in Tables 1012.4, 1012.5 and 1012.6, respectively. </a:t>
            </a:r>
          </a:p>
        </p:txBody>
      </p:sp>
      <p:sp>
        <p:nvSpPr>
          <p:cNvPr id="5" name="Slide Number Placeholder 4"/>
          <p:cNvSpPr>
            <a:spLocks noGrp="1"/>
          </p:cNvSpPr>
          <p:nvPr>
            <p:ph type="sldNum" sz="quarter" idx="11"/>
          </p:nvPr>
        </p:nvSpPr>
        <p:spPr/>
        <p:txBody>
          <a:bodyPr/>
          <a:lstStyle/>
          <a:p>
            <a:pPr>
              <a:defRPr/>
            </a:pPr>
            <a:fld id="{4C9BA85A-05AB-40DE-A642-B306DDD4645C}" type="slidenum">
              <a:rPr lang="en-US" smtClean="0"/>
              <a:pPr>
                <a:defRPr/>
              </a:pPr>
              <a:t>249</a:t>
            </a:fld>
            <a:endParaRPr lang="en-US" dirty="0"/>
          </a:p>
        </p:txBody>
      </p:sp>
      <p:pic>
        <p:nvPicPr>
          <p:cNvPr id="6" name="Picture 5">
            <a:extLst>
              <a:ext uri="{FF2B5EF4-FFF2-40B4-BE49-F238E27FC236}">
                <a16:creationId xmlns:a16="http://schemas.microsoft.com/office/drawing/2014/main" xmlns="" id="{D323A7A0-97E4-4B29-858A-075D7FFAD49C}"/>
              </a:ext>
            </a:extLst>
          </p:cNvPr>
          <p:cNvPicPr>
            <a:picLocks noChangeAspect="1"/>
          </p:cNvPicPr>
          <p:nvPr/>
        </p:nvPicPr>
        <p:blipFill>
          <a:blip r:embed="rId2" cstate="print"/>
          <a:stretch>
            <a:fillRect/>
          </a:stretch>
        </p:blipFill>
        <p:spPr>
          <a:xfrm>
            <a:off x="11133125" y="0"/>
            <a:ext cx="1055700" cy="638977"/>
          </a:xfrm>
          <a:prstGeom prst="rect">
            <a:avLst/>
          </a:prstGeom>
        </p:spPr>
      </p:pic>
    </p:spTree>
    <p:extLst>
      <p:ext uri="{BB962C8B-B14F-4D97-AF65-F5344CB8AC3E}">
        <p14:creationId xmlns:p14="http://schemas.microsoft.com/office/powerpoint/2010/main" xmlns="" val="226842915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Applicability—Section 102</a:t>
            </a:r>
          </a:p>
        </p:txBody>
      </p:sp>
      <p:sp>
        <p:nvSpPr>
          <p:cNvPr id="3" name="Content Placeholder 2"/>
          <p:cNvSpPr>
            <a:spLocks noGrp="1"/>
          </p:cNvSpPr>
          <p:nvPr>
            <p:ph sz="half" idx="1"/>
          </p:nvPr>
        </p:nvSpPr>
        <p:spPr/>
        <p:txBody>
          <a:bodyPr>
            <a:normAutofit/>
          </a:bodyPr>
          <a:lstStyle/>
          <a:p>
            <a:pPr marL="0" indent="0">
              <a:buNone/>
            </a:pPr>
            <a:r>
              <a:rPr lang="en-US" sz="2800" b="1" dirty="0"/>
              <a:t>Section 102.2 – Other laws</a:t>
            </a:r>
          </a:p>
          <a:p>
            <a:r>
              <a:rPr lang="en-US" sz="2800" dirty="0"/>
              <a:t>All parties involved in the process of enforcing regulations on existing buildings need to be aware of all laws that pertain to the maintenance and construction activity within the building.</a:t>
            </a:r>
          </a:p>
        </p:txBody>
      </p:sp>
      <p:sp>
        <p:nvSpPr>
          <p:cNvPr id="5" name="Slide Number Placeholder 4"/>
          <p:cNvSpPr>
            <a:spLocks noGrp="1"/>
          </p:cNvSpPr>
          <p:nvPr>
            <p:ph type="sldNum" sz="quarter" idx="11"/>
          </p:nvPr>
        </p:nvSpPr>
        <p:spPr/>
        <p:txBody>
          <a:bodyPr/>
          <a:lstStyle/>
          <a:p>
            <a:pPr>
              <a:defRPr/>
            </a:pPr>
            <a:fld id="{4C9BA85A-05AB-40DE-A642-B306DDD4645C}" type="slidenum">
              <a:rPr lang="en-US" smtClean="0"/>
              <a:pPr>
                <a:defRPr/>
              </a:pPr>
              <a:t>25</a:t>
            </a:fld>
            <a:endParaRPr lang="en-US" dirty="0"/>
          </a:p>
        </p:txBody>
      </p:sp>
      <p:pic>
        <p:nvPicPr>
          <p:cNvPr id="6" name="Picture 5">
            <a:extLst>
              <a:ext uri="{FF2B5EF4-FFF2-40B4-BE49-F238E27FC236}">
                <a16:creationId xmlns:a16="http://schemas.microsoft.com/office/drawing/2014/main" xmlns="" id="{A82CB573-07CE-42CE-B5A4-24BF9A414A39}"/>
              </a:ext>
            </a:extLst>
          </p:cNvPr>
          <p:cNvPicPr>
            <a:picLocks noChangeAspect="1"/>
          </p:cNvPicPr>
          <p:nvPr/>
        </p:nvPicPr>
        <p:blipFill>
          <a:blip r:embed="rId3" cstate="print"/>
          <a:stretch>
            <a:fillRect/>
          </a:stretch>
        </p:blipFill>
        <p:spPr>
          <a:xfrm>
            <a:off x="11133125" y="0"/>
            <a:ext cx="1055700" cy="638977"/>
          </a:xfrm>
          <a:prstGeom prst="rect">
            <a:avLst/>
          </a:prstGeom>
        </p:spPr>
      </p:pic>
    </p:spTree>
    <p:extLst>
      <p:ext uri="{BB962C8B-B14F-4D97-AF65-F5344CB8AC3E}">
        <p14:creationId xmlns:p14="http://schemas.microsoft.com/office/powerpoint/2010/main" xmlns="" val="203672586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Change of Occupancy Classification—Section 1012</a:t>
            </a:r>
          </a:p>
        </p:txBody>
      </p:sp>
      <p:sp>
        <p:nvSpPr>
          <p:cNvPr id="3" name="Content Placeholder 2"/>
          <p:cNvSpPr>
            <a:spLocks noGrp="1"/>
          </p:cNvSpPr>
          <p:nvPr>
            <p:ph sz="half" idx="1"/>
          </p:nvPr>
        </p:nvSpPr>
        <p:spPr/>
        <p:txBody>
          <a:bodyPr/>
          <a:lstStyle/>
          <a:p>
            <a:pPr marL="0" indent="0">
              <a:buNone/>
            </a:pPr>
            <a:r>
              <a:rPr lang="en-US" sz="2400" b="1" dirty="0"/>
              <a:t>Section 1012.1.3 – Change of occupancy classification based on hazard category </a:t>
            </a:r>
          </a:p>
          <a:p>
            <a:r>
              <a:rPr lang="en-US" sz="2400" dirty="0"/>
              <a:t>For example, with few exceptions, if a Group R-2 occupancy is to be changed to an Group I-2 occupancy, the entire means-of-egress system in the area of the change of occupancy would need to meet the requirements of Chapter 10 of the IBC. </a:t>
            </a:r>
          </a:p>
          <a:p>
            <a:r>
              <a:rPr lang="en-US" sz="2400" dirty="0"/>
              <a:t>Chapter 10 of the IBC contains means-of-egress requirements for new construction.</a:t>
            </a:r>
          </a:p>
        </p:txBody>
      </p:sp>
      <p:sp>
        <p:nvSpPr>
          <p:cNvPr id="5" name="Slide Number Placeholder 4"/>
          <p:cNvSpPr>
            <a:spLocks noGrp="1"/>
          </p:cNvSpPr>
          <p:nvPr>
            <p:ph type="sldNum" sz="quarter" idx="11"/>
          </p:nvPr>
        </p:nvSpPr>
        <p:spPr/>
        <p:txBody>
          <a:bodyPr/>
          <a:lstStyle/>
          <a:p>
            <a:pPr>
              <a:defRPr/>
            </a:pPr>
            <a:fld id="{4C9BA85A-05AB-40DE-A642-B306DDD4645C}" type="slidenum">
              <a:rPr lang="en-US" smtClean="0"/>
              <a:pPr>
                <a:defRPr/>
              </a:pPr>
              <a:t>250</a:t>
            </a:fld>
            <a:endParaRPr lang="en-US" dirty="0"/>
          </a:p>
        </p:txBody>
      </p:sp>
      <p:pic>
        <p:nvPicPr>
          <p:cNvPr id="6" name="Picture 5">
            <a:extLst>
              <a:ext uri="{FF2B5EF4-FFF2-40B4-BE49-F238E27FC236}">
                <a16:creationId xmlns:a16="http://schemas.microsoft.com/office/drawing/2014/main" xmlns="" id="{E7FBA197-BA29-457E-9F7D-F2DEF393E241}"/>
              </a:ext>
            </a:extLst>
          </p:cNvPr>
          <p:cNvPicPr>
            <a:picLocks noChangeAspect="1"/>
          </p:cNvPicPr>
          <p:nvPr/>
        </p:nvPicPr>
        <p:blipFill>
          <a:blip r:embed="rId2" cstate="print"/>
          <a:stretch>
            <a:fillRect/>
          </a:stretch>
        </p:blipFill>
        <p:spPr>
          <a:xfrm>
            <a:off x="11133125" y="0"/>
            <a:ext cx="1055700" cy="638977"/>
          </a:xfrm>
          <a:prstGeom prst="rect">
            <a:avLst/>
          </a:prstGeom>
        </p:spPr>
      </p:pic>
    </p:spTree>
    <p:extLst>
      <p:ext uri="{BB962C8B-B14F-4D97-AF65-F5344CB8AC3E}">
        <p14:creationId xmlns:p14="http://schemas.microsoft.com/office/powerpoint/2010/main" xmlns="" val="325288623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EACAD94-47B5-4A95-9FA1-C57E96DD70EC}"/>
              </a:ext>
            </a:extLst>
          </p:cNvPr>
          <p:cNvSpPr>
            <a:spLocks noGrp="1"/>
          </p:cNvSpPr>
          <p:nvPr>
            <p:ph type="title"/>
          </p:nvPr>
        </p:nvSpPr>
        <p:spPr>
          <a:xfrm>
            <a:off x="6551612" y="838200"/>
            <a:ext cx="5943601" cy="1066800"/>
          </a:xfrm>
        </p:spPr>
        <p:txBody>
          <a:bodyPr>
            <a:normAutofit fontScale="90000"/>
          </a:bodyPr>
          <a:lstStyle/>
          <a:p>
            <a:r>
              <a:rPr lang="en-US" dirty="0"/>
              <a:t>Change of </a:t>
            </a:r>
            <a:br>
              <a:rPr lang="en-US" dirty="0"/>
            </a:br>
            <a:r>
              <a:rPr lang="en-US" dirty="0"/>
              <a:t>Occupancy Classification</a:t>
            </a:r>
            <a:br>
              <a:rPr lang="en-US" dirty="0"/>
            </a:br>
            <a:r>
              <a:rPr lang="en-US" dirty="0"/>
              <a:t>Section 1011</a:t>
            </a:r>
          </a:p>
        </p:txBody>
      </p:sp>
      <p:pic>
        <p:nvPicPr>
          <p:cNvPr id="5" name="Picture 4">
            <a:extLst>
              <a:ext uri="{FF2B5EF4-FFF2-40B4-BE49-F238E27FC236}">
                <a16:creationId xmlns:a16="http://schemas.microsoft.com/office/drawing/2014/main" xmlns="" id="{D3F9ACE5-ABC2-496E-B211-AF3D38F45ED6}"/>
              </a:ext>
            </a:extLst>
          </p:cNvPr>
          <p:cNvPicPr>
            <a:picLocks noChangeAspect="1"/>
          </p:cNvPicPr>
          <p:nvPr/>
        </p:nvPicPr>
        <p:blipFill>
          <a:blip r:embed="rId2" cstate="print"/>
          <a:stretch>
            <a:fillRect/>
          </a:stretch>
        </p:blipFill>
        <p:spPr>
          <a:xfrm>
            <a:off x="11133125" y="0"/>
            <a:ext cx="1055700" cy="638977"/>
          </a:xfrm>
          <a:prstGeom prst="rect">
            <a:avLst/>
          </a:prstGeom>
        </p:spPr>
      </p:pic>
      <p:sp>
        <p:nvSpPr>
          <p:cNvPr id="6" name="Slide Number Placeholder 5">
            <a:extLst>
              <a:ext uri="{FF2B5EF4-FFF2-40B4-BE49-F238E27FC236}">
                <a16:creationId xmlns:a16="http://schemas.microsoft.com/office/drawing/2014/main" xmlns="" id="{9C01FC72-6D6A-4B5F-8920-CF0F5CF79268}"/>
              </a:ext>
            </a:extLst>
          </p:cNvPr>
          <p:cNvSpPr>
            <a:spLocks noGrp="1"/>
          </p:cNvSpPr>
          <p:nvPr>
            <p:ph type="sldNum" sz="quarter" idx="12"/>
          </p:nvPr>
        </p:nvSpPr>
        <p:spPr/>
        <p:txBody>
          <a:bodyPr/>
          <a:lstStyle/>
          <a:p>
            <a:fld id="{AAEAE4A8-A6E5-453E-B946-FB774B73F48C}" type="slidenum">
              <a:rPr lang="en-US" smtClean="0"/>
              <a:pPr/>
              <a:t>251</a:t>
            </a:fld>
            <a:endParaRPr lang="en-US" dirty="0"/>
          </a:p>
        </p:txBody>
      </p:sp>
      <p:pic>
        <p:nvPicPr>
          <p:cNvPr id="3" name="Picture 2">
            <a:extLst>
              <a:ext uri="{FF2B5EF4-FFF2-40B4-BE49-F238E27FC236}">
                <a16:creationId xmlns:a16="http://schemas.microsoft.com/office/drawing/2014/main" xmlns="" id="{3E3BD7D9-EE24-4488-9354-8FA1088C037B}"/>
              </a:ext>
            </a:extLst>
          </p:cNvPr>
          <p:cNvPicPr>
            <a:picLocks noChangeAspect="1"/>
          </p:cNvPicPr>
          <p:nvPr/>
        </p:nvPicPr>
        <p:blipFill>
          <a:blip r:embed="rId3" cstate="print"/>
          <a:stretch>
            <a:fillRect/>
          </a:stretch>
        </p:blipFill>
        <p:spPr>
          <a:xfrm>
            <a:off x="379412" y="76200"/>
            <a:ext cx="5181600" cy="2895600"/>
          </a:xfrm>
          <a:prstGeom prst="rect">
            <a:avLst/>
          </a:prstGeom>
        </p:spPr>
      </p:pic>
      <p:pic>
        <p:nvPicPr>
          <p:cNvPr id="9" name="Picture 8">
            <a:extLst>
              <a:ext uri="{FF2B5EF4-FFF2-40B4-BE49-F238E27FC236}">
                <a16:creationId xmlns:a16="http://schemas.microsoft.com/office/drawing/2014/main" xmlns="" id="{465CE74A-6CA2-46DE-B195-90EEA7435470}"/>
              </a:ext>
            </a:extLst>
          </p:cNvPr>
          <p:cNvPicPr>
            <a:picLocks noChangeAspect="1"/>
          </p:cNvPicPr>
          <p:nvPr/>
        </p:nvPicPr>
        <p:blipFill>
          <a:blip r:embed="rId4" cstate="print"/>
          <a:stretch>
            <a:fillRect/>
          </a:stretch>
        </p:blipFill>
        <p:spPr>
          <a:xfrm>
            <a:off x="455612" y="3429000"/>
            <a:ext cx="4996223" cy="2999316"/>
          </a:xfrm>
          <a:prstGeom prst="rect">
            <a:avLst/>
          </a:prstGeom>
        </p:spPr>
      </p:pic>
      <p:pic>
        <p:nvPicPr>
          <p:cNvPr id="10" name="Picture 9">
            <a:extLst>
              <a:ext uri="{FF2B5EF4-FFF2-40B4-BE49-F238E27FC236}">
                <a16:creationId xmlns:a16="http://schemas.microsoft.com/office/drawing/2014/main" xmlns="" id="{AB3C951A-3EDA-455F-8AA8-D2EA7E0C4A0D}"/>
              </a:ext>
            </a:extLst>
          </p:cNvPr>
          <p:cNvPicPr>
            <a:picLocks noChangeAspect="1"/>
          </p:cNvPicPr>
          <p:nvPr/>
        </p:nvPicPr>
        <p:blipFill>
          <a:blip r:embed="rId5" cstate="print"/>
          <a:stretch>
            <a:fillRect/>
          </a:stretch>
        </p:blipFill>
        <p:spPr>
          <a:xfrm>
            <a:off x="5717375" y="2286000"/>
            <a:ext cx="5943600" cy="3124200"/>
          </a:xfrm>
          <a:prstGeom prst="rect">
            <a:avLst/>
          </a:prstGeom>
        </p:spPr>
      </p:pic>
    </p:spTree>
    <p:extLst>
      <p:ext uri="{BB962C8B-B14F-4D97-AF65-F5344CB8AC3E}">
        <p14:creationId xmlns:p14="http://schemas.microsoft.com/office/powerpoint/2010/main" xmlns="" val="200723355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Change of Occupancy Classification—Section 1011</a:t>
            </a:r>
          </a:p>
        </p:txBody>
      </p:sp>
      <p:sp>
        <p:nvSpPr>
          <p:cNvPr id="3" name="Content Placeholder 2"/>
          <p:cNvSpPr>
            <a:spLocks noGrp="1"/>
          </p:cNvSpPr>
          <p:nvPr>
            <p:ph sz="half" idx="1"/>
          </p:nvPr>
        </p:nvSpPr>
        <p:spPr/>
        <p:txBody>
          <a:bodyPr>
            <a:noAutofit/>
          </a:bodyPr>
          <a:lstStyle/>
          <a:p>
            <a:pPr marL="0" indent="0">
              <a:buNone/>
            </a:pPr>
            <a:r>
              <a:rPr lang="en-US" sz="2800" b="1" dirty="0"/>
              <a:t>Section 1011.2 – Fire protection systems </a:t>
            </a:r>
          </a:p>
          <a:p>
            <a:r>
              <a:rPr lang="en-US" sz="2800" dirty="0"/>
              <a:t>Where a change of occupancy classification is proposed that would require a fire sprinkler system and/or fire alarm and detection system based on the new occupancy in accordance with the IBC, a fire sprinkler system and/or fire alarm and detection system is required throughout the area where the change of occupancy occurs. </a:t>
            </a:r>
          </a:p>
          <a:p>
            <a:r>
              <a:rPr lang="en-US" sz="2800" dirty="0"/>
              <a:t>Note that these systems are only required where the change of occupancy occurs and not throughout the entire building.</a:t>
            </a:r>
          </a:p>
        </p:txBody>
      </p:sp>
      <p:sp>
        <p:nvSpPr>
          <p:cNvPr id="5" name="Slide Number Placeholder 4"/>
          <p:cNvSpPr>
            <a:spLocks noGrp="1"/>
          </p:cNvSpPr>
          <p:nvPr>
            <p:ph type="sldNum" sz="quarter" idx="11"/>
          </p:nvPr>
        </p:nvSpPr>
        <p:spPr/>
        <p:txBody>
          <a:bodyPr/>
          <a:lstStyle/>
          <a:p>
            <a:pPr>
              <a:defRPr/>
            </a:pPr>
            <a:fld id="{4C9BA85A-05AB-40DE-A642-B306DDD4645C}" type="slidenum">
              <a:rPr lang="en-US" smtClean="0"/>
              <a:pPr>
                <a:defRPr/>
              </a:pPr>
              <a:t>252</a:t>
            </a:fld>
            <a:endParaRPr lang="en-US" dirty="0"/>
          </a:p>
        </p:txBody>
      </p:sp>
      <p:pic>
        <p:nvPicPr>
          <p:cNvPr id="6" name="Picture 5">
            <a:extLst>
              <a:ext uri="{FF2B5EF4-FFF2-40B4-BE49-F238E27FC236}">
                <a16:creationId xmlns:a16="http://schemas.microsoft.com/office/drawing/2014/main" xmlns="" id="{610DC3EA-DBCF-4050-8AB9-7A572E4BDEB6}"/>
              </a:ext>
            </a:extLst>
          </p:cNvPr>
          <p:cNvPicPr>
            <a:picLocks noChangeAspect="1"/>
          </p:cNvPicPr>
          <p:nvPr/>
        </p:nvPicPr>
        <p:blipFill>
          <a:blip r:embed="rId2" cstate="print"/>
          <a:stretch>
            <a:fillRect/>
          </a:stretch>
        </p:blipFill>
        <p:spPr>
          <a:xfrm>
            <a:off x="11133125" y="0"/>
            <a:ext cx="1055700" cy="638977"/>
          </a:xfrm>
          <a:prstGeom prst="rect">
            <a:avLst/>
          </a:prstGeom>
        </p:spPr>
      </p:pic>
    </p:spTree>
    <p:extLst>
      <p:ext uri="{BB962C8B-B14F-4D97-AF65-F5344CB8AC3E}">
        <p14:creationId xmlns:p14="http://schemas.microsoft.com/office/powerpoint/2010/main" xmlns="" val="55803576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Change of Occupancy Classification—Section 1011</a:t>
            </a:r>
          </a:p>
        </p:txBody>
      </p:sp>
      <p:sp>
        <p:nvSpPr>
          <p:cNvPr id="3" name="Content Placeholder 2"/>
          <p:cNvSpPr>
            <a:spLocks noGrp="1"/>
          </p:cNvSpPr>
          <p:nvPr>
            <p:ph sz="half" idx="1"/>
          </p:nvPr>
        </p:nvSpPr>
        <p:spPr/>
        <p:txBody>
          <a:bodyPr>
            <a:normAutofit/>
          </a:bodyPr>
          <a:lstStyle/>
          <a:p>
            <a:pPr marL="0" indent="0">
              <a:buNone/>
            </a:pPr>
            <a:r>
              <a:rPr lang="en-US" sz="2800" b="1" dirty="0"/>
              <a:t>Section 1011.3 – Interior finish </a:t>
            </a:r>
          </a:p>
          <a:p>
            <a:r>
              <a:rPr lang="en-US" sz="2800" dirty="0"/>
              <a:t>The requirements for interior finishes in the IBC are applicable to the interior finishes throughout the area where the change of occupancy classification occurs. </a:t>
            </a:r>
          </a:p>
          <a:p>
            <a:r>
              <a:rPr lang="en-US" sz="2800" dirty="0"/>
              <a:t>Note: that regardless of the change of occupancy or alterations, the IFC has retroactive requirements for interior finish. </a:t>
            </a:r>
          </a:p>
        </p:txBody>
      </p:sp>
      <p:sp>
        <p:nvSpPr>
          <p:cNvPr id="5" name="Slide Number Placeholder 4"/>
          <p:cNvSpPr>
            <a:spLocks noGrp="1"/>
          </p:cNvSpPr>
          <p:nvPr>
            <p:ph type="sldNum" sz="quarter" idx="11"/>
          </p:nvPr>
        </p:nvSpPr>
        <p:spPr/>
        <p:txBody>
          <a:bodyPr/>
          <a:lstStyle/>
          <a:p>
            <a:pPr>
              <a:defRPr/>
            </a:pPr>
            <a:fld id="{4C9BA85A-05AB-40DE-A642-B306DDD4645C}" type="slidenum">
              <a:rPr lang="en-US" smtClean="0"/>
              <a:pPr>
                <a:defRPr/>
              </a:pPr>
              <a:t>253</a:t>
            </a:fld>
            <a:endParaRPr lang="en-US" dirty="0"/>
          </a:p>
        </p:txBody>
      </p:sp>
      <p:pic>
        <p:nvPicPr>
          <p:cNvPr id="6" name="Picture 5">
            <a:extLst>
              <a:ext uri="{FF2B5EF4-FFF2-40B4-BE49-F238E27FC236}">
                <a16:creationId xmlns:a16="http://schemas.microsoft.com/office/drawing/2014/main" xmlns="" id="{0C78631C-6B65-47E8-BC61-7415D108757B}"/>
              </a:ext>
            </a:extLst>
          </p:cNvPr>
          <p:cNvPicPr>
            <a:picLocks noChangeAspect="1"/>
          </p:cNvPicPr>
          <p:nvPr/>
        </p:nvPicPr>
        <p:blipFill>
          <a:blip r:embed="rId2" cstate="print"/>
          <a:stretch>
            <a:fillRect/>
          </a:stretch>
        </p:blipFill>
        <p:spPr>
          <a:xfrm>
            <a:off x="11133125" y="0"/>
            <a:ext cx="1055700" cy="638977"/>
          </a:xfrm>
          <a:prstGeom prst="rect">
            <a:avLst/>
          </a:prstGeom>
        </p:spPr>
      </p:pic>
    </p:spTree>
    <p:extLst>
      <p:ext uri="{BB962C8B-B14F-4D97-AF65-F5344CB8AC3E}">
        <p14:creationId xmlns:p14="http://schemas.microsoft.com/office/powerpoint/2010/main" xmlns="" val="393844050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5577"/>
            <a:ext cx="10818812" cy="1066800"/>
          </a:xfrm>
        </p:spPr>
        <p:txBody>
          <a:bodyPr>
            <a:normAutofit/>
          </a:bodyPr>
          <a:lstStyle/>
          <a:p>
            <a:r>
              <a:rPr lang="en-US" dirty="0"/>
              <a:t>Change of Occupancy Classification—Section 1011</a:t>
            </a:r>
          </a:p>
        </p:txBody>
      </p:sp>
      <p:sp>
        <p:nvSpPr>
          <p:cNvPr id="3" name="Content Placeholder 2"/>
          <p:cNvSpPr>
            <a:spLocks noGrp="1"/>
          </p:cNvSpPr>
          <p:nvPr>
            <p:ph sz="half" idx="1"/>
          </p:nvPr>
        </p:nvSpPr>
        <p:spPr>
          <a:xfrm>
            <a:off x="1217612" y="990600"/>
            <a:ext cx="8686801" cy="4191000"/>
          </a:xfrm>
        </p:spPr>
        <p:txBody>
          <a:bodyPr>
            <a:noAutofit/>
          </a:bodyPr>
          <a:lstStyle/>
          <a:p>
            <a:pPr marL="0" indent="0">
              <a:buNone/>
            </a:pPr>
            <a:r>
              <a:rPr lang="en-US" sz="2400" b="1" dirty="0"/>
              <a:t>Section 1011.4.1 – Means of egress for change to higher hazard category </a:t>
            </a:r>
          </a:p>
          <a:p>
            <a:r>
              <a:rPr lang="en-US" sz="2400" dirty="0"/>
              <a:t>Whenever a change of occupancy classification is made to a higher hazard category, the means of egress shall comply with Chapter 10 of the IBC. </a:t>
            </a:r>
          </a:p>
          <a:p>
            <a:r>
              <a:rPr lang="en-US" sz="2400" dirty="0"/>
              <a:t>Exceptions: </a:t>
            </a:r>
          </a:p>
          <a:p>
            <a:pPr marL="914400" lvl="1" indent="-457200">
              <a:buFont typeface="+mj-lt"/>
              <a:buAutoNum type="arabicPeriod"/>
            </a:pPr>
            <a:r>
              <a:rPr lang="en-US" sz="2400" dirty="0"/>
              <a:t>Stairway enclosures shall comply with Section 903.1. </a:t>
            </a:r>
          </a:p>
          <a:p>
            <a:pPr marL="914400" lvl="1" indent="-457200">
              <a:buFont typeface="+mj-lt"/>
              <a:buAutoNum type="arabicPeriod"/>
            </a:pPr>
            <a:r>
              <a:rPr lang="en-US" sz="2400" dirty="0"/>
              <a:t>Existing stairways that comply with Chapter 9 can be allowed upon approval from the code official. </a:t>
            </a:r>
          </a:p>
          <a:p>
            <a:pPr marL="914400" lvl="1" indent="-457200">
              <a:buFont typeface="+mj-lt"/>
              <a:buAutoNum type="arabicPeriod"/>
            </a:pPr>
            <a:r>
              <a:rPr lang="en-US" sz="2400" dirty="0"/>
              <a:t>A new stairway replacing an existing stairway can be built to the previous slope or pitch that impacts the rise height and tread depth if the existing construction that supports or encloses the stairway is such that it makes it impractical to comply with the rise and tread requirements of the IBC. </a:t>
            </a:r>
          </a:p>
        </p:txBody>
      </p:sp>
      <p:sp>
        <p:nvSpPr>
          <p:cNvPr id="5" name="Slide Number Placeholder 4"/>
          <p:cNvSpPr>
            <a:spLocks noGrp="1"/>
          </p:cNvSpPr>
          <p:nvPr>
            <p:ph type="sldNum" sz="quarter" idx="11"/>
          </p:nvPr>
        </p:nvSpPr>
        <p:spPr/>
        <p:txBody>
          <a:bodyPr/>
          <a:lstStyle/>
          <a:p>
            <a:pPr>
              <a:defRPr/>
            </a:pPr>
            <a:fld id="{4C9BA85A-05AB-40DE-A642-B306DDD4645C}" type="slidenum">
              <a:rPr lang="en-US" smtClean="0"/>
              <a:pPr>
                <a:defRPr/>
              </a:pPr>
              <a:t>254</a:t>
            </a:fld>
            <a:endParaRPr lang="en-US" dirty="0"/>
          </a:p>
        </p:txBody>
      </p:sp>
      <p:pic>
        <p:nvPicPr>
          <p:cNvPr id="6" name="Picture 5">
            <a:extLst>
              <a:ext uri="{FF2B5EF4-FFF2-40B4-BE49-F238E27FC236}">
                <a16:creationId xmlns:a16="http://schemas.microsoft.com/office/drawing/2014/main" xmlns="" id="{2F6BB08D-30AF-4017-ADAC-E4B633EC84B7}"/>
              </a:ext>
            </a:extLst>
          </p:cNvPr>
          <p:cNvPicPr>
            <a:picLocks noChangeAspect="1"/>
          </p:cNvPicPr>
          <p:nvPr/>
        </p:nvPicPr>
        <p:blipFill>
          <a:blip r:embed="rId2" cstate="print"/>
          <a:stretch>
            <a:fillRect/>
          </a:stretch>
        </p:blipFill>
        <p:spPr>
          <a:xfrm>
            <a:off x="11133125" y="0"/>
            <a:ext cx="1055700" cy="638977"/>
          </a:xfrm>
          <a:prstGeom prst="rect">
            <a:avLst/>
          </a:prstGeom>
        </p:spPr>
      </p:pic>
      <p:pic>
        <p:nvPicPr>
          <p:cNvPr id="7" name="Picture 6">
            <a:extLst>
              <a:ext uri="{FF2B5EF4-FFF2-40B4-BE49-F238E27FC236}">
                <a16:creationId xmlns:a16="http://schemas.microsoft.com/office/drawing/2014/main" xmlns="" id="{3D0911FA-4D50-4B57-8E06-BB1B05B2FC56}"/>
              </a:ext>
            </a:extLst>
          </p:cNvPr>
          <p:cNvPicPr>
            <a:picLocks noChangeAspect="1"/>
          </p:cNvPicPr>
          <p:nvPr/>
        </p:nvPicPr>
        <p:blipFill>
          <a:blip r:embed="rId2" cstate="print"/>
          <a:stretch>
            <a:fillRect/>
          </a:stretch>
        </p:blipFill>
        <p:spPr>
          <a:xfrm>
            <a:off x="11285525" y="152400"/>
            <a:ext cx="1055700" cy="638977"/>
          </a:xfrm>
          <a:prstGeom prst="rect">
            <a:avLst/>
          </a:prstGeom>
        </p:spPr>
      </p:pic>
    </p:spTree>
    <p:extLst>
      <p:ext uri="{BB962C8B-B14F-4D97-AF65-F5344CB8AC3E}">
        <p14:creationId xmlns:p14="http://schemas.microsoft.com/office/powerpoint/2010/main" xmlns="" val="360893371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7012" y="7070"/>
            <a:ext cx="10668000" cy="1066800"/>
          </a:xfrm>
        </p:spPr>
        <p:txBody>
          <a:bodyPr>
            <a:normAutofit/>
          </a:bodyPr>
          <a:lstStyle/>
          <a:p>
            <a:r>
              <a:rPr lang="en-US" dirty="0"/>
              <a:t>Change of Occupancy Classification—Section 1011</a:t>
            </a:r>
          </a:p>
        </p:txBody>
      </p:sp>
      <p:sp>
        <p:nvSpPr>
          <p:cNvPr id="3" name="Content Placeholder 2"/>
          <p:cNvSpPr>
            <a:spLocks noGrp="1"/>
          </p:cNvSpPr>
          <p:nvPr>
            <p:ph sz="half" idx="1"/>
          </p:nvPr>
        </p:nvSpPr>
        <p:spPr>
          <a:xfrm>
            <a:off x="1522412" y="838200"/>
            <a:ext cx="8686801" cy="4191000"/>
          </a:xfrm>
        </p:spPr>
        <p:txBody>
          <a:bodyPr>
            <a:noAutofit/>
          </a:bodyPr>
          <a:lstStyle/>
          <a:p>
            <a:pPr marL="0" indent="0">
              <a:buNone/>
            </a:pPr>
            <a:r>
              <a:rPr lang="en-US" sz="2400" b="1" dirty="0"/>
              <a:t>Section 1011.4.1 – Means of egress for change to higher hazard category </a:t>
            </a:r>
          </a:p>
          <a:p>
            <a:pPr marL="914400" lvl="1" indent="-457200">
              <a:buFont typeface="+mj-lt"/>
              <a:buAutoNum type="arabicPeriod" startAt="4"/>
            </a:pPr>
            <a:r>
              <a:rPr lang="en-US" sz="2400" dirty="0"/>
              <a:t>Existing corridor walls constructed of wood lath and plaster or ½-inch (13 mm) gypsum board shall be permitted, provided such construction is in good condition and provides a barrier that inhibits the spread of smoke, heat and fire. </a:t>
            </a:r>
          </a:p>
          <a:p>
            <a:pPr marL="914400" lvl="1" indent="-457200">
              <a:buFont typeface="+mj-lt"/>
              <a:buAutoNum type="arabicPeriod" startAt="4"/>
            </a:pPr>
            <a:r>
              <a:rPr lang="en-US" sz="2400" dirty="0"/>
              <a:t>Existing corridor doorways, transoms and other corridor openings shall comply with the requirements in Sections 805.5.1, 805.5.2 and 805.5.3, respectively. </a:t>
            </a:r>
          </a:p>
          <a:p>
            <a:pPr marL="914400" lvl="1" indent="-457200">
              <a:buFont typeface="+mj-lt"/>
              <a:buAutoNum type="arabicPeriod" startAt="4"/>
            </a:pPr>
            <a:r>
              <a:rPr lang="en-US" sz="2400" dirty="0"/>
              <a:t>Dead-end corridors shall comply with Section 805.6. </a:t>
            </a:r>
          </a:p>
          <a:p>
            <a:pPr marL="914400" lvl="1" indent="-457200">
              <a:buFont typeface="+mj-lt"/>
              <a:buAutoNum type="arabicPeriod" startAt="4"/>
            </a:pPr>
            <a:r>
              <a:rPr lang="en-US" sz="2400" dirty="0"/>
              <a:t>An existing operable window with clear opening of four square feet (0.37 m</a:t>
            </a:r>
            <a:r>
              <a:rPr lang="en-US" sz="2400" baseline="30000" dirty="0"/>
              <a:t>2</a:t>
            </a:r>
            <a:r>
              <a:rPr lang="en-US" sz="2400" dirty="0"/>
              <a:t>), minimum opening height of 22 inches (559 mm) and a minimum opening width of 20 inches (508 mm) shall be acceptable as an emergency escape opening.</a:t>
            </a:r>
          </a:p>
        </p:txBody>
      </p:sp>
      <p:sp>
        <p:nvSpPr>
          <p:cNvPr id="5" name="Slide Number Placeholder 4"/>
          <p:cNvSpPr>
            <a:spLocks noGrp="1"/>
          </p:cNvSpPr>
          <p:nvPr>
            <p:ph type="sldNum" sz="quarter" idx="11"/>
          </p:nvPr>
        </p:nvSpPr>
        <p:spPr/>
        <p:txBody>
          <a:bodyPr/>
          <a:lstStyle/>
          <a:p>
            <a:pPr>
              <a:defRPr/>
            </a:pPr>
            <a:fld id="{4C9BA85A-05AB-40DE-A642-B306DDD4645C}" type="slidenum">
              <a:rPr lang="en-US" smtClean="0"/>
              <a:pPr>
                <a:defRPr/>
              </a:pPr>
              <a:t>255</a:t>
            </a:fld>
            <a:endParaRPr lang="en-US" dirty="0"/>
          </a:p>
        </p:txBody>
      </p:sp>
      <p:pic>
        <p:nvPicPr>
          <p:cNvPr id="6" name="Picture 5">
            <a:extLst>
              <a:ext uri="{FF2B5EF4-FFF2-40B4-BE49-F238E27FC236}">
                <a16:creationId xmlns:a16="http://schemas.microsoft.com/office/drawing/2014/main" xmlns="" id="{B936C496-186E-459C-BA58-F64DBCD16D3C}"/>
              </a:ext>
            </a:extLst>
          </p:cNvPr>
          <p:cNvPicPr>
            <a:picLocks noChangeAspect="1"/>
          </p:cNvPicPr>
          <p:nvPr/>
        </p:nvPicPr>
        <p:blipFill>
          <a:blip r:embed="rId2" cstate="print"/>
          <a:stretch>
            <a:fillRect/>
          </a:stretch>
        </p:blipFill>
        <p:spPr>
          <a:xfrm>
            <a:off x="11133125" y="0"/>
            <a:ext cx="1055700" cy="638977"/>
          </a:xfrm>
          <a:prstGeom prst="rect">
            <a:avLst/>
          </a:prstGeom>
        </p:spPr>
      </p:pic>
    </p:spTree>
    <p:extLst>
      <p:ext uri="{BB962C8B-B14F-4D97-AF65-F5344CB8AC3E}">
        <p14:creationId xmlns:p14="http://schemas.microsoft.com/office/powerpoint/2010/main" xmlns="" val="16828854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612" y="105577"/>
            <a:ext cx="10972800" cy="1066800"/>
          </a:xfrm>
        </p:spPr>
        <p:txBody>
          <a:bodyPr>
            <a:normAutofit/>
          </a:bodyPr>
          <a:lstStyle/>
          <a:p>
            <a:r>
              <a:rPr lang="en-US" dirty="0"/>
              <a:t>Change of Occupancy Classification—Section 1011</a:t>
            </a:r>
          </a:p>
        </p:txBody>
      </p:sp>
      <p:sp>
        <p:nvSpPr>
          <p:cNvPr id="3" name="Content Placeholder 2"/>
          <p:cNvSpPr>
            <a:spLocks noGrp="1"/>
          </p:cNvSpPr>
          <p:nvPr>
            <p:ph sz="half" idx="1"/>
          </p:nvPr>
        </p:nvSpPr>
        <p:spPr>
          <a:xfrm>
            <a:off x="1217611" y="990600"/>
            <a:ext cx="8686801" cy="4191000"/>
          </a:xfrm>
        </p:spPr>
        <p:txBody>
          <a:bodyPr>
            <a:noAutofit/>
          </a:bodyPr>
          <a:lstStyle/>
          <a:p>
            <a:pPr marL="0" indent="0">
              <a:buNone/>
            </a:pPr>
            <a:r>
              <a:rPr lang="en-US" sz="2400" b="1" dirty="0"/>
              <a:t>Section 1011.4.2 – Means of egress for change of use to equal or lower hazard category </a:t>
            </a:r>
          </a:p>
          <a:p>
            <a:r>
              <a:rPr lang="en-US" sz="2400" dirty="0"/>
              <a:t>When a change of occupancy classification is made to an equal or lesser hazard, the existing elements of the means of egress shall comply with the requirements of Section 905 for the new occupancy classification. </a:t>
            </a:r>
          </a:p>
          <a:p>
            <a:r>
              <a:rPr lang="en-US" sz="2400" dirty="0"/>
              <a:t>All new construction shall comply with Chapter 10 of the IBC.</a:t>
            </a:r>
          </a:p>
          <a:p>
            <a:r>
              <a:rPr lang="en-US" sz="2400" dirty="0"/>
              <a:t>A new stairway replacing an existing stairway can be built to the previous pitch and slope that impacts the riser height and tread depth if the existing construction that supports or encloses the existing stairways is such that it makes it impractical to comply with the rise and tread requirements within the IBC.</a:t>
            </a:r>
          </a:p>
        </p:txBody>
      </p:sp>
      <p:sp>
        <p:nvSpPr>
          <p:cNvPr id="5" name="Slide Number Placeholder 4"/>
          <p:cNvSpPr>
            <a:spLocks noGrp="1"/>
          </p:cNvSpPr>
          <p:nvPr>
            <p:ph type="sldNum" sz="quarter" idx="11"/>
          </p:nvPr>
        </p:nvSpPr>
        <p:spPr/>
        <p:txBody>
          <a:bodyPr/>
          <a:lstStyle/>
          <a:p>
            <a:pPr>
              <a:defRPr/>
            </a:pPr>
            <a:fld id="{4C9BA85A-05AB-40DE-A642-B306DDD4645C}" type="slidenum">
              <a:rPr lang="en-US" smtClean="0"/>
              <a:pPr>
                <a:defRPr/>
              </a:pPr>
              <a:t>256</a:t>
            </a:fld>
            <a:endParaRPr lang="en-US" dirty="0"/>
          </a:p>
        </p:txBody>
      </p:sp>
      <p:pic>
        <p:nvPicPr>
          <p:cNvPr id="6" name="Picture 5">
            <a:extLst>
              <a:ext uri="{FF2B5EF4-FFF2-40B4-BE49-F238E27FC236}">
                <a16:creationId xmlns:a16="http://schemas.microsoft.com/office/drawing/2014/main" xmlns="" id="{65B10BC3-C642-493A-85B6-C73C4359F97F}"/>
              </a:ext>
            </a:extLst>
          </p:cNvPr>
          <p:cNvPicPr>
            <a:picLocks noChangeAspect="1"/>
          </p:cNvPicPr>
          <p:nvPr/>
        </p:nvPicPr>
        <p:blipFill>
          <a:blip r:embed="rId2" cstate="print"/>
          <a:stretch>
            <a:fillRect/>
          </a:stretch>
        </p:blipFill>
        <p:spPr>
          <a:xfrm>
            <a:off x="11133125" y="0"/>
            <a:ext cx="1055700" cy="638977"/>
          </a:xfrm>
          <a:prstGeom prst="rect">
            <a:avLst/>
          </a:prstGeom>
        </p:spPr>
      </p:pic>
    </p:spTree>
    <p:extLst>
      <p:ext uri="{BB962C8B-B14F-4D97-AF65-F5344CB8AC3E}">
        <p14:creationId xmlns:p14="http://schemas.microsoft.com/office/powerpoint/2010/main" xmlns="" val="280144067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Change of Occupancy Classification—Section 1011</a:t>
            </a:r>
          </a:p>
        </p:txBody>
      </p:sp>
      <p:sp>
        <p:nvSpPr>
          <p:cNvPr id="3" name="Content Placeholder 2"/>
          <p:cNvSpPr>
            <a:spLocks noGrp="1"/>
          </p:cNvSpPr>
          <p:nvPr>
            <p:ph sz="half" idx="1"/>
          </p:nvPr>
        </p:nvSpPr>
        <p:spPr/>
        <p:txBody>
          <a:bodyPr>
            <a:normAutofit/>
          </a:bodyPr>
          <a:lstStyle/>
          <a:p>
            <a:pPr marL="0" indent="0">
              <a:buNone/>
            </a:pPr>
            <a:r>
              <a:rPr lang="en-US" sz="2800" b="1" dirty="0"/>
              <a:t>Section 1011.4.3 – Egress capacity </a:t>
            </a:r>
          </a:p>
          <a:p>
            <a:r>
              <a:rPr lang="en-US" sz="2800" dirty="0"/>
              <a:t>If the change of occupancy classification is to a higher hazard category, then the egress capacity shall comply with Chapter 10 of the IBC. </a:t>
            </a:r>
          </a:p>
          <a:p>
            <a:r>
              <a:rPr lang="en-US" sz="2800" dirty="0"/>
              <a:t>If the change of occupancy is to an equal or lesser hazard category, then the existing capacity would be acceptable.</a:t>
            </a:r>
          </a:p>
        </p:txBody>
      </p:sp>
      <p:sp>
        <p:nvSpPr>
          <p:cNvPr id="5" name="Slide Number Placeholder 4"/>
          <p:cNvSpPr>
            <a:spLocks noGrp="1"/>
          </p:cNvSpPr>
          <p:nvPr>
            <p:ph type="sldNum" sz="quarter" idx="11"/>
          </p:nvPr>
        </p:nvSpPr>
        <p:spPr/>
        <p:txBody>
          <a:bodyPr/>
          <a:lstStyle/>
          <a:p>
            <a:pPr>
              <a:defRPr/>
            </a:pPr>
            <a:fld id="{4C9BA85A-05AB-40DE-A642-B306DDD4645C}" type="slidenum">
              <a:rPr lang="en-US" smtClean="0"/>
              <a:pPr>
                <a:defRPr/>
              </a:pPr>
              <a:t>257</a:t>
            </a:fld>
            <a:endParaRPr lang="en-US" dirty="0"/>
          </a:p>
        </p:txBody>
      </p:sp>
      <p:pic>
        <p:nvPicPr>
          <p:cNvPr id="6" name="Picture 5">
            <a:extLst>
              <a:ext uri="{FF2B5EF4-FFF2-40B4-BE49-F238E27FC236}">
                <a16:creationId xmlns:a16="http://schemas.microsoft.com/office/drawing/2014/main" xmlns="" id="{DD72E78B-7477-4CC6-92A6-A6C344962081}"/>
              </a:ext>
            </a:extLst>
          </p:cNvPr>
          <p:cNvPicPr>
            <a:picLocks noChangeAspect="1"/>
          </p:cNvPicPr>
          <p:nvPr/>
        </p:nvPicPr>
        <p:blipFill>
          <a:blip r:embed="rId2" cstate="print"/>
          <a:stretch>
            <a:fillRect/>
          </a:stretch>
        </p:blipFill>
        <p:spPr>
          <a:xfrm>
            <a:off x="11133125" y="0"/>
            <a:ext cx="1055700" cy="638977"/>
          </a:xfrm>
          <a:prstGeom prst="rect">
            <a:avLst/>
          </a:prstGeom>
        </p:spPr>
      </p:pic>
    </p:spTree>
    <p:extLst>
      <p:ext uri="{BB962C8B-B14F-4D97-AF65-F5344CB8AC3E}">
        <p14:creationId xmlns:p14="http://schemas.microsoft.com/office/powerpoint/2010/main" xmlns="" val="62302620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357"/>
            <a:ext cx="11352212" cy="1066800"/>
          </a:xfrm>
        </p:spPr>
        <p:txBody>
          <a:bodyPr>
            <a:normAutofit/>
          </a:bodyPr>
          <a:lstStyle/>
          <a:p>
            <a:r>
              <a:rPr lang="en-US" dirty="0"/>
              <a:t>Change of Occupancy Classification—Section 1011</a:t>
            </a:r>
          </a:p>
        </p:txBody>
      </p:sp>
      <p:sp>
        <p:nvSpPr>
          <p:cNvPr id="3" name="Content Placeholder 2"/>
          <p:cNvSpPr>
            <a:spLocks noGrp="1"/>
          </p:cNvSpPr>
          <p:nvPr>
            <p:ph sz="half" idx="1"/>
          </p:nvPr>
        </p:nvSpPr>
        <p:spPr>
          <a:xfrm>
            <a:off x="1217612" y="838200"/>
            <a:ext cx="8686801" cy="4191000"/>
          </a:xfrm>
        </p:spPr>
        <p:txBody>
          <a:bodyPr>
            <a:noAutofit/>
          </a:bodyPr>
          <a:lstStyle/>
          <a:p>
            <a:pPr marL="0" indent="0">
              <a:buNone/>
            </a:pPr>
            <a:r>
              <a:rPr lang="en-US" sz="2400" b="1" dirty="0"/>
              <a:t>Section 1011.5.1 – Height and area for change to higher hazard category </a:t>
            </a:r>
          </a:p>
          <a:p>
            <a:r>
              <a:rPr lang="en-US" sz="2400" dirty="0"/>
              <a:t>When a change of occupancy classification is made to a higher hazard category, heights and areas of buildings and structures shall comply with Chapter 5 of the IBC for the new occupancy. </a:t>
            </a:r>
          </a:p>
          <a:p>
            <a:r>
              <a:rPr lang="en-US" sz="2400" dirty="0"/>
              <a:t>There is a single exception provided for high-rise buildings. </a:t>
            </a:r>
          </a:p>
          <a:p>
            <a:r>
              <a:rPr lang="en-US" sz="2400" dirty="0"/>
              <a:t>The exception does not require compliance with the more restrictive height and area restrictions of the current IBC for buildings greater than 420 feet. </a:t>
            </a:r>
          </a:p>
          <a:p>
            <a:r>
              <a:rPr lang="en-US" sz="2400" dirty="0"/>
              <a:t>This relieves the more restrictive column limitations. </a:t>
            </a:r>
          </a:p>
          <a:p>
            <a:r>
              <a:rPr lang="en-US" sz="2400" dirty="0"/>
              <a:t>In order for the exception to be applicable the building must be previously permitted with older requirements.</a:t>
            </a:r>
          </a:p>
        </p:txBody>
      </p:sp>
      <p:sp>
        <p:nvSpPr>
          <p:cNvPr id="5" name="Slide Number Placeholder 4"/>
          <p:cNvSpPr>
            <a:spLocks noGrp="1"/>
          </p:cNvSpPr>
          <p:nvPr>
            <p:ph type="sldNum" sz="quarter" idx="11"/>
          </p:nvPr>
        </p:nvSpPr>
        <p:spPr/>
        <p:txBody>
          <a:bodyPr/>
          <a:lstStyle/>
          <a:p>
            <a:pPr>
              <a:defRPr/>
            </a:pPr>
            <a:fld id="{4C9BA85A-05AB-40DE-A642-B306DDD4645C}" type="slidenum">
              <a:rPr lang="en-US" smtClean="0"/>
              <a:pPr>
                <a:defRPr/>
              </a:pPr>
              <a:t>258</a:t>
            </a:fld>
            <a:endParaRPr lang="en-US" dirty="0"/>
          </a:p>
        </p:txBody>
      </p:sp>
      <p:pic>
        <p:nvPicPr>
          <p:cNvPr id="6" name="Picture 5">
            <a:extLst>
              <a:ext uri="{FF2B5EF4-FFF2-40B4-BE49-F238E27FC236}">
                <a16:creationId xmlns:a16="http://schemas.microsoft.com/office/drawing/2014/main" xmlns="" id="{2E0A6240-FE38-423A-BCFE-1B762EF14A5E}"/>
              </a:ext>
            </a:extLst>
          </p:cNvPr>
          <p:cNvPicPr>
            <a:picLocks noChangeAspect="1"/>
          </p:cNvPicPr>
          <p:nvPr/>
        </p:nvPicPr>
        <p:blipFill>
          <a:blip r:embed="rId2" cstate="print"/>
          <a:stretch>
            <a:fillRect/>
          </a:stretch>
        </p:blipFill>
        <p:spPr>
          <a:xfrm>
            <a:off x="11133125" y="0"/>
            <a:ext cx="1055700" cy="638977"/>
          </a:xfrm>
          <a:prstGeom prst="rect">
            <a:avLst/>
          </a:prstGeom>
        </p:spPr>
      </p:pic>
    </p:spTree>
    <p:extLst>
      <p:ext uri="{BB962C8B-B14F-4D97-AF65-F5344CB8AC3E}">
        <p14:creationId xmlns:p14="http://schemas.microsoft.com/office/powerpoint/2010/main" xmlns="" val="345155614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1210"/>
            <a:ext cx="11133125" cy="1066800"/>
          </a:xfrm>
        </p:spPr>
        <p:txBody>
          <a:bodyPr>
            <a:normAutofit/>
          </a:bodyPr>
          <a:lstStyle/>
          <a:p>
            <a:r>
              <a:rPr lang="en-US" dirty="0"/>
              <a:t>Change of Occupancy Classification—Section 1012</a:t>
            </a:r>
          </a:p>
        </p:txBody>
      </p:sp>
      <p:sp>
        <p:nvSpPr>
          <p:cNvPr id="3" name="Content Placeholder 2"/>
          <p:cNvSpPr>
            <a:spLocks noGrp="1"/>
          </p:cNvSpPr>
          <p:nvPr>
            <p:ph sz="half" idx="1"/>
          </p:nvPr>
        </p:nvSpPr>
        <p:spPr>
          <a:xfrm>
            <a:off x="1223161" y="762000"/>
            <a:ext cx="8686801" cy="4191000"/>
          </a:xfrm>
        </p:spPr>
        <p:txBody>
          <a:bodyPr>
            <a:noAutofit/>
          </a:bodyPr>
          <a:lstStyle/>
          <a:p>
            <a:pPr marL="0" indent="0">
              <a:buNone/>
            </a:pPr>
            <a:r>
              <a:rPr lang="en-US" sz="2800" b="1" dirty="0"/>
              <a:t>Section 1012.5.1.1 – Fire wall alternative </a:t>
            </a:r>
          </a:p>
          <a:p>
            <a:r>
              <a:rPr lang="en-US" sz="2800" dirty="0"/>
              <a:t>In recognition of the difficulties in constructing fire walls in an existing building to allow for larger building areas, the exception this to this section permits fire barriers to be equivalent to fire walls with respect to allowable areas, as long as the building is equipped throughout with an NFPA 13 automatic sprinkler system. </a:t>
            </a:r>
          </a:p>
          <a:p>
            <a:r>
              <a:rPr lang="en-US" sz="2800" dirty="0"/>
              <a:t>The continuity and structural requirements of fire barriers result in a more reasonable installation, while still providing a high-level of protection against migration of fire and products of combustion.</a:t>
            </a:r>
          </a:p>
        </p:txBody>
      </p:sp>
      <p:sp>
        <p:nvSpPr>
          <p:cNvPr id="5" name="Slide Number Placeholder 4"/>
          <p:cNvSpPr>
            <a:spLocks noGrp="1"/>
          </p:cNvSpPr>
          <p:nvPr>
            <p:ph type="sldNum" sz="quarter" idx="11"/>
          </p:nvPr>
        </p:nvSpPr>
        <p:spPr/>
        <p:txBody>
          <a:bodyPr/>
          <a:lstStyle/>
          <a:p>
            <a:pPr>
              <a:defRPr/>
            </a:pPr>
            <a:fld id="{4C9BA85A-05AB-40DE-A642-B306DDD4645C}" type="slidenum">
              <a:rPr lang="en-US" smtClean="0"/>
              <a:pPr>
                <a:defRPr/>
              </a:pPr>
              <a:t>259</a:t>
            </a:fld>
            <a:endParaRPr lang="en-US" dirty="0"/>
          </a:p>
        </p:txBody>
      </p:sp>
      <p:pic>
        <p:nvPicPr>
          <p:cNvPr id="6" name="Picture 5">
            <a:extLst>
              <a:ext uri="{FF2B5EF4-FFF2-40B4-BE49-F238E27FC236}">
                <a16:creationId xmlns:a16="http://schemas.microsoft.com/office/drawing/2014/main" xmlns="" id="{78548A2A-2DC4-4454-83E1-4310713C45A7}"/>
              </a:ext>
            </a:extLst>
          </p:cNvPr>
          <p:cNvPicPr>
            <a:picLocks noChangeAspect="1"/>
          </p:cNvPicPr>
          <p:nvPr/>
        </p:nvPicPr>
        <p:blipFill>
          <a:blip r:embed="rId2" cstate="print"/>
          <a:stretch>
            <a:fillRect/>
          </a:stretch>
        </p:blipFill>
        <p:spPr>
          <a:xfrm>
            <a:off x="11133125" y="0"/>
            <a:ext cx="1055700" cy="638977"/>
          </a:xfrm>
          <a:prstGeom prst="rect">
            <a:avLst/>
          </a:prstGeom>
        </p:spPr>
      </p:pic>
    </p:spTree>
    <p:extLst>
      <p:ext uri="{BB962C8B-B14F-4D97-AF65-F5344CB8AC3E}">
        <p14:creationId xmlns:p14="http://schemas.microsoft.com/office/powerpoint/2010/main" xmlns="" val="354674658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Applicability—Section 102</a:t>
            </a:r>
            <a:endParaRPr lang="en-US" dirty="0"/>
          </a:p>
        </p:txBody>
      </p:sp>
      <p:sp>
        <p:nvSpPr>
          <p:cNvPr id="6" name="Content Placeholder 5"/>
          <p:cNvSpPr>
            <a:spLocks noGrp="1"/>
          </p:cNvSpPr>
          <p:nvPr>
            <p:ph idx="1"/>
          </p:nvPr>
        </p:nvSpPr>
        <p:spPr>
          <a:xfrm>
            <a:off x="1979612" y="1828800"/>
            <a:ext cx="8229600" cy="4419600"/>
          </a:xfrm>
        </p:spPr>
        <p:txBody>
          <a:bodyPr>
            <a:normAutofit/>
          </a:bodyPr>
          <a:lstStyle/>
          <a:p>
            <a:pPr marL="0" indent="0">
              <a:buNone/>
            </a:pPr>
            <a:r>
              <a:rPr lang="en-US" sz="2800" b="1" dirty="0"/>
              <a:t>Section 102.2 – Other laws</a:t>
            </a:r>
          </a:p>
          <a:p>
            <a:r>
              <a:rPr lang="en-US" sz="2800" dirty="0"/>
              <a:t>In some states, there are specific accessibility laws that duplicate federal requirements and are required to be enforced by the local code official.</a:t>
            </a:r>
          </a:p>
        </p:txBody>
      </p:sp>
      <p:sp>
        <p:nvSpPr>
          <p:cNvPr id="5" name="Slide Number Placeholder 4"/>
          <p:cNvSpPr>
            <a:spLocks noGrp="1"/>
          </p:cNvSpPr>
          <p:nvPr>
            <p:ph type="sldNum" sz="quarter" idx="11"/>
          </p:nvPr>
        </p:nvSpPr>
        <p:spPr/>
        <p:txBody>
          <a:bodyPr/>
          <a:lstStyle/>
          <a:p>
            <a:fld id="{4C9BA85A-05AB-40DE-A642-B306DDD4645C}" type="slidenum">
              <a:rPr lang="en-US" smtClean="0"/>
              <a:pPr/>
              <a:t>26</a:t>
            </a:fld>
            <a:endParaRPr lang="en-US" dirty="0"/>
          </a:p>
        </p:txBody>
      </p:sp>
      <p:pic>
        <p:nvPicPr>
          <p:cNvPr id="7" name="Picture 6">
            <a:extLst>
              <a:ext uri="{FF2B5EF4-FFF2-40B4-BE49-F238E27FC236}">
                <a16:creationId xmlns:a16="http://schemas.microsoft.com/office/drawing/2014/main" xmlns="" id="{1B6A686C-6A46-42FD-9D38-F89CCD8B459E}"/>
              </a:ext>
            </a:extLst>
          </p:cNvPr>
          <p:cNvPicPr>
            <a:picLocks noChangeAspect="1"/>
          </p:cNvPicPr>
          <p:nvPr/>
        </p:nvPicPr>
        <p:blipFill>
          <a:blip r:embed="rId2" cstate="print"/>
          <a:stretch>
            <a:fillRect/>
          </a:stretch>
        </p:blipFill>
        <p:spPr>
          <a:xfrm>
            <a:off x="11133125" y="0"/>
            <a:ext cx="1055700" cy="638977"/>
          </a:xfrm>
          <a:prstGeom prst="rect">
            <a:avLst/>
          </a:prstGeom>
        </p:spPr>
      </p:pic>
    </p:spTree>
    <p:extLst>
      <p:ext uri="{BB962C8B-B14F-4D97-AF65-F5344CB8AC3E}">
        <p14:creationId xmlns:p14="http://schemas.microsoft.com/office/powerpoint/2010/main" xmlns="" val="233228904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Change of Occupancy Classification—Section 1011</a:t>
            </a:r>
          </a:p>
        </p:txBody>
      </p:sp>
      <p:sp>
        <p:nvSpPr>
          <p:cNvPr id="3" name="Content Placeholder 2"/>
          <p:cNvSpPr>
            <a:spLocks noGrp="1"/>
          </p:cNvSpPr>
          <p:nvPr>
            <p:ph sz="half" idx="1"/>
          </p:nvPr>
        </p:nvSpPr>
        <p:spPr/>
        <p:txBody>
          <a:bodyPr>
            <a:normAutofit/>
          </a:bodyPr>
          <a:lstStyle/>
          <a:p>
            <a:pPr marL="0" indent="0">
              <a:buNone/>
            </a:pPr>
            <a:r>
              <a:rPr lang="en-US" sz="2800" b="1" dirty="0"/>
              <a:t>Section 1011.5.2 – Height and area for a change to an equal or lesser hazard category </a:t>
            </a:r>
          </a:p>
          <a:p>
            <a:r>
              <a:rPr lang="en-US" sz="2800" dirty="0"/>
              <a:t>The existing height and area of an existing building is acceptable when changing the use to an equal or lesser hazard.</a:t>
            </a:r>
          </a:p>
        </p:txBody>
      </p:sp>
      <p:sp>
        <p:nvSpPr>
          <p:cNvPr id="5" name="Slide Number Placeholder 4"/>
          <p:cNvSpPr>
            <a:spLocks noGrp="1"/>
          </p:cNvSpPr>
          <p:nvPr>
            <p:ph type="sldNum" sz="quarter" idx="11"/>
          </p:nvPr>
        </p:nvSpPr>
        <p:spPr/>
        <p:txBody>
          <a:bodyPr/>
          <a:lstStyle/>
          <a:p>
            <a:pPr>
              <a:defRPr/>
            </a:pPr>
            <a:fld id="{4C9BA85A-05AB-40DE-A642-B306DDD4645C}" type="slidenum">
              <a:rPr lang="en-US" smtClean="0"/>
              <a:pPr>
                <a:defRPr/>
              </a:pPr>
              <a:t>260</a:t>
            </a:fld>
            <a:endParaRPr lang="en-US" dirty="0"/>
          </a:p>
        </p:txBody>
      </p:sp>
      <p:pic>
        <p:nvPicPr>
          <p:cNvPr id="6" name="Picture 5">
            <a:extLst>
              <a:ext uri="{FF2B5EF4-FFF2-40B4-BE49-F238E27FC236}">
                <a16:creationId xmlns:a16="http://schemas.microsoft.com/office/drawing/2014/main" xmlns="" id="{9814F8AD-EC6A-428A-A698-7F3D77964CB3}"/>
              </a:ext>
            </a:extLst>
          </p:cNvPr>
          <p:cNvPicPr>
            <a:picLocks noChangeAspect="1"/>
          </p:cNvPicPr>
          <p:nvPr/>
        </p:nvPicPr>
        <p:blipFill>
          <a:blip r:embed="rId2" cstate="print"/>
          <a:stretch>
            <a:fillRect/>
          </a:stretch>
        </p:blipFill>
        <p:spPr>
          <a:xfrm>
            <a:off x="11133125" y="0"/>
            <a:ext cx="1055700" cy="638977"/>
          </a:xfrm>
          <a:prstGeom prst="rect">
            <a:avLst/>
          </a:prstGeom>
        </p:spPr>
      </p:pic>
    </p:spTree>
    <p:extLst>
      <p:ext uri="{BB962C8B-B14F-4D97-AF65-F5344CB8AC3E}">
        <p14:creationId xmlns:p14="http://schemas.microsoft.com/office/powerpoint/2010/main" xmlns="" val="361646100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Change of Occupancy Classification—Section 1011</a:t>
            </a:r>
          </a:p>
        </p:txBody>
      </p:sp>
      <p:sp>
        <p:nvSpPr>
          <p:cNvPr id="3" name="Content Placeholder 2"/>
          <p:cNvSpPr>
            <a:spLocks noGrp="1"/>
          </p:cNvSpPr>
          <p:nvPr>
            <p:ph sz="half" idx="1"/>
          </p:nvPr>
        </p:nvSpPr>
        <p:spPr/>
        <p:txBody>
          <a:bodyPr>
            <a:normAutofit/>
          </a:bodyPr>
          <a:lstStyle/>
          <a:p>
            <a:pPr marL="0" indent="0">
              <a:buNone/>
            </a:pPr>
            <a:r>
              <a:rPr lang="en-US" sz="2800" b="1" dirty="0"/>
              <a:t>Section 1011.5.3 – Fire barriers </a:t>
            </a:r>
          </a:p>
          <a:p>
            <a:r>
              <a:rPr lang="en-US" sz="2800" dirty="0"/>
              <a:t>Fire barriers in separated mixed use shall comply with the IBC when changing the occupancy classification to a higher hazard category. </a:t>
            </a:r>
          </a:p>
          <a:p>
            <a:r>
              <a:rPr lang="en-US" sz="2800" dirty="0"/>
              <a:t>Existing wood lath, plaster or ½-inch (13 mm) gypsum is acceptable in lieu of a one-hour fire-resistance rating.</a:t>
            </a:r>
          </a:p>
        </p:txBody>
      </p:sp>
      <p:sp>
        <p:nvSpPr>
          <p:cNvPr id="5" name="Slide Number Placeholder 4"/>
          <p:cNvSpPr>
            <a:spLocks noGrp="1"/>
          </p:cNvSpPr>
          <p:nvPr>
            <p:ph type="sldNum" sz="quarter" idx="11"/>
          </p:nvPr>
        </p:nvSpPr>
        <p:spPr/>
        <p:txBody>
          <a:bodyPr/>
          <a:lstStyle/>
          <a:p>
            <a:pPr>
              <a:defRPr/>
            </a:pPr>
            <a:fld id="{4C9BA85A-05AB-40DE-A642-B306DDD4645C}" type="slidenum">
              <a:rPr lang="en-US" smtClean="0"/>
              <a:pPr>
                <a:defRPr/>
              </a:pPr>
              <a:t>261</a:t>
            </a:fld>
            <a:endParaRPr lang="en-US" dirty="0"/>
          </a:p>
        </p:txBody>
      </p:sp>
      <p:pic>
        <p:nvPicPr>
          <p:cNvPr id="6" name="Picture 5">
            <a:extLst>
              <a:ext uri="{FF2B5EF4-FFF2-40B4-BE49-F238E27FC236}">
                <a16:creationId xmlns:a16="http://schemas.microsoft.com/office/drawing/2014/main" xmlns="" id="{35EDB033-72ED-4806-B13A-966DAB1C969B}"/>
              </a:ext>
            </a:extLst>
          </p:cNvPr>
          <p:cNvPicPr>
            <a:picLocks noChangeAspect="1"/>
          </p:cNvPicPr>
          <p:nvPr/>
        </p:nvPicPr>
        <p:blipFill>
          <a:blip r:embed="rId2" cstate="print"/>
          <a:stretch>
            <a:fillRect/>
          </a:stretch>
        </p:blipFill>
        <p:spPr>
          <a:xfrm>
            <a:off x="11133125" y="0"/>
            <a:ext cx="1055700" cy="638977"/>
          </a:xfrm>
          <a:prstGeom prst="rect">
            <a:avLst/>
          </a:prstGeom>
        </p:spPr>
      </p:pic>
    </p:spTree>
    <p:extLst>
      <p:ext uri="{BB962C8B-B14F-4D97-AF65-F5344CB8AC3E}">
        <p14:creationId xmlns:p14="http://schemas.microsoft.com/office/powerpoint/2010/main" xmlns="" val="297858080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Change of Occupancy Classification—Section 1011</a:t>
            </a:r>
          </a:p>
        </p:txBody>
      </p:sp>
      <p:sp>
        <p:nvSpPr>
          <p:cNvPr id="3" name="Content Placeholder 2"/>
          <p:cNvSpPr>
            <a:spLocks noGrp="1"/>
          </p:cNvSpPr>
          <p:nvPr>
            <p:ph sz="half" idx="1"/>
          </p:nvPr>
        </p:nvSpPr>
        <p:spPr/>
        <p:txBody>
          <a:bodyPr/>
          <a:lstStyle/>
          <a:p>
            <a:pPr marL="0" indent="0">
              <a:buNone/>
            </a:pPr>
            <a:r>
              <a:rPr lang="en-US" sz="2400" b="1" dirty="0"/>
              <a:t>Section 1011.6.1 – Exterior wall rating for change of occupancy classification to a higher hazard category </a:t>
            </a:r>
          </a:p>
          <a:p>
            <a:r>
              <a:rPr lang="en-US" sz="2400" dirty="0"/>
              <a:t>Exterior walls shall have a fire-resistance rating and exterior opening protectives in accordance with the requirements of the IBC, except for walls built at right angles to the property line. </a:t>
            </a:r>
          </a:p>
          <a:p>
            <a:r>
              <a:rPr lang="en-US" sz="2400" dirty="0"/>
              <a:t>When the building does not exceed three stories in height and is of an occupancy Group of A-2 and A-3 with occupant loads of less than 300, or Groups B, F, M or S, a two-hour rating is allowed.</a:t>
            </a:r>
          </a:p>
        </p:txBody>
      </p:sp>
      <p:sp>
        <p:nvSpPr>
          <p:cNvPr id="5" name="Slide Number Placeholder 4"/>
          <p:cNvSpPr>
            <a:spLocks noGrp="1"/>
          </p:cNvSpPr>
          <p:nvPr>
            <p:ph type="sldNum" sz="quarter" idx="11"/>
          </p:nvPr>
        </p:nvSpPr>
        <p:spPr/>
        <p:txBody>
          <a:bodyPr/>
          <a:lstStyle/>
          <a:p>
            <a:pPr>
              <a:defRPr/>
            </a:pPr>
            <a:fld id="{4C9BA85A-05AB-40DE-A642-B306DDD4645C}" type="slidenum">
              <a:rPr lang="en-US" smtClean="0"/>
              <a:pPr>
                <a:defRPr/>
              </a:pPr>
              <a:t>262</a:t>
            </a:fld>
            <a:endParaRPr lang="en-US" dirty="0"/>
          </a:p>
        </p:txBody>
      </p:sp>
      <p:pic>
        <p:nvPicPr>
          <p:cNvPr id="6" name="Picture 5">
            <a:extLst>
              <a:ext uri="{FF2B5EF4-FFF2-40B4-BE49-F238E27FC236}">
                <a16:creationId xmlns:a16="http://schemas.microsoft.com/office/drawing/2014/main" xmlns="" id="{4BB23CA4-B54B-470B-AFC7-201364050B8A}"/>
              </a:ext>
            </a:extLst>
          </p:cNvPr>
          <p:cNvPicPr>
            <a:picLocks noChangeAspect="1"/>
          </p:cNvPicPr>
          <p:nvPr/>
        </p:nvPicPr>
        <p:blipFill>
          <a:blip r:embed="rId2" cstate="print"/>
          <a:stretch>
            <a:fillRect/>
          </a:stretch>
        </p:blipFill>
        <p:spPr>
          <a:xfrm>
            <a:off x="11133125" y="0"/>
            <a:ext cx="1055700" cy="638977"/>
          </a:xfrm>
          <a:prstGeom prst="rect">
            <a:avLst/>
          </a:prstGeom>
        </p:spPr>
      </p:pic>
    </p:spTree>
    <p:extLst>
      <p:ext uri="{BB962C8B-B14F-4D97-AF65-F5344CB8AC3E}">
        <p14:creationId xmlns:p14="http://schemas.microsoft.com/office/powerpoint/2010/main" xmlns="" val="7155062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Change of Occupancy Classification—Section 1011</a:t>
            </a:r>
          </a:p>
        </p:txBody>
      </p:sp>
      <p:sp>
        <p:nvSpPr>
          <p:cNvPr id="3" name="Content Placeholder 2"/>
          <p:cNvSpPr>
            <a:spLocks noGrp="1"/>
          </p:cNvSpPr>
          <p:nvPr>
            <p:ph sz="half" idx="1"/>
          </p:nvPr>
        </p:nvSpPr>
        <p:spPr/>
        <p:txBody>
          <a:bodyPr>
            <a:normAutofit/>
          </a:bodyPr>
          <a:lstStyle/>
          <a:p>
            <a:pPr marL="0" indent="0">
              <a:buNone/>
            </a:pPr>
            <a:r>
              <a:rPr lang="en-US" sz="2800" b="1" dirty="0"/>
              <a:t>Section 1011.6.2 – Exterior wall rating for change of occupancy classification to an equal or lesser hazard </a:t>
            </a:r>
          </a:p>
          <a:p>
            <a:r>
              <a:rPr lang="en-US" sz="2800" dirty="0"/>
              <a:t>The existing rating of the exterior walls and openings would be acceptable.</a:t>
            </a:r>
          </a:p>
        </p:txBody>
      </p:sp>
      <p:sp>
        <p:nvSpPr>
          <p:cNvPr id="5" name="Slide Number Placeholder 4"/>
          <p:cNvSpPr>
            <a:spLocks noGrp="1"/>
          </p:cNvSpPr>
          <p:nvPr>
            <p:ph type="sldNum" sz="quarter" idx="11"/>
          </p:nvPr>
        </p:nvSpPr>
        <p:spPr/>
        <p:txBody>
          <a:bodyPr/>
          <a:lstStyle/>
          <a:p>
            <a:pPr>
              <a:defRPr/>
            </a:pPr>
            <a:fld id="{4C9BA85A-05AB-40DE-A642-B306DDD4645C}" type="slidenum">
              <a:rPr lang="en-US" smtClean="0"/>
              <a:pPr>
                <a:defRPr/>
              </a:pPr>
              <a:t>263</a:t>
            </a:fld>
            <a:endParaRPr lang="en-US" dirty="0"/>
          </a:p>
        </p:txBody>
      </p:sp>
      <p:pic>
        <p:nvPicPr>
          <p:cNvPr id="6" name="Picture 5">
            <a:extLst>
              <a:ext uri="{FF2B5EF4-FFF2-40B4-BE49-F238E27FC236}">
                <a16:creationId xmlns:a16="http://schemas.microsoft.com/office/drawing/2014/main" xmlns="" id="{92096927-D1C7-4043-9505-4D3AACB39A76}"/>
              </a:ext>
            </a:extLst>
          </p:cNvPr>
          <p:cNvPicPr>
            <a:picLocks noChangeAspect="1"/>
          </p:cNvPicPr>
          <p:nvPr/>
        </p:nvPicPr>
        <p:blipFill>
          <a:blip r:embed="rId2" cstate="print"/>
          <a:stretch>
            <a:fillRect/>
          </a:stretch>
        </p:blipFill>
        <p:spPr>
          <a:xfrm>
            <a:off x="11133125" y="0"/>
            <a:ext cx="1055700" cy="638977"/>
          </a:xfrm>
          <a:prstGeom prst="rect">
            <a:avLst/>
          </a:prstGeom>
        </p:spPr>
      </p:pic>
    </p:spTree>
    <p:extLst>
      <p:ext uri="{BB962C8B-B14F-4D97-AF65-F5344CB8AC3E}">
        <p14:creationId xmlns:p14="http://schemas.microsoft.com/office/powerpoint/2010/main" xmlns="" val="344195414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Change of Occupancy Classification—Section 1011</a:t>
            </a:r>
          </a:p>
        </p:txBody>
      </p:sp>
      <p:sp>
        <p:nvSpPr>
          <p:cNvPr id="3" name="Content Placeholder 2"/>
          <p:cNvSpPr>
            <a:spLocks noGrp="1"/>
          </p:cNvSpPr>
          <p:nvPr>
            <p:ph sz="half" idx="1"/>
          </p:nvPr>
        </p:nvSpPr>
        <p:spPr/>
        <p:txBody>
          <a:bodyPr>
            <a:normAutofit fontScale="92500"/>
          </a:bodyPr>
          <a:lstStyle/>
          <a:p>
            <a:pPr marL="0" indent="0">
              <a:buNone/>
            </a:pPr>
            <a:r>
              <a:rPr lang="en-US" sz="2400" b="1" dirty="0"/>
              <a:t>Section 1011.6.3 – Opening protectives </a:t>
            </a:r>
          </a:p>
          <a:p>
            <a:r>
              <a:rPr lang="en-US" sz="2400" dirty="0"/>
              <a:t>Openings must be in accordance with the IBC, and the sum of the area of the openings shall not exceed 50 percent of the total area in each story. </a:t>
            </a:r>
          </a:p>
          <a:p>
            <a:r>
              <a:rPr lang="en-US" sz="2400" dirty="0"/>
              <a:t>Exceptions: </a:t>
            </a:r>
          </a:p>
          <a:p>
            <a:pPr marL="914400" lvl="1" indent="-457200">
              <a:buFont typeface="+mj-lt"/>
              <a:buAutoNum type="arabicPeriod"/>
            </a:pPr>
            <a:r>
              <a:rPr lang="en-US" sz="2000" dirty="0"/>
              <a:t>Where the IBC permits openings greater than 50 percent. </a:t>
            </a:r>
          </a:p>
          <a:p>
            <a:pPr marL="914400" lvl="1" indent="-457200">
              <a:buFont typeface="+mj-lt"/>
              <a:buAutoNum type="arabicPeriod"/>
            </a:pPr>
            <a:r>
              <a:rPr lang="en-US" sz="2000" dirty="0"/>
              <a:t>Group R buildings less than four stories in height and not less than 3 feet (914 mm) from the property line do not require protected openings. </a:t>
            </a:r>
          </a:p>
          <a:p>
            <a:pPr marL="914400" lvl="1" indent="-457200">
              <a:buFont typeface="+mj-lt"/>
              <a:buAutoNum type="arabicPeriod"/>
            </a:pPr>
            <a:r>
              <a:rPr lang="en-US" sz="2000" dirty="0"/>
              <a:t>Sprinklers may substitute for protectives. </a:t>
            </a:r>
          </a:p>
          <a:p>
            <a:pPr marL="914400" lvl="1" indent="-457200">
              <a:buFont typeface="+mj-lt"/>
              <a:buAutoNum type="arabicPeriod"/>
            </a:pPr>
            <a:r>
              <a:rPr lang="en-US" sz="2000" dirty="0"/>
              <a:t>Not required if the occupancy group is on equal or lower classification.</a:t>
            </a:r>
          </a:p>
        </p:txBody>
      </p:sp>
      <p:sp>
        <p:nvSpPr>
          <p:cNvPr id="5" name="Slide Number Placeholder 4"/>
          <p:cNvSpPr>
            <a:spLocks noGrp="1"/>
          </p:cNvSpPr>
          <p:nvPr>
            <p:ph type="sldNum" sz="quarter" idx="11"/>
          </p:nvPr>
        </p:nvSpPr>
        <p:spPr/>
        <p:txBody>
          <a:bodyPr/>
          <a:lstStyle/>
          <a:p>
            <a:pPr>
              <a:defRPr/>
            </a:pPr>
            <a:fld id="{4C9BA85A-05AB-40DE-A642-B306DDD4645C}" type="slidenum">
              <a:rPr lang="en-US" smtClean="0"/>
              <a:pPr>
                <a:defRPr/>
              </a:pPr>
              <a:t>264</a:t>
            </a:fld>
            <a:endParaRPr lang="en-US" dirty="0"/>
          </a:p>
        </p:txBody>
      </p:sp>
      <p:pic>
        <p:nvPicPr>
          <p:cNvPr id="6" name="Picture 5">
            <a:extLst>
              <a:ext uri="{FF2B5EF4-FFF2-40B4-BE49-F238E27FC236}">
                <a16:creationId xmlns:a16="http://schemas.microsoft.com/office/drawing/2014/main" xmlns="" id="{EA39924D-FCF0-4DA6-B6C7-DE6207DEFCF1}"/>
              </a:ext>
            </a:extLst>
          </p:cNvPr>
          <p:cNvPicPr>
            <a:picLocks noChangeAspect="1"/>
          </p:cNvPicPr>
          <p:nvPr/>
        </p:nvPicPr>
        <p:blipFill>
          <a:blip r:embed="rId2" cstate="print"/>
          <a:stretch>
            <a:fillRect/>
          </a:stretch>
        </p:blipFill>
        <p:spPr>
          <a:xfrm>
            <a:off x="11133125" y="0"/>
            <a:ext cx="1055700" cy="638977"/>
          </a:xfrm>
          <a:prstGeom prst="rect">
            <a:avLst/>
          </a:prstGeom>
        </p:spPr>
      </p:pic>
    </p:spTree>
    <p:extLst>
      <p:ext uri="{BB962C8B-B14F-4D97-AF65-F5344CB8AC3E}">
        <p14:creationId xmlns:p14="http://schemas.microsoft.com/office/powerpoint/2010/main" xmlns="" val="91916788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Change of Occupancy Classification—Section 1011</a:t>
            </a:r>
          </a:p>
        </p:txBody>
      </p:sp>
      <p:sp>
        <p:nvSpPr>
          <p:cNvPr id="3" name="Content Placeholder 2"/>
          <p:cNvSpPr>
            <a:spLocks noGrp="1"/>
          </p:cNvSpPr>
          <p:nvPr>
            <p:ph sz="half" idx="1"/>
          </p:nvPr>
        </p:nvSpPr>
        <p:spPr/>
        <p:txBody>
          <a:bodyPr>
            <a:normAutofit/>
          </a:bodyPr>
          <a:lstStyle/>
          <a:p>
            <a:pPr marL="0" indent="0">
              <a:buNone/>
            </a:pPr>
            <a:r>
              <a:rPr lang="en-US" sz="2800" b="1" dirty="0"/>
              <a:t>Section 10112.7 – Enclosure of vertical shafts </a:t>
            </a:r>
          </a:p>
          <a:p>
            <a:r>
              <a:rPr lang="en-US" sz="2800" dirty="0"/>
              <a:t>Vertical shafts must meet the requirements for atriums as specified in the IBC or the requirements in Sections 1012.7.1 (Stairways), 1012.7.3 (Other vertical shafts) and 1012.7.4 (Openings).</a:t>
            </a:r>
          </a:p>
        </p:txBody>
      </p:sp>
      <p:sp>
        <p:nvSpPr>
          <p:cNvPr id="5" name="Slide Number Placeholder 4"/>
          <p:cNvSpPr>
            <a:spLocks noGrp="1"/>
          </p:cNvSpPr>
          <p:nvPr>
            <p:ph type="sldNum" sz="quarter" idx="11"/>
          </p:nvPr>
        </p:nvSpPr>
        <p:spPr/>
        <p:txBody>
          <a:bodyPr/>
          <a:lstStyle/>
          <a:p>
            <a:pPr>
              <a:defRPr/>
            </a:pPr>
            <a:fld id="{4C9BA85A-05AB-40DE-A642-B306DDD4645C}" type="slidenum">
              <a:rPr lang="en-US" smtClean="0"/>
              <a:pPr>
                <a:defRPr/>
              </a:pPr>
              <a:t>265</a:t>
            </a:fld>
            <a:endParaRPr lang="en-US" dirty="0"/>
          </a:p>
        </p:txBody>
      </p:sp>
      <p:pic>
        <p:nvPicPr>
          <p:cNvPr id="6" name="Picture 5">
            <a:extLst>
              <a:ext uri="{FF2B5EF4-FFF2-40B4-BE49-F238E27FC236}">
                <a16:creationId xmlns:a16="http://schemas.microsoft.com/office/drawing/2014/main" xmlns="" id="{0627F948-EE27-4076-91C2-60B61C2912E1}"/>
              </a:ext>
            </a:extLst>
          </p:cNvPr>
          <p:cNvPicPr>
            <a:picLocks noChangeAspect="1"/>
          </p:cNvPicPr>
          <p:nvPr/>
        </p:nvPicPr>
        <p:blipFill>
          <a:blip r:embed="rId2" cstate="print"/>
          <a:stretch>
            <a:fillRect/>
          </a:stretch>
        </p:blipFill>
        <p:spPr>
          <a:xfrm>
            <a:off x="11133125" y="0"/>
            <a:ext cx="1055700" cy="638977"/>
          </a:xfrm>
          <a:prstGeom prst="rect">
            <a:avLst/>
          </a:prstGeom>
        </p:spPr>
      </p:pic>
    </p:spTree>
    <p:extLst>
      <p:ext uri="{BB962C8B-B14F-4D97-AF65-F5344CB8AC3E}">
        <p14:creationId xmlns:p14="http://schemas.microsoft.com/office/powerpoint/2010/main" xmlns="" val="77726441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82" y="5499"/>
            <a:ext cx="11428412" cy="1066800"/>
          </a:xfrm>
        </p:spPr>
        <p:txBody>
          <a:bodyPr>
            <a:normAutofit/>
          </a:bodyPr>
          <a:lstStyle/>
          <a:p>
            <a:r>
              <a:rPr lang="en-US" dirty="0"/>
              <a:t>Change of Occupancy Classification—Section 1011</a:t>
            </a:r>
          </a:p>
        </p:txBody>
      </p:sp>
      <p:sp>
        <p:nvSpPr>
          <p:cNvPr id="3" name="Content Placeholder 2"/>
          <p:cNvSpPr>
            <a:spLocks noGrp="1"/>
          </p:cNvSpPr>
          <p:nvPr>
            <p:ph sz="half" idx="1"/>
          </p:nvPr>
        </p:nvSpPr>
        <p:spPr>
          <a:xfrm>
            <a:off x="1217612" y="838200"/>
            <a:ext cx="8686801" cy="4191000"/>
          </a:xfrm>
        </p:spPr>
        <p:txBody>
          <a:bodyPr>
            <a:noAutofit/>
          </a:bodyPr>
          <a:lstStyle/>
          <a:p>
            <a:pPr marL="0" indent="0">
              <a:buNone/>
            </a:pPr>
            <a:r>
              <a:rPr lang="en-US" sz="2400" b="1" dirty="0"/>
              <a:t>Section 1011.7.2 – Stairways </a:t>
            </a:r>
          </a:p>
          <a:p>
            <a:r>
              <a:rPr lang="en-US" sz="2400" dirty="0"/>
              <a:t>When a change of occupancy is to a higher hazard in accordance with Table 1012.4, the interior stairways must be enclosed in accordance with the IBC. </a:t>
            </a:r>
          </a:p>
          <a:p>
            <a:r>
              <a:rPr lang="en-US" sz="2400" dirty="0"/>
              <a:t>Exceptions: </a:t>
            </a:r>
          </a:p>
          <a:p>
            <a:pPr marL="914400" lvl="1" indent="-457200">
              <a:buFont typeface="+mj-lt"/>
              <a:buAutoNum type="arabicPeriod"/>
            </a:pPr>
            <a:r>
              <a:rPr lang="en-US" sz="2400" dirty="0"/>
              <a:t>For all occupancies other than Group I, an enclosure is not required for stairs serving one adjacent floor and not connected with corridors or stairs from other floors. </a:t>
            </a:r>
          </a:p>
          <a:p>
            <a:pPr marL="914400" lvl="1" indent="-457200">
              <a:buFont typeface="+mj-lt"/>
              <a:buAutoNum type="arabicPeriod"/>
            </a:pPr>
            <a:r>
              <a:rPr lang="en-US" sz="2400" dirty="0"/>
              <a:t>Stairways that were previously unenclosed are not required to be enclosed if each story has a one-hour separation (or wired glass in steel frames), and all exit corridors are </a:t>
            </a:r>
            <a:r>
              <a:rPr lang="en-US" sz="2400" dirty="0" err="1"/>
              <a:t>sprinklered</a:t>
            </a:r>
            <a:r>
              <a:rPr lang="en-US" sz="2400" dirty="0"/>
              <a:t>. </a:t>
            </a:r>
          </a:p>
          <a:p>
            <a:pPr marL="914400" lvl="1" indent="-457200">
              <a:buFont typeface="+mj-lt"/>
              <a:buAutoNum type="arabicPeriod"/>
            </a:pPr>
            <a:r>
              <a:rPr lang="en-US" sz="2400" dirty="0"/>
              <a:t>Existing penetrations of stair enclosures are acceptable if protected as required by the IBC.</a:t>
            </a:r>
          </a:p>
        </p:txBody>
      </p:sp>
      <p:sp>
        <p:nvSpPr>
          <p:cNvPr id="5" name="Slide Number Placeholder 4"/>
          <p:cNvSpPr>
            <a:spLocks noGrp="1"/>
          </p:cNvSpPr>
          <p:nvPr>
            <p:ph type="sldNum" sz="quarter" idx="11"/>
          </p:nvPr>
        </p:nvSpPr>
        <p:spPr/>
        <p:txBody>
          <a:bodyPr/>
          <a:lstStyle/>
          <a:p>
            <a:pPr>
              <a:defRPr/>
            </a:pPr>
            <a:fld id="{4C9BA85A-05AB-40DE-A642-B306DDD4645C}" type="slidenum">
              <a:rPr lang="en-US" smtClean="0"/>
              <a:pPr>
                <a:defRPr/>
              </a:pPr>
              <a:t>266</a:t>
            </a:fld>
            <a:endParaRPr lang="en-US" dirty="0"/>
          </a:p>
        </p:txBody>
      </p:sp>
      <p:pic>
        <p:nvPicPr>
          <p:cNvPr id="6" name="Picture 5">
            <a:extLst>
              <a:ext uri="{FF2B5EF4-FFF2-40B4-BE49-F238E27FC236}">
                <a16:creationId xmlns:a16="http://schemas.microsoft.com/office/drawing/2014/main" xmlns="" id="{05093BDF-6F03-41BA-84CD-D90A5C70430F}"/>
              </a:ext>
            </a:extLst>
          </p:cNvPr>
          <p:cNvPicPr>
            <a:picLocks noChangeAspect="1"/>
          </p:cNvPicPr>
          <p:nvPr/>
        </p:nvPicPr>
        <p:blipFill>
          <a:blip r:embed="rId2" cstate="print"/>
          <a:stretch>
            <a:fillRect/>
          </a:stretch>
        </p:blipFill>
        <p:spPr>
          <a:xfrm>
            <a:off x="11133125" y="0"/>
            <a:ext cx="1055700" cy="638977"/>
          </a:xfrm>
          <a:prstGeom prst="rect">
            <a:avLst/>
          </a:prstGeom>
        </p:spPr>
      </p:pic>
    </p:spTree>
    <p:extLst>
      <p:ext uri="{BB962C8B-B14F-4D97-AF65-F5344CB8AC3E}">
        <p14:creationId xmlns:p14="http://schemas.microsoft.com/office/powerpoint/2010/main" xmlns="" val="130493973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136"/>
            <a:ext cx="11133125" cy="1066800"/>
          </a:xfrm>
        </p:spPr>
        <p:txBody>
          <a:bodyPr>
            <a:normAutofit/>
          </a:bodyPr>
          <a:lstStyle/>
          <a:p>
            <a:r>
              <a:rPr lang="en-US" dirty="0"/>
              <a:t>Change of Occupancy Classification—Section 1011</a:t>
            </a:r>
          </a:p>
        </p:txBody>
      </p:sp>
      <p:sp>
        <p:nvSpPr>
          <p:cNvPr id="3" name="Content Placeholder 2"/>
          <p:cNvSpPr>
            <a:spLocks noGrp="1"/>
          </p:cNvSpPr>
          <p:nvPr>
            <p:ph sz="half" idx="1"/>
          </p:nvPr>
        </p:nvSpPr>
        <p:spPr>
          <a:xfrm>
            <a:off x="1293812" y="914400"/>
            <a:ext cx="8686801" cy="4191000"/>
          </a:xfrm>
        </p:spPr>
        <p:txBody>
          <a:bodyPr>
            <a:noAutofit/>
          </a:bodyPr>
          <a:lstStyle/>
          <a:p>
            <a:pPr marL="0" indent="0">
              <a:buNone/>
            </a:pPr>
            <a:r>
              <a:rPr lang="en-US" sz="2800" b="1" dirty="0"/>
              <a:t>Section 1011.7.3 – Other vertical shafts </a:t>
            </a:r>
          </a:p>
          <a:p>
            <a:r>
              <a:rPr lang="en-US" sz="2800" dirty="0"/>
              <a:t>When a change of occupancy is to a higher hazard in accordance Table 1011.4, all shafts (other than stairs) must be enclosed in accordance with the IBC. </a:t>
            </a:r>
          </a:p>
          <a:p>
            <a:r>
              <a:rPr lang="en-US" sz="2800" dirty="0"/>
              <a:t>Exceptions: </a:t>
            </a:r>
          </a:p>
          <a:p>
            <a:pPr marL="914400" lvl="1" indent="-457200">
              <a:buFont typeface="+mj-lt"/>
              <a:buAutoNum type="arabicPeriod"/>
            </a:pPr>
            <a:r>
              <a:rPr lang="en-US" sz="2800" dirty="0"/>
              <a:t>Shafts that have a one-hour fire rating are acceptable if a higher rating is required. </a:t>
            </a:r>
          </a:p>
          <a:p>
            <a:pPr marL="914400" lvl="1" indent="-457200">
              <a:buFont typeface="+mj-lt"/>
              <a:buAutoNum type="arabicPeriod"/>
            </a:pPr>
            <a:r>
              <a:rPr lang="en-US" sz="2800" dirty="0"/>
              <a:t>Fully </a:t>
            </a:r>
            <a:r>
              <a:rPr lang="en-US" sz="2800" dirty="0" err="1"/>
              <a:t>sprinklered</a:t>
            </a:r>
            <a:r>
              <a:rPr lang="en-US" sz="2800" dirty="0"/>
              <a:t> buildings, other than Group I, are not required to have openings enclosed, provided they connect less than six stories.</a:t>
            </a:r>
          </a:p>
        </p:txBody>
      </p:sp>
      <p:sp>
        <p:nvSpPr>
          <p:cNvPr id="5" name="Slide Number Placeholder 4"/>
          <p:cNvSpPr>
            <a:spLocks noGrp="1"/>
          </p:cNvSpPr>
          <p:nvPr>
            <p:ph type="sldNum" sz="quarter" idx="11"/>
          </p:nvPr>
        </p:nvSpPr>
        <p:spPr/>
        <p:txBody>
          <a:bodyPr/>
          <a:lstStyle/>
          <a:p>
            <a:pPr>
              <a:defRPr/>
            </a:pPr>
            <a:fld id="{4C9BA85A-05AB-40DE-A642-B306DDD4645C}" type="slidenum">
              <a:rPr lang="en-US" smtClean="0"/>
              <a:pPr>
                <a:defRPr/>
              </a:pPr>
              <a:t>267</a:t>
            </a:fld>
            <a:endParaRPr lang="en-US" dirty="0"/>
          </a:p>
        </p:txBody>
      </p:sp>
      <p:pic>
        <p:nvPicPr>
          <p:cNvPr id="6" name="Picture 5">
            <a:extLst>
              <a:ext uri="{FF2B5EF4-FFF2-40B4-BE49-F238E27FC236}">
                <a16:creationId xmlns:a16="http://schemas.microsoft.com/office/drawing/2014/main" xmlns="" id="{3A978ABB-5A93-447D-87C7-93D6DCD2B76A}"/>
              </a:ext>
            </a:extLst>
          </p:cNvPr>
          <p:cNvPicPr>
            <a:picLocks noChangeAspect="1"/>
          </p:cNvPicPr>
          <p:nvPr/>
        </p:nvPicPr>
        <p:blipFill>
          <a:blip r:embed="rId2" cstate="print"/>
          <a:stretch>
            <a:fillRect/>
          </a:stretch>
        </p:blipFill>
        <p:spPr>
          <a:xfrm>
            <a:off x="11133125" y="0"/>
            <a:ext cx="1055700" cy="638977"/>
          </a:xfrm>
          <a:prstGeom prst="rect">
            <a:avLst/>
          </a:prstGeom>
        </p:spPr>
      </p:pic>
    </p:spTree>
    <p:extLst>
      <p:ext uri="{BB962C8B-B14F-4D97-AF65-F5344CB8AC3E}">
        <p14:creationId xmlns:p14="http://schemas.microsoft.com/office/powerpoint/2010/main" xmlns="" val="229101144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dirty="0"/>
              <a:t>Change of Occupancy </a:t>
            </a:r>
          </a:p>
        </p:txBody>
      </p:sp>
      <p:sp>
        <p:nvSpPr>
          <p:cNvPr id="7" name="Content Placeholder 6"/>
          <p:cNvSpPr>
            <a:spLocks noGrp="1"/>
          </p:cNvSpPr>
          <p:nvPr>
            <p:ph idx="1"/>
          </p:nvPr>
        </p:nvSpPr>
        <p:spPr/>
        <p:txBody>
          <a:bodyPr/>
          <a:lstStyle/>
          <a:p>
            <a:pPr marL="514350" indent="-514350">
              <a:buFont typeface="+mj-lt"/>
              <a:buAutoNum type="arabicPeriod"/>
            </a:pPr>
            <a:r>
              <a:rPr lang="en-US" dirty="0"/>
              <a:t>What must be issued where a change of occupancy occurs that results in a different occupancy classification as determined by the IBC?</a:t>
            </a:r>
          </a:p>
          <a:p>
            <a:pPr marL="400050" lvl="1" indent="0">
              <a:buNone/>
            </a:pPr>
            <a:endParaRPr lang="en-US" sz="1400" dirty="0"/>
          </a:p>
          <a:p>
            <a:pPr marL="400050" lvl="1" indent="0">
              <a:buNone/>
            </a:pPr>
            <a:endParaRPr lang="en-US" sz="1400" dirty="0"/>
          </a:p>
          <a:p>
            <a:pPr marL="514350" indent="-514350">
              <a:buFont typeface="+mj-lt"/>
              <a:buAutoNum type="arabicPeriod"/>
            </a:pPr>
            <a:r>
              <a:rPr lang="en-US" dirty="0"/>
              <a:t>Buildings subject to a change of occupancy where such a change in the nature of the occupancy results in higher uniform or concentrated loads based on Table 1607.1 of the IBC must comply with which provisions of the IBC?</a:t>
            </a:r>
          </a:p>
          <a:p>
            <a:pPr marL="400050" lvl="1" indent="0">
              <a:buNone/>
            </a:pPr>
            <a:endParaRPr lang="en-US" sz="1400" dirty="0"/>
          </a:p>
          <a:p>
            <a:pPr marL="800100" lvl="1" indent="-342900">
              <a:buFont typeface="+mj-lt"/>
              <a:buAutoNum type="arabicPeriod"/>
            </a:pPr>
            <a:endParaRPr lang="en-US" dirty="0"/>
          </a:p>
          <a:p>
            <a:pPr marL="914400" lvl="1" indent="-457200">
              <a:buFont typeface="+mj-lt"/>
              <a:buAutoNum type="alphaLcPeriod"/>
            </a:pPr>
            <a:endParaRPr lang="en-US" dirty="0"/>
          </a:p>
          <a:p>
            <a:pPr marL="514350" indent="-514350">
              <a:buFont typeface="+mj-lt"/>
              <a:buAutoNum type="arabicPeriod"/>
            </a:pPr>
            <a:endParaRPr lang="en-US" dirty="0"/>
          </a:p>
        </p:txBody>
      </p:sp>
      <p:sp>
        <p:nvSpPr>
          <p:cNvPr id="5" name="Slide Number Placeholder 4"/>
          <p:cNvSpPr>
            <a:spLocks noGrp="1"/>
          </p:cNvSpPr>
          <p:nvPr>
            <p:ph type="sldNum" sz="quarter" idx="11"/>
          </p:nvPr>
        </p:nvSpPr>
        <p:spPr/>
        <p:txBody>
          <a:bodyPr/>
          <a:lstStyle/>
          <a:p>
            <a:fld id="{2C543F9B-D18C-4382-B79F-E6EA160C74A3}" type="slidenum">
              <a:rPr lang="en-US" smtClean="0"/>
              <a:pPr/>
              <a:t>268</a:t>
            </a:fld>
            <a:endParaRPr lang="en-US" dirty="0"/>
          </a:p>
        </p:txBody>
      </p:sp>
      <p:pic>
        <p:nvPicPr>
          <p:cNvPr id="8" name="Picture 7">
            <a:extLst>
              <a:ext uri="{FF2B5EF4-FFF2-40B4-BE49-F238E27FC236}">
                <a16:creationId xmlns:a16="http://schemas.microsoft.com/office/drawing/2014/main" xmlns="" id="{D330F37B-3C45-4B0C-9BC9-C2704E335763}"/>
              </a:ext>
            </a:extLst>
          </p:cNvPr>
          <p:cNvPicPr>
            <a:picLocks noChangeAspect="1"/>
          </p:cNvPicPr>
          <p:nvPr/>
        </p:nvPicPr>
        <p:blipFill>
          <a:blip r:embed="rId3" cstate="print"/>
          <a:stretch>
            <a:fillRect/>
          </a:stretch>
        </p:blipFill>
        <p:spPr>
          <a:xfrm>
            <a:off x="11133125" y="0"/>
            <a:ext cx="1055700" cy="638977"/>
          </a:xfrm>
          <a:prstGeom prst="rect">
            <a:avLst/>
          </a:prstGeom>
        </p:spPr>
      </p:pic>
    </p:spTree>
    <p:custDataLst>
      <p:tags r:id="rId1"/>
    </p:custDataLst>
    <p:extLst>
      <p:ext uri="{BB962C8B-B14F-4D97-AF65-F5344CB8AC3E}">
        <p14:creationId xmlns:p14="http://schemas.microsoft.com/office/powerpoint/2010/main" xmlns="" val="262348908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Change of Occupancy </a:t>
            </a:r>
            <a:endParaRPr lang="en-US" dirty="0"/>
          </a:p>
        </p:txBody>
      </p:sp>
      <p:sp>
        <p:nvSpPr>
          <p:cNvPr id="3" name="Content Placeholder 2"/>
          <p:cNvSpPr>
            <a:spLocks noGrp="1"/>
          </p:cNvSpPr>
          <p:nvPr>
            <p:ph idx="1"/>
          </p:nvPr>
        </p:nvSpPr>
        <p:spPr/>
        <p:txBody>
          <a:bodyPr/>
          <a:lstStyle/>
          <a:p>
            <a:pPr marL="514350" indent="-514350">
              <a:buFont typeface="+mj-lt"/>
              <a:buAutoNum type="arabicPeriod"/>
            </a:pPr>
            <a:r>
              <a:rPr lang="en-US" dirty="0" smtClean="0"/>
              <a:t>What must be issued where a change of occupancy occurs that results in a different occupancy classification as determined by the IBC?</a:t>
            </a:r>
          </a:p>
          <a:p>
            <a:pPr marL="400050" lvl="1" indent="0">
              <a:buNone/>
            </a:pPr>
            <a:endParaRPr lang="en-US" sz="1400" dirty="0" smtClean="0"/>
          </a:p>
          <a:p>
            <a:pPr marL="400050" lvl="1" indent="0" algn="ctr">
              <a:buNone/>
            </a:pPr>
            <a:r>
              <a:rPr lang="en-US" dirty="0" smtClean="0">
                <a:solidFill>
                  <a:srgbClr val="C00000"/>
                </a:solidFill>
              </a:rPr>
              <a:t>A certificate of occupancy.</a:t>
            </a:r>
          </a:p>
          <a:p>
            <a:pPr marL="400050" lvl="1" indent="0">
              <a:buNone/>
            </a:pPr>
            <a:endParaRPr lang="en-US" sz="1400" dirty="0" smtClean="0"/>
          </a:p>
          <a:p>
            <a:pPr marL="514350" indent="-514350">
              <a:buFont typeface="+mj-lt"/>
              <a:buAutoNum type="arabicPeriod"/>
            </a:pPr>
            <a:r>
              <a:rPr lang="en-US" dirty="0" smtClean="0"/>
              <a:t>Buildings subject to a change of occupancy where such a change in the nature of the occupancy results in higher uniform or concentrated loads based on Table 1607.1 of the IBC must comply with which provisions of the IBC?</a:t>
            </a:r>
          </a:p>
          <a:p>
            <a:pPr marL="400050" lvl="1" indent="0">
              <a:buNone/>
            </a:pPr>
            <a:endParaRPr lang="en-US" sz="1400" dirty="0" smtClean="0"/>
          </a:p>
          <a:p>
            <a:pPr marL="400050" lvl="1" indent="0" algn="ctr">
              <a:buNone/>
            </a:pPr>
            <a:r>
              <a:rPr lang="en-US" dirty="0" smtClean="0">
                <a:solidFill>
                  <a:srgbClr val="C00000"/>
                </a:solidFill>
              </a:rPr>
              <a:t>Gravity load provisions.</a:t>
            </a:r>
          </a:p>
          <a:p>
            <a:endParaRPr lang="en-US" dirty="0"/>
          </a:p>
        </p:txBody>
      </p:sp>
      <p:sp>
        <p:nvSpPr>
          <p:cNvPr id="4" name="Slide Number Placeholder 3"/>
          <p:cNvSpPr>
            <a:spLocks noGrp="1"/>
          </p:cNvSpPr>
          <p:nvPr>
            <p:ph type="sldNum" sz="quarter" idx="12"/>
          </p:nvPr>
        </p:nvSpPr>
        <p:spPr/>
        <p:txBody>
          <a:bodyPr/>
          <a:lstStyle/>
          <a:p>
            <a:fld id="{AAEAE4A8-A6E5-453E-B946-FB774B73F48C}" type="slidenum">
              <a:rPr lang="en-US" smtClean="0"/>
              <a:pPr/>
              <a:t>269</a:t>
            </a:fld>
            <a:endParaRPr lang="en-US"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Applicability—Section 102</a:t>
            </a:r>
            <a:endParaRPr lang="en-US" dirty="0"/>
          </a:p>
        </p:txBody>
      </p:sp>
      <p:sp>
        <p:nvSpPr>
          <p:cNvPr id="6" name="Content Placeholder 5"/>
          <p:cNvSpPr>
            <a:spLocks noGrp="1"/>
          </p:cNvSpPr>
          <p:nvPr>
            <p:ph sz="half" idx="1"/>
          </p:nvPr>
        </p:nvSpPr>
        <p:spPr/>
        <p:txBody>
          <a:bodyPr>
            <a:noAutofit/>
          </a:bodyPr>
          <a:lstStyle/>
          <a:p>
            <a:pPr marL="0" indent="0">
              <a:buNone/>
            </a:pPr>
            <a:r>
              <a:rPr lang="en-US" sz="2800" b="1" dirty="0"/>
              <a:t>Section 102.4 – Referenced codes and standards</a:t>
            </a:r>
          </a:p>
          <a:p>
            <a:r>
              <a:rPr lang="en-US" sz="2800" dirty="0"/>
              <a:t>A standard is a published technical document that represents an industry consensus on how a material or assembly is to be designed, manufactured, tested or installed so that a specific level of performance is obtained. </a:t>
            </a:r>
          </a:p>
          <a:p>
            <a:r>
              <a:rPr lang="en-US" sz="2800" dirty="0"/>
              <a:t>Whereas a model code becomes law when it is adopted by a jurisdiction, a standard only becomes enforceable to the extent it is referenced in a model code. </a:t>
            </a:r>
          </a:p>
        </p:txBody>
      </p:sp>
      <p:sp>
        <p:nvSpPr>
          <p:cNvPr id="5" name="Slide Number Placeholder 4"/>
          <p:cNvSpPr>
            <a:spLocks noGrp="1"/>
          </p:cNvSpPr>
          <p:nvPr>
            <p:ph type="sldNum" sz="quarter" idx="11"/>
          </p:nvPr>
        </p:nvSpPr>
        <p:spPr/>
        <p:txBody>
          <a:bodyPr/>
          <a:lstStyle/>
          <a:p>
            <a:fld id="{2C543F9B-D18C-4382-B79F-E6EA160C74A3}" type="slidenum">
              <a:rPr lang="en-US" smtClean="0"/>
              <a:pPr/>
              <a:t>27</a:t>
            </a:fld>
            <a:endParaRPr lang="en-US" dirty="0"/>
          </a:p>
        </p:txBody>
      </p:sp>
      <p:pic>
        <p:nvPicPr>
          <p:cNvPr id="7" name="Picture 6">
            <a:extLst>
              <a:ext uri="{FF2B5EF4-FFF2-40B4-BE49-F238E27FC236}">
                <a16:creationId xmlns:a16="http://schemas.microsoft.com/office/drawing/2014/main" xmlns="" id="{D3A1661E-7140-483D-9BFF-6518D7E2DCDA}"/>
              </a:ext>
            </a:extLst>
          </p:cNvPr>
          <p:cNvPicPr>
            <a:picLocks noChangeAspect="1"/>
          </p:cNvPicPr>
          <p:nvPr/>
        </p:nvPicPr>
        <p:blipFill>
          <a:blip r:embed="rId3" cstate="print"/>
          <a:stretch>
            <a:fillRect/>
          </a:stretch>
        </p:blipFill>
        <p:spPr>
          <a:xfrm>
            <a:off x="11133125" y="0"/>
            <a:ext cx="1055700" cy="638977"/>
          </a:xfrm>
          <a:prstGeom prst="rect">
            <a:avLst/>
          </a:prstGeom>
        </p:spPr>
      </p:pic>
    </p:spTree>
    <p:extLst>
      <p:ext uri="{BB962C8B-B14F-4D97-AF65-F5344CB8AC3E}">
        <p14:creationId xmlns:p14="http://schemas.microsoft.com/office/powerpoint/2010/main" xmlns="" val="56532605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dirty="0"/>
              <a:t>Change of Occupancy </a:t>
            </a:r>
          </a:p>
        </p:txBody>
      </p:sp>
      <p:sp>
        <p:nvSpPr>
          <p:cNvPr id="7" name="Content Placeholder 6"/>
          <p:cNvSpPr>
            <a:spLocks noGrp="1"/>
          </p:cNvSpPr>
          <p:nvPr>
            <p:ph idx="1"/>
          </p:nvPr>
        </p:nvSpPr>
        <p:spPr/>
        <p:txBody>
          <a:bodyPr>
            <a:normAutofit lnSpcReduction="10000"/>
          </a:bodyPr>
          <a:lstStyle/>
          <a:p>
            <a:pPr marL="514350" indent="-514350">
              <a:buFont typeface="+mj-lt"/>
              <a:buAutoNum type="arabicPeriod" startAt="3"/>
            </a:pPr>
            <a:r>
              <a:rPr lang="en-US" dirty="0"/>
              <a:t>Where the occupancy of existing building or part of an existing building is changed such that the new occupancy is subject to different kitchen exhaust requirements, the new occupancy must comply with the intent of which I-Code?</a:t>
            </a:r>
          </a:p>
          <a:p>
            <a:pPr marL="400050" lvl="1" indent="0">
              <a:buNone/>
            </a:pPr>
            <a:endParaRPr lang="en-US" sz="1400" dirty="0"/>
          </a:p>
          <a:p>
            <a:pPr marL="400050" lvl="1" indent="0" algn="ctr">
              <a:buNone/>
            </a:pPr>
            <a:r>
              <a:rPr lang="en-US" smtClean="0">
                <a:solidFill>
                  <a:srgbClr val="C00000"/>
                </a:solidFill>
              </a:rPr>
              <a:t>IMC </a:t>
            </a:r>
          </a:p>
          <a:p>
            <a:pPr marL="400050" lvl="1" indent="0">
              <a:buNone/>
            </a:pPr>
            <a:endParaRPr lang="en-US" sz="1400" dirty="0"/>
          </a:p>
          <a:p>
            <a:pPr marL="514350" indent="-514350">
              <a:buFont typeface="+mj-lt"/>
              <a:buAutoNum type="arabicPeriod" startAt="3"/>
            </a:pPr>
            <a:r>
              <a:rPr lang="en-US" dirty="0"/>
              <a:t>An existing building must comply with all of the applicable requirements of Chapter 10 when an occupancy classification of a building changes, including a change of occupancy classification within a group (i.e., A-3 to A-2).</a:t>
            </a:r>
          </a:p>
          <a:p>
            <a:pPr marL="914400" lvl="1" indent="-514350">
              <a:buFont typeface="+mj-lt"/>
              <a:buAutoNum type="alphaLcPeriod"/>
            </a:pPr>
            <a:r>
              <a:rPr lang="en-US" dirty="0"/>
              <a:t>True</a:t>
            </a:r>
          </a:p>
          <a:p>
            <a:pPr marL="914400" lvl="1" indent="-514350">
              <a:buFont typeface="+mj-lt"/>
              <a:buAutoNum type="alphaLcPeriod"/>
            </a:pPr>
            <a:r>
              <a:rPr lang="en-US" dirty="0"/>
              <a:t>False</a:t>
            </a:r>
          </a:p>
          <a:p>
            <a:pPr marL="400050" lvl="1" indent="0">
              <a:buNone/>
            </a:pPr>
            <a:endParaRPr lang="en-US" sz="1400" dirty="0"/>
          </a:p>
          <a:p>
            <a:pPr marL="800100" lvl="1" indent="-342900">
              <a:buFont typeface="+mj-lt"/>
              <a:buAutoNum type="arabicPeriod"/>
            </a:pPr>
            <a:endParaRPr lang="en-US" dirty="0"/>
          </a:p>
          <a:p>
            <a:pPr marL="914400" lvl="1" indent="-457200">
              <a:buFont typeface="+mj-lt"/>
              <a:buAutoNum type="alphaLcPeriod"/>
            </a:pPr>
            <a:endParaRPr lang="en-US" dirty="0"/>
          </a:p>
          <a:p>
            <a:pPr marL="514350" indent="-514350">
              <a:buFont typeface="+mj-lt"/>
              <a:buAutoNum type="arabicPeriod" startAt="3"/>
            </a:pPr>
            <a:endParaRPr lang="en-US" dirty="0"/>
          </a:p>
        </p:txBody>
      </p:sp>
      <p:sp>
        <p:nvSpPr>
          <p:cNvPr id="5" name="Slide Number Placeholder 4"/>
          <p:cNvSpPr>
            <a:spLocks noGrp="1"/>
          </p:cNvSpPr>
          <p:nvPr>
            <p:ph type="sldNum" sz="quarter" idx="11"/>
          </p:nvPr>
        </p:nvSpPr>
        <p:spPr/>
        <p:txBody>
          <a:bodyPr/>
          <a:lstStyle/>
          <a:p>
            <a:fld id="{2C543F9B-D18C-4382-B79F-E6EA160C74A3}" type="slidenum">
              <a:rPr lang="en-US" smtClean="0"/>
              <a:pPr/>
              <a:t>270</a:t>
            </a:fld>
            <a:endParaRPr lang="en-US" dirty="0"/>
          </a:p>
        </p:txBody>
      </p:sp>
      <p:pic>
        <p:nvPicPr>
          <p:cNvPr id="8" name="Picture 7">
            <a:extLst>
              <a:ext uri="{FF2B5EF4-FFF2-40B4-BE49-F238E27FC236}">
                <a16:creationId xmlns:a16="http://schemas.microsoft.com/office/drawing/2014/main" xmlns="" id="{32745630-A530-4DC2-8B58-8C24DF92C795}"/>
              </a:ext>
            </a:extLst>
          </p:cNvPr>
          <p:cNvPicPr>
            <a:picLocks noChangeAspect="1"/>
          </p:cNvPicPr>
          <p:nvPr/>
        </p:nvPicPr>
        <p:blipFill>
          <a:blip r:embed="rId3" cstate="print"/>
          <a:stretch>
            <a:fillRect/>
          </a:stretch>
        </p:blipFill>
        <p:spPr>
          <a:xfrm>
            <a:off x="11133125" y="0"/>
            <a:ext cx="1055700" cy="638977"/>
          </a:xfrm>
          <a:prstGeom prst="rect">
            <a:avLst/>
          </a:prstGeom>
        </p:spPr>
      </p:pic>
    </p:spTree>
    <p:custDataLst>
      <p:tags r:id="rId1"/>
    </p:custDataLst>
    <p:extLst>
      <p:ext uri="{BB962C8B-B14F-4D97-AF65-F5344CB8AC3E}">
        <p14:creationId xmlns:p14="http://schemas.microsoft.com/office/powerpoint/2010/main" xmlns="" val="53294596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 calcmode="lin" valueType="num">
                                      <p:cBhvr additive="base">
                                        <p:cTn id="7"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mph" presetSubtype="2" fill="hold" nodeType="clickEffect">
                                  <p:stCondLst>
                                    <p:cond delay="0"/>
                                  </p:stCondLst>
                                  <p:childTnLst>
                                    <p:animClr clrSpc="rgb" dir="cw">
                                      <p:cBhvr override="childStyle">
                                        <p:cTn id="12" dur="2000" fill="hold"/>
                                        <p:tgtEl>
                                          <p:spTgt spid="7">
                                            <p:txEl>
                                              <p:pRg st="5" end="5"/>
                                            </p:txEl>
                                          </p:spTgt>
                                        </p:tgtEl>
                                        <p:attrNameLst>
                                          <p:attrName>style.color</p:attrName>
                                        </p:attrNameLst>
                                      </p:cBhvr>
                                      <p:to>
                                        <a:srgbClr val="C0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dirty="0"/>
              <a:t>Chapter 11 Additions</a:t>
            </a:r>
          </a:p>
        </p:txBody>
      </p:sp>
      <p:sp>
        <p:nvSpPr>
          <p:cNvPr id="7" name="Subtitle 6"/>
          <p:cNvSpPr>
            <a:spLocks noGrp="1"/>
          </p:cNvSpPr>
          <p:nvPr>
            <p:ph type="subTitle" idx="1"/>
          </p:nvPr>
        </p:nvSpPr>
        <p:spPr/>
        <p:txBody>
          <a:bodyPr/>
          <a:lstStyle/>
          <a:p>
            <a:endParaRPr lang="en-US" dirty="0"/>
          </a:p>
        </p:txBody>
      </p:sp>
      <p:sp>
        <p:nvSpPr>
          <p:cNvPr id="5" name="Slide Number Placeholder 4"/>
          <p:cNvSpPr>
            <a:spLocks noGrp="1"/>
          </p:cNvSpPr>
          <p:nvPr>
            <p:ph type="sldNum" sz="quarter" idx="10"/>
          </p:nvPr>
        </p:nvSpPr>
        <p:spPr/>
        <p:txBody>
          <a:bodyPr/>
          <a:lstStyle/>
          <a:p>
            <a:pPr>
              <a:defRPr/>
            </a:pPr>
            <a:fld id="{2C543F9B-D18C-4382-B79F-E6EA160C74A3}" type="slidenum">
              <a:rPr lang="en-US" smtClean="0"/>
              <a:pPr>
                <a:defRPr/>
              </a:pPr>
              <a:t>271</a:t>
            </a:fld>
            <a:endParaRPr lang="en-US" dirty="0"/>
          </a:p>
        </p:txBody>
      </p:sp>
      <p:pic>
        <p:nvPicPr>
          <p:cNvPr id="8" name="Picture 7">
            <a:extLst>
              <a:ext uri="{FF2B5EF4-FFF2-40B4-BE49-F238E27FC236}">
                <a16:creationId xmlns:a16="http://schemas.microsoft.com/office/drawing/2014/main" xmlns="" id="{46D32EE1-61EA-4F14-9711-2B756ABB1945}"/>
              </a:ext>
            </a:extLst>
          </p:cNvPr>
          <p:cNvPicPr>
            <a:picLocks noChangeAspect="1"/>
          </p:cNvPicPr>
          <p:nvPr/>
        </p:nvPicPr>
        <p:blipFill>
          <a:blip r:embed="rId2" cstate="print"/>
          <a:stretch>
            <a:fillRect/>
          </a:stretch>
        </p:blipFill>
        <p:spPr>
          <a:xfrm>
            <a:off x="11133125" y="0"/>
            <a:ext cx="1055700" cy="638977"/>
          </a:xfrm>
          <a:prstGeom prst="rect">
            <a:avLst/>
          </a:prstGeom>
        </p:spPr>
      </p:pic>
    </p:spTree>
    <p:extLst>
      <p:ext uri="{BB962C8B-B14F-4D97-AF65-F5344CB8AC3E}">
        <p14:creationId xmlns:p14="http://schemas.microsoft.com/office/powerpoint/2010/main" xmlns="" val="88963428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12812" y="-304800"/>
            <a:ext cx="8686801" cy="1066800"/>
          </a:xfrm>
        </p:spPr>
        <p:txBody>
          <a:bodyPr/>
          <a:lstStyle/>
          <a:p>
            <a:r>
              <a:rPr lang="en-US" dirty="0"/>
              <a:t>Introduction</a:t>
            </a:r>
          </a:p>
        </p:txBody>
      </p:sp>
      <p:sp>
        <p:nvSpPr>
          <p:cNvPr id="6" name="Content Placeholder 5"/>
          <p:cNvSpPr>
            <a:spLocks noGrp="1"/>
          </p:cNvSpPr>
          <p:nvPr>
            <p:ph sz="half" idx="1"/>
          </p:nvPr>
        </p:nvSpPr>
        <p:spPr>
          <a:xfrm>
            <a:off x="912812" y="790280"/>
            <a:ext cx="8686801" cy="4191000"/>
          </a:xfrm>
        </p:spPr>
        <p:txBody>
          <a:bodyPr>
            <a:noAutofit/>
          </a:bodyPr>
          <a:lstStyle/>
          <a:p>
            <a:r>
              <a:rPr lang="en-US" sz="2200" dirty="0"/>
              <a:t>An addition </a:t>
            </a:r>
          </a:p>
          <a:p>
            <a:pPr lvl="1"/>
            <a:r>
              <a:rPr lang="en-US" sz="2200" dirty="0"/>
              <a:t>Is an extension or increase in floor area, number of stories or height of a building. </a:t>
            </a:r>
          </a:p>
          <a:p>
            <a:pPr lvl="1"/>
            <a:r>
              <a:rPr lang="en-US" sz="2200" dirty="0"/>
              <a:t>Is treated as been traditionally &lt;INSERT&gt;. </a:t>
            </a:r>
          </a:p>
          <a:p>
            <a:pPr lvl="1"/>
            <a:r>
              <a:rPr lang="en-US" sz="2200" dirty="0"/>
              <a:t>Considered new construction and must comply with the respective I-Codes. </a:t>
            </a:r>
          </a:p>
          <a:p>
            <a:pPr lvl="1"/>
            <a:r>
              <a:rPr lang="en-US" sz="2200" dirty="0"/>
              <a:t>May be vertical or horizontal. </a:t>
            </a:r>
          </a:p>
          <a:p>
            <a:r>
              <a:rPr lang="en-US" sz="2200" dirty="0"/>
              <a:t>The construction of the addition is not allowed to create or extend any nonconformity in the existing building related to accessibility, structural strength, fire safety, means of egress, or the capacity of the mechanical, plumbing or electrical systems. </a:t>
            </a:r>
          </a:p>
          <a:p>
            <a:r>
              <a:rPr lang="en-US" sz="2200" dirty="0"/>
              <a:t>When an addition is made to an existing single- family building, the existing building must comply with the IBC or the IRC for the installation of smoke alarms, as applicable.</a:t>
            </a:r>
          </a:p>
        </p:txBody>
      </p:sp>
      <p:sp>
        <p:nvSpPr>
          <p:cNvPr id="4" name="Slide Number Placeholder 3"/>
          <p:cNvSpPr>
            <a:spLocks noGrp="1"/>
          </p:cNvSpPr>
          <p:nvPr>
            <p:ph type="sldNum" sz="quarter" idx="11"/>
          </p:nvPr>
        </p:nvSpPr>
        <p:spPr/>
        <p:txBody>
          <a:bodyPr/>
          <a:lstStyle/>
          <a:p>
            <a:pPr>
              <a:defRPr/>
            </a:pPr>
            <a:fld id="{F839E4B6-55D8-4BCE-ABA8-33FB3F24BC0F}" type="slidenum">
              <a:rPr lang="en-US" smtClean="0"/>
              <a:pPr>
                <a:defRPr/>
              </a:pPr>
              <a:t>272</a:t>
            </a:fld>
            <a:endParaRPr lang="en-US" dirty="0"/>
          </a:p>
        </p:txBody>
      </p:sp>
      <p:pic>
        <p:nvPicPr>
          <p:cNvPr id="7" name="Picture 6">
            <a:extLst>
              <a:ext uri="{FF2B5EF4-FFF2-40B4-BE49-F238E27FC236}">
                <a16:creationId xmlns:a16="http://schemas.microsoft.com/office/drawing/2014/main" xmlns="" id="{F1AB6750-C44A-4737-A91B-5806887272EE}"/>
              </a:ext>
            </a:extLst>
          </p:cNvPr>
          <p:cNvPicPr>
            <a:picLocks noChangeAspect="1"/>
          </p:cNvPicPr>
          <p:nvPr/>
        </p:nvPicPr>
        <p:blipFill>
          <a:blip r:embed="rId2" cstate="print"/>
          <a:stretch>
            <a:fillRect/>
          </a:stretch>
        </p:blipFill>
        <p:spPr>
          <a:xfrm>
            <a:off x="11133125" y="0"/>
            <a:ext cx="1055700" cy="638977"/>
          </a:xfrm>
          <a:prstGeom prst="rect">
            <a:avLst/>
          </a:prstGeom>
        </p:spPr>
      </p:pic>
    </p:spTree>
    <p:extLst>
      <p:ext uri="{BB962C8B-B14F-4D97-AF65-F5344CB8AC3E}">
        <p14:creationId xmlns:p14="http://schemas.microsoft.com/office/powerpoint/2010/main" xmlns="" val="163445832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Heights and Areas—Section 1102</a:t>
            </a:r>
          </a:p>
        </p:txBody>
      </p:sp>
      <p:sp>
        <p:nvSpPr>
          <p:cNvPr id="3" name="Content Placeholder 2"/>
          <p:cNvSpPr>
            <a:spLocks noGrp="1"/>
          </p:cNvSpPr>
          <p:nvPr>
            <p:ph sz="half" idx="1"/>
          </p:nvPr>
        </p:nvSpPr>
        <p:spPr/>
        <p:txBody>
          <a:bodyPr>
            <a:normAutofit/>
          </a:bodyPr>
          <a:lstStyle/>
          <a:p>
            <a:pPr marL="0" indent="0">
              <a:buNone/>
            </a:pPr>
            <a:r>
              <a:rPr lang="en-US" sz="2800" b="1" dirty="0"/>
              <a:t>1102.1 – Height limitations </a:t>
            </a:r>
          </a:p>
          <a:p>
            <a:r>
              <a:rPr lang="en-US" sz="2800" dirty="0"/>
              <a:t>The addition cannot increase the height beyond that allowed by Chapter 5 of the IBC.</a:t>
            </a:r>
          </a:p>
        </p:txBody>
      </p:sp>
      <p:sp>
        <p:nvSpPr>
          <p:cNvPr id="5" name="Slide Number Placeholder 4"/>
          <p:cNvSpPr>
            <a:spLocks noGrp="1"/>
          </p:cNvSpPr>
          <p:nvPr>
            <p:ph type="sldNum" sz="quarter" idx="11"/>
          </p:nvPr>
        </p:nvSpPr>
        <p:spPr/>
        <p:txBody>
          <a:bodyPr/>
          <a:lstStyle/>
          <a:p>
            <a:pPr>
              <a:defRPr/>
            </a:pPr>
            <a:fld id="{4C9BA85A-05AB-40DE-A642-B306DDD4645C}" type="slidenum">
              <a:rPr lang="en-US" smtClean="0"/>
              <a:pPr>
                <a:defRPr/>
              </a:pPr>
              <a:t>273</a:t>
            </a:fld>
            <a:endParaRPr lang="en-US" dirty="0"/>
          </a:p>
        </p:txBody>
      </p:sp>
      <p:pic>
        <p:nvPicPr>
          <p:cNvPr id="6" name="Picture 5">
            <a:extLst>
              <a:ext uri="{FF2B5EF4-FFF2-40B4-BE49-F238E27FC236}">
                <a16:creationId xmlns:a16="http://schemas.microsoft.com/office/drawing/2014/main" xmlns="" id="{82FC3FA9-BB59-4180-A8D6-180026DF3533}"/>
              </a:ext>
            </a:extLst>
          </p:cNvPr>
          <p:cNvPicPr>
            <a:picLocks noChangeAspect="1"/>
          </p:cNvPicPr>
          <p:nvPr/>
        </p:nvPicPr>
        <p:blipFill>
          <a:blip r:embed="rId2" cstate="print"/>
          <a:stretch>
            <a:fillRect/>
          </a:stretch>
        </p:blipFill>
        <p:spPr>
          <a:xfrm>
            <a:off x="11133125" y="0"/>
            <a:ext cx="1055700" cy="638977"/>
          </a:xfrm>
          <a:prstGeom prst="rect">
            <a:avLst/>
          </a:prstGeom>
        </p:spPr>
      </p:pic>
    </p:spTree>
    <p:extLst>
      <p:ext uri="{BB962C8B-B14F-4D97-AF65-F5344CB8AC3E}">
        <p14:creationId xmlns:p14="http://schemas.microsoft.com/office/powerpoint/2010/main" xmlns="" val="319953280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5212" y="-213912"/>
            <a:ext cx="8686801" cy="1066800"/>
          </a:xfrm>
        </p:spPr>
        <p:txBody>
          <a:bodyPr>
            <a:normAutofit/>
          </a:bodyPr>
          <a:lstStyle/>
          <a:p>
            <a:r>
              <a:rPr lang="en-US" dirty="0"/>
              <a:t>Heights and Areas—Section 1102</a:t>
            </a:r>
          </a:p>
        </p:txBody>
      </p:sp>
      <p:sp>
        <p:nvSpPr>
          <p:cNvPr id="3" name="Content Placeholder 2"/>
          <p:cNvSpPr>
            <a:spLocks noGrp="1"/>
          </p:cNvSpPr>
          <p:nvPr>
            <p:ph sz="half" idx="1"/>
          </p:nvPr>
        </p:nvSpPr>
        <p:spPr>
          <a:xfrm>
            <a:off x="1293812" y="852888"/>
            <a:ext cx="8686801" cy="4191000"/>
          </a:xfrm>
        </p:spPr>
        <p:txBody>
          <a:bodyPr>
            <a:noAutofit/>
          </a:bodyPr>
          <a:lstStyle/>
          <a:p>
            <a:pPr marL="0" indent="0">
              <a:buNone/>
            </a:pPr>
            <a:r>
              <a:rPr lang="en-US" sz="2400" b="1" dirty="0"/>
              <a:t>Section 1102.2 – Area limitations </a:t>
            </a:r>
          </a:p>
          <a:p>
            <a:r>
              <a:rPr lang="en-US" sz="2400" dirty="0"/>
              <a:t>An addition shall not increase the height and area of an existing building beyond that allowed by the IBC. </a:t>
            </a:r>
          </a:p>
          <a:p>
            <a:r>
              <a:rPr lang="en-US" sz="2400" dirty="0"/>
              <a:t>Exception: If there is an alteration within a building that includes the closing of floor openings, such as escalator openings, elevator shafts or exit stair shafts, these are not be considered additions even though technically there is an increase in floor area. </a:t>
            </a:r>
          </a:p>
          <a:p>
            <a:r>
              <a:rPr lang="en-US" sz="2400" dirty="0"/>
              <a:t>The area of these increases are usually insignificant as it relates to egress, fire loading, etc. </a:t>
            </a:r>
          </a:p>
          <a:p>
            <a:r>
              <a:rPr lang="en-US" sz="2400" dirty="0"/>
              <a:t>Furthermore, if a </a:t>
            </a:r>
            <a:r>
              <a:rPr lang="en-US" sz="2400" dirty="0" err="1"/>
              <a:t>nonoccupiable</a:t>
            </a:r>
            <a:r>
              <a:rPr lang="en-US" sz="2400" dirty="0"/>
              <a:t> appendage, such as a new exit stairway or elevator shaft, is being added by connecting to the existing exterior wall of an existing building, this would not be considered an addition as it relates to the height and area requirements. </a:t>
            </a:r>
          </a:p>
          <a:p>
            <a:r>
              <a:rPr lang="en-US" sz="2400" dirty="0"/>
              <a:t>The construction would still be considered new construction and comply with the IBC or all other requirements, such as structural strength. </a:t>
            </a:r>
          </a:p>
        </p:txBody>
      </p:sp>
      <p:sp>
        <p:nvSpPr>
          <p:cNvPr id="5" name="Slide Number Placeholder 4"/>
          <p:cNvSpPr>
            <a:spLocks noGrp="1"/>
          </p:cNvSpPr>
          <p:nvPr>
            <p:ph type="sldNum" sz="quarter" idx="11"/>
          </p:nvPr>
        </p:nvSpPr>
        <p:spPr/>
        <p:txBody>
          <a:bodyPr/>
          <a:lstStyle/>
          <a:p>
            <a:pPr>
              <a:defRPr/>
            </a:pPr>
            <a:fld id="{4C9BA85A-05AB-40DE-A642-B306DDD4645C}" type="slidenum">
              <a:rPr lang="en-US" smtClean="0"/>
              <a:pPr>
                <a:defRPr/>
              </a:pPr>
              <a:t>274</a:t>
            </a:fld>
            <a:endParaRPr lang="en-US" dirty="0"/>
          </a:p>
        </p:txBody>
      </p:sp>
      <p:pic>
        <p:nvPicPr>
          <p:cNvPr id="6" name="Picture 5">
            <a:extLst>
              <a:ext uri="{FF2B5EF4-FFF2-40B4-BE49-F238E27FC236}">
                <a16:creationId xmlns:a16="http://schemas.microsoft.com/office/drawing/2014/main" xmlns="" id="{9F4E72B4-B72C-4152-9CE5-9FAE636EA5F5}"/>
              </a:ext>
            </a:extLst>
          </p:cNvPr>
          <p:cNvPicPr>
            <a:picLocks noChangeAspect="1"/>
          </p:cNvPicPr>
          <p:nvPr/>
        </p:nvPicPr>
        <p:blipFill>
          <a:blip r:embed="rId2" cstate="print"/>
          <a:stretch>
            <a:fillRect/>
          </a:stretch>
        </p:blipFill>
        <p:spPr>
          <a:xfrm>
            <a:off x="11133125" y="0"/>
            <a:ext cx="1055700" cy="638977"/>
          </a:xfrm>
          <a:prstGeom prst="rect">
            <a:avLst/>
          </a:prstGeom>
        </p:spPr>
      </p:pic>
    </p:spTree>
    <p:extLst>
      <p:ext uri="{BB962C8B-B14F-4D97-AF65-F5344CB8AC3E}">
        <p14:creationId xmlns:p14="http://schemas.microsoft.com/office/powerpoint/2010/main" xmlns="" val="93734528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Heights and Areas—Section 1102</a:t>
            </a:r>
          </a:p>
        </p:txBody>
      </p:sp>
      <p:sp>
        <p:nvSpPr>
          <p:cNvPr id="3" name="Content Placeholder 2"/>
          <p:cNvSpPr>
            <a:spLocks noGrp="1"/>
          </p:cNvSpPr>
          <p:nvPr>
            <p:ph sz="half" idx="1"/>
          </p:nvPr>
        </p:nvSpPr>
        <p:spPr/>
        <p:txBody>
          <a:bodyPr>
            <a:normAutofit/>
          </a:bodyPr>
          <a:lstStyle/>
          <a:p>
            <a:pPr marL="0" indent="0">
              <a:buNone/>
            </a:pPr>
            <a:r>
              <a:rPr lang="en-US" sz="2800" b="1" dirty="0"/>
              <a:t>Section 1102.3 – Fire protection systems </a:t>
            </a:r>
          </a:p>
          <a:p>
            <a:r>
              <a:rPr lang="en-US" sz="2800" dirty="0"/>
              <a:t>If existing fire areas are increased by an addition, those areas shall comply with Chapter 9 of the IBC.</a:t>
            </a:r>
          </a:p>
        </p:txBody>
      </p:sp>
      <p:sp>
        <p:nvSpPr>
          <p:cNvPr id="5" name="Slide Number Placeholder 4"/>
          <p:cNvSpPr>
            <a:spLocks noGrp="1"/>
          </p:cNvSpPr>
          <p:nvPr>
            <p:ph type="sldNum" sz="quarter" idx="11"/>
          </p:nvPr>
        </p:nvSpPr>
        <p:spPr/>
        <p:txBody>
          <a:bodyPr/>
          <a:lstStyle/>
          <a:p>
            <a:pPr>
              <a:defRPr/>
            </a:pPr>
            <a:fld id="{4C9BA85A-05AB-40DE-A642-B306DDD4645C}" type="slidenum">
              <a:rPr lang="en-US" smtClean="0"/>
              <a:pPr>
                <a:defRPr/>
              </a:pPr>
              <a:t>275</a:t>
            </a:fld>
            <a:endParaRPr lang="en-US" dirty="0"/>
          </a:p>
        </p:txBody>
      </p:sp>
      <p:pic>
        <p:nvPicPr>
          <p:cNvPr id="6" name="Picture 5">
            <a:extLst>
              <a:ext uri="{FF2B5EF4-FFF2-40B4-BE49-F238E27FC236}">
                <a16:creationId xmlns:a16="http://schemas.microsoft.com/office/drawing/2014/main" xmlns="" id="{20BF78AC-44D6-41DE-BD27-962CEC8B4FF6}"/>
              </a:ext>
            </a:extLst>
          </p:cNvPr>
          <p:cNvPicPr>
            <a:picLocks noChangeAspect="1"/>
          </p:cNvPicPr>
          <p:nvPr/>
        </p:nvPicPr>
        <p:blipFill>
          <a:blip r:embed="rId2" cstate="print"/>
          <a:stretch>
            <a:fillRect/>
          </a:stretch>
        </p:blipFill>
        <p:spPr>
          <a:xfrm>
            <a:off x="11133125" y="0"/>
            <a:ext cx="1055700" cy="638977"/>
          </a:xfrm>
          <a:prstGeom prst="rect">
            <a:avLst/>
          </a:prstGeom>
        </p:spPr>
      </p:pic>
    </p:spTree>
    <p:extLst>
      <p:ext uri="{BB962C8B-B14F-4D97-AF65-F5344CB8AC3E}">
        <p14:creationId xmlns:p14="http://schemas.microsoft.com/office/powerpoint/2010/main" xmlns="" val="365870858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Structural—Section 1103 </a:t>
            </a:r>
          </a:p>
        </p:txBody>
      </p:sp>
      <p:sp>
        <p:nvSpPr>
          <p:cNvPr id="3" name="Content Placeholder 2"/>
          <p:cNvSpPr>
            <a:spLocks noGrp="1"/>
          </p:cNvSpPr>
          <p:nvPr>
            <p:ph sz="half" idx="1"/>
          </p:nvPr>
        </p:nvSpPr>
        <p:spPr/>
        <p:txBody>
          <a:bodyPr/>
          <a:lstStyle/>
          <a:p>
            <a:pPr marL="0" indent="0">
              <a:buNone/>
            </a:pPr>
            <a:r>
              <a:rPr lang="en-US" b="1" dirty="0"/>
              <a:t>Section 1103.1 – Compliance with the IBC </a:t>
            </a:r>
          </a:p>
          <a:p>
            <a:r>
              <a:rPr lang="en-US" dirty="0"/>
              <a:t>Additions must comply with the IBC. </a:t>
            </a:r>
          </a:p>
        </p:txBody>
      </p:sp>
      <p:sp>
        <p:nvSpPr>
          <p:cNvPr id="5" name="Slide Number Placeholder 4"/>
          <p:cNvSpPr>
            <a:spLocks noGrp="1"/>
          </p:cNvSpPr>
          <p:nvPr>
            <p:ph type="sldNum" sz="quarter" idx="11"/>
          </p:nvPr>
        </p:nvSpPr>
        <p:spPr/>
        <p:txBody>
          <a:bodyPr/>
          <a:lstStyle/>
          <a:p>
            <a:pPr>
              <a:defRPr/>
            </a:pPr>
            <a:fld id="{4C9BA85A-05AB-40DE-A642-B306DDD4645C}" type="slidenum">
              <a:rPr lang="en-US" smtClean="0"/>
              <a:pPr>
                <a:defRPr/>
              </a:pPr>
              <a:t>276</a:t>
            </a:fld>
            <a:endParaRPr lang="en-US" dirty="0"/>
          </a:p>
        </p:txBody>
      </p:sp>
      <p:pic>
        <p:nvPicPr>
          <p:cNvPr id="6" name="Picture 5">
            <a:extLst>
              <a:ext uri="{FF2B5EF4-FFF2-40B4-BE49-F238E27FC236}">
                <a16:creationId xmlns:a16="http://schemas.microsoft.com/office/drawing/2014/main" xmlns="" id="{2A1E51A0-1E0B-4AF5-9F50-7DDDC313EE9A}"/>
              </a:ext>
            </a:extLst>
          </p:cNvPr>
          <p:cNvPicPr>
            <a:picLocks noChangeAspect="1"/>
          </p:cNvPicPr>
          <p:nvPr/>
        </p:nvPicPr>
        <p:blipFill>
          <a:blip r:embed="rId2" cstate="print"/>
          <a:stretch>
            <a:fillRect/>
          </a:stretch>
        </p:blipFill>
        <p:spPr>
          <a:xfrm>
            <a:off x="11133125" y="0"/>
            <a:ext cx="1055700" cy="638977"/>
          </a:xfrm>
          <a:prstGeom prst="rect">
            <a:avLst/>
          </a:prstGeom>
        </p:spPr>
      </p:pic>
    </p:spTree>
    <p:extLst>
      <p:ext uri="{BB962C8B-B14F-4D97-AF65-F5344CB8AC3E}">
        <p14:creationId xmlns:p14="http://schemas.microsoft.com/office/powerpoint/2010/main" xmlns="" val="325320146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Structural—Section 1103 </a:t>
            </a:r>
          </a:p>
        </p:txBody>
      </p:sp>
      <p:sp>
        <p:nvSpPr>
          <p:cNvPr id="3" name="Content Placeholder 2"/>
          <p:cNvSpPr>
            <a:spLocks noGrp="1"/>
          </p:cNvSpPr>
          <p:nvPr>
            <p:ph sz="half" idx="1"/>
          </p:nvPr>
        </p:nvSpPr>
        <p:spPr/>
        <p:txBody>
          <a:bodyPr>
            <a:noAutofit/>
          </a:bodyPr>
          <a:lstStyle/>
          <a:p>
            <a:pPr marL="0" indent="0">
              <a:buNone/>
            </a:pPr>
            <a:r>
              <a:rPr lang="en-US" sz="2800" b="1" dirty="0"/>
              <a:t>Section 1103.1 – Additional gravity loads </a:t>
            </a:r>
          </a:p>
          <a:p>
            <a:r>
              <a:rPr lang="en-US" sz="2800" dirty="0"/>
              <a:t>Existing structural elements supporting additional gravity loads or snow drift loads shall comply with the requirements of the IBC, unless the stress is not increased by more than five percent or in Group R buildings with not greater than five dwelling units or sleeping units. </a:t>
            </a:r>
          </a:p>
          <a:p>
            <a:r>
              <a:rPr lang="en-US" sz="2800" dirty="0"/>
              <a:t>The existing building and addition shall comply with the conventional light-frame construction method in the IBC or the IRC. </a:t>
            </a:r>
          </a:p>
        </p:txBody>
      </p:sp>
      <p:sp>
        <p:nvSpPr>
          <p:cNvPr id="5" name="Slide Number Placeholder 4"/>
          <p:cNvSpPr>
            <a:spLocks noGrp="1"/>
          </p:cNvSpPr>
          <p:nvPr>
            <p:ph type="sldNum" sz="quarter" idx="11"/>
          </p:nvPr>
        </p:nvSpPr>
        <p:spPr/>
        <p:txBody>
          <a:bodyPr/>
          <a:lstStyle/>
          <a:p>
            <a:pPr>
              <a:defRPr/>
            </a:pPr>
            <a:fld id="{4C9BA85A-05AB-40DE-A642-B306DDD4645C}" type="slidenum">
              <a:rPr lang="en-US" smtClean="0"/>
              <a:pPr>
                <a:defRPr/>
              </a:pPr>
              <a:t>277</a:t>
            </a:fld>
            <a:endParaRPr lang="en-US" dirty="0"/>
          </a:p>
        </p:txBody>
      </p:sp>
      <p:pic>
        <p:nvPicPr>
          <p:cNvPr id="6" name="Picture 5">
            <a:extLst>
              <a:ext uri="{FF2B5EF4-FFF2-40B4-BE49-F238E27FC236}">
                <a16:creationId xmlns:a16="http://schemas.microsoft.com/office/drawing/2014/main" xmlns="" id="{0F80A3B1-1B42-4F69-93F6-E70D62A58C9E}"/>
              </a:ext>
            </a:extLst>
          </p:cNvPr>
          <p:cNvPicPr>
            <a:picLocks noChangeAspect="1"/>
          </p:cNvPicPr>
          <p:nvPr/>
        </p:nvPicPr>
        <p:blipFill>
          <a:blip r:embed="rId2" cstate="print"/>
          <a:stretch>
            <a:fillRect/>
          </a:stretch>
        </p:blipFill>
        <p:spPr>
          <a:xfrm>
            <a:off x="11133125" y="0"/>
            <a:ext cx="1055700" cy="638977"/>
          </a:xfrm>
          <a:prstGeom prst="rect">
            <a:avLst/>
          </a:prstGeom>
        </p:spPr>
      </p:pic>
    </p:spTree>
    <p:extLst>
      <p:ext uri="{BB962C8B-B14F-4D97-AF65-F5344CB8AC3E}">
        <p14:creationId xmlns:p14="http://schemas.microsoft.com/office/powerpoint/2010/main" xmlns="" val="251780786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Structural—Section 1103 </a:t>
            </a:r>
          </a:p>
        </p:txBody>
      </p:sp>
      <p:sp>
        <p:nvSpPr>
          <p:cNvPr id="3" name="Content Placeholder 2"/>
          <p:cNvSpPr>
            <a:spLocks noGrp="1"/>
          </p:cNvSpPr>
          <p:nvPr>
            <p:ph sz="half" idx="1"/>
          </p:nvPr>
        </p:nvSpPr>
        <p:spPr/>
        <p:txBody>
          <a:bodyPr>
            <a:normAutofit lnSpcReduction="10000"/>
          </a:bodyPr>
          <a:lstStyle/>
          <a:p>
            <a:pPr marL="0" indent="0">
              <a:buNone/>
            </a:pPr>
            <a:r>
              <a:rPr lang="en-US" sz="2200" b="1" dirty="0"/>
              <a:t>Section 1103.2 – Lateral force resisting system </a:t>
            </a:r>
          </a:p>
          <a:p>
            <a:r>
              <a:rPr lang="en-US" sz="2200" dirty="0"/>
              <a:t>Lateral force resisting systems need to comply with vertical and horizontal addition requirements as applicable. </a:t>
            </a:r>
          </a:p>
          <a:p>
            <a:r>
              <a:rPr lang="en-US" sz="2200" dirty="0"/>
              <a:t>Voluntary additional of structural elements for the purposes of lateral force resistance need to comply with this section. </a:t>
            </a:r>
          </a:p>
          <a:p>
            <a:r>
              <a:rPr lang="en-US" sz="2200" dirty="0"/>
              <a:t>There are two exceptions as follows:</a:t>
            </a:r>
          </a:p>
          <a:p>
            <a:pPr lvl="1"/>
            <a:r>
              <a:rPr lang="en-US" sz="2000" dirty="0"/>
              <a:t>Group R occupancies with five or less dwelling or sleeping units in buildings that comply with the light frame construction requirements of the IRC or IBC. </a:t>
            </a:r>
          </a:p>
          <a:p>
            <a:pPr lvl="1"/>
            <a:r>
              <a:rPr lang="en-US" sz="2000" dirty="0"/>
              <a:t>Where the demand capacity ratio with the addition considered is not more than 10 percent greater than with the addition ignored.</a:t>
            </a:r>
          </a:p>
        </p:txBody>
      </p:sp>
      <p:sp>
        <p:nvSpPr>
          <p:cNvPr id="5" name="Slide Number Placeholder 4"/>
          <p:cNvSpPr>
            <a:spLocks noGrp="1"/>
          </p:cNvSpPr>
          <p:nvPr>
            <p:ph type="sldNum" sz="quarter" idx="11"/>
          </p:nvPr>
        </p:nvSpPr>
        <p:spPr/>
        <p:txBody>
          <a:bodyPr/>
          <a:lstStyle/>
          <a:p>
            <a:pPr>
              <a:defRPr/>
            </a:pPr>
            <a:fld id="{4C9BA85A-05AB-40DE-A642-B306DDD4645C}" type="slidenum">
              <a:rPr lang="en-US" smtClean="0"/>
              <a:pPr>
                <a:defRPr/>
              </a:pPr>
              <a:t>278</a:t>
            </a:fld>
            <a:endParaRPr lang="en-US" dirty="0"/>
          </a:p>
        </p:txBody>
      </p:sp>
      <p:pic>
        <p:nvPicPr>
          <p:cNvPr id="6" name="Picture 5">
            <a:extLst>
              <a:ext uri="{FF2B5EF4-FFF2-40B4-BE49-F238E27FC236}">
                <a16:creationId xmlns:a16="http://schemas.microsoft.com/office/drawing/2014/main" xmlns="" id="{858E1173-EF87-4D43-AB3E-BFE251936C32}"/>
              </a:ext>
            </a:extLst>
          </p:cNvPr>
          <p:cNvPicPr>
            <a:picLocks noChangeAspect="1"/>
          </p:cNvPicPr>
          <p:nvPr/>
        </p:nvPicPr>
        <p:blipFill>
          <a:blip r:embed="rId2" cstate="print"/>
          <a:stretch>
            <a:fillRect/>
          </a:stretch>
        </p:blipFill>
        <p:spPr>
          <a:xfrm>
            <a:off x="11133125" y="0"/>
            <a:ext cx="1055700" cy="638977"/>
          </a:xfrm>
          <a:prstGeom prst="rect">
            <a:avLst/>
          </a:prstGeom>
        </p:spPr>
      </p:pic>
    </p:spTree>
    <p:extLst>
      <p:ext uri="{BB962C8B-B14F-4D97-AF65-F5344CB8AC3E}">
        <p14:creationId xmlns:p14="http://schemas.microsoft.com/office/powerpoint/2010/main" xmlns="" val="285086105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3412" y="25924"/>
            <a:ext cx="8686801" cy="1066800"/>
          </a:xfrm>
        </p:spPr>
        <p:txBody>
          <a:bodyPr/>
          <a:lstStyle/>
          <a:p>
            <a:r>
              <a:rPr lang="en-US" dirty="0"/>
              <a:t>Structural—Section 1103 </a:t>
            </a:r>
          </a:p>
        </p:txBody>
      </p:sp>
      <p:sp>
        <p:nvSpPr>
          <p:cNvPr id="3" name="Content Placeholder 2"/>
          <p:cNvSpPr>
            <a:spLocks noGrp="1"/>
          </p:cNvSpPr>
          <p:nvPr>
            <p:ph sz="half" idx="1"/>
          </p:nvPr>
        </p:nvSpPr>
        <p:spPr>
          <a:xfrm>
            <a:off x="1065213" y="1219200"/>
            <a:ext cx="8686801" cy="4191000"/>
          </a:xfrm>
        </p:spPr>
        <p:txBody>
          <a:bodyPr/>
          <a:lstStyle/>
          <a:p>
            <a:pPr marL="0" indent="0">
              <a:buNone/>
            </a:pPr>
            <a:r>
              <a:rPr lang="en-US" b="1" dirty="0"/>
              <a:t>Section 1103.2 – Vertical addition </a:t>
            </a:r>
          </a:p>
          <a:p>
            <a:r>
              <a:rPr lang="en-US" dirty="0"/>
              <a:t>Where the addition of a story or an increase in height imposes additional loads, either vertical or lateral, on portions of the existing lateral-force-resisting system, this section requires that those members meet two specific lateral load requirements; the wind load requirements of the IBC and the IBC level seismic provisions as specified in Section 301.1.4.1. </a:t>
            </a:r>
          </a:p>
          <a:p>
            <a:r>
              <a:rPr lang="en-US" dirty="0"/>
              <a:t>Section 301.1.4.1 provides scoping language for using the IBC and ASCE 41 for seismic evaluation and design, which provides alternative options for compliance consistent with the overall goal of the code. </a:t>
            </a:r>
          </a:p>
          <a:p>
            <a:r>
              <a:rPr lang="en-US" dirty="0"/>
              <a:t>Any element not meeting these provisions requires replacement, reinforcement or other measures in order to comply.</a:t>
            </a:r>
          </a:p>
        </p:txBody>
      </p:sp>
      <p:sp>
        <p:nvSpPr>
          <p:cNvPr id="5" name="Slide Number Placeholder 4"/>
          <p:cNvSpPr>
            <a:spLocks noGrp="1"/>
          </p:cNvSpPr>
          <p:nvPr>
            <p:ph type="sldNum" sz="quarter" idx="11"/>
          </p:nvPr>
        </p:nvSpPr>
        <p:spPr/>
        <p:txBody>
          <a:bodyPr/>
          <a:lstStyle/>
          <a:p>
            <a:pPr>
              <a:defRPr/>
            </a:pPr>
            <a:fld id="{4C9BA85A-05AB-40DE-A642-B306DDD4645C}" type="slidenum">
              <a:rPr lang="en-US" smtClean="0"/>
              <a:pPr>
                <a:defRPr/>
              </a:pPr>
              <a:t>279</a:t>
            </a:fld>
            <a:endParaRPr lang="en-US" dirty="0"/>
          </a:p>
        </p:txBody>
      </p:sp>
      <p:pic>
        <p:nvPicPr>
          <p:cNvPr id="6" name="Picture 5">
            <a:extLst>
              <a:ext uri="{FF2B5EF4-FFF2-40B4-BE49-F238E27FC236}">
                <a16:creationId xmlns:a16="http://schemas.microsoft.com/office/drawing/2014/main" xmlns="" id="{09BF7F9E-94F4-417E-927C-C31B6A7A82C0}"/>
              </a:ext>
            </a:extLst>
          </p:cNvPr>
          <p:cNvPicPr>
            <a:picLocks noChangeAspect="1"/>
          </p:cNvPicPr>
          <p:nvPr/>
        </p:nvPicPr>
        <p:blipFill>
          <a:blip r:embed="rId2" cstate="print"/>
          <a:stretch>
            <a:fillRect/>
          </a:stretch>
        </p:blipFill>
        <p:spPr>
          <a:xfrm>
            <a:off x="11133125" y="0"/>
            <a:ext cx="1055700" cy="638977"/>
          </a:xfrm>
          <a:prstGeom prst="rect">
            <a:avLst/>
          </a:prstGeom>
        </p:spPr>
      </p:pic>
    </p:spTree>
    <p:extLst>
      <p:ext uri="{BB962C8B-B14F-4D97-AF65-F5344CB8AC3E}">
        <p14:creationId xmlns:p14="http://schemas.microsoft.com/office/powerpoint/2010/main" xmlns="" val="277178598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6129" y="-30637"/>
            <a:ext cx="8686801" cy="1066800"/>
          </a:xfrm>
        </p:spPr>
        <p:txBody>
          <a:bodyPr/>
          <a:lstStyle/>
          <a:p>
            <a:r>
              <a:rPr lang="en-US" dirty="0"/>
              <a:t>Applicability—Section 102</a:t>
            </a:r>
          </a:p>
        </p:txBody>
      </p:sp>
      <p:sp>
        <p:nvSpPr>
          <p:cNvPr id="6" name="Content Placeholder 5"/>
          <p:cNvSpPr>
            <a:spLocks noGrp="1"/>
          </p:cNvSpPr>
          <p:nvPr>
            <p:ph sz="half" idx="1"/>
          </p:nvPr>
        </p:nvSpPr>
        <p:spPr>
          <a:xfrm>
            <a:off x="1065213" y="1143000"/>
            <a:ext cx="8686801" cy="4191000"/>
          </a:xfrm>
        </p:spPr>
        <p:txBody>
          <a:bodyPr>
            <a:noAutofit/>
          </a:bodyPr>
          <a:lstStyle/>
          <a:p>
            <a:pPr marL="0" indent="0">
              <a:buNone/>
            </a:pPr>
            <a:r>
              <a:rPr lang="en-US" sz="2800" b="1" dirty="0"/>
              <a:t>Section 102.4 – Referenced codes and standards</a:t>
            </a:r>
          </a:p>
          <a:p>
            <a:r>
              <a:rPr lang="en-US" sz="2800" dirty="0"/>
              <a:t>It is the intention of the code to be in harmony with the referenced standards. </a:t>
            </a:r>
          </a:p>
          <a:p>
            <a:r>
              <a:rPr lang="en-US" sz="2800" dirty="0"/>
              <a:t>If conflicts occur because of scope or purpose, the code text governs, unless the conditions of the listing of equipment or appliances are violated. </a:t>
            </a:r>
          </a:p>
          <a:p>
            <a:r>
              <a:rPr lang="en-US" sz="2800" dirty="0"/>
              <a:t>In this case, the conditions of the listing would govern over the code provisions. </a:t>
            </a:r>
          </a:p>
          <a:p>
            <a:r>
              <a:rPr lang="en-US" sz="2800" dirty="0"/>
              <a:t>If the extent to which a standard is referenced is within the scope of the code the provisions of the IEBC take precedence where there is a conflict. </a:t>
            </a:r>
          </a:p>
        </p:txBody>
      </p:sp>
      <p:sp>
        <p:nvSpPr>
          <p:cNvPr id="5" name="Slide Number Placeholder 4"/>
          <p:cNvSpPr>
            <a:spLocks noGrp="1"/>
          </p:cNvSpPr>
          <p:nvPr>
            <p:ph type="sldNum" sz="quarter" idx="11"/>
          </p:nvPr>
        </p:nvSpPr>
        <p:spPr/>
        <p:txBody>
          <a:bodyPr/>
          <a:lstStyle/>
          <a:p>
            <a:fld id="{2C543F9B-D18C-4382-B79F-E6EA160C74A3}" type="slidenum">
              <a:rPr lang="en-US" smtClean="0"/>
              <a:pPr/>
              <a:t>28</a:t>
            </a:fld>
            <a:endParaRPr lang="en-US" dirty="0"/>
          </a:p>
        </p:txBody>
      </p:sp>
      <p:pic>
        <p:nvPicPr>
          <p:cNvPr id="7" name="Picture 6">
            <a:extLst>
              <a:ext uri="{FF2B5EF4-FFF2-40B4-BE49-F238E27FC236}">
                <a16:creationId xmlns:a16="http://schemas.microsoft.com/office/drawing/2014/main" xmlns="" id="{D7E3BF06-963F-45DF-B4B5-1BD34506C2A5}"/>
              </a:ext>
            </a:extLst>
          </p:cNvPr>
          <p:cNvPicPr>
            <a:picLocks noChangeAspect="1"/>
          </p:cNvPicPr>
          <p:nvPr/>
        </p:nvPicPr>
        <p:blipFill>
          <a:blip r:embed="rId3" cstate="print"/>
          <a:stretch>
            <a:fillRect/>
          </a:stretch>
        </p:blipFill>
        <p:spPr>
          <a:xfrm>
            <a:off x="11133125" y="0"/>
            <a:ext cx="1055700" cy="638977"/>
          </a:xfrm>
          <a:prstGeom prst="rect">
            <a:avLst/>
          </a:prstGeom>
        </p:spPr>
      </p:pic>
    </p:spTree>
    <p:extLst>
      <p:ext uri="{BB962C8B-B14F-4D97-AF65-F5344CB8AC3E}">
        <p14:creationId xmlns:p14="http://schemas.microsoft.com/office/powerpoint/2010/main" xmlns="" val="316278653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8698" y="-230957"/>
            <a:ext cx="8686801" cy="1066800"/>
          </a:xfrm>
        </p:spPr>
        <p:txBody>
          <a:bodyPr/>
          <a:lstStyle/>
          <a:p>
            <a:r>
              <a:rPr lang="en-US" dirty="0"/>
              <a:t>Structural—Section 1103 </a:t>
            </a:r>
          </a:p>
        </p:txBody>
      </p:sp>
      <p:sp>
        <p:nvSpPr>
          <p:cNvPr id="3" name="Content Placeholder 2"/>
          <p:cNvSpPr>
            <a:spLocks noGrp="1"/>
          </p:cNvSpPr>
          <p:nvPr>
            <p:ph sz="half" idx="1"/>
          </p:nvPr>
        </p:nvSpPr>
        <p:spPr>
          <a:xfrm>
            <a:off x="1065213" y="854697"/>
            <a:ext cx="8686801" cy="4191000"/>
          </a:xfrm>
        </p:spPr>
        <p:txBody>
          <a:bodyPr>
            <a:noAutofit/>
          </a:bodyPr>
          <a:lstStyle/>
          <a:p>
            <a:pPr marL="0" indent="0">
              <a:buNone/>
            </a:pPr>
            <a:r>
              <a:rPr lang="en-US" sz="2800" b="1" dirty="0"/>
              <a:t>Section 1103.2 – Horizontal addition </a:t>
            </a:r>
          </a:p>
          <a:p>
            <a:r>
              <a:rPr lang="en-US" sz="2800" dirty="0"/>
              <a:t>A horizontal addition that is isolated from the existing structure is self-supporting and, therefore, has no impact on the existing structure. </a:t>
            </a:r>
          </a:p>
          <a:p>
            <a:r>
              <a:rPr lang="en-US" sz="2800" dirty="0"/>
              <a:t>Where this is not the case, portions of the existing lateral-force-resisting system affected by the addition, are required to meet two specific lateral load requirements; the wind load requirements of the IBC and the IBC level seismic provisions as specified in Section 301.1.4.1. </a:t>
            </a:r>
          </a:p>
          <a:p>
            <a:r>
              <a:rPr lang="en-US" sz="2800" dirty="0"/>
              <a:t>This is similar to the requirements for vertical additions in Section 1103.3.1.</a:t>
            </a:r>
          </a:p>
        </p:txBody>
      </p:sp>
      <p:sp>
        <p:nvSpPr>
          <p:cNvPr id="5" name="Slide Number Placeholder 4"/>
          <p:cNvSpPr>
            <a:spLocks noGrp="1"/>
          </p:cNvSpPr>
          <p:nvPr>
            <p:ph type="sldNum" sz="quarter" idx="11"/>
          </p:nvPr>
        </p:nvSpPr>
        <p:spPr/>
        <p:txBody>
          <a:bodyPr/>
          <a:lstStyle/>
          <a:p>
            <a:pPr>
              <a:defRPr/>
            </a:pPr>
            <a:fld id="{4C9BA85A-05AB-40DE-A642-B306DDD4645C}" type="slidenum">
              <a:rPr lang="en-US" smtClean="0"/>
              <a:pPr>
                <a:defRPr/>
              </a:pPr>
              <a:t>280</a:t>
            </a:fld>
            <a:endParaRPr lang="en-US" dirty="0"/>
          </a:p>
        </p:txBody>
      </p:sp>
      <p:pic>
        <p:nvPicPr>
          <p:cNvPr id="6" name="Picture 5">
            <a:extLst>
              <a:ext uri="{FF2B5EF4-FFF2-40B4-BE49-F238E27FC236}">
                <a16:creationId xmlns:a16="http://schemas.microsoft.com/office/drawing/2014/main" xmlns="" id="{979B6187-AAEF-43DF-9A12-6F3DE53F526A}"/>
              </a:ext>
            </a:extLst>
          </p:cNvPr>
          <p:cNvPicPr>
            <a:picLocks noChangeAspect="1"/>
          </p:cNvPicPr>
          <p:nvPr/>
        </p:nvPicPr>
        <p:blipFill>
          <a:blip r:embed="rId2" cstate="print"/>
          <a:stretch>
            <a:fillRect/>
          </a:stretch>
        </p:blipFill>
        <p:spPr>
          <a:xfrm>
            <a:off x="11133125" y="0"/>
            <a:ext cx="1055700" cy="638977"/>
          </a:xfrm>
          <a:prstGeom prst="rect">
            <a:avLst/>
          </a:prstGeom>
        </p:spPr>
      </p:pic>
    </p:spTree>
    <p:extLst>
      <p:ext uri="{BB962C8B-B14F-4D97-AF65-F5344CB8AC3E}">
        <p14:creationId xmlns:p14="http://schemas.microsoft.com/office/powerpoint/2010/main" xmlns="" val="65007141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Structural—Section 1103 </a:t>
            </a:r>
          </a:p>
        </p:txBody>
      </p:sp>
      <p:sp>
        <p:nvSpPr>
          <p:cNvPr id="3" name="Content Placeholder 2"/>
          <p:cNvSpPr>
            <a:spLocks noGrp="1"/>
          </p:cNvSpPr>
          <p:nvPr>
            <p:ph sz="half" idx="1"/>
          </p:nvPr>
        </p:nvSpPr>
        <p:spPr/>
        <p:txBody>
          <a:bodyPr>
            <a:normAutofit/>
          </a:bodyPr>
          <a:lstStyle/>
          <a:p>
            <a:pPr marL="0" indent="0">
              <a:buNone/>
            </a:pPr>
            <a:r>
              <a:rPr lang="en-US" sz="2800" b="1" dirty="0"/>
              <a:t>Section 1103.2 – Voluntary addition of structural elements to improve the lateral-force-resisting system </a:t>
            </a:r>
          </a:p>
          <a:p>
            <a:r>
              <a:rPr lang="en-US" sz="2800" dirty="0"/>
              <a:t>Any addition of structural elements that are done voluntarily to improve the lateral-force-resisting system are only required to comply with the requirements in Section 807.6.</a:t>
            </a:r>
          </a:p>
        </p:txBody>
      </p:sp>
      <p:sp>
        <p:nvSpPr>
          <p:cNvPr id="5" name="Slide Number Placeholder 4"/>
          <p:cNvSpPr>
            <a:spLocks noGrp="1"/>
          </p:cNvSpPr>
          <p:nvPr>
            <p:ph type="sldNum" sz="quarter" idx="11"/>
          </p:nvPr>
        </p:nvSpPr>
        <p:spPr/>
        <p:txBody>
          <a:bodyPr/>
          <a:lstStyle/>
          <a:p>
            <a:pPr>
              <a:defRPr/>
            </a:pPr>
            <a:fld id="{4C9BA85A-05AB-40DE-A642-B306DDD4645C}" type="slidenum">
              <a:rPr lang="en-US" smtClean="0"/>
              <a:pPr>
                <a:defRPr/>
              </a:pPr>
              <a:t>281</a:t>
            </a:fld>
            <a:endParaRPr lang="en-US" dirty="0"/>
          </a:p>
        </p:txBody>
      </p:sp>
      <p:pic>
        <p:nvPicPr>
          <p:cNvPr id="6" name="Picture 5">
            <a:extLst>
              <a:ext uri="{FF2B5EF4-FFF2-40B4-BE49-F238E27FC236}">
                <a16:creationId xmlns:a16="http://schemas.microsoft.com/office/drawing/2014/main" xmlns="" id="{0EA330B4-D52C-4BD0-9BDE-F369E6BD97F4}"/>
              </a:ext>
            </a:extLst>
          </p:cNvPr>
          <p:cNvPicPr>
            <a:picLocks noChangeAspect="1"/>
          </p:cNvPicPr>
          <p:nvPr/>
        </p:nvPicPr>
        <p:blipFill>
          <a:blip r:embed="rId2" cstate="print"/>
          <a:stretch>
            <a:fillRect/>
          </a:stretch>
        </p:blipFill>
        <p:spPr>
          <a:xfrm>
            <a:off x="11133125" y="0"/>
            <a:ext cx="1055700" cy="638977"/>
          </a:xfrm>
          <a:prstGeom prst="rect">
            <a:avLst/>
          </a:prstGeom>
        </p:spPr>
      </p:pic>
    </p:spTree>
    <p:extLst>
      <p:ext uri="{BB962C8B-B14F-4D97-AF65-F5344CB8AC3E}">
        <p14:creationId xmlns:p14="http://schemas.microsoft.com/office/powerpoint/2010/main" xmlns="" val="187543698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9012" y="-213912"/>
            <a:ext cx="8686801" cy="1066800"/>
          </a:xfrm>
        </p:spPr>
        <p:txBody>
          <a:bodyPr/>
          <a:lstStyle/>
          <a:p>
            <a:r>
              <a:rPr lang="en-US" dirty="0"/>
              <a:t>Structural—Section 1103 </a:t>
            </a:r>
          </a:p>
        </p:txBody>
      </p:sp>
      <p:sp>
        <p:nvSpPr>
          <p:cNvPr id="3" name="Content Placeholder 2"/>
          <p:cNvSpPr>
            <a:spLocks noGrp="1"/>
          </p:cNvSpPr>
          <p:nvPr>
            <p:ph sz="half" idx="1"/>
          </p:nvPr>
        </p:nvSpPr>
        <p:spPr>
          <a:xfrm>
            <a:off x="1065213" y="990600"/>
            <a:ext cx="8686801" cy="4191000"/>
          </a:xfrm>
        </p:spPr>
        <p:txBody>
          <a:bodyPr>
            <a:noAutofit/>
          </a:bodyPr>
          <a:lstStyle/>
          <a:p>
            <a:pPr marL="0" indent="0">
              <a:buNone/>
            </a:pPr>
            <a:r>
              <a:rPr lang="en-US" sz="2800" b="1" dirty="0"/>
              <a:t>Section 1103.3 – Snow drift loads </a:t>
            </a:r>
          </a:p>
          <a:p>
            <a:r>
              <a:rPr lang="en-US" sz="2800" dirty="0"/>
              <a:t>Generally any existing structural element due to the addition is subject to additional loads from snow drift must comply with the IBC. </a:t>
            </a:r>
          </a:p>
          <a:p>
            <a:r>
              <a:rPr lang="en-US" sz="2800" dirty="0"/>
              <a:t>Any additions where the lateral-force story shear is not increased by more than five percent are not required to comply with the IBC. </a:t>
            </a:r>
          </a:p>
          <a:p>
            <a:r>
              <a:rPr lang="en-US" sz="2800" dirty="0"/>
              <a:t>A Group R building with not more than five dwelling or sleeping units that complies with the conventional light-frame construction method also is not required to comply with the IBC.</a:t>
            </a:r>
          </a:p>
        </p:txBody>
      </p:sp>
      <p:sp>
        <p:nvSpPr>
          <p:cNvPr id="5" name="Slide Number Placeholder 4"/>
          <p:cNvSpPr>
            <a:spLocks noGrp="1"/>
          </p:cNvSpPr>
          <p:nvPr>
            <p:ph type="sldNum" sz="quarter" idx="11"/>
          </p:nvPr>
        </p:nvSpPr>
        <p:spPr/>
        <p:txBody>
          <a:bodyPr/>
          <a:lstStyle/>
          <a:p>
            <a:pPr>
              <a:defRPr/>
            </a:pPr>
            <a:fld id="{4C9BA85A-05AB-40DE-A642-B306DDD4645C}" type="slidenum">
              <a:rPr lang="en-US" smtClean="0"/>
              <a:pPr>
                <a:defRPr/>
              </a:pPr>
              <a:t>282</a:t>
            </a:fld>
            <a:endParaRPr lang="en-US" dirty="0"/>
          </a:p>
        </p:txBody>
      </p:sp>
      <p:pic>
        <p:nvPicPr>
          <p:cNvPr id="6" name="Picture 5">
            <a:extLst>
              <a:ext uri="{FF2B5EF4-FFF2-40B4-BE49-F238E27FC236}">
                <a16:creationId xmlns:a16="http://schemas.microsoft.com/office/drawing/2014/main" xmlns="" id="{AABD309D-1C9D-4981-A60F-F2A664B1FAAE}"/>
              </a:ext>
            </a:extLst>
          </p:cNvPr>
          <p:cNvPicPr>
            <a:picLocks noChangeAspect="1"/>
          </p:cNvPicPr>
          <p:nvPr/>
        </p:nvPicPr>
        <p:blipFill>
          <a:blip r:embed="rId2" cstate="print"/>
          <a:stretch>
            <a:fillRect/>
          </a:stretch>
        </p:blipFill>
        <p:spPr>
          <a:xfrm>
            <a:off x="11133125" y="0"/>
            <a:ext cx="1055700" cy="638977"/>
          </a:xfrm>
          <a:prstGeom prst="rect">
            <a:avLst/>
          </a:prstGeom>
        </p:spPr>
      </p:pic>
    </p:spTree>
    <p:extLst>
      <p:ext uri="{BB962C8B-B14F-4D97-AF65-F5344CB8AC3E}">
        <p14:creationId xmlns:p14="http://schemas.microsoft.com/office/powerpoint/2010/main" xmlns="" val="358719157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Structural—Section 1103 </a:t>
            </a:r>
          </a:p>
        </p:txBody>
      </p:sp>
      <p:sp>
        <p:nvSpPr>
          <p:cNvPr id="3" name="Content Placeholder 2"/>
          <p:cNvSpPr>
            <a:spLocks noGrp="1"/>
          </p:cNvSpPr>
          <p:nvPr>
            <p:ph sz="half" idx="1"/>
          </p:nvPr>
        </p:nvSpPr>
        <p:spPr/>
        <p:txBody>
          <a:bodyPr>
            <a:normAutofit/>
          </a:bodyPr>
          <a:lstStyle/>
          <a:p>
            <a:pPr marL="0" indent="0">
              <a:buNone/>
            </a:pPr>
            <a:r>
              <a:rPr lang="en-US" sz="2800" b="1" dirty="0"/>
              <a:t>Section 1103.3 – Flood hazard areas </a:t>
            </a:r>
          </a:p>
          <a:p>
            <a:r>
              <a:rPr lang="en-US" sz="2800" dirty="0"/>
              <a:t>Additions to buildings that, when combined, constitute substantial improvement must comply with Section 1612 of the IBC.</a:t>
            </a:r>
          </a:p>
        </p:txBody>
      </p:sp>
      <p:sp>
        <p:nvSpPr>
          <p:cNvPr id="5" name="Slide Number Placeholder 4"/>
          <p:cNvSpPr>
            <a:spLocks noGrp="1"/>
          </p:cNvSpPr>
          <p:nvPr>
            <p:ph type="sldNum" sz="quarter" idx="11"/>
          </p:nvPr>
        </p:nvSpPr>
        <p:spPr/>
        <p:txBody>
          <a:bodyPr/>
          <a:lstStyle/>
          <a:p>
            <a:pPr>
              <a:defRPr/>
            </a:pPr>
            <a:fld id="{4C9BA85A-05AB-40DE-A642-B306DDD4645C}" type="slidenum">
              <a:rPr lang="en-US" smtClean="0"/>
              <a:pPr>
                <a:defRPr/>
              </a:pPr>
              <a:t>283</a:t>
            </a:fld>
            <a:endParaRPr lang="en-US" dirty="0"/>
          </a:p>
        </p:txBody>
      </p:sp>
      <p:pic>
        <p:nvPicPr>
          <p:cNvPr id="6" name="Picture 5">
            <a:extLst>
              <a:ext uri="{FF2B5EF4-FFF2-40B4-BE49-F238E27FC236}">
                <a16:creationId xmlns:a16="http://schemas.microsoft.com/office/drawing/2014/main" xmlns="" id="{9F01AF84-5D4A-4C75-B875-BC59365B2252}"/>
              </a:ext>
            </a:extLst>
          </p:cNvPr>
          <p:cNvPicPr>
            <a:picLocks noChangeAspect="1"/>
          </p:cNvPicPr>
          <p:nvPr/>
        </p:nvPicPr>
        <p:blipFill>
          <a:blip r:embed="rId2" cstate="print"/>
          <a:stretch>
            <a:fillRect/>
          </a:stretch>
        </p:blipFill>
        <p:spPr>
          <a:xfrm>
            <a:off x="11133125" y="0"/>
            <a:ext cx="1055700" cy="638977"/>
          </a:xfrm>
          <a:prstGeom prst="rect">
            <a:avLst/>
          </a:prstGeom>
        </p:spPr>
      </p:pic>
    </p:spTree>
    <p:extLst>
      <p:ext uri="{BB962C8B-B14F-4D97-AF65-F5344CB8AC3E}">
        <p14:creationId xmlns:p14="http://schemas.microsoft.com/office/powerpoint/2010/main" xmlns="" val="420331316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Smoke Alarms in Occupancy Groups I–1 and R–1104 </a:t>
            </a:r>
          </a:p>
        </p:txBody>
      </p:sp>
      <p:sp>
        <p:nvSpPr>
          <p:cNvPr id="3" name="Content Placeholder 2"/>
          <p:cNvSpPr>
            <a:spLocks noGrp="1"/>
          </p:cNvSpPr>
          <p:nvPr>
            <p:ph sz="half" idx="1"/>
          </p:nvPr>
        </p:nvSpPr>
        <p:spPr/>
        <p:txBody>
          <a:bodyPr>
            <a:normAutofit/>
          </a:bodyPr>
          <a:lstStyle/>
          <a:p>
            <a:pPr marL="0" indent="0">
              <a:buNone/>
            </a:pPr>
            <a:r>
              <a:rPr lang="en-US" sz="2800" b="1" dirty="0"/>
              <a:t>Section 1104.1 – Smoke alarms in existing portions of a building </a:t>
            </a:r>
          </a:p>
          <a:p>
            <a:r>
              <a:rPr lang="en-US" sz="2800" dirty="0"/>
              <a:t>When an addition is made to an existing building, smoke alarms are required throughout the existing building in accordance with the IBC or the IRC. </a:t>
            </a:r>
          </a:p>
          <a:p>
            <a:r>
              <a:rPr lang="en-US" sz="2800" dirty="0"/>
              <a:t>This is specifically addressed for existing buildings in the IFC. </a:t>
            </a:r>
          </a:p>
        </p:txBody>
      </p:sp>
      <p:sp>
        <p:nvSpPr>
          <p:cNvPr id="5" name="Slide Number Placeholder 4"/>
          <p:cNvSpPr>
            <a:spLocks noGrp="1"/>
          </p:cNvSpPr>
          <p:nvPr>
            <p:ph type="sldNum" sz="quarter" idx="11"/>
          </p:nvPr>
        </p:nvSpPr>
        <p:spPr/>
        <p:txBody>
          <a:bodyPr/>
          <a:lstStyle/>
          <a:p>
            <a:pPr>
              <a:defRPr/>
            </a:pPr>
            <a:fld id="{4C9BA85A-05AB-40DE-A642-B306DDD4645C}" type="slidenum">
              <a:rPr lang="en-US" smtClean="0"/>
              <a:pPr>
                <a:defRPr/>
              </a:pPr>
              <a:t>284</a:t>
            </a:fld>
            <a:endParaRPr lang="en-US" dirty="0"/>
          </a:p>
        </p:txBody>
      </p:sp>
      <p:pic>
        <p:nvPicPr>
          <p:cNvPr id="6" name="Picture 5">
            <a:extLst>
              <a:ext uri="{FF2B5EF4-FFF2-40B4-BE49-F238E27FC236}">
                <a16:creationId xmlns:a16="http://schemas.microsoft.com/office/drawing/2014/main" xmlns="" id="{AD156FBA-6CE3-4F37-87EE-38D267DA57ED}"/>
              </a:ext>
            </a:extLst>
          </p:cNvPr>
          <p:cNvPicPr>
            <a:picLocks noChangeAspect="1"/>
          </p:cNvPicPr>
          <p:nvPr/>
        </p:nvPicPr>
        <p:blipFill>
          <a:blip r:embed="rId2" cstate="print"/>
          <a:stretch>
            <a:fillRect/>
          </a:stretch>
        </p:blipFill>
        <p:spPr>
          <a:xfrm>
            <a:off x="11133125" y="0"/>
            <a:ext cx="1055700" cy="638977"/>
          </a:xfrm>
          <a:prstGeom prst="rect">
            <a:avLst/>
          </a:prstGeom>
        </p:spPr>
      </p:pic>
    </p:spTree>
    <p:extLst>
      <p:ext uri="{BB962C8B-B14F-4D97-AF65-F5344CB8AC3E}">
        <p14:creationId xmlns:p14="http://schemas.microsoft.com/office/powerpoint/2010/main" xmlns="" val="159572057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93CBEDA-4351-491B-8185-653E5D1E431A}"/>
              </a:ext>
            </a:extLst>
          </p:cNvPr>
          <p:cNvSpPr>
            <a:spLocks noGrp="1"/>
          </p:cNvSpPr>
          <p:nvPr>
            <p:ph type="title"/>
          </p:nvPr>
        </p:nvSpPr>
        <p:spPr/>
        <p:txBody>
          <a:bodyPr/>
          <a:lstStyle/>
          <a:p>
            <a:r>
              <a:rPr lang="en-US" dirty="0"/>
              <a:t>Carbon Monoxide Alarms in I-1, I-2, I-4 and R Occupancies</a:t>
            </a:r>
          </a:p>
        </p:txBody>
      </p:sp>
      <p:sp>
        <p:nvSpPr>
          <p:cNvPr id="3" name="Content Placeholder 2">
            <a:extLst>
              <a:ext uri="{FF2B5EF4-FFF2-40B4-BE49-F238E27FC236}">
                <a16:creationId xmlns:a16="http://schemas.microsoft.com/office/drawing/2014/main" xmlns="" id="{A4BA9B7D-09C7-4D26-BA0D-17D5C19D3256}"/>
              </a:ext>
            </a:extLst>
          </p:cNvPr>
          <p:cNvSpPr>
            <a:spLocks noGrp="1"/>
          </p:cNvSpPr>
          <p:nvPr>
            <p:ph idx="1"/>
          </p:nvPr>
        </p:nvSpPr>
        <p:spPr>
          <a:xfrm>
            <a:off x="1065212" y="1828800"/>
            <a:ext cx="9296400" cy="4191000"/>
          </a:xfrm>
        </p:spPr>
        <p:txBody>
          <a:bodyPr>
            <a:normAutofit/>
          </a:bodyPr>
          <a:lstStyle/>
          <a:p>
            <a:pPr marL="45720" indent="0">
              <a:buNone/>
            </a:pPr>
            <a:r>
              <a:rPr lang="en-US" sz="2800" b="1" dirty="0"/>
              <a:t>1105.1 Carbon monoxide alarms in existing portions of a building. </a:t>
            </a:r>
          </a:p>
          <a:p>
            <a:pPr marL="45720" indent="0">
              <a:buNone/>
            </a:pPr>
            <a:r>
              <a:rPr lang="en-US" sz="2800" dirty="0"/>
              <a:t>Where an addition is made to one of these occupancies the existing building shall be equipped with carbon monoxide alarms in accordance with Section 1103.9 of the International Fire Code or Section R315 of the International Residential Code, as applicable.</a:t>
            </a:r>
          </a:p>
        </p:txBody>
      </p:sp>
      <p:sp>
        <p:nvSpPr>
          <p:cNvPr id="4" name="Slide Number Placeholder 3">
            <a:extLst>
              <a:ext uri="{FF2B5EF4-FFF2-40B4-BE49-F238E27FC236}">
                <a16:creationId xmlns:a16="http://schemas.microsoft.com/office/drawing/2014/main" xmlns="" id="{C0D997EB-3C7C-48B1-817C-89AADFCE527E}"/>
              </a:ext>
            </a:extLst>
          </p:cNvPr>
          <p:cNvSpPr>
            <a:spLocks noGrp="1"/>
          </p:cNvSpPr>
          <p:nvPr>
            <p:ph type="sldNum" sz="quarter" idx="12"/>
          </p:nvPr>
        </p:nvSpPr>
        <p:spPr/>
        <p:txBody>
          <a:bodyPr/>
          <a:lstStyle/>
          <a:p>
            <a:fld id="{AAEAE4A8-A6E5-453E-B946-FB774B73F48C}" type="slidenum">
              <a:rPr lang="en-US" smtClean="0"/>
              <a:pPr/>
              <a:t>285</a:t>
            </a:fld>
            <a:endParaRPr lang="en-US" dirty="0"/>
          </a:p>
        </p:txBody>
      </p:sp>
    </p:spTree>
    <p:extLst>
      <p:ext uri="{BB962C8B-B14F-4D97-AF65-F5344CB8AC3E}">
        <p14:creationId xmlns:p14="http://schemas.microsoft.com/office/powerpoint/2010/main" xmlns="" val="174513407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065211" y="0"/>
            <a:ext cx="8686801" cy="1066800"/>
          </a:xfrm>
        </p:spPr>
        <p:txBody>
          <a:bodyPr>
            <a:normAutofit/>
          </a:bodyPr>
          <a:lstStyle/>
          <a:p>
            <a:r>
              <a:rPr lang="en-US" dirty="0"/>
              <a:t>Additions</a:t>
            </a:r>
          </a:p>
        </p:txBody>
      </p:sp>
      <p:sp>
        <p:nvSpPr>
          <p:cNvPr id="7" name="Content Placeholder 6"/>
          <p:cNvSpPr>
            <a:spLocks noGrp="1"/>
          </p:cNvSpPr>
          <p:nvPr>
            <p:ph idx="1"/>
          </p:nvPr>
        </p:nvSpPr>
        <p:spPr>
          <a:xfrm>
            <a:off x="989012" y="1333500"/>
            <a:ext cx="8686801" cy="4152900"/>
          </a:xfrm>
        </p:spPr>
        <p:txBody>
          <a:bodyPr>
            <a:normAutofit lnSpcReduction="10000"/>
          </a:bodyPr>
          <a:lstStyle/>
          <a:p>
            <a:pPr marL="514350" indent="-514350">
              <a:buFont typeface="+mj-lt"/>
              <a:buAutoNum type="arabicPeriod"/>
            </a:pPr>
            <a:r>
              <a:rPr lang="en-US" sz="1800" dirty="0"/>
              <a:t>Match the following sections to the applicable statements:</a:t>
            </a:r>
          </a:p>
          <a:p>
            <a:pPr marL="400050" lvl="1" indent="0">
              <a:buNone/>
            </a:pPr>
            <a:r>
              <a:rPr lang="fr-FR" sz="1600" dirty="0"/>
              <a:t>______ Section 705.2 </a:t>
            </a:r>
          </a:p>
          <a:p>
            <a:pPr marL="400050" lvl="1" indent="0">
              <a:buNone/>
            </a:pPr>
            <a:r>
              <a:rPr lang="fr-FR" sz="1600" dirty="0"/>
              <a:t>______ Section 807.6</a:t>
            </a:r>
          </a:p>
          <a:p>
            <a:pPr marL="914400" lvl="1" indent="-514350">
              <a:buFont typeface="+mj-lt"/>
              <a:buAutoNum type="alphaLcPeriod"/>
            </a:pPr>
            <a:r>
              <a:rPr lang="en-US" sz="1600" dirty="0"/>
              <a:t>Voluntary additions of structural elements to improve the lateral-force-resisting system of a building must comply with this section. </a:t>
            </a:r>
          </a:p>
          <a:p>
            <a:pPr marL="914400" lvl="1" indent="-514350">
              <a:buFont typeface="+mj-lt"/>
              <a:buAutoNum type="alphaLcPeriod"/>
            </a:pPr>
            <a:r>
              <a:rPr lang="en-US" sz="1600" dirty="0"/>
              <a:t>An addition that affects the accessibility to or contains an area of primary function must comply with the requirement of this section for accessible routes.</a:t>
            </a:r>
          </a:p>
          <a:p>
            <a:pPr marL="514350" indent="-514350">
              <a:buFont typeface="+mj-lt"/>
              <a:buAutoNum type="arabicPeriod"/>
            </a:pPr>
            <a:r>
              <a:rPr lang="en-US" dirty="0"/>
              <a:t>The existing building must be provided with smoke alarms as required by the IBC or the IRC whenever an addition is made to a building or structure of which two group occupancies?</a:t>
            </a:r>
          </a:p>
          <a:p>
            <a:pPr lvl="1" indent="-342900">
              <a:buFont typeface="+mj-lt"/>
              <a:buAutoNum type="alphaLcPeriod"/>
            </a:pPr>
            <a:r>
              <a:rPr lang="en-US" sz="1400" dirty="0" smtClean="0"/>
              <a:t>__________________________________________________</a:t>
            </a:r>
          </a:p>
          <a:p>
            <a:pPr lvl="1" indent="-342900">
              <a:buFont typeface="+mj-lt"/>
              <a:buAutoNum type="alphaLcPeriod"/>
            </a:pPr>
            <a:r>
              <a:rPr lang="en-US" sz="1400" dirty="0" smtClean="0"/>
              <a:t>__________________________________________________</a:t>
            </a:r>
            <a:endParaRPr lang="en-US" sz="1400" dirty="0" smtClean="0"/>
          </a:p>
          <a:p>
            <a:pPr lvl="1" indent="-342900">
              <a:buFont typeface="+mj-lt"/>
              <a:buAutoNum type="alphaLcPeriod"/>
            </a:pPr>
            <a:r>
              <a:rPr lang="en-US" sz="1400" dirty="0" smtClean="0"/>
              <a:t>___________________________________________________</a:t>
            </a:r>
          </a:p>
          <a:p>
            <a:pPr lvl="1" indent="-342900">
              <a:buFont typeface="+mj-lt"/>
              <a:buAutoNum type="alphaLcPeriod"/>
            </a:pPr>
            <a:endParaRPr lang="en-US" sz="1400" dirty="0" smtClean="0"/>
          </a:p>
          <a:p>
            <a:pPr lvl="1" indent="-342900">
              <a:buFont typeface="+mj-lt"/>
              <a:buAutoNum type="alphaLcPeriod"/>
            </a:pPr>
            <a:endParaRPr lang="en-US" sz="1400" dirty="0"/>
          </a:p>
          <a:p>
            <a:pPr marL="514350" indent="-514350">
              <a:buNone/>
            </a:pPr>
            <a:endParaRPr lang="en-US" dirty="0"/>
          </a:p>
        </p:txBody>
      </p:sp>
      <p:sp>
        <p:nvSpPr>
          <p:cNvPr id="5" name="Slide Number Placeholder 4"/>
          <p:cNvSpPr>
            <a:spLocks noGrp="1"/>
          </p:cNvSpPr>
          <p:nvPr>
            <p:ph type="sldNum" sz="quarter" idx="11"/>
          </p:nvPr>
        </p:nvSpPr>
        <p:spPr/>
        <p:txBody>
          <a:bodyPr/>
          <a:lstStyle/>
          <a:p>
            <a:pPr>
              <a:defRPr/>
            </a:pPr>
            <a:fld id="{2C543F9B-D18C-4382-B79F-E6EA160C74A3}" type="slidenum">
              <a:rPr lang="en-US" smtClean="0"/>
              <a:pPr>
                <a:defRPr/>
              </a:pPr>
              <a:t>286</a:t>
            </a:fld>
            <a:endParaRPr lang="en-US" dirty="0"/>
          </a:p>
        </p:txBody>
      </p:sp>
      <p:sp>
        <p:nvSpPr>
          <p:cNvPr id="2" name="TextBox 1"/>
          <p:cNvSpPr txBox="1"/>
          <p:nvPr/>
        </p:nvSpPr>
        <p:spPr>
          <a:xfrm>
            <a:off x="3732212" y="1676400"/>
            <a:ext cx="2362200" cy="369332"/>
          </a:xfrm>
          <a:prstGeom prst="rect">
            <a:avLst/>
          </a:prstGeom>
          <a:solidFill>
            <a:schemeClr val="bg1"/>
          </a:solidFill>
        </p:spPr>
        <p:txBody>
          <a:bodyPr wrap="square" rtlCol="0">
            <a:spAutoFit/>
          </a:bodyPr>
          <a:lstStyle/>
          <a:p>
            <a:endParaRPr lang="en-US" dirty="0">
              <a:solidFill>
                <a:srgbClr val="C00000"/>
              </a:solidFill>
            </a:endParaRPr>
          </a:p>
        </p:txBody>
      </p:sp>
      <p:sp>
        <p:nvSpPr>
          <p:cNvPr id="3" name="TextBox 2"/>
          <p:cNvSpPr txBox="1"/>
          <p:nvPr/>
        </p:nvSpPr>
        <p:spPr>
          <a:xfrm>
            <a:off x="1293812" y="4876800"/>
            <a:ext cx="6781800" cy="369332"/>
          </a:xfrm>
          <a:prstGeom prst="rect">
            <a:avLst/>
          </a:prstGeom>
          <a:solidFill>
            <a:schemeClr val="bg1"/>
          </a:solidFill>
        </p:spPr>
        <p:txBody>
          <a:bodyPr wrap="square" rtlCol="0">
            <a:spAutoFit/>
          </a:bodyPr>
          <a:lstStyle/>
          <a:p>
            <a:pPr lvl="1" indent="-342900">
              <a:buFont typeface="+mj-lt"/>
              <a:buAutoNum type="alphaLcPeriod"/>
            </a:pPr>
            <a:endParaRPr lang="en-US" dirty="0" smtClean="0"/>
          </a:p>
        </p:txBody>
      </p:sp>
      <p:pic>
        <p:nvPicPr>
          <p:cNvPr id="8" name="Picture 7">
            <a:extLst>
              <a:ext uri="{FF2B5EF4-FFF2-40B4-BE49-F238E27FC236}">
                <a16:creationId xmlns:a16="http://schemas.microsoft.com/office/drawing/2014/main" xmlns="" id="{526F2F56-8C50-4480-8A61-0DC873248A11}"/>
              </a:ext>
            </a:extLst>
          </p:cNvPr>
          <p:cNvPicPr>
            <a:picLocks noChangeAspect="1"/>
          </p:cNvPicPr>
          <p:nvPr/>
        </p:nvPicPr>
        <p:blipFill>
          <a:blip r:embed="rId3" cstate="print"/>
          <a:stretch>
            <a:fillRect/>
          </a:stretch>
        </p:blipFill>
        <p:spPr>
          <a:xfrm>
            <a:off x="11133125" y="0"/>
            <a:ext cx="1055700" cy="638977"/>
          </a:xfrm>
          <a:prstGeom prst="rect">
            <a:avLst/>
          </a:prstGeom>
        </p:spPr>
      </p:pic>
    </p:spTree>
    <p:custDataLst>
      <p:tags r:id="rId1"/>
    </p:custDataLst>
    <p:extLst>
      <p:ext uri="{BB962C8B-B14F-4D97-AF65-F5344CB8AC3E}">
        <p14:creationId xmlns:p14="http://schemas.microsoft.com/office/powerpoint/2010/main" xmlns="" val="278665821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2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065211" y="0"/>
            <a:ext cx="8686801" cy="1066800"/>
          </a:xfrm>
        </p:spPr>
        <p:txBody>
          <a:bodyPr>
            <a:normAutofit/>
          </a:bodyPr>
          <a:lstStyle/>
          <a:p>
            <a:r>
              <a:rPr lang="en-US" dirty="0"/>
              <a:t>Additions</a:t>
            </a:r>
          </a:p>
        </p:txBody>
      </p:sp>
      <p:sp>
        <p:nvSpPr>
          <p:cNvPr id="7" name="Content Placeholder 6"/>
          <p:cNvSpPr>
            <a:spLocks noGrp="1"/>
          </p:cNvSpPr>
          <p:nvPr>
            <p:ph idx="1"/>
          </p:nvPr>
        </p:nvSpPr>
        <p:spPr>
          <a:xfrm>
            <a:off x="989012" y="1333500"/>
            <a:ext cx="8686801" cy="4191000"/>
          </a:xfrm>
        </p:spPr>
        <p:txBody>
          <a:bodyPr/>
          <a:lstStyle/>
          <a:p>
            <a:pPr marL="514350" indent="-514350">
              <a:buFont typeface="+mj-lt"/>
              <a:buAutoNum type="arabicPeriod"/>
            </a:pPr>
            <a:r>
              <a:rPr lang="en-US" sz="1800" dirty="0"/>
              <a:t>Match the following sections to the applicable statements:</a:t>
            </a:r>
          </a:p>
          <a:p>
            <a:pPr marL="400050" lvl="1" indent="0">
              <a:buNone/>
            </a:pPr>
            <a:r>
              <a:rPr lang="fr-FR" sz="1600" dirty="0"/>
              <a:t>______ Section 705.2 </a:t>
            </a:r>
          </a:p>
          <a:p>
            <a:pPr marL="400050" lvl="1" indent="0">
              <a:buNone/>
            </a:pPr>
            <a:r>
              <a:rPr lang="fr-FR" sz="1600" dirty="0"/>
              <a:t>______ Section 807.6</a:t>
            </a:r>
          </a:p>
          <a:p>
            <a:pPr marL="914400" lvl="1" indent="-514350">
              <a:buFont typeface="+mj-lt"/>
              <a:buAutoNum type="alphaLcPeriod"/>
            </a:pPr>
            <a:r>
              <a:rPr lang="en-US" sz="1600" dirty="0"/>
              <a:t>Voluntary additions of structural elements to improve the lateral-force-resisting system of a building must comply with this section. </a:t>
            </a:r>
          </a:p>
          <a:p>
            <a:pPr marL="914400" lvl="1" indent="-514350">
              <a:buFont typeface="+mj-lt"/>
              <a:buAutoNum type="alphaLcPeriod"/>
            </a:pPr>
            <a:r>
              <a:rPr lang="en-US" sz="1600" dirty="0"/>
              <a:t>An addition that affects the accessibility to or contains an area of primary function must comply with the requirement of this section for accessible routes.</a:t>
            </a:r>
          </a:p>
          <a:p>
            <a:pPr marL="514350" indent="-514350">
              <a:buFont typeface="+mj-lt"/>
              <a:buAutoNum type="arabicPeriod"/>
            </a:pPr>
            <a:r>
              <a:rPr lang="en-US" dirty="0"/>
              <a:t>The existing building must be provided with smoke alarms as required by the IBC or the IRC whenever an addition is made to a building or structure of which two group occupancies?</a:t>
            </a:r>
          </a:p>
          <a:p>
            <a:pPr lvl="1" indent="-342900">
              <a:buFont typeface="+mj-lt"/>
              <a:buAutoNum type="alphaLcPeriod"/>
            </a:pPr>
            <a:r>
              <a:rPr lang="en-US" sz="1400" dirty="0"/>
              <a:t>___________________________________________________</a:t>
            </a:r>
          </a:p>
          <a:p>
            <a:pPr lvl="1" indent="-342900">
              <a:buFont typeface="+mj-lt"/>
              <a:buAutoNum type="alphaLcPeriod"/>
            </a:pPr>
            <a:r>
              <a:rPr lang="en-US" sz="1400" dirty="0"/>
              <a:t>___________________________________________________</a:t>
            </a:r>
          </a:p>
          <a:p>
            <a:pPr marL="514350" indent="-514350">
              <a:buFont typeface="+mj-lt"/>
              <a:buAutoNum type="arabicPeriod"/>
            </a:pPr>
            <a:endParaRPr lang="en-US" dirty="0"/>
          </a:p>
        </p:txBody>
      </p:sp>
      <p:sp>
        <p:nvSpPr>
          <p:cNvPr id="5" name="Slide Number Placeholder 4"/>
          <p:cNvSpPr>
            <a:spLocks noGrp="1"/>
          </p:cNvSpPr>
          <p:nvPr>
            <p:ph type="sldNum" sz="quarter" idx="11"/>
          </p:nvPr>
        </p:nvSpPr>
        <p:spPr/>
        <p:txBody>
          <a:bodyPr/>
          <a:lstStyle/>
          <a:p>
            <a:pPr>
              <a:defRPr/>
            </a:pPr>
            <a:fld id="{2C543F9B-D18C-4382-B79F-E6EA160C74A3}" type="slidenum">
              <a:rPr lang="en-US" smtClean="0"/>
              <a:pPr>
                <a:defRPr/>
              </a:pPr>
              <a:t>287</a:t>
            </a:fld>
            <a:endParaRPr lang="en-US" dirty="0"/>
          </a:p>
        </p:txBody>
      </p:sp>
      <p:sp>
        <p:nvSpPr>
          <p:cNvPr id="2" name="TextBox 1"/>
          <p:cNvSpPr txBox="1"/>
          <p:nvPr/>
        </p:nvSpPr>
        <p:spPr>
          <a:xfrm>
            <a:off x="4341812" y="1676400"/>
            <a:ext cx="2362200" cy="646331"/>
          </a:xfrm>
          <a:prstGeom prst="rect">
            <a:avLst/>
          </a:prstGeom>
          <a:solidFill>
            <a:schemeClr val="bg1"/>
          </a:solidFill>
        </p:spPr>
        <p:txBody>
          <a:bodyPr wrap="square" rtlCol="0">
            <a:spAutoFit/>
          </a:bodyPr>
          <a:lstStyle/>
          <a:p>
            <a:r>
              <a:rPr lang="en-US" dirty="0" smtClean="0">
                <a:solidFill>
                  <a:srgbClr val="C00000"/>
                </a:solidFill>
              </a:rPr>
              <a:t>b. Section 705.2</a:t>
            </a:r>
          </a:p>
          <a:p>
            <a:r>
              <a:rPr lang="en-US" dirty="0" smtClean="0">
                <a:solidFill>
                  <a:srgbClr val="C00000"/>
                </a:solidFill>
              </a:rPr>
              <a:t>a. Section 807.6</a:t>
            </a:r>
            <a:endParaRPr lang="en-US" dirty="0">
              <a:solidFill>
                <a:srgbClr val="C00000"/>
              </a:solidFill>
            </a:endParaRPr>
          </a:p>
        </p:txBody>
      </p:sp>
      <p:sp>
        <p:nvSpPr>
          <p:cNvPr id="3" name="TextBox 2"/>
          <p:cNvSpPr txBox="1"/>
          <p:nvPr/>
        </p:nvSpPr>
        <p:spPr>
          <a:xfrm>
            <a:off x="1903412" y="5638800"/>
            <a:ext cx="4953000" cy="369332"/>
          </a:xfrm>
          <a:prstGeom prst="rect">
            <a:avLst/>
          </a:prstGeom>
          <a:solidFill>
            <a:schemeClr val="bg1"/>
          </a:solidFill>
        </p:spPr>
        <p:txBody>
          <a:bodyPr wrap="square" rtlCol="0">
            <a:spAutoFit/>
          </a:bodyPr>
          <a:lstStyle/>
          <a:p>
            <a:endParaRPr lang="en-US" dirty="0">
              <a:solidFill>
                <a:srgbClr val="C00000"/>
              </a:solidFill>
            </a:endParaRPr>
          </a:p>
        </p:txBody>
      </p:sp>
      <p:pic>
        <p:nvPicPr>
          <p:cNvPr id="8" name="Picture 7">
            <a:extLst>
              <a:ext uri="{FF2B5EF4-FFF2-40B4-BE49-F238E27FC236}">
                <a16:creationId xmlns:a16="http://schemas.microsoft.com/office/drawing/2014/main" xmlns="" id="{526F2F56-8C50-4480-8A61-0DC873248A11}"/>
              </a:ext>
            </a:extLst>
          </p:cNvPr>
          <p:cNvPicPr>
            <a:picLocks noChangeAspect="1"/>
          </p:cNvPicPr>
          <p:nvPr/>
        </p:nvPicPr>
        <p:blipFill>
          <a:blip r:embed="rId3" cstate="print"/>
          <a:stretch>
            <a:fillRect/>
          </a:stretch>
        </p:blipFill>
        <p:spPr>
          <a:xfrm>
            <a:off x="11133125" y="0"/>
            <a:ext cx="1055700" cy="638977"/>
          </a:xfrm>
          <a:prstGeom prst="rect">
            <a:avLst/>
          </a:prstGeom>
        </p:spPr>
      </p:pic>
    </p:spTree>
    <p:custDataLst>
      <p:tags r:id="rId1"/>
    </p:custDataLst>
    <p:extLst>
      <p:ext uri="{BB962C8B-B14F-4D97-AF65-F5344CB8AC3E}">
        <p14:creationId xmlns:p14="http://schemas.microsoft.com/office/powerpoint/2010/main" xmlns="" val="278665821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2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912812" y="160867"/>
            <a:ext cx="8686801" cy="1066800"/>
          </a:xfrm>
        </p:spPr>
        <p:txBody>
          <a:bodyPr>
            <a:normAutofit/>
          </a:bodyPr>
          <a:lstStyle/>
          <a:p>
            <a:r>
              <a:rPr lang="en-US" dirty="0"/>
              <a:t>Additions</a:t>
            </a:r>
          </a:p>
        </p:txBody>
      </p:sp>
      <p:sp>
        <p:nvSpPr>
          <p:cNvPr id="7" name="Content Placeholder 6"/>
          <p:cNvSpPr>
            <a:spLocks noGrp="1"/>
          </p:cNvSpPr>
          <p:nvPr>
            <p:ph idx="1"/>
          </p:nvPr>
        </p:nvSpPr>
        <p:spPr>
          <a:xfrm>
            <a:off x="1065212" y="1223665"/>
            <a:ext cx="8686801" cy="4191000"/>
          </a:xfrm>
        </p:spPr>
        <p:txBody>
          <a:bodyPr/>
          <a:lstStyle/>
          <a:p>
            <a:pPr marL="514350" indent="-514350">
              <a:buFont typeface="+mj-lt"/>
              <a:buAutoNum type="arabicPeriod" startAt="3"/>
            </a:pPr>
            <a:r>
              <a:rPr lang="en-US" dirty="0"/>
              <a:t>Existing structural elements supporting any additional gravity loads, as a result of additions must comply with the IBC, except when the structural elements’ stress is not increased by more than what percent?</a:t>
            </a:r>
          </a:p>
          <a:p>
            <a:pPr marL="400050" lvl="1" indent="0">
              <a:buNone/>
            </a:pPr>
            <a:endParaRPr lang="en-US" sz="1400" dirty="0"/>
          </a:p>
          <a:p>
            <a:pPr marL="400050" lvl="1" indent="0">
              <a:buNone/>
            </a:pPr>
            <a:endParaRPr lang="en-US" sz="1400" dirty="0"/>
          </a:p>
          <a:p>
            <a:pPr marL="400050" lvl="1" indent="0">
              <a:buNone/>
            </a:pPr>
            <a:endParaRPr lang="en-US" sz="1400" dirty="0"/>
          </a:p>
          <a:p>
            <a:pPr marL="514350" indent="-514350">
              <a:buFont typeface="+mj-lt"/>
              <a:buAutoNum type="arabicPeriod" startAt="3"/>
            </a:pPr>
            <a:r>
              <a:rPr lang="en-US" dirty="0"/>
              <a:t>If an addition to a Group A2 occupancy with an occupant load of 80, which will be increased to an occupant load of 120, will an automatic sprinkler system be required?</a:t>
            </a:r>
          </a:p>
          <a:p>
            <a:pPr lvl="1" indent="-342900">
              <a:buFont typeface="+mj-lt"/>
              <a:buAutoNum type="alphaLcPeriod"/>
            </a:pPr>
            <a:endParaRPr lang="en-US" sz="1400" dirty="0"/>
          </a:p>
          <a:p>
            <a:pPr lvl="1" indent="-342900">
              <a:buFont typeface="+mj-lt"/>
              <a:buAutoNum type="alphaLcPeriod"/>
            </a:pPr>
            <a:r>
              <a:rPr lang="en-US" sz="1400" dirty="0"/>
              <a:t>No</a:t>
            </a:r>
          </a:p>
          <a:p>
            <a:pPr marL="400050" lvl="1" indent="0">
              <a:buNone/>
            </a:pPr>
            <a:endParaRPr lang="en-US" sz="1400" dirty="0"/>
          </a:p>
          <a:p>
            <a:pPr marL="800100" lvl="1" indent="-342900">
              <a:buFont typeface="+mj-lt"/>
              <a:buAutoNum type="arabicPeriod"/>
            </a:pPr>
            <a:endParaRPr lang="en-US" dirty="0"/>
          </a:p>
          <a:p>
            <a:pPr marL="914400" lvl="1" indent="-457200">
              <a:buFont typeface="+mj-lt"/>
              <a:buAutoNum type="alphaLcPeriod"/>
            </a:pPr>
            <a:endParaRPr lang="en-US" dirty="0"/>
          </a:p>
          <a:p>
            <a:pPr marL="514350" indent="-514350">
              <a:buFont typeface="+mj-lt"/>
              <a:buAutoNum type="arabicPeriod" startAt="3"/>
            </a:pPr>
            <a:endParaRPr lang="en-US" dirty="0"/>
          </a:p>
        </p:txBody>
      </p:sp>
      <p:sp>
        <p:nvSpPr>
          <p:cNvPr id="5" name="Slide Number Placeholder 4"/>
          <p:cNvSpPr>
            <a:spLocks noGrp="1"/>
          </p:cNvSpPr>
          <p:nvPr>
            <p:ph type="sldNum" sz="quarter" idx="11"/>
          </p:nvPr>
        </p:nvSpPr>
        <p:spPr/>
        <p:txBody>
          <a:bodyPr/>
          <a:lstStyle/>
          <a:p>
            <a:fld id="{2C543F9B-D18C-4382-B79F-E6EA160C74A3}" type="slidenum">
              <a:rPr lang="en-US" smtClean="0"/>
              <a:pPr/>
              <a:t>288</a:t>
            </a:fld>
            <a:endParaRPr lang="en-US" dirty="0"/>
          </a:p>
        </p:txBody>
      </p:sp>
      <p:sp>
        <p:nvSpPr>
          <p:cNvPr id="2" name="TextBox 1"/>
          <p:cNvSpPr txBox="1"/>
          <p:nvPr/>
        </p:nvSpPr>
        <p:spPr>
          <a:xfrm flipH="1">
            <a:off x="1331912" y="4495263"/>
            <a:ext cx="7848600" cy="369332"/>
          </a:xfrm>
          <a:prstGeom prst="rect">
            <a:avLst/>
          </a:prstGeom>
          <a:solidFill>
            <a:schemeClr val="bg1"/>
          </a:solidFill>
        </p:spPr>
        <p:txBody>
          <a:bodyPr wrap="square" rtlCol="0">
            <a:spAutoFit/>
          </a:bodyPr>
          <a:lstStyle/>
          <a:p>
            <a:endParaRPr lang="en-US" dirty="0">
              <a:solidFill>
                <a:srgbClr val="C00000"/>
              </a:solidFill>
            </a:endParaRPr>
          </a:p>
        </p:txBody>
      </p:sp>
      <p:pic>
        <p:nvPicPr>
          <p:cNvPr id="8" name="Picture 7">
            <a:extLst>
              <a:ext uri="{FF2B5EF4-FFF2-40B4-BE49-F238E27FC236}">
                <a16:creationId xmlns:a16="http://schemas.microsoft.com/office/drawing/2014/main" xmlns="" id="{E4C885BE-9CEA-4182-B4B8-0CA9A9B43373}"/>
              </a:ext>
            </a:extLst>
          </p:cNvPr>
          <p:cNvPicPr>
            <a:picLocks noChangeAspect="1"/>
          </p:cNvPicPr>
          <p:nvPr/>
        </p:nvPicPr>
        <p:blipFill>
          <a:blip r:embed="rId3" cstate="print"/>
          <a:stretch>
            <a:fillRect/>
          </a:stretch>
        </p:blipFill>
        <p:spPr>
          <a:xfrm>
            <a:off x="11133125" y="0"/>
            <a:ext cx="1055700" cy="638977"/>
          </a:xfrm>
          <a:prstGeom prst="rect">
            <a:avLst/>
          </a:prstGeom>
        </p:spPr>
      </p:pic>
    </p:spTree>
    <p:custDataLst>
      <p:tags r:id="rId1"/>
    </p:custDataLst>
    <p:extLst>
      <p:ext uri="{BB962C8B-B14F-4D97-AF65-F5344CB8AC3E}">
        <p14:creationId xmlns:p14="http://schemas.microsoft.com/office/powerpoint/2010/main" xmlns="" val="345146290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912812" y="160867"/>
            <a:ext cx="8686801" cy="1066800"/>
          </a:xfrm>
        </p:spPr>
        <p:txBody>
          <a:bodyPr>
            <a:normAutofit/>
          </a:bodyPr>
          <a:lstStyle/>
          <a:p>
            <a:r>
              <a:rPr lang="en-US" dirty="0"/>
              <a:t>Additions</a:t>
            </a:r>
          </a:p>
        </p:txBody>
      </p:sp>
      <p:sp>
        <p:nvSpPr>
          <p:cNvPr id="7" name="Content Placeholder 6"/>
          <p:cNvSpPr>
            <a:spLocks noGrp="1"/>
          </p:cNvSpPr>
          <p:nvPr>
            <p:ph idx="1"/>
          </p:nvPr>
        </p:nvSpPr>
        <p:spPr>
          <a:xfrm>
            <a:off x="1065212" y="1223665"/>
            <a:ext cx="8686801" cy="4191000"/>
          </a:xfrm>
        </p:spPr>
        <p:txBody>
          <a:bodyPr/>
          <a:lstStyle/>
          <a:p>
            <a:pPr marL="514350" indent="-514350">
              <a:buFont typeface="+mj-lt"/>
              <a:buAutoNum type="arabicPeriod" startAt="3"/>
            </a:pPr>
            <a:r>
              <a:rPr lang="en-US" dirty="0"/>
              <a:t>Existing structural elements supporting any additional gravity loads, as a result of additions must comply with the IBC, except when the structural elements’ stress is not increased by more than what percent?</a:t>
            </a:r>
          </a:p>
          <a:p>
            <a:pPr marL="400050" lvl="1" indent="0">
              <a:buNone/>
            </a:pPr>
            <a:endParaRPr lang="en-US" sz="1400" dirty="0"/>
          </a:p>
          <a:p>
            <a:pPr marL="400050" lvl="1" indent="0" algn="ctr">
              <a:buNone/>
            </a:pPr>
            <a:r>
              <a:rPr lang="en-US" dirty="0">
                <a:solidFill>
                  <a:srgbClr val="C00000"/>
                </a:solidFill>
              </a:rPr>
              <a:t>5 percent</a:t>
            </a:r>
          </a:p>
          <a:p>
            <a:pPr marL="400050" lvl="1" indent="0">
              <a:buNone/>
            </a:pPr>
            <a:endParaRPr lang="en-US" sz="1400" dirty="0"/>
          </a:p>
          <a:p>
            <a:pPr marL="400050" lvl="1" indent="0">
              <a:buNone/>
            </a:pPr>
            <a:endParaRPr lang="en-US" sz="1400" dirty="0"/>
          </a:p>
          <a:p>
            <a:pPr marL="514350" indent="-514350">
              <a:buFont typeface="+mj-lt"/>
              <a:buAutoNum type="arabicPeriod" startAt="3"/>
            </a:pPr>
            <a:r>
              <a:rPr lang="en-US" dirty="0"/>
              <a:t>If an addition to a Group A2 occupancy with an occupant load of 80, which will be increased to an occupant load of 120, will an automatic sprinkler system be required?</a:t>
            </a:r>
          </a:p>
          <a:p>
            <a:pPr lvl="1" indent="-342900">
              <a:buFont typeface="+mj-lt"/>
              <a:buAutoNum type="alphaLcPeriod"/>
            </a:pPr>
            <a:r>
              <a:rPr lang="en-US" sz="1400" dirty="0"/>
              <a:t>Yes</a:t>
            </a:r>
          </a:p>
          <a:p>
            <a:pPr lvl="1" indent="-342900">
              <a:buFont typeface="+mj-lt"/>
              <a:buAutoNum type="alphaLcPeriod"/>
            </a:pPr>
            <a:r>
              <a:rPr lang="en-US" sz="1400" dirty="0"/>
              <a:t>No</a:t>
            </a:r>
          </a:p>
          <a:p>
            <a:pPr marL="400050" lvl="1" indent="0">
              <a:buNone/>
            </a:pPr>
            <a:endParaRPr lang="en-US" sz="1400" dirty="0"/>
          </a:p>
          <a:p>
            <a:pPr marL="800100" lvl="1" indent="-342900">
              <a:buFont typeface="+mj-lt"/>
              <a:buAutoNum type="arabicPeriod"/>
            </a:pPr>
            <a:endParaRPr lang="en-US" dirty="0"/>
          </a:p>
          <a:p>
            <a:pPr marL="914400" lvl="1" indent="-457200">
              <a:buFont typeface="+mj-lt"/>
              <a:buAutoNum type="alphaLcPeriod"/>
            </a:pPr>
            <a:endParaRPr lang="en-US" dirty="0"/>
          </a:p>
          <a:p>
            <a:pPr marL="514350" indent="-514350">
              <a:buFont typeface="+mj-lt"/>
              <a:buAutoNum type="arabicPeriod" startAt="3"/>
            </a:pPr>
            <a:endParaRPr lang="en-US" dirty="0"/>
          </a:p>
        </p:txBody>
      </p:sp>
      <p:sp>
        <p:nvSpPr>
          <p:cNvPr id="5" name="Slide Number Placeholder 4"/>
          <p:cNvSpPr>
            <a:spLocks noGrp="1"/>
          </p:cNvSpPr>
          <p:nvPr>
            <p:ph type="sldNum" sz="quarter" idx="11"/>
          </p:nvPr>
        </p:nvSpPr>
        <p:spPr/>
        <p:txBody>
          <a:bodyPr/>
          <a:lstStyle/>
          <a:p>
            <a:fld id="{2C543F9B-D18C-4382-B79F-E6EA160C74A3}" type="slidenum">
              <a:rPr lang="en-US" smtClean="0"/>
              <a:pPr/>
              <a:t>289</a:t>
            </a:fld>
            <a:endParaRPr lang="en-US" dirty="0"/>
          </a:p>
        </p:txBody>
      </p:sp>
      <p:sp>
        <p:nvSpPr>
          <p:cNvPr id="2" name="TextBox 1"/>
          <p:cNvSpPr txBox="1"/>
          <p:nvPr/>
        </p:nvSpPr>
        <p:spPr>
          <a:xfrm flipH="1">
            <a:off x="1331912" y="4495263"/>
            <a:ext cx="7848600" cy="923330"/>
          </a:xfrm>
          <a:prstGeom prst="rect">
            <a:avLst/>
          </a:prstGeom>
          <a:solidFill>
            <a:schemeClr val="bg1"/>
          </a:solidFill>
        </p:spPr>
        <p:txBody>
          <a:bodyPr wrap="square" rtlCol="0">
            <a:spAutoFit/>
          </a:bodyPr>
          <a:lstStyle/>
          <a:p>
            <a:r>
              <a:rPr lang="en-US" dirty="0">
                <a:solidFill>
                  <a:srgbClr val="C00000"/>
                </a:solidFill>
              </a:rPr>
              <a:t>Yes, since the fire area has been increased and a fire area containing more than 10 occupancies would require an automatic sprinkler system in accordance with Section 903.2.1.2 of the IFC and IBC.</a:t>
            </a:r>
          </a:p>
        </p:txBody>
      </p:sp>
      <p:pic>
        <p:nvPicPr>
          <p:cNvPr id="8" name="Picture 7">
            <a:extLst>
              <a:ext uri="{FF2B5EF4-FFF2-40B4-BE49-F238E27FC236}">
                <a16:creationId xmlns:a16="http://schemas.microsoft.com/office/drawing/2014/main" xmlns="" id="{E4C885BE-9CEA-4182-B4B8-0CA9A9B43373}"/>
              </a:ext>
            </a:extLst>
          </p:cNvPr>
          <p:cNvPicPr>
            <a:picLocks noChangeAspect="1"/>
          </p:cNvPicPr>
          <p:nvPr/>
        </p:nvPicPr>
        <p:blipFill>
          <a:blip r:embed="rId3" cstate="print"/>
          <a:stretch>
            <a:fillRect/>
          </a:stretch>
        </p:blipFill>
        <p:spPr>
          <a:xfrm>
            <a:off x="11133125" y="0"/>
            <a:ext cx="1055700" cy="638977"/>
          </a:xfrm>
          <a:prstGeom prst="rect">
            <a:avLst/>
          </a:prstGeom>
        </p:spPr>
      </p:pic>
    </p:spTree>
    <p:custDataLst>
      <p:tags r:id="rId1"/>
    </p:custDataLst>
    <p:extLst>
      <p:ext uri="{BB962C8B-B14F-4D97-AF65-F5344CB8AC3E}">
        <p14:creationId xmlns:p14="http://schemas.microsoft.com/office/powerpoint/2010/main" xmlns="" val="345146290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 calcmode="lin" valueType="num">
                                      <p:cBhvr additive="base">
                                        <p:cTn id="7"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5211" y="105577"/>
            <a:ext cx="8686801" cy="1066800"/>
          </a:xfrm>
        </p:spPr>
        <p:txBody>
          <a:bodyPr>
            <a:normAutofit/>
          </a:bodyPr>
          <a:lstStyle/>
          <a:p>
            <a:r>
              <a:rPr lang="en-US" dirty="0"/>
              <a:t>Duties and Powers of Code Official—Section 104</a:t>
            </a:r>
          </a:p>
        </p:txBody>
      </p:sp>
      <p:sp>
        <p:nvSpPr>
          <p:cNvPr id="6" name="Content Placeholder 5"/>
          <p:cNvSpPr>
            <a:spLocks noGrp="1"/>
          </p:cNvSpPr>
          <p:nvPr>
            <p:ph sz="half" idx="1"/>
          </p:nvPr>
        </p:nvSpPr>
        <p:spPr>
          <a:xfrm>
            <a:off x="1052625" y="990600"/>
            <a:ext cx="8686801" cy="4191000"/>
          </a:xfrm>
        </p:spPr>
        <p:txBody>
          <a:bodyPr>
            <a:noAutofit/>
          </a:bodyPr>
          <a:lstStyle/>
          <a:p>
            <a:pPr marL="0" indent="0">
              <a:buNone/>
            </a:pPr>
            <a:r>
              <a:rPr lang="en-US" sz="2800" b="1" dirty="0"/>
              <a:t>Section 104.1 – General</a:t>
            </a:r>
          </a:p>
          <a:p>
            <a:r>
              <a:rPr lang="en-US" sz="2800" dirty="0"/>
              <a:t>The code official is the ruling authority on interpretations and can adopt policies and procedures in order to clarify and give direction related to the application of the adopted code requirements. </a:t>
            </a:r>
          </a:p>
          <a:p>
            <a:pPr marL="0" indent="0">
              <a:buNone/>
            </a:pPr>
            <a:endParaRPr lang="en-US" sz="2800" dirty="0"/>
          </a:p>
          <a:p>
            <a:r>
              <a:rPr lang="en-US" sz="2800" dirty="0"/>
              <a:t>Such rulings, policies and procedures must meet the intent and purpose stipulated within the code. </a:t>
            </a:r>
          </a:p>
          <a:p>
            <a:r>
              <a:rPr lang="en-US" sz="2800" dirty="0"/>
              <a:t>The code official does not have the authority to waive or create new requirements without due process of law.</a:t>
            </a:r>
          </a:p>
        </p:txBody>
      </p:sp>
      <p:sp>
        <p:nvSpPr>
          <p:cNvPr id="5" name="Slide Number Placeholder 4"/>
          <p:cNvSpPr>
            <a:spLocks noGrp="1"/>
          </p:cNvSpPr>
          <p:nvPr>
            <p:ph type="sldNum" sz="quarter" idx="11"/>
          </p:nvPr>
        </p:nvSpPr>
        <p:spPr/>
        <p:txBody>
          <a:bodyPr/>
          <a:lstStyle/>
          <a:p>
            <a:fld id="{2C543F9B-D18C-4382-B79F-E6EA160C74A3}" type="slidenum">
              <a:rPr lang="en-US" smtClean="0"/>
              <a:pPr/>
              <a:t>29</a:t>
            </a:fld>
            <a:endParaRPr lang="en-US" dirty="0"/>
          </a:p>
        </p:txBody>
      </p:sp>
      <p:pic>
        <p:nvPicPr>
          <p:cNvPr id="7" name="Picture 6">
            <a:extLst>
              <a:ext uri="{FF2B5EF4-FFF2-40B4-BE49-F238E27FC236}">
                <a16:creationId xmlns:a16="http://schemas.microsoft.com/office/drawing/2014/main" xmlns="" id="{AB4EE80F-DF7B-47D6-AEE8-6B3E8F87D5C4}"/>
              </a:ext>
            </a:extLst>
          </p:cNvPr>
          <p:cNvPicPr>
            <a:picLocks noChangeAspect="1"/>
          </p:cNvPicPr>
          <p:nvPr/>
        </p:nvPicPr>
        <p:blipFill>
          <a:blip r:embed="rId2" cstate="print"/>
          <a:stretch>
            <a:fillRect/>
          </a:stretch>
        </p:blipFill>
        <p:spPr>
          <a:xfrm>
            <a:off x="11133125" y="0"/>
            <a:ext cx="1055700" cy="638977"/>
          </a:xfrm>
          <a:prstGeom prst="rect">
            <a:avLst/>
          </a:prstGeom>
        </p:spPr>
      </p:pic>
    </p:spTree>
    <p:extLst>
      <p:ext uri="{BB962C8B-B14F-4D97-AF65-F5344CB8AC3E}">
        <p14:creationId xmlns:p14="http://schemas.microsoft.com/office/powerpoint/2010/main" xmlns="" val="173531260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1065214" y="533400"/>
            <a:ext cx="8000998" cy="2514601"/>
          </a:xfrm>
        </p:spPr>
        <p:txBody>
          <a:bodyPr>
            <a:normAutofit/>
          </a:bodyPr>
          <a:lstStyle/>
          <a:p>
            <a:r>
              <a:rPr lang="en-US" dirty="0"/>
              <a:t>Chapter 12 Historic Buildings and Relocated or Moved Buildings</a:t>
            </a:r>
          </a:p>
        </p:txBody>
      </p:sp>
      <p:sp>
        <p:nvSpPr>
          <p:cNvPr id="7" name="Subtitle 6"/>
          <p:cNvSpPr>
            <a:spLocks noGrp="1"/>
          </p:cNvSpPr>
          <p:nvPr>
            <p:ph type="subTitle" idx="1"/>
          </p:nvPr>
        </p:nvSpPr>
        <p:spPr/>
        <p:txBody>
          <a:bodyPr/>
          <a:lstStyle/>
          <a:p>
            <a:endParaRPr lang="en-US" dirty="0"/>
          </a:p>
        </p:txBody>
      </p:sp>
      <p:sp>
        <p:nvSpPr>
          <p:cNvPr id="5" name="Slide Number Placeholder 4"/>
          <p:cNvSpPr>
            <a:spLocks noGrp="1"/>
          </p:cNvSpPr>
          <p:nvPr>
            <p:ph type="sldNum" sz="quarter" idx="10"/>
          </p:nvPr>
        </p:nvSpPr>
        <p:spPr/>
        <p:txBody>
          <a:bodyPr/>
          <a:lstStyle/>
          <a:p>
            <a:pPr>
              <a:defRPr/>
            </a:pPr>
            <a:fld id="{2C543F9B-D18C-4382-B79F-E6EA160C74A3}" type="slidenum">
              <a:rPr lang="en-US" smtClean="0"/>
              <a:pPr>
                <a:defRPr/>
              </a:pPr>
              <a:t>290</a:t>
            </a:fld>
            <a:endParaRPr lang="en-US" dirty="0"/>
          </a:p>
        </p:txBody>
      </p:sp>
      <p:pic>
        <p:nvPicPr>
          <p:cNvPr id="8" name="Picture 7">
            <a:extLst>
              <a:ext uri="{FF2B5EF4-FFF2-40B4-BE49-F238E27FC236}">
                <a16:creationId xmlns:a16="http://schemas.microsoft.com/office/drawing/2014/main" xmlns="" id="{B1802EFC-1274-4A9C-BB28-2CC24F5BAC86}"/>
              </a:ext>
            </a:extLst>
          </p:cNvPr>
          <p:cNvPicPr>
            <a:picLocks noChangeAspect="1"/>
          </p:cNvPicPr>
          <p:nvPr/>
        </p:nvPicPr>
        <p:blipFill>
          <a:blip r:embed="rId2" cstate="print"/>
          <a:stretch>
            <a:fillRect/>
          </a:stretch>
        </p:blipFill>
        <p:spPr>
          <a:xfrm>
            <a:off x="11133125" y="0"/>
            <a:ext cx="1055700" cy="638977"/>
          </a:xfrm>
          <a:prstGeom prst="rect">
            <a:avLst/>
          </a:prstGeom>
        </p:spPr>
      </p:pic>
    </p:spTree>
    <p:extLst>
      <p:ext uri="{BB962C8B-B14F-4D97-AF65-F5344CB8AC3E}">
        <p14:creationId xmlns:p14="http://schemas.microsoft.com/office/powerpoint/2010/main" xmlns="" val="117820270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12812" y="-381000"/>
            <a:ext cx="8686801" cy="1066800"/>
          </a:xfrm>
        </p:spPr>
        <p:txBody>
          <a:bodyPr/>
          <a:lstStyle/>
          <a:p>
            <a:r>
              <a:rPr lang="en-US" dirty="0"/>
              <a:t>Introduction</a:t>
            </a:r>
          </a:p>
        </p:txBody>
      </p:sp>
      <p:sp>
        <p:nvSpPr>
          <p:cNvPr id="6" name="Content Placeholder 5"/>
          <p:cNvSpPr>
            <a:spLocks noGrp="1"/>
          </p:cNvSpPr>
          <p:nvPr>
            <p:ph sz="half" idx="1"/>
          </p:nvPr>
        </p:nvSpPr>
        <p:spPr>
          <a:xfrm>
            <a:off x="1088763" y="695227"/>
            <a:ext cx="10263449" cy="4191000"/>
          </a:xfrm>
        </p:spPr>
        <p:txBody>
          <a:bodyPr>
            <a:noAutofit/>
          </a:bodyPr>
          <a:lstStyle/>
          <a:p>
            <a:r>
              <a:rPr lang="en-US" sz="2400" dirty="0"/>
              <a:t>The work performed in historic buildings is permitted and must comply with the Chapter 12 requirements for repair, alteration and change of occupancy. </a:t>
            </a:r>
          </a:p>
          <a:p>
            <a:r>
              <a:rPr lang="en-US" sz="2400" dirty="0"/>
              <a:t>Chapter 12 attempts to strike a balance between the historic nature of the structure and requirements for fire safety elements and systems, accessibility, change of occupancy and structural requirements.</a:t>
            </a:r>
          </a:p>
          <a:p>
            <a:r>
              <a:rPr lang="en-US" sz="2400" dirty="0"/>
              <a:t>Historic Buildings are defined as any building or structure that is one or more of the following: </a:t>
            </a:r>
          </a:p>
          <a:p>
            <a:pPr marL="800100" lvl="1" indent="-342900">
              <a:buFont typeface="+mj-lt"/>
              <a:buAutoNum type="arabicPeriod"/>
            </a:pPr>
            <a:r>
              <a:rPr lang="en-US" sz="2400" dirty="0"/>
              <a:t>Listed, or certified as eligible for listing, by the State Historic Preservation Officer or the Keeper of the National Register of Historic Places, in the National Register of Historic Places. </a:t>
            </a:r>
          </a:p>
          <a:p>
            <a:pPr marL="800100" lvl="1" indent="-342900">
              <a:buFont typeface="+mj-lt"/>
              <a:buAutoNum type="arabicPeriod"/>
            </a:pPr>
            <a:r>
              <a:rPr lang="en-US" sz="2400" dirty="0"/>
              <a:t>Designated as historic under an applicable state or local law. </a:t>
            </a:r>
          </a:p>
          <a:p>
            <a:pPr marL="800100" lvl="1" indent="-342900">
              <a:buFont typeface="+mj-lt"/>
              <a:buAutoNum type="arabicPeriod"/>
            </a:pPr>
            <a:r>
              <a:rPr lang="en-US" sz="2400" dirty="0"/>
              <a:t>Certified as a contributing resource within a National Register, state designated or locally designated historic district.</a:t>
            </a:r>
          </a:p>
        </p:txBody>
      </p:sp>
      <p:sp>
        <p:nvSpPr>
          <p:cNvPr id="4" name="Slide Number Placeholder 3"/>
          <p:cNvSpPr>
            <a:spLocks noGrp="1"/>
          </p:cNvSpPr>
          <p:nvPr>
            <p:ph type="sldNum" sz="quarter" idx="11"/>
          </p:nvPr>
        </p:nvSpPr>
        <p:spPr/>
        <p:txBody>
          <a:bodyPr/>
          <a:lstStyle/>
          <a:p>
            <a:pPr>
              <a:defRPr/>
            </a:pPr>
            <a:fld id="{F839E4B6-55D8-4BCE-ABA8-33FB3F24BC0F}" type="slidenum">
              <a:rPr lang="en-US" smtClean="0"/>
              <a:pPr>
                <a:defRPr/>
              </a:pPr>
              <a:t>291</a:t>
            </a:fld>
            <a:endParaRPr lang="en-US" dirty="0"/>
          </a:p>
        </p:txBody>
      </p:sp>
      <p:pic>
        <p:nvPicPr>
          <p:cNvPr id="7" name="Picture 6">
            <a:extLst>
              <a:ext uri="{FF2B5EF4-FFF2-40B4-BE49-F238E27FC236}">
                <a16:creationId xmlns:a16="http://schemas.microsoft.com/office/drawing/2014/main" xmlns="" id="{7E5F3EFF-9491-4EDC-ABE7-2BA338728466}"/>
              </a:ext>
            </a:extLst>
          </p:cNvPr>
          <p:cNvPicPr>
            <a:picLocks noChangeAspect="1"/>
          </p:cNvPicPr>
          <p:nvPr/>
        </p:nvPicPr>
        <p:blipFill>
          <a:blip r:embed="rId3" cstate="print"/>
          <a:stretch>
            <a:fillRect/>
          </a:stretch>
        </p:blipFill>
        <p:spPr>
          <a:xfrm>
            <a:off x="11133125" y="0"/>
            <a:ext cx="1055700" cy="638977"/>
          </a:xfrm>
          <a:prstGeom prst="rect">
            <a:avLst/>
          </a:prstGeom>
        </p:spPr>
      </p:pic>
    </p:spTree>
    <p:custDataLst>
      <p:tags r:id="rId1"/>
    </p:custDataLst>
    <p:extLst>
      <p:ext uri="{BB962C8B-B14F-4D97-AF65-F5344CB8AC3E}">
        <p14:creationId xmlns:p14="http://schemas.microsoft.com/office/powerpoint/2010/main" xmlns="" val="384274422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5211" y="-304800"/>
            <a:ext cx="8686801" cy="1066800"/>
          </a:xfrm>
        </p:spPr>
        <p:txBody>
          <a:bodyPr/>
          <a:lstStyle/>
          <a:p>
            <a:r>
              <a:rPr lang="en-US" dirty="0"/>
              <a:t>General—Section 1201</a:t>
            </a:r>
          </a:p>
        </p:txBody>
      </p:sp>
      <p:sp>
        <p:nvSpPr>
          <p:cNvPr id="3" name="Content Placeholder 2"/>
          <p:cNvSpPr>
            <a:spLocks noGrp="1"/>
          </p:cNvSpPr>
          <p:nvPr>
            <p:ph sz="half" idx="1"/>
          </p:nvPr>
        </p:nvSpPr>
        <p:spPr>
          <a:xfrm>
            <a:off x="1141412" y="914399"/>
            <a:ext cx="9753600" cy="5240867"/>
          </a:xfrm>
        </p:spPr>
        <p:txBody>
          <a:bodyPr>
            <a:normAutofit fontScale="92500" lnSpcReduction="10000"/>
          </a:bodyPr>
          <a:lstStyle/>
          <a:p>
            <a:pPr marL="0" indent="0">
              <a:buNone/>
            </a:pPr>
            <a:r>
              <a:rPr lang="en-US" sz="2600" b="1" dirty="0"/>
              <a:t>Section 1201.2 – Report </a:t>
            </a:r>
          </a:p>
          <a:p>
            <a:r>
              <a:rPr lang="en-US" sz="2600" dirty="0"/>
              <a:t>All historic buildings undergoing repair, alteration or change of occupancy are required to be investigated and evaluated. </a:t>
            </a:r>
          </a:p>
          <a:p>
            <a:r>
              <a:rPr lang="en-US" sz="2600" dirty="0"/>
              <a:t>If the building is intended to meet the requirements of Chapter 12, a written report (subject to the opinion of the code official) must be prepared and filed by a registered design professional. </a:t>
            </a:r>
          </a:p>
          <a:p>
            <a:r>
              <a:rPr lang="en-US" sz="2600" dirty="0"/>
              <a:t>The report must identify each required safety feature that is in compliance with this chapter and where compliance with other chapters of these provisions would be damaging to the historic features. </a:t>
            </a:r>
          </a:p>
          <a:p>
            <a:r>
              <a:rPr lang="en-US" sz="2600" dirty="0"/>
              <a:t>If the building is in seismic design category D, C or F, a structural evaluation minimally of the vertical and horizontal elements of the lateral force resisting system is necessary.</a:t>
            </a:r>
          </a:p>
          <a:p>
            <a:endParaRPr lang="en-US" dirty="0"/>
          </a:p>
        </p:txBody>
      </p:sp>
      <p:sp>
        <p:nvSpPr>
          <p:cNvPr id="5" name="Slide Number Placeholder 4"/>
          <p:cNvSpPr>
            <a:spLocks noGrp="1"/>
          </p:cNvSpPr>
          <p:nvPr>
            <p:ph type="sldNum" sz="quarter" idx="11"/>
          </p:nvPr>
        </p:nvSpPr>
        <p:spPr/>
        <p:txBody>
          <a:bodyPr/>
          <a:lstStyle/>
          <a:p>
            <a:pPr>
              <a:defRPr/>
            </a:pPr>
            <a:fld id="{4C9BA85A-05AB-40DE-A642-B306DDD4645C}" type="slidenum">
              <a:rPr lang="en-US" smtClean="0"/>
              <a:pPr>
                <a:defRPr/>
              </a:pPr>
              <a:t>292</a:t>
            </a:fld>
            <a:endParaRPr lang="en-US" dirty="0"/>
          </a:p>
        </p:txBody>
      </p:sp>
      <p:pic>
        <p:nvPicPr>
          <p:cNvPr id="6" name="Picture 5">
            <a:extLst>
              <a:ext uri="{FF2B5EF4-FFF2-40B4-BE49-F238E27FC236}">
                <a16:creationId xmlns:a16="http://schemas.microsoft.com/office/drawing/2014/main" xmlns="" id="{DE0BA744-6074-4AA7-B420-63CDAD679724}"/>
              </a:ext>
            </a:extLst>
          </p:cNvPr>
          <p:cNvPicPr>
            <a:picLocks noChangeAspect="1"/>
          </p:cNvPicPr>
          <p:nvPr/>
        </p:nvPicPr>
        <p:blipFill>
          <a:blip r:embed="rId2" cstate="print"/>
          <a:stretch>
            <a:fillRect/>
          </a:stretch>
        </p:blipFill>
        <p:spPr>
          <a:xfrm>
            <a:off x="11133125" y="0"/>
            <a:ext cx="1055700" cy="638977"/>
          </a:xfrm>
          <a:prstGeom prst="rect">
            <a:avLst/>
          </a:prstGeom>
        </p:spPr>
      </p:pic>
    </p:spTree>
    <p:extLst>
      <p:ext uri="{BB962C8B-B14F-4D97-AF65-F5344CB8AC3E}">
        <p14:creationId xmlns:p14="http://schemas.microsoft.com/office/powerpoint/2010/main" xmlns="" val="297096355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5211" y="-381000"/>
            <a:ext cx="8686801" cy="1066800"/>
          </a:xfrm>
        </p:spPr>
        <p:txBody>
          <a:bodyPr/>
          <a:lstStyle/>
          <a:p>
            <a:r>
              <a:rPr lang="en-US" dirty="0"/>
              <a:t>Repairs—Section 1202 </a:t>
            </a:r>
          </a:p>
        </p:txBody>
      </p:sp>
      <p:sp>
        <p:nvSpPr>
          <p:cNvPr id="3" name="Content Placeholder 2"/>
          <p:cNvSpPr>
            <a:spLocks noGrp="1"/>
          </p:cNvSpPr>
          <p:nvPr>
            <p:ph sz="half" idx="1"/>
          </p:nvPr>
        </p:nvSpPr>
        <p:spPr>
          <a:xfrm>
            <a:off x="1077763" y="914400"/>
            <a:ext cx="8686801" cy="4191000"/>
          </a:xfrm>
        </p:spPr>
        <p:txBody>
          <a:bodyPr>
            <a:noAutofit/>
          </a:bodyPr>
          <a:lstStyle/>
          <a:p>
            <a:r>
              <a:rPr lang="en-US" sz="2800" dirty="0"/>
              <a:t>Repairs are permitted with original or like materials as long as hazardous materials, such as asbestos and lead-based paint, are not used. </a:t>
            </a:r>
          </a:p>
          <a:p>
            <a:r>
              <a:rPr lang="en-US" sz="2800" dirty="0"/>
              <a:t>Unsafe conditions are required to be remedied. </a:t>
            </a:r>
          </a:p>
          <a:p>
            <a:r>
              <a:rPr lang="en-US" sz="2800" dirty="0"/>
              <a:t>The foundations of relocated historic buildings shall comply with the IBC.   </a:t>
            </a:r>
          </a:p>
          <a:p>
            <a:r>
              <a:rPr lang="en-US" sz="2800" dirty="0"/>
              <a:t>Otherwise, compliance with Chapter 12 is sufficient. </a:t>
            </a:r>
          </a:p>
          <a:p>
            <a:r>
              <a:rPr lang="en-US" sz="2800" dirty="0"/>
              <a:t>The building must be sited so that exterior wall and opening requirements of the IBC are met. </a:t>
            </a:r>
          </a:p>
          <a:p>
            <a:r>
              <a:rPr lang="en-US" sz="2800" dirty="0"/>
              <a:t>Replacement glazing in hazardous locations shall comply with Chapter 24 of the IBC.</a:t>
            </a:r>
          </a:p>
        </p:txBody>
      </p:sp>
      <p:sp>
        <p:nvSpPr>
          <p:cNvPr id="5" name="Slide Number Placeholder 4"/>
          <p:cNvSpPr>
            <a:spLocks noGrp="1"/>
          </p:cNvSpPr>
          <p:nvPr>
            <p:ph type="sldNum" sz="quarter" idx="11"/>
          </p:nvPr>
        </p:nvSpPr>
        <p:spPr/>
        <p:txBody>
          <a:bodyPr/>
          <a:lstStyle/>
          <a:p>
            <a:pPr>
              <a:defRPr/>
            </a:pPr>
            <a:fld id="{4C9BA85A-05AB-40DE-A642-B306DDD4645C}" type="slidenum">
              <a:rPr lang="en-US" smtClean="0"/>
              <a:pPr>
                <a:defRPr/>
              </a:pPr>
              <a:t>293</a:t>
            </a:fld>
            <a:endParaRPr lang="en-US" dirty="0"/>
          </a:p>
        </p:txBody>
      </p:sp>
      <p:pic>
        <p:nvPicPr>
          <p:cNvPr id="6" name="Picture 5">
            <a:extLst>
              <a:ext uri="{FF2B5EF4-FFF2-40B4-BE49-F238E27FC236}">
                <a16:creationId xmlns:a16="http://schemas.microsoft.com/office/drawing/2014/main" xmlns="" id="{A22B4BBC-68C3-4604-A6BD-FFA7B39EAB33}"/>
              </a:ext>
            </a:extLst>
          </p:cNvPr>
          <p:cNvPicPr>
            <a:picLocks noChangeAspect="1"/>
          </p:cNvPicPr>
          <p:nvPr/>
        </p:nvPicPr>
        <p:blipFill>
          <a:blip r:embed="rId2" cstate="print"/>
          <a:stretch>
            <a:fillRect/>
          </a:stretch>
        </p:blipFill>
        <p:spPr>
          <a:xfrm>
            <a:off x="11133125" y="0"/>
            <a:ext cx="1055700" cy="638977"/>
          </a:xfrm>
          <a:prstGeom prst="rect">
            <a:avLst/>
          </a:prstGeom>
        </p:spPr>
      </p:pic>
    </p:spTree>
    <p:extLst>
      <p:ext uri="{BB962C8B-B14F-4D97-AF65-F5344CB8AC3E}">
        <p14:creationId xmlns:p14="http://schemas.microsoft.com/office/powerpoint/2010/main" xmlns="" val="367653853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5211" y="-439607"/>
            <a:ext cx="8686801" cy="1066800"/>
          </a:xfrm>
        </p:spPr>
        <p:txBody>
          <a:bodyPr/>
          <a:lstStyle/>
          <a:p>
            <a:r>
              <a:rPr lang="en-US" dirty="0"/>
              <a:t>Fire Safety—Section 1203 </a:t>
            </a:r>
          </a:p>
        </p:txBody>
      </p:sp>
      <p:sp>
        <p:nvSpPr>
          <p:cNvPr id="3" name="Content Placeholder 2"/>
          <p:cNvSpPr>
            <a:spLocks noGrp="1"/>
          </p:cNvSpPr>
          <p:nvPr>
            <p:ph sz="half" idx="1"/>
          </p:nvPr>
        </p:nvSpPr>
        <p:spPr>
          <a:xfrm>
            <a:off x="1065211" y="685800"/>
            <a:ext cx="8686801" cy="4191000"/>
          </a:xfrm>
        </p:spPr>
        <p:txBody>
          <a:bodyPr>
            <a:normAutofit/>
          </a:bodyPr>
          <a:lstStyle/>
          <a:p>
            <a:pPr marL="0" indent="0">
              <a:buNone/>
            </a:pPr>
            <a:r>
              <a:rPr lang="en-US" sz="2800" b="1" dirty="0"/>
              <a:t>Section 1203.2 – General </a:t>
            </a:r>
          </a:p>
          <a:p>
            <a:r>
              <a:rPr lang="en-US" sz="2800" dirty="0"/>
              <a:t>Historic buildings that constitutes a distinct hazard are required to be </a:t>
            </a:r>
            <a:r>
              <a:rPr lang="en-US" sz="2800" dirty="0" err="1"/>
              <a:t>sprinklered</a:t>
            </a:r>
            <a:r>
              <a:rPr lang="en-US" sz="2800" dirty="0"/>
              <a:t>. </a:t>
            </a:r>
          </a:p>
          <a:p>
            <a:r>
              <a:rPr lang="en-US" sz="2800" dirty="0"/>
              <a:t>Sprinklers can not be used as an alternative to the required number of exits.</a:t>
            </a:r>
          </a:p>
        </p:txBody>
      </p:sp>
      <p:sp>
        <p:nvSpPr>
          <p:cNvPr id="5" name="Slide Number Placeholder 4"/>
          <p:cNvSpPr>
            <a:spLocks noGrp="1"/>
          </p:cNvSpPr>
          <p:nvPr>
            <p:ph type="sldNum" sz="quarter" idx="11"/>
          </p:nvPr>
        </p:nvSpPr>
        <p:spPr/>
        <p:txBody>
          <a:bodyPr/>
          <a:lstStyle/>
          <a:p>
            <a:pPr>
              <a:defRPr/>
            </a:pPr>
            <a:fld id="{4C9BA85A-05AB-40DE-A642-B306DDD4645C}" type="slidenum">
              <a:rPr lang="en-US" smtClean="0"/>
              <a:pPr>
                <a:defRPr/>
              </a:pPr>
              <a:t>294</a:t>
            </a:fld>
            <a:endParaRPr lang="en-US" dirty="0"/>
          </a:p>
        </p:txBody>
      </p:sp>
      <p:pic>
        <p:nvPicPr>
          <p:cNvPr id="6" name="Picture 5">
            <a:extLst>
              <a:ext uri="{FF2B5EF4-FFF2-40B4-BE49-F238E27FC236}">
                <a16:creationId xmlns:a16="http://schemas.microsoft.com/office/drawing/2014/main" xmlns="" id="{37F4A134-8896-4262-B547-9850674BD1DD}"/>
              </a:ext>
            </a:extLst>
          </p:cNvPr>
          <p:cNvPicPr>
            <a:picLocks noChangeAspect="1"/>
          </p:cNvPicPr>
          <p:nvPr/>
        </p:nvPicPr>
        <p:blipFill>
          <a:blip r:embed="rId2" cstate="print"/>
          <a:stretch>
            <a:fillRect/>
          </a:stretch>
        </p:blipFill>
        <p:spPr>
          <a:xfrm>
            <a:off x="11133125" y="0"/>
            <a:ext cx="1055700" cy="638977"/>
          </a:xfrm>
          <a:prstGeom prst="rect">
            <a:avLst/>
          </a:prstGeom>
        </p:spPr>
      </p:pic>
    </p:spTree>
    <p:extLst>
      <p:ext uri="{BB962C8B-B14F-4D97-AF65-F5344CB8AC3E}">
        <p14:creationId xmlns:p14="http://schemas.microsoft.com/office/powerpoint/2010/main" xmlns="" val="46789193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Fire Safety—Section 1203 </a:t>
            </a:r>
          </a:p>
        </p:txBody>
      </p:sp>
      <p:sp>
        <p:nvSpPr>
          <p:cNvPr id="3" name="Content Placeholder 2"/>
          <p:cNvSpPr>
            <a:spLocks noGrp="1"/>
          </p:cNvSpPr>
          <p:nvPr>
            <p:ph sz="half" idx="1"/>
          </p:nvPr>
        </p:nvSpPr>
        <p:spPr/>
        <p:txBody>
          <a:bodyPr>
            <a:normAutofit/>
          </a:bodyPr>
          <a:lstStyle/>
          <a:p>
            <a:pPr marL="0" indent="0">
              <a:buNone/>
            </a:pPr>
            <a:r>
              <a:rPr lang="en-US" sz="2800" b="1" dirty="0"/>
              <a:t>Section 1203.3 – Means for egress </a:t>
            </a:r>
          </a:p>
          <a:p>
            <a:r>
              <a:rPr lang="en-US" sz="2800" dirty="0"/>
              <a:t>Allows narrower openings and when approved by the code official based upon actual use. </a:t>
            </a:r>
          </a:p>
          <a:p>
            <a:r>
              <a:rPr lang="en-US" sz="2800" dirty="0"/>
              <a:t>Doors can swing the opposite direction if other approved means of egress provides sufficient capacity.</a:t>
            </a:r>
          </a:p>
        </p:txBody>
      </p:sp>
      <p:sp>
        <p:nvSpPr>
          <p:cNvPr id="5" name="Slide Number Placeholder 4"/>
          <p:cNvSpPr>
            <a:spLocks noGrp="1"/>
          </p:cNvSpPr>
          <p:nvPr>
            <p:ph type="sldNum" sz="quarter" idx="11"/>
          </p:nvPr>
        </p:nvSpPr>
        <p:spPr/>
        <p:txBody>
          <a:bodyPr/>
          <a:lstStyle/>
          <a:p>
            <a:pPr>
              <a:defRPr/>
            </a:pPr>
            <a:fld id="{4C9BA85A-05AB-40DE-A642-B306DDD4645C}" type="slidenum">
              <a:rPr lang="en-US" smtClean="0"/>
              <a:pPr>
                <a:defRPr/>
              </a:pPr>
              <a:t>295</a:t>
            </a:fld>
            <a:endParaRPr lang="en-US" dirty="0"/>
          </a:p>
        </p:txBody>
      </p:sp>
      <p:pic>
        <p:nvPicPr>
          <p:cNvPr id="6" name="Picture 5">
            <a:extLst>
              <a:ext uri="{FF2B5EF4-FFF2-40B4-BE49-F238E27FC236}">
                <a16:creationId xmlns:a16="http://schemas.microsoft.com/office/drawing/2014/main" xmlns="" id="{658E1941-B1E0-4244-9889-6719CE27A39F}"/>
              </a:ext>
            </a:extLst>
          </p:cNvPr>
          <p:cNvPicPr>
            <a:picLocks noChangeAspect="1"/>
          </p:cNvPicPr>
          <p:nvPr/>
        </p:nvPicPr>
        <p:blipFill>
          <a:blip r:embed="rId2" cstate="print"/>
          <a:stretch>
            <a:fillRect/>
          </a:stretch>
        </p:blipFill>
        <p:spPr>
          <a:xfrm>
            <a:off x="11133125" y="0"/>
            <a:ext cx="1055700" cy="638977"/>
          </a:xfrm>
          <a:prstGeom prst="rect">
            <a:avLst/>
          </a:prstGeom>
        </p:spPr>
      </p:pic>
    </p:spTree>
    <p:extLst>
      <p:ext uri="{BB962C8B-B14F-4D97-AF65-F5344CB8AC3E}">
        <p14:creationId xmlns:p14="http://schemas.microsoft.com/office/powerpoint/2010/main" xmlns="" val="279291599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Fire Safety—Section 1203 </a:t>
            </a:r>
          </a:p>
        </p:txBody>
      </p:sp>
      <p:sp>
        <p:nvSpPr>
          <p:cNvPr id="3" name="Content Placeholder 2"/>
          <p:cNvSpPr>
            <a:spLocks noGrp="1"/>
          </p:cNvSpPr>
          <p:nvPr>
            <p:ph sz="half" idx="1"/>
          </p:nvPr>
        </p:nvSpPr>
        <p:spPr/>
        <p:txBody>
          <a:bodyPr>
            <a:normAutofit/>
          </a:bodyPr>
          <a:lstStyle/>
          <a:p>
            <a:pPr marL="0" indent="0">
              <a:buNone/>
            </a:pPr>
            <a:r>
              <a:rPr lang="en-US" sz="2800" b="1" dirty="0"/>
              <a:t>Section 1203.4 – Transoms </a:t>
            </a:r>
          </a:p>
          <a:p>
            <a:r>
              <a:rPr lang="en-US" sz="2800" dirty="0"/>
              <a:t>Fully </a:t>
            </a:r>
            <a:r>
              <a:rPr lang="en-US" sz="2800" dirty="0" err="1"/>
              <a:t>sprinklered</a:t>
            </a:r>
            <a:r>
              <a:rPr lang="en-US" sz="2800" dirty="0"/>
              <a:t> Groups R-1, R-2 and R-3 with existing transoms can remain in corridors and rated walls if they are closed and sprinklers are located on both sides of the transom.</a:t>
            </a:r>
          </a:p>
        </p:txBody>
      </p:sp>
      <p:sp>
        <p:nvSpPr>
          <p:cNvPr id="5" name="Slide Number Placeholder 4"/>
          <p:cNvSpPr>
            <a:spLocks noGrp="1"/>
          </p:cNvSpPr>
          <p:nvPr>
            <p:ph type="sldNum" sz="quarter" idx="11"/>
          </p:nvPr>
        </p:nvSpPr>
        <p:spPr/>
        <p:txBody>
          <a:bodyPr/>
          <a:lstStyle/>
          <a:p>
            <a:pPr>
              <a:defRPr/>
            </a:pPr>
            <a:fld id="{4C9BA85A-05AB-40DE-A642-B306DDD4645C}" type="slidenum">
              <a:rPr lang="en-US" smtClean="0"/>
              <a:pPr>
                <a:defRPr/>
              </a:pPr>
              <a:t>296</a:t>
            </a:fld>
            <a:endParaRPr lang="en-US" dirty="0"/>
          </a:p>
        </p:txBody>
      </p:sp>
      <p:pic>
        <p:nvPicPr>
          <p:cNvPr id="6" name="Picture 5">
            <a:extLst>
              <a:ext uri="{FF2B5EF4-FFF2-40B4-BE49-F238E27FC236}">
                <a16:creationId xmlns:a16="http://schemas.microsoft.com/office/drawing/2014/main" xmlns="" id="{A23DB501-FC08-4A96-81A3-CDD870FA7C15}"/>
              </a:ext>
            </a:extLst>
          </p:cNvPr>
          <p:cNvPicPr>
            <a:picLocks noChangeAspect="1"/>
          </p:cNvPicPr>
          <p:nvPr/>
        </p:nvPicPr>
        <p:blipFill>
          <a:blip r:embed="rId2" cstate="print"/>
          <a:stretch>
            <a:fillRect/>
          </a:stretch>
        </p:blipFill>
        <p:spPr>
          <a:xfrm>
            <a:off x="11133125" y="0"/>
            <a:ext cx="1055700" cy="638977"/>
          </a:xfrm>
          <a:prstGeom prst="rect">
            <a:avLst/>
          </a:prstGeom>
        </p:spPr>
      </p:pic>
    </p:spTree>
    <p:extLst>
      <p:ext uri="{BB962C8B-B14F-4D97-AF65-F5344CB8AC3E}">
        <p14:creationId xmlns:p14="http://schemas.microsoft.com/office/powerpoint/2010/main" xmlns="" val="69123012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Fire Safety—Section 1203 </a:t>
            </a:r>
          </a:p>
        </p:txBody>
      </p:sp>
      <p:sp>
        <p:nvSpPr>
          <p:cNvPr id="3" name="Content Placeholder 2"/>
          <p:cNvSpPr>
            <a:spLocks noGrp="1"/>
          </p:cNvSpPr>
          <p:nvPr>
            <p:ph sz="half" idx="1"/>
          </p:nvPr>
        </p:nvSpPr>
        <p:spPr/>
        <p:txBody>
          <a:bodyPr>
            <a:normAutofit/>
          </a:bodyPr>
          <a:lstStyle/>
          <a:p>
            <a:pPr marL="0" indent="0">
              <a:buNone/>
            </a:pPr>
            <a:r>
              <a:rPr lang="en-US" sz="2800" b="1" dirty="0"/>
              <a:t>Section 1203.5 – Interior finishes </a:t>
            </a:r>
          </a:p>
          <a:p>
            <a:r>
              <a:rPr lang="en-US" sz="2800" dirty="0"/>
              <a:t>Historic finishes are allowed but they need to be demonstrated to be historic.</a:t>
            </a:r>
          </a:p>
        </p:txBody>
      </p:sp>
      <p:sp>
        <p:nvSpPr>
          <p:cNvPr id="5" name="Slide Number Placeholder 4"/>
          <p:cNvSpPr>
            <a:spLocks noGrp="1"/>
          </p:cNvSpPr>
          <p:nvPr>
            <p:ph type="sldNum" sz="quarter" idx="11"/>
          </p:nvPr>
        </p:nvSpPr>
        <p:spPr/>
        <p:txBody>
          <a:bodyPr/>
          <a:lstStyle/>
          <a:p>
            <a:pPr>
              <a:defRPr/>
            </a:pPr>
            <a:fld id="{4C9BA85A-05AB-40DE-A642-B306DDD4645C}" type="slidenum">
              <a:rPr lang="en-US" smtClean="0"/>
              <a:pPr>
                <a:defRPr/>
              </a:pPr>
              <a:t>297</a:t>
            </a:fld>
            <a:endParaRPr lang="en-US" dirty="0"/>
          </a:p>
        </p:txBody>
      </p:sp>
      <p:pic>
        <p:nvPicPr>
          <p:cNvPr id="6" name="Picture 5">
            <a:extLst>
              <a:ext uri="{FF2B5EF4-FFF2-40B4-BE49-F238E27FC236}">
                <a16:creationId xmlns:a16="http://schemas.microsoft.com/office/drawing/2014/main" xmlns="" id="{2A7D49B2-643A-4698-A2B8-6994C929B748}"/>
              </a:ext>
            </a:extLst>
          </p:cNvPr>
          <p:cNvPicPr>
            <a:picLocks noChangeAspect="1"/>
          </p:cNvPicPr>
          <p:nvPr/>
        </p:nvPicPr>
        <p:blipFill>
          <a:blip r:embed="rId2" cstate="print"/>
          <a:stretch>
            <a:fillRect/>
          </a:stretch>
        </p:blipFill>
        <p:spPr>
          <a:xfrm>
            <a:off x="11133125" y="0"/>
            <a:ext cx="1055700" cy="638977"/>
          </a:xfrm>
          <a:prstGeom prst="rect">
            <a:avLst/>
          </a:prstGeom>
        </p:spPr>
      </p:pic>
    </p:spTree>
    <p:extLst>
      <p:ext uri="{BB962C8B-B14F-4D97-AF65-F5344CB8AC3E}">
        <p14:creationId xmlns:p14="http://schemas.microsoft.com/office/powerpoint/2010/main" xmlns="" val="317019466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Fire Safety—Section 1203 </a:t>
            </a:r>
          </a:p>
        </p:txBody>
      </p:sp>
      <p:sp>
        <p:nvSpPr>
          <p:cNvPr id="3" name="Content Placeholder 2"/>
          <p:cNvSpPr>
            <a:spLocks noGrp="1"/>
          </p:cNvSpPr>
          <p:nvPr>
            <p:ph sz="half" idx="1"/>
          </p:nvPr>
        </p:nvSpPr>
        <p:spPr/>
        <p:txBody>
          <a:bodyPr>
            <a:normAutofit/>
          </a:bodyPr>
          <a:lstStyle/>
          <a:p>
            <a:pPr marL="0" indent="0">
              <a:buNone/>
            </a:pPr>
            <a:r>
              <a:rPr lang="en-US" sz="2800" b="1" dirty="0"/>
              <a:t>Section 1203.6 – Stairway enclosure </a:t>
            </a:r>
          </a:p>
          <a:p>
            <a:r>
              <a:rPr lang="en-US" sz="2800" dirty="0"/>
              <a:t>In historic buildings, three stories or less stairway enclosures are only required to be enclosed by smoke-tight doors and solid building elements. </a:t>
            </a:r>
          </a:p>
          <a:p>
            <a:r>
              <a:rPr lang="en-US" sz="2800" dirty="0"/>
              <a:t>Fire-resistance-rated construction is not required.</a:t>
            </a:r>
          </a:p>
        </p:txBody>
      </p:sp>
      <p:sp>
        <p:nvSpPr>
          <p:cNvPr id="5" name="Slide Number Placeholder 4"/>
          <p:cNvSpPr>
            <a:spLocks noGrp="1"/>
          </p:cNvSpPr>
          <p:nvPr>
            <p:ph type="sldNum" sz="quarter" idx="11"/>
          </p:nvPr>
        </p:nvSpPr>
        <p:spPr/>
        <p:txBody>
          <a:bodyPr/>
          <a:lstStyle/>
          <a:p>
            <a:pPr>
              <a:defRPr/>
            </a:pPr>
            <a:fld id="{4C9BA85A-05AB-40DE-A642-B306DDD4645C}" type="slidenum">
              <a:rPr lang="en-US" smtClean="0"/>
              <a:pPr>
                <a:defRPr/>
              </a:pPr>
              <a:t>298</a:t>
            </a:fld>
            <a:endParaRPr lang="en-US" dirty="0"/>
          </a:p>
        </p:txBody>
      </p:sp>
      <p:pic>
        <p:nvPicPr>
          <p:cNvPr id="6" name="Picture 5">
            <a:extLst>
              <a:ext uri="{FF2B5EF4-FFF2-40B4-BE49-F238E27FC236}">
                <a16:creationId xmlns:a16="http://schemas.microsoft.com/office/drawing/2014/main" xmlns="" id="{C272CCC8-B7BB-4C28-8229-ACF068D7C4DE}"/>
              </a:ext>
            </a:extLst>
          </p:cNvPr>
          <p:cNvPicPr>
            <a:picLocks noChangeAspect="1"/>
          </p:cNvPicPr>
          <p:nvPr/>
        </p:nvPicPr>
        <p:blipFill>
          <a:blip r:embed="rId2" cstate="print"/>
          <a:stretch>
            <a:fillRect/>
          </a:stretch>
        </p:blipFill>
        <p:spPr>
          <a:xfrm>
            <a:off x="11133125" y="0"/>
            <a:ext cx="1055700" cy="638977"/>
          </a:xfrm>
          <a:prstGeom prst="rect">
            <a:avLst/>
          </a:prstGeom>
        </p:spPr>
      </p:pic>
    </p:spTree>
    <p:extLst>
      <p:ext uri="{BB962C8B-B14F-4D97-AF65-F5344CB8AC3E}">
        <p14:creationId xmlns:p14="http://schemas.microsoft.com/office/powerpoint/2010/main" xmlns="" val="116849230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Fire Safety—Section 1203 </a:t>
            </a:r>
          </a:p>
        </p:txBody>
      </p:sp>
      <p:sp>
        <p:nvSpPr>
          <p:cNvPr id="3" name="Content Placeholder 2"/>
          <p:cNvSpPr>
            <a:spLocks noGrp="1"/>
          </p:cNvSpPr>
          <p:nvPr>
            <p:ph sz="half" idx="1"/>
          </p:nvPr>
        </p:nvSpPr>
        <p:spPr/>
        <p:txBody>
          <a:bodyPr>
            <a:normAutofit/>
          </a:bodyPr>
          <a:lstStyle/>
          <a:p>
            <a:pPr marL="0" indent="0">
              <a:buNone/>
            </a:pPr>
            <a:r>
              <a:rPr lang="en-US" sz="2800" b="1" dirty="0"/>
              <a:t>Section 1203.7 – One-hour fire resistant assemblies </a:t>
            </a:r>
          </a:p>
          <a:p>
            <a:r>
              <a:rPr lang="en-US" sz="2800" dirty="0"/>
              <a:t>Wood or metal lath and plaster in good condition can be considered equivalent to one-hour fire-resistance-rated construction.</a:t>
            </a:r>
          </a:p>
        </p:txBody>
      </p:sp>
      <p:sp>
        <p:nvSpPr>
          <p:cNvPr id="5" name="Slide Number Placeholder 4"/>
          <p:cNvSpPr>
            <a:spLocks noGrp="1"/>
          </p:cNvSpPr>
          <p:nvPr>
            <p:ph type="sldNum" sz="quarter" idx="11"/>
          </p:nvPr>
        </p:nvSpPr>
        <p:spPr/>
        <p:txBody>
          <a:bodyPr/>
          <a:lstStyle/>
          <a:p>
            <a:pPr>
              <a:defRPr/>
            </a:pPr>
            <a:fld id="{4C9BA85A-05AB-40DE-A642-B306DDD4645C}" type="slidenum">
              <a:rPr lang="en-US" smtClean="0"/>
              <a:pPr>
                <a:defRPr/>
              </a:pPr>
              <a:t>299</a:t>
            </a:fld>
            <a:endParaRPr lang="en-US" dirty="0"/>
          </a:p>
        </p:txBody>
      </p:sp>
      <p:pic>
        <p:nvPicPr>
          <p:cNvPr id="6" name="Picture 5">
            <a:extLst>
              <a:ext uri="{FF2B5EF4-FFF2-40B4-BE49-F238E27FC236}">
                <a16:creationId xmlns:a16="http://schemas.microsoft.com/office/drawing/2014/main" xmlns="" id="{D2362DA2-1207-4A21-B19D-E61CF8FD7EC5}"/>
              </a:ext>
            </a:extLst>
          </p:cNvPr>
          <p:cNvPicPr>
            <a:picLocks noChangeAspect="1"/>
          </p:cNvPicPr>
          <p:nvPr/>
        </p:nvPicPr>
        <p:blipFill>
          <a:blip r:embed="rId2" cstate="print"/>
          <a:stretch>
            <a:fillRect/>
          </a:stretch>
        </p:blipFill>
        <p:spPr>
          <a:xfrm>
            <a:off x="11133125" y="0"/>
            <a:ext cx="1055700" cy="638977"/>
          </a:xfrm>
          <a:prstGeom prst="rect">
            <a:avLst/>
          </a:prstGeom>
        </p:spPr>
      </p:pic>
    </p:spTree>
    <p:extLst>
      <p:ext uri="{BB962C8B-B14F-4D97-AF65-F5344CB8AC3E}">
        <p14:creationId xmlns:p14="http://schemas.microsoft.com/office/powerpoint/2010/main" xmlns="" val="308427581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25FD808-FDA1-4927-A427-2B51438A405D}"/>
              </a:ext>
            </a:extLst>
          </p:cNvPr>
          <p:cNvSpPr>
            <a:spLocks noGrp="1"/>
          </p:cNvSpPr>
          <p:nvPr>
            <p:ph type="title"/>
          </p:nvPr>
        </p:nvSpPr>
        <p:spPr>
          <a:xfrm>
            <a:off x="1042414" y="0"/>
            <a:ext cx="8686801" cy="1066800"/>
          </a:xfrm>
        </p:spPr>
        <p:txBody>
          <a:bodyPr/>
          <a:lstStyle/>
          <a:p>
            <a:r>
              <a:rPr lang="en-US" dirty="0"/>
              <a:t>Basic Philosophy</a:t>
            </a:r>
          </a:p>
        </p:txBody>
      </p:sp>
      <p:sp>
        <p:nvSpPr>
          <p:cNvPr id="3" name="Content Placeholder 2">
            <a:extLst>
              <a:ext uri="{FF2B5EF4-FFF2-40B4-BE49-F238E27FC236}">
                <a16:creationId xmlns:a16="http://schemas.microsoft.com/office/drawing/2014/main" xmlns="" id="{CA5AC948-4A22-4173-94CF-FF2E56FC50EC}"/>
              </a:ext>
            </a:extLst>
          </p:cNvPr>
          <p:cNvSpPr>
            <a:spLocks noGrp="1"/>
          </p:cNvSpPr>
          <p:nvPr>
            <p:ph idx="1"/>
          </p:nvPr>
        </p:nvSpPr>
        <p:spPr>
          <a:xfrm>
            <a:off x="1065212" y="1219200"/>
            <a:ext cx="8686801" cy="4191000"/>
          </a:xfrm>
        </p:spPr>
        <p:txBody>
          <a:bodyPr>
            <a:noAutofit/>
          </a:bodyPr>
          <a:lstStyle/>
          <a:p>
            <a:r>
              <a:rPr lang="en-US" sz="2800" dirty="0"/>
              <a:t>This is a stand alone code book unless referenced to another code.  </a:t>
            </a:r>
          </a:p>
          <a:p>
            <a:r>
              <a:rPr lang="en-US" sz="2800" dirty="0"/>
              <a:t>The IEBC is not intended to be a book where 100% of the language is applied to each individual project.</a:t>
            </a:r>
          </a:p>
          <a:p>
            <a:r>
              <a:rPr lang="en-US" sz="2800" dirty="0"/>
              <a:t>It is a compilation of options in order to enhance the capacity to reuse existing building stock without excessive expense, while maintaining a minimum level of safety.  </a:t>
            </a:r>
          </a:p>
          <a:p>
            <a:r>
              <a:rPr lang="en-US" sz="2800" dirty="0"/>
              <a:t>It is never intended to be used to make any structure less safe in the process of remodel.  </a:t>
            </a:r>
          </a:p>
        </p:txBody>
      </p:sp>
      <p:sp>
        <p:nvSpPr>
          <p:cNvPr id="4" name="Slide Number Placeholder 3">
            <a:extLst>
              <a:ext uri="{FF2B5EF4-FFF2-40B4-BE49-F238E27FC236}">
                <a16:creationId xmlns:a16="http://schemas.microsoft.com/office/drawing/2014/main" xmlns="" id="{8EDBDC5E-87DF-4843-A5E2-1D5CA6E35D18}"/>
              </a:ext>
            </a:extLst>
          </p:cNvPr>
          <p:cNvSpPr>
            <a:spLocks noGrp="1"/>
          </p:cNvSpPr>
          <p:nvPr>
            <p:ph type="sldNum" sz="quarter" idx="12"/>
          </p:nvPr>
        </p:nvSpPr>
        <p:spPr/>
        <p:txBody>
          <a:bodyPr/>
          <a:lstStyle/>
          <a:p>
            <a:fld id="{AAEAE4A8-A6E5-453E-B946-FB774B73F48C}" type="slidenum">
              <a:rPr lang="en-US" smtClean="0"/>
              <a:pPr/>
              <a:t>3</a:t>
            </a:fld>
            <a:endParaRPr lang="en-US" dirty="0"/>
          </a:p>
        </p:txBody>
      </p:sp>
    </p:spTree>
    <p:extLst>
      <p:ext uri="{BB962C8B-B14F-4D97-AF65-F5344CB8AC3E}">
        <p14:creationId xmlns:p14="http://schemas.microsoft.com/office/powerpoint/2010/main" xmlns="" val="267330914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0269" y="35351"/>
            <a:ext cx="8686801" cy="1066800"/>
          </a:xfrm>
        </p:spPr>
        <p:txBody>
          <a:bodyPr>
            <a:normAutofit/>
          </a:bodyPr>
          <a:lstStyle/>
          <a:p>
            <a:r>
              <a:rPr lang="en-US" dirty="0"/>
              <a:t>Duties and Powers of Code Official—Section 104</a:t>
            </a:r>
          </a:p>
        </p:txBody>
      </p:sp>
      <p:sp>
        <p:nvSpPr>
          <p:cNvPr id="9" name="Content Placeholder 8"/>
          <p:cNvSpPr>
            <a:spLocks noGrp="1"/>
          </p:cNvSpPr>
          <p:nvPr>
            <p:ph sz="half" idx="1"/>
          </p:nvPr>
        </p:nvSpPr>
        <p:spPr>
          <a:xfrm>
            <a:off x="1037683" y="1111578"/>
            <a:ext cx="8686801" cy="4191000"/>
          </a:xfrm>
        </p:spPr>
        <p:txBody>
          <a:bodyPr>
            <a:noAutofit/>
          </a:bodyPr>
          <a:lstStyle/>
          <a:p>
            <a:pPr marL="0" indent="0">
              <a:buNone/>
            </a:pPr>
            <a:r>
              <a:rPr lang="en-US" sz="2800" b="1" dirty="0"/>
              <a:t>Section 104.2.1 – Determination of substantially improved or substantially damaged existing buildings and structures in flood hazard areas</a:t>
            </a:r>
          </a:p>
          <a:p>
            <a:r>
              <a:rPr lang="en-US" sz="2800" dirty="0"/>
              <a:t>Addresses improvements to buildings in flood hazard areas. </a:t>
            </a:r>
          </a:p>
          <a:p>
            <a:r>
              <a:rPr lang="en-US" sz="2800" dirty="0"/>
              <a:t>If the building official determines that the work being undertaken constitutes substantial improvement or substantial damage, then the flood hazard requirements of the IBC will apply. </a:t>
            </a:r>
          </a:p>
          <a:p>
            <a:r>
              <a:rPr lang="en-US" sz="2800" dirty="0"/>
              <a:t>The terms substantial improvement and substantial damage are defined terms.</a:t>
            </a:r>
          </a:p>
        </p:txBody>
      </p:sp>
      <p:sp>
        <p:nvSpPr>
          <p:cNvPr id="5" name="Slide Number Placeholder 4"/>
          <p:cNvSpPr>
            <a:spLocks noGrp="1"/>
          </p:cNvSpPr>
          <p:nvPr>
            <p:ph type="sldNum" sz="quarter" idx="11"/>
          </p:nvPr>
        </p:nvSpPr>
        <p:spPr/>
        <p:txBody>
          <a:bodyPr/>
          <a:lstStyle/>
          <a:p>
            <a:fld id="{4C9BA85A-05AB-40DE-A642-B306DDD4645C}" type="slidenum">
              <a:rPr lang="en-US" smtClean="0"/>
              <a:pPr/>
              <a:t>30</a:t>
            </a:fld>
            <a:endParaRPr lang="en-US" dirty="0"/>
          </a:p>
        </p:txBody>
      </p:sp>
      <p:pic>
        <p:nvPicPr>
          <p:cNvPr id="6" name="Picture 5">
            <a:extLst>
              <a:ext uri="{FF2B5EF4-FFF2-40B4-BE49-F238E27FC236}">
                <a16:creationId xmlns:a16="http://schemas.microsoft.com/office/drawing/2014/main" xmlns="" id="{D69244B6-64F7-448D-BE8B-0370D6B74B0E}"/>
              </a:ext>
            </a:extLst>
          </p:cNvPr>
          <p:cNvPicPr>
            <a:picLocks noChangeAspect="1"/>
          </p:cNvPicPr>
          <p:nvPr/>
        </p:nvPicPr>
        <p:blipFill>
          <a:blip r:embed="rId3" cstate="print"/>
          <a:stretch>
            <a:fillRect/>
          </a:stretch>
        </p:blipFill>
        <p:spPr>
          <a:xfrm>
            <a:off x="11133125" y="0"/>
            <a:ext cx="1055700" cy="638977"/>
          </a:xfrm>
          <a:prstGeom prst="rect">
            <a:avLst/>
          </a:prstGeom>
        </p:spPr>
      </p:pic>
    </p:spTree>
    <p:extLst>
      <p:ext uri="{BB962C8B-B14F-4D97-AF65-F5344CB8AC3E}">
        <p14:creationId xmlns:p14="http://schemas.microsoft.com/office/powerpoint/2010/main" xmlns="" val="237027627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3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Fire Safety—Section 1203 </a:t>
            </a:r>
          </a:p>
        </p:txBody>
      </p:sp>
      <p:sp>
        <p:nvSpPr>
          <p:cNvPr id="3" name="Content Placeholder 2"/>
          <p:cNvSpPr>
            <a:spLocks noGrp="1"/>
          </p:cNvSpPr>
          <p:nvPr>
            <p:ph sz="half" idx="1"/>
          </p:nvPr>
        </p:nvSpPr>
        <p:spPr/>
        <p:txBody>
          <a:bodyPr>
            <a:normAutofit/>
          </a:bodyPr>
          <a:lstStyle/>
          <a:p>
            <a:pPr marL="0" indent="0">
              <a:buNone/>
            </a:pPr>
            <a:r>
              <a:rPr lang="en-US" sz="2800" b="1" dirty="0"/>
              <a:t>Section 1203.8 – Glazing in fire-resistance-rated systems </a:t>
            </a:r>
          </a:p>
          <a:p>
            <a:r>
              <a:rPr lang="en-US" sz="2800" dirty="0"/>
              <a:t>Historic glazing materials are permitted in interior walls normally required to have a one-hour fire-resistance-rated construction when approved smoke seals and the area affected is provided with automatic sprinklers.</a:t>
            </a:r>
          </a:p>
        </p:txBody>
      </p:sp>
      <p:sp>
        <p:nvSpPr>
          <p:cNvPr id="5" name="Slide Number Placeholder 4"/>
          <p:cNvSpPr>
            <a:spLocks noGrp="1"/>
          </p:cNvSpPr>
          <p:nvPr>
            <p:ph type="sldNum" sz="quarter" idx="11"/>
          </p:nvPr>
        </p:nvSpPr>
        <p:spPr/>
        <p:txBody>
          <a:bodyPr/>
          <a:lstStyle/>
          <a:p>
            <a:pPr>
              <a:defRPr/>
            </a:pPr>
            <a:fld id="{4C9BA85A-05AB-40DE-A642-B306DDD4645C}" type="slidenum">
              <a:rPr lang="en-US" smtClean="0"/>
              <a:pPr>
                <a:defRPr/>
              </a:pPr>
              <a:t>300</a:t>
            </a:fld>
            <a:endParaRPr lang="en-US" dirty="0"/>
          </a:p>
        </p:txBody>
      </p:sp>
      <p:pic>
        <p:nvPicPr>
          <p:cNvPr id="6" name="Picture 5">
            <a:extLst>
              <a:ext uri="{FF2B5EF4-FFF2-40B4-BE49-F238E27FC236}">
                <a16:creationId xmlns:a16="http://schemas.microsoft.com/office/drawing/2014/main" xmlns="" id="{DAEE5374-74DB-4AB2-BC5E-2DC71DED0F83}"/>
              </a:ext>
            </a:extLst>
          </p:cNvPr>
          <p:cNvPicPr>
            <a:picLocks noChangeAspect="1"/>
          </p:cNvPicPr>
          <p:nvPr/>
        </p:nvPicPr>
        <p:blipFill>
          <a:blip r:embed="rId2" cstate="print"/>
          <a:stretch>
            <a:fillRect/>
          </a:stretch>
        </p:blipFill>
        <p:spPr>
          <a:xfrm>
            <a:off x="11133125" y="0"/>
            <a:ext cx="1055700" cy="638977"/>
          </a:xfrm>
          <a:prstGeom prst="rect">
            <a:avLst/>
          </a:prstGeom>
        </p:spPr>
      </p:pic>
    </p:spTree>
    <p:extLst>
      <p:ext uri="{BB962C8B-B14F-4D97-AF65-F5344CB8AC3E}">
        <p14:creationId xmlns:p14="http://schemas.microsoft.com/office/powerpoint/2010/main" xmlns="" val="147365477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3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Fire Safety—Section 1203 </a:t>
            </a:r>
          </a:p>
        </p:txBody>
      </p:sp>
      <p:sp>
        <p:nvSpPr>
          <p:cNvPr id="3" name="Content Placeholder 2"/>
          <p:cNvSpPr>
            <a:spLocks noGrp="1"/>
          </p:cNvSpPr>
          <p:nvPr>
            <p:ph sz="half" idx="1"/>
          </p:nvPr>
        </p:nvSpPr>
        <p:spPr/>
        <p:txBody>
          <a:bodyPr>
            <a:normAutofit/>
          </a:bodyPr>
          <a:lstStyle/>
          <a:p>
            <a:pPr marL="0" indent="0">
              <a:buNone/>
            </a:pPr>
            <a:r>
              <a:rPr lang="en-US" sz="2800" b="1" dirty="0"/>
              <a:t>Section 1203.9 – Stairway railings </a:t>
            </a:r>
          </a:p>
          <a:p>
            <a:r>
              <a:rPr lang="en-US" sz="2800" dirty="0"/>
              <a:t>Grand stairways shall be accepted without complying with the handrail and guardrail requirements. </a:t>
            </a:r>
          </a:p>
          <a:p>
            <a:r>
              <a:rPr lang="en-US" sz="2800" dirty="0"/>
              <a:t>Handrails and guards are required to be structurally stable. </a:t>
            </a:r>
          </a:p>
        </p:txBody>
      </p:sp>
      <p:sp>
        <p:nvSpPr>
          <p:cNvPr id="5" name="Slide Number Placeholder 4"/>
          <p:cNvSpPr>
            <a:spLocks noGrp="1"/>
          </p:cNvSpPr>
          <p:nvPr>
            <p:ph type="sldNum" sz="quarter" idx="11"/>
          </p:nvPr>
        </p:nvSpPr>
        <p:spPr/>
        <p:txBody>
          <a:bodyPr/>
          <a:lstStyle/>
          <a:p>
            <a:pPr>
              <a:defRPr/>
            </a:pPr>
            <a:fld id="{4C9BA85A-05AB-40DE-A642-B306DDD4645C}" type="slidenum">
              <a:rPr lang="en-US" smtClean="0"/>
              <a:pPr>
                <a:defRPr/>
              </a:pPr>
              <a:t>301</a:t>
            </a:fld>
            <a:endParaRPr lang="en-US" dirty="0"/>
          </a:p>
        </p:txBody>
      </p:sp>
      <p:pic>
        <p:nvPicPr>
          <p:cNvPr id="6" name="Picture 5">
            <a:extLst>
              <a:ext uri="{FF2B5EF4-FFF2-40B4-BE49-F238E27FC236}">
                <a16:creationId xmlns:a16="http://schemas.microsoft.com/office/drawing/2014/main" xmlns="" id="{906FC094-F737-4F01-A58C-A3BB933D5082}"/>
              </a:ext>
            </a:extLst>
          </p:cNvPr>
          <p:cNvPicPr>
            <a:picLocks noChangeAspect="1"/>
          </p:cNvPicPr>
          <p:nvPr/>
        </p:nvPicPr>
        <p:blipFill>
          <a:blip r:embed="rId2" cstate="print"/>
          <a:stretch>
            <a:fillRect/>
          </a:stretch>
        </p:blipFill>
        <p:spPr>
          <a:xfrm>
            <a:off x="11133125" y="0"/>
            <a:ext cx="1055700" cy="638977"/>
          </a:xfrm>
          <a:prstGeom prst="rect">
            <a:avLst/>
          </a:prstGeom>
        </p:spPr>
      </p:pic>
    </p:spTree>
    <p:extLst>
      <p:ext uri="{BB962C8B-B14F-4D97-AF65-F5344CB8AC3E}">
        <p14:creationId xmlns:p14="http://schemas.microsoft.com/office/powerpoint/2010/main" xmlns="" val="410377536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3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Fire Safety—Section 1203 </a:t>
            </a:r>
          </a:p>
        </p:txBody>
      </p:sp>
      <p:sp>
        <p:nvSpPr>
          <p:cNvPr id="3" name="Content Placeholder 2"/>
          <p:cNvSpPr>
            <a:spLocks noGrp="1"/>
          </p:cNvSpPr>
          <p:nvPr>
            <p:ph sz="half" idx="1"/>
          </p:nvPr>
        </p:nvSpPr>
        <p:spPr/>
        <p:txBody>
          <a:bodyPr>
            <a:normAutofit/>
          </a:bodyPr>
          <a:lstStyle/>
          <a:p>
            <a:pPr marL="0" indent="0">
              <a:buNone/>
            </a:pPr>
            <a:r>
              <a:rPr lang="en-US" sz="2800" b="1" dirty="0"/>
              <a:t>Section 1203.11 – Exit signs </a:t>
            </a:r>
          </a:p>
          <a:p>
            <a:r>
              <a:rPr lang="en-US" sz="2800" dirty="0"/>
              <a:t>Alternative signs are permitted with the approval of the code official where exit signs would damage the historic character of the building.</a:t>
            </a:r>
          </a:p>
        </p:txBody>
      </p:sp>
      <p:sp>
        <p:nvSpPr>
          <p:cNvPr id="5" name="Slide Number Placeholder 4"/>
          <p:cNvSpPr>
            <a:spLocks noGrp="1"/>
          </p:cNvSpPr>
          <p:nvPr>
            <p:ph type="sldNum" sz="quarter" idx="11"/>
          </p:nvPr>
        </p:nvSpPr>
        <p:spPr/>
        <p:txBody>
          <a:bodyPr/>
          <a:lstStyle/>
          <a:p>
            <a:pPr>
              <a:defRPr/>
            </a:pPr>
            <a:fld id="{4C9BA85A-05AB-40DE-A642-B306DDD4645C}" type="slidenum">
              <a:rPr lang="en-US" smtClean="0"/>
              <a:pPr>
                <a:defRPr/>
              </a:pPr>
              <a:t>302</a:t>
            </a:fld>
            <a:endParaRPr lang="en-US" dirty="0"/>
          </a:p>
        </p:txBody>
      </p:sp>
      <p:pic>
        <p:nvPicPr>
          <p:cNvPr id="6" name="Picture 5">
            <a:extLst>
              <a:ext uri="{FF2B5EF4-FFF2-40B4-BE49-F238E27FC236}">
                <a16:creationId xmlns:a16="http://schemas.microsoft.com/office/drawing/2014/main" xmlns="" id="{A8FA02F0-2E9A-4106-BA98-15AEA1F5D457}"/>
              </a:ext>
            </a:extLst>
          </p:cNvPr>
          <p:cNvPicPr>
            <a:picLocks noChangeAspect="1"/>
          </p:cNvPicPr>
          <p:nvPr/>
        </p:nvPicPr>
        <p:blipFill>
          <a:blip r:embed="rId2" cstate="print"/>
          <a:stretch>
            <a:fillRect/>
          </a:stretch>
        </p:blipFill>
        <p:spPr>
          <a:xfrm>
            <a:off x="11133125" y="0"/>
            <a:ext cx="1055700" cy="638977"/>
          </a:xfrm>
          <a:prstGeom prst="rect">
            <a:avLst/>
          </a:prstGeom>
        </p:spPr>
      </p:pic>
    </p:spTree>
    <p:extLst>
      <p:ext uri="{BB962C8B-B14F-4D97-AF65-F5344CB8AC3E}">
        <p14:creationId xmlns:p14="http://schemas.microsoft.com/office/powerpoint/2010/main" xmlns="" val="123868848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3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Fire Safety—Section 1203 </a:t>
            </a:r>
          </a:p>
        </p:txBody>
      </p:sp>
      <p:sp>
        <p:nvSpPr>
          <p:cNvPr id="3" name="Content Placeholder 2"/>
          <p:cNvSpPr>
            <a:spLocks noGrp="1"/>
          </p:cNvSpPr>
          <p:nvPr>
            <p:ph sz="half" idx="1"/>
          </p:nvPr>
        </p:nvSpPr>
        <p:spPr/>
        <p:txBody>
          <a:bodyPr/>
          <a:lstStyle/>
          <a:p>
            <a:pPr marL="0" indent="0">
              <a:buNone/>
            </a:pPr>
            <a:r>
              <a:rPr lang="en-US" b="1" dirty="0"/>
              <a:t>Section 1203.12 – Automatic fire-extinguishing system </a:t>
            </a:r>
          </a:p>
          <a:p>
            <a:r>
              <a:rPr lang="en-US" dirty="0"/>
              <a:t>If a historic building is provided with an approved automatic fire suppression system in accordance with Chapter 9 of the IBC, then the building would be deemed compliant with all of the construction requirements specified within the IBC.</a:t>
            </a:r>
          </a:p>
        </p:txBody>
      </p:sp>
      <p:sp>
        <p:nvSpPr>
          <p:cNvPr id="5" name="Slide Number Placeholder 4"/>
          <p:cNvSpPr>
            <a:spLocks noGrp="1"/>
          </p:cNvSpPr>
          <p:nvPr>
            <p:ph type="sldNum" sz="quarter" idx="11"/>
          </p:nvPr>
        </p:nvSpPr>
        <p:spPr/>
        <p:txBody>
          <a:bodyPr/>
          <a:lstStyle/>
          <a:p>
            <a:pPr>
              <a:defRPr/>
            </a:pPr>
            <a:fld id="{4C9BA85A-05AB-40DE-A642-B306DDD4645C}" type="slidenum">
              <a:rPr lang="en-US" smtClean="0"/>
              <a:pPr>
                <a:defRPr/>
              </a:pPr>
              <a:t>303</a:t>
            </a:fld>
            <a:endParaRPr lang="en-US" dirty="0"/>
          </a:p>
        </p:txBody>
      </p:sp>
      <p:pic>
        <p:nvPicPr>
          <p:cNvPr id="6" name="Picture 5">
            <a:extLst>
              <a:ext uri="{FF2B5EF4-FFF2-40B4-BE49-F238E27FC236}">
                <a16:creationId xmlns:a16="http://schemas.microsoft.com/office/drawing/2014/main" xmlns="" id="{346A49DB-78D2-4791-AA63-B6C9DAD844F3}"/>
              </a:ext>
            </a:extLst>
          </p:cNvPr>
          <p:cNvPicPr>
            <a:picLocks noChangeAspect="1"/>
          </p:cNvPicPr>
          <p:nvPr/>
        </p:nvPicPr>
        <p:blipFill>
          <a:blip r:embed="rId2" cstate="print"/>
          <a:stretch>
            <a:fillRect/>
          </a:stretch>
        </p:blipFill>
        <p:spPr>
          <a:xfrm>
            <a:off x="11133125" y="0"/>
            <a:ext cx="1055700" cy="638977"/>
          </a:xfrm>
          <a:prstGeom prst="rect">
            <a:avLst/>
          </a:prstGeom>
        </p:spPr>
      </p:pic>
    </p:spTree>
    <p:extLst>
      <p:ext uri="{BB962C8B-B14F-4D97-AF65-F5344CB8AC3E}">
        <p14:creationId xmlns:p14="http://schemas.microsoft.com/office/powerpoint/2010/main" xmlns="" val="242345292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3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Note for Accessibility</a:t>
            </a:r>
          </a:p>
        </p:txBody>
      </p:sp>
      <p:sp>
        <p:nvSpPr>
          <p:cNvPr id="3" name="Content Placeholder 2"/>
          <p:cNvSpPr>
            <a:spLocks noGrp="1"/>
          </p:cNvSpPr>
          <p:nvPr>
            <p:ph sz="half" idx="1"/>
          </p:nvPr>
        </p:nvSpPr>
        <p:spPr/>
        <p:txBody>
          <a:bodyPr>
            <a:normAutofit/>
          </a:bodyPr>
          <a:lstStyle/>
          <a:p>
            <a:r>
              <a:rPr lang="en-US" sz="2800" dirty="0"/>
              <a:t>The alteration requirements are focused primarily on accessibility. </a:t>
            </a:r>
          </a:p>
          <a:p>
            <a:r>
              <a:rPr lang="en-US" sz="2800" dirty="0"/>
              <a:t>Sections 705, 806 and 906 apply, as applicable, unless technically infeasible. </a:t>
            </a:r>
          </a:p>
          <a:p>
            <a:r>
              <a:rPr lang="en-US" sz="2800" dirty="0"/>
              <a:t>Type B accessible unit requirements are not applicable for historic structures. </a:t>
            </a:r>
          </a:p>
        </p:txBody>
      </p:sp>
      <p:sp>
        <p:nvSpPr>
          <p:cNvPr id="5" name="Slide Number Placeholder 4"/>
          <p:cNvSpPr>
            <a:spLocks noGrp="1"/>
          </p:cNvSpPr>
          <p:nvPr>
            <p:ph type="sldNum" sz="quarter" idx="11"/>
          </p:nvPr>
        </p:nvSpPr>
        <p:spPr/>
        <p:txBody>
          <a:bodyPr/>
          <a:lstStyle/>
          <a:p>
            <a:pPr>
              <a:defRPr/>
            </a:pPr>
            <a:fld id="{4C9BA85A-05AB-40DE-A642-B306DDD4645C}" type="slidenum">
              <a:rPr lang="en-US" smtClean="0"/>
              <a:pPr>
                <a:defRPr/>
              </a:pPr>
              <a:t>304</a:t>
            </a:fld>
            <a:endParaRPr lang="en-US" dirty="0"/>
          </a:p>
        </p:txBody>
      </p:sp>
      <p:pic>
        <p:nvPicPr>
          <p:cNvPr id="6" name="Picture 5">
            <a:extLst>
              <a:ext uri="{FF2B5EF4-FFF2-40B4-BE49-F238E27FC236}">
                <a16:creationId xmlns:a16="http://schemas.microsoft.com/office/drawing/2014/main" xmlns="" id="{5B78D25A-6CD4-4248-94FC-F8DCCFCBA69C}"/>
              </a:ext>
            </a:extLst>
          </p:cNvPr>
          <p:cNvPicPr>
            <a:picLocks noChangeAspect="1"/>
          </p:cNvPicPr>
          <p:nvPr/>
        </p:nvPicPr>
        <p:blipFill>
          <a:blip r:embed="rId2" cstate="print"/>
          <a:stretch>
            <a:fillRect/>
          </a:stretch>
        </p:blipFill>
        <p:spPr>
          <a:xfrm>
            <a:off x="11133125" y="0"/>
            <a:ext cx="1055700" cy="638977"/>
          </a:xfrm>
          <a:prstGeom prst="rect">
            <a:avLst/>
          </a:prstGeom>
        </p:spPr>
      </p:pic>
    </p:spTree>
    <p:extLst>
      <p:ext uri="{BB962C8B-B14F-4D97-AF65-F5344CB8AC3E}">
        <p14:creationId xmlns:p14="http://schemas.microsoft.com/office/powerpoint/2010/main" xmlns="" val="364577444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3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2690" y="-103716"/>
            <a:ext cx="8686801" cy="1066800"/>
          </a:xfrm>
        </p:spPr>
        <p:txBody>
          <a:bodyPr>
            <a:normAutofit/>
          </a:bodyPr>
          <a:lstStyle/>
          <a:p>
            <a:r>
              <a:rPr lang="en-US" dirty="0"/>
              <a:t>Note for Change of Occupancy – Section 1204  </a:t>
            </a:r>
          </a:p>
        </p:txBody>
      </p:sp>
      <p:sp>
        <p:nvSpPr>
          <p:cNvPr id="3" name="Content Placeholder 2"/>
          <p:cNvSpPr>
            <a:spLocks noGrp="1"/>
          </p:cNvSpPr>
          <p:nvPr>
            <p:ph sz="half" idx="1"/>
          </p:nvPr>
        </p:nvSpPr>
        <p:spPr>
          <a:xfrm>
            <a:off x="1092689" y="1219200"/>
            <a:ext cx="8686801" cy="4191000"/>
          </a:xfrm>
        </p:spPr>
        <p:txBody>
          <a:bodyPr>
            <a:normAutofit/>
          </a:bodyPr>
          <a:lstStyle/>
          <a:p>
            <a:r>
              <a:rPr lang="en-US" dirty="0"/>
              <a:t>Historic buildings undergoing a change of occupancy shall comply with Chapters 7, 8, 9 and 10 as applicable, unless an exception is stated in relation to those sections.   </a:t>
            </a:r>
          </a:p>
          <a:p>
            <a:r>
              <a:rPr lang="en-US" dirty="0"/>
              <a:t>There are a variety of topics covered, including fire protection, means of egress, stair construction, natural light and accessibility. </a:t>
            </a:r>
          </a:p>
          <a:p>
            <a:r>
              <a:rPr lang="en-US" dirty="0"/>
              <a:t>The accessibility requirements of Section 1012.8 apply, unless technically infeasible. </a:t>
            </a:r>
          </a:p>
          <a:p>
            <a:r>
              <a:rPr lang="en-US" dirty="0"/>
              <a:t>Compliance with Section 1204.1.1 through 1204.1.4 is permitted. </a:t>
            </a:r>
          </a:p>
          <a:p>
            <a:r>
              <a:rPr lang="en-US" dirty="0"/>
              <a:t>In addition, the requirements related to Type B accessible units for dwelling and sleeping units for a Level 3 alterations do not apply to a change of occupancy in a historic building. </a:t>
            </a:r>
          </a:p>
        </p:txBody>
      </p:sp>
      <p:sp>
        <p:nvSpPr>
          <p:cNvPr id="5" name="Slide Number Placeholder 4"/>
          <p:cNvSpPr>
            <a:spLocks noGrp="1"/>
          </p:cNvSpPr>
          <p:nvPr>
            <p:ph type="sldNum" sz="quarter" idx="11"/>
          </p:nvPr>
        </p:nvSpPr>
        <p:spPr/>
        <p:txBody>
          <a:bodyPr/>
          <a:lstStyle/>
          <a:p>
            <a:pPr>
              <a:defRPr/>
            </a:pPr>
            <a:fld id="{4C9BA85A-05AB-40DE-A642-B306DDD4645C}" type="slidenum">
              <a:rPr lang="en-US" smtClean="0"/>
              <a:pPr>
                <a:defRPr/>
              </a:pPr>
              <a:t>305</a:t>
            </a:fld>
            <a:endParaRPr lang="en-US" dirty="0"/>
          </a:p>
        </p:txBody>
      </p:sp>
      <p:pic>
        <p:nvPicPr>
          <p:cNvPr id="6" name="Picture 5">
            <a:extLst>
              <a:ext uri="{FF2B5EF4-FFF2-40B4-BE49-F238E27FC236}">
                <a16:creationId xmlns:a16="http://schemas.microsoft.com/office/drawing/2014/main" xmlns="" id="{425CE076-26C3-4864-9660-F247119FAB70}"/>
              </a:ext>
            </a:extLst>
          </p:cNvPr>
          <p:cNvPicPr>
            <a:picLocks noChangeAspect="1"/>
          </p:cNvPicPr>
          <p:nvPr/>
        </p:nvPicPr>
        <p:blipFill>
          <a:blip r:embed="rId2" cstate="print"/>
          <a:stretch>
            <a:fillRect/>
          </a:stretch>
        </p:blipFill>
        <p:spPr>
          <a:xfrm>
            <a:off x="11133125" y="0"/>
            <a:ext cx="1055700" cy="638977"/>
          </a:xfrm>
          <a:prstGeom prst="rect">
            <a:avLst/>
          </a:prstGeom>
        </p:spPr>
      </p:pic>
    </p:spTree>
    <p:extLst>
      <p:ext uri="{BB962C8B-B14F-4D97-AF65-F5344CB8AC3E}">
        <p14:creationId xmlns:p14="http://schemas.microsoft.com/office/powerpoint/2010/main" xmlns="" val="167719252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3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Structural—Section 1205</a:t>
            </a:r>
          </a:p>
        </p:txBody>
      </p:sp>
      <p:sp>
        <p:nvSpPr>
          <p:cNvPr id="3" name="Content Placeholder 2"/>
          <p:cNvSpPr>
            <a:spLocks noGrp="1"/>
          </p:cNvSpPr>
          <p:nvPr>
            <p:ph sz="half" idx="1"/>
          </p:nvPr>
        </p:nvSpPr>
        <p:spPr/>
        <p:txBody>
          <a:bodyPr/>
          <a:lstStyle/>
          <a:p>
            <a:r>
              <a:rPr lang="en-US" sz="2400" dirty="0"/>
              <a:t>The structural aspect of existing buildings should comply with the level of work as classified in Chapter 5. </a:t>
            </a:r>
          </a:p>
          <a:p>
            <a:r>
              <a:rPr lang="en-US" sz="2400" dirty="0"/>
              <a:t>There is an exception that allows operational controls to limit live loads. </a:t>
            </a:r>
          </a:p>
          <a:p>
            <a:r>
              <a:rPr lang="en-US" sz="2400" dirty="0"/>
              <a:t>Dangerous conditions are required to be remedied. </a:t>
            </a:r>
          </a:p>
          <a:p>
            <a:r>
              <a:rPr lang="en-US" sz="2400" dirty="0"/>
              <a:t>Note the report in Section 1201.2 may allow alternative approaches to compliance.</a:t>
            </a:r>
          </a:p>
        </p:txBody>
      </p:sp>
      <p:sp>
        <p:nvSpPr>
          <p:cNvPr id="5" name="Slide Number Placeholder 4"/>
          <p:cNvSpPr>
            <a:spLocks noGrp="1"/>
          </p:cNvSpPr>
          <p:nvPr>
            <p:ph type="sldNum" sz="quarter" idx="11"/>
          </p:nvPr>
        </p:nvSpPr>
        <p:spPr/>
        <p:txBody>
          <a:bodyPr/>
          <a:lstStyle/>
          <a:p>
            <a:pPr>
              <a:defRPr/>
            </a:pPr>
            <a:fld id="{4C9BA85A-05AB-40DE-A642-B306DDD4645C}" type="slidenum">
              <a:rPr lang="en-US" smtClean="0"/>
              <a:pPr>
                <a:defRPr/>
              </a:pPr>
              <a:t>306</a:t>
            </a:fld>
            <a:endParaRPr lang="en-US" dirty="0"/>
          </a:p>
        </p:txBody>
      </p:sp>
      <p:pic>
        <p:nvPicPr>
          <p:cNvPr id="6" name="Picture 5">
            <a:extLst>
              <a:ext uri="{FF2B5EF4-FFF2-40B4-BE49-F238E27FC236}">
                <a16:creationId xmlns:a16="http://schemas.microsoft.com/office/drawing/2014/main" xmlns="" id="{A4613A98-7E32-4527-8507-C2D2115166C7}"/>
              </a:ext>
            </a:extLst>
          </p:cNvPr>
          <p:cNvPicPr>
            <a:picLocks noChangeAspect="1"/>
          </p:cNvPicPr>
          <p:nvPr/>
        </p:nvPicPr>
        <p:blipFill>
          <a:blip r:embed="rId2" cstate="print"/>
          <a:stretch>
            <a:fillRect/>
          </a:stretch>
        </p:blipFill>
        <p:spPr>
          <a:xfrm>
            <a:off x="11133125" y="0"/>
            <a:ext cx="1055700" cy="638977"/>
          </a:xfrm>
          <a:prstGeom prst="rect">
            <a:avLst/>
          </a:prstGeom>
        </p:spPr>
      </p:pic>
    </p:spTree>
    <p:extLst>
      <p:ext uri="{BB962C8B-B14F-4D97-AF65-F5344CB8AC3E}">
        <p14:creationId xmlns:p14="http://schemas.microsoft.com/office/powerpoint/2010/main" xmlns="" val="90569783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3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B8C1F9C-E1B3-426A-BD96-B82DAD3AAE4E}"/>
              </a:ext>
            </a:extLst>
          </p:cNvPr>
          <p:cNvSpPr>
            <a:spLocks noGrp="1"/>
          </p:cNvSpPr>
          <p:nvPr>
            <p:ph type="title"/>
          </p:nvPr>
        </p:nvSpPr>
        <p:spPr/>
        <p:txBody>
          <a:bodyPr/>
          <a:lstStyle/>
          <a:p>
            <a:r>
              <a:rPr lang="en-US" dirty="0"/>
              <a:t>Relocated Buildings – Section 1206</a:t>
            </a:r>
          </a:p>
        </p:txBody>
      </p:sp>
      <p:sp>
        <p:nvSpPr>
          <p:cNvPr id="3" name="Content Placeholder 2">
            <a:extLst>
              <a:ext uri="{FF2B5EF4-FFF2-40B4-BE49-F238E27FC236}">
                <a16:creationId xmlns:a16="http://schemas.microsoft.com/office/drawing/2014/main" xmlns="" id="{9152A940-E91E-4473-96E5-2342518A5697}"/>
              </a:ext>
            </a:extLst>
          </p:cNvPr>
          <p:cNvSpPr>
            <a:spLocks noGrp="1"/>
          </p:cNvSpPr>
          <p:nvPr>
            <p:ph idx="1"/>
          </p:nvPr>
        </p:nvSpPr>
        <p:spPr>
          <a:xfrm>
            <a:off x="1065212" y="1828800"/>
            <a:ext cx="10744200" cy="4191000"/>
          </a:xfrm>
        </p:spPr>
        <p:txBody>
          <a:bodyPr>
            <a:noAutofit/>
          </a:bodyPr>
          <a:lstStyle/>
          <a:p>
            <a:pPr marL="45720" indent="0">
              <a:buNone/>
            </a:pPr>
            <a:r>
              <a:rPr lang="en-US" sz="2800" b="1" dirty="0"/>
              <a:t>1206.1 Relocated buildings. </a:t>
            </a:r>
          </a:p>
          <a:p>
            <a:r>
              <a:rPr lang="en-US" sz="2800" dirty="0"/>
              <a:t>Foundations of relocated historic buildings and structures shall comply with the International Building Code. </a:t>
            </a:r>
          </a:p>
          <a:p>
            <a:r>
              <a:rPr lang="en-US" sz="2800" dirty="0"/>
              <a:t>Relocated historic buildings shall otherwise be considered a historic building for the purposes of this code. </a:t>
            </a:r>
          </a:p>
          <a:p>
            <a:r>
              <a:rPr lang="en-US" sz="2800" dirty="0"/>
              <a:t>Relocated historic buildings and structures shall be sited so that exterior wall and opening requirements comply with the International Building Code or with the compliance alternatives of this code.</a:t>
            </a:r>
          </a:p>
        </p:txBody>
      </p:sp>
      <p:sp>
        <p:nvSpPr>
          <p:cNvPr id="4" name="Slide Number Placeholder 3">
            <a:extLst>
              <a:ext uri="{FF2B5EF4-FFF2-40B4-BE49-F238E27FC236}">
                <a16:creationId xmlns:a16="http://schemas.microsoft.com/office/drawing/2014/main" xmlns="" id="{F39B4D6B-223F-4F5F-AEBD-86F439B972D5}"/>
              </a:ext>
            </a:extLst>
          </p:cNvPr>
          <p:cNvSpPr>
            <a:spLocks noGrp="1"/>
          </p:cNvSpPr>
          <p:nvPr>
            <p:ph type="sldNum" sz="quarter" idx="12"/>
          </p:nvPr>
        </p:nvSpPr>
        <p:spPr/>
        <p:txBody>
          <a:bodyPr/>
          <a:lstStyle/>
          <a:p>
            <a:fld id="{AAEAE4A8-A6E5-453E-B946-FB774B73F48C}" type="slidenum">
              <a:rPr lang="en-US" smtClean="0"/>
              <a:pPr/>
              <a:t>307</a:t>
            </a:fld>
            <a:endParaRPr lang="en-US" dirty="0"/>
          </a:p>
        </p:txBody>
      </p:sp>
    </p:spTree>
    <p:extLst>
      <p:ext uri="{BB962C8B-B14F-4D97-AF65-F5344CB8AC3E}">
        <p14:creationId xmlns:p14="http://schemas.microsoft.com/office/powerpoint/2010/main" xmlns="" val="1743724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3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Chapter 13 Relocated or Moved Buildings</a:t>
            </a:r>
          </a:p>
        </p:txBody>
      </p:sp>
      <p:sp>
        <p:nvSpPr>
          <p:cNvPr id="3" name="Content Placeholder 2"/>
          <p:cNvSpPr>
            <a:spLocks noGrp="1"/>
          </p:cNvSpPr>
          <p:nvPr>
            <p:ph sz="half" idx="1"/>
          </p:nvPr>
        </p:nvSpPr>
        <p:spPr/>
        <p:txBody>
          <a:bodyPr/>
          <a:lstStyle/>
          <a:p>
            <a:r>
              <a:rPr lang="en-US" sz="2400" dirty="0"/>
              <a:t>Relocated or moved buildings are not defined in the code. </a:t>
            </a:r>
          </a:p>
          <a:p>
            <a:r>
              <a:rPr lang="en-US" sz="2400" dirty="0"/>
              <a:t>Relocated buildings must comply with the requirements of the IBC or the IRC, whichever is applicable, for the location on the lot and foundation. </a:t>
            </a:r>
          </a:p>
          <a:p>
            <a:r>
              <a:rPr lang="en-US" sz="2400" dirty="0"/>
              <a:t>With certain minor exceptions, the wind, snow, seismic and flood provisions of the IBC are applicable for the building’s new location. </a:t>
            </a:r>
          </a:p>
          <a:p>
            <a:r>
              <a:rPr lang="en-US" sz="2400" dirty="0"/>
              <a:t>Additionally, the building is required to be safe for human occupancy as determined by the IFC and the IPMC.</a:t>
            </a:r>
          </a:p>
        </p:txBody>
      </p:sp>
      <p:sp>
        <p:nvSpPr>
          <p:cNvPr id="5" name="Slide Number Placeholder 4"/>
          <p:cNvSpPr>
            <a:spLocks noGrp="1"/>
          </p:cNvSpPr>
          <p:nvPr>
            <p:ph type="sldNum" sz="quarter" idx="11"/>
          </p:nvPr>
        </p:nvSpPr>
        <p:spPr/>
        <p:txBody>
          <a:bodyPr/>
          <a:lstStyle/>
          <a:p>
            <a:pPr>
              <a:defRPr/>
            </a:pPr>
            <a:fld id="{4C9BA85A-05AB-40DE-A642-B306DDD4645C}" type="slidenum">
              <a:rPr lang="en-US" smtClean="0"/>
              <a:pPr>
                <a:defRPr/>
              </a:pPr>
              <a:t>308</a:t>
            </a:fld>
            <a:endParaRPr lang="en-US" dirty="0"/>
          </a:p>
        </p:txBody>
      </p:sp>
      <p:pic>
        <p:nvPicPr>
          <p:cNvPr id="6" name="Picture 5">
            <a:extLst>
              <a:ext uri="{FF2B5EF4-FFF2-40B4-BE49-F238E27FC236}">
                <a16:creationId xmlns:a16="http://schemas.microsoft.com/office/drawing/2014/main" xmlns="" id="{6F109B15-D56F-433D-8575-3B1973FD5EC3}"/>
              </a:ext>
            </a:extLst>
          </p:cNvPr>
          <p:cNvPicPr>
            <a:picLocks noChangeAspect="1"/>
          </p:cNvPicPr>
          <p:nvPr/>
        </p:nvPicPr>
        <p:blipFill>
          <a:blip r:embed="rId2" cstate="print"/>
          <a:stretch>
            <a:fillRect/>
          </a:stretch>
        </p:blipFill>
        <p:spPr>
          <a:xfrm>
            <a:off x="11133125" y="0"/>
            <a:ext cx="1055700" cy="638977"/>
          </a:xfrm>
          <a:prstGeom prst="rect">
            <a:avLst/>
          </a:prstGeom>
        </p:spPr>
      </p:pic>
    </p:spTree>
    <p:extLst>
      <p:ext uri="{BB962C8B-B14F-4D97-AF65-F5344CB8AC3E}">
        <p14:creationId xmlns:p14="http://schemas.microsoft.com/office/powerpoint/2010/main" xmlns="" val="339157907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3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r>
              <a:rPr lang="en-US" dirty="0"/>
              <a:t>Historic Buildings and Relocated or Moved Buildings </a:t>
            </a:r>
          </a:p>
        </p:txBody>
      </p:sp>
      <p:sp>
        <p:nvSpPr>
          <p:cNvPr id="7" name="Content Placeholder 6"/>
          <p:cNvSpPr>
            <a:spLocks noGrp="1"/>
          </p:cNvSpPr>
          <p:nvPr>
            <p:ph idx="1"/>
          </p:nvPr>
        </p:nvSpPr>
        <p:spPr>
          <a:xfrm>
            <a:off x="1065212" y="1600200"/>
            <a:ext cx="8686801" cy="4191000"/>
          </a:xfrm>
        </p:spPr>
        <p:txBody>
          <a:bodyPr>
            <a:normAutofit/>
          </a:bodyPr>
          <a:lstStyle/>
          <a:p>
            <a:pPr marL="514350" indent="-514350">
              <a:buFont typeface="+mj-lt"/>
              <a:buAutoNum type="arabicPeriod"/>
            </a:pPr>
            <a:r>
              <a:rPr lang="en-US" dirty="0"/>
              <a:t>What is the intent of Chapter 12 Historic Buildings?</a:t>
            </a:r>
          </a:p>
          <a:p>
            <a:pPr marL="400050" lvl="1" indent="0">
              <a:buNone/>
            </a:pPr>
            <a:endParaRPr lang="en-US" sz="1400" dirty="0"/>
          </a:p>
          <a:p>
            <a:pPr marL="514350" indent="-514350">
              <a:buFont typeface="+mj-lt"/>
              <a:buAutoNum type="arabicPeriod"/>
            </a:pPr>
            <a:endParaRPr lang="en-US" dirty="0"/>
          </a:p>
          <a:p>
            <a:pPr marL="514350" indent="-514350">
              <a:buFont typeface="+mj-lt"/>
              <a:buAutoNum type="arabicPeriod"/>
            </a:pPr>
            <a:endParaRPr lang="en-US" dirty="0"/>
          </a:p>
          <a:p>
            <a:pPr marL="514350" indent="-514350">
              <a:buFont typeface="+mj-lt"/>
              <a:buAutoNum type="arabicPeriod"/>
            </a:pPr>
            <a:r>
              <a:rPr lang="en-US" dirty="0"/>
              <a:t>In addition to Chapter 12, which other chapter of the code must historic buildings undergoing repairs comply with?</a:t>
            </a:r>
          </a:p>
          <a:p>
            <a:pPr marL="400050" lvl="1" indent="0">
              <a:buNone/>
            </a:pPr>
            <a:endParaRPr lang="en-US" sz="1400" dirty="0"/>
          </a:p>
          <a:p>
            <a:pPr marL="400050" lvl="1" indent="0">
              <a:buNone/>
            </a:pPr>
            <a:endParaRPr lang="en-US" sz="1400" dirty="0"/>
          </a:p>
          <a:p>
            <a:pPr marL="514350" indent="-514350">
              <a:buFont typeface="+mj-lt"/>
              <a:buAutoNum type="arabicPeriod"/>
            </a:pPr>
            <a:r>
              <a:rPr lang="en-US" dirty="0"/>
              <a:t>Relocated or moved buildings must comply with the IBC or the IRC wind provisions, as applicable, except when the stress of structural elements are not increased by more than what percent?</a:t>
            </a:r>
          </a:p>
          <a:p>
            <a:pPr marL="400050" lvl="1" indent="0">
              <a:buNone/>
            </a:pPr>
            <a:endParaRPr lang="en-US" sz="1400" dirty="0"/>
          </a:p>
          <a:p>
            <a:pPr marL="400050" lvl="1" indent="0">
              <a:buNone/>
            </a:pPr>
            <a:endParaRPr lang="en-US" sz="1400" dirty="0"/>
          </a:p>
          <a:p>
            <a:pPr marL="400050" lvl="1" indent="0">
              <a:buNone/>
            </a:pPr>
            <a:endParaRPr lang="en-US" sz="1400" dirty="0"/>
          </a:p>
          <a:p>
            <a:pPr marL="400050" lvl="1" indent="0">
              <a:buNone/>
            </a:pPr>
            <a:endParaRPr lang="en-US" sz="1400" dirty="0"/>
          </a:p>
          <a:p>
            <a:pPr marL="400050" lvl="1" indent="0">
              <a:buNone/>
            </a:pPr>
            <a:endParaRPr lang="en-US" sz="1400" dirty="0"/>
          </a:p>
          <a:p>
            <a:pPr marL="800100" lvl="1" indent="-342900">
              <a:buFont typeface="+mj-lt"/>
              <a:buAutoNum type="arabicPeriod"/>
            </a:pPr>
            <a:endParaRPr lang="en-US" dirty="0"/>
          </a:p>
          <a:p>
            <a:pPr marL="914400" lvl="1" indent="-457200">
              <a:buFont typeface="+mj-lt"/>
              <a:buAutoNum type="alphaLcPeriod"/>
            </a:pPr>
            <a:endParaRPr lang="en-US" dirty="0"/>
          </a:p>
          <a:p>
            <a:pPr marL="514350" indent="-514350">
              <a:buFont typeface="+mj-lt"/>
              <a:buAutoNum type="arabicPeriod"/>
            </a:pPr>
            <a:endParaRPr lang="en-US" dirty="0"/>
          </a:p>
        </p:txBody>
      </p:sp>
      <p:sp>
        <p:nvSpPr>
          <p:cNvPr id="5" name="Slide Number Placeholder 4"/>
          <p:cNvSpPr>
            <a:spLocks noGrp="1"/>
          </p:cNvSpPr>
          <p:nvPr>
            <p:ph type="sldNum" sz="quarter" idx="11"/>
          </p:nvPr>
        </p:nvSpPr>
        <p:spPr/>
        <p:txBody>
          <a:bodyPr/>
          <a:lstStyle/>
          <a:p>
            <a:fld id="{2C543F9B-D18C-4382-B79F-E6EA160C74A3}" type="slidenum">
              <a:rPr lang="en-US" smtClean="0"/>
              <a:pPr/>
              <a:t>309</a:t>
            </a:fld>
            <a:endParaRPr lang="en-US" dirty="0"/>
          </a:p>
        </p:txBody>
      </p:sp>
      <p:sp>
        <p:nvSpPr>
          <p:cNvPr id="2" name="TextBox 1"/>
          <p:cNvSpPr txBox="1"/>
          <p:nvPr/>
        </p:nvSpPr>
        <p:spPr>
          <a:xfrm flipH="1">
            <a:off x="1522412" y="1994747"/>
            <a:ext cx="7498081" cy="400110"/>
          </a:xfrm>
          <a:prstGeom prst="rect">
            <a:avLst/>
          </a:prstGeom>
          <a:solidFill>
            <a:schemeClr val="bg1"/>
          </a:solidFill>
        </p:spPr>
        <p:txBody>
          <a:bodyPr wrap="square" rtlCol="0">
            <a:spAutoFit/>
          </a:bodyPr>
          <a:lstStyle/>
          <a:p>
            <a:endParaRPr lang="en-US" sz="2000" dirty="0">
              <a:solidFill>
                <a:srgbClr val="C00000"/>
              </a:solidFill>
            </a:endParaRPr>
          </a:p>
        </p:txBody>
      </p:sp>
      <p:pic>
        <p:nvPicPr>
          <p:cNvPr id="8" name="Picture 7">
            <a:extLst>
              <a:ext uri="{FF2B5EF4-FFF2-40B4-BE49-F238E27FC236}">
                <a16:creationId xmlns:a16="http://schemas.microsoft.com/office/drawing/2014/main" xmlns="" id="{256E105D-80A9-4D61-995B-2780473525C0}"/>
              </a:ext>
            </a:extLst>
          </p:cNvPr>
          <p:cNvPicPr>
            <a:picLocks noChangeAspect="1"/>
          </p:cNvPicPr>
          <p:nvPr/>
        </p:nvPicPr>
        <p:blipFill>
          <a:blip r:embed="rId3" cstate="print"/>
          <a:stretch>
            <a:fillRect/>
          </a:stretch>
        </p:blipFill>
        <p:spPr>
          <a:xfrm>
            <a:off x="11133125" y="0"/>
            <a:ext cx="1055700" cy="638977"/>
          </a:xfrm>
          <a:prstGeom prst="rect">
            <a:avLst/>
          </a:prstGeom>
        </p:spPr>
      </p:pic>
    </p:spTree>
    <p:custDataLst>
      <p:tags r:id="rId1"/>
    </p:custDataLst>
    <p:extLst>
      <p:ext uri="{BB962C8B-B14F-4D97-AF65-F5344CB8AC3E}">
        <p14:creationId xmlns:p14="http://schemas.microsoft.com/office/powerpoint/2010/main" xmlns="" val="80241913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Duties and Powers of Code Official—Section 104</a:t>
            </a:r>
          </a:p>
        </p:txBody>
      </p:sp>
      <p:sp>
        <p:nvSpPr>
          <p:cNvPr id="3" name="Content Placeholder 2"/>
          <p:cNvSpPr>
            <a:spLocks noGrp="1"/>
          </p:cNvSpPr>
          <p:nvPr>
            <p:ph sz="half" idx="1"/>
          </p:nvPr>
        </p:nvSpPr>
        <p:spPr/>
        <p:txBody>
          <a:bodyPr>
            <a:normAutofit/>
          </a:bodyPr>
          <a:lstStyle/>
          <a:p>
            <a:pPr marL="0" indent="0">
              <a:buNone/>
            </a:pPr>
            <a:r>
              <a:rPr lang="en-US" sz="2800" b="1" dirty="0"/>
              <a:t>Section 104.2.1 – Preliminary meeting </a:t>
            </a:r>
          </a:p>
          <a:p>
            <a:r>
              <a:rPr lang="en-US" sz="2800" dirty="0"/>
              <a:t>This section mandates that the code official and permit applicant meet if one or the other requests such a meeting, and the work is not a repair or Level 1 alteration.</a:t>
            </a:r>
          </a:p>
        </p:txBody>
      </p:sp>
      <p:sp>
        <p:nvSpPr>
          <p:cNvPr id="5" name="Slide Number Placeholder 4"/>
          <p:cNvSpPr>
            <a:spLocks noGrp="1"/>
          </p:cNvSpPr>
          <p:nvPr>
            <p:ph type="sldNum" sz="quarter" idx="11"/>
          </p:nvPr>
        </p:nvSpPr>
        <p:spPr/>
        <p:txBody>
          <a:bodyPr/>
          <a:lstStyle/>
          <a:p>
            <a:pPr>
              <a:defRPr/>
            </a:pPr>
            <a:fld id="{4C9BA85A-05AB-40DE-A642-B306DDD4645C}" type="slidenum">
              <a:rPr lang="en-US" smtClean="0"/>
              <a:pPr>
                <a:defRPr/>
              </a:pPr>
              <a:t>31</a:t>
            </a:fld>
            <a:endParaRPr lang="en-US" dirty="0"/>
          </a:p>
        </p:txBody>
      </p:sp>
      <p:pic>
        <p:nvPicPr>
          <p:cNvPr id="6" name="Picture 5">
            <a:extLst>
              <a:ext uri="{FF2B5EF4-FFF2-40B4-BE49-F238E27FC236}">
                <a16:creationId xmlns:a16="http://schemas.microsoft.com/office/drawing/2014/main" xmlns="" id="{9367C3AD-EBC4-4C8B-B2D0-03CD0BC7455E}"/>
              </a:ext>
            </a:extLst>
          </p:cNvPr>
          <p:cNvPicPr>
            <a:picLocks noChangeAspect="1"/>
          </p:cNvPicPr>
          <p:nvPr/>
        </p:nvPicPr>
        <p:blipFill>
          <a:blip r:embed="rId3" cstate="print"/>
          <a:stretch>
            <a:fillRect/>
          </a:stretch>
        </p:blipFill>
        <p:spPr>
          <a:xfrm>
            <a:off x="11133125" y="0"/>
            <a:ext cx="1055700" cy="638977"/>
          </a:xfrm>
          <a:prstGeom prst="rect">
            <a:avLst/>
          </a:prstGeom>
        </p:spPr>
      </p:pic>
    </p:spTree>
    <p:extLst>
      <p:ext uri="{BB962C8B-B14F-4D97-AF65-F5344CB8AC3E}">
        <p14:creationId xmlns:p14="http://schemas.microsoft.com/office/powerpoint/2010/main" xmlns="" val="159754646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3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r>
              <a:rPr lang="en-US" dirty="0"/>
              <a:t>Historic Buildings and Relocated or Moved Buildings </a:t>
            </a:r>
          </a:p>
        </p:txBody>
      </p:sp>
      <p:sp>
        <p:nvSpPr>
          <p:cNvPr id="7" name="Content Placeholder 6"/>
          <p:cNvSpPr>
            <a:spLocks noGrp="1"/>
          </p:cNvSpPr>
          <p:nvPr>
            <p:ph idx="1"/>
          </p:nvPr>
        </p:nvSpPr>
        <p:spPr>
          <a:xfrm>
            <a:off x="1065212" y="1600200"/>
            <a:ext cx="8686801" cy="4191000"/>
          </a:xfrm>
        </p:spPr>
        <p:txBody>
          <a:bodyPr>
            <a:normAutofit fontScale="85000" lnSpcReduction="20000"/>
          </a:bodyPr>
          <a:lstStyle/>
          <a:p>
            <a:pPr marL="514350" indent="-514350">
              <a:buFont typeface="+mj-lt"/>
              <a:buAutoNum type="arabicPeriod"/>
            </a:pPr>
            <a:r>
              <a:rPr lang="en-US" dirty="0"/>
              <a:t>What is the intent of Chapter 12 Historic Buildings?</a:t>
            </a:r>
          </a:p>
          <a:p>
            <a:pPr marL="400050" lvl="1" indent="0">
              <a:buNone/>
            </a:pPr>
            <a:endParaRPr lang="en-US" sz="1400" dirty="0"/>
          </a:p>
          <a:p>
            <a:pPr marL="514350" indent="-514350">
              <a:buFont typeface="+mj-lt"/>
              <a:buAutoNum type="arabicPeriod"/>
            </a:pPr>
            <a:endParaRPr lang="en-US" dirty="0"/>
          </a:p>
          <a:p>
            <a:pPr marL="514350" indent="-514350">
              <a:buFont typeface="+mj-lt"/>
              <a:buAutoNum type="arabicPeriod"/>
            </a:pPr>
            <a:endParaRPr lang="en-US" dirty="0"/>
          </a:p>
          <a:p>
            <a:pPr marL="514350" indent="-514350">
              <a:buFont typeface="+mj-lt"/>
              <a:buAutoNum type="arabicPeriod"/>
            </a:pPr>
            <a:r>
              <a:rPr lang="en-US" dirty="0"/>
              <a:t>In addition to Chapter 12, which other chapter of the code must historic buildings undergoing repairs comply with?</a:t>
            </a:r>
          </a:p>
          <a:p>
            <a:pPr marL="400050" lvl="1" indent="0">
              <a:buNone/>
            </a:pPr>
            <a:endParaRPr lang="en-US" sz="1400" dirty="0"/>
          </a:p>
          <a:p>
            <a:pPr marL="400050" lvl="1" indent="0" algn="ctr">
              <a:buNone/>
            </a:pPr>
            <a:r>
              <a:rPr lang="en-US" sz="2000" dirty="0">
                <a:solidFill>
                  <a:srgbClr val="C00000"/>
                </a:solidFill>
              </a:rPr>
              <a:t>Chapter 6</a:t>
            </a:r>
          </a:p>
          <a:p>
            <a:pPr marL="400050" lvl="1" indent="0">
              <a:buNone/>
            </a:pPr>
            <a:endParaRPr lang="en-US" sz="1400" dirty="0"/>
          </a:p>
          <a:p>
            <a:pPr marL="514350" indent="-514350">
              <a:buFont typeface="+mj-lt"/>
              <a:buAutoNum type="arabicPeriod"/>
            </a:pPr>
            <a:r>
              <a:rPr lang="en-US" dirty="0"/>
              <a:t>Relocated or moved buildings must comply with the IBC or the IRC wind provisions, as applicable, except when the stress of structural elements are not increased by more than what percent?</a:t>
            </a:r>
          </a:p>
          <a:p>
            <a:pPr marL="400050" lvl="1" indent="0">
              <a:buNone/>
            </a:pPr>
            <a:endParaRPr lang="en-US" sz="1400" dirty="0"/>
          </a:p>
          <a:p>
            <a:pPr marL="400050" lvl="1" indent="0" algn="ctr">
              <a:buNone/>
            </a:pPr>
            <a:r>
              <a:rPr lang="en-US" sz="2000" dirty="0">
                <a:solidFill>
                  <a:srgbClr val="C00000"/>
                </a:solidFill>
              </a:rPr>
              <a:t>10 percent (Chapter 14)</a:t>
            </a:r>
          </a:p>
          <a:p>
            <a:pPr marL="400050" lvl="1" indent="0">
              <a:buNone/>
            </a:pPr>
            <a:endParaRPr lang="en-US" sz="1400" dirty="0"/>
          </a:p>
          <a:p>
            <a:pPr marL="400050" lvl="1" indent="0">
              <a:buNone/>
            </a:pPr>
            <a:endParaRPr lang="en-US" sz="1400" dirty="0"/>
          </a:p>
          <a:p>
            <a:pPr marL="400050" lvl="1" indent="0">
              <a:buNone/>
            </a:pPr>
            <a:endParaRPr lang="en-US" sz="1400" dirty="0"/>
          </a:p>
          <a:p>
            <a:pPr marL="400050" lvl="1" indent="0">
              <a:buNone/>
            </a:pPr>
            <a:endParaRPr lang="en-US" sz="1400" dirty="0"/>
          </a:p>
          <a:p>
            <a:pPr marL="800100" lvl="1" indent="-342900">
              <a:buFont typeface="+mj-lt"/>
              <a:buAutoNum type="arabicPeriod"/>
            </a:pPr>
            <a:endParaRPr lang="en-US" dirty="0"/>
          </a:p>
          <a:p>
            <a:pPr marL="914400" lvl="1" indent="-457200">
              <a:buFont typeface="+mj-lt"/>
              <a:buAutoNum type="alphaLcPeriod"/>
            </a:pPr>
            <a:endParaRPr lang="en-US" dirty="0"/>
          </a:p>
          <a:p>
            <a:pPr marL="514350" indent="-514350">
              <a:buFont typeface="+mj-lt"/>
              <a:buAutoNum type="arabicPeriod"/>
            </a:pPr>
            <a:endParaRPr lang="en-US" dirty="0"/>
          </a:p>
        </p:txBody>
      </p:sp>
      <p:sp>
        <p:nvSpPr>
          <p:cNvPr id="5" name="Slide Number Placeholder 4"/>
          <p:cNvSpPr>
            <a:spLocks noGrp="1"/>
          </p:cNvSpPr>
          <p:nvPr>
            <p:ph type="sldNum" sz="quarter" idx="11"/>
          </p:nvPr>
        </p:nvSpPr>
        <p:spPr/>
        <p:txBody>
          <a:bodyPr/>
          <a:lstStyle/>
          <a:p>
            <a:fld id="{2C543F9B-D18C-4382-B79F-E6EA160C74A3}" type="slidenum">
              <a:rPr lang="en-US" smtClean="0"/>
              <a:pPr/>
              <a:t>310</a:t>
            </a:fld>
            <a:endParaRPr lang="en-US" dirty="0"/>
          </a:p>
        </p:txBody>
      </p:sp>
      <p:sp>
        <p:nvSpPr>
          <p:cNvPr id="2" name="TextBox 1"/>
          <p:cNvSpPr txBox="1"/>
          <p:nvPr/>
        </p:nvSpPr>
        <p:spPr>
          <a:xfrm flipH="1">
            <a:off x="1522412" y="1994747"/>
            <a:ext cx="7498081" cy="707886"/>
          </a:xfrm>
          <a:prstGeom prst="rect">
            <a:avLst/>
          </a:prstGeom>
          <a:solidFill>
            <a:schemeClr val="bg1"/>
          </a:solidFill>
        </p:spPr>
        <p:txBody>
          <a:bodyPr wrap="square" rtlCol="0">
            <a:spAutoFit/>
          </a:bodyPr>
          <a:lstStyle/>
          <a:p>
            <a:r>
              <a:rPr lang="en-US" sz="2000" dirty="0">
                <a:solidFill>
                  <a:srgbClr val="C00000"/>
                </a:solidFill>
              </a:rPr>
              <a:t>To provide means for the preservation of historic buildings while still providing an acceptable level of safety.</a:t>
            </a:r>
          </a:p>
        </p:txBody>
      </p:sp>
      <p:pic>
        <p:nvPicPr>
          <p:cNvPr id="8" name="Picture 7">
            <a:extLst>
              <a:ext uri="{FF2B5EF4-FFF2-40B4-BE49-F238E27FC236}">
                <a16:creationId xmlns:a16="http://schemas.microsoft.com/office/drawing/2014/main" xmlns="" id="{256E105D-80A9-4D61-995B-2780473525C0}"/>
              </a:ext>
            </a:extLst>
          </p:cNvPr>
          <p:cNvPicPr>
            <a:picLocks noChangeAspect="1"/>
          </p:cNvPicPr>
          <p:nvPr/>
        </p:nvPicPr>
        <p:blipFill>
          <a:blip r:embed="rId3" cstate="print"/>
          <a:stretch>
            <a:fillRect/>
          </a:stretch>
        </p:blipFill>
        <p:spPr>
          <a:xfrm>
            <a:off x="11133125" y="0"/>
            <a:ext cx="1055700" cy="638977"/>
          </a:xfrm>
          <a:prstGeom prst="rect">
            <a:avLst/>
          </a:prstGeom>
        </p:spPr>
      </p:pic>
    </p:spTree>
    <p:custDataLst>
      <p:tags r:id="rId1"/>
    </p:custDataLst>
    <p:extLst>
      <p:ext uri="{BB962C8B-B14F-4D97-AF65-F5344CB8AC3E}">
        <p14:creationId xmlns:p14="http://schemas.microsoft.com/office/powerpoint/2010/main" xmlns="" val="80241913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6" end="6"/>
                                            </p:txEl>
                                          </p:spTgt>
                                        </p:tgtEl>
                                        <p:attrNameLst>
                                          <p:attrName>style.visibility</p:attrName>
                                        </p:attrNameLst>
                                      </p:cBhvr>
                                      <p:to>
                                        <p:strVal val="visible"/>
                                      </p:to>
                                    </p:set>
                                    <p:anim calcmode="lin" valueType="num">
                                      <p:cBhvr additive="base">
                                        <p:cTn id="13" dur="500" fill="hold"/>
                                        <p:tgtEl>
                                          <p:spTgt spid="7">
                                            <p:txEl>
                                              <p:pRg st="6" end="6"/>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xEl>
                                              <p:pRg st="10" end="10"/>
                                            </p:txEl>
                                          </p:spTgt>
                                        </p:tgtEl>
                                        <p:attrNameLst>
                                          <p:attrName>style.visibility</p:attrName>
                                        </p:attrNameLst>
                                      </p:cBhvr>
                                      <p:to>
                                        <p:strVal val="visible"/>
                                      </p:to>
                                    </p:set>
                                    <p:anim calcmode="lin" valueType="num">
                                      <p:cBhvr additive="base">
                                        <p:cTn id="19" dur="500" fill="hold"/>
                                        <p:tgtEl>
                                          <p:spTgt spid="7">
                                            <p:txEl>
                                              <p:pRg st="10" end="1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r>
              <a:rPr lang="en-US" dirty="0"/>
              <a:t>Historic Buildings and Relocated or Moved Buildings </a:t>
            </a:r>
          </a:p>
        </p:txBody>
      </p:sp>
      <p:sp>
        <p:nvSpPr>
          <p:cNvPr id="7" name="Content Placeholder 6"/>
          <p:cNvSpPr>
            <a:spLocks noGrp="1"/>
          </p:cNvSpPr>
          <p:nvPr>
            <p:ph idx="1"/>
          </p:nvPr>
        </p:nvSpPr>
        <p:spPr/>
        <p:txBody>
          <a:bodyPr/>
          <a:lstStyle/>
          <a:p>
            <a:pPr marL="514350" indent="-514350">
              <a:buFont typeface="+mj-lt"/>
              <a:buAutoNum type="arabicPeriod" startAt="4"/>
            </a:pPr>
            <a:r>
              <a:rPr lang="en-US" dirty="0"/>
              <a:t>If relocated or moved into a flood hazard area, structures must comply with what section of the IBC?</a:t>
            </a:r>
          </a:p>
          <a:p>
            <a:pPr marL="400050" lvl="1" indent="0">
              <a:buNone/>
            </a:pPr>
            <a:endParaRPr lang="en-US" sz="1400" dirty="0"/>
          </a:p>
          <a:p>
            <a:pPr marL="400050" lvl="1" indent="0" algn="ctr">
              <a:buNone/>
            </a:pPr>
            <a:endParaRPr lang="en-US" sz="2000" dirty="0">
              <a:solidFill>
                <a:srgbClr val="C00000"/>
              </a:solidFill>
            </a:endParaRPr>
          </a:p>
          <a:p>
            <a:pPr marL="400050" lvl="1" indent="0">
              <a:buNone/>
            </a:pPr>
            <a:endParaRPr lang="en-US" sz="1400" dirty="0"/>
          </a:p>
          <a:p>
            <a:pPr marL="400050" lvl="1" indent="0">
              <a:buNone/>
            </a:pPr>
            <a:endParaRPr lang="en-US" sz="1400" dirty="0"/>
          </a:p>
          <a:p>
            <a:pPr marL="400050" lvl="1" indent="0">
              <a:buNone/>
            </a:pPr>
            <a:endParaRPr lang="en-US" sz="1400" dirty="0"/>
          </a:p>
          <a:p>
            <a:pPr marL="800100" lvl="1" indent="-342900">
              <a:buFont typeface="+mj-lt"/>
              <a:buAutoNum type="arabicPeriod"/>
            </a:pPr>
            <a:endParaRPr lang="en-US" dirty="0"/>
          </a:p>
          <a:p>
            <a:pPr marL="914400" lvl="1" indent="-457200">
              <a:buFont typeface="+mj-lt"/>
              <a:buAutoNum type="alphaLcPeriod"/>
            </a:pPr>
            <a:endParaRPr lang="en-US" dirty="0"/>
          </a:p>
          <a:p>
            <a:pPr marL="514350" indent="-514350">
              <a:buFont typeface="+mj-lt"/>
              <a:buAutoNum type="arabicPeriod" startAt="4"/>
            </a:pPr>
            <a:endParaRPr lang="en-US" dirty="0"/>
          </a:p>
        </p:txBody>
      </p:sp>
      <p:sp>
        <p:nvSpPr>
          <p:cNvPr id="5" name="Slide Number Placeholder 4"/>
          <p:cNvSpPr>
            <a:spLocks noGrp="1"/>
          </p:cNvSpPr>
          <p:nvPr>
            <p:ph type="sldNum" sz="quarter" idx="11"/>
          </p:nvPr>
        </p:nvSpPr>
        <p:spPr/>
        <p:txBody>
          <a:bodyPr/>
          <a:lstStyle/>
          <a:p>
            <a:fld id="{2C543F9B-D18C-4382-B79F-E6EA160C74A3}" type="slidenum">
              <a:rPr lang="en-US" smtClean="0"/>
              <a:pPr/>
              <a:t>311</a:t>
            </a:fld>
            <a:endParaRPr lang="en-US" dirty="0"/>
          </a:p>
        </p:txBody>
      </p:sp>
      <p:pic>
        <p:nvPicPr>
          <p:cNvPr id="8" name="Picture 7">
            <a:extLst>
              <a:ext uri="{FF2B5EF4-FFF2-40B4-BE49-F238E27FC236}">
                <a16:creationId xmlns:a16="http://schemas.microsoft.com/office/drawing/2014/main" xmlns="" id="{F0E3AF59-5B4F-45C7-8EB6-B5B626AE117D}"/>
              </a:ext>
            </a:extLst>
          </p:cNvPr>
          <p:cNvPicPr>
            <a:picLocks noChangeAspect="1"/>
          </p:cNvPicPr>
          <p:nvPr/>
        </p:nvPicPr>
        <p:blipFill>
          <a:blip r:embed="rId3" cstate="print"/>
          <a:stretch>
            <a:fillRect/>
          </a:stretch>
        </p:blipFill>
        <p:spPr>
          <a:xfrm>
            <a:off x="11133125" y="0"/>
            <a:ext cx="1055700" cy="638977"/>
          </a:xfrm>
          <a:prstGeom prst="rect">
            <a:avLst/>
          </a:prstGeom>
        </p:spPr>
      </p:pic>
    </p:spTree>
    <p:custDataLst>
      <p:tags r:id="rId1"/>
    </p:custDataLst>
    <p:extLst>
      <p:ext uri="{BB962C8B-B14F-4D97-AF65-F5344CB8AC3E}">
        <p14:creationId xmlns:p14="http://schemas.microsoft.com/office/powerpoint/2010/main" xmlns="" val="408354252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r>
              <a:rPr lang="en-US" dirty="0"/>
              <a:t>Historic Buildings and Relocated or Moved Buildings </a:t>
            </a:r>
          </a:p>
        </p:txBody>
      </p:sp>
      <p:sp>
        <p:nvSpPr>
          <p:cNvPr id="7" name="Content Placeholder 6"/>
          <p:cNvSpPr>
            <a:spLocks noGrp="1"/>
          </p:cNvSpPr>
          <p:nvPr>
            <p:ph idx="1"/>
          </p:nvPr>
        </p:nvSpPr>
        <p:spPr/>
        <p:txBody>
          <a:bodyPr/>
          <a:lstStyle/>
          <a:p>
            <a:pPr marL="514350" indent="-514350">
              <a:buFont typeface="+mj-lt"/>
              <a:buAutoNum type="arabicPeriod" startAt="4"/>
            </a:pPr>
            <a:r>
              <a:rPr lang="en-US" dirty="0"/>
              <a:t>If relocated or moved into a flood hazard area, structures must comply with what section of the IBC?</a:t>
            </a:r>
          </a:p>
          <a:p>
            <a:pPr marL="400050" lvl="1" indent="0">
              <a:buNone/>
            </a:pPr>
            <a:endParaRPr lang="en-US" sz="1400" dirty="0"/>
          </a:p>
          <a:p>
            <a:pPr marL="400050" lvl="1" indent="0" algn="ctr">
              <a:buNone/>
            </a:pPr>
            <a:endParaRPr lang="en-US" sz="2000" dirty="0">
              <a:solidFill>
                <a:srgbClr val="C00000"/>
              </a:solidFill>
            </a:endParaRPr>
          </a:p>
          <a:p>
            <a:pPr marL="400050" lvl="1" indent="0" algn="ctr">
              <a:buNone/>
            </a:pPr>
            <a:r>
              <a:rPr lang="en-US" sz="2000" dirty="0">
                <a:solidFill>
                  <a:srgbClr val="C00000"/>
                </a:solidFill>
              </a:rPr>
              <a:t>Section 1612</a:t>
            </a:r>
          </a:p>
          <a:p>
            <a:pPr marL="400050" lvl="1" indent="0">
              <a:buNone/>
            </a:pPr>
            <a:endParaRPr lang="en-US" sz="1400" dirty="0"/>
          </a:p>
          <a:p>
            <a:pPr marL="400050" lvl="1" indent="0">
              <a:buNone/>
            </a:pPr>
            <a:endParaRPr lang="en-US" sz="1400" dirty="0"/>
          </a:p>
          <a:p>
            <a:pPr marL="400050" lvl="1" indent="0">
              <a:buNone/>
            </a:pPr>
            <a:endParaRPr lang="en-US" sz="1400" dirty="0"/>
          </a:p>
          <a:p>
            <a:pPr marL="800100" lvl="1" indent="-342900">
              <a:buFont typeface="+mj-lt"/>
              <a:buAutoNum type="arabicPeriod"/>
            </a:pPr>
            <a:endParaRPr lang="en-US" dirty="0"/>
          </a:p>
          <a:p>
            <a:pPr marL="914400" lvl="1" indent="-457200">
              <a:buFont typeface="+mj-lt"/>
              <a:buAutoNum type="alphaLcPeriod"/>
            </a:pPr>
            <a:endParaRPr lang="en-US" dirty="0"/>
          </a:p>
          <a:p>
            <a:pPr marL="514350" indent="-514350">
              <a:buFont typeface="+mj-lt"/>
              <a:buAutoNum type="arabicPeriod" startAt="4"/>
            </a:pPr>
            <a:endParaRPr lang="en-US" dirty="0"/>
          </a:p>
        </p:txBody>
      </p:sp>
      <p:sp>
        <p:nvSpPr>
          <p:cNvPr id="5" name="Slide Number Placeholder 4"/>
          <p:cNvSpPr>
            <a:spLocks noGrp="1"/>
          </p:cNvSpPr>
          <p:nvPr>
            <p:ph type="sldNum" sz="quarter" idx="11"/>
          </p:nvPr>
        </p:nvSpPr>
        <p:spPr/>
        <p:txBody>
          <a:bodyPr/>
          <a:lstStyle/>
          <a:p>
            <a:fld id="{2C543F9B-D18C-4382-B79F-E6EA160C74A3}" type="slidenum">
              <a:rPr lang="en-US" smtClean="0"/>
              <a:pPr/>
              <a:t>312</a:t>
            </a:fld>
            <a:endParaRPr lang="en-US" dirty="0"/>
          </a:p>
        </p:txBody>
      </p:sp>
      <p:pic>
        <p:nvPicPr>
          <p:cNvPr id="8" name="Picture 7">
            <a:extLst>
              <a:ext uri="{FF2B5EF4-FFF2-40B4-BE49-F238E27FC236}">
                <a16:creationId xmlns:a16="http://schemas.microsoft.com/office/drawing/2014/main" xmlns="" id="{F0E3AF59-5B4F-45C7-8EB6-B5B626AE117D}"/>
              </a:ext>
            </a:extLst>
          </p:cNvPr>
          <p:cNvPicPr>
            <a:picLocks noChangeAspect="1"/>
          </p:cNvPicPr>
          <p:nvPr/>
        </p:nvPicPr>
        <p:blipFill>
          <a:blip r:embed="rId3" cstate="print"/>
          <a:stretch>
            <a:fillRect/>
          </a:stretch>
        </p:blipFill>
        <p:spPr>
          <a:xfrm>
            <a:off x="11133125" y="0"/>
            <a:ext cx="1055700" cy="638977"/>
          </a:xfrm>
          <a:prstGeom prst="rect">
            <a:avLst/>
          </a:prstGeom>
        </p:spPr>
      </p:pic>
    </p:spTree>
    <p:custDataLst>
      <p:tags r:id="rId1"/>
    </p:custDataLst>
    <p:extLst>
      <p:ext uri="{BB962C8B-B14F-4D97-AF65-F5344CB8AC3E}">
        <p14:creationId xmlns:p14="http://schemas.microsoft.com/office/powerpoint/2010/main" xmlns="" val="408354252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3" end="3"/>
                                            </p:txEl>
                                          </p:spTgt>
                                        </p:tgtEl>
                                        <p:attrNameLst>
                                          <p:attrName>style.visibility</p:attrName>
                                        </p:attrNameLst>
                                      </p:cBhvr>
                                      <p:to>
                                        <p:strVal val="visible"/>
                                      </p:to>
                                    </p:set>
                                    <p:anim calcmode="lin" valueType="num">
                                      <p:cBhvr additive="base">
                                        <p:cTn id="7"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normAutofit/>
          </a:bodyPr>
          <a:lstStyle/>
          <a:p>
            <a:r>
              <a:rPr lang="en-US" dirty="0"/>
              <a:t>Chapter 13 Performance Compliance Methods</a:t>
            </a:r>
          </a:p>
        </p:txBody>
      </p:sp>
      <p:sp>
        <p:nvSpPr>
          <p:cNvPr id="7" name="Subtitle 6"/>
          <p:cNvSpPr>
            <a:spLocks noGrp="1"/>
          </p:cNvSpPr>
          <p:nvPr>
            <p:ph type="subTitle" idx="1"/>
          </p:nvPr>
        </p:nvSpPr>
        <p:spPr/>
        <p:txBody>
          <a:bodyPr/>
          <a:lstStyle/>
          <a:p>
            <a:endParaRPr lang="en-US" dirty="0"/>
          </a:p>
        </p:txBody>
      </p:sp>
      <p:sp>
        <p:nvSpPr>
          <p:cNvPr id="5" name="Slide Number Placeholder 4"/>
          <p:cNvSpPr>
            <a:spLocks noGrp="1"/>
          </p:cNvSpPr>
          <p:nvPr>
            <p:ph type="sldNum" sz="quarter" idx="10"/>
          </p:nvPr>
        </p:nvSpPr>
        <p:spPr/>
        <p:txBody>
          <a:bodyPr/>
          <a:lstStyle/>
          <a:p>
            <a:pPr>
              <a:defRPr/>
            </a:pPr>
            <a:fld id="{2C543F9B-D18C-4382-B79F-E6EA160C74A3}" type="slidenum">
              <a:rPr lang="en-US" smtClean="0"/>
              <a:pPr>
                <a:defRPr/>
              </a:pPr>
              <a:t>313</a:t>
            </a:fld>
            <a:endParaRPr lang="en-US" dirty="0"/>
          </a:p>
        </p:txBody>
      </p:sp>
      <p:pic>
        <p:nvPicPr>
          <p:cNvPr id="8" name="Picture 7">
            <a:extLst>
              <a:ext uri="{FF2B5EF4-FFF2-40B4-BE49-F238E27FC236}">
                <a16:creationId xmlns:a16="http://schemas.microsoft.com/office/drawing/2014/main" xmlns="" id="{1CF854F8-AA9E-41D6-9DC5-7BC39A1FE567}"/>
              </a:ext>
            </a:extLst>
          </p:cNvPr>
          <p:cNvPicPr>
            <a:picLocks noChangeAspect="1"/>
          </p:cNvPicPr>
          <p:nvPr/>
        </p:nvPicPr>
        <p:blipFill>
          <a:blip r:embed="rId3" cstate="print"/>
          <a:stretch>
            <a:fillRect/>
          </a:stretch>
        </p:blipFill>
        <p:spPr>
          <a:xfrm>
            <a:off x="11133125" y="0"/>
            <a:ext cx="1055700" cy="638977"/>
          </a:xfrm>
          <a:prstGeom prst="rect">
            <a:avLst/>
          </a:prstGeom>
        </p:spPr>
      </p:pic>
    </p:spTree>
    <p:custDataLst>
      <p:tags r:id="rId1"/>
    </p:custDataLst>
    <p:extLst>
      <p:ext uri="{BB962C8B-B14F-4D97-AF65-F5344CB8AC3E}">
        <p14:creationId xmlns:p14="http://schemas.microsoft.com/office/powerpoint/2010/main" xmlns="" val="196579246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3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065211" y="-249810"/>
            <a:ext cx="8686801" cy="1066800"/>
          </a:xfrm>
        </p:spPr>
        <p:txBody>
          <a:bodyPr/>
          <a:lstStyle/>
          <a:p>
            <a:r>
              <a:rPr lang="en-US" dirty="0"/>
              <a:t>Introduction</a:t>
            </a:r>
          </a:p>
        </p:txBody>
      </p:sp>
      <p:sp>
        <p:nvSpPr>
          <p:cNvPr id="6" name="Content Placeholder 5"/>
          <p:cNvSpPr>
            <a:spLocks noGrp="1"/>
          </p:cNvSpPr>
          <p:nvPr>
            <p:ph sz="half" idx="1"/>
          </p:nvPr>
        </p:nvSpPr>
        <p:spPr>
          <a:xfrm>
            <a:off x="1065211" y="914400"/>
            <a:ext cx="8686801" cy="4191000"/>
          </a:xfrm>
        </p:spPr>
        <p:txBody>
          <a:bodyPr>
            <a:noAutofit/>
          </a:bodyPr>
          <a:lstStyle/>
          <a:p>
            <a:r>
              <a:rPr lang="en-US" sz="2800" dirty="0"/>
              <a:t>Chapter 13 is termed the performance method. It is intended as an alternative to the prescriptive method (Chapter 4) or work area method (Chapters 6 through 12). </a:t>
            </a:r>
          </a:p>
          <a:p>
            <a:r>
              <a:rPr lang="en-US" sz="2800" dirty="0"/>
              <a:t>This chapter recognizes a numerical evaluation system of the preexisting conditions of an existing building related to fire safety, means of egress and general safety, and allows for the improvement of specific individual components of buildings in order to reach a favorable score without necessarily needing to make upgrades other than the intended alterations.</a:t>
            </a:r>
          </a:p>
        </p:txBody>
      </p:sp>
      <p:sp>
        <p:nvSpPr>
          <p:cNvPr id="4" name="Slide Number Placeholder 3"/>
          <p:cNvSpPr>
            <a:spLocks noGrp="1"/>
          </p:cNvSpPr>
          <p:nvPr>
            <p:ph type="sldNum" sz="quarter" idx="11"/>
          </p:nvPr>
        </p:nvSpPr>
        <p:spPr/>
        <p:txBody>
          <a:bodyPr/>
          <a:lstStyle/>
          <a:p>
            <a:pPr>
              <a:defRPr/>
            </a:pPr>
            <a:fld id="{F839E4B6-55D8-4BCE-ABA8-33FB3F24BC0F}" type="slidenum">
              <a:rPr lang="en-US" smtClean="0"/>
              <a:pPr>
                <a:defRPr/>
              </a:pPr>
              <a:t>314</a:t>
            </a:fld>
            <a:endParaRPr lang="en-US" dirty="0"/>
          </a:p>
        </p:txBody>
      </p:sp>
      <p:pic>
        <p:nvPicPr>
          <p:cNvPr id="7" name="Picture 6">
            <a:extLst>
              <a:ext uri="{FF2B5EF4-FFF2-40B4-BE49-F238E27FC236}">
                <a16:creationId xmlns:a16="http://schemas.microsoft.com/office/drawing/2014/main" xmlns="" id="{391FEF7B-24A1-4118-BE89-B020A922D8E2}"/>
              </a:ext>
            </a:extLst>
          </p:cNvPr>
          <p:cNvPicPr>
            <a:picLocks noChangeAspect="1"/>
          </p:cNvPicPr>
          <p:nvPr/>
        </p:nvPicPr>
        <p:blipFill>
          <a:blip r:embed="rId2" cstate="print"/>
          <a:stretch>
            <a:fillRect/>
          </a:stretch>
        </p:blipFill>
        <p:spPr>
          <a:xfrm>
            <a:off x="11133125" y="0"/>
            <a:ext cx="1055700" cy="638977"/>
          </a:xfrm>
          <a:prstGeom prst="rect">
            <a:avLst/>
          </a:prstGeom>
        </p:spPr>
      </p:pic>
    </p:spTree>
    <p:extLst>
      <p:ext uri="{BB962C8B-B14F-4D97-AF65-F5344CB8AC3E}">
        <p14:creationId xmlns:p14="http://schemas.microsoft.com/office/powerpoint/2010/main" xmlns="" val="116610938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3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5213" y="-524932"/>
            <a:ext cx="8686801" cy="1066800"/>
          </a:xfrm>
        </p:spPr>
        <p:txBody>
          <a:bodyPr/>
          <a:lstStyle/>
          <a:p>
            <a:r>
              <a:rPr lang="en-US" dirty="0"/>
              <a:t>General—Section 1301 </a:t>
            </a:r>
          </a:p>
        </p:txBody>
      </p:sp>
      <p:sp>
        <p:nvSpPr>
          <p:cNvPr id="6" name="Content Placeholder 5"/>
          <p:cNvSpPr>
            <a:spLocks noGrp="1"/>
          </p:cNvSpPr>
          <p:nvPr>
            <p:ph sz="half" idx="1"/>
          </p:nvPr>
        </p:nvSpPr>
        <p:spPr>
          <a:xfrm>
            <a:off x="1537100" y="1067519"/>
            <a:ext cx="4038600" cy="5748060"/>
          </a:xfrm>
        </p:spPr>
        <p:style>
          <a:lnRef idx="2">
            <a:schemeClr val="dk1"/>
          </a:lnRef>
          <a:fillRef idx="1">
            <a:schemeClr val="lt1"/>
          </a:fillRef>
          <a:effectRef idx="0">
            <a:schemeClr val="dk1"/>
          </a:effectRef>
          <a:fontRef idx="minor">
            <a:schemeClr val="dk1"/>
          </a:fontRef>
        </p:style>
        <p:txBody>
          <a:bodyPr>
            <a:noAutofit/>
          </a:bodyPr>
          <a:lstStyle/>
          <a:p>
            <a:r>
              <a:rPr lang="en-US" dirty="0"/>
              <a:t>Building height </a:t>
            </a:r>
          </a:p>
          <a:p>
            <a:r>
              <a:rPr lang="en-US" dirty="0"/>
              <a:t>Building area</a:t>
            </a:r>
          </a:p>
          <a:p>
            <a:r>
              <a:rPr lang="en-US" dirty="0"/>
              <a:t>Compartmentation</a:t>
            </a:r>
          </a:p>
          <a:p>
            <a:r>
              <a:rPr lang="en-US" dirty="0"/>
              <a:t>Tenant and dwelling unit separation</a:t>
            </a:r>
          </a:p>
          <a:p>
            <a:r>
              <a:rPr lang="en-US" dirty="0"/>
              <a:t>Corridor walls </a:t>
            </a:r>
          </a:p>
          <a:p>
            <a:r>
              <a:rPr lang="en-US" dirty="0"/>
              <a:t>Vertical openings</a:t>
            </a:r>
          </a:p>
          <a:p>
            <a:r>
              <a:rPr lang="en-US" dirty="0"/>
              <a:t>HVAC systems</a:t>
            </a:r>
          </a:p>
          <a:p>
            <a:r>
              <a:rPr lang="en-US" dirty="0"/>
              <a:t>Automatic fire detection systems</a:t>
            </a:r>
          </a:p>
          <a:p>
            <a:r>
              <a:rPr lang="en-US" dirty="0"/>
              <a:t>Fire alarm systems</a:t>
            </a:r>
          </a:p>
          <a:p>
            <a:r>
              <a:rPr lang="en-US" dirty="0"/>
              <a:t>Smoke control</a:t>
            </a:r>
          </a:p>
        </p:txBody>
      </p:sp>
      <p:sp>
        <p:nvSpPr>
          <p:cNvPr id="7" name="Content Placeholder 6"/>
          <p:cNvSpPr>
            <a:spLocks noGrp="1"/>
          </p:cNvSpPr>
          <p:nvPr>
            <p:ph sz="half" idx="2"/>
          </p:nvPr>
        </p:nvSpPr>
        <p:spPr>
          <a:xfrm>
            <a:off x="6333502" y="1073018"/>
            <a:ext cx="4038600" cy="5742561"/>
          </a:xfrm>
        </p:spPr>
        <p:style>
          <a:lnRef idx="2">
            <a:schemeClr val="dk1"/>
          </a:lnRef>
          <a:fillRef idx="1">
            <a:schemeClr val="lt1"/>
          </a:fillRef>
          <a:effectRef idx="0">
            <a:schemeClr val="dk1"/>
          </a:effectRef>
          <a:fontRef idx="minor">
            <a:schemeClr val="dk1"/>
          </a:fontRef>
        </p:style>
        <p:txBody>
          <a:bodyPr>
            <a:noAutofit/>
          </a:bodyPr>
          <a:lstStyle/>
          <a:p>
            <a:r>
              <a:rPr lang="en-US" dirty="0"/>
              <a:t>Means of egress capacity</a:t>
            </a:r>
          </a:p>
          <a:p>
            <a:r>
              <a:rPr lang="en-US" dirty="0"/>
              <a:t>Dead ends</a:t>
            </a:r>
          </a:p>
          <a:p>
            <a:r>
              <a:rPr lang="en-US" dirty="0"/>
              <a:t>Maximum exit access travel distance</a:t>
            </a:r>
          </a:p>
          <a:p>
            <a:r>
              <a:rPr lang="en-US" dirty="0"/>
              <a:t>Elevator control</a:t>
            </a:r>
          </a:p>
          <a:p>
            <a:r>
              <a:rPr lang="en-US" dirty="0"/>
              <a:t>Means-of-egress emergency lighting</a:t>
            </a:r>
          </a:p>
          <a:p>
            <a:r>
              <a:rPr lang="en-US" dirty="0"/>
              <a:t>Mixed occupancies</a:t>
            </a:r>
          </a:p>
          <a:p>
            <a:r>
              <a:rPr lang="en-US" dirty="0"/>
              <a:t>Automatic sprinklers</a:t>
            </a:r>
          </a:p>
          <a:p>
            <a:r>
              <a:rPr lang="en-US" dirty="0"/>
              <a:t>Standpipes</a:t>
            </a:r>
          </a:p>
          <a:p>
            <a:r>
              <a:rPr lang="en-US" dirty="0"/>
              <a:t>Incidental use area protection</a:t>
            </a:r>
          </a:p>
          <a:p>
            <a:r>
              <a:rPr lang="en-US" dirty="0"/>
              <a:t>Smoke compartmentation (Group I-2 only)</a:t>
            </a:r>
          </a:p>
        </p:txBody>
      </p:sp>
      <p:sp>
        <p:nvSpPr>
          <p:cNvPr id="5" name="Slide Number Placeholder 4"/>
          <p:cNvSpPr>
            <a:spLocks noGrp="1"/>
          </p:cNvSpPr>
          <p:nvPr>
            <p:ph type="sldNum" sz="quarter" idx="11"/>
          </p:nvPr>
        </p:nvSpPr>
        <p:spPr/>
        <p:txBody>
          <a:bodyPr/>
          <a:lstStyle/>
          <a:p>
            <a:pPr>
              <a:defRPr/>
            </a:pPr>
            <a:fld id="{4C9BA85A-05AB-40DE-A642-B306DDD4645C}" type="slidenum">
              <a:rPr lang="en-US" smtClean="0"/>
              <a:pPr>
                <a:defRPr/>
              </a:pPr>
              <a:t>315</a:t>
            </a:fld>
            <a:endParaRPr lang="en-US" dirty="0"/>
          </a:p>
        </p:txBody>
      </p:sp>
      <p:sp>
        <p:nvSpPr>
          <p:cNvPr id="8" name="Content Placeholder 5"/>
          <p:cNvSpPr txBox="1">
            <a:spLocks/>
          </p:cNvSpPr>
          <p:nvPr/>
        </p:nvSpPr>
        <p:spPr bwMode="auto">
          <a:xfrm>
            <a:off x="379412" y="429684"/>
            <a:ext cx="10744200" cy="91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Font typeface="Wingdings" pitchFamily="2" charset="2"/>
              <a:buChar char="§"/>
              <a:defRPr sz="2800" kern="1200">
                <a:solidFill>
                  <a:schemeClr val="tx1"/>
                </a:solidFill>
                <a:latin typeface="+mn-lt"/>
                <a:ea typeface="+mn-ea"/>
                <a:cs typeface="+mn-cs"/>
              </a:defRPr>
            </a:lvl1pPr>
            <a:lvl2pPr marL="742950" indent="-285750" algn="l" rtl="0" fontAlgn="base">
              <a:spcBef>
                <a:spcPct val="20000"/>
              </a:spcBef>
              <a:spcAft>
                <a:spcPct val="0"/>
              </a:spcAft>
              <a:buFont typeface="Wingdings" pitchFamily="2" charset="2"/>
              <a:buChar char="§"/>
              <a:defRPr sz="2400" kern="1200">
                <a:solidFill>
                  <a:schemeClr val="tx1"/>
                </a:solidFill>
                <a:latin typeface="+mn-lt"/>
                <a:ea typeface="+mn-ea"/>
                <a:cs typeface="+mn-cs"/>
              </a:defRPr>
            </a:lvl2pPr>
            <a:lvl3pPr marL="1143000" indent="-228600" algn="l" rtl="0" fontAlgn="base">
              <a:spcBef>
                <a:spcPct val="20000"/>
              </a:spcBef>
              <a:spcAft>
                <a:spcPct val="0"/>
              </a:spcAft>
              <a:buFont typeface="Wingdings" pitchFamily="2" charset="2"/>
              <a:buChar char="§"/>
              <a:defRPr sz="2000" kern="1200">
                <a:solidFill>
                  <a:schemeClr val="tx1"/>
                </a:solidFill>
                <a:latin typeface="+mn-lt"/>
                <a:ea typeface="+mn-ea"/>
                <a:cs typeface="+mn-cs"/>
              </a:defRPr>
            </a:lvl3pPr>
            <a:lvl4pPr marL="1600200" indent="-228600" algn="l" rtl="0" fontAlgn="base">
              <a:spcBef>
                <a:spcPct val="20000"/>
              </a:spcBef>
              <a:spcAft>
                <a:spcPct val="0"/>
              </a:spcAft>
              <a:buFont typeface="Wingdings" pitchFamily="2" charset="2"/>
              <a:buChar char="§"/>
              <a:defRPr sz="1800" kern="1200">
                <a:solidFill>
                  <a:schemeClr val="tx1"/>
                </a:solidFill>
                <a:latin typeface="+mn-lt"/>
                <a:ea typeface="+mn-ea"/>
                <a:cs typeface="+mn-cs"/>
              </a:defRPr>
            </a:lvl4pPr>
            <a:lvl5pPr marL="2057400" indent="-228600" algn="l" rtl="0" fontAlgn="base">
              <a:spcBef>
                <a:spcPct val="20000"/>
              </a:spcBef>
              <a:spcAft>
                <a:spcPct val="0"/>
              </a:spcAft>
              <a:buFont typeface="Wingdings" pitchFamily="2" charset="2"/>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buNone/>
            </a:pPr>
            <a:r>
              <a:rPr lang="en-US" dirty="0"/>
              <a:t>There are 20 categories that are evaluated including the following</a:t>
            </a:r>
            <a:r>
              <a:rPr lang="en-US" sz="1800" dirty="0"/>
              <a:t>: </a:t>
            </a:r>
          </a:p>
        </p:txBody>
      </p:sp>
      <p:pic>
        <p:nvPicPr>
          <p:cNvPr id="9" name="Picture 8">
            <a:extLst>
              <a:ext uri="{FF2B5EF4-FFF2-40B4-BE49-F238E27FC236}">
                <a16:creationId xmlns:a16="http://schemas.microsoft.com/office/drawing/2014/main" xmlns="" id="{BC40CD2C-C894-49B4-80DA-03D932B4A37B}"/>
              </a:ext>
            </a:extLst>
          </p:cNvPr>
          <p:cNvPicPr>
            <a:picLocks noChangeAspect="1"/>
          </p:cNvPicPr>
          <p:nvPr/>
        </p:nvPicPr>
        <p:blipFill>
          <a:blip r:embed="rId2" cstate="print"/>
          <a:stretch>
            <a:fillRect/>
          </a:stretch>
        </p:blipFill>
        <p:spPr>
          <a:xfrm>
            <a:off x="11133125" y="0"/>
            <a:ext cx="1055700" cy="638977"/>
          </a:xfrm>
          <a:prstGeom prst="rect">
            <a:avLst/>
          </a:prstGeom>
        </p:spPr>
      </p:pic>
    </p:spTree>
    <p:extLst>
      <p:ext uri="{BB962C8B-B14F-4D97-AF65-F5344CB8AC3E}">
        <p14:creationId xmlns:p14="http://schemas.microsoft.com/office/powerpoint/2010/main" xmlns="" val="292172448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3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5212" y="16497"/>
            <a:ext cx="8686801" cy="1066800"/>
          </a:xfrm>
        </p:spPr>
        <p:txBody>
          <a:bodyPr/>
          <a:lstStyle/>
          <a:p>
            <a:r>
              <a:rPr lang="en-US" dirty="0"/>
              <a:t>General—Section 1301</a:t>
            </a:r>
          </a:p>
        </p:txBody>
      </p:sp>
      <p:sp>
        <p:nvSpPr>
          <p:cNvPr id="7" name="Content Placeholder 6"/>
          <p:cNvSpPr>
            <a:spLocks noGrp="1"/>
          </p:cNvSpPr>
          <p:nvPr>
            <p:ph sz="half" idx="1"/>
          </p:nvPr>
        </p:nvSpPr>
        <p:spPr>
          <a:xfrm>
            <a:off x="1065212" y="1447800"/>
            <a:ext cx="8982976" cy="4191000"/>
          </a:xfrm>
        </p:spPr>
        <p:txBody>
          <a:bodyPr>
            <a:noAutofit/>
          </a:bodyPr>
          <a:lstStyle/>
          <a:p>
            <a:pPr marL="0" indent="0">
              <a:buNone/>
            </a:pPr>
            <a:r>
              <a:rPr lang="en-US" sz="2800" b="1" dirty="0"/>
              <a:t>Section 1301.1 – Scope </a:t>
            </a:r>
          </a:p>
          <a:p>
            <a:r>
              <a:rPr lang="en-US" sz="2800" dirty="0"/>
              <a:t>The ultimate goal of Chapter 13 is the same as that of Chapters 4 through 12: </a:t>
            </a:r>
          </a:p>
          <a:p>
            <a:pPr lvl="1"/>
            <a:r>
              <a:rPr lang="en-US" sz="2800" dirty="0"/>
              <a:t>To maintain or increase the current degree of public safety, health and welfare in existing buildings, while permitting repairs, alterations, additions and changes in occupancy classifications without requiring full compliance with Chapters 4 through 12 or the I-Codes for new construction.</a:t>
            </a:r>
          </a:p>
        </p:txBody>
      </p:sp>
      <p:sp>
        <p:nvSpPr>
          <p:cNvPr id="6" name="Slide Number Placeholder 5"/>
          <p:cNvSpPr>
            <a:spLocks noGrp="1"/>
          </p:cNvSpPr>
          <p:nvPr>
            <p:ph type="sldNum" sz="quarter" idx="11"/>
          </p:nvPr>
        </p:nvSpPr>
        <p:spPr/>
        <p:txBody>
          <a:bodyPr/>
          <a:lstStyle/>
          <a:p>
            <a:pPr>
              <a:defRPr/>
            </a:pPr>
            <a:fld id="{4C9BA85A-05AB-40DE-A642-B306DDD4645C}" type="slidenum">
              <a:rPr lang="en-US" smtClean="0"/>
              <a:pPr>
                <a:defRPr/>
              </a:pPr>
              <a:t>316</a:t>
            </a:fld>
            <a:endParaRPr lang="en-US" dirty="0"/>
          </a:p>
        </p:txBody>
      </p:sp>
      <p:pic>
        <p:nvPicPr>
          <p:cNvPr id="8" name="Picture 7">
            <a:extLst>
              <a:ext uri="{FF2B5EF4-FFF2-40B4-BE49-F238E27FC236}">
                <a16:creationId xmlns:a16="http://schemas.microsoft.com/office/drawing/2014/main" xmlns="" id="{253F2025-B56B-41C9-8C16-8302488013E8}"/>
              </a:ext>
            </a:extLst>
          </p:cNvPr>
          <p:cNvPicPr>
            <a:picLocks noChangeAspect="1"/>
          </p:cNvPicPr>
          <p:nvPr/>
        </p:nvPicPr>
        <p:blipFill>
          <a:blip r:embed="rId2" cstate="print"/>
          <a:stretch>
            <a:fillRect/>
          </a:stretch>
        </p:blipFill>
        <p:spPr>
          <a:xfrm>
            <a:off x="11133125" y="0"/>
            <a:ext cx="1055700" cy="638977"/>
          </a:xfrm>
          <a:prstGeom prst="rect">
            <a:avLst/>
          </a:prstGeom>
        </p:spPr>
      </p:pic>
    </p:spTree>
    <p:extLst>
      <p:ext uri="{BB962C8B-B14F-4D97-AF65-F5344CB8AC3E}">
        <p14:creationId xmlns:p14="http://schemas.microsoft.com/office/powerpoint/2010/main" xmlns="" val="326426113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3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5212" y="-304800"/>
            <a:ext cx="8686801" cy="1066800"/>
          </a:xfrm>
        </p:spPr>
        <p:txBody>
          <a:bodyPr/>
          <a:lstStyle/>
          <a:p>
            <a:r>
              <a:rPr lang="en-US" dirty="0"/>
              <a:t>General—Section 1301</a:t>
            </a:r>
          </a:p>
        </p:txBody>
      </p:sp>
      <p:sp>
        <p:nvSpPr>
          <p:cNvPr id="7" name="Content Placeholder 6"/>
          <p:cNvSpPr>
            <a:spLocks noGrp="1"/>
          </p:cNvSpPr>
          <p:nvPr>
            <p:ph sz="half" idx="1"/>
          </p:nvPr>
        </p:nvSpPr>
        <p:spPr>
          <a:xfrm>
            <a:off x="1065212" y="990600"/>
            <a:ext cx="10134600" cy="4191000"/>
          </a:xfrm>
        </p:spPr>
        <p:txBody>
          <a:bodyPr>
            <a:noAutofit/>
          </a:bodyPr>
          <a:lstStyle/>
          <a:p>
            <a:pPr marL="0" indent="0">
              <a:buNone/>
            </a:pPr>
            <a:r>
              <a:rPr lang="en-US" sz="2800" b="1" dirty="0"/>
              <a:t>Section 1301.2 – Applicability </a:t>
            </a:r>
          </a:p>
          <a:p>
            <a:r>
              <a:rPr lang="en-US" sz="2800" dirty="0"/>
              <a:t>The use of this chapter is permitted only for structures built prior to the date established by the jurisdiction. </a:t>
            </a:r>
          </a:p>
          <a:p>
            <a:r>
              <a:rPr lang="en-US" sz="2800" dirty="0"/>
              <a:t>This date is intended to coincide with the date that the codes were first established by codification within the jurisdiction. </a:t>
            </a:r>
          </a:p>
          <a:p>
            <a:r>
              <a:rPr lang="en-US" sz="2800" dirty="0"/>
              <a:t>The provisions of Chapter 14 do not apply to buildings with occupancy classifications of Group H, I-1, I-3 and I-4. </a:t>
            </a:r>
          </a:p>
          <a:p>
            <a:r>
              <a:rPr lang="en-US" sz="2800" dirty="0"/>
              <a:t>Accessibility must comply with either Section 410 (prescriptive method) or Section 705 (work area method).</a:t>
            </a:r>
          </a:p>
        </p:txBody>
      </p:sp>
      <p:sp>
        <p:nvSpPr>
          <p:cNvPr id="6" name="Slide Number Placeholder 5"/>
          <p:cNvSpPr>
            <a:spLocks noGrp="1"/>
          </p:cNvSpPr>
          <p:nvPr>
            <p:ph type="sldNum" sz="quarter" idx="11"/>
          </p:nvPr>
        </p:nvSpPr>
        <p:spPr/>
        <p:txBody>
          <a:bodyPr/>
          <a:lstStyle/>
          <a:p>
            <a:pPr>
              <a:defRPr/>
            </a:pPr>
            <a:fld id="{4C9BA85A-05AB-40DE-A642-B306DDD4645C}" type="slidenum">
              <a:rPr lang="en-US" smtClean="0"/>
              <a:pPr>
                <a:defRPr/>
              </a:pPr>
              <a:t>317</a:t>
            </a:fld>
            <a:endParaRPr lang="en-US" dirty="0"/>
          </a:p>
        </p:txBody>
      </p:sp>
      <p:pic>
        <p:nvPicPr>
          <p:cNvPr id="8" name="Picture 7">
            <a:extLst>
              <a:ext uri="{FF2B5EF4-FFF2-40B4-BE49-F238E27FC236}">
                <a16:creationId xmlns:a16="http://schemas.microsoft.com/office/drawing/2014/main" xmlns="" id="{389C866C-4CFD-4660-A738-817CE10C2A0C}"/>
              </a:ext>
            </a:extLst>
          </p:cNvPr>
          <p:cNvPicPr>
            <a:picLocks noChangeAspect="1"/>
          </p:cNvPicPr>
          <p:nvPr/>
        </p:nvPicPr>
        <p:blipFill>
          <a:blip r:embed="rId2" cstate="print"/>
          <a:stretch>
            <a:fillRect/>
          </a:stretch>
        </p:blipFill>
        <p:spPr>
          <a:xfrm>
            <a:off x="11133125" y="0"/>
            <a:ext cx="1055700" cy="638977"/>
          </a:xfrm>
          <a:prstGeom prst="rect">
            <a:avLst/>
          </a:prstGeom>
        </p:spPr>
      </p:pic>
    </p:spTree>
    <p:extLst>
      <p:ext uri="{BB962C8B-B14F-4D97-AF65-F5344CB8AC3E}">
        <p14:creationId xmlns:p14="http://schemas.microsoft.com/office/powerpoint/2010/main" xmlns="" val="325315259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3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5212" y="-304800"/>
            <a:ext cx="8686801" cy="1066800"/>
          </a:xfrm>
        </p:spPr>
        <p:txBody>
          <a:bodyPr/>
          <a:lstStyle/>
          <a:p>
            <a:r>
              <a:rPr lang="en-US" dirty="0"/>
              <a:t>General—Section 1301</a:t>
            </a:r>
          </a:p>
        </p:txBody>
      </p:sp>
      <p:sp>
        <p:nvSpPr>
          <p:cNvPr id="7" name="Content Placeholder 6"/>
          <p:cNvSpPr>
            <a:spLocks noGrp="1"/>
          </p:cNvSpPr>
          <p:nvPr>
            <p:ph sz="half" idx="1"/>
          </p:nvPr>
        </p:nvSpPr>
        <p:spPr>
          <a:xfrm>
            <a:off x="1065212" y="914400"/>
            <a:ext cx="8686801" cy="4191000"/>
          </a:xfrm>
        </p:spPr>
        <p:txBody>
          <a:bodyPr>
            <a:noAutofit/>
          </a:bodyPr>
          <a:lstStyle/>
          <a:p>
            <a:pPr marL="0" indent="0">
              <a:buNone/>
            </a:pPr>
            <a:r>
              <a:rPr lang="en-US" sz="2800" b="1" dirty="0"/>
              <a:t>Section 1301.4 – Investigation and evaluation </a:t>
            </a:r>
          </a:p>
          <a:p>
            <a:r>
              <a:rPr lang="en-US" sz="2800" dirty="0"/>
              <a:t>It is the responsibility of the building owner to cause the existing building to be investigated and evaluated in accordance with the compliance alternative tabular evaluation. </a:t>
            </a:r>
          </a:p>
          <a:p>
            <a:r>
              <a:rPr lang="en-US" sz="2800" dirty="0"/>
              <a:t>This process is usually done by a registered design professional. </a:t>
            </a:r>
          </a:p>
          <a:p>
            <a:r>
              <a:rPr lang="en-US" sz="2800" dirty="0"/>
              <a:t>A structural analysis is also required to demonstrate compliance with IBC Chapter 16.</a:t>
            </a:r>
          </a:p>
        </p:txBody>
      </p:sp>
      <p:sp>
        <p:nvSpPr>
          <p:cNvPr id="6" name="Slide Number Placeholder 5"/>
          <p:cNvSpPr>
            <a:spLocks noGrp="1"/>
          </p:cNvSpPr>
          <p:nvPr>
            <p:ph type="sldNum" sz="quarter" idx="11"/>
          </p:nvPr>
        </p:nvSpPr>
        <p:spPr/>
        <p:txBody>
          <a:bodyPr/>
          <a:lstStyle/>
          <a:p>
            <a:pPr>
              <a:defRPr/>
            </a:pPr>
            <a:fld id="{4C9BA85A-05AB-40DE-A642-B306DDD4645C}" type="slidenum">
              <a:rPr lang="en-US" smtClean="0"/>
              <a:pPr>
                <a:defRPr/>
              </a:pPr>
              <a:t>318</a:t>
            </a:fld>
            <a:endParaRPr lang="en-US" dirty="0"/>
          </a:p>
        </p:txBody>
      </p:sp>
      <p:pic>
        <p:nvPicPr>
          <p:cNvPr id="8" name="Picture 7">
            <a:extLst>
              <a:ext uri="{FF2B5EF4-FFF2-40B4-BE49-F238E27FC236}">
                <a16:creationId xmlns:a16="http://schemas.microsoft.com/office/drawing/2014/main" xmlns="" id="{99C5E032-60EB-4201-8016-D2526913772E}"/>
              </a:ext>
            </a:extLst>
          </p:cNvPr>
          <p:cNvPicPr>
            <a:picLocks noChangeAspect="1"/>
          </p:cNvPicPr>
          <p:nvPr/>
        </p:nvPicPr>
        <p:blipFill>
          <a:blip r:embed="rId2" cstate="print"/>
          <a:stretch>
            <a:fillRect/>
          </a:stretch>
        </p:blipFill>
        <p:spPr>
          <a:xfrm>
            <a:off x="11133125" y="0"/>
            <a:ext cx="1055700" cy="638977"/>
          </a:xfrm>
          <a:prstGeom prst="rect">
            <a:avLst/>
          </a:prstGeom>
        </p:spPr>
      </p:pic>
    </p:spTree>
    <p:extLst>
      <p:ext uri="{BB962C8B-B14F-4D97-AF65-F5344CB8AC3E}">
        <p14:creationId xmlns:p14="http://schemas.microsoft.com/office/powerpoint/2010/main" xmlns="" val="71399657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3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5211" y="-427823"/>
            <a:ext cx="8686801" cy="1066800"/>
          </a:xfrm>
        </p:spPr>
        <p:txBody>
          <a:bodyPr/>
          <a:lstStyle/>
          <a:p>
            <a:r>
              <a:rPr lang="en-US" dirty="0"/>
              <a:t>General—Section 1301</a:t>
            </a:r>
          </a:p>
        </p:txBody>
      </p:sp>
      <p:sp>
        <p:nvSpPr>
          <p:cNvPr id="7" name="Content Placeholder 6"/>
          <p:cNvSpPr>
            <a:spLocks noGrp="1"/>
          </p:cNvSpPr>
          <p:nvPr>
            <p:ph sz="half" idx="1"/>
          </p:nvPr>
        </p:nvSpPr>
        <p:spPr>
          <a:xfrm>
            <a:off x="1075407" y="1066800"/>
            <a:ext cx="8686801" cy="4191000"/>
          </a:xfrm>
        </p:spPr>
        <p:txBody>
          <a:bodyPr>
            <a:noAutofit/>
          </a:bodyPr>
          <a:lstStyle/>
          <a:p>
            <a:pPr marL="0" indent="0">
              <a:buNone/>
            </a:pPr>
            <a:r>
              <a:rPr lang="en-US" sz="2800" b="1" dirty="0"/>
              <a:t>Section 1301.5 – Evaluation </a:t>
            </a:r>
          </a:p>
          <a:p>
            <a:r>
              <a:rPr lang="en-US" sz="2800" dirty="0"/>
              <a:t>The evaluation is comprised of three categories: </a:t>
            </a:r>
          </a:p>
          <a:p>
            <a:pPr lvl="1"/>
            <a:r>
              <a:rPr lang="en-US" sz="2800" b="1" dirty="0"/>
              <a:t>Fire Safety. </a:t>
            </a:r>
            <a:r>
              <a:rPr lang="en-US" sz="2800" dirty="0"/>
              <a:t>This includes structural fire resistance, automatic fire detection, fire alarm, and fire suppression system features. </a:t>
            </a:r>
          </a:p>
          <a:p>
            <a:pPr lvl="1"/>
            <a:r>
              <a:rPr lang="en-US" sz="2800" b="1" dirty="0"/>
              <a:t>Means-of-Egress. </a:t>
            </a:r>
            <a:r>
              <a:rPr lang="en-US" sz="2800" dirty="0"/>
              <a:t>This category includes the configuration, characteristics and support features of the means of egress. </a:t>
            </a:r>
          </a:p>
          <a:p>
            <a:pPr lvl="1"/>
            <a:r>
              <a:rPr lang="en-US" sz="2800" b="1" dirty="0"/>
              <a:t>General Safety. </a:t>
            </a:r>
            <a:r>
              <a:rPr lang="en-US" sz="2800" dirty="0"/>
              <a:t>This category includes both the fire safety and means-of-egress parameters.</a:t>
            </a:r>
          </a:p>
        </p:txBody>
      </p:sp>
      <p:sp>
        <p:nvSpPr>
          <p:cNvPr id="6" name="Slide Number Placeholder 5"/>
          <p:cNvSpPr>
            <a:spLocks noGrp="1"/>
          </p:cNvSpPr>
          <p:nvPr>
            <p:ph type="sldNum" sz="quarter" idx="11"/>
          </p:nvPr>
        </p:nvSpPr>
        <p:spPr/>
        <p:txBody>
          <a:bodyPr/>
          <a:lstStyle/>
          <a:p>
            <a:pPr>
              <a:defRPr/>
            </a:pPr>
            <a:fld id="{4C9BA85A-05AB-40DE-A642-B306DDD4645C}" type="slidenum">
              <a:rPr lang="en-US" smtClean="0"/>
              <a:pPr>
                <a:defRPr/>
              </a:pPr>
              <a:t>319</a:t>
            </a:fld>
            <a:endParaRPr lang="en-US" dirty="0"/>
          </a:p>
        </p:txBody>
      </p:sp>
      <p:pic>
        <p:nvPicPr>
          <p:cNvPr id="8" name="Picture 7">
            <a:extLst>
              <a:ext uri="{FF2B5EF4-FFF2-40B4-BE49-F238E27FC236}">
                <a16:creationId xmlns:a16="http://schemas.microsoft.com/office/drawing/2014/main" xmlns="" id="{D8B83504-80A1-4169-886A-8BFB666D6257}"/>
              </a:ext>
            </a:extLst>
          </p:cNvPr>
          <p:cNvPicPr>
            <a:picLocks noChangeAspect="1"/>
          </p:cNvPicPr>
          <p:nvPr/>
        </p:nvPicPr>
        <p:blipFill>
          <a:blip r:embed="rId2" cstate="print"/>
          <a:stretch>
            <a:fillRect/>
          </a:stretch>
        </p:blipFill>
        <p:spPr>
          <a:xfrm>
            <a:off x="11133125" y="0"/>
            <a:ext cx="1055700" cy="638977"/>
          </a:xfrm>
          <a:prstGeom prst="rect">
            <a:avLst/>
          </a:prstGeom>
        </p:spPr>
      </p:pic>
    </p:spTree>
    <p:extLst>
      <p:ext uri="{BB962C8B-B14F-4D97-AF65-F5344CB8AC3E}">
        <p14:creationId xmlns:p14="http://schemas.microsoft.com/office/powerpoint/2010/main" xmlns="" val="152607329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Duties and Powers of Code Official—Section 104</a:t>
            </a:r>
          </a:p>
        </p:txBody>
      </p:sp>
      <p:sp>
        <p:nvSpPr>
          <p:cNvPr id="3" name="Content Placeholder 2"/>
          <p:cNvSpPr>
            <a:spLocks noGrp="1"/>
          </p:cNvSpPr>
          <p:nvPr>
            <p:ph sz="half" idx="1"/>
          </p:nvPr>
        </p:nvSpPr>
        <p:spPr/>
        <p:txBody>
          <a:bodyPr>
            <a:noAutofit/>
          </a:bodyPr>
          <a:lstStyle/>
          <a:p>
            <a:pPr marL="0" indent="0">
              <a:buNone/>
            </a:pPr>
            <a:r>
              <a:rPr lang="en-US" sz="2800" b="1" dirty="0"/>
              <a:t>Section 104.2.1.1 – Building evaluation </a:t>
            </a:r>
          </a:p>
          <a:p>
            <a:r>
              <a:rPr lang="en-US" sz="2800" dirty="0"/>
              <a:t>As a result of the aforementioned meeting, the code official is authorized to request an investigation and evaluation of the existing building by a registered designed professional to determine the existence of any potential nonconformance to the code. </a:t>
            </a:r>
          </a:p>
          <a:p>
            <a:pPr marL="0" indent="0">
              <a:buNone/>
            </a:pPr>
            <a:endParaRPr lang="en-US" sz="2800" dirty="0"/>
          </a:p>
          <a:p>
            <a:r>
              <a:rPr lang="en-US" sz="2800" dirty="0"/>
              <a:t>The registered design professional is required to identify nonconformance to the code official. </a:t>
            </a:r>
          </a:p>
        </p:txBody>
      </p:sp>
      <p:sp>
        <p:nvSpPr>
          <p:cNvPr id="5" name="Slide Number Placeholder 4"/>
          <p:cNvSpPr>
            <a:spLocks noGrp="1"/>
          </p:cNvSpPr>
          <p:nvPr>
            <p:ph type="sldNum" sz="quarter" idx="11"/>
          </p:nvPr>
        </p:nvSpPr>
        <p:spPr/>
        <p:txBody>
          <a:bodyPr/>
          <a:lstStyle/>
          <a:p>
            <a:pPr>
              <a:defRPr/>
            </a:pPr>
            <a:fld id="{4C9BA85A-05AB-40DE-A642-B306DDD4645C}" type="slidenum">
              <a:rPr lang="en-US" smtClean="0"/>
              <a:pPr>
                <a:defRPr/>
              </a:pPr>
              <a:t>32</a:t>
            </a:fld>
            <a:endParaRPr lang="en-US" dirty="0"/>
          </a:p>
        </p:txBody>
      </p:sp>
      <p:pic>
        <p:nvPicPr>
          <p:cNvPr id="6" name="Picture 5">
            <a:extLst>
              <a:ext uri="{FF2B5EF4-FFF2-40B4-BE49-F238E27FC236}">
                <a16:creationId xmlns:a16="http://schemas.microsoft.com/office/drawing/2014/main" xmlns="" id="{49774EC6-3AB1-4120-8CFA-F271282CAED6}"/>
              </a:ext>
            </a:extLst>
          </p:cNvPr>
          <p:cNvPicPr>
            <a:picLocks noChangeAspect="1"/>
          </p:cNvPicPr>
          <p:nvPr/>
        </p:nvPicPr>
        <p:blipFill>
          <a:blip r:embed="rId2" cstate="print"/>
          <a:stretch>
            <a:fillRect/>
          </a:stretch>
        </p:blipFill>
        <p:spPr>
          <a:xfrm>
            <a:off x="11133125" y="0"/>
            <a:ext cx="1055700" cy="638977"/>
          </a:xfrm>
          <a:prstGeom prst="rect">
            <a:avLst/>
          </a:prstGeom>
        </p:spPr>
      </p:pic>
    </p:spTree>
    <p:extLst>
      <p:ext uri="{BB962C8B-B14F-4D97-AF65-F5344CB8AC3E}">
        <p14:creationId xmlns:p14="http://schemas.microsoft.com/office/powerpoint/2010/main" xmlns="" val="344422254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3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5212" y="-240384"/>
            <a:ext cx="8686801" cy="1066800"/>
          </a:xfrm>
        </p:spPr>
        <p:txBody>
          <a:bodyPr/>
          <a:lstStyle/>
          <a:p>
            <a:r>
              <a:rPr lang="en-US" dirty="0"/>
              <a:t>General—Section 1301</a:t>
            </a:r>
          </a:p>
        </p:txBody>
      </p:sp>
      <p:sp>
        <p:nvSpPr>
          <p:cNvPr id="7" name="Content Placeholder 6"/>
          <p:cNvSpPr>
            <a:spLocks noGrp="1"/>
          </p:cNvSpPr>
          <p:nvPr>
            <p:ph sz="half" idx="1"/>
          </p:nvPr>
        </p:nvSpPr>
        <p:spPr>
          <a:xfrm>
            <a:off x="1065212" y="1066800"/>
            <a:ext cx="10668000" cy="4876800"/>
          </a:xfrm>
        </p:spPr>
        <p:txBody>
          <a:bodyPr>
            <a:noAutofit/>
          </a:bodyPr>
          <a:lstStyle/>
          <a:p>
            <a:pPr marL="0" indent="0">
              <a:buNone/>
            </a:pPr>
            <a:r>
              <a:rPr lang="en-US" sz="2800" b="1" dirty="0"/>
              <a:t>Section 1301.6 – Evaluation process </a:t>
            </a:r>
          </a:p>
          <a:p>
            <a:r>
              <a:rPr lang="en-US" sz="2800" dirty="0"/>
              <a:t>The evaluation process is required to be followed in its entirety. </a:t>
            </a:r>
          </a:p>
          <a:p>
            <a:r>
              <a:rPr lang="en-US" sz="2800" dirty="0"/>
              <a:t>All 20 areas are required to be evaluated, not just a portion of them. </a:t>
            </a:r>
          </a:p>
          <a:p>
            <a:r>
              <a:rPr lang="en-US" sz="2800" dirty="0"/>
              <a:t>Note that the 20th category is specific to Group I-2 occupancies and addresses the need for smoke compartments. </a:t>
            </a:r>
          </a:p>
          <a:p>
            <a:r>
              <a:rPr lang="en-US" sz="2800" dirty="0"/>
              <a:t>In applying the process to a mixed-use occupancy, if the separation between the mixed uses does not qualify for any category listed in Section 1401.6.16, then the score for each occupancy shall be determined, and the lowest score shall apply to the entire building. </a:t>
            </a:r>
          </a:p>
        </p:txBody>
      </p:sp>
      <p:sp>
        <p:nvSpPr>
          <p:cNvPr id="6" name="Slide Number Placeholder 5"/>
          <p:cNvSpPr>
            <a:spLocks noGrp="1"/>
          </p:cNvSpPr>
          <p:nvPr>
            <p:ph type="sldNum" sz="quarter" idx="11"/>
          </p:nvPr>
        </p:nvSpPr>
        <p:spPr/>
        <p:txBody>
          <a:bodyPr/>
          <a:lstStyle/>
          <a:p>
            <a:pPr>
              <a:defRPr/>
            </a:pPr>
            <a:fld id="{4C9BA85A-05AB-40DE-A642-B306DDD4645C}" type="slidenum">
              <a:rPr lang="en-US" smtClean="0"/>
              <a:pPr>
                <a:defRPr/>
              </a:pPr>
              <a:t>320</a:t>
            </a:fld>
            <a:endParaRPr lang="en-US" dirty="0"/>
          </a:p>
        </p:txBody>
      </p:sp>
      <p:pic>
        <p:nvPicPr>
          <p:cNvPr id="8" name="Picture 7">
            <a:extLst>
              <a:ext uri="{FF2B5EF4-FFF2-40B4-BE49-F238E27FC236}">
                <a16:creationId xmlns:a16="http://schemas.microsoft.com/office/drawing/2014/main" xmlns="" id="{388CDA45-6E1A-4671-894F-D50A48D6259F}"/>
              </a:ext>
            </a:extLst>
          </p:cNvPr>
          <p:cNvPicPr>
            <a:picLocks noChangeAspect="1"/>
          </p:cNvPicPr>
          <p:nvPr/>
        </p:nvPicPr>
        <p:blipFill>
          <a:blip r:embed="rId2" cstate="print"/>
          <a:stretch>
            <a:fillRect/>
          </a:stretch>
        </p:blipFill>
        <p:spPr>
          <a:xfrm>
            <a:off x="11133125" y="0"/>
            <a:ext cx="1055700" cy="638977"/>
          </a:xfrm>
          <a:prstGeom prst="rect">
            <a:avLst/>
          </a:prstGeom>
        </p:spPr>
      </p:pic>
      <p:sp>
        <p:nvSpPr>
          <p:cNvPr id="3" name="TextBox 2">
            <a:extLst>
              <a:ext uri="{FF2B5EF4-FFF2-40B4-BE49-F238E27FC236}">
                <a16:creationId xmlns:a16="http://schemas.microsoft.com/office/drawing/2014/main" xmlns="" id="{BE367B7F-6D32-4CB1-A60A-B70DA333DE08}"/>
              </a:ext>
            </a:extLst>
          </p:cNvPr>
          <p:cNvSpPr txBox="1"/>
          <p:nvPr/>
        </p:nvSpPr>
        <p:spPr>
          <a:xfrm>
            <a:off x="7008812" y="6060960"/>
            <a:ext cx="3124200" cy="461665"/>
          </a:xfrm>
          <a:prstGeom prst="rect">
            <a:avLst/>
          </a:prstGeom>
          <a:noFill/>
          <a:ln>
            <a:solidFill>
              <a:schemeClr val="bg2"/>
            </a:solidFill>
          </a:ln>
        </p:spPr>
        <p:txBody>
          <a:bodyPr wrap="square" rtlCol="0" anchor="ctr" anchorCtr="1">
            <a:spAutoFit/>
          </a:bodyPr>
          <a:lstStyle/>
          <a:p>
            <a:r>
              <a:rPr lang="en-US" sz="2400" b="1" dirty="0"/>
              <a:t>Continues next slide </a:t>
            </a:r>
          </a:p>
        </p:txBody>
      </p:sp>
    </p:spTree>
    <p:extLst>
      <p:ext uri="{BB962C8B-B14F-4D97-AF65-F5344CB8AC3E}">
        <p14:creationId xmlns:p14="http://schemas.microsoft.com/office/powerpoint/2010/main" xmlns="" val="48290323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3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5211" y="-230957"/>
            <a:ext cx="8686801" cy="1066800"/>
          </a:xfrm>
        </p:spPr>
        <p:txBody>
          <a:bodyPr/>
          <a:lstStyle/>
          <a:p>
            <a:r>
              <a:rPr lang="en-US" dirty="0"/>
              <a:t>General—Section 1301</a:t>
            </a:r>
          </a:p>
        </p:txBody>
      </p:sp>
      <p:sp>
        <p:nvSpPr>
          <p:cNvPr id="7" name="Content Placeholder 6"/>
          <p:cNvSpPr>
            <a:spLocks noGrp="1"/>
          </p:cNvSpPr>
          <p:nvPr>
            <p:ph sz="half" idx="1"/>
          </p:nvPr>
        </p:nvSpPr>
        <p:spPr>
          <a:xfrm>
            <a:off x="1078549" y="1219200"/>
            <a:ext cx="8686801" cy="4191000"/>
          </a:xfrm>
        </p:spPr>
        <p:txBody>
          <a:bodyPr>
            <a:normAutofit lnSpcReduction="10000"/>
          </a:bodyPr>
          <a:lstStyle/>
          <a:p>
            <a:pPr marL="0" indent="0">
              <a:buNone/>
            </a:pPr>
            <a:r>
              <a:rPr lang="en-US" sz="2800" b="1" dirty="0"/>
              <a:t>Section 1301.6 – Evaluation process </a:t>
            </a:r>
          </a:p>
          <a:p>
            <a:r>
              <a:rPr lang="en-US" sz="2800" dirty="0"/>
              <a:t>Where the separation between the mixed occupancies qualifies for any category listed in Section 1401.6.16, the score for each occupancy shall apply to each portion of the building based on the occupancy of that space. </a:t>
            </a:r>
          </a:p>
          <a:p>
            <a:r>
              <a:rPr lang="en-US" sz="2800" dirty="0"/>
              <a:t>In each individual section of Sections 1401.6.1 through 1401.6.19, the section specifically directs the reader as to which of the three categories listed in Table 1401.7 the parameter score is to be entered.</a:t>
            </a:r>
          </a:p>
          <a:p>
            <a:pPr marL="0" indent="0">
              <a:buNone/>
            </a:pPr>
            <a:endParaRPr lang="en-US" sz="2200" dirty="0"/>
          </a:p>
        </p:txBody>
      </p:sp>
      <p:sp>
        <p:nvSpPr>
          <p:cNvPr id="6" name="Slide Number Placeholder 5"/>
          <p:cNvSpPr>
            <a:spLocks noGrp="1"/>
          </p:cNvSpPr>
          <p:nvPr>
            <p:ph type="sldNum" sz="quarter" idx="11"/>
          </p:nvPr>
        </p:nvSpPr>
        <p:spPr/>
        <p:txBody>
          <a:bodyPr/>
          <a:lstStyle/>
          <a:p>
            <a:pPr>
              <a:defRPr/>
            </a:pPr>
            <a:fld id="{4C9BA85A-05AB-40DE-A642-B306DDD4645C}" type="slidenum">
              <a:rPr lang="en-US" smtClean="0"/>
              <a:pPr>
                <a:defRPr/>
              </a:pPr>
              <a:t>321</a:t>
            </a:fld>
            <a:endParaRPr lang="en-US" dirty="0"/>
          </a:p>
        </p:txBody>
      </p:sp>
      <p:pic>
        <p:nvPicPr>
          <p:cNvPr id="8" name="Picture 7">
            <a:extLst>
              <a:ext uri="{FF2B5EF4-FFF2-40B4-BE49-F238E27FC236}">
                <a16:creationId xmlns:a16="http://schemas.microsoft.com/office/drawing/2014/main" xmlns="" id="{4B8B4BAE-43DA-4C0E-B073-52C593E5098A}"/>
              </a:ext>
            </a:extLst>
          </p:cNvPr>
          <p:cNvPicPr>
            <a:picLocks noChangeAspect="1"/>
          </p:cNvPicPr>
          <p:nvPr/>
        </p:nvPicPr>
        <p:blipFill>
          <a:blip r:embed="rId2" cstate="print"/>
          <a:stretch>
            <a:fillRect/>
          </a:stretch>
        </p:blipFill>
        <p:spPr>
          <a:xfrm>
            <a:off x="11133125" y="0"/>
            <a:ext cx="1055700" cy="638977"/>
          </a:xfrm>
          <a:prstGeom prst="rect">
            <a:avLst/>
          </a:prstGeom>
        </p:spPr>
      </p:pic>
      <p:sp>
        <p:nvSpPr>
          <p:cNvPr id="9" name="TextBox 8">
            <a:extLst>
              <a:ext uri="{FF2B5EF4-FFF2-40B4-BE49-F238E27FC236}">
                <a16:creationId xmlns:a16="http://schemas.microsoft.com/office/drawing/2014/main" xmlns="" id="{97021617-4C33-4ACF-AEB3-9F6D0A2A3A23}"/>
              </a:ext>
            </a:extLst>
          </p:cNvPr>
          <p:cNvSpPr txBox="1"/>
          <p:nvPr/>
        </p:nvSpPr>
        <p:spPr>
          <a:xfrm>
            <a:off x="7008812" y="6060960"/>
            <a:ext cx="3124200" cy="461665"/>
          </a:xfrm>
          <a:prstGeom prst="rect">
            <a:avLst/>
          </a:prstGeom>
          <a:noFill/>
          <a:ln>
            <a:solidFill>
              <a:schemeClr val="bg2"/>
            </a:solidFill>
          </a:ln>
        </p:spPr>
        <p:txBody>
          <a:bodyPr wrap="square" rtlCol="0" anchor="ctr" anchorCtr="1">
            <a:spAutoFit/>
          </a:bodyPr>
          <a:lstStyle/>
          <a:p>
            <a:r>
              <a:rPr lang="en-US" sz="2400" b="1" dirty="0"/>
              <a:t>Continues next slide </a:t>
            </a:r>
          </a:p>
        </p:txBody>
      </p:sp>
    </p:spTree>
    <p:extLst>
      <p:ext uri="{BB962C8B-B14F-4D97-AF65-F5344CB8AC3E}">
        <p14:creationId xmlns:p14="http://schemas.microsoft.com/office/powerpoint/2010/main" xmlns="" val="354729688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3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General—Section 1301</a:t>
            </a:r>
          </a:p>
        </p:txBody>
      </p:sp>
      <p:sp>
        <p:nvSpPr>
          <p:cNvPr id="7" name="Content Placeholder 6"/>
          <p:cNvSpPr>
            <a:spLocks noGrp="1"/>
          </p:cNvSpPr>
          <p:nvPr>
            <p:ph idx="1"/>
          </p:nvPr>
        </p:nvSpPr>
        <p:spPr/>
        <p:txBody>
          <a:bodyPr>
            <a:normAutofit/>
          </a:bodyPr>
          <a:lstStyle/>
          <a:p>
            <a:pPr marL="0" indent="0">
              <a:buNone/>
            </a:pPr>
            <a:r>
              <a:rPr lang="en-US" sz="2800" b="1" dirty="0"/>
              <a:t>Section 1301.6 – Evaluation process</a:t>
            </a:r>
          </a:p>
          <a:p>
            <a:r>
              <a:rPr lang="en-US" sz="2800" dirty="0"/>
              <a:t>Section 1301.6.1 indicates that the parameter score for building height is to be entered into Table 1301.7 under safety parameter 1401.6.1 for all three categories, which include fire safety, means of egress and general safety.</a:t>
            </a:r>
          </a:p>
        </p:txBody>
      </p:sp>
      <p:sp>
        <p:nvSpPr>
          <p:cNvPr id="5" name="Slide Number Placeholder 4"/>
          <p:cNvSpPr>
            <a:spLocks noGrp="1"/>
          </p:cNvSpPr>
          <p:nvPr>
            <p:ph type="sldNum" sz="quarter" idx="11"/>
          </p:nvPr>
        </p:nvSpPr>
        <p:spPr/>
        <p:txBody>
          <a:bodyPr/>
          <a:lstStyle/>
          <a:p>
            <a:pPr>
              <a:defRPr/>
            </a:pPr>
            <a:fld id="{4C9BA85A-05AB-40DE-A642-B306DDD4645C}" type="slidenum">
              <a:rPr lang="en-US" smtClean="0"/>
              <a:pPr>
                <a:defRPr/>
              </a:pPr>
              <a:t>322</a:t>
            </a:fld>
            <a:endParaRPr lang="en-US" dirty="0"/>
          </a:p>
        </p:txBody>
      </p:sp>
      <p:pic>
        <p:nvPicPr>
          <p:cNvPr id="8" name="Picture 7">
            <a:extLst>
              <a:ext uri="{FF2B5EF4-FFF2-40B4-BE49-F238E27FC236}">
                <a16:creationId xmlns:a16="http://schemas.microsoft.com/office/drawing/2014/main" xmlns="" id="{B2B4EECA-59C8-456F-A651-FDF0A74D53BA}"/>
              </a:ext>
            </a:extLst>
          </p:cNvPr>
          <p:cNvPicPr>
            <a:picLocks noChangeAspect="1"/>
          </p:cNvPicPr>
          <p:nvPr/>
        </p:nvPicPr>
        <p:blipFill>
          <a:blip r:embed="rId2" cstate="print"/>
          <a:stretch>
            <a:fillRect/>
          </a:stretch>
        </p:blipFill>
        <p:spPr>
          <a:xfrm>
            <a:off x="11133125" y="0"/>
            <a:ext cx="1055700" cy="638977"/>
          </a:xfrm>
          <a:prstGeom prst="rect">
            <a:avLst/>
          </a:prstGeom>
        </p:spPr>
      </p:pic>
    </p:spTree>
    <p:extLst>
      <p:ext uri="{BB962C8B-B14F-4D97-AF65-F5344CB8AC3E}">
        <p14:creationId xmlns:p14="http://schemas.microsoft.com/office/powerpoint/2010/main" xmlns="" val="148292510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3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 id="{6DC2081E-0F65-4B3C-A597-C8454C5B1C17}"/>
              </a:ext>
            </a:extLst>
          </p:cNvPr>
          <p:cNvSpPr>
            <a:spLocks noGrp="1"/>
          </p:cNvSpPr>
          <p:nvPr>
            <p:ph type="sldNum" sz="quarter" idx="12"/>
          </p:nvPr>
        </p:nvSpPr>
        <p:spPr/>
        <p:txBody>
          <a:bodyPr/>
          <a:lstStyle/>
          <a:p>
            <a:fld id="{AAEAE4A8-A6E5-453E-B946-FB774B73F48C}" type="slidenum">
              <a:rPr lang="en-US" smtClean="0"/>
              <a:pPr/>
              <a:t>323</a:t>
            </a:fld>
            <a:endParaRPr lang="en-US" dirty="0"/>
          </a:p>
        </p:txBody>
      </p:sp>
      <p:sp>
        <p:nvSpPr>
          <p:cNvPr id="6" name="Title 5">
            <a:extLst>
              <a:ext uri="{FF2B5EF4-FFF2-40B4-BE49-F238E27FC236}">
                <a16:creationId xmlns:a16="http://schemas.microsoft.com/office/drawing/2014/main" xmlns="" id="{2EBEEBAF-C109-48C6-BEDE-FB3BA5E44E02}"/>
              </a:ext>
            </a:extLst>
          </p:cNvPr>
          <p:cNvSpPr>
            <a:spLocks noGrp="1"/>
          </p:cNvSpPr>
          <p:nvPr>
            <p:ph type="title"/>
          </p:nvPr>
        </p:nvSpPr>
        <p:spPr>
          <a:xfrm>
            <a:off x="8990012" y="2743200"/>
            <a:ext cx="3886200" cy="1066800"/>
          </a:xfrm>
        </p:spPr>
        <p:txBody>
          <a:bodyPr/>
          <a:lstStyle/>
          <a:p>
            <a:r>
              <a:rPr lang="en-US" dirty="0"/>
              <a:t>General—Section 1401</a:t>
            </a:r>
          </a:p>
        </p:txBody>
      </p:sp>
      <p:pic>
        <p:nvPicPr>
          <p:cNvPr id="7" name="Picture 6">
            <a:extLst>
              <a:ext uri="{FF2B5EF4-FFF2-40B4-BE49-F238E27FC236}">
                <a16:creationId xmlns:a16="http://schemas.microsoft.com/office/drawing/2014/main" xmlns="" id="{4FAD56C6-4EE8-4DD5-BAC7-4BDD7774D3E1}"/>
              </a:ext>
            </a:extLst>
          </p:cNvPr>
          <p:cNvPicPr>
            <a:picLocks noChangeAspect="1"/>
          </p:cNvPicPr>
          <p:nvPr/>
        </p:nvPicPr>
        <p:blipFill>
          <a:blip r:embed="rId2" cstate="print"/>
          <a:stretch>
            <a:fillRect/>
          </a:stretch>
        </p:blipFill>
        <p:spPr>
          <a:xfrm>
            <a:off x="0" y="0"/>
            <a:ext cx="8151812" cy="6881503"/>
          </a:xfrm>
          <a:prstGeom prst="rect">
            <a:avLst/>
          </a:prstGeom>
        </p:spPr>
      </p:pic>
      <p:pic>
        <p:nvPicPr>
          <p:cNvPr id="8" name="Picture 7">
            <a:extLst>
              <a:ext uri="{FF2B5EF4-FFF2-40B4-BE49-F238E27FC236}">
                <a16:creationId xmlns:a16="http://schemas.microsoft.com/office/drawing/2014/main" xmlns="" id="{D33587C5-7180-4F32-8186-451506CEB2BD}"/>
              </a:ext>
            </a:extLst>
          </p:cNvPr>
          <p:cNvPicPr>
            <a:picLocks noChangeAspect="1"/>
          </p:cNvPicPr>
          <p:nvPr/>
        </p:nvPicPr>
        <p:blipFill>
          <a:blip r:embed="rId3" cstate="print"/>
          <a:stretch>
            <a:fillRect/>
          </a:stretch>
        </p:blipFill>
        <p:spPr>
          <a:xfrm>
            <a:off x="11133125" y="0"/>
            <a:ext cx="1055700" cy="638977"/>
          </a:xfrm>
          <a:prstGeom prst="rect">
            <a:avLst/>
          </a:prstGeom>
        </p:spPr>
      </p:pic>
    </p:spTree>
    <p:extLst>
      <p:ext uri="{BB962C8B-B14F-4D97-AF65-F5344CB8AC3E}">
        <p14:creationId xmlns:p14="http://schemas.microsoft.com/office/powerpoint/2010/main" xmlns="" val="198197899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3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6612" y="-103716"/>
            <a:ext cx="8686801" cy="1066800"/>
          </a:xfrm>
        </p:spPr>
        <p:txBody>
          <a:bodyPr/>
          <a:lstStyle/>
          <a:p>
            <a:r>
              <a:rPr lang="en-US" dirty="0"/>
              <a:t>General—Section 1401</a:t>
            </a:r>
          </a:p>
        </p:txBody>
      </p:sp>
      <p:sp>
        <p:nvSpPr>
          <p:cNvPr id="3" name="Content Placeholder 2"/>
          <p:cNvSpPr>
            <a:spLocks noGrp="1"/>
          </p:cNvSpPr>
          <p:nvPr>
            <p:ph sz="half" idx="1"/>
          </p:nvPr>
        </p:nvSpPr>
        <p:spPr>
          <a:xfrm>
            <a:off x="150812" y="1219200"/>
            <a:ext cx="5562600" cy="4191000"/>
          </a:xfrm>
        </p:spPr>
        <p:txBody>
          <a:bodyPr>
            <a:normAutofit lnSpcReduction="10000"/>
          </a:bodyPr>
          <a:lstStyle/>
          <a:p>
            <a:pPr marL="0" indent="0">
              <a:buNone/>
            </a:pPr>
            <a:r>
              <a:rPr lang="en-US" sz="2800" b="1" dirty="0"/>
              <a:t>Section 1301.9 – Evaluation of building safety </a:t>
            </a:r>
          </a:p>
          <a:p>
            <a:r>
              <a:rPr lang="en-US" sz="2800" dirty="0"/>
              <a:t>The mandatory safety score listed in Table 1301.8 shall be subtracted from the building score entered in Table 1301.7 for each category. </a:t>
            </a:r>
          </a:p>
          <a:p>
            <a:r>
              <a:rPr lang="en-US" sz="2800" dirty="0"/>
              <a:t>The building is in compliance if the final score is equal to or greater than zero.</a:t>
            </a:r>
          </a:p>
        </p:txBody>
      </p:sp>
      <p:sp>
        <p:nvSpPr>
          <p:cNvPr id="5" name="Slide Number Placeholder 4"/>
          <p:cNvSpPr>
            <a:spLocks noGrp="1"/>
          </p:cNvSpPr>
          <p:nvPr>
            <p:ph type="sldNum" sz="quarter" idx="11"/>
          </p:nvPr>
        </p:nvSpPr>
        <p:spPr/>
        <p:txBody>
          <a:bodyPr/>
          <a:lstStyle/>
          <a:p>
            <a:pPr>
              <a:defRPr/>
            </a:pPr>
            <a:fld id="{2C543F9B-D18C-4382-B79F-E6EA160C74A3}" type="slidenum">
              <a:rPr lang="en-US" smtClean="0"/>
              <a:pPr>
                <a:defRPr/>
              </a:pPr>
              <a:t>324</a:t>
            </a:fld>
            <a:endParaRPr lang="en-US" dirty="0"/>
          </a:p>
        </p:txBody>
      </p:sp>
      <p:pic>
        <p:nvPicPr>
          <p:cNvPr id="6" name="Picture 5">
            <a:extLst>
              <a:ext uri="{FF2B5EF4-FFF2-40B4-BE49-F238E27FC236}">
                <a16:creationId xmlns:a16="http://schemas.microsoft.com/office/drawing/2014/main" xmlns="" id="{7482A79F-1906-44B9-9207-01305D5C1215}"/>
              </a:ext>
            </a:extLst>
          </p:cNvPr>
          <p:cNvPicPr>
            <a:picLocks noChangeAspect="1"/>
          </p:cNvPicPr>
          <p:nvPr/>
        </p:nvPicPr>
        <p:blipFill>
          <a:blip r:embed="rId2" cstate="print"/>
          <a:stretch>
            <a:fillRect/>
          </a:stretch>
        </p:blipFill>
        <p:spPr>
          <a:xfrm>
            <a:off x="11133125" y="0"/>
            <a:ext cx="1055700" cy="638977"/>
          </a:xfrm>
          <a:prstGeom prst="rect">
            <a:avLst/>
          </a:prstGeom>
        </p:spPr>
      </p:pic>
      <p:pic>
        <p:nvPicPr>
          <p:cNvPr id="4" name="Picture 3">
            <a:extLst>
              <a:ext uri="{FF2B5EF4-FFF2-40B4-BE49-F238E27FC236}">
                <a16:creationId xmlns:a16="http://schemas.microsoft.com/office/drawing/2014/main" xmlns="" id="{B109BF4E-630A-4383-97A0-BC1272545584}"/>
              </a:ext>
            </a:extLst>
          </p:cNvPr>
          <p:cNvPicPr>
            <a:picLocks noChangeAspect="1"/>
          </p:cNvPicPr>
          <p:nvPr/>
        </p:nvPicPr>
        <p:blipFill>
          <a:blip r:embed="rId3" cstate="print"/>
          <a:stretch>
            <a:fillRect/>
          </a:stretch>
        </p:blipFill>
        <p:spPr>
          <a:xfrm>
            <a:off x="5865811" y="990578"/>
            <a:ext cx="5817019" cy="5437738"/>
          </a:xfrm>
          <a:prstGeom prst="rect">
            <a:avLst/>
          </a:prstGeom>
        </p:spPr>
      </p:pic>
    </p:spTree>
    <p:extLst>
      <p:ext uri="{BB962C8B-B14F-4D97-AF65-F5344CB8AC3E}">
        <p14:creationId xmlns:p14="http://schemas.microsoft.com/office/powerpoint/2010/main" xmlns="" val="382391168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3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1065214" y="533401"/>
            <a:ext cx="7467598" cy="1676400"/>
          </a:xfrm>
        </p:spPr>
        <p:txBody>
          <a:bodyPr>
            <a:normAutofit/>
          </a:bodyPr>
          <a:lstStyle/>
          <a:p>
            <a:r>
              <a:rPr lang="en-US" dirty="0"/>
              <a:t>Chapter 14 Relocated Buildings</a:t>
            </a:r>
          </a:p>
        </p:txBody>
      </p:sp>
      <p:sp>
        <p:nvSpPr>
          <p:cNvPr id="8" name="Subtitle 7"/>
          <p:cNvSpPr>
            <a:spLocks noGrp="1"/>
          </p:cNvSpPr>
          <p:nvPr>
            <p:ph type="subTitle" idx="1"/>
          </p:nvPr>
        </p:nvSpPr>
        <p:spPr/>
        <p:txBody>
          <a:bodyPr/>
          <a:lstStyle/>
          <a:p>
            <a:endParaRPr lang="en-US" dirty="0"/>
          </a:p>
        </p:txBody>
      </p:sp>
      <p:sp>
        <p:nvSpPr>
          <p:cNvPr id="5" name="Slide Number Placeholder 4"/>
          <p:cNvSpPr>
            <a:spLocks noGrp="1"/>
          </p:cNvSpPr>
          <p:nvPr>
            <p:ph type="sldNum" sz="quarter" idx="10"/>
          </p:nvPr>
        </p:nvSpPr>
        <p:spPr/>
        <p:txBody>
          <a:bodyPr/>
          <a:lstStyle/>
          <a:p>
            <a:pPr>
              <a:defRPr/>
            </a:pPr>
            <a:fld id="{2C543F9B-D18C-4382-B79F-E6EA160C74A3}" type="slidenum">
              <a:rPr lang="en-US" smtClean="0"/>
              <a:pPr>
                <a:defRPr/>
              </a:pPr>
              <a:t>325</a:t>
            </a:fld>
            <a:endParaRPr lang="en-US" dirty="0"/>
          </a:p>
        </p:txBody>
      </p:sp>
      <p:pic>
        <p:nvPicPr>
          <p:cNvPr id="6" name="Picture 5">
            <a:extLst>
              <a:ext uri="{FF2B5EF4-FFF2-40B4-BE49-F238E27FC236}">
                <a16:creationId xmlns:a16="http://schemas.microsoft.com/office/drawing/2014/main" xmlns="" id="{0591EE3E-9E04-4A83-A4B8-2C552C45C414}"/>
              </a:ext>
            </a:extLst>
          </p:cNvPr>
          <p:cNvPicPr>
            <a:picLocks noChangeAspect="1"/>
          </p:cNvPicPr>
          <p:nvPr/>
        </p:nvPicPr>
        <p:blipFill>
          <a:blip r:embed="rId2" cstate="print"/>
          <a:stretch>
            <a:fillRect/>
          </a:stretch>
        </p:blipFill>
        <p:spPr>
          <a:xfrm>
            <a:off x="11133125" y="0"/>
            <a:ext cx="1055700" cy="638977"/>
          </a:xfrm>
          <a:prstGeom prst="rect">
            <a:avLst/>
          </a:prstGeom>
        </p:spPr>
      </p:pic>
    </p:spTree>
    <p:extLst>
      <p:ext uri="{BB962C8B-B14F-4D97-AF65-F5344CB8AC3E}">
        <p14:creationId xmlns:p14="http://schemas.microsoft.com/office/powerpoint/2010/main" xmlns="" val="133779062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3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Chapter 14 Relocated or Moved Buildings</a:t>
            </a:r>
          </a:p>
        </p:txBody>
      </p:sp>
      <p:sp>
        <p:nvSpPr>
          <p:cNvPr id="3" name="Content Placeholder 2"/>
          <p:cNvSpPr>
            <a:spLocks noGrp="1"/>
          </p:cNvSpPr>
          <p:nvPr>
            <p:ph sz="half" idx="1"/>
          </p:nvPr>
        </p:nvSpPr>
        <p:spPr/>
        <p:txBody>
          <a:bodyPr/>
          <a:lstStyle/>
          <a:p>
            <a:r>
              <a:rPr lang="en-US" sz="2400" dirty="0"/>
              <a:t>Relocated or moved buildings are not defined in the code. </a:t>
            </a:r>
          </a:p>
          <a:p>
            <a:r>
              <a:rPr lang="en-US" sz="2400" dirty="0"/>
              <a:t>Relocated buildings must comply with the requirements of the IBC or the IRC, whichever is applicable, for the location on the lot and foundation. </a:t>
            </a:r>
          </a:p>
          <a:p>
            <a:r>
              <a:rPr lang="en-US" sz="2400" dirty="0"/>
              <a:t>With certain minor exceptions, the wind, snow, seismic and flood provisions of the IBC are applicable for the building’s new location. </a:t>
            </a:r>
          </a:p>
          <a:p>
            <a:r>
              <a:rPr lang="en-US" sz="2400" dirty="0"/>
              <a:t>Additionally, the building is required to be safe for human occupancy as determined by the IFC and the IPMC.</a:t>
            </a:r>
          </a:p>
        </p:txBody>
      </p:sp>
      <p:sp>
        <p:nvSpPr>
          <p:cNvPr id="4" name="Footer Placeholder 3"/>
          <p:cNvSpPr>
            <a:spLocks noGrp="1"/>
          </p:cNvSpPr>
          <p:nvPr>
            <p:ph type="ftr" sz="quarter" idx="10"/>
          </p:nvPr>
        </p:nvSpPr>
        <p:spPr/>
        <p:txBody>
          <a:bodyPr/>
          <a:lstStyle/>
          <a:p>
            <a:pPr>
              <a:defRPr/>
            </a:pPr>
            <a:r>
              <a:rPr lang="en-US"/>
              <a:t>2015 IEBC Overview</a:t>
            </a:r>
          </a:p>
        </p:txBody>
      </p:sp>
      <p:sp>
        <p:nvSpPr>
          <p:cNvPr id="5" name="Slide Number Placeholder 4"/>
          <p:cNvSpPr>
            <a:spLocks noGrp="1"/>
          </p:cNvSpPr>
          <p:nvPr>
            <p:ph type="sldNum" sz="quarter" idx="11"/>
          </p:nvPr>
        </p:nvSpPr>
        <p:spPr/>
        <p:txBody>
          <a:bodyPr/>
          <a:lstStyle/>
          <a:p>
            <a:pPr>
              <a:defRPr/>
            </a:pPr>
            <a:fld id="{4C9BA85A-05AB-40DE-A642-B306DDD4645C}" type="slidenum">
              <a:rPr lang="en-US" smtClean="0"/>
              <a:pPr>
                <a:defRPr/>
              </a:pPr>
              <a:t>326</a:t>
            </a:fld>
            <a:endParaRPr lang="en-US" dirty="0"/>
          </a:p>
        </p:txBody>
      </p:sp>
    </p:spTree>
    <p:extLst>
      <p:ext uri="{BB962C8B-B14F-4D97-AF65-F5344CB8AC3E}">
        <p14:creationId xmlns:p14="http://schemas.microsoft.com/office/powerpoint/2010/main" xmlns="" val="277554708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3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Chapter 14 Relocated or Moved Buildings</a:t>
            </a:r>
          </a:p>
        </p:txBody>
      </p:sp>
      <p:sp>
        <p:nvSpPr>
          <p:cNvPr id="3" name="Content Placeholder 2"/>
          <p:cNvSpPr>
            <a:spLocks noGrp="1"/>
          </p:cNvSpPr>
          <p:nvPr>
            <p:ph sz="half" idx="1"/>
          </p:nvPr>
        </p:nvSpPr>
        <p:spPr/>
        <p:txBody>
          <a:bodyPr/>
          <a:lstStyle/>
          <a:p>
            <a:r>
              <a:rPr lang="en-US" sz="2400" dirty="0"/>
              <a:t>This section also addresses relocatable buildings. </a:t>
            </a:r>
          </a:p>
          <a:p>
            <a:r>
              <a:rPr lang="en-US" sz="2400" dirty="0"/>
              <a:t>Relocatable buildings are defined in Chapter 2 the intent is not to treat them as new buildings every time they are moved, but instead as a relocated building. </a:t>
            </a:r>
          </a:p>
          <a:p>
            <a:r>
              <a:rPr lang="en-US" sz="2400" dirty="0"/>
              <a:t>Compliance with other codes may also be necessary for relocated buildings such as retroactive, maintenance and operational requirements found in the IFC and IPMC. </a:t>
            </a:r>
          </a:p>
          <a:p>
            <a:r>
              <a:rPr lang="en-US" sz="2400" dirty="0"/>
              <a:t>Any work considered as a repair, alteration or change of occupancy must be dealt with like any other building. </a:t>
            </a:r>
          </a:p>
        </p:txBody>
      </p:sp>
      <p:sp>
        <p:nvSpPr>
          <p:cNvPr id="4" name="Footer Placeholder 3"/>
          <p:cNvSpPr>
            <a:spLocks noGrp="1"/>
          </p:cNvSpPr>
          <p:nvPr>
            <p:ph type="ftr" sz="quarter" idx="10"/>
          </p:nvPr>
        </p:nvSpPr>
        <p:spPr/>
        <p:txBody>
          <a:bodyPr/>
          <a:lstStyle/>
          <a:p>
            <a:pPr>
              <a:defRPr/>
            </a:pPr>
            <a:r>
              <a:rPr lang="en-US"/>
              <a:t>2015 IEBC Overview</a:t>
            </a:r>
          </a:p>
        </p:txBody>
      </p:sp>
      <p:sp>
        <p:nvSpPr>
          <p:cNvPr id="5" name="Slide Number Placeholder 4"/>
          <p:cNvSpPr>
            <a:spLocks noGrp="1"/>
          </p:cNvSpPr>
          <p:nvPr>
            <p:ph type="sldNum" sz="quarter" idx="11"/>
          </p:nvPr>
        </p:nvSpPr>
        <p:spPr/>
        <p:txBody>
          <a:bodyPr/>
          <a:lstStyle/>
          <a:p>
            <a:pPr>
              <a:defRPr/>
            </a:pPr>
            <a:fld id="{4C9BA85A-05AB-40DE-A642-B306DDD4645C}" type="slidenum">
              <a:rPr lang="en-US" smtClean="0"/>
              <a:pPr>
                <a:defRPr/>
              </a:pPr>
              <a:t>327</a:t>
            </a:fld>
            <a:endParaRPr lang="en-US" dirty="0"/>
          </a:p>
        </p:txBody>
      </p:sp>
    </p:spTree>
    <p:extLst>
      <p:ext uri="{BB962C8B-B14F-4D97-AF65-F5344CB8AC3E}">
        <p14:creationId xmlns:p14="http://schemas.microsoft.com/office/powerpoint/2010/main" xmlns="" val="225258925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3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normAutofit/>
          </a:bodyPr>
          <a:lstStyle/>
          <a:p>
            <a:r>
              <a:rPr lang="en-US" dirty="0"/>
              <a:t>Chapter 15 Construction Safeguards</a:t>
            </a:r>
          </a:p>
        </p:txBody>
      </p:sp>
      <p:sp>
        <p:nvSpPr>
          <p:cNvPr id="8" name="Subtitle 7"/>
          <p:cNvSpPr>
            <a:spLocks noGrp="1"/>
          </p:cNvSpPr>
          <p:nvPr>
            <p:ph type="subTitle" idx="1"/>
          </p:nvPr>
        </p:nvSpPr>
        <p:spPr/>
        <p:txBody>
          <a:bodyPr/>
          <a:lstStyle/>
          <a:p>
            <a:endParaRPr lang="en-US" dirty="0"/>
          </a:p>
        </p:txBody>
      </p:sp>
      <p:sp>
        <p:nvSpPr>
          <p:cNvPr id="5" name="Slide Number Placeholder 4"/>
          <p:cNvSpPr>
            <a:spLocks noGrp="1"/>
          </p:cNvSpPr>
          <p:nvPr>
            <p:ph type="sldNum" sz="quarter" idx="10"/>
          </p:nvPr>
        </p:nvSpPr>
        <p:spPr/>
        <p:txBody>
          <a:bodyPr/>
          <a:lstStyle/>
          <a:p>
            <a:pPr>
              <a:defRPr/>
            </a:pPr>
            <a:fld id="{2C543F9B-D18C-4382-B79F-E6EA160C74A3}" type="slidenum">
              <a:rPr lang="en-US" smtClean="0"/>
              <a:pPr>
                <a:defRPr/>
              </a:pPr>
              <a:t>328</a:t>
            </a:fld>
            <a:endParaRPr lang="en-US" dirty="0"/>
          </a:p>
        </p:txBody>
      </p:sp>
      <p:pic>
        <p:nvPicPr>
          <p:cNvPr id="6" name="Picture 5">
            <a:extLst>
              <a:ext uri="{FF2B5EF4-FFF2-40B4-BE49-F238E27FC236}">
                <a16:creationId xmlns:a16="http://schemas.microsoft.com/office/drawing/2014/main" xmlns="" id="{0591EE3E-9E04-4A83-A4B8-2C552C45C414}"/>
              </a:ext>
            </a:extLst>
          </p:cNvPr>
          <p:cNvPicPr>
            <a:picLocks noChangeAspect="1"/>
          </p:cNvPicPr>
          <p:nvPr/>
        </p:nvPicPr>
        <p:blipFill>
          <a:blip r:embed="rId2" cstate="print"/>
          <a:stretch>
            <a:fillRect/>
          </a:stretch>
        </p:blipFill>
        <p:spPr>
          <a:xfrm>
            <a:off x="11133125" y="0"/>
            <a:ext cx="1055700" cy="638977"/>
          </a:xfrm>
          <a:prstGeom prst="rect">
            <a:avLst/>
          </a:prstGeom>
        </p:spPr>
      </p:pic>
    </p:spTree>
    <p:extLst>
      <p:ext uri="{BB962C8B-B14F-4D97-AF65-F5344CB8AC3E}">
        <p14:creationId xmlns:p14="http://schemas.microsoft.com/office/powerpoint/2010/main" xmlns="" val="117347674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3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89012" y="-230957"/>
            <a:ext cx="8686801" cy="1066800"/>
          </a:xfrm>
        </p:spPr>
        <p:txBody>
          <a:bodyPr/>
          <a:lstStyle/>
          <a:p>
            <a:r>
              <a:rPr lang="en-US" dirty="0"/>
              <a:t>Introduction</a:t>
            </a:r>
          </a:p>
        </p:txBody>
      </p:sp>
      <p:sp>
        <p:nvSpPr>
          <p:cNvPr id="6" name="Content Placeholder 5"/>
          <p:cNvSpPr>
            <a:spLocks noGrp="1"/>
          </p:cNvSpPr>
          <p:nvPr>
            <p:ph sz="half" idx="1"/>
          </p:nvPr>
        </p:nvSpPr>
        <p:spPr>
          <a:xfrm>
            <a:off x="1094262" y="990600"/>
            <a:ext cx="8686801" cy="4191000"/>
          </a:xfrm>
        </p:spPr>
        <p:txBody>
          <a:bodyPr>
            <a:noAutofit/>
          </a:bodyPr>
          <a:lstStyle/>
          <a:p>
            <a:r>
              <a:rPr lang="en-US" sz="2400" dirty="0"/>
              <a:t>The building construction process involves a number of known and unanticipated hazards. </a:t>
            </a:r>
          </a:p>
          <a:p>
            <a:r>
              <a:rPr lang="en-US" sz="2400" dirty="0"/>
              <a:t>Reasonable precautions required to protect the public from injury resulting from construction activities, in connection with work requiring a permit, are set forth in this chapter. </a:t>
            </a:r>
          </a:p>
          <a:p>
            <a:r>
              <a:rPr lang="en-US" sz="2400" dirty="0"/>
              <a:t>The provisions are also intended to protect adjoining property from damage during the construction and demolition process. </a:t>
            </a:r>
          </a:p>
          <a:p>
            <a:r>
              <a:rPr lang="en-US" sz="2400" dirty="0"/>
              <a:t>These regulations are not intended to supersede the federal regulation known as the Occupational Safety and Health Act (OSHA), as well as state laws with parallel intent. </a:t>
            </a:r>
          </a:p>
          <a:p>
            <a:r>
              <a:rPr lang="en-US" sz="2400" dirty="0"/>
              <a:t>The provisions of this chapter are almost identical to those in Chapter 33 of the IBC.</a:t>
            </a:r>
          </a:p>
        </p:txBody>
      </p:sp>
      <p:sp>
        <p:nvSpPr>
          <p:cNvPr id="4" name="Slide Number Placeholder 3"/>
          <p:cNvSpPr>
            <a:spLocks noGrp="1"/>
          </p:cNvSpPr>
          <p:nvPr>
            <p:ph type="sldNum" sz="quarter" idx="11"/>
          </p:nvPr>
        </p:nvSpPr>
        <p:spPr/>
        <p:txBody>
          <a:bodyPr/>
          <a:lstStyle/>
          <a:p>
            <a:pPr>
              <a:defRPr/>
            </a:pPr>
            <a:fld id="{F839E4B6-55D8-4BCE-ABA8-33FB3F24BC0F}" type="slidenum">
              <a:rPr lang="en-US" smtClean="0"/>
              <a:pPr>
                <a:defRPr/>
              </a:pPr>
              <a:t>329</a:t>
            </a:fld>
            <a:endParaRPr lang="en-US" dirty="0"/>
          </a:p>
        </p:txBody>
      </p:sp>
      <p:pic>
        <p:nvPicPr>
          <p:cNvPr id="7" name="Picture 6">
            <a:extLst>
              <a:ext uri="{FF2B5EF4-FFF2-40B4-BE49-F238E27FC236}">
                <a16:creationId xmlns:a16="http://schemas.microsoft.com/office/drawing/2014/main" xmlns="" id="{36051ADB-B108-4C48-B1A2-07F1BAF490DF}"/>
              </a:ext>
            </a:extLst>
          </p:cNvPr>
          <p:cNvPicPr>
            <a:picLocks noChangeAspect="1"/>
          </p:cNvPicPr>
          <p:nvPr/>
        </p:nvPicPr>
        <p:blipFill>
          <a:blip r:embed="rId3" cstate="print"/>
          <a:stretch>
            <a:fillRect/>
          </a:stretch>
        </p:blipFill>
        <p:spPr>
          <a:xfrm>
            <a:off x="11133125" y="0"/>
            <a:ext cx="1055700" cy="638977"/>
          </a:xfrm>
          <a:prstGeom prst="rect">
            <a:avLst/>
          </a:prstGeom>
        </p:spPr>
      </p:pic>
    </p:spTree>
    <p:custDataLst>
      <p:tags r:id="rId1"/>
    </p:custDataLst>
    <p:extLst>
      <p:ext uri="{BB962C8B-B14F-4D97-AF65-F5344CB8AC3E}">
        <p14:creationId xmlns:p14="http://schemas.microsoft.com/office/powerpoint/2010/main" xmlns="" val="97775915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4770" y="0"/>
            <a:ext cx="8686801" cy="1066800"/>
          </a:xfrm>
        </p:spPr>
        <p:txBody>
          <a:bodyPr>
            <a:normAutofit/>
          </a:bodyPr>
          <a:lstStyle/>
          <a:p>
            <a:r>
              <a:rPr lang="en-US" dirty="0"/>
              <a:t>Duties and Powers of Code Official—Section 104</a:t>
            </a:r>
          </a:p>
        </p:txBody>
      </p:sp>
      <p:sp>
        <p:nvSpPr>
          <p:cNvPr id="3" name="Content Placeholder 2"/>
          <p:cNvSpPr>
            <a:spLocks noGrp="1"/>
          </p:cNvSpPr>
          <p:nvPr>
            <p:ph sz="half" idx="1"/>
          </p:nvPr>
        </p:nvSpPr>
        <p:spPr>
          <a:xfrm>
            <a:off x="1073052" y="1143000"/>
            <a:ext cx="9793680" cy="4191000"/>
          </a:xfrm>
        </p:spPr>
        <p:txBody>
          <a:bodyPr>
            <a:noAutofit/>
          </a:bodyPr>
          <a:lstStyle/>
          <a:p>
            <a:pPr marL="0" indent="0">
              <a:buNone/>
            </a:pPr>
            <a:r>
              <a:rPr lang="en-US" sz="2800" b="1" dirty="0"/>
              <a:t>Section 104.6 – Right of entry </a:t>
            </a:r>
          </a:p>
          <a:p>
            <a:r>
              <a:rPr lang="en-US" sz="2800" dirty="0"/>
              <a:t>This provision does not grant complete authority to the code official to enter any building at any time to enforce the provisions of an adopted code, even if there is reasonable cause. </a:t>
            </a:r>
          </a:p>
          <a:p>
            <a:r>
              <a:rPr lang="en-US" sz="2800" dirty="0"/>
              <a:t>This is especially critical concerning existing buildings because these facilities routinely are occupied during construction, and those occupants have rights of privacy guaranteed by federal civil rights laws. </a:t>
            </a:r>
          </a:p>
          <a:p>
            <a:r>
              <a:rPr lang="en-US" sz="2800" dirty="0"/>
              <a:t>The code official must request permission to access areas not normally and routinely accessible to the general public or obtain access according to due process of law.</a:t>
            </a:r>
          </a:p>
        </p:txBody>
      </p:sp>
      <p:sp>
        <p:nvSpPr>
          <p:cNvPr id="5" name="Slide Number Placeholder 4"/>
          <p:cNvSpPr>
            <a:spLocks noGrp="1"/>
          </p:cNvSpPr>
          <p:nvPr>
            <p:ph type="sldNum" sz="quarter" idx="11"/>
          </p:nvPr>
        </p:nvSpPr>
        <p:spPr/>
        <p:txBody>
          <a:bodyPr/>
          <a:lstStyle/>
          <a:p>
            <a:pPr>
              <a:defRPr/>
            </a:pPr>
            <a:fld id="{4C9BA85A-05AB-40DE-A642-B306DDD4645C}" type="slidenum">
              <a:rPr lang="en-US" smtClean="0"/>
              <a:pPr>
                <a:defRPr/>
              </a:pPr>
              <a:t>33</a:t>
            </a:fld>
            <a:endParaRPr lang="en-US" dirty="0"/>
          </a:p>
        </p:txBody>
      </p:sp>
      <p:pic>
        <p:nvPicPr>
          <p:cNvPr id="6" name="Picture 5">
            <a:extLst>
              <a:ext uri="{FF2B5EF4-FFF2-40B4-BE49-F238E27FC236}">
                <a16:creationId xmlns:a16="http://schemas.microsoft.com/office/drawing/2014/main" xmlns="" id="{94D6D60E-FD7C-4765-B200-FCC7141FCC5E}"/>
              </a:ext>
            </a:extLst>
          </p:cNvPr>
          <p:cNvPicPr>
            <a:picLocks noChangeAspect="1"/>
          </p:cNvPicPr>
          <p:nvPr/>
        </p:nvPicPr>
        <p:blipFill>
          <a:blip r:embed="rId2" cstate="print"/>
          <a:stretch>
            <a:fillRect/>
          </a:stretch>
        </p:blipFill>
        <p:spPr>
          <a:xfrm>
            <a:off x="11133125" y="0"/>
            <a:ext cx="1055700" cy="638977"/>
          </a:xfrm>
          <a:prstGeom prst="rect">
            <a:avLst/>
          </a:prstGeom>
        </p:spPr>
      </p:pic>
    </p:spTree>
    <p:extLst>
      <p:ext uri="{BB962C8B-B14F-4D97-AF65-F5344CB8AC3E}">
        <p14:creationId xmlns:p14="http://schemas.microsoft.com/office/powerpoint/2010/main" xmlns="" val="342433566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3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065211" y="-213912"/>
            <a:ext cx="8686801" cy="1066800"/>
          </a:xfrm>
        </p:spPr>
        <p:txBody>
          <a:bodyPr>
            <a:normAutofit/>
          </a:bodyPr>
          <a:lstStyle/>
          <a:p>
            <a:r>
              <a:rPr lang="en-US" dirty="0"/>
              <a:t>Multiple Use Structure</a:t>
            </a:r>
          </a:p>
        </p:txBody>
      </p:sp>
      <p:sp>
        <p:nvSpPr>
          <p:cNvPr id="7" name="Content Placeholder 6"/>
          <p:cNvSpPr>
            <a:spLocks noGrp="1"/>
          </p:cNvSpPr>
          <p:nvPr>
            <p:ph idx="1"/>
          </p:nvPr>
        </p:nvSpPr>
        <p:spPr>
          <a:xfrm>
            <a:off x="1065210" y="914400"/>
            <a:ext cx="8686801" cy="4191000"/>
          </a:xfrm>
        </p:spPr>
        <p:txBody>
          <a:bodyPr>
            <a:noAutofit/>
          </a:bodyPr>
          <a:lstStyle/>
          <a:p>
            <a:r>
              <a:rPr lang="en-US" sz="2400" b="1" dirty="0"/>
              <a:t>Purpose: </a:t>
            </a:r>
            <a:r>
              <a:rPr lang="en-US" sz="2400" dirty="0"/>
              <a:t>The purpose of this case study is to provide you with an opportunity to discuss how the code can be applied in a real-world situation. It also will give you an opportunity to have general discussions concerning the major points of the code. In the case study, you will walk through the phases of site design and development as related to Chapters 6 through 9. </a:t>
            </a:r>
          </a:p>
          <a:p>
            <a:r>
              <a:rPr lang="en-US" sz="2400" b="1" dirty="0"/>
              <a:t>Directions: </a:t>
            </a:r>
            <a:r>
              <a:rPr lang="en-US" sz="2400" dirty="0"/>
              <a:t>After you complete an overview of each chapter of the code, you will be provided a situation to analyze concerning the case study as it pertains to the topics covered in the particular chapters. Select two or three individuals and form a team. After you read the information, answer the discussion questions provided using the information within the case study and the code. You should be prepared to share your answers with the entire group.</a:t>
            </a:r>
          </a:p>
        </p:txBody>
      </p:sp>
      <p:sp>
        <p:nvSpPr>
          <p:cNvPr id="5" name="Slide Number Placeholder 4"/>
          <p:cNvSpPr>
            <a:spLocks noGrp="1"/>
          </p:cNvSpPr>
          <p:nvPr>
            <p:ph type="sldNum" sz="quarter" idx="11"/>
          </p:nvPr>
        </p:nvSpPr>
        <p:spPr/>
        <p:txBody>
          <a:bodyPr/>
          <a:lstStyle/>
          <a:p>
            <a:pPr>
              <a:defRPr/>
            </a:pPr>
            <a:fld id="{4C9BA85A-05AB-40DE-A642-B306DDD4645C}" type="slidenum">
              <a:rPr lang="en-US" smtClean="0"/>
              <a:pPr>
                <a:defRPr/>
              </a:pPr>
              <a:t>330</a:t>
            </a:fld>
            <a:endParaRPr lang="en-US" dirty="0"/>
          </a:p>
        </p:txBody>
      </p:sp>
      <p:pic>
        <p:nvPicPr>
          <p:cNvPr id="8" name="Picture 7">
            <a:extLst>
              <a:ext uri="{FF2B5EF4-FFF2-40B4-BE49-F238E27FC236}">
                <a16:creationId xmlns:a16="http://schemas.microsoft.com/office/drawing/2014/main" xmlns="" id="{9AC0CF04-674C-4A8D-B668-45648FA45334}"/>
              </a:ext>
            </a:extLst>
          </p:cNvPr>
          <p:cNvPicPr>
            <a:picLocks noChangeAspect="1"/>
          </p:cNvPicPr>
          <p:nvPr/>
        </p:nvPicPr>
        <p:blipFill>
          <a:blip r:embed="rId3" cstate="print"/>
          <a:stretch>
            <a:fillRect/>
          </a:stretch>
        </p:blipFill>
        <p:spPr>
          <a:xfrm>
            <a:off x="11133125" y="0"/>
            <a:ext cx="1055700" cy="638977"/>
          </a:xfrm>
          <a:prstGeom prst="rect">
            <a:avLst/>
          </a:prstGeom>
        </p:spPr>
      </p:pic>
    </p:spTree>
    <p:custDataLst>
      <p:tags r:id="rId1"/>
    </p:custDataLst>
    <p:extLst>
      <p:ext uri="{BB962C8B-B14F-4D97-AF65-F5344CB8AC3E}">
        <p14:creationId xmlns:p14="http://schemas.microsoft.com/office/powerpoint/2010/main" xmlns="" val="318740637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3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8273" y="-420753"/>
            <a:ext cx="8686801" cy="1066800"/>
          </a:xfrm>
        </p:spPr>
        <p:txBody>
          <a:bodyPr>
            <a:normAutofit/>
          </a:bodyPr>
          <a:lstStyle/>
          <a:p>
            <a:r>
              <a:rPr lang="en-US" dirty="0"/>
              <a:t>Multiple Use Structure</a:t>
            </a:r>
          </a:p>
        </p:txBody>
      </p:sp>
      <p:sp>
        <p:nvSpPr>
          <p:cNvPr id="3" name="Content Placeholder 2"/>
          <p:cNvSpPr>
            <a:spLocks noGrp="1"/>
          </p:cNvSpPr>
          <p:nvPr>
            <p:ph idx="1"/>
          </p:nvPr>
        </p:nvSpPr>
        <p:spPr>
          <a:xfrm>
            <a:off x="1065213" y="762000"/>
            <a:ext cx="8686801" cy="4191000"/>
          </a:xfrm>
        </p:spPr>
        <p:txBody>
          <a:bodyPr>
            <a:noAutofit/>
          </a:bodyPr>
          <a:lstStyle/>
          <a:p>
            <a:r>
              <a:rPr lang="en-US" sz="2400" b="1" dirty="0"/>
              <a:t>Case Study Background Information: </a:t>
            </a:r>
            <a:r>
              <a:rPr lang="en-US" sz="2400" dirty="0"/>
              <a:t>An existing three-story, multiple-tenant Group B building in Dublin, Ohio, is being converted into a multiple-use structure. The building is 7,500 square feet per floor (687 m2), constructed with masonry exterior walls and concrete floors supported on open web steel joists. Currently, the building does not have a sufficient water supply for a sprinkler system without the installation of a new fire pump. </a:t>
            </a:r>
          </a:p>
          <a:p>
            <a:r>
              <a:rPr lang="en-US" sz="2400" b="1" dirty="0"/>
              <a:t>Scope of Work: </a:t>
            </a:r>
            <a:r>
              <a:rPr lang="en-US" sz="2400" dirty="0"/>
              <a:t>Alterations need to be made to 100 percent of the ground floor; 60 percent of the second floor and 25 percent of the third floor. Additionally, there is a change of occupancy on the entire first floor from Group B to a restaurant (Group A-2). </a:t>
            </a:r>
          </a:p>
        </p:txBody>
      </p:sp>
      <p:sp>
        <p:nvSpPr>
          <p:cNvPr id="5" name="Slide Number Placeholder 4"/>
          <p:cNvSpPr>
            <a:spLocks noGrp="1"/>
          </p:cNvSpPr>
          <p:nvPr>
            <p:ph type="sldNum" sz="quarter" idx="11"/>
          </p:nvPr>
        </p:nvSpPr>
        <p:spPr/>
        <p:txBody>
          <a:bodyPr/>
          <a:lstStyle/>
          <a:p>
            <a:pPr>
              <a:defRPr/>
            </a:pPr>
            <a:fld id="{2C543F9B-D18C-4382-B79F-E6EA160C74A3}" type="slidenum">
              <a:rPr lang="en-US" smtClean="0"/>
              <a:pPr>
                <a:defRPr/>
              </a:pPr>
              <a:t>331</a:t>
            </a:fld>
            <a:endParaRPr lang="en-US" dirty="0"/>
          </a:p>
        </p:txBody>
      </p:sp>
      <p:pic>
        <p:nvPicPr>
          <p:cNvPr id="6" name="Picture 5">
            <a:extLst>
              <a:ext uri="{FF2B5EF4-FFF2-40B4-BE49-F238E27FC236}">
                <a16:creationId xmlns:a16="http://schemas.microsoft.com/office/drawing/2014/main" xmlns="" id="{AD30DC76-CA86-4A79-8E1E-DDFA7F2D5CCF}"/>
              </a:ext>
            </a:extLst>
          </p:cNvPr>
          <p:cNvPicPr>
            <a:picLocks noChangeAspect="1"/>
          </p:cNvPicPr>
          <p:nvPr/>
        </p:nvPicPr>
        <p:blipFill>
          <a:blip r:embed="rId3" cstate="print"/>
          <a:stretch>
            <a:fillRect/>
          </a:stretch>
        </p:blipFill>
        <p:spPr>
          <a:xfrm>
            <a:off x="11133125" y="0"/>
            <a:ext cx="1055700" cy="638977"/>
          </a:xfrm>
          <a:prstGeom prst="rect">
            <a:avLst/>
          </a:prstGeom>
        </p:spPr>
      </p:pic>
    </p:spTree>
    <p:custDataLst>
      <p:tags r:id="rId1"/>
    </p:custDataLst>
    <p:extLst>
      <p:ext uri="{BB962C8B-B14F-4D97-AF65-F5344CB8AC3E}">
        <p14:creationId xmlns:p14="http://schemas.microsoft.com/office/powerpoint/2010/main" xmlns="" val="344897350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3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Multiple Use Structure</a:t>
            </a:r>
          </a:p>
        </p:txBody>
      </p:sp>
      <p:sp>
        <p:nvSpPr>
          <p:cNvPr id="3" name="Content Placeholder 2"/>
          <p:cNvSpPr>
            <a:spLocks noGrp="1"/>
          </p:cNvSpPr>
          <p:nvPr>
            <p:ph idx="1"/>
          </p:nvPr>
        </p:nvSpPr>
        <p:spPr/>
        <p:txBody>
          <a:bodyPr/>
          <a:lstStyle/>
          <a:p>
            <a:pPr marL="0" indent="0">
              <a:buNone/>
            </a:pPr>
            <a:r>
              <a:rPr lang="en-US" b="1" dirty="0"/>
              <a:t>Classification of Work </a:t>
            </a:r>
          </a:p>
          <a:p>
            <a:r>
              <a:rPr lang="en-US" dirty="0"/>
              <a:t>What is the classification of work for this building? ____________________________________________________________________________________________________________________________________________________________________________________________________________________________________</a:t>
            </a:r>
          </a:p>
        </p:txBody>
      </p:sp>
      <p:sp>
        <p:nvSpPr>
          <p:cNvPr id="5" name="Slide Number Placeholder 4"/>
          <p:cNvSpPr>
            <a:spLocks noGrp="1"/>
          </p:cNvSpPr>
          <p:nvPr>
            <p:ph type="sldNum" sz="quarter" idx="11"/>
          </p:nvPr>
        </p:nvSpPr>
        <p:spPr/>
        <p:txBody>
          <a:bodyPr/>
          <a:lstStyle/>
          <a:p>
            <a:pPr>
              <a:defRPr/>
            </a:pPr>
            <a:fld id="{2C543F9B-D18C-4382-B79F-E6EA160C74A3}" type="slidenum">
              <a:rPr lang="en-US" smtClean="0"/>
              <a:pPr>
                <a:defRPr/>
              </a:pPr>
              <a:t>332</a:t>
            </a:fld>
            <a:endParaRPr lang="en-US" dirty="0"/>
          </a:p>
        </p:txBody>
      </p:sp>
      <p:pic>
        <p:nvPicPr>
          <p:cNvPr id="6" name="Picture 5">
            <a:extLst>
              <a:ext uri="{FF2B5EF4-FFF2-40B4-BE49-F238E27FC236}">
                <a16:creationId xmlns:a16="http://schemas.microsoft.com/office/drawing/2014/main" xmlns="" id="{DF5616DB-CB21-419D-8088-DC6295A520AB}"/>
              </a:ext>
            </a:extLst>
          </p:cNvPr>
          <p:cNvPicPr>
            <a:picLocks noChangeAspect="1"/>
          </p:cNvPicPr>
          <p:nvPr/>
        </p:nvPicPr>
        <p:blipFill>
          <a:blip r:embed="rId3" cstate="print"/>
          <a:stretch>
            <a:fillRect/>
          </a:stretch>
        </p:blipFill>
        <p:spPr>
          <a:xfrm>
            <a:off x="11133125" y="0"/>
            <a:ext cx="1055700" cy="638977"/>
          </a:xfrm>
          <a:prstGeom prst="rect">
            <a:avLst/>
          </a:prstGeom>
        </p:spPr>
      </p:pic>
    </p:spTree>
    <p:custDataLst>
      <p:tags r:id="rId1"/>
    </p:custDataLst>
    <p:extLst>
      <p:ext uri="{BB962C8B-B14F-4D97-AF65-F5344CB8AC3E}">
        <p14:creationId xmlns:p14="http://schemas.microsoft.com/office/powerpoint/2010/main" xmlns="" val="221936524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3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5211" y="-202676"/>
            <a:ext cx="8686801" cy="1066800"/>
          </a:xfrm>
        </p:spPr>
        <p:txBody>
          <a:bodyPr>
            <a:normAutofit/>
          </a:bodyPr>
          <a:lstStyle/>
          <a:p>
            <a:r>
              <a:rPr lang="en-US" dirty="0"/>
              <a:t>Multiple Use Structure</a:t>
            </a:r>
          </a:p>
        </p:txBody>
      </p:sp>
      <p:sp>
        <p:nvSpPr>
          <p:cNvPr id="3" name="Content Placeholder 2"/>
          <p:cNvSpPr>
            <a:spLocks noGrp="1"/>
          </p:cNvSpPr>
          <p:nvPr>
            <p:ph idx="1"/>
          </p:nvPr>
        </p:nvSpPr>
        <p:spPr>
          <a:xfrm>
            <a:off x="1293812" y="990600"/>
            <a:ext cx="8686801" cy="4191000"/>
          </a:xfrm>
        </p:spPr>
        <p:txBody>
          <a:bodyPr>
            <a:noAutofit/>
          </a:bodyPr>
          <a:lstStyle/>
          <a:p>
            <a:pPr marL="0" indent="0">
              <a:buNone/>
            </a:pPr>
            <a:r>
              <a:rPr lang="en-US" sz="2800" b="1" dirty="0"/>
              <a:t>Code Compliance Considerations—Alterations  </a:t>
            </a:r>
          </a:p>
          <a:p>
            <a:pPr marL="0" indent="0">
              <a:buNone/>
            </a:pPr>
            <a:r>
              <a:rPr lang="en-US" sz="2800" dirty="0"/>
              <a:t>With the Alterations being completed in the building, what code compliance will the owners need to consider? </a:t>
            </a:r>
          </a:p>
          <a:p>
            <a:r>
              <a:rPr lang="en-US" sz="2800" dirty="0"/>
              <a:t>Building elements and materials</a:t>
            </a:r>
          </a:p>
          <a:p>
            <a:r>
              <a:rPr lang="en-US" sz="2800" dirty="0"/>
              <a:t>Fire protection </a:t>
            </a:r>
          </a:p>
          <a:p>
            <a:r>
              <a:rPr lang="en-US" sz="2800" dirty="0"/>
              <a:t>Means of egress</a:t>
            </a:r>
          </a:p>
          <a:p>
            <a:r>
              <a:rPr lang="en-US" sz="2800" dirty="0"/>
              <a:t>Accessibility </a:t>
            </a:r>
          </a:p>
          <a:p>
            <a:r>
              <a:rPr lang="en-US" sz="2800" dirty="0"/>
              <a:t>Structural</a:t>
            </a:r>
          </a:p>
          <a:p>
            <a:r>
              <a:rPr lang="en-US" sz="2800" dirty="0"/>
              <a:t>Energy conservation</a:t>
            </a:r>
          </a:p>
        </p:txBody>
      </p:sp>
      <p:sp>
        <p:nvSpPr>
          <p:cNvPr id="5" name="Slide Number Placeholder 4"/>
          <p:cNvSpPr>
            <a:spLocks noGrp="1"/>
          </p:cNvSpPr>
          <p:nvPr>
            <p:ph type="sldNum" sz="quarter" idx="11"/>
          </p:nvPr>
        </p:nvSpPr>
        <p:spPr/>
        <p:txBody>
          <a:bodyPr/>
          <a:lstStyle/>
          <a:p>
            <a:pPr>
              <a:defRPr/>
            </a:pPr>
            <a:fld id="{2C543F9B-D18C-4382-B79F-E6EA160C74A3}" type="slidenum">
              <a:rPr lang="en-US" smtClean="0"/>
              <a:pPr>
                <a:defRPr/>
              </a:pPr>
              <a:t>333</a:t>
            </a:fld>
            <a:endParaRPr lang="en-US" dirty="0"/>
          </a:p>
        </p:txBody>
      </p:sp>
      <p:pic>
        <p:nvPicPr>
          <p:cNvPr id="6" name="Picture 5">
            <a:extLst>
              <a:ext uri="{FF2B5EF4-FFF2-40B4-BE49-F238E27FC236}">
                <a16:creationId xmlns:a16="http://schemas.microsoft.com/office/drawing/2014/main" xmlns="" id="{D8D33E53-B873-4BA6-965C-A265DD63CBB5}"/>
              </a:ext>
            </a:extLst>
          </p:cNvPr>
          <p:cNvPicPr>
            <a:picLocks noChangeAspect="1"/>
          </p:cNvPicPr>
          <p:nvPr/>
        </p:nvPicPr>
        <p:blipFill>
          <a:blip r:embed="rId3" cstate="print"/>
          <a:stretch>
            <a:fillRect/>
          </a:stretch>
        </p:blipFill>
        <p:spPr>
          <a:xfrm>
            <a:off x="11133125" y="0"/>
            <a:ext cx="1055700" cy="638977"/>
          </a:xfrm>
          <a:prstGeom prst="rect">
            <a:avLst/>
          </a:prstGeom>
        </p:spPr>
      </p:pic>
    </p:spTree>
    <p:custDataLst>
      <p:tags r:id="rId1"/>
    </p:custDataLst>
    <p:extLst>
      <p:ext uri="{BB962C8B-B14F-4D97-AF65-F5344CB8AC3E}">
        <p14:creationId xmlns:p14="http://schemas.microsoft.com/office/powerpoint/2010/main" xmlns="" val="156982437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3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2053" y="-391687"/>
            <a:ext cx="8686801" cy="1066800"/>
          </a:xfrm>
        </p:spPr>
        <p:txBody>
          <a:bodyPr>
            <a:normAutofit/>
          </a:bodyPr>
          <a:lstStyle/>
          <a:p>
            <a:r>
              <a:rPr lang="en-US" dirty="0"/>
              <a:t>Multiple Use Structure</a:t>
            </a:r>
          </a:p>
        </p:txBody>
      </p:sp>
      <p:sp>
        <p:nvSpPr>
          <p:cNvPr id="3" name="Content Placeholder 2"/>
          <p:cNvSpPr>
            <a:spLocks noGrp="1"/>
          </p:cNvSpPr>
          <p:nvPr>
            <p:ph idx="1"/>
          </p:nvPr>
        </p:nvSpPr>
        <p:spPr>
          <a:xfrm>
            <a:off x="1062053" y="914400"/>
            <a:ext cx="8686801" cy="4191000"/>
          </a:xfrm>
        </p:spPr>
        <p:txBody>
          <a:bodyPr>
            <a:noAutofit/>
          </a:bodyPr>
          <a:lstStyle/>
          <a:p>
            <a:pPr marL="0" indent="0">
              <a:buNone/>
            </a:pPr>
            <a:r>
              <a:rPr lang="en-US" b="1" dirty="0"/>
              <a:t>Code Compliance Considerations—Change of Occupancy  </a:t>
            </a:r>
          </a:p>
          <a:p>
            <a:pPr marL="0" indent="0">
              <a:buNone/>
            </a:pPr>
            <a:r>
              <a:rPr lang="en-US" dirty="0"/>
              <a:t>With the change in occupancy in the building, what code compliance will the owners need to consider? </a:t>
            </a:r>
          </a:p>
          <a:p>
            <a:r>
              <a:rPr lang="en-US" dirty="0"/>
              <a:t>Structural</a:t>
            </a:r>
          </a:p>
          <a:p>
            <a:r>
              <a:rPr lang="en-US" dirty="0"/>
              <a:t>Electrical</a:t>
            </a:r>
          </a:p>
          <a:p>
            <a:r>
              <a:rPr lang="en-US" dirty="0"/>
              <a:t>Mechanical</a:t>
            </a:r>
          </a:p>
          <a:p>
            <a:r>
              <a:rPr lang="en-US" dirty="0"/>
              <a:t>Plumbing</a:t>
            </a:r>
          </a:p>
          <a:p>
            <a:r>
              <a:rPr lang="en-US" dirty="0"/>
              <a:t>Fire protection systems</a:t>
            </a:r>
          </a:p>
          <a:p>
            <a:r>
              <a:rPr lang="en-US" dirty="0"/>
              <a:t>Means of egress</a:t>
            </a:r>
          </a:p>
          <a:p>
            <a:r>
              <a:rPr lang="en-US" dirty="0"/>
              <a:t>Building height and area</a:t>
            </a:r>
          </a:p>
          <a:p>
            <a:r>
              <a:rPr lang="en-US" dirty="0"/>
              <a:t>Enclosure of vertical shafts</a:t>
            </a:r>
          </a:p>
        </p:txBody>
      </p:sp>
      <p:sp>
        <p:nvSpPr>
          <p:cNvPr id="5" name="Slide Number Placeholder 4"/>
          <p:cNvSpPr>
            <a:spLocks noGrp="1"/>
          </p:cNvSpPr>
          <p:nvPr>
            <p:ph type="sldNum" sz="quarter" idx="11"/>
          </p:nvPr>
        </p:nvSpPr>
        <p:spPr/>
        <p:txBody>
          <a:bodyPr/>
          <a:lstStyle/>
          <a:p>
            <a:pPr>
              <a:defRPr/>
            </a:pPr>
            <a:fld id="{2C543F9B-D18C-4382-B79F-E6EA160C74A3}" type="slidenum">
              <a:rPr lang="en-US" smtClean="0"/>
              <a:pPr>
                <a:defRPr/>
              </a:pPr>
              <a:t>334</a:t>
            </a:fld>
            <a:endParaRPr lang="en-US" dirty="0"/>
          </a:p>
        </p:txBody>
      </p:sp>
      <p:pic>
        <p:nvPicPr>
          <p:cNvPr id="6" name="Picture 5">
            <a:extLst>
              <a:ext uri="{FF2B5EF4-FFF2-40B4-BE49-F238E27FC236}">
                <a16:creationId xmlns:a16="http://schemas.microsoft.com/office/drawing/2014/main" xmlns="" id="{8F2C7338-5E7F-4B4A-99D8-767F4EFD80D0}"/>
              </a:ext>
            </a:extLst>
          </p:cNvPr>
          <p:cNvPicPr>
            <a:picLocks noChangeAspect="1"/>
          </p:cNvPicPr>
          <p:nvPr/>
        </p:nvPicPr>
        <p:blipFill>
          <a:blip r:embed="rId3" cstate="print"/>
          <a:stretch>
            <a:fillRect/>
          </a:stretch>
        </p:blipFill>
        <p:spPr>
          <a:xfrm>
            <a:off x="11133125" y="0"/>
            <a:ext cx="1055700" cy="638977"/>
          </a:xfrm>
          <a:prstGeom prst="rect">
            <a:avLst/>
          </a:prstGeom>
        </p:spPr>
      </p:pic>
    </p:spTree>
    <p:custDataLst>
      <p:tags r:id="rId1"/>
    </p:custDataLst>
    <p:extLst>
      <p:ext uri="{BB962C8B-B14F-4D97-AF65-F5344CB8AC3E}">
        <p14:creationId xmlns:p14="http://schemas.microsoft.com/office/powerpoint/2010/main" xmlns="" val="88721849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3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374899" y="3733800"/>
            <a:ext cx="8686801" cy="1066800"/>
          </a:xfrm>
        </p:spPr>
        <p:txBody>
          <a:bodyPr>
            <a:noAutofit/>
          </a:bodyPr>
          <a:lstStyle/>
          <a:p>
            <a:r>
              <a:rPr lang="en-US" sz="14000" dirty="0"/>
              <a:t>The End </a:t>
            </a:r>
          </a:p>
        </p:txBody>
      </p:sp>
      <p:sp>
        <p:nvSpPr>
          <p:cNvPr id="5" name="Slide Number Placeholder 4"/>
          <p:cNvSpPr>
            <a:spLocks noGrp="1"/>
          </p:cNvSpPr>
          <p:nvPr>
            <p:ph type="sldNum" sz="quarter" idx="11"/>
          </p:nvPr>
        </p:nvSpPr>
        <p:spPr/>
        <p:txBody>
          <a:bodyPr/>
          <a:lstStyle/>
          <a:p>
            <a:pPr>
              <a:defRPr/>
            </a:pPr>
            <a:fld id="{2C543F9B-D18C-4382-B79F-E6EA160C74A3}" type="slidenum">
              <a:rPr lang="en-US" smtClean="0"/>
              <a:pPr>
                <a:defRPr/>
              </a:pPr>
              <a:t>335</a:t>
            </a:fld>
            <a:endParaRPr lang="en-US" dirty="0"/>
          </a:p>
        </p:txBody>
      </p:sp>
      <p:pic>
        <p:nvPicPr>
          <p:cNvPr id="8" name="Picture 7">
            <a:extLst>
              <a:ext uri="{FF2B5EF4-FFF2-40B4-BE49-F238E27FC236}">
                <a16:creationId xmlns:a16="http://schemas.microsoft.com/office/drawing/2014/main" xmlns="" id="{AD6691B8-AB94-4FC1-A4FB-B6F9F0FA5F2A}"/>
              </a:ext>
            </a:extLst>
          </p:cNvPr>
          <p:cNvPicPr>
            <a:picLocks noChangeAspect="1"/>
          </p:cNvPicPr>
          <p:nvPr/>
        </p:nvPicPr>
        <p:blipFill>
          <a:blip r:embed="rId3" cstate="print"/>
          <a:stretch>
            <a:fillRect/>
          </a:stretch>
        </p:blipFill>
        <p:spPr>
          <a:xfrm>
            <a:off x="11133125" y="0"/>
            <a:ext cx="1055700" cy="638977"/>
          </a:xfrm>
          <a:prstGeom prst="rect">
            <a:avLst/>
          </a:prstGeom>
        </p:spPr>
      </p:pic>
    </p:spTree>
    <p:custDataLst>
      <p:tags r:id="rId1"/>
    </p:custDataLst>
    <p:extLst>
      <p:ext uri="{BB962C8B-B14F-4D97-AF65-F5344CB8AC3E}">
        <p14:creationId xmlns:p14="http://schemas.microsoft.com/office/powerpoint/2010/main" xmlns="" val="405227637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Duties and Powers of Code Official—Section 104</a:t>
            </a:r>
          </a:p>
        </p:txBody>
      </p:sp>
      <p:sp>
        <p:nvSpPr>
          <p:cNvPr id="3" name="Content Placeholder 2"/>
          <p:cNvSpPr>
            <a:spLocks noGrp="1"/>
          </p:cNvSpPr>
          <p:nvPr>
            <p:ph sz="half" idx="1"/>
          </p:nvPr>
        </p:nvSpPr>
        <p:spPr/>
        <p:txBody>
          <a:bodyPr>
            <a:normAutofit/>
          </a:bodyPr>
          <a:lstStyle/>
          <a:p>
            <a:pPr marL="0" indent="0">
              <a:buNone/>
            </a:pPr>
            <a:r>
              <a:rPr lang="en-US" sz="2800" b="1" dirty="0"/>
              <a:t>Section 104.9.1 – Used materials and equipment </a:t>
            </a:r>
          </a:p>
          <a:p>
            <a:r>
              <a:rPr lang="en-US" sz="2800" dirty="0"/>
              <a:t>Materials can be reused provided they meet the requirements for new materials. </a:t>
            </a:r>
          </a:p>
          <a:p>
            <a:r>
              <a:rPr lang="en-US" sz="2800" dirty="0"/>
              <a:t>Equipment can only be reused if specifically approved by the code official.</a:t>
            </a:r>
          </a:p>
        </p:txBody>
      </p:sp>
      <p:sp>
        <p:nvSpPr>
          <p:cNvPr id="5" name="Slide Number Placeholder 4"/>
          <p:cNvSpPr>
            <a:spLocks noGrp="1"/>
          </p:cNvSpPr>
          <p:nvPr>
            <p:ph type="sldNum" sz="quarter" idx="11"/>
          </p:nvPr>
        </p:nvSpPr>
        <p:spPr/>
        <p:txBody>
          <a:bodyPr/>
          <a:lstStyle/>
          <a:p>
            <a:pPr>
              <a:defRPr/>
            </a:pPr>
            <a:fld id="{4C9BA85A-05AB-40DE-A642-B306DDD4645C}" type="slidenum">
              <a:rPr lang="en-US" smtClean="0"/>
              <a:pPr>
                <a:defRPr/>
              </a:pPr>
              <a:t>34</a:t>
            </a:fld>
            <a:endParaRPr lang="en-US" dirty="0"/>
          </a:p>
        </p:txBody>
      </p:sp>
      <p:pic>
        <p:nvPicPr>
          <p:cNvPr id="6" name="Picture 5">
            <a:extLst>
              <a:ext uri="{FF2B5EF4-FFF2-40B4-BE49-F238E27FC236}">
                <a16:creationId xmlns:a16="http://schemas.microsoft.com/office/drawing/2014/main" xmlns="" id="{26B5A095-C482-4734-9F8F-3536B434BBAE}"/>
              </a:ext>
            </a:extLst>
          </p:cNvPr>
          <p:cNvPicPr>
            <a:picLocks noChangeAspect="1"/>
          </p:cNvPicPr>
          <p:nvPr/>
        </p:nvPicPr>
        <p:blipFill>
          <a:blip r:embed="rId2" cstate="print"/>
          <a:stretch>
            <a:fillRect/>
          </a:stretch>
        </p:blipFill>
        <p:spPr>
          <a:xfrm>
            <a:off x="11133125" y="0"/>
            <a:ext cx="1055700" cy="638977"/>
          </a:xfrm>
          <a:prstGeom prst="rect">
            <a:avLst/>
          </a:prstGeom>
        </p:spPr>
      </p:pic>
    </p:spTree>
    <p:extLst>
      <p:ext uri="{BB962C8B-B14F-4D97-AF65-F5344CB8AC3E}">
        <p14:creationId xmlns:p14="http://schemas.microsoft.com/office/powerpoint/2010/main" xmlns="" val="67433849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Duties and Powers of Code Official—Section 104</a:t>
            </a:r>
          </a:p>
        </p:txBody>
      </p:sp>
      <p:sp>
        <p:nvSpPr>
          <p:cNvPr id="3" name="Content Placeholder 2"/>
          <p:cNvSpPr>
            <a:spLocks noGrp="1"/>
          </p:cNvSpPr>
          <p:nvPr>
            <p:ph sz="half" idx="1"/>
          </p:nvPr>
        </p:nvSpPr>
        <p:spPr/>
        <p:txBody>
          <a:bodyPr>
            <a:noAutofit/>
          </a:bodyPr>
          <a:lstStyle/>
          <a:p>
            <a:pPr marL="0" indent="0">
              <a:buNone/>
            </a:pPr>
            <a:r>
              <a:rPr lang="en-US" sz="2800" b="1" dirty="0"/>
              <a:t>Section 104.10 – Modifications </a:t>
            </a:r>
          </a:p>
          <a:p>
            <a:r>
              <a:rPr lang="en-US" sz="2800" dirty="0"/>
              <a:t>The code official can allow modifications, provided that strict compliance with the code is impractical and that the modification meets the intent and purpose of the code. </a:t>
            </a:r>
          </a:p>
          <a:p>
            <a:r>
              <a:rPr lang="en-US" sz="2800" dirty="0"/>
              <a:t>The owner or owner’s agent must apply for and request such a modification. </a:t>
            </a:r>
          </a:p>
          <a:p>
            <a:r>
              <a:rPr lang="en-US" sz="2800" dirty="0"/>
              <a:t>Whatever decision the code official makes, the level of health, accessibility, life and fire safety, or structural integrity shall be maintained. </a:t>
            </a:r>
          </a:p>
        </p:txBody>
      </p:sp>
      <p:sp>
        <p:nvSpPr>
          <p:cNvPr id="5" name="Slide Number Placeholder 4"/>
          <p:cNvSpPr>
            <a:spLocks noGrp="1"/>
          </p:cNvSpPr>
          <p:nvPr>
            <p:ph type="sldNum" sz="quarter" idx="11"/>
          </p:nvPr>
        </p:nvSpPr>
        <p:spPr/>
        <p:txBody>
          <a:bodyPr/>
          <a:lstStyle/>
          <a:p>
            <a:pPr>
              <a:defRPr/>
            </a:pPr>
            <a:fld id="{4C9BA85A-05AB-40DE-A642-B306DDD4645C}" type="slidenum">
              <a:rPr lang="en-US" smtClean="0"/>
              <a:pPr>
                <a:defRPr/>
              </a:pPr>
              <a:t>35</a:t>
            </a:fld>
            <a:endParaRPr lang="en-US" dirty="0"/>
          </a:p>
        </p:txBody>
      </p:sp>
      <p:pic>
        <p:nvPicPr>
          <p:cNvPr id="6" name="Picture 5">
            <a:extLst>
              <a:ext uri="{FF2B5EF4-FFF2-40B4-BE49-F238E27FC236}">
                <a16:creationId xmlns:a16="http://schemas.microsoft.com/office/drawing/2014/main" xmlns="" id="{81609741-0C7E-4F56-B3FA-2F5A6AC3049F}"/>
              </a:ext>
            </a:extLst>
          </p:cNvPr>
          <p:cNvPicPr>
            <a:picLocks noChangeAspect="1"/>
          </p:cNvPicPr>
          <p:nvPr/>
        </p:nvPicPr>
        <p:blipFill>
          <a:blip r:embed="rId2" cstate="print"/>
          <a:stretch>
            <a:fillRect/>
          </a:stretch>
        </p:blipFill>
        <p:spPr>
          <a:xfrm>
            <a:off x="11133125" y="0"/>
            <a:ext cx="1055700" cy="638977"/>
          </a:xfrm>
          <a:prstGeom prst="rect">
            <a:avLst/>
          </a:prstGeom>
        </p:spPr>
      </p:pic>
    </p:spTree>
    <p:extLst>
      <p:ext uri="{BB962C8B-B14F-4D97-AF65-F5344CB8AC3E}">
        <p14:creationId xmlns:p14="http://schemas.microsoft.com/office/powerpoint/2010/main" xmlns="" val="428154989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Duties and Powers of Code Official—Section 104</a:t>
            </a:r>
          </a:p>
        </p:txBody>
      </p:sp>
      <p:sp>
        <p:nvSpPr>
          <p:cNvPr id="3" name="Content Placeholder 2"/>
          <p:cNvSpPr>
            <a:spLocks noGrp="1"/>
          </p:cNvSpPr>
          <p:nvPr>
            <p:ph sz="half" idx="1"/>
          </p:nvPr>
        </p:nvSpPr>
        <p:spPr/>
        <p:txBody>
          <a:bodyPr>
            <a:normAutofit/>
          </a:bodyPr>
          <a:lstStyle/>
          <a:p>
            <a:pPr marL="0" indent="0">
              <a:buNone/>
            </a:pPr>
            <a:r>
              <a:rPr lang="en-US" sz="2800" b="1" dirty="0"/>
              <a:t>Section 104.10 – Modifications </a:t>
            </a:r>
          </a:p>
          <a:p>
            <a:r>
              <a:rPr lang="en-US" sz="2800" dirty="0"/>
              <a:t>The code official has to rely on their experience and training to ensure that the public welfare and safety is maintained. </a:t>
            </a:r>
          </a:p>
          <a:p>
            <a:r>
              <a:rPr lang="en-US" sz="2800" dirty="0"/>
              <a:t>The code official can require that a design professional registered in the state submit supporting reports and designs at the owner’s expense.</a:t>
            </a:r>
          </a:p>
        </p:txBody>
      </p:sp>
      <p:sp>
        <p:nvSpPr>
          <p:cNvPr id="5" name="Slide Number Placeholder 4"/>
          <p:cNvSpPr>
            <a:spLocks noGrp="1"/>
          </p:cNvSpPr>
          <p:nvPr>
            <p:ph type="sldNum" sz="quarter" idx="11"/>
          </p:nvPr>
        </p:nvSpPr>
        <p:spPr/>
        <p:txBody>
          <a:bodyPr/>
          <a:lstStyle/>
          <a:p>
            <a:pPr>
              <a:defRPr/>
            </a:pPr>
            <a:fld id="{4C9BA85A-05AB-40DE-A642-B306DDD4645C}" type="slidenum">
              <a:rPr lang="en-US" smtClean="0"/>
              <a:pPr>
                <a:defRPr/>
              </a:pPr>
              <a:t>36</a:t>
            </a:fld>
            <a:endParaRPr lang="en-US" dirty="0"/>
          </a:p>
        </p:txBody>
      </p:sp>
      <p:pic>
        <p:nvPicPr>
          <p:cNvPr id="6" name="Picture 5">
            <a:extLst>
              <a:ext uri="{FF2B5EF4-FFF2-40B4-BE49-F238E27FC236}">
                <a16:creationId xmlns:a16="http://schemas.microsoft.com/office/drawing/2014/main" xmlns="" id="{68FE6339-2F17-4BD2-A55E-798FD10D1AB2}"/>
              </a:ext>
            </a:extLst>
          </p:cNvPr>
          <p:cNvPicPr>
            <a:picLocks noChangeAspect="1"/>
          </p:cNvPicPr>
          <p:nvPr/>
        </p:nvPicPr>
        <p:blipFill>
          <a:blip r:embed="rId2" cstate="print"/>
          <a:stretch>
            <a:fillRect/>
          </a:stretch>
        </p:blipFill>
        <p:spPr>
          <a:xfrm>
            <a:off x="11133125" y="0"/>
            <a:ext cx="1055700" cy="638977"/>
          </a:xfrm>
          <a:prstGeom prst="rect">
            <a:avLst/>
          </a:prstGeom>
        </p:spPr>
      </p:pic>
    </p:spTree>
    <p:extLst>
      <p:ext uri="{BB962C8B-B14F-4D97-AF65-F5344CB8AC3E}">
        <p14:creationId xmlns:p14="http://schemas.microsoft.com/office/powerpoint/2010/main" xmlns="" val="231728579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Duties and Powers of Code Official—Section 104</a:t>
            </a:r>
          </a:p>
        </p:txBody>
      </p:sp>
      <p:sp>
        <p:nvSpPr>
          <p:cNvPr id="3" name="Content Placeholder 2"/>
          <p:cNvSpPr>
            <a:spLocks noGrp="1"/>
          </p:cNvSpPr>
          <p:nvPr>
            <p:ph sz="half" idx="1"/>
          </p:nvPr>
        </p:nvSpPr>
        <p:spPr/>
        <p:txBody>
          <a:bodyPr>
            <a:noAutofit/>
          </a:bodyPr>
          <a:lstStyle/>
          <a:p>
            <a:pPr marL="0" indent="0">
              <a:buNone/>
            </a:pPr>
            <a:r>
              <a:rPr lang="en-US" sz="2800" b="1" dirty="0"/>
              <a:t>Section 104.10.1 – Flood hazard areas </a:t>
            </a:r>
          </a:p>
          <a:p>
            <a:r>
              <a:rPr lang="en-US" sz="2800" dirty="0"/>
              <a:t>Contains requirements that are consistent with other I-Codes as it relates to flood hazard areas. </a:t>
            </a:r>
          </a:p>
          <a:p>
            <a:endParaRPr lang="en-US" sz="2800" dirty="0"/>
          </a:p>
          <a:p>
            <a:r>
              <a:rPr lang="en-US" sz="2800" dirty="0"/>
              <a:t>Proposed modifications to flood resistance requirements must be substantiated against specific criteria, including the need for the modification and the impact the modification will have on public safety and property.</a:t>
            </a:r>
          </a:p>
        </p:txBody>
      </p:sp>
      <p:sp>
        <p:nvSpPr>
          <p:cNvPr id="5" name="Slide Number Placeholder 4"/>
          <p:cNvSpPr>
            <a:spLocks noGrp="1"/>
          </p:cNvSpPr>
          <p:nvPr>
            <p:ph type="sldNum" sz="quarter" idx="11"/>
          </p:nvPr>
        </p:nvSpPr>
        <p:spPr/>
        <p:txBody>
          <a:bodyPr/>
          <a:lstStyle/>
          <a:p>
            <a:pPr>
              <a:defRPr/>
            </a:pPr>
            <a:fld id="{4C9BA85A-05AB-40DE-A642-B306DDD4645C}" type="slidenum">
              <a:rPr lang="en-US" smtClean="0"/>
              <a:pPr>
                <a:defRPr/>
              </a:pPr>
              <a:t>37</a:t>
            </a:fld>
            <a:endParaRPr lang="en-US" dirty="0"/>
          </a:p>
        </p:txBody>
      </p:sp>
      <p:pic>
        <p:nvPicPr>
          <p:cNvPr id="6" name="Picture 5">
            <a:extLst>
              <a:ext uri="{FF2B5EF4-FFF2-40B4-BE49-F238E27FC236}">
                <a16:creationId xmlns:a16="http://schemas.microsoft.com/office/drawing/2014/main" xmlns="" id="{5C707731-A137-487E-93AD-06DE2D754136}"/>
              </a:ext>
            </a:extLst>
          </p:cNvPr>
          <p:cNvPicPr>
            <a:picLocks noChangeAspect="1"/>
          </p:cNvPicPr>
          <p:nvPr/>
        </p:nvPicPr>
        <p:blipFill>
          <a:blip r:embed="rId3" cstate="print"/>
          <a:stretch>
            <a:fillRect/>
          </a:stretch>
        </p:blipFill>
        <p:spPr>
          <a:xfrm>
            <a:off x="11133125" y="0"/>
            <a:ext cx="1055700" cy="638977"/>
          </a:xfrm>
          <a:prstGeom prst="rect">
            <a:avLst/>
          </a:prstGeom>
        </p:spPr>
      </p:pic>
    </p:spTree>
    <p:extLst>
      <p:ext uri="{BB962C8B-B14F-4D97-AF65-F5344CB8AC3E}">
        <p14:creationId xmlns:p14="http://schemas.microsoft.com/office/powerpoint/2010/main" xmlns="" val="278625934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Duties and Powers of Code Official—Section 104</a:t>
            </a:r>
          </a:p>
        </p:txBody>
      </p:sp>
      <p:sp>
        <p:nvSpPr>
          <p:cNvPr id="3" name="Content Placeholder 2"/>
          <p:cNvSpPr>
            <a:spLocks noGrp="1"/>
          </p:cNvSpPr>
          <p:nvPr>
            <p:ph sz="half" idx="1"/>
          </p:nvPr>
        </p:nvSpPr>
        <p:spPr>
          <a:xfrm>
            <a:off x="1065212" y="1609627"/>
            <a:ext cx="8686801" cy="4191000"/>
          </a:xfrm>
        </p:spPr>
        <p:txBody>
          <a:bodyPr>
            <a:noAutofit/>
          </a:bodyPr>
          <a:lstStyle/>
          <a:p>
            <a:pPr marL="0" indent="0">
              <a:buNone/>
            </a:pPr>
            <a:r>
              <a:rPr lang="en-US" sz="2800" b="1" dirty="0"/>
              <a:t>Section 104.11 – Alternative materials, designs and methods of construction and equipment </a:t>
            </a:r>
          </a:p>
          <a:p>
            <a:r>
              <a:rPr lang="en-US" sz="2800" dirty="0"/>
              <a:t>The code does not intend to prevent or prohibit any items or methods not specifically covered in the text. </a:t>
            </a:r>
          </a:p>
          <a:p>
            <a:r>
              <a:rPr lang="en-US" sz="2800" dirty="0"/>
              <a:t>As a performance code, the IBC can be applicable to and provide a basis for the approval of an increasing number of newly developed, innovative materials, systems and methods for which no code text or referenced standards yet exist. </a:t>
            </a:r>
          </a:p>
        </p:txBody>
      </p:sp>
      <p:sp>
        <p:nvSpPr>
          <p:cNvPr id="5" name="Slide Number Placeholder 4"/>
          <p:cNvSpPr>
            <a:spLocks noGrp="1"/>
          </p:cNvSpPr>
          <p:nvPr>
            <p:ph type="sldNum" sz="quarter" idx="11"/>
          </p:nvPr>
        </p:nvSpPr>
        <p:spPr/>
        <p:txBody>
          <a:bodyPr/>
          <a:lstStyle/>
          <a:p>
            <a:pPr>
              <a:defRPr/>
            </a:pPr>
            <a:fld id="{4C9BA85A-05AB-40DE-A642-B306DDD4645C}" type="slidenum">
              <a:rPr lang="en-US" smtClean="0"/>
              <a:pPr>
                <a:defRPr/>
              </a:pPr>
              <a:t>38</a:t>
            </a:fld>
            <a:endParaRPr lang="en-US" dirty="0"/>
          </a:p>
        </p:txBody>
      </p:sp>
      <p:pic>
        <p:nvPicPr>
          <p:cNvPr id="6" name="Picture 5">
            <a:extLst>
              <a:ext uri="{FF2B5EF4-FFF2-40B4-BE49-F238E27FC236}">
                <a16:creationId xmlns:a16="http://schemas.microsoft.com/office/drawing/2014/main" xmlns="" id="{D3086027-B846-4C24-AA8E-69CD875DF764}"/>
              </a:ext>
            </a:extLst>
          </p:cNvPr>
          <p:cNvPicPr>
            <a:picLocks noChangeAspect="1"/>
          </p:cNvPicPr>
          <p:nvPr/>
        </p:nvPicPr>
        <p:blipFill>
          <a:blip r:embed="rId3" cstate="print"/>
          <a:stretch>
            <a:fillRect/>
          </a:stretch>
        </p:blipFill>
        <p:spPr>
          <a:xfrm>
            <a:off x="11133125" y="0"/>
            <a:ext cx="1055700" cy="638977"/>
          </a:xfrm>
          <a:prstGeom prst="rect">
            <a:avLst/>
          </a:prstGeom>
        </p:spPr>
      </p:pic>
    </p:spTree>
    <p:extLst>
      <p:ext uri="{BB962C8B-B14F-4D97-AF65-F5344CB8AC3E}">
        <p14:creationId xmlns:p14="http://schemas.microsoft.com/office/powerpoint/2010/main" xmlns="" val="416444629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5211" y="111201"/>
            <a:ext cx="8686801" cy="1066800"/>
          </a:xfrm>
        </p:spPr>
        <p:txBody>
          <a:bodyPr>
            <a:normAutofit/>
          </a:bodyPr>
          <a:lstStyle/>
          <a:p>
            <a:r>
              <a:rPr lang="en-US" dirty="0"/>
              <a:t>Duties and Powers of Code Official—Section 104</a:t>
            </a:r>
          </a:p>
        </p:txBody>
      </p:sp>
      <p:sp>
        <p:nvSpPr>
          <p:cNvPr id="3" name="Content Placeholder 2"/>
          <p:cNvSpPr>
            <a:spLocks noGrp="1"/>
          </p:cNvSpPr>
          <p:nvPr>
            <p:ph sz="half" idx="1"/>
          </p:nvPr>
        </p:nvSpPr>
        <p:spPr>
          <a:xfrm>
            <a:off x="1065212" y="1571134"/>
            <a:ext cx="8686801" cy="4191000"/>
          </a:xfrm>
        </p:spPr>
        <p:txBody>
          <a:bodyPr>
            <a:noAutofit/>
          </a:bodyPr>
          <a:lstStyle/>
          <a:p>
            <a:pPr marL="0" indent="0">
              <a:buNone/>
            </a:pPr>
            <a:r>
              <a:rPr lang="en-US" sz="2800" b="1" dirty="0"/>
              <a:t>Section 104.11 – Alternative materials, designs and methods of construction and equipment </a:t>
            </a:r>
          </a:p>
          <a:p>
            <a:r>
              <a:rPr lang="en-US" sz="2800" dirty="0"/>
              <a:t>By virtue of this text, the code regulates new and innovative construction practices, while providing for the safety of building occupants. </a:t>
            </a:r>
          </a:p>
          <a:p>
            <a:r>
              <a:rPr lang="en-US" sz="2800" dirty="0"/>
              <a:t>This provision is similar to modifications in that the code official has to rule on the alternatives that are submitted. </a:t>
            </a:r>
          </a:p>
          <a:p>
            <a:r>
              <a:rPr lang="en-US" sz="2800" dirty="0"/>
              <a:t>The alternative must meet the intent and purpose of the code and maintain the current level of safety and public welfare within the building. </a:t>
            </a:r>
          </a:p>
        </p:txBody>
      </p:sp>
      <p:sp>
        <p:nvSpPr>
          <p:cNvPr id="5" name="Slide Number Placeholder 4"/>
          <p:cNvSpPr>
            <a:spLocks noGrp="1"/>
          </p:cNvSpPr>
          <p:nvPr>
            <p:ph type="sldNum" sz="quarter" idx="11"/>
          </p:nvPr>
        </p:nvSpPr>
        <p:spPr/>
        <p:txBody>
          <a:bodyPr/>
          <a:lstStyle/>
          <a:p>
            <a:pPr>
              <a:defRPr/>
            </a:pPr>
            <a:fld id="{4C9BA85A-05AB-40DE-A642-B306DDD4645C}" type="slidenum">
              <a:rPr lang="en-US" smtClean="0"/>
              <a:pPr>
                <a:defRPr/>
              </a:pPr>
              <a:t>39</a:t>
            </a:fld>
            <a:endParaRPr lang="en-US" dirty="0"/>
          </a:p>
        </p:txBody>
      </p:sp>
      <p:pic>
        <p:nvPicPr>
          <p:cNvPr id="6" name="Picture 5">
            <a:extLst>
              <a:ext uri="{FF2B5EF4-FFF2-40B4-BE49-F238E27FC236}">
                <a16:creationId xmlns:a16="http://schemas.microsoft.com/office/drawing/2014/main" xmlns="" id="{F8022523-2D2E-439A-BDF6-C4A49C62A16D}"/>
              </a:ext>
            </a:extLst>
          </p:cNvPr>
          <p:cNvPicPr>
            <a:picLocks noChangeAspect="1"/>
          </p:cNvPicPr>
          <p:nvPr/>
        </p:nvPicPr>
        <p:blipFill>
          <a:blip r:embed="rId2" cstate="print"/>
          <a:stretch>
            <a:fillRect/>
          </a:stretch>
        </p:blipFill>
        <p:spPr>
          <a:xfrm>
            <a:off x="11133125" y="0"/>
            <a:ext cx="1055700" cy="638977"/>
          </a:xfrm>
          <a:prstGeom prst="rect">
            <a:avLst/>
          </a:prstGeom>
        </p:spPr>
      </p:pic>
    </p:spTree>
    <p:extLst>
      <p:ext uri="{BB962C8B-B14F-4D97-AF65-F5344CB8AC3E}">
        <p14:creationId xmlns:p14="http://schemas.microsoft.com/office/powerpoint/2010/main" xmlns="" val="171197097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5211" y="-11784"/>
            <a:ext cx="8686801" cy="1066800"/>
          </a:xfrm>
        </p:spPr>
        <p:txBody>
          <a:bodyPr/>
          <a:lstStyle/>
          <a:p>
            <a:r>
              <a:rPr lang="en-US" dirty="0"/>
              <a:t>Description</a:t>
            </a:r>
          </a:p>
        </p:txBody>
      </p:sp>
      <p:sp>
        <p:nvSpPr>
          <p:cNvPr id="3" name="Content Placeholder 2"/>
          <p:cNvSpPr>
            <a:spLocks noGrp="1"/>
          </p:cNvSpPr>
          <p:nvPr>
            <p:ph idx="1"/>
          </p:nvPr>
        </p:nvSpPr>
        <p:spPr>
          <a:xfrm>
            <a:off x="1065194" y="1045589"/>
            <a:ext cx="8686801" cy="4191000"/>
          </a:xfrm>
        </p:spPr>
        <p:txBody>
          <a:bodyPr>
            <a:noAutofit/>
          </a:bodyPr>
          <a:lstStyle/>
          <a:p>
            <a:r>
              <a:rPr lang="en-US" sz="3200" dirty="0"/>
              <a:t>Course will detail the provisions of the 2018 </a:t>
            </a:r>
            <a:r>
              <a:rPr lang="en-US" sz="3200" i="1" dirty="0"/>
              <a:t>International  Existing Building Code</a:t>
            </a:r>
            <a:r>
              <a:rPr lang="en-US" sz="3200" dirty="0"/>
              <a:t>® (IEBC®).</a:t>
            </a:r>
          </a:p>
          <a:p>
            <a:r>
              <a:rPr lang="en-US" sz="3200" dirty="0"/>
              <a:t>Details will include the application of the code in relation to options provided. </a:t>
            </a:r>
          </a:p>
          <a:p>
            <a:r>
              <a:rPr lang="en-US" sz="3200" dirty="0"/>
              <a:t>Create better understanding of the options of the code an how to select the most effective for given project.  </a:t>
            </a:r>
          </a:p>
          <a:p>
            <a:r>
              <a:rPr lang="en-US" sz="3200" dirty="0"/>
              <a:t>Class includes case studies and review of buildings based on occupancy, use and multiple use structures.</a:t>
            </a:r>
          </a:p>
        </p:txBody>
      </p:sp>
      <p:sp>
        <p:nvSpPr>
          <p:cNvPr id="5" name="Slide Number Placeholder 4"/>
          <p:cNvSpPr>
            <a:spLocks noGrp="1"/>
          </p:cNvSpPr>
          <p:nvPr>
            <p:ph type="sldNum" sz="quarter" idx="11"/>
          </p:nvPr>
        </p:nvSpPr>
        <p:spPr/>
        <p:txBody>
          <a:bodyPr/>
          <a:lstStyle/>
          <a:p>
            <a:fld id="{F8B5DA1B-6C24-4748-B347-265A9C40C776}" type="slidenum">
              <a:rPr lang="en-US" smtClean="0"/>
              <a:pPr/>
              <a:t>4</a:t>
            </a:fld>
            <a:endParaRPr lang="en-US" dirty="0"/>
          </a:p>
        </p:txBody>
      </p:sp>
      <p:pic>
        <p:nvPicPr>
          <p:cNvPr id="6" name="Picture 5">
            <a:extLst>
              <a:ext uri="{FF2B5EF4-FFF2-40B4-BE49-F238E27FC236}">
                <a16:creationId xmlns:a16="http://schemas.microsoft.com/office/drawing/2014/main" xmlns="" id="{3B12688D-6F12-4E3E-A7C6-CFADB0F7C5B2}"/>
              </a:ext>
            </a:extLst>
          </p:cNvPr>
          <p:cNvPicPr>
            <a:picLocks noChangeAspect="1"/>
          </p:cNvPicPr>
          <p:nvPr/>
        </p:nvPicPr>
        <p:blipFill>
          <a:blip r:embed="rId4" cstate="print"/>
          <a:stretch>
            <a:fillRect/>
          </a:stretch>
        </p:blipFill>
        <p:spPr>
          <a:xfrm>
            <a:off x="11133125" y="0"/>
            <a:ext cx="1055700" cy="638977"/>
          </a:xfrm>
          <a:prstGeom prst="rect">
            <a:avLst/>
          </a:prstGeom>
        </p:spPr>
      </p:pic>
    </p:spTree>
    <p:custDataLst>
      <p:tags r:id="rId1"/>
    </p:custDataLst>
    <p:extLst>
      <p:ext uri="{BB962C8B-B14F-4D97-AF65-F5344CB8AC3E}">
        <p14:creationId xmlns:p14="http://schemas.microsoft.com/office/powerpoint/2010/main" xmlns="" val="150840817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Duties and Powers of Code Official—Section 104</a:t>
            </a:r>
          </a:p>
        </p:txBody>
      </p:sp>
      <p:sp>
        <p:nvSpPr>
          <p:cNvPr id="3" name="Content Placeholder 2"/>
          <p:cNvSpPr>
            <a:spLocks noGrp="1"/>
          </p:cNvSpPr>
          <p:nvPr>
            <p:ph sz="half" idx="1"/>
          </p:nvPr>
        </p:nvSpPr>
        <p:spPr/>
        <p:txBody>
          <a:bodyPr>
            <a:normAutofit/>
          </a:bodyPr>
          <a:lstStyle/>
          <a:p>
            <a:pPr marL="0" indent="0">
              <a:buNone/>
            </a:pPr>
            <a:r>
              <a:rPr lang="en-US" sz="2800" b="1" dirty="0"/>
              <a:t>Section 104.11.1 – Research reports </a:t>
            </a:r>
          </a:p>
          <a:p>
            <a:r>
              <a:rPr lang="en-US" sz="2800" dirty="0"/>
              <a:t>Reports providing evidence of this equivalency are required to be supplied by an approved source, meaning a source that the code official finds to be reliable and accurate. </a:t>
            </a:r>
          </a:p>
        </p:txBody>
      </p:sp>
      <p:sp>
        <p:nvSpPr>
          <p:cNvPr id="5" name="Slide Number Placeholder 4"/>
          <p:cNvSpPr>
            <a:spLocks noGrp="1"/>
          </p:cNvSpPr>
          <p:nvPr>
            <p:ph type="sldNum" sz="quarter" idx="11"/>
          </p:nvPr>
        </p:nvSpPr>
        <p:spPr/>
        <p:txBody>
          <a:bodyPr/>
          <a:lstStyle/>
          <a:p>
            <a:pPr>
              <a:defRPr/>
            </a:pPr>
            <a:fld id="{4C9BA85A-05AB-40DE-A642-B306DDD4645C}" type="slidenum">
              <a:rPr lang="en-US" smtClean="0"/>
              <a:pPr>
                <a:defRPr/>
              </a:pPr>
              <a:t>40</a:t>
            </a:fld>
            <a:endParaRPr lang="en-US" dirty="0"/>
          </a:p>
        </p:txBody>
      </p:sp>
      <p:pic>
        <p:nvPicPr>
          <p:cNvPr id="6" name="Picture 5">
            <a:extLst>
              <a:ext uri="{FF2B5EF4-FFF2-40B4-BE49-F238E27FC236}">
                <a16:creationId xmlns:a16="http://schemas.microsoft.com/office/drawing/2014/main" xmlns="" id="{C4008933-1798-4F48-8C6C-070156122C9B}"/>
              </a:ext>
            </a:extLst>
          </p:cNvPr>
          <p:cNvPicPr>
            <a:picLocks noChangeAspect="1"/>
          </p:cNvPicPr>
          <p:nvPr/>
        </p:nvPicPr>
        <p:blipFill>
          <a:blip r:embed="rId3" cstate="print"/>
          <a:stretch>
            <a:fillRect/>
          </a:stretch>
        </p:blipFill>
        <p:spPr>
          <a:xfrm>
            <a:off x="11133125" y="0"/>
            <a:ext cx="1055700" cy="638977"/>
          </a:xfrm>
          <a:prstGeom prst="rect">
            <a:avLst/>
          </a:prstGeom>
        </p:spPr>
      </p:pic>
    </p:spTree>
    <p:extLst>
      <p:ext uri="{BB962C8B-B14F-4D97-AF65-F5344CB8AC3E}">
        <p14:creationId xmlns:p14="http://schemas.microsoft.com/office/powerpoint/2010/main" xmlns="" val="268387203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6129" y="-240384"/>
            <a:ext cx="8686801" cy="1066800"/>
          </a:xfrm>
        </p:spPr>
        <p:txBody>
          <a:bodyPr>
            <a:normAutofit/>
          </a:bodyPr>
          <a:lstStyle/>
          <a:p>
            <a:r>
              <a:rPr lang="en-US" dirty="0"/>
              <a:t>Permits—Section 105</a:t>
            </a:r>
          </a:p>
        </p:txBody>
      </p:sp>
      <p:sp>
        <p:nvSpPr>
          <p:cNvPr id="3" name="Content Placeholder 2"/>
          <p:cNvSpPr>
            <a:spLocks noGrp="1"/>
          </p:cNvSpPr>
          <p:nvPr>
            <p:ph sz="half" idx="1"/>
          </p:nvPr>
        </p:nvSpPr>
        <p:spPr>
          <a:xfrm>
            <a:off x="1096619" y="835843"/>
            <a:ext cx="8686801" cy="4191000"/>
          </a:xfrm>
        </p:spPr>
        <p:txBody>
          <a:bodyPr>
            <a:noAutofit/>
          </a:bodyPr>
          <a:lstStyle/>
          <a:p>
            <a:pPr marL="0" indent="0">
              <a:buNone/>
            </a:pPr>
            <a:r>
              <a:rPr lang="en-US" sz="2800" b="1" dirty="0"/>
              <a:t>Section 105.1 – Required </a:t>
            </a:r>
          </a:p>
          <a:p>
            <a:r>
              <a:rPr lang="en-US" sz="2800" dirty="0"/>
              <a:t>Requires permits for work done under the auspices of the code. </a:t>
            </a:r>
          </a:p>
          <a:p>
            <a:r>
              <a:rPr lang="en-US" sz="2800" dirty="0"/>
              <a:t>Annual permits are allowed for work to already approved electrical, gas, mechanical or plumbing installations. </a:t>
            </a:r>
          </a:p>
          <a:p>
            <a:r>
              <a:rPr lang="en-US" sz="2800" dirty="0"/>
              <a:t>Reduces the amount of administrative work required to apply for a permit in each individual situation. </a:t>
            </a:r>
          </a:p>
          <a:p>
            <a:r>
              <a:rPr lang="en-US" sz="2800" dirty="0"/>
              <a:t>The person to which an annual permit is issued needs to keep a detailed record of alterations made.</a:t>
            </a:r>
          </a:p>
        </p:txBody>
      </p:sp>
      <p:sp>
        <p:nvSpPr>
          <p:cNvPr id="5" name="Slide Number Placeholder 4"/>
          <p:cNvSpPr>
            <a:spLocks noGrp="1"/>
          </p:cNvSpPr>
          <p:nvPr>
            <p:ph type="sldNum" sz="quarter" idx="11"/>
          </p:nvPr>
        </p:nvSpPr>
        <p:spPr/>
        <p:txBody>
          <a:bodyPr/>
          <a:lstStyle/>
          <a:p>
            <a:pPr>
              <a:defRPr/>
            </a:pPr>
            <a:fld id="{4C9BA85A-05AB-40DE-A642-B306DDD4645C}" type="slidenum">
              <a:rPr lang="en-US" smtClean="0"/>
              <a:pPr>
                <a:defRPr/>
              </a:pPr>
              <a:t>41</a:t>
            </a:fld>
            <a:endParaRPr lang="en-US" dirty="0"/>
          </a:p>
        </p:txBody>
      </p:sp>
      <p:pic>
        <p:nvPicPr>
          <p:cNvPr id="6" name="Picture 5">
            <a:extLst>
              <a:ext uri="{FF2B5EF4-FFF2-40B4-BE49-F238E27FC236}">
                <a16:creationId xmlns:a16="http://schemas.microsoft.com/office/drawing/2014/main" xmlns="" id="{0C365615-6695-4853-8E61-853549782F9F}"/>
              </a:ext>
            </a:extLst>
          </p:cNvPr>
          <p:cNvPicPr>
            <a:picLocks noChangeAspect="1"/>
          </p:cNvPicPr>
          <p:nvPr/>
        </p:nvPicPr>
        <p:blipFill>
          <a:blip r:embed="rId3" cstate="print"/>
          <a:stretch>
            <a:fillRect/>
          </a:stretch>
        </p:blipFill>
        <p:spPr>
          <a:xfrm>
            <a:off x="11133125" y="0"/>
            <a:ext cx="1055700" cy="638977"/>
          </a:xfrm>
          <a:prstGeom prst="rect">
            <a:avLst/>
          </a:prstGeom>
        </p:spPr>
      </p:pic>
    </p:spTree>
    <p:extLst>
      <p:ext uri="{BB962C8B-B14F-4D97-AF65-F5344CB8AC3E}">
        <p14:creationId xmlns:p14="http://schemas.microsoft.com/office/powerpoint/2010/main" xmlns="" val="42774568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2414" y="-228600"/>
            <a:ext cx="8686801" cy="1066800"/>
          </a:xfrm>
        </p:spPr>
        <p:txBody>
          <a:bodyPr/>
          <a:lstStyle/>
          <a:p>
            <a:r>
              <a:rPr lang="en-US" dirty="0"/>
              <a:t>Permits—Section 105</a:t>
            </a:r>
          </a:p>
        </p:txBody>
      </p:sp>
      <p:sp>
        <p:nvSpPr>
          <p:cNvPr id="3" name="Content Placeholder 2"/>
          <p:cNvSpPr>
            <a:spLocks noGrp="1"/>
          </p:cNvSpPr>
          <p:nvPr>
            <p:ph sz="half" idx="1"/>
          </p:nvPr>
        </p:nvSpPr>
        <p:spPr>
          <a:xfrm>
            <a:off x="1088763" y="847627"/>
            <a:ext cx="8686801" cy="4191000"/>
          </a:xfrm>
        </p:spPr>
        <p:txBody>
          <a:bodyPr>
            <a:noAutofit/>
          </a:bodyPr>
          <a:lstStyle/>
          <a:p>
            <a:pPr marL="0" indent="0">
              <a:buNone/>
            </a:pPr>
            <a:r>
              <a:rPr lang="en-US" sz="2800" b="1" dirty="0"/>
              <a:t>Section 105.2 – Work exempt from permit</a:t>
            </a:r>
          </a:p>
          <a:p>
            <a:r>
              <a:rPr lang="en-US" sz="2800" dirty="0"/>
              <a:t>Permits are not required for work as listed in Section 105.2; however, although a permit is not required, any work that is done must not violate the provisions of the IBC, or other laws or ordinances of the jurisdiction. </a:t>
            </a:r>
          </a:p>
          <a:p>
            <a:r>
              <a:rPr lang="en-US" sz="2800" dirty="0"/>
              <a:t>This list identifies areas that are typically referred to as repairs or allows equipment that is not permanently installed. </a:t>
            </a:r>
          </a:p>
          <a:p>
            <a:r>
              <a:rPr lang="en-US" sz="2800" dirty="0"/>
              <a:t>This criteria can potentially provide a level of accountability on the part of the contractor to the owner.</a:t>
            </a:r>
          </a:p>
        </p:txBody>
      </p:sp>
      <p:sp>
        <p:nvSpPr>
          <p:cNvPr id="5" name="Slide Number Placeholder 4"/>
          <p:cNvSpPr>
            <a:spLocks noGrp="1"/>
          </p:cNvSpPr>
          <p:nvPr>
            <p:ph type="sldNum" sz="quarter" idx="11"/>
          </p:nvPr>
        </p:nvSpPr>
        <p:spPr/>
        <p:txBody>
          <a:bodyPr/>
          <a:lstStyle/>
          <a:p>
            <a:pPr>
              <a:defRPr/>
            </a:pPr>
            <a:fld id="{4C9BA85A-05AB-40DE-A642-B306DDD4645C}" type="slidenum">
              <a:rPr lang="en-US" smtClean="0"/>
              <a:pPr>
                <a:defRPr/>
              </a:pPr>
              <a:t>42</a:t>
            </a:fld>
            <a:endParaRPr lang="en-US" dirty="0"/>
          </a:p>
        </p:txBody>
      </p:sp>
      <p:pic>
        <p:nvPicPr>
          <p:cNvPr id="6" name="Picture 5">
            <a:extLst>
              <a:ext uri="{FF2B5EF4-FFF2-40B4-BE49-F238E27FC236}">
                <a16:creationId xmlns:a16="http://schemas.microsoft.com/office/drawing/2014/main" xmlns="" id="{DCCD9C54-46BA-4246-9BE5-A8321881A5B7}"/>
              </a:ext>
            </a:extLst>
          </p:cNvPr>
          <p:cNvPicPr>
            <a:picLocks noChangeAspect="1"/>
          </p:cNvPicPr>
          <p:nvPr/>
        </p:nvPicPr>
        <p:blipFill>
          <a:blip r:embed="rId3" cstate="print"/>
          <a:stretch>
            <a:fillRect/>
          </a:stretch>
        </p:blipFill>
        <p:spPr>
          <a:xfrm>
            <a:off x="11133125" y="0"/>
            <a:ext cx="1055700" cy="638977"/>
          </a:xfrm>
          <a:prstGeom prst="rect">
            <a:avLst/>
          </a:prstGeom>
        </p:spPr>
      </p:pic>
    </p:spTree>
    <p:extLst>
      <p:ext uri="{BB962C8B-B14F-4D97-AF65-F5344CB8AC3E}">
        <p14:creationId xmlns:p14="http://schemas.microsoft.com/office/powerpoint/2010/main" xmlns="" val="198049475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B516719-D765-4998-883F-3D7E195F7672}"/>
              </a:ext>
            </a:extLst>
          </p:cNvPr>
          <p:cNvSpPr>
            <a:spLocks noGrp="1"/>
          </p:cNvSpPr>
          <p:nvPr>
            <p:ph type="title"/>
          </p:nvPr>
        </p:nvSpPr>
        <p:spPr>
          <a:xfrm>
            <a:off x="989012" y="-152400"/>
            <a:ext cx="8686801" cy="1066800"/>
          </a:xfrm>
        </p:spPr>
        <p:txBody>
          <a:bodyPr/>
          <a:lstStyle/>
          <a:p>
            <a:r>
              <a:rPr lang="en-US" dirty="0"/>
              <a:t>Repairs – New Exceptions - 2018 IEBC</a:t>
            </a:r>
          </a:p>
        </p:txBody>
      </p:sp>
      <p:pic>
        <p:nvPicPr>
          <p:cNvPr id="6" name="Content Placeholder 5">
            <a:extLst>
              <a:ext uri="{FF2B5EF4-FFF2-40B4-BE49-F238E27FC236}">
                <a16:creationId xmlns:a16="http://schemas.microsoft.com/office/drawing/2014/main" xmlns="" id="{08CBA7A8-FD6A-4866-A982-A19366E15D14}"/>
              </a:ext>
            </a:extLst>
          </p:cNvPr>
          <p:cNvPicPr>
            <a:picLocks noGrp="1" noChangeAspect="1"/>
          </p:cNvPicPr>
          <p:nvPr>
            <p:ph idx="1"/>
          </p:nvPr>
        </p:nvPicPr>
        <p:blipFill>
          <a:blip r:embed="rId2" cstate="print"/>
          <a:stretch>
            <a:fillRect/>
          </a:stretch>
        </p:blipFill>
        <p:spPr>
          <a:xfrm>
            <a:off x="1141411" y="990600"/>
            <a:ext cx="8610602" cy="5437716"/>
          </a:xfrm>
          <a:prstGeom prst="rect">
            <a:avLst/>
          </a:prstGeom>
        </p:spPr>
      </p:pic>
      <p:sp>
        <p:nvSpPr>
          <p:cNvPr id="4" name="Slide Number Placeholder 3">
            <a:extLst>
              <a:ext uri="{FF2B5EF4-FFF2-40B4-BE49-F238E27FC236}">
                <a16:creationId xmlns:a16="http://schemas.microsoft.com/office/drawing/2014/main" xmlns="" id="{CF995EFB-6E36-4C78-B466-F49E3610A665}"/>
              </a:ext>
            </a:extLst>
          </p:cNvPr>
          <p:cNvSpPr>
            <a:spLocks noGrp="1"/>
          </p:cNvSpPr>
          <p:nvPr>
            <p:ph type="sldNum" sz="quarter" idx="12"/>
          </p:nvPr>
        </p:nvSpPr>
        <p:spPr/>
        <p:txBody>
          <a:bodyPr/>
          <a:lstStyle/>
          <a:p>
            <a:fld id="{AAEAE4A8-A6E5-453E-B946-FB774B73F48C}" type="slidenum">
              <a:rPr lang="en-US" smtClean="0"/>
              <a:pPr/>
              <a:t>43</a:t>
            </a:fld>
            <a:endParaRPr lang="en-US" dirty="0"/>
          </a:p>
        </p:txBody>
      </p:sp>
      <p:pic>
        <p:nvPicPr>
          <p:cNvPr id="5" name="Picture 4">
            <a:extLst>
              <a:ext uri="{FF2B5EF4-FFF2-40B4-BE49-F238E27FC236}">
                <a16:creationId xmlns:a16="http://schemas.microsoft.com/office/drawing/2014/main" xmlns="" id="{1B95D662-FD63-486A-87FB-85979CCFC1AA}"/>
              </a:ext>
            </a:extLst>
          </p:cNvPr>
          <p:cNvPicPr>
            <a:picLocks noChangeAspect="1"/>
          </p:cNvPicPr>
          <p:nvPr/>
        </p:nvPicPr>
        <p:blipFill>
          <a:blip r:embed="rId3" cstate="print"/>
          <a:stretch>
            <a:fillRect/>
          </a:stretch>
        </p:blipFill>
        <p:spPr>
          <a:xfrm>
            <a:off x="11133125" y="0"/>
            <a:ext cx="1055700" cy="638977"/>
          </a:xfrm>
          <a:prstGeom prst="rect">
            <a:avLst/>
          </a:prstGeom>
        </p:spPr>
      </p:pic>
    </p:spTree>
    <p:extLst>
      <p:ext uri="{BB962C8B-B14F-4D97-AF65-F5344CB8AC3E}">
        <p14:creationId xmlns:p14="http://schemas.microsoft.com/office/powerpoint/2010/main" xmlns="" val="365133944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Construction Documents—Section 106 </a:t>
            </a:r>
          </a:p>
        </p:txBody>
      </p:sp>
      <p:sp>
        <p:nvSpPr>
          <p:cNvPr id="3" name="Content Placeholder 2"/>
          <p:cNvSpPr>
            <a:spLocks noGrp="1"/>
          </p:cNvSpPr>
          <p:nvPr>
            <p:ph sz="half" idx="1"/>
          </p:nvPr>
        </p:nvSpPr>
        <p:spPr/>
        <p:txBody>
          <a:bodyPr>
            <a:normAutofit/>
          </a:bodyPr>
          <a:lstStyle/>
          <a:p>
            <a:pPr marL="0" indent="0">
              <a:buNone/>
            </a:pPr>
            <a:r>
              <a:rPr lang="en-US" sz="2800" b="1" dirty="0"/>
              <a:t>Section 106.1 – Submittal documents </a:t>
            </a:r>
          </a:p>
          <a:p>
            <a:r>
              <a:rPr lang="en-US" sz="2800" dirty="0"/>
              <a:t>The design of the building construction must be performed by a registered design professional in accordance with the laws of the state where the work takes place. </a:t>
            </a:r>
          </a:p>
        </p:txBody>
      </p:sp>
      <p:sp>
        <p:nvSpPr>
          <p:cNvPr id="5" name="Slide Number Placeholder 4"/>
          <p:cNvSpPr>
            <a:spLocks noGrp="1"/>
          </p:cNvSpPr>
          <p:nvPr>
            <p:ph type="sldNum" sz="quarter" idx="11"/>
          </p:nvPr>
        </p:nvSpPr>
        <p:spPr/>
        <p:txBody>
          <a:bodyPr/>
          <a:lstStyle/>
          <a:p>
            <a:pPr>
              <a:defRPr/>
            </a:pPr>
            <a:fld id="{4C9BA85A-05AB-40DE-A642-B306DDD4645C}" type="slidenum">
              <a:rPr lang="en-US" smtClean="0"/>
              <a:pPr>
                <a:defRPr/>
              </a:pPr>
              <a:t>44</a:t>
            </a:fld>
            <a:endParaRPr lang="en-US" dirty="0"/>
          </a:p>
        </p:txBody>
      </p:sp>
      <p:pic>
        <p:nvPicPr>
          <p:cNvPr id="6" name="Picture 5">
            <a:extLst>
              <a:ext uri="{FF2B5EF4-FFF2-40B4-BE49-F238E27FC236}">
                <a16:creationId xmlns:a16="http://schemas.microsoft.com/office/drawing/2014/main" xmlns="" id="{4F67DAB2-8BAF-4433-9592-4805C1C644E2}"/>
              </a:ext>
            </a:extLst>
          </p:cNvPr>
          <p:cNvPicPr>
            <a:picLocks noChangeAspect="1"/>
          </p:cNvPicPr>
          <p:nvPr/>
        </p:nvPicPr>
        <p:blipFill>
          <a:blip r:embed="rId3" cstate="print"/>
          <a:stretch>
            <a:fillRect/>
          </a:stretch>
        </p:blipFill>
        <p:spPr>
          <a:xfrm>
            <a:off x="11133125" y="0"/>
            <a:ext cx="1055700" cy="638977"/>
          </a:xfrm>
          <a:prstGeom prst="rect">
            <a:avLst/>
          </a:prstGeom>
        </p:spPr>
      </p:pic>
    </p:spTree>
    <p:extLst>
      <p:ext uri="{BB962C8B-B14F-4D97-AF65-F5344CB8AC3E}">
        <p14:creationId xmlns:p14="http://schemas.microsoft.com/office/powerpoint/2010/main" xmlns="" val="60589127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5213" y="0"/>
            <a:ext cx="8686801" cy="1066800"/>
          </a:xfrm>
        </p:spPr>
        <p:txBody>
          <a:bodyPr>
            <a:normAutofit/>
          </a:bodyPr>
          <a:lstStyle/>
          <a:p>
            <a:r>
              <a:rPr lang="en-US" dirty="0"/>
              <a:t>Construction Documents—Section 106 </a:t>
            </a:r>
          </a:p>
        </p:txBody>
      </p:sp>
      <p:pic>
        <p:nvPicPr>
          <p:cNvPr id="4" name="Content Placeholder 3">
            <a:extLst>
              <a:ext uri="{FF2B5EF4-FFF2-40B4-BE49-F238E27FC236}">
                <a16:creationId xmlns:a16="http://schemas.microsoft.com/office/drawing/2014/main" xmlns="" id="{FFC22CDF-7BE0-46B4-B912-7888F2797ACC}"/>
              </a:ext>
            </a:extLst>
          </p:cNvPr>
          <p:cNvPicPr>
            <a:picLocks noGrp="1" noChangeAspect="1"/>
          </p:cNvPicPr>
          <p:nvPr>
            <p:ph sz="half" idx="1"/>
          </p:nvPr>
        </p:nvPicPr>
        <p:blipFill>
          <a:blip r:embed="rId3" cstate="print"/>
          <a:stretch>
            <a:fillRect/>
          </a:stretch>
        </p:blipFill>
        <p:spPr>
          <a:xfrm>
            <a:off x="455612" y="1018662"/>
            <a:ext cx="10065726" cy="3962400"/>
          </a:xfrm>
          <a:prstGeom prst="rect">
            <a:avLst/>
          </a:prstGeom>
        </p:spPr>
      </p:pic>
      <p:sp>
        <p:nvSpPr>
          <p:cNvPr id="5" name="Slide Number Placeholder 4"/>
          <p:cNvSpPr>
            <a:spLocks noGrp="1"/>
          </p:cNvSpPr>
          <p:nvPr>
            <p:ph type="sldNum" sz="quarter" idx="11"/>
          </p:nvPr>
        </p:nvSpPr>
        <p:spPr/>
        <p:txBody>
          <a:bodyPr/>
          <a:lstStyle/>
          <a:p>
            <a:pPr>
              <a:defRPr/>
            </a:pPr>
            <a:fld id="{4C9BA85A-05AB-40DE-A642-B306DDD4645C}" type="slidenum">
              <a:rPr lang="en-US" smtClean="0"/>
              <a:pPr>
                <a:defRPr/>
              </a:pPr>
              <a:t>45</a:t>
            </a:fld>
            <a:endParaRPr lang="en-US" dirty="0"/>
          </a:p>
        </p:txBody>
      </p:sp>
      <p:pic>
        <p:nvPicPr>
          <p:cNvPr id="6" name="Picture 5">
            <a:extLst>
              <a:ext uri="{FF2B5EF4-FFF2-40B4-BE49-F238E27FC236}">
                <a16:creationId xmlns:a16="http://schemas.microsoft.com/office/drawing/2014/main" xmlns="" id="{4F67DAB2-8BAF-4433-9592-4805C1C644E2}"/>
              </a:ext>
            </a:extLst>
          </p:cNvPr>
          <p:cNvPicPr>
            <a:picLocks noChangeAspect="1"/>
          </p:cNvPicPr>
          <p:nvPr/>
        </p:nvPicPr>
        <p:blipFill>
          <a:blip r:embed="rId4" cstate="print"/>
          <a:stretch>
            <a:fillRect/>
          </a:stretch>
        </p:blipFill>
        <p:spPr>
          <a:xfrm>
            <a:off x="11133125" y="0"/>
            <a:ext cx="1055700" cy="638977"/>
          </a:xfrm>
          <a:prstGeom prst="rect">
            <a:avLst/>
          </a:prstGeom>
        </p:spPr>
      </p:pic>
      <p:sp>
        <p:nvSpPr>
          <p:cNvPr id="7" name="TextBox 6">
            <a:extLst>
              <a:ext uri="{FF2B5EF4-FFF2-40B4-BE49-F238E27FC236}">
                <a16:creationId xmlns:a16="http://schemas.microsoft.com/office/drawing/2014/main" xmlns="" id="{A54C17B2-19BE-4B91-A289-48E2E8290412}"/>
              </a:ext>
            </a:extLst>
          </p:cNvPr>
          <p:cNvSpPr txBox="1"/>
          <p:nvPr/>
        </p:nvSpPr>
        <p:spPr>
          <a:xfrm>
            <a:off x="1903412" y="5405252"/>
            <a:ext cx="7620000" cy="523220"/>
          </a:xfrm>
          <a:prstGeom prst="rect">
            <a:avLst/>
          </a:prstGeom>
          <a:noFill/>
          <a:ln>
            <a:solidFill>
              <a:schemeClr val="bg2"/>
            </a:solidFill>
          </a:ln>
        </p:spPr>
        <p:txBody>
          <a:bodyPr wrap="square" rtlCol="0" anchor="ctr" anchorCtr="1">
            <a:spAutoFit/>
          </a:bodyPr>
          <a:lstStyle/>
          <a:p>
            <a:r>
              <a:rPr lang="en-US" sz="2800" dirty="0"/>
              <a:t>Also picked up in Section 109.3.6</a:t>
            </a:r>
          </a:p>
        </p:txBody>
      </p:sp>
    </p:spTree>
    <p:extLst>
      <p:ext uri="{BB962C8B-B14F-4D97-AF65-F5344CB8AC3E}">
        <p14:creationId xmlns:p14="http://schemas.microsoft.com/office/powerpoint/2010/main" xmlns="" val="305878368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0694" y="160867"/>
            <a:ext cx="8686801" cy="1066800"/>
          </a:xfrm>
        </p:spPr>
        <p:txBody>
          <a:bodyPr>
            <a:normAutofit/>
          </a:bodyPr>
          <a:lstStyle/>
          <a:p>
            <a:r>
              <a:rPr lang="en-US" dirty="0"/>
              <a:t>Construction Documents—Section 106 </a:t>
            </a:r>
          </a:p>
        </p:txBody>
      </p:sp>
      <p:sp>
        <p:nvSpPr>
          <p:cNvPr id="3" name="Content Placeholder 2"/>
          <p:cNvSpPr>
            <a:spLocks noGrp="1"/>
          </p:cNvSpPr>
          <p:nvPr>
            <p:ph sz="half" idx="1"/>
          </p:nvPr>
        </p:nvSpPr>
        <p:spPr>
          <a:xfrm>
            <a:off x="1054198" y="1595967"/>
            <a:ext cx="8686801" cy="4191000"/>
          </a:xfrm>
        </p:spPr>
        <p:txBody>
          <a:bodyPr>
            <a:noAutofit/>
          </a:bodyPr>
          <a:lstStyle/>
          <a:p>
            <a:pPr marL="0" indent="0">
              <a:buNone/>
            </a:pPr>
            <a:r>
              <a:rPr lang="en-US" sz="2800" b="1" dirty="0"/>
              <a:t>Section 106.6 – Design professional in responsible charge </a:t>
            </a:r>
          </a:p>
          <a:p>
            <a:r>
              <a:rPr lang="en-US" sz="2800" dirty="0"/>
              <a:t>Intends to establish a registered design professional as the individual who will oversee the coordination of all design-related documents for construction. </a:t>
            </a:r>
          </a:p>
          <a:p>
            <a:r>
              <a:rPr lang="en-US" sz="2800" dirty="0"/>
              <a:t>Without one specific individual to coordinate and review documents in regard to their effect on the overall design, design considerations that are important for overall effectiveness and safety may be overlooked. </a:t>
            </a:r>
          </a:p>
        </p:txBody>
      </p:sp>
      <p:sp>
        <p:nvSpPr>
          <p:cNvPr id="5" name="Slide Number Placeholder 4"/>
          <p:cNvSpPr>
            <a:spLocks noGrp="1"/>
          </p:cNvSpPr>
          <p:nvPr>
            <p:ph type="sldNum" sz="quarter" idx="11"/>
          </p:nvPr>
        </p:nvSpPr>
        <p:spPr/>
        <p:txBody>
          <a:bodyPr/>
          <a:lstStyle/>
          <a:p>
            <a:pPr>
              <a:defRPr/>
            </a:pPr>
            <a:fld id="{4C9BA85A-05AB-40DE-A642-B306DDD4645C}" type="slidenum">
              <a:rPr lang="en-US" smtClean="0"/>
              <a:pPr>
                <a:defRPr/>
              </a:pPr>
              <a:t>46</a:t>
            </a:fld>
            <a:endParaRPr lang="en-US" dirty="0"/>
          </a:p>
        </p:txBody>
      </p:sp>
      <p:pic>
        <p:nvPicPr>
          <p:cNvPr id="6" name="Picture 5">
            <a:extLst>
              <a:ext uri="{FF2B5EF4-FFF2-40B4-BE49-F238E27FC236}">
                <a16:creationId xmlns:a16="http://schemas.microsoft.com/office/drawing/2014/main" xmlns="" id="{F02DF36F-D684-4785-880E-162F41B2D9E6}"/>
              </a:ext>
            </a:extLst>
          </p:cNvPr>
          <p:cNvPicPr>
            <a:picLocks noChangeAspect="1"/>
          </p:cNvPicPr>
          <p:nvPr/>
        </p:nvPicPr>
        <p:blipFill>
          <a:blip r:embed="rId3" cstate="print"/>
          <a:stretch>
            <a:fillRect/>
          </a:stretch>
        </p:blipFill>
        <p:spPr>
          <a:xfrm>
            <a:off x="11133125" y="0"/>
            <a:ext cx="1055700" cy="638977"/>
          </a:xfrm>
          <a:prstGeom prst="rect">
            <a:avLst/>
          </a:prstGeom>
        </p:spPr>
      </p:pic>
    </p:spTree>
    <p:extLst>
      <p:ext uri="{BB962C8B-B14F-4D97-AF65-F5344CB8AC3E}">
        <p14:creationId xmlns:p14="http://schemas.microsoft.com/office/powerpoint/2010/main" xmlns="" val="167290414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5212" y="0"/>
            <a:ext cx="8686801" cy="1066800"/>
          </a:xfrm>
        </p:spPr>
        <p:txBody>
          <a:bodyPr>
            <a:normAutofit/>
          </a:bodyPr>
          <a:lstStyle/>
          <a:p>
            <a:r>
              <a:rPr lang="en-US" dirty="0"/>
              <a:t>Construction Documents—Section 106 </a:t>
            </a:r>
          </a:p>
        </p:txBody>
      </p:sp>
      <p:sp>
        <p:nvSpPr>
          <p:cNvPr id="3" name="Content Placeholder 2"/>
          <p:cNvSpPr>
            <a:spLocks noGrp="1"/>
          </p:cNvSpPr>
          <p:nvPr>
            <p:ph sz="half" idx="1"/>
          </p:nvPr>
        </p:nvSpPr>
        <p:spPr>
          <a:xfrm>
            <a:off x="1065211" y="1219200"/>
            <a:ext cx="10515601" cy="4191000"/>
          </a:xfrm>
        </p:spPr>
        <p:txBody>
          <a:bodyPr>
            <a:noAutofit/>
          </a:bodyPr>
          <a:lstStyle/>
          <a:p>
            <a:pPr marL="0" indent="0">
              <a:buNone/>
            </a:pPr>
            <a:r>
              <a:rPr lang="en-US" sz="2800" b="1" dirty="0"/>
              <a:t>Section 106.6 – Design professional in responsible charge </a:t>
            </a:r>
          </a:p>
          <a:p>
            <a:r>
              <a:rPr lang="en-US" sz="2800" dirty="0"/>
              <a:t>This section intends to establish a registered design professional as the individual who will oversee the coordination of all design-related documents for construction. Without one specific individual to coordinate and review documents in regard to their effect on the overall design, design considerations that are important for overall effectiveness and safety may be overlooked.</a:t>
            </a:r>
          </a:p>
          <a:p>
            <a:r>
              <a:rPr lang="en-US" sz="2800" dirty="0"/>
              <a:t>In cases of phased submittals, the registered design professional in responsible charge is responsible for checking the compatibility of the phased documents in regard to overall design and safety.</a:t>
            </a:r>
          </a:p>
        </p:txBody>
      </p:sp>
      <p:sp>
        <p:nvSpPr>
          <p:cNvPr id="5" name="Slide Number Placeholder 4"/>
          <p:cNvSpPr>
            <a:spLocks noGrp="1"/>
          </p:cNvSpPr>
          <p:nvPr>
            <p:ph type="sldNum" sz="quarter" idx="11"/>
          </p:nvPr>
        </p:nvSpPr>
        <p:spPr/>
        <p:txBody>
          <a:bodyPr/>
          <a:lstStyle/>
          <a:p>
            <a:pPr>
              <a:defRPr/>
            </a:pPr>
            <a:fld id="{4C9BA85A-05AB-40DE-A642-B306DDD4645C}" type="slidenum">
              <a:rPr lang="en-US" smtClean="0"/>
              <a:pPr>
                <a:defRPr/>
              </a:pPr>
              <a:t>47</a:t>
            </a:fld>
            <a:endParaRPr lang="en-US" dirty="0"/>
          </a:p>
        </p:txBody>
      </p:sp>
      <p:pic>
        <p:nvPicPr>
          <p:cNvPr id="6" name="Picture 5">
            <a:extLst>
              <a:ext uri="{FF2B5EF4-FFF2-40B4-BE49-F238E27FC236}">
                <a16:creationId xmlns:a16="http://schemas.microsoft.com/office/drawing/2014/main" xmlns="" id="{7D80E6E7-4663-4A09-9AF0-144FA506CDFD}"/>
              </a:ext>
            </a:extLst>
          </p:cNvPr>
          <p:cNvPicPr>
            <a:picLocks noChangeAspect="1"/>
          </p:cNvPicPr>
          <p:nvPr/>
        </p:nvPicPr>
        <p:blipFill>
          <a:blip r:embed="rId3" cstate="print"/>
          <a:stretch>
            <a:fillRect/>
          </a:stretch>
        </p:blipFill>
        <p:spPr>
          <a:xfrm>
            <a:off x="11133125" y="0"/>
            <a:ext cx="1055700" cy="638977"/>
          </a:xfrm>
          <a:prstGeom prst="rect">
            <a:avLst/>
          </a:prstGeom>
        </p:spPr>
      </p:pic>
    </p:spTree>
    <p:extLst>
      <p:ext uri="{BB962C8B-B14F-4D97-AF65-F5344CB8AC3E}">
        <p14:creationId xmlns:p14="http://schemas.microsoft.com/office/powerpoint/2010/main" xmlns="" val="142714110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Board of Appeals—Section 112</a:t>
            </a:r>
          </a:p>
        </p:txBody>
      </p:sp>
      <p:sp>
        <p:nvSpPr>
          <p:cNvPr id="3" name="Content Placeholder 2"/>
          <p:cNvSpPr>
            <a:spLocks noGrp="1"/>
          </p:cNvSpPr>
          <p:nvPr>
            <p:ph sz="half" idx="1"/>
          </p:nvPr>
        </p:nvSpPr>
        <p:spPr/>
        <p:txBody>
          <a:bodyPr>
            <a:normAutofit/>
          </a:bodyPr>
          <a:lstStyle/>
          <a:p>
            <a:r>
              <a:rPr lang="en-US" sz="2800" dirty="0"/>
              <a:t>Any interested party can make an application for appeal on a specific project. </a:t>
            </a:r>
          </a:p>
          <a:p>
            <a:r>
              <a:rPr lang="en-US" sz="2800" dirty="0"/>
              <a:t>The board is a quasi-judicial board whose decisions are part of the due process of law and are legal and binding. </a:t>
            </a:r>
          </a:p>
          <a:p>
            <a:r>
              <a:rPr lang="en-US" sz="2800" dirty="0"/>
              <a:t>The board does not have the authority to wave adopted requirements. </a:t>
            </a:r>
          </a:p>
        </p:txBody>
      </p:sp>
      <p:sp>
        <p:nvSpPr>
          <p:cNvPr id="5" name="Slide Number Placeholder 4"/>
          <p:cNvSpPr>
            <a:spLocks noGrp="1"/>
          </p:cNvSpPr>
          <p:nvPr>
            <p:ph type="sldNum" sz="quarter" idx="11"/>
          </p:nvPr>
        </p:nvSpPr>
        <p:spPr/>
        <p:txBody>
          <a:bodyPr/>
          <a:lstStyle/>
          <a:p>
            <a:pPr>
              <a:defRPr/>
            </a:pPr>
            <a:fld id="{4C9BA85A-05AB-40DE-A642-B306DDD4645C}" type="slidenum">
              <a:rPr lang="en-US" smtClean="0"/>
              <a:pPr>
                <a:defRPr/>
              </a:pPr>
              <a:t>48</a:t>
            </a:fld>
            <a:endParaRPr lang="en-US" dirty="0"/>
          </a:p>
        </p:txBody>
      </p:sp>
      <p:pic>
        <p:nvPicPr>
          <p:cNvPr id="6" name="Picture 5">
            <a:extLst>
              <a:ext uri="{FF2B5EF4-FFF2-40B4-BE49-F238E27FC236}">
                <a16:creationId xmlns:a16="http://schemas.microsoft.com/office/drawing/2014/main" xmlns="" id="{2521EC82-8053-4985-B613-51B0C16B0A6A}"/>
              </a:ext>
            </a:extLst>
          </p:cNvPr>
          <p:cNvPicPr>
            <a:picLocks noChangeAspect="1"/>
          </p:cNvPicPr>
          <p:nvPr/>
        </p:nvPicPr>
        <p:blipFill>
          <a:blip r:embed="rId4" cstate="print"/>
          <a:stretch>
            <a:fillRect/>
          </a:stretch>
        </p:blipFill>
        <p:spPr>
          <a:xfrm>
            <a:off x="11133125" y="0"/>
            <a:ext cx="1055700" cy="638977"/>
          </a:xfrm>
          <a:prstGeom prst="rect">
            <a:avLst/>
          </a:prstGeom>
        </p:spPr>
      </p:pic>
    </p:spTree>
    <p:custDataLst>
      <p:tags r:id="rId1"/>
    </p:custDataLst>
    <p:extLst>
      <p:ext uri="{BB962C8B-B14F-4D97-AF65-F5344CB8AC3E}">
        <p14:creationId xmlns:p14="http://schemas.microsoft.com/office/powerpoint/2010/main" xmlns="" val="415279594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Board of Appeals—Section 112</a:t>
            </a:r>
          </a:p>
        </p:txBody>
      </p:sp>
      <p:sp>
        <p:nvSpPr>
          <p:cNvPr id="3" name="Content Placeholder 2"/>
          <p:cNvSpPr>
            <a:spLocks noGrp="1"/>
          </p:cNvSpPr>
          <p:nvPr>
            <p:ph sz="half" idx="1"/>
          </p:nvPr>
        </p:nvSpPr>
        <p:spPr/>
        <p:txBody>
          <a:bodyPr>
            <a:normAutofit/>
          </a:bodyPr>
          <a:lstStyle/>
          <a:p>
            <a:r>
              <a:rPr lang="en-US" sz="2800" dirty="0"/>
              <a:t>There are only three situations that are allowed to be heard by the board of appeals: </a:t>
            </a:r>
          </a:p>
          <a:p>
            <a:endParaRPr lang="en-US" sz="2800" dirty="0"/>
          </a:p>
          <a:p>
            <a:pPr lvl="1"/>
            <a:r>
              <a:rPr lang="en-US" sz="2800" dirty="0"/>
              <a:t>When the true intent or rules legally adopted have been incorrectly interpreted. </a:t>
            </a:r>
          </a:p>
          <a:p>
            <a:pPr lvl="1"/>
            <a:r>
              <a:rPr lang="en-US" sz="2800" dirty="0"/>
              <a:t>When provisions of the code do not fully apply. </a:t>
            </a:r>
          </a:p>
          <a:p>
            <a:pPr lvl="1"/>
            <a:r>
              <a:rPr lang="en-US" sz="2800" dirty="0"/>
              <a:t>When an alternative or equivalent is proposed.</a:t>
            </a:r>
          </a:p>
        </p:txBody>
      </p:sp>
      <p:sp>
        <p:nvSpPr>
          <p:cNvPr id="5" name="Slide Number Placeholder 4"/>
          <p:cNvSpPr>
            <a:spLocks noGrp="1"/>
          </p:cNvSpPr>
          <p:nvPr>
            <p:ph type="sldNum" sz="quarter" idx="11"/>
          </p:nvPr>
        </p:nvSpPr>
        <p:spPr/>
        <p:txBody>
          <a:bodyPr/>
          <a:lstStyle/>
          <a:p>
            <a:pPr>
              <a:defRPr/>
            </a:pPr>
            <a:fld id="{4C9BA85A-05AB-40DE-A642-B306DDD4645C}" type="slidenum">
              <a:rPr lang="en-US" smtClean="0"/>
              <a:pPr>
                <a:defRPr/>
              </a:pPr>
              <a:t>49</a:t>
            </a:fld>
            <a:endParaRPr lang="en-US" dirty="0"/>
          </a:p>
        </p:txBody>
      </p:sp>
      <p:pic>
        <p:nvPicPr>
          <p:cNvPr id="6" name="Picture 5">
            <a:extLst>
              <a:ext uri="{FF2B5EF4-FFF2-40B4-BE49-F238E27FC236}">
                <a16:creationId xmlns:a16="http://schemas.microsoft.com/office/drawing/2014/main" xmlns="" id="{96C5511C-9654-4900-BF88-DAED886851E5}"/>
              </a:ext>
            </a:extLst>
          </p:cNvPr>
          <p:cNvPicPr>
            <a:picLocks noChangeAspect="1"/>
          </p:cNvPicPr>
          <p:nvPr/>
        </p:nvPicPr>
        <p:blipFill>
          <a:blip r:embed="rId4" cstate="print"/>
          <a:stretch>
            <a:fillRect/>
          </a:stretch>
        </p:blipFill>
        <p:spPr>
          <a:xfrm>
            <a:off x="11133125" y="0"/>
            <a:ext cx="1055700" cy="638977"/>
          </a:xfrm>
          <a:prstGeom prst="rect">
            <a:avLst/>
          </a:prstGeom>
        </p:spPr>
      </p:pic>
    </p:spTree>
    <p:custDataLst>
      <p:tags r:id="rId1"/>
    </p:custDataLst>
    <p:extLst>
      <p:ext uri="{BB962C8B-B14F-4D97-AF65-F5344CB8AC3E}">
        <p14:creationId xmlns:p14="http://schemas.microsoft.com/office/powerpoint/2010/main" xmlns="" val="418351604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Goal</a:t>
            </a:r>
          </a:p>
        </p:txBody>
      </p:sp>
      <p:sp>
        <p:nvSpPr>
          <p:cNvPr id="3" name="Content Placeholder 2"/>
          <p:cNvSpPr>
            <a:spLocks noGrp="1"/>
          </p:cNvSpPr>
          <p:nvPr>
            <p:ph sz="half" idx="1"/>
          </p:nvPr>
        </p:nvSpPr>
        <p:spPr>
          <a:xfrm>
            <a:off x="1979612" y="1981201"/>
            <a:ext cx="8229600" cy="4144963"/>
          </a:xfrm>
        </p:spPr>
        <p:txBody>
          <a:bodyPr>
            <a:normAutofit/>
          </a:bodyPr>
          <a:lstStyle/>
          <a:p>
            <a:r>
              <a:rPr lang="en-US" sz="4000" dirty="0"/>
              <a:t>To identify, describe and use key provisions of the 2018 IEBC.</a:t>
            </a:r>
          </a:p>
        </p:txBody>
      </p:sp>
      <p:sp>
        <p:nvSpPr>
          <p:cNvPr id="5" name="Slide Number Placeholder 4"/>
          <p:cNvSpPr>
            <a:spLocks noGrp="1"/>
          </p:cNvSpPr>
          <p:nvPr>
            <p:ph type="sldNum" sz="quarter" idx="11"/>
          </p:nvPr>
        </p:nvSpPr>
        <p:spPr/>
        <p:txBody>
          <a:bodyPr/>
          <a:lstStyle/>
          <a:p>
            <a:fld id="{F8B5DA1B-6C24-4748-B347-265A9C40C776}" type="slidenum">
              <a:rPr lang="en-US" smtClean="0"/>
              <a:pPr/>
              <a:t>5</a:t>
            </a:fld>
            <a:endParaRPr lang="en-US" dirty="0"/>
          </a:p>
        </p:txBody>
      </p:sp>
      <p:pic>
        <p:nvPicPr>
          <p:cNvPr id="6" name="Picture 5">
            <a:extLst>
              <a:ext uri="{FF2B5EF4-FFF2-40B4-BE49-F238E27FC236}">
                <a16:creationId xmlns:a16="http://schemas.microsoft.com/office/drawing/2014/main" xmlns="" id="{D4825940-D46E-4D74-BAEB-F2CDEF5228EA}"/>
              </a:ext>
            </a:extLst>
          </p:cNvPr>
          <p:cNvPicPr>
            <a:picLocks noChangeAspect="1"/>
          </p:cNvPicPr>
          <p:nvPr/>
        </p:nvPicPr>
        <p:blipFill>
          <a:blip r:embed="rId4" cstate="print"/>
          <a:stretch>
            <a:fillRect/>
          </a:stretch>
        </p:blipFill>
        <p:spPr>
          <a:xfrm>
            <a:off x="11133125" y="0"/>
            <a:ext cx="1055700" cy="638977"/>
          </a:xfrm>
          <a:prstGeom prst="rect">
            <a:avLst/>
          </a:prstGeom>
        </p:spPr>
      </p:pic>
    </p:spTree>
    <p:custDataLst>
      <p:tags r:id="rId1"/>
    </p:custDataLst>
    <p:extLst>
      <p:ext uri="{BB962C8B-B14F-4D97-AF65-F5344CB8AC3E}">
        <p14:creationId xmlns:p14="http://schemas.microsoft.com/office/powerpoint/2010/main" xmlns="" val="226351043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Administration</a:t>
            </a:r>
          </a:p>
        </p:txBody>
      </p:sp>
      <p:sp>
        <p:nvSpPr>
          <p:cNvPr id="7" name="Content Placeholder 6"/>
          <p:cNvSpPr>
            <a:spLocks noGrp="1"/>
          </p:cNvSpPr>
          <p:nvPr>
            <p:ph idx="1"/>
          </p:nvPr>
        </p:nvSpPr>
        <p:spPr/>
        <p:txBody>
          <a:bodyPr>
            <a:normAutofit/>
          </a:bodyPr>
          <a:lstStyle/>
          <a:p>
            <a:pPr marL="514350" indent="-514350">
              <a:buFont typeface="+mj-lt"/>
              <a:buAutoNum type="arabicPeriod"/>
            </a:pPr>
            <a:r>
              <a:rPr lang="en-US" sz="2800" dirty="0"/>
              <a:t>Referring to Section 101 in the code, which activity does not fit within the scope of the IEBC? </a:t>
            </a:r>
          </a:p>
          <a:p>
            <a:pPr marL="914400" lvl="1" indent="-514350">
              <a:buFont typeface="+mj-lt"/>
              <a:buAutoNum type="alphaLcPeriod"/>
            </a:pPr>
            <a:r>
              <a:rPr lang="en-US" sz="2800" dirty="0"/>
              <a:t>Adding an addition to a church that was built in the year 1956. </a:t>
            </a:r>
          </a:p>
          <a:p>
            <a:pPr marL="914400" lvl="1" indent="-514350">
              <a:buFont typeface="+mj-lt"/>
              <a:buAutoNum type="alphaLcPeriod"/>
            </a:pPr>
            <a:r>
              <a:rPr lang="en-US" sz="2800" dirty="0"/>
              <a:t>Converting a two-car garage to a bedroom. </a:t>
            </a:r>
          </a:p>
          <a:p>
            <a:pPr marL="914400" lvl="1" indent="-514350">
              <a:buFont typeface="+mj-lt"/>
              <a:buAutoNum type="alphaLcPeriod"/>
            </a:pPr>
            <a:r>
              <a:rPr lang="en-US" sz="2800" dirty="0"/>
              <a:t>Constructing a building on a vacant lot. </a:t>
            </a:r>
          </a:p>
          <a:p>
            <a:pPr marL="914400" lvl="1" indent="-514350">
              <a:buFont typeface="+mj-lt"/>
              <a:buAutoNum type="alphaLcPeriod"/>
            </a:pPr>
            <a:r>
              <a:rPr lang="en-US" sz="2800" dirty="0"/>
              <a:t>Repairing a broken window in an </a:t>
            </a:r>
            <a:r>
              <a:rPr lang="en-US" sz="2800" dirty="0" err="1"/>
              <a:t>autoshop</a:t>
            </a:r>
            <a:r>
              <a:rPr lang="en-US" sz="2800" dirty="0"/>
              <a:t>.</a:t>
            </a:r>
          </a:p>
        </p:txBody>
      </p:sp>
      <p:sp>
        <p:nvSpPr>
          <p:cNvPr id="5" name="Slide Number Placeholder 4"/>
          <p:cNvSpPr>
            <a:spLocks noGrp="1"/>
          </p:cNvSpPr>
          <p:nvPr>
            <p:ph type="sldNum" sz="quarter" idx="11"/>
          </p:nvPr>
        </p:nvSpPr>
        <p:spPr/>
        <p:txBody>
          <a:bodyPr/>
          <a:lstStyle/>
          <a:p>
            <a:pPr>
              <a:defRPr/>
            </a:pPr>
            <a:fld id="{2C543F9B-D18C-4382-B79F-E6EA160C74A3}" type="slidenum">
              <a:rPr lang="en-US" smtClean="0"/>
              <a:pPr>
                <a:defRPr/>
              </a:pPr>
              <a:t>50</a:t>
            </a:fld>
            <a:endParaRPr lang="en-US" dirty="0"/>
          </a:p>
        </p:txBody>
      </p:sp>
      <p:pic>
        <p:nvPicPr>
          <p:cNvPr id="8" name="Picture 7">
            <a:extLst>
              <a:ext uri="{FF2B5EF4-FFF2-40B4-BE49-F238E27FC236}">
                <a16:creationId xmlns:a16="http://schemas.microsoft.com/office/drawing/2014/main" xmlns="" id="{1D880658-5F11-4761-96D1-0F0D3666BFE4}"/>
              </a:ext>
            </a:extLst>
          </p:cNvPr>
          <p:cNvPicPr>
            <a:picLocks noChangeAspect="1"/>
          </p:cNvPicPr>
          <p:nvPr/>
        </p:nvPicPr>
        <p:blipFill>
          <a:blip r:embed="rId3" cstate="print"/>
          <a:stretch>
            <a:fillRect/>
          </a:stretch>
        </p:blipFill>
        <p:spPr>
          <a:xfrm>
            <a:off x="11133125" y="0"/>
            <a:ext cx="1055700" cy="638977"/>
          </a:xfrm>
          <a:prstGeom prst="rect">
            <a:avLst/>
          </a:prstGeom>
        </p:spPr>
      </p:pic>
    </p:spTree>
    <p:custDataLst>
      <p:tags r:id="rId1"/>
    </p:custDataLst>
    <p:extLst>
      <p:ext uri="{BB962C8B-B14F-4D97-AF65-F5344CB8AC3E}">
        <p14:creationId xmlns:p14="http://schemas.microsoft.com/office/powerpoint/2010/main" xmlns="" val="419717174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7">
                                            <p:txEl>
                                              <p:pRg st="2" end="2"/>
                                            </p:txEl>
                                          </p:spTgt>
                                        </p:tgtEl>
                                        <p:attrNameLst>
                                          <p:attrName>style.color</p:attrName>
                                        </p:attrNameLst>
                                      </p:cBhvr>
                                      <p:to>
                                        <a:srgbClr val="C00000"/>
                                      </p:to>
                                    </p:animClr>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7">
                                            <p:txEl>
                                              <p:pRg st="3" end="3"/>
                                            </p:txEl>
                                          </p:spTgt>
                                        </p:tgtEl>
                                        <p:attrNameLst>
                                          <p:attrName>style.visibility</p:attrName>
                                        </p:attrNameLst>
                                      </p:cBhvr>
                                      <p:to>
                                        <p:strVal val="hidden"/>
                                      </p:to>
                                    </p:set>
                                  </p:childTnLst>
                                </p:cTn>
                              </p:par>
                              <p:par>
                                <p:cTn id="15" presetID="1" presetClass="exit" presetSubtype="0" fill="hold" nodeType="withEffect">
                                  <p:stCondLst>
                                    <p:cond delay="0"/>
                                  </p:stCondLst>
                                  <p:childTnLst>
                                    <p:set>
                                      <p:cBhvr>
                                        <p:cTn id="16" dur="1" fill="hold">
                                          <p:stCondLst>
                                            <p:cond delay="0"/>
                                          </p:stCondLst>
                                        </p:cTn>
                                        <p:tgtEl>
                                          <p:spTgt spid="7">
                                            <p:txEl>
                                              <p:pRg st="4" end="4"/>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Administration</a:t>
            </a:r>
          </a:p>
        </p:txBody>
      </p:sp>
      <p:sp>
        <p:nvSpPr>
          <p:cNvPr id="7" name="Content Placeholder 6"/>
          <p:cNvSpPr>
            <a:spLocks noGrp="1"/>
          </p:cNvSpPr>
          <p:nvPr>
            <p:ph idx="1"/>
          </p:nvPr>
        </p:nvSpPr>
        <p:spPr/>
        <p:txBody>
          <a:bodyPr>
            <a:normAutofit fontScale="92500" lnSpcReduction="10000"/>
          </a:bodyPr>
          <a:lstStyle/>
          <a:p>
            <a:pPr marL="514350" indent="-514350">
              <a:buFont typeface="+mj-lt"/>
              <a:buAutoNum type="arabicPeriod" startAt="2"/>
            </a:pPr>
            <a:r>
              <a:rPr lang="en-US" sz="2400" dirty="0"/>
              <a:t>Read the following scenarios. Put a check in the “Permit not required” or “Permit required” box, whichever is applicable. </a:t>
            </a:r>
          </a:p>
          <a:p>
            <a:pPr marL="0" indent="0">
              <a:buNone/>
            </a:pPr>
            <a:r>
              <a:rPr lang="en-US" sz="2400" b="1" dirty="0"/>
              <a:t>Scenario 1 </a:t>
            </a:r>
          </a:p>
          <a:p>
            <a:pPr marL="0" indent="0">
              <a:buNone/>
            </a:pPr>
            <a:r>
              <a:rPr lang="en-US" sz="2400" dirty="0"/>
              <a:t>A technician is installing a temporary system required to service electrical equipment. </a:t>
            </a:r>
          </a:p>
          <a:p>
            <a:pPr marL="0" indent="0" algn="ctr">
              <a:buNone/>
            </a:pPr>
            <a:r>
              <a:rPr lang="en-US" sz="2400" dirty="0"/>
              <a:t> Permit not required  Permit required </a:t>
            </a:r>
          </a:p>
          <a:p>
            <a:pPr marL="0" indent="0">
              <a:buNone/>
            </a:pPr>
            <a:r>
              <a:rPr lang="en-US" sz="2400" b="1" dirty="0"/>
              <a:t>Scenario 2 </a:t>
            </a:r>
          </a:p>
          <a:p>
            <a:pPr marL="0" indent="0">
              <a:buNone/>
            </a:pPr>
            <a:r>
              <a:rPr lang="en-US" sz="2400" dirty="0"/>
              <a:t>A contractor is installing a window awning supported by an exterior wall of a Group R-3 occupancy. </a:t>
            </a:r>
          </a:p>
          <a:p>
            <a:pPr marL="0" indent="0" algn="ctr">
              <a:buNone/>
            </a:pPr>
            <a:r>
              <a:rPr lang="en-US" sz="2400" dirty="0"/>
              <a:t> Permit not required  Permit required </a:t>
            </a:r>
          </a:p>
        </p:txBody>
      </p:sp>
      <p:sp>
        <p:nvSpPr>
          <p:cNvPr id="5" name="Slide Number Placeholder 4"/>
          <p:cNvSpPr>
            <a:spLocks noGrp="1"/>
          </p:cNvSpPr>
          <p:nvPr>
            <p:ph type="sldNum" sz="quarter" idx="11"/>
          </p:nvPr>
        </p:nvSpPr>
        <p:spPr/>
        <p:txBody>
          <a:bodyPr/>
          <a:lstStyle/>
          <a:p>
            <a:pPr>
              <a:defRPr/>
            </a:pPr>
            <a:fld id="{2C543F9B-D18C-4382-B79F-E6EA160C74A3}" type="slidenum">
              <a:rPr lang="en-US" smtClean="0"/>
              <a:pPr>
                <a:defRPr/>
              </a:pPr>
              <a:t>51</a:t>
            </a:fld>
            <a:endParaRPr lang="en-US" dirty="0"/>
          </a:p>
        </p:txBody>
      </p:sp>
      <p:sp>
        <p:nvSpPr>
          <p:cNvPr id="2" name="TextBox 1"/>
          <p:cNvSpPr txBox="1"/>
          <p:nvPr/>
        </p:nvSpPr>
        <p:spPr>
          <a:xfrm>
            <a:off x="8151812" y="4191000"/>
            <a:ext cx="2514600" cy="369332"/>
          </a:xfrm>
          <a:prstGeom prst="rect">
            <a:avLst/>
          </a:prstGeom>
          <a:solidFill>
            <a:schemeClr val="bg1"/>
          </a:solidFill>
        </p:spPr>
        <p:txBody>
          <a:bodyPr wrap="square" rtlCol="0">
            <a:spAutoFit/>
          </a:bodyPr>
          <a:lstStyle/>
          <a:p>
            <a:r>
              <a:rPr lang="en-US" dirty="0"/>
              <a:t> </a:t>
            </a:r>
          </a:p>
        </p:txBody>
      </p:sp>
      <p:sp>
        <p:nvSpPr>
          <p:cNvPr id="8" name="TextBox 7"/>
          <p:cNvSpPr txBox="1"/>
          <p:nvPr/>
        </p:nvSpPr>
        <p:spPr>
          <a:xfrm>
            <a:off x="8380412" y="5633186"/>
            <a:ext cx="2514600" cy="369332"/>
          </a:xfrm>
          <a:prstGeom prst="rect">
            <a:avLst/>
          </a:prstGeom>
          <a:solidFill>
            <a:schemeClr val="bg1"/>
          </a:solidFill>
        </p:spPr>
        <p:txBody>
          <a:bodyPr wrap="square" rtlCol="0">
            <a:spAutoFit/>
          </a:bodyPr>
          <a:lstStyle/>
          <a:p>
            <a:endParaRPr lang="en-US" dirty="0"/>
          </a:p>
        </p:txBody>
      </p:sp>
      <p:pic>
        <p:nvPicPr>
          <p:cNvPr id="9" name="Picture 8">
            <a:extLst>
              <a:ext uri="{FF2B5EF4-FFF2-40B4-BE49-F238E27FC236}">
                <a16:creationId xmlns:a16="http://schemas.microsoft.com/office/drawing/2014/main" xmlns="" id="{04B0BDCC-BE66-4287-B2B0-CBF1EDE47BEE}"/>
              </a:ext>
            </a:extLst>
          </p:cNvPr>
          <p:cNvPicPr>
            <a:picLocks noChangeAspect="1"/>
          </p:cNvPicPr>
          <p:nvPr/>
        </p:nvPicPr>
        <p:blipFill>
          <a:blip r:embed="rId3" cstate="print"/>
          <a:stretch>
            <a:fillRect/>
          </a:stretch>
        </p:blipFill>
        <p:spPr>
          <a:xfrm>
            <a:off x="11133125" y="0"/>
            <a:ext cx="1055700" cy="638977"/>
          </a:xfrm>
          <a:prstGeom prst="rect">
            <a:avLst/>
          </a:prstGeom>
        </p:spPr>
      </p:pic>
    </p:spTree>
    <p:custDataLst>
      <p:tags r:id="rId1"/>
    </p:custDataLst>
    <p:extLst>
      <p:ext uri="{BB962C8B-B14F-4D97-AF65-F5344CB8AC3E}">
        <p14:creationId xmlns:p14="http://schemas.microsoft.com/office/powerpoint/2010/main" xmlns="" val="49225003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Administration</a:t>
            </a:r>
          </a:p>
        </p:txBody>
      </p:sp>
      <p:sp>
        <p:nvSpPr>
          <p:cNvPr id="7" name="Content Placeholder 6"/>
          <p:cNvSpPr>
            <a:spLocks noGrp="1"/>
          </p:cNvSpPr>
          <p:nvPr>
            <p:ph idx="1"/>
          </p:nvPr>
        </p:nvSpPr>
        <p:spPr/>
        <p:txBody>
          <a:bodyPr/>
          <a:lstStyle/>
          <a:p>
            <a:pPr marL="0" indent="0">
              <a:buNone/>
            </a:pPr>
            <a:endParaRPr lang="en-US" sz="2400" b="1" dirty="0"/>
          </a:p>
          <a:p>
            <a:pPr marL="0" indent="0">
              <a:buNone/>
            </a:pPr>
            <a:r>
              <a:rPr lang="en-US" sz="2400" b="1" dirty="0"/>
              <a:t>Scenario 3 </a:t>
            </a:r>
          </a:p>
          <a:p>
            <a:pPr marL="0" indent="0">
              <a:buNone/>
            </a:pPr>
            <a:r>
              <a:rPr lang="en-US" sz="2400" dirty="0"/>
              <a:t>A contractor is installing a driveway that is 45 inches (1143 mm) above grade, is not over a basement or story below and is not part of an accessible route. </a:t>
            </a:r>
          </a:p>
          <a:p>
            <a:pPr marL="0" indent="0" algn="ctr">
              <a:buNone/>
            </a:pPr>
            <a:r>
              <a:rPr lang="en-US" sz="2400" dirty="0"/>
              <a:t> Permit not required  Permit required </a:t>
            </a:r>
          </a:p>
        </p:txBody>
      </p:sp>
      <p:sp>
        <p:nvSpPr>
          <p:cNvPr id="5" name="Slide Number Placeholder 4"/>
          <p:cNvSpPr>
            <a:spLocks noGrp="1"/>
          </p:cNvSpPr>
          <p:nvPr>
            <p:ph type="sldNum" sz="quarter" idx="11"/>
          </p:nvPr>
        </p:nvSpPr>
        <p:spPr/>
        <p:txBody>
          <a:bodyPr/>
          <a:lstStyle/>
          <a:p>
            <a:pPr>
              <a:defRPr/>
            </a:pPr>
            <a:fld id="{2C543F9B-D18C-4382-B79F-E6EA160C74A3}" type="slidenum">
              <a:rPr lang="en-US" smtClean="0"/>
              <a:pPr>
                <a:defRPr/>
              </a:pPr>
              <a:t>52</a:t>
            </a:fld>
            <a:endParaRPr lang="en-US" dirty="0"/>
          </a:p>
        </p:txBody>
      </p:sp>
      <p:sp>
        <p:nvSpPr>
          <p:cNvPr id="2" name="TextBox 1"/>
          <p:cNvSpPr txBox="1"/>
          <p:nvPr/>
        </p:nvSpPr>
        <p:spPr>
          <a:xfrm>
            <a:off x="3198812" y="3581400"/>
            <a:ext cx="3200400" cy="369332"/>
          </a:xfrm>
          <a:prstGeom prst="rect">
            <a:avLst/>
          </a:prstGeom>
          <a:solidFill>
            <a:schemeClr val="bg1"/>
          </a:solidFill>
        </p:spPr>
        <p:txBody>
          <a:bodyPr wrap="square" rtlCol="0">
            <a:spAutoFit/>
          </a:bodyPr>
          <a:lstStyle/>
          <a:p>
            <a:endParaRPr lang="en-US" dirty="0"/>
          </a:p>
        </p:txBody>
      </p:sp>
      <p:pic>
        <p:nvPicPr>
          <p:cNvPr id="8" name="Picture 7">
            <a:extLst>
              <a:ext uri="{FF2B5EF4-FFF2-40B4-BE49-F238E27FC236}">
                <a16:creationId xmlns:a16="http://schemas.microsoft.com/office/drawing/2014/main" xmlns="" id="{56FC121E-6D74-47B4-9DAD-B4FDADDE836F}"/>
              </a:ext>
            </a:extLst>
          </p:cNvPr>
          <p:cNvPicPr>
            <a:picLocks noChangeAspect="1"/>
          </p:cNvPicPr>
          <p:nvPr/>
        </p:nvPicPr>
        <p:blipFill>
          <a:blip r:embed="rId3" cstate="print"/>
          <a:stretch>
            <a:fillRect/>
          </a:stretch>
        </p:blipFill>
        <p:spPr>
          <a:xfrm>
            <a:off x="11133125" y="0"/>
            <a:ext cx="1055700" cy="638977"/>
          </a:xfrm>
          <a:prstGeom prst="rect">
            <a:avLst/>
          </a:prstGeom>
        </p:spPr>
      </p:pic>
    </p:spTree>
    <p:custDataLst>
      <p:tags r:id="rId1"/>
    </p:custDataLst>
    <p:extLst>
      <p:ext uri="{BB962C8B-B14F-4D97-AF65-F5344CB8AC3E}">
        <p14:creationId xmlns:p14="http://schemas.microsoft.com/office/powerpoint/2010/main" xmlns="" val="399013031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Administration</a:t>
            </a:r>
          </a:p>
        </p:txBody>
      </p:sp>
      <p:sp>
        <p:nvSpPr>
          <p:cNvPr id="3" name="Content Placeholder 2"/>
          <p:cNvSpPr>
            <a:spLocks noGrp="1"/>
          </p:cNvSpPr>
          <p:nvPr>
            <p:ph idx="1"/>
          </p:nvPr>
        </p:nvSpPr>
        <p:spPr/>
        <p:txBody>
          <a:bodyPr>
            <a:normAutofit lnSpcReduction="10000"/>
          </a:bodyPr>
          <a:lstStyle/>
          <a:p>
            <a:pPr marL="514350" indent="-514350">
              <a:buFont typeface="+mj-lt"/>
              <a:buAutoNum type="arabicPeriod" startAt="3"/>
            </a:pPr>
            <a:r>
              <a:rPr lang="en-US" sz="2400" dirty="0"/>
              <a:t>Work that requires a permit shall be subject to inspection by the code official. What inspections shall be performed? </a:t>
            </a:r>
          </a:p>
          <a:p>
            <a:pPr marL="914400" lvl="1" indent="-514350">
              <a:buFont typeface="+mj-lt"/>
              <a:buAutoNum type="alphaLcPeriod"/>
            </a:pPr>
            <a:r>
              <a:rPr lang="en-US" sz="2000" dirty="0"/>
              <a:t>____________________________________</a:t>
            </a:r>
          </a:p>
          <a:p>
            <a:pPr marL="914400" lvl="1" indent="-514350">
              <a:buFont typeface="+mj-lt"/>
              <a:buAutoNum type="alphaLcPeriod"/>
            </a:pPr>
            <a:r>
              <a:rPr lang="en-US" sz="2000" dirty="0"/>
              <a:t>____________________________________</a:t>
            </a:r>
          </a:p>
          <a:p>
            <a:pPr marL="914400" lvl="1" indent="-514350">
              <a:buFont typeface="+mj-lt"/>
              <a:buAutoNum type="alphaLcPeriod"/>
            </a:pPr>
            <a:r>
              <a:rPr lang="en-US" sz="2000" dirty="0"/>
              <a:t>____________________________________</a:t>
            </a:r>
          </a:p>
          <a:p>
            <a:pPr marL="914400" lvl="1" indent="-514350">
              <a:buFont typeface="+mj-lt"/>
              <a:buAutoNum type="alphaLcPeriod"/>
            </a:pPr>
            <a:r>
              <a:rPr lang="en-US" sz="2000" dirty="0"/>
              <a:t>____________________________________</a:t>
            </a:r>
          </a:p>
          <a:p>
            <a:pPr marL="914400" lvl="1" indent="-514350">
              <a:buFont typeface="+mj-lt"/>
              <a:buAutoNum type="alphaLcPeriod"/>
            </a:pPr>
            <a:r>
              <a:rPr lang="en-US" sz="2000" dirty="0"/>
              <a:t>____________________________________</a:t>
            </a:r>
          </a:p>
          <a:p>
            <a:pPr marL="914400" lvl="1" indent="-514350">
              <a:buFont typeface="+mj-lt"/>
              <a:buAutoNum type="alphaLcPeriod"/>
            </a:pPr>
            <a:r>
              <a:rPr lang="en-US" sz="2000" dirty="0"/>
              <a:t>____________________________________</a:t>
            </a:r>
          </a:p>
          <a:p>
            <a:pPr marL="914400" lvl="1" indent="-514350">
              <a:buFont typeface="+mj-lt"/>
              <a:buAutoNum type="alphaLcPeriod"/>
            </a:pPr>
            <a:r>
              <a:rPr lang="en-US" sz="2000" dirty="0"/>
              <a:t>____________________________________</a:t>
            </a:r>
          </a:p>
          <a:p>
            <a:pPr marL="914400" lvl="1" indent="-514350">
              <a:buFont typeface="+mj-lt"/>
              <a:buAutoNum type="alphaLcPeriod"/>
            </a:pPr>
            <a:r>
              <a:rPr lang="en-US" sz="2000" dirty="0"/>
              <a:t>____________________________________</a:t>
            </a:r>
          </a:p>
          <a:p>
            <a:pPr marL="914400" lvl="1" indent="-514350">
              <a:buFont typeface="+mj-lt"/>
              <a:buAutoNum type="alphaLcPeriod"/>
            </a:pPr>
            <a:r>
              <a:rPr lang="en-US" sz="2000" dirty="0"/>
              <a:t>____________________________________</a:t>
            </a:r>
          </a:p>
        </p:txBody>
      </p:sp>
      <p:sp>
        <p:nvSpPr>
          <p:cNvPr id="5" name="Slide Number Placeholder 4"/>
          <p:cNvSpPr>
            <a:spLocks noGrp="1"/>
          </p:cNvSpPr>
          <p:nvPr>
            <p:ph type="sldNum" sz="quarter" idx="11"/>
          </p:nvPr>
        </p:nvSpPr>
        <p:spPr/>
        <p:txBody>
          <a:bodyPr/>
          <a:lstStyle/>
          <a:p>
            <a:pPr>
              <a:defRPr/>
            </a:pPr>
            <a:fld id="{2C543F9B-D18C-4382-B79F-E6EA160C74A3}" type="slidenum">
              <a:rPr lang="en-US" smtClean="0"/>
              <a:pPr>
                <a:defRPr/>
              </a:pPr>
              <a:t>53</a:t>
            </a:fld>
            <a:endParaRPr lang="en-US" dirty="0"/>
          </a:p>
        </p:txBody>
      </p:sp>
      <p:sp>
        <p:nvSpPr>
          <p:cNvPr id="6" name="TextBox 5"/>
          <p:cNvSpPr txBox="1"/>
          <p:nvPr/>
        </p:nvSpPr>
        <p:spPr>
          <a:xfrm>
            <a:off x="1522412" y="2514600"/>
            <a:ext cx="6040436" cy="3416320"/>
          </a:xfrm>
          <a:prstGeom prst="rect">
            <a:avLst/>
          </a:prstGeom>
          <a:solidFill>
            <a:schemeClr val="bg1"/>
          </a:solidFill>
        </p:spPr>
        <p:txBody>
          <a:bodyPr wrap="none" rtlCol="0">
            <a:spAutoFit/>
          </a:bodyPr>
          <a:lstStyle/>
          <a:p>
            <a:pPr marL="457200" indent="-457200">
              <a:buFont typeface="+mj-lt"/>
              <a:buAutoNum type="alphaLcPeriod"/>
            </a:pPr>
            <a:r>
              <a:rPr lang="en-US" sz="2400" dirty="0">
                <a:solidFill>
                  <a:srgbClr val="C00000"/>
                </a:solidFill>
              </a:rPr>
              <a:t>Footing or foundation inspection</a:t>
            </a:r>
          </a:p>
          <a:p>
            <a:pPr marL="457200" indent="-457200">
              <a:buFont typeface="+mj-lt"/>
              <a:buAutoNum type="alphaLcPeriod"/>
            </a:pPr>
            <a:r>
              <a:rPr lang="en-US" sz="2400" dirty="0">
                <a:solidFill>
                  <a:srgbClr val="C00000"/>
                </a:solidFill>
              </a:rPr>
              <a:t>Concrete slab or under-floor inspection</a:t>
            </a:r>
          </a:p>
          <a:p>
            <a:pPr marL="457200" indent="-457200">
              <a:buFont typeface="+mj-lt"/>
              <a:buAutoNum type="alphaLcPeriod"/>
            </a:pPr>
            <a:r>
              <a:rPr lang="en-US" sz="2400" dirty="0">
                <a:solidFill>
                  <a:srgbClr val="C00000"/>
                </a:solidFill>
              </a:rPr>
              <a:t>Lowest floor elevation</a:t>
            </a:r>
          </a:p>
          <a:p>
            <a:pPr marL="457200" indent="-457200">
              <a:buFont typeface="+mj-lt"/>
              <a:buAutoNum type="alphaLcPeriod"/>
            </a:pPr>
            <a:r>
              <a:rPr lang="en-US" sz="2400" dirty="0">
                <a:solidFill>
                  <a:srgbClr val="C00000"/>
                </a:solidFill>
              </a:rPr>
              <a:t>Frame inspection</a:t>
            </a:r>
          </a:p>
          <a:p>
            <a:pPr marL="457200" indent="-457200">
              <a:buFont typeface="+mj-lt"/>
              <a:buAutoNum type="alphaLcPeriod"/>
            </a:pPr>
            <a:r>
              <a:rPr lang="en-US" sz="2400" dirty="0">
                <a:solidFill>
                  <a:srgbClr val="C00000"/>
                </a:solidFill>
              </a:rPr>
              <a:t>Lath and gypsum board inspection</a:t>
            </a:r>
          </a:p>
          <a:p>
            <a:pPr marL="457200" indent="-457200">
              <a:buFont typeface="+mj-lt"/>
              <a:buAutoNum type="alphaLcPeriod"/>
            </a:pPr>
            <a:r>
              <a:rPr lang="en-US" sz="2400" dirty="0">
                <a:solidFill>
                  <a:srgbClr val="C00000"/>
                </a:solidFill>
              </a:rPr>
              <a:t>Fire-resistant penetration inspection</a:t>
            </a:r>
          </a:p>
          <a:p>
            <a:pPr marL="457200" indent="-457200">
              <a:buFont typeface="+mj-lt"/>
              <a:buAutoNum type="alphaLcPeriod"/>
            </a:pPr>
            <a:r>
              <a:rPr lang="en-US" sz="2400" dirty="0">
                <a:solidFill>
                  <a:srgbClr val="C00000"/>
                </a:solidFill>
              </a:rPr>
              <a:t>Other inspections, if required</a:t>
            </a:r>
          </a:p>
          <a:p>
            <a:pPr marL="457200" indent="-457200">
              <a:buFont typeface="+mj-lt"/>
              <a:buAutoNum type="alphaLcPeriod"/>
            </a:pPr>
            <a:r>
              <a:rPr lang="en-US" sz="2400" dirty="0">
                <a:solidFill>
                  <a:srgbClr val="C00000"/>
                </a:solidFill>
              </a:rPr>
              <a:t>Special inspections, if required</a:t>
            </a:r>
          </a:p>
          <a:p>
            <a:pPr marL="457200" indent="-457200">
              <a:buFont typeface="+mj-lt"/>
              <a:buAutoNum type="alphaLcPeriod"/>
            </a:pPr>
            <a:r>
              <a:rPr lang="en-US" sz="2400" dirty="0">
                <a:solidFill>
                  <a:srgbClr val="C00000"/>
                </a:solidFill>
              </a:rPr>
              <a:t>Final inspection</a:t>
            </a:r>
          </a:p>
        </p:txBody>
      </p:sp>
      <p:pic>
        <p:nvPicPr>
          <p:cNvPr id="7" name="Picture 6">
            <a:extLst>
              <a:ext uri="{FF2B5EF4-FFF2-40B4-BE49-F238E27FC236}">
                <a16:creationId xmlns:a16="http://schemas.microsoft.com/office/drawing/2014/main" xmlns="" id="{72DD46AE-E28C-4129-8E32-E6E23DFF0633}"/>
              </a:ext>
            </a:extLst>
          </p:cNvPr>
          <p:cNvPicPr>
            <a:picLocks noChangeAspect="1"/>
          </p:cNvPicPr>
          <p:nvPr/>
        </p:nvPicPr>
        <p:blipFill>
          <a:blip r:embed="rId3" cstate="print"/>
          <a:stretch>
            <a:fillRect/>
          </a:stretch>
        </p:blipFill>
        <p:spPr>
          <a:xfrm>
            <a:off x="11133125" y="0"/>
            <a:ext cx="1055700" cy="638977"/>
          </a:xfrm>
          <a:prstGeom prst="rect">
            <a:avLst/>
          </a:prstGeom>
        </p:spPr>
      </p:pic>
    </p:spTree>
    <p:custDataLst>
      <p:tags r:id="rId1"/>
    </p:custDataLst>
    <p:extLst>
      <p:ext uri="{BB962C8B-B14F-4D97-AF65-F5344CB8AC3E}">
        <p14:creationId xmlns:p14="http://schemas.microsoft.com/office/powerpoint/2010/main" xmlns="" val="204826573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normAutofit/>
          </a:bodyPr>
          <a:lstStyle/>
          <a:p>
            <a:r>
              <a:rPr lang="en-US" dirty="0"/>
              <a:t>Chapter 3 Provisions for all Compliance Methods</a:t>
            </a:r>
          </a:p>
        </p:txBody>
      </p:sp>
      <p:sp>
        <p:nvSpPr>
          <p:cNvPr id="7" name="Subtitle 6"/>
          <p:cNvSpPr>
            <a:spLocks noGrp="1"/>
          </p:cNvSpPr>
          <p:nvPr>
            <p:ph type="subTitle" idx="1"/>
          </p:nvPr>
        </p:nvSpPr>
        <p:spPr/>
        <p:txBody>
          <a:bodyPr/>
          <a:lstStyle/>
          <a:p>
            <a:endParaRPr lang="en-US" dirty="0"/>
          </a:p>
        </p:txBody>
      </p:sp>
      <p:sp>
        <p:nvSpPr>
          <p:cNvPr id="5" name="Slide Number Placeholder 4"/>
          <p:cNvSpPr>
            <a:spLocks noGrp="1"/>
          </p:cNvSpPr>
          <p:nvPr>
            <p:ph type="sldNum" sz="quarter" idx="10"/>
          </p:nvPr>
        </p:nvSpPr>
        <p:spPr/>
        <p:txBody>
          <a:bodyPr/>
          <a:lstStyle/>
          <a:p>
            <a:pPr>
              <a:defRPr/>
            </a:pPr>
            <a:fld id="{2C543F9B-D18C-4382-B79F-E6EA160C74A3}" type="slidenum">
              <a:rPr lang="en-US" smtClean="0"/>
              <a:pPr>
                <a:defRPr/>
              </a:pPr>
              <a:t>54</a:t>
            </a:fld>
            <a:endParaRPr lang="en-US" dirty="0"/>
          </a:p>
        </p:txBody>
      </p:sp>
      <p:pic>
        <p:nvPicPr>
          <p:cNvPr id="8" name="Picture 7">
            <a:extLst>
              <a:ext uri="{FF2B5EF4-FFF2-40B4-BE49-F238E27FC236}">
                <a16:creationId xmlns:a16="http://schemas.microsoft.com/office/drawing/2014/main" xmlns="" id="{9BED9EE9-AC5F-43B0-BD35-39F7BD976116}"/>
              </a:ext>
            </a:extLst>
          </p:cNvPr>
          <p:cNvPicPr>
            <a:picLocks noChangeAspect="1"/>
          </p:cNvPicPr>
          <p:nvPr/>
        </p:nvPicPr>
        <p:blipFill>
          <a:blip r:embed="rId2" cstate="print"/>
          <a:stretch>
            <a:fillRect/>
          </a:stretch>
        </p:blipFill>
        <p:spPr>
          <a:xfrm>
            <a:off x="11133125" y="0"/>
            <a:ext cx="1055700" cy="638977"/>
          </a:xfrm>
          <a:prstGeom prst="rect">
            <a:avLst/>
          </a:prstGeom>
        </p:spPr>
      </p:pic>
    </p:spTree>
    <p:extLst>
      <p:ext uri="{BB962C8B-B14F-4D97-AF65-F5344CB8AC3E}">
        <p14:creationId xmlns:p14="http://schemas.microsoft.com/office/powerpoint/2010/main" xmlns="" val="7742756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9656" y="7070"/>
            <a:ext cx="11152781" cy="1066800"/>
          </a:xfrm>
        </p:spPr>
        <p:txBody>
          <a:bodyPr>
            <a:noAutofit/>
          </a:bodyPr>
          <a:lstStyle/>
          <a:p>
            <a:r>
              <a:rPr lang="en-US" sz="4000" dirty="0"/>
              <a:t>Introduction to Compliance Methods—Section 301</a:t>
            </a:r>
          </a:p>
        </p:txBody>
      </p:sp>
      <p:sp>
        <p:nvSpPr>
          <p:cNvPr id="6" name="Content Placeholder 5"/>
          <p:cNvSpPr>
            <a:spLocks noGrp="1"/>
          </p:cNvSpPr>
          <p:nvPr>
            <p:ph sz="half" idx="1"/>
          </p:nvPr>
        </p:nvSpPr>
        <p:spPr>
          <a:xfrm>
            <a:off x="608012" y="1219200"/>
            <a:ext cx="11580813" cy="4191000"/>
          </a:xfrm>
        </p:spPr>
        <p:txBody>
          <a:bodyPr>
            <a:noAutofit/>
          </a:bodyPr>
          <a:lstStyle/>
          <a:p>
            <a:pPr marL="0" indent="0">
              <a:buNone/>
            </a:pPr>
            <a:r>
              <a:rPr lang="en-US" sz="2800" b="1" dirty="0"/>
              <a:t>Section 301.1 – General </a:t>
            </a:r>
          </a:p>
          <a:p>
            <a:r>
              <a:rPr lang="en-US" sz="2600" dirty="0"/>
              <a:t>Explains the options available to a designer or owner when dealing with construction related to existing buildings: </a:t>
            </a:r>
          </a:p>
          <a:p>
            <a:pPr lvl="1"/>
            <a:r>
              <a:rPr lang="en-US" sz="2600" dirty="0"/>
              <a:t>Prescriptive compliance method (Section 301.3.1) – Chapter 5</a:t>
            </a:r>
          </a:p>
          <a:p>
            <a:pPr lvl="1"/>
            <a:r>
              <a:rPr lang="en-US" sz="2600" dirty="0"/>
              <a:t>Work area compliance method (Section 301.3.2) – Chapter 6-12</a:t>
            </a:r>
          </a:p>
          <a:p>
            <a:pPr lvl="1"/>
            <a:r>
              <a:rPr lang="en-US" sz="2600" dirty="0"/>
              <a:t>Performance compliance method (Section 301.3.3) Chapter 13</a:t>
            </a:r>
          </a:p>
          <a:p>
            <a:pPr marL="365760" lvl="1" indent="0">
              <a:buNone/>
            </a:pPr>
            <a:endParaRPr lang="en-US" sz="2600" dirty="0"/>
          </a:p>
          <a:p>
            <a:pPr marL="365760" lvl="1" indent="0">
              <a:buNone/>
            </a:pPr>
            <a:r>
              <a:rPr lang="en-US" sz="2600" dirty="0"/>
              <a:t>New provisions address:</a:t>
            </a:r>
          </a:p>
          <a:p>
            <a:pPr lvl="1"/>
            <a:r>
              <a:rPr lang="en-US" sz="2600" dirty="0"/>
              <a:t>Repairs comply with Chapter 4</a:t>
            </a:r>
          </a:p>
          <a:p>
            <a:pPr lvl="1"/>
            <a:r>
              <a:rPr lang="en-US" sz="2600" dirty="0"/>
              <a:t>Relocated buildings (Section 301.4) Chapter 14</a:t>
            </a:r>
          </a:p>
          <a:p>
            <a:pPr lvl="1"/>
            <a:r>
              <a:rPr lang="en-US" sz="2600" dirty="0"/>
              <a:t>Compliance with accessibility (ANSI A 117.1 2009) </a:t>
            </a:r>
          </a:p>
        </p:txBody>
      </p:sp>
      <p:sp>
        <p:nvSpPr>
          <p:cNvPr id="4" name="Slide Number Placeholder 3"/>
          <p:cNvSpPr>
            <a:spLocks noGrp="1"/>
          </p:cNvSpPr>
          <p:nvPr>
            <p:ph type="sldNum" sz="quarter" idx="11"/>
          </p:nvPr>
        </p:nvSpPr>
        <p:spPr/>
        <p:txBody>
          <a:bodyPr/>
          <a:lstStyle/>
          <a:p>
            <a:pPr>
              <a:defRPr/>
            </a:pPr>
            <a:fld id="{F839E4B6-55D8-4BCE-ABA8-33FB3F24BC0F}" type="slidenum">
              <a:rPr lang="en-US" smtClean="0"/>
              <a:pPr>
                <a:defRPr/>
              </a:pPr>
              <a:t>55</a:t>
            </a:fld>
            <a:endParaRPr lang="en-US" dirty="0"/>
          </a:p>
        </p:txBody>
      </p:sp>
      <p:pic>
        <p:nvPicPr>
          <p:cNvPr id="7" name="Picture 6">
            <a:extLst>
              <a:ext uri="{FF2B5EF4-FFF2-40B4-BE49-F238E27FC236}">
                <a16:creationId xmlns:a16="http://schemas.microsoft.com/office/drawing/2014/main" xmlns="" id="{E3D6F7ED-E232-4AC1-8B73-12D22CB0B6EE}"/>
              </a:ext>
            </a:extLst>
          </p:cNvPr>
          <p:cNvPicPr>
            <a:picLocks noChangeAspect="1"/>
          </p:cNvPicPr>
          <p:nvPr/>
        </p:nvPicPr>
        <p:blipFill>
          <a:blip r:embed="rId3" cstate="print"/>
          <a:stretch>
            <a:fillRect/>
          </a:stretch>
        </p:blipFill>
        <p:spPr>
          <a:xfrm>
            <a:off x="11133125" y="0"/>
            <a:ext cx="1055700" cy="638977"/>
          </a:xfrm>
          <a:prstGeom prst="rect">
            <a:avLst/>
          </a:prstGeom>
        </p:spPr>
      </p:pic>
      <p:sp>
        <p:nvSpPr>
          <p:cNvPr id="2" name="TextBox 1">
            <a:extLst>
              <a:ext uri="{FF2B5EF4-FFF2-40B4-BE49-F238E27FC236}">
                <a16:creationId xmlns:a16="http://schemas.microsoft.com/office/drawing/2014/main" xmlns="" id="{F7939239-FEF1-4845-A1F2-41651CDDE3FF}"/>
              </a:ext>
            </a:extLst>
          </p:cNvPr>
          <p:cNvSpPr txBox="1"/>
          <p:nvPr/>
        </p:nvSpPr>
        <p:spPr>
          <a:xfrm flipH="1">
            <a:off x="1751012" y="6121584"/>
            <a:ext cx="8610600" cy="523220"/>
          </a:xfrm>
          <a:prstGeom prst="rect">
            <a:avLst/>
          </a:prstGeom>
          <a:noFill/>
          <a:ln>
            <a:solidFill>
              <a:schemeClr val="bg2"/>
            </a:solidFill>
          </a:ln>
        </p:spPr>
        <p:txBody>
          <a:bodyPr wrap="square" rtlCol="0" anchor="ctr" anchorCtr="1">
            <a:spAutoFit/>
          </a:bodyPr>
          <a:lstStyle/>
          <a:p>
            <a:endParaRPr lang="en-US" sz="2800" b="1" dirty="0"/>
          </a:p>
        </p:txBody>
      </p:sp>
      <p:pic>
        <p:nvPicPr>
          <p:cNvPr id="3" name="Picture 2">
            <a:extLst>
              <a:ext uri="{FF2B5EF4-FFF2-40B4-BE49-F238E27FC236}">
                <a16:creationId xmlns:a16="http://schemas.microsoft.com/office/drawing/2014/main" xmlns="" id="{F6FA33BF-B2DF-4660-AF14-F2D8BF2617A3}"/>
              </a:ext>
            </a:extLst>
          </p:cNvPr>
          <p:cNvPicPr>
            <a:picLocks noChangeAspect="1"/>
          </p:cNvPicPr>
          <p:nvPr/>
        </p:nvPicPr>
        <p:blipFill>
          <a:blip r:embed="rId4" cstate="print"/>
          <a:stretch>
            <a:fillRect/>
          </a:stretch>
        </p:blipFill>
        <p:spPr>
          <a:xfrm>
            <a:off x="608012" y="3962400"/>
            <a:ext cx="10790855" cy="749873"/>
          </a:xfrm>
          <a:prstGeom prst="rect">
            <a:avLst/>
          </a:prstGeom>
        </p:spPr>
      </p:pic>
    </p:spTree>
    <p:custDataLst>
      <p:tags r:id="rId1"/>
    </p:custDataLst>
    <p:extLst>
      <p:ext uri="{BB962C8B-B14F-4D97-AF65-F5344CB8AC3E}">
        <p14:creationId xmlns:p14="http://schemas.microsoft.com/office/powerpoint/2010/main" xmlns="" val="74513753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Introduction to Compliance Methods—Section 301</a:t>
            </a:r>
          </a:p>
        </p:txBody>
      </p:sp>
      <p:sp>
        <p:nvSpPr>
          <p:cNvPr id="3" name="Content Placeholder 2"/>
          <p:cNvSpPr>
            <a:spLocks noGrp="1"/>
          </p:cNvSpPr>
          <p:nvPr>
            <p:ph sz="half" idx="1"/>
          </p:nvPr>
        </p:nvSpPr>
        <p:spPr/>
        <p:txBody>
          <a:bodyPr/>
          <a:lstStyle/>
          <a:p>
            <a:pPr marL="0" indent="0">
              <a:buNone/>
            </a:pPr>
            <a:r>
              <a:rPr lang="en-US" sz="2400" b="1" dirty="0"/>
              <a:t>Section 301.3.1 – Prescriptive compliance method </a:t>
            </a:r>
          </a:p>
          <a:p>
            <a:r>
              <a:rPr lang="en-US" sz="2400" dirty="0"/>
              <a:t>Allows compliance in accordance with Chapter 5 of the IEBC. </a:t>
            </a:r>
          </a:p>
          <a:p>
            <a:r>
              <a:rPr lang="en-US" sz="2400" dirty="0"/>
              <a:t>Formally from Chapter 34 of the IBC (No longer in the IBC). </a:t>
            </a:r>
          </a:p>
          <a:p>
            <a:r>
              <a:rPr lang="en-US" sz="2400" dirty="0"/>
              <a:t>These provisions are intended to prescribe specific minimum requirements for construction related to existing buildings that includes the following: additions, alterations, repairs, fire escapes, glass replacement, change of occupancy, historic buildings, moved structures and accessibility.</a:t>
            </a:r>
          </a:p>
        </p:txBody>
      </p:sp>
      <p:sp>
        <p:nvSpPr>
          <p:cNvPr id="5" name="Slide Number Placeholder 4"/>
          <p:cNvSpPr>
            <a:spLocks noGrp="1"/>
          </p:cNvSpPr>
          <p:nvPr>
            <p:ph type="sldNum" sz="quarter" idx="11"/>
          </p:nvPr>
        </p:nvSpPr>
        <p:spPr/>
        <p:txBody>
          <a:bodyPr/>
          <a:lstStyle/>
          <a:p>
            <a:pPr>
              <a:defRPr/>
            </a:pPr>
            <a:fld id="{4C9BA85A-05AB-40DE-A642-B306DDD4645C}" type="slidenum">
              <a:rPr lang="en-US" smtClean="0"/>
              <a:pPr>
                <a:defRPr/>
              </a:pPr>
              <a:t>56</a:t>
            </a:fld>
            <a:endParaRPr lang="en-US" dirty="0"/>
          </a:p>
        </p:txBody>
      </p:sp>
      <p:pic>
        <p:nvPicPr>
          <p:cNvPr id="6" name="Picture 5">
            <a:extLst>
              <a:ext uri="{FF2B5EF4-FFF2-40B4-BE49-F238E27FC236}">
                <a16:creationId xmlns:a16="http://schemas.microsoft.com/office/drawing/2014/main" xmlns="" id="{F7B506E9-0DD2-41AD-A67F-B71160D3F1AB}"/>
              </a:ext>
            </a:extLst>
          </p:cNvPr>
          <p:cNvPicPr>
            <a:picLocks noChangeAspect="1"/>
          </p:cNvPicPr>
          <p:nvPr/>
        </p:nvPicPr>
        <p:blipFill>
          <a:blip r:embed="rId3" cstate="print"/>
          <a:stretch>
            <a:fillRect/>
          </a:stretch>
        </p:blipFill>
        <p:spPr>
          <a:xfrm>
            <a:off x="11133125" y="0"/>
            <a:ext cx="1055700" cy="638977"/>
          </a:xfrm>
          <a:prstGeom prst="rect">
            <a:avLst/>
          </a:prstGeom>
        </p:spPr>
      </p:pic>
    </p:spTree>
    <p:extLst>
      <p:ext uri="{BB962C8B-B14F-4D97-AF65-F5344CB8AC3E}">
        <p14:creationId xmlns:p14="http://schemas.microsoft.com/office/powerpoint/2010/main" xmlns="" val="393375938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Introduction to Compliance Methods—Section 301</a:t>
            </a:r>
          </a:p>
        </p:txBody>
      </p:sp>
      <p:sp>
        <p:nvSpPr>
          <p:cNvPr id="3" name="Content Placeholder 2"/>
          <p:cNvSpPr>
            <a:spLocks noGrp="1"/>
          </p:cNvSpPr>
          <p:nvPr>
            <p:ph sz="half" idx="1"/>
          </p:nvPr>
        </p:nvSpPr>
        <p:spPr/>
        <p:txBody>
          <a:bodyPr>
            <a:normAutofit/>
          </a:bodyPr>
          <a:lstStyle/>
          <a:p>
            <a:pPr marL="0" indent="0">
              <a:buNone/>
            </a:pPr>
            <a:r>
              <a:rPr lang="en-US" sz="2800" b="1" dirty="0"/>
              <a:t>Section 301.3.2 – Work area compliance method</a:t>
            </a:r>
          </a:p>
          <a:p>
            <a:r>
              <a:rPr lang="en-US" sz="2800" dirty="0"/>
              <a:t>Allows compliance in accordance with Chapters 5 through 13 of the IEBC. </a:t>
            </a:r>
          </a:p>
          <a:p>
            <a:r>
              <a:rPr lang="en-US" sz="2800" dirty="0"/>
              <a:t>Contain provisions that are based on a proportional approach to compliance where upgrades are triggered by the type and extent of the work.</a:t>
            </a:r>
          </a:p>
        </p:txBody>
      </p:sp>
      <p:sp>
        <p:nvSpPr>
          <p:cNvPr id="5" name="Slide Number Placeholder 4"/>
          <p:cNvSpPr>
            <a:spLocks noGrp="1"/>
          </p:cNvSpPr>
          <p:nvPr>
            <p:ph type="sldNum" sz="quarter" idx="11"/>
          </p:nvPr>
        </p:nvSpPr>
        <p:spPr/>
        <p:txBody>
          <a:bodyPr/>
          <a:lstStyle/>
          <a:p>
            <a:pPr>
              <a:defRPr/>
            </a:pPr>
            <a:fld id="{4C9BA85A-05AB-40DE-A642-B306DDD4645C}" type="slidenum">
              <a:rPr lang="en-US" smtClean="0"/>
              <a:pPr>
                <a:defRPr/>
              </a:pPr>
              <a:t>57</a:t>
            </a:fld>
            <a:endParaRPr lang="en-US" dirty="0"/>
          </a:p>
        </p:txBody>
      </p:sp>
      <p:pic>
        <p:nvPicPr>
          <p:cNvPr id="6" name="Picture 5">
            <a:extLst>
              <a:ext uri="{FF2B5EF4-FFF2-40B4-BE49-F238E27FC236}">
                <a16:creationId xmlns:a16="http://schemas.microsoft.com/office/drawing/2014/main" xmlns="" id="{44ACEF08-033D-47EA-B062-E77027199137}"/>
              </a:ext>
            </a:extLst>
          </p:cNvPr>
          <p:cNvPicPr>
            <a:picLocks noChangeAspect="1"/>
          </p:cNvPicPr>
          <p:nvPr/>
        </p:nvPicPr>
        <p:blipFill>
          <a:blip r:embed="rId3" cstate="print"/>
          <a:stretch>
            <a:fillRect/>
          </a:stretch>
        </p:blipFill>
        <p:spPr>
          <a:xfrm>
            <a:off x="11133125" y="0"/>
            <a:ext cx="1055700" cy="638977"/>
          </a:xfrm>
          <a:prstGeom prst="rect">
            <a:avLst/>
          </a:prstGeom>
        </p:spPr>
      </p:pic>
    </p:spTree>
    <p:extLst>
      <p:ext uri="{BB962C8B-B14F-4D97-AF65-F5344CB8AC3E}">
        <p14:creationId xmlns:p14="http://schemas.microsoft.com/office/powerpoint/2010/main" xmlns="" val="297288330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Introduction to Compliance Methods—Section 301</a:t>
            </a:r>
          </a:p>
        </p:txBody>
      </p:sp>
      <p:sp>
        <p:nvSpPr>
          <p:cNvPr id="3" name="Content Placeholder 2"/>
          <p:cNvSpPr>
            <a:spLocks noGrp="1"/>
          </p:cNvSpPr>
          <p:nvPr>
            <p:ph sz="half" idx="1"/>
          </p:nvPr>
        </p:nvSpPr>
        <p:spPr/>
        <p:txBody>
          <a:bodyPr>
            <a:normAutofit/>
          </a:bodyPr>
          <a:lstStyle/>
          <a:p>
            <a:pPr marL="0" indent="0">
              <a:buNone/>
            </a:pPr>
            <a:r>
              <a:rPr lang="en-US" sz="2800" b="1" dirty="0"/>
              <a:t>Section 301.3.3 – Performance compliance method </a:t>
            </a:r>
          </a:p>
          <a:p>
            <a:r>
              <a:rPr lang="en-US" sz="2800" dirty="0"/>
              <a:t>Allows compliance in accordance with Chapter 14 of the IEBC. </a:t>
            </a:r>
          </a:p>
          <a:p>
            <a:r>
              <a:rPr lang="en-US" sz="2800" dirty="0"/>
              <a:t>Formally from Chapter 34 of the IBC (No longer in IBC). </a:t>
            </a:r>
          </a:p>
          <a:p>
            <a:r>
              <a:rPr lang="en-US" sz="2800" dirty="0"/>
              <a:t>This chapter provides provisions for evaluating a building based on fire safety, means of egress and general safety. </a:t>
            </a:r>
          </a:p>
        </p:txBody>
      </p:sp>
      <p:sp>
        <p:nvSpPr>
          <p:cNvPr id="5" name="Slide Number Placeholder 4"/>
          <p:cNvSpPr>
            <a:spLocks noGrp="1"/>
          </p:cNvSpPr>
          <p:nvPr>
            <p:ph type="sldNum" sz="quarter" idx="11"/>
          </p:nvPr>
        </p:nvSpPr>
        <p:spPr/>
        <p:txBody>
          <a:bodyPr/>
          <a:lstStyle/>
          <a:p>
            <a:pPr>
              <a:defRPr/>
            </a:pPr>
            <a:fld id="{4C9BA85A-05AB-40DE-A642-B306DDD4645C}" type="slidenum">
              <a:rPr lang="en-US" smtClean="0"/>
              <a:pPr>
                <a:defRPr/>
              </a:pPr>
              <a:t>58</a:t>
            </a:fld>
            <a:endParaRPr lang="en-US" dirty="0"/>
          </a:p>
        </p:txBody>
      </p:sp>
      <p:pic>
        <p:nvPicPr>
          <p:cNvPr id="6" name="Picture 5">
            <a:extLst>
              <a:ext uri="{FF2B5EF4-FFF2-40B4-BE49-F238E27FC236}">
                <a16:creationId xmlns:a16="http://schemas.microsoft.com/office/drawing/2014/main" xmlns="" id="{483D5FFA-C383-4945-B7F8-3B8701A8714D}"/>
              </a:ext>
            </a:extLst>
          </p:cNvPr>
          <p:cNvPicPr>
            <a:picLocks noChangeAspect="1"/>
          </p:cNvPicPr>
          <p:nvPr/>
        </p:nvPicPr>
        <p:blipFill>
          <a:blip r:embed="rId2" cstate="print"/>
          <a:stretch>
            <a:fillRect/>
          </a:stretch>
        </p:blipFill>
        <p:spPr>
          <a:xfrm>
            <a:off x="11133125" y="0"/>
            <a:ext cx="1055700" cy="638977"/>
          </a:xfrm>
          <a:prstGeom prst="rect">
            <a:avLst/>
          </a:prstGeom>
        </p:spPr>
      </p:pic>
    </p:spTree>
    <p:extLst>
      <p:ext uri="{BB962C8B-B14F-4D97-AF65-F5344CB8AC3E}">
        <p14:creationId xmlns:p14="http://schemas.microsoft.com/office/powerpoint/2010/main" xmlns="" val="142993451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Introduction to Compliance Methods—Section 303</a:t>
            </a:r>
          </a:p>
        </p:txBody>
      </p:sp>
      <p:sp>
        <p:nvSpPr>
          <p:cNvPr id="3" name="Content Placeholder 2"/>
          <p:cNvSpPr>
            <a:spLocks noGrp="1"/>
          </p:cNvSpPr>
          <p:nvPr>
            <p:ph sz="half" idx="1"/>
          </p:nvPr>
        </p:nvSpPr>
        <p:spPr/>
        <p:txBody>
          <a:bodyPr>
            <a:normAutofit/>
          </a:bodyPr>
          <a:lstStyle/>
          <a:p>
            <a:pPr marL="0" indent="0">
              <a:buNone/>
            </a:pPr>
            <a:r>
              <a:rPr lang="en-US" sz="2800" b="1" dirty="0"/>
              <a:t>Section 301.3.1 – Evaluation and design procedures</a:t>
            </a:r>
          </a:p>
          <a:p>
            <a:r>
              <a:rPr lang="en-US" sz="2800" dirty="0"/>
              <a:t>Seismic evaluation and design of an existing building must be based on the procedures specified in one of three reference materials. </a:t>
            </a:r>
          </a:p>
          <a:p>
            <a:pPr lvl="1"/>
            <a:r>
              <a:rPr lang="en-US" sz="2800" dirty="0"/>
              <a:t>Guidelines for the Seismic Retrofit of Existing Buildings (GSREB) (2015 IEBC, Appendix A)</a:t>
            </a:r>
          </a:p>
          <a:p>
            <a:pPr lvl="1"/>
            <a:r>
              <a:rPr lang="en-US" sz="2800" dirty="0"/>
              <a:t>American Society of Civil Engineers ASCE 41 </a:t>
            </a:r>
          </a:p>
        </p:txBody>
      </p:sp>
      <p:sp>
        <p:nvSpPr>
          <p:cNvPr id="5" name="Slide Number Placeholder 4"/>
          <p:cNvSpPr>
            <a:spLocks noGrp="1"/>
          </p:cNvSpPr>
          <p:nvPr>
            <p:ph type="sldNum" sz="quarter" idx="11"/>
          </p:nvPr>
        </p:nvSpPr>
        <p:spPr/>
        <p:txBody>
          <a:bodyPr/>
          <a:lstStyle/>
          <a:p>
            <a:pPr>
              <a:defRPr/>
            </a:pPr>
            <a:fld id="{4C9BA85A-05AB-40DE-A642-B306DDD4645C}" type="slidenum">
              <a:rPr lang="en-US" smtClean="0"/>
              <a:pPr>
                <a:defRPr/>
              </a:pPr>
              <a:t>59</a:t>
            </a:fld>
            <a:endParaRPr lang="en-US" dirty="0"/>
          </a:p>
        </p:txBody>
      </p:sp>
      <p:pic>
        <p:nvPicPr>
          <p:cNvPr id="6" name="Picture 5">
            <a:extLst>
              <a:ext uri="{FF2B5EF4-FFF2-40B4-BE49-F238E27FC236}">
                <a16:creationId xmlns:a16="http://schemas.microsoft.com/office/drawing/2014/main" xmlns="" id="{815FE88F-8D3B-44EE-A177-73CEE72ED21C}"/>
              </a:ext>
            </a:extLst>
          </p:cNvPr>
          <p:cNvPicPr>
            <a:picLocks noChangeAspect="1"/>
          </p:cNvPicPr>
          <p:nvPr/>
        </p:nvPicPr>
        <p:blipFill>
          <a:blip r:embed="rId3" cstate="print"/>
          <a:stretch>
            <a:fillRect/>
          </a:stretch>
        </p:blipFill>
        <p:spPr>
          <a:xfrm>
            <a:off x="11133125" y="0"/>
            <a:ext cx="1055700" cy="638977"/>
          </a:xfrm>
          <a:prstGeom prst="rect">
            <a:avLst/>
          </a:prstGeom>
        </p:spPr>
      </p:pic>
    </p:spTree>
    <p:extLst>
      <p:ext uri="{BB962C8B-B14F-4D97-AF65-F5344CB8AC3E}">
        <p14:creationId xmlns:p14="http://schemas.microsoft.com/office/powerpoint/2010/main" xmlns="" val="119474432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047127" y="7070"/>
            <a:ext cx="8686801" cy="1066800"/>
          </a:xfrm>
        </p:spPr>
        <p:txBody>
          <a:bodyPr/>
          <a:lstStyle/>
          <a:p>
            <a:r>
              <a:rPr lang="en-US" dirty="0"/>
              <a:t>Objectives</a:t>
            </a:r>
          </a:p>
        </p:txBody>
      </p:sp>
      <p:sp>
        <p:nvSpPr>
          <p:cNvPr id="7" name="Content Placeholder 6"/>
          <p:cNvSpPr>
            <a:spLocks noGrp="1"/>
          </p:cNvSpPr>
          <p:nvPr>
            <p:ph idx="1"/>
          </p:nvPr>
        </p:nvSpPr>
        <p:spPr>
          <a:xfrm>
            <a:off x="1047126" y="1143000"/>
            <a:ext cx="8686801" cy="4191000"/>
          </a:xfrm>
        </p:spPr>
        <p:txBody>
          <a:bodyPr>
            <a:noAutofit/>
          </a:bodyPr>
          <a:lstStyle/>
          <a:p>
            <a:r>
              <a:rPr lang="en-US" sz="2800" dirty="0"/>
              <a:t>Upon completion, participants will be better able to:</a:t>
            </a:r>
          </a:p>
          <a:p>
            <a:pPr lvl="1"/>
            <a:r>
              <a:rPr lang="en-US" sz="2800" dirty="0"/>
              <a:t>Effective locate and analyze the limitations of the codes related to existing buildings.</a:t>
            </a:r>
          </a:p>
          <a:p>
            <a:pPr lvl="1"/>
            <a:r>
              <a:rPr lang="en-US" sz="2800" dirty="0"/>
              <a:t>Understand and work with the three possible compliance methods shown within the IEBC.</a:t>
            </a:r>
          </a:p>
          <a:p>
            <a:pPr lvl="1"/>
            <a:r>
              <a:rPr lang="en-US" sz="2800" dirty="0"/>
              <a:t>Interpret code requirements relative to the classifications of work relative to projects in existing buildings.</a:t>
            </a:r>
          </a:p>
          <a:p>
            <a:pPr lvl="1"/>
            <a:r>
              <a:rPr lang="en-US" sz="2800" dirty="0"/>
              <a:t>Identify fire protection systems that need to be upgraded.</a:t>
            </a:r>
          </a:p>
          <a:p>
            <a:pPr lvl="1"/>
            <a:r>
              <a:rPr lang="en-US" sz="2800" dirty="0"/>
              <a:t>Recognize vertical openings that need partial or complete enclosure.</a:t>
            </a:r>
          </a:p>
        </p:txBody>
      </p:sp>
      <p:sp>
        <p:nvSpPr>
          <p:cNvPr id="4" name="Slide Number Placeholder 3"/>
          <p:cNvSpPr>
            <a:spLocks noGrp="1"/>
          </p:cNvSpPr>
          <p:nvPr>
            <p:ph type="sldNum" sz="quarter" idx="11"/>
          </p:nvPr>
        </p:nvSpPr>
        <p:spPr/>
        <p:txBody>
          <a:bodyPr/>
          <a:lstStyle/>
          <a:p>
            <a:fld id="{653ED9FB-2E56-49DB-80C5-3EE424087A6E}" type="slidenum">
              <a:rPr lang="en-US" smtClean="0"/>
              <a:pPr/>
              <a:t>6</a:t>
            </a:fld>
            <a:endParaRPr lang="en-US" dirty="0"/>
          </a:p>
        </p:txBody>
      </p:sp>
      <p:pic>
        <p:nvPicPr>
          <p:cNvPr id="8" name="Picture 7">
            <a:extLst>
              <a:ext uri="{FF2B5EF4-FFF2-40B4-BE49-F238E27FC236}">
                <a16:creationId xmlns:a16="http://schemas.microsoft.com/office/drawing/2014/main" xmlns="" id="{DD35479D-D45B-4B03-9115-2CB92C72AC78}"/>
              </a:ext>
            </a:extLst>
          </p:cNvPr>
          <p:cNvPicPr>
            <a:picLocks noChangeAspect="1"/>
          </p:cNvPicPr>
          <p:nvPr/>
        </p:nvPicPr>
        <p:blipFill>
          <a:blip r:embed="rId4" cstate="print"/>
          <a:stretch>
            <a:fillRect/>
          </a:stretch>
        </p:blipFill>
        <p:spPr>
          <a:xfrm>
            <a:off x="11133125" y="0"/>
            <a:ext cx="1055700" cy="638977"/>
          </a:xfrm>
          <a:prstGeom prst="rect">
            <a:avLst/>
          </a:prstGeom>
        </p:spPr>
      </p:pic>
    </p:spTree>
    <p:custDataLst>
      <p:tags r:id="rId1"/>
    </p:custDataLst>
    <p:extLst>
      <p:ext uri="{BB962C8B-B14F-4D97-AF65-F5344CB8AC3E}">
        <p14:creationId xmlns:p14="http://schemas.microsoft.com/office/powerpoint/2010/main" xmlns="" val="149612663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rmAutofit/>
          </a:bodyPr>
          <a:lstStyle/>
          <a:p>
            <a:r>
              <a:rPr lang="en-US" dirty="0"/>
              <a:t>Introduction to Compliance Methods—Section 303</a:t>
            </a:r>
          </a:p>
        </p:txBody>
      </p:sp>
      <p:sp>
        <p:nvSpPr>
          <p:cNvPr id="7" name="Content Placeholder 6"/>
          <p:cNvSpPr>
            <a:spLocks noGrp="1"/>
          </p:cNvSpPr>
          <p:nvPr>
            <p:ph sz="half" idx="1"/>
          </p:nvPr>
        </p:nvSpPr>
        <p:spPr/>
        <p:txBody>
          <a:bodyPr>
            <a:normAutofit/>
          </a:bodyPr>
          <a:lstStyle/>
          <a:p>
            <a:pPr marL="0" indent="0">
              <a:buNone/>
            </a:pPr>
            <a:r>
              <a:rPr lang="en-US" sz="2800" b="1" dirty="0"/>
              <a:t>Section 301.3.1 – Compliance with IBC level seismic forces </a:t>
            </a:r>
          </a:p>
          <a:p>
            <a:r>
              <a:rPr lang="en-US" sz="2800" dirty="0"/>
              <a:t>The use of a particular referenced standard is dependent upon the IBC requirements. </a:t>
            </a:r>
          </a:p>
          <a:p>
            <a:r>
              <a:rPr lang="en-US" sz="2800" dirty="0"/>
              <a:t>When seismic forces are required to meet the IBC level, they must be based upon 100 percent of the values in the IBC or ASCE 41. </a:t>
            </a:r>
          </a:p>
        </p:txBody>
      </p:sp>
      <p:sp>
        <p:nvSpPr>
          <p:cNvPr id="5" name="Slide Number Placeholder 4"/>
          <p:cNvSpPr>
            <a:spLocks noGrp="1"/>
          </p:cNvSpPr>
          <p:nvPr>
            <p:ph type="sldNum" sz="quarter" idx="11"/>
          </p:nvPr>
        </p:nvSpPr>
        <p:spPr/>
        <p:txBody>
          <a:bodyPr/>
          <a:lstStyle/>
          <a:p>
            <a:pPr>
              <a:defRPr/>
            </a:pPr>
            <a:fld id="{4C9BA85A-05AB-40DE-A642-B306DDD4645C}" type="slidenum">
              <a:rPr lang="en-US" smtClean="0"/>
              <a:pPr>
                <a:defRPr/>
              </a:pPr>
              <a:t>60</a:t>
            </a:fld>
            <a:endParaRPr lang="en-US" dirty="0"/>
          </a:p>
        </p:txBody>
      </p:sp>
      <p:pic>
        <p:nvPicPr>
          <p:cNvPr id="6" name="Picture 5">
            <a:extLst>
              <a:ext uri="{FF2B5EF4-FFF2-40B4-BE49-F238E27FC236}">
                <a16:creationId xmlns:a16="http://schemas.microsoft.com/office/drawing/2014/main" xmlns="" id="{851573C2-393A-44A1-9A33-6589179D57E5}"/>
              </a:ext>
            </a:extLst>
          </p:cNvPr>
          <p:cNvPicPr>
            <a:picLocks noChangeAspect="1"/>
          </p:cNvPicPr>
          <p:nvPr/>
        </p:nvPicPr>
        <p:blipFill>
          <a:blip r:embed="rId2" cstate="print"/>
          <a:stretch>
            <a:fillRect/>
          </a:stretch>
        </p:blipFill>
        <p:spPr>
          <a:xfrm>
            <a:off x="11133125" y="0"/>
            <a:ext cx="1055700" cy="638977"/>
          </a:xfrm>
          <a:prstGeom prst="rect">
            <a:avLst/>
          </a:prstGeom>
        </p:spPr>
      </p:pic>
    </p:spTree>
    <p:extLst>
      <p:ext uri="{BB962C8B-B14F-4D97-AF65-F5344CB8AC3E}">
        <p14:creationId xmlns:p14="http://schemas.microsoft.com/office/powerpoint/2010/main" xmlns="" val="169491408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xmlns="" id="{9710D7D6-59ED-4A6F-9F8D-B00CC0FF111D}"/>
              </a:ext>
            </a:extLst>
          </p:cNvPr>
          <p:cNvSpPr/>
          <p:nvPr/>
        </p:nvSpPr>
        <p:spPr>
          <a:xfrm>
            <a:off x="227012" y="609600"/>
            <a:ext cx="11424922" cy="646331"/>
          </a:xfrm>
          <a:prstGeom prst="rect">
            <a:avLst/>
          </a:prstGeom>
        </p:spPr>
        <p:txBody>
          <a:bodyPr wrap="none">
            <a:spAutoFit/>
          </a:bodyPr>
          <a:lstStyle/>
          <a:p>
            <a:r>
              <a:rPr lang="en-US" sz="3600" b="1" dirty="0">
                <a:solidFill>
                  <a:schemeClr val="bg2">
                    <a:lumMod val="50000"/>
                  </a:schemeClr>
                </a:solidFill>
                <a:latin typeface="+mj-lt"/>
              </a:rPr>
              <a:t>Introduction to Compliance Methods—Section 301</a:t>
            </a:r>
          </a:p>
        </p:txBody>
      </p:sp>
      <p:sp>
        <p:nvSpPr>
          <p:cNvPr id="7" name="Slide Number Placeholder 6">
            <a:extLst>
              <a:ext uri="{FF2B5EF4-FFF2-40B4-BE49-F238E27FC236}">
                <a16:creationId xmlns:a16="http://schemas.microsoft.com/office/drawing/2014/main" xmlns="" id="{95C1170A-046F-4F14-B8D9-C4734E9E5B88}"/>
              </a:ext>
            </a:extLst>
          </p:cNvPr>
          <p:cNvSpPr>
            <a:spLocks noGrp="1"/>
          </p:cNvSpPr>
          <p:nvPr>
            <p:ph type="sldNum" sz="quarter" idx="12"/>
          </p:nvPr>
        </p:nvSpPr>
        <p:spPr/>
        <p:txBody>
          <a:bodyPr/>
          <a:lstStyle/>
          <a:p>
            <a:fld id="{AAEAE4A8-A6E5-453E-B946-FB774B73F48C}" type="slidenum">
              <a:rPr lang="en-US" smtClean="0"/>
              <a:pPr/>
              <a:t>61</a:t>
            </a:fld>
            <a:endParaRPr lang="en-US" dirty="0"/>
          </a:p>
        </p:txBody>
      </p:sp>
      <p:pic>
        <p:nvPicPr>
          <p:cNvPr id="10" name="Content Placeholder 9">
            <a:extLst>
              <a:ext uri="{FF2B5EF4-FFF2-40B4-BE49-F238E27FC236}">
                <a16:creationId xmlns:a16="http://schemas.microsoft.com/office/drawing/2014/main" xmlns="" id="{4FC5B933-A24D-4433-8669-331CA0907309}"/>
              </a:ext>
            </a:extLst>
          </p:cNvPr>
          <p:cNvPicPr>
            <a:picLocks noGrp="1" noChangeAspect="1"/>
          </p:cNvPicPr>
          <p:nvPr>
            <p:ph idx="1"/>
          </p:nvPr>
        </p:nvPicPr>
        <p:blipFill>
          <a:blip r:embed="rId2" cstate="print"/>
          <a:stretch>
            <a:fillRect/>
          </a:stretch>
        </p:blipFill>
        <p:spPr>
          <a:xfrm>
            <a:off x="240588" y="2126718"/>
            <a:ext cx="11707647" cy="3435881"/>
          </a:xfrm>
          <a:prstGeom prst="rect">
            <a:avLst/>
          </a:prstGeom>
        </p:spPr>
      </p:pic>
      <p:pic>
        <p:nvPicPr>
          <p:cNvPr id="11" name="Picture 10">
            <a:extLst>
              <a:ext uri="{FF2B5EF4-FFF2-40B4-BE49-F238E27FC236}">
                <a16:creationId xmlns:a16="http://schemas.microsoft.com/office/drawing/2014/main" xmlns="" id="{5B013F30-93B8-41F0-83D0-8BBFE32104CA}"/>
              </a:ext>
            </a:extLst>
          </p:cNvPr>
          <p:cNvPicPr>
            <a:picLocks noChangeAspect="1"/>
          </p:cNvPicPr>
          <p:nvPr/>
        </p:nvPicPr>
        <p:blipFill>
          <a:blip r:embed="rId3" cstate="print"/>
          <a:stretch>
            <a:fillRect/>
          </a:stretch>
        </p:blipFill>
        <p:spPr>
          <a:xfrm>
            <a:off x="11133125" y="0"/>
            <a:ext cx="1055700" cy="638977"/>
          </a:xfrm>
          <a:prstGeom prst="rect">
            <a:avLst/>
          </a:prstGeom>
        </p:spPr>
      </p:pic>
    </p:spTree>
    <p:extLst>
      <p:ext uri="{BB962C8B-B14F-4D97-AF65-F5344CB8AC3E}">
        <p14:creationId xmlns:p14="http://schemas.microsoft.com/office/powerpoint/2010/main" xmlns="" val="389166497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rmAutofit/>
          </a:bodyPr>
          <a:lstStyle/>
          <a:p>
            <a:r>
              <a:rPr lang="en-US" dirty="0"/>
              <a:t>Introduction to Compliance Methods—Section 301</a:t>
            </a:r>
          </a:p>
        </p:txBody>
      </p:sp>
      <p:sp>
        <p:nvSpPr>
          <p:cNvPr id="7" name="Content Placeholder 6"/>
          <p:cNvSpPr>
            <a:spLocks noGrp="1"/>
          </p:cNvSpPr>
          <p:nvPr>
            <p:ph sz="half" idx="1"/>
          </p:nvPr>
        </p:nvSpPr>
        <p:spPr/>
        <p:txBody>
          <a:bodyPr/>
          <a:lstStyle/>
          <a:p>
            <a:pPr marL="0" indent="0">
              <a:buNone/>
            </a:pPr>
            <a:r>
              <a:rPr lang="en-US" b="1" dirty="0"/>
              <a:t>Section 301.1.4.2 – Compliance with reduced IBC level seismic forces </a:t>
            </a:r>
          </a:p>
          <a:p>
            <a:r>
              <a:rPr lang="en-US" dirty="0"/>
              <a:t>When seismic forces are permitted to meet reduced IBC levels, they must be based on 75 percent of the values in the IBC or in accordance with the GSREB, ASCE 31 or ASCE 41. </a:t>
            </a:r>
          </a:p>
        </p:txBody>
      </p:sp>
      <p:sp>
        <p:nvSpPr>
          <p:cNvPr id="5" name="Slide Number Placeholder 4"/>
          <p:cNvSpPr>
            <a:spLocks noGrp="1"/>
          </p:cNvSpPr>
          <p:nvPr>
            <p:ph type="sldNum" sz="quarter" idx="11"/>
          </p:nvPr>
        </p:nvSpPr>
        <p:spPr/>
        <p:txBody>
          <a:bodyPr/>
          <a:lstStyle/>
          <a:p>
            <a:fld id="{4C9BA85A-05AB-40DE-A642-B306DDD4645C}" type="slidenum">
              <a:rPr lang="en-US" smtClean="0"/>
              <a:pPr/>
              <a:t>62</a:t>
            </a:fld>
            <a:endParaRPr lang="en-US" dirty="0"/>
          </a:p>
        </p:txBody>
      </p:sp>
      <p:pic>
        <p:nvPicPr>
          <p:cNvPr id="6" name="Picture 5">
            <a:extLst>
              <a:ext uri="{FF2B5EF4-FFF2-40B4-BE49-F238E27FC236}">
                <a16:creationId xmlns:a16="http://schemas.microsoft.com/office/drawing/2014/main" xmlns="" id="{082ABF9B-8BC2-49E8-9FBE-0FEDCF808948}"/>
              </a:ext>
            </a:extLst>
          </p:cNvPr>
          <p:cNvPicPr>
            <a:picLocks noChangeAspect="1"/>
          </p:cNvPicPr>
          <p:nvPr/>
        </p:nvPicPr>
        <p:blipFill>
          <a:blip r:embed="rId3" cstate="print"/>
          <a:stretch>
            <a:fillRect/>
          </a:stretch>
        </p:blipFill>
        <p:spPr>
          <a:xfrm>
            <a:off x="11133125" y="0"/>
            <a:ext cx="1055700" cy="638977"/>
          </a:xfrm>
          <a:prstGeom prst="rect">
            <a:avLst/>
          </a:prstGeom>
        </p:spPr>
      </p:pic>
    </p:spTree>
    <p:extLst>
      <p:ext uri="{BB962C8B-B14F-4D97-AF65-F5344CB8AC3E}">
        <p14:creationId xmlns:p14="http://schemas.microsoft.com/office/powerpoint/2010/main" xmlns="" val="90115910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090536C-9B01-4A0E-B3D1-272A9BEB310B}"/>
              </a:ext>
            </a:extLst>
          </p:cNvPr>
          <p:cNvSpPr>
            <a:spLocks noGrp="1"/>
          </p:cNvSpPr>
          <p:nvPr>
            <p:ph type="title"/>
          </p:nvPr>
        </p:nvSpPr>
        <p:spPr/>
        <p:txBody>
          <a:bodyPr/>
          <a:lstStyle/>
          <a:p>
            <a:r>
              <a:rPr lang="en-US" dirty="0"/>
              <a:t>Introduction to Compliance Methods—Section 301</a:t>
            </a:r>
          </a:p>
        </p:txBody>
      </p:sp>
      <p:sp>
        <p:nvSpPr>
          <p:cNvPr id="5" name="Slide Number Placeholder 4">
            <a:extLst>
              <a:ext uri="{FF2B5EF4-FFF2-40B4-BE49-F238E27FC236}">
                <a16:creationId xmlns:a16="http://schemas.microsoft.com/office/drawing/2014/main" xmlns="" id="{46DE0037-AC05-49AE-8260-1399C268E919}"/>
              </a:ext>
            </a:extLst>
          </p:cNvPr>
          <p:cNvSpPr>
            <a:spLocks noGrp="1"/>
          </p:cNvSpPr>
          <p:nvPr>
            <p:ph type="sldNum" sz="quarter" idx="12"/>
          </p:nvPr>
        </p:nvSpPr>
        <p:spPr/>
        <p:txBody>
          <a:bodyPr/>
          <a:lstStyle/>
          <a:p>
            <a:fld id="{AAEAE4A8-A6E5-453E-B946-FB774B73F48C}" type="slidenum">
              <a:rPr lang="en-US" smtClean="0"/>
              <a:pPr/>
              <a:t>63</a:t>
            </a:fld>
            <a:endParaRPr lang="en-US" dirty="0"/>
          </a:p>
        </p:txBody>
      </p:sp>
      <p:pic>
        <p:nvPicPr>
          <p:cNvPr id="8" name="Content Placeholder 7">
            <a:extLst>
              <a:ext uri="{FF2B5EF4-FFF2-40B4-BE49-F238E27FC236}">
                <a16:creationId xmlns:a16="http://schemas.microsoft.com/office/drawing/2014/main" xmlns="" id="{AA114E0E-C968-44F5-AA06-D3D6AE179EE2}"/>
              </a:ext>
            </a:extLst>
          </p:cNvPr>
          <p:cNvPicPr>
            <a:picLocks noGrp="1" noChangeAspect="1"/>
          </p:cNvPicPr>
          <p:nvPr>
            <p:ph idx="1"/>
          </p:nvPr>
        </p:nvPicPr>
        <p:blipFill>
          <a:blip r:embed="rId2" cstate="print"/>
          <a:stretch>
            <a:fillRect/>
          </a:stretch>
        </p:blipFill>
        <p:spPr>
          <a:xfrm>
            <a:off x="531812" y="2514600"/>
            <a:ext cx="10772441" cy="3273834"/>
          </a:xfrm>
          <a:prstGeom prst="rect">
            <a:avLst/>
          </a:prstGeom>
        </p:spPr>
      </p:pic>
    </p:spTree>
    <p:extLst>
      <p:ext uri="{BB962C8B-B14F-4D97-AF65-F5344CB8AC3E}">
        <p14:creationId xmlns:p14="http://schemas.microsoft.com/office/powerpoint/2010/main" xmlns="" val="268452203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dirty="0"/>
              <a:t>General Provisions—Section 302 </a:t>
            </a:r>
          </a:p>
        </p:txBody>
      </p:sp>
      <p:sp>
        <p:nvSpPr>
          <p:cNvPr id="8" name="Content Placeholder 7"/>
          <p:cNvSpPr>
            <a:spLocks noGrp="1"/>
          </p:cNvSpPr>
          <p:nvPr>
            <p:ph sz="half" idx="1"/>
          </p:nvPr>
        </p:nvSpPr>
        <p:spPr/>
        <p:txBody>
          <a:bodyPr>
            <a:normAutofit/>
          </a:bodyPr>
          <a:lstStyle/>
          <a:p>
            <a:pPr marL="0" indent="0">
              <a:buNone/>
            </a:pPr>
            <a:r>
              <a:rPr lang="en-US" sz="2800" b="1" dirty="0"/>
              <a:t>Section 302.1 – Applicability </a:t>
            </a:r>
          </a:p>
          <a:p>
            <a:r>
              <a:rPr lang="en-US" sz="2800" dirty="0"/>
              <a:t>This section sets the applicability of the provisions to all methods contained within the IEBC.</a:t>
            </a:r>
          </a:p>
        </p:txBody>
      </p:sp>
      <p:sp>
        <p:nvSpPr>
          <p:cNvPr id="5" name="Slide Number Placeholder 4"/>
          <p:cNvSpPr>
            <a:spLocks noGrp="1"/>
          </p:cNvSpPr>
          <p:nvPr>
            <p:ph type="sldNum" sz="quarter" idx="11"/>
          </p:nvPr>
        </p:nvSpPr>
        <p:spPr/>
        <p:txBody>
          <a:bodyPr/>
          <a:lstStyle/>
          <a:p>
            <a:pPr>
              <a:defRPr/>
            </a:pPr>
            <a:fld id="{2C543F9B-D18C-4382-B79F-E6EA160C74A3}" type="slidenum">
              <a:rPr lang="en-US" smtClean="0"/>
              <a:pPr>
                <a:defRPr/>
              </a:pPr>
              <a:t>64</a:t>
            </a:fld>
            <a:endParaRPr lang="en-US" dirty="0"/>
          </a:p>
        </p:txBody>
      </p:sp>
      <p:pic>
        <p:nvPicPr>
          <p:cNvPr id="6" name="Picture 5">
            <a:extLst>
              <a:ext uri="{FF2B5EF4-FFF2-40B4-BE49-F238E27FC236}">
                <a16:creationId xmlns:a16="http://schemas.microsoft.com/office/drawing/2014/main" xmlns="" id="{5B3994DF-C906-47D7-B603-F6044838D77F}"/>
              </a:ext>
            </a:extLst>
          </p:cNvPr>
          <p:cNvPicPr>
            <a:picLocks noChangeAspect="1"/>
          </p:cNvPicPr>
          <p:nvPr/>
        </p:nvPicPr>
        <p:blipFill>
          <a:blip r:embed="rId2" cstate="print"/>
          <a:stretch>
            <a:fillRect/>
          </a:stretch>
        </p:blipFill>
        <p:spPr>
          <a:xfrm>
            <a:off x="11133125" y="0"/>
            <a:ext cx="1055700" cy="638977"/>
          </a:xfrm>
          <a:prstGeom prst="rect">
            <a:avLst/>
          </a:prstGeom>
        </p:spPr>
      </p:pic>
    </p:spTree>
    <p:extLst>
      <p:ext uri="{BB962C8B-B14F-4D97-AF65-F5344CB8AC3E}">
        <p14:creationId xmlns:p14="http://schemas.microsoft.com/office/powerpoint/2010/main" xmlns="" val="167379096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General Provisions—Section 302 </a:t>
            </a:r>
          </a:p>
        </p:txBody>
      </p:sp>
      <p:sp>
        <p:nvSpPr>
          <p:cNvPr id="3" name="Content Placeholder 2"/>
          <p:cNvSpPr>
            <a:spLocks noGrp="1"/>
          </p:cNvSpPr>
          <p:nvPr>
            <p:ph sz="half" idx="1"/>
          </p:nvPr>
        </p:nvSpPr>
        <p:spPr/>
        <p:txBody>
          <a:bodyPr>
            <a:normAutofit/>
          </a:bodyPr>
          <a:lstStyle/>
          <a:p>
            <a:pPr marL="0" indent="0">
              <a:buNone/>
            </a:pPr>
            <a:r>
              <a:rPr lang="en-US" sz="2800" b="1" dirty="0"/>
              <a:t>Section 302.3 – Additional codes</a:t>
            </a:r>
          </a:p>
          <a:p>
            <a:r>
              <a:rPr lang="en-US" sz="2800" dirty="0"/>
              <a:t>Requires compliance not only with the method chosen in the IEBC but other applicable codes. </a:t>
            </a:r>
          </a:p>
          <a:p>
            <a:r>
              <a:rPr lang="en-US" sz="2800" dirty="0"/>
              <a:t>Other codes such as the mechanical code contain provisions related to alterations, additions, repairs, change of occupancy and historic buildings. </a:t>
            </a:r>
          </a:p>
          <a:p>
            <a:r>
              <a:rPr lang="en-US" sz="2800" dirty="0"/>
              <a:t>These additional codes also apply. </a:t>
            </a:r>
          </a:p>
        </p:txBody>
      </p:sp>
      <p:sp>
        <p:nvSpPr>
          <p:cNvPr id="5" name="Slide Number Placeholder 4"/>
          <p:cNvSpPr>
            <a:spLocks noGrp="1"/>
          </p:cNvSpPr>
          <p:nvPr>
            <p:ph type="sldNum" sz="quarter" idx="11"/>
          </p:nvPr>
        </p:nvSpPr>
        <p:spPr/>
        <p:txBody>
          <a:bodyPr/>
          <a:lstStyle/>
          <a:p>
            <a:pPr>
              <a:defRPr/>
            </a:pPr>
            <a:fld id="{4C9BA85A-05AB-40DE-A642-B306DDD4645C}" type="slidenum">
              <a:rPr lang="en-US" smtClean="0"/>
              <a:pPr>
                <a:defRPr/>
              </a:pPr>
              <a:t>65</a:t>
            </a:fld>
            <a:endParaRPr lang="en-US" dirty="0"/>
          </a:p>
        </p:txBody>
      </p:sp>
      <p:pic>
        <p:nvPicPr>
          <p:cNvPr id="6" name="Picture 5">
            <a:extLst>
              <a:ext uri="{FF2B5EF4-FFF2-40B4-BE49-F238E27FC236}">
                <a16:creationId xmlns:a16="http://schemas.microsoft.com/office/drawing/2014/main" xmlns="" id="{70061C9C-D882-4727-8DD5-B85B60A10AAB}"/>
              </a:ext>
            </a:extLst>
          </p:cNvPr>
          <p:cNvPicPr>
            <a:picLocks noChangeAspect="1"/>
          </p:cNvPicPr>
          <p:nvPr/>
        </p:nvPicPr>
        <p:blipFill>
          <a:blip r:embed="rId2" cstate="print"/>
          <a:stretch>
            <a:fillRect/>
          </a:stretch>
        </p:blipFill>
        <p:spPr>
          <a:xfrm>
            <a:off x="11133125" y="0"/>
            <a:ext cx="1055700" cy="638977"/>
          </a:xfrm>
          <a:prstGeom prst="rect">
            <a:avLst/>
          </a:prstGeom>
        </p:spPr>
      </p:pic>
    </p:spTree>
    <p:extLst>
      <p:ext uri="{BB962C8B-B14F-4D97-AF65-F5344CB8AC3E}">
        <p14:creationId xmlns:p14="http://schemas.microsoft.com/office/powerpoint/2010/main" xmlns="" val="406085401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General Provisions—Section 302 </a:t>
            </a:r>
          </a:p>
        </p:txBody>
      </p:sp>
      <p:sp>
        <p:nvSpPr>
          <p:cNvPr id="3" name="Content Placeholder 2"/>
          <p:cNvSpPr>
            <a:spLocks noGrp="1"/>
          </p:cNvSpPr>
          <p:nvPr>
            <p:ph sz="half" idx="1"/>
          </p:nvPr>
        </p:nvSpPr>
        <p:spPr/>
        <p:txBody>
          <a:bodyPr>
            <a:normAutofit/>
          </a:bodyPr>
          <a:lstStyle/>
          <a:p>
            <a:pPr marL="0" indent="0">
              <a:buNone/>
            </a:pPr>
            <a:r>
              <a:rPr lang="en-US" sz="2800" b="1" dirty="0"/>
              <a:t>Section 302.4 – Existing materials </a:t>
            </a:r>
          </a:p>
          <a:p>
            <a:r>
              <a:rPr lang="en-US" sz="2800" dirty="0"/>
              <a:t>Allows the continued use of building materials as long as they do not create an unsafe situation. </a:t>
            </a:r>
          </a:p>
          <a:p>
            <a:r>
              <a:rPr lang="en-US" sz="2800" dirty="0"/>
              <a:t>The term unsafe is defined in Section 202.</a:t>
            </a:r>
          </a:p>
          <a:p>
            <a:r>
              <a:rPr lang="en-US" sz="2800" dirty="0"/>
              <a:t>Section 302.2 allows the building official to require correction of items they determine to be dangerous conditions. </a:t>
            </a:r>
          </a:p>
        </p:txBody>
      </p:sp>
      <p:sp>
        <p:nvSpPr>
          <p:cNvPr id="5" name="Slide Number Placeholder 4"/>
          <p:cNvSpPr>
            <a:spLocks noGrp="1"/>
          </p:cNvSpPr>
          <p:nvPr>
            <p:ph type="sldNum" sz="quarter" idx="11"/>
          </p:nvPr>
        </p:nvSpPr>
        <p:spPr/>
        <p:txBody>
          <a:bodyPr/>
          <a:lstStyle/>
          <a:p>
            <a:pPr>
              <a:defRPr/>
            </a:pPr>
            <a:fld id="{4C9BA85A-05AB-40DE-A642-B306DDD4645C}" type="slidenum">
              <a:rPr lang="en-US" smtClean="0"/>
              <a:pPr>
                <a:defRPr/>
              </a:pPr>
              <a:t>66</a:t>
            </a:fld>
            <a:endParaRPr lang="en-US" dirty="0"/>
          </a:p>
        </p:txBody>
      </p:sp>
      <p:pic>
        <p:nvPicPr>
          <p:cNvPr id="6" name="Picture 5">
            <a:extLst>
              <a:ext uri="{FF2B5EF4-FFF2-40B4-BE49-F238E27FC236}">
                <a16:creationId xmlns:a16="http://schemas.microsoft.com/office/drawing/2014/main" xmlns="" id="{1016AEBC-E611-4B2A-BA87-8FD66CB9D0CC}"/>
              </a:ext>
            </a:extLst>
          </p:cNvPr>
          <p:cNvPicPr>
            <a:picLocks noChangeAspect="1"/>
          </p:cNvPicPr>
          <p:nvPr/>
        </p:nvPicPr>
        <p:blipFill>
          <a:blip r:embed="rId2" cstate="print"/>
          <a:stretch>
            <a:fillRect/>
          </a:stretch>
        </p:blipFill>
        <p:spPr>
          <a:xfrm>
            <a:off x="11133125" y="0"/>
            <a:ext cx="1055700" cy="638977"/>
          </a:xfrm>
          <a:prstGeom prst="rect">
            <a:avLst/>
          </a:prstGeom>
        </p:spPr>
      </p:pic>
    </p:spTree>
    <p:extLst>
      <p:ext uri="{BB962C8B-B14F-4D97-AF65-F5344CB8AC3E}">
        <p14:creationId xmlns:p14="http://schemas.microsoft.com/office/powerpoint/2010/main" xmlns="" val="273494841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5211" y="-233680"/>
            <a:ext cx="8686801" cy="1066800"/>
          </a:xfrm>
        </p:spPr>
        <p:txBody>
          <a:bodyPr>
            <a:normAutofit/>
          </a:bodyPr>
          <a:lstStyle/>
          <a:p>
            <a:r>
              <a:rPr lang="en-US" dirty="0"/>
              <a:t>General Provisions—Section 302 </a:t>
            </a:r>
          </a:p>
        </p:txBody>
      </p:sp>
      <p:sp>
        <p:nvSpPr>
          <p:cNvPr id="3" name="Content Placeholder 2"/>
          <p:cNvSpPr>
            <a:spLocks noGrp="1"/>
          </p:cNvSpPr>
          <p:nvPr>
            <p:ph sz="half" idx="1"/>
          </p:nvPr>
        </p:nvSpPr>
        <p:spPr>
          <a:xfrm>
            <a:off x="1083943" y="914400"/>
            <a:ext cx="8686801" cy="4191000"/>
          </a:xfrm>
        </p:spPr>
        <p:txBody>
          <a:bodyPr>
            <a:normAutofit/>
          </a:bodyPr>
          <a:lstStyle/>
          <a:p>
            <a:pPr marL="0" indent="0">
              <a:buNone/>
            </a:pPr>
            <a:r>
              <a:rPr lang="en-US" sz="2800" b="1" dirty="0"/>
              <a:t>Section 302.5 – New and replacement materials</a:t>
            </a:r>
          </a:p>
          <a:p>
            <a:r>
              <a:rPr lang="en-US" sz="2800" dirty="0"/>
              <a:t>Generally new materials are required to be used. </a:t>
            </a:r>
          </a:p>
          <a:p>
            <a:r>
              <a:rPr lang="en-US" sz="2800" dirty="0"/>
              <a:t>Some flexibility is provided to use like materials for repairs and alterations if an unsafe situation is not created.</a:t>
            </a:r>
          </a:p>
          <a:p>
            <a:r>
              <a:rPr lang="en-US" sz="2800" dirty="0"/>
              <a:t>Certain hazardous building materials would be prohibited such as lead or asbestos consistent with what the IBC would prohibit. </a:t>
            </a:r>
          </a:p>
        </p:txBody>
      </p:sp>
      <p:sp>
        <p:nvSpPr>
          <p:cNvPr id="5" name="Slide Number Placeholder 4"/>
          <p:cNvSpPr>
            <a:spLocks noGrp="1"/>
          </p:cNvSpPr>
          <p:nvPr>
            <p:ph type="sldNum" sz="quarter" idx="11"/>
          </p:nvPr>
        </p:nvSpPr>
        <p:spPr/>
        <p:txBody>
          <a:bodyPr/>
          <a:lstStyle/>
          <a:p>
            <a:pPr>
              <a:defRPr/>
            </a:pPr>
            <a:fld id="{4C9BA85A-05AB-40DE-A642-B306DDD4645C}" type="slidenum">
              <a:rPr lang="en-US" smtClean="0"/>
              <a:pPr>
                <a:defRPr/>
              </a:pPr>
              <a:t>67</a:t>
            </a:fld>
            <a:endParaRPr lang="en-US" dirty="0"/>
          </a:p>
        </p:txBody>
      </p:sp>
      <p:pic>
        <p:nvPicPr>
          <p:cNvPr id="6" name="Picture 5">
            <a:extLst>
              <a:ext uri="{FF2B5EF4-FFF2-40B4-BE49-F238E27FC236}">
                <a16:creationId xmlns:a16="http://schemas.microsoft.com/office/drawing/2014/main" xmlns="" id="{60DBF6A5-D49F-4C08-8521-9A8832429876}"/>
              </a:ext>
            </a:extLst>
          </p:cNvPr>
          <p:cNvPicPr>
            <a:picLocks noChangeAspect="1"/>
          </p:cNvPicPr>
          <p:nvPr/>
        </p:nvPicPr>
        <p:blipFill>
          <a:blip r:embed="rId2" cstate="print"/>
          <a:stretch>
            <a:fillRect/>
          </a:stretch>
        </p:blipFill>
        <p:spPr>
          <a:xfrm>
            <a:off x="11133125" y="0"/>
            <a:ext cx="1055700" cy="638977"/>
          </a:xfrm>
          <a:prstGeom prst="rect">
            <a:avLst/>
          </a:prstGeom>
        </p:spPr>
      </p:pic>
      <p:sp>
        <p:nvSpPr>
          <p:cNvPr id="7" name="TextBox 6">
            <a:extLst>
              <a:ext uri="{FF2B5EF4-FFF2-40B4-BE49-F238E27FC236}">
                <a16:creationId xmlns:a16="http://schemas.microsoft.com/office/drawing/2014/main" xmlns="" id="{0894EB26-FFE8-4E2A-9C5B-9EC602910CCF}"/>
              </a:ext>
            </a:extLst>
          </p:cNvPr>
          <p:cNvSpPr txBox="1"/>
          <p:nvPr/>
        </p:nvSpPr>
        <p:spPr>
          <a:xfrm>
            <a:off x="1446212" y="5091724"/>
            <a:ext cx="8915400" cy="1077218"/>
          </a:xfrm>
          <a:prstGeom prst="rect">
            <a:avLst/>
          </a:prstGeom>
          <a:noFill/>
          <a:ln>
            <a:solidFill>
              <a:schemeClr val="bg2"/>
            </a:solidFill>
          </a:ln>
        </p:spPr>
        <p:txBody>
          <a:bodyPr wrap="square" rtlCol="0" anchor="ctr" anchorCtr="1">
            <a:spAutoFit/>
          </a:bodyPr>
          <a:lstStyle/>
          <a:p>
            <a:r>
              <a:rPr lang="en-US" sz="3200" b="1" dirty="0"/>
              <a:t>302.5.1 separates new structural members from items shown above.</a:t>
            </a:r>
          </a:p>
        </p:txBody>
      </p:sp>
    </p:spTree>
    <p:extLst>
      <p:ext uri="{BB962C8B-B14F-4D97-AF65-F5344CB8AC3E}">
        <p14:creationId xmlns:p14="http://schemas.microsoft.com/office/powerpoint/2010/main" xmlns="" val="210791036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General Provisions—Section 302 </a:t>
            </a:r>
          </a:p>
        </p:txBody>
      </p:sp>
      <p:sp>
        <p:nvSpPr>
          <p:cNvPr id="3" name="Content Placeholder 2"/>
          <p:cNvSpPr>
            <a:spLocks noGrp="1"/>
          </p:cNvSpPr>
          <p:nvPr>
            <p:ph sz="half" idx="1"/>
          </p:nvPr>
        </p:nvSpPr>
        <p:spPr/>
        <p:txBody>
          <a:bodyPr>
            <a:normAutofit/>
          </a:bodyPr>
          <a:lstStyle/>
          <a:p>
            <a:pPr marL="0" indent="0">
              <a:buNone/>
            </a:pPr>
            <a:r>
              <a:rPr lang="en-US" sz="2800" b="1" dirty="0"/>
              <a:t>Section 302.6 – Occupancy and use</a:t>
            </a:r>
          </a:p>
          <a:p>
            <a:r>
              <a:rPr lang="en-US" sz="2800" dirty="0"/>
              <a:t>In order to consistently apply the IEBC, this section would require occupancy classifications to be based upon the IBC not upon the code under which the building was originally classified. </a:t>
            </a:r>
          </a:p>
        </p:txBody>
      </p:sp>
      <p:sp>
        <p:nvSpPr>
          <p:cNvPr id="5" name="Slide Number Placeholder 4"/>
          <p:cNvSpPr>
            <a:spLocks noGrp="1"/>
          </p:cNvSpPr>
          <p:nvPr>
            <p:ph type="sldNum" sz="quarter" idx="11"/>
          </p:nvPr>
        </p:nvSpPr>
        <p:spPr/>
        <p:txBody>
          <a:bodyPr/>
          <a:lstStyle/>
          <a:p>
            <a:pPr>
              <a:defRPr/>
            </a:pPr>
            <a:fld id="{4C9BA85A-05AB-40DE-A642-B306DDD4645C}" type="slidenum">
              <a:rPr lang="en-US" smtClean="0"/>
              <a:pPr>
                <a:defRPr/>
              </a:pPr>
              <a:t>68</a:t>
            </a:fld>
            <a:endParaRPr lang="en-US" dirty="0"/>
          </a:p>
        </p:txBody>
      </p:sp>
      <p:pic>
        <p:nvPicPr>
          <p:cNvPr id="6" name="Picture 5">
            <a:extLst>
              <a:ext uri="{FF2B5EF4-FFF2-40B4-BE49-F238E27FC236}">
                <a16:creationId xmlns:a16="http://schemas.microsoft.com/office/drawing/2014/main" xmlns="" id="{D005A845-D46C-4D6B-BC0B-F591B55D654A}"/>
              </a:ext>
            </a:extLst>
          </p:cNvPr>
          <p:cNvPicPr>
            <a:picLocks noChangeAspect="1"/>
          </p:cNvPicPr>
          <p:nvPr/>
        </p:nvPicPr>
        <p:blipFill>
          <a:blip r:embed="rId3" cstate="print"/>
          <a:stretch>
            <a:fillRect/>
          </a:stretch>
        </p:blipFill>
        <p:spPr>
          <a:xfrm>
            <a:off x="11133125" y="0"/>
            <a:ext cx="1055700" cy="638977"/>
          </a:xfrm>
          <a:prstGeom prst="rect">
            <a:avLst/>
          </a:prstGeom>
        </p:spPr>
      </p:pic>
    </p:spTree>
    <p:custDataLst>
      <p:tags r:id="rId1"/>
    </p:custDataLst>
    <p:extLst>
      <p:ext uri="{BB962C8B-B14F-4D97-AF65-F5344CB8AC3E}">
        <p14:creationId xmlns:p14="http://schemas.microsoft.com/office/powerpoint/2010/main" xmlns="" val="56739099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dirty="0"/>
              <a:t>Compliance Methods</a:t>
            </a:r>
          </a:p>
        </p:txBody>
      </p:sp>
      <p:sp>
        <p:nvSpPr>
          <p:cNvPr id="7" name="Content Placeholder 6"/>
          <p:cNvSpPr>
            <a:spLocks noGrp="1"/>
          </p:cNvSpPr>
          <p:nvPr>
            <p:ph idx="1"/>
          </p:nvPr>
        </p:nvSpPr>
        <p:spPr/>
        <p:txBody>
          <a:bodyPr>
            <a:normAutofit/>
          </a:bodyPr>
          <a:lstStyle/>
          <a:p>
            <a:pPr marL="514350" indent="-514350">
              <a:buFont typeface="+mj-lt"/>
              <a:buAutoNum type="arabicPeriod"/>
            </a:pPr>
            <a:r>
              <a:rPr lang="en-US" sz="2800" dirty="0"/>
              <a:t>When seismic forces are permitted to meet reduced IBC levels, they must be based on what percent of the assumed forces prescribed in the IBC? </a:t>
            </a:r>
          </a:p>
          <a:p>
            <a:pPr marL="914400" lvl="1" indent="-514350">
              <a:buFont typeface="+mj-lt"/>
              <a:buAutoNum type="alphaLcPeriod"/>
            </a:pPr>
            <a:r>
              <a:rPr lang="en-US" sz="2800" dirty="0"/>
              <a:t>35</a:t>
            </a:r>
          </a:p>
          <a:p>
            <a:pPr marL="914400" lvl="1" indent="-514350">
              <a:buFont typeface="+mj-lt"/>
              <a:buAutoNum type="alphaLcPeriod"/>
            </a:pPr>
            <a:r>
              <a:rPr lang="en-US" sz="2800" dirty="0"/>
              <a:t>55</a:t>
            </a:r>
          </a:p>
          <a:p>
            <a:pPr marL="914400" lvl="1" indent="-514350">
              <a:buFont typeface="+mj-lt"/>
              <a:buAutoNum type="alphaLcPeriod"/>
            </a:pPr>
            <a:r>
              <a:rPr lang="en-US" sz="2800" dirty="0"/>
              <a:t>75</a:t>
            </a:r>
          </a:p>
          <a:p>
            <a:pPr marL="914400" lvl="1" indent="-514350">
              <a:buFont typeface="+mj-lt"/>
              <a:buAutoNum type="alphaLcPeriod"/>
            </a:pPr>
            <a:r>
              <a:rPr lang="en-US" sz="2800" dirty="0"/>
              <a:t>95</a:t>
            </a:r>
          </a:p>
        </p:txBody>
      </p:sp>
      <p:sp>
        <p:nvSpPr>
          <p:cNvPr id="5" name="Slide Number Placeholder 4"/>
          <p:cNvSpPr>
            <a:spLocks noGrp="1"/>
          </p:cNvSpPr>
          <p:nvPr>
            <p:ph type="sldNum" sz="quarter" idx="11"/>
          </p:nvPr>
        </p:nvSpPr>
        <p:spPr/>
        <p:txBody>
          <a:bodyPr/>
          <a:lstStyle/>
          <a:p>
            <a:pPr>
              <a:defRPr/>
            </a:pPr>
            <a:fld id="{2C543F9B-D18C-4382-B79F-E6EA160C74A3}" type="slidenum">
              <a:rPr lang="en-US" smtClean="0"/>
              <a:pPr>
                <a:defRPr/>
              </a:pPr>
              <a:t>69</a:t>
            </a:fld>
            <a:endParaRPr lang="en-US" dirty="0"/>
          </a:p>
        </p:txBody>
      </p:sp>
      <p:pic>
        <p:nvPicPr>
          <p:cNvPr id="8" name="Picture 7">
            <a:extLst>
              <a:ext uri="{FF2B5EF4-FFF2-40B4-BE49-F238E27FC236}">
                <a16:creationId xmlns:a16="http://schemas.microsoft.com/office/drawing/2014/main" xmlns="" id="{33D54F9D-CB84-4300-B300-0C55F57AB9F9}"/>
              </a:ext>
            </a:extLst>
          </p:cNvPr>
          <p:cNvPicPr>
            <a:picLocks noChangeAspect="1"/>
          </p:cNvPicPr>
          <p:nvPr/>
        </p:nvPicPr>
        <p:blipFill>
          <a:blip r:embed="rId3" cstate="print"/>
          <a:stretch>
            <a:fillRect/>
          </a:stretch>
        </p:blipFill>
        <p:spPr>
          <a:xfrm>
            <a:off x="11133125" y="0"/>
            <a:ext cx="1055700" cy="638977"/>
          </a:xfrm>
          <a:prstGeom prst="rect">
            <a:avLst/>
          </a:prstGeom>
        </p:spPr>
      </p:pic>
    </p:spTree>
    <p:custDataLst>
      <p:tags r:id="rId1"/>
    </p:custDataLst>
    <p:extLst>
      <p:ext uri="{BB962C8B-B14F-4D97-AF65-F5344CB8AC3E}">
        <p14:creationId xmlns:p14="http://schemas.microsoft.com/office/powerpoint/2010/main" xmlns="" val="319940225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7">
                                            <p:txEl>
                                              <p:pRg st="2" end="2"/>
                                            </p:txEl>
                                          </p:spTgt>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nodeType="clickEffect">
                                  <p:stCondLst>
                                    <p:cond delay="0"/>
                                  </p:stCondLst>
                                  <p:childTnLst>
                                    <p:set>
                                      <p:cBhvr>
                                        <p:cTn id="12" dur="1" fill="hold">
                                          <p:stCondLst>
                                            <p:cond delay="0"/>
                                          </p:stCondLst>
                                        </p:cTn>
                                        <p:tgtEl>
                                          <p:spTgt spid="7">
                                            <p:txEl>
                                              <p:pRg st="4" end="4"/>
                                            </p:txEl>
                                          </p:spTgt>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3" presetClass="emph" presetSubtype="2" fill="hold" nodeType="clickEffect">
                                  <p:stCondLst>
                                    <p:cond delay="0"/>
                                  </p:stCondLst>
                                  <p:childTnLst>
                                    <p:animClr clrSpc="rgb" dir="cw">
                                      <p:cBhvr override="childStyle">
                                        <p:cTn id="16" dur="2000" fill="hold"/>
                                        <p:tgtEl>
                                          <p:spTgt spid="7">
                                            <p:txEl>
                                              <p:pRg st="3" end="3"/>
                                            </p:txEl>
                                          </p:spTgt>
                                        </p:tgtEl>
                                        <p:attrNameLst>
                                          <p:attrName>style.color</p:attrName>
                                        </p:attrNameLst>
                                      </p:cBhvr>
                                      <p:to>
                                        <a:srgbClr val="C0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989012" y="-21210"/>
            <a:ext cx="8686801" cy="1066800"/>
          </a:xfrm>
        </p:spPr>
        <p:txBody>
          <a:bodyPr/>
          <a:lstStyle/>
          <a:p>
            <a:r>
              <a:rPr lang="en-US" dirty="0"/>
              <a:t>Objectives</a:t>
            </a:r>
          </a:p>
        </p:txBody>
      </p:sp>
      <p:sp>
        <p:nvSpPr>
          <p:cNvPr id="7" name="Content Placeholder 6"/>
          <p:cNvSpPr>
            <a:spLocks noGrp="1"/>
          </p:cNvSpPr>
          <p:nvPr>
            <p:ph idx="1"/>
          </p:nvPr>
        </p:nvSpPr>
        <p:spPr>
          <a:xfrm>
            <a:off x="989011" y="1333500"/>
            <a:ext cx="8686801" cy="4191000"/>
          </a:xfrm>
        </p:spPr>
        <p:txBody>
          <a:bodyPr>
            <a:normAutofit/>
          </a:bodyPr>
          <a:lstStyle/>
          <a:p>
            <a:r>
              <a:rPr lang="en-US" sz="2800" dirty="0"/>
              <a:t>Upon completion, participants will be better able to:</a:t>
            </a:r>
          </a:p>
          <a:p>
            <a:pPr lvl="1"/>
            <a:r>
              <a:rPr lang="en-US" sz="2800" dirty="0"/>
              <a:t>Identify unsafe interior finishes that need to be replaced.</a:t>
            </a:r>
          </a:p>
          <a:p>
            <a:pPr lvl="1"/>
            <a:r>
              <a:rPr lang="en-US" sz="2800" dirty="0"/>
              <a:t>Determine adequate means of egress.</a:t>
            </a:r>
          </a:p>
          <a:p>
            <a:pPr lvl="1"/>
            <a:r>
              <a:rPr lang="en-US" sz="2800" dirty="0"/>
              <a:t>Identify required accessibility improvements.</a:t>
            </a:r>
          </a:p>
          <a:p>
            <a:pPr lvl="1"/>
            <a:r>
              <a:rPr lang="en-US" sz="2800" dirty="0"/>
              <a:t>Identify improvements to structural systems.</a:t>
            </a:r>
          </a:p>
          <a:p>
            <a:pPr lvl="1"/>
            <a:r>
              <a:rPr lang="en-US" sz="2800" dirty="0"/>
              <a:t>Describe the compliance alternative tabular method of evaluating existing buildings.</a:t>
            </a:r>
          </a:p>
        </p:txBody>
      </p:sp>
      <p:sp>
        <p:nvSpPr>
          <p:cNvPr id="4" name="Slide Number Placeholder 3"/>
          <p:cNvSpPr>
            <a:spLocks noGrp="1"/>
          </p:cNvSpPr>
          <p:nvPr>
            <p:ph type="sldNum" sz="quarter" idx="11"/>
          </p:nvPr>
        </p:nvSpPr>
        <p:spPr/>
        <p:txBody>
          <a:bodyPr/>
          <a:lstStyle/>
          <a:p>
            <a:fld id="{653ED9FB-2E56-49DB-80C5-3EE424087A6E}" type="slidenum">
              <a:rPr lang="en-US" smtClean="0"/>
              <a:pPr/>
              <a:t>7</a:t>
            </a:fld>
            <a:endParaRPr lang="en-US" dirty="0"/>
          </a:p>
        </p:txBody>
      </p:sp>
      <p:pic>
        <p:nvPicPr>
          <p:cNvPr id="8" name="Picture 7">
            <a:extLst>
              <a:ext uri="{FF2B5EF4-FFF2-40B4-BE49-F238E27FC236}">
                <a16:creationId xmlns:a16="http://schemas.microsoft.com/office/drawing/2014/main" xmlns="" id="{6BE00D0A-E8AD-4AB0-A9C6-4DC6FA94BA44}"/>
              </a:ext>
            </a:extLst>
          </p:cNvPr>
          <p:cNvPicPr>
            <a:picLocks noChangeAspect="1"/>
          </p:cNvPicPr>
          <p:nvPr/>
        </p:nvPicPr>
        <p:blipFill>
          <a:blip r:embed="rId4" cstate="print"/>
          <a:stretch>
            <a:fillRect/>
          </a:stretch>
        </p:blipFill>
        <p:spPr>
          <a:xfrm>
            <a:off x="11133125" y="0"/>
            <a:ext cx="1055700" cy="638977"/>
          </a:xfrm>
          <a:prstGeom prst="rect">
            <a:avLst/>
          </a:prstGeom>
        </p:spPr>
      </p:pic>
    </p:spTree>
    <p:custDataLst>
      <p:tags r:id="rId1"/>
    </p:custDataLst>
    <p:extLst>
      <p:ext uri="{BB962C8B-B14F-4D97-AF65-F5344CB8AC3E}">
        <p14:creationId xmlns:p14="http://schemas.microsoft.com/office/powerpoint/2010/main" xmlns="" val="91153016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dirty="0"/>
              <a:t>Compliance Methods</a:t>
            </a:r>
          </a:p>
        </p:txBody>
      </p:sp>
      <p:sp>
        <p:nvSpPr>
          <p:cNvPr id="7" name="Content Placeholder 6"/>
          <p:cNvSpPr>
            <a:spLocks noGrp="1"/>
          </p:cNvSpPr>
          <p:nvPr>
            <p:ph idx="1"/>
          </p:nvPr>
        </p:nvSpPr>
        <p:spPr>
          <a:xfrm>
            <a:off x="1065212" y="1828800"/>
            <a:ext cx="10067913" cy="4191000"/>
          </a:xfrm>
        </p:spPr>
        <p:txBody>
          <a:bodyPr>
            <a:noAutofit/>
          </a:bodyPr>
          <a:lstStyle/>
          <a:p>
            <a:pPr marL="514350" indent="-514350">
              <a:buFont typeface="+mj-lt"/>
              <a:buAutoNum type="arabicPeriod" startAt="2"/>
            </a:pPr>
            <a:r>
              <a:rPr lang="en-US" sz="2800" dirty="0"/>
              <a:t>The seismic analysis must be based on one of the following procedures in which section of the code? </a:t>
            </a:r>
          </a:p>
          <a:p>
            <a:pPr marL="914400" lvl="1" indent="-514350">
              <a:buFont typeface="+mj-lt"/>
              <a:buAutoNum type="alphaLcPeriod"/>
            </a:pPr>
            <a:r>
              <a:rPr lang="en-US" sz="2800" dirty="0"/>
              <a:t>303.4</a:t>
            </a:r>
          </a:p>
          <a:p>
            <a:pPr marL="914400" lvl="1" indent="-514350">
              <a:buFont typeface="+mj-lt"/>
              <a:buAutoNum type="alphaLcPeriod"/>
            </a:pPr>
            <a:r>
              <a:rPr lang="en-US" sz="2800" dirty="0">
                <a:solidFill>
                  <a:srgbClr val="FF0000"/>
                </a:solidFill>
              </a:rPr>
              <a:t>303.3.1</a:t>
            </a:r>
          </a:p>
          <a:p>
            <a:pPr marL="914400" lvl="1" indent="-514350">
              <a:buFont typeface="+mj-lt"/>
              <a:buAutoNum type="alphaLcPeriod"/>
            </a:pPr>
            <a:r>
              <a:rPr lang="en-US" sz="2800" dirty="0"/>
              <a:t>303.1.2</a:t>
            </a:r>
          </a:p>
          <a:p>
            <a:pPr marL="914400" lvl="1" indent="-514350">
              <a:buFont typeface="+mj-lt"/>
              <a:buAutoNum type="alphaLcPeriod"/>
            </a:pPr>
            <a:r>
              <a:rPr lang="en-US" sz="2800" dirty="0"/>
              <a:t>303.1</a:t>
            </a:r>
          </a:p>
          <a:p>
            <a:pPr marL="514350" indent="-514350">
              <a:buFont typeface="+mj-lt"/>
              <a:buAutoNum type="arabicPeriod" startAt="2"/>
            </a:pPr>
            <a:r>
              <a:rPr lang="en-US" sz="2800" dirty="0"/>
              <a:t>Section 302 is applicable to all compliance methods. </a:t>
            </a:r>
          </a:p>
          <a:p>
            <a:pPr marL="914400" lvl="1" indent="-514350">
              <a:buFont typeface="+mj-lt"/>
              <a:buAutoNum type="alphaLcPeriod"/>
            </a:pPr>
            <a:r>
              <a:rPr lang="en-US" sz="2800" dirty="0"/>
              <a:t>True</a:t>
            </a:r>
          </a:p>
          <a:p>
            <a:pPr marL="914400" lvl="1" indent="-514350">
              <a:buFont typeface="+mj-lt"/>
              <a:buAutoNum type="alphaLcPeriod"/>
            </a:pPr>
            <a:r>
              <a:rPr lang="en-US" sz="2800" dirty="0">
                <a:solidFill>
                  <a:srgbClr val="FF0000"/>
                </a:solidFill>
              </a:rPr>
              <a:t>False</a:t>
            </a:r>
          </a:p>
        </p:txBody>
      </p:sp>
      <p:sp>
        <p:nvSpPr>
          <p:cNvPr id="5" name="Slide Number Placeholder 4"/>
          <p:cNvSpPr>
            <a:spLocks noGrp="1"/>
          </p:cNvSpPr>
          <p:nvPr>
            <p:ph type="sldNum" sz="quarter" idx="11"/>
          </p:nvPr>
        </p:nvSpPr>
        <p:spPr/>
        <p:txBody>
          <a:bodyPr/>
          <a:lstStyle/>
          <a:p>
            <a:pPr>
              <a:defRPr/>
            </a:pPr>
            <a:fld id="{2C543F9B-D18C-4382-B79F-E6EA160C74A3}" type="slidenum">
              <a:rPr lang="en-US" smtClean="0"/>
              <a:pPr>
                <a:defRPr/>
              </a:pPr>
              <a:t>70</a:t>
            </a:fld>
            <a:endParaRPr lang="en-US" dirty="0"/>
          </a:p>
        </p:txBody>
      </p:sp>
      <p:pic>
        <p:nvPicPr>
          <p:cNvPr id="8" name="Picture 7">
            <a:extLst>
              <a:ext uri="{FF2B5EF4-FFF2-40B4-BE49-F238E27FC236}">
                <a16:creationId xmlns:a16="http://schemas.microsoft.com/office/drawing/2014/main" xmlns="" id="{B1B42B61-345D-4B03-BCE6-A3F2222F91C8}"/>
              </a:ext>
            </a:extLst>
          </p:cNvPr>
          <p:cNvPicPr>
            <a:picLocks noChangeAspect="1"/>
          </p:cNvPicPr>
          <p:nvPr/>
        </p:nvPicPr>
        <p:blipFill>
          <a:blip r:embed="rId3" cstate="print"/>
          <a:stretch>
            <a:fillRect/>
          </a:stretch>
        </p:blipFill>
        <p:spPr>
          <a:xfrm>
            <a:off x="11133125" y="0"/>
            <a:ext cx="1055700" cy="638977"/>
          </a:xfrm>
          <a:prstGeom prst="rect">
            <a:avLst/>
          </a:prstGeom>
        </p:spPr>
      </p:pic>
    </p:spTree>
    <p:custDataLst>
      <p:tags r:id="rId1"/>
    </p:custDataLst>
    <p:extLst>
      <p:ext uri="{BB962C8B-B14F-4D97-AF65-F5344CB8AC3E}">
        <p14:creationId xmlns:p14="http://schemas.microsoft.com/office/powerpoint/2010/main" xmlns="" val="118290655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fade">
                                      <p:cBhvr>
                                        <p:cTn id="7" dur="500"/>
                                        <p:tgtEl>
                                          <p:spTgt spid="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3" end="3"/>
                                            </p:txEl>
                                          </p:spTgt>
                                        </p:tgtEl>
                                        <p:attrNameLst>
                                          <p:attrName>style.visibility</p:attrName>
                                        </p:attrNameLst>
                                      </p:cBhvr>
                                      <p:to>
                                        <p:strVal val="visible"/>
                                      </p:to>
                                    </p:set>
                                    <p:animEffect transition="in" filter="fade">
                                      <p:cBhvr>
                                        <p:cTn id="12" dur="500"/>
                                        <p:tgtEl>
                                          <p:spTgt spid="7">
                                            <p:txEl>
                                              <p:pRg st="3" end="3"/>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animEffect transition="in" filter="fade">
                                      <p:cBhvr>
                                        <p:cTn id="15" dur="500"/>
                                        <p:tgtEl>
                                          <p:spTgt spid="7">
                                            <p:txEl>
                                              <p:pRg st="4" end="4"/>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mph" presetSubtype="2" fill="hold" nodeType="clickEffect">
                                  <p:stCondLst>
                                    <p:cond delay="0"/>
                                  </p:stCondLst>
                                  <p:childTnLst>
                                    <p:animClr clrSpc="rgb" dir="cw">
                                      <p:cBhvr override="childStyle">
                                        <p:cTn id="19" dur="2000" fill="hold"/>
                                        <p:tgtEl>
                                          <p:spTgt spid="7">
                                            <p:txEl>
                                              <p:pRg st="2" end="2"/>
                                            </p:txEl>
                                          </p:spTgt>
                                        </p:tgtEl>
                                        <p:attrNameLst>
                                          <p:attrName>style.color</p:attrName>
                                        </p:attrNameLst>
                                      </p:cBhvr>
                                      <p:to>
                                        <a:srgbClr val="C0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1065214" y="533401"/>
            <a:ext cx="5029200" cy="1295400"/>
          </a:xfrm>
        </p:spPr>
        <p:txBody>
          <a:bodyPr/>
          <a:lstStyle/>
          <a:p>
            <a:r>
              <a:rPr lang="en-US" dirty="0"/>
              <a:t>Chapter 4 Repairs</a:t>
            </a:r>
          </a:p>
        </p:txBody>
      </p:sp>
      <p:sp>
        <p:nvSpPr>
          <p:cNvPr id="7" name="Subtitle 6"/>
          <p:cNvSpPr>
            <a:spLocks noGrp="1"/>
          </p:cNvSpPr>
          <p:nvPr>
            <p:ph type="subTitle" idx="1"/>
          </p:nvPr>
        </p:nvSpPr>
        <p:spPr/>
        <p:txBody>
          <a:bodyPr/>
          <a:lstStyle/>
          <a:p>
            <a:r>
              <a:rPr lang="en-US" dirty="0"/>
              <a:t>Chapter relative to all repairs.  Prescriptive compliance is now Chapter Five. </a:t>
            </a:r>
          </a:p>
        </p:txBody>
      </p:sp>
      <p:sp>
        <p:nvSpPr>
          <p:cNvPr id="5" name="Slide Number Placeholder 4"/>
          <p:cNvSpPr>
            <a:spLocks noGrp="1"/>
          </p:cNvSpPr>
          <p:nvPr>
            <p:ph type="sldNum" sz="quarter" idx="10"/>
          </p:nvPr>
        </p:nvSpPr>
        <p:spPr/>
        <p:txBody>
          <a:bodyPr/>
          <a:lstStyle/>
          <a:p>
            <a:pPr>
              <a:defRPr/>
            </a:pPr>
            <a:fld id="{2C543F9B-D18C-4382-B79F-E6EA160C74A3}" type="slidenum">
              <a:rPr lang="en-US" smtClean="0"/>
              <a:pPr>
                <a:defRPr/>
              </a:pPr>
              <a:t>71</a:t>
            </a:fld>
            <a:endParaRPr lang="en-US" dirty="0"/>
          </a:p>
        </p:txBody>
      </p:sp>
      <p:pic>
        <p:nvPicPr>
          <p:cNvPr id="8" name="Picture 7">
            <a:extLst>
              <a:ext uri="{FF2B5EF4-FFF2-40B4-BE49-F238E27FC236}">
                <a16:creationId xmlns:a16="http://schemas.microsoft.com/office/drawing/2014/main" xmlns="" id="{A7AD79CF-59C6-4EDE-BAEF-5C50554B517A}"/>
              </a:ext>
            </a:extLst>
          </p:cNvPr>
          <p:cNvPicPr>
            <a:picLocks noChangeAspect="1"/>
          </p:cNvPicPr>
          <p:nvPr/>
        </p:nvPicPr>
        <p:blipFill>
          <a:blip r:embed="rId2" cstate="print"/>
          <a:stretch>
            <a:fillRect/>
          </a:stretch>
        </p:blipFill>
        <p:spPr>
          <a:xfrm>
            <a:off x="11133125" y="0"/>
            <a:ext cx="1055700" cy="638977"/>
          </a:xfrm>
          <a:prstGeom prst="rect">
            <a:avLst/>
          </a:prstGeom>
        </p:spPr>
      </p:pic>
    </p:spTree>
    <p:extLst>
      <p:ext uri="{BB962C8B-B14F-4D97-AF65-F5344CB8AC3E}">
        <p14:creationId xmlns:p14="http://schemas.microsoft.com/office/powerpoint/2010/main" xmlns="" val="168803950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9612" y="-357450"/>
            <a:ext cx="8229600" cy="1143000"/>
          </a:xfrm>
        </p:spPr>
        <p:txBody>
          <a:bodyPr/>
          <a:lstStyle/>
          <a:p>
            <a:r>
              <a:rPr lang="en-US" dirty="0"/>
              <a:t>Introduction</a:t>
            </a:r>
          </a:p>
        </p:txBody>
      </p:sp>
      <p:sp>
        <p:nvSpPr>
          <p:cNvPr id="3" name="Content Placeholder 2"/>
          <p:cNvSpPr>
            <a:spLocks noGrp="1"/>
          </p:cNvSpPr>
          <p:nvPr>
            <p:ph sz="half" idx="1"/>
          </p:nvPr>
        </p:nvSpPr>
        <p:spPr>
          <a:xfrm>
            <a:off x="1446212" y="914400"/>
            <a:ext cx="9144000" cy="4525963"/>
          </a:xfrm>
        </p:spPr>
        <p:txBody>
          <a:bodyPr>
            <a:noAutofit/>
          </a:bodyPr>
          <a:lstStyle/>
          <a:p>
            <a:r>
              <a:rPr lang="en-US" dirty="0"/>
              <a:t>Will discuss the details of repairs as it relates to existing buildings. </a:t>
            </a:r>
          </a:p>
          <a:p>
            <a:r>
              <a:rPr lang="en-US" dirty="0"/>
              <a:t>Will also discuss the three levels of alterations and how those levels play a role in the work performed on existing buildings. </a:t>
            </a:r>
          </a:p>
          <a:p>
            <a:r>
              <a:rPr lang="en-US" dirty="0"/>
              <a:t>Repair is defined as the restoration to good or sound condition of any part of an existing building for the purpose of its maintenance. </a:t>
            </a:r>
          </a:p>
          <a:p>
            <a:r>
              <a:rPr lang="en-US" dirty="0"/>
              <a:t>This includes the patching or restoration of materials, elements, equipment or fixtures. </a:t>
            </a:r>
          </a:p>
          <a:p>
            <a:r>
              <a:rPr lang="en-US" dirty="0"/>
              <a:t>Repairs, with a few exceptions, may be made with like or similar materials, even if those materials are not otherwise permitted under the I-Codes. </a:t>
            </a:r>
          </a:p>
          <a:p>
            <a:r>
              <a:rPr lang="en-US" dirty="0"/>
              <a:t>The reason for this is that repairs are considered to consist of restoring an existing condition to good or sound quality. </a:t>
            </a:r>
          </a:p>
          <a:p>
            <a:r>
              <a:rPr lang="en-US" dirty="0"/>
              <a:t>Note that hazardous building materials, such as asbestos and lead-based paint, shall not be used where the code would not permit such use.</a:t>
            </a:r>
          </a:p>
        </p:txBody>
      </p:sp>
      <p:sp>
        <p:nvSpPr>
          <p:cNvPr id="5" name="Slide Number Placeholder 4"/>
          <p:cNvSpPr>
            <a:spLocks noGrp="1"/>
          </p:cNvSpPr>
          <p:nvPr>
            <p:ph type="sldNum" sz="quarter" idx="11"/>
          </p:nvPr>
        </p:nvSpPr>
        <p:spPr/>
        <p:txBody>
          <a:bodyPr/>
          <a:lstStyle/>
          <a:p>
            <a:pPr>
              <a:defRPr/>
            </a:pPr>
            <a:fld id="{4C9BA85A-05AB-40DE-A642-B306DDD4645C}" type="slidenum">
              <a:rPr lang="en-US" smtClean="0"/>
              <a:pPr>
                <a:defRPr/>
              </a:pPr>
              <a:t>72</a:t>
            </a:fld>
            <a:endParaRPr lang="en-US" dirty="0"/>
          </a:p>
        </p:txBody>
      </p:sp>
      <p:pic>
        <p:nvPicPr>
          <p:cNvPr id="6" name="Picture 5">
            <a:extLst>
              <a:ext uri="{FF2B5EF4-FFF2-40B4-BE49-F238E27FC236}">
                <a16:creationId xmlns:a16="http://schemas.microsoft.com/office/drawing/2014/main" xmlns="" id="{9416963C-CE59-403E-91A0-B72473813160}"/>
              </a:ext>
            </a:extLst>
          </p:cNvPr>
          <p:cNvPicPr>
            <a:picLocks noChangeAspect="1"/>
          </p:cNvPicPr>
          <p:nvPr/>
        </p:nvPicPr>
        <p:blipFill>
          <a:blip r:embed="rId2" cstate="print"/>
          <a:stretch>
            <a:fillRect/>
          </a:stretch>
        </p:blipFill>
        <p:spPr>
          <a:xfrm>
            <a:off x="11133125" y="0"/>
            <a:ext cx="1055700" cy="638977"/>
          </a:xfrm>
          <a:prstGeom prst="rect">
            <a:avLst/>
          </a:prstGeom>
        </p:spPr>
      </p:pic>
    </p:spTree>
    <p:extLst>
      <p:ext uri="{BB962C8B-B14F-4D97-AF65-F5344CB8AC3E}">
        <p14:creationId xmlns:p14="http://schemas.microsoft.com/office/powerpoint/2010/main" xmlns="" val="34923486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2812" y="-213912"/>
            <a:ext cx="8686801" cy="1066800"/>
          </a:xfrm>
        </p:spPr>
        <p:txBody>
          <a:bodyPr/>
          <a:lstStyle/>
          <a:p>
            <a:r>
              <a:rPr lang="en-US" dirty="0"/>
              <a:t>General—Section 601</a:t>
            </a:r>
          </a:p>
        </p:txBody>
      </p:sp>
      <p:sp>
        <p:nvSpPr>
          <p:cNvPr id="3" name="Content Placeholder 2"/>
          <p:cNvSpPr>
            <a:spLocks noGrp="1"/>
          </p:cNvSpPr>
          <p:nvPr>
            <p:ph sz="half" idx="1"/>
          </p:nvPr>
        </p:nvSpPr>
        <p:spPr>
          <a:xfrm>
            <a:off x="1983966" y="1143001"/>
            <a:ext cx="8229600" cy="4525963"/>
          </a:xfrm>
        </p:spPr>
        <p:txBody>
          <a:bodyPr>
            <a:normAutofit lnSpcReduction="10000"/>
          </a:bodyPr>
          <a:lstStyle/>
          <a:p>
            <a:pPr marL="0" indent="0">
              <a:buNone/>
            </a:pPr>
            <a:endParaRPr lang="en-US" b="1" dirty="0"/>
          </a:p>
          <a:p>
            <a:r>
              <a:rPr lang="en-US" sz="2400" dirty="0"/>
              <a:t>Typically, repairs are made as a result of maintenance requirements. </a:t>
            </a:r>
          </a:p>
          <a:p>
            <a:r>
              <a:rPr lang="en-US" sz="2400" dirty="0"/>
              <a:t>Buildings are usually maintained in accordance with the IFC and the IPMC. </a:t>
            </a:r>
          </a:p>
          <a:p>
            <a:r>
              <a:rPr lang="en-US" sz="2400" dirty="0"/>
              <a:t>When repairs need to be made, they need to comply with the IEBC even though most repairs are completed without being required to have a building permit or inspections. </a:t>
            </a:r>
          </a:p>
          <a:p>
            <a:r>
              <a:rPr lang="en-US" sz="2400" dirty="0"/>
              <a:t>As with all types of classification repairs, the work shall not reduce the level of conformance to the building, fire, plumbing, mechanical or electrical codes.</a:t>
            </a:r>
          </a:p>
        </p:txBody>
      </p:sp>
      <p:sp>
        <p:nvSpPr>
          <p:cNvPr id="5" name="Slide Number Placeholder 4"/>
          <p:cNvSpPr>
            <a:spLocks noGrp="1"/>
          </p:cNvSpPr>
          <p:nvPr>
            <p:ph type="sldNum" sz="quarter" idx="11"/>
          </p:nvPr>
        </p:nvSpPr>
        <p:spPr/>
        <p:txBody>
          <a:bodyPr/>
          <a:lstStyle/>
          <a:p>
            <a:pPr>
              <a:defRPr/>
            </a:pPr>
            <a:fld id="{4C9BA85A-05AB-40DE-A642-B306DDD4645C}" type="slidenum">
              <a:rPr lang="en-US" smtClean="0"/>
              <a:pPr>
                <a:defRPr/>
              </a:pPr>
              <a:t>73</a:t>
            </a:fld>
            <a:endParaRPr lang="en-US" dirty="0"/>
          </a:p>
        </p:txBody>
      </p:sp>
      <p:pic>
        <p:nvPicPr>
          <p:cNvPr id="6" name="Picture 5">
            <a:extLst>
              <a:ext uri="{FF2B5EF4-FFF2-40B4-BE49-F238E27FC236}">
                <a16:creationId xmlns:a16="http://schemas.microsoft.com/office/drawing/2014/main" xmlns="" id="{E6D037E0-B1F4-47EE-B5BB-C4677F179BD1}"/>
              </a:ext>
            </a:extLst>
          </p:cNvPr>
          <p:cNvPicPr>
            <a:picLocks noChangeAspect="1"/>
          </p:cNvPicPr>
          <p:nvPr/>
        </p:nvPicPr>
        <p:blipFill>
          <a:blip r:embed="rId2" cstate="print"/>
          <a:stretch>
            <a:fillRect/>
          </a:stretch>
        </p:blipFill>
        <p:spPr>
          <a:xfrm>
            <a:off x="11133125" y="0"/>
            <a:ext cx="1055700" cy="638977"/>
          </a:xfrm>
          <a:prstGeom prst="rect">
            <a:avLst/>
          </a:prstGeom>
        </p:spPr>
      </p:pic>
    </p:spTree>
    <p:extLst>
      <p:ext uri="{BB962C8B-B14F-4D97-AF65-F5344CB8AC3E}">
        <p14:creationId xmlns:p14="http://schemas.microsoft.com/office/powerpoint/2010/main" xmlns="" val="116115786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249679B-F1C8-4F71-B001-CC6C74B76CF5}"/>
              </a:ext>
            </a:extLst>
          </p:cNvPr>
          <p:cNvSpPr>
            <a:spLocks noGrp="1"/>
          </p:cNvSpPr>
          <p:nvPr>
            <p:ph type="title"/>
          </p:nvPr>
        </p:nvSpPr>
        <p:spPr/>
        <p:txBody>
          <a:bodyPr/>
          <a:lstStyle/>
          <a:p>
            <a:r>
              <a:rPr lang="en-US" dirty="0"/>
              <a:t>Section 401 - General </a:t>
            </a:r>
          </a:p>
        </p:txBody>
      </p:sp>
      <p:sp>
        <p:nvSpPr>
          <p:cNvPr id="3" name="Content Placeholder 2">
            <a:extLst>
              <a:ext uri="{FF2B5EF4-FFF2-40B4-BE49-F238E27FC236}">
                <a16:creationId xmlns:a16="http://schemas.microsoft.com/office/drawing/2014/main" xmlns="" id="{15791143-A428-479B-B8C3-A7FD63950ABE}"/>
              </a:ext>
            </a:extLst>
          </p:cNvPr>
          <p:cNvSpPr>
            <a:spLocks noGrp="1"/>
          </p:cNvSpPr>
          <p:nvPr>
            <p:ph idx="1"/>
          </p:nvPr>
        </p:nvSpPr>
        <p:spPr/>
        <p:txBody>
          <a:bodyPr>
            <a:normAutofit/>
          </a:bodyPr>
          <a:lstStyle/>
          <a:p>
            <a:r>
              <a:rPr lang="en-US" sz="2800" dirty="0"/>
              <a:t>401.1 Scope.  Repairs shall comply with the requirements of this chapter. Repairs to historic buildings need only comply with Chapter 12. </a:t>
            </a:r>
          </a:p>
        </p:txBody>
      </p:sp>
      <p:sp>
        <p:nvSpPr>
          <p:cNvPr id="4" name="Slide Number Placeholder 3">
            <a:extLst>
              <a:ext uri="{FF2B5EF4-FFF2-40B4-BE49-F238E27FC236}">
                <a16:creationId xmlns:a16="http://schemas.microsoft.com/office/drawing/2014/main" xmlns="" id="{FFF738FE-8FDA-47F6-82E6-865FA474F23D}"/>
              </a:ext>
            </a:extLst>
          </p:cNvPr>
          <p:cNvSpPr>
            <a:spLocks noGrp="1"/>
          </p:cNvSpPr>
          <p:nvPr>
            <p:ph type="sldNum" sz="quarter" idx="12"/>
          </p:nvPr>
        </p:nvSpPr>
        <p:spPr/>
        <p:txBody>
          <a:bodyPr/>
          <a:lstStyle/>
          <a:p>
            <a:fld id="{AAEAE4A8-A6E5-453E-B946-FB774B73F48C}" type="slidenum">
              <a:rPr lang="en-US" smtClean="0"/>
              <a:pPr/>
              <a:t>74</a:t>
            </a:fld>
            <a:endParaRPr lang="en-US" dirty="0"/>
          </a:p>
        </p:txBody>
      </p:sp>
    </p:spTree>
    <p:extLst>
      <p:ext uri="{BB962C8B-B14F-4D97-AF65-F5344CB8AC3E}">
        <p14:creationId xmlns:p14="http://schemas.microsoft.com/office/powerpoint/2010/main" xmlns="" val="132946001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9887BEC-AB5F-48FB-863A-918D1F7D8416}"/>
              </a:ext>
            </a:extLst>
          </p:cNvPr>
          <p:cNvSpPr>
            <a:spLocks noGrp="1"/>
          </p:cNvSpPr>
          <p:nvPr>
            <p:ph type="title"/>
          </p:nvPr>
        </p:nvSpPr>
        <p:spPr/>
        <p:txBody>
          <a:bodyPr/>
          <a:lstStyle/>
          <a:p>
            <a:r>
              <a:rPr lang="en-US" dirty="0"/>
              <a:t>Section 401 - General </a:t>
            </a:r>
          </a:p>
        </p:txBody>
      </p:sp>
      <p:sp>
        <p:nvSpPr>
          <p:cNvPr id="3" name="Content Placeholder 2">
            <a:extLst>
              <a:ext uri="{FF2B5EF4-FFF2-40B4-BE49-F238E27FC236}">
                <a16:creationId xmlns:a16="http://schemas.microsoft.com/office/drawing/2014/main" xmlns="" id="{AAA041C3-DF1E-482A-ACDC-BDDD39255DE8}"/>
              </a:ext>
            </a:extLst>
          </p:cNvPr>
          <p:cNvSpPr>
            <a:spLocks noGrp="1"/>
          </p:cNvSpPr>
          <p:nvPr>
            <p:ph idx="1"/>
          </p:nvPr>
        </p:nvSpPr>
        <p:spPr/>
        <p:txBody>
          <a:bodyPr>
            <a:normAutofit/>
          </a:bodyPr>
          <a:lstStyle/>
          <a:p>
            <a:pPr marL="45720" indent="0">
              <a:buNone/>
            </a:pPr>
            <a:r>
              <a:rPr lang="en-US" sz="2800" dirty="0"/>
              <a:t>Section 401.2 </a:t>
            </a:r>
          </a:p>
          <a:p>
            <a:pPr marL="45720" indent="0">
              <a:buNone/>
            </a:pPr>
            <a:r>
              <a:rPr lang="en-US" sz="2800" dirty="0"/>
              <a:t>Provides that repairs will not provide for a condition less safe than prior to the beginning of the repairs.  </a:t>
            </a:r>
          </a:p>
        </p:txBody>
      </p:sp>
      <p:sp>
        <p:nvSpPr>
          <p:cNvPr id="4" name="Slide Number Placeholder 3">
            <a:extLst>
              <a:ext uri="{FF2B5EF4-FFF2-40B4-BE49-F238E27FC236}">
                <a16:creationId xmlns:a16="http://schemas.microsoft.com/office/drawing/2014/main" xmlns="" id="{734158BE-AF27-4D85-81C4-C48E169647D7}"/>
              </a:ext>
            </a:extLst>
          </p:cNvPr>
          <p:cNvSpPr>
            <a:spLocks noGrp="1"/>
          </p:cNvSpPr>
          <p:nvPr>
            <p:ph type="sldNum" sz="quarter" idx="12"/>
          </p:nvPr>
        </p:nvSpPr>
        <p:spPr/>
        <p:txBody>
          <a:bodyPr/>
          <a:lstStyle/>
          <a:p>
            <a:fld id="{AAEAE4A8-A6E5-453E-B946-FB774B73F48C}" type="slidenum">
              <a:rPr lang="en-US" smtClean="0"/>
              <a:pPr/>
              <a:t>75</a:t>
            </a:fld>
            <a:endParaRPr lang="en-US" dirty="0"/>
          </a:p>
        </p:txBody>
      </p:sp>
    </p:spTree>
    <p:extLst>
      <p:ext uri="{BB962C8B-B14F-4D97-AF65-F5344CB8AC3E}">
        <p14:creationId xmlns:p14="http://schemas.microsoft.com/office/powerpoint/2010/main" xmlns="" val="337685173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Building Elements and Materials—Section 402</a:t>
            </a:r>
          </a:p>
        </p:txBody>
      </p:sp>
      <p:sp>
        <p:nvSpPr>
          <p:cNvPr id="3" name="Content Placeholder 2"/>
          <p:cNvSpPr>
            <a:spLocks noGrp="1"/>
          </p:cNvSpPr>
          <p:nvPr>
            <p:ph sz="half" idx="1"/>
          </p:nvPr>
        </p:nvSpPr>
        <p:spPr/>
        <p:txBody>
          <a:bodyPr>
            <a:normAutofit/>
          </a:bodyPr>
          <a:lstStyle/>
          <a:p>
            <a:pPr marL="0" indent="0">
              <a:buNone/>
            </a:pPr>
            <a:r>
              <a:rPr lang="en-US" sz="2800" b="1" dirty="0"/>
              <a:t>Section 402.2 – New and replacement materials </a:t>
            </a:r>
          </a:p>
          <a:p>
            <a:r>
              <a:rPr lang="en-US" sz="2800" dirty="0"/>
              <a:t>Repairs can be made with like materials to that which is being repaired, unless such materials are deemed to be hazardous, such as asbestos, lead-based paint, etc. </a:t>
            </a:r>
          </a:p>
        </p:txBody>
      </p:sp>
      <p:sp>
        <p:nvSpPr>
          <p:cNvPr id="5" name="Slide Number Placeholder 4"/>
          <p:cNvSpPr>
            <a:spLocks noGrp="1"/>
          </p:cNvSpPr>
          <p:nvPr>
            <p:ph type="sldNum" sz="quarter" idx="11"/>
          </p:nvPr>
        </p:nvSpPr>
        <p:spPr/>
        <p:txBody>
          <a:bodyPr/>
          <a:lstStyle/>
          <a:p>
            <a:pPr>
              <a:defRPr/>
            </a:pPr>
            <a:fld id="{4C9BA85A-05AB-40DE-A642-B306DDD4645C}" type="slidenum">
              <a:rPr lang="en-US" smtClean="0"/>
              <a:pPr>
                <a:defRPr/>
              </a:pPr>
              <a:t>76</a:t>
            </a:fld>
            <a:endParaRPr lang="en-US" dirty="0"/>
          </a:p>
        </p:txBody>
      </p:sp>
      <p:pic>
        <p:nvPicPr>
          <p:cNvPr id="6" name="Picture 5">
            <a:extLst>
              <a:ext uri="{FF2B5EF4-FFF2-40B4-BE49-F238E27FC236}">
                <a16:creationId xmlns:a16="http://schemas.microsoft.com/office/drawing/2014/main" xmlns="" id="{EF884B89-FB21-4C1A-9A8E-86A241C91DB0}"/>
              </a:ext>
            </a:extLst>
          </p:cNvPr>
          <p:cNvPicPr>
            <a:picLocks noChangeAspect="1"/>
          </p:cNvPicPr>
          <p:nvPr/>
        </p:nvPicPr>
        <p:blipFill>
          <a:blip r:embed="rId2" cstate="print"/>
          <a:stretch>
            <a:fillRect/>
          </a:stretch>
        </p:blipFill>
        <p:spPr>
          <a:xfrm>
            <a:off x="11133125" y="0"/>
            <a:ext cx="1055700" cy="638977"/>
          </a:xfrm>
          <a:prstGeom prst="rect">
            <a:avLst/>
          </a:prstGeom>
        </p:spPr>
      </p:pic>
    </p:spTree>
    <p:extLst>
      <p:ext uri="{BB962C8B-B14F-4D97-AF65-F5344CB8AC3E}">
        <p14:creationId xmlns:p14="http://schemas.microsoft.com/office/powerpoint/2010/main" xmlns="" val="14091180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Fire Protection—Section 403</a:t>
            </a:r>
          </a:p>
        </p:txBody>
      </p:sp>
      <p:sp>
        <p:nvSpPr>
          <p:cNvPr id="3" name="Content Placeholder 2"/>
          <p:cNvSpPr>
            <a:spLocks noGrp="1"/>
          </p:cNvSpPr>
          <p:nvPr>
            <p:ph sz="half" idx="1"/>
          </p:nvPr>
        </p:nvSpPr>
        <p:spPr/>
        <p:txBody>
          <a:bodyPr/>
          <a:lstStyle/>
          <a:p>
            <a:r>
              <a:rPr lang="en-US" sz="2800" dirty="0"/>
              <a:t>Any repairs shall not reduce the current level of protection and compliance.</a:t>
            </a:r>
          </a:p>
          <a:p>
            <a:endParaRPr lang="en-US" dirty="0"/>
          </a:p>
        </p:txBody>
      </p:sp>
      <p:sp>
        <p:nvSpPr>
          <p:cNvPr id="5" name="Slide Number Placeholder 4"/>
          <p:cNvSpPr>
            <a:spLocks noGrp="1"/>
          </p:cNvSpPr>
          <p:nvPr>
            <p:ph type="sldNum" sz="quarter" idx="11"/>
          </p:nvPr>
        </p:nvSpPr>
        <p:spPr/>
        <p:txBody>
          <a:bodyPr/>
          <a:lstStyle/>
          <a:p>
            <a:pPr>
              <a:defRPr/>
            </a:pPr>
            <a:fld id="{4C9BA85A-05AB-40DE-A642-B306DDD4645C}" type="slidenum">
              <a:rPr lang="en-US" smtClean="0"/>
              <a:pPr>
                <a:defRPr/>
              </a:pPr>
              <a:t>77</a:t>
            </a:fld>
            <a:endParaRPr lang="en-US" dirty="0"/>
          </a:p>
        </p:txBody>
      </p:sp>
      <p:pic>
        <p:nvPicPr>
          <p:cNvPr id="6" name="Picture 5">
            <a:extLst>
              <a:ext uri="{FF2B5EF4-FFF2-40B4-BE49-F238E27FC236}">
                <a16:creationId xmlns:a16="http://schemas.microsoft.com/office/drawing/2014/main" xmlns="" id="{066B2A1E-97F0-44F4-8D73-A07E43B79064}"/>
              </a:ext>
            </a:extLst>
          </p:cNvPr>
          <p:cNvPicPr>
            <a:picLocks noChangeAspect="1"/>
          </p:cNvPicPr>
          <p:nvPr/>
        </p:nvPicPr>
        <p:blipFill>
          <a:blip r:embed="rId2" cstate="print"/>
          <a:stretch>
            <a:fillRect/>
          </a:stretch>
        </p:blipFill>
        <p:spPr>
          <a:xfrm>
            <a:off x="11133125" y="0"/>
            <a:ext cx="1055700" cy="638977"/>
          </a:xfrm>
          <a:prstGeom prst="rect">
            <a:avLst/>
          </a:prstGeom>
        </p:spPr>
      </p:pic>
    </p:spTree>
    <p:extLst>
      <p:ext uri="{BB962C8B-B14F-4D97-AF65-F5344CB8AC3E}">
        <p14:creationId xmlns:p14="http://schemas.microsoft.com/office/powerpoint/2010/main" xmlns="" val="143966478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Means of Egress—Section 404</a:t>
            </a:r>
          </a:p>
        </p:txBody>
      </p:sp>
      <p:sp>
        <p:nvSpPr>
          <p:cNvPr id="3" name="Content Placeholder 2"/>
          <p:cNvSpPr>
            <a:spLocks noGrp="1"/>
          </p:cNvSpPr>
          <p:nvPr>
            <p:ph sz="half" idx="1"/>
          </p:nvPr>
        </p:nvSpPr>
        <p:spPr/>
        <p:txBody>
          <a:bodyPr>
            <a:normAutofit/>
          </a:bodyPr>
          <a:lstStyle/>
          <a:p>
            <a:r>
              <a:rPr lang="en-US" sz="2800" dirty="0"/>
              <a:t>Any repairs shall not reduce the current level of protection and compliance.</a:t>
            </a:r>
          </a:p>
        </p:txBody>
      </p:sp>
      <p:sp>
        <p:nvSpPr>
          <p:cNvPr id="5" name="Slide Number Placeholder 4"/>
          <p:cNvSpPr>
            <a:spLocks noGrp="1"/>
          </p:cNvSpPr>
          <p:nvPr>
            <p:ph type="sldNum" sz="quarter" idx="11"/>
          </p:nvPr>
        </p:nvSpPr>
        <p:spPr/>
        <p:txBody>
          <a:bodyPr/>
          <a:lstStyle/>
          <a:p>
            <a:pPr>
              <a:defRPr/>
            </a:pPr>
            <a:fld id="{4C9BA85A-05AB-40DE-A642-B306DDD4645C}" type="slidenum">
              <a:rPr lang="en-US" smtClean="0"/>
              <a:pPr>
                <a:defRPr/>
              </a:pPr>
              <a:t>78</a:t>
            </a:fld>
            <a:endParaRPr lang="en-US" dirty="0"/>
          </a:p>
        </p:txBody>
      </p:sp>
      <p:pic>
        <p:nvPicPr>
          <p:cNvPr id="6" name="Picture 5">
            <a:extLst>
              <a:ext uri="{FF2B5EF4-FFF2-40B4-BE49-F238E27FC236}">
                <a16:creationId xmlns:a16="http://schemas.microsoft.com/office/drawing/2014/main" xmlns="" id="{986CE128-1214-4CA8-B616-1D4F4DC974EF}"/>
              </a:ext>
            </a:extLst>
          </p:cNvPr>
          <p:cNvPicPr>
            <a:picLocks noChangeAspect="1"/>
          </p:cNvPicPr>
          <p:nvPr/>
        </p:nvPicPr>
        <p:blipFill>
          <a:blip r:embed="rId2" cstate="print"/>
          <a:stretch>
            <a:fillRect/>
          </a:stretch>
        </p:blipFill>
        <p:spPr>
          <a:xfrm>
            <a:off x="11133125" y="0"/>
            <a:ext cx="1055700" cy="638977"/>
          </a:xfrm>
          <a:prstGeom prst="rect">
            <a:avLst/>
          </a:prstGeom>
        </p:spPr>
      </p:pic>
    </p:spTree>
    <p:extLst>
      <p:ext uri="{BB962C8B-B14F-4D97-AF65-F5344CB8AC3E}">
        <p14:creationId xmlns:p14="http://schemas.microsoft.com/office/powerpoint/2010/main" xmlns="" val="218089012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6618" y="-213912"/>
            <a:ext cx="8686801" cy="1066800"/>
          </a:xfrm>
        </p:spPr>
        <p:txBody>
          <a:bodyPr/>
          <a:lstStyle/>
          <a:p>
            <a:r>
              <a:rPr lang="en-US" dirty="0"/>
              <a:t>Structural—Section 405 </a:t>
            </a:r>
          </a:p>
        </p:txBody>
      </p:sp>
      <p:sp>
        <p:nvSpPr>
          <p:cNvPr id="3" name="Content Placeholder 2"/>
          <p:cNvSpPr>
            <a:spLocks noGrp="1"/>
          </p:cNvSpPr>
          <p:nvPr>
            <p:ph sz="half" idx="1"/>
          </p:nvPr>
        </p:nvSpPr>
        <p:spPr>
          <a:xfrm>
            <a:off x="1096618" y="990599"/>
            <a:ext cx="10712794" cy="5164667"/>
          </a:xfrm>
        </p:spPr>
        <p:txBody>
          <a:bodyPr>
            <a:normAutofit/>
          </a:bodyPr>
          <a:lstStyle/>
          <a:p>
            <a:pPr marL="0" indent="0">
              <a:buNone/>
            </a:pPr>
            <a:r>
              <a:rPr lang="en-US" sz="2400" b="1" dirty="0"/>
              <a:t>Section 605.1 – General </a:t>
            </a:r>
          </a:p>
          <a:p>
            <a:r>
              <a:rPr lang="en-US" sz="2800" dirty="0"/>
              <a:t>This section gives the requirements that pertain to structural materials and elements in need of repair; </a:t>
            </a:r>
          </a:p>
          <a:p>
            <a:r>
              <a:rPr lang="en-US" sz="2800" dirty="0"/>
              <a:t>Section 405.2.1 addresses repairs for less than substantial structural damage; </a:t>
            </a:r>
          </a:p>
          <a:p>
            <a:r>
              <a:rPr lang="en-US" sz="2800" dirty="0"/>
              <a:t>Section 405.2.2 addresses repairs for substantial structural damage to vertical elements of the lateral-force-resisting system; and </a:t>
            </a:r>
          </a:p>
          <a:p>
            <a:r>
              <a:rPr lang="en-US" sz="2800" dirty="0"/>
              <a:t>Section 405.2.3 addresses repairs for substantial structural damage to gravity load-carrying components.</a:t>
            </a:r>
          </a:p>
        </p:txBody>
      </p:sp>
      <p:sp>
        <p:nvSpPr>
          <p:cNvPr id="5" name="Slide Number Placeholder 4"/>
          <p:cNvSpPr>
            <a:spLocks noGrp="1"/>
          </p:cNvSpPr>
          <p:nvPr>
            <p:ph type="sldNum" sz="quarter" idx="11"/>
          </p:nvPr>
        </p:nvSpPr>
        <p:spPr/>
        <p:txBody>
          <a:bodyPr/>
          <a:lstStyle/>
          <a:p>
            <a:pPr>
              <a:defRPr/>
            </a:pPr>
            <a:fld id="{4C9BA85A-05AB-40DE-A642-B306DDD4645C}" type="slidenum">
              <a:rPr lang="en-US" smtClean="0"/>
              <a:pPr>
                <a:defRPr/>
              </a:pPr>
              <a:t>79</a:t>
            </a:fld>
            <a:endParaRPr lang="en-US" dirty="0"/>
          </a:p>
        </p:txBody>
      </p:sp>
      <p:pic>
        <p:nvPicPr>
          <p:cNvPr id="6" name="Picture 5">
            <a:extLst>
              <a:ext uri="{FF2B5EF4-FFF2-40B4-BE49-F238E27FC236}">
                <a16:creationId xmlns:a16="http://schemas.microsoft.com/office/drawing/2014/main" xmlns="" id="{C2DADA18-B396-41DB-9779-FBF8371FC4FD}"/>
              </a:ext>
            </a:extLst>
          </p:cNvPr>
          <p:cNvPicPr>
            <a:picLocks noChangeAspect="1"/>
          </p:cNvPicPr>
          <p:nvPr/>
        </p:nvPicPr>
        <p:blipFill>
          <a:blip r:embed="rId2" cstate="print"/>
          <a:stretch>
            <a:fillRect/>
          </a:stretch>
        </p:blipFill>
        <p:spPr>
          <a:xfrm>
            <a:off x="11133125" y="0"/>
            <a:ext cx="1055700" cy="638977"/>
          </a:xfrm>
          <a:prstGeom prst="rect">
            <a:avLst/>
          </a:prstGeom>
        </p:spPr>
      </p:pic>
    </p:spTree>
    <p:extLst>
      <p:ext uri="{BB962C8B-B14F-4D97-AF65-F5344CB8AC3E}">
        <p14:creationId xmlns:p14="http://schemas.microsoft.com/office/powerpoint/2010/main" xmlns="" val="237634024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9012" y="0"/>
            <a:ext cx="8686801" cy="1066800"/>
          </a:xfrm>
        </p:spPr>
        <p:txBody>
          <a:bodyPr/>
          <a:lstStyle/>
          <a:p>
            <a:r>
              <a:rPr lang="en-US" dirty="0"/>
              <a:t>Code Adoption</a:t>
            </a:r>
          </a:p>
        </p:txBody>
      </p:sp>
      <p:sp>
        <p:nvSpPr>
          <p:cNvPr id="3" name="Content Placeholder 2"/>
          <p:cNvSpPr>
            <a:spLocks noGrp="1"/>
          </p:cNvSpPr>
          <p:nvPr>
            <p:ph sz="half" idx="1"/>
          </p:nvPr>
        </p:nvSpPr>
        <p:spPr>
          <a:xfrm>
            <a:off x="989012" y="1333500"/>
            <a:ext cx="8686801" cy="4191000"/>
          </a:xfrm>
        </p:spPr>
        <p:txBody>
          <a:bodyPr>
            <a:noAutofit/>
          </a:bodyPr>
          <a:lstStyle/>
          <a:p>
            <a:r>
              <a:rPr lang="en-US" sz="2800" dirty="0"/>
              <a:t>A sample adoption ordinance is included in the front of the 2018 IEBC. </a:t>
            </a:r>
          </a:p>
          <a:p>
            <a:r>
              <a:rPr lang="en-US" sz="2800" dirty="0"/>
              <a:t>The jurisdiction must adopt a specific edition of the code. </a:t>
            </a:r>
          </a:p>
          <a:p>
            <a:r>
              <a:rPr lang="en-US" sz="2800" dirty="0"/>
              <a:t>Any appendix must specifically be adopted. </a:t>
            </a:r>
          </a:p>
          <a:p>
            <a:r>
              <a:rPr lang="en-US" sz="2800" dirty="0"/>
              <a:t>The code official is responsible for enforcing the adopted code and any state laws dealing with construction issues.</a:t>
            </a:r>
          </a:p>
          <a:p>
            <a:r>
              <a:rPr lang="en-US" sz="2800" dirty="0"/>
              <a:t>Code may be amended in various code adoption processes. </a:t>
            </a:r>
          </a:p>
        </p:txBody>
      </p:sp>
      <p:sp>
        <p:nvSpPr>
          <p:cNvPr id="5" name="Slide Number Placeholder 4"/>
          <p:cNvSpPr>
            <a:spLocks noGrp="1"/>
          </p:cNvSpPr>
          <p:nvPr>
            <p:ph type="sldNum" sz="quarter" idx="11"/>
          </p:nvPr>
        </p:nvSpPr>
        <p:spPr/>
        <p:txBody>
          <a:bodyPr/>
          <a:lstStyle/>
          <a:p>
            <a:pPr>
              <a:defRPr/>
            </a:pPr>
            <a:fld id="{4C9BA85A-05AB-40DE-A642-B306DDD4645C}" type="slidenum">
              <a:rPr lang="en-US" smtClean="0"/>
              <a:pPr>
                <a:defRPr/>
              </a:pPr>
              <a:t>8</a:t>
            </a:fld>
            <a:endParaRPr lang="en-US" dirty="0"/>
          </a:p>
        </p:txBody>
      </p:sp>
      <p:pic>
        <p:nvPicPr>
          <p:cNvPr id="6" name="Picture 5">
            <a:extLst>
              <a:ext uri="{FF2B5EF4-FFF2-40B4-BE49-F238E27FC236}">
                <a16:creationId xmlns:a16="http://schemas.microsoft.com/office/drawing/2014/main" xmlns="" id="{C7508DA7-758F-450F-9D08-8786414BFFC9}"/>
              </a:ext>
            </a:extLst>
          </p:cNvPr>
          <p:cNvPicPr>
            <a:picLocks noChangeAspect="1"/>
          </p:cNvPicPr>
          <p:nvPr/>
        </p:nvPicPr>
        <p:blipFill>
          <a:blip r:embed="rId3" cstate="print"/>
          <a:stretch>
            <a:fillRect/>
          </a:stretch>
        </p:blipFill>
        <p:spPr>
          <a:xfrm>
            <a:off x="11133125" y="0"/>
            <a:ext cx="1055700" cy="638977"/>
          </a:xfrm>
          <a:prstGeom prst="rect">
            <a:avLst/>
          </a:prstGeom>
        </p:spPr>
      </p:pic>
    </p:spTree>
    <p:custDataLst>
      <p:tags r:id="rId1"/>
    </p:custDataLst>
    <p:extLst>
      <p:ext uri="{BB962C8B-B14F-4D97-AF65-F5344CB8AC3E}">
        <p14:creationId xmlns:p14="http://schemas.microsoft.com/office/powerpoint/2010/main" xmlns="" val="334029060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0269" y="0"/>
            <a:ext cx="8686801" cy="1066800"/>
          </a:xfrm>
        </p:spPr>
        <p:txBody>
          <a:bodyPr/>
          <a:lstStyle/>
          <a:p>
            <a:r>
              <a:rPr lang="en-US" dirty="0"/>
              <a:t>Structural—Section 405 </a:t>
            </a:r>
          </a:p>
        </p:txBody>
      </p:sp>
      <p:sp>
        <p:nvSpPr>
          <p:cNvPr id="3" name="Content Placeholder 2"/>
          <p:cNvSpPr>
            <a:spLocks noGrp="1"/>
          </p:cNvSpPr>
          <p:nvPr>
            <p:ph sz="half" idx="1"/>
          </p:nvPr>
        </p:nvSpPr>
        <p:spPr>
          <a:xfrm>
            <a:off x="1050268" y="1333500"/>
            <a:ext cx="8686801" cy="4191000"/>
          </a:xfrm>
        </p:spPr>
        <p:txBody>
          <a:bodyPr>
            <a:noAutofit/>
          </a:bodyPr>
          <a:lstStyle/>
          <a:p>
            <a:pPr marL="0" indent="0">
              <a:buNone/>
            </a:pPr>
            <a:r>
              <a:rPr lang="en-US" sz="2800" b="1" dirty="0"/>
              <a:t>Section 405.2.1 – Repairs for less than substantial structural damage </a:t>
            </a:r>
          </a:p>
          <a:p>
            <a:r>
              <a:rPr lang="en-US" sz="2800" dirty="0"/>
              <a:t>For damage less than substantial structural damage (see definition), repairs are allowed that restore the building to its pre-damaged state using materials and strengths that existed prior to the damage. </a:t>
            </a:r>
          </a:p>
          <a:p>
            <a:r>
              <a:rPr lang="en-US" sz="2800" dirty="0"/>
              <a:t>New structural members and connections used for this repair shall comply with the detailing provisions of the IBC for new buildings of similar structure, purpose and location.</a:t>
            </a:r>
          </a:p>
        </p:txBody>
      </p:sp>
      <p:sp>
        <p:nvSpPr>
          <p:cNvPr id="5" name="Slide Number Placeholder 4"/>
          <p:cNvSpPr>
            <a:spLocks noGrp="1"/>
          </p:cNvSpPr>
          <p:nvPr>
            <p:ph type="sldNum" sz="quarter" idx="11"/>
          </p:nvPr>
        </p:nvSpPr>
        <p:spPr/>
        <p:txBody>
          <a:bodyPr/>
          <a:lstStyle/>
          <a:p>
            <a:pPr>
              <a:defRPr/>
            </a:pPr>
            <a:fld id="{4C9BA85A-05AB-40DE-A642-B306DDD4645C}" type="slidenum">
              <a:rPr lang="en-US" smtClean="0"/>
              <a:pPr>
                <a:defRPr/>
              </a:pPr>
              <a:t>80</a:t>
            </a:fld>
            <a:endParaRPr lang="en-US" dirty="0"/>
          </a:p>
        </p:txBody>
      </p:sp>
      <p:pic>
        <p:nvPicPr>
          <p:cNvPr id="6" name="Picture 5">
            <a:extLst>
              <a:ext uri="{FF2B5EF4-FFF2-40B4-BE49-F238E27FC236}">
                <a16:creationId xmlns:a16="http://schemas.microsoft.com/office/drawing/2014/main" xmlns="" id="{D5199DE5-CAB9-4901-843A-C9D6567BC392}"/>
              </a:ext>
            </a:extLst>
          </p:cNvPr>
          <p:cNvPicPr>
            <a:picLocks noChangeAspect="1"/>
          </p:cNvPicPr>
          <p:nvPr/>
        </p:nvPicPr>
        <p:blipFill>
          <a:blip r:embed="rId2" cstate="print"/>
          <a:stretch>
            <a:fillRect/>
          </a:stretch>
        </p:blipFill>
        <p:spPr>
          <a:xfrm>
            <a:off x="11133125" y="0"/>
            <a:ext cx="1055700" cy="638977"/>
          </a:xfrm>
          <a:prstGeom prst="rect">
            <a:avLst/>
          </a:prstGeom>
        </p:spPr>
      </p:pic>
    </p:spTree>
    <p:extLst>
      <p:ext uri="{BB962C8B-B14F-4D97-AF65-F5344CB8AC3E}">
        <p14:creationId xmlns:p14="http://schemas.microsoft.com/office/powerpoint/2010/main" xmlns="" val="303953188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5212" y="-411326"/>
            <a:ext cx="8686801" cy="1066800"/>
          </a:xfrm>
        </p:spPr>
        <p:txBody>
          <a:bodyPr/>
          <a:lstStyle/>
          <a:p>
            <a:r>
              <a:rPr lang="en-US" dirty="0"/>
              <a:t>Structural—Section 405 </a:t>
            </a:r>
          </a:p>
        </p:txBody>
      </p:sp>
      <p:sp>
        <p:nvSpPr>
          <p:cNvPr id="3" name="Content Placeholder 2"/>
          <p:cNvSpPr>
            <a:spLocks noGrp="1"/>
          </p:cNvSpPr>
          <p:nvPr>
            <p:ph sz="half" idx="1"/>
          </p:nvPr>
        </p:nvSpPr>
        <p:spPr>
          <a:xfrm>
            <a:off x="1093476" y="638977"/>
            <a:ext cx="8686801" cy="4191000"/>
          </a:xfrm>
        </p:spPr>
        <p:txBody>
          <a:bodyPr>
            <a:noAutofit/>
          </a:bodyPr>
          <a:lstStyle/>
          <a:p>
            <a:pPr marL="0" indent="0">
              <a:buNone/>
            </a:pPr>
            <a:r>
              <a:rPr lang="en-US" sz="2800" b="1" dirty="0"/>
              <a:t>Section 405.2.2 – Substantial structural damage to vertical elements of the lateral-force-resisting system </a:t>
            </a:r>
          </a:p>
          <a:p>
            <a:r>
              <a:rPr lang="en-US" sz="2800" dirty="0"/>
              <a:t>Buildings that have sustained substantial structural damage to the vertical elements of the lateral-force-resisting system are required to have an engineering evaluation and analysis, which determines the structural adequacy of the building. </a:t>
            </a:r>
          </a:p>
          <a:p>
            <a:r>
              <a:rPr lang="en-US" sz="2800" dirty="0"/>
              <a:t>In preparing the analysis, all damaged members are permitted to have their original strength and stiffness. </a:t>
            </a:r>
          </a:p>
          <a:p>
            <a:r>
              <a:rPr lang="en-US" sz="2800" dirty="0"/>
              <a:t>One of the three methods specified in Section 301.1.4.2 is permitted to be used for the analysis.</a:t>
            </a:r>
          </a:p>
        </p:txBody>
      </p:sp>
      <p:sp>
        <p:nvSpPr>
          <p:cNvPr id="5" name="Slide Number Placeholder 4"/>
          <p:cNvSpPr>
            <a:spLocks noGrp="1"/>
          </p:cNvSpPr>
          <p:nvPr>
            <p:ph type="sldNum" sz="quarter" idx="11"/>
          </p:nvPr>
        </p:nvSpPr>
        <p:spPr/>
        <p:txBody>
          <a:bodyPr/>
          <a:lstStyle/>
          <a:p>
            <a:pPr>
              <a:defRPr/>
            </a:pPr>
            <a:fld id="{4C9BA85A-05AB-40DE-A642-B306DDD4645C}" type="slidenum">
              <a:rPr lang="en-US" smtClean="0"/>
              <a:pPr>
                <a:defRPr/>
              </a:pPr>
              <a:t>81</a:t>
            </a:fld>
            <a:endParaRPr lang="en-US" dirty="0"/>
          </a:p>
        </p:txBody>
      </p:sp>
      <p:pic>
        <p:nvPicPr>
          <p:cNvPr id="6" name="Picture 5">
            <a:extLst>
              <a:ext uri="{FF2B5EF4-FFF2-40B4-BE49-F238E27FC236}">
                <a16:creationId xmlns:a16="http://schemas.microsoft.com/office/drawing/2014/main" xmlns="" id="{C50AF12B-C333-4927-BDC9-8FF41B28B22E}"/>
              </a:ext>
            </a:extLst>
          </p:cNvPr>
          <p:cNvPicPr>
            <a:picLocks noChangeAspect="1"/>
          </p:cNvPicPr>
          <p:nvPr/>
        </p:nvPicPr>
        <p:blipFill>
          <a:blip r:embed="rId2" cstate="print"/>
          <a:stretch>
            <a:fillRect/>
          </a:stretch>
        </p:blipFill>
        <p:spPr>
          <a:xfrm>
            <a:off x="11133125" y="0"/>
            <a:ext cx="1055700" cy="638977"/>
          </a:xfrm>
          <a:prstGeom prst="rect">
            <a:avLst/>
          </a:prstGeom>
        </p:spPr>
      </p:pic>
    </p:spTree>
    <p:extLst>
      <p:ext uri="{BB962C8B-B14F-4D97-AF65-F5344CB8AC3E}">
        <p14:creationId xmlns:p14="http://schemas.microsoft.com/office/powerpoint/2010/main" xmlns="" val="357409984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9012" y="7070"/>
            <a:ext cx="8686801" cy="1066800"/>
          </a:xfrm>
        </p:spPr>
        <p:txBody>
          <a:bodyPr/>
          <a:lstStyle/>
          <a:p>
            <a:r>
              <a:rPr lang="en-US" dirty="0"/>
              <a:t>Structural—Section 405 </a:t>
            </a:r>
          </a:p>
        </p:txBody>
      </p:sp>
      <p:sp>
        <p:nvSpPr>
          <p:cNvPr id="3" name="Content Placeholder 2"/>
          <p:cNvSpPr>
            <a:spLocks noGrp="1"/>
          </p:cNvSpPr>
          <p:nvPr>
            <p:ph sz="half" idx="1"/>
          </p:nvPr>
        </p:nvSpPr>
        <p:spPr/>
        <p:txBody>
          <a:bodyPr>
            <a:normAutofit fontScale="92500" lnSpcReduction="20000"/>
          </a:bodyPr>
          <a:lstStyle/>
          <a:p>
            <a:pPr marL="0" indent="0">
              <a:buNone/>
            </a:pPr>
            <a:r>
              <a:rPr lang="en-US" sz="2800" b="1" dirty="0"/>
              <a:t>Section 405.2.3 – Substantial structural damage to gravity load-carrying components </a:t>
            </a:r>
          </a:p>
          <a:p>
            <a:r>
              <a:rPr lang="en-US" sz="2800" dirty="0"/>
              <a:t>Gravity load-carrying components not related to the lateral-force-resisting system that have sustained substantial structural damage, as well as undamaged vertical load-carrying components that receive loads from rehabilitated components, are required to be rehabilitated to comply with the provisions for dead and live loads in the IBC. </a:t>
            </a:r>
          </a:p>
          <a:p>
            <a:r>
              <a:rPr lang="en-US" sz="2800" dirty="0"/>
              <a:t>New structural members and connections that are provided to comply with this section are required to comply with the detailing provisions of the IBC for new buildings.</a:t>
            </a:r>
          </a:p>
          <a:p>
            <a:endParaRPr lang="en-US" dirty="0"/>
          </a:p>
        </p:txBody>
      </p:sp>
      <p:sp>
        <p:nvSpPr>
          <p:cNvPr id="5" name="Slide Number Placeholder 4"/>
          <p:cNvSpPr>
            <a:spLocks noGrp="1"/>
          </p:cNvSpPr>
          <p:nvPr>
            <p:ph type="sldNum" sz="quarter" idx="11"/>
          </p:nvPr>
        </p:nvSpPr>
        <p:spPr/>
        <p:txBody>
          <a:bodyPr/>
          <a:lstStyle/>
          <a:p>
            <a:pPr>
              <a:defRPr/>
            </a:pPr>
            <a:fld id="{4C9BA85A-05AB-40DE-A642-B306DDD4645C}" type="slidenum">
              <a:rPr lang="en-US" smtClean="0"/>
              <a:pPr>
                <a:defRPr/>
              </a:pPr>
              <a:t>82</a:t>
            </a:fld>
            <a:endParaRPr lang="en-US" dirty="0"/>
          </a:p>
        </p:txBody>
      </p:sp>
      <p:pic>
        <p:nvPicPr>
          <p:cNvPr id="6" name="Picture 5">
            <a:extLst>
              <a:ext uri="{FF2B5EF4-FFF2-40B4-BE49-F238E27FC236}">
                <a16:creationId xmlns:a16="http://schemas.microsoft.com/office/drawing/2014/main" xmlns="" id="{0BF1B014-C224-4444-AEB1-8E6A936400AE}"/>
              </a:ext>
            </a:extLst>
          </p:cNvPr>
          <p:cNvPicPr>
            <a:picLocks noChangeAspect="1"/>
          </p:cNvPicPr>
          <p:nvPr/>
        </p:nvPicPr>
        <p:blipFill>
          <a:blip r:embed="rId2" cstate="print"/>
          <a:stretch>
            <a:fillRect/>
          </a:stretch>
        </p:blipFill>
        <p:spPr>
          <a:xfrm>
            <a:off x="11133125" y="0"/>
            <a:ext cx="1055700" cy="638977"/>
          </a:xfrm>
          <a:prstGeom prst="rect">
            <a:avLst/>
          </a:prstGeom>
        </p:spPr>
      </p:pic>
    </p:spTree>
    <p:extLst>
      <p:ext uri="{BB962C8B-B14F-4D97-AF65-F5344CB8AC3E}">
        <p14:creationId xmlns:p14="http://schemas.microsoft.com/office/powerpoint/2010/main" xmlns="" val="331039871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9012" y="-11784"/>
            <a:ext cx="8686801" cy="1066800"/>
          </a:xfrm>
        </p:spPr>
        <p:txBody>
          <a:bodyPr/>
          <a:lstStyle/>
          <a:p>
            <a:r>
              <a:rPr lang="en-US" dirty="0"/>
              <a:t>Electrical—Section 406</a:t>
            </a:r>
          </a:p>
        </p:txBody>
      </p:sp>
      <p:sp>
        <p:nvSpPr>
          <p:cNvPr id="3" name="Content Placeholder 2"/>
          <p:cNvSpPr>
            <a:spLocks noGrp="1"/>
          </p:cNvSpPr>
          <p:nvPr>
            <p:ph sz="half" idx="1"/>
          </p:nvPr>
        </p:nvSpPr>
        <p:spPr>
          <a:xfrm>
            <a:off x="1065213" y="1333500"/>
            <a:ext cx="8686801" cy="4191000"/>
          </a:xfrm>
        </p:spPr>
        <p:txBody>
          <a:bodyPr>
            <a:normAutofit/>
          </a:bodyPr>
          <a:lstStyle/>
          <a:p>
            <a:r>
              <a:rPr lang="en-US" sz="2400" dirty="0"/>
              <a:t>Repairs to existing electrical wiring and equipment shall be allowed to be made with like material, except for the following, which shall comply with the respective sections of NFPA 70, the National Electrical Code: </a:t>
            </a:r>
          </a:p>
          <a:p>
            <a:pPr lvl="1"/>
            <a:r>
              <a:rPr lang="en-US" sz="2400" dirty="0"/>
              <a:t>Replacement receptacles</a:t>
            </a:r>
          </a:p>
          <a:p>
            <a:pPr lvl="1"/>
            <a:r>
              <a:rPr lang="en-US" sz="2400" dirty="0"/>
              <a:t>Plug fuse of the Edison-base type</a:t>
            </a:r>
          </a:p>
          <a:p>
            <a:pPr lvl="1"/>
            <a:r>
              <a:rPr lang="en-US" sz="2400" dirty="0"/>
              <a:t>Replacement of non-grounding-type receptacles</a:t>
            </a:r>
          </a:p>
          <a:p>
            <a:pPr lvl="1"/>
            <a:r>
              <a:rPr lang="en-US" sz="2400" dirty="0"/>
              <a:t>“Nonhospital grade” receptacles in patient bed locations of Group I-2</a:t>
            </a:r>
          </a:p>
          <a:p>
            <a:pPr lvl="1"/>
            <a:r>
              <a:rPr lang="en-US" sz="2400" dirty="0"/>
              <a:t>Grounding of appliances</a:t>
            </a:r>
          </a:p>
        </p:txBody>
      </p:sp>
      <p:sp>
        <p:nvSpPr>
          <p:cNvPr id="5" name="Slide Number Placeholder 4"/>
          <p:cNvSpPr>
            <a:spLocks noGrp="1"/>
          </p:cNvSpPr>
          <p:nvPr>
            <p:ph type="sldNum" sz="quarter" idx="11"/>
          </p:nvPr>
        </p:nvSpPr>
        <p:spPr/>
        <p:txBody>
          <a:bodyPr/>
          <a:lstStyle/>
          <a:p>
            <a:pPr>
              <a:defRPr/>
            </a:pPr>
            <a:fld id="{4C9BA85A-05AB-40DE-A642-B306DDD4645C}" type="slidenum">
              <a:rPr lang="en-US" smtClean="0"/>
              <a:pPr>
                <a:defRPr/>
              </a:pPr>
              <a:t>83</a:t>
            </a:fld>
            <a:endParaRPr lang="en-US" dirty="0"/>
          </a:p>
        </p:txBody>
      </p:sp>
      <p:pic>
        <p:nvPicPr>
          <p:cNvPr id="6" name="Picture 5">
            <a:extLst>
              <a:ext uri="{FF2B5EF4-FFF2-40B4-BE49-F238E27FC236}">
                <a16:creationId xmlns:a16="http://schemas.microsoft.com/office/drawing/2014/main" xmlns="" id="{88A15BCA-6D68-4703-A9CC-62E0ADED84D0}"/>
              </a:ext>
            </a:extLst>
          </p:cNvPr>
          <p:cNvPicPr>
            <a:picLocks noChangeAspect="1"/>
          </p:cNvPicPr>
          <p:nvPr/>
        </p:nvPicPr>
        <p:blipFill>
          <a:blip r:embed="rId2" cstate="print"/>
          <a:stretch>
            <a:fillRect/>
          </a:stretch>
        </p:blipFill>
        <p:spPr>
          <a:xfrm>
            <a:off x="11133125" y="0"/>
            <a:ext cx="1055700" cy="638977"/>
          </a:xfrm>
          <a:prstGeom prst="rect">
            <a:avLst/>
          </a:prstGeom>
        </p:spPr>
      </p:pic>
    </p:spTree>
    <p:extLst>
      <p:ext uri="{BB962C8B-B14F-4D97-AF65-F5344CB8AC3E}">
        <p14:creationId xmlns:p14="http://schemas.microsoft.com/office/powerpoint/2010/main" xmlns="" val="93747071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Mechanical—Section 407 </a:t>
            </a:r>
          </a:p>
        </p:txBody>
      </p:sp>
      <p:sp>
        <p:nvSpPr>
          <p:cNvPr id="3" name="Content Placeholder 2"/>
          <p:cNvSpPr>
            <a:spLocks noGrp="1"/>
          </p:cNvSpPr>
          <p:nvPr>
            <p:ph sz="half" idx="1"/>
          </p:nvPr>
        </p:nvSpPr>
        <p:spPr/>
        <p:txBody>
          <a:bodyPr>
            <a:normAutofit/>
          </a:bodyPr>
          <a:lstStyle/>
          <a:p>
            <a:r>
              <a:rPr lang="en-US" sz="2800" dirty="0"/>
              <a:t>Repair work to mechanical equipment and systems must not alter the nature of appliances and equipment in a way that would invalidate the listing or conditions of approval.</a:t>
            </a:r>
          </a:p>
        </p:txBody>
      </p:sp>
      <p:sp>
        <p:nvSpPr>
          <p:cNvPr id="5" name="Slide Number Placeholder 4"/>
          <p:cNvSpPr>
            <a:spLocks noGrp="1"/>
          </p:cNvSpPr>
          <p:nvPr>
            <p:ph type="sldNum" sz="quarter" idx="11"/>
          </p:nvPr>
        </p:nvSpPr>
        <p:spPr/>
        <p:txBody>
          <a:bodyPr/>
          <a:lstStyle/>
          <a:p>
            <a:pPr>
              <a:defRPr/>
            </a:pPr>
            <a:fld id="{4C9BA85A-05AB-40DE-A642-B306DDD4645C}" type="slidenum">
              <a:rPr lang="en-US" smtClean="0"/>
              <a:pPr>
                <a:defRPr/>
              </a:pPr>
              <a:t>84</a:t>
            </a:fld>
            <a:endParaRPr lang="en-US" dirty="0"/>
          </a:p>
        </p:txBody>
      </p:sp>
      <p:pic>
        <p:nvPicPr>
          <p:cNvPr id="6" name="Picture 5">
            <a:extLst>
              <a:ext uri="{FF2B5EF4-FFF2-40B4-BE49-F238E27FC236}">
                <a16:creationId xmlns:a16="http://schemas.microsoft.com/office/drawing/2014/main" xmlns="" id="{48739879-E019-4BDB-AB68-8285CB8CCC8D}"/>
              </a:ext>
            </a:extLst>
          </p:cNvPr>
          <p:cNvPicPr>
            <a:picLocks noChangeAspect="1"/>
          </p:cNvPicPr>
          <p:nvPr/>
        </p:nvPicPr>
        <p:blipFill>
          <a:blip r:embed="rId2" cstate="print"/>
          <a:stretch>
            <a:fillRect/>
          </a:stretch>
        </p:blipFill>
        <p:spPr>
          <a:xfrm>
            <a:off x="11133125" y="0"/>
            <a:ext cx="1055700" cy="638977"/>
          </a:xfrm>
          <a:prstGeom prst="rect">
            <a:avLst/>
          </a:prstGeom>
        </p:spPr>
      </p:pic>
    </p:spTree>
    <p:extLst>
      <p:ext uri="{BB962C8B-B14F-4D97-AF65-F5344CB8AC3E}">
        <p14:creationId xmlns:p14="http://schemas.microsoft.com/office/powerpoint/2010/main" xmlns="" val="235341386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Plumbing—Section 408</a:t>
            </a:r>
          </a:p>
        </p:txBody>
      </p:sp>
      <p:sp>
        <p:nvSpPr>
          <p:cNvPr id="3" name="Content Placeholder 2"/>
          <p:cNvSpPr>
            <a:spLocks noGrp="1"/>
          </p:cNvSpPr>
          <p:nvPr>
            <p:ph sz="half" idx="1"/>
          </p:nvPr>
        </p:nvSpPr>
        <p:spPr/>
        <p:txBody>
          <a:bodyPr>
            <a:normAutofit/>
          </a:bodyPr>
          <a:lstStyle/>
          <a:p>
            <a:r>
              <a:rPr lang="en-US" sz="2800" dirty="0"/>
              <a:t>This section is essentially referring the user to the IPC in order to determine which materials are prohibited for use in repair of plumbing systems. </a:t>
            </a:r>
          </a:p>
          <a:p>
            <a:r>
              <a:rPr lang="en-US" sz="2800" dirty="0"/>
              <a:t>For example, Chapters 6 and 7 of the IPC contain prohibited plumbing system joint and connection methods that also would be applicable to repair work.</a:t>
            </a:r>
          </a:p>
        </p:txBody>
      </p:sp>
      <p:sp>
        <p:nvSpPr>
          <p:cNvPr id="5" name="Slide Number Placeholder 4"/>
          <p:cNvSpPr>
            <a:spLocks noGrp="1"/>
          </p:cNvSpPr>
          <p:nvPr>
            <p:ph type="sldNum" sz="quarter" idx="11"/>
          </p:nvPr>
        </p:nvSpPr>
        <p:spPr/>
        <p:txBody>
          <a:bodyPr/>
          <a:lstStyle/>
          <a:p>
            <a:pPr>
              <a:defRPr/>
            </a:pPr>
            <a:fld id="{4C9BA85A-05AB-40DE-A642-B306DDD4645C}" type="slidenum">
              <a:rPr lang="en-US" smtClean="0"/>
              <a:pPr>
                <a:defRPr/>
              </a:pPr>
              <a:t>85</a:t>
            </a:fld>
            <a:endParaRPr lang="en-US" dirty="0"/>
          </a:p>
        </p:txBody>
      </p:sp>
      <p:pic>
        <p:nvPicPr>
          <p:cNvPr id="6" name="Picture 5">
            <a:extLst>
              <a:ext uri="{FF2B5EF4-FFF2-40B4-BE49-F238E27FC236}">
                <a16:creationId xmlns:a16="http://schemas.microsoft.com/office/drawing/2014/main" xmlns="" id="{1B5DECF8-54CA-4986-AE24-CDA30377BD63}"/>
              </a:ext>
            </a:extLst>
          </p:cNvPr>
          <p:cNvPicPr>
            <a:picLocks noChangeAspect="1"/>
          </p:cNvPicPr>
          <p:nvPr/>
        </p:nvPicPr>
        <p:blipFill>
          <a:blip r:embed="rId2" cstate="print"/>
          <a:stretch>
            <a:fillRect/>
          </a:stretch>
        </p:blipFill>
        <p:spPr>
          <a:xfrm>
            <a:off x="11133125" y="0"/>
            <a:ext cx="1055700" cy="638977"/>
          </a:xfrm>
          <a:prstGeom prst="rect">
            <a:avLst/>
          </a:prstGeom>
        </p:spPr>
      </p:pic>
    </p:spTree>
    <p:extLst>
      <p:ext uri="{BB962C8B-B14F-4D97-AF65-F5344CB8AC3E}">
        <p14:creationId xmlns:p14="http://schemas.microsoft.com/office/powerpoint/2010/main" xmlns="" val="372956486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a:t>
            </a:r>
          </a:p>
        </p:txBody>
      </p:sp>
      <p:sp>
        <p:nvSpPr>
          <p:cNvPr id="6" name="Content Placeholder 5"/>
          <p:cNvSpPr>
            <a:spLocks noGrp="1"/>
          </p:cNvSpPr>
          <p:nvPr>
            <p:ph idx="1"/>
          </p:nvPr>
        </p:nvSpPr>
        <p:spPr/>
        <p:txBody>
          <a:bodyPr>
            <a:normAutofit/>
          </a:bodyPr>
          <a:lstStyle/>
          <a:p>
            <a:r>
              <a:rPr lang="en-US" sz="2800" dirty="0"/>
              <a:t>A fire has caused damage to a one-story building. </a:t>
            </a:r>
          </a:p>
          <a:p>
            <a:r>
              <a:rPr lang="en-US" sz="2800" dirty="0"/>
              <a:t>Many walls, ceilings and doors must be replaced, including the walls and the doors of a corridor that were not fire-resistance rated, but would be required to be fire-resistance rated under the IBC. </a:t>
            </a:r>
          </a:p>
          <a:p>
            <a:r>
              <a:rPr lang="en-US" sz="2800" dirty="0"/>
              <a:t>The walls are not load bearing.</a:t>
            </a:r>
          </a:p>
        </p:txBody>
      </p:sp>
      <p:sp>
        <p:nvSpPr>
          <p:cNvPr id="5" name="Slide Number Placeholder 4"/>
          <p:cNvSpPr>
            <a:spLocks noGrp="1"/>
          </p:cNvSpPr>
          <p:nvPr>
            <p:ph type="sldNum" sz="quarter" idx="11"/>
          </p:nvPr>
        </p:nvSpPr>
        <p:spPr/>
        <p:txBody>
          <a:bodyPr/>
          <a:lstStyle/>
          <a:p>
            <a:pPr>
              <a:defRPr/>
            </a:pPr>
            <a:fld id="{4C9BA85A-05AB-40DE-A642-B306DDD4645C}" type="slidenum">
              <a:rPr lang="en-US" smtClean="0"/>
              <a:pPr>
                <a:defRPr/>
              </a:pPr>
              <a:t>86</a:t>
            </a:fld>
            <a:endParaRPr lang="en-US" dirty="0"/>
          </a:p>
        </p:txBody>
      </p:sp>
      <p:pic>
        <p:nvPicPr>
          <p:cNvPr id="7" name="Picture 6">
            <a:extLst>
              <a:ext uri="{FF2B5EF4-FFF2-40B4-BE49-F238E27FC236}">
                <a16:creationId xmlns:a16="http://schemas.microsoft.com/office/drawing/2014/main" xmlns="" id="{E20E739A-DCDC-4695-9940-F3AF4997B80B}"/>
              </a:ext>
            </a:extLst>
          </p:cNvPr>
          <p:cNvPicPr>
            <a:picLocks noChangeAspect="1"/>
          </p:cNvPicPr>
          <p:nvPr/>
        </p:nvPicPr>
        <p:blipFill>
          <a:blip r:embed="rId3" cstate="print"/>
          <a:stretch>
            <a:fillRect/>
          </a:stretch>
        </p:blipFill>
        <p:spPr>
          <a:xfrm>
            <a:off x="11133125" y="0"/>
            <a:ext cx="1055700" cy="638977"/>
          </a:xfrm>
          <a:prstGeom prst="rect">
            <a:avLst/>
          </a:prstGeom>
        </p:spPr>
      </p:pic>
    </p:spTree>
    <p:custDataLst>
      <p:tags r:id="rId1"/>
    </p:custDataLst>
    <p:extLst>
      <p:ext uri="{BB962C8B-B14F-4D97-AF65-F5344CB8AC3E}">
        <p14:creationId xmlns:p14="http://schemas.microsoft.com/office/powerpoint/2010/main" xmlns="" val="131647786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5213" y="105577"/>
            <a:ext cx="8686801" cy="1066800"/>
          </a:xfrm>
        </p:spPr>
        <p:txBody>
          <a:bodyPr/>
          <a:lstStyle/>
          <a:p>
            <a:r>
              <a:rPr lang="en-US" dirty="0"/>
              <a:t>Example </a:t>
            </a:r>
          </a:p>
        </p:txBody>
      </p:sp>
      <p:sp>
        <p:nvSpPr>
          <p:cNvPr id="6" name="Content Placeholder 5"/>
          <p:cNvSpPr>
            <a:spLocks noGrp="1"/>
          </p:cNvSpPr>
          <p:nvPr>
            <p:ph idx="1"/>
          </p:nvPr>
        </p:nvSpPr>
        <p:spPr>
          <a:xfrm>
            <a:off x="1674812" y="1600200"/>
            <a:ext cx="8686801" cy="1828800"/>
          </a:xfrm>
        </p:spPr>
        <p:txBody>
          <a:bodyPr>
            <a:noAutofit/>
          </a:bodyPr>
          <a:lstStyle/>
          <a:p>
            <a:r>
              <a:rPr lang="en-US" sz="2800" dirty="0"/>
              <a:t>Can the walls of the corridor be reconstructed, and the other doors be replaced with the same construction and door as before the fire? </a:t>
            </a:r>
          </a:p>
          <a:p>
            <a:pPr marL="0" indent="0" algn="ctr">
              <a:buNone/>
            </a:pPr>
            <a:endParaRPr lang="en-US" sz="2800" dirty="0"/>
          </a:p>
        </p:txBody>
      </p:sp>
      <p:sp>
        <p:nvSpPr>
          <p:cNvPr id="5" name="Slide Number Placeholder 4"/>
          <p:cNvSpPr>
            <a:spLocks noGrp="1"/>
          </p:cNvSpPr>
          <p:nvPr>
            <p:ph type="sldNum" sz="quarter" idx="11"/>
          </p:nvPr>
        </p:nvSpPr>
        <p:spPr/>
        <p:txBody>
          <a:bodyPr/>
          <a:lstStyle/>
          <a:p>
            <a:pPr>
              <a:defRPr/>
            </a:pPr>
            <a:fld id="{4C9BA85A-05AB-40DE-A642-B306DDD4645C}" type="slidenum">
              <a:rPr lang="en-US" smtClean="0"/>
              <a:pPr>
                <a:defRPr/>
              </a:pPr>
              <a:t>87</a:t>
            </a:fld>
            <a:endParaRPr lang="en-US" dirty="0"/>
          </a:p>
        </p:txBody>
      </p:sp>
      <p:pic>
        <p:nvPicPr>
          <p:cNvPr id="7" name="Picture 6">
            <a:extLst>
              <a:ext uri="{FF2B5EF4-FFF2-40B4-BE49-F238E27FC236}">
                <a16:creationId xmlns:a16="http://schemas.microsoft.com/office/drawing/2014/main" xmlns="" id="{99B9125F-87C4-4E70-987F-63289E5B6EDD}"/>
              </a:ext>
            </a:extLst>
          </p:cNvPr>
          <p:cNvPicPr>
            <a:picLocks noChangeAspect="1"/>
          </p:cNvPicPr>
          <p:nvPr/>
        </p:nvPicPr>
        <p:blipFill>
          <a:blip r:embed="rId3" cstate="print"/>
          <a:stretch>
            <a:fillRect/>
          </a:stretch>
        </p:blipFill>
        <p:spPr>
          <a:xfrm>
            <a:off x="11133125" y="0"/>
            <a:ext cx="1055700" cy="638977"/>
          </a:xfrm>
          <a:prstGeom prst="rect">
            <a:avLst/>
          </a:prstGeom>
        </p:spPr>
      </p:pic>
    </p:spTree>
    <p:custDataLst>
      <p:tags r:id="rId1"/>
    </p:custDataLst>
    <p:extLst>
      <p:ext uri="{BB962C8B-B14F-4D97-AF65-F5344CB8AC3E}">
        <p14:creationId xmlns:p14="http://schemas.microsoft.com/office/powerpoint/2010/main" xmlns="" val="20418685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p:sp>
        <p:nvSpPr>
          <p:cNvPr id="3" name="Content Placeholder 2"/>
          <p:cNvSpPr>
            <a:spLocks noGrp="1"/>
          </p:cNvSpPr>
          <p:nvPr>
            <p:ph idx="1"/>
          </p:nvPr>
        </p:nvSpPr>
        <p:spPr>
          <a:xfrm>
            <a:off x="1065212" y="1828800"/>
            <a:ext cx="8686801" cy="3581400"/>
          </a:xfrm>
        </p:spPr>
        <p:txBody>
          <a:bodyPr>
            <a:normAutofit fontScale="92500" lnSpcReduction="10000"/>
          </a:bodyPr>
          <a:lstStyle/>
          <a:p>
            <a:r>
              <a:rPr lang="en-US" sz="3600" dirty="0" smtClean="0">
                <a:solidFill>
                  <a:srgbClr val="C00000"/>
                </a:solidFill>
              </a:rPr>
              <a:t>No. The walls of the corridor would be considered a Level 2 alteration because of the reconfiguration of the corridor. The construction of the corridor would be considered new construction; therefore, Section 801.3 would apply and must comply with all of the requirements of the IBC. A permit also would be required.</a:t>
            </a:r>
          </a:p>
          <a:p>
            <a:endParaRPr lang="en-US" dirty="0"/>
          </a:p>
        </p:txBody>
      </p:sp>
      <p:sp>
        <p:nvSpPr>
          <p:cNvPr id="4" name="Slide Number Placeholder 3"/>
          <p:cNvSpPr>
            <a:spLocks noGrp="1"/>
          </p:cNvSpPr>
          <p:nvPr>
            <p:ph type="sldNum" sz="quarter" idx="12"/>
          </p:nvPr>
        </p:nvSpPr>
        <p:spPr/>
        <p:txBody>
          <a:bodyPr/>
          <a:lstStyle/>
          <a:p>
            <a:fld id="{AAEAE4A8-A6E5-453E-B946-FB774B73F48C}" type="slidenum">
              <a:rPr lang="en-US" smtClean="0"/>
              <a:pPr/>
              <a:t>88</a:t>
            </a:fld>
            <a:endParaRPr lang="en-US"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989012" y="-427823"/>
            <a:ext cx="8686801" cy="1066800"/>
          </a:xfrm>
        </p:spPr>
        <p:txBody>
          <a:bodyPr>
            <a:normAutofit/>
          </a:bodyPr>
          <a:lstStyle/>
          <a:p>
            <a:r>
              <a:rPr lang="en-US" dirty="0"/>
              <a:t>Repairs </a:t>
            </a:r>
          </a:p>
        </p:txBody>
      </p:sp>
      <p:sp>
        <p:nvSpPr>
          <p:cNvPr id="7" name="Content Placeholder 6"/>
          <p:cNvSpPr>
            <a:spLocks noGrp="1"/>
          </p:cNvSpPr>
          <p:nvPr>
            <p:ph idx="1"/>
          </p:nvPr>
        </p:nvSpPr>
        <p:spPr>
          <a:xfrm>
            <a:off x="379412" y="838200"/>
            <a:ext cx="11277600" cy="4191000"/>
          </a:xfrm>
        </p:spPr>
        <p:txBody>
          <a:bodyPr>
            <a:noAutofit/>
          </a:bodyPr>
          <a:lstStyle/>
          <a:p>
            <a:pPr marL="514350" indent="-514350">
              <a:buFont typeface="+mj-lt"/>
              <a:buAutoNum type="arabicPeriod"/>
            </a:pPr>
            <a:r>
              <a:rPr lang="en-US" sz="2400" dirty="0"/>
              <a:t>Replacement glazing in locations determined to be hazardous is allowed to be any approved glazing material. </a:t>
            </a:r>
          </a:p>
          <a:p>
            <a:pPr marL="914400" lvl="1" indent="-514350">
              <a:buFont typeface="+mj-lt"/>
              <a:buAutoNum type="alphaLcPeriod"/>
            </a:pPr>
            <a:r>
              <a:rPr lang="en-US" sz="2400" dirty="0"/>
              <a:t>True</a:t>
            </a:r>
          </a:p>
          <a:p>
            <a:pPr marL="914400" lvl="1" indent="-514350">
              <a:buFont typeface="+mj-lt"/>
              <a:buAutoNum type="alphaLcPeriod"/>
            </a:pPr>
            <a:r>
              <a:rPr lang="en-US" sz="2400" dirty="0"/>
              <a:t>False</a:t>
            </a:r>
          </a:p>
          <a:p>
            <a:pPr marL="514350" indent="-514350">
              <a:buFont typeface="+mj-lt"/>
              <a:buAutoNum type="arabicPeriod"/>
            </a:pPr>
            <a:r>
              <a:rPr lang="en-US" sz="2400" dirty="0"/>
              <a:t>Substantial structural damage is a trigger for structural repairs to comply with the provisions for new construction. What is required for structural repairs that have less than substantial structural damage?</a:t>
            </a:r>
          </a:p>
          <a:p>
            <a:pPr marL="914400" lvl="1" indent="-514350">
              <a:buFont typeface="+mj-lt"/>
              <a:buAutoNum type="alphaLcPeriod"/>
            </a:pPr>
            <a:r>
              <a:rPr lang="en-US" sz="2400" dirty="0"/>
              <a:t>They must meet the requirements of the IBC. </a:t>
            </a:r>
          </a:p>
          <a:p>
            <a:pPr marL="914400" lvl="1" indent="-514350">
              <a:buFont typeface="+mj-lt"/>
              <a:buAutoNum type="alphaLcPeriod"/>
            </a:pPr>
            <a:r>
              <a:rPr lang="en-US" sz="2400" dirty="0"/>
              <a:t>They are permitted to be designed for 80 percent of the live load and dead load required by the IBC for a similar use or occupancy. </a:t>
            </a:r>
          </a:p>
          <a:p>
            <a:pPr marL="914400" lvl="1" indent="-514350">
              <a:buFont typeface="+mj-lt"/>
              <a:buAutoNum type="alphaLcPeriod"/>
            </a:pPr>
            <a:r>
              <a:rPr lang="en-US" sz="2400" dirty="0"/>
              <a:t>Structural elements being repaired are permitted to be restored to their pre- damage condition. </a:t>
            </a:r>
          </a:p>
          <a:p>
            <a:pPr marL="914400" lvl="1" indent="-514350">
              <a:buFont typeface="+mj-lt"/>
              <a:buAutoNum type="alphaLcPeriod"/>
            </a:pPr>
            <a:r>
              <a:rPr lang="en-US" sz="2400" dirty="0"/>
              <a:t>An evaluation in accordance with Section 405.2.2.1 is required to determine what are the minimum requirements.</a:t>
            </a:r>
          </a:p>
        </p:txBody>
      </p:sp>
      <p:sp>
        <p:nvSpPr>
          <p:cNvPr id="5" name="Slide Number Placeholder 4"/>
          <p:cNvSpPr>
            <a:spLocks noGrp="1"/>
          </p:cNvSpPr>
          <p:nvPr>
            <p:ph type="sldNum" sz="quarter" idx="11"/>
          </p:nvPr>
        </p:nvSpPr>
        <p:spPr/>
        <p:txBody>
          <a:bodyPr/>
          <a:lstStyle/>
          <a:p>
            <a:pPr>
              <a:defRPr/>
            </a:pPr>
            <a:fld id="{2C543F9B-D18C-4382-B79F-E6EA160C74A3}" type="slidenum">
              <a:rPr lang="en-US" smtClean="0"/>
              <a:pPr>
                <a:defRPr/>
              </a:pPr>
              <a:t>89</a:t>
            </a:fld>
            <a:endParaRPr lang="en-US" dirty="0"/>
          </a:p>
        </p:txBody>
      </p:sp>
      <p:pic>
        <p:nvPicPr>
          <p:cNvPr id="8" name="Picture 7">
            <a:extLst>
              <a:ext uri="{FF2B5EF4-FFF2-40B4-BE49-F238E27FC236}">
                <a16:creationId xmlns:a16="http://schemas.microsoft.com/office/drawing/2014/main" xmlns="" id="{1F089B77-DA01-450E-9284-236FDD1146EF}"/>
              </a:ext>
            </a:extLst>
          </p:cNvPr>
          <p:cNvPicPr>
            <a:picLocks noChangeAspect="1"/>
          </p:cNvPicPr>
          <p:nvPr/>
        </p:nvPicPr>
        <p:blipFill>
          <a:blip r:embed="rId3" cstate="print"/>
          <a:stretch>
            <a:fillRect/>
          </a:stretch>
        </p:blipFill>
        <p:spPr>
          <a:xfrm>
            <a:off x="11133125" y="0"/>
            <a:ext cx="1055700" cy="638977"/>
          </a:xfrm>
          <a:prstGeom prst="rect">
            <a:avLst/>
          </a:prstGeom>
        </p:spPr>
      </p:pic>
    </p:spTree>
    <p:custDataLst>
      <p:tags r:id="rId1"/>
    </p:custDataLst>
    <p:extLst>
      <p:ext uri="{BB962C8B-B14F-4D97-AF65-F5344CB8AC3E}">
        <p14:creationId xmlns:p14="http://schemas.microsoft.com/office/powerpoint/2010/main" xmlns="" val="221773513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Effect transition="in" filter="fade">
                                      <p:cBhvr>
                                        <p:cTn id="7" dur="500"/>
                                        <p:tgtEl>
                                          <p:spTgt spid="7">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mph" presetSubtype="2" fill="hold" nodeType="clickEffect">
                                  <p:stCondLst>
                                    <p:cond delay="0"/>
                                  </p:stCondLst>
                                  <p:childTnLst>
                                    <p:animClr clrSpc="rgb" dir="cw">
                                      <p:cBhvr override="childStyle">
                                        <p:cTn id="11" dur="2000" fill="hold"/>
                                        <p:tgtEl>
                                          <p:spTgt spid="7">
                                            <p:txEl>
                                              <p:pRg st="1" end="1"/>
                                            </p:txEl>
                                          </p:spTgt>
                                        </p:tgtEl>
                                        <p:attrNameLst>
                                          <p:attrName>style.color</p:attrName>
                                        </p:attrNameLst>
                                      </p:cBhvr>
                                      <p:to>
                                        <a:srgbClr val="C00000"/>
                                      </p:to>
                                    </p:animClr>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7">
                                            <p:txEl>
                                              <p:pRg st="4" end="4"/>
                                            </p:txEl>
                                          </p:spTgt>
                                        </p:tgtEl>
                                        <p:attrNameLst>
                                          <p:attrName>style.visibility</p:attrName>
                                        </p:attrNameLst>
                                      </p:cBhvr>
                                      <p:to>
                                        <p:strVal val="visible"/>
                                      </p:to>
                                    </p:set>
                                    <p:animEffect transition="in" filter="fade">
                                      <p:cBhvr>
                                        <p:cTn id="16" dur="500"/>
                                        <p:tgtEl>
                                          <p:spTgt spid="7">
                                            <p:txEl>
                                              <p:pRg st="4" end="4"/>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7">
                                            <p:txEl>
                                              <p:pRg st="5" end="5"/>
                                            </p:txEl>
                                          </p:spTgt>
                                        </p:tgtEl>
                                        <p:attrNameLst>
                                          <p:attrName>style.visibility</p:attrName>
                                        </p:attrNameLst>
                                      </p:cBhvr>
                                      <p:to>
                                        <p:strVal val="visible"/>
                                      </p:to>
                                    </p:set>
                                    <p:animEffect transition="in" filter="fade">
                                      <p:cBhvr>
                                        <p:cTn id="19" dur="500"/>
                                        <p:tgtEl>
                                          <p:spTgt spid="7">
                                            <p:txEl>
                                              <p:pRg st="5" end="5"/>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7">
                                            <p:txEl>
                                              <p:pRg st="7" end="7"/>
                                            </p:txEl>
                                          </p:spTgt>
                                        </p:tgtEl>
                                        <p:attrNameLst>
                                          <p:attrName>style.visibility</p:attrName>
                                        </p:attrNameLst>
                                      </p:cBhvr>
                                      <p:to>
                                        <p:strVal val="visible"/>
                                      </p:to>
                                    </p:set>
                                    <p:animEffect transition="in" filter="fade">
                                      <p:cBhvr>
                                        <p:cTn id="24" dur="500"/>
                                        <p:tgtEl>
                                          <p:spTgt spid="7">
                                            <p:txEl>
                                              <p:pRg st="7" end="7"/>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mph" presetSubtype="2" fill="hold" nodeType="clickEffect">
                                  <p:stCondLst>
                                    <p:cond delay="0"/>
                                  </p:stCondLst>
                                  <p:childTnLst>
                                    <p:animClr clrSpc="rgb" dir="cw">
                                      <p:cBhvr override="childStyle">
                                        <p:cTn id="28" dur="2000" fill="hold"/>
                                        <p:tgtEl>
                                          <p:spTgt spid="7">
                                            <p:txEl>
                                              <p:pRg st="6" end="6"/>
                                            </p:txEl>
                                          </p:spTgt>
                                        </p:tgtEl>
                                        <p:attrNameLst>
                                          <p:attrName>style.color</p:attrName>
                                        </p:attrNameLst>
                                      </p:cBhvr>
                                      <p:to>
                                        <a:srgbClr val="C0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 to the IEBC</a:t>
            </a:r>
          </a:p>
        </p:txBody>
      </p:sp>
      <p:sp>
        <p:nvSpPr>
          <p:cNvPr id="3" name="Content Placeholder 2"/>
          <p:cNvSpPr>
            <a:spLocks noGrp="1"/>
          </p:cNvSpPr>
          <p:nvPr>
            <p:ph sz="half" idx="1"/>
          </p:nvPr>
        </p:nvSpPr>
        <p:spPr/>
        <p:txBody>
          <a:bodyPr>
            <a:normAutofit/>
          </a:bodyPr>
          <a:lstStyle/>
          <a:p>
            <a:r>
              <a:rPr lang="en-US" sz="2800" dirty="0"/>
              <a:t>Basic building block of code enforcement education</a:t>
            </a:r>
          </a:p>
          <a:p>
            <a:r>
              <a:rPr lang="en-US" sz="2800" dirty="0"/>
              <a:t>Developed using ideas from the model building codes, model rehab codes, state rehab codes and numerous other standards and documents</a:t>
            </a:r>
          </a:p>
        </p:txBody>
      </p:sp>
      <p:sp>
        <p:nvSpPr>
          <p:cNvPr id="5" name="Slide Number Placeholder 4"/>
          <p:cNvSpPr>
            <a:spLocks noGrp="1"/>
          </p:cNvSpPr>
          <p:nvPr>
            <p:ph type="sldNum" sz="quarter" idx="11"/>
          </p:nvPr>
        </p:nvSpPr>
        <p:spPr/>
        <p:txBody>
          <a:bodyPr/>
          <a:lstStyle/>
          <a:p>
            <a:pPr>
              <a:defRPr/>
            </a:pPr>
            <a:fld id="{4C9BA85A-05AB-40DE-A642-B306DDD4645C}" type="slidenum">
              <a:rPr lang="en-US" smtClean="0"/>
              <a:pPr>
                <a:defRPr/>
              </a:pPr>
              <a:t>9</a:t>
            </a:fld>
            <a:endParaRPr lang="en-US" dirty="0"/>
          </a:p>
        </p:txBody>
      </p:sp>
      <p:pic>
        <p:nvPicPr>
          <p:cNvPr id="7" name="Picture 6">
            <a:extLst>
              <a:ext uri="{FF2B5EF4-FFF2-40B4-BE49-F238E27FC236}">
                <a16:creationId xmlns:a16="http://schemas.microsoft.com/office/drawing/2014/main" xmlns="" id="{A9D48853-E374-4232-BE89-7D021654BE88}"/>
              </a:ext>
            </a:extLst>
          </p:cNvPr>
          <p:cNvPicPr>
            <a:picLocks noChangeAspect="1"/>
          </p:cNvPicPr>
          <p:nvPr/>
        </p:nvPicPr>
        <p:blipFill>
          <a:blip r:embed="rId3" cstate="print"/>
          <a:stretch>
            <a:fillRect/>
          </a:stretch>
        </p:blipFill>
        <p:spPr>
          <a:xfrm>
            <a:off x="11133125" y="0"/>
            <a:ext cx="1055700" cy="638977"/>
          </a:xfrm>
          <a:prstGeom prst="rect">
            <a:avLst/>
          </a:prstGeom>
        </p:spPr>
      </p:pic>
      <p:pic>
        <p:nvPicPr>
          <p:cNvPr id="9" name="Picture 8">
            <a:extLst>
              <a:ext uri="{FF2B5EF4-FFF2-40B4-BE49-F238E27FC236}">
                <a16:creationId xmlns:a16="http://schemas.microsoft.com/office/drawing/2014/main" xmlns="" id="{4FA645F1-5146-4C30-A9FE-2F50B3EDD393}"/>
              </a:ext>
            </a:extLst>
          </p:cNvPr>
          <p:cNvPicPr>
            <a:picLocks noChangeAspect="1"/>
          </p:cNvPicPr>
          <p:nvPr/>
        </p:nvPicPr>
        <p:blipFill>
          <a:blip r:embed="rId4" cstate="print"/>
          <a:stretch>
            <a:fillRect/>
          </a:stretch>
        </p:blipFill>
        <p:spPr>
          <a:xfrm>
            <a:off x="6718300" y="1219200"/>
            <a:ext cx="3314700" cy="4286250"/>
          </a:xfrm>
          <a:prstGeom prst="rect">
            <a:avLst/>
          </a:prstGeom>
        </p:spPr>
      </p:pic>
    </p:spTree>
    <p:custDataLst>
      <p:tags r:id="rId1"/>
    </p:custDataLst>
    <p:extLst>
      <p:ext uri="{BB962C8B-B14F-4D97-AF65-F5344CB8AC3E}">
        <p14:creationId xmlns:p14="http://schemas.microsoft.com/office/powerpoint/2010/main" xmlns="" val="275944988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dirty="0"/>
              <a:t>Repairs </a:t>
            </a:r>
          </a:p>
        </p:txBody>
      </p:sp>
      <p:sp>
        <p:nvSpPr>
          <p:cNvPr id="7" name="Content Placeholder 6"/>
          <p:cNvSpPr>
            <a:spLocks noGrp="1"/>
          </p:cNvSpPr>
          <p:nvPr>
            <p:ph idx="1"/>
          </p:nvPr>
        </p:nvSpPr>
        <p:spPr/>
        <p:txBody>
          <a:bodyPr>
            <a:normAutofit/>
          </a:bodyPr>
          <a:lstStyle/>
          <a:p>
            <a:pPr marL="514350" indent="-514350">
              <a:buFont typeface="+mj-lt"/>
              <a:buAutoNum type="arabicPeriod" startAt="3"/>
            </a:pPr>
            <a:r>
              <a:rPr lang="en-US" sz="2800" dirty="0"/>
              <a:t>New structural frame members used in the repair of damaged buildings, including anchorage and connections, must comply with which I-Code?</a:t>
            </a:r>
          </a:p>
          <a:p>
            <a:pPr marL="400050" lvl="1" indent="0">
              <a:buNone/>
            </a:pPr>
            <a:endParaRPr lang="en-US" sz="2800" dirty="0"/>
          </a:p>
        </p:txBody>
      </p:sp>
      <p:sp>
        <p:nvSpPr>
          <p:cNvPr id="5" name="Slide Number Placeholder 4"/>
          <p:cNvSpPr>
            <a:spLocks noGrp="1"/>
          </p:cNvSpPr>
          <p:nvPr>
            <p:ph type="sldNum" sz="quarter" idx="11"/>
          </p:nvPr>
        </p:nvSpPr>
        <p:spPr/>
        <p:txBody>
          <a:bodyPr/>
          <a:lstStyle/>
          <a:p>
            <a:pPr>
              <a:defRPr/>
            </a:pPr>
            <a:fld id="{2C543F9B-D18C-4382-B79F-E6EA160C74A3}" type="slidenum">
              <a:rPr lang="en-US" smtClean="0"/>
              <a:pPr>
                <a:defRPr/>
              </a:pPr>
              <a:t>90</a:t>
            </a:fld>
            <a:endParaRPr lang="en-US" dirty="0"/>
          </a:p>
        </p:txBody>
      </p:sp>
      <p:pic>
        <p:nvPicPr>
          <p:cNvPr id="8" name="Picture 7">
            <a:extLst>
              <a:ext uri="{FF2B5EF4-FFF2-40B4-BE49-F238E27FC236}">
                <a16:creationId xmlns:a16="http://schemas.microsoft.com/office/drawing/2014/main" xmlns="" id="{C0A7C9B6-3666-4F11-BEDC-14554C5549BA}"/>
              </a:ext>
            </a:extLst>
          </p:cNvPr>
          <p:cNvPicPr>
            <a:picLocks noChangeAspect="1"/>
          </p:cNvPicPr>
          <p:nvPr/>
        </p:nvPicPr>
        <p:blipFill>
          <a:blip r:embed="rId3" cstate="print"/>
          <a:stretch>
            <a:fillRect/>
          </a:stretch>
        </p:blipFill>
        <p:spPr>
          <a:xfrm>
            <a:off x="11133125" y="0"/>
            <a:ext cx="1055700" cy="638977"/>
          </a:xfrm>
          <a:prstGeom prst="rect">
            <a:avLst/>
          </a:prstGeom>
        </p:spPr>
      </p:pic>
    </p:spTree>
    <p:custDataLst>
      <p:tags r:id="rId1"/>
    </p:custDataLst>
    <p:extLst>
      <p:ext uri="{BB962C8B-B14F-4D97-AF65-F5344CB8AC3E}">
        <p14:creationId xmlns:p14="http://schemas.microsoft.com/office/powerpoint/2010/main" xmlns="" val="371042821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Repairs</a:t>
            </a:r>
            <a:endParaRPr lang="en-US" dirty="0"/>
          </a:p>
        </p:txBody>
      </p:sp>
      <p:sp>
        <p:nvSpPr>
          <p:cNvPr id="3" name="Content Placeholder 2"/>
          <p:cNvSpPr>
            <a:spLocks noGrp="1"/>
          </p:cNvSpPr>
          <p:nvPr>
            <p:ph idx="1"/>
          </p:nvPr>
        </p:nvSpPr>
        <p:spPr>
          <a:xfrm>
            <a:off x="1065212" y="1828800"/>
            <a:ext cx="8686801" cy="1295400"/>
          </a:xfrm>
        </p:spPr>
        <p:txBody>
          <a:bodyPr/>
          <a:lstStyle/>
          <a:p>
            <a:endParaRPr lang="en-US" dirty="0"/>
          </a:p>
          <a:p>
            <a:pPr marL="274320" lvl="1">
              <a:spcBef>
                <a:spcPts val="1800"/>
              </a:spcBef>
            </a:pPr>
            <a:r>
              <a:rPr lang="en-US" sz="2800" dirty="0" smtClean="0">
                <a:solidFill>
                  <a:srgbClr val="C00000"/>
                </a:solidFill>
              </a:rPr>
              <a:t>IBC</a:t>
            </a:r>
            <a:endParaRPr lang="en-US" sz="2800" dirty="0" smtClean="0">
              <a:solidFill>
                <a:srgbClr val="C00000"/>
              </a:solidFill>
            </a:endParaRPr>
          </a:p>
        </p:txBody>
      </p:sp>
      <p:sp>
        <p:nvSpPr>
          <p:cNvPr id="4" name="Slide Number Placeholder 3"/>
          <p:cNvSpPr>
            <a:spLocks noGrp="1"/>
          </p:cNvSpPr>
          <p:nvPr>
            <p:ph type="sldNum" sz="quarter" idx="12"/>
          </p:nvPr>
        </p:nvSpPr>
        <p:spPr/>
        <p:txBody>
          <a:bodyPr/>
          <a:lstStyle/>
          <a:p>
            <a:fld id="{AAEAE4A8-A6E5-453E-B946-FB774B73F48C}" type="slidenum">
              <a:rPr lang="en-US" smtClean="0"/>
              <a:pPr/>
              <a:t>91</a:t>
            </a:fld>
            <a:endParaRPr lang="en-US"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1065214" y="533401"/>
            <a:ext cx="6781798" cy="1295400"/>
          </a:xfrm>
        </p:spPr>
        <p:txBody>
          <a:bodyPr>
            <a:normAutofit/>
          </a:bodyPr>
          <a:lstStyle/>
          <a:p>
            <a:r>
              <a:rPr lang="en-US" dirty="0"/>
              <a:t>Chapter 5 - Prescriptive Compliance Method</a:t>
            </a:r>
          </a:p>
        </p:txBody>
      </p:sp>
      <p:sp>
        <p:nvSpPr>
          <p:cNvPr id="7" name="Subtitle 6"/>
          <p:cNvSpPr>
            <a:spLocks noGrp="1"/>
          </p:cNvSpPr>
          <p:nvPr>
            <p:ph type="subTitle" idx="1"/>
          </p:nvPr>
        </p:nvSpPr>
        <p:spPr/>
        <p:txBody>
          <a:bodyPr/>
          <a:lstStyle/>
          <a:p>
            <a:endParaRPr lang="en-US" dirty="0"/>
          </a:p>
        </p:txBody>
      </p:sp>
      <p:sp>
        <p:nvSpPr>
          <p:cNvPr id="5" name="Slide Number Placeholder 4"/>
          <p:cNvSpPr>
            <a:spLocks noGrp="1"/>
          </p:cNvSpPr>
          <p:nvPr>
            <p:ph type="sldNum" sz="quarter" idx="10"/>
          </p:nvPr>
        </p:nvSpPr>
        <p:spPr/>
        <p:txBody>
          <a:bodyPr/>
          <a:lstStyle/>
          <a:p>
            <a:pPr>
              <a:defRPr/>
            </a:pPr>
            <a:fld id="{2C543F9B-D18C-4382-B79F-E6EA160C74A3}" type="slidenum">
              <a:rPr lang="en-US" smtClean="0"/>
              <a:pPr>
                <a:defRPr/>
              </a:pPr>
              <a:t>92</a:t>
            </a:fld>
            <a:endParaRPr lang="en-US" dirty="0"/>
          </a:p>
        </p:txBody>
      </p:sp>
      <p:pic>
        <p:nvPicPr>
          <p:cNvPr id="8" name="Picture 7">
            <a:extLst>
              <a:ext uri="{FF2B5EF4-FFF2-40B4-BE49-F238E27FC236}">
                <a16:creationId xmlns:a16="http://schemas.microsoft.com/office/drawing/2014/main" xmlns="" id="{A7AD79CF-59C6-4EDE-BAEF-5C50554B517A}"/>
              </a:ext>
            </a:extLst>
          </p:cNvPr>
          <p:cNvPicPr>
            <a:picLocks noChangeAspect="1"/>
          </p:cNvPicPr>
          <p:nvPr/>
        </p:nvPicPr>
        <p:blipFill>
          <a:blip r:embed="rId2" cstate="print"/>
          <a:stretch>
            <a:fillRect/>
          </a:stretch>
        </p:blipFill>
        <p:spPr>
          <a:xfrm>
            <a:off x="11133125" y="0"/>
            <a:ext cx="1055700" cy="638977"/>
          </a:xfrm>
          <a:prstGeom prst="rect">
            <a:avLst/>
          </a:prstGeom>
        </p:spPr>
      </p:pic>
    </p:spTree>
    <p:extLst>
      <p:ext uri="{BB962C8B-B14F-4D97-AF65-F5344CB8AC3E}">
        <p14:creationId xmlns:p14="http://schemas.microsoft.com/office/powerpoint/2010/main" xmlns="" val="214752378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065212" y="0"/>
            <a:ext cx="8686801" cy="1066800"/>
          </a:xfrm>
        </p:spPr>
        <p:txBody>
          <a:bodyPr/>
          <a:lstStyle/>
          <a:p>
            <a:r>
              <a:rPr lang="en-US" dirty="0"/>
              <a:t>Introduction</a:t>
            </a:r>
          </a:p>
        </p:txBody>
      </p:sp>
      <p:sp>
        <p:nvSpPr>
          <p:cNvPr id="6" name="Content Placeholder 5"/>
          <p:cNvSpPr>
            <a:spLocks noGrp="1"/>
          </p:cNvSpPr>
          <p:nvPr>
            <p:ph sz="half" idx="1"/>
          </p:nvPr>
        </p:nvSpPr>
        <p:spPr>
          <a:xfrm>
            <a:off x="1141412" y="1143000"/>
            <a:ext cx="8686801" cy="4191000"/>
          </a:xfrm>
        </p:spPr>
        <p:txBody>
          <a:bodyPr>
            <a:noAutofit/>
          </a:bodyPr>
          <a:lstStyle/>
          <a:p>
            <a:r>
              <a:rPr lang="en-US" sz="2800" dirty="0"/>
              <a:t>Chapter 5 is intended as an alternative to Chapters 6 though 13. </a:t>
            </a:r>
          </a:p>
          <a:p>
            <a:r>
              <a:rPr lang="en-US" sz="2800" dirty="0"/>
              <a:t>Was formally from Chapter 34 of the IBC. (Now removed from IBC with expected adoption and use of the IEBC)</a:t>
            </a:r>
          </a:p>
          <a:p>
            <a:r>
              <a:rPr lang="en-US" sz="2800" dirty="0"/>
              <a:t>These provisions are intended to prescribe specific minimum requirements for construction related to existing building, including the following: additions, alterations, repairs, fire escapes, glass replacement, change of occupancy, historic buildings, moved structures and accessibility.</a:t>
            </a:r>
          </a:p>
        </p:txBody>
      </p:sp>
      <p:sp>
        <p:nvSpPr>
          <p:cNvPr id="4" name="Slide Number Placeholder 3"/>
          <p:cNvSpPr>
            <a:spLocks noGrp="1"/>
          </p:cNvSpPr>
          <p:nvPr>
            <p:ph type="sldNum" sz="quarter" idx="11"/>
          </p:nvPr>
        </p:nvSpPr>
        <p:spPr/>
        <p:txBody>
          <a:bodyPr/>
          <a:lstStyle/>
          <a:p>
            <a:pPr>
              <a:defRPr/>
            </a:pPr>
            <a:fld id="{F839E4B6-55D8-4BCE-ABA8-33FB3F24BC0F}" type="slidenum">
              <a:rPr lang="en-US" smtClean="0"/>
              <a:pPr>
                <a:defRPr/>
              </a:pPr>
              <a:t>93</a:t>
            </a:fld>
            <a:endParaRPr lang="en-US" dirty="0"/>
          </a:p>
        </p:txBody>
      </p:sp>
      <p:pic>
        <p:nvPicPr>
          <p:cNvPr id="7" name="Picture 6">
            <a:extLst>
              <a:ext uri="{FF2B5EF4-FFF2-40B4-BE49-F238E27FC236}">
                <a16:creationId xmlns:a16="http://schemas.microsoft.com/office/drawing/2014/main" xmlns="" id="{28DB8BE0-2D11-4378-A089-03BAD89A1C37}"/>
              </a:ext>
            </a:extLst>
          </p:cNvPr>
          <p:cNvPicPr>
            <a:picLocks noChangeAspect="1"/>
          </p:cNvPicPr>
          <p:nvPr/>
        </p:nvPicPr>
        <p:blipFill>
          <a:blip r:embed="rId2" cstate="print"/>
          <a:stretch>
            <a:fillRect/>
          </a:stretch>
        </p:blipFill>
        <p:spPr>
          <a:xfrm>
            <a:off x="11133125" y="0"/>
            <a:ext cx="1055700" cy="638977"/>
          </a:xfrm>
          <a:prstGeom prst="rect">
            <a:avLst/>
          </a:prstGeom>
        </p:spPr>
      </p:pic>
    </p:spTree>
    <p:extLst>
      <p:ext uri="{BB962C8B-B14F-4D97-AF65-F5344CB8AC3E}">
        <p14:creationId xmlns:p14="http://schemas.microsoft.com/office/powerpoint/2010/main" xmlns="" val="9981372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Additions—Section 502 </a:t>
            </a:r>
          </a:p>
        </p:txBody>
      </p:sp>
      <p:sp>
        <p:nvSpPr>
          <p:cNvPr id="3" name="Content Placeholder 2"/>
          <p:cNvSpPr>
            <a:spLocks noGrp="1"/>
          </p:cNvSpPr>
          <p:nvPr>
            <p:ph sz="half" idx="1"/>
          </p:nvPr>
        </p:nvSpPr>
        <p:spPr/>
        <p:txBody>
          <a:bodyPr>
            <a:noAutofit/>
          </a:bodyPr>
          <a:lstStyle/>
          <a:p>
            <a:pPr marL="0" indent="0">
              <a:buNone/>
            </a:pPr>
            <a:r>
              <a:rPr lang="en-US" sz="2800" b="1" dirty="0"/>
              <a:t>Section 502.1 – General </a:t>
            </a:r>
          </a:p>
          <a:p>
            <a:r>
              <a:rPr lang="en-US" sz="2800" dirty="0"/>
              <a:t>Additions or alterations must comply with the IBC for new construction. </a:t>
            </a:r>
          </a:p>
          <a:p>
            <a:r>
              <a:rPr lang="en-US" sz="2800" dirty="0"/>
              <a:t>Portions of the building not altered or affected by the proposed work are not required to comply with the IBC for new construction. </a:t>
            </a:r>
          </a:p>
          <a:p>
            <a:r>
              <a:rPr lang="en-US" sz="2800" dirty="0"/>
              <a:t>An existing building, plus additions, are limited to the building heights and areas as indicated in Chapter 5 of the IBC. </a:t>
            </a:r>
          </a:p>
        </p:txBody>
      </p:sp>
      <p:sp>
        <p:nvSpPr>
          <p:cNvPr id="5" name="Slide Number Placeholder 4"/>
          <p:cNvSpPr>
            <a:spLocks noGrp="1"/>
          </p:cNvSpPr>
          <p:nvPr>
            <p:ph type="sldNum" sz="quarter" idx="11"/>
          </p:nvPr>
        </p:nvSpPr>
        <p:spPr/>
        <p:txBody>
          <a:bodyPr/>
          <a:lstStyle/>
          <a:p>
            <a:pPr>
              <a:defRPr/>
            </a:pPr>
            <a:fld id="{4C9BA85A-05AB-40DE-A642-B306DDD4645C}" type="slidenum">
              <a:rPr lang="en-US" smtClean="0"/>
              <a:pPr>
                <a:defRPr/>
              </a:pPr>
              <a:t>94</a:t>
            </a:fld>
            <a:endParaRPr lang="en-US" dirty="0"/>
          </a:p>
        </p:txBody>
      </p:sp>
      <p:pic>
        <p:nvPicPr>
          <p:cNvPr id="6" name="Picture 5">
            <a:extLst>
              <a:ext uri="{FF2B5EF4-FFF2-40B4-BE49-F238E27FC236}">
                <a16:creationId xmlns:a16="http://schemas.microsoft.com/office/drawing/2014/main" xmlns="" id="{5DF9B9A6-294F-4399-A1A3-8AB7C63D3626}"/>
              </a:ext>
            </a:extLst>
          </p:cNvPr>
          <p:cNvPicPr>
            <a:picLocks noChangeAspect="1"/>
          </p:cNvPicPr>
          <p:nvPr/>
        </p:nvPicPr>
        <p:blipFill>
          <a:blip r:embed="rId2" cstate="print"/>
          <a:stretch>
            <a:fillRect/>
          </a:stretch>
        </p:blipFill>
        <p:spPr>
          <a:xfrm>
            <a:off x="11133125" y="0"/>
            <a:ext cx="1055700" cy="638977"/>
          </a:xfrm>
          <a:prstGeom prst="rect">
            <a:avLst/>
          </a:prstGeom>
        </p:spPr>
      </p:pic>
    </p:spTree>
    <p:extLst>
      <p:ext uri="{BB962C8B-B14F-4D97-AF65-F5344CB8AC3E}">
        <p14:creationId xmlns:p14="http://schemas.microsoft.com/office/powerpoint/2010/main" xmlns="" val="144557424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Additions—Section 502 </a:t>
            </a:r>
          </a:p>
        </p:txBody>
      </p:sp>
      <p:sp>
        <p:nvSpPr>
          <p:cNvPr id="3" name="Content Placeholder 2"/>
          <p:cNvSpPr>
            <a:spLocks noGrp="1"/>
          </p:cNvSpPr>
          <p:nvPr>
            <p:ph sz="half" idx="1"/>
          </p:nvPr>
        </p:nvSpPr>
        <p:spPr/>
        <p:txBody>
          <a:bodyPr>
            <a:normAutofit/>
          </a:bodyPr>
          <a:lstStyle/>
          <a:p>
            <a:pPr marL="0" indent="0">
              <a:buNone/>
            </a:pPr>
            <a:r>
              <a:rPr lang="en-US" sz="2800" b="1" dirty="0"/>
              <a:t>Section 502.4 – Existing structural elements carrying gravity load </a:t>
            </a:r>
          </a:p>
          <a:p>
            <a:r>
              <a:rPr lang="en-US" sz="2800" dirty="0"/>
              <a:t>Where additions and related alterations increase the force in any existing structural element by more than five percent, the structural elements must be altered and replaced to carry the increased load as required for new construction.</a:t>
            </a:r>
          </a:p>
        </p:txBody>
      </p:sp>
      <p:sp>
        <p:nvSpPr>
          <p:cNvPr id="5" name="Slide Number Placeholder 4"/>
          <p:cNvSpPr>
            <a:spLocks noGrp="1"/>
          </p:cNvSpPr>
          <p:nvPr>
            <p:ph type="sldNum" sz="quarter" idx="11"/>
          </p:nvPr>
        </p:nvSpPr>
        <p:spPr/>
        <p:txBody>
          <a:bodyPr/>
          <a:lstStyle/>
          <a:p>
            <a:pPr>
              <a:defRPr/>
            </a:pPr>
            <a:fld id="{4C9BA85A-05AB-40DE-A642-B306DDD4645C}" type="slidenum">
              <a:rPr lang="en-US" smtClean="0"/>
              <a:pPr>
                <a:defRPr/>
              </a:pPr>
              <a:t>95</a:t>
            </a:fld>
            <a:endParaRPr lang="en-US" dirty="0"/>
          </a:p>
        </p:txBody>
      </p:sp>
      <p:pic>
        <p:nvPicPr>
          <p:cNvPr id="6" name="Picture 5">
            <a:extLst>
              <a:ext uri="{FF2B5EF4-FFF2-40B4-BE49-F238E27FC236}">
                <a16:creationId xmlns:a16="http://schemas.microsoft.com/office/drawing/2014/main" xmlns="" id="{AE63BF41-9D91-4A66-AA1C-DD6E97643534}"/>
              </a:ext>
            </a:extLst>
          </p:cNvPr>
          <p:cNvPicPr>
            <a:picLocks noChangeAspect="1"/>
          </p:cNvPicPr>
          <p:nvPr/>
        </p:nvPicPr>
        <p:blipFill>
          <a:blip r:embed="rId2" cstate="print"/>
          <a:stretch>
            <a:fillRect/>
          </a:stretch>
        </p:blipFill>
        <p:spPr>
          <a:xfrm>
            <a:off x="11133125" y="0"/>
            <a:ext cx="1055700" cy="638977"/>
          </a:xfrm>
          <a:prstGeom prst="rect">
            <a:avLst/>
          </a:prstGeom>
        </p:spPr>
      </p:pic>
    </p:spTree>
    <p:extLst>
      <p:ext uri="{BB962C8B-B14F-4D97-AF65-F5344CB8AC3E}">
        <p14:creationId xmlns:p14="http://schemas.microsoft.com/office/powerpoint/2010/main" xmlns="" val="296306096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5212" y="0"/>
            <a:ext cx="8686801" cy="1066800"/>
          </a:xfrm>
        </p:spPr>
        <p:txBody>
          <a:bodyPr>
            <a:normAutofit/>
          </a:bodyPr>
          <a:lstStyle/>
          <a:p>
            <a:r>
              <a:rPr lang="en-US" sz="2800" dirty="0"/>
              <a:t>Additions—Section 502 </a:t>
            </a:r>
          </a:p>
        </p:txBody>
      </p:sp>
      <p:sp>
        <p:nvSpPr>
          <p:cNvPr id="3" name="Content Placeholder 2"/>
          <p:cNvSpPr>
            <a:spLocks noGrp="1"/>
          </p:cNvSpPr>
          <p:nvPr>
            <p:ph sz="half" idx="1"/>
          </p:nvPr>
        </p:nvSpPr>
        <p:spPr>
          <a:xfrm>
            <a:off x="646112" y="1076960"/>
            <a:ext cx="10896600" cy="4191000"/>
          </a:xfrm>
        </p:spPr>
        <p:txBody>
          <a:bodyPr>
            <a:noAutofit/>
          </a:bodyPr>
          <a:lstStyle/>
          <a:p>
            <a:pPr marL="0" indent="0">
              <a:buNone/>
            </a:pPr>
            <a:r>
              <a:rPr lang="en-US" sz="2400" b="1" dirty="0"/>
              <a:t>Section 502.5 – Existing structural elements carrying lateral load </a:t>
            </a:r>
          </a:p>
          <a:p>
            <a:r>
              <a:rPr lang="en-US" sz="2400" dirty="0"/>
              <a:t>There are three options for seismically designing an addition to an existing structure: </a:t>
            </a:r>
          </a:p>
          <a:p>
            <a:pPr lvl="1"/>
            <a:r>
              <a:rPr lang="en-US" sz="2400" dirty="0"/>
              <a:t>Design the addition as being structurally independent from the existing building: The addition must be designed to meet the requirements for new construction. </a:t>
            </a:r>
          </a:p>
          <a:p>
            <a:pPr lvl="1"/>
            <a:r>
              <a:rPr lang="en-US" sz="2400" dirty="0"/>
              <a:t>Design the addition as not being structurally independent from the existing building: The addition and existing structure must be designed to meet the requirements for new construction or comply with ASCE 41 using a tier 3 procedure (Table 301.1.4.1). </a:t>
            </a:r>
          </a:p>
          <a:p>
            <a:pPr lvl="1"/>
            <a:r>
              <a:rPr lang="en-US" sz="2400" dirty="0"/>
              <a:t>Design the addition as not being structurally independent from the existing building: The addition must be designed to meet the requirements for new construction and the addition must not increase the demand-capacity ratio of any existing lateral load-carrying element by more than 10 percent.</a:t>
            </a:r>
          </a:p>
        </p:txBody>
      </p:sp>
      <p:sp>
        <p:nvSpPr>
          <p:cNvPr id="5" name="Slide Number Placeholder 4"/>
          <p:cNvSpPr>
            <a:spLocks noGrp="1"/>
          </p:cNvSpPr>
          <p:nvPr>
            <p:ph type="sldNum" sz="quarter" idx="11"/>
          </p:nvPr>
        </p:nvSpPr>
        <p:spPr/>
        <p:txBody>
          <a:bodyPr/>
          <a:lstStyle/>
          <a:p>
            <a:pPr>
              <a:defRPr/>
            </a:pPr>
            <a:fld id="{4C9BA85A-05AB-40DE-A642-B306DDD4645C}" type="slidenum">
              <a:rPr lang="en-US" smtClean="0"/>
              <a:pPr>
                <a:defRPr/>
              </a:pPr>
              <a:t>96</a:t>
            </a:fld>
            <a:endParaRPr lang="en-US" dirty="0"/>
          </a:p>
        </p:txBody>
      </p:sp>
      <p:pic>
        <p:nvPicPr>
          <p:cNvPr id="6" name="Picture 5">
            <a:extLst>
              <a:ext uri="{FF2B5EF4-FFF2-40B4-BE49-F238E27FC236}">
                <a16:creationId xmlns:a16="http://schemas.microsoft.com/office/drawing/2014/main" xmlns="" id="{BF56FCB9-F104-4A57-9266-32C2F6FECE1A}"/>
              </a:ext>
            </a:extLst>
          </p:cNvPr>
          <p:cNvPicPr>
            <a:picLocks noChangeAspect="1"/>
          </p:cNvPicPr>
          <p:nvPr/>
        </p:nvPicPr>
        <p:blipFill>
          <a:blip r:embed="rId2" cstate="print"/>
          <a:stretch>
            <a:fillRect/>
          </a:stretch>
        </p:blipFill>
        <p:spPr>
          <a:xfrm>
            <a:off x="11133125" y="0"/>
            <a:ext cx="1055700" cy="638977"/>
          </a:xfrm>
          <a:prstGeom prst="rect">
            <a:avLst/>
          </a:prstGeom>
        </p:spPr>
      </p:pic>
    </p:spTree>
    <p:extLst>
      <p:ext uri="{BB962C8B-B14F-4D97-AF65-F5344CB8AC3E}">
        <p14:creationId xmlns:p14="http://schemas.microsoft.com/office/powerpoint/2010/main" xmlns="" val="294445919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Alterations—Section 503 </a:t>
            </a:r>
          </a:p>
        </p:txBody>
      </p:sp>
      <p:sp>
        <p:nvSpPr>
          <p:cNvPr id="3" name="Content Placeholder 2"/>
          <p:cNvSpPr>
            <a:spLocks noGrp="1"/>
          </p:cNvSpPr>
          <p:nvPr>
            <p:ph sz="half" idx="1"/>
          </p:nvPr>
        </p:nvSpPr>
        <p:spPr/>
        <p:txBody>
          <a:bodyPr>
            <a:normAutofit/>
          </a:bodyPr>
          <a:lstStyle/>
          <a:p>
            <a:pPr marL="0" indent="0">
              <a:buNone/>
            </a:pPr>
            <a:r>
              <a:rPr lang="en-US" sz="2800" b="1" dirty="0"/>
              <a:t>Section 503.1 – General </a:t>
            </a:r>
          </a:p>
          <a:p>
            <a:r>
              <a:rPr lang="en-US" sz="2800" dirty="0"/>
              <a:t>Alterations include renovations, which implies that something is changed in the structure. Alterations are to conform to the requirements for a new structure. This section also indicates that unaltered portions of a structure are not required to comply with code provisions for new construction as long as the alterations do not make the existing structure less code compliant.</a:t>
            </a:r>
          </a:p>
        </p:txBody>
      </p:sp>
      <p:sp>
        <p:nvSpPr>
          <p:cNvPr id="5" name="Slide Number Placeholder 4"/>
          <p:cNvSpPr>
            <a:spLocks noGrp="1"/>
          </p:cNvSpPr>
          <p:nvPr>
            <p:ph type="sldNum" sz="quarter" idx="11"/>
          </p:nvPr>
        </p:nvSpPr>
        <p:spPr/>
        <p:txBody>
          <a:bodyPr/>
          <a:lstStyle/>
          <a:p>
            <a:pPr>
              <a:defRPr/>
            </a:pPr>
            <a:fld id="{4C9BA85A-05AB-40DE-A642-B306DDD4645C}" type="slidenum">
              <a:rPr lang="en-US" smtClean="0"/>
              <a:pPr>
                <a:defRPr/>
              </a:pPr>
              <a:t>97</a:t>
            </a:fld>
            <a:endParaRPr lang="en-US" dirty="0"/>
          </a:p>
        </p:txBody>
      </p:sp>
      <p:pic>
        <p:nvPicPr>
          <p:cNvPr id="6" name="Picture 5">
            <a:extLst>
              <a:ext uri="{FF2B5EF4-FFF2-40B4-BE49-F238E27FC236}">
                <a16:creationId xmlns:a16="http://schemas.microsoft.com/office/drawing/2014/main" xmlns="" id="{2C45D4DE-7022-492B-B02B-333ED8D1EE5A}"/>
              </a:ext>
            </a:extLst>
          </p:cNvPr>
          <p:cNvPicPr>
            <a:picLocks noChangeAspect="1"/>
          </p:cNvPicPr>
          <p:nvPr/>
        </p:nvPicPr>
        <p:blipFill>
          <a:blip r:embed="rId2" cstate="print"/>
          <a:stretch>
            <a:fillRect/>
          </a:stretch>
        </p:blipFill>
        <p:spPr>
          <a:xfrm>
            <a:off x="11133125" y="0"/>
            <a:ext cx="1055700" cy="638977"/>
          </a:xfrm>
          <a:prstGeom prst="rect">
            <a:avLst/>
          </a:prstGeom>
        </p:spPr>
      </p:pic>
    </p:spTree>
    <p:extLst>
      <p:ext uri="{BB962C8B-B14F-4D97-AF65-F5344CB8AC3E}">
        <p14:creationId xmlns:p14="http://schemas.microsoft.com/office/powerpoint/2010/main" xmlns="" val="410554139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Alterations—Section 503 </a:t>
            </a:r>
          </a:p>
        </p:txBody>
      </p:sp>
      <p:sp>
        <p:nvSpPr>
          <p:cNvPr id="3" name="Content Placeholder 2"/>
          <p:cNvSpPr>
            <a:spLocks noGrp="1"/>
          </p:cNvSpPr>
          <p:nvPr>
            <p:ph sz="half" idx="1"/>
          </p:nvPr>
        </p:nvSpPr>
        <p:spPr/>
        <p:txBody>
          <a:bodyPr/>
          <a:lstStyle/>
          <a:p>
            <a:pPr marL="0" indent="0">
              <a:buNone/>
            </a:pPr>
            <a:r>
              <a:rPr lang="en-US" sz="2400" b="1" dirty="0"/>
              <a:t>Section 503.3 – Existing structural elements carrying gravity load </a:t>
            </a:r>
          </a:p>
          <a:p>
            <a:r>
              <a:rPr lang="en-US" sz="2400" dirty="0"/>
              <a:t>Similar to the requirements for additions, where alterations increase the force in any existing structural element by more than five percent, the structural element must be altered or replaced to carry the increased load as required for new construction. </a:t>
            </a:r>
          </a:p>
          <a:p>
            <a:r>
              <a:rPr lang="en-US" sz="2400" dirty="0"/>
              <a:t>If the gravity load-carrying capacity is decreased, it shall be shown to resist the applicable design gravity loads from the IBC for new structures.</a:t>
            </a:r>
          </a:p>
        </p:txBody>
      </p:sp>
      <p:sp>
        <p:nvSpPr>
          <p:cNvPr id="5" name="Slide Number Placeholder 4"/>
          <p:cNvSpPr>
            <a:spLocks noGrp="1"/>
          </p:cNvSpPr>
          <p:nvPr>
            <p:ph type="sldNum" sz="quarter" idx="11"/>
          </p:nvPr>
        </p:nvSpPr>
        <p:spPr/>
        <p:txBody>
          <a:bodyPr/>
          <a:lstStyle/>
          <a:p>
            <a:pPr>
              <a:defRPr/>
            </a:pPr>
            <a:fld id="{4C9BA85A-05AB-40DE-A642-B306DDD4645C}" type="slidenum">
              <a:rPr lang="en-US" smtClean="0"/>
              <a:pPr>
                <a:defRPr/>
              </a:pPr>
              <a:t>98</a:t>
            </a:fld>
            <a:endParaRPr lang="en-US" dirty="0"/>
          </a:p>
        </p:txBody>
      </p:sp>
      <p:pic>
        <p:nvPicPr>
          <p:cNvPr id="6" name="Picture 5">
            <a:extLst>
              <a:ext uri="{FF2B5EF4-FFF2-40B4-BE49-F238E27FC236}">
                <a16:creationId xmlns:a16="http://schemas.microsoft.com/office/drawing/2014/main" xmlns="" id="{FFD46875-7095-4EC3-AA2D-DF0A3EC3E01C}"/>
              </a:ext>
            </a:extLst>
          </p:cNvPr>
          <p:cNvPicPr>
            <a:picLocks noChangeAspect="1"/>
          </p:cNvPicPr>
          <p:nvPr/>
        </p:nvPicPr>
        <p:blipFill>
          <a:blip r:embed="rId2" cstate="print"/>
          <a:stretch>
            <a:fillRect/>
          </a:stretch>
        </p:blipFill>
        <p:spPr>
          <a:xfrm>
            <a:off x="11133125" y="0"/>
            <a:ext cx="1055700" cy="638977"/>
          </a:xfrm>
          <a:prstGeom prst="rect">
            <a:avLst/>
          </a:prstGeom>
        </p:spPr>
      </p:pic>
    </p:spTree>
    <p:extLst>
      <p:ext uri="{BB962C8B-B14F-4D97-AF65-F5344CB8AC3E}">
        <p14:creationId xmlns:p14="http://schemas.microsoft.com/office/powerpoint/2010/main" xmlns="" val="365153306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5212" y="-361231"/>
            <a:ext cx="8686801" cy="1066800"/>
          </a:xfrm>
        </p:spPr>
        <p:txBody>
          <a:bodyPr/>
          <a:lstStyle/>
          <a:p>
            <a:r>
              <a:rPr lang="en-US" dirty="0"/>
              <a:t>Alterations—Section 403 </a:t>
            </a:r>
          </a:p>
        </p:txBody>
      </p:sp>
      <p:sp>
        <p:nvSpPr>
          <p:cNvPr id="3" name="Content Placeholder 2"/>
          <p:cNvSpPr>
            <a:spLocks noGrp="1"/>
          </p:cNvSpPr>
          <p:nvPr>
            <p:ph sz="half" idx="1"/>
          </p:nvPr>
        </p:nvSpPr>
        <p:spPr>
          <a:xfrm>
            <a:off x="1065212" y="990600"/>
            <a:ext cx="10972800" cy="4191000"/>
          </a:xfrm>
        </p:spPr>
        <p:txBody>
          <a:bodyPr>
            <a:noAutofit/>
          </a:bodyPr>
          <a:lstStyle/>
          <a:p>
            <a:pPr marL="0" indent="0">
              <a:buNone/>
            </a:pPr>
            <a:r>
              <a:rPr lang="en-US" sz="2400" b="1" dirty="0"/>
              <a:t>Section 503.4 – Existing structural elements carrying lateral load </a:t>
            </a:r>
          </a:p>
          <a:p>
            <a:r>
              <a:rPr lang="en-US" sz="2400" dirty="0"/>
              <a:t>An existing building or structure that is altered must be carefully evaluated for its ability to withstand earthquake and wind loads. </a:t>
            </a:r>
          </a:p>
          <a:p>
            <a:r>
              <a:rPr lang="en-US" sz="2400" dirty="0"/>
              <a:t>Alterations that affect existing structural elements to a lesser extent are permitted without requiring the existing structure to comply with the provisions for new structures, as long as the alteration itself complies. </a:t>
            </a:r>
          </a:p>
          <a:p>
            <a:r>
              <a:rPr lang="en-US" sz="2400" dirty="0"/>
              <a:t>Alterations that increase the demand-capacity ratio on existing lateral load-carrying elements by not more than 10 percent or decrease the lateral resistance of existing structural elements by not more than 10 percent are permitted without requiring the existing elements to be altered. </a:t>
            </a:r>
          </a:p>
          <a:p>
            <a:r>
              <a:rPr lang="en-US" sz="2400" dirty="0"/>
              <a:t>Note that where compliance with Section 1613 of the IBC is required that ASCE 41 using a tier 3 procedure is an acceptable alternative. (Table 301.1.4.1).</a:t>
            </a:r>
          </a:p>
        </p:txBody>
      </p:sp>
      <p:sp>
        <p:nvSpPr>
          <p:cNvPr id="5" name="Slide Number Placeholder 4"/>
          <p:cNvSpPr>
            <a:spLocks noGrp="1"/>
          </p:cNvSpPr>
          <p:nvPr>
            <p:ph type="sldNum" sz="quarter" idx="11"/>
          </p:nvPr>
        </p:nvSpPr>
        <p:spPr/>
        <p:txBody>
          <a:bodyPr/>
          <a:lstStyle/>
          <a:p>
            <a:pPr>
              <a:defRPr/>
            </a:pPr>
            <a:fld id="{4C9BA85A-05AB-40DE-A642-B306DDD4645C}" type="slidenum">
              <a:rPr lang="en-US" smtClean="0"/>
              <a:pPr>
                <a:defRPr/>
              </a:pPr>
              <a:t>99</a:t>
            </a:fld>
            <a:endParaRPr lang="en-US" dirty="0"/>
          </a:p>
        </p:txBody>
      </p:sp>
      <p:pic>
        <p:nvPicPr>
          <p:cNvPr id="6" name="Picture 5">
            <a:extLst>
              <a:ext uri="{FF2B5EF4-FFF2-40B4-BE49-F238E27FC236}">
                <a16:creationId xmlns:a16="http://schemas.microsoft.com/office/drawing/2014/main" xmlns="" id="{A03A384A-D318-4A93-AD75-352AF32DFF48}"/>
              </a:ext>
            </a:extLst>
          </p:cNvPr>
          <p:cNvPicPr>
            <a:picLocks noChangeAspect="1"/>
          </p:cNvPicPr>
          <p:nvPr/>
        </p:nvPicPr>
        <p:blipFill>
          <a:blip r:embed="rId2" cstate="print"/>
          <a:stretch>
            <a:fillRect/>
          </a:stretch>
        </p:blipFill>
        <p:spPr>
          <a:xfrm>
            <a:off x="11133125" y="0"/>
            <a:ext cx="1055700" cy="638977"/>
          </a:xfrm>
          <a:prstGeom prst="rect">
            <a:avLst/>
          </a:prstGeom>
        </p:spPr>
      </p:pic>
    </p:spTree>
    <p:extLst>
      <p:ext uri="{BB962C8B-B14F-4D97-AF65-F5344CB8AC3E}">
        <p14:creationId xmlns:p14="http://schemas.microsoft.com/office/powerpoint/2010/main" xmlns="" val="113632610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Business strategy presentation">
  <a:themeElements>
    <a:clrScheme name="Blue Red">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Century Gothic-Palatino Linotype">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dirty="0"/>
        </a:defPPr>
      </a:lstStyle>
      <a:style>
        <a:lnRef idx="1">
          <a:schemeClr val="accent2"/>
        </a:lnRef>
        <a:fillRef idx="2">
          <a:schemeClr val="accent2"/>
        </a:fillRef>
        <a:effectRef idx="1">
          <a:schemeClr val="accent2"/>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square" rtlCol="0" anchor="ctr" anchorCtr="1">
        <a:spAutoFit/>
      </a:bodyPr>
      <a:lstStyle>
        <a:defPPr>
          <a:defRPr dirty="0" smtClean="0"/>
        </a:defPPr>
      </a:lstStyle>
    </a:txDef>
  </a:objectDefaults>
  <a:extraClrSchemeLst/>
  <a:extLst>
    <a:ext uri="{05A4C25C-085E-4340-85A3-A5531E510DB2}">
      <thm15:themeFamily xmlns:thm15="http://schemas.microsoft.com/office/thememl/2012/main" xmlns="" name="Business strategy presentation.potx" id="{A5F13A6F-AB02-4A73-816C-34C20B6AA795}" vid="{DE7FCDCE-56F1-4731-A067-3AC58DCA2BCA}"/>
    </a:ext>
  </a:extLst>
</a:theme>
</file>

<file path=ppt/theme/theme2.xml><?xml version="1.0" encoding="utf-8"?>
<a:theme xmlns:a="http://schemas.openxmlformats.org/drawingml/2006/main" name="Office Theme">
  <a:themeElements>
    <a:clrScheme name="Blue Red">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Century Gothic-Palatino Linotype">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Blue Red">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Century Gothic-Palatino Linotype">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Business strategy presentation</Template>
  <TotalTime>6491</TotalTime>
  <Words>22898</Words>
  <Application>Microsoft Office PowerPoint</Application>
  <PresentationFormat>Custom</PresentationFormat>
  <Paragraphs>2087</Paragraphs>
  <Slides>335</Slides>
  <Notes>37</Notes>
  <HiddenSlides>0</HiddenSlides>
  <MMClips>0</MMClips>
  <ScaleCrop>false</ScaleCrop>
  <HeadingPairs>
    <vt:vector size="4" baseType="variant">
      <vt:variant>
        <vt:lpstr>Theme</vt:lpstr>
      </vt:variant>
      <vt:variant>
        <vt:i4>1</vt:i4>
      </vt:variant>
      <vt:variant>
        <vt:lpstr>Slide Titles</vt:lpstr>
      </vt:variant>
      <vt:variant>
        <vt:i4>335</vt:i4>
      </vt:variant>
    </vt:vector>
  </HeadingPairs>
  <TitlesOfParts>
    <vt:vector size="336" baseType="lpstr">
      <vt:lpstr>Business strategy presentation</vt:lpstr>
      <vt:lpstr>Effective Use of the  2018 International Existing Building Code Overview</vt:lpstr>
      <vt:lpstr>Instructor Information </vt:lpstr>
      <vt:lpstr>Basic Philosophy</vt:lpstr>
      <vt:lpstr>Description</vt:lpstr>
      <vt:lpstr>Goal</vt:lpstr>
      <vt:lpstr>Objectives</vt:lpstr>
      <vt:lpstr>Objectives</vt:lpstr>
      <vt:lpstr>Code Adoption</vt:lpstr>
      <vt:lpstr>Introduction to the IEBC</vt:lpstr>
      <vt:lpstr>Introduction to the IEBC</vt:lpstr>
      <vt:lpstr>Introduction to the IEBC</vt:lpstr>
      <vt:lpstr>Purpose and Intent of the IEBC</vt:lpstr>
      <vt:lpstr>Why Was the IEBC Created?</vt:lpstr>
      <vt:lpstr>Why Not Use the IBC?</vt:lpstr>
      <vt:lpstr>Is the IEBC Equivalent to the IBC? </vt:lpstr>
      <vt:lpstr>How is the IEBC Different than Requirements for Existing Buildings in the IFC?</vt:lpstr>
      <vt:lpstr>Introduction</vt:lpstr>
      <vt:lpstr>General—Section 101</vt:lpstr>
      <vt:lpstr>General—Section 101</vt:lpstr>
      <vt:lpstr>General—Section 101</vt:lpstr>
      <vt:lpstr>General—Section 101</vt:lpstr>
      <vt:lpstr>General—Section 101</vt:lpstr>
      <vt:lpstr>General—Section 101</vt:lpstr>
      <vt:lpstr>Applicability—Section 102</vt:lpstr>
      <vt:lpstr>Applicability—Section 102</vt:lpstr>
      <vt:lpstr>Applicability—Section 102</vt:lpstr>
      <vt:lpstr>Applicability—Section 102</vt:lpstr>
      <vt:lpstr>Applicability—Section 102</vt:lpstr>
      <vt:lpstr>Duties and Powers of Code Official—Section 104</vt:lpstr>
      <vt:lpstr>Duties and Powers of Code Official—Section 104</vt:lpstr>
      <vt:lpstr>Duties and Powers of Code Official—Section 104</vt:lpstr>
      <vt:lpstr>Duties and Powers of Code Official—Section 104</vt:lpstr>
      <vt:lpstr>Duties and Powers of Code Official—Section 104</vt:lpstr>
      <vt:lpstr>Duties and Powers of Code Official—Section 104</vt:lpstr>
      <vt:lpstr>Duties and Powers of Code Official—Section 104</vt:lpstr>
      <vt:lpstr>Duties and Powers of Code Official—Section 104</vt:lpstr>
      <vt:lpstr>Duties and Powers of Code Official—Section 104</vt:lpstr>
      <vt:lpstr>Duties and Powers of Code Official—Section 104</vt:lpstr>
      <vt:lpstr>Duties and Powers of Code Official—Section 104</vt:lpstr>
      <vt:lpstr>Duties and Powers of Code Official—Section 104</vt:lpstr>
      <vt:lpstr>Permits—Section 105</vt:lpstr>
      <vt:lpstr>Permits—Section 105</vt:lpstr>
      <vt:lpstr>Repairs – New Exceptions - 2018 IEBC</vt:lpstr>
      <vt:lpstr>Construction Documents—Section 106 </vt:lpstr>
      <vt:lpstr>Construction Documents—Section 106 </vt:lpstr>
      <vt:lpstr>Construction Documents—Section 106 </vt:lpstr>
      <vt:lpstr>Construction Documents—Section 106 </vt:lpstr>
      <vt:lpstr>Board of Appeals—Section 112</vt:lpstr>
      <vt:lpstr>Board of Appeals—Section 112</vt:lpstr>
      <vt:lpstr>Administration</vt:lpstr>
      <vt:lpstr>Administration</vt:lpstr>
      <vt:lpstr>Administration</vt:lpstr>
      <vt:lpstr>Administration</vt:lpstr>
      <vt:lpstr>Chapter 3 Provisions for all Compliance Methods</vt:lpstr>
      <vt:lpstr>Introduction to Compliance Methods—Section 301</vt:lpstr>
      <vt:lpstr>Introduction to Compliance Methods—Section 301</vt:lpstr>
      <vt:lpstr>Introduction to Compliance Methods—Section 301</vt:lpstr>
      <vt:lpstr>Introduction to Compliance Methods—Section 301</vt:lpstr>
      <vt:lpstr>Introduction to Compliance Methods—Section 303</vt:lpstr>
      <vt:lpstr>Introduction to Compliance Methods—Section 303</vt:lpstr>
      <vt:lpstr>Slide 61</vt:lpstr>
      <vt:lpstr>Introduction to Compliance Methods—Section 301</vt:lpstr>
      <vt:lpstr>Introduction to Compliance Methods—Section 301</vt:lpstr>
      <vt:lpstr>General Provisions—Section 302 </vt:lpstr>
      <vt:lpstr>General Provisions—Section 302 </vt:lpstr>
      <vt:lpstr>General Provisions—Section 302 </vt:lpstr>
      <vt:lpstr>General Provisions—Section 302 </vt:lpstr>
      <vt:lpstr>General Provisions—Section 302 </vt:lpstr>
      <vt:lpstr>Compliance Methods</vt:lpstr>
      <vt:lpstr>Compliance Methods</vt:lpstr>
      <vt:lpstr>Chapter 4 Repairs</vt:lpstr>
      <vt:lpstr>Introduction</vt:lpstr>
      <vt:lpstr>General—Section 601</vt:lpstr>
      <vt:lpstr>Section 401 - General </vt:lpstr>
      <vt:lpstr>Section 401 - General </vt:lpstr>
      <vt:lpstr>Building Elements and Materials—Section 402</vt:lpstr>
      <vt:lpstr>Fire Protection—Section 403</vt:lpstr>
      <vt:lpstr>Means of Egress—Section 404</vt:lpstr>
      <vt:lpstr>Structural—Section 405 </vt:lpstr>
      <vt:lpstr>Structural—Section 405 </vt:lpstr>
      <vt:lpstr>Structural—Section 405 </vt:lpstr>
      <vt:lpstr>Structural—Section 405 </vt:lpstr>
      <vt:lpstr>Electrical—Section 406</vt:lpstr>
      <vt:lpstr>Mechanical—Section 407 </vt:lpstr>
      <vt:lpstr>Plumbing—Section 408</vt:lpstr>
      <vt:lpstr>Example</vt:lpstr>
      <vt:lpstr>Example </vt:lpstr>
      <vt:lpstr>Example</vt:lpstr>
      <vt:lpstr>Repairs </vt:lpstr>
      <vt:lpstr>Repairs </vt:lpstr>
      <vt:lpstr>Repairs</vt:lpstr>
      <vt:lpstr>Chapter 5 - Prescriptive Compliance Method</vt:lpstr>
      <vt:lpstr>Introduction</vt:lpstr>
      <vt:lpstr>Additions—Section 502 </vt:lpstr>
      <vt:lpstr>Additions—Section 502 </vt:lpstr>
      <vt:lpstr>Additions—Section 502 </vt:lpstr>
      <vt:lpstr>Alterations—Section 503 </vt:lpstr>
      <vt:lpstr>Alterations—Section 503 </vt:lpstr>
      <vt:lpstr>Alterations—Section 403 </vt:lpstr>
      <vt:lpstr>Alterations—Section 503 </vt:lpstr>
      <vt:lpstr>Alterations—Section 503 </vt:lpstr>
      <vt:lpstr>Alterations—Section 503 </vt:lpstr>
      <vt:lpstr>Alterations—Section 503 </vt:lpstr>
      <vt:lpstr>Alterations—Section 503 </vt:lpstr>
      <vt:lpstr>Alterations—Section 503 </vt:lpstr>
      <vt:lpstr>Alterations—Section 503 </vt:lpstr>
      <vt:lpstr>Fire Escapes—Section 504</vt:lpstr>
      <vt:lpstr>Fire Escapes—Section 504</vt:lpstr>
      <vt:lpstr>Fire Escapes—Section 504</vt:lpstr>
      <vt:lpstr>Fire Escapes—Section 504</vt:lpstr>
      <vt:lpstr>Glass Replacement and Replacement Windows—Section 505</vt:lpstr>
      <vt:lpstr>Glass Replacement and Replacement Windows—Section 505</vt:lpstr>
      <vt:lpstr>Change of Occupancy—Section 506 </vt:lpstr>
      <vt:lpstr>Change of Occupancy—Section 506 </vt:lpstr>
      <vt:lpstr>Historic Buildings—Section 507</vt:lpstr>
      <vt:lpstr>Historic Buildings—Section 507</vt:lpstr>
      <vt:lpstr>Moved Structures—Section 501 </vt:lpstr>
      <vt:lpstr>Chapter 6 Classification of Work (Work Area Method)</vt:lpstr>
      <vt:lpstr>Introduction</vt:lpstr>
      <vt:lpstr>Introduction</vt:lpstr>
      <vt:lpstr>Introduction</vt:lpstr>
      <vt:lpstr>Introduction</vt:lpstr>
      <vt:lpstr>Introduction</vt:lpstr>
      <vt:lpstr>Classification of Work </vt:lpstr>
      <vt:lpstr>Classification of Work </vt:lpstr>
      <vt:lpstr>Moved Structures—Section 601 </vt:lpstr>
      <vt:lpstr>Chapter 6 Repairs</vt:lpstr>
      <vt:lpstr>Chapter 7 Alterations - Level 1</vt:lpstr>
      <vt:lpstr>Introduction</vt:lpstr>
      <vt:lpstr>Example</vt:lpstr>
      <vt:lpstr>Example</vt:lpstr>
      <vt:lpstr>General—Section 701 </vt:lpstr>
      <vt:lpstr>Emergency Escape and Rescue Openings </vt:lpstr>
      <vt:lpstr>Building Elements and Materials—Section 702</vt:lpstr>
      <vt:lpstr>Building Elements and Materials - Section 702</vt:lpstr>
      <vt:lpstr>Building Elements and Materials—Section 702</vt:lpstr>
      <vt:lpstr>Fire Protection and Means of Egress—Section 703 and 704</vt:lpstr>
      <vt:lpstr>Reroofing—Section 705</vt:lpstr>
      <vt:lpstr>Structural—Section 706</vt:lpstr>
      <vt:lpstr>Structural—Section 706</vt:lpstr>
      <vt:lpstr>Structural—Section 706</vt:lpstr>
      <vt:lpstr>Energy Conservation—Section 707</vt:lpstr>
      <vt:lpstr>Alterations—Level 1</vt:lpstr>
      <vt:lpstr>Alterations—Level 1</vt:lpstr>
      <vt:lpstr>Alterations—Level 1</vt:lpstr>
      <vt:lpstr>Alterations—Level 1</vt:lpstr>
      <vt:lpstr>Chapter 8 Alterations– Level 2</vt:lpstr>
      <vt:lpstr>Introduction</vt:lpstr>
      <vt:lpstr>Introduction</vt:lpstr>
      <vt:lpstr>Introduction</vt:lpstr>
      <vt:lpstr>General—Section 801</vt:lpstr>
      <vt:lpstr>General—Section 801</vt:lpstr>
      <vt:lpstr>Building Elements and Materials—Section 802</vt:lpstr>
      <vt:lpstr>Building Elements and Materials—Section 802</vt:lpstr>
      <vt:lpstr>Building Elements and Materials—Section 802</vt:lpstr>
      <vt:lpstr>Building Elements and Materials—Section 802</vt:lpstr>
      <vt:lpstr>Building Elements and Materials—Section 802</vt:lpstr>
      <vt:lpstr>Fire Protection—Section 803</vt:lpstr>
      <vt:lpstr>Fire Protection—Section 803</vt:lpstr>
      <vt:lpstr>Fire Protection—Section 834</vt:lpstr>
      <vt:lpstr>Fire Protection—Section 803</vt:lpstr>
      <vt:lpstr>Fire Protection—Section 803</vt:lpstr>
      <vt:lpstr>Carbon Monoxide Detection</vt:lpstr>
      <vt:lpstr>Means of Egress—Section 805 </vt:lpstr>
      <vt:lpstr>Means of Egress—Section 805 </vt:lpstr>
      <vt:lpstr>Means of Egress—Section 805 </vt:lpstr>
      <vt:lpstr>805.3.1.1 and Table 805.3.1.1(1) and 8053.1.1(2)</vt:lpstr>
      <vt:lpstr>Means of Egress—Section 805 </vt:lpstr>
      <vt:lpstr>Means of Egress—Section 805 </vt:lpstr>
      <vt:lpstr>Means of Egress—Section 805 </vt:lpstr>
      <vt:lpstr>Means of Egress—Section 805 </vt:lpstr>
      <vt:lpstr>Means of Egress—Section 805 </vt:lpstr>
      <vt:lpstr>Means of Egress—Section 805 </vt:lpstr>
      <vt:lpstr>Means of Egress—Section 805 </vt:lpstr>
      <vt:lpstr>Means of Egress—Section 805 </vt:lpstr>
      <vt:lpstr>Means of Egress—Section 805 </vt:lpstr>
      <vt:lpstr>Means of Egress—Section 805 </vt:lpstr>
      <vt:lpstr>Means of Egress—Section 805 </vt:lpstr>
      <vt:lpstr>Means of Egress—Section 805 </vt:lpstr>
      <vt:lpstr>Means of Egress—Section 805 </vt:lpstr>
      <vt:lpstr>Means of Egress—Section 805 </vt:lpstr>
      <vt:lpstr>Structural—Section 806</vt:lpstr>
      <vt:lpstr>Structural Section 807</vt:lpstr>
      <vt:lpstr>Structural Section 806</vt:lpstr>
      <vt:lpstr>Structural—Section 806</vt:lpstr>
      <vt:lpstr>Structural—Section 806</vt:lpstr>
      <vt:lpstr>Structural—Section 806</vt:lpstr>
      <vt:lpstr>Structural—Section 806</vt:lpstr>
      <vt:lpstr>Electrical—Section 807</vt:lpstr>
      <vt:lpstr>Mechanical—Section 808</vt:lpstr>
      <vt:lpstr>Plumbing—Section 809 </vt:lpstr>
      <vt:lpstr>Energy Conservation—Section 810</vt:lpstr>
      <vt:lpstr>Alterations—Level 2</vt:lpstr>
      <vt:lpstr>Alterations—Level 2</vt:lpstr>
      <vt:lpstr>Alterations—Level 2</vt:lpstr>
      <vt:lpstr>Alterations—Level 2</vt:lpstr>
      <vt:lpstr>Alterations—Level 2</vt:lpstr>
      <vt:lpstr>Chapter 9 Alterations– Level 3</vt:lpstr>
      <vt:lpstr>Introduction</vt:lpstr>
      <vt:lpstr>General—Section 901 </vt:lpstr>
      <vt:lpstr>Special Use and Occupancy—Section 902</vt:lpstr>
      <vt:lpstr>Special Use and Occupancy—Section 902</vt:lpstr>
      <vt:lpstr>Special Use and Occupancy—Section 902</vt:lpstr>
      <vt:lpstr>Special Use and Occupancy—Section 902</vt:lpstr>
      <vt:lpstr>Building Elements and Materials—Section 903</vt:lpstr>
      <vt:lpstr>Building Elements and Materials—Section 903</vt:lpstr>
      <vt:lpstr>Fire Protection—Section 904</vt:lpstr>
      <vt:lpstr>Fire Protection—Section 904</vt:lpstr>
      <vt:lpstr>Means of Egress—Section 905</vt:lpstr>
      <vt:lpstr>Means of Egress—Section 905</vt:lpstr>
      <vt:lpstr>Means of Egress—Section 905</vt:lpstr>
      <vt:lpstr>Structural—Section 906 </vt:lpstr>
      <vt:lpstr>Structural—Section 906 </vt:lpstr>
      <vt:lpstr>Structural—Section 906 </vt:lpstr>
      <vt:lpstr>Structural—Section 906 </vt:lpstr>
      <vt:lpstr>Structural—Section 906 </vt:lpstr>
      <vt:lpstr>Structural—Section 907 </vt:lpstr>
      <vt:lpstr>Structural—Section 907 </vt:lpstr>
      <vt:lpstr>Alterations—Level 3</vt:lpstr>
      <vt:lpstr>Alterations—Level 3</vt:lpstr>
      <vt:lpstr>Alterations—Level 3</vt:lpstr>
      <vt:lpstr>Alterations—Level 3</vt:lpstr>
      <vt:lpstr>Chapter 10 Change of Occupancy</vt:lpstr>
      <vt:lpstr>Introduction</vt:lpstr>
      <vt:lpstr>Introduction</vt:lpstr>
      <vt:lpstr>Example </vt:lpstr>
      <vt:lpstr>Introduction</vt:lpstr>
      <vt:lpstr>Introduction</vt:lpstr>
      <vt:lpstr>Introduction</vt:lpstr>
      <vt:lpstr>General—Section 1001</vt:lpstr>
      <vt:lpstr>General—Section 1001</vt:lpstr>
      <vt:lpstr>General—Section 1001</vt:lpstr>
      <vt:lpstr>Special Use and Occupancy—Section 1002</vt:lpstr>
      <vt:lpstr>Structural—Section 1006</vt:lpstr>
      <vt:lpstr>Structural—Section 1006</vt:lpstr>
      <vt:lpstr>Structural Section 1006</vt:lpstr>
      <vt:lpstr>Structural—Section 1006</vt:lpstr>
      <vt:lpstr>Electrical—Section 1007</vt:lpstr>
      <vt:lpstr>Mechanical—Section 1008</vt:lpstr>
      <vt:lpstr>Plumbing—Section 1009</vt:lpstr>
      <vt:lpstr>Plumbing—Section 1009</vt:lpstr>
      <vt:lpstr>Plumbing—Section 1009</vt:lpstr>
      <vt:lpstr>Plumbing—Section 1009</vt:lpstr>
      <vt:lpstr>Plumbing—Section 1009</vt:lpstr>
      <vt:lpstr>Change of Occupancy Classification—Section 1011</vt:lpstr>
      <vt:lpstr>Change of Occupancy Classification—Section 1011</vt:lpstr>
      <vt:lpstr>Change of Occupancy Classification—Section 1011</vt:lpstr>
      <vt:lpstr>Change of Occupancy Classification—Section 1011</vt:lpstr>
      <vt:lpstr>Change of Occupancy Classification—Section 1012</vt:lpstr>
      <vt:lpstr>Change of Occupancy Classification—Section 1012</vt:lpstr>
      <vt:lpstr>Change of  Occupancy Classification Section 1011</vt:lpstr>
      <vt:lpstr>Change of Occupancy Classification—Section 1011</vt:lpstr>
      <vt:lpstr>Change of Occupancy Classification—Section 1011</vt:lpstr>
      <vt:lpstr>Change of Occupancy Classification—Section 1011</vt:lpstr>
      <vt:lpstr>Change of Occupancy Classification—Section 1011</vt:lpstr>
      <vt:lpstr>Change of Occupancy Classification—Section 1011</vt:lpstr>
      <vt:lpstr>Change of Occupancy Classification—Section 1011</vt:lpstr>
      <vt:lpstr>Change of Occupancy Classification—Section 1011</vt:lpstr>
      <vt:lpstr>Change of Occupancy Classification—Section 1012</vt:lpstr>
      <vt:lpstr>Change of Occupancy Classification—Section 1011</vt:lpstr>
      <vt:lpstr>Change of Occupancy Classification—Section 1011</vt:lpstr>
      <vt:lpstr>Change of Occupancy Classification—Section 1011</vt:lpstr>
      <vt:lpstr>Change of Occupancy Classification—Section 1011</vt:lpstr>
      <vt:lpstr>Change of Occupancy Classification—Section 1011</vt:lpstr>
      <vt:lpstr>Change of Occupancy Classification—Section 1011</vt:lpstr>
      <vt:lpstr>Change of Occupancy Classification—Section 1011</vt:lpstr>
      <vt:lpstr>Change of Occupancy Classification—Section 1011</vt:lpstr>
      <vt:lpstr>Change of Occupancy </vt:lpstr>
      <vt:lpstr>Change of Occupancy </vt:lpstr>
      <vt:lpstr>Change of Occupancy </vt:lpstr>
      <vt:lpstr>Chapter 11 Additions</vt:lpstr>
      <vt:lpstr>Introduction</vt:lpstr>
      <vt:lpstr>Heights and Areas—Section 1102</vt:lpstr>
      <vt:lpstr>Heights and Areas—Section 1102</vt:lpstr>
      <vt:lpstr>Heights and Areas—Section 1102</vt:lpstr>
      <vt:lpstr>Structural—Section 1103 </vt:lpstr>
      <vt:lpstr>Structural—Section 1103 </vt:lpstr>
      <vt:lpstr>Structural—Section 1103 </vt:lpstr>
      <vt:lpstr>Structural—Section 1103 </vt:lpstr>
      <vt:lpstr>Structural—Section 1103 </vt:lpstr>
      <vt:lpstr>Structural—Section 1103 </vt:lpstr>
      <vt:lpstr>Structural—Section 1103 </vt:lpstr>
      <vt:lpstr>Structural—Section 1103 </vt:lpstr>
      <vt:lpstr>Smoke Alarms in Occupancy Groups I–1 and R–1104 </vt:lpstr>
      <vt:lpstr>Carbon Monoxide Alarms in I-1, I-2, I-4 and R Occupancies</vt:lpstr>
      <vt:lpstr>Additions</vt:lpstr>
      <vt:lpstr>Additions</vt:lpstr>
      <vt:lpstr>Additions</vt:lpstr>
      <vt:lpstr>Additions</vt:lpstr>
      <vt:lpstr>Chapter 12 Historic Buildings and Relocated or Moved Buildings</vt:lpstr>
      <vt:lpstr>Introduction</vt:lpstr>
      <vt:lpstr>General—Section 1201</vt:lpstr>
      <vt:lpstr>Repairs—Section 1202 </vt:lpstr>
      <vt:lpstr>Fire Safety—Section 1203 </vt:lpstr>
      <vt:lpstr>Fire Safety—Section 1203 </vt:lpstr>
      <vt:lpstr>Fire Safety—Section 1203 </vt:lpstr>
      <vt:lpstr>Fire Safety—Section 1203 </vt:lpstr>
      <vt:lpstr>Fire Safety—Section 1203 </vt:lpstr>
      <vt:lpstr>Fire Safety—Section 1203 </vt:lpstr>
      <vt:lpstr>Fire Safety—Section 1203 </vt:lpstr>
      <vt:lpstr>Fire Safety—Section 1203 </vt:lpstr>
      <vt:lpstr>Fire Safety—Section 1203 </vt:lpstr>
      <vt:lpstr>Fire Safety—Section 1203 </vt:lpstr>
      <vt:lpstr>Note for Accessibility</vt:lpstr>
      <vt:lpstr>Note for Change of Occupancy – Section 1204  </vt:lpstr>
      <vt:lpstr>Structural—Section 1205</vt:lpstr>
      <vt:lpstr>Relocated Buildings – Section 1206</vt:lpstr>
      <vt:lpstr>Chapter 13 Relocated or Moved Buildings</vt:lpstr>
      <vt:lpstr>Historic Buildings and Relocated or Moved Buildings </vt:lpstr>
      <vt:lpstr>Historic Buildings and Relocated or Moved Buildings </vt:lpstr>
      <vt:lpstr>Historic Buildings and Relocated or Moved Buildings </vt:lpstr>
      <vt:lpstr>Historic Buildings and Relocated or Moved Buildings </vt:lpstr>
      <vt:lpstr>Chapter 13 Performance Compliance Methods</vt:lpstr>
      <vt:lpstr>Introduction</vt:lpstr>
      <vt:lpstr>General—Section 1301 </vt:lpstr>
      <vt:lpstr>General—Section 1301</vt:lpstr>
      <vt:lpstr>General—Section 1301</vt:lpstr>
      <vt:lpstr>General—Section 1301</vt:lpstr>
      <vt:lpstr>General—Section 1301</vt:lpstr>
      <vt:lpstr>General—Section 1301</vt:lpstr>
      <vt:lpstr>General—Section 1301</vt:lpstr>
      <vt:lpstr>General—Section 1301</vt:lpstr>
      <vt:lpstr>General—Section 1401</vt:lpstr>
      <vt:lpstr>General—Section 1401</vt:lpstr>
      <vt:lpstr>Chapter 14 Relocated Buildings</vt:lpstr>
      <vt:lpstr>Chapter 14 Relocated or Moved Buildings</vt:lpstr>
      <vt:lpstr>Chapter 14 Relocated or Moved Buildings</vt:lpstr>
      <vt:lpstr>Chapter 15 Construction Safeguards</vt:lpstr>
      <vt:lpstr>Introduction</vt:lpstr>
      <vt:lpstr>Multiple Use Structure</vt:lpstr>
      <vt:lpstr>Multiple Use Structure</vt:lpstr>
      <vt:lpstr>Multiple Use Structure</vt:lpstr>
      <vt:lpstr>Multiple Use Structure</vt:lpstr>
      <vt:lpstr>Multiple Use Structure</vt:lpstr>
      <vt:lpstr>The End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Effective Use of the  2018 International Existing Building Code Overview</dc:title>
  <dc:creator>Patrick Vandergriff</dc:creator>
  <cp:lastModifiedBy>matthew allred</cp:lastModifiedBy>
  <cp:revision>81</cp:revision>
  <dcterms:created xsi:type="dcterms:W3CDTF">2018-03-30T14:45:24Z</dcterms:created>
  <dcterms:modified xsi:type="dcterms:W3CDTF">2018-04-26T17:36:48Z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y fmtid="{D5CDD505-2E9C-101B-9397-08002B2CF9AE}" pid="3" name="Order">
    <vt:r8>74069400</vt:r8>
  </property>
  <property fmtid="{D5CDD505-2E9C-101B-9397-08002B2CF9AE}" pid="4" name="HiddenCategoryTags">
    <vt:lpwstr/>
  </property>
  <property fmtid="{D5CDD505-2E9C-101B-9397-08002B2CF9AE}" pid="5" name="InternalTags">
    <vt:lpwstr/>
  </property>
  <property fmtid="{D5CDD505-2E9C-101B-9397-08002B2CF9AE}" pid="6" name="FeatureTags">
    <vt:lpwstr/>
  </property>
  <property fmtid="{D5CDD505-2E9C-101B-9397-08002B2CF9AE}" pid="7" name="LocalizationTags">
    <vt:lpwstr/>
  </property>
  <property fmtid="{D5CDD505-2E9C-101B-9397-08002B2CF9AE}" pid="8" name="CategoryTags">
    <vt:lpwstr/>
  </property>
  <property fmtid="{D5CDD505-2E9C-101B-9397-08002B2CF9AE}" pid="9" name="Applications">
    <vt:lpwstr/>
  </property>
  <property fmtid="{D5CDD505-2E9C-101B-9397-08002B2CF9AE}" pid="10" name="CampaignTags">
    <vt:lpwstr/>
  </property>
  <property fmtid="{D5CDD505-2E9C-101B-9397-08002B2CF9AE}" pid="11" name="ScenarioTags">
    <vt:lpwstr/>
  </property>
</Properties>
</file>