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8" r:id="rId3"/>
    <p:sldId id="325" r:id="rId4"/>
    <p:sldId id="318" r:id="rId5"/>
    <p:sldId id="320" r:id="rId6"/>
    <p:sldId id="319" r:id="rId7"/>
    <p:sldId id="258" r:id="rId8"/>
    <p:sldId id="259" r:id="rId9"/>
    <p:sldId id="300" r:id="rId10"/>
    <p:sldId id="279" r:id="rId11"/>
    <p:sldId id="278" r:id="rId12"/>
    <p:sldId id="276" r:id="rId13"/>
    <p:sldId id="308" r:id="rId14"/>
    <p:sldId id="322" r:id="rId15"/>
    <p:sldId id="283" r:id="rId16"/>
    <p:sldId id="310" r:id="rId17"/>
    <p:sldId id="311" r:id="rId18"/>
    <p:sldId id="312" r:id="rId19"/>
    <p:sldId id="315" r:id="rId20"/>
    <p:sldId id="314" r:id="rId21"/>
    <p:sldId id="313" r:id="rId22"/>
    <p:sldId id="324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EIS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d\-mmm</c:formatCode>
                <c:ptCount val="3"/>
                <c:pt idx="0" formatCode="mmm\-yy">
                  <c:v>43727</c:v>
                </c:pt>
                <c:pt idx="1">
                  <c:v>43665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1008210</c:v>
                </c:pt>
                <c:pt idx="1">
                  <c:v>571802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690312"/>
        <c:axId val="171984760"/>
      </c:lineChart>
      <c:dateAx>
        <c:axId val="168690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4760"/>
        <c:crosses val="autoZero"/>
        <c:auto val="1"/>
        <c:lblOffset val="100"/>
        <c:baseTimeUnit val="months"/>
      </c:dateAx>
      <c:valAx>
        <c:axId val="171984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869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EIS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alpha val="85000"/>
                </a:schemeClr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d\-mmm</c:formatCode>
                <c:ptCount val="3"/>
                <c:pt idx="0" formatCode="mmm\-yy">
                  <c:v>43727</c:v>
                </c:pt>
                <c:pt idx="1">
                  <c:v>43665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59333</c:v>
                </c:pt>
                <c:pt idx="1">
                  <c:v>27889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1982016"/>
        <c:axId val="171985544"/>
      </c:lineChart>
      <c:dateAx>
        <c:axId val="1719820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85544"/>
        <c:crosses val="autoZero"/>
        <c:auto val="1"/>
        <c:lblOffset val="100"/>
        <c:baseTimeUnit val="months"/>
      </c:dateAx>
      <c:valAx>
        <c:axId val="1719855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19820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6D2A8-536C-4288-A2D5-07F97955E48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B8A46-D5FB-4E72-A347-461339B3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" y="3505200"/>
            <a:ext cx="12195208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796" y="38100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334000"/>
            <a:ext cx="85344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PermianSlabSerifTypeface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If applicable, insert sub-title</a:t>
            </a:r>
            <a:endParaRPr lang="en-US" dirty="0"/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998060"/>
            <a:ext cx="69088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2399" y="6400800"/>
            <a:ext cx="6707204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30939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0" y="1295400"/>
            <a:ext cx="11176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12192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0744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6"/>
            <a:ext cx="12192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8905"/>
            <a:ext cx="2155956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1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143000"/>
            <a:ext cx="12192000" cy="762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450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208" y="3429000"/>
            <a:ext cx="12195208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811196" y="3898901"/>
            <a:ext cx="105664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  <a:endParaRPr lang="en-US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mianSlabSerifTypeface"/>
              <a:cs typeface="PermianSlabSerifTypeface"/>
            </a:endParaRP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1"/>
            <a:ext cx="12192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1B365D"/>
                </a:solidFill>
                <a:latin typeface="Open Sans"/>
                <a:cs typeface="Open Sans"/>
              </a:rPr>
              <a:t>Excellence | Optimism | Judgment | Courage | Teamwork</a:t>
            </a:r>
            <a:endParaRPr lang="en-US" sz="2400" b="1" dirty="0">
              <a:solidFill>
                <a:srgbClr val="1B365D"/>
              </a:solidFill>
              <a:latin typeface="Open Sans"/>
              <a:cs typeface="Open Sans"/>
            </a:endParaRP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998060"/>
            <a:ext cx="69088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3FF0-9167-4745-A8AC-4743C3E33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ned.assessment@tn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t.support@tn.gov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t.support@tn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n.gov/education/lea-operations/education-information-system-ei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597" y="416877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District Technology Service Desk Updates</a:t>
            </a:r>
            <a:endParaRPr lang="en-US" sz="3600" b="1" dirty="0">
              <a:solidFill>
                <a:schemeClr val="bg1"/>
              </a:solidFill>
              <a:latin typeface="PermianSlabSerifTypeface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Melissa Teat, Help Desk Manager, September 26, 2019</a:t>
            </a:r>
            <a:endParaRPr lang="en-US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295400"/>
            <a:ext cx="11176000" cy="4678363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EIS website contains important information.</a:t>
            </a:r>
          </a:p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EIS Website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16" y="1637211"/>
            <a:ext cx="5485584" cy="43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TDOE Application Access Form can be found on the EIS Website.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Application Access Forms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044" y="1750422"/>
            <a:ext cx="7959511" cy="422334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8791541">
            <a:off x="3955368" y="2605809"/>
            <a:ext cx="375993" cy="7608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PermianSlabSerifTypeface" panose="02000000000000000000" pitchFamily="50" charset="0"/>
              </a:rPr>
              <a:t>District </a:t>
            </a:r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supervisors with DST_AA user role </a:t>
            </a:r>
            <a:r>
              <a:rPr lang="en-US" sz="2200" dirty="0">
                <a:solidFill>
                  <a:schemeClr val="tx1"/>
                </a:solidFill>
                <a:latin typeface="PermianSlabSerifTypeface" panose="02000000000000000000" pitchFamily="50" charset="0"/>
              </a:rPr>
              <a:t>should periodically review the App User List in EIS </a:t>
            </a:r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Production, </a:t>
            </a:r>
            <a:r>
              <a:rPr lang="en-US" sz="2200" dirty="0">
                <a:solidFill>
                  <a:schemeClr val="tx1"/>
                </a:solidFill>
                <a:latin typeface="PermianSlabSerifTypeface" panose="02000000000000000000" pitchFamily="50" charset="0"/>
              </a:rPr>
              <a:t>and make changes as needed.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Application User List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2438400"/>
            <a:ext cx="3867150" cy="33829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600" y="5410200"/>
            <a:ext cx="1371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SSO User Report will be assigned for users that have an EIS Production security role of DST_AA (District EIS Approval ADM). </a:t>
            </a:r>
          </a:p>
          <a:p>
            <a:endParaRPr lang="en-US" sz="22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Single Sign-On User Report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" y="2207707"/>
            <a:ext cx="10119360" cy="361365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7581794">
            <a:off x="269247" y="3810224"/>
            <a:ext cx="431468" cy="7065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340" y="1330235"/>
            <a:ext cx="111760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Login Detected column was recently added to the SSO User Report. This column will be beneficial to district supervisors as they work locally to confirm that staff members log-in at least one time to their SSO, Orion, account.  </a:t>
            </a:r>
          </a:p>
          <a:p>
            <a:endParaRPr lang="en-US" sz="22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Single Sign-On User Report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918330"/>
            <a:ext cx="11582400" cy="72762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320621">
            <a:off x="11162857" y="3433335"/>
            <a:ext cx="883345" cy="3933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District Technology website contains important information. </a:t>
            </a:r>
          </a:p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District Technology Website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706880"/>
            <a:ext cx="8075749" cy="426688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889966" y="4476205"/>
            <a:ext cx="870857" cy="4180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EIS Metrics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Student Enrollment Count</a:t>
            </a:r>
          </a:p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112335"/>
              </p:ext>
            </p:extLst>
          </p:nvPr>
        </p:nvGraphicFramePr>
        <p:xfrm>
          <a:off x="406400" y="1968137"/>
          <a:ext cx="11176000" cy="385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EIS Metrics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Staff Count</a:t>
            </a:r>
          </a:p>
          <a:p>
            <a:pPr marL="0" indent="0" algn="ctr">
              <a:buNone/>
            </a:pPr>
            <a:endParaRPr lang="en-US" sz="2200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15013"/>
              </p:ext>
            </p:extLst>
          </p:nvPr>
        </p:nvGraphicFramePr>
        <p:xfrm>
          <a:off x="406400" y="1968137"/>
          <a:ext cx="11176000" cy="385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Single Sign-On Metrics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 algn="ctr"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Orion User Log-ins</a:t>
            </a:r>
          </a:p>
          <a:p>
            <a:pPr marL="0" indent="0" algn="ctr">
              <a:buNone/>
            </a:pPr>
            <a:endParaRPr lang="en-US" sz="2200" b="1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52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Grand Total = 122,282</a:t>
            </a:r>
            <a:endParaRPr lang="en-US" sz="2200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2200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57437"/>
            <a:ext cx="4419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List </a:t>
            </a:r>
            <a:r>
              <a:rPr lang="en-US" sz="3200" b="1" dirty="0" err="1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Serv</a:t>
            </a:r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 Messages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SSO Provisioning With EIS Staff Data Message (8/27/2019)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EDUID Refresh Message (8/30/2019)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SSN Request Update Message (9/9/2019)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92" y="1295400"/>
            <a:ext cx="10927008" cy="4724400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42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The Service Desk is staffed with six agents. </a:t>
            </a:r>
          </a:p>
          <a:p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Items that we support include:</a:t>
            </a: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EIS</a:t>
            </a: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Application Access</a:t>
            </a:r>
          </a:p>
          <a:p>
            <a:pPr lvl="1"/>
            <a:r>
              <a:rPr lang="en-US" sz="8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EdFi</a:t>
            </a: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Single Sign On</a:t>
            </a: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TCAP Visibility </a:t>
            </a:r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Tool</a:t>
            </a:r>
          </a:p>
          <a:p>
            <a:pPr lvl="1"/>
            <a:r>
              <a:rPr lang="en-US" sz="8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ImpactTN</a:t>
            </a: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SDE Directory</a:t>
            </a: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EIS Training For New District Supervisors</a:t>
            </a:r>
          </a:p>
          <a:p>
            <a:pPr lvl="1"/>
            <a:r>
              <a:rPr lang="en-US" sz="8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SkillSets</a:t>
            </a:r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 Online Training</a:t>
            </a:r>
          </a:p>
          <a:p>
            <a:pPr lvl="1"/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Monitor </a:t>
            </a:r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  <a:hlinkClick r:id="rId3"/>
              </a:rPr>
              <a:t>tned.assessment@tn.gov</a:t>
            </a:r>
            <a:r>
              <a:rPr lang="en-US" sz="8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 Inbox</a:t>
            </a: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District Technology Service Desk 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TCAP Visibility Tool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2019-20 Assessment Application: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TCAP Visibility Tool can be accessed using a single sign-on (SSO), Orion account.</a:t>
            </a: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50732"/>
            <a:ext cx="2847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Assessment Information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Refer to the Assessment Course Codes Workbook 2019-20 Final document when reviewing assessment data. </a:t>
            </a:r>
          </a:p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9" y="1968137"/>
            <a:ext cx="8005058" cy="40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92" y="1295400"/>
            <a:ext cx="10927008" cy="4724400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42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There are 18 RUG Leaders across the state that regularly hold meetings and/or share information. </a:t>
            </a: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	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 </a:t>
            </a:r>
          </a:p>
          <a:p>
            <a:pPr marL="457200" lvl="1" indent="0">
              <a:buNone/>
            </a:pP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Regional User Group (RUG) Leaders 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05691" y="2299063"/>
          <a:ext cx="4140199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3186"/>
                <a:gridCol w="1104053"/>
                <a:gridCol w="13229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RUG Leader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District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Region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Teresa Simcox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Elizabethton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First 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Greg Sturgill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Hawkins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First 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James Atkins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Grainger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 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Guy Respess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Knox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 TN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 Hale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Dekalb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Upper Cumberland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Katrina Haley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Warren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Upper Cumberland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 Comerford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Athens 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Southeast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Michael Kahrs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Cleveland 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Southeast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Randy Brison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 Cumberland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Cheryl Collins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 Cumberland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Tom Delbridge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Rutherford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 Cumberland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Lewis Walling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 Cumberland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Becky Coleman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Hickman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Central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Terise' Rhodes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Bedford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Central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Dianne Anderson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McKenzie SSD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Steve Nunley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Dyersburg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Cathy Korth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Madison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Southwest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Wendy Mills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Hardeman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Southwest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597" y="4168776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Melissa Teat</a:t>
            </a:r>
            <a:b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Help Desk Manager</a:t>
            </a:r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Melissa.Teat@tn.gov</a:t>
            </a:r>
            <a:b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(800) 495-4154</a:t>
            </a:r>
          </a:p>
        </p:txBody>
      </p:sp>
    </p:spTree>
    <p:extLst>
      <p:ext uri="{BB962C8B-B14F-4D97-AF65-F5344CB8AC3E}">
        <p14:creationId xmlns:p14="http://schemas.microsoft.com/office/powerpoint/2010/main" val="3185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3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92" y="1295400"/>
            <a:ext cx="10927008" cy="4724400"/>
          </a:xfrm>
        </p:spPr>
        <p:txBody>
          <a:bodyPr>
            <a:normAutofit fontScale="25000" lnSpcReduction="20000"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42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The help desk hours of operation are: </a:t>
            </a:r>
          </a:p>
          <a:p>
            <a:pPr marL="0" indent="0">
              <a:buNone/>
            </a:pP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Monday – Friday</a:t>
            </a:r>
          </a:p>
          <a:p>
            <a:pPr marL="0" indent="0">
              <a:buNone/>
            </a:pP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6:30 </a:t>
            </a:r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a.m</a:t>
            </a:r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 CST – </a:t>
            </a:r>
            <a:r>
              <a:rPr lang="en-US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4:30 p.m. CST</a:t>
            </a:r>
          </a:p>
          <a:p>
            <a:pPr marL="0" indent="0">
              <a:buNone/>
            </a:pP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District Technology Service Desk 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</a:t>
            </a:r>
            <a:r>
              <a:rPr lang="en-US" sz="3200" b="1" dirty="0" err="1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SkillSets</a:t>
            </a:r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 Online Training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TDOE Office of District Technology provides an online IT training through an LMS known as </a:t>
            </a:r>
            <a:r>
              <a:rPr lang="en-US" sz="2400" b="1" dirty="0" err="1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SkillSets</a:t>
            </a:r>
            <a:r>
              <a:rPr lang="en-US" sz="24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Online Training.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trainings are self-administered. 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A number of ‘library cards’ have been purchased.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District supervisors may request to use a ‘library card’ for two week time slots.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No cost to districts.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Email </a:t>
            </a: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  <a:hlinkClick r:id="rId2"/>
              </a:rPr>
              <a:t>dt.support@tn.gov</a:t>
            </a: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for assistance.</a:t>
            </a: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92" y="1295400"/>
            <a:ext cx="10927008" cy="47244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</a:t>
            </a:r>
            <a:r>
              <a:rPr lang="en-US" sz="3200" b="1" dirty="0" err="1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SkillSets</a:t>
            </a:r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 Online Training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46" y="2123394"/>
            <a:ext cx="94869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792" y="1295400"/>
            <a:ext cx="10927008" cy="4724400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lvl="1"/>
            <a:endParaRPr lang="en-US" sz="84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1">
                  <a:lumMod val="95000"/>
                  <a:lumOff val="5000"/>
                </a:schemeClr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96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</a:t>
            </a:r>
            <a:r>
              <a:rPr lang="en-US" sz="3200" b="1" dirty="0" err="1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SkillSets</a:t>
            </a:r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 Online Training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361" y="1340031"/>
            <a:ext cx="6461870" cy="46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392" y="1378424"/>
            <a:ext cx="10825408" cy="4488976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District Technology Request Portal is our ticketing system. Register today!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There are currently </a:t>
            </a:r>
            <a:r>
              <a:rPr lang="en-US" sz="24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279</a:t>
            </a: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registered district contacts in the ticket system.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Since implementation in July 2017, over </a:t>
            </a:r>
            <a:r>
              <a:rPr lang="en-US" sz="24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38,270</a:t>
            </a: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tickets have been resolved.</a:t>
            </a:r>
          </a:p>
          <a:p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resolved ticket count since July 2019 is over </a:t>
            </a:r>
            <a:r>
              <a:rPr lang="en-US" sz="2400" b="1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5,600</a:t>
            </a:r>
            <a:r>
              <a:rPr lang="en-US" sz="24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Ticketing System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410494"/>
            <a:ext cx="11453091" cy="4525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mianSlabSerifTypeface" panose="02000000000000000000" pitchFamily="50" charset="0"/>
              </a:rPr>
              <a:t>The Portal can be accessed using TDOE Single Sign-On, Orion.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Ticketing System 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21" y="2344883"/>
            <a:ext cx="23336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82" y="1884218"/>
            <a:ext cx="7593518" cy="40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Review and update EIS contact information when a staff change is made by sending the request to </a:t>
            </a:r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  <a:hlinkClick r:id="rId3"/>
              </a:rPr>
              <a:t>dt.support@tn.gov</a:t>
            </a:r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 . Don’t forget to include requests for removal and addition of department list </a:t>
            </a:r>
            <a:r>
              <a:rPr lang="en-US" sz="2200" dirty="0" err="1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servs</a:t>
            </a:r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. </a:t>
            </a:r>
          </a:p>
          <a:p>
            <a:endParaRPr lang="en-US" sz="2200" b="1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PermianSlabSerifTypeface" panose="02000000000000000000" pitchFamily="50" charset="0"/>
              </a:rPr>
              <a:t>The Contact List can be found on the EIS Website.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www.tn.gov/education/lea-operations/education-information-system-eis.html</a:t>
            </a:r>
            <a:endParaRPr lang="en-US" sz="2400" dirty="0" smtClean="0"/>
          </a:p>
          <a:p>
            <a:endParaRPr lang="en-US" sz="2200" dirty="0" smtClean="0">
              <a:solidFill>
                <a:schemeClr val="tx1"/>
              </a:solidFill>
              <a:latin typeface="PermianSlabSerifTypeface" panose="02000000000000000000" pitchFamily="50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ermianSlabSerifTypeface" panose="02000000000000000000" pitchFamily="50" charset="0"/>
              </a:rPr>
              <a:t>Updates &amp; Reminders: District Contact Information</a:t>
            </a:r>
            <a:endParaRPr lang="en-US" sz="3200" b="1" dirty="0">
              <a:solidFill>
                <a:schemeClr val="bg1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716</Words>
  <Application>Microsoft Office PowerPoint</Application>
  <PresentationFormat>Widescreen</PresentationFormat>
  <Paragraphs>264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PermianSlabSerifTypeface</vt:lpstr>
      <vt:lpstr>Wingdings</vt:lpstr>
      <vt:lpstr>Office Theme</vt:lpstr>
      <vt:lpstr>District Technology Service Desk Updates</vt:lpstr>
      <vt:lpstr>District Technology Service Desk  </vt:lpstr>
      <vt:lpstr>District Technology Service Desk  </vt:lpstr>
      <vt:lpstr>Updates &amp; Reminders: SkillSets Online Training</vt:lpstr>
      <vt:lpstr>Updates &amp; Reminders: SkillSets Online Training </vt:lpstr>
      <vt:lpstr>Updates &amp; Reminders: SkillSets Online Training </vt:lpstr>
      <vt:lpstr>Updates &amp; Reminders: Ticketing System </vt:lpstr>
      <vt:lpstr>Updates &amp; Reminders: Ticketing System </vt:lpstr>
      <vt:lpstr>Updates &amp; Reminders: District Contact Information</vt:lpstr>
      <vt:lpstr>Updates &amp; Reminders: EIS Website</vt:lpstr>
      <vt:lpstr>Updates &amp; Reminders: Application Access Forms</vt:lpstr>
      <vt:lpstr>Updates &amp; Reminders: Application User List</vt:lpstr>
      <vt:lpstr>Updates &amp; Reminders: Single Sign-On User Report</vt:lpstr>
      <vt:lpstr>Updates &amp; Reminders: Single Sign-On User Report</vt:lpstr>
      <vt:lpstr>Updates &amp; Reminders: District Technology Website</vt:lpstr>
      <vt:lpstr>Updates &amp; Reminders: EIS Metrics</vt:lpstr>
      <vt:lpstr>Updates &amp; Reminders: EIS Metrics</vt:lpstr>
      <vt:lpstr>Updates &amp; Reminders: Single Sign-On Metrics</vt:lpstr>
      <vt:lpstr>Updates &amp; Reminders: List Serv Messages </vt:lpstr>
      <vt:lpstr>Updates &amp; Reminders: TCAP Visibility Tool </vt:lpstr>
      <vt:lpstr>Updates &amp; Reminders: Assessment Information</vt:lpstr>
      <vt:lpstr>Updates &amp; Reminders: Regional User Group (RUG) Leaders  </vt:lpstr>
      <vt:lpstr>Melissa Teat Help Desk Manager Melissa.Teat@tn.gov (800) 495-4154</vt:lpstr>
      <vt:lpstr>PowerPoint Presentation</vt:lpstr>
    </vt:vector>
  </TitlesOfParts>
  <Company>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Teat</dc:creator>
  <cp:lastModifiedBy>Melissa Teat</cp:lastModifiedBy>
  <cp:revision>169</cp:revision>
  <dcterms:created xsi:type="dcterms:W3CDTF">2017-09-13T01:27:15Z</dcterms:created>
  <dcterms:modified xsi:type="dcterms:W3CDTF">2019-09-26T04:08:38Z</dcterms:modified>
</cp:coreProperties>
</file>