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7"/>
  </p:notesMasterIdLst>
  <p:sldIdLst>
    <p:sldId id="256" r:id="rId2"/>
    <p:sldId id="273" r:id="rId3"/>
    <p:sldId id="258" r:id="rId4"/>
    <p:sldId id="269" r:id="rId5"/>
    <p:sldId id="259" r:id="rId6"/>
    <p:sldId id="260" r:id="rId7"/>
    <p:sldId id="261" r:id="rId8"/>
    <p:sldId id="262" r:id="rId9"/>
    <p:sldId id="263" r:id="rId10"/>
    <p:sldId id="297" r:id="rId11"/>
    <p:sldId id="298" r:id="rId12"/>
    <p:sldId id="303" r:id="rId13"/>
    <p:sldId id="275" r:id="rId14"/>
    <p:sldId id="299" r:id="rId15"/>
    <p:sldId id="300" r:id="rId16"/>
    <p:sldId id="306" r:id="rId17"/>
    <p:sldId id="272" r:id="rId18"/>
    <p:sldId id="276" r:id="rId19"/>
    <p:sldId id="291" r:id="rId20"/>
    <p:sldId id="294" r:id="rId21"/>
    <p:sldId id="288" r:id="rId22"/>
    <p:sldId id="267" r:id="rId23"/>
    <p:sldId id="277" r:id="rId24"/>
    <p:sldId id="268" r:id="rId25"/>
    <p:sldId id="278" r:id="rId26"/>
    <p:sldId id="305" r:id="rId27"/>
    <p:sldId id="302" r:id="rId28"/>
    <p:sldId id="308" r:id="rId29"/>
    <p:sldId id="301" r:id="rId30"/>
    <p:sldId id="265" r:id="rId31"/>
    <p:sldId id="318" r:id="rId32"/>
    <p:sldId id="336" r:id="rId33"/>
    <p:sldId id="333" r:id="rId34"/>
    <p:sldId id="334" r:id="rId35"/>
    <p:sldId id="287" r:id="rId36"/>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55"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15924"/>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smtClean="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B2EF2A21-6B71-4A5C-B1CA-1AA66A67F6A3}" type="datetimeFigureOut">
              <a:rPr lang="en-US"/>
              <a:pPr>
                <a:defRPr/>
              </a:pPr>
              <a:t>6/19/2014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smtClean="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60F736D2-7D3E-492A-9B37-F8F84D4E8B2B}" type="slidenum">
              <a:rPr lang="en-US"/>
              <a:pPr/>
              <a:t>‹#›</a:t>
            </a:fld>
            <a:endParaRPr lang="en-US"/>
          </a:p>
        </p:txBody>
      </p:sp>
    </p:spTree>
    <p:extLst>
      <p:ext uri="{BB962C8B-B14F-4D97-AF65-F5344CB8AC3E}">
        <p14:creationId xmlns:p14="http://schemas.microsoft.com/office/powerpoint/2010/main" val="2094572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41DBAF06-FE12-48FA-8A25-C2C42F848558}" type="slidenum">
              <a:rPr lang="en-US"/>
              <a:pPr algn="r"/>
              <a:t>1</a:t>
            </a:fld>
            <a:endParaRPr lang="en-US"/>
          </a:p>
        </p:txBody>
      </p:sp>
    </p:spTree>
    <p:extLst>
      <p:ext uri="{BB962C8B-B14F-4D97-AF65-F5344CB8AC3E}">
        <p14:creationId xmlns:p14="http://schemas.microsoft.com/office/powerpoint/2010/main" val="2564143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001001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289660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Yes, this study is limited to a narrowly defined homogeneous</a:t>
            </a:r>
            <a:r>
              <a:rPr lang="en-US" baseline="0" dirty="0" smtClean="0"/>
              <a:t> group of students, but results can be applied to other groups – andragogy. </a:t>
            </a:r>
            <a:endParaRPr lang="en-US" dirty="0" smtClean="0"/>
          </a:p>
        </p:txBody>
      </p:sp>
    </p:spTree>
    <p:extLst>
      <p:ext uri="{BB962C8B-B14F-4D97-AF65-F5344CB8AC3E}">
        <p14:creationId xmlns:p14="http://schemas.microsoft.com/office/powerpoint/2010/main" val="14520332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Educators completed an online course evaluation at the completion of a semester long online course. All participants were educators.</a:t>
            </a:r>
            <a:r>
              <a:rPr lang="en-US" baseline="0" dirty="0" smtClean="0"/>
              <a:t> Summarize demographics.</a:t>
            </a:r>
            <a:endParaRPr lang="en-US" dirty="0" smtClean="0"/>
          </a:p>
        </p:txBody>
      </p:sp>
    </p:spTree>
    <p:extLst>
      <p:ext uri="{BB962C8B-B14F-4D97-AF65-F5344CB8AC3E}">
        <p14:creationId xmlns:p14="http://schemas.microsoft.com/office/powerpoint/2010/main" val="1368836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Explain constructs</a:t>
            </a:r>
          </a:p>
        </p:txBody>
      </p:sp>
    </p:spTree>
    <p:extLst>
      <p:ext uri="{BB962C8B-B14F-4D97-AF65-F5344CB8AC3E}">
        <p14:creationId xmlns:p14="http://schemas.microsoft.com/office/powerpoint/2010/main" val="2869992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High alpha</a:t>
            </a:r>
          </a:p>
        </p:txBody>
      </p:sp>
    </p:spTree>
    <p:extLst>
      <p:ext uri="{BB962C8B-B14F-4D97-AF65-F5344CB8AC3E}">
        <p14:creationId xmlns:p14="http://schemas.microsoft.com/office/powerpoint/2010/main" val="954193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All participants reported that they experienced each type of interaction. However</a:t>
            </a:r>
            <a:r>
              <a:rPr lang="en-US" baseline="0" dirty="0" smtClean="0"/>
              <a:t> there was a different degree of influence</a:t>
            </a:r>
          </a:p>
          <a:p>
            <a:r>
              <a:rPr lang="en-US" sz="1200" b="1" kern="1200" dirty="0" smtClean="0">
                <a:solidFill>
                  <a:schemeClr val="tx1"/>
                </a:solidFill>
                <a:effectLst/>
                <a:latin typeface="+mn-lt"/>
                <a:ea typeface="+mn-ea"/>
                <a:cs typeface="+mn-cs"/>
              </a:rPr>
              <a:t>results of this study concur with learning theories that emphasize the importance of interaction.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Additionally, the results of the regression analysis demonstrate that each type of interaction has an influence on student perceived achievement. Although, the correlation coefficient results display student-student interaction as having a negative influence on student perceived achievement. Only two of the three types of interaction were reported to influence satisfaction.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Study results</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student-instructor interaction that focused on course content resulted in a high level of student perceived achievement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Participants in this study reported a high level of instructor feedback with 76.8% of the students reporting they strongly agreed or agreed to the statement, </a:t>
            </a:r>
          </a:p>
          <a:p>
            <a:r>
              <a:rPr lang="en-US" sz="1200" b="0" kern="1200" dirty="0" smtClean="0">
                <a:solidFill>
                  <a:schemeClr val="tx1"/>
                </a:solidFill>
                <a:effectLst/>
                <a:latin typeface="+mn-lt"/>
                <a:ea typeface="+mn-ea"/>
                <a:cs typeface="+mn-cs"/>
              </a:rPr>
              <a:t>This study was designed using the theoretical framework of Moore’s theory of interaction and sense of community within online courses. </a:t>
            </a:r>
          </a:p>
          <a:p>
            <a:endParaRPr lang="en-US" sz="1200" b="0" kern="1200" dirty="0" smtClean="0">
              <a:solidFill>
                <a:schemeClr val="tx1"/>
              </a:solidFill>
              <a:effectLst/>
              <a:latin typeface="+mn-lt"/>
              <a:ea typeface="+mn-ea"/>
              <a:cs typeface="+mn-cs"/>
            </a:endParaRPr>
          </a:p>
          <a:p>
            <a:r>
              <a:rPr lang="en-US" sz="1200" b="0" kern="1200" dirty="0" smtClean="0">
                <a:solidFill>
                  <a:schemeClr val="tx1"/>
                </a:solidFill>
                <a:effectLst/>
                <a:latin typeface="+mn-lt"/>
                <a:ea typeface="+mn-ea"/>
                <a:cs typeface="+mn-cs"/>
              </a:rPr>
              <a:t>learning theories that stress the importance of interaction in learning environments. </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1367954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Conducting multiple regression analysis allowed for the examination of the total contribution of all the independent constructs taken together, the comparative importance of different constructs, and the role of a particular independent construct separate from the effects of the other independent constructs. The goal of this study was to explain the effects of the independent variables and not make any predictive or causal analysis.</a:t>
            </a:r>
            <a:endParaRPr lang="en-US" dirty="0" smtClean="0"/>
          </a:p>
        </p:txBody>
      </p:sp>
    </p:spTree>
    <p:extLst>
      <p:ext uri="{BB962C8B-B14F-4D97-AF65-F5344CB8AC3E}">
        <p14:creationId xmlns:p14="http://schemas.microsoft.com/office/powerpoint/2010/main" val="2605519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Questions</a:t>
            </a:r>
            <a:r>
              <a:rPr lang="en-US" baseline="0" dirty="0" smtClean="0"/>
              <a:t> covered each type of student instructor  interaction that would occur – individualized feedback, ability to ask questions, clarity of assignment expectations</a:t>
            </a:r>
          </a:p>
          <a:p>
            <a:endParaRPr lang="en-US" baseline="0" dirty="0" smtClean="0"/>
          </a:p>
          <a:p>
            <a:r>
              <a:rPr lang="en-US" sz="1200" b="1" kern="1200" dirty="0" smtClean="0">
                <a:solidFill>
                  <a:schemeClr val="tx1"/>
                </a:solidFill>
                <a:effectLst/>
                <a:latin typeface="+mn-lt"/>
                <a:ea typeface="+mn-ea"/>
                <a:cs typeface="+mn-cs"/>
              </a:rPr>
              <a:t>. Participants in this study reported a high level of instructor feedback with 76.8% of the students reporting they strongly agreed or agreed to the statement,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Results strongly suggest that graduate students enrolled in online courses in the field of education positively associate instructor feedback with perceived achievement. Correlating with prior research, the results of this study concur that student-instructor interaction in an online environment is paramount to student success and essential for an effective online learning environment.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accessibility to instructors contributes to student perceived achievement. </a:t>
            </a:r>
            <a:endParaRPr lang="en-US" sz="1200" kern="1200" dirty="0" smtClean="0">
              <a:solidFill>
                <a:schemeClr val="tx1"/>
              </a:solidFill>
              <a:effectLst/>
              <a:latin typeface="+mn-lt"/>
              <a:ea typeface="+mn-ea"/>
              <a:cs typeface="+mn-cs"/>
            </a:endParaRPr>
          </a:p>
          <a:p>
            <a:r>
              <a:rPr lang="en-US" baseline="0" dirty="0" smtClean="0"/>
              <a:t> </a:t>
            </a:r>
            <a:endParaRPr lang="en-US" dirty="0" smtClean="0"/>
          </a:p>
        </p:txBody>
      </p:sp>
    </p:spTree>
    <p:extLst>
      <p:ext uri="{BB962C8B-B14F-4D97-AF65-F5344CB8AC3E}">
        <p14:creationId xmlns:p14="http://schemas.microsoft.com/office/powerpoint/2010/main" val="36176818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mn-lt"/>
                <a:ea typeface="+mn-ea"/>
                <a:cs typeface="+mn-cs"/>
              </a:rPr>
              <a:t>. Students reported that they had the opportunity to interact with each other, however few participants (21.9%) answered strongly agree to the statement “Increased contact with fellow students helped me get more out of this course“. </a:t>
            </a:r>
            <a:endParaRPr lang="en-US" sz="1200" kern="1200" dirty="0" smtClean="0">
              <a:solidFill>
                <a:schemeClr val="tx1"/>
              </a:solidFill>
              <a:effectLst/>
              <a:latin typeface="+mn-lt"/>
              <a:ea typeface="+mn-ea"/>
              <a:cs typeface="+mn-cs"/>
            </a:endParaRPr>
          </a:p>
          <a:p>
            <a:endParaRPr lang="en-US" dirty="0" smtClean="0"/>
          </a:p>
          <a:p>
            <a:r>
              <a:rPr lang="en-US" sz="1200" b="1" kern="1200" dirty="0" smtClean="0">
                <a:solidFill>
                  <a:schemeClr val="tx1"/>
                </a:solidFill>
                <a:effectLst/>
                <a:latin typeface="+mn-lt"/>
                <a:ea typeface="+mn-ea"/>
                <a:cs typeface="+mn-cs"/>
              </a:rPr>
              <a:t>For the statement, “I was able to share learning experiences with other students” most of the participants (57.3%) stated that could share learning experiences (Appendix O), indicating that courses were designed with opportunities for student-student interaction. However, the regression analysis results demonstrated that the interaction did not significantly influence student perceived achievement. The majority of the students (85.8%) reported that student-student interaction occurred (Appendix O). Students felt (57.4%) that they were able to share and get to know their classmates (Appendix O). As stated previously, prior studies regarding interactions in online courses studied the impact of one or two interactions to determine if the interactions contributed to achievement instead of comparing how each type of interaction influenced perceived achievement. Corroborating with previous studies, the regression analysis reported that student-student interaction did positively contribute to student perceived achievement, but not to the extent that student-instructor interaction and student-content interaction contributed.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With a negative correlation coefficient (-0.102) an argument can be made that student-student interaction does not influence student perceived achievement. Additionally, an assumption could be made that student-student interaction is perceived by students as a detractor to perceived achievement.</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2435178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148191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smtClean="0">
                <a:solidFill>
                  <a:schemeClr val="tx1"/>
                </a:solidFill>
                <a:effectLst/>
                <a:latin typeface="+mn-lt"/>
                <a:ea typeface="+mn-ea"/>
                <a:cs typeface="+mn-cs"/>
              </a:rPr>
              <a:t>Student-content interaction occurs when students complete assignments. In this study, results detail that student-content interaction was reported as having the second greatest influence on student perceived achievement. The positive influence of student-content interaction demonstrates that graduate students in the field of education value assignments that allow the student to interact with the content in a meaningful manner. </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680629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0925740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multiple regression analysis </a:t>
            </a:r>
            <a:endParaRPr lang="en-US" dirty="0" smtClean="0"/>
          </a:p>
          <a:p>
            <a:r>
              <a:rPr lang="en-US" dirty="0" smtClean="0"/>
              <a:t>Model 1</a:t>
            </a:r>
            <a:r>
              <a:rPr lang="en-US" baseline="0" dirty="0" smtClean="0"/>
              <a:t> = S-I most influence</a:t>
            </a:r>
          </a:p>
          <a:p>
            <a:r>
              <a:rPr lang="en-US" baseline="0" dirty="0" smtClean="0"/>
              <a:t>Model 2 = S-C</a:t>
            </a:r>
          </a:p>
          <a:p>
            <a:r>
              <a:rPr lang="en-US" baseline="0" dirty="0" smtClean="0"/>
              <a:t>Model 3 = S-S </a:t>
            </a:r>
          </a:p>
          <a:p>
            <a:r>
              <a:rPr lang="en-US" sz="1200" kern="1200" dirty="0" smtClean="0">
                <a:solidFill>
                  <a:schemeClr val="tx1"/>
                </a:solidFill>
                <a:effectLst/>
                <a:latin typeface="+mn-lt"/>
                <a:ea typeface="+mn-ea"/>
                <a:cs typeface="+mn-cs"/>
              </a:rPr>
              <a:t>Results determined that the sequence which resulted in the largest change in </a:t>
            </a:r>
            <a:r>
              <a:rPr lang="en-US" sz="1200" i="1" kern="1200" dirty="0" smtClean="0">
                <a:solidFill>
                  <a:schemeClr val="tx1"/>
                </a:solidFill>
                <a:effectLst/>
                <a:latin typeface="+mn-lt"/>
                <a:ea typeface="+mn-ea"/>
                <a:cs typeface="+mn-cs"/>
              </a:rPr>
              <a:t>R</a:t>
            </a:r>
            <a:r>
              <a:rPr lang="en-US" sz="1200" kern="1200" baseline="300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to the previous model was student-instructor interaction, student-content interaction and then student-student interaction </a:t>
            </a:r>
          </a:p>
          <a:p>
            <a:r>
              <a:rPr lang="en-US" sz="1200" b="0" i="1" kern="1200" dirty="0" smtClean="0">
                <a:solidFill>
                  <a:schemeClr val="tx1"/>
                </a:solidFill>
                <a:effectLst/>
                <a:latin typeface="+mn-lt"/>
                <a:ea typeface="+mn-ea"/>
                <a:cs typeface="+mn-cs"/>
              </a:rPr>
              <a:t>Model 1,</a:t>
            </a:r>
            <a:r>
              <a:rPr lang="en-US" sz="1200" b="0" kern="1200" dirty="0" smtClean="0">
                <a:solidFill>
                  <a:schemeClr val="tx1"/>
                </a:solidFill>
                <a:effectLst/>
                <a:latin typeface="+mn-lt"/>
                <a:ea typeface="+mn-ea"/>
                <a:cs typeface="+mn-cs"/>
              </a:rPr>
              <a:t> the regression model with only the constant and student-instructor independent interaction construct explains the majority (85.3%) of the variability of student perceived achievement dependent construct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.853, </a:t>
            </a:r>
            <a:r>
              <a:rPr lang="en-US" sz="1200" b="0" i="1" kern="1200" dirty="0" smtClean="0">
                <a:solidFill>
                  <a:schemeClr val="tx1"/>
                </a:solidFill>
                <a:effectLst/>
                <a:latin typeface="+mn-lt"/>
                <a:ea typeface="+mn-ea"/>
                <a:cs typeface="+mn-cs"/>
              </a:rPr>
              <a:t>F(1,153) = 1049, p</a:t>
            </a:r>
            <a:r>
              <a:rPr lang="en-US" sz="1200" b="0" kern="1200" dirty="0" smtClean="0">
                <a:solidFill>
                  <a:schemeClr val="tx1"/>
                </a:solidFill>
                <a:effectLst/>
                <a:latin typeface="+mn-lt"/>
                <a:ea typeface="+mn-ea"/>
                <a:cs typeface="+mn-cs"/>
              </a:rPr>
              <a:t>&lt;.05). </a:t>
            </a:r>
            <a:r>
              <a:rPr lang="en-US" sz="1200" b="0" i="1" kern="1200" dirty="0" smtClean="0">
                <a:solidFill>
                  <a:schemeClr val="tx1"/>
                </a:solidFill>
                <a:effectLst/>
                <a:latin typeface="+mn-lt"/>
                <a:ea typeface="+mn-ea"/>
                <a:cs typeface="+mn-cs"/>
              </a:rPr>
              <a:t>Model 2,</a:t>
            </a:r>
            <a:r>
              <a:rPr lang="en-US" sz="1200" b="0" kern="1200" dirty="0" smtClean="0">
                <a:solidFill>
                  <a:schemeClr val="tx1"/>
                </a:solidFill>
                <a:effectLst/>
                <a:latin typeface="+mn-lt"/>
                <a:ea typeface="+mn-ea"/>
                <a:cs typeface="+mn-cs"/>
              </a:rPr>
              <a:t> the regression model with the student-content independent interaction construct added to </a:t>
            </a:r>
            <a:r>
              <a:rPr lang="en-US" sz="1200" b="0" i="1" kern="1200" dirty="0" smtClean="0">
                <a:solidFill>
                  <a:schemeClr val="tx1"/>
                </a:solidFill>
                <a:effectLst/>
                <a:latin typeface="+mn-lt"/>
                <a:ea typeface="+mn-ea"/>
                <a:cs typeface="+mn-cs"/>
              </a:rPr>
              <a:t>Model 1</a:t>
            </a:r>
            <a:r>
              <a:rPr lang="en-US" sz="1200" b="0" kern="1200" dirty="0" smtClean="0">
                <a:solidFill>
                  <a:schemeClr val="tx1"/>
                </a:solidFill>
                <a:effectLst/>
                <a:latin typeface="+mn-lt"/>
                <a:ea typeface="+mn-ea"/>
                <a:cs typeface="+mn-cs"/>
              </a:rPr>
              <a:t>, demonstrates a small but significant increase (3%) of perceived achievement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.882, </a:t>
            </a:r>
            <a:r>
              <a:rPr lang="en-US" sz="1200" b="0" i="1" kern="1200" dirty="0" smtClean="0">
                <a:solidFill>
                  <a:schemeClr val="tx1"/>
                </a:solidFill>
                <a:effectLst/>
                <a:latin typeface="+mn-lt"/>
                <a:ea typeface="+mn-ea"/>
                <a:cs typeface="+mn-cs"/>
              </a:rPr>
              <a:t>F(2,153) = 601, p</a:t>
            </a:r>
            <a:r>
              <a:rPr lang="en-US" sz="1200" b="0" kern="1200" dirty="0" smtClean="0">
                <a:solidFill>
                  <a:schemeClr val="tx1"/>
                </a:solidFill>
                <a:effectLst/>
                <a:latin typeface="+mn-lt"/>
                <a:ea typeface="+mn-ea"/>
                <a:cs typeface="+mn-cs"/>
              </a:rPr>
              <a:t>&lt;.05). </a:t>
            </a:r>
            <a:r>
              <a:rPr lang="en-US" sz="1200" b="0" i="1" kern="1200" dirty="0" smtClean="0">
                <a:solidFill>
                  <a:schemeClr val="tx1"/>
                </a:solidFill>
                <a:effectLst/>
                <a:latin typeface="+mn-lt"/>
                <a:ea typeface="+mn-ea"/>
                <a:cs typeface="+mn-cs"/>
              </a:rPr>
              <a:t>Model 3,</a:t>
            </a:r>
            <a:r>
              <a:rPr lang="en-US" sz="1200" b="0" kern="1200" dirty="0" smtClean="0">
                <a:solidFill>
                  <a:schemeClr val="tx1"/>
                </a:solidFill>
                <a:effectLst/>
                <a:latin typeface="+mn-lt"/>
                <a:ea typeface="+mn-ea"/>
                <a:cs typeface="+mn-cs"/>
              </a:rPr>
              <a:t> the regression model with the student-student independent interaction construct added to </a:t>
            </a:r>
            <a:r>
              <a:rPr lang="en-US" sz="1200" b="0" i="1" kern="1200" dirty="0" smtClean="0">
                <a:solidFill>
                  <a:schemeClr val="tx1"/>
                </a:solidFill>
                <a:effectLst/>
                <a:latin typeface="+mn-lt"/>
                <a:ea typeface="+mn-ea"/>
                <a:cs typeface="+mn-cs"/>
              </a:rPr>
              <a:t>Model 2</a:t>
            </a:r>
            <a:r>
              <a:rPr lang="en-US" sz="1200" b="0" kern="1200" dirty="0" smtClean="0">
                <a:solidFill>
                  <a:schemeClr val="tx1"/>
                </a:solidFill>
                <a:effectLst/>
                <a:latin typeface="+mn-lt"/>
                <a:ea typeface="+mn-ea"/>
                <a:cs typeface="+mn-cs"/>
              </a:rPr>
              <a:t>, demonstrates a minimal increase (1%)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.890, </a:t>
            </a:r>
            <a:r>
              <a:rPr lang="en-US" sz="1200" b="0" i="1" kern="1200" dirty="0" smtClean="0">
                <a:solidFill>
                  <a:schemeClr val="tx1"/>
                </a:solidFill>
                <a:effectLst/>
                <a:latin typeface="+mn-lt"/>
                <a:ea typeface="+mn-ea"/>
                <a:cs typeface="+mn-cs"/>
              </a:rPr>
              <a:t>F(3,153) = 426, p</a:t>
            </a:r>
            <a:r>
              <a:rPr lang="en-US" sz="1200" b="0" kern="1200" dirty="0" smtClean="0">
                <a:solidFill>
                  <a:schemeClr val="tx1"/>
                </a:solidFill>
                <a:effectLst/>
                <a:latin typeface="+mn-lt"/>
                <a:ea typeface="+mn-ea"/>
                <a:cs typeface="+mn-cs"/>
              </a:rPr>
              <a:t>&lt;.05). </a:t>
            </a:r>
            <a:endParaRPr lang="en-US" dirty="0" smtClean="0"/>
          </a:p>
        </p:txBody>
      </p:sp>
    </p:spTree>
    <p:extLst>
      <p:ext uri="{BB962C8B-B14F-4D97-AF65-F5344CB8AC3E}">
        <p14:creationId xmlns:p14="http://schemas.microsoft.com/office/powerpoint/2010/main" val="639613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3151494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smtClean="0">
                <a:solidFill>
                  <a:schemeClr val="tx1"/>
                </a:solidFill>
                <a:effectLst/>
                <a:latin typeface="+mn-lt"/>
                <a:ea typeface="+mn-ea"/>
                <a:cs typeface="+mn-cs"/>
              </a:rPr>
              <a:t>The majority of participants in this study indicated that student-student interaction occurred in their courses. Participants reported (60%) that they were “… able to share learning experiences with other students” and “…able to communicate with other students in this course” (57.4%) (Appendix O). However, the regression analysis demonstrated that the student-student interaction did not significantly influence student satisfaction. Additionally, the participants (72.9%) indicated that the instructor promoted student-student interaction (Appendix O). Even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With a minimal positive correlation coefficient (0.019) an argument can be made that student-student interaction has an insignificant influence on student satisfaction. </a:t>
            </a:r>
          </a:p>
          <a:p>
            <a:r>
              <a:rPr lang="en-US" sz="1200" b="0" kern="1200" dirty="0" smtClean="0">
                <a:solidFill>
                  <a:schemeClr val="tx1"/>
                </a:solidFill>
                <a:effectLst/>
                <a:latin typeface="+mn-lt"/>
                <a:ea typeface="+mn-ea"/>
                <a:cs typeface="+mn-cs"/>
              </a:rPr>
              <a:t>The multivariate regression equation demonstrated that student-instructor interaction and student-content interaction were positively and significantly associated with student satisfaction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baseline="300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 .897, </a:t>
            </a:r>
            <a:r>
              <a:rPr lang="en-US" sz="1200" b="0" i="1" kern="1200" dirty="0" smtClean="0">
                <a:solidFill>
                  <a:schemeClr val="tx1"/>
                </a:solidFill>
                <a:effectLst/>
                <a:latin typeface="+mn-lt"/>
                <a:ea typeface="+mn-ea"/>
                <a:cs typeface="+mn-cs"/>
              </a:rPr>
              <a:t>p</a:t>
            </a:r>
            <a:r>
              <a:rPr lang="en-US" sz="1200" b="0" kern="1200" dirty="0" smtClean="0">
                <a:solidFill>
                  <a:schemeClr val="tx1"/>
                </a:solidFill>
                <a:effectLst/>
                <a:latin typeface="+mn-lt"/>
                <a:ea typeface="+mn-ea"/>
                <a:cs typeface="+mn-cs"/>
              </a:rPr>
              <a:t>&lt;.05). </a:t>
            </a:r>
            <a:r>
              <a:rPr lang="en-US" sz="1200" b="0" i="1" kern="1200" dirty="0" smtClean="0">
                <a:solidFill>
                  <a:schemeClr val="tx1"/>
                </a:solidFill>
                <a:effectLst/>
                <a:latin typeface="+mn-lt"/>
                <a:ea typeface="+mn-ea"/>
                <a:cs typeface="+mn-cs"/>
              </a:rPr>
              <a:t>Model 1,</a:t>
            </a:r>
            <a:r>
              <a:rPr lang="en-US" sz="1200" b="0" kern="1200" dirty="0" smtClean="0">
                <a:solidFill>
                  <a:schemeClr val="tx1"/>
                </a:solidFill>
                <a:effectLst/>
                <a:latin typeface="+mn-lt"/>
                <a:ea typeface="+mn-ea"/>
                <a:cs typeface="+mn-cs"/>
              </a:rPr>
              <a:t> the regression model with only the constant and the student-instructor independent interaction construct explained the majority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.882, </a:t>
            </a:r>
            <a:r>
              <a:rPr lang="en-US" sz="1200" b="0" i="1" kern="1200" dirty="0" smtClean="0">
                <a:solidFill>
                  <a:schemeClr val="tx1"/>
                </a:solidFill>
                <a:effectLst/>
                <a:latin typeface="+mn-lt"/>
                <a:ea typeface="+mn-ea"/>
                <a:cs typeface="+mn-cs"/>
              </a:rPr>
              <a:t>F(1,153) = 1279,  p</a:t>
            </a:r>
            <a:r>
              <a:rPr lang="en-US" sz="1200" b="0" kern="1200" dirty="0" smtClean="0">
                <a:solidFill>
                  <a:schemeClr val="tx1"/>
                </a:solidFill>
                <a:effectLst/>
                <a:latin typeface="+mn-lt"/>
                <a:ea typeface="+mn-ea"/>
                <a:cs typeface="+mn-cs"/>
              </a:rPr>
              <a:t>&lt;.05)of the variability of student satisfaction dependent construct. </a:t>
            </a:r>
            <a:r>
              <a:rPr lang="en-US" sz="1200" b="0" i="1" kern="1200" dirty="0" smtClean="0">
                <a:solidFill>
                  <a:schemeClr val="tx1"/>
                </a:solidFill>
                <a:effectLst/>
                <a:latin typeface="+mn-lt"/>
                <a:ea typeface="+mn-ea"/>
                <a:cs typeface="+mn-cs"/>
              </a:rPr>
              <a:t>Model 2,</a:t>
            </a:r>
            <a:r>
              <a:rPr lang="en-US" sz="1200" b="0" kern="1200" dirty="0" smtClean="0">
                <a:solidFill>
                  <a:schemeClr val="tx1"/>
                </a:solidFill>
                <a:effectLst/>
                <a:latin typeface="+mn-lt"/>
                <a:ea typeface="+mn-ea"/>
                <a:cs typeface="+mn-cs"/>
              </a:rPr>
              <a:t> the regression model with the student-content independent interaction construct added to </a:t>
            </a:r>
            <a:r>
              <a:rPr lang="en-US" sz="1200" b="0" i="1" kern="1200" dirty="0" smtClean="0">
                <a:solidFill>
                  <a:schemeClr val="tx1"/>
                </a:solidFill>
                <a:effectLst/>
                <a:latin typeface="+mn-lt"/>
                <a:ea typeface="+mn-ea"/>
                <a:cs typeface="+mn-cs"/>
              </a:rPr>
              <a:t>Model 1</a:t>
            </a:r>
            <a:r>
              <a:rPr lang="en-US" sz="1200" b="0" kern="1200" dirty="0" smtClean="0">
                <a:solidFill>
                  <a:schemeClr val="tx1"/>
                </a:solidFill>
                <a:effectLst/>
                <a:latin typeface="+mn-lt"/>
                <a:ea typeface="+mn-ea"/>
                <a:cs typeface="+mn-cs"/>
              </a:rPr>
              <a:t>, demonstrated a minimal (1.3%) increase of satisfaction, explaining 89.7% of the variability of student satisfaction dependent construct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.897, </a:t>
            </a:r>
            <a:r>
              <a:rPr lang="en-US" sz="1200" b="0" i="1" kern="1200" dirty="0" smtClean="0">
                <a:solidFill>
                  <a:schemeClr val="tx1"/>
                </a:solidFill>
                <a:effectLst/>
                <a:latin typeface="+mn-lt"/>
                <a:ea typeface="+mn-ea"/>
                <a:cs typeface="+mn-cs"/>
              </a:rPr>
              <a:t>F(2,153) = 19, p</a:t>
            </a:r>
            <a:r>
              <a:rPr lang="en-US" sz="1200" b="0" kern="1200" dirty="0" smtClean="0">
                <a:solidFill>
                  <a:schemeClr val="tx1"/>
                </a:solidFill>
                <a:effectLst/>
                <a:latin typeface="+mn-lt"/>
                <a:ea typeface="+mn-ea"/>
                <a:cs typeface="+mn-cs"/>
              </a:rPr>
              <a:t>&lt;.05) . </a:t>
            </a:r>
            <a:r>
              <a:rPr lang="en-US" sz="1200" b="0" i="1" kern="1200" dirty="0" smtClean="0">
                <a:solidFill>
                  <a:schemeClr val="tx1"/>
                </a:solidFill>
                <a:effectLst/>
                <a:latin typeface="+mn-lt"/>
                <a:ea typeface="+mn-ea"/>
                <a:cs typeface="+mn-cs"/>
              </a:rPr>
              <a:t>Model 3,</a:t>
            </a:r>
            <a:r>
              <a:rPr lang="en-US" sz="1200" b="0" kern="1200" dirty="0" smtClean="0">
                <a:solidFill>
                  <a:schemeClr val="tx1"/>
                </a:solidFill>
                <a:effectLst/>
                <a:latin typeface="+mn-lt"/>
                <a:ea typeface="+mn-ea"/>
                <a:cs typeface="+mn-cs"/>
              </a:rPr>
              <a:t> the regression model with the student-student independent interaction construct added to </a:t>
            </a:r>
            <a:r>
              <a:rPr lang="en-US" sz="1200" b="0" i="1" kern="1200" dirty="0" smtClean="0">
                <a:solidFill>
                  <a:schemeClr val="tx1"/>
                </a:solidFill>
                <a:effectLst/>
                <a:latin typeface="+mn-lt"/>
                <a:ea typeface="+mn-ea"/>
                <a:cs typeface="+mn-cs"/>
              </a:rPr>
              <a:t>Model 2,</a:t>
            </a:r>
            <a:r>
              <a:rPr lang="en-US" sz="1200" b="0" kern="1200" dirty="0" smtClean="0">
                <a:solidFill>
                  <a:schemeClr val="tx1"/>
                </a:solidFill>
                <a:effectLst/>
                <a:latin typeface="+mn-lt"/>
                <a:ea typeface="+mn-ea"/>
                <a:cs typeface="+mn-cs"/>
              </a:rPr>
              <a:t> demonstrated no increase of the variability of student satisfaction dependent construct (</a:t>
            </a:r>
            <a:r>
              <a:rPr lang="en-US" sz="1200" b="0" i="1" kern="1200" dirty="0" smtClean="0">
                <a:solidFill>
                  <a:schemeClr val="tx1"/>
                </a:solidFill>
                <a:effectLst/>
                <a:latin typeface="+mn-lt"/>
                <a:ea typeface="+mn-ea"/>
                <a:cs typeface="+mn-cs"/>
              </a:rPr>
              <a:t>R</a:t>
            </a:r>
            <a:r>
              <a:rPr lang="en-US" sz="1200" b="0" i="1" kern="1200" baseline="300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 = .897, </a:t>
            </a:r>
            <a:r>
              <a:rPr lang="en-US" sz="1200" b="0" i="1" kern="1200" dirty="0" smtClean="0">
                <a:solidFill>
                  <a:schemeClr val="tx1"/>
                </a:solidFill>
                <a:effectLst/>
                <a:latin typeface="+mn-lt"/>
                <a:ea typeface="+mn-ea"/>
                <a:cs typeface="+mn-cs"/>
              </a:rPr>
              <a:t>F(3,153) = .03, p</a:t>
            </a:r>
            <a:r>
              <a:rPr lang="en-US" sz="1200" b="0" kern="1200" dirty="0" smtClean="0">
                <a:solidFill>
                  <a:schemeClr val="tx1"/>
                </a:solidFill>
                <a:effectLst/>
                <a:latin typeface="+mn-lt"/>
                <a:ea typeface="+mn-ea"/>
                <a:cs typeface="+mn-cs"/>
              </a:rPr>
              <a:t>&lt;.05)</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2592185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mn-lt"/>
                <a:ea typeface="+mn-ea"/>
                <a:cs typeface="+mn-cs"/>
              </a:rPr>
              <a:t>For each of the variables related to the construct student satisfaction, the majority of the students responded strongly agree or agree, therefore students were satisfied with the courses in which they were enrolled. </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15618577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smtClean="0">
                <a:solidFill>
                  <a:schemeClr val="tx1"/>
                </a:solidFill>
                <a:effectLst/>
                <a:latin typeface="+mn-lt"/>
                <a:ea typeface="+mn-ea"/>
                <a:cs typeface="+mn-cs"/>
              </a:rPr>
              <a:t>When designing the framework for this study Anderson and Archer’s “Community of Inquiry” model was used as the basis for the concept of a sense of community. Instructor presence contributed to sense of community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According to this definition, student-student interaction is not included in the definition of a sense of community. Therefore, students may feel a sense of community without student-student interaction. Contradicting the concept that a sense of community is necessary for learning, participants indicated that they did not feel a sense of community in their classes. However, the participants reported that they perceived they learned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Williams (2007) referred to sense of community as interacting within the course and interacting with the institution and were satisfied. Even though participants reported that they did not feel a sense of community in this course, they did report a high level of student-content interaction. As student-content interaction relates to Williams (2007) definition, perhaps a sense of community existed.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The lack of a sense of community did not have a significant negative effect on perceived achievement or satisfaction as demonstrated by the means of those constructs. </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16649112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mn-lt"/>
                <a:ea typeface="+mn-ea"/>
                <a:cs typeface="+mn-cs"/>
              </a:rPr>
              <a:t>Cox-Davenport (2010); Flax-Archer (2009) and </a:t>
            </a:r>
            <a:r>
              <a:rPr lang="en-US" sz="1200" b="1" kern="1200" dirty="0" err="1" smtClean="0">
                <a:solidFill>
                  <a:schemeClr val="tx1"/>
                </a:solidFill>
                <a:effectLst/>
                <a:latin typeface="+mn-lt"/>
                <a:ea typeface="+mn-ea"/>
                <a:cs typeface="+mn-cs"/>
              </a:rPr>
              <a:t>McAleer</a:t>
            </a:r>
            <a:r>
              <a:rPr lang="en-US" sz="1200" b="1" kern="1200" dirty="0" smtClean="0">
                <a:solidFill>
                  <a:schemeClr val="tx1"/>
                </a:solidFill>
                <a:effectLst/>
                <a:latin typeface="+mn-lt"/>
                <a:ea typeface="+mn-ea"/>
                <a:cs typeface="+mn-cs"/>
              </a:rPr>
              <a:t> (2009) determined students must feel they belong to a community of learners in order to achieve in a class. The results of this study contradicted the previous studies that detailed the significance of sense of community in an online course.</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Students perceive that interacting with each other has a negative impact on their achievement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Student-student interaction does not contribute to satisfaction</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2609608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smtClean="0">
                <a:solidFill>
                  <a:schemeClr val="tx1"/>
                </a:solidFill>
                <a:effectLst/>
                <a:latin typeface="+mn-lt"/>
                <a:ea typeface="+mn-ea"/>
                <a:cs typeface="+mn-cs"/>
              </a:rPr>
              <a:t>The findings somewhat correlate with Rhode (2009), as student-instructor interaction and student-content interaction were reported as the two most influential types of interaction on student satisfaction.</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In response to the results regarding student-content interaction, course content in online courses should be evaluated to ensure that quality student-content interaction occurs. Quality student-content interaction involves assignments that focus on higher order thinking skills </a:t>
            </a:r>
            <a:endParaRPr lang="en-US" sz="1200" kern="1200" dirty="0" smtClean="0">
              <a:solidFill>
                <a:schemeClr val="tx1"/>
              </a:solidFill>
              <a:effectLst/>
              <a:latin typeface="+mn-lt"/>
              <a:ea typeface="+mn-ea"/>
              <a:cs typeface="+mn-cs"/>
            </a:endParaRPr>
          </a:p>
          <a:p>
            <a:endParaRPr lang="en-US" dirty="0" smtClean="0"/>
          </a:p>
        </p:txBody>
      </p:sp>
    </p:spTree>
    <p:extLst>
      <p:ext uri="{BB962C8B-B14F-4D97-AF65-F5344CB8AC3E}">
        <p14:creationId xmlns:p14="http://schemas.microsoft.com/office/powerpoint/2010/main" val="515107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798056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Distance</a:t>
            </a:r>
            <a:r>
              <a:rPr lang="en-US" baseline="0" dirty="0" smtClean="0"/>
              <a:t> learning (contrary to what many members of mainstream media would have us believe) is not  new. </a:t>
            </a:r>
          </a:p>
          <a:p>
            <a:pPr>
              <a:spcBef>
                <a:spcPct val="0"/>
              </a:spcBef>
            </a:pPr>
            <a:r>
              <a:rPr lang="en-US" baseline="0" dirty="0" smtClean="0"/>
              <a:t>Faculty thought no learning could happen without faculty talking at students.</a:t>
            </a:r>
            <a:endParaRPr lang="en-US" dirty="0"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E8FA22B2-C85E-44D8-BE4C-2B71A4DDC4D6}" type="slidenum">
              <a:rPr lang="en-US"/>
              <a:pPr algn="r"/>
              <a:t>3</a:t>
            </a:fld>
            <a:endParaRPr lang="en-US"/>
          </a:p>
        </p:txBody>
      </p:sp>
    </p:spTree>
    <p:extLst>
      <p:ext uri="{BB962C8B-B14F-4D97-AF65-F5344CB8AC3E}">
        <p14:creationId xmlns:p14="http://schemas.microsoft.com/office/powerpoint/2010/main" val="14045296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smtClean="0">
                <a:solidFill>
                  <a:schemeClr val="tx1"/>
                </a:solidFill>
                <a:effectLst/>
                <a:latin typeface="+mn-lt"/>
                <a:ea typeface="+mn-ea"/>
                <a:cs typeface="+mn-cs"/>
              </a:rPr>
              <a:t>Now that it has been determined that students can learn in online classes, educators need to focus on the factors associated with student achievement and satisfaction in online classes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Various designs, which include variations in types of interactions, exist for creating online courses. As online course offerings are increasing, verifying how interaction variables impact student learning and satisfaction will improve the quality of online courses.</a:t>
            </a:r>
            <a:endParaRPr lang="en-US" sz="1200" kern="1200" dirty="0" smtClean="0">
              <a:solidFill>
                <a:schemeClr val="tx1"/>
              </a:solidFill>
              <a:effectLst/>
              <a:latin typeface="+mn-lt"/>
              <a:ea typeface="+mn-ea"/>
              <a:cs typeface="+mn-cs"/>
            </a:endParaRPr>
          </a:p>
          <a:p>
            <a:pPr>
              <a:spcBef>
                <a:spcPct val="0"/>
              </a:spcBef>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sz="1200" b="1" kern="1200" dirty="0" smtClean="0">
                <a:solidFill>
                  <a:schemeClr val="tx1"/>
                </a:solidFill>
                <a:effectLst/>
                <a:latin typeface="+mn-lt"/>
                <a:ea typeface="+mn-ea"/>
                <a:cs typeface="+mn-cs"/>
              </a:rPr>
              <a:t>The findings are significant in that they suggest that courses should be designed with specific student-instructor and student-content interaction. Also evident in the findings is that the influence of student-student is negligible. Student-student interaction did not contribute to student satisfaction. With a negative correlation coefficient, a postulation could be made that student-student interaction was perceived by participants as interfering with perceived achievement. The findings of this study reinforce research in that it supports the importance of interaction in online courses.</a:t>
            </a:r>
            <a:endParaRPr lang="en-US" sz="1200"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sz="1200" b="1" kern="1200" dirty="0" smtClean="0">
                <a:solidFill>
                  <a:schemeClr val="tx1"/>
                </a:solidFill>
                <a:effectLst/>
                <a:latin typeface="+mn-lt"/>
                <a:ea typeface="+mn-ea"/>
                <a:cs typeface="+mn-cs"/>
              </a:rPr>
              <a:t>Student-content interaction positively influenced both perceived achievement and satisfaction, which may contribute to course designers integrating quality assignments contributing to student-content interaction. Student-student interaction was an insignificant influence on satisfaction and limited on student perceived achievement. With this insight, courses may be revised to reduce the occurrences of student-student interaction to increase perceived achievement and satisfaction </a:t>
            </a:r>
            <a:endParaRPr lang="en-US" sz="1200" kern="1200" dirty="0" smtClean="0">
              <a:solidFill>
                <a:schemeClr val="tx1"/>
              </a:solidFill>
              <a:effectLst/>
              <a:latin typeface="+mn-lt"/>
              <a:ea typeface="+mn-ea"/>
              <a:cs typeface="+mn-cs"/>
            </a:endParaRPr>
          </a:p>
          <a:p>
            <a:pPr>
              <a:spcBef>
                <a:spcPct val="0"/>
              </a:spcBef>
            </a:pPr>
            <a:endParaRPr lang="en-US" dirty="0"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19A87242-DD45-4742-B24D-4601723148E5}" type="slidenum">
              <a:rPr lang="en-US"/>
              <a:pPr algn="r"/>
              <a:t>30</a:t>
            </a:fld>
            <a:endParaRPr lang="en-US"/>
          </a:p>
        </p:txBody>
      </p:sp>
    </p:spTree>
    <p:extLst>
      <p:ext uri="{BB962C8B-B14F-4D97-AF65-F5344CB8AC3E}">
        <p14:creationId xmlns:p14="http://schemas.microsoft.com/office/powerpoint/2010/main" val="1749532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Tree>
    <p:extLst>
      <p:ext uri="{BB962C8B-B14F-4D97-AF65-F5344CB8AC3E}">
        <p14:creationId xmlns:p14="http://schemas.microsoft.com/office/powerpoint/2010/main" val="37783128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2314987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42225350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4864679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827626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During the 20</a:t>
            </a:r>
            <a:r>
              <a:rPr lang="en-US" baseline="30000" dirty="0" smtClean="0"/>
              <a:t>th</a:t>
            </a:r>
            <a:r>
              <a:rPr lang="en-US" dirty="0" smtClean="0"/>
              <a:t> century,</a:t>
            </a:r>
            <a:r>
              <a:rPr lang="en-US" baseline="0" dirty="0" smtClean="0"/>
              <a:t> distance learning has been embraced by many</a:t>
            </a:r>
          </a:p>
          <a:p>
            <a:r>
              <a:rPr lang="en-US" baseline="0" dirty="0" smtClean="0"/>
              <a:t>Correspondence to radio delivery to </a:t>
            </a:r>
            <a:r>
              <a:rPr lang="en-US" baseline="0" dirty="0" err="1" smtClean="0"/>
              <a:t>tv</a:t>
            </a:r>
            <a:r>
              <a:rPr lang="en-US" baseline="0" dirty="0" smtClean="0"/>
              <a:t> delivery to online</a:t>
            </a:r>
            <a:endParaRPr lang="en-US" dirty="0" smtClean="0"/>
          </a:p>
        </p:txBody>
      </p:sp>
    </p:spTree>
    <p:extLst>
      <p:ext uri="{BB962C8B-B14F-4D97-AF65-F5344CB8AC3E}">
        <p14:creationId xmlns:p14="http://schemas.microsoft.com/office/powerpoint/2010/main" val="2909390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Just like in a face to face</a:t>
            </a:r>
            <a:r>
              <a:rPr lang="en-US" baseline="0" dirty="0" smtClean="0"/>
              <a:t> course, 3 types of interaction occur in an online course</a:t>
            </a:r>
            <a:endParaRPr 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E226EEB9-28DB-4453-9816-DA5903DCC579}" type="slidenum">
              <a:rPr lang="en-US"/>
              <a:pPr algn="r"/>
              <a:t>5</a:t>
            </a:fld>
            <a:endParaRPr lang="en-US"/>
          </a:p>
        </p:txBody>
      </p:sp>
    </p:spTree>
    <p:extLst>
      <p:ext uri="{BB962C8B-B14F-4D97-AF65-F5344CB8AC3E}">
        <p14:creationId xmlns:p14="http://schemas.microsoft.com/office/powerpoint/2010/main" val="595898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57B038DB-9DEF-4E91-88E8-BA9A407F7321}" type="slidenum">
              <a:rPr lang="en-US"/>
              <a:pPr algn="r"/>
              <a:t>6</a:t>
            </a:fld>
            <a:endParaRPr lang="en-US"/>
          </a:p>
        </p:txBody>
      </p:sp>
    </p:spTree>
    <p:extLst>
      <p:ext uri="{BB962C8B-B14F-4D97-AF65-F5344CB8AC3E}">
        <p14:creationId xmlns:p14="http://schemas.microsoft.com/office/powerpoint/2010/main" val="2882007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14B25610-9C0D-4717-9B76-E77E3BF0D8EB}" type="slidenum">
              <a:rPr lang="en-US"/>
              <a:pPr algn="r"/>
              <a:t>7</a:t>
            </a:fld>
            <a:endParaRPr lang="en-US"/>
          </a:p>
        </p:txBody>
      </p:sp>
    </p:spTree>
    <p:extLst>
      <p:ext uri="{BB962C8B-B14F-4D97-AF65-F5344CB8AC3E}">
        <p14:creationId xmlns:p14="http://schemas.microsoft.com/office/powerpoint/2010/main" val="2824303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Maureen story to tie the 3 interactions together</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3EEB0AA4-8D5C-40AC-BD5E-71C095B5B20C}" type="slidenum">
              <a:rPr lang="en-US"/>
              <a:pPr algn="r"/>
              <a:t>8</a:t>
            </a:fld>
            <a:endParaRPr lang="en-US"/>
          </a:p>
        </p:txBody>
      </p:sp>
    </p:spTree>
    <p:extLst>
      <p:ext uri="{BB962C8B-B14F-4D97-AF65-F5344CB8AC3E}">
        <p14:creationId xmlns:p14="http://schemas.microsoft.com/office/powerpoint/2010/main" val="1474475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As professionals,</a:t>
            </a:r>
            <a:r>
              <a:rPr lang="en-US" baseline="0" dirty="0" smtClean="0"/>
              <a:t> we deal with opponents of online learning daily.  Even though numerous studies have shown that students DO learn in online classes.  We are past the agreement, “Do students learn?” </a:t>
            </a:r>
          </a:p>
          <a:p>
            <a:pPr>
              <a:spcBef>
                <a:spcPct val="0"/>
              </a:spcBef>
            </a:pPr>
            <a:r>
              <a:rPr lang="en-US" baseline="0" dirty="0" smtClean="0"/>
              <a:t>Just like research in F2F, it is now time to determine how to better meet the needs of students in online classes to increase student achievement and satisfaction.</a:t>
            </a:r>
            <a:endParaRPr lang="en-US" dirty="0"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D01BDBF7-C42F-44EA-AF98-E846A4C552CB}" type="slidenum">
              <a:rPr lang="en-US"/>
              <a:pPr algn="r"/>
              <a:t>9</a:t>
            </a:fld>
            <a:endParaRPr lang="en-US"/>
          </a:p>
        </p:txBody>
      </p:sp>
    </p:spTree>
    <p:extLst>
      <p:ext uri="{BB962C8B-B14F-4D97-AF65-F5344CB8AC3E}">
        <p14:creationId xmlns:p14="http://schemas.microsoft.com/office/powerpoint/2010/main" val="1696515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7042" name="Group 2"/>
          <p:cNvGrpSpPr>
            <a:grpSpLocks/>
          </p:cNvGrpSpPr>
          <p:nvPr/>
        </p:nvGrpSpPr>
        <p:grpSpPr bwMode="auto">
          <a:xfrm>
            <a:off x="0" y="6350"/>
            <a:ext cx="9140825" cy="6851650"/>
            <a:chOff x="0" y="4"/>
            <a:chExt cx="5758" cy="4316"/>
          </a:xfrm>
        </p:grpSpPr>
        <p:grpSp>
          <p:nvGrpSpPr>
            <p:cNvPr id="87043" name="Group 3"/>
            <p:cNvGrpSpPr>
              <a:grpSpLocks/>
            </p:cNvGrpSpPr>
            <p:nvPr/>
          </p:nvGrpSpPr>
          <p:grpSpPr bwMode="auto">
            <a:xfrm>
              <a:off x="0" y="1161"/>
              <a:ext cx="5758" cy="3159"/>
              <a:chOff x="0" y="1161"/>
              <a:chExt cx="5758" cy="3159"/>
            </a:xfrm>
          </p:grpSpPr>
          <p:sp>
            <p:nvSpPr>
              <p:cNvPr id="87044"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5"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704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7"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8"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7049" name="Group 9"/>
            <p:cNvGrpSpPr>
              <a:grpSpLocks/>
            </p:cNvGrpSpPr>
            <p:nvPr/>
          </p:nvGrpSpPr>
          <p:grpSpPr bwMode="auto">
            <a:xfrm>
              <a:off x="348" y="4"/>
              <a:ext cx="5410" cy="4316"/>
              <a:chOff x="348" y="4"/>
              <a:chExt cx="5410" cy="4316"/>
            </a:xfrm>
          </p:grpSpPr>
          <p:sp>
            <p:nvSpPr>
              <p:cNvPr id="8705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2"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8705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US" noProof="0" smtClean="0"/>
              <a:t>Click to edit Master title style</a:t>
            </a:r>
          </a:p>
        </p:txBody>
      </p:sp>
      <p:sp>
        <p:nvSpPr>
          <p:cNvPr id="87057" name="Rectangle 17"/>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n-US" noProof="0" smtClean="0"/>
              <a:t>Click to edit Master subtitle style</a:t>
            </a:r>
          </a:p>
        </p:txBody>
      </p:sp>
      <p:sp>
        <p:nvSpPr>
          <p:cNvPr id="87058" name="Rectangle 18"/>
          <p:cNvSpPr>
            <a:spLocks noGrp="1" noChangeArrowheads="1"/>
          </p:cNvSpPr>
          <p:nvPr>
            <p:ph type="dt" sz="quarter" idx="2"/>
          </p:nvPr>
        </p:nvSpPr>
        <p:spPr/>
        <p:txBody>
          <a:bodyPr/>
          <a:lstStyle>
            <a:lvl1pPr>
              <a:defRPr/>
            </a:lvl1pPr>
          </a:lstStyle>
          <a:p>
            <a:fld id="{8E6E05D4-1405-4EA7-BA04-3236D92806E1}" type="datetimeFigureOut">
              <a:rPr lang="en-US"/>
              <a:pPr/>
              <a:t>6/19/2014</a:t>
            </a:fld>
            <a:endParaRPr lang="en-US"/>
          </a:p>
        </p:txBody>
      </p:sp>
      <p:sp>
        <p:nvSpPr>
          <p:cNvPr id="87059"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87060" name="Rectangle 20"/>
          <p:cNvSpPr>
            <a:spLocks noGrp="1" noChangeArrowheads="1"/>
          </p:cNvSpPr>
          <p:nvPr>
            <p:ph type="sldNum" sz="quarter" idx="4"/>
          </p:nvPr>
        </p:nvSpPr>
        <p:spPr/>
        <p:txBody>
          <a:bodyPr/>
          <a:lstStyle>
            <a:lvl1pPr>
              <a:defRPr/>
            </a:lvl1pPr>
          </a:lstStyle>
          <a:p>
            <a:fld id="{4028643F-01D8-4998-B1FF-55BF3395748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F690399-1E43-477C-B0E0-015EAB4E190C}" type="datetimeFigureOut">
              <a:rPr lang="en-US"/>
              <a:pPr/>
              <a:t>6/19/2014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16AEB9-DCBC-428D-8488-E57F9FA2F1C7}" type="slidenum">
              <a:rPr lang="en-US"/>
              <a:pPr/>
              <a:t>‹#›</a:t>
            </a:fld>
            <a:endParaRPr lang="en-US"/>
          </a:p>
        </p:txBody>
      </p:sp>
    </p:spTree>
    <p:extLst>
      <p:ext uri="{BB962C8B-B14F-4D97-AF65-F5344CB8AC3E}">
        <p14:creationId xmlns:p14="http://schemas.microsoft.com/office/powerpoint/2010/main" val="61818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A8C5443-74EF-4264-917B-52466CF1E63E}" type="datetimeFigureOut">
              <a:rPr lang="en-US"/>
              <a:pPr/>
              <a:t>6/19/2014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5CD889-9F19-412D-9FAA-48D1C31FAC72}" type="slidenum">
              <a:rPr lang="en-US"/>
              <a:pPr/>
              <a:t>‹#›</a:t>
            </a:fld>
            <a:endParaRPr lang="en-US"/>
          </a:p>
        </p:txBody>
      </p:sp>
    </p:spTree>
    <p:extLst>
      <p:ext uri="{BB962C8B-B14F-4D97-AF65-F5344CB8AC3E}">
        <p14:creationId xmlns:p14="http://schemas.microsoft.com/office/powerpoint/2010/main" val="3962432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981200"/>
            <a:ext cx="7543800" cy="4114800"/>
          </a:xfrm>
        </p:spPr>
        <p:txBody>
          <a:bodyPr/>
          <a:lstStyle/>
          <a:p>
            <a:endParaRPr lang="en-US"/>
          </a:p>
        </p:txBody>
      </p:sp>
      <p:sp>
        <p:nvSpPr>
          <p:cNvPr id="4" name="Date Placeholder 3"/>
          <p:cNvSpPr>
            <a:spLocks noGrp="1"/>
          </p:cNvSpPr>
          <p:nvPr>
            <p:ph type="dt" sz="half" idx="10"/>
          </p:nvPr>
        </p:nvSpPr>
        <p:spPr>
          <a:xfrm>
            <a:off x="1066800" y="6248400"/>
            <a:ext cx="1905000" cy="457200"/>
          </a:xfrm>
        </p:spPr>
        <p:txBody>
          <a:bodyPr/>
          <a:lstStyle>
            <a:lvl1pPr>
              <a:defRPr/>
            </a:lvl1pPr>
          </a:lstStyle>
          <a:p>
            <a:fld id="{F5C3862C-660A-4F4B-B1C3-352E7D54CB4A}" type="datetimeFigureOut">
              <a:rPr lang="en-US"/>
              <a:pPr/>
              <a:t>6/19/2014</a:t>
            </a:fld>
            <a:endParaRPr lang="en-US"/>
          </a:p>
        </p:txBody>
      </p:sp>
      <p:sp>
        <p:nvSpPr>
          <p:cNvPr id="5" name="Footer Placeholder 4"/>
          <p:cNvSpPr>
            <a:spLocks noGrp="1"/>
          </p:cNvSpPr>
          <p:nvPr>
            <p:ph type="ftr" sz="quarter" idx="11"/>
          </p:nvPr>
        </p:nvSpPr>
        <p:spPr>
          <a:xfrm>
            <a:off x="34290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705600" y="6248400"/>
            <a:ext cx="1905000" cy="457200"/>
          </a:xfrm>
        </p:spPr>
        <p:txBody>
          <a:bodyPr/>
          <a:lstStyle>
            <a:lvl1pPr>
              <a:defRPr/>
            </a:lvl1pPr>
          </a:lstStyle>
          <a:p>
            <a:fld id="{D2AE73C8-2463-4B0B-8946-243E9C578572}" type="slidenum">
              <a:rPr lang="en-US"/>
              <a:pPr/>
              <a:t>‹#›</a:t>
            </a:fld>
            <a:endParaRPr lang="en-US"/>
          </a:p>
        </p:txBody>
      </p:sp>
    </p:spTree>
    <p:extLst>
      <p:ext uri="{BB962C8B-B14F-4D97-AF65-F5344CB8AC3E}">
        <p14:creationId xmlns:p14="http://schemas.microsoft.com/office/powerpoint/2010/main" val="242143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AD9EABD-A6DB-4049-9A13-F76ADCA8B3AF}" type="datetimeFigureOut">
              <a:rPr lang="en-US"/>
              <a:pPr/>
              <a:t>6/19/2014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8B2EAE-F93D-424A-9996-0F5AD7F1EE36}" type="slidenum">
              <a:rPr lang="en-US"/>
              <a:pPr/>
              <a:t>‹#›</a:t>
            </a:fld>
            <a:endParaRPr lang="en-US"/>
          </a:p>
        </p:txBody>
      </p:sp>
    </p:spTree>
    <p:extLst>
      <p:ext uri="{BB962C8B-B14F-4D97-AF65-F5344CB8AC3E}">
        <p14:creationId xmlns:p14="http://schemas.microsoft.com/office/powerpoint/2010/main" val="125221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1D4D3A9-3D96-4BD9-8F7D-A95CCD992474}" type="datetimeFigureOut">
              <a:rPr lang="en-US"/>
              <a:pPr/>
              <a:t>6/19/2014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ACADCB-EB5C-4A28-A975-7B9F3B132EAE}" type="slidenum">
              <a:rPr lang="en-US"/>
              <a:pPr/>
              <a:t>‹#›</a:t>
            </a:fld>
            <a:endParaRPr lang="en-US"/>
          </a:p>
        </p:txBody>
      </p:sp>
    </p:spTree>
    <p:extLst>
      <p:ext uri="{BB962C8B-B14F-4D97-AF65-F5344CB8AC3E}">
        <p14:creationId xmlns:p14="http://schemas.microsoft.com/office/powerpoint/2010/main" val="453384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539FDEA8-98BF-4383-B5CF-CD3059C044D8}" type="datetimeFigureOut">
              <a:rPr lang="en-US"/>
              <a:pPr/>
              <a:t>6/19/2014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B04C61-1CC5-45B0-B56D-A1E9B6C5DDE5}" type="slidenum">
              <a:rPr lang="en-US"/>
              <a:pPr/>
              <a:t>‹#›</a:t>
            </a:fld>
            <a:endParaRPr lang="en-US"/>
          </a:p>
        </p:txBody>
      </p:sp>
    </p:spTree>
    <p:extLst>
      <p:ext uri="{BB962C8B-B14F-4D97-AF65-F5344CB8AC3E}">
        <p14:creationId xmlns:p14="http://schemas.microsoft.com/office/powerpoint/2010/main" val="371328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68FC253-AC2D-48B3-824A-477472577EC2}" type="datetimeFigureOut">
              <a:rPr lang="en-US"/>
              <a:pPr/>
              <a:t>6/19/2014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BE5D9C4-FFB7-47AB-8EAF-DBD746DEBEC7}" type="slidenum">
              <a:rPr lang="en-US"/>
              <a:pPr/>
              <a:t>‹#›</a:t>
            </a:fld>
            <a:endParaRPr lang="en-US"/>
          </a:p>
        </p:txBody>
      </p:sp>
    </p:spTree>
    <p:extLst>
      <p:ext uri="{BB962C8B-B14F-4D97-AF65-F5344CB8AC3E}">
        <p14:creationId xmlns:p14="http://schemas.microsoft.com/office/powerpoint/2010/main" val="153773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9BDBDF5-8F7D-44DC-8341-312AACA239FC}" type="datetimeFigureOut">
              <a:rPr lang="en-US"/>
              <a:pPr/>
              <a:t>6/19/2014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CDCFC8F-D0E2-45EA-8BE8-9C0EF532C25F}" type="slidenum">
              <a:rPr lang="en-US"/>
              <a:pPr/>
              <a:t>‹#›</a:t>
            </a:fld>
            <a:endParaRPr lang="en-US"/>
          </a:p>
        </p:txBody>
      </p:sp>
    </p:spTree>
    <p:extLst>
      <p:ext uri="{BB962C8B-B14F-4D97-AF65-F5344CB8AC3E}">
        <p14:creationId xmlns:p14="http://schemas.microsoft.com/office/powerpoint/2010/main" val="40016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813C78A-4C69-4EA9-9889-9B63BDA44E8C}" type="datetimeFigureOut">
              <a:rPr lang="en-US"/>
              <a:pPr/>
              <a:t>6/19/2014</a:t>
            </a:fld>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kristi@dr-bordelon.com</a:t>
            </a:r>
            <a:endParaRPr lang="en-US" dirty="0"/>
          </a:p>
        </p:txBody>
      </p:sp>
      <p:sp>
        <p:nvSpPr>
          <p:cNvPr id="4" name="Slide Number Placeholder 3"/>
          <p:cNvSpPr>
            <a:spLocks noGrp="1"/>
          </p:cNvSpPr>
          <p:nvPr>
            <p:ph type="sldNum" sz="quarter" idx="12"/>
          </p:nvPr>
        </p:nvSpPr>
        <p:spPr/>
        <p:txBody>
          <a:bodyPr/>
          <a:lstStyle>
            <a:lvl1pPr>
              <a:defRPr/>
            </a:lvl1pPr>
          </a:lstStyle>
          <a:p>
            <a:fld id="{7C4E307A-7404-4915-87C7-599758567D37}" type="slidenum">
              <a:rPr lang="en-US"/>
              <a:pPr/>
              <a:t>‹#›</a:t>
            </a:fld>
            <a:endParaRPr lang="en-US"/>
          </a:p>
        </p:txBody>
      </p:sp>
    </p:spTree>
    <p:extLst>
      <p:ext uri="{BB962C8B-B14F-4D97-AF65-F5344CB8AC3E}">
        <p14:creationId xmlns:p14="http://schemas.microsoft.com/office/powerpoint/2010/main" val="42450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E87F36C-3701-4EE8-A9C2-FDCF61565384}" type="datetimeFigureOut">
              <a:rPr lang="en-US"/>
              <a:pPr/>
              <a:t>6/19/2014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7C5DD0-F2A3-4B00-9DA6-D26275941077}" type="slidenum">
              <a:rPr lang="en-US"/>
              <a:pPr/>
              <a:t>‹#›</a:t>
            </a:fld>
            <a:endParaRPr lang="en-US"/>
          </a:p>
        </p:txBody>
      </p:sp>
    </p:spTree>
    <p:extLst>
      <p:ext uri="{BB962C8B-B14F-4D97-AF65-F5344CB8AC3E}">
        <p14:creationId xmlns:p14="http://schemas.microsoft.com/office/powerpoint/2010/main" val="164950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A276261-0821-405D-9A3A-00791267BE6C}" type="datetimeFigureOut">
              <a:rPr lang="en-US"/>
              <a:pPr/>
              <a:t>6/19/2014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199877-1DA5-47D4-8D01-416FEE4966EF}" type="slidenum">
              <a:rPr lang="en-US"/>
              <a:pPr/>
              <a:t>‹#›</a:t>
            </a:fld>
            <a:endParaRPr lang="en-US"/>
          </a:p>
        </p:txBody>
      </p:sp>
    </p:spTree>
    <p:extLst>
      <p:ext uri="{BB962C8B-B14F-4D97-AF65-F5344CB8AC3E}">
        <p14:creationId xmlns:p14="http://schemas.microsoft.com/office/powerpoint/2010/main" val="3711177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6018" name="Group 2"/>
          <p:cNvGrpSpPr>
            <a:grpSpLocks/>
          </p:cNvGrpSpPr>
          <p:nvPr/>
        </p:nvGrpSpPr>
        <p:grpSpPr bwMode="auto">
          <a:xfrm>
            <a:off x="0" y="6350"/>
            <a:ext cx="9140825" cy="6851650"/>
            <a:chOff x="0" y="4"/>
            <a:chExt cx="5758" cy="4316"/>
          </a:xfrm>
        </p:grpSpPr>
        <p:sp>
          <p:nvSpPr>
            <p:cNvPr id="86019"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0"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6021" name="Group 5"/>
            <p:cNvGrpSpPr>
              <a:grpSpLocks/>
            </p:cNvGrpSpPr>
            <p:nvPr userDrawn="1"/>
          </p:nvGrpSpPr>
          <p:grpSpPr bwMode="auto">
            <a:xfrm>
              <a:off x="0" y="4"/>
              <a:ext cx="5758" cy="4316"/>
              <a:chOff x="0" y="4"/>
              <a:chExt cx="5758" cy="4316"/>
            </a:xfrm>
          </p:grpSpPr>
          <p:sp>
            <p:nvSpPr>
              <p:cNvPr id="86022"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3"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4"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5"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6"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8"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9"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3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8603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603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603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000">
                <a:effectLst>
                  <a:outerShdw blurRad="38100" dist="38100" dir="2700000" algn="tl">
                    <a:srgbClr val="000000"/>
                  </a:outerShdw>
                </a:effectLst>
              </a:defRPr>
            </a:lvl1pPr>
          </a:lstStyle>
          <a:p>
            <a:fld id="{7AA5AE09-05B6-41EB-BA6B-A34FB1C8248A}" type="datetimeFigureOut">
              <a:rPr lang="en-US"/>
              <a:pPr/>
              <a:t>6/19/2014</a:t>
            </a:fld>
            <a:endParaRPr lang="en-US"/>
          </a:p>
        </p:txBody>
      </p:sp>
      <p:sp>
        <p:nvSpPr>
          <p:cNvPr id="8603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8603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F6A362C7-A8F6-41C6-8DAB-DB8AE267DB0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kristi@dr-bordelon.com" TargetMode="External"/><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a:xfrm>
            <a:off x="990600" y="2209800"/>
            <a:ext cx="7543800" cy="1431925"/>
          </a:xfrm>
        </p:spPr>
        <p:txBody>
          <a:bodyPr/>
          <a:lstStyle/>
          <a:p>
            <a:pPr algn="ctr"/>
            <a:r>
              <a:rPr lang="en-US" sz="4000" dirty="0"/>
              <a:t>Perceptions of Achievement and Satisfaction as Related to Interactions in Online Courses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dirty="0"/>
              <a:t>Research Question One</a:t>
            </a:r>
          </a:p>
        </p:txBody>
      </p:sp>
      <p:sp>
        <p:nvSpPr>
          <p:cNvPr id="129027" name="Rectangle 3"/>
          <p:cNvSpPr>
            <a:spLocks noGrp="1" noChangeArrowheads="1"/>
          </p:cNvSpPr>
          <p:nvPr>
            <p:ph type="body" idx="1"/>
          </p:nvPr>
        </p:nvSpPr>
        <p:spPr/>
        <p:txBody>
          <a:bodyPr/>
          <a:lstStyle/>
          <a:p>
            <a:pPr>
              <a:buFont typeface="Wingdings" panose="05000000000000000000" pitchFamily="2" charset="2"/>
              <a:buNone/>
            </a:pPr>
            <a:r>
              <a:rPr lang="en-US" dirty="0"/>
              <a:t>Is there a statistically significant degree of differences or variations in student-instructor interaction, student-student interaction, or student-content interaction and student perceived achievement in online graduate courses in the field of education?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dirty="0"/>
              <a:t>Research Question Two</a:t>
            </a:r>
          </a:p>
        </p:txBody>
      </p:sp>
      <p:sp>
        <p:nvSpPr>
          <p:cNvPr id="130051" name="Rectangle 3"/>
          <p:cNvSpPr>
            <a:spLocks noGrp="1" noChangeArrowheads="1"/>
          </p:cNvSpPr>
          <p:nvPr>
            <p:ph type="body" idx="1"/>
          </p:nvPr>
        </p:nvSpPr>
        <p:spPr/>
        <p:txBody>
          <a:bodyPr/>
          <a:lstStyle/>
          <a:p>
            <a:pPr>
              <a:buFont typeface="Wingdings" panose="05000000000000000000" pitchFamily="2" charset="2"/>
              <a:buNone/>
            </a:pPr>
            <a:r>
              <a:rPr lang="en-US" dirty="0"/>
              <a:t>Is there a statistically significant degree of differences or variations in student-instructor interaction, student-student interaction, or student-content interaction and student satisfaction in online graduate courses in the field of education?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dirty="0"/>
              <a:t>How was the study conducted?</a:t>
            </a:r>
          </a:p>
        </p:txBody>
      </p:sp>
      <p:sp>
        <p:nvSpPr>
          <p:cNvPr id="144387" name="Rectangle 3"/>
          <p:cNvSpPr>
            <a:spLocks noGrp="1" noChangeArrowheads="1"/>
          </p:cNvSpPr>
          <p:nvPr>
            <p:ph type="body" idx="1"/>
          </p:nvPr>
        </p:nvSpPr>
        <p:spPr/>
        <p:txBody>
          <a:bodyPr/>
          <a:lstStyle/>
          <a:p>
            <a:r>
              <a:rPr lang="en-US" dirty="0"/>
              <a:t>A purposive sample of 300 K-12 educators enrolled in online graduate classes in the field of education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a:t>How was the study conducted?</a:t>
            </a:r>
          </a:p>
        </p:txBody>
      </p:sp>
      <p:graphicFrame>
        <p:nvGraphicFramePr>
          <p:cNvPr id="55317" name="Group 21"/>
          <p:cNvGraphicFramePr>
            <a:graphicFrameLocks noGrp="1"/>
          </p:cNvGraphicFramePr>
          <p:nvPr>
            <p:ph sz="half" idx="2"/>
          </p:nvPr>
        </p:nvGraphicFramePr>
        <p:xfrm>
          <a:off x="4914900" y="1981200"/>
          <a:ext cx="3695700" cy="4114800"/>
        </p:xfrm>
        <a:graphic>
          <a:graphicData uri="http://schemas.openxmlformats.org/drawingml/2006/table">
            <a:tbl>
              <a:tblPr/>
              <a:tblGrid>
                <a:gridCol w="1847850"/>
                <a:gridCol w="1847850"/>
              </a:tblGrid>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K-5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62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6-8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9-12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Other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5339" name="Group 43"/>
          <p:cNvGraphicFramePr>
            <a:graphicFrameLocks noGrp="1"/>
          </p:cNvGraphicFramePr>
          <p:nvPr>
            <p:ph sz="half" idx="1"/>
          </p:nvPr>
        </p:nvGraphicFramePr>
        <p:xfrm>
          <a:off x="1066800" y="1981200"/>
          <a:ext cx="3695700" cy="3086100"/>
        </p:xfrm>
        <a:graphic>
          <a:graphicData uri="http://schemas.openxmlformats.org/drawingml/2006/table">
            <a:tbl>
              <a:tblPr/>
              <a:tblGrid>
                <a:gridCol w="1847850"/>
                <a:gridCol w="1847850"/>
              </a:tblGrid>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1-5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6-10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More than 10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5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dirty="0"/>
              <a:t>How was the study conducted?</a:t>
            </a:r>
          </a:p>
        </p:txBody>
      </p:sp>
      <p:sp>
        <p:nvSpPr>
          <p:cNvPr id="133123" name="Rectangle 3"/>
          <p:cNvSpPr>
            <a:spLocks noGrp="1" noChangeArrowheads="1"/>
          </p:cNvSpPr>
          <p:nvPr>
            <p:ph type="body" idx="1"/>
          </p:nvPr>
        </p:nvSpPr>
        <p:spPr/>
        <p:txBody>
          <a:bodyPr/>
          <a:lstStyle/>
          <a:p>
            <a:r>
              <a:rPr lang="en-US" sz="2800" dirty="0"/>
              <a:t>Student-instructor interaction – 8 questions</a:t>
            </a:r>
          </a:p>
          <a:p>
            <a:r>
              <a:rPr lang="en-US" sz="2800" dirty="0"/>
              <a:t>Student-student interaction – 7 questions</a:t>
            </a:r>
          </a:p>
          <a:p>
            <a:r>
              <a:rPr lang="en-US" sz="2800" dirty="0"/>
              <a:t>Student-content interaction – 3 questions</a:t>
            </a:r>
          </a:p>
          <a:p>
            <a:r>
              <a:rPr lang="en-US" sz="2800" dirty="0"/>
              <a:t>Student perceived achievement – 5 questions</a:t>
            </a:r>
          </a:p>
          <a:p>
            <a:r>
              <a:rPr lang="en-US" sz="2800" dirty="0"/>
              <a:t>Student satisfaction – 7 questions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algn="ctr"/>
            <a:r>
              <a:rPr lang="en-US" dirty="0" err="1"/>
              <a:t>Cronbach's</a:t>
            </a:r>
            <a:r>
              <a:rPr lang="en-US" dirty="0"/>
              <a:t> Alpha For Instrument </a:t>
            </a:r>
          </a:p>
        </p:txBody>
      </p:sp>
      <p:graphicFrame>
        <p:nvGraphicFramePr>
          <p:cNvPr id="137231" name="Group 15"/>
          <p:cNvGraphicFramePr>
            <a:graphicFrameLocks noGrp="1"/>
          </p:cNvGraphicFramePr>
          <p:nvPr>
            <p:ph idx="1"/>
          </p:nvPr>
        </p:nvGraphicFramePr>
        <p:xfrm>
          <a:off x="1066800" y="1981200"/>
          <a:ext cx="3048000" cy="4114800"/>
        </p:xfrm>
        <a:graphic>
          <a:graphicData uri="http://schemas.openxmlformats.org/drawingml/2006/table">
            <a:tbl>
              <a:tblPr/>
              <a:tblGrid>
                <a:gridCol w="3048000"/>
              </a:tblGrid>
              <a:tr h="20574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Cronbach's Alpha </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.980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574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Number of Items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dirty="0"/>
              <a:t>Study Results</a:t>
            </a:r>
          </a:p>
        </p:txBody>
      </p:sp>
      <p:sp>
        <p:nvSpPr>
          <p:cNvPr id="150531" name="Rectangle 3"/>
          <p:cNvSpPr>
            <a:spLocks noGrp="1" noChangeArrowheads="1"/>
          </p:cNvSpPr>
          <p:nvPr>
            <p:ph type="body" idx="1"/>
          </p:nvPr>
        </p:nvSpPr>
        <p:spPr/>
        <p:txBody>
          <a:bodyPr/>
          <a:lstStyle/>
          <a:p>
            <a:pPr>
              <a:lnSpc>
                <a:spcPct val="80000"/>
              </a:lnSpc>
            </a:pPr>
            <a:r>
              <a:rPr lang="en-US" sz="2400" dirty="0"/>
              <a:t>Each type of interaction occurred</a:t>
            </a:r>
          </a:p>
          <a:p>
            <a:pPr>
              <a:lnSpc>
                <a:spcPct val="80000"/>
              </a:lnSpc>
            </a:pPr>
            <a:r>
              <a:rPr lang="en-US" sz="2400" dirty="0" smtClean="0"/>
              <a:t>Learning theories </a:t>
            </a:r>
            <a:endParaRPr lang="en-US" sz="2400" dirty="0"/>
          </a:p>
          <a:p>
            <a:pPr>
              <a:lnSpc>
                <a:spcPct val="80000"/>
              </a:lnSpc>
            </a:pPr>
            <a:r>
              <a:rPr lang="en-US" sz="2400" dirty="0" smtClean="0"/>
              <a:t>Each </a:t>
            </a:r>
            <a:r>
              <a:rPr lang="en-US" sz="2400" dirty="0"/>
              <a:t>type of interaction has an influence on student perceived achievement.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122" name="Group 282"/>
          <p:cNvGraphicFramePr>
            <a:graphicFrameLocks noGrp="1"/>
          </p:cNvGraphicFramePr>
          <p:nvPr>
            <p:ph idx="4294967295"/>
          </p:nvPr>
        </p:nvGraphicFramePr>
        <p:xfrm>
          <a:off x="685800" y="1676400"/>
          <a:ext cx="6781800" cy="4525965"/>
        </p:xfrm>
        <a:graphic>
          <a:graphicData uri="http://schemas.openxmlformats.org/drawingml/2006/table">
            <a:tbl>
              <a:tblPr/>
              <a:tblGrid>
                <a:gridCol w="3646488"/>
                <a:gridCol w="3135312"/>
              </a:tblGrid>
              <a:tr h="565150">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Construct</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Mean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Student-instructor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3.9202</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Student-student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3.2387</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Student-content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3.7484</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 Perceived Learning</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3.8877</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 Satisfaction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3.8774</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6119" name="Rectangle 279"/>
          <p:cNvSpPr>
            <a:spLocks noGrp="1" noChangeArrowheads="1"/>
          </p:cNvSpPr>
          <p:nvPr>
            <p:ph type="title" idx="4294967295"/>
          </p:nvPr>
        </p:nvSpPr>
        <p:spPr>
          <a:xfrm>
            <a:off x="0" y="274638"/>
            <a:ext cx="8229600" cy="1143000"/>
          </a:xfrm>
        </p:spPr>
        <p:txBody>
          <a:bodyPr/>
          <a:lstStyle/>
          <a:p>
            <a:r>
              <a:rPr lang="en-US" dirty="0"/>
              <a:t>Comparing </a:t>
            </a:r>
            <a:r>
              <a:rPr lang="en-US" dirty="0" smtClean="0"/>
              <a:t>Interactions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a:r>
              <a:rPr lang="en-US" dirty="0"/>
              <a:t>Student-Instructor Interaction</a:t>
            </a:r>
          </a:p>
        </p:txBody>
      </p:sp>
      <p:sp>
        <p:nvSpPr>
          <p:cNvPr id="57347" name="Rectangle 3"/>
          <p:cNvSpPr>
            <a:spLocks noGrp="1" noChangeArrowheads="1"/>
          </p:cNvSpPr>
          <p:nvPr>
            <p:ph type="body" idx="1"/>
          </p:nvPr>
        </p:nvSpPr>
        <p:spPr>
          <a:xfrm>
            <a:off x="1066800" y="2209800"/>
            <a:ext cx="7543800" cy="4114800"/>
          </a:xfrm>
        </p:spPr>
        <p:txBody>
          <a:bodyPr/>
          <a:lstStyle/>
          <a:p>
            <a:r>
              <a:rPr lang="en-US" dirty="0" smtClean="0"/>
              <a:t>The instructor treated me as an individual </a:t>
            </a:r>
          </a:p>
          <a:p>
            <a:r>
              <a:rPr lang="en-US" dirty="0" smtClean="0"/>
              <a:t>I </a:t>
            </a:r>
            <a:r>
              <a:rPr lang="en-US" dirty="0"/>
              <a:t>felt that I had adequate opportunity to communicate with my instructor </a:t>
            </a:r>
          </a:p>
          <a:p>
            <a:r>
              <a:rPr lang="en-US" dirty="0" smtClean="0"/>
              <a:t>I knew what work was expected of me and what deadlines were approaching for assignments. </a:t>
            </a:r>
          </a:p>
          <a:p>
            <a:pPr algn="ctr">
              <a:buFont typeface="Wingdings" panose="05000000000000000000" pitchFamily="2" charset="2"/>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pPr algn="ctr"/>
            <a:r>
              <a:rPr lang="en-US" dirty="0"/>
              <a:t>Student-Student Interaction</a:t>
            </a:r>
          </a:p>
        </p:txBody>
      </p:sp>
      <p:sp>
        <p:nvSpPr>
          <p:cNvPr id="116739" name="Rectangle 3"/>
          <p:cNvSpPr>
            <a:spLocks noGrp="1" noChangeArrowheads="1"/>
          </p:cNvSpPr>
          <p:nvPr>
            <p:ph type="body" idx="1"/>
          </p:nvPr>
        </p:nvSpPr>
        <p:spPr/>
        <p:txBody>
          <a:bodyPr/>
          <a:lstStyle/>
          <a:p>
            <a:r>
              <a:rPr lang="en-US" dirty="0"/>
              <a:t>I was able to share learning experiences with other students </a:t>
            </a:r>
            <a:endParaRPr lang="en-US" dirty="0" smtClean="0"/>
          </a:p>
          <a:p>
            <a:r>
              <a:rPr lang="en-US" dirty="0" smtClean="0"/>
              <a:t>Increased contact with fellow students helped me get more out of this course</a:t>
            </a:r>
          </a:p>
          <a:p>
            <a:r>
              <a:rPr lang="en-US" dirty="0" smtClean="0"/>
              <a:t>I felt that I shared a sense of community with my classmates. </a:t>
            </a:r>
          </a:p>
          <a:p>
            <a:pPr marL="0" inden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152400" y="2057400"/>
            <a:ext cx="8839200" cy="2057400"/>
          </a:xfrm>
        </p:spPr>
        <p:txBody>
          <a:bodyPr/>
          <a:lstStyle/>
          <a:p>
            <a:pPr algn="ctr"/>
            <a:r>
              <a:rPr lang="en-US" sz="4000" dirty="0" err="1" smtClean="0"/>
              <a:t>EdMedia</a:t>
            </a:r>
            <a:r>
              <a:rPr lang="en-US" sz="4000" dirty="0" smtClean="0"/>
              <a:t> 2014</a:t>
            </a:r>
            <a:r>
              <a:rPr lang="en-US" sz="4000" dirty="0" smtClean="0"/>
              <a:t/>
            </a:r>
            <a:br>
              <a:rPr lang="en-US" sz="4000" dirty="0" smtClean="0"/>
            </a:br>
            <a:r>
              <a:rPr lang="en-US" sz="4000" dirty="0" smtClean="0"/>
              <a:t/>
            </a:r>
            <a:br>
              <a:rPr lang="en-US" sz="4000" dirty="0" smtClean="0"/>
            </a:br>
            <a:r>
              <a:rPr lang="en-US" sz="4000" dirty="0" smtClean="0"/>
              <a:t>June 26, 2014</a:t>
            </a:r>
            <a:endParaRPr lang="en-US"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lgn="ctr"/>
            <a:r>
              <a:rPr lang="en-US" dirty="0"/>
              <a:t>Student-Content Interaction</a:t>
            </a:r>
          </a:p>
        </p:txBody>
      </p:sp>
      <p:sp>
        <p:nvSpPr>
          <p:cNvPr id="122883" name="Rectangle 3"/>
          <p:cNvSpPr>
            <a:spLocks noGrp="1" noChangeArrowheads="1"/>
          </p:cNvSpPr>
          <p:nvPr>
            <p:ph type="body" idx="1"/>
          </p:nvPr>
        </p:nvSpPr>
        <p:spPr/>
        <p:txBody>
          <a:bodyPr/>
          <a:lstStyle/>
          <a:p>
            <a:r>
              <a:rPr lang="en-US" dirty="0"/>
              <a:t>The forum boards helped me understand course </a:t>
            </a:r>
            <a:r>
              <a:rPr lang="en-US" dirty="0" smtClean="0"/>
              <a:t>content</a:t>
            </a:r>
          </a:p>
          <a:p>
            <a:r>
              <a:rPr lang="en-US" dirty="0" smtClean="0"/>
              <a:t>I learned to interrelate the important issues in the course material </a:t>
            </a:r>
          </a:p>
          <a:p>
            <a:r>
              <a:rPr lang="en-US" dirty="0" smtClean="0"/>
              <a:t>I developed the ability to communicate clearly about the subject</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dirty="0"/>
              <a:t>Perceived Achievement</a:t>
            </a:r>
          </a:p>
        </p:txBody>
      </p:sp>
      <p:sp>
        <p:nvSpPr>
          <p:cNvPr id="110595" name="Rectangle 3"/>
          <p:cNvSpPr>
            <a:spLocks noGrp="1" noChangeArrowheads="1"/>
          </p:cNvSpPr>
          <p:nvPr>
            <p:ph type="body" idx="1"/>
          </p:nvPr>
        </p:nvSpPr>
        <p:spPr/>
        <p:txBody>
          <a:bodyPr/>
          <a:lstStyle/>
          <a:p>
            <a:r>
              <a:rPr lang="en-US" dirty="0" smtClean="0"/>
              <a:t>I </a:t>
            </a:r>
            <a:r>
              <a:rPr lang="en-US" dirty="0"/>
              <a:t>improved my ability to integrate facts and develop generalizations from the course material </a:t>
            </a:r>
            <a:endParaRPr lang="en-US" dirty="0" smtClean="0"/>
          </a:p>
          <a:p>
            <a:r>
              <a:rPr lang="en-US" dirty="0" smtClean="0"/>
              <a:t>I learned to identify the central issues of the course </a:t>
            </a:r>
          </a:p>
          <a:p>
            <a:r>
              <a:rPr lang="en-US" dirty="0" smtClean="0"/>
              <a:t>I learned concepts and principles in this course</a:t>
            </a:r>
          </a:p>
          <a:p>
            <a:pPr marL="0" indent="0">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Perceived student achievement</a:t>
            </a:r>
          </a:p>
        </p:txBody>
      </p:sp>
      <p:pic>
        <p:nvPicPr>
          <p:cNvPr id="25604" name="Picture 4" descr="achive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476500"/>
            <a:ext cx="7897813" cy="2193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dirty="0"/>
              <a:t>Student Satisfaction</a:t>
            </a:r>
          </a:p>
        </p:txBody>
      </p:sp>
      <p:sp>
        <p:nvSpPr>
          <p:cNvPr id="59395" name="Rectangle 3"/>
          <p:cNvSpPr>
            <a:spLocks noGrp="1" noChangeArrowheads="1"/>
          </p:cNvSpPr>
          <p:nvPr>
            <p:ph type="body" idx="1"/>
          </p:nvPr>
        </p:nvSpPr>
        <p:spPr/>
        <p:txBody>
          <a:bodyPr/>
          <a:lstStyle/>
          <a:p>
            <a:r>
              <a:rPr lang="en-US" dirty="0"/>
              <a:t>I enjoyed the structure/format of the </a:t>
            </a:r>
            <a:r>
              <a:rPr lang="en-US" dirty="0" smtClean="0"/>
              <a:t>class</a:t>
            </a:r>
          </a:p>
          <a:p>
            <a:r>
              <a:rPr lang="en-US" dirty="0" smtClean="0"/>
              <a:t>I was very satisfied with this course</a:t>
            </a:r>
          </a:p>
          <a:p>
            <a:r>
              <a:rPr lang="en-US" dirty="0" smtClean="0"/>
              <a:t>I feel that this course served my needs well </a:t>
            </a:r>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Student satisfaction</a:t>
            </a:r>
          </a:p>
        </p:txBody>
      </p:sp>
      <p:sp>
        <p:nvSpPr>
          <p:cNvPr id="26627" name="Rectangle 3"/>
          <p:cNvSpPr>
            <a:spLocks noGrp="1" noChangeArrowheads="1"/>
          </p:cNvSpPr>
          <p:nvPr>
            <p:ph type="body" idx="1"/>
          </p:nvPr>
        </p:nvSpPr>
        <p:spPr/>
        <p:txBody>
          <a:bodyPr/>
          <a:lstStyle/>
          <a:p>
            <a:pPr>
              <a:buFont typeface="Wingdings" panose="05000000000000000000" pitchFamily="2" charset="2"/>
              <a:buNone/>
            </a:pPr>
            <a:endParaRPr lang="en-US"/>
          </a:p>
        </p:txBody>
      </p:sp>
      <p:pic>
        <p:nvPicPr>
          <p:cNvPr id="26628" name="Picture 4" descr="satisfac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476500"/>
            <a:ext cx="7897813" cy="2193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dirty="0"/>
              <a:t>What does this mean?</a:t>
            </a:r>
          </a:p>
        </p:txBody>
      </p:sp>
      <p:sp>
        <p:nvSpPr>
          <p:cNvPr id="60419" name="Rectangle 3"/>
          <p:cNvSpPr>
            <a:spLocks noGrp="1" noChangeArrowheads="1"/>
          </p:cNvSpPr>
          <p:nvPr>
            <p:ph type="body" idx="1"/>
          </p:nvPr>
        </p:nvSpPr>
        <p:spPr/>
        <p:txBody>
          <a:bodyPr/>
          <a:lstStyle/>
          <a:p>
            <a:r>
              <a:rPr lang="en-US" dirty="0"/>
              <a:t>The instructor has the most influence in both learning and satisfaction</a:t>
            </a:r>
          </a:p>
          <a:p>
            <a:r>
              <a:rPr lang="en-US" dirty="0"/>
              <a:t>Students really like relevant assignments</a:t>
            </a:r>
          </a:p>
          <a:p>
            <a:r>
              <a:rPr lang="en-US" dirty="0"/>
              <a:t>Students only want to interact with each other if it is meaningful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04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0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dirty="0"/>
              <a:t>Sense of Community</a:t>
            </a:r>
          </a:p>
        </p:txBody>
      </p:sp>
      <p:sp>
        <p:nvSpPr>
          <p:cNvPr id="147459" name="Rectangle 3"/>
          <p:cNvSpPr>
            <a:spLocks noGrp="1" noChangeArrowheads="1"/>
          </p:cNvSpPr>
          <p:nvPr>
            <p:ph type="body" idx="1"/>
          </p:nvPr>
        </p:nvSpPr>
        <p:spPr/>
        <p:txBody>
          <a:bodyPr/>
          <a:lstStyle/>
          <a:p>
            <a:pPr>
              <a:lnSpc>
                <a:spcPct val="90000"/>
              </a:lnSpc>
            </a:pPr>
            <a:r>
              <a:rPr lang="en-US" dirty="0" smtClean="0"/>
              <a:t>Students do not need to feel a sense of community to achieve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dirty="0"/>
              <a:t>What does this mean?</a:t>
            </a:r>
          </a:p>
        </p:txBody>
      </p:sp>
      <p:sp>
        <p:nvSpPr>
          <p:cNvPr id="142339" name="Rectangle 3"/>
          <p:cNvSpPr>
            <a:spLocks noGrp="1" noChangeArrowheads="1"/>
          </p:cNvSpPr>
          <p:nvPr>
            <p:ph type="body" idx="1"/>
          </p:nvPr>
        </p:nvSpPr>
        <p:spPr/>
        <p:txBody>
          <a:bodyPr/>
          <a:lstStyle/>
          <a:p>
            <a:r>
              <a:rPr lang="en-US" dirty="0"/>
              <a:t>Students perceive that interacting with each other has a negative impact on their achievement</a:t>
            </a:r>
          </a:p>
          <a:p>
            <a:r>
              <a:rPr lang="en-US" dirty="0"/>
              <a:t>Student-student interaction does not contribute to satisfaction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dirty="0" smtClean="0"/>
              <a:t>Implications</a:t>
            </a:r>
            <a:endParaRPr lang="en-US" dirty="0"/>
          </a:p>
        </p:txBody>
      </p:sp>
      <p:sp>
        <p:nvSpPr>
          <p:cNvPr id="154627" name="Rectangle 3"/>
          <p:cNvSpPr>
            <a:spLocks noGrp="1" noChangeArrowheads="1"/>
          </p:cNvSpPr>
          <p:nvPr>
            <p:ph type="body" idx="1"/>
          </p:nvPr>
        </p:nvSpPr>
        <p:spPr/>
        <p:txBody>
          <a:bodyPr/>
          <a:lstStyle/>
          <a:p>
            <a:pPr>
              <a:lnSpc>
                <a:spcPct val="90000"/>
              </a:lnSpc>
            </a:pPr>
            <a:r>
              <a:rPr lang="en-US" dirty="0"/>
              <a:t>Explicit assignment directions</a:t>
            </a:r>
          </a:p>
          <a:p>
            <a:pPr>
              <a:lnSpc>
                <a:spcPct val="90000"/>
              </a:lnSpc>
            </a:pPr>
            <a:r>
              <a:rPr lang="en-US" dirty="0"/>
              <a:t>Qualitative and quantitative </a:t>
            </a:r>
            <a:r>
              <a:rPr lang="en-US" dirty="0" smtClean="0"/>
              <a:t>feedback</a:t>
            </a:r>
          </a:p>
          <a:p>
            <a:pPr>
              <a:lnSpc>
                <a:spcPct val="90000"/>
              </a:lnSpc>
            </a:pPr>
            <a:r>
              <a:rPr lang="en-US" dirty="0" smtClean="0"/>
              <a:t>Ensure that quality student-content interaction occurs. </a:t>
            </a:r>
          </a:p>
          <a:p>
            <a:pPr>
              <a:lnSpc>
                <a:spcPct val="90000"/>
              </a:lnSpc>
            </a:pPr>
            <a:r>
              <a:rPr lang="en-US" dirty="0" smtClean="0"/>
              <a:t>Assignments that focus on higher order thinking skills </a:t>
            </a:r>
          </a:p>
          <a:p>
            <a:pPr>
              <a:lnSpc>
                <a:spcPct val="90000"/>
              </a:lnSpc>
            </a:pP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dirty="0"/>
              <a:t>Limitations</a:t>
            </a:r>
          </a:p>
        </p:txBody>
      </p:sp>
      <p:sp>
        <p:nvSpPr>
          <p:cNvPr id="140291" name="Rectangle 3"/>
          <p:cNvSpPr>
            <a:spLocks noGrp="1" noChangeArrowheads="1"/>
          </p:cNvSpPr>
          <p:nvPr>
            <p:ph type="body" idx="1"/>
          </p:nvPr>
        </p:nvSpPr>
        <p:spPr/>
        <p:txBody>
          <a:bodyPr/>
          <a:lstStyle/>
          <a:p>
            <a:r>
              <a:rPr lang="en-US" dirty="0"/>
              <a:t>Educators in graduate level courses</a:t>
            </a:r>
          </a:p>
          <a:p>
            <a:r>
              <a:rPr lang="en-US" dirty="0"/>
              <a:t>Courses offered entirely online</a:t>
            </a:r>
          </a:p>
          <a:p>
            <a:r>
              <a:rPr lang="en-US" dirty="0"/>
              <a:t>Student prior knowledge of content</a:t>
            </a:r>
          </a:p>
          <a:p>
            <a:r>
              <a:rPr lang="en-US" dirty="0"/>
              <a:t>Communication requirements for instructors </a:t>
            </a:r>
          </a:p>
          <a:p>
            <a:r>
              <a:rPr lang="en-US" dirty="0"/>
              <a:t>Communication requirements for students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a:t/>
            </a:r>
            <a:br>
              <a:rPr lang="en-US" sz="4000" dirty="0"/>
            </a:br>
            <a:r>
              <a:rPr lang="en-US" sz="4000" dirty="0" smtClean="0"/>
              <a:t>William </a:t>
            </a:r>
            <a:r>
              <a:rPr lang="en-US" sz="4000" dirty="0"/>
              <a:t>Rainey Harper </a:t>
            </a:r>
          </a:p>
        </p:txBody>
      </p:sp>
      <p:sp>
        <p:nvSpPr>
          <p:cNvPr id="5126" name="Rectangle 6"/>
          <p:cNvSpPr>
            <a:spLocks noGrp="1" noChangeArrowheads="1"/>
          </p:cNvSpPr>
          <p:nvPr>
            <p:ph type="body" idx="1"/>
          </p:nvPr>
        </p:nvSpPr>
        <p:spPr/>
        <p:txBody>
          <a:bodyPr/>
          <a:lstStyle/>
          <a:p>
            <a:r>
              <a:rPr lang="en-US" dirty="0"/>
              <a:t>University of Chicago – 1881</a:t>
            </a:r>
          </a:p>
          <a:p>
            <a:r>
              <a:rPr lang="en-US" dirty="0"/>
              <a:t>Many faculty members were outraged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p:txBody>
          <a:bodyPr/>
          <a:lstStyle/>
          <a:p>
            <a:r>
              <a:rPr lang="en-US" dirty="0"/>
              <a:t>What We Need To Do</a:t>
            </a:r>
          </a:p>
        </p:txBody>
      </p:sp>
      <p:sp>
        <p:nvSpPr>
          <p:cNvPr id="12291" name="Content Placeholder 2"/>
          <p:cNvSpPr>
            <a:spLocks noGrp="1"/>
          </p:cNvSpPr>
          <p:nvPr>
            <p:ph idx="4294967295"/>
          </p:nvPr>
        </p:nvSpPr>
        <p:spPr/>
        <p:txBody>
          <a:bodyPr/>
          <a:lstStyle/>
          <a:p>
            <a:r>
              <a:rPr lang="en-US" dirty="0"/>
              <a:t>Create purposeful student-instructor interaction in online classes</a:t>
            </a:r>
          </a:p>
          <a:p>
            <a:r>
              <a:rPr lang="en-US" dirty="0"/>
              <a:t>Require instructors to communicate with students</a:t>
            </a:r>
          </a:p>
          <a:p>
            <a:r>
              <a:rPr lang="en-US" dirty="0"/>
              <a:t>Design meaningful activities </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dirty="0" smtClean="0"/>
              <a:t>Assumptions</a:t>
            </a:r>
            <a:endParaRPr lang="en-US" dirty="0"/>
          </a:p>
        </p:txBody>
      </p:sp>
      <p:sp>
        <p:nvSpPr>
          <p:cNvPr id="175107" name="Rectangle 3"/>
          <p:cNvSpPr>
            <a:spLocks noGrp="1" noChangeArrowheads="1"/>
          </p:cNvSpPr>
          <p:nvPr>
            <p:ph type="body" idx="1"/>
          </p:nvPr>
        </p:nvSpPr>
        <p:spPr/>
        <p:txBody>
          <a:bodyPr/>
          <a:lstStyle/>
          <a:p>
            <a:r>
              <a:rPr lang="en-US" dirty="0" smtClean="0"/>
              <a:t>Students </a:t>
            </a:r>
            <a:r>
              <a:rPr lang="en-US" dirty="0"/>
              <a:t>may have had perceived that type of interaction as more important than interaction with other students </a:t>
            </a:r>
          </a:p>
          <a:p>
            <a:r>
              <a:rPr lang="en-US" dirty="0" smtClean="0"/>
              <a:t>Since </a:t>
            </a:r>
            <a:r>
              <a:rPr lang="en-US" dirty="0"/>
              <a:t>the students perceive the instructor as available, they do not see the need to interact with other students.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dirty="0"/>
              <a:t>Recommendation for practice</a:t>
            </a:r>
          </a:p>
        </p:txBody>
      </p:sp>
      <p:sp>
        <p:nvSpPr>
          <p:cNvPr id="211971" name="Rectangle 3"/>
          <p:cNvSpPr>
            <a:spLocks noGrp="1" noChangeArrowheads="1"/>
          </p:cNvSpPr>
          <p:nvPr>
            <p:ph type="body" idx="1"/>
          </p:nvPr>
        </p:nvSpPr>
        <p:spPr/>
        <p:txBody>
          <a:bodyPr/>
          <a:lstStyle/>
          <a:p>
            <a:r>
              <a:rPr lang="en-US" dirty="0" smtClean="0"/>
              <a:t>Review </a:t>
            </a:r>
            <a:r>
              <a:rPr lang="en-US" dirty="0"/>
              <a:t>how each of these interactions are addressed in online classes. </a:t>
            </a:r>
          </a:p>
          <a:p>
            <a:r>
              <a:rPr lang="en-US" dirty="0" smtClean="0"/>
              <a:t>Create </a:t>
            </a:r>
            <a:r>
              <a:rPr lang="en-US" dirty="0"/>
              <a:t>requirements for student-instructor </a:t>
            </a:r>
            <a:r>
              <a:rPr lang="en-US" dirty="0" smtClean="0"/>
              <a:t>interaction</a:t>
            </a:r>
          </a:p>
          <a:p>
            <a:r>
              <a:rPr lang="en-US" dirty="0" smtClean="0"/>
              <a:t>Incorporate meaningful student-content interaction</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dirty="0"/>
              <a:t>Limitations	</a:t>
            </a:r>
          </a:p>
        </p:txBody>
      </p:sp>
      <p:sp>
        <p:nvSpPr>
          <p:cNvPr id="205827" name="Rectangle 3"/>
          <p:cNvSpPr>
            <a:spLocks noGrp="1" noChangeArrowheads="1"/>
          </p:cNvSpPr>
          <p:nvPr>
            <p:ph type="body" idx="1"/>
          </p:nvPr>
        </p:nvSpPr>
        <p:spPr/>
        <p:txBody>
          <a:bodyPr/>
          <a:lstStyle/>
          <a:p>
            <a:r>
              <a:rPr lang="en-US" dirty="0"/>
              <a:t>Design</a:t>
            </a:r>
          </a:p>
          <a:p>
            <a:r>
              <a:rPr lang="en-US" dirty="0"/>
              <a:t>Framework</a:t>
            </a:r>
          </a:p>
          <a:p>
            <a:r>
              <a:rPr lang="en-US" dirty="0"/>
              <a:t>Perceived learning and satisfaction are perceptual measures. </a:t>
            </a:r>
          </a:p>
          <a:p>
            <a:r>
              <a:rPr lang="en-US" dirty="0"/>
              <a:t>Sample size</a:t>
            </a:r>
          </a:p>
          <a:p>
            <a:r>
              <a:rPr lang="en-US" dirty="0"/>
              <a:t>Purposive sample</a:t>
            </a:r>
          </a:p>
          <a:p>
            <a:r>
              <a:rPr lang="en-US" dirty="0"/>
              <a:t>Not applicable to face to face</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dirty="0" smtClean="0"/>
              <a:t>Limitations</a:t>
            </a:r>
            <a:endParaRPr lang="en-US" dirty="0"/>
          </a:p>
        </p:txBody>
      </p:sp>
      <p:sp>
        <p:nvSpPr>
          <p:cNvPr id="207875" name="Rectangle 3"/>
          <p:cNvSpPr>
            <a:spLocks noGrp="1" noChangeArrowheads="1"/>
          </p:cNvSpPr>
          <p:nvPr>
            <p:ph type="body" idx="1"/>
          </p:nvPr>
        </p:nvSpPr>
        <p:spPr/>
        <p:txBody>
          <a:bodyPr/>
          <a:lstStyle/>
          <a:p>
            <a:r>
              <a:rPr lang="en-US" dirty="0"/>
              <a:t>Non traditional students</a:t>
            </a:r>
          </a:p>
          <a:p>
            <a:r>
              <a:rPr lang="en-US" dirty="0"/>
              <a:t>Age of </a:t>
            </a:r>
            <a:r>
              <a:rPr lang="en-US" dirty="0" smtClean="0"/>
              <a:t>participants</a:t>
            </a:r>
            <a:endParaRPr lang="en-US" dirty="0"/>
          </a:p>
          <a:p>
            <a:r>
              <a:rPr lang="en-US" dirty="0"/>
              <a:t>Organizational issues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2" name="Rectangle 6"/>
          <p:cNvSpPr>
            <a:spLocks noGrp="1" noChangeArrowheads="1"/>
          </p:cNvSpPr>
          <p:nvPr>
            <p:ph type="title"/>
          </p:nvPr>
        </p:nvSpPr>
        <p:spPr>
          <a:xfrm>
            <a:off x="914400" y="2438400"/>
            <a:ext cx="7772400" cy="1431925"/>
          </a:xfrm>
        </p:spPr>
        <p:txBody>
          <a:bodyPr/>
          <a:lstStyle/>
          <a:p>
            <a:r>
              <a:rPr lang="en-US" sz="3600" dirty="0" smtClean="0">
                <a:hlinkClick r:id="rId3"/>
              </a:rPr>
              <a:t>kristi@dr-bordelon.com</a:t>
            </a:r>
            <a:r>
              <a:rPr lang="en-US" sz="3600" dirty="0" smtClean="0"/>
              <a:t/>
            </a:r>
            <a:br>
              <a:rPr lang="en-US" sz="3600" dirty="0" smtClean="0"/>
            </a:br>
            <a:r>
              <a:rPr lang="en-US" sz="3600" dirty="0"/>
              <a:t/>
            </a:r>
            <a:br>
              <a:rPr lang="en-US" sz="3600" dirty="0"/>
            </a:br>
            <a:r>
              <a:rPr lang="en-US" sz="2400" dirty="0" smtClean="0"/>
              <a:t>http://www.dr-bordelon.com/research.html</a:t>
            </a:r>
            <a:r>
              <a:rPr lang="en-US" sz="3600" dirty="0" smtClean="0"/>
              <a:t/>
            </a:r>
            <a:br>
              <a:rPr lang="en-US" sz="3600" dirty="0" smtClean="0"/>
            </a:b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t>20</a:t>
            </a:r>
            <a:r>
              <a:rPr lang="en-US" baseline="30000" dirty="0"/>
              <a:t>th</a:t>
            </a:r>
            <a:r>
              <a:rPr lang="en-US" dirty="0"/>
              <a:t> Century</a:t>
            </a:r>
          </a:p>
        </p:txBody>
      </p:sp>
      <p:sp>
        <p:nvSpPr>
          <p:cNvPr id="29699" name="Rectangle 3"/>
          <p:cNvSpPr>
            <a:spLocks noGrp="1" noChangeArrowheads="1"/>
          </p:cNvSpPr>
          <p:nvPr>
            <p:ph type="body" idx="1"/>
          </p:nvPr>
        </p:nvSpPr>
        <p:spPr/>
        <p:txBody>
          <a:bodyPr/>
          <a:lstStyle/>
          <a:p>
            <a:r>
              <a:rPr lang="en-US" dirty="0"/>
              <a:t>College administrators</a:t>
            </a:r>
          </a:p>
          <a:p>
            <a:r>
              <a:rPr lang="en-US" dirty="0"/>
              <a:t>U.S. Military</a:t>
            </a:r>
          </a:p>
          <a:p>
            <a:r>
              <a:rPr lang="en-US" dirty="0"/>
              <a:t>People that didn’t live near a college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p:txBody>
          <a:bodyPr/>
          <a:lstStyle/>
          <a:p>
            <a:r>
              <a:rPr lang="en-US" dirty="0"/>
              <a:t>Michael Moore</a:t>
            </a:r>
          </a:p>
        </p:txBody>
      </p:sp>
      <p:sp>
        <p:nvSpPr>
          <p:cNvPr id="6147" name="Content Placeholder 2"/>
          <p:cNvSpPr>
            <a:spLocks noGrp="1"/>
          </p:cNvSpPr>
          <p:nvPr>
            <p:ph idx="4294967295"/>
          </p:nvPr>
        </p:nvSpPr>
        <p:spPr/>
        <p:txBody>
          <a:bodyPr/>
          <a:lstStyle/>
          <a:p>
            <a:r>
              <a:rPr lang="en-US" dirty="0" smtClean="0"/>
              <a:t>Student-instructor interaction</a:t>
            </a:r>
            <a:endParaRPr lang="en-US" dirty="0"/>
          </a:p>
          <a:p>
            <a:r>
              <a:rPr lang="en-US" dirty="0" smtClean="0"/>
              <a:t>Student-student interaction</a:t>
            </a:r>
            <a:endParaRPr lang="en-US" dirty="0"/>
          </a:p>
          <a:p>
            <a:r>
              <a:rPr lang="en-US" dirty="0" smtClean="0"/>
              <a:t>Student-content interaction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Student-Instructor Interaction</a:t>
            </a:r>
          </a:p>
        </p:txBody>
      </p:sp>
      <p:sp>
        <p:nvSpPr>
          <p:cNvPr id="7173" name="Rectangle 5"/>
          <p:cNvSpPr>
            <a:spLocks noGrp="1" noChangeArrowheads="1"/>
          </p:cNvSpPr>
          <p:nvPr>
            <p:ph type="body" idx="1"/>
          </p:nvPr>
        </p:nvSpPr>
        <p:spPr/>
        <p:txBody>
          <a:bodyPr/>
          <a:lstStyle/>
          <a:p>
            <a:r>
              <a:rPr lang="en-US" dirty="0"/>
              <a:t>Assignment directions</a:t>
            </a:r>
          </a:p>
          <a:p>
            <a:r>
              <a:rPr lang="en-US" dirty="0"/>
              <a:t>Questions about assignments</a:t>
            </a:r>
          </a:p>
          <a:p>
            <a:r>
              <a:rPr lang="en-US" dirty="0"/>
              <a:t>Assignment Feedback</a:t>
            </a:r>
          </a:p>
          <a:p>
            <a:r>
              <a:rPr lang="en-US" dirty="0"/>
              <a:t>Personal correspondence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Student- Student Interaction</a:t>
            </a:r>
          </a:p>
        </p:txBody>
      </p:sp>
      <p:sp>
        <p:nvSpPr>
          <p:cNvPr id="8197" name="Rectangle 5"/>
          <p:cNvSpPr>
            <a:spLocks noGrp="1" noChangeArrowheads="1"/>
          </p:cNvSpPr>
          <p:nvPr>
            <p:ph type="body" idx="1"/>
          </p:nvPr>
        </p:nvSpPr>
        <p:spPr/>
        <p:txBody>
          <a:bodyPr/>
          <a:lstStyle/>
          <a:p>
            <a:r>
              <a:rPr lang="en-US" dirty="0"/>
              <a:t>Questions about assignments</a:t>
            </a:r>
          </a:p>
          <a:p>
            <a:r>
              <a:rPr lang="en-US" dirty="0"/>
              <a:t>Sharing notes / information</a:t>
            </a:r>
          </a:p>
          <a:p>
            <a:r>
              <a:rPr lang="en-US" dirty="0"/>
              <a:t>Collaborating on assignments</a:t>
            </a:r>
          </a:p>
          <a:p>
            <a:r>
              <a:rPr lang="en-US" dirty="0"/>
              <a:t>Peer feedback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Student-Content Interaction</a:t>
            </a:r>
          </a:p>
        </p:txBody>
      </p:sp>
      <p:sp>
        <p:nvSpPr>
          <p:cNvPr id="9221" name="Rectangle 5"/>
          <p:cNvSpPr>
            <a:spLocks noGrp="1" noChangeArrowheads="1"/>
          </p:cNvSpPr>
          <p:nvPr>
            <p:ph type="body" idx="1"/>
          </p:nvPr>
        </p:nvSpPr>
        <p:spPr/>
        <p:txBody>
          <a:bodyPr/>
          <a:lstStyle/>
          <a:p>
            <a:r>
              <a:rPr lang="en-US" dirty="0"/>
              <a:t>Reading textbook / journal article</a:t>
            </a:r>
          </a:p>
          <a:p>
            <a:r>
              <a:rPr lang="en-US" dirty="0"/>
              <a:t>Reviewing content based Web sites</a:t>
            </a:r>
          </a:p>
          <a:p>
            <a:r>
              <a:rPr lang="en-US" dirty="0"/>
              <a:t>Writing an essay</a:t>
            </a:r>
          </a:p>
          <a:p>
            <a:r>
              <a:rPr lang="en-US" dirty="0"/>
              <a:t>Creating a lesson / unit plan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Why Study Interaction?</a:t>
            </a:r>
          </a:p>
        </p:txBody>
      </p:sp>
      <p:sp>
        <p:nvSpPr>
          <p:cNvPr id="11269" name="Rectangle 5"/>
          <p:cNvSpPr>
            <a:spLocks noGrp="1" noChangeArrowheads="1"/>
          </p:cNvSpPr>
          <p:nvPr>
            <p:ph type="body" idx="1"/>
          </p:nvPr>
        </p:nvSpPr>
        <p:spPr/>
        <p:txBody>
          <a:bodyPr/>
          <a:lstStyle/>
          <a:p>
            <a:r>
              <a:rPr lang="en-US" dirty="0"/>
              <a:t>Create successful online courses</a:t>
            </a:r>
          </a:p>
          <a:p>
            <a:r>
              <a:rPr lang="en-US" dirty="0"/>
              <a:t>Ensure students learn</a:t>
            </a:r>
          </a:p>
          <a:p>
            <a:r>
              <a:rPr lang="en-US" dirty="0"/>
              <a:t>Quiet the naysayers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build="p"/>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25700</TotalTime>
  <Words>2653</Words>
  <Application>Microsoft Office PowerPoint</Application>
  <PresentationFormat>On-screen Show (4:3)</PresentationFormat>
  <Paragraphs>213</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Tahoma</vt:lpstr>
      <vt:lpstr>Times New Roman</vt:lpstr>
      <vt:lpstr>Wingdings</vt:lpstr>
      <vt:lpstr>Shimmer</vt:lpstr>
      <vt:lpstr>Perceptions of Achievement and Satisfaction as Related to Interactions in Online Courses</vt:lpstr>
      <vt:lpstr>EdMedia 2014  June 26, 2014</vt:lpstr>
      <vt:lpstr> William Rainey Harper </vt:lpstr>
      <vt:lpstr>20th Century</vt:lpstr>
      <vt:lpstr>Michael Moore</vt:lpstr>
      <vt:lpstr>Student-Instructor Interaction</vt:lpstr>
      <vt:lpstr>Student- Student Interaction</vt:lpstr>
      <vt:lpstr>Student-Content Interaction</vt:lpstr>
      <vt:lpstr>Why Study Interaction?</vt:lpstr>
      <vt:lpstr>Research Question One</vt:lpstr>
      <vt:lpstr>Research Question Two</vt:lpstr>
      <vt:lpstr>How was the study conducted?</vt:lpstr>
      <vt:lpstr>How was the study conducted?</vt:lpstr>
      <vt:lpstr>How was the study conducted?</vt:lpstr>
      <vt:lpstr>Cronbach's Alpha For Instrument </vt:lpstr>
      <vt:lpstr>Study Results</vt:lpstr>
      <vt:lpstr>Comparing Interactions</vt:lpstr>
      <vt:lpstr>Student-Instructor Interaction</vt:lpstr>
      <vt:lpstr>Student-Student Interaction</vt:lpstr>
      <vt:lpstr>Student-Content Interaction</vt:lpstr>
      <vt:lpstr>Perceived Achievement</vt:lpstr>
      <vt:lpstr>Perceived student achievement</vt:lpstr>
      <vt:lpstr>Student Satisfaction</vt:lpstr>
      <vt:lpstr>Student satisfaction</vt:lpstr>
      <vt:lpstr>What does this mean?</vt:lpstr>
      <vt:lpstr>Sense of Community</vt:lpstr>
      <vt:lpstr>What does this mean?</vt:lpstr>
      <vt:lpstr>Implications</vt:lpstr>
      <vt:lpstr>Limitations</vt:lpstr>
      <vt:lpstr>What We Need To Do</vt:lpstr>
      <vt:lpstr>Assumptions</vt:lpstr>
      <vt:lpstr>Recommendation for practice</vt:lpstr>
      <vt:lpstr>Limitations </vt:lpstr>
      <vt:lpstr>Limitations</vt:lpstr>
      <vt:lpstr>kristi@dr-bordelon.com  http://www.dr-bordelon.com/research.html </vt:lpstr>
    </vt:vector>
  </TitlesOfParts>
  <Company>Acer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Kristi Bordelon  Florida  Room 348  Professional Learning Audience Expertise: Any Level; Suggested Grade Level(s): All  The perception still exists that isolation from the instructor and other students reduces student satisfaction and achievement in an online class. It has been determined that student-instructor interaction, student-student interaction and student-content interaction each exist in online classes and influence student perceived learning and satisfaction. Come learn how each type of interaction relates to perception of achievement and satisfaction in online classes.</dc:title>
  <dc:creator>Valued Acer Customer</dc:creator>
  <cp:lastModifiedBy>Kristi Bordelon</cp:lastModifiedBy>
  <cp:revision>158</cp:revision>
  <dcterms:created xsi:type="dcterms:W3CDTF">2011-04-07T22:38:25Z</dcterms:created>
  <dcterms:modified xsi:type="dcterms:W3CDTF">2014-06-19T14:59:06Z</dcterms:modified>
</cp:coreProperties>
</file>