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2" r:id="rId2"/>
    <p:sldMasterId id="2147483784" r:id="rId3"/>
    <p:sldMasterId id="2147483796" r:id="rId4"/>
    <p:sldMasterId id="2147483808" r:id="rId5"/>
    <p:sldMasterId id="2147483832" r:id="rId6"/>
    <p:sldMasterId id="2147483844" r:id="rId7"/>
    <p:sldMasterId id="2147483856" r:id="rId8"/>
  </p:sldMasterIdLst>
  <p:notesMasterIdLst>
    <p:notesMasterId r:id="rId26"/>
  </p:notesMasterIdLst>
  <p:sldIdLst>
    <p:sldId id="256" r:id="rId9"/>
    <p:sldId id="277" r:id="rId10"/>
    <p:sldId id="285" r:id="rId11"/>
    <p:sldId id="301" r:id="rId12"/>
    <p:sldId id="302" r:id="rId13"/>
    <p:sldId id="309" r:id="rId14"/>
    <p:sldId id="304" r:id="rId15"/>
    <p:sldId id="305" r:id="rId16"/>
    <p:sldId id="306" r:id="rId17"/>
    <p:sldId id="308" r:id="rId18"/>
    <p:sldId id="300" r:id="rId19"/>
    <p:sldId id="310" r:id="rId20"/>
    <p:sldId id="311" r:id="rId21"/>
    <p:sldId id="263" r:id="rId22"/>
    <p:sldId id="264" r:id="rId23"/>
    <p:sldId id="269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E7E"/>
    <a:srgbClr val="FFCC99"/>
    <a:srgbClr val="B5B5ED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98"/>
    </p:cViewPr>
  </p:outlineViewPr>
  <p:notesTextViewPr>
    <p:cViewPr>
      <p:scale>
        <a:sx n="500" d="100"/>
        <a:sy n="5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A7F96-A6FB-477D-9F95-23A25DF54A9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DC432-AB88-4DC2-82F9-2500CE344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1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C432-AB88-4DC2-82F9-2500CE34487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2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4587-3A9B-4FD2-BBEF-19F5705D394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5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C432-AB88-4DC2-82F9-2500CE34487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1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7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1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1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9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5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1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72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1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8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2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0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45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6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26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71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24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91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8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7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9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54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23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4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4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8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9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07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1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47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6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4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42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89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21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31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5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23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2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4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7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7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92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75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8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0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07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78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95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9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3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75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54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3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30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36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97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2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0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92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24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57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94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5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3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353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803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1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812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08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7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82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3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8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6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0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7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1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5616624" cy="18002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 Warm Welcome to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t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he </a:t>
            </a:r>
            <a:b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Belbroughton and Fairfield </a:t>
            </a:r>
            <a:b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Annual Parish Meeting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5016"/>
            <a:ext cx="2095500" cy="25241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3384376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2018/19  Grants </a:t>
            </a:r>
            <a:r>
              <a:rPr lang="en-GB" sz="3600" b="1" dirty="0" smtClean="0">
                <a:solidFill>
                  <a:schemeClr val="accent4"/>
                </a:solidFill>
              </a:rPr>
              <a:t>Approved </a:t>
            </a:r>
            <a:endParaRPr lang="en-GB" sz="36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     Capital Grants:</a:t>
            </a:r>
          </a:p>
          <a:p>
            <a:pPr marL="0" indent="0">
              <a:buNone/>
            </a:pPr>
            <a:r>
              <a:rPr lang="en-GB" sz="9600" b="1" dirty="0"/>
              <a:t>     * Belbroughton </a:t>
            </a:r>
            <a:r>
              <a:rPr lang="en-GB" sz="9600" b="1" dirty="0" smtClean="0"/>
              <a:t>Rec.   Centre improvements                £3,900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>
                <a:solidFill>
                  <a:prstClr val="black"/>
                </a:solidFill>
              </a:rPr>
              <a:t>     * </a:t>
            </a:r>
            <a:r>
              <a:rPr lang="en-GB" sz="9600" b="1" dirty="0" smtClean="0">
                <a:solidFill>
                  <a:prstClr val="black"/>
                </a:solidFill>
              </a:rPr>
              <a:t>Belbroughton Cricket Club – secure storage                 £550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     Parish Projects:</a:t>
            </a:r>
          </a:p>
          <a:p>
            <a:pPr marL="0" indent="0">
              <a:buNone/>
            </a:pPr>
            <a:r>
              <a:rPr lang="en-GB" sz="9600" b="1" dirty="0"/>
              <a:t>     * </a:t>
            </a:r>
            <a:r>
              <a:rPr lang="en-GB" sz="9600" b="1" dirty="0" smtClean="0"/>
              <a:t> </a:t>
            </a:r>
            <a:r>
              <a:rPr lang="en-GB" sz="9600" b="1" dirty="0" err="1" smtClean="0"/>
              <a:t>Smartwater</a:t>
            </a:r>
            <a:r>
              <a:rPr lang="en-GB" sz="9600" b="1" dirty="0" smtClean="0"/>
              <a:t> kits for </a:t>
            </a:r>
            <a:r>
              <a:rPr lang="en-GB" sz="9600" b="1" dirty="0" smtClean="0"/>
              <a:t>the Fairfield </a:t>
            </a:r>
            <a:r>
              <a:rPr lang="en-GB" sz="9600" b="1" dirty="0" smtClean="0"/>
              <a:t>Ward  </a:t>
            </a:r>
            <a:r>
              <a:rPr lang="en-GB" sz="9600" b="1" dirty="0" smtClean="0"/>
              <a:t>                     </a:t>
            </a:r>
            <a:r>
              <a:rPr lang="en-GB" sz="9600" b="1" dirty="0" smtClean="0"/>
              <a:t>£3,560</a:t>
            </a:r>
          </a:p>
          <a:p>
            <a:pPr marL="0" indent="0">
              <a:buNone/>
            </a:pPr>
            <a:r>
              <a:rPr lang="en-GB" sz="9600" b="1" dirty="0"/>
              <a:t> </a:t>
            </a:r>
            <a:r>
              <a:rPr lang="en-GB" sz="9600" b="1" dirty="0" smtClean="0"/>
              <a:t>    *  Footpath Diversion                                                          £1,739</a:t>
            </a:r>
          </a:p>
          <a:p>
            <a:pPr marL="0" indent="0">
              <a:buNone/>
            </a:pPr>
            <a:r>
              <a:rPr lang="en-GB" sz="9600" b="1" dirty="0" smtClean="0">
                <a:solidFill>
                  <a:srgbClr val="FF0000"/>
                </a:solidFill>
              </a:rPr>
              <a:t>     </a:t>
            </a:r>
            <a:r>
              <a:rPr lang="en-GB" sz="9600" b="1" dirty="0" smtClean="0"/>
              <a:t>*  Belbroughton history Society </a:t>
            </a:r>
            <a:r>
              <a:rPr lang="en-GB" sz="9600" b="1" dirty="0"/>
              <a:t>r</a:t>
            </a:r>
            <a:r>
              <a:rPr lang="en-GB" sz="9600" b="1" dirty="0" smtClean="0"/>
              <a:t>epaint library</a:t>
            </a:r>
          </a:p>
          <a:p>
            <a:pPr marL="0" indent="0">
              <a:buNone/>
            </a:pPr>
            <a:r>
              <a:rPr lang="en-GB" sz="9600" b="1" dirty="0"/>
              <a:t> </a:t>
            </a:r>
            <a:r>
              <a:rPr lang="en-GB" sz="9600" b="1" dirty="0" smtClean="0"/>
              <a:t>         phone box.</a:t>
            </a:r>
            <a:endParaRPr lang="en-GB" sz="9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b="1" dirty="0" smtClean="0">
                <a:solidFill>
                  <a:srgbClr val="FF0000"/>
                </a:solidFill>
              </a:rPr>
              <a:t>    Minor </a:t>
            </a:r>
            <a:r>
              <a:rPr lang="en-GB" sz="9600" b="1" dirty="0">
                <a:solidFill>
                  <a:srgbClr val="FF0000"/>
                </a:solidFill>
              </a:rPr>
              <a:t>Grants:</a:t>
            </a:r>
          </a:p>
          <a:p>
            <a:pPr marL="0" indent="0">
              <a:buNone/>
            </a:pPr>
            <a:r>
              <a:rPr lang="en-GB" sz="9600" b="1" dirty="0"/>
              <a:t>      * Fairfield Community Association                                    £350</a:t>
            </a:r>
          </a:p>
          <a:p>
            <a:pPr marL="0" indent="0">
              <a:buNone/>
            </a:pPr>
            <a:r>
              <a:rPr lang="en-GB" sz="9600" b="1" dirty="0"/>
              <a:t>      * </a:t>
            </a:r>
            <a:r>
              <a:rPr lang="en-GB" sz="9600" b="1" dirty="0" smtClean="0"/>
              <a:t>Bingo club                                                                             </a:t>
            </a:r>
            <a:r>
              <a:rPr lang="en-GB" sz="9600" b="1" dirty="0"/>
              <a:t>£</a:t>
            </a:r>
            <a:r>
              <a:rPr lang="en-GB" sz="9600" b="1" dirty="0" smtClean="0"/>
              <a:t>200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endParaRPr lang="en-GB" sz="7200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136904" cy="563881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  A</a:t>
            </a:r>
            <a:r>
              <a:rPr lang="en-GB" sz="4000" b="1" dirty="0" smtClean="0">
                <a:solidFill>
                  <a:srgbClr val="FF0000"/>
                </a:solidFill>
              </a:rPr>
              <a:t>gricultural Holdings Comm.</a:t>
            </a:r>
            <a:endParaRPr lang="en-GB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2561"/>
            <a:ext cx="8431306" cy="5484791"/>
          </a:xfrm>
          <a:noFill/>
        </p:spPr>
        <p:txBody>
          <a:bodyPr>
            <a:noAutofit/>
          </a:bodyPr>
          <a:lstStyle/>
          <a:p>
            <a:endParaRPr lang="en-GB" b="1" dirty="0" smtClean="0"/>
          </a:p>
          <a:p>
            <a:r>
              <a:rPr lang="en-GB" b="1" dirty="0" smtClean="0"/>
              <a:t>The </a:t>
            </a:r>
            <a:r>
              <a:rPr lang="en-GB" b="1" dirty="0"/>
              <a:t>Council owns 85 acres of arable</a:t>
            </a:r>
          </a:p>
          <a:p>
            <a:pPr marL="0" indent="0">
              <a:buNone/>
            </a:pPr>
            <a:r>
              <a:rPr lang="en-GB" b="1" dirty="0"/>
              <a:t>      farmland in </a:t>
            </a:r>
            <a:r>
              <a:rPr lang="en-GB" b="1" dirty="0" err="1"/>
              <a:t>Wildmoor</a:t>
            </a:r>
            <a:r>
              <a:rPr lang="en-GB" b="1" dirty="0"/>
              <a:t> &amp; </a:t>
            </a:r>
            <a:r>
              <a:rPr lang="en-GB" b="1" dirty="0" err="1"/>
              <a:t>Stoneybridge</a:t>
            </a:r>
            <a:r>
              <a:rPr lang="en-GB" b="1" dirty="0"/>
              <a:t>.</a:t>
            </a:r>
          </a:p>
          <a:p>
            <a:pPr>
              <a:buFontTx/>
              <a:buChar char="-"/>
            </a:pPr>
            <a:r>
              <a:rPr lang="en-GB" b="1" dirty="0"/>
              <a:t>Let under 13 tenancies at </a:t>
            </a:r>
            <a:r>
              <a:rPr lang="en-GB" b="1" dirty="0" smtClean="0"/>
              <a:t>£90 /acre and </a:t>
            </a:r>
            <a:r>
              <a:rPr lang="en-GB" b="1" dirty="0"/>
              <a:t>is  </a:t>
            </a:r>
          </a:p>
          <a:p>
            <a:pPr marL="0" indent="0">
              <a:buNone/>
            </a:pPr>
            <a:r>
              <a:rPr lang="en-GB" b="1" dirty="0"/>
              <a:t>     used for various arable cropping types</a:t>
            </a:r>
            <a:r>
              <a:rPr lang="en-GB" b="1" dirty="0" smtClean="0"/>
              <a:t>.</a:t>
            </a:r>
            <a:endParaRPr lang="en-GB" b="1" dirty="0"/>
          </a:p>
          <a:p>
            <a:pPr>
              <a:buFontTx/>
              <a:buChar char="-"/>
            </a:pPr>
            <a:r>
              <a:rPr lang="en-GB" b="1" dirty="0" smtClean="0"/>
              <a:t>The income is </a:t>
            </a:r>
            <a:r>
              <a:rPr lang="en-GB" b="1" dirty="0"/>
              <a:t>used to fund the </a:t>
            </a:r>
            <a:r>
              <a:rPr lang="en-GB" b="1" dirty="0" smtClean="0"/>
              <a:t>Capital </a:t>
            </a:r>
            <a:r>
              <a:rPr lang="en-GB" b="1" dirty="0"/>
              <a:t>&amp; Minor Grants and </a:t>
            </a:r>
            <a:r>
              <a:rPr lang="en-GB" b="1" dirty="0" smtClean="0"/>
              <a:t>Parish Projects</a:t>
            </a:r>
            <a:r>
              <a:rPr lang="en-GB" b="1" dirty="0"/>
              <a:t>.</a:t>
            </a:r>
          </a:p>
          <a:p>
            <a:pPr>
              <a:buFontTx/>
              <a:buChar char="-"/>
            </a:pPr>
            <a:r>
              <a:rPr lang="en-GB" b="1" dirty="0"/>
              <a:t>Council inspects the holdings during the year to ensure they are well maintained which has </a:t>
            </a:r>
            <a:r>
              <a:rPr lang="en-GB" b="1" dirty="0" smtClean="0"/>
              <a:t>again proved </a:t>
            </a:r>
            <a:r>
              <a:rPr lang="en-GB" b="1" dirty="0"/>
              <a:t>to be the case.</a:t>
            </a:r>
          </a:p>
          <a:p>
            <a:r>
              <a:rPr lang="en-GB" b="1" dirty="0"/>
              <a:t>As well as providing a regular income the land is a significant area </a:t>
            </a:r>
            <a:r>
              <a:rPr lang="en-GB" b="1" dirty="0" smtClean="0"/>
              <a:t>of  </a:t>
            </a:r>
            <a:r>
              <a:rPr lang="en-GB" b="1" dirty="0"/>
              <a:t>‘Green Belt’ in the Council’s ownership and control.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7" y="857952"/>
            <a:ext cx="1944216" cy="227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197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Planning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Committee Chairman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         </a:t>
            </a:r>
            <a:r>
              <a:rPr lang="en-GB" sz="3000" b="1" dirty="0" smtClean="0">
                <a:solidFill>
                  <a:srgbClr val="FF0000"/>
                </a:solidFill>
              </a:rPr>
              <a:t>Cllr</a:t>
            </a:r>
            <a:r>
              <a:rPr lang="en-GB" sz="3000" b="1" dirty="0">
                <a:solidFill>
                  <a:srgbClr val="FF0000"/>
                </a:solidFill>
              </a:rPr>
              <a:t>.  Chris </a:t>
            </a:r>
            <a:r>
              <a:rPr lang="en-GB" sz="3000" b="1" dirty="0" err="1">
                <a:solidFill>
                  <a:srgbClr val="FF0000"/>
                </a:solidFill>
              </a:rPr>
              <a:t>Scurrell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3935856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 smtClean="0"/>
              <a:t>28 </a:t>
            </a:r>
            <a:r>
              <a:rPr lang="en-GB" sz="2800" b="1" dirty="0"/>
              <a:t>planning applications </a:t>
            </a:r>
            <a:r>
              <a:rPr lang="en-GB" sz="2800" b="1" dirty="0" smtClean="0"/>
              <a:t>were considered</a:t>
            </a:r>
          </a:p>
          <a:p>
            <a:pPr lvl="0">
              <a:lnSpc>
                <a:spcPct val="150000"/>
              </a:lnSpc>
            </a:pPr>
            <a:r>
              <a:rPr lang="en-GB" sz="2800" b="1" dirty="0" smtClean="0"/>
              <a:t>Recommendations </a:t>
            </a:r>
            <a:r>
              <a:rPr lang="en-GB" sz="2800" b="1" dirty="0"/>
              <a:t>made </a:t>
            </a:r>
            <a:r>
              <a:rPr lang="en-GB" sz="2800" b="1" dirty="0" smtClean="0"/>
              <a:t>to the</a:t>
            </a:r>
            <a:endParaRPr lang="en-GB" sz="2800" b="1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en-GB" sz="2800" b="1" dirty="0"/>
              <a:t> </a:t>
            </a:r>
            <a:r>
              <a:rPr lang="en-GB" sz="2800" b="1" dirty="0"/>
              <a:t> </a:t>
            </a:r>
            <a:r>
              <a:rPr lang="en-GB" sz="2800" b="1" dirty="0" smtClean="0"/>
              <a:t>   </a:t>
            </a:r>
            <a:r>
              <a:rPr lang="en-GB" sz="2800" b="1" dirty="0" smtClean="0"/>
              <a:t>District </a:t>
            </a:r>
            <a:r>
              <a:rPr lang="en-GB" sz="2800" b="1" dirty="0"/>
              <a:t>Council </a:t>
            </a:r>
            <a:r>
              <a:rPr lang="en-GB" sz="2800" b="1" dirty="0" smtClean="0"/>
              <a:t>:</a:t>
            </a:r>
            <a:endParaRPr lang="en-GB" sz="2800" b="1" dirty="0"/>
          </a:p>
          <a:p>
            <a:pPr lvl="0">
              <a:lnSpc>
                <a:spcPct val="150000"/>
              </a:lnSpc>
            </a:pPr>
            <a:r>
              <a:rPr lang="en-GB" sz="2800" b="1" dirty="0"/>
              <a:t>  </a:t>
            </a:r>
            <a:r>
              <a:rPr lang="en-GB" sz="2800" b="1" dirty="0" smtClean="0"/>
              <a:t>13    No </a:t>
            </a:r>
            <a:r>
              <a:rPr lang="en-GB" sz="2800" b="1" dirty="0"/>
              <a:t>Objection</a:t>
            </a:r>
          </a:p>
          <a:p>
            <a:pPr lvl="0">
              <a:lnSpc>
                <a:spcPct val="150000"/>
              </a:lnSpc>
            </a:pPr>
            <a:r>
              <a:rPr lang="en-GB" sz="2800" b="1" dirty="0"/>
              <a:t>  </a:t>
            </a:r>
            <a:r>
              <a:rPr lang="en-GB" sz="2800" b="1" dirty="0" smtClean="0"/>
              <a:t>10    No </a:t>
            </a:r>
            <a:r>
              <a:rPr lang="en-GB" sz="2800" b="1" dirty="0"/>
              <a:t>Objection but with conditions </a:t>
            </a:r>
          </a:p>
          <a:p>
            <a:pPr lvl="0">
              <a:lnSpc>
                <a:spcPct val="150000"/>
              </a:lnSpc>
            </a:pPr>
            <a:r>
              <a:rPr lang="en-GB" sz="2800" b="1" dirty="0"/>
              <a:t>    </a:t>
            </a:r>
            <a:r>
              <a:rPr lang="en-GB" sz="2800" b="1" dirty="0" smtClean="0"/>
              <a:t>5    Objected to</a:t>
            </a:r>
            <a:endParaRPr lang="en-GB" sz="2800" b="1" dirty="0"/>
          </a:p>
          <a:p>
            <a:pPr marL="0" lvl="0" indent="0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88840"/>
            <a:ext cx="1950585" cy="244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6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So </a:t>
            </a:r>
            <a:r>
              <a:rPr lang="en-GB" dirty="0" smtClean="0"/>
              <a:t>Farewell 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77" y="1783195"/>
            <a:ext cx="2840986" cy="3234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23" y="1795976"/>
            <a:ext cx="2725273" cy="3275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988840"/>
            <a:ext cx="2169928" cy="267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5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457201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County and District Councillors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County Councillor  Karen May</a:t>
            </a:r>
          </a:p>
          <a:p>
            <a:r>
              <a:rPr lang="en-GB" sz="2800" b="1" dirty="0" smtClean="0"/>
              <a:t>District Councillor Margaret </a:t>
            </a:r>
            <a:r>
              <a:rPr lang="en-GB" sz="2800" b="1" dirty="0" err="1" smtClean="0"/>
              <a:t>Sherrey</a:t>
            </a:r>
            <a:endParaRPr lang="en-GB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248025" cy="183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3816424" cy="183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>
                <a:solidFill>
                  <a:schemeClr val="accent3"/>
                </a:solidFill>
              </a:rPr>
              <a:t>Parish  Footpath Warden Report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Paul </a:t>
            </a:r>
            <a:r>
              <a:rPr lang="en-GB" b="1" dirty="0" err="1" smtClean="0"/>
              <a:t>Hardcastle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58410"/>
            <a:ext cx="4752528" cy="426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The Open </a:t>
            </a:r>
            <a:r>
              <a:rPr lang="en-GB" b="1" dirty="0" smtClean="0">
                <a:solidFill>
                  <a:schemeClr val="accent1"/>
                </a:solidFill>
              </a:rPr>
              <a:t>Forum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5395"/>
          </a:xfrm>
        </p:spPr>
        <p:txBody>
          <a:bodyPr/>
          <a:lstStyle/>
          <a:p>
            <a:r>
              <a:rPr lang="en-GB" b="1" dirty="0" smtClean="0"/>
              <a:t>Question time on any matters of interest to residents and an opportunity for other organisations promote themselves to the parish community. </a:t>
            </a:r>
          </a:p>
          <a:p>
            <a:r>
              <a:rPr lang="en-GB" b="1" dirty="0" smtClean="0"/>
              <a:t>Please tell us your name and which village you are resident in.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1"/>
                </a:solidFill>
              </a:rPr>
              <a:t>Thank you for coming to your </a:t>
            </a:r>
          </a:p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1"/>
                </a:solidFill>
              </a:rPr>
              <a:t>Annual Parish Meeting</a:t>
            </a:r>
          </a:p>
          <a:p>
            <a:pPr marL="0" indent="0" algn="ctr">
              <a:buNone/>
            </a:pPr>
            <a:endParaRPr lang="en-GB" b="1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22062"/>
            <a:ext cx="3721164" cy="259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0" y="2522062"/>
            <a:ext cx="3821159" cy="255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92697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>Agenda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44616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r>
              <a:rPr lang="en-GB" sz="2800" b="1" dirty="0" smtClean="0"/>
              <a:t>1</a:t>
            </a:r>
            <a:r>
              <a:rPr lang="en-GB" sz="2800" b="1" dirty="0"/>
              <a:t>. </a:t>
            </a:r>
            <a:r>
              <a:rPr lang="en-GB" sz="2800" b="1" dirty="0" smtClean="0"/>
              <a:t>Apologies </a:t>
            </a:r>
          </a:p>
          <a:p>
            <a:pPr>
              <a:buNone/>
            </a:pPr>
            <a:r>
              <a:rPr lang="en-GB" sz="2800" b="1" dirty="0" smtClean="0"/>
              <a:t>2</a:t>
            </a:r>
            <a:r>
              <a:rPr lang="en-GB" sz="2800" b="1" dirty="0"/>
              <a:t>. Minutes of the </a:t>
            </a:r>
            <a:r>
              <a:rPr lang="en-GB" sz="2800" b="1" dirty="0" smtClean="0"/>
              <a:t>2018 </a:t>
            </a:r>
            <a:r>
              <a:rPr lang="en-GB" sz="2800" b="1" dirty="0"/>
              <a:t>Annual Meeting </a:t>
            </a:r>
            <a:endParaRPr lang="en-GB" sz="2800" b="1" dirty="0" smtClean="0"/>
          </a:p>
          <a:p>
            <a:pPr>
              <a:buNone/>
            </a:pPr>
            <a:r>
              <a:rPr lang="en-GB" sz="2800" b="1" dirty="0" smtClean="0"/>
              <a:t>3</a:t>
            </a:r>
            <a:r>
              <a:rPr lang="en-GB" sz="2800" b="1" dirty="0"/>
              <a:t>. </a:t>
            </a:r>
            <a:r>
              <a:rPr lang="en-GB" sz="2800" b="1" dirty="0" smtClean="0"/>
              <a:t>Annual Reports.</a:t>
            </a:r>
          </a:p>
          <a:p>
            <a:pPr>
              <a:buNone/>
            </a:pPr>
            <a:r>
              <a:rPr lang="en-GB" sz="2800" b="1" dirty="0"/>
              <a:t> </a:t>
            </a:r>
            <a:r>
              <a:rPr lang="en-GB" sz="2800" b="1" dirty="0" smtClean="0"/>
              <a:t>    Parish Council Chairman</a:t>
            </a:r>
          </a:p>
          <a:p>
            <a:pPr marL="0" indent="0">
              <a:buNone/>
            </a:pPr>
            <a:r>
              <a:rPr lang="en-GB" sz="2800" b="1" dirty="0" smtClean="0"/>
              <a:t>     Parish </a:t>
            </a:r>
            <a:r>
              <a:rPr lang="en-GB" sz="2800" b="1" dirty="0"/>
              <a:t>C</a:t>
            </a:r>
            <a:r>
              <a:rPr lang="en-GB" sz="2800" b="1" dirty="0" smtClean="0"/>
              <a:t>ouncil Committees</a:t>
            </a:r>
          </a:p>
          <a:p>
            <a:pPr marL="0" indent="0">
              <a:buNone/>
            </a:pPr>
            <a:r>
              <a:rPr lang="en-GB" sz="2800" b="1" dirty="0" smtClean="0"/>
              <a:t>     County </a:t>
            </a:r>
            <a:r>
              <a:rPr lang="en-GB" sz="2800" b="1" dirty="0"/>
              <a:t>and District Councillors </a:t>
            </a:r>
            <a:r>
              <a:rPr lang="en-GB" sz="2800" b="1" dirty="0" smtClean="0"/>
              <a:t>Reports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4</a:t>
            </a:r>
            <a:r>
              <a:rPr lang="en-GB" sz="2800" b="1" dirty="0" smtClean="0"/>
              <a:t>. Footpath </a:t>
            </a:r>
            <a:r>
              <a:rPr lang="en-GB" sz="2800" b="1" dirty="0"/>
              <a:t>Wardens </a:t>
            </a:r>
            <a:r>
              <a:rPr lang="en-GB" sz="2800" b="1" dirty="0" smtClean="0"/>
              <a:t>- Paul &amp; Lynne </a:t>
            </a:r>
            <a:r>
              <a:rPr lang="en-GB" sz="2800" b="1" dirty="0" err="1" smtClean="0"/>
              <a:t>Hardcastle</a:t>
            </a:r>
            <a:endParaRPr lang="en-GB" sz="2800" b="1" dirty="0" smtClean="0"/>
          </a:p>
          <a:p>
            <a:pPr>
              <a:buNone/>
            </a:pPr>
            <a:r>
              <a:rPr lang="en-GB" sz="2800" b="1" dirty="0" smtClean="0"/>
              <a:t>5. </a:t>
            </a:r>
            <a:r>
              <a:rPr lang="en-GB" sz="2800" b="1" dirty="0"/>
              <a:t>Open forum </a:t>
            </a:r>
          </a:p>
        </p:txBody>
      </p:sp>
    </p:spTree>
    <p:extLst>
      <p:ext uri="{BB962C8B-B14F-4D97-AF65-F5344CB8AC3E}">
        <p14:creationId xmlns:p14="http://schemas.microsoft.com/office/powerpoint/2010/main" val="28370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Review 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P.C. Chairman Cllr. James Bradley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085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Lots of Effort, Some Achievement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2018/19 – 2019/20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New Council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Fairfield Cllr. </a:t>
            </a:r>
            <a:r>
              <a:rPr lang="en-GB" sz="3200" b="1" dirty="0"/>
              <a:t>O</a:t>
            </a:r>
            <a:r>
              <a:rPr lang="en-GB" sz="3200" b="1" dirty="0" smtClean="0"/>
              <a:t>pportunities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457200" lvl="1" indent="0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200" y="1844824"/>
            <a:ext cx="2859272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Parish Action Plan 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Cllr. James Bradley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sz="3200" b="1" dirty="0" smtClean="0">
                <a:solidFill>
                  <a:schemeClr val="accent2"/>
                </a:solidFill>
              </a:rPr>
              <a:t>Priorities:</a:t>
            </a:r>
          </a:p>
          <a:p>
            <a:pPr marL="457200" lvl="1" indent="0">
              <a:buNone/>
            </a:pPr>
            <a:r>
              <a:rPr lang="en-GB" sz="3200" b="1" dirty="0"/>
              <a:t>a</a:t>
            </a:r>
            <a:r>
              <a:rPr lang="en-GB" sz="3200" b="1" dirty="0" smtClean="0"/>
              <a:t>   Traffic</a:t>
            </a:r>
          </a:p>
          <a:p>
            <a:pPr marL="457200" lvl="1" indent="0">
              <a:buNone/>
            </a:pPr>
            <a:r>
              <a:rPr lang="en-GB" sz="3200" b="1" dirty="0"/>
              <a:t>b</a:t>
            </a:r>
            <a:r>
              <a:rPr lang="en-GB" sz="3200" b="1" dirty="0" smtClean="0"/>
              <a:t>   Green Spaces</a:t>
            </a:r>
          </a:p>
          <a:p>
            <a:pPr marL="457200" lvl="1" indent="0">
              <a:buNone/>
            </a:pPr>
            <a:r>
              <a:rPr lang="en-GB" sz="3200" b="1" dirty="0" smtClean="0"/>
              <a:t>c    The Green Belbroughton</a:t>
            </a:r>
          </a:p>
          <a:p>
            <a:pPr marL="457200" lvl="1" indent="0">
              <a:buNone/>
            </a:pPr>
            <a:r>
              <a:rPr lang="en-GB" sz="3200" b="1" dirty="0" smtClean="0"/>
              <a:t>d    Neighbourhood Planning</a:t>
            </a:r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903184"/>
            <a:ext cx="2520280" cy="12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Parish Action Plan 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Cllr. James Bradley</a:t>
            </a:r>
            <a:r>
              <a:rPr lang="en-GB" b="1" dirty="0" smtClean="0">
                <a:solidFill>
                  <a:schemeClr val="accent3"/>
                </a:solidFill>
              </a:rPr>
              <a:t/>
            </a:r>
            <a:br>
              <a:rPr lang="en-GB" b="1" dirty="0" smtClean="0">
                <a:solidFill>
                  <a:schemeClr val="accent3"/>
                </a:solidFill>
              </a:rPr>
            </a:b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sz="3200" b="1" dirty="0" smtClean="0">
                <a:solidFill>
                  <a:schemeClr val="accent2"/>
                </a:solidFill>
              </a:rPr>
              <a:t>So</a:t>
            </a:r>
            <a:r>
              <a:rPr lang="en-GB" sz="3200" b="1" i="1" dirty="0" smtClean="0">
                <a:solidFill>
                  <a:schemeClr val="accent2"/>
                </a:solidFill>
              </a:rPr>
              <a:t> Frustrating..</a:t>
            </a:r>
            <a:r>
              <a:rPr lang="en-GB" sz="3200" b="1" dirty="0" smtClean="0">
                <a:solidFill>
                  <a:schemeClr val="accent2"/>
                </a:solidFill>
              </a:rPr>
              <a:t>  Meanwhile…..</a:t>
            </a:r>
          </a:p>
          <a:p>
            <a:pPr marL="971550" lvl="1" indent="-514350">
              <a:buAutoNum type="alphaLcPeriod"/>
            </a:pPr>
            <a:r>
              <a:rPr lang="en-GB" sz="3200" b="1" dirty="0" smtClean="0"/>
              <a:t>Little Bell Hall Pool</a:t>
            </a:r>
          </a:p>
          <a:p>
            <a:pPr marL="971550" lvl="1" indent="-514350">
              <a:buAutoNum type="alphaLcPeriod"/>
            </a:pPr>
            <a:r>
              <a:rPr lang="en-GB" sz="3200" b="1" dirty="0" err="1" smtClean="0"/>
              <a:t>Smartwater</a:t>
            </a:r>
            <a:endParaRPr lang="en-GB" sz="3200" b="1" dirty="0" smtClean="0"/>
          </a:p>
          <a:p>
            <a:pPr lvl="1">
              <a:buNone/>
            </a:pPr>
            <a:r>
              <a:rPr lang="en-GB" sz="3200" b="1" dirty="0"/>
              <a:t>c</a:t>
            </a:r>
            <a:r>
              <a:rPr lang="en-GB" sz="3200" b="1" dirty="0" smtClean="0"/>
              <a:t>.  Tidy Parish</a:t>
            </a:r>
          </a:p>
          <a:p>
            <a:pPr lvl="1">
              <a:buNone/>
            </a:pPr>
            <a:r>
              <a:rPr lang="en-GB" sz="3200" b="1" dirty="0"/>
              <a:t>d</a:t>
            </a:r>
            <a:r>
              <a:rPr lang="en-GB" sz="3200" b="1" dirty="0" smtClean="0"/>
              <a:t>.  Planning</a:t>
            </a:r>
          </a:p>
          <a:p>
            <a:pPr marL="971550" lvl="1" indent="-514350">
              <a:buAutoNum type="alphaLcPeriod" startAt="5"/>
            </a:pPr>
            <a:r>
              <a:rPr lang="en-GB" sz="3200" b="1" dirty="0" smtClean="0"/>
              <a:t>Communication</a:t>
            </a:r>
          </a:p>
          <a:p>
            <a:pPr marL="971550" lvl="1" indent="-514350">
              <a:buAutoNum type="alphaLcPeriod" startAt="5"/>
            </a:pPr>
            <a:r>
              <a:rPr lang="en-GB" sz="3200" b="1" dirty="0" smtClean="0"/>
              <a:t>Finances</a:t>
            </a:r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140968"/>
            <a:ext cx="2808312" cy="14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282154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en-GB" sz="3450" b="1" dirty="0" smtClean="0">
                <a:solidFill>
                  <a:srgbClr val="FF0000"/>
                </a:solidFill>
                <a:ea typeface="+mn-ea"/>
                <a:cs typeface="+mn-cs"/>
              </a:rPr>
              <a:t>  </a:t>
            </a:r>
            <a:r>
              <a:rPr lang="en-GB" sz="3600" b="1" dirty="0" smtClean="0">
                <a:solidFill>
                  <a:srgbClr val="7030A0"/>
                </a:solidFill>
                <a:ea typeface="+mn-ea"/>
                <a:cs typeface="+mn-cs"/>
              </a:rPr>
              <a:t>Finance </a:t>
            </a:r>
            <a:r>
              <a:rPr lang="en-GB" sz="3600" b="1" dirty="0">
                <a:solidFill>
                  <a:srgbClr val="7030A0"/>
                </a:solidFill>
                <a:ea typeface="+mn-ea"/>
                <a:cs typeface="+mn-cs"/>
              </a:rPr>
              <a:t>Committee </a:t>
            </a:r>
            <a:r>
              <a:rPr lang="en-GB" sz="345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345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GB" sz="3450" b="1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r>
              <a:rPr lang="en-GB" b="1" dirty="0" smtClean="0"/>
              <a:t>The Council expects to report a </a:t>
            </a:r>
            <a:r>
              <a:rPr lang="en-GB" b="1" dirty="0" smtClean="0"/>
              <a:t>surplus:-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</a:t>
            </a:r>
            <a:r>
              <a:rPr lang="en-GB" b="1" dirty="0" smtClean="0"/>
              <a:t> £5k from </a:t>
            </a:r>
            <a:r>
              <a:rPr lang="en-GB" b="1" dirty="0" smtClean="0"/>
              <a:t>ordinary </a:t>
            </a:r>
            <a:r>
              <a:rPr lang="en-GB" b="1" dirty="0" smtClean="0"/>
              <a:t>income  (The Precept) plus,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</a:t>
            </a:r>
            <a:r>
              <a:rPr lang="en-GB" b="1" dirty="0" smtClean="0"/>
              <a:t> </a:t>
            </a:r>
            <a:r>
              <a:rPr lang="en-GB" b="1" dirty="0" smtClean="0"/>
              <a:t>£31k from your Parish Council’s assets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>
                <a:solidFill>
                  <a:prstClr val="black"/>
                </a:solidFill>
              </a:rPr>
              <a:t>Numbers are subject </a:t>
            </a:r>
            <a:r>
              <a:rPr lang="en-GB" b="1" dirty="0">
                <a:solidFill>
                  <a:prstClr val="black"/>
                </a:solidFill>
              </a:rPr>
              <a:t>to both the internal and external audits which take place during </a:t>
            </a:r>
            <a:r>
              <a:rPr lang="en-GB" b="1" dirty="0" smtClean="0">
                <a:solidFill>
                  <a:prstClr val="black"/>
                </a:solidFill>
              </a:rPr>
              <a:t>May</a:t>
            </a:r>
            <a:r>
              <a:rPr lang="en-GB" b="1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In June </a:t>
            </a:r>
            <a:r>
              <a:rPr lang="en-GB" b="1" dirty="0" smtClean="0"/>
              <a:t>the detailed accounts will be published on our website </a:t>
            </a:r>
            <a:r>
              <a:rPr lang="en-GB" b="1" u="sng" dirty="0" smtClean="0">
                <a:solidFill>
                  <a:schemeClr val="accent5"/>
                </a:solidFill>
              </a:rPr>
              <a:t>belbroughtonandfairfield-pc.info  </a:t>
            </a:r>
            <a:r>
              <a:rPr lang="en-GB" b="1" dirty="0" smtClean="0"/>
              <a:t>  with paper copies </a:t>
            </a:r>
            <a:r>
              <a:rPr lang="en-GB" b="1" dirty="0" smtClean="0"/>
              <a:t>being available </a:t>
            </a:r>
            <a:r>
              <a:rPr lang="en-GB" b="1" dirty="0" smtClean="0"/>
              <a:t>upon request.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02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         </a:t>
            </a:r>
            <a:r>
              <a:rPr lang="en-GB" sz="3600" b="1" i="1" dirty="0" smtClean="0">
                <a:solidFill>
                  <a:srgbClr val="7030A0"/>
                </a:solidFill>
              </a:rPr>
              <a:t>‘Ordinary</a:t>
            </a:r>
            <a:r>
              <a:rPr lang="en-GB" sz="3600" b="1" i="1" dirty="0">
                <a:solidFill>
                  <a:srgbClr val="7030A0"/>
                </a:solidFill>
              </a:rPr>
              <a:t>’ </a:t>
            </a:r>
            <a:r>
              <a:rPr lang="en-GB" sz="3600" b="1" i="1" dirty="0" smtClean="0">
                <a:solidFill>
                  <a:srgbClr val="7030A0"/>
                </a:solidFill>
              </a:rPr>
              <a:t>and ‘Other ‘ </a:t>
            </a:r>
            <a:r>
              <a:rPr lang="en-GB" sz="3600" b="1" dirty="0" smtClean="0">
                <a:solidFill>
                  <a:srgbClr val="7030A0"/>
                </a:solidFill>
              </a:rPr>
              <a:t>Income </a:t>
            </a:r>
            <a:endParaRPr lang="en-GB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850" b="1" dirty="0" smtClean="0"/>
              <a:t>        </a:t>
            </a:r>
            <a:r>
              <a:rPr lang="en-GB" sz="2850" b="1" u="sng" dirty="0" err="1" smtClean="0"/>
              <a:t>Precepted</a:t>
            </a:r>
            <a:r>
              <a:rPr lang="en-GB" sz="2850" b="1" u="sng" dirty="0" smtClean="0"/>
              <a:t>   Income</a:t>
            </a:r>
            <a:r>
              <a:rPr lang="en-GB" sz="2850" b="1" dirty="0" smtClean="0"/>
              <a:t>                         £65,000</a:t>
            </a:r>
          </a:p>
          <a:p>
            <a:pPr marL="0" indent="0">
              <a:buNone/>
            </a:pPr>
            <a:endParaRPr lang="en-GB" sz="1000" b="1" dirty="0" smtClean="0"/>
          </a:p>
          <a:p>
            <a:pPr marL="0" indent="0">
              <a:buNone/>
            </a:pPr>
            <a:r>
              <a:rPr lang="en-GB" sz="2850" b="1" dirty="0"/>
              <a:t> </a:t>
            </a:r>
            <a:r>
              <a:rPr lang="en-GB" sz="2850" b="1" dirty="0" smtClean="0"/>
              <a:t>       </a:t>
            </a:r>
            <a:r>
              <a:rPr lang="en-GB" sz="2850" b="1" u="sng" dirty="0" smtClean="0"/>
              <a:t>Other Income</a:t>
            </a:r>
            <a:endParaRPr lang="en-GB" sz="2850" b="1" u="sng" dirty="0"/>
          </a:p>
          <a:p>
            <a:pPr marL="0" indent="0">
              <a:buNone/>
            </a:pPr>
            <a:r>
              <a:rPr lang="en-GB" sz="2850" b="1" dirty="0"/>
              <a:t>        </a:t>
            </a:r>
            <a:r>
              <a:rPr lang="en-GB" sz="2850" b="1" dirty="0" err="1" smtClean="0"/>
              <a:t>Lengthsman</a:t>
            </a:r>
            <a:r>
              <a:rPr lang="en-GB" sz="2850" b="1" dirty="0" smtClean="0"/>
              <a:t>  </a:t>
            </a:r>
            <a:r>
              <a:rPr lang="en-GB" sz="2850" b="1" dirty="0"/>
              <a:t>Scheme  </a:t>
            </a:r>
            <a:r>
              <a:rPr lang="en-GB" sz="2850" b="1" dirty="0" smtClean="0"/>
              <a:t>                     £2,688 </a:t>
            </a:r>
            <a:endParaRPr lang="en-GB" sz="2850" b="1" dirty="0"/>
          </a:p>
          <a:p>
            <a:pPr marL="0" indent="0">
              <a:buNone/>
            </a:pPr>
            <a:r>
              <a:rPr lang="en-GB" sz="2850" b="1" dirty="0"/>
              <a:t>        </a:t>
            </a:r>
            <a:r>
              <a:rPr lang="en-GB" sz="2850" b="1" dirty="0" smtClean="0"/>
              <a:t>Rentals                                              £15,096  </a:t>
            </a:r>
          </a:p>
          <a:p>
            <a:pPr marL="0" indent="0">
              <a:buNone/>
            </a:pPr>
            <a:r>
              <a:rPr lang="en-GB" sz="2850" b="1" dirty="0"/>
              <a:t> </a:t>
            </a:r>
            <a:r>
              <a:rPr lang="en-GB" sz="2850" b="1" dirty="0" smtClean="0"/>
              <a:t>       Cash Investments interest               £3,995</a:t>
            </a:r>
          </a:p>
          <a:p>
            <a:pPr marL="0" indent="0">
              <a:buNone/>
            </a:pPr>
            <a:r>
              <a:rPr lang="en-GB" sz="2850" b="1" dirty="0"/>
              <a:t> </a:t>
            </a:r>
            <a:r>
              <a:rPr lang="en-GB" sz="2850" b="1" dirty="0" smtClean="0"/>
              <a:t>       Bel. Village Green Agreement       £21,800</a:t>
            </a:r>
          </a:p>
          <a:p>
            <a:pPr marL="0" indent="0">
              <a:buNone/>
            </a:pPr>
            <a:r>
              <a:rPr lang="en-GB" sz="2850" b="1" dirty="0"/>
              <a:t> </a:t>
            </a:r>
            <a:r>
              <a:rPr lang="en-GB" sz="2850" b="1" dirty="0" smtClean="0"/>
              <a:t>       Ward members grants                      £2,740  </a:t>
            </a:r>
          </a:p>
          <a:p>
            <a:pPr marL="0" indent="0">
              <a:buNone/>
            </a:pPr>
            <a:r>
              <a:rPr lang="en-GB" sz="2850" b="1" dirty="0" smtClean="0"/>
              <a:t>        Total  </a:t>
            </a:r>
            <a:r>
              <a:rPr lang="en-GB" sz="2850" b="1" dirty="0"/>
              <a:t>-                                         </a:t>
            </a:r>
            <a:r>
              <a:rPr lang="en-GB" sz="2850" b="1" dirty="0" smtClean="0"/>
              <a:t>     </a:t>
            </a:r>
            <a:r>
              <a:rPr lang="en-GB" sz="2850" b="1" u="sng" dirty="0" smtClean="0"/>
              <a:t>£111,319 </a:t>
            </a:r>
            <a:endParaRPr lang="en-GB" sz="2850" b="1" u="sng" dirty="0"/>
          </a:p>
          <a:p>
            <a:pPr marL="0" indent="0">
              <a:buNone/>
            </a:pPr>
            <a:r>
              <a:rPr lang="en-GB" b="1" dirty="0" smtClean="0"/>
              <a:t>       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5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Major Expenditure items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7638"/>
            <a:ext cx="8280920" cy="4243610"/>
          </a:xfrm>
        </p:spPr>
        <p:txBody>
          <a:bodyPr>
            <a:normAutofit/>
          </a:bodyPr>
          <a:lstStyle/>
          <a:p>
            <a:r>
              <a:rPr lang="en-GB" sz="2800" b="1" dirty="0"/>
              <a:t>Clerk salary </a:t>
            </a:r>
            <a:r>
              <a:rPr lang="en-GB" sz="2800" b="1" i="1" dirty="0"/>
              <a:t>(</a:t>
            </a:r>
            <a:r>
              <a:rPr lang="en-GB" sz="2800" b="1" i="1" dirty="0" err="1" smtClean="0"/>
              <a:t>incl.N.I</a:t>
            </a:r>
            <a:r>
              <a:rPr lang="en-GB" sz="2800" b="1" i="1" dirty="0" smtClean="0"/>
              <a:t>. &amp;Pension)            </a:t>
            </a:r>
            <a:r>
              <a:rPr lang="en-GB" sz="2800" b="1" dirty="0" smtClean="0"/>
              <a:t>£25,033</a:t>
            </a:r>
            <a:endParaRPr lang="en-GB" sz="2800" b="1" dirty="0"/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Grass Cutting &amp; Green Spaces                </a:t>
            </a:r>
            <a:r>
              <a:rPr lang="en-GB" sz="2800" b="1" dirty="0" smtClean="0">
                <a:solidFill>
                  <a:prstClr val="black"/>
                </a:solidFill>
              </a:rPr>
              <a:t>  £7,206</a:t>
            </a:r>
          </a:p>
          <a:p>
            <a:pPr lvl="0"/>
            <a:r>
              <a:rPr lang="en-GB" sz="2800" b="1" dirty="0" err="1" smtClean="0">
                <a:solidFill>
                  <a:prstClr val="black"/>
                </a:solidFill>
              </a:rPr>
              <a:t>Belne</a:t>
            </a:r>
            <a:r>
              <a:rPr lang="en-GB" sz="2800" b="1" dirty="0" smtClean="0">
                <a:solidFill>
                  <a:prstClr val="black"/>
                </a:solidFill>
              </a:rPr>
              <a:t> Brook, Belbroughton site               £5,500</a:t>
            </a:r>
            <a:endParaRPr lang="en-GB" sz="2800" b="1" dirty="0">
              <a:solidFill>
                <a:prstClr val="black"/>
              </a:solidFill>
            </a:endParaRPr>
          </a:p>
          <a:p>
            <a:r>
              <a:rPr lang="en-GB" sz="2800" b="1" dirty="0"/>
              <a:t>Footway Lighting                                         £</a:t>
            </a:r>
            <a:r>
              <a:rPr lang="en-GB" sz="2800" b="1" dirty="0" smtClean="0"/>
              <a:t>5,349</a:t>
            </a:r>
            <a:endParaRPr lang="en-GB" sz="2800" b="1" dirty="0"/>
          </a:p>
          <a:p>
            <a:pPr lvl="0"/>
            <a:r>
              <a:rPr lang="en-GB" sz="2800" b="1" dirty="0" err="1">
                <a:solidFill>
                  <a:prstClr val="black"/>
                </a:solidFill>
              </a:rPr>
              <a:t>Lengthsman</a:t>
            </a:r>
            <a:r>
              <a:rPr lang="en-GB" sz="2800" b="1" dirty="0">
                <a:solidFill>
                  <a:prstClr val="black"/>
                </a:solidFill>
              </a:rPr>
              <a:t>                                                  </a:t>
            </a:r>
            <a:r>
              <a:rPr lang="en-GB" sz="2800" b="1" dirty="0" smtClean="0">
                <a:solidFill>
                  <a:prstClr val="black"/>
                </a:solidFill>
              </a:rPr>
              <a:t>£4,520 </a:t>
            </a:r>
            <a:endParaRPr lang="en-GB" sz="2800" b="1" dirty="0">
              <a:solidFill>
                <a:prstClr val="black"/>
              </a:solidFill>
            </a:endParaRPr>
          </a:p>
          <a:p>
            <a:r>
              <a:rPr lang="en-GB" sz="2800" b="1" dirty="0"/>
              <a:t>Dog bins                                                        </a:t>
            </a:r>
            <a:r>
              <a:rPr lang="en-GB" sz="2800" b="1" dirty="0" smtClean="0"/>
              <a:t> £3,145</a:t>
            </a:r>
            <a:endParaRPr lang="en-GB" sz="2800" b="1" dirty="0"/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Tree work                                                  </a:t>
            </a:r>
            <a:r>
              <a:rPr lang="en-GB" sz="2800" b="1" dirty="0" smtClean="0">
                <a:solidFill>
                  <a:prstClr val="black"/>
                </a:solidFill>
              </a:rPr>
              <a:t>    £3.940</a:t>
            </a:r>
            <a:endParaRPr lang="en-GB" sz="2800" b="1" dirty="0">
              <a:solidFill>
                <a:prstClr val="black"/>
              </a:solidFill>
            </a:endParaRPr>
          </a:p>
          <a:p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41692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Maintenance Grants Paid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417639"/>
            <a:ext cx="8496944" cy="2875458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Belbroughton Parochial Church Council       £3,200</a:t>
            </a:r>
          </a:p>
          <a:p>
            <a:r>
              <a:rPr lang="en-GB" sz="2800" b="1" dirty="0" smtClean="0"/>
              <a:t>Belbroughton Recreation Centre                   £1,155</a:t>
            </a:r>
          </a:p>
          <a:p>
            <a:r>
              <a:rPr lang="en-GB" sz="2800" b="1" dirty="0" smtClean="0"/>
              <a:t>Fairfield Village Hall                                             £730</a:t>
            </a:r>
          </a:p>
          <a:p>
            <a:r>
              <a:rPr lang="en-GB" sz="2800" b="1" dirty="0" smtClean="0"/>
              <a:t>Belbroughton Church Hall                                  £730                                                                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571</Words>
  <Application>Microsoft Office PowerPoint</Application>
  <PresentationFormat>On-screen Show (4:3)</PresentationFormat>
  <Paragraphs>117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2_Office Theme</vt:lpstr>
      <vt:lpstr>8_Office Theme</vt:lpstr>
      <vt:lpstr>9_Office Theme</vt:lpstr>
      <vt:lpstr>3_Office Theme</vt:lpstr>
      <vt:lpstr>4_Office Theme</vt:lpstr>
      <vt:lpstr>11_Office Theme</vt:lpstr>
      <vt:lpstr>12_Office Theme</vt:lpstr>
      <vt:lpstr>1_Office Theme</vt:lpstr>
      <vt:lpstr>A Warm Welcome to the   Belbroughton and Fairfield  Annual Parish Meeting</vt:lpstr>
      <vt:lpstr>Agenda</vt:lpstr>
      <vt:lpstr>Review  P.C. Chairman Cllr. James Bradley </vt:lpstr>
      <vt:lpstr> Parish Action Plan  Cllr. James Bradley </vt:lpstr>
      <vt:lpstr>Parish Action Plan  Cllr. James Bradley </vt:lpstr>
      <vt:lpstr>  Finance Committee   </vt:lpstr>
      <vt:lpstr>PowerPoint Presentation</vt:lpstr>
      <vt:lpstr>Major Expenditure items</vt:lpstr>
      <vt:lpstr>Maintenance Grants Paid   </vt:lpstr>
      <vt:lpstr>2018/19  Grants Approved </vt:lpstr>
      <vt:lpstr>  Agricultural Holdings Comm.</vt:lpstr>
      <vt:lpstr>Planning  Committee Chairman             Cllr.  Chris Scurrell</vt:lpstr>
      <vt:lpstr>And So Farewell !</vt:lpstr>
      <vt:lpstr>County and District Councillors</vt:lpstr>
      <vt:lpstr>Parish  Footpath Warden Report</vt:lpstr>
      <vt:lpstr>The Open Forum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Belbroughton Annual Parish Meeting</dc:title>
  <dc:creator>Dave</dc:creator>
  <cp:lastModifiedBy>Belbroughton&amp;Fairfield Parish Council</cp:lastModifiedBy>
  <cp:revision>248</cp:revision>
  <dcterms:created xsi:type="dcterms:W3CDTF">2015-03-21T15:15:18Z</dcterms:created>
  <dcterms:modified xsi:type="dcterms:W3CDTF">2019-04-08T10:39:43Z</dcterms:modified>
</cp:coreProperties>
</file>