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84" r:id="rId5"/>
    <p:sldId id="279" r:id="rId6"/>
    <p:sldId id="285" r:id="rId7"/>
    <p:sldId id="271" r:id="rId8"/>
    <p:sldId id="289" r:id="rId9"/>
    <p:sldId id="283" r:id="rId10"/>
    <p:sldId id="288" r:id="rId11"/>
    <p:sldId id="286" r:id="rId12"/>
    <p:sldId id="287" r:id="rId13"/>
    <p:sldId id="290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84"/>
          </p14:sldIdLst>
        </p14:section>
        <p14:section name="Design, Morph, Annotate, Work Together, Tell Me" id="{B9B51309-D148-4332-87C2-07BE32FBCA3B}">
          <p14:sldIdLst>
            <p14:sldId id="279"/>
            <p14:sldId id="285"/>
            <p14:sldId id="271"/>
            <p14:sldId id="289"/>
            <p14:sldId id="283"/>
            <p14:sldId id="288"/>
            <p14:sldId id="286"/>
            <p14:sldId id="287"/>
            <p14:sldId id="290"/>
          </p14:sldIdLst>
        </p14:section>
        <p14:section name="Learn More" id="{2CC34DB2-6590-42C0-AD4B-A04C6060184E}">
          <p14:sldIdLst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23922"/>
    <a:srgbClr val="DD462F"/>
    <a:srgbClr val="D24726"/>
    <a:srgbClr val="404040"/>
    <a:srgbClr val="FF9B45"/>
    <a:srgbClr val="F8CFB6"/>
    <a:srgbClr val="F8CAB6"/>
    <a:srgbClr val="F5F5F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241" autoAdjust="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EE1D44-639E-4A30-B20E-CF4688C7E03B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BBA8E7-3447-4014-B38C-BF59D89618F3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osenterprise.sd.gov/BusinessServices/Business/FilingSearch.aspx" TargetMode="External"/><Relationship Id="rId3" Type="http://schemas.openxmlformats.org/officeDocument/2006/relationships/hyperlink" Target="https://www.kansas.gov/bess/flow/main?execution=e1s4" TargetMode="External"/><Relationship Id="rId7" Type="http://schemas.openxmlformats.org/officeDocument/2006/relationships/hyperlink" Target="https://firststop.sos.nd.gov/search/business" TargetMode="External"/><Relationship Id="rId2" Type="http://schemas.openxmlformats.org/officeDocument/2006/relationships/hyperlink" Target="https://sos.iowa.gov/search/business/search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ebraska.gov/sos/corp/corpsearch.cgi?nav=search" TargetMode="External"/><Relationship Id="rId5" Type="http://schemas.openxmlformats.org/officeDocument/2006/relationships/hyperlink" Target="https://bsd.sos.mo.gov/search" TargetMode="External"/><Relationship Id="rId4" Type="http://schemas.openxmlformats.org/officeDocument/2006/relationships/hyperlink" Target="https://mblsportal.sos.state.mn.us/Business/Search" TargetMode="External"/><Relationship Id="rId9" Type="http://schemas.openxmlformats.org/officeDocument/2006/relationships/hyperlink" Target="https://apps.irs.gov/app/eo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BBB307-BFC8-4F08-8D47-163E00491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5" name="Content Placeholder 17"/>
          <p:cNvSpPr txBox="1">
            <a:spLocks/>
          </p:cNvSpPr>
          <p:nvPr/>
        </p:nvSpPr>
        <p:spPr>
          <a:xfrm>
            <a:off x="5439401" y="2040083"/>
            <a:ext cx="6126000" cy="3001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2000"/>
              </a:spcAft>
              <a:buNone/>
            </a:pPr>
            <a:r>
              <a:rPr lang="en-US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PROCEDURES</a:t>
            </a:r>
          </a:p>
          <a:p>
            <a:pPr marL="0" indent="0" algn="ctr">
              <a:lnSpc>
                <a:spcPct val="100000"/>
              </a:lnSpc>
              <a:spcAft>
                <a:spcPts val="200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REPORT OF OFFICER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INSTALLATION (ROI)</a:t>
            </a:r>
            <a:endParaRPr lang="en-US" sz="4800" b="1" dirty="0">
              <a:solidFill>
                <a:srgbClr val="FF0000"/>
              </a:solidFill>
              <a:cs typeface="Segoe UI" panose="020B0502040204020203" pitchFamily="34" charset="0"/>
            </a:endParaRPr>
          </a:p>
        </p:txBody>
      </p:sp>
      <p:sp>
        <p:nvSpPr>
          <p:cNvPr id="28" name="Title 7">
            <a:extLst>
              <a:ext uri="{FF2B5EF4-FFF2-40B4-BE49-F238E27FC236}">
                <a16:creationId xmlns:a16="http://schemas.microsoft.com/office/drawing/2014/main" id="{C59AEA5D-88CC-4E1B-AD44-110E842B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7518388" cy="64008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MCL “REPORT of OFFICER INSTALLATION” / ROI </a:t>
            </a:r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05616724-C012-4CA7-A7E7-7CE7DA302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7" y="1626919"/>
            <a:ext cx="4699177" cy="46593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FB096A-1341-4F74-8274-FCD464480076}"/>
              </a:ext>
            </a:extLst>
          </p:cNvPr>
          <p:cNvSpPr txBox="1"/>
          <p:nvPr/>
        </p:nvSpPr>
        <p:spPr>
          <a:xfrm>
            <a:off x="8115495" y="768096"/>
            <a:ext cx="35670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MCL MIDWEST DIVISION MEETING / April 16–17, 2021</a:t>
            </a:r>
          </a:p>
        </p:txBody>
      </p:sp>
    </p:spTree>
    <p:extLst>
      <p:ext uri="{BB962C8B-B14F-4D97-AF65-F5344CB8AC3E}">
        <p14:creationId xmlns:p14="http://schemas.microsoft.com/office/powerpoint/2010/main" val="383310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518388" cy="64008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MCL “REPORT of OFFICER INSTALLATION” / ROI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64DC-6027-49D9-8848-EE8A5FF80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16D87-F0F8-465A-8CBE-880D5392B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06" y="1371849"/>
            <a:ext cx="6142857" cy="50380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E911AC-F068-421F-874D-05D0D9FD74A7}"/>
              </a:ext>
            </a:extLst>
          </p:cNvPr>
          <p:cNvSpPr txBox="1"/>
          <p:nvPr/>
        </p:nvSpPr>
        <p:spPr>
          <a:xfrm>
            <a:off x="6991643" y="4101620"/>
            <a:ext cx="3756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NEW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M4L APPOINTED POSITION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COMMANDANT IS DEFAULT PERSON IF NO OTHER MEMBER APPOINTED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6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BBB307-BFC8-4F08-8D47-163E00491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5" name="Content Placeholder 17"/>
          <p:cNvSpPr txBox="1">
            <a:spLocks/>
          </p:cNvSpPr>
          <p:nvPr/>
        </p:nvSpPr>
        <p:spPr>
          <a:xfrm>
            <a:off x="5439401" y="2040083"/>
            <a:ext cx="6126000" cy="3001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2000"/>
              </a:spcAft>
              <a:buNone/>
            </a:pPr>
            <a:r>
              <a:rPr lang="en-US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TRAINING WEBSITE</a:t>
            </a:r>
          </a:p>
          <a:p>
            <a:pPr marL="0" indent="0" algn="ctr">
              <a:spcAft>
                <a:spcPts val="2000"/>
              </a:spcAft>
              <a:buNone/>
            </a:pPr>
            <a:endParaRPr lang="en-US" sz="28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www.mcleaguekansas.com/midwest.html</a:t>
            </a:r>
            <a:endParaRPr lang="en-US" sz="2400" b="1" dirty="0">
              <a:solidFill>
                <a:srgbClr val="FF0000"/>
              </a:solidFill>
              <a:cs typeface="Segoe UI" panose="020B0502040204020203" pitchFamily="34" charset="0"/>
            </a:endParaRPr>
          </a:p>
        </p:txBody>
      </p:sp>
      <p:sp>
        <p:nvSpPr>
          <p:cNvPr id="28" name="Title 7">
            <a:extLst>
              <a:ext uri="{FF2B5EF4-FFF2-40B4-BE49-F238E27FC236}">
                <a16:creationId xmlns:a16="http://schemas.microsoft.com/office/drawing/2014/main" id="{C59AEA5D-88CC-4E1B-AD44-110E842B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7518388" cy="64008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MCL “REPORT of OFFICER INSTALLATION” / ROI </a:t>
            </a:r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05616724-C012-4CA7-A7E7-7CE7DA302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7" y="1626919"/>
            <a:ext cx="4699177" cy="46593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FB096A-1341-4F74-8274-FCD464480076}"/>
              </a:ext>
            </a:extLst>
          </p:cNvPr>
          <p:cNvSpPr txBox="1"/>
          <p:nvPr/>
        </p:nvSpPr>
        <p:spPr>
          <a:xfrm>
            <a:off x="8115495" y="768096"/>
            <a:ext cx="35670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MCL MIDWEST DIVISION MEETING / April 16–17, 2021</a:t>
            </a:r>
          </a:p>
        </p:txBody>
      </p:sp>
    </p:spTree>
    <p:extLst>
      <p:ext uri="{BB962C8B-B14F-4D97-AF65-F5344CB8AC3E}">
        <p14:creationId xmlns:p14="http://schemas.microsoft.com/office/powerpoint/2010/main" val="19758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BBB307-BFC8-4F08-8D47-163E00491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5" name="Content Placeholder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sz="18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MCL NATIONAL PROCEDURES</a:t>
            </a:r>
          </a:p>
        </p:txBody>
      </p:sp>
      <p:grpSp>
        <p:nvGrpSpPr>
          <p:cNvPr id="18" name="Group 17" descr="Small circle with number 1 inside  indicating step 1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Oval 1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Content Placeholder 17"/>
          <p:cNvSpPr txBox="1">
            <a:spLocks/>
          </p:cNvSpPr>
          <p:nvPr/>
        </p:nvSpPr>
        <p:spPr>
          <a:xfrm>
            <a:off x="1056512" y="1958189"/>
            <a:ext cx="10000693" cy="2596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Section 855. Election of Officers. </a:t>
            </a: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Each Department / Detachment shall hold an annual election and installation of officers between September 1 and June 30th. The </a:t>
            </a:r>
            <a:r>
              <a:rPr lang="en-US" sz="16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“Report of Installation”</a:t>
            </a: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form must be received by the National Headquarters by July 31st of each year. Any time throughout the year and there was a change in any Officer’s position, that new officer must be sworn in accordance with Administrative Procedures and a new “Report of Installation” form must be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submitted. </a:t>
            </a:r>
            <a:r>
              <a:rPr lang="en-US" sz="16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“REPORT OF INSTALLATION” SHOULD BE SUBMITTED TO THE DEPARTMENT ADJUTANT/PAYMASTER WHO WILL FORWARD A COPY TO DIVISION AND HEADQUARTERS / </a:t>
            </a:r>
            <a:r>
              <a:rPr lang="en-US" sz="16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/ JD FOSTER   </a:t>
            </a:r>
            <a:r>
              <a:rPr lang="en-US" sz="1600" b="1" u="sng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jfoster@mcleague.org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Section 920. Detachment Officers. </a:t>
            </a: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Each Department / Detachment shall: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a. Elect a Commandant, a Senior Vice Commandant, a Junior Vice Commandant, and a Judge 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dvocate each year; and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b. Elect or appoint an Adjutant, Paymaster (or Adjutant/Paymaster), Chaplain, Sergeant-at-Arms and a Marine for Life liaison. Marine for Life liaison is a new position that has been added to the “Report of Installation” form. </a:t>
            </a:r>
            <a:r>
              <a:rPr lang="en-US" sz="16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IF NO M4L LIAISON APPOINTED THE COMMANDANT ASSUMES THE  TITLE AND RESPONSIBILITIES AND IS LISTED ON THE ROI REPORT.</a:t>
            </a:r>
            <a:endParaRPr lang="en-U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itle 7">
            <a:extLst>
              <a:ext uri="{FF2B5EF4-FFF2-40B4-BE49-F238E27FC236}">
                <a16:creationId xmlns:a16="http://schemas.microsoft.com/office/drawing/2014/main" id="{C59AEA5D-88CC-4E1B-AD44-110E842B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7518388" cy="64008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MCL “REPORT of OFFICER INSTALLATION” / ROI</a:t>
            </a:r>
          </a:p>
        </p:txBody>
      </p:sp>
      <p:grpSp>
        <p:nvGrpSpPr>
          <p:cNvPr id="31" name="Group 30" descr="Small circle with number 1 inside  indicating step 1">
            <a:extLst>
              <a:ext uri="{FF2B5EF4-FFF2-40B4-BE49-F238E27FC236}">
                <a16:creationId xmlns:a16="http://schemas.microsoft.com/office/drawing/2014/main" id="{BE19E24F-3AED-4DF8-A491-A390965BB47C}"/>
              </a:ext>
            </a:extLst>
          </p:cNvPr>
          <p:cNvGrpSpPr/>
          <p:nvPr/>
        </p:nvGrpSpPr>
        <p:grpSpPr bwMode="blackWhite">
          <a:xfrm>
            <a:off x="522582" y="3996016"/>
            <a:ext cx="558179" cy="409838"/>
            <a:chOff x="6953426" y="711274"/>
            <a:chExt cx="558179" cy="409838"/>
          </a:xfrm>
        </p:grpSpPr>
        <p:sp>
          <p:nvSpPr>
            <p:cNvPr id="41" name="Oval 40" descr="Small circle">
              <a:extLst>
                <a:ext uri="{FF2B5EF4-FFF2-40B4-BE49-F238E27FC236}">
                  <a16:creationId xmlns:a16="http://schemas.microsoft.com/office/drawing/2014/main" id="{92710777-DBC3-4C8B-ACB8-33BAC605ED97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 descr="Number 1">
              <a:extLst>
                <a:ext uri="{FF2B5EF4-FFF2-40B4-BE49-F238E27FC236}">
                  <a16:creationId xmlns:a16="http://schemas.microsoft.com/office/drawing/2014/main" id="{CBAE42AF-54DC-44AE-B91F-941AAC198533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BBB307-BFC8-4F08-8D47-163E00491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5" name="Content Placeholder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sz="18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MCL NATIONAL PROCEDURES</a:t>
            </a:r>
          </a:p>
        </p:txBody>
      </p:sp>
      <p:grpSp>
        <p:nvGrpSpPr>
          <p:cNvPr id="18" name="Group 17" descr="Small circle with number 1 inside  indicating step 1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Oval 1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21" name="Content Placeholder 17"/>
          <p:cNvSpPr txBox="1">
            <a:spLocks/>
          </p:cNvSpPr>
          <p:nvPr/>
        </p:nvSpPr>
        <p:spPr>
          <a:xfrm>
            <a:off x="1056513" y="1958189"/>
            <a:ext cx="9940038" cy="4335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Section 925  / Officer Changes</a:t>
            </a:r>
            <a:endParaRPr lang="en-US" sz="16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(7) </a:t>
            </a:r>
            <a:r>
              <a:rPr lang="en-US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INSTALLATION AND REPORT OF INSTALLATION REPORT </a:t>
            </a:r>
            <a:r>
              <a:rPr lang="en-US" sz="16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Submission</a:t>
            </a:r>
            <a:r>
              <a:rPr lang="en-US" sz="1600" b="1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Upon appointing a member to any new position on the 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Detachment </a:t>
            </a:r>
            <a:r>
              <a:rPr lang="en-US" sz="16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staff, the Department Commandant, 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Detachment </a:t>
            </a:r>
            <a:r>
              <a:rPr lang="en-US" sz="16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Commandant, or any Past Commandant, in the case of a newly appointed Commandant, will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swear in the officer to the new position and submit the revised “Report of Installation” form as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specified in the National Administrative Procedures.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21212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“REPORT OF INSTALLATION” SHOULD BE SUBMITTED TO THE </a:t>
            </a:r>
            <a:r>
              <a:rPr lang="en-US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DEPARTMENT ADJUTANT/PAYMASTER </a:t>
            </a:r>
            <a:r>
              <a:rPr lang="en-US" sz="16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WHO WILL </a:t>
            </a:r>
            <a:r>
              <a:rPr lang="en-US" sz="1600" b="1" dirty="0">
                <a:ea typeface="Calibri" panose="020F0502020204030204" pitchFamily="34" charset="0"/>
                <a:cs typeface="Calibri" panose="020F0502020204030204" pitchFamily="34" charset="0"/>
              </a:rPr>
              <a:t>RETAIN A COPY AND </a:t>
            </a:r>
            <a:r>
              <a:rPr lang="en-US" sz="16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FORWARD A COPY TO DIVISION COMMANDANT AND HEADQUARTERS.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NEW PROCEDURE – SIGNATURE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IF THE COMPLETED ROI IS</a:t>
            </a:r>
            <a:r>
              <a:rPr lang="en-US" sz="16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EMAILED </a:t>
            </a:r>
            <a:r>
              <a:rPr lang="en-US" sz="16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 THE </a:t>
            </a:r>
            <a:r>
              <a:rPr lang="en-US" sz="16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DEPARTMENT ADJUTANT </a:t>
            </a:r>
            <a:r>
              <a:rPr lang="en-US" sz="1600" b="1" u="sng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16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ADJUTANT/PAYMASTER BY THE DETACHMENT COMMANDANT OR DETACHMENT PAYMASTER</a:t>
            </a:r>
            <a:r>
              <a:rPr lang="en-US" sz="1600" b="1" u="sng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THIS WILL SERVE AS A LEGAL SIGNED DOCUMENT, NO OTHER SIGNATURES REQUIRED. SAME PROCEDURES FOR DEPARTMENT ROI.</a:t>
            </a:r>
            <a:endParaRPr lang="en-US" sz="1600" b="1" u="sng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u="sng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itle 7">
            <a:extLst>
              <a:ext uri="{FF2B5EF4-FFF2-40B4-BE49-F238E27FC236}">
                <a16:creationId xmlns:a16="http://schemas.microsoft.com/office/drawing/2014/main" id="{C59AEA5D-88CC-4E1B-AD44-110E842B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7518388" cy="64008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MCL “REPORT of OFFICER INSTALLATION” / ROI</a:t>
            </a:r>
          </a:p>
        </p:txBody>
      </p:sp>
    </p:spTree>
    <p:extLst>
      <p:ext uri="{BB962C8B-B14F-4D97-AF65-F5344CB8AC3E}">
        <p14:creationId xmlns:p14="http://schemas.microsoft.com/office/powerpoint/2010/main" val="324038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518388" cy="64008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MCL “REPORT of OFFICER INSTALLATION” / ROI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60B3C-DDC1-4164-B24E-F8D9C0881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69909" y="4024189"/>
            <a:ext cx="11276189" cy="191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2100" b="1" dirty="0">
                <a:solidFill>
                  <a:srgbClr val="C00000"/>
                </a:solidFill>
                <a:cs typeface="Segoe UI" panose="020B0502040204020203" pitchFamily="34" charset="0"/>
              </a:rPr>
              <a:t>NEW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1400" dirty="0">
                <a:solidFill>
                  <a:schemeClr val="tx1"/>
                </a:solidFill>
                <a:cs typeface="Segoe UI" panose="020B0502040204020203" pitchFamily="34" charset="0"/>
              </a:rPr>
              <a:t>A </a:t>
            </a:r>
            <a:r>
              <a:rPr lang="en-US" sz="1400" b="1" dirty="0">
                <a:solidFill>
                  <a:srgbClr val="C00000"/>
                </a:solidFill>
                <a:cs typeface="Segoe UI" panose="020B0502040204020203" pitchFamily="34" charset="0"/>
              </a:rPr>
              <a:t>PROFILE ID </a:t>
            </a:r>
            <a:r>
              <a:rPr lang="en-US" sz="1400" dirty="0">
                <a:solidFill>
                  <a:schemeClr val="tx1"/>
                </a:solidFill>
                <a:cs typeface="Segoe UI" panose="020B0502040204020203" pitchFamily="34" charset="0"/>
              </a:rPr>
              <a:t>IS A </a:t>
            </a:r>
            <a:r>
              <a:rPr lang="en-US" sz="1400" b="1" dirty="0">
                <a:solidFill>
                  <a:srgbClr val="C00000"/>
                </a:solidFill>
                <a:cs typeface="Segoe UI" panose="020B0502040204020203" pitchFamily="34" charset="0"/>
              </a:rPr>
              <a:t>UNIQUE IDENTIFIER CODE </a:t>
            </a:r>
            <a:r>
              <a:rPr lang="en-US" sz="1400" dirty="0">
                <a:solidFill>
                  <a:schemeClr val="tx1"/>
                </a:solidFill>
                <a:cs typeface="Segoe UI" panose="020B0502040204020203" pitchFamily="34" charset="0"/>
              </a:rPr>
              <a:t>FOR EACH MCL MEMBER &amp; DETACHMENT IN THE MCL INFORMATION SYSTEM DATABASE</a:t>
            </a:r>
            <a:r>
              <a:rPr lang="en-US" sz="1400" dirty="0">
                <a:cs typeface="Segoe UI" panose="020B0502040204020203" pitchFamily="34" charset="0"/>
              </a:rPr>
              <a:t>.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1400" dirty="0">
                <a:solidFill>
                  <a:schemeClr val="tx1"/>
                </a:solidFill>
                <a:cs typeface="Segoe UI" panose="020B0502040204020203" pitchFamily="34" charset="0"/>
              </a:rPr>
              <a:t>THE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cs typeface="Segoe UI" panose="020B0502040204020203" pitchFamily="34" charset="0"/>
              </a:rPr>
              <a:t>PROFILE ID </a:t>
            </a:r>
            <a:r>
              <a:rPr lang="en-US" sz="1400" dirty="0">
                <a:solidFill>
                  <a:schemeClr val="tx1"/>
                </a:solidFill>
                <a:cs typeface="Segoe UI" panose="020B0502040204020203" pitchFamily="34" charset="0"/>
              </a:rPr>
              <a:t>WILL NOW APPEAR ON ALL REPORTS GENERATED FROM THE MCL INFORMATION SYSTEM.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1400" dirty="0">
                <a:solidFill>
                  <a:schemeClr val="tx1"/>
                </a:solidFill>
                <a:cs typeface="Segoe UI" panose="020B0502040204020203" pitchFamily="34" charset="0"/>
              </a:rPr>
              <a:t>THE DETACHMENT ROSTER CAN NOW BE GENERATED &amp; PRINTED FOR DETACHMENTS AT THE DEPARTMENT LEVEL.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BBEB1-C37B-4BCC-AE6A-E8D209502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10" y="1970880"/>
            <a:ext cx="11276190" cy="1914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1F6706-A2F2-4371-BB81-61E9BAF9F1ED}"/>
              </a:ext>
            </a:extLst>
          </p:cNvPr>
          <p:cNvSpPr txBox="1"/>
          <p:nvPr/>
        </p:nvSpPr>
        <p:spPr>
          <a:xfrm>
            <a:off x="521207" y="1360237"/>
            <a:ext cx="6097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20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A PROFILE ID?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5732E37-3570-4DE0-9D7E-9EE032F42B00}"/>
              </a:ext>
            </a:extLst>
          </p:cNvPr>
          <p:cNvSpPr/>
          <p:nvPr/>
        </p:nvSpPr>
        <p:spPr>
          <a:xfrm>
            <a:off x="569910" y="2155558"/>
            <a:ext cx="1047135" cy="7964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518388" cy="64008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MCL “REPORT of OFFICER INSTALLATION” / ROI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60B3C-DDC1-4164-B24E-F8D9C0881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653146" y="5532885"/>
            <a:ext cx="10077607" cy="1036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1400" dirty="0">
                <a:cs typeface="Segoe UI" panose="020B0502040204020203" pitchFamily="34" charset="0"/>
              </a:rPr>
              <a:t>NOTE; THERE IS A </a:t>
            </a:r>
            <a:r>
              <a:rPr lang="en-US" sz="1400" b="1" dirty="0">
                <a:cs typeface="Segoe UI" panose="020B0502040204020203" pitchFamily="34" charset="0"/>
              </a:rPr>
              <a:t>DEPARTMENT FORM </a:t>
            </a:r>
            <a:r>
              <a:rPr lang="en-US" sz="1400" dirty="0">
                <a:cs typeface="Segoe UI" panose="020B0502040204020203" pitchFamily="34" charset="0"/>
              </a:rPr>
              <a:t>AND A </a:t>
            </a:r>
            <a:r>
              <a:rPr lang="en-US" sz="1400" b="1" dirty="0">
                <a:cs typeface="Segoe UI" panose="020B0502040204020203" pitchFamily="34" charset="0"/>
              </a:rPr>
              <a:t>DETACHMENT FORM </a:t>
            </a:r>
            <a:r>
              <a:rPr lang="en-US" sz="1400" dirty="0">
                <a:cs typeface="Segoe UI" panose="020B0502040204020203" pitchFamily="34" charset="0"/>
              </a:rPr>
              <a:t>TO DOWNLOAD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1400" dirty="0">
                <a:cs typeface="Segoe UI" panose="020B0502040204020203" pitchFamily="34" charset="0"/>
              </a:rPr>
              <a:t>DOWNLOAD FROM THE MCL LIBRARY EACH TIME TO MAKE SURE YOU ARE USING THE CURRENT VERSION OF THE FORM</a:t>
            </a:r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131B13-8060-4D3D-9F68-1A00DDC27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6" y="1457571"/>
            <a:ext cx="10666667" cy="39428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D4816B-6568-4409-8229-63328FFE0228}"/>
              </a:ext>
            </a:extLst>
          </p:cNvPr>
          <p:cNvSpPr txBox="1"/>
          <p:nvPr/>
        </p:nvSpPr>
        <p:spPr>
          <a:xfrm>
            <a:off x="7888045" y="532589"/>
            <a:ext cx="39883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Don’t communicate to be understood. Communicate so you can not be misunderstood.</a:t>
            </a:r>
          </a:p>
        </p:txBody>
      </p:sp>
    </p:spTree>
    <p:extLst>
      <p:ext uri="{BB962C8B-B14F-4D97-AF65-F5344CB8AC3E}">
        <p14:creationId xmlns:p14="http://schemas.microsoft.com/office/powerpoint/2010/main" val="331756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518388" cy="64008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MCL “REPORT of OFFICER INSTALLATION” / ROI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64DC-6027-49D9-8848-EE8A5FF80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653146" y="4716128"/>
            <a:ext cx="9414779" cy="1693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1400" b="1" dirty="0">
                <a:cs typeface="Segoe UI" panose="020B0502040204020203" pitchFamily="34" charset="0"/>
              </a:rPr>
              <a:t>EIN </a:t>
            </a:r>
            <a:r>
              <a:rPr lang="en-US" sz="1400" dirty="0">
                <a:cs typeface="Segoe UI" panose="020B0502040204020203" pitchFamily="34" charset="0"/>
              </a:rPr>
              <a:t>/ FEDERAL EMPLOYEE IDENTIFICATION NUMBER – USED TO FILE YOUR YEARLY 990 FEDERAL PAPERWORK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1400" b="1" dirty="0">
                <a:cs typeface="Segoe UI" panose="020B0502040204020203" pitchFamily="34" charset="0"/>
              </a:rPr>
              <a:t>INCORPORATION ID NUMBER </a:t>
            </a:r>
            <a:r>
              <a:rPr lang="en-US" sz="1400" dirty="0">
                <a:cs typeface="Segoe UI" panose="020B0502040204020203" pitchFamily="34" charset="0"/>
              </a:rPr>
              <a:t>/ THIS IS YOUR STATE IDENTIFICATION NUMBER ASSIGNED WHEN INCORPORATED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1400" b="1" dirty="0">
                <a:cs typeface="Segoe UI" panose="020B0502040204020203" pitchFamily="34" charset="0"/>
              </a:rPr>
              <a:t>DATE OF INCORPORATION </a:t>
            </a:r>
            <a:r>
              <a:rPr lang="en-US" sz="1400" dirty="0">
                <a:cs typeface="Segoe UI" panose="020B0502040204020203" pitchFamily="34" charset="0"/>
              </a:rPr>
              <a:t>/ THE DATE YOUR STATE ASSIGINED YOU  THE </a:t>
            </a:r>
            <a:r>
              <a:rPr lang="en-US" sz="1400" b="1" dirty="0">
                <a:cs typeface="Segoe UI" panose="020B0502040204020203" pitchFamily="34" charset="0"/>
              </a:rPr>
              <a:t>INCORPORATION ID NUMBER </a:t>
            </a:r>
            <a:endParaRPr lang="en-US" sz="1400" dirty="0"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1400" b="1" dirty="0">
                <a:solidFill>
                  <a:srgbClr val="FF0000"/>
                </a:solidFill>
                <a:cs typeface="Segoe UI" panose="020B0502040204020203" pitchFamily="34" charset="0"/>
              </a:rPr>
              <a:t>PROFILE ID </a:t>
            </a:r>
            <a:r>
              <a:rPr lang="en-US" sz="1400" dirty="0">
                <a:cs typeface="Segoe UI" panose="020B0502040204020203" pitchFamily="34" charset="0"/>
              </a:rPr>
              <a:t>/ UNIQUE IDENTIFIER IN THE MCL DATABASE FOR EACH DETACHMENT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1400" u="sng" dirty="0">
                <a:cs typeface="Segoe UI" panose="020B0502040204020203" pitchFamily="34" charset="0"/>
              </a:rPr>
              <a:t>THESE NUMBERS NEVER CHANGE UNLESS YOU HAD A PROBLEM IN THE PAST / UNIQUE TO YOUR CORPORATION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F483B-CE64-4DF0-B1B7-E5A85124B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27" y="1427151"/>
            <a:ext cx="8657254" cy="316501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6A246B8-10F9-4ECD-BDD9-3E49DA07EF5D}"/>
              </a:ext>
            </a:extLst>
          </p:cNvPr>
          <p:cNvSpPr/>
          <p:nvPr/>
        </p:nvSpPr>
        <p:spPr>
          <a:xfrm>
            <a:off x="6607278" y="2389237"/>
            <a:ext cx="1047135" cy="7964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A20E4E-0D52-41B0-9EAC-59989F0FD404}"/>
              </a:ext>
            </a:extLst>
          </p:cNvPr>
          <p:cNvSpPr txBox="1"/>
          <p:nvPr/>
        </p:nvSpPr>
        <p:spPr>
          <a:xfrm>
            <a:off x="7888045" y="532589"/>
            <a:ext cx="39883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Don’t communicate to be understood. Communicate so you can not be misunderstood.</a:t>
            </a:r>
          </a:p>
        </p:txBody>
      </p:sp>
    </p:spTree>
    <p:extLst>
      <p:ext uri="{BB962C8B-B14F-4D97-AF65-F5344CB8AC3E}">
        <p14:creationId xmlns:p14="http://schemas.microsoft.com/office/powerpoint/2010/main" val="25377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518388" cy="64008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MCL “REPORT of OFFICER INSTALLATION” / ROI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64DC-6027-49D9-8848-EE8A5FF80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37391" y="5213135"/>
            <a:ext cx="9414779" cy="1355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en-US" sz="1400" dirty="0"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04D52-E5C2-47D5-A962-80BED726ED27}"/>
              </a:ext>
            </a:extLst>
          </p:cNvPr>
          <p:cNvSpPr txBox="1"/>
          <p:nvPr/>
        </p:nvSpPr>
        <p:spPr>
          <a:xfrm>
            <a:off x="537390" y="1355017"/>
            <a:ext cx="10862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SECRETARY OF STATE RECORDS – </a:t>
            </a:r>
            <a:r>
              <a:rPr lang="en-US" b="1" dirty="0">
                <a:solidFill>
                  <a:srgbClr val="FF0000"/>
                </a:solidFill>
              </a:rPr>
              <a:t>THESE ARE LEGAL DOCUMENTS OF THE DETACHMENT CORPORATION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IF OFFICERS HAVE CHANGED </a:t>
            </a:r>
            <a:r>
              <a:rPr lang="en-US" sz="1400" dirty="0">
                <a:solidFill>
                  <a:srgbClr val="FF0000"/>
                </a:solidFill>
              </a:rPr>
              <a:t>FROM CURRENT OFFICERS ON FILE WITH YOUR SECRETARY OF STATE SEND IN A CORRECTED DOCUMENT FOR TAX RECORD ON FILE.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CDF470-5A6E-4D28-87F6-6CD83D55BADA}"/>
              </a:ext>
            </a:extLst>
          </p:cNvPr>
          <p:cNvSpPr txBox="1"/>
          <p:nvPr/>
        </p:nvSpPr>
        <p:spPr>
          <a:xfrm>
            <a:off x="537391" y="2616441"/>
            <a:ext cx="7834535" cy="345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b="1" dirty="0">
                <a:solidFill>
                  <a:srgbClr val="FF0000"/>
                </a:solidFill>
              </a:rPr>
              <a:t>SECRETARY OF STATE WEB ADDRESSES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IOWA</a:t>
            </a:r>
            <a:r>
              <a:rPr lang="en-US" sz="1400" dirty="0"/>
              <a:t> – </a:t>
            </a:r>
            <a:r>
              <a:rPr lang="en-US" sz="1400" b="0" i="0" dirty="0">
                <a:solidFill>
                  <a:srgbClr val="006621"/>
                </a:solidFill>
                <a:effectLst/>
                <a:hlinkClick r:id="rId2"/>
              </a:rPr>
              <a:t>https://sos.iowa.gov/search/business/search.aspx</a:t>
            </a:r>
            <a:endParaRPr lang="en-US" sz="1400" b="0" i="0" dirty="0">
              <a:solidFill>
                <a:srgbClr val="00662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1400" b="1" dirty="0"/>
              <a:t>KANSAS </a:t>
            </a:r>
            <a:r>
              <a:rPr lang="en-US" sz="1400" dirty="0">
                <a:solidFill>
                  <a:srgbClr val="006621"/>
                </a:solidFill>
              </a:rPr>
              <a:t>– </a:t>
            </a:r>
            <a:r>
              <a:rPr lang="en-US" sz="1400" dirty="0">
                <a:hlinkClick r:id="rId3"/>
              </a:rPr>
              <a:t>https://www.kansas.gov/bess/flow/main?execution=e1s4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b="1" dirty="0"/>
              <a:t>MINNESOTA</a:t>
            </a:r>
            <a:r>
              <a:rPr lang="en-US" sz="1400" dirty="0"/>
              <a:t> - </a:t>
            </a:r>
            <a:r>
              <a:rPr lang="en-US" sz="1400" dirty="0">
                <a:hlinkClick r:id="rId4"/>
              </a:rPr>
              <a:t>https://mblsportal.sos.state.mn.us/Business/Search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b="1" dirty="0"/>
              <a:t>MISSOURI </a:t>
            </a:r>
            <a:r>
              <a:rPr lang="en-US" sz="1400" b="1" dirty="0">
                <a:solidFill>
                  <a:srgbClr val="006621"/>
                </a:solidFill>
              </a:rPr>
              <a:t>- </a:t>
            </a:r>
            <a:r>
              <a:rPr lang="en-US" sz="1400" dirty="0">
                <a:solidFill>
                  <a:srgbClr val="006621"/>
                </a:solidFill>
                <a:hlinkClick r:id="rId5"/>
              </a:rPr>
              <a:t>https://bsd.sos.mo.gov/search</a:t>
            </a:r>
            <a:endParaRPr lang="en-US" sz="1400" dirty="0">
              <a:solidFill>
                <a:srgbClr val="00662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/>
              <a:t>NEBRASKA</a:t>
            </a:r>
            <a:r>
              <a:rPr lang="en-US" sz="1400" dirty="0">
                <a:solidFill>
                  <a:srgbClr val="006621"/>
                </a:solidFill>
              </a:rPr>
              <a:t> – </a:t>
            </a:r>
            <a:r>
              <a:rPr lang="en-US" sz="1400" dirty="0">
                <a:solidFill>
                  <a:srgbClr val="006621"/>
                </a:solidFill>
                <a:hlinkClick r:id="rId6"/>
              </a:rPr>
              <a:t>https://www.nebraska.gov/sos/corp/corpsearch.cgi?nav=search</a:t>
            </a:r>
            <a:endParaRPr lang="en-US" sz="1400" dirty="0">
              <a:solidFill>
                <a:srgbClr val="00662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/>
              <a:t>NORT DAKOTA </a:t>
            </a:r>
            <a:r>
              <a:rPr lang="en-US" sz="1400" dirty="0">
                <a:solidFill>
                  <a:srgbClr val="006621"/>
                </a:solidFill>
              </a:rPr>
              <a:t>–   </a:t>
            </a:r>
            <a:r>
              <a:rPr lang="en-US" sz="1400" dirty="0">
                <a:solidFill>
                  <a:srgbClr val="006621"/>
                </a:solidFill>
                <a:hlinkClick r:id="rId7"/>
              </a:rPr>
              <a:t>https://firststop.sos.nd.gov/search/business</a:t>
            </a:r>
            <a:endParaRPr lang="en-US" sz="1400" dirty="0">
              <a:solidFill>
                <a:srgbClr val="00662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/>
              <a:t>SOUTH DAKOTA </a:t>
            </a:r>
            <a:r>
              <a:rPr lang="en-US" sz="1400" b="1" dirty="0">
                <a:solidFill>
                  <a:srgbClr val="006621"/>
                </a:solidFill>
              </a:rPr>
              <a:t>– </a:t>
            </a:r>
            <a:r>
              <a:rPr lang="en-US" sz="1400" dirty="0">
                <a:solidFill>
                  <a:srgbClr val="006621"/>
                </a:solidFill>
                <a:hlinkClick r:id="rId8"/>
              </a:rPr>
              <a:t>https://sosenterprise.sd.gov/BusinessServices/Business/FilingSearch.aspx</a:t>
            </a:r>
            <a:endParaRPr lang="en-US" sz="1400" dirty="0">
              <a:solidFill>
                <a:srgbClr val="00662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1200" b="1" dirty="0">
                <a:solidFill>
                  <a:srgbClr val="FF0000"/>
                </a:solidFill>
              </a:rPr>
              <a:t>FEDERAL EIN NON-FOR-PROFIT ORGANIZATION WEB ADDRESS</a:t>
            </a:r>
          </a:p>
          <a:p>
            <a:pPr>
              <a:lnSpc>
                <a:spcPct val="200000"/>
              </a:lnSpc>
            </a:pPr>
            <a:r>
              <a:rPr lang="en-US" sz="1400" b="1" dirty="0"/>
              <a:t>Federal EIN Organization Search:   </a:t>
            </a:r>
            <a:r>
              <a:rPr lang="en-US" sz="1400" dirty="0">
                <a:hlinkClick r:id="rId9"/>
              </a:rPr>
              <a:t>https://apps.irs.gov/app/eos/</a:t>
            </a:r>
            <a:endParaRPr lang="en-US" sz="1400" dirty="0">
              <a:solidFill>
                <a:srgbClr val="0066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4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518388" cy="64008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MCL “REPORT of OFFICER INSTALLATION” / ROI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64DC-6027-49D9-8848-EE8A5FF80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37391" y="4707956"/>
            <a:ext cx="10981099" cy="1787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/>
            </a:pPr>
            <a:r>
              <a:rPr lang="en-US" sz="1400" b="1" dirty="0">
                <a:cs typeface="Segoe UI" panose="020B0502040204020203" pitchFamily="34" charset="0"/>
              </a:rPr>
              <a:t>FILL FORM OUT COMPLETELY / ALL BOXES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/>
            </a:pPr>
            <a:r>
              <a:rPr lang="en-US" sz="1400" b="1" dirty="0">
                <a:solidFill>
                  <a:srgbClr val="FF0000"/>
                </a:solidFill>
              </a:rPr>
              <a:t>ELECTED OFFICERS SHALL INCLUDE; </a:t>
            </a:r>
            <a:r>
              <a:rPr lang="en-US" sz="1400" i="1" dirty="0">
                <a:solidFill>
                  <a:srgbClr val="FF0000"/>
                </a:solidFill>
              </a:rPr>
              <a:t>Commandant, Sr. Vice Commandant, Jr. Vice Commandant, Judge Advocate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/>
            </a:pPr>
            <a:r>
              <a:rPr lang="en-US" sz="1400" i="1" dirty="0">
                <a:solidFill>
                  <a:srgbClr val="FF0000"/>
                </a:solidFill>
              </a:rPr>
              <a:t>All other officers can be </a:t>
            </a:r>
            <a:r>
              <a:rPr lang="en-US" sz="1800" b="1" u="sng" dirty="0">
                <a:solidFill>
                  <a:srgbClr val="FF0000"/>
                </a:solidFill>
              </a:rPr>
              <a:t>E </a:t>
            </a:r>
            <a:r>
              <a:rPr lang="en-US" sz="1400" i="1" dirty="0" err="1">
                <a:solidFill>
                  <a:srgbClr val="FF0000"/>
                </a:solidFill>
              </a:rPr>
              <a:t>lected</a:t>
            </a:r>
            <a:r>
              <a:rPr lang="en-US" sz="1400" i="1" dirty="0">
                <a:solidFill>
                  <a:srgbClr val="FF0000"/>
                </a:solidFill>
              </a:rPr>
              <a:t> or </a:t>
            </a:r>
            <a:r>
              <a:rPr lang="en-US" sz="1600" b="1" u="sng" dirty="0">
                <a:solidFill>
                  <a:srgbClr val="FF0000"/>
                </a:solidFill>
              </a:rPr>
              <a:t>A </a:t>
            </a:r>
            <a:r>
              <a:rPr lang="en-US" sz="1400" i="1" dirty="0" err="1">
                <a:solidFill>
                  <a:srgbClr val="FF0000"/>
                </a:solidFill>
              </a:rPr>
              <a:t>ppointed</a:t>
            </a:r>
            <a:r>
              <a:rPr lang="en-US" sz="1400" i="1" dirty="0">
                <a:solidFill>
                  <a:srgbClr val="FF0000"/>
                </a:solidFill>
              </a:rPr>
              <a:t> depending on your By-laws / Procedures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/>
            </a:pPr>
            <a:r>
              <a:rPr lang="en-US" sz="1400" b="1" dirty="0">
                <a:solidFill>
                  <a:srgbClr val="FF0000"/>
                </a:solidFill>
                <a:cs typeface="Segoe UI" panose="020B0502040204020203" pitchFamily="34" charset="0"/>
              </a:rPr>
              <a:t>NOTE: EACH MCL MEMBER HAS THEIR OWN UNIQUE PROFILE ID IDENTIFER NUMBER IN THE DATABASE </a:t>
            </a:r>
            <a:endParaRPr lang="en-US" sz="1400" b="1" dirty="0"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/>
            </a:pPr>
            <a:r>
              <a:rPr lang="en-US" sz="1400" b="1" dirty="0">
                <a:cs typeface="Segoe UI" panose="020B0502040204020203" pitchFamily="34" charset="0"/>
              </a:rPr>
              <a:t>MEMBER MUST BE PRESENT TO BE INSTALLED</a:t>
            </a:r>
          </a:p>
          <a:p>
            <a:pPr marL="0" lv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/>
            </a:pPr>
            <a:r>
              <a:rPr lang="en-US" sz="1400" b="1" dirty="0">
                <a:cs typeface="Segoe UI" panose="020B0502040204020203" pitchFamily="34" charset="0"/>
              </a:rPr>
              <a:t>NOTE: THIS DATA WILL BE ENTERED INTO THE MCL INFORMATION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4FB03-3DA3-4C7C-BBA2-E30B9F866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91" y="1398332"/>
            <a:ext cx="8257143" cy="315238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96DC419-C48D-4802-930E-410BDB47040D}"/>
              </a:ext>
            </a:extLst>
          </p:cNvPr>
          <p:cNvSpPr/>
          <p:nvPr/>
        </p:nvSpPr>
        <p:spPr>
          <a:xfrm>
            <a:off x="2212259" y="1563327"/>
            <a:ext cx="1047135" cy="7964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662D7A-0F7F-4B14-B56E-A3D4DEEC7FD5}"/>
              </a:ext>
            </a:extLst>
          </p:cNvPr>
          <p:cNvSpPr txBox="1"/>
          <p:nvPr/>
        </p:nvSpPr>
        <p:spPr>
          <a:xfrm>
            <a:off x="7888045" y="532589"/>
            <a:ext cx="39883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Don’t communicate to be understood. Communicate so you can not be misunderstood.</a:t>
            </a:r>
          </a:p>
        </p:txBody>
      </p:sp>
    </p:spTree>
    <p:extLst>
      <p:ext uri="{BB962C8B-B14F-4D97-AF65-F5344CB8AC3E}">
        <p14:creationId xmlns:p14="http://schemas.microsoft.com/office/powerpoint/2010/main" val="394207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518388" cy="64008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MCL “REPORT of OFFICER INSTALLATION” / ROI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64DC-6027-49D9-8848-EE8A5FF80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95447" y="4637253"/>
            <a:ext cx="9414779" cy="1693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1400" b="1" dirty="0">
                <a:cs typeface="Segoe UI" panose="020B0502040204020203" pitchFamily="34" charset="0"/>
              </a:rPr>
              <a:t>FILL FORM OUT COMPLETELY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1400" b="1" dirty="0">
                <a:cs typeface="Segoe UI" panose="020B0502040204020203" pitchFamily="34" charset="0"/>
              </a:rPr>
              <a:t>NOTE: THIS DATA WILL BE ENTERED INTO THE MCL INFORMATION SYSTEM AS SUBMITTED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sz="1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IF THE COMPLETED ROI IS</a:t>
            </a:r>
            <a:r>
              <a:rPr lang="en-US" sz="14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EMAILED </a:t>
            </a:r>
            <a:r>
              <a:rPr lang="en-US" sz="1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 THE </a:t>
            </a:r>
            <a:r>
              <a:rPr lang="en-US" sz="14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DEPARTMENT ADJUTANT/PAYMASTER BY THE DETACHMENT COMMANDANT OR DETACHMENT PAYMASTER</a:t>
            </a:r>
            <a:r>
              <a:rPr lang="en-US" sz="1400" b="1" u="sng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THIS WILL SERVE AS A LEGAL SIGNED DOCUMENT, NO OTHER SIGNATURES REQUIRED. SAME PROCEDURES FOR DEPARTMENT ROI.</a:t>
            </a:r>
            <a:endParaRPr lang="en-US" sz="1400" b="1" u="sng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en-US" sz="1400" dirty="0"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A90A5C-AF15-4D56-B500-4C152FF1F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46" y="1431025"/>
            <a:ext cx="9932565" cy="296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8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25A0713-A64B-439B-91E9-551CE2BAEA8D}" vid="{FD9CE0B8-0910-4446-AF74-F335AEE71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3406</TotalTime>
  <Words>1070</Words>
  <Application>Microsoft Office PowerPoint</Application>
  <PresentationFormat>Widescreen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Segoe UI</vt:lpstr>
      <vt:lpstr>Segoe UI Light</vt:lpstr>
      <vt:lpstr>Segoe UI Semibold</vt:lpstr>
      <vt:lpstr>WelcomeDoc</vt:lpstr>
      <vt:lpstr>MCL “REPORT of OFFICER INSTALLATION” / ROI </vt:lpstr>
      <vt:lpstr>MCL “REPORT of OFFICER INSTALLATION” / ROI</vt:lpstr>
      <vt:lpstr>MCL “REPORT of OFFICER INSTALLATION” / ROI</vt:lpstr>
      <vt:lpstr>MCL “REPORT of OFFICER INSTALLATION” / ROI</vt:lpstr>
      <vt:lpstr>MCL “REPORT of OFFICER INSTALLATION” / ROI</vt:lpstr>
      <vt:lpstr>MCL “REPORT of OFFICER INSTALLATION” / ROI</vt:lpstr>
      <vt:lpstr>MCL “REPORT of OFFICER INSTALLATION” / ROI</vt:lpstr>
      <vt:lpstr>MCL “REPORT of OFFICER INSTALLATION” / ROI</vt:lpstr>
      <vt:lpstr>MCL “REPORT of OFFICER INSTALLATION” / ROI</vt:lpstr>
      <vt:lpstr>MCL “REPORT of OFFICER INSTALLATION” / ROI</vt:lpstr>
      <vt:lpstr>MCL “REPORT of OFFICER INSTALLATION” / ROI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PowerPoint</dc:title>
  <dc:creator>Joseph Hughes</dc:creator>
  <cp:keywords/>
  <cp:lastModifiedBy> </cp:lastModifiedBy>
  <cp:revision>69</cp:revision>
  <dcterms:created xsi:type="dcterms:W3CDTF">2021-03-21T22:38:43Z</dcterms:created>
  <dcterms:modified xsi:type="dcterms:W3CDTF">2021-04-27T16:03:49Z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