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21"/>
  </p:notesMasterIdLst>
  <p:sldIdLst>
    <p:sldId id="256" r:id="rId2"/>
    <p:sldId id="257" r:id="rId3"/>
    <p:sldId id="259" r:id="rId4"/>
    <p:sldId id="269" r:id="rId5"/>
    <p:sldId id="265" r:id="rId6"/>
    <p:sldId id="258" r:id="rId7"/>
    <p:sldId id="280" r:id="rId8"/>
    <p:sldId id="279" r:id="rId9"/>
    <p:sldId id="281" r:id="rId10"/>
    <p:sldId id="262" r:id="rId11"/>
    <p:sldId id="261" r:id="rId12"/>
    <p:sldId id="272" r:id="rId13"/>
    <p:sldId id="275" r:id="rId14"/>
    <p:sldId id="268" r:id="rId15"/>
    <p:sldId id="267" r:id="rId16"/>
    <p:sldId id="270" r:id="rId17"/>
    <p:sldId id="274" r:id="rId18"/>
    <p:sldId id="266" r:id="rId19"/>
    <p:sldId id="27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408" y="6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91" d="100"/>
          <a:sy n="91" d="100"/>
        </p:scale>
        <p:origin x="-284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21EB2B-7454-1547-BD36-6C8D69D09337}" type="datetimeFigureOut">
              <a:rPr lang="en-US" smtClean="0"/>
              <a:pPr/>
              <a:t>3/29/2017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4BA55D-09B4-3C42-B5B2-DD9F893D972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4BA55D-09B4-3C42-B5B2-DD9F893D972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There is also reason to be concerned</a:t>
            </a:r>
            <a:r>
              <a:rPr lang="en-US" sz="1400" kern="1200" baseline="0" dirty="0">
                <a:solidFill>
                  <a:schemeClr val="tx1"/>
                </a:solidFill>
                <a:latin typeface="+mn-lt"/>
                <a:ea typeface="+mn-ea"/>
                <a:cs typeface="+mn-cs"/>
              </a:rPr>
              <a:t> about the accumulation of plastics in our seafood. When plastics break up into tiny pieces, they wash away into our waterways and ultimately reach the ocean, where they absorb pollutants already present in the water.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solidFill>
                <a:latin typeface="+mn-lt"/>
                <a:ea typeface="+mn-ea"/>
                <a:cs typeface="+mn-cs"/>
              </a:rPr>
              <a:t>These pollutants </a:t>
            </a:r>
            <a:r>
              <a:rPr lang="en-US" sz="1400" kern="1200" baseline="0" dirty="0" err="1">
                <a:solidFill>
                  <a:schemeClr val="tx1"/>
                </a:solidFill>
                <a:latin typeface="+mn-lt"/>
                <a:ea typeface="+mn-ea"/>
                <a:cs typeface="+mn-cs"/>
              </a:rPr>
              <a:t>bioaccumulate</a:t>
            </a:r>
            <a:r>
              <a:rPr lang="en-US" sz="1400" kern="1200" baseline="0" dirty="0">
                <a:solidFill>
                  <a:schemeClr val="tx1"/>
                </a:solidFill>
                <a:latin typeface="+mn-lt"/>
                <a:ea typeface="+mn-ea"/>
                <a:cs typeface="+mn-cs"/>
              </a:rPr>
              <a:t> in marine animals when they mistake plastic for plankton, and move up the food chain to the fish that we eventually eat.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solidFill>
                <a:latin typeface="+mn-lt"/>
                <a:ea typeface="+mn-ea"/>
                <a:cs typeface="+mn-cs"/>
              </a:rPr>
              <a:t>EPA chemist </a:t>
            </a:r>
            <a:r>
              <a:rPr lang="en-US" sz="1400" kern="1200" dirty="0">
                <a:solidFill>
                  <a:schemeClr val="tx1"/>
                </a:solidFill>
                <a:latin typeface="+mn-lt"/>
                <a:ea typeface="+mn-ea"/>
                <a:cs typeface="+mn-cs"/>
              </a:rPr>
              <a:t>Richard </a:t>
            </a:r>
            <a:r>
              <a:rPr lang="en-US" sz="1400" kern="1200" dirty="0" err="1">
                <a:solidFill>
                  <a:schemeClr val="tx1"/>
                </a:solidFill>
                <a:latin typeface="+mn-lt"/>
                <a:ea typeface="+mn-ea"/>
                <a:cs typeface="+mn-cs"/>
              </a:rPr>
              <a:t>Engler</a:t>
            </a:r>
            <a:r>
              <a:rPr lang="en-US" sz="1400" kern="1200" dirty="0">
                <a:solidFill>
                  <a:schemeClr val="tx1"/>
                </a:solidFill>
                <a:latin typeface="+mn-lt"/>
                <a:ea typeface="+mn-ea"/>
                <a:cs typeface="+mn-cs"/>
              </a:rPr>
              <a:t> concluded, “While current research cannot quantify the amount, plastic in the ocean does appear to contribute to [persistent, </a:t>
            </a:r>
            <a:r>
              <a:rPr lang="en-US" sz="1400" kern="1200" dirty="0" err="1">
                <a:solidFill>
                  <a:schemeClr val="tx1"/>
                </a:solidFill>
                <a:latin typeface="+mn-lt"/>
                <a:ea typeface="+mn-ea"/>
                <a:cs typeface="+mn-cs"/>
              </a:rPr>
              <a:t>bioaccumulative</a:t>
            </a:r>
            <a:r>
              <a:rPr lang="en-US" sz="1400" kern="1200" dirty="0">
                <a:solidFill>
                  <a:schemeClr val="tx1"/>
                </a:solidFill>
                <a:latin typeface="+mn-lt"/>
                <a:ea typeface="+mn-ea"/>
                <a:cs typeface="+mn-cs"/>
              </a:rPr>
              <a:t>, and toxic substances] in the human diet.”1 </a:t>
            </a:r>
            <a:endParaRPr lang="en-US" sz="1400" dirty="0"/>
          </a:p>
          <a:p>
            <a:endParaRPr lang="en-US" dirty="0"/>
          </a:p>
        </p:txBody>
      </p:sp>
      <p:sp>
        <p:nvSpPr>
          <p:cNvPr id="4" name="Slide Number Placeholder 3"/>
          <p:cNvSpPr>
            <a:spLocks noGrp="1"/>
          </p:cNvSpPr>
          <p:nvPr>
            <p:ph type="sldNum" sz="quarter" idx="10"/>
          </p:nvPr>
        </p:nvSpPr>
        <p:spPr/>
        <p:txBody>
          <a:bodyPr/>
          <a:lstStyle/>
          <a:p>
            <a:fld id="{443BF059-750B-B24D-A859-8533CBEF3A43}" type="slidenum">
              <a:rPr lang="en-US" smtClean="0"/>
              <a:pPr/>
              <a:t>12</a:t>
            </a:fld>
            <a:endParaRPr lang="en-US"/>
          </a:p>
        </p:txBody>
      </p:sp>
    </p:spTree>
    <p:extLst>
      <p:ext uri="{BB962C8B-B14F-4D97-AF65-F5344CB8AC3E}">
        <p14:creationId xmlns:p14="http://schemas.microsoft.com/office/powerpoint/2010/main" val="1553306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solidFill>
                  <a:schemeClr val="tx1"/>
                </a:solidFill>
              </a:rPr>
              <a:t>So what is the solution?</a:t>
            </a:r>
            <a:r>
              <a:rPr lang="en-US" sz="1400" baseline="0" dirty="0">
                <a:solidFill>
                  <a:schemeClr val="tx1"/>
                </a:solidFill>
              </a:rPr>
              <a:t> We’re not obviously going to go back to a pre-plastic era, and of course there are uses of plastic that are very beneficial. But single-use plastic bags are not one of them. </a:t>
            </a:r>
          </a:p>
          <a:p>
            <a:endParaRPr lang="en-US" sz="1400" dirty="0"/>
          </a:p>
          <a:p>
            <a:r>
              <a:rPr lang="en-US" sz="1400" baseline="0" dirty="0">
                <a:solidFill>
                  <a:schemeClr val="tx1"/>
                </a:solidFill>
              </a:rPr>
              <a:t>And while there are many types of plastic pollution in our environment, plastic bags are among the most needless and egregious. Their environmental impact and the scale of their waste far outweighs their convenience. </a:t>
            </a:r>
          </a:p>
          <a:p>
            <a:endParaRPr lang="en-US" sz="1400" dirty="0"/>
          </a:p>
          <a:p>
            <a:r>
              <a:rPr lang="en-US" sz="1400" baseline="0" dirty="0">
                <a:solidFill>
                  <a:schemeClr val="tx1"/>
                </a:solidFill>
              </a:rPr>
              <a:t>The purpose of the bylaw amendment before us tonight is to do what we can to improve this situation by reducing the numbers of plastic bags at their source.</a:t>
            </a:r>
            <a:endParaRPr lang="en-US" sz="1400" dirty="0"/>
          </a:p>
        </p:txBody>
      </p:sp>
      <p:sp>
        <p:nvSpPr>
          <p:cNvPr id="4" name="Slide Number Placeholder 3"/>
          <p:cNvSpPr>
            <a:spLocks noGrp="1"/>
          </p:cNvSpPr>
          <p:nvPr>
            <p:ph type="sldNum" sz="quarter" idx="10"/>
          </p:nvPr>
        </p:nvSpPr>
        <p:spPr/>
        <p:txBody>
          <a:bodyPr/>
          <a:lstStyle/>
          <a:p>
            <a:fld id="{443BF059-750B-B24D-A859-8533CBEF3A43}" type="slidenum">
              <a:rPr lang="en-US" smtClean="0"/>
              <a:pPr/>
              <a:t>13</a:t>
            </a:fld>
            <a:endParaRPr lang="en-US"/>
          </a:p>
        </p:txBody>
      </p:sp>
    </p:spTree>
    <p:extLst>
      <p:ext uri="{BB962C8B-B14F-4D97-AF65-F5344CB8AC3E}">
        <p14:creationId xmlns:p14="http://schemas.microsoft.com/office/powerpoint/2010/main" val="144586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SzPct val="91666"/>
              <a:buNone/>
            </a:pPr>
            <a:r>
              <a:rPr lang="en-US" sz="1400" dirty="0">
                <a:solidFill>
                  <a:schemeClr val="dk1"/>
                </a:solidFill>
              </a:rPr>
              <a:t>Article</a:t>
            </a:r>
            <a:r>
              <a:rPr lang="en-US" sz="1400" baseline="0" dirty="0">
                <a:solidFill>
                  <a:schemeClr val="dk1"/>
                </a:solidFill>
              </a:rPr>
              <a:t> 10 proposes the elimination </a:t>
            </a:r>
            <a:r>
              <a:rPr lang="en" sz="1400" dirty="0">
                <a:solidFill>
                  <a:schemeClr val="dk1"/>
                </a:solidFill>
              </a:rPr>
              <a:t>of </a:t>
            </a:r>
            <a:r>
              <a:rPr lang="en" sz="1400" b="1" dirty="0">
                <a:solidFill>
                  <a:schemeClr val="dk1"/>
                </a:solidFill>
              </a:rPr>
              <a:t>thin-film plastic checkout bags </a:t>
            </a:r>
            <a:r>
              <a:rPr lang="en" sz="1400" dirty="0">
                <a:solidFill>
                  <a:schemeClr val="dk1"/>
                </a:solidFill>
              </a:rPr>
              <a:t>at all retail and grocery stores in </a:t>
            </a:r>
            <a:r>
              <a:rPr lang="en-US" sz="1400" dirty="0">
                <a:solidFill>
                  <a:schemeClr val="dk1"/>
                </a:solidFill>
              </a:rPr>
              <a:t>Bedford</a:t>
            </a:r>
            <a:r>
              <a:rPr lang="en-US" sz="1400" baseline="0" dirty="0">
                <a:solidFill>
                  <a:schemeClr val="dk1"/>
                </a:solidFill>
              </a:rPr>
              <a:t> </a:t>
            </a:r>
            <a:r>
              <a:rPr lang="en" sz="1400" dirty="0">
                <a:solidFill>
                  <a:schemeClr val="dk1"/>
                </a:solidFill>
              </a:rPr>
              <a:t>starting on </a:t>
            </a:r>
            <a:r>
              <a:rPr lang="en-US" sz="1400" b="1" dirty="0">
                <a:solidFill>
                  <a:srgbClr val="0000FF"/>
                </a:solidFill>
              </a:rPr>
              <a:t>October </a:t>
            </a:r>
            <a:r>
              <a:rPr lang="en" sz="1400" b="1" dirty="0">
                <a:solidFill>
                  <a:srgbClr val="0000FF"/>
                </a:solidFill>
              </a:rPr>
              <a:t>1st 201</a:t>
            </a:r>
            <a:r>
              <a:rPr lang="en-US" sz="1400" b="1" dirty="0">
                <a:solidFill>
                  <a:srgbClr val="0000FF"/>
                </a:solidFill>
              </a:rPr>
              <a:t>7</a:t>
            </a:r>
            <a:r>
              <a:rPr lang="en" sz="1400" dirty="0">
                <a:solidFill>
                  <a:srgbClr val="0000FF"/>
                </a:solidFill>
              </a:rPr>
              <a:t>.</a:t>
            </a:r>
            <a:r>
              <a:rPr lang="en-US" sz="1400" dirty="0">
                <a:solidFill>
                  <a:srgbClr val="0000FF"/>
                </a:solidFill>
              </a:rPr>
              <a:t> </a:t>
            </a:r>
            <a:endParaRPr lang="en" sz="1400" dirty="0">
              <a:solidFill>
                <a:srgbClr val="0000FF"/>
              </a:solidFill>
            </a:endParaRPr>
          </a:p>
        </p:txBody>
      </p:sp>
    </p:spTree>
    <p:extLst>
      <p:ext uri="{BB962C8B-B14F-4D97-AF65-F5344CB8AC3E}">
        <p14:creationId xmlns:p14="http://schemas.microsoft.com/office/powerpoint/2010/main" val="1994924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Bags</a:t>
            </a:r>
            <a:r>
              <a:rPr lang="en-US" sz="1400" baseline="0" dirty="0"/>
              <a:t> for newspapers, dry cleaning, produce, meat, </a:t>
            </a:r>
            <a:r>
              <a:rPr lang="en-US" sz="1400" u="none" baseline="0" dirty="0"/>
              <a:t>and </a:t>
            </a:r>
            <a:r>
              <a:rPr lang="en-US" sz="1400" baseline="0" dirty="0"/>
              <a:t>bulk </a:t>
            </a:r>
            <a:r>
              <a:rPr lang="en-US" sz="1400" u="none" strike="noStrike" baseline="0" dirty="0"/>
              <a:t>items </a:t>
            </a:r>
            <a:r>
              <a:rPr lang="en-US" sz="1400" baseline="0" dirty="0"/>
              <a:t>would still be allowed. Products that come packaged in plastic will not be affected.</a:t>
            </a:r>
            <a:endParaRPr lang="en-US" sz="1400" dirty="0"/>
          </a:p>
        </p:txBody>
      </p:sp>
      <p:sp>
        <p:nvSpPr>
          <p:cNvPr id="4" name="Slide Number Placeholder 3"/>
          <p:cNvSpPr>
            <a:spLocks noGrp="1"/>
          </p:cNvSpPr>
          <p:nvPr>
            <p:ph type="sldNum" sz="quarter" idx="10"/>
          </p:nvPr>
        </p:nvSpPr>
        <p:spPr/>
        <p:txBody>
          <a:bodyPr/>
          <a:lstStyle/>
          <a:p>
            <a:fld id="{443BF059-750B-B24D-A859-8533CBEF3A43}" type="slidenum">
              <a:rPr lang="en-US" smtClean="0"/>
              <a:pPr/>
              <a:t>15</a:t>
            </a:fld>
            <a:endParaRPr lang="en-US"/>
          </a:p>
        </p:txBody>
      </p:sp>
    </p:spTree>
    <p:extLst>
      <p:ext uri="{BB962C8B-B14F-4D97-AF65-F5344CB8AC3E}">
        <p14:creationId xmlns:p14="http://schemas.microsoft.com/office/powerpoint/2010/main" val="1553306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There are many alternatives to single-use plastic bags available,</a:t>
            </a:r>
            <a:r>
              <a:rPr lang="en-US" sz="1400" baseline="0" dirty="0"/>
              <a:t> and under our proposed bylaw, b</a:t>
            </a:r>
            <a:r>
              <a:rPr lang="en-US" sz="1400" dirty="0"/>
              <a:t>usinesses</a:t>
            </a:r>
            <a:r>
              <a:rPr lang="en-US" sz="1400" baseline="0" dirty="0"/>
              <a:t> </a:t>
            </a:r>
            <a:r>
              <a:rPr lang="en-US" sz="1400" dirty="0"/>
              <a:t>may provide thicker</a:t>
            </a:r>
            <a:r>
              <a:rPr lang="en-US" sz="1400" baseline="0" dirty="0"/>
              <a:t> </a:t>
            </a:r>
            <a:r>
              <a:rPr lang="en-US" sz="1400" dirty="0"/>
              <a:t>plastic bags that can be reused multiple times,</a:t>
            </a:r>
            <a:r>
              <a:rPr lang="en-US" sz="1400" baseline="0" dirty="0"/>
              <a:t> or they may choose to follow the lead of Trader Joe’s and Whole Foods and only provide paper.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a:t>Customers are also encouraged to bring their own bags, whether canvass, paper or recycled plastic – and if having a light-weight bag with handles is important to you, there are nylon bags, such as the red one on the left of this slide, and this one I brought to show you tonight, which folds up conveniently into this little</a:t>
            </a:r>
            <a:r>
              <a:rPr lang="en-US" sz="1400" dirty="0"/>
              <a:t> pouch,</a:t>
            </a:r>
            <a:r>
              <a:rPr lang="en-US" sz="1400" baseline="0" dirty="0"/>
              <a:t> that are essentially identical in size and shape to the single-use plastic bags, but much sturdier and infinitely reusable.</a:t>
            </a:r>
            <a:endParaRPr lang="en-US" sz="1400" dirty="0"/>
          </a:p>
        </p:txBody>
      </p:sp>
      <p:sp>
        <p:nvSpPr>
          <p:cNvPr id="4" name="Slide Number Placeholder 3"/>
          <p:cNvSpPr>
            <a:spLocks noGrp="1"/>
          </p:cNvSpPr>
          <p:nvPr>
            <p:ph type="sldNum" sz="quarter" idx="10"/>
          </p:nvPr>
        </p:nvSpPr>
        <p:spPr/>
        <p:txBody>
          <a:bodyPr/>
          <a:lstStyle/>
          <a:p>
            <a:fld id="{443BF059-750B-B24D-A859-8533CBEF3A43}" type="slidenum">
              <a:rPr lang="en-US" smtClean="0"/>
              <a:pPr/>
              <a:t>16</a:t>
            </a:fld>
            <a:endParaRPr lang="en-US"/>
          </a:p>
        </p:txBody>
      </p:sp>
    </p:spTree>
    <p:extLst>
      <p:ext uri="{BB962C8B-B14F-4D97-AF65-F5344CB8AC3E}">
        <p14:creationId xmlns:p14="http://schemas.microsoft.com/office/powerpoint/2010/main" val="199423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a:t>A whole range of retailers and grocery stores already make available to shoppers a variety of bag and basket options, and often promote these reusable items with incentives, rebates and bag giveaways.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a:t> Here’s an assortment from local stores: CVS, TJ Maxx, Whole Foods, Stop and Shop, Market Basket and Trader Joe’s. </a:t>
            </a:r>
          </a:p>
        </p:txBody>
      </p:sp>
      <p:sp>
        <p:nvSpPr>
          <p:cNvPr id="4" name="Slide Number Placeholder 3"/>
          <p:cNvSpPr>
            <a:spLocks noGrp="1"/>
          </p:cNvSpPr>
          <p:nvPr>
            <p:ph type="sldNum" sz="quarter" idx="10"/>
          </p:nvPr>
        </p:nvSpPr>
        <p:spPr/>
        <p:txBody>
          <a:bodyPr/>
          <a:lstStyle/>
          <a:p>
            <a:fld id="{443BF059-750B-B24D-A859-8533CBEF3A43}" type="slidenum">
              <a:rPr lang="en-US" smtClean="0"/>
              <a:pPr/>
              <a:t>17</a:t>
            </a:fld>
            <a:endParaRPr lang="en-US"/>
          </a:p>
        </p:txBody>
      </p:sp>
    </p:spTree>
    <p:extLst>
      <p:ext uri="{BB962C8B-B14F-4D97-AF65-F5344CB8AC3E}">
        <p14:creationId xmlns:p14="http://schemas.microsoft.com/office/powerpoint/2010/main" val="199423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Plastic bag</a:t>
            </a:r>
            <a:r>
              <a:rPr lang="en-US" sz="1400" baseline="0" dirty="0"/>
              <a:t> bans are becoming much more mainstream, around the country, around the world, and right here in Massachusetts. </a:t>
            </a:r>
          </a:p>
          <a:p>
            <a:endParaRPr lang="en-US" sz="1400" dirty="0"/>
          </a:p>
          <a:p>
            <a:r>
              <a:rPr lang="en-US" sz="1400" baseline="0" dirty="0"/>
              <a:t>Here is a list of the 43 Massachusetts cities and towns that have already passed these sorts of regulations, plus 9 more that are in the process of considering them. </a:t>
            </a:r>
          </a:p>
          <a:p>
            <a:endParaRPr lang="en-US" sz="1400" dirty="0"/>
          </a:p>
          <a:p>
            <a:r>
              <a:rPr lang="en-US" sz="1400" baseline="0" dirty="0"/>
              <a:t>This puts our efforts, which might seem insignificant considering our small size, into the context of a larger movement to address plastic bag pollution at a local and state level.</a:t>
            </a:r>
            <a:endParaRPr lang="en-US" sz="1400" dirty="0"/>
          </a:p>
        </p:txBody>
      </p:sp>
      <p:sp>
        <p:nvSpPr>
          <p:cNvPr id="4" name="Slide Number Placeholder 3"/>
          <p:cNvSpPr>
            <a:spLocks noGrp="1"/>
          </p:cNvSpPr>
          <p:nvPr>
            <p:ph type="sldNum" sz="quarter" idx="10"/>
          </p:nvPr>
        </p:nvSpPr>
        <p:spPr/>
        <p:txBody>
          <a:bodyPr/>
          <a:lstStyle/>
          <a:p>
            <a:fld id="{864BA55D-09B4-3C42-B5B2-DD9F893D9728}"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15000"/>
              </a:lnSpc>
              <a:spcBef>
                <a:spcPts val="0"/>
              </a:spcBef>
              <a:spcAft>
                <a:spcPts val="0"/>
              </a:spcAft>
              <a:buClr>
                <a:schemeClr val="dk1"/>
              </a:buClr>
              <a:buSzPct val="91666"/>
              <a:buFont typeface="Arial"/>
              <a:buNone/>
              <a:tabLst/>
              <a:defRPr/>
            </a:pPr>
            <a:r>
              <a:rPr lang="en-US" sz="1400" dirty="0"/>
              <a:t>Single use plastic bags have become so ubiquitou</a:t>
            </a:r>
            <a:r>
              <a:rPr lang="en-US" sz="1400" baseline="0" dirty="0"/>
              <a:t>s, it seems like we cannot live without them. But with a little will, we can take steps to reduce their use.</a:t>
            </a:r>
          </a:p>
          <a:p>
            <a:pPr marL="0" marR="0" lvl="0" indent="0" algn="l" defTabSz="457200" rtl="0" eaLnBrk="1" fontAlgn="auto" latinLnBrk="0" hangingPunct="1">
              <a:lnSpc>
                <a:spcPct val="115000"/>
              </a:lnSpc>
              <a:spcBef>
                <a:spcPts val="0"/>
              </a:spcBef>
              <a:spcAft>
                <a:spcPts val="0"/>
              </a:spcAft>
              <a:buClr>
                <a:schemeClr val="dk1"/>
              </a:buClr>
              <a:buSzPct val="91666"/>
              <a:buFont typeface="Arial"/>
              <a:buNone/>
              <a:tabLst/>
              <a:defRPr/>
            </a:pPr>
            <a:endParaRPr lang="en-US" sz="1400" dirty="0"/>
          </a:p>
          <a:p>
            <a:pPr marL="0" marR="0" lvl="0" indent="0" algn="l" defTabSz="457200" rtl="0" eaLnBrk="1" fontAlgn="auto" latinLnBrk="0" hangingPunct="1">
              <a:lnSpc>
                <a:spcPct val="115000"/>
              </a:lnSpc>
              <a:spcBef>
                <a:spcPts val="0"/>
              </a:spcBef>
              <a:spcAft>
                <a:spcPts val="0"/>
              </a:spcAft>
              <a:buClr>
                <a:schemeClr val="dk1"/>
              </a:buClr>
              <a:buSzPct val="91666"/>
              <a:buFont typeface="Arial"/>
              <a:buNone/>
              <a:tabLst/>
              <a:defRPr/>
            </a:pPr>
            <a:r>
              <a:rPr lang="en-US" sz="1400" baseline="0" dirty="0"/>
              <a:t> Article 10 gives Bedford the chance to address this problem locally and join with over 50 other Massachusetts cities and towns in decreasing the amount of plastic pollution in our lives.</a:t>
            </a:r>
          </a:p>
          <a:p>
            <a:pPr marL="0" marR="0" lvl="0" indent="0" algn="l" defTabSz="457200" rtl="0" eaLnBrk="1" fontAlgn="auto" latinLnBrk="0" hangingPunct="1">
              <a:lnSpc>
                <a:spcPct val="115000"/>
              </a:lnSpc>
              <a:spcBef>
                <a:spcPts val="0"/>
              </a:spcBef>
              <a:spcAft>
                <a:spcPts val="0"/>
              </a:spcAft>
              <a:buClr>
                <a:schemeClr val="dk1"/>
              </a:buClr>
              <a:buSzPct val="91666"/>
              <a:buFont typeface="Arial"/>
              <a:buNone/>
              <a:tabLst/>
              <a:defRPr/>
            </a:pPr>
            <a:endParaRPr lang="en-US" sz="1400" baseline="0" dirty="0"/>
          </a:p>
          <a:p>
            <a:pPr marL="0" marR="0" lvl="0" indent="0" algn="l" defTabSz="457200" rtl="0" eaLnBrk="1" fontAlgn="auto" latinLnBrk="0" hangingPunct="1">
              <a:lnSpc>
                <a:spcPct val="115000"/>
              </a:lnSpc>
              <a:spcBef>
                <a:spcPts val="0"/>
              </a:spcBef>
              <a:spcAft>
                <a:spcPts val="0"/>
              </a:spcAft>
              <a:buClr>
                <a:schemeClr val="dk1"/>
              </a:buClr>
              <a:buSzPct val="91666"/>
              <a:buFont typeface="Arial"/>
              <a:buNone/>
              <a:tabLst/>
              <a:defRPr/>
            </a:pPr>
            <a:r>
              <a:rPr lang="en-US" sz="1400" baseline="0" dirty="0"/>
              <a:t> It’s not going to fix everything, but it is an important step in the right direction. </a:t>
            </a:r>
          </a:p>
          <a:p>
            <a:pPr marL="0" marR="0" lvl="0" indent="0" algn="l" defTabSz="457200" rtl="0" eaLnBrk="1" fontAlgn="auto" latinLnBrk="0" hangingPunct="1">
              <a:lnSpc>
                <a:spcPct val="115000"/>
              </a:lnSpc>
              <a:spcBef>
                <a:spcPts val="0"/>
              </a:spcBef>
              <a:spcAft>
                <a:spcPts val="0"/>
              </a:spcAft>
              <a:buClr>
                <a:schemeClr val="dk1"/>
              </a:buClr>
              <a:buSzPct val="91666"/>
              <a:buFont typeface="Arial"/>
              <a:buNone/>
              <a:tabLst/>
              <a:defRPr/>
            </a:pPr>
            <a:endParaRPr lang="en-US" sz="1400"/>
          </a:p>
          <a:p>
            <a:pPr marL="0" marR="0" lvl="0" indent="0" algn="l" defTabSz="457200" rtl="0" eaLnBrk="1" fontAlgn="auto" latinLnBrk="0" hangingPunct="1">
              <a:lnSpc>
                <a:spcPct val="115000"/>
              </a:lnSpc>
              <a:spcBef>
                <a:spcPts val="0"/>
              </a:spcBef>
              <a:spcAft>
                <a:spcPts val="0"/>
              </a:spcAft>
              <a:buClr>
                <a:schemeClr val="dk1"/>
              </a:buClr>
              <a:buSzPct val="91666"/>
              <a:buFont typeface="Arial"/>
              <a:buNone/>
              <a:tabLst/>
              <a:defRPr/>
            </a:pPr>
            <a:r>
              <a:rPr lang="en-US" sz="1400" baseline="0"/>
              <a:t>The </a:t>
            </a:r>
            <a:r>
              <a:rPr lang="en-US" sz="1400" baseline="0" dirty="0"/>
              <a:t>Selectmen unanimously recommend approval of Article 10.</a:t>
            </a:r>
          </a:p>
          <a:p>
            <a:pPr lvl="0" rtl="0">
              <a:lnSpc>
                <a:spcPct val="115000"/>
              </a:lnSpc>
              <a:spcBef>
                <a:spcPts val="0"/>
              </a:spcBef>
              <a:buClr>
                <a:schemeClr val="dk1"/>
              </a:buClr>
              <a:buSzPct val="91666"/>
              <a:buFont typeface="Arial"/>
              <a:buNone/>
            </a:pPr>
            <a:endParaRPr lang="en" sz="1200" dirty="0">
              <a:solidFill>
                <a:schemeClr val="dk1"/>
              </a:solidFill>
            </a:endParaRPr>
          </a:p>
        </p:txBody>
      </p:sp>
    </p:spTree>
    <p:extLst>
      <p:ext uri="{BB962C8B-B14F-4D97-AF65-F5344CB8AC3E}">
        <p14:creationId xmlns:p14="http://schemas.microsoft.com/office/powerpoint/2010/main" val="406399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4BA55D-09B4-3C42-B5B2-DD9F893D972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According to The Wall Street Journal, the U.S. goes through 100 billion plastic shopping bags annually.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According to a Mass Food Association survey, in 2012 the average supermarket in Massachusetts dispensed over two and one half million disposable bags – 2,682,643.</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The average </a:t>
            </a:r>
            <a:r>
              <a:rPr lang="en-US" sz="1400" u="sng" dirty="0"/>
              <a:t>family </a:t>
            </a:r>
            <a:r>
              <a:rPr lang="en-US" sz="1400" dirty="0"/>
              <a:t>shopper returns home with 15 bags per trip</a:t>
            </a:r>
            <a:r>
              <a:rPr lang="en-US" sz="1400" baseline="0" dirty="0"/>
              <a:t> to the </a:t>
            </a:r>
            <a:r>
              <a:rPr lang="en-US" sz="1400" u="sng" baseline="0" dirty="0">
                <a:solidFill>
                  <a:srgbClr val="FF0000"/>
                </a:solidFill>
              </a:rPr>
              <a:t>grocery</a:t>
            </a:r>
            <a:r>
              <a:rPr lang="en-US" sz="1400" baseline="0" dirty="0"/>
              <a:t> store, and by </a:t>
            </a:r>
            <a:r>
              <a:rPr lang="en-US" sz="1400" u="sng" baseline="0" dirty="0"/>
              <a:t>some estimates, </a:t>
            </a:r>
            <a:r>
              <a:rPr lang="en-US" sz="1400" baseline="0" dirty="0"/>
              <a:t>e</a:t>
            </a:r>
            <a:r>
              <a:rPr lang="en-US" sz="1400" dirty="0"/>
              <a:t>ach </a:t>
            </a:r>
            <a:r>
              <a:rPr lang="en-US" sz="1400" baseline="0" dirty="0"/>
              <a:t>plastic shopping bag is in use for an average of 12 minutes and approximately 90% are discarded after one use.</a:t>
            </a:r>
          </a:p>
          <a:p>
            <a:endParaRPr lang="en-US" dirty="0"/>
          </a:p>
        </p:txBody>
      </p:sp>
      <p:sp>
        <p:nvSpPr>
          <p:cNvPr id="4" name="Slide Number Placeholder 3"/>
          <p:cNvSpPr>
            <a:spLocks noGrp="1"/>
          </p:cNvSpPr>
          <p:nvPr>
            <p:ph type="sldNum" sz="quarter" idx="10"/>
          </p:nvPr>
        </p:nvSpPr>
        <p:spPr/>
        <p:txBody>
          <a:bodyPr/>
          <a:lstStyle/>
          <a:p>
            <a:fld id="{443BF059-750B-B24D-A859-8533CBEF3A43}" type="slidenum">
              <a:rPr lang="en-US" smtClean="0"/>
              <a:pPr/>
              <a:t>3</a:t>
            </a:fld>
            <a:endParaRPr lang="en-US"/>
          </a:p>
        </p:txBody>
      </p:sp>
    </p:spTree>
    <p:extLst>
      <p:ext uri="{BB962C8B-B14F-4D97-AF65-F5344CB8AC3E}">
        <p14:creationId xmlns:p14="http://schemas.microsoft.com/office/powerpoint/2010/main" val="1346177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0" dirty="0">
                <a:solidFill>
                  <a:srgbClr val="000000"/>
                </a:solidFill>
              </a:rPr>
              <a:t>Years of efforts to educate the public and encourage recycling have failed to increase recycling rates for plastic bags,</a:t>
            </a:r>
            <a:r>
              <a:rPr lang="en-US" sz="1400" b="0" baseline="0" dirty="0">
                <a:solidFill>
                  <a:srgbClr val="000000"/>
                </a:solidFill>
              </a:rPr>
              <a:t> which are estimated to be between 3-10% nationwide. </a:t>
            </a:r>
          </a:p>
          <a:p>
            <a:endParaRPr lang="en-US" sz="1400" dirty="0">
              <a:solidFill>
                <a:srgbClr val="000000"/>
              </a:solidFill>
            </a:endParaRPr>
          </a:p>
          <a:p>
            <a:r>
              <a:rPr lang="en-US" sz="1400" b="0" baseline="0" dirty="0">
                <a:solidFill>
                  <a:srgbClr val="000000"/>
                </a:solidFill>
              </a:rPr>
              <a:t>Recycling is not particularly cost-effective - it actually costs more to recycle a bag than make a new one. </a:t>
            </a:r>
          </a:p>
          <a:p>
            <a:endParaRPr lang="en-US" sz="1400" dirty="0">
              <a:solidFill>
                <a:srgbClr val="000000"/>
              </a:solidFill>
            </a:endParaRPr>
          </a:p>
          <a:p>
            <a:r>
              <a:rPr lang="en-US" sz="1400" b="0" baseline="0" dirty="0">
                <a:solidFill>
                  <a:srgbClr val="000000"/>
                </a:solidFill>
              </a:rPr>
              <a:t>Plastic bags also can’t be recycled in our municipal curbside recycling bins. Those that are disposed of improperly get entangled every day in recycling machinery, causing ongoing labor and repair costs for these facilities.</a:t>
            </a:r>
            <a:endParaRPr lang="en-US" sz="1400" b="0"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864BA55D-09B4-3C42-B5B2-DD9F893D972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400"/>
              </a:spcAft>
              <a:buClr>
                <a:schemeClr val="bg2">
                  <a:lumMod val="75000"/>
                </a:schemeClr>
              </a:buClr>
              <a:buFont typeface="Arial"/>
              <a:buChar char="•"/>
            </a:pPr>
            <a:r>
              <a:rPr lang="en-US" sz="1400" dirty="0">
                <a:solidFill>
                  <a:srgbClr val="000000"/>
                </a:solidFill>
              </a:rPr>
              <a:t> On land, plastic bags take 500 to 1000 years to decompose</a:t>
            </a:r>
          </a:p>
          <a:p>
            <a:pPr>
              <a:buClr>
                <a:schemeClr val="bg2">
                  <a:lumMod val="75000"/>
                </a:schemeClr>
              </a:buClr>
              <a:buFont typeface="Arial"/>
              <a:buChar char="•"/>
            </a:pPr>
            <a:r>
              <a:rPr lang="en-US" sz="1400" dirty="0">
                <a:solidFill>
                  <a:srgbClr val="000000"/>
                </a:solidFill>
              </a:rPr>
              <a:t> Light weight – windblown debris can easily reach far- away woods and waterways</a:t>
            </a:r>
          </a:p>
          <a:p>
            <a:pPr>
              <a:buClr>
                <a:schemeClr val="bg2">
                  <a:lumMod val="75000"/>
                </a:schemeClr>
              </a:buClr>
              <a:buFont typeface="Arial"/>
              <a:buChar char="•"/>
            </a:pPr>
            <a:endParaRPr lang="en-US" sz="1400" dirty="0">
              <a:solidFill>
                <a:srgbClr val="000000"/>
              </a:solidFill>
            </a:endParaRPr>
          </a:p>
          <a:p>
            <a:pPr>
              <a:spcAft>
                <a:spcPts val="1200"/>
              </a:spcAft>
              <a:buClr>
                <a:schemeClr val="bg2">
                  <a:lumMod val="75000"/>
                </a:schemeClr>
              </a:buClr>
              <a:buSzPct val="110000"/>
              <a:buFont typeface="Arial"/>
              <a:buChar char="•"/>
            </a:pPr>
            <a:r>
              <a:rPr lang="en-US" sz="1400" dirty="0">
                <a:solidFill>
                  <a:srgbClr val="000000"/>
                </a:solidFill>
              </a:rPr>
              <a:t> In landfills – release CO2 which promotes the leaking of other gases including methane</a:t>
            </a:r>
          </a:p>
          <a:p>
            <a:pPr>
              <a:buClr>
                <a:schemeClr val="bg2">
                  <a:lumMod val="75000"/>
                </a:schemeClr>
              </a:buClr>
              <a:buSzPct val="110000"/>
              <a:buFont typeface="Arial"/>
              <a:buChar char="•"/>
            </a:pPr>
            <a:r>
              <a:rPr lang="en-US" sz="1400" dirty="0">
                <a:solidFill>
                  <a:srgbClr val="000000"/>
                </a:solidFill>
              </a:rPr>
              <a:t> Contaminate a wide range of natural terrestrial, freshwater and marine habitats</a:t>
            </a:r>
          </a:p>
          <a:p>
            <a:endParaRPr lang="en-US" dirty="0"/>
          </a:p>
        </p:txBody>
      </p:sp>
      <p:sp>
        <p:nvSpPr>
          <p:cNvPr id="4" name="Slide Number Placeholder 3"/>
          <p:cNvSpPr>
            <a:spLocks noGrp="1"/>
          </p:cNvSpPr>
          <p:nvPr>
            <p:ph type="sldNum" sz="quarter" idx="10"/>
          </p:nvPr>
        </p:nvSpPr>
        <p:spPr/>
        <p:txBody>
          <a:bodyPr/>
          <a:lstStyle/>
          <a:p>
            <a:fld id="{443BF059-750B-B24D-A859-8533CBEF3A43}" type="slidenum">
              <a:rPr lang="en-US" smtClean="0"/>
              <a:pPr/>
              <a:t>5</a:t>
            </a:fld>
            <a:endParaRPr lang="en-US"/>
          </a:p>
        </p:txBody>
      </p:sp>
    </p:spTree>
    <p:extLst>
      <p:ext uri="{BB962C8B-B14F-4D97-AF65-F5344CB8AC3E}">
        <p14:creationId xmlns:p14="http://schemas.microsoft.com/office/powerpoint/2010/main" val="2740537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0" dirty="0">
                <a:solidFill>
                  <a:srgbClr val="000000"/>
                </a:solidFill>
              </a:rPr>
              <a:t>Plastic Bags are the 3</a:t>
            </a:r>
            <a:r>
              <a:rPr lang="en-US" sz="1400" b="0" baseline="30000" dirty="0">
                <a:solidFill>
                  <a:srgbClr val="000000"/>
                </a:solidFill>
              </a:rPr>
              <a:t>rd</a:t>
            </a:r>
            <a:r>
              <a:rPr lang="en-US" sz="1400" b="0" dirty="0">
                <a:solidFill>
                  <a:srgbClr val="000000"/>
                </a:solidFill>
              </a:rPr>
              <a:t> largest source of litter on U.S. Coasts, surpassed only by cigarette butts &amp; bottle caps.</a:t>
            </a:r>
            <a:r>
              <a:rPr lang="en-US" sz="1400" b="0" baseline="0" dirty="0">
                <a:solidFill>
                  <a:srgbClr val="000000"/>
                </a:solidFill>
              </a:rPr>
              <a:t> </a:t>
            </a:r>
            <a:r>
              <a:rPr lang="en-US" sz="1400" b="0" dirty="0">
                <a:solidFill>
                  <a:srgbClr val="000000"/>
                </a:solidFill>
              </a:rPr>
              <a:t>Plastic bags </a:t>
            </a:r>
            <a:r>
              <a:rPr lang="en-US" sz="1400" b="0" baseline="0" dirty="0">
                <a:solidFill>
                  <a:srgbClr val="000000"/>
                </a:solidFill>
              </a:rPr>
              <a:t>c</a:t>
            </a:r>
            <a:r>
              <a:rPr lang="en-US" sz="1400" b="0" dirty="0">
                <a:solidFill>
                  <a:srgbClr val="000000"/>
                </a:solidFill>
              </a:rPr>
              <a:t>logs storm drains, litter roadsides and get</a:t>
            </a:r>
            <a:r>
              <a:rPr lang="en-US" sz="1400" b="0" baseline="0" dirty="0">
                <a:solidFill>
                  <a:srgbClr val="000000"/>
                </a:solidFill>
              </a:rPr>
              <a:t> </a:t>
            </a:r>
            <a:r>
              <a:rPr lang="en-US" sz="1400" b="0" dirty="0">
                <a:solidFill>
                  <a:srgbClr val="000000"/>
                </a:solidFill>
              </a:rPr>
              <a:t>caught in trees. </a:t>
            </a:r>
          </a:p>
          <a:p>
            <a:r>
              <a:rPr lang="en-US" sz="1400" b="0" dirty="0">
                <a:solidFill>
                  <a:srgbClr val="000000"/>
                </a:solidFill>
              </a:rPr>
              <a:t>You can see them all around town, once you stop to look…</a:t>
            </a:r>
          </a:p>
        </p:txBody>
      </p:sp>
      <p:sp>
        <p:nvSpPr>
          <p:cNvPr id="4" name="Slide Number Placeholder 3"/>
          <p:cNvSpPr>
            <a:spLocks noGrp="1"/>
          </p:cNvSpPr>
          <p:nvPr>
            <p:ph type="sldNum" sz="quarter" idx="10"/>
          </p:nvPr>
        </p:nvSpPr>
        <p:spPr/>
        <p:txBody>
          <a:bodyPr/>
          <a:lstStyle/>
          <a:p>
            <a:fld id="{864BA55D-09B4-3C42-B5B2-DD9F893D972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a:t>Here are some recent views from local woods and waterways right here in town…</a:t>
            </a:r>
          </a:p>
          <a:p>
            <a:endParaRPr lang="en-US"/>
          </a:p>
        </p:txBody>
      </p:sp>
      <p:sp>
        <p:nvSpPr>
          <p:cNvPr id="4" name="Slide Number Placeholder 3"/>
          <p:cNvSpPr>
            <a:spLocks noGrp="1"/>
          </p:cNvSpPr>
          <p:nvPr>
            <p:ph type="sldNum" sz="quarter" idx="10"/>
          </p:nvPr>
        </p:nvSpPr>
        <p:spPr/>
        <p:txBody>
          <a:bodyPr/>
          <a:lstStyle/>
          <a:p>
            <a:fld id="{864BA55D-09B4-3C42-B5B2-DD9F893D972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The harm plastic</a:t>
            </a:r>
            <a:r>
              <a:rPr lang="en-US" sz="1400" baseline="0" dirty="0"/>
              <a:t> bags do to the environment is well known. </a:t>
            </a:r>
            <a:r>
              <a:rPr lang="en-US" sz="1400" dirty="0"/>
              <a:t>Researchers in Australia</a:t>
            </a:r>
            <a:r>
              <a:rPr lang="en-US" sz="1400" baseline="0" dirty="0"/>
              <a:t> estimate that ALL of the worlds sea birds have plastic in their systems, and plastic bags are estimated to cause over 100,000 sea turtle and other marine animal deaths every year.</a:t>
            </a:r>
          </a:p>
        </p:txBody>
      </p:sp>
      <p:sp>
        <p:nvSpPr>
          <p:cNvPr id="4" name="Slide Number Placeholder 3"/>
          <p:cNvSpPr>
            <a:spLocks noGrp="1"/>
          </p:cNvSpPr>
          <p:nvPr>
            <p:ph type="sldNum" sz="quarter" idx="10"/>
          </p:nvPr>
        </p:nvSpPr>
        <p:spPr/>
        <p:txBody>
          <a:bodyPr/>
          <a:lstStyle/>
          <a:p>
            <a:fld id="{443BF059-750B-B24D-A859-8533CBEF3A43}" type="slidenum">
              <a:rPr lang="en-US" smtClean="0"/>
              <a:pPr/>
              <a:t>10</a:t>
            </a:fld>
            <a:endParaRPr lang="en-US"/>
          </a:p>
        </p:txBody>
      </p:sp>
    </p:spTree>
    <p:extLst>
      <p:ext uri="{BB962C8B-B14F-4D97-AF65-F5344CB8AC3E}">
        <p14:creationId xmlns:p14="http://schemas.microsoft.com/office/powerpoint/2010/main" val="3862993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Terrestrial wildlife, farm animals, and pets</a:t>
            </a:r>
            <a:r>
              <a:rPr lang="en-US" sz="1400" baseline="0" dirty="0"/>
              <a:t> are also harmed by plastic bags. When plastic bags accumulate in animals’ stomachs, intestinal blockages can lead to starvation and death.</a:t>
            </a:r>
            <a:endParaRPr lang="en-US" sz="1400" dirty="0"/>
          </a:p>
        </p:txBody>
      </p:sp>
      <p:sp>
        <p:nvSpPr>
          <p:cNvPr id="4" name="Slide Number Placeholder 3"/>
          <p:cNvSpPr>
            <a:spLocks noGrp="1"/>
          </p:cNvSpPr>
          <p:nvPr>
            <p:ph type="sldNum" sz="quarter" idx="10"/>
          </p:nvPr>
        </p:nvSpPr>
        <p:spPr/>
        <p:txBody>
          <a:bodyPr/>
          <a:lstStyle/>
          <a:p>
            <a:fld id="{443BF059-750B-B24D-A859-8533CBEF3A43}" type="slidenum">
              <a:rPr lang="en-US" smtClean="0"/>
              <a:pPr/>
              <a:t>11</a:t>
            </a:fld>
            <a:endParaRPr lang="en-US"/>
          </a:p>
        </p:txBody>
      </p:sp>
    </p:spTree>
    <p:extLst>
      <p:ext uri="{BB962C8B-B14F-4D97-AF65-F5344CB8AC3E}">
        <p14:creationId xmlns:p14="http://schemas.microsoft.com/office/powerpoint/2010/main" val="1553306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C9437C1D-1504-E64D-99FB-2D48DB871708}"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1769E-FDAA-0B42-8889-0CFC4F909A0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437C1D-1504-E64D-99FB-2D48DB871708}" type="datetimeFigureOut">
              <a:rPr lang="en-US" smtClean="0"/>
              <a:pPr/>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1769E-FDAA-0B42-8889-0CFC4F909A08}"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9437C1D-1504-E64D-99FB-2D48DB871708}"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1769E-FDAA-0B42-8889-0CFC4F909A0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9437C1D-1504-E64D-99FB-2D48DB871708}"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1769E-FDAA-0B42-8889-0CFC4F909A0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9437C1D-1504-E64D-99FB-2D48DB871708}"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1769E-FDAA-0B42-8889-0CFC4F909A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C9437C1D-1504-E64D-99FB-2D48DB871708}"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1769E-FDAA-0B42-8889-0CFC4F909A08}"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437C1D-1504-E64D-99FB-2D48DB871708}"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1769E-FDAA-0B42-8889-0CFC4F909A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C9437C1D-1504-E64D-99FB-2D48DB871708}" type="datetimeFigureOut">
              <a:rPr lang="en-US" smtClean="0"/>
              <a:pPr/>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1769E-FDAA-0B42-8889-0CFC4F909A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9437C1D-1504-E64D-99FB-2D48DB871708}" type="datetimeFigureOut">
              <a:rPr lang="en-US" smtClean="0"/>
              <a:pPr/>
              <a:t>3/29/2017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11769E-FDAA-0B42-8889-0CFC4F909A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C9437C1D-1504-E64D-99FB-2D48DB871708}" type="datetimeFigureOut">
              <a:rPr lang="en-US" smtClean="0"/>
              <a:pPr/>
              <a:t>3/29/2017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11769E-FDAA-0B42-8889-0CFC4F909A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437C1D-1504-E64D-99FB-2D48DB871708}" type="datetimeFigureOut">
              <a:rPr lang="en-US" smtClean="0"/>
              <a:pPr/>
              <a:t>3/29/2017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11769E-FDAA-0B42-8889-0CFC4F909A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437C1D-1504-E64D-99FB-2D48DB871708}" type="datetimeFigureOut">
              <a:rPr lang="en-US" smtClean="0"/>
              <a:pPr/>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1769E-FDAA-0B42-8889-0CFC4F909A0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C9437C1D-1504-E64D-99FB-2D48DB871708}" type="datetimeFigureOut">
              <a:rPr lang="en-US" smtClean="0"/>
              <a:pPr/>
              <a:t>3/29/2017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5111769E-FDAA-0B42-8889-0CFC4F909A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Article 10</a:t>
            </a:r>
          </a:p>
        </p:txBody>
      </p:sp>
      <p:sp>
        <p:nvSpPr>
          <p:cNvPr id="3" name="Subtitle 2"/>
          <p:cNvSpPr>
            <a:spLocks noGrp="1"/>
          </p:cNvSpPr>
          <p:nvPr>
            <p:ph type="subTitle" idx="1"/>
          </p:nvPr>
        </p:nvSpPr>
        <p:spPr>
          <a:xfrm>
            <a:off x="1322921" y="3299012"/>
            <a:ext cx="6498159" cy="1160241"/>
          </a:xfrm>
        </p:spPr>
        <p:txBody>
          <a:bodyPr>
            <a:noAutofit/>
          </a:bodyPr>
          <a:lstStyle/>
          <a:p>
            <a:r>
              <a:rPr lang="en-US" sz="3200" dirty="0">
                <a:solidFill>
                  <a:srgbClr val="000000"/>
                </a:solidFill>
              </a:rPr>
              <a:t>Plastic Bag Reduction in Business Establishments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61000" y="2311400"/>
            <a:ext cx="184666" cy="369332"/>
          </a:xfrm>
          <a:prstGeom prst="rect">
            <a:avLst/>
          </a:prstGeom>
          <a:noFill/>
        </p:spPr>
        <p:txBody>
          <a:bodyPr wrap="none" rtlCol="0">
            <a:spAutoFit/>
          </a:bodyPr>
          <a:lstStyle/>
          <a:p>
            <a:endParaRPr lang="en-US" dirty="0"/>
          </a:p>
        </p:txBody>
      </p:sp>
      <p:pic>
        <p:nvPicPr>
          <p:cNvPr id="5" name="img" descr="http://4.bp.blogspot.com/-lp8z5YZubOs/TiB44KcP5OI/AAAAAAAAAB0/rqZShixUaYY/s400/plastic-bags-are-yumm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5122" y="1113536"/>
            <a:ext cx="3988947" cy="2395728"/>
          </a:xfrm>
          <a:prstGeom prst="rect">
            <a:avLst/>
          </a:prstGeom>
          <a:noFill/>
          <a:ln>
            <a:noFill/>
          </a:ln>
        </p:spPr>
      </p:pic>
      <p:pic>
        <p:nvPicPr>
          <p:cNvPr id="9" name="Content Placeholder 3" descr="http://www.defendersblog.org/wp-content/uploads/2016/01/Swan-swallowing-plastic-bag-Liquid-Productions-LLC-Marine-Photobank.jpg"/>
          <p:cNvPicPr>
            <a:picLocks/>
          </p:cNvPicPr>
          <p:nvPr/>
        </p:nvPicPr>
        <p:blipFill>
          <a:blip r:embed="rId4">
            <a:extLst>
              <a:ext uri="{28A0092B-C50C-407E-A947-70E740481C1C}">
                <a14:useLocalDpi xmlns:a14="http://schemas.microsoft.com/office/drawing/2010/main" val="0"/>
              </a:ext>
            </a:extLst>
          </a:blip>
          <a:srcRect l="-563" r="-563"/>
          <a:stretch>
            <a:fillRect/>
          </a:stretch>
        </p:blipFill>
        <p:spPr bwMode="auto">
          <a:xfrm>
            <a:off x="5163021" y="1113536"/>
            <a:ext cx="3547852" cy="2264141"/>
          </a:xfrm>
          <a:prstGeom prst="rect">
            <a:avLst/>
          </a:prstGeom>
          <a:noFill/>
          <a:ln>
            <a:noFill/>
          </a:ln>
        </p:spPr>
      </p:pic>
      <p:sp>
        <p:nvSpPr>
          <p:cNvPr id="10" name="Rectangle 9"/>
          <p:cNvSpPr/>
          <p:nvPr/>
        </p:nvSpPr>
        <p:spPr>
          <a:xfrm>
            <a:off x="1" y="348566"/>
            <a:ext cx="8710872" cy="707886"/>
          </a:xfrm>
          <a:prstGeom prst="rect">
            <a:avLst/>
          </a:prstGeom>
        </p:spPr>
        <p:txBody>
          <a:bodyPr wrap="square">
            <a:spAutoFit/>
          </a:bodyPr>
          <a:lstStyle/>
          <a:p>
            <a:pPr algn="ctr"/>
            <a:r>
              <a:rPr lang="en-US" sz="4000" b="1" dirty="0">
                <a:solidFill>
                  <a:schemeClr val="accent1"/>
                </a:solidFill>
              </a:rPr>
              <a:t>Harm Birds and Aquatic Wildlife</a:t>
            </a:r>
          </a:p>
        </p:txBody>
      </p:sp>
      <p:pic>
        <p:nvPicPr>
          <p:cNvPr id="11" name="Picture 10" descr="turtle with bag.jpg"/>
          <p:cNvPicPr>
            <a:picLocks noChangeAspect="1"/>
          </p:cNvPicPr>
          <p:nvPr/>
        </p:nvPicPr>
        <p:blipFill>
          <a:blip r:embed="rId5"/>
          <a:stretch>
            <a:fillRect/>
          </a:stretch>
        </p:blipFill>
        <p:spPr>
          <a:xfrm>
            <a:off x="542034" y="4263644"/>
            <a:ext cx="4294415" cy="2404872"/>
          </a:xfrm>
          <a:prstGeom prst="rect">
            <a:avLst/>
          </a:prstGeom>
        </p:spPr>
      </p:pic>
      <p:pic>
        <p:nvPicPr>
          <p:cNvPr id="13" name="Picture 2" descr="2"/>
          <p:cNvPicPr>
            <a:picLocks noChangeAspect="1" noChangeArrowheads="1"/>
          </p:cNvPicPr>
          <p:nvPr/>
        </p:nvPicPr>
        <p:blipFill>
          <a:blip r:embed="rId6" cstate="print"/>
          <a:srcRect/>
          <a:stretch>
            <a:fillRect/>
          </a:stretch>
        </p:blipFill>
        <p:spPr bwMode="auto">
          <a:xfrm>
            <a:off x="5645666" y="3897884"/>
            <a:ext cx="2715340" cy="2770632"/>
          </a:xfrm>
          <a:prstGeom prst="rect">
            <a:avLst/>
          </a:prstGeom>
          <a:noFill/>
        </p:spPr>
      </p:pic>
      <p:pic>
        <p:nvPicPr>
          <p:cNvPr id="12" name="Picture 11" descr="http://worldtruth.tv/wp-content/uploads/2013/03/wsci_03_img0428.jpg"/>
          <p:cNvPicPr>
            <a:picLocks noChangeAspect="1"/>
          </p:cNvPicPr>
          <p:nvPr/>
        </p:nvPicPr>
        <p:blipFill>
          <a:blip r:embed="rId7">
            <a:extLst>
              <a:ext uri="{28A0092B-C50C-407E-A947-70E740481C1C}">
                <a14:useLocalDpi xmlns:a14="http://schemas.microsoft.com/office/drawing/2010/main" val="0"/>
              </a:ext>
            </a:extLst>
          </a:blip>
          <a:srcRect l="2118" t="3186" r="2118" b="3186"/>
          <a:stretch>
            <a:fillRect/>
          </a:stretch>
        </p:blipFill>
        <p:spPr bwMode="auto">
          <a:xfrm>
            <a:off x="4016056" y="3028575"/>
            <a:ext cx="1828374" cy="1412628"/>
          </a:xfrm>
          <a:prstGeom prst="rect">
            <a:avLst/>
          </a:prstGeom>
          <a:noFill/>
          <a:ln>
            <a:noFill/>
          </a:ln>
        </p:spPr>
      </p:pic>
    </p:spTree>
    <p:extLst>
      <p:ext uri="{BB962C8B-B14F-4D97-AF65-F5344CB8AC3E}">
        <p14:creationId xmlns:p14="http://schemas.microsoft.com/office/powerpoint/2010/main" val="104906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i.kinja-img.com/gawker-media/image/upload/s--XZzoNl6N--/c_fit,fl_progressive,q_80,w_636/18qc75v4nu0ftjpg.jpg"/>
          <p:cNvPicPr>
            <a:picLocks noChangeAspect="1"/>
          </p:cNvPicPr>
          <p:nvPr/>
        </p:nvPicPr>
        <p:blipFill>
          <a:blip r:embed="rId3">
            <a:extLst>
              <a:ext uri="{28A0092B-C50C-407E-A947-70E740481C1C}">
                <a14:useLocalDpi xmlns:a14="http://schemas.microsoft.com/office/drawing/2010/main" val="0"/>
              </a:ext>
            </a:extLst>
          </a:blip>
          <a:srcRect l="9057"/>
          <a:stretch>
            <a:fillRect/>
          </a:stretch>
        </p:blipFill>
        <p:spPr bwMode="auto">
          <a:xfrm>
            <a:off x="907482" y="3839690"/>
            <a:ext cx="3827226" cy="2578608"/>
          </a:xfrm>
          <a:prstGeom prst="rect">
            <a:avLst/>
          </a:prstGeom>
          <a:noFill/>
          <a:ln>
            <a:noFill/>
          </a:ln>
        </p:spPr>
      </p:pic>
      <p:pic>
        <p:nvPicPr>
          <p:cNvPr id="3" name="Picture 2" descr="http://www.humanesociety.org/assets/images/270x224/animals/raccoons/raccoon_in_trash_270x22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31268" y="3853718"/>
            <a:ext cx="2876265" cy="2468880"/>
          </a:xfrm>
          <a:prstGeom prst="rect">
            <a:avLst/>
          </a:prstGeom>
          <a:noFill/>
          <a:ln>
            <a:noFill/>
          </a:ln>
        </p:spPr>
      </p:pic>
      <p:pic>
        <p:nvPicPr>
          <p:cNvPr id="4" name="Picture 3"/>
          <p:cNvPicPr>
            <a:picLocks noChangeAspect="1"/>
          </p:cNvPicPr>
          <p:nvPr/>
        </p:nvPicPr>
        <p:blipFill>
          <a:blip r:embed="rId5"/>
          <a:stretch>
            <a:fillRect/>
          </a:stretch>
        </p:blipFill>
        <p:spPr>
          <a:xfrm>
            <a:off x="1100751" y="1364030"/>
            <a:ext cx="1958439" cy="2103120"/>
          </a:xfrm>
          <a:prstGeom prst="rect">
            <a:avLst/>
          </a:prstGeom>
        </p:spPr>
      </p:pic>
      <p:sp>
        <p:nvSpPr>
          <p:cNvPr id="7" name="Rectangle 6"/>
          <p:cNvSpPr/>
          <p:nvPr/>
        </p:nvSpPr>
        <p:spPr>
          <a:xfrm>
            <a:off x="424763" y="348566"/>
            <a:ext cx="8286110" cy="1323439"/>
          </a:xfrm>
          <a:prstGeom prst="rect">
            <a:avLst/>
          </a:prstGeom>
        </p:spPr>
        <p:txBody>
          <a:bodyPr wrap="square">
            <a:spAutoFit/>
          </a:bodyPr>
          <a:lstStyle/>
          <a:p>
            <a:pPr algn="ctr"/>
            <a:r>
              <a:rPr lang="en-US" sz="4000" b="1" dirty="0">
                <a:solidFill>
                  <a:schemeClr val="accent1"/>
                </a:solidFill>
              </a:rPr>
              <a:t>Harm Terrestrial Wildlife </a:t>
            </a:r>
          </a:p>
          <a:p>
            <a:pPr algn="ctr"/>
            <a:r>
              <a:rPr lang="en-US" sz="4000" b="1" dirty="0">
                <a:solidFill>
                  <a:schemeClr val="accent1"/>
                </a:solidFill>
              </a:rPr>
              <a:t>and Pets</a:t>
            </a:r>
          </a:p>
        </p:txBody>
      </p:sp>
      <p:pic>
        <p:nvPicPr>
          <p:cNvPr id="9" name="img" descr="https://sp.yimg.com/xj/th?id=OIP.M7cc436caf2acfb2599ef318545c868d5o0&amp;pid=15.1&amp;P=0&amp;w=187&amp;h=161"/>
          <p:cNvPicPr/>
          <p:nvPr/>
        </p:nvPicPr>
        <p:blipFill>
          <a:blip r:embed="rId6">
            <a:extLst>
              <a:ext uri="{28A0092B-C50C-407E-A947-70E740481C1C}">
                <a14:useLocalDpi xmlns:a14="http://schemas.microsoft.com/office/drawing/2010/main" val="0"/>
              </a:ext>
            </a:extLst>
          </a:blip>
          <a:srcRect/>
          <a:stretch>
            <a:fillRect/>
          </a:stretch>
        </p:blipFill>
        <p:spPr bwMode="auto">
          <a:xfrm>
            <a:off x="5851976" y="1672005"/>
            <a:ext cx="2234537" cy="1600125"/>
          </a:xfrm>
          <a:prstGeom prst="rect">
            <a:avLst/>
          </a:prstGeom>
          <a:noFill/>
          <a:ln>
            <a:noFill/>
          </a:ln>
        </p:spPr>
      </p:pic>
    </p:spTree>
    <p:extLst>
      <p:ext uri="{BB962C8B-B14F-4D97-AF65-F5344CB8AC3E}">
        <p14:creationId xmlns:p14="http://schemas.microsoft.com/office/powerpoint/2010/main" val="1447743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48566"/>
            <a:ext cx="9143999" cy="707886"/>
          </a:xfrm>
          <a:prstGeom prst="rect">
            <a:avLst/>
          </a:prstGeom>
        </p:spPr>
        <p:txBody>
          <a:bodyPr wrap="square">
            <a:spAutoFit/>
          </a:bodyPr>
          <a:lstStyle/>
          <a:p>
            <a:pPr algn="ctr"/>
            <a:r>
              <a:rPr lang="en-US" sz="4000" b="1" dirty="0" err="1">
                <a:solidFill>
                  <a:schemeClr val="accent1"/>
                </a:solidFill>
              </a:rPr>
              <a:t>Microplastics</a:t>
            </a:r>
            <a:r>
              <a:rPr lang="en-US" sz="4000" b="1" dirty="0">
                <a:solidFill>
                  <a:schemeClr val="accent1"/>
                </a:solidFill>
              </a:rPr>
              <a:t> and Human Health</a:t>
            </a:r>
          </a:p>
        </p:txBody>
      </p:sp>
      <p:sp>
        <p:nvSpPr>
          <p:cNvPr id="9" name="TextBox 8"/>
          <p:cNvSpPr txBox="1"/>
          <p:nvPr/>
        </p:nvSpPr>
        <p:spPr>
          <a:xfrm>
            <a:off x="524585" y="1601465"/>
            <a:ext cx="8144873" cy="4339650"/>
          </a:xfrm>
          <a:prstGeom prst="rect">
            <a:avLst/>
          </a:prstGeom>
          <a:noFill/>
        </p:spPr>
        <p:txBody>
          <a:bodyPr wrap="square" rtlCol="0">
            <a:spAutoFit/>
          </a:bodyPr>
          <a:lstStyle/>
          <a:p>
            <a:pPr>
              <a:spcAft>
                <a:spcPts val="2400"/>
              </a:spcAft>
              <a:buClr>
                <a:schemeClr val="bg2">
                  <a:lumMod val="75000"/>
                </a:schemeClr>
              </a:buClr>
              <a:buFont typeface="Arial"/>
              <a:buChar char="•"/>
            </a:pPr>
            <a:r>
              <a:rPr lang="en-US" sz="2400" dirty="0"/>
              <a:t> Tiny pieces (</a:t>
            </a:r>
            <a:r>
              <a:rPr lang="en-US" sz="2400" dirty="0" err="1"/>
              <a:t>microplastics</a:t>
            </a:r>
            <a:r>
              <a:rPr lang="en-US" sz="2400" dirty="0"/>
              <a:t>) enter waterways and flow into the ocean</a:t>
            </a:r>
          </a:p>
          <a:p>
            <a:pPr>
              <a:spcAft>
                <a:spcPts val="2400"/>
              </a:spcAft>
              <a:buClr>
                <a:schemeClr val="bg2">
                  <a:lumMod val="75000"/>
                </a:schemeClr>
              </a:buClr>
              <a:buFont typeface="Arial"/>
              <a:buChar char="•"/>
            </a:pPr>
            <a:r>
              <a:rPr lang="en-US" sz="2400" dirty="0"/>
              <a:t> Absorb and concentrate pollutants present in the water </a:t>
            </a:r>
          </a:p>
          <a:p>
            <a:pPr>
              <a:spcAft>
                <a:spcPts val="2400"/>
              </a:spcAft>
              <a:buClr>
                <a:schemeClr val="bg2">
                  <a:lumMod val="75000"/>
                </a:schemeClr>
              </a:buClr>
              <a:buFont typeface="Arial"/>
              <a:buChar char="•"/>
            </a:pPr>
            <a:r>
              <a:rPr lang="en-US" sz="2400" dirty="0"/>
              <a:t> Pollutants </a:t>
            </a:r>
            <a:r>
              <a:rPr lang="en-US" sz="2400" dirty="0" err="1"/>
              <a:t>bioaccumulate</a:t>
            </a:r>
            <a:r>
              <a:rPr lang="en-US" sz="2400" dirty="0"/>
              <a:t> in small marine life when they mistake </a:t>
            </a:r>
            <a:r>
              <a:rPr lang="en-US" sz="2400" dirty="0" err="1"/>
              <a:t>microplastics</a:t>
            </a:r>
            <a:r>
              <a:rPr lang="en-US" sz="2400" dirty="0"/>
              <a:t> for food, and move up the aquatic food chain</a:t>
            </a:r>
          </a:p>
          <a:p>
            <a:pPr>
              <a:spcAft>
                <a:spcPts val="2400"/>
              </a:spcAft>
              <a:buClr>
                <a:schemeClr val="bg2">
                  <a:lumMod val="75000"/>
                </a:schemeClr>
              </a:buClr>
              <a:buFont typeface="Arial"/>
              <a:buChar char="•"/>
            </a:pPr>
            <a:r>
              <a:rPr lang="en-US" sz="2400"/>
              <a:t> Extent </a:t>
            </a:r>
            <a:r>
              <a:rPr lang="en-US" sz="2400" dirty="0"/>
              <a:t>of possible harm to human health is being researched by EPA</a:t>
            </a:r>
          </a:p>
        </p:txBody>
      </p:sp>
      <p:sp>
        <p:nvSpPr>
          <p:cNvPr id="10" name="TextBox 9"/>
          <p:cNvSpPr txBox="1"/>
          <p:nvPr/>
        </p:nvSpPr>
        <p:spPr>
          <a:xfrm>
            <a:off x="1" y="6364445"/>
            <a:ext cx="9143999" cy="646331"/>
          </a:xfrm>
          <a:prstGeom prst="rect">
            <a:avLst/>
          </a:prstGeom>
          <a:noFill/>
        </p:spPr>
        <p:txBody>
          <a:bodyPr wrap="square" rtlCol="0">
            <a:spAutoFit/>
          </a:bodyPr>
          <a:lstStyle/>
          <a:p>
            <a:pPr algn="ctr"/>
            <a:r>
              <a:rPr lang="en-US" dirty="0"/>
              <a:t>Source: </a:t>
            </a:r>
            <a:r>
              <a:rPr lang="en-US" i="1" dirty="0"/>
              <a:t>Environmental Health Perspectives </a:t>
            </a:r>
            <a:r>
              <a:rPr lang="en-US" dirty="0"/>
              <a:t>• vol. 123, no. 2 •  Feb. 2015 </a:t>
            </a:r>
          </a:p>
          <a:p>
            <a:pPr algn="ctr"/>
            <a:endParaRPr lang="en-US" dirty="0"/>
          </a:p>
        </p:txBody>
      </p:sp>
    </p:spTree>
    <p:extLst>
      <p:ext uri="{BB962C8B-B14F-4D97-AF65-F5344CB8AC3E}">
        <p14:creationId xmlns:p14="http://schemas.microsoft.com/office/powerpoint/2010/main" val="1447743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0878" y="107576"/>
            <a:ext cx="8683262" cy="1336956"/>
          </a:xfrm>
        </p:spPr>
        <p:txBody>
          <a:bodyPr anchor="ctr"/>
          <a:lstStyle/>
          <a:p>
            <a:r>
              <a:rPr lang="en-US" sz="4800" b="1" dirty="0"/>
              <a:t>What’s The Solution ?</a:t>
            </a:r>
            <a:endParaRPr lang="en-US" b="1" dirty="0"/>
          </a:p>
        </p:txBody>
      </p:sp>
      <p:sp>
        <p:nvSpPr>
          <p:cNvPr id="4" name="Content Placeholder 3"/>
          <p:cNvSpPr>
            <a:spLocks noGrp="1"/>
          </p:cNvSpPr>
          <p:nvPr>
            <p:ph sz="half" idx="2"/>
          </p:nvPr>
        </p:nvSpPr>
        <p:spPr>
          <a:xfrm>
            <a:off x="1131998" y="1834898"/>
            <a:ext cx="6557313" cy="4343400"/>
          </a:xfrm>
        </p:spPr>
        <p:txBody>
          <a:bodyPr>
            <a:normAutofit/>
          </a:bodyPr>
          <a:lstStyle/>
          <a:p>
            <a:r>
              <a:rPr lang="en-US" sz="3200" b="1" dirty="0">
                <a:solidFill>
                  <a:srgbClr val="2C7C9F"/>
                </a:solidFill>
              </a:rPr>
              <a:t>Source Reduction</a:t>
            </a:r>
          </a:p>
          <a:p>
            <a:pPr>
              <a:buNone/>
            </a:pPr>
            <a:endParaRPr lang="en-US" sz="2800" dirty="0"/>
          </a:p>
        </p:txBody>
      </p:sp>
      <p:pic>
        <p:nvPicPr>
          <p:cNvPr id="9" name="Picture 8" descr="bags in car.jpg"/>
          <p:cNvPicPr>
            <a:picLocks noChangeAspect="1"/>
          </p:cNvPicPr>
          <p:nvPr/>
        </p:nvPicPr>
        <p:blipFill>
          <a:blip r:embed="rId3"/>
          <a:stretch>
            <a:fillRect/>
          </a:stretch>
        </p:blipFill>
        <p:spPr>
          <a:xfrm>
            <a:off x="1380487" y="2967570"/>
            <a:ext cx="3378200" cy="2400300"/>
          </a:xfrm>
          <a:prstGeom prst="rect">
            <a:avLst/>
          </a:prstGeom>
        </p:spPr>
      </p:pic>
      <p:pic>
        <p:nvPicPr>
          <p:cNvPr id="11" name="Picture 10" descr="bagging.jpg"/>
          <p:cNvPicPr>
            <a:picLocks noChangeAspect="1"/>
          </p:cNvPicPr>
          <p:nvPr/>
        </p:nvPicPr>
        <p:blipFill>
          <a:blip r:embed="rId4"/>
          <a:stretch>
            <a:fillRect/>
          </a:stretch>
        </p:blipFill>
        <p:spPr>
          <a:xfrm>
            <a:off x="5420124" y="1623296"/>
            <a:ext cx="3289300" cy="2463800"/>
          </a:xfrm>
          <a:prstGeom prst="rect">
            <a:avLst/>
          </a:prstGeom>
        </p:spPr>
      </p:pic>
      <p:pic>
        <p:nvPicPr>
          <p:cNvPr id="12" name="Picture 11" descr="green shopping bag.jpg"/>
          <p:cNvPicPr>
            <a:picLocks noChangeAspect="1"/>
          </p:cNvPicPr>
          <p:nvPr/>
        </p:nvPicPr>
        <p:blipFill>
          <a:blip r:embed="rId5"/>
          <a:stretch>
            <a:fillRect/>
          </a:stretch>
        </p:blipFill>
        <p:spPr>
          <a:xfrm>
            <a:off x="5715633" y="4467382"/>
            <a:ext cx="2673489" cy="2002536"/>
          </a:xfrm>
          <a:prstGeom prst="rect">
            <a:avLst/>
          </a:prstGeom>
        </p:spPr>
      </p:pic>
    </p:spTree>
    <p:extLst>
      <p:ext uri="{BB962C8B-B14F-4D97-AF65-F5344CB8AC3E}">
        <p14:creationId xmlns:p14="http://schemas.microsoft.com/office/powerpoint/2010/main" val="4051575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Shape 133" descr="Plastic-Bag.jpg"/>
          <p:cNvPicPr preferRelativeResize="0"/>
          <p:nvPr/>
        </p:nvPicPr>
        <p:blipFill>
          <a:blip r:embed="rId3">
            <a:alphaModFix/>
          </a:blip>
          <a:stretch>
            <a:fillRect/>
          </a:stretch>
        </p:blipFill>
        <p:spPr>
          <a:xfrm>
            <a:off x="2788804" y="490932"/>
            <a:ext cx="3097026" cy="4129368"/>
          </a:xfrm>
          <a:prstGeom prst="rect">
            <a:avLst/>
          </a:prstGeom>
          <a:noFill/>
          <a:ln>
            <a:noFill/>
          </a:ln>
        </p:spPr>
      </p:pic>
      <p:sp>
        <p:nvSpPr>
          <p:cNvPr id="134" name="Shape 134"/>
          <p:cNvSpPr txBox="1">
            <a:spLocks noGrp="1"/>
          </p:cNvSpPr>
          <p:nvPr>
            <p:ph type="title"/>
          </p:nvPr>
        </p:nvSpPr>
        <p:spPr>
          <a:xfrm>
            <a:off x="311700" y="0"/>
            <a:ext cx="8520600" cy="763600"/>
          </a:xfrm>
          <a:prstGeom prst="rect">
            <a:avLst/>
          </a:prstGeom>
        </p:spPr>
        <p:txBody>
          <a:bodyPr lIns="91425" tIns="91425" rIns="91425" bIns="91425" anchor="t" anchorCtr="0">
            <a:noAutofit/>
          </a:bodyPr>
          <a:lstStyle/>
          <a:p>
            <a:pPr lvl="0" algn="ctr" rtl="0">
              <a:spcBef>
                <a:spcPts val="0"/>
              </a:spcBef>
              <a:buNone/>
            </a:pPr>
            <a:r>
              <a:rPr lang="en" b="1" dirty="0"/>
              <a:t>Article </a:t>
            </a:r>
            <a:r>
              <a:rPr lang="en-US" b="1" dirty="0"/>
              <a:t>10 </a:t>
            </a:r>
            <a:r>
              <a:rPr lang="en" b="1" dirty="0"/>
              <a:t>Bylaw</a:t>
            </a:r>
            <a:r>
              <a:rPr lang="en-US" b="1" dirty="0"/>
              <a:t> Amendment</a:t>
            </a:r>
            <a:endParaRPr lang="en" b="1" dirty="0"/>
          </a:p>
        </p:txBody>
      </p:sp>
      <p:sp>
        <p:nvSpPr>
          <p:cNvPr id="135" name="Shape 135"/>
          <p:cNvSpPr txBox="1"/>
          <p:nvPr/>
        </p:nvSpPr>
        <p:spPr>
          <a:xfrm>
            <a:off x="542725" y="4620300"/>
            <a:ext cx="8236500" cy="2123200"/>
          </a:xfrm>
          <a:prstGeom prst="rect">
            <a:avLst/>
          </a:prstGeom>
          <a:noFill/>
          <a:ln>
            <a:noFill/>
          </a:ln>
        </p:spPr>
        <p:txBody>
          <a:bodyPr lIns="91425" tIns="91425" rIns="91425" bIns="91425" anchor="t" anchorCtr="0">
            <a:noAutofit/>
          </a:bodyPr>
          <a:lstStyle/>
          <a:p>
            <a:pPr lvl="0" algn="ctr" rtl="0">
              <a:lnSpc>
                <a:spcPct val="115000"/>
              </a:lnSpc>
              <a:spcBef>
                <a:spcPts val="0"/>
              </a:spcBef>
              <a:buClr>
                <a:schemeClr val="dk1"/>
              </a:buClr>
              <a:buSzPct val="36666"/>
              <a:buFont typeface="Arial"/>
              <a:buNone/>
            </a:pPr>
            <a:r>
              <a:rPr lang="en-US" sz="3000" dirty="0">
                <a:solidFill>
                  <a:schemeClr val="dk1"/>
                </a:solidFill>
              </a:rPr>
              <a:t>Eliminates</a:t>
            </a:r>
            <a:r>
              <a:rPr lang="en" sz="3000" dirty="0">
                <a:solidFill>
                  <a:schemeClr val="dk1"/>
                </a:solidFill>
              </a:rPr>
              <a:t> </a:t>
            </a:r>
            <a:r>
              <a:rPr lang="en" sz="3000" b="1" dirty="0">
                <a:solidFill>
                  <a:schemeClr val="dk1"/>
                </a:solidFill>
              </a:rPr>
              <a:t>thin-film </a:t>
            </a:r>
            <a:r>
              <a:rPr lang="en" sz="3000" b="1" dirty="0">
                <a:solidFill>
                  <a:srgbClr val="000000"/>
                </a:solidFill>
              </a:rPr>
              <a:t>plastic checkout </a:t>
            </a:r>
            <a:r>
              <a:rPr lang="en" sz="3000" dirty="0">
                <a:solidFill>
                  <a:schemeClr val="dk1"/>
                </a:solidFill>
              </a:rPr>
              <a:t>bags at all retail and grocery stores in </a:t>
            </a:r>
            <a:r>
              <a:rPr lang="en-US" sz="3000" dirty="0">
                <a:solidFill>
                  <a:schemeClr val="dk1"/>
                </a:solidFill>
              </a:rPr>
              <a:t>Bedford </a:t>
            </a:r>
            <a:r>
              <a:rPr lang="en" sz="3000" dirty="0">
                <a:solidFill>
                  <a:schemeClr val="dk1"/>
                </a:solidFill>
              </a:rPr>
              <a:t>starting on </a:t>
            </a:r>
            <a:r>
              <a:rPr lang="en-US" sz="3000" b="1" dirty="0">
                <a:solidFill>
                  <a:srgbClr val="2C7C9F"/>
                </a:solidFill>
              </a:rPr>
              <a:t>October </a:t>
            </a:r>
            <a:r>
              <a:rPr lang="en" sz="3000" b="1" dirty="0">
                <a:solidFill>
                  <a:srgbClr val="2C7C9F"/>
                </a:solidFill>
              </a:rPr>
              <a:t>1st 201</a:t>
            </a:r>
            <a:r>
              <a:rPr lang="en-US" sz="3000" b="1" dirty="0">
                <a:solidFill>
                  <a:srgbClr val="2C7C9F"/>
                </a:solidFill>
              </a:rPr>
              <a:t>7</a:t>
            </a:r>
            <a:endParaRPr lang="en" sz="3000" b="1" dirty="0">
              <a:solidFill>
                <a:srgbClr val="2C7C9F"/>
              </a:solidFill>
            </a:endParaRPr>
          </a:p>
        </p:txBody>
      </p:sp>
      <p:sp>
        <p:nvSpPr>
          <p:cNvPr id="7" name="&quot;No&quot; Symbol 6"/>
          <p:cNvSpPr/>
          <p:nvPr/>
        </p:nvSpPr>
        <p:spPr>
          <a:xfrm>
            <a:off x="3437413" y="2416004"/>
            <a:ext cx="1822242" cy="1753328"/>
          </a:xfrm>
          <a:prstGeom prst="noSmoking">
            <a:avLst>
              <a:gd name="adj" fmla="val 10735"/>
            </a:avLst>
          </a:prstGeom>
          <a:solidFill>
            <a:schemeClr val="accent6">
              <a:lumMod val="75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hape 140" descr="dry cleaning 3.jpg"/>
          <p:cNvPicPr preferRelativeResize="0">
            <a:picLocks noChangeAspect="1"/>
          </p:cNvPicPr>
          <p:nvPr/>
        </p:nvPicPr>
        <p:blipFill>
          <a:blip r:embed="rId3">
            <a:alphaModFix/>
          </a:blip>
          <a:stretch>
            <a:fillRect/>
          </a:stretch>
        </p:blipFill>
        <p:spPr>
          <a:xfrm>
            <a:off x="5293288" y="1434136"/>
            <a:ext cx="2376672" cy="3584448"/>
          </a:xfrm>
          <a:prstGeom prst="rect">
            <a:avLst/>
          </a:prstGeom>
          <a:noFill/>
          <a:ln>
            <a:noFill/>
          </a:ln>
        </p:spPr>
      </p:pic>
      <p:pic>
        <p:nvPicPr>
          <p:cNvPr id="8" name="Shape 141" descr="produce bags 1.jpg"/>
          <p:cNvPicPr preferRelativeResize="0">
            <a:picLocks noChangeAspect="1"/>
          </p:cNvPicPr>
          <p:nvPr/>
        </p:nvPicPr>
        <p:blipFill rotWithShape="1">
          <a:blip r:embed="rId4">
            <a:alphaModFix/>
          </a:blip>
          <a:srcRect l="16862" r="13020"/>
          <a:stretch/>
        </p:blipFill>
        <p:spPr>
          <a:xfrm>
            <a:off x="6941728" y="4352"/>
            <a:ext cx="2196586" cy="2084832"/>
          </a:xfrm>
          <a:prstGeom prst="rect">
            <a:avLst/>
          </a:prstGeom>
          <a:noFill/>
          <a:ln>
            <a:noFill/>
          </a:ln>
        </p:spPr>
      </p:pic>
      <p:pic>
        <p:nvPicPr>
          <p:cNvPr id="10" name="Picture 9" descr="fish-bag-0.jpg"/>
          <p:cNvPicPr>
            <a:picLocks noChangeAspect="1"/>
          </p:cNvPicPr>
          <p:nvPr/>
        </p:nvPicPr>
        <p:blipFill>
          <a:blip r:embed="rId5"/>
          <a:stretch>
            <a:fillRect/>
          </a:stretch>
        </p:blipFill>
        <p:spPr>
          <a:xfrm>
            <a:off x="3596468" y="352552"/>
            <a:ext cx="1848012" cy="2770632"/>
          </a:xfrm>
          <a:prstGeom prst="rect">
            <a:avLst/>
          </a:prstGeom>
        </p:spPr>
      </p:pic>
      <p:pic>
        <p:nvPicPr>
          <p:cNvPr id="12" name="Picture 11" descr="chicken in bag.jpg"/>
          <p:cNvPicPr>
            <a:picLocks noChangeAspect="1"/>
          </p:cNvPicPr>
          <p:nvPr/>
        </p:nvPicPr>
        <p:blipFill>
          <a:blip r:embed="rId6"/>
          <a:stretch>
            <a:fillRect/>
          </a:stretch>
        </p:blipFill>
        <p:spPr>
          <a:xfrm>
            <a:off x="599268" y="114800"/>
            <a:ext cx="2997200" cy="2247900"/>
          </a:xfrm>
          <a:prstGeom prst="rect">
            <a:avLst/>
          </a:prstGeom>
        </p:spPr>
      </p:pic>
      <p:sp>
        <p:nvSpPr>
          <p:cNvPr id="14" name="Rectangle 13"/>
          <p:cNvSpPr/>
          <p:nvPr/>
        </p:nvSpPr>
        <p:spPr>
          <a:xfrm>
            <a:off x="275587" y="5442228"/>
            <a:ext cx="8710872" cy="707886"/>
          </a:xfrm>
          <a:prstGeom prst="rect">
            <a:avLst/>
          </a:prstGeom>
        </p:spPr>
        <p:txBody>
          <a:bodyPr wrap="square">
            <a:spAutoFit/>
          </a:bodyPr>
          <a:lstStyle/>
          <a:p>
            <a:pPr algn="ctr"/>
            <a:r>
              <a:rPr lang="en-US" sz="4000" b="1" dirty="0">
                <a:solidFill>
                  <a:schemeClr val="accent1"/>
                </a:solidFill>
              </a:rPr>
              <a:t>Bags that would still be allowed</a:t>
            </a:r>
          </a:p>
        </p:txBody>
      </p:sp>
      <p:pic>
        <p:nvPicPr>
          <p:cNvPr id="16" name="Picture 15" descr="newspaper bag.jpg"/>
          <p:cNvPicPr>
            <a:picLocks noChangeAspect="1"/>
          </p:cNvPicPr>
          <p:nvPr/>
        </p:nvPicPr>
        <p:blipFill>
          <a:blip r:embed="rId7"/>
          <a:srcRect l="29342" t="39070" r="3386" b="30299"/>
          <a:stretch>
            <a:fillRect/>
          </a:stretch>
        </p:blipFill>
        <p:spPr>
          <a:xfrm>
            <a:off x="2248496" y="3123184"/>
            <a:ext cx="2695944" cy="1737360"/>
          </a:xfrm>
          <a:prstGeom prst="rect">
            <a:avLst/>
          </a:prstGeom>
        </p:spPr>
      </p:pic>
      <p:pic>
        <p:nvPicPr>
          <p:cNvPr id="11" name="Picture 10" descr="ice bag.jpg"/>
          <p:cNvPicPr>
            <a:picLocks noChangeAspect="1"/>
          </p:cNvPicPr>
          <p:nvPr/>
        </p:nvPicPr>
        <p:blipFill>
          <a:blip r:embed="rId8"/>
          <a:stretch>
            <a:fillRect/>
          </a:stretch>
        </p:blipFill>
        <p:spPr>
          <a:xfrm>
            <a:off x="275587" y="1944954"/>
            <a:ext cx="1822281" cy="3026664"/>
          </a:xfrm>
          <a:prstGeom prst="rect">
            <a:avLst/>
          </a:prstGeom>
        </p:spPr>
      </p:pic>
    </p:spTree>
    <p:extLst>
      <p:ext uri="{BB962C8B-B14F-4D97-AF65-F5344CB8AC3E}">
        <p14:creationId xmlns:p14="http://schemas.microsoft.com/office/powerpoint/2010/main" val="1447743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br>
              <a:rPr lang="en-US" sz="5300" dirty="0"/>
            </a:br>
            <a:br>
              <a:rPr lang="en-US" dirty="0"/>
            </a:br>
            <a:endParaRPr lang="en-US" dirty="0"/>
          </a:p>
        </p:txBody>
      </p:sp>
      <p:pic>
        <p:nvPicPr>
          <p:cNvPr id="5" name="Shape 145"/>
          <p:cNvPicPr preferRelativeResize="0">
            <a:picLocks noChangeAspect="1"/>
          </p:cNvPicPr>
          <p:nvPr/>
        </p:nvPicPr>
        <p:blipFill>
          <a:blip r:embed="rId3">
            <a:alphaModFix/>
          </a:blip>
          <a:stretch>
            <a:fillRect/>
          </a:stretch>
        </p:blipFill>
        <p:spPr>
          <a:xfrm>
            <a:off x="2943631" y="1444532"/>
            <a:ext cx="2990088" cy="2990088"/>
          </a:xfrm>
          <a:prstGeom prst="rect">
            <a:avLst/>
          </a:prstGeom>
          <a:noFill/>
          <a:ln>
            <a:noFill/>
          </a:ln>
        </p:spPr>
      </p:pic>
      <p:pic>
        <p:nvPicPr>
          <p:cNvPr id="13" name="Shape 54" descr="3281815573_3f9c9fe0df.jpg"/>
          <p:cNvPicPr preferRelativeResize="0">
            <a:picLocks noChangeAspect="1"/>
          </p:cNvPicPr>
          <p:nvPr/>
        </p:nvPicPr>
        <p:blipFill>
          <a:blip r:embed="rId4">
            <a:alphaModFix/>
          </a:blip>
          <a:stretch>
            <a:fillRect/>
          </a:stretch>
        </p:blipFill>
        <p:spPr>
          <a:xfrm>
            <a:off x="6348985" y="742394"/>
            <a:ext cx="2242566" cy="2990088"/>
          </a:xfrm>
          <a:prstGeom prst="rect">
            <a:avLst/>
          </a:prstGeom>
          <a:noFill/>
          <a:ln>
            <a:noFill/>
          </a:ln>
        </p:spPr>
      </p:pic>
      <p:pic>
        <p:nvPicPr>
          <p:cNvPr id="14" name="Picture 13" descr="nylon bag.jpg"/>
          <p:cNvPicPr>
            <a:picLocks noChangeAspect="1"/>
          </p:cNvPicPr>
          <p:nvPr/>
        </p:nvPicPr>
        <p:blipFill>
          <a:blip r:embed="rId5"/>
          <a:srcRect l="16640" t="7040" r="26240" b="7680"/>
          <a:stretch>
            <a:fillRect/>
          </a:stretch>
        </p:blipFill>
        <p:spPr>
          <a:xfrm>
            <a:off x="185784" y="769236"/>
            <a:ext cx="1984774" cy="2963246"/>
          </a:xfrm>
          <a:prstGeom prst="rect">
            <a:avLst/>
          </a:prstGeom>
        </p:spPr>
      </p:pic>
      <p:sp>
        <p:nvSpPr>
          <p:cNvPr id="15" name="Rectangle 14"/>
          <p:cNvSpPr/>
          <p:nvPr/>
        </p:nvSpPr>
        <p:spPr>
          <a:xfrm>
            <a:off x="275587" y="5442228"/>
            <a:ext cx="8710872" cy="707886"/>
          </a:xfrm>
          <a:prstGeom prst="rect">
            <a:avLst/>
          </a:prstGeom>
        </p:spPr>
        <p:txBody>
          <a:bodyPr wrap="square">
            <a:spAutoFit/>
          </a:bodyPr>
          <a:lstStyle/>
          <a:p>
            <a:pPr algn="ctr"/>
            <a:r>
              <a:rPr lang="en-US" sz="4000" b="1" dirty="0">
                <a:solidFill>
                  <a:schemeClr val="accent1"/>
                </a:solidFill>
              </a:rPr>
              <a:t>Many alternatives</a:t>
            </a:r>
          </a:p>
        </p:txBody>
      </p:sp>
    </p:spTree>
    <p:extLst>
      <p:ext uri="{BB962C8B-B14F-4D97-AF65-F5344CB8AC3E}">
        <p14:creationId xmlns:p14="http://schemas.microsoft.com/office/powerpoint/2010/main" val="2909822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1634" y="107576"/>
            <a:ext cx="6233844" cy="1336956"/>
          </a:xfrm>
        </p:spPr>
        <p:txBody>
          <a:bodyPr>
            <a:normAutofit fontScale="90000"/>
          </a:bodyPr>
          <a:lstStyle/>
          <a:p>
            <a:br>
              <a:rPr lang="en-US" sz="5300" dirty="0"/>
            </a:br>
            <a:r>
              <a:rPr lang="en-US" sz="4444" b="1" dirty="0"/>
              <a:t>Options widely promoted by retailers</a:t>
            </a:r>
            <a:endParaRPr lang="en-US" sz="4444" dirty="0"/>
          </a:p>
        </p:txBody>
      </p:sp>
      <p:pic>
        <p:nvPicPr>
          <p:cNvPr id="8" name="Content Placeholder 7" descr="Trader Joe's.jpg"/>
          <p:cNvPicPr>
            <a:picLocks noGrp="1" noChangeAspect="1"/>
          </p:cNvPicPr>
          <p:nvPr>
            <p:ph idx="1"/>
          </p:nvPr>
        </p:nvPicPr>
        <p:blipFill>
          <a:blip r:embed="rId3"/>
          <a:srcRect l="13696" r="5870"/>
          <a:stretch>
            <a:fillRect/>
          </a:stretch>
        </p:blipFill>
        <p:spPr>
          <a:xfrm>
            <a:off x="6629788" y="2075688"/>
            <a:ext cx="2593118" cy="4800600"/>
          </a:xfrm>
        </p:spPr>
      </p:pic>
      <p:pic>
        <p:nvPicPr>
          <p:cNvPr id="9" name="Picture 8" descr="Free Stop and Shop Bag.jpg"/>
          <p:cNvPicPr>
            <a:picLocks noChangeAspect="1"/>
          </p:cNvPicPr>
          <p:nvPr/>
        </p:nvPicPr>
        <p:blipFill>
          <a:blip r:embed="rId4"/>
          <a:srcRect t="3564"/>
          <a:stretch>
            <a:fillRect/>
          </a:stretch>
        </p:blipFill>
        <p:spPr>
          <a:xfrm>
            <a:off x="3433044" y="2128970"/>
            <a:ext cx="3175000" cy="2473960"/>
          </a:xfrm>
          <a:prstGeom prst="rect">
            <a:avLst/>
          </a:prstGeom>
        </p:spPr>
      </p:pic>
      <p:pic>
        <p:nvPicPr>
          <p:cNvPr id="10" name="Picture 9" descr="Small WF bag.jpg"/>
          <p:cNvPicPr>
            <a:picLocks noChangeAspect="1"/>
          </p:cNvPicPr>
          <p:nvPr/>
        </p:nvPicPr>
        <p:blipFill>
          <a:blip r:embed="rId5"/>
          <a:stretch>
            <a:fillRect/>
          </a:stretch>
        </p:blipFill>
        <p:spPr>
          <a:xfrm>
            <a:off x="7855478" y="0"/>
            <a:ext cx="1288522" cy="2029968"/>
          </a:xfrm>
          <a:prstGeom prst="rect">
            <a:avLst/>
          </a:prstGeom>
        </p:spPr>
      </p:pic>
      <p:pic>
        <p:nvPicPr>
          <p:cNvPr id="11" name="Picture 10" descr="Stop and Shop bags.jpg"/>
          <p:cNvPicPr>
            <a:picLocks noChangeAspect="1"/>
          </p:cNvPicPr>
          <p:nvPr/>
        </p:nvPicPr>
        <p:blipFill>
          <a:blip r:embed="rId6"/>
          <a:stretch>
            <a:fillRect/>
          </a:stretch>
        </p:blipFill>
        <p:spPr>
          <a:xfrm>
            <a:off x="0" y="4533900"/>
            <a:ext cx="3492500" cy="2324100"/>
          </a:xfrm>
          <a:prstGeom prst="rect">
            <a:avLst/>
          </a:prstGeom>
        </p:spPr>
      </p:pic>
      <p:pic>
        <p:nvPicPr>
          <p:cNvPr id="12" name="Picture 11" descr="green bag tag.jpg"/>
          <p:cNvPicPr>
            <a:picLocks noChangeAspect="1"/>
          </p:cNvPicPr>
          <p:nvPr/>
        </p:nvPicPr>
        <p:blipFill>
          <a:blip r:embed="rId7"/>
          <a:srcRect r="19548"/>
          <a:stretch>
            <a:fillRect/>
          </a:stretch>
        </p:blipFill>
        <p:spPr>
          <a:xfrm>
            <a:off x="2939" y="0"/>
            <a:ext cx="1618695" cy="2075688"/>
          </a:xfrm>
          <a:prstGeom prst="rect">
            <a:avLst/>
          </a:prstGeom>
        </p:spPr>
      </p:pic>
      <p:pic>
        <p:nvPicPr>
          <p:cNvPr id="13" name="Picture 12" descr="MB box"/>
          <p:cNvPicPr>
            <a:picLocks noChangeAspect="1"/>
          </p:cNvPicPr>
          <p:nvPr/>
        </p:nvPicPr>
        <p:blipFill>
          <a:blip r:embed="rId8"/>
          <a:srcRect l="7941" t="3529" r="1765" b="8824"/>
          <a:stretch>
            <a:fillRect/>
          </a:stretch>
        </p:blipFill>
        <p:spPr>
          <a:xfrm>
            <a:off x="3492500" y="4556127"/>
            <a:ext cx="3192509" cy="2324161"/>
          </a:xfrm>
          <a:prstGeom prst="rect">
            <a:avLst/>
          </a:prstGeom>
        </p:spPr>
      </p:pic>
      <p:pic>
        <p:nvPicPr>
          <p:cNvPr id="14" name="Picture 13" descr="tjmaxx bag.jpg"/>
          <p:cNvPicPr>
            <a:picLocks noChangeAspect="1"/>
          </p:cNvPicPr>
          <p:nvPr/>
        </p:nvPicPr>
        <p:blipFill>
          <a:blip r:embed="rId9"/>
          <a:stretch>
            <a:fillRect/>
          </a:stretch>
        </p:blipFill>
        <p:spPr>
          <a:xfrm>
            <a:off x="2939" y="2146300"/>
            <a:ext cx="3416300" cy="2387600"/>
          </a:xfrm>
          <a:prstGeom prst="rect">
            <a:avLst/>
          </a:prstGeom>
        </p:spPr>
      </p:pic>
    </p:spTree>
    <p:extLst>
      <p:ext uri="{BB962C8B-B14F-4D97-AF65-F5344CB8AC3E}">
        <p14:creationId xmlns:p14="http://schemas.microsoft.com/office/powerpoint/2010/main" val="2909822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73488"/>
          </a:xfrm>
        </p:spPr>
        <p:txBody>
          <a:bodyPr/>
          <a:lstStyle/>
          <a:p>
            <a:br>
              <a:rPr lang="en-US" sz="3600" dirty="0">
                <a:solidFill>
                  <a:srgbClr val="184B5B"/>
                </a:solidFill>
              </a:rPr>
            </a:br>
            <a:r>
              <a:rPr lang="en-US" sz="3600" b="1" dirty="0"/>
              <a:t>43 Massachusetts Cities and Towns with Bans + 9 Proposed</a:t>
            </a:r>
          </a:p>
        </p:txBody>
      </p:sp>
      <p:sp>
        <p:nvSpPr>
          <p:cNvPr id="3" name="Content Placeholder 2"/>
          <p:cNvSpPr>
            <a:spLocks noGrp="1"/>
          </p:cNvSpPr>
          <p:nvPr>
            <p:ph idx="1"/>
          </p:nvPr>
        </p:nvSpPr>
        <p:spPr>
          <a:xfrm>
            <a:off x="-1" y="1173488"/>
            <a:ext cx="9829067" cy="5684512"/>
          </a:xfrm>
        </p:spPr>
        <p:txBody>
          <a:bodyPr numCol="4">
            <a:noAutofit/>
          </a:bodyPr>
          <a:lstStyle/>
          <a:p>
            <a:pPr marL="0">
              <a:spcBef>
                <a:spcPts val="800"/>
              </a:spcBef>
              <a:buNone/>
            </a:pPr>
            <a:r>
              <a:rPr lang="en-US" sz="2000" dirty="0">
                <a:solidFill>
                  <a:srgbClr val="000000"/>
                </a:solidFill>
              </a:rPr>
              <a:t>Adams</a:t>
            </a:r>
          </a:p>
          <a:p>
            <a:pPr marL="0">
              <a:spcBef>
                <a:spcPts val="800"/>
              </a:spcBef>
              <a:buNone/>
            </a:pPr>
            <a:r>
              <a:rPr lang="en-US" sz="2000" dirty="0">
                <a:solidFill>
                  <a:srgbClr val="000000"/>
                </a:solidFill>
              </a:rPr>
              <a:t>Amherst</a:t>
            </a:r>
          </a:p>
          <a:p>
            <a:pPr marL="0">
              <a:spcBef>
                <a:spcPts val="800"/>
              </a:spcBef>
              <a:buNone/>
            </a:pPr>
            <a:r>
              <a:rPr lang="en-US" sz="2000" dirty="0">
                <a:solidFill>
                  <a:srgbClr val="000000"/>
                </a:solidFill>
              </a:rPr>
              <a:t>Aquinnah</a:t>
            </a:r>
          </a:p>
          <a:p>
            <a:pPr marL="0">
              <a:spcBef>
                <a:spcPts val="800"/>
              </a:spcBef>
              <a:buNone/>
            </a:pPr>
            <a:r>
              <a:rPr lang="en-US" sz="2000" dirty="0">
                <a:solidFill>
                  <a:srgbClr val="000000"/>
                </a:solidFill>
              </a:rPr>
              <a:t>Barnstable</a:t>
            </a:r>
          </a:p>
          <a:p>
            <a:pPr marL="0">
              <a:spcBef>
                <a:spcPts val="800"/>
              </a:spcBef>
              <a:buNone/>
            </a:pPr>
            <a:r>
              <a:rPr lang="en-US" sz="2000" dirty="0">
                <a:solidFill>
                  <a:schemeClr val="accent6">
                    <a:lumMod val="60000"/>
                    <a:lumOff val="40000"/>
                  </a:schemeClr>
                </a:solidFill>
              </a:rPr>
              <a:t>Bedford</a:t>
            </a:r>
          </a:p>
          <a:p>
            <a:pPr marL="0">
              <a:spcBef>
                <a:spcPts val="800"/>
              </a:spcBef>
              <a:buNone/>
            </a:pPr>
            <a:r>
              <a:rPr lang="en-US" sz="2000" dirty="0">
                <a:solidFill>
                  <a:schemeClr val="accent6">
                    <a:lumMod val="60000"/>
                    <a:lumOff val="40000"/>
                  </a:schemeClr>
                </a:solidFill>
              </a:rPr>
              <a:t>Boston</a:t>
            </a:r>
          </a:p>
          <a:p>
            <a:pPr marL="0">
              <a:spcBef>
                <a:spcPts val="800"/>
              </a:spcBef>
              <a:buNone/>
            </a:pPr>
            <a:r>
              <a:rPr lang="en-US" sz="2000" dirty="0">
                <a:solidFill>
                  <a:srgbClr val="000000"/>
                </a:solidFill>
              </a:rPr>
              <a:t>Bourne</a:t>
            </a:r>
          </a:p>
          <a:p>
            <a:pPr marL="0">
              <a:spcBef>
                <a:spcPts val="800"/>
              </a:spcBef>
              <a:buNone/>
            </a:pPr>
            <a:r>
              <a:rPr lang="en-US" sz="2000" dirty="0">
                <a:solidFill>
                  <a:srgbClr val="000000"/>
                </a:solidFill>
              </a:rPr>
              <a:t>Bridgewater</a:t>
            </a:r>
          </a:p>
          <a:p>
            <a:pPr marL="0">
              <a:spcBef>
                <a:spcPts val="800"/>
              </a:spcBef>
              <a:buNone/>
            </a:pPr>
            <a:r>
              <a:rPr lang="en-US" sz="2000" dirty="0">
                <a:solidFill>
                  <a:srgbClr val="000000"/>
                </a:solidFill>
              </a:rPr>
              <a:t>Brookline</a:t>
            </a:r>
          </a:p>
          <a:p>
            <a:pPr marL="0">
              <a:spcBef>
                <a:spcPts val="800"/>
              </a:spcBef>
              <a:buNone/>
            </a:pPr>
            <a:r>
              <a:rPr lang="en-US" sz="2000" dirty="0">
                <a:solidFill>
                  <a:srgbClr val="000000"/>
                </a:solidFill>
              </a:rPr>
              <a:t>Cambridge</a:t>
            </a:r>
          </a:p>
          <a:p>
            <a:pPr marL="0">
              <a:spcBef>
                <a:spcPts val="800"/>
              </a:spcBef>
              <a:buNone/>
            </a:pPr>
            <a:r>
              <a:rPr lang="en-US" sz="2000" dirty="0">
                <a:solidFill>
                  <a:srgbClr val="000000"/>
                </a:solidFill>
              </a:rPr>
              <a:t>Chatham</a:t>
            </a:r>
          </a:p>
          <a:p>
            <a:pPr marL="0">
              <a:spcBef>
                <a:spcPts val="800"/>
              </a:spcBef>
              <a:buNone/>
            </a:pPr>
            <a:r>
              <a:rPr lang="en-US" sz="2000" dirty="0">
                <a:solidFill>
                  <a:srgbClr val="000000"/>
                </a:solidFill>
              </a:rPr>
              <a:t>Chilmark</a:t>
            </a:r>
          </a:p>
          <a:p>
            <a:pPr marL="0">
              <a:spcBef>
                <a:spcPts val="800"/>
              </a:spcBef>
              <a:buNone/>
            </a:pPr>
            <a:r>
              <a:rPr lang="en-US" sz="2000" dirty="0">
                <a:solidFill>
                  <a:srgbClr val="000000"/>
                </a:solidFill>
              </a:rPr>
              <a:t>Concord</a:t>
            </a:r>
          </a:p>
          <a:p>
            <a:pPr marL="0">
              <a:spcBef>
                <a:spcPts val="800"/>
              </a:spcBef>
              <a:buNone/>
            </a:pPr>
            <a:r>
              <a:rPr lang="en-US" sz="2000" dirty="0">
                <a:solidFill>
                  <a:srgbClr val="000000"/>
                </a:solidFill>
              </a:rPr>
              <a:t>Dennis</a:t>
            </a:r>
          </a:p>
          <a:p>
            <a:pPr marL="0">
              <a:spcBef>
                <a:spcPts val="800"/>
              </a:spcBef>
              <a:buNone/>
            </a:pPr>
            <a:r>
              <a:rPr lang="en-US" sz="2000" dirty="0">
                <a:solidFill>
                  <a:srgbClr val="000000"/>
                </a:solidFill>
              </a:rPr>
              <a:t>Duxbury</a:t>
            </a:r>
          </a:p>
          <a:p>
            <a:pPr marL="0">
              <a:spcBef>
                <a:spcPts val="800"/>
              </a:spcBef>
              <a:buNone/>
            </a:pPr>
            <a:r>
              <a:rPr lang="en-US" sz="2000" dirty="0">
                <a:solidFill>
                  <a:srgbClr val="000000"/>
                </a:solidFill>
              </a:rPr>
              <a:t>Edgartown</a:t>
            </a:r>
          </a:p>
          <a:p>
            <a:pPr marL="0">
              <a:spcBef>
                <a:spcPts val="800"/>
              </a:spcBef>
              <a:buNone/>
            </a:pPr>
            <a:r>
              <a:rPr lang="en-US" sz="2000" dirty="0">
                <a:solidFill>
                  <a:srgbClr val="000000"/>
                </a:solidFill>
              </a:rPr>
              <a:t>Falmouth</a:t>
            </a:r>
          </a:p>
          <a:p>
            <a:pPr marL="0">
              <a:spcBef>
                <a:spcPts val="800"/>
              </a:spcBef>
              <a:buNone/>
            </a:pPr>
            <a:r>
              <a:rPr lang="en-US" sz="2000" dirty="0">
                <a:solidFill>
                  <a:srgbClr val="000000"/>
                </a:solidFill>
              </a:rPr>
              <a:t>Framingham</a:t>
            </a:r>
          </a:p>
          <a:p>
            <a:pPr marL="0">
              <a:spcBef>
                <a:spcPts val="800"/>
              </a:spcBef>
              <a:buNone/>
            </a:pPr>
            <a:r>
              <a:rPr lang="en-US" sz="2000" dirty="0">
                <a:solidFill>
                  <a:schemeClr val="accent6">
                    <a:lumMod val="60000"/>
                    <a:lumOff val="40000"/>
                  </a:schemeClr>
                </a:solidFill>
              </a:rPr>
              <a:t>Franklin</a:t>
            </a:r>
          </a:p>
          <a:p>
            <a:pPr marL="0">
              <a:spcBef>
                <a:spcPts val="800"/>
              </a:spcBef>
              <a:buNone/>
            </a:pPr>
            <a:r>
              <a:rPr lang="en-US" sz="2000" dirty="0">
                <a:solidFill>
                  <a:srgbClr val="000000"/>
                </a:solidFill>
              </a:rPr>
              <a:t>Great Barrington</a:t>
            </a:r>
          </a:p>
          <a:p>
            <a:pPr marL="0">
              <a:spcBef>
                <a:spcPts val="800"/>
              </a:spcBef>
              <a:buNone/>
            </a:pPr>
            <a:r>
              <a:rPr lang="en-US" sz="2000" dirty="0">
                <a:solidFill>
                  <a:srgbClr val="000000"/>
                </a:solidFill>
              </a:rPr>
              <a:t>Hamilton</a:t>
            </a:r>
          </a:p>
          <a:p>
            <a:pPr marL="0">
              <a:spcBef>
                <a:spcPts val="800"/>
              </a:spcBef>
              <a:buNone/>
            </a:pPr>
            <a:r>
              <a:rPr lang="en-US" sz="2000" dirty="0">
                <a:solidFill>
                  <a:srgbClr val="000000"/>
                </a:solidFill>
              </a:rPr>
              <a:t>Harwich</a:t>
            </a:r>
          </a:p>
          <a:p>
            <a:pPr marL="0">
              <a:spcBef>
                <a:spcPts val="800"/>
              </a:spcBef>
              <a:buNone/>
            </a:pPr>
            <a:r>
              <a:rPr lang="en-US" sz="2000" dirty="0">
                <a:solidFill>
                  <a:srgbClr val="000000"/>
                </a:solidFill>
              </a:rPr>
              <a:t>Ipswich</a:t>
            </a:r>
          </a:p>
          <a:p>
            <a:pPr marL="0">
              <a:spcBef>
                <a:spcPts val="800"/>
              </a:spcBef>
              <a:buNone/>
            </a:pPr>
            <a:r>
              <a:rPr lang="en-US" sz="2000" dirty="0">
                <a:solidFill>
                  <a:srgbClr val="000000"/>
                </a:solidFill>
              </a:rPr>
              <a:t>Lee</a:t>
            </a:r>
          </a:p>
          <a:p>
            <a:pPr marL="0">
              <a:spcBef>
                <a:spcPts val="800"/>
              </a:spcBef>
              <a:buNone/>
            </a:pPr>
            <a:r>
              <a:rPr lang="en-US" sz="2000" dirty="0">
                <a:solidFill>
                  <a:srgbClr val="000000"/>
                </a:solidFill>
              </a:rPr>
              <a:t>Lenox</a:t>
            </a:r>
          </a:p>
          <a:p>
            <a:pPr marL="0">
              <a:spcBef>
                <a:spcPts val="800"/>
              </a:spcBef>
              <a:buNone/>
            </a:pPr>
            <a:r>
              <a:rPr lang="en-US" sz="2000" dirty="0">
                <a:solidFill>
                  <a:schemeClr val="accent6">
                    <a:lumMod val="60000"/>
                    <a:lumOff val="40000"/>
                  </a:schemeClr>
                </a:solidFill>
              </a:rPr>
              <a:t>Lincoln</a:t>
            </a:r>
          </a:p>
          <a:p>
            <a:pPr marL="0">
              <a:spcBef>
                <a:spcPts val="800"/>
              </a:spcBef>
              <a:buNone/>
            </a:pPr>
            <a:r>
              <a:rPr lang="en-US" sz="2000" dirty="0">
                <a:solidFill>
                  <a:srgbClr val="000000"/>
                </a:solidFill>
              </a:rPr>
              <a:t>Manchester-by-the- Sea</a:t>
            </a:r>
          </a:p>
          <a:p>
            <a:pPr marL="0">
              <a:spcBef>
                <a:spcPts val="800"/>
              </a:spcBef>
              <a:buNone/>
            </a:pPr>
            <a:r>
              <a:rPr lang="en-US" sz="2000" dirty="0">
                <a:solidFill>
                  <a:srgbClr val="000000"/>
                </a:solidFill>
              </a:rPr>
              <a:t>Marblehead</a:t>
            </a:r>
          </a:p>
          <a:p>
            <a:pPr marL="0">
              <a:spcBef>
                <a:spcPts val="800"/>
              </a:spcBef>
              <a:buNone/>
            </a:pPr>
            <a:r>
              <a:rPr lang="en-US" sz="2000" dirty="0">
                <a:solidFill>
                  <a:srgbClr val="000000"/>
                </a:solidFill>
              </a:rPr>
              <a:t>Mashpee</a:t>
            </a:r>
          </a:p>
          <a:p>
            <a:pPr marL="0">
              <a:spcBef>
                <a:spcPts val="800"/>
              </a:spcBef>
              <a:buNone/>
            </a:pPr>
            <a:r>
              <a:rPr lang="en-US" sz="2000" dirty="0">
                <a:solidFill>
                  <a:srgbClr val="000000"/>
                </a:solidFill>
              </a:rPr>
              <a:t>Nantucket</a:t>
            </a:r>
          </a:p>
          <a:p>
            <a:pPr marL="0">
              <a:spcBef>
                <a:spcPts val="800"/>
              </a:spcBef>
              <a:buNone/>
            </a:pPr>
            <a:r>
              <a:rPr lang="en-US" sz="2000" dirty="0">
                <a:solidFill>
                  <a:srgbClr val="000000"/>
                </a:solidFill>
              </a:rPr>
              <a:t>Natick</a:t>
            </a:r>
          </a:p>
          <a:p>
            <a:pPr marL="0">
              <a:spcBef>
                <a:spcPts val="800"/>
              </a:spcBef>
              <a:buNone/>
            </a:pPr>
            <a:r>
              <a:rPr lang="en-US" sz="2000" dirty="0">
                <a:solidFill>
                  <a:srgbClr val="000000"/>
                </a:solidFill>
              </a:rPr>
              <a:t>Newburyport</a:t>
            </a:r>
          </a:p>
          <a:p>
            <a:pPr marL="0">
              <a:spcBef>
                <a:spcPts val="800"/>
              </a:spcBef>
              <a:buNone/>
            </a:pPr>
            <a:r>
              <a:rPr lang="en-US" sz="2000" dirty="0">
                <a:solidFill>
                  <a:srgbClr val="000000"/>
                </a:solidFill>
              </a:rPr>
              <a:t>Newton</a:t>
            </a:r>
          </a:p>
          <a:p>
            <a:pPr marL="0">
              <a:spcBef>
                <a:spcPts val="800"/>
              </a:spcBef>
              <a:buNone/>
            </a:pPr>
            <a:r>
              <a:rPr lang="en-US" sz="2000" dirty="0">
                <a:solidFill>
                  <a:srgbClr val="000000"/>
                </a:solidFill>
              </a:rPr>
              <a:t>Northampton</a:t>
            </a:r>
          </a:p>
          <a:p>
            <a:pPr marL="0">
              <a:spcBef>
                <a:spcPts val="800"/>
              </a:spcBef>
              <a:buNone/>
            </a:pPr>
            <a:r>
              <a:rPr lang="en-US" sz="2000" dirty="0">
                <a:solidFill>
                  <a:schemeClr val="accent6">
                    <a:lumMod val="60000"/>
                    <a:lumOff val="40000"/>
                  </a:schemeClr>
                </a:solidFill>
              </a:rPr>
              <a:t>Pittsfield</a:t>
            </a:r>
          </a:p>
          <a:p>
            <a:pPr marL="0">
              <a:spcBef>
                <a:spcPts val="800"/>
              </a:spcBef>
              <a:buNone/>
            </a:pPr>
            <a:r>
              <a:rPr lang="en-US" sz="2000" dirty="0">
                <a:solidFill>
                  <a:srgbClr val="000000"/>
                </a:solidFill>
              </a:rPr>
              <a:t>Provincetown</a:t>
            </a:r>
          </a:p>
          <a:p>
            <a:pPr marL="0">
              <a:spcBef>
                <a:spcPts val="800"/>
              </a:spcBef>
              <a:buNone/>
            </a:pPr>
            <a:r>
              <a:rPr lang="en-US" sz="2000" dirty="0">
                <a:solidFill>
                  <a:srgbClr val="000000"/>
                </a:solidFill>
              </a:rPr>
              <a:t>Plymouth</a:t>
            </a:r>
          </a:p>
          <a:p>
            <a:pPr marL="0">
              <a:spcBef>
                <a:spcPts val="800"/>
              </a:spcBef>
              <a:buNone/>
            </a:pPr>
            <a:r>
              <a:rPr lang="en-US" sz="2000" dirty="0">
                <a:solidFill>
                  <a:srgbClr val="000000"/>
                </a:solidFill>
              </a:rPr>
              <a:t>Salem</a:t>
            </a:r>
          </a:p>
          <a:p>
            <a:pPr marL="0">
              <a:spcBef>
                <a:spcPts val="800"/>
              </a:spcBef>
              <a:buNone/>
            </a:pPr>
            <a:r>
              <a:rPr lang="en-US" sz="2000" dirty="0">
                <a:solidFill>
                  <a:srgbClr val="000000"/>
                </a:solidFill>
              </a:rPr>
              <a:t>Sandwich</a:t>
            </a:r>
          </a:p>
          <a:p>
            <a:pPr marL="0">
              <a:spcBef>
                <a:spcPts val="800"/>
              </a:spcBef>
              <a:buNone/>
            </a:pPr>
            <a:r>
              <a:rPr lang="en-US" sz="2000" dirty="0">
                <a:solidFill>
                  <a:srgbClr val="000000"/>
                </a:solidFill>
              </a:rPr>
              <a:t>Shrewsbury</a:t>
            </a:r>
          </a:p>
          <a:p>
            <a:pPr marL="0">
              <a:spcBef>
                <a:spcPts val="800"/>
              </a:spcBef>
              <a:buNone/>
            </a:pPr>
            <a:r>
              <a:rPr lang="en-US" sz="2000" dirty="0">
                <a:solidFill>
                  <a:srgbClr val="FF4040"/>
                </a:solidFill>
              </a:rPr>
              <a:t>Springfield</a:t>
            </a:r>
          </a:p>
          <a:p>
            <a:pPr marL="0">
              <a:spcBef>
                <a:spcPts val="800"/>
              </a:spcBef>
              <a:buNone/>
            </a:pPr>
            <a:r>
              <a:rPr lang="en-US" sz="2000" dirty="0">
                <a:solidFill>
                  <a:srgbClr val="000000"/>
                </a:solidFill>
              </a:rPr>
              <a:t>Somerville</a:t>
            </a:r>
          </a:p>
          <a:p>
            <a:pPr marL="0">
              <a:spcBef>
                <a:spcPts val="800"/>
              </a:spcBef>
              <a:buNone/>
            </a:pPr>
            <a:r>
              <a:rPr lang="en-US" sz="2000" dirty="0">
                <a:solidFill>
                  <a:srgbClr val="000000"/>
                </a:solidFill>
              </a:rPr>
              <a:t>Tisbury</a:t>
            </a:r>
          </a:p>
          <a:p>
            <a:pPr marL="0">
              <a:spcBef>
                <a:spcPts val="800"/>
              </a:spcBef>
              <a:buNone/>
            </a:pPr>
            <a:r>
              <a:rPr lang="en-US" sz="2000" dirty="0">
                <a:solidFill>
                  <a:srgbClr val="000000"/>
                </a:solidFill>
              </a:rPr>
              <a:t>Truro</a:t>
            </a:r>
          </a:p>
          <a:p>
            <a:pPr marL="0">
              <a:spcBef>
                <a:spcPts val="800"/>
              </a:spcBef>
              <a:buNone/>
            </a:pPr>
            <a:r>
              <a:rPr lang="en-US" sz="2000" dirty="0">
                <a:solidFill>
                  <a:srgbClr val="000000"/>
                </a:solidFill>
              </a:rPr>
              <a:t>Watertown</a:t>
            </a:r>
          </a:p>
          <a:p>
            <a:pPr marL="0">
              <a:spcBef>
                <a:spcPts val="800"/>
              </a:spcBef>
              <a:buNone/>
            </a:pPr>
            <a:r>
              <a:rPr lang="en-US" sz="2000" dirty="0">
                <a:solidFill>
                  <a:srgbClr val="FF4040"/>
                </a:solidFill>
              </a:rPr>
              <a:t>Wayland</a:t>
            </a:r>
          </a:p>
          <a:p>
            <a:pPr marL="0">
              <a:spcBef>
                <a:spcPts val="800"/>
              </a:spcBef>
              <a:buNone/>
            </a:pPr>
            <a:r>
              <a:rPr lang="en-US" sz="2000" dirty="0">
                <a:solidFill>
                  <a:srgbClr val="000000"/>
                </a:solidFill>
              </a:rPr>
              <a:t>Wellesley</a:t>
            </a:r>
          </a:p>
          <a:p>
            <a:pPr marL="0">
              <a:spcBef>
                <a:spcPts val="800"/>
              </a:spcBef>
              <a:buNone/>
            </a:pPr>
            <a:r>
              <a:rPr lang="en-US" sz="2000" dirty="0">
                <a:solidFill>
                  <a:srgbClr val="000000"/>
                </a:solidFill>
              </a:rPr>
              <a:t>Wellfleet</a:t>
            </a:r>
          </a:p>
          <a:p>
            <a:pPr marL="0">
              <a:spcBef>
                <a:spcPts val="800"/>
              </a:spcBef>
              <a:buNone/>
            </a:pPr>
            <a:r>
              <a:rPr lang="en-US" sz="2000" dirty="0">
                <a:solidFill>
                  <a:srgbClr val="FF4040"/>
                </a:solidFill>
              </a:rPr>
              <a:t>Weston</a:t>
            </a:r>
          </a:p>
          <a:p>
            <a:pPr marL="0">
              <a:spcBef>
                <a:spcPts val="800"/>
              </a:spcBef>
              <a:buNone/>
            </a:pPr>
            <a:r>
              <a:rPr lang="en-US" sz="2000" dirty="0">
                <a:solidFill>
                  <a:srgbClr val="000000"/>
                </a:solidFill>
              </a:rPr>
              <a:t>West Tisbury</a:t>
            </a:r>
          </a:p>
          <a:p>
            <a:pPr marL="0">
              <a:spcBef>
                <a:spcPts val="800"/>
              </a:spcBef>
              <a:buNone/>
            </a:pPr>
            <a:r>
              <a:rPr lang="en-US" sz="2000" dirty="0">
                <a:solidFill>
                  <a:srgbClr val="000000"/>
                </a:solidFill>
              </a:rPr>
              <a:t>Williamstown</a:t>
            </a:r>
          </a:p>
          <a:p>
            <a:pPr marL="0">
              <a:spcBef>
                <a:spcPts val="800"/>
              </a:spcBef>
              <a:buNone/>
            </a:pPr>
            <a:r>
              <a:rPr lang="en-US" sz="2000" dirty="0">
                <a:solidFill>
                  <a:srgbClr val="FF4040"/>
                </a:solidFill>
              </a:rPr>
              <a:t>Yarmouth </a:t>
            </a:r>
          </a:p>
        </p:txBody>
      </p:sp>
      <p:sp>
        <p:nvSpPr>
          <p:cNvPr id="4" name="TextBox 3"/>
          <p:cNvSpPr txBox="1"/>
          <p:nvPr/>
        </p:nvSpPr>
        <p:spPr>
          <a:xfrm>
            <a:off x="7233751" y="5912278"/>
            <a:ext cx="1684194" cy="646331"/>
          </a:xfrm>
          <a:prstGeom prst="rect">
            <a:avLst/>
          </a:prstGeom>
          <a:noFill/>
          <a:ln w="38100" cmpd="sng">
            <a:solidFill>
              <a:schemeClr val="accent1"/>
            </a:solidFill>
          </a:ln>
        </p:spPr>
        <p:txBody>
          <a:bodyPr wrap="square" rtlCol="0">
            <a:spAutoFit/>
          </a:bodyPr>
          <a:lstStyle/>
          <a:p>
            <a:pPr>
              <a:buFont typeface="Arial"/>
              <a:buChar char="•"/>
            </a:pPr>
            <a:r>
              <a:rPr lang="en-US" dirty="0"/>
              <a:t> PASSED</a:t>
            </a:r>
          </a:p>
          <a:p>
            <a:pPr>
              <a:buFont typeface="Arial"/>
              <a:buChar char="•"/>
            </a:pPr>
            <a:r>
              <a:rPr lang="en-US" dirty="0">
                <a:solidFill>
                  <a:srgbClr val="FF4040"/>
                </a:solidFill>
              </a:rPr>
              <a:t> PROPOSED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Title 4"/>
          <p:cNvSpPr>
            <a:spLocks noGrp="1"/>
          </p:cNvSpPr>
          <p:nvPr>
            <p:ph type="ctrTitle"/>
          </p:nvPr>
        </p:nvSpPr>
        <p:spPr>
          <a:xfrm>
            <a:off x="1322921" y="1514113"/>
            <a:ext cx="6498158" cy="2102990"/>
          </a:xfrm>
        </p:spPr>
        <p:txBody>
          <a:bodyPr/>
          <a:lstStyle/>
          <a:p>
            <a:r>
              <a:rPr lang="en-US" b="1" dirty="0"/>
              <a:t>Selectmen Recommend Approval of Article 10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What’s The Problem ?</a:t>
            </a:r>
          </a:p>
        </p:txBody>
      </p:sp>
      <p:sp>
        <p:nvSpPr>
          <p:cNvPr id="3" name="Content Placeholder 2"/>
          <p:cNvSpPr>
            <a:spLocks noGrp="1"/>
          </p:cNvSpPr>
          <p:nvPr>
            <p:ph idx="1"/>
          </p:nvPr>
        </p:nvSpPr>
        <p:spPr>
          <a:xfrm>
            <a:off x="289902" y="2277947"/>
            <a:ext cx="8301649" cy="3665654"/>
          </a:xfrm>
        </p:spPr>
        <p:txBody>
          <a:bodyPr>
            <a:normAutofit/>
          </a:bodyPr>
          <a:lstStyle/>
          <a:p>
            <a:r>
              <a:rPr lang="en-US" sz="2800" dirty="0">
                <a:solidFill>
                  <a:schemeClr val="tx1"/>
                </a:solidFill>
              </a:rPr>
              <a:t>TOO MANY SINGLE USE BAGS</a:t>
            </a:r>
          </a:p>
          <a:p>
            <a:r>
              <a:rPr lang="en-US" sz="2800" dirty="0">
                <a:solidFill>
                  <a:schemeClr val="tx1"/>
                </a:solidFill>
              </a:rPr>
              <a:t>NOT RECYCLED</a:t>
            </a:r>
          </a:p>
          <a:p>
            <a:r>
              <a:rPr lang="en-US" sz="2800" dirty="0">
                <a:solidFill>
                  <a:schemeClr val="tx1"/>
                </a:solidFill>
              </a:rPr>
              <a:t>POLLUTE OUR ENVIRONMENT</a:t>
            </a:r>
          </a:p>
          <a:p>
            <a:r>
              <a:rPr lang="en-US" sz="2800" dirty="0">
                <a:solidFill>
                  <a:schemeClr val="tx1"/>
                </a:solidFill>
              </a:rPr>
              <a:t>HARMFUL TO ANIMAL LIFE</a:t>
            </a:r>
          </a:p>
          <a:p>
            <a:pPr>
              <a:buNone/>
            </a:pPr>
            <a:endParaRPr lang="en-US" sz="2800" dirty="0">
              <a:solidFill>
                <a:schemeClr val="tx1"/>
              </a:solidFill>
            </a:endParaRPr>
          </a:p>
          <a:p>
            <a:endParaRPr lang="en-US" dirty="0"/>
          </a:p>
        </p:txBody>
      </p:sp>
      <p:pic>
        <p:nvPicPr>
          <p:cNvPr id="5" name="Shape 133" descr="Plastic-Bag.jpg"/>
          <p:cNvPicPr preferRelativeResize="0"/>
          <p:nvPr/>
        </p:nvPicPr>
        <p:blipFill>
          <a:blip r:embed="rId3">
            <a:alphaModFix/>
          </a:blip>
          <a:stretch>
            <a:fillRect/>
          </a:stretch>
        </p:blipFill>
        <p:spPr>
          <a:xfrm>
            <a:off x="6046974" y="1444532"/>
            <a:ext cx="3097026" cy="30970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19" y="338328"/>
            <a:ext cx="8414656" cy="1252728"/>
          </a:xfrm>
        </p:spPr>
        <p:txBody>
          <a:bodyPr anchor="ctr">
            <a:normAutofit/>
          </a:bodyPr>
          <a:lstStyle/>
          <a:p>
            <a:r>
              <a:rPr lang="en-US" b="1" dirty="0"/>
              <a:t>How Many is Too Many?</a:t>
            </a:r>
          </a:p>
        </p:txBody>
      </p:sp>
      <p:sp>
        <p:nvSpPr>
          <p:cNvPr id="3" name="Content Placeholder 2"/>
          <p:cNvSpPr>
            <a:spLocks noGrp="1"/>
          </p:cNvSpPr>
          <p:nvPr>
            <p:ph sz="half" idx="1"/>
          </p:nvPr>
        </p:nvSpPr>
        <p:spPr>
          <a:xfrm>
            <a:off x="197792" y="1665700"/>
            <a:ext cx="4517997" cy="4986387"/>
          </a:xfrm>
        </p:spPr>
        <p:txBody>
          <a:bodyPr>
            <a:normAutofit/>
          </a:bodyPr>
          <a:lstStyle/>
          <a:p>
            <a:pPr marL="0" indent="0" algn="ctr">
              <a:buNone/>
            </a:pPr>
            <a:endParaRPr lang="en-US" dirty="0">
              <a:solidFill>
                <a:srgbClr val="FFFF00"/>
              </a:solidFill>
            </a:endParaRPr>
          </a:p>
          <a:p>
            <a:endParaRPr lang="en-US" dirty="0"/>
          </a:p>
        </p:txBody>
      </p:sp>
      <p:pic>
        <p:nvPicPr>
          <p:cNvPr id="5" name="Content Placeholder 4" descr="hoto by taberandrew "/>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250376" y="1665700"/>
            <a:ext cx="3231143" cy="2423160"/>
          </a:xfrm>
          <a:prstGeom prst="rect">
            <a:avLst/>
          </a:prstGeom>
          <a:noFill/>
          <a:ln>
            <a:noFill/>
          </a:ln>
        </p:spPr>
      </p:pic>
      <p:sp>
        <p:nvSpPr>
          <p:cNvPr id="8" name="TextBox 7"/>
          <p:cNvSpPr txBox="1"/>
          <p:nvPr/>
        </p:nvSpPr>
        <p:spPr>
          <a:xfrm>
            <a:off x="510780" y="1665700"/>
            <a:ext cx="4270229" cy="4619588"/>
          </a:xfrm>
          <a:prstGeom prst="rect">
            <a:avLst/>
          </a:prstGeom>
          <a:noFill/>
        </p:spPr>
        <p:txBody>
          <a:bodyPr wrap="square" rtlCol="0">
            <a:spAutoFit/>
          </a:bodyPr>
          <a:lstStyle/>
          <a:p>
            <a:pPr>
              <a:spcAft>
                <a:spcPts val="3600"/>
              </a:spcAft>
              <a:buClr>
                <a:schemeClr val="bg2">
                  <a:lumMod val="75000"/>
                </a:schemeClr>
              </a:buClr>
              <a:buFont typeface="Arial"/>
              <a:buChar char="•"/>
            </a:pPr>
            <a:r>
              <a:rPr lang="en-US" sz="2800" dirty="0"/>
              <a:t> </a:t>
            </a:r>
            <a:r>
              <a:rPr lang="en-US" sz="2800" b="1" u="sng" dirty="0">
                <a:solidFill>
                  <a:srgbClr val="FF0000"/>
                </a:solidFill>
              </a:rPr>
              <a:t>100 billion</a:t>
            </a:r>
            <a:r>
              <a:rPr lang="en-US" sz="2800" b="1" dirty="0">
                <a:solidFill>
                  <a:srgbClr val="FF0000"/>
                </a:solidFill>
              </a:rPr>
              <a:t> </a:t>
            </a:r>
            <a:r>
              <a:rPr lang="en-US" sz="2800" dirty="0"/>
              <a:t>plastic bags are used in the U.S. every year</a:t>
            </a:r>
          </a:p>
          <a:p>
            <a:pPr>
              <a:spcAft>
                <a:spcPts val="3600"/>
              </a:spcAft>
              <a:buClr>
                <a:schemeClr val="bg2">
                  <a:lumMod val="75000"/>
                </a:schemeClr>
              </a:buClr>
              <a:buFont typeface="Arial"/>
              <a:buChar char="•"/>
            </a:pPr>
            <a:r>
              <a:rPr lang="en-US" sz="2800" dirty="0"/>
              <a:t> Most discarded after one use</a:t>
            </a:r>
          </a:p>
          <a:p>
            <a:pPr>
              <a:spcAft>
                <a:spcPts val="3600"/>
              </a:spcAft>
              <a:buClr>
                <a:schemeClr val="bg2">
                  <a:lumMod val="75000"/>
                </a:schemeClr>
              </a:buClr>
              <a:buFont typeface="Arial"/>
              <a:buChar char="•"/>
            </a:pPr>
            <a:r>
              <a:rPr lang="en-US" sz="2800" dirty="0"/>
              <a:t> On average, 15 plastic bags per trip to the grocery store</a:t>
            </a:r>
          </a:p>
        </p:txBody>
      </p:sp>
      <p:pic>
        <p:nvPicPr>
          <p:cNvPr id="10" name="Picture 9" descr="cart full of bags.jpg"/>
          <p:cNvPicPr>
            <a:picLocks noChangeAspect="1"/>
          </p:cNvPicPr>
          <p:nvPr/>
        </p:nvPicPr>
        <p:blipFill>
          <a:blip r:embed="rId4"/>
          <a:srcRect r="5070"/>
          <a:stretch>
            <a:fillRect/>
          </a:stretch>
        </p:blipFill>
        <p:spPr>
          <a:xfrm>
            <a:off x="5217124" y="4484959"/>
            <a:ext cx="3282340" cy="2167128"/>
          </a:xfrm>
          <a:prstGeom prst="rect">
            <a:avLst/>
          </a:prstGeom>
        </p:spPr>
      </p:pic>
    </p:spTree>
    <p:extLst>
      <p:ext uri="{BB962C8B-B14F-4D97-AF65-F5344CB8AC3E}">
        <p14:creationId xmlns:p14="http://schemas.microsoft.com/office/powerpoint/2010/main" val="2750187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348566"/>
            <a:ext cx="8710872" cy="1323439"/>
          </a:xfrm>
          <a:prstGeom prst="rect">
            <a:avLst/>
          </a:prstGeom>
        </p:spPr>
        <p:txBody>
          <a:bodyPr wrap="square">
            <a:spAutoFit/>
          </a:bodyPr>
          <a:lstStyle/>
          <a:p>
            <a:pPr algn="ctr"/>
            <a:r>
              <a:rPr lang="en-US" sz="4000" b="1" dirty="0">
                <a:solidFill>
                  <a:schemeClr val="accent1"/>
                </a:solidFill>
              </a:rPr>
              <a:t>Infrequently Recycled </a:t>
            </a:r>
          </a:p>
          <a:p>
            <a:pPr algn="ctr"/>
            <a:r>
              <a:rPr lang="en-US" sz="4000" b="1" dirty="0">
                <a:solidFill>
                  <a:schemeClr val="accent1"/>
                </a:solidFill>
              </a:rPr>
              <a:t>and Disposed of Improperly </a:t>
            </a:r>
          </a:p>
        </p:txBody>
      </p:sp>
      <p:sp>
        <p:nvSpPr>
          <p:cNvPr id="5" name="TextBox 4"/>
          <p:cNvSpPr txBox="1"/>
          <p:nvPr/>
        </p:nvSpPr>
        <p:spPr>
          <a:xfrm>
            <a:off x="248487" y="3439980"/>
            <a:ext cx="3702901" cy="2831544"/>
          </a:xfrm>
          <a:prstGeom prst="rect">
            <a:avLst/>
          </a:prstGeom>
          <a:noFill/>
        </p:spPr>
        <p:txBody>
          <a:bodyPr wrap="square" rtlCol="0">
            <a:spAutoFit/>
          </a:bodyPr>
          <a:lstStyle/>
          <a:p>
            <a:pPr>
              <a:spcAft>
                <a:spcPts val="1200"/>
              </a:spcAft>
              <a:buClr>
                <a:schemeClr val="bg2">
                  <a:lumMod val="75000"/>
                </a:schemeClr>
              </a:buClr>
              <a:buFont typeface="Arial"/>
              <a:buChar char="•"/>
            </a:pPr>
            <a:r>
              <a:rPr lang="en-US" sz="2800" dirty="0"/>
              <a:t> Not appropriate for municipal curb-side recycling</a:t>
            </a:r>
          </a:p>
          <a:p>
            <a:pPr>
              <a:spcAft>
                <a:spcPts val="3600"/>
              </a:spcAft>
              <a:buClr>
                <a:schemeClr val="bg2">
                  <a:lumMod val="75000"/>
                </a:schemeClr>
              </a:buClr>
              <a:buFont typeface="Arial"/>
              <a:buChar char="•"/>
            </a:pPr>
            <a:r>
              <a:rPr lang="en-US" sz="2800" dirty="0"/>
              <a:t> Clog and damage </a:t>
            </a:r>
            <a:r>
              <a:rPr lang="en-US" sz="2800" dirty="0">
                <a:solidFill>
                  <a:schemeClr val="tx1"/>
                </a:solidFill>
              </a:rPr>
              <a:t>the mechanisms of </a:t>
            </a:r>
            <a:r>
              <a:rPr lang="en-US" sz="2800" dirty="0"/>
              <a:t>recycling machinery</a:t>
            </a:r>
          </a:p>
        </p:txBody>
      </p:sp>
      <p:pic>
        <p:nvPicPr>
          <p:cNvPr id="6" name="Content Placeholder 5" descr="C:\Users\bcappado\AppData\Local\Temp\notes5524D1\~5980786.JPG"/>
          <p:cNvPicPr>
            <a:picLocks noChangeAspect="1"/>
          </p:cNvPicPr>
          <p:nvPr/>
        </p:nvPicPr>
        <p:blipFill>
          <a:blip r:embed="rId3" cstate="print"/>
          <a:srcRect l="6375" r="3375"/>
          <a:stretch>
            <a:fillRect/>
          </a:stretch>
        </p:blipFill>
        <p:spPr bwMode="auto">
          <a:xfrm>
            <a:off x="4121854" y="3398154"/>
            <a:ext cx="4563059" cy="2843784"/>
          </a:xfrm>
          <a:prstGeom prst="rect">
            <a:avLst/>
          </a:prstGeom>
          <a:noFill/>
        </p:spPr>
      </p:pic>
      <p:sp>
        <p:nvSpPr>
          <p:cNvPr id="7" name="TextBox 6"/>
          <p:cNvSpPr txBox="1"/>
          <p:nvPr/>
        </p:nvSpPr>
        <p:spPr>
          <a:xfrm>
            <a:off x="248488" y="1877580"/>
            <a:ext cx="8462384" cy="1538883"/>
          </a:xfrm>
          <a:prstGeom prst="rect">
            <a:avLst/>
          </a:prstGeom>
          <a:noFill/>
        </p:spPr>
        <p:txBody>
          <a:bodyPr wrap="square" rtlCol="0">
            <a:spAutoFit/>
          </a:bodyPr>
          <a:lstStyle/>
          <a:p>
            <a:pPr>
              <a:spcAft>
                <a:spcPts val="1200"/>
              </a:spcAft>
              <a:buClr>
                <a:schemeClr val="bg2">
                  <a:lumMod val="75000"/>
                </a:schemeClr>
              </a:buClr>
              <a:buFont typeface="Arial"/>
              <a:buChar char="•"/>
            </a:pPr>
            <a:r>
              <a:rPr lang="en-US" sz="2800" dirty="0"/>
              <a:t> Low rates of voluntary recycling</a:t>
            </a:r>
          </a:p>
          <a:p>
            <a:pPr>
              <a:spcAft>
                <a:spcPts val="1200"/>
              </a:spcAft>
              <a:buClr>
                <a:schemeClr val="bg2">
                  <a:lumMod val="75000"/>
                </a:schemeClr>
              </a:buClr>
              <a:buFont typeface="Arial"/>
              <a:buChar char="•"/>
            </a:pPr>
            <a:r>
              <a:rPr lang="en-US" sz="2800" dirty="0"/>
              <a:t> Costs</a:t>
            </a:r>
            <a:r>
              <a:rPr lang="en-US" sz="2800" baseline="0" dirty="0"/>
              <a:t> more to recycle a plastic bag than to make a new one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Pollute our Environment</a:t>
            </a:r>
          </a:p>
        </p:txBody>
      </p:sp>
      <p:pic>
        <p:nvPicPr>
          <p:cNvPr id="5" name="yui_3_10_0_1_1466689266803_1135" descr="b&gt;Bags&lt;/b&gt; | &lt;b&gt;Plastic&lt;/b&gt; Grocery &lt;b&gt;Bags&lt;/b&gt; &lt;b&gt;Litter&lt;/b&gt; | aecfashion.com"/>
          <p:cNvPicPr>
            <a:picLocks noGrp="1"/>
          </p:cNvPicPr>
          <p:nvPr>
            <p:ph sz="half" idx="2"/>
          </p:nvPr>
        </p:nvPicPr>
        <p:blipFill>
          <a:blip r:embed="rId3">
            <a:extLst>
              <a:ext uri="{28A0092B-C50C-407E-A947-70E740481C1C}">
                <a14:useLocalDpi xmlns:a14="http://schemas.microsoft.com/office/drawing/2010/main" val="0"/>
              </a:ext>
            </a:extLst>
          </a:blip>
          <a:srcRect t="-35041" b="-35041"/>
          <a:stretch>
            <a:fillRect/>
          </a:stretch>
        </p:blipFill>
        <p:spPr bwMode="auto">
          <a:xfrm>
            <a:off x="4751071" y="2514600"/>
            <a:ext cx="3840480" cy="4343400"/>
          </a:xfrm>
          <a:prstGeom prst="rect">
            <a:avLst/>
          </a:prstGeom>
          <a:noFill/>
          <a:ln>
            <a:noFill/>
          </a:ln>
        </p:spPr>
      </p:pic>
      <p:sp>
        <p:nvSpPr>
          <p:cNvPr id="7" name="TextBox 6"/>
          <p:cNvSpPr txBox="1"/>
          <p:nvPr/>
        </p:nvSpPr>
        <p:spPr>
          <a:xfrm>
            <a:off x="313797" y="3354793"/>
            <a:ext cx="4007922" cy="2831544"/>
          </a:xfrm>
          <a:prstGeom prst="rect">
            <a:avLst/>
          </a:prstGeom>
          <a:noFill/>
        </p:spPr>
        <p:txBody>
          <a:bodyPr vert="horz" wrap="square" rtlCol="0">
            <a:spAutoFit/>
          </a:bodyPr>
          <a:lstStyle/>
          <a:p>
            <a:pPr>
              <a:spcAft>
                <a:spcPts val="1200"/>
              </a:spcAft>
              <a:buClr>
                <a:schemeClr val="bg2">
                  <a:lumMod val="75000"/>
                </a:schemeClr>
              </a:buClr>
              <a:buSzPct val="110000"/>
              <a:buFont typeface="Arial"/>
              <a:buChar char="•"/>
            </a:pPr>
            <a:r>
              <a:rPr lang="en-US" sz="2400" dirty="0">
                <a:solidFill>
                  <a:srgbClr val="000000"/>
                </a:solidFill>
              </a:rPr>
              <a:t> In landfills, release CO2 which promotes the leaking of other gases including methane</a:t>
            </a:r>
          </a:p>
          <a:p>
            <a:pPr>
              <a:buClr>
                <a:schemeClr val="bg2">
                  <a:lumMod val="75000"/>
                </a:schemeClr>
              </a:buClr>
              <a:buSzPct val="110000"/>
              <a:buFont typeface="Arial"/>
              <a:buChar char="•"/>
            </a:pPr>
            <a:r>
              <a:rPr lang="en-US" sz="2400" dirty="0">
                <a:solidFill>
                  <a:srgbClr val="000000"/>
                </a:solidFill>
              </a:rPr>
              <a:t> Contaminate terrestrial, freshwater and marine habitats</a:t>
            </a:r>
          </a:p>
        </p:txBody>
      </p:sp>
      <p:sp>
        <p:nvSpPr>
          <p:cNvPr id="8" name="TextBox 7"/>
          <p:cNvSpPr txBox="1"/>
          <p:nvPr/>
        </p:nvSpPr>
        <p:spPr>
          <a:xfrm>
            <a:off x="313797" y="1711911"/>
            <a:ext cx="8277754" cy="1785104"/>
          </a:xfrm>
          <a:prstGeom prst="rect">
            <a:avLst/>
          </a:prstGeom>
          <a:noFill/>
        </p:spPr>
        <p:txBody>
          <a:bodyPr wrap="square" rtlCol="0">
            <a:spAutoFit/>
          </a:bodyPr>
          <a:lstStyle/>
          <a:p>
            <a:pPr>
              <a:spcAft>
                <a:spcPts val="2400"/>
              </a:spcAft>
              <a:buClr>
                <a:schemeClr val="bg2">
                  <a:lumMod val="75000"/>
                </a:schemeClr>
              </a:buClr>
              <a:buFont typeface="Arial"/>
              <a:buChar char="•"/>
            </a:pPr>
            <a:r>
              <a:rPr lang="en-US" sz="2400" dirty="0">
                <a:solidFill>
                  <a:srgbClr val="000000"/>
                </a:solidFill>
              </a:rPr>
              <a:t> On land, bags take 500 to 1000 years to decompose</a:t>
            </a:r>
          </a:p>
          <a:p>
            <a:pPr>
              <a:buClr>
                <a:schemeClr val="bg2">
                  <a:lumMod val="75000"/>
                </a:schemeClr>
              </a:buClr>
              <a:buFont typeface="Arial"/>
              <a:buChar char="•"/>
            </a:pPr>
            <a:r>
              <a:rPr lang="en-US" sz="2400" dirty="0">
                <a:solidFill>
                  <a:srgbClr val="000000"/>
                </a:solidFill>
              </a:rPr>
              <a:t> Light weight – windblown debris can easily reach far- away woods and waterways</a:t>
            </a:r>
          </a:p>
          <a:p>
            <a:pPr>
              <a:buClr>
                <a:schemeClr val="bg2">
                  <a:lumMod val="75000"/>
                </a:schemeClr>
              </a:buClr>
              <a:buFont typeface="Arial"/>
              <a:buChar char="•"/>
            </a:pPr>
            <a:endParaRPr lang="en-US" dirty="0"/>
          </a:p>
        </p:txBody>
      </p:sp>
    </p:spTree>
    <p:extLst>
      <p:ext uri="{BB962C8B-B14F-4D97-AF65-F5344CB8AC3E}">
        <p14:creationId xmlns:p14="http://schemas.microsoft.com/office/powerpoint/2010/main" val="1639093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Pollute our Environment</a:t>
            </a:r>
          </a:p>
        </p:txBody>
      </p:sp>
      <p:sp>
        <p:nvSpPr>
          <p:cNvPr id="3" name="Content Placeholder 2"/>
          <p:cNvSpPr>
            <a:spLocks noGrp="1"/>
          </p:cNvSpPr>
          <p:nvPr>
            <p:ph idx="1"/>
          </p:nvPr>
        </p:nvSpPr>
        <p:spPr>
          <a:xfrm>
            <a:off x="1725609" y="2416003"/>
            <a:ext cx="6865942" cy="3527597"/>
          </a:xfrm>
        </p:spPr>
        <p:txBody>
          <a:bodyPr>
            <a:normAutofit/>
          </a:bodyPr>
          <a:lstStyle/>
          <a:p>
            <a:r>
              <a:rPr lang="en-US" sz="2800" dirty="0">
                <a:solidFill>
                  <a:schemeClr val="tx1"/>
                </a:solidFill>
              </a:rPr>
              <a:t>Litter our roadsides</a:t>
            </a:r>
          </a:p>
          <a:p>
            <a:r>
              <a:rPr lang="en-US" sz="2800" dirty="0">
                <a:solidFill>
                  <a:schemeClr val="tx1"/>
                </a:solidFill>
              </a:rPr>
              <a:t>Pollute our streams and woods</a:t>
            </a:r>
          </a:p>
          <a:p>
            <a:r>
              <a:rPr lang="en-US" sz="2800" dirty="0">
                <a:solidFill>
                  <a:schemeClr val="tx1"/>
                </a:solidFill>
              </a:rPr>
              <a:t>Clog storm drains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116small.jpg"/>
          <p:cNvPicPr>
            <a:picLocks noChangeAspect="1"/>
          </p:cNvPicPr>
          <p:nvPr/>
        </p:nvPicPr>
        <p:blipFill>
          <a:blip r:embed="rId3"/>
          <a:srcRect b="4222"/>
          <a:stretch>
            <a:fillRect/>
          </a:stretch>
        </p:blipFill>
        <p:spPr>
          <a:xfrm>
            <a:off x="594700" y="180340"/>
            <a:ext cx="2865540" cy="3336757"/>
          </a:xfrm>
          <a:prstGeom prst="rect">
            <a:avLst/>
          </a:prstGeom>
        </p:spPr>
      </p:pic>
      <p:pic>
        <p:nvPicPr>
          <p:cNvPr id="3" name="Picture 2" descr="IMG_2133small.jpg"/>
          <p:cNvPicPr>
            <a:picLocks noChangeAspect="1"/>
          </p:cNvPicPr>
          <p:nvPr/>
        </p:nvPicPr>
        <p:blipFill>
          <a:blip r:embed="rId4"/>
          <a:srcRect l="28147" t="13786" r="16888" b="29540"/>
          <a:stretch>
            <a:fillRect/>
          </a:stretch>
        </p:blipFill>
        <p:spPr>
          <a:xfrm>
            <a:off x="4081126" y="180340"/>
            <a:ext cx="4566707" cy="3364992"/>
          </a:xfrm>
          <a:prstGeom prst="rect">
            <a:avLst/>
          </a:prstGeom>
        </p:spPr>
      </p:pic>
      <p:pic>
        <p:nvPicPr>
          <p:cNvPr id="4" name="Picture 3" descr="IMG_2118small.jpg"/>
          <p:cNvPicPr>
            <a:picLocks noChangeAspect="1"/>
          </p:cNvPicPr>
          <p:nvPr/>
        </p:nvPicPr>
        <p:blipFill>
          <a:blip r:embed="rId5"/>
          <a:srcRect t="7037" b="26740"/>
          <a:stretch>
            <a:fillRect/>
          </a:stretch>
        </p:blipFill>
        <p:spPr>
          <a:xfrm>
            <a:off x="5052958" y="3664204"/>
            <a:ext cx="3594875" cy="3026664"/>
          </a:xfrm>
          <a:prstGeom prst="rect">
            <a:avLst/>
          </a:prstGeom>
        </p:spPr>
      </p:pic>
      <p:pic>
        <p:nvPicPr>
          <p:cNvPr id="5" name="Picture 4" descr="IMG_2115small.jpg"/>
          <p:cNvPicPr>
            <a:picLocks noChangeAspect="1"/>
          </p:cNvPicPr>
          <p:nvPr/>
        </p:nvPicPr>
        <p:blipFill>
          <a:blip r:embed="rId6"/>
          <a:stretch>
            <a:fillRect/>
          </a:stretch>
        </p:blipFill>
        <p:spPr>
          <a:xfrm>
            <a:off x="594700" y="3749133"/>
            <a:ext cx="3986784" cy="29417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2121small.jpg"/>
          <p:cNvPicPr>
            <a:picLocks noChangeAspect="1"/>
          </p:cNvPicPr>
          <p:nvPr/>
        </p:nvPicPr>
        <p:blipFill>
          <a:blip r:embed="rId2"/>
          <a:stretch>
            <a:fillRect/>
          </a:stretch>
        </p:blipFill>
        <p:spPr>
          <a:xfrm>
            <a:off x="817704" y="353001"/>
            <a:ext cx="7503198" cy="615391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136small.jpg"/>
          <p:cNvPicPr>
            <a:picLocks noChangeAspect="1"/>
          </p:cNvPicPr>
          <p:nvPr/>
        </p:nvPicPr>
        <p:blipFill>
          <a:blip r:embed="rId2"/>
          <a:stretch>
            <a:fillRect/>
          </a:stretch>
        </p:blipFill>
        <p:spPr>
          <a:xfrm>
            <a:off x="735397" y="264957"/>
            <a:ext cx="7733185" cy="6300216"/>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5310</TotalTime>
  <Words>1415</Words>
  <Application>Microsoft Office PowerPoint</Application>
  <PresentationFormat>On-screen Show (4:3)</PresentationFormat>
  <Paragraphs>164</Paragraphs>
  <Slides>19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News Gothic MT</vt:lpstr>
      <vt:lpstr>Wingdings 2</vt:lpstr>
      <vt:lpstr>Breeze</vt:lpstr>
      <vt:lpstr>Article 10</vt:lpstr>
      <vt:lpstr>What’s The Problem ?</vt:lpstr>
      <vt:lpstr>How Many is Too Many?</vt:lpstr>
      <vt:lpstr>PowerPoint Presentation</vt:lpstr>
      <vt:lpstr>Pollute our Environment</vt:lpstr>
      <vt:lpstr>Pollute our Environment</vt:lpstr>
      <vt:lpstr>PowerPoint Presentation</vt:lpstr>
      <vt:lpstr>PowerPoint Presentation</vt:lpstr>
      <vt:lpstr>PowerPoint Presentation</vt:lpstr>
      <vt:lpstr>PowerPoint Presentation</vt:lpstr>
      <vt:lpstr>PowerPoint Presentation</vt:lpstr>
      <vt:lpstr>PowerPoint Presentation</vt:lpstr>
      <vt:lpstr>What’s The Solution ?</vt:lpstr>
      <vt:lpstr>Article 10 Bylaw Amendment</vt:lpstr>
      <vt:lpstr>PowerPoint Presentation</vt:lpstr>
      <vt:lpstr>  </vt:lpstr>
      <vt:lpstr> Options widely promoted by retailers</vt:lpstr>
      <vt:lpstr> 43 Massachusetts Cities and Towns with Bans + 9 Proposed</vt:lpstr>
      <vt:lpstr>Selectmen Recommend Approval of Article 10</vt:lpstr>
    </vt:vector>
  </TitlesOfParts>
  <Company>UU Partner Church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Article 10</dc:title>
  <dc:creator>Margot Fleischman</dc:creator>
  <cp:lastModifiedBy>Brad Verter</cp:lastModifiedBy>
  <cp:revision>90</cp:revision>
  <dcterms:created xsi:type="dcterms:W3CDTF">2017-03-29T12:30:54Z</dcterms:created>
  <dcterms:modified xsi:type="dcterms:W3CDTF">2017-03-29T17:20:12Z</dcterms:modified>
</cp:coreProperties>
</file>