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erthana Srinivasan" initials="KS" lastIdx="1" clrIdx="0">
    <p:extLst>
      <p:ext uri="{19B8F6BF-5375-455C-9EA6-DF929625EA0E}">
        <p15:presenceInfo xmlns:p15="http://schemas.microsoft.com/office/powerpoint/2012/main" userId="fe55526fdddde34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55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0T14:08:24.358" idx="1">
    <p:pos x="6879" y="2008"/>
    <p:text>Is this the antibody infusion you mentioned Dr. Mangat in your encounters? 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A21B5-4EAB-0C43-B947-99663A858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349522-2F97-F14A-A93C-386DD45C0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65B06-D92B-BA4C-A060-9BFB19CB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D5BC-348C-E34F-AC16-4A3AF34ED43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1D756-9EC7-DC44-89FD-40B4B743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1D0BD-4038-A74D-AE8A-D66A23BA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B95A-E123-4F41-8C5B-813352A61A2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73BB34-5630-244E-96FD-EA904843FEB7}"/>
              </a:ext>
            </a:extLst>
          </p:cNvPr>
          <p:cNvSpPr/>
          <p:nvPr userDrawn="1"/>
        </p:nvSpPr>
        <p:spPr>
          <a:xfrm>
            <a:off x="0" y="0"/>
            <a:ext cx="469900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9A9070-9FA5-A344-9354-A168193BC48F}"/>
              </a:ext>
            </a:extLst>
          </p:cNvPr>
          <p:cNvSpPr/>
          <p:nvPr userDrawn="1"/>
        </p:nvSpPr>
        <p:spPr>
          <a:xfrm rot="16200000">
            <a:off x="6102350" y="-5632450"/>
            <a:ext cx="457199" cy="117221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6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6466-7206-6E42-B76B-1E1AA5E0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22BCB-B817-7B42-B566-63FB7C5DD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A5183-CB08-224A-BE76-5B8409E7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D5BC-348C-E34F-AC16-4A3AF34ED43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B4CBC-44E6-0148-8E0D-F31FCE06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E008C-F28F-7349-BDE4-9E7C4259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B95A-E123-4F41-8C5B-813352A61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510F32-0EB9-BD40-9418-498BCAE55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FC132-7714-B045-B719-27FC4B6E7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3E5A-49D5-9548-9C8C-7C741F68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D5BC-348C-E34F-AC16-4A3AF34ED43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2D193-AB53-4C48-8249-A9AA19AFB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500C0-CABF-E14E-BBD6-46BD3009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B95A-E123-4F41-8C5B-813352A61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4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776E-1EA5-7A4D-8AB7-BD9BEB6FD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9ACC1-F635-D646-B914-BAA40EC72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24756-0336-C54C-85E1-1B343FCD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D5BC-348C-E34F-AC16-4A3AF34ED43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D3569-37CF-0E47-B17B-FBAC39981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5E226-3F94-D84D-9C72-E762708D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B95A-E123-4F41-8C5B-813352A61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6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85275-E383-A241-931B-BAD918AC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2D18E-22CE-684C-9568-C29C5FA00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09515-DAC2-5847-AC44-FD071B4BA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D5BC-348C-E34F-AC16-4A3AF34ED43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8E256-BBA5-6F43-A3F7-ABA1B23A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C308C-D9C1-E74B-84DA-09A8EEFF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B95A-E123-4F41-8C5B-813352A61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41DD0-4D66-E146-8744-AB7D64D4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58BA8-E7C5-C645-8524-1974F2FA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F69B7-F853-C042-8483-551FF1993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1461A-DAFE-B548-96A6-9139FAD9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D5BC-348C-E34F-AC16-4A3AF34ED43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285C5-5BFC-CB46-A4DB-387E3AE8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29D4C-C582-5843-A8B9-7485BADF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B95A-E123-4F41-8C5B-813352A61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5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FEB8-AFFA-3A4C-A3F6-1CEF6330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E3F4C-93AF-AA4C-A9E3-F2CAB3B53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4D123-7CDE-154D-8885-72676AC8B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E6C9A-4B92-7F4F-8117-03080518C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9AC9B7-6D08-244A-82F0-AF1AE741F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4FDE9A-B32E-4F46-A60A-1452A34A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D5BC-348C-E34F-AC16-4A3AF34ED43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AE2522-FBF6-A040-B2A1-EB140EE5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4AE59-5867-E34D-8495-765906C5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B95A-E123-4F41-8C5B-813352A61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C26E-667C-3447-8AEC-75572975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1FC4F8-DDD6-6B4F-AED6-8F598C5A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D5BC-348C-E34F-AC16-4A3AF34ED43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EA9C2-8F2B-C740-8F75-49BC2D45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2518D-9A4D-864C-9BBA-E63BAFAE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B95A-E123-4F41-8C5B-813352A61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3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664F95-C21A-2B4A-A7F1-B302CB65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D5BC-348C-E34F-AC16-4A3AF34ED43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8DFCB9-9C8C-F74F-BB7B-73E83D6C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616F1-9D10-CC40-869A-4A009A63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B95A-E123-4F41-8C5B-813352A61A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7E2729-C43F-D645-949B-7F7B8C96C40F}"/>
              </a:ext>
            </a:extLst>
          </p:cNvPr>
          <p:cNvSpPr/>
          <p:nvPr userDrawn="1"/>
        </p:nvSpPr>
        <p:spPr>
          <a:xfrm>
            <a:off x="0" y="0"/>
            <a:ext cx="469900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16209E-3F3D-1341-8FF7-3F205361BE19}"/>
              </a:ext>
            </a:extLst>
          </p:cNvPr>
          <p:cNvSpPr/>
          <p:nvPr userDrawn="1"/>
        </p:nvSpPr>
        <p:spPr>
          <a:xfrm rot="16200000">
            <a:off x="6102350" y="-5632450"/>
            <a:ext cx="457199" cy="117221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7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0F3E-569A-6D43-93C5-C315FD45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7ACBF-A13F-D743-804C-BAEBB2FA7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0B608-6E5E-5348-82BA-D33B8D370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E8564-7246-FD46-919E-AF64B690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D5BC-348C-E34F-AC16-4A3AF34ED43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4E386-DC14-994E-85D8-D25FBA3B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430CE-C68D-084E-A4F8-541F6362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B95A-E123-4F41-8C5B-813352A61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6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4B778-73DF-7A48-B73D-02DA32F8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5DD5F1-4B6B-2B4E-9C1B-A9592CAAD1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F30ED-CC96-B540-A1F5-0DFB35047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77985-5350-054D-B0AC-D039E4CEC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D5BC-348C-E34F-AC16-4A3AF34ED43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D3DB9-279B-894D-82F3-F74876D0B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21E17-F510-AE41-91E8-0BBD3D45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B95A-E123-4F41-8C5B-813352A61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4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21C74-6015-9049-BDA0-284EBD223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2E97C-10C5-FB4C-AFCD-C53B0967B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BD5BC-348C-E34F-AC16-4A3AF34ED43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9B8E1-22A4-BD40-9135-4B3729B58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572E4-F8BD-1B4E-93CC-58128DD7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0B95A-E123-4F41-8C5B-813352A61A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DA3A2-5380-9343-AA04-CF13C8F2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540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A64A-E273-3647-9EBB-7561010D9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51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Early Detection of COVID Pneumonia and Pulmonary Embolism via Manifestation of Ground Glass Opacity</a:t>
            </a:r>
            <a:endParaRPr lang="en-US" sz="5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12313-2D04-4A4C-B9E9-3B4ECDEA6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706938"/>
            <a:ext cx="9465733" cy="165576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Keerthana</a:t>
            </a:r>
            <a:r>
              <a:rPr lang="en-US" dirty="0"/>
              <a:t> Srinivasan, </a:t>
            </a:r>
            <a:r>
              <a:rPr lang="en-US" dirty="0" err="1"/>
              <a:t>Apanjit</a:t>
            </a:r>
            <a:r>
              <a:rPr lang="en-US" dirty="0"/>
              <a:t> </a:t>
            </a:r>
            <a:r>
              <a:rPr lang="en-US" dirty="0" err="1"/>
              <a:t>Sahi</a:t>
            </a:r>
            <a:r>
              <a:rPr lang="en-US" dirty="0"/>
              <a:t>, Sagar </a:t>
            </a:r>
            <a:r>
              <a:rPr lang="en-US" dirty="0" err="1"/>
              <a:t>Matharu</a:t>
            </a:r>
            <a:r>
              <a:rPr lang="en-US" dirty="0"/>
              <a:t>, </a:t>
            </a:r>
            <a:r>
              <a:rPr lang="en-US" dirty="0" err="1"/>
              <a:t>Aamna</a:t>
            </a:r>
            <a:r>
              <a:rPr lang="en-US" dirty="0"/>
              <a:t> Siddiqui, Sofia </a:t>
            </a:r>
            <a:r>
              <a:rPr lang="en-US" dirty="0" err="1"/>
              <a:t>Bhalwani</a:t>
            </a:r>
            <a:r>
              <a:rPr lang="en-US" dirty="0"/>
              <a:t>, Sourabh </a:t>
            </a:r>
            <a:r>
              <a:rPr lang="en-US" dirty="0" err="1"/>
              <a:t>Vellala</a:t>
            </a:r>
            <a:r>
              <a:rPr lang="en-US" dirty="0"/>
              <a:t>, </a:t>
            </a:r>
            <a:r>
              <a:rPr lang="en-US" dirty="0" err="1"/>
              <a:t>Arvinder</a:t>
            </a:r>
            <a:r>
              <a:rPr lang="en-US" dirty="0"/>
              <a:t> Uppal, MD, Harpal Mangat, MD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Presented Christian Medical Association </a:t>
            </a:r>
            <a:r>
              <a:rPr lang="en-US">
                <a:solidFill>
                  <a:schemeClr val="tx2"/>
                </a:solidFill>
              </a:rPr>
              <a:t>National Conference 2021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6615AA-3406-B240-9D64-C4CC6A784930}"/>
              </a:ext>
            </a:extLst>
          </p:cNvPr>
          <p:cNvCxnSpPr>
            <a:cxnSpLocks/>
          </p:cNvCxnSpPr>
          <p:nvPr/>
        </p:nvCxnSpPr>
        <p:spPr>
          <a:xfrm>
            <a:off x="1524000" y="3822700"/>
            <a:ext cx="9144000" cy="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49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7F84-E684-9F4F-81BB-8C5567291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Patient 4</a:t>
            </a:r>
          </a:p>
        </p:txBody>
      </p:sp>
      <p:pic>
        <p:nvPicPr>
          <p:cNvPr id="3" name="Google Shape;101;p3">
            <a:extLst>
              <a:ext uri="{FF2B5EF4-FFF2-40B4-BE49-F238E27FC236}">
                <a16:creationId xmlns:a16="http://schemas.microsoft.com/office/drawing/2014/main" id="{604DB39D-26D4-7B42-9F38-A6C4361E0A2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6666" y="1470555"/>
            <a:ext cx="5803867" cy="51673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852E38-80D8-E54D-9143-BB4E9E1C613C}"/>
              </a:ext>
            </a:extLst>
          </p:cNvPr>
          <p:cNvSpPr txBox="1"/>
          <p:nvPr/>
        </p:nvSpPr>
        <p:spPr>
          <a:xfrm>
            <a:off x="6492240" y="1690688"/>
            <a:ext cx="5447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 y/o male, positive for COVID 10/19, presented with fever and dry cough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CT revealed GGO and PE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 advised to go to ER for treatment of 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95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9F32-C635-DD40-87C4-A435B597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50DEE646-08F7-C941-8F2A-C8C358CD9757}"/>
              </a:ext>
            </a:extLst>
          </p:cNvPr>
          <p:cNvSpPr/>
          <p:nvPr/>
        </p:nvSpPr>
        <p:spPr>
          <a:xfrm>
            <a:off x="3369734" y="1690688"/>
            <a:ext cx="8415866" cy="1492779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slice CT enables early detection of PE before the emergency room (d-dimer or chest x-ray) </a:t>
            </a:r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9762CF7E-FCF8-6541-9905-0D3BCDA689A1}"/>
              </a:ext>
            </a:extLst>
          </p:cNvPr>
          <p:cNvSpPr/>
          <p:nvPr/>
        </p:nvSpPr>
        <p:spPr>
          <a:xfrm>
            <a:off x="3369734" y="5036080"/>
            <a:ext cx="8415866" cy="1492779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 prednisolone is standard; however, 60 mg is better to control cytokine storm with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eliquis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IV ceftriaxone </a:t>
            </a:r>
          </a:p>
        </p:txBody>
      </p:sp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067D78BA-7F93-0045-A50D-4E1B5AAAA809}"/>
              </a:ext>
            </a:extLst>
          </p:cNvPr>
          <p:cNvSpPr/>
          <p:nvPr/>
        </p:nvSpPr>
        <p:spPr>
          <a:xfrm>
            <a:off x="3369734" y="3363384"/>
            <a:ext cx="8415866" cy="1492779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detection of PE allows for at home treatment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C7BDF-07B6-EC49-88AB-EA30B2B88BAC}"/>
              </a:ext>
            </a:extLst>
          </p:cNvPr>
          <p:cNvSpPr txBox="1"/>
          <p:nvPr/>
        </p:nvSpPr>
        <p:spPr>
          <a:xfrm>
            <a:off x="169333" y="2350490"/>
            <a:ext cx="240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DE329972-EBC4-274A-A9E5-94E47F2E3266}"/>
              </a:ext>
            </a:extLst>
          </p:cNvPr>
          <p:cNvSpPr/>
          <p:nvPr/>
        </p:nvSpPr>
        <p:spPr>
          <a:xfrm>
            <a:off x="169333" y="3003550"/>
            <a:ext cx="3064934" cy="1852613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Preserve Lung Function </a:t>
            </a:r>
          </a:p>
        </p:txBody>
      </p:sp>
    </p:spTree>
    <p:extLst>
      <p:ext uri="{BB962C8B-B14F-4D97-AF65-F5344CB8AC3E}">
        <p14:creationId xmlns:p14="http://schemas.microsoft.com/office/powerpoint/2010/main" val="3295619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42B0-C7B6-FE4E-BBA2-7D6B1CFA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6B76-FE55-644D-B541-9E658C996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Battista G, Sassi C,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Zompatori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Palmarini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Canini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R. Ground-glass opacity: interpretation of high resolution CT findings.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Radiol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Med. 2003 Nov-Dec;106(5-6):425-42; quiz 443-4. English, Italian. PMID: 14735009.</a:t>
            </a:r>
          </a:p>
          <a:p>
            <a:pPr marL="514350" indent="-514350"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Ontong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Prachayasittikul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V. Unraveled roles of hyaluronan in severe COVID-19. 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EXCLI J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2021;20:117-125. Published 2021 Jan 15. doi:10.17179/excli2020-3215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Andonegui-Elguera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S, Taniguchi-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Ponciano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K, Gonzalez-Bonilla CR, et al. Molecular Alterations Prompted by SARS-CoV-2 Infection: Induction of Hyaluronan, Glycosaminoglycan and Mucopolysaccharide Metabolism. Archives of Medical Research. https://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www.sciencedirect.com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/science/article/abs/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pii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/S0188440920307050?via%3Dihub. Published June 18, 2020. Accessed April 22, 2021.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Thoma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P, Rondelet B,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Mélot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C, Tack D,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Naeije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Gevenois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PA. Acute Pulmonary Embolism: Relationships between Ground-Glass Opacification at Thin-Section CT and Hemodynamics in Pigs.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Radiology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2009;250(3):721-729. doi:10.1148/radiol.2503081134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8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C994C9-81AD-E846-8C34-9B53D861E1BC}"/>
              </a:ext>
            </a:extLst>
          </p:cNvPr>
          <p:cNvSpPr txBox="1"/>
          <p:nvPr/>
        </p:nvSpPr>
        <p:spPr>
          <a:xfrm>
            <a:off x="1238250" y="2603500"/>
            <a:ext cx="9715500" cy="1200329"/>
          </a:xfrm>
          <a:prstGeom prst="rect">
            <a:avLst/>
          </a:prstGeom>
          <a:noFill/>
          <a:ln w="165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4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F180F-FEF7-184E-887F-6E9DE81E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COVID and Acute Respiratory Distress Syndrome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A6815A-18EB-EA46-B91F-DDE62D43AFE2}"/>
              </a:ext>
            </a:extLst>
          </p:cNvPr>
          <p:cNvGrpSpPr/>
          <p:nvPr/>
        </p:nvGrpSpPr>
        <p:grpSpPr>
          <a:xfrm>
            <a:off x="568432" y="1668464"/>
            <a:ext cx="10696464" cy="4944387"/>
            <a:chOff x="140510" y="533400"/>
            <a:chExt cx="10999911" cy="64818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E432AC-40D3-134B-A69C-8DEEE02E05B0}"/>
                </a:ext>
              </a:extLst>
            </p:cNvPr>
            <p:cNvSpPr txBox="1"/>
            <p:nvPr/>
          </p:nvSpPr>
          <p:spPr>
            <a:xfrm>
              <a:off x="2043353" y="547967"/>
              <a:ext cx="1600200" cy="63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COVID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5A0BE9-6E2D-464C-9FD6-DA8C98782905}"/>
                </a:ext>
              </a:extLst>
            </p:cNvPr>
            <p:cNvSpPr txBox="1"/>
            <p:nvPr/>
          </p:nvSpPr>
          <p:spPr>
            <a:xfrm>
              <a:off x="8280400" y="533400"/>
              <a:ext cx="1600200" cy="63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ARDS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32D8FC-F373-2842-9E95-620110247733}"/>
                </a:ext>
              </a:extLst>
            </p:cNvPr>
            <p:cNvCxnSpPr>
              <a:cxnSpLocks/>
            </p:cNvCxnSpPr>
            <p:nvPr/>
          </p:nvCxnSpPr>
          <p:spPr>
            <a:xfrm>
              <a:off x="5952452" y="533400"/>
              <a:ext cx="19048" cy="6324600"/>
            </a:xfrm>
            <a:prstGeom prst="line">
              <a:avLst/>
            </a:prstGeom>
            <a:ln w="412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5C3181-B7DA-DF44-A6BE-628A045B1417}"/>
                </a:ext>
              </a:extLst>
            </p:cNvPr>
            <p:cNvSpPr txBox="1"/>
            <p:nvPr/>
          </p:nvSpPr>
          <p:spPr>
            <a:xfrm>
              <a:off x="7683504" y="1236182"/>
              <a:ext cx="3365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Low oxygen in blood</a:t>
              </a:r>
            </a:p>
          </p:txBody>
        </p:sp>
        <p:pic>
          <p:nvPicPr>
            <p:cNvPr id="8" name="Picture 4" descr="Punctured lung (pneumothorax): Symptoms, treatment, and recovery">
              <a:extLst>
                <a:ext uri="{FF2B5EF4-FFF2-40B4-BE49-F238E27FC236}">
                  <a16:creationId xmlns:a16="http://schemas.microsoft.com/office/drawing/2014/main" id="{D72B4B6F-DF63-1649-8F9D-A449F16F4C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2" r="9724"/>
            <a:stretch/>
          </p:blipFill>
          <p:spPr bwMode="auto">
            <a:xfrm>
              <a:off x="7288548" y="2262643"/>
              <a:ext cx="3583901" cy="344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0EBCB70-EB35-3A42-BD0C-BF029F3D5D65}"/>
                </a:ext>
              </a:extLst>
            </p:cNvPr>
            <p:cNvCxnSpPr>
              <a:cxnSpLocks/>
            </p:cNvCxnSpPr>
            <p:nvPr/>
          </p:nvCxnSpPr>
          <p:spPr>
            <a:xfrm>
              <a:off x="8943299" y="1701416"/>
              <a:ext cx="0" cy="561227"/>
            </a:xfrm>
            <a:prstGeom prst="straightConnector1">
              <a:avLst/>
            </a:prstGeom>
            <a:ln w="539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DF8344-1CC1-544B-A7F3-BABD318487B5}"/>
                </a:ext>
              </a:extLst>
            </p:cNvPr>
            <p:cNvSpPr txBox="1"/>
            <p:nvPr/>
          </p:nvSpPr>
          <p:spPr>
            <a:xfrm>
              <a:off x="7683504" y="5683793"/>
              <a:ext cx="3456917" cy="1331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Shortness of Breath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Pneumonia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Sepsis (later stages) </a:t>
              </a:r>
            </a:p>
          </p:txBody>
        </p:sp>
        <p:pic>
          <p:nvPicPr>
            <p:cNvPr id="11" name="Picture 6" descr="Image Library | CDC Online Newsroom | CDC">
              <a:extLst>
                <a:ext uri="{FF2B5EF4-FFF2-40B4-BE49-F238E27FC236}">
                  <a16:creationId xmlns:a16="http://schemas.microsoft.com/office/drawing/2014/main" id="{490D7FB5-4597-6643-AA09-17D385928A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71" r="20227"/>
            <a:stretch/>
          </p:blipFill>
          <p:spPr bwMode="auto">
            <a:xfrm>
              <a:off x="140510" y="1530207"/>
              <a:ext cx="1549032" cy="1464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978D39-30F7-F64F-B478-B6C94C4B28AD}"/>
                </a:ext>
              </a:extLst>
            </p:cNvPr>
            <p:cNvSpPr txBox="1"/>
            <p:nvPr/>
          </p:nvSpPr>
          <p:spPr>
            <a:xfrm>
              <a:off x="1742401" y="2010843"/>
              <a:ext cx="4152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8-10 days after onset of infection 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A8FD3F-6598-454B-8245-0B91F598A4A3}"/>
                </a:ext>
              </a:extLst>
            </p:cNvPr>
            <p:cNvCxnSpPr>
              <a:cxnSpLocks/>
            </p:cNvCxnSpPr>
            <p:nvPr/>
          </p:nvCxnSpPr>
          <p:spPr>
            <a:xfrm>
              <a:off x="2800351" y="2564917"/>
              <a:ext cx="0" cy="561227"/>
            </a:xfrm>
            <a:prstGeom prst="straightConnector1">
              <a:avLst/>
            </a:prstGeom>
            <a:ln w="539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0CD7A9-23FC-4E44-BF7F-7287A812102C}"/>
                </a:ext>
              </a:extLst>
            </p:cNvPr>
            <p:cNvSpPr txBox="1"/>
            <p:nvPr/>
          </p:nvSpPr>
          <p:spPr>
            <a:xfrm>
              <a:off x="1831303" y="3303621"/>
              <a:ext cx="2569245" cy="487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Cytokine Storm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7206A1E-980F-8445-8116-BE33A61175C5}"/>
                </a:ext>
              </a:extLst>
            </p:cNvPr>
            <p:cNvCxnSpPr>
              <a:cxnSpLocks/>
            </p:cNvCxnSpPr>
            <p:nvPr/>
          </p:nvCxnSpPr>
          <p:spPr>
            <a:xfrm>
              <a:off x="2800351" y="3949217"/>
              <a:ext cx="0" cy="561227"/>
            </a:xfrm>
            <a:prstGeom prst="straightConnector1">
              <a:avLst/>
            </a:prstGeom>
            <a:ln w="539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79FC1A-97A7-884C-831B-132DD0BB002F}"/>
                </a:ext>
              </a:extLst>
            </p:cNvPr>
            <p:cNvSpPr txBox="1"/>
            <p:nvPr/>
          </p:nvSpPr>
          <p:spPr>
            <a:xfrm>
              <a:off x="855325" y="4621355"/>
              <a:ext cx="4510979" cy="487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Hyaluronic Acid deposition + ARDS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F8746B-800D-B14A-B192-E5F932B973F3}"/>
                </a:ext>
              </a:extLst>
            </p:cNvPr>
            <p:cNvSpPr txBox="1"/>
            <p:nvPr/>
          </p:nvSpPr>
          <p:spPr>
            <a:xfrm>
              <a:off x="1211688" y="5739382"/>
              <a:ext cx="3743877" cy="524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Ground Glass Opacity (GGO) 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5EFE897-2630-9646-981D-0CB9A2B4C604}"/>
                </a:ext>
              </a:extLst>
            </p:cNvPr>
            <p:cNvCxnSpPr>
              <a:cxnSpLocks/>
            </p:cNvCxnSpPr>
            <p:nvPr/>
          </p:nvCxnSpPr>
          <p:spPr>
            <a:xfrm>
              <a:off x="2781302" y="5122566"/>
              <a:ext cx="0" cy="561227"/>
            </a:xfrm>
            <a:prstGeom prst="straightConnector1">
              <a:avLst/>
            </a:prstGeom>
            <a:ln w="539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C172ADB-7339-5B43-984A-E297C5C59E06}"/>
              </a:ext>
            </a:extLst>
          </p:cNvPr>
          <p:cNvCxnSpPr>
            <a:cxnSpLocks/>
          </p:cNvCxnSpPr>
          <p:nvPr/>
        </p:nvCxnSpPr>
        <p:spPr>
          <a:xfrm flipV="1">
            <a:off x="381000" y="2154872"/>
            <a:ext cx="11506200" cy="28575"/>
          </a:xfrm>
          <a:prstGeom prst="line">
            <a:avLst/>
          </a:prstGeom>
          <a:ln w="412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08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C3D4-39AD-984E-B43D-F65C64D9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Ground Glass Opacities: an indication for  Pulmonary Embolism </a:t>
            </a:r>
          </a:p>
        </p:txBody>
      </p:sp>
      <p:pic>
        <p:nvPicPr>
          <p:cNvPr id="3074" name="Picture 2" descr="Ground-glass opacity - Wikipedia">
            <a:extLst>
              <a:ext uri="{FF2B5EF4-FFF2-40B4-BE49-F238E27FC236}">
                <a16:creationId xmlns:a16="http://schemas.microsoft.com/office/drawing/2014/main" id="{2DB62BC7-667E-4A49-B031-1549AAA46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057400"/>
            <a:ext cx="52451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34ABD64-4E98-864F-BE70-01F2719EAB9F}"/>
              </a:ext>
            </a:extLst>
          </p:cNvPr>
          <p:cNvCxnSpPr>
            <a:cxnSpLocks/>
          </p:cNvCxnSpPr>
          <p:nvPr/>
        </p:nvCxnSpPr>
        <p:spPr>
          <a:xfrm>
            <a:off x="673100" y="2641600"/>
            <a:ext cx="571500" cy="1041400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entagon 6">
            <a:extLst>
              <a:ext uri="{FF2B5EF4-FFF2-40B4-BE49-F238E27FC236}">
                <a16:creationId xmlns:a16="http://schemas.microsoft.com/office/drawing/2014/main" id="{C1AC651C-D856-6E4B-9FBA-33C037A99B4C}"/>
              </a:ext>
            </a:extLst>
          </p:cNvPr>
          <p:cNvSpPr/>
          <p:nvPr/>
        </p:nvSpPr>
        <p:spPr>
          <a:xfrm>
            <a:off x="6246223" y="1978843"/>
            <a:ext cx="5107577" cy="1084217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GGOs are Hazy ”grey areas” that can show up in diseased lungs</a:t>
            </a:r>
          </a:p>
          <a:p>
            <a:pPr algn="ctr"/>
            <a:endParaRPr lang="en-US" dirty="0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CAF03618-422E-3D4B-A846-7CA006C870DC}"/>
              </a:ext>
            </a:extLst>
          </p:cNvPr>
          <p:cNvSpPr/>
          <p:nvPr/>
        </p:nvSpPr>
        <p:spPr>
          <a:xfrm>
            <a:off x="6246223" y="3162300"/>
            <a:ext cx="5272677" cy="133349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Studies have shown correlation between presence of pulmonary emboli (PE) and GGO </a:t>
            </a:r>
          </a:p>
          <a:p>
            <a:pPr algn="ctr"/>
            <a:endParaRPr lang="en-US" dirty="0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DDE1716F-6CA9-7E42-AC52-415A3F6E44BF}"/>
              </a:ext>
            </a:extLst>
          </p:cNvPr>
          <p:cNvSpPr/>
          <p:nvPr/>
        </p:nvSpPr>
        <p:spPr>
          <a:xfrm>
            <a:off x="6246223" y="4595039"/>
            <a:ext cx="5107577" cy="1084217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GGO can provide an early detection of PE</a:t>
            </a:r>
          </a:p>
        </p:txBody>
      </p:sp>
    </p:spTree>
    <p:extLst>
      <p:ext uri="{BB962C8B-B14F-4D97-AF65-F5344CB8AC3E}">
        <p14:creationId xmlns:p14="http://schemas.microsoft.com/office/powerpoint/2010/main" val="357375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AC3D89-4C49-9A48-B307-30E42FF67E33}"/>
              </a:ext>
            </a:extLst>
          </p:cNvPr>
          <p:cNvSpPr txBox="1"/>
          <p:nvPr/>
        </p:nvSpPr>
        <p:spPr>
          <a:xfrm>
            <a:off x="1238250" y="2603500"/>
            <a:ext cx="9715500" cy="2308324"/>
          </a:xfrm>
          <a:prstGeom prst="rect">
            <a:avLst/>
          </a:prstGeom>
          <a:noFill/>
          <a:ln w="165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Case Presentation and Discussion  </a:t>
            </a:r>
          </a:p>
        </p:txBody>
      </p:sp>
    </p:spTree>
    <p:extLst>
      <p:ext uri="{BB962C8B-B14F-4D97-AF65-F5344CB8AC3E}">
        <p14:creationId xmlns:p14="http://schemas.microsoft.com/office/powerpoint/2010/main" val="391671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FC179-E709-3D4D-BDAB-0AB6A5E0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12E233E9-77CD-AF4B-A776-CBE7ABC1CBAE}"/>
              </a:ext>
            </a:extLst>
          </p:cNvPr>
          <p:cNvSpPr/>
          <p:nvPr/>
        </p:nvSpPr>
        <p:spPr>
          <a:xfrm>
            <a:off x="5803900" y="2034675"/>
            <a:ext cx="584200" cy="599480"/>
          </a:xfrm>
          <a:prstGeom prst="plus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6F2246B0-D419-334C-BF99-27A98C830A7B}"/>
              </a:ext>
            </a:extLst>
          </p:cNvPr>
          <p:cNvSpPr/>
          <p:nvPr/>
        </p:nvSpPr>
        <p:spPr>
          <a:xfrm>
            <a:off x="5842000" y="4447328"/>
            <a:ext cx="546100" cy="767818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>
            <a:extLst>
              <a:ext uri="{FF2B5EF4-FFF2-40B4-BE49-F238E27FC236}">
                <a16:creationId xmlns:a16="http://schemas.microsoft.com/office/drawing/2014/main" id="{55E023AF-35C0-C84E-A291-92DC96A4A18A}"/>
              </a:ext>
            </a:extLst>
          </p:cNvPr>
          <p:cNvSpPr/>
          <p:nvPr/>
        </p:nvSpPr>
        <p:spPr>
          <a:xfrm>
            <a:off x="279399" y="1717328"/>
            <a:ext cx="4876800" cy="130601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patients Covid Positive lab result </a:t>
            </a:r>
          </a:p>
        </p:txBody>
      </p:sp>
      <p:sp>
        <p:nvSpPr>
          <p:cNvPr id="21" name="Round Diagonal Corner Rectangle 20">
            <a:extLst>
              <a:ext uri="{FF2B5EF4-FFF2-40B4-BE49-F238E27FC236}">
                <a16:creationId xmlns:a16="http://schemas.microsoft.com/office/drawing/2014/main" id="{7161EBEE-6630-5A49-B708-EB5DF5FE92F3}"/>
              </a:ext>
            </a:extLst>
          </p:cNvPr>
          <p:cNvSpPr/>
          <p:nvPr/>
        </p:nvSpPr>
        <p:spPr>
          <a:xfrm>
            <a:off x="7035802" y="1716981"/>
            <a:ext cx="4876800" cy="130601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Shortness of Breath </a:t>
            </a:r>
          </a:p>
        </p:txBody>
      </p:sp>
      <p:sp>
        <p:nvSpPr>
          <p:cNvPr id="22" name="Round Diagonal Corner Rectangle 21">
            <a:extLst>
              <a:ext uri="{FF2B5EF4-FFF2-40B4-BE49-F238E27FC236}">
                <a16:creationId xmlns:a16="http://schemas.microsoft.com/office/drawing/2014/main" id="{EBAC21B1-A049-7549-A67B-57929AFFEDFC}"/>
              </a:ext>
            </a:extLst>
          </p:cNvPr>
          <p:cNvSpPr/>
          <p:nvPr/>
        </p:nvSpPr>
        <p:spPr>
          <a:xfrm>
            <a:off x="3016250" y="3079688"/>
            <a:ext cx="6197600" cy="130601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were advised to get 128 slice CT </a:t>
            </a:r>
          </a:p>
        </p:txBody>
      </p:sp>
      <p:sp>
        <p:nvSpPr>
          <p:cNvPr id="23" name="Round Diagonal Corner Rectangle 22">
            <a:extLst>
              <a:ext uri="{FF2B5EF4-FFF2-40B4-BE49-F238E27FC236}">
                <a16:creationId xmlns:a16="http://schemas.microsoft.com/office/drawing/2014/main" id="{C9FB81F1-A2E3-5544-B881-CE2E8F83BFEC}"/>
              </a:ext>
            </a:extLst>
          </p:cNvPr>
          <p:cNvSpPr/>
          <p:nvPr/>
        </p:nvSpPr>
        <p:spPr>
          <a:xfrm>
            <a:off x="3626079" y="5232880"/>
            <a:ext cx="4935483" cy="130601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Patients had GGO and 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4BE192-0A2E-E243-9787-7B7307E68699}"/>
              </a:ext>
            </a:extLst>
          </p:cNvPr>
          <p:cNvSpPr/>
          <p:nvPr/>
        </p:nvSpPr>
        <p:spPr>
          <a:xfrm>
            <a:off x="143690" y="1551031"/>
            <a:ext cx="11900263" cy="5151698"/>
          </a:xfrm>
          <a:prstGeom prst="rect">
            <a:avLst/>
          </a:prstGeom>
          <a:noFill/>
          <a:ln w="603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2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FA738-2773-284C-8C9F-4895CB8F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Patient 1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2755BCD-0D7E-EC4B-A635-ABAAB157C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1" y="1514263"/>
            <a:ext cx="5350636" cy="520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9507C-767B-734E-9A1F-B46E8BE5941B}"/>
              </a:ext>
            </a:extLst>
          </p:cNvPr>
          <p:cNvSpPr txBox="1"/>
          <p:nvPr/>
        </p:nvSpPr>
        <p:spPr>
          <a:xfrm>
            <a:off x="6204857" y="1514263"/>
            <a:ext cx="58521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46 y/o Male, Positive for COVID 12/13</a:t>
            </a: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 had shortness of breath, 128 slice CT was ordered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CT revealed severe GGO and PE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 was admitted to Howard County Hospital for anticoagulation (PE treatment) 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728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1B9C6-B0CA-AE4D-853D-5E31BAE3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Patient 2</a:t>
            </a:r>
          </a:p>
        </p:txBody>
      </p:sp>
      <p:pic>
        <p:nvPicPr>
          <p:cNvPr id="10" name="Google Shape;107;p4">
            <a:extLst>
              <a:ext uri="{FF2B5EF4-FFF2-40B4-BE49-F238E27FC236}">
                <a16:creationId xmlns:a16="http://schemas.microsoft.com/office/drawing/2014/main" id="{E62C8FF7-4702-C848-A2ED-54CCA8351F2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461" y="1502229"/>
            <a:ext cx="5889539" cy="51400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CA5053-CADB-F04C-BD8D-77AAB93A7B61}"/>
              </a:ext>
            </a:extLst>
          </p:cNvPr>
          <p:cNvSpPr txBox="1"/>
          <p:nvPr/>
        </p:nvSpPr>
        <p:spPr>
          <a:xfrm>
            <a:off x="6492240" y="1690688"/>
            <a:ext cx="544721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41 y/o male, positive for COVID 5/13, presented with dizziness, loss of smell and taste, dry cough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 went to ER on May 30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Chest pain, d-dimer and chest x-ray were negative for PE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 received 128 slice CT that revealed PE and GGO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 was advised to return to the ER to treat PE </a:t>
            </a:r>
          </a:p>
        </p:txBody>
      </p:sp>
    </p:spTree>
    <p:extLst>
      <p:ext uri="{BB962C8B-B14F-4D97-AF65-F5344CB8AC3E}">
        <p14:creationId xmlns:p14="http://schemas.microsoft.com/office/powerpoint/2010/main" val="318068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7F63-A8DE-F64E-8E4A-DD5B5211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Patient 3</a:t>
            </a:r>
          </a:p>
        </p:txBody>
      </p:sp>
      <p:pic>
        <p:nvPicPr>
          <p:cNvPr id="3" name="Google Shape;95;p2">
            <a:extLst>
              <a:ext uri="{FF2B5EF4-FFF2-40B4-BE49-F238E27FC236}">
                <a16:creationId xmlns:a16="http://schemas.microsoft.com/office/drawing/2014/main" id="{E68FFFEA-5593-2E48-8FA4-5BC8189E23E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0777" y="1442494"/>
            <a:ext cx="5865223" cy="51673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7DA0D7-DCDC-6E4B-BF2C-4DFE19BA3358}"/>
              </a:ext>
            </a:extLst>
          </p:cNvPr>
          <p:cNvSpPr txBox="1"/>
          <p:nvPr/>
        </p:nvSpPr>
        <p:spPr>
          <a:xfrm>
            <a:off x="6492240" y="1690688"/>
            <a:ext cx="544721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44 y/o male, positive for COVID 12/28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 presented with shortness of breath and had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Bamlanivimab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infusion at the hospital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CT revealed GGO and 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 was treated at home with Eliquis 5 mg,  2x daily for 7 days and Prednisone, 20 mg, 3 tablets 2x daily for 5 days </a:t>
            </a:r>
          </a:p>
        </p:txBody>
      </p:sp>
    </p:spTree>
    <p:extLst>
      <p:ext uri="{BB962C8B-B14F-4D97-AF65-F5344CB8AC3E}">
        <p14:creationId xmlns:p14="http://schemas.microsoft.com/office/powerpoint/2010/main" val="505732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{E069B6E0-54EB-D442-A197-40DCE922A4E9}tf10001058</Template>
  <TotalTime>1502</TotalTime>
  <Words>607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Early Detection of COVID Pneumonia and Pulmonary Embolism via Manifestation of Ground Glass Opacity</vt:lpstr>
      <vt:lpstr>PowerPoint Presentation</vt:lpstr>
      <vt:lpstr>COVID and Acute Respiratory Distress Syndrome</vt:lpstr>
      <vt:lpstr>Ground Glass Opacities: an indication for  Pulmonary Embolism </vt:lpstr>
      <vt:lpstr>PowerPoint Presentation</vt:lpstr>
      <vt:lpstr>Methods</vt:lpstr>
      <vt:lpstr>Patient 1</vt:lpstr>
      <vt:lpstr>Patient 2</vt:lpstr>
      <vt:lpstr>Patient 3</vt:lpstr>
      <vt:lpstr>Patient 4</vt:lpstr>
      <vt:lpstr>Discussion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Keerthana Srinivasan</dc:creator>
  <cp:lastModifiedBy>Harpal Mangat</cp:lastModifiedBy>
  <cp:revision>40</cp:revision>
  <dcterms:created xsi:type="dcterms:W3CDTF">2021-04-19T18:31:44Z</dcterms:created>
  <dcterms:modified xsi:type="dcterms:W3CDTF">2021-07-07T18:27:49Z</dcterms:modified>
</cp:coreProperties>
</file>