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98" r:id="rId26"/>
    <p:sldId id="285" r:id="rId27"/>
    <p:sldId id="286" r:id="rId28"/>
    <p:sldId id="287" r:id="rId29"/>
    <p:sldId id="297" r:id="rId30"/>
    <p:sldId id="288" r:id="rId31"/>
    <p:sldId id="291" r:id="rId32"/>
    <p:sldId id="292" r:id="rId33"/>
    <p:sldId id="293" r:id="rId34"/>
    <p:sldId id="294" r:id="rId35"/>
    <p:sldId id="295" r:id="rId36"/>
    <p:sldId id="29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AE550-0EE3-48A4-8A28-5CC7BEC4B567}" type="datetimeFigureOut">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AAE550-0EE3-48A4-8A28-5CC7BEC4B567}" type="datetimeFigureOut">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AAE550-0EE3-48A4-8A28-5CC7BEC4B567}" type="datetimeFigureOut">
              <a:rPr lang="en-US" smtClean="0"/>
              <a:t>3/27/2013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AAE550-0EE3-48A4-8A28-5CC7BEC4B567}" type="datetimeFigureOut">
              <a:rPr lang="en-US" smtClean="0"/>
              <a:t>3/27/2013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AE550-0EE3-48A4-8A28-5CC7BEC4B567}" type="datetimeFigureOut">
              <a:rPr lang="en-US" smtClean="0"/>
              <a:t>3/27/2013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AE550-0EE3-48A4-8A28-5CC7BEC4B567}" type="datetimeFigureOut">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AE550-0EE3-48A4-8A28-5CC7BEC4B567}" type="datetimeFigureOut">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E550-0EE3-48A4-8A28-5CC7BEC4B567}" type="datetimeFigureOut">
              <a:rPr lang="en-US" smtClean="0"/>
              <a:t>3/27/2013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474EA-2DA2-400C-A376-682E8E5B9E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Models of </a:t>
            </a:r>
            <a:r>
              <a:rPr lang="en-US" b="1" dirty="0" err="1" smtClean="0"/>
              <a:t>Pluralization</a:t>
            </a:r>
            <a:r>
              <a:rPr lang="en-US" b="1" dirty="0" smtClean="0"/>
              <a:t>:</a:t>
            </a:r>
            <a:br>
              <a:rPr lang="en-US" b="1" dirty="0" smtClean="0"/>
            </a:br>
            <a:r>
              <a:rPr lang="en-US" b="1" dirty="0" smtClean="0"/>
              <a:t>Netherlands</a:t>
            </a:r>
            <a:endParaRPr lang="en-US" b="1" dirty="0"/>
          </a:p>
        </p:txBody>
      </p:sp>
      <p:sp>
        <p:nvSpPr>
          <p:cNvPr id="4" name="Content Placeholder 3"/>
          <p:cNvSpPr>
            <a:spLocks noGrp="1"/>
          </p:cNvSpPr>
          <p:nvPr>
            <p:ph sz="half" idx="1"/>
          </p:nvPr>
        </p:nvSpPr>
        <p:spPr/>
        <p:txBody>
          <a:bodyPr/>
          <a:lstStyle/>
          <a:p>
            <a:r>
              <a:rPr lang="en-US" dirty="0" smtClean="0"/>
              <a:t>Three groups</a:t>
            </a:r>
          </a:p>
          <a:p>
            <a:pPr lvl="1"/>
            <a:r>
              <a:rPr lang="en-US" dirty="0" smtClean="0"/>
              <a:t>Strict Calvinists</a:t>
            </a:r>
          </a:p>
          <a:p>
            <a:pPr lvl="1"/>
            <a:r>
              <a:rPr lang="en-US" dirty="0" smtClean="0"/>
              <a:t>Calvinists</a:t>
            </a:r>
          </a:p>
          <a:p>
            <a:pPr lvl="1"/>
            <a:r>
              <a:rPr lang="en-US" dirty="0" smtClean="0"/>
              <a:t>Catholics</a:t>
            </a:r>
            <a:endParaRPr lang="en-US" dirty="0"/>
          </a:p>
        </p:txBody>
      </p:sp>
      <p:pic>
        <p:nvPicPr>
          <p:cNvPr id="6" name="Content Placeholder 5" descr="Coat_of_arms_of_the_Netherlands.png"/>
          <p:cNvPicPr>
            <a:picLocks noGrp="1" noChangeAspect="1"/>
          </p:cNvPicPr>
          <p:nvPr>
            <p:ph sz="half" idx="2"/>
          </p:nvPr>
        </p:nvPicPr>
        <p:blipFill>
          <a:blip r:embed="rId2"/>
          <a:stretch>
            <a:fillRect/>
          </a:stretch>
        </p:blipFill>
        <p:spPr>
          <a:xfrm>
            <a:off x="5105400" y="2362200"/>
            <a:ext cx="3352799" cy="3657599"/>
          </a:xfrm>
        </p:spPr>
      </p:pic>
    </p:spTree>
    <p:extLst>
      <p:ext uri="{BB962C8B-B14F-4D97-AF65-F5344CB8AC3E}">
        <p14:creationId xmlns:p14="http://schemas.microsoft.com/office/powerpoint/2010/main" val="856865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Models of </a:t>
            </a:r>
            <a:r>
              <a:rPr lang="en-US" b="1" dirty="0" err="1" smtClean="0"/>
              <a:t>Pluralization</a:t>
            </a:r>
            <a:r>
              <a:rPr lang="en-US" b="1" dirty="0" smtClean="0"/>
              <a:t>:</a:t>
            </a:r>
            <a:br>
              <a:rPr lang="en-US" b="1" dirty="0" smtClean="0"/>
            </a:br>
            <a:r>
              <a:rPr lang="en-US" b="1" dirty="0" smtClean="0"/>
              <a:t>England</a:t>
            </a:r>
            <a:endParaRPr lang="en-US" b="1" dirty="0"/>
          </a:p>
        </p:txBody>
      </p:sp>
      <p:sp>
        <p:nvSpPr>
          <p:cNvPr id="3" name="Content Placeholder 2"/>
          <p:cNvSpPr>
            <a:spLocks noGrp="1"/>
          </p:cNvSpPr>
          <p:nvPr>
            <p:ph sz="half" idx="1"/>
          </p:nvPr>
        </p:nvSpPr>
        <p:spPr/>
        <p:txBody>
          <a:bodyPr/>
          <a:lstStyle/>
          <a:p>
            <a:r>
              <a:rPr lang="en-US" dirty="0" smtClean="0"/>
              <a:t>Catholics</a:t>
            </a:r>
          </a:p>
          <a:p>
            <a:r>
              <a:rPr lang="en-US" dirty="0" smtClean="0"/>
              <a:t>Anglicans- church of England</a:t>
            </a:r>
          </a:p>
          <a:p>
            <a:r>
              <a:rPr lang="en-US" dirty="0" smtClean="0"/>
              <a:t>Non-conformists</a:t>
            </a:r>
            <a:endParaRPr lang="en-US" dirty="0"/>
          </a:p>
        </p:txBody>
      </p:sp>
      <p:pic>
        <p:nvPicPr>
          <p:cNvPr id="5" name="Content Placeholder 4" descr="Royal_Standard_of_England.png"/>
          <p:cNvPicPr>
            <a:picLocks noGrp="1" noChangeAspect="1"/>
          </p:cNvPicPr>
          <p:nvPr>
            <p:ph sz="half" idx="2"/>
          </p:nvPr>
        </p:nvPicPr>
        <p:blipFill>
          <a:blip r:embed="rId2"/>
          <a:stretch>
            <a:fillRect/>
          </a:stretch>
        </p:blipFill>
        <p:spPr>
          <a:xfrm>
            <a:off x="5029200" y="2667000"/>
            <a:ext cx="3657600" cy="2514600"/>
          </a:xfrm>
        </p:spPr>
      </p:pic>
    </p:spTree>
    <p:extLst>
      <p:ext uri="{BB962C8B-B14F-4D97-AF65-F5344CB8AC3E}">
        <p14:creationId xmlns:p14="http://schemas.microsoft.com/office/powerpoint/2010/main" val="2300634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Models of </a:t>
            </a:r>
            <a:r>
              <a:rPr lang="en-US" b="1" dirty="0" err="1" smtClean="0"/>
              <a:t>Pluralization</a:t>
            </a:r>
            <a:r>
              <a:rPr lang="en-US" b="1" dirty="0" smtClean="0"/>
              <a:t>:</a:t>
            </a:r>
            <a:br>
              <a:rPr lang="en-US" b="1" dirty="0" smtClean="0"/>
            </a:br>
            <a:r>
              <a:rPr lang="en-US" b="1" dirty="0" smtClean="0"/>
              <a:t>Boston, MA</a:t>
            </a:r>
            <a:endParaRPr lang="en-US" b="1" dirty="0"/>
          </a:p>
        </p:txBody>
      </p:sp>
      <p:sp>
        <p:nvSpPr>
          <p:cNvPr id="3" name="Content Placeholder 2"/>
          <p:cNvSpPr>
            <a:spLocks noGrp="1"/>
          </p:cNvSpPr>
          <p:nvPr>
            <p:ph sz="half" idx="1"/>
          </p:nvPr>
        </p:nvSpPr>
        <p:spPr/>
        <p:txBody>
          <a:bodyPr/>
          <a:lstStyle/>
          <a:p>
            <a:r>
              <a:rPr lang="en-US" b="1" dirty="0" smtClean="0"/>
              <a:t>Comity agreements- </a:t>
            </a:r>
            <a:r>
              <a:rPr lang="en-US" dirty="0" smtClean="0"/>
              <a:t>churches agree not to steal each other’s sheep</a:t>
            </a:r>
          </a:p>
          <a:p>
            <a:r>
              <a:rPr lang="en-US" dirty="0" smtClean="0"/>
              <a:t>Initially the agreement extended to Protestants</a:t>
            </a:r>
          </a:p>
          <a:p>
            <a:r>
              <a:rPr lang="en-US" dirty="0" smtClean="0"/>
              <a:t>Second to Catholics and Jews</a:t>
            </a:r>
            <a:endParaRPr lang="en-US" dirty="0"/>
          </a:p>
        </p:txBody>
      </p:sp>
      <p:pic>
        <p:nvPicPr>
          <p:cNvPr id="5" name="Content Placeholder 4" descr="Seal_of_Boston.png"/>
          <p:cNvPicPr>
            <a:picLocks noGrp="1" noChangeAspect="1"/>
          </p:cNvPicPr>
          <p:nvPr>
            <p:ph sz="half" idx="2"/>
          </p:nvPr>
        </p:nvPicPr>
        <p:blipFill>
          <a:blip r:embed="rId2"/>
          <a:stretch>
            <a:fillRect/>
          </a:stretch>
        </p:blipFill>
        <p:spPr>
          <a:xfrm>
            <a:off x="4648200" y="2286000"/>
            <a:ext cx="3505200" cy="3733800"/>
          </a:xfrm>
        </p:spPr>
      </p:pic>
    </p:spTree>
    <p:extLst>
      <p:ext uri="{BB962C8B-B14F-4D97-AF65-F5344CB8AC3E}">
        <p14:creationId xmlns:p14="http://schemas.microsoft.com/office/powerpoint/2010/main" val="1283726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Grace Davies, </a:t>
            </a:r>
            <a:r>
              <a:rPr lang="en-US" sz="3600" b="1" dirty="0" err="1" smtClean="0"/>
              <a:t>Phd</a:t>
            </a:r>
            <a:r>
              <a:rPr lang="en-US" sz="3600" b="1" dirty="0" smtClean="0"/>
              <a:t/>
            </a:r>
            <a:br>
              <a:rPr lang="en-US" sz="3600" b="1" dirty="0" smtClean="0"/>
            </a:br>
            <a:r>
              <a:rPr lang="en-US" sz="3200" b="1" dirty="0" smtClean="0"/>
              <a:t>Professor of </a:t>
            </a:r>
            <a:r>
              <a:rPr lang="en-US" sz="3200" b="1" dirty="0" smtClean="0"/>
              <a:t>Sociology, University </a:t>
            </a:r>
            <a:r>
              <a:rPr lang="en-US" sz="3200" b="1" dirty="0" smtClean="0"/>
              <a:t>of </a:t>
            </a:r>
            <a:r>
              <a:rPr lang="en-US" sz="3200" b="1" dirty="0" smtClean="0"/>
              <a:t>Exeter</a:t>
            </a:r>
            <a:endParaRPr lang="en-US" sz="3200" b="1" dirty="0"/>
          </a:p>
        </p:txBody>
      </p:sp>
      <p:sp>
        <p:nvSpPr>
          <p:cNvPr id="3" name="Content Placeholder 2"/>
          <p:cNvSpPr>
            <a:spLocks noGrp="1"/>
          </p:cNvSpPr>
          <p:nvPr>
            <p:ph sz="half" idx="1"/>
          </p:nvPr>
        </p:nvSpPr>
        <p:spPr/>
        <p:txBody>
          <a:bodyPr>
            <a:normAutofit fontScale="92500"/>
          </a:bodyPr>
          <a:lstStyle/>
          <a:p>
            <a:r>
              <a:rPr lang="en-US" dirty="0" smtClean="0"/>
              <a:t>The church is viewed as a public utility.</a:t>
            </a:r>
          </a:p>
          <a:p>
            <a:r>
              <a:rPr lang="en-US" b="1" dirty="0" smtClean="0"/>
              <a:t>Vicarious Religion- </a:t>
            </a:r>
            <a:r>
              <a:rPr lang="en-US" dirty="0" smtClean="0"/>
              <a:t>people who are not involved in a church still want the church there</a:t>
            </a:r>
          </a:p>
          <a:p>
            <a:r>
              <a:rPr lang="en-US" dirty="0" smtClean="0"/>
              <a:t>The scope of “of course” statements shrinks</a:t>
            </a:r>
          </a:p>
          <a:p>
            <a:r>
              <a:rPr lang="en-US" dirty="0" err="1" smtClean="0"/>
              <a:t>Pluralization</a:t>
            </a:r>
            <a:r>
              <a:rPr lang="en-US" dirty="0" smtClean="0"/>
              <a:t> leads to </a:t>
            </a:r>
            <a:r>
              <a:rPr lang="en-US" dirty="0" err="1" smtClean="0"/>
              <a:t>relativization</a:t>
            </a:r>
            <a:endParaRPr lang="en-US" dirty="0"/>
          </a:p>
        </p:txBody>
      </p:sp>
      <p:pic>
        <p:nvPicPr>
          <p:cNvPr id="5" name="Content Placeholder 4" descr="Grace davie.jpg"/>
          <p:cNvPicPr>
            <a:picLocks noGrp="1" noChangeAspect="1"/>
          </p:cNvPicPr>
          <p:nvPr>
            <p:ph sz="half" idx="2"/>
          </p:nvPr>
        </p:nvPicPr>
        <p:blipFill>
          <a:blip r:embed="rId2"/>
          <a:stretch>
            <a:fillRect/>
          </a:stretch>
        </p:blipFill>
        <p:spPr>
          <a:xfrm>
            <a:off x="5629275" y="2894806"/>
            <a:ext cx="2076450" cy="2771775"/>
          </a:xfrm>
        </p:spPr>
      </p:pic>
    </p:spTree>
    <p:extLst>
      <p:ext uri="{BB962C8B-B14F-4D97-AF65-F5344CB8AC3E}">
        <p14:creationId xmlns:p14="http://schemas.microsoft.com/office/powerpoint/2010/main" val="1974552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err="1" smtClean="0"/>
              <a:t>Pluralization</a:t>
            </a:r>
            <a:r>
              <a:rPr lang="en-US" b="1" dirty="0" smtClean="0"/>
              <a:t> Results</a:t>
            </a:r>
            <a:endParaRPr lang="en-US" b="1" dirty="0"/>
          </a:p>
        </p:txBody>
      </p:sp>
      <p:sp>
        <p:nvSpPr>
          <p:cNvPr id="6" name="Content Placeholder 5"/>
          <p:cNvSpPr>
            <a:spLocks noGrp="1"/>
          </p:cNvSpPr>
          <p:nvPr>
            <p:ph idx="1"/>
          </p:nvPr>
        </p:nvSpPr>
        <p:spPr/>
        <p:txBody>
          <a:bodyPr/>
          <a:lstStyle/>
          <a:p>
            <a:r>
              <a:rPr lang="en-US" dirty="0" smtClean="0"/>
              <a:t>1st in freedom</a:t>
            </a:r>
          </a:p>
          <a:p>
            <a:r>
              <a:rPr lang="en-US" dirty="0" smtClean="0"/>
              <a:t>2</a:t>
            </a:r>
            <a:r>
              <a:rPr lang="en-US" baseline="30000" dirty="0" smtClean="0"/>
              <a:t>nd</a:t>
            </a:r>
            <a:r>
              <a:rPr lang="en-US" dirty="0" smtClean="0"/>
              <a:t> relativism- all we have is our own narrative- all are supposedly equal</a:t>
            </a:r>
          </a:p>
          <a:p>
            <a:r>
              <a:rPr lang="en-US" dirty="0" smtClean="0"/>
              <a:t>3</a:t>
            </a:r>
            <a:r>
              <a:rPr lang="en-US" baseline="30000" dirty="0" smtClean="0"/>
              <a:t>rd</a:t>
            </a:r>
            <a:r>
              <a:rPr lang="en-US" dirty="0" smtClean="0"/>
              <a:t> Fundamentalism- any organized attempt to return to the certainty of doctrine</a:t>
            </a:r>
            <a:endParaRPr lang="en-US" dirty="0"/>
          </a:p>
        </p:txBody>
      </p:sp>
    </p:spTree>
    <p:extLst>
      <p:ext uri="{BB962C8B-B14F-4D97-AF65-F5344CB8AC3E}">
        <p14:creationId xmlns:p14="http://schemas.microsoft.com/office/powerpoint/2010/main" val="313631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Fundamentalism: two types</a:t>
            </a:r>
            <a:endParaRPr lang="en-US" b="1" dirty="0"/>
          </a:p>
        </p:txBody>
      </p:sp>
      <p:sp>
        <p:nvSpPr>
          <p:cNvPr id="3" name="Content Placeholder 2"/>
          <p:cNvSpPr>
            <a:spLocks noGrp="1"/>
          </p:cNvSpPr>
          <p:nvPr>
            <p:ph idx="1"/>
          </p:nvPr>
        </p:nvSpPr>
        <p:spPr/>
        <p:txBody>
          <a:bodyPr/>
          <a:lstStyle/>
          <a:p>
            <a:r>
              <a:rPr lang="en-US" b="1" dirty="0" err="1" smtClean="0"/>
              <a:t>Reconquista</a:t>
            </a:r>
            <a:r>
              <a:rPr lang="en-US" b="1" dirty="0" smtClean="0"/>
              <a:t>- </a:t>
            </a:r>
            <a:r>
              <a:rPr lang="en-US" dirty="0" smtClean="0"/>
              <a:t>re-establish ideas on the whole society</a:t>
            </a:r>
          </a:p>
          <a:p>
            <a:pPr lvl="1"/>
            <a:r>
              <a:rPr lang="en-US" dirty="0" smtClean="0"/>
              <a:t>Requires totalitarianism</a:t>
            </a:r>
          </a:p>
          <a:p>
            <a:pPr lvl="1"/>
            <a:r>
              <a:rPr lang="en-US" dirty="0" smtClean="0"/>
              <a:t>Very difficult in the modern world</a:t>
            </a:r>
          </a:p>
          <a:p>
            <a:r>
              <a:rPr lang="en-US" b="1" dirty="0" smtClean="0"/>
              <a:t>Sectarian or sub-cultural- </a:t>
            </a:r>
            <a:r>
              <a:rPr lang="en-US" dirty="0" smtClean="0"/>
              <a:t>only on sub-culture within society</a:t>
            </a:r>
          </a:p>
          <a:p>
            <a:pPr lvl="1"/>
            <a:r>
              <a:rPr lang="en-US" dirty="0" smtClean="0"/>
              <a:t>i.e. Amish, Mennonites</a:t>
            </a:r>
            <a:endParaRPr lang="en-US" dirty="0"/>
          </a:p>
        </p:txBody>
      </p:sp>
    </p:spTree>
    <p:extLst>
      <p:ext uri="{BB962C8B-B14F-4D97-AF65-F5344CB8AC3E}">
        <p14:creationId xmlns:p14="http://schemas.microsoft.com/office/powerpoint/2010/main" val="3504611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Three developments in the </a:t>
            </a:r>
            <a:br>
              <a:rPr lang="en-US" b="1" dirty="0" smtClean="0"/>
            </a:br>
            <a:r>
              <a:rPr lang="en-US" b="1" dirty="0" smtClean="0"/>
              <a:t>1970s  affecting Berger’s </a:t>
            </a:r>
            <a:r>
              <a:rPr lang="en-US" b="1" dirty="0" smtClean="0"/>
              <a:t>Ideas</a:t>
            </a:r>
            <a:endParaRPr lang="en-US" b="1" dirty="0"/>
          </a:p>
        </p:txBody>
      </p:sp>
      <p:sp>
        <p:nvSpPr>
          <p:cNvPr id="6" name="Content Placeholder 5"/>
          <p:cNvSpPr>
            <a:spLocks noGrp="1"/>
          </p:cNvSpPr>
          <p:nvPr>
            <p:ph idx="1"/>
          </p:nvPr>
        </p:nvSpPr>
        <p:spPr/>
        <p:txBody>
          <a:bodyPr/>
          <a:lstStyle/>
          <a:p>
            <a:pPr marL="514350" indent="-514350">
              <a:buNone/>
            </a:pPr>
            <a:r>
              <a:rPr lang="en-US" dirty="0" smtClean="0"/>
              <a:t>1. </a:t>
            </a:r>
            <a:r>
              <a:rPr lang="en-US" b="1" dirty="0" smtClean="0"/>
              <a:t>Counter Culture-</a:t>
            </a:r>
            <a:r>
              <a:rPr lang="en-US" dirty="0" smtClean="0"/>
              <a:t> it had under/ overtones from Asian ideas</a:t>
            </a:r>
          </a:p>
          <a:p>
            <a:pPr marL="514350" indent="-514350">
              <a:buNone/>
            </a:pPr>
            <a:r>
              <a:rPr lang="en-US" dirty="0" smtClean="0"/>
              <a:t>2. </a:t>
            </a:r>
            <a:r>
              <a:rPr lang="en-US" b="1" dirty="0" smtClean="0"/>
              <a:t>Evangelical Protestantism- </a:t>
            </a:r>
            <a:r>
              <a:rPr lang="en-US" dirty="0" smtClean="0"/>
              <a:t>during president Carter’s campaign, 1/3 of all US citizens claimed to be born again Christians</a:t>
            </a:r>
          </a:p>
          <a:p>
            <a:pPr marL="514350" indent="-514350">
              <a:buNone/>
            </a:pPr>
            <a:r>
              <a:rPr lang="en-US" dirty="0" smtClean="0"/>
              <a:t>3. </a:t>
            </a:r>
            <a:r>
              <a:rPr lang="en-US" b="1" dirty="0" smtClean="0"/>
              <a:t>Developing world- </a:t>
            </a:r>
            <a:r>
              <a:rPr lang="en-US" dirty="0" smtClean="0"/>
              <a:t>AKA third world</a:t>
            </a:r>
            <a:endParaRPr lang="en-US" dirty="0"/>
          </a:p>
        </p:txBody>
      </p:sp>
    </p:spTree>
    <p:extLst>
      <p:ext uri="{BB962C8B-B14F-4D97-AF65-F5344CB8AC3E}">
        <p14:creationId xmlns:p14="http://schemas.microsoft.com/office/powerpoint/2010/main" val="3610485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Contemporary Scene</a:t>
            </a:r>
            <a:endParaRPr lang="en-US" b="1" dirty="0"/>
          </a:p>
        </p:txBody>
      </p:sp>
      <p:sp>
        <p:nvSpPr>
          <p:cNvPr id="3" name="Content Placeholder 2"/>
          <p:cNvSpPr>
            <a:spLocks noGrp="1"/>
          </p:cNvSpPr>
          <p:nvPr>
            <p:ph idx="1"/>
          </p:nvPr>
        </p:nvSpPr>
        <p:spPr/>
        <p:txBody>
          <a:bodyPr>
            <a:normAutofit lnSpcReduction="10000"/>
          </a:bodyPr>
          <a:lstStyle/>
          <a:p>
            <a:r>
              <a:rPr lang="en-US" dirty="0" smtClean="0"/>
              <a:t>Today every religion in the world is experiencing revival</a:t>
            </a:r>
          </a:p>
          <a:p>
            <a:r>
              <a:rPr lang="en-US" dirty="0" smtClean="0"/>
              <a:t>Evangelical Protestantism and Islam are the two biggest religions experiencing revival</a:t>
            </a:r>
          </a:p>
          <a:p>
            <a:r>
              <a:rPr lang="en-US" dirty="0" smtClean="0"/>
              <a:t>Evangelical Protestantism is changing the world, the most significant part is Pentecostalism</a:t>
            </a:r>
          </a:p>
          <a:p>
            <a:r>
              <a:rPr lang="en-US" dirty="0" smtClean="0"/>
              <a:t>There are possible 130 million Christians in China- around 10%</a:t>
            </a:r>
            <a:endParaRPr lang="en-US" dirty="0"/>
          </a:p>
        </p:txBody>
      </p:sp>
    </p:spTree>
    <p:extLst>
      <p:ext uri="{BB962C8B-B14F-4D97-AF65-F5344CB8AC3E}">
        <p14:creationId xmlns:p14="http://schemas.microsoft.com/office/powerpoint/2010/main" val="2720085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The Social Consequences of Religious Revivals</a:t>
            </a:r>
            <a:endParaRPr lang="en-US" sz="3200" b="1" dirty="0"/>
          </a:p>
        </p:txBody>
      </p:sp>
      <p:sp>
        <p:nvSpPr>
          <p:cNvPr id="3" name="Content Placeholder 2"/>
          <p:cNvSpPr>
            <a:spLocks noGrp="1"/>
          </p:cNvSpPr>
          <p:nvPr>
            <p:ph idx="1"/>
          </p:nvPr>
        </p:nvSpPr>
        <p:spPr/>
        <p:txBody>
          <a:bodyPr/>
          <a:lstStyle/>
          <a:p>
            <a:r>
              <a:rPr lang="en-US" b="1" dirty="0" smtClean="0"/>
              <a:t>Islam-</a:t>
            </a:r>
            <a:r>
              <a:rPr lang="en-US" dirty="0" smtClean="0"/>
              <a:t> women in general are put into socially inferior position</a:t>
            </a:r>
          </a:p>
          <a:p>
            <a:r>
              <a:rPr lang="en-US" b="1" dirty="0" smtClean="0"/>
              <a:t>Protestantism-</a:t>
            </a:r>
            <a:r>
              <a:rPr lang="en-US" dirty="0" smtClean="0"/>
              <a:t> women are emancipated and men are domesticated by their wives</a:t>
            </a:r>
          </a:p>
          <a:p>
            <a:pPr lvl="1"/>
            <a:r>
              <a:rPr lang="en-US" dirty="0" smtClean="0"/>
              <a:t>There is no Protestant equivalent to </a:t>
            </a:r>
            <a:r>
              <a:rPr lang="en-US" dirty="0" err="1" smtClean="0"/>
              <a:t>Sharia</a:t>
            </a:r>
            <a:r>
              <a:rPr lang="en-US" dirty="0" smtClean="0"/>
              <a:t> law</a:t>
            </a:r>
          </a:p>
          <a:p>
            <a:r>
              <a:rPr lang="en-US" b="1" dirty="0" smtClean="0"/>
              <a:t>The Roman Catholic Church </a:t>
            </a:r>
            <a:r>
              <a:rPr lang="en-US" dirty="0" smtClean="0"/>
              <a:t>is still very influential</a:t>
            </a:r>
            <a:endParaRPr lang="en-US" dirty="0"/>
          </a:p>
        </p:txBody>
      </p:sp>
    </p:spTree>
    <p:extLst>
      <p:ext uri="{BB962C8B-B14F-4D97-AF65-F5344CB8AC3E}">
        <p14:creationId xmlns:p14="http://schemas.microsoft.com/office/powerpoint/2010/main" val="2634593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The Social Consequences of Christian Religious Revival</a:t>
            </a:r>
            <a:endParaRPr lang="en-US" sz="2800" b="1" dirty="0"/>
          </a:p>
        </p:txBody>
      </p:sp>
      <p:sp>
        <p:nvSpPr>
          <p:cNvPr id="3" name="Content Placeholder 2"/>
          <p:cNvSpPr>
            <a:spLocks noGrp="1"/>
          </p:cNvSpPr>
          <p:nvPr>
            <p:ph idx="1"/>
          </p:nvPr>
        </p:nvSpPr>
        <p:spPr/>
        <p:txBody>
          <a:bodyPr>
            <a:normAutofit fontScale="92500"/>
          </a:bodyPr>
          <a:lstStyle/>
          <a:p>
            <a:r>
              <a:rPr lang="en-US" dirty="0" smtClean="0"/>
              <a:t>The demographic center of Christianity is shifting form north to south</a:t>
            </a:r>
          </a:p>
          <a:p>
            <a:r>
              <a:rPr lang="en-US" dirty="0" smtClean="0"/>
              <a:t>Christianity is becoming more rigorous morally and robustly supernatural</a:t>
            </a:r>
          </a:p>
          <a:p>
            <a:r>
              <a:rPr lang="en-US" dirty="0" smtClean="0"/>
              <a:t>Eastern Christian Orthodoxy is not expansionary</a:t>
            </a:r>
          </a:p>
          <a:p>
            <a:r>
              <a:rPr lang="en-US" dirty="0" smtClean="0"/>
              <a:t>Evangelical Protestantism is the most modern of all religions because it requires the individual to choose rather than be born into it.</a:t>
            </a:r>
            <a:endParaRPr lang="en-US" dirty="0"/>
          </a:p>
        </p:txBody>
      </p:sp>
    </p:spTree>
    <p:extLst>
      <p:ext uri="{BB962C8B-B14F-4D97-AF65-F5344CB8AC3E}">
        <p14:creationId xmlns:p14="http://schemas.microsoft.com/office/powerpoint/2010/main" val="4194116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Religious </a:t>
            </a:r>
            <a:r>
              <a:rPr lang="en-US" b="1" dirty="0" err="1" smtClean="0"/>
              <a:t>Pluralisim</a:t>
            </a:r>
            <a:r>
              <a:rPr lang="en-US" b="1" dirty="0" smtClean="0"/>
              <a:t>:</a:t>
            </a:r>
            <a:r>
              <a:rPr lang="en-US" b="1" dirty="0" smtClean="0"/>
              <a:t/>
            </a:r>
            <a:br>
              <a:rPr lang="en-US" b="1" dirty="0" smtClean="0"/>
            </a:br>
            <a:r>
              <a:rPr lang="en-US" b="1" dirty="0" smtClean="0"/>
              <a:t>Sociology of Religion</a:t>
            </a:r>
            <a:endParaRPr lang="en-US" b="1" dirty="0"/>
          </a:p>
        </p:txBody>
      </p:sp>
      <p:sp>
        <p:nvSpPr>
          <p:cNvPr id="3" name="Subtitle 2"/>
          <p:cNvSpPr>
            <a:spLocks noGrp="1"/>
          </p:cNvSpPr>
          <p:nvPr>
            <p:ph type="body" idx="1"/>
          </p:nvPr>
        </p:nvSpPr>
        <p:spPr/>
        <p:txBody>
          <a:bodyPr>
            <a:noAutofit/>
          </a:bodyPr>
          <a:lstStyle/>
          <a:p>
            <a:pPr algn="ctr"/>
            <a:r>
              <a:rPr lang="en-US" sz="2800" b="1" dirty="0" smtClean="0">
                <a:solidFill>
                  <a:srgbClr val="FF0000"/>
                </a:solidFill>
              </a:rPr>
              <a:t>Craig Vincent Mitchell, PhD</a:t>
            </a:r>
          </a:p>
          <a:p>
            <a:pPr algn="ctr"/>
            <a:r>
              <a:rPr lang="en-US" sz="2800" b="1" dirty="0" smtClean="0">
                <a:solidFill>
                  <a:srgbClr val="FF0000"/>
                </a:solidFill>
              </a:rPr>
              <a:t>Assistant Professor of Christian Ethics</a:t>
            </a:r>
          </a:p>
          <a:p>
            <a:pPr algn="ctr"/>
            <a:r>
              <a:rPr lang="en-US" sz="2800" b="1" dirty="0" smtClean="0">
                <a:solidFill>
                  <a:srgbClr val="FF0000"/>
                </a:solidFill>
              </a:rPr>
              <a:t>Southwestern Baptist Theological Seminary</a:t>
            </a:r>
            <a:endParaRPr lang="en-US" sz="2800" b="1" dirty="0">
              <a:solidFill>
                <a:srgbClr val="FF0000"/>
              </a:solidFill>
            </a:endParaRPr>
          </a:p>
        </p:txBody>
      </p:sp>
    </p:spTree>
    <p:extLst>
      <p:ext uri="{BB962C8B-B14F-4D97-AF65-F5344CB8AC3E}">
        <p14:creationId xmlns:p14="http://schemas.microsoft.com/office/powerpoint/2010/main" val="611864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The Social Consequences of  Jewish Religious Revival</a:t>
            </a:r>
            <a:endParaRPr lang="en-US" sz="2800" b="1" dirty="0"/>
          </a:p>
        </p:txBody>
      </p:sp>
      <p:sp>
        <p:nvSpPr>
          <p:cNvPr id="3" name="Content Placeholder 2"/>
          <p:cNvSpPr>
            <a:spLocks noGrp="1"/>
          </p:cNvSpPr>
          <p:nvPr>
            <p:ph idx="1"/>
          </p:nvPr>
        </p:nvSpPr>
        <p:spPr/>
        <p:txBody>
          <a:bodyPr>
            <a:normAutofit/>
          </a:bodyPr>
          <a:lstStyle/>
          <a:p>
            <a:r>
              <a:rPr lang="en-US" dirty="0" smtClean="0"/>
              <a:t>Judaism has global significance (12-14 million Jews in the world)</a:t>
            </a:r>
          </a:p>
          <a:p>
            <a:r>
              <a:rPr lang="en-US" dirty="0" smtClean="0"/>
              <a:t>17% in Europe, 40% in Israel, and 40% in USA</a:t>
            </a:r>
          </a:p>
          <a:p>
            <a:r>
              <a:rPr lang="en-US" dirty="0" smtClean="0"/>
              <a:t>Ultra orthodox is the fastest growing part of Judaism</a:t>
            </a:r>
          </a:p>
          <a:p>
            <a:pPr lvl="1"/>
            <a:r>
              <a:rPr lang="en-US" dirty="0" smtClean="0"/>
              <a:t>They have more kids (6-7 on the average)</a:t>
            </a:r>
          </a:p>
          <a:p>
            <a:pPr lvl="1"/>
            <a:r>
              <a:rPr lang="en-US" dirty="0" smtClean="0"/>
              <a:t>They try to convert other Jews</a:t>
            </a:r>
          </a:p>
          <a:p>
            <a:pPr lvl="1"/>
            <a:r>
              <a:rPr lang="en-US" dirty="0" smtClean="0"/>
              <a:t>They exist both in and outside of Israel</a:t>
            </a:r>
            <a:endParaRPr lang="en-US" dirty="0"/>
          </a:p>
        </p:txBody>
      </p:sp>
    </p:spTree>
    <p:extLst>
      <p:ext uri="{BB962C8B-B14F-4D97-AF65-F5344CB8AC3E}">
        <p14:creationId xmlns:p14="http://schemas.microsoft.com/office/powerpoint/2010/main" val="1834538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The Social Consequences of  Jewish Religious Revival</a:t>
            </a:r>
            <a:endParaRPr lang="en-US" sz="2800" b="1" dirty="0"/>
          </a:p>
        </p:txBody>
      </p:sp>
      <p:sp>
        <p:nvSpPr>
          <p:cNvPr id="3" name="Content Placeholder 2"/>
          <p:cNvSpPr>
            <a:spLocks noGrp="1"/>
          </p:cNvSpPr>
          <p:nvPr>
            <p:ph idx="1"/>
          </p:nvPr>
        </p:nvSpPr>
        <p:spPr/>
        <p:txBody>
          <a:bodyPr/>
          <a:lstStyle/>
          <a:p>
            <a:r>
              <a:rPr lang="en-US" dirty="0" smtClean="0"/>
              <a:t>1/10 of the world population was Jewish in 30 A.D.</a:t>
            </a:r>
          </a:p>
          <a:p>
            <a:r>
              <a:rPr lang="en-US" dirty="0" smtClean="0"/>
              <a:t>Only 1 million Jews existed in 1500 A.D.</a:t>
            </a:r>
          </a:p>
          <a:p>
            <a:r>
              <a:rPr lang="en-US" dirty="0" smtClean="0"/>
              <a:t>2 ½ million Jews existed in 1800 A.D., 1.5 million in Europe, the rest in the Orient</a:t>
            </a:r>
          </a:p>
          <a:p>
            <a:r>
              <a:rPr lang="en-US" dirty="0" smtClean="0"/>
              <a:t>19-20</a:t>
            </a:r>
            <a:r>
              <a:rPr lang="en-US" baseline="30000" dirty="0" smtClean="0"/>
              <a:t>th</a:t>
            </a:r>
            <a:r>
              <a:rPr lang="en-US" dirty="0" smtClean="0"/>
              <a:t> centuries had </a:t>
            </a:r>
            <a:r>
              <a:rPr lang="en-US" dirty="0" err="1" smtClean="0"/>
              <a:t>explosionary</a:t>
            </a:r>
            <a:r>
              <a:rPr lang="en-US" dirty="0" smtClean="0"/>
              <a:t> growth (10 million)</a:t>
            </a:r>
            <a:endParaRPr lang="en-US" dirty="0"/>
          </a:p>
        </p:txBody>
      </p:sp>
    </p:spTree>
    <p:extLst>
      <p:ext uri="{BB962C8B-B14F-4D97-AF65-F5344CB8AC3E}">
        <p14:creationId xmlns:p14="http://schemas.microsoft.com/office/powerpoint/2010/main" val="2010589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The Social Consequences of  Jewish Religious Revival</a:t>
            </a:r>
            <a:endParaRPr lang="en-US" sz="2800" b="1" dirty="0"/>
          </a:p>
        </p:txBody>
      </p:sp>
      <p:sp>
        <p:nvSpPr>
          <p:cNvPr id="3" name="Content Placeholder 2"/>
          <p:cNvSpPr>
            <a:spLocks noGrp="1"/>
          </p:cNvSpPr>
          <p:nvPr>
            <p:ph idx="1"/>
          </p:nvPr>
        </p:nvSpPr>
        <p:spPr/>
        <p:txBody>
          <a:bodyPr/>
          <a:lstStyle/>
          <a:p>
            <a:r>
              <a:rPr lang="en-US" dirty="0" smtClean="0"/>
              <a:t>Reformed Jews came about 1800s</a:t>
            </a:r>
          </a:p>
          <a:p>
            <a:r>
              <a:rPr lang="en-US" dirty="0" smtClean="0"/>
              <a:t>Orthodox Judaism came about 1860s</a:t>
            </a:r>
          </a:p>
          <a:p>
            <a:r>
              <a:rPr lang="en-US" dirty="0" smtClean="0"/>
              <a:t>Ultra-orthodoxy- Zionism- Jews began to study the Bible</a:t>
            </a:r>
          </a:p>
          <a:p>
            <a:r>
              <a:rPr lang="en-US" dirty="0" smtClean="0"/>
              <a:t>Jews belong to every political view</a:t>
            </a:r>
          </a:p>
          <a:p>
            <a:r>
              <a:rPr lang="en-US" dirty="0" smtClean="0"/>
              <a:t>Jews have a shared memory/ history and a shared fate that makes them a community</a:t>
            </a:r>
            <a:endParaRPr lang="en-US" dirty="0"/>
          </a:p>
        </p:txBody>
      </p:sp>
    </p:spTree>
    <p:extLst>
      <p:ext uri="{BB962C8B-B14F-4D97-AF65-F5344CB8AC3E}">
        <p14:creationId xmlns:p14="http://schemas.microsoft.com/office/powerpoint/2010/main" val="126839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The Social Consequences of Religious Revivals</a:t>
            </a:r>
            <a:endParaRPr lang="en-US" sz="3200" b="1" dirty="0"/>
          </a:p>
        </p:txBody>
      </p:sp>
      <p:sp>
        <p:nvSpPr>
          <p:cNvPr id="3" name="Content Placeholder 2"/>
          <p:cNvSpPr>
            <a:spLocks noGrp="1"/>
          </p:cNvSpPr>
          <p:nvPr>
            <p:ph idx="1"/>
          </p:nvPr>
        </p:nvSpPr>
        <p:spPr/>
        <p:txBody>
          <a:bodyPr/>
          <a:lstStyle/>
          <a:p>
            <a:r>
              <a:rPr lang="en-US" b="1" dirty="0" smtClean="0"/>
              <a:t>Mormonism</a:t>
            </a:r>
            <a:r>
              <a:rPr lang="en-US" dirty="0" smtClean="0"/>
              <a:t> is global- 12 million worldwide</a:t>
            </a:r>
          </a:p>
          <a:p>
            <a:pPr lvl="1"/>
            <a:r>
              <a:rPr lang="en-US" dirty="0" smtClean="0"/>
              <a:t>½ live outside of the U.S.</a:t>
            </a:r>
          </a:p>
          <a:p>
            <a:pPr lvl="1"/>
            <a:r>
              <a:rPr lang="en-US" dirty="0" smtClean="0"/>
              <a:t>It is most successful in Polynesia</a:t>
            </a:r>
          </a:p>
          <a:p>
            <a:r>
              <a:rPr lang="en-US" b="1" dirty="0" smtClean="0"/>
              <a:t>Hinduism </a:t>
            </a:r>
            <a:r>
              <a:rPr lang="en-US" dirty="0" smtClean="0"/>
              <a:t>is difficult to maintain outside of India, but is still going global</a:t>
            </a:r>
          </a:p>
          <a:p>
            <a:r>
              <a:rPr lang="en-US" b="1" dirty="0" smtClean="0"/>
              <a:t>Buddhism</a:t>
            </a:r>
            <a:r>
              <a:rPr lang="en-US" dirty="0" smtClean="0"/>
              <a:t> is very missionary, with about 800,000 converts in the U.S.</a:t>
            </a:r>
            <a:endParaRPr lang="en-US" dirty="0"/>
          </a:p>
        </p:txBody>
      </p:sp>
    </p:spTree>
    <p:extLst>
      <p:ext uri="{BB962C8B-B14F-4D97-AF65-F5344CB8AC3E}">
        <p14:creationId xmlns:p14="http://schemas.microsoft.com/office/powerpoint/2010/main" val="131115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Religious Freedom</a:t>
            </a:r>
            <a:endParaRPr lang="en-US" b="1" dirty="0"/>
          </a:p>
        </p:txBody>
      </p:sp>
      <p:sp>
        <p:nvSpPr>
          <p:cNvPr id="3" name="Content Placeholder 2"/>
          <p:cNvSpPr>
            <a:spLocks noGrp="1"/>
          </p:cNvSpPr>
          <p:nvPr>
            <p:ph idx="1"/>
          </p:nvPr>
        </p:nvSpPr>
        <p:spPr/>
        <p:txBody>
          <a:bodyPr/>
          <a:lstStyle/>
          <a:p>
            <a:r>
              <a:rPr lang="en-US" dirty="0" smtClean="0"/>
              <a:t>Reduces violence</a:t>
            </a:r>
          </a:p>
          <a:p>
            <a:r>
              <a:rPr lang="en-US" dirty="0" smtClean="0"/>
              <a:t>Is a universal human right</a:t>
            </a:r>
          </a:p>
          <a:p>
            <a:r>
              <a:rPr lang="en-US" dirty="0" smtClean="0"/>
              <a:t>Brings with it bundled commodities</a:t>
            </a:r>
          </a:p>
          <a:p>
            <a:pPr lvl="1"/>
            <a:r>
              <a:rPr lang="en-US" dirty="0" smtClean="0"/>
              <a:t>Freedom of the press</a:t>
            </a:r>
          </a:p>
          <a:p>
            <a:pPr lvl="1"/>
            <a:r>
              <a:rPr lang="en-US" dirty="0" smtClean="0"/>
              <a:t>Economic freedom</a:t>
            </a:r>
          </a:p>
          <a:p>
            <a:pPr lvl="1"/>
            <a:r>
              <a:rPr lang="en-US" dirty="0" smtClean="0"/>
              <a:t>Freedom for women</a:t>
            </a:r>
          </a:p>
          <a:p>
            <a:pPr lvl="1"/>
            <a:r>
              <a:rPr lang="en-US" dirty="0" smtClean="0"/>
              <a:t>Better healthcare</a:t>
            </a:r>
            <a:endParaRPr lang="en-US" dirty="0"/>
          </a:p>
        </p:txBody>
      </p:sp>
    </p:spTree>
    <p:extLst>
      <p:ext uri="{BB962C8B-B14F-4D97-AF65-F5344CB8AC3E}">
        <p14:creationId xmlns:p14="http://schemas.microsoft.com/office/powerpoint/2010/main" val="722717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Secularism and Atheism</a:t>
            </a:r>
            <a:endParaRPr lang="en-US" b="1" dirty="0"/>
          </a:p>
        </p:txBody>
      </p:sp>
      <p:sp>
        <p:nvSpPr>
          <p:cNvPr id="3" name="Content Placeholder 2"/>
          <p:cNvSpPr>
            <a:spLocks noGrp="1"/>
          </p:cNvSpPr>
          <p:nvPr>
            <p:ph idx="1"/>
          </p:nvPr>
        </p:nvSpPr>
        <p:spPr/>
        <p:txBody>
          <a:bodyPr/>
          <a:lstStyle/>
          <a:p>
            <a:r>
              <a:rPr lang="en-US" dirty="0" smtClean="0"/>
              <a:t>In the Czech Republic, Estonia, and East Germany secularism is the cultural norm.</a:t>
            </a:r>
          </a:p>
          <a:p>
            <a:r>
              <a:rPr lang="en-US" dirty="0" smtClean="0"/>
              <a:t>Only communist governments endorse atheism</a:t>
            </a:r>
          </a:p>
          <a:p>
            <a:r>
              <a:rPr lang="en-US" dirty="0" smtClean="0"/>
              <a:t>State enforced secularism always fails.</a:t>
            </a:r>
          </a:p>
          <a:p>
            <a:r>
              <a:rPr lang="en-US" dirty="0" smtClean="0"/>
              <a:t>Secularism is a point of view, not an empirical fact. It is a sociological/ political ideology</a:t>
            </a:r>
          </a:p>
          <a:p>
            <a:r>
              <a:rPr lang="en-US" dirty="0" smtClean="0"/>
              <a:t>Atheism is a worldview</a:t>
            </a:r>
            <a:endParaRPr lang="en-US" dirty="0"/>
          </a:p>
        </p:txBody>
      </p:sp>
    </p:spTree>
    <p:extLst>
      <p:ext uri="{BB962C8B-B14F-4D97-AF65-F5344CB8AC3E}">
        <p14:creationId xmlns:p14="http://schemas.microsoft.com/office/powerpoint/2010/main" val="3617917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Religion and Conflict</a:t>
            </a:r>
            <a:endParaRPr lang="en-US" b="1" dirty="0"/>
          </a:p>
        </p:txBody>
      </p:sp>
      <p:sp>
        <p:nvSpPr>
          <p:cNvPr id="3" name="Content Placeholder 2"/>
          <p:cNvSpPr>
            <a:spLocks noGrp="1"/>
          </p:cNvSpPr>
          <p:nvPr>
            <p:ph idx="1"/>
          </p:nvPr>
        </p:nvSpPr>
        <p:spPr/>
        <p:txBody>
          <a:bodyPr/>
          <a:lstStyle/>
          <a:p>
            <a:r>
              <a:rPr lang="en-US" dirty="0" smtClean="0"/>
              <a:t>Every trouble spot in the world today has a religious component</a:t>
            </a:r>
          </a:p>
          <a:p>
            <a:r>
              <a:rPr lang="en-US" dirty="0" smtClean="0"/>
              <a:t>Religious social movements can be deadly because they have cosmological significance</a:t>
            </a:r>
          </a:p>
          <a:p>
            <a:r>
              <a:rPr lang="en-US" dirty="0" smtClean="0"/>
              <a:t>Religion does not cause conflict, but it makes it much worse. It makes conflict much more violent and deadly</a:t>
            </a:r>
            <a:endParaRPr lang="en-US" dirty="0"/>
          </a:p>
        </p:txBody>
      </p:sp>
    </p:spTree>
    <p:extLst>
      <p:ext uri="{BB962C8B-B14F-4D97-AF65-F5344CB8AC3E}">
        <p14:creationId xmlns:p14="http://schemas.microsoft.com/office/powerpoint/2010/main" val="818812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Exceptions to Religious Revival</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Cultural Elites- </a:t>
            </a:r>
            <a:r>
              <a:rPr lang="en-US" dirty="0" smtClean="0"/>
              <a:t>these are a thin class of people who are highly educated in the humanities. They are intellectuals who control the media, education and law. They have influence far greater than their numbers</a:t>
            </a:r>
          </a:p>
          <a:p>
            <a:r>
              <a:rPr lang="en-US" b="1" dirty="0" smtClean="0"/>
              <a:t>Europe-</a:t>
            </a:r>
            <a:r>
              <a:rPr lang="en-US" dirty="0" smtClean="0"/>
              <a:t> much less religious than the rest of the world</a:t>
            </a:r>
          </a:p>
          <a:p>
            <a:r>
              <a:rPr lang="en-US" b="1" dirty="0" smtClean="0"/>
              <a:t>Turkey-</a:t>
            </a:r>
            <a:r>
              <a:rPr lang="en-US" dirty="0" smtClean="0"/>
              <a:t> was once modeled after France. As they became more democratic they have become more Islamic</a:t>
            </a:r>
            <a:endParaRPr lang="en-US" dirty="0"/>
          </a:p>
        </p:txBody>
      </p:sp>
    </p:spTree>
    <p:extLst>
      <p:ext uri="{BB962C8B-B14F-4D97-AF65-F5344CB8AC3E}">
        <p14:creationId xmlns:p14="http://schemas.microsoft.com/office/powerpoint/2010/main" val="2787831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Exceptions to Religious Revival</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Israel-</a:t>
            </a:r>
            <a:r>
              <a:rPr lang="en-US" dirty="0" smtClean="0"/>
              <a:t> the founders of modern Israel were secular. Secular Jews do not have kids, while religious Jews have kids and vote</a:t>
            </a:r>
          </a:p>
          <a:p>
            <a:r>
              <a:rPr lang="en-US" b="1" dirty="0" smtClean="0"/>
              <a:t>India-</a:t>
            </a:r>
            <a:r>
              <a:rPr lang="en-US" dirty="0" smtClean="0"/>
              <a:t> The founders of the Indian state were secular. Most people are religious. The country is democratic.</a:t>
            </a:r>
          </a:p>
          <a:p>
            <a:r>
              <a:rPr lang="en-US" b="1" dirty="0" smtClean="0"/>
              <a:t>U.S. – </a:t>
            </a:r>
            <a:r>
              <a:rPr lang="en-US" dirty="0" smtClean="0"/>
              <a:t>has a Swedish elite with an Indian population. Democratic party is the home for the Swedes while the Republican party is the home for the Indians</a:t>
            </a:r>
            <a:endParaRPr lang="en-US" dirty="0"/>
          </a:p>
        </p:txBody>
      </p:sp>
    </p:spTree>
    <p:extLst>
      <p:ext uri="{BB962C8B-B14F-4D97-AF65-F5344CB8AC3E}">
        <p14:creationId xmlns:p14="http://schemas.microsoft.com/office/powerpoint/2010/main" val="1304074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The Nation-State </a:t>
            </a:r>
            <a:r>
              <a:rPr lang="en-US" b="1" dirty="0" smtClean="0"/>
              <a:t>versus </a:t>
            </a:r>
            <a:r>
              <a:rPr lang="en-US" b="1" dirty="0" smtClean="0"/>
              <a:t>Religion</a:t>
            </a:r>
            <a:endParaRPr lang="en-US" b="1" dirty="0"/>
          </a:p>
        </p:txBody>
      </p:sp>
      <p:sp>
        <p:nvSpPr>
          <p:cNvPr id="3" name="Content Placeholder 2"/>
          <p:cNvSpPr>
            <a:spLocks noGrp="1"/>
          </p:cNvSpPr>
          <p:nvPr>
            <p:ph idx="1"/>
          </p:nvPr>
        </p:nvSpPr>
        <p:spPr/>
        <p:txBody>
          <a:bodyPr/>
          <a:lstStyle/>
          <a:p>
            <a:r>
              <a:rPr lang="en-US" dirty="0" smtClean="0"/>
              <a:t>A nation is a language with an army. The exception is Switzerland with four languages.</a:t>
            </a:r>
          </a:p>
          <a:p>
            <a:r>
              <a:rPr lang="en-US" dirty="0" smtClean="0"/>
              <a:t>China views Christianity as good because it is productive and bad because it leads to democracy</a:t>
            </a:r>
          </a:p>
          <a:p>
            <a:r>
              <a:rPr lang="en-US" dirty="0" smtClean="0"/>
              <a:t>Only the U.S.A. has church/ state separation</a:t>
            </a:r>
            <a:endParaRPr lang="en-US" dirty="0"/>
          </a:p>
        </p:txBody>
      </p:sp>
    </p:spTree>
    <p:extLst>
      <p:ext uri="{BB962C8B-B14F-4D97-AF65-F5344CB8AC3E}">
        <p14:creationId xmlns:p14="http://schemas.microsoft.com/office/powerpoint/2010/main" val="367690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4400" b="1" dirty="0" smtClean="0"/>
              <a:t>Peter Berger, PhD</a:t>
            </a:r>
            <a:r>
              <a:rPr lang="en-US" sz="3200" b="1" dirty="0" smtClean="0"/>
              <a:t/>
            </a:r>
            <a:br>
              <a:rPr lang="en-US" sz="3200" b="1" dirty="0" smtClean="0"/>
            </a:br>
            <a:r>
              <a:rPr lang="en-US" sz="3200" b="1" dirty="0" smtClean="0"/>
              <a:t>Professor Emeritus, Boston University</a:t>
            </a:r>
            <a:endParaRPr lang="en-US" sz="3200" b="1" dirty="0"/>
          </a:p>
        </p:txBody>
      </p:sp>
      <p:sp>
        <p:nvSpPr>
          <p:cNvPr id="5" name="Content Placeholder 4"/>
          <p:cNvSpPr>
            <a:spLocks noGrp="1"/>
          </p:cNvSpPr>
          <p:nvPr>
            <p:ph sz="half" idx="1"/>
          </p:nvPr>
        </p:nvSpPr>
        <p:spPr/>
        <p:txBody>
          <a:bodyPr>
            <a:normAutofit lnSpcReduction="10000"/>
          </a:bodyPr>
          <a:lstStyle/>
          <a:p>
            <a:r>
              <a:rPr lang="en-US" dirty="0" smtClean="0"/>
              <a:t>Berger is a sociologist who has focused on religion.</a:t>
            </a:r>
          </a:p>
          <a:p>
            <a:r>
              <a:rPr lang="en-US" dirty="0" smtClean="0"/>
              <a:t>He has long been the leader in the field of sociology of religion</a:t>
            </a:r>
          </a:p>
          <a:p>
            <a:r>
              <a:rPr lang="en-US" dirty="0" smtClean="0"/>
              <a:t>He is the author of many books on the subject, including </a:t>
            </a:r>
            <a:r>
              <a:rPr lang="en-US" i="1" dirty="0" smtClean="0"/>
              <a:t>: The Sacred Canopy</a:t>
            </a:r>
          </a:p>
          <a:p>
            <a:endParaRPr lang="en-US" dirty="0" smtClean="0"/>
          </a:p>
        </p:txBody>
      </p:sp>
      <p:pic>
        <p:nvPicPr>
          <p:cNvPr id="7" name="Content Placeholder 6" descr="Peter berger.jpg"/>
          <p:cNvPicPr>
            <a:picLocks noGrp="1" noChangeAspect="1"/>
          </p:cNvPicPr>
          <p:nvPr>
            <p:ph sz="half" idx="2"/>
          </p:nvPr>
        </p:nvPicPr>
        <p:blipFill>
          <a:blip r:embed="rId2"/>
          <a:stretch>
            <a:fillRect/>
          </a:stretch>
        </p:blipFill>
        <p:spPr>
          <a:xfrm>
            <a:off x="4876800" y="2667000"/>
            <a:ext cx="3810000" cy="2362200"/>
          </a:xfrm>
        </p:spPr>
      </p:pic>
    </p:spTree>
    <p:extLst>
      <p:ext uri="{BB962C8B-B14F-4D97-AF65-F5344CB8AC3E}">
        <p14:creationId xmlns:p14="http://schemas.microsoft.com/office/powerpoint/2010/main" val="2611792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Cultural Elite</a:t>
            </a:r>
            <a:endParaRPr lang="en-US" b="1" dirty="0"/>
          </a:p>
        </p:txBody>
      </p:sp>
      <p:sp>
        <p:nvSpPr>
          <p:cNvPr id="3" name="Content Placeholder 2"/>
          <p:cNvSpPr>
            <a:spLocks noGrp="1"/>
          </p:cNvSpPr>
          <p:nvPr>
            <p:ph idx="1"/>
          </p:nvPr>
        </p:nvSpPr>
        <p:spPr/>
        <p:txBody>
          <a:bodyPr/>
          <a:lstStyle/>
          <a:p>
            <a:r>
              <a:rPr lang="en-US" dirty="0" smtClean="0"/>
              <a:t>They are secularized and educated in the humanities and social sciences.</a:t>
            </a:r>
          </a:p>
          <a:p>
            <a:r>
              <a:rPr lang="en-US" smtClean="0"/>
              <a:t>Peter Berger </a:t>
            </a:r>
            <a:r>
              <a:rPr lang="en-US" dirty="0" smtClean="0"/>
              <a:t>believes that the cultural elites are influenced by relativity.</a:t>
            </a:r>
          </a:p>
          <a:p>
            <a:r>
              <a:rPr lang="en-US" dirty="0" smtClean="0"/>
              <a:t>Modernity brings people into close contact with those of other religions, which results in further </a:t>
            </a:r>
            <a:r>
              <a:rPr lang="en-US" dirty="0" err="1" smtClean="0"/>
              <a:t>relativization</a:t>
            </a:r>
            <a:endParaRPr lang="en-US" dirty="0"/>
          </a:p>
        </p:txBody>
      </p:sp>
    </p:spTree>
    <p:extLst>
      <p:ext uri="{BB962C8B-B14F-4D97-AF65-F5344CB8AC3E}">
        <p14:creationId xmlns:p14="http://schemas.microsoft.com/office/powerpoint/2010/main" val="2291876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The Cultural </a:t>
            </a:r>
            <a:r>
              <a:rPr lang="en-US" b="1" dirty="0" smtClean="0"/>
              <a:t>Elite in America</a:t>
            </a:r>
            <a:endParaRPr lang="en-US" b="1" dirty="0"/>
          </a:p>
        </p:txBody>
      </p:sp>
      <p:sp>
        <p:nvSpPr>
          <p:cNvPr id="5" name="Text Placeholder 4"/>
          <p:cNvSpPr>
            <a:spLocks noGrp="1"/>
          </p:cNvSpPr>
          <p:nvPr>
            <p:ph type="body" idx="1"/>
          </p:nvPr>
        </p:nvSpPr>
        <p:spPr/>
        <p:txBody>
          <a:bodyPr/>
          <a:lstStyle/>
          <a:p>
            <a:pPr algn="ctr"/>
            <a:r>
              <a:rPr lang="en-US" dirty="0" smtClean="0"/>
              <a:t>Charles Murray</a:t>
            </a:r>
            <a:endParaRPr lang="en-US" dirty="0"/>
          </a:p>
        </p:txBody>
      </p:sp>
      <p:pic>
        <p:nvPicPr>
          <p:cNvPr id="10" name="Content Placeholder 9"/>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219200" y="2438400"/>
            <a:ext cx="2819400" cy="3505200"/>
          </a:xfrm>
        </p:spPr>
      </p:pic>
      <p:sp>
        <p:nvSpPr>
          <p:cNvPr id="7" name="Text Placeholder 6"/>
          <p:cNvSpPr>
            <a:spLocks noGrp="1"/>
          </p:cNvSpPr>
          <p:nvPr>
            <p:ph type="body" sz="quarter" idx="3"/>
          </p:nvPr>
        </p:nvSpPr>
        <p:spPr/>
        <p:txBody>
          <a:bodyPr/>
          <a:lstStyle/>
          <a:p>
            <a:pPr algn="ctr"/>
            <a:r>
              <a:rPr lang="en-US" i="1" dirty="0" smtClean="0"/>
              <a:t>Coming Apart</a:t>
            </a:r>
            <a:endParaRPr lang="en-US" i="1" dirty="0"/>
          </a:p>
        </p:txBody>
      </p:sp>
      <p:pic>
        <p:nvPicPr>
          <p:cNvPr id="9" name="Content Placeholder 8"/>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266274" y="2174875"/>
            <a:ext cx="2799277" cy="3951288"/>
          </a:xfrm>
        </p:spPr>
      </p:pic>
    </p:spTree>
    <p:extLst>
      <p:ext uri="{BB962C8B-B14F-4D97-AF65-F5344CB8AC3E}">
        <p14:creationId xmlns:p14="http://schemas.microsoft.com/office/powerpoint/2010/main" val="700399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The Cultural </a:t>
            </a:r>
            <a:r>
              <a:rPr lang="en-US" b="1" dirty="0" smtClean="0"/>
              <a:t>Elite in America</a:t>
            </a:r>
            <a:endParaRPr lang="en-US" b="1" dirty="0"/>
          </a:p>
        </p:txBody>
      </p:sp>
      <p:sp>
        <p:nvSpPr>
          <p:cNvPr id="8" name="Content Placeholder 7"/>
          <p:cNvSpPr>
            <a:spLocks noGrp="1"/>
          </p:cNvSpPr>
          <p:nvPr>
            <p:ph idx="1"/>
          </p:nvPr>
        </p:nvSpPr>
        <p:spPr/>
        <p:txBody>
          <a:bodyPr>
            <a:normAutofit fontScale="55000" lnSpcReduction="20000"/>
          </a:bodyPr>
          <a:lstStyle/>
          <a:p>
            <a:r>
              <a:rPr lang="en-US" dirty="0"/>
              <a:t>In </a:t>
            </a:r>
            <a:r>
              <a:rPr lang="en-US" i="1" dirty="0"/>
              <a:t>Coming Apart</a:t>
            </a:r>
            <a:r>
              <a:rPr lang="en-US" dirty="0"/>
              <a:t>, Charles Murray explores the formation of American classes that are different in kind from anything we have ever known, focusing on whites as a way of driving home the fact that the trends he describes do not break along lines of race or ethnicity. </a:t>
            </a:r>
            <a:br>
              <a:rPr lang="en-US" dirty="0"/>
            </a:br>
            <a:r>
              <a:rPr lang="en-US" dirty="0"/>
              <a:t/>
            </a:r>
            <a:br>
              <a:rPr lang="en-US" dirty="0"/>
            </a:br>
            <a:r>
              <a:rPr lang="en-US" dirty="0"/>
              <a:t>Drawing on five decades of statistics and research, </a:t>
            </a:r>
            <a:r>
              <a:rPr lang="en-US" i="1" dirty="0"/>
              <a:t>Coming Apart</a:t>
            </a:r>
            <a:r>
              <a:rPr lang="en-US" dirty="0"/>
              <a:t> demonstrates that a new upper class and a new lower class have diverged so far in core behaviors and values that they barely recognize their underlying American kinship—divergence that has nothing to do with income inequality and that has grown during good economic times and bad. </a:t>
            </a:r>
            <a:br>
              <a:rPr lang="en-US" dirty="0"/>
            </a:br>
            <a:r>
              <a:rPr lang="en-US" dirty="0"/>
              <a:t/>
            </a:r>
            <a:br>
              <a:rPr lang="en-US" dirty="0"/>
            </a:br>
            <a:r>
              <a:rPr lang="en-US" dirty="0"/>
              <a:t>The top and bottom of white America increasingly live in different cultures, Murray argues, with the powerful upper class living in enclaves surrounded by their own kind, ignorant about life in mainstream America, and the lower class suffering from erosions of family and community life that strike at the heart of the pursuit of happiness. That divergence puts the success of the American project at risk. </a:t>
            </a:r>
            <a:br>
              <a:rPr lang="en-US" dirty="0"/>
            </a:br>
            <a:r>
              <a:rPr lang="en-US" dirty="0"/>
              <a:t/>
            </a:r>
            <a:br>
              <a:rPr lang="en-US" dirty="0"/>
            </a:br>
            <a:r>
              <a:rPr lang="en-US" dirty="0"/>
              <a:t>The evidence in </a:t>
            </a:r>
            <a:r>
              <a:rPr lang="en-US" i="1" dirty="0"/>
              <a:t>Coming Apart</a:t>
            </a:r>
            <a:r>
              <a:rPr lang="en-US" dirty="0"/>
              <a:t> is about white America. Its message is about all of America.</a:t>
            </a:r>
          </a:p>
        </p:txBody>
      </p:sp>
    </p:spTree>
    <p:extLst>
      <p:ext uri="{BB962C8B-B14F-4D97-AF65-F5344CB8AC3E}">
        <p14:creationId xmlns:p14="http://schemas.microsoft.com/office/powerpoint/2010/main" val="4180131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Cultural </a:t>
            </a:r>
            <a:r>
              <a:rPr lang="en-US" b="1" dirty="0" smtClean="0"/>
              <a:t>Elite in America</a:t>
            </a:r>
            <a:endParaRPr lang="en-US" b="1" dirty="0"/>
          </a:p>
        </p:txBody>
      </p:sp>
      <p:sp>
        <p:nvSpPr>
          <p:cNvPr id="4" name="Text Placeholder 3"/>
          <p:cNvSpPr>
            <a:spLocks noGrp="1"/>
          </p:cNvSpPr>
          <p:nvPr>
            <p:ph type="body" idx="1"/>
          </p:nvPr>
        </p:nvSpPr>
        <p:spPr/>
        <p:txBody>
          <a:bodyPr/>
          <a:lstStyle/>
          <a:p>
            <a:pPr algn="ctr"/>
            <a:r>
              <a:rPr lang="en-US" dirty="0" smtClean="0"/>
              <a:t>The Narrow Elite</a:t>
            </a:r>
            <a:endParaRPr lang="en-US" dirty="0"/>
          </a:p>
        </p:txBody>
      </p:sp>
      <p:sp>
        <p:nvSpPr>
          <p:cNvPr id="5" name="Content Placeholder 4"/>
          <p:cNvSpPr>
            <a:spLocks noGrp="1"/>
          </p:cNvSpPr>
          <p:nvPr>
            <p:ph sz="half" idx="2"/>
          </p:nvPr>
        </p:nvSpPr>
        <p:spPr/>
        <p:txBody>
          <a:bodyPr/>
          <a:lstStyle/>
          <a:p>
            <a:r>
              <a:rPr lang="en-US" dirty="0" smtClean="0"/>
              <a:t>Their jobs directly affect the nation’s culture, economy, and politics</a:t>
            </a:r>
          </a:p>
          <a:p>
            <a:r>
              <a:rPr lang="en-US" dirty="0" smtClean="0"/>
              <a:t>Includes top executives in the nation’s largest corporations and financial institutions, legislators, lawyers, judges, journalists/ media </a:t>
            </a:r>
          </a:p>
          <a:p>
            <a:r>
              <a:rPr lang="en-US" dirty="0" smtClean="0"/>
              <a:t>Fewer than 100,000</a:t>
            </a:r>
            <a:endParaRPr lang="en-US" dirty="0"/>
          </a:p>
        </p:txBody>
      </p:sp>
      <p:sp>
        <p:nvSpPr>
          <p:cNvPr id="6" name="Text Placeholder 5"/>
          <p:cNvSpPr>
            <a:spLocks noGrp="1"/>
          </p:cNvSpPr>
          <p:nvPr>
            <p:ph type="body" sz="quarter" idx="3"/>
          </p:nvPr>
        </p:nvSpPr>
        <p:spPr/>
        <p:txBody>
          <a:bodyPr/>
          <a:lstStyle/>
          <a:p>
            <a:pPr algn="ctr"/>
            <a:r>
              <a:rPr lang="en-US" dirty="0" smtClean="0"/>
              <a:t>The Broad Elite</a:t>
            </a:r>
            <a:endParaRPr lang="en-US" dirty="0"/>
          </a:p>
        </p:txBody>
      </p:sp>
      <p:sp>
        <p:nvSpPr>
          <p:cNvPr id="7" name="Content Placeholder 6"/>
          <p:cNvSpPr>
            <a:spLocks noGrp="1"/>
          </p:cNvSpPr>
          <p:nvPr>
            <p:ph sz="quarter" idx="4"/>
          </p:nvPr>
        </p:nvSpPr>
        <p:spPr/>
        <p:txBody>
          <a:bodyPr/>
          <a:lstStyle/>
          <a:p>
            <a:r>
              <a:rPr lang="en-US" dirty="0" smtClean="0"/>
              <a:t>Those who are successful within a city or region</a:t>
            </a:r>
          </a:p>
          <a:p>
            <a:r>
              <a:rPr lang="en-US" dirty="0" smtClean="0"/>
              <a:t>Includes businessmen, doctors, lawyers,  college faculty, media/ journalists</a:t>
            </a:r>
          </a:p>
          <a:p>
            <a:r>
              <a:rPr lang="en-US" dirty="0" smtClean="0"/>
              <a:t>Top 5% economically</a:t>
            </a:r>
            <a:endParaRPr lang="en-US" dirty="0"/>
          </a:p>
        </p:txBody>
      </p:sp>
    </p:spTree>
    <p:extLst>
      <p:ext uri="{BB962C8B-B14F-4D97-AF65-F5344CB8AC3E}">
        <p14:creationId xmlns:p14="http://schemas.microsoft.com/office/powerpoint/2010/main" val="2331924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The Cultural </a:t>
            </a:r>
            <a:r>
              <a:rPr lang="en-US" b="1" dirty="0" smtClean="0"/>
              <a:t>Elite in America</a:t>
            </a:r>
            <a:endParaRPr lang="en-US" b="1" dirty="0"/>
          </a:p>
        </p:txBody>
      </p:sp>
      <p:sp>
        <p:nvSpPr>
          <p:cNvPr id="8" name="Content Placeholder 7"/>
          <p:cNvSpPr>
            <a:spLocks noGrp="1"/>
          </p:cNvSpPr>
          <p:nvPr>
            <p:ph idx="1"/>
          </p:nvPr>
        </p:nvSpPr>
        <p:spPr/>
        <p:txBody>
          <a:bodyPr/>
          <a:lstStyle/>
          <a:p>
            <a:r>
              <a:rPr lang="en-US" dirty="0" smtClean="0"/>
              <a:t>They are educated at elite universities: Columbia, Harvard, Princeton, Yale, Stanford, Duke, MIT, and the other ivy league schools</a:t>
            </a:r>
          </a:p>
          <a:p>
            <a:r>
              <a:rPr lang="en-US" dirty="0" smtClean="0"/>
              <a:t>They are wealthier</a:t>
            </a:r>
          </a:p>
          <a:p>
            <a:r>
              <a:rPr lang="en-US" dirty="0" smtClean="0"/>
              <a:t>They are healthier</a:t>
            </a:r>
          </a:p>
          <a:p>
            <a:r>
              <a:rPr lang="en-US" dirty="0" smtClean="0"/>
              <a:t>They do not divorce</a:t>
            </a:r>
          </a:p>
          <a:p>
            <a:r>
              <a:rPr lang="en-US" dirty="0" smtClean="0"/>
              <a:t>They plan everything for their children</a:t>
            </a:r>
          </a:p>
          <a:p>
            <a:r>
              <a:rPr lang="en-US" dirty="0" smtClean="0"/>
              <a:t>They live in their own communities </a:t>
            </a:r>
            <a:endParaRPr lang="en-US" dirty="0"/>
          </a:p>
        </p:txBody>
      </p:sp>
    </p:spTree>
    <p:extLst>
      <p:ext uri="{BB962C8B-B14F-4D97-AF65-F5344CB8AC3E}">
        <p14:creationId xmlns:p14="http://schemas.microsoft.com/office/powerpoint/2010/main" val="13771490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 Immigration Acts</a:t>
            </a:r>
            <a:endParaRPr lang="en-US" b="1" dirty="0"/>
          </a:p>
        </p:txBody>
      </p:sp>
      <p:sp>
        <p:nvSpPr>
          <p:cNvPr id="3" name="Content Placeholder 2"/>
          <p:cNvSpPr>
            <a:spLocks noGrp="1"/>
          </p:cNvSpPr>
          <p:nvPr>
            <p:ph idx="1"/>
          </p:nvPr>
        </p:nvSpPr>
        <p:spPr/>
        <p:txBody>
          <a:bodyPr>
            <a:noAutofit/>
          </a:bodyPr>
          <a:lstStyle/>
          <a:p>
            <a:r>
              <a:rPr lang="en-US" sz="2400" dirty="0" smtClean="0"/>
              <a:t>The </a:t>
            </a:r>
            <a:r>
              <a:rPr lang="en-US" sz="2400" dirty="0"/>
              <a:t>first attempt to naturalize foreigners was through the </a:t>
            </a:r>
            <a:r>
              <a:rPr lang="en-US" sz="2400" b="1" dirty="0"/>
              <a:t>Naturalization Act of 1790</a:t>
            </a:r>
            <a:r>
              <a:rPr lang="en-US" sz="2400" dirty="0"/>
              <a:t>. However many years later the </a:t>
            </a:r>
            <a:r>
              <a:rPr lang="en-US" sz="2400" b="1" dirty="0"/>
              <a:t>Chinese Exclusion Act </a:t>
            </a:r>
            <a:r>
              <a:rPr lang="en-US" sz="2400" dirty="0"/>
              <a:t>was passed to stop the immigration of Chinese people. </a:t>
            </a:r>
            <a:endParaRPr lang="en-US" sz="2400" dirty="0" smtClean="0"/>
          </a:p>
          <a:p>
            <a:r>
              <a:rPr lang="en-US" sz="2400" b="1" dirty="0" smtClean="0"/>
              <a:t>The </a:t>
            </a:r>
            <a:r>
              <a:rPr lang="en-US" sz="2400" b="1" dirty="0"/>
              <a:t>Emergency </a:t>
            </a:r>
            <a:r>
              <a:rPr lang="en-US" sz="2400" b="1" dirty="0" smtClean="0"/>
              <a:t>Quota </a:t>
            </a:r>
            <a:r>
              <a:rPr lang="en-US" sz="2400" b="1" dirty="0"/>
              <a:t>Act of 1921</a:t>
            </a:r>
            <a:r>
              <a:rPr lang="en-US" sz="2400" dirty="0"/>
              <a:t> and the </a:t>
            </a:r>
            <a:r>
              <a:rPr lang="en-US" sz="2400" b="1" dirty="0"/>
              <a:t>Immigration Act of 1924 </a:t>
            </a:r>
            <a:r>
              <a:rPr lang="en-US" sz="2400" dirty="0"/>
              <a:t>put a quota on how many immigrants were permitted, based on nationality and previous influx years</a:t>
            </a:r>
            <a:r>
              <a:rPr lang="en-US" sz="2400" dirty="0" smtClean="0"/>
              <a:t>.</a:t>
            </a:r>
          </a:p>
          <a:p>
            <a:r>
              <a:rPr lang="en-US" sz="2400" dirty="0" smtClean="0"/>
              <a:t> </a:t>
            </a:r>
            <a:r>
              <a:rPr lang="en-US" sz="2400" dirty="0"/>
              <a:t>The </a:t>
            </a:r>
            <a:r>
              <a:rPr lang="en-US" sz="2400" b="1" dirty="0"/>
              <a:t>Immigration and Nationality Act of 1952 </a:t>
            </a:r>
            <a:r>
              <a:rPr lang="en-US" sz="2400" dirty="0"/>
              <a:t>led to the creation of the </a:t>
            </a:r>
            <a:r>
              <a:rPr lang="en-US" sz="2400" b="1" dirty="0"/>
              <a:t>Immigration and Naturalization Service</a:t>
            </a:r>
            <a:r>
              <a:rPr lang="en-US" sz="2400" dirty="0" smtClean="0"/>
              <a:t>.</a:t>
            </a:r>
          </a:p>
          <a:p>
            <a:r>
              <a:rPr lang="en-US" sz="2400" dirty="0" smtClean="0"/>
              <a:t> </a:t>
            </a:r>
            <a:r>
              <a:rPr lang="en-US" sz="2400" dirty="0"/>
              <a:t>The </a:t>
            </a:r>
            <a:r>
              <a:rPr lang="en-US" sz="2400" b="1" dirty="0"/>
              <a:t>Immigration and Nationality Act of 1965 </a:t>
            </a:r>
            <a:r>
              <a:rPr lang="en-US" sz="2400" dirty="0"/>
              <a:t>(or Hart-Cellar Act) discontinued quotas based on national origin, while preference was given to those who have U.S. relatives. For the first time Mexican immigration was restricted.</a:t>
            </a:r>
          </a:p>
        </p:txBody>
      </p:sp>
    </p:spTree>
    <p:extLst>
      <p:ext uri="{BB962C8B-B14F-4D97-AF65-F5344CB8AC3E}">
        <p14:creationId xmlns:p14="http://schemas.microsoft.com/office/powerpoint/2010/main" val="726228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Immigration and Religious Pluralism</a:t>
            </a:r>
            <a:endParaRPr lang="en-US" b="1" dirty="0"/>
          </a:p>
        </p:txBody>
      </p:sp>
      <p:sp>
        <p:nvSpPr>
          <p:cNvPr id="3" name="Content Placeholder 2"/>
          <p:cNvSpPr>
            <a:spLocks noGrp="1"/>
          </p:cNvSpPr>
          <p:nvPr>
            <p:ph idx="1"/>
          </p:nvPr>
        </p:nvSpPr>
        <p:spPr/>
        <p:txBody>
          <a:bodyPr/>
          <a:lstStyle/>
          <a:p>
            <a:r>
              <a:rPr lang="en-US" dirty="0" smtClean="0"/>
              <a:t>Most immigration acts insured that most immigrants came from Europe</a:t>
            </a:r>
          </a:p>
          <a:p>
            <a:r>
              <a:rPr lang="en-US" dirty="0" smtClean="0"/>
              <a:t>Most immigrants had a Judeo-Christian worldview</a:t>
            </a:r>
          </a:p>
          <a:p>
            <a:r>
              <a:rPr lang="en-US" dirty="0" smtClean="0"/>
              <a:t>In 1963, immigration allowed more immigrants from the non-western world</a:t>
            </a:r>
          </a:p>
          <a:p>
            <a:r>
              <a:rPr lang="en-US" dirty="0" smtClean="0"/>
              <a:t>Eastern religions moved into U.S.</a:t>
            </a:r>
          </a:p>
          <a:p>
            <a:r>
              <a:rPr lang="en-US" dirty="0" smtClean="0"/>
              <a:t>U.S. culture begins to change</a:t>
            </a:r>
            <a:endParaRPr lang="en-US" dirty="0"/>
          </a:p>
        </p:txBody>
      </p:sp>
    </p:spTree>
    <p:extLst>
      <p:ext uri="{BB962C8B-B14F-4D97-AF65-F5344CB8AC3E}">
        <p14:creationId xmlns:p14="http://schemas.microsoft.com/office/powerpoint/2010/main" val="1575461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Peter Berger, PhD</a:t>
            </a:r>
            <a:br>
              <a:rPr lang="en-US" b="1" dirty="0" smtClean="0"/>
            </a:br>
            <a:r>
              <a:rPr lang="en-US" b="1" dirty="0" smtClean="0"/>
              <a:t>Professor Emeritus, </a:t>
            </a:r>
            <a:r>
              <a:rPr lang="en-US" b="1" dirty="0" smtClean="0"/>
              <a:t>Boston </a:t>
            </a:r>
            <a:r>
              <a:rPr lang="en-US" b="1" dirty="0" smtClean="0"/>
              <a:t>University</a:t>
            </a:r>
            <a:endParaRPr lang="en-US" b="1" dirty="0"/>
          </a:p>
        </p:txBody>
      </p:sp>
      <p:sp>
        <p:nvSpPr>
          <p:cNvPr id="6" name="Content Placeholder 5"/>
          <p:cNvSpPr>
            <a:spLocks noGrp="1"/>
          </p:cNvSpPr>
          <p:nvPr>
            <p:ph idx="1"/>
          </p:nvPr>
        </p:nvSpPr>
        <p:spPr/>
        <p:txBody>
          <a:bodyPr/>
          <a:lstStyle/>
          <a:p>
            <a:r>
              <a:rPr lang="en-US" dirty="0" smtClean="0"/>
              <a:t>Berger explains that  in sociology there is only pre-modernity and modernity, not post-modernity</a:t>
            </a:r>
          </a:p>
          <a:p>
            <a:r>
              <a:rPr lang="en-US" dirty="0" smtClean="0"/>
              <a:t>Berger believes that modernization does not require secularization theory, but does involve </a:t>
            </a:r>
            <a:r>
              <a:rPr lang="en-US" dirty="0" err="1" smtClean="0"/>
              <a:t>pluralization</a:t>
            </a:r>
            <a:r>
              <a:rPr lang="en-US" dirty="0" smtClean="0"/>
              <a:t> theory.</a:t>
            </a:r>
          </a:p>
          <a:p>
            <a:endParaRPr lang="en-US" dirty="0"/>
          </a:p>
        </p:txBody>
      </p:sp>
    </p:spTree>
    <p:extLst>
      <p:ext uri="{BB962C8B-B14F-4D97-AF65-F5344CB8AC3E}">
        <p14:creationId xmlns:p14="http://schemas.microsoft.com/office/powerpoint/2010/main" val="114888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Charles Taylor, PhD</a:t>
            </a:r>
            <a:br>
              <a:rPr lang="en-US" sz="2800" b="1" dirty="0" smtClean="0"/>
            </a:br>
            <a:r>
              <a:rPr lang="en-US" sz="2800" b="1" dirty="0" smtClean="0"/>
              <a:t>Professor of Emeritus </a:t>
            </a:r>
            <a:r>
              <a:rPr lang="en-US" sz="2800" b="1" dirty="0" smtClean="0"/>
              <a:t>at </a:t>
            </a:r>
            <a:r>
              <a:rPr lang="en-US" sz="2800" b="1" dirty="0" smtClean="0"/>
              <a:t>McGill University</a:t>
            </a:r>
            <a:endParaRPr lang="en-US" sz="2800" b="1" dirty="0"/>
          </a:p>
        </p:txBody>
      </p:sp>
      <p:sp>
        <p:nvSpPr>
          <p:cNvPr id="3" name="Content Placeholder 2"/>
          <p:cNvSpPr>
            <a:spLocks noGrp="1"/>
          </p:cNvSpPr>
          <p:nvPr>
            <p:ph sz="half" idx="1"/>
          </p:nvPr>
        </p:nvSpPr>
        <p:spPr/>
        <p:txBody>
          <a:bodyPr>
            <a:normAutofit lnSpcReduction="10000"/>
          </a:bodyPr>
          <a:lstStyle/>
          <a:p>
            <a:r>
              <a:rPr lang="en-US" dirty="0" smtClean="0"/>
              <a:t>Author of </a:t>
            </a:r>
            <a:r>
              <a:rPr lang="en-US" i="1" dirty="0" smtClean="0"/>
              <a:t>The Secular Age</a:t>
            </a:r>
          </a:p>
          <a:p>
            <a:r>
              <a:rPr lang="en-US" dirty="0" smtClean="0"/>
              <a:t>Major proponent of  secularization theory- it suggests that modernity would result in a decline in religion</a:t>
            </a:r>
          </a:p>
          <a:p>
            <a:r>
              <a:rPr lang="en-US" dirty="0" smtClean="0"/>
              <a:t>Secularization theory did not pass the test of time. </a:t>
            </a:r>
            <a:endParaRPr lang="en-US" dirty="0"/>
          </a:p>
        </p:txBody>
      </p:sp>
      <p:pic>
        <p:nvPicPr>
          <p:cNvPr id="5" name="Content Placeholder 4" descr="Charles_Taylor.jpg"/>
          <p:cNvPicPr>
            <a:picLocks noGrp="1" noChangeAspect="1"/>
          </p:cNvPicPr>
          <p:nvPr>
            <p:ph sz="half" idx="2"/>
          </p:nvPr>
        </p:nvPicPr>
        <p:blipFill>
          <a:blip r:embed="rId2"/>
          <a:stretch>
            <a:fillRect/>
          </a:stretch>
        </p:blipFill>
        <p:spPr>
          <a:xfrm>
            <a:off x="4953000" y="2514600"/>
            <a:ext cx="3505200" cy="3657600"/>
          </a:xfrm>
        </p:spPr>
      </p:pic>
    </p:spTree>
    <p:extLst>
      <p:ext uri="{BB962C8B-B14F-4D97-AF65-F5344CB8AC3E}">
        <p14:creationId xmlns:p14="http://schemas.microsoft.com/office/powerpoint/2010/main" val="336785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Jose Casanova, PhD</a:t>
            </a:r>
            <a:br>
              <a:rPr lang="en-US" b="1" dirty="0" smtClean="0"/>
            </a:br>
            <a:r>
              <a:rPr lang="en-US" b="1" dirty="0" smtClean="0"/>
              <a:t>Georgetown University</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He is a sociologist of religion.</a:t>
            </a:r>
          </a:p>
          <a:p>
            <a:r>
              <a:rPr lang="en-US" dirty="0" smtClean="0"/>
              <a:t>He argues that modernity results in privatization- religion becomes a private matter</a:t>
            </a:r>
          </a:p>
          <a:p>
            <a:r>
              <a:rPr lang="en-US" dirty="0" smtClean="0"/>
              <a:t>Modernity  does not result in a decline in religious belief or practice</a:t>
            </a:r>
            <a:endParaRPr lang="en-US" dirty="0"/>
          </a:p>
        </p:txBody>
      </p:sp>
      <p:pic>
        <p:nvPicPr>
          <p:cNvPr id="5" name="Content Placeholder 4" descr="Jose Casanova.jpg"/>
          <p:cNvPicPr>
            <a:picLocks noGrp="1" noChangeAspect="1"/>
          </p:cNvPicPr>
          <p:nvPr>
            <p:ph sz="half" idx="2"/>
          </p:nvPr>
        </p:nvPicPr>
        <p:blipFill>
          <a:blip r:embed="rId2"/>
          <a:stretch>
            <a:fillRect/>
          </a:stretch>
        </p:blipFill>
        <p:spPr>
          <a:xfrm>
            <a:off x="5486400" y="2362200"/>
            <a:ext cx="2514600" cy="3886199"/>
          </a:xfrm>
        </p:spPr>
      </p:pic>
    </p:spTree>
    <p:extLst>
      <p:ext uri="{BB962C8B-B14F-4D97-AF65-F5344CB8AC3E}">
        <p14:creationId xmlns:p14="http://schemas.microsoft.com/office/powerpoint/2010/main" val="2977847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The </a:t>
            </a:r>
            <a:r>
              <a:rPr lang="en-US" b="1" dirty="0" smtClean="0"/>
              <a:t>Significance </a:t>
            </a:r>
            <a:r>
              <a:rPr lang="en-US" b="1" dirty="0" smtClean="0"/>
              <a:t>of </a:t>
            </a:r>
            <a:r>
              <a:rPr lang="en-US" b="1" dirty="0" smtClean="0"/>
              <a:t>Modernit</a:t>
            </a:r>
            <a:r>
              <a:rPr lang="en-US" dirty="0" smtClean="0"/>
              <a:t>y</a:t>
            </a:r>
            <a:endParaRPr lang="en-US" dirty="0"/>
          </a:p>
        </p:txBody>
      </p:sp>
      <p:sp>
        <p:nvSpPr>
          <p:cNvPr id="6" name="Content Placeholder 5"/>
          <p:cNvSpPr>
            <a:spLocks noGrp="1"/>
          </p:cNvSpPr>
          <p:nvPr>
            <p:ph idx="1"/>
          </p:nvPr>
        </p:nvSpPr>
        <p:spPr/>
        <p:txBody>
          <a:bodyPr/>
          <a:lstStyle/>
          <a:p>
            <a:r>
              <a:rPr lang="en-US" dirty="0" smtClean="0"/>
              <a:t>Modernity does not require secularization</a:t>
            </a:r>
          </a:p>
          <a:p>
            <a:r>
              <a:rPr lang="en-US" dirty="0" smtClean="0"/>
              <a:t>Modernity means that religions are no longer self-evident</a:t>
            </a:r>
          </a:p>
          <a:p>
            <a:r>
              <a:rPr lang="en-US" dirty="0" smtClean="0"/>
              <a:t>Modernity necessarily pluralizes</a:t>
            </a:r>
          </a:p>
          <a:p>
            <a:r>
              <a:rPr lang="en-US" dirty="0" smtClean="0"/>
              <a:t>Plurality is not the same as pluralism. Pluralism is ideological</a:t>
            </a:r>
          </a:p>
          <a:p>
            <a:r>
              <a:rPr lang="en-US" dirty="0" smtClean="0"/>
              <a:t>Peter Berger thinks that </a:t>
            </a:r>
            <a:r>
              <a:rPr lang="en-US" dirty="0" err="1" smtClean="0"/>
              <a:t>pluralization</a:t>
            </a:r>
            <a:r>
              <a:rPr lang="en-US" dirty="0" smtClean="0"/>
              <a:t> theory should replace secularization theory.</a:t>
            </a:r>
            <a:endParaRPr lang="en-US" dirty="0"/>
          </a:p>
        </p:txBody>
      </p:sp>
    </p:spTree>
    <p:extLst>
      <p:ext uri="{BB962C8B-B14F-4D97-AF65-F5344CB8AC3E}">
        <p14:creationId xmlns:p14="http://schemas.microsoft.com/office/powerpoint/2010/main" val="268346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Consequences of </a:t>
            </a:r>
            <a:r>
              <a:rPr lang="en-US" b="1" dirty="0" err="1" smtClean="0"/>
              <a:t>Pluralization</a:t>
            </a:r>
            <a:endParaRPr lang="en-US" b="1" dirty="0"/>
          </a:p>
        </p:txBody>
      </p:sp>
      <p:sp>
        <p:nvSpPr>
          <p:cNvPr id="3" name="Content Placeholder 2"/>
          <p:cNvSpPr>
            <a:spLocks noGrp="1"/>
          </p:cNvSpPr>
          <p:nvPr>
            <p:ph idx="1"/>
          </p:nvPr>
        </p:nvSpPr>
        <p:spPr/>
        <p:txBody>
          <a:bodyPr>
            <a:normAutofit lnSpcReduction="10000"/>
          </a:bodyPr>
          <a:lstStyle/>
          <a:p>
            <a:r>
              <a:rPr lang="en-US" dirty="0" err="1" smtClean="0"/>
              <a:t>Pluralization</a:t>
            </a:r>
            <a:r>
              <a:rPr lang="en-US" dirty="0" smtClean="0"/>
              <a:t> involves religious liberty and religious preference</a:t>
            </a:r>
          </a:p>
          <a:p>
            <a:r>
              <a:rPr lang="en-US" dirty="0" smtClean="0"/>
              <a:t>Religious groups become voluntary associations</a:t>
            </a:r>
          </a:p>
          <a:p>
            <a:r>
              <a:rPr lang="en-US" dirty="0" smtClean="0"/>
              <a:t>Other religions become competitors</a:t>
            </a:r>
          </a:p>
          <a:p>
            <a:r>
              <a:rPr lang="en-US" dirty="0" smtClean="0"/>
              <a:t>Religious groups cannot depend on the state to be a traffic cop</a:t>
            </a:r>
          </a:p>
          <a:p>
            <a:r>
              <a:rPr lang="en-US" dirty="0" smtClean="0"/>
              <a:t>Laity cannot be coerced, they must be enticed or persuaded</a:t>
            </a:r>
            <a:endParaRPr lang="en-US" dirty="0"/>
          </a:p>
        </p:txBody>
      </p:sp>
    </p:spTree>
    <p:extLst>
      <p:ext uri="{BB962C8B-B14F-4D97-AF65-F5344CB8AC3E}">
        <p14:creationId xmlns:p14="http://schemas.microsoft.com/office/powerpoint/2010/main" val="2390898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Models of </a:t>
            </a:r>
            <a:r>
              <a:rPr lang="en-US" b="1" dirty="0" err="1" smtClean="0"/>
              <a:t>Pluralization</a:t>
            </a:r>
            <a:r>
              <a:rPr lang="en-US" b="1" dirty="0" smtClean="0"/>
              <a:t>:</a:t>
            </a:r>
            <a:br>
              <a:rPr lang="en-US" b="1" dirty="0" smtClean="0"/>
            </a:br>
            <a:r>
              <a:rPr lang="en-US" b="1" dirty="0" smtClean="0"/>
              <a:t>Treaty of Westphalia</a:t>
            </a:r>
            <a:endParaRPr lang="en-US" b="1" dirty="0"/>
          </a:p>
        </p:txBody>
      </p:sp>
      <p:sp>
        <p:nvSpPr>
          <p:cNvPr id="4" name="Content Placeholder 3"/>
          <p:cNvSpPr>
            <a:spLocks noGrp="1"/>
          </p:cNvSpPr>
          <p:nvPr>
            <p:ph sz="half" idx="1"/>
          </p:nvPr>
        </p:nvSpPr>
        <p:spPr/>
        <p:txBody>
          <a:bodyPr>
            <a:normAutofit/>
          </a:bodyPr>
          <a:lstStyle/>
          <a:p>
            <a:r>
              <a:rPr lang="en-US" sz="2000" dirty="0" smtClean="0"/>
              <a:t>The term </a:t>
            </a:r>
            <a:r>
              <a:rPr lang="en-US" sz="2000" b="1" dirty="0" smtClean="0"/>
              <a:t>Peace of Westphalia</a:t>
            </a:r>
            <a:r>
              <a:rPr lang="en-US" sz="2000" dirty="0" smtClean="0"/>
              <a:t> includes the two peace treaties of  Osnabruck  and Munster  which ended the Thirty Year War (1618–1648) in the Holy Roman Empire, and the Eighty Year’s War (1568–1648) between Spain and the Republic of the Seven United Netherlands.</a:t>
            </a:r>
          </a:p>
          <a:p>
            <a:r>
              <a:rPr lang="en-US" sz="2000" dirty="0" smtClean="0"/>
              <a:t>As a result, kings decide the official religion of the state.</a:t>
            </a:r>
          </a:p>
          <a:p>
            <a:endParaRPr lang="en-US" sz="2000" dirty="0"/>
          </a:p>
        </p:txBody>
      </p:sp>
      <p:pic>
        <p:nvPicPr>
          <p:cNvPr id="6" name="Content Placeholder 5" descr="The_Ratification_of_the_Treaty_of_Munster.jpg"/>
          <p:cNvPicPr>
            <a:picLocks noGrp="1" noChangeAspect="1"/>
          </p:cNvPicPr>
          <p:nvPr>
            <p:ph sz="half" idx="2"/>
          </p:nvPr>
        </p:nvPicPr>
        <p:blipFill>
          <a:blip r:embed="rId2"/>
          <a:stretch>
            <a:fillRect/>
          </a:stretch>
        </p:blipFill>
        <p:spPr>
          <a:xfrm>
            <a:off x="4762500" y="2826544"/>
            <a:ext cx="3810000" cy="2908300"/>
          </a:xfrm>
        </p:spPr>
      </p:pic>
    </p:spTree>
    <p:extLst>
      <p:ext uri="{BB962C8B-B14F-4D97-AF65-F5344CB8AC3E}">
        <p14:creationId xmlns:p14="http://schemas.microsoft.com/office/powerpoint/2010/main" val="1508975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1589</Words>
  <Application>Microsoft Office PowerPoint</Application>
  <PresentationFormat>On-screen Show (4:3)</PresentationFormat>
  <Paragraphs>171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Religious Pluralisim: Sociology of Religion</vt:lpstr>
      <vt:lpstr>Peter Berger, PhD Professor Emeritus, Boston University</vt:lpstr>
      <vt:lpstr>Peter Berger, PhD Professor Emeritus, Boston University</vt:lpstr>
      <vt:lpstr>Charles Taylor, PhD Professor of Emeritus at McGill University</vt:lpstr>
      <vt:lpstr>Jose Casanova, PhD Georgetown University</vt:lpstr>
      <vt:lpstr>The Significance of Modernity</vt:lpstr>
      <vt:lpstr>Consequences of Pluralization</vt:lpstr>
      <vt:lpstr>Models of Pluralization: Treaty of Westphalia</vt:lpstr>
      <vt:lpstr>Models of Pluralization: Netherlands</vt:lpstr>
      <vt:lpstr>Models of Pluralization: England</vt:lpstr>
      <vt:lpstr>Models of Pluralization: Boston, MA</vt:lpstr>
      <vt:lpstr>Grace Davies, Phd Professor of Sociology, University of Exeter</vt:lpstr>
      <vt:lpstr>Pluralization Results</vt:lpstr>
      <vt:lpstr>Fundamentalism: two types</vt:lpstr>
      <vt:lpstr>Three developments in the  1970s  affecting Berger’s Ideas</vt:lpstr>
      <vt:lpstr>The Contemporary Scene</vt:lpstr>
      <vt:lpstr>The Social Consequences of Religious Revivals</vt:lpstr>
      <vt:lpstr>The Social Consequences of Christian Religious Revival</vt:lpstr>
      <vt:lpstr>The Social Consequences of  Jewish Religious Revival</vt:lpstr>
      <vt:lpstr>The Social Consequences of  Jewish Religious Revival</vt:lpstr>
      <vt:lpstr>The Social Consequences of  Jewish Religious Revival</vt:lpstr>
      <vt:lpstr>The Social Consequences of Religious Revivals</vt:lpstr>
      <vt:lpstr>Religious Freedom</vt:lpstr>
      <vt:lpstr>Secularism and Atheism</vt:lpstr>
      <vt:lpstr>Religion and Conflict</vt:lpstr>
      <vt:lpstr>Exceptions to Religious Revival</vt:lpstr>
      <vt:lpstr>Exceptions to Religious Revival</vt:lpstr>
      <vt:lpstr>The Nation-State versus Religion</vt:lpstr>
      <vt:lpstr>The Cultural Elite</vt:lpstr>
      <vt:lpstr>The Cultural Elite in America</vt:lpstr>
      <vt:lpstr>The Cultural Elite in America</vt:lpstr>
      <vt:lpstr>The Cultural Elite in America</vt:lpstr>
      <vt:lpstr>The Cultural Elite in America</vt:lpstr>
      <vt:lpstr>US Immigration Acts</vt:lpstr>
      <vt:lpstr>Immigration and Religious Pluralism</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cmitchell</dc:creator>
  <cp:lastModifiedBy>Mitchell, Craig</cp:lastModifiedBy>
  <cp:revision>13</cp:revision>
  <dcterms:created xsi:type="dcterms:W3CDTF">2012-10-30T18:26:44Z</dcterms:created>
  <dcterms:modified xsi:type="dcterms:W3CDTF">2013-03-27T13:48:31Z</dcterms:modified>
</cp:coreProperties>
</file>