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76" r:id="rId5"/>
    <p:sldId id="277" r:id="rId6"/>
    <p:sldId id="278" r:id="rId7"/>
    <p:sldId id="257" r:id="rId8"/>
    <p:sldId id="258" r:id="rId9"/>
    <p:sldId id="260" r:id="rId10"/>
    <p:sldId id="279" r:id="rId11"/>
    <p:sldId id="280" r:id="rId12"/>
    <p:sldId id="281" r:id="rId13"/>
    <p:sldId id="282" r:id="rId14"/>
    <p:sldId id="262" r:id="rId15"/>
    <p:sldId id="263" r:id="rId16"/>
    <p:sldId id="261" r:id="rId17"/>
    <p:sldId id="264" r:id="rId18"/>
    <p:sldId id="265" r:id="rId19"/>
    <p:sldId id="272" r:id="rId20"/>
    <p:sldId id="273" r:id="rId21"/>
    <p:sldId id="274" r:id="rId22"/>
    <p:sldId id="275" r:id="rId23"/>
    <p:sldId id="266" r:id="rId24"/>
    <p:sldId id="269" r:id="rId25"/>
    <p:sldId id="270" r:id="rId26"/>
    <p:sldId id="27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elle Weber" initials="DW" lastIdx="119" clrIdx="0">
    <p:extLst>
      <p:ext uri="{19B8F6BF-5375-455C-9EA6-DF929625EA0E}">
        <p15:presenceInfo xmlns:p15="http://schemas.microsoft.com/office/powerpoint/2012/main" userId="b311f5f3fad47f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30:07.585" idx="1">
    <p:pos x="396" y="27"/>
    <p:text>lowercased "political culture"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0:26.353" idx="2">
    <p:pos x="1485" y="297"/>
    <p:text>added comma, deleted colon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1:11.121" idx="3">
    <p:pos x="4050" y="558"/>
    <p:text>changed semicolons to commas added "and," added semicolon, lowercased "does," removed period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48:10.551" idx="40">
    <p:pos x="1413" y="648"/>
    <p:text>added "They were," lowercased "freedom of speech," added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0:35.745" idx="41">
    <p:pos x="5589" y="1422"/>
    <p:text>changed "Spending" to "They spend," added comma, changed "giving" to "give"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01:34.209" idx="42">
    <p:pos x="4905" y="567"/>
    <p:text>changed "v" to "v." added colon, capped "Individuals," added perido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2:24.405" idx="43">
    <p:pos x="2943" y="1080"/>
    <p:text>added period, added colon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2:45.454" idx="44">
    <p:pos x="5220" y="1080"/>
    <p:text>added "This ruling," spelled out "First"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3:16.237" idx="45">
    <p:pos x="5085" y="1818"/>
    <p:text>added "the," added "the"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3:35.699" idx="46">
    <p:pos x="3051" y="2043"/>
    <p:text>added "it," added "go," removed s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3:58.688" idx="47">
    <p:pos x="4653" y="2781"/>
    <p:text>changed ellipses to colon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4:22.299" idx="48">
    <p:pos x="3438" y="3060"/>
    <p:text>added comma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04:43.766" idx="49">
    <p:pos x="3690" y="1602"/>
    <p:text>added "candidates"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4:56.958" idx="50">
    <p:pos x="2943" y="1827"/>
    <p:text>added comma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5:13.730" idx="51">
    <p:pos x="2196" y="2061"/>
    <p:text>added "they were"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5:24.418" idx="52">
    <p:pos x="4131" y="2061"/>
    <p:text>added "the"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5:39.302" idx="53">
    <p:pos x="4986" y="2061"/>
    <p:text>added comma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6:00.155" idx="54">
    <p:pos x="4077" y="2295"/>
    <p:text>moved period to end, added period to "v," added italics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6:43.816" idx="55">
    <p:pos x="4203" y="3447"/>
    <p:text>moved period to end, added period to "v," added italics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08:33.717" idx="56">
    <p:pos x="1035" y="1440"/>
    <p:text>added "ruling"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8:57.047" idx="57">
    <p:pos x="486" y="2133"/>
    <p:text>added "The," added italics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09:32.099" idx="58">
    <p:pos x="1440" y="2367"/>
    <p:text>changed "superpacs" to "super PACs"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11:58.225" idx="59">
    <p:pos x="4842" y="207"/>
    <p:text>changed ellipses to colon, removed ellipses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2:28.939" idx="60">
    <p:pos x="2952" y="1035"/>
    <p:text>added "that is"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2:37.184" idx="61">
    <p:pos x="4320" y="1260"/>
    <p:text>added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2:53.672" idx="62">
    <p:pos x="5085" y="1782"/>
    <p:text>removed quotation marks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3:04.640" idx="63">
    <p:pos x="3231" y="2070"/>
    <p:text>added apostrophe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3:21.642" idx="64">
    <p:pos x="4221" y="2880"/>
    <p:text>changed "the" to "they"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14:14.900" idx="65">
    <p:pos x="2016" y="891"/>
    <p:text>added "It is," removed semicolon, added "and," removed "This"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5:07.365" idx="66">
    <p:pos x="2349" y="1134"/>
    <p:text>added comma, changed "where" to "after which," added "the"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5:27.424" idx="67">
    <p:pos x="1764" y="1368"/>
    <p:text>added "the"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9:20.340" idx="68">
    <p:pos x="1782" y="1908"/>
    <p:text>added "It," added "the"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9:32.651" idx="69">
    <p:pos x="612" y="2205"/>
    <p:text>added "and"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19:45.413" idx="70">
    <p:pos x="972" y="2448"/>
    <p:text>added "It has a"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0:01.178" idx="71">
    <p:pos x="4464" y="2745"/>
    <p:text>added comma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0:15.304" idx="72">
    <p:pos x="1134" y="3231"/>
    <p:text>added "It," added s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21:06.766" idx="73">
    <p:pos x="3780" y="117"/>
    <p:text>removed ellipses, removed "are"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1:27.769" idx="74">
    <p:pos x="1026" y="702"/>
    <p:text>lowercased "institutions"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2:00.130" idx="75">
    <p:pos x="2115" y="2547"/>
    <p:text>removed colon, added commas, added "and"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2:29.523" idx="76">
    <p:pos x="2313" y="3114"/>
    <p:text>made "policy makers" one word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22:46.704" idx="77">
    <p:pos x="4257" y="171"/>
    <p:text>removed colon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3:01.836" idx="78">
    <p:pos x="1386" y="630"/>
    <p:text>changed "that" to "who"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3:18.873" idx="79">
    <p:pos x="1467" y="1440"/>
    <p:text>added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3:43.913" idx="80">
    <p:pos x="1467" y="1971"/>
    <p:text>lowercased, hyphenated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4:11.380" idx="81">
    <p:pos x="5283" y="2241"/>
    <p:text>added "the," removed period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25:23.553" idx="82">
    <p:pos x="3834" y="2673"/>
    <p:text>sentence casing, changed em dash to "are in," added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5:44.891" idx="83">
    <p:pos x="4185" y="2898"/>
    <p:text>sentence casing, changed em dash to "are in," added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6:34.535" idx="84">
    <p:pos x="5436" y="3366"/>
    <p:text>changed "President" to "presidential"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6:48.010" idx="85">
    <p:pos x="1917" y="3591"/>
    <p:text>changed "Vice President Candidate" to "vice presidential candidate"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7:07.834" idx="86">
    <p:pos x="5175" y="3591"/>
    <p:text>added "the"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27:26.028" idx="87">
    <p:pos x="900" y="54"/>
    <p:text>added "The"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7:39.200" idx="88">
    <p:pos x="3834" y="54"/>
    <p:text>deleted "behind," deleted colon, added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8:08.217" idx="89">
    <p:pos x="1674" y="1161"/>
    <p:text>changed "Nominate" to "Nomination of"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28:23.657" idx="90">
    <p:pos x="4077" y="1161"/>
    <p:text>removed hyphen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31:42.887" idx="4">
    <p:pos x="1368" y="171"/>
    <p:text>lowercased "ideology"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1:57.551" idx="5">
    <p:pos x="5094" y="441"/>
    <p:text>added "It," added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2:13.912" idx="6">
    <p:pos x="1269" y="1053"/>
    <p:text>added s, deleted "very"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2:26.768" idx="7">
    <p:pos x="4437" y="1395"/>
    <p:text>added comma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2:39.152" idx="8">
    <p:pos x="1215" y="1629"/>
    <p:text>deleted "A," added s, deleted s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3:02.993" idx="9">
    <p:pos x="207" y="1971"/>
    <p:text>deleted "very"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3:17.084" idx="10">
    <p:pos x="2736" y="2205"/>
    <p:text>hyphenated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3:24.201" idx="11">
    <p:pos x="1629" y="2781"/>
    <p:text>deleted apostrophe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6:43:38.516" idx="91">
    <p:pos x="2439" y="864"/>
    <p:text>removed colon, added "is," lowercased "every"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6:43:53.319" idx="92">
    <p:pos x="1539" y="1116"/>
    <p:text>added "the"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18:52.476" idx="93">
    <p:pos x="2412" y="1791"/>
    <p:text>added "In," changed colon to comma, added "the," lowercased "presidential"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19:26.566" idx="94">
    <p:pos x="873" y="3186"/>
    <p:text>added "There are"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9T11:21:10.285" idx="95">
    <p:pos x="2565" y="603"/>
    <p:text>added "Is," added "was"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1:19.035" idx="96">
    <p:pos x="792" y="846"/>
    <p:text>added "Believes the"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1:37.613" idx="97">
    <p:pos x="828" y="1431"/>
    <p:text>added s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1:41.458" idx="98">
    <p:pos x="5022" y="1431"/>
    <p:text>hyphenated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1:49.418" idx="99">
    <p:pos x="963" y="2565"/>
    <p:text>removed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1:57.473" idx="100">
    <p:pos x="423" y="3096"/>
    <p:text>added "Is"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2:17.417" idx="101">
    <p:pos x="5256" y="3393"/>
    <p:text>changed semicolons to commas, removed period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9T11:22:38.635" idx="102">
    <p:pos x="4914" y="171"/>
    <p:text>title casing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2:57.517" idx="103">
    <p:pos x="1845" y="477"/>
    <p:text>changed "our" to "the," lowercased "president"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3:27.379" idx="104">
    <p:pos x="5247" y="882"/>
    <p:text>removed periods from "US," deleted "an"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3:55.131" idx="105">
    <p:pos x="4527" y="1836"/>
    <p:text>deleted "on," lowercased "president," changed ellipses to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4:27.022" idx="106">
    <p:pos x="4518" y="2070"/>
    <p:text>lowercased "president"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4:37.409" idx="107">
    <p:pos x="792" y="2646"/>
    <p:text>lowercased "democracy"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5:07.668" idx="108">
    <p:pos x="3150" y="3456"/>
    <p:text>added "would be," added period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9T11:25:52.927" idx="109">
    <p:pos x="5607" y="2502"/>
    <p:text>moved "the Founders though" to head of phrase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6:16.289" idx="110">
    <p:pos x="2502" y="2988"/>
    <p:text>changed "man" to "person"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9T11:26:48.475" idx="111">
    <p:pos x="3969" y="909"/>
    <p:text>lowercased "census," added "the," removed extra exclamation point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7:12.865" idx="112">
    <p:pos x="1359" y="1881"/>
    <p:text>spelled out "two"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7:25.183" idx="113">
    <p:pos x="5247" y="1836"/>
    <p:text>removed s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7:52.289" idx="114">
    <p:pos x="198" y="1872"/>
    <p:text>removed "Your"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8:06.725" idx="115">
    <p:pos x="3960" y="2124"/>
    <p:text>added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8:20.084" idx="116">
    <p:pos x="5283" y="2124"/>
    <p:text>changed "president" to "candidate"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8:44.631" idx="117">
    <p:pos x="2808" y="2547"/>
    <p:text>lowercased "with," added "the," moved period to end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9T11:29:09.875" idx="118">
    <p:pos x="4194" y="666"/>
    <p:text>lowercased, removed hyphen</p:text>
    <p:extLst>
      <p:ext uri="{C676402C-5697-4E1C-873F-D02D1690AC5C}">
        <p15:threadingInfo xmlns:p15="http://schemas.microsoft.com/office/powerpoint/2012/main" timeZoneBias="420"/>
      </p:ext>
    </p:extLst>
  </p:cm>
  <p:cm authorId="1" dt="2016-05-29T11:29:24.650" idx="119">
    <p:pos x="1224" y="1377"/>
    <p:text>removed hyphen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33:59.966" idx="12">
    <p:pos x="1089" y="126"/>
    <p:text>lowercased "mass media," deleted "Defined," lowercased "means"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4:15.048" idx="13">
    <p:pos x="3402" y="387"/>
    <p:text>lowercased all common nouns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4:35.264" idx="14">
    <p:pos x="2340" y="1233"/>
    <p:text>changed "our" to "the"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4:55.311" idx="15">
    <p:pos x="1422" y="1980"/>
    <p:text>sentence casing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5:06.877" idx="16">
    <p:pos x="1197" y="2655"/>
    <p:text>added "the," added period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35:56.737" idx="17">
    <p:pos x="3465" y="414"/>
    <p:text>removed ellipses, moved "scandals" to sentence, added period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36:33.498" idx="18">
    <p:pos x="1503" y="720"/>
    <p:text>added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6:50.765" idx="19">
    <p:pos x="2322" y="1989"/>
    <p:text>added "are," added "are," added period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37:05.520" idx="20">
    <p:pos x="1971" y="27"/>
    <p:text>removed colon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8:19.534" idx="21">
    <p:pos x="3321" y="2547"/>
    <p:text>added "They address," added s, removed period, added "and"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9:05.330" idx="22">
    <p:pos x="4239" y="2952"/>
    <p:text>moved comma inside quotation marks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9:15.901" idx="23">
    <p:pos x="3861" y="3222"/>
    <p:text>lowercased "party specialists," added period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39:46.703" idx="24">
    <p:pos x="1107" y="2178"/>
    <p:text>made one word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39:57.174" idx="25">
    <p:pos x="1467" y="2547"/>
    <p:text>lowercased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0:03.408" idx="26">
    <p:pos x="1089" y="3186"/>
    <p:text>lowercased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41:40.801" idx="27">
    <p:pos x="1368" y="783"/>
    <p:text>lowercased "hard money," changed semicolon to colon, added "is"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1:55.715" idx="28">
    <p:pos x="4509" y="783"/>
    <p:text>changed "have to file" to "requires filing"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2:09.564" idx="29">
    <p:pos x="2349" y="1026"/>
    <p:text>changed en dash to semicolon, deleted "you"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2:26.329" idx="30">
    <p:pos x="4752" y="1260"/>
    <p:text>lowercased "local, state, national," changed semicolons to commas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3:39.108" idx="31">
    <p:pos x="1458" y="1800"/>
    <p:text>lowercased "soft money," added colon, added "is," removed parentheses, lowercased "unregulated,"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4:06.883" idx="32">
    <p:pos x="3402" y="1800"/>
    <p:text>added semicolon, added "allows," deleted s, added "groups," added semicolon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4:28.491" idx="33">
    <p:pos x="5220" y="1800"/>
    <p:text>deleted "you"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4:37.514" idx="34">
    <p:pos x="2115" y="2340"/>
    <p:text>added "allows," added "spending"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5-28T15:45:10.186" idx="35">
    <p:pos x="1386" y="558"/>
    <p:text>lowercased "soft money," changed em dash to colon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5:48.675" idx="36">
    <p:pos x="2664" y="828"/>
    <p:text>deleted "that," added semicolon, changed "had" to "has"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6:08.895" idx="37">
    <p:pos x="1674" y="1089"/>
    <p:text>removed period, lowercased "unregulated money to parties"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6:47.677" idx="38">
    <p:pos x="5355" y="2007"/>
    <p:text>added "It," added "the," lowercased "national level," added comma, added "were," changed ellipses to period</p:text>
    <p:extLst>
      <p:ext uri="{C676402C-5697-4E1C-873F-D02D1690AC5C}">
        <p15:threadingInfo xmlns:p15="http://schemas.microsoft.com/office/powerpoint/2012/main" timeZoneBias="420"/>
      </p:ext>
    </p:extLst>
  </p:cm>
  <p:cm authorId="1" dt="2016-05-28T15:47:36.029" idx="39">
    <p:pos x="3762" y="3123"/>
    <p:text>lowercased "right," added comma, lowercased "campaign reform"</p:text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3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6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0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8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9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5E41-A413-3242-8D47-C365D41A37E1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B031-9309-F646-9571-52429E75C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eg"/><Relationship Id="rId4" Type="http://schemas.openxmlformats.org/officeDocument/2006/relationships/hyperlink" Target="http://www.smartdraw.com/examples/content/Examples/SmartDraw/Flyers_&amp;_Certificates/Signs/Private_Property_-_No_Trespassing_L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Elections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6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ow Reform Changed Elections</a:t>
            </a:r>
            <a:endParaRPr 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195132"/>
            <a:ext cx="8382000" cy="377198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h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ard money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 is regulated by FEC;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requires filing paperwork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(PACs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); can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give $2,000/year per candidate per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election (local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,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 state, national)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FF"/>
              </a:solidFill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oft money: is unregulated; allows 527 groups;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 can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give $25,000 to national party, $10,000 to state/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local; allows unlimited spending for advertisements, fundraisers, campaigns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4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charset="0"/>
              </a:rPr>
              <a:t>Loopholes to Campaign Finance Reform</a:t>
            </a:r>
            <a:endParaRPr lang="en-US" sz="3200" dirty="0">
              <a:latin typeface="Arial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oft money: campaign 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money donated to PARTIES rather than 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candidates; has 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few contributions or limitations on 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it (unregulated 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m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oney 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parties)</a:t>
            </a:r>
          </a:p>
          <a:p>
            <a:pPr marL="0" indent="0">
              <a:buNone/>
            </a:pPr>
            <a:endParaRPr lang="en-US" sz="2800" i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It was </a:t>
            </a:r>
            <a:r>
              <a:rPr lang="en-US" sz="2800" dirty="0">
                <a:latin typeface="Arial" charset="0"/>
              </a:rPr>
              <a:t>banned at </a:t>
            </a:r>
            <a:r>
              <a:rPr lang="en-US" sz="2800" dirty="0" smtClean="0">
                <a:latin typeface="Arial" charset="0"/>
              </a:rPr>
              <a:t>the national </a:t>
            </a:r>
            <a:r>
              <a:rPr lang="en-US" sz="2800" dirty="0">
                <a:latin typeface="Arial" charset="0"/>
              </a:rPr>
              <a:t>l</a:t>
            </a:r>
            <a:r>
              <a:rPr lang="en-US" sz="2800" dirty="0" smtClean="0">
                <a:latin typeface="Arial" charset="0"/>
              </a:rPr>
              <a:t>evel </a:t>
            </a:r>
            <a:r>
              <a:rPr lang="en-US" sz="2800" dirty="0">
                <a:latin typeface="Arial" charset="0"/>
              </a:rPr>
              <a:t>by </a:t>
            </a:r>
            <a:r>
              <a:rPr lang="en-US" sz="2800" dirty="0" smtClean="0">
                <a:latin typeface="Arial" charset="0"/>
              </a:rPr>
              <a:t>the McCain-Feingold </a:t>
            </a:r>
            <a:r>
              <a:rPr lang="en-US" sz="2800" dirty="0">
                <a:latin typeface="Arial" charset="0"/>
              </a:rPr>
              <a:t>Act in </a:t>
            </a:r>
            <a:r>
              <a:rPr lang="en-US" sz="2800" dirty="0" smtClean="0">
                <a:latin typeface="Arial" charset="0"/>
              </a:rPr>
              <a:t>2002, </a:t>
            </a:r>
            <a:r>
              <a:rPr lang="en-US" sz="2800" dirty="0">
                <a:latin typeface="Arial" charset="0"/>
              </a:rPr>
              <a:t>but other loopholes </a:t>
            </a:r>
            <a:r>
              <a:rPr lang="en-US" sz="2800" dirty="0" smtClean="0">
                <a:latin typeface="Arial" charset="0"/>
              </a:rPr>
              <a:t>were found.</a:t>
            </a:r>
            <a:endParaRPr lang="en-US" dirty="0">
              <a:latin typeface="Arial" charset="0"/>
            </a:endParaRPr>
          </a:p>
        </p:txBody>
      </p:sp>
      <p:pic>
        <p:nvPicPr>
          <p:cNvPr id="89091" name="Picture 6" descr="080404-mccain-feingold-hmed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8234"/>
            <a:ext cx="4247173" cy="275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 Box 7"/>
          <p:cNvSpPr txBox="1">
            <a:spLocks noChangeArrowheads="1"/>
          </p:cNvSpPr>
          <p:nvPr/>
        </p:nvSpPr>
        <p:spPr bwMode="auto">
          <a:xfrm>
            <a:off x="4633382" y="4098234"/>
            <a:ext cx="2362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At </a:t>
            </a:r>
            <a:r>
              <a:rPr lang="en-US" sz="1800" dirty="0" smtClean="0"/>
              <a:t>right: </a:t>
            </a:r>
            <a:r>
              <a:rPr lang="en-US" sz="1800" dirty="0"/>
              <a:t>McCain and </a:t>
            </a:r>
            <a:r>
              <a:rPr lang="en-US" sz="1800" dirty="0" smtClean="0"/>
              <a:t>Feingold, </a:t>
            </a:r>
            <a:r>
              <a:rPr lang="en-US" sz="1800" dirty="0"/>
              <a:t>who sponsored bill on </a:t>
            </a:r>
            <a:r>
              <a:rPr lang="en-US" sz="1800" dirty="0" smtClean="0"/>
              <a:t>campaign </a:t>
            </a:r>
            <a:r>
              <a:rPr lang="en-US" sz="1800" dirty="0"/>
              <a:t>r</a:t>
            </a:r>
            <a:r>
              <a:rPr lang="en-US" sz="1800" dirty="0" smtClean="0"/>
              <a:t>eform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52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One Loophole: 527 Groups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2667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latin typeface="Arial" charset="0"/>
              </a:rPr>
              <a:t>They were named </a:t>
            </a:r>
            <a:r>
              <a:rPr lang="en-US" sz="2800" dirty="0">
                <a:latin typeface="Arial" charset="0"/>
              </a:rPr>
              <a:t>after federal tax code 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protected by 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freedom </a:t>
            </a:r>
            <a:r>
              <a:rPr lang="en-US" sz="2800" i="1" dirty="0">
                <a:solidFill>
                  <a:srgbClr val="FF0000"/>
                </a:solidFill>
                <a:latin typeface="Arial" charset="0"/>
              </a:rPr>
              <a:t>of s</a:t>
            </a:r>
            <a:r>
              <a:rPr lang="en-US" sz="2800" i="1" dirty="0" smtClean="0">
                <a:solidFill>
                  <a:srgbClr val="FF0000"/>
                </a:solidFill>
                <a:latin typeface="Arial" charset="0"/>
              </a:rPr>
              <a:t>peech.</a:t>
            </a:r>
          </a:p>
          <a:p>
            <a:pPr marL="457200" lvl="1" indent="0" eaLnBrk="1" hangingPunct="1">
              <a:buNone/>
              <a:defRPr/>
            </a:pPr>
            <a:endParaRPr lang="en-US" i="1" dirty="0">
              <a:solidFill>
                <a:srgbClr val="FF0000"/>
              </a:solidFill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They spend </a:t>
            </a:r>
            <a:r>
              <a:rPr lang="en-US" i="1" dirty="0">
                <a:solidFill>
                  <a:srgbClr val="FF0000"/>
                </a:solidFill>
                <a:latin typeface="Arial" charset="0"/>
              </a:rPr>
              <a:t>money on our </a:t>
            </a:r>
            <a:r>
              <a:rPr lang="en-US" i="1" dirty="0" smtClean="0">
                <a:solidFill>
                  <a:srgbClr val="FF0000"/>
                </a:solidFill>
                <a:latin typeface="Arial" charset="0"/>
              </a:rPr>
              <a:t>“l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</a:rPr>
              <a:t>iberty,” </a:t>
            </a:r>
            <a:r>
              <a:rPr lang="en-US" altLang="ja-JP" i="1" dirty="0">
                <a:solidFill>
                  <a:srgbClr val="FF0000"/>
                </a:solidFill>
                <a:latin typeface="Arial" charset="0"/>
              </a:rPr>
              <a:t>and citizens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</a:rPr>
              <a:t>give </a:t>
            </a:r>
            <a:r>
              <a:rPr lang="en-US" altLang="ja-JP" i="1" dirty="0">
                <a:solidFill>
                  <a:srgbClr val="FF0000"/>
                </a:solidFill>
                <a:latin typeface="Arial" charset="0"/>
              </a:rPr>
              <a:t>their views using </a:t>
            </a:r>
            <a:r>
              <a:rPr lang="en-US" altLang="ja-JP" i="1" dirty="0" smtClean="0">
                <a:solidFill>
                  <a:srgbClr val="FF0000"/>
                </a:solidFill>
                <a:latin typeface="Arial" charset="0"/>
              </a:rPr>
              <a:t>media</a:t>
            </a:r>
            <a:r>
              <a:rPr lang="en-US" altLang="ja-JP" i="1" dirty="0" smtClean="0">
                <a:solidFill>
                  <a:srgbClr val="0000FF"/>
                </a:solidFill>
                <a:latin typeface="Arial" charset="0"/>
              </a:rPr>
              <a:t>. You could write a check for any amount to a 527 group! </a:t>
            </a:r>
            <a:endParaRPr lang="en-US" sz="2800" dirty="0">
              <a:latin typeface="Arial" charset="0"/>
            </a:endParaRPr>
          </a:p>
          <a:p>
            <a:pPr eaLnBrk="1" hangingPunct="1">
              <a:defRPr/>
            </a:pPr>
            <a:endParaRPr lang="en-US" sz="2800" b="1" u="sng" dirty="0">
              <a:latin typeface="Arial" charset="0"/>
            </a:endParaRPr>
          </a:p>
        </p:txBody>
      </p:sp>
      <p:pic>
        <p:nvPicPr>
          <p:cNvPr id="901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7300"/>
            <a:ext cx="35052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0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>
          <a:xfrm>
            <a:off x="-22225" y="0"/>
            <a:ext cx="9144000" cy="57150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u="sng" dirty="0"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Buckley </a:t>
            </a:r>
            <a:r>
              <a:rPr lang="en-US" sz="2400" i="1" dirty="0" smtClean="0">
                <a:solidFill>
                  <a:srgbClr val="000000"/>
                </a:solidFill>
                <a:latin typeface="Arial" charset="0"/>
              </a:rPr>
              <a:t>v.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</a:rPr>
              <a:t>Valeo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(1976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):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ndividuals can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contribute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as much of their own money to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their own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campaign as they want.</a:t>
            </a:r>
          </a:p>
          <a:p>
            <a:pPr marL="457200" lvl="1" indent="0" eaLnBrk="1" hangingPunct="1">
              <a:buNone/>
              <a:defRPr/>
            </a:pPr>
            <a:endParaRPr lang="en-US" sz="2400" i="1" dirty="0" smtClean="0">
              <a:solidFill>
                <a:srgbClr val="FF0000"/>
              </a:solidFill>
              <a:latin typeface="Arial" charset="0"/>
            </a:endParaRPr>
          </a:p>
          <a:p>
            <a:pPr marL="457200" lvl="1" indent="0" eaLnBrk="1" hangingPunct="1">
              <a:buNone/>
              <a:defRPr/>
            </a:pPr>
            <a:r>
              <a:rPr lang="en-US" sz="2400" i="1" dirty="0" smtClean="0">
                <a:latin typeface="Arial" charset="0"/>
              </a:rPr>
              <a:t>Citizens United v. FEC</a:t>
            </a:r>
            <a:r>
              <a:rPr lang="en-US" sz="2400" dirty="0" smtClean="0">
                <a:latin typeface="Arial" charset="0"/>
              </a:rPr>
              <a:t> (2010):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This ruling held </a:t>
            </a:r>
            <a:r>
              <a:rPr lang="en-US" sz="2400" dirty="0">
                <a:solidFill>
                  <a:srgbClr val="FF0000"/>
                </a:solidFill>
              </a:rPr>
              <a:t>that the </a:t>
            </a:r>
            <a:r>
              <a:rPr lang="en-US" sz="2400" dirty="0" smtClean="0">
                <a:solidFill>
                  <a:srgbClr val="FF0000"/>
                </a:solidFill>
              </a:rPr>
              <a:t>First </a:t>
            </a:r>
            <a:r>
              <a:rPr lang="en-US" sz="2400" dirty="0">
                <a:solidFill>
                  <a:srgbClr val="FF0000"/>
                </a:solidFill>
              </a:rPr>
              <a:t>Amendment prohibits the government from placing limits on spending for political purposes by corporations or unions. </a:t>
            </a:r>
            <a:r>
              <a:rPr lang="en-US" sz="2400" dirty="0">
                <a:solidFill>
                  <a:srgbClr val="0000FF"/>
                </a:solidFill>
              </a:rPr>
              <a:t>Money cannot go directly to </a:t>
            </a:r>
            <a:r>
              <a:rPr lang="en-US" sz="2400" dirty="0" smtClean="0">
                <a:solidFill>
                  <a:srgbClr val="0000FF"/>
                </a:solidFill>
              </a:rPr>
              <a:t>the candidate </a:t>
            </a:r>
            <a:r>
              <a:rPr lang="en-US" sz="2400" dirty="0">
                <a:solidFill>
                  <a:srgbClr val="0000FF"/>
                </a:solidFill>
              </a:rPr>
              <a:t>or political parties in </a:t>
            </a:r>
            <a:r>
              <a:rPr lang="en-US" sz="2400" dirty="0" smtClean="0">
                <a:solidFill>
                  <a:srgbClr val="0000FF"/>
                </a:solidFill>
              </a:rPr>
              <a:t>the race </a:t>
            </a:r>
            <a:r>
              <a:rPr lang="en-US" sz="2400" dirty="0">
                <a:solidFill>
                  <a:srgbClr val="0000FF"/>
                </a:solidFill>
              </a:rPr>
              <a:t>for federal office, but </a:t>
            </a:r>
            <a:r>
              <a:rPr lang="en-US" sz="2400" dirty="0" smtClean="0">
                <a:solidFill>
                  <a:srgbClr val="0000FF"/>
                </a:solidFill>
              </a:rPr>
              <a:t>it can go toward </a:t>
            </a:r>
            <a:r>
              <a:rPr lang="en-US" sz="2400" dirty="0">
                <a:solidFill>
                  <a:srgbClr val="0000FF"/>
                </a:solidFill>
              </a:rPr>
              <a:t>advertising and other electioneering communications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i="1" dirty="0">
              <a:solidFill>
                <a:srgbClr val="FF0000"/>
              </a:solidFill>
              <a:latin typeface="Arial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Candidates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must approve ads (McCain-Feingold Act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 “</a:t>
            </a:r>
            <a:r>
              <a:rPr lang="en-US" altLang="ja-JP" sz="2400" dirty="0" smtClean="0">
                <a:solidFill>
                  <a:srgbClr val="FF0000"/>
                </a:solidFill>
                <a:latin typeface="Arial" charset="0"/>
              </a:rPr>
              <a:t>I </a:t>
            </a:r>
            <a:r>
              <a:rPr lang="en-US" altLang="ja-JP" sz="2400" dirty="0">
                <a:solidFill>
                  <a:srgbClr val="FF0000"/>
                </a:solidFill>
                <a:latin typeface="Arial" charset="0"/>
              </a:rPr>
              <a:t>am Barack </a:t>
            </a:r>
            <a:r>
              <a:rPr lang="en-US" altLang="ja-JP" sz="2400" dirty="0" smtClean="0">
                <a:solidFill>
                  <a:srgbClr val="FF0000"/>
                </a:solidFill>
                <a:latin typeface="Arial" charset="0"/>
              </a:rPr>
              <a:t>Obama, </a:t>
            </a:r>
            <a:r>
              <a:rPr lang="en-US" altLang="ja-JP" sz="2400" dirty="0">
                <a:solidFill>
                  <a:srgbClr val="FF0000"/>
                </a:solidFill>
                <a:latin typeface="Arial" charset="0"/>
              </a:rPr>
              <a:t>and I approved this ad</a:t>
            </a:r>
            <a:r>
              <a:rPr lang="en-US" altLang="ja-JP" sz="2400" dirty="0" smtClean="0">
                <a:solidFill>
                  <a:srgbClr val="FF0000"/>
                </a:solidFill>
                <a:latin typeface="Arial" charset="0"/>
              </a:rPr>
              <a:t>.”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5"/>
          <p:cNvSpPr txBox="1">
            <a:spLocks noChangeArrowheads="1"/>
          </p:cNvSpPr>
          <p:nvPr/>
        </p:nvSpPr>
        <p:spPr bwMode="auto">
          <a:xfrm>
            <a:off x="-14288" y="2505202"/>
            <a:ext cx="914400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alibri" charset="0"/>
              </a:rPr>
              <a:t>In </a:t>
            </a:r>
            <a:r>
              <a:rPr lang="en-US" dirty="0">
                <a:latin typeface="Calibri" charset="0"/>
              </a:rPr>
              <a:t>1976, The Supreme Court ruled </a:t>
            </a:r>
            <a:r>
              <a:rPr lang="en-US" dirty="0" smtClean="0">
                <a:latin typeface="Calibri" charset="0"/>
              </a:rPr>
              <a:t>candidates could spend as much as they wanted on their own campaign, and corporations could give money to campaigns if they were not directly related to the candidate, resulting </a:t>
            </a:r>
            <a:r>
              <a:rPr lang="en-US" dirty="0">
                <a:latin typeface="Calibri" charset="0"/>
              </a:rPr>
              <a:t>in a great increase in PAC </a:t>
            </a:r>
            <a:r>
              <a:rPr lang="en-US" dirty="0" smtClean="0">
                <a:latin typeface="Calibri" charset="0"/>
              </a:rPr>
              <a:t>spending 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(</a:t>
            </a:r>
            <a:r>
              <a:rPr lang="en-US" i="1" dirty="0">
                <a:solidFill>
                  <a:srgbClr val="0000FF"/>
                </a:solidFill>
                <a:latin typeface="Calibri" charset="0"/>
              </a:rPr>
              <a:t>Buckley </a:t>
            </a:r>
            <a:r>
              <a:rPr lang="en-US" i="1" dirty="0" smtClean="0">
                <a:solidFill>
                  <a:srgbClr val="0000FF"/>
                </a:solidFill>
                <a:latin typeface="Calibri" charset="0"/>
              </a:rPr>
              <a:t>v. </a:t>
            </a:r>
            <a:r>
              <a:rPr lang="en-US" i="1" dirty="0" err="1">
                <a:solidFill>
                  <a:srgbClr val="0000FF"/>
                </a:solidFill>
                <a:latin typeface="Calibri" charset="0"/>
              </a:rPr>
              <a:t>Valeo</a:t>
            </a:r>
            <a:r>
              <a:rPr lang="en-US" dirty="0" smtClean="0">
                <a:solidFill>
                  <a:srgbClr val="0000FF"/>
                </a:solidFill>
                <a:latin typeface="Calibri" charset="0"/>
              </a:rPr>
              <a:t>).</a:t>
            </a:r>
          </a:p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charset="0"/>
              </a:rPr>
              <a:t>Again in 1996 AND in 2010, the Supreme Court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ruled that spending in support of federal candidates was a form of free speech and thus such spending could not be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limited 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Citizens United </a:t>
            </a:r>
            <a:r>
              <a:rPr lang="en-US" i="1" dirty="0" smtClean="0">
                <a:solidFill>
                  <a:srgbClr val="FF0000"/>
                </a:solidFill>
                <a:latin typeface="Calibri" charset="0"/>
              </a:rPr>
              <a:t>v. </a:t>
            </a:r>
            <a:r>
              <a:rPr lang="en-US" i="1" dirty="0">
                <a:solidFill>
                  <a:srgbClr val="FF0000"/>
                </a:solidFill>
                <a:latin typeface="Calibri" charset="0"/>
              </a:rPr>
              <a:t>FEC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).</a:t>
            </a:r>
            <a:endParaRPr lang="en-US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890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8111" cy="244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0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57503"/>
            <a:ext cx="90011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The Supreme Court’s decision in </a:t>
            </a:r>
            <a:r>
              <a:rPr lang="en-US" sz="2400" i="1" dirty="0">
                <a:solidFill>
                  <a:srgbClr val="FF0000"/>
                </a:solidFill>
              </a:rPr>
              <a:t>Citizens United v. Federal Election Commission (5-4) </a:t>
            </a:r>
            <a:r>
              <a:rPr lang="en-US" sz="2400" dirty="0"/>
              <a:t>made a HUGE impact on elections and was NOT popular with the Obama Administration.</a:t>
            </a:r>
          </a:p>
          <a:p>
            <a:endParaRPr lang="en-US" sz="2400" dirty="0"/>
          </a:p>
          <a:p>
            <a:r>
              <a:rPr lang="en-US" sz="2400" dirty="0"/>
              <a:t>The court’s January 2010 decision freed corporations and unions and allowed them to </a:t>
            </a:r>
            <a:r>
              <a:rPr lang="en-US" sz="2400" dirty="0">
                <a:solidFill>
                  <a:srgbClr val="FF0000"/>
                </a:solidFill>
              </a:rPr>
              <a:t>spend whatever they like for and against candidates.  </a:t>
            </a:r>
            <a:r>
              <a:rPr lang="en-US" sz="2400" dirty="0"/>
              <a:t>This </a:t>
            </a:r>
            <a:r>
              <a:rPr lang="en-US" sz="2400" dirty="0" smtClean="0"/>
              <a:t>ruling wiped </a:t>
            </a:r>
            <a:r>
              <a:rPr lang="en-US" sz="2400" dirty="0"/>
              <a:t>out laws in 24 states banning such spending. Only Montana still wages a lonely court battle to maintain the ban.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i="1" dirty="0" smtClean="0"/>
              <a:t>Citizens </a:t>
            </a:r>
            <a:r>
              <a:rPr lang="en-US" sz="2400" i="1" dirty="0"/>
              <a:t>United </a:t>
            </a:r>
            <a:r>
              <a:rPr lang="en-US" sz="2400" dirty="0"/>
              <a:t>ruling did away with 527 groups and initiated the rise of </a:t>
            </a:r>
            <a:r>
              <a:rPr lang="en-US" sz="2400" dirty="0" smtClean="0"/>
              <a:t>super PACs </a:t>
            </a:r>
            <a:r>
              <a:rPr lang="en-US" sz="2400" dirty="0"/>
              <a:t>who could spend as much money as they wanted up to the day of the election.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341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dirty="0" smtClean="0">
                <a:latin typeface="Franklin Gothic Book" charset="0"/>
              </a:rPr>
              <a:t>Recap: Interest Groups</a:t>
            </a:r>
            <a:endParaRPr lang="en-US" dirty="0">
              <a:latin typeface="Franklin Gothic Book" charset="0"/>
            </a:endParaRP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444500" y="1600200"/>
            <a:ext cx="86868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 2" charset="0"/>
              <a:buNone/>
            </a:pP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Party “specialists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”</a:t>
            </a:r>
            <a:r>
              <a:rPr lang="en-US" altLang="ja-JP" dirty="0" smtClean="0">
                <a:latin typeface="Calibri" charset="0"/>
                <a:cs typeface="Calibri" charset="0"/>
              </a:rPr>
              <a:t>—that is, they </a:t>
            </a:r>
            <a:r>
              <a:rPr lang="en-US" altLang="ja-JP" dirty="0">
                <a:latin typeface="Calibri" charset="0"/>
                <a:cs typeface="Calibri" charset="0"/>
              </a:rPr>
              <a:t>specialize in their topic area—give Congress expert </a:t>
            </a:r>
            <a:r>
              <a:rPr lang="en-US" altLang="ja-JP" dirty="0" smtClean="0">
                <a:latin typeface="Calibri" charset="0"/>
                <a:cs typeface="Calibri" charset="0"/>
              </a:rPr>
              <a:t>advice.</a:t>
            </a:r>
            <a:endParaRPr lang="en-US" altLang="ja-JP" dirty="0">
              <a:latin typeface="Calibri" charset="0"/>
              <a:cs typeface="Calibri" charset="0"/>
            </a:endParaRPr>
          </a:p>
          <a:p>
            <a:pPr marL="0" indent="0">
              <a:buFont typeface="Wingdings 2" charset="0"/>
              <a:buNone/>
            </a:pPr>
            <a:endParaRPr lang="en-US" dirty="0">
              <a:latin typeface="Calibri" charset="0"/>
              <a:cs typeface="Calibri" charset="0"/>
            </a:endParaRPr>
          </a:p>
          <a:p>
            <a:pPr marL="0" indent="0">
              <a:buFont typeface="Wingdings 2" charset="0"/>
              <a:buNone/>
            </a:pPr>
            <a:r>
              <a:rPr lang="en-US" dirty="0">
                <a:latin typeface="Calibri" charset="0"/>
                <a:cs typeface="Calibri" charset="0"/>
              </a:rPr>
              <a:t>Their entire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goal is to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INFLUENCE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PUBLIC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  <a:cs typeface="Calibri" charset="0"/>
              </a:rPr>
              <a:t>POLICY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cs typeface="Calibri" charset="0"/>
              </a:rPr>
              <a:t>that will help their interest </a:t>
            </a:r>
            <a:r>
              <a:rPr lang="en-US" dirty="0" smtClean="0">
                <a:latin typeface="Calibri" charset="0"/>
                <a:cs typeface="Calibri" charset="0"/>
              </a:rPr>
              <a:t>group’s </a:t>
            </a:r>
            <a:r>
              <a:rPr lang="en-US" dirty="0">
                <a:latin typeface="Calibri" charset="0"/>
                <a:cs typeface="Calibri" charset="0"/>
              </a:rPr>
              <a:t>goals.</a:t>
            </a:r>
          </a:p>
          <a:p>
            <a:pPr marL="0" indent="0">
              <a:buFont typeface="Wingdings 2" charset="0"/>
              <a:buNone/>
            </a:pPr>
            <a:endParaRPr lang="en-US" dirty="0">
              <a:latin typeface="Calibri" charset="0"/>
              <a:cs typeface="Calibri" charset="0"/>
            </a:endParaRPr>
          </a:p>
          <a:p>
            <a:pPr marL="0" indent="0">
              <a:buFont typeface="Wingdings 2" charset="0"/>
              <a:buNone/>
            </a:pPr>
            <a:r>
              <a:rPr lang="en-US" dirty="0">
                <a:latin typeface="Calibri" charset="0"/>
                <a:cs typeface="Calibri" charset="0"/>
              </a:rPr>
              <a:t>They have the </a:t>
            </a:r>
            <a:r>
              <a:rPr lang="en-US" dirty="0">
                <a:solidFill>
                  <a:srgbClr val="FF0000"/>
                </a:solidFill>
                <a:latin typeface="Calibri" charset="0"/>
                <a:cs typeface="Calibri" charset="0"/>
              </a:rPr>
              <a:t>money, the membership, and the influence</a:t>
            </a:r>
            <a:r>
              <a:rPr lang="en-US" dirty="0">
                <a:latin typeface="Calibri" charset="0"/>
                <a:cs typeface="Calibri" charset="0"/>
              </a:rPr>
              <a:t> and use it all to get what </a:t>
            </a:r>
            <a:r>
              <a:rPr lang="en-US" dirty="0" smtClean="0">
                <a:latin typeface="Calibri" charset="0"/>
                <a:cs typeface="Calibri" charset="0"/>
              </a:rPr>
              <a:t>they </a:t>
            </a:r>
            <a:r>
              <a:rPr lang="en-US" dirty="0">
                <a:latin typeface="Calibri" charset="0"/>
                <a:cs typeface="Calibri" charset="0"/>
              </a:rPr>
              <a:t>want.</a:t>
            </a:r>
          </a:p>
          <a:p>
            <a:pPr marL="0" indent="0">
              <a:buFont typeface="Wingdings 2" charset="0"/>
              <a:buNone/>
            </a:pPr>
            <a:endParaRPr lang="en-US" dirty="0">
              <a:latin typeface="Calibri" charset="0"/>
              <a:cs typeface="Calibri" charset="0"/>
            </a:endParaRPr>
          </a:p>
          <a:p>
            <a:pPr marL="0" indent="0">
              <a:buFont typeface="Wingdings 2" charset="0"/>
              <a:buNone/>
            </a:pPr>
            <a:r>
              <a:rPr lang="en-US" dirty="0">
                <a:latin typeface="Calibri" charset="0"/>
                <a:cs typeface="Calibri" charset="0"/>
              </a:rPr>
              <a:t>Is it no wonder that people think that Washington can be bought?</a:t>
            </a:r>
          </a:p>
        </p:txBody>
      </p:sp>
    </p:spTree>
    <p:extLst>
      <p:ext uri="{BB962C8B-B14F-4D97-AF65-F5344CB8AC3E}">
        <p14:creationId xmlns:p14="http://schemas.microsoft.com/office/powerpoint/2010/main" val="12482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5" descr="Democrats%20logo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985035" y="0"/>
            <a:ext cx="318205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Democratic</a:t>
            </a:r>
            <a:r>
              <a:rPr lang="en-US" u="sng" dirty="0" smtClean="0"/>
              <a:t> Party</a:t>
            </a:r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906780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u="sng" dirty="0" smtClean="0"/>
              <a:t>It is more liberal</a:t>
            </a:r>
            <a:r>
              <a:rPr lang="en-US" sz="2800" dirty="0"/>
              <a:t> </a:t>
            </a:r>
            <a:r>
              <a:rPr lang="en-US" sz="2800" dirty="0" smtClean="0"/>
              <a:t>and was the minority party until the Great Depression, after which it remained the majority party for the next 50 years.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National government is very active.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It appeals to the working class, union workers, minorities, and disadvantaged groups in society.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It has a history of protecting Social Security and Medicare, improving schools, protecting the environment, and helping the poor.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It supports government spending on social programs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7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apsanet.org/~pop/buttons.jpg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4487879" y="2438400"/>
            <a:ext cx="4689336" cy="3505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1722"/>
            <a:ext cx="8229600" cy="902677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Political Parties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u="sng" dirty="0" smtClean="0">
                <a:solidFill>
                  <a:srgbClr val="FF0000"/>
                </a:solidFill>
              </a:rPr>
              <a:t>Linkage institutions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are the structures within a society that connect the people to the government.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institutions include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political parties, interest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groups, and media.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Inputs from the public</a:t>
            </a:r>
          </a:p>
          <a:p>
            <a:pPr marL="3429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Outputs from policy makers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08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u="sng" dirty="0" smtClean="0">
                <a:solidFill>
                  <a:srgbClr val="FF0000"/>
                </a:solidFill>
              </a:rPr>
              <a:t>Caucus and Primary Elections</a:t>
            </a:r>
            <a:endParaRPr lang="en-US" sz="2800" u="sng" dirty="0">
              <a:solidFill>
                <a:srgbClr val="FF0000"/>
              </a:solidFill>
            </a:endParaRPr>
          </a:p>
          <a:p>
            <a:endParaRPr lang="en-US" sz="2000" u="sng" dirty="0"/>
          </a:p>
          <a:p>
            <a:r>
              <a:rPr lang="en-US" sz="2800" dirty="0" smtClean="0"/>
              <a:t>Delegates who get </a:t>
            </a:r>
            <a:r>
              <a:rPr lang="en-US" sz="2800" dirty="0"/>
              <a:t>to the national conventions are selected in </a:t>
            </a:r>
            <a:r>
              <a:rPr lang="en-US" sz="2800" i="1" dirty="0">
                <a:solidFill>
                  <a:srgbClr val="0000FF"/>
                </a:solidFill>
              </a:rPr>
              <a:t>presidential </a:t>
            </a:r>
            <a:r>
              <a:rPr lang="en-US" sz="2800" i="1" dirty="0" smtClean="0">
                <a:solidFill>
                  <a:srgbClr val="0000FF"/>
                </a:solidFill>
              </a:rPr>
              <a:t>primaries and caucus </a:t>
            </a:r>
            <a:r>
              <a:rPr lang="en-US" sz="2800" i="1" dirty="0">
                <a:solidFill>
                  <a:srgbClr val="0000FF"/>
                </a:solidFill>
              </a:rPr>
              <a:t>in which</a:t>
            </a:r>
            <a:r>
              <a:rPr lang="en-US" sz="2800" i="1" dirty="0">
                <a:solidFill>
                  <a:srgbClr val="FF0000"/>
                </a:solidFill>
              </a:rPr>
              <a:t> voters in a state go to the polls and vote for a candidate </a:t>
            </a:r>
            <a:r>
              <a:rPr lang="en-US" sz="2800" i="1" dirty="0">
                <a:solidFill>
                  <a:srgbClr val="0000FF"/>
                </a:solidFill>
              </a:rPr>
              <a:t>or for delegates pledged to a </a:t>
            </a:r>
            <a:r>
              <a:rPr lang="en-US" sz="2800" i="1" dirty="0" smtClean="0">
                <a:solidFill>
                  <a:srgbClr val="0000FF"/>
                </a:solidFill>
              </a:rPr>
              <a:t>candidate.</a:t>
            </a:r>
            <a:endParaRPr lang="en-US" sz="2800" i="1" dirty="0">
              <a:solidFill>
                <a:srgbClr val="0000FF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**front-loading: 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tates </a:t>
            </a:r>
            <a:r>
              <a:rPr lang="en-US" sz="2800" dirty="0">
                <a:solidFill>
                  <a:srgbClr val="0000FF"/>
                </a:solidFill>
              </a:rPr>
              <a:t>like to </a:t>
            </a:r>
            <a:r>
              <a:rPr lang="en-US" sz="2800" dirty="0">
                <a:solidFill>
                  <a:srgbClr val="FF0000"/>
                </a:solidFill>
              </a:rPr>
              <a:t>hold caucuses and primaries early in </a:t>
            </a:r>
            <a:r>
              <a:rPr lang="en-US" sz="2800" dirty="0" smtClean="0">
                <a:solidFill>
                  <a:srgbClr val="FF0000"/>
                </a:solidFill>
              </a:rPr>
              <a:t>the calendar </a:t>
            </a:r>
            <a:r>
              <a:rPr lang="en-US" sz="2800" dirty="0">
                <a:solidFill>
                  <a:srgbClr val="FF0000"/>
                </a:solidFill>
              </a:rPr>
              <a:t>year to capitalize on media </a:t>
            </a:r>
            <a:r>
              <a:rPr lang="en-US" sz="2800" dirty="0" smtClean="0">
                <a:solidFill>
                  <a:srgbClr val="FF0000"/>
                </a:solidFill>
              </a:rPr>
              <a:t>attention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olitical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ulture: </a:t>
            </a: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set of shared values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and beliefs about the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nation, </a:t>
            </a:r>
            <a:r>
              <a:rPr lang="en-US" sz="2400" b="1" dirty="0">
                <a:latin typeface="+mj-lt"/>
              </a:rPr>
              <a:t>such </a:t>
            </a:r>
            <a:r>
              <a:rPr lang="en-US" sz="2400" b="1" dirty="0" smtClean="0">
                <a:latin typeface="+mj-lt"/>
              </a:rPr>
              <a:t>as liberty </a:t>
            </a:r>
            <a:r>
              <a:rPr lang="en-US" sz="2400" b="1" dirty="0">
                <a:latin typeface="+mj-lt"/>
              </a:rPr>
              <a:t>and </a:t>
            </a:r>
            <a:r>
              <a:rPr lang="en-US" sz="2400" b="1" dirty="0" smtClean="0">
                <a:latin typeface="+mj-lt"/>
              </a:rPr>
              <a:t>freedom, </a:t>
            </a:r>
            <a:r>
              <a:rPr lang="en-US" sz="2400" b="1" dirty="0">
                <a:latin typeface="+mj-lt"/>
              </a:rPr>
              <a:t>the </a:t>
            </a:r>
            <a:r>
              <a:rPr lang="en-US" sz="2400" b="1" dirty="0" smtClean="0">
                <a:latin typeface="+mj-lt"/>
              </a:rPr>
              <a:t>Constitution, </a:t>
            </a:r>
            <a:r>
              <a:rPr lang="en-US" sz="2400" b="1" dirty="0">
                <a:latin typeface="+mj-lt"/>
              </a:rPr>
              <a:t>Bill of </a:t>
            </a:r>
            <a:r>
              <a:rPr lang="en-US" sz="2400" b="1" dirty="0" smtClean="0">
                <a:latin typeface="+mj-lt"/>
              </a:rPr>
              <a:t>Rights, </a:t>
            </a:r>
            <a:r>
              <a:rPr lang="en-US" sz="2400" b="1" dirty="0">
                <a:latin typeface="+mj-lt"/>
              </a:rPr>
              <a:t>political </a:t>
            </a:r>
            <a:r>
              <a:rPr lang="en-US" sz="2400" b="1" dirty="0" smtClean="0">
                <a:latin typeface="+mj-lt"/>
              </a:rPr>
              <a:t>equality, and </a:t>
            </a:r>
            <a:r>
              <a:rPr lang="en-US" sz="2400" b="1" dirty="0">
                <a:latin typeface="+mj-lt"/>
              </a:rPr>
              <a:t>private property </a:t>
            </a:r>
            <a:r>
              <a:rPr lang="en-US" sz="2400" b="1" dirty="0" smtClean="0">
                <a:latin typeface="+mj-lt"/>
              </a:rPr>
              <a:t>rights;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</a:rPr>
              <a:t>does NOT CHANGE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0963" name="Picture 10" descr="billofrightssg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763" y="1828800"/>
            <a:ext cx="4948237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" descr="statue-of-libe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6288"/>
            <a:ext cx="46482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4" descr="Private_Property_-_No_Trespassing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676400"/>
            <a:ext cx="20574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8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781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7938" y="4194175"/>
            <a:ext cx="914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N</a:t>
            </a:r>
            <a:r>
              <a:rPr lang="en-US" sz="2400" u="sng" dirty="0" smtClean="0">
                <a:solidFill>
                  <a:srgbClr val="FF0000"/>
                </a:solidFill>
              </a:rPr>
              <a:t>ational conventions</a:t>
            </a:r>
            <a:r>
              <a:rPr lang="en-US" sz="2400" dirty="0" smtClean="0"/>
              <a:t>:	Democrats are in August.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Republicans are in September.</a:t>
            </a:r>
          </a:p>
          <a:p>
            <a:endParaRPr lang="en-US" sz="2400" u="sng" dirty="0"/>
          </a:p>
          <a:p>
            <a:pPr lvl="1"/>
            <a:r>
              <a:rPr lang="en-US" sz="2400" dirty="0"/>
              <a:t>Delegates from each </a:t>
            </a:r>
            <a:r>
              <a:rPr lang="en-US" sz="2400" dirty="0" smtClean="0"/>
              <a:t>party’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convention </a:t>
            </a:r>
            <a:r>
              <a:rPr lang="en-US" altLang="ja-JP" sz="2400" dirty="0" smtClean="0"/>
              <a:t>nominates </a:t>
            </a:r>
            <a:r>
              <a:rPr lang="en-US" altLang="ja-JP" sz="2400" dirty="0"/>
              <a:t>a </a:t>
            </a:r>
            <a:r>
              <a:rPr lang="en-US" altLang="ja-JP" sz="2400" dirty="0" smtClean="0"/>
              <a:t>presidential </a:t>
            </a:r>
            <a:r>
              <a:rPr lang="en-US" altLang="ja-JP" sz="2400" dirty="0"/>
              <a:t>and v</a:t>
            </a:r>
            <a:r>
              <a:rPr lang="en-US" altLang="ja-JP" sz="2400" dirty="0" smtClean="0"/>
              <a:t>ice presidential </a:t>
            </a:r>
            <a:r>
              <a:rPr lang="en-US" altLang="ja-JP" sz="2400" dirty="0"/>
              <a:t>c</a:t>
            </a:r>
            <a:r>
              <a:rPr lang="en-US" altLang="ja-JP" sz="2400" dirty="0" smtClean="0"/>
              <a:t>andidate </a:t>
            </a:r>
            <a:r>
              <a:rPr lang="en-US" altLang="ja-JP" sz="2400" dirty="0"/>
              <a:t>to represent their party in </a:t>
            </a:r>
            <a:r>
              <a:rPr lang="en-US" altLang="ja-JP" sz="2400" dirty="0" smtClean="0"/>
              <a:t>the general </a:t>
            </a:r>
            <a:r>
              <a:rPr lang="en-US" altLang="ja-JP" sz="2400" dirty="0"/>
              <a:t>election.</a:t>
            </a:r>
          </a:p>
          <a:p>
            <a:pPr lvl="1"/>
            <a:r>
              <a:rPr lang="en-US" sz="2400" dirty="0"/>
              <a:t>	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6"/>
          <p:cNvSpPr>
            <a:spLocks noChangeArrowheads="1"/>
          </p:cNvSpPr>
          <p:nvPr/>
        </p:nvSpPr>
        <p:spPr bwMode="auto">
          <a:xfrm>
            <a:off x="-31750" y="36513"/>
            <a:ext cx="9144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400" i="1" dirty="0" smtClean="0">
                <a:solidFill>
                  <a:srgbClr val="0000FF"/>
                </a:solidFill>
              </a:rPr>
              <a:t>The main </a:t>
            </a:r>
            <a:r>
              <a:rPr lang="en-US" sz="2400" i="1" dirty="0">
                <a:solidFill>
                  <a:srgbClr val="0000FF"/>
                </a:solidFill>
              </a:rPr>
              <a:t>purpose is to </a:t>
            </a:r>
            <a:r>
              <a:rPr lang="en-US" sz="2400" i="1" dirty="0">
                <a:solidFill>
                  <a:srgbClr val="FF0000"/>
                </a:solidFill>
              </a:rPr>
              <a:t>unify party </a:t>
            </a:r>
            <a:r>
              <a:rPr lang="en-US" sz="2400" i="1" dirty="0" smtClean="0">
                <a:solidFill>
                  <a:srgbClr val="FF0000"/>
                </a:solidFill>
              </a:rPr>
              <a:t>members.</a:t>
            </a:r>
            <a:endParaRPr lang="en-US" sz="2400" i="1" dirty="0">
              <a:solidFill>
                <a:srgbClr val="FF0000"/>
              </a:solidFill>
            </a:endParaRPr>
          </a:p>
          <a:p>
            <a:pPr lvl="1"/>
            <a:endParaRPr lang="en-US" sz="2000" i="1" dirty="0">
              <a:solidFill>
                <a:srgbClr val="FF0000"/>
              </a:solidFill>
            </a:endParaRPr>
          </a:p>
          <a:p>
            <a:pPr lvl="1">
              <a:buFont typeface="Arial" charset="0"/>
              <a:buAutoNum type="arabicPeriod"/>
            </a:pPr>
            <a:r>
              <a:rPr lang="en-US" sz="2400" i="1" dirty="0" smtClean="0">
                <a:solidFill>
                  <a:srgbClr val="FF0000"/>
                </a:solidFill>
              </a:rPr>
              <a:t> Party’</a:t>
            </a:r>
            <a:r>
              <a:rPr lang="en-US" altLang="ja-JP" sz="2400" i="1" dirty="0" smtClean="0">
                <a:solidFill>
                  <a:srgbClr val="FF0000"/>
                </a:solidFill>
              </a:rPr>
              <a:t>s </a:t>
            </a:r>
            <a:r>
              <a:rPr lang="en-US" altLang="ja-JP" sz="2400" i="1" dirty="0">
                <a:solidFill>
                  <a:srgbClr val="FF0000"/>
                </a:solidFill>
              </a:rPr>
              <a:t>platform </a:t>
            </a:r>
            <a:r>
              <a:rPr lang="en-US" altLang="ja-JP" sz="2400" i="1" dirty="0">
                <a:solidFill>
                  <a:srgbClr val="0000FF"/>
                </a:solidFill>
              </a:rPr>
              <a:t>(statement of its goals and policies for the next four years)</a:t>
            </a:r>
          </a:p>
          <a:p>
            <a:pPr lvl="1">
              <a:buFont typeface="Arial" charset="0"/>
              <a:buAutoNum type="arabicPeriod"/>
            </a:pPr>
            <a:endParaRPr lang="en-US" altLang="ja-JP" sz="2400" i="1" dirty="0">
              <a:solidFill>
                <a:srgbClr val="FF0000"/>
              </a:solidFill>
            </a:endParaRPr>
          </a:p>
          <a:p>
            <a:pPr lvl="1">
              <a:buFont typeface="Arial" charset="0"/>
              <a:buAutoNum type="arabicPeriod"/>
            </a:pPr>
            <a:r>
              <a:rPr lang="en-US" sz="2400" i="1" dirty="0" smtClean="0">
                <a:solidFill>
                  <a:srgbClr val="FF0000"/>
                </a:solidFill>
              </a:rPr>
              <a:t> Nomination of </a:t>
            </a:r>
            <a:r>
              <a:rPr lang="en-US" sz="2400" i="1" dirty="0">
                <a:solidFill>
                  <a:srgbClr val="FF0000"/>
                </a:solidFill>
              </a:rPr>
              <a:t>candidates for </a:t>
            </a:r>
            <a:r>
              <a:rPr lang="en-US" sz="2400" i="1" dirty="0" smtClean="0">
                <a:solidFill>
                  <a:srgbClr val="FF0000"/>
                </a:solidFill>
              </a:rPr>
              <a:t>president/vice president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sz="2800" dirty="0"/>
          </a:p>
        </p:txBody>
      </p:sp>
      <p:pic>
        <p:nvPicPr>
          <p:cNvPr id="512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9" y="2391112"/>
            <a:ext cx="5938838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41148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latin typeface="Arial" charset="0"/>
              </a:rPr>
              <a:t>General Election</a:t>
            </a:r>
            <a:endParaRPr lang="en-US" sz="3200" b="1" dirty="0">
              <a:latin typeface="Arial" charset="0"/>
            </a:endParaRPr>
          </a:p>
        </p:txBody>
      </p:sp>
      <p:sp>
        <p:nvSpPr>
          <p:cNvPr id="54274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5400" y="1066800"/>
            <a:ext cx="4800600" cy="4525963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z="2600" dirty="0">
                <a:latin typeface="Arial" charset="0"/>
              </a:rPr>
              <a:t>Presidential Election </a:t>
            </a:r>
            <a:r>
              <a:rPr lang="en-US" sz="2600" dirty="0" smtClean="0">
                <a:latin typeface="Arial" charset="0"/>
              </a:rPr>
              <a:t>Day is every </a:t>
            </a:r>
            <a:r>
              <a:rPr lang="en-US" sz="2600" dirty="0">
                <a:latin typeface="Arial" charset="0"/>
              </a:rPr>
              <a:t>four years on </a:t>
            </a:r>
            <a:r>
              <a:rPr lang="en-US" sz="2600" dirty="0" smtClean="0">
                <a:latin typeface="Arial" charset="0"/>
              </a:rPr>
              <a:t>the Tuesday </a:t>
            </a:r>
            <a:r>
              <a:rPr lang="en-US" sz="2600" dirty="0">
                <a:latin typeface="Arial" charset="0"/>
              </a:rPr>
              <a:t>following the first Monday in November.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z="2600" dirty="0"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z="2600" i="1" dirty="0" smtClean="0">
                <a:solidFill>
                  <a:srgbClr val="0000FF"/>
                </a:solidFill>
                <a:latin typeface="Arial" charset="0"/>
              </a:rPr>
              <a:t>In the winner-take-all system</a:t>
            </a:r>
            <a:r>
              <a:rPr lang="en-US" sz="2600" i="1" dirty="0" smtClean="0">
                <a:solidFill>
                  <a:srgbClr val="FF0000"/>
                </a:solidFill>
                <a:latin typeface="Arial" charset="0"/>
              </a:rPr>
              <a:t>, the presidential </a:t>
            </a:r>
            <a:r>
              <a:rPr lang="en-US" sz="2600" i="1" dirty="0">
                <a:solidFill>
                  <a:srgbClr val="FF0000"/>
                </a:solidFill>
                <a:latin typeface="Arial" charset="0"/>
              </a:rPr>
              <a:t>candidate who wins the most popular votes in a state receives the </a:t>
            </a:r>
            <a:r>
              <a:rPr lang="en-US" sz="2600" i="1" dirty="0" smtClean="0">
                <a:solidFill>
                  <a:srgbClr val="FF0000"/>
                </a:solidFill>
                <a:latin typeface="Arial" charset="0"/>
              </a:rPr>
              <a:t>state’</a:t>
            </a:r>
            <a:r>
              <a:rPr lang="en-US" altLang="ja-JP" sz="2600" i="1" dirty="0" smtClean="0">
                <a:solidFill>
                  <a:srgbClr val="FF0000"/>
                </a:solidFill>
                <a:latin typeface="Arial" charset="0"/>
              </a:rPr>
              <a:t>s </a:t>
            </a:r>
            <a:r>
              <a:rPr lang="en-US" altLang="ja-JP" sz="2600" i="1" dirty="0">
                <a:solidFill>
                  <a:srgbClr val="FF0000"/>
                </a:solidFill>
                <a:latin typeface="Arial" charset="0"/>
              </a:rPr>
              <a:t>electors.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endParaRPr lang="en-US" sz="2600" i="1" u="sng" dirty="0">
              <a:solidFill>
                <a:srgbClr val="FF0000"/>
              </a:solidFill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sz="2600" i="1" u="sng" dirty="0" smtClean="0">
                <a:solidFill>
                  <a:srgbClr val="0000FF"/>
                </a:solidFill>
                <a:latin typeface="Arial" charset="0"/>
              </a:rPr>
              <a:t>There are two </a:t>
            </a:r>
            <a:r>
              <a:rPr lang="en-US" sz="2600" i="1" u="sng" dirty="0">
                <a:solidFill>
                  <a:srgbClr val="0000FF"/>
                </a:solidFill>
                <a:latin typeface="Arial" charset="0"/>
              </a:rPr>
              <a:t>exceptions</a:t>
            </a:r>
            <a:r>
              <a:rPr lang="en-US" sz="2600" i="1" u="sng" dirty="0" smtClean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sz="2600" i="1" u="sng" dirty="0">
                <a:solidFill>
                  <a:srgbClr val="FF0000"/>
                </a:solidFill>
                <a:latin typeface="Arial" charset="0"/>
              </a:rPr>
              <a:t>Maine and </a:t>
            </a:r>
            <a:r>
              <a:rPr lang="en-US" sz="2600" i="1" u="sng" dirty="0" smtClean="0">
                <a:solidFill>
                  <a:srgbClr val="FF0000"/>
                </a:solidFill>
                <a:latin typeface="Arial" charset="0"/>
              </a:rPr>
              <a:t>Nebraska.</a:t>
            </a:r>
            <a:endParaRPr lang="en-US" sz="2600" i="1" u="sng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42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"/>
            <a:ext cx="3897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5300663" y="3886200"/>
            <a:ext cx="3614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Electoral votes </a:t>
            </a:r>
            <a:r>
              <a:rPr lang="en-US" sz="2800" dirty="0" smtClean="0">
                <a:solidFill>
                  <a:srgbClr val="FF0000"/>
                </a:solidFill>
              </a:rPr>
              <a:t>=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# </a:t>
            </a:r>
            <a:r>
              <a:rPr lang="en-US" sz="2800" dirty="0">
                <a:solidFill>
                  <a:srgbClr val="FF0000"/>
                </a:solidFill>
              </a:rPr>
              <a:t>of H of R members + </a:t>
            </a:r>
            <a:r>
              <a:rPr lang="en-US" sz="2800" dirty="0" smtClean="0">
                <a:solidFill>
                  <a:srgbClr val="FF0000"/>
                </a:solidFill>
              </a:rPr>
              <a:t># of Senators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5" descr="Elepha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52400" y="152400"/>
            <a:ext cx="3200400" cy="259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6"/>
          <p:cNvSpPr>
            <a:spLocks noGrp="1" noChangeArrowheads="1"/>
          </p:cNvSpPr>
          <p:nvPr>
            <p:ph type="title"/>
          </p:nvPr>
        </p:nvSpPr>
        <p:spPr>
          <a:xfrm>
            <a:off x="4648200" y="0"/>
            <a:ext cx="4038600" cy="908030"/>
          </a:xfrm>
        </p:spPr>
        <p:txBody>
          <a:bodyPr/>
          <a:lstStyle/>
          <a:p>
            <a:r>
              <a:rPr lang="en-US" sz="3600" b="1" u="sng" dirty="0" smtClean="0"/>
              <a:t>Republican Party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908030"/>
            <a:ext cx="91440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Is more conservative; was born on the eve of the Civil War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Believes the role of government in society should be limited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Appeals to voters that are college graduates, upper-income families, professionals, or businesspersons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Feels that the government should be involved in fewer social programs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Is more likely to emphasize national defense, foreign affairs, balancing the budget, handling crime and drug problems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 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The Last Battle: The Electoral College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We </a:t>
            </a:r>
            <a:r>
              <a:rPr lang="en-US" sz="2800" b="1" dirty="0">
                <a:solidFill>
                  <a:srgbClr val="FF0000"/>
                </a:solidFill>
              </a:rPr>
              <a:t>elect </a:t>
            </a:r>
            <a:r>
              <a:rPr lang="en-US" sz="2800" b="1" dirty="0" smtClean="0">
                <a:solidFill>
                  <a:srgbClr val="FF0000"/>
                </a:solidFill>
              </a:rPr>
              <a:t>the president </a:t>
            </a:r>
            <a:r>
              <a:rPr lang="en-US" sz="2800" b="1" dirty="0">
                <a:solidFill>
                  <a:srgbClr val="FF0000"/>
                </a:solidFill>
              </a:rPr>
              <a:t>of the United States using the Electoral College? </a:t>
            </a:r>
            <a:r>
              <a:rPr lang="en-US" sz="2800" b="1" dirty="0" smtClean="0">
                <a:solidFill>
                  <a:srgbClr val="FF0000"/>
                </a:solidFill>
              </a:rPr>
              <a:t>What </a:t>
            </a:r>
            <a:r>
              <a:rPr lang="en-US" sz="2800" b="1" dirty="0">
                <a:solidFill>
                  <a:srgbClr val="FF0000"/>
                </a:solidFill>
              </a:rPr>
              <a:t>is it</a:t>
            </a:r>
            <a:r>
              <a:rPr lang="en-US" sz="2800" b="1" dirty="0" smtClean="0">
                <a:solidFill>
                  <a:srgbClr val="FF0000"/>
                </a:solidFill>
              </a:rPr>
              <a:t>? </a:t>
            </a:r>
            <a:r>
              <a:rPr lang="en-US" sz="2800" b="1" dirty="0">
                <a:solidFill>
                  <a:srgbClr val="FF0000"/>
                </a:solidFill>
              </a:rPr>
              <a:t>Why does the </a:t>
            </a:r>
            <a:r>
              <a:rPr lang="en-US" sz="2800" b="1" dirty="0" smtClean="0">
                <a:solidFill>
                  <a:srgbClr val="FF0000"/>
                </a:solidFill>
              </a:rPr>
              <a:t>US </a:t>
            </a:r>
            <a:r>
              <a:rPr lang="en-US" sz="2800" b="1" dirty="0">
                <a:solidFill>
                  <a:srgbClr val="FF0000"/>
                </a:solidFill>
              </a:rPr>
              <a:t>have </a:t>
            </a:r>
            <a:r>
              <a:rPr lang="en-US" sz="2800" b="1" dirty="0" smtClean="0">
                <a:solidFill>
                  <a:srgbClr val="FF0000"/>
                </a:solidFill>
              </a:rPr>
              <a:t>it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400" dirty="0"/>
              <a:t>In 1787, at the Constitutional Convention, the </a:t>
            </a:r>
            <a:r>
              <a:rPr lang="en-US" sz="2400" dirty="0" smtClean="0"/>
              <a:t>Founders </a:t>
            </a:r>
            <a:r>
              <a:rPr lang="en-US" sz="2400" dirty="0"/>
              <a:t>were debating </a:t>
            </a:r>
            <a:r>
              <a:rPr lang="en-US" sz="2400" dirty="0" smtClean="0"/>
              <a:t>how </a:t>
            </a:r>
            <a:r>
              <a:rPr lang="en-US" sz="2400" dirty="0"/>
              <a:t>to decide on choosing the </a:t>
            </a:r>
            <a:r>
              <a:rPr lang="en-US" sz="2400" dirty="0" smtClean="0"/>
              <a:t>president.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</a:rPr>
              <a:t>If </a:t>
            </a:r>
            <a:r>
              <a:rPr lang="en-US" sz="2400" b="1" dirty="0">
                <a:solidFill>
                  <a:srgbClr val="0000FF"/>
                </a:solidFill>
              </a:rPr>
              <a:t>Congress </a:t>
            </a:r>
            <a:r>
              <a:rPr lang="en-US" sz="2400" dirty="0">
                <a:solidFill>
                  <a:srgbClr val="0000FF"/>
                </a:solidFill>
              </a:rPr>
              <a:t>elected the president, it would mean the </a:t>
            </a:r>
            <a:r>
              <a:rPr lang="en-US" sz="2400" dirty="0" smtClean="0">
                <a:solidFill>
                  <a:srgbClr val="0000FF"/>
                </a:solidFill>
              </a:rPr>
              <a:t>president </a:t>
            </a:r>
            <a:r>
              <a:rPr lang="en-US" sz="2400" dirty="0">
                <a:solidFill>
                  <a:srgbClr val="0000FF"/>
                </a:solidFill>
              </a:rPr>
              <a:t>would be controlled by the legislature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/>
              <a:t>Direct democracy (everyone votes) </a:t>
            </a:r>
            <a:r>
              <a:rPr lang="en-US" sz="2400" dirty="0" smtClean="0"/>
              <a:t>would not work (too much room for error or corruption); nor would having the </a:t>
            </a:r>
            <a:r>
              <a:rPr lang="en-US" sz="2400" b="1" dirty="0" smtClean="0"/>
              <a:t>state legislatures decide (fear that federal authority would be compromised in exchange for votes).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50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137"/>
            <a:ext cx="9144000" cy="4207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Electoral College (Article II, Section 1) was a compromise on two important issues: </a:t>
            </a:r>
            <a:r>
              <a:rPr lang="en-US" dirty="0" smtClean="0"/>
              <a:t>The first was </a:t>
            </a:r>
            <a:r>
              <a:rPr lang="en-US" dirty="0" smtClean="0">
                <a:solidFill>
                  <a:srgbClr val="FF0000"/>
                </a:solidFill>
              </a:rPr>
              <a:t>how much power the people should have</a:t>
            </a:r>
            <a:r>
              <a:rPr lang="en-US" dirty="0" smtClean="0"/>
              <a:t> and the second was </a:t>
            </a:r>
            <a:r>
              <a:rPr lang="en-US" dirty="0" smtClean="0">
                <a:solidFill>
                  <a:srgbClr val="FF0000"/>
                </a:solidFill>
              </a:rPr>
              <a:t>how much power states should have.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i="1" dirty="0" smtClean="0"/>
              <a:t>The power went NOT to the people (the Founders thought they could not be trusted with such an important decision).  </a:t>
            </a:r>
            <a:r>
              <a:rPr lang="en-US" i="1" dirty="0" smtClean="0">
                <a:solidFill>
                  <a:srgbClr val="0000FF"/>
                </a:solidFill>
              </a:rPr>
              <a:t>The power went to the STATES and the “college of electors</a:t>
            </a:r>
            <a:r>
              <a:rPr lang="en-US" i="1" dirty="0" smtClean="0"/>
              <a:t>” to pick the best person for the job.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40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How States Get Electoral Votes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991600" cy="52578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A census is taken each decade (every ten years) to determine the population of each state. POPULATION IS POWER</a:t>
            </a:r>
            <a:r>
              <a:rPr lang="en-US" sz="2400" dirty="0">
                <a:solidFill>
                  <a:srgbClr val="0000FF"/>
                </a:solidFill>
              </a:rPr>
              <a:t>!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/>
              <a:t>The larger states have more members in the House.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State senators (two) and representatives (based on population) give each state their number of electors</a:t>
            </a:r>
            <a:r>
              <a:rPr lang="en-US" sz="2400" i="1" dirty="0" smtClean="0">
                <a:solidFill>
                  <a:srgbClr val="0000FF"/>
                </a:solidFill>
              </a:rPr>
              <a:t>. (Iowa has six.) The candidate with the most popular votes is given all the state electoral votes (with the exception of Maine and Nebraska).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There are 538 electors total.</a:t>
            </a:r>
          </a:p>
          <a:p>
            <a:pPr eaLnBrk="1" hangingPunct="1">
              <a:lnSpc>
                <a:spcPct val="90000"/>
              </a:lnSpc>
            </a:pPr>
            <a:endParaRPr lang="en-US" sz="28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2866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Profiles of Voters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914400"/>
            <a:ext cx="4724400" cy="535501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Regular voters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Higher than average education level**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Middle aged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Higher than average income**</a:t>
            </a:r>
          </a:p>
          <a:p>
            <a:pPr lvl="1" eaLnBrk="1" hangingPunct="1"/>
            <a:r>
              <a:rPr lang="en-US" b="1" dirty="0" smtClean="0"/>
              <a:t>Married people</a:t>
            </a:r>
          </a:p>
          <a:p>
            <a:pPr lvl="1" eaLnBrk="1" hangingPunct="1"/>
            <a:r>
              <a:rPr lang="en-US" b="1" dirty="0" smtClean="0"/>
              <a:t>Women more than men</a:t>
            </a:r>
          </a:p>
          <a:p>
            <a:pPr lvl="1" eaLnBrk="1" hangingPunct="1"/>
            <a:r>
              <a:rPr lang="en-US" b="1" dirty="0" smtClean="0"/>
              <a:t>White people and minorities with high education and income</a:t>
            </a:r>
          </a:p>
          <a:p>
            <a:pPr lvl="1" eaLnBrk="1" hangingPunct="1"/>
            <a:r>
              <a:rPr lang="en-US" b="1" dirty="0" smtClean="0"/>
              <a:t>Government employees</a:t>
            </a:r>
          </a:p>
        </p:txBody>
      </p:sp>
      <p:sp>
        <p:nvSpPr>
          <p:cNvPr id="21508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648200" y="1016245"/>
            <a:ext cx="4038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Regular nonvoters</a:t>
            </a:r>
          </a:p>
          <a:p>
            <a:pPr lvl="1" eaLnBrk="1" hangingPunct="1"/>
            <a:r>
              <a:rPr lang="en-US" b="1" dirty="0" smtClean="0"/>
              <a:t>Not formal citizens</a:t>
            </a:r>
          </a:p>
          <a:p>
            <a:pPr lvl="1" eaLnBrk="1" hangingPunct="1"/>
            <a:r>
              <a:rPr lang="en-US" b="1" dirty="0" smtClean="0"/>
              <a:t>Not met residency requirements</a:t>
            </a:r>
          </a:p>
          <a:p>
            <a:pPr lvl="1" eaLnBrk="1" hangingPunct="1"/>
            <a:r>
              <a:rPr lang="en-US" b="1" dirty="0" smtClean="0"/>
              <a:t>Not registered to vote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</a:rPr>
              <a:t>Young people** (lowest voter turnout)</a:t>
            </a:r>
          </a:p>
          <a:p>
            <a:pPr lvl="1" eaLnBrk="1" hangingPunct="1"/>
            <a:r>
              <a:rPr lang="en-US" b="1" dirty="0" smtClean="0"/>
              <a:t>Unmarried people</a:t>
            </a:r>
          </a:p>
          <a:p>
            <a:pPr lvl="1" eaLnBrk="1" hangingPunct="1"/>
            <a:r>
              <a:rPr lang="en-US" b="1" dirty="0" smtClean="0"/>
              <a:t>Minority groups</a:t>
            </a:r>
          </a:p>
        </p:txBody>
      </p:sp>
    </p:spTree>
    <p:extLst>
      <p:ext uri="{BB962C8B-B14F-4D97-AF65-F5344CB8AC3E}">
        <p14:creationId xmlns:p14="http://schemas.microsoft.com/office/powerpoint/2010/main" val="13412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statue-of-libert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alphaModFix amt="49000"/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52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Political ideology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is a set of beliefs about life, culture, government, and society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.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</a:rPr>
              <a:t>I</a:t>
            </a:r>
            <a:r>
              <a:rPr lang="en-US" sz="2800" b="1" dirty="0" smtClean="0">
                <a:solidFill>
                  <a:srgbClr val="0000FF"/>
                </a:solidFill>
                <a:latin typeface="Calibri" pitchFamily="34" charset="0"/>
              </a:rPr>
              <a:t>t changes over time.</a:t>
            </a:r>
            <a:endParaRPr lang="en-US" sz="2800" b="1" dirty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400" b="1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alibri" pitchFamily="34" charset="0"/>
              </a:rPr>
              <a:t>Liberals are active </a:t>
            </a:r>
            <a:r>
              <a:rPr lang="en-US" sz="2400" b="1" dirty="0">
                <a:latin typeface="Calibri" pitchFamily="34" charset="0"/>
              </a:rPr>
              <a:t>in helping individuals and communities promote health, justice, and equal </a:t>
            </a:r>
            <a:r>
              <a:rPr lang="en-US" sz="2400" b="1" dirty="0" smtClean="0">
                <a:latin typeface="Calibri" pitchFamily="34" charset="0"/>
              </a:rPr>
              <a:t>opportunity.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alibri" pitchFamily="34" charset="0"/>
              </a:rPr>
              <a:t>Conservatives believe </a:t>
            </a:r>
            <a:r>
              <a:rPr lang="en-US" sz="2400" b="1" dirty="0">
                <a:latin typeface="Calibri" pitchFamily="34" charset="0"/>
              </a:rPr>
              <a:t>the role of the government in society should be </a:t>
            </a:r>
            <a:r>
              <a:rPr lang="en-US" sz="2400" b="1" dirty="0" smtClean="0">
                <a:latin typeface="Calibri" pitchFamily="34" charset="0"/>
              </a:rPr>
              <a:t>limited </a:t>
            </a:r>
            <a:r>
              <a:rPr lang="en-US" sz="2400" b="1" dirty="0">
                <a:latin typeface="Calibri" pitchFamily="34" charset="0"/>
              </a:rPr>
              <a:t>and that individuals should be responsible for their own </a:t>
            </a:r>
            <a:r>
              <a:rPr lang="en-US" sz="2400" b="1" dirty="0" smtClean="0">
                <a:latin typeface="Calibri" pitchFamily="34" charset="0"/>
              </a:rPr>
              <a:t>well-being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2400" b="1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alibri" pitchFamily="34" charset="0"/>
              </a:rPr>
              <a:t>Since </a:t>
            </a:r>
            <a:r>
              <a:rPr lang="en-US" sz="2400" b="1" dirty="0">
                <a:latin typeface="Calibri" pitchFamily="34" charset="0"/>
              </a:rPr>
              <a:t>the </a:t>
            </a:r>
            <a:r>
              <a:rPr lang="en-US" sz="2400" b="1" dirty="0" smtClean="0">
                <a:latin typeface="Calibri" pitchFamily="34" charset="0"/>
              </a:rPr>
              <a:t>1970s</a:t>
            </a:r>
            <a:r>
              <a:rPr lang="en-US" sz="2400" b="1" dirty="0">
                <a:latin typeface="Calibri" pitchFamily="34" charset="0"/>
              </a:rPr>
              <a:t>, most Americans consider themselves political moderates. </a:t>
            </a:r>
          </a:p>
        </p:txBody>
      </p:sp>
    </p:spTree>
    <p:extLst>
      <p:ext uri="{BB962C8B-B14F-4D97-AF65-F5344CB8AC3E}">
        <p14:creationId xmlns:p14="http://schemas.microsoft.com/office/powerpoint/2010/main" val="31247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mass-media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4120444" y="3090333"/>
            <a:ext cx="5023556" cy="376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464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dirty="0"/>
              <a:t>m</a:t>
            </a:r>
            <a:r>
              <a:rPr lang="en-US" dirty="0" smtClean="0"/>
              <a:t>ass </a:t>
            </a:r>
            <a:r>
              <a:rPr lang="en-US" dirty="0"/>
              <a:t>m</a:t>
            </a:r>
            <a:r>
              <a:rPr lang="en-US" dirty="0" smtClean="0"/>
              <a:t>edia: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eans of communication such as TV, radio, newspaper, Internet, blogging, etc. 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sz="2800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 smtClean="0"/>
              <a:t>Some people believe that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media is the fourth branch of the government </a:t>
            </a:r>
            <a:r>
              <a:rPr lang="en-US" dirty="0" smtClean="0">
                <a:solidFill>
                  <a:srgbClr val="000000"/>
                </a:solidFill>
              </a:rPr>
              <a:t>that the Founders anticipated would speak the truth and keep our democracy on track.</a:t>
            </a:r>
          </a:p>
          <a:p>
            <a:pPr>
              <a:buFontTx/>
              <a:buNone/>
            </a:pPr>
            <a:endParaRPr lang="en-US" sz="2800" dirty="0" smtClean="0"/>
          </a:p>
          <a:p>
            <a:pPr marL="0" indent="0">
              <a:spcBef>
                <a:spcPct val="50000"/>
              </a:spcBef>
              <a:buNone/>
            </a:pPr>
            <a:r>
              <a:rPr lang="en-US" dirty="0" smtClean="0">
                <a:solidFill>
                  <a:srgbClr val="0000FF"/>
                </a:solidFill>
              </a:rPr>
              <a:t>Remember: Media focus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 smtClean="0">
                <a:solidFill>
                  <a:srgbClr val="0000FF"/>
                </a:solidFill>
              </a:rPr>
              <a:t>determines what the public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US" dirty="0" smtClean="0">
                <a:solidFill>
                  <a:srgbClr val="0000FF"/>
                </a:solidFill>
              </a:rPr>
              <a:t>thinks about.</a:t>
            </a:r>
          </a:p>
        </p:txBody>
      </p:sp>
    </p:spTree>
    <p:extLst>
      <p:ext uri="{BB962C8B-B14F-4D97-AF65-F5344CB8AC3E}">
        <p14:creationId xmlns:p14="http://schemas.microsoft.com/office/powerpoint/2010/main" val="34934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Investigative journalism leads to</a:t>
            </a:r>
            <a:r>
              <a:rPr lang="en-US" dirty="0"/>
              <a:t> </a:t>
            </a:r>
            <a:r>
              <a:rPr lang="en-US" dirty="0" smtClean="0"/>
              <a:t>scandals.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363" y="1349023"/>
            <a:ext cx="4843273" cy="32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85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644"/>
            <a:ext cx="82296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Narrowcasting (stations target narrow audiences) has replaced broadcasting to “broad” audiences.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	</a:t>
            </a:r>
            <a:r>
              <a:rPr lang="en-US" i="1" dirty="0" smtClean="0">
                <a:solidFill>
                  <a:srgbClr val="0000FF"/>
                </a:solidFill>
              </a:rPr>
              <a:t>Cable News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FF"/>
                </a:solidFill>
              </a:rPr>
              <a:t>Young adults are LEAST likely to use newspapers and broadcast media and are MORE likely to use narrowcast media.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2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0" y="3793225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en-US" sz="2800" dirty="0">
              <a:latin typeface="Calibri" charset="0"/>
            </a:endParaRPr>
          </a:p>
          <a:p>
            <a:pPr algn="ctr">
              <a:tabLst>
                <a:tab pos="457200" algn="l"/>
              </a:tabLst>
            </a:pP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They address single issues and d</a:t>
            </a:r>
            <a:r>
              <a:rPr lang="en-US" altLang="ja-JP" sz="2800" dirty="0" smtClean="0">
                <a:solidFill>
                  <a:srgbClr val="0000FF"/>
                </a:solidFill>
                <a:latin typeface="Calibri" charset="0"/>
              </a:rPr>
              <a:t>on</a:t>
            </a:r>
            <a:r>
              <a:rPr lang="en-US" altLang="ja-JP" sz="2800" dirty="0" smtClean="0">
                <a:solidFill>
                  <a:srgbClr val="0000FF"/>
                </a:solidFill>
              </a:rPr>
              <a:t>’t</a:t>
            </a:r>
            <a:r>
              <a:rPr lang="en-US" altLang="ja-JP" sz="2800" dirty="0" smtClean="0">
                <a:solidFill>
                  <a:srgbClr val="0000FF"/>
                </a:solidFill>
                <a:latin typeface="Calibri" charset="0"/>
              </a:rPr>
              <a:t> try to appeal to everyone.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While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political parties are “party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generalists,” 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interest groups are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“p</a:t>
            </a:r>
            <a:r>
              <a:rPr lang="en-US" altLang="ja-JP" sz="2800" dirty="0" smtClean="0">
                <a:solidFill>
                  <a:srgbClr val="FF0000"/>
                </a:solidFill>
                <a:latin typeface="Calibri" charset="0"/>
              </a:rPr>
              <a:t>arty 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</a:rPr>
              <a:t>s</a:t>
            </a:r>
            <a:r>
              <a:rPr lang="en-US" altLang="ja-JP" sz="2800" dirty="0" smtClean="0">
                <a:solidFill>
                  <a:srgbClr val="FF0000"/>
                </a:solidFill>
                <a:latin typeface="Calibri" charset="0"/>
              </a:rPr>
              <a:t>pecialists.”</a:t>
            </a:r>
            <a:endParaRPr lang="en-US" altLang="ja-JP" sz="2800" dirty="0">
              <a:solidFill>
                <a:srgbClr val="FF0000"/>
              </a:solidFill>
              <a:latin typeface="Calibri" charset="0"/>
            </a:endParaRPr>
          </a:p>
        </p:txBody>
      </p:sp>
      <p:pic>
        <p:nvPicPr>
          <p:cNvPr id="52226" name="Picture 6" descr="picture_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897438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0"/>
            <a:ext cx="3886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2800" dirty="0">
                <a:solidFill>
                  <a:srgbClr val="0000FF"/>
                </a:solidFill>
                <a:latin typeface="Calibri" charset="0"/>
              </a:rPr>
              <a:t>Interest </a:t>
            </a:r>
            <a:r>
              <a:rPr lang="en-US" sz="2800" dirty="0" smtClean="0">
                <a:solidFill>
                  <a:srgbClr val="0000FF"/>
                </a:solidFill>
                <a:latin typeface="Calibri" charset="0"/>
              </a:rPr>
              <a:t>Groups</a:t>
            </a:r>
            <a:endParaRPr lang="en-US" sz="2800" dirty="0">
              <a:solidFill>
                <a:srgbClr val="0000FF"/>
              </a:solidFill>
              <a:latin typeface="Calibri" charset="0"/>
            </a:endParaRPr>
          </a:p>
          <a:p>
            <a:pPr algn="ctr">
              <a:tabLst>
                <a:tab pos="457200" algn="l"/>
              </a:tabLst>
            </a:pPr>
            <a:endParaRPr lang="en-US" sz="2800" dirty="0">
              <a:solidFill>
                <a:srgbClr val="FF0000"/>
              </a:solidFill>
              <a:latin typeface="Calibri" charset="0"/>
            </a:endParaRPr>
          </a:p>
          <a:p>
            <a:pPr algn="ctr">
              <a:tabLst>
                <a:tab pos="457200" algn="l"/>
              </a:tabLst>
            </a:pPr>
            <a:r>
              <a:rPr lang="en-US" sz="2800" i="1" dirty="0">
                <a:solidFill>
                  <a:srgbClr val="FF0000"/>
                </a:solidFill>
                <a:latin typeface="Calibri" charset="0"/>
              </a:rPr>
              <a:t> Organization of people with similar policy goals entering the political process </a:t>
            </a:r>
            <a:r>
              <a:rPr lang="en-US" sz="2800" i="1" dirty="0">
                <a:solidFill>
                  <a:srgbClr val="0000FF"/>
                </a:solidFill>
                <a:latin typeface="Calibri" charset="0"/>
              </a:rPr>
              <a:t>to INFLUENCE PUBLIC POLICY</a:t>
            </a:r>
          </a:p>
        </p:txBody>
      </p:sp>
    </p:spTree>
    <p:extLst>
      <p:ext uri="{BB962C8B-B14F-4D97-AF65-F5344CB8AC3E}">
        <p14:creationId xmlns:p14="http://schemas.microsoft.com/office/powerpoint/2010/main" val="29644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105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9400"/>
            <a:ext cx="7061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41838"/>
            <a:ext cx="45720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2844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6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5410200" y="228600"/>
            <a:ext cx="3733800" cy="17526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FF"/>
                </a:solidFill>
                <a:latin typeface="Arial" charset="0"/>
              </a:rPr>
              <a:t>Tactics of Interest Groups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4267200" cy="6248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charset="0"/>
              </a:rPr>
              <a:t>Lobbying</a:t>
            </a:r>
          </a:p>
          <a:p>
            <a:pPr marL="0" indent="0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>
                <a:latin typeface="Arial" charset="0"/>
              </a:rPr>
              <a:t>Electioneering/PACs</a:t>
            </a:r>
          </a:p>
          <a:p>
            <a:pPr marL="0" indent="0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>
                <a:latin typeface="Arial" charset="0"/>
              </a:rPr>
              <a:t>Litigation</a:t>
            </a:r>
          </a:p>
          <a:p>
            <a:pPr marL="0" indent="0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 smtClean="0">
                <a:latin typeface="Arial" charset="0"/>
              </a:rPr>
              <a:t>Grassroots </a:t>
            </a:r>
            <a:r>
              <a:rPr lang="en-US" dirty="0">
                <a:latin typeface="Arial" charset="0"/>
              </a:rPr>
              <a:t>campaign</a:t>
            </a:r>
          </a:p>
          <a:p>
            <a:pPr marL="457200" lvl="1" indent="0" eaLnBrk="1" hangingPunct="1">
              <a:buFontTx/>
              <a:buNone/>
            </a:pPr>
            <a:r>
              <a:rPr lang="en-US" dirty="0">
                <a:latin typeface="Arial" charset="0"/>
              </a:rPr>
              <a:t>Local </a:t>
            </a:r>
            <a:r>
              <a:rPr lang="en-US" dirty="0" smtClean="0">
                <a:latin typeface="Arial" charset="0"/>
              </a:rPr>
              <a:t>level</a:t>
            </a:r>
            <a:endParaRPr lang="en-US" dirty="0">
              <a:latin typeface="Arial" charset="0"/>
            </a:endParaRPr>
          </a:p>
          <a:p>
            <a:pPr marL="457200" lvl="1" indent="0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>
                <a:latin typeface="Arial" charset="0"/>
              </a:rPr>
              <a:t>Going </a:t>
            </a:r>
            <a:r>
              <a:rPr lang="en-US" dirty="0" smtClean="0">
                <a:latin typeface="Arial" charset="0"/>
              </a:rPr>
              <a:t>public</a:t>
            </a:r>
            <a:endParaRPr lang="en-US" dirty="0">
              <a:latin typeface="Arial" charset="0"/>
            </a:endParaRPr>
          </a:p>
        </p:txBody>
      </p:sp>
      <p:pic>
        <p:nvPicPr>
          <p:cNvPr id="76803" name="Picture 5" descr="http://tpa.typepad.com/photos/uncategorized/2008/04/11/st_albans_protest_31308_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2286000"/>
            <a:ext cx="4978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72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1480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Franklin Gothic Book</vt:lpstr>
      <vt:lpstr>Wingdings 2</vt:lpstr>
      <vt:lpstr>Office Theme</vt:lpstr>
      <vt:lpstr>Elections Cycle</vt:lpstr>
      <vt:lpstr>PowerPoint Presentation</vt:lpstr>
      <vt:lpstr>PowerPoint Presentation</vt:lpstr>
      <vt:lpstr>PowerPoint Presentation</vt:lpstr>
      <vt:lpstr>Investigative journalism leads to scandals.</vt:lpstr>
      <vt:lpstr>PowerPoint Presentation</vt:lpstr>
      <vt:lpstr>PowerPoint Presentation</vt:lpstr>
      <vt:lpstr>PowerPoint Presentation</vt:lpstr>
      <vt:lpstr>Tactics of Interest Groups</vt:lpstr>
      <vt:lpstr>How Reform Changed Elections</vt:lpstr>
      <vt:lpstr>Loopholes to Campaign Finance Reform</vt:lpstr>
      <vt:lpstr>One Loophole: 527 Groups</vt:lpstr>
      <vt:lpstr>PowerPoint Presentation</vt:lpstr>
      <vt:lpstr>PowerPoint Presentation</vt:lpstr>
      <vt:lpstr>PowerPoint Presentation</vt:lpstr>
      <vt:lpstr>Recap: Interest Groups</vt:lpstr>
      <vt:lpstr>Democratic Party</vt:lpstr>
      <vt:lpstr>Political Parties </vt:lpstr>
      <vt:lpstr>PowerPoint Presentation</vt:lpstr>
      <vt:lpstr>PowerPoint Presentation</vt:lpstr>
      <vt:lpstr>PowerPoint Presentation</vt:lpstr>
      <vt:lpstr>General Election</vt:lpstr>
      <vt:lpstr>Republican Party</vt:lpstr>
      <vt:lpstr>PowerPoint Presentation</vt:lpstr>
      <vt:lpstr>The Compromise</vt:lpstr>
      <vt:lpstr>How States Get Electoral Votes</vt:lpstr>
      <vt:lpstr>Profiles of Voters</vt:lpstr>
    </vt:vector>
  </TitlesOfParts>
  <Company>Des Moines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 Moines Public Schools</dc:creator>
  <cp:lastModifiedBy>Vitale, Alan</cp:lastModifiedBy>
  <cp:revision>18</cp:revision>
  <dcterms:created xsi:type="dcterms:W3CDTF">2013-11-06T20:51:52Z</dcterms:created>
  <dcterms:modified xsi:type="dcterms:W3CDTF">2016-11-04T11:50:02Z</dcterms:modified>
</cp:coreProperties>
</file>