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C315-3EA8-4D1E-B79C-DFCD876B332C}" type="datetimeFigureOut">
              <a:rPr lang="en-GB" smtClean="0"/>
              <a:t>03/05/2015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83F6-B163-4A63-A383-E284040FB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1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C315-3EA8-4D1E-B79C-DFCD876B332C}" type="datetimeFigureOut">
              <a:rPr lang="en-GB" smtClean="0"/>
              <a:t>03/05/2015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83F6-B163-4A63-A383-E284040FB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111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C315-3EA8-4D1E-B79C-DFCD876B332C}" type="datetimeFigureOut">
              <a:rPr lang="en-GB" smtClean="0"/>
              <a:t>03/05/2015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83F6-B163-4A63-A383-E284040FB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C315-3EA8-4D1E-B79C-DFCD876B332C}" type="datetimeFigureOut">
              <a:rPr lang="en-GB" smtClean="0"/>
              <a:t>03/05/2015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83F6-B163-4A63-A383-E284040FB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41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C315-3EA8-4D1E-B79C-DFCD876B332C}" type="datetimeFigureOut">
              <a:rPr lang="en-GB" smtClean="0"/>
              <a:t>03/05/2015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83F6-B163-4A63-A383-E284040FB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56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C315-3EA8-4D1E-B79C-DFCD876B332C}" type="datetimeFigureOut">
              <a:rPr lang="en-GB" smtClean="0"/>
              <a:t>03/05/2015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83F6-B163-4A63-A383-E284040FB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99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C315-3EA8-4D1E-B79C-DFCD876B332C}" type="datetimeFigureOut">
              <a:rPr lang="en-GB" smtClean="0"/>
              <a:t>03/05/2015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83F6-B163-4A63-A383-E284040FB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95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C315-3EA8-4D1E-B79C-DFCD876B332C}" type="datetimeFigureOut">
              <a:rPr lang="en-GB" smtClean="0"/>
              <a:t>03/05/2015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83F6-B163-4A63-A383-E284040FB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07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C315-3EA8-4D1E-B79C-DFCD876B332C}" type="datetimeFigureOut">
              <a:rPr lang="en-GB" smtClean="0"/>
              <a:t>03/05/2015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83F6-B163-4A63-A383-E284040FB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26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C315-3EA8-4D1E-B79C-DFCD876B332C}" type="datetimeFigureOut">
              <a:rPr lang="en-GB" smtClean="0"/>
              <a:t>03/05/2015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83F6-B163-4A63-A383-E284040FB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13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3C315-3EA8-4D1E-B79C-DFCD876B332C}" type="datetimeFigureOut">
              <a:rPr lang="en-GB" smtClean="0"/>
              <a:t>03/05/2015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83F6-B163-4A63-A383-E284040FB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08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3C315-3EA8-4D1E-B79C-DFCD876B332C}" type="datetimeFigureOut">
              <a:rPr lang="en-GB" smtClean="0"/>
              <a:t>03/05/2015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083F6-B163-4A63-A383-E284040FB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03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img.docstoccdn.com/thumb/orig/12185005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1" y="1991"/>
            <a:ext cx="9133826" cy="685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87824" y="53732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494116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Prepared by Joshua Horne.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795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7500"/>
            <a:ext cx="82296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Recognising a Provision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70751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Recognising a Provision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  <a:alpha val="84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u="sng" dirty="0" smtClean="0"/>
              <a:t>IAS 37</a:t>
            </a:r>
          </a:p>
          <a:p>
            <a:pPr marL="0" indent="0">
              <a:buNone/>
            </a:pPr>
            <a:endParaRPr lang="en-GB" b="1" u="sng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GB" dirty="0"/>
              <a:t>IAS 37 states that a provision should be recognised when:</a:t>
            </a:r>
          </a:p>
          <a:p>
            <a:pPr lvl="0"/>
            <a:r>
              <a:rPr lang="en-GB" dirty="0"/>
              <a:t>An entity has a present obligation as a result of a past event</a:t>
            </a:r>
          </a:p>
          <a:p>
            <a:pPr lvl="0"/>
            <a:r>
              <a:rPr lang="en-GB" dirty="0"/>
              <a:t>It is </a:t>
            </a:r>
            <a:r>
              <a:rPr lang="en-GB" u="sng" dirty="0"/>
              <a:t>probable</a:t>
            </a:r>
            <a:r>
              <a:rPr lang="en-GB" dirty="0"/>
              <a:t> that an outflow of resources will be required to settle the obligation</a:t>
            </a:r>
          </a:p>
          <a:p>
            <a:pPr lvl="0"/>
            <a:r>
              <a:rPr lang="en-GB" dirty="0"/>
              <a:t>A reliable estimate can be made of the </a:t>
            </a:r>
            <a:r>
              <a:rPr lang="en-GB" dirty="0" smtClean="0"/>
              <a:t>obligation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48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Obligation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  <a:alpha val="84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IAS 37</a:t>
            </a:r>
          </a:p>
          <a:p>
            <a:pPr marL="0" lvl="0" indent="0">
              <a:buNone/>
            </a:pPr>
            <a:r>
              <a:rPr lang="en-GB" dirty="0"/>
              <a:t>If there is an obligation for the transferring of benefits, entity cannot avoid making </a:t>
            </a:r>
            <a:r>
              <a:rPr lang="en-GB" dirty="0" smtClean="0"/>
              <a:t>payment.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dirty="0" smtClean="0"/>
              <a:t>*Legal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dirty="0" smtClean="0"/>
              <a:t>*Constructive</a:t>
            </a:r>
            <a:endParaRPr lang="en-GB" dirty="0"/>
          </a:p>
          <a:p>
            <a:pPr marL="0" indent="0">
              <a:buNone/>
            </a:pPr>
            <a:endParaRPr lang="en-GB" b="1" u="sng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84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00" y="2420888"/>
            <a:ext cx="8229600" cy="171906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PG 217 – Task 6</a:t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TEXT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1749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7500"/>
            <a:ext cx="82296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How to measure?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48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How to measure?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  <a:alpha val="84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u="sng" dirty="0" smtClean="0"/>
              <a:t>IAS 37</a:t>
            </a:r>
            <a:endParaRPr lang="en-GB" b="1" u="sng" dirty="0"/>
          </a:p>
          <a:p>
            <a:pPr lvl="0">
              <a:buFont typeface="Arial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amount recognised should be the best estimate. </a:t>
            </a:r>
            <a:endParaRPr lang="en-GB" dirty="0" smtClean="0"/>
          </a:p>
          <a:p>
            <a:pPr lvl="0">
              <a:buFont typeface="Arial" charset="0"/>
              <a:buChar char="•"/>
            </a:pPr>
            <a:r>
              <a:rPr lang="en-GB" dirty="0" smtClean="0"/>
              <a:t>Risks</a:t>
            </a:r>
            <a:r>
              <a:rPr lang="en-GB" dirty="0"/>
              <a:t>, uncertainties and future events should be taken into account. </a:t>
            </a:r>
            <a:endParaRPr lang="en-GB" dirty="0" smtClean="0"/>
          </a:p>
          <a:p>
            <a:pPr lvl="0">
              <a:buFont typeface="Arial" charset="0"/>
              <a:buChar char="•"/>
            </a:pPr>
            <a:r>
              <a:rPr lang="en-GB" smtClean="0"/>
              <a:t>Should </a:t>
            </a:r>
            <a:r>
              <a:rPr lang="en-GB" dirty="0"/>
              <a:t>be reviewed at the end of reporting period and adjusted if needs be</a:t>
            </a:r>
            <a:r>
              <a:rPr lang="en-GB"/>
              <a:t>. </a:t>
            </a:r>
            <a:endParaRPr lang="en-GB" smtClean="0"/>
          </a:p>
          <a:p>
            <a:pPr lvl="0">
              <a:buFont typeface="Arial" charset="0"/>
              <a:buChar char="•"/>
            </a:pPr>
            <a:r>
              <a:rPr lang="en-GB" smtClean="0"/>
              <a:t>A </a:t>
            </a:r>
            <a:r>
              <a:rPr lang="en-GB" dirty="0"/>
              <a:t>provision should only be used for expenditures that were originally recognised. </a:t>
            </a:r>
          </a:p>
          <a:p>
            <a:pPr marL="0" indent="0">
              <a:buNone/>
            </a:pP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273178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00" y="285750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Contingent Liabilities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3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  <a:alpha val="84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IAS 37</a:t>
            </a:r>
            <a:endParaRPr lang="en-GB" b="1" u="sng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Entity is uncertain on the obligation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1100" y="260648"/>
            <a:ext cx="8229600" cy="1143000"/>
          </a:xfrm>
          <a:prstGeom prst="rect">
            <a:avLst/>
          </a:prstGeom>
          <a:solidFill>
            <a:schemeClr val="accent6">
              <a:lumMod val="20000"/>
              <a:lumOff val="80000"/>
              <a:alpha val="82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Why Contingent?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6721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  <a:alpha val="84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IAS 37</a:t>
            </a:r>
            <a:endParaRPr lang="en-GB" b="1" u="sng" dirty="0"/>
          </a:p>
          <a:p>
            <a:pPr lvl="0"/>
            <a:r>
              <a:rPr lang="en-GB" dirty="0"/>
              <a:t>IAS 37 states that a contingent liability does not meet the recognition criteria but should disclose unless remote</a:t>
            </a:r>
          </a:p>
          <a:p>
            <a:r>
              <a:rPr lang="en-GB" dirty="0"/>
              <a:t>A contingent liability is a potential liability...it depends on a future event occurring or not occurring.</a:t>
            </a:r>
            <a:endParaRPr lang="en-GB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1100" y="260648"/>
            <a:ext cx="8229600" cy="1143000"/>
          </a:xfrm>
          <a:prstGeom prst="rect">
            <a:avLst/>
          </a:prstGeom>
          <a:solidFill>
            <a:schemeClr val="accent6">
              <a:lumMod val="20000"/>
              <a:lumOff val="80000"/>
              <a:alpha val="82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Contingent </a:t>
            </a:r>
            <a:r>
              <a:rPr lang="en-GB" b="1" dirty="0" err="1" smtClean="0"/>
              <a:t>Liabilites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796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1100" y="2857500"/>
            <a:ext cx="8229600" cy="1143000"/>
          </a:xfrm>
          <a:prstGeom prst="rect">
            <a:avLst/>
          </a:prstGeom>
          <a:solidFill>
            <a:schemeClr val="accent3">
              <a:lumMod val="40000"/>
              <a:lumOff val="60000"/>
              <a:alpha val="82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Contingent Assets</a:t>
            </a:r>
            <a:endParaRPr lang="en-GB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97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00" y="2996952"/>
            <a:ext cx="8229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 b="1" dirty="0" smtClean="0"/>
              <a:t>What is a Liability?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71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  <a:alpha val="84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IAS 37</a:t>
            </a:r>
            <a:endParaRPr lang="en-GB" b="1" u="sng" dirty="0"/>
          </a:p>
          <a:p>
            <a:pPr lvl="0"/>
            <a:r>
              <a:rPr lang="en-GB" dirty="0" smtClean="0"/>
              <a:t>Same scenario as Contingent Liabilities</a:t>
            </a:r>
          </a:p>
          <a:p>
            <a:pPr lvl="0"/>
            <a:endParaRPr lang="en-GB" b="1" dirty="0"/>
          </a:p>
          <a:p>
            <a:pPr lvl="0"/>
            <a:endParaRPr lang="en-GB" b="1" dirty="0" smtClean="0"/>
          </a:p>
          <a:p>
            <a:r>
              <a:rPr lang="en-GB" dirty="0"/>
              <a:t>Like with liability, should not be recognised</a:t>
            </a:r>
          </a:p>
          <a:p>
            <a:pPr lvl="0"/>
            <a:endParaRPr lang="en-GB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1100" y="260648"/>
            <a:ext cx="8229600" cy="1143000"/>
          </a:xfrm>
          <a:prstGeom prst="rect">
            <a:avLst/>
          </a:prstGeom>
          <a:solidFill>
            <a:schemeClr val="accent3">
              <a:lumMod val="40000"/>
              <a:lumOff val="60000"/>
              <a:alpha val="82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Contingent Assets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3518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  <a:alpha val="84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u="sng" dirty="0" smtClean="0"/>
              <a:t>IAS 37</a:t>
            </a:r>
            <a:endParaRPr lang="en-GB" b="1" u="sng" dirty="0"/>
          </a:p>
          <a:p>
            <a:pPr marL="0" lvl="0" indent="0">
              <a:buNone/>
            </a:pPr>
            <a:r>
              <a:rPr lang="en-GB" dirty="0"/>
              <a:t>For each class of provision </a:t>
            </a:r>
          </a:p>
          <a:p>
            <a:r>
              <a:rPr lang="en-GB" dirty="0" smtClean="0"/>
              <a:t>The </a:t>
            </a:r>
            <a:r>
              <a:rPr lang="en-GB" dirty="0"/>
              <a:t>carrying amount at the beginning and end of the period</a:t>
            </a:r>
          </a:p>
          <a:p>
            <a:r>
              <a:rPr lang="en-GB" dirty="0" smtClean="0"/>
              <a:t>Additional </a:t>
            </a:r>
            <a:r>
              <a:rPr lang="en-GB" dirty="0"/>
              <a:t>provisions made in the period</a:t>
            </a:r>
          </a:p>
          <a:p>
            <a:r>
              <a:rPr lang="en-GB" dirty="0" smtClean="0"/>
              <a:t>Amounts </a:t>
            </a:r>
            <a:r>
              <a:rPr lang="en-GB" dirty="0"/>
              <a:t>used during the period</a:t>
            </a:r>
          </a:p>
          <a:p>
            <a:r>
              <a:rPr lang="en-GB" dirty="0" smtClean="0"/>
              <a:t>Unused </a:t>
            </a:r>
            <a:r>
              <a:rPr lang="en-GB" dirty="0"/>
              <a:t>amounts reversed during the </a:t>
            </a:r>
            <a:r>
              <a:rPr lang="en-GB" dirty="0" smtClean="0"/>
              <a:t>period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* Also disclose brief description of obligation and expected timing of economic benefit transfer. An indication of the uncertainty is also needed* </a:t>
            </a:r>
          </a:p>
          <a:p>
            <a:pPr lvl="0"/>
            <a:endParaRPr lang="en-GB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1100" y="260648"/>
            <a:ext cx="8229600" cy="1143000"/>
          </a:xfrm>
          <a:prstGeom prst="rect">
            <a:avLst/>
          </a:prstGeom>
          <a:solidFill>
            <a:schemeClr val="bg2">
              <a:lumMod val="75000"/>
              <a:alpha val="82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Disclosure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178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GB" dirty="0" smtClean="0"/>
              <a:t>Decision Tree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www.betterregulation.com/images/44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508" y="1628800"/>
            <a:ext cx="7056784" cy="4633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450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229600" cy="251115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GB" dirty="0" smtClean="0"/>
              <a:t>Question Style – Example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Question Bank, PG 79 TASK 3.11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27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 b="1" dirty="0" smtClean="0"/>
              <a:t>What is a Liability?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  <a:alpha val="84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IAS 37</a:t>
            </a:r>
          </a:p>
          <a:p>
            <a:pPr marL="0" indent="0">
              <a:buNone/>
            </a:pPr>
            <a:endParaRPr lang="en-GB" b="1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b="1" u="sng" dirty="0" smtClean="0"/>
              <a:t>‘A present obligation arising from past events, the settlement of which is expected to result in an outflow of resources embodying economic benefits’</a:t>
            </a:r>
          </a:p>
          <a:p>
            <a:pPr marL="0" indent="0">
              <a:buNone/>
            </a:pP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56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00" y="2857500"/>
            <a:ext cx="8229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 b="1" dirty="0" smtClean="0"/>
              <a:t>What is a Provision?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65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 b="1" dirty="0" smtClean="0"/>
              <a:t>What is a Provision?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  <a:alpha val="84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IAS 37</a:t>
            </a:r>
          </a:p>
          <a:p>
            <a:pPr marL="0" indent="0">
              <a:buNone/>
            </a:pPr>
            <a:endParaRPr lang="en-GB" b="1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b="1" u="sng" dirty="0" smtClean="0"/>
              <a:t>‘A liability of uncertain timing </a:t>
            </a:r>
            <a:r>
              <a:rPr lang="en-GB" b="1" u="sng" smtClean="0"/>
              <a:t>or amount’</a:t>
            </a:r>
            <a:endParaRPr lang="en-GB" b="1" u="sng" dirty="0" smtClean="0"/>
          </a:p>
          <a:p>
            <a:pPr marL="0" indent="0">
              <a:buNone/>
            </a:pP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61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Difference between Liability and Provision?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46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Difference between Liability and Provision?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  <a:alpha val="84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IAS 37</a:t>
            </a:r>
          </a:p>
          <a:p>
            <a:pPr marL="0" indent="0">
              <a:buNone/>
            </a:pPr>
            <a:endParaRPr lang="en-GB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sz="7200" b="1" dirty="0" smtClean="0"/>
              <a:t>Uncertainty</a:t>
            </a:r>
            <a:endParaRPr lang="en-GB" sz="7200" b="1" dirty="0"/>
          </a:p>
        </p:txBody>
      </p:sp>
    </p:spTree>
    <p:extLst>
      <p:ext uri="{BB962C8B-B14F-4D97-AF65-F5344CB8AC3E}">
        <p14:creationId xmlns:p14="http://schemas.microsoft.com/office/powerpoint/2010/main" val="1071254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Why is IAS 37 needed?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  <a:alpha val="84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IAS 37</a:t>
            </a:r>
          </a:p>
          <a:p>
            <a:pPr marL="0" indent="0">
              <a:buNone/>
            </a:pPr>
            <a:endParaRPr lang="en-GB" b="1" u="sng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b="1" dirty="0" smtClean="0"/>
              <a:t>Stops possibility of Creative accounting</a:t>
            </a:r>
            <a:endParaRPr lang="en-GB" b="1" dirty="0"/>
          </a:p>
          <a:p>
            <a:pPr marL="0" indent="0" algn="ctr">
              <a:buNone/>
            </a:pPr>
            <a:endParaRPr lang="en-GB" sz="7200" b="1" dirty="0"/>
          </a:p>
        </p:txBody>
      </p:sp>
    </p:spTree>
    <p:extLst>
      <p:ext uri="{BB962C8B-B14F-4D97-AF65-F5344CB8AC3E}">
        <p14:creationId xmlns:p14="http://schemas.microsoft.com/office/powerpoint/2010/main" val="215392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as-17.com/wp-content/uploads/2015/02/361607-657-3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1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Why is IAS 37 needed?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  <a:alpha val="84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IAS 37</a:t>
            </a:r>
          </a:p>
          <a:p>
            <a:pPr marL="0" indent="0">
              <a:buNone/>
            </a:pPr>
            <a:endParaRPr lang="en-GB" b="1" u="sng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b="1" dirty="0" smtClean="0"/>
              <a:t>Stops possibility of Creative accounting</a:t>
            </a:r>
            <a:endParaRPr lang="en-GB" b="1" dirty="0"/>
          </a:p>
          <a:p>
            <a:pPr marL="0" indent="0" algn="ctr">
              <a:buNone/>
            </a:pPr>
            <a:endParaRPr lang="en-GB" sz="7200" b="1" dirty="0" smtClean="0"/>
          </a:p>
          <a:p>
            <a:pPr marL="0" indent="0" algn="ctr">
              <a:buNone/>
            </a:pPr>
            <a:r>
              <a:rPr lang="en-GB" b="1" u="sng" dirty="0" smtClean="0"/>
              <a:t>Why is this a problem?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88651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395</Words>
  <Application>Microsoft Office PowerPoint</Application>
  <PresentationFormat>On-screen Show (4:3)</PresentationFormat>
  <Paragraphs>77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What is a Liability?</vt:lpstr>
      <vt:lpstr>What is a Liability?</vt:lpstr>
      <vt:lpstr>What is a Provision?</vt:lpstr>
      <vt:lpstr>What is a Provision?</vt:lpstr>
      <vt:lpstr>Difference between Liability and Provision?</vt:lpstr>
      <vt:lpstr>Difference between Liability and Provision?</vt:lpstr>
      <vt:lpstr>Why is IAS 37 needed?</vt:lpstr>
      <vt:lpstr>Why is IAS 37 needed?</vt:lpstr>
      <vt:lpstr>Recognising a Provision</vt:lpstr>
      <vt:lpstr>Recognising a Provision</vt:lpstr>
      <vt:lpstr>Obligation</vt:lpstr>
      <vt:lpstr>PG 217 – Task 6  TEXT</vt:lpstr>
      <vt:lpstr>How to measure?</vt:lpstr>
      <vt:lpstr>How to measure?</vt:lpstr>
      <vt:lpstr>Contingent Liabilities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Decision Tree</vt:lpstr>
      <vt:lpstr>Question Style – Example  Question Bank, PG 79 TASK 3.11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</dc:creator>
  <cp:lastModifiedBy>Karen</cp:lastModifiedBy>
  <cp:revision>22</cp:revision>
  <dcterms:created xsi:type="dcterms:W3CDTF">2015-03-15T11:11:32Z</dcterms:created>
  <dcterms:modified xsi:type="dcterms:W3CDTF">2015-05-03T11:42:28Z</dcterms:modified>
</cp:coreProperties>
</file>