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1" r:id="rId2"/>
    <p:sldId id="285" r:id="rId3"/>
    <p:sldId id="309" r:id="rId4"/>
    <p:sldId id="325" r:id="rId5"/>
    <p:sldId id="275" r:id="rId6"/>
    <p:sldId id="336" r:id="rId7"/>
    <p:sldId id="337" r:id="rId8"/>
    <p:sldId id="287" r:id="rId9"/>
    <p:sldId id="338" r:id="rId10"/>
    <p:sldId id="319" r:id="rId11"/>
    <p:sldId id="390" r:id="rId12"/>
    <p:sldId id="379" r:id="rId13"/>
    <p:sldId id="391" r:id="rId14"/>
    <p:sldId id="392" r:id="rId15"/>
    <p:sldId id="382" r:id="rId16"/>
    <p:sldId id="397" r:id="rId17"/>
    <p:sldId id="393" r:id="rId18"/>
    <p:sldId id="384" r:id="rId19"/>
    <p:sldId id="385" r:id="rId20"/>
    <p:sldId id="394" r:id="rId21"/>
    <p:sldId id="395" r:id="rId22"/>
    <p:sldId id="312" r:id="rId23"/>
    <p:sldId id="317" r:id="rId24"/>
    <p:sldId id="386" r:id="rId25"/>
    <p:sldId id="396" r:id="rId26"/>
    <p:sldId id="313" r:id="rId27"/>
    <p:sldId id="347" r:id="rId28"/>
    <p:sldId id="293" r:id="rId29"/>
    <p:sldId id="318" r:id="rId30"/>
    <p:sldId id="280" r:id="rId31"/>
  </p:sldIdLst>
  <p:sldSz cx="9144000" cy="6858000" type="screen4x3"/>
  <p:notesSz cx="7010400" cy="92964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D9D2C"/>
    <a:srgbClr val="00689B"/>
    <a:srgbClr val="262A63"/>
    <a:srgbClr val="9CB63C"/>
    <a:srgbClr val="00A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1197" autoAdjust="0"/>
  </p:normalViewPr>
  <p:slideViewPr>
    <p:cSldViewPr snapToGrid="0">
      <p:cViewPr varScale="1">
        <p:scale>
          <a:sx n="106" d="100"/>
          <a:sy n="106" d="100"/>
        </p:scale>
        <p:origin x="16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 smtClean="0"/>
              <a:t>FACTE 2016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pPr>
              <a:defRPr/>
            </a:pPr>
            <a:fld id="{AEFB5203-D70C-4891-9380-A482549E5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90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pPr>
              <a:defRPr/>
            </a:pPr>
            <a:fld id="{9C4A8ED3-DD6D-4B15-88AB-C1460D95945A}" type="datetimeFigureOut">
              <a:rPr lang="en-US"/>
              <a:pPr>
                <a:defRPr/>
              </a:pPr>
              <a:t>7/22/2016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pPr>
              <a:defRPr/>
            </a:pPr>
            <a:fld id="{A8795C15-AA91-4C37-947E-38CEB1B4E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38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95C15-AA91-4C37-947E-38CEB1B4E7B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7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FAMIS 2014 - Reporting Industry Certifications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A05274-3BA2-4D9A-9FE9-857DDF26979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8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FAMIS 2014 - Reporting Industry Certifications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A05274-3BA2-4D9A-9FE9-857DDF26979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36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95C15-AA91-4C37-947E-38CEB1B4E7B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5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the application of the DCD, the values range as follows:</a:t>
            </a:r>
          </a:p>
          <a:p>
            <a:r>
              <a:rPr lang="en-US" dirty="0" smtClean="0"/>
              <a:t>Digital</a:t>
            </a:r>
            <a:r>
              <a:rPr lang="en-US" baseline="0" dirty="0" smtClean="0"/>
              <a:t> Tool Certificate - $95 to $107</a:t>
            </a:r>
          </a:p>
          <a:p>
            <a:r>
              <a:rPr lang="en-US" baseline="0" dirty="0" smtClean="0"/>
              <a:t>CAPE Industry Certification 0.1 = $381 to $429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CAPE Industry Certification 0.2 = $763 to $860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CAPE Innovation Course 0.3 = $1,144 to $1,290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CAPE Acceleration Industry Certification 0.5 = $1,907 to $2,150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CAPE Acceleration Industry Certification 1.0 = $3,813 to $4,299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95C15-AA91-4C37-947E-38CEB1B4E7B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9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FAMIS 2014 - Reporting Industry Certifications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A05274-3BA2-4D9A-9FE9-857DDF26979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74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FAMIS 2014 - Reporting Industry Certifications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A05274-3BA2-4D9A-9FE9-857DDF26979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52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FAMIS 2014 - Reporting Industry Certifications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A05274-3BA2-4D9A-9FE9-857DDF26979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95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FAMIS 2014 - Reporting Industry Certifications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A05274-3BA2-4D9A-9FE9-857DDF26979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17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FAMIS 2014 - Reporting Industry Certifications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A05274-3BA2-4D9A-9FE9-857DDF26979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0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floridado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twitter.com/EducationFL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EducationFL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hyperlink" Target="https://www.facebook.com/EducationFL" TargetMode="Externa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5329238"/>
            <a:ext cx="346075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3597275"/>
            <a:ext cx="9144000" cy="166688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82600" y="3100388"/>
            <a:ext cx="8178800" cy="1166812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108" y="3201340"/>
            <a:ext cx="8177784" cy="980294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35363" y="4937952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174D31-634C-426F-80C4-B8AF45CFB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1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130EC-C49A-42B0-B1D0-FEE6C18C3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3250" y="6367463"/>
            <a:ext cx="20574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53C8A0-AE12-4ABC-AB4F-E0DAB5341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3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7050" y="6345238"/>
            <a:ext cx="20574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472620-8D42-49A0-8F7E-01D726401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75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7540EE-6DBE-48E0-8E47-1C6E00564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81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B67CB5C-8FA9-4D81-884C-C9D3F7743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40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AE32B0-C0D2-4B79-9A34-43DA73A76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86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82428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824288"/>
            <a:ext cx="9144000" cy="115887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798638" y="3340100"/>
            <a:ext cx="5546725" cy="1076325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3717925" y="5872163"/>
            <a:ext cx="1708150" cy="395287"/>
            <a:chOff x="3718117" y="5713390"/>
            <a:chExt cx="1707767" cy="525628"/>
          </a:xfrm>
        </p:grpSpPr>
        <p:pic>
          <p:nvPicPr>
            <p:cNvPr id="8" name="Picture 18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636" y="5713390"/>
              <a:ext cx="386829" cy="52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9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117" y="5713390"/>
              <a:ext cx="386829" cy="52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0">
              <a:hlinkClick r:id="rId6"/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111" y="5732714"/>
              <a:ext cx="362926" cy="487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>
              <a:hlinkClick r:id="rId8"/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683" y="5721608"/>
              <a:ext cx="371201" cy="49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2090738" y="3429000"/>
            <a:ext cx="4962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altLang="en-US" sz="5400" b="1" smtClean="0">
                <a:solidFill>
                  <a:schemeClr val="bg1"/>
                </a:solidFill>
              </a:rPr>
              <a:t>www.FLDOE.org</a:t>
            </a:r>
          </a:p>
        </p:txBody>
      </p:sp>
      <p:pic>
        <p:nvPicPr>
          <p:cNvPr id="13" name="Picture 2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69888"/>
            <a:ext cx="27114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D58DA2-98FE-4AD6-AE7E-19E192092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435475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582F882-E305-454F-A824-A5C5A6967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930477-C67A-4960-9C74-1E3AB51C5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5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7C5B66-28B5-4999-88E2-82D0D622E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7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AEB1244-F703-4031-B0BF-E3973D9B1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5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4AEBB7-A0AE-4BCE-A939-73AFE12C6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9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2600" y="6445250"/>
            <a:ext cx="21336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F45BFF-81D8-4236-8A8D-F210D1040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5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684"/>
            <a:ext cx="3868340" cy="647700"/>
          </a:xfrm>
          <a:solidFill>
            <a:srgbClr val="00A88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92384"/>
            <a:ext cx="3868340" cy="43663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44685"/>
            <a:ext cx="3887391" cy="647699"/>
          </a:xfrm>
          <a:solidFill>
            <a:srgbClr val="9CB63C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92384"/>
            <a:ext cx="3887391" cy="4366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23C58-E9AC-44DB-B7A9-5AB7F2211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0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15084-3011-446C-9804-DB4690053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3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fldoe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95475"/>
            <a:ext cx="7886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628650" y="6456363"/>
            <a:ext cx="7886700" cy="388937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 smtClean="0">
                <a:solidFill>
                  <a:srgbClr val="262A63"/>
                </a:solidFill>
                <a:latin typeface="Arial" panose="020B0604020202020204" pitchFamily="34" charset="0"/>
                <a:hlinkClick r:id="rId18"/>
              </a:rPr>
              <a:t>www.FLDOE.org</a:t>
            </a:r>
            <a:endParaRPr lang="en-US" sz="1200" b="1" dirty="0" smtClean="0">
              <a:solidFill>
                <a:srgbClr val="262A63"/>
              </a:solidFill>
              <a:latin typeface="Arial" panose="020B0604020202020204" pitchFamily="34" charset="0"/>
            </a:endParaRP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© 2014, Florida Department of Education. All Rights Reserved.</a:t>
            </a:r>
            <a:endParaRPr lang="en-US" sz="1000" dirty="0" smtClean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0" y="6711950"/>
            <a:ext cx="2706688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19050"/>
            <a:ext cx="25749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 flipH="1">
            <a:off x="0" y="442913"/>
            <a:ext cx="3101975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6038850" y="442913"/>
            <a:ext cx="3105150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H="1">
            <a:off x="6437313" y="6711950"/>
            <a:ext cx="2706687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32600" y="64341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382179-BA34-4795-84E2-C56B4FE74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65" r:id="rId8"/>
    <p:sldLayoutId id="2147483766" r:id="rId9"/>
    <p:sldLayoutId id="2147483767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b="1" i="0" u="none" kern="1200">
          <a:solidFill>
            <a:srgbClr val="262A63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62A63"/>
        </a:buClr>
        <a:buFont typeface="Arial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89B"/>
        </a:buClr>
        <a:buFont typeface="Arial" charset="0"/>
        <a:buChar char="•"/>
        <a:defRPr sz="24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88D"/>
        </a:buClr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CB63C"/>
        </a:buClr>
        <a:buFont typeface="Arial" charset="0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D9D2C"/>
        </a:buClr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wdavis@careersourceflorida.com" TargetMode="External"/><Relationship Id="rId2" Type="http://schemas.openxmlformats.org/officeDocument/2006/relationships/hyperlink" Target="http://careersourceflorida.com/cape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482600" y="3201988"/>
            <a:ext cx="8178800" cy="979487"/>
          </a:xfrm>
        </p:spPr>
        <p:txBody>
          <a:bodyPr>
            <a:normAutofit/>
          </a:bodyPr>
          <a:lstStyle/>
          <a:p>
            <a:r>
              <a:rPr lang="en-US" dirty="0" smtClean="0"/>
              <a:t>CAPE Top Ten (plus a few more) List </a:t>
            </a:r>
            <a:endParaRPr altLang="en-US" dirty="0" smtClean="0"/>
          </a:p>
        </p:txBody>
      </p:sp>
      <p:sp>
        <p:nvSpPr>
          <p:cNvPr id="15363" name="Subtitle 4"/>
          <p:cNvSpPr>
            <a:spLocks noGrp="1"/>
          </p:cNvSpPr>
          <p:nvPr>
            <p:ph type="subTitle" idx="1"/>
          </p:nvPr>
        </p:nvSpPr>
        <p:spPr>
          <a:xfrm>
            <a:off x="482600" y="4384675"/>
            <a:ext cx="8178800" cy="407988"/>
          </a:xfrm>
        </p:spPr>
        <p:txBody>
          <a:bodyPr/>
          <a:lstStyle/>
          <a:p>
            <a:r>
              <a:rPr lang="en-US" dirty="0" smtClean="0"/>
              <a:t>Sean </a:t>
            </a:r>
            <a:r>
              <a:rPr lang="en-US" dirty="0"/>
              <a:t>Friend</a:t>
            </a:r>
          </a:p>
          <a:p>
            <a:endParaRPr lang="en-US" alt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35363" y="4938713"/>
            <a:ext cx="2073275" cy="36512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2016 </a:t>
            </a:r>
            <a:r>
              <a:rPr lang="en-US" dirty="0"/>
              <a:t>FACTE Conference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my district report a certification with all zeroes for the course number?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Maybe???</a:t>
            </a:r>
          </a:p>
          <a:p>
            <a:r>
              <a:rPr lang="en-US" sz="2600" dirty="0" smtClean="0"/>
              <a:t>Districts </a:t>
            </a:r>
            <a:r>
              <a:rPr lang="en-US" sz="2600" dirty="0"/>
              <a:t>must report </a:t>
            </a:r>
            <a:r>
              <a:rPr lang="en-US" sz="2600" dirty="0" smtClean="0"/>
              <a:t>CAPE Industry Certifications and CAPE Acceleration Industry Certifications linked to a valid course number.</a:t>
            </a:r>
          </a:p>
          <a:p>
            <a:r>
              <a:rPr lang="en-US" sz="2600" dirty="0" smtClean="0"/>
              <a:t>However, for CAPE Digital Tool Certificates: </a:t>
            </a:r>
          </a:p>
          <a:p>
            <a:pPr lvl="1"/>
            <a:r>
              <a:rPr lang="en-US" dirty="0" smtClean="0"/>
              <a:t>For a student with a grade level of K-5, all zeroes must be reported for the course number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 student with a grade level of 6-8, report the course number if the attainment of that certificate can be linked to the instruction provided in that course; otherwise, all zeroes may be reported for the course number.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82F882-E305-454F-A824-A5C5A6967E4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Does my district have to register CAPE Digital Tool Certificates with a career-themed course?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No. CAPE </a:t>
            </a:r>
            <a:r>
              <a:rPr lang="en-US" dirty="0"/>
              <a:t>Digital Tool Certificates cannot be registered with a CTC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CAPE Digital Tool Certificates do not require </a:t>
            </a:r>
            <a:r>
              <a:rPr lang="en-US" dirty="0" smtClean="0"/>
              <a:t>a linkage </a:t>
            </a:r>
            <a:r>
              <a:rPr lang="en-US" dirty="0" smtClean="0"/>
              <a:t>to a CTC to be paid in the FEFP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That was easy!</a:t>
            </a:r>
            <a:endParaRPr lang="en-US" b="1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82F882-E305-454F-A824-A5C5A6967E4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8" name="Picture 4" descr="Staples® Easy Button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89" y="3823234"/>
            <a:ext cx="2207505" cy="220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5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Funding Calculation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32600" y="6434138"/>
            <a:ext cx="2133600" cy="365125"/>
          </a:xfrm>
        </p:spPr>
        <p:txBody>
          <a:bodyPr/>
          <a:lstStyle/>
          <a:p>
            <a:pPr>
              <a:defRPr/>
            </a:pPr>
            <a:fld id="{0F99DE03-9B4E-40F2-A1E0-F3998EEA400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are </a:t>
            </a:r>
            <a:r>
              <a:rPr lang="en-US" dirty="0" smtClean="0"/>
              <a:t>the certifications </a:t>
            </a:r>
            <a:r>
              <a:rPr lang="en-US" dirty="0"/>
              <a:t>worth?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82F882-E305-454F-A824-A5C5A6967E4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358588" y="1906588"/>
          <a:ext cx="849854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9177"/>
                <a:gridCol w="1098328"/>
                <a:gridCol w="2111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Type</a:t>
                      </a:r>
                      <a:r>
                        <a:rPr lang="en-US" sz="1600" baseline="0" dirty="0" smtClean="0"/>
                        <a:t> of Outcome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Funding Weight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Estimated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Value </a:t>
                      </a:r>
                    </a:p>
                    <a:p>
                      <a:pPr algn="ctr"/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(Base Student Allocation = $4,160.71)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CAPE</a:t>
                      </a:r>
                      <a:r>
                        <a:rPr lang="en-US" baseline="0" dirty="0" smtClean="0"/>
                        <a:t> Digital Tool Certificate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$104.02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CAPE Industry Certification without articulated credits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$416.07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CAPE Industry Certification with up to 14 articulated credits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$832.14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CAPE Innovation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$1,248.21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CAPE Acceleration Industry Certification with 15 to 29 credits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$2,080.36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CAPE Acceleration Industry Certification with 30 or more credits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$4,160.71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1007" y="5721791"/>
            <a:ext cx="848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Notes: 2016-17 FEFP is based on 2015-16 data reporting.  </a:t>
            </a:r>
            <a:r>
              <a:rPr lang="en-US" b="1" dirty="0" smtClean="0"/>
              <a:t>Estimated value does not adjust for the district cost differential.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26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district cost differential affect my district’s allocation?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82F882-E305-454F-A824-A5C5A6967E4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30530"/>
              </p:ext>
            </p:extLst>
          </p:nvPr>
        </p:nvGraphicFramePr>
        <p:xfrm>
          <a:off x="347299" y="2640366"/>
          <a:ext cx="8498541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089"/>
                <a:gridCol w="1076770"/>
                <a:gridCol w="1222048"/>
                <a:gridCol w="1051133"/>
                <a:gridCol w="22085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Type</a:t>
                      </a:r>
                      <a:r>
                        <a:rPr lang="en-US" sz="1600" baseline="0" dirty="0" smtClean="0"/>
                        <a:t> of Outcome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[A]</a:t>
                      </a:r>
                    </a:p>
                    <a:p>
                      <a:pPr algn="ctr"/>
                      <a:r>
                        <a:rPr lang="en-US" sz="1600" dirty="0" smtClean="0"/>
                        <a:t> Weight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[B]</a:t>
                      </a:r>
                      <a:endParaRPr lang="en-US" sz="1600" dirty="0"/>
                    </a:p>
                    <a:p>
                      <a:pPr algn="ctr"/>
                      <a:r>
                        <a:rPr lang="en-US" sz="1600" dirty="0" smtClean="0"/>
                        <a:t>BSA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[C]</a:t>
                      </a:r>
                    </a:p>
                    <a:p>
                      <a:pPr algn="ctr"/>
                      <a:r>
                        <a:rPr lang="en-US" sz="1600" dirty="0" smtClean="0"/>
                        <a:t>DCD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[A] * [B] * [C] = 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Funding Value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CAPE</a:t>
                      </a:r>
                      <a:r>
                        <a:rPr lang="en-US" baseline="0" dirty="0" smtClean="0"/>
                        <a:t> Digital Tool Certificate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$4,160.71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.9751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$101.43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CAPE Industry Certification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$4,160.71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.9751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$405.71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CAPE Industry Certification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$4,160.71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.9751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$811.42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CAPE Innovation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$4,160.71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.9751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$1,217.13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CAPE Acceleration Industry Certification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$4,160.71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.9751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$2,028.55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CAPE Acceleration Industry Certification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$4,160.71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.9751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$4,157.11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3200" y="1873956"/>
            <a:ext cx="8658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tables shows the values for Alachua County with a district cost differential below 1.000 (.9751)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the funding caps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students in grades 9-12, there are NO funding caps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Example: </a:t>
            </a:r>
            <a:r>
              <a:rPr lang="en-US" dirty="0" smtClean="0"/>
              <a:t>A 9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r>
              <a:rPr lang="en-US" dirty="0"/>
              <a:t>student earns a CAPE Industry Certification weighted at 0.1 FTE and </a:t>
            </a:r>
            <a:r>
              <a:rPr lang="en-US" dirty="0"/>
              <a:t>another </a:t>
            </a:r>
            <a:r>
              <a:rPr lang="en-US" dirty="0"/>
              <a:t>CAPE Industry Certification </a:t>
            </a:r>
            <a:r>
              <a:rPr lang="en-US" dirty="0"/>
              <a:t>weighted </a:t>
            </a:r>
            <a:r>
              <a:rPr lang="en-US" dirty="0"/>
              <a:t>at </a:t>
            </a:r>
            <a:r>
              <a:rPr lang="en-US" dirty="0"/>
              <a:t>0.2 </a:t>
            </a:r>
            <a:r>
              <a:rPr lang="en-US" dirty="0"/>
              <a:t>FTE. </a:t>
            </a:r>
            <a:r>
              <a:rPr lang="en-US" dirty="0" smtClean="0"/>
              <a:t>That student </a:t>
            </a:r>
            <a:r>
              <a:rPr lang="en-US" dirty="0"/>
              <a:t>would be funded at </a:t>
            </a:r>
            <a:r>
              <a:rPr lang="en-US" dirty="0"/>
              <a:t>0.3 </a:t>
            </a:r>
            <a:r>
              <a:rPr lang="en-US" dirty="0"/>
              <a:t>FTE.</a:t>
            </a:r>
          </a:p>
          <a:p>
            <a:r>
              <a:rPr lang="en-US" dirty="0" smtClean="0"/>
              <a:t>For </a:t>
            </a:r>
            <a:r>
              <a:rPr lang="en-US" dirty="0"/>
              <a:t>students in grades K-8, there is a cap of 0.1 FTE per fiscal year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Example: </a:t>
            </a:r>
            <a:r>
              <a:rPr lang="en-US" dirty="0" smtClean="0"/>
              <a:t>An 8</a:t>
            </a:r>
            <a:r>
              <a:rPr lang="en-US" baseline="30000" dirty="0" smtClean="0"/>
              <a:t>th</a:t>
            </a:r>
            <a:r>
              <a:rPr lang="en-US" dirty="0" smtClean="0"/>
              <a:t> grade student earns a CAPE Industry Certification weighted at 0.1 FTE and a CAPE Digital Tool Certificate weighted at 0.025 FTE. That student would be funded at 0.1 FTE.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32600" y="6434138"/>
            <a:ext cx="2133600" cy="365125"/>
          </a:xfrm>
        </p:spPr>
        <p:txBody>
          <a:bodyPr/>
          <a:lstStyle/>
          <a:p>
            <a:pPr>
              <a:defRPr/>
            </a:pPr>
            <a:fld id="{8B9E96FB-5929-4078-990E-AD4B15EBD83C}" type="slidenum">
              <a:rPr lang="en-US" smtClean="0"/>
              <a:t>15</a:t>
            </a:fld>
            <a:endParaRPr lang="en-US" dirty="0"/>
          </a:p>
        </p:txBody>
      </p:sp>
      <p:pic>
        <p:nvPicPr>
          <p:cNvPr id="10244" name="Picture 4" descr="http://g01.a.alicdn.com/kf/HTB13ZXeIFXXXXcpaXXXq6xXFXXXi/Hot-Adjustable-Hip-Hop-Brand-Dollar-Hands-Black-Gorro-Snapback-Cap-Hat-Men-Basketball-Baseball-c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768" y="5637607"/>
            <a:ext cx="1627582" cy="97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How does my district allocate the funds to multiple programs if a middle school student earned more than one certification totaling more than 0.1 FTE?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  <a:buClr>
                <a:srgbClr val="262A63"/>
              </a:buClr>
            </a:pPr>
            <a:r>
              <a:rPr lang="en-US" dirty="0"/>
              <a:t>Example: An 8th grade student earns a CAPE Industry Certification weighted at </a:t>
            </a:r>
            <a:r>
              <a:rPr lang="en-US" dirty="0" smtClean="0"/>
              <a:t>0.2 </a:t>
            </a:r>
            <a:r>
              <a:rPr lang="en-US" dirty="0"/>
              <a:t>FTE </a:t>
            </a:r>
            <a:r>
              <a:rPr lang="en-US" dirty="0" smtClean="0"/>
              <a:t>in a course with an Agriculture program and </a:t>
            </a:r>
            <a:r>
              <a:rPr lang="en-US" dirty="0"/>
              <a:t>a CAPE Digital Tool Certificate weighted at 0.025 </a:t>
            </a:r>
            <a:r>
              <a:rPr lang="en-US" dirty="0" smtClean="0"/>
              <a:t>FTE in a course within an IT program. </a:t>
            </a:r>
          </a:p>
          <a:p>
            <a:pPr marL="685800" lvl="2">
              <a:spcBef>
                <a:spcPts val="1000"/>
              </a:spcBef>
              <a:buClr>
                <a:srgbClr val="262A63"/>
              </a:buClr>
            </a:pPr>
            <a:r>
              <a:rPr lang="en-US" dirty="0" smtClean="0"/>
              <a:t>CAPE Industry Certification</a:t>
            </a:r>
          </a:p>
          <a:p>
            <a:pPr marL="1257300" lvl="3" indent="-342900"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0.2 FTE / 0.225 Total FTE = 89% of the total monies (0.1 FTE) go to the Agriculture program</a:t>
            </a:r>
          </a:p>
          <a:p>
            <a:pPr marL="685800" lvl="2">
              <a:spcBef>
                <a:spcPts val="1000"/>
              </a:spcBef>
              <a:buClr>
                <a:srgbClr val="262A63"/>
              </a:buClr>
            </a:pPr>
            <a:r>
              <a:rPr lang="en-US" dirty="0"/>
              <a:t>CAPE Digital Tool Certificate</a:t>
            </a:r>
          </a:p>
          <a:p>
            <a:pPr marL="1257300" lvl="3" indent="-342900"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0.025 / 0.225 = 11% </a:t>
            </a:r>
            <a:r>
              <a:rPr lang="en-US" dirty="0"/>
              <a:t>of the total monies </a:t>
            </a:r>
            <a:r>
              <a:rPr lang="en-US" dirty="0" smtClean="0"/>
              <a:t>(0.1 FTE) go </a:t>
            </a:r>
            <a:r>
              <a:rPr lang="en-US" dirty="0"/>
              <a:t>to the </a:t>
            </a:r>
            <a:r>
              <a:rPr lang="en-US" dirty="0" smtClean="0"/>
              <a:t>IT program</a:t>
            </a:r>
            <a:endParaRPr lang="en-US" dirty="0"/>
          </a:p>
          <a:p>
            <a:pPr marL="1257300" lvl="3" indent="-342900"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32600" y="6434138"/>
            <a:ext cx="2133600" cy="365125"/>
          </a:xfrm>
        </p:spPr>
        <p:txBody>
          <a:bodyPr/>
          <a:lstStyle/>
          <a:p>
            <a:pPr>
              <a:defRPr/>
            </a:pPr>
            <a:fld id="{8B9E96FB-5929-4078-990E-AD4B15EBD8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requirements for teacher bonuses?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1024859"/>
          </a:xfrm>
        </p:spPr>
        <p:txBody>
          <a:bodyPr/>
          <a:lstStyle/>
          <a:p>
            <a:r>
              <a:rPr lang="en-US" dirty="0" smtClean="0"/>
              <a:t>Teacher bonuses in </a:t>
            </a:r>
            <a:r>
              <a:rPr lang="en-US" dirty="0"/>
              <a:t>the 2016-17 FEFP Calculation: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82F882-E305-454F-A824-A5C5A6967E4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291988"/>
              </p:ext>
            </p:extLst>
          </p:nvPr>
        </p:nvGraphicFramePr>
        <p:xfrm>
          <a:off x="1162227" y="2499515"/>
          <a:ext cx="6392255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8677"/>
                <a:gridCol w="30935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Funding Weight</a:t>
                      </a:r>
                      <a:r>
                        <a:rPr lang="en-US" sz="1800" baseline="0" dirty="0" smtClean="0"/>
                        <a:t> on the 15-16 ICFL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Required Teacher Bonus</a:t>
                      </a:r>
                      <a:r>
                        <a:rPr lang="en-US" sz="1800" baseline="0" dirty="0" smtClean="0"/>
                        <a:t> in 2016-17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0.1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0.2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0.3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0.5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1.0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5518" y="5169442"/>
            <a:ext cx="7221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</a:t>
            </a:r>
            <a:r>
              <a:rPr lang="en-US" sz="2000" b="1" dirty="0" smtClean="0"/>
              <a:t>maximum teacher bonus was </a:t>
            </a:r>
            <a:r>
              <a:rPr lang="en-US" sz="2000" b="1" dirty="0" smtClean="0"/>
              <a:t>also increased </a:t>
            </a:r>
            <a:r>
              <a:rPr lang="en-US" sz="2000" b="1" dirty="0" smtClean="0"/>
              <a:t>from $2,000 to $3,000!</a:t>
            </a:r>
            <a:endParaRPr lang="en-US" sz="2000" b="1" dirty="0"/>
          </a:p>
        </p:txBody>
      </p:sp>
      <p:pic>
        <p:nvPicPr>
          <p:cNvPr id="4100" name="Picture 4" descr="http://www.triangleinternational.com/wp-content/uploads/2011/07/iStock_000003897683XSmall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30" y="5516965"/>
            <a:ext cx="1428931" cy="109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do I get my teacher bonus?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FEFP, 3</a:t>
            </a:r>
            <a:r>
              <a:rPr lang="en-US" sz="2400" baseline="30000" dirty="0"/>
              <a:t>rd</a:t>
            </a:r>
            <a:r>
              <a:rPr lang="en-US" sz="2400" dirty="0"/>
              <a:t> calculation, is the first </a:t>
            </a:r>
            <a:r>
              <a:rPr lang="en-US" sz="2400" dirty="0" smtClean="0"/>
              <a:t>calculation in </a:t>
            </a:r>
            <a:r>
              <a:rPr lang="en-US" sz="2400" dirty="0"/>
              <a:t>which the additional </a:t>
            </a:r>
            <a:r>
              <a:rPr lang="en-US" sz="2400" dirty="0" smtClean="0"/>
              <a:t>CAPE FTE </a:t>
            </a:r>
            <a:r>
              <a:rPr lang="en-US" sz="2400" dirty="0"/>
              <a:t>is included.</a:t>
            </a:r>
          </a:p>
          <a:p>
            <a:r>
              <a:rPr lang="en-US" sz="2400" dirty="0" smtClean="0"/>
              <a:t>The calculation is </a:t>
            </a:r>
            <a:r>
              <a:rPr lang="en-US" sz="2400" dirty="0"/>
              <a:t>updated in the 4</a:t>
            </a:r>
            <a:r>
              <a:rPr lang="en-US" sz="2400" baseline="30000" dirty="0"/>
              <a:t>th</a:t>
            </a:r>
            <a:r>
              <a:rPr lang="en-US" sz="2400" dirty="0"/>
              <a:t> calculation with data through the close of Survey 5 reporting.</a:t>
            </a:r>
          </a:p>
          <a:p>
            <a:r>
              <a:rPr lang="en-US" sz="2400" dirty="0" smtClean="0"/>
              <a:t>Districts </a:t>
            </a:r>
            <a:r>
              <a:rPr lang="en-US" sz="2400" dirty="0"/>
              <a:t>do not receive a lump sum for the funds generated through the add-on </a:t>
            </a:r>
            <a:r>
              <a:rPr lang="en-US" sz="2400" dirty="0" smtClean="0"/>
              <a:t>FTE. The </a:t>
            </a:r>
            <a:r>
              <a:rPr lang="en-US" sz="2400" dirty="0"/>
              <a:t>add-on FTE is included in FEFP calculations and funds are sent to the district based upon the calculation every two </a:t>
            </a:r>
            <a:r>
              <a:rPr lang="en-US" sz="2400" dirty="0" smtClean="0"/>
              <a:t>weeks.</a:t>
            </a:r>
            <a:endParaRPr lang="en-US" sz="2400" dirty="0"/>
          </a:p>
          <a:p>
            <a:r>
              <a:rPr lang="en-US" sz="2400" dirty="0" smtClean="0"/>
              <a:t>Teacher bonuses are part of the FEFP calculations.</a:t>
            </a:r>
          </a:p>
          <a:p>
            <a:r>
              <a:rPr lang="en-US" sz="2400" b="1" dirty="0" smtClean="0"/>
              <a:t>Talk to your district finance office!</a:t>
            </a:r>
          </a:p>
          <a:p>
            <a:endParaRPr 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32600" y="6434138"/>
            <a:ext cx="2133600" cy="365125"/>
          </a:xfrm>
        </p:spPr>
        <p:txBody>
          <a:bodyPr/>
          <a:lstStyle/>
          <a:p>
            <a:pPr>
              <a:defRPr/>
            </a:pPr>
            <a:fld id="{A729FEC3-4955-46C7-8A3F-75E5A8627D2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if an employee leaves the district?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depends on when the teacher lef</a:t>
            </a:r>
            <a:r>
              <a:rPr lang="en-US" dirty="0" smtClean="0"/>
              <a:t>t the district…</a:t>
            </a:r>
          </a:p>
          <a:p>
            <a:r>
              <a:rPr lang="en-US" dirty="0" smtClean="0"/>
              <a:t>Bonuses </a:t>
            </a:r>
            <a:r>
              <a:rPr lang="en-US" dirty="0"/>
              <a:t>are distributed by the district in fiscal year 2016-17 (July 1 to June 30) to eligible teachers based on certifications funded in the 2016-17 FEFP calculation (earned in 2015-16</a:t>
            </a:r>
            <a:r>
              <a:rPr lang="en-US" dirty="0" smtClean="0"/>
              <a:t>).</a:t>
            </a:r>
          </a:p>
          <a:p>
            <a:pPr lvl="1"/>
            <a:r>
              <a:rPr lang="en-US" dirty="0"/>
              <a:t>Example: A </a:t>
            </a:r>
            <a:r>
              <a:rPr lang="en-US" dirty="0" smtClean="0"/>
              <a:t>teacher finishes the 2015-16 school year and retires on June 30.  The district is not </a:t>
            </a:r>
            <a:r>
              <a:rPr lang="en-US" u="sng" dirty="0" smtClean="0"/>
              <a:t>required</a:t>
            </a:r>
            <a:r>
              <a:rPr lang="en-US" dirty="0" smtClean="0"/>
              <a:t> to give the teacher a bonus, but it is at the district’s discretion.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32600" y="6434138"/>
            <a:ext cx="2133600" cy="365125"/>
          </a:xfrm>
        </p:spPr>
        <p:txBody>
          <a:bodyPr/>
          <a:lstStyle/>
          <a:p>
            <a:pPr>
              <a:defRPr/>
            </a:pPr>
            <a:fld id="{9A42F7E8-6F90-427E-801D-20C8F39E476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060450" y="2735263"/>
            <a:ext cx="7013575" cy="1076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CAPE Industry </a:t>
            </a:r>
            <a:r>
              <a:rPr lang="en-US" altLang="en-US" dirty="0"/>
              <a:t>Certification Funding List</a:t>
            </a:r>
            <a:endParaRPr altLang="en-US" dirty="0" smtClean="0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lr>
                <a:srgbClr val="0068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00A88D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9CB63C"/>
              </a:buCl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871FA3D-AC42-4D2B-A8DE-A988EA0B1DA6}" type="slidenum">
              <a:rPr lang="en-US" altLang="en-US" sz="1100" smtClean="0"/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36681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didn’t I get funded for a certification?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There are three common reasons…</a:t>
            </a:r>
          </a:p>
          <a:p>
            <a:r>
              <a:rPr lang="en-US" dirty="0" smtClean="0"/>
              <a:t>Certification </a:t>
            </a:r>
            <a:r>
              <a:rPr lang="en-US" dirty="0"/>
              <a:t>was not correctly reported on the  Industry Certification Format</a:t>
            </a:r>
          </a:p>
          <a:p>
            <a:pPr lvl="1"/>
            <a:r>
              <a:rPr lang="en-US" dirty="0"/>
              <a:t>Record was rejected in the industry certification </a:t>
            </a:r>
            <a:r>
              <a:rPr lang="en-US" dirty="0" smtClean="0"/>
              <a:t>submission</a:t>
            </a:r>
          </a:p>
          <a:p>
            <a:r>
              <a:rPr lang="en-US" dirty="0"/>
              <a:t>Certification was not reported in a career-themed course</a:t>
            </a:r>
          </a:p>
          <a:p>
            <a:pPr lvl="1"/>
            <a:r>
              <a:rPr lang="en-US" dirty="0"/>
              <a:t>CAPE Industry Certifications and CAPE Acceleration Industry Certifications are fundable when reported in a registered career-themed course </a:t>
            </a:r>
          </a:p>
          <a:p>
            <a:pPr lvl="1"/>
            <a:r>
              <a:rPr lang="en-US" dirty="0"/>
              <a:t>See Appendix FF for the courses registered by your district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32600" y="6434138"/>
            <a:ext cx="2133600" cy="365125"/>
          </a:xfrm>
        </p:spPr>
        <p:txBody>
          <a:bodyPr/>
          <a:lstStyle/>
          <a:p>
            <a:pPr>
              <a:defRPr/>
            </a:pPr>
            <a:fld id="{9A42F7E8-6F90-427E-801D-20C8F39E476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didn’t I get funded for a certification?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Certification was earned by the student in a previous year</a:t>
            </a:r>
          </a:p>
          <a:p>
            <a:pPr lvl="1"/>
            <a:r>
              <a:rPr lang="en-US" dirty="0"/>
              <a:t>These records will not be rejected during submission</a:t>
            </a:r>
          </a:p>
          <a:p>
            <a:pPr lvl="1"/>
            <a:r>
              <a:rPr lang="en-US" dirty="0"/>
              <a:t>Funding programming language checks several years of funding to determine whether a certification had already been funded for that student</a:t>
            </a:r>
          </a:p>
          <a:p>
            <a:pPr lvl="1"/>
            <a:r>
              <a:rPr lang="en-US" dirty="0"/>
              <a:t>Students who earned a different version of the same certification will not generate funds more than once for that certification code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32600" y="6434138"/>
            <a:ext cx="2133600" cy="365125"/>
          </a:xfrm>
        </p:spPr>
        <p:txBody>
          <a:bodyPr/>
          <a:lstStyle/>
          <a:p>
            <a:pPr>
              <a:defRPr/>
            </a:pPr>
            <a:fld id="{9A42F7E8-6F90-427E-801D-20C8F39E476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060450" y="2735263"/>
            <a:ext cx="7013575" cy="10763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Expenditure of Funds Received</a:t>
            </a:r>
            <a:endParaRPr altLang="en-US" dirty="0" smtClean="0"/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>
          <a:xfrm>
            <a:off x="1060450" y="4227513"/>
            <a:ext cx="7013575" cy="1862137"/>
          </a:xfrm>
        </p:spPr>
        <p:txBody>
          <a:bodyPr/>
          <a:lstStyle/>
          <a:p>
            <a:pPr algn="ctr" eaLnBrk="1" hangingPunct="1"/>
            <a:endParaRPr lang="en-US" altLang="en-US" dirty="0" smtClean="0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lr>
                <a:srgbClr val="0068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00A88D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9CB63C"/>
              </a:buCl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871FA3D-AC42-4D2B-A8DE-A988EA0B1DA6}" type="slidenum">
              <a:rPr lang="en-US" altLang="en-US" sz="1100" smtClean="0"/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374465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“program”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“Program” </a:t>
            </a:r>
            <a:r>
              <a:rPr lang="en-US" u="sng" dirty="0" smtClean="0"/>
              <a:t>means</a:t>
            </a:r>
            <a:r>
              <a:rPr lang="en-US" dirty="0" smtClean="0"/>
              <a:t> the </a:t>
            </a:r>
            <a:r>
              <a:rPr lang="en-US" dirty="0"/>
              <a:t>specific program or academy related to the course in which the certification was earned.  </a:t>
            </a:r>
          </a:p>
          <a:p>
            <a:r>
              <a:rPr lang="en-US" dirty="0"/>
              <a:t>For </a:t>
            </a:r>
            <a:r>
              <a:rPr lang="en-US" dirty="0" smtClean="0"/>
              <a:t>example, AEST’s </a:t>
            </a:r>
            <a:r>
              <a:rPr lang="en-US" dirty="0" err="1" smtClean="0"/>
              <a:t>Agritechnology</a:t>
            </a:r>
            <a:r>
              <a:rPr lang="en-US" dirty="0" smtClean="0"/>
              <a:t> certification is </a:t>
            </a:r>
            <a:r>
              <a:rPr lang="en-US" dirty="0"/>
              <a:t>earned in the registered career-themed course </a:t>
            </a:r>
            <a:r>
              <a:rPr lang="en-US" dirty="0" err="1"/>
              <a:t>Agritechnology</a:t>
            </a:r>
            <a:r>
              <a:rPr lang="en-US" dirty="0"/>
              <a:t> </a:t>
            </a:r>
            <a:r>
              <a:rPr lang="en-US" dirty="0" smtClean="0"/>
              <a:t>I.  </a:t>
            </a:r>
            <a:r>
              <a:rPr lang="en-US" dirty="0"/>
              <a:t>The monies could be spent on eligible expenses  within the </a:t>
            </a:r>
            <a:r>
              <a:rPr lang="en-US" dirty="0" err="1"/>
              <a:t>Agritechnology</a:t>
            </a:r>
            <a:r>
              <a:rPr lang="en-US" dirty="0"/>
              <a:t> </a:t>
            </a:r>
            <a:r>
              <a:rPr lang="en-US" dirty="0"/>
              <a:t>program number or in a registered academy related to </a:t>
            </a:r>
            <a:r>
              <a:rPr lang="en-US" dirty="0" err="1" smtClean="0"/>
              <a:t>Agritechnology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“Program” </a:t>
            </a:r>
            <a:r>
              <a:rPr lang="en-US" dirty="0" smtClean="0"/>
              <a:t>does </a:t>
            </a:r>
            <a:r>
              <a:rPr lang="en-US" u="sng" dirty="0" smtClean="0"/>
              <a:t>not</a:t>
            </a:r>
            <a:r>
              <a:rPr lang="en-US" dirty="0" smtClean="0"/>
              <a:t> mean the </a:t>
            </a:r>
            <a:r>
              <a:rPr lang="en-US" dirty="0"/>
              <a:t>general CAPE program (i.e., any CAPE expenses at the school).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82F882-E305-454F-A824-A5C5A6967E4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what can funds from the 80 percent allocation be spent?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</a:t>
            </a:r>
            <a:r>
              <a:rPr lang="en-US" dirty="0" smtClean="0"/>
              <a:t>e 1: </a:t>
            </a:r>
            <a:r>
              <a:rPr lang="en-US" dirty="0" smtClean="0"/>
              <a:t>Industry </a:t>
            </a:r>
            <a:r>
              <a:rPr lang="en-US" dirty="0"/>
              <a:t>certification exams</a:t>
            </a:r>
          </a:p>
          <a:p>
            <a:r>
              <a:rPr lang="en-US" dirty="0" smtClean="0"/>
              <a:t>Example 2: Instructional </a:t>
            </a:r>
            <a:r>
              <a:rPr lang="en-US" dirty="0"/>
              <a:t>materials </a:t>
            </a:r>
            <a:r>
              <a:rPr lang="en-US" dirty="0" smtClean="0"/>
              <a:t>needed </a:t>
            </a:r>
            <a:r>
              <a:rPr lang="en-US" dirty="0"/>
              <a:t>to prepare or take the industry certification </a:t>
            </a:r>
            <a:r>
              <a:rPr lang="en-US" dirty="0" smtClean="0"/>
              <a:t>exam</a:t>
            </a:r>
          </a:p>
          <a:p>
            <a:r>
              <a:rPr lang="en-US" dirty="0" smtClean="0"/>
              <a:t>Example 3: Equipment used </a:t>
            </a:r>
            <a:r>
              <a:rPr lang="en-US" dirty="0"/>
              <a:t>to prepare or take </a:t>
            </a:r>
            <a:r>
              <a:rPr lang="en-US" dirty="0" smtClean="0"/>
              <a:t>the industry certification exam</a:t>
            </a:r>
            <a:endParaRPr lang="en-US" dirty="0" smtClean="0"/>
          </a:p>
          <a:p>
            <a:r>
              <a:rPr lang="en-US" b="1" dirty="0" smtClean="0"/>
              <a:t>Talk to your district finance office!</a:t>
            </a:r>
            <a:endParaRPr lang="en-US" b="1" dirty="0"/>
          </a:p>
          <a:p>
            <a:endParaRPr lang="en-US" b="1" dirty="0"/>
          </a:p>
          <a:p>
            <a:r>
              <a:rPr lang="en-US" b="1" dirty="0" smtClean="0"/>
              <a:t>And yes, it’s ok to allocate more </a:t>
            </a:r>
            <a:r>
              <a:rPr lang="en-US" b="1" dirty="0"/>
              <a:t>than 80 percent to the specific CAPE </a:t>
            </a:r>
            <a:r>
              <a:rPr lang="en-US" b="1" dirty="0" smtClean="0"/>
              <a:t>program!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82F882-E305-454F-A824-A5C5A6967E4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what can funds from the 20 percent allocation be spent?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remaining 20 percent of the funds may be spent on other </a:t>
            </a:r>
            <a:r>
              <a:rPr lang="en-US" dirty="0" smtClean="0"/>
              <a:t>CAPE </a:t>
            </a:r>
            <a:r>
              <a:rPr lang="en-US" dirty="0"/>
              <a:t>program </a:t>
            </a:r>
            <a:r>
              <a:rPr lang="en-US" dirty="0" smtClean="0"/>
              <a:t>expenses such as:</a:t>
            </a:r>
            <a:endParaRPr lang="en-US" dirty="0"/>
          </a:p>
          <a:p>
            <a:pPr lvl="1"/>
            <a:r>
              <a:rPr lang="en-US" dirty="0" smtClean="0"/>
              <a:t>Administrative costs</a:t>
            </a:r>
            <a:endParaRPr lang="en-US" dirty="0"/>
          </a:p>
          <a:p>
            <a:pPr lvl="1"/>
            <a:r>
              <a:rPr lang="en-US" dirty="0" smtClean="0"/>
              <a:t>New industry </a:t>
            </a:r>
            <a:r>
              <a:rPr lang="en-US" dirty="0"/>
              <a:t>certification </a:t>
            </a:r>
            <a:r>
              <a:rPr lang="en-US" dirty="0" smtClean="0"/>
              <a:t>programs (at schools with or without existing industry certification programs)</a:t>
            </a:r>
            <a:endParaRPr lang="en-US" dirty="0"/>
          </a:p>
          <a:p>
            <a:r>
              <a:rPr lang="en-US" b="1" dirty="0"/>
              <a:t>100 percent of the funds are for </a:t>
            </a:r>
            <a:r>
              <a:rPr lang="en-US" b="1" dirty="0" smtClean="0"/>
              <a:t>CAPE!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82F882-E305-454F-A824-A5C5A6967E4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122" name="Picture 2" descr="https://c3.staticflickr.com/4/3302/3203343538_31ba09c4d3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448" y="4475225"/>
            <a:ext cx="1355103" cy="17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2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does “supplanting” mean?</a:t>
            </a:r>
            <a:endParaRPr alt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r>
              <a:rPr lang="en-US" dirty="0"/>
              <a:t>“Supplant” means </a:t>
            </a:r>
            <a:r>
              <a:rPr lang="en-US" dirty="0" smtClean="0"/>
              <a:t>“</a:t>
            </a:r>
            <a:r>
              <a:rPr lang="en-US" dirty="0"/>
              <a:t>replace” </a:t>
            </a:r>
            <a:endParaRPr lang="en-US" dirty="0" smtClean="0"/>
          </a:p>
          <a:p>
            <a:pPr lvl="1"/>
            <a:r>
              <a:rPr lang="en-US" b="1" dirty="0" smtClean="0"/>
              <a:t>Don’t do it!</a:t>
            </a:r>
            <a:endParaRPr lang="en-US" b="1" dirty="0" smtClean="0"/>
          </a:p>
          <a:p>
            <a:r>
              <a:rPr lang="en-US" dirty="0" smtClean="0"/>
              <a:t>Examples </a:t>
            </a:r>
            <a:r>
              <a:rPr lang="en-US" dirty="0"/>
              <a:t>of Supplanting</a:t>
            </a:r>
          </a:p>
          <a:p>
            <a:pPr lvl="1"/>
            <a:r>
              <a:rPr lang="en-US" dirty="0"/>
              <a:t>Paying the salary of your classroom teacher</a:t>
            </a:r>
          </a:p>
          <a:p>
            <a:pPr lvl="1"/>
            <a:r>
              <a:rPr lang="en-US" dirty="0"/>
              <a:t>Paying for general classroom supplies </a:t>
            </a:r>
            <a:r>
              <a:rPr lang="en-US" dirty="0" smtClean="0"/>
              <a:t>like desks</a:t>
            </a:r>
            <a:r>
              <a:rPr lang="en-US" dirty="0"/>
              <a:t>, </a:t>
            </a:r>
            <a:r>
              <a:rPr lang="en-US" dirty="0" smtClean="0"/>
              <a:t>cabinets, or basic construction supplies</a:t>
            </a:r>
            <a:r>
              <a:rPr lang="en-US" dirty="0"/>
              <a:t>) </a:t>
            </a:r>
          </a:p>
          <a:p>
            <a:pPr marL="400050" lvl="0"/>
            <a:r>
              <a:rPr lang="en-US" dirty="0" smtClean="0"/>
              <a:t>Your district wants to “supplement” your CAPE programs</a:t>
            </a:r>
          </a:p>
          <a:p>
            <a:pPr marL="857250" lvl="1"/>
            <a:endParaRPr lang="en-US" b="1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lr>
                <a:srgbClr val="0068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00A88D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9CB63C"/>
              </a:buCl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D589428-C6A0-4036-8602-DC43199620C4}" type="slidenum">
              <a:rPr lang="en-US" altLang="en-US" sz="1100" smtClean="0"/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100" smtClean="0"/>
          </a:p>
        </p:txBody>
      </p:sp>
      <p:pic>
        <p:nvPicPr>
          <p:cNvPr id="6146" name="Picture 2" descr="Nike Br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6" y="5308694"/>
            <a:ext cx="1583069" cy="109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34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list of items on which my district can spend CAPE funding?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 state list of allowable expenses </a:t>
            </a:r>
            <a:r>
              <a:rPr lang="en-US" dirty="0" smtClean="0">
                <a:solidFill>
                  <a:srgbClr val="FF0000"/>
                </a:solidFill>
              </a:rPr>
              <a:t>exists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Districts </a:t>
            </a:r>
            <a:r>
              <a:rPr lang="en-US" dirty="0"/>
              <a:t>must follow all applicable state </a:t>
            </a:r>
            <a:r>
              <a:rPr lang="en-US" dirty="0" smtClean="0"/>
              <a:t>law </a:t>
            </a:r>
            <a:r>
              <a:rPr lang="en-US" dirty="0"/>
              <a:t>for the expenditure of these state funds</a:t>
            </a:r>
          </a:p>
          <a:p>
            <a:r>
              <a:rPr lang="en-US" b="1" dirty="0" smtClean="0"/>
              <a:t>Talk to your district finance office!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82F882-E305-454F-A824-A5C5A6967E4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170" name="Picture 2" descr="http://www.nconemap.com/Portals/7/images/no_li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93" y="2534777"/>
            <a:ext cx="1990096" cy="180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5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F45BFF-81D8-4236-8A8D-F210D104089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1600" b="1" u="sng" dirty="0"/>
              <a:t>Program</a:t>
            </a:r>
          </a:p>
          <a:p>
            <a:pPr marL="609600" indent="-609600"/>
            <a:r>
              <a:rPr lang="en-US" sz="1600" b="1" dirty="0" smtClean="0"/>
              <a:t>Sean </a:t>
            </a:r>
            <a:r>
              <a:rPr lang="en-US" sz="1600" b="1" dirty="0"/>
              <a:t>Friend</a:t>
            </a:r>
            <a:r>
              <a:rPr lang="en-US" sz="1600" dirty="0"/>
              <a:t>, Division of Career and Adult Education</a:t>
            </a:r>
          </a:p>
          <a:p>
            <a:pPr marL="1409700" lvl="2" indent="-609600">
              <a:buFont typeface="Calibri" pitchFamily="34" charset="0"/>
              <a:buChar char="⁻"/>
            </a:pPr>
            <a:r>
              <a:rPr lang="en-US" sz="1600" dirty="0"/>
              <a:t>Email:  </a:t>
            </a:r>
            <a:r>
              <a:rPr lang="en-US" sz="1600" dirty="0" smtClean="0"/>
              <a:t>Sean.Friend@fldoe.org</a:t>
            </a:r>
            <a:endParaRPr lang="en-US" sz="1600" dirty="0"/>
          </a:p>
          <a:p>
            <a:pPr marL="1409700" lvl="2" indent="-609600">
              <a:buFont typeface="Calibri" pitchFamily="34" charset="0"/>
              <a:buChar char="⁻"/>
            </a:pPr>
            <a:r>
              <a:rPr lang="en-US" sz="1600" dirty="0"/>
              <a:t>Phone:  850-245-9030</a:t>
            </a:r>
          </a:p>
          <a:p>
            <a:pPr marL="0" indent="0" eaLnBrk="1" hangingPunct="1">
              <a:buNone/>
            </a:pPr>
            <a:r>
              <a:rPr lang="en-US" sz="1600" b="1" u="sng" dirty="0"/>
              <a:t>Data Reporting</a:t>
            </a:r>
          </a:p>
          <a:p>
            <a:pPr marL="609600" indent="-609600" eaLnBrk="1" hangingPunct="1"/>
            <a:r>
              <a:rPr lang="en-US" sz="1600" b="1" dirty="0" err="1"/>
              <a:t>Tsung</a:t>
            </a:r>
            <a:r>
              <a:rPr lang="en-US" sz="1600" b="1" dirty="0"/>
              <a:t> Lin</a:t>
            </a:r>
          </a:p>
          <a:p>
            <a:pPr marL="1409700" lvl="2" indent="-609600">
              <a:buFont typeface="Calibri" pitchFamily="34" charset="0"/>
              <a:buChar char="⁻"/>
            </a:pPr>
            <a:r>
              <a:rPr lang="en-US" sz="1600" dirty="0"/>
              <a:t>Email:  Tsung-Yuan.Lin@fldoe.org</a:t>
            </a:r>
          </a:p>
          <a:p>
            <a:pPr marL="1409700" lvl="2" indent="-609600">
              <a:buFont typeface="Calibri" pitchFamily="34" charset="0"/>
              <a:buChar char="⁻"/>
            </a:pPr>
            <a:r>
              <a:rPr lang="en-US" sz="1600" dirty="0"/>
              <a:t>Phone:  850-245-9074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82F882-E305-454F-A824-A5C5A6967E4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How does my district request an item be added to </a:t>
            </a:r>
            <a:r>
              <a:rPr lang="en-US" sz="2500" dirty="0" err="1" smtClean="0"/>
              <a:t>CareerSource</a:t>
            </a:r>
            <a:r>
              <a:rPr lang="en-US" sz="2500" dirty="0" smtClean="0"/>
              <a:t> Florida’s list of recommended certifications?</a:t>
            </a:r>
            <a:endParaRPr altLang="en-US" sz="250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r>
              <a:rPr lang="en-US" dirty="0" err="1"/>
              <a:t>CareerSource</a:t>
            </a:r>
            <a:r>
              <a:rPr lang="en-US" dirty="0"/>
              <a:t> Florida conducts an annual submission process to review new certifications. </a:t>
            </a:r>
            <a:endParaRPr lang="en-US" dirty="0" smtClean="0"/>
          </a:p>
          <a:p>
            <a:r>
              <a:rPr lang="en-US" dirty="0" smtClean="0"/>
              <a:t>The 2017-18 submission </a:t>
            </a:r>
            <a:r>
              <a:rPr lang="en-US" dirty="0"/>
              <a:t>process is expected to be open from mid-August through early October</a:t>
            </a:r>
            <a:r>
              <a:rPr lang="en-US" dirty="0" smtClean="0"/>
              <a:t>. </a:t>
            </a:r>
          </a:p>
          <a:p>
            <a:pPr marL="685800" lvl="2">
              <a:spcBef>
                <a:spcPts val="1000"/>
              </a:spcBef>
              <a:buClr>
                <a:srgbClr val="262A63"/>
              </a:buClr>
            </a:pPr>
            <a:r>
              <a:rPr lang="en-US" sz="2400" dirty="0">
                <a:hlinkClick r:id="rId2"/>
              </a:rPr>
              <a:t>http://careersourceflorida.com/cape/</a:t>
            </a:r>
            <a:endParaRPr lang="en-US" sz="2400" dirty="0"/>
          </a:p>
          <a:p>
            <a:r>
              <a:rPr lang="en-US" dirty="0" smtClean="0"/>
              <a:t>Please </a:t>
            </a:r>
            <a:r>
              <a:rPr lang="en-US" dirty="0"/>
              <a:t>contact </a:t>
            </a:r>
            <a:r>
              <a:rPr lang="en-US" dirty="0" smtClean="0"/>
              <a:t>Warren Davis at </a:t>
            </a:r>
            <a:r>
              <a:rPr lang="en-US" dirty="0" err="1" smtClean="0"/>
              <a:t>CareerSource</a:t>
            </a:r>
            <a:r>
              <a:rPr lang="en-US" dirty="0" smtClean="0"/>
              <a:t> </a:t>
            </a:r>
            <a:r>
              <a:rPr lang="en-US" dirty="0"/>
              <a:t>Florida for details about the submission process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hlinkClick r:id="rId3"/>
              </a:rPr>
              <a:t>wdavis@careersourceflorida.com</a:t>
            </a:r>
            <a:r>
              <a:rPr lang="en-US" dirty="0" smtClean="0"/>
              <a:t> </a:t>
            </a:r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lr>
                <a:srgbClr val="0068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00A88D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9CB63C"/>
              </a:buCl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D589428-C6A0-4036-8602-DC43199620C4}" type="slidenum">
              <a:rPr lang="en-US" altLang="en-US" sz="1100" smtClean="0"/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26215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lr>
                <a:srgbClr val="0068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00A88D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9CB63C"/>
              </a:buCl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670C867-3BE6-408D-A2D1-79907EF9BEF2}" type="slidenum">
              <a:rPr lang="en-US" altLang="en-US" sz="1100" smtClean="0"/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When does </a:t>
            </a:r>
            <a:r>
              <a:rPr lang="en-US" sz="2800" dirty="0"/>
              <a:t>my district request an item be added to </a:t>
            </a:r>
            <a:r>
              <a:rPr lang="en-US" sz="2800" dirty="0" smtClean="0"/>
              <a:t>the CAPE Industry Certification Funding List?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u="sng" dirty="0" smtClean="0"/>
              <a:t>March 5 - April 1, </a:t>
            </a:r>
            <a:r>
              <a:rPr lang="en-US" b="1" u="sng" dirty="0"/>
              <a:t>2017</a:t>
            </a:r>
            <a:r>
              <a:rPr lang="en-US" dirty="0"/>
              <a:t>: Preliminary CAPE Industry Certification Funding List is released and window </a:t>
            </a:r>
            <a:r>
              <a:rPr lang="en-US" dirty="0" smtClean="0"/>
              <a:t>is open to </a:t>
            </a:r>
            <a:r>
              <a:rPr lang="en-US" dirty="0"/>
              <a:t>submit requests for an addition to the CAPE Industry Certification Funding List </a:t>
            </a:r>
            <a:endParaRPr lang="en-US" dirty="0" smtClean="0"/>
          </a:p>
          <a:p>
            <a:pPr lvl="1"/>
            <a:r>
              <a:rPr lang="en-US" b="1" u="sng" dirty="0" smtClean="0"/>
              <a:t>June </a:t>
            </a:r>
            <a:r>
              <a:rPr lang="en-US" b="1" u="sng" dirty="0"/>
              <a:t>15, 2017</a:t>
            </a:r>
            <a:r>
              <a:rPr lang="en-US" dirty="0"/>
              <a:t>: Recommendations for CAPE Digital Tool Certificates and new certifications to be recommended for the CAPE Industry Certification Funding List are released </a:t>
            </a:r>
          </a:p>
          <a:p>
            <a:pPr lvl="1"/>
            <a:r>
              <a:rPr lang="en-US" b="1" u="sng" dirty="0"/>
              <a:t>August 1, 2017</a:t>
            </a:r>
            <a:r>
              <a:rPr lang="en-US" dirty="0"/>
              <a:t>:  Final CAPE Industry Certification Funding List is released</a:t>
            </a:r>
          </a:p>
          <a:p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82F882-E305-454F-A824-A5C5A6967E4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196" name="Picture 4" descr="https://www.askideas.com/media/12/Keep-Calm-And-Add-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84" y="5084858"/>
            <a:ext cx="1551332" cy="15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8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060450" y="2735263"/>
            <a:ext cx="7013575" cy="10763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Test Administration Procedures</a:t>
            </a:r>
            <a:endParaRPr altLang="en-US" dirty="0" smtClean="0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lr>
                <a:srgbClr val="0068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00A88D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9CB63C"/>
              </a:buCl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871FA3D-AC42-4D2B-A8DE-A988EA0B1DA6}" type="slidenum">
              <a:rPr lang="en-US" altLang="en-US" sz="1100" smtClean="0"/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does the 20-day waiting period work?</a:t>
            </a:r>
            <a:endParaRPr alt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28650" y="1718329"/>
            <a:ext cx="8337550" cy="46914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State </a:t>
            </a:r>
            <a:r>
              <a:rPr lang="en-US" sz="2400" dirty="0"/>
              <a:t>Board of Education rule specifies that in order for a district to report industry certification data, the written exams must have been administered with a minimum of 20 calendar days </a:t>
            </a:r>
            <a:r>
              <a:rPr lang="en-US" sz="2400" u="sng" dirty="0"/>
              <a:t>between</a:t>
            </a:r>
            <a:r>
              <a:rPr lang="en-US" sz="2400" dirty="0"/>
              <a:t> test </a:t>
            </a:r>
            <a:r>
              <a:rPr lang="en-US" sz="2400" dirty="0" smtClean="0"/>
              <a:t>administrations.</a:t>
            </a:r>
            <a:endParaRPr lang="en-US" sz="2400" baseline="30000" dirty="0" smtClean="0"/>
          </a:p>
          <a:p>
            <a:pPr lvl="1"/>
            <a:r>
              <a:rPr lang="en-US" sz="2000" dirty="0" smtClean="0"/>
              <a:t>Example: A </a:t>
            </a:r>
            <a:r>
              <a:rPr lang="en-US" sz="2000" dirty="0"/>
              <a:t>student is administered the same industry certification written exam on May 1 and does not pass.  A re-test is administered on May </a:t>
            </a:r>
            <a:r>
              <a:rPr lang="en-US" sz="2000" dirty="0" smtClean="0"/>
              <a:t>15 and </a:t>
            </a:r>
            <a:r>
              <a:rPr lang="en-US" sz="2000" dirty="0"/>
              <a:t>the student earns the certification</a:t>
            </a:r>
            <a:r>
              <a:rPr lang="en-US" sz="2000" dirty="0" smtClean="0"/>
              <a:t>.</a:t>
            </a:r>
          </a:p>
          <a:p>
            <a:pPr marL="228600" lvl="1">
              <a:spcBef>
                <a:spcPts val="1000"/>
              </a:spcBef>
              <a:buClr>
                <a:srgbClr val="262A63"/>
              </a:buClr>
            </a:pPr>
            <a:r>
              <a:rPr lang="en-US" b="1" dirty="0">
                <a:solidFill>
                  <a:srgbClr val="FF0000"/>
                </a:solidFill>
              </a:rPr>
              <a:t>This student’s industry certification cannot be reported to the state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altLang="en-US" sz="240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6832600" y="64341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lr>
                <a:srgbClr val="0068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00A88D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9CB63C"/>
              </a:buCl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356AA7E-BBF8-4304-A7D1-DC71A636043A}" type="slidenum">
              <a:rPr lang="en-US" altLang="en-US" sz="1100" smtClean="0"/>
              <a:t>6</a:t>
            </a:fld>
            <a:endParaRPr lang="en-US" altLang="en-US" sz="1100" dirty="0" smtClean="0"/>
          </a:p>
        </p:txBody>
      </p:sp>
      <p:pic>
        <p:nvPicPr>
          <p:cNvPr id="2052" name="Picture 4" descr="Cute Sad Face Emot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162" y="4453346"/>
            <a:ext cx="1842380" cy="184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2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If there is a technical glitch during testing, does my district have to wait 20 days to retest?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No. </a:t>
            </a:r>
            <a:r>
              <a:rPr lang="en-US" dirty="0" smtClean="0"/>
              <a:t>If the </a:t>
            </a:r>
            <a:r>
              <a:rPr lang="en-US" dirty="0"/>
              <a:t>results of that exam were </a:t>
            </a:r>
            <a:r>
              <a:rPr lang="en-US" dirty="0" smtClean="0"/>
              <a:t>invalidated </a:t>
            </a:r>
            <a:r>
              <a:rPr lang="en-US" dirty="0"/>
              <a:t>by the certifying agency, it does not count as one of the three allowable exam </a:t>
            </a:r>
            <a:r>
              <a:rPr lang="en-US" dirty="0" smtClean="0"/>
              <a:t>administrations.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FDOE </a:t>
            </a:r>
            <a:r>
              <a:rPr lang="en-US" dirty="0"/>
              <a:t>recommends that the district obtain a letter from the certifying agency explaining the technical glitch for audit </a:t>
            </a:r>
            <a:r>
              <a:rPr lang="en-US" dirty="0" smtClean="0"/>
              <a:t>purposes.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6832600" y="64341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lr>
                <a:srgbClr val="0068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00A88D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9CB63C"/>
              </a:buCl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E39A9AAD-4152-454A-95B4-A215B85CBBD2}" type="slidenum">
              <a:rPr lang="en-US" altLang="en-US" sz="1100" smtClean="0"/>
              <a:t>7</a:t>
            </a:fld>
            <a:endParaRPr lang="en-US" altLang="en-US" sz="1100" dirty="0" smtClean="0"/>
          </a:p>
        </p:txBody>
      </p:sp>
      <p:pic>
        <p:nvPicPr>
          <p:cNvPr id="3074" name="Picture 2" descr="http://vignette4.wikia.nocookie.net/simpsons/images/9/92/WOOHOO.jpg/revision/latest?cb=201201020432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59" y="4419414"/>
            <a:ext cx="1528370" cy="18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6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Data Reporting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82F882-E305-454F-A824-A5C5A6967E4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3038" y="966788"/>
            <a:ext cx="8534400" cy="793750"/>
          </a:xfrm>
        </p:spPr>
        <p:txBody>
          <a:bodyPr/>
          <a:lstStyle/>
          <a:p>
            <a:r>
              <a:rPr lang="en-US" dirty="0" smtClean="0"/>
              <a:t>Does my district have to report all attempts (passes and fails)?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906349"/>
            <a:ext cx="7886700" cy="4214366"/>
          </a:xfrm>
        </p:spPr>
        <p:txBody>
          <a:bodyPr/>
          <a:lstStyle/>
          <a:p>
            <a:r>
              <a:rPr lang="en-US" dirty="0"/>
              <a:t>Yes. Districts must report on all students who attempt to earn an industry certification</a:t>
            </a:r>
            <a:r>
              <a:rPr lang="en-US" dirty="0" smtClean="0"/>
              <a:t>.</a:t>
            </a:r>
            <a:r>
              <a:rPr lang="en-US" dirty="0"/>
              <a:t> There are separate data elements for industry certification identifier and industry certification outcome with </a:t>
            </a:r>
            <a:r>
              <a:rPr lang="en-US" dirty="0" smtClean="0"/>
              <a:t>pass/fail </a:t>
            </a:r>
            <a:r>
              <a:rPr lang="en-US" dirty="0"/>
              <a:t>on the outcome data element to reflect the student performance on the </a:t>
            </a:r>
            <a:r>
              <a:rPr lang="en-US" dirty="0" smtClean="0"/>
              <a:t>industry certification.</a:t>
            </a:r>
          </a:p>
          <a:p>
            <a:pPr marL="228600" lvl="1">
              <a:spcBef>
                <a:spcPts val="1000"/>
              </a:spcBef>
              <a:buClr>
                <a:srgbClr val="262A63"/>
              </a:buClr>
            </a:pPr>
            <a:r>
              <a:rPr lang="en-US" sz="2800" b="1" dirty="0"/>
              <a:t>Only report the final outcome when the student tests multiple times!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C5B66-28B5-4999-88E2-82D0D622EB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222" name="Picture 6" descr="https://saveourschoolsnz.files.wordpress.com/2014/02/pass-f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146" y="5238749"/>
            <a:ext cx="2070690" cy="137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131"/>
  <p:tag name="MMPROD_UIDATA" val="&lt;database version=&quot;10.0&quot;&gt;&lt;object type=&quot;1&quot; unique_id=&quot;10001&quot;&gt;&lt;object type=&quot;2&quot; unique_id=&quot;11957&quot;&gt;&lt;object type=&quot;3&quot; unique_id=&quot;11958&quot;&gt;&lt;property id=&quot;20148&quot; value=&quot;5&quot;/&gt;&lt;property id=&quot;20300&quot; value=&quot;Slide 1 - &amp;quot;Career and Professional Education Act:  CAPE 101 &amp;quot;&quot;/&gt;&lt;property id=&quot;20307&quot; value=&quot;271&quot;/&gt;&lt;/object&gt;&lt;object type=&quot;3&quot; unique_id=&quot;11959&quot;&gt;&lt;property id=&quot;20148&quot; value=&quot;5&quot;/&gt;&lt;property id=&quot;20300&quot; value=&quot;Slide 2 - &amp;quot;Statutory Framework&amp;quot;&quot;/&gt;&lt;property id=&quot;20307&quot; value=&quot;273&quot;/&gt;&lt;/object&gt;&lt;object type=&quot;3&quot; unique_id=&quot;11960&quot;&gt;&lt;property id=&quot;20148&quot; value=&quot;5&quot;/&gt;&lt;property id=&quot;20300&quot; value=&quot;Slide 3 - &amp;quot;Florida Statutes and Rules&amp;quot;&quot;/&gt;&lt;property id=&quot;20307&quot; value=&quot;330&quot;/&gt;&lt;/object&gt;&lt;object type=&quot;3&quot; unique_id=&quot;11961&quot;&gt;&lt;property id=&quot;20148&quot; value=&quot;5&quot;/&gt;&lt;property id=&quot;20300&quot; value=&quot;Slide 4 - &amp;quot;CAPE Industry Certification Funding List&amp;quot;&quot;/&gt;&lt;property id=&quot;20307&quot; value=&quot;285&quot;/&gt;&lt;/object&gt;&lt;object type=&quot;3&quot; unique_id=&quot;11962&quot;&gt;&lt;property id=&quot;20148&quot; value=&quot;5&quot;/&gt;&lt;property id=&quot;20300&quot; value=&quot;Slide 5 - &amp;quot;Pathways to the CAPE Industry Certification Funding List&amp;quot;&quot;/&gt;&lt;property id=&quot;20307&quot; value=&quot;324&quot;/&gt;&lt;/object&gt;&lt;object type=&quot;3&quot; unique_id=&quot;11963&quot;&gt;&lt;property id=&quot;20148&quot; value=&quot;5&quot;/&gt;&lt;property id=&quot;20300&quot; value=&quot;Slide 6 - &amp;quot;Types of Certifications/Certificates on the  CAPE Industry Certification Funding List&amp;quot;&quot;/&gt;&lt;property id=&quot;20307&quot; value=&quot;331&quot;/&gt;&lt;/object&gt;&lt;object type=&quot;3&quot; unique_id=&quot;11964&quot;&gt;&lt;property id=&quot;20148&quot; value=&quot;5&quot;/&gt;&lt;property id=&quot;20300&quot; value=&quot;Slide 7 - &amp;quot;Adoption of the 2016-17 CAPE Industry Certification Funding List&amp;quot;&quot;/&gt;&lt;property id=&quot;20307&quot; value=&quot;309&quot;/&gt;&lt;/object&gt;&lt;object type=&quot;3&quot; unique_id=&quot;11966&quot;&gt;&lt;property id=&quot;20148&quot; value=&quot;5&quot;/&gt;&lt;property id=&quot;20300&quot; value=&quot;Slide 8 - &amp;quot;CAPE Digital Tool Certificates&amp;quot;&quot;/&gt;&lt;property id=&quot;20307&quot; value=&quot;325&quot;/&gt;&lt;/object&gt;&lt;object type=&quot;3&quot; unique_id=&quot;11968&quot;&gt;&lt;property id=&quot;20148&quot; value=&quot;5&quot;/&gt;&lt;property id=&quot;20300&quot; value=&quot;Slide 9 - &amp;quot;2016-17 CAPE Innovation Courses&amp;quot;&quot;/&gt;&lt;property id=&quot;20307&quot; value=&quot;357&quot;/&gt;&lt;/object&gt;&lt;object type=&quot;3&quot; unique_id=&quot;11970&quot;&gt;&lt;property id=&quot;20148&quot; value=&quot;5&quot;/&gt;&lt;property id=&quot;20300&quot; value=&quot;Slide 11 - &amp;quot;Important Dates to Remember&amp;quot;&quot;/&gt;&lt;property id=&quot;20307&quot; value=&quot;344&quot;/&gt;&lt;/object&gt;&lt;object type=&quot;3&quot; unique_id=&quot;11971&quot;&gt;&lt;property id=&quot;20148&quot; value=&quot;5&quot;/&gt;&lt;property id=&quot;20300&quot; value=&quot;Slide 12 - &amp;quot;Rule 6A-6.0573, Industry Certification Process&amp;quot;&quot;/&gt;&lt;property id=&quot;20307&quot; value=&quot;275&quot;/&gt;&lt;/object&gt;&lt;object type=&quot;3&quot; unique_id=&quot;11972&quot;&gt;&lt;property id=&quot;20148&quot; value=&quot;5&quot;/&gt;&lt;property id=&quot;20300&quot; value=&quot;Slide 13 - &amp;quot;Test Administration Procedures&amp;quot;&quot;/&gt;&lt;property id=&quot;20307&quot; value=&quot;336&quot;/&gt;&lt;/object&gt;&lt;object type=&quot;3&quot; unique_id=&quot;11973&quot;&gt;&lt;property id=&quot;20148&quot; value=&quot;5&quot;/&gt;&lt;property id=&quot;20300&quot; value=&quot;Slide 14 - &amp;quot;Test Administration Procedures&amp;quot;&quot;/&gt;&lt;property id=&quot;20307&quot; value=&quot;337&quot;/&gt;&lt;/object&gt;&lt;object type=&quot;3&quot; unique_id=&quot;11974&quot;&gt;&lt;property id=&quot;20148&quot; value=&quot;5&quot;/&gt;&lt;property id=&quot;20300&quot; value=&quot;Slide 15 - &amp;quot;Additional FTE Calculation in the Florida Education Finance Program (FEFP)&amp;quot;&quot;/&gt;&lt;property id=&quot;20307&quot; value=&quot;287&quot;/&gt;&lt;/object&gt;&lt;object type=&quot;3&quot; unique_id=&quot;11975&quot;&gt;&lt;property id=&quot;20148&quot; value=&quot;5&quot;/&gt;&lt;property id=&quot;20300&quot; value=&quot;Slide 16 - &amp;quot;When is the funding calculation completed and how are the funds disbursed to programs?&amp;quot;&quot;/&gt;&lt;property id=&quot;20307&quot; value=&quot;338&quot;/&gt;&lt;/object&gt;&lt;object type=&quot;3&quot; unique_id=&quot;11976&quot;&gt;&lt;property id=&quot;20148&quot; value=&quot;5&quot;/&gt;&lt;property id=&quot;20300&quot; value=&quot;Slide 17 - &amp;quot;Funding Caps per Student&amp;quot;&quot;/&gt;&lt;property id=&quot;20307&quot; value=&quot;319&quot;/&gt;&lt;/object&gt;&lt;object type=&quot;3&quot; unique_id=&quot;11977&quot;&gt;&lt;property id=&quot;20148&quot; value=&quot;5&quot;/&gt;&lt;property id=&quot;20300&quot; value=&quot;Slide 18 - &amp;quot;Current Funding Weights&amp;quot;&quot;/&gt;&lt;property id=&quot;20307&quot; value=&quot;323&quot;/&gt;&lt;/object&gt;&lt;object type=&quot;3&quot; unique_id=&quot;11978&quot;&gt;&lt;property id=&quot;20148&quot; value=&quot;5&quot;/&gt;&lt;property id=&quot;20300&quot; value=&quot;Slide 19 - &amp;quot;2016-17 FEFP – Estimated Value of Industry Certifications/Certificates/Courses&amp;quot;&quot;/&gt;&lt;property id=&quot;20307&quot; value=&quot;353&quot;/&gt;&lt;/object&gt;&lt;object type=&quot;3&quot; unique_id=&quot;11979&quot;&gt;&lt;property id=&quot;20148&quot; value=&quot;5&quot;/&gt;&lt;property id=&quot;20300&quot; value=&quot;Slide 20 - &amp;quot;What are the expenditures requirements for the funding?&amp;quot;&quot;/&gt;&lt;property id=&quot;20307&quot; value=&quot;320&quot;/&gt;&lt;/object&gt;&lt;object type=&quot;3&quot; unique_id=&quot;11981&quot;&gt;&lt;property id=&quot;20148&quot; value=&quot;5&quot;/&gt;&lt;property id=&quot;20300&quot; value=&quot;Slide 22 - &amp;quot;What are the requirements for teacher bonuses? (cont.)&amp;quot;&quot;/&gt;&lt;property id=&quot;20307&quot; value=&quot;343&quot;/&gt;&lt;/object&gt;&lt;object type=&quot;3&quot; unique_id=&quot;11982&quot;&gt;&lt;property id=&quot;20148&quot; value=&quot;5&quot;/&gt;&lt;property id=&quot;20300&quot; value=&quot;Slide 23 - &amp;quot;When will the bonuses be distributed to teachers?&amp;quot;&quot;/&gt;&lt;property id=&quot;20307&quot; value=&quot;342&quot;/&gt;&lt;/object&gt;&lt;object type=&quot;3&quot; unique_id=&quot;11983&quot;&gt;&lt;property id=&quot;20148&quot; value=&quot;5&quot;/&gt;&lt;property id=&quot;20300&quot; value=&quot;Slide 26 - &amp;quot;Important Dates to Remember&amp;quot;&quot;/&gt;&lt;property id=&quot;20307&quot; value=&quot;345&quot;/&gt;&lt;/object&gt;&lt;object type=&quot;3&quot; unique_id=&quot;11984&quot;&gt;&lt;property id=&quot;20148&quot; value=&quot;5&quot;/&gt;&lt;property id=&quot;20300&quot; value=&quot;Slide 34 - &amp;quot;Registrations for Career-themed Courses and Academies&amp;quot;&quot;/&gt;&lt;property id=&quot;20307&quot; value=&quot;312&quot;/&gt;&lt;/object&gt;&lt;object type=&quot;3&quot; unique_id=&quot;11985&quot;&gt;&lt;property id=&quot;20148&quot; value=&quot;5&quot;/&gt;&lt;property id=&quot;20300&quot; value=&quot;Slide 35 - &amp;quot;Registering Career-themed Courses&amp;quot;&quot;/&gt;&lt;property id=&quot;20307&quot; value=&quot;317&quot;/&gt;&lt;/object&gt;&lt;object type=&quot;3&quot; unique_id=&quot;11986&quot;&gt;&lt;property id=&quot;20148&quot; value=&quot;5&quot;/&gt;&lt;property id=&quot;20300&quot; value=&quot;Slide 37 - &amp;quot;Registering Academies&amp;quot;&quot;/&gt;&lt;property id=&quot;20307&quot; value=&quot;313&quot;/&gt;&lt;/object&gt;&lt;object type=&quot;3&quot; unique_id=&quot;11987&quot;&gt;&lt;property id=&quot;20148&quot; value=&quot;5&quot;/&gt;&lt;property id=&quot;20300&quot; value=&quot;Slide 38 - &amp;quot;Important Dates to Remember&amp;quot;&quot;/&gt;&lt;property id=&quot;20307&quot; value=&quot;347&quot;/&gt;&lt;/object&gt;&lt;object type=&quot;3&quot; unique_id=&quot;11988&quot;&gt;&lt;property id=&quot;20148&quot; value=&quot;5&quot;/&gt;&lt;property id=&quot;20300&quot; value=&quot;Slide 39 - &amp;quot;Data Reporting Guidelines&amp;quot;&quot;/&gt;&lt;property id=&quot;20307&quot; value=&quot;291&quot;/&gt;&lt;/object&gt;&lt;object type=&quot;3&quot; unique_id=&quot;11989&quot;&gt;&lt;property id=&quot;20148&quot; value=&quot;5&quot;/&gt;&lt;property id=&quot;20300&quot; value=&quot;Slide 40 - &amp;quot;Industry Certification Format &amp;quot;&quot;/&gt;&lt;property id=&quot;20307&quot; value=&quot;360&quot;/&gt;&lt;/object&gt;&lt;object type=&quot;3&quot; unique_id=&quot;11990&quot;&gt;&lt;property id=&quot;20148&quot; value=&quot;5&quot;/&gt;&lt;property id=&quot;20300&quot; value=&quot;Slide 41 - &amp;quot;Data Reporting Guidelines: CAPE Industry Certifications/Acceleration Industry Certifications&amp;quot;&quot;/&gt;&lt;property id=&quot;20307&quot; value=&quot;359&quot;/&gt;&lt;/object&gt;&lt;object type=&quot;3&quot; unique_id=&quot;11991&quot;&gt;&lt;property id=&quot;20148&quot; value=&quot;5&quot;/&gt;&lt;property id=&quot;20300&quot; value=&quot;Slide 42 - &amp;quot;Data Reporting Guidelines: CAPE Industry Certifications/Acceleration Industry Certifications&amp;quot;&quot;/&gt;&lt;property id=&quot;20307&quot; value=&quot;361&quot;/&gt;&lt;/object&gt;&lt;object type=&quot;3&quot; unique_id=&quot;11992&quot;&gt;&lt;property id=&quot;20148&quot; value=&quot;5&quot;/&gt;&lt;property id=&quot;20300&quot; value=&quot;Slide 43 - &amp;quot;Data Reporting Guidelines: CAPE Digital Tool Certificates&amp;quot;&quot;/&gt;&lt;property id=&quot;20307&quot; value=&quot;362&quot;/&gt;&lt;/object&gt;&lt;object type=&quot;3&quot; unique_id=&quot;11993&quot;&gt;&lt;property id=&quot;20148&quot; value=&quot;5&quot;/&gt;&lt;property id=&quot;20300&quot; value=&quot;Slide 44 - &amp;quot;Data Reporting Guidelines: CAPE Digital Tool Certificates&amp;quot;&quot;/&gt;&lt;property id=&quot;20307&quot; value=&quot;363&quot;/&gt;&lt;/object&gt;&lt;object type=&quot;3&quot; unique_id=&quot;11998&quot;&gt;&lt;property id=&quot;20148&quot; value=&quot;5&quot;/&gt;&lt;property id=&quot;20300&quot; value=&quot;Slide 45 - &amp;quot;Summary Data Reports Available to Districts&amp;quot;&quot;/&gt;&lt;property id=&quot;20307&quot; value=&quot;351&quot;/&gt;&lt;/object&gt;&lt;object type=&quot;3&quot; unique_id=&quot;11999&quot;&gt;&lt;property id=&quot;20148&quot; value=&quot;5&quot;/&gt;&lt;property id=&quot;20300&quot; value=&quot;Slide 46&quot;/&gt;&lt;property id=&quot;20307&quot; value=&quot;352&quot;/&gt;&lt;/object&gt;&lt;object type=&quot;3&quot; unique_id=&quot;12000&quot;&gt;&lt;property id=&quot;20148&quot; value=&quot;5&quot;/&gt;&lt;property id=&quot;20300&quot; value=&quot;Slide 47 - &amp;quot;Data Reports on Funding Calculation – Student Level&amp;quot;&quot;/&gt;&lt;property id=&quot;20307&quot; value=&quot;349&quot;/&gt;&lt;/object&gt;&lt;object type=&quot;3&quot; unique_id=&quot;12001&quot;&gt;&lt;property id=&quot;20148&quot; value=&quot;5&quot;/&gt;&lt;property id=&quot;20300&quot; value=&quot;Slide 48 - &amp;quot;Data Reports on Funding Calculation – Student Level&amp;quot;&quot;/&gt;&lt;property id=&quot;20307&quot; value=&quot;350&quot;/&gt;&lt;/object&gt;&lt;object type=&quot;3&quot; unique_id=&quot;12002&quot;&gt;&lt;property id=&quot;20148&quot; value=&quot;5&quot;/&gt;&lt;property id=&quot;20300&quot; value=&quot;Slide 49 - &amp;quot;How your MIS Staff Access the Data Reports&amp;quot;&quot;/&gt;&lt;property id=&quot;20307&quot; value=&quot;358&quot;/&gt;&lt;/object&gt;&lt;object type=&quot;3&quot; unique_id=&quot;12003&quot;&gt;&lt;property id=&quot;20148&quot; value=&quot;5&quot;/&gt;&lt;property id=&quot;20300&quot; value=&quot;Slide 50 - &amp;quot;Data Validation&amp;quot;&quot;/&gt;&lt;property id=&quot;20307&quot; value=&quot;302&quot;/&gt;&lt;/object&gt;&lt;object type=&quot;3&quot; unique_id=&quot;12004&quot;&gt;&lt;property id=&quot;20148&quot; value=&quot;5&quot;/&gt;&lt;property id=&quot;20300&quot; value=&quot;Slide 51 - &amp;quot;Important Dates to Remember&amp;quot;&quot;/&gt;&lt;property id=&quot;20307&quot; value=&quot;348&quot;/&gt;&lt;/object&gt;&lt;object type=&quot;3&quot; unique_id=&quot;12005&quot;&gt;&lt;property id=&quot;20148&quot; value=&quot;5&quot;/&gt;&lt;property id=&quot;20300&quot; value=&quot;Slide 52 - &amp;quot;Important Dates to Remember&amp;quot;&quot;/&gt;&lt;property id=&quot;20307&quot; value=&quot;354&quot;/&gt;&lt;/object&gt;&lt;object type=&quot;3&quot; unique_id=&quot;12006&quot;&gt;&lt;property id=&quot;20148&quot; value=&quot;5&quot;/&gt;&lt;property id=&quot;20300&quot; value=&quot;Slide 53 - &amp;quot;Important Dates to Remember&amp;quot;&quot;/&gt;&lt;property id=&quot;20307&quot; value=&quot;356&quot;/&gt;&lt;/object&gt;&lt;object type=&quot;3&quot; unique_id=&quot;12007&quot;&gt;&lt;property id=&quot;20148&quot; value=&quot;5&quot;/&gt;&lt;property id=&quot;20300&quot; value=&quot;Slide 55 - &amp;quot;Resources and Contact Information&amp;quot;&quot;/&gt;&lt;property id=&quot;20307&quot; value=&quot;293&quot;/&gt;&lt;/object&gt;&lt;object type=&quot;3&quot; unique_id=&quot;12008&quot;&gt;&lt;property id=&quot;20148&quot; value=&quot;5&quot;/&gt;&lt;property id=&quot;20300&quot; value=&quot;Slide 56 - &amp;quot;Web Resources&amp;quot;&quot;/&gt;&lt;property id=&quot;20307&quot; value=&quot;295&quot;/&gt;&lt;/object&gt;&lt;object type=&quot;3&quot; unique_id=&quot;12009&quot;&gt;&lt;property id=&quot;20148&quot; value=&quot;5&quot;/&gt;&lt;property id=&quot;20300&quot; value=&quot;Slide 57 - &amp;quot;Contacts&amp;quot;&quot;/&gt;&lt;property id=&quot;20307&quot; value=&quot;318&quot;/&gt;&lt;/object&gt;&lt;object type=&quot;3&quot; unique_id=&quot;12010&quot;&gt;&lt;property id=&quot;20148&quot; value=&quot;5&quot;/&gt;&lt;property id=&quot;20300&quot; value=&quot;Slide 58&quot;/&gt;&lt;property id=&quot;20307&quot; value=&quot;280&quot;/&gt;&lt;/object&gt;&lt;object type=&quot;3&quot; unique_id=&quot;14173&quot;&gt;&lt;property id=&quot;20148&quot; value=&quot;5&quot;/&gt;&lt;property id=&quot;20300&quot; value=&quot;Slide 10 - &amp;quot;2017-18 CareerSource Florida Process&amp;quot;&quot;/&gt;&lt;property id=&quot;20307&quot; value=&quot;371&quot;/&gt;&lt;/object&gt;&lt;object type=&quot;3&quot; unique_id=&quot;14174&quot;&gt;&lt;property id=&quot;20148&quot; value=&quot;5&quot;/&gt;&lt;property id=&quot;20300&quot; value=&quot;Slide 21 - &amp;quot;What are the requirements for teacher bonuses?&amp;quot;&quot;/&gt;&lt;property id=&quot;20307&quot; value=&quot;387&quot;/&gt;&lt;/object&gt;&lt;object type=&quot;3&quot; unique_id=&quot;14175&quot;&gt;&lt;property id=&quot;20148&quot; value=&quot;5&quot;/&gt;&lt;property id=&quot;20300&quot; value=&quot;Slide 24 - &amp;quot;How are certifications earned through dual enrollment now funded?&amp;quot;&quot;/&gt;&lt;property id=&quot;20307&quot; value=&quot;370&quot;/&gt;&lt;/object&gt;&lt;object type=&quot;3&quot; unique_id=&quot;14176&quot;&gt;&lt;property id=&quot;20148&quot; value=&quot;5&quot;/&gt;&lt;property id=&quot;20300&quot; value=&quot;Slide 25 - &amp;quot;Dual Enrollment – Funding Eligibility&amp;quot;&quot;/&gt;&lt;property id=&quot;20307&quot; value=&quot;389&quot;/&gt;&lt;/object&gt;&lt;object type=&quot;3&quot; unique_id=&quot;14177&quot;&gt;&lt;property id=&quot;20148&quot; value=&quot;5&quot;/&gt;&lt;property id=&quot;20300&quot; value=&quot;Slide 27 - &amp;quot;Data Reporting Changes for Implementation of House Bill 7029&amp;quot;&quot;/&gt;&lt;property id=&quot;20307&quot; value=&quot;379&quot;/&gt;&lt;/object&gt;&lt;object type=&quot;3&quot; unique_id=&quot;14178&quot;&gt;&lt;property id=&quot;20148&quot; value=&quot;5&quot;/&gt;&lt;property id=&quot;20300&quot; value=&quot;Slide 28 - &amp;quot;Implementation of Dual Enrollment Changes&amp;quot;&quot;/&gt;&lt;property id=&quot;20307&quot; value=&quot;380&quot;/&gt;&lt;/object&gt;&lt;object type=&quot;3&quot; unique_id=&quot;14179&quot;&gt;&lt;property id=&quot;20148&quot; value=&quot;5&quot;/&gt;&lt;property id=&quot;20300&quot; value=&quot;Slide 29 - &amp;quot;2015-16 Industry Certification Reporting Requirements for Inclusion in 2016-17 FEFP&amp;quot;&quot;/&gt;&lt;property id=&quot;20307&quot; value=&quot;381&quot;/&gt;&lt;/object&gt;&lt;object type=&quot;3&quot; unique_id=&quot;14180&quot;&gt;&lt;property id=&quot;20148&quot; value=&quot;5&quot;/&gt;&lt;property id=&quot;20300&quot; value=&quot;Slide 30 - &amp;quot;2016-17 New Data Element – Dual Enrollment Institution Type&amp;quot;&quot;/&gt;&lt;property id=&quot;20307&quot; value=&quot;382&quot;/&gt;&lt;/object&gt;&lt;object type=&quot;3&quot; unique_id=&quot;14181&quot;&gt;&lt;property id=&quot;20148&quot; value=&quot;5&quot;/&gt;&lt;property id=&quot;20300&quot; value=&quot;Slide 31 - &amp;quot;Dual Enrollment Institution Type – District Career Center/Charter Technical Career Center&amp;quot;&quot;/&gt;&lt;property id=&quot;20307&quot; value=&quot;383&quot;/&gt;&lt;/object&gt;&lt;object type=&quot;3&quot; unique_id=&quot;14182&quot;&gt;&lt;property id=&quot;20148&quot; value=&quot;5&quot;/&gt;&lt;property id=&quot;20300&quot; value=&quot;Slide 32 - &amp;quot;Dual Enrollment Institution Type – Florida College System Institution&amp;quot;&quot;/&gt;&lt;property id=&quot;20307&quot; value=&quot;384&quot;/&gt;&lt;/object&gt;&lt;object type=&quot;3&quot; unique_id=&quot;14183&quot;&gt;&lt;property id=&quot;20148&quot; value=&quot;5&quot;/&gt;&lt;property id=&quot;20300&quot; value=&quot;Slide 33 - &amp;quot;Dual Enrollment Institution Type – Nonpublic Postsecondary Institution&amp;quot;&quot;/&gt;&lt;property id=&quot;20307&quot; value=&quot;385&quot;/&gt;&lt;/object&gt;&lt;object type=&quot;3&quot; unique_id=&quot;14184&quot;&gt;&lt;property id=&quot;20148&quot; value=&quot;5&quot;/&gt;&lt;property id=&quot;20300&quot; value=&quot;Slide 36 - &amp;quot;Registering Dual Enrollment Career-themed Courses&amp;quot;&quot;/&gt;&lt;property id=&quot;20307&quot; value=&quot;386&quot;/&gt;&lt;/object&gt;&lt;object type=&quot;3&quot; unique_id=&quot;14185&quot;&gt;&lt;property id=&quot;20148&quot; value=&quot;5&quot;/&gt;&lt;property id=&quot;20300&quot; value=&quot;Slide 54 - &amp;quot;Proposed Amendment Period Changes for 2017-18 Reporting Year&amp;quot;&quot;/&gt;&lt;property id=&quot;20307&quot; value=&quot;388&quot;/&gt;&lt;/object&gt;&lt;/object&gt;&lt;object type=&quot;8&quot; unique_id=&quot;1206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idaDOE_PPT_template_Standard [Read-Only]" id="{AE86ED62-49C8-40D2-A5C0-3567D0D61C16}" vid="{359B3EA7-DE13-454F-B3C4-65853C7A2C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7210</TotalTime>
  <Words>1771</Words>
  <Application>Microsoft Office PowerPoint</Application>
  <PresentationFormat>On-screen Show (4:3)</PresentationFormat>
  <Paragraphs>248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CAPE Top Ten (plus a few more) List </vt:lpstr>
      <vt:lpstr>CAPE Industry Certification Funding List</vt:lpstr>
      <vt:lpstr>How does my district request an item be added to CareerSource Florida’s list of recommended certifications?</vt:lpstr>
      <vt:lpstr>When does my district request an item be added to the CAPE Industry Certification Funding List?</vt:lpstr>
      <vt:lpstr>Test Administration Procedures</vt:lpstr>
      <vt:lpstr>How does the 20-day waiting period work?</vt:lpstr>
      <vt:lpstr>If there is a technical glitch during testing, does my district have to wait 20 days to retest?</vt:lpstr>
      <vt:lpstr>Data Reporting</vt:lpstr>
      <vt:lpstr>Does my district have to report all attempts (passes and fails)?</vt:lpstr>
      <vt:lpstr>Can my district report a certification with all zeroes for the course number?</vt:lpstr>
      <vt:lpstr>Does my district have to register CAPE Digital Tool Certificates with a career-themed course?</vt:lpstr>
      <vt:lpstr>Funding Calculation</vt:lpstr>
      <vt:lpstr>How much are the certifications worth?</vt:lpstr>
      <vt:lpstr>How the district cost differential affect my district’s allocation?</vt:lpstr>
      <vt:lpstr>How do the funding caps work?</vt:lpstr>
      <vt:lpstr>How does my district allocate the funds to multiple programs if a middle school student earned more than one certification totaling more than 0.1 FTE?</vt:lpstr>
      <vt:lpstr>What are the requirements for teacher bonuses?</vt:lpstr>
      <vt:lpstr>When do I get my teacher bonus?</vt:lpstr>
      <vt:lpstr>What if an employee leaves the district?</vt:lpstr>
      <vt:lpstr>Why didn’t I get funded for a certification?</vt:lpstr>
      <vt:lpstr>Why didn’t I get funded for a certification?</vt:lpstr>
      <vt:lpstr>Expenditure of Funds Received</vt:lpstr>
      <vt:lpstr>What does “program” mean?</vt:lpstr>
      <vt:lpstr>On what can funds from the 80 percent allocation be spent?</vt:lpstr>
      <vt:lpstr>On what can funds from the 20 percent allocation be spent?</vt:lpstr>
      <vt:lpstr>What does “supplanting” mean?</vt:lpstr>
      <vt:lpstr>Where is the list of items on which my district can spend CAPE funding?</vt:lpstr>
      <vt:lpstr>Contact Information</vt:lpstr>
      <vt:lpstr>Contacts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Malloy</dc:creator>
  <cp:lastModifiedBy>Friend, Sean</cp:lastModifiedBy>
  <cp:revision>222</cp:revision>
  <cp:lastPrinted>2016-07-19T13:23:20Z</cp:lastPrinted>
  <dcterms:created xsi:type="dcterms:W3CDTF">2014-05-08T13:36:48Z</dcterms:created>
  <dcterms:modified xsi:type="dcterms:W3CDTF">2016-07-22T19:17:52Z</dcterms:modified>
</cp:coreProperties>
</file>