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6"/>
  </p:notesMasterIdLst>
  <p:handoutMasterIdLst>
    <p:handoutMasterId r:id="rId247"/>
  </p:handoutMasterIdLst>
  <p:sldIdLst>
    <p:sldId id="299" r:id="rId2"/>
    <p:sldId id="649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9" r:id="rId11"/>
    <p:sldId id="1212" r:id="rId12"/>
    <p:sldId id="669" r:id="rId13"/>
    <p:sldId id="317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41" r:id="rId34"/>
    <p:sldId id="342" r:id="rId35"/>
    <p:sldId id="343" r:id="rId36"/>
    <p:sldId id="3374" r:id="rId37"/>
    <p:sldId id="345" r:id="rId38"/>
    <p:sldId id="346" r:id="rId39"/>
    <p:sldId id="687" r:id="rId40"/>
    <p:sldId id="3379" r:id="rId41"/>
    <p:sldId id="688" r:id="rId42"/>
    <p:sldId id="607" r:id="rId43"/>
    <p:sldId id="609" r:id="rId44"/>
    <p:sldId id="612" r:id="rId45"/>
    <p:sldId id="615" r:id="rId46"/>
    <p:sldId id="616" r:id="rId47"/>
    <p:sldId id="618" r:id="rId48"/>
    <p:sldId id="619" r:id="rId49"/>
    <p:sldId id="620" r:id="rId50"/>
    <p:sldId id="1213" r:id="rId51"/>
    <p:sldId id="625" r:id="rId52"/>
    <p:sldId id="626" r:id="rId53"/>
    <p:sldId id="627" r:id="rId54"/>
    <p:sldId id="628" r:id="rId55"/>
    <p:sldId id="629" r:id="rId56"/>
    <p:sldId id="630" r:id="rId57"/>
    <p:sldId id="1214" r:id="rId58"/>
    <p:sldId id="632" r:id="rId59"/>
    <p:sldId id="689" r:id="rId60"/>
    <p:sldId id="3380" r:id="rId61"/>
    <p:sldId id="1317" r:id="rId62"/>
    <p:sldId id="3381" r:id="rId63"/>
    <p:sldId id="1788" r:id="rId64"/>
    <p:sldId id="1787" r:id="rId65"/>
    <p:sldId id="1216" r:id="rId66"/>
    <p:sldId id="1217" r:id="rId67"/>
    <p:sldId id="1218" r:id="rId68"/>
    <p:sldId id="1219" r:id="rId69"/>
    <p:sldId id="1220" r:id="rId70"/>
    <p:sldId id="1221" r:id="rId71"/>
    <p:sldId id="1222" r:id="rId72"/>
    <p:sldId id="1318" r:id="rId73"/>
    <p:sldId id="1223" r:id="rId74"/>
    <p:sldId id="635" r:id="rId75"/>
    <p:sldId id="636" r:id="rId76"/>
    <p:sldId id="637" r:id="rId77"/>
    <p:sldId id="638" r:id="rId78"/>
    <p:sldId id="691" r:id="rId79"/>
    <p:sldId id="3382" r:id="rId80"/>
    <p:sldId id="1224" r:id="rId81"/>
    <p:sldId id="1226" r:id="rId82"/>
    <p:sldId id="1227" r:id="rId83"/>
    <p:sldId id="1228" r:id="rId84"/>
    <p:sldId id="1233" r:id="rId85"/>
    <p:sldId id="1234" r:id="rId86"/>
    <p:sldId id="1238" r:id="rId87"/>
    <p:sldId id="1239" r:id="rId88"/>
    <p:sldId id="1240" r:id="rId89"/>
    <p:sldId id="1241" r:id="rId90"/>
    <p:sldId id="1236" r:id="rId91"/>
    <p:sldId id="1243" r:id="rId92"/>
    <p:sldId id="1244" r:id="rId93"/>
    <p:sldId id="1237" r:id="rId94"/>
    <p:sldId id="1246" r:id="rId95"/>
    <p:sldId id="1247" r:id="rId96"/>
    <p:sldId id="1259" r:id="rId97"/>
    <p:sldId id="1254" r:id="rId98"/>
    <p:sldId id="1260" r:id="rId99"/>
    <p:sldId id="1261" r:id="rId100"/>
    <p:sldId id="1263" r:id="rId101"/>
    <p:sldId id="1265" r:id="rId102"/>
    <p:sldId id="1266" r:id="rId103"/>
    <p:sldId id="1267" r:id="rId104"/>
    <p:sldId id="1268" r:id="rId105"/>
    <p:sldId id="1270" r:id="rId106"/>
    <p:sldId id="1271" r:id="rId107"/>
    <p:sldId id="1273" r:id="rId108"/>
    <p:sldId id="1275" r:id="rId109"/>
    <p:sldId id="1277" r:id="rId110"/>
    <p:sldId id="1276" r:id="rId111"/>
    <p:sldId id="1278" r:id="rId112"/>
    <p:sldId id="1280" r:id="rId113"/>
    <p:sldId id="1281" r:id="rId114"/>
    <p:sldId id="1283" r:id="rId115"/>
    <p:sldId id="1285" r:id="rId116"/>
    <p:sldId id="1287" r:id="rId117"/>
    <p:sldId id="1288" r:id="rId118"/>
    <p:sldId id="1289" r:id="rId119"/>
    <p:sldId id="3383" r:id="rId120"/>
    <p:sldId id="1291" r:id="rId121"/>
    <p:sldId id="1292" r:id="rId122"/>
    <p:sldId id="1294" r:id="rId123"/>
    <p:sldId id="1296" r:id="rId124"/>
    <p:sldId id="1316" r:id="rId125"/>
    <p:sldId id="1295" r:id="rId126"/>
    <p:sldId id="780" r:id="rId127"/>
    <p:sldId id="1804" r:id="rId128"/>
    <p:sldId id="258" r:id="rId129"/>
    <p:sldId id="3385" r:id="rId130"/>
    <p:sldId id="391" r:id="rId131"/>
    <p:sldId id="3386" r:id="rId132"/>
    <p:sldId id="392" r:id="rId133"/>
    <p:sldId id="393" r:id="rId134"/>
    <p:sldId id="396" r:id="rId135"/>
    <p:sldId id="814" r:id="rId136"/>
    <p:sldId id="3387" r:id="rId137"/>
    <p:sldId id="3388" r:id="rId138"/>
    <p:sldId id="808" r:id="rId139"/>
    <p:sldId id="3389" r:id="rId140"/>
    <p:sldId id="3390" r:id="rId141"/>
    <p:sldId id="805" r:id="rId142"/>
    <p:sldId id="806" r:id="rId143"/>
    <p:sldId id="3391" r:id="rId144"/>
    <p:sldId id="3393" r:id="rId145"/>
    <p:sldId id="3392" r:id="rId146"/>
    <p:sldId id="1319" r:id="rId147"/>
    <p:sldId id="3394" r:id="rId148"/>
    <p:sldId id="436" r:id="rId149"/>
    <p:sldId id="438" r:id="rId150"/>
    <p:sldId id="1792" r:id="rId151"/>
    <p:sldId id="441" r:id="rId152"/>
    <p:sldId id="679" r:id="rId153"/>
    <p:sldId id="681" r:id="rId154"/>
    <p:sldId id="683" r:id="rId155"/>
    <p:sldId id="530" r:id="rId156"/>
    <p:sldId id="1061" r:id="rId157"/>
    <p:sldId id="3375" r:id="rId158"/>
    <p:sldId id="448" r:id="rId159"/>
    <p:sldId id="449" r:id="rId160"/>
    <p:sldId id="661" r:id="rId161"/>
    <p:sldId id="451" r:id="rId162"/>
    <p:sldId id="450" r:id="rId163"/>
    <p:sldId id="660" r:id="rId164"/>
    <p:sldId id="662" r:id="rId165"/>
    <p:sldId id="3376" r:id="rId166"/>
    <p:sldId id="1062" r:id="rId167"/>
    <p:sldId id="534" r:id="rId168"/>
    <p:sldId id="453" r:id="rId169"/>
    <p:sldId id="535" r:id="rId170"/>
    <p:sldId id="536" r:id="rId171"/>
    <p:sldId id="557" r:id="rId172"/>
    <p:sldId id="1179" r:id="rId173"/>
    <p:sldId id="555" r:id="rId174"/>
    <p:sldId id="1180" r:id="rId175"/>
    <p:sldId id="1299" r:id="rId176"/>
    <p:sldId id="539" r:id="rId177"/>
    <p:sldId id="540" r:id="rId178"/>
    <p:sldId id="801" r:id="rId179"/>
    <p:sldId id="1182" r:id="rId180"/>
    <p:sldId id="542" r:id="rId181"/>
    <p:sldId id="802" r:id="rId182"/>
    <p:sldId id="1300" r:id="rId183"/>
    <p:sldId id="543" r:id="rId184"/>
    <p:sldId id="1185" r:id="rId185"/>
    <p:sldId id="545" r:id="rId186"/>
    <p:sldId id="678" r:id="rId187"/>
    <p:sldId id="803" r:id="rId188"/>
    <p:sldId id="1184" r:id="rId189"/>
    <p:sldId id="804" r:id="rId190"/>
    <p:sldId id="1302" r:id="rId191"/>
    <p:sldId id="1189" r:id="rId192"/>
    <p:sldId id="1190" r:id="rId193"/>
    <p:sldId id="1191" r:id="rId194"/>
    <p:sldId id="807" r:id="rId195"/>
    <p:sldId id="809" r:id="rId196"/>
    <p:sldId id="483" r:id="rId197"/>
    <p:sldId id="1192" r:id="rId198"/>
    <p:sldId id="701" r:id="rId199"/>
    <p:sldId id="708" r:id="rId200"/>
    <p:sldId id="707" r:id="rId201"/>
    <p:sldId id="3377" r:id="rId202"/>
    <p:sldId id="728" r:id="rId203"/>
    <p:sldId id="810" r:id="rId204"/>
    <p:sldId id="1193" r:id="rId205"/>
    <p:sldId id="1194" r:id="rId206"/>
    <p:sldId id="815" r:id="rId207"/>
    <p:sldId id="812" r:id="rId208"/>
    <p:sldId id="811" r:id="rId209"/>
    <p:sldId id="1195" r:id="rId210"/>
    <p:sldId id="772" r:id="rId211"/>
    <p:sldId id="773" r:id="rId212"/>
    <p:sldId id="794" r:id="rId213"/>
    <p:sldId id="813" r:id="rId214"/>
    <p:sldId id="1196" r:id="rId215"/>
    <p:sldId id="777" r:id="rId216"/>
    <p:sldId id="1198" r:id="rId217"/>
    <p:sldId id="816" r:id="rId218"/>
    <p:sldId id="817" r:id="rId219"/>
    <p:sldId id="1197" r:id="rId220"/>
    <p:sldId id="818" r:id="rId221"/>
    <p:sldId id="1303" r:id="rId222"/>
    <p:sldId id="1200" r:id="rId223"/>
    <p:sldId id="1201" r:id="rId224"/>
    <p:sldId id="705" r:id="rId225"/>
    <p:sldId id="1202" r:id="rId226"/>
    <p:sldId id="1311" r:id="rId227"/>
    <p:sldId id="1304" r:id="rId228"/>
    <p:sldId id="1305" r:id="rId229"/>
    <p:sldId id="1306" r:id="rId230"/>
    <p:sldId id="1210" r:id="rId231"/>
    <p:sldId id="1204" r:id="rId232"/>
    <p:sldId id="1205" r:id="rId233"/>
    <p:sldId id="704" r:id="rId234"/>
    <p:sldId id="1308" r:id="rId235"/>
    <p:sldId id="1309" r:id="rId236"/>
    <p:sldId id="1310" r:id="rId237"/>
    <p:sldId id="838" r:id="rId238"/>
    <p:sldId id="3378" r:id="rId239"/>
    <p:sldId id="698" r:id="rId240"/>
    <p:sldId id="1320" r:id="rId241"/>
    <p:sldId id="699" r:id="rId242"/>
    <p:sldId id="700" r:id="rId243"/>
    <p:sldId id="1321" r:id="rId244"/>
    <p:sldId id="738" r:id="rId2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8AD8"/>
    <a:srgbClr val="FF9300"/>
    <a:srgbClr val="011893"/>
    <a:srgbClr val="76D6FF"/>
    <a:srgbClr val="009051"/>
    <a:srgbClr val="FF2600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4" autoAdjust="0"/>
    <p:restoredTop sz="95597" autoAdjust="0"/>
  </p:normalViewPr>
  <p:slideViewPr>
    <p:cSldViewPr snapToGrid="0">
      <p:cViewPr varScale="1">
        <p:scale>
          <a:sx n="94" d="100"/>
          <a:sy n="94" d="100"/>
        </p:scale>
        <p:origin x="744" y="184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notesMaster" Target="notesMasters/notesMaster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Kindergarten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  <c:pt idx="6">
                  <c:v>6th</c:v>
                </c:pt>
                <c:pt idx="7">
                  <c:v>7th</c:v>
                </c:pt>
                <c:pt idx="8">
                  <c:v>8th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158</c:v>
                </c:pt>
                <c:pt idx="1">
                  <c:v>126</c:v>
                </c:pt>
                <c:pt idx="2">
                  <c:v>147</c:v>
                </c:pt>
                <c:pt idx="3">
                  <c:v>334</c:v>
                </c:pt>
                <c:pt idx="4">
                  <c:v>400</c:v>
                </c:pt>
                <c:pt idx="5">
                  <c:v>415</c:v>
                </c:pt>
                <c:pt idx="6">
                  <c:v>553</c:v>
                </c:pt>
                <c:pt idx="7">
                  <c:v>459</c:v>
                </c:pt>
                <c:pt idx="8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1-9B4B-866A-B7363594B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3714560"/>
        <c:axId val="1255719440"/>
        <c:axId val="0"/>
      </c:bar3DChart>
      <c:catAx>
        <c:axId val="12537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719440"/>
        <c:crosses val="autoZero"/>
        <c:auto val="1"/>
        <c:lblAlgn val="ctr"/>
        <c:lblOffset val="100"/>
        <c:noMultiLvlLbl val="0"/>
      </c:catAx>
      <c:valAx>
        <c:axId val="12557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B52A4640-FD85-D64F-8F35-E07304235F5F}" type="presOf" srcId="{2EC81A35-8D57-124B-ABCE-2ABCF936B667}" destId="{9EC0FAFF-6CE3-7640-BE7A-52C4AF5538E2}" srcOrd="1" destOrd="0" presId="urn:microsoft.com/office/officeart/2005/8/layout/venn1"/>
    <dgm:cxn modelId="{034C6D4E-2FBA-474A-9077-0FF8C9C804CA}" type="presOf" srcId="{C2DCDBC5-95E9-4F42-8754-6810EB41A3B6}" destId="{ABB0EE10-8504-404A-8824-5F22425D91BF}" srcOrd="0" destOrd="0" presId="urn:microsoft.com/office/officeart/2005/8/layout/venn1"/>
    <dgm:cxn modelId="{EF1E985C-4C83-514F-AAB7-E897E1014759}" type="presOf" srcId="{E47640B8-E388-6141-8043-F310278C03B2}" destId="{524DE1D1-1650-674C-AA9B-4DB5A8E1AD84}" srcOrd="1" destOrd="0" presId="urn:microsoft.com/office/officeart/2005/8/layout/venn1"/>
    <dgm:cxn modelId="{C3825867-C405-7B42-A7E5-424A4EAD6450}" type="presOf" srcId="{E47640B8-E388-6141-8043-F310278C03B2}" destId="{E0F896BF-E8D9-2145-B631-F874C101A436}" srcOrd="0" destOrd="0" presId="urn:microsoft.com/office/officeart/2005/8/layout/venn1"/>
    <dgm:cxn modelId="{E979DA97-980B-3643-BB92-317601AA8A1C}" type="presOf" srcId="{865D233C-903B-9F4C-9226-AC6433E046AF}" destId="{337EDADF-F20D-C040-81EA-8B0554C72AC2}" srcOrd="1" destOrd="0" presId="urn:microsoft.com/office/officeart/2005/8/layout/venn1"/>
    <dgm:cxn modelId="{3007A799-B6FD-C042-BC31-FD8640B2F69C}" type="presOf" srcId="{865D233C-903B-9F4C-9226-AC6433E046AF}" destId="{DDAD003A-79BB-F54B-8024-DA7A6A25F4EE}" srcOrd="0" destOrd="0" presId="urn:microsoft.com/office/officeart/2005/8/layout/venn1"/>
    <dgm:cxn modelId="{2BE821C9-2121-9B41-97DB-B374926960B4}" type="presOf" srcId="{2EC81A35-8D57-124B-ABCE-2ABCF936B667}" destId="{93E056BD-4766-394C-A4DC-5E4C2451228E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E3AA8411-1348-674D-BBB3-180030DCDE43}" type="presParOf" srcId="{ABB0EE10-8504-404A-8824-5F22425D91BF}" destId="{93E056BD-4766-394C-A4DC-5E4C2451228E}" srcOrd="0" destOrd="0" presId="urn:microsoft.com/office/officeart/2005/8/layout/venn1"/>
    <dgm:cxn modelId="{7BE10229-9ECC-B04C-BCBD-5C48734A388C}" type="presParOf" srcId="{ABB0EE10-8504-404A-8824-5F22425D91BF}" destId="{9EC0FAFF-6CE3-7640-BE7A-52C4AF5538E2}" srcOrd="1" destOrd="0" presId="urn:microsoft.com/office/officeart/2005/8/layout/venn1"/>
    <dgm:cxn modelId="{40178842-B790-BA4E-9D3B-93341614B1D0}" type="presParOf" srcId="{ABB0EE10-8504-404A-8824-5F22425D91BF}" destId="{E0F896BF-E8D9-2145-B631-F874C101A436}" srcOrd="2" destOrd="0" presId="urn:microsoft.com/office/officeart/2005/8/layout/venn1"/>
    <dgm:cxn modelId="{D1A9D604-ECA4-3A4F-AF71-6AC9ABA33704}" type="presParOf" srcId="{ABB0EE10-8504-404A-8824-5F22425D91BF}" destId="{524DE1D1-1650-674C-AA9B-4DB5A8E1AD84}" srcOrd="3" destOrd="0" presId="urn:microsoft.com/office/officeart/2005/8/layout/venn1"/>
    <dgm:cxn modelId="{6664AA12-529F-F740-887C-153AB714C68D}" type="presParOf" srcId="{ABB0EE10-8504-404A-8824-5F22425D91BF}" destId="{DDAD003A-79BB-F54B-8024-DA7A6A25F4EE}" srcOrd="4" destOrd="0" presId="urn:microsoft.com/office/officeart/2005/8/layout/venn1"/>
    <dgm:cxn modelId="{2240D205-BFFC-CB44-A1A3-BF8308066BC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CD3312A-F231-7542-B9EA-BF2074BF41DB}" type="presOf" srcId="{E47640B8-E388-6141-8043-F310278C03B2}" destId="{E0F896BF-E8D9-2145-B631-F874C101A436}" srcOrd="0" destOrd="0" presId="urn:microsoft.com/office/officeart/2005/8/layout/venn1"/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FDA3CE65-B65F-6B47-BC31-24C11E75A7A1}" type="presOf" srcId="{865D233C-903B-9F4C-9226-AC6433E046AF}" destId="{337EDADF-F20D-C040-81EA-8B0554C72AC2}" srcOrd="1" destOrd="0" presId="urn:microsoft.com/office/officeart/2005/8/layout/venn1"/>
    <dgm:cxn modelId="{9429C596-5938-B640-8987-A241B5AB4A10}" type="presOf" srcId="{865D233C-903B-9F4C-9226-AC6433E046AF}" destId="{DDAD003A-79BB-F54B-8024-DA7A6A25F4EE}" srcOrd="0" destOrd="0" presId="urn:microsoft.com/office/officeart/2005/8/layout/venn1"/>
    <dgm:cxn modelId="{B41F079F-0FFE-D548-B045-9824CC8C760E}" type="presOf" srcId="{2EC81A35-8D57-124B-ABCE-2ABCF936B667}" destId="{93E056BD-4766-394C-A4DC-5E4C2451228E}" srcOrd="0" destOrd="0" presId="urn:microsoft.com/office/officeart/2005/8/layout/venn1"/>
    <dgm:cxn modelId="{304597B2-8DE7-9D47-AFBE-CD1672B2E916}" type="presOf" srcId="{E47640B8-E388-6141-8043-F310278C03B2}" destId="{524DE1D1-1650-674C-AA9B-4DB5A8E1AD84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9F8A5DE-78C0-374E-A895-76187DCD0D99}" type="presOf" srcId="{2EC81A35-8D57-124B-ABCE-2ABCF936B667}" destId="{9EC0FAFF-6CE3-7640-BE7A-52C4AF5538E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7467DFFE-6241-8244-91DF-5A08738C691F}" type="presOf" srcId="{C2DCDBC5-95E9-4F42-8754-6810EB41A3B6}" destId="{ABB0EE10-8504-404A-8824-5F22425D91BF}" srcOrd="0" destOrd="0" presId="urn:microsoft.com/office/officeart/2005/8/layout/venn1"/>
    <dgm:cxn modelId="{DC0B293C-5BE3-1F4B-B908-E2A8A265E1FA}" type="presParOf" srcId="{ABB0EE10-8504-404A-8824-5F22425D91BF}" destId="{93E056BD-4766-394C-A4DC-5E4C2451228E}" srcOrd="0" destOrd="0" presId="urn:microsoft.com/office/officeart/2005/8/layout/venn1"/>
    <dgm:cxn modelId="{4003E80E-8DD1-7841-BA63-707AE3E7DC98}" type="presParOf" srcId="{ABB0EE10-8504-404A-8824-5F22425D91BF}" destId="{9EC0FAFF-6CE3-7640-BE7A-52C4AF5538E2}" srcOrd="1" destOrd="0" presId="urn:microsoft.com/office/officeart/2005/8/layout/venn1"/>
    <dgm:cxn modelId="{7878769F-2B2A-BF4A-BD1D-8A97AFB45591}" type="presParOf" srcId="{ABB0EE10-8504-404A-8824-5F22425D91BF}" destId="{E0F896BF-E8D9-2145-B631-F874C101A436}" srcOrd="2" destOrd="0" presId="urn:microsoft.com/office/officeart/2005/8/layout/venn1"/>
    <dgm:cxn modelId="{0A788832-DA36-D944-ABC7-8566495CFDEC}" type="presParOf" srcId="{ABB0EE10-8504-404A-8824-5F22425D91BF}" destId="{524DE1D1-1650-674C-AA9B-4DB5A8E1AD84}" srcOrd="3" destOrd="0" presId="urn:microsoft.com/office/officeart/2005/8/layout/venn1"/>
    <dgm:cxn modelId="{7CCD2D93-0361-C04E-9431-3567F72B7D93}" type="presParOf" srcId="{ABB0EE10-8504-404A-8824-5F22425D91BF}" destId="{DDAD003A-79BB-F54B-8024-DA7A6A25F4EE}" srcOrd="4" destOrd="0" presId="urn:microsoft.com/office/officeart/2005/8/layout/venn1"/>
    <dgm:cxn modelId="{B0B6B778-2037-324C-9849-0F41E2BFA4EF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09A5E4-E10C-5F46-817A-9B23E11A8C74}" type="doc">
      <dgm:prSet loTypeId="urn:microsoft.com/office/officeart/2005/8/layout/venn1" loCatId="" qsTypeId="urn:microsoft.com/office/officeart/2005/8/quickstyle/simple1" qsCatId="simple" csTypeId="urn:microsoft.com/office/officeart/2005/8/colors/accent2_2" csCatId="accent2" phldr="1"/>
      <dgm:spPr/>
    </dgm:pt>
    <dgm:pt modelId="{1E9B037F-0EE2-B245-A2A1-0252FDC94E38}">
      <dgm:prSet phldrT="[Text]"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gm:t>
    </dgm:pt>
    <dgm:pt modelId="{16E077EC-C108-FC4D-9A8C-67DA06C23DD5}" type="parTrans" cxnId="{3DC52469-59B8-9C4F-BBFB-95CDD2FE90B9}">
      <dgm:prSet/>
      <dgm:spPr/>
      <dgm:t>
        <a:bodyPr/>
        <a:lstStyle/>
        <a:p>
          <a:endParaRPr lang="en-US"/>
        </a:p>
      </dgm:t>
    </dgm:pt>
    <dgm:pt modelId="{83F09924-6C22-F243-8812-53358E7CDB04}" type="sibTrans" cxnId="{3DC52469-59B8-9C4F-BBFB-95CDD2FE90B9}">
      <dgm:prSet/>
      <dgm:spPr/>
      <dgm:t>
        <a:bodyPr/>
        <a:lstStyle/>
        <a:p>
          <a:endParaRPr lang="en-US"/>
        </a:p>
      </dgm:t>
    </dgm:pt>
    <dgm:pt modelId="{B8CDFD27-FAF0-9A49-A1CF-97846BBD8A8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gm:t>
    </dgm:pt>
    <dgm:pt modelId="{60883BF1-D0D7-9C40-8FD4-F91833FF78A6}" type="parTrans" cxnId="{8F0B7052-A581-F84F-9DD0-41C019F51C5F}">
      <dgm:prSet/>
      <dgm:spPr/>
      <dgm:t>
        <a:bodyPr/>
        <a:lstStyle/>
        <a:p>
          <a:endParaRPr lang="en-US"/>
        </a:p>
      </dgm:t>
    </dgm:pt>
    <dgm:pt modelId="{EF286DBB-D80C-CD44-A477-2089F9302E30}" type="sibTrans" cxnId="{8F0B7052-A581-F84F-9DD0-41C019F51C5F}">
      <dgm:prSet/>
      <dgm:spPr/>
      <dgm:t>
        <a:bodyPr/>
        <a:lstStyle/>
        <a:p>
          <a:endParaRPr lang="en-US"/>
        </a:p>
      </dgm:t>
    </dgm:pt>
    <dgm:pt modelId="{EC45C1A3-26C7-0649-BF90-EFF6FC77067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gm:t>
    </dgm:pt>
    <dgm:pt modelId="{47C9E437-ACF1-E548-8706-B833B531A4B9}" type="parTrans" cxnId="{39C96463-F892-8A49-A2F9-B3AB4185105E}">
      <dgm:prSet/>
      <dgm:spPr/>
      <dgm:t>
        <a:bodyPr/>
        <a:lstStyle/>
        <a:p>
          <a:endParaRPr lang="en-US"/>
        </a:p>
      </dgm:t>
    </dgm:pt>
    <dgm:pt modelId="{A66DA4DE-87AF-3E4A-9E8B-0F59461B9B8B}" type="sibTrans" cxnId="{39C96463-F892-8A49-A2F9-B3AB4185105E}">
      <dgm:prSet/>
      <dgm:spPr/>
      <dgm:t>
        <a:bodyPr/>
        <a:lstStyle/>
        <a:p>
          <a:endParaRPr lang="en-US"/>
        </a:p>
      </dgm:t>
    </dgm:pt>
    <dgm:pt modelId="{73C1BF29-F70E-3948-9B50-B3A01DDFF686}" type="pres">
      <dgm:prSet presAssocID="{FF09A5E4-E10C-5F46-817A-9B23E11A8C74}" presName="compositeShape" presStyleCnt="0">
        <dgm:presLayoutVars>
          <dgm:chMax val="7"/>
          <dgm:dir/>
          <dgm:resizeHandles val="exact"/>
        </dgm:presLayoutVars>
      </dgm:prSet>
      <dgm:spPr/>
    </dgm:pt>
    <dgm:pt modelId="{6F1CD974-7F31-A14C-8E3E-8A426E5495F9}" type="pres">
      <dgm:prSet presAssocID="{1E9B037F-0EE2-B245-A2A1-0252FDC94E38}" presName="circ1" presStyleLbl="vennNode1" presStyleIdx="0" presStyleCnt="3" custLinFactNeighborX="0" custLinFactNeighborY="-5556"/>
      <dgm:spPr/>
    </dgm:pt>
    <dgm:pt modelId="{47E092A6-CF96-9141-BAAB-2CC2D109498C}" type="pres">
      <dgm:prSet presAssocID="{1E9B037F-0EE2-B245-A2A1-0252FDC94E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ADAE058-6F55-2448-9EA6-0F97A68AB33E}" type="pres">
      <dgm:prSet presAssocID="{B8CDFD27-FAF0-9A49-A1CF-97846BBD8A80}" presName="circ2" presStyleLbl="vennNode1" presStyleIdx="1" presStyleCnt="3"/>
      <dgm:spPr/>
    </dgm:pt>
    <dgm:pt modelId="{98F58DB1-7C16-A246-8D2C-EA6EFB3E6AA5}" type="pres">
      <dgm:prSet presAssocID="{B8CDFD27-FAF0-9A49-A1CF-97846BBD8A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75F3C9-EB33-3743-A0C7-55A35C20C178}" type="pres">
      <dgm:prSet presAssocID="{EC45C1A3-26C7-0649-BF90-EFF6FC77067E}" presName="circ3" presStyleLbl="vennNode1" presStyleIdx="2" presStyleCnt="3"/>
      <dgm:spPr/>
    </dgm:pt>
    <dgm:pt modelId="{0BCBECB7-79D8-724E-9479-FBCF141494EC}" type="pres">
      <dgm:prSet presAssocID="{EC45C1A3-26C7-0649-BF90-EFF6FC77067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F6D4A0C-4482-FA44-B699-530427994F10}" type="presOf" srcId="{EC45C1A3-26C7-0649-BF90-EFF6FC77067E}" destId="{0BCBECB7-79D8-724E-9479-FBCF141494EC}" srcOrd="1" destOrd="0" presId="urn:microsoft.com/office/officeart/2005/8/layout/venn1"/>
    <dgm:cxn modelId="{8F0B7052-A581-F84F-9DD0-41C019F51C5F}" srcId="{FF09A5E4-E10C-5F46-817A-9B23E11A8C74}" destId="{B8CDFD27-FAF0-9A49-A1CF-97846BBD8A80}" srcOrd="1" destOrd="0" parTransId="{60883BF1-D0D7-9C40-8FD4-F91833FF78A6}" sibTransId="{EF286DBB-D80C-CD44-A477-2089F9302E30}"/>
    <dgm:cxn modelId="{39C96463-F892-8A49-A2F9-B3AB4185105E}" srcId="{FF09A5E4-E10C-5F46-817A-9B23E11A8C74}" destId="{EC45C1A3-26C7-0649-BF90-EFF6FC77067E}" srcOrd="2" destOrd="0" parTransId="{47C9E437-ACF1-E548-8706-B833B531A4B9}" sibTransId="{A66DA4DE-87AF-3E4A-9E8B-0F59461B9B8B}"/>
    <dgm:cxn modelId="{3DC52469-59B8-9C4F-BBFB-95CDD2FE90B9}" srcId="{FF09A5E4-E10C-5F46-817A-9B23E11A8C74}" destId="{1E9B037F-0EE2-B245-A2A1-0252FDC94E38}" srcOrd="0" destOrd="0" parTransId="{16E077EC-C108-FC4D-9A8C-67DA06C23DD5}" sibTransId="{83F09924-6C22-F243-8812-53358E7CDB04}"/>
    <dgm:cxn modelId="{99E25180-07CE-4542-BFB1-4D9C951D4B0C}" type="presOf" srcId="{1E9B037F-0EE2-B245-A2A1-0252FDC94E38}" destId="{6F1CD974-7F31-A14C-8E3E-8A426E5495F9}" srcOrd="0" destOrd="0" presId="urn:microsoft.com/office/officeart/2005/8/layout/venn1"/>
    <dgm:cxn modelId="{7EDC3DA9-A9E5-AD40-AAF3-E8C1E8F25F7D}" type="presOf" srcId="{B8CDFD27-FAF0-9A49-A1CF-97846BBD8A80}" destId="{4ADAE058-6F55-2448-9EA6-0F97A68AB33E}" srcOrd="0" destOrd="0" presId="urn:microsoft.com/office/officeart/2005/8/layout/venn1"/>
    <dgm:cxn modelId="{EE4107C8-511D-A047-90EB-E4E9C629655D}" type="presOf" srcId="{B8CDFD27-FAF0-9A49-A1CF-97846BBD8A80}" destId="{98F58DB1-7C16-A246-8D2C-EA6EFB3E6AA5}" srcOrd="1" destOrd="0" presId="urn:microsoft.com/office/officeart/2005/8/layout/venn1"/>
    <dgm:cxn modelId="{902AA4D0-B8D5-8542-B502-643AB77EA868}" type="presOf" srcId="{EC45C1A3-26C7-0649-BF90-EFF6FC77067E}" destId="{5775F3C9-EB33-3743-A0C7-55A35C20C178}" srcOrd="0" destOrd="0" presId="urn:microsoft.com/office/officeart/2005/8/layout/venn1"/>
    <dgm:cxn modelId="{4279A6D4-840C-854F-A257-30E4048F45B8}" type="presOf" srcId="{1E9B037F-0EE2-B245-A2A1-0252FDC94E38}" destId="{47E092A6-CF96-9141-BAAB-2CC2D109498C}" srcOrd="1" destOrd="0" presId="urn:microsoft.com/office/officeart/2005/8/layout/venn1"/>
    <dgm:cxn modelId="{352AFCDD-CED0-5A4D-A484-CDCB071D6394}" type="presOf" srcId="{FF09A5E4-E10C-5F46-817A-9B23E11A8C74}" destId="{73C1BF29-F70E-3948-9B50-B3A01DDFF686}" srcOrd="0" destOrd="0" presId="urn:microsoft.com/office/officeart/2005/8/layout/venn1"/>
    <dgm:cxn modelId="{094D5B1A-B4FB-CC4B-8D26-25625A7EC4B0}" type="presParOf" srcId="{73C1BF29-F70E-3948-9B50-B3A01DDFF686}" destId="{6F1CD974-7F31-A14C-8E3E-8A426E5495F9}" srcOrd="0" destOrd="0" presId="urn:microsoft.com/office/officeart/2005/8/layout/venn1"/>
    <dgm:cxn modelId="{BAAC7B80-B0CA-5D41-97C1-4A21D78FE9C4}" type="presParOf" srcId="{73C1BF29-F70E-3948-9B50-B3A01DDFF686}" destId="{47E092A6-CF96-9141-BAAB-2CC2D109498C}" srcOrd="1" destOrd="0" presId="urn:microsoft.com/office/officeart/2005/8/layout/venn1"/>
    <dgm:cxn modelId="{12EF4AD1-E3A8-5C40-B722-3F4C1ED3A376}" type="presParOf" srcId="{73C1BF29-F70E-3948-9B50-B3A01DDFF686}" destId="{4ADAE058-6F55-2448-9EA6-0F97A68AB33E}" srcOrd="2" destOrd="0" presId="urn:microsoft.com/office/officeart/2005/8/layout/venn1"/>
    <dgm:cxn modelId="{BB214197-627F-4A45-B5A9-D5C1A5CAB357}" type="presParOf" srcId="{73C1BF29-F70E-3948-9B50-B3A01DDFF686}" destId="{98F58DB1-7C16-A246-8D2C-EA6EFB3E6AA5}" srcOrd="3" destOrd="0" presId="urn:microsoft.com/office/officeart/2005/8/layout/venn1"/>
    <dgm:cxn modelId="{3AE2873B-F81A-644E-8788-B0E172D0768F}" type="presParOf" srcId="{73C1BF29-F70E-3948-9B50-B3A01DDFF686}" destId="{5775F3C9-EB33-3743-A0C7-55A35C20C178}" srcOrd="4" destOrd="0" presId="urn:microsoft.com/office/officeart/2005/8/layout/venn1"/>
    <dgm:cxn modelId="{5EFB19C3-B67E-594A-A5B3-DC7079EBB169}" type="presParOf" srcId="{73C1BF29-F70E-3948-9B50-B3A01DDFF686}" destId="{0BCBECB7-79D8-724E-9479-FBCF141494E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2125678" y="0"/>
          <a:ext cx="4132624" cy="2266200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2676695" y="396585"/>
        <a:ext cx="3030591" cy="1019790"/>
      </dsp:txXfrm>
    </dsp:sp>
    <dsp:sp modelId="{E0F896BF-E8D9-2145-B631-F874C101A436}">
      <dsp:nvSpPr>
        <dsp:cNvPr id="0" name=""/>
        <dsp:cNvSpPr/>
      </dsp:nvSpPr>
      <dsp:spPr>
        <a:xfrm>
          <a:off x="3968531" y="1221853"/>
          <a:ext cx="3750429" cy="24384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5115538" y="1851773"/>
        <a:ext cx="2250257" cy="1341120"/>
      </dsp:txXfrm>
    </dsp:sp>
    <dsp:sp modelId="{DDAD003A-79BB-F54B-8024-DA7A6A25F4EE}">
      <dsp:nvSpPr>
        <dsp:cNvPr id="0" name=""/>
        <dsp:cNvSpPr/>
      </dsp:nvSpPr>
      <dsp:spPr>
        <a:xfrm>
          <a:off x="760020" y="1353137"/>
          <a:ext cx="3750429" cy="2320625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113185" y="1952632"/>
        <a:ext cx="2250257" cy="1276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CD974-7F31-A14C-8E3E-8A426E5495F9}">
      <dsp:nvSpPr>
        <dsp:cNvPr id="0" name=""/>
        <dsp:cNvSpPr/>
      </dsp:nvSpPr>
      <dsp:spPr>
        <a:xfrm>
          <a:off x="2891313" y="0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sp:txBody>
      <dsp:txXfrm>
        <a:off x="3278536" y="508230"/>
        <a:ext cx="2129726" cy="1306877"/>
      </dsp:txXfrm>
    </dsp:sp>
    <dsp:sp modelId="{4ADAE058-6F55-2448-9EA6-0F97A68AB33E}">
      <dsp:nvSpPr>
        <dsp:cNvPr id="0" name=""/>
        <dsp:cNvSpPr/>
      </dsp:nvSpPr>
      <dsp:spPr>
        <a:xfrm>
          <a:off x="3939235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sp:txBody>
      <dsp:txXfrm>
        <a:off x="4827428" y="2625856"/>
        <a:ext cx="1742503" cy="1597295"/>
      </dsp:txXfrm>
    </dsp:sp>
    <dsp:sp modelId="{5775F3C9-EB33-3743-A0C7-55A35C20C178}">
      <dsp:nvSpPr>
        <dsp:cNvPr id="0" name=""/>
        <dsp:cNvSpPr/>
      </dsp:nvSpPr>
      <dsp:spPr>
        <a:xfrm>
          <a:off x="1843391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sp:txBody>
      <dsp:txXfrm>
        <a:off x="2116867" y="2625856"/>
        <a:ext cx="1742503" cy="1597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1/29/19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1/29/19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6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7210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5478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7199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7401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749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3176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460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4177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8485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169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8290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2596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174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3650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2415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690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104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6696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30618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78301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2363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06467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7498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9857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0161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900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5207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7780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B616-07E6-0148-BF87-30EC47C44EC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67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103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90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1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3565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2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99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318355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56436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106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719956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107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149244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14621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918999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813921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194299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29522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19429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0475703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94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93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1830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1683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08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9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374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Copyright 2018 Sarah R. Powell,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AA06DC5-620C-4D3C-B416-7C1D0B3914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0ACF3-191B-504D-875D-F6B380D8E5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995" y="6410674"/>
            <a:ext cx="2841767" cy="448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89429F-A504-594D-BD96-96E6F8CE5EB1}"/>
              </a:ext>
            </a:extLst>
          </p:cNvPr>
          <p:cNvSpPr txBox="1"/>
          <p:nvPr userDrawn="1"/>
        </p:nvSpPr>
        <p:spPr>
          <a:xfrm>
            <a:off x="-1888" y="6595289"/>
            <a:ext cx="4300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R. Powell, Ph.D.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© 2019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iff"/><Relationship Id="rId3" Type="http://schemas.openxmlformats.org/officeDocument/2006/relationships/image" Target="../media/image66.tiff"/><Relationship Id="rId7" Type="http://schemas.openxmlformats.org/officeDocument/2006/relationships/image" Target="../media/image70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4" Type="http://schemas.openxmlformats.org/officeDocument/2006/relationships/image" Target="../media/image67.tiff"/><Relationship Id="rId9" Type="http://schemas.openxmlformats.org/officeDocument/2006/relationships/image" Target="../media/image72.tiff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tif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10.png"/><Relationship Id="rId4" Type="http://schemas.openxmlformats.org/officeDocument/2006/relationships/image" Target="../media/image10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9.tif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8.tiff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tiff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3.xml"/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12" Type="http://schemas.openxmlformats.org/officeDocument/2006/relationships/diagramData" Target="../diagrams/data3.xml"/><Relationship Id="rId2" Type="http://schemas.openxmlformats.org/officeDocument/2006/relationships/notesSlide" Target="../notesSlides/notesSlide39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openxmlformats.org/officeDocument/2006/relationships/image" Target="../media/image22.tiff"/><Relationship Id="rId15" Type="http://schemas.openxmlformats.org/officeDocument/2006/relationships/diagramColors" Target="../diagrams/colors3.xml"/><Relationship Id="rId10" Type="http://schemas.microsoft.com/office/2007/relationships/hdphoto" Target="../media/hdphoto4.wdp"/><Relationship Id="rId4" Type="http://schemas.openxmlformats.org/officeDocument/2006/relationships/image" Target="../media/image21.tiff"/><Relationship Id="rId9" Type="http://schemas.microsoft.com/office/2007/relationships/hdphoto" Target="../media/hdphoto3.wdp"/><Relationship Id="rId14" Type="http://schemas.openxmlformats.org/officeDocument/2006/relationships/diagramQuickStyle" Target="../diagrams/quickStyle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725" y="1218986"/>
            <a:ext cx="82656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 Components of Effective Mathematics Instruction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How would you </a:t>
            </a:r>
            <a:r>
              <a:rPr lang="en-US" sz="3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convince your school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of the need for providing services to at-risk students?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How would you </a:t>
            </a:r>
            <a:r>
              <a:rPr lang="en-US" sz="3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convince caregivers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of the need to provide services for their children?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61254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Addition: Join (Change Increase)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F2F26-3F15-E44A-8A20-5F65CCD1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11648"/>
            <a:ext cx="8686800" cy="4839538"/>
          </a:xfrm>
        </p:spPr>
        <p:txBody>
          <a:bodyPr/>
          <a:lstStyle/>
          <a:p>
            <a:r>
              <a:rPr lang="en-US" dirty="0"/>
              <a:t>Start with a set, add the other set, count sum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87" y="435185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287" y="427565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287" y="450425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331317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940917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72567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2705967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39367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887" y="404705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487" y="4123254"/>
            <a:ext cx="1054100" cy="9338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3372" y="5337430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2201142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14167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16684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13334 -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370829" y="2689412"/>
            <a:ext cx="834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addition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3961879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19200"/>
            <a:ext cx="8305800" cy="444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Freddy see?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/>
              <a:t>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3757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43000"/>
            <a:ext cx="8839200" cy="54864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600" dirty="0"/>
              <a:t>Lara had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How much money does Lara have now?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en-US" sz="2600" dirty="0"/>
              <a:t>Lara has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money for cleaning her room. Now Lara has $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. How much money did she earn?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  <a:p>
            <a:pPr lvl="1"/>
            <a:r>
              <a:rPr lang="en-US" sz="2600" dirty="0"/>
              <a:t>Lara had some money. Then she made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Now she has $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. How much money did Lara start with?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66860603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Part-Part-Whole Versus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</a:rPr>
              <a:t>3 + 9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7 + 4 = __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394C00-B4A0-1C4F-9479-97CB10A9ED68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93A53D-49F1-5642-ADCC-48D941577430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9D195A-B35B-5C4B-B30F-DB375DCC32A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2539B84-E717-994B-B1F9-7385099E92F2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B3B980-B89B-F042-B529-72A0FA3DF9D4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21046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Subtraction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subtraction basic facts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Subtrahend and difference are single-digit numbers and minuend is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16		</a:t>
            </a:r>
            <a:r>
              <a:rPr lang="en-US" b="1" dirty="0">
                <a:solidFill>
                  <a:srgbClr val="EB641B"/>
                </a:solidFill>
              </a:rPr>
              <a:t>(minuend)</a:t>
            </a:r>
          </a:p>
          <a:p>
            <a:pPr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u="sng" dirty="0"/>
              <a:t>–	  8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(subtrahend)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  8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difference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6718345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6" y="751514"/>
            <a:ext cx="8686800" cy="4839538"/>
          </a:xfrm>
        </p:spPr>
        <p:txBody>
          <a:bodyPr/>
          <a:lstStyle/>
          <a:p>
            <a:r>
              <a:rPr lang="en-US" dirty="0"/>
              <a:t>Start with a set, take away from that set, count difference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3801533"/>
            <a:ext cx="665330" cy="81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799" y="3801533"/>
            <a:ext cx="66533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799" y="3801533"/>
            <a:ext cx="665330" cy="81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9" y="3801533"/>
            <a:ext cx="665330" cy="81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799" y="3801533"/>
            <a:ext cx="665330" cy="8128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5816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054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292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070" y="2248164"/>
            <a:ext cx="664158" cy="635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070" y="2019564"/>
            <a:ext cx="664158" cy="63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70" y="2705364"/>
            <a:ext cx="664158" cy="635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070" y="2705364"/>
            <a:ext cx="664158" cy="635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70" y="2019564"/>
            <a:ext cx="664158" cy="635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00200" y="1934897"/>
            <a:ext cx="2895600" cy="158326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7228" y="5142579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</p:spTree>
    <p:extLst>
      <p:ext uri="{BB962C8B-B14F-4D97-AF65-F5344CB8AC3E}">
        <p14:creationId xmlns:p14="http://schemas.microsoft.com/office/powerpoint/2010/main" val="35430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5 L 0.28886 -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6 L 0.38058 -0.04628 " pathEditMode="relative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4 0.00926 L 0.58069 0.075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D184E5-534E-C442-A5E9-098A608D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9606"/>
            <a:ext cx="8686800" cy="4839538"/>
          </a:xfrm>
        </p:spPr>
        <p:txBody>
          <a:bodyPr/>
          <a:lstStyle/>
          <a:p>
            <a:r>
              <a:rPr lang="en-US" dirty="0"/>
              <a:t>Compare two sets, count difference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445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26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7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88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9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45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26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07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B8965-F441-0E46-A553-3E18B5CC37D3}"/>
              </a:ext>
            </a:extLst>
          </p:cNvPr>
          <p:cNvSpPr txBox="1"/>
          <p:nvPr/>
        </p:nvSpPr>
        <p:spPr>
          <a:xfrm>
            <a:off x="2318270" y="5022096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C94D-A8B7-2C44-ABDE-EEF181CC2D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592" y="1829177"/>
            <a:ext cx="2517416" cy="12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34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228600" y="3048000"/>
            <a:ext cx="872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subtraction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1208754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763000" cy="48387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Melissa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b="1" dirty="0"/>
              <a:t> </a:t>
            </a:r>
            <a:r>
              <a:rPr lang="en-US" sz="2600" dirty="0"/>
              <a:t>cookies. Then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Melissa have now? 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en-US" sz="2600" dirty="0"/>
              <a:t>Melissa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cookies. She ate some of the cookies. Now, she has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 cookies. How many cookies did Melissa eat?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  <a:p>
            <a:pPr lvl="1"/>
            <a:r>
              <a:rPr lang="en-US" sz="2600" dirty="0"/>
              <a:t>Melissa had some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Now she has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 cookies left. How many cookies did Melissa have to start with?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575E9-5335-5A42-B3E1-68941AD306E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867717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5C6C9-6B48-3349-8801-173B9D4EBD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078" y="0"/>
            <a:ext cx="6489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1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1"/>
            <a:ext cx="8736106" cy="47527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Greater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less</a:t>
            </a:r>
            <a:r>
              <a:rPr lang="en-US" sz="2800" dirty="0"/>
              <a:t> amounts compared for a </a:t>
            </a:r>
            <a:r>
              <a:rPr lang="en-US" sz="2800" dirty="0">
                <a:solidFill>
                  <a:srgbClr val="FF0000"/>
                </a:solidFill>
              </a:rPr>
              <a:t>difference</a:t>
            </a:r>
          </a:p>
          <a:p>
            <a:pPr lvl="1"/>
            <a:r>
              <a:rPr lang="en-US" sz="2600" dirty="0"/>
              <a:t>Pedro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Silvia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apples. How many more apples does Pedro have? (How many fewer does Silvia have?)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?</a:t>
            </a:r>
          </a:p>
          <a:p>
            <a:pPr lvl="1"/>
            <a:r>
              <a:rPr lang="en-US" sz="2600" dirty="0"/>
              <a:t>Pedro has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/>
              <a:t> more apples than Silvia. If Silvia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apples, how many does Pedro have?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  <a:p>
            <a:pPr lvl="1"/>
            <a:r>
              <a:rPr lang="en-US" sz="2600" dirty="0"/>
              <a:t>Silvia has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/>
              <a:t> fewer apples than Pedro. Pedro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How many apples does Silvia have?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7038788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Separate Versus Compare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F0"/>
                </a:solidFill>
              </a:rPr>
              <a:t>9 –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8 – 3 = __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58" y="3281430"/>
            <a:ext cx="2159000" cy="215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920AD5B-3C02-1648-84B6-C07ADFFD2B4D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E59E33-4663-3D42-9711-68EE086F5CED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F37C782-C59C-F840-A334-AA8C0674C8A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8DD5CA-BC7D-444B-9240-0E26A20B38D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426C84-EF64-C246-B389-27BCB089ED06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0735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Multiplication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100 multiplication basic facts </a:t>
            </a:r>
          </a:p>
          <a:p>
            <a:pPr lvl="1" eaLnBrk="1" hangingPunct="1"/>
            <a:r>
              <a:rPr lang="en-US" b="0" dirty="0"/>
              <a:t>Multiplication of single-digit factors results in a single- or double-digit product </a:t>
            </a:r>
          </a:p>
          <a:p>
            <a:pPr eaLnBrk="1" hangingPunct="1">
              <a:buFontTx/>
              <a:buNone/>
            </a:pPr>
            <a:r>
              <a:rPr lang="en-US" dirty="0"/>
              <a:t>		2  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factor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u="sng" dirty="0"/>
              <a:t>	3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(factor)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buFontTx/>
              <a:buNone/>
            </a:pPr>
            <a:r>
              <a:rPr lang="en-US" dirty="0"/>
              <a:t>		6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product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53354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87" y="860407"/>
            <a:ext cx="8686800" cy="4839538"/>
          </a:xfrm>
        </p:spPr>
        <p:txBody>
          <a:bodyPr/>
          <a:lstStyle/>
          <a:p>
            <a:r>
              <a:rPr lang="en-US" dirty="0"/>
              <a:t>Show the groups, show the amount for each group, count product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87" y="4477025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87" y="4096025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687" y="4477025"/>
            <a:ext cx="1099113" cy="546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87" y="2191025"/>
            <a:ext cx="558800" cy="425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7" y="2114825"/>
            <a:ext cx="1752600" cy="1752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087" y="2114825"/>
            <a:ext cx="1752600" cy="175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87" y="2114825"/>
            <a:ext cx="1752600" cy="1752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887" y="2572025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287" y="2953025"/>
            <a:ext cx="558800" cy="425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87" y="2572025"/>
            <a:ext cx="558800" cy="4254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87" y="2953025"/>
            <a:ext cx="558800" cy="425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87" y="2572025"/>
            <a:ext cx="558800" cy="4254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87" y="2953025"/>
            <a:ext cx="558800" cy="4254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87" y="4172225"/>
            <a:ext cx="1099113" cy="546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287" y="4019825"/>
            <a:ext cx="1099113" cy="5461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287" y="4400825"/>
            <a:ext cx="1099113" cy="5461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42817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37647044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Array/Area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95A03-C365-FD48-886B-E37081083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1514"/>
            <a:ext cx="8686800" cy="4839538"/>
          </a:xfrm>
        </p:spPr>
        <p:txBody>
          <a:bodyPr/>
          <a:lstStyle/>
          <a:p>
            <a:r>
              <a:rPr lang="en-US" dirty="0"/>
              <a:t>Make the array, count product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49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49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30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49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30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2D8A0B-8AAA-2246-95D9-E58E8AE53021}"/>
              </a:ext>
            </a:extLst>
          </p:cNvPr>
          <p:cNvSpPr txBox="1"/>
          <p:nvPr/>
        </p:nvSpPr>
        <p:spPr>
          <a:xfrm>
            <a:off x="2857201" y="5145741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C8639-1812-B946-89C2-1179EEBA2E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140" y="1805641"/>
            <a:ext cx="1501435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4122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Comparison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29F47-A23A-774C-A08F-FA8081095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0066"/>
            <a:ext cx="8686800" cy="4839538"/>
          </a:xfrm>
        </p:spPr>
        <p:txBody>
          <a:bodyPr/>
          <a:lstStyle/>
          <a:p>
            <a:r>
              <a:rPr lang="en-US" dirty="0"/>
              <a:t>Show a set, then multiply the set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695836" y="4787153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C8DEA9-54C9-E547-9B5D-863F4502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06" y="2205283"/>
            <a:ext cx="5834311" cy="13988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B49162D-F6E9-1143-8FE4-3616FDEDD487}"/>
              </a:ext>
            </a:extLst>
          </p:cNvPr>
          <p:cNvSpPr/>
          <p:nvPr/>
        </p:nvSpPr>
        <p:spPr>
          <a:xfrm>
            <a:off x="2089773" y="2064631"/>
            <a:ext cx="2765941" cy="428978"/>
          </a:xfrm>
          <a:custGeom>
            <a:avLst/>
            <a:gdLst>
              <a:gd name="connsiteX0" fmla="*/ 0 w 2765941"/>
              <a:gd name="connsiteY0" fmla="*/ 428978 h 428978"/>
              <a:gd name="connsiteX1" fmla="*/ 22577 w 2765941"/>
              <a:gd name="connsiteY1" fmla="*/ 316089 h 428978"/>
              <a:gd name="connsiteX2" fmla="*/ 56444 w 2765941"/>
              <a:gd name="connsiteY2" fmla="*/ 282222 h 428978"/>
              <a:gd name="connsiteX3" fmla="*/ 79022 w 2765941"/>
              <a:gd name="connsiteY3" fmla="*/ 248355 h 428978"/>
              <a:gd name="connsiteX4" fmla="*/ 112889 w 2765941"/>
              <a:gd name="connsiteY4" fmla="*/ 225778 h 428978"/>
              <a:gd name="connsiteX5" fmla="*/ 180622 w 2765941"/>
              <a:gd name="connsiteY5" fmla="*/ 180622 h 428978"/>
              <a:gd name="connsiteX6" fmla="*/ 248355 w 2765941"/>
              <a:gd name="connsiteY6" fmla="*/ 124178 h 428978"/>
              <a:gd name="connsiteX7" fmla="*/ 316089 w 2765941"/>
              <a:gd name="connsiteY7" fmla="*/ 101600 h 428978"/>
              <a:gd name="connsiteX8" fmla="*/ 383822 w 2765941"/>
              <a:gd name="connsiteY8" fmla="*/ 79022 h 428978"/>
              <a:gd name="connsiteX9" fmla="*/ 428977 w 2765941"/>
              <a:gd name="connsiteY9" fmla="*/ 67733 h 428978"/>
              <a:gd name="connsiteX10" fmla="*/ 541866 w 2765941"/>
              <a:gd name="connsiteY10" fmla="*/ 56444 h 428978"/>
              <a:gd name="connsiteX11" fmla="*/ 790222 w 2765941"/>
              <a:gd name="connsiteY11" fmla="*/ 45155 h 428978"/>
              <a:gd name="connsiteX12" fmla="*/ 1016000 w 2765941"/>
              <a:gd name="connsiteY12" fmla="*/ 56444 h 428978"/>
              <a:gd name="connsiteX13" fmla="*/ 1140177 w 2765941"/>
              <a:gd name="connsiteY13" fmla="*/ 79022 h 428978"/>
              <a:gd name="connsiteX14" fmla="*/ 1207911 w 2765941"/>
              <a:gd name="connsiteY14" fmla="*/ 101600 h 428978"/>
              <a:gd name="connsiteX15" fmla="*/ 1241777 w 2765941"/>
              <a:gd name="connsiteY15" fmla="*/ 112889 h 428978"/>
              <a:gd name="connsiteX16" fmla="*/ 1275644 w 2765941"/>
              <a:gd name="connsiteY16" fmla="*/ 135466 h 428978"/>
              <a:gd name="connsiteX17" fmla="*/ 1320800 w 2765941"/>
              <a:gd name="connsiteY17" fmla="*/ 191911 h 428978"/>
              <a:gd name="connsiteX18" fmla="*/ 1332089 w 2765941"/>
              <a:gd name="connsiteY18" fmla="*/ 225778 h 428978"/>
              <a:gd name="connsiteX19" fmla="*/ 1365955 w 2765941"/>
              <a:gd name="connsiteY19" fmla="*/ 293511 h 428978"/>
              <a:gd name="connsiteX20" fmla="*/ 1377244 w 2765941"/>
              <a:gd name="connsiteY20" fmla="*/ 406400 h 428978"/>
              <a:gd name="connsiteX21" fmla="*/ 1388533 w 2765941"/>
              <a:gd name="connsiteY21" fmla="*/ 316089 h 428978"/>
              <a:gd name="connsiteX22" fmla="*/ 1399822 w 2765941"/>
              <a:gd name="connsiteY22" fmla="*/ 270933 h 428978"/>
              <a:gd name="connsiteX23" fmla="*/ 1467555 w 2765941"/>
              <a:gd name="connsiteY23" fmla="*/ 169333 h 428978"/>
              <a:gd name="connsiteX24" fmla="*/ 1490133 w 2765941"/>
              <a:gd name="connsiteY24" fmla="*/ 135466 h 428978"/>
              <a:gd name="connsiteX25" fmla="*/ 1557866 w 2765941"/>
              <a:gd name="connsiteY25" fmla="*/ 90311 h 428978"/>
              <a:gd name="connsiteX26" fmla="*/ 1693333 w 2765941"/>
              <a:gd name="connsiteY26" fmla="*/ 45155 h 428978"/>
              <a:gd name="connsiteX27" fmla="*/ 1761066 w 2765941"/>
              <a:gd name="connsiteY27" fmla="*/ 22578 h 428978"/>
              <a:gd name="connsiteX28" fmla="*/ 1919111 w 2765941"/>
              <a:gd name="connsiteY28" fmla="*/ 0 h 428978"/>
              <a:gd name="connsiteX29" fmla="*/ 2201333 w 2765941"/>
              <a:gd name="connsiteY29" fmla="*/ 11289 h 428978"/>
              <a:gd name="connsiteX30" fmla="*/ 2269066 w 2765941"/>
              <a:gd name="connsiteY30" fmla="*/ 22578 h 428978"/>
              <a:gd name="connsiteX31" fmla="*/ 2427111 w 2765941"/>
              <a:gd name="connsiteY31" fmla="*/ 67733 h 428978"/>
              <a:gd name="connsiteX32" fmla="*/ 2460977 w 2765941"/>
              <a:gd name="connsiteY32" fmla="*/ 79022 h 428978"/>
              <a:gd name="connsiteX33" fmla="*/ 2494844 w 2765941"/>
              <a:gd name="connsiteY33" fmla="*/ 90311 h 428978"/>
              <a:gd name="connsiteX34" fmla="*/ 2562577 w 2765941"/>
              <a:gd name="connsiteY34" fmla="*/ 135466 h 428978"/>
              <a:gd name="connsiteX35" fmla="*/ 2630311 w 2765941"/>
              <a:gd name="connsiteY35" fmla="*/ 191911 h 428978"/>
              <a:gd name="connsiteX36" fmla="*/ 2686755 w 2765941"/>
              <a:gd name="connsiteY36" fmla="*/ 248355 h 428978"/>
              <a:gd name="connsiteX37" fmla="*/ 2743200 w 2765941"/>
              <a:gd name="connsiteY37" fmla="*/ 304800 h 428978"/>
              <a:gd name="connsiteX38" fmla="*/ 2765777 w 2765941"/>
              <a:gd name="connsiteY38" fmla="*/ 406400 h 4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65941" h="428978">
                <a:moveTo>
                  <a:pt x="0" y="428978"/>
                </a:moveTo>
                <a:cubicBezTo>
                  <a:pt x="955" y="422292"/>
                  <a:pt x="8249" y="337581"/>
                  <a:pt x="22577" y="316089"/>
                </a:cubicBezTo>
                <a:cubicBezTo>
                  <a:pt x="31433" y="302805"/>
                  <a:pt x="46223" y="294487"/>
                  <a:pt x="56444" y="282222"/>
                </a:cubicBezTo>
                <a:cubicBezTo>
                  <a:pt x="65130" y="271799"/>
                  <a:pt x="69428" y="257949"/>
                  <a:pt x="79022" y="248355"/>
                </a:cubicBezTo>
                <a:cubicBezTo>
                  <a:pt x="88616" y="238761"/>
                  <a:pt x="102466" y="234464"/>
                  <a:pt x="112889" y="225778"/>
                </a:cubicBezTo>
                <a:cubicBezTo>
                  <a:pt x="169265" y="178798"/>
                  <a:pt x="121103" y="200462"/>
                  <a:pt x="180622" y="180622"/>
                </a:cubicBezTo>
                <a:cubicBezTo>
                  <a:pt x="201890" y="159354"/>
                  <a:pt x="220065" y="136751"/>
                  <a:pt x="248355" y="124178"/>
                </a:cubicBezTo>
                <a:cubicBezTo>
                  <a:pt x="270103" y="114512"/>
                  <a:pt x="293511" y="109126"/>
                  <a:pt x="316089" y="101600"/>
                </a:cubicBezTo>
                <a:lnTo>
                  <a:pt x="383822" y="79022"/>
                </a:lnTo>
                <a:cubicBezTo>
                  <a:pt x="398874" y="75259"/>
                  <a:pt x="413618" y="69927"/>
                  <a:pt x="428977" y="67733"/>
                </a:cubicBezTo>
                <a:cubicBezTo>
                  <a:pt x="466414" y="62385"/>
                  <a:pt x="504122" y="58803"/>
                  <a:pt x="541866" y="56444"/>
                </a:cubicBezTo>
                <a:cubicBezTo>
                  <a:pt x="624575" y="51275"/>
                  <a:pt x="707437" y="48918"/>
                  <a:pt x="790222" y="45155"/>
                </a:cubicBezTo>
                <a:cubicBezTo>
                  <a:pt x="865481" y="48918"/>
                  <a:pt x="940853" y="50877"/>
                  <a:pt x="1016000" y="56444"/>
                </a:cubicBezTo>
                <a:cubicBezTo>
                  <a:pt x="1054712" y="59312"/>
                  <a:pt x="1101668" y="67469"/>
                  <a:pt x="1140177" y="79022"/>
                </a:cubicBezTo>
                <a:cubicBezTo>
                  <a:pt x="1162973" y="85861"/>
                  <a:pt x="1185333" y="94074"/>
                  <a:pt x="1207911" y="101600"/>
                </a:cubicBezTo>
                <a:cubicBezTo>
                  <a:pt x="1219200" y="105363"/>
                  <a:pt x="1231876" y="106289"/>
                  <a:pt x="1241777" y="112889"/>
                </a:cubicBezTo>
                <a:lnTo>
                  <a:pt x="1275644" y="135466"/>
                </a:lnTo>
                <a:cubicBezTo>
                  <a:pt x="1304019" y="220592"/>
                  <a:pt x="1262443" y="118964"/>
                  <a:pt x="1320800" y="191911"/>
                </a:cubicBezTo>
                <a:cubicBezTo>
                  <a:pt x="1328234" y="201203"/>
                  <a:pt x="1326767" y="215135"/>
                  <a:pt x="1332089" y="225778"/>
                </a:cubicBezTo>
                <a:cubicBezTo>
                  <a:pt x="1375856" y="313314"/>
                  <a:pt x="1337579" y="208384"/>
                  <a:pt x="1365955" y="293511"/>
                </a:cubicBezTo>
                <a:cubicBezTo>
                  <a:pt x="1369718" y="331141"/>
                  <a:pt x="1350503" y="379659"/>
                  <a:pt x="1377244" y="406400"/>
                </a:cubicBezTo>
                <a:cubicBezTo>
                  <a:pt x="1398696" y="427852"/>
                  <a:pt x="1383545" y="346014"/>
                  <a:pt x="1388533" y="316089"/>
                </a:cubicBezTo>
                <a:cubicBezTo>
                  <a:pt x="1391084" y="300785"/>
                  <a:pt x="1392883" y="284810"/>
                  <a:pt x="1399822" y="270933"/>
                </a:cubicBezTo>
                <a:cubicBezTo>
                  <a:pt x="1399823" y="270931"/>
                  <a:pt x="1456266" y="186267"/>
                  <a:pt x="1467555" y="169333"/>
                </a:cubicBezTo>
                <a:cubicBezTo>
                  <a:pt x="1475081" y="158044"/>
                  <a:pt x="1478844" y="142992"/>
                  <a:pt x="1490133" y="135466"/>
                </a:cubicBezTo>
                <a:cubicBezTo>
                  <a:pt x="1512711" y="120414"/>
                  <a:pt x="1532124" y="98892"/>
                  <a:pt x="1557866" y="90311"/>
                </a:cubicBezTo>
                <a:lnTo>
                  <a:pt x="1693333" y="45155"/>
                </a:lnTo>
                <a:lnTo>
                  <a:pt x="1761066" y="22578"/>
                </a:lnTo>
                <a:cubicBezTo>
                  <a:pt x="1850924" y="4606"/>
                  <a:pt x="1798441" y="13408"/>
                  <a:pt x="1919111" y="0"/>
                </a:cubicBezTo>
                <a:cubicBezTo>
                  <a:pt x="2013185" y="3763"/>
                  <a:pt x="2107379" y="5227"/>
                  <a:pt x="2201333" y="11289"/>
                </a:cubicBezTo>
                <a:cubicBezTo>
                  <a:pt x="2224175" y="12763"/>
                  <a:pt x="2246685" y="17782"/>
                  <a:pt x="2269066" y="22578"/>
                </a:cubicBezTo>
                <a:cubicBezTo>
                  <a:pt x="2348449" y="39588"/>
                  <a:pt x="2356029" y="44039"/>
                  <a:pt x="2427111" y="67733"/>
                </a:cubicBezTo>
                <a:lnTo>
                  <a:pt x="2460977" y="79022"/>
                </a:lnTo>
                <a:cubicBezTo>
                  <a:pt x="2472266" y="82785"/>
                  <a:pt x="2484943" y="83710"/>
                  <a:pt x="2494844" y="90311"/>
                </a:cubicBezTo>
                <a:cubicBezTo>
                  <a:pt x="2517422" y="105363"/>
                  <a:pt x="2543390" y="116279"/>
                  <a:pt x="2562577" y="135466"/>
                </a:cubicBezTo>
                <a:cubicBezTo>
                  <a:pt x="2606038" y="178927"/>
                  <a:pt x="2583160" y="160477"/>
                  <a:pt x="2630311" y="191911"/>
                </a:cubicBezTo>
                <a:cubicBezTo>
                  <a:pt x="2690520" y="282225"/>
                  <a:pt x="2611496" y="173096"/>
                  <a:pt x="2686755" y="248355"/>
                </a:cubicBezTo>
                <a:cubicBezTo>
                  <a:pt x="2762015" y="323615"/>
                  <a:pt x="2652888" y="244592"/>
                  <a:pt x="2743200" y="304800"/>
                </a:cubicBezTo>
                <a:cubicBezTo>
                  <a:pt x="2769347" y="383243"/>
                  <a:pt x="2765777" y="348734"/>
                  <a:pt x="2765777" y="40640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740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533400" y="3048000"/>
            <a:ext cx="847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multiplication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39188456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en-US" sz="5100" b="1" dirty="0">
                <a:solidFill>
                  <a:srgbClr val="00B050"/>
                </a:solidFill>
              </a:rPr>
              <a:t>Groups</a:t>
            </a:r>
            <a:r>
              <a:rPr lang="en-US" sz="5100" dirty="0"/>
              <a:t> multiplied by </a:t>
            </a:r>
            <a:r>
              <a:rPr lang="en-US" sz="5100" b="1" dirty="0">
                <a:solidFill>
                  <a:srgbClr val="FF6600"/>
                </a:solidFill>
              </a:rPr>
              <a:t>number in each group</a:t>
            </a:r>
            <a:r>
              <a:rPr lang="en-US" sz="5100" dirty="0"/>
              <a:t> for a </a:t>
            </a:r>
            <a:r>
              <a:rPr lang="en-US" sz="5100" b="1" dirty="0">
                <a:solidFill>
                  <a:srgbClr val="0070C0"/>
                </a:solidFill>
              </a:rPr>
              <a:t>product</a:t>
            </a:r>
            <a:r>
              <a:rPr lang="en-US" sz="5100" b="1" dirty="0"/>
              <a:t> </a:t>
            </a:r>
          </a:p>
          <a:p>
            <a:pPr lvl="1" eaLnBrk="1" hangingPunct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bags of apples. There are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in each bag. How many apples does Haley have altogether? 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She wants to share them equally among her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friends. How many apples will each friend receive?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 </a:t>
            </a:r>
            <a:r>
              <a:rPr lang="en-US" sz="5100" dirty="0"/>
              <a:t>× </a:t>
            </a:r>
            <a:r>
              <a:rPr lang="en-US" sz="5100" b="1" dirty="0">
                <a:solidFill>
                  <a:srgbClr val="EB641B"/>
                </a:solidFill>
              </a:rPr>
              <a:t>?</a:t>
            </a:r>
            <a:r>
              <a:rPr lang="en-US" sz="5100" dirty="0">
                <a:solidFill>
                  <a:srgbClr val="EB641B"/>
                </a:solidFill>
              </a:rPr>
              <a:t> </a:t>
            </a:r>
            <a:r>
              <a:rPr lang="en-US" sz="5100" dirty="0"/>
              <a:t>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She put them into bags containing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each. How many bags </a:t>
            </a:r>
            <a:r>
              <a:rPr lang="en-US" sz="5100"/>
              <a:t>did Haley </a:t>
            </a:r>
            <a:r>
              <a:rPr lang="en-US" sz="5100" dirty="0"/>
              <a:t>use?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?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0338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400" b="1" dirty="0">
                <a:solidFill>
                  <a:srgbClr val="00B050"/>
                </a:solidFill>
              </a:rPr>
              <a:t>Set</a:t>
            </a:r>
            <a:r>
              <a:rPr lang="en-US" sz="2400" dirty="0"/>
              <a:t> multiplied by a number of </a:t>
            </a:r>
            <a:r>
              <a:rPr lang="en-US" sz="2400" b="1" dirty="0">
                <a:solidFill>
                  <a:srgbClr val="EB641B"/>
                </a:solidFill>
              </a:rPr>
              <a:t>times</a:t>
            </a:r>
            <a:r>
              <a:rPr lang="en-US" sz="2400" dirty="0"/>
              <a:t> for a </a:t>
            </a:r>
            <a:r>
              <a:rPr lang="en-US" sz="24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 eaLnBrk="1" hangingPunct="1"/>
            <a:r>
              <a:rPr lang="en-US" sz="2400" dirty="0"/>
              <a:t>Beth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Marcie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Beth. How many apples did Marcie 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</a:t>
            </a:r>
          </a:p>
          <a:p>
            <a:pPr marL="731520" lvl="2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4207D-6FE2-2B42-8959-489FC554E64B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6417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Equal Groups versus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</a:rPr>
              <a:t>3 × 4 = __ 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3"/>
                </a:solidFill>
              </a:rPr>
              <a:t>5 × 2 = __ 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20AD5B-3C02-1648-84B6-C07ADFFD2B4D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E59E33-4663-3D42-9711-68EE086F5CED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F37C782-C59C-F840-A334-AA8C0674C8A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8DD5CA-BC7D-444B-9240-0E26A20B38D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426C84-EF64-C246-B389-27BCB089ED06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072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260" y="170306"/>
            <a:ext cx="2663008" cy="92163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Intervention: Occurs frequently and with intensity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773644"/>
            <a:ext cx="2651668" cy="122078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 adaptation: Content, dosage, explicit instruction, attention to transfer</a:t>
            </a:r>
          </a:p>
        </p:txBody>
      </p:sp>
      <p:sp>
        <p:nvSpPr>
          <p:cNvPr id="6" name="Oval 5"/>
          <p:cNvSpPr/>
          <p:nvPr/>
        </p:nvSpPr>
        <p:spPr>
          <a:xfrm>
            <a:off x="6661427" y="1190870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sp>
        <p:nvSpPr>
          <p:cNvPr id="7" name="Oval 6"/>
          <p:cNvSpPr/>
          <p:nvPr/>
        </p:nvSpPr>
        <p:spPr>
          <a:xfrm>
            <a:off x="6691901" y="2690727"/>
            <a:ext cx="221122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Diagnostic</a:t>
            </a:r>
          </a:p>
        </p:txBody>
      </p:sp>
      <p:sp>
        <p:nvSpPr>
          <p:cNvPr id="8" name="Oval 7"/>
          <p:cNvSpPr/>
          <p:nvPr/>
        </p:nvSpPr>
        <p:spPr>
          <a:xfrm>
            <a:off x="6691901" y="4565451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7DA13A-766A-4144-BBDB-EB73774C2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06" y="170306"/>
            <a:ext cx="3346103" cy="58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Division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300" dirty="0"/>
              <a:t>90 division basic facts</a:t>
            </a:r>
          </a:p>
          <a:p>
            <a:pPr lvl="1" eaLnBrk="1" hangingPunct="1"/>
            <a:r>
              <a:rPr lang="en-US" b="0" dirty="0"/>
              <a:t>Divisor and quotient are single-digit numbers and dividend is single- or double-digit number</a:t>
            </a:r>
          </a:p>
          <a:p>
            <a:pPr eaLnBrk="1" hangingPunct="1">
              <a:buFontTx/>
              <a:buNone/>
            </a:pPr>
            <a:r>
              <a:rPr lang="en-US" dirty="0"/>
              <a:t>	   8 	</a:t>
            </a:r>
            <a:r>
              <a:rPr lang="en-US" dirty="0">
                <a:cs typeface="Arial" charset="0"/>
              </a:rPr>
              <a:t>÷	4	=	2</a:t>
            </a:r>
            <a:r>
              <a:rPr lang="en-US" dirty="0"/>
              <a:t>	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dividend</a:t>
            </a:r>
            <a:r>
              <a:rPr lang="en-US" b="1" dirty="0">
                <a:solidFill>
                  <a:srgbClr val="EB641B"/>
                </a:solidFill>
              </a:rPr>
              <a:t>)   </a:t>
            </a:r>
            <a:r>
              <a:rPr lang="en-US" dirty="0"/>
              <a:t> 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divisor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  <a:r>
              <a:rPr lang="en-US" dirty="0"/>
              <a:t>	   </a:t>
            </a:r>
            <a:r>
              <a:rPr lang="en-US" b="1" dirty="0">
                <a:solidFill>
                  <a:srgbClr val="EB641B"/>
                </a:solidFill>
              </a:rPr>
              <a:t> (</a:t>
            </a:r>
            <a:r>
              <a:rPr lang="en-US" b="1" u="sng" dirty="0">
                <a:solidFill>
                  <a:srgbClr val="EB641B"/>
                </a:solidFill>
              </a:rPr>
              <a:t>quotient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04637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(Partitive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62A89A-F522-8C4E-9A96-60C51A6D3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75790"/>
            <a:ext cx="8686800" cy="4839538"/>
          </a:xfrm>
        </p:spPr>
        <p:txBody>
          <a:bodyPr/>
          <a:lstStyle/>
          <a:p>
            <a:r>
              <a:rPr lang="en-US" dirty="0"/>
              <a:t>Show the dividend, divide equally among divisor, count quotient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405561"/>
            <a:ext cx="1099113" cy="546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984134"/>
            <a:ext cx="1752600" cy="1752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831734"/>
            <a:ext cx="1752600" cy="1752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060334"/>
            <a:ext cx="1752600" cy="1752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050934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898534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060334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41334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967161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88934"/>
            <a:ext cx="558800" cy="4254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296492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31684 0.0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51424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80313 -0.0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51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2085 -0.0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44462 0.05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59201 0.122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(Measurement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01B57-4A5E-E543-A590-8FAA56687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60407"/>
            <a:ext cx="8686800" cy="4839538"/>
          </a:xfrm>
        </p:spPr>
        <p:txBody>
          <a:bodyPr/>
          <a:lstStyle/>
          <a:p>
            <a:r>
              <a:rPr lang="en-US" dirty="0"/>
              <a:t>Show the dividend, make groups of the divisor, count groups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329361"/>
            <a:ext cx="1099113" cy="546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814761"/>
            <a:ext cx="558800" cy="425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19561"/>
            <a:ext cx="558800" cy="425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00561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576761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62361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043361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32879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43356 -3.74364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36686 -3.74364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6.25636E-6 L 0.32517 6.25636E-6 " pathEditMode="relative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62533 -0.0111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55029 0.01111 " pathEditMode="relative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3 0.00231 L 0.59476 -0.00879 " pathEditMode="relative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762000" y="3048000"/>
            <a:ext cx="771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division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171330272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en-US" sz="5100" b="1" dirty="0">
                <a:solidFill>
                  <a:srgbClr val="00B050"/>
                </a:solidFill>
              </a:rPr>
              <a:t>Groups</a:t>
            </a:r>
            <a:r>
              <a:rPr lang="en-US" sz="5100" dirty="0"/>
              <a:t> multiplied by </a:t>
            </a:r>
            <a:r>
              <a:rPr lang="en-US" sz="5100" b="1" dirty="0">
                <a:solidFill>
                  <a:srgbClr val="FF6600"/>
                </a:solidFill>
              </a:rPr>
              <a:t>number in each group</a:t>
            </a:r>
            <a:r>
              <a:rPr lang="en-US" sz="5100" dirty="0"/>
              <a:t> for a </a:t>
            </a:r>
            <a:r>
              <a:rPr lang="en-US" sz="5100" b="1" dirty="0">
                <a:solidFill>
                  <a:srgbClr val="0070C0"/>
                </a:solidFill>
              </a:rPr>
              <a:t>product</a:t>
            </a:r>
            <a:r>
              <a:rPr lang="en-US" sz="5100" b="1" dirty="0"/>
              <a:t> </a:t>
            </a:r>
          </a:p>
          <a:p>
            <a:pPr lvl="1" eaLnBrk="1" hangingPunct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bags of apples. There are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in each bag. How many apples does Haley have altogether? 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wants to share them equally among his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friends. How many apples will each friend receive?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 </a:t>
            </a:r>
            <a:r>
              <a:rPr lang="en-US" sz="5100" dirty="0"/>
              <a:t>× </a:t>
            </a:r>
            <a:r>
              <a:rPr lang="en-US" sz="5100" b="1" dirty="0">
                <a:solidFill>
                  <a:srgbClr val="EB641B"/>
                </a:solidFill>
              </a:rPr>
              <a:t>?</a:t>
            </a:r>
            <a:r>
              <a:rPr lang="en-US" sz="5100" dirty="0">
                <a:solidFill>
                  <a:srgbClr val="EB641B"/>
                </a:solidFill>
              </a:rPr>
              <a:t> </a:t>
            </a:r>
            <a:r>
              <a:rPr lang="en-US" sz="5100" dirty="0"/>
              <a:t>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put them into bags containing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each. How many bags did Mark use?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?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9269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Partitive versus Measurement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10 ÷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9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C31F48-118F-0248-B49C-1DCAF325DF85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968043-E3A3-534E-9548-2770AFFBEDE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D10DEDF-6C42-2049-9303-BDEDF587A42B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D22D5F-AF96-8E47-AEDC-8B440E7A921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91D7C27-4135-D243-BF65-9950BF0A774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38596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010B9-1ECA-9B4E-85ED-FBE0871F8B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892" y="0"/>
            <a:ext cx="5202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329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91E87-3A8D-0A45-88F2-DBE2E625D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Fluency Practice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7DCC39-6C82-8149-AB6D-020F43EAF78D}"/>
              </a:ext>
            </a:extLst>
          </p:cNvPr>
          <p:cNvSpPr/>
          <p:nvPr/>
        </p:nvSpPr>
        <p:spPr>
          <a:xfrm>
            <a:off x="35167" y="2390960"/>
            <a:ext cx="4494629" cy="25830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(1-2 min)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2B0F1-FBE7-4644-BBDA-EC63EC106F52}"/>
              </a:ext>
            </a:extLst>
          </p:cNvPr>
          <p:cNvSpPr/>
          <p:nvPr/>
        </p:nvSpPr>
        <p:spPr>
          <a:xfrm>
            <a:off x="4607167" y="2390960"/>
            <a:ext cx="4494629" cy="25830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(everyday)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822BAA-5D99-3843-8513-FBB575CD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45128"/>
            <a:ext cx="8686800" cy="4839538"/>
          </a:xfrm>
        </p:spPr>
        <p:txBody>
          <a:bodyPr/>
          <a:lstStyle/>
          <a:p>
            <a:r>
              <a:rPr lang="en-US" dirty="0"/>
              <a:t>Students should practice small sets of facts</a:t>
            </a:r>
          </a:p>
          <a:p>
            <a:pPr lvl="1"/>
            <a:r>
              <a:rPr lang="en-US" dirty="0"/>
              <a:t>These small sets should include known and unknown facts</a:t>
            </a:r>
          </a:p>
        </p:txBody>
      </p:sp>
    </p:spTree>
    <p:extLst>
      <p:ext uri="{BB962C8B-B14F-4D97-AF65-F5344CB8AC3E}">
        <p14:creationId xmlns:p14="http://schemas.microsoft.com/office/powerpoint/2010/main" val="151280074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E777-BDC6-A648-BF90-B3C9DD9F7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Cover, Copy, Compare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3AC91-B0BB-9946-B898-CABC224606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308" y="1037272"/>
            <a:ext cx="3508787" cy="47920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E108AE-0BFD-3C43-9956-9EF17DA86F4E}"/>
              </a:ext>
            </a:extLst>
          </p:cNvPr>
          <p:cNvSpPr/>
          <p:nvPr/>
        </p:nvSpPr>
        <p:spPr>
          <a:xfrm>
            <a:off x="133235" y="2594183"/>
            <a:ext cx="4149090" cy="11144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sheet with 10-12 answered problems and room to copy facts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50B5FA-856B-6846-A262-D4F218D2DC1E}"/>
              </a:ext>
            </a:extLst>
          </p:cNvPr>
          <p:cNvSpPr/>
          <p:nvPr/>
        </p:nvSpPr>
        <p:spPr>
          <a:xfrm>
            <a:off x="133235" y="3809811"/>
            <a:ext cx="4149090" cy="111442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reads entire fact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covers fact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rewrites entire fact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compares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8399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4D8E3-E8D4-9640-B38A-6D00CD43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Folder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2581C-632F-AC41-9664-B14C0D8E6B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408" y="1131094"/>
            <a:ext cx="3503354" cy="46711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8E3B03-4C97-C74A-A36D-730E763776E5}"/>
              </a:ext>
            </a:extLst>
          </p:cNvPr>
          <p:cNvSpPr/>
          <p:nvPr/>
        </p:nvSpPr>
        <p:spPr>
          <a:xfrm>
            <a:off x="133235" y="2594183"/>
            <a:ext cx="4149090" cy="6498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sheet with 15-25 answered facts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4CC602-AA29-1C4E-A27C-3FBE94754CD0}"/>
              </a:ext>
            </a:extLst>
          </p:cNvPr>
          <p:cNvSpPr/>
          <p:nvPr/>
        </p:nvSpPr>
        <p:spPr>
          <a:xfrm>
            <a:off x="133235" y="3446496"/>
            <a:ext cx="4149090" cy="106369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folds answers over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writes answers to all facts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unfolds answers and compare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11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4" name="Google Shape;664;p75"/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65" name="Google Shape;665;p75"/>
          <p:cNvSpPr/>
          <p:nvPr/>
        </p:nvSpPr>
        <p:spPr>
          <a:xfrm rot="3258815">
            <a:off x="-11383" y="3555960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666" name="Google Shape;666;p75"/>
          <p:cNvSpPr/>
          <p:nvPr/>
        </p:nvSpPr>
        <p:spPr>
          <a:xfrm rot="3277194">
            <a:off x="2933700" y="355257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pic>
        <p:nvPicPr>
          <p:cNvPr id="667" name="Google Shape;667;p7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312" y="244029"/>
            <a:ext cx="2076631" cy="3660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54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277D-7276-C842-9CEA-73FE2C58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Taped Problems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A76D2-0FFF-074D-9ECD-65286C58A2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468" y="1002506"/>
            <a:ext cx="3896783" cy="48696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5928B9-CC8D-DC47-A673-BC52174F8972}"/>
              </a:ext>
            </a:extLst>
          </p:cNvPr>
          <p:cNvSpPr/>
          <p:nvPr/>
        </p:nvSpPr>
        <p:spPr>
          <a:xfrm>
            <a:off x="133235" y="2594184"/>
            <a:ext cx="4149090" cy="16151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worksheet with 15-25 facts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Make a recording: 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Say fact (e.g., “6 times 5 equals…”)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Pause for 1-5 seconds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Say fact answer (e.g., “30”)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Continue with all facts on 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3222A-2056-B74E-A63B-727AAC0BA2A8}"/>
              </a:ext>
            </a:extLst>
          </p:cNvPr>
          <p:cNvSpPr/>
          <p:nvPr/>
        </p:nvSpPr>
        <p:spPr>
          <a:xfrm>
            <a:off x="133235" y="4310540"/>
            <a:ext cx="4149090" cy="962982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listens to recording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writes fact answer before the answer is stated on the recording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44389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5A2F5-2FAE-7A4D-A486-CEA2AE999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Cards with Constant Time Delay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64B81-24D8-374C-A765-2FF876D071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3562">
            <a:off x="7371535" y="3654901"/>
            <a:ext cx="1281233" cy="2001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D47E7D-E7A7-0542-B11C-C333A234C2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3113">
            <a:off x="6205307" y="2244021"/>
            <a:ext cx="1319479" cy="2020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84B5E-4594-614D-9182-7FADF05E49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3567">
            <a:off x="4567353" y="3603628"/>
            <a:ext cx="1332227" cy="20333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CE28FE-5B76-1549-BCBB-D25CD619913D}"/>
              </a:ext>
            </a:extLst>
          </p:cNvPr>
          <p:cNvSpPr/>
          <p:nvPr/>
        </p:nvSpPr>
        <p:spPr>
          <a:xfrm>
            <a:off x="133235" y="2594184"/>
            <a:ext cx="4149090" cy="6601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Collect small set of flash cards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3A7FD-36E0-8846-9E26-BB727A9E69AD}"/>
              </a:ext>
            </a:extLst>
          </p:cNvPr>
          <p:cNvSpPr/>
          <p:nvPr/>
        </p:nvSpPr>
        <p:spPr>
          <a:xfrm>
            <a:off x="133235" y="3355548"/>
            <a:ext cx="4149090" cy="24240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Show student flash card for 3 seconds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answers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correct, state correct answer and place back in pile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incorrect, state correct answer and have student repeat it; place back in pile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Work through pile of cards for 1-2 minutes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9265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277D-7276-C842-9CEA-73FE2C58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Cards with Graphing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928B9-CC8D-DC47-A673-BC52174F8972}"/>
              </a:ext>
            </a:extLst>
          </p:cNvPr>
          <p:cNvSpPr/>
          <p:nvPr/>
        </p:nvSpPr>
        <p:spPr>
          <a:xfrm>
            <a:off x="133235" y="2594184"/>
            <a:ext cx="4149090" cy="6601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Collect small set of flash cards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3222A-2056-B74E-A63B-727AAC0BA2A8}"/>
              </a:ext>
            </a:extLst>
          </p:cNvPr>
          <p:cNvSpPr/>
          <p:nvPr/>
        </p:nvSpPr>
        <p:spPr>
          <a:xfrm>
            <a:off x="133235" y="3355548"/>
            <a:ext cx="4149090" cy="24240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Show student flash card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answers flash card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correct, place in correct pile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incorrect, review fact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Time for 1-2 minutes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Count total score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Graph total score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Could opt to try to beat score for another 1-2 minutes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Graph highest score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02598-29E6-B74A-9558-41F8294422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469" y="1940654"/>
            <a:ext cx="4522297" cy="35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7696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35E31-2B0D-E94B-AEDF-50EC712ED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Cards with Incremental Rehearsal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045408-029C-764C-B381-90E87E0F8035}"/>
              </a:ext>
            </a:extLst>
          </p:cNvPr>
          <p:cNvSpPr/>
          <p:nvPr/>
        </p:nvSpPr>
        <p:spPr>
          <a:xfrm>
            <a:off x="133235" y="2594184"/>
            <a:ext cx="4149090" cy="8729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1 unknown fact from a set of flash cards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9 known facts from a set of flash cards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354560-FAE2-E34C-9E7A-F4D5E77E2112}"/>
              </a:ext>
            </a:extLst>
          </p:cNvPr>
          <p:cNvSpPr/>
          <p:nvPr/>
        </p:nvSpPr>
        <p:spPr>
          <a:xfrm>
            <a:off x="133234" y="3568303"/>
            <a:ext cx="6991466" cy="228938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Read unknown fact aloud, provide answer, and ask student to read problem with you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Keep unknown fact flash card and combine with 1 known fact flash card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Show 2 flash cards to student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student answer correctly, go to next flash card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student answers incorrectly, read fact with answer and ask student to read with you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Work on cards until student answers correctly within 2 seconds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Add in 1 known fact flash card; continue with 3 cards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Keep adding in known fact flash cards until student achieves fluency with unknown card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new unknown fact and repeat process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0D411-927E-5C46-901C-3031D5012C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3562">
            <a:off x="7710849" y="4050155"/>
            <a:ext cx="1281233" cy="2001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C844E-8FAC-4A43-9A2D-1E99741E16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3113">
            <a:off x="7474611" y="1161383"/>
            <a:ext cx="1319479" cy="2020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8FE64-D7E7-064C-8307-C7DFFCE4E6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3567">
            <a:off x="6818328" y="2712550"/>
            <a:ext cx="1332227" cy="20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9143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2B9D-1602-8A4B-B69B-0F4AD79E7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Worksheets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F1F03F-8806-674B-8A26-BE6C291B2331}"/>
              </a:ext>
            </a:extLst>
          </p:cNvPr>
          <p:cNvSpPr/>
          <p:nvPr/>
        </p:nvSpPr>
        <p:spPr>
          <a:xfrm>
            <a:off x="133235" y="2634733"/>
            <a:ext cx="4149090" cy="90973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answer facts for 1-2 minutes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graph highest score of day or week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1EE8C-5B7E-E44C-835C-F7ED34FD07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915" y="1322614"/>
            <a:ext cx="3908851" cy="4443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EEEFBF-C421-FF48-BBA4-4ED369BC4769}"/>
              </a:ext>
            </a:extLst>
          </p:cNvPr>
          <p:cNvSpPr txBox="1"/>
          <p:nvPr/>
        </p:nvSpPr>
        <p:spPr>
          <a:xfrm>
            <a:off x="133234" y="5724526"/>
            <a:ext cx="19205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graph on next slide.</a:t>
            </a:r>
          </a:p>
        </p:txBody>
      </p:sp>
    </p:spTree>
    <p:extLst>
      <p:ext uri="{BB962C8B-B14F-4D97-AF65-F5344CB8AC3E}">
        <p14:creationId xmlns:p14="http://schemas.microsoft.com/office/powerpoint/2010/main" val="23925549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277D-7276-C842-9CEA-73FE2C58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Worksheets with Graphing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3222A-2056-B74E-A63B-727AAC0BA2A8}"/>
              </a:ext>
            </a:extLst>
          </p:cNvPr>
          <p:cNvSpPr/>
          <p:nvPr/>
        </p:nvSpPr>
        <p:spPr>
          <a:xfrm>
            <a:off x="133235" y="2634733"/>
            <a:ext cx="4149090" cy="90973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answer facts for 1-2 minutes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graph highest score of day or week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D5A391-8BA7-3842-A73A-D6DDED1552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906" y="1195462"/>
            <a:ext cx="3336860" cy="449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177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277D-7276-C842-9CEA-73FE2C58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Magic Squares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928B9-CC8D-DC47-A673-BC52174F8972}"/>
              </a:ext>
            </a:extLst>
          </p:cNvPr>
          <p:cNvSpPr/>
          <p:nvPr/>
        </p:nvSpPr>
        <p:spPr>
          <a:xfrm>
            <a:off x="133234" y="2594184"/>
            <a:ext cx="5191241" cy="10062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sets of magic squares 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See templates http://</a:t>
            </a:r>
            <a:r>
              <a:rPr lang="en-U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www.sarahpowellphd.com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presentations.html</a:t>
            </a: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3222A-2056-B74E-A63B-727AAC0BA2A8}"/>
              </a:ext>
            </a:extLst>
          </p:cNvPr>
          <p:cNvSpPr/>
          <p:nvPr/>
        </p:nvSpPr>
        <p:spPr>
          <a:xfrm>
            <a:off x="133234" y="3733800"/>
            <a:ext cx="5191241" cy="199072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Place sum or product in bottom right corner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 bottom row, create a fact with a sum or product of bottom right corner</a:t>
            </a:r>
          </a:p>
          <a:p>
            <a:pPr marL="257175" indent="-257175">
              <a:buFontTx/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 right column, create a fact with a sum or product of bottom right corner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two columns with a sum or product of bottom number 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two rows with a sum or product of right column number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Write created facts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9BA9F-D9A6-0442-ACB4-B122EBB2F6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103" y="1123093"/>
            <a:ext cx="3599663" cy="4648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D03486-516F-714B-93E9-0F524285E80F}"/>
              </a:ext>
            </a:extLst>
          </p:cNvPr>
          <p:cNvSpPr txBox="1"/>
          <p:nvPr/>
        </p:nvSpPr>
        <p:spPr>
          <a:xfrm>
            <a:off x="133235" y="5724526"/>
            <a:ext cx="25841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demonstration on next slide.</a:t>
            </a:r>
          </a:p>
        </p:txBody>
      </p:sp>
    </p:spTree>
    <p:extLst>
      <p:ext uri="{BB962C8B-B14F-4D97-AF65-F5344CB8AC3E}">
        <p14:creationId xmlns:p14="http://schemas.microsoft.com/office/powerpoint/2010/main" val="227416785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Magic Squares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725" y="4400550"/>
            <a:ext cx="2400300" cy="135016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98" y="2368120"/>
            <a:ext cx="3901875" cy="2753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2100" y="17716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050" y="24574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3550" y="36004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2001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2250" y="182880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342900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0900" y="26860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0750" y="13144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7800" y="285750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5952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4861 L -0.22708 0.51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29753 0.19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24115 -0.202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13 0.04606 L -0.64687 0.49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50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862 L -0.56602 0.611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7" y="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33333E-6 L -0.58815 0.247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14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5069 0.1041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2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57552 -0.0247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7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50846 0.003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4C111-CF8A-8F4E-A592-11EAF9DD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Cards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0DC30-4325-3A4D-A924-298EFB2581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483" y="2125267"/>
            <a:ext cx="5413094" cy="33940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4F32A9-EF71-E447-8274-B0E8E319C20E}"/>
              </a:ext>
            </a:extLst>
          </p:cNvPr>
          <p:cNvSpPr/>
          <p:nvPr/>
        </p:nvSpPr>
        <p:spPr>
          <a:xfrm>
            <a:off x="133234" y="2594184"/>
            <a:ext cx="3337754" cy="6706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numbered playing cards from a deck of cards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3A1B1-D551-B849-B681-777FF58C8EBF}"/>
              </a:ext>
            </a:extLst>
          </p:cNvPr>
          <p:cNvSpPr/>
          <p:nvPr/>
        </p:nvSpPr>
        <p:spPr>
          <a:xfrm>
            <a:off x="133234" y="3376516"/>
            <a:ext cx="3337754" cy="248117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Divide deck in half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place set of cards face down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Each student flips over top card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First student to add, subtract, or multiply the cards gets to keep both cards; cards go back in student’s set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continue until one student has all the cards</a:t>
            </a:r>
          </a:p>
          <a:p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This game is similar to War.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19638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E60F-A131-8243-B70B-64742697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Dice Roll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7D929-91CD-D74B-B5C7-BB22CB6FD2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962" y="2480777"/>
            <a:ext cx="4816175" cy="25234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52A882-B78E-C54F-95E2-B5437DFC2E9E}"/>
              </a:ext>
            </a:extLst>
          </p:cNvPr>
          <p:cNvSpPr/>
          <p:nvPr/>
        </p:nvSpPr>
        <p:spPr>
          <a:xfrm>
            <a:off x="133235" y="2578749"/>
            <a:ext cx="3823396" cy="111967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rolls two die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adds, subtracts, or multiplies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writes facts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83C7E-CA50-3C4C-B77D-3860416B23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303" y="3981331"/>
            <a:ext cx="2233328" cy="16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80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7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Fluency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Google Shape;664;p75">
            <a:extLst>
              <a:ext uri="{FF2B5EF4-FFF2-40B4-BE49-F238E27FC236}">
                <a16:creationId xmlns:a16="http://schemas.microsoft.com/office/drawing/2014/main" id="{6BF420C2-4770-5A40-88F8-0F2FF15D544C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8897653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E60F-A131-8243-B70B-64742697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Dominoes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52A882-B78E-C54F-95E2-B5437DFC2E9E}"/>
              </a:ext>
            </a:extLst>
          </p:cNvPr>
          <p:cNvSpPr/>
          <p:nvPr/>
        </p:nvSpPr>
        <p:spPr>
          <a:xfrm>
            <a:off x="133235" y="2578749"/>
            <a:ext cx="3823396" cy="111967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select domino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adds, subtracts, or multiplies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writes fact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70661-9DF1-624A-8C97-06426FC8B5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705" y="3909333"/>
            <a:ext cx="1685925" cy="1685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0F59A2-6A75-4042-8082-4FEE50CDC7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723" y="2369781"/>
            <a:ext cx="4603865" cy="237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6625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B76FB-B6FB-EA4E-8BDB-A0EB85F4C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BF3E6-6951-6840-B46B-384EBC9C50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943" y="2411587"/>
            <a:ext cx="4558720" cy="2893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143028-DE16-8646-BA49-A6022F6B4ACE}"/>
              </a:ext>
            </a:extLst>
          </p:cNvPr>
          <p:cNvSpPr/>
          <p:nvPr/>
        </p:nvSpPr>
        <p:spPr>
          <a:xfrm>
            <a:off x="133235" y="2578749"/>
            <a:ext cx="3823396" cy="236174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wraps string behind key and places around top left notch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answers fact by wrapping string in front of key and around to answer notch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brings string around the back to next left notch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continues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At end, student checks facts by comparing string to raised pattern on back of key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66274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F565F-A239-EE4B-AE4C-AB32D2161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Mobi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DA015-9AD3-5144-B1EF-BBB513AF63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749" y="1131094"/>
            <a:ext cx="4736647" cy="47366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030728-5F0F-7344-8D5B-4B53535548BA}"/>
              </a:ext>
            </a:extLst>
          </p:cNvPr>
          <p:cNvSpPr/>
          <p:nvPr/>
        </p:nvSpPr>
        <p:spPr>
          <a:xfrm>
            <a:off x="133235" y="2578749"/>
            <a:ext cx="3823396" cy="32008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begin with a specific number of blue tiles; the white tiles can be used at anytime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create a set of equations that build off of one another (each student makes their own set of equations)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draw more blue tiles after blue tiles are used; students rearrange and add to equation set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This game is similar to </a:t>
            </a:r>
            <a:r>
              <a:rPr lang="en-U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Bananagrams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9692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D39F-8D96-B54A-A952-1DA3A4A6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89D4E-1725-C04A-8B86-90AFBDE949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601" y="1114717"/>
            <a:ext cx="4639647" cy="46396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2CBFD6-ACEE-0848-AF65-3362F0485243}"/>
              </a:ext>
            </a:extLst>
          </p:cNvPr>
          <p:cNvSpPr/>
          <p:nvPr/>
        </p:nvSpPr>
        <p:spPr>
          <a:xfrm>
            <a:off x="133235" y="2578749"/>
            <a:ext cx="3823396" cy="32008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use tiles to create equations on a game board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take turns and build off of one another’s tiles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This game is similar to Scrabble.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9249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0BED-120C-3746-BBE4-79F69277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614BC-587E-2F48-B112-0301397BBE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296" y="1232645"/>
            <a:ext cx="1703152" cy="1703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42437-1B63-0040-B738-C450487E98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833" y="2428850"/>
            <a:ext cx="1475051" cy="1961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F9EA18-CBC8-7444-BE48-2B19B985DA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152" y="3487970"/>
            <a:ext cx="1824806" cy="1596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ECF5E9-B282-F843-89B1-02149D4985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862" y="1323334"/>
            <a:ext cx="1383811" cy="2083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97534-89BB-934C-A492-CD928F75BA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731" y="2800801"/>
            <a:ext cx="1961666" cy="1475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D32656-78D3-A947-ADEF-1EEF6F29A7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006" y="4392771"/>
            <a:ext cx="2083319" cy="1383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2634D-85D4-C34A-BDB9-4DCCF39F0E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306" y="1005249"/>
            <a:ext cx="1383811" cy="20833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5716D2-D88E-7148-8B48-1BABF72787F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263" y="3917431"/>
            <a:ext cx="1383811" cy="20833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A47DA2-E92E-DF45-A807-68FC0A6FD53E}"/>
              </a:ext>
            </a:extLst>
          </p:cNvPr>
          <p:cNvSpPr/>
          <p:nvPr/>
        </p:nvSpPr>
        <p:spPr>
          <a:xfrm>
            <a:off x="133234" y="2594184"/>
            <a:ext cx="3337754" cy="1796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game that will practice small sets of facts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game that will track and monitor student progress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game that will provide feedback to student (especially when student makes mistake)</a:t>
            </a:r>
          </a:p>
        </p:txBody>
      </p:sp>
    </p:spTree>
    <p:extLst>
      <p:ext uri="{BB962C8B-B14F-4D97-AF65-F5344CB8AC3E}">
        <p14:creationId xmlns:p14="http://schemas.microsoft.com/office/powerpoint/2010/main" val="245223209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973F6-9934-0943-B0D5-4E5BD8E0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49530-B9C3-9748-8C81-99B391E91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Tic-Tac-Toe (with facts)</a:t>
            </a:r>
          </a:p>
          <a:p>
            <a:r>
              <a:rPr lang="en-US" dirty="0"/>
              <a:t>Connect Four (with numbers)</a:t>
            </a:r>
          </a:p>
          <a:p>
            <a:r>
              <a:rPr lang="en-US" dirty="0"/>
              <a:t>Chutes and Ladders (with numbers)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to </a:t>
            </a:r>
            <a:r>
              <a:rPr lang="en-US"/>
              <a:t>this list!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D1AEF-E828-0646-8DE5-095B926176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493" y="228600"/>
            <a:ext cx="4257710" cy="561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6411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1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B61F61-F80F-DE43-9EFA-712DDD6C40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75" y="0"/>
            <a:ext cx="5175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4443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069" y="4813037"/>
            <a:ext cx="74390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would you teach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need to know to solve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might cause difficulty for students?</a:t>
            </a:r>
          </a:p>
        </p:txBody>
      </p:sp>
    </p:spTree>
    <p:extLst>
      <p:ext uri="{BB962C8B-B14F-4D97-AF65-F5344CB8AC3E}">
        <p14:creationId xmlns:p14="http://schemas.microsoft.com/office/powerpoint/2010/main" val="266819330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Difficulties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683" y="1218011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4421" y="1757570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1004" y="2406316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5599" y="3055062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2414" y="3629800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9669" y="4193526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6924" y="4853284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37883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8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011953B3-4824-9D4B-858A-01D7A47AA2EA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04136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222926485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747"/>
            <a:ext cx="3663073" cy="2850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576" y="338089"/>
            <a:ext cx="4364346" cy="5633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27" y="3530799"/>
            <a:ext cx="3721964" cy="27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6911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599" y="193471"/>
            <a:ext cx="3721964" cy="2721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made $42, and Mandy made $37. How much money did they make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and Mandy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 $79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Kasey made $42, how much money did Mandy make?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D5CBF8-13D9-8A41-8952-D8C74F755DF2}"/>
              </a:ext>
            </a:extLst>
          </p:cNvPr>
          <p:cNvSpPr/>
          <p:nvPr/>
        </p:nvSpPr>
        <p:spPr>
          <a:xfrm>
            <a:off x="114300" y="4752974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$120, how much money does Perla have?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27909-5F28-0043-B31B-BD2FB42459B4}"/>
              </a:ext>
            </a:extLst>
          </p:cNvPr>
          <p:cNvSpPr/>
          <p:nvPr/>
        </p:nvSpPr>
        <p:spPr>
          <a:xfrm>
            <a:off x="507206" y="5317329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Perla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$50, how much money does Becky have?</a:t>
            </a:r>
          </a:p>
        </p:txBody>
      </p:sp>
    </p:spTree>
    <p:extLst>
      <p:ext uri="{BB962C8B-B14F-4D97-AF65-F5344CB8AC3E}">
        <p14:creationId xmlns:p14="http://schemas.microsoft.com/office/powerpoint/2010/main" val="271019245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 baked 18 cookies. His brother 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many. How many cookies did his brother bake?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Matt’s brother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many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cookies as Matt. If Matt’s brother baked 36 cookies, how many did Matt bake?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144" y="166716"/>
            <a:ext cx="3663073" cy="28503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C74508-5E9D-2D49-92D1-0D00756B01AC}"/>
              </a:ext>
            </a:extLst>
          </p:cNvPr>
          <p:cNvSpPr/>
          <p:nvPr/>
        </p:nvSpPr>
        <p:spPr>
          <a:xfrm>
            <a:off x="114300" y="4562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Rachel wants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 brownies with 6 friends. How many cookies will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 receive?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083E61-20CC-6C4D-B232-24D00E7967F2}"/>
              </a:ext>
            </a:extLst>
          </p:cNvPr>
          <p:cNvSpPr/>
          <p:nvPr/>
        </p:nvSpPr>
        <p:spPr>
          <a:xfrm>
            <a:off x="507206" y="5126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Rachel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brownies with 6 friends.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 ate 6 brownies. How many brownies did Rachel have to start with?</a:t>
            </a:r>
          </a:p>
        </p:txBody>
      </p:sp>
    </p:spTree>
    <p:extLst>
      <p:ext uri="{BB962C8B-B14F-4D97-AF65-F5344CB8AC3E}">
        <p14:creationId xmlns:p14="http://schemas.microsoft.com/office/powerpoint/2010/main" val="399379010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76" y="209552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Michelle made 17 paper airplanes. Dante made 24 paper airplanes. How many airplanes did they make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460" y="975126"/>
            <a:ext cx="8386763" cy="585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and Dante made 41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Dante made 24 paper airplanes, how many did Michelle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047" y="1740700"/>
            <a:ext cx="8386763" cy="585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made 4 paper airplanes using 2 pieces of paper for each airplane. How much paper did Michelle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614360" y="2506274"/>
            <a:ext cx="8386763" cy="9143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Dante and Michelle made 40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Dante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made 24 of the paper airplanes. If Michelle gave 7 of her paper airplanes to her friend Nicole, how many planes does Michelle have now?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55" y="3600455"/>
            <a:ext cx="4364346" cy="56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562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06" y="1398494"/>
            <a:ext cx="7727576" cy="3012141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Students need to understand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But, key words should not be directly tied to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5584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030" y="0"/>
            <a:ext cx="538194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813530" flipH="1">
            <a:off x="5550743" y="150360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13530" flipH="1">
            <a:off x="7057732" y="931409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1606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36545162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 word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Regardless of problem type, students need an </a:t>
            </a:r>
            <a:r>
              <a:rPr lang="en-US" b="1" dirty="0"/>
              <a:t>attack</a:t>
            </a:r>
            <a:r>
              <a:rPr lang="en-US" dirty="0"/>
              <a:t> strategy for working through the problem</a:t>
            </a:r>
          </a:p>
          <a:p>
            <a:r>
              <a:rPr lang="en-US" dirty="0"/>
              <a:t>This strategy should work for any problem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57" y="3194463"/>
            <a:ext cx="4027220" cy="534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Routine Word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3880" y="3194462"/>
            <a:ext cx="4071454" cy="534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Instructional Word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383" y="3857414"/>
            <a:ext cx="3768448" cy="23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8" y="3905526"/>
            <a:ext cx="4317172" cy="20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901" y="167064"/>
            <a:ext cx="3561984" cy="313932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RIDGES</a:t>
            </a:r>
          </a:p>
          <a:p>
            <a:pPr defTabSz="457200"/>
            <a:endParaRPr lang="en-US" sz="2400" dirty="0">
              <a:solidFill>
                <a:prstClr val="white"/>
              </a:solidFill>
              <a:latin typeface="American Typewriter"/>
              <a:cs typeface="American Typewriter"/>
            </a:endParaRP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ead the problem.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I</a:t>
            </a:r>
            <a:r>
              <a:rPr lang="en-US" sz="2400" b="1" i="1" dirty="0">
                <a:solidFill>
                  <a:prstClr val="white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know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D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raw a picture.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G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oal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E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quation development.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S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olve the equation.</a:t>
            </a:r>
            <a:endParaRPr lang="en-US" dirty="0">
              <a:solidFill>
                <a:srgbClr val="00206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271958" y="3453189"/>
            <a:ext cx="4056585" cy="3600986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RIDE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ead the problem.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dentify the relevant information.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etermine the operation and unit for the answer.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nter the correct numbers and calculate, then check the answer.</a:t>
            </a:r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3719889"/>
            <a:ext cx="31750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95" y="93661"/>
            <a:ext cx="2710716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9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79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54F4A760-041C-CA48-BE0A-9E6AC3D8BBB0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62860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62" y="317500"/>
            <a:ext cx="4375853" cy="5697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863" y="442119"/>
            <a:ext cx="31623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9468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487" y="0"/>
            <a:ext cx="5733271" cy="2553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849" y="2589767"/>
            <a:ext cx="2914650" cy="4268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6" y="2719387"/>
            <a:ext cx="3377593" cy="42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8352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7273" y="4141151"/>
            <a:ext cx="3918547" cy="267765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SOLVE</a:t>
            </a:r>
          </a:p>
          <a:p>
            <a:pPr algn="ctr" defTabSz="457200"/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tudy the problem.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O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rganize the facts.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L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ine up the plan. 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V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erify the plan with computation.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xamine the answer.</a:t>
            </a:r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endParaRPr lang="en-US" dirty="0">
              <a:solidFill>
                <a:prstClr val="white"/>
              </a:solidFill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44440" y="389900"/>
            <a:ext cx="3667696" cy="34187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SIGNS</a:t>
            </a:r>
            <a:endParaRPr lang="en-US" b="1" dirty="0">
              <a:solidFill>
                <a:prstClr val="white"/>
              </a:solidFill>
            </a:endParaRP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urvey questions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I</a:t>
            </a:r>
            <a:r>
              <a:rPr lang="en-US" sz="2400" dirty="0">
                <a:solidFill>
                  <a:prstClr val="white"/>
                </a:solidFill>
              </a:rPr>
              <a:t>dentify key words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G</a:t>
            </a:r>
            <a:r>
              <a:rPr lang="en-US" sz="2400" dirty="0">
                <a:solidFill>
                  <a:prstClr val="white"/>
                </a:solidFill>
              </a:rPr>
              <a:t>raphically draw problem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N</a:t>
            </a:r>
            <a:r>
              <a:rPr lang="en-US" sz="2400" dirty="0">
                <a:solidFill>
                  <a:prstClr val="white"/>
                </a:solidFill>
              </a:rPr>
              <a:t>ote operations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</a:t>
            </a: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7BFA4-9269-014C-9BF1-A9C147147D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" y="61957"/>
            <a:ext cx="2994976" cy="38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641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275" y="2927351"/>
            <a:ext cx="28448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0459" y="114147"/>
            <a:ext cx="3561984" cy="312672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R-CUBES</a:t>
            </a:r>
          </a:p>
          <a:p>
            <a:pPr algn="ctr" defTabSz="457200"/>
            <a:endParaRPr lang="en-US" sz="1200" b="1" dirty="0">
              <a:solidFill>
                <a:prstClr val="white"/>
              </a:solidFill>
            </a:endParaRP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R</a:t>
            </a:r>
            <a:r>
              <a:rPr lang="en-US" sz="2400" dirty="0">
                <a:solidFill>
                  <a:prstClr val="white"/>
                </a:solidFill>
              </a:rPr>
              <a:t>ead the problem.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C</a:t>
            </a:r>
            <a:r>
              <a:rPr lang="en-US" sz="2400" dirty="0">
                <a:solidFill>
                  <a:prstClr val="white"/>
                </a:solidFill>
              </a:rPr>
              <a:t>ircle key numbers.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U</a:t>
            </a:r>
            <a:r>
              <a:rPr lang="en-US" sz="2400" dirty="0">
                <a:solidFill>
                  <a:prstClr val="white"/>
                </a:solidFill>
              </a:rPr>
              <a:t>nderline the question.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B</a:t>
            </a:r>
            <a:r>
              <a:rPr lang="en-US" sz="2400" dirty="0">
                <a:solidFill>
                  <a:prstClr val="white"/>
                </a:solidFill>
              </a:rPr>
              <a:t>ox action words.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valuate steps.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check.</a:t>
            </a:r>
            <a:endParaRPr lang="en-US" sz="3000" b="1" dirty="0">
              <a:solidFill>
                <a:prstClr val="white"/>
              </a:solidFill>
            </a:endParaRPr>
          </a:p>
          <a:p>
            <a:pPr algn="ctr" defTabSz="45720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Cross 3"/>
          <p:cNvSpPr/>
          <p:nvPr/>
        </p:nvSpPr>
        <p:spPr>
          <a:xfrm rot="18764729">
            <a:off x="2231069" y="3350717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114147"/>
            <a:ext cx="3340100" cy="4445000"/>
          </a:xfrm>
          <a:prstGeom prst="rect">
            <a:avLst/>
          </a:prstGeom>
        </p:spPr>
      </p:pic>
      <p:sp>
        <p:nvSpPr>
          <p:cNvPr id="6" name="Cross 5"/>
          <p:cNvSpPr/>
          <p:nvPr/>
        </p:nvSpPr>
        <p:spPr>
          <a:xfrm rot="18764729">
            <a:off x="-198914" y="465446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6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3" y="1223109"/>
            <a:ext cx="3629804" cy="388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5" y="115433"/>
            <a:ext cx="4445000" cy="337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012" y="3491611"/>
            <a:ext cx="4252476" cy="32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5481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244661367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Schemas</a:t>
            </a:r>
          </a:p>
        </p:txBody>
      </p:sp>
    </p:spTree>
    <p:extLst>
      <p:ext uri="{BB962C8B-B14F-4D97-AF65-F5344CB8AC3E}">
        <p14:creationId xmlns:p14="http://schemas.microsoft.com/office/powerpoint/2010/main" val="316504769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915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Using Schemas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schema</a:t>
            </a:r>
            <a:r>
              <a:rPr lang="en-US" dirty="0"/>
              <a:t> refers to the structure of the word problem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6929" y="2416491"/>
            <a:ext cx="4118250" cy="110570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929" y="3690453"/>
            <a:ext cx="4118250" cy="1105702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929" y="4963110"/>
            <a:ext cx="4118250" cy="110570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7920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Jennifer see?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4216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0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0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0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CF11BC9B-AC6F-DA49-800E-3625C8A3E91D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41610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15469" y="162094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7030A0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 &amp; Jitendra (2009)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C5A77-2CE6-6E47-B9E5-7B2B8E9FD847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7EB71-90DD-DD45-A4CE-59707501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82" y="2907681"/>
            <a:ext cx="4614943" cy="3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8266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22027-B38B-4C4C-9D6E-299E4CB7F81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18154818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3E9B9-998D-D84F-BE4B-5C59E0817C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928" y="0"/>
            <a:ext cx="5200292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9FE67-2D1A-A748-A054-E96B8616433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3427306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" y="1088931"/>
            <a:ext cx="8622292" cy="964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4919" y="24720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= 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7875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5080" y="103114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02721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4446" y="104892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55263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2156" y="3317415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2995" y="3242703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4919" y="4026717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28 + 24 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= 52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3541" y="502742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X 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= 52 cookies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71900" y="1796488"/>
            <a:ext cx="1222597" cy="3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E394C-30EB-F74A-A8F2-C2753DEA5595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52451-73E2-3A4D-B5CE-7AD5B509D7BD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E9CF8-F280-B24F-B222-3A54677B9BC7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DC0274-B815-AC44-AA32-27BBD1ADAE71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8B2CBB-6ADE-6448-9715-FC8B69ACFBAB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84EE00-FE32-B842-A600-8934CDD1CD44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0" grpId="0"/>
      <p:bldP spid="21" grpId="0"/>
      <p:bldP spid="25" grpId="0"/>
      <p:bldP spid="33" grpId="0"/>
      <p:bldP spid="34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2" y="1022473"/>
            <a:ext cx="9144000" cy="1010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558039" y="5337018"/>
            <a:ext cx="894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2 IXL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1380" y="2284095"/>
            <a:ext cx="14143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-  11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7890" y="2284094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11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+ 1 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6677" y="227087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12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7999" y="4232091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 millimeter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1179" y="86073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8928" y="88243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77897" y="1660832"/>
            <a:ext cx="1162709" cy="4102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655854" y="2214071"/>
            <a:ext cx="3443287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57492" y="2929488"/>
            <a:ext cx="1757363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14855" y="2927614"/>
            <a:ext cx="1684286" cy="7154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89597" y="302499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11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17502" y="3004709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595720-39F5-B847-9493-4F29D8FBB87C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566AD-07F4-EF40-822F-DCAB57CF1DD2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C4AA9D-8E86-464A-919B-B2509D89E27C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BD94B8-35C7-FE45-94B7-F20480AE8EC0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BBC0C1-AB22-5C48-BFCA-1F93BBB53A85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F820ED-A752-3145-B0C2-F3BC0FA60CC1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8" grpId="0" animBg="1"/>
      <p:bldP spid="21" grpId="0" animBg="1"/>
      <p:bldP spid="22" grpId="0" animBg="1"/>
      <p:bldP spid="23" grpId="0"/>
      <p:bldP spid="24" grpId="0"/>
      <p:bldP spid="20" grpId="0"/>
      <p:bldP spid="25" grpId="0"/>
      <p:bldP spid="26" grpId="0"/>
      <p:bldP spid="27" grpId="0"/>
      <p:bldP spid="28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7404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Greater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chemeClr val="accent4"/>
                </a:solidFill>
              </a:rPr>
              <a:t>less</a:t>
            </a:r>
            <a:r>
              <a:rPr lang="en-US" sz="2800" b="1" dirty="0"/>
              <a:t> </a:t>
            </a:r>
            <a:r>
              <a:rPr lang="en-US" sz="2800" dirty="0"/>
              <a:t>amounts compared for a </a:t>
            </a:r>
            <a:r>
              <a:rPr lang="en-US" sz="2800" b="1" dirty="0">
                <a:solidFill>
                  <a:srgbClr val="0070C0"/>
                </a:solidFill>
              </a:rPr>
              <a:t>difference</a:t>
            </a:r>
          </a:p>
          <a:p>
            <a:pPr lvl="1"/>
            <a:r>
              <a:rPr lang="en-US" sz="2800" dirty="0"/>
              <a:t>Courtney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Silva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apples. How many more apples does Courtney have? (How many fewer?)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  <a:p>
            <a:pPr lvl="1"/>
            <a:r>
              <a:rPr lang="en-US" sz="2800" dirty="0"/>
              <a:t>Courtney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more apples than Silva. If Silva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apples, how many does Courtney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  <a:p>
            <a:pPr lvl="1"/>
            <a:r>
              <a:rPr lang="en-US" sz="2800" dirty="0"/>
              <a:t>Silva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fewer apples than Courtney. Courtney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How many apples does Silva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693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62314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DA499-7E5D-1949-B949-70A5E1DC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2" y="2706209"/>
            <a:ext cx="2323695" cy="321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36998-C015-4E40-8CD8-CDA7250F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29" y="3060923"/>
            <a:ext cx="3771630" cy="2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6736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7918D-EA73-7049-B7BE-EDB18D12021E}"/>
              </a:ext>
            </a:extLst>
          </p:cNvPr>
          <p:cNvSpPr/>
          <p:nvPr/>
        </p:nvSpPr>
        <p:spPr>
          <a:xfrm>
            <a:off x="127864" y="2374693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19671073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30BE0B-6171-AF49-B01B-EEFE00F243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940" y="0"/>
            <a:ext cx="5200292" cy="68580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265715" y="4227615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745678" y="4227614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212BE-1D73-0943-8AF5-17C85D867443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972524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1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1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1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1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424CC041-A6DE-7A45-AF4B-154C297ABF8E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838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8" y="1084403"/>
            <a:ext cx="8667108" cy="1017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4192" y="3046517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68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544" y="109513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3420" y="105082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86218" y="3061209"/>
            <a:ext cx="134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107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5756" y="3071509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1156" y="39206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107 </a:t>
            </a:r>
            <a:r>
              <a:rPr lang="mr-IN" sz="3000" dirty="0">
                <a:solidFill>
                  <a:srgbClr val="4F81BD"/>
                </a:solidFill>
                <a:latin typeface="Chalkduster"/>
                <a:cs typeface="Chalkduster"/>
              </a:rPr>
              <a:t>–</a:t>
            </a:r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 68 = 39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281369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B = 39 more beads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3687" y="2047159"/>
            <a:ext cx="1921688" cy="1840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4260" y="3117675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68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69898" y="3107375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  <a:p>
            <a:pPr marL="342900" indent="-342900" algn="r" defTabSz="457200">
              <a:buFontTx/>
              <a:buChar char="-"/>
            </a:pPr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68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rgbClr val="008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99062" y="241129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G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	  –  L  </a:t>
            </a:r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=  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0876" y="3049667"/>
            <a:ext cx="53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76068" y="3052818"/>
            <a:ext cx="4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26939" y="2015644"/>
            <a:ext cx="1921688" cy="1840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11294-F540-484C-B35B-7947642E7B28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B9015-85D8-694E-BCEC-5296081AAD31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BE7E3-DE38-BD49-9BAC-68C6D4485B79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216B4C-46F1-214E-AB79-3DE4914ADB09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4A692-8B05-034B-95AA-770462E6F6A9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346E20-83F5-674C-8271-EDB128A57372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8" grpId="0"/>
      <p:bldP spid="29" grpId="0"/>
      <p:bldP spid="30" grpId="0"/>
      <p:bldP spid="33" grpId="0"/>
      <p:bldP spid="34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98" y="1805050"/>
            <a:ext cx="7295510" cy="1365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6D5A8E-856E-4746-A72F-BE122078E24F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13831448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6956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500" dirty="0"/>
              <a:t>Sandra had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How much money does Sandra have now? 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500" dirty="0"/>
              <a:t>Sandra has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money for cleaning her room. Now Sandra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she earn?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500" dirty="0"/>
              <a:t>Sandra had some money. Then she made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Now she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Sandra start with?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3368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Yolanda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Yolanda have now?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600" dirty="0"/>
              <a:t>Yolanda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some of the cookies. Now, she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cookies. How many cookies did Yolanda eat?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600" dirty="0"/>
              <a:t>Yolanda baked some cookies.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 and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 left. How many cookies did Yolanda bake?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AD58F-66C8-D141-84CC-064FCCE314D4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91137198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4822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347549"/>
            <a:ext cx="782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“Does an amount increase or decrease?”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E9C3F-71A5-4F48-A36E-79A75416879E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DC45A4-98F2-7D44-BD3A-13BD0D393828}"/>
              </a:ext>
            </a:extLst>
          </p:cNvPr>
          <p:cNvSpPr/>
          <p:nvPr/>
        </p:nvSpPr>
        <p:spPr>
          <a:xfrm>
            <a:off x="127864" y="2336628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7F6D8-BC40-F146-9D8B-657CB3186E93}"/>
              </a:ext>
            </a:extLst>
          </p:cNvPr>
          <p:cNvSpPr/>
          <p:nvPr/>
        </p:nvSpPr>
        <p:spPr>
          <a:xfrm>
            <a:off x="127864" y="4600442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24434292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270AFA-5A8D-7343-984D-0796CFD697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321" y="0"/>
            <a:ext cx="517261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8C289-6AA2-7344-94FC-2457B42A1E9E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68189280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1"/>
          <p:cNvSpPr txBox="1">
            <a:spLocks/>
          </p:cNvSpPr>
          <p:nvPr/>
        </p:nvSpPr>
        <p:spPr>
          <a:xfrm>
            <a:off x="902093" y="1193893"/>
            <a:ext cx="7897840" cy="133446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tx1"/>
                </a:solidFill>
              </a:rPr>
              <a:t>A bus had 13 passengers. At the next stop, more passengers got on the bus. Now, there are 28 passengers. How many passengers got on the bus?	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364" y="3459831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431" y="116109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6391" y="153795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99062" y="347357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8523" y="348245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28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1635" y="4639705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13 + 15 = 28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693736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15 passengers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499062" y="2336774"/>
            <a:ext cx="1390985" cy="13034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75200" y="3899596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13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28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677" y="3641636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28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-  13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rgbClr val="008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0955" y="275178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ST + C = 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9066" y="348973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+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7823" y="344646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FD3F2-156D-764E-BE53-BA8A43D7C9D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57D33-8A1E-154B-97F0-59CA15C50D1A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45805-14D5-7849-B8CB-09F1C3CFAFF1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A9209-87C0-604D-9638-746B16D6079A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F749-DC6D-E84C-B077-512217A77075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48EB9B-146A-EA42-ABDD-528B1A922BC6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6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2" grpId="0"/>
      <p:bldP spid="27" grpId="0"/>
      <p:bldP spid="28" grpId="0"/>
      <p:bldP spid="29" grpId="0"/>
      <p:bldP spid="30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28800"/>
            <a:ext cx="7660415" cy="1421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0D5196-4EBA-4445-9B78-19216F0FFD6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58682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2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82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82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82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82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664;p75">
            <a:extLst>
              <a:ext uri="{FF2B5EF4-FFF2-40B4-BE49-F238E27FC236}">
                <a16:creationId xmlns:a16="http://schemas.microsoft.com/office/drawing/2014/main" id="{1F2DB976-D28C-5047-B758-320198C82D40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4414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3205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53540"/>
            <a:ext cx="7565883" cy="1614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F9CEE2-BF68-BC4F-98DA-79D17F72ADE6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5710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1826490"/>
            <a:ext cx="7677385" cy="19023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E6184F-9063-2A45-B0F0-9F32724A40D1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06877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32364"/>
            <a:ext cx="7822456" cy="2110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782AF6-A46C-774A-B1B2-0B0CC1FA85CA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4133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02" y="1036101"/>
            <a:ext cx="8419377" cy="27580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74460" y="4482881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+ P3 = 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B005F-6E44-8D4D-8763-53A5293E1369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068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6101"/>
            <a:ext cx="8518748" cy="23920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699404" y="3684742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ST – C + C = E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036101"/>
            <a:ext cx="957263" cy="508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594CC-B8B6-D242-BD0C-AAB5F0123D1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7790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7030A0"/>
                </a:solidFill>
              </a:rPr>
              <a:t>Total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70C0"/>
                </a:solidFill>
              </a:rPr>
              <a:t>Difference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B050"/>
                </a:solidFill>
              </a:rPr>
              <a:t>Change</a:t>
            </a:r>
            <a:r>
              <a:rPr lang="en-US" sz="3200" dirty="0"/>
              <a:t> problem?</a:t>
            </a:r>
          </a:p>
        </p:txBody>
      </p:sp>
    </p:spTree>
    <p:extLst>
      <p:ext uri="{BB962C8B-B14F-4D97-AF65-F5344CB8AC3E}">
        <p14:creationId xmlns:p14="http://schemas.microsoft.com/office/powerpoint/2010/main" val="49867261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0628529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138" y="1036637"/>
            <a:ext cx="6191250" cy="513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3 STAAR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71C56-DC86-4C4A-9F3B-DEA151D9A39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41626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987425"/>
            <a:ext cx="8329889" cy="224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6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5 Smarter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75A9E-50F6-9547-80E1-05006EAC3ADD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6406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Sarah Powell, </a:t>
            </a:r>
            <a:r>
              <a:rPr lang="en-US" sz="2800" dirty="0" err="1"/>
              <a:t>Ph.D</a:t>
            </a:r>
            <a:r>
              <a:rPr lang="en-US" sz="2800" dirty="0"/>
              <a:t> </a:t>
            </a:r>
          </a:p>
          <a:p>
            <a:r>
              <a:rPr lang="en-US" sz="2800" dirty="0"/>
              <a:t>The </a:t>
            </a:r>
            <a:r>
              <a:rPr lang="en-US" sz="2600" dirty="0"/>
              <a:t>University of Texas at Austin</a:t>
            </a:r>
          </a:p>
          <a:p>
            <a:pPr lvl="1"/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92" y="3955501"/>
            <a:ext cx="5709035" cy="15172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761262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3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83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83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83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83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83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48F6DCDF-025D-5640-A1C8-EF4AE8A91F37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001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2" y="813231"/>
            <a:ext cx="8050885" cy="2019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83522" y="5337018"/>
            <a:ext cx="1843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4 Smarted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B6802-3DBC-3846-B8FB-3E9E17C71C23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7021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183150288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Multiplicative Schemas</a:t>
            </a:r>
          </a:p>
        </p:txBody>
      </p:sp>
    </p:spTree>
    <p:extLst>
      <p:ext uri="{BB962C8B-B14F-4D97-AF65-F5344CB8AC3E}">
        <p14:creationId xmlns:p14="http://schemas.microsoft.com/office/powerpoint/2010/main" val="142817634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473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dirty="0"/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bags of apples. There are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in each bag. How many apples does Kristina have altogether? 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She wants to share them equally among her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friends. How many apples will each friend receive?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?</a:t>
            </a:r>
            <a:r>
              <a:rPr lang="en-US" sz="2600" dirty="0">
                <a:solidFill>
                  <a:srgbClr val="EB641B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She put them into bags containing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each. How many bags did Kristina use?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>
                <a:solidFill>
                  <a:schemeClr val="accent4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6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33976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453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52759614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014D43-F56F-274A-BF05-98A253994C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37053" y="1341540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3A683BA-84BE-3149-AAE0-D491EF4ABE15}"/>
              </a:ext>
            </a:extLst>
          </p:cNvPr>
          <p:cNvSpPr/>
          <p:nvPr/>
        </p:nvSpPr>
        <p:spPr>
          <a:xfrm>
            <a:off x="5158584" y="1341539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137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2" y="290058"/>
            <a:ext cx="8116097" cy="21677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81031" y="3502735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9827" y="62752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88142" y="114425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5238" y="3502735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17151" y="3554500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7206" y="4300425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6 x 25 = 150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3571" y="5478602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150 cherries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583114" y="2051965"/>
            <a:ext cx="1390985" cy="130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94174" y="294977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5385" y="291618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1487" y="284123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G x N = 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6812" y="3464875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x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56463" y="3459982"/>
            <a:ext cx="50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5385" y="337868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22726" y="382828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35370" y="435718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5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1028068"/>
            <a:ext cx="8086196" cy="1057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</a:t>
            </a:r>
            <a:r>
              <a:rPr lang="en-US" sz="1200">
                <a:solidFill>
                  <a:schemeClr val="accent2"/>
                </a:solidFill>
              </a:rPr>
              <a:t>3 STAAR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16974" y="1946680"/>
            <a:ext cx="16148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39125" y="933272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9549" y="1002707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6179" y="451643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x 4 = 24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062939" y="5088075"/>
            <a:ext cx="4272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96753" y="5088075"/>
            <a:ext cx="664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65381" y="5073871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4710" y="5095464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4781" y="5714564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6 packs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787224" y="4149321"/>
            <a:ext cx="0" cy="2318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99305" y="1931842"/>
            <a:ext cx="804292" cy="14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A7FE6-8142-3D47-8A4C-4FD19AFFDBB6}"/>
              </a:ext>
            </a:extLst>
          </p:cNvPr>
          <p:cNvSpPr txBox="1"/>
          <p:nvPr/>
        </p:nvSpPr>
        <p:spPr>
          <a:xfrm>
            <a:off x="433494" y="2462699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2524B-047D-6A44-AAF2-BE5EB3890CE3}"/>
              </a:ext>
            </a:extLst>
          </p:cNvPr>
          <p:cNvSpPr txBox="1"/>
          <p:nvPr/>
        </p:nvSpPr>
        <p:spPr>
          <a:xfrm>
            <a:off x="354705" y="242910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B091B9-F8C4-9B43-A4F6-E32F1F70380A}"/>
              </a:ext>
            </a:extLst>
          </p:cNvPr>
          <p:cNvSpPr txBox="1"/>
          <p:nvPr/>
        </p:nvSpPr>
        <p:spPr>
          <a:xfrm>
            <a:off x="354705" y="289160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2F7190-B581-F149-936F-86E8A0C15B5E}"/>
              </a:ext>
            </a:extLst>
          </p:cNvPr>
          <p:cNvSpPr txBox="1"/>
          <p:nvPr/>
        </p:nvSpPr>
        <p:spPr>
          <a:xfrm>
            <a:off x="362046" y="33412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9BE433-AF9C-6C45-A0EC-EFC9A592EC13}"/>
              </a:ext>
            </a:extLst>
          </p:cNvPr>
          <p:cNvSpPr txBox="1"/>
          <p:nvPr/>
        </p:nvSpPr>
        <p:spPr>
          <a:xfrm>
            <a:off x="374690" y="387010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9D1A8F-C28A-A740-B361-A5664989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496" y="2266991"/>
            <a:ext cx="4991398" cy="23121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D61A90A-D1EE-504F-AA56-85C1A61F1A0A}"/>
              </a:ext>
            </a:extLst>
          </p:cNvPr>
          <p:cNvSpPr txBox="1"/>
          <p:nvPr/>
        </p:nvSpPr>
        <p:spPr>
          <a:xfrm>
            <a:off x="5786973" y="2949449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8C5D93-F93C-A542-B3EA-D9FD460ABFFD}"/>
              </a:ext>
            </a:extLst>
          </p:cNvPr>
          <p:cNvSpPr txBox="1"/>
          <p:nvPr/>
        </p:nvSpPr>
        <p:spPr>
          <a:xfrm>
            <a:off x="4164851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E5AA41-058A-354E-91CA-4D55B62493B6}"/>
              </a:ext>
            </a:extLst>
          </p:cNvPr>
          <p:cNvSpPr txBox="1"/>
          <p:nvPr/>
        </p:nvSpPr>
        <p:spPr>
          <a:xfrm>
            <a:off x="2511522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520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  <p:bldP spid="24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4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84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84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84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 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84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84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84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5374F42E-37C0-744E-AE76-D4CE24E4263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33194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/>
            <a:r>
              <a:rPr lang="en-US" sz="2400" dirty="0"/>
              <a:t>Marcie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Lisa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Lisa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	</a:t>
            </a:r>
          </a:p>
          <a:p>
            <a:pPr lvl="1"/>
            <a:r>
              <a:rPr lang="en-US" dirty="0"/>
              <a:t>Lisa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apples. She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Marcie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?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dirty="0"/>
              <a:t>Lisa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apples, and </a:t>
            </a:r>
            <a:r>
              <a:rPr lang="en-US" dirty="0"/>
              <a:t>Marcie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How many times as many apples did </a:t>
            </a:r>
            <a:r>
              <a:rPr lang="en-US" dirty="0"/>
              <a:t>Lisa </a:t>
            </a:r>
            <a:r>
              <a:rPr lang="en-US" sz="2400" dirty="0"/>
              <a:t>pick as </a:t>
            </a:r>
            <a:r>
              <a:rPr lang="en-US" dirty="0"/>
              <a:t>Marcie </a:t>
            </a:r>
            <a:r>
              <a:rPr lang="en-US" sz="2400" dirty="0"/>
              <a:t>did?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?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6046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50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C9CA7-D7E8-0A4B-AAA1-A682F6552426}"/>
              </a:ext>
            </a:extLst>
          </p:cNvPr>
          <p:cNvSpPr/>
          <p:nvPr/>
        </p:nvSpPr>
        <p:spPr>
          <a:xfrm>
            <a:off x="127864" y="2356405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31871878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2C687-FA81-2A4D-B6D4-4660898D26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66771" y="4024161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3151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C6686F-CCF8-414A-BDEC-95DB7273E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81" y="3514842"/>
            <a:ext cx="4021095" cy="1921847"/>
          </a:xfrm>
          <a:prstGeom prst="rect">
            <a:avLst/>
          </a:prstGeom>
        </p:spPr>
      </p:pic>
      <p:sp>
        <p:nvSpPr>
          <p:cNvPr id="12" name="U-Turn Arrow 11"/>
          <p:cNvSpPr/>
          <p:nvPr/>
        </p:nvSpPr>
        <p:spPr>
          <a:xfrm>
            <a:off x="2752725" y="2457450"/>
            <a:ext cx="2500313" cy="41468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" y="1071563"/>
            <a:ext cx="8871280" cy="1128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2872139"/>
            <a:ext cx="8784859" cy="758825"/>
          </a:xfrm>
          <a:prstGeom prst="rect">
            <a:avLst/>
          </a:prstGeom>
        </p:spPr>
      </p:pic>
      <p:sp>
        <p:nvSpPr>
          <p:cNvPr id="10" name="U-Turn Arrow 9"/>
          <p:cNvSpPr/>
          <p:nvPr/>
        </p:nvSpPr>
        <p:spPr>
          <a:xfrm>
            <a:off x="428625" y="2457450"/>
            <a:ext cx="2500313" cy="41468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130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3324" y="5394239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12 DVDs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588039" y="1535543"/>
            <a:ext cx="9507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81CAC77-96B0-8F43-8E58-C7F375157C2A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44248-A659-3247-8325-70FB8EE04500}"/>
              </a:ext>
            </a:extLst>
          </p:cNvPr>
          <p:cNvSpPr txBox="1"/>
          <p:nvPr/>
        </p:nvSpPr>
        <p:spPr>
          <a:xfrm>
            <a:off x="308452" y="3756078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78ECC-3793-4240-91E5-FB862DE2C7B3}"/>
              </a:ext>
            </a:extLst>
          </p:cNvPr>
          <p:cNvSpPr txBox="1"/>
          <p:nvPr/>
        </p:nvSpPr>
        <p:spPr>
          <a:xfrm>
            <a:off x="409082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98A9-2B49-D248-B046-D9CFFB46B526}"/>
              </a:ext>
            </a:extLst>
          </p:cNvPr>
          <p:cNvSpPr txBox="1"/>
          <p:nvPr/>
        </p:nvSpPr>
        <p:spPr>
          <a:xfrm>
            <a:off x="5457647" y="3979828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D0F629-B283-7840-BAA7-332642713A33}"/>
              </a:ext>
            </a:extLst>
          </p:cNvPr>
          <p:cNvSpPr txBox="1"/>
          <p:nvPr/>
        </p:nvSpPr>
        <p:spPr>
          <a:xfrm>
            <a:off x="257955" y="3667820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CACF29-5CF7-7240-BAF5-07CB70320DB5}"/>
              </a:ext>
            </a:extLst>
          </p:cNvPr>
          <p:cNvSpPr txBox="1"/>
          <p:nvPr/>
        </p:nvSpPr>
        <p:spPr>
          <a:xfrm>
            <a:off x="242703" y="41525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E9C6B-4159-A24C-804C-D29944EB61BE}"/>
              </a:ext>
            </a:extLst>
          </p:cNvPr>
          <p:cNvSpPr txBox="1"/>
          <p:nvPr/>
        </p:nvSpPr>
        <p:spPr>
          <a:xfrm>
            <a:off x="198316" y="463445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D5BF08-F50D-C045-BF66-CD276681E7A5}"/>
              </a:ext>
            </a:extLst>
          </p:cNvPr>
          <p:cNvSpPr txBox="1"/>
          <p:nvPr/>
        </p:nvSpPr>
        <p:spPr>
          <a:xfrm>
            <a:off x="198146" y="510496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/>
      <p:bldP spid="14" grpId="0"/>
      <p:bldP spid="18" grpId="0"/>
      <p:bldP spid="23" grpId="0"/>
      <p:bldP spid="19" grpId="0"/>
      <p:bldP spid="20" grpId="0"/>
      <p:bldP spid="21" grpId="0"/>
      <p:bldP spid="22" grpId="0"/>
      <p:bldP spid="24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Description of relationships among quantities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277122" y="5569296"/>
            <a:ext cx="3363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9BBB59"/>
                </a:solidFill>
              </a:rPr>
              <a:t>Xin et al. (2005)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0344-2444-4344-B41C-0487B20F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158" y="2515827"/>
            <a:ext cx="4105402" cy="33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83618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276098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018365"/>
            <a:ext cx="844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relationships among quantities - if this, then this?”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2473E-90E6-E14A-B480-5DDB82F79C72}"/>
              </a:ext>
            </a:extLst>
          </p:cNvPr>
          <p:cNvSpPr/>
          <p:nvPr/>
        </p:nvSpPr>
        <p:spPr>
          <a:xfrm>
            <a:off x="127864" y="2425192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5701F-4746-AE40-9D3F-B40DFCF5758D}"/>
              </a:ext>
            </a:extLst>
          </p:cNvPr>
          <p:cNvSpPr/>
          <p:nvPr/>
        </p:nvSpPr>
        <p:spPr>
          <a:xfrm>
            <a:off x="127864" y="4287741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6513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182F6-592B-FC4E-B290-4075C6CC7D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5104040" y="4041876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6633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3" y="432933"/>
            <a:ext cx="8243394" cy="21404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3" y="432933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61EB0-EF8D-8D48-8530-ADFD93E5830B}"/>
              </a:ext>
            </a:extLst>
          </p:cNvPr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6792AF-2D13-6443-B239-75B40E87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40" y="2573385"/>
            <a:ext cx="4105402" cy="3353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9D309D-01D8-E740-8052-2C0A4A1A9590}"/>
              </a:ext>
            </a:extLst>
          </p:cNvPr>
          <p:cNvSpPr txBox="1"/>
          <p:nvPr/>
        </p:nvSpPr>
        <p:spPr>
          <a:xfrm>
            <a:off x="256750" y="288586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A0379-5FE6-D442-A507-C455F2B2A3AE}"/>
              </a:ext>
            </a:extLst>
          </p:cNvPr>
          <p:cNvSpPr txBox="1"/>
          <p:nvPr/>
        </p:nvSpPr>
        <p:spPr>
          <a:xfrm>
            <a:off x="177961" y="28522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3A502-5E5E-AB4D-A7FD-656F271E0B5B}"/>
              </a:ext>
            </a:extLst>
          </p:cNvPr>
          <p:cNvSpPr txBox="1"/>
          <p:nvPr/>
        </p:nvSpPr>
        <p:spPr>
          <a:xfrm>
            <a:off x="177961" y="33147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AE6806-D44E-EA4A-89A6-2B7AED20169C}"/>
              </a:ext>
            </a:extLst>
          </p:cNvPr>
          <p:cNvSpPr txBox="1"/>
          <p:nvPr/>
        </p:nvSpPr>
        <p:spPr>
          <a:xfrm>
            <a:off x="185302" y="376437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0D93CD-402D-FD4A-86DD-82F4FF3C59B7}"/>
              </a:ext>
            </a:extLst>
          </p:cNvPr>
          <p:cNvSpPr txBox="1"/>
          <p:nvPr/>
        </p:nvSpPr>
        <p:spPr>
          <a:xfrm>
            <a:off x="197946" y="429327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9B284E-DD43-8C47-9FFA-300BCF1EF7D9}"/>
              </a:ext>
            </a:extLst>
          </p:cNvPr>
          <p:cNvCxnSpPr/>
          <p:nvPr/>
        </p:nvCxnSpPr>
        <p:spPr>
          <a:xfrm>
            <a:off x="631293" y="2267712"/>
            <a:ext cx="21333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712EB76-7E89-474E-9EBD-8CC0FA425A33}"/>
              </a:ext>
            </a:extLst>
          </p:cNvPr>
          <p:cNvSpPr txBox="1"/>
          <p:nvPr/>
        </p:nvSpPr>
        <p:spPr>
          <a:xfrm>
            <a:off x="2866827" y="3210380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176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0F9E0-8D17-5249-BE78-82D3A3696852}"/>
              </a:ext>
            </a:extLst>
          </p:cNvPr>
          <p:cNvSpPr txBox="1"/>
          <p:nvPr/>
        </p:nvSpPr>
        <p:spPr>
          <a:xfrm>
            <a:off x="2246400" y="8989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D0538-06BC-BB41-B0BB-6B0E5651AF33}"/>
              </a:ext>
            </a:extLst>
          </p:cNvPr>
          <p:cNvSpPr txBox="1"/>
          <p:nvPr/>
        </p:nvSpPr>
        <p:spPr>
          <a:xfrm>
            <a:off x="5345264" y="88466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44EF38-E1D6-7C40-8CAB-C16C40980433}"/>
              </a:ext>
            </a:extLst>
          </p:cNvPr>
          <p:cNvSpPr txBox="1"/>
          <p:nvPr/>
        </p:nvSpPr>
        <p:spPr>
          <a:xfrm>
            <a:off x="3039582" y="4824857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90BF4-994D-324F-BB58-FA3CECD446B7}"/>
              </a:ext>
            </a:extLst>
          </p:cNvPr>
          <p:cNvSpPr txBox="1"/>
          <p:nvPr/>
        </p:nvSpPr>
        <p:spPr>
          <a:xfrm>
            <a:off x="4902040" y="3221606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B9A177-F46F-0546-91A2-C9B60D3BC7F0}"/>
              </a:ext>
            </a:extLst>
          </p:cNvPr>
          <p:cNvSpPr txBox="1"/>
          <p:nvPr/>
        </p:nvSpPr>
        <p:spPr>
          <a:xfrm>
            <a:off x="3770606" y="174333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C1364-EC0C-9646-8485-48AA85E7A389}"/>
              </a:ext>
            </a:extLst>
          </p:cNvPr>
          <p:cNvSpPr txBox="1"/>
          <p:nvPr/>
        </p:nvSpPr>
        <p:spPr>
          <a:xfrm>
            <a:off x="5010286" y="4831775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C72E4-9909-E94F-B73F-84712D6E133B}"/>
              </a:ext>
            </a:extLst>
          </p:cNvPr>
          <p:cNvSpPr txBox="1"/>
          <p:nvPr/>
        </p:nvSpPr>
        <p:spPr>
          <a:xfrm>
            <a:off x="5934089" y="3235391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110 slices</a:t>
            </a:r>
          </a:p>
        </p:txBody>
      </p:sp>
    </p:spTree>
    <p:extLst>
      <p:ext uri="{BB962C8B-B14F-4D97-AF65-F5344CB8AC3E}">
        <p14:creationId xmlns:p14="http://schemas.microsoft.com/office/powerpoint/2010/main" val="49838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330DF0-AA51-F74F-8D1D-34997B4FF0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23" y="0"/>
            <a:ext cx="5160354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C90FC68-C72E-EC47-9B0A-23482BB8D816}"/>
              </a:ext>
            </a:extLst>
          </p:cNvPr>
          <p:cNvSpPr/>
          <p:nvPr/>
        </p:nvSpPr>
        <p:spPr>
          <a:xfrm>
            <a:off x="2616872" y="1243812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4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5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85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85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85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85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85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85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85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cxnSp>
        <p:nvCxnSpPr>
          <p:cNvPr id="12" name="Google Shape;664;p75">
            <a:extLst>
              <a:ext uri="{FF2B5EF4-FFF2-40B4-BE49-F238E27FC236}">
                <a16:creationId xmlns:a16="http://schemas.microsoft.com/office/drawing/2014/main" id="{91558F9F-8BDA-3145-8246-E9DDFC7B2746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55545128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20" y="519356"/>
            <a:ext cx="8268936" cy="17491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2" y="290058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9D552D-5005-5240-B4C6-F2092B2C6530}"/>
              </a:ext>
            </a:extLst>
          </p:cNvPr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80673533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4565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4" y="546090"/>
            <a:ext cx="8272031" cy="22304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9950FE-DFCE-544F-88A8-80747997E06A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1576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4" y="501677"/>
            <a:ext cx="8121492" cy="2320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A7542-9559-334A-933D-132D44AC3045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79194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2" y="1006474"/>
            <a:ext cx="8359798" cy="1179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5D610-022D-254C-9A87-16359C8B6493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7543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an </a:t>
            </a:r>
            <a:r>
              <a:rPr lang="en-US" sz="3200" b="1" dirty="0">
                <a:solidFill>
                  <a:schemeClr val="accent4"/>
                </a:solidFill>
              </a:rPr>
              <a:t>Equal Groups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chemeClr val="accent2"/>
                </a:solidFill>
              </a:rPr>
              <a:t>Comparison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FF0000"/>
                </a:solidFill>
              </a:rPr>
              <a:t>Ratios/Proportions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310411174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330DF0-AA51-F74F-8D1D-34997B4FF0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23" y="0"/>
            <a:ext cx="5160354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C90FC68-C72E-EC47-9B0A-23482BB8D816}"/>
              </a:ext>
            </a:extLst>
          </p:cNvPr>
          <p:cNvSpPr/>
          <p:nvPr/>
        </p:nvSpPr>
        <p:spPr>
          <a:xfrm>
            <a:off x="5198232" y="1268088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A22E2C0F-E39C-044D-9F3E-820FD0FAF223}"/>
              </a:ext>
            </a:extLst>
          </p:cNvPr>
          <p:cNvSpPr/>
          <p:nvPr/>
        </p:nvSpPr>
        <p:spPr>
          <a:xfrm>
            <a:off x="2672169" y="4212241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465BBC55-BEC9-964E-9106-7701F2F33BB8}"/>
              </a:ext>
            </a:extLst>
          </p:cNvPr>
          <p:cNvSpPr/>
          <p:nvPr/>
        </p:nvSpPr>
        <p:spPr>
          <a:xfrm>
            <a:off x="5198232" y="4139412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8614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851490-E667-DA40-8A0E-9F997D2976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263650"/>
            <a:ext cx="80772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0925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99C0BF-E1C9-4841-8CC8-311E49C7D3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1485900"/>
            <a:ext cx="8026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1201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034F0-A6DB-AA48-B372-5FE50767B0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492250"/>
            <a:ext cx="77724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75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6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86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86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86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86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86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86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86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773" name="Google Shape;773;p86"/>
          <p:cNvSpPr/>
          <p:nvPr/>
        </p:nvSpPr>
        <p:spPr>
          <a:xfrm rot="3258815">
            <a:off x="451354" y="98459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cxnSp>
        <p:nvCxnSpPr>
          <p:cNvPr id="13" name="Google Shape;664;p75">
            <a:extLst>
              <a:ext uri="{FF2B5EF4-FFF2-40B4-BE49-F238E27FC236}">
                <a16:creationId xmlns:a16="http://schemas.microsoft.com/office/drawing/2014/main" id="{3E298490-61E3-D24C-9770-900FD59B42A2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04742146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96604799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09715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6 Smarter Balanced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2" y="989011"/>
            <a:ext cx="8808331" cy="925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4E37B-A490-9444-9E4C-72FCD06C498C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6159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8" y="884668"/>
            <a:ext cx="8049956" cy="4215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43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8965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73" y="998536"/>
            <a:ext cx="8826033" cy="185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A35DE-47C5-444A-A29E-E8FE5F762547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500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305B7-CFD8-6A48-AB54-92F1FBE2BD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1022350"/>
            <a:ext cx="81153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96716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7039B2-6A7B-DB49-A841-4713E0A06E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50" y="336550"/>
            <a:ext cx="7286152" cy="59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8638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A9850-3CC8-0349-9F69-2F6BC467C4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977900"/>
            <a:ext cx="81788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1215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46710" y="3477585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46710" y="5160463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46710" y="4319024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53005" y="2632084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53005" y="972390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73254" y="1802237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56791" y="0"/>
            <a:ext cx="2143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1260761090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669990954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do you incorporate effective problem-solving strategies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984443"/>
            <a:ext cx="8686800" cy="386708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FF2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use key words tied to operations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an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attack strategy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explicitly teach problem solving</a:t>
            </a:r>
            <a:endParaRPr lang="en-US" sz="2400" b="1" dirty="0">
              <a:solidFill>
                <a:srgbClr val="00905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provide problem-solving instruction regularly (i.e., several times a week)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practice schemas that students will encounter regularly</a:t>
            </a:r>
          </a:p>
        </p:txBody>
      </p:sp>
    </p:spTree>
    <p:extLst>
      <p:ext uri="{BB962C8B-B14F-4D97-AF65-F5344CB8AC3E}">
        <p14:creationId xmlns:p14="http://schemas.microsoft.com/office/powerpoint/2010/main" val="3717694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87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87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87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87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 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87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87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87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87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788" name="Google Shape;788;p87"/>
          <p:cNvSpPr/>
          <p:nvPr/>
        </p:nvSpPr>
        <p:spPr>
          <a:xfrm rot="3258815">
            <a:off x="451354" y="98459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pic>
        <p:nvPicPr>
          <p:cNvPr id="790" name="Google Shape;790;p8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3823" y="347732"/>
            <a:ext cx="1280517" cy="22574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E8EFA41F-A2E4-A646-824F-746158609E4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32785253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Component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87388" y="2177970"/>
            <a:ext cx="2488557" cy="7523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task</a:t>
            </a:r>
          </a:p>
        </p:txBody>
      </p:sp>
      <p:sp>
        <p:nvSpPr>
          <p:cNvPr id="4" name="Rectangle 3"/>
          <p:cNvSpPr/>
          <p:nvPr/>
        </p:nvSpPr>
        <p:spPr>
          <a:xfrm>
            <a:off x="5886350" y="4141808"/>
            <a:ext cx="2488557" cy="7523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regulate behavior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2401" y="3165676"/>
            <a:ext cx="2488557" cy="7523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keep attention</a:t>
            </a:r>
          </a:p>
        </p:txBody>
      </p:sp>
    </p:spTree>
    <p:extLst>
      <p:ext uri="{BB962C8B-B14F-4D97-AF65-F5344CB8AC3E}">
        <p14:creationId xmlns:p14="http://schemas.microsoft.com/office/powerpoint/2010/main" val="346729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400" dirty="0"/>
              <a:t>How do you incorporate a motivational component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452282"/>
            <a:ext cx="8686800" cy="4399245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Utilize a motivational component, when necessary</a:t>
            </a:r>
          </a:p>
        </p:txBody>
      </p:sp>
    </p:spTree>
    <p:extLst>
      <p:ext uri="{BB962C8B-B14F-4D97-AF65-F5344CB8AC3E}">
        <p14:creationId xmlns:p14="http://schemas.microsoft.com/office/powerpoint/2010/main" val="567539807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Sarah Powell, Ph.D.</a:t>
            </a:r>
          </a:p>
          <a:p>
            <a:r>
              <a:rPr lang="en-US" sz="2800" dirty="0"/>
              <a:t>The </a:t>
            </a:r>
            <a:r>
              <a:rPr lang="en-US" sz="2600" dirty="0"/>
              <a:t>University of Texas at Austin</a:t>
            </a:r>
          </a:p>
          <a:p>
            <a:pPr lvl="1"/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" y="4055795"/>
            <a:ext cx="5709035" cy="15172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83498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8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Place Value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16408571-822D-0B40-AFC6-02EE8CCDE76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95560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9"/>
          <p:cNvSpPr/>
          <p:nvPr/>
        </p:nvSpPr>
        <p:spPr>
          <a:xfrm>
            <a:off x="6120597" y="2322430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89"/>
          <p:cNvSpPr/>
          <p:nvPr/>
        </p:nvSpPr>
        <p:spPr>
          <a:xfrm>
            <a:off x="3220163" y="2656233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89"/>
          <p:cNvSpPr/>
          <p:nvPr/>
        </p:nvSpPr>
        <p:spPr>
          <a:xfrm>
            <a:off x="7665720" y="1630422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89"/>
          <p:cNvSpPr/>
          <p:nvPr/>
        </p:nvSpPr>
        <p:spPr>
          <a:xfrm>
            <a:off x="228600" y="2417811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89"/>
          <p:cNvSpPr/>
          <p:nvPr/>
        </p:nvSpPr>
        <p:spPr>
          <a:xfrm>
            <a:off x="1722493" y="1247587"/>
            <a:ext cx="1325880" cy="2673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10 times as much as it represents in the place to its right and 1/10 of what it represents in the place to its left.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89"/>
          <p:cNvSpPr/>
          <p:nvPr/>
        </p:nvSpPr>
        <p:spPr>
          <a:xfrm>
            <a:off x="4670380" y="997047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64;p75">
            <a:extLst>
              <a:ext uri="{FF2B5EF4-FFF2-40B4-BE49-F238E27FC236}">
                <a16:creationId xmlns:a16="http://schemas.microsoft.com/office/drawing/2014/main" id="{D36C7BAA-FA90-6A46-BC61-AD6EFCDA190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0634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0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AEA01382-ED1A-E948-80A0-CC251EEA800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3123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1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1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4AF54479-0869-064C-A7A8-48CDC01EC9DC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54749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92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92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92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664;p75">
            <a:extLst>
              <a:ext uri="{FF2B5EF4-FFF2-40B4-BE49-F238E27FC236}">
                <a16:creationId xmlns:a16="http://schemas.microsoft.com/office/drawing/2014/main" id="{92CFC041-A2DD-A744-8F8A-DEF50CDD24AE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472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0115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93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93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93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93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EDD9EDB2-46EA-EA40-B7F8-6308B49ACD6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0643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94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94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94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94"/>
          <p:cNvSpPr/>
          <p:nvPr/>
        </p:nvSpPr>
        <p:spPr>
          <a:xfrm>
            <a:off x="6054941" y="2762955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94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664;p75">
            <a:extLst>
              <a:ext uri="{FF2B5EF4-FFF2-40B4-BE49-F238E27FC236}">
                <a16:creationId xmlns:a16="http://schemas.microsoft.com/office/drawing/2014/main" id="{E1EF5EA5-DF30-0E42-BAA7-8530A4C2F0A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4249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5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95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95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95"/>
          <p:cNvSpPr/>
          <p:nvPr/>
        </p:nvSpPr>
        <p:spPr>
          <a:xfrm>
            <a:off x="6054941" y="2762955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95"/>
          <p:cNvSpPr/>
          <p:nvPr/>
        </p:nvSpPr>
        <p:spPr>
          <a:xfrm>
            <a:off x="7501719" y="2762955"/>
            <a:ext cx="1325880" cy="2673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10 times as much as it represents in the place to its right and 1/10 of what it represents in the place to its left.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95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64;p75">
            <a:extLst>
              <a:ext uri="{FF2B5EF4-FFF2-40B4-BE49-F238E27FC236}">
                <a16:creationId xmlns:a16="http://schemas.microsoft.com/office/drawing/2014/main" id="{9872DE9E-5DDC-9A45-ACBE-83DDE01CFA74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29634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99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Problem Solving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889B5C19-682B-EA4D-939C-55B2526C5C2F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19884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0"/>
          <p:cNvSpPr/>
          <p:nvPr/>
        </p:nvSpPr>
        <p:spPr>
          <a:xfrm>
            <a:off x="5061969" y="2008673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100"/>
          <p:cNvSpPr/>
          <p:nvPr/>
        </p:nvSpPr>
        <p:spPr>
          <a:xfrm>
            <a:off x="3991681" y="829901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100"/>
          <p:cNvSpPr/>
          <p:nvPr/>
        </p:nvSpPr>
        <p:spPr>
          <a:xfrm>
            <a:off x="8145522" y="829901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100"/>
          <p:cNvSpPr/>
          <p:nvPr/>
        </p:nvSpPr>
        <p:spPr>
          <a:xfrm>
            <a:off x="2884087" y="1748734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100"/>
          <p:cNvSpPr/>
          <p:nvPr/>
        </p:nvSpPr>
        <p:spPr>
          <a:xfrm>
            <a:off x="1929933" y="2258211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dirty="0"/>
          </a:p>
        </p:txBody>
      </p:sp>
      <p:sp>
        <p:nvSpPr>
          <p:cNvPr id="915" name="Google Shape;915;p100"/>
          <p:cNvSpPr/>
          <p:nvPr/>
        </p:nvSpPr>
        <p:spPr>
          <a:xfrm>
            <a:off x="7168883" y="2430124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/>
          </a:p>
        </p:txBody>
      </p:sp>
      <p:sp>
        <p:nvSpPr>
          <p:cNvPr id="916" name="Google Shape;916;p100"/>
          <p:cNvSpPr/>
          <p:nvPr/>
        </p:nvSpPr>
        <p:spPr>
          <a:xfrm>
            <a:off x="970410" y="393258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 dirty="0"/>
          </a:p>
        </p:txBody>
      </p:sp>
      <p:sp>
        <p:nvSpPr>
          <p:cNvPr id="917" name="Google Shape;917;p100"/>
          <p:cNvSpPr/>
          <p:nvPr/>
        </p:nvSpPr>
        <p:spPr>
          <a:xfrm>
            <a:off x="6169563" y="79832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18" name="Google Shape;918;p100"/>
          <p:cNvSpPr/>
          <p:nvPr/>
        </p:nvSpPr>
        <p:spPr>
          <a:xfrm>
            <a:off x="0" y="2119110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2" name="Google Shape;664;p75">
            <a:extLst>
              <a:ext uri="{FF2B5EF4-FFF2-40B4-BE49-F238E27FC236}">
                <a16:creationId xmlns:a16="http://schemas.microsoft.com/office/drawing/2014/main" id="{6C2930A9-3441-6A46-8CC7-59091CC9E40D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42513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1"/>
          <p:cNvSpPr/>
          <p:nvPr/>
        </p:nvSpPr>
        <p:spPr>
          <a:xfrm>
            <a:off x="87682" y="1746366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01"/>
          <p:cNvSpPr/>
          <p:nvPr/>
        </p:nvSpPr>
        <p:spPr>
          <a:xfrm>
            <a:off x="1140446" y="1743998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1"/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30" name="Google Shape;930;p101"/>
          <p:cNvSpPr/>
          <p:nvPr/>
        </p:nvSpPr>
        <p:spPr>
          <a:xfrm>
            <a:off x="5015108" y="1739262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dirty="0"/>
          </a:p>
        </p:txBody>
      </p:sp>
      <p:sp>
        <p:nvSpPr>
          <p:cNvPr id="931" name="Google Shape;931;p101"/>
          <p:cNvSpPr/>
          <p:nvPr/>
        </p:nvSpPr>
        <p:spPr>
          <a:xfrm>
            <a:off x="5988595" y="1739262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/>
          </a:p>
        </p:txBody>
      </p:sp>
      <p:sp>
        <p:nvSpPr>
          <p:cNvPr id="932" name="Google Shape;932;p101"/>
          <p:cNvSpPr/>
          <p:nvPr/>
        </p:nvSpPr>
        <p:spPr>
          <a:xfrm>
            <a:off x="6986546" y="1739262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33" name="Google Shape;933;p101"/>
          <p:cNvSpPr/>
          <p:nvPr/>
        </p:nvSpPr>
        <p:spPr>
          <a:xfrm>
            <a:off x="7995064" y="1739262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A2C0155E-1AE2-9D46-BB87-5491A8F6A735}"/>
              </a:ext>
            </a:extLst>
          </p:cNvPr>
          <p:cNvCxnSpPr/>
          <p:nvPr/>
        </p:nvCxnSpPr>
        <p:spPr>
          <a:xfrm>
            <a:off x="216074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38983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1"/>
          <p:cNvSpPr/>
          <p:nvPr/>
        </p:nvSpPr>
        <p:spPr>
          <a:xfrm>
            <a:off x="87682" y="1746366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01"/>
          <p:cNvSpPr/>
          <p:nvPr/>
        </p:nvSpPr>
        <p:spPr>
          <a:xfrm>
            <a:off x="1140446" y="1743998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1"/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30" name="Google Shape;930;p101"/>
          <p:cNvSpPr/>
          <p:nvPr/>
        </p:nvSpPr>
        <p:spPr>
          <a:xfrm>
            <a:off x="5015108" y="1739262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dirty="0"/>
          </a:p>
        </p:txBody>
      </p:sp>
      <p:sp>
        <p:nvSpPr>
          <p:cNvPr id="931" name="Google Shape;931;p101"/>
          <p:cNvSpPr/>
          <p:nvPr/>
        </p:nvSpPr>
        <p:spPr>
          <a:xfrm>
            <a:off x="5988595" y="1739262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/>
          </a:p>
        </p:txBody>
      </p:sp>
      <p:sp>
        <p:nvSpPr>
          <p:cNvPr id="932" name="Google Shape;932;p101"/>
          <p:cNvSpPr/>
          <p:nvPr/>
        </p:nvSpPr>
        <p:spPr>
          <a:xfrm>
            <a:off x="6986546" y="1739262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33" name="Google Shape;933;p101"/>
          <p:cNvSpPr/>
          <p:nvPr/>
        </p:nvSpPr>
        <p:spPr>
          <a:xfrm>
            <a:off x="7995064" y="1739262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A2C0155E-1AE2-9D46-BB87-5491A8F6A735}"/>
              </a:ext>
            </a:extLst>
          </p:cNvPr>
          <p:cNvCxnSpPr/>
          <p:nvPr/>
        </p:nvCxnSpPr>
        <p:spPr>
          <a:xfrm>
            <a:off x="216074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2" name="Google Shape;950;p102">
            <a:extLst>
              <a:ext uri="{FF2B5EF4-FFF2-40B4-BE49-F238E27FC236}">
                <a16:creationId xmlns:a16="http://schemas.microsoft.com/office/drawing/2014/main" id="{D1FBB0B9-86A6-3D45-8D2C-028147A12F70}"/>
              </a:ext>
            </a:extLst>
          </p:cNvPr>
          <p:cNvSpPr/>
          <p:nvPr/>
        </p:nvSpPr>
        <p:spPr>
          <a:xfrm rot="3277194">
            <a:off x="2151907" y="861084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13" name="Google Shape;951;p102">
            <a:extLst>
              <a:ext uri="{FF2B5EF4-FFF2-40B4-BE49-F238E27FC236}">
                <a16:creationId xmlns:a16="http://schemas.microsoft.com/office/drawing/2014/main" id="{AAF15C99-2209-0847-AC3E-8654D40B3406}"/>
              </a:ext>
            </a:extLst>
          </p:cNvPr>
          <p:cNvSpPr/>
          <p:nvPr/>
        </p:nvSpPr>
        <p:spPr>
          <a:xfrm rot="3258815">
            <a:off x="-180584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9010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7;p101">
            <a:extLst>
              <a:ext uri="{FF2B5EF4-FFF2-40B4-BE49-F238E27FC236}">
                <a16:creationId xmlns:a16="http://schemas.microsoft.com/office/drawing/2014/main" id="{0C92FB1F-43C8-A044-8A79-069253575A44}"/>
              </a:ext>
            </a:extLst>
          </p:cNvPr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8;p101">
            <a:extLst>
              <a:ext uri="{FF2B5EF4-FFF2-40B4-BE49-F238E27FC236}">
                <a16:creationId xmlns:a16="http://schemas.microsoft.com/office/drawing/2014/main" id="{CDD039FE-21E5-C242-997D-8B0C6EABE323}"/>
              </a:ext>
            </a:extLst>
          </p:cNvPr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929;p101">
            <a:extLst>
              <a:ext uri="{FF2B5EF4-FFF2-40B4-BE49-F238E27FC236}">
                <a16:creationId xmlns:a16="http://schemas.microsoft.com/office/drawing/2014/main" id="{0BA9B22F-908A-9445-940B-A1CF2E8DE7C7}"/>
              </a:ext>
            </a:extLst>
          </p:cNvPr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62" name="Google Shape;962;p103"/>
          <p:cNvSpPr/>
          <p:nvPr/>
        </p:nvSpPr>
        <p:spPr>
          <a:xfrm rot="3277194">
            <a:off x="2151907" y="861084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963" name="Google Shape;963;p103"/>
          <p:cNvSpPr/>
          <p:nvPr/>
        </p:nvSpPr>
        <p:spPr>
          <a:xfrm rot="3258815">
            <a:off x="-180584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D0089950-D17F-614E-B90F-3009EC2AEC3A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61022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4"/>
          <p:cNvSpPr/>
          <p:nvPr/>
        </p:nvSpPr>
        <p:spPr>
          <a:xfrm>
            <a:off x="6869469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Find whole number quotients and remainders with up to four-digit dividends and one-digit divisors, using strategies based on place value, the properties of operations, and/or the relationship between multiplication and division.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104"/>
          <p:cNvSpPr/>
          <p:nvPr/>
        </p:nvSpPr>
        <p:spPr>
          <a:xfrm>
            <a:off x="2010750" y="1753190"/>
            <a:ext cx="1050770" cy="367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104"/>
          <p:cNvSpPr/>
          <p:nvPr/>
        </p:nvSpPr>
        <p:spPr>
          <a:xfrm>
            <a:off x="1164100" y="1749778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104"/>
          <p:cNvSpPr/>
          <p:nvPr/>
        </p:nvSpPr>
        <p:spPr>
          <a:xfrm>
            <a:off x="4566111" y="1753190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104"/>
          <p:cNvSpPr/>
          <p:nvPr/>
        </p:nvSpPr>
        <p:spPr>
          <a:xfrm>
            <a:off x="7952126" y="1749778"/>
            <a:ext cx="1032982" cy="367627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dirty="0"/>
          </a:p>
        </p:txBody>
      </p:sp>
      <p:sp>
        <p:nvSpPr>
          <p:cNvPr id="974" name="Google Shape;974;p104"/>
          <p:cNvSpPr/>
          <p:nvPr/>
        </p:nvSpPr>
        <p:spPr>
          <a:xfrm>
            <a:off x="3039546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Apply properties of operations as strategies to multiply and divide….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104"/>
          <p:cNvSpPr/>
          <p:nvPr/>
        </p:nvSpPr>
        <p:spPr>
          <a:xfrm>
            <a:off x="91595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Explain why addition and subtraction strategies work, using place value and the properties of operations.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104"/>
          <p:cNvSpPr/>
          <p:nvPr/>
        </p:nvSpPr>
        <p:spPr>
          <a:xfrm>
            <a:off x="627606" y="1753190"/>
            <a:ext cx="1037101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104"/>
          <p:cNvSpPr/>
          <p:nvPr/>
        </p:nvSpPr>
        <p:spPr>
          <a:xfrm>
            <a:off x="5945136" y="1753190"/>
            <a:ext cx="1032982" cy="36728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9" name="Google Shape;979;p104"/>
          <p:cNvSpPr/>
          <p:nvPr/>
        </p:nvSpPr>
        <p:spPr>
          <a:xfrm rot="3258815">
            <a:off x="-1015963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980" name="Google Shape;980;p104"/>
          <p:cNvSpPr/>
          <p:nvPr/>
        </p:nvSpPr>
        <p:spPr>
          <a:xfrm>
            <a:off x="3969311" y="1749778"/>
            <a:ext cx="1040438" cy="367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multiplication and division…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104"/>
          <p:cNvSpPr/>
          <p:nvPr/>
        </p:nvSpPr>
        <p:spPr>
          <a:xfrm>
            <a:off x="5492941" y="1749778"/>
            <a:ext cx="1032982" cy="368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104"/>
          <p:cNvSpPr/>
          <p:nvPr/>
        </p:nvSpPr>
        <p:spPr>
          <a:xfrm>
            <a:off x="7483199" y="1753190"/>
            <a:ext cx="1008326" cy="3679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04"/>
          <p:cNvSpPr/>
          <p:nvPr/>
        </p:nvSpPr>
        <p:spPr>
          <a:xfrm rot="3277194">
            <a:off x="5988915" y="96475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cxnSp>
        <p:nvCxnSpPr>
          <p:cNvPr id="19" name="Google Shape;664;p75">
            <a:extLst>
              <a:ext uri="{FF2B5EF4-FFF2-40B4-BE49-F238E27FC236}">
                <a16:creationId xmlns:a16="http://schemas.microsoft.com/office/drawing/2014/main" id="{421B1DC3-39C2-6146-908F-F8E52896343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2079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6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K broad math</a:t>
            </a:r>
            <a:endParaRPr/>
          </a:p>
        </p:txBody>
      </p:sp>
      <p:cxnSp>
        <p:nvCxnSpPr>
          <p:cNvPr id="186" name="Google Shape;186;p27"/>
          <p:cNvCxnSpPr/>
          <p:nvPr/>
        </p:nvCxnSpPr>
        <p:spPr>
          <a:xfrm rot="10800000" flipH="1">
            <a:off x="2460978" y="530579"/>
            <a:ext cx="1133669" cy="507999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27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grade 10 broad math</a:t>
            </a:r>
            <a:endParaRPr/>
          </a:p>
        </p:txBody>
      </p:sp>
      <p:cxnSp>
        <p:nvCxnSpPr>
          <p:cNvPr id="188" name="Google Shape;188;p27"/>
          <p:cNvCxnSpPr/>
          <p:nvPr/>
        </p:nvCxnSpPr>
        <p:spPr>
          <a:xfrm rot="10800000" flipH="1">
            <a:off x="2460978" y="846667"/>
            <a:ext cx="1133669" cy="1697934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9" name="Google Shape;189;p27"/>
          <p:cNvSpPr/>
          <p:nvPr/>
        </p:nvSpPr>
        <p:spPr>
          <a:xfrm>
            <a:off x="6378222" y="497050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484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C013E4-340D-3F4A-B2D1-5157B992D8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069" y="0"/>
            <a:ext cx="5181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75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9309" y="2706758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308" y="1854308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4104" y="2644107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4104" y="1854308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308" y="1392645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104" y="1392644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308" y="3696323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308" y="4037612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7388" y="318053"/>
            <a:ext cx="8224837" cy="780495"/>
          </a:xfrm>
        </p:spPr>
        <p:txBody>
          <a:bodyPr>
            <a:normAutofit/>
          </a:bodyPr>
          <a:lstStyle/>
          <a:p>
            <a:r>
              <a:rPr lang="en-US" dirty="0"/>
              <a:t>Explicit Instruction</a:t>
            </a:r>
          </a:p>
        </p:txBody>
      </p:sp>
    </p:spTree>
    <p:extLst>
      <p:ext uri="{BB962C8B-B14F-4D97-AF65-F5344CB8AC3E}">
        <p14:creationId xmlns:p14="http://schemas.microsoft.com/office/powerpoint/2010/main" val="927531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569" y="1375123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569" y="283326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continue working with our three-dimensional shapes and volume. Understanding volume and calculating volume helps with measuring capacity.”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4BF095A-BA52-FE4D-92A1-D6F239F70BA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12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2324" y="2180595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plus 79, I first decide about the operation. Do I add, subtract, multiply or divide?”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33285" y="2957317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plus sign tells me to add. So, I’ll add 26 plus 79. I’ll use the partial sums strategy. First, I add 20 plus 70. What’s 20 plus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2324" y="3925422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22324" y="441813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add 6 plus 9. What’s 6 plus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22324" y="4795145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plus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33285" y="5172154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add the partial sums: 90 and 15. 90 plus 15 is 105. So, 26 plus 79 equals 105.” 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0D0C11B-D84E-1645-87C1-FE02F1A4417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05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603" y="3896903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6463" y="2963813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79, I first decide about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Do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multiply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divide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6463" y="355251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sign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tells me to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So, I’ll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79. I’ll use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strategy. First,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 What’s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9918" y="4432752"/>
            <a:ext cx="60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 under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line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49919" y="4802310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 What’s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49919" y="516570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9919" y="5501658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 and 15. 90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is 105. So,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105.”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49919" y="2094146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C901F40-66D8-BE4E-AD2C-67308ED10C5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39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B8CCCE7-4659-6149-8816-E511867A76D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21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49919" y="3225458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non-examples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blipFill>
                <a:blip r:embed="rId4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blipFill>
                <a:blip r:embed="rId5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blipFill>
                <a:blip r:embed="rId6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77733370-29F1-6847-8385-FE7DF6C74EB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587E2BE-C7C5-184E-B5B9-CC498C78CC3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819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603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FC3972-0D5B-D841-87E5-7CE96173D040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77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4769" y="1947796"/>
            <a:ext cx="3200400" cy="911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Teacher and student practice together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07770" y="2191362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86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in K predicted grade 1 broad math </a:t>
            </a:r>
            <a:endParaRPr/>
          </a:p>
        </p:txBody>
      </p:sp>
      <p:cxnSp>
        <p:nvCxnSpPr>
          <p:cNvPr id="197" name="Google Shape;197;p28"/>
          <p:cNvCxnSpPr>
            <a:stCxn id="196" idx="3"/>
          </p:cNvCxnSpPr>
          <p:nvPr/>
        </p:nvCxnSpPr>
        <p:spPr>
          <a:xfrm>
            <a:off x="2641600" y="951819"/>
            <a:ext cx="953100" cy="1770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28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K predicted grade 8 broad math</a:t>
            </a:r>
            <a:endParaRPr/>
          </a:p>
        </p:txBody>
      </p:sp>
      <p:cxnSp>
        <p:nvCxnSpPr>
          <p:cNvPr id="199" name="Google Shape;199;p28"/>
          <p:cNvCxnSpPr/>
          <p:nvPr/>
        </p:nvCxnSpPr>
        <p:spPr>
          <a:xfrm rot="10800000" flipH="1">
            <a:off x="2460978" y="2167467"/>
            <a:ext cx="1133669" cy="377134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28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146756" y="3427641"/>
            <a:ext cx="2494844" cy="2024892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 math accurately predicted math performance below 10</a:t>
            </a:r>
            <a:r>
              <a:rPr lang="en-US" sz="1800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percentile in grades 2 and 3 with 84% correct classification</a:t>
            </a:r>
            <a:endParaRPr/>
          </a:p>
        </p:txBody>
      </p:sp>
      <p:cxnSp>
        <p:nvCxnSpPr>
          <p:cNvPr id="202" name="Google Shape;202;p28"/>
          <p:cNvCxnSpPr/>
          <p:nvPr/>
        </p:nvCxnSpPr>
        <p:spPr>
          <a:xfrm rot="10800000" flipH="1">
            <a:off x="2562578" y="2994063"/>
            <a:ext cx="1032069" cy="154407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6593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48230" y="3071085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EC3E4-AA79-0A4C-8408-8F550AD49E5A}"/>
              </a:ext>
            </a:extLst>
          </p:cNvPr>
          <p:cNvSpPr/>
          <p:nvPr/>
        </p:nvSpPr>
        <p:spPr>
          <a:xfrm>
            <a:off x="5042860" y="2864478"/>
            <a:ext cx="3200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practices with teacher support</a:t>
            </a:r>
          </a:p>
        </p:txBody>
      </p:sp>
    </p:spTree>
    <p:extLst>
      <p:ext uri="{BB962C8B-B14F-4D97-AF65-F5344CB8AC3E}">
        <p14:creationId xmlns:p14="http://schemas.microsoft.com/office/powerpoint/2010/main" val="20873432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074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AD5D84-AAE5-0543-BF86-AF02578CB77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550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80052" y="114323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is 7 times 9?”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159857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“Which shape has 6 sides?”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80052" y="2051669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do you do when you see a word problem?”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80052" y="2756481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regroup?”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0052" y="318986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“How would you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this problem?”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366491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use zero pairs?”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2118E5E-6D69-8F48-A27B-0177770F51B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1D9BB4-D0B5-624E-AEA2-18BE960CA9AD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C294DC-2143-434A-A8E9-E959B86168D0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-209375" y="4212351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41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2895018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and discuss the formula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perimeter with your partner.”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82242" y="3561015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“Write the multiplication problem on your whiteboard.”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4275120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your math journal, draw a picture to help you remember to term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parallelogram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2F92ED2-90B7-904D-AAE5-C3810308586F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D15C4-2FE6-B74F-8FE9-F7D15C43F699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BF2625-A4CB-2742-8CC1-3C877B04837F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981C613-9EAF-E147-970C-6B80704AF3FC}"/>
              </a:ext>
            </a:extLst>
          </p:cNvPr>
          <p:cNvSpPr/>
          <p:nvPr/>
        </p:nvSpPr>
        <p:spPr>
          <a:xfrm>
            <a:off x="-49727" y="4464762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779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38603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“Good work using your word-problem attack strategy.”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45519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look at that again. Tell me how you added in the hundreds column.”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46718A5-5A81-044A-B830-46DAE8AAED4E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63C32D-423A-A544-A11A-D12F3DEA5CD5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8CB0A3-CE73-B740-893B-9605B1134251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CF3AF0E-FC06-1A4C-B804-CE26CF1386C1}"/>
              </a:ext>
            </a:extLst>
          </p:cNvPr>
          <p:cNvSpPr/>
          <p:nvPr/>
        </p:nvSpPr>
        <p:spPr>
          <a:xfrm>
            <a:off x="-49727" y="4697114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56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80052" y="377519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Planned and organized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75FECB-E55C-0447-967B-4A741723CC6A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D75DB6-3776-3B44-9326-102D49D4EC2A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D44017-A6E1-0749-A590-E771728330A4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FC349A91-174B-D64E-8937-BB27B5F471C0}"/>
              </a:ext>
            </a:extLst>
          </p:cNvPr>
          <p:cNvSpPr/>
          <p:nvPr/>
        </p:nvSpPr>
        <p:spPr>
          <a:xfrm>
            <a:off x="-49727" y="4924450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695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453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729" y="295645"/>
            <a:ext cx="2334370" cy="107631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099" y="295645"/>
            <a:ext cx="2358395" cy="1076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729" y="1371957"/>
            <a:ext cx="4692764" cy="79582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761" y="3421219"/>
            <a:ext cx="1144705" cy="75898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1467" y="3421219"/>
            <a:ext cx="2393844" cy="758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6762" y="4157010"/>
            <a:ext cx="3538550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60" y="3432594"/>
            <a:ext cx="2777476" cy="74072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4236" y="3432594"/>
            <a:ext cx="907574" cy="74072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760" y="4173321"/>
            <a:ext cx="3685051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966" y="3011393"/>
            <a:ext cx="24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material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5664" y="3011393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material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0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9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use explicit instruction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 using concise language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guided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independent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supporting practices during modeling and practice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the right questions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Elicit frequent responses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feedback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planned and organized</a:t>
            </a:r>
          </a:p>
        </p:txBody>
      </p:sp>
    </p:spTree>
    <p:extLst>
      <p:ext uri="{BB962C8B-B14F-4D97-AF65-F5344CB8AC3E}">
        <p14:creationId xmlns:p14="http://schemas.microsoft.com/office/powerpoint/2010/main" val="470854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Addition influenced arithmetic with increasing importance from grades 1 to 5</a:t>
            </a:r>
            <a:endParaRPr/>
          </a:p>
        </p:txBody>
      </p:sp>
      <p:cxnSp>
        <p:nvCxnSpPr>
          <p:cNvPr id="210" name="Google Shape;210;p29"/>
          <p:cNvCxnSpPr/>
          <p:nvPr/>
        </p:nvCxnSpPr>
        <p:spPr>
          <a:xfrm>
            <a:off x="2602089" y="1980043"/>
            <a:ext cx="992558" cy="186946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29"/>
          <p:cNvSpPr/>
          <p:nvPr/>
        </p:nvSpPr>
        <p:spPr>
          <a:xfrm>
            <a:off x="146756" y="3173843"/>
            <a:ext cx="2494844" cy="1072444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arithmetic predicted arithmetic at grades 2, 3, and 4</a:t>
            </a:r>
            <a:endParaRPr/>
          </a:p>
        </p:txBody>
      </p:sp>
      <p:cxnSp>
        <p:nvCxnSpPr>
          <p:cNvPr id="212" name="Google Shape;212;p29"/>
          <p:cNvCxnSpPr>
            <a:stCxn id="211" idx="3"/>
          </p:cNvCxnSpPr>
          <p:nvPr/>
        </p:nvCxnSpPr>
        <p:spPr>
          <a:xfrm>
            <a:off x="2641600" y="3710065"/>
            <a:ext cx="997800" cy="4953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" name="Google Shape;213;p29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14" name="Google Shape;214;p29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broad math predicted broad math at grades 3, 5, and 10</a:t>
            </a:r>
            <a:endParaRPr/>
          </a:p>
        </p:txBody>
      </p:sp>
      <p:cxnSp>
        <p:nvCxnSpPr>
          <p:cNvPr id="215" name="Google Shape;215;p29"/>
          <p:cNvCxnSpPr>
            <a:stCxn id="214" idx="3"/>
          </p:cNvCxnSpPr>
          <p:nvPr/>
        </p:nvCxnSpPr>
        <p:spPr>
          <a:xfrm rot="10800000" flipH="1">
            <a:off x="2641600" y="4385656"/>
            <a:ext cx="953100" cy="909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037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D039F9-2F2E-D94B-8988-2DDDE93F7C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1834D0-E4B2-0A46-B4AE-F9FC00EE9C5A}"/>
              </a:ext>
            </a:extLst>
          </p:cNvPr>
          <p:cNvSpPr/>
          <p:nvPr/>
        </p:nvSpPr>
        <p:spPr>
          <a:xfrm>
            <a:off x="5500048" y="709684"/>
            <a:ext cx="3398292" cy="458564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Reflect upon your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modeling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of something you taught recently. Describe your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61212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0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E8154C-AD07-4C4F-83EF-A67FCD5945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629" y="0"/>
            <a:ext cx="5184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16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B4198-3185-2149-9F82-D7ADFEA6A827}"/>
              </a:ext>
            </a:extLst>
          </p:cNvPr>
          <p:cNvSpPr txBox="1"/>
          <p:nvPr/>
        </p:nvSpPr>
        <p:spPr>
          <a:xfrm>
            <a:off x="2826608" y="2367864"/>
            <a:ext cx="3543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</a:t>
            </a:r>
          </a:p>
        </p:txBody>
      </p:sp>
    </p:spTree>
    <p:extLst>
      <p:ext uri="{BB962C8B-B14F-4D97-AF65-F5344CB8AC3E}">
        <p14:creationId xmlns:p14="http://schemas.microsoft.com/office/powerpoint/2010/main" val="18820584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76A6-6D82-8644-9426-E6A724D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 Across Grades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466936-F9C1-E94B-9774-4DCEBBE4482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8281" y="1709867"/>
          <a:ext cx="8674443" cy="378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01715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59" y="352777"/>
            <a:ext cx="8686800" cy="73152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of Mathematics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70" y="960120"/>
            <a:ext cx="6343201" cy="5405378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Technical terms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Subtechnical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Symbolic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 terms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1978" y="153559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trapezoid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40125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cube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1978" y="2845842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23915" y="2845844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82062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40125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numerator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23915" y="153559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rhombus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2062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88679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40124" y="418387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twelve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81977" y="4183880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23914" y="4183882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061" y="418387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dollars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88678" y="4183878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40124" y="547810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81977" y="5478105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23914" y="5478107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82061" y="547810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longest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88678" y="5478103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88678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9831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247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“And the last one is 10.”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“8, 9, 10. We’ll stop counting there but we could count more.”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368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number is in the tens place?”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334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digit is in the tens place?”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294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and forty-eight”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253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forty-eight”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372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“Bigger number and smaller number”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 that is greater and the number that is less”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138628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261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“Numbers in the fraction”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“This fraction is one number.”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348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“Top number and bottom number”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320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“Numerator and denominator”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107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“Reduce”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299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an equivalent fraction”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223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point two nine”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and twenty-nine hundredths”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379438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“Corner”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“Angle”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244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“Flips, slides, and turns”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414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“Reflections, translations, and rotations”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136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“Box or ball”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“Cube or sphere”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“Long hand and short hand”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“Minute hand and hour hand”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273111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8932" y="765859"/>
            <a:ext cx="46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denominator is the number of equal parts that make the whole.”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8932" y="3485909"/>
            <a:ext cx="468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show the fraction, look at the denominator. A denominator of 5 means I need to break the whole into 5 equal parts.”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8932" y="1535575"/>
            <a:ext cx="46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difference problem is two amounts compared for the difference.”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8932" y="4546921"/>
            <a:ext cx="468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use partial sums, add the hundreds, then add the tens, then add the ones. Finally, add all the partial sums.”</a:t>
            </a:r>
          </a:p>
        </p:txBody>
      </p:sp>
      <p:sp>
        <p:nvSpPr>
          <p:cNvPr id="8" name="Trapezoid 7"/>
          <p:cNvSpPr/>
          <p:nvPr/>
        </p:nvSpPr>
        <p:spPr>
          <a:xfrm>
            <a:off x="678132" y="542969"/>
            <a:ext cx="3400926" cy="1985211"/>
          </a:xfrm>
          <a:prstGeom prst="trapezoid">
            <a:avLst/>
          </a:prstGeom>
          <a:solidFill>
            <a:srgbClr val="FF2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precise</a:t>
            </a:r>
          </a:p>
        </p:txBody>
      </p:sp>
      <p:sp>
        <p:nvSpPr>
          <p:cNvPr id="9" name="Trapezoid 8"/>
          <p:cNvSpPr/>
          <p:nvPr/>
        </p:nvSpPr>
        <p:spPr>
          <a:xfrm rot="10800000">
            <a:off x="678132" y="3485040"/>
            <a:ext cx="3400926" cy="1985211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2361" y="4046758"/>
            <a:ext cx="2112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concise</a:t>
            </a:r>
          </a:p>
        </p:txBody>
      </p:sp>
    </p:spTree>
    <p:extLst>
      <p:ext uri="{BB962C8B-B14F-4D97-AF65-F5344CB8AC3E}">
        <p14:creationId xmlns:p14="http://schemas.microsoft.com/office/powerpoint/2010/main" val="2434815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22" name="Google Shape;222;p30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and comparison in grades 2 or 4 predicted broad math 1 year later</a:t>
            </a:r>
            <a:endParaRPr/>
          </a:p>
        </p:txBody>
      </p:sp>
      <p:cxnSp>
        <p:nvCxnSpPr>
          <p:cNvPr id="223" name="Google Shape;223;p30"/>
          <p:cNvCxnSpPr/>
          <p:nvPr/>
        </p:nvCxnSpPr>
        <p:spPr>
          <a:xfrm>
            <a:off x="2602089" y="1980043"/>
            <a:ext cx="992558" cy="2761627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" name="Google Shape;224;p30"/>
          <p:cNvSpPr/>
          <p:nvPr/>
        </p:nvSpPr>
        <p:spPr>
          <a:xfrm>
            <a:off x="146756" y="3173842"/>
            <a:ext cx="2494844" cy="124011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Fractions at 10-12 years old predicted broad math 5 years later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30"/>
          <p:cNvCxnSpPr/>
          <p:nvPr/>
        </p:nvCxnSpPr>
        <p:spPr>
          <a:xfrm>
            <a:off x="2551862" y="3694928"/>
            <a:ext cx="1042785" cy="121440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30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27" name="Google Shape;227;p30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7 predicted broad math in grade 8</a:t>
            </a:r>
            <a:endParaRPr/>
          </a:p>
        </p:txBody>
      </p:sp>
      <p:cxnSp>
        <p:nvCxnSpPr>
          <p:cNvPr id="228" name="Google Shape;228;p30"/>
          <p:cNvCxnSpPr>
            <a:stCxn id="227" idx="3"/>
          </p:cNvCxnSpPr>
          <p:nvPr/>
        </p:nvCxnSpPr>
        <p:spPr>
          <a:xfrm rot="10800000" flipH="1">
            <a:off x="2641600" y="5237056"/>
            <a:ext cx="992700" cy="576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16793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47464-F486-6A4C-9610-A7D066231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629" y="0"/>
            <a:ext cx="5184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294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attend to language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 why formal mathematical language is important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precise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concise</a:t>
            </a:r>
          </a:p>
        </p:txBody>
      </p:sp>
    </p:spTree>
    <p:extLst>
      <p:ext uri="{BB962C8B-B14F-4D97-AF65-F5344CB8AC3E}">
        <p14:creationId xmlns:p14="http://schemas.microsoft.com/office/powerpoint/2010/main" val="3452572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5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19292-D556-374C-B8AC-D518129999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278" y="0"/>
            <a:ext cx="5255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274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0095593"/>
              </p:ext>
            </p:extLst>
          </p:nvPr>
        </p:nvGraphicFramePr>
        <p:xfrm>
          <a:off x="329210" y="1276103"/>
          <a:ext cx="8455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04586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Three-dimensional objects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4230573186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8273815" flipH="1">
            <a:off x="28518" y="164170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67" y="3070577"/>
            <a:ext cx="1835856" cy="183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67" y="4255912"/>
            <a:ext cx="1631244" cy="163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247" y="1817511"/>
            <a:ext cx="1728135" cy="1728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082" y="3234266"/>
            <a:ext cx="1508478" cy="15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2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0.google.com/images?q=tbn:ANd9GcSuK-LCVjcZ8G0kXmGSvJ3Lp-SOHLm0lzgSFsPtMN31kev1dnEy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294" y="4578985"/>
            <a:ext cx="2438400" cy="137160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93" y="360821"/>
            <a:ext cx="2448036" cy="2451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411" y="3305293"/>
            <a:ext cx="2286000" cy="228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37" y="2827957"/>
            <a:ext cx="1019175" cy="1236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94" y="2839197"/>
            <a:ext cx="1019175" cy="1236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718" y="2827957"/>
            <a:ext cx="1019175" cy="1236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75" y="2839197"/>
            <a:ext cx="1019175" cy="12368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431" y="2839197"/>
            <a:ext cx="1019175" cy="1236863"/>
          </a:xfrm>
          <a:prstGeom prst="rect">
            <a:avLst/>
          </a:prstGeom>
        </p:spPr>
      </p:pic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569791280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18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Numerals and symbols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347162312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12695587" flipH="1">
            <a:off x="402211" y="4731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9277" y="3025422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 + 8 =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9377" y="4363210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x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mr-IN" sz="2800" dirty="0">
                <a:solidFill>
                  <a:schemeClr val="bg1"/>
                </a:solidFill>
              </a:rPr>
              <a:t>–</a:t>
            </a:r>
            <a:r>
              <a:rPr lang="en-US" sz="2800" dirty="0">
                <a:solidFill>
                  <a:schemeClr val="bg1"/>
                </a:solidFill>
              </a:rPr>
              <a:t> 6 = 8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923" y="3024895"/>
            <a:ext cx="470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34 = 3 tens and 4 ones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3678" y="4363210"/>
            <a:ext cx="1932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4,179</a:t>
            </a:r>
          </a:p>
          <a:p>
            <a:pPr algn="r"/>
            <a:r>
              <a:rPr lang="en-US" sz="2800" u="sng" dirty="0">
                <a:solidFill>
                  <a:schemeClr val="bg1"/>
                </a:solidFill>
              </a:rPr>
              <a:t>+    569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98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should multiple representations be used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three-dimensional concrete materials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two-dimensional representations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Ensure students understand mathematics with numbers and symbols (i.e., the abstract)</a:t>
            </a:r>
          </a:p>
        </p:txBody>
      </p:sp>
    </p:spTree>
    <p:extLst>
      <p:ext uri="{BB962C8B-B14F-4D97-AF65-F5344CB8AC3E}">
        <p14:creationId xmlns:p14="http://schemas.microsoft.com/office/powerpoint/2010/main" val="30862945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19292-D556-374C-B8AC-D518129999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5544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D29B57-3ED4-2F4E-A598-B6E52EB55E03}"/>
              </a:ext>
            </a:extLst>
          </p:cNvPr>
          <p:cNvSpPr/>
          <p:nvPr/>
        </p:nvSpPr>
        <p:spPr>
          <a:xfrm>
            <a:off x="5500048" y="709684"/>
            <a:ext cx="3398292" cy="458564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List 10 ways to use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concrete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representations and 10 ways to use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pictorial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representations.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25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35" name="Google Shape;235;p31"/>
          <p:cNvSpPr/>
          <p:nvPr/>
        </p:nvSpPr>
        <p:spPr>
          <a:xfrm>
            <a:off x="146755" y="596280"/>
            <a:ext cx="2455333" cy="1271383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8 predicted completion of 4-year college degree</a:t>
            </a:r>
            <a:endParaRPr/>
          </a:p>
        </p:txBody>
      </p:sp>
      <p:cxnSp>
        <p:nvCxnSpPr>
          <p:cNvPr id="236" name="Google Shape;236;p31"/>
          <p:cNvCxnSpPr/>
          <p:nvPr/>
        </p:nvCxnSpPr>
        <p:spPr>
          <a:xfrm>
            <a:off x="2591373" y="1248383"/>
            <a:ext cx="1042785" cy="421552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31"/>
          <p:cNvSpPr/>
          <p:nvPr/>
        </p:nvSpPr>
        <p:spPr>
          <a:xfrm>
            <a:off x="146756" y="2088444"/>
            <a:ext cx="2494844" cy="2325511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who took algebra in grades 8 took more advanced math courses and enrolled in 4-year colleges more often than students who took algebra in grade 9</a:t>
            </a:r>
            <a:endParaRPr/>
          </a:p>
        </p:txBody>
      </p:sp>
      <p:cxnSp>
        <p:nvCxnSpPr>
          <p:cNvPr id="238" name="Google Shape;238;p31"/>
          <p:cNvCxnSpPr/>
          <p:nvPr/>
        </p:nvCxnSpPr>
        <p:spPr>
          <a:xfrm>
            <a:off x="2591373" y="3152309"/>
            <a:ext cx="1003274" cy="236863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31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  <p:sp>
        <p:nvSpPr>
          <p:cNvPr id="240" name="Google Shape;240;p31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Numeracy measured in adolescence impacted hourly earnings 7 to 15 years later</a:t>
            </a:r>
            <a:endParaRPr/>
          </a:p>
        </p:txBody>
      </p:sp>
      <p:cxnSp>
        <p:nvCxnSpPr>
          <p:cNvPr id="241" name="Google Shape;241;p31"/>
          <p:cNvCxnSpPr>
            <a:stCxn id="240" idx="3"/>
          </p:cNvCxnSpPr>
          <p:nvPr/>
        </p:nvCxnSpPr>
        <p:spPr>
          <a:xfrm>
            <a:off x="2641600" y="5294656"/>
            <a:ext cx="953100" cy="338400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901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4CF80-A191-FE40-8B68-799089C40CFA}"/>
              </a:ext>
            </a:extLst>
          </p:cNvPr>
          <p:cNvSpPr txBox="1"/>
          <p:nvPr/>
        </p:nvSpPr>
        <p:spPr>
          <a:xfrm>
            <a:off x="1844984" y="2629911"/>
            <a:ext cx="576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examples of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8083050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697591-ACED-B64C-BB69-28452AFFFC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98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087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Models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7F07E3-C4A5-B940-9285-ED208BEDF80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960120"/>
          <a:ext cx="86868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6695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2624" y="2859741"/>
            <a:ext cx="5486400" cy="609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26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14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02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D12E7-B902-0646-AA2F-5AC1F68CF6E1}"/>
              </a:ext>
            </a:extLst>
          </p:cNvPr>
          <p:cNvSpPr txBox="1"/>
          <p:nvPr/>
        </p:nvSpPr>
        <p:spPr>
          <a:xfrm>
            <a:off x="7267268" y="5715334"/>
            <a:ext cx="18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tiles/bars</a:t>
            </a:r>
          </a:p>
        </p:txBody>
      </p:sp>
    </p:spTree>
    <p:extLst>
      <p:ext uri="{BB962C8B-B14F-4D97-AF65-F5344CB8AC3E}">
        <p14:creationId xmlns:p14="http://schemas.microsoft.com/office/powerpoint/2010/main" val="8781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BABEA-F930-BB4D-9043-AABEB0678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18" y="2025671"/>
            <a:ext cx="4294915" cy="3278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097467-03FA-1648-8E1D-143CABEE73A9}"/>
              </a:ext>
            </a:extLst>
          </p:cNvPr>
          <p:cNvSpPr txBox="1"/>
          <p:nvPr/>
        </p:nvSpPr>
        <p:spPr>
          <a:xfrm>
            <a:off x="7267268" y="5715334"/>
            <a:ext cx="16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Cuisenaire rods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BDCD11-6A5B-A346-96B3-ADF51DB83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69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5C665D-6231-F648-8DFD-818B8864DC2F}"/>
              </a:ext>
            </a:extLst>
          </p:cNvPr>
          <p:cNvCxnSpPr/>
          <p:nvPr/>
        </p:nvCxnSpPr>
        <p:spPr>
          <a:xfrm>
            <a:off x="1757082" y="2850776"/>
            <a:ext cx="6562165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01E0FA-2178-F74D-940A-E1BACCB90771}"/>
              </a:ext>
            </a:extLst>
          </p:cNvPr>
          <p:cNvCxnSpPr/>
          <p:nvPr/>
        </p:nvCxnSpPr>
        <p:spPr>
          <a:xfrm>
            <a:off x="2312894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A408AA-1184-9C42-BD4A-80F8D0E7EA97}"/>
              </a:ext>
            </a:extLst>
          </p:cNvPr>
          <p:cNvCxnSpPr/>
          <p:nvPr/>
        </p:nvCxnSpPr>
        <p:spPr>
          <a:xfrm>
            <a:off x="7862049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A442D-5C12-B84F-A00F-B4B1929D2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C81E70-A901-9F4F-B529-406862BC6828}"/>
              </a:ext>
            </a:extLst>
          </p:cNvPr>
          <p:cNvSpPr txBox="1"/>
          <p:nvPr/>
        </p:nvSpPr>
        <p:spPr>
          <a:xfrm>
            <a:off x="7267268" y="571533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line</a:t>
            </a:r>
          </a:p>
        </p:txBody>
      </p:sp>
    </p:spTree>
    <p:extLst>
      <p:ext uri="{BB962C8B-B14F-4D97-AF65-F5344CB8AC3E}">
        <p14:creationId xmlns:p14="http://schemas.microsoft.com/office/powerpoint/2010/main" val="21395528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length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193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33282" y="1972235"/>
            <a:ext cx="1828800" cy="1828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>
            <a:stCxn id="5" idx="0"/>
          </p:cNvCxnSpPr>
          <p:nvPr/>
        </p:nvCxnSpPr>
        <p:spPr>
          <a:xfrm>
            <a:off x="2747682" y="1972235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7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985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411477-68CF-B643-95BF-F0F3E1CA5EBF}"/>
              </a:ext>
            </a:extLst>
          </p:cNvPr>
          <p:cNvSpPr txBox="1"/>
          <p:nvPr/>
        </p:nvSpPr>
        <p:spPr>
          <a:xfrm>
            <a:off x="7267268" y="5715334"/>
            <a:ext cx="158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circles</a:t>
            </a:r>
          </a:p>
        </p:txBody>
      </p:sp>
    </p:spTree>
    <p:extLst>
      <p:ext uri="{BB962C8B-B14F-4D97-AF65-F5344CB8AC3E}">
        <p14:creationId xmlns:p14="http://schemas.microsoft.com/office/powerpoint/2010/main" val="8370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318" y="1898521"/>
            <a:ext cx="3501221" cy="3501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91318" y="2199342"/>
            <a:ext cx="70062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1318" y="2199342"/>
            <a:ext cx="700625" cy="1438234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0928" y="2199342"/>
            <a:ext cx="133794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60928" y="2913180"/>
            <a:ext cx="1337945" cy="1381331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69F42-3350-544D-8D22-89BADC03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51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 blocks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607E8C-6884-DE4E-9A41-14A8BF05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8AB26A-BE2C-294E-A234-CFB8CB62C4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52" y="1922446"/>
            <a:ext cx="3484901" cy="34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25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48" name="Google Shape;248;p32"/>
          <p:cNvSpPr/>
          <p:nvPr/>
        </p:nvSpPr>
        <p:spPr>
          <a:xfrm>
            <a:off x="688622" y="248357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688622" y="1239348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688622" y="2413054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688622" y="358676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688622" y="4760466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304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29A2C7-69DC-264A-99B5-72D3802D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5620B-D118-1B4A-A1AF-432373F2B9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059" y="1897753"/>
            <a:ext cx="5109882" cy="27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664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area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3608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841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56B39-C7CD-5D46-8BE5-FF254A786622}"/>
              </a:ext>
            </a:extLst>
          </p:cNvPr>
          <p:cNvSpPr txBox="1"/>
          <p:nvPr/>
        </p:nvSpPr>
        <p:spPr>
          <a:xfrm>
            <a:off x="7267268" y="5715334"/>
            <a:ext cx="198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Two-color counters</a:t>
            </a:r>
          </a:p>
        </p:txBody>
      </p:sp>
    </p:spTree>
    <p:extLst>
      <p:ext uri="{BB962C8B-B14F-4D97-AF65-F5344CB8AC3E}">
        <p14:creationId xmlns:p14="http://schemas.microsoft.com/office/powerpoint/2010/main" val="3177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B92F1-F772-BF44-B4F5-A7BDDEDA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129" y="1889312"/>
            <a:ext cx="5080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83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set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3597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F69A51-8B51-1A45-A2FD-8EA7652A39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100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FA0334-77E2-3746-A76F-943431E6993D}"/>
              </a:ext>
            </a:extLst>
          </p:cNvPr>
          <p:cNvSpPr/>
          <p:nvPr/>
        </p:nvSpPr>
        <p:spPr>
          <a:xfrm>
            <a:off x="5500048" y="709684"/>
            <a:ext cx="3398292" cy="458564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Select one of these concepts to teach. Use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strong mathematical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0832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4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C67263-CAAF-C14B-A098-75CF61A841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763" y="0"/>
            <a:ext cx="5190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907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Addition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addition basic facts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Single-digit addends sum to a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5  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addend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</a:t>
            </a:r>
            <a:r>
              <a:rPr lang="en-US" u="sng" dirty="0"/>
              <a:t>+	4</a:t>
            </a: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(addend)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9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sum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5752075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0" y="874070"/>
            <a:ext cx="8686800" cy="4839538"/>
          </a:xfrm>
        </p:spPr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2400" b="0" dirty="0"/>
              <a:t>Count one set, count another set, put sets together, count sum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969" y="422074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969" y="414454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969" y="437314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27" y="1999511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01" y="2742461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1897172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86" y="2430572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2963972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69" y="391594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169" y="3992144"/>
            <a:ext cx="1054100" cy="933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813" y="1999511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9942" y="5328888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40099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8507 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5157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14166 -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-0.16684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3333 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4573</TotalTime>
  <Words>7971</Words>
  <Application>Microsoft Macintosh PowerPoint</Application>
  <PresentationFormat>On-screen Show (4:3)</PresentationFormat>
  <Paragraphs>1477</Paragraphs>
  <Slides>244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244</vt:i4>
      </vt:variant>
    </vt:vector>
  </HeadingPairs>
  <TitlesOfParts>
    <vt:vector size="260" baseType="lpstr">
      <vt:lpstr>Yuanti SC</vt:lpstr>
      <vt:lpstr>American Typewriter</vt:lpstr>
      <vt:lpstr>Arial</vt:lpstr>
      <vt:lpstr>Ayuthaya</vt:lpstr>
      <vt:lpstr>Calibri</vt:lpstr>
      <vt:lpstr>Cambria Math</vt:lpstr>
      <vt:lpstr>Chalkduster</vt:lpstr>
      <vt:lpstr>Franklin Gothic Book</vt:lpstr>
      <vt:lpstr>Marker Felt Thin</vt:lpstr>
      <vt:lpstr>Palatino</vt:lpstr>
      <vt:lpstr>Segoe UI Symbol</vt:lpstr>
      <vt:lpstr>Times New Roman</vt:lpstr>
      <vt:lpstr>Verdana</vt:lpstr>
      <vt:lpstr>Wingdings</vt:lpstr>
      <vt:lpstr>Zapf Dingbats</vt:lpstr>
      <vt:lpstr>NCII-Uconn</vt:lpstr>
      <vt:lpstr>PowerPoint Presentation</vt:lpstr>
      <vt:lpstr>Contact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Explicit Instruction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use explicit instruction within intensive intervention?</vt:lpstr>
      <vt:lpstr>PowerPoint Presentation</vt:lpstr>
      <vt:lpstr>PowerPoint Presentation</vt:lpstr>
      <vt:lpstr>PowerPoint Presentation</vt:lpstr>
      <vt:lpstr>PowerPoint Presentation</vt:lpstr>
      <vt:lpstr>Vocabulary Across Grades</vt:lpstr>
      <vt:lpstr>Language of 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attend to language within intensive intervention?</vt:lpstr>
      <vt:lpstr>PowerPoint Presentation</vt:lpstr>
      <vt:lpstr>PowerPoint Presentation</vt:lpstr>
      <vt:lpstr>Multiple Representations</vt:lpstr>
      <vt:lpstr>PowerPoint Presentation</vt:lpstr>
      <vt:lpstr>PowerPoint Presentation</vt:lpstr>
      <vt:lpstr>PowerPoint Presentation</vt:lpstr>
      <vt:lpstr>How should multiple representations be used within intensive intervention?</vt:lpstr>
      <vt:lpstr>PowerPoint Presentation</vt:lpstr>
      <vt:lpstr>PowerPoint Presentation</vt:lpstr>
      <vt:lpstr>PowerPoint Presentation</vt:lpstr>
      <vt:lpstr>Fraction Models</vt:lpstr>
      <vt:lpstr>Length/Measurement</vt:lpstr>
      <vt:lpstr>Length/Measurement</vt:lpstr>
      <vt:lpstr>Length/Measurement</vt:lpstr>
      <vt:lpstr>PowerPoint Presentation</vt:lpstr>
      <vt:lpstr>Area/Region</vt:lpstr>
      <vt:lpstr>Area/Region</vt:lpstr>
      <vt:lpstr>Area/Region</vt:lpstr>
      <vt:lpstr>Area/Region</vt:lpstr>
      <vt:lpstr>PowerPoint Presentation</vt:lpstr>
      <vt:lpstr>Set/Discrete</vt:lpstr>
      <vt:lpstr>Set/Discrete</vt:lpstr>
      <vt:lpstr>PowerPoint Presentation</vt:lpstr>
      <vt:lpstr>PowerPoint Presentation</vt:lpstr>
      <vt:lpstr>PowerPoint Presentation</vt:lpstr>
      <vt:lpstr>PowerPoint Presentation</vt:lpstr>
      <vt:lpstr>Addition Facts</vt:lpstr>
      <vt:lpstr>Addition: Part-Part-Whole (Total)</vt:lpstr>
      <vt:lpstr>Addition: Join (Change Increase)</vt:lpstr>
      <vt:lpstr>PowerPoint Presentation</vt:lpstr>
      <vt:lpstr>PowerPoint Presentation</vt:lpstr>
      <vt:lpstr>PowerPoint Presentation</vt:lpstr>
      <vt:lpstr>Part-Part-Whole Versus Join</vt:lpstr>
      <vt:lpstr>Subtraction Facts</vt:lpstr>
      <vt:lpstr>Subtraction: Separate (Change Decrease)</vt:lpstr>
      <vt:lpstr>Subtraction: Compare (Difference)</vt:lpstr>
      <vt:lpstr>PowerPoint Presentation</vt:lpstr>
      <vt:lpstr>PowerPoint Presentation</vt:lpstr>
      <vt:lpstr>PowerPoint Presentation</vt:lpstr>
      <vt:lpstr>Separate Versus Compare</vt:lpstr>
      <vt:lpstr>Multiplication Facts</vt:lpstr>
      <vt:lpstr>Multiplication: Equal Groups</vt:lpstr>
      <vt:lpstr>Multiplication: Array/Area</vt:lpstr>
      <vt:lpstr>Multiplication: Comparison</vt:lpstr>
      <vt:lpstr>PowerPoint Presentation</vt:lpstr>
      <vt:lpstr>PowerPoint Presentation</vt:lpstr>
      <vt:lpstr>PowerPoint Presentation</vt:lpstr>
      <vt:lpstr>Equal Groups versus Comparison</vt:lpstr>
      <vt:lpstr>Division Facts</vt:lpstr>
      <vt:lpstr>Division: Equal Groups (Partitive Division)</vt:lpstr>
      <vt:lpstr>Division: Equal Groups (Measurement Division)</vt:lpstr>
      <vt:lpstr>PowerPoint Presentation</vt:lpstr>
      <vt:lpstr>PowerPoint Presentation</vt:lpstr>
      <vt:lpstr>Partitive versus Measurement</vt:lpstr>
      <vt:lpstr>PowerPoint Presentation</vt:lpstr>
      <vt:lpstr>Fluency Practice</vt:lpstr>
      <vt:lpstr>Cover, Copy, Compare</vt:lpstr>
      <vt:lpstr>File Folder</vt:lpstr>
      <vt:lpstr>Taped Problems</vt:lpstr>
      <vt:lpstr>Flash Cards with Constant Time Delay</vt:lpstr>
      <vt:lpstr>Flash Cards with Graphing</vt:lpstr>
      <vt:lpstr>Flash Cards with Incremental Rehearsal</vt:lpstr>
      <vt:lpstr>Worksheets</vt:lpstr>
      <vt:lpstr>Worksheets with Graphing</vt:lpstr>
      <vt:lpstr>Magic Squares</vt:lpstr>
      <vt:lpstr>Magic Squares</vt:lpstr>
      <vt:lpstr>Playing Cards</vt:lpstr>
      <vt:lpstr>Dice Roll</vt:lpstr>
      <vt:lpstr>Dominoes</vt:lpstr>
      <vt:lpstr>Wrap-Ups</vt:lpstr>
      <vt:lpstr>Mobi </vt:lpstr>
      <vt:lpstr>SMATH</vt:lpstr>
      <vt:lpstr>Technology</vt:lpstr>
      <vt:lpstr>Other Ideas</vt:lpstr>
      <vt:lpstr>PowerPoint Presentation</vt:lpstr>
      <vt:lpstr>PowerPoint Presentation</vt:lpstr>
      <vt:lpstr>PowerPoint Presentation</vt:lpstr>
      <vt:lpstr>Problem Solving Difficulties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every word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Additive Schemas</vt:lpstr>
      <vt:lpstr>PowerPoint Presentation</vt:lpstr>
      <vt:lpstr>Instruction Using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Multiplicative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incorporate effective problem-solving strategies within intensive intervention?</vt:lpstr>
      <vt:lpstr>PowerPoint Presentation</vt:lpstr>
      <vt:lpstr>Motivation Component</vt:lpstr>
      <vt:lpstr>How do you incorporate a motivational component within intensive intervention?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Sarah Powell</cp:lastModifiedBy>
  <cp:revision>517</cp:revision>
  <dcterms:created xsi:type="dcterms:W3CDTF">2016-08-16T05:11:43Z</dcterms:created>
  <dcterms:modified xsi:type="dcterms:W3CDTF">2019-01-29T21:43:02Z</dcterms:modified>
</cp:coreProperties>
</file>