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8" r:id="rId3"/>
    <p:sldId id="257" r:id="rId4"/>
    <p:sldId id="268" r:id="rId5"/>
    <p:sldId id="269" r:id="rId6"/>
    <p:sldId id="260" r:id="rId7"/>
    <p:sldId id="261" r:id="rId8"/>
    <p:sldId id="263" r:id="rId9"/>
    <p:sldId id="270" r:id="rId10"/>
    <p:sldId id="266" r:id="rId11"/>
    <p:sldId id="267" r:id="rId12"/>
    <p:sldId id="264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10F1B-C770-47F4-A157-30831283B11E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FE17C-1A94-4623-8F75-8798C886C6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</a:t>
            </a:r>
            <a:r>
              <a:rPr lang="en-US" baseline="0" dirty="0" smtClean="0"/>
              <a:t> stats from Dr. Iniguez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FE17C-1A94-4623-8F75-8798C886C6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5ADEB2-7414-4B3B-86D1-2634FF6B10A3}" type="datetimeFigureOut">
              <a:rPr lang="en-US" smtClean="0"/>
              <a:pPr/>
              <a:t>1/25/2017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77E5B1-2577-46BB-973E-85B99194E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1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accent2"/>
                </a:solidFill>
              </a:rPr>
              <a:t>The Period of Purple Crying Program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Liz Kracht, RN, BSN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Injury Prevention Coordinator, MSJH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urple-acr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413" y="1295399"/>
            <a:ext cx="8732187" cy="478191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rying-curv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026775"/>
            <a:ext cx="7239000" cy="51625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Dose One:  Delivery of the PURPLE program materials to parents in Birth Center</a:t>
            </a:r>
          </a:p>
          <a:p>
            <a:r>
              <a:rPr lang="en-US" dirty="0" smtClean="0"/>
              <a:t>Dose Two: Reinforcement of materials at well baby visit in Pediatric Clinic</a:t>
            </a:r>
          </a:p>
          <a:p>
            <a:r>
              <a:rPr lang="en-US" dirty="0" smtClean="0"/>
              <a:t>Dose Three:  Public media campaign</a:t>
            </a:r>
          </a:p>
          <a:p>
            <a:pPr lvl="1"/>
            <a:r>
              <a:rPr lang="en-US" dirty="0" smtClean="0"/>
              <a:t>Advertisements</a:t>
            </a:r>
          </a:p>
          <a:p>
            <a:pPr lvl="1"/>
            <a:r>
              <a:rPr lang="en-US" dirty="0" smtClean="0"/>
              <a:t>Coming together as a community</a:t>
            </a:r>
          </a:p>
          <a:p>
            <a:pPr lvl="1"/>
            <a:r>
              <a:rPr lang="en-US" dirty="0" smtClean="0"/>
              <a:t>Click </a:t>
            </a:r>
            <a:r>
              <a:rPr lang="en-US" smtClean="0"/>
              <a:t>for Babies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Period of Purple Crying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Period of Purple Crying</a:t>
            </a:r>
            <a:endParaRPr lang="en-US" dirty="0"/>
          </a:p>
        </p:txBody>
      </p:sp>
      <p:pic>
        <p:nvPicPr>
          <p:cNvPr id="1026" name="Picture 2" descr="C:\Users\krachte\AppData\Local\Microsoft\Windows\Temporary Internet Files\Content.IE5\FTQALHY8\question_makrs_cutie_mark_by_rildraw-d4byewl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7699" y="1481138"/>
            <a:ext cx="456860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leading cause of childhood traumatic injury and death in the United States</a:t>
            </a:r>
          </a:p>
          <a:p>
            <a:r>
              <a:rPr lang="en-US" sz="2400" dirty="0" smtClean="0"/>
              <a:t>Abusive Head Trauma (AHT) accounts for 80% of NAT deaths</a:t>
            </a:r>
          </a:p>
          <a:p>
            <a:r>
              <a:rPr lang="en-US" sz="2400" dirty="0" smtClean="0"/>
              <a:t>Nationally, It is estimated that a child is shaken every 6 hours.  Of those, 20 to 30% die and of those who survive, 80% suffer permanent brain abnormalities.  </a:t>
            </a:r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NAT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(Non Accidental Trauma)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2016 – 10.4 % (18 of 173) Pediatric trauma patients admitted for evaluation and treatment of NAT at MSJH.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NAT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(Non Accidental Trauma)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lifetime cost – Non-fatal maltreatment </a:t>
            </a:r>
          </a:p>
          <a:p>
            <a:pPr lvl="1" algn="ctr">
              <a:buNone/>
            </a:pPr>
            <a:r>
              <a:rPr lang="en-US" sz="2800" b="1" dirty="0" smtClean="0"/>
              <a:t>$210, 012</a:t>
            </a:r>
          </a:p>
          <a:p>
            <a:pPr lvl="1"/>
            <a:r>
              <a:rPr lang="en-US" dirty="0" smtClean="0"/>
              <a:t>Childhood healthcare - $32, 648</a:t>
            </a:r>
          </a:p>
          <a:p>
            <a:pPr lvl="1"/>
            <a:r>
              <a:rPr lang="en-US" dirty="0" smtClean="0"/>
              <a:t>Adult healthcare - $10, 530</a:t>
            </a:r>
          </a:p>
          <a:p>
            <a:pPr lvl="1"/>
            <a:r>
              <a:rPr lang="en-US" dirty="0" smtClean="0"/>
              <a:t>Productivity losses - $144, 360</a:t>
            </a:r>
          </a:p>
          <a:p>
            <a:pPr lvl="1"/>
            <a:r>
              <a:rPr lang="en-US" dirty="0" smtClean="0"/>
              <a:t>Child welfare costs - $7,728</a:t>
            </a:r>
          </a:p>
          <a:p>
            <a:pPr lvl="1"/>
            <a:r>
              <a:rPr lang="en-US" dirty="0" smtClean="0"/>
              <a:t>Criminal justice costs - $6,747</a:t>
            </a:r>
          </a:p>
          <a:p>
            <a:pPr lvl="1"/>
            <a:r>
              <a:rPr lang="en-US" dirty="0" smtClean="0"/>
              <a:t>Special Education - $7,999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Cost of Child Abuse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lifetime cost – Death due to maltreatment 	</a:t>
            </a:r>
          </a:p>
          <a:p>
            <a:pPr lvl="4" algn="ctr">
              <a:buNone/>
            </a:pPr>
            <a:r>
              <a:rPr lang="en-US" sz="2800" b="1" dirty="0" smtClean="0"/>
              <a:t>$1,272,900</a:t>
            </a:r>
            <a:r>
              <a:rPr lang="en-US" sz="2800" dirty="0" smtClean="0"/>
              <a:t>	</a:t>
            </a:r>
          </a:p>
          <a:p>
            <a:pPr lvl="4" algn="ctr">
              <a:buNone/>
            </a:pPr>
            <a:r>
              <a:rPr lang="en-US" dirty="0" smtClean="0"/>
              <a:t>	</a:t>
            </a:r>
          </a:p>
          <a:p>
            <a:pPr lvl="4">
              <a:buFont typeface="Courier New" pitchFamily="49" charset="0"/>
              <a:buChar char="o"/>
            </a:pPr>
            <a:r>
              <a:rPr lang="en-US" sz="2400" dirty="0" smtClean="0"/>
              <a:t>Health care - $14,100</a:t>
            </a:r>
          </a:p>
          <a:p>
            <a:pPr lvl="4">
              <a:buFont typeface="Courier New" pitchFamily="49" charset="0"/>
              <a:buChar char="o"/>
            </a:pPr>
            <a:r>
              <a:rPr lang="en-US" sz="2400" dirty="0" smtClean="0"/>
              <a:t>Productivity losses - $1,258,800</a:t>
            </a:r>
          </a:p>
          <a:p>
            <a:pPr lvl="4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Cost of Child Abuse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Formerly known as Shaken Baby Syndrome</a:t>
            </a:r>
          </a:p>
          <a:p>
            <a:r>
              <a:rPr lang="en-US" dirty="0" smtClean="0"/>
              <a:t>CDC definition – An injury to the skull or intracranial contents of an infant or young child due to inflicted blunt impact and/or violent shaking</a:t>
            </a:r>
          </a:p>
          <a:p>
            <a:r>
              <a:rPr lang="en-US" dirty="0" smtClean="0"/>
              <a:t>Can cause irreversible brain damage, paralysis, blindness, or even death.</a:t>
            </a:r>
          </a:p>
          <a:p>
            <a:r>
              <a:rPr lang="en-US" dirty="0" smtClean="0"/>
              <a:t>Frustration with a child’s crying – number one reason why a person shakes or harms an infant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Abusive Head Trauma (AHT)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prevention program developed by the National Center on Shaken Baby Syndrome</a:t>
            </a:r>
          </a:p>
          <a:p>
            <a:r>
              <a:rPr lang="en-US" dirty="0" smtClean="0"/>
              <a:t>Take a normal child development approach to help parents and caregivers understand the frustrating features of crying in normal infants that can lead to shaking or abuse</a:t>
            </a:r>
          </a:p>
          <a:p>
            <a:r>
              <a:rPr lang="en-US" dirty="0" smtClean="0"/>
              <a:t>10 page booklet, DVD with 10 minute </a:t>
            </a:r>
            <a:r>
              <a:rPr lang="en-US" i="1" dirty="0" smtClean="0"/>
              <a:t>PURPLE</a:t>
            </a:r>
            <a:r>
              <a:rPr lang="en-US" dirty="0" smtClean="0"/>
              <a:t> crying video and 17 minute </a:t>
            </a:r>
            <a:r>
              <a:rPr lang="en-US" i="1" dirty="0" smtClean="0"/>
              <a:t>Crying, Soothing, Coping: Doing What Comes Naturally </a:t>
            </a:r>
            <a:r>
              <a:rPr lang="en-US" dirty="0" smtClean="0"/>
              <a:t>video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Period of Purple Crying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Reduce the incidence of SBS/AHT</a:t>
            </a:r>
          </a:p>
          <a:p>
            <a:pPr lvl="1"/>
            <a:r>
              <a:rPr lang="en-US" dirty="0" smtClean="0"/>
              <a:t>Support caregivers in their understanding of early increased infant crying                                          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Period of Purple Crying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 et al, CMAJ 2009 -   Receipt of PPC materials led to greater maternal score for knowledge about infant crying &amp; protective behaviors </a:t>
            </a:r>
            <a:r>
              <a:rPr lang="en-US" dirty="0" err="1" smtClean="0"/>
              <a:t>ie</a:t>
            </a:r>
            <a:r>
              <a:rPr lang="en-US" dirty="0" smtClean="0"/>
              <a:t>. walking away</a:t>
            </a:r>
          </a:p>
          <a:p>
            <a:r>
              <a:rPr lang="en-US" dirty="0" smtClean="0"/>
              <a:t>Reece et al, White Paper 2010 – Western NY, 16 regional hospitals implemented educational program; 47% reduction in cases of AHT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Research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8D1BFF"/>
      </a:accent1>
      <a:accent2>
        <a:srgbClr val="7E6BC9"/>
      </a:accent2>
      <a:accent3>
        <a:srgbClr val="A379BB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443</Words>
  <Application>Microsoft Office PowerPoint</Application>
  <PresentationFormat>On-screen Show (4:3)</PresentationFormat>
  <Paragraphs>53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The Period of Purple Crying Program </vt:lpstr>
      <vt:lpstr>NAT (Non Accidental Trauma)</vt:lpstr>
      <vt:lpstr>NAT (Non Accidental Trauma)</vt:lpstr>
      <vt:lpstr>Cost of Child Abuse</vt:lpstr>
      <vt:lpstr>Cost of Child Abuse</vt:lpstr>
      <vt:lpstr>Abusive Head Trauma (AHT)</vt:lpstr>
      <vt:lpstr>Period of Purple Crying</vt:lpstr>
      <vt:lpstr>Period of Purple Crying</vt:lpstr>
      <vt:lpstr>Research</vt:lpstr>
      <vt:lpstr>Slide 10</vt:lpstr>
      <vt:lpstr>Slide 11</vt:lpstr>
      <vt:lpstr>Period of Purple Crying</vt:lpstr>
      <vt:lpstr>Period of Purple Crying</vt:lpstr>
    </vt:vector>
  </TitlesOfParts>
  <Company>Ministry Health Care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Period of Purple Crying Program</dc:title>
  <dc:creator>krachte</dc:creator>
  <cp:lastModifiedBy>krachte</cp:lastModifiedBy>
  <cp:revision>32</cp:revision>
  <dcterms:created xsi:type="dcterms:W3CDTF">2017-01-12T16:12:32Z</dcterms:created>
  <dcterms:modified xsi:type="dcterms:W3CDTF">2017-01-25T15:00:22Z</dcterms:modified>
</cp:coreProperties>
</file>