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 id="268" r:id="rId14"/>
    <p:sldId id="269" r:id="rId15"/>
    <p:sldId id="270" r:id="rId16"/>
    <p:sldId id="271" r:id="rId17"/>
    <p:sldId id="272" r:id="rId18"/>
    <p:sldId id="273" r:id="rId19"/>
    <p:sldId id="274" r:id="rId20"/>
  </p:sldIdLst>
  <p:sldSz cx="9144000" cy="6858000" type="screen4x3"/>
  <p:notesSz cx="7000875" cy="9229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6" d="100"/>
          <a:sy n="156" d="100"/>
        </p:scale>
        <p:origin x="1940" y="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B448BDF-4647-4EF9-A67E-901251D12F65}"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617042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48BDF-4647-4EF9-A67E-901251D12F65}"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2892340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48BDF-4647-4EF9-A67E-901251D12F65}"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3017791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48BDF-4647-4EF9-A67E-901251D12F65}"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280589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448BDF-4647-4EF9-A67E-901251D12F65}"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3922756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448BDF-4647-4EF9-A67E-901251D12F65}"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350518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448BDF-4647-4EF9-A67E-901251D12F65}"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4111522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448BDF-4647-4EF9-A67E-901251D12F65}"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243363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48BDF-4647-4EF9-A67E-901251D12F65}"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2227641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448BDF-4647-4EF9-A67E-901251D12F65}"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411393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448BDF-4647-4EF9-A67E-901251D12F65}"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2891A-F404-4055-8C0B-67DF95C73BE7}" type="slidenum">
              <a:rPr lang="en-US" smtClean="0"/>
              <a:t>‹#›</a:t>
            </a:fld>
            <a:endParaRPr lang="en-US"/>
          </a:p>
        </p:txBody>
      </p:sp>
    </p:spTree>
    <p:extLst>
      <p:ext uri="{BB962C8B-B14F-4D97-AF65-F5344CB8AC3E}">
        <p14:creationId xmlns:p14="http://schemas.microsoft.com/office/powerpoint/2010/main" val="426716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48BDF-4647-4EF9-A67E-901251D12F65}" type="datetimeFigureOut">
              <a:rPr lang="en-US" smtClean="0"/>
              <a:t>3/10/2021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2891A-F404-4055-8C0B-67DF95C73BE7}" type="slidenum">
              <a:rPr lang="en-US" smtClean="0"/>
              <a:t>‹#›</a:t>
            </a:fld>
            <a:endParaRPr lang="en-US"/>
          </a:p>
        </p:txBody>
      </p:sp>
    </p:spTree>
    <p:extLst>
      <p:ext uri="{BB962C8B-B14F-4D97-AF65-F5344CB8AC3E}">
        <p14:creationId xmlns:p14="http://schemas.microsoft.com/office/powerpoint/2010/main" val="3282214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solidFill>
                  <a:schemeClr val="tx2"/>
                </a:solidFill>
              </a:rPr>
              <a:t>CANBY CREEK WATERSHED PROJECT</a:t>
            </a:r>
            <a:br>
              <a:rPr lang="en-US" dirty="0">
                <a:solidFill>
                  <a:schemeClr val="tx2"/>
                </a:solidFill>
              </a:rPr>
            </a:br>
            <a:r>
              <a:rPr lang="en-US" dirty="0">
                <a:solidFill>
                  <a:schemeClr val="tx2"/>
                </a:solidFill>
              </a:rPr>
              <a:t> R-1</a:t>
            </a:r>
          </a:p>
        </p:txBody>
      </p:sp>
      <p:sp>
        <p:nvSpPr>
          <p:cNvPr id="3" name="Subtitle 2"/>
          <p:cNvSpPr>
            <a:spLocks noGrp="1"/>
          </p:cNvSpPr>
          <p:nvPr>
            <p:ph type="subTitle" idx="1"/>
          </p:nvPr>
        </p:nvSpPr>
        <p:spPr>
          <a:xfrm>
            <a:off x="1371600" y="3886200"/>
            <a:ext cx="6400800" cy="1447800"/>
          </a:xfrm>
        </p:spPr>
        <p:txBody>
          <a:bodyPr>
            <a:normAutofit fontScale="92500" lnSpcReduction="10000"/>
          </a:bodyPr>
          <a:lstStyle/>
          <a:p>
            <a:r>
              <a:rPr lang="en-US" dirty="0">
                <a:solidFill>
                  <a:srgbClr val="FFC000"/>
                </a:solidFill>
              </a:rPr>
              <a:t>COMMONLY KNOWN AS</a:t>
            </a:r>
          </a:p>
          <a:p>
            <a:r>
              <a:rPr lang="en-US" dirty="0">
                <a:solidFill>
                  <a:srgbClr val="FFC000"/>
                </a:solidFill>
              </a:rPr>
              <a:t>DEL CLARK LAKE/STONEHILL PARK</a:t>
            </a:r>
            <a:r>
              <a:rPr lang="en-US" dirty="0"/>
              <a:t>							</a:t>
            </a:r>
          </a:p>
        </p:txBody>
      </p:sp>
    </p:spTree>
    <p:extLst>
      <p:ext uri="{BB962C8B-B14F-4D97-AF65-F5344CB8AC3E}">
        <p14:creationId xmlns:p14="http://schemas.microsoft.com/office/powerpoint/2010/main" val="2151042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Floodwater damage also occurs to roads, bridges, fences, &amp; crops and pasture located downstream from Canby Creek Watershed to the junction of the Lac qui Parle River.  Approximately 50 farm families were affected by the flooding conditions of which 10 were located within the watershed and the remaining 40 located downstream.</a:t>
            </a:r>
          </a:p>
        </p:txBody>
      </p:sp>
    </p:spTree>
    <p:extLst>
      <p:ext uri="{BB962C8B-B14F-4D97-AF65-F5344CB8AC3E}">
        <p14:creationId xmlns:p14="http://schemas.microsoft.com/office/powerpoint/2010/main" val="182839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1963 the Canby Watershed Steering Committee was formed and met with the SWCD to start planning for the Canby Creek Project.</a:t>
            </a:r>
          </a:p>
          <a:p>
            <a:r>
              <a:rPr lang="en-US" dirty="0"/>
              <a:t>In 1972 the project was turned over to the Lac qui Parle-Yellow Bank Watershed District to be the sponsoring agency for the project.						</a:t>
            </a:r>
          </a:p>
        </p:txBody>
      </p:sp>
    </p:spTree>
    <p:extLst>
      <p:ext uri="{BB962C8B-B14F-4D97-AF65-F5344CB8AC3E}">
        <p14:creationId xmlns:p14="http://schemas.microsoft.com/office/powerpoint/2010/main" val="340207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Yellow Medicine &amp; Lincoln County SWCD’s worked with landowners to develop soil &amp; water conservation plans on farmland upstream of the project.  53% of the land upstream of the structural measures were treated with the application of conservation practices such as grassed waterways, grade stabilization structures, crop residue management, contour farming, </a:t>
            </a:r>
            <a:r>
              <a:rPr lang="en-US" dirty="0" err="1"/>
              <a:t>stripcropping</a:t>
            </a:r>
            <a:r>
              <a:rPr lang="en-US" dirty="0"/>
              <a:t>, terraces, field windbreaks, pasture &amp; </a:t>
            </a:r>
            <a:r>
              <a:rPr lang="en-US" dirty="0" err="1"/>
              <a:t>hayland</a:t>
            </a:r>
            <a:r>
              <a:rPr lang="en-US" dirty="0"/>
              <a:t> management to name a few.		</a:t>
            </a:r>
          </a:p>
        </p:txBody>
      </p:sp>
    </p:spTree>
    <p:extLst>
      <p:ext uri="{BB962C8B-B14F-4D97-AF65-F5344CB8AC3E}">
        <p14:creationId xmlns:p14="http://schemas.microsoft.com/office/powerpoint/2010/main" val="3399271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Canby Creek Watershed Project consists of Structures R-1, R-6, &amp; R-4 which control a drainage area of 28.19 square miles of the 30.2 square miles above State Highway No. 68.</a:t>
            </a:r>
          </a:p>
        </p:txBody>
      </p:sp>
    </p:spTree>
    <p:extLst>
      <p:ext uri="{BB962C8B-B14F-4D97-AF65-F5344CB8AC3E}">
        <p14:creationId xmlns:p14="http://schemas.microsoft.com/office/powerpoint/2010/main" val="2685267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Structure R-4 provides flood protection for the northwest part of Canby.  The structure controls runoff from a 2.36 square mile drainage area.  This structure was built in 1982.   		</a:t>
            </a:r>
          </a:p>
          <a:p>
            <a:endParaRPr lang="en-US" dirty="0"/>
          </a:p>
        </p:txBody>
      </p:sp>
    </p:spTree>
    <p:extLst>
      <p:ext uri="{BB962C8B-B14F-4D97-AF65-F5344CB8AC3E}">
        <p14:creationId xmlns:p14="http://schemas.microsoft.com/office/powerpoint/2010/main" val="1234084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Structure R-6 </a:t>
            </a:r>
            <a:r>
              <a:rPr lang="en-US" dirty="0" err="1"/>
              <a:t>wsa</a:t>
            </a:r>
            <a:r>
              <a:rPr lang="en-US" dirty="0"/>
              <a:t> planned upstream from R-1 and will assist R-1 in providing flood protection to Canby and agricultural areas downstream  The structure controls the runoff on 15.46 square miles of drainage area.  This structure was built in 1981.		</a:t>
            </a:r>
          </a:p>
        </p:txBody>
      </p:sp>
    </p:spTree>
    <p:extLst>
      <p:ext uri="{BB962C8B-B14F-4D97-AF65-F5344CB8AC3E}">
        <p14:creationId xmlns:p14="http://schemas.microsoft.com/office/powerpoint/2010/main" val="2980749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Structure R-1 (more commonly known as Del Clark Lake).  This structure is located downstream from R-6 and controls an </a:t>
            </a:r>
            <a:r>
              <a:rPr lang="en-US" dirty="0" err="1"/>
              <a:t>additonal</a:t>
            </a:r>
            <a:r>
              <a:rPr lang="en-US" dirty="0"/>
              <a:t> 10.37 square mile of drainage area.</a:t>
            </a:r>
          </a:p>
          <a:p>
            <a:r>
              <a:rPr lang="en-US" dirty="0"/>
              <a:t>The recreational area (campground) was planned on 275 acres of land adjacent to the 147-acre lake created by structure R-1.</a:t>
            </a:r>
          </a:p>
        </p:txBody>
      </p:sp>
    </p:spTree>
    <p:extLst>
      <p:ext uri="{BB962C8B-B14F-4D97-AF65-F5344CB8AC3E}">
        <p14:creationId xmlns:p14="http://schemas.microsoft.com/office/powerpoint/2010/main" val="2555933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Two grade stabilization structures and 0.8 mile of stream channel stabilization were installed in  Canby Creek from State Highway #68 downstream to the first north-south township road.</a:t>
            </a:r>
          </a:p>
        </p:txBody>
      </p:sp>
    </p:spTree>
    <p:extLst>
      <p:ext uri="{BB962C8B-B14F-4D97-AF65-F5344CB8AC3E}">
        <p14:creationId xmlns:p14="http://schemas.microsoft.com/office/powerpoint/2010/main" val="3241953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May 31, 1986 a dedication ceremony was held on the Canby Creek Dam Project.	</a:t>
            </a:r>
          </a:p>
          <a:p>
            <a:r>
              <a:rPr lang="en-US" dirty="0"/>
              <a:t>The R-1 structure was awarded a “7 wonders of Engineering” award in 1986.</a:t>
            </a:r>
          </a:p>
        </p:txBody>
      </p:sp>
    </p:spTree>
    <p:extLst>
      <p:ext uri="{BB962C8B-B14F-4D97-AF65-F5344CB8AC3E}">
        <p14:creationId xmlns:p14="http://schemas.microsoft.com/office/powerpoint/2010/main" val="3885332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Federal Cost-share from Watershed Protection &amp; Flood Prevention Act, Public Law 566, 83</a:t>
            </a:r>
            <a:r>
              <a:rPr lang="en-US" baseline="30000" dirty="0"/>
              <a:t>rd</a:t>
            </a:r>
            <a:r>
              <a:rPr lang="en-US" dirty="0"/>
              <a:t> Congress.</a:t>
            </a:r>
          </a:p>
          <a:p>
            <a:r>
              <a:rPr lang="en-US" dirty="0"/>
              <a:t>Lac qui Parle-Yellow Bank Watershed District other costs &amp; through assessments.</a:t>
            </a:r>
          </a:p>
          <a:p>
            <a:r>
              <a:rPr lang="en-US" dirty="0"/>
              <a:t>County &amp; Townships for culvert &amp; bridge maintenance responsibility of County &amp; Townships.</a:t>
            </a:r>
          </a:p>
        </p:txBody>
      </p:sp>
    </p:spTree>
    <p:extLst>
      <p:ext uri="{BB962C8B-B14F-4D97-AF65-F5344CB8AC3E}">
        <p14:creationId xmlns:p14="http://schemas.microsoft.com/office/powerpoint/2010/main" val="2816318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PROJECT PURPOSE </a:t>
            </a:r>
          </a:p>
        </p:txBody>
      </p:sp>
      <p:sp>
        <p:nvSpPr>
          <p:cNvPr id="3" name="Content Placeholder 2"/>
          <p:cNvSpPr>
            <a:spLocks noGrp="1"/>
          </p:cNvSpPr>
          <p:nvPr>
            <p:ph idx="1"/>
          </p:nvPr>
        </p:nvSpPr>
        <p:spPr/>
        <p:txBody>
          <a:bodyPr/>
          <a:lstStyle/>
          <a:p>
            <a:pPr marL="0" indent="0" algn="ctr">
              <a:buNone/>
            </a:pPr>
            <a:endParaRPr lang="en-US" dirty="0"/>
          </a:p>
          <a:p>
            <a:r>
              <a:rPr lang="en-US" dirty="0"/>
              <a:t>WATERSHED PROTECTION</a:t>
            </a:r>
          </a:p>
          <a:p>
            <a:r>
              <a:rPr lang="en-US" dirty="0"/>
              <a:t>FLOOD PREVENTION</a:t>
            </a:r>
          </a:p>
          <a:p>
            <a:r>
              <a:rPr lang="en-US" dirty="0"/>
              <a:t>RECREATION</a:t>
            </a:r>
          </a:p>
          <a:p>
            <a:endParaRPr lang="en-US" dirty="0"/>
          </a:p>
          <a:p>
            <a:endParaRPr lang="en-US" dirty="0"/>
          </a:p>
        </p:txBody>
      </p:sp>
    </p:spTree>
    <p:extLst>
      <p:ext uri="{BB962C8B-B14F-4D97-AF65-F5344CB8AC3E}">
        <p14:creationId xmlns:p14="http://schemas.microsoft.com/office/powerpoint/2010/main" val="91600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LOCATION</a:t>
            </a:r>
          </a:p>
        </p:txBody>
      </p:sp>
      <p:sp>
        <p:nvSpPr>
          <p:cNvPr id="3" name="Content Placeholder 2"/>
          <p:cNvSpPr>
            <a:spLocks noGrp="1"/>
          </p:cNvSpPr>
          <p:nvPr>
            <p:ph idx="1"/>
          </p:nvPr>
        </p:nvSpPr>
        <p:spPr>
          <a:xfrm>
            <a:off x="457200" y="1447800"/>
            <a:ext cx="8229600" cy="5181600"/>
          </a:xfrm>
        </p:spPr>
        <p:txBody>
          <a:bodyPr>
            <a:normAutofit lnSpcReduction="10000"/>
          </a:bodyPr>
          <a:lstStyle/>
          <a:p>
            <a:r>
              <a:rPr lang="en-US" dirty="0"/>
              <a:t>Canby Creek Watershed is located in west central Minnesota, in the Minnesota River </a:t>
            </a:r>
            <a:r>
              <a:rPr lang="en-US" dirty="0" err="1"/>
              <a:t>Subbasin</a:t>
            </a:r>
            <a:r>
              <a:rPr lang="en-US" dirty="0"/>
              <a:t> portion of the Mississippi River Basin.</a:t>
            </a:r>
          </a:p>
          <a:p>
            <a:r>
              <a:rPr lang="en-US" dirty="0">
                <a:solidFill>
                  <a:srgbClr val="0070C0"/>
                </a:solidFill>
              </a:rPr>
              <a:t>Structure R-1 </a:t>
            </a:r>
            <a:r>
              <a:rPr lang="en-US" dirty="0"/>
              <a:t>is located in Norman Township, Sections 8 &amp; 9, Yellow Medicine County.</a:t>
            </a:r>
          </a:p>
          <a:p>
            <a:r>
              <a:rPr lang="en-US" dirty="0">
                <a:solidFill>
                  <a:srgbClr val="0070C0"/>
                </a:solidFill>
              </a:rPr>
              <a:t>Structure R-4 </a:t>
            </a:r>
            <a:r>
              <a:rPr lang="en-US" dirty="0"/>
              <a:t>is located in Norman Township, Section 5, Yellow Medicine County.</a:t>
            </a:r>
          </a:p>
          <a:p>
            <a:r>
              <a:rPr lang="en-US" dirty="0">
                <a:solidFill>
                  <a:srgbClr val="0070C0"/>
                </a:solidFill>
              </a:rPr>
              <a:t>Structure R-6 </a:t>
            </a:r>
            <a:r>
              <a:rPr lang="en-US" dirty="0"/>
              <a:t>is located in Fortier Township, Section 14, Yellow Medicine County.</a:t>
            </a:r>
          </a:p>
          <a:p>
            <a:endParaRPr lang="en-US" dirty="0"/>
          </a:p>
        </p:txBody>
      </p:sp>
    </p:spTree>
    <p:extLst>
      <p:ext uri="{BB962C8B-B14F-4D97-AF65-F5344CB8AC3E}">
        <p14:creationId xmlns:p14="http://schemas.microsoft.com/office/powerpoint/2010/main" val="77384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Canby Creek Watershed is approximately 2.5 miles wide and 12 miles long.</a:t>
            </a:r>
          </a:p>
          <a:p>
            <a:r>
              <a:rPr lang="en-US" dirty="0"/>
              <a:t>The maximum elevation in the watershed is 1,785 feet and the minimum is 1, 188 feet above mean sea level.</a:t>
            </a:r>
          </a:p>
          <a:p>
            <a:r>
              <a:rPr lang="en-US" dirty="0"/>
              <a:t>The grade of Canby Creek varies from 15 to 68 feet per mile.</a:t>
            </a:r>
          </a:p>
        </p:txBody>
      </p:sp>
    </p:spTree>
    <p:extLst>
      <p:ext uri="{BB962C8B-B14F-4D97-AF65-F5344CB8AC3E}">
        <p14:creationId xmlns:p14="http://schemas.microsoft.com/office/powerpoint/2010/main" val="221150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A severe rainstorm occurred in the watershed on July 26, 1963.  Although no attempt was made to determine the aerial extent of the storm, 5.2 inches of rain fell in three hours in Canby.   According to the “Canby News”, two people were injured (one hospitalized) and several families had to be evacuated from their homes with boats.  Highway No. 68 was closed within the city limits where water inundated the highway.  Highway No. 75 was inundated for three-fourths of a mile northeast of Canby.</a:t>
            </a:r>
          </a:p>
        </p:txBody>
      </p:sp>
    </p:spTree>
    <p:extLst>
      <p:ext uri="{BB962C8B-B14F-4D97-AF65-F5344CB8AC3E}">
        <p14:creationId xmlns:p14="http://schemas.microsoft.com/office/powerpoint/2010/main" val="2502785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A survey was taken by the City of Canby to determine the monetary losses caused by this flood.  Following is a summary of the results of the survey for the Canby area:</a:t>
            </a:r>
          </a:p>
          <a:p>
            <a:r>
              <a:rPr lang="en-US" dirty="0"/>
              <a:t>City of Canby Municipal property  $16,650.00</a:t>
            </a:r>
          </a:p>
          <a:p>
            <a:r>
              <a:rPr lang="en-US" dirty="0"/>
              <a:t>City of Canby Personal Property    $18,369.10</a:t>
            </a:r>
          </a:p>
          <a:p>
            <a:r>
              <a:rPr lang="en-US" dirty="0"/>
              <a:t>City of Canby Business Property    $12,013.70</a:t>
            </a:r>
          </a:p>
          <a:p>
            <a:r>
              <a:rPr lang="en-US" dirty="0"/>
              <a:t>Railroad Property			 $20,000.00</a:t>
            </a:r>
          </a:p>
          <a:p>
            <a:r>
              <a:rPr lang="en-US" dirty="0"/>
              <a:t>Farm Property                                   $  5,550.00</a:t>
            </a:r>
          </a:p>
          <a:p>
            <a:r>
              <a:rPr lang="en-US" dirty="0"/>
              <a:t>State Property                                   $  1,700.00</a:t>
            </a:r>
          </a:p>
          <a:p>
            <a:r>
              <a:rPr lang="en-US" dirty="0"/>
              <a:t>County Property                               $  7,620.00</a:t>
            </a:r>
          </a:p>
          <a:p>
            <a:r>
              <a:rPr lang="en-US" b="1" dirty="0"/>
              <a:t>     TOTAL                                             $81,902.80                     </a:t>
            </a:r>
          </a:p>
        </p:txBody>
      </p:sp>
    </p:spTree>
    <p:extLst>
      <p:ext uri="{BB962C8B-B14F-4D97-AF65-F5344CB8AC3E}">
        <p14:creationId xmlns:p14="http://schemas.microsoft.com/office/powerpoint/2010/main" val="1640294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Local Residents felt that loss of life and much more serious damages were prevented because numerous volunteers assisted in evacuating people and moving property to higher elevations.</a:t>
            </a:r>
          </a:p>
        </p:txBody>
      </p:sp>
    </p:spTree>
    <p:extLst>
      <p:ext uri="{BB962C8B-B14F-4D97-AF65-F5344CB8AC3E}">
        <p14:creationId xmlns:p14="http://schemas.microsoft.com/office/powerpoint/2010/main" val="1686377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Floodwater damages </a:t>
            </a:r>
            <a:r>
              <a:rPr lang="en-US" dirty="0" err="1"/>
              <a:t>occured</a:t>
            </a:r>
            <a:r>
              <a:rPr lang="en-US" dirty="0"/>
              <a:t> in the City of Canby on the average of once every five years from excess rainfall runoff and once every seven years from snowmelt runoff.  Although floods from snowmelt runoff are not as frequent as floods from excess rainfall, the snowmelt runoff usually causes more damage.</a:t>
            </a:r>
          </a:p>
        </p:txBody>
      </p:sp>
    </p:spTree>
    <p:extLst>
      <p:ext uri="{BB962C8B-B14F-4D97-AF65-F5344CB8AC3E}">
        <p14:creationId xmlns:p14="http://schemas.microsoft.com/office/powerpoint/2010/main" val="4244358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dirty="0"/>
              <a:t>The 1974 Final Environmental Impact Statement noted that the  basements, first floors, and lawns of 22 homes and three business places along Canby Creek were subject to damage from floodwaters. Property values of these places, as well as an additional 35 homes located adjacent to the flood plain were reduced.  The basements and lawns of 58 homes and 2 business places located in the northwestern part of Canby were subject to flood damage from the overflow of County ditch #19.  Property values of these places, as well as an additional 25 homes located adjacent to the flood-prone areas, have been reduced.	</a:t>
            </a:r>
          </a:p>
        </p:txBody>
      </p:sp>
    </p:spTree>
    <p:extLst>
      <p:ext uri="{BB962C8B-B14F-4D97-AF65-F5344CB8AC3E}">
        <p14:creationId xmlns:p14="http://schemas.microsoft.com/office/powerpoint/2010/main" val="2662437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971</Words>
  <Application>Microsoft Office PowerPoint</Application>
  <PresentationFormat>On-screen Show (4:3)</PresentationFormat>
  <Paragraphs>44</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CANBY CREEK WATERSHED PROJECT  R-1</vt:lpstr>
      <vt:lpstr>PROJECT PURPOSE </vt:lpstr>
      <vt:lpstr>LOCATION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CANBY CREEK WATERSHED R-1</dc:title>
  <dc:creator>Trudy Hastad</dc:creator>
  <cp:lastModifiedBy>Mitch Enderson</cp:lastModifiedBy>
  <cp:revision>18</cp:revision>
  <cp:lastPrinted>2014-06-11T15:59:42Z</cp:lastPrinted>
  <dcterms:created xsi:type="dcterms:W3CDTF">2014-05-30T16:08:47Z</dcterms:created>
  <dcterms:modified xsi:type="dcterms:W3CDTF">2021-03-10T17:02:07Z</dcterms:modified>
</cp:coreProperties>
</file>