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2" r:id="rId1"/>
  </p:sldMasterIdLst>
  <p:notesMasterIdLst>
    <p:notesMasterId r:id="rId20"/>
  </p:notesMasterIdLst>
  <p:sldIdLst>
    <p:sldId id="257" r:id="rId2"/>
    <p:sldId id="258" r:id="rId3"/>
    <p:sldId id="281" r:id="rId4"/>
    <p:sldId id="282" r:id="rId5"/>
    <p:sldId id="283" r:id="rId6"/>
    <p:sldId id="284" r:id="rId7"/>
    <p:sldId id="259" r:id="rId8"/>
    <p:sldId id="273" r:id="rId9"/>
    <p:sldId id="285" r:id="rId10"/>
    <p:sldId id="286" r:id="rId11"/>
    <p:sldId id="287" r:id="rId12"/>
    <p:sldId id="288" r:id="rId13"/>
    <p:sldId id="289" r:id="rId14"/>
    <p:sldId id="270" r:id="rId15"/>
    <p:sldId id="290" r:id="rId16"/>
    <p:sldId id="291" r:id="rId17"/>
    <p:sldId id="292" r:id="rId18"/>
    <p:sldId id="293" r:id="rId19"/>
  </p:sldIdLst>
  <p:sldSz cx="9144000" cy="6858000" type="screen4x3"/>
  <p:notesSz cx="6858000" cy="9144000"/>
  <p:defaultTextStyle>
    <a:defPPr>
      <a:defRPr lang="en-US"/>
    </a:defPPr>
    <a:lvl1pPr algn="l" rtl="0" eaLnBrk="0" fontAlgn="base" hangingPunct="0">
      <a:spcBef>
        <a:spcPct val="0"/>
      </a:spcBef>
      <a:spcAft>
        <a:spcPct val="0"/>
      </a:spcAft>
      <a:defRPr sz="4800" kern="1200">
        <a:solidFill>
          <a:schemeClr val="bg1"/>
        </a:solidFill>
        <a:latin typeface="Times New Roman" charset="0"/>
        <a:ea typeface="+mn-ea"/>
        <a:cs typeface="+mn-cs"/>
      </a:defRPr>
    </a:lvl1pPr>
    <a:lvl2pPr marL="457200" algn="l" rtl="0" eaLnBrk="0" fontAlgn="base" hangingPunct="0">
      <a:spcBef>
        <a:spcPct val="0"/>
      </a:spcBef>
      <a:spcAft>
        <a:spcPct val="0"/>
      </a:spcAft>
      <a:defRPr sz="4800" kern="1200">
        <a:solidFill>
          <a:schemeClr val="bg1"/>
        </a:solidFill>
        <a:latin typeface="Times New Roman" charset="0"/>
        <a:ea typeface="+mn-ea"/>
        <a:cs typeface="+mn-cs"/>
      </a:defRPr>
    </a:lvl2pPr>
    <a:lvl3pPr marL="914400" algn="l" rtl="0" eaLnBrk="0" fontAlgn="base" hangingPunct="0">
      <a:spcBef>
        <a:spcPct val="0"/>
      </a:spcBef>
      <a:spcAft>
        <a:spcPct val="0"/>
      </a:spcAft>
      <a:defRPr sz="4800" kern="1200">
        <a:solidFill>
          <a:schemeClr val="bg1"/>
        </a:solidFill>
        <a:latin typeface="Times New Roman" charset="0"/>
        <a:ea typeface="+mn-ea"/>
        <a:cs typeface="+mn-cs"/>
      </a:defRPr>
    </a:lvl3pPr>
    <a:lvl4pPr marL="1371600" algn="l" rtl="0" eaLnBrk="0" fontAlgn="base" hangingPunct="0">
      <a:spcBef>
        <a:spcPct val="0"/>
      </a:spcBef>
      <a:spcAft>
        <a:spcPct val="0"/>
      </a:spcAft>
      <a:defRPr sz="4800" kern="1200">
        <a:solidFill>
          <a:schemeClr val="bg1"/>
        </a:solidFill>
        <a:latin typeface="Times New Roman" charset="0"/>
        <a:ea typeface="+mn-ea"/>
        <a:cs typeface="+mn-cs"/>
      </a:defRPr>
    </a:lvl4pPr>
    <a:lvl5pPr marL="1828800" algn="l" rtl="0" eaLnBrk="0" fontAlgn="base" hangingPunct="0">
      <a:spcBef>
        <a:spcPct val="0"/>
      </a:spcBef>
      <a:spcAft>
        <a:spcPct val="0"/>
      </a:spcAft>
      <a:defRPr sz="4800" kern="1200">
        <a:solidFill>
          <a:schemeClr val="bg1"/>
        </a:solidFill>
        <a:latin typeface="Times New Roman" charset="0"/>
        <a:ea typeface="+mn-ea"/>
        <a:cs typeface="+mn-cs"/>
      </a:defRPr>
    </a:lvl5pPr>
    <a:lvl6pPr marL="2286000" algn="l" defTabSz="914400" rtl="0" eaLnBrk="1" latinLnBrk="0" hangingPunct="1">
      <a:defRPr sz="4800" kern="1200">
        <a:solidFill>
          <a:schemeClr val="bg1"/>
        </a:solidFill>
        <a:latin typeface="Times New Roman" charset="0"/>
        <a:ea typeface="+mn-ea"/>
        <a:cs typeface="+mn-cs"/>
      </a:defRPr>
    </a:lvl6pPr>
    <a:lvl7pPr marL="2743200" algn="l" defTabSz="914400" rtl="0" eaLnBrk="1" latinLnBrk="0" hangingPunct="1">
      <a:defRPr sz="4800" kern="1200">
        <a:solidFill>
          <a:schemeClr val="bg1"/>
        </a:solidFill>
        <a:latin typeface="Times New Roman" charset="0"/>
        <a:ea typeface="+mn-ea"/>
        <a:cs typeface="+mn-cs"/>
      </a:defRPr>
    </a:lvl7pPr>
    <a:lvl8pPr marL="3200400" algn="l" defTabSz="914400" rtl="0" eaLnBrk="1" latinLnBrk="0" hangingPunct="1">
      <a:defRPr sz="4800" kern="1200">
        <a:solidFill>
          <a:schemeClr val="bg1"/>
        </a:solidFill>
        <a:latin typeface="Times New Roman" charset="0"/>
        <a:ea typeface="+mn-ea"/>
        <a:cs typeface="+mn-cs"/>
      </a:defRPr>
    </a:lvl8pPr>
    <a:lvl9pPr marL="3657600" algn="l" defTabSz="914400" rtl="0" eaLnBrk="1" latinLnBrk="0" hangingPunct="1">
      <a:defRPr sz="4800" kern="1200">
        <a:solidFill>
          <a:schemeClr val="bg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987E4-9BE7-4F83-96B3-1567CFAB421D}" type="datetimeFigureOut">
              <a:rPr lang="en-US" smtClean="0"/>
              <a:t>9/21/2022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9F24C3-2143-4B70-88A2-3A430495D4D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1B77D51-61AD-47F2-9401-FF65F34396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9045D-6D9D-40D8-B3F4-A4DB3E672622}"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C1AC8-52B4-4F22-9CA3-458FD9CE051B}"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0301D-9221-43A3-BFD1-C20843D7E8EE}"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13C68-5E8F-428F-886C-0F28EAEE84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63901-CFD4-40F7-8E89-7B945A109CE4}"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BF0758-1934-4F44-9A4A-28703F756089}"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endParaRPr lang="en-US"/>
          </a:p>
        </p:txBody>
      </p:sp>
      <p:sp>
        <p:nvSpPr>
          <p:cNvPr id="8" name="Slide Number Placeholder 7"/>
          <p:cNvSpPr>
            <a:spLocks noGrp="1"/>
          </p:cNvSpPr>
          <p:nvPr>
            <p:ph type="sldNum" sz="quarter" idx="11"/>
          </p:nvPr>
        </p:nvSpPr>
        <p:spPr/>
        <p:txBody>
          <a:bodyPr/>
          <a:lstStyle/>
          <a:p>
            <a:fld id="{D1204A63-4E13-4126-87E6-63BFD3470F6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7F62AE-2821-499F-83DC-420594B98947}"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CB0AD967-3566-49EC-934B-7EADCE16CCA5}"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252A7-E4B4-4A06-95F3-CD4A3F54F11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18B90FF-9BBB-44F2-80FB-1F68B9FDE87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random/>
  </p:transition>
  <p:timing>
    <p:tnLst>
      <p:par>
        <p:cTn id="1" dur="indefinite" restart="never" nodeType="tmRoot"/>
      </p:par>
    </p:tnLst>
  </p:timing>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rossbooks.com/verse.asp?ref=Jdg+3%3A8-1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rossbooks.com/verse.asp?ref=Jdg+3%3A8-1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rossbooks.com/verse.asp?ref=Jdg+3%3A8-1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rossbooks.com/verse.asp?ref=Jdg+3%3A12-3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rossbooks.com/verse.asp?ref=Jdg+3%3A12-3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rossbooks.com/verse.asp?ref=Jdg+3%3A12-3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rossbooks.com/verse.asp?ref=Jdg+3%3A1-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1066800" y="1600200"/>
            <a:ext cx="5867400" cy="1143000"/>
          </a:xfrm>
        </p:spPr>
        <p:txBody>
          <a:bodyPr>
            <a:normAutofit fontScale="90000"/>
          </a:bodyPr>
          <a:lstStyle/>
          <a:p>
            <a:pPr algn="ctr"/>
            <a:r>
              <a:rPr lang="en-US" sz="6000" i="1" dirty="0" smtClean="0">
                <a:solidFill>
                  <a:schemeClr val="tx1"/>
                </a:solidFill>
                <a:latin typeface="Tahoma" pitchFamily="34" charset="0"/>
              </a:rPr>
              <a:t>A Generation Lost</a:t>
            </a:r>
            <a:endParaRPr lang="en-US" sz="6000" dirty="0">
              <a:solidFill>
                <a:schemeClr val="tx1"/>
              </a:solidFill>
            </a:endParaRPr>
          </a:p>
        </p:txBody>
      </p:sp>
      <p:sp>
        <p:nvSpPr>
          <p:cNvPr id="47108" name="Text Box 4"/>
          <p:cNvSpPr txBox="1">
            <a:spLocks noChangeArrowheads="1"/>
          </p:cNvSpPr>
          <p:nvPr/>
        </p:nvSpPr>
        <p:spPr bwMode="auto">
          <a:xfrm>
            <a:off x="990600" y="5562600"/>
            <a:ext cx="7315200" cy="830997"/>
          </a:xfrm>
          <a:prstGeom prst="rect">
            <a:avLst/>
          </a:prstGeom>
          <a:noFill/>
          <a:ln w="9525">
            <a:noFill/>
            <a:miter lim="800000"/>
            <a:headEnd/>
            <a:tailEnd/>
          </a:ln>
          <a:effectLst/>
        </p:spPr>
        <p:txBody>
          <a:bodyPr wrap="square">
            <a:spAutoFit/>
          </a:bodyPr>
          <a:lstStyle/>
          <a:p>
            <a:r>
              <a:rPr lang="en-US" dirty="0" smtClean="0">
                <a:solidFill>
                  <a:schemeClr val="tx1"/>
                </a:solidFill>
              </a:rPr>
              <a:t>A Warning from Judges</a:t>
            </a:r>
            <a:endParaRPr lang="en-US" dirty="0">
              <a:solidFill>
                <a:schemeClr val="tx1"/>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iterate type="wd">
                                    <p:tmPct val="100000"/>
                                  </p:iterate>
                                  <p:childTnLst>
                                    <p:set>
                                      <p:cBhvr>
                                        <p:cTn id="6" dur="1" fill="hold">
                                          <p:stCondLst>
                                            <p:cond delay="0"/>
                                          </p:stCondLst>
                                        </p:cTn>
                                        <p:tgtEl>
                                          <p:spTgt spid="47106"/>
                                        </p:tgtEl>
                                        <p:attrNameLst>
                                          <p:attrName>style.visibility</p:attrName>
                                        </p:attrNameLst>
                                      </p:cBhvr>
                                      <p:to>
                                        <p:strVal val="visible"/>
                                      </p:to>
                                    </p:set>
                                    <p:anim calcmode="lin" valueType="num">
                                      <p:cBhvr>
                                        <p:cTn id="7" dur="300" fill="hold"/>
                                        <p:tgtEl>
                                          <p:spTgt spid="47106"/>
                                        </p:tgtEl>
                                        <p:attrNameLst>
                                          <p:attrName>ppt_w</p:attrName>
                                        </p:attrNameLst>
                                      </p:cBhvr>
                                      <p:tavLst>
                                        <p:tav tm="0">
                                          <p:val>
                                            <p:fltVal val="0"/>
                                          </p:val>
                                        </p:tav>
                                        <p:tav tm="100000">
                                          <p:val>
                                            <p:strVal val="#ppt_w"/>
                                          </p:val>
                                        </p:tav>
                                      </p:tavLst>
                                    </p:anim>
                                    <p:anim calcmode="lin" valueType="num">
                                      <p:cBhvr>
                                        <p:cTn id="8" dur="300" fill="hold"/>
                                        <p:tgtEl>
                                          <p:spTgt spid="47106"/>
                                        </p:tgtEl>
                                        <p:attrNameLst>
                                          <p:attrName>ppt_h</p:attrName>
                                        </p:attrNameLst>
                                      </p:cBhvr>
                                      <p:tavLst>
                                        <p:tav tm="0">
                                          <p:val>
                                            <p:fltVal val="0"/>
                                          </p:val>
                                        </p:tav>
                                        <p:tav tm="100000">
                                          <p:val>
                                            <p:strVal val="#ppt_h"/>
                                          </p:val>
                                        </p:tav>
                                      </p:tavLst>
                                    </p:anim>
                                    <p:anim calcmode="lin" valueType="num">
                                      <p:cBhvr>
                                        <p:cTn id="9" dur="300" fill="hold"/>
                                        <p:tgtEl>
                                          <p:spTgt spid="47106"/>
                                        </p:tgtEl>
                                        <p:attrNameLst>
                                          <p:attrName>ppt_x</p:attrName>
                                        </p:attrNameLst>
                                      </p:cBhvr>
                                      <p:tavLst>
                                        <p:tav tm="0">
                                          <p:val>
                                            <p:fltVal val="0.5"/>
                                          </p:val>
                                        </p:tav>
                                        <p:tav tm="100000">
                                          <p:val>
                                            <p:strVal val="#ppt_x"/>
                                          </p:val>
                                        </p:tav>
                                      </p:tavLst>
                                    </p:anim>
                                    <p:anim calcmode="lin" valueType="num">
                                      <p:cBhvr>
                                        <p:cTn id="10" dur="300" fill="hold"/>
                                        <p:tgtEl>
                                          <p:spTgt spid="47106"/>
                                        </p:tgtEl>
                                        <p:attrNameLst>
                                          <p:attrName>ppt_y</p:attrName>
                                        </p:attrNameLst>
                                      </p:cBhvr>
                                      <p:tavLst>
                                        <p:tav tm="0">
                                          <p:val>
                                            <p:fltVal val="0.5"/>
                                          </p:val>
                                        </p:tav>
                                        <p:tav tm="100000">
                                          <p:val>
                                            <p:strVal val="#ppt_y"/>
                                          </p:val>
                                        </p:tav>
                                      </p:tavLst>
                                    </p:anim>
                                  </p:childTnLst>
                                </p:cTn>
                              </p:par>
                            </p:childTnLst>
                          </p:cTn>
                        </p:par>
                        <p:par>
                          <p:cTn id="11" fill="hold">
                            <p:stCondLst>
                              <p:cond delay="900"/>
                            </p:stCondLst>
                            <p:childTnLst>
                              <p:par>
                                <p:cTn id="12" presetID="9" presetClass="entr" presetSubtype="0" fill="hold" grpId="0" nodeType="afterEffect">
                                  <p:stCondLst>
                                    <p:cond delay="2000"/>
                                  </p:stCondLst>
                                  <p:childTnLst>
                                    <p:set>
                                      <p:cBhvr>
                                        <p:cTn id="13" dur="1" fill="hold">
                                          <p:stCondLst>
                                            <p:cond delay="0"/>
                                          </p:stCondLst>
                                        </p:cTn>
                                        <p:tgtEl>
                                          <p:spTgt spid="47108"/>
                                        </p:tgtEl>
                                        <p:attrNameLst>
                                          <p:attrName>style.visibility</p:attrName>
                                        </p:attrNameLst>
                                      </p:cBhvr>
                                      <p:to>
                                        <p:strVal val="visible"/>
                                      </p:to>
                                    </p:set>
                                    <p:animEffect transition="in" filter="dissolve">
                                      <p:cBhvr>
                                        <p:cTn id="14"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8"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800" dirty="0" smtClean="0"/>
              <a:t>THE NATIONS LEFT TO PROVE ISRAEL.</a:t>
            </a:r>
            <a:endParaRPr lang="en-US" b="1" dirty="0">
              <a:solidFill>
                <a:schemeClr val="tx1"/>
              </a:solidFill>
            </a:endParaRPr>
          </a:p>
        </p:txBody>
      </p:sp>
      <p:sp>
        <p:nvSpPr>
          <p:cNvPr id="64515" name="Rectangle 3"/>
          <p:cNvSpPr>
            <a:spLocks noGrp="1" noChangeArrowheads="1"/>
          </p:cNvSpPr>
          <p:nvPr>
            <p:ph idx="1"/>
          </p:nvPr>
        </p:nvSpPr>
        <p:spPr/>
        <p:txBody>
          <a:bodyPr>
            <a:normAutofit lnSpcReduction="10000"/>
          </a:bodyPr>
          <a:lstStyle/>
          <a:p>
            <a:r>
              <a:rPr lang="en-US" sz="4400" b="1" dirty="0" smtClean="0"/>
              <a:t>They must live in this world, but they are not of it, and are forbidden to conform to it. This marks the difference between the followers of Christ and mere professors. </a:t>
            </a:r>
            <a:endParaRPr lang="en-US" sz="4400" dirty="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400" dirty="0" smtClean="0"/>
              <a:t> OTHNIEL DELIVERS ISRAEL. </a:t>
            </a:r>
            <a:r>
              <a:rPr lang="en-US" sz="4400" dirty="0" smtClean="0"/>
              <a:t>   (</a:t>
            </a:r>
            <a:r>
              <a:rPr lang="en-US" sz="4400" u="sng" dirty="0" smtClean="0">
                <a:hlinkClick r:id="rId2"/>
              </a:rPr>
              <a:t>3:8-11</a:t>
            </a:r>
            <a:r>
              <a:rPr lang="en-US" sz="4400" dirty="0" smtClean="0"/>
              <a:t>)</a:t>
            </a:r>
            <a:endParaRPr lang="en-US" sz="4400" b="1" dirty="0"/>
          </a:p>
        </p:txBody>
      </p:sp>
      <p:sp>
        <p:nvSpPr>
          <p:cNvPr id="64515" name="Rectangle 3"/>
          <p:cNvSpPr>
            <a:spLocks noGrp="1" noChangeArrowheads="1"/>
          </p:cNvSpPr>
          <p:nvPr>
            <p:ph idx="1"/>
          </p:nvPr>
        </p:nvSpPr>
        <p:spPr/>
        <p:txBody>
          <a:bodyPr>
            <a:normAutofit/>
          </a:bodyPr>
          <a:lstStyle/>
          <a:p>
            <a:r>
              <a:rPr lang="en-US" sz="4400" b="1" dirty="0" smtClean="0"/>
              <a:t>Affliction makes those cry to God who before would scarcely speak to him. </a:t>
            </a:r>
            <a:endParaRPr lang="en-US" sz="4400"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400" dirty="0" smtClean="0"/>
              <a:t> OTHNIEL DELIVERS ISRAEL. </a:t>
            </a:r>
            <a:r>
              <a:rPr lang="en-US" sz="4400" dirty="0" smtClean="0"/>
              <a:t>   (</a:t>
            </a:r>
            <a:r>
              <a:rPr lang="en-US" sz="4400" u="sng" dirty="0" smtClean="0">
                <a:hlinkClick r:id="rId2"/>
              </a:rPr>
              <a:t>3:8-11</a:t>
            </a:r>
            <a:r>
              <a:rPr lang="en-US" sz="4400" dirty="0" smtClean="0"/>
              <a:t>)</a:t>
            </a:r>
            <a:endParaRPr lang="en-US" sz="4400" b="1" dirty="0"/>
          </a:p>
        </p:txBody>
      </p:sp>
      <p:sp>
        <p:nvSpPr>
          <p:cNvPr id="64515" name="Rectangle 3"/>
          <p:cNvSpPr>
            <a:spLocks noGrp="1" noChangeArrowheads="1"/>
          </p:cNvSpPr>
          <p:nvPr>
            <p:ph idx="1"/>
          </p:nvPr>
        </p:nvSpPr>
        <p:spPr/>
        <p:txBody>
          <a:bodyPr>
            <a:normAutofit lnSpcReduction="10000"/>
          </a:bodyPr>
          <a:lstStyle/>
          <a:p>
            <a:pPr fontAlgn="base"/>
            <a:r>
              <a:rPr lang="en-US" sz="4400" b="1" dirty="0" smtClean="0"/>
              <a:t>The Spirit of the Lord came upon </a:t>
            </a:r>
            <a:r>
              <a:rPr lang="en-US" sz="4400" b="1" dirty="0" err="1" smtClean="0"/>
              <a:t>Othniel</a:t>
            </a:r>
            <a:r>
              <a:rPr lang="en-US" sz="4400" b="1" dirty="0" smtClean="0"/>
              <a:t>. The Spirit of wisdom and courage to qualify him for the service, and the Spirit of power to excite him to it.</a:t>
            </a:r>
            <a:r>
              <a:rPr lang="en-US" sz="4400" dirty="0" smtClean="0"/>
              <a:t> </a:t>
            </a:r>
            <a:endParaRPr lang="en-US" sz="4400" dirty="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400" dirty="0" smtClean="0"/>
              <a:t> OTHNIEL DELIVERS ISRAEL. </a:t>
            </a:r>
            <a:r>
              <a:rPr lang="en-US" sz="4400" dirty="0" smtClean="0"/>
              <a:t>   (</a:t>
            </a:r>
            <a:r>
              <a:rPr lang="en-US" sz="4400" u="sng" dirty="0" smtClean="0">
                <a:hlinkClick r:id="rId2"/>
              </a:rPr>
              <a:t>3:8-11</a:t>
            </a:r>
            <a:r>
              <a:rPr lang="en-US" sz="4400" dirty="0" smtClean="0"/>
              <a:t>)</a:t>
            </a:r>
            <a:endParaRPr lang="en-US" sz="4400" b="1" dirty="0"/>
          </a:p>
        </p:txBody>
      </p:sp>
      <p:sp>
        <p:nvSpPr>
          <p:cNvPr id="64515" name="Rectangle 3"/>
          <p:cNvSpPr>
            <a:spLocks noGrp="1" noChangeArrowheads="1"/>
          </p:cNvSpPr>
          <p:nvPr>
            <p:ph idx="1"/>
          </p:nvPr>
        </p:nvSpPr>
        <p:spPr/>
        <p:txBody>
          <a:bodyPr>
            <a:normAutofit/>
          </a:bodyPr>
          <a:lstStyle/>
          <a:p>
            <a:pPr fontAlgn="base"/>
            <a:r>
              <a:rPr lang="en-US" sz="4400" b="1" dirty="0" smtClean="0"/>
              <a:t>He first judged Israel, reproved and reformed them, and then went to war.</a:t>
            </a:r>
            <a:r>
              <a:rPr lang="en-US" sz="4400" dirty="0" smtClean="0"/>
              <a:t> </a:t>
            </a:r>
            <a:endParaRPr lang="en-US" sz="4400"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74638"/>
            <a:ext cx="8229600" cy="5821362"/>
          </a:xfrm>
        </p:spPr>
        <p:txBody>
          <a:bodyPr>
            <a:noAutofit/>
          </a:bodyPr>
          <a:lstStyle/>
          <a:p>
            <a:pPr fontAlgn="base"/>
            <a:r>
              <a:rPr lang="en-US" sz="4000" b="1" i="1" dirty="0" smtClean="0"/>
              <a:t>Let </a:t>
            </a:r>
            <a:r>
              <a:rPr lang="en-US" sz="4000" b="1" i="1" dirty="0" smtClean="0"/>
              <a:t>sin at home be conquered, that worst of enemies, then enemies abroad will be more easily dealt with. Thus let Christ be our Judge and Lawgiver, then he will save us.”</a:t>
            </a:r>
            <a:r>
              <a:rPr lang="en-US" sz="6600" dirty="0" smtClean="0"/>
              <a:t/>
            </a:r>
            <a:br>
              <a:rPr lang="en-US" sz="6600" dirty="0" smtClean="0"/>
            </a:br>
            <a:r>
              <a:rPr lang="en-US" sz="1200" dirty="0" smtClean="0"/>
              <a:t>—Matthew Henry Concise</a:t>
            </a:r>
            <a:endParaRPr lang="en-US" sz="12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2000"/>
                                  </p:stCondLst>
                                  <p:childTnLst>
                                    <p:set>
                                      <p:cBhvr>
                                        <p:cTn id="6" dur="1" fill="hold">
                                          <p:stCondLst>
                                            <p:cond delay="0"/>
                                          </p:stCondLst>
                                        </p:cTn>
                                        <p:tgtEl>
                                          <p:spTgt spid="60418"/>
                                        </p:tgtEl>
                                        <p:attrNameLst>
                                          <p:attrName>style.visibility</p:attrName>
                                        </p:attrNameLst>
                                      </p:cBhvr>
                                      <p:to>
                                        <p:strVal val="visible"/>
                                      </p:to>
                                    </p:set>
                                    <p:animEffect transition="in" filter="randombar(vertical)">
                                      <p:cBhvr>
                                        <p:cTn id="7" dur="500"/>
                                        <p:tgtEl>
                                          <p:spTgt spid="60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000" dirty="0" smtClean="0"/>
              <a:t>EHUD DELIVERS ISRAEL FROM EGLON. (</a:t>
            </a:r>
            <a:r>
              <a:rPr lang="en-US" sz="4000" u="sng" dirty="0" smtClean="0">
                <a:hlinkClick r:id="rId2"/>
              </a:rPr>
              <a:t>3:12-30</a:t>
            </a:r>
            <a:r>
              <a:rPr lang="en-US" sz="4000" dirty="0" smtClean="0"/>
              <a:t>)</a:t>
            </a:r>
            <a:endParaRPr lang="en-US" sz="4000" b="1" dirty="0"/>
          </a:p>
        </p:txBody>
      </p:sp>
      <p:sp>
        <p:nvSpPr>
          <p:cNvPr id="64515" name="Rectangle 3"/>
          <p:cNvSpPr>
            <a:spLocks noGrp="1" noChangeArrowheads="1"/>
          </p:cNvSpPr>
          <p:nvPr>
            <p:ph idx="1"/>
          </p:nvPr>
        </p:nvSpPr>
        <p:spPr/>
        <p:txBody>
          <a:bodyPr>
            <a:normAutofit fontScale="85000" lnSpcReduction="10000"/>
          </a:bodyPr>
          <a:lstStyle/>
          <a:p>
            <a:pPr fontAlgn="base"/>
            <a:r>
              <a:rPr lang="en-US" sz="4400" dirty="0" smtClean="0"/>
              <a:t>What message from God but a message of vengeance can a proud rebel expect? Such a message is contained in the word of God; his ministers are boldly to declare it, without fearing the frown, or respecting the persons of sinners.</a:t>
            </a:r>
            <a:endParaRPr lang="en-US" sz="4400"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000" dirty="0" smtClean="0"/>
              <a:t>EHUD DELIVERS ISRAEL FROM EGLON. (</a:t>
            </a:r>
            <a:r>
              <a:rPr lang="en-US" sz="4000" u="sng" dirty="0" smtClean="0">
                <a:hlinkClick r:id="rId2"/>
              </a:rPr>
              <a:t>3:12-30</a:t>
            </a:r>
            <a:r>
              <a:rPr lang="en-US" sz="4000" dirty="0" smtClean="0"/>
              <a:t>)</a:t>
            </a:r>
            <a:endParaRPr lang="en-US" sz="4000" b="1" dirty="0"/>
          </a:p>
        </p:txBody>
      </p:sp>
      <p:sp>
        <p:nvSpPr>
          <p:cNvPr id="64515" name="Rectangle 3"/>
          <p:cNvSpPr>
            <a:spLocks noGrp="1" noChangeArrowheads="1"/>
          </p:cNvSpPr>
          <p:nvPr>
            <p:ph idx="1"/>
          </p:nvPr>
        </p:nvSpPr>
        <p:spPr>
          <a:xfrm>
            <a:off x="457200" y="3048000"/>
            <a:ext cx="7467600" cy="3078163"/>
          </a:xfrm>
        </p:spPr>
        <p:txBody>
          <a:bodyPr>
            <a:normAutofit/>
          </a:bodyPr>
          <a:lstStyle/>
          <a:p>
            <a:pPr fontAlgn="base"/>
            <a:r>
              <a:rPr lang="en-US" sz="4000" dirty="0" smtClean="0"/>
              <a:t>We have to deliver a message of mercy and of free salvation;</a:t>
            </a:r>
            <a:endParaRPr lang="en-US" sz="4000"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000" dirty="0" smtClean="0"/>
              <a:t>EHUD DELIVERS ISRAEL FROM EGLON. (</a:t>
            </a:r>
            <a:r>
              <a:rPr lang="en-US" sz="4000" u="sng" dirty="0" smtClean="0">
                <a:hlinkClick r:id="rId2"/>
              </a:rPr>
              <a:t>3:12-30</a:t>
            </a:r>
            <a:r>
              <a:rPr lang="en-US" sz="4000" dirty="0" smtClean="0"/>
              <a:t>)</a:t>
            </a:r>
            <a:endParaRPr lang="en-US" sz="4000" b="1" dirty="0"/>
          </a:p>
        </p:txBody>
      </p:sp>
      <p:sp>
        <p:nvSpPr>
          <p:cNvPr id="64515" name="Rectangle 3"/>
          <p:cNvSpPr>
            <a:spLocks noGrp="1" noChangeArrowheads="1"/>
          </p:cNvSpPr>
          <p:nvPr>
            <p:ph idx="1"/>
          </p:nvPr>
        </p:nvSpPr>
        <p:spPr>
          <a:xfrm>
            <a:off x="457200" y="1905000"/>
            <a:ext cx="7467600" cy="4221163"/>
          </a:xfrm>
        </p:spPr>
        <p:txBody>
          <a:bodyPr>
            <a:normAutofit/>
          </a:bodyPr>
          <a:lstStyle/>
          <a:p>
            <a:pPr fontAlgn="base"/>
            <a:r>
              <a:rPr lang="en-US" sz="4000" dirty="0" smtClean="0"/>
              <a:t>We have to deliver a message of </a:t>
            </a:r>
            <a:r>
              <a:rPr lang="en-US" sz="4000" dirty="0" err="1" smtClean="0"/>
              <a:t>merc</a:t>
            </a:r>
            <a:r>
              <a:rPr lang="en-US" sz="4000" dirty="0" err="1" smtClean="0"/>
              <a:t>he</a:t>
            </a:r>
            <a:r>
              <a:rPr lang="en-US" sz="4000" dirty="0" smtClean="0"/>
              <a:t> message of vengeance belongs only to those who neglect the offers of </a:t>
            </a:r>
            <a:r>
              <a:rPr lang="en-US" sz="4000" dirty="0" smtClean="0"/>
              <a:t>grace.</a:t>
            </a:r>
            <a:endParaRPr lang="en-US" sz="4000" dirty="0"/>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1066800" y="1600200"/>
            <a:ext cx="5867400" cy="1143000"/>
          </a:xfrm>
        </p:spPr>
        <p:txBody>
          <a:bodyPr>
            <a:normAutofit fontScale="90000"/>
          </a:bodyPr>
          <a:lstStyle/>
          <a:p>
            <a:pPr algn="ctr"/>
            <a:r>
              <a:rPr lang="en-US" sz="6000" i="1" dirty="0" smtClean="0">
                <a:solidFill>
                  <a:schemeClr val="tx1"/>
                </a:solidFill>
                <a:latin typeface="Tahoma" pitchFamily="34" charset="0"/>
              </a:rPr>
              <a:t>A Generation Lost</a:t>
            </a:r>
            <a:endParaRPr lang="en-US" sz="6000" dirty="0">
              <a:solidFill>
                <a:schemeClr val="tx1"/>
              </a:solidFill>
            </a:endParaRPr>
          </a:p>
        </p:txBody>
      </p:sp>
      <p:sp>
        <p:nvSpPr>
          <p:cNvPr id="47108" name="Text Box 4"/>
          <p:cNvSpPr txBox="1">
            <a:spLocks noChangeArrowheads="1"/>
          </p:cNvSpPr>
          <p:nvPr/>
        </p:nvSpPr>
        <p:spPr bwMode="auto">
          <a:xfrm>
            <a:off x="990600" y="5562600"/>
            <a:ext cx="7315200" cy="830997"/>
          </a:xfrm>
          <a:prstGeom prst="rect">
            <a:avLst/>
          </a:prstGeom>
          <a:noFill/>
          <a:ln w="9525">
            <a:noFill/>
            <a:miter lim="800000"/>
            <a:headEnd/>
            <a:tailEnd/>
          </a:ln>
          <a:effectLst/>
        </p:spPr>
        <p:txBody>
          <a:bodyPr wrap="square">
            <a:spAutoFit/>
          </a:bodyPr>
          <a:lstStyle/>
          <a:p>
            <a:r>
              <a:rPr lang="en-US" dirty="0" smtClean="0">
                <a:solidFill>
                  <a:schemeClr val="tx1"/>
                </a:solidFill>
              </a:rPr>
              <a:t>A Warning from Judges</a:t>
            </a:r>
            <a:endParaRPr lang="en-US" dirty="0">
              <a:solidFill>
                <a:schemeClr val="tx1"/>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iterate type="wd">
                                    <p:tmPct val="100000"/>
                                  </p:iterate>
                                  <p:childTnLst>
                                    <p:set>
                                      <p:cBhvr>
                                        <p:cTn id="6" dur="1" fill="hold">
                                          <p:stCondLst>
                                            <p:cond delay="0"/>
                                          </p:stCondLst>
                                        </p:cTn>
                                        <p:tgtEl>
                                          <p:spTgt spid="47106"/>
                                        </p:tgtEl>
                                        <p:attrNameLst>
                                          <p:attrName>style.visibility</p:attrName>
                                        </p:attrNameLst>
                                      </p:cBhvr>
                                      <p:to>
                                        <p:strVal val="visible"/>
                                      </p:to>
                                    </p:set>
                                    <p:anim calcmode="lin" valueType="num">
                                      <p:cBhvr>
                                        <p:cTn id="7" dur="300" fill="hold"/>
                                        <p:tgtEl>
                                          <p:spTgt spid="47106"/>
                                        </p:tgtEl>
                                        <p:attrNameLst>
                                          <p:attrName>ppt_w</p:attrName>
                                        </p:attrNameLst>
                                      </p:cBhvr>
                                      <p:tavLst>
                                        <p:tav tm="0">
                                          <p:val>
                                            <p:fltVal val="0"/>
                                          </p:val>
                                        </p:tav>
                                        <p:tav tm="100000">
                                          <p:val>
                                            <p:strVal val="#ppt_w"/>
                                          </p:val>
                                        </p:tav>
                                      </p:tavLst>
                                    </p:anim>
                                    <p:anim calcmode="lin" valueType="num">
                                      <p:cBhvr>
                                        <p:cTn id="8" dur="300" fill="hold"/>
                                        <p:tgtEl>
                                          <p:spTgt spid="47106"/>
                                        </p:tgtEl>
                                        <p:attrNameLst>
                                          <p:attrName>ppt_h</p:attrName>
                                        </p:attrNameLst>
                                      </p:cBhvr>
                                      <p:tavLst>
                                        <p:tav tm="0">
                                          <p:val>
                                            <p:fltVal val="0"/>
                                          </p:val>
                                        </p:tav>
                                        <p:tav tm="100000">
                                          <p:val>
                                            <p:strVal val="#ppt_h"/>
                                          </p:val>
                                        </p:tav>
                                      </p:tavLst>
                                    </p:anim>
                                    <p:anim calcmode="lin" valueType="num">
                                      <p:cBhvr>
                                        <p:cTn id="9" dur="300" fill="hold"/>
                                        <p:tgtEl>
                                          <p:spTgt spid="47106"/>
                                        </p:tgtEl>
                                        <p:attrNameLst>
                                          <p:attrName>ppt_x</p:attrName>
                                        </p:attrNameLst>
                                      </p:cBhvr>
                                      <p:tavLst>
                                        <p:tav tm="0">
                                          <p:val>
                                            <p:fltVal val="0.5"/>
                                          </p:val>
                                        </p:tav>
                                        <p:tav tm="100000">
                                          <p:val>
                                            <p:strVal val="#ppt_x"/>
                                          </p:val>
                                        </p:tav>
                                      </p:tavLst>
                                    </p:anim>
                                    <p:anim calcmode="lin" valueType="num">
                                      <p:cBhvr>
                                        <p:cTn id="10" dur="300" fill="hold"/>
                                        <p:tgtEl>
                                          <p:spTgt spid="47106"/>
                                        </p:tgtEl>
                                        <p:attrNameLst>
                                          <p:attrName>ppt_y</p:attrName>
                                        </p:attrNameLst>
                                      </p:cBhvr>
                                      <p:tavLst>
                                        <p:tav tm="0">
                                          <p:val>
                                            <p:fltVal val="0.5"/>
                                          </p:val>
                                        </p:tav>
                                        <p:tav tm="100000">
                                          <p:val>
                                            <p:strVal val="#ppt_y"/>
                                          </p:val>
                                        </p:tav>
                                      </p:tavLst>
                                    </p:anim>
                                  </p:childTnLst>
                                </p:cTn>
                              </p:par>
                            </p:childTnLst>
                          </p:cTn>
                        </p:par>
                        <p:par>
                          <p:cTn id="11" fill="hold">
                            <p:stCondLst>
                              <p:cond delay="900"/>
                            </p:stCondLst>
                            <p:childTnLst>
                              <p:par>
                                <p:cTn id="12" presetID="9" presetClass="entr" presetSubtype="0" fill="hold" grpId="0" nodeType="afterEffect">
                                  <p:stCondLst>
                                    <p:cond delay="2000"/>
                                  </p:stCondLst>
                                  <p:childTnLst>
                                    <p:set>
                                      <p:cBhvr>
                                        <p:cTn id="13" dur="1" fill="hold">
                                          <p:stCondLst>
                                            <p:cond delay="0"/>
                                          </p:stCondLst>
                                        </p:cTn>
                                        <p:tgtEl>
                                          <p:spTgt spid="47108"/>
                                        </p:tgtEl>
                                        <p:attrNameLst>
                                          <p:attrName>style.visibility</p:attrName>
                                        </p:attrNameLst>
                                      </p:cBhvr>
                                      <p:to>
                                        <p:strVal val="visible"/>
                                      </p:to>
                                    </p:set>
                                    <p:animEffect transition="in" filter="dissolve">
                                      <p:cBhvr>
                                        <p:cTn id="14"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1143000"/>
            <a:ext cx="8153400" cy="5181600"/>
          </a:xfrm>
        </p:spPr>
        <p:txBody>
          <a:bodyPr>
            <a:noAutofit/>
          </a:bodyPr>
          <a:lstStyle/>
          <a:p>
            <a:pPr algn="ctr"/>
            <a:r>
              <a:rPr lang="en-US" sz="3200" dirty="0" smtClean="0"/>
              <a:t>My people, hear my teaching;</a:t>
            </a:r>
            <a:br>
              <a:rPr lang="en-US" sz="3200" dirty="0" smtClean="0"/>
            </a:br>
            <a:r>
              <a:rPr lang="en-US" sz="3200" dirty="0" smtClean="0"/>
              <a:t>    listen to the words of my mouth.</a:t>
            </a:r>
            <a:br>
              <a:rPr lang="en-US" sz="3200" dirty="0" smtClean="0"/>
            </a:br>
            <a:r>
              <a:rPr lang="en-US" sz="3200" baseline="30000" dirty="0" smtClean="0"/>
              <a:t>2 </a:t>
            </a:r>
            <a:r>
              <a:rPr lang="en-US" sz="3200" dirty="0" smtClean="0"/>
              <a:t>I will open my mouth with a parable;</a:t>
            </a:r>
            <a:br>
              <a:rPr lang="en-US" sz="3200" dirty="0" smtClean="0"/>
            </a:br>
            <a:r>
              <a:rPr lang="en-US" sz="3200" dirty="0" smtClean="0"/>
              <a:t>    I will utter hidden things, things from of old—</a:t>
            </a:r>
            <a:br>
              <a:rPr lang="en-US" sz="3200" dirty="0" smtClean="0"/>
            </a:br>
            <a:r>
              <a:rPr lang="en-US" sz="3200" baseline="30000" dirty="0" smtClean="0"/>
              <a:t>3 </a:t>
            </a:r>
            <a:r>
              <a:rPr lang="en-US" sz="3200" dirty="0" smtClean="0"/>
              <a:t>things we have heard and known,</a:t>
            </a:r>
            <a:br>
              <a:rPr lang="en-US" sz="3200" dirty="0" smtClean="0"/>
            </a:br>
            <a:r>
              <a:rPr lang="en-US" sz="3200" dirty="0" smtClean="0"/>
              <a:t>    things our ancestors have told us.</a:t>
            </a:r>
            <a:br>
              <a:rPr lang="en-US" sz="3200" dirty="0" smtClean="0"/>
            </a:br>
            <a:r>
              <a:rPr lang="en-US" sz="3200" baseline="30000" dirty="0" smtClean="0"/>
              <a:t>4 </a:t>
            </a:r>
            <a:r>
              <a:rPr lang="en-US" sz="3200" dirty="0" smtClean="0"/>
              <a:t>We will not hide them from their descendants;</a:t>
            </a:r>
            <a:br>
              <a:rPr lang="en-US" sz="3200" dirty="0" smtClean="0"/>
            </a:br>
            <a:r>
              <a:rPr lang="en-US" sz="3200" dirty="0" smtClean="0"/>
              <a:t>    we will tell the next generation</a:t>
            </a:r>
            <a:br>
              <a:rPr lang="en-US" sz="3200" dirty="0" smtClean="0"/>
            </a:br>
            <a:r>
              <a:rPr lang="en-US" sz="3200" dirty="0" smtClean="0"/>
              <a:t>the praiseworthy deeds of the </a:t>
            </a:r>
            <a:r>
              <a:rPr lang="en-US" sz="3200" cap="small" dirty="0" smtClean="0"/>
              <a:t>Lord</a:t>
            </a:r>
            <a:r>
              <a:rPr lang="en-US" sz="3200" dirty="0" smtClean="0"/>
              <a:t>,</a:t>
            </a:r>
            <a:br>
              <a:rPr lang="en-US" sz="3200" dirty="0" smtClean="0"/>
            </a:br>
            <a:r>
              <a:rPr lang="en-US" sz="3200" dirty="0" smtClean="0"/>
              <a:t>    his power, and the wonders he has done.</a:t>
            </a:r>
            <a:r>
              <a:rPr lang="en-US" sz="3200" b="1" dirty="0" smtClean="0">
                <a:solidFill>
                  <a:schemeClr val="bg1"/>
                </a:solidFill>
              </a:rPr>
              <a:t>  </a:t>
            </a:r>
            <a:endParaRPr lang="en-US" sz="3200" b="1" dirty="0">
              <a:solidFill>
                <a:schemeClr val="tx1"/>
              </a:solidFill>
            </a:endParaRPr>
          </a:p>
        </p:txBody>
      </p:sp>
      <p:sp>
        <p:nvSpPr>
          <p:cNvPr id="3" name="TextBox 2"/>
          <p:cNvSpPr txBox="1"/>
          <p:nvPr/>
        </p:nvSpPr>
        <p:spPr>
          <a:xfrm>
            <a:off x="1371600" y="228600"/>
            <a:ext cx="6194786" cy="830997"/>
          </a:xfrm>
          <a:prstGeom prst="rect">
            <a:avLst/>
          </a:prstGeom>
          <a:noFill/>
        </p:spPr>
        <p:txBody>
          <a:bodyPr wrap="square" rtlCol="0">
            <a:spAutoFit/>
          </a:bodyPr>
          <a:lstStyle/>
          <a:p>
            <a:pPr algn="ctr"/>
            <a:r>
              <a:rPr lang="en-US" dirty="0" smtClean="0">
                <a:solidFill>
                  <a:schemeClr val="tx1"/>
                </a:solidFill>
              </a:rPr>
              <a:t>Psalm 78:1-4</a:t>
            </a:r>
            <a:endParaRPr lang="en-US" dirty="0">
              <a:solidFill>
                <a:schemeClr val="tx1"/>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1000"/>
                                  </p:stCondLst>
                                  <p:iterate type="lt">
                                    <p:tmPct val="100000"/>
                                  </p:iterate>
                                  <p:childTnLst>
                                    <p:set>
                                      <p:cBhvr>
                                        <p:cTn id="6" dur="1" fill="hold">
                                          <p:stCondLst>
                                            <p:cond delay="0"/>
                                          </p:stCondLst>
                                        </p:cTn>
                                        <p:tgtEl>
                                          <p:spTgt spid="48130"/>
                                        </p:tgtEl>
                                        <p:attrNameLst>
                                          <p:attrName>style.visibility</p:attrName>
                                        </p:attrNameLst>
                                      </p:cBhvr>
                                      <p:to>
                                        <p:strVal val="visible"/>
                                      </p:to>
                                    </p:set>
                                    <p:anim calcmode="lin" valueType="num">
                                      <p:cBhvr>
                                        <p:cTn id="7" dur="75" fill="hold"/>
                                        <p:tgtEl>
                                          <p:spTgt spid="48130"/>
                                        </p:tgtEl>
                                        <p:attrNameLst>
                                          <p:attrName>ppt_w</p:attrName>
                                        </p:attrNameLst>
                                      </p:cBhvr>
                                      <p:tavLst>
                                        <p:tav tm="0">
                                          <p:val>
                                            <p:fltVal val="0"/>
                                          </p:val>
                                        </p:tav>
                                        <p:tav tm="100000">
                                          <p:val>
                                            <p:strVal val="#ppt_w"/>
                                          </p:val>
                                        </p:tav>
                                      </p:tavLst>
                                    </p:anim>
                                    <p:anim calcmode="lin" valueType="num">
                                      <p:cBhvr>
                                        <p:cTn id="8" dur="75" fill="hold"/>
                                        <p:tgtEl>
                                          <p:spTgt spid="48130"/>
                                        </p:tgtEl>
                                        <p:attrNameLst>
                                          <p:attrName>ppt_h</p:attrName>
                                        </p:attrNameLst>
                                      </p:cBhvr>
                                      <p:tavLst>
                                        <p:tav tm="0">
                                          <p:val>
                                            <p:fltVal val="0"/>
                                          </p:val>
                                        </p:tav>
                                        <p:tav tm="100000">
                                          <p:val>
                                            <p:strVal val="#ppt_h"/>
                                          </p:val>
                                        </p:tav>
                                      </p:tavLst>
                                    </p:anim>
                                    <p:anim calcmode="lin" valueType="num">
                                      <p:cBhvr>
                                        <p:cTn id="9" dur="75" fill="hold"/>
                                        <p:tgtEl>
                                          <p:spTgt spid="48130"/>
                                        </p:tgtEl>
                                        <p:attrNameLst>
                                          <p:attrName>ppt_x</p:attrName>
                                        </p:attrNameLst>
                                      </p:cBhvr>
                                      <p:tavLst>
                                        <p:tav tm="0">
                                          <p:val>
                                            <p:fltVal val="0.5"/>
                                          </p:val>
                                        </p:tav>
                                        <p:tav tm="100000">
                                          <p:val>
                                            <p:strVal val="#ppt_x"/>
                                          </p:val>
                                        </p:tav>
                                      </p:tavLst>
                                    </p:anim>
                                    <p:anim calcmode="lin" valueType="num">
                                      <p:cBhvr>
                                        <p:cTn id="10" dur="75" fill="hold"/>
                                        <p:tgtEl>
                                          <p:spTgt spid="481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Psalm 78:5-33</a:t>
            </a:r>
            <a:endParaRPr lang="en-US" dirty="0"/>
          </a:p>
        </p:txBody>
      </p:sp>
      <p:sp>
        <p:nvSpPr>
          <p:cNvPr id="3" name="Content Placeholder 2"/>
          <p:cNvSpPr>
            <a:spLocks noGrp="1"/>
          </p:cNvSpPr>
          <p:nvPr>
            <p:ph idx="1"/>
          </p:nvPr>
        </p:nvSpPr>
        <p:spPr>
          <a:xfrm>
            <a:off x="457200" y="1371600"/>
            <a:ext cx="7467600" cy="5486400"/>
          </a:xfrm>
        </p:spPr>
        <p:txBody>
          <a:bodyPr>
            <a:normAutofit fontScale="25000" lnSpcReduction="20000"/>
          </a:bodyPr>
          <a:lstStyle/>
          <a:p>
            <a:r>
              <a:rPr lang="en-US" sz="1400" dirty="0" smtClean="0"/>
              <a:t/>
            </a:r>
            <a:br>
              <a:rPr lang="en-US" sz="1400" dirty="0" smtClean="0"/>
            </a:br>
            <a:r>
              <a:rPr lang="en-US" sz="7400" baseline="30000" dirty="0" smtClean="0"/>
              <a:t>5 </a:t>
            </a:r>
            <a:r>
              <a:rPr lang="en-US" sz="7400" dirty="0" smtClean="0"/>
              <a:t>He decreed statutes for Jacob</a:t>
            </a:r>
            <a:br>
              <a:rPr lang="en-US" sz="7400" dirty="0" smtClean="0"/>
            </a:br>
            <a:r>
              <a:rPr lang="en-US" sz="7400" dirty="0" smtClean="0"/>
              <a:t>    and established the law in Israel,</a:t>
            </a:r>
            <a:br>
              <a:rPr lang="en-US" sz="7400" dirty="0" smtClean="0"/>
            </a:br>
            <a:r>
              <a:rPr lang="en-US" sz="7400" dirty="0" smtClean="0"/>
              <a:t>which he commanded our ancestors</a:t>
            </a:r>
            <a:br>
              <a:rPr lang="en-US" sz="7400" dirty="0" smtClean="0"/>
            </a:br>
            <a:r>
              <a:rPr lang="en-US" sz="7400" dirty="0" smtClean="0"/>
              <a:t>    to teach their children,</a:t>
            </a:r>
            <a:br>
              <a:rPr lang="en-US" sz="7400" dirty="0" smtClean="0"/>
            </a:br>
            <a:r>
              <a:rPr lang="en-US" sz="7400" baseline="30000" dirty="0" smtClean="0"/>
              <a:t>6 </a:t>
            </a:r>
            <a:r>
              <a:rPr lang="en-US" sz="7400" dirty="0" smtClean="0"/>
              <a:t>so the next generation would know them,</a:t>
            </a:r>
            <a:br>
              <a:rPr lang="en-US" sz="7400" dirty="0" smtClean="0"/>
            </a:br>
            <a:r>
              <a:rPr lang="en-US" sz="7400" dirty="0" smtClean="0"/>
              <a:t>    even the children yet to be born,</a:t>
            </a:r>
            <a:br>
              <a:rPr lang="en-US" sz="7400" dirty="0" smtClean="0"/>
            </a:br>
            <a:r>
              <a:rPr lang="en-US" sz="7400" dirty="0" smtClean="0"/>
              <a:t>    and they in turn would tell their children.</a:t>
            </a:r>
            <a:br>
              <a:rPr lang="en-US" sz="7400" dirty="0" smtClean="0"/>
            </a:br>
            <a:r>
              <a:rPr lang="en-US" sz="7400" baseline="30000" dirty="0" smtClean="0"/>
              <a:t>7 </a:t>
            </a:r>
            <a:r>
              <a:rPr lang="en-US" sz="7400" dirty="0" smtClean="0"/>
              <a:t>Then they would put their trust in God</a:t>
            </a:r>
            <a:br>
              <a:rPr lang="en-US" sz="7400" dirty="0" smtClean="0"/>
            </a:br>
            <a:r>
              <a:rPr lang="en-US" sz="7400" dirty="0" smtClean="0"/>
              <a:t>    and would not forget his deeds</a:t>
            </a:r>
            <a:br>
              <a:rPr lang="en-US" sz="7400" dirty="0" smtClean="0"/>
            </a:br>
            <a:r>
              <a:rPr lang="en-US" sz="7400" dirty="0" smtClean="0"/>
              <a:t>    but would keep his commands.</a:t>
            </a:r>
            <a:br>
              <a:rPr lang="en-US" sz="7400" dirty="0" smtClean="0"/>
            </a:br>
            <a:r>
              <a:rPr lang="en-US" sz="7400" baseline="30000" dirty="0" smtClean="0"/>
              <a:t>8 </a:t>
            </a:r>
            <a:r>
              <a:rPr lang="en-US" sz="7400" dirty="0" smtClean="0"/>
              <a:t>They would not be like their ancestors—</a:t>
            </a:r>
            <a:br>
              <a:rPr lang="en-US" sz="7400" dirty="0" smtClean="0"/>
            </a:br>
            <a:r>
              <a:rPr lang="en-US" sz="7400" dirty="0" smtClean="0"/>
              <a:t>    a stubborn and rebellious generation,</a:t>
            </a:r>
            <a:br>
              <a:rPr lang="en-US" sz="7400" dirty="0" smtClean="0"/>
            </a:br>
            <a:r>
              <a:rPr lang="en-US" sz="7400" dirty="0" smtClean="0"/>
              <a:t>whose hearts were not loyal to God,</a:t>
            </a:r>
            <a:br>
              <a:rPr lang="en-US" sz="7400" dirty="0" smtClean="0"/>
            </a:br>
            <a:r>
              <a:rPr lang="en-US" sz="7400" dirty="0" smtClean="0"/>
              <a:t>    whose spirits were not faithful to him.</a:t>
            </a:r>
          </a:p>
          <a:p>
            <a:r>
              <a:rPr lang="en-US" sz="7400" baseline="30000" dirty="0" smtClean="0"/>
              <a:t>9 </a:t>
            </a:r>
            <a:r>
              <a:rPr lang="en-US" sz="7400" dirty="0" smtClean="0"/>
              <a:t>The men of Ephraim, though armed with bows,</a:t>
            </a:r>
            <a:br>
              <a:rPr lang="en-US" sz="7400" dirty="0" smtClean="0"/>
            </a:br>
            <a:r>
              <a:rPr lang="en-US" sz="7400" dirty="0" smtClean="0"/>
              <a:t>    turned back on the day of battle;</a:t>
            </a:r>
            <a:br>
              <a:rPr lang="en-US" sz="7400" dirty="0" smtClean="0"/>
            </a:br>
            <a:r>
              <a:rPr lang="en-US" sz="7400" baseline="30000" dirty="0" smtClean="0"/>
              <a:t>10 </a:t>
            </a:r>
            <a:r>
              <a:rPr lang="en-US" sz="7400" dirty="0" smtClean="0"/>
              <a:t>they did not keep God’s covenant</a:t>
            </a:r>
            <a:br>
              <a:rPr lang="en-US" sz="7400" dirty="0" smtClean="0"/>
            </a:br>
            <a:r>
              <a:rPr lang="en-US" sz="7400" dirty="0" smtClean="0"/>
              <a:t>    and refused to live by his law.</a:t>
            </a:r>
            <a:br>
              <a:rPr lang="en-US" sz="7400" dirty="0" smtClean="0"/>
            </a:br>
            <a:r>
              <a:rPr lang="en-US" sz="7400" baseline="30000" dirty="0" smtClean="0"/>
              <a:t>11 </a:t>
            </a:r>
            <a:r>
              <a:rPr lang="en-US" sz="7400" dirty="0" smtClean="0"/>
              <a:t>They forgot what he had done,</a:t>
            </a:r>
            <a:br>
              <a:rPr lang="en-US" sz="7400" dirty="0" smtClean="0"/>
            </a:br>
            <a:r>
              <a:rPr lang="en-US" sz="7400" dirty="0" smtClean="0"/>
              <a:t>    the wonders he had shown them.</a:t>
            </a:r>
            <a:br>
              <a:rPr lang="en-US" sz="7400" dirty="0" smtClean="0"/>
            </a:br>
            <a:r>
              <a:rPr lang="en-US" sz="7400" baseline="30000" dirty="0" smtClean="0"/>
              <a:t>12 </a:t>
            </a:r>
            <a:r>
              <a:rPr lang="en-US" sz="7400" dirty="0" smtClean="0"/>
              <a:t>He did miracles in the sight of their ancestors</a:t>
            </a:r>
            <a:br>
              <a:rPr lang="en-US" sz="7400" dirty="0" smtClean="0"/>
            </a:br>
            <a:r>
              <a:rPr lang="en-US" sz="7400" dirty="0" smtClean="0"/>
              <a:t>    in the land of Egypt, in the region of </a:t>
            </a:r>
            <a:r>
              <a:rPr lang="en-US" sz="7400" dirty="0" err="1" smtClean="0"/>
              <a:t>Zoan</a:t>
            </a:r>
            <a:r>
              <a:rPr lang="en-US" sz="7400" dirty="0" smtClean="0"/>
              <a:t>.</a:t>
            </a:r>
            <a:br>
              <a:rPr lang="en-US" sz="7400" dirty="0" smtClean="0"/>
            </a:br>
            <a:endParaRPr lang="en-US" sz="7400" dirty="0"/>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78:5-33</a:t>
            </a:r>
            <a:endParaRPr lang="en-US" dirty="0"/>
          </a:p>
        </p:txBody>
      </p:sp>
      <p:sp>
        <p:nvSpPr>
          <p:cNvPr id="3" name="Content Placeholder 2"/>
          <p:cNvSpPr>
            <a:spLocks noGrp="1"/>
          </p:cNvSpPr>
          <p:nvPr>
            <p:ph idx="1"/>
          </p:nvPr>
        </p:nvSpPr>
        <p:spPr>
          <a:xfrm>
            <a:off x="457200" y="1295400"/>
            <a:ext cx="7467600" cy="5562600"/>
          </a:xfrm>
        </p:spPr>
        <p:txBody>
          <a:bodyPr>
            <a:noAutofit/>
          </a:bodyPr>
          <a:lstStyle/>
          <a:p>
            <a:r>
              <a:rPr lang="en-US" sz="2000" baseline="30000" dirty="0" smtClean="0"/>
              <a:t>13 </a:t>
            </a:r>
            <a:r>
              <a:rPr lang="en-US" sz="2000" dirty="0" smtClean="0"/>
              <a:t>He divided the sea and led them through;</a:t>
            </a:r>
            <a:br>
              <a:rPr lang="en-US" sz="2000" dirty="0" smtClean="0"/>
            </a:br>
            <a:r>
              <a:rPr lang="en-US" sz="2000" dirty="0" smtClean="0"/>
              <a:t>    he made the water stand up like a wall.</a:t>
            </a:r>
            <a:br>
              <a:rPr lang="en-US" sz="2000" dirty="0" smtClean="0"/>
            </a:br>
            <a:r>
              <a:rPr lang="en-US" sz="2000" baseline="30000" dirty="0" smtClean="0"/>
              <a:t>14 </a:t>
            </a:r>
            <a:r>
              <a:rPr lang="en-US" sz="2000" dirty="0" smtClean="0"/>
              <a:t>He guided them with the cloud by day</a:t>
            </a:r>
            <a:br>
              <a:rPr lang="en-US" sz="2000" dirty="0" smtClean="0"/>
            </a:br>
            <a:r>
              <a:rPr lang="en-US" sz="2000" dirty="0" smtClean="0"/>
              <a:t>    and with light from the fire all night.</a:t>
            </a:r>
            <a:br>
              <a:rPr lang="en-US" sz="2000" dirty="0" smtClean="0"/>
            </a:br>
            <a:r>
              <a:rPr lang="en-US" sz="2000" baseline="30000" dirty="0" smtClean="0"/>
              <a:t>15 </a:t>
            </a:r>
            <a:r>
              <a:rPr lang="en-US" sz="2000" dirty="0" smtClean="0"/>
              <a:t>He split the rocks in the wilderness</a:t>
            </a:r>
            <a:br>
              <a:rPr lang="en-US" sz="2000" dirty="0" smtClean="0"/>
            </a:br>
            <a:r>
              <a:rPr lang="en-US" sz="2000" dirty="0" smtClean="0"/>
              <a:t>    and gave them water as abundant as the seas;</a:t>
            </a:r>
            <a:br>
              <a:rPr lang="en-US" sz="2000" dirty="0" smtClean="0"/>
            </a:br>
            <a:r>
              <a:rPr lang="en-US" sz="2000" baseline="30000" dirty="0" smtClean="0"/>
              <a:t>16 </a:t>
            </a:r>
            <a:r>
              <a:rPr lang="en-US" sz="2000" dirty="0" smtClean="0"/>
              <a:t>he brought streams out of a rocky crag</a:t>
            </a:r>
            <a:br>
              <a:rPr lang="en-US" sz="2000" dirty="0" smtClean="0"/>
            </a:br>
            <a:r>
              <a:rPr lang="en-US" sz="2000" dirty="0" smtClean="0"/>
              <a:t>    and made water flow down like rivers.</a:t>
            </a:r>
          </a:p>
          <a:p>
            <a:r>
              <a:rPr lang="en-US" sz="2000" baseline="30000" dirty="0" smtClean="0"/>
              <a:t>17 </a:t>
            </a:r>
            <a:r>
              <a:rPr lang="en-US" sz="2000" dirty="0" smtClean="0"/>
              <a:t>But they continued to sin against him,</a:t>
            </a:r>
            <a:br>
              <a:rPr lang="en-US" sz="2000" dirty="0" smtClean="0"/>
            </a:br>
            <a:r>
              <a:rPr lang="en-US" sz="2000" dirty="0" smtClean="0"/>
              <a:t>    rebelling in the wilderness against the Most High.</a:t>
            </a:r>
            <a:br>
              <a:rPr lang="en-US" sz="2000" dirty="0" smtClean="0"/>
            </a:br>
            <a:r>
              <a:rPr lang="en-US" sz="2000" baseline="30000" dirty="0" smtClean="0"/>
              <a:t>18 </a:t>
            </a:r>
            <a:r>
              <a:rPr lang="en-US" sz="2000" dirty="0" smtClean="0"/>
              <a:t>They willfully put God to the test</a:t>
            </a:r>
            <a:br>
              <a:rPr lang="en-US" sz="2000" dirty="0" smtClean="0"/>
            </a:br>
            <a:r>
              <a:rPr lang="en-US" sz="2000" dirty="0" smtClean="0"/>
              <a:t>    by demanding the food they craved.</a:t>
            </a:r>
            <a:br>
              <a:rPr lang="en-US" sz="2000" dirty="0" smtClean="0"/>
            </a:br>
            <a:r>
              <a:rPr lang="en-US" sz="2000" baseline="30000" dirty="0" smtClean="0"/>
              <a:t>19 </a:t>
            </a:r>
            <a:r>
              <a:rPr lang="en-US" sz="2000" dirty="0" smtClean="0"/>
              <a:t>They spoke against God;</a:t>
            </a:r>
            <a:br>
              <a:rPr lang="en-US" sz="2000" dirty="0" smtClean="0"/>
            </a:br>
            <a:r>
              <a:rPr lang="en-US" sz="2000" dirty="0" smtClean="0"/>
              <a:t>    they said, “Can God really</a:t>
            </a:r>
            <a:br>
              <a:rPr lang="en-US" sz="2000" dirty="0" smtClean="0"/>
            </a:br>
            <a:r>
              <a:rPr lang="en-US" sz="2000" dirty="0" smtClean="0"/>
              <a:t>    spread a table in the wilderness?</a:t>
            </a:r>
            <a:br>
              <a:rPr lang="en-US" sz="2000" dirty="0" smtClean="0"/>
            </a:br>
            <a:endParaRPr lang="en-US" sz="2000" dirty="0"/>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78:5-33</a:t>
            </a:r>
            <a:endParaRPr lang="en-US" dirty="0"/>
          </a:p>
        </p:txBody>
      </p:sp>
      <p:sp>
        <p:nvSpPr>
          <p:cNvPr id="3" name="Content Placeholder 2"/>
          <p:cNvSpPr>
            <a:spLocks noGrp="1"/>
          </p:cNvSpPr>
          <p:nvPr>
            <p:ph idx="1"/>
          </p:nvPr>
        </p:nvSpPr>
        <p:spPr>
          <a:xfrm>
            <a:off x="457200" y="1143000"/>
            <a:ext cx="8686800" cy="5715000"/>
          </a:xfrm>
        </p:spPr>
        <p:txBody>
          <a:bodyPr>
            <a:normAutofit fontScale="25000" lnSpcReduction="20000"/>
          </a:bodyPr>
          <a:lstStyle/>
          <a:p>
            <a:r>
              <a:rPr lang="en-US" sz="8000" baseline="30000" dirty="0" smtClean="0"/>
              <a:t>20 </a:t>
            </a:r>
            <a:r>
              <a:rPr lang="en-US" sz="8000" dirty="0" smtClean="0"/>
              <a:t>True, he struck the rock,</a:t>
            </a:r>
            <a:br>
              <a:rPr lang="en-US" sz="8000" dirty="0" smtClean="0"/>
            </a:br>
            <a:r>
              <a:rPr lang="en-US" sz="8000" dirty="0" smtClean="0"/>
              <a:t>    and water gushed out,</a:t>
            </a:r>
            <a:br>
              <a:rPr lang="en-US" sz="8000" dirty="0" smtClean="0"/>
            </a:br>
            <a:r>
              <a:rPr lang="en-US" sz="8000" dirty="0" smtClean="0"/>
              <a:t>    streams flowed abundantly,</a:t>
            </a:r>
            <a:br>
              <a:rPr lang="en-US" sz="8000" dirty="0" smtClean="0"/>
            </a:br>
            <a:r>
              <a:rPr lang="en-US" sz="8000" dirty="0" smtClean="0"/>
              <a:t>but can he also give us bread?</a:t>
            </a:r>
            <a:br>
              <a:rPr lang="en-US" sz="8000" dirty="0" smtClean="0"/>
            </a:br>
            <a:r>
              <a:rPr lang="en-US" sz="8000" dirty="0" smtClean="0"/>
              <a:t>    Can he supply meat for his people?”</a:t>
            </a:r>
            <a:br>
              <a:rPr lang="en-US" sz="8000" dirty="0" smtClean="0"/>
            </a:br>
            <a:r>
              <a:rPr lang="en-US" sz="8000" baseline="30000" dirty="0" smtClean="0"/>
              <a:t>21 </a:t>
            </a:r>
            <a:r>
              <a:rPr lang="en-US" sz="8000" dirty="0" smtClean="0"/>
              <a:t>When the </a:t>
            </a:r>
            <a:r>
              <a:rPr lang="en-US" sz="8000" cap="small" dirty="0" smtClean="0"/>
              <a:t>Lord</a:t>
            </a:r>
            <a:r>
              <a:rPr lang="en-US" sz="8000" dirty="0" smtClean="0"/>
              <a:t> heard them, he was furious;</a:t>
            </a:r>
            <a:br>
              <a:rPr lang="en-US" sz="8000" dirty="0" smtClean="0"/>
            </a:br>
            <a:r>
              <a:rPr lang="en-US" sz="8000" dirty="0" smtClean="0"/>
              <a:t>    his fire broke out against Jacob,</a:t>
            </a:r>
            <a:br>
              <a:rPr lang="en-US" sz="8000" dirty="0" smtClean="0"/>
            </a:br>
            <a:r>
              <a:rPr lang="en-US" sz="8000" dirty="0" smtClean="0"/>
              <a:t>    and his wrath rose against Israel,</a:t>
            </a:r>
            <a:br>
              <a:rPr lang="en-US" sz="8000" dirty="0" smtClean="0"/>
            </a:br>
            <a:r>
              <a:rPr lang="en-US" sz="8000" baseline="30000" dirty="0" smtClean="0"/>
              <a:t>22 </a:t>
            </a:r>
            <a:r>
              <a:rPr lang="en-US" sz="8000" dirty="0" smtClean="0"/>
              <a:t>for they did not believe in God</a:t>
            </a:r>
            <a:br>
              <a:rPr lang="en-US" sz="8000" dirty="0" smtClean="0"/>
            </a:br>
            <a:r>
              <a:rPr lang="en-US" sz="8000" dirty="0" smtClean="0"/>
              <a:t>    or trust in his deliverance.</a:t>
            </a:r>
            <a:br>
              <a:rPr lang="en-US" sz="8000" dirty="0" smtClean="0"/>
            </a:br>
            <a:r>
              <a:rPr lang="en-US" sz="8000" baseline="30000" dirty="0" smtClean="0"/>
              <a:t>23 </a:t>
            </a:r>
            <a:r>
              <a:rPr lang="en-US" sz="8000" dirty="0" smtClean="0"/>
              <a:t>Yet he gave a command to the skies above</a:t>
            </a:r>
            <a:br>
              <a:rPr lang="en-US" sz="8000" dirty="0" smtClean="0"/>
            </a:br>
            <a:r>
              <a:rPr lang="en-US" sz="8000" dirty="0" smtClean="0"/>
              <a:t>    and opened the doors of the heavens;</a:t>
            </a:r>
            <a:br>
              <a:rPr lang="en-US" sz="8000" dirty="0" smtClean="0"/>
            </a:br>
            <a:r>
              <a:rPr lang="en-US" sz="8000" baseline="30000" dirty="0" smtClean="0"/>
              <a:t>24 </a:t>
            </a:r>
            <a:r>
              <a:rPr lang="en-US" sz="8000" dirty="0" smtClean="0"/>
              <a:t>he rained down manna for the people to eat,</a:t>
            </a:r>
            <a:br>
              <a:rPr lang="en-US" sz="8000" dirty="0" smtClean="0"/>
            </a:br>
            <a:r>
              <a:rPr lang="en-US" sz="8000" dirty="0" smtClean="0"/>
              <a:t>    he gave them the grain of heaven.</a:t>
            </a:r>
            <a:br>
              <a:rPr lang="en-US" sz="8000" dirty="0" smtClean="0"/>
            </a:br>
            <a:r>
              <a:rPr lang="en-US" sz="8000" baseline="30000" dirty="0" smtClean="0"/>
              <a:t>25 </a:t>
            </a:r>
            <a:r>
              <a:rPr lang="en-US" sz="8000" dirty="0" smtClean="0"/>
              <a:t>Human beings ate the bread of angels;</a:t>
            </a:r>
            <a:br>
              <a:rPr lang="en-US" sz="8000" dirty="0" smtClean="0"/>
            </a:br>
            <a:r>
              <a:rPr lang="en-US" sz="8000" dirty="0" smtClean="0"/>
              <a:t>    he sent them all the food they could eat.</a:t>
            </a:r>
            <a:br>
              <a:rPr lang="en-US" sz="8000" dirty="0" smtClean="0"/>
            </a:br>
            <a:r>
              <a:rPr lang="en-US" sz="8000" baseline="30000" dirty="0" smtClean="0"/>
              <a:t>26 </a:t>
            </a:r>
            <a:r>
              <a:rPr lang="en-US" sz="8000" dirty="0" smtClean="0"/>
              <a:t>He let loose the east wind from the heavens</a:t>
            </a:r>
            <a:br>
              <a:rPr lang="en-US" sz="8000" dirty="0" smtClean="0"/>
            </a:br>
            <a:r>
              <a:rPr lang="en-US" sz="8000" dirty="0" smtClean="0"/>
              <a:t>    and by his power made the south wind blow.</a:t>
            </a:r>
            <a:br>
              <a:rPr lang="en-US" sz="8000" dirty="0" smtClean="0"/>
            </a:br>
            <a:r>
              <a:rPr lang="en-US" sz="8000" baseline="30000" dirty="0" smtClean="0"/>
              <a:t>27 </a:t>
            </a:r>
            <a:r>
              <a:rPr lang="en-US" sz="8000" dirty="0" smtClean="0"/>
              <a:t>He rained meat down on them like dust,</a:t>
            </a:r>
            <a:br>
              <a:rPr lang="en-US" sz="8000" dirty="0" smtClean="0"/>
            </a:br>
            <a:r>
              <a:rPr lang="en-US" sz="8000" dirty="0" smtClean="0"/>
              <a:t>    birds like sand on the seashore.</a:t>
            </a:r>
            <a:br>
              <a:rPr lang="en-US" sz="8000" dirty="0" smtClean="0"/>
            </a:br>
            <a:r>
              <a:rPr lang="en-US" sz="8000" baseline="30000" dirty="0" smtClean="0"/>
              <a:t>28 </a:t>
            </a:r>
            <a:r>
              <a:rPr lang="en-US" sz="8000" dirty="0" smtClean="0"/>
              <a:t>He made them come down inside their camp,</a:t>
            </a:r>
            <a:br>
              <a:rPr lang="en-US" sz="8000" dirty="0" smtClean="0"/>
            </a:br>
            <a:r>
              <a:rPr lang="en-US" sz="8000" dirty="0" smtClean="0"/>
              <a:t>    all around their tents.</a:t>
            </a:r>
            <a:br>
              <a:rPr lang="en-US" sz="8000" dirty="0" smtClean="0"/>
            </a:br>
            <a:endParaRPr lang="en-US" sz="3200" dirty="0" smtClean="0"/>
          </a:p>
          <a:p>
            <a:endParaRPr lang="en-US" sz="3200" dirty="0" smtClean="0"/>
          </a:p>
          <a:p>
            <a:endParaRPr lang="en-US" dirty="0"/>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78:5-33</a:t>
            </a:r>
            <a:endParaRPr lang="en-US" dirty="0"/>
          </a:p>
        </p:txBody>
      </p:sp>
      <p:sp>
        <p:nvSpPr>
          <p:cNvPr id="3" name="Content Placeholder 2"/>
          <p:cNvSpPr>
            <a:spLocks noGrp="1"/>
          </p:cNvSpPr>
          <p:nvPr>
            <p:ph idx="1"/>
          </p:nvPr>
        </p:nvSpPr>
        <p:spPr/>
        <p:txBody>
          <a:bodyPr>
            <a:normAutofit fontScale="77500" lnSpcReduction="20000"/>
          </a:bodyPr>
          <a:lstStyle/>
          <a:p>
            <a:r>
              <a:rPr lang="en-US" sz="3200" baseline="30000" dirty="0" smtClean="0"/>
              <a:t>29 </a:t>
            </a:r>
            <a:r>
              <a:rPr lang="en-US" sz="3200" dirty="0" smtClean="0"/>
              <a:t>They ate till they were gorged—</a:t>
            </a:r>
            <a:br>
              <a:rPr lang="en-US" sz="3200" dirty="0" smtClean="0"/>
            </a:br>
            <a:r>
              <a:rPr lang="en-US" sz="3200" dirty="0" smtClean="0"/>
              <a:t>    he had given them what they craved.</a:t>
            </a:r>
            <a:br>
              <a:rPr lang="en-US" sz="3200" dirty="0" smtClean="0"/>
            </a:br>
            <a:r>
              <a:rPr lang="en-US" sz="3200" baseline="30000" dirty="0" smtClean="0"/>
              <a:t>30 </a:t>
            </a:r>
            <a:r>
              <a:rPr lang="en-US" sz="3200" dirty="0" smtClean="0"/>
              <a:t>But before they turned from what they craved,</a:t>
            </a:r>
            <a:br>
              <a:rPr lang="en-US" sz="3200" dirty="0" smtClean="0"/>
            </a:br>
            <a:r>
              <a:rPr lang="en-US" sz="3200" dirty="0" smtClean="0"/>
              <a:t>    even while the food was still in their mouths,</a:t>
            </a:r>
            <a:br>
              <a:rPr lang="en-US" sz="3200" dirty="0" smtClean="0"/>
            </a:br>
            <a:r>
              <a:rPr lang="en-US" sz="3200" baseline="30000" dirty="0" smtClean="0"/>
              <a:t>31 </a:t>
            </a:r>
            <a:r>
              <a:rPr lang="en-US" sz="3200" dirty="0" smtClean="0"/>
              <a:t>God’s anger rose against them;</a:t>
            </a:r>
            <a:br>
              <a:rPr lang="en-US" sz="3200" dirty="0" smtClean="0"/>
            </a:br>
            <a:r>
              <a:rPr lang="en-US" sz="3200" dirty="0" smtClean="0"/>
              <a:t>    he put to death the sturdiest among them,</a:t>
            </a:r>
            <a:br>
              <a:rPr lang="en-US" sz="3200" dirty="0" smtClean="0"/>
            </a:br>
            <a:r>
              <a:rPr lang="en-US" sz="3200" dirty="0" smtClean="0"/>
              <a:t>    cutting down the young men of Israel.</a:t>
            </a:r>
          </a:p>
          <a:p>
            <a:r>
              <a:rPr lang="en-US" sz="3200" baseline="30000" dirty="0" smtClean="0"/>
              <a:t>32 </a:t>
            </a:r>
            <a:r>
              <a:rPr lang="en-US" sz="3200" dirty="0" smtClean="0"/>
              <a:t>In spite of all this, they kept on sinning;</a:t>
            </a:r>
            <a:br>
              <a:rPr lang="en-US" sz="3200" dirty="0" smtClean="0"/>
            </a:br>
            <a:r>
              <a:rPr lang="en-US" sz="3200" dirty="0" smtClean="0"/>
              <a:t>    in spite of his wonders, they did not believe.</a:t>
            </a:r>
            <a:br>
              <a:rPr lang="en-US" sz="3200" dirty="0" smtClean="0"/>
            </a:br>
            <a:r>
              <a:rPr lang="en-US" sz="3200" baseline="30000" dirty="0" smtClean="0"/>
              <a:t>33 </a:t>
            </a:r>
            <a:r>
              <a:rPr lang="en-US" sz="3200" dirty="0" smtClean="0"/>
              <a:t>So he ended their days in futility</a:t>
            </a:r>
            <a:br>
              <a:rPr lang="en-US" sz="3200" dirty="0" smtClean="0"/>
            </a:br>
            <a:r>
              <a:rPr lang="en-US" sz="3200" dirty="0" smtClean="0"/>
              <a:t>    and their years in terror.</a:t>
            </a:r>
          </a:p>
          <a:p>
            <a:endParaRPr lang="en-US" dirty="0"/>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0"/>
            <a:ext cx="9144000" cy="4876800"/>
          </a:xfrm>
        </p:spPr>
        <p:txBody>
          <a:bodyPr>
            <a:normAutofit/>
          </a:bodyPr>
          <a:lstStyle/>
          <a:p>
            <a:pPr algn="ctr"/>
            <a:r>
              <a:rPr lang="en-US" b="1" dirty="0">
                <a:solidFill>
                  <a:schemeClr val="bg1"/>
                </a:solidFill>
              </a:rPr>
              <a:t/>
            </a:r>
            <a:br>
              <a:rPr lang="en-US" b="1" dirty="0">
                <a:solidFill>
                  <a:schemeClr val="bg1"/>
                </a:solidFill>
              </a:rPr>
            </a:br>
            <a:r>
              <a:rPr lang="en-US" b="1" dirty="0">
                <a:solidFill>
                  <a:schemeClr val="tx1"/>
                </a:solidFill>
              </a:rPr>
              <a:t> </a:t>
            </a:r>
            <a:r>
              <a:rPr lang="en-US" sz="7200" dirty="0" smtClean="0"/>
              <a:t>THE NATIONS LEFT TO PROVE ISRAEL. (</a:t>
            </a:r>
            <a:r>
              <a:rPr lang="en-US" sz="7200" u="sng" dirty="0" smtClean="0">
                <a:hlinkClick r:id="rId2"/>
              </a:rPr>
              <a:t>3:1-7</a:t>
            </a:r>
            <a:r>
              <a:rPr lang="en-US" sz="7200" dirty="0" smtClean="0"/>
              <a:t>)</a:t>
            </a:r>
            <a:r>
              <a:rPr lang="en-US" sz="7200" b="1" dirty="0" smtClean="0"/>
              <a:t/>
            </a:r>
            <a:br>
              <a:rPr lang="en-US" sz="7200" b="1" dirty="0" smtClean="0"/>
            </a:br>
            <a:r>
              <a:rPr lang="en-US" dirty="0">
                <a:solidFill>
                  <a:srgbClr val="C00000"/>
                </a:solidFill>
              </a:rPr>
              <a:t/>
            </a:r>
            <a:br>
              <a:rPr lang="en-US" dirty="0">
                <a:solidFill>
                  <a:srgbClr val="C00000"/>
                </a:solidFill>
              </a:rPr>
            </a:br>
            <a:endParaRPr lang="en-US" dirty="0">
              <a:solidFill>
                <a:srgbClr val="C00000"/>
              </a:solidFill>
            </a:endParaRPr>
          </a:p>
        </p:txBody>
      </p:sp>
    </p:spTree>
  </p:cSld>
  <p:clrMapOvr>
    <a:masterClrMapping/>
  </p:clrMapOvr>
  <p:transition advTm="15000">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1" nodeType="clickEffect">
                                  <p:stCondLst>
                                    <p:cond delay="0"/>
                                  </p:stCondLst>
                                  <p:iterate type="lt">
                                    <p:tmPct val="10000"/>
                                  </p:iterate>
                                  <p:childTnLst>
                                    <p:set>
                                      <p:cBhvr>
                                        <p:cTn id="6" dur="1" fill="hold">
                                          <p:stCondLst>
                                            <p:cond delay="0"/>
                                          </p:stCondLst>
                                        </p:cTn>
                                        <p:tgtEl>
                                          <p:spTgt spid="49154"/>
                                        </p:tgtEl>
                                        <p:attrNameLst>
                                          <p:attrName>style.visibility</p:attrName>
                                        </p:attrNameLst>
                                      </p:cBhvr>
                                      <p:to>
                                        <p:strVal val="visible"/>
                                      </p:to>
                                    </p:set>
                                    <p:anim calcmode="lin" valueType="num">
                                      <p:cBhvr>
                                        <p:cTn id="7" dur="500" fill="hold"/>
                                        <p:tgtEl>
                                          <p:spTgt spid="4915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9154"/>
                                        </p:tgtEl>
                                        <p:attrNameLst>
                                          <p:attrName>ppt_y</p:attrName>
                                        </p:attrNameLst>
                                      </p:cBhvr>
                                      <p:tavLst>
                                        <p:tav tm="0">
                                          <p:val>
                                            <p:strVal val="#ppt_y"/>
                                          </p:val>
                                        </p:tav>
                                        <p:tav tm="100000">
                                          <p:val>
                                            <p:strVal val="#ppt_y"/>
                                          </p:val>
                                        </p:tav>
                                      </p:tavLst>
                                    </p:anim>
                                    <p:anim calcmode="lin" valueType="num">
                                      <p:cBhvr>
                                        <p:cTn id="9" dur="500" fill="hold"/>
                                        <p:tgtEl>
                                          <p:spTgt spid="4915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915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9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800" dirty="0" smtClean="0"/>
              <a:t>THE NATIONS LEFT TO PROVE ISRAEL.</a:t>
            </a:r>
            <a:endParaRPr lang="en-US" b="1" dirty="0">
              <a:solidFill>
                <a:schemeClr val="tx1"/>
              </a:solidFill>
            </a:endParaRPr>
          </a:p>
        </p:txBody>
      </p:sp>
      <p:sp>
        <p:nvSpPr>
          <p:cNvPr id="64515" name="Rectangle 3"/>
          <p:cNvSpPr>
            <a:spLocks noGrp="1" noChangeArrowheads="1"/>
          </p:cNvSpPr>
          <p:nvPr>
            <p:ph idx="1"/>
          </p:nvPr>
        </p:nvSpPr>
        <p:spPr/>
        <p:txBody>
          <a:bodyPr/>
          <a:lstStyle/>
          <a:p>
            <a:r>
              <a:rPr lang="en-US" sz="4800" b="1" dirty="0" smtClean="0"/>
              <a:t>As </a:t>
            </a:r>
            <a:r>
              <a:rPr lang="en-US" sz="4800" b="1" dirty="0" smtClean="0"/>
              <a:t>the Israelites were a type of the church on earth, they were not to be idle and slothful.</a:t>
            </a:r>
            <a:endParaRPr lang="en-US" sz="4800"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r>
              <a:rPr lang="en-US" sz="4800" dirty="0" smtClean="0"/>
              <a:t>THE NATIONS LEFT TO PROVE ISRAEL.</a:t>
            </a:r>
            <a:endParaRPr lang="en-US" b="1" dirty="0">
              <a:solidFill>
                <a:schemeClr val="tx1"/>
              </a:solidFill>
            </a:endParaRPr>
          </a:p>
        </p:txBody>
      </p:sp>
      <p:sp>
        <p:nvSpPr>
          <p:cNvPr id="64515" name="Rectangle 3"/>
          <p:cNvSpPr>
            <a:spLocks noGrp="1" noChangeArrowheads="1"/>
          </p:cNvSpPr>
          <p:nvPr>
            <p:ph idx="1"/>
          </p:nvPr>
        </p:nvSpPr>
        <p:spPr/>
        <p:txBody>
          <a:bodyPr>
            <a:normAutofit fontScale="92500" lnSpcReduction="10000"/>
          </a:bodyPr>
          <a:lstStyle/>
          <a:p>
            <a:r>
              <a:rPr lang="en-US" sz="4800" b="1" dirty="0" smtClean="0"/>
              <a:t>Temptations and trials detect the wickedness of the hearts of sinners; and strengthen he graces of believers in their daily conflict with Satan, sin, and this evil world</a:t>
            </a:r>
            <a:r>
              <a:rPr lang="en-US" sz="4800" dirty="0" smtClean="0"/>
              <a:t>.</a:t>
            </a:r>
            <a:endParaRPr lang="en-US" sz="4800" dirty="0"/>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Techn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888</TotalTime>
  <Words>351</Words>
  <Application>Microsoft Office PowerPoint</Application>
  <PresentationFormat>On-screen Show (4:3)</PresentationFormat>
  <Paragraphs>37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A Generation Lost</vt:lpstr>
      <vt:lpstr>My people, hear my teaching;     listen to the words of my mouth. 2 I will open my mouth with a parable;     I will utter hidden things, things from of old— 3 things we have heard and known,     things our ancestors have told us. 4 We will not hide them from their descendants;     we will tell the next generation the praiseworthy deeds of the Lord,     his power, and the wonders he has done.  </vt:lpstr>
      <vt:lpstr>Psalm 78:5-33</vt:lpstr>
      <vt:lpstr>Psalm 78:5-33</vt:lpstr>
      <vt:lpstr>Psalm 78:5-33</vt:lpstr>
      <vt:lpstr>Psalm 78:5-33</vt:lpstr>
      <vt:lpstr>  THE NATIONS LEFT TO PROVE ISRAEL. (3:1-7)  </vt:lpstr>
      <vt:lpstr>THE NATIONS LEFT TO PROVE ISRAEL.</vt:lpstr>
      <vt:lpstr>THE NATIONS LEFT TO PROVE ISRAEL.</vt:lpstr>
      <vt:lpstr>THE NATIONS LEFT TO PROVE ISRAEL.</vt:lpstr>
      <vt:lpstr> OTHNIEL DELIVERS ISRAEL.    (3:8-11)</vt:lpstr>
      <vt:lpstr> OTHNIEL DELIVERS ISRAEL.    (3:8-11)</vt:lpstr>
      <vt:lpstr> OTHNIEL DELIVERS ISRAEL.    (3:8-11)</vt:lpstr>
      <vt:lpstr>Let sin at home be conquered, that worst of enemies, then enemies abroad will be more easily dealt with. Thus let Christ be our Judge and Lawgiver, then he will save us.” —Matthew Henry Concise</vt:lpstr>
      <vt:lpstr>EHUD DELIVERS ISRAEL FROM EGLON. (3:12-30)</vt:lpstr>
      <vt:lpstr>EHUD DELIVERS ISRAEL FROM EGLON. (3:12-30)</vt:lpstr>
      <vt:lpstr>EHUD DELIVERS ISRAEL FROM EGLON. (3:12-30)</vt:lpstr>
      <vt:lpstr>A Generation Lost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 WE GIVE YOU GLORY</dc:title>
  <dc:creator>Richard Badgerow</dc:creator>
  <cp:lastModifiedBy>rick badgerow</cp:lastModifiedBy>
  <cp:revision>55</cp:revision>
  <dcterms:created xsi:type="dcterms:W3CDTF">2003-04-27T05:34:45Z</dcterms:created>
  <dcterms:modified xsi:type="dcterms:W3CDTF">2022-09-21T21:41:31Z</dcterms:modified>
</cp:coreProperties>
</file>