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40" r:id="rId3"/>
    <p:sldId id="341" r:id="rId4"/>
    <p:sldId id="372" r:id="rId5"/>
    <p:sldId id="312" r:id="rId6"/>
    <p:sldId id="284" r:id="rId7"/>
    <p:sldId id="318" r:id="rId8"/>
    <p:sldId id="331" r:id="rId9"/>
    <p:sldId id="264" r:id="rId10"/>
    <p:sldId id="336" r:id="rId11"/>
    <p:sldId id="313" r:id="rId12"/>
    <p:sldId id="375" r:id="rId13"/>
    <p:sldId id="376" r:id="rId14"/>
    <p:sldId id="377" r:id="rId15"/>
    <p:sldId id="373" r:id="rId16"/>
    <p:sldId id="380" r:id="rId17"/>
    <p:sldId id="382" r:id="rId18"/>
    <p:sldId id="378" r:id="rId19"/>
    <p:sldId id="379" r:id="rId20"/>
    <p:sldId id="383" r:id="rId21"/>
    <p:sldId id="309" r:id="rId22"/>
    <p:sldId id="310" r:id="rId23"/>
    <p:sldId id="305" r:id="rId24"/>
    <p:sldId id="332" r:id="rId25"/>
    <p:sldId id="297" r:id="rId26"/>
    <p:sldId id="298" r:id="rId27"/>
    <p:sldId id="306" r:id="rId28"/>
    <p:sldId id="334" r:id="rId29"/>
    <p:sldId id="337" r:id="rId30"/>
    <p:sldId id="386" r:id="rId31"/>
    <p:sldId id="345" r:id="rId32"/>
    <p:sldId id="316" r:id="rId33"/>
    <p:sldId id="387" r:id="rId34"/>
    <p:sldId id="333" r:id="rId35"/>
    <p:sldId id="281" r:id="rId36"/>
    <p:sldId id="368" r:id="rId37"/>
    <p:sldId id="369" r:id="rId38"/>
    <p:sldId id="363" r:id="rId39"/>
    <p:sldId id="361" r:id="rId40"/>
    <p:sldId id="381" r:id="rId41"/>
    <p:sldId id="360" r:id="rId42"/>
    <p:sldId id="314" r:id="rId43"/>
    <p:sldId id="260" r:id="rId44"/>
    <p:sldId id="261" r:id="rId45"/>
    <p:sldId id="327" r:id="rId46"/>
    <p:sldId id="326" r:id="rId47"/>
    <p:sldId id="323" r:id="rId48"/>
    <p:sldId id="287" r:id="rId49"/>
    <p:sldId id="288" r:id="rId50"/>
    <p:sldId id="330" r:id="rId51"/>
    <p:sldId id="290" r:id="rId52"/>
    <p:sldId id="293" r:id="rId53"/>
    <p:sldId id="296" r:id="rId54"/>
    <p:sldId id="294" r:id="rId55"/>
    <p:sldId id="295" r:id="rId56"/>
    <p:sldId id="359" r:id="rId57"/>
    <p:sldId id="351" r:id="rId58"/>
    <p:sldId id="352" r:id="rId59"/>
    <p:sldId id="365" r:id="rId60"/>
    <p:sldId id="354" r:id="rId61"/>
    <p:sldId id="355" r:id="rId62"/>
    <p:sldId id="357" r:id="rId63"/>
    <p:sldId id="276" r:id="rId64"/>
    <p:sldId id="279" r:id="rId65"/>
    <p:sldId id="278" r:id="rId66"/>
    <p:sldId id="277" r:id="rId67"/>
    <p:sldId id="347" r:id="rId68"/>
    <p:sldId id="346" r:id="rId69"/>
    <p:sldId id="348" r:id="rId70"/>
    <p:sldId id="350" r:id="rId71"/>
    <p:sldId id="315"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54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763A4-C52F-4F31-904A-C908ED7271EB}" type="doc">
      <dgm:prSet loTypeId="urn:microsoft.com/office/officeart/2005/8/layout/hProcess9" loCatId="process" qsTypeId="urn:microsoft.com/office/officeart/2005/8/quickstyle/simple1" qsCatId="simple" csTypeId="urn:microsoft.com/office/officeart/2005/8/colors/accent1_2" csCatId="accent1" phldr="1"/>
      <dgm:spPr/>
    </dgm:pt>
    <dgm:pt modelId="{80F2B9AD-56DA-4EE2-9397-3D389B877F3D}">
      <dgm:prSet phldrT="[Text]"/>
      <dgm:spPr/>
      <dgm:t>
        <a:bodyPr/>
        <a:lstStyle/>
        <a:p>
          <a:r>
            <a:rPr lang="en-US" b="1" dirty="0" smtClean="0"/>
            <a:t>Definition of Sustainability</a:t>
          </a:r>
          <a:endParaRPr lang="en-US" b="1" dirty="0"/>
        </a:p>
      </dgm:t>
    </dgm:pt>
    <dgm:pt modelId="{6118A240-26D3-45DD-ACFD-3D39AFE01100}" type="parTrans" cxnId="{764D04B1-4274-40EF-880B-F6C308103203}">
      <dgm:prSet/>
      <dgm:spPr/>
      <dgm:t>
        <a:bodyPr/>
        <a:lstStyle/>
        <a:p>
          <a:endParaRPr lang="en-US"/>
        </a:p>
      </dgm:t>
    </dgm:pt>
    <dgm:pt modelId="{E7C4F361-0CD4-42FF-967C-6AA1EB18DA05}" type="sibTrans" cxnId="{764D04B1-4274-40EF-880B-F6C308103203}">
      <dgm:prSet/>
      <dgm:spPr/>
      <dgm:t>
        <a:bodyPr/>
        <a:lstStyle/>
        <a:p>
          <a:endParaRPr lang="en-US"/>
        </a:p>
      </dgm:t>
    </dgm:pt>
    <dgm:pt modelId="{233EA170-D69F-4829-89CF-2BFCDA4CC9E7}">
      <dgm:prSet phldrT="[Text]"/>
      <dgm:spPr/>
      <dgm:t>
        <a:bodyPr/>
        <a:lstStyle/>
        <a:p>
          <a:r>
            <a:rPr lang="en-US" dirty="0" smtClean="0"/>
            <a:t>Eco-centric Sustainability</a:t>
          </a:r>
          <a:endParaRPr lang="en-US" dirty="0"/>
        </a:p>
      </dgm:t>
    </dgm:pt>
    <dgm:pt modelId="{CDE49BD4-4CC0-4D75-B4C4-BD03E4607C99}" type="parTrans" cxnId="{233E8EED-59A4-4513-940E-C8C2DEBFB048}">
      <dgm:prSet/>
      <dgm:spPr/>
      <dgm:t>
        <a:bodyPr/>
        <a:lstStyle/>
        <a:p>
          <a:endParaRPr lang="en-US"/>
        </a:p>
      </dgm:t>
    </dgm:pt>
    <dgm:pt modelId="{180017E2-0700-41AE-A59F-73425B590D91}" type="sibTrans" cxnId="{233E8EED-59A4-4513-940E-C8C2DEBFB048}">
      <dgm:prSet/>
      <dgm:spPr/>
      <dgm:t>
        <a:bodyPr/>
        <a:lstStyle/>
        <a:p>
          <a:endParaRPr lang="en-US"/>
        </a:p>
      </dgm:t>
    </dgm:pt>
    <dgm:pt modelId="{1BCFD109-E141-47EE-88EC-64D50298638B}">
      <dgm:prSet phldrT="[Text]"/>
      <dgm:spPr/>
      <dgm:t>
        <a:bodyPr/>
        <a:lstStyle/>
        <a:p>
          <a:r>
            <a:rPr lang="en-US" dirty="0" smtClean="0"/>
            <a:t> Environmental Economics</a:t>
          </a:r>
          <a:endParaRPr lang="en-US" dirty="0"/>
        </a:p>
      </dgm:t>
    </dgm:pt>
    <dgm:pt modelId="{8E18CAEA-22B2-4D8C-B93F-9D2154DD7EEB}" type="parTrans" cxnId="{B7B6CA9B-F3AD-4236-B2C2-23D9B8FFD84B}">
      <dgm:prSet/>
      <dgm:spPr/>
      <dgm:t>
        <a:bodyPr/>
        <a:lstStyle/>
        <a:p>
          <a:endParaRPr lang="en-US"/>
        </a:p>
      </dgm:t>
    </dgm:pt>
    <dgm:pt modelId="{8E36BF81-DBFF-46BE-AC02-3CE52F92A0E1}" type="sibTrans" cxnId="{B7B6CA9B-F3AD-4236-B2C2-23D9B8FFD84B}">
      <dgm:prSet/>
      <dgm:spPr/>
      <dgm:t>
        <a:bodyPr/>
        <a:lstStyle/>
        <a:p>
          <a:endParaRPr lang="en-US"/>
        </a:p>
      </dgm:t>
    </dgm:pt>
    <dgm:pt modelId="{48032007-9E55-47A7-B981-AD4ED0037D69}" type="pres">
      <dgm:prSet presAssocID="{E26763A4-C52F-4F31-904A-C908ED7271EB}" presName="CompostProcess" presStyleCnt="0">
        <dgm:presLayoutVars>
          <dgm:dir/>
          <dgm:resizeHandles val="exact"/>
        </dgm:presLayoutVars>
      </dgm:prSet>
      <dgm:spPr/>
    </dgm:pt>
    <dgm:pt modelId="{1D5D9670-4B33-4F49-8A0A-606D5A0D202F}" type="pres">
      <dgm:prSet presAssocID="{E26763A4-C52F-4F31-904A-C908ED7271EB}" presName="arrow" presStyleLbl="bgShp" presStyleIdx="0" presStyleCnt="1"/>
      <dgm:spPr/>
    </dgm:pt>
    <dgm:pt modelId="{A0C9E9A2-2CCD-46C6-9F5B-479B6A645321}" type="pres">
      <dgm:prSet presAssocID="{E26763A4-C52F-4F31-904A-C908ED7271EB}" presName="linearProcess" presStyleCnt="0"/>
      <dgm:spPr/>
    </dgm:pt>
    <dgm:pt modelId="{28F769A5-5E22-4A06-AE16-4C4FDDA2FAA5}" type="pres">
      <dgm:prSet presAssocID="{80F2B9AD-56DA-4EE2-9397-3D389B877F3D}" presName="textNode" presStyleLbl="node1" presStyleIdx="0" presStyleCnt="3">
        <dgm:presLayoutVars>
          <dgm:bulletEnabled val="1"/>
        </dgm:presLayoutVars>
      </dgm:prSet>
      <dgm:spPr/>
      <dgm:t>
        <a:bodyPr/>
        <a:lstStyle/>
        <a:p>
          <a:endParaRPr lang="en-US"/>
        </a:p>
      </dgm:t>
    </dgm:pt>
    <dgm:pt modelId="{CCC7E2B5-DEB5-46CB-8930-BAD96231052A}" type="pres">
      <dgm:prSet presAssocID="{E7C4F361-0CD4-42FF-967C-6AA1EB18DA05}" presName="sibTrans" presStyleCnt="0"/>
      <dgm:spPr/>
    </dgm:pt>
    <dgm:pt modelId="{3DA50196-0307-46C5-BF04-03BEDA1D9CC6}" type="pres">
      <dgm:prSet presAssocID="{233EA170-D69F-4829-89CF-2BFCDA4CC9E7}" presName="textNode" presStyleLbl="node1" presStyleIdx="1" presStyleCnt="3">
        <dgm:presLayoutVars>
          <dgm:bulletEnabled val="1"/>
        </dgm:presLayoutVars>
      </dgm:prSet>
      <dgm:spPr/>
      <dgm:t>
        <a:bodyPr/>
        <a:lstStyle/>
        <a:p>
          <a:endParaRPr lang="en-US"/>
        </a:p>
      </dgm:t>
    </dgm:pt>
    <dgm:pt modelId="{2DC29C3B-E78E-444F-94BE-42F7C9284377}" type="pres">
      <dgm:prSet presAssocID="{180017E2-0700-41AE-A59F-73425B590D91}" presName="sibTrans" presStyleCnt="0"/>
      <dgm:spPr/>
    </dgm:pt>
    <dgm:pt modelId="{DF025340-7310-490F-87F3-F148075B4A1B}" type="pres">
      <dgm:prSet presAssocID="{1BCFD109-E141-47EE-88EC-64D50298638B}" presName="textNode" presStyleLbl="node1" presStyleIdx="2" presStyleCnt="3">
        <dgm:presLayoutVars>
          <dgm:bulletEnabled val="1"/>
        </dgm:presLayoutVars>
      </dgm:prSet>
      <dgm:spPr/>
      <dgm:t>
        <a:bodyPr/>
        <a:lstStyle/>
        <a:p>
          <a:endParaRPr lang="en-US"/>
        </a:p>
      </dgm:t>
    </dgm:pt>
  </dgm:ptLst>
  <dgm:cxnLst>
    <dgm:cxn modelId="{E8E1CE9D-E525-43C9-BB26-825DD4F37411}" type="presOf" srcId="{233EA170-D69F-4829-89CF-2BFCDA4CC9E7}" destId="{3DA50196-0307-46C5-BF04-03BEDA1D9CC6}" srcOrd="0" destOrd="0" presId="urn:microsoft.com/office/officeart/2005/8/layout/hProcess9"/>
    <dgm:cxn modelId="{A96628AF-F8EC-41EF-8672-786A48C86CFE}" type="presOf" srcId="{1BCFD109-E141-47EE-88EC-64D50298638B}" destId="{DF025340-7310-490F-87F3-F148075B4A1B}" srcOrd="0" destOrd="0" presId="urn:microsoft.com/office/officeart/2005/8/layout/hProcess9"/>
    <dgm:cxn modelId="{B7B6CA9B-F3AD-4236-B2C2-23D9B8FFD84B}" srcId="{E26763A4-C52F-4F31-904A-C908ED7271EB}" destId="{1BCFD109-E141-47EE-88EC-64D50298638B}" srcOrd="2" destOrd="0" parTransId="{8E18CAEA-22B2-4D8C-B93F-9D2154DD7EEB}" sibTransId="{8E36BF81-DBFF-46BE-AC02-3CE52F92A0E1}"/>
    <dgm:cxn modelId="{233E8EED-59A4-4513-940E-C8C2DEBFB048}" srcId="{E26763A4-C52F-4F31-904A-C908ED7271EB}" destId="{233EA170-D69F-4829-89CF-2BFCDA4CC9E7}" srcOrd="1" destOrd="0" parTransId="{CDE49BD4-4CC0-4D75-B4C4-BD03E4607C99}" sibTransId="{180017E2-0700-41AE-A59F-73425B590D91}"/>
    <dgm:cxn modelId="{22C10981-70B8-4E77-89FD-D13B2DFD2CAE}" type="presOf" srcId="{80F2B9AD-56DA-4EE2-9397-3D389B877F3D}" destId="{28F769A5-5E22-4A06-AE16-4C4FDDA2FAA5}" srcOrd="0" destOrd="0" presId="urn:microsoft.com/office/officeart/2005/8/layout/hProcess9"/>
    <dgm:cxn modelId="{0E2C6311-2477-4082-96FD-7C794967991E}" type="presOf" srcId="{E26763A4-C52F-4F31-904A-C908ED7271EB}" destId="{48032007-9E55-47A7-B981-AD4ED0037D69}" srcOrd="0" destOrd="0" presId="urn:microsoft.com/office/officeart/2005/8/layout/hProcess9"/>
    <dgm:cxn modelId="{764D04B1-4274-40EF-880B-F6C308103203}" srcId="{E26763A4-C52F-4F31-904A-C908ED7271EB}" destId="{80F2B9AD-56DA-4EE2-9397-3D389B877F3D}" srcOrd="0" destOrd="0" parTransId="{6118A240-26D3-45DD-ACFD-3D39AFE01100}" sibTransId="{E7C4F361-0CD4-42FF-967C-6AA1EB18DA05}"/>
    <dgm:cxn modelId="{550FD2F7-072C-4029-A6EE-F91329D5EE22}" type="presParOf" srcId="{48032007-9E55-47A7-B981-AD4ED0037D69}" destId="{1D5D9670-4B33-4F49-8A0A-606D5A0D202F}" srcOrd="0" destOrd="0" presId="urn:microsoft.com/office/officeart/2005/8/layout/hProcess9"/>
    <dgm:cxn modelId="{89939207-420D-4217-B2E6-DFA5B77989FB}" type="presParOf" srcId="{48032007-9E55-47A7-B981-AD4ED0037D69}" destId="{A0C9E9A2-2CCD-46C6-9F5B-479B6A645321}" srcOrd="1" destOrd="0" presId="urn:microsoft.com/office/officeart/2005/8/layout/hProcess9"/>
    <dgm:cxn modelId="{DCC936EA-25F7-41BC-9007-C614870543E0}" type="presParOf" srcId="{A0C9E9A2-2CCD-46C6-9F5B-479B6A645321}" destId="{28F769A5-5E22-4A06-AE16-4C4FDDA2FAA5}" srcOrd="0" destOrd="0" presId="urn:microsoft.com/office/officeart/2005/8/layout/hProcess9"/>
    <dgm:cxn modelId="{B40F665B-1875-4529-8D86-0E7CA8ECBFD3}" type="presParOf" srcId="{A0C9E9A2-2CCD-46C6-9F5B-479B6A645321}" destId="{CCC7E2B5-DEB5-46CB-8930-BAD96231052A}" srcOrd="1" destOrd="0" presId="urn:microsoft.com/office/officeart/2005/8/layout/hProcess9"/>
    <dgm:cxn modelId="{60BE138F-CBF3-4B55-B067-9D18A84F860C}" type="presParOf" srcId="{A0C9E9A2-2CCD-46C6-9F5B-479B6A645321}" destId="{3DA50196-0307-46C5-BF04-03BEDA1D9CC6}" srcOrd="2" destOrd="0" presId="urn:microsoft.com/office/officeart/2005/8/layout/hProcess9"/>
    <dgm:cxn modelId="{3AC08B19-2F43-4BC0-99BA-D2CF18D71030}" type="presParOf" srcId="{A0C9E9A2-2CCD-46C6-9F5B-479B6A645321}" destId="{2DC29C3B-E78E-444F-94BE-42F7C9284377}" srcOrd="3" destOrd="0" presId="urn:microsoft.com/office/officeart/2005/8/layout/hProcess9"/>
    <dgm:cxn modelId="{4A6C7FA0-9502-4664-938C-FBEF1AB1C151}" type="presParOf" srcId="{A0C9E9A2-2CCD-46C6-9F5B-479B6A645321}" destId="{DF025340-7310-490F-87F3-F148075B4A1B}" srcOrd="4" destOrd="0" presId="urn:microsoft.com/office/officeart/2005/8/layout/hProcess9"/>
  </dgm:cxnLst>
  <dgm:bg/>
  <dgm:whole/>
</dgm:dataModel>
</file>

<file path=ppt/diagrams/data2.xml><?xml version="1.0" encoding="utf-8"?>
<dgm:dataModel xmlns:dgm="http://schemas.openxmlformats.org/drawingml/2006/diagram" xmlns:a="http://schemas.openxmlformats.org/drawingml/2006/main">
  <dgm:ptLst>
    <dgm:pt modelId="{568965B7-9E62-4BE1-AB22-D2F698E86977}" type="doc">
      <dgm:prSet loTypeId="urn:microsoft.com/office/officeart/2005/8/layout/hProcess9" loCatId="process" qsTypeId="urn:microsoft.com/office/officeart/2005/8/quickstyle/simple1" qsCatId="simple" csTypeId="urn:microsoft.com/office/officeart/2005/8/colors/accent1_2" csCatId="accent1" phldr="1"/>
      <dgm:spPr/>
    </dgm:pt>
    <dgm:pt modelId="{911395F5-0D7A-45A3-82B1-744E92150D37}">
      <dgm:prSet phldrT="[Text]"/>
      <dgm:spPr/>
      <dgm:t>
        <a:bodyPr/>
        <a:lstStyle/>
        <a:p>
          <a:r>
            <a:rPr lang="en-US" dirty="0" smtClean="0"/>
            <a:t>Definition of Sustainability</a:t>
          </a:r>
          <a:endParaRPr lang="en-US" dirty="0"/>
        </a:p>
      </dgm:t>
    </dgm:pt>
    <dgm:pt modelId="{8E2EE429-AC26-46CF-9B83-645A20D28A5F}" type="parTrans" cxnId="{93D94D09-E239-489A-A5A3-782569D979CB}">
      <dgm:prSet/>
      <dgm:spPr/>
      <dgm:t>
        <a:bodyPr/>
        <a:lstStyle/>
        <a:p>
          <a:endParaRPr lang="en-US"/>
        </a:p>
      </dgm:t>
    </dgm:pt>
    <dgm:pt modelId="{4ED82E8B-49D7-47CF-94E0-45F496EF6FB7}" type="sibTrans" cxnId="{93D94D09-E239-489A-A5A3-782569D979CB}">
      <dgm:prSet/>
      <dgm:spPr/>
      <dgm:t>
        <a:bodyPr/>
        <a:lstStyle/>
        <a:p>
          <a:endParaRPr lang="en-US"/>
        </a:p>
      </dgm:t>
    </dgm:pt>
    <dgm:pt modelId="{3C87F47D-C545-48EB-8471-0ABC9A6C3E90}">
      <dgm:prSet phldrT="[Text]"/>
      <dgm:spPr/>
      <dgm:t>
        <a:bodyPr/>
        <a:lstStyle/>
        <a:p>
          <a:r>
            <a:rPr lang="en-US" b="1" dirty="0" smtClean="0"/>
            <a:t>Eco-centric</a:t>
          </a:r>
        </a:p>
        <a:p>
          <a:r>
            <a:rPr lang="en-US" b="1" dirty="0" smtClean="0"/>
            <a:t>Sustainability</a:t>
          </a:r>
          <a:endParaRPr lang="en-US" b="1" dirty="0"/>
        </a:p>
      </dgm:t>
    </dgm:pt>
    <dgm:pt modelId="{C18C6E92-D8B3-4128-A842-B867F5984175}" type="parTrans" cxnId="{9D90AA63-1412-4338-AD47-A9C818162AEF}">
      <dgm:prSet/>
      <dgm:spPr/>
      <dgm:t>
        <a:bodyPr/>
        <a:lstStyle/>
        <a:p>
          <a:endParaRPr lang="en-US"/>
        </a:p>
      </dgm:t>
    </dgm:pt>
    <dgm:pt modelId="{C67CFCBF-FB85-46D8-9046-438D0689C9A7}" type="sibTrans" cxnId="{9D90AA63-1412-4338-AD47-A9C818162AEF}">
      <dgm:prSet/>
      <dgm:spPr/>
      <dgm:t>
        <a:bodyPr/>
        <a:lstStyle/>
        <a:p>
          <a:endParaRPr lang="en-US"/>
        </a:p>
      </dgm:t>
    </dgm:pt>
    <dgm:pt modelId="{CF801A46-E27C-4A19-A0F1-249103BE20FC}">
      <dgm:prSet phldrT="[Text]"/>
      <dgm:spPr/>
      <dgm:t>
        <a:bodyPr/>
        <a:lstStyle/>
        <a:p>
          <a:r>
            <a:rPr lang="en-US" dirty="0" smtClean="0"/>
            <a:t>Environmental</a:t>
          </a:r>
        </a:p>
        <a:p>
          <a:r>
            <a:rPr lang="en-US" dirty="0" smtClean="0"/>
            <a:t>Economics</a:t>
          </a:r>
          <a:endParaRPr lang="en-US" dirty="0"/>
        </a:p>
      </dgm:t>
    </dgm:pt>
    <dgm:pt modelId="{5005B62C-CBAF-41A9-A240-C0983859C69B}" type="parTrans" cxnId="{EEA105F5-1CD1-47DA-831C-75824553AFEC}">
      <dgm:prSet/>
      <dgm:spPr/>
      <dgm:t>
        <a:bodyPr/>
        <a:lstStyle/>
        <a:p>
          <a:endParaRPr lang="en-US"/>
        </a:p>
      </dgm:t>
    </dgm:pt>
    <dgm:pt modelId="{656F2C36-663B-4F15-AB46-192751B78E30}" type="sibTrans" cxnId="{EEA105F5-1CD1-47DA-831C-75824553AFEC}">
      <dgm:prSet/>
      <dgm:spPr/>
      <dgm:t>
        <a:bodyPr/>
        <a:lstStyle/>
        <a:p>
          <a:endParaRPr lang="en-US"/>
        </a:p>
      </dgm:t>
    </dgm:pt>
    <dgm:pt modelId="{8FB3EFD9-7BD0-4C8A-B9B4-B181C8EE40B7}" type="pres">
      <dgm:prSet presAssocID="{568965B7-9E62-4BE1-AB22-D2F698E86977}" presName="CompostProcess" presStyleCnt="0">
        <dgm:presLayoutVars>
          <dgm:dir/>
          <dgm:resizeHandles val="exact"/>
        </dgm:presLayoutVars>
      </dgm:prSet>
      <dgm:spPr/>
    </dgm:pt>
    <dgm:pt modelId="{5A146BB7-B71F-4004-82CA-5B80D00F322F}" type="pres">
      <dgm:prSet presAssocID="{568965B7-9E62-4BE1-AB22-D2F698E86977}" presName="arrow" presStyleLbl="bgShp" presStyleIdx="0" presStyleCnt="1"/>
      <dgm:spPr/>
    </dgm:pt>
    <dgm:pt modelId="{450A4265-C8E3-4670-98CF-1DDA59FBC41C}" type="pres">
      <dgm:prSet presAssocID="{568965B7-9E62-4BE1-AB22-D2F698E86977}" presName="linearProcess" presStyleCnt="0"/>
      <dgm:spPr/>
    </dgm:pt>
    <dgm:pt modelId="{CA107D59-C169-4C70-8346-6DC4372C8EB1}" type="pres">
      <dgm:prSet presAssocID="{911395F5-0D7A-45A3-82B1-744E92150D37}" presName="textNode" presStyleLbl="node1" presStyleIdx="0" presStyleCnt="3">
        <dgm:presLayoutVars>
          <dgm:bulletEnabled val="1"/>
        </dgm:presLayoutVars>
      </dgm:prSet>
      <dgm:spPr/>
      <dgm:t>
        <a:bodyPr/>
        <a:lstStyle/>
        <a:p>
          <a:endParaRPr lang="en-US"/>
        </a:p>
      </dgm:t>
    </dgm:pt>
    <dgm:pt modelId="{530BECB1-36C0-4671-B14D-0C5749C9B857}" type="pres">
      <dgm:prSet presAssocID="{4ED82E8B-49D7-47CF-94E0-45F496EF6FB7}" presName="sibTrans" presStyleCnt="0"/>
      <dgm:spPr/>
    </dgm:pt>
    <dgm:pt modelId="{5EBB9CF5-58C9-499D-9EE4-95BE4DB509DA}" type="pres">
      <dgm:prSet presAssocID="{3C87F47D-C545-48EB-8471-0ABC9A6C3E90}" presName="textNode" presStyleLbl="node1" presStyleIdx="1" presStyleCnt="3">
        <dgm:presLayoutVars>
          <dgm:bulletEnabled val="1"/>
        </dgm:presLayoutVars>
      </dgm:prSet>
      <dgm:spPr/>
      <dgm:t>
        <a:bodyPr/>
        <a:lstStyle/>
        <a:p>
          <a:endParaRPr lang="en-US"/>
        </a:p>
      </dgm:t>
    </dgm:pt>
    <dgm:pt modelId="{184ACF0B-4DC8-46CA-A58C-D8B6B7B06D18}" type="pres">
      <dgm:prSet presAssocID="{C67CFCBF-FB85-46D8-9046-438D0689C9A7}" presName="sibTrans" presStyleCnt="0"/>
      <dgm:spPr/>
    </dgm:pt>
    <dgm:pt modelId="{97F80D81-0D85-4A37-93FE-B3FDDD374D56}" type="pres">
      <dgm:prSet presAssocID="{CF801A46-E27C-4A19-A0F1-249103BE20FC}" presName="textNode" presStyleLbl="node1" presStyleIdx="2" presStyleCnt="3">
        <dgm:presLayoutVars>
          <dgm:bulletEnabled val="1"/>
        </dgm:presLayoutVars>
      </dgm:prSet>
      <dgm:spPr/>
      <dgm:t>
        <a:bodyPr/>
        <a:lstStyle/>
        <a:p>
          <a:endParaRPr lang="en-US"/>
        </a:p>
      </dgm:t>
    </dgm:pt>
  </dgm:ptLst>
  <dgm:cxnLst>
    <dgm:cxn modelId="{9D90AA63-1412-4338-AD47-A9C818162AEF}" srcId="{568965B7-9E62-4BE1-AB22-D2F698E86977}" destId="{3C87F47D-C545-48EB-8471-0ABC9A6C3E90}" srcOrd="1" destOrd="0" parTransId="{C18C6E92-D8B3-4128-A842-B867F5984175}" sibTransId="{C67CFCBF-FB85-46D8-9046-438D0689C9A7}"/>
    <dgm:cxn modelId="{3CDA8A66-3922-46C0-A2FA-E0E484FCB655}" type="presOf" srcId="{568965B7-9E62-4BE1-AB22-D2F698E86977}" destId="{8FB3EFD9-7BD0-4C8A-B9B4-B181C8EE40B7}" srcOrd="0" destOrd="0" presId="urn:microsoft.com/office/officeart/2005/8/layout/hProcess9"/>
    <dgm:cxn modelId="{A1D7268F-D939-4653-B5E7-D9CE6398FC96}" type="presOf" srcId="{3C87F47D-C545-48EB-8471-0ABC9A6C3E90}" destId="{5EBB9CF5-58C9-499D-9EE4-95BE4DB509DA}" srcOrd="0" destOrd="0" presId="urn:microsoft.com/office/officeart/2005/8/layout/hProcess9"/>
    <dgm:cxn modelId="{EEA105F5-1CD1-47DA-831C-75824553AFEC}" srcId="{568965B7-9E62-4BE1-AB22-D2F698E86977}" destId="{CF801A46-E27C-4A19-A0F1-249103BE20FC}" srcOrd="2" destOrd="0" parTransId="{5005B62C-CBAF-41A9-A240-C0983859C69B}" sibTransId="{656F2C36-663B-4F15-AB46-192751B78E30}"/>
    <dgm:cxn modelId="{9E82F0BC-3A63-4F5D-B925-DDE6DBA47C5C}" type="presOf" srcId="{911395F5-0D7A-45A3-82B1-744E92150D37}" destId="{CA107D59-C169-4C70-8346-6DC4372C8EB1}" srcOrd="0" destOrd="0" presId="urn:microsoft.com/office/officeart/2005/8/layout/hProcess9"/>
    <dgm:cxn modelId="{93D94D09-E239-489A-A5A3-782569D979CB}" srcId="{568965B7-9E62-4BE1-AB22-D2F698E86977}" destId="{911395F5-0D7A-45A3-82B1-744E92150D37}" srcOrd="0" destOrd="0" parTransId="{8E2EE429-AC26-46CF-9B83-645A20D28A5F}" sibTransId="{4ED82E8B-49D7-47CF-94E0-45F496EF6FB7}"/>
    <dgm:cxn modelId="{0DBC7B02-4D7C-4184-AA4F-8E6B62EFC71A}" type="presOf" srcId="{CF801A46-E27C-4A19-A0F1-249103BE20FC}" destId="{97F80D81-0D85-4A37-93FE-B3FDDD374D56}" srcOrd="0" destOrd="0" presId="urn:microsoft.com/office/officeart/2005/8/layout/hProcess9"/>
    <dgm:cxn modelId="{D6D51DC5-31B4-4616-A6CD-D2D26BA9C6A9}" type="presParOf" srcId="{8FB3EFD9-7BD0-4C8A-B9B4-B181C8EE40B7}" destId="{5A146BB7-B71F-4004-82CA-5B80D00F322F}" srcOrd="0" destOrd="0" presId="urn:microsoft.com/office/officeart/2005/8/layout/hProcess9"/>
    <dgm:cxn modelId="{40F0D4FC-E5A5-454D-86D5-9436CEDA772D}" type="presParOf" srcId="{8FB3EFD9-7BD0-4C8A-B9B4-B181C8EE40B7}" destId="{450A4265-C8E3-4670-98CF-1DDA59FBC41C}" srcOrd="1" destOrd="0" presId="urn:microsoft.com/office/officeart/2005/8/layout/hProcess9"/>
    <dgm:cxn modelId="{71B70BE7-911E-4B02-9C27-6AD322E521E9}" type="presParOf" srcId="{450A4265-C8E3-4670-98CF-1DDA59FBC41C}" destId="{CA107D59-C169-4C70-8346-6DC4372C8EB1}" srcOrd="0" destOrd="0" presId="urn:microsoft.com/office/officeart/2005/8/layout/hProcess9"/>
    <dgm:cxn modelId="{0A09E948-D5A4-4A0C-A50A-048084917BC6}" type="presParOf" srcId="{450A4265-C8E3-4670-98CF-1DDA59FBC41C}" destId="{530BECB1-36C0-4671-B14D-0C5749C9B857}" srcOrd="1" destOrd="0" presId="urn:microsoft.com/office/officeart/2005/8/layout/hProcess9"/>
    <dgm:cxn modelId="{4C6121A4-5274-465B-87FD-04EAF55D0E2A}" type="presParOf" srcId="{450A4265-C8E3-4670-98CF-1DDA59FBC41C}" destId="{5EBB9CF5-58C9-499D-9EE4-95BE4DB509DA}" srcOrd="2" destOrd="0" presId="urn:microsoft.com/office/officeart/2005/8/layout/hProcess9"/>
    <dgm:cxn modelId="{DBA93166-2DA1-49C8-802B-02987086EDD5}" type="presParOf" srcId="{450A4265-C8E3-4670-98CF-1DDA59FBC41C}" destId="{184ACF0B-4DC8-46CA-A58C-D8B6B7B06D18}" srcOrd="3" destOrd="0" presId="urn:microsoft.com/office/officeart/2005/8/layout/hProcess9"/>
    <dgm:cxn modelId="{844CCDC9-5428-43E5-BA43-388DF8BD5A49}" type="presParOf" srcId="{450A4265-C8E3-4670-98CF-1DDA59FBC41C}" destId="{97F80D81-0D85-4A37-93FE-B3FDDD374D56}" srcOrd="4" destOrd="0" presId="urn:microsoft.com/office/officeart/2005/8/layout/hProcess9"/>
  </dgm:cxnLst>
  <dgm:bg/>
  <dgm:whole/>
</dgm:dataModel>
</file>

<file path=ppt/diagrams/data3.xml><?xml version="1.0" encoding="utf-8"?>
<dgm:dataModel xmlns:dgm="http://schemas.openxmlformats.org/drawingml/2006/diagram" xmlns:a="http://schemas.openxmlformats.org/drawingml/2006/main">
  <dgm:ptLst>
    <dgm:pt modelId="{C06E710E-8BA8-462D-8447-FA6EEFB3FA2F}" type="doc">
      <dgm:prSet loTypeId="urn:microsoft.com/office/officeart/2005/8/layout/hProcess9" loCatId="process" qsTypeId="urn:microsoft.com/office/officeart/2005/8/quickstyle/simple1" qsCatId="simple" csTypeId="urn:microsoft.com/office/officeart/2005/8/colors/accent1_2" csCatId="accent1" phldr="1"/>
      <dgm:spPr/>
    </dgm:pt>
    <dgm:pt modelId="{1F25CCA0-6894-423F-94CA-2DC9CC3FB2B4}">
      <dgm:prSet phldrT="[Text]"/>
      <dgm:spPr/>
      <dgm:t>
        <a:bodyPr/>
        <a:lstStyle/>
        <a:p>
          <a:r>
            <a:rPr lang="en-US" dirty="0" smtClean="0"/>
            <a:t>Definition of Sustainability</a:t>
          </a:r>
          <a:endParaRPr lang="en-US" dirty="0"/>
        </a:p>
      </dgm:t>
    </dgm:pt>
    <dgm:pt modelId="{EBEAA8B3-90C9-47C6-8F0D-87FD78F59AC6}" type="parTrans" cxnId="{FAB8ABAC-6C83-403B-BFB6-F9867F028569}">
      <dgm:prSet/>
      <dgm:spPr/>
      <dgm:t>
        <a:bodyPr/>
        <a:lstStyle/>
        <a:p>
          <a:endParaRPr lang="en-US"/>
        </a:p>
      </dgm:t>
    </dgm:pt>
    <dgm:pt modelId="{2A75DBB6-23ED-4F9F-833C-68C98395397F}" type="sibTrans" cxnId="{FAB8ABAC-6C83-403B-BFB6-F9867F028569}">
      <dgm:prSet/>
      <dgm:spPr/>
      <dgm:t>
        <a:bodyPr/>
        <a:lstStyle/>
        <a:p>
          <a:endParaRPr lang="en-US"/>
        </a:p>
      </dgm:t>
    </dgm:pt>
    <dgm:pt modelId="{C19C4F43-CD4E-4DD7-8A11-56A7F70AB86F}">
      <dgm:prSet phldrT="[Text]"/>
      <dgm:spPr/>
      <dgm:t>
        <a:bodyPr/>
        <a:lstStyle/>
        <a:p>
          <a:r>
            <a:rPr lang="en-US" dirty="0" smtClean="0"/>
            <a:t>Eco-centric Sustainability</a:t>
          </a:r>
          <a:endParaRPr lang="en-US" dirty="0"/>
        </a:p>
      </dgm:t>
    </dgm:pt>
    <dgm:pt modelId="{36643B13-DA11-4880-A7AF-E059852685CE}" type="parTrans" cxnId="{CB500FA7-A2CA-4D3B-945C-79C61658BB78}">
      <dgm:prSet/>
      <dgm:spPr/>
      <dgm:t>
        <a:bodyPr/>
        <a:lstStyle/>
        <a:p>
          <a:endParaRPr lang="en-US"/>
        </a:p>
      </dgm:t>
    </dgm:pt>
    <dgm:pt modelId="{D0624CDE-28E6-4DAD-9E6F-E0BDBF47FD53}" type="sibTrans" cxnId="{CB500FA7-A2CA-4D3B-945C-79C61658BB78}">
      <dgm:prSet/>
      <dgm:spPr/>
      <dgm:t>
        <a:bodyPr/>
        <a:lstStyle/>
        <a:p>
          <a:endParaRPr lang="en-US"/>
        </a:p>
      </dgm:t>
    </dgm:pt>
    <dgm:pt modelId="{F90C2350-1E15-4EE7-98F2-0A3BF953562D}">
      <dgm:prSet phldrT="[Text]"/>
      <dgm:spPr/>
      <dgm:t>
        <a:bodyPr/>
        <a:lstStyle/>
        <a:p>
          <a:r>
            <a:rPr lang="en-US" b="1" dirty="0" smtClean="0"/>
            <a:t>Environmental Economics</a:t>
          </a:r>
          <a:endParaRPr lang="en-US" b="1" dirty="0"/>
        </a:p>
      </dgm:t>
    </dgm:pt>
    <dgm:pt modelId="{E3C09BEC-FC49-4F3C-A42D-D576129F02D4}" type="parTrans" cxnId="{71C22DDD-AD11-431D-B832-B98A3234F989}">
      <dgm:prSet/>
      <dgm:spPr/>
      <dgm:t>
        <a:bodyPr/>
        <a:lstStyle/>
        <a:p>
          <a:endParaRPr lang="en-US"/>
        </a:p>
      </dgm:t>
    </dgm:pt>
    <dgm:pt modelId="{A5E20DA0-1E31-4CD4-873B-EF568C6AF744}" type="sibTrans" cxnId="{71C22DDD-AD11-431D-B832-B98A3234F989}">
      <dgm:prSet/>
      <dgm:spPr/>
      <dgm:t>
        <a:bodyPr/>
        <a:lstStyle/>
        <a:p>
          <a:endParaRPr lang="en-US"/>
        </a:p>
      </dgm:t>
    </dgm:pt>
    <dgm:pt modelId="{FDBBB9B7-52E9-4F06-A3BA-D47DA49DA912}" type="pres">
      <dgm:prSet presAssocID="{C06E710E-8BA8-462D-8447-FA6EEFB3FA2F}" presName="CompostProcess" presStyleCnt="0">
        <dgm:presLayoutVars>
          <dgm:dir/>
          <dgm:resizeHandles val="exact"/>
        </dgm:presLayoutVars>
      </dgm:prSet>
      <dgm:spPr/>
    </dgm:pt>
    <dgm:pt modelId="{1347E47E-5455-4B4F-93D1-3C8CF4E961A1}" type="pres">
      <dgm:prSet presAssocID="{C06E710E-8BA8-462D-8447-FA6EEFB3FA2F}" presName="arrow" presStyleLbl="bgShp" presStyleIdx="0" presStyleCnt="1"/>
      <dgm:spPr/>
    </dgm:pt>
    <dgm:pt modelId="{E9151C68-1F2D-4181-9924-BEE03BCD674C}" type="pres">
      <dgm:prSet presAssocID="{C06E710E-8BA8-462D-8447-FA6EEFB3FA2F}" presName="linearProcess" presStyleCnt="0"/>
      <dgm:spPr/>
    </dgm:pt>
    <dgm:pt modelId="{26FBF079-CC9B-411C-9BDB-8C61F9559699}" type="pres">
      <dgm:prSet presAssocID="{1F25CCA0-6894-423F-94CA-2DC9CC3FB2B4}" presName="textNode" presStyleLbl="node1" presStyleIdx="0" presStyleCnt="3">
        <dgm:presLayoutVars>
          <dgm:bulletEnabled val="1"/>
        </dgm:presLayoutVars>
      </dgm:prSet>
      <dgm:spPr/>
      <dgm:t>
        <a:bodyPr/>
        <a:lstStyle/>
        <a:p>
          <a:endParaRPr lang="en-US"/>
        </a:p>
      </dgm:t>
    </dgm:pt>
    <dgm:pt modelId="{6FE53056-ED1B-4BB3-A8F7-992715E137BD}" type="pres">
      <dgm:prSet presAssocID="{2A75DBB6-23ED-4F9F-833C-68C98395397F}" presName="sibTrans" presStyleCnt="0"/>
      <dgm:spPr/>
    </dgm:pt>
    <dgm:pt modelId="{25B6C188-2CFF-438B-B2E6-764E219BED54}" type="pres">
      <dgm:prSet presAssocID="{C19C4F43-CD4E-4DD7-8A11-56A7F70AB86F}" presName="textNode" presStyleLbl="node1" presStyleIdx="1" presStyleCnt="3">
        <dgm:presLayoutVars>
          <dgm:bulletEnabled val="1"/>
        </dgm:presLayoutVars>
      </dgm:prSet>
      <dgm:spPr/>
      <dgm:t>
        <a:bodyPr/>
        <a:lstStyle/>
        <a:p>
          <a:endParaRPr lang="en-US"/>
        </a:p>
      </dgm:t>
    </dgm:pt>
    <dgm:pt modelId="{1FB89BDD-B6E8-4BD7-AD90-AA8BB79EF2DA}" type="pres">
      <dgm:prSet presAssocID="{D0624CDE-28E6-4DAD-9E6F-E0BDBF47FD53}" presName="sibTrans" presStyleCnt="0"/>
      <dgm:spPr/>
    </dgm:pt>
    <dgm:pt modelId="{65FDB716-A0DC-4F44-B66B-660774D7450A}" type="pres">
      <dgm:prSet presAssocID="{F90C2350-1E15-4EE7-98F2-0A3BF953562D}" presName="textNode" presStyleLbl="node1" presStyleIdx="2" presStyleCnt="3">
        <dgm:presLayoutVars>
          <dgm:bulletEnabled val="1"/>
        </dgm:presLayoutVars>
      </dgm:prSet>
      <dgm:spPr/>
      <dgm:t>
        <a:bodyPr/>
        <a:lstStyle/>
        <a:p>
          <a:endParaRPr lang="en-US"/>
        </a:p>
      </dgm:t>
    </dgm:pt>
  </dgm:ptLst>
  <dgm:cxnLst>
    <dgm:cxn modelId="{71C22DDD-AD11-431D-B832-B98A3234F989}" srcId="{C06E710E-8BA8-462D-8447-FA6EEFB3FA2F}" destId="{F90C2350-1E15-4EE7-98F2-0A3BF953562D}" srcOrd="2" destOrd="0" parTransId="{E3C09BEC-FC49-4F3C-A42D-D576129F02D4}" sibTransId="{A5E20DA0-1E31-4CD4-873B-EF568C6AF744}"/>
    <dgm:cxn modelId="{B05722D2-CD2B-4B21-B051-31203A17A80F}" type="presOf" srcId="{F90C2350-1E15-4EE7-98F2-0A3BF953562D}" destId="{65FDB716-A0DC-4F44-B66B-660774D7450A}" srcOrd="0" destOrd="0" presId="urn:microsoft.com/office/officeart/2005/8/layout/hProcess9"/>
    <dgm:cxn modelId="{FAB8ABAC-6C83-403B-BFB6-F9867F028569}" srcId="{C06E710E-8BA8-462D-8447-FA6EEFB3FA2F}" destId="{1F25CCA0-6894-423F-94CA-2DC9CC3FB2B4}" srcOrd="0" destOrd="0" parTransId="{EBEAA8B3-90C9-47C6-8F0D-87FD78F59AC6}" sibTransId="{2A75DBB6-23ED-4F9F-833C-68C98395397F}"/>
    <dgm:cxn modelId="{D1C1C7C4-175C-4FAB-8805-A8D9FAD408C6}" type="presOf" srcId="{1F25CCA0-6894-423F-94CA-2DC9CC3FB2B4}" destId="{26FBF079-CC9B-411C-9BDB-8C61F9559699}" srcOrd="0" destOrd="0" presId="urn:microsoft.com/office/officeart/2005/8/layout/hProcess9"/>
    <dgm:cxn modelId="{5C7E4AAC-07C0-4E32-A56C-D50B1DB81953}" type="presOf" srcId="{C06E710E-8BA8-462D-8447-FA6EEFB3FA2F}" destId="{FDBBB9B7-52E9-4F06-A3BA-D47DA49DA912}" srcOrd="0" destOrd="0" presId="urn:microsoft.com/office/officeart/2005/8/layout/hProcess9"/>
    <dgm:cxn modelId="{1FFA97CC-77C7-49D8-ADD5-97F5DD11E469}" type="presOf" srcId="{C19C4F43-CD4E-4DD7-8A11-56A7F70AB86F}" destId="{25B6C188-2CFF-438B-B2E6-764E219BED54}" srcOrd="0" destOrd="0" presId="urn:microsoft.com/office/officeart/2005/8/layout/hProcess9"/>
    <dgm:cxn modelId="{CB500FA7-A2CA-4D3B-945C-79C61658BB78}" srcId="{C06E710E-8BA8-462D-8447-FA6EEFB3FA2F}" destId="{C19C4F43-CD4E-4DD7-8A11-56A7F70AB86F}" srcOrd="1" destOrd="0" parTransId="{36643B13-DA11-4880-A7AF-E059852685CE}" sibTransId="{D0624CDE-28E6-4DAD-9E6F-E0BDBF47FD53}"/>
    <dgm:cxn modelId="{E0AD4B5D-CA84-4388-916B-A0C1D12125BD}" type="presParOf" srcId="{FDBBB9B7-52E9-4F06-A3BA-D47DA49DA912}" destId="{1347E47E-5455-4B4F-93D1-3C8CF4E961A1}" srcOrd="0" destOrd="0" presId="urn:microsoft.com/office/officeart/2005/8/layout/hProcess9"/>
    <dgm:cxn modelId="{989B1EF5-8E59-4F49-BAE6-E13501D0423E}" type="presParOf" srcId="{FDBBB9B7-52E9-4F06-A3BA-D47DA49DA912}" destId="{E9151C68-1F2D-4181-9924-BEE03BCD674C}" srcOrd="1" destOrd="0" presId="urn:microsoft.com/office/officeart/2005/8/layout/hProcess9"/>
    <dgm:cxn modelId="{09D8721C-D2EC-4AA2-9A7A-56366B77D83B}" type="presParOf" srcId="{E9151C68-1F2D-4181-9924-BEE03BCD674C}" destId="{26FBF079-CC9B-411C-9BDB-8C61F9559699}" srcOrd="0" destOrd="0" presId="urn:microsoft.com/office/officeart/2005/8/layout/hProcess9"/>
    <dgm:cxn modelId="{CFC80C06-338A-4044-9FB0-DE8989B32654}" type="presParOf" srcId="{E9151C68-1F2D-4181-9924-BEE03BCD674C}" destId="{6FE53056-ED1B-4BB3-A8F7-992715E137BD}" srcOrd="1" destOrd="0" presId="urn:microsoft.com/office/officeart/2005/8/layout/hProcess9"/>
    <dgm:cxn modelId="{1D102F4E-74FC-476E-8B34-06EE19730076}" type="presParOf" srcId="{E9151C68-1F2D-4181-9924-BEE03BCD674C}" destId="{25B6C188-2CFF-438B-B2E6-764E219BED54}" srcOrd="2" destOrd="0" presId="urn:microsoft.com/office/officeart/2005/8/layout/hProcess9"/>
    <dgm:cxn modelId="{ECDE4A90-D3A4-4ABA-8ABC-D62E040825EA}" type="presParOf" srcId="{E9151C68-1F2D-4181-9924-BEE03BCD674C}" destId="{1FB89BDD-B6E8-4BD7-AD90-AA8BB79EF2DA}" srcOrd="3" destOrd="0" presId="urn:microsoft.com/office/officeart/2005/8/layout/hProcess9"/>
    <dgm:cxn modelId="{3C8D9D6B-82F5-49B3-BCC0-6B56CE2953EF}" type="presParOf" srcId="{E9151C68-1F2D-4181-9924-BEE03BCD674C}" destId="{65FDB716-A0DC-4F44-B66B-660774D7450A}" srcOrd="4" destOrd="0" presId="urn:microsoft.com/office/officeart/2005/8/layout/hProcess9"/>
  </dgm:cxnLst>
  <dgm:bg/>
  <dgm:whole/>
</dgm:dataModel>
</file>

<file path=ppt/diagrams/data4.xml><?xml version="1.0" encoding="utf-8"?>
<dgm:dataModel xmlns:dgm="http://schemas.openxmlformats.org/drawingml/2006/diagram" xmlns:a="http://schemas.openxmlformats.org/drawingml/2006/main">
  <dgm:ptLst>
    <dgm:pt modelId="{84A45F09-843F-4F9A-8B96-8EA2EC9E407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C2D9A46-5491-4DBC-832F-4A303155A1D8}">
      <dgm:prSet phldrT="[Text]"/>
      <dgm:spPr/>
      <dgm:t>
        <a:bodyPr/>
        <a:lstStyle/>
        <a:p>
          <a:r>
            <a:rPr lang="en-US" dirty="0" smtClean="0"/>
            <a:t>Market Failure</a:t>
          </a:r>
          <a:endParaRPr lang="en-US" dirty="0"/>
        </a:p>
      </dgm:t>
    </dgm:pt>
    <dgm:pt modelId="{B0676B3A-C63E-4EBD-B84C-77CF2DE362E3}" type="parTrans" cxnId="{5DD1AF59-24F0-4252-9A3F-AA93526ED359}">
      <dgm:prSet/>
      <dgm:spPr/>
      <dgm:t>
        <a:bodyPr/>
        <a:lstStyle/>
        <a:p>
          <a:endParaRPr lang="en-US"/>
        </a:p>
      </dgm:t>
    </dgm:pt>
    <dgm:pt modelId="{A0357857-6B64-410C-8072-9E54D3FD0F8E}" type="sibTrans" cxnId="{5DD1AF59-24F0-4252-9A3F-AA93526ED359}">
      <dgm:prSet/>
      <dgm:spPr/>
      <dgm:t>
        <a:bodyPr/>
        <a:lstStyle/>
        <a:p>
          <a:endParaRPr lang="en-US"/>
        </a:p>
      </dgm:t>
    </dgm:pt>
    <dgm:pt modelId="{304F37D4-EF26-4056-9C7A-6B2CCF29F9E3}">
      <dgm:prSet phldrT="[Text]"/>
      <dgm:spPr/>
      <dgm:t>
        <a:bodyPr/>
        <a:lstStyle/>
        <a:p>
          <a:r>
            <a:rPr lang="en-US" dirty="0" smtClean="0"/>
            <a:t>Asymmetrical Information</a:t>
          </a:r>
          <a:endParaRPr lang="en-US" dirty="0"/>
        </a:p>
      </dgm:t>
    </dgm:pt>
    <dgm:pt modelId="{DD4D3BD3-277B-4823-B53E-280A0145F121}" type="parTrans" cxnId="{86BD8298-3A31-41D5-8A10-1421B05FAA2E}">
      <dgm:prSet/>
      <dgm:spPr/>
      <dgm:t>
        <a:bodyPr/>
        <a:lstStyle/>
        <a:p>
          <a:endParaRPr lang="en-US"/>
        </a:p>
      </dgm:t>
    </dgm:pt>
    <dgm:pt modelId="{35A6EF67-3B54-4931-94BD-7FF263C959B7}" type="sibTrans" cxnId="{86BD8298-3A31-41D5-8A10-1421B05FAA2E}">
      <dgm:prSet/>
      <dgm:spPr/>
      <dgm:t>
        <a:bodyPr/>
        <a:lstStyle/>
        <a:p>
          <a:endParaRPr lang="en-US"/>
        </a:p>
      </dgm:t>
    </dgm:pt>
    <dgm:pt modelId="{19742D53-8214-4275-BFC5-3252230B2F78}">
      <dgm:prSet phldrT="[Text]"/>
      <dgm:spPr/>
      <dgm:t>
        <a:bodyPr/>
        <a:lstStyle/>
        <a:p>
          <a:r>
            <a:rPr lang="en-US" dirty="0" smtClean="0"/>
            <a:t>Externalities</a:t>
          </a:r>
          <a:endParaRPr lang="en-US" dirty="0"/>
        </a:p>
      </dgm:t>
    </dgm:pt>
    <dgm:pt modelId="{4603CFE5-4347-4377-9E03-70EE3CFAC8ED}" type="parTrans" cxnId="{753C34D2-3873-48EA-B088-75634DEB1536}">
      <dgm:prSet/>
      <dgm:spPr/>
      <dgm:t>
        <a:bodyPr/>
        <a:lstStyle/>
        <a:p>
          <a:endParaRPr lang="en-US"/>
        </a:p>
      </dgm:t>
    </dgm:pt>
    <dgm:pt modelId="{11DBB348-2D1A-46C1-84E3-5E9C66509989}" type="sibTrans" cxnId="{753C34D2-3873-48EA-B088-75634DEB1536}">
      <dgm:prSet/>
      <dgm:spPr/>
      <dgm:t>
        <a:bodyPr/>
        <a:lstStyle/>
        <a:p>
          <a:endParaRPr lang="en-US"/>
        </a:p>
      </dgm:t>
    </dgm:pt>
    <dgm:pt modelId="{1C909BDC-89B5-4537-BB09-B8B68529E98B}" type="pres">
      <dgm:prSet presAssocID="{84A45F09-843F-4F9A-8B96-8EA2EC9E4075}" presName="hierChild1" presStyleCnt="0">
        <dgm:presLayoutVars>
          <dgm:orgChart val="1"/>
          <dgm:chPref val="1"/>
          <dgm:dir/>
          <dgm:animOne val="branch"/>
          <dgm:animLvl val="lvl"/>
          <dgm:resizeHandles/>
        </dgm:presLayoutVars>
      </dgm:prSet>
      <dgm:spPr/>
      <dgm:t>
        <a:bodyPr/>
        <a:lstStyle/>
        <a:p>
          <a:endParaRPr lang="en-US"/>
        </a:p>
      </dgm:t>
    </dgm:pt>
    <dgm:pt modelId="{CFE7C05D-EA17-4B0E-AFDF-768A37EB63EC}" type="pres">
      <dgm:prSet presAssocID="{9C2D9A46-5491-4DBC-832F-4A303155A1D8}" presName="hierRoot1" presStyleCnt="0">
        <dgm:presLayoutVars>
          <dgm:hierBranch val="init"/>
        </dgm:presLayoutVars>
      </dgm:prSet>
      <dgm:spPr/>
    </dgm:pt>
    <dgm:pt modelId="{4A17855A-4D7B-402F-948A-9805E3CDE9BD}" type="pres">
      <dgm:prSet presAssocID="{9C2D9A46-5491-4DBC-832F-4A303155A1D8}" presName="rootComposite1" presStyleCnt="0"/>
      <dgm:spPr/>
    </dgm:pt>
    <dgm:pt modelId="{CFB6BE35-0C7E-4861-8CDA-1A0523BD23F3}" type="pres">
      <dgm:prSet presAssocID="{9C2D9A46-5491-4DBC-832F-4A303155A1D8}" presName="rootText1" presStyleLbl="node0" presStyleIdx="0" presStyleCnt="1">
        <dgm:presLayoutVars>
          <dgm:chPref val="3"/>
        </dgm:presLayoutVars>
      </dgm:prSet>
      <dgm:spPr/>
      <dgm:t>
        <a:bodyPr/>
        <a:lstStyle/>
        <a:p>
          <a:endParaRPr lang="en-US"/>
        </a:p>
      </dgm:t>
    </dgm:pt>
    <dgm:pt modelId="{EBBBC144-5D94-4759-B89E-428D5F4F36E0}" type="pres">
      <dgm:prSet presAssocID="{9C2D9A46-5491-4DBC-832F-4A303155A1D8}" presName="rootConnector1" presStyleLbl="node1" presStyleIdx="0" presStyleCnt="0"/>
      <dgm:spPr/>
      <dgm:t>
        <a:bodyPr/>
        <a:lstStyle/>
        <a:p>
          <a:endParaRPr lang="en-US"/>
        </a:p>
      </dgm:t>
    </dgm:pt>
    <dgm:pt modelId="{F52118D9-AA69-4300-92F7-091C52517B0B}" type="pres">
      <dgm:prSet presAssocID="{9C2D9A46-5491-4DBC-832F-4A303155A1D8}" presName="hierChild2" presStyleCnt="0"/>
      <dgm:spPr/>
    </dgm:pt>
    <dgm:pt modelId="{9F778DD9-C9D6-4F20-AC88-2FF14532C4E5}" type="pres">
      <dgm:prSet presAssocID="{DD4D3BD3-277B-4823-B53E-280A0145F121}" presName="Name37" presStyleLbl="parChTrans1D2" presStyleIdx="0" presStyleCnt="2"/>
      <dgm:spPr/>
      <dgm:t>
        <a:bodyPr/>
        <a:lstStyle/>
        <a:p>
          <a:endParaRPr lang="en-US"/>
        </a:p>
      </dgm:t>
    </dgm:pt>
    <dgm:pt modelId="{CDA14647-2958-4563-8B48-D02258D3C5A4}" type="pres">
      <dgm:prSet presAssocID="{304F37D4-EF26-4056-9C7A-6B2CCF29F9E3}" presName="hierRoot2" presStyleCnt="0">
        <dgm:presLayoutVars>
          <dgm:hierBranch val="init"/>
        </dgm:presLayoutVars>
      </dgm:prSet>
      <dgm:spPr/>
    </dgm:pt>
    <dgm:pt modelId="{41511082-47DE-44C4-842E-D4545D554CC1}" type="pres">
      <dgm:prSet presAssocID="{304F37D4-EF26-4056-9C7A-6B2CCF29F9E3}" presName="rootComposite" presStyleCnt="0"/>
      <dgm:spPr/>
    </dgm:pt>
    <dgm:pt modelId="{2E6FA579-304A-4945-86A3-7DEA2092C1F3}" type="pres">
      <dgm:prSet presAssocID="{304F37D4-EF26-4056-9C7A-6B2CCF29F9E3}" presName="rootText" presStyleLbl="node2" presStyleIdx="0" presStyleCnt="2">
        <dgm:presLayoutVars>
          <dgm:chPref val="3"/>
        </dgm:presLayoutVars>
      </dgm:prSet>
      <dgm:spPr/>
      <dgm:t>
        <a:bodyPr/>
        <a:lstStyle/>
        <a:p>
          <a:endParaRPr lang="en-US"/>
        </a:p>
      </dgm:t>
    </dgm:pt>
    <dgm:pt modelId="{3909FC0E-5E8D-4A21-BBC2-71FD2FB0EAA0}" type="pres">
      <dgm:prSet presAssocID="{304F37D4-EF26-4056-9C7A-6B2CCF29F9E3}" presName="rootConnector" presStyleLbl="node2" presStyleIdx="0" presStyleCnt="2"/>
      <dgm:spPr/>
      <dgm:t>
        <a:bodyPr/>
        <a:lstStyle/>
        <a:p>
          <a:endParaRPr lang="en-US"/>
        </a:p>
      </dgm:t>
    </dgm:pt>
    <dgm:pt modelId="{EA0F5798-A65E-41A1-BB07-93761EC0F6D1}" type="pres">
      <dgm:prSet presAssocID="{304F37D4-EF26-4056-9C7A-6B2CCF29F9E3}" presName="hierChild4" presStyleCnt="0"/>
      <dgm:spPr/>
    </dgm:pt>
    <dgm:pt modelId="{7D6D5177-6FB6-4D1E-A778-8A9467D52E27}" type="pres">
      <dgm:prSet presAssocID="{304F37D4-EF26-4056-9C7A-6B2CCF29F9E3}" presName="hierChild5" presStyleCnt="0"/>
      <dgm:spPr/>
    </dgm:pt>
    <dgm:pt modelId="{8394D8DE-0B05-4CEC-BF01-F40F4F71E803}" type="pres">
      <dgm:prSet presAssocID="{4603CFE5-4347-4377-9E03-70EE3CFAC8ED}" presName="Name37" presStyleLbl="parChTrans1D2" presStyleIdx="1" presStyleCnt="2"/>
      <dgm:spPr/>
      <dgm:t>
        <a:bodyPr/>
        <a:lstStyle/>
        <a:p>
          <a:endParaRPr lang="en-US"/>
        </a:p>
      </dgm:t>
    </dgm:pt>
    <dgm:pt modelId="{08B4BEDA-0AA4-4A40-BCD1-C390C8CCC092}" type="pres">
      <dgm:prSet presAssocID="{19742D53-8214-4275-BFC5-3252230B2F78}" presName="hierRoot2" presStyleCnt="0">
        <dgm:presLayoutVars>
          <dgm:hierBranch val="init"/>
        </dgm:presLayoutVars>
      </dgm:prSet>
      <dgm:spPr/>
    </dgm:pt>
    <dgm:pt modelId="{DAA50AB5-8337-4D76-B1E4-3900FADDDF9A}" type="pres">
      <dgm:prSet presAssocID="{19742D53-8214-4275-BFC5-3252230B2F78}" presName="rootComposite" presStyleCnt="0"/>
      <dgm:spPr/>
    </dgm:pt>
    <dgm:pt modelId="{6B7C7A7E-CBF8-474D-A866-E190BE3CA185}" type="pres">
      <dgm:prSet presAssocID="{19742D53-8214-4275-BFC5-3252230B2F78}" presName="rootText" presStyleLbl="node2" presStyleIdx="1" presStyleCnt="2">
        <dgm:presLayoutVars>
          <dgm:chPref val="3"/>
        </dgm:presLayoutVars>
      </dgm:prSet>
      <dgm:spPr/>
      <dgm:t>
        <a:bodyPr/>
        <a:lstStyle/>
        <a:p>
          <a:endParaRPr lang="en-US"/>
        </a:p>
      </dgm:t>
    </dgm:pt>
    <dgm:pt modelId="{E278EB8C-2B30-44FC-B0BD-E8D007CB5A44}" type="pres">
      <dgm:prSet presAssocID="{19742D53-8214-4275-BFC5-3252230B2F78}" presName="rootConnector" presStyleLbl="node2" presStyleIdx="1" presStyleCnt="2"/>
      <dgm:spPr/>
      <dgm:t>
        <a:bodyPr/>
        <a:lstStyle/>
        <a:p>
          <a:endParaRPr lang="en-US"/>
        </a:p>
      </dgm:t>
    </dgm:pt>
    <dgm:pt modelId="{08B7BE1D-7AC7-435B-BA30-130B8DE39AB5}" type="pres">
      <dgm:prSet presAssocID="{19742D53-8214-4275-BFC5-3252230B2F78}" presName="hierChild4" presStyleCnt="0"/>
      <dgm:spPr/>
    </dgm:pt>
    <dgm:pt modelId="{33C0217F-4090-46BB-A63D-269C13258263}" type="pres">
      <dgm:prSet presAssocID="{19742D53-8214-4275-BFC5-3252230B2F78}" presName="hierChild5" presStyleCnt="0"/>
      <dgm:spPr/>
    </dgm:pt>
    <dgm:pt modelId="{FB3C449C-4826-4E5F-8AD4-684528CD2ED9}" type="pres">
      <dgm:prSet presAssocID="{9C2D9A46-5491-4DBC-832F-4A303155A1D8}" presName="hierChild3" presStyleCnt="0"/>
      <dgm:spPr/>
    </dgm:pt>
  </dgm:ptLst>
  <dgm:cxnLst>
    <dgm:cxn modelId="{77EB8981-7D3B-49DE-8C44-3BD033F4989F}" type="presOf" srcId="{DD4D3BD3-277B-4823-B53E-280A0145F121}" destId="{9F778DD9-C9D6-4F20-AC88-2FF14532C4E5}" srcOrd="0" destOrd="0" presId="urn:microsoft.com/office/officeart/2005/8/layout/orgChart1"/>
    <dgm:cxn modelId="{210BEE8F-D654-42B4-B336-584978403FA6}" type="presOf" srcId="{304F37D4-EF26-4056-9C7A-6B2CCF29F9E3}" destId="{2E6FA579-304A-4945-86A3-7DEA2092C1F3}" srcOrd="0" destOrd="0" presId="urn:microsoft.com/office/officeart/2005/8/layout/orgChart1"/>
    <dgm:cxn modelId="{76B7989D-E916-4078-BAC4-BED851C637BB}" type="presOf" srcId="{84A45F09-843F-4F9A-8B96-8EA2EC9E4075}" destId="{1C909BDC-89B5-4537-BB09-B8B68529E98B}" srcOrd="0" destOrd="0" presId="urn:microsoft.com/office/officeart/2005/8/layout/orgChart1"/>
    <dgm:cxn modelId="{CA6B8EC8-2AC2-4110-8EC3-AB9B88B1EFA0}" type="presOf" srcId="{4603CFE5-4347-4377-9E03-70EE3CFAC8ED}" destId="{8394D8DE-0B05-4CEC-BF01-F40F4F71E803}" srcOrd="0" destOrd="0" presId="urn:microsoft.com/office/officeart/2005/8/layout/orgChart1"/>
    <dgm:cxn modelId="{28B60EE0-5AEE-46B9-BFBD-84CAA69F6116}" type="presOf" srcId="{9C2D9A46-5491-4DBC-832F-4A303155A1D8}" destId="{EBBBC144-5D94-4759-B89E-428D5F4F36E0}" srcOrd="1" destOrd="0" presId="urn:microsoft.com/office/officeart/2005/8/layout/orgChart1"/>
    <dgm:cxn modelId="{0716C126-7118-4ED5-AF55-E4D800609128}" type="presOf" srcId="{19742D53-8214-4275-BFC5-3252230B2F78}" destId="{E278EB8C-2B30-44FC-B0BD-E8D007CB5A44}" srcOrd="1" destOrd="0" presId="urn:microsoft.com/office/officeart/2005/8/layout/orgChart1"/>
    <dgm:cxn modelId="{117B0A39-1764-407B-A01C-F875DAF947C9}" type="presOf" srcId="{19742D53-8214-4275-BFC5-3252230B2F78}" destId="{6B7C7A7E-CBF8-474D-A866-E190BE3CA185}" srcOrd="0" destOrd="0" presId="urn:microsoft.com/office/officeart/2005/8/layout/orgChart1"/>
    <dgm:cxn modelId="{DA8A69AE-FC84-48B8-AECC-A6E60A4942C6}" type="presOf" srcId="{304F37D4-EF26-4056-9C7A-6B2CCF29F9E3}" destId="{3909FC0E-5E8D-4A21-BBC2-71FD2FB0EAA0}" srcOrd="1" destOrd="0" presId="urn:microsoft.com/office/officeart/2005/8/layout/orgChart1"/>
    <dgm:cxn modelId="{59CCD963-650A-4FDE-82C4-9F86DC3D8FEC}" type="presOf" srcId="{9C2D9A46-5491-4DBC-832F-4A303155A1D8}" destId="{CFB6BE35-0C7E-4861-8CDA-1A0523BD23F3}" srcOrd="0" destOrd="0" presId="urn:microsoft.com/office/officeart/2005/8/layout/orgChart1"/>
    <dgm:cxn modelId="{86BD8298-3A31-41D5-8A10-1421B05FAA2E}" srcId="{9C2D9A46-5491-4DBC-832F-4A303155A1D8}" destId="{304F37D4-EF26-4056-9C7A-6B2CCF29F9E3}" srcOrd="0" destOrd="0" parTransId="{DD4D3BD3-277B-4823-B53E-280A0145F121}" sibTransId="{35A6EF67-3B54-4931-94BD-7FF263C959B7}"/>
    <dgm:cxn modelId="{753C34D2-3873-48EA-B088-75634DEB1536}" srcId="{9C2D9A46-5491-4DBC-832F-4A303155A1D8}" destId="{19742D53-8214-4275-BFC5-3252230B2F78}" srcOrd="1" destOrd="0" parTransId="{4603CFE5-4347-4377-9E03-70EE3CFAC8ED}" sibTransId="{11DBB348-2D1A-46C1-84E3-5E9C66509989}"/>
    <dgm:cxn modelId="{5DD1AF59-24F0-4252-9A3F-AA93526ED359}" srcId="{84A45F09-843F-4F9A-8B96-8EA2EC9E4075}" destId="{9C2D9A46-5491-4DBC-832F-4A303155A1D8}" srcOrd="0" destOrd="0" parTransId="{B0676B3A-C63E-4EBD-B84C-77CF2DE362E3}" sibTransId="{A0357857-6B64-410C-8072-9E54D3FD0F8E}"/>
    <dgm:cxn modelId="{3AFC88FB-3559-4139-88F7-86100641203F}" type="presParOf" srcId="{1C909BDC-89B5-4537-BB09-B8B68529E98B}" destId="{CFE7C05D-EA17-4B0E-AFDF-768A37EB63EC}" srcOrd="0" destOrd="0" presId="urn:microsoft.com/office/officeart/2005/8/layout/orgChart1"/>
    <dgm:cxn modelId="{5EC2EA79-EEE0-4C8F-9DAA-D1C5BF242B18}" type="presParOf" srcId="{CFE7C05D-EA17-4B0E-AFDF-768A37EB63EC}" destId="{4A17855A-4D7B-402F-948A-9805E3CDE9BD}" srcOrd="0" destOrd="0" presId="urn:microsoft.com/office/officeart/2005/8/layout/orgChart1"/>
    <dgm:cxn modelId="{3208CF08-6D1C-4474-BC8A-7CC11AA821C9}" type="presParOf" srcId="{4A17855A-4D7B-402F-948A-9805E3CDE9BD}" destId="{CFB6BE35-0C7E-4861-8CDA-1A0523BD23F3}" srcOrd="0" destOrd="0" presId="urn:microsoft.com/office/officeart/2005/8/layout/orgChart1"/>
    <dgm:cxn modelId="{5948B35E-178E-4977-AAB4-46D5E8AAB126}" type="presParOf" srcId="{4A17855A-4D7B-402F-948A-9805E3CDE9BD}" destId="{EBBBC144-5D94-4759-B89E-428D5F4F36E0}" srcOrd="1" destOrd="0" presId="urn:microsoft.com/office/officeart/2005/8/layout/orgChart1"/>
    <dgm:cxn modelId="{23CB6821-E467-46F8-967D-3830407834AD}" type="presParOf" srcId="{CFE7C05D-EA17-4B0E-AFDF-768A37EB63EC}" destId="{F52118D9-AA69-4300-92F7-091C52517B0B}" srcOrd="1" destOrd="0" presId="urn:microsoft.com/office/officeart/2005/8/layout/orgChart1"/>
    <dgm:cxn modelId="{3600C48F-2E3F-44AA-868C-4B5D91638DC1}" type="presParOf" srcId="{F52118D9-AA69-4300-92F7-091C52517B0B}" destId="{9F778DD9-C9D6-4F20-AC88-2FF14532C4E5}" srcOrd="0" destOrd="0" presId="urn:microsoft.com/office/officeart/2005/8/layout/orgChart1"/>
    <dgm:cxn modelId="{4D138B04-D97D-415C-B44A-0D41E4B9FB09}" type="presParOf" srcId="{F52118D9-AA69-4300-92F7-091C52517B0B}" destId="{CDA14647-2958-4563-8B48-D02258D3C5A4}" srcOrd="1" destOrd="0" presId="urn:microsoft.com/office/officeart/2005/8/layout/orgChart1"/>
    <dgm:cxn modelId="{D1323BA7-8B59-4D16-A051-3D17CFDA21E5}" type="presParOf" srcId="{CDA14647-2958-4563-8B48-D02258D3C5A4}" destId="{41511082-47DE-44C4-842E-D4545D554CC1}" srcOrd="0" destOrd="0" presId="urn:microsoft.com/office/officeart/2005/8/layout/orgChart1"/>
    <dgm:cxn modelId="{B8B05E53-55B1-413B-982E-01991A975400}" type="presParOf" srcId="{41511082-47DE-44C4-842E-D4545D554CC1}" destId="{2E6FA579-304A-4945-86A3-7DEA2092C1F3}" srcOrd="0" destOrd="0" presId="urn:microsoft.com/office/officeart/2005/8/layout/orgChart1"/>
    <dgm:cxn modelId="{4170439E-3CC4-4B95-9BA8-139A36E8A35F}" type="presParOf" srcId="{41511082-47DE-44C4-842E-D4545D554CC1}" destId="{3909FC0E-5E8D-4A21-BBC2-71FD2FB0EAA0}" srcOrd="1" destOrd="0" presId="urn:microsoft.com/office/officeart/2005/8/layout/orgChart1"/>
    <dgm:cxn modelId="{C0018992-19C6-46B8-82A3-12B1BB2B9574}" type="presParOf" srcId="{CDA14647-2958-4563-8B48-D02258D3C5A4}" destId="{EA0F5798-A65E-41A1-BB07-93761EC0F6D1}" srcOrd="1" destOrd="0" presId="urn:microsoft.com/office/officeart/2005/8/layout/orgChart1"/>
    <dgm:cxn modelId="{FBE02F55-A627-473E-B913-655AAA17D71D}" type="presParOf" srcId="{CDA14647-2958-4563-8B48-D02258D3C5A4}" destId="{7D6D5177-6FB6-4D1E-A778-8A9467D52E27}" srcOrd="2" destOrd="0" presId="urn:microsoft.com/office/officeart/2005/8/layout/orgChart1"/>
    <dgm:cxn modelId="{A5BD58B0-165E-4FC6-A6CD-737F50E3D214}" type="presParOf" srcId="{F52118D9-AA69-4300-92F7-091C52517B0B}" destId="{8394D8DE-0B05-4CEC-BF01-F40F4F71E803}" srcOrd="2" destOrd="0" presId="urn:microsoft.com/office/officeart/2005/8/layout/orgChart1"/>
    <dgm:cxn modelId="{E22F9DA4-88E2-422C-92F6-CE4985BDD688}" type="presParOf" srcId="{F52118D9-AA69-4300-92F7-091C52517B0B}" destId="{08B4BEDA-0AA4-4A40-BCD1-C390C8CCC092}" srcOrd="3" destOrd="0" presId="urn:microsoft.com/office/officeart/2005/8/layout/orgChart1"/>
    <dgm:cxn modelId="{52C804A4-F38B-4B31-A453-17C422069684}" type="presParOf" srcId="{08B4BEDA-0AA4-4A40-BCD1-C390C8CCC092}" destId="{DAA50AB5-8337-4D76-B1E4-3900FADDDF9A}" srcOrd="0" destOrd="0" presId="urn:microsoft.com/office/officeart/2005/8/layout/orgChart1"/>
    <dgm:cxn modelId="{F84AD7AB-E192-44B5-B39E-5F4E220D12F6}" type="presParOf" srcId="{DAA50AB5-8337-4D76-B1E4-3900FADDDF9A}" destId="{6B7C7A7E-CBF8-474D-A866-E190BE3CA185}" srcOrd="0" destOrd="0" presId="urn:microsoft.com/office/officeart/2005/8/layout/orgChart1"/>
    <dgm:cxn modelId="{1C839BFE-7746-45B7-9202-D4382795E56F}" type="presParOf" srcId="{DAA50AB5-8337-4D76-B1E4-3900FADDDF9A}" destId="{E278EB8C-2B30-44FC-B0BD-E8D007CB5A44}" srcOrd="1" destOrd="0" presId="urn:microsoft.com/office/officeart/2005/8/layout/orgChart1"/>
    <dgm:cxn modelId="{0ED64A9C-9386-4A43-B902-3442D7B9A19B}" type="presParOf" srcId="{08B4BEDA-0AA4-4A40-BCD1-C390C8CCC092}" destId="{08B7BE1D-7AC7-435B-BA30-130B8DE39AB5}" srcOrd="1" destOrd="0" presId="urn:microsoft.com/office/officeart/2005/8/layout/orgChart1"/>
    <dgm:cxn modelId="{9CF4BAAF-2BDA-4B43-A79B-25A41226A393}" type="presParOf" srcId="{08B4BEDA-0AA4-4A40-BCD1-C390C8CCC092}" destId="{33C0217F-4090-46BB-A63D-269C13258263}" srcOrd="2" destOrd="0" presId="urn:microsoft.com/office/officeart/2005/8/layout/orgChart1"/>
    <dgm:cxn modelId="{4C9200F3-BE06-4A9E-B6C5-C6A218EAEFAF}" type="presParOf" srcId="{CFE7C05D-EA17-4B0E-AFDF-768A37EB63EC}" destId="{FB3C449C-4826-4E5F-8AD4-684528CD2ED9}" srcOrd="2" destOrd="0" presId="urn:microsoft.com/office/officeart/2005/8/layout/orgChart1"/>
  </dgm:cxnLst>
  <dgm:bg/>
  <dgm:whole/>
</dgm:dataModel>
</file>

<file path=ppt/diagrams/data5.xml><?xml version="1.0" encoding="utf-8"?>
<dgm:dataModel xmlns:dgm="http://schemas.openxmlformats.org/drawingml/2006/diagram" xmlns:a="http://schemas.openxmlformats.org/drawingml/2006/main">
  <dgm:ptLst>
    <dgm:pt modelId="{DE7C515B-08B8-4E29-96EF-2035E2D5DEF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B62F406-D9A1-4C4D-A422-E761A011E214}">
      <dgm:prSet phldrT="[Text]"/>
      <dgm:spPr/>
      <dgm:t>
        <a:bodyPr/>
        <a:lstStyle/>
        <a:p>
          <a:r>
            <a:rPr lang="en-US" b="1" dirty="0" smtClean="0"/>
            <a:t>Environmental Pollution</a:t>
          </a:r>
          <a:endParaRPr lang="en-US" b="1" dirty="0"/>
        </a:p>
      </dgm:t>
    </dgm:pt>
    <dgm:pt modelId="{BC926F7D-2955-4D40-B56D-7F01566F75A2}" type="parTrans" cxnId="{5A0C8C89-3393-4365-8940-08DFBD62C913}">
      <dgm:prSet/>
      <dgm:spPr/>
      <dgm:t>
        <a:bodyPr/>
        <a:lstStyle/>
        <a:p>
          <a:endParaRPr lang="en-US"/>
        </a:p>
      </dgm:t>
    </dgm:pt>
    <dgm:pt modelId="{8DC48C78-D4D4-43FC-9267-578FDCC63875}" type="sibTrans" cxnId="{5A0C8C89-3393-4365-8940-08DFBD62C913}">
      <dgm:prSet/>
      <dgm:spPr/>
      <dgm:t>
        <a:bodyPr/>
        <a:lstStyle/>
        <a:p>
          <a:endParaRPr lang="en-US"/>
        </a:p>
      </dgm:t>
    </dgm:pt>
    <dgm:pt modelId="{9710565E-66C1-48D4-8516-EB94E96C0BB1}">
      <dgm:prSet phldrT="[Text]"/>
      <dgm:spPr/>
      <dgm:t>
        <a:bodyPr/>
        <a:lstStyle/>
        <a:p>
          <a:r>
            <a:rPr lang="en-US" b="1" dirty="0" smtClean="0"/>
            <a:t>Externalities</a:t>
          </a:r>
          <a:endParaRPr lang="en-US" b="1" dirty="0"/>
        </a:p>
      </dgm:t>
    </dgm:pt>
    <dgm:pt modelId="{64963C67-0A7D-40B3-B87C-4A908F37925D}" type="parTrans" cxnId="{FAF1C519-2AFC-47C9-9222-6B96C6625EBC}">
      <dgm:prSet/>
      <dgm:spPr/>
      <dgm:t>
        <a:bodyPr/>
        <a:lstStyle/>
        <a:p>
          <a:endParaRPr lang="en-US"/>
        </a:p>
      </dgm:t>
    </dgm:pt>
    <dgm:pt modelId="{F8638718-AEBB-4384-8DE6-AB75E83AF61C}" type="sibTrans" cxnId="{FAF1C519-2AFC-47C9-9222-6B96C6625EBC}">
      <dgm:prSet/>
      <dgm:spPr/>
      <dgm:t>
        <a:bodyPr/>
        <a:lstStyle/>
        <a:p>
          <a:endParaRPr lang="en-US"/>
        </a:p>
      </dgm:t>
    </dgm:pt>
    <dgm:pt modelId="{8915436E-B1F7-489D-8612-38A02F2C8F2C}">
      <dgm:prSet phldrT="[Text]"/>
      <dgm:spPr/>
      <dgm:t>
        <a:bodyPr/>
        <a:lstStyle/>
        <a:p>
          <a:r>
            <a:rPr lang="en-US" b="1" dirty="0" smtClean="0"/>
            <a:t>Public Goods</a:t>
          </a:r>
          <a:endParaRPr lang="en-US" b="1" dirty="0"/>
        </a:p>
      </dgm:t>
    </dgm:pt>
    <dgm:pt modelId="{94CE772D-DDF1-4FE0-A172-1EC9E9B8A89E}" type="parTrans" cxnId="{9C6F8163-756E-46CE-BFB2-46B91E50B6D1}">
      <dgm:prSet/>
      <dgm:spPr/>
      <dgm:t>
        <a:bodyPr/>
        <a:lstStyle/>
        <a:p>
          <a:endParaRPr lang="en-US"/>
        </a:p>
      </dgm:t>
    </dgm:pt>
    <dgm:pt modelId="{8FEDFD1A-5E2E-4489-91CA-664796F17BDB}" type="sibTrans" cxnId="{9C6F8163-756E-46CE-BFB2-46B91E50B6D1}">
      <dgm:prSet/>
      <dgm:spPr/>
      <dgm:t>
        <a:bodyPr/>
        <a:lstStyle/>
        <a:p>
          <a:endParaRPr lang="en-US"/>
        </a:p>
      </dgm:t>
    </dgm:pt>
    <dgm:pt modelId="{9E9B1DE7-B98A-44E8-963B-3999731B088E}" type="pres">
      <dgm:prSet presAssocID="{DE7C515B-08B8-4E29-96EF-2035E2D5DEFA}" presName="hierChild1" presStyleCnt="0">
        <dgm:presLayoutVars>
          <dgm:orgChart val="1"/>
          <dgm:chPref val="1"/>
          <dgm:dir/>
          <dgm:animOne val="branch"/>
          <dgm:animLvl val="lvl"/>
          <dgm:resizeHandles/>
        </dgm:presLayoutVars>
      </dgm:prSet>
      <dgm:spPr/>
      <dgm:t>
        <a:bodyPr/>
        <a:lstStyle/>
        <a:p>
          <a:endParaRPr lang="en-US"/>
        </a:p>
      </dgm:t>
    </dgm:pt>
    <dgm:pt modelId="{DFFBB754-3BE1-42C7-9E16-DF4DED1C53EF}" type="pres">
      <dgm:prSet presAssocID="{1B62F406-D9A1-4C4D-A422-E761A011E214}" presName="hierRoot1" presStyleCnt="0">
        <dgm:presLayoutVars>
          <dgm:hierBranch val="init"/>
        </dgm:presLayoutVars>
      </dgm:prSet>
      <dgm:spPr/>
    </dgm:pt>
    <dgm:pt modelId="{A390526A-753F-4CF9-871D-88C17E7C56EE}" type="pres">
      <dgm:prSet presAssocID="{1B62F406-D9A1-4C4D-A422-E761A011E214}" presName="rootComposite1" presStyleCnt="0"/>
      <dgm:spPr/>
    </dgm:pt>
    <dgm:pt modelId="{7B8295C3-5436-41F3-9A68-A4B2750F39C1}" type="pres">
      <dgm:prSet presAssocID="{1B62F406-D9A1-4C4D-A422-E761A011E214}" presName="rootText1" presStyleLbl="node0" presStyleIdx="0" presStyleCnt="1">
        <dgm:presLayoutVars>
          <dgm:chPref val="3"/>
        </dgm:presLayoutVars>
      </dgm:prSet>
      <dgm:spPr/>
      <dgm:t>
        <a:bodyPr/>
        <a:lstStyle/>
        <a:p>
          <a:endParaRPr lang="en-US"/>
        </a:p>
      </dgm:t>
    </dgm:pt>
    <dgm:pt modelId="{9032F3D6-F837-4AD7-812D-963FD72DBCF2}" type="pres">
      <dgm:prSet presAssocID="{1B62F406-D9A1-4C4D-A422-E761A011E214}" presName="rootConnector1" presStyleLbl="node1" presStyleIdx="0" presStyleCnt="0"/>
      <dgm:spPr/>
      <dgm:t>
        <a:bodyPr/>
        <a:lstStyle/>
        <a:p>
          <a:endParaRPr lang="en-US"/>
        </a:p>
      </dgm:t>
    </dgm:pt>
    <dgm:pt modelId="{5EAC53E1-7707-4D50-B5CF-E22DEFE8FC78}" type="pres">
      <dgm:prSet presAssocID="{1B62F406-D9A1-4C4D-A422-E761A011E214}" presName="hierChild2" presStyleCnt="0"/>
      <dgm:spPr/>
    </dgm:pt>
    <dgm:pt modelId="{0C72FB07-FA54-4AEE-AEE8-CD1A5ED831C2}" type="pres">
      <dgm:prSet presAssocID="{64963C67-0A7D-40B3-B87C-4A908F37925D}" presName="Name37" presStyleLbl="parChTrans1D2" presStyleIdx="0" presStyleCnt="2"/>
      <dgm:spPr/>
      <dgm:t>
        <a:bodyPr/>
        <a:lstStyle/>
        <a:p>
          <a:endParaRPr lang="en-US"/>
        </a:p>
      </dgm:t>
    </dgm:pt>
    <dgm:pt modelId="{4052256E-188B-4280-AFE9-6454A08ADADB}" type="pres">
      <dgm:prSet presAssocID="{9710565E-66C1-48D4-8516-EB94E96C0BB1}" presName="hierRoot2" presStyleCnt="0">
        <dgm:presLayoutVars>
          <dgm:hierBranch val="init"/>
        </dgm:presLayoutVars>
      </dgm:prSet>
      <dgm:spPr/>
    </dgm:pt>
    <dgm:pt modelId="{8EF327D8-AE28-4A5F-B6F7-5A08F052B4B9}" type="pres">
      <dgm:prSet presAssocID="{9710565E-66C1-48D4-8516-EB94E96C0BB1}" presName="rootComposite" presStyleCnt="0"/>
      <dgm:spPr/>
    </dgm:pt>
    <dgm:pt modelId="{B2F57F5F-19BA-4002-B772-819BA59E3F2D}" type="pres">
      <dgm:prSet presAssocID="{9710565E-66C1-48D4-8516-EB94E96C0BB1}" presName="rootText" presStyleLbl="node2" presStyleIdx="0" presStyleCnt="2">
        <dgm:presLayoutVars>
          <dgm:chPref val="3"/>
        </dgm:presLayoutVars>
      </dgm:prSet>
      <dgm:spPr/>
      <dgm:t>
        <a:bodyPr/>
        <a:lstStyle/>
        <a:p>
          <a:endParaRPr lang="en-US"/>
        </a:p>
      </dgm:t>
    </dgm:pt>
    <dgm:pt modelId="{14107F52-708B-437F-9572-D0A098515D32}" type="pres">
      <dgm:prSet presAssocID="{9710565E-66C1-48D4-8516-EB94E96C0BB1}" presName="rootConnector" presStyleLbl="node2" presStyleIdx="0" presStyleCnt="2"/>
      <dgm:spPr/>
      <dgm:t>
        <a:bodyPr/>
        <a:lstStyle/>
        <a:p>
          <a:endParaRPr lang="en-US"/>
        </a:p>
      </dgm:t>
    </dgm:pt>
    <dgm:pt modelId="{7592430F-2865-4FE9-8264-61E0803685F6}" type="pres">
      <dgm:prSet presAssocID="{9710565E-66C1-48D4-8516-EB94E96C0BB1}" presName="hierChild4" presStyleCnt="0"/>
      <dgm:spPr/>
    </dgm:pt>
    <dgm:pt modelId="{B6784F43-B2AD-4E49-81DA-1EC20220CFCB}" type="pres">
      <dgm:prSet presAssocID="{9710565E-66C1-48D4-8516-EB94E96C0BB1}" presName="hierChild5" presStyleCnt="0"/>
      <dgm:spPr/>
    </dgm:pt>
    <dgm:pt modelId="{06A8D473-DAA6-4C2F-B68A-366BF5C90E7A}" type="pres">
      <dgm:prSet presAssocID="{94CE772D-DDF1-4FE0-A172-1EC9E9B8A89E}" presName="Name37" presStyleLbl="parChTrans1D2" presStyleIdx="1" presStyleCnt="2"/>
      <dgm:spPr/>
      <dgm:t>
        <a:bodyPr/>
        <a:lstStyle/>
        <a:p>
          <a:endParaRPr lang="en-US"/>
        </a:p>
      </dgm:t>
    </dgm:pt>
    <dgm:pt modelId="{2E3ADC09-022B-4AE3-91A2-36FA4D1D7FE9}" type="pres">
      <dgm:prSet presAssocID="{8915436E-B1F7-489D-8612-38A02F2C8F2C}" presName="hierRoot2" presStyleCnt="0">
        <dgm:presLayoutVars>
          <dgm:hierBranch val="init"/>
        </dgm:presLayoutVars>
      </dgm:prSet>
      <dgm:spPr/>
    </dgm:pt>
    <dgm:pt modelId="{B432F1B4-0341-4FCC-87E4-FDA235B1ADE4}" type="pres">
      <dgm:prSet presAssocID="{8915436E-B1F7-489D-8612-38A02F2C8F2C}" presName="rootComposite" presStyleCnt="0"/>
      <dgm:spPr/>
    </dgm:pt>
    <dgm:pt modelId="{71D47124-F7BA-4D81-A93B-EE30E2A45A4B}" type="pres">
      <dgm:prSet presAssocID="{8915436E-B1F7-489D-8612-38A02F2C8F2C}" presName="rootText" presStyleLbl="node2" presStyleIdx="1" presStyleCnt="2">
        <dgm:presLayoutVars>
          <dgm:chPref val="3"/>
        </dgm:presLayoutVars>
      </dgm:prSet>
      <dgm:spPr/>
      <dgm:t>
        <a:bodyPr/>
        <a:lstStyle/>
        <a:p>
          <a:endParaRPr lang="en-US"/>
        </a:p>
      </dgm:t>
    </dgm:pt>
    <dgm:pt modelId="{2C929E69-FA7C-4CC8-99A4-6FA2EF41FB4B}" type="pres">
      <dgm:prSet presAssocID="{8915436E-B1F7-489D-8612-38A02F2C8F2C}" presName="rootConnector" presStyleLbl="node2" presStyleIdx="1" presStyleCnt="2"/>
      <dgm:spPr/>
      <dgm:t>
        <a:bodyPr/>
        <a:lstStyle/>
        <a:p>
          <a:endParaRPr lang="en-US"/>
        </a:p>
      </dgm:t>
    </dgm:pt>
    <dgm:pt modelId="{9755B83C-2617-446E-B3D6-6928C3785ECA}" type="pres">
      <dgm:prSet presAssocID="{8915436E-B1F7-489D-8612-38A02F2C8F2C}" presName="hierChild4" presStyleCnt="0"/>
      <dgm:spPr/>
    </dgm:pt>
    <dgm:pt modelId="{F47E75C6-7B80-4774-9BE9-88B2A4E575E6}" type="pres">
      <dgm:prSet presAssocID="{8915436E-B1F7-489D-8612-38A02F2C8F2C}" presName="hierChild5" presStyleCnt="0"/>
      <dgm:spPr/>
    </dgm:pt>
    <dgm:pt modelId="{4DF0E815-3E7C-430C-B149-0B9AEEB0AA4C}" type="pres">
      <dgm:prSet presAssocID="{1B62F406-D9A1-4C4D-A422-E761A011E214}" presName="hierChild3" presStyleCnt="0"/>
      <dgm:spPr/>
    </dgm:pt>
  </dgm:ptLst>
  <dgm:cxnLst>
    <dgm:cxn modelId="{B88A514C-AB6E-4100-ADCD-FE3180B6401D}" type="presOf" srcId="{DE7C515B-08B8-4E29-96EF-2035E2D5DEFA}" destId="{9E9B1DE7-B98A-44E8-963B-3999731B088E}" srcOrd="0" destOrd="0" presId="urn:microsoft.com/office/officeart/2005/8/layout/orgChart1"/>
    <dgm:cxn modelId="{1F058DDB-A0F9-425F-8D00-4D3944E0EA88}" type="presOf" srcId="{1B62F406-D9A1-4C4D-A422-E761A011E214}" destId="{9032F3D6-F837-4AD7-812D-963FD72DBCF2}" srcOrd="1" destOrd="0" presId="urn:microsoft.com/office/officeart/2005/8/layout/orgChart1"/>
    <dgm:cxn modelId="{FAF1C519-2AFC-47C9-9222-6B96C6625EBC}" srcId="{1B62F406-D9A1-4C4D-A422-E761A011E214}" destId="{9710565E-66C1-48D4-8516-EB94E96C0BB1}" srcOrd="0" destOrd="0" parTransId="{64963C67-0A7D-40B3-B87C-4A908F37925D}" sibTransId="{F8638718-AEBB-4384-8DE6-AB75E83AF61C}"/>
    <dgm:cxn modelId="{A27CB49B-169A-4955-9F0D-B68D11C91EDC}" type="presOf" srcId="{8915436E-B1F7-489D-8612-38A02F2C8F2C}" destId="{2C929E69-FA7C-4CC8-99A4-6FA2EF41FB4B}" srcOrd="1" destOrd="0" presId="urn:microsoft.com/office/officeart/2005/8/layout/orgChart1"/>
    <dgm:cxn modelId="{9C6F8163-756E-46CE-BFB2-46B91E50B6D1}" srcId="{1B62F406-D9A1-4C4D-A422-E761A011E214}" destId="{8915436E-B1F7-489D-8612-38A02F2C8F2C}" srcOrd="1" destOrd="0" parTransId="{94CE772D-DDF1-4FE0-A172-1EC9E9B8A89E}" sibTransId="{8FEDFD1A-5E2E-4489-91CA-664796F17BDB}"/>
    <dgm:cxn modelId="{5A24DF32-7D7D-494C-86F3-CE8A51B33B3F}" type="presOf" srcId="{9710565E-66C1-48D4-8516-EB94E96C0BB1}" destId="{B2F57F5F-19BA-4002-B772-819BA59E3F2D}" srcOrd="0" destOrd="0" presId="urn:microsoft.com/office/officeart/2005/8/layout/orgChart1"/>
    <dgm:cxn modelId="{213DBF87-1BD8-436F-B4FF-B75FDF34F10D}" type="presOf" srcId="{8915436E-B1F7-489D-8612-38A02F2C8F2C}" destId="{71D47124-F7BA-4D81-A93B-EE30E2A45A4B}" srcOrd="0" destOrd="0" presId="urn:microsoft.com/office/officeart/2005/8/layout/orgChart1"/>
    <dgm:cxn modelId="{4C8DC0E1-97FE-4553-AB22-36DE32815279}" type="presOf" srcId="{64963C67-0A7D-40B3-B87C-4A908F37925D}" destId="{0C72FB07-FA54-4AEE-AEE8-CD1A5ED831C2}" srcOrd="0" destOrd="0" presId="urn:microsoft.com/office/officeart/2005/8/layout/orgChart1"/>
    <dgm:cxn modelId="{5A0C8C89-3393-4365-8940-08DFBD62C913}" srcId="{DE7C515B-08B8-4E29-96EF-2035E2D5DEFA}" destId="{1B62F406-D9A1-4C4D-A422-E761A011E214}" srcOrd="0" destOrd="0" parTransId="{BC926F7D-2955-4D40-B56D-7F01566F75A2}" sibTransId="{8DC48C78-D4D4-43FC-9267-578FDCC63875}"/>
    <dgm:cxn modelId="{A9D40196-07D2-4778-9286-C456960BE04C}" type="presOf" srcId="{9710565E-66C1-48D4-8516-EB94E96C0BB1}" destId="{14107F52-708B-437F-9572-D0A098515D32}" srcOrd="1" destOrd="0" presId="urn:microsoft.com/office/officeart/2005/8/layout/orgChart1"/>
    <dgm:cxn modelId="{DD264EF6-3083-4BB2-AEC0-95A9D84AC947}" type="presOf" srcId="{1B62F406-D9A1-4C4D-A422-E761A011E214}" destId="{7B8295C3-5436-41F3-9A68-A4B2750F39C1}" srcOrd="0" destOrd="0" presId="urn:microsoft.com/office/officeart/2005/8/layout/orgChart1"/>
    <dgm:cxn modelId="{C8B06500-9E45-4C1D-9C6D-3E3DB5054830}" type="presOf" srcId="{94CE772D-DDF1-4FE0-A172-1EC9E9B8A89E}" destId="{06A8D473-DAA6-4C2F-B68A-366BF5C90E7A}" srcOrd="0" destOrd="0" presId="urn:microsoft.com/office/officeart/2005/8/layout/orgChart1"/>
    <dgm:cxn modelId="{50A801A5-9025-432E-9D89-663F4DF39330}" type="presParOf" srcId="{9E9B1DE7-B98A-44E8-963B-3999731B088E}" destId="{DFFBB754-3BE1-42C7-9E16-DF4DED1C53EF}" srcOrd="0" destOrd="0" presId="urn:microsoft.com/office/officeart/2005/8/layout/orgChart1"/>
    <dgm:cxn modelId="{4E9327BC-F899-4685-BA8E-24649FB5CB25}" type="presParOf" srcId="{DFFBB754-3BE1-42C7-9E16-DF4DED1C53EF}" destId="{A390526A-753F-4CF9-871D-88C17E7C56EE}" srcOrd="0" destOrd="0" presId="urn:microsoft.com/office/officeart/2005/8/layout/orgChart1"/>
    <dgm:cxn modelId="{B1C07862-C61D-4251-B8C2-F7AE474EC21E}" type="presParOf" srcId="{A390526A-753F-4CF9-871D-88C17E7C56EE}" destId="{7B8295C3-5436-41F3-9A68-A4B2750F39C1}" srcOrd="0" destOrd="0" presId="urn:microsoft.com/office/officeart/2005/8/layout/orgChart1"/>
    <dgm:cxn modelId="{B1127DBB-EEB3-4F6D-8E4B-7DFE49B3B0C3}" type="presParOf" srcId="{A390526A-753F-4CF9-871D-88C17E7C56EE}" destId="{9032F3D6-F837-4AD7-812D-963FD72DBCF2}" srcOrd="1" destOrd="0" presId="urn:microsoft.com/office/officeart/2005/8/layout/orgChart1"/>
    <dgm:cxn modelId="{D8D225C4-D94D-4A81-8C37-7CE7184BCE7C}" type="presParOf" srcId="{DFFBB754-3BE1-42C7-9E16-DF4DED1C53EF}" destId="{5EAC53E1-7707-4D50-B5CF-E22DEFE8FC78}" srcOrd="1" destOrd="0" presId="urn:microsoft.com/office/officeart/2005/8/layout/orgChart1"/>
    <dgm:cxn modelId="{3859E92F-61AD-4B72-B99A-2FD0AD4B1CD1}" type="presParOf" srcId="{5EAC53E1-7707-4D50-B5CF-E22DEFE8FC78}" destId="{0C72FB07-FA54-4AEE-AEE8-CD1A5ED831C2}" srcOrd="0" destOrd="0" presId="urn:microsoft.com/office/officeart/2005/8/layout/orgChart1"/>
    <dgm:cxn modelId="{D3F3C2F3-E20B-4EE4-BA54-9CEFBE82528E}" type="presParOf" srcId="{5EAC53E1-7707-4D50-B5CF-E22DEFE8FC78}" destId="{4052256E-188B-4280-AFE9-6454A08ADADB}" srcOrd="1" destOrd="0" presId="urn:microsoft.com/office/officeart/2005/8/layout/orgChart1"/>
    <dgm:cxn modelId="{4B751246-5A66-421E-8E11-FF394A99C6D6}" type="presParOf" srcId="{4052256E-188B-4280-AFE9-6454A08ADADB}" destId="{8EF327D8-AE28-4A5F-B6F7-5A08F052B4B9}" srcOrd="0" destOrd="0" presId="urn:microsoft.com/office/officeart/2005/8/layout/orgChart1"/>
    <dgm:cxn modelId="{E1CEDBB4-C75F-41D7-A27C-C3DFEAFB2715}" type="presParOf" srcId="{8EF327D8-AE28-4A5F-B6F7-5A08F052B4B9}" destId="{B2F57F5F-19BA-4002-B772-819BA59E3F2D}" srcOrd="0" destOrd="0" presId="urn:microsoft.com/office/officeart/2005/8/layout/orgChart1"/>
    <dgm:cxn modelId="{6FFC526F-460A-41F2-953D-D7A14A386C70}" type="presParOf" srcId="{8EF327D8-AE28-4A5F-B6F7-5A08F052B4B9}" destId="{14107F52-708B-437F-9572-D0A098515D32}" srcOrd="1" destOrd="0" presId="urn:microsoft.com/office/officeart/2005/8/layout/orgChart1"/>
    <dgm:cxn modelId="{95950DE8-C848-4371-9BFB-6850205ADD6A}" type="presParOf" srcId="{4052256E-188B-4280-AFE9-6454A08ADADB}" destId="{7592430F-2865-4FE9-8264-61E0803685F6}" srcOrd="1" destOrd="0" presId="urn:microsoft.com/office/officeart/2005/8/layout/orgChart1"/>
    <dgm:cxn modelId="{627ACE4A-67D8-4D79-AC43-2F46F9DE1896}" type="presParOf" srcId="{4052256E-188B-4280-AFE9-6454A08ADADB}" destId="{B6784F43-B2AD-4E49-81DA-1EC20220CFCB}" srcOrd="2" destOrd="0" presId="urn:microsoft.com/office/officeart/2005/8/layout/orgChart1"/>
    <dgm:cxn modelId="{DBD6FF21-7E9C-4A09-B1A9-8E72A56B9444}" type="presParOf" srcId="{5EAC53E1-7707-4D50-B5CF-E22DEFE8FC78}" destId="{06A8D473-DAA6-4C2F-B68A-366BF5C90E7A}" srcOrd="2" destOrd="0" presId="urn:microsoft.com/office/officeart/2005/8/layout/orgChart1"/>
    <dgm:cxn modelId="{55751D36-DA95-4BD6-8C97-67BE656B3957}" type="presParOf" srcId="{5EAC53E1-7707-4D50-B5CF-E22DEFE8FC78}" destId="{2E3ADC09-022B-4AE3-91A2-36FA4D1D7FE9}" srcOrd="3" destOrd="0" presId="urn:microsoft.com/office/officeart/2005/8/layout/orgChart1"/>
    <dgm:cxn modelId="{DBA35F43-948A-4FAE-ACB9-883F73075C67}" type="presParOf" srcId="{2E3ADC09-022B-4AE3-91A2-36FA4D1D7FE9}" destId="{B432F1B4-0341-4FCC-87E4-FDA235B1ADE4}" srcOrd="0" destOrd="0" presId="urn:microsoft.com/office/officeart/2005/8/layout/orgChart1"/>
    <dgm:cxn modelId="{44FE265D-39D2-4DDC-A9F3-D3299B61216D}" type="presParOf" srcId="{B432F1B4-0341-4FCC-87E4-FDA235B1ADE4}" destId="{71D47124-F7BA-4D81-A93B-EE30E2A45A4B}" srcOrd="0" destOrd="0" presId="urn:microsoft.com/office/officeart/2005/8/layout/orgChart1"/>
    <dgm:cxn modelId="{2264E5B8-B980-4A9B-995B-D87C68B8EF14}" type="presParOf" srcId="{B432F1B4-0341-4FCC-87E4-FDA235B1ADE4}" destId="{2C929E69-FA7C-4CC8-99A4-6FA2EF41FB4B}" srcOrd="1" destOrd="0" presId="urn:microsoft.com/office/officeart/2005/8/layout/orgChart1"/>
    <dgm:cxn modelId="{DBC10C82-5A35-491D-B1A1-FE293A9DD63A}" type="presParOf" srcId="{2E3ADC09-022B-4AE3-91A2-36FA4D1D7FE9}" destId="{9755B83C-2617-446E-B3D6-6928C3785ECA}" srcOrd="1" destOrd="0" presId="urn:microsoft.com/office/officeart/2005/8/layout/orgChart1"/>
    <dgm:cxn modelId="{471FAB76-96CC-4F61-8EF6-BA3EE4489E5C}" type="presParOf" srcId="{2E3ADC09-022B-4AE3-91A2-36FA4D1D7FE9}" destId="{F47E75C6-7B80-4774-9BE9-88B2A4E575E6}" srcOrd="2" destOrd="0" presId="urn:microsoft.com/office/officeart/2005/8/layout/orgChart1"/>
    <dgm:cxn modelId="{8B4CDECC-2C88-4DC2-B44C-3CDE83FFC92B}" type="presParOf" srcId="{DFFBB754-3BE1-42C7-9E16-DF4DED1C53EF}" destId="{4DF0E815-3E7C-430C-B149-0B9AEEB0AA4C}" srcOrd="2" destOrd="0" presId="urn:microsoft.com/office/officeart/2005/8/layout/orgChart1"/>
  </dgm:cxnLst>
  <dgm:bg/>
  <dgm:whole/>
</dgm:dataModel>
</file>

<file path=ppt/diagrams/data6.xml><?xml version="1.0" encoding="utf-8"?>
<dgm:dataModel xmlns:dgm="http://schemas.openxmlformats.org/drawingml/2006/diagram" xmlns:a="http://schemas.openxmlformats.org/drawingml/2006/main">
  <dgm:ptLst>
    <dgm:pt modelId="{12982CE8-2181-4347-AA8D-3ECB1E1FF10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C2C6D81-4AF9-4382-A11D-659E5FE4367B}">
      <dgm:prSet phldrT="[Text]"/>
      <dgm:spPr/>
      <dgm:t>
        <a:bodyPr/>
        <a:lstStyle/>
        <a:p>
          <a:r>
            <a:rPr lang="en-US" dirty="0" smtClean="0"/>
            <a:t>Solutions</a:t>
          </a:r>
          <a:endParaRPr lang="en-US" dirty="0"/>
        </a:p>
      </dgm:t>
    </dgm:pt>
    <dgm:pt modelId="{DA354DEE-DD3A-482A-9B2E-097D4CA3C04C}" type="parTrans" cxnId="{F71A088A-0267-46D6-BE7A-D4E9A8C096E6}">
      <dgm:prSet/>
      <dgm:spPr/>
      <dgm:t>
        <a:bodyPr/>
        <a:lstStyle/>
        <a:p>
          <a:endParaRPr lang="en-US"/>
        </a:p>
      </dgm:t>
    </dgm:pt>
    <dgm:pt modelId="{0964AE89-87EC-407D-ADA1-44C7DF26E54E}" type="sibTrans" cxnId="{F71A088A-0267-46D6-BE7A-D4E9A8C096E6}">
      <dgm:prSet/>
      <dgm:spPr/>
      <dgm:t>
        <a:bodyPr/>
        <a:lstStyle/>
        <a:p>
          <a:endParaRPr lang="en-US"/>
        </a:p>
      </dgm:t>
    </dgm:pt>
    <dgm:pt modelId="{16AE4239-8732-4F3C-BC54-A673D8AF26A7}">
      <dgm:prSet phldrT="[Text]"/>
      <dgm:spPr/>
      <dgm:t>
        <a:bodyPr/>
        <a:lstStyle/>
        <a:p>
          <a:r>
            <a:rPr lang="en-US" dirty="0" err="1" smtClean="0"/>
            <a:t>Coasian</a:t>
          </a:r>
          <a:r>
            <a:rPr lang="en-US" dirty="0" smtClean="0"/>
            <a:t>/ bargaining</a:t>
          </a:r>
          <a:endParaRPr lang="en-US" dirty="0"/>
        </a:p>
      </dgm:t>
    </dgm:pt>
    <dgm:pt modelId="{23674C38-E75F-4E71-8363-BDDDC8B84BB8}" type="parTrans" cxnId="{9FF766B6-54EB-458E-9A13-FC1107565CC9}">
      <dgm:prSet/>
      <dgm:spPr/>
      <dgm:t>
        <a:bodyPr/>
        <a:lstStyle/>
        <a:p>
          <a:endParaRPr lang="en-US"/>
        </a:p>
      </dgm:t>
    </dgm:pt>
    <dgm:pt modelId="{3E7FEBE9-3021-4394-BBD9-9079BEFD3712}" type="sibTrans" cxnId="{9FF766B6-54EB-458E-9A13-FC1107565CC9}">
      <dgm:prSet/>
      <dgm:spPr/>
      <dgm:t>
        <a:bodyPr/>
        <a:lstStyle/>
        <a:p>
          <a:endParaRPr lang="en-US"/>
        </a:p>
      </dgm:t>
    </dgm:pt>
    <dgm:pt modelId="{E3FBAE6F-2927-41C1-9DF5-BDF5125F1FB3}">
      <dgm:prSet phldrT="[Text]"/>
      <dgm:spPr/>
      <dgm:t>
        <a:bodyPr/>
        <a:lstStyle/>
        <a:p>
          <a:r>
            <a:rPr lang="en-US" dirty="0" err="1" smtClean="0"/>
            <a:t>Pigouvian</a:t>
          </a:r>
          <a:r>
            <a:rPr lang="en-US" dirty="0" smtClean="0"/>
            <a:t>/ price</a:t>
          </a:r>
          <a:endParaRPr lang="en-US" dirty="0"/>
        </a:p>
      </dgm:t>
    </dgm:pt>
    <dgm:pt modelId="{E7993FB9-FB07-4B63-94A4-32C6638321F0}" type="parTrans" cxnId="{8469EDEF-4EFB-44A2-AA49-0A6B5D59B839}">
      <dgm:prSet/>
      <dgm:spPr/>
      <dgm:t>
        <a:bodyPr/>
        <a:lstStyle/>
        <a:p>
          <a:endParaRPr lang="en-US"/>
        </a:p>
      </dgm:t>
    </dgm:pt>
    <dgm:pt modelId="{92A65C32-7EBF-44A3-947E-575945336FAC}" type="sibTrans" cxnId="{8469EDEF-4EFB-44A2-AA49-0A6B5D59B839}">
      <dgm:prSet/>
      <dgm:spPr/>
      <dgm:t>
        <a:bodyPr/>
        <a:lstStyle/>
        <a:p>
          <a:endParaRPr lang="en-US"/>
        </a:p>
      </dgm:t>
    </dgm:pt>
    <dgm:pt modelId="{BC30DC1A-C056-42F4-AB5A-2359E65A8358}">
      <dgm:prSet phldrT="[Text]"/>
      <dgm:spPr/>
      <dgm:t>
        <a:bodyPr/>
        <a:lstStyle/>
        <a:p>
          <a:r>
            <a:rPr lang="en-US" dirty="0" smtClean="0"/>
            <a:t>Regulation/ quantity</a:t>
          </a:r>
          <a:endParaRPr lang="en-US" dirty="0"/>
        </a:p>
      </dgm:t>
    </dgm:pt>
    <dgm:pt modelId="{1C58A7A2-E9E8-43D2-9E36-0D0860D41F22}" type="parTrans" cxnId="{1CF7FC77-E43F-4799-8A07-66B553167E22}">
      <dgm:prSet/>
      <dgm:spPr/>
      <dgm:t>
        <a:bodyPr/>
        <a:lstStyle/>
        <a:p>
          <a:endParaRPr lang="en-US"/>
        </a:p>
      </dgm:t>
    </dgm:pt>
    <dgm:pt modelId="{939224B9-1B30-4BDC-B512-612AF9A34157}" type="sibTrans" cxnId="{1CF7FC77-E43F-4799-8A07-66B553167E22}">
      <dgm:prSet/>
      <dgm:spPr/>
      <dgm:t>
        <a:bodyPr/>
        <a:lstStyle/>
        <a:p>
          <a:endParaRPr lang="en-US"/>
        </a:p>
      </dgm:t>
    </dgm:pt>
    <dgm:pt modelId="{D0862145-0945-4F5A-A724-A096B85D91AA}" type="pres">
      <dgm:prSet presAssocID="{12982CE8-2181-4347-AA8D-3ECB1E1FF100}" presName="hierChild1" presStyleCnt="0">
        <dgm:presLayoutVars>
          <dgm:orgChart val="1"/>
          <dgm:chPref val="1"/>
          <dgm:dir/>
          <dgm:animOne val="branch"/>
          <dgm:animLvl val="lvl"/>
          <dgm:resizeHandles/>
        </dgm:presLayoutVars>
      </dgm:prSet>
      <dgm:spPr/>
      <dgm:t>
        <a:bodyPr/>
        <a:lstStyle/>
        <a:p>
          <a:endParaRPr lang="en-US"/>
        </a:p>
      </dgm:t>
    </dgm:pt>
    <dgm:pt modelId="{6FCE5796-16E3-4CD6-967D-E1A06B510E0E}" type="pres">
      <dgm:prSet presAssocID="{3C2C6D81-4AF9-4382-A11D-659E5FE4367B}" presName="hierRoot1" presStyleCnt="0">
        <dgm:presLayoutVars>
          <dgm:hierBranch val="init"/>
        </dgm:presLayoutVars>
      </dgm:prSet>
      <dgm:spPr/>
    </dgm:pt>
    <dgm:pt modelId="{E3FD9818-3D83-491F-9B6B-3342EC068F1C}" type="pres">
      <dgm:prSet presAssocID="{3C2C6D81-4AF9-4382-A11D-659E5FE4367B}" presName="rootComposite1" presStyleCnt="0"/>
      <dgm:spPr/>
    </dgm:pt>
    <dgm:pt modelId="{AE1A7185-9E71-43B3-8B23-5DCC74952533}" type="pres">
      <dgm:prSet presAssocID="{3C2C6D81-4AF9-4382-A11D-659E5FE4367B}" presName="rootText1" presStyleLbl="node0" presStyleIdx="0" presStyleCnt="1">
        <dgm:presLayoutVars>
          <dgm:chPref val="3"/>
        </dgm:presLayoutVars>
      </dgm:prSet>
      <dgm:spPr/>
      <dgm:t>
        <a:bodyPr/>
        <a:lstStyle/>
        <a:p>
          <a:endParaRPr lang="en-US"/>
        </a:p>
      </dgm:t>
    </dgm:pt>
    <dgm:pt modelId="{2DD802C8-7518-4BBB-BE1D-0525EC5C2F5F}" type="pres">
      <dgm:prSet presAssocID="{3C2C6D81-4AF9-4382-A11D-659E5FE4367B}" presName="rootConnector1" presStyleLbl="node1" presStyleIdx="0" presStyleCnt="0"/>
      <dgm:spPr/>
      <dgm:t>
        <a:bodyPr/>
        <a:lstStyle/>
        <a:p>
          <a:endParaRPr lang="en-US"/>
        </a:p>
      </dgm:t>
    </dgm:pt>
    <dgm:pt modelId="{4E7D66C6-143A-4CB8-A2AC-ECA3937A69B9}" type="pres">
      <dgm:prSet presAssocID="{3C2C6D81-4AF9-4382-A11D-659E5FE4367B}" presName="hierChild2" presStyleCnt="0"/>
      <dgm:spPr/>
    </dgm:pt>
    <dgm:pt modelId="{85C5DD52-43AD-419C-832F-B228167D0C11}" type="pres">
      <dgm:prSet presAssocID="{23674C38-E75F-4E71-8363-BDDDC8B84BB8}" presName="Name37" presStyleLbl="parChTrans1D2" presStyleIdx="0" presStyleCnt="3"/>
      <dgm:spPr/>
      <dgm:t>
        <a:bodyPr/>
        <a:lstStyle/>
        <a:p>
          <a:endParaRPr lang="en-US"/>
        </a:p>
      </dgm:t>
    </dgm:pt>
    <dgm:pt modelId="{F5F972E5-686E-4D7B-8BB7-36EE193131D1}" type="pres">
      <dgm:prSet presAssocID="{16AE4239-8732-4F3C-BC54-A673D8AF26A7}" presName="hierRoot2" presStyleCnt="0">
        <dgm:presLayoutVars>
          <dgm:hierBranch val="init"/>
        </dgm:presLayoutVars>
      </dgm:prSet>
      <dgm:spPr/>
    </dgm:pt>
    <dgm:pt modelId="{E2136482-6993-41DD-8A36-ACA701970DF1}" type="pres">
      <dgm:prSet presAssocID="{16AE4239-8732-4F3C-BC54-A673D8AF26A7}" presName="rootComposite" presStyleCnt="0"/>
      <dgm:spPr/>
    </dgm:pt>
    <dgm:pt modelId="{88B3453E-EF60-4963-92C7-8EB7314AD8D6}" type="pres">
      <dgm:prSet presAssocID="{16AE4239-8732-4F3C-BC54-A673D8AF26A7}" presName="rootText" presStyleLbl="node2" presStyleIdx="0" presStyleCnt="3">
        <dgm:presLayoutVars>
          <dgm:chPref val="3"/>
        </dgm:presLayoutVars>
      </dgm:prSet>
      <dgm:spPr/>
      <dgm:t>
        <a:bodyPr/>
        <a:lstStyle/>
        <a:p>
          <a:endParaRPr lang="en-US"/>
        </a:p>
      </dgm:t>
    </dgm:pt>
    <dgm:pt modelId="{83F062A1-C768-4E1F-8ECB-E1A9A05FEF13}" type="pres">
      <dgm:prSet presAssocID="{16AE4239-8732-4F3C-BC54-A673D8AF26A7}" presName="rootConnector" presStyleLbl="node2" presStyleIdx="0" presStyleCnt="3"/>
      <dgm:spPr/>
      <dgm:t>
        <a:bodyPr/>
        <a:lstStyle/>
        <a:p>
          <a:endParaRPr lang="en-US"/>
        </a:p>
      </dgm:t>
    </dgm:pt>
    <dgm:pt modelId="{75ADA8BB-1140-4DEF-A92B-E41763E479E1}" type="pres">
      <dgm:prSet presAssocID="{16AE4239-8732-4F3C-BC54-A673D8AF26A7}" presName="hierChild4" presStyleCnt="0"/>
      <dgm:spPr/>
    </dgm:pt>
    <dgm:pt modelId="{7E561C97-9146-40F1-91F9-DACB240AFCCB}" type="pres">
      <dgm:prSet presAssocID="{16AE4239-8732-4F3C-BC54-A673D8AF26A7}" presName="hierChild5" presStyleCnt="0"/>
      <dgm:spPr/>
    </dgm:pt>
    <dgm:pt modelId="{3EDCFE1B-3669-4A55-B3DD-79B954564AC9}" type="pres">
      <dgm:prSet presAssocID="{E7993FB9-FB07-4B63-94A4-32C6638321F0}" presName="Name37" presStyleLbl="parChTrans1D2" presStyleIdx="1" presStyleCnt="3"/>
      <dgm:spPr/>
      <dgm:t>
        <a:bodyPr/>
        <a:lstStyle/>
        <a:p>
          <a:endParaRPr lang="en-US"/>
        </a:p>
      </dgm:t>
    </dgm:pt>
    <dgm:pt modelId="{79EA838D-04F4-4A76-9EFB-AE7082C08BEF}" type="pres">
      <dgm:prSet presAssocID="{E3FBAE6F-2927-41C1-9DF5-BDF5125F1FB3}" presName="hierRoot2" presStyleCnt="0">
        <dgm:presLayoutVars>
          <dgm:hierBranch val="init"/>
        </dgm:presLayoutVars>
      </dgm:prSet>
      <dgm:spPr/>
    </dgm:pt>
    <dgm:pt modelId="{1881CD13-D90F-4A72-AA94-158DFAFBFF06}" type="pres">
      <dgm:prSet presAssocID="{E3FBAE6F-2927-41C1-9DF5-BDF5125F1FB3}" presName="rootComposite" presStyleCnt="0"/>
      <dgm:spPr/>
    </dgm:pt>
    <dgm:pt modelId="{CEEDDBC1-7D8A-41C3-9A87-03317BE2078F}" type="pres">
      <dgm:prSet presAssocID="{E3FBAE6F-2927-41C1-9DF5-BDF5125F1FB3}" presName="rootText" presStyleLbl="node2" presStyleIdx="1" presStyleCnt="3">
        <dgm:presLayoutVars>
          <dgm:chPref val="3"/>
        </dgm:presLayoutVars>
      </dgm:prSet>
      <dgm:spPr/>
      <dgm:t>
        <a:bodyPr/>
        <a:lstStyle/>
        <a:p>
          <a:endParaRPr lang="en-US"/>
        </a:p>
      </dgm:t>
    </dgm:pt>
    <dgm:pt modelId="{05B64FE2-D94D-4A00-A044-9A4A45B7C7C7}" type="pres">
      <dgm:prSet presAssocID="{E3FBAE6F-2927-41C1-9DF5-BDF5125F1FB3}" presName="rootConnector" presStyleLbl="node2" presStyleIdx="1" presStyleCnt="3"/>
      <dgm:spPr/>
      <dgm:t>
        <a:bodyPr/>
        <a:lstStyle/>
        <a:p>
          <a:endParaRPr lang="en-US"/>
        </a:p>
      </dgm:t>
    </dgm:pt>
    <dgm:pt modelId="{AC8308D6-B36C-41E3-BF39-DA36E921311E}" type="pres">
      <dgm:prSet presAssocID="{E3FBAE6F-2927-41C1-9DF5-BDF5125F1FB3}" presName="hierChild4" presStyleCnt="0"/>
      <dgm:spPr/>
    </dgm:pt>
    <dgm:pt modelId="{11BEE51C-7AA3-4A5A-8170-271169755D8C}" type="pres">
      <dgm:prSet presAssocID="{E3FBAE6F-2927-41C1-9DF5-BDF5125F1FB3}" presName="hierChild5" presStyleCnt="0"/>
      <dgm:spPr/>
    </dgm:pt>
    <dgm:pt modelId="{DB3E56B7-A050-454F-900A-D11DAA99DF47}" type="pres">
      <dgm:prSet presAssocID="{1C58A7A2-E9E8-43D2-9E36-0D0860D41F22}" presName="Name37" presStyleLbl="parChTrans1D2" presStyleIdx="2" presStyleCnt="3"/>
      <dgm:spPr/>
      <dgm:t>
        <a:bodyPr/>
        <a:lstStyle/>
        <a:p>
          <a:endParaRPr lang="en-US"/>
        </a:p>
      </dgm:t>
    </dgm:pt>
    <dgm:pt modelId="{62F9CFBF-34FF-4709-BD4E-4467F14CFDEA}" type="pres">
      <dgm:prSet presAssocID="{BC30DC1A-C056-42F4-AB5A-2359E65A8358}" presName="hierRoot2" presStyleCnt="0">
        <dgm:presLayoutVars>
          <dgm:hierBranch val="init"/>
        </dgm:presLayoutVars>
      </dgm:prSet>
      <dgm:spPr/>
    </dgm:pt>
    <dgm:pt modelId="{D29E170C-78CA-4C27-B0A7-53C61130F3AC}" type="pres">
      <dgm:prSet presAssocID="{BC30DC1A-C056-42F4-AB5A-2359E65A8358}" presName="rootComposite" presStyleCnt="0"/>
      <dgm:spPr/>
    </dgm:pt>
    <dgm:pt modelId="{B6B3259D-2740-44A1-9478-3036E36C0727}" type="pres">
      <dgm:prSet presAssocID="{BC30DC1A-C056-42F4-AB5A-2359E65A8358}" presName="rootText" presStyleLbl="node2" presStyleIdx="2" presStyleCnt="3">
        <dgm:presLayoutVars>
          <dgm:chPref val="3"/>
        </dgm:presLayoutVars>
      </dgm:prSet>
      <dgm:spPr/>
      <dgm:t>
        <a:bodyPr/>
        <a:lstStyle/>
        <a:p>
          <a:endParaRPr lang="en-US"/>
        </a:p>
      </dgm:t>
    </dgm:pt>
    <dgm:pt modelId="{D6028961-891C-43A0-9435-DC66151F3D89}" type="pres">
      <dgm:prSet presAssocID="{BC30DC1A-C056-42F4-AB5A-2359E65A8358}" presName="rootConnector" presStyleLbl="node2" presStyleIdx="2" presStyleCnt="3"/>
      <dgm:spPr/>
      <dgm:t>
        <a:bodyPr/>
        <a:lstStyle/>
        <a:p>
          <a:endParaRPr lang="en-US"/>
        </a:p>
      </dgm:t>
    </dgm:pt>
    <dgm:pt modelId="{3FEF71F5-338C-42DB-A5EB-37C2C433238C}" type="pres">
      <dgm:prSet presAssocID="{BC30DC1A-C056-42F4-AB5A-2359E65A8358}" presName="hierChild4" presStyleCnt="0"/>
      <dgm:spPr/>
    </dgm:pt>
    <dgm:pt modelId="{B6CB88B4-C863-4396-ABA6-393B02597047}" type="pres">
      <dgm:prSet presAssocID="{BC30DC1A-C056-42F4-AB5A-2359E65A8358}" presName="hierChild5" presStyleCnt="0"/>
      <dgm:spPr/>
    </dgm:pt>
    <dgm:pt modelId="{D526E938-52CE-473B-9DB7-8EB122A02359}" type="pres">
      <dgm:prSet presAssocID="{3C2C6D81-4AF9-4382-A11D-659E5FE4367B}" presName="hierChild3" presStyleCnt="0"/>
      <dgm:spPr/>
    </dgm:pt>
  </dgm:ptLst>
  <dgm:cxnLst>
    <dgm:cxn modelId="{28258428-BD3D-4E1E-89C6-86DDCFC3EE90}" type="presOf" srcId="{E3FBAE6F-2927-41C1-9DF5-BDF5125F1FB3}" destId="{05B64FE2-D94D-4A00-A044-9A4A45B7C7C7}" srcOrd="1" destOrd="0" presId="urn:microsoft.com/office/officeart/2005/8/layout/orgChart1"/>
    <dgm:cxn modelId="{6506C825-7627-4AD6-B2B0-BE2C677457DC}" type="presOf" srcId="{23674C38-E75F-4E71-8363-BDDDC8B84BB8}" destId="{85C5DD52-43AD-419C-832F-B228167D0C11}" srcOrd="0" destOrd="0" presId="urn:microsoft.com/office/officeart/2005/8/layout/orgChart1"/>
    <dgm:cxn modelId="{AB693C1A-30DB-4552-8FA6-D92E3DE4FAA2}" type="presOf" srcId="{12982CE8-2181-4347-AA8D-3ECB1E1FF100}" destId="{D0862145-0945-4F5A-A724-A096B85D91AA}" srcOrd="0" destOrd="0" presId="urn:microsoft.com/office/officeart/2005/8/layout/orgChart1"/>
    <dgm:cxn modelId="{E66CE535-9DEF-4FDA-95F3-9FF971718D9C}" type="presOf" srcId="{16AE4239-8732-4F3C-BC54-A673D8AF26A7}" destId="{88B3453E-EF60-4963-92C7-8EB7314AD8D6}" srcOrd="0" destOrd="0" presId="urn:microsoft.com/office/officeart/2005/8/layout/orgChart1"/>
    <dgm:cxn modelId="{9FCB684E-A4BB-4C47-909A-4AA805F3845A}" type="presOf" srcId="{3C2C6D81-4AF9-4382-A11D-659E5FE4367B}" destId="{2DD802C8-7518-4BBB-BE1D-0525EC5C2F5F}" srcOrd="1" destOrd="0" presId="urn:microsoft.com/office/officeart/2005/8/layout/orgChart1"/>
    <dgm:cxn modelId="{5A51A565-F956-46AF-BABD-6B4D946033D4}" type="presOf" srcId="{E7993FB9-FB07-4B63-94A4-32C6638321F0}" destId="{3EDCFE1B-3669-4A55-B3DD-79B954564AC9}" srcOrd="0" destOrd="0" presId="urn:microsoft.com/office/officeart/2005/8/layout/orgChart1"/>
    <dgm:cxn modelId="{C6BE8E96-96C1-4D18-80CE-FC5A4ACA6EB0}" type="presOf" srcId="{BC30DC1A-C056-42F4-AB5A-2359E65A8358}" destId="{B6B3259D-2740-44A1-9478-3036E36C0727}" srcOrd="0" destOrd="0" presId="urn:microsoft.com/office/officeart/2005/8/layout/orgChart1"/>
    <dgm:cxn modelId="{5726E6B6-F5A7-44E6-A1A6-7929A8B89D25}" type="presOf" srcId="{1C58A7A2-E9E8-43D2-9E36-0D0860D41F22}" destId="{DB3E56B7-A050-454F-900A-D11DAA99DF47}" srcOrd="0" destOrd="0" presId="urn:microsoft.com/office/officeart/2005/8/layout/orgChart1"/>
    <dgm:cxn modelId="{4F62A4D0-DE14-4DD6-8D4A-2A37D67FF0DB}" type="presOf" srcId="{3C2C6D81-4AF9-4382-A11D-659E5FE4367B}" destId="{AE1A7185-9E71-43B3-8B23-5DCC74952533}" srcOrd="0" destOrd="0" presId="urn:microsoft.com/office/officeart/2005/8/layout/orgChart1"/>
    <dgm:cxn modelId="{4EDA6F99-FC17-4C91-9E52-29BB2ED93FE0}" type="presOf" srcId="{BC30DC1A-C056-42F4-AB5A-2359E65A8358}" destId="{D6028961-891C-43A0-9435-DC66151F3D89}" srcOrd="1" destOrd="0" presId="urn:microsoft.com/office/officeart/2005/8/layout/orgChart1"/>
    <dgm:cxn modelId="{8469EDEF-4EFB-44A2-AA49-0A6B5D59B839}" srcId="{3C2C6D81-4AF9-4382-A11D-659E5FE4367B}" destId="{E3FBAE6F-2927-41C1-9DF5-BDF5125F1FB3}" srcOrd="1" destOrd="0" parTransId="{E7993FB9-FB07-4B63-94A4-32C6638321F0}" sibTransId="{92A65C32-7EBF-44A3-947E-575945336FAC}"/>
    <dgm:cxn modelId="{9FF766B6-54EB-458E-9A13-FC1107565CC9}" srcId="{3C2C6D81-4AF9-4382-A11D-659E5FE4367B}" destId="{16AE4239-8732-4F3C-BC54-A673D8AF26A7}" srcOrd="0" destOrd="0" parTransId="{23674C38-E75F-4E71-8363-BDDDC8B84BB8}" sibTransId="{3E7FEBE9-3021-4394-BBD9-9079BEFD3712}"/>
    <dgm:cxn modelId="{1CF7FC77-E43F-4799-8A07-66B553167E22}" srcId="{3C2C6D81-4AF9-4382-A11D-659E5FE4367B}" destId="{BC30DC1A-C056-42F4-AB5A-2359E65A8358}" srcOrd="2" destOrd="0" parTransId="{1C58A7A2-E9E8-43D2-9E36-0D0860D41F22}" sibTransId="{939224B9-1B30-4BDC-B512-612AF9A34157}"/>
    <dgm:cxn modelId="{A90B58ED-F5F0-491E-BEED-BFE4FCDC392C}" type="presOf" srcId="{16AE4239-8732-4F3C-BC54-A673D8AF26A7}" destId="{83F062A1-C768-4E1F-8ECB-E1A9A05FEF13}" srcOrd="1" destOrd="0" presId="urn:microsoft.com/office/officeart/2005/8/layout/orgChart1"/>
    <dgm:cxn modelId="{F71A088A-0267-46D6-BE7A-D4E9A8C096E6}" srcId="{12982CE8-2181-4347-AA8D-3ECB1E1FF100}" destId="{3C2C6D81-4AF9-4382-A11D-659E5FE4367B}" srcOrd="0" destOrd="0" parTransId="{DA354DEE-DD3A-482A-9B2E-097D4CA3C04C}" sibTransId="{0964AE89-87EC-407D-ADA1-44C7DF26E54E}"/>
    <dgm:cxn modelId="{FDB20DDB-4971-4152-A3EE-6132AD4E7EB2}" type="presOf" srcId="{E3FBAE6F-2927-41C1-9DF5-BDF5125F1FB3}" destId="{CEEDDBC1-7D8A-41C3-9A87-03317BE2078F}" srcOrd="0" destOrd="0" presId="urn:microsoft.com/office/officeart/2005/8/layout/orgChart1"/>
    <dgm:cxn modelId="{720B0057-54CC-475E-9975-E5CF68097C02}" type="presParOf" srcId="{D0862145-0945-4F5A-A724-A096B85D91AA}" destId="{6FCE5796-16E3-4CD6-967D-E1A06B510E0E}" srcOrd="0" destOrd="0" presId="urn:microsoft.com/office/officeart/2005/8/layout/orgChart1"/>
    <dgm:cxn modelId="{E9945441-5E4C-41FF-971F-19EA5FB25F5E}" type="presParOf" srcId="{6FCE5796-16E3-4CD6-967D-E1A06B510E0E}" destId="{E3FD9818-3D83-491F-9B6B-3342EC068F1C}" srcOrd="0" destOrd="0" presId="urn:microsoft.com/office/officeart/2005/8/layout/orgChart1"/>
    <dgm:cxn modelId="{ADB559F5-8AD0-4240-8824-E7E30B9CC12A}" type="presParOf" srcId="{E3FD9818-3D83-491F-9B6B-3342EC068F1C}" destId="{AE1A7185-9E71-43B3-8B23-5DCC74952533}" srcOrd="0" destOrd="0" presId="urn:microsoft.com/office/officeart/2005/8/layout/orgChart1"/>
    <dgm:cxn modelId="{AF9384D3-B4D1-46BE-AFCD-D6A480897A55}" type="presParOf" srcId="{E3FD9818-3D83-491F-9B6B-3342EC068F1C}" destId="{2DD802C8-7518-4BBB-BE1D-0525EC5C2F5F}" srcOrd="1" destOrd="0" presId="urn:microsoft.com/office/officeart/2005/8/layout/orgChart1"/>
    <dgm:cxn modelId="{82DD1BBE-685B-4429-8AD1-FA0A80D6025C}" type="presParOf" srcId="{6FCE5796-16E3-4CD6-967D-E1A06B510E0E}" destId="{4E7D66C6-143A-4CB8-A2AC-ECA3937A69B9}" srcOrd="1" destOrd="0" presId="urn:microsoft.com/office/officeart/2005/8/layout/orgChart1"/>
    <dgm:cxn modelId="{332D9C68-5E41-4B0B-A797-C28ECD2CDE92}" type="presParOf" srcId="{4E7D66C6-143A-4CB8-A2AC-ECA3937A69B9}" destId="{85C5DD52-43AD-419C-832F-B228167D0C11}" srcOrd="0" destOrd="0" presId="urn:microsoft.com/office/officeart/2005/8/layout/orgChart1"/>
    <dgm:cxn modelId="{B5950490-B21B-4517-A889-470339DE2F87}" type="presParOf" srcId="{4E7D66C6-143A-4CB8-A2AC-ECA3937A69B9}" destId="{F5F972E5-686E-4D7B-8BB7-36EE193131D1}" srcOrd="1" destOrd="0" presId="urn:microsoft.com/office/officeart/2005/8/layout/orgChart1"/>
    <dgm:cxn modelId="{9456D2E2-21E2-42B4-A200-BFB85BAB595C}" type="presParOf" srcId="{F5F972E5-686E-4D7B-8BB7-36EE193131D1}" destId="{E2136482-6993-41DD-8A36-ACA701970DF1}" srcOrd="0" destOrd="0" presId="urn:microsoft.com/office/officeart/2005/8/layout/orgChart1"/>
    <dgm:cxn modelId="{F5B736C3-0962-4502-9C03-2AA79A47E658}" type="presParOf" srcId="{E2136482-6993-41DD-8A36-ACA701970DF1}" destId="{88B3453E-EF60-4963-92C7-8EB7314AD8D6}" srcOrd="0" destOrd="0" presId="urn:microsoft.com/office/officeart/2005/8/layout/orgChart1"/>
    <dgm:cxn modelId="{905E9C3C-2AAE-4CFA-9FA5-11F9F467CE6D}" type="presParOf" srcId="{E2136482-6993-41DD-8A36-ACA701970DF1}" destId="{83F062A1-C768-4E1F-8ECB-E1A9A05FEF13}" srcOrd="1" destOrd="0" presId="urn:microsoft.com/office/officeart/2005/8/layout/orgChart1"/>
    <dgm:cxn modelId="{CCAB9EC7-7454-491F-80D0-C2E2B7C14337}" type="presParOf" srcId="{F5F972E5-686E-4D7B-8BB7-36EE193131D1}" destId="{75ADA8BB-1140-4DEF-A92B-E41763E479E1}" srcOrd="1" destOrd="0" presId="urn:microsoft.com/office/officeart/2005/8/layout/orgChart1"/>
    <dgm:cxn modelId="{B7FDD67D-78AF-493D-84C6-9EE0F00D6CF2}" type="presParOf" srcId="{F5F972E5-686E-4D7B-8BB7-36EE193131D1}" destId="{7E561C97-9146-40F1-91F9-DACB240AFCCB}" srcOrd="2" destOrd="0" presId="urn:microsoft.com/office/officeart/2005/8/layout/orgChart1"/>
    <dgm:cxn modelId="{856948C3-0009-44B7-BD70-A22EECCD1A60}" type="presParOf" srcId="{4E7D66C6-143A-4CB8-A2AC-ECA3937A69B9}" destId="{3EDCFE1B-3669-4A55-B3DD-79B954564AC9}" srcOrd="2" destOrd="0" presId="urn:microsoft.com/office/officeart/2005/8/layout/orgChart1"/>
    <dgm:cxn modelId="{4AFB994C-533B-4B7A-B9F0-F9C2CB893D19}" type="presParOf" srcId="{4E7D66C6-143A-4CB8-A2AC-ECA3937A69B9}" destId="{79EA838D-04F4-4A76-9EFB-AE7082C08BEF}" srcOrd="3" destOrd="0" presId="urn:microsoft.com/office/officeart/2005/8/layout/orgChart1"/>
    <dgm:cxn modelId="{4373C2CF-A583-4A1A-9F87-8381298EB19F}" type="presParOf" srcId="{79EA838D-04F4-4A76-9EFB-AE7082C08BEF}" destId="{1881CD13-D90F-4A72-AA94-158DFAFBFF06}" srcOrd="0" destOrd="0" presId="urn:microsoft.com/office/officeart/2005/8/layout/orgChart1"/>
    <dgm:cxn modelId="{CFE94797-781C-4A2D-B8E8-C886A41EADE0}" type="presParOf" srcId="{1881CD13-D90F-4A72-AA94-158DFAFBFF06}" destId="{CEEDDBC1-7D8A-41C3-9A87-03317BE2078F}" srcOrd="0" destOrd="0" presId="urn:microsoft.com/office/officeart/2005/8/layout/orgChart1"/>
    <dgm:cxn modelId="{8A746E28-62AD-46A1-BB5C-4C20BDFCA523}" type="presParOf" srcId="{1881CD13-D90F-4A72-AA94-158DFAFBFF06}" destId="{05B64FE2-D94D-4A00-A044-9A4A45B7C7C7}" srcOrd="1" destOrd="0" presId="urn:microsoft.com/office/officeart/2005/8/layout/orgChart1"/>
    <dgm:cxn modelId="{BAF11512-A268-4EC1-8854-C4A4331341F8}" type="presParOf" srcId="{79EA838D-04F4-4A76-9EFB-AE7082C08BEF}" destId="{AC8308D6-B36C-41E3-BF39-DA36E921311E}" srcOrd="1" destOrd="0" presId="urn:microsoft.com/office/officeart/2005/8/layout/orgChart1"/>
    <dgm:cxn modelId="{C337A6AC-6BC1-480C-A8A3-7CC397C78275}" type="presParOf" srcId="{79EA838D-04F4-4A76-9EFB-AE7082C08BEF}" destId="{11BEE51C-7AA3-4A5A-8170-271169755D8C}" srcOrd="2" destOrd="0" presId="urn:microsoft.com/office/officeart/2005/8/layout/orgChart1"/>
    <dgm:cxn modelId="{833D7AE6-240A-4E4C-87EE-E1F0665ACFFB}" type="presParOf" srcId="{4E7D66C6-143A-4CB8-A2AC-ECA3937A69B9}" destId="{DB3E56B7-A050-454F-900A-D11DAA99DF47}" srcOrd="4" destOrd="0" presId="urn:microsoft.com/office/officeart/2005/8/layout/orgChart1"/>
    <dgm:cxn modelId="{2D5AE8E5-D65C-4269-A1CF-C5A6C528D0DF}" type="presParOf" srcId="{4E7D66C6-143A-4CB8-A2AC-ECA3937A69B9}" destId="{62F9CFBF-34FF-4709-BD4E-4467F14CFDEA}" srcOrd="5" destOrd="0" presId="urn:microsoft.com/office/officeart/2005/8/layout/orgChart1"/>
    <dgm:cxn modelId="{41BA1011-761A-4167-9571-755DAD2D2BC2}" type="presParOf" srcId="{62F9CFBF-34FF-4709-BD4E-4467F14CFDEA}" destId="{D29E170C-78CA-4C27-B0A7-53C61130F3AC}" srcOrd="0" destOrd="0" presId="urn:microsoft.com/office/officeart/2005/8/layout/orgChart1"/>
    <dgm:cxn modelId="{F7094350-9ADC-428B-917A-D06BBA1F0138}" type="presParOf" srcId="{D29E170C-78CA-4C27-B0A7-53C61130F3AC}" destId="{B6B3259D-2740-44A1-9478-3036E36C0727}" srcOrd="0" destOrd="0" presId="urn:microsoft.com/office/officeart/2005/8/layout/orgChart1"/>
    <dgm:cxn modelId="{3E59D51E-CABF-4C4C-B09F-938427405BBF}" type="presParOf" srcId="{D29E170C-78CA-4C27-B0A7-53C61130F3AC}" destId="{D6028961-891C-43A0-9435-DC66151F3D89}" srcOrd="1" destOrd="0" presId="urn:microsoft.com/office/officeart/2005/8/layout/orgChart1"/>
    <dgm:cxn modelId="{286ED99E-6428-46D6-9838-771FA534BF4A}" type="presParOf" srcId="{62F9CFBF-34FF-4709-BD4E-4467F14CFDEA}" destId="{3FEF71F5-338C-42DB-A5EB-37C2C433238C}" srcOrd="1" destOrd="0" presId="urn:microsoft.com/office/officeart/2005/8/layout/orgChart1"/>
    <dgm:cxn modelId="{33CAB46F-EB9E-4D48-858C-821AAA03E88E}" type="presParOf" srcId="{62F9CFBF-34FF-4709-BD4E-4467F14CFDEA}" destId="{B6CB88B4-C863-4396-ABA6-393B02597047}" srcOrd="2" destOrd="0" presId="urn:microsoft.com/office/officeart/2005/8/layout/orgChart1"/>
    <dgm:cxn modelId="{EC0915DC-8D48-4C6C-8090-5454C9D4B608}" type="presParOf" srcId="{6FCE5796-16E3-4CD6-967D-E1A06B510E0E}" destId="{D526E938-52CE-473B-9DB7-8EB122A02359}"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Fresh title.png"/>
          <p:cNvPicPr>
            <a:picLocks noChangeAspect="1"/>
          </p:cNvPicPr>
          <p:nvPr/>
        </p:nvPicPr>
        <p:blipFill>
          <a:blip r:embed="rId2"/>
          <a:srcRect b="39770"/>
          <a:stretch>
            <a:fillRect/>
          </a:stretch>
        </p:blipFill>
        <p:spPr>
          <a:xfrm>
            <a:off x="377" y="1566826"/>
            <a:ext cx="9143245" cy="2243174"/>
          </a:xfrm>
          <a:prstGeom prst="rect">
            <a:avLst/>
          </a:prstGeom>
        </p:spPr>
      </p:pic>
      <p:sp>
        <p:nvSpPr>
          <p:cNvPr id="2" name="Title 1"/>
          <p:cNvSpPr>
            <a:spLocks noGrp="1"/>
          </p:cNvSpPr>
          <p:nvPr>
            <p:ph type="ctrTitle"/>
          </p:nvPr>
        </p:nvSpPr>
        <p:spPr>
          <a:xfrm>
            <a:off x="685800" y="1134035"/>
            <a:ext cx="7772400" cy="1470025"/>
          </a:xfrm>
        </p:spPr>
        <p:txBody>
          <a:bodyPr anchor="b" anchorCtr="0">
            <a:noAutofit/>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685800" y="4114800"/>
            <a:ext cx="5257800" cy="1371600"/>
          </a:xfrm>
        </p:spPr>
        <p:txBody>
          <a:bodyPr anchor="t" anchorCtr="0">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324600" y="6288741"/>
            <a:ext cx="1981200" cy="365125"/>
          </a:xfrm>
        </p:spPr>
        <p:txBody>
          <a:bodyPr/>
          <a:lstStyle>
            <a:lvl1pPr algn="r">
              <a:defRPr/>
            </a:lvl1pPr>
          </a:lstStyle>
          <a:p>
            <a:fld id="{0BC33C48-AC17-435B-9AA6-DC276506A718}" type="datetimeFigureOut">
              <a:rPr lang="en-US" smtClean="0"/>
              <a:pPr/>
              <a:t>7/12/2011</a:t>
            </a:fld>
            <a:endParaRPr lang="en-US"/>
          </a:p>
        </p:txBody>
      </p:sp>
      <p:sp>
        <p:nvSpPr>
          <p:cNvPr id="5" name="Footer Placeholder 4"/>
          <p:cNvSpPr>
            <a:spLocks noGrp="1"/>
          </p:cNvSpPr>
          <p:nvPr>
            <p:ph type="ftr" sz="quarter" idx="11"/>
          </p:nvPr>
        </p:nvSpPr>
        <p:spPr>
          <a:xfrm>
            <a:off x="685800" y="6288741"/>
            <a:ext cx="2895600" cy="365125"/>
          </a:xfrm>
        </p:spPr>
        <p:txBody>
          <a:bodyPr/>
          <a:lstStyle>
            <a:lvl1pPr algn="l">
              <a:defRPr/>
            </a:lvl1pPr>
          </a:lstStyle>
          <a:p>
            <a:endParaRPr lang="en-US"/>
          </a:p>
        </p:txBody>
      </p:sp>
      <p:sp>
        <p:nvSpPr>
          <p:cNvPr id="6" name="Slide Number Placeholder 5"/>
          <p:cNvSpPr>
            <a:spLocks noGrp="1"/>
          </p:cNvSpPr>
          <p:nvPr>
            <p:ph type="sldNum" sz="quarter" idx="12"/>
          </p:nvPr>
        </p:nvSpPr>
        <p:spPr>
          <a:xfrm>
            <a:off x="8382000" y="6288741"/>
            <a:ext cx="685800" cy="365125"/>
          </a:xfrm>
        </p:spPr>
        <p:txBody>
          <a:bodyPr/>
          <a:lstStyle>
            <a:lvl1pPr>
              <a:defRPr sz="1100" b="1" kern="1200">
                <a:solidFill>
                  <a:schemeClr val="tx1">
                    <a:tint val="75000"/>
                  </a:schemeClr>
                </a:solidFill>
                <a:latin typeface="+mn-lt"/>
                <a:ea typeface="+mn-ea"/>
                <a:cs typeface="+mn-cs"/>
              </a:defRPr>
            </a:lvl1pPr>
          </a:lstStyle>
          <a:p>
            <a:fld id="{2D7771CF-A414-44F4-9107-554E55A529A3}" type="slidenum">
              <a:rPr lang="en-US" smtClean="0"/>
              <a:pPr/>
              <a:t>‹#›</a:t>
            </a:fld>
            <a:endParaRPr lang="en-US"/>
          </a:p>
        </p:txBody>
      </p:sp>
      <p:pic>
        <p:nvPicPr>
          <p:cNvPr id="10" name="Picture 9" descr="Fresh title.png"/>
          <p:cNvPicPr>
            <a:picLocks noChangeAspect="1"/>
          </p:cNvPicPr>
          <p:nvPr/>
        </p:nvPicPr>
        <p:blipFill>
          <a:blip r:embed="rId2"/>
          <a:srcRect t="33632" b="59388"/>
          <a:stretch>
            <a:fillRect/>
          </a:stretch>
        </p:blipFill>
        <p:spPr>
          <a:xfrm>
            <a:off x="0" y="6598024"/>
            <a:ext cx="9143245" cy="25997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BC33C48-AC17-435B-9AA6-DC276506A718}" type="datetimeFigureOut">
              <a:rPr lang="en-US" smtClean="0"/>
              <a:pPr/>
              <a:t>7/12/2011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771CF-A414-44F4-9107-554E55A529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600200"/>
            <a:ext cx="1752600" cy="45259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90600" y="1600200"/>
            <a:ext cx="52578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BC33C48-AC17-435B-9AA6-DC276506A718}" type="datetimeFigureOut">
              <a:rPr lang="en-US" smtClean="0"/>
              <a:pPr/>
              <a:t>7/12/2011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771CF-A414-44F4-9107-554E55A529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BC33C48-AC17-435B-9AA6-DC276506A718}" type="datetimeFigureOut">
              <a:rPr lang="en-US" smtClean="0"/>
              <a:pPr/>
              <a:t>7/12/2011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771CF-A414-44F4-9107-554E55A529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Fresh section.png"/>
          <p:cNvPicPr>
            <a:picLocks noChangeAspect="1"/>
          </p:cNvPicPr>
          <p:nvPr/>
        </p:nvPicPr>
        <p:blipFill>
          <a:blip r:embed="rId2"/>
          <a:stretch>
            <a:fillRect/>
          </a:stretch>
        </p:blipFill>
        <p:spPr>
          <a:xfrm>
            <a:off x="755" y="3767583"/>
            <a:ext cx="9143245" cy="3090417"/>
          </a:xfrm>
          <a:prstGeom prst="rect">
            <a:avLst/>
          </a:prstGeom>
        </p:spPr>
      </p:pic>
      <p:sp>
        <p:nvSpPr>
          <p:cNvPr id="2" name="Title 1"/>
          <p:cNvSpPr>
            <a:spLocks noGrp="1"/>
          </p:cNvSpPr>
          <p:nvPr>
            <p:ph type="title"/>
          </p:nvPr>
        </p:nvSpPr>
        <p:spPr>
          <a:xfrm>
            <a:off x="672353" y="2819400"/>
            <a:ext cx="7772400" cy="1828800"/>
          </a:xfrm>
        </p:spPr>
        <p:txBody>
          <a:bodyPr vert="horz" lIns="91440" tIns="45720" rIns="91440" bIns="45720" rtlCol="0" anchor="b" anchorCtr="0">
            <a:noAutofit/>
          </a:bodyPr>
          <a:lstStyle>
            <a:lvl1pPr algn="l" defTabSz="914400" rtl="0" eaLnBrk="1" latinLnBrk="0" hangingPunct="1">
              <a:spcBef>
                <a:spcPct val="0"/>
              </a:spcBef>
              <a:buNone/>
              <a:defRPr sz="60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72353" y="5257800"/>
            <a:ext cx="7772400" cy="685800"/>
          </a:xfrm>
        </p:spPr>
        <p:txBody>
          <a:bodyPr vert="horz" lIns="91440" tIns="45720" rIns="91440" bIns="45720" rtlCol="0" anchor="t" anchorCtr="0">
            <a:normAutofit/>
          </a:bodyPr>
          <a:lstStyle>
            <a:lvl1pPr marL="0" indent="0" algn="l" defTabSz="914400" rtl="0" eaLnBrk="1" latinLnBrk="0" hangingPunct="1">
              <a:spcBef>
                <a:spcPts val="0"/>
              </a:spcBef>
              <a:buFont typeface="Wingdings" pitchFamily="2" charset="2"/>
              <a:buNone/>
              <a:defRPr sz="1600" b="0" kern="1200">
                <a:solidFill>
                  <a:schemeClr val="tx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72353" y="6553200"/>
            <a:ext cx="1981200" cy="231013"/>
          </a:xfrm>
        </p:spPr>
        <p:txBody>
          <a:bodyPr/>
          <a:lstStyle/>
          <a:p>
            <a:fld id="{0BC33C48-AC17-435B-9AA6-DC276506A718}" type="datetimeFigureOut">
              <a:rPr lang="en-US" smtClean="0"/>
              <a:pPr/>
              <a:t>7/12/2011</a:t>
            </a:fld>
            <a:endParaRPr lang="en-US"/>
          </a:p>
        </p:txBody>
      </p:sp>
      <p:sp>
        <p:nvSpPr>
          <p:cNvPr id="5" name="Footer Placeholder 4"/>
          <p:cNvSpPr>
            <a:spLocks noGrp="1"/>
          </p:cNvSpPr>
          <p:nvPr>
            <p:ph type="ftr" sz="quarter" idx="11"/>
          </p:nvPr>
        </p:nvSpPr>
        <p:spPr>
          <a:xfrm>
            <a:off x="3621024" y="6553200"/>
            <a:ext cx="2895600" cy="231013"/>
          </a:xfrm>
        </p:spPr>
        <p:txBody>
          <a:bodyPr/>
          <a:lstStyle>
            <a:lvl1pPr algn="ctr">
              <a:defRPr/>
            </a:lvl1pPr>
          </a:lstStyle>
          <a:p>
            <a:endParaRPr lang="en-US"/>
          </a:p>
        </p:txBody>
      </p:sp>
      <p:sp>
        <p:nvSpPr>
          <p:cNvPr id="6" name="Slide Number Placeholder 5"/>
          <p:cNvSpPr>
            <a:spLocks noGrp="1"/>
          </p:cNvSpPr>
          <p:nvPr>
            <p:ph type="sldNum" sz="quarter" idx="12"/>
          </p:nvPr>
        </p:nvSpPr>
        <p:spPr>
          <a:xfrm>
            <a:off x="7758953" y="6553200"/>
            <a:ext cx="685800" cy="231013"/>
          </a:xfrm>
        </p:spPr>
        <p:txBody>
          <a:bodyPr/>
          <a:lstStyle/>
          <a:p>
            <a:fld id="{2D7771CF-A414-44F4-9107-554E55A529A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63706" y="2070100"/>
            <a:ext cx="3429000" cy="3738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0259" y="2070100"/>
            <a:ext cx="3429000" cy="3738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BC33C48-AC17-435B-9AA6-DC276506A718}" type="datetimeFigureOut">
              <a:rPr lang="en-US" smtClean="0"/>
              <a:pPr/>
              <a:t>7/12/2011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771CF-A414-44F4-9107-554E55A529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p:nvPr/>
        </p:nvSpPr>
        <p:spPr>
          <a:xfrm>
            <a:off x="4675094" y="1842247"/>
            <a:ext cx="3505200" cy="3962400"/>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Text Placeholder 4"/>
          <p:cNvSpPr>
            <a:spLocks noGrp="1"/>
          </p:cNvSpPr>
          <p:nvPr>
            <p:ph type="body" sz="quarter" idx="3"/>
          </p:nvPr>
        </p:nvSpPr>
        <p:spPr>
          <a:xfrm>
            <a:off x="4715435" y="1809750"/>
            <a:ext cx="3429000" cy="639762"/>
          </a:xfrm>
          <a:noFill/>
        </p:spPr>
        <p:txBody>
          <a:bodyPr vert="horz" lIns="91440" tIns="91440" rIns="91440" bIns="91440" rtlCol="0" anchor="ctr" anchorCtr="0">
            <a:noAutofit/>
          </a:bodyPr>
          <a:lstStyle>
            <a:lvl1pPr marL="0" indent="0" algn="l" defTabSz="914400" rtl="0" eaLnBrk="1" latinLnBrk="0" hangingPunct="1">
              <a:spcBef>
                <a:spcPct val="0"/>
              </a:spcBef>
              <a:buNone/>
              <a:defRPr sz="2200" b="1" kern="1200">
                <a:solidFill>
                  <a:schemeClr val="tx1">
                    <a:alpha val="90000"/>
                  </a:schemeClr>
                </a:solidFill>
                <a:effectLst>
                  <a:innerShdw blurRad="38100">
                    <a:schemeClr val="tx1">
                      <a:lumMod val="85000"/>
                    </a:schemeClr>
                  </a:innerShdw>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Rectangle 9"/>
          <p:cNvSpPr/>
          <p:nvPr/>
        </p:nvSpPr>
        <p:spPr>
          <a:xfrm>
            <a:off x="990600" y="1842247"/>
            <a:ext cx="3505200" cy="3962400"/>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17494" y="1809750"/>
            <a:ext cx="3429000" cy="639762"/>
          </a:xfrm>
          <a:noFill/>
        </p:spPr>
        <p:txBody>
          <a:bodyPr vert="horz" lIns="91440" tIns="91440" rIns="91440" bIns="91440" rtlCol="0" anchor="ctr" anchorCtr="0">
            <a:noAutofit/>
          </a:bodyPr>
          <a:lstStyle>
            <a:lvl1pPr marL="0" indent="0" algn="l" defTabSz="914400" rtl="0" eaLnBrk="1" latinLnBrk="0" hangingPunct="1">
              <a:spcBef>
                <a:spcPct val="0"/>
              </a:spcBef>
              <a:buNone/>
              <a:defRPr sz="2200" b="1" kern="1200">
                <a:solidFill>
                  <a:schemeClr val="tx1">
                    <a:alpha val="90000"/>
                  </a:schemeClr>
                </a:solidFill>
                <a:effectLst>
                  <a:innerShdw blurRad="38100">
                    <a:schemeClr val="tx1">
                      <a:lumMod val="85000"/>
                    </a:schemeClr>
                  </a:innerShdw>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0"/>
              </a:spcBef>
              <a:buFont typeface="Wingdings" pitchFamily="2" charset="2"/>
              <a:buNone/>
            </a:pPr>
            <a:r>
              <a:rPr lang="en-US" smtClean="0"/>
              <a:t>Click to edit Master text styles</a:t>
            </a:r>
          </a:p>
        </p:txBody>
      </p:sp>
      <p:sp>
        <p:nvSpPr>
          <p:cNvPr id="4" name="Content Placeholder 3"/>
          <p:cNvSpPr>
            <a:spLocks noGrp="1"/>
          </p:cNvSpPr>
          <p:nvPr>
            <p:ph sz="half" idx="2"/>
          </p:nvPr>
        </p:nvSpPr>
        <p:spPr>
          <a:xfrm>
            <a:off x="1017494" y="2590800"/>
            <a:ext cx="3429000" cy="32178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715435" y="2590800"/>
            <a:ext cx="3429000" cy="32178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BC33C48-AC17-435B-9AA6-DC276506A718}" type="datetimeFigureOut">
              <a:rPr lang="en-US" smtClean="0"/>
              <a:pPr/>
              <a:t>7/12/2011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7771CF-A414-44F4-9107-554E55A529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BC33C48-AC17-435B-9AA6-DC276506A718}" type="datetimeFigureOut">
              <a:rPr lang="en-US" smtClean="0"/>
              <a:pPr/>
              <a:t>7/12/2011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7771CF-A414-44F4-9107-554E55A529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33C48-AC17-435B-9AA6-DC276506A718}" type="datetimeFigureOut">
              <a:rPr lang="en-US" smtClean="0"/>
              <a:pPr/>
              <a:t>7/12/2011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7771CF-A414-44F4-9107-554E55A529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2500" y="4498848"/>
            <a:ext cx="7223760" cy="868680"/>
          </a:xfrm>
        </p:spPr>
        <p:txBody>
          <a:bodyPr vert="horz" lIns="91440" tIns="45720" rIns="91440" bIns="45720" rtlCol="0" anchor="b" anchorCtr="0">
            <a:noAutofit/>
          </a:bodyPr>
          <a:lstStyle>
            <a:lvl1pPr algn="l" defTabSz="914400" rtl="0" eaLnBrk="1" latinLnBrk="0" hangingPunct="1">
              <a:spcBef>
                <a:spcPct val="0"/>
              </a:spcBef>
              <a:buNone/>
              <a:defRPr sz="44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952500" y="1673352"/>
            <a:ext cx="7223760" cy="2587752"/>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52500" y="5367528"/>
            <a:ext cx="7223760" cy="804672"/>
          </a:xfrm>
        </p:spPr>
        <p:txBody>
          <a:bodyPr vert="horz" lIns="91440" tIns="45720" rIns="91440" bIns="45720" rtlCol="0">
            <a:normAutofit/>
          </a:bodyPr>
          <a:lstStyle>
            <a:lvl1pPr marL="0" indent="0">
              <a:buNone/>
              <a:defRPr sz="1600" b="0" kern="1200">
                <a:solidFill>
                  <a:schemeClr val="tx1"/>
                </a:soli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8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a:xfrm>
            <a:off x="952500" y="6553200"/>
            <a:ext cx="1828800" cy="228600"/>
          </a:xfrm>
        </p:spPr>
        <p:txBody>
          <a:bodyPr/>
          <a:lstStyle/>
          <a:p>
            <a:fld id="{0BC33C48-AC17-435B-9AA6-DC276506A718}" type="datetimeFigureOut">
              <a:rPr lang="en-US" smtClean="0"/>
              <a:pPr/>
              <a:t>7/12/2011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771CF-A414-44F4-9107-554E55A529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2500" y="4495800"/>
            <a:ext cx="7219950" cy="871538"/>
          </a:xfrm>
        </p:spPr>
        <p:txBody>
          <a:bodyPr vert="horz" lIns="91440" tIns="45720" rIns="91440" bIns="45720" rtlCol="0" anchor="b" anchorCtr="0">
            <a:noAutofit/>
          </a:bodyPr>
          <a:lstStyle>
            <a:lvl1pPr algn="l" defTabSz="914400" rtl="0" eaLnBrk="1" latinLnBrk="0" hangingPunct="1">
              <a:spcBef>
                <a:spcPct val="0"/>
              </a:spcBef>
              <a:buNone/>
              <a:defRPr sz="44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952500" y="1676400"/>
            <a:ext cx="7219950" cy="2590800"/>
          </a:xfrm>
          <a:ln w="127000">
            <a:solidFill>
              <a:srgbClr val="FFFFFF">
                <a:alpha val="10000"/>
              </a:srgbClr>
            </a:solidFill>
            <a:miter lim="800000"/>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952500" y="5367338"/>
            <a:ext cx="722376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952500" y="6553200"/>
            <a:ext cx="1828800" cy="228600"/>
          </a:xfrm>
        </p:spPr>
        <p:txBody>
          <a:bodyPr/>
          <a:lstStyle/>
          <a:p>
            <a:fld id="{0BC33C48-AC17-435B-9AA6-DC276506A718}" type="datetimeFigureOut">
              <a:rPr lang="en-US" smtClean="0"/>
              <a:pPr/>
              <a:t>7/12/2011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771CF-A414-44F4-9107-554E55A529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descr="Fresh Master.png"/>
          <p:cNvPicPr>
            <a:picLocks noChangeAspect="1"/>
          </p:cNvPicPr>
          <p:nvPr/>
        </p:nvPicPr>
        <p:blipFill>
          <a:blip r:embed="rId13"/>
          <a:stretch>
            <a:fillRect/>
          </a:stretch>
        </p:blipFill>
        <p:spPr>
          <a:xfrm>
            <a:off x="377" y="283"/>
            <a:ext cx="9143245" cy="6857434"/>
          </a:xfrm>
          <a:prstGeom prst="rect">
            <a:avLst/>
          </a:prstGeom>
        </p:spPr>
      </p:pic>
      <p:sp>
        <p:nvSpPr>
          <p:cNvPr id="2" name="Title Placeholder 1"/>
          <p:cNvSpPr>
            <a:spLocks noGrp="1"/>
          </p:cNvSpPr>
          <p:nvPr>
            <p:ph type="title"/>
          </p:nvPr>
        </p:nvSpPr>
        <p:spPr>
          <a:xfrm>
            <a:off x="672353" y="188259"/>
            <a:ext cx="7799294" cy="1461247"/>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952500" y="2057401"/>
            <a:ext cx="7239000" cy="3733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952500" y="6553200"/>
            <a:ext cx="1828800" cy="228600"/>
          </a:xfrm>
          <a:prstGeom prst="rect">
            <a:avLst/>
          </a:prstGeom>
        </p:spPr>
        <p:txBody>
          <a:bodyPr vert="horz" lIns="91440" tIns="45720" rIns="91440" bIns="45720" rtlCol="0" anchor="ctr"/>
          <a:lstStyle>
            <a:lvl1pPr algn="l">
              <a:defRPr sz="1100" b="1">
                <a:solidFill>
                  <a:schemeClr val="tx1">
                    <a:tint val="75000"/>
                  </a:schemeClr>
                </a:solidFill>
              </a:defRPr>
            </a:lvl1pPr>
          </a:lstStyle>
          <a:p>
            <a:fld id="{0BC33C48-AC17-435B-9AA6-DC276506A718}" type="datetimeFigureOut">
              <a:rPr lang="en-US" smtClean="0"/>
              <a:pPr/>
              <a:t>7/12/2011</a:t>
            </a:fld>
            <a:endParaRPr lang="en-US"/>
          </a:p>
        </p:txBody>
      </p:sp>
      <p:sp>
        <p:nvSpPr>
          <p:cNvPr id="5" name="Footer Placeholder 4"/>
          <p:cNvSpPr>
            <a:spLocks noGrp="1"/>
          </p:cNvSpPr>
          <p:nvPr>
            <p:ph type="ftr" sz="quarter" idx="3"/>
          </p:nvPr>
        </p:nvSpPr>
        <p:spPr>
          <a:xfrm>
            <a:off x="3124200" y="6553200"/>
            <a:ext cx="2895600" cy="228600"/>
          </a:xfrm>
          <a:prstGeom prst="rect">
            <a:avLst/>
          </a:prstGeom>
        </p:spPr>
        <p:txBody>
          <a:bodyPr vert="horz" lIns="91440" tIns="45720" rIns="91440" bIns="45720" rtlCol="0" anchor="ctr"/>
          <a:lstStyle>
            <a:lvl1pPr algn="ctr">
              <a:defRPr sz="1100" b="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77100" y="6553200"/>
            <a:ext cx="914400" cy="228600"/>
          </a:xfrm>
          <a:prstGeom prst="rect">
            <a:avLst/>
          </a:prstGeom>
        </p:spPr>
        <p:txBody>
          <a:bodyPr vert="horz" lIns="91440" tIns="45720" rIns="91440" bIns="45720" rtlCol="0" anchor="ctr"/>
          <a:lstStyle>
            <a:lvl1pPr algn="r">
              <a:defRPr sz="1100" b="1">
                <a:solidFill>
                  <a:schemeClr val="tx1">
                    <a:tint val="75000"/>
                  </a:schemeClr>
                </a:solidFill>
              </a:defRPr>
            </a:lvl1pPr>
          </a:lstStyle>
          <a:p>
            <a:fld id="{2D7771CF-A414-44F4-9107-554E55A529A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b="1" kern="1200">
          <a:solidFill>
            <a:schemeClr val="tx1">
              <a:alpha val="90000"/>
            </a:schemeClr>
          </a:solidFill>
          <a:effectLst>
            <a:innerShdw blurRad="38100">
              <a:schemeClr val="tx1">
                <a:lumMod val="85000"/>
              </a:schemeClr>
            </a:innerShdw>
          </a:effectLst>
          <a:latin typeface="+mj-lt"/>
          <a:ea typeface="+mj-ea"/>
          <a:cs typeface="+mj-cs"/>
        </a:defRPr>
      </a:lvl1pPr>
    </p:titleStyle>
    <p:bodyStyle>
      <a:lvl1pPr marL="342900" indent="-342900" algn="l" defTabSz="914400" rtl="0" eaLnBrk="1" latinLnBrk="0" hangingPunct="1">
        <a:spcBef>
          <a:spcPts val="1800"/>
        </a:spcBef>
        <a:buFont typeface="Wingdings" pitchFamily="2" charset="2"/>
        <a:buChar char=""/>
        <a:defRPr sz="2000" b="0" kern="1200">
          <a:solidFill>
            <a:schemeClr val="tx1"/>
          </a:solidFill>
          <a:effectLst/>
          <a:latin typeface="+mn-lt"/>
          <a:ea typeface="+mn-ea"/>
          <a:cs typeface="+mn-cs"/>
        </a:defRPr>
      </a:lvl1pPr>
      <a:lvl2pPr marL="742950" indent="-285750" algn="l" defTabSz="914400" rtl="0" eaLnBrk="1" latinLnBrk="0" hangingPunct="1">
        <a:spcBef>
          <a:spcPts val="1800"/>
        </a:spcBef>
        <a:buFont typeface="Wingdings" pitchFamily="2" charset="2"/>
        <a:buChar char=""/>
        <a:defRPr sz="1800" b="0" kern="1200">
          <a:solidFill>
            <a:schemeClr val="tx1"/>
          </a:solidFill>
          <a:effectLst/>
          <a:latin typeface="+mn-lt"/>
          <a:ea typeface="+mn-ea"/>
          <a:cs typeface="+mn-cs"/>
        </a:defRPr>
      </a:lvl2pPr>
      <a:lvl3pPr marL="1143000" indent="-228600" algn="l" defTabSz="914400" rtl="0" eaLnBrk="1" latinLnBrk="0" hangingPunct="1">
        <a:spcBef>
          <a:spcPts val="1800"/>
        </a:spcBef>
        <a:buFont typeface="Wingdings" pitchFamily="2" charset="2"/>
        <a:buChar char=""/>
        <a:defRPr sz="1600" b="0" kern="1200">
          <a:solidFill>
            <a:schemeClr val="tx1"/>
          </a:solidFill>
          <a:effectLst/>
          <a:latin typeface="+mn-lt"/>
          <a:ea typeface="+mn-ea"/>
          <a:cs typeface="+mn-cs"/>
        </a:defRPr>
      </a:lvl3pPr>
      <a:lvl4pPr marL="1600200" indent="-228600" algn="l" defTabSz="914400" rtl="0" eaLnBrk="1" latinLnBrk="0" hangingPunct="1">
        <a:spcBef>
          <a:spcPts val="1800"/>
        </a:spcBef>
        <a:buFont typeface="Wingdings" pitchFamily="2" charset="2"/>
        <a:buChar char=""/>
        <a:defRPr sz="1600" b="0" kern="1200">
          <a:solidFill>
            <a:schemeClr val="tx1"/>
          </a:solidFill>
          <a:effectLst/>
          <a:latin typeface="+mn-lt"/>
          <a:ea typeface="+mn-ea"/>
          <a:cs typeface="+mn-cs"/>
        </a:defRPr>
      </a:lvl4pPr>
      <a:lvl5pPr marL="2057400" indent="-228600" algn="l" defTabSz="914400" rtl="0" eaLnBrk="1" latinLnBrk="0" hangingPunct="1">
        <a:spcBef>
          <a:spcPts val="1800"/>
        </a:spcBef>
        <a:buFont typeface="Wingdings" pitchFamily="2" charset="2"/>
        <a:buChar char="R"/>
        <a:defRPr sz="1600" b="0" kern="1200">
          <a:solidFill>
            <a:schemeClr val="tx1"/>
          </a:solidFill>
          <a:effectLst/>
          <a:latin typeface="+mn-lt"/>
          <a:ea typeface="+mn-ea"/>
          <a:cs typeface="+mn-cs"/>
        </a:defRPr>
      </a:lvl5pPr>
      <a:lvl6pPr marL="25146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6pPr>
      <a:lvl7pPr marL="29718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7pPr>
      <a:lvl8pPr marL="34290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8pPr>
      <a:lvl9pPr marL="38862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cite_note-UN-0"/><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cite_note-ECdoc-3"/><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cite_note-moore-20"/><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Environmental Sustainability</a:t>
            </a:r>
            <a:endParaRPr lang="en-US" dirty="0"/>
          </a:p>
        </p:txBody>
      </p:sp>
      <p:sp>
        <p:nvSpPr>
          <p:cNvPr id="3" name="Subtitle 2"/>
          <p:cNvSpPr>
            <a:spLocks noGrp="1"/>
          </p:cNvSpPr>
          <p:nvPr>
            <p:ph type="subTitle" idx="1"/>
          </p:nvPr>
        </p:nvSpPr>
        <p:spPr/>
        <p:txBody>
          <a:bodyPr>
            <a:noAutofit/>
          </a:bodyPr>
          <a:lstStyle/>
          <a:p>
            <a:pPr algn="ctr"/>
            <a:r>
              <a:rPr lang="en-US" sz="1800" b="1" dirty="0" smtClean="0"/>
              <a:t>Craig Vincent Mitchell, PhD</a:t>
            </a:r>
          </a:p>
          <a:p>
            <a:pPr algn="ctr"/>
            <a:r>
              <a:rPr lang="en-US" sz="1800" b="1" dirty="0" smtClean="0"/>
              <a:t>Associate Professor of Christian Ethics</a:t>
            </a:r>
          </a:p>
          <a:p>
            <a:pPr algn="ctr"/>
            <a:r>
              <a:rPr lang="en-US" sz="1800" b="1" dirty="0" smtClean="0"/>
              <a:t>Southwestern Baptist Theological Seminary</a:t>
            </a:r>
            <a:endParaRPr lang="en-US" sz="1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Gallop Poll</a:t>
            </a:r>
            <a:endParaRPr lang="en-US" dirty="0"/>
          </a:p>
        </p:txBody>
      </p:sp>
      <p:pic>
        <p:nvPicPr>
          <p:cNvPr id="4" name="Content Placeholder 3" descr="gallup_economy_environment.gif"/>
          <p:cNvPicPr>
            <a:picLocks noGrp="1" noChangeAspect="1"/>
          </p:cNvPicPr>
          <p:nvPr>
            <p:ph idx="1"/>
          </p:nvPr>
        </p:nvPicPr>
        <p:blipFill>
          <a:blip r:embed="rId2"/>
          <a:stretch>
            <a:fillRect/>
          </a:stretch>
        </p:blipFill>
        <p:spPr>
          <a:xfrm>
            <a:off x="1066800" y="1905000"/>
            <a:ext cx="6857999" cy="4191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Overview: Part 2</a:t>
            </a:r>
            <a:endParaRPr lang="en-US" dirty="0"/>
          </a:p>
        </p:txBody>
      </p:sp>
      <p:graphicFrame>
        <p:nvGraphicFramePr>
          <p:cNvPr id="7" name="Content Placeholder 6"/>
          <p:cNvGraphicFramePr>
            <a:graphicFrameLocks noGrp="1"/>
          </p:cNvGraphicFramePr>
          <p:nvPr>
            <p:ph idx="1"/>
          </p:nvPr>
        </p:nvGraphicFramePr>
        <p:xfrm>
          <a:off x="952500" y="2057400"/>
          <a:ext cx="72390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t>Post-normal Science</a:t>
            </a:r>
            <a:endParaRPr lang="en-US" dirty="0"/>
          </a:p>
        </p:txBody>
      </p:sp>
      <p:pic>
        <p:nvPicPr>
          <p:cNvPr id="7" name="Content Placeholder 6" descr="post-normal_science_graph.jpg"/>
          <p:cNvPicPr>
            <a:picLocks noGrp="1" noChangeAspect="1"/>
          </p:cNvPicPr>
          <p:nvPr>
            <p:ph idx="1"/>
          </p:nvPr>
        </p:nvPicPr>
        <p:blipFill>
          <a:blip r:embed="rId2"/>
          <a:stretch>
            <a:fillRect/>
          </a:stretch>
        </p:blipFill>
        <p:spPr>
          <a:xfrm>
            <a:off x="2115413" y="2057400"/>
            <a:ext cx="4913173" cy="37338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Rachel Carson’s </a:t>
            </a:r>
            <a:br>
              <a:rPr lang="en-US" dirty="0" smtClean="0"/>
            </a:br>
            <a:r>
              <a:rPr lang="en-US" i="1" dirty="0" smtClean="0"/>
              <a:t>Silent Spring</a:t>
            </a:r>
            <a:endParaRPr lang="en-US" dirty="0"/>
          </a:p>
        </p:txBody>
      </p:sp>
      <p:pic>
        <p:nvPicPr>
          <p:cNvPr id="7" name="Content Placeholder 6" descr="Rachel-Carson.jpg"/>
          <p:cNvPicPr>
            <a:picLocks noGrp="1" noChangeAspect="1"/>
          </p:cNvPicPr>
          <p:nvPr>
            <p:ph sz="half" idx="1"/>
          </p:nvPr>
        </p:nvPicPr>
        <p:blipFill>
          <a:blip r:embed="rId2"/>
          <a:stretch>
            <a:fillRect/>
          </a:stretch>
        </p:blipFill>
        <p:spPr>
          <a:xfrm>
            <a:off x="1219200" y="2057400"/>
            <a:ext cx="2667000" cy="3733800"/>
          </a:xfrm>
        </p:spPr>
      </p:pic>
      <p:pic>
        <p:nvPicPr>
          <p:cNvPr id="8" name="Content Placeholder 7" descr="Silent_Spring_Book-of-the-Month-Club_edition.jpg"/>
          <p:cNvPicPr>
            <a:picLocks noGrp="1" noChangeAspect="1"/>
          </p:cNvPicPr>
          <p:nvPr>
            <p:ph sz="half" idx="2"/>
          </p:nvPr>
        </p:nvPicPr>
        <p:blipFill>
          <a:blip r:embed="rId3"/>
          <a:stretch>
            <a:fillRect/>
          </a:stretch>
        </p:blipFill>
        <p:spPr>
          <a:xfrm>
            <a:off x="4876800" y="2286000"/>
            <a:ext cx="3276600" cy="31242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Rachel Carson’s </a:t>
            </a:r>
            <a:br>
              <a:rPr lang="en-US" dirty="0" smtClean="0"/>
            </a:br>
            <a:r>
              <a:rPr lang="en-US" i="1" dirty="0" smtClean="0"/>
              <a:t>Silent Spring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Carson's work had a powerful impact on the environmental movement. </a:t>
            </a:r>
            <a:r>
              <a:rPr lang="en-US" i="1" dirty="0" smtClean="0"/>
              <a:t>Silent Spring</a:t>
            </a:r>
            <a:r>
              <a:rPr lang="en-US" dirty="0" smtClean="0"/>
              <a:t>, in particular, was a rallying point for the fledgling social movement in the 1960s. According to environmental engineer and Carson scholar H. Patricia Hynes, "</a:t>
            </a:r>
            <a:r>
              <a:rPr lang="en-US" i="1" dirty="0" smtClean="0"/>
              <a:t>Silent Spring</a:t>
            </a:r>
            <a:r>
              <a:rPr lang="en-US" dirty="0" smtClean="0"/>
              <a:t> altered the balance of power in the world. No one since would be able to sell pollution as the necessary underside of progress so easily or uncritically." Carson's work, and the activism it inspired, are at least partly responsible for the deep ecology movement, and the overall strength of the grassroots environmental movement since the 1960s. It was also influential on the rise of eco-feminism and on many feminist scientists.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Barry Commoner</a:t>
            </a:r>
            <a:endParaRPr lang="en-US" dirty="0"/>
          </a:p>
        </p:txBody>
      </p:sp>
      <p:sp>
        <p:nvSpPr>
          <p:cNvPr id="5" name="Content Placeholder 4"/>
          <p:cNvSpPr>
            <a:spLocks noGrp="1"/>
          </p:cNvSpPr>
          <p:nvPr>
            <p:ph sz="half" idx="1"/>
          </p:nvPr>
        </p:nvSpPr>
        <p:spPr/>
        <p:txBody>
          <a:bodyPr>
            <a:normAutofit fontScale="70000" lnSpcReduction="20000"/>
          </a:bodyPr>
          <a:lstStyle/>
          <a:p>
            <a:r>
              <a:rPr lang="en-US" sz="1800" dirty="0" smtClean="0"/>
              <a:t>In his 1971 book </a:t>
            </a:r>
            <a:r>
              <a:rPr lang="en-US" sz="1800" b="1" i="1" dirty="0" smtClean="0"/>
              <a:t>The Closing Circle</a:t>
            </a:r>
            <a:r>
              <a:rPr lang="en-US" sz="1800" dirty="0" smtClean="0"/>
              <a:t>, Commoner suggested that the American economy should be restructured to conform to the unbending laws of ecology. </a:t>
            </a:r>
          </a:p>
          <a:p>
            <a:r>
              <a:rPr lang="en-US" sz="1800" dirty="0" smtClean="0"/>
              <a:t>This book was one of the first to bring the idea of sustainability to a mass audience. Commoner suggested an eco-socialist  response to the limits to growth thesis.</a:t>
            </a:r>
          </a:p>
          <a:p>
            <a:r>
              <a:rPr lang="en-US" sz="1800" dirty="0" smtClean="0"/>
              <a:t>He had a long running debate with Paul Ehrlich, author of </a:t>
            </a:r>
            <a:r>
              <a:rPr lang="en-US" sz="1800" b="1" i="1" dirty="0" smtClean="0"/>
              <a:t>The Population Bomb</a:t>
            </a:r>
            <a:r>
              <a:rPr lang="en-US" sz="1800" dirty="0" smtClean="0"/>
              <a:t> and his followers, arguing that they were too focused on  overpopulation as the source of environmental problems</a:t>
            </a:r>
          </a:p>
          <a:p>
            <a:endParaRPr lang="en-US" dirty="0"/>
          </a:p>
        </p:txBody>
      </p:sp>
      <p:pic>
        <p:nvPicPr>
          <p:cNvPr id="7" name="Content Placeholder 6" descr="barrycommoner.jpg"/>
          <p:cNvPicPr>
            <a:picLocks noGrp="1" noChangeAspect="1"/>
          </p:cNvPicPr>
          <p:nvPr>
            <p:ph sz="half" idx="2"/>
          </p:nvPr>
        </p:nvPicPr>
        <p:blipFill>
          <a:blip r:embed="rId2"/>
          <a:stretch>
            <a:fillRect/>
          </a:stretch>
        </p:blipFill>
        <p:spPr>
          <a:xfrm>
            <a:off x="4876800" y="2057400"/>
            <a:ext cx="3352800" cy="35052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Barry Commoner: </a:t>
            </a:r>
            <a:br>
              <a:rPr lang="en-US" dirty="0" smtClean="0"/>
            </a:br>
            <a:r>
              <a:rPr lang="en-US" dirty="0" smtClean="0"/>
              <a:t>Four Laws of Ecology</a:t>
            </a:r>
            <a:endParaRPr lang="en-US" dirty="0"/>
          </a:p>
        </p:txBody>
      </p:sp>
      <p:sp>
        <p:nvSpPr>
          <p:cNvPr id="6" name="Content Placeholder 5"/>
          <p:cNvSpPr>
            <a:spLocks noGrp="1"/>
          </p:cNvSpPr>
          <p:nvPr>
            <p:ph idx="1"/>
          </p:nvPr>
        </p:nvSpPr>
        <p:spPr/>
        <p:txBody>
          <a:bodyPr>
            <a:normAutofit/>
          </a:bodyPr>
          <a:lstStyle/>
          <a:p>
            <a:r>
              <a:rPr lang="en-US" sz="1400" b="1" dirty="0" smtClean="0"/>
              <a:t>1) Everything is connected to everything else</a:t>
            </a:r>
            <a:r>
              <a:rPr lang="en-US" sz="1400" dirty="0" smtClean="0"/>
              <a:t> - humans and other species are connected/dependant on a number of other species.</a:t>
            </a:r>
            <a:br>
              <a:rPr lang="en-US" sz="1400" dirty="0" smtClean="0"/>
            </a:br>
            <a:r>
              <a:rPr lang="en-US" sz="1400" dirty="0" smtClean="0"/>
              <a:t/>
            </a:r>
            <a:br>
              <a:rPr lang="en-US" sz="1400" dirty="0" smtClean="0"/>
            </a:br>
            <a:r>
              <a:rPr lang="en-US" sz="1400" b="1" dirty="0" smtClean="0"/>
              <a:t>2) Everything must go somewhere</a:t>
            </a:r>
            <a:r>
              <a:rPr lang="en-US" sz="1400" dirty="0" smtClean="0"/>
              <a:t> - no matter what you do, and no matter what you use, it has to go somewhere. For example, when you burn wood, it doesn't disappear, it turns into smoke which rises into the air, and ash, which falls back down to the earth.</a:t>
            </a:r>
            <a:br>
              <a:rPr lang="en-US" sz="1400" dirty="0" smtClean="0"/>
            </a:br>
            <a:r>
              <a:rPr lang="en-US" sz="1400" dirty="0" smtClean="0"/>
              <a:t/>
            </a:r>
            <a:br>
              <a:rPr lang="en-US" sz="1400" dirty="0" smtClean="0"/>
            </a:br>
            <a:r>
              <a:rPr lang="en-US" sz="1400" b="1" dirty="0" smtClean="0"/>
              <a:t>3) Nature knows best</a:t>
            </a:r>
            <a:r>
              <a:rPr lang="en-US" sz="1400" dirty="0" smtClean="0"/>
              <a:t> - Like it says, nature knows best. As much as you think it might help a place by repainting it, you are submitting the fumes into the air and into your lungs. Why not put siding on it?</a:t>
            </a:r>
            <a:br>
              <a:rPr lang="en-US" sz="1400" dirty="0" smtClean="0"/>
            </a:br>
            <a:r>
              <a:rPr lang="en-US" sz="1400" dirty="0" smtClean="0"/>
              <a:t/>
            </a:r>
            <a:br>
              <a:rPr lang="en-US" sz="1400" dirty="0" smtClean="0"/>
            </a:br>
            <a:r>
              <a:rPr lang="en-US" sz="1400" b="1" dirty="0" smtClean="0"/>
              <a:t>4) There is no such thing as a free lunch</a:t>
            </a:r>
            <a:r>
              <a:rPr lang="en-US" sz="1400" dirty="0" smtClean="0"/>
              <a:t> - Everything you do, must have a reason behind it. For example, a class pizza party. In order to win the party, you have to fill out a survey, and submit it back to your teacher. This law basically means you have to do something in order to get something in return.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Barry Commoner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Commoner published another bestseller in 1976, </a:t>
            </a:r>
            <a:r>
              <a:rPr lang="en-US" b="1" i="1" dirty="0" smtClean="0"/>
              <a:t>The Poverty of Power</a:t>
            </a:r>
            <a:r>
              <a:rPr lang="en-US" b="1" dirty="0" smtClean="0"/>
              <a:t>.</a:t>
            </a:r>
            <a:r>
              <a:rPr lang="en-US" dirty="0" smtClean="0"/>
              <a:t> In that book, he addressed the "Three Es" that were plaguing the United States in the 1970s: "First there was the threat to environmental survival; then there was the apparent shortage of energy; and now there is the unexpected decline of the economy.“</a:t>
            </a:r>
            <a:r>
              <a:rPr lang="en-US" baseline="30000" dirty="0" smtClean="0"/>
              <a:t> </a:t>
            </a:r>
            <a:r>
              <a:rPr lang="en-US" dirty="0" smtClean="0"/>
              <a:t>He argued that the three issues were interconnected: the industries that used the most energy had the highest negative impact on the environment; the focus on non-renewable resources as sources of energy meant that those resources were growing scarce, thus pushing up the price of energy and hurting the economy. Towards the book's end, Commoner suggests that the problem of the Three Es is caused by the capitalistic system and can only be solved by replacing it with some sort of socialism.</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mtClean="0"/>
              <a:t>Environmental Impact</a:t>
            </a:r>
            <a:endParaRPr lang="en-US"/>
          </a:p>
        </p:txBody>
      </p:sp>
      <p:sp>
        <p:nvSpPr>
          <p:cNvPr id="5" name="Content Placeholder 4"/>
          <p:cNvSpPr>
            <a:spLocks noGrp="1"/>
          </p:cNvSpPr>
          <p:nvPr>
            <p:ph sz="half" idx="1"/>
          </p:nvPr>
        </p:nvSpPr>
        <p:spPr/>
        <p:txBody>
          <a:bodyPr/>
          <a:lstStyle/>
          <a:p>
            <a:r>
              <a:rPr lang="en-US" dirty="0" smtClean="0"/>
              <a:t>“Almost all the rich nations are overpopulated because they are rapidly drawing down stocks of resources around the world. They don't live solely on the land in their own nations. Like the profligate son of our earlier analogy, they are spending their capital with no thought for the future.” </a:t>
            </a:r>
          </a:p>
          <a:p>
            <a:r>
              <a:rPr lang="en-US" dirty="0" smtClean="0"/>
              <a:t>Paul Ehrlich, </a:t>
            </a:r>
            <a:r>
              <a:rPr lang="en-US" i="1" dirty="0" smtClean="0"/>
              <a:t>The Population Bomb</a:t>
            </a:r>
            <a:endParaRPr lang="en-US" dirty="0"/>
          </a:p>
        </p:txBody>
      </p:sp>
      <p:pic>
        <p:nvPicPr>
          <p:cNvPr id="7" name="Content Placeholder 6" descr="paul ehrlich.jpg"/>
          <p:cNvPicPr>
            <a:picLocks noGrp="1" noChangeAspect="1"/>
          </p:cNvPicPr>
          <p:nvPr>
            <p:ph sz="half" idx="2"/>
          </p:nvPr>
        </p:nvPicPr>
        <p:blipFill>
          <a:blip r:embed="rId2"/>
          <a:stretch>
            <a:fillRect/>
          </a:stretch>
        </p:blipFill>
        <p:spPr>
          <a:xfrm>
            <a:off x="5105400" y="2133600"/>
            <a:ext cx="2971799" cy="3886199"/>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Environmental Impact</a:t>
            </a:r>
            <a:endParaRPr lang="en-US" dirty="0"/>
          </a:p>
        </p:txBody>
      </p:sp>
      <p:sp>
        <p:nvSpPr>
          <p:cNvPr id="4" name="Content Placeholder 3"/>
          <p:cNvSpPr>
            <a:spLocks noGrp="1"/>
          </p:cNvSpPr>
          <p:nvPr>
            <p:ph sz="half" idx="1"/>
          </p:nvPr>
        </p:nvSpPr>
        <p:spPr/>
        <p:txBody>
          <a:bodyPr>
            <a:normAutofit fontScale="92500" lnSpcReduction="20000"/>
          </a:bodyPr>
          <a:lstStyle/>
          <a:p>
            <a:r>
              <a:rPr lang="en-US" sz="2400" b="1" dirty="0" smtClean="0"/>
              <a:t>I = P × A × T </a:t>
            </a:r>
          </a:p>
          <a:p>
            <a:r>
              <a:rPr lang="en-US" sz="2400" b="1" dirty="0" smtClean="0"/>
              <a:t>I = </a:t>
            </a:r>
            <a:r>
              <a:rPr lang="en-US" sz="2400" dirty="0" smtClean="0"/>
              <a:t>Environmental   impact </a:t>
            </a:r>
          </a:p>
          <a:p>
            <a:r>
              <a:rPr lang="en-US" sz="2400" b="1" dirty="0" smtClean="0"/>
              <a:t>P = </a:t>
            </a:r>
            <a:r>
              <a:rPr lang="en-US" sz="2400" dirty="0" smtClean="0"/>
              <a:t>Population</a:t>
            </a:r>
          </a:p>
          <a:p>
            <a:r>
              <a:rPr lang="en-US" sz="2400" b="1" dirty="0" smtClean="0"/>
              <a:t>A = </a:t>
            </a:r>
            <a:r>
              <a:rPr lang="en-US" sz="2400" dirty="0" smtClean="0"/>
              <a:t>Affluence</a:t>
            </a:r>
          </a:p>
          <a:p>
            <a:r>
              <a:rPr lang="en-US" sz="2400" b="1" dirty="0" smtClean="0"/>
              <a:t>T = </a:t>
            </a:r>
            <a:r>
              <a:rPr lang="en-US" sz="2400" dirty="0" smtClean="0"/>
              <a:t>Technology</a:t>
            </a:r>
          </a:p>
          <a:p>
            <a:r>
              <a:rPr lang="en-US" sz="2400" dirty="0" smtClean="0"/>
              <a:t>Paul Ehrlich developed this equation.</a:t>
            </a:r>
          </a:p>
          <a:p>
            <a:endParaRPr lang="en-US" sz="2400" b="1" dirty="0"/>
          </a:p>
        </p:txBody>
      </p:sp>
      <p:pic>
        <p:nvPicPr>
          <p:cNvPr id="6" name="Content Placeholder 5" descr="IPAT.gif"/>
          <p:cNvPicPr>
            <a:picLocks noGrp="1" noChangeAspect="1"/>
          </p:cNvPicPr>
          <p:nvPr>
            <p:ph sz="half" idx="2"/>
          </p:nvPr>
        </p:nvPicPr>
        <p:blipFill>
          <a:blip r:embed="rId2"/>
          <a:stretch>
            <a:fillRect/>
          </a:stretch>
        </p:blipFill>
        <p:spPr>
          <a:xfrm>
            <a:off x="4760913" y="1981200"/>
            <a:ext cx="3429000" cy="3322307"/>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God and Creation</a:t>
            </a:r>
            <a:endParaRPr lang="en-US" dirty="0"/>
          </a:p>
        </p:txBody>
      </p:sp>
      <p:sp>
        <p:nvSpPr>
          <p:cNvPr id="5" name="Content Placeholder 4"/>
          <p:cNvSpPr>
            <a:spLocks noGrp="1"/>
          </p:cNvSpPr>
          <p:nvPr>
            <p:ph sz="half" idx="1"/>
          </p:nvPr>
        </p:nvSpPr>
        <p:spPr/>
        <p:txBody>
          <a:bodyPr/>
          <a:lstStyle/>
          <a:p>
            <a:r>
              <a:rPr lang="en-US" dirty="0" smtClean="0"/>
              <a:t>God is omnipotent, omniscient,  omnipresent, and good.</a:t>
            </a:r>
          </a:p>
          <a:p>
            <a:r>
              <a:rPr lang="en-US" dirty="0" smtClean="0"/>
              <a:t>God created everything to reflect His nature, will, and order </a:t>
            </a:r>
          </a:p>
          <a:p>
            <a:r>
              <a:rPr lang="en-US" dirty="0" smtClean="0"/>
              <a:t>The world was created to serve His purposes.</a:t>
            </a:r>
          </a:p>
          <a:p>
            <a:r>
              <a:rPr lang="en-US" dirty="0" smtClean="0"/>
              <a:t>God is separate from and greater than His created order</a:t>
            </a:r>
          </a:p>
          <a:p>
            <a:endParaRPr lang="en-US" dirty="0"/>
          </a:p>
        </p:txBody>
      </p:sp>
      <p:pic>
        <p:nvPicPr>
          <p:cNvPr id="7" name="Content Placeholder 6" descr="GodTheCreator.jpg"/>
          <p:cNvPicPr>
            <a:picLocks noGrp="1" noChangeAspect="1"/>
          </p:cNvPicPr>
          <p:nvPr>
            <p:ph sz="half" idx="2"/>
          </p:nvPr>
        </p:nvPicPr>
        <p:blipFill>
          <a:blip r:embed="rId2"/>
          <a:stretch>
            <a:fillRect/>
          </a:stretch>
        </p:blipFill>
        <p:spPr>
          <a:xfrm>
            <a:off x="4800600" y="2057400"/>
            <a:ext cx="3200400" cy="37338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Greenpeace International</a:t>
            </a:r>
            <a:endParaRPr lang="en-US" dirty="0"/>
          </a:p>
        </p:txBody>
      </p:sp>
      <p:sp>
        <p:nvSpPr>
          <p:cNvPr id="3" name="Content Placeholder 2"/>
          <p:cNvSpPr>
            <a:spLocks noGrp="1"/>
          </p:cNvSpPr>
          <p:nvPr>
            <p:ph sz="half" idx="1"/>
          </p:nvPr>
        </p:nvSpPr>
        <p:spPr/>
        <p:txBody>
          <a:bodyPr>
            <a:normAutofit fontScale="85000" lnSpcReduction="20000"/>
          </a:bodyPr>
          <a:lstStyle/>
          <a:p>
            <a:r>
              <a:rPr lang="en-US" sz="1800" b="1" dirty="0" smtClean="0"/>
              <a:t>Greenpeace</a:t>
            </a:r>
            <a:r>
              <a:rPr lang="en-US" sz="1800" dirty="0" smtClean="0"/>
              <a:t> </a:t>
            </a:r>
            <a:r>
              <a:rPr lang="en-US" sz="1800" dirty="0" smtClean="0"/>
              <a:t>began in 1970 in Canada. It is </a:t>
            </a:r>
            <a:r>
              <a:rPr lang="en-US" sz="1800" dirty="0" smtClean="0"/>
              <a:t>a </a:t>
            </a:r>
            <a:r>
              <a:rPr lang="en-US" sz="1800" dirty="0" smtClean="0"/>
              <a:t>non-governmental environmental </a:t>
            </a:r>
            <a:r>
              <a:rPr lang="en-US" sz="1800" dirty="0" smtClean="0"/>
              <a:t>organization</a:t>
            </a:r>
            <a:r>
              <a:rPr lang="en-US" sz="1800" baseline="30000" dirty="0" smtClean="0">
                <a:hlinkClick r:id="rId2" action="ppaction://hlinkfile"/>
              </a:rPr>
              <a:t>[</a:t>
            </a:r>
            <a:r>
              <a:rPr lang="en-US" sz="1800" dirty="0" smtClean="0"/>
              <a:t> with offices in over 40 countries and with an international coordinating body in </a:t>
            </a:r>
            <a:r>
              <a:rPr lang="en-US" sz="1800" dirty="0" smtClean="0"/>
              <a:t>Amsterdam, Netherlands. Greenpeace </a:t>
            </a:r>
            <a:r>
              <a:rPr lang="en-US" sz="1800" dirty="0" smtClean="0"/>
              <a:t>states its goal is to "ensure the ability of </a:t>
            </a:r>
            <a:r>
              <a:rPr lang="en-US" sz="1800" dirty="0" smtClean="0"/>
              <a:t>the Earth to </a:t>
            </a:r>
            <a:r>
              <a:rPr lang="en-US" sz="1800" dirty="0" smtClean="0"/>
              <a:t>nurture </a:t>
            </a:r>
            <a:r>
              <a:rPr lang="en-US" sz="1800" dirty="0" smtClean="0"/>
              <a:t>life </a:t>
            </a:r>
            <a:r>
              <a:rPr lang="en-US" sz="1800" dirty="0" smtClean="0"/>
              <a:t>in all its </a:t>
            </a:r>
            <a:r>
              <a:rPr lang="en-US" sz="1800" dirty="0" smtClean="0"/>
              <a:t>diversity“</a:t>
            </a:r>
            <a:r>
              <a:rPr lang="en-US" sz="1800" baseline="30000" dirty="0" smtClean="0"/>
              <a:t> </a:t>
            </a:r>
            <a:r>
              <a:rPr lang="en-US" sz="1800" dirty="0" smtClean="0"/>
              <a:t>and focuses its work on world wide issues such </a:t>
            </a:r>
            <a:r>
              <a:rPr lang="en-US" sz="1800" dirty="0" smtClean="0"/>
              <a:t>as global warming, deforestation, overfishing, commercial whaling </a:t>
            </a:r>
            <a:r>
              <a:rPr lang="en-US" sz="1800" dirty="0" smtClean="0"/>
              <a:t>and </a:t>
            </a:r>
            <a:r>
              <a:rPr lang="en-US" sz="1800" dirty="0" smtClean="0"/>
              <a:t>anti-nuclear </a:t>
            </a:r>
            <a:r>
              <a:rPr lang="en-US" sz="1800" dirty="0" smtClean="0"/>
              <a:t>issues. Greenpeace </a:t>
            </a:r>
            <a:r>
              <a:rPr lang="en-US" sz="1800" dirty="0" smtClean="0"/>
              <a:t>uses direct action, lobbying </a:t>
            </a:r>
            <a:r>
              <a:rPr lang="en-US" sz="1800" dirty="0" smtClean="0"/>
              <a:t>and </a:t>
            </a:r>
            <a:r>
              <a:rPr lang="en-US" sz="1800" dirty="0" smtClean="0"/>
              <a:t>research </a:t>
            </a:r>
            <a:r>
              <a:rPr lang="en-US" sz="1800" dirty="0" smtClean="0"/>
              <a:t>to achieve its goals. </a:t>
            </a:r>
            <a:endParaRPr lang="en-US" dirty="0"/>
          </a:p>
        </p:txBody>
      </p:sp>
      <p:pic>
        <p:nvPicPr>
          <p:cNvPr id="5" name="Content Placeholder 4" descr="greenix-greenpeace-green-peace-power-purchase-agreement.gif"/>
          <p:cNvPicPr>
            <a:picLocks noGrp="1" noChangeAspect="1"/>
          </p:cNvPicPr>
          <p:nvPr>
            <p:ph sz="half" idx="2"/>
          </p:nvPr>
        </p:nvPicPr>
        <p:blipFill>
          <a:blip r:embed="rId3"/>
          <a:stretch>
            <a:fillRect/>
          </a:stretch>
        </p:blipFill>
        <p:spPr>
          <a:xfrm>
            <a:off x="5237163" y="2177256"/>
            <a:ext cx="2476500" cy="352425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Sustainability and </a:t>
            </a:r>
            <a:br>
              <a:rPr lang="en-US" dirty="0" smtClean="0"/>
            </a:br>
            <a:r>
              <a:rPr lang="en-US" dirty="0" smtClean="0"/>
              <a:t>Global Governance</a:t>
            </a:r>
            <a:endParaRPr lang="en-US" dirty="0"/>
          </a:p>
        </p:txBody>
      </p:sp>
      <p:sp>
        <p:nvSpPr>
          <p:cNvPr id="3" name="Content Placeholder 2"/>
          <p:cNvSpPr>
            <a:spLocks noGrp="1"/>
          </p:cNvSpPr>
          <p:nvPr>
            <p:ph sz="half" idx="1"/>
          </p:nvPr>
        </p:nvSpPr>
        <p:spPr/>
        <p:txBody>
          <a:bodyPr>
            <a:normAutofit lnSpcReduction="10000"/>
          </a:bodyPr>
          <a:lstStyle/>
          <a:p>
            <a:r>
              <a:rPr lang="en-US" b="1" dirty="0" smtClean="0"/>
              <a:t>UNEP</a:t>
            </a:r>
            <a:r>
              <a:rPr lang="en-US" dirty="0" smtClean="0"/>
              <a:t> is the designated authority of the United Nations system in environmental issues at the global and regional level. Its mandate is to coordinate the development of environmental policy consensus by keeping the global environment under review and bringing emerging issues to the attention of governments and the international community for action. </a:t>
            </a:r>
            <a:endParaRPr lang="en-US" dirty="0"/>
          </a:p>
        </p:txBody>
      </p:sp>
      <p:pic>
        <p:nvPicPr>
          <p:cNvPr id="5" name="Content Placeholder 4" descr="UNEP_logo_svg.png"/>
          <p:cNvPicPr>
            <a:picLocks noGrp="1" noChangeAspect="1"/>
          </p:cNvPicPr>
          <p:nvPr>
            <p:ph sz="half" idx="2"/>
          </p:nvPr>
        </p:nvPicPr>
        <p:blipFill>
          <a:blip r:embed="rId2"/>
          <a:stretch>
            <a:fillRect/>
          </a:stretch>
        </p:blipFill>
        <p:spPr>
          <a:xfrm>
            <a:off x="4800600" y="2209800"/>
            <a:ext cx="3276600" cy="34290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3"/>
          </p:nvPr>
        </p:nvSpPr>
        <p:spPr/>
        <p:txBody>
          <a:bodyPr/>
          <a:lstStyle/>
          <a:p>
            <a:pPr algn="ctr"/>
            <a:r>
              <a:rPr lang="en-US" sz="2800" dirty="0" smtClean="0"/>
              <a:t>Maurice Strong</a:t>
            </a:r>
            <a:endParaRPr lang="en-US" sz="2800" dirty="0"/>
          </a:p>
        </p:txBody>
      </p:sp>
      <p:sp>
        <p:nvSpPr>
          <p:cNvPr id="7" name="Title 6"/>
          <p:cNvSpPr>
            <a:spLocks noGrp="1"/>
          </p:cNvSpPr>
          <p:nvPr>
            <p:ph type="title"/>
          </p:nvPr>
        </p:nvSpPr>
        <p:spPr/>
        <p:txBody>
          <a:bodyPr/>
          <a:lstStyle/>
          <a:p>
            <a:pPr algn="ctr"/>
            <a:r>
              <a:rPr lang="en-US" dirty="0" smtClean="0"/>
              <a:t>Sustainability and </a:t>
            </a:r>
            <a:br>
              <a:rPr lang="en-US" dirty="0" smtClean="0"/>
            </a:br>
            <a:r>
              <a:rPr lang="en-US" dirty="0" smtClean="0"/>
              <a:t>Global Governance</a:t>
            </a:r>
            <a:endParaRPr lang="en-US" dirty="0"/>
          </a:p>
        </p:txBody>
      </p:sp>
      <p:sp>
        <p:nvSpPr>
          <p:cNvPr id="8" name="Text Placeholder 7"/>
          <p:cNvSpPr>
            <a:spLocks noGrp="1"/>
          </p:cNvSpPr>
          <p:nvPr>
            <p:ph type="body" idx="1"/>
          </p:nvPr>
        </p:nvSpPr>
        <p:spPr/>
        <p:txBody>
          <a:bodyPr/>
          <a:lstStyle/>
          <a:p>
            <a:pPr algn="ctr"/>
            <a:r>
              <a:rPr lang="en-US" sz="2800" dirty="0" smtClean="0"/>
              <a:t>Earth Council Alliance</a:t>
            </a:r>
            <a:endParaRPr lang="en-US" sz="2800" dirty="0"/>
          </a:p>
        </p:txBody>
      </p:sp>
      <p:pic>
        <p:nvPicPr>
          <p:cNvPr id="6" name="Content Placeholder 5" descr="ECA.jpg"/>
          <p:cNvPicPr>
            <a:picLocks noGrp="1" noChangeAspect="1"/>
          </p:cNvPicPr>
          <p:nvPr>
            <p:ph sz="half" idx="2"/>
          </p:nvPr>
        </p:nvPicPr>
        <p:blipFill>
          <a:blip r:embed="rId2"/>
          <a:stretch>
            <a:fillRect/>
          </a:stretch>
        </p:blipFill>
        <p:spPr>
          <a:xfrm>
            <a:off x="1066800" y="2514600"/>
            <a:ext cx="3429000" cy="3200399"/>
          </a:xfrm>
        </p:spPr>
      </p:pic>
      <p:pic>
        <p:nvPicPr>
          <p:cNvPr id="5" name="Content Placeholder 4" descr="maurice_strong_hires.jpg"/>
          <p:cNvPicPr>
            <a:picLocks noGrp="1" noChangeAspect="1"/>
          </p:cNvPicPr>
          <p:nvPr>
            <p:ph sz="quarter" idx="4"/>
          </p:nvPr>
        </p:nvPicPr>
        <p:blipFill>
          <a:blip r:embed="rId3" cstate="print"/>
          <a:stretch>
            <a:fillRect/>
          </a:stretch>
        </p:blipFill>
        <p:spPr>
          <a:xfrm>
            <a:off x="4862234" y="2590800"/>
            <a:ext cx="3134282" cy="321786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3"/>
          </p:nvPr>
        </p:nvSpPr>
        <p:spPr/>
        <p:txBody>
          <a:bodyPr/>
          <a:lstStyle/>
          <a:p>
            <a:pPr algn="ctr"/>
            <a:r>
              <a:rPr lang="en-US" sz="2800" dirty="0" smtClean="0"/>
              <a:t>Green Cross International</a:t>
            </a:r>
            <a:endParaRPr lang="en-US" sz="2800" dirty="0"/>
          </a:p>
        </p:txBody>
      </p:sp>
      <p:sp>
        <p:nvSpPr>
          <p:cNvPr id="2" name="Title 1"/>
          <p:cNvSpPr>
            <a:spLocks noGrp="1"/>
          </p:cNvSpPr>
          <p:nvPr>
            <p:ph type="title"/>
          </p:nvPr>
        </p:nvSpPr>
        <p:spPr/>
        <p:txBody>
          <a:bodyPr/>
          <a:lstStyle/>
          <a:p>
            <a:pPr algn="ctr"/>
            <a:r>
              <a:rPr lang="en-US" dirty="0" smtClean="0"/>
              <a:t>Sustainability and </a:t>
            </a:r>
            <a:br>
              <a:rPr lang="en-US" dirty="0" smtClean="0"/>
            </a:br>
            <a:r>
              <a:rPr lang="en-US" dirty="0" smtClean="0"/>
              <a:t>Global Governance</a:t>
            </a:r>
            <a:endParaRPr lang="en-US" dirty="0"/>
          </a:p>
        </p:txBody>
      </p:sp>
      <p:sp>
        <p:nvSpPr>
          <p:cNvPr id="5" name="Text Placeholder 4"/>
          <p:cNvSpPr>
            <a:spLocks noGrp="1"/>
          </p:cNvSpPr>
          <p:nvPr>
            <p:ph type="body" idx="1"/>
          </p:nvPr>
        </p:nvSpPr>
        <p:spPr/>
        <p:txBody>
          <a:bodyPr/>
          <a:lstStyle/>
          <a:p>
            <a:pPr algn="ctr"/>
            <a:r>
              <a:rPr lang="en-US" sz="2800" dirty="0" smtClean="0"/>
              <a:t>Mikhail Gorbachev</a:t>
            </a:r>
            <a:endParaRPr lang="en-US" sz="2800" dirty="0"/>
          </a:p>
        </p:txBody>
      </p:sp>
      <p:pic>
        <p:nvPicPr>
          <p:cNvPr id="9" name="Content Placeholder 8" descr="gorbachev.jpg"/>
          <p:cNvPicPr>
            <a:picLocks noGrp="1" noChangeAspect="1"/>
          </p:cNvPicPr>
          <p:nvPr>
            <p:ph sz="half" idx="2"/>
          </p:nvPr>
        </p:nvPicPr>
        <p:blipFill>
          <a:blip r:embed="rId2"/>
          <a:stretch>
            <a:fillRect/>
          </a:stretch>
        </p:blipFill>
        <p:spPr>
          <a:xfrm>
            <a:off x="1599702" y="2590800"/>
            <a:ext cx="2264772" cy="3217863"/>
          </a:xfrm>
        </p:spPr>
      </p:pic>
      <p:pic>
        <p:nvPicPr>
          <p:cNvPr id="7" name="Content Placeholder 6" descr="green cross international.jpg"/>
          <p:cNvPicPr>
            <a:picLocks noGrp="1" noChangeAspect="1"/>
          </p:cNvPicPr>
          <p:nvPr>
            <p:ph sz="quarter" idx="4"/>
          </p:nvPr>
        </p:nvPicPr>
        <p:blipFill>
          <a:blip r:embed="rId3"/>
          <a:stretch>
            <a:fillRect/>
          </a:stretch>
        </p:blipFill>
        <p:spPr>
          <a:xfrm>
            <a:off x="4800600" y="2667000"/>
            <a:ext cx="3276600" cy="31242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Earth Charter</a:t>
            </a:r>
            <a:endParaRPr lang="en-US" dirty="0"/>
          </a:p>
        </p:txBody>
      </p:sp>
      <p:pic>
        <p:nvPicPr>
          <p:cNvPr id="4" name="Content Placeholder 3" descr="earth charter org chart.gif"/>
          <p:cNvPicPr>
            <a:picLocks noGrp="1" noChangeAspect="1"/>
          </p:cNvPicPr>
          <p:nvPr>
            <p:ph idx="1"/>
          </p:nvPr>
        </p:nvPicPr>
        <p:blipFill>
          <a:blip r:embed="rId2"/>
          <a:stretch>
            <a:fillRect/>
          </a:stretch>
        </p:blipFill>
        <p:spPr>
          <a:xfrm>
            <a:off x="2143125" y="2281237"/>
            <a:ext cx="4857750" cy="3286125"/>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Earth Charter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stand at a critical moment in Earth's history, a time when humanity must choose its future. As the world becomes increasingly interdependent and fragile, the future at once holds great peril and great promise. To move forward we must recognize that in the midst of a magnificent diversity of cultures and life forms we are one human family and one Earth community with a common destiny. We must join together to bring forth a sustainable global society founded on respect for nature, universal human rights, economic justice, and a culture of peace. Towards this end, it is imperative that we, the peoples of Earth, declare our responsibility to one another, to the greater community of life, and to future generations.</a:t>
            </a:r>
            <a:r>
              <a:rPr lang="en-US" baseline="30000" dirty="0" smtClean="0">
                <a:hlinkClick r:id="rId2" action="ppaction://hlinkfile"/>
              </a:rPr>
              <a: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br>
              <a:rPr lang="en-US" dirty="0" smtClean="0"/>
            </a:br>
            <a:r>
              <a:rPr lang="en-US" dirty="0" smtClean="0"/>
              <a:t>Earth Charter: Principles</a:t>
            </a:r>
            <a:endParaRPr lang="en-US" dirty="0"/>
          </a:p>
        </p:txBody>
      </p:sp>
      <p:sp>
        <p:nvSpPr>
          <p:cNvPr id="3" name="Content Placeholder 2"/>
          <p:cNvSpPr>
            <a:spLocks noGrp="1"/>
          </p:cNvSpPr>
          <p:nvPr>
            <p:ph sz="half" idx="1"/>
          </p:nvPr>
        </p:nvSpPr>
        <p:spPr/>
        <p:txBody>
          <a:bodyPr>
            <a:normAutofit lnSpcReduction="10000"/>
          </a:bodyPr>
          <a:lstStyle/>
          <a:p>
            <a:r>
              <a:rPr lang="en-US" sz="2000" b="1" dirty="0" smtClean="0"/>
              <a:t>I. Respect and Care for the Community of Life</a:t>
            </a:r>
          </a:p>
          <a:p>
            <a:r>
              <a:rPr lang="en-US" sz="2000" b="1" dirty="0" smtClean="0"/>
              <a:t>II. Ecological Integrity</a:t>
            </a:r>
          </a:p>
          <a:p>
            <a:r>
              <a:rPr lang="en-US" sz="2000" b="1" dirty="0" smtClean="0"/>
              <a:t>III. Social and Economic Justice</a:t>
            </a:r>
          </a:p>
          <a:p>
            <a:r>
              <a:rPr lang="en-US" sz="2000" dirty="0" smtClean="0"/>
              <a:t>. </a:t>
            </a:r>
            <a:r>
              <a:rPr lang="en-US" sz="2000" b="1" dirty="0" smtClean="0"/>
              <a:t>IV. Democracy, Nonviolence, and Peace</a:t>
            </a:r>
            <a:endParaRPr lang="en-US" sz="2000" dirty="0" smtClean="0"/>
          </a:p>
          <a:p>
            <a:endParaRPr lang="en-US" sz="2000" b="1" dirty="0" smtClean="0"/>
          </a:p>
          <a:p>
            <a:endParaRPr lang="en-US" sz="2000" dirty="0" smtClean="0"/>
          </a:p>
          <a:p>
            <a:endParaRPr lang="en-US" dirty="0" smtClean="0"/>
          </a:p>
          <a:p>
            <a:endParaRPr lang="en-US" dirty="0"/>
          </a:p>
        </p:txBody>
      </p:sp>
      <p:pic>
        <p:nvPicPr>
          <p:cNvPr id="5" name="Content Placeholder 4" descr="Earth_Charter_Logo.jpg"/>
          <p:cNvPicPr>
            <a:picLocks noGrp="1" noChangeAspect="1"/>
          </p:cNvPicPr>
          <p:nvPr>
            <p:ph sz="half" idx="2"/>
          </p:nvPr>
        </p:nvPicPr>
        <p:blipFill>
          <a:blip r:embed="rId2" cstate="print"/>
          <a:stretch>
            <a:fillRect/>
          </a:stretch>
        </p:blipFill>
        <p:spPr>
          <a:xfrm>
            <a:off x="4760913" y="2183513"/>
            <a:ext cx="3429000" cy="3511737"/>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Earth Charter: Mission</a:t>
            </a:r>
            <a:endParaRPr lang="en-US" dirty="0"/>
          </a:p>
        </p:txBody>
      </p:sp>
      <p:sp>
        <p:nvSpPr>
          <p:cNvPr id="6" name="Content Placeholder 5"/>
          <p:cNvSpPr>
            <a:spLocks noGrp="1"/>
          </p:cNvSpPr>
          <p:nvPr>
            <p:ph sz="half" idx="1"/>
          </p:nvPr>
        </p:nvSpPr>
        <p:spPr/>
        <p:txBody>
          <a:bodyPr/>
          <a:lstStyle/>
          <a:p>
            <a:r>
              <a:rPr lang="en-US" dirty="0" smtClean="0"/>
              <a:t>The mission of the Earth Charter Initiative is to promote the transition to sustainable ways of living and a global society founded on a shared ethical framework that includes respect and care for the community of life, ecological integrity, universal human rights, respect for diversity, economic justice, democracy, and a culture of peace.</a:t>
            </a:r>
          </a:p>
          <a:p>
            <a:endParaRPr lang="en-US" dirty="0"/>
          </a:p>
        </p:txBody>
      </p:sp>
      <p:pic>
        <p:nvPicPr>
          <p:cNvPr id="9" name="Content Placeholder 8" descr="earthinhands.jpg"/>
          <p:cNvPicPr>
            <a:picLocks noGrp="1" noChangeAspect="1"/>
          </p:cNvPicPr>
          <p:nvPr>
            <p:ph sz="half" idx="2"/>
          </p:nvPr>
        </p:nvPicPr>
        <p:blipFill>
          <a:blip r:embed="rId2"/>
          <a:stretch>
            <a:fillRect/>
          </a:stretch>
        </p:blipFill>
        <p:spPr>
          <a:xfrm>
            <a:off x="4760913" y="2801760"/>
            <a:ext cx="3429000" cy="2275242"/>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Earth Charter and Religion</a:t>
            </a:r>
            <a:endParaRPr lang="en-US" dirty="0"/>
          </a:p>
        </p:txBody>
      </p:sp>
      <p:sp>
        <p:nvSpPr>
          <p:cNvPr id="3" name="Content Placeholder 2"/>
          <p:cNvSpPr>
            <a:spLocks noGrp="1"/>
          </p:cNvSpPr>
          <p:nvPr>
            <p:ph sz="half" idx="1"/>
          </p:nvPr>
        </p:nvSpPr>
        <p:spPr/>
        <p:txBody>
          <a:bodyPr>
            <a:noAutofit/>
          </a:bodyPr>
          <a:lstStyle/>
          <a:p>
            <a:r>
              <a:rPr lang="en-US" dirty="0" smtClean="0"/>
              <a:t>In early 2009, as part of the ECI decentralization strategy, a Task Force on Religion, Spirituality and Ethics was formed. This Task Force aims to engage a broad range of individuals, institutions, and organizations concerned with religion, spirituality, ethics, to use the Earth Charter in their efforts toward creating a just, peaceful, and sustainable future for the Earth Community.</a:t>
            </a:r>
          </a:p>
          <a:p>
            <a:r>
              <a:rPr lang="en-US" dirty="0" smtClean="0"/>
              <a:t> </a:t>
            </a:r>
          </a:p>
          <a:p>
            <a:endParaRPr lang="en-US" dirty="0"/>
          </a:p>
        </p:txBody>
      </p:sp>
      <p:pic>
        <p:nvPicPr>
          <p:cNvPr id="5" name="Content Placeholder 4" descr="Gaea-Gaia--Mother-Earth-.jpg"/>
          <p:cNvPicPr>
            <a:picLocks noGrp="1" noChangeAspect="1"/>
          </p:cNvPicPr>
          <p:nvPr>
            <p:ph sz="half" idx="2"/>
          </p:nvPr>
        </p:nvPicPr>
        <p:blipFill>
          <a:blip r:embed="rId2"/>
          <a:stretch>
            <a:fillRect/>
          </a:stretch>
        </p:blipFill>
        <p:spPr>
          <a:xfrm>
            <a:off x="4760913" y="2206187"/>
            <a:ext cx="3429000" cy="3466388"/>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Earth Worshippers</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Today's global warming zealots have neatly appropriated this enduring scriptural apologue. Those of them who have embraced the Gaia thesis are able to revere an almost living planet. And now, the timeless appeal of their narrative is attracting the devotees of conventional creeds, some of whom are trying to align their own theologies with the foxy faith of the hour. For example, in a forthcoming TV show, the former Dominican friar Mark Dowd aims to show that the religions of the book have goofed: all that stuff about humans having dominion over the Earth is entirely the wrong way round.  </a:t>
            </a:r>
          </a:p>
          <a:p>
            <a:r>
              <a:rPr lang="en-US" dirty="0" smtClean="0"/>
              <a:t>David Cox, Guardian Newspaper, Feb 8 2007.</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God and Creation</a:t>
            </a:r>
            <a:endParaRPr lang="en-US" dirty="0"/>
          </a:p>
        </p:txBody>
      </p:sp>
      <p:sp>
        <p:nvSpPr>
          <p:cNvPr id="6" name="Content Placeholder 5"/>
          <p:cNvSpPr>
            <a:spLocks noGrp="1"/>
          </p:cNvSpPr>
          <p:nvPr>
            <p:ph idx="1"/>
          </p:nvPr>
        </p:nvSpPr>
        <p:spPr/>
        <p:txBody>
          <a:bodyPr>
            <a:normAutofit fontScale="85000" lnSpcReduction="20000"/>
          </a:bodyPr>
          <a:lstStyle/>
          <a:p>
            <a:r>
              <a:rPr lang="en-US" dirty="0" smtClean="0"/>
              <a:t>God has created the earth to support life in general, and human life in particular</a:t>
            </a:r>
          </a:p>
          <a:p>
            <a:r>
              <a:rPr lang="en-US" dirty="0" smtClean="0"/>
              <a:t>God has given man authority over the earth</a:t>
            </a:r>
          </a:p>
          <a:p>
            <a:r>
              <a:rPr lang="en-US" dirty="0" smtClean="0"/>
              <a:t>The earth cannot be destroyed by man because God made it to be strong and robust</a:t>
            </a:r>
          </a:p>
          <a:p>
            <a:r>
              <a:rPr lang="en-US" dirty="0" smtClean="0"/>
              <a:t>The earth will exist and continue to support life until God “the Creator” brings all things to an end</a:t>
            </a:r>
          </a:p>
          <a:p>
            <a:r>
              <a:rPr lang="en-US" b="1" dirty="0" smtClean="0"/>
              <a:t>Theo- centric Environmentalism</a:t>
            </a:r>
          </a:p>
          <a:p>
            <a:pPr lvl="1"/>
            <a:r>
              <a:rPr lang="en-US" dirty="0" smtClean="0"/>
              <a:t>Something is good only if it serves the purpose that God has for it.</a:t>
            </a:r>
          </a:p>
          <a:p>
            <a:pPr lvl="1"/>
            <a:r>
              <a:rPr lang="en-US" dirty="0" smtClean="0"/>
              <a:t>In God’s created order there is room for both man and his environment</a:t>
            </a:r>
          </a:p>
          <a:p>
            <a:endParaRPr lang="en-US"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Greenpeace and Sustainable Development</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Greenpeace was one of the first parties to formulate a </a:t>
            </a:r>
            <a:r>
              <a:rPr lang="en-US" dirty="0" smtClean="0"/>
              <a:t>sustainable development </a:t>
            </a:r>
            <a:r>
              <a:rPr lang="en-US" dirty="0" smtClean="0"/>
              <a:t>scenario for climate change mitigation, which it did in 1993</a:t>
            </a:r>
            <a:r>
              <a:rPr lang="en-US" dirty="0" smtClean="0"/>
              <a:t>. </a:t>
            </a:r>
            <a:r>
              <a:rPr lang="en-US" dirty="0" smtClean="0"/>
              <a:t>According to sociologists Marc </a:t>
            </a:r>
            <a:r>
              <a:rPr lang="en-US" dirty="0" err="1" smtClean="0"/>
              <a:t>Mormont</a:t>
            </a:r>
            <a:r>
              <a:rPr lang="en-US" dirty="0" smtClean="0"/>
              <a:t> and Christine </a:t>
            </a:r>
            <a:r>
              <a:rPr lang="en-US" dirty="0" err="1" smtClean="0"/>
              <a:t>Dasnoy</a:t>
            </a:r>
            <a:r>
              <a:rPr lang="en-US" dirty="0" smtClean="0"/>
              <a:t>, Greenpeace played a significant role in raising public awareness of global warming in the 1990s</a:t>
            </a:r>
            <a:r>
              <a:rPr lang="en-US" dirty="0" smtClean="0"/>
              <a:t>. </a:t>
            </a:r>
            <a:r>
              <a:rPr lang="en-US" dirty="0" smtClean="0"/>
              <a:t>The organization has also focused on </a:t>
            </a:r>
            <a:r>
              <a:rPr lang="en-US" dirty="0" err="1" smtClean="0"/>
              <a:t>chloro</a:t>
            </a:r>
            <a:r>
              <a:rPr lang="en-US" dirty="0" smtClean="0"/>
              <a:t> </a:t>
            </a:r>
            <a:r>
              <a:rPr lang="en-US" dirty="0" err="1" smtClean="0"/>
              <a:t>flouro</a:t>
            </a:r>
            <a:r>
              <a:rPr lang="en-US" dirty="0" smtClean="0"/>
              <a:t> carbons, </a:t>
            </a:r>
            <a:r>
              <a:rPr lang="en-US" dirty="0" smtClean="0"/>
              <a:t>because of both their global warming potential and their effect on the ozone layer. Greenpeace was one of the leading participants advocating early phase-out of ozone depleting substances in the </a:t>
            </a:r>
            <a:r>
              <a:rPr lang="en-US" dirty="0" smtClean="0"/>
              <a:t>Montreal Protocol.</a:t>
            </a:r>
            <a:endParaRPr lang="en-US" dirty="0"/>
          </a:p>
        </p:txBody>
      </p:sp>
      <p:pic>
        <p:nvPicPr>
          <p:cNvPr id="5" name="Content Placeholder 4" descr="greenpeace.jpg"/>
          <p:cNvPicPr>
            <a:picLocks noGrp="1" noChangeAspect="1"/>
          </p:cNvPicPr>
          <p:nvPr>
            <p:ph sz="half" idx="2"/>
          </p:nvPr>
        </p:nvPicPr>
        <p:blipFill>
          <a:blip r:embed="rId2"/>
          <a:stretch>
            <a:fillRect/>
          </a:stretch>
        </p:blipFill>
        <p:spPr>
          <a:xfrm>
            <a:off x="4760913" y="2759747"/>
            <a:ext cx="3429000" cy="2359269"/>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Sustainable Development</a:t>
            </a:r>
            <a:endParaRPr lang="en-US" dirty="0"/>
          </a:p>
        </p:txBody>
      </p:sp>
      <p:sp>
        <p:nvSpPr>
          <p:cNvPr id="5" name="Content Placeholder 4"/>
          <p:cNvSpPr>
            <a:spLocks noGrp="1"/>
          </p:cNvSpPr>
          <p:nvPr>
            <p:ph sz="half" idx="1"/>
          </p:nvPr>
        </p:nvSpPr>
        <p:spPr/>
        <p:txBody>
          <a:bodyPr>
            <a:normAutofit fontScale="85000" lnSpcReduction="20000"/>
          </a:bodyPr>
          <a:lstStyle/>
          <a:p>
            <a:r>
              <a:rPr lang="en-US" b="1" dirty="0" smtClean="0"/>
              <a:t>Agenda 21</a:t>
            </a:r>
            <a:r>
              <a:rPr lang="en-US" dirty="0" smtClean="0"/>
              <a:t> is a comprehensive plan of action to be taken globally, nationally and locally by organizations of the United Nations System, Governments, and Major Groups in every area in which human impacts on the environment.</a:t>
            </a:r>
          </a:p>
          <a:p>
            <a:r>
              <a:rPr lang="en-US" dirty="0" smtClean="0"/>
              <a:t>The full implementation of </a:t>
            </a:r>
            <a:r>
              <a:rPr lang="en-US" b="1" dirty="0" smtClean="0"/>
              <a:t>Agenda 21</a:t>
            </a:r>
            <a:r>
              <a:rPr lang="en-US" dirty="0" smtClean="0"/>
              <a:t>, the Program for Further Implementation of </a:t>
            </a:r>
            <a:r>
              <a:rPr lang="en-US" b="1" dirty="0" smtClean="0"/>
              <a:t>Agenda 21 </a:t>
            </a:r>
            <a:r>
              <a:rPr lang="en-US" dirty="0" smtClean="0"/>
              <a:t>and the Commitments to the Rio principles, were strongly reaffirmed at the </a:t>
            </a:r>
            <a:r>
              <a:rPr lang="en-US" b="1" dirty="0" smtClean="0"/>
              <a:t>World Summit on Sustainable Development </a:t>
            </a:r>
            <a:r>
              <a:rPr lang="en-US" dirty="0" smtClean="0"/>
              <a:t>held in Johannesburg, South Africa from 26 August to 4 September 2002.</a:t>
            </a:r>
          </a:p>
          <a:p>
            <a:endParaRPr lang="en-US" dirty="0"/>
          </a:p>
        </p:txBody>
      </p:sp>
      <p:pic>
        <p:nvPicPr>
          <p:cNvPr id="7" name="Content Placeholder 6" descr="agenda21_cover.gif"/>
          <p:cNvPicPr>
            <a:picLocks noGrp="1" noChangeAspect="1"/>
          </p:cNvPicPr>
          <p:nvPr>
            <p:ph sz="half" idx="2"/>
          </p:nvPr>
        </p:nvPicPr>
        <p:blipFill>
          <a:blip r:embed="rId2"/>
          <a:stretch>
            <a:fillRect/>
          </a:stretch>
        </p:blipFill>
        <p:spPr>
          <a:xfrm>
            <a:off x="5028227" y="2070100"/>
            <a:ext cx="2894371" cy="3738563"/>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Sustainability </a:t>
            </a:r>
            <a:br>
              <a:rPr lang="en-US" dirty="0" smtClean="0"/>
            </a:br>
            <a:r>
              <a:rPr lang="en-US" dirty="0" smtClean="0"/>
              <a:t>and Socialism</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The dynamism and initiative of capitalism is something that would no longer be needed. The priority would be egalitarianism because in a steady state economy it would not be possible to justify inequality on the grounds that it leads to growth from which all benefit in the end. Instead, the lack of growth dynamic in a market socialist economy can be seen as a point in favor from a green perspective. </a:t>
            </a:r>
          </a:p>
          <a:p>
            <a:r>
              <a:rPr lang="en-US" dirty="0" smtClean="0"/>
              <a:t>Simon </a:t>
            </a:r>
            <a:r>
              <a:rPr lang="en-US" dirty="0" err="1" smtClean="0"/>
              <a:t>Dresner</a:t>
            </a:r>
            <a:r>
              <a:rPr lang="en-US" dirty="0" smtClean="0"/>
              <a:t>, </a:t>
            </a:r>
            <a:r>
              <a:rPr lang="en-US" i="1" dirty="0" smtClean="0"/>
              <a:t>The Principles of Sustainability</a:t>
            </a:r>
            <a:r>
              <a:rPr lang="en-US" dirty="0" smtClean="0"/>
              <a:t>, 113.</a:t>
            </a:r>
            <a:endParaRPr lang="en-US" dirty="0"/>
          </a:p>
        </p:txBody>
      </p:sp>
      <p:pic>
        <p:nvPicPr>
          <p:cNvPr id="5" name="Content Placeholder 4" descr="watermelon.jpg"/>
          <p:cNvPicPr>
            <a:picLocks noGrp="1" noChangeAspect="1"/>
          </p:cNvPicPr>
          <p:nvPr>
            <p:ph sz="half" idx="2"/>
          </p:nvPr>
        </p:nvPicPr>
        <p:blipFill>
          <a:blip r:embed="rId2"/>
          <a:stretch>
            <a:fillRect/>
          </a:stretch>
        </p:blipFill>
        <p:spPr>
          <a:xfrm>
            <a:off x="4779963" y="2288381"/>
            <a:ext cx="3390900" cy="33020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Greenpeace </a:t>
            </a:r>
            <a:r>
              <a:rPr lang="en-US" sz="4800" dirty="0" smtClean="0"/>
              <a:t>and Socialism</a:t>
            </a:r>
            <a:endParaRPr lang="en-US" sz="4800" dirty="0"/>
          </a:p>
        </p:txBody>
      </p:sp>
      <p:sp>
        <p:nvSpPr>
          <p:cNvPr id="3" name="Content Placeholder 2"/>
          <p:cNvSpPr>
            <a:spLocks noGrp="1"/>
          </p:cNvSpPr>
          <p:nvPr>
            <p:ph sz="half" idx="1"/>
          </p:nvPr>
        </p:nvSpPr>
        <p:spPr/>
        <p:txBody>
          <a:bodyPr>
            <a:normAutofit/>
          </a:bodyPr>
          <a:lstStyle/>
          <a:p>
            <a:r>
              <a:rPr lang="en-US" dirty="0" smtClean="0"/>
              <a:t>Early Greenpeace member Canadian </a:t>
            </a:r>
            <a:r>
              <a:rPr lang="en-US" dirty="0" smtClean="0"/>
              <a:t>Ecologist Patrick Moore </a:t>
            </a:r>
            <a:r>
              <a:rPr lang="en-US" dirty="0" smtClean="0"/>
              <a:t>left the organization in 1986 when it, according to Moore, decided to support a universal ban on </a:t>
            </a:r>
            <a:r>
              <a:rPr lang="en-US" dirty="0" smtClean="0"/>
              <a:t>chlorine </a:t>
            </a:r>
            <a:r>
              <a:rPr lang="en-US" dirty="0" smtClean="0"/>
              <a:t>in drinking </a:t>
            </a:r>
            <a:r>
              <a:rPr lang="en-US" dirty="0" smtClean="0"/>
              <a:t>water. </a:t>
            </a:r>
            <a:r>
              <a:rPr lang="en-US" dirty="0" smtClean="0"/>
              <a:t>Moore has argued that Greenpeace today is motivated by politics rather than science and that none of his "fellow directors had any formal science education".</a:t>
            </a:r>
            <a:r>
              <a:rPr lang="en-US" baseline="30000" dirty="0" smtClean="0">
                <a:hlinkClick r:id="rId2" action="ppaction://hlinkfile"/>
              </a:rPr>
              <a:t>[</a:t>
            </a:r>
            <a:endParaRPr lang="en-US" dirty="0"/>
          </a:p>
        </p:txBody>
      </p:sp>
      <p:pic>
        <p:nvPicPr>
          <p:cNvPr id="5" name="Content Placeholder 4" descr="patrick moore.jpg"/>
          <p:cNvPicPr>
            <a:picLocks noGrp="1" noChangeAspect="1"/>
          </p:cNvPicPr>
          <p:nvPr>
            <p:ph sz="half" idx="2"/>
          </p:nvPr>
        </p:nvPicPr>
        <p:blipFill>
          <a:blip r:embed="rId3"/>
          <a:stretch>
            <a:fillRect/>
          </a:stretch>
        </p:blipFill>
        <p:spPr>
          <a:xfrm>
            <a:off x="5410200" y="2209800"/>
            <a:ext cx="2362200" cy="35814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Sustainability </a:t>
            </a:r>
            <a:br>
              <a:rPr lang="en-US" dirty="0" smtClean="0"/>
            </a:br>
            <a:r>
              <a:rPr lang="en-US" dirty="0" smtClean="0"/>
              <a:t>and Socialism</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Clearly the Chinese, together with the rest of the over six billion people in the world, face a predicament that calls for a significant ecological, economic and social shift. The Sustainability Revolution presents an alternative that supports economic viability and healthy ecosystems by modifying consumption patterns and implementing a more equitable social framework.</a:t>
            </a:r>
            <a:endParaRPr lang="en-US" smtClean="0"/>
          </a:p>
          <a:p>
            <a:r>
              <a:rPr lang="en-US" smtClean="0"/>
              <a:t> </a:t>
            </a:r>
            <a:r>
              <a:rPr lang="en-US" dirty="0" smtClean="0"/>
              <a:t>Andres R. Edwards, </a:t>
            </a:r>
            <a:r>
              <a:rPr lang="en-US" i="1" dirty="0" smtClean="0"/>
              <a:t>The Sustainability Revolution</a:t>
            </a:r>
            <a:r>
              <a:rPr lang="en-US" dirty="0" smtClean="0"/>
              <a:t>, 3.</a:t>
            </a:r>
            <a:endParaRPr lang="en-US" dirty="0"/>
          </a:p>
        </p:txBody>
      </p:sp>
      <p:pic>
        <p:nvPicPr>
          <p:cNvPr id="5" name="Content Placeholder 4" descr="socialism-attacks-capitalism.jpg"/>
          <p:cNvPicPr>
            <a:picLocks noGrp="1" noChangeAspect="1"/>
          </p:cNvPicPr>
          <p:nvPr>
            <p:ph sz="half" idx="2"/>
          </p:nvPr>
        </p:nvPicPr>
        <p:blipFill>
          <a:blip r:embed="rId2"/>
          <a:stretch>
            <a:fillRect/>
          </a:stretch>
        </p:blipFill>
        <p:spPr>
          <a:xfrm>
            <a:off x="4760913" y="2224881"/>
            <a:ext cx="3429000" cy="34290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smtClean="0"/>
              <a:t>Human Welfare </a:t>
            </a:r>
            <a:br>
              <a:rPr lang="en-US" dirty="0" smtClean="0"/>
            </a:br>
            <a:r>
              <a:rPr lang="en-US" dirty="0" err="1" smtClean="0"/>
              <a:t>vs</a:t>
            </a:r>
            <a:r>
              <a:rPr lang="en-US" dirty="0" smtClean="0"/>
              <a:t> Ecological Welfare</a:t>
            </a:r>
            <a:endParaRPr lang="en-US" dirty="0"/>
          </a:p>
        </p:txBody>
      </p:sp>
      <p:pic>
        <p:nvPicPr>
          <p:cNvPr id="8" name="Content Placeholder 7" descr="Human_welfare_and_ecological_footprint_sustainability.jpg"/>
          <p:cNvPicPr>
            <a:picLocks noGrp="1" noChangeAspect="1"/>
          </p:cNvPicPr>
          <p:nvPr>
            <p:ph idx="1"/>
          </p:nvPr>
        </p:nvPicPr>
        <p:blipFill>
          <a:blip r:embed="rId2"/>
          <a:stretch>
            <a:fillRect/>
          </a:stretch>
        </p:blipFill>
        <p:spPr>
          <a:xfrm>
            <a:off x="1530207" y="1752600"/>
            <a:ext cx="6083585" cy="43434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Index of Sustainable Economic Welfare</a:t>
            </a:r>
            <a:endParaRPr lang="en-US" dirty="0"/>
          </a:p>
        </p:txBody>
      </p:sp>
      <p:sp>
        <p:nvSpPr>
          <p:cNvPr id="3" name="Content Placeholder 2"/>
          <p:cNvSpPr>
            <a:spLocks noGrp="1"/>
          </p:cNvSpPr>
          <p:nvPr>
            <p:ph idx="1"/>
          </p:nvPr>
        </p:nvSpPr>
        <p:spPr/>
        <p:txBody>
          <a:bodyPr/>
          <a:lstStyle/>
          <a:p>
            <a:r>
              <a:rPr lang="en-US" b="1" dirty="0" smtClean="0"/>
              <a:t>GDP is not a good measure of the state of an economy</a:t>
            </a:r>
          </a:p>
          <a:p>
            <a:r>
              <a:rPr lang="en-US" b="1" dirty="0" smtClean="0"/>
              <a:t>ISEW</a:t>
            </a:r>
            <a:r>
              <a:rPr lang="en-US" dirty="0" smtClean="0"/>
              <a:t> = personal consumption</a:t>
            </a:r>
            <a:br>
              <a:rPr lang="en-US" dirty="0" smtClean="0"/>
            </a:br>
            <a:r>
              <a:rPr lang="en-US" dirty="0" smtClean="0"/>
              <a:t>+ public non-defensive expenditures</a:t>
            </a:r>
            <a:br>
              <a:rPr lang="en-US" dirty="0" smtClean="0"/>
            </a:br>
            <a:r>
              <a:rPr lang="en-US" dirty="0" smtClean="0"/>
              <a:t>- private defensive expenditures</a:t>
            </a:r>
            <a:br>
              <a:rPr lang="en-US" dirty="0" smtClean="0"/>
            </a:br>
            <a:r>
              <a:rPr lang="en-US" dirty="0" smtClean="0"/>
              <a:t>+ capital formation</a:t>
            </a:r>
            <a:br>
              <a:rPr lang="en-US" dirty="0" smtClean="0"/>
            </a:br>
            <a:r>
              <a:rPr lang="en-US" dirty="0" smtClean="0"/>
              <a:t>+ services from domestic labor</a:t>
            </a:r>
            <a:br>
              <a:rPr lang="en-US" dirty="0" smtClean="0"/>
            </a:br>
            <a:r>
              <a:rPr lang="en-US" dirty="0" smtClean="0"/>
              <a:t>- costs of environmental degradation</a:t>
            </a:r>
            <a:br>
              <a:rPr lang="en-US" dirty="0" smtClean="0"/>
            </a:br>
            <a:r>
              <a:rPr lang="en-US" dirty="0" smtClean="0"/>
              <a:t>- depreciation of natural capital</a:t>
            </a:r>
          </a:p>
          <a:p>
            <a:r>
              <a:rPr lang="en-US" dirty="0" smtClean="0"/>
              <a:t>James Tobin and </a:t>
            </a:r>
            <a:r>
              <a:rPr lang="en-US" dirty="0" err="1" smtClean="0"/>
              <a:t>Nordhaus</a:t>
            </a:r>
            <a:endParaRPr lang="en-US" dirty="0" smtClean="0"/>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Net National Welfare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GDP is not a good measure of the state of an economy</a:t>
            </a:r>
          </a:p>
          <a:p>
            <a:r>
              <a:rPr lang="en-US" dirty="0" smtClean="0"/>
              <a:t>Net National Welfare (</a:t>
            </a:r>
            <a:r>
              <a:rPr lang="en-US" b="1" dirty="0" smtClean="0"/>
              <a:t>NNW</a:t>
            </a:r>
            <a:r>
              <a:rPr lang="en-US" dirty="0" smtClean="0"/>
              <a:t>) should be used to measure sustainability, in place of GDP</a:t>
            </a:r>
          </a:p>
          <a:p>
            <a:r>
              <a:rPr lang="en-US" b="1" dirty="0" smtClean="0"/>
              <a:t>NNW</a:t>
            </a:r>
            <a:r>
              <a:rPr lang="en-US" dirty="0" smtClean="0"/>
              <a:t>= </a:t>
            </a:r>
            <a:r>
              <a:rPr lang="en-US" b="1" dirty="0" smtClean="0"/>
              <a:t>GDP + NMO – Externality Costs</a:t>
            </a:r>
          </a:p>
          <a:p>
            <a:pPr lvl="1"/>
            <a:r>
              <a:rPr lang="en-US" dirty="0" smtClean="0"/>
              <a:t>Non Market Output- value of leisure, non- market work</a:t>
            </a:r>
          </a:p>
          <a:p>
            <a:pPr lvl="1"/>
            <a:r>
              <a:rPr lang="en-US" dirty="0" smtClean="0"/>
              <a:t>Externality costs- includes depreciation of created and natural capital, along with pollution cleanup costs</a:t>
            </a:r>
          </a:p>
          <a:p>
            <a:r>
              <a:rPr lang="en-US" dirty="0" smtClean="0"/>
              <a:t>It is assumed that NNW rises over time to a maximum, known as </a:t>
            </a:r>
            <a:r>
              <a:rPr lang="en-US" b="1" dirty="0" smtClean="0"/>
              <a:t>Dynamic Efficiency</a:t>
            </a:r>
            <a:endParaRPr lang="en-US"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Green Jobs</a:t>
            </a:r>
            <a:endParaRPr lang="en-US" dirty="0"/>
          </a:p>
        </p:txBody>
      </p:sp>
      <p:sp>
        <p:nvSpPr>
          <p:cNvPr id="3" name="Content Placeholder 2"/>
          <p:cNvSpPr>
            <a:spLocks noGrp="1"/>
          </p:cNvSpPr>
          <p:nvPr>
            <p:ph idx="1"/>
          </p:nvPr>
        </p:nvSpPr>
        <p:spPr/>
        <p:txBody>
          <a:bodyPr>
            <a:normAutofit lnSpcReduction="10000"/>
          </a:bodyPr>
          <a:lstStyle/>
          <a:p>
            <a:r>
              <a:rPr lang="en-US" dirty="0" smtClean="0"/>
              <a:t>A </a:t>
            </a:r>
            <a:r>
              <a:rPr lang="en-US" b="1" dirty="0" smtClean="0"/>
              <a:t>green job</a:t>
            </a:r>
            <a:r>
              <a:rPr lang="en-US" dirty="0" smtClean="0"/>
              <a:t>, also called a </a:t>
            </a:r>
            <a:r>
              <a:rPr lang="en-US" b="1" dirty="0" smtClean="0"/>
              <a:t>green-collar job</a:t>
            </a:r>
            <a:r>
              <a:rPr lang="en-US" dirty="0" smtClean="0"/>
              <a:t> is, according to the United Nations Environment Program, "work in agricultural, manufacturing, research and development (R&amp;D), administrative, and service activities that contribute(s) substantially to preserving or restoring environmental quality. Specifically, but not exclusively, this includes jobs that help to protect ecosystems and biodiversity; reduce energy, materials, and water consumption through high efficiency strategies; de-carbonize the economy; and minimize or altogether avoid generation of all forms of waste and pollution."</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Green Jobs Czar</a:t>
            </a:r>
            <a:endParaRPr lang="en-US" dirty="0"/>
          </a:p>
        </p:txBody>
      </p:sp>
      <p:sp>
        <p:nvSpPr>
          <p:cNvPr id="4" name="Content Placeholder 3"/>
          <p:cNvSpPr>
            <a:spLocks noGrp="1"/>
          </p:cNvSpPr>
          <p:nvPr>
            <p:ph sz="half" idx="1"/>
          </p:nvPr>
        </p:nvSpPr>
        <p:spPr/>
        <p:txBody>
          <a:bodyPr/>
          <a:lstStyle/>
          <a:p>
            <a:r>
              <a:rPr lang="en-US" dirty="0" smtClean="0"/>
              <a:t>Van Jones is the former Green Jobs Czar under President Obama.</a:t>
            </a:r>
          </a:p>
          <a:p>
            <a:r>
              <a:rPr lang="en-US" dirty="0" smtClean="0"/>
              <a:t>Jones is an attorney, civil rights activist, environmental advocate and avowed communist. He is currently a senior fellow at the Center for American Progress.</a:t>
            </a:r>
          </a:p>
          <a:p>
            <a:r>
              <a:rPr lang="en-US" dirty="0" smtClean="0"/>
              <a:t>Jones views Green Jobs as a way that is consistent with Economic Justice.</a:t>
            </a:r>
            <a:endParaRPr lang="en-US" dirty="0"/>
          </a:p>
        </p:txBody>
      </p:sp>
      <p:pic>
        <p:nvPicPr>
          <p:cNvPr id="7" name="Content Placeholder 6" descr="Vanjonesadvisorforgreenjobs.png"/>
          <p:cNvPicPr>
            <a:picLocks noGrp="1" noChangeAspect="1"/>
          </p:cNvPicPr>
          <p:nvPr>
            <p:ph sz="half" idx="2"/>
          </p:nvPr>
        </p:nvPicPr>
        <p:blipFill>
          <a:blip r:embed="rId2"/>
          <a:stretch>
            <a:fillRect/>
          </a:stretch>
        </p:blipFill>
        <p:spPr>
          <a:xfrm>
            <a:off x="4953000" y="2286000"/>
            <a:ext cx="3124200" cy="33528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3"/>
          </p:nvPr>
        </p:nvSpPr>
        <p:spPr/>
        <p:txBody>
          <a:bodyPr/>
          <a:lstStyle/>
          <a:p>
            <a:pPr algn="ctr"/>
            <a:r>
              <a:rPr lang="en-US" dirty="0" smtClean="0"/>
              <a:t>Eco-centric</a:t>
            </a:r>
            <a:endParaRPr lang="en-US" dirty="0"/>
          </a:p>
        </p:txBody>
      </p:sp>
      <p:sp>
        <p:nvSpPr>
          <p:cNvPr id="4" name="Title 3"/>
          <p:cNvSpPr>
            <a:spLocks noGrp="1"/>
          </p:cNvSpPr>
          <p:nvPr>
            <p:ph type="title"/>
          </p:nvPr>
        </p:nvSpPr>
        <p:spPr/>
        <p:txBody>
          <a:bodyPr/>
          <a:lstStyle/>
          <a:p>
            <a:pPr algn="ctr"/>
            <a:r>
              <a:rPr lang="en-US" dirty="0" smtClean="0"/>
              <a:t>Other Approaches to Environmentalism</a:t>
            </a:r>
            <a:endParaRPr lang="en-US" dirty="0"/>
          </a:p>
        </p:txBody>
      </p:sp>
      <p:sp>
        <p:nvSpPr>
          <p:cNvPr id="5" name="Text Placeholder 4"/>
          <p:cNvSpPr>
            <a:spLocks noGrp="1"/>
          </p:cNvSpPr>
          <p:nvPr>
            <p:ph type="body" idx="1"/>
          </p:nvPr>
        </p:nvSpPr>
        <p:spPr/>
        <p:txBody>
          <a:bodyPr/>
          <a:lstStyle/>
          <a:p>
            <a:pPr algn="ctr"/>
            <a:r>
              <a:rPr lang="en-US" dirty="0" smtClean="0"/>
              <a:t>Anthrop-centric</a:t>
            </a:r>
            <a:endParaRPr lang="en-US" dirty="0"/>
          </a:p>
        </p:txBody>
      </p:sp>
      <p:sp>
        <p:nvSpPr>
          <p:cNvPr id="6" name="Content Placeholder 5"/>
          <p:cNvSpPr>
            <a:spLocks noGrp="1"/>
          </p:cNvSpPr>
          <p:nvPr>
            <p:ph sz="half" idx="2"/>
          </p:nvPr>
        </p:nvSpPr>
        <p:spPr/>
        <p:txBody>
          <a:bodyPr/>
          <a:lstStyle/>
          <a:p>
            <a:r>
              <a:rPr lang="en-US" dirty="0" smtClean="0"/>
              <a:t>There is no god, or objective  morality so man can do whatever he wants </a:t>
            </a:r>
          </a:p>
          <a:p>
            <a:r>
              <a:rPr lang="en-US" dirty="0" smtClean="0"/>
              <a:t>The earth and the environment are not important.</a:t>
            </a:r>
          </a:p>
          <a:p>
            <a:r>
              <a:rPr lang="en-US" dirty="0" smtClean="0"/>
              <a:t>The mankind and the  economy is all that matters</a:t>
            </a:r>
          </a:p>
          <a:p>
            <a:endParaRPr lang="en-US" dirty="0"/>
          </a:p>
        </p:txBody>
      </p:sp>
      <p:sp>
        <p:nvSpPr>
          <p:cNvPr id="8" name="Content Placeholder 7"/>
          <p:cNvSpPr>
            <a:spLocks noGrp="1"/>
          </p:cNvSpPr>
          <p:nvPr>
            <p:ph sz="quarter" idx="4"/>
          </p:nvPr>
        </p:nvSpPr>
        <p:spPr/>
        <p:txBody>
          <a:bodyPr/>
          <a:lstStyle/>
          <a:p>
            <a:r>
              <a:rPr lang="en-US" dirty="0" smtClean="0"/>
              <a:t>The environment is an end unto itself.</a:t>
            </a:r>
          </a:p>
          <a:p>
            <a:r>
              <a:rPr lang="en-US" dirty="0" smtClean="0"/>
              <a:t>Deep ecology: morality is based on how things affect the environment</a:t>
            </a:r>
          </a:p>
          <a:p>
            <a:r>
              <a:rPr lang="en-US" dirty="0" smtClean="0"/>
              <a:t>Mother Earth should be worshipped and protected at all costs</a:t>
            </a:r>
          </a:p>
          <a:p>
            <a:r>
              <a:rPr lang="en-US" dirty="0" smtClean="0"/>
              <a:t>Man is a disease upon the earth</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3"/>
          </p:nvPr>
        </p:nvSpPr>
        <p:spPr/>
        <p:txBody>
          <a:bodyPr/>
          <a:lstStyle/>
          <a:p>
            <a:pPr algn="ctr"/>
            <a:r>
              <a:rPr lang="en-US" dirty="0" smtClean="0"/>
              <a:t>Environmental Justice</a:t>
            </a:r>
            <a:endParaRPr lang="en-US" dirty="0"/>
          </a:p>
        </p:txBody>
      </p:sp>
      <p:sp>
        <p:nvSpPr>
          <p:cNvPr id="5" name="Title 4"/>
          <p:cNvSpPr>
            <a:spLocks noGrp="1"/>
          </p:cNvSpPr>
          <p:nvPr>
            <p:ph type="title"/>
          </p:nvPr>
        </p:nvSpPr>
        <p:spPr/>
        <p:txBody>
          <a:bodyPr/>
          <a:lstStyle/>
          <a:p>
            <a:pPr algn="ctr"/>
            <a:r>
              <a:rPr lang="en-US" dirty="0" smtClean="0"/>
              <a:t>Environment and Race</a:t>
            </a:r>
            <a:endParaRPr lang="en-US" dirty="0"/>
          </a:p>
        </p:txBody>
      </p:sp>
      <p:sp>
        <p:nvSpPr>
          <p:cNvPr id="6" name="Text Placeholder 5"/>
          <p:cNvSpPr>
            <a:spLocks noGrp="1"/>
          </p:cNvSpPr>
          <p:nvPr>
            <p:ph type="body" idx="1"/>
          </p:nvPr>
        </p:nvSpPr>
        <p:spPr/>
        <p:txBody>
          <a:bodyPr/>
          <a:lstStyle/>
          <a:p>
            <a:pPr algn="ctr"/>
            <a:r>
              <a:rPr lang="en-US" dirty="0" smtClean="0"/>
              <a:t>Environmental Racism</a:t>
            </a:r>
            <a:endParaRPr lang="en-US" dirty="0"/>
          </a:p>
        </p:txBody>
      </p:sp>
      <p:sp>
        <p:nvSpPr>
          <p:cNvPr id="7" name="Content Placeholder 6"/>
          <p:cNvSpPr>
            <a:spLocks noGrp="1"/>
          </p:cNvSpPr>
          <p:nvPr>
            <p:ph sz="half" idx="2"/>
          </p:nvPr>
        </p:nvSpPr>
        <p:spPr/>
        <p:txBody>
          <a:bodyPr>
            <a:normAutofit fontScale="85000" lnSpcReduction="20000"/>
          </a:bodyPr>
          <a:lstStyle/>
          <a:p>
            <a:r>
              <a:rPr lang="en-US" b="1" dirty="0" smtClean="0"/>
              <a:t>Environmental racism</a:t>
            </a:r>
            <a:r>
              <a:rPr lang="en-US" dirty="0" smtClean="0"/>
              <a:t>, an internationally recognized sociological term referring to the enactment of any policy or regulation that negatively affects the living conditions of low-income or minority communities at a rate disproportionate from affluent communities.</a:t>
            </a:r>
          </a:p>
          <a:p>
            <a:r>
              <a:rPr lang="en-US" dirty="0" smtClean="0"/>
              <a:t>The phenomenon can be either intentional or unintentional, and the term is often used to describe specific events in which minority communities are targeted for the citing of polluting industries and factories</a:t>
            </a:r>
          </a:p>
          <a:p>
            <a:endParaRPr lang="en-US" dirty="0"/>
          </a:p>
        </p:txBody>
      </p:sp>
      <p:sp>
        <p:nvSpPr>
          <p:cNvPr id="9" name="Content Placeholder 8"/>
          <p:cNvSpPr>
            <a:spLocks noGrp="1"/>
          </p:cNvSpPr>
          <p:nvPr>
            <p:ph sz="quarter" idx="4"/>
          </p:nvPr>
        </p:nvSpPr>
        <p:spPr/>
        <p:txBody>
          <a:bodyPr>
            <a:normAutofit fontScale="85000" lnSpcReduction="10000"/>
          </a:bodyPr>
          <a:lstStyle/>
          <a:p>
            <a:r>
              <a:rPr lang="en-US" b="1" dirty="0" smtClean="0"/>
              <a:t>Environmental justice</a:t>
            </a:r>
            <a:r>
              <a:rPr lang="en-US" dirty="0" smtClean="0"/>
              <a:t> is "the fair treatment and meaningful involvement of all people regardless of race, color, sex, national origin, or income with respect to the development, implementation and enforcement of environmental laws, regulations, and policies. </a:t>
            </a:r>
            <a:endParaRPr lang="en-US" baseline="30000" dirty="0" smtClean="0"/>
          </a:p>
          <a:p>
            <a:r>
              <a:rPr lang="en-US" dirty="0" smtClean="0"/>
              <a:t>Environmental justice emerged as a concept in the United States in the early 1980s; its proponents generally view the environment as encompassing "where we live, work, and play”). </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Sustainability </a:t>
            </a:r>
            <a:br>
              <a:rPr lang="en-US" dirty="0" smtClean="0"/>
            </a:br>
            <a:r>
              <a:rPr lang="en-US" dirty="0" smtClean="0"/>
              <a:t>and Socialism</a:t>
            </a:r>
            <a:endParaRPr lang="en-US" dirty="0"/>
          </a:p>
        </p:txBody>
      </p:sp>
      <p:pic>
        <p:nvPicPr>
          <p:cNvPr id="7" name="Content Placeholder 6" descr="EarthDayLenin.jpg"/>
          <p:cNvPicPr>
            <a:picLocks noGrp="1" noChangeAspect="1"/>
          </p:cNvPicPr>
          <p:nvPr>
            <p:ph idx="1"/>
          </p:nvPr>
        </p:nvPicPr>
        <p:blipFill>
          <a:blip r:embed="rId2"/>
          <a:stretch>
            <a:fillRect/>
          </a:stretch>
        </p:blipFill>
        <p:spPr>
          <a:xfrm>
            <a:off x="2375647" y="2057400"/>
            <a:ext cx="4392706" cy="373380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 Part 3</a:t>
            </a:r>
            <a:endParaRPr lang="en-US" dirty="0"/>
          </a:p>
        </p:txBody>
      </p:sp>
      <p:graphicFrame>
        <p:nvGraphicFramePr>
          <p:cNvPr id="4" name="Content Placeholder 3"/>
          <p:cNvGraphicFramePr>
            <a:graphicFrameLocks noGrp="1"/>
          </p:cNvGraphicFramePr>
          <p:nvPr>
            <p:ph idx="1"/>
          </p:nvPr>
        </p:nvGraphicFramePr>
        <p:xfrm>
          <a:off x="952500" y="2057400"/>
          <a:ext cx="72390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Types of Political/</a:t>
            </a:r>
            <a:br>
              <a:rPr lang="en-US" dirty="0" smtClean="0"/>
            </a:br>
            <a:r>
              <a:rPr lang="en-US" dirty="0" smtClean="0"/>
              <a:t>Economic Systems</a:t>
            </a:r>
            <a:endParaRPr lang="en-US" dirty="0"/>
          </a:p>
        </p:txBody>
      </p:sp>
      <p:graphicFrame>
        <p:nvGraphicFramePr>
          <p:cNvPr id="7" name="Content Placeholder 6"/>
          <p:cNvGraphicFramePr>
            <a:graphicFrameLocks noGrp="1"/>
          </p:cNvGraphicFramePr>
          <p:nvPr>
            <p:ph idx="1"/>
          </p:nvPr>
        </p:nvGraphicFramePr>
        <p:xfrm>
          <a:off x="952500" y="2057400"/>
          <a:ext cx="7239000" cy="3657600"/>
        </p:xfrm>
        <a:graphic>
          <a:graphicData uri="http://schemas.openxmlformats.org/drawingml/2006/table">
            <a:tbl>
              <a:tblPr firstRow="1" bandRow="1">
                <a:tableStyleId>{5C22544A-7EE6-4342-B048-85BDC9FD1C3A}</a:tableStyleId>
              </a:tblPr>
              <a:tblGrid>
                <a:gridCol w="1809750"/>
                <a:gridCol w="1809750"/>
                <a:gridCol w="1809750"/>
                <a:gridCol w="1809750"/>
              </a:tblGrid>
              <a:tr h="370840">
                <a:tc rowSpan="2" gridSpan="2">
                  <a:txBody>
                    <a:bodyPr/>
                    <a:lstStyle/>
                    <a:p>
                      <a:endParaRPr lang="en-US" dirty="0"/>
                    </a:p>
                  </a:txBody>
                  <a:tcPr/>
                </a:tc>
                <a:tc rowSpan="2" hMerge="1">
                  <a:txBody>
                    <a:bodyPr/>
                    <a:lstStyle/>
                    <a:p>
                      <a:endParaRPr lang="en-US"/>
                    </a:p>
                  </a:txBody>
                  <a:tcPr/>
                </a:tc>
                <a:tc gridSpan="2">
                  <a:txBody>
                    <a:bodyPr/>
                    <a:lstStyle/>
                    <a:p>
                      <a:pPr algn="ctr"/>
                      <a:r>
                        <a:rPr lang="en-US" sz="2400" b="1" dirty="0" smtClean="0"/>
                        <a:t>Resource </a:t>
                      </a:r>
                    </a:p>
                    <a:p>
                      <a:pPr algn="ctr"/>
                      <a:r>
                        <a:rPr lang="en-US" sz="2400" b="1" dirty="0" smtClean="0"/>
                        <a:t>Allocation</a:t>
                      </a:r>
                      <a:endParaRPr lang="en-US" sz="2400" b="1" dirty="0"/>
                    </a:p>
                  </a:txBody>
                  <a:tcPr/>
                </a:tc>
                <a:tc hMerge="1">
                  <a:txBody>
                    <a:bodyPr/>
                    <a:lstStyle/>
                    <a:p>
                      <a:endParaRPr lang="en-US" dirty="0"/>
                    </a:p>
                  </a:txBody>
                  <a:tcPr/>
                </a:tc>
              </a:tr>
              <a:tr h="370840">
                <a:tc gridSpan="2" vMerge="1">
                  <a:txBody>
                    <a:bodyPr/>
                    <a:lstStyle/>
                    <a:p>
                      <a:endParaRPr lang="en-US" dirty="0"/>
                    </a:p>
                  </a:txBody>
                  <a:tcPr/>
                </a:tc>
                <a:tc hMerge="1" vMerge="1">
                  <a:txBody>
                    <a:bodyPr/>
                    <a:lstStyle/>
                    <a:p>
                      <a:endParaRPr lang="en-US" dirty="0"/>
                    </a:p>
                  </a:txBody>
                  <a:tcPr/>
                </a:tc>
                <a:tc>
                  <a:txBody>
                    <a:bodyPr/>
                    <a:lstStyle/>
                    <a:p>
                      <a:pPr algn="ctr"/>
                      <a:r>
                        <a:rPr lang="en-US" sz="2400" b="1" dirty="0" smtClean="0"/>
                        <a:t>Private</a:t>
                      </a:r>
                      <a:endParaRPr lang="en-US" sz="2400" b="1" dirty="0"/>
                    </a:p>
                  </a:txBody>
                  <a:tcPr/>
                </a:tc>
                <a:tc>
                  <a:txBody>
                    <a:bodyPr/>
                    <a:lstStyle/>
                    <a:p>
                      <a:pPr algn="ctr"/>
                      <a:r>
                        <a:rPr lang="en-US" sz="2400" b="1" dirty="0" smtClean="0"/>
                        <a:t>Public</a:t>
                      </a:r>
                      <a:endParaRPr lang="en-US" sz="2400" b="1" dirty="0"/>
                    </a:p>
                  </a:txBody>
                  <a:tcPr/>
                </a:tc>
              </a:tr>
              <a:tr h="370840">
                <a:tc rowSpan="2">
                  <a:txBody>
                    <a:bodyPr/>
                    <a:lstStyle/>
                    <a:p>
                      <a:pPr algn="ctr"/>
                      <a:endParaRPr lang="en-US" sz="2000" b="1" dirty="0" smtClean="0"/>
                    </a:p>
                    <a:p>
                      <a:pPr algn="ctr"/>
                      <a:endParaRPr lang="en-US" sz="2000" b="1" dirty="0" smtClean="0"/>
                    </a:p>
                    <a:p>
                      <a:pPr algn="ctr"/>
                      <a:endParaRPr lang="en-US" sz="2000" b="1" dirty="0" smtClean="0"/>
                    </a:p>
                    <a:p>
                      <a:pPr algn="ctr"/>
                      <a:r>
                        <a:rPr lang="en-US" sz="2000" b="1" dirty="0" smtClean="0"/>
                        <a:t>Resource Ownership</a:t>
                      </a:r>
                      <a:endParaRPr lang="en-US" sz="2000" b="1" dirty="0"/>
                    </a:p>
                  </a:txBody>
                  <a:tcPr/>
                </a:tc>
                <a:tc>
                  <a:txBody>
                    <a:bodyPr/>
                    <a:lstStyle/>
                    <a:p>
                      <a:pPr algn="ctr"/>
                      <a:endParaRPr lang="en-US" b="1" dirty="0" smtClean="0"/>
                    </a:p>
                    <a:p>
                      <a:pPr algn="ctr"/>
                      <a:r>
                        <a:rPr lang="en-US" sz="2400" b="1" dirty="0" smtClean="0"/>
                        <a:t>Private</a:t>
                      </a:r>
                      <a:endParaRPr lang="en-US" sz="2400" b="1" dirty="0"/>
                    </a:p>
                  </a:txBody>
                  <a:tcPr/>
                </a:tc>
                <a:tc>
                  <a:txBody>
                    <a:bodyPr/>
                    <a:lstStyle/>
                    <a:p>
                      <a:pPr algn="ctr"/>
                      <a:endParaRPr lang="en-US" dirty="0" smtClean="0"/>
                    </a:p>
                    <a:p>
                      <a:pPr algn="ctr"/>
                      <a:r>
                        <a:rPr lang="en-US" dirty="0" smtClean="0"/>
                        <a:t>Market Capitalism</a:t>
                      </a:r>
                    </a:p>
                    <a:p>
                      <a:pPr algn="ctr"/>
                      <a:endParaRPr lang="en-US" dirty="0"/>
                    </a:p>
                  </a:txBody>
                  <a:tcPr/>
                </a:tc>
                <a:tc>
                  <a:txBody>
                    <a:bodyPr/>
                    <a:lstStyle/>
                    <a:p>
                      <a:pPr algn="ctr"/>
                      <a:endParaRPr lang="en-US" dirty="0" smtClean="0"/>
                    </a:p>
                    <a:p>
                      <a:pPr algn="ctr"/>
                      <a:r>
                        <a:rPr lang="en-US" dirty="0" smtClean="0"/>
                        <a:t>Command Capitalism</a:t>
                      </a:r>
                      <a:endParaRPr lang="en-US" dirty="0"/>
                    </a:p>
                  </a:txBody>
                  <a:tcPr/>
                </a:tc>
              </a:tr>
              <a:tr h="370840">
                <a:tc vMerge="1">
                  <a:txBody>
                    <a:bodyPr/>
                    <a:lstStyle/>
                    <a:p>
                      <a:endParaRPr lang="en-US" dirty="0"/>
                    </a:p>
                  </a:txBody>
                  <a:tcPr/>
                </a:tc>
                <a:tc>
                  <a:txBody>
                    <a:bodyPr/>
                    <a:lstStyle/>
                    <a:p>
                      <a:pPr algn="ctr"/>
                      <a:endParaRPr lang="en-US" b="1" dirty="0" smtClean="0"/>
                    </a:p>
                    <a:p>
                      <a:pPr algn="ctr"/>
                      <a:r>
                        <a:rPr lang="en-US" sz="2400" b="1" dirty="0" smtClean="0"/>
                        <a:t>Public</a:t>
                      </a:r>
                      <a:endParaRPr lang="en-US" sz="2400" b="1" dirty="0"/>
                    </a:p>
                  </a:txBody>
                  <a:tcPr/>
                </a:tc>
                <a:tc>
                  <a:txBody>
                    <a:bodyPr/>
                    <a:lstStyle/>
                    <a:p>
                      <a:pPr algn="ctr"/>
                      <a:endParaRPr lang="en-US" dirty="0" smtClean="0"/>
                    </a:p>
                    <a:p>
                      <a:pPr algn="ctr"/>
                      <a:r>
                        <a:rPr lang="en-US" dirty="0" smtClean="0"/>
                        <a:t>Market Socialism</a:t>
                      </a:r>
                    </a:p>
                    <a:p>
                      <a:pPr algn="ctr"/>
                      <a:endParaRPr lang="en-US" dirty="0"/>
                    </a:p>
                  </a:txBody>
                  <a:tcPr/>
                </a:tc>
                <a:tc>
                  <a:txBody>
                    <a:bodyPr/>
                    <a:lstStyle/>
                    <a:p>
                      <a:pPr algn="ctr"/>
                      <a:endParaRPr lang="en-US" dirty="0" smtClean="0"/>
                    </a:p>
                    <a:p>
                      <a:pPr algn="ctr"/>
                      <a:r>
                        <a:rPr lang="en-US" dirty="0" smtClean="0"/>
                        <a:t>Command Socialism</a:t>
                      </a:r>
                      <a:endParaRPr lang="en-US" dirty="0"/>
                    </a:p>
                  </a:txBody>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Political/</a:t>
            </a:r>
            <a:br>
              <a:rPr lang="en-US" dirty="0" smtClean="0"/>
            </a:br>
            <a:r>
              <a:rPr lang="en-US" dirty="0" smtClean="0"/>
              <a:t>Economic Systems</a:t>
            </a:r>
            <a:endParaRPr lang="en-US" dirty="0"/>
          </a:p>
        </p:txBody>
      </p:sp>
      <p:graphicFrame>
        <p:nvGraphicFramePr>
          <p:cNvPr id="4" name="Content Placeholder 3"/>
          <p:cNvGraphicFramePr>
            <a:graphicFrameLocks noGrp="1"/>
          </p:cNvGraphicFramePr>
          <p:nvPr>
            <p:ph idx="1"/>
          </p:nvPr>
        </p:nvGraphicFramePr>
        <p:xfrm>
          <a:off x="952500" y="2057400"/>
          <a:ext cx="6972300" cy="2942258"/>
        </p:xfrm>
        <a:graphic>
          <a:graphicData uri="http://schemas.openxmlformats.org/drawingml/2006/table">
            <a:tbl>
              <a:tblPr firstRow="1" bandRow="1">
                <a:tableStyleId>{5C22544A-7EE6-4342-B048-85BDC9FD1C3A}</a:tableStyleId>
              </a:tblPr>
              <a:tblGrid>
                <a:gridCol w="2324100"/>
                <a:gridCol w="2324100"/>
                <a:gridCol w="2324100"/>
              </a:tblGrid>
              <a:tr h="564818">
                <a:tc>
                  <a:txBody>
                    <a:bodyPr/>
                    <a:lstStyle/>
                    <a:p>
                      <a:endParaRPr lang="en-US" dirty="0"/>
                    </a:p>
                  </a:txBody>
                  <a:tcPr/>
                </a:tc>
                <a:tc>
                  <a:txBody>
                    <a:bodyPr/>
                    <a:lstStyle/>
                    <a:p>
                      <a:pPr algn="ctr"/>
                      <a:r>
                        <a:rPr lang="en-US" sz="2800" b="1" dirty="0" smtClean="0"/>
                        <a:t>Liberty</a:t>
                      </a:r>
                      <a:endParaRPr lang="en-US" sz="2800" b="1" dirty="0"/>
                    </a:p>
                  </a:txBody>
                  <a:tcPr/>
                </a:tc>
                <a:tc>
                  <a:txBody>
                    <a:bodyPr/>
                    <a:lstStyle/>
                    <a:p>
                      <a:pPr algn="ctr"/>
                      <a:r>
                        <a:rPr lang="en-US" sz="2800" b="1" dirty="0" smtClean="0"/>
                        <a:t>Security</a:t>
                      </a:r>
                      <a:endParaRPr lang="en-US" sz="2800" b="1" dirty="0"/>
                    </a:p>
                  </a:txBody>
                  <a:tcPr/>
                </a:tc>
              </a:tr>
              <a:tr h="974891">
                <a:tc>
                  <a:txBody>
                    <a:bodyPr/>
                    <a:lstStyle/>
                    <a:p>
                      <a:pPr algn="ctr"/>
                      <a:endParaRPr lang="en-US" sz="2800" b="1" dirty="0" smtClean="0"/>
                    </a:p>
                    <a:p>
                      <a:pPr algn="ctr"/>
                      <a:r>
                        <a:rPr lang="en-US" sz="2800" b="1" dirty="0" smtClean="0"/>
                        <a:t>Efficiency</a:t>
                      </a:r>
                      <a:endParaRPr lang="en-US" sz="2800" b="1" dirty="0"/>
                    </a:p>
                  </a:txBody>
                  <a:tcPr/>
                </a:tc>
                <a:tc>
                  <a:txBody>
                    <a:bodyPr/>
                    <a:lstStyle/>
                    <a:p>
                      <a:pPr algn="ctr"/>
                      <a:endParaRPr lang="en-US" dirty="0" smtClean="0"/>
                    </a:p>
                    <a:p>
                      <a:pPr algn="ctr"/>
                      <a:r>
                        <a:rPr lang="en-US" dirty="0" smtClean="0"/>
                        <a:t>Market</a:t>
                      </a:r>
                    </a:p>
                    <a:p>
                      <a:pPr algn="ctr"/>
                      <a:r>
                        <a:rPr lang="en-US" dirty="0" smtClean="0"/>
                        <a:t>Capitalism</a:t>
                      </a:r>
                    </a:p>
                    <a:p>
                      <a:pPr algn="ctr"/>
                      <a:endParaRPr lang="en-US" dirty="0"/>
                    </a:p>
                  </a:txBody>
                  <a:tcPr/>
                </a:tc>
                <a:tc>
                  <a:txBody>
                    <a:bodyPr/>
                    <a:lstStyle/>
                    <a:p>
                      <a:pPr algn="ctr"/>
                      <a:endParaRPr lang="en-US" dirty="0" smtClean="0"/>
                    </a:p>
                    <a:p>
                      <a:pPr algn="ctr"/>
                      <a:r>
                        <a:rPr lang="en-US" dirty="0" smtClean="0"/>
                        <a:t>Command Capitalism</a:t>
                      </a:r>
                      <a:endParaRPr lang="en-US" dirty="0"/>
                    </a:p>
                  </a:txBody>
                  <a:tcPr/>
                </a:tc>
              </a:tr>
              <a:tr h="974891">
                <a:tc>
                  <a:txBody>
                    <a:bodyPr/>
                    <a:lstStyle/>
                    <a:p>
                      <a:pPr algn="ctr"/>
                      <a:endParaRPr lang="en-US" sz="2800" b="1" dirty="0" smtClean="0"/>
                    </a:p>
                    <a:p>
                      <a:pPr algn="ctr"/>
                      <a:r>
                        <a:rPr lang="en-US" sz="2800" b="1" dirty="0" smtClean="0"/>
                        <a:t>Equity</a:t>
                      </a:r>
                      <a:endParaRPr lang="en-US" sz="2800" b="1" dirty="0"/>
                    </a:p>
                  </a:txBody>
                  <a:tcPr/>
                </a:tc>
                <a:tc>
                  <a:txBody>
                    <a:bodyPr/>
                    <a:lstStyle/>
                    <a:p>
                      <a:pPr algn="ctr"/>
                      <a:endParaRPr lang="en-US" dirty="0" smtClean="0"/>
                    </a:p>
                    <a:p>
                      <a:pPr algn="ctr"/>
                      <a:r>
                        <a:rPr lang="en-US" dirty="0" smtClean="0"/>
                        <a:t>Market </a:t>
                      </a:r>
                    </a:p>
                    <a:p>
                      <a:pPr algn="ctr"/>
                      <a:r>
                        <a:rPr lang="en-US" dirty="0" smtClean="0"/>
                        <a:t>Socialism</a:t>
                      </a:r>
                    </a:p>
                    <a:p>
                      <a:pPr algn="ctr"/>
                      <a:endParaRPr lang="en-US" dirty="0"/>
                    </a:p>
                  </a:txBody>
                  <a:tcPr/>
                </a:tc>
                <a:tc>
                  <a:txBody>
                    <a:bodyPr/>
                    <a:lstStyle/>
                    <a:p>
                      <a:pPr algn="ctr"/>
                      <a:endParaRPr lang="en-US" dirty="0" smtClean="0"/>
                    </a:p>
                    <a:p>
                      <a:pPr algn="ctr"/>
                      <a:r>
                        <a:rPr lang="en-US" dirty="0" smtClean="0"/>
                        <a:t>Command Socialism</a:t>
                      </a:r>
                      <a:endParaRPr lang="en-US" dirty="0"/>
                    </a:p>
                  </a:txBody>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Political/</a:t>
            </a:r>
            <a:br>
              <a:rPr lang="en-US" dirty="0" smtClean="0"/>
            </a:br>
            <a:r>
              <a:rPr lang="en-US" dirty="0" smtClean="0"/>
              <a:t>Economic Systems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Market Capitalism- </a:t>
            </a:r>
            <a:r>
              <a:rPr lang="en-US" dirty="0" smtClean="0"/>
              <a:t>Free Market economics (provides economic growth)</a:t>
            </a:r>
          </a:p>
          <a:p>
            <a:r>
              <a:rPr lang="en-US" b="1" dirty="0" smtClean="0"/>
              <a:t>Command Capitalism- </a:t>
            </a:r>
            <a:r>
              <a:rPr lang="en-US" dirty="0" smtClean="0"/>
              <a:t>(</a:t>
            </a:r>
            <a:r>
              <a:rPr lang="en-US" b="1" dirty="0" smtClean="0"/>
              <a:t>The Third Way</a:t>
            </a:r>
            <a:r>
              <a:rPr lang="en-US" dirty="0" smtClean="0"/>
              <a:t>) seeks a path between free market and socialist approaches to economic governance, but chiefly stresses technological development, education, and competitive mechanisms to pursue economic. (China?)</a:t>
            </a:r>
          </a:p>
          <a:p>
            <a:r>
              <a:rPr lang="en-US" b="1" dirty="0" smtClean="0"/>
              <a:t>Market Socialism-</a:t>
            </a:r>
            <a:r>
              <a:rPr lang="en-US" dirty="0" smtClean="0"/>
              <a:t> economic systems where the means of production are publicly owned, managed and operated for a profit in a market economy. The profit generated in a market socialist system would be used to remunerate employees or go toward public finance. (France, Sweden)</a:t>
            </a:r>
          </a:p>
          <a:p>
            <a:r>
              <a:rPr lang="en-US" b="1" dirty="0" smtClean="0"/>
              <a:t>Command Socialism- </a:t>
            </a:r>
            <a:r>
              <a:rPr lang="en-US" dirty="0" smtClean="0"/>
              <a:t>Communism (provides no economic growth)</a:t>
            </a:r>
          </a:p>
          <a:p>
            <a:endParaRPr lang="en-US" dirty="0" smtClean="0"/>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a:t>
            </a:r>
            <a:br>
              <a:rPr lang="en-US" dirty="0" smtClean="0"/>
            </a:br>
            <a:r>
              <a:rPr lang="en-US" dirty="0" smtClean="0"/>
              <a:t>Economic Systems</a:t>
            </a:r>
            <a:endParaRPr lang="en-US" dirty="0"/>
          </a:p>
        </p:txBody>
      </p:sp>
      <p:pic>
        <p:nvPicPr>
          <p:cNvPr id="4" name="Content Placeholder 3" descr="what-is-socialism50-percen.jpg"/>
          <p:cNvPicPr>
            <a:picLocks noGrp="1" noChangeAspect="1"/>
          </p:cNvPicPr>
          <p:nvPr>
            <p:ph idx="1"/>
          </p:nvPr>
        </p:nvPicPr>
        <p:blipFill>
          <a:blip r:embed="rId2"/>
          <a:stretch>
            <a:fillRect/>
          </a:stretch>
        </p:blipFill>
        <p:spPr>
          <a:xfrm>
            <a:off x="1752600" y="1752600"/>
            <a:ext cx="5791199" cy="4343400"/>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dirty="0" smtClean="0"/>
              <a:t>Wealth in GDP</a:t>
            </a:r>
            <a:endParaRPr lang="en-US" dirty="0"/>
          </a:p>
        </p:txBody>
      </p:sp>
      <p:pic>
        <p:nvPicPr>
          <p:cNvPr id="8" name="Content Placeholder 7" descr="GDP_per_capita.png"/>
          <p:cNvPicPr>
            <a:picLocks noGrp="1" noChangeAspect="1"/>
          </p:cNvPicPr>
          <p:nvPr>
            <p:ph idx="1"/>
          </p:nvPr>
        </p:nvPicPr>
        <p:blipFill>
          <a:blip r:embed="rId2"/>
          <a:stretch>
            <a:fillRect/>
          </a:stretch>
        </p:blipFill>
        <p:spPr>
          <a:xfrm>
            <a:off x="952500" y="1828800"/>
            <a:ext cx="7239000" cy="4343400"/>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Pollution and </a:t>
            </a:r>
            <a:br>
              <a:rPr lang="en-US" dirty="0" smtClean="0"/>
            </a:br>
            <a:r>
              <a:rPr lang="en-US" dirty="0" smtClean="0"/>
              <a:t>Market Failure</a:t>
            </a:r>
            <a:endParaRPr lang="en-US" dirty="0"/>
          </a:p>
        </p:txBody>
      </p:sp>
      <p:graphicFrame>
        <p:nvGraphicFramePr>
          <p:cNvPr id="4" name="Content Placeholder 3"/>
          <p:cNvGraphicFramePr>
            <a:graphicFrameLocks noGrp="1"/>
          </p:cNvGraphicFramePr>
          <p:nvPr>
            <p:ph idx="1"/>
          </p:nvPr>
        </p:nvGraphicFramePr>
        <p:xfrm>
          <a:off x="952500" y="2057400"/>
          <a:ext cx="72390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Pollution and </a:t>
            </a:r>
            <a:br>
              <a:rPr lang="en-US" dirty="0" smtClean="0"/>
            </a:br>
            <a:r>
              <a:rPr lang="en-US" dirty="0" smtClean="0"/>
              <a:t>Market Failure</a:t>
            </a:r>
            <a:endParaRPr lang="en-US" dirty="0"/>
          </a:p>
        </p:txBody>
      </p:sp>
      <p:graphicFrame>
        <p:nvGraphicFramePr>
          <p:cNvPr id="4" name="Content Placeholder 3"/>
          <p:cNvGraphicFramePr>
            <a:graphicFrameLocks noGrp="1"/>
          </p:cNvGraphicFramePr>
          <p:nvPr>
            <p:ph idx="1"/>
          </p:nvPr>
        </p:nvGraphicFramePr>
        <p:xfrm>
          <a:off x="952500" y="2057400"/>
          <a:ext cx="72390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 Part 1</a:t>
            </a:r>
            <a:endParaRPr lang="en-US" dirty="0"/>
          </a:p>
        </p:txBody>
      </p:sp>
      <p:graphicFrame>
        <p:nvGraphicFramePr>
          <p:cNvPr id="4" name="Content Placeholder 3"/>
          <p:cNvGraphicFramePr>
            <a:graphicFrameLocks noGrp="1"/>
          </p:cNvGraphicFramePr>
          <p:nvPr>
            <p:ph idx="1"/>
          </p:nvPr>
        </p:nvGraphicFramePr>
        <p:xfrm>
          <a:off x="952500" y="2057400"/>
          <a:ext cx="72390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Goods</a:t>
            </a:r>
            <a:endParaRPr lang="en-US" dirty="0"/>
          </a:p>
        </p:txBody>
      </p:sp>
      <p:graphicFrame>
        <p:nvGraphicFramePr>
          <p:cNvPr id="4" name="Content Placeholder 3"/>
          <p:cNvGraphicFramePr>
            <a:graphicFrameLocks noGrp="1"/>
          </p:cNvGraphicFramePr>
          <p:nvPr>
            <p:ph idx="1"/>
          </p:nvPr>
        </p:nvGraphicFramePr>
        <p:xfrm>
          <a:off x="952500" y="2057400"/>
          <a:ext cx="7277100" cy="3667760"/>
        </p:xfrm>
        <a:graphic>
          <a:graphicData uri="http://schemas.openxmlformats.org/drawingml/2006/table">
            <a:tbl>
              <a:tblPr firstRow="1" bandRow="1">
                <a:tableStyleId>{5C22544A-7EE6-4342-B048-85BDC9FD1C3A}</a:tableStyleId>
              </a:tblPr>
              <a:tblGrid>
                <a:gridCol w="2425700"/>
                <a:gridCol w="2425700"/>
                <a:gridCol w="2425700"/>
              </a:tblGrid>
              <a:tr h="1016000">
                <a:tc>
                  <a:txBody>
                    <a:bodyPr/>
                    <a:lstStyle/>
                    <a:p>
                      <a:pPr algn="ctr"/>
                      <a:endParaRPr lang="en-US" dirty="0"/>
                    </a:p>
                  </a:txBody>
                  <a:tcPr/>
                </a:tc>
                <a:tc>
                  <a:txBody>
                    <a:bodyPr/>
                    <a:lstStyle/>
                    <a:p>
                      <a:pPr algn="ctr"/>
                      <a:endParaRPr lang="en-US" dirty="0" smtClean="0"/>
                    </a:p>
                    <a:p>
                      <a:pPr algn="ctr"/>
                      <a:r>
                        <a:rPr lang="en-US" b="1" dirty="0" smtClean="0"/>
                        <a:t>Rival Goods</a:t>
                      </a:r>
                      <a:endParaRPr lang="en-US" b="1" dirty="0"/>
                    </a:p>
                  </a:txBody>
                  <a:tcPr/>
                </a:tc>
                <a:tc>
                  <a:txBody>
                    <a:bodyPr/>
                    <a:lstStyle/>
                    <a:p>
                      <a:pPr algn="ctr"/>
                      <a:endParaRPr lang="en-US" dirty="0" smtClean="0"/>
                    </a:p>
                    <a:p>
                      <a:pPr algn="ctr"/>
                      <a:r>
                        <a:rPr lang="en-US" dirty="0" smtClean="0"/>
                        <a:t>Non-Rival Goods</a:t>
                      </a:r>
                      <a:endParaRPr lang="en-US" dirty="0"/>
                    </a:p>
                  </a:txBody>
                  <a:tcPr/>
                </a:tc>
              </a:tr>
              <a:tr h="1016000">
                <a:tc>
                  <a:txBody>
                    <a:bodyPr/>
                    <a:lstStyle/>
                    <a:p>
                      <a:pPr algn="ctr"/>
                      <a:endParaRPr lang="en-US" dirty="0" smtClean="0"/>
                    </a:p>
                    <a:p>
                      <a:pPr algn="ctr"/>
                      <a:endParaRPr lang="en-US" b="1" dirty="0" smtClean="0"/>
                    </a:p>
                    <a:p>
                      <a:pPr algn="ctr"/>
                      <a:r>
                        <a:rPr lang="en-US" b="1" dirty="0" smtClean="0"/>
                        <a:t>Excludable</a:t>
                      </a:r>
                      <a:endParaRPr lang="en-US" b="1" dirty="0"/>
                    </a:p>
                  </a:txBody>
                  <a:tcPr/>
                </a:tc>
                <a:tc>
                  <a:txBody>
                    <a:bodyPr/>
                    <a:lstStyle/>
                    <a:p>
                      <a:pPr algn="ctr"/>
                      <a:r>
                        <a:rPr lang="en-US" b="1" dirty="0" smtClean="0"/>
                        <a:t>Private Goods</a:t>
                      </a:r>
                    </a:p>
                    <a:p>
                      <a:pPr algn="ctr"/>
                      <a:endParaRPr lang="en-US" dirty="0" smtClean="0"/>
                    </a:p>
                    <a:p>
                      <a:pPr algn="ctr"/>
                      <a:r>
                        <a:rPr lang="en-US" dirty="0" smtClean="0"/>
                        <a:t>Your</a:t>
                      </a:r>
                      <a:r>
                        <a:rPr lang="en-US" baseline="0" dirty="0" smtClean="0"/>
                        <a:t> car</a:t>
                      </a:r>
                    </a:p>
                    <a:p>
                      <a:pPr algn="ctr"/>
                      <a:endParaRPr lang="en-US" baseline="0" dirty="0" smtClean="0"/>
                    </a:p>
                    <a:p>
                      <a:pPr algn="ctr"/>
                      <a:endParaRPr lang="en-US" dirty="0"/>
                    </a:p>
                  </a:txBody>
                  <a:tcPr/>
                </a:tc>
                <a:tc>
                  <a:txBody>
                    <a:bodyPr/>
                    <a:lstStyle/>
                    <a:p>
                      <a:pPr algn="ctr"/>
                      <a:endParaRPr lang="en-US" dirty="0" smtClean="0"/>
                    </a:p>
                    <a:p>
                      <a:pPr algn="ctr"/>
                      <a:endParaRPr lang="en-US" dirty="0" smtClean="0"/>
                    </a:p>
                    <a:p>
                      <a:pPr algn="ctr"/>
                      <a:r>
                        <a:rPr lang="en-US" dirty="0" smtClean="0"/>
                        <a:t>Cable television</a:t>
                      </a:r>
                      <a:endParaRPr lang="en-US" dirty="0"/>
                    </a:p>
                  </a:txBody>
                  <a:tcPr/>
                </a:tc>
              </a:tr>
              <a:tr h="1016000">
                <a:tc>
                  <a:txBody>
                    <a:bodyPr/>
                    <a:lstStyle/>
                    <a:p>
                      <a:pPr algn="ctr"/>
                      <a:endParaRPr lang="en-US" dirty="0" smtClean="0"/>
                    </a:p>
                    <a:p>
                      <a:pPr algn="ctr"/>
                      <a:r>
                        <a:rPr lang="en-US" b="1" dirty="0" smtClean="0"/>
                        <a:t>Non- Excludable</a:t>
                      </a:r>
                      <a:endParaRPr lang="en-US" b="1" dirty="0"/>
                    </a:p>
                  </a:txBody>
                  <a:tcPr/>
                </a:tc>
                <a:tc>
                  <a:txBody>
                    <a:bodyPr/>
                    <a:lstStyle/>
                    <a:p>
                      <a:pPr algn="ctr"/>
                      <a:endParaRPr lang="en-US" dirty="0" smtClean="0"/>
                    </a:p>
                    <a:p>
                      <a:pPr algn="ctr"/>
                      <a:r>
                        <a:rPr lang="en-US" dirty="0" smtClean="0"/>
                        <a:t>outdoor concert</a:t>
                      </a:r>
                      <a:endParaRPr lang="en-US" dirty="0"/>
                    </a:p>
                  </a:txBody>
                  <a:tcPr/>
                </a:tc>
                <a:tc>
                  <a:txBody>
                    <a:bodyPr/>
                    <a:lstStyle/>
                    <a:p>
                      <a:pPr algn="ctr"/>
                      <a:r>
                        <a:rPr lang="en-US" b="1" dirty="0" smtClean="0"/>
                        <a:t>Public Goods</a:t>
                      </a:r>
                    </a:p>
                    <a:p>
                      <a:pPr algn="ctr"/>
                      <a:endParaRPr lang="en-US" dirty="0" smtClean="0"/>
                    </a:p>
                    <a:p>
                      <a:pPr algn="ctr"/>
                      <a:r>
                        <a:rPr lang="en-US" dirty="0" smtClean="0"/>
                        <a:t>Environmental protection</a:t>
                      </a:r>
                      <a:endParaRPr lang="en-US" dirty="0"/>
                    </a:p>
                  </a:txBody>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Externalities</a:t>
            </a:r>
            <a:endParaRPr lang="en-US" b="1" dirty="0"/>
          </a:p>
        </p:txBody>
      </p:sp>
      <p:sp>
        <p:nvSpPr>
          <p:cNvPr id="3" name="Content Placeholder 2"/>
          <p:cNvSpPr>
            <a:spLocks noGrp="1"/>
          </p:cNvSpPr>
          <p:nvPr>
            <p:ph idx="1"/>
          </p:nvPr>
        </p:nvSpPr>
        <p:spPr/>
        <p:txBody>
          <a:bodyPr/>
          <a:lstStyle/>
          <a:p>
            <a:r>
              <a:rPr lang="en-US" dirty="0" smtClean="0"/>
              <a:t>The </a:t>
            </a:r>
            <a:r>
              <a:rPr lang="en-US" b="1" dirty="0" smtClean="0"/>
              <a:t>Social Optimum </a:t>
            </a:r>
            <a:r>
              <a:rPr lang="en-US" dirty="0" smtClean="0"/>
              <a:t>exists when there is market equilibrium (Supply= Demand) or no externalities.</a:t>
            </a:r>
          </a:p>
          <a:p>
            <a:r>
              <a:rPr lang="en-US" dirty="0" smtClean="0"/>
              <a:t>An </a:t>
            </a:r>
            <a:r>
              <a:rPr lang="en-US" b="1" dirty="0" smtClean="0"/>
              <a:t>externality </a:t>
            </a:r>
            <a:r>
              <a:rPr lang="en-US" dirty="0" smtClean="0"/>
              <a:t>exists whenever one person’s actions affect someone else’s utility of some firms profits, other than through the price system</a:t>
            </a:r>
          </a:p>
          <a:p>
            <a:pPr lvl="1"/>
            <a:r>
              <a:rPr lang="en-US" dirty="0" smtClean="0"/>
              <a:t>Externalities can be positive or negative</a:t>
            </a:r>
          </a:p>
          <a:p>
            <a:pPr lvl="1"/>
            <a:r>
              <a:rPr lang="en-US" dirty="0" smtClean="0"/>
              <a:t>If an externality exists, then there are side effects on third parties, thus violating the perfect competition requirements</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Externalities: Solutions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Externalities:  </a:t>
            </a:r>
            <a:br>
              <a:rPr lang="en-US" b="1" dirty="0" smtClean="0"/>
            </a:br>
            <a:r>
              <a:rPr lang="en-US" b="1" dirty="0" err="1" smtClean="0"/>
              <a:t>Coasian</a:t>
            </a:r>
            <a:r>
              <a:rPr lang="en-US" b="1" dirty="0" smtClean="0"/>
              <a:t> Solution</a:t>
            </a:r>
            <a:endParaRPr lang="en-US" b="1" dirty="0"/>
          </a:p>
        </p:txBody>
      </p:sp>
      <p:sp>
        <p:nvSpPr>
          <p:cNvPr id="4" name="Content Placeholder 3"/>
          <p:cNvSpPr>
            <a:spLocks noGrp="1"/>
          </p:cNvSpPr>
          <p:nvPr>
            <p:ph sz="half" idx="1"/>
          </p:nvPr>
        </p:nvSpPr>
        <p:spPr/>
        <p:txBody>
          <a:bodyPr>
            <a:normAutofit/>
          </a:bodyPr>
          <a:lstStyle/>
          <a:p>
            <a:r>
              <a:rPr lang="en-US" b="1" dirty="0" err="1" smtClean="0"/>
              <a:t>Coase</a:t>
            </a:r>
            <a:r>
              <a:rPr lang="en-US" b="1" dirty="0" smtClean="0"/>
              <a:t> Solution </a:t>
            </a:r>
            <a:r>
              <a:rPr lang="en-US" dirty="0" smtClean="0"/>
              <a:t>is named after Ronald </a:t>
            </a:r>
            <a:r>
              <a:rPr lang="en-US" dirty="0" err="1" smtClean="0"/>
              <a:t>Coase</a:t>
            </a:r>
            <a:r>
              <a:rPr lang="en-US" dirty="0" smtClean="0"/>
              <a:t> professor at the University of Chicago and Nobel prize winner</a:t>
            </a:r>
          </a:p>
          <a:p>
            <a:r>
              <a:rPr lang="en-US" dirty="0" smtClean="0"/>
              <a:t>Establish property rights where they are missing and  let people bargain over ownership of those rights</a:t>
            </a:r>
          </a:p>
          <a:p>
            <a:r>
              <a:rPr lang="en-US" dirty="0" smtClean="0"/>
              <a:t>The theorem states that bargaining will lead to an efficient outcome regardless of the initial allocation of property rights.</a:t>
            </a:r>
            <a:endParaRPr lang="en-US" dirty="0"/>
          </a:p>
        </p:txBody>
      </p:sp>
      <p:pic>
        <p:nvPicPr>
          <p:cNvPr id="6" name="Content Placeholder 5" descr="ronald coase.jpg"/>
          <p:cNvPicPr>
            <a:picLocks noGrp="1" noChangeAspect="1"/>
          </p:cNvPicPr>
          <p:nvPr>
            <p:ph sz="half" idx="2"/>
          </p:nvPr>
        </p:nvPicPr>
        <p:blipFill>
          <a:blip r:embed="rId2"/>
          <a:stretch>
            <a:fillRect/>
          </a:stretch>
        </p:blipFill>
        <p:spPr>
          <a:xfrm>
            <a:off x="5257800" y="1600200"/>
            <a:ext cx="2743200" cy="4343399"/>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Externalities: </a:t>
            </a:r>
            <a:br>
              <a:rPr lang="en-US" b="1" dirty="0" smtClean="0"/>
            </a:br>
            <a:r>
              <a:rPr lang="en-US" b="1" dirty="0" err="1" smtClean="0"/>
              <a:t>Pigouvian</a:t>
            </a:r>
            <a:r>
              <a:rPr lang="en-US" b="1" dirty="0" smtClean="0"/>
              <a:t> Solution</a:t>
            </a:r>
            <a:endParaRPr lang="en-US" dirty="0"/>
          </a:p>
        </p:txBody>
      </p:sp>
      <p:sp>
        <p:nvSpPr>
          <p:cNvPr id="4" name="Content Placeholder 3"/>
          <p:cNvSpPr>
            <a:spLocks noGrp="1"/>
          </p:cNvSpPr>
          <p:nvPr>
            <p:ph sz="half" idx="1"/>
          </p:nvPr>
        </p:nvSpPr>
        <p:spPr/>
        <p:txBody>
          <a:bodyPr>
            <a:normAutofit fontScale="92500"/>
          </a:bodyPr>
          <a:lstStyle/>
          <a:p>
            <a:r>
              <a:rPr lang="en-US" sz="1800" dirty="0" err="1" smtClean="0"/>
              <a:t>Pigouvian</a:t>
            </a:r>
            <a:r>
              <a:rPr lang="en-US" sz="1800" dirty="0" smtClean="0"/>
              <a:t> Tax (or subsidy) is a </a:t>
            </a:r>
            <a:r>
              <a:rPr lang="en-US" sz="1800" b="1" dirty="0" smtClean="0"/>
              <a:t>price approach</a:t>
            </a:r>
            <a:r>
              <a:rPr lang="en-US" sz="1800" dirty="0" smtClean="0"/>
              <a:t> named after Arthur Cecil </a:t>
            </a:r>
            <a:r>
              <a:rPr lang="en-US" sz="1800" dirty="0" err="1" smtClean="0"/>
              <a:t>Pigou</a:t>
            </a:r>
            <a:endParaRPr lang="en-US" sz="1800" dirty="0" smtClean="0"/>
          </a:p>
          <a:p>
            <a:r>
              <a:rPr lang="en-US" sz="1800" dirty="0" smtClean="0"/>
              <a:t>He originated the idea that governments can, via a mixture of taxes and subsidies, correct such perceived market failures — or "internalize the externalities".</a:t>
            </a:r>
          </a:p>
          <a:p>
            <a:r>
              <a:rPr lang="en-US" sz="1800" dirty="0" smtClean="0"/>
              <a:t>Not always efficient (deadweight loss)</a:t>
            </a:r>
          </a:p>
        </p:txBody>
      </p:sp>
      <p:pic>
        <p:nvPicPr>
          <p:cNvPr id="6" name="Content Placeholder 5" descr="pigou.jpg"/>
          <p:cNvPicPr>
            <a:picLocks noGrp="1" noChangeAspect="1"/>
          </p:cNvPicPr>
          <p:nvPr>
            <p:ph sz="half" idx="2"/>
          </p:nvPr>
        </p:nvPicPr>
        <p:blipFill>
          <a:blip r:embed="rId2"/>
          <a:stretch>
            <a:fillRect/>
          </a:stretch>
        </p:blipFill>
        <p:spPr>
          <a:xfrm>
            <a:off x="4572000" y="1600200"/>
            <a:ext cx="3733800" cy="4724400"/>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Externalities</a:t>
            </a:r>
            <a:r>
              <a:rPr lang="en-US" b="1" smtClean="0"/>
              <a:t>: </a:t>
            </a:r>
            <a:br>
              <a:rPr lang="en-US" b="1" smtClean="0"/>
            </a:br>
            <a:r>
              <a:rPr lang="en-US" b="1" smtClean="0"/>
              <a:t>Regulatory Solution</a:t>
            </a:r>
            <a:endParaRPr lang="en-US" dirty="0"/>
          </a:p>
        </p:txBody>
      </p:sp>
      <p:sp>
        <p:nvSpPr>
          <p:cNvPr id="5" name="Content Placeholder 4"/>
          <p:cNvSpPr>
            <a:spLocks noGrp="1"/>
          </p:cNvSpPr>
          <p:nvPr>
            <p:ph idx="1"/>
          </p:nvPr>
        </p:nvSpPr>
        <p:spPr/>
        <p:txBody>
          <a:bodyPr>
            <a:normAutofit lnSpcReduction="10000"/>
          </a:bodyPr>
          <a:lstStyle/>
          <a:p>
            <a:r>
              <a:rPr lang="en-US" dirty="0" smtClean="0"/>
              <a:t>Regulation is a </a:t>
            </a:r>
            <a:r>
              <a:rPr lang="en-US" b="1" dirty="0" smtClean="0"/>
              <a:t>quantity approach</a:t>
            </a:r>
          </a:p>
          <a:p>
            <a:r>
              <a:rPr lang="en-US" dirty="0" smtClean="0"/>
              <a:t>Heterogeneity in the population of producers leads to different producers with different cost of reducing the negative externality</a:t>
            </a:r>
          </a:p>
          <a:p>
            <a:r>
              <a:rPr lang="en-US" dirty="0" smtClean="0"/>
              <a:t>Set a target for reducing the externality, which may or may not be socially optimal</a:t>
            </a:r>
          </a:p>
          <a:p>
            <a:r>
              <a:rPr lang="en-US" dirty="0" smtClean="0"/>
              <a:t>The social cost of externality reduction= private cost of externality reduction</a:t>
            </a:r>
          </a:p>
          <a:p>
            <a:r>
              <a:rPr lang="en-US" dirty="0" smtClean="0"/>
              <a:t>Not always efficient (deadweight loss)</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t>
            </a:r>
            <a:r>
              <a:rPr lang="en-US" dirty="0" err="1" smtClean="0"/>
              <a:t>Kuznet</a:t>
            </a:r>
            <a:r>
              <a:rPr lang="en-US" dirty="0" smtClean="0"/>
              <a:t> Curve</a:t>
            </a:r>
            <a:endParaRPr lang="en-US" dirty="0"/>
          </a:p>
        </p:txBody>
      </p:sp>
      <p:sp>
        <p:nvSpPr>
          <p:cNvPr id="3" name="Content Placeholder 2"/>
          <p:cNvSpPr>
            <a:spLocks noGrp="1"/>
          </p:cNvSpPr>
          <p:nvPr>
            <p:ph sz="half" idx="1"/>
          </p:nvPr>
        </p:nvSpPr>
        <p:spPr/>
        <p:txBody>
          <a:bodyPr>
            <a:noAutofit/>
          </a:bodyPr>
          <a:lstStyle/>
          <a:p>
            <a:r>
              <a:rPr lang="en-US" sz="1800" dirty="0" smtClean="0"/>
              <a:t>Simon </a:t>
            </a:r>
            <a:r>
              <a:rPr lang="en-US" sz="1800" dirty="0" err="1" smtClean="0"/>
              <a:t>Kuznet</a:t>
            </a:r>
            <a:r>
              <a:rPr lang="en-US" sz="1800" dirty="0" smtClean="0"/>
              <a:t> showed that as a country becomes industrialized economic growth comes with a growth in pollution.</a:t>
            </a:r>
          </a:p>
          <a:p>
            <a:r>
              <a:rPr lang="en-US" sz="1800" dirty="0" smtClean="0"/>
              <a:t>Eventually the pollution levels out as economic growth continues</a:t>
            </a:r>
          </a:p>
          <a:p>
            <a:r>
              <a:rPr lang="en-US" sz="1800" dirty="0" smtClean="0"/>
              <a:t>This shows that the  environmental impact formula (</a:t>
            </a:r>
            <a:r>
              <a:rPr lang="en-US" sz="1800" b="1" dirty="0" smtClean="0"/>
              <a:t>IPAT</a:t>
            </a:r>
            <a:r>
              <a:rPr lang="en-US" sz="1800" dirty="0" smtClean="0"/>
              <a:t>) is wrong.</a:t>
            </a:r>
            <a:endParaRPr lang="en-US" sz="1800" dirty="0"/>
          </a:p>
        </p:txBody>
      </p:sp>
      <p:pic>
        <p:nvPicPr>
          <p:cNvPr id="5" name="Content Placeholder 4" descr="kuznet curve.jpg"/>
          <p:cNvPicPr>
            <a:picLocks noGrp="1" noChangeAspect="1"/>
          </p:cNvPicPr>
          <p:nvPr>
            <p:ph sz="half" idx="2"/>
          </p:nvPr>
        </p:nvPicPr>
        <p:blipFill>
          <a:blip r:embed="rId2" cstate="print"/>
          <a:stretch>
            <a:fillRect/>
          </a:stretch>
        </p:blipFill>
        <p:spPr>
          <a:xfrm>
            <a:off x="4760913" y="2601477"/>
            <a:ext cx="3429000" cy="2675809"/>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New Institutional Economics</a:t>
            </a:r>
            <a:endParaRPr lang="en-US" dirty="0"/>
          </a:p>
        </p:txBody>
      </p:sp>
      <p:sp>
        <p:nvSpPr>
          <p:cNvPr id="5" name="Content Placeholder 4"/>
          <p:cNvSpPr>
            <a:spLocks noGrp="1"/>
          </p:cNvSpPr>
          <p:nvPr>
            <p:ph sz="half" idx="1"/>
          </p:nvPr>
        </p:nvSpPr>
        <p:spPr/>
        <p:txBody>
          <a:bodyPr>
            <a:normAutofit fontScale="92500" lnSpcReduction="20000"/>
          </a:bodyPr>
          <a:lstStyle/>
          <a:p>
            <a:r>
              <a:rPr lang="en-US" dirty="0" err="1" smtClean="0"/>
              <a:t>Elinor</a:t>
            </a:r>
            <a:r>
              <a:rPr lang="en-US" dirty="0" smtClean="0"/>
              <a:t> </a:t>
            </a:r>
            <a:r>
              <a:rPr lang="en-US" dirty="0" err="1" smtClean="0"/>
              <a:t>Ostrom</a:t>
            </a:r>
            <a:r>
              <a:rPr lang="en-US" dirty="0" smtClean="0"/>
              <a:t> is a professor at the University of Indiana and a Nobel prize winner in Economic Sciences.</a:t>
            </a:r>
          </a:p>
          <a:p>
            <a:r>
              <a:rPr lang="en-US" dirty="0" err="1" smtClean="0"/>
              <a:t>Ostrom</a:t>
            </a:r>
            <a:r>
              <a:rPr lang="en-US" dirty="0" smtClean="0"/>
              <a:t> cautions against  global governmental units coordinating work against environmental destruction. Partly, this is due to their complexity, and partly to the diversity of actors involved. </a:t>
            </a:r>
          </a:p>
          <a:p>
            <a:r>
              <a:rPr lang="en-US" dirty="0" smtClean="0"/>
              <a:t>She proposes that key management decisions should be made as close to the scene of events and the actors involved as possible</a:t>
            </a:r>
            <a:endParaRPr lang="en-US" dirty="0"/>
          </a:p>
        </p:txBody>
      </p:sp>
      <p:pic>
        <p:nvPicPr>
          <p:cNvPr id="7" name="Content Placeholder 6" descr="elinor ostrom.jpg"/>
          <p:cNvPicPr>
            <a:picLocks noGrp="1" noChangeAspect="1"/>
          </p:cNvPicPr>
          <p:nvPr>
            <p:ph sz="half" idx="2"/>
          </p:nvPr>
        </p:nvPicPr>
        <p:blipFill>
          <a:blip r:embed="rId2"/>
          <a:stretch>
            <a:fillRect/>
          </a:stretch>
        </p:blipFill>
        <p:spPr>
          <a:xfrm>
            <a:off x="4648200" y="2362200"/>
            <a:ext cx="3352800" cy="2590799"/>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Entrepreneurial Environmentalism</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PERC—the Property and Environment Research Center—is the nation’s oldest and largest institute dedicated to improving environmental quality through property rights and markets. Founded 30 years ago in Bozeman, Montana, it began as a think tank where scholars documented how government regulation and bureaucracy have led to environmental degradation. At the same time, they sought to explain how markets could be harnessed to improve environmental quality. From this work originated the idea of </a:t>
            </a:r>
            <a:r>
              <a:rPr lang="en-US" i="1" dirty="0" smtClean="0"/>
              <a:t>free market environmentalism</a:t>
            </a:r>
            <a:r>
              <a:rPr lang="en-US" dirty="0" smtClean="0"/>
              <a:t>.</a:t>
            </a:r>
            <a:endParaRPr lang="en-US" smtClean="0"/>
          </a:p>
          <a:p>
            <a:endParaRPr lang="en-US"/>
          </a:p>
        </p:txBody>
      </p:sp>
      <p:pic>
        <p:nvPicPr>
          <p:cNvPr id="7" name="Content Placeholder 6" descr="PERC II.jpg"/>
          <p:cNvPicPr>
            <a:picLocks noGrp="1" noChangeAspect="1"/>
          </p:cNvPicPr>
          <p:nvPr>
            <p:ph sz="half" idx="2"/>
          </p:nvPr>
        </p:nvPicPr>
        <p:blipFill>
          <a:blip r:embed="rId2"/>
          <a:stretch>
            <a:fillRect/>
          </a:stretch>
        </p:blipFill>
        <p:spPr>
          <a:xfrm>
            <a:off x="5257800" y="2133600"/>
            <a:ext cx="2285999" cy="3733799"/>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Entrepreneurial Environmentalism</a:t>
            </a:r>
            <a:endParaRPr lang="en-US" dirty="0"/>
          </a:p>
        </p:txBody>
      </p:sp>
      <p:sp>
        <p:nvSpPr>
          <p:cNvPr id="6" name="Content Placeholder 5"/>
          <p:cNvSpPr>
            <a:spLocks noGrp="1"/>
          </p:cNvSpPr>
          <p:nvPr>
            <p:ph sz="half" idx="1"/>
          </p:nvPr>
        </p:nvSpPr>
        <p:spPr/>
        <p:txBody>
          <a:bodyPr>
            <a:normAutofit fontScale="92500" lnSpcReduction="10000"/>
          </a:bodyPr>
          <a:lstStyle/>
          <a:p>
            <a:r>
              <a:rPr lang="en-US" i="1" dirty="0" smtClean="0"/>
              <a:t>Our mission is to work with opinion leaders and decision makers to demonstrate how science and economics can effectively deal with contentious policy issues in ways consistent with a society of free and responsible individuals and America's founding ideals. Specifically, we provide constructive alternatives to the ever-present temptations to rely on centralized power when problems arise or new social goals are identified.</a:t>
            </a:r>
            <a:endParaRPr lang="en-US" dirty="0" smtClean="0"/>
          </a:p>
          <a:p>
            <a:endParaRPr lang="en-US" dirty="0"/>
          </a:p>
        </p:txBody>
      </p:sp>
      <p:pic>
        <p:nvPicPr>
          <p:cNvPr id="8" name="Content Placeholder 7" descr="FREE II.jpg"/>
          <p:cNvPicPr>
            <a:picLocks noGrp="1" noChangeAspect="1"/>
          </p:cNvPicPr>
          <p:nvPr>
            <p:ph sz="half" idx="2"/>
          </p:nvPr>
        </p:nvPicPr>
        <p:blipFill>
          <a:blip r:embed="rId2"/>
          <a:stretch>
            <a:fillRect/>
          </a:stretch>
        </p:blipFill>
        <p:spPr>
          <a:xfrm>
            <a:off x="4876800" y="2819399"/>
            <a:ext cx="2895600" cy="1981201"/>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Definition </a:t>
            </a:r>
            <a:br>
              <a:rPr lang="en-US" dirty="0" smtClean="0"/>
            </a:br>
            <a:r>
              <a:rPr lang="en-US" dirty="0" smtClean="0"/>
              <a:t>of Sustainability</a:t>
            </a:r>
            <a:endParaRPr lang="en-US" dirty="0"/>
          </a:p>
        </p:txBody>
      </p:sp>
      <p:sp>
        <p:nvSpPr>
          <p:cNvPr id="5" name="Content Placeholder 4"/>
          <p:cNvSpPr>
            <a:spLocks noGrp="1"/>
          </p:cNvSpPr>
          <p:nvPr>
            <p:ph sz="half" idx="1"/>
          </p:nvPr>
        </p:nvSpPr>
        <p:spPr/>
        <p:txBody>
          <a:bodyPr>
            <a:normAutofit lnSpcReduction="10000"/>
          </a:bodyPr>
          <a:lstStyle/>
          <a:p>
            <a:r>
              <a:rPr lang="en-US" sz="2000" dirty="0" smtClean="0"/>
              <a:t>“Sustainability … is intrinsically inexact… It is, at best, a general guide to policies that have to do with investment, conservation and resource use. And we shouldn’t pretend that it is anything other than that.” </a:t>
            </a:r>
          </a:p>
          <a:p>
            <a:r>
              <a:rPr lang="en-US" sz="2000" dirty="0" smtClean="0"/>
              <a:t>Robert Solow, PhD</a:t>
            </a:r>
            <a:endParaRPr lang="en-US" sz="2000" dirty="0"/>
          </a:p>
        </p:txBody>
      </p:sp>
      <p:pic>
        <p:nvPicPr>
          <p:cNvPr id="7" name="Content Placeholder 6" descr="robert solow.jpg"/>
          <p:cNvPicPr>
            <a:picLocks noGrp="1" noChangeAspect="1"/>
          </p:cNvPicPr>
          <p:nvPr>
            <p:ph sz="half" idx="2"/>
          </p:nvPr>
        </p:nvPicPr>
        <p:blipFill>
          <a:blip r:embed="rId2"/>
          <a:stretch>
            <a:fillRect/>
          </a:stretch>
        </p:blipFill>
        <p:spPr>
          <a:xfrm>
            <a:off x="4876800" y="2057400"/>
            <a:ext cx="2971800" cy="3810000"/>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Entrepreneurial Environmentalism</a:t>
            </a:r>
            <a:endParaRPr lang="en-US" dirty="0"/>
          </a:p>
        </p:txBody>
      </p:sp>
      <p:sp>
        <p:nvSpPr>
          <p:cNvPr id="6" name="Content Placeholder 5"/>
          <p:cNvSpPr>
            <a:spLocks noGrp="1"/>
          </p:cNvSpPr>
          <p:nvPr>
            <p:ph sz="half" idx="1"/>
          </p:nvPr>
        </p:nvSpPr>
        <p:spPr/>
        <p:txBody>
          <a:bodyPr/>
          <a:lstStyle/>
          <a:p>
            <a:r>
              <a:rPr lang="en-US" b="1" dirty="0" smtClean="0"/>
              <a:t>Ducks Unlimited</a:t>
            </a:r>
            <a:r>
              <a:rPr lang="en-US" dirty="0" smtClean="0"/>
              <a:t> is an international non profit organization dedicated to the conservation of wetlands and associated upland habitats for waterfowl, other wildlife, and people. It currently has approximately 780,000 members, mostly in the United States and Canada.</a:t>
            </a:r>
            <a:endParaRPr lang="en-US" dirty="0"/>
          </a:p>
        </p:txBody>
      </p:sp>
      <p:pic>
        <p:nvPicPr>
          <p:cNvPr id="8" name="Content Placeholder 7" descr="Ducks_Unlimited_logo_svg.png"/>
          <p:cNvPicPr>
            <a:picLocks noGrp="1" noChangeAspect="1"/>
          </p:cNvPicPr>
          <p:nvPr>
            <p:ph sz="half" idx="2"/>
          </p:nvPr>
        </p:nvPicPr>
        <p:blipFill>
          <a:blip r:embed="rId2"/>
          <a:stretch>
            <a:fillRect/>
          </a:stretch>
        </p:blipFill>
        <p:spPr>
          <a:xfrm>
            <a:off x="4800600" y="2209800"/>
            <a:ext cx="3505200" cy="3581400"/>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Entrepreneurial Environmentalism</a:t>
            </a:r>
            <a:endParaRPr lang="en-US" dirty="0"/>
          </a:p>
        </p:txBody>
      </p:sp>
      <p:pic>
        <p:nvPicPr>
          <p:cNvPr id="6" name="Content Placeholder 5" descr="quail unlimited II.jpg"/>
          <p:cNvPicPr>
            <a:picLocks noGrp="1" noChangeAspect="1"/>
          </p:cNvPicPr>
          <p:nvPr>
            <p:ph sz="half" idx="1"/>
          </p:nvPr>
        </p:nvPicPr>
        <p:blipFill>
          <a:blip r:embed="rId2"/>
          <a:stretch>
            <a:fillRect/>
          </a:stretch>
        </p:blipFill>
        <p:spPr>
          <a:xfrm>
            <a:off x="1295400" y="2286000"/>
            <a:ext cx="2971800" cy="3429000"/>
          </a:xfrm>
        </p:spPr>
      </p:pic>
      <p:pic>
        <p:nvPicPr>
          <p:cNvPr id="5" name="Content Placeholder 4" descr="pheasants forever.png"/>
          <p:cNvPicPr>
            <a:picLocks noGrp="1" noChangeAspect="1"/>
          </p:cNvPicPr>
          <p:nvPr>
            <p:ph sz="half" idx="2"/>
          </p:nvPr>
        </p:nvPicPr>
        <p:blipFill>
          <a:blip r:embed="rId3"/>
          <a:stretch>
            <a:fillRect/>
          </a:stretch>
        </p:blipFill>
        <p:spPr>
          <a:xfrm>
            <a:off x="4876800" y="2133600"/>
            <a:ext cx="3581400" cy="3886200"/>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Entrepreneurial Environmentalism</a:t>
            </a:r>
            <a:endParaRPr lang="en-US" dirty="0"/>
          </a:p>
        </p:txBody>
      </p:sp>
      <p:pic>
        <p:nvPicPr>
          <p:cNvPr id="7" name="Content Placeholder 6" descr="whitetail unlimited II.jpg"/>
          <p:cNvPicPr>
            <a:picLocks noGrp="1" noChangeAspect="1"/>
          </p:cNvPicPr>
          <p:nvPr>
            <p:ph sz="half" idx="1"/>
          </p:nvPr>
        </p:nvPicPr>
        <p:blipFill>
          <a:blip r:embed="rId2"/>
          <a:stretch>
            <a:fillRect/>
          </a:stretch>
        </p:blipFill>
        <p:spPr>
          <a:xfrm>
            <a:off x="1295400" y="2057400"/>
            <a:ext cx="2971800" cy="3657600"/>
          </a:xfrm>
        </p:spPr>
      </p:pic>
      <p:pic>
        <p:nvPicPr>
          <p:cNvPr id="8" name="Content Placeholder 7" descr="trout unlimited.jpg"/>
          <p:cNvPicPr>
            <a:picLocks noGrp="1" noChangeAspect="1"/>
          </p:cNvPicPr>
          <p:nvPr>
            <p:ph sz="half" idx="2"/>
          </p:nvPr>
        </p:nvPicPr>
        <p:blipFill>
          <a:blip r:embed="rId3"/>
          <a:stretch>
            <a:fillRect/>
          </a:stretch>
        </p:blipFill>
        <p:spPr>
          <a:xfrm>
            <a:off x="5029200" y="2133600"/>
            <a:ext cx="2743200" cy="3657600"/>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Green Jobs</a:t>
            </a:r>
            <a:endParaRPr lang="en-US" dirty="0"/>
          </a:p>
        </p:txBody>
      </p:sp>
      <p:sp>
        <p:nvSpPr>
          <p:cNvPr id="3" name="Content Placeholder 2"/>
          <p:cNvSpPr>
            <a:spLocks noGrp="1"/>
          </p:cNvSpPr>
          <p:nvPr>
            <p:ph sz="half" idx="1"/>
          </p:nvPr>
        </p:nvSpPr>
        <p:spPr/>
        <p:txBody>
          <a:bodyPr>
            <a:normAutofit/>
          </a:bodyPr>
          <a:lstStyle/>
          <a:p>
            <a:r>
              <a:rPr lang="en-US" b="1" dirty="0" smtClean="0"/>
              <a:t>Gabriel </a:t>
            </a:r>
            <a:r>
              <a:rPr lang="en-US" b="1" dirty="0" err="1" smtClean="0"/>
              <a:t>Calzada</a:t>
            </a:r>
            <a:r>
              <a:rPr lang="en-US" b="1" dirty="0" smtClean="0"/>
              <a:t> Alvarez, PhD </a:t>
            </a:r>
            <a:r>
              <a:rPr lang="en-US" dirty="0" smtClean="0"/>
              <a:t>form King Juan Carlos University (Spain) argues against the  Green job myth.</a:t>
            </a:r>
          </a:p>
          <a:p>
            <a:r>
              <a:rPr lang="en-US" dirty="0" smtClean="0"/>
              <a:t>In a 2009 study, the government, </a:t>
            </a:r>
            <a:r>
              <a:rPr lang="en-US" b="1" dirty="0" smtClean="0"/>
              <a:t>Dr </a:t>
            </a:r>
            <a:r>
              <a:rPr lang="en-US" b="1" dirty="0" err="1" smtClean="0"/>
              <a:t>Calzada</a:t>
            </a:r>
            <a:r>
              <a:rPr lang="en-US" b="1" dirty="0" smtClean="0"/>
              <a:t> </a:t>
            </a:r>
            <a:r>
              <a:rPr lang="en-US" dirty="0" smtClean="0"/>
              <a:t>finds, is destroying 2.2 ordinary jobs for every green one it creates.</a:t>
            </a:r>
          </a:p>
        </p:txBody>
      </p:sp>
      <p:pic>
        <p:nvPicPr>
          <p:cNvPr id="5" name="Content Placeholder 4" descr="gabriel calzada alvarez.jpg"/>
          <p:cNvPicPr>
            <a:picLocks noGrp="1" noChangeAspect="1"/>
          </p:cNvPicPr>
          <p:nvPr>
            <p:ph sz="half" idx="2"/>
          </p:nvPr>
        </p:nvPicPr>
        <p:blipFill>
          <a:blip r:embed="rId2"/>
          <a:stretch>
            <a:fillRect/>
          </a:stretch>
        </p:blipFill>
        <p:spPr>
          <a:xfrm>
            <a:off x="5029200" y="2209800"/>
            <a:ext cx="2819400" cy="3733800"/>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Green Jobs</a:t>
            </a:r>
            <a:endParaRPr lang="en-US" dirty="0"/>
          </a:p>
        </p:txBody>
      </p:sp>
      <p:sp>
        <p:nvSpPr>
          <p:cNvPr id="3" name="Content Placeholder 2"/>
          <p:cNvSpPr>
            <a:spLocks noGrp="1"/>
          </p:cNvSpPr>
          <p:nvPr>
            <p:ph sz="half" idx="1"/>
          </p:nvPr>
        </p:nvSpPr>
        <p:spPr/>
        <p:txBody>
          <a:bodyPr>
            <a:noAutofit/>
          </a:bodyPr>
          <a:lstStyle/>
          <a:p>
            <a:r>
              <a:rPr lang="en-US" b="1" dirty="0" smtClean="0"/>
              <a:t>Carlo </a:t>
            </a:r>
            <a:r>
              <a:rPr lang="en-US" b="1" dirty="0" err="1" smtClean="0"/>
              <a:t>Stagnaro</a:t>
            </a:r>
            <a:r>
              <a:rPr lang="en-US" b="1" dirty="0" smtClean="0"/>
              <a:t>, PhD </a:t>
            </a:r>
            <a:r>
              <a:rPr lang="en-US" dirty="0" smtClean="0"/>
              <a:t>from the </a:t>
            </a:r>
            <a:r>
              <a:rPr lang="en-US" dirty="0" err="1" smtClean="0"/>
              <a:t>Instituto</a:t>
            </a:r>
            <a:r>
              <a:rPr lang="en-US" dirty="0" smtClean="0"/>
              <a:t> Bruno </a:t>
            </a:r>
            <a:r>
              <a:rPr lang="en-US" dirty="0" err="1" smtClean="0"/>
              <a:t>Leoni</a:t>
            </a:r>
            <a:r>
              <a:rPr lang="en-US" dirty="0" smtClean="0"/>
              <a:t> (Italy) also argues that green jobs are more costly than real jobs</a:t>
            </a:r>
          </a:p>
          <a:p>
            <a:r>
              <a:rPr lang="en-US" dirty="0" smtClean="0"/>
              <a:t>In a 2011 study, </a:t>
            </a:r>
            <a:r>
              <a:rPr lang="en-US" b="1" dirty="0" smtClean="0"/>
              <a:t>Dr </a:t>
            </a:r>
            <a:r>
              <a:rPr lang="en-US" b="1" dirty="0" err="1" smtClean="0"/>
              <a:t>Stagnaro</a:t>
            </a:r>
            <a:r>
              <a:rPr lang="en-US" b="1" dirty="0" smtClean="0"/>
              <a:t> </a:t>
            </a:r>
            <a:r>
              <a:rPr lang="en-US" dirty="0" smtClean="0"/>
              <a:t>found that one green job costs on average as much 4.8 jobs in the entire economy, or 6.9 jobs in the industrial sector. </a:t>
            </a:r>
            <a:br>
              <a:rPr lang="en-US" dirty="0" smtClean="0"/>
            </a:br>
            <a:endParaRPr lang="en-US" dirty="0"/>
          </a:p>
        </p:txBody>
      </p:sp>
      <p:pic>
        <p:nvPicPr>
          <p:cNvPr id="5" name="Content Placeholder 4" descr="carlo stagnaro.jpg"/>
          <p:cNvPicPr>
            <a:picLocks noGrp="1" noChangeAspect="1"/>
          </p:cNvPicPr>
          <p:nvPr>
            <p:ph sz="half" idx="2"/>
          </p:nvPr>
        </p:nvPicPr>
        <p:blipFill>
          <a:blip r:embed="rId2"/>
          <a:stretch>
            <a:fillRect/>
          </a:stretch>
        </p:blipFill>
        <p:spPr>
          <a:xfrm>
            <a:off x="5334000" y="2286000"/>
            <a:ext cx="2590800" cy="3505199"/>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Green Jobs</a:t>
            </a:r>
            <a:endParaRPr lang="en-US" dirty="0"/>
          </a:p>
        </p:txBody>
      </p:sp>
      <p:pic>
        <p:nvPicPr>
          <p:cNvPr id="5" name="Content Placeholder 4" descr="Carlo stagnaro presentation.jpg"/>
          <p:cNvPicPr>
            <a:picLocks noGrp="1" noChangeAspect="1"/>
          </p:cNvPicPr>
          <p:nvPr>
            <p:ph idx="1"/>
          </p:nvPr>
        </p:nvPicPr>
        <p:blipFill>
          <a:blip r:embed="rId2"/>
          <a:stretch>
            <a:fillRect/>
          </a:stretch>
        </p:blipFill>
        <p:spPr>
          <a:xfrm>
            <a:off x="1524000" y="1752600"/>
            <a:ext cx="6096000" cy="4419600"/>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Green Energy</a:t>
            </a:r>
            <a:endParaRPr lang="en-US"/>
          </a:p>
        </p:txBody>
      </p:sp>
      <p:sp>
        <p:nvSpPr>
          <p:cNvPr id="3" name="Content Placeholder 2"/>
          <p:cNvSpPr>
            <a:spLocks noGrp="1"/>
          </p:cNvSpPr>
          <p:nvPr>
            <p:ph sz="half" idx="1"/>
          </p:nvPr>
        </p:nvSpPr>
        <p:spPr/>
        <p:txBody>
          <a:bodyPr>
            <a:normAutofit fontScale="92500" lnSpcReduction="10000"/>
          </a:bodyPr>
          <a:lstStyle/>
          <a:p>
            <a:r>
              <a:rPr lang="en-US" dirty="0" smtClean="0"/>
              <a:t>Robert J. Michaels, PhD professor of economics at CSU Fullerton</a:t>
            </a:r>
          </a:p>
          <a:p>
            <a:r>
              <a:rPr lang="en-US" dirty="0" err="1" smtClean="0"/>
              <a:t>Renewables</a:t>
            </a:r>
            <a:r>
              <a:rPr lang="en-US" dirty="0" smtClean="0"/>
              <a:t> (excluding hydroelectric dams) produce less than 3% of U.S. electricity, much of which is hardly clean. About two-thirds comes from burning scrap vegetation ('biomass') and garbage, which produce the same pollutants and carbon as coal. The real job is to produce fewer of them, rather than changing fuels from fossilized to non-fossilized vegetation</a:t>
            </a:r>
            <a:r>
              <a:rPr lang="en-US" i="1" dirty="0" smtClean="0"/>
              <a:t>."</a:t>
            </a:r>
            <a:r>
              <a:rPr lang="en-US" dirty="0" smtClean="0"/>
              <a:t> </a:t>
            </a:r>
            <a:endParaRPr lang="en-US" dirty="0"/>
          </a:p>
        </p:txBody>
      </p:sp>
      <p:pic>
        <p:nvPicPr>
          <p:cNvPr id="5" name="Content Placeholder 4" descr="robert j michaels.jpg"/>
          <p:cNvPicPr>
            <a:picLocks noGrp="1" noChangeAspect="1"/>
          </p:cNvPicPr>
          <p:nvPr>
            <p:ph sz="half" idx="2"/>
          </p:nvPr>
        </p:nvPicPr>
        <p:blipFill>
          <a:blip r:embed="rId2"/>
          <a:stretch>
            <a:fillRect/>
          </a:stretch>
        </p:blipFill>
        <p:spPr>
          <a:xfrm>
            <a:off x="5029200" y="2133600"/>
            <a:ext cx="3200400" cy="3657599"/>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Green Energy</a:t>
            </a:r>
            <a:endParaRPr lang="en-US" dirty="0"/>
          </a:p>
        </p:txBody>
      </p:sp>
      <p:sp>
        <p:nvSpPr>
          <p:cNvPr id="3" name="Content Placeholder 2"/>
          <p:cNvSpPr>
            <a:spLocks noGrp="1"/>
          </p:cNvSpPr>
          <p:nvPr>
            <p:ph sz="half" idx="1"/>
          </p:nvPr>
        </p:nvSpPr>
        <p:spPr/>
        <p:txBody>
          <a:bodyPr/>
          <a:lstStyle/>
          <a:p>
            <a:r>
              <a:rPr lang="en-US" dirty="0" err="1" smtClean="0"/>
              <a:t>Renewables</a:t>
            </a:r>
            <a:r>
              <a:rPr lang="en-US" dirty="0" smtClean="0"/>
              <a:t> comprise a small part  of electricity generation.</a:t>
            </a:r>
          </a:p>
          <a:p>
            <a:r>
              <a:rPr lang="en-US" dirty="0" err="1" smtClean="0"/>
              <a:t>Renewables</a:t>
            </a:r>
            <a:r>
              <a:rPr lang="en-US" dirty="0" smtClean="0"/>
              <a:t> are projected to increase, but will not overtake coal, natural gas or nuclear power.</a:t>
            </a:r>
          </a:p>
          <a:p>
            <a:r>
              <a:rPr lang="en-US" dirty="0" smtClean="0"/>
              <a:t> </a:t>
            </a:r>
            <a:r>
              <a:rPr lang="en-US" dirty="0" err="1" smtClean="0"/>
              <a:t>Renewables</a:t>
            </a:r>
            <a:r>
              <a:rPr lang="en-US" dirty="0" smtClean="0"/>
              <a:t> cannot and will not replace the major producers of energy</a:t>
            </a:r>
            <a:endParaRPr lang="en-US" dirty="0"/>
          </a:p>
        </p:txBody>
      </p:sp>
      <p:pic>
        <p:nvPicPr>
          <p:cNvPr id="5" name="Content Placeholder 4" descr="types of electricity generation.jpg"/>
          <p:cNvPicPr>
            <a:picLocks noGrp="1" noChangeAspect="1"/>
          </p:cNvPicPr>
          <p:nvPr>
            <p:ph sz="half" idx="2"/>
          </p:nvPr>
        </p:nvPicPr>
        <p:blipFill>
          <a:blip r:embed="rId2"/>
          <a:stretch>
            <a:fillRect/>
          </a:stretch>
        </p:blipFill>
        <p:spPr>
          <a:xfrm>
            <a:off x="4648200" y="2209800"/>
            <a:ext cx="3810000" cy="3063081"/>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Electricity </a:t>
            </a:r>
            <a:br>
              <a:rPr lang="en-US" dirty="0" smtClean="0"/>
            </a:br>
            <a:r>
              <a:rPr lang="en-US" dirty="0" smtClean="0"/>
              <a:t>Demand Growth</a:t>
            </a:r>
            <a:endParaRPr lang="en-US" dirty="0"/>
          </a:p>
        </p:txBody>
      </p:sp>
      <p:sp>
        <p:nvSpPr>
          <p:cNvPr id="3" name="Content Placeholder 2"/>
          <p:cNvSpPr>
            <a:spLocks noGrp="1"/>
          </p:cNvSpPr>
          <p:nvPr>
            <p:ph sz="half" idx="1"/>
          </p:nvPr>
        </p:nvSpPr>
        <p:spPr/>
        <p:txBody>
          <a:bodyPr/>
          <a:lstStyle/>
          <a:p>
            <a:r>
              <a:rPr lang="en-US" dirty="0" smtClean="0"/>
              <a:t>While the demand for  electricity will increase, the rate of the growth will decrease.</a:t>
            </a:r>
          </a:p>
          <a:p>
            <a:r>
              <a:rPr lang="en-US" dirty="0" smtClean="0"/>
              <a:t>The decreasing rate of demand growth is partially due to increases in efficiency</a:t>
            </a:r>
          </a:p>
          <a:p>
            <a:r>
              <a:rPr lang="en-US" dirty="0" smtClean="0"/>
              <a:t>The rate of growth will also  depend upon population (which is decreasing).</a:t>
            </a:r>
          </a:p>
          <a:p>
            <a:endParaRPr lang="en-US" dirty="0"/>
          </a:p>
        </p:txBody>
      </p:sp>
      <p:pic>
        <p:nvPicPr>
          <p:cNvPr id="5" name="Content Placeholder 4" descr="energy demand growth.jpg"/>
          <p:cNvPicPr>
            <a:picLocks noGrp="1" noChangeAspect="1"/>
          </p:cNvPicPr>
          <p:nvPr>
            <p:ph sz="half" idx="2"/>
          </p:nvPr>
        </p:nvPicPr>
        <p:blipFill>
          <a:blip r:embed="rId2"/>
          <a:stretch>
            <a:fillRect/>
          </a:stretch>
        </p:blipFill>
        <p:spPr>
          <a:xfrm>
            <a:off x="4724400" y="2286000"/>
            <a:ext cx="3581400" cy="2986881"/>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Energy Use</a:t>
            </a:r>
            <a:endParaRPr lang="en-US" dirty="0"/>
          </a:p>
        </p:txBody>
      </p:sp>
      <p:pic>
        <p:nvPicPr>
          <p:cNvPr id="5" name="Content Placeholder 4" descr="energy use per capita.jpg"/>
          <p:cNvPicPr>
            <a:picLocks noGrp="1" noChangeAspect="1"/>
          </p:cNvPicPr>
          <p:nvPr>
            <p:ph sz="half" idx="2"/>
          </p:nvPr>
        </p:nvPicPr>
        <p:blipFill>
          <a:blip r:embed="rId2"/>
          <a:stretch>
            <a:fillRect/>
          </a:stretch>
        </p:blipFill>
        <p:spPr>
          <a:xfrm>
            <a:off x="4648200" y="2057400"/>
            <a:ext cx="3810000" cy="3215481"/>
          </a:xfrm>
        </p:spPr>
      </p:pic>
      <p:sp>
        <p:nvSpPr>
          <p:cNvPr id="7" name="Content Placeholder 6"/>
          <p:cNvSpPr>
            <a:spLocks noGrp="1"/>
          </p:cNvSpPr>
          <p:nvPr>
            <p:ph sz="half" idx="1"/>
          </p:nvPr>
        </p:nvSpPr>
        <p:spPr/>
        <p:txBody>
          <a:bodyPr>
            <a:noAutofit/>
          </a:bodyPr>
          <a:lstStyle/>
          <a:p>
            <a:r>
              <a:rPr lang="en-US" sz="1800" dirty="0" smtClean="0"/>
              <a:t>In real dollars, the price of energy use is decreasing</a:t>
            </a:r>
          </a:p>
          <a:p>
            <a:r>
              <a:rPr lang="en-US" sz="1800" dirty="0" smtClean="0"/>
              <a:t>We are getting more efficient in our use of energy.</a:t>
            </a:r>
          </a:p>
          <a:p>
            <a:r>
              <a:rPr lang="en-US" sz="1800" dirty="0" smtClean="0"/>
              <a:t>We are growing in the amount of energy</a:t>
            </a:r>
          </a:p>
          <a:p>
            <a:r>
              <a:rPr lang="en-US" sz="1800" dirty="0" smtClean="0"/>
              <a:t>There are no good reasons for energy shortages in the US </a:t>
            </a:r>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EPA Definition </a:t>
            </a:r>
            <a:br>
              <a:rPr lang="en-US" dirty="0" smtClean="0"/>
            </a:br>
            <a:r>
              <a:rPr lang="en-US" dirty="0" smtClean="0"/>
              <a:t>of  Sustainability</a:t>
            </a:r>
            <a:endParaRPr lang="en-US" dirty="0"/>
          </a:p>
        </p:txBody>
      </p:sp>
      <p:sp>
        <p:nvSpPr>
          <p:cNvPr id="5" name="Content Placeholder 4"/>
          <p:cNvSpPr>
            <a:spLocks noGrp="1"/>
          </p:cNvSpPr>
          <p:nvPr>
            <p:ph sz="half" idx="1"/>
          </p:nvPr>
        </p:nvSpPr>
        <p:spPr/>
        <p:txBody>
          <a:bodyPr>
            <a:normAutofit/>
          </a:bodyPr>
          <a:lstStyle/>
          <a:p>
            <a:r>
              <a:rPr lang="en-US" sz="1800" dirty="0" smtClean="0"/>
              <a:t>Over the past 30 years, the concept of sustainability has evolved to reflect perspectives of both the public and private sectors. </a:t>
            </a:r>
          </a:p>
          <a:p>
            <a:r>
              <a:rPr lang="en-US" sz="1800" dirty="0" smtClean="0"/>
              <a:t>Sustainable development reflects not the trade-off between business and the environment but the synergy between them</a:t>
            </a:r>
          </a:p>
          <a:p>
            <a:endParaRPr lang="en-US" sz="1800" dirty="0" smtClean="0"/>
          </a:p>
          <a:p>
            <a:endParaRPr lang="en-US" sz="2400" dirty="0" smtClean="0"/>
          </a:p>
          <a:p>
            <a:endParaRPr lang="en-US" dirty="0" smtClean="0"/>
          </a:p>
        </p:txBody>
      </p:sp>
      <p:pic>
        <p:nvPicPr>
          <p:cNvPr id="7" name="Content Placeholder 6" descr="epaseal.gif"/>
          <p:cNvPicPr>
            <a:picLocks noGrp="1" noChangeAspect="1"/>
          </p:cNvPicPr>
          <p:nvPr>
            <p:ph sz="half" idx="2"/>
          </p:nvPr>
        </p:nvPicPr>
        <p:blipFill>
          <a:blip r:embed="rId2"/>
          <a:stretch>
            <a:fillRect/>
          </a:stretch>
        </p:blipFill>
        <p:spPr>
          <a:xfrm>
            <a:off x="4876800" y="2133600"/>
            <a:ext cx="3429000" cy="3733800"/>
          </a:xfr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smtClean="0"/>
              <a:t>Natural Gas</a:t>
            </a:r>
            <a:endParaRPr lang="en-US"/>
          </a:p>
        </p:txBody>
      </p:sp>
      <p:pic>
        <p:nvPicPr>
          <p:cNvPr id="5" name="Content Placeholder 4" descr="oil reserves.gif"/>
          <p:cNvPicPr>
            <a:picLocks noGrp="1" noChangeAspect="1"/>
          </p:cNvPicPr>
          <p:nvPr>
            <p:ph idx="1"/>
          </p:nvPr>
        </p:nvPicPr>
        <p:blipFill>
          <a:blip r:embed="rId2"/>
          <a:stretch>
            <a:fillRect/>
          </a:stretch>
        </p:blipFill>
        <p:spPr>
          <a:xfrm>
            <a:off x="2012146" y="2057400"/>
            <a:ext cx="5119708" cy="3733800"/>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Conclusions</a:t>
            </a:r>
            <a:endParaRPr lang="en-US" dirty="0"/>
          </a:p>
        </p:txBody>
      </p:sp>
      <p:sp>
        <p:nvSpPr>
          <p:cNvPr id="6" name="Content Placeholder 5"/>
          <p:cNvSpPr>
            <a:spLocks noGrp="1"/>
          </p:cNvSpPr>
          <p:nvPr>
            <p:ph idx="1"/>
          </p:nvPr>
        </p:nvSpPr>
        <p:spPr/>
        <p:txBody>
          <a:bodyPr>
            <a:normAutofit fontScale="92500" lnSpcReduction="10000"/>
          </a:bodyPr>
          <a:lstStyle/>
          <a:p>
            <a:r>
              <a:rPr lang="en-US" b="1" dirty="0" smtClean="0"/>
              <a:t>Environmental Sustainability</a:t>
            </a:r>
            <a:r>
              <a:rPr lang="en-US" dirty="0" smtClean="0"/>
              <a:t> is a broad and not clearly defined topic</a:t>
            </a:r>
          </a:p>
          <a:p>
            <a:r>
              <a:rPr lang="en-US" b="1" dirty="0" smtClean="0"/>
              <a:t>Environmental Sustainability </a:t>
            </a:r>
            <a:r>
              <a:rPr lang="en-US" dirty="0" smtClean="0"/>
              <a:t>can be good or bad</a:t>
            </a:r>
          </a:p>
          <a:p>
            <a:r>
              <a:rPr lang="en-US" dirty="0" smtClean="0"/>
              <a:t>Some use </a:t>
            </a:r>
            <a:r>
              <a:rPr lang="en-US" b="1" dirty="0" smtClean="0"/>
              <a:t>Environmental Sustainability </a:t>
            </a:r>
            <a:r>
              <a:rPr lang="en-US" dirty="0" smtClean="0"/>
              <a:t>to pursue socialism and global governance (an anthropocentric approach)</a:t>
            </a:r>
          </a:p>
          <a:p>
            <a:r>
              <a:rPr lang="en-US" dirty="0" smtClean="0"/>
              <a:t>Some use </a:t>
            </a:r>
            <a:r>
              <a:rPr lang="en-US" b="1" dirty="0" smtClean="0"/>
              <a:t>Environmental Sustainability</a:t>
            </a:r>
            <a:r>
              <a:rPr lang="en-US" dirty="0" smtClean="0"/>
              <a:t> for earth worship (an </a:t>
            </a:r>
            <a:r>
              <a:rPr lang="en-US" dirty="0" err="1" smtClean="0"/>
              <a:t>enviro</a:t>
            </a:r>
            <a:r>
              <a:rPr lang="en-US" dirty="0" smtClean="0"/>
              <a:t>- centric approach)</a:t>
            </a:r>
          </a:p>
          <a:p>
            <a:r>
              <a:rPr lang="en-US" dirty="0" smtClean="0"/>
              <a:t>A </a:t>
            </a:r>
            <a:r>
              <a:rPr lang="en-US" dirty="0" err="1" smtClean="0"/>
              <a:t>theo</a:t>
            </a:r>
            <a:r>
              <a:rPr lang="en-US" dirty="0" smtClean="0"/>
              <a:t>-centric approach is the best way to approach </a:t>
            </a:r>
            <a:r>
              <a:rPr lang="en-US" b="1" dirty="0" smtClean="0"/>
              <a:t>Environmental Sustainability</a:t>
            </a:r>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Definition </a:t>
            </a:r>
            <a:br>
              <a:rPr lang="en-US" dirty="0" smtClean="0"/>
            </a:br>
            <a:r>
              <a:rPr lang="en-US" dirty="0" smtClean="0"/>
              <a:t>of Sustainability</a:t>
            </a:r>
            <a:endParaRPr lang="en-US" dirty="0"/>
          </a:p>
        </p:txBody>
      </p:sp>
      <p:sp>
        <p:nvSpPr>
          <p:cNvPr id="3" name="Content Placeholder 2"/>
          <p:cNvSpPr>
            <a:spLocks noGrp="1"/>
          </p:cNvSpPr>
          <p:nvPr>
            <p:ph sz="half" idx="1"/>
          </p:nvPr>
        </p:nvSpPr>
        <p:spPr/>
        <p:txBody>
          <a:bodyPr>
            <a:normAutofit/>
          </a:bodyPr>
          <a:lstStyle/>
          <a:p>
            <a:r>
              <a:rPr lang="en-US" sz="2000" b="1" dirty="0" smtClean="0"/>
              <a:t>Weak sustainability </a:t>
            </a:r>
            <a:r>
              <a:rPr lang="en-US" sz="2000" dirty="0" smtClean="0"/>
              <a:t>can be viewed as an </a:t>
            </a:r>
            <a:r>
              <a:rPr lang="en-US" sz="2000" dirty="0" err="1" smtClean="0"/>
              <a:t>anthropocentic</a:t>
            </a:r>
            <a:r>
              <a:rPr lang="en-US" sz="2000" dirty="0" smtClean="0"/>
              <a:t> approach to environmentalism</a:t>
            </a:r>
          </a:p>
          <a:p>
            <a:r>
              <a:rPr lang="en-US" sz="2000" dirty="0" smtClean="0"/>
              <a:t>It seeks to balance society’s economic needs with the environment</a:t>
            </a:r>
            <a:endParaRPr lang="en-US" sz="2000" dirty="0"/>
          </a:p>
        </p:txBody>
      </p:sp>
      <p:pic>
        <p:nvPicPr>
          <p:cNvPr id="5" name="Content Placeholder 4" descr="Sustainable_development_svg.png"/>
          <p:cNvPicPr>
            <a:picLocks noGrp="1" noChangeAspect="1"/>
          </p:cNvPicPr>
          <p:nvPr>
            <p:ph sz="half" idx="2"/>
          </p:nvPr>
        </p:nvPicPr>
        <p:blipFill>
          <a:blip r:embed="rId2"/>
          <a:stretch>
            <a:fillRect/>
          </a:stretch>
        </p:blipFill>
        <p:spPr>
          <a:xfrm>
            <a:off x="4648200" y="1981201"/>
            <a:ext cx="3505200" cy="38862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Environmental Sustainability</a:t>
            </a:r>
            <a:endParaRPr lang="en-US" dirty="0"/>
          </a:p>
        </p:txBody>
      </p:sp>
      <p:sp>
        <p:nvSpPr>
          <p:cNvPr id="3" name="Content Placeholder 2"/>
          <p:cNvSpPr>
            <a:spLocks noGrp="1"/>
          </p:cNvSpPr>
          <p:nvPr>
            <p:ph sz="half" idx="1"/>
          </p:nvPr>
        </p:nvSpPr>
        <p:spPr/>
        <p:txBody>
          <a:bodyPr>
            <a:normAutofit/>
          </a:bodyPr>
          <a:lstStyle/>
          <a:p>
            <a:r>
              <a:rPr lang="en-US" sz="1400" b="1" dirty="0" smtClean="0"/>
              <a:t>Strong Sustainability </a:t>
            </a:r>
            <a:r>
              <a:rPr lang="en-US" sz="1400" dirty="0" smtClean="0"/>
              <a:t>is an eco-centric approach to environmentalism. It is based around the concept of deep ecology.</a:t>
            </a:r>
          </a:p>
          <a:p>
            <a:r>
              <a:rPr lang="en-US" sz="1400" b="1" dirty="0" smtClean="0"/>
              <a:t>Deep ecology</a:t>
            </a:r>
            <a:r>
              <a:rPr lang="en-US" sz="1400" dirty="0" smtClean="0"/>
              <a:t> is a ecological philosophy that recognizes an inherent worth of other beings, aside from their utility. The philosophy emphasizes the interdependent nature of human and non-human life as well as the importance of the ecosystem and has fostered a new system of environmental ethics.</a:t>
            </a:r>
          </a:p>
          <a:p>
            <a:endParaRPr lang="en-US" sz="1400" dirty="0" smtClean="0"/>
          </a:p>
        </p:txBody>
      </p:sp>
      <p:pic>
        <p:nvPicPr>
          <p:cNvPr id="5" name="Content Placeholder 4" descr="Nested_sustainability-v2.gif"/>
          <p:cNvPicPr>
            <a:picLocks noGrp="1" noChangeAspect="1"/>
          </p:cNvPicPr>
          <p:nvPr>
            <p:ph sz="half" idx="2"/>
          </p:nvPr>
        </p:nvPicPr>
        <p:blipFill>
          <a:blip r:embed="rId2"/>
          <a:stretch>
            <a:fillRect/>
          </a:stretch>
        </p:blipFill>
        <p:spPr>
          <a:xfrm>
            <a:off x="4648200" y="2057400"/>
            <a:ext cx="3886200" cy="3809999"/>
          </a:xfrm>
        </p:spPr>
      </p:pic>
    </p:spTree>
  </p:cSld>
  <p:clrMapOvr>
    <a:masterClrMapping/>
  </p:clrMapOvr>
</p:sld>
</file>

<file path=ppt/theme/theme1.xml><?xml version="1.0" encoding="utf-8"?>
<a:theme xmlns:a="http://schemas.openxmlformats.org/drawingml/2006/main" name="Fresh">
  <a:themeElements>
    <a:clrScheme name="Fresh">
      <a:dk1>
        <a:sysClr val="windowText" lastClr="000000"/>
      </a:dk1>
      <a:lt1>
        <a:sysClr val="window" lastClr="FFFFFF"/>
      </a:lt1>
      <a:dk2>
        <a:srgbClr val="89C540"/>
      </a:dk2>
      <a:lt2>
        <a:srgbClr val="F0E5B6"/>
      </a:lt2>
      <a:accent1>
        <a:srgbClr val="3B4F18"/>
      </a:accent1>
      <a:accent2>
        <a:srgbClr val="CCC834"/>
      </a:accent2>
      <a:accent3>
        <a:srgbClr val="F49AE1"/>
      </a:accent3>
      <a:accent4>
        <a:srgbClr val="2AC9DE"/>
      </a:accent4>
      <a:accent5>
        <a:srgbClr val="927B74"/>
      </a:accent5>
      <a:accent6>
        <a:srgbClr val="769F11"/>
      </a:accent6>
      <a:hlink>
        <a:srgbClr val="0A6A21"/>
      </a:hlink>
      <a:folHlink>
        <a:srgbClr val="406EA5"/>
      </a:folHlink>
    </a:clrScheme>
    <a:fontScheme name="Fresh">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resh">
      <a:fillStyleLst>
        <a:solidFill>
          <a:schemeClr val="phClr"/>
        </a:solidFill>
        <a:solidFill>
          <a:schemeClr val="phClr">
            <a:tint val="70000"/>
            <a:satMod val="115000"/>
          </a:schemeClr>
        </a:solidFill>
        <a:solidFill>
          <a:schemeClr val="phClr">
            <a:shade val="80000"/>
            <a:satMod val="115000"/>
          </a:schemeClr>
        </a:solidFill>
      </a:fillStyleLst>
      <a:lnStyleLst>
        <a:ln w="25400" cap="flat" cmpd="sng" algn="ctr">
          <a:solidFill>
            <a:schemeClr val="phClr">
              <a:shade val="95000"/>
              <a:satMod val="105000"/>
            </a:schemeClr>
          </a:solidFill>
          <a:prstDash val="solid"/>
          <a:miter/>
        </a:ln>
        <a:ln w="50800" cap="flat" cmpd="sng" algn="ctr">
          <a:solidFill>
            <a:schemeClr val="phClr"/>
          </a:solidFill>
          <a:prstDash val="solid"/>
          <a:miter/>
        </a:ln>
        <a:ln w="76200" cap="flat" cmpd="thickThin" algn="ctr">
          <a:solidFill>
            <a:schemeClr val="phClr">
              <a:alpha val="80000"/>
            </a:schemeClr>
          </a:solidFill>
          <a:prstDash val="solid"/>
          <a:miter/>
        </a:ln>
      </a:lnStyleLst>
      <a:effectStyleLst>
        <a:effectStyle>
          <a:effectLst/>
        </a:effectStyle>
        <a:effectStyle>
          <a:effectLst>
            <a:outerShdw blurRad="63500" sx="101000" sy="101000" rotWithShape="0">
              <a:srgbClr val="FFFFFF">
                <a:alpha val="50000"/>
              </a:srgbClr>
            </a:outerShdw>
          </a:effectLst>
        </a:effectStyle>
        <a:effectStyle>
          <a:effectLst>
            <a:innerShdw blurRad="101600">
              <a:srgbClr val="FFFFFF">
                <a:alpha val="75000"/>
              </a:srgbClr>
            </a:innerShdw>
            <a:outerShdw blurRad="63500" sx="101000" sy="101000" rotWithShape="0">
              <a:srgbClr val="FFFFFF">
                <a:alpha val="50000"/>
              </a:srgbClr>
            </a:outerShdw>
            <a:reflection blurRad="12700" stA="30000" endPos="35000" dist="38100" dir="5400000" sy="-100000" rotWithShape="0"/>
          </a:effectLst>
          <a:scene3d>
            <a:camera prst="orthographicFront">
              <a:rot lat="0" lon="0" rev="0"/>
            </a:camera>
            <a:lightRig rig="balanced" dir="t">
              <a:rot lat="0" lon="0" rev="30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Fresh</Template>
  <TotalTime>3924</TotalTime>
  <Words>3398</Words>
  <Application>Microsoft Office PowerPoint</Application>
  <PresentationFormat>On-screen Show (4:3)</PresentationFormat>
  <Paragraphs>288</Paragraphs>
  <Slides>71</Slides>
  <Notes>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Fresh</vt:lpstr>
      <vt:lpstr>Environmental Sustainability</vt:lpstr>
      <vt:lpstr>God and Creation</vt:lpstr>
      <vt:lpstr>God and Creation</vt:lpstr>
      <vt:lpstr>Other Approaches to Environmentalism</vt:lpstr>
      <vt:lpstr>Overview: Part 1</vt:lpstr>
      <vt:lpstr>Definition  of Sustainability</vt:lpstr>
      <vt:lpstr>EPA Definition  of  Sustainability</vt:lpstr>
      <vt:lpstr>Definition  of Sustainability</vt:lpstr>
      <vt:lpstr>Environmental Sustainability</vt:lpstr>
      <vt:lpstr>Gallop Poll</vt:lpstr>
      <vt:lpstr>Overview: Part 2</vt:lpstr>
      <vt:lpstr>Post-normal Science</vt:lpstr>
      <vt:lpstr>Rachel Carson’s  Silent Spring</vt:lpstr>
      <vt:lpstr>Rachel Carson’s  Silent Spring</vt:lpstr>
      <vt:lpstr>Barry Commoner</vt:lpstr>
      <vt:lpstr>Barry Commoner:  Four Laws of Ecology</vt:lpstr>
      <vt:lpstr>Barry Commoner</vt:lpstr>
      <vt:lpstr>Environmental Impact</vt:lpstr>
      <vt:lpstr>Environmental Impact</vt:lpstr>
      <vt:lpstr>Greenpeace International</vt:lpstr>
      <vt:lpstr>Sustainability and  Global Governance</vt:lpstr>
      <vt:lpstr>Sustainability and  Global Governance</vt:lpstr>
      <vt:lpstr>Sustainability and  Global Governance</vt:lpstr>
      <vt:lpstr>Earth Charter</vt:lpstr>
      <vt:lpstr>Earth Charter</vt:lpstr>
      <vt:lpstr>  Earth Charter: Principles</vt:lpstr>
      <vt:lpstr>Earth Charter: Mission</vt:lpstr>
      <vt:lpstr>Earth Charter and Religion</vt:lpstr>
      <vt:lpstr>Earth Worshippers</vt:lpstr>
      <vt:lpstr>Greenpeace and Sustainable Development</vt:lpstr>
      <vt:lpstr>Sustainable Development</vt:lpstr>
      <vt:lpstr>Sustainability  and Socialism</vt:lpstr>
      <vt:lpstr>Greenpeace and Socialism</vt:lpstr>
      <vt:lpstr>Sustainability  and Socialism</vt:lpstr>
      <vt:lpstr>Human Welfare  vs Ecological Welfare</vt:lpstr>
      <vt:lpstr>Index of Sustainable Economic Welfare</vt:lpstr>
      <vt:lpstr>Net National Welfare</vt:lpstr>
      <vt:lpstr>Green Jobs</vt:lpstr>
      <vt:lpstr>Green Jobs Czar</vt:lpstr>
      <vt:lpstr>Environment and Race</vt:lpstr>
      <vt:lpstr>Sustainability  and Socialism</vt:lpstr>
      <vt:lpstr>Overview: Part 3</vt:lpstr>
      <vt:lpstr>Types of Political/ Economic Systems</vt:lpstr>
      <vt:lpstr>Types of Political/ Economic Systems</vt:lpstr>
      <vt:lpstr>Types of Political/ Economic Systems</vt:lpstr>
      <vt:lpstr>Types of  Economic Systems</vt:lpstr>
      <vt:lpstr> Wealth in GDP</vt:lpstr>
      <vt:lpstr>Pollution and  Market Failure</vt:lpstr>
      <vt:lpstr>Pollution and  Market Failure</vt:lpstr>
      <vt:lpstr>Types of Goods</vt:lpstr>
      <vt:lpstr>Externalities</vt:lpstr>
      <vt:lpstr>Externalities: Solutions</vt:lpstr>
      <vt:lpstr>Externalities:   Coasian Solution</vt:lpstr>
      <vt:lpstr>Externalities:  Pigouvian Solution</vt:lpstr>
      <vt:lpstr>Externalities:  Regulatory Solution</vt:lpstr>
      <vt:lpstr>The Kuznet Curve</vt:lpstr>
      <vt:lpstr>New Institutional Economics</vt:lpstr>
      <vt:lpstr>Entrepreneurial Environmentalism</vt:lpstr>
      <vt:lpstr>Entrepreneurial Environmentalism</vt:lpstr>
      <vt:lpstr>Entrepreneurial Environmentalism</vt:lpstr>
      <vt:lpstr>Entrepreneurial Environmentalism</vt:lpstr>
      <vt:lpstr>Entrepreneurial Environmentalism</vt:lpstr>
      <vt:lpstr>Green Jobs</vt:lpstr>
      <vt:lpstr>Green Jobs</vt:lpstr>
      <vt:lpstr>Green Jobs</vt:lpstr>
      <vt:lpstr>Green Energy</vt:lpstr>
      <vt:lpstr>Green Energy</vt:lpstr>
      <vt:lpstr>Electricity  Demand Growth</vt:lpstr>
      <vt:lpstr>Energy Use</vt:lpstr>
      <vt:lpstr>Natural Gas</vt:lpstr>
      <vt:lpstr>Conclusions</vt:lpstr>
    </vt:vector>
  </TitlesOfParts>
  <Company>SWBTS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Sustainability</dc:title>
  <dc:creator>cmitchell</dc:creator>
  <cp:lastModifiedBy>cmitchell</cp:lastModifiedBy>
  <cp:revision>138</cp:revision>
  <dcterms:created xsi:type="dcterms:W3CDTF">2011-05-30T20:54:28Z</dcterms:created>
  <dcterms:modified xsi:type="dcterms:W3CDTF">2011-07-12T17:38:12Z</dcterms:modified>
</cp:coreProperties>
</file>