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313" r:id="rId2"/>
    <p:sldId id="266" r:id="rId3"/>
    <p:sldId id="267" r:id="rId4"/>
    <p:sldId id="314" r:id="rId5"/>
    <p:sldId id="315" r:id="rId6"/>
    <p:sldId id="270" r:id="rId7"/>
    <p:sldId id="316" r:id="rId8"/>
    <p:sldId id="317" r:id="rId9"/>
    <p:sldId id="318" r:id="rId10"/>
    <p:sldId id="275" r:id="rId11"/>
    <p:sldId id="277" r:id="rId12"/>
    <p:sldId id="278" r:id="rId13"/>
    <p:sldId id="279" r:id="rId14"/>
    <p:sldId id="280" r:id="rId15"/>
    <p:sldId id="281" r:id="rId16"/>
    <p:sldId id="282" r:id="rId17"/>
    <p:sldId id="283" r:id="rId18"/>
    <p:sldId id="284" r:id="rId19"/>
    <p:sldId id="285" r:id="rId20"/>
    <p:sldId id="286" r:id="rId21"/>
    <p:sldId id="287" r:id="rId22"/>
    <p:sldId id="289" r:id="rId23"/>
    <p:sldId id="290" r:id="rId24"/>
    <p:sldId id="291" r:id="rId25"/>
    <p:sldId id="295" r:id="rId26"/>
    <p:sldId id="319" r:id="rId27"/>
    <p:sldId id="312" r:id="rId28"/>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F00"/>
    <a:srgbClr val="4870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75" autoAdjust="0"/>
  </p:normalViewPr>
  <p:slideViewPr>
    <p:cSldViewPr>
      <p:cViewPr varScale="1">
        <p:scale>
          <a:sx n="42" d="100"/>
          <a:sy n="42" d="100"/>
        </p:scale>
        <p:origin x="1326" y="42"/>
      </p:cViewPr>
      <p:guideLst>
        <p:guide orient="horz" pos="2160"/>
        <p:guide pos="2880"/>
      </p:guideLst>
    </p:cSldViewPr>
  </p:slideViewPr>
  <p:notesTextViewPr>
    <p:cViewPr>
      <p:scale>
        <a:sx n="1" d="1"/>
        <a:sy n="1" d="1"/>
      </p:scale>
      <p:origin x="0" y="0"/>
    </p:cViewPr>
  </p:notesTextViewPr>
  <p:sorterViewPr>
    <p:cViewPr>
      <p:scale>
        <a:sx n="100" d="100"/>
        <a:sy n="100" d="100"/>
      </p:scale>
      <p:origin x="0" y="-1198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699" cy="463407"/>
          </a:xfrm>
          <a:prstGeom prst="rect">
            <a:avLst/>
          </a:prstGeom>
        </p:spPr>
        <p:txBody>
          <a:bodyPr vert="horz" lIns="92484" tIns="46242" rIns="92484" bIns="46242" rtlCol="0"/>
          <a:lstStyle>
            <a:lvl1pPr algn="l">
              <a:defRPr sz="1200"/>
            </a:lvl1pPr>
          </a:lstStyle>
          <a:p>
            <a:endParaRPr lang="en-US"/>
          </a:p>
        </p:txBody>
      </p:sp>
      <p:sp>
        <p:nvSpPr>
          <p:cNvPr id="3" name="Date Placeholder 2"/>
          <p:cNvSpPr>
            <a:spLocks noGrp="1"/>
          </p:cNvSpPr>
          <p:nvPr>
            <p:ph type="dt" sz="quarter" idx="1"/>
          </p:nvPr>
        </p:nvSpPr>
        <p:spPr>
          <a:xfrm>
            <a:off x="3936768" y="1"/>
            <a:ext cx="3011699" cy="463407"/>
          </a:xfrm>
          <a:prstGeom prst="rect">
            <a:avLst/>
          </a:prstGeom>
        </p:spPr>
        <p:txBody>
          <a:bodyPr vert="horz" lIns="92484" tIns="46242" rIns="92484" bIns="46242" rtlCol="0"/>
          <a:lstStyle>
            <a:lvl1pPr algn="r">
              <a:defRPr sz="1200"/>
            </a:lvl1pPr>
          </a:lstStyle>
          <a:p>
            <a:fld id="{2A7E4EC5-4BA0-478A-97BF-FA716AA3BDD7}" type="datetimeFigureOut">
              <a:rPr lang="en-US" smtClean="0"/>
              <a:t>4/19/2018</a:t>
            </a:fld>
            <a:endParaRPr lang="en-US"/>
          </a:p>
        </p:txBody>
      </p:sp>
      <p:sp>
        <p:nvSpPr>
          <p:cNvPr id="4" name="Footer Placeholder 3"/>
          <p:cNvSpPr>
            <a:spLocks noGrp="1"/>
          </p:cNvSpPr>
          <p:nvPr>
            <p:ph type="ftr" sz="quarter" idx="2"/>
          </p:nvPr>
        </p:nvSpPr>
        <p:spPr>
          <a:xfrm>
            <a:off x="0" y="8772670"/>
            <a:ext cx="3011699" cy="463406"/>
          </a:xfrm>
          <a:prstGeom prst="rect">
            <a:avLst/>
          </a:prstGeom>
        </p:spPr>
        <p:txBody>
          <a:bodyPr vert="horz" lIns="92484" tIns="46242" rIns="92484" bIns="46242"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70"/>
            <a:ext cx="3011699" cy="463406"/>
          </a:xfrm>
          <a:prstGeom prst="rect">
            <a:avLst/>
          </a:prstGeom>
        </p:spPr>
        <p:txBody>
          <a:bodyPr vert="horz" lIns="92484" tIns="46242" rIns="92484" bIns="46242" rtlCol="0" anchor="b"/>
          <a:lstStyle>
            <a:lvl1pPr algn="r">
              <a:defRPr sz="1200"/>
            </a:lvl1pPr>
          </a:lstStyle>
          <a:p>
            <a:fld id="{6E2DE2C8-1B82-46FA-A420-70DD546DA9C1}" type="slidenum">
              <a:rPr lang="en-US" smtClean="0"/>
              <a:t>‹#›</a:t>
            </a:fld>
            <a:endParaRPr lang="en-US"/>
          </a:p>
        </p:txBody>
      </p:sp>
    </p:spTree>
    <p:extLst>
      <p:ext uri="{BB962C8B-B14F-4D97-AF65-F5344CB8AC3E}">
        <p14:creationId xmlns:p14="http://schemas.microsoft.com/office/powerpoint/2010/main" val="37198688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699" cy="463407"/>
          </a:xfrm>
          <a:prstGeom prst="rect">
            <a:avLst/>
          </a:prstGeom>
        </p:spPr>
        <p:txBody>
          <a:bodyPr vert="horz" lIns="92484" tIns="46242" rIns="92484" bIns="46242" rtlCol="0"/>
          <a:lstStyle>
            <a:lvl1pPr algn="l">
              <a:defRPr sz="1200"/>
            </a:lvl1pPr>
          </a:lstStyle>
          <a:p>
            <a:endParaRPr lang="en-US"/>
          </a:p>
        </p:txBody>
      </p:sp>
      <p:sp>
        <p:nvSpPr>
          <p:cNvPr id="3" name="Date Placeholder 2"/>
          <p:cNvSpPr>
            <a:spLocks noGrp="1"/>
          </p:cNvSpPr>
          <p:nvPr>
            <p:ph type="dt" idx="1"/>
          </p:nvPr>
        </p:nvSpPr>
        <p:spPr>
          <a:xfrm>
            <a:off x="3936768" y="1"/>
            <a:ext cx="3011699" cy="463407"/>
          </a:xfrm>
          <a:prstGeom prst="rect">
            <a:avLst/>
          </a:prstGeom>
        </p:spPr>
        <p:txBody>
          <a:bodyPr vert="horz" lIns="92484" tIns="46242" rIns="92484" bIns="46242" rtlCol="0"/>
          <a:lstStyle>
            <a:lvl1pPr algn="r">
              <a:defRPr sz="1200"/>
            </a:lvl1pPr>
          </a:lstStyle>
          <a:p>
            <a:fld id="{A5E7AA3C-9155-417C-A81E-3CFEA8A70D2C}" type="datetimeFigureOut">
              <a:rPr lang="en-US" smtClean="0"/>
              <a:t>4/19/2018</a:t>
            </a:fld>
            <a:endParaRPr lang="en-US"/>
          </a:p>
        </p:txBody>
      </p:sp>
      <p:sp>
        <p:nvSpPr>
          <p:cNvPr id="4" name="Slide Image Placeholder 3"/>
          <p:cNvSpPr>
            <a:spLocks noGrp="1" noRot="1" noChangeAspect="1"/>
          </p:cNvSpPr>
          <p:nvPr>
            <p:ph type="sldImg" idx="2"/>
          </p:nvPr>
        </p:nvSpPr>
        <p:spPr>
          <a:xfrm>
            <a:off x="1398588" y="1154113"/>
            <a:ext cx="4152900" cy="3116262"/>
          </a:xfrm>
          <a:prstGeom prst="rect">
            <a:avLst/>
          </a:prstGeom>
          <a:noFill/>
          <a:ln w="12700">
            <a:solidFill>
              <a:prstClr val="black"/>
            </a:solidFill>
          </a:ln>
        </p:spPr>
        <p:txBody>
          <a:bodyPr vert="horz" lIns="92484" tIns="46242" rIns="92484" bIns="46242" rtlCol="0" anchor="ctr"/>
          <a:lstStyle/>
          <a:p>
            <a:endParaRPr lang="en-US"/>
          </a:p>
        </p:txBody>
      </p:sp>
      <p:sp>
        <p:nvSpPr>
          <p:cNvPr id="5" name="Notes Placeholder 4"/>
          <p:cNvSpPr>
            <a:spLocks noGrp="1"/>
          </p:cNvSpPr>
          <p:nvPr>
            <p:ph type="body" sz="quarter" idx="3"/>
          </p:nvPr>
        </p:nvSpPr>
        <p:spPr>
          <a:xfrm>
            <a:off x="695008" y="4444861"/>
            <a:ext cx="5560060" cy="3636704"/>
          </a:xfrm>
          <a:prstGeom prst="rect">
            <a:avLst/>
          </a:prstGeom>
        </p:spPr>
        <p:txBody>
          <a:bodyPr vert="horz" lIns="92484" tIns="46242" rIns="92484" bIns="4624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70"/>
            <a:ext cx="3011699" cy="463406"/>
          </a:xfrm>
          <a:prstGeom prst="rect">
            <a:avLst/>
          </a:prstGeom>
        </p:spPr>
        <p:txBody>
          <a:bodyPr vert="horz" lIns="92484" tIns="46242" rIns="92484" bIns="46242"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70"/>
            <a:ext cx="3011699" cy="463406"/>
          </a:xfrm>
          <a:prstGeom prst="rect">
            <a:avLst/>
          </a:prstGeom>
        </p:spPr>
        <p:txBody>
          <a:bodyPr vert="horz" lIns="92484" tIns="46242" rIns="92484" bIns="46242" rtlCol="0" anchor="b"/>
          <a:lstStyle>
            <a:lvl1pPr algn="r">
              <a:defRPr sz="1200"/>
            </a:lvl1pPr>
          </a:lstStyle>
          <a:p>
            <a:fld id="{6740D064-8C5A-4D37-A767-F88254D303C0}" type="slidenum">
              <a:rPr lang="en-US" smtClean="0"/>
              <a:t>‹#›</a:t>
            </a:fld>
            <a:endParaRPr lang="en-US"/>
          </a:p>
        </p:txBody>
      </p:sp>
    </p:spTree>
    <p:extLst>
      <p:ext uri="{BB962C8B-B14F-4D97-AF65-F5344CB8AC3E}">
        <p14:creationId xmlns:p14="http://schemas.microsoft.com/office/powerpoint/2010/main" val="409660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1</a:t>
            </a:fld>
            <a:endParaRPr lang="en-US"/>
          </a:p>
        </p:txBody>
      </p:sp>
    </p:spTree>
    <p:extLst>
      <p:ext uri="{BB962C8B-B14F-4D97-AF65-F5344CB8AC3E}">
        <p14:creationId xmlns:p14="http://schemas.microsoft.com/office/powerpoint/2010/main" val="27720443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40D064-8C5A-4D37-A767-F88254D303C0}" type="slidenum">
              <a:rPr lang="en-US" smtClean="0"/>
              <a:t>10</a:t>
            </a:fld>
            <a:endParaRPr lang="en-US"/>
          </a:p>
        </p:txBody>
      </p:sp>
    </p:spTree>
    <p:extLst>
      <p:ext uri="{BB962C8B-B14F-4D97-AF65-F5344CB8AC3E}">
        <p14:creationId xmlns:p14="http://schemas.microsoft.com/office/powerpoint/2010/main" val="3401321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3ACE73-E80A-4612-98BC-C0807CA4C362}"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2038236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12</a:t>
            </a:fld>
            <a:endParaRPr lang="en-US"/>
          </a:p>
        </p:txBody>
      </p:sp>
    </p:spTree>
    <p:extLst>
      <p:ext uri="{BB962C8B-B14F-4D97-AF65-F5344CB8AC3E}">
        <p14:creationId xmlns:p14="http://schemas.microsoft.com/office/powerpoint/2010/main" val="7413706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13</a:t>
            </a:fld>
            <a:endParaRPr lang="en-US"/>
          </a:p>
        </p:txBody>
      </p:sp>
    </p:spTree>
    <p:extLst>
      <p:ext uri="{BB962C8B-B14F-4D97-AF65-F5344CB8AC3E}">
        <p14:creationId xmlns:p14="http://schemas.microsoft.com/office/powerpoint/2010/main" val="12673988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14</a:t>
            </a:fld>
            <a:endParaRPr lang="en-US"/>
          </a:p>
        </p:txBody>
      </p:sp>
    </p:spTree>
    <p:extLst>
      <p:ext uri="{BB962C8B-B14F-4D97-AF65-F5344CB8AC3E}">
        <p14:creationId xmlns:p14="http://schemas.microsoft.com/office/powerpoint/2010/main" val="3574420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15</a:t>
            </a:fld>
            <a:endParaRPr lang="en-US"/>
          </a:p>
        </p:txBody>
      </p:sp>
    </p:spTree>
    <p:extLst>
      <p:ext uri="{BB962C8B-B14F-4D97-AF65-F5344CB8AC3E}">
        <p14:creationId xmlns:p14="http://schemas.microsoft.com/office/powerpoint/2010/main" val="28730359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16</a:t>
            </a:fld>
            <a:endParaRPr lang="en-US"/>
          </a:p>
        </p:txBody>
      </p:sp>
    </p:spTree>
    <p:extLst>
      <p:ext uri="{BB962C8B-B14F-4D97-AF65-F5344CB8AC3E}">
        <p14:creationId xmlns:p14="http://schemas.microsoft.com/office/powerpoint/2010/main" val="446327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17</a:t>
            </a:fld>
            <a:endParaRPr lang="en-US"/>
          </a:p>
        </p:txBody>
      </p:sp>
    </p:spTree>
    <p:extLst>
      <p:ext uri="{BB962C8B-B14F-4D97-AF65-F5344CB8AC3E}">
        <p14:creationId xmlns:p14="http://schemas.microsoft.com/office/powerpoint/2010/main" val="10147066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18</a:t>
            </a:fld>
            <a:endParaRPr lang="en-US"/>
          </a:p>
        </p:txBody>
      </p:sp>
    </p:spTree>
    <p:extLst>
      <p:ext uri="{BB962C8B-B14F-4D97-AF65-F5344CB8AC3E}">
        <p14:creationId xmlns:p14="http://schemas.microsoft.com/office/powerpoint/2010/main" val="12669033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19</a:t>
            </a:fld>
            <a:endParaRPr lang="en-US"/>
          </a:p>
        </p:txBody>
      </p:sp>
    </p:spTree>
    <p:extLst>
      <p:ext uri="{BB962C8B-B14F-4D97-AF65-F5344CB8AC3E}">
        <p14:creationId xmlns:p14="http://schemas.microsoft.com/office/powerpoint/2010/main" val="4055818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2</a:t>
            </a:fld>
            <a:endParaRPr lang="en-US"/>
          </a:p>
        </p:txBody>
      </p:sp>
    </p:spTree>
    <p:extLst>
      <p:ext uri="{BB962C8B-B14F-4D97-AF65-F5344CB8AC3E}">
        <p14:creationId xmlns:p14="http://schemas.microsoft.com/office/powerpoint/2010/main" val="34241770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20</a:t>
            </a:fld>
            <a:endParaRPr lang="en-US"/>
          </a:p>
        </p:txBody>
      </p:sp>
    </p:spTree>
    <p:extLst>
      <p:ext uri="{BB962C8B-B14F-4D97-AF65-F5344CB8AC3E}">
        <p14:creationId xmlns:p14="http://schemas.microsoft.com/office/powerpoint/2010/main" val="10806389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21</a:t>
            </a:fld>
            <a:endParaRPr lang="en-US"/>
          </a:p>
        </p:txBody>
      </p:sp>
    </p:spTree>
    <p:extLst>
      <p:ext uri="{BB962C8B-B14F-4D97-AF65-F5344CB8AC3E}">
        <p14:creationId xmlns:p14="http://schemas.microsoft.com/office/powerpoint/2010/main" val="1379922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22</a:t>
            </a:fld>
            <a:endParaRPr lang="en-US"/>
          </a:p>
        </p:txBody>
      </p:sp>
    </p:spTree>
    <p:extLst>
      <p:ext uri="{BB962C8B-B14F-4D97-AF65-F5344CB8AC3E}">
        <p14:creationId xmlns:p14="http://schemas.microsoft.com/office/powerpoint/2010/main" val="31913084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23</a:t>
            </a:fld>
            <a:endParaRPr lang="en-US"/>
          </a:p>
        </p:txBody>
      </p:sp>
    </p:spTree>
    <p:extLst>
      <p:ext uri="{BB962C8B-B14F-4D97-AF65-F5344CB8AC3E}">
        <p14:creationId xmlns:p14="http://schemas.microsoft.com/office/powerpoint/2010/main" val="15970511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24</a:t>
            </a:fld>
            <a:endParaRPr lang="en-US"/>
          </a:p>
        </p:txBody>
      </p:sp>
    </p:spTree>
    <p:extLst>
      <p:ext uri="{BB962C8B-B14F-4D97-AF65-F5344CB8AC3E}">
        <p14:creationId xmlns:p14="http://schemas.microsoft.com/office/powerpoint/2010/main" val="35166426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25</a:t>
            </a:fld>
            <a:endParaRPr lang="en-US"/>
          </a:p>
        </p:txBody>
      </p:sp>
    </p:spTree>
    <p:extLst>
      <p:ext uri="{BB962C8B-B14F-4D97-AF65-F5344CB8AC3E}">
        <p14:creationId xmlns:p14="http://schemas.microsoft.com/office/powerpoint/2010/main" val="5958200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26</a:t>
            </a:fld>
            <a:endParaRPr lang="en-US"/>
          </a:p>
        </p:txBody>
      </p:sp>
    </p:spTree>
    <p:extLst>
      <p:ext uri="{BB962C8B-B14F-4D97-AF65-F5344CB8AC3E}">
        <p14:creationId xmlns:p14="http://schemas.microsoft.com/office/powerpoint/2010/main" val="19920571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27</a:t>
            </a:fld>
            <a:endParaRPr lang="en-US"/>
          </a:p>
        </p:txBody>
      </p:sp>
    </p:spTree>
    <p:extLst>
      <p:ext uri="{BB962C8B-B14F-4D97-AF65-F5344CB8AC3E}">
        <p14:creationId xmlns:p14="http://schemas.microsoft.com/office/powerpoint/2010/main" val="3003518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3</a:t>
            </a:fld>
            <a:endParaRPr lang="en-US"/>
          </a:p>
        </p:txBody>
      </p:sp>
    </p:spTree>
    <p:extLst>
      <p:ext uri="{BB962C8B-B14F-4D97-AF65-F5344CB8AC3E}">
        <p14:creationId xmlns:p14="http://schemas.microsoft.com/office/powerpoint/2010/main" val="2260743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4</a:t>
            </a:fld>
            <a:endParaRPr lang="en-US"/>
          </a:p>
        </p:txBody>
      </p:sp>
    </p:spTree>
    <p:extLst>
      <p:ext uri="{BB962C8B-B14F-4D97-AF65-F5344CB8AC3E}">
        <p14:creationId xmlns:p14="http://schemas.microsoft.com/office/powerpoint/2010/main" val="4276021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5</a:t>
            </a:fld>
            <a:endParaRPr lang="en-US"/>
          </a:p>
        </p:txBody>
      </p:sp>
    </p:spTree>
    <p:extLst>
      <p:ext uri="{BB962C8B-B14F-4D97-AF65-F5344CB8AC3E}">
        <p14:creationId xmlns:p14="http://schemas.microsoft.com/office/powerpoint/2010/main" val="39138843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6</a:t>
            </a:fld>
            <a:endParaRPr lang="en-US"/>
          </a:p>
        </p:txBody>
      </p:sp>
    </p:spTree>
    <p:extLst>
      <p:ext uri="{BB962C8B-B14F-4D97-AF65-F5344CB8AC3E}">
        <p14:creationId xmlns:p14="http://schemas.microsoft.com/office/powerpoint/2010/main" val="333767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7</a:t>
            </a:fld>
            <a:endParaRPr lang="en-US"/>
          </a:p>
        </p:txBody>
      </p:sp>
    </p:spTree>
    <p:extLst>
      <p:ext uri="{BB962C8B-B14F-4D97-AF65-F5344CB8AC3E}">
        <p14:creationId xmlns:p14="http://schemas.microsoft.com/office/powerpoint/2010/main" val="21183326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8</a:t>
            </a:fld>
            <a:endParaRPr lang="en-US"/>
          </a:p>
        </p:txBody>
      </p:sp>
    </p:spTree>
    <p:extLst>
      <p:ext uri="{BB962C8B-B14F-4D97-AF65-F5344CB8AC3E}">
        <p14:creationId xmlns:p14="http://schemas.microsoft.com/office/powerpoint/2010/main" val="2549291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40D064-8C5A-4D37-A767-F88254D303C0}" type="slidenum">
              <a:rPr lang="en-US" smtClean="0"/>
              <a:t>9</a:t>
            </a:fld>
            <a:endParaRPr lang="en-US"/>
          </a:p>
        </p:txBody>
      </p:sp>
    </p:spTree>
    <p:extLst>
      <p:ext uri="{BB962C8B-B14F-4D97-AF65-F5344CB8AC3E}">
        <p14:creationId xmlns:p14="http://schemas.microsoft.com/office/powerpoint/2010/main" val="32762360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Standard">
    <p:spTree>
      <p:nvGrpSpPr>
        <p:cNvPr id="1" name=""/>
        <p:cNvGrpSpPr/>
        <p:nvPr/>
      </p:nvGrpSpPr>
      <p:grpSpPr>
        <a:xfrm>
          <a:off x="0" y="0"/>
          <a:ext cx="0" cy="0"/>
          <a:chOff x="0" y="0"/>
          <a:chExt cx="0" cy="0"/>
        </a:xfrm>
      </p:grpSpPr>
      <p:sp>
        <p:nvSpPr>
          <p:cNvPr id="3" name="Rectangle 2"/>
          <p:cNvSpPr/>
          <p:nvPr userDrawn="1"/>
        </p:nvSpPr>
        <p:spPr>
          <a:xfrm>
            <a:off x="0" y="3886200"/>
            <a:ext cx="9144000" cy="2514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 y="4038603"/>
            <a:ext cx="8839200" cy="1422399"/>
          </a:xfrm>
        </p:spPr>
        <p:txBody>
          <a:bodyPr>
            <a:normAutofit/>
          </a:bodyPr>
          <a:lstStyle>
            <a:lvl1pPr algn="ctr">
              <a:defRPr sz="40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sp>
        <p:nvSpPr>
          <p:cNvPr id="7" name="Text Placeholder 13"/>
          <p:cNvSpPr>
            <a:spLocks noGrp="1"/>
          </p:cNvSpPr>
          <p:nvPr>
            <p:ph type="body" sz="quarter" idx="12" hasCustomPrompt="1"/>
          </p:nvPr>
        </p:nvSpPr>
        <p:spPr>
          <a:xfrm>
            <a:off x="152400" y="5461001"/>
            <a:ext cx="8839200" cy="812800"/>
          </a:xfrm>
        </p:spPr>
        <p:txBody>
          <a:bodyPr anchor="ctr">
            <a:normAutofit/>
          </a:bodyPr>
          <a:lstStyle>
            <a:lvl1pPr marL="0" indent="0" algn="ctr">
              <a:buNone/>
              <a:defRPr sz="2800">
                <a:solidFill>
                  <a:schemeClr val="bg1"/>
                </a:solidFill>
                <a:effectLst>
                  <a:outerShdw blurRad="38100" dist="38100" dir="2700000" algn="tl">
                    <a:srgbClr val="000000">
                      <a:alpha val="43137"/>
                    </a:srgbClr>
                  </a:outerShdw>
                </a:effectLst>
                <a:latin typeface="PermianSlabSerifTypeface" pitchFamily="50" charset="0"/>
              </a:defRPr>
            </a:lvl1pPr>
          </a:lstStyle>
          <a:p>
            <a:pPr lvl="0"/>
            <a:r>
              <a:rPr lang="en-US" dirty="0" smtClean="0"/>
              <a:t>Sub-Title</a:t>
            </a:r>
            <a:endParaRPr lang="en-US" dirty="0"/>
          </a:p>
        </p:txBody>
      </p:sp>
      <p:sp>
        <p:nvSpPr>
          <p:cNvPr id="8" name="Text Placeholder 11"/>
          <p:cNvSpPr>
            <a:spLocks noGrp="1"/>
          </p:cNvSpPr>
          <p:nvPr>
            <p:ph type="body" sz="quarter" idx="11" hasCustomPrompt="1"/>
          </p:nvPr>
        </p:nvSpPr>
        <p:spPr>
          <a:xfrm>
            <a:off x="0" y="6400800"/>
            <a:ext cx="9144000" cy="457200"/>
          </a:xfrm>
        </p:spPr>
        <p:txBody>
          <a:bodyPr anchor="ctr">
            <a:normAutofit/>
          </a:bodyPr>
          <a:lstStyle>
            <a:lvl1pPr marL="0" indent="0" algn="ctr">
              <a:buNone/>
              <a:defRPr sz="1100" baseline="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smtClean="0"/>
              <a:t>Name, Position | Date</a:t>
            </a:r>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57400" y="1133475"/>
            <a:ext cx="5029200" cy="2743200"/>
          </a:xfrm>
          <a:prstGeom prst="rect">
            <a:avLst/>
          </a:prstGeom>
        </p:spPr>
      </p:pic>
    </p:spTree>
    <p:extLst>
      <p:ext uri="{BB962C8B-B14F-4D97-AF65-F5344CB8AC3E}">
        <p14:creationId xmlns:p14="http://schemas.microsoft.com/office/powerpoint/2010/main" val="3357423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ody - Gra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28600" y="1193804"/>
            <a:ext cx="8763000" cy="4958462"/>
          </a:xfrm>
        </p:spPr>
        <p:txBody>
          <a:bodyPr>
            <a:normAutofit/>
          </a:bodyPr>
          <a:lstStyle>
            <a:lvl1pPr>
              <a:buClr>
                <a:schemeClr val="accent5">
                  <a:lumMod val="60000"/>
                  <a:lumOff val="40000"/>
                </a:schemeClr>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5">
                  <a:lumMod val="60000"/>
                  <a:lumOff val="40000"/>
                </a:schemeClr>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5">
                  <a:lumMod val="60000"/>
                  <a:lumOff val="40000"/>
                </a:schemeClr>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5">
                  <a:lumMod val="60000"/>
                  <a:lumOff val="40000"/>
                </a:schemeClr>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5">
                  <a:lumMod val="60000"/>
                  <a:lumOff val="40000"/>
                </a:schemeClr>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990602"/>
            <a:ext cx="9144000" cy="889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625" y="6139372"/>
            <a:ext cx="1341120" cy="731520"/>
          </a:xfrm>
          <a:prstGeom prst="rect">
            <a:avLst/>
          </a:prstGeom>
        </p:spPr>
      </p:pic>
    </p:spTree>
    <p:extLst>
      <p:ext uri="{BB962C8B-B14F-4D97-AF65-F5344CB8AC3E}">
        <p14:creationId xmlns:p14="http://schemas.microsoft.com/office/powerpoint/2010/main" val="783884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Body - Tan">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chemeClr val="accent6"/>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6"/>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6"/>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990602"/>
            <a:ext cx="9144000" cy="88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625" y="6139372"/>
            <a:ext cx="1341120" cy="731520"/>
          </a:xfrm>
          <a:prstGeom prst="rect">
            <a:avLst/>
          </a:prstGeom>
        </p:spPr>
      </p:pic>
    </p:spTree>
    <p:extLst>
      <p:ext uri="{BB962C8B-B14F-4D97-AF65-F5344CB8AC3E}">
        <p14:creationId xmlns:p14="http://schemas.microsoft.com/office/powerpoint/2010/main" val="24481855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ouble-Column Bod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28600" y="1193804"/>
            <a:ext cx="4191000" cy="4958462"/>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2"/>
          <p:cNvSpPr>
            <a:spLocks noGrp="1"/>
          </p:cNvSpPr>
          <p:nvPr>
            <p:ph idx="13"/>
          </p:nvPr>
        </p:nvSpPr>
        <p:spPr>
          <a:xfrm>
            <a:off x="4724400" y="1193804"/>
            <a:ext cx="4191000" cy="4958462"/>
          </a:xfrm>
        </p:spPr>
        <p:txBody>
          <a:bodyPr>
            <a:normAutofit/>
          </a:bodyPr>
          <a:lstStyle>
            <a:lvl1pPr>
              <a:buClr>
                <a:srgbClr val="FF00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0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0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4"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625" y="6139372"/>
            <a:ext cx="1341120" cy="731520"/>
          </a:xfrm>
          <a:prstGeom prst="rect">
            <a:avLst/>
          </a:prstGeom>
        </p:spPr>
      </p:pic>
    </p:spTree>
    <p:extLst>
      <p:ext uri="{BB962C8B-B14F-4D97-AF65-F5344CB8AC3E}">
        <p14:creationId xmlns:p14="http://schemas.microsoft.com/office/powerpoint/2010/main" val="27645693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44557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 Blue">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2993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 Orange">
    <p:bg>
      <p:bgPr>
        <a:solidFill>
          <a:schemeClr val="accent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2993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 YellowGreen">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06782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 Gray">
    <p:bg>
      <p:bgPr>
        <a:solidFill>
          <a:schemeClr val="accent5">
            <a:lumMod val="20000"/>
            <a:lumOff val="8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29934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7" name="Rectangle 6"/>
          <p:cNvSpPr/>
          <p:nvPr userDrawn="1"/>
        </p:nvSpPr>
        <p:spPr>
          <a:xfrm>
            <a:off x="0" y="3200400"/>
            <a:ext cx="9144000" cy="304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685800" y="3810000"/>
            <a:ext cx="7772400" cy="1470025"/>
          </a:xfrm>
        </p:spPr>
        <p:txBody>
          <a:bodyPr>
            <a:normAutofit/>
          </a:bodyPr>
          <a:lstStyle>
            <a:lvl1pPr>
              <a:defRPr sz="4000" b="1" baseline="0">
                <a:solidFill>
                  <a:schemeClr val="bg1"/>
                </a:solidFill>
                <a:latin typeface="PermianSlabSerifTypeface" pitchFamily="50" charset="0"/>
              </a:defRPr>
            </a:lvl1pPr>
          </a:lstStyle>
          <a:p>
            <a:r>
              <a:rPr lang="en-US" dirty="0" smtClean="0"/>
              <a:t>Main Presentation Title</a:t>
            </a:r>
            <a:endParaRPr lang="en-US" dirty="0"/>
          </a:p>
        </p:txBody>
      </p:sp>
      <p:sp>
        <p:nvSpPr>
          <p:cNvPr id="3" name="Subtitle 2"/>
          <p:cNvSpPr>
            <a:spLocks noGrp="1"/>
          </p:cNvSpPr>
          <p:nvPr>
            <p:ph type="subTitle" idx="1" hasCustomPrompt="1"/>
          </p:nvPr>
        </p:nvSpPr>
        <p:spPr>
          <a:xfrm>
            <a:off x="1371600" y="5257800"/>
            <a:ext cx="6400800" cy="609600"/>
          </a:xfrm>
        </p:spPr>
        <p:txBody>
          <a:bodyPr>
            <a:normAutofit/>
          </a:bodyPr>
          <a:lstStyle>
            <a:lvl1pPr marL="0" indent="0" algn="ctr">
              <a:buNone/>
              <a:defRPr sz="2800">
                <a:solidFill>
                  <a:schemeClr val="bg1"/>
                </a:solidFill>
                <a:latin typeface="PermianSlabSerifTypeface"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Sub-Title</a:t>
            </a:r>
            <a:endParaRPr lang="en-US" dirty="0"/>
          </a:p>
        </p:txBody>
      </p:sp>
      <p:sp>
        <p:nvSpPr>
          <p:cNvPr id="5" name="Footer Placeholder 4"/>
          <p:cNvSpPr>
            <a:spLocks noGrp="1"/>
          </p:cNvSpPr>
          <p:nvPr>
            <p:ph type="ftr" sz="quarter" idx="11"/>
          </p:nvPr>
        </p:nvSpPr>
        <p:spPr/>
        <p:txBody>
          <a:bodyPr/>
          <a:lstStyle/>
          <a:p>
            <a:r>
              <a:rPr lang="en-US" dirty="0" smtClean="0"/>
              <a:t>Title, Name | Organization | Date</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09700" y="838200"/>
            <a:ext cx="6324600" cy="1646625"/>
          </a:xfrm>
          <a:prstGeom prst="rect">
            <a:avLst/>
          </a:prstGeom>
        </p:spPr>
      </p:pic>
    </p:spTree>
    <p:extLst>
      <p:ext uri="{BB962C8B-B14F-4D97-AF65-F5344CB8AC3E}">
        <p14:creationId xmlns:p14="http://schemas.microsoft.com/office/powerpoint/2010/main" val="21974369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 Photo">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4572000" y="0"/>
            <a:ext cx="4572000" cy="6858000"/>
          </a:xfrm>
        </p:spPr>
        <p:txBody>
          <a:bodyPr/>
          <a:lstStyle>
            <a:lvl1pPr marL="0" indent="0">
              <a:buNone/>
              <a:defRPr/>
            </a:lvl1pPr>
          </a:lstStyle>
          <a:p>
            <a:r>
              <a:rPr lang="en-US" smtClean="0"/>
              <a:t>Click icon to add picture</a:t>
            </a:r>
            <a:endParaRPr lang="en-US" dirty="0"/>
          </a:p>
        </p:txBody>
      </p:sp>
      <p:sp>
        <p:nvSpPr>
          <p:cNvPr id="10" name="Title 9"/>
          <p:cNvSpPr>
            <a:spLocks noGrp="1"/>
          </p:cNvSpPr>
          <p:nvPr>
            <p:ph type="title"/>
          </p:nvPr>
        </p:nvSpPr>
        <p:spPr>
          <a:xfrm>
            <a:off x="381000" y="2209801"/>
            <a:ext cx="3962400" cy="2235200"/>
          </a:xfrm>
        </p:spPr>
        <p:txBody>
          <a:bodyPr>
            <a:noAutofit/>
          </a:bodyPr>
          <a:lstStyle>
            <a:lvl1pPr marL="0" indent="0" algn="l">
              <a:defRPr sz="3600">
                <a:effectLst/>
                <a:latin typeface="PermianSlabSerifTypeface" pitchFamily="50" charset="0"/>
              </a:defRPr>
            </a:lvl1pPr>
          </a:lstStyle>
          <a:p>
            <a:r>
              <a:rPr lang="en-US" smtClean="0"/>
              <a:t>Click to edit Master title style</a:t>
            </a:r>
            <a:endParaRPr lang="en-US" dirty="0"/>
          </a:p>
        </p:txBody>
      </p:sp>
      <p:sp>
        <p:nvSpPr>
          <p:cNvPr id="12" name="Text Placeholder 11"/>
          <p:cNvSpPr>
            <a:spLocks noGrp="1"/>
          </p:cNvSpPr>
          <p:nvPr>
            <p:ph type="body" sz="quarter" idx="11" hasCustomPrompt="1"/>
          </p:nvPr>
        </p:nvSpPr>
        <p:spPr>
          <a:xfrm>
            <a:off x="381000" y="5562600"/>
            <a:ext cx="4038600" cy="1117600"/>
          </a:xfrm>
        </p:spPr>
        <p:txBody>
          <a:bodyPr anchor="b">
            <a:normAutofit/>
          </a:bodyPr>
          <a:lstStyle>
            <a:lvl1pPr marL="0" indent="0">
              <a:buNone/>
              <a:defRPr sz="110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smtClean="0"/>
              <a:t>Name, Position</a:t>
            </a:r>
          </a:p>
          <a:p>
            <a:pPr lvl="0"/>
            <a:r>
              <a:rPr lang="en-US" dirty="0" smtClean="0"/>
              <a:t>Date</a:t>
            </a:r>
            <a:endParaRPr lang="en-US" dirty="0"/>
          </a:p>
        </p:txBody>
      </p:sp>
      <p:sp>
        <p:nvSpPr>
          <p:cNvPr id="14" name="Text Placeholder 13"/>
          <p:cNvSpPr>
            <a:spLocks noGrp="1"/>
          </p:cNvSpPr>
          <p:nvPr>
            <p:ph type="body" sz="quarter" idx="12" hasCustomPrompt="1"/>
          </p:nvPr>
        </p:nvSpPr>
        <p:spPr>
          <a:xfrm>
            <a:off x="381000" y="4445001"/>
            <a:ext cx="3962400" cy="812800"/>
          </a:xfrm>
        </p:spPr>
        <p:txBody>
          <a:bodyPr>
            <a:normAutofit/>
          </a:bodyPr>
          <a:lstStyle>
            <a:lvl1pPr marL="0" indent="0">
              <a:buNone/>
              <a:defRPr sz="2800">
                <a:solidFill>
                  <a:schemeClr val="accent5"/>
                </a:solidFill>
                <a:latin typeface="PermianSlabSerifTypeface" pitchFamily="50" charset="0"/>
              </a:defRPr>
            </a:lvl1pPr>
          </a:lstStyle>
          <a:p>
            <a:pPr lvl="0"/>
            <a:r>
              <a:rPr lang="en-US" dirty="0" smtClean="0"/>
              <a:t>Sub-Title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381000"/>
            <a:ext cx="2346960" cy="1280160"/>
          </a:xfrm>
          <a:prstGeom prst="rect">
            <a:avLst/>
          </a:prstGeom>
        </p:spPr>
      </p:pic>
    </p:spTree>
    <p:extLst>
      <p:ext uri="{BB962C8B-B14F-4D97-AF65-F5344CB8AC3E}">
        <p14:creationId xmlns:p14="http://schemas.microsoft.com/office/powerpoint/2010/main" val="2255976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4" name="Rectangle 3"/>
          <p:cNvSpPr/>
          <p:nvPr userDrawn="1"/>
        </p:nvSpPr>
        <p:spPr>
          <a:xfrm>
            <a:off x="2590800" y="3874770"/>
            <a:ext cx="6553200" cy="22402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667000" y="3962400"/>
            <a:ext cx="6324600" cy="2057400"/>
          </a:xfrm>
        </p:spPr>
        <p:txBody>
          <a:bodyPr/>
          <a:lstStyle>
            <a:lvl1pPr algn="r">
              <a:defRPr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15509" t="13397" r="9549" b="13397"/>
          <a:stretch/>
        </p:blipFill>
        <p:spPr>
          <a:xfrm>
            <a:off x="152400" y="3766736"/>
            <a:ext cx="2514600" cy="2456348"/>
          </a:xfrm>
          <a:prstGeom prst="rect">
            <a:avLst/>
          </a:prstGeom>
          <a:noFill/>
          <a:ln>
            <a:noFill/>
          </a:ln>
        </p:spPr>
      </p:pic>
    </p:spTree>
    <p:extLst>
      <p:ext uri="{BB962C8B-B14F-4D97-AF65-F5344CB8AC3E}">
        <p14:creationId xmlns:p14="http://schemas.microsoft.com/office/powerpoint/2010/main" val="2854890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ody - TN Mark">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baseline="0">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839200" cy="5562600"/>
          </a:xfrm>
        </p:spPr>
        <p:txBody>
          <a:bodyPr>
            <a:normAutofit/>
          </a:bodyPr>
          <a:lstStyle>
            <a:lvl1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978523"/>
            <a:ext cx="866774" cy="866774"/>
          </a:xfrm>
          <a:prstGeom prst="rect">
            <a:avLst/>
          </a:prstGeom>
        </p:spPr>
      </p:pic>
    </p:spTree>
    <p:extLst>
      <p:ext uri="{BB962C8B-B14F-4D97-AF65-F5344CB8AC3E}">
        <p14:creationId xmlns:p14="http://schemas.microsoft.com/office/powerpoint/2010/main" val="1899978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od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28600" y="1193804"/>
            <a:ext cx="8763000" cy="4958462"/>
          </a:xfrm>
        </p:spPr>
        <p:txBody>
          <a:bodyPr>
            <a:normAutofit/>
          </a:bodyPr>
          <a:lstStyle>
            <a:lvl1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9"/>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321945" y="6371155"/>
            <a:ext cx="440055"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625" y="6139372"/>
            <a:ext cx="1341120" cy="731520"/>
          </a:xfrm>
          <a:prstGeom prst="rect">
            <a:avLst/>
          </a:prstGeom>
        </p:spPr>
      </p:pic>
    </p:spTree>
    <p:extLst>
      <p:ext uri="{BB962C8B-B14F-4D97-AF65-F5344CB8AC3E}">
        <p14:creationId xmlns:p14="http://schemas.microsoft.com/office/powerpoint/2010/main" val="60601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Body - Red">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990602"/>
            <a:ext cx="9144000" cy="88900"/>
          </a:xfrm>
          <a:prstGeom prst="rect">
            <a:avLst/>
          </a:prstGeom>
          <a:solidFill>
            <a:srgbClr val="FF0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625" y="6139372"/>
            <a:ext cx="1341120" cy="731520"/>
          </a:xfrm>
          <a:prstGeom prst="rect">
            <a:avLst/>
          </a:prstGeom>
        </p:spPr>
      </p:pic>
    </p:spTree>
    <p:extLst>
      <p:ext uri="{BB962C8B-B14F-4D97-AF65-F5344CB8AC3E}">
        <p14:creationId xmlns:p14="http://schemas.microsoft.com/office/powerpoint/2010/main" val="2770656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dy - Orange">
    <p:spTree>
      <p:nvGrpSpPr>
        <p:cNvPr id="1" name=""/>
        <p:cNvGrpSpPr/>
        <p:nvPr/>
      </p:nvGrpSpPr>
      <p:grpSpPr>
        <a:xfrm>
          <a:off x="0" y="0"/>
          <a:ext cx="0" cy="0"/>
          <a:chOff x="0" y="0"/>
          <a:chExt cx="0" cy="0"/>
        </a:xfrm>
      </p:grpSpPr>
      <p:sp>
        <p:nvSpPr>
          <p:cNvPr id="12" name="Rectangle 11"/>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p:nvPr>
        </p:nvSpPr>
        <p:spPr>
          <a:xfrm>
            <a:off x="152400" y="177803"/>
            <a:ext cx="8839200" cy="825500"/>
          </a:xfrm>
        </p:spPr>
        <p:txBody>
          <a:bodyPr>
            <a:noAutofit/>
          </a:bodyPr>
          <a:lstStyle>
            <a:lvl1pPr algn="l">
              <a:defRPr sz="3200" b="1" baseline="0">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dirty="0" smtClean="0"/>
              <a:t>Click to edit Master title style</a:t>
            </a:r>
            <a:endParaRPr lang="en-US" dirty="0"/>
          </a:p>
        </p:txBody>
      </p:sp>
      <p:sp>
        <p:nvSpPr>
          <p:cNvPr id="14" name="Content Placeholder 2"/>
          <p:cNvSpPr>
            <a:spLocks noGrp="1"/>
          </p:cNvSpPr>
          <p:nvPr>
            <p:ph idx="1"/>
          </p:nvPr>
        </p:nvSpPr>
        <p:spPr>
          <a:xfrm>
            <a:off x="228600" y="1193800"/>
            <a:ext cx="8763000" cy="4958465"/>
          </a:xfrm>
        </p:spPr>
        <p:txBody>
          <a:bodyPr>
            <a:normAutofit/>
          </a:bodyPr>
          <a:lstStyle>
            <a:lvl1pPr>
              <a:buClr>
                <a:schemeClr val="accent3"/>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3"/>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3"/>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Rectangle 16"/>
          <p:cNvSpPr/>
          <p:nvPr userDrawn="1"/>
        </p:nvSpPr>
        <p:spPr>
          <a:xfrm>
            <a:off x="0" y="990602"/>
            <a:ext cx="9144000" cy="8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625" y="6139372"/>
            <a:ext cx="1341120" cy="731520"/>
          </a:xfrm>
          <a:prstGeom prst="rect">
            <a:avLst/>
          </a:prstGeom>
        </p:spPr>
      </p:pic>
    </p:spTree>
    <p:extLst>
      <p:ext uri="{BB962C8B-B14F-4D97-AF65-F5344CB8AC3E}">
        <p14:creationId xmlns:p14="http://schemas.microsoft.com/office/powerpoint/2010/main" val="2563395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Body - Blue">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chemeClr val="accent1"/>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1"/>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1"/>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990602"/>
            <a:ext cx="9144000" cy="889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625" y="6139372"/>
            <a:ext cx="1341120" cy="731520"/>
          </a:xfrm>
          <a:prstGeom prst="rect">
            <a:avLst/>
          </a:prstGeom>
        </p:spPr>
      </p:pic>
    </p:spTree>
    <p:extLst>
      <p:ext uri="{BB962C8B-B14F-4D97-AF65-F5344CB8AC3E}">
        <p14:creationId xmlns:p14="http://schemas.microsoft.com/office/powerpoint/2010/main" val="2335100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Body - YellowGreen">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chemeClr val="accent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990602"/>
            <a:ext cx="9144000" cy="88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625" y="6139372"/>
            <a:ext cx="1341120" cy="731520"/>
          </a:xfrm>
          <a:prstGeom prst="rect">
            <a:avLst/>
          </a:prstGeom>
        </p:spPr>
      </p:pic>
    </p:spTree>
    <p:extLst>
      <p:ext uri="{BB962C8B-B14F-4D97-AF65-F5344CB8AC3E}">
        <p14:creationId xmlns:p14="http://schemas.microsoft.com/office/powerpoint/2010/main" val="2883267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124200" y="6416675"/>
            <a:ext cx="2895600" cy="365125"/>
          </a:xfrm>
          <a:prstGeom prst="rect">
            <a:avLst/>
          </a:prstGeom>
        </p:spPr>
        <p:txBody>
          <a:bodyPr vert="horz" lIns="91440" tIns="45720" rIns="91440" bIns="45720" rtlCol="0" anchor="b"/>
          <a:lstStyle>
            <a:lvl1pPr algn="ct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7" name="Slide Number Placeholder 5"/>
          <p:cNvSpPr>
            <a:spLocks noGrp="1"/>
          </p:cNvSpPr>
          <p:nvPr>
            <p:ph type="sldNum" sz="quarter" idx="4"/>
          </p:nvPr>
        </p:nvSpPr>
        <p:spPr>
          <a:xfrm>
            <a:off x="6858000" y="6410326"/>
            <a:ext cx="2133600" cy="365125"/>
          </a:xfrm>
          <a:prstGeom prst="rect">
            <a:avLst/>
          </a:prstGeom>
        </p:spPr>
        <p:txBody>
          <a:bodyPr anchor="b"/>
          <a:lstStyle>
            <a:lvl1pPr algn="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spTree>
    <p:extLst>
      <p:ext uri="{BB962C8B-B14F-4D97-AF65-F5344CB8AC3E}">
        <p14:creationId xmlns:p14="http://schemas.microsoft.com/office/powerpoint/2010/main" val="1143005989"/>
      </p:ext>
    </p:extLst>
  </p:cSld>
  <p:clrMap bg1="lt1" tx1="dk1" bg2="lt2" tx2="dk2" accent1="accent1" accent2="accent2" accent3="accent3" accent4="accent4" accent5="accent5" accent6="accent6" hlink="hlink" folHlink="folHlink"/>
  <p:sldLayoutIdLst>
    <p:sldLayoutId id="2147483660" r:id="rId1"/>
    <p:sldLayoutId id="2147483670" r:id="rId2"/>
    <p:sldLayoutId id="2147483649" r:id="rId3"/>
    <p:sldLayoutId id="2147483680" r:id="rId4"/>
    <p:sldLayoutId id="2147483679" r:id="rId5"/>
    <p:sldLayoutId id="2147483668" r:id="rId6"/>
    <p:sldLayoutId id="2147483665" r:id="rId7"/>
    <p:sldLayoutId id="2147483672" r:id="rId8"/>
    <p:sldLayoutId id="2147483673" r:id="rId9"/>
    <p:sldLayoutId id="2147483671" r:id="rId10"/>
    <p:sldLayoutId id="2147483674" r:id="rId11"/>
    <p:sldLayoutId id="2147483662" r:id="rId12"/>
    <p:sldLayoutId id="2147483663" r:id="rId13"/>
    <p:sldLayoutId id="2147483676" r:id="rId14"/>
    <p:sldLayoutId id="2147483677" r:id="rId15"/>
    <p:sldLayoutId id="2147483675" r:id="rId16"/>
    <p:sldLayoutId id="2147483678" r:id="rId17"/>
    <p:sldLayoutId id="2147483681" r:id="rId18"/>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505199"/>
            <a:ext cx="8839200" cy="685801"/>
          </a:xfrm>
        </p:spPr>
        <p:txBody>
          <a:bodyPr>
            <a:noAutofit/>
          </a:bodyPr>
          <a:lstStyle/>
          <a:p>
            <a:r>
              <a:rPr lang="en-US" sz="3600" dirty="0">
                <a:latin typeface="Arial" panose="020B0604020202020204" pitchFamily="34" charset="0"/>
                <a:cs typeface="Arial" panose="020B0604020202020204" pitchFamily="34" charset="0"/>
              </a:rPr>
              <a:t>Disciplining Students </a:t>
            </a:r>
            <a:r>
              <a:rPr lang="en-US" sz="3600" dirty="0" smtClean="0">
                <a:latin typeface="Arial" panose="020B0604020202020204" pitchFamily="34" charset="0"/>
                <a:cs typeface="Arial" panose="020B0604020202020204" pitchFamily="34" charset="0"/>
              </a:rPr>
              <a:t>with </a:t>
            </a:r>
            <a:r>
              <a:rPr lang="en-US" sz="3600" dirty="0">
                <a:latin typeface="Arial" panose="020B0604020202020204" pitchFamily="34" charset="0"/>
                <a:cs typeface="Arial" panose="020B0604020202020204" pitchFamily="34" charset="0"/>
              </a:rPr>
              <a:t>Disabilities</a:t>
            </a:r>
            <a:r>
              <a:rPr lang="en-US" sz="3200" dirty="0"/>
              <a:t/>
            </a:r>
            <a:br>
              <a:rPr lang="en-US" sz="3200" dirty="0"/>
            </a:br>
            <a:endParaRPr lang="en-US" sz="3200" dirty="0"/>
          </a:p>
        </p:txBody>
      </p:sp>
      <p:sp>
        <p:nvSpPr>
          <p:cNvPr id="3" name="Text Placeholder 2"/>
          <p:cNvSpPr txBox="1">
            <a:spLocks/>
          </p:cNvSpPr>
          <p:nvPr/>
        </p:nvSpPr>
        <p:spPr>
          <a:xfrm>
            <a:off x="152400" y="4191000"/>
            <a:ext cx="8839200" cy="1676400"/>
          </a:xfrm>
          <a:prstGeom prst="rect">
            <a:avLst/>
          </a:prstGeom>
        </p:spPr>
        <p:txBody>
          <a:bodyPr>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dirty="0" smtClean="0">
                <a:solidFill>
                  <a:schemeClr val="bg1"/>
                </a:solidFill>
                <a:latin typeface="Arial" panose="020B0604020202020204" pitchFamily="34" charset="0"/>
                <a:cs typeface="Arial" panose="020B0604020202020204" pitchFamily="34" charset="0"/>
              </a:rPr>
              <a:t>Rachel Suppé</a:t>
            </a:r>
          </a:p>
          <a:p>
            <a:pPr marL="0" indent="0" algn="ctr">
              <a:buNone/>
            </a:pPr>
            <a:r>
              <a:rPr lang="en-US" dirty="0" smtClean="0">
                <a:solidFill>
                  <a:schemeClr val="bg1"/>
                </a:solidFill>
                <a:latin typeface="Arial" panose="020B0604020202020204" pitchFamily="34" charset="0"/>
                <a:cs typeface="Arial" panose="020B0604020202020204" pitchFamily="34" charset="0"/>
              </a:rPr>
              <a:t>Staff Attorney and </a:t>
            </a:r>
          </a:p>
          <a:p>
            <a:pPr marL="0" indent="0" algn="ctr">
              <a:buNone/>
            </a:pPr>
            <a:r>
              <a:rPr lang="en-US" dirty="0" smtClean="0">
                <a:solidFill>
                  <a:schemeClr val="bg1"/>
                </a:solidFill>
                <a:latin typeface="Arial" panose="020B0604020202020204" pitchFamily="34" charset="0"/>
                <a:cs typeface="Arial" panose="020B0604020202020204" pitchFamily="34" charset="0"/>
              </a:rPr>
              <a:t>Director of the Office for Civil Rights</a:t>
            </a:r>
            <a:endParaRPr lang="en-US" dirty="0"/>
          </a:p>
        </p:txBody>
      </p:sp>
    </p:spTree>
    <p:extLst>
      <p:ext uri="{BB962C8B-B14F-4D97-AF65-F5344CB8AC3E}">
        <p14:creationId xmlns:p14="http://schemas.microsoft.com/office/powerpoint/2010/main" val="4242690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lstStyle/>
          <a:p>
            <a:r>
              <a:rPr lang="en-US" sz="3200" b="1" dirty="0" smtClean="0">
                <a:effectLst/>
                <a:latin typeface="Arial" panose="020B0604020202020204" pitchFamily="34" charset="0"/>
                <a:cs typeface="Arial" panose="020B0604020202020204" pitchFamily="34" charset="0"/>
              </a:rPr>
              <a:t>Manifestation Determinations</a:t>
            </a:r>
            <a:endParaRPr lang="en-US" sz="3200" b="1" dirty="0">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43000"/>
            <a:ext cx="8458200" cy="5638800"/>
          </a:xfrm>
        </p:spPr>
        <p:txBody>
          <a:bodyPr>
            <a:normAutofit fontScale="85000" lnSpcReduction="20000"/>
          </a:bodyPr>
          <a:lstStyle/>
          <a:p>
            <a:pPr marL="0" indent="0">
              <a:buNone/>
            </a:pPr>
            <a:r>
              <a:rPr lang="en-US" sz="3500" u="sng" dirty="0">
                <a:solidFill>
                  <a:srgbClr val="000000"/>
                </a:solidFill>
                <a:effectLst/>
              </a:rPr>
              <a:t>The Review </a:t>
            </a:r>
            <a:r>
              <a:rPr lang="en-US" sz="3500" u="sng" dirty="0" smtClean="0">
                <a:solidFill>
                  <a:srgbClr val="000000"/>
                </a:solidFill>
                <a:effectLst/>
              </a:rPr>
              <a:t>Standard</a:t>
            </a:r>
          </a:p>
          <a:p>
            <a:pPr marL="0" indent="0">
              <a:buNone/>
            </a:pPr>
            <a:endParaRPr lang="en-US" sz="2100" dirty="0">
              <a:solidFill>
                <a:srgbClr val="000000"/>
              </a:solidFill>
              <a:effectLst/>
            </a:endParaRPr>
          </a:p>
          <a:p>
            <a:pPr marL="0" indent="0">
              <a:buNone/>
            </a:pPr>
            <a:r>
              <a:rPr lang="en-US" sz="3700" dirty="0">
                <a:solidFill>
                  <a:srgbClr val="000000"/>
                </a:solidFill>
                <a:effectLst/>
              </a:rPr>
              <a:t>Removals </a:t>
            </a:r>
            <a:r>
              <a:rPr lang="en-US" sz="3700" dirty="0" smtClean="0">
                <a:solidFill>
                  <a:srgbClr val="000000"/>
                </a:solidFill>
                <a:effectLst/>
              </a:rPr>
              <a:t>exceeding </a:t>
            </a:r>
            <a:r>
              <a:rPr lang="en-US" sz="3700" dirty="0">
                <a:solidFill>
                  <a:srgbClr val="000000"/>
                </a:solidFill>
                <a:effectLst/>
              </a:rPr>
              <a:t>ten (10) consecutive school </a:t>
            </a:r>
            <a:r>
              <a:rPr lang="en-US" sz="3700" dirty="0" smtClean="0">
                <a:solidFill>
                  <a:srgbClr val="000000"/>
                </a:solidFill>
                <a:effectLst/>
              </a:rPr>
              <a:t>days require </a:t>
            </a:r>
            <a:r>
              <a:rPr lang="en-US" sz="3700" dirty="0">
                <a:solidFill>
                  <a:srgbClr val="000000"/>
                </a:solidFill>
                <a:effectLst/>
              </a:rPr>
              <a:t>a </a:t>
            </a:r>
            <a:r>
              <a:rPr lang="en-US" sz="3700" dirty="0" smtClean="0">
                <a:solidFill>
                  <a:srgbClr val="000000"/>
                </a:solidFill>
                <a:effectLst/>
              </a:rPr>
              <a:t>review</a:t>
            </a:r>
            <a:r>
              <a:rPr lang="en-US" sz="3700" dirty="0">
                <a:solidFill>
                  <a:srgbClr val="000000"/>
                </a:solidFill>
                <a:effectLst/>
              </a:rPr>
              <a:t>, wherein the team must ask</a:t>
            </a:r>
            <a:r>
              <a:rPr lang="en-US" sz="3700" dirty="0" smtClean="0">
                <a:solidFill>
                  <a:srgbClr val="000000"/>
                </a:solidFill>
                <a:effectLst/>
              </a:rPr>
              <a:t>:</a:t>
            </a:r>
            <a:endParaRPr lang="en-US" sz="2100" dirty="0" smtClean="0">
              <a:solidFill>
                <a:srgbClr val="000000"/>
              </a:solidFill>
              <a:effectLst/>
            </a:endParaRPr>
          </a:p>
          <a:p>
            <a:pPr marL="0" indent="0">
              <a:buNone/>
            </a:pPr>
            <a:r>
              <a:rPr lang="en-US" sz="2100" dirty="0">
                <a:solidFill>
                  <a:srgbClr val="000000"/>
                </a:solidFill>
                <a:effectLst/>
              </a:rPr>
              <a:t> </a:t>
            </a:r>
            <a:endParaRPr lang="en-US" sz="2100" dirty="0" smtClean="0">
              <a:solidFill>
                <a:srgbClr val="000000"/>
              </a:solidFill>
              <a:effectLst/>
            </a:endParaRPr>
          </a:p>
          <a:p>
            <a:pPr marL="0" indent="0">
              <a:buNone/>
            </a:pPr>
            <a:r>
              <a:rPr lang="en-US" sz="3600" dirty="0">
                <a:solidFill>
                  <a:srgbClr val="000000"/>
                </a:solidFill>
              </a:rPr>
              <a:t>1.  Was the conduct in question caused by, or did it have a direct and substantial relationship to, the student’s </a:t>
            </a:r>
            <a:r>
              <a:rPr lang="en-US" sz="3600" dirty="0" smtClean="0">
                <a:solidFill>
                  <a:srgbClr val="000000"/>
                </a:solidFill>
              </a:rPr>
              <a:t>disability?; </a:t>
            </a:r>
            <a:r>
              <a:rPr lang="en-US" sz="3600" dirty="0">
                <a:solidFill>
                  <a:srgbClr val="000000"/>
                </a:solidFill>
              </a:rPr>
              <a:t>or </a:t>
            </a:r>
          </a:p>
          <a:p>
            <a:pPr marL="0" indent="0">
              <a:buNone/>
            </a:pPr>
            <a:endParaRPr lang="en-US" sz="2100" dirty="0" smtClean="0">
              <a:solidFill>
                <a:srgbClr val="000000"/>
              </a:solidFill>
              <a:effectLst/>
            </a:endParaRPr>
          </a:p>
          <a:p>
            <a:pPr marL="0" indent="0">
              <a:buNone/>
            </a:pPr>
            <a:r>
              <a:rPr lang="en-US" sz="3500" dirty="0" smtClean="0">
                <a:solidFill>
                  <a:srgbClr val="000000"/>
                </a:solidFill>
                <a:effectLst/>
              </a:rPr>
              <a:t>2.  Was </a:t>
            </a:r>
            <a:r>
              <a:rPr lang="en-US" sz="3500" dirty="0">
                <a:solidFill>
                  <a:srgbClr val="000000"/>
                </a:solidFill>
                <a:effectLst/>
              </a:rPr>
              <a:t>the conduct in question the direct result of the LEA’s failure to implement the  </a:t>
            </a:r>
            <a:r>
              <a:rPr lang="en-US" sz="3500" dirty="0" smtClean="0">
                <a:solidFill>
                  <a:srgbClr val="000000"/>
                </a:solidFill>
                <a:effectLst/>
              </a:rPr>
              <a:t>IEP</a:t>
            </a:r>
            <a:r>
              <a:rPr lang="en-US" sz="3500" dirty="0">
                <a:solidFill>
                  <a:srgbClr val="000000"/>
                </a:solidFill>
              </a:rPr>
              <a:t>?</a:t>
            </a:r>
            <a:endParaRPr lang="en-US" sz="3500" dirty="0" smtClean="0">
              <a:solidFill>
                <a:srgbClr val="000000"/>
              </a:solidFill>
              <a:effectLst/>
            </a:endParaRPr>
          </a:p>
          <a:p>
            <a:pPr marL="0" indent="0">
              <a:buNone/>
            </a:pPr>
            <a:endParaRPr lang="en-US" sz="1400" dirty="0" smtClean="0">
              <a:solidFill>
                <a:srgbClr val="000000"/>
              </a:solidFill>
              <a:effectLst/>
            </a:endParaRPr>
          </a:p>
          <a:p>
            <a:pPr marL="0" indent="0">
              <a:buNone/>
            </a:pPr>
            <a:r>
              <a:rPr lang="en-US" sz="2100" dirty="0" smtClean="0">
                <a:solidFill>
                  <a:srgbClr val="000000"/>
                </a:solidFill>
                <a:effectLst/>
              </a:rPr>
              <a:t>     20 </a:t>
            </a:r>
            <a:r>
              <a:rPr lang="en-US" sz="2100" dirty="0">
                <a:solidFill>
                  <a:srgbClr val="000000"/>
                </a:solidFill>
                <a:effectLst/>
              </a:rPr>
              <a:t>U.S.C. §1415(k)(1)(E)(i), 34 CFR §300.530(e</a:t>
            </a:r>
            <a:r>
              <a:rPr lang="en-US" sz="2100" dirty="0" smtClean="0">
                <a:solidFill>
                  <a:srgbClr val="000000"/>
                </a:solidFill>
                <a:effectLst/>
              </a:rPr>
              <a:t>)</a:t>
            </a:r>
            <a:endParaRPr lang="en-US" sz="2100" dirty="0">
              <a:solidFill>
                <a:srgbClr val="000000"/>
              </a:solidFill>
              <a:effectLst/>
            </a:endParaRPr>
          </a:p>
          <a:p>
            <a:pPr marL="0" indent="0">
              <a:buNone/>
            </a:pPr>
            <a:endParaRPr lang="en-US" dirty="0">
              <a:solidFill>
                <a:srgbClr val="000000"/>
              </a:solidFill>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8077200" y="6260655"/>
            <a:ext cx="609600" cy="457200"/>
          </a:xfrm>
          <a:prstGeom prst="rect">
            <a:avLst/>
          </a:prstGeom>
        </p:spPr>
        <p:txBody>
          <a:bodyPr/>
          <a:lstStyle/>
          <a:p>
            <a:fld id="{32E85551-1F07-42CD-AA7B-98C8A9C5DDBB}" type="slidenum">
              <a:rPr lang="en-US" smtClean="0"/>
              <a:pPr/>
              <a:t>10</a:t>
            </a:fld>
            <a:endParaRPr lang="en-US" dirty="0"/>
          </a:p>
        </p:txBody>
      </p:sp>
    </p:spTree>
    <p:extLst>
      <p:ext uri="{BB962C8B-B14F-4D97-AF65-F5344CB8AC3E}">
        <p14:creationId xmlns:p14="http://schemas.microsoft.com/office/powerpoint/2010/main" val="26929845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effectLst/>
                <a:latin typeface="Arial" panose="020B0604020202020204" pitchFamily="34" charset="0"/>
                <a:cs typeface="Arial" panose="020B0604020202020204" pitchFamily="34" charset="0"/>
              </a:rPr>
              <a:t>Manifestation Determinations</a:t>
            </a:r>
            <a:endParaRPr lang="en-US" sz="3200" b="1" dirty="0">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52331"/>
            <a:ext cx="8458200" cy="5346255"/>
          </a:xfrm>
        </p:spPr>
        <p:txBody>
          <a:bodyPr>
            <a:normAutofit fontScale="92500" lnSpcReduction="20000"/>
          </a:bodyPr>
          <a:lstStyle/>
          <a:p>
            <a:pPr marL="0" indent="0">
              <a:buNone/>
            </a:pPr>
            <a:r>
              <a:rPr lang="en-US" sz="3200" u="sng" dirty="0">
                <a:solidFill>
                  <a:srgbClr val="000000"/>
                </a:solidFill>
                <a:effectLst/>
              </a:rPr>
              <a:t>Manifestation Review </a:t>
            </a:r>
            <a:r>
              <a:rPr lang="en-US" sz="3200" u="sng" dirty="0" smtClean="0">
                <a:solidFill>
                  <a:srgbClr val="000000"/>
                </a:solidFill>
                <a:effectLst/>
              </a:rPr>
              <a:t>Team</a:t>
            </a:r>
          </a:p>
          <a:p>
            <a:pPr marL="0" indent="0">
              <a:buNone/>
            </a:pPr>
            <a:endParaRPr lang="en-US" sz="3200" u="sng" dirty="0">
              <a:solidFill>
                <a:srgbClr val="000000"/>
              </a:solidFill>
              <a:effectLst/>
            </a:endParaRPr>
          </a:p>
          <a:p>
            <a:pPr marL="0" indent="0">
              <a:buNone/>
            </a:pPr>
            <a:r>
              <a:rPr lang="en-US" sz="3200" dirty="0">
                <a:solidFill>
                  <a:srgbClr val="000000"/>
                </a:solidFill>
                <a:effectLst/>
              </a:rPr>
              <a:t>Members include a representative from the local educational agency, the parent, and relevant members of the IEP Team (as determined by the parent and the local educational agency).  The team is required to review all relevant information in the </a:t>
            </a:r>
            <a:r>
              <a:rPr lang="en-US" sz="3200" dirty="0" smtClean="0">
                <a:solidFill>
                  <a:srgbClr val="000000"/>
                </a:solidFill>
                <a:effectLst/>
              </a:rPr>
              <a:t>student's </a:t>
            </a:r>
            <a:r>
              <a:rPr lang="en-US" sz="3200" dirty="0">
                <a:solidFill>
                  <a:srgbClr val="000000"/>
                </a:solidFill>
                <a:effectLst/>
              </a:rPr>
              <a:t>file, including the </a:t>
            </a:r>
            <a:r>
              <a:rPr lang="en-US" sz="3200" dirty="0" smtClean="0">
                <a:solidFill>
                  <a:srgbClr val="000000"/>
                </a:solidFill>
                <a:effectLst/>
              </a:rPr>
              <a:t>student's </a:t>
            </a:r>
            <a:r>
              <a:rPr lang="en-US" sz="3200" dirty="0">
                <a:solidFill>
                  <a:srgbClr val="000000"/>
                </a:solidFill>
                <a:effectLst/>
              </a:rPr>
              <a:t>IEP, any teacher observations, and any relevant information provided by the parents in making its determination. </a:t>
            </a:r>
            <a:endParaRPr lang="en-US" sz="3200" dirty="0" smtClean="0">
              <a:solidFill>
                <a:srgbClr val="000000"/>
              </a:solidFill>
              <a:effectLst/>
            </a:endParaRPr>
          </a:p>
          <a:p>
            <a:pPr marL="0" indent="0">
              <a:buNone/>
            </a:pPr>
            <a:endParaRPr lang="en-US" sz="1800" dirty="0" smtClean="0">
              <a:solidFill>
                <a:srgbClr val="000000"/>
              </a:solidFill>
              <a:effectLst/>
            </a:endParaRPr>
          </a:p>
          <a:p>
            <a:pPr marL="0" indent="0">
              <a:buNone/>
            </a:pPr>
            <a:r>
              <a:rPr lang="en-US" sz="1800" dirty="0" smtClean="0">
                <a:solidFill>
                  <a:srgbClr val="000000"/>
                </a:solidFill>
                <a:effectLst/>
              </a:rPr>
              <a:t>     34 </a:t>
            </a:r>
            <a:r>
              <a:rPr lang="en-US" sz="1800" dirty="0">
                <a:solidFill>
                  <a:srgbClr val="000000"/>
                </a:solidFill>
                <a:effectLst/>
              </a:rPr>
              <a:t>CFR §300.530(e</a:t>
            </a:r>
            <a:r>
              <a:rPr lang="en-US" sz="1800" dirty="0" smtClean="0">
                <a:solidFill>
                  <a:srgbClr val="000000"/>
                </a:solidFill>
                <a:effectLst/>
              </a:rPr>
              <a:t>)</a:t>
            </a:r>
            <a:endParaRPr lang="en-US" sz="1800" dirty="0">
              <a:solidFill>
                <a:srgbClr val="000000"/>
              </a:solidFill>
              <a:effectLst/>
            </a:endParaRPr>
          </a:p>
        </p:txBody>
      </p:sp>
      <p:sp>
        <p:nvSpPr>
          <p:cNvPr id="5" name="Slide Number Placeholder 4"/>
          <p:cNvSpPr>
            <a:spLocks noGrp="1"/>
          </p:cNvSpPr>
          <p:nvPr>
            <p:ph type="sldNum" sz="quarter" idx="4294967295"/>
          </p:nvPr>
        </p:nvSpPr>
        <p:spPr>
          <a:xfrm>
            <a:off x="8077200" y="6260655"/>
            <a:ext cx="609600" cy="457200"/>
          </a:xfrm>
          <a:prstGeom prst="rect">
            <a:avLst/>
          </a:prstGeom>
        </p:spPr>
        <p:txBody>
          <a:bodyPr/>
          <a:lstStyle/>
          <a:p>
            <a:fld id="{32E85551-1F07-42CD-AA7B-98C8A9C5DDBB}" type="slidenum">
              <a:rPr lang="en-US" smtClean="0">
                <a:solidFill>
                  <a:srgbClr val="7F7F7F"/>
                </a:solidFill>
              </a:rPr>
              <a:pPr/>
              <a:t>11</a:t>
            </a:fld>
            <a:endParaRPr lang="en-US" dirty="0">
              <a:solidFill>
                <a:srgbClr val="7F7F7F"/>
              </a:solidFill>
            </a:endParaRPr>
          </a:p>
        </p:txBody>
      </p:sp>
    </p:spTree>
    <p:extLst>
      <p:ext uri="{BB962C8B-B14F-4D97-AF65-F5344CB8AC3E}">
        <p14:creationId xmlns:p14="http://schemas.microsoft.com/office/powerpoint/2010/main" val="27568915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effectLst/>
                <a:latin typeface="Arial" panose="020B0604020202020204" pitchFamily="34" charset="0"/>
                <a:cs typeface="Arial" panose="020B0604020202020204" pitchFamily="34" charset="0"/>
              </a:rPr>
              <a:t>Manifestation Determinations</a:t>
            </a:r>
            <a:endParaRPr lang="en-US" sz="3200" b="1" dirty="0">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400" y="1447800"/>
            <a:ext cx="8839200" cy="4495800"/>
          </a:xfrm>
        </p:spPr>
        <p:txBody>
          <a:bodyPr/>
          <a:lstStyle/>
          <a:p>
            <a:pPr marL="0" indent="0">
              <a:buNone/>
            </a:pPr>
            <a:r>
              <a:rPr lang="en-US" sz="3000" u="sng" dirty="0">
                <a:solidFill>
                  <a:srgbClr val="000000"/>
                </a:solidFill>
                <a:effectLst/>
              </a:rPr>
              <a:t>Time </a:t>
            </a:r>
            <a:r>
              <a:rPr lang="en-US" sz="3000" u="sng" dirty="0" smtClean="0">
                <a:solidFill>
                  <a:srgbClr val="000000"/>
                </a:solidFill>
                <a:effectLst/>
              </a:rPr>
              <a:t>Limit</a:t>
            </a:r>
          </a:p>
          <a:p>
            <a:pPr marL="0" indent="0">
              <a:buNone/>
            </a:pPr>
            <a:endParaRPr lang="en-US" sz="3000" u="sng" dirty="0">
              <a:solidFill>
                <a:srgbClr val="000000"/>
              </a:solidFill>
              <a:effectLst/>
            </a:endParaRPr>
          </a:p>
          <a:p>
            <a:pPr marL="0" indent="0">
              <a:buNone/>
            </a:pPr>
            <a:r>
              <a:rPr lang="en-US" sz="3000" dirty="0" smtClean="0">
                <a:solidFill>
                  <a:srgbClr val="000000"/>
                </a:solidFill>
                <a:effectLst/>
              </a:rPr>
              <a:t>The </a:t>
            </a:r>
            <a:r>
              <a:rPr lang="en-US" sz="3000" dirty="0">
                <a:solidFill>
                  <a:srgbClr val="000000"/>
                </a:solidFill>
                <a:effectLst/>
              </a:rPr>
              <a:t>review must be conducted within 10 school </a:t>
            </a:r>
            <a:r>
              <a:rPr lang="en-US" sz="3000" dirty="0" smtClean="0">
                <a:solidFill>
                  <a:srgbClr val="000000"/>
                </a:solidFill>
                <a:effectLst/>
              </a:rPr>
              <a:t>days and may </a:t>
            </a:r>
            <a:r>
              <a:rPr lang="en-US" sz="3000" dirty="0">
                <a:solidFill>
                  <a:srgbClr val="000000"/>
                </a:solidFill>
                <a:effectLst/>
              </a:rPr>
              <a:t>be conducted on as little as 24 hours notice to the parent. </a:t>
            </a:r>
            <a:endParaRPr lang="en-US" sz="3000" dirty="0" smtClean="0">
              <a:solidFill>
                <a:srgbClr val="000000"/>
              </a:solidFill>
              <a:effectLst/>
            </a:endParaRPr>
          </a:p>
          <a:p>
            <a:pPr marL="0" indent="0">
              <a:buNone/>
            </a:pPr>
            <a:endParaRPr lang="en-US" sz="2800" dirty="0" smtClean="0">
              <a:solidFill>
                <a:srgbClr val="000000"/>
              </a:solidFill>
              <a:effectLst/>
            </a:endParaRPr>
          </a:p>
          <a:p>
            <a:pPr marL="0" indent="0">
              <a:buNone/>
            </a:pPr>
            <a:r>
              <a:rPr lang="en-US" sz="1800" dirty="0" smtClean="0">
                <a:solidFill>
                  <a:srgbClr val="000000"/>
                </a:solidFill>
                <a:effectLst/>
              </a:rPr>
              <a:t>34 </a:t>
            </a:r>
            <a:r>
              <a:rPr lang="en-US" sz="1800" dirty="0">
                <a:solidFill>
                  <a:srgbClr val="000000"/>
                </a:solidFill>
                <a:effectLst/>
              </a:rPr>
              <a:t>CFR §</a:t>
            </a:r>
            <a:r>
              <a:rPr lang="en-US" sz="1800" dirty="0" smtClean="0">
                <a:solidFill>
                  <a:srgbClr val="000000"/>
                </a:solidFill>
                <a:effectLst/>
              </a:rPr>
              <a:t>300.530(e); Tenn</a:t>
            </a:r>
            <a:r>
              <a:rPr lang="en-US" sz="1800" dirty="0">
                <a:solidFill>
                  <a:srgbClr val="000000"/>
                </a:solidFill>
                <a:effectLst/>
              </a:rPr>
              <a:t>. Rules &amp; Regs. 0520-1-9-.</a:t>
            </a:r>
            <a:r>
              <a:rPr lang="en-US" sz="1800" dirty="0" smtClean="0">
                <a:solidFill>
                  <a:srgbClr val="000000"/>
                </a:solidFill>
                <a:effectLst/>
              </a:rPr>
              <a:t>15</a:t>
            </a:r>
            <a:endParaRPr lang="en-US" sz="1800" dirty="0">
              <a:solidFill>
                <a:srgbClr val="000000"/>
              </a:solidFill>
              <a:effectLst/>
            </a:endParaRPr>
          </a:p>
          <a:p>
            <a:pPr marL="0" indent="0">
              <a:buNone/>
            </a:pPr>
            <a:endParaRPr lang="en-US"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8077200" y="6260655"/>
            <a:ext cx="609600" cy="457200"/>
          </a:xfrm>
          <a:prstGeom prst="rect">
            <a:avLst/>
          </a:prstGeom>
        </p:spPr>
        <p:txBody>
          <a:bodyPr/>
          <a:lstStyle/>
          <a:p>
            <a:fld id="{32E85551-1F07-42CD-AA7B-98C8A9C5DDBB}" type="slidenum">
              <a:rPr lang="en-US" smtClean="0"/>
              <a:pPr/>
              <a:t>12</a:t>
            </a:fld>
            <a:endParaRPr lang="en-US" dirty="0"/>
          </a:p>
        </p:txBody>
      </p:sp>
    </p:spTree>
    <p:extLst>
      <p:ext uri="{BB962C8B-B14F-4D97-AF65-F5344CB8AC3E}">
        <p14:creationId xmlns:p14="http://schemas.microsoft.com/office/powerpoint/2010/main" val="41591261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effectLst/>
                <a:latin typeface="Arial" panose="020B0604020202020204" pitchFamily="34" charset="0"/>
                <a:cs typeface="Arial" panose="020B0604020202020204" pitchFamily="34" charset="0"/>
              </a:rPr>
              <a:t>Manifestation Determinations</a:t>
            </a:r>
            <a:endParaRPr lang="en-US" sz="3200" b="1" dirty="0">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spcBef>
                <a:spcPts val="1200"/>
              </a:spcBef>
              <a:buNone/>
            </a:pPr>
            <a:endParaRPr lang="en-US" sz="600" u="sng" dirty="0" smtClean="0">
              <a:solidFill>
                <a:srgbClr val="000000"/>
              </a:solidFill>
              <a:effectLst/>
            </a:endParaRPr>
          </a:p>
          <a:p>
            <a:pPr marL="0" indent="0">
              <a:spcBef>
                <a:spcPts val="0"/>
              </a:spcBef>
              <a:buNone/>
            </a:pPr>
            <a:r>
              <a:rPr lang="en-US" sz="3000" u="sng" dirty="0" smtClean="0">
                <a:solidFill>
                  <a:srgbClr val="000000"/>
                </a:solidFill>
                <a:effectLst/>
              </a:rPr>
              <a:t>Services </a:t>
            </a:r>
            <a:r>
              <a:rPr lang="en-US" sz="3000" u="sng" dirty="0">
                <a:solidFill>
                  <a:srgbClr val="000000"/>
                </a:solidFill>
                <a:effectLst/>
              </a:rPr>
              <a:t>and </a:t>
            </a:r>
            <a:r>
              <a:rPr lang="en-US" sz="3000" u="sng" dirty="0" smtClean="0">
                <a:solidFill>
                  <a:srgbClr val="000000"/>
                </a:solidFill>
                <a:effectLst/>
              </a:rPr>
              <a:t>Setting</a:t>
            </a:r>
          </a:p>
          <a:p>
            <a:pPr marL="0" indent="0">
              <a:buNone/>
            </a:pPr>
            <a:endParaRPr lang="en-US" sz="1200" u="sng" dirty="0" smtClean="0">
              <a:solidFill>
                <a:srgbClr val="000000"/>
              </a:solidFill>
              <a:effectLst/>
            </a:endParaRPr>
          </a:p>
          <a:p>
            <a:pPr marL="0" indent="0">
              <a:buNone/>
            </a:pPr>
            <a:r>
              <a:rPr lang="en-US" sz="3000" dirty="0" smtClean="0">
                <a:solidFill>
                  <a:srgbClr val="000000"/>
                </a:solidFill>
                <a:effectLst/>
              </a:rPr>
              <a:t>Services must be provided during removal to an interim alternative setting pending the manifestation review. </a:t>
            </a:r>
          </a:p>
          <a:p>
            <a:pPr marL="0" indent="0">
              <a:buNone/>
            </a:pPr>
            <a:endParaRPr lang="en-US" sz="1800" dirty="0" smtClean="0">
              <a:solidFill>
                <a:srgbClr val="000000"/>
              </a:solidFill>
              <a:effectLst/>
            </a:endParaRPr>
          </a:p>
          <a:p>
            <a:pPr marL="0" indent="0">
              <a:buNone/>
            </a:pPr>
            <a:r>
              <a:rPr lang="en-US" sz="1800" dirty="0" smtClean="0">
                <a:solidFill>
                  <a:srgbClr val="000000"/>
                </a:solidFill>
                <a:effectLst/>
              </a:rPr>
              <a:t>34 </a:t>
            </a:r>
            <a:r>
              <a:rPr lang="en-US" sz="1800" dirty="0">
                <a:solidFill>
                  <a:srgbClr val="000000"/>
                </a:solidFill>
                <a:effectLst/>
              </a:rPr>
              <a:t>CFR §300.530(d</a:t>
            </a:r>
            <a:r>
              <a:rPr lang="en-US" sz="1800" dirty="0" smtClean="0">
                <a:solidFill>
                  <a:srgbClr val="000000"/>
                </a:solidFill>
                <a:effectLst/>
              </a:rPr>
              <a:t>)  </a:t>
            </a:r>
          </a:p>
          <a:p>
            <a:pPr marL="0" indent="0">
              <a:buNone/>
            </a:pPr>
            <a:endParaRPr lang="en-US" sz="1200" dirty="0">
              <a:solidFill>
                <a:srgbClr val="000000"/>
              </a:solidFill>
              <a:effectLst/>
            </a:endParaRPr>
          </a:p>
          <a:p>
            <a:pPr marL="0" indent="0">
              <a:buNone/>
            </a:pPr>
            <a:r>
              <a:rPr lang="en-US" sz="3000" dirty="0" smtClean="0">
                <a:solidFill>
                  <a:srgbClr val="000000"/>
                </a:solidFill>
                <a:effectLst/>
              </a:rPr>
              <a:t>The </a:t>
            </a:r>
            <a:r>
              <a:rPr lang="en-US" sz="3000" dirty="0">
                <a:solidFill>
                  <a:srgbClr val="000000"/>
                </a:solidFill>
                <a:effectLst/>
              </a:rPr>
              <a:t>IEP Team determines the interim alternative educational setting for services.  </a:t>
            </a:r>
            <a:endParaRPr lang="en-US" sz="3000" dirty="0" smtClean="0">
              <a:solidFill>
                <a:srgbClr val="000000"/>
              </a:solidFill>
              <a:effectLst/>
            </a:endParaRPr>
          </a:p>
          <a:p>
            <a:pPr marL="0" indent="0">
              <a:buNone/>
            </a:pPr>
            <a:endParaRPr lang="en-US" sz="1800" dirty="0" smtClean="0">
              <a:solidFill>
                <a:srgbClr val="000000"/>
              </a:solidFill>
              <a:effectLst/>
            </a:endParaRPr>
          </a:p>
          <a:p>
            <a:pPr marL="0" indent="0">
              <a:buNone/>
            </a:pPr>
            <a:r>
              <a:rPr lang="en-US" sz="1800" dirty="0" smtClean="0">
                <a:solidFill>
                  <a:srgbClr val="000000"/>
                </a:solidFill>
                <a:effectLst/>
              </a:rPr>
              <a:t>34 CFR §300.531</a:t>
            </a:r>
          </a:p>
          <a:p>
            <a:pPr marL="0" indent="0">
              <a:buNone/>
            </a:pPr>
            <a:endParaRPr lang="en-US" dirty="0">
              <a:solidFill>
                <a:srgbClr val="000000"/>
              </a:solidFill>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8077200" y="6260655"/>
            <a:ext cx="609600" cy="457200"/>
          </a:xfrm>
          <a:prstGeom prst="rect">
            <a:avLst/>
          </a:prstGeom>
        </p:spPr>
        <p:txBody>
          <a:bodyPr/>
          <a:lstStyle/>
          <a:p>
            <a:fld id="{32E85551-1F07-42CD-AA7B-98C8A9C5DDBB}" type="slidenum">
              <a:rPr lang="en-US" smtClean="0"/>
              <a:pPr/>
              <a:t>13</a:t>
            </a:fld>
            <a:endParaRPr lang="en-US" dirty="0"/>
          </a:p>
        </p:txBody>
      </p:sp>
    </p:spTree>
    <p:extLst>
      <p:ext uri="{BB962C8B-B14F-4D97-AF65-F5344CB8AC3E}">
        <p14:creationId xmlns:p14="http://schemas.microsoft.com/office/powerpoint/2010/main" val="39100250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918" y="216345"/>
            <a:ext cx="8229600" cy="774255"/>
          </a:xfrm>
        </p:spPr>
        <p:txBody>
          <a:bodyPr/>
          <a:lstStyle/>
          <a:p>
            <a:r>
              <a:rPr lang="en-US" sz="3200" b="1" dirty="0" smtClean="0">
                <a:effectLst/>
                <a:latin typeface="Arial" panose="020B0604020202020204" pitchFamily="34" charset="0"/>
                <a:cs typeface="Arial" panose="020B0604020202020204" pitchFamily="34" charset="0"/>
              </a:rPr>
              <a:t>Manifestation Determinations</a:t>
            </a:r>
            <a:endParaRPr lang="en-US" sz="3200" b="1" dirty="0">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79918" y="1371600"/>
            <a:ext cx="8229600" cy="4419600"/>
          </a:xfrm>
        </p:spPr>
        <p:txBody>
          <a:bodyPr>
            <a:normAutofit lnSpcReduction="10000"/>
          </a:bodyPr>
          <a:lstStyle/>
          <a:p>
            <a:pPr marL="0" indent="0">
              <a:buNone/>
            </a:pPr>
            <a:r>
              <a:rPr lang="en-US" sz="3000" dirty="0" smtClean="0">
                <a:solidFill>
                  <a:srgbClr val="000000"/>
                </a:solidFill>
                <a:effectLst/>
              </a:rPr>
              <a:t>Section </a:t>
            </a:r>
            <a:r>
              <a:rPr lang="en-US" sz="3000" dirty="0">
                <a:solidFill>
                  <a:srgbClr val="000000"/>
                </a:solidFill>
                <a:effectLst/>
              </a:rPr>
              <a:t>504 also requires a manifestation review.  The review is conducted in substantially the same manner as under IDEA. </a:t>
            </a:r>
            <a:endParaRPr lang="en-US" sz="3000" dirty="0" smtClean="0">
              <a:solidFill>
                <a:srgbClr val="000000"/>
              </a:solidFill>
              <a:effectLst/>
            </a:endParaRPr>
          </a:p>
          <a:p>
            <a:pPr marL="0" indent="0">
              <a:buNone/>
            </a:pPr>
            <a:endParaRPr lang="en-US" sz="1800" dirty="0" smtClean="0">
              <a:solidFill>
                <a:srgbClr val="000000"/>
              </a:solidFill>
              <a:effectLst/>
            </a:endParaRPr>
          </a:p>
          <a:p>
            <a:pPr marL="0" indent="0">
              <a:buNone/>
            </a:pPr>
            <a:r>
              <a:rPr lang="en-US" sz="1800" dirty="0" smtClean="0">
                <a:solidFill>
                  <a:srgbClr val="000000"/>
                </a:solidFill>
                <a:effectLst/>
              </a:rPr>
              <a:t>34 </a:t>
            </a:r>
            <a:r>
              <a:rPr lang="en-US" sz="1800" dirty="0">
                <a:solidFill>
                  <a:srgbClr val="000000"/>
                </a:solidFill>
                <a:effectLst/>
              </a:rPr>
              <a:t>CFR §</a:t>
            </a:r>
            <a:r>
              <a:rPr lang="en-US" sz="1800" dirty="0" smtClean="0">
                <a:solidFill>
                  <a:srgbClr val="000000"/>
                </a:solidFill>
                <a:effectLst/>
              </a:rPr>
              <a:t>104.35</a:t>
            </a:r>
          </a:p>
          <a:p>
            <a:pPr marL="0" indent="0">
              <a:buNone/>
            </a:pPr>
            <a:endParaRPr lang="en-US" dirty="0">
              <a:solidFill>
                <a:srgbClr val="000000"/>
              </a:solidFill>
              <a:effectLst/>
            </a:endParaRPr>
          </a:p>
          <a:p>
            <a:pPr marL="0" indent="0">
              <a:buNone/>
            </a:pPr>
            <a:r>
              <a:rPr lang="en-US" sz="3000" dirty="0">
                <a:solidFill>
                  <a:srgbClr val="000000"/>
                </a:solidFill>
                <a:effectLst/>
              </a:rPr>
              <a:t>Under Section 504, there is no requirement to include a parent as a member of the team.  </a:t>
            </a:r>
            <a:endParaRPr lang="en-US" sz="3000" dirty="0" smtClean="0">
              <a:solidFill>
                <a:srgbClr val="000000"/>
              </a:solidFill>
              <a:effectLst/>
            </a:endParaRPr>
          </a:p>
          <a:p>
            <a:pPr marL="0" indent="0">
              <a:buNone/>
            </a:pPr>
            <a:endParaRPr lang="en-US" sz="1800" dirty="0" smtClean="0">
              <a:solidFill>
                <a:srgbClr val="000000"/>
              </a:solidFill>
              <a:effectLst/>
            </a:endParaRPr>
          </a:p>
          <a:p>
            <a:pPr marL="0" indent="0">
              <a:buNone/>
            </a:pPr>
            <a:r>
              <a:rPr lang="en-US" sz="1800" dirty="0" smtClean="0">
                <a:solidFill>
                  <a:srgbClr val="000000"/>
                </a:solidFill>
                <a:effectLst/>
              </a:rPr>
              <a:t>34 CFR §104.35(c)</a:t>
            </a:r>
            <a:endParaRPr lang="en-US" sz="1800" dirty="0">
              <a:solidFill>
                <a:srgbClr val="000000"/>
              </a:solidFill>
              <a:effectLst/>
            </a:endParaRPr>
          </a:p>
        </p:txBody>
      </p:sp>
      <p:sp>
        <p:nvSpPr>
          <p:cNvPr id="5" name="Slide Number Placeholder 4"/>
          <p:cNvSpPr>
            <a:spLocks noGrp="1"/>
          </p:cNvSpPr>
          <p:nvPr>
            <p:ph type="sldNum" sz="quarter" idx="4294967295"/>
          </p:nvPr>
        </p:nvSpPr>
        <p:spPr>
          <a:xfrm>
            <a:off x="8077200" y="6260655"/>
            <a:ext cx="609600" cy="457200"/>
          </a:xfrm>
          <a:prstGeom prst="rect">
            <a:avLst/>
          </a:prstGeom>
        </p:spPr>
        <p:txBody>
          <a:bodyPr/>
          <a:lstStyle/>
          <a:p>
            <a:fld id="{32E85551-1F07-42CD-AA7B-98C8A9C5DDBB}" type="slidenum">
              <a:rPr lang="en-US" smtClean="0"/>
              <a:pPr/>
              <a:t>14</a:t>
            </a:fld>
            <a:endParaRPr lang="en-US" dirty="0"/>
          </a:p>
        </p:txBody>
      </p:sp>
    </p:spTree>
    <p:extLst>
      <p:ext uri="{BB962C8B-B14F-4D97-AF65-F5344CB8AC3E}">
        <p14:creationId xmlns:p14="http://schemas.microsoft.com/office/powerpoint/2010/main" val="15498548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effectLst/>
                <a:latin typeface="Arial" panose="020B0604020202020204" pitchFamily="34" charset="0"/>
                <a:cs typeface="Arial" panose="020B0604020202020204" pitchFamily="34" charset="0"/>
              </a:rPr>
              <a:t>Manifestation Determinations</a:t>
            </a:r>
            <a:endParaRPr lang="en-US" sz="3200" b="1" dirty="0">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81000" y="1219200"/>
            <a:ext cx="8229600" cy="4800600"/>
          </a:xfrm>
        </p:spPr>
        <p:txBody>
          <a:bodyPr>
            <a:normAutofit lnSpcReduction="10000"/>
          </a:bodyPr>
          <a:lstStyle/>
          <a:p>
            <a:pPr marL="0" indent="0">
              <a:buNone/>
            </a:pPr>
            <a:r>
              <a:rPr lang="en-US" sz="3000" u="sng" dirty="0">
                <a:solidFill>
                  <a:srgbClr val="000000"/>
                </a:solidFill>
                <a:effectLst/>
              </a:rPr>
              <a:t>Conduct is Not a Manifestation </a:t>
            </a:r>
          </a:p>
          <a:p>
            <a:pPr marL="0" indent="0">
              <a:buNone/>
            </a:pPr>
            <a:endParaRPr lang="en-US" sz="3000" dirty="0" smtClean="0">
              <a:solidFill>
                <a:srgbClr val="000000"/>
              </a:solidFill>
              <a:effectLst/>
            </a:endParaRPr>
          </a:p>
          <a:p>
            <a:pPr marL="0" indent="0">
              <a:buNone/>
            </a:pPr>
            <a:r>
              <a:rPr lang="en-US" sz="3000" dirty="0" smtClean="0">
                <a:solidFill>
                  <a:srgbClr val="000000"/>
                </a:solidFill>
                <a:effectLst/>
              </a:rPr>
              <a:t>Discipline is the same as applied to a </a:t>
            </a:r>
            <a:r>
              <a:rPr lang="en-US" sz="3000" dirty="0">
                <a:solidFill>
                  <a:srgbClr val="000000"/>
                </a:solidFill>
                <a:effectLst/>
              </a:rPr>
              <a:t>non-disabled </a:t>
            </a:r>
            <a:r>
              <a:rPr lang="en-US" sz="3000" dirty="0" smtClean="0">
                <a:solidFill>
                  <a:srgbClr val="000000"/>
                </a:solidFill>
                <a:effectLst/>
              </a:rPr>
              <a:t>student, but the LEA must provide </a:t>
            </a:r>
            <a:r>
              <a:rPr lang="en-US" sz="3000" dirty="0">
                <a:solidFill>
                  <a:srgbClr val="000000"/>
                </a:solidFill>
                <a:effectLst/>
              </a:rPr>
              <a:t>services during any period of removal. </a:t>
            </a:r>
            <a:endParaRPr lang="en-US" sz="3000" dirty="0" smtClean="0">
              <a:solidFill>
                <a:srgbClr val="000000"/>
              </a:solidFill>
              <a:effectLst/>
            </a:endParaRPr>
          </a:p>
          <a:p>
            <a:pPr marL="0" indent="0">
              <a:buNone/>
            </a:pPr>
            <a:endParaRPr lang="en-US" sz="3000" dirty="0" smtClean="0">
              <a:solidFill>
                <a:srgbClr val="000000"/>
              </a:solidFill>
              <a:effectLst/>
            </a:endParaRPr>
          </a:p>
          <a:p>
            <a:pPr marL="0" indent="0">
              <a:buNone/>
            </a:pPr>
            <a:r>
              <a:rPr lang="en-US" sz="3000" dirty="0" smtClean="0">
                <a:solidFill>
                  <a:srgbClr val="000000"/>
                </a:solidFill>
                <a:effectLst/>
              </a:rPr>
              <a:t>The </a:t>
            </a:r>
            <a:r>
              <a:rPr lang="en-US" sz="3000" dirty="0">
                <a:solidFill>
                  <a:srgbClr val="000000"/>
                </a:solidFill>
                <a:effectLst/>
              </a:rPr>
              <a:t>IEP team determines the interim alternative educational setting for services. </a:t>
            </a:r>
            <a:endParaRPr lang="en-US" sz="3000" dirty="0" smtClean="0">
              <a:solidFill>
                <a:srgbClr val="000000"/>
              </a:solidFill>
              <a:effectLst/>
            </a:endParaRPr>
          </a:p>
          <a:p>
            <a:pPr marL="0" indent="0">
              <a:buNone/>
            </a:pPr>
            <a:endParaRPr lang="en-US" sz="3000" dirty="0" smtClean="0">
              <a:solidFill>
                <a:srgbClr val="000000"/>
              </a:solidFill>
              <a:effectLst/>
            </a:endParaRPr>
          </a:p>
          <a:p>
            <a:pPr marL="0" indent="0">
              <a:buNone/>
            </a:pPr>
            <a:r>
              <a:rPr lang="en-US" sz="1900" dirty="0" smtClean="0">
                <a:solidFill>
                  <a:srgbClr val="000000"/>
                </a:solidFill>
                <a:effectLst/>
              </a:rPr>
              <a:t>20 </a:t>
            </a:r>
            <a:r>
              <a:rPr lang="en-US" sz="1900" dirty="0">
                <a:solidFill>
                  <a:srgbClr val="000000"/>
                </a:solidFill>
                <a:effectLst/>
              </a:rPr>
              <a:t>U.S.C. §1415(k)(1)(C) and (</a:t>
            </a:r>
            <a:r>
              <a:rPr lang="en-US" sz="1900" dirty="0" smtClean="0">
                <a:solidFill>
                  <a:srgbClr val="000000"/>
                </a:solidFill>
                <a:effectLst/>
              </a:rPr>
              <a:t>2); 34 </a:t>
            </a:r>
            <a:r>
              <a:rPr lang="en-US" sz="1900" dirty="0">
                <a:solidFill>
                  <a:srgbClr val="000000"/>
                </a:solidFill>
                <a:effectLst/>
              </a:rPr>
              <a:t>CFR §300.530(c) and </a:t>
            </a:r>
            <a:r>
              <a:rPr lang="en-US" sz="1900" dirty="0" smtClean="0">
                <a:solidFill>
                  <a:srgbClr val="000000"/>
                </a:solidFill>
                <a:effectLst/>
              </a:rPr>
              <a:t>531</a:t>
            </a:r>
            <a:endParaRPr lang="en-US" sz="1900" dirty="0">
              <a:solidFill>
                <a:srgbClr val="000000"/>
              </a:solidFill>
              <a:effectLst/>
            </a:endParaRPr>
          </a:p>
          <a:p>
            <a:pPr marL="0" indent="0">
              <a:buNone/>
            </a:pPr>
            <a:endParaRPr lang="en-US" dirty="0"/>
          </a:p>
        </p:txBody>
      </p:sp>
      <p:sp>
        <p:nvSpPr>
          <p:cNvPr id="5" name="Slide Number Placeholder 4"/>
          <p:cNvSpPr>
            <a:spLocks noGrp="1"/>
          </p:cNvSpPr>
          <p:nvPr>
            <p:ph type="sldNum" sz="quarter" idx="4294967295"/>
          </p:nvPr>
        </p:nvSpPr>
        <p:spPr>
          <a:xfrm>
            <a:off x="8077200" y="6260655"/>
            <a:ext cx="609600" cy="457200"/>
          </a:xfrm>
          <a:prstGeom prst="rect">
            <a:avLst/>
          </a:prstGeom>
        </p:spPr>
        <p:txBody>
          <a:bodyPr/>
          <a:lstStyle/>
          <a:p>
            <a:fld id="{32E85551-1F07-42CD-AA7B-98C8A9C5DDBB}" type="slidenum">
              <a:rPr lang="en-US" smtClean="0"/>
              <a:pPr/>
              <a:t>15</a:t>
            </a:fld>
            <a:endParaRPr lang="en-US" dirty="0"/>
          </a:p>
        </p:txBody>
      </p:sp>
    </p:spTree>
    <p:extLst>
      <p:ext uri="{BB962C8B-B14F-4D97-AF65-F5344CB8AC3E}">
        <p14:creationId xmlns:p14="http://schemas.microsoft.com/office/powerpoint/2010/main" val="4710357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effectLst/>
                <a:latin typeface="Arial" panose="020B0604020202020204" pitchFamily="34" charset="0"/>
                <a:cs typeface="Arial" panose="020B0604020202020204" pitchFamily="34" charset="0"/>
              </a:rPr>
              <a:t>Manifestation Determinations</a:t>
            </a:r>
            <a:endParaRPr lang="en-US" sz="3200" b="1" dirty="0">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81000" y="1371600"/>
            <a:ext cx="8229600" cy="4495800"/>
          </a:xfrm>
        </p:spPr>
        <p:txBody>
          <a:bodyPr/>
          <a:lstStyle/>
          <a:p>
            <a:pPr marL="0" indent="0">
              <a:buNone/>
            </a:pPr>
            <a:r>
              <a:rPr lang="en-US" sz="3000" u="sng" dirty="0">
                <a:solidFill>
                  <a:srgbClr val="000000"/>
                </a:solidFill>
                <a:effectLst/>
              </a:rPr>
              <a:t>Conduct is Not a </a:t>
            </a:r>
            <a:r>
              <a:rPr lang="en-US" sz="3000" u="sng" dirty="0" smtClean="0">
                <a:solidFill>
                  <a:srgbClr val="000000"/>
                </a:solidFill>
                <a:effectLst/>
              </a:rPr>
              <a:t>Manifestation </a:t>
            </a:r>
            <a:endParaRPr lang="en-US" sz="3000" u="sng" dirty="0">
              <a:solidFill>
                <a:srgbClr val="000000"/>
              </a:solidFill>
              <a:effectLst/>
            </a:endParaRPr>
          </a:p>
          <a:p>
            <a:pPr marL="0" indent="0">
              <a:buNone/>
            </a:pPr>
            <a:endParaRPr lang="en-US" sz="3000" dirty="0">
              <a:solidFill>
                <a:srgbClr val="000000"/>
              </a:solidFill>
              <a:effectLst/>
            </a:endParaRPr>
          </a:p>
          <a:p>
            <a:pPr marL="0" indent="0">
              <a:buNone/>
            </a:pPr>
            <a:r>
              <a:rPr lang="en-US" sz="3000" dirty="0" smtClean="0">
                <a:solidFill>
                  <a:srgbClr val="000000"/>
                </a:solidFill>
                <a:effectLst/>
              </a:rPr>
              <a:t>Under </a:t>
            </a:r>
            <a:r>
              <a:rPr lang="en-US" sz="3000" dirty="0">
                <a:solidFill>
                  <a:srgbClr val="000000"/>
                </a:solidFill>
                <a:effectLst/>
              </a:rPr>
              <a:t>Section 504 </a:t>
            </a:r>
            <a:r>
              <a:rPr lang="en-US" sz="3000" dirty="0" smtClean="0">
                <a:solidFill>
                  <a:srgbClr val="000000"/>
                </a:solidFill>
                <a:effectLst/>
              </a:rPr>
              <a:t>discipline </a:t>
            </a:r>
            <a:r>
              <a:rPr lang="en-US" sz="3000" dirty="0">
                <a:solidFill>
                  <a:srgbClr val="000000"/>
                </a:solidFill>
                <a:effectLst/>
              </a:rPr>
              <a:t>is the same as applied to a non-disabled </a:t>
            </a:r>
            <a:r>
              <a:rPr lang="en-US" sz="3000" dirty="0" smtClean="0">
                <a:solidFill>
                  <a:srgbClr val="000000"/>
                </a:solidFill>
                <a:effectLst/>
              </a:rPr>
              <a:t>student and </a:t>
            </a:r>
            <a:r>
              <a:rPr lang="en-US" sz="3000" dirty="0">
                <a:solidFill>
                  <a:srgbClr val="000000"/>
                </a:solidFill>
                <a:effectLst/>
              </a:rPr>
              <a:t>the LEA </a:t>
            </a:r>
            <a:r>
              <a:rPr lang="en-US" sz="3000" dirty="0" smtClean="0">
                <a:solidFill>
                  <a:srgbClr val="000000"/>
                </a:solidFill>
                <a:effectLst/>
              </a:rPr>
              <a:t>does not have to </a:t>
            </a:r>
            <a:r>
              <a:rPr lang="en-US" sz="3000" dirty="0">
                <a:solidFill>
                  <a:srgbClr val="000000"/>
                </a:solidFill>
                <a:effectLst/>
              </a:rPr>
              <a:t>provide services during any period of removal. </a:t>
            </a:r>
          </a:p>
          <a:p>
            <a:pPr marL="0" indent="0">
              <a:buNone/>
            </a:pPr>
            <a:endParaRPr lang="en-US" dirty="0" smtClean="0">
              <a:solidFill>
                <a:srgbClr val="000000"/>
              </a:solidFill>
              <a:effectLst/>
            </a:endParaRPr>
          </a:p>
          <a:p>
            <a:pPr marL="0" indent="0">
              <a:buNone/>
            </a:pPr>
            <a:r>
              <a:rPr lang="en-US" sz="1800" dirty="0" smtClean="0">
                <a:solidFill>
                  <a:srgbClr val="000000"/>
                </a:solidFill>
                <a:effectLst/>
              </a:rPr>
              <a:t>34 </a:t>
            </a:r>
            <a:r>
              <a:rPr lang="en-US" sz="1800" dirty="0">
                <a:solidFill>
                  <a:srgbClr val="000000"/>
                </a:solidFill>
                <a:effectLst/>
              </a:rPr>
              <a:t>CFR §104.35</a:t>
            </a:r>
          </a:p>
        </p:txBody>
      </p:sp>
      <p:sp>
        <p:nvSpPr>
          <p:cNvPr id="5" name="Slide Number Placeholder 4"/>
          <p:cNvSpPr>
            <a:spLocks noGrp="1"/>
          </p:cNvSpPr>
          <p:nvPr>
            <p:ph type="sldNum" sz="quarter" idx="4294967295"/>
          </p:nvPr>
        </p:nvSpPr>
        <p:spPr>
          <a:xfrm>
            <a:off x="8077200" y="6260655"/>
            <a:ext cx="609600" cy="457200"/>
          </a:xfrm>
          <a:prstGeom prst="rect">
            <a:avLst/>
          </a:prstGeom>
        </p:spPr>
        <p:txBody>
          <a:bodyPr/>
          <a:lstStyle/>
          <a:p>
            <a:fld id="{32E85551-1F07-42CD-AA7B-98C8A9C5DDBB}" type="slidenum">
              <a:rPr lang="en-US" smtClean="0"/>
              <a:pPr/>
              <a:t>16</a:t>
            </a:fld>
            <a:endParaRPr lang="en-US" dirty="0"/>
          </a:p>
        </p:txBody>
      </p:sp>
    </p:spTree>
    <p:extLst>
      <p:ext uri="{BB962C8B-B14F-4D97-AF65-F5344CB8AC3E}">
        <p14:creationId xmlns:p14="http://schemas.microsoft.com/office/powerpoint/2010/main" val="3286751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effectLst/>
                <a:latin typeface="Arial" panose="020B0604020202020204" pitchFamily="34" charset="0"/>
                <a:cs typeface="Arial" panose="020B0604020202020204" pitchFamily="34" charset="0"/>
              </a:rPr>
              <a:t>Manifestation Determinations</a:t>
            </a:r>
            <a:endParaRPr lang="en-US" sz="3200" b="1" dirty="0">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33400" y="1219200"/>
            <a:ext cx="8229600" cy="5181600"/>
          </a:xfrm>
        </p:spPr>
        <p:txBody>
          <a:bodyPr>
            <a:noAutofit/>
          </a:bodyPr>
          <a:lstStyle/>
          <a:p>
            <a:pPr marL="0" indent="0">
              <a:buNone/>
            </a:pPr>
            <a:r>
              <a:rPr lang="en-US" sz="3000" u="sng" dirty="0">
                <a:solidFill>
                  <a:srgbClr val="000000"/>
                </a:solidFill>
                <a:effectLst/>
              </a:rPr>
              <a:t>Conduct is a Manifestation</a:t>
            </a:r>
          </a:p>
          <a:p>
            <a:pPr marL="0" indent="0">
              <a:buNone/>
            </a:pPr>
            <a:endParaRPr lang="en-US" sz="1500" dirty="0" smtClean="0">
              <a:solidFill>
                <a:srgbClr val="000000"/>
              </a:solidFill>
              <a:effectLst/>
            </a:endParaRPr>
          </a:p>
          <a:p>
            <a:pPr marL="0" indent="0">
              <a:buNone/>
            </a:pPr>
            <a:r>
              <a:rPr lang="en-US" sz="3000" dirty="0" smtClean="0">
                <a:solidFill>
                  <a:srgbClr val="000000"/>
                </a:solidFill>
                <a:effectLst/>
              </a:rPr>
              <a:t>LEA must conduct </a:t>
            </a:r>
            <a:r>
              <a:rPr lang="en-US" sz="3000" dirty="0">
                <a:solidFill>
                  <a:srgbClr val="000000"/>
                </a:solidFill>
                <a:effectLst/>
              </a:rPr>
              <a:t>a functional behavior </a:t>
            </a:r>
            <a:r>
              <a:rPr lang="en-US" sz="3000" dirty="0" smtClean="0">
                <a:solidFill>
                  <a:srgbClr val="000000"/>
                </a:solidFill>
                <a:effectLst/>
              </a:rPr>
              <a:t>assessment (FBA), </a:t>
            </a:r>
            <a:r>
              <a:rPr lang="en-US" sz="3000" dirty="0">
                <a:solidFill>
                  <a:srgbClr val="000000"/>
                </a:solidFill>
                <a:effectLst/>
              </a:rPr>
              <a:t>unless one has been done due to similar conduct. </a:t>
            </a:r>
            <a:r>
              <a:rPr lang="en-US" sz="3000" dirty="0" smtClean="0">
                <a:solidFill>
                  <a:srgbClr val="000000"/>
                </a:solidFill>
                <a:effectLst/>
              </a:rPr>
              <a:t>(FBA requires parental consent.) </a:t>
            </a:r>
          </a:p>
          <a:p>
            <a:pPr marL="0" indent="0">
              <a:buNone/>
            </a:pPr>
            <a:endParaRPr lang="en-US" sz="1500" dirty="0">
              <a:solidFill>
                <a:srgbClr val="000000"/>
              </a:solidFill>
              <a:effectLst/>
            </a:endParaRPr>
          </a:p>
          <a:p>
            <a:pPr marL="0" indent="0">
              <a:buNone/>
            </a:pPr>
            <a:r>
              <a:rPr lang="en-US" sz="3000" dirty="0" smtClean="0">
                <a:solidFill>
                  <a:srgbClr val="000000"/>
                </a:solidFill>
                <a:effectLst/>
              </a:rPr>
              <a:t>A </a:t>
            </a:r>
            <a:r>
              <a:rPr lang="en-US" sz="3000" dirty="0">
                <a:solidFill>
                  <a:srgbClr val="000000"/>
                </a:solidFill>
                <a:effectLst/>
              </a:rPr>
              <a:t>behavior plan must be developed, or </a:t>
            </a:r>
            <a:r>
              <a:rPr lang="en-US" sz="3000" dirty="0" smtClean="0">
                <a:solidFill>
                  <a:srgbClr val="000000"/>
                </a:solidFill>
                <a:effectLst/>
              </a:rPr>
              <a:t>modified, </a:t>
            </a:r>
            <a:r>
              <a:rPr lang="en-US" sz="3000" dirty="0">
                <a:solidFill>
                  <a:srgbClr val="000000"/>
                </a:solidFill>
                <a:effectLst/>
              </a:rPr>
              <a:t>to address the behavior in question.  </a:t>
            </a:r>
          </a:p>
        </p:txBody>
      </p:sp>
      <p:sp>
        <p:nvSpPr>
          <p:cNvPr id="5" name="Slide Number Placeholder 4"/>
          <p:cNvSpPr>
            <a:spLocks noGrp="1"/>
          </p:cNvSpPr>
          <p:nvPr>
            <p:ph type="sldNum" sz="quarter" idx="4294967295"/>
          </p:nvPr>
        </p:nvSpPr>
        <p:spPr>
          <a:xfrm>
            <a:off x="8077200" y="6260655"/>
            <a:ext cx="609600" cy="457200"/>
          </a:xfrm>
          <a:prstGeom prst="rect">
            <a:avLst/>
          </a:prstGeom>
        </p:spPr>
        <p:txBody>
          <a:bodyPr/>
          <a:lstStyle/>
          <a:p>
            <a:fld id="{32E85551-1F07-42CD-AA7B-98C8A9C5DDBB}" type="slidenum">
              <a:rPr lang="en-US" smtClean="0"/>
              <a:pPr/>
              <a:t>17</a:t>
            </a:fld>
            <a:endParaRPr lang="en-US" dirty="0"/>
          </a:p>
        </p:txBody>
      </p:sp>
    </p:spTree>
    <p:extLst>
      <p:ext uri="{BB962C8B-B14F-4D97-AF65-F5344CB8AC3E}">
        <p14:creationId xmlns:p14="http://schemas.microsoft.com/office/powerpoint/2010/main" val="19087612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effectLst/>
                <a:latin typeface="Arial" panose="020B0604020202020204" pitchFamily="34" charset="0"/>
                <a:cs typeface="Arial" panose="020B0604020202020204" pitchFamily="34" charset="0"/>
              </a:rPr>
              <a:t>Manifestation Determinations</a:t>
            </a:r>
            <a:endParaRPr lang="en-US" sz="3200" b="1" dirty="0">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95400"/>
            <a:ext cx="8229600" cy="4876800"/>
          </a:xfrm>
        </p:spPr>
        <p:txBody>
          <a:bodyPr>
            <a:normAutofit/>
          </a:bodyPr>
          <a:lstStyle/>
          <a:p>
            <a:pPr marL="0" indent="0">
              <a:buNone/>
            </a:pPr>
            <a:r>
              <a:rPr lang="en-US" sz="3000" u="sng" dirty="0">
                <a:solidFill>
                  <a:srgbClr val="000000"/>
                </a:solidFill>
                <a:effectLst/>
              </a:rPr>
              <a:t>Conduct is a Manifestation</a:t>
            </a:r>
          </a:p>
          <a:p>
            <a:pPr marL="0" indent="0">
              <a:buNone/>
            </a:pPr>
            <a:endParaRPr lang="en-US" sz="3000" dirty="0" smtClean="0">
              <a:solidFill>
                <a:srgbClr val="000000"/>
              </a:solidFill>
              <a:effectLst/>
            </a:endParaRPr>
          </a:p>
          <a:p>
            <a:pPr marL="0" indent="0">
              <a:buNone/>
            </a:pPr>
            <a:r>
              <a:rPr lang="en-US" sz="3000" dirty="0" smtClean="0">
                <a:solidFill>
                  <a:srgbClr val="000000"/>
                </a:solidFill>
                <a:effectLst/>
              </a:rPr>
              <a:t>The student </a:t>
            </a:r>
            <a:r>
              <a:rPr lang="en-US" sz="3000" dirty="0">
                <a:solidFill>
                  <a:srgbClr val="000000"/>
                </a:solidFill>
                <a:effectLst/>
              </a:rPr>
              <a:t>is returned to the placement from which he or she was removed unless the parent and school agree to a change of placement as part of the modification of the behavior intervention plan.  </a:t>
            </a:r>
            <a:endParaRPr lang="en-US" sz="3000" dirty="0" smtClean="0">
              <a:solidFill>
                <a:srgbClr val="000000"/>
              </a:solidFill>
              <a:effectLst/>
            </a:endParaRPr>
          </a:p>
          <a:p>
            <a:pPr marL="0" indent="0">
              <a:buNone/>
            </a:pPr>
            <a:endParaRPr lang="en-US" dirty="0" smtClean="0">
              <a:solidFill>
                <a:srgbClr val="000000"/>
              </a:solidFill>
              <a:effectLst/>
            </a:endParaRPr>
          </a:p>
          <a:p>
            <a:pPr marL="0" indent="0">
              <a:buNone/>
            </a:pPr>
            <a:r>
              <a:rPr lang="en-US" sz="1800" dirty="0" smtClean="0">
                <a:solidFill>
                  <a:srgbClr val="000000"/>
                </a:solidFill>
                <a:effectLst/>
              </a:rPr>
              <a:t>20 </a:t>
            </a:r>
            <a:r>
              <a:rPr lang="en-US" sz="1800" dirty="0">
                <a:solidFill>
                  <a:srgbClr val="000000"/>
                </a:solidFill>
                <a:effectLst/>
              </a:rPr>
              <a:t>U.S.C. §1415(k)(1)(F)(</a:t>
            </a:r>
            <a:r>
              <a:rPr lang="en-US" sz="1800" dirty="0" smtClean="0">
                <a:solidFill>
                  <a:srgbClr val="000000"/>
                </a:solidFill>
                <a:effectLst/>
              </a:rPr>
              <a:t>iii); 34 </a:t>
            </a:r>
            <a:r>
              <a:rPr lang="en-US" sz="1800" dirty="0">
                <a:solidFill>
                  <a:srgbClr val="000000"/>
                </a:solidFill>
                <a:effectLst/>
              </a:rPr>
              <a:t>CFR §300.530(f</a:t>
            </a:r>
            <a:r>
              <a:rPr lang="en-US" sz="1800" dirty="0" smtClean="0">
                <a:solidFill>
                  <a:srgbClr val="000000"/>
                </a:solidFill>
                <a:effectLst/>
              </a:rPr>
              <a:t>)  </a:t>
            </a:r>
          </a:p>
        </p:txBody>
      </p:sp>
      <p:sp>
        <p:nvSpPr>
          <p:cNvPr id="5" name="Slide Number Placeholder 4"/>
          <p:cNvSpPr>
            <a:spLocks noGrp="1"/>
          </p:cNvSpPr>
          <p:nvPr>
            <p:ph type="sldNum" sz="quarter" idx="4294967295"/>
          </p:nvPr>
        </p:nvSpPr>
        <p:spPr>
          <a:xfrm>
            <a:off x="8077200" y="6260655"/>
            <a:ext cx="609600" cy="457200"/>
          </a:xfrm>
          <a:prstGeom prst="rect">
            <a:avLst/>
          </a:prstGeom>
        </p:spPr>
        <p:txBody>
          <a:bodyPr/>
          <a:lstStyle/>
          <a:p>
            <a:fld id="{32E85551-1F07-42CD-AA7B-98C8A9C5DDBB}" type="slidenum">
              <a:rPr lang="en-US" smtClean="0"/>
              <a:pPr/>
              <a:t>18</a:t>
            </a:fld>
            <a:endParaRPr lang="en-US" dirty="0"/>
          </a:p>
        </p:txBody>
      </p:sp>
    </p:spTree>
    <p:extLst>
      <p:ext uri="{BB962C8B-B14F-4D97-AF65-F5344CB8AC3E}">
        <p14:creationId xmlns:p14="http://schemas.microsoft.com/office/powerpoint/2010/main" val="10629129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effectLst/>
                <a:latin typeface="Arial" panose="020B0604020202020204" pitchFamily="34" charset="0"/>
                <a:cs typeface="Arial" panose="020B0604020202020204" pitchFamily="34" charset="0"/>
              </a:rPr>
              <a:t>Manifestation Determinations</a:t>
            </a:r>
            <a:endParaRPr lang="en-US" sz="3200" b="1" dirty="0">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95400"/>
            <a:ext cx="8229600" cy="4724400"/>
          </a:xfrm>
        </p:spPr>
        <p:txBody>
          <a:bodyPr/>
          <a:lstStyle/>
          <a:p>
            <a:pPr marL="0" indent="0">
              <a:buNone/>
            </a:pPr>
            <a:r>
              <a:rPr lang="en-US" sz="3000" u="sng" dirty="0">
                <a:solidFill>
                  <a:srgbClr val="000000"/>
                </a:solidFill>
                <a:effectLst/>
              </a:rPr>
              <a:t>Conduct is a Manifestation</a:t>
            </a:r>
          </a:p>
          <a:p>
            <a:pPr marL="0" indent="0">
              <a:buNone/>
            </a:pPr>
            <a:endParaRPr lang="en-US" sz="3000" dirty="0">
              <a:solidFill>
                <a:srgbClr val="000000"/>
              </a:solidFill>
              <a:effectLst/>
            </a:endParaRPr>
          </a:p>
          <a:p>
            <a:pPr marL="0" indent="0">
              <a:buNone/>
            </a:pPr>
            <a:r>
              <a:rPr lang="en-US" sz="3000" dirty="0" smtClean="0">
                <a:solidFill>
                  <a:srgbClr val="000000"/>
                </a:solidFill>
                <a:effectLst/>
              </a:rPr>
              <a:t>Under Section 504, the LEA must re-evaluate to determine whether the current placement is appropriate or should be changed. Otherwise, the student </a:t>
            </a:r>
            <a:r>
              <a:rPr lang="en-US" sz="3000" dirty="0">
                <a:solidFill>
                  <a:srgbClr val="000000"/>
                </a:solidFill>
                <a:effectLst/>
              </a:rPr>
              <a:t>is returned to the placement from which he or she was removed unless the parent and school agree to a change of </a:t>
            </a:r>
            <a:r>
              <a:rPr lang="en-US" sz="3000" dirty="0" smtClean="0">
                <a:solidFill>
                  <a:srgbClr val="000000"/>
                </a:solidFill>
                <a:effectLst/>
              </a:rPr>
              <a:t>placement.  </a:t>
            </a:r>
            <a:endParaRPr lang="en-US" sz="3000" dirty="0">
              <a:solidFill>
                <a:srgbClr val="000000"/>
              </a:solidFill>
              <a:effectLst/>
            </a:endParaRPr>
          </a:p>
          <a:p>
            <a:pPr marL="0" indent="0">
              <a:buNone/>
            </a:pPr>
            <a:endParaRPr lang="en-US" dirty="0">
              <a:solidFill>
                <a:srgbClr val="000000"/>
              </a:solidFill>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8077200" y="6260655"/>
            <a:ext cx="609600" cy="457200"/>
          </a:xfrm>
          <a:prstGeom prst="rect">
            <a:avLst/>
          </a:prstGeom>
        </p:spPr>
        <p:txBody>
          <a:bodyPr/>
          <a:lstStyle/>
          <a:p>
            <a:fld id="{32E85551-1F07-42CD-AA7B-98C8A9C5DDBB}" type="slidenum">
              <a:rPr lang="en-US" smtClean="0"/>
              <a:pPr/>
              <a:t>19</a:t>
            </a:fld>
            <a:endParaRPr lang="en-US" dirty="0"/>
          </a:p>
        </p:txBody>
      </p:sp>
    </p:spTree>
    <p:extLst>
      <p:ext uri="{BB962C8B-B14F-4D97-AF65-F5344CB8AC3E}">
        <p14:creationId xmlns:p14="http://schemas.microsoft.com/office/powerpoint/2010/main" val="1270899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09600"/>
          </a:xfrm>
        </p:spPr>
        <p:txBody>
          <a:bodyPr>
            <a:noAutofit/>
          </a:bodyPr>
          <a:lstStyle/>
          <a:p>
            <a:r>
              <a:rPr lang="en-US" sz="3200" b="1" dirty="0">
                <a:effectLst/>
                <a:latin typeface="Arial" panose="020B0604020202020204" pitchFamily="34" charset="0"/>
                <a:cs typeface="Arial" panose="020B0604020202020204" pitchFamily="34" charset="0"/>
              </a:rPr>
              <a:t>Suspensions and Short Term Removals</a:t>
            </a:r>
            <a:r>
              <a:rPr lang="en-US" sz="3200" dirty="0"/>
              <a:t/>
            </a:r>
            <a:br>
              <a:rPr lang="en-US" sz="3200" dirty="0"/>
            </a:b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371600"/>
            <a:ext cx="8458200" cy="4754563"/>
          </a:xfrm>
        </p:spPr>
        <p:txBody>
          <a:bodyPr>
            <a:normAutofit fontScale="92500" lnSpcReduction="10000"/>
          </a:bodyPr>
          <a:lstStyle/>
          <a:p>
            <a:pPr marL="0" indent="0">
              <a:buNone/>
            </a:pPr>
            <a:r>
              <a:rPr lang="en-US" sz="3000" u="sng" dirty="0">
                <a:solidFill>
                  <a:srgbClr val="000000"/>
                </a:solidFill>
                <a:effectLst/>
              </a:rPr>
              <a:t>Suspensions of 10 Days or </a:t>
            </a:r>
            <a:r>
              <a:rPr lang="en-US" sz="3000" u="sng" dirty="0" smtClean="0">
                <a:solidFill>
                  <a:srgbClr val="000000"/>
                </a:solidFill>
                <a:effectLst/>
              </a:rPr>
              <a:t>Less</a:t>
            </a:r>
          </a:p>
          <a:p>
            <a:pPr marL="0" indent="0">
              <a:buNone/>
            </a:pPr>
            <a:endParaRPr lang="en-US" sz="3000" dirty="0">
              <a:solidFill>
                <a:srgbClr val="000000"/>
              </a:solidFill>
              <a:effectLst/>
            </a:endParaRPr>
          </a:p>
          <a:p>
            <a:pPr marL="0" indent="0">
              <a:buNone/>
            </a:pPr>
            <a:r>
              <a:rPr lang="en-US" sz="3000" dirty="0">
                <a:solidFill>
                  <a:srgbClr val="000000"/>
                </a:solidFill>
                <a:effectLst/>
              </a:rPr>
              <a:t>Schools are free to remove or “suspend” </a:t>
            </a:r>
            <a:r>
              <a:rPr lang="en-US" sz="3000" dirty="0" smtClean="0">
                <a:solidFill>
                  <a:srgbClr val="000000"/>
                </a:solidFill>
                <a:effectLst/>
              </a:rPr>
              <a:t>students </a:t>
            </a:r>
            <a:r>
              <a:rPr lang="en-US" sz="3000" dirty="0">
                <a:solidFill>
                  <a:srgbClr val="000000"/>
                </a:solidFill>
                <a:effectLst/>
              </a:rPr>
              <a:t>with disabilities from school for up to 10 cumulative days in a school year.  During the 10 “FAPE (Free Appropriate Public Education) Free” days there is no duty to provide alternative services, IEP meeting, manifestation review, behavior intervention plans, or functional behavior assessment.  </a:t>
            </a:r>
            <a:endParaRPr lang="en-US" sz="3000" dirty="0" smtClean="0">
              <a:solidFill>
                <a:srgbClr val="000000"/>
              </a:solidFill>
              <a:effectLst/>
            </a:endParaRPr>
          </a:p>
          <a:p>
            <a:pPr marL="0" indent="0">
              <a:buNone/>
            </a:pPr>
            <a:endParaRPr lang="en-US" sz="1800" dirty="0" smtClean="0">
              <a:solidFill>
                <a:srgbClr val="000000"/>
              </a:solidFill>
              <a:effectLst/>
            </a:endParaRPr>
          </a:p>
          <a:p>
            <a:pPr marL="0" indent="0">
              <a:buNone/>
            </a:pPr>
            <a:r>
              <a:rPr lang="en-US" sz="1800" dirty="0" smtClean="0">
                <a:solidFill>
                  <a:srgbClr val="000000"/>
                </a:solidFill>
                <a:effectLst/>
              </a:rPr>
              <a:t>20 </a:t>
            </a:r>
            <a:r>
              <a:rPr lang="en-US" sz="1800" dirty="0">
                <a:solidFill>
                  <a:srgbClr val="000000"/>
                </a:solidFill>
                <a:effectLst/>
              </a:rPr>
              <a:t>U.S.C. §1415(k</a:t>
            </a:r>
            <a:r>
              <a:rPr lang="en-US" sz="1800" dirty="0" smtClean="0">
                <a:solidFill>
                  <a:srgbClr val="000000"/>
                </a:solidFill>
                <a:effectLst/>
              </a:rPr>
              <a:t>); </a:t>
            </a:r>
            <a:r>
              <a:rPr lang="en-US" sz="1800" dirty="0">
                <a:solidFill>
                  <a:srgbClr val="000000"/>
                </a:solidFill>
                <a:effectLst/>
              </a:rPr>
              <a:t>34 CFR § </a:t>
            </a:r>
            <a:r>
              <a:rPr lang="en-US" sz="1800" dirty="0" smtClean="0">
                <a:solidFill>
                  <a:srgbClr val="000000"/>
                </a:solidFill>
                <a:effectLst/>
              </a:rPr>
              <a:t>300.530</a:t>
            </a:r>
            <a:endParaRPr lang="en-US" sz="1800" dirty="0">
              <a:solidFill>
                <a:srgbClr val="000000"/>
              </a:solidFill>
              <a:effectLst/>
            </a:endParaRPr>
          </a:p>
          <a:p>
            <a:pPr marL="0" indent="0">
              <a:buNone/>
            </a:pPr>
            <a:endParaRPr lang="en-US"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8077200" y="6260655"/>
            <a:ext cx="609600" cy="457200"/>
          </a:xfrm>
          <a:prstGeom prst="rect">
            <a:avLst/>
          </a:prstGeom>
        </p:spPr>
        <p:txBody>
          <a:bodyPr/>
          <a:lstStyle/>
          <a:p>
            <a:fld id="{32E85551-1F07-42CD-AA7B-98C8A9C5DDBB}" type="slidenum">
              <a:rPr lang="en-US" smtClean="0"/>
              <a:pPr/>
              <a:t>2</a:t>
            </a:fld>
            <a:endParaRPr lang="en-US" dirty="0"/>
          </a:p>
        </p:txBody>
      </p:sp>
    </p:spTree>
    <p:extLst>
      <p:ext uri="{BB962C8B-B14F-4D97-AF65-F5344CB8AC3E}">
        <p14:creationId xmlns:p14="http://schemas.microsoft.com/office/powerpoint/2010/main" val="17275954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effectLst/>
                <a:latin typeface="Arial" panose="020B0604020202020204" pitchFamily="34" charset="0"/>
                <a:cs typeface="Arial" panose="020B0604020202020204" pitchFamily="34" charset="0"/>
              </a:rPr>
              <a:t>Appeals</a:t>
            </a:r>
            <a:endParaRPr lang="en-US" sz="3200" b="1" dirty="0">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81000" y="1295400"/>
            <a:ext cx="8229600" cy="4876800"/>
          </a:xfrm>
        </p:spPr>
        <p:txBody>
          <a:bodyPr>
            <a:normAutofit lnSpcReduction="10000"/>
          </a:bodyPr>
          <a:lstStyle/>
          <a:p>
            <a:pPr marL="0" indent="0">
              <a:buNone/>
            </a:pPr>
            <a:r>
              <a:rPr lang="en-US" sz="3000" u="sng" dirty="0">
                <a:solidFill>
                  <a:srgbClr val="000000"/>
                </a:solidFill>
                <a:effectLst/>
              </a:rPr>
              <a:t>Parents’ Challenge to </a:t>
            </a:r>
            <a:r>
              <a:rPr lang="en-US" sz="3000" u="sng" dirty="0" smtClean="0">
                <a:solidFill>
                  <a:srgbClr val="000000"/>
                </a:solidFill>
                <a:effectLst/>
              </a:rPr>
              <a:t>Determination</a:t>
            </a:r>
          </a:p>
          <a:p>
            <a:pPr marL="0" indent="0">
              <a:buNone/>
            </a:pPr>
            <a:endParaRPr lang="en-US" sz="3000" u="sng" dirty="0">
              <a:solidFill>
                <a:srgbClr val="000000"/>
              </a:solidFill>
              <a:effectLst/>
            </a:endParaRPr>
          </a:p>
          <a:p>
            <a:pPr marL="0" indent="0">
              <a:buNone/>
            </a:pPr>
            <a:r>
              <a:rPr lang="en-US" sz="3000" dirty="0">
                <a:solidFill>
                  <a:srgbClr val="000000"/>
                </a:solidFill>
                <a:effectLst/>
              </a:rPr>
              <a:t>If the parents desire to challenge a finding of no manifestation, they may request an expedited due process hearing.  The hearing must be conducted within 20 school days of the LEA’s receipt of the request and a decision rendered within 10 school days of the hearing.  </a:t>
            </a:r>
            <a:endParaRPr lang="en-US" sz="3000" dirty="0" smtClean="0">
              <a:solidFill>
                <a:srgbClr val="000000"/>
              </a:solidFill>
              <a:effectLst/>
            </a:endParaRPr>
          </a:p>
          <a:p>
            <a:pPr marL="0" indent="0">
              <a:buNone/>
            </a:pPr>
            <a:endParaRPr lang="en-US" sz="1800" dirty="0" smtClean="0">
              <a:solidFill>
                <a:srgbClr val="000000"/>
              </a:solidFill>
            </a:endParaRPr>
          </a:p>
          <a:p>
            <a:pPr marL="0" indent="0">
              <a:buNone/>
            </a:pPr>
            <a:r>
              <a:rPr lang="en-US" sz="1800" dirty="0" smtClean="0">
                <a:solidFill>
                  <a:srgbClr val="000000"/>
                </a:solidFill>
                <a:effectLst/>
              </a:rPr>
              <a:t>20 </a:t>
            </a:r>
            <a:r>
              <a:rPr lang="en-US" sz="1800" dirty="0">
                <a:solidFill>
                  <a:srgbClr val="000000"/>
                </a:solidFill>
                <a:effectLst/>
              </a:rPr>
              <a:t>U.S.C. §1415(k)(3) and (4)(B), §1415(f)(1)(A</a:t>
            </a:r>
            <a:r>
              <a:rPr lang="en-US" sz="1800" dirty="0" smtClean="0">
                <a:solidFill>
                  <a:srgbClr val="000000"/>
                </a:solidFill>
                <a:effectLst/>
              </a:rPr>
              <a:t>)); </a:t>
            </a:r>
            <a:r>
              <a:rPr lang="en-US" sz="1800" dirty="0">
                <a:solidFill>
                  <a:srgbClr val="000000"/>
                </a:solidFill>
                <a:effectLst/>
              </a:rPr>
              <a:t>34 CFR §</a:t>
            </a:r>
            <a:r>
              <a:rPr lang="en-US" sz="1800" dirty="0" smtClean="0">
                <a:solidFill>
                  <a:srgbClr val="000000"/>
                </a:solidFill>
                <a:effectLst/>
              </a:rPr>
              <a:t>300.532</a:t>
            </a:r>
            <a:endParaRPr lang="en-US" sz="1800" dirty="0">
              <a:solidFill>
                <a:srgbClr val="000000"/>
              </a:solidFill>
              <a:effectLst/>
            </a:endParaRPr>
          </a:p>
          <a:p>
            <a:pPr marL="0" indent="0">
              <a:buNone/>
            </a:pPr>
            <a:endParaRPr lang="en-US"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8077200" y="6260655"/>
            <a:ext cx="609600" cy="457200"/>
          </a:xfrm>
          <a:prstGeom prst="rect">
            <a:avLst/>
          </a:prstGeom>
        </p:spPr>
        <p:txBody>
          <a:bodyPr/>
          <a:lstStyle/>
          <a:p>
            <a:fld id="{32E85551-1F07-42CD-AA7B-98C8A9C5DDBB}" type="slidenum">
              <a:rPr lang="en-US" smtClean="0"/>
              <a:pPr/>
              <a:t>20</a:t>
            </a:fld>
            <a:endParaRPr lang="en-US" dirty="0"/>
          </a:p>
        </p:txBody>
      </p:sp>
    </p:spTree>
    <p:extLst>
      <p:ext uri="{BB962C8B-B14F-4D97-AF65-F5344CB8AC3E}">
        <p14:creationId xmlns:p14="http://schemas.microsoft.com/office/powerpoint/2010/main" val="5906074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effectLst/>
                <a:latin typeface="Arial" panose="020B0604020202020204" pitchFamily="34" charset="0"/>
                <a:cs typeface="Arial" panose="020B0604020202020204" pitchFamily="34" charset="0"/>
              </a:rPr>
              <a:t>Appeals</a:t>
            </a:r>
            <a:endParaRPr lang="en-US" sz="3200" b="1" dirty="0">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81000" y="1295400"/>
            <a:ext cx="8229600" cy="4648200"/>
          </a:xfrm>
        </p:spPr>
        <p:txBody>
          <a:bodyPr/>
          <a:lstStyle/>
          <a:p>
            <a:pPr marL="0" indent="0">
              <a:buNone/>
            </a:pPr>
            <a:r>
              <a:rPr lang="en-US" sz="3000" dirty="0">
                <a:solidFill>
                  <a:srgbClr val="000000"/>
                </a:solidFill>
                <a:effectLst/>
              </a:rPr>
              <a:t>The </a:t>
            </a:r>
            <a:r>
              <a:rPr lang="en-US" sz="3000" dirty="0" smtClean="0">
                <a:solidFill>
                  <a:srgbClr val="000000"/>
                </a:solidFill>
                <a:effectLst/>
              </a:rPr>
              <a:t>student </a:t>
            </a:r>
            <a:r>
              <a:rPr lang="en-US" sz="3000" dirty="0">
                <a:solidFill>
                  <a:srgbClr val="000000"/>
                </a:solidFill>
                <a:effectLst/>
              </a:rPr>
              <a:t>remains in the disciplinary </a:t>
            </a:r>
            <a:r>
              <a:rPr lang="en-US" sz="3000" dirty="0" smtClean="0">
                <a:solidFill>
                  <a:srgbClr val="000000"/>
                </a:solidFill>
                <a:effectLst/>
              </a:rPr>
              <a:t>setting </a:t>
            </a:r>
            <a:r>
              <a:rPr lang="en-US" sz="3000" dirty="0">
                <a:solidFill>
                  <a:srgbClr val="000000"/>
                </a:solidFill>
                <a:effectLst/>
              </a:rPr>
              <a:t>pending the outcome of the expedited hearing.  Stay put, in disciplinary matters, is the interim alternative setting determined by the school, not the </a:t>
            </a:r>
            <a:r>
              <a:rPr lang="en-US" sz="3000" dirty="0" smtClean="0">
                <a:solidFill>
                  <a:srgbClr val="000000"/>
                </a:solidFill>
                <a:effectLst/>
              </a:rPr>
              <a:t>setting </a:t>
            </a:r>
            <a:r>
              <a:rPr lang="en-US" sz="3000" dirty="0">
                <a:solidFill>
                  <a:srgbClr val="000000"/>
                </a:solidFill>
                <a:effectLst/>
              </a:rPr>
              <a:t>from which the </a:t>
            </a:r>
            <a:r>
              <a:rPr lang="en-US" sz="3000" dirty="0" smtClean="0">
                <a:solidFill>
                  <a:srgbClr val="000000"/>
                </a:solidFill>
                <a:effectLst/>
              </a:rPr>
              <a:t>student </a:t>
            </a:r>
            <a:r>
              <a:rPr lang="en-US" sz="3000" dirty="0">
                <a:solidFill>
                  <a:srgbClr val="000000"/>
                </a:solidFill>
                <a:effectLst/>
              </a:rPr>
              <a:t>was removed. </a:t>
            </a:r>
            <a:endParaRPr lang="en-US" sz="3000" dirty="0" smtClean="0">
              <a:solidFill>
                <a:srgbClr val="000000"/>
              </a:solidFill>
              <a:effectLst/>
            </a:endParaRPr>
          </a:p>
          <a:p>
            <a:pPr marL="0" indent="0">
              <a:buNone/>
            </a:pPr>
            <a:endParaRPr lang="en-US" sz="3000" dirty="0">
              <a:solidFill>
                <a:srgbClr val="000000"/>
              </a:solidFill>
              <a:effectLst/>
            </a:endParaRPr>
          </a:p>
          <a:p>
            <a:pPr marL="0" indent="0">
              <a:buNone/>
            </a:pPr>
            <a:r>
              <a:rPr lang="en-US" sz="1800" dirty="0" smtClean="0">
                <a:solidFill>
                  <a:srgbClr val="000000"/>
                </a:solidFill>
                <a:effectLst/>
              </a:rPr>
              <a:t>20 </a:t>
            </a:r>
            <a:r>
              <a:rPr lang="en-US" sz="1800" dirty="0">
                <a:solidFill>
                  <a:srgbClr val="000000"/>
                </a:solidFill>
                <a:effectLst/>
              </a:rPr>
              <a:t>U.S.C. §1415(k)(3)(</a:t>
            </a:r>
            <a:r>
              <a:rPr lang="en-US" sz="1800" dirty="0" smtClean="0">
                <a:solidFill>
                  <a:srgbClr val="000000"/>
                </a:solidFill>
                <a:effectLst/>
              </a:rPr>
              <a:t>4); 34 </a:t>
            </a:r>
            <a:r>
              <a:rPr lang="en-US" sz="1800" dirty="0">
                <a:solidFill>
                  <a:srgbClr val="000000"/>
                </a:solidFill>
                <a:effectLst/>
              </a:rPr>
              <a:t>CFR §</a:t>
            </a:r>
            <a:r>
              <a:rPr lang="en-US" sz="1800" dirty="0" smtClean="0">
                <a:solidFill>
                  <a:srgbClr val="000000"/>
                </a:solidFill>
                <a:effectLst/>
              </a:rPr>
              <a:t>300.533</a:t>
            </a:r>
            <a:endParaRPr lang="en-US" sz="1800" dirty="0">
              <a:solidFill>
                <a:srgbClr val="000000"/>
              </a:solidFill>
              <a:effectLst/>
            </a:endParaRPr>
          </a:p>
          <a:p>
            <a:pPr marL="0" indent="0">
              <a:buNone/>
            </a:pPr>
            <a:r>
              <a:rPr lang="en-US" sz="3000" dirty="0" smtClean="0">
                <a:solidFill>
                  <a:srgbClr val="000000"/>
                </a:solidFill>
                <a:effectLst/>
              </a:rPr>
              <a:t>Section </a:t>
            </a:r>
            <a:r>
              <a:rPr lang="en-US" sz="3000" dirty="0">
                <a:solidFill>
                  <a:srgbClr val="000000"/>
                </a:solidFill>
                <a:effectLst/>
              </a:rPr>
              <a:t>504 has no stay put provision.</a:t>
            </a:r>
          </a:p>
          <a:p>
            <a:pPr marL="0" indent="0">
              <a:buNone/>
            </a:pPr>
            <a:endParaRPr lang="en-US" dirty="0">
              <a:solidFill>
                <a:srgbClr val="000000"/>
              </a:solidFill>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8077200" y="6260655"/>
            <a:ext cx="609600" cy="457200"/>
          </a:xfrm>
          <a:prstGeom prst="rect">
            <a:avLst/>
          </a:prstGeom>
        </p:spPr>
        <p:txBody>
          <a:bodyPr/>
          <a:lstStyle/>
          <a:p>
            <a:fld id="{32E85551-1F07-42CD-AA7B-98C8A9C5DDBB}" type="slidenum">
              <a:rPr lang="en-US" smtClean="0"/>
              <a:pPr/>
              <a:t>21</a:t>
            </a:fld>
            <a:endParaRPr lang="en-US" dirty="0"/>
          </a:p>
        </p:txBody>
      </p:sp>
    </p:spTree>
    <p:extLst>
      <p:ext uri="{BB962C8B-B14F-4D97-AF65-F5344CB8AC3E}">
        <p14:creationId xmlns:p14="http://schemas.microsoft.com/office/powerpoint/2010/main" val="6360477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effectLst/>
                <a:latin typeface="Arial" panose="020B0604020202020204" pitchFamily="34" charset="0"/>
                <a:cs typeface="Arial" panose="020B0604020202020204" pitchFamily="34" charset="0"/>
              </a:rPr>
              <a:t>Student Disciplinary Hearing </a:t>
            </a:r>
            <a:endParaRPr lang="en-US" sz="3200" b="1" dirty="0">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400" y="1524000"/>
            <a:ext cx="8839200" cy="5181600"/>
          </a:xfrm>
        </p:spPr>
        <p:txBody>
          <a:bodyPr>
            <a:normAutofit/>
          </a:bodyPr>
          <a:lstStyle/>
          <a:p>
            <a:pPr marL="0" indent="0">
              <a:buNone/>
            </a:pPr>
            <a:r>
              <a:rPr lang="en-US" sz="3000" dirty="0">
                <a:solidFill>
                  <a:srgbClr val="000000"/>
                </a:solidFill>
                <a:effectLst/>
              </a:rPr>
              <a:t>In </a:t>
            </a:r>
            <a:r>
              <a:rPr lang="en-US" sz="3000" dirty="0" smtClean="0">
                <a:solidFill>
                  <a:srgbClr val="000000"/>
                </a:solidFill>
                <a:effectLst/>
              </a:rPr>
              <a:t>student disciplinary hearing appeal cases </a:t>
            </a:r>
            <a:r>
              <a:rPr lang="en-US" sz="3000" dirty="0">
                <a:solidFill>
                  <a:srgbClr val="000000"/>
                </a:solidFill>
                <a:effectLst/>
              </a:rPr>
              <a:t>involving a </a:t>
            </a:r>
            <a:r>
              <a:rPr lang="en-US" sz="3000" dirty="0" smtClean="0">
                <a:solidFill>
                  <a:srgbClr val="000000"/>
                </a:solidFill>
                <a:effectLst/>
              </a:rPr>
              <a:t>removal/suspension of a student </a:t>
            </a:r>
            <a:r>
              <a:rPr lang="en-US" sz="3000" dirty="0">
                <a:solidFill>
                  <a:srgbClr val="000000"/>
                </a:solidFill>
                <a:effectLst/>
              </a:rPr>
              <a:t>with a disability, it is advisable to conduct the special education manifestation determination review prior to conducting a student disciplinary hearing pursuant to T.C.A. §49-6-3401.</a:t>
            </a:r>
          </a:p>
        </p:txBody>
      </p:sp>
      <p:sp>
        <p:nvSpPr>
          <p:cNvPr id="5" name="Slide Number Placeholder 4"/>
          <p:cNvSpPr>
            <a:spLocks noGrp="1"/>
          </p:cNvSpPr>
          <p:nvPr>
            <p:ph type="sldNum" sz="quarter" idx="4294967295"/>
          </p:nvPr>
        </p:nvSpPr>
        <p:spPr>
          <a:xfrm>
            <a:off x="8077200" y="6260655"/>
            <a:ext cx="609600" cy="457200"/>
          </a:xfrm>
          <a:prstGeom prst="rect">
            <a:avLst/>
          </a:prstGeom>
        </p:spPr>
        <p:txBody>
          <a:bodyPr/>
          <a:lstStyle/>
          <a:p>
            <a:fld id="{32E85551-1F07-42CD-AA7B-98C8A9C5DDBB}" type="slidenum">
              <a:rPr lang="en-US" smtClean="0"/>
              <a:pPr/>
              <a:t>22</a:t>
            </a:fld>
            <a:endParaRPr lang="en-US" dirty="0"/>
          </a:p>
        </p:txBody>
      </p:sp>
    </p:spTree>
    <p:extLst>
      <p:ext uri="{BB962C8B-B14F-4D97-AF65-F5344CB8AC3E}">
        <p14:creationId xmlns:p14="http://schemas.microsoft.com/office/powerpoint/2010/main" val="864219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latin typeface="Arial" panose="020B0604020202020204" pitchFamily="34" charset="0"/>
                <a:cs typeface="Arial" panose="020B0604020202020204" pitchFamily="34" charset="0"/>
              </a:rPr>
              <a:t>Student Disciplinary Hearing </a:t>
            </a:r>
            <a:endParaRPr lang="en-US" sz="3200" b="1" dirty="0">
              <a:solidFill>
                <a:srgbClr val="000000"/>
              </a:solidFill>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371600"/>
            <a:ext cx="8458200" cy="4754563"/>
          </a:xfrm>
        </p:spPr>
        <p:txBody>
          <a:bodyPr>
            <a:normAutofit/>
          </a:bodyPr>
          <a:lstStyle/>
          <a:p>
            <a:pPr marL="0" indent="0">
              <a:buNone/>
            </a:pPr>
            <a:r>
              <a:rPr lang="en-US" sz="3000" dirty="0" smtClean="0">
                <a:solidFill>
                  <a:srgbClr val="000000"/>
                </a:solidFill>
                <a:effectLst/>
              </a:rPr>
              <a:t>The student disciplinary hearing authority may affirm the decision of the principal to remove/suspend the student, overturn the decision or modify it.  </a:t>
            </a:r>
          </a:p>
          <a:p>
            <a:pPr marL="0" indent="0">
              <a:buNone/>
            </a:pPr>
            <a:endParaRPr lang="en-US" sz="3000" dirty="0">
              <a:solidFill>
                <a:srgbClr val="000000"/>
              </a:solidFill>
              <a:effectLst/>
            </a:endParaRPr>
          </a:p>
          <a:p>
            <a:pPr marL="0" indent="0">
              <a:buNone/>
            </a:pPr>
            <a:r>
              <a:rPr lang="en-US" sz="3000" dirty="0" smtClean="0">
                <a:solidFill>
                  <a:srgbClr val="000000"/>
                </a:solidFill>
                <a:effectLst/>
              </a:rPr>
              <a:t>In any event, the LEA must provide services during any period of removal. </a:t>
            </a:r>
          </a:p>
          <a:p>
            <a:pPr marL="0" indent="0">
              <a:buNone/>
            </a:pPr>
            <a:endParaRPr lang="en-US" sz="1800" dirty="0" smtClean="0">
              <a:solidFill>
                <a:srgbClr val="000000"/>
              </a:solidFill>
              <a:effectLst/>
            </a:endParaRPr>
          </a:p>
          <a:p>
            <a:pPr marL="0" indent="0">
              <a:buNone/>
            </a:pPr>
            <a:r>
              <a:rPr lang="en-US" sz="1800" dirty="0" smtClean="0">
                <a:solidFill>
                  <a:srgbClr val="000000"/>
                </a:solidFill>
                <a:effectLst/>
              </a:rPr>
              <a:t>20 </a:t>
            </a:r>
            <a:r>
              <a:rPr lang="en-US" sz="1800" dirty="0">
                <a:solidFill>
                  <a:srgbClr val="000000"/>
                </a:solidFill>
                <a:effectLst/>
              </a:rPr>
              <a:t>U.S.C. §1415(k)(1)(C) and (2</a:t>
            </a:r>
            <a:r>
              <a:rPr lang="en-US" sz="1800" dirty="0" smtClean="0">
                <a:solidFill>
                  <a:srgbClr val="000000"/>
                </a:solidFill>
                <a:effectLst/>
              </a:rPr>
              <a:t>); 34 </a:t>
            </a:r>
            <a:r>
              <a:rPr lang="en-US" sz="1800" dirty="0">
                <a:solidFill>
                  <a:srgbClr val="000000"/>
                </a:solidFill>
                <a:effectLst/>
              </a:rPr>
              <a:t>CFR §300.530(c) and </a:t>
            </a:r>
            <a:r>
              <a:rPr lang="en-US" sz="1800" dirty="0" smtClean="0">
                <a:solidFill>
                  <a:srgbClr val="000000"/>
                </a:solidFill>
                <a:effectLst/>
              </a:rPr>
              <a:t>531; T.C.A</a:t>
            </a:r>
            <a:r>
              <a:rPr lang="en-US" sz="1800" dirty="0">
                <a:solidFill>
                  <a:srgbClr val="000000"/>
                </a:solidFill>
                <a:effectLst/>
              </a:rPr>
              <a:t>. §</a:t>
            </a:r>
            <a:r>
              <a:rPr lang="en-US" sz="1800" dirty="0" smtClean="0">
                <a:solidFill>
                  <a:srgbClr val="000000"/>
                </a:solidFill>
                <a:effectLst/>
              </a:rPr>
              <a:t>49-6-3401</a:t>
            </a:r>
            <a:endParaRPr lang="en-US" sz="1800" dirty="0">
              <a:solidFill>
                <a:srgbClr val="000000"/>
              </a:solidFill>
              <a:effectLst/>
            </a:endParaRPr>
          </a:p>
        </p:txBody>
      </p:sp>
      <p:sp>
        <p:nvSpPr>
          <p:cNvPr id="5" name="Slide Number Placeholder 4"/>
          <p:cNvSpPr>
            <a:spLocks noGrp="1"/>
          </p:cNvSpPr>
          <p:nvPr>
            <p:ph type="sldNum" sz="quarter" idx="4294967295"/>
          </p:nvPr>
        </p:nvSpPr>
        <p:spPr>
          <a:xfrm>
            <a:off x="8077200" y="6260655"/>
            <a:ext cx="609600" cy="457200"/>
          </a:xfrm>
          <a:prstGeom prst="rect">
            <a:avLst/>
          </a:prstGeom>
        </p:spPr>
        <p:txBody>
          <a:bodyPr/>
          <a:lstStyle/>
          <a:p>
            <a:fld id="{32E85551-1F07-42CD-AA7B-98C8A9C5DDBB}" type="slidenum">
              <a:rPr lang="en-US" smtClean="0"/>
              <a:pPr/>
              <a:t>23</a:t>
            </a:fld>
            <a:endParaRPr lang="en-US" dirty="0"/>
          </a:p>
        </p:txBody>
      </p:sp>
    </p:spTree>
    <p:extLst>
      <p:ext uri="{BB962C8B-B14F-4D97-AF65-F5344CB8AC3E}">
        <p14:creationId xmlns:p14="http://schemas.microsoft.com/office/powerpoint/2010/main" val="11814405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effectLst/>
                <a:latin typeface="Arial" panose="020B0604020202020204" pitchFamily="34" charset="0"/>
                <a:cs typeface="Arial" panose="020B0604020202020204" pitchFamily="34" charset="0"/>
              </a:rPr>
              <a:t>IDEA Special Exceptions – 45 Days</a:t>
            </a:r>
            <a:endParaRPr lang="en-US" sz="3200" b="1" dirty="0">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43000"/>
            <a:ext cx="8229600" cy="5334000"/>
          </a:xfrm>
        </p:spPr>
        <p:txBody>
          <a:bodyPr/>
          <a:lstStyle/>
          <a:p>
            <a:pPr marL="0" indent="0">
              <a:buNone/>
            </a:pPr>
            <a:r>
              <a:rPr lang="en-US" sz="3000" dirty="0">
                <a:solidFill>
                  <a:srgbClr val="000000"/>
                </a:solidFill>
                <a:effectLst/>
              </a:rPr>
              <a:t>There are three exceptions to the general disciplinary </a:t>
            </a:r>
            <a:r>
              <a:rPr lang="en-US" sz="3000" dirty="0" smtClean="0">
                <a:solidFill>
                  <a:srgbClr val="000000"/>
                </a:solidFill>
                <a:effectLst/>
              </a:rPr>
              <a:t>rules: </a:t>
            </a:r>
            <a:r>
              <a:rPr lang="en-US" sz="3000" b="1" i="1" dirty="0" smtClean="0">
                <a:solidFill>
                  <a:srgbClr val="000000"/>
                </a:solidFill>
                <a:effectLst/>
              </a:rPr>
              <a:t>weapons, drugs and serious bodily injury.  </a:t>
            </a:r>
          </a:p>
          <a:p>
            <a:pPr marL="0" indent="0">
              <a:spcBef>
                <a:spcPts val="1200"/>
              </a:spcBef>
              <a:buNone/>
            </a:pPr>
            <a:r>
              <a:rPr lang="en-US" sz="3000" dirty="0" smtClean="0">
                <a:solidFill>
                  <a:srgbClr val="000000"/>
                </a:solidFill>
                <a:effectLst/>
              </a:rPr>
              <a:t>The </a:t>
            </a:r>
            <a:r>
              <a:rPr lang="en-US" sz="3000" dirty="0">
                <a:solidFill>
                  <a:srgbClr val="000000"/>
                </a:solidFill>
                <a:effectLst/>
              </a:rPr>
              <a:t>exceptions allow school officials to remove </a:t>
            </a:r>
            <a:r>
              <a:rPr lang="en-US" sz="3000" dirty="0" smtClean="0">
                <a:solidFill>
                  <a:srgbClr val="000000"/>
                </a:solidFill>
                <a:effectLst/>
              </a:rPr>
              <a:t>students </a:t>
            </a:r>
            <a:r>
              <a:rPr lang="en-US" sz="3000" dirty="0">
                <a:solidFill>
                  <a:srgbClr val="000000"/>
                </a:solidFill>
                <a:effectLst/>
              </a:rPr>
              <a:t>to interim alternative settings for </a:t>
            </a:r>
            <a:r>
              <a:rPr lang="en-US" sz="3000" b="1" i="1" dirty="0">
                <a:solidFill>
                  <a:srgbClr val="000000"/>
                </a:solidFill>
                <a:effectLst/>
              </a:rPr>
              <a:t>up to 45 school days, regardless of whether the behavior is a manifestation of the disability</a:t>
            </a:r>
            <a:r>
              <a:rPr lang="en-US" sz="3000" b="1" i="1" dirty="0" smtClean="0">
                <a:solidFill>
                  <a:srgbClr val="000000"/>
                </a:solidFill>
                <a:effectLst/>
              </a:rPr>
              <a:t>.</a:t>
            </a:r>
          </a:p>
          <a:p>
            <a:pPr marL="0" indent="0">
              <a:spcBef>
                <a:spcPts val="1200"/>
              </a:spcBef>
              <a:buNone/>
            </a:pPr>
            <a:r>
              <a:rPr lang="en-US" sz="3000" dirty="0">
                <a:solidFill>
                  <a:srgbClr val="000000"/>
                </a:solidFill>
                <a:effectLst/>
              </a:rPr>
              <a:t>LEA must provide services </a:t>
            </a:r>
            <a:r>
              <a:rPr lang="en-US" sz="3000" dirty="0" smtClean="0">
                <a:solidFill>
                  <a:srgbClr val="000000"/>
                </a:solidFill>
                <a:effectLst/>
              </a:rPr>
              <a:t>in the alternate setting during </a:t>
            </a:r>
            <a:r>
              <a:rPr lang="en-US" sz="3000" dirty="0">
                <a:solidFill>
                  <a:srgbClr val="000000"/>
                </a:solidFill>
                <a:effectLst/>
              </a:rPr>
              <a:t>any period of removal.</a:t>
            </a:r>
            <a:endParaRPr lang="en-US" sz="3000" b="1" i="1" dirty="0">
              <a:solidFill>
                <a:srgbClr val="000000"/>
              </a:solidFill>
              <a:effectLst/>
            </a:endParaRPr>
          </a:p>
          <a:p>
            <a:pPr marL="0" indent="0">
              <a:buNone/>
            </a:pPr>
            <a:endParaRPr lang="en-US" dirty="0">
              <a:solidFill>
                <a:srgbClr val="000000"/>
              </a:solidFill>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8077200" y="6260655"/>
            <a:ext cx="609600" cy="457200"/>
          </a:xfrm>
          <a:prstGeom prst="rect">
            <a:avLst/>
          </a:prstGeom>
        </p:spPr>
        <p:txBody>
          <a:bodyPr/>
          <a:lstStyle/>
          <a:p>
            <a:fld id="{32E85551-1F07-42CD-AA7B-98C8A9C5DDBB}" type="slidenum">
              <a:rPr lang="en-US" smtClean="0"/>
              <a:pPr/>
              <a:t>24</a:t>
            </a:fld>
            <a:endParaRPr lang="en-US" dirty="0"/>
          </a:p>
        </p:txBody>
      </p:sp>
    </p:spTree>
    <p:extLst>
      <p:ext uri="{BB962C8B-B14F-4D97-AF65-F5344CB8AC3E}">
        <p14:creationId xmlns:p14="http://schemas.microsoft.com/office/powerpoint/2010/main" val="12649215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effectLst/>
                <a:latin typeface="Arial" panose="020B0604020202020204" pitchFamily="34" charset="0"/>
                <a:cs typeface="Arial" panose="020B0604020202020204" pitchFamily="34" charset="0"/>
              </a:rPr>
              <a:t>Section 504 </a:t>
            </a:r>
            <a:endParaRPr lang="en-US" sz="3200" b="1" dirty="0">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81000" y="1295400"/>
            <a:ext cx="8229600" cy="5029200"/>
          </a:xfrm>
        </p:spPr>
        <p:txBody>
          <a:bodyPr>
            <a:normAutofit fontScale="92500" lnSpcReduction="20000"/>
          </a:bodyPr>
          <a:lstStyle/>
          <a:p>
            <a:pPr marL="0" indent="0">
              <a:buNone/>
            </a:pPr>
            <a:r>
              <a:rPr lang="en-US" sz="3500" dirty="0">
                <a:solidFill>
                  <a:srgbClr val="000000"/>
                </a:solidFill>
                <a:effectLst/>
                <a:latin typeface="Arial" panose="020B0604020202020204" pitchFamily="34" charset="0"/>
                <a:cs typeface="Arial" panose="020B0604020202020204" pitchFamily="34" charset="0"/>
              </a:rPr>
              <a:t>Section 504 contains no such exceptions </a:t>
            </a:r>
            <a:r>
              <a:rPr lang="en-US" sz="3500" dirty="0" smtClean="0">
                <a:solidFill>
                  <a:srgbClr val="000000"/>
                </a:solidFill>
                <a:effectLst/>
                <a:latin typeface="Arial" panose="020B0604020202020204" pitchFamily="34" charset="0"/>
                <a:cs typeface="Arial" panose="020B0604020202020204" pitchFamily="34" charset="0"/>
              </a:rPr>
              <a:t>and </a:t>
            </a:r>
            <a:r>
              <a:rPr lang="en-US" sz="3500" dirty="0">
                <a:solidFill>
                  <a:srgbClr val="000000"/>
                </a:solidFill>
                <a:effectLst/>
                <a:latin typeface="Arial" panose="020B0604020202020204" pitchFamily="34" charset="0"/>
                <a:cs typeface="Arial" panose="020B0604020202020204" pitchFamily="34" charset="0"/>
              </a:rPr>
              <a:t>a </a:t>
            </a:r>
            <a:r>
              <a:rPr lang="en-US" sz="3500" dirty="0" smtClean="0">
                <a:solidFill>
                  <a:srgbClr val="000000"/>
                </a:solidFill>
                <a:effectLst/>
                <a:latin typeface="Arial" panose="020B0604020202020204" pitchFamily="34" charset="0"/>
                <a:cs typeface="Arial" panose="020B0604020202020204" pitchFamily="34" charset="0"/>
              </a:rPr>
              <a:t>student </a:t>
            </a:r>
            <a:r>
              <a:rPr lang="en-US" sz="3500" dirty="0">
                <a:solidFill>
                  <a:srgbClr val="000000"/>
                </a:solidFill>
                <a:effectLst/>
                <a:latin typeface="Arial" panose="020B0604020202020204" pitchFamily="34" charset="0"/>
                <a:cs typeface="Arial" panose="020B0604020202020204" pitchFamily="34" charset="0"/>
              </a:rPr>
              <a:t>may be disciplined the same as a non-disabled </a:t>
            </a:r>
            <a:r>
              <a:rPr lang="en-US" sz="3500" dirty="0" smtClean="0">
                <a:solidFill>
                  <a:srgbClr val="000000"/>
                </a:solidFill>
                <a:effectLst/>
                <a:latin typeface="Arial" panose="020B0604020202020204" pitchFamily="34" charset="0"/>
                <a:cs typeface="Arial" panose="020B0604020202020204" pitchFamily="34" charset="0"/>
              </a:rPr>
              <a:t>student.  </a:t>
            </a:r>
            <a:r>
              <a:rPr lang="en-US" sz="3500" dirty="0">
                <a:solidFill>
                  <a:srgbClr val="000000"/>
                </a:solidFill>
                <a:effectLst/>
                <a:latin typeface="Arial" panose="020B0604020202020204" pitchFamily="34" charset="0"/>
                <a:cs typeface="Arial" panose="020B0604020202020204" pitchFamily="34" charset="0"/>
              </a:rPr>
              <a:t>However, a manifestation review is </a:t>
            </a:r>
            <a:r>
              <a:rPr lang="en-US" sz="3500" dirty="0" smtClean="0">
                <a:solidFill>
                  <a:srgbClr val="000000"/>
                </a:solidFill>
                <a:effectLst/>
                <a:latin typeface="Arial" panose="020B0604020202020204" pitchFamily="34" charset="0"/>
                <a:cs typeface="Arial" panose="020B0604020202020204" pitchFamily="34" charset="0"/>
              </a:rPr>
              <a:t>necessary and due process must be afforded.  </a:t>
            </a:r>
          </a:p>
          <a:p>
            <a:pPr marL="0" indent="0">
              <a:buNone/>
            </a:pPr>
            <a:endParaRPr lang="en-US" sz="2800" dirty="0" smtClean="0">
              <a:solidFill>
                <a:srgbClr val="000000"/>
              </a:solidFill>
              <a:effectLst/>
              <a:latin typeface="Arial" panose="020B0604020202020204" pitchFamily="34" charset="0"/>
              <a:cs typeface="Arial" panose="020B0604020202020204" pitchFamily="34" charset="0"/>
            </a:endParaRPr>
          </a:p>
          <a:p>
            <a:pPr marL="0" indent="0">
              <a:buNone/>
            </a:pPr>
            <a:r>
              <a:rPr lang="en-US" sz="3500" b="1" i="1" dirty="0" smtClean="0">
                <a:solidFill>
                  <a:srgbClr val="000000"/>
                </a:solidFill>
                <a:effectLst/>
                <a:latin typeface="Arial" panose="020B0604020202020204" pitchFamily="34" charset="0"/>
                <a:cs typeface="Arial" panose="020B0604020202020204" pitchFamily="34" charset="0"/>
              </a:rPr>
              <a:t>Note:</a:t>
            </a:r>
            <a:endParaRPr lang="en-US" sz="3500" b="1" i="1" dirty="0">
              <a:solidFill>
                <a:srgbClr val="000000"/>
              </a:solidFill>
              <a:effectLst/>
              <a:latin typeface="Arial" panose="020B0604020202020204" pitchFamily="34" charset="0"/>
              <a:cs typeface="Arial" panose="020B0604020202020204" pitchFamily="34" charset="0"/>
            </a:endParaRPr>
          </a:p>
          <a:p>
            <a:pPr marL="0" indent="0">
              <a:buNone/>
            </a:pPr>
            <a:r>
              <a:rPr lang="en-US" sz="3500" dirty="0" smtClean="0">
                <a:solidFill>
                  <a:srgbClr val="000000"/>
                </a:solidFill>
                <a:effectLst/>
                <a:latin typeface="Arial" panose="020B0604020202020204" pitchFamily="34" charset="0"/>
                <a:cs typeface="Arial" panose="020B0604020202020204" pitchFamily="34" charset="0"/>
              </a:rPr>
              <a:t>Under </a:t>
            </a:r>
            <a:r>
              <a:rPr lang="en-US" sz="3500" dirty="0">
                <a:solidFill>
                  <a:srgbClr val="000000"/>
                </a:solidFill>
                <a:effectLst/>
                <a:latin typeface="Arial" panose="020B0604020202020204" pitchFamily="34" charset="0"/>
                <a:cs typeface="Arial" panose="020B0604020202020204" pitchFamily="34" charset="0"/>
              </a:rPr>
              <a:t>Section 504, </a:t>
            </a:r>
            <a:r>
              <a:rPr lang="en-US" sz="3500" dirty="0" smtClean="0">
                <a:solidFill>
                  <a:srgbClr val="000000"/>
                </a:solidFill>
                <a:effectLst/>
                <a:latin typeface="Arial" panose="020B0604020202020204" pitchFamily="34" charset="0"/>
                <a:cs typeface="Arial" panose="020B0604020202020204" pitchFamily="34" charset="0"/>
              </a:rPr>
              <a:t>neither a manifestation review nor due </a:t>
            </a:r>
            <a:r>
              <a:rPr lang="en-US" sz="3500" dirty="0">
                <a:solidFill>
                  <a:srgbClr val="000000"/>
                </a:solidFill>
                <a:effectLst/>
                <a:latin typeface="Arial" panose="020B0604020202020204" pitchFamily="34" charset="0"/>
                <a:cs typeface="Arial" panose="020B0604020202020204" pitchFamily="34" charset="0"/>
              </a:rPr>
              <a:t>process </a:t>
            </a:r>
            <a:r>
              <a:rPr lang="en-US" sz="3500" dirty="0" smtClean="0">
                <a:solidFill>
                  <a:srgbClr val="000000"/>
                </a:solidFill>
                <a:effectLst/>
                <a:latin typeface="Arial" panose="020B0604020202020204" pitchFamily="34" charset="0"/>
                <a:cs typeface="Arial" panose="020B0604020202020204" pitchFamily="34" charset="0"/>
              </a:rPr>
              <a:t>are </a:t>
            </a:r>
            <a:r>
              <a:rPr lang="en-US" sz="3500" dirty="0">
                <a:solidFill>
                  <a:srgbClr val="000000"/>
                </a:solidFill>
                <a:effectLst/>
                <a:latin typeface="Arial" panose="020B0604020202020204" pitchFamily="34" charset="0"/>
                <a:cs typeface="Arial" panose="020B0604020202020204" pitchFamily="34" charset="0"/>
              </a:rPr>
              <a:t>available in disciplinary actions pertaining to the possession or use of illegal drugs or alcohol.</a:t>
            </a:r>
          </a:p>
          <a:p>
            <a:pPr marL="0" indent="0">
              <a:buNone/>
            </a:pPr>
            <a:endParaRPr lang="en-US"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8077200" y="6260655"/>
            <a:ext cx="609600" cy="457200"/>
          </a:xfrm>
          <a:prstGeom prst="rect">
            <a:avLst/>
          </a:prstGeom>
        </p:spPr>
        <p:txBody>
          <a:bodyPr/>
          <a:lstStyle/>
          <a:p>
            <a:fld id="{32E85551-1F07-42CD-AA7B-98C8A9C5DDBB}" type="slidenum">
              <a:rPr lang="en-US" smtClean="0"/>
              <a:pPr/>
              <a:t>25</a:t>
            </a:fld>
            <a:endParaRPr lang="en-US" dirty="0"/>
          </a:p>
        </p:txBody>
      </p:sp>
    </p:spTree>
    <p:extLst>
      <p:ext uri="{BB962C8B-B14F-4D97-AF65-F5344CB8AC3E}">
        <p14:creationId xmlns:p14="http://schemas.microsoft.com/office/powerpoint/2010/main" val="31239915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effectLst/>
                <a:latin typeface="Arial" panose="020B0604020202020204" pitchFamily="34" charset="0"/>
                <a:cs typeface="Arial" panose="020B0604020202020204" pitchFamily="34" charset="0"/>
              </a:rPr>
              <a:t>Disciplining Students with Disabilities</a:t>
            </a:r>
            <a:endParaRPr lang="en-US" sz="3200" b="1" dirty="0">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371600"/>
            <a:ext cx="8229600" cy="4495800"/>
          </a:xfrm>
        </p:spPr>
        <p:txBody>
          <a:bodyPr>
            <a:normAutofit/>
          </a:bodyPr>
          <a:lstStyle/>
          <a:p>
            <a:pPr marL="0" indent="0">
              <a:buNone/>
            </a:pPr>
            <a:r>
              <a:rPr lang="en-US" sz="3200" dirty="0">
                <a:latin typeface="Arial" panose="020B0604020202020204" pitchFamily="34" charset="0"/>
                <a:cs typeface="Arial" panose="020B0604020202020204" pitchFamily="34" charset="0"/>
              </a:rPr>
              <a:t>These materials are not intended as legal advice, and should not be so construed.  Law, local policy, and unique facts make dramatic differences in analyzing any situation.  Consult your LEA attorney for legal advice regarding a specific situation</a:t>
            </a:r>
            <a:r>
              <a:rPr lang="en-US" sz="3200" dirty="0" smtClean="0">
                <a:latin typeface="Arial" panose="020B0604020202020204" pitchFamily="34" charset="0"/>
                <a:cs typeface="Arial" panose="020B0604020202020204" pitchFamily="34" charset="0"/>
              </a:rPr>
              <a:t>.</a:t>
            </a:r>
          </a:p>
          <a:p>
            <a:endParaRPr lang="en-US" sz="32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8077200" y="6260655"/>
            <a:ext cx="609600" cy="457200"/>
          </a:xfrm>
          <a:prstGeom prst="rect">
            <a:avLst/>
          </a:prstGeom>
        </p:spPr>
        <p:txBody>
          <a:bodyPr/>
          <a:lstStyle/>
          <a:p>
            <a:fld id="{32E85551-1F07-42CD-AA7B-98C8A9C5DDBB}" type="slidenum">
              <a:rPr lang="en-US" smtClean="0"/>
              <a:pPr/>
              <a:t>26</a:t>
            </a:fld>
            <a:endParaRPr lang="en-US" dirty="0"/>
          </a:p>
        </p:txBody>
      </p:sp>
    </p:spTree>
    <p:extLst>
      <p:ext uri="{BB962C8B-B14F-4D97-AF65-F5344CB8AC3E}">
        <p14:creationId xmlns:p14="http://schemas.microsoft.com/office/powerpoint/2010/main" val="31756481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descr="TN-Dept-of-Education-ColorPMS.png"/>
          <p:cNvPicPr>
            <a:picLocks noGrp="1" noChangeAspect="1"/>
          </p:cNvPicPr>
          <p:nvPr>
            <p:ph idx="1"/>
          </p:nvPr>
        </p:nvPicPr>
        <p:blipFill>
          <a:blip r:embed="rId3">
            <a:extLst>
              <a:ext uri="{28A0092B-C50C-407E-A947-70E740481C1C}">
                <a14:useLocalDpi xmlns:a14="http://schemas.microsoft.com/office/drawing/2010/main" val="0"/>
              </a:ext>
            </a:extLst>
          </a:blip>
          <a:srcRect l="410" r="410"/>
          <a:stretch>
            <a:fillRect/>
          </a:stretch>
        </p:blipFill>
        <p:spPr>
          <a:xfrm>
            <a:off x="2133600" y="365949"/>
            <a:ext cx="4876800" cy="2682051"/>
          </a:xfrm>
        </p:spPr>
      </p:pic>
      <p:sp>
        <p:nvSpPr>
          <p:cNvPr id="6" name="Rectangle 5"/>
          <p:cNvSpPr/>
          <p:nvPr/>
        </p:nvSpPr>
        <p:spPr>
          <a:xfrm>
            <a:off x="0" y="3200400"/>
            <a:ext cx="9144000" cy="2514600"/>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itle 1"/>
          <p:cNvSpPr txBox="1">
            <a:spLocks/>
          </p:cNvSpPr>
          <p:nvPr/>
        </p:nvSpPr>
        <p:spPr>
          <a:xfrm>
            <a:off x="609600" y="3352800"/>
            <a:ext cx="7924800" cy="180339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i="1" dirty="0" smtClean="0">
                <a:solidFill>
                  <a:schemeClr val="bg1"/>
                </a:solidFill>
                <a:effectLst>
                  <a:outerShdw blurRad="50800" dist="38100" dir="5400000" algn="t" rotWithShape="0">
                    <a:prstClr val="black">
                      <a:alpha val="40000"/>
                    </a:prstClr>
                  </a:outerShdw>
                </a:effectLst>
                <a:latin typeface="PermianSlabSerifTypeface"/>
                <a:cs typeface="PermianSlabSerifTypeface"/>
              </a:rPr>
              <a:t>Districts and schools in Tennessee will exemplify excellence and equity such that all students are equipped with the knowledge and skills to successfully embark on their chosen path in life.</a:t>
            </a:r>
            <a:endParaRPr lang="en-US" sz="2600" b="1" i="1" dirty="0">
              <a:solidFill>
                <a:schemeClr val="bg1"/>
              </a:solidFill>
              <a:effectLst>
                <a:outerShdw blurRad="50800" dist="38100" dir="5400000" algn="t" rotWithShape="0">
                  <a:prstClr val="black">
                    <a:alpha val="40000"/>
                  </a:prstClr>
                </a:outerShdw>
              </a:effectLst>
              <a:latin typeface="PermianSlabSerifTypeface"/>
              <a:cs typeface="PermianSlabSerifTypeface"/>
            </a:endParaRPr>
          </a:p>
        </p:txBody>
      </p:sp>
      <p:sp>
        <p:nvSpPr>
          <p:cNvPr id="8" name="Text Placeholder 2"/>
          <p:cNvSpPr txBox="1">
            <a:spLocks/>
          </p:cNvSpPr>
          <p:nvPr/>
        </p:nvSpPr>
        <p:spPr>
          <a:xfrm>
            <a:off x="0" y="5715001"/>
            <a:ext cx="9144000" cy="457200"/>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smtClean="0">
                <a:solidFill>
                  <a:schemeClr val="tx2"/>
                </a:solidFill>
                <a:latin typeface="Open Sans"/>
                <a:cs typeface="Open Sans"/>
              </a:rPr>
              <a:t>Excellence | Optimism | Judgment | Courage | Teamwork</a:t>
            </a:r>
            <a:endParaRPr lang="en-US" sz="2400" b="1" dirty="0">
              <a:solidFill>
                <a:schemeClr val="tx2"/>
              </a:solidFill>
              <a:latin typeface="Open Sans"/>
              <a:cs typeface="Open Sans"/>
            </a:endParaRPr>
          </a:p>
        </p:txBody>
      </p:sp>
    </p:spTree>
    <p:extLst>
      <p:ext uri="{BB962C8B-B14F-4D97-AF65-F5344CB8AC3E}">
        <p14:creationId xmlns:p14="http://schemas.microsoft.com/office/powerpoint/2010/main" val="3986823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effectLst/>
                <a:latin typeface="Arial" panose="020B0604020202020204" pitchFamily="34" charset="0"/>
                <a:cs typeface="Arial" panose="020B0604020202020204" pitchFamily="34" charset="0"/>
              </a:rPr>
              <a:t>Suspensions and Short Term Removals</a:t>
            </a:r>
            <a:endParaRPr lang="en-US" sz="3200" b="1" dirty="0">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r>
              <a:rPr lang="en-US" sz="3000" u="sng" dirty="0">
                <a:solidFill>
                  <a:srgbClr val="000000"/>
                </a:solidFill>
                <a:effectLst/>
              </a:rPr>
              <a:t>In-School </a:t>
            </a:r>
            <a:r>
              <a:rPr lang="en-US" sz="3000" u="sng" dirty="0" smtClean="0">
                <a:solidFill>
                  <a:srgbClr val="000000"/>
                </a:solidFill>
                <a:effectLst/>
              </a:rPr>
              <a:t>Suspensions</a:t>
            </a:r>
          </a:p>
          <a:p>
            <a:pPr marL="0" indent="0">
              <a:buNone/>
            </a:pPr>
            <a:endParaRPr lang="en-US" sz="1600" dirty="0">
              <a:solidFill>
                <a:srgbClr val="000000"/>
              </a:solidFill>
              <a:effectLst/>
            </a:endParaRPr>
          </a:p>
          <a:p>
            <a:pPr marL="0" indent="0">
              <a:buNone/>
            </a:pPr>
            <a:r>
              <a:rPr lang="en-US" sz="3000" dirty="0">
                <a:solidFill>
                  <a:srgbClr val="000000"/>
                </a:solidFill>
                <a:effectLst/>
              </a:rPr>
              <a:t>An in-school suspension does not count toward the 10 days as long as the </a:t>
            </a:r>
            <a:r>
              <a:rPr lang="en-US" sz="3000" dirty="0" smtClean="0">
                <a:solidFill>
                  <a:srgbClr val="000000"/>
                </a:solidFill>
                <a:effectLst/>
              </a:rPr>
              <a:t>student </a:t>
            </a:r>
            <a:r>
              <a:rPr lang="en-US" sz="3000" dirty="0">
                <a:solidFill>
                  <a:srgbClr val="000000"/>
                </a:solidFill>
                <a:effectLst/>
              </a:rPr>
              <a:t>is afforded the opportunity to continue to appropriately participate in the general curriculum, continue to receive the services specified on the </a:t>
            </a:r>
            <a:r>
              <a:rPr lang="en-US" sz="3000" dirty="0" smtClean="0">
                <a:solidFill>
                  <a:srgbClr val="000000"/>
                </a:solidFill>
                <a:effectLst/>
              </a:rPr>
              <a:t>student’s </a:t>
            </a:r>
            <a:r>
              <a:rPr lang="en-US" sz="3000" dirty="0">
                <a:solidFill>
                  <a:srgbClr val="000000"/>
                </a:solidFill>
                <a:effectLst/>
              </a:rPr>
              <a:t>IEP, and continue to participate with non-disabled </a:t>
            </a:r>
            <a:r>
              <a:rPr lang="en-US" sz="3000" dirty="0" smtClean="0">
                <a:solidFill>
                  <a:srgbClr val="000000"/>
                </a:solidFill>
                <a:effectLst/>
              </a:rPr>
              <a:t>students </a:t>
            </a:r>
            <a:r>
              <a:rPr lang="en-US" sz="3000" dirty="0">
                <a:solidFill>
                  <a:srgbClr val="000000"/>
                </a:solidFill>
                <a:effectLst/>
              </a:rPr>
              <a:t>to the extent they would have in their current placement.  </a:t>
            </a:r>
            <a:endParaRPr lang="en-US" sz="3000" dirty="0" smtClean="0">
              <a:solidFill>
                <a:srgbClr val="000000"/>
              </a:solidFill>
              <a:effectLst/>
            </a:endParaRPr>
          </a:p>
          <a:p>
            <a:pPr marL="0" indent="0">
              <a:spcBef>
                <a:spcPts val="600"/>
              </a:spcBef>
              <a:buNone/>
            </a:pPr>
            <a:r>
              <a:rPr lang="en-US" sz="1800" i="1" dirty="0" smtClean="0">
                <a:solidFill>
                  <a:srgbClr val="000000"/>
                </a:solidFill>
                <a:effectLst/>
              </a:rPr>
              <a:t>Federal </a:t>
            </a:r>
            <a:r>
              <a:rPr lang="en-US" sz="1800" i="1" dirty="0">
                <a:solidFill>
                  <a:srgbClr val="000000"/>
                </a:solidFill>
                <a:effectLst/>
              </a:rPr>
              <a:t>Register</a:t>
            </a:r>
            <a:r>
              <a:rPr lang="en-US" sz="1800" dirty="0">
                <a:solidFill>
                  <a:srgbClr val="000000"/>
                </a:solidFill>
                <a:effectLst/>
              </a:rPr>
              <a:t>, Vol. 71, No. 156 at </a:t>
            </a:r>
            <a:r>
              <a:rPr lang="en-US" sz="1800" dirty="0" smtClean="0">
                <a:solidFill>
                  <a:srgbClr val="000000"/>
                </a:solidFill>
                <a:effectLst/>
              </a:rPr>
              <a:t>46715  </a:t>
            </a:r>
            <a:endParaRPr lang="en-US" sz="1800" dirty="0">
              <a:solidFill>
                <a:srgbClr val="000000"/>
              </a:solidFill>
              <a:effectLst/>
            </a:endParaRPr>
          </a:p>
          <a:p>
            <a:pPr marL="0" indent="0">
              <a:buNone/>
            </a:pPr>
            <a:endParaRPr lang="en-US"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6553200" y="6248400"/>
            <a:ext cx="2133600" cy="457200"/>
          </a:xfrm>
          <a:prstGeom prst="rect">
            <a:avLst/>
          </a:prstGeom>
        </p:spPr>
        <p:txBody>
          <a:bodyPr/>
          <a:lstStyle/>
          <a:p>
            <a:fld id="{32E85551-1F07-42CD-AA7B-98C8A9C5DDBB}" type="slidenum">
              <a:rPr lang="en-US" smtClean="0"/>
              <a:pPr/>
              <a:t>3</a:t>
            </a:fld>
            <a:endParaRPr lang="en-US" dirty="0"/>
          </a:p>
        </p:txBody>
      </p:sp>
    </p:spTree>
    <p:extLst>
      <p:ext uri="{BB962C8B-B14F-4D97-AF65-F5344CB8AC3E}">
        <p14:creationId xmlns:p14="http://schemas.microsoft.com/office/powerpoint/2010/main" val="1617413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latin typeface="Arial" panose="020B0604020202020204" pitchFamily="34" charset="0"/>
                <a:cs typeface="Arial" panose="020B0604020202020204" pitchFamily="34" charset="0"/>
              </a:rPr>
              <a:t>Suspensions and Short Term Removals</a:t>
            </a:r>
            <a:endParaRPr lang="en-US" sz="3200" b="1" dirty="0">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US" sz="3000" u="sng" dirty="0">
                <a:solidFill>
                  <a:srgbClr val="000000"/>
                </a:solidFill>
                <a:effectLst/>
              </a:rPr>
              <a:t>Bus </a:t>
            </a:r>
            <a:r>
              <a:rPr lang="en-US" sz="3000" u="sng" dirty="0" smtClean="0">
                <a:solidFill>
                  <a:srgbClr val="000000"/>
                </a:solidFill>
                <a:effectLst/>
              </a:rPr>
              <a:t>Suspensions</a:t>
            </a:r>
          </a:p>
          <a:p>
            <a:pPr marL="0" indent="0">
              <a:buNone/>
            </a:pPr>
            <a:endParaRPr lang="en-US" sz="3000" dirty="0">
              <a:solidFill>
                <a:srgbClr val="000000"/>
              </a:solidFill>
              <a:effectLst/>
            </a:endParaRPr>
          </a:p>
          <a:p>
            <a:pPr marL="0" indent="0">
              <a:buNone/>
            </a:pPr>
            <a:r>
              <a:rPr lang="en-US" sz="3000" dirty="0">
                <a:solidFill>
                  <a:srgbClr val="000000"/>
                </a:solidFill>
                <a:effectLst/>
              </a:rPr>
              <a:t>If transportation is part of the IEP, it counts toward the 10 days, unless the LEA provides alternative transportation.  If transportation is not part of the IEP, it does not count toward the 10 days and the </a:t>
            </a:r>
            <a:r>
              <a:rPr lang="en-US" sz="3000" dirty="0" smtClean="0">
                <a:solidFill>
                  <a:srgbClr val="000000"/>
                </a:solidFill>
                <a:effectLst/>
              </a:rPr>
              <a:t>student </a:t>
            </a:r>
            <a:r>
              <a:rPr lang="en-US" sz="3000" dirty="0">
                <a:solidFill>
                  <a:srgbClr val="000000"/>
                </a:solidFill>
                <a:effectLst/>
              </a:rPr>
              <a:t>must provide his or her own transportation.  </a:t>
            </a:r>
            <a:endParaRPr lang="en-US" sz="3000" dirty="0" smtClean="0">
              <a:solidFill>
                <a:srgbClr val="000000"/>
              </a:solidFill>
              <a:effectLst/>
            </a:endParaRPr>
          </a:p>
          <a:p>
            <a:pPr marL="0" indent="0">
              <a:buNone/>
            </a:pPr>
            <a:endParaRPr lang="en-US" sz="1600" i="1" dirty="0">
              <a:solidFill>
                <a:srgbClr val="000000"/>
              </a:solidFill>
              <a:effectLst/>
            </a:endParaRPr>
          </a:p>
          <a:p>
            <a:pPr marL="0" indent="0">
              <a:buNone/>
            </a:pPr>
            <a:r>
              <a:rPr lang="en-US" sz="1800" i="1" dirty="0" smtClean="0">
                <a:solidFill>
                  <a:srgbClr val="000000"/>
                </a:solidFill>
                <a:effectLst/>
              </a:rPr>
              <a:t>Federal </a:t>
            </a:r>
            <a:r>
              <a:rPr lang="en-US" sz="1800" i="1" dirty="0">
                <a:solidFill>
                  <a:srgbClr val="000000"/>
                </a:solidFill>
                <a:effectLst/>
              </a:rPr>
              <a:t>Register</a:t>
            </a:r>
            <a:r>
              <a:rPr lang="en-US" sz="1800" dirty="0">
                <a:solidFill>
                  <a:srgbClr val="000000"/>
                </a:solidFill>
                <a:effectLst/>
              </a:rPr>
              <a:t>, Vol. 71, No. 156 at </a:t>
            </a:r>
            <a:r>
              <a:rPr lang="en-US" sz="1800" dirty="0" smtClean="0">
                <a:solidFill>
                  <a:srgbClr val="000000"/>
                </a:solidFill>
                <a:effectLst/>
              </a:rPr>
              <a:t>46715</a:t>
            </a:r>
            <a:r>
              <a:rPr lang="en-US" dirty="0" smtClean="0">
                <a:solidFill>
                  <a:srgbClr val="000000"/>
                </a:solidFill>
                <a:effectLst/>
              </a:rPr>
              <a:t>  </a:t>
            </a:r>
            <a:endParaRPr lang="en-US" dirty="0">
              <a:solidFill>
                <a:srgbClr val="000000"/>
              </a:solidFill>
              <a:effectLst/>
            </a:endParaRPr>
          </a:p>
          <a:p>
            <a:pPr marL="0" indent="0">
              <a:buNone/>
            </a:pPr>
            <a:endParaRPr lang="en-US" dirty="0">
              <a:solidFill>
                <a:srgbClr val="000000"/>
              </a:solidFill>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8077200" y="6260655"/>
            <a:ext cx="609600" cy="457200"/>
          </a:xfrm>
          <a:prstGeom prst="rect">
            <a:avLst/>
          </a:prstGeom>
        </p:spPr>
        <p:txBody>
          <a:bodyPr/>
          <a:lstStyle/>
          <a:p>
            <a:fld id="{32E85551-1F07-42CD-AA7B-98C8A9C5DDBB}" type="slidenum">
              <a:rPr lang="en-US" smtClean="0"/>
              <a:pPr/>
              <a:t>4</a:t>
            </a:fld>
            <a:endParaRPr lang="en-US" dirty="0"/>
          </a:p>
        </p:txBody>
      </p:sp>
    </p:spTree>
    <p:extLst>
      <p:ext uri="{BB962C8B-B14F-4D97-AF65-F5344CB8AC3E}">
        <p14:creationId xmlns:p14="http://schemas.microsoft.com/office/powerpoint/2010/main" val="843624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latin typeface="Arial" panose="020B0604020202020204" pitchFamily="34" charset="0"/>
                <a:cs typeface="Arial" panose="020B0604020202020204" pitchFamily="34" charset="0"/>
              </a:rPr>
              <a:t>Suspensions and Short Term Removals</a:t>
            </a:r>
            <a:endParaRPr lang="en-US" dirty="0"/>
          </a:p>
        </p:txBody>
      </p:sp>
      <p:sp>
        <p:nvSpPr>
          <p:cNvPr id="3" name="Content Placeholder 2"/>
          <p:cNvSpPr>
            <a:spLocks noGrp="1"/>
          </p:cNvSpPr>
          <p:nvPr>
            <p:ph idx="1"/>
          </p:nvPr>
        </p:nvSpPr>
        <p:spPr/>
        <p:txBody>
          <a:bodyPr/>
          <a:lstStyle/>
          <a:p>
            <a:pPr marL="0" indent="0">
              <a:buNone/>
            </a:pPr>
            <a:r>
              <a:rPr lang="en-US" sz="3000" u="sng" dirty="0">
                <a:solidFill>
                  <a:srgbClr val="000000"/>
                </a:solidFill>
                <a:effectLst/>
              </a:rPr>
              <a:t>Short Term </a:t>
            </a:r>
            <a:r>
              <a:rPr lang="en-US" sz="3000" u="sng" dirty="0" smtClean="0">
                <a:solidFill>
                  <a:srgbClr val="000000"/>
                </a:solidFill>
                <a:effectLst/>
              </a:rPr>
              <a:t>Removals</a:t>
            </a:r>
          </a:p>
          <a:p>
            <a:pPr marL="0" indent="0">
              <a:buNone/>
            </a:pPr>
            <a:endParaRPr lang="en-US" sz="3000" dirty="0">
              <a:solidFill>
                <a:srgbClr val="000000"/>
              </a:solidFill>
              <a:effectLst/>
            </a:endParaRPr>
          </a:p>
          <a:p>
            <a:pPr marL="0" indent="0">
              <a:buNone/>
            </a:pPr>
            <a:r>
              <a:rPr lang="en-US" sz="3000" dirty="0">
                <a:solidFill>
                  <a:srgbClr val="000000"/>
                </a:solidFill>
                <a:effectLst/>
              </a:rPr>
              <a:t>Short term removals can include removals of lesser significance – abbreviated removals from the classroom, time-out, and being sent to the principal, do not count toward the 10 days.</a:t>
            </a:r>
          </a:p>
          <a:p>
            <a:pPr marL="0" indent="0">
              <a:buNone/>
            </a:pPr>
            <a:endParaRPr lang="en-US"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8077200" y="6260655"/>
            <a:ext cx="609600" cy="457200"/>
          </a:xfrm>
          <a:prstGeom prst="rect">
            <a:avLst/>
          </a:prstGeom>
        </p:spPr>
        <p:txBody>
          <a:bodyPr/>
          <a:lstStyle/>
          <a:p>
            <a:fld id="{32E85551-1F07-42CD-AA7B-98C8A9C5DDBB}" type="slidenum">
              <a:rPr lang="en-US" smtClean="0"/>
              <a:pPr/>
              <a:t>5</a:t>
            </a:fld>
            <a:endParaRPr lang="en-US" dirty="0"/>
          </a:p>
        </p:txBody>
      </p:sp>
    </p:spTree>
    <p:extLst>
      <p:ext uri="{BB962C8B-B14F-4D97-AF65-F5344CB8AC3E}">
        <p14:creationId xmlns:p14="http://schemas.microsoft.com/office/powerpoint/2010/main" val="19606402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792162"/>
          </a:xfrm>
        </p:spPr>
        <p:txBody>
          <a:bodyPr>
            <a:noAutofit/>
          </a:bodyPr>
          <a:lstStyle/>
          <a:p>
            <a:r>
              <a:rPr lang="en-US" sz="2800" b="1" dirty="0" smtClean="0">
                <a:effectLst/>
                <a:latin typeface="Arial" panose="020B0604020202020204" pitchFamily="34" charset="0"/>
                <a:cs typeface="Arial" panose="020B0604020202020204" pitchFamily="34" charset="0"/>
              </a:rPr>
              <a:t>Long Term Removals and Changes of Placement</a:t>
            </a:r>
            <a:endParaRPr lang="en-US" sz="2800" b="1" dirty="0">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4800" y="1371600"/>
            <a:ext cx="8686800" cy="4754563"/>
          </a:xfrm>
        </p:spPr>
        <p:txBody>
          <a:bodyPr>
            <a:noAutofit/>
          </a:bodyPr>
          <a:lstStyle/>
          <a:p>
            <a:pPr>
              <a:buClrTx/>
            </a:pPr>
            <a:r>
              <a:rPr lang="en-US" dirty="0" smtClean="0">
                <a:solidFill>
                  <a:srgbClr val="000000"/>
                </a:solidFill>
                <a:effectLst/>
              </a:rPr>
              <a:t>A </a:t>
            </a:r>
            <a:r>
              <a:rPr lang="en-US" dirty="0">
                <a:solidFill>
                  <a:srgbClr val="000000"/>
                </a:solidFill>
                <a:effectLst/>
              </a:rPr>
              <a:t>removal constitutes a change of placement </a:t>
            </a:r>
            <a:r>
              <a:rPr lang="en-US" dirty="0" smtClean="0">
                <a:solidFill>
                  <a:srgbClr val="000000"/>
                </a:solidFill>
                <a:effectLst/>
              </a:rPr>
              <a:t>if:</a:t>
            </a:r>
          </a:p>
          <a:p>
            <a:pPr lvl="1">
              <a:buClrTx/>
            </a:pPr>
            <a:r>
              <a:rPr lang="en-US" dirty="0" smtClean="0">
                <a:solidFill>
                  <a:srgbClr val="000000"/>
                </a:solidFill>
                <a:effectLst/>
              </a:rPr>
              <a:t>it </a:t>
            </a:r>
            <a:r>
              <a:rPr lang="en-US" dirty="0">
                <a:solidFill>
                  <a:srgbClr val="000000"/>
                </a:solidFill>
                <a:effectLst/>
              </a:rPr>
              <a:t>exceeds 10 consecutive school </a:t>
            </a:r>
            <a:r>
              <a:rPr lang="en-US" dirty="0" smtClean="0">
                <a:solidFill>
                  <a:srgbClr val="000000"/>
                </a:solidFill>
                <a:effectLst/>
              </a:rPr>
              <a:t>days; or</a:t>
            </a:r>
          </a:p>
          <a:p>
            <a:pPr lvl="1">
              <a:buClrTx/>
            </a:pPr>
            <a:r>
              <a:rPr lang="en-US" dirty="0" smtClean="0">
                <a:solidFill>
                  <a:srgbClr val="000000"/>
                </a:solidFill>
              </a:rPr>
              <a:t>a series of removals constitute a pattern amounting to a change of placement.</a:t>
            </a:r>
            <a:endParaRPr lang="en-US" dirty="0" smtClean="0">
              <a:solidFill>
                <a:srgbClr val="000000"/>
              </a:solidFill>
              <a:effectLst/>
            </a:endParaRPr>
          </a:p>
          <a:p>
            <a:pPr>
              <a:buClrTx/>
            </a:pPr>
            <a:endParaRPr lang="en-US" dirty="0">
              <a:solidFill>
                <a:srgbClr val="000000"/>
              </a:solidFill>
            </a:endParaRPr>
          </a:p>
          <a:p>
            <a:pPr>
              <a:buClrTx/>
            </a:pPr>
            <a:r>
              <a:rPr lang="en-US" dirty="0" smtClean="0">
                <a:solidFill>
                  <a:srgbClr val="000000"/>
                </a:solidFill>
              </a:rPr>
              <a:t>What </a:t>
            </a:r>
            <a:r>
              <a:rPr lang="en-US" dirty="0">
                <a:solidFill>
                  <a:srgbClr val="000000"/>
                </a:solidFill>
              </a:rPr>
              <a:t>factors are to be considered in determining if the series of removals constitutes a </a:t>
            </a:r>
            <a:r>
              <a:rPr lang="en-US" dirty="0" smtClean="0">
                <a:solidFill>
                  <a:srgbClr val="000000"/>
                </a:solidFill>
              </a:rPr>
              <a:t>pattern?</a:t>
            </a:r>
            <a:endParaRPr lang="en-US" dirty="0" smtClean="0">
              <a:solidFill>
                <a:srgbClr val="000000"/>
              </a:solidFill>
              <a:effectLst/>
            </a:endParaRPr>
          </a:p>
          <a:p>
            <a:pPr lvl="1">
              <a:buClrTx/>
            </a:pPr>
            <a:r>
              <a:rPr lang="en-US" dirty="0" smtClean="0">
                <a:solidFill>
                  <a:srgbClr val="000000"/>
                </a:solidFill>
                <a:effectLst/>
              </a:rPr>
              <a:t>Whether the series of removals total </a:t>
            </a:r>
            <a:r>
              <a:rPr lang="en-US" dirty="0">
                <a:solidFill>
                  <a:srgbClr val="000000"/>
                </a:solidFill>
                <a:effectLst/>
              </a:rPr>
              <a:t>more than 10 school days in a school year; </a:t>
            </a:r>
            <a:r>
              <a:rPr lang="en-US" dirty="0">
                <a:solidFill>
                  <a:srgbClr val="000000"/>
                </a:solidFill>
              </a:rPr>
              <a:t> </a:t>
            </a:r>
          </a:p>
          <a:p>
            <a:pPr lvl="1">
              <a:buClrTx/>
            </a:pPr>
            <a:r>
              <a:rPr lang="en-US" dirty="0" smtClean="0">
                <a:solidFill>
                  <a:srgbClr val="000000"/>
                </a:solidFill>
              </a:rPr>
              <a:t>Whether the </a:t>
            </a:r>
            <a:r>
              <a:rPr lang="en-US" dirty="0">
                <a:solidFill>
                  <a:srgbClr val="000000"/>
                </a:solidFill>
              </a:rPr>
              <a:t>student’s behavior is substantially similar to the student’s behavior in previous incidents that resulted in the series of removals; </a:t>
            </a:r>
            <a:r>
              <a:rPr lang="en-US" b="1" i="1" dirty="0">
                <a:solidFill>
                  <a:srgbClr val="000000"/>
                </a:solidFill>
              </a:rPr>
              <a:t>and</a:t>
            </a:r>
            <a:r>
              <a:rPr lang="en-US" dirty="0">
                <a:solidFill>
                  <a:srgbClr val="000000"/>
                </a:solidFill>
              </a:rPr>
              <a:t> </a:t>
            </a:r>
            <a:endParaRPr lang="en-US" dirty="0" smtClean="0">
              <a:solidFill>
                <a:srgbClr val="000000"/>
              </a:solidFill>
            </a:endParaRPr>
          </a:p>
          <a:p>
            <a:pPr lvl="1">
              <a:buClrTx/>
            </a:pPr>
            <a:r>
              <a:rPr lang="en-US" dirty="0" smtClean="0">
                <a:solidFill>
                  <a:srgbClr val="000000"/>
                </a:solidFill>
              </a:rPr>
              <a:t>The length </a:t>
            </a:r>
            <a:r>
              <a:rPr lang="en-US" dirty="0">
                <a:solidFill>
                  <a:srgbClr val="000000"/>
                </a:solidFill>
              </a:rPr>
              <a:t>of each removal, total amount of time the student has been </a:t>
            </a:r>
            <a:r>
              <a:rPr lang="en-US" dirty="0" smtClean="0">
                <a:solidFill>
                  <a:srgbClr val="000000"/>
                </a:solidFill>
              </a:rPr>
              <a:t>removed, </a:t>
            </a:r>
            <a:r>
              <a:rPr lang="en-US" dirty="0">
                <a:solidFill>
                  <a:srgbClr val="000000"/>
                </a:solidFill>
              </a:rPr>
              <a:t>and the proximity of the removals to one another. </a:t>
            </a:r>
          </a:p>
          <a:p>
            <a:pPr marL="0" indent="0">
              <a:buNone/>
            </a:pPr>
            <a:endParaRPr lang="en-US" sz="2000" dirty="0">
              <a:solidFill>
                <a:srgbClr val="000000"/>
              </a:solidFill>
              <a:effectLst/>
            </a:endParaRPr>
          </a:p>
          <a:p>
            <a:pPr marL="0" indent="0">
              <a:buNone/>
            </a:pPr>
            <a:endParaRPr lang="en-US" dirty="0" smtClean="0">
              <a:solidFill>
                <a:srgbClr val="000000"/>
              </a:solidFill>
              <a:latin typeface="Arial" panose="020B0604020202020204" pitchFamily="34" charset="0"/>
              <a:cs typeface="Arial" panose="020B0604020202020204" pitchFamily="34" charset="0"/>
            </a:endParaRPr>
          </a:p>
          <a:p>
            <a:pPr marL="0" indent="0">
              <a:buNone/>
            </a:pPr>
            <a:r>
              <a:rPr lang="en-US" dirty="0">
                <a:solidFill>
                  <a:srgbClr val="000000"/>
                </a:solidFill>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8077200" y="6260655"/>
            <a:ext cx="609600" cy="457200"/>
          </a:xfrm>
          <a:prstGeom prst="rect">
            <a:avLst/>
          </a:prstGeom>
        </p:spPr>
        <p:txBody>
          <a:bodyPr/>
          <a:lstStyle/>
          <a:p>
            <a:fld id="{32E85551-1F07-42CD-AA7B-98C8A9C5DDBB}" type="slidenum">
              <a:rPr lang="en-US" smtClean="0"/>
              <a:pPr/>
              <a:t>6</a:t>
            </a:fld>
            <a:endParaRPr lang="en-US" dirty="0"/>
          </a:p>
        </p:txBody>
      </p:sp>
    </p:spTree>
    <p:extLst>
      <p:ext uri="{BB962C8B-B14F-4D97-AF65-F5344CB8AC3E}">
        <p14:creationId xmlns:p14="http://schemas.microsoft.com/office/powerpoint/2010/main" val="38140195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34400" cy="792162"/>
          </a:xfrm>
        </p:spPr>
        <p:txBody>
          <a:bodyPr>
            <a:noAutofit/>
          </a:bodyPr>
          <a:lstStyle/>
          <a:p>
            <a:r>
              <a:rPr lang="en-US" sz="2800" b="1" dirty="0">
                <a:effectLst/>
                <a:latin typeface="Arial" panose="020B0604020202020204" pitchFamily="34" charset="0"/>
                <a:cs typeface="Arial" panose="020B0604020202020204" pitchFamily="34" charset="0"/>
              </a:rPr>
              <a:t>Long Term Removals and Changes of Placement</a:t>
            </a:r>
          </a:p>
        </p:txBody>
      </p:sp>
      <p:sp>
        <p:nvSpPr>
          <p:cNvPr id="3" name="Content Placeholder 2"/>
          <p:cNvSpPr>
            <a:spLocks noGrp="1"/>
          </p:cNvSpPr>
          <p:nvPr>
            <p:ph idx="1"/>
          </p:nvPr>
        </p:nvSpPr>
        <p:spPr>
          <a:xfrm>
            <a:off x="152400" y="1447800"/>
            <a:ext cx="8839200" cy="5257800"/>
          </a:xfrm>
        </p:spPr>
        <p:txBody>
          <a:bodyPr/>
          <a:lstStyle/>
          <a:p>
            <a:pPr marL="0" indent="0">
              <a:buNone/>
            </a:pPr>
            <a:r>
              <a:rPr lang="en-US" sz="3000" dirty="0">
                <a:solidFill>
                  <a:srgbClr val="000000"/>
                </a:solidFill>
                <a:effectLst/>
              </a:rPr>
              <a:t>The school is required to provide the </a:t>
            </a:r>
            <a:r>
              <a:rPr lang="en-US" sz="3000" dirty="0" smtClean="0">
                <a:solidFill>
                  <a:srgbClr val="000000"/>
                </a:solidFill>
                <a:effectLst/>
              </a:rPr>
              <a:t>student </a:t>
            </a:r>
            <a:r>
              <a:rPr lang="en-US" sz="3000" dirty="0">
                <a:solidFill>
                  <a:srgbClr val="000000"/>
                </a:solidFill>
                <a:effectLst/>
              </a:rPr>
              <a:t>with educational services on any days beyond the 10 cumulative “FAPE Free” days of removal during which no services are required.  </a:t>
            </a:r>
            <a:endParaRPr lang="en-US" sz="3000" dirty="0" smtClean="0">
              <a:solidFill>
                <a:srgbClr val="000000"/>
              </a:solidFill>
              <a:effectLst/>
            </a:endParaRPr>
          </a:p>
          <a:p>
            <a:pPr marL="0" indent="0">
              <a:buNone/>
            </a:pPr>
            <a:endParaRPr lang="en-US" sz="1800" dirty="0" smtClean="0">
              <a:solidFill>
                <a:srgbClr val="000000"/>
              </a:solidFill>
              <a:effectLst/>
            </a:endParaRPr>
          </a:p>
          <a:p>
            <a:pPr marL="0" indent="0">
              <a:buNone/>
            </a:pPr>
            <a:endParaRPr lang="en-US" sz="1800" dirty="0">
              <a:solidFill>
                <a:srgbClr val="000000"/>
              </a:solidFill>
              <a:effectLst/>
            </a:endParaRPr>
          </a:p>
          <a:p>
            <a:pPr marL="0" indent="0">
              <a:buNone/>
            </a:pPr>
            <a:r>
              <a:rPr lang="en-US" sz="1800" dirty="0" smtClean="0">
                <a:solidFill>
                  <a:srgbClr val="000000"/>
                </a:solidFill>
                <a:effectLst/>
              </a:rPr>
              <a:t>20 </a:t>
            </a:r>
            <a:r>
              <a:rPr lang="en-US" sz="1800" dirty="0">
                <a:solidFill>
                  <a:srgbClr val="000000"/>
                </a:solidFill>
                <a:effectLst/>
              </a:rPr>
              <a:t>U.S.C. </a:t>
            </a:r>
            <a:r>
              <a:rPr lang="en-US" sz="1800" dirty="0" smtClean="0">
                <a:solidFill>
                  <a:srgbClr val="000000"/>
                </a:solidFill>
                <a:effectLst/>
              </a:rPr>
              <a:t>1415(k); 34 CFR§300.536 </a:t>
            </a:r>
            <a:endParaRPr lang="en-US" sz="1800" dirty="0">
              <a:solidFill>
                <a:srgbClr val="000000"/>
              </a:solidFill>
              <a:effectLst/>
            </a:endParaRPr>
          </a:p>
          <a:p>
            <a:endParaRPr lang="en-US" dirty="0">
              <a:solidFill>
                <a:srgbClr val="000000"/>
              </a:solidFill>
            </a:endParaRPr>
          </a:p>
          <a:p>
            <a:pPr marL="0" indent="0">
              <a:buNone/>
            </a:pPr>
            <a:endParaRPr lang="en-US"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8077200" y="6260655"/>
            <a:ext cx="609600" cy="457200"/>
          </a:xfrm>
          <a:prstGeom prst="rect">
            <a:avLst/>
          </a:prstGeom>
        </p:spPr>
        <p:txBody>
          <a:bodyPr/>
          <a:lstStyle/>
          <a:p>
            <a:fld id="{32E85551-1F07-42CD-AA7B-98C8A9C5DDBB}" type="slidenum">
              <a:rPr lang="en-US" smtClean="0"/>
              <a:pPr/>
              <a:t>7</a:t>
            </a:fld>
            <a:endParaRPr lang="en-US" dirty="0"/>
          </a:p>
        </p:txBody>
      </p:sp>
    </p:spTree>
    <p:extLst>
      <p:ext uri="{BB962C8B-B14F-4D97-AF65-F5344CB8AC3E}">
        <p14:creationId xmlns:p14="http://schemas.microsoft.com/office/powerpoint/2010/main" val="3199531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458200" cy="762000"/>
          </a:xfrm>
        </p:spPr>
        <p:txBody>
          <a:bodyPr/>
          <a:lstStyle/>
          <a:p>
            <a:r>
              <a:rPr lang="en-US" sz="2800" b="1" dirty="0" smtClean="0">
                <a:effectLst/>
                <a:latin typeface="Arial" panose="020B0604020202020204" pitchFamily="34" charset="0"/>
                <a:cs typeface="Arial" panose="020B0604020202020204" pitchFamily="34" charset="0"/>
              </a:rPr>
              <a:t>Long Term Removals and Changes of Placement</a:t>
            </a:r>
            <a:endParaRPr lang="en-US" sz="2800" b="1" dirty="0">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46314" y="1383855"/>
            <a:ext cx="8229600" cy="4876800"/>
          </a:xfrm>
        </p:spPr>
        <p:txBody>
          <a:bodyPr>
            <a:normAutofit lnSpcReduction="10000"/>
          </a:bodyPr>
          <a:lstStyle/>
          <a:p>
            <a:pPr marL="0" indent="0">
              <a:buNone/>
            </a:pPr>
            <a:r>
              <a:rPr lang="en-US" sz="3200" dirty="0">
                <a:solidFill>
                  <a:srgbClr val="000000"/>
                </a:solidFill>
                <a:effectLst/>
              </a:rPr>
              <a:t>If a change of placement </a:t>
            </a:r>
            <a:r>
              <a:rPr lang="en-US" sz="3200" dirty="0" smtClean="0">
                <a:solidFill>
                  <a:srgbClr val="000000"/>
                </a:solidFill>
                <a:effectLst/>
              </a:rPr>
              <a:t>or a long term removal occurs</a:t>
            </a:r>
            <a:r>
              <a:rPr lang="en-US" sz="3200" dirty="0">
                <a:solidFill>
                  <a:srgbClr val="000000"/>
                </a:solidFill>
                <a:effectLst/>
              </a:rPr>
              <a:t>, the IEP team determines the interim setting for services, and the IEP team has the duty to provide, as appropriate, a functional behavioral assessment and behavioral intervention services and modifications that are designed to address the behavioral violation so that it does not recur.  </a:t>
            </a:r>
            <a:endParaRPr lang="en-US" sz="1700" dirty="0" smtClean="0">
              <a:solidFill>
                <a:srgbClr val="000000"/>
              </a:solidFill>
              <a:effectLst/>
            </a:endParaRPr>
          </a:p>
          <a:p>
            <a:pPr marL="0" indent="0">
              <a:buNone/>
            </a:pPr>
            <a:endParaRPr lang="en-US" sz="1700" dirty="0" smtClean="0">
              <a:solidFill>
                <a:srgbClr val="000000"/>
              </a:solidFill>
              <a:effectLst/>
            </a:endParaRPr>
          </a:p>
          <a:p>
            <a:pPr marL="0" indent="0">
              <a:spcAft>
                <a:spcPts val="1800"/>
              </a:spcAft>
              <a:buNone/>
            </a:pPr>
            <a:r>
              <a:rPr lang="en-US" sz="1800" dirty="0" smtClean="0">
                <a:solidFill>
                  <a:srgbClr val="000000"/>
                </a:solidFill>
                <a:effectLst/>
              </a:rPr>
              <a:t>20 </a:t>
            </a:r>
            <a:r>
              <a:rPr lang="en-US" sz="1800" dirty="0">
                <a:solidFill>
                  <a:srgbClr val="000000"/>
                </a:solidFill>
                <a:effectLst/>
              </a:rPr>
              <a:t>U.S.C. §1415(k)(1)(D)(</a:t>
            </a:r>
            <a:r>
              <a:rPr lang="en-US" sz="1800" dirty="0" smtClean="0">
                <a:solidFill>
                  <a:srgbClr val="000000"/>
                </a:solidFill>
                <a:effectLst/>
              </a:rPr>
              <a:t>ii); 34 </a:t>
            </a:r>
            <a:r>
              <a:rPr lang="en-US" sz="1800" dirty="0">
                <a:solidFill>
                  <a:srgbClr val="000000"/>
                </a:solidFill>
                <a:effectLst/>
              </a:rPr>
              <a:t>CFR §300.530(d)(1)(ii</a:t>
            </a:r>
            <a:r>
              <a:rPr lang="en-US" sz="1800" dirty="0" smtClean="0">
                <a:solidFill>
                  <a:srgbClr val="000000"/>
                </a:solidFill>
                <a:effectLst/>
              </a:rPr>
              <a:t>)  </a:t>
            </a:r>
            <a:endParaRPr lang="en-US" sz="1800" dirty="0">
              <a:solidFill>
                <a:srgbClr val="000000"/>
              </a:solidFill>
              <a:effectLst/>
            </a:endParaRPr>
          </a:p>
          <a:p>
            <a:pPr marL="0" indent="0">
              <a:buNone/>
            </a:pPr>
            <a:endParaRPr lang="en-US"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8077200" y="6260655"/>
            <a:ext cx="609600" cy="457200"/>
          </a:xfrm>
          <a:prstGeom prst="rect">
            <a:avLst/>
          </a:prstGeom>
        </p:spPr>
        <p:txBody>
          <a:bodyPr/>
          <a:lstStyle/>
          <a:p>
            <a:fld id="{32E85551-1F07-42CD-AA7B-98C8A9C5DDBB}" type="slidenum">
              <a:rPr lang="en-US" smtClean="0"/>
              <a:pPr/>
              <a:t>8</a:t>
            </a:fld>
            <a:endParaRPr lang="en-US" dirty="0"/>
          </a:p>
        </p:txBody>
      </p:sp>
    </p:spTree>
    <p:extLst>
      <p:ext uri="{BB962C8B-B14F-4D97-AF65-F5344CB8AC3E}">
        <p14:creationId xmlns:p14="http://schemas.microsoft.com/office/powerpoint/2010/main" val="30287988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458200" cy="762000"/>
          </a:xfrm>
        </p:spPr>
        <p:txBody>
          <a:bodyPr/>
          <a:lstStyle/>
          <a:p>
            <a:r>
              <a:rPr lang="en-US" sz="2800" b="1" dirty="0" smtClean="0">
                <a:effectLst/>
                <a:latin typeface="Arial" panose="020B0604020202020204" pitchFamily="34" charset="0"/>
                <a:cs typeface="Arial" panose="020B0604020202020204" pitchFamily="34" charset="0"/>
              </a:rPr>
              <a:t>Long Term Removals and Changes of Placement</a:t>
            </a:r>
            <a:endParaRPr lang="en-US" sz="2800" b="1" dirty="0">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4800" y="1371600"/>
            <a:ext cx="8534400" cy="4754563"/>
          </a:xfrm>
        </p:spPr>
        <p:txBody>
          <a:bodyPr>
            <a:normAutofit lnSpcReduction="10000"/>
          </a:bodyPr>
          <a:lstStyle/>
          <a:p>
            <a:pPr marL="0" indent="0">
              <a:buNone/>
            </a:pPr>
            <a:r>
              <a:rPr lang="en-US" sz="3000" dirty="0">
                <a:solidFill>
                  <a:srgbClr val="000000"/>
                </a:solidFill>
                <a:effectLst/>
              </a:rPr>
              <a:t>A reevaluation and manifestation determination must be conducted for a </a:t>
            </a:r>
            <a:r>
              <a:rPr lang="en-US" sz="3000" dirty="0" smtClean="0">
                <a:solidFill>
                  <a:srgbClr val="000000"/>
                </a:solidFill>
                <a:effectLst/>
              </a:rPr>
              <a:t>student </a:t>
            </a:r>
            <a:r>
              <a:rPr lang="en-US" sz="3000" dirty="0">
                <a:solidFill>
                  <a:srgbClr val="000000"/>
                </a:solidFill>
                <a:effectLst/>
              </a:rPr>
              <a:t>under Section 504.  </a:t>
            </a:r>
            <a:endParaRPr lang="en-US" sz="3000" dirty="0" smtClean="0">
              <a:solidFill>
                <a:srgbClr val="000000"/>
              </a:solidFill>
              <a:effectLst/>
            </a:endParaRPr>
          </a:p>
          <a:p>
            <a:pPr marL="0" indent="0">
              <a:buNone/>
            </a:pPr>
            <a:endParaRPr lang="en-US" sz="3000" dirty="0" smtClean="0">
              <a:solidFill>
                <a:srgbClr val="000000"/>
              </a:solidFill>
              <a:effectLst/>
            </a:endParaRPr>
          </a:p>
          <a:p>
            <a:pPr marL="0" indent="0">
              <a:buNone/>
            </a:pPr>
            <a:r>
              <a:rPr lang="en-US" sz="1800" dirty="0" smtClean="0">
                <a:solidFill>
                  <a:srgbClr val="000000"/>
                </a:solidFill>
                <a:effectLst/>
              </a:rPr>
              <a:t>34 </a:t>
            </a:r>
            <a:r>
              <a:rPr lang="en-US" sz="1800" dirty="0">
                <a:solidFill>
                  <a:srgbClr val="000000"/>
                </a:solidFill>
                <a:effectLst/>
              </a:rPr>
              <a:t>CFR §104.35(a</a:t>
            </a:r>
            <a:r>
              <a:rPr lang="en-US" sz="1800" dirty="0" smtClean="0">
                <a:solidFill>
                  <a:srgbClr val="000000"/>
                </a:solidFill>
                <a:effectLst/>
              </a:rPr>
              <a:t>) </a:t>
            </a:r>
          </a:p>
          <a:p>
            <a:pPr marL="0" indent="0">
              <a:buNone/>
            </a:pPr>
            <a:endParaRPr lang="en-US" sz="2800" dirty="0">
              <a:solidFill>
                <a:srgbClr val="000000"/>
              </a:solidFill>
              <a:effectLst/>
            </a:endParaRPr>
          </a:p>
          <a:p>
            <a:pPr marL="0" indent="0">
              <a:buNone/>
            </a:pPr>
            <a:r>
              <a:rPr lang="en-US" sz="3000" dirty="0" smtClean="0">
                <a:solidFill>
                  <a:srgbClr val="000000"/>
                </a:solidFill>
                <a:effectLst/>
              </a:rPr>
              <a:t>Behavior </a:t>
            </a:r>
            <a:r>
              <a:rPr lang="en-US" sz="3000" dirty="0">
                <a:solidFill>
                  <a:srgbClr val="000000"/>
                </a:solidFill>
                <a:effectLst/>
              </a:rPr>
              <a:t>management/discipline plans must be developed in response to misconduct by </a:t>
            </a:r>
            <a:r>
              <a:rPr lang="en-US" sz="3000" dirty="0" smtClean="0">
                <a:solidFill>
                  <a:srgbClr val="000000"/>
                </a:solidFill>
                <a:effectLst/>
              </a:rPr>
              <a:t>students </a:t>
            </a:r>
            <a:r>
              <a:rPr lang="en-US" sz="3000" dirty="0">
                <a:solidFill>
                  <a:srgbClr val="000000"/>
                </a:solidFill>
                <a:effectLst/>
              </a:rPr>
              <a:t>under Section 504. </a:t>
            </a:r>
            <a:endParaRPr lang="en-US" sz="3000" dirty="0" smtClean="0">
              <a:solidFill>
                <a:srgbClr val="000000"/>
              </a:solidFill>
              <a:effectLst/>
            </a:endParaRPr>
          </a:p>
          <a:p>
            <a:pPr marL="0" indent="0">
              <a:buNone/>
            </a:pPr>
            <a:endParaRPr lang="en-US" sz="1800" i="1" dirty="0" smtClean="0">
              <a:solidFill>
                <a:srgbClr val="000000"/>
              </a:solidFill>
              <a:effectLst/>
            </a:endParaRPr>
          </a:p>
          <a:p>
            <a:pPr marL="0" indent="0">
              <a:buNone/>
            </a:pPr>
            <a:r>
              <a:rPr lang="en-US" sz="1800" i="1" dirty="0" smtClean="0">
                <a:solidFill>
                  <a:srgbClr val="000000"/>
                </a:solidFill>
                <a:effectLst/>
              </a:rPr>
              <a:t>Morgan </a:t>
            </a:r>
            <a:r>
              <a:rPr lang="en-US" sz="1800" i="1" dirty="0">
                <a:solidFill>
                  <a:srgbClr val="000000"/>
                </a:solidFill>
                <a:effectLst/>
              </a:rPr>
              <a:t>v. Chris L.,</a:t>
            </a:r>
            <a:r>
              <a:rPr lang="en-US" sz="1800" dirty="0">
                <a:solidFill>
                  <a:srgbClr val="000000"/>
                </a:solidFill>
                <a:effectLst/>
              </a:rPr>
              <a:t> 106 F.3d 401 (6</a:t>
            </a:r>
            <a:r>
              <a:rPr lang="en-US" sz="1800" baseline="30000" dirty="0">
                <a:solidFill>
                  <a:srgbClr val="000000"/>
                </a:solidFill>
                <a:effectLst/>
              </a:rPr>
              <a:t>th</a:t>
            </a:r>
            <a:r>
              <a:rPr lang="en-US" sz="1800" dirty="0">
                <a:solidFill>
                  <a:srgbClr val="000000"/>
                </a:solidFill>
                <a:effectLst/>
              </a:rPr>
              <a:t> Circuit (</a:t>
            </a:r>
            <a:r>
              <a:rPr lang="en-US" sz="1800" dirty="0" smtClean="0">
                <a:solidFill>
                  <a:srgbClr val="000000"/>
                </a:solidFill>
                <a:effectLst/>
              </a:rPr>
              <a:t>Tenn.))  </a:t>
            </a:r>
            <a:r>
              <a:rPr lang="en-US" sz="1800" b="1" dirty="0" smtClean="0">
                <a:solidFill>
                  <a:srgbClr val="000000"/>
                </a:solidFill>
                <a:effectLst/>
              </a:rPr>
              <a:t>  </a:t>
            </a:r>
            <a:endParaRPr lang="en-US" sz="1800" dirty="0">
              <a:solidFill>
                <a:srgbClr val="000000"/>
              </a:solidFill>
              <a:effectLst/>
            </a:endParaRPr>
          </a:p>
          <a:p>
            <a:pPr marL="0" indent="0">
              <a:buNone/>
            </a:pPr>
            <a:endParaRPr lang="en-US"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8077200" y="6260655"/>
            <a:ext cx="609600" cy="457200"/>
          </a:xfrm>
          <a:prstGeom prst="rect">
            <a:avLst/>
          </a:prstGeom>
        </p:spPr>
        <p:txBody>
          <a:bodyPr/>
          <a:lstStyle/>
          <a:p>
            <a:fld id="{32E85551-1F07-42CD-AA7B-98C8A9C5DDBB}" type="slidenum">
              <a:rPr lang="en-US" smtClean="0"/>
              <a:pPr/>
              <a:t>9</a:t>
            </a:fld>
            <a:endParaRPr lang="en-US" dirty="0"/>
          </a:p>
        </p:txBody>
      </p:sp>
    </p:spTree>
    <p:extLst>
      <p:ext uri="{BB962C8B-B14F-4D97-AF65-F5344CB8AC3E}">
        <p14:creationId xmlns:p14="http://schemas.microsoft.com/office/powerpoint/2010/main" val="558073709"/>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 B">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395</TotalTime>
  <Words>1584</Words>
  <Application>Microsoft Office PowerPoint</Application>
  <PresentationFormat>On-screen Show (4:3)</PresentationFormat>
  <Paragraphs>209</Paragraphs>
  <Slides>27</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Open Sans</vt:lpstr>
      <vt:lpstr>PermianSlabSerifTypeface</vt:lpstr>
      <vt:lpstr>PowerPoint B</vt:lpstr>
      <vt:lpstr>Disciplining Students with Disabilities </vt:lpstr>
      <vt:lpstr>Suspensions and Short Term Removals </vt:lpstr>
      <vt:lpstr>Suspensions and Short Term Removals</vt:lpstr>
      <vt:lpstr>Suspensions and Short Term Removals</vt:lpstr>
      <vt:lpstr>Suspensions and Short Term Removals</vt:lpstr>
      <vt:lpstr>Long Term Removals and Changes of Placement</vt:lpstr>
      <vt:lpstr>Long Term Removals and Changes of Placement</vt:lpstr>
      <vt:lpstr>Long Term Removals and Changes of Placement</vt:lpstr>
      <vt:lpstr>Long Term Removals and Changes of Placement</vt:lpstr>
      <vt:lpstr>Manifestation Determinations</vt:lpstr>
      <vt:lpstr>Manifestation Determinations</vt:lpstr>
      <vt:lpstr>Manifestation Determinations</vt:lpstr>
      <vt:lpstr>Manifestation Determinations</vt:lpstr>
      <vt:lpstr>Manifestation Determinations</vt:lpstr>
      <vt:lpstr>Manifestation Determinations</vt:lpstr>
      <vt:lpstr>Manifestation Determinations</vt:lpstr>
      <vt:lpstr>Manifestation Determinations</vt:lpstr>
      <vt:lpstr>Manifestation Determinations</vt:lpstr>
      <vt:lpstr>Manifestation Determinations</vt:lpstr>
      <vt:lpstr>Appeals</vt:lpstr>
      <vt:lpstr>Appeals</vt:lpstr>
      <vt:lpstr>Student Disciplinary Hearing </vt:lpstr>
      <vt:lpstr>Student Disciplinary Hearing </vt:lpstr>
      <vt:lpstr>IDEA Special Exceptions – 45 Days</vt:lpstr>
      <vt:lpstr>Section 504 </vt:lpstr>
      <vt:lpstr>Disciplining Students with Disabilities</vt:lpstr>
      <vt:lpstr>PowerPoint Presentation</vt:lpstr>
    </vt:vector>
  </TitlesOfParts>
  <Company>State of Tennessee: Finance &amp;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Molly Wehlage</dc:creator>
  <cp:lastModifiedBy>TN Attendance Committee</cp:lastModifiedBy>
  <cp:revision>60</cp:revision>
  <cp:lastPrinted>2018-04-19T17:29:13Z</cp:lastPrinted>
  <dcterms:created xsi:type="dcterms:W3CDTF">2015-04-23T14:06:28Z</dcterms:created>
  <dcterms:modified xsi:type="dcterms:W3CDTF">2018-04-19T19:33:57Z</dcterms:modified>
</cp:coreProperties>
</file>