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2"/>
  </p:sldMasterIdLst>
  <p:notesMasterIdLst>
    <p:notesMasterId r:id="rId27"/>
  </p:notesMasterIdLst>
  <p:handoutMasterIdLst>
    <p:handoutMasterId r:id="rId28"/>
  </p:handoutMasterIdLst>
  <p:sldIdLst>
    <p:sldId id="259" r:id="rId3"/>
    <p:sldId id="307" r:id="rId4"/>
    <p:sldId id="299" r:id="rId5"/>
    <p:sldId id="310" r:id="rId6"/>
    <p:sldId id="282" r:id="rId7"/>
    <p:sldId id="309" r:id="rId8"/>
    <p:sldId id="300" r:id="rId9"/>
    <p:sldId id="268" r:id="rId10"/>
    <p:sldId id="270" r:id="rId11"/>
    <p:sldId id="295" r:id="rId12"/>
    <p:sldId id="286" r:id="rId13"/>
    <p:sldId id="297" r:id="rId14"/>
    <p:sldId id="289" r:id="rId15"/>
    <p:sldId id="290" r:id="rId16"/>
    <p:sldId id="292" r:id="rId17"/>
    <p:sldId id="293" r:id="rId18"/>
    <p:sldId id="298" r:id="rId19"/>
    <p:sldId id="278" r:id="rId20"/>
    <p:sldId id="284" r:id="rId21"/>
    <p:sldId id="285" r:id="rId22"/>
    <p:sldId id="288" r:id="rId23"/>
    <p:sldId id="280" r:id="rId24"/>
    <p:sldId id="281" r:id="rId25"/>
    <p:sldId id="311"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BF2447-B816-4C9D-91B1-529D46C39B5A}" v="2775" dt="2022-06-09T19:40:57.9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89" autoAdjust="0"/>
    <p:restoredTop sz="58543" autoAdjust="0"/>
  </p:normalViewPr>
  <p:slideViewPr>
    <p:cSldViewPr snapToGrid="0">
      <p:cViewPr varScale="1">
        <p:scale>
          <a:sx n="42" d="100"/>
          <a:sy n="42" d="100"/>
        </p:scale>
        <p:origin x="1244" y="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sz="quarter" idx="1"/>
          </p:nvPr>
        </p:nvSpPr>
        <p:spPr>
          <a:xfrm>
            <a:off x="3970939" y="2"/>
            <a:ext cx="3037840" cy="466434"/>
          </a:xfrm>
          <a:prstGeom prst="rect">
            <a:avLst/>
          </a:prstGeom>
        </p:spPr>
        <p:txBody>
          <a:bodyPr vert="horz" lIns="93166" tIns="46583" rIns="93166" bIns="46583" rtlCol="0"/>
          <a:lstStyle>
            <a:lvl1pPr algn="r">
              <a:defRPr sz="1200"/>
            </a:lvl1pPr>
          </a:lstStyle>
          <a:p>
            <a:fld id="{50FABAFA-9D90-4B6C-95A1-503043E46FAB}" type="datetimeFigureOut">
              <a:rPr lang="en-US" smtClean="0"/>
              <a:t>6/10/2022</a:t>
            </a:fld>
            <a:endParaRPr lang="en-US" dirty="0"/>
          </a:p>
        </p:txBody>
      </p:sp>
      <p:sp>
        <p:nvSpPr>
          <p:cNvPr id="4" name="Footer Placeholder 3"/>
          <p:cNvSpPr>
            <a:spLocks noGrp="1"/>
          </p:cNvSpPr>
          <p:nvPr>
            <p:ph type="ftr" sz="quarter" idx="2"/>
          </p:nvPr>
        </p:nvSpPr>
        <p:spPr>
          <a:xfrm>
            <a:off x="0" y="8829970"/>
            <a:ext cx="3037840" cy="466433"/>
          </a:xfrm>
          <a:prstGeom prst="rect">
            <a:avLst/>
          </a:prstGeom>
        </p:spPr>
        <p:txBody>
          <a:bodyPr vert="horz" lIns="93166" tIns="46583" rIns="93166" bIns="4658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70"/>
            <a:ext cx="3037840" cy="466433"/>
          </a:xfrm>
          <a:prstGeom prst="rect">
            <a:avLst/>
          </a:prstGeom>
        </p:spPr>
        <p:txBody>
          <a:bodyPr vert="horz" lIns="93166" tIns="46583" rIns="93166" bIns="46583" rtlCol="0" anchor="b"/>
          <a:lstStyle>
            <a:lvl1pPr algn="r">
              <a:defRPr sz="1200"/>
            </a:lvl1pPr>
          </a:lstStyle>
          <a:p>
            <a:fld id="{CDCC7757-6264-420F-9201-02E9A21CB7A0}" type="slidenum">
              <a:rPr lang="en-US" smtClean="0"/>
              <a:t>‹#›</a:t>
            </a:fld>
            <a:endParaRPr lang="en-US" dirty="0"/>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3970939" y="2"/>
            <a:ext cx="3037840" cy="466434"/>
          </a:xfrm>
          <a:prstGeom prst="rect">
            <a:avLst/>
          </a:prstGeom>
        </p:spPr>
        <p:txBody>
          <a:bodyPr vert="horz" lIns="93166" tIns="46583" rIns="93166" bIns="46583" rtlCol="0"/>
          <a:lstStyle>
            <a:lvl1pPr algn="r">
              <a:defRPr sz="1200"/>
            </a:lvl1pPr>
          </a:lstStyle>
          <a:p>
            <a:fld id="{AC15EB1F-8DE4-48C3-A804-A05846A4049F}" type="datetimeFigureOut">
              <a:rPr lang="en-US" smtClean="0"/>
              <a:t>6/10/2022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70"/>
            <a:ext cx="3037840" cy="466433"/>
          </a:xfrm>
          <a:prstGeom prst="rect">
            <a:avLst/>
          </a:prstGeom>
        </p:spPr>
        <p:txBody>
          <a:bodyPr vert="horz" lIns="93166" tIns="46583" rIns="93166" bIns="46583" rtlCol="0" anchor="b"/>
          <a:lstStyle>
            <a:lvl1pPr algn="r">
              <a:defRPr sz="1200"/>
            </a:lvl1pPr>
          </a:lstStyle>
          <a:p>
            <a:fld id="{8AD115C9-E24C-4512-AA8B-319BB49F77B5}" type="slidenum">
              <a:rPr lang="en-US" smtClean="0"/>
              <a:t>‹#›</a:t>
            </a:fld>
            <a:endParaRPr lang="en-US" dirty="0"/>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Good Morning,</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My name is xxx and I am an alcoholic.  My sobriety date is xxx.  I have a home group and I do service work at my home group. This workshop is meant to be instructive and aid persons on how to chair a meeting with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suggestions provided.  Chairpersons should abide by the Group Conscience as to guidelines meeting format.  </a:t>
            </a:r>
          </a:p>
          <a:p>
            <a:endParaRPr lang="en-US" baseline="0" dirty="0"/>
          </a:p>
        </p:txBody>
      </p:sp>
      <p:sp>
        <p:nvSpPr>
          <p:cNvPr id="4" name="Slide Number Placeholder 3"/>
          <p:cNvSpPr>
            <a:spLocks noGrp="1"/>
          </p:cNvSpPr>
          <p:nvPr>
            <p:ph type="sldNum" sz="quarter" idx="10"/>
          </p:nvPr>
        </p:nvSpPr>
        <p:spPr/>
        <p:txBody>
          <a:bodyPr/>
          <a:lstStyle/>
          <a:p>
            <a:fld id="{8AD115C9-E24C-4512-AA8B-319BB49F77B5}" type="slidenum">
              <a:rPr lang="en-US" smtClean="0"/>
              <a:t>1</a:t>
            </a:fld>
            <a:endParaRPr lang="en-US" dirty="0"/>
          </a:p>
        </p:txBody>
      </p:sp>
    </p:spTree>
    <p:extLst>
      <p:ext uri="{BB962C8B-B14F-4D97-AF65-F5344CB8AC3E}">
        <p14:creationId xmlns:p14="http://schemas.microsoft.com/office/powerpoint/2010/main" val="921518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Back from Lunch – We hope that you enjoyed you lunch.  Please note that inside your packet we have included some blank notecards for you to jot you questions on.   I hope that you have enjoyed the  Presentation so far.  </a:t>
            </a:r>
          </a:p>
          <a:p>
            <a:r>
              <a:rPr lang="en-US" dirty="0"/>
              <a:t> </a:t>
            </a:r>
          </a:p>
          <a:p>
            <a:endParaRPr lang="en-US" dirty="0"/>
          </a:p>
          <a:p>
            <a:r>
              <a:rPr lang="en-US" dirty="0"/>
              <a:t>If the topic leader knows the group, choosing individuals to share has clear advantages for keeping the meeting on topic. Go to next slide</a:t>
            </a:r>
          </a:p>
        </p:txBody>
      </p:sp>
      <p:sp>
        <p:nvSpPr>
          <p:cNvPr id="4" name="Slide Number Placeholder 3"/>
          <p:cNvSpPr>
            <a:spLocks noGrp="1"/>
          </p:cNvSpPr>
          <p:nvPr>
            <p:ph type="sldNum" sz="quarter" idx="10"/>
          </p:nvPr>
        </p:nvSpPr>
        <p:spPr/>
        <p:txBody>
          <a:bodyPr/>
          <a:lstStyle/>
          <a:p>
            <a:fld id="{8AD115C9-E24C-4512-AA8B-319BB49F77B5}" type="slidenum">
              <a:rPr lang="en-US" smtClean="0"/>
              <a:t>10</a:t>
            </a:fld>
            <a:endParaRPr lang="en-US" dirty="0"/>
          </a:p>
        </p:txBody>
      </p:sp>
    </p:spTree>
    <p:extLst>
      <p:ext uri="{BB962C8B-B14F-4D97-AF65-F5344CB8AC3E}">
        <p14:creationId xmlns:p14="http://schemas.microsoft.com/office/powerpoint/2010/main" val="1855027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1. </a:t>
            </a:r>
            <a:r>
              <a:rPr lang="en-US" baseline="0" dirty="0"/>
              <a:t> To be discussed later in the presentation </a:t>
            </a:r>
          </a:p>
          <a:p>
            <a:pPr marL="0" indent="0">
              <a:buFont typeface="Arial" panose="020B0604020202020204" pitchFamily="34" charset="0"/>
              <a:buNone/>
            </a:pPr>
            <a:r>
              <a:rPr lang="en-US" baseline="0" dirty="0"/>
              <a:t>2. Politely state time to move on – Best time to do is in between breaths – and have some one to call on immediately. </a:t>
            </a:r>
          </a:p>
          <a:p>
            <a:pPr marL="0" indent="0">
              <a:buFont typeface="Arial" panose="020B0604020202020204" pitchFamily="34" charset="0"/>
              <a:buNone/>
            </a:pPr>
            <a:r>
              <a:rPr lang="en-US" baseline="0" dirty="0"/>
              <a:t>3. What is the primary purpose Carry the message to the alcoholic who still suffers.  Page 7 – Group Pamphlet.  We cannot be all things to all people.  Referring back to page 13 purpose of the AA Group Meeting. </a:t>
            </a:r>
          </a:p>
          <a:p>
            <a:pPr marL="0" indent="0">
              <a:buFont typeface="Arial" panose="020B0604020202020204" pitchFamily="34" charset="0"/>
              <a:buNone/>
            </a:pPr>
            <a:r>
              <a:rPr lang="en-US" baseline="0" dirty="0"/>
              <a:t>4. Chairperson needs to be an example and get back on topic. </a:t>
            </a:r>
          </a:p>
          <a:p>
            <a:pPr marL="0" indent="0">
              <a:buFont typeface="Arial" panose="020B0604020202020204" pitchFamily="34" charset="0"/>
              <a:buNone/>
            </a:pPr>
            <a:r>
              <a:rPr lang="en-US" baseline="0" dirty="0"/>
              <a:t>6. Will be discussed later in the presentation. </a:t>
            </a:r>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11</a:t>
            </a:fld>
            <a:endParaRPr lang="en-US" dirty="0"/>
          </a:p>
        </p:txBody>
      </p:sp>
    </p:spTree>
    <p:extLst>
      <p:ext uri="{BB962C8B-B14F-4D97-AF65-F5344CB8AC3E}">
        <p14:creationId xmlns:p14="http://schemas.microsoft.com/office/powerpoint/2010/main" val="688857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12</a:t>
            </a:fld>
            <a:endParaRPr lang="en-US" dirty="0"/>
          </a:p>
        </p:txBody>
      </p:sp>
    </p:spTree>
    <p:extLst>
      <p:ext uri="{BB962C8B-B14F-4D97-AF65-F5344CB8AC3E}">
        <p14:creationId xmlns:p14="http://schemas.microsoft.com/office/powerpoint/2010/main" val="3871920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Again, this</a:t>
            </a:r>
            <a:r>
              <a:rPr lang="en-US" baseline="0" dirty="0"/>
              <a:t> may mean getting out of your comfort zone.   </a:t>
            </a:r>
          </a:p>
          <a:p>
            <a:r>
              <a:rPr lang="en-US" baseline="0" dirty="0"/>
              <a:t>Example </a:t>
            </a:r>
          </a:p>
          <a:p>
            <a:r>
              <a:rPr lang="en-US" baseline="0" dirty="0"/>
              <a:t>	Thank you for your share Fred, looks like you have a lot of experience with the topic, but it time to let others share their experience. </a:t>
            </a:r>
          </a:p>
          <a:p>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13</a:t>
            </a:fld>
            <a:endParaRPr lang="en-US" dirty="0"/>
          </a:p>
        </p:txBody>
      </p:sp>
    </p:spTree>
    <p:extLst>
      <p:ext uri="{BB962C8B-B14F-4D97-AF65-F5344CB8AC3E}">
        <p14:creationId xmlns:p14="http://schemas.microsoft.com/office/powerpoint/2010/main" val="3345435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 The topic is gratitude and someone starts taking about their cat’s hairball problem or Houston Traffic or whatever</a:t>
            </a:r>
          </a:p>
          <a:p>
            <a:endParaRPr lang="en-US" dirty="0"/>
          </a:p>
          <a:p>
            <a:r>
              <a:rPr lang="en-US" dirty="0"/>
              <a:t>This had become an issue in a meeting that I frequently attend. So for several meetings, I watched for people going off topic, in my opinion, even a little. I found that most people went off topic for at least part of their share. I would not have been an effective chair, if I had interrupted everyone who was sharing. So be careful to not be overzealous. Most of us from time to time will briefly interject whatever we are dealing with</a:t>
            </a:r>
            <a:r>
              <a:rPr lang="en-US" baseline="0" dirty="0"/>
              <a:t> at the time. </a:t>
            </a:r>
            <a:endParaRPr lang="en-US" dirty="0"/>
          </a:p>
          <a:p>
            <a:endParaRPr lang="en-US" dirty="0"/>
          </a:p>
          <a:p>
            <a:r>
              <a:rPr lang="en-US" dirty="0"/>
              <a:t>Safety</a:t>
            </a:r>
            <a:r>
              <a:rPr lang="en-US" baseline="0" dirty="0"/>
              <a:t> AA: Our Common Welfare </a:t>
            </a:r>
            <a:endParaRPr lang="en-US" dirty="0"/>
          </a:p>
          <a:p>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14</a:t>
            </a:fld>
            <a:endParaRPr lang="en-US" dirty="0"/>
          </a:p>
        </p:txBody>
      </p:sp>
    </p:spTree>
    <p:extLst>
      <p:ext uri="{BB962C8B-B14F-4D97-AF65-F5344CB8AC3E}">
        <p14:creationId xmlns:p14="http://schemas.microsoft.com/office/powerpoint/2010/main" val="1561980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is a point of great controversy. It is important to talk about alcohol and at the same time remember that abstaining from other drugs for many of us is part of our sobriety.</a:t>
            </a:r>
          </a:p>
          <a:p>
            <a:r>
              <a:rPr lang="en-US" dirty="0"/>
              <a:t>Example</a:t>
            </a:r>
          </a:p>
          <a:p>
            <a:r>
              <a:rPr lang="en-US" dirty="0"/>
              <a:t>Bewilder</a:t>
            </a:r>
            <a:r>
              <a:rPr lang="en-US" baseline="0" dirty="0"/>
              <a:t> Betty is addicted to </a:t>
            </a:r>
            <a:r>
              <a:rPr lang="en-US" dirty="0"/>
              <a:t>drugs in addition to alcohol. But when</a:t>
            </a:r>
            <a:r>
              <a:rPr lang="en-US" baseline="0" dirty="0"/>
              <a:t> she is </a:t>
            </a:r>
            <a:r>
              <a:rPr lang="en-US" dirty="0"/>
              <a:t>in a meeting where someone starts talking about their compulsive sex habits or gambling or making themselves throw –up or whatever – she</a:t>
            </a:r>
            <a:r>
              <a:rPr lang="en-US" baseline="0" dirty="0"/>
              <a:t> </a:t>
            </a:r>
            <a:r>
              <a:rPr lang="en-US" dirty="0"/>
              <a:t>thinks _WHAT! What</a:t>
            </a:r>
            <a:r>
              <a:rPr lang="en-US" baseline="0" dirty="0"/>
              <a:t> kind of meeting is this! </a:t>
            </a:r>
            <a:endParaRPr lang="en-US" dirty="0"/>
          </a:p>
          <a:p>
            <a:endParaRPr lang="en-US" dirty="0"/>
          </a:p>
          <a:p>
            <a:r>
              <a:rPr lang="en-US" dirty="0"/>
              <a:t>This is what it would be like for someone who did not do other drugs listening to someone else talk about pills or needles or whatever. </a:t>
            </a:r>
          </a:p>
          <a:p>
            <a:endParaRPr lang="en-US" dirty="0"/>
          </a:p>
          <a:p>
            <a:r>
              <a:rPr lang="en-US" dirty="0"/>
              <a:t>Out of respect to AA and our fellow alcoholics, we need to keep our shares to alcoholism</a:t>
            </a:r>
            <a:r>
              <a:rPr lang="en-US" baseline="0" dirty="0"/>
              <a:t> and how we recover from the seemly hopeless state of mind and body. </a:t>
            </a:r>
          </a:p>
          <a:p>
            <a:r>
              <a:rPr lang="en-US" baseline="0" dirty="0"/>
              <a:t>Read entire Page 7 – From Group Pamphlet </a:t>
            </a:r>
            <a:endParaRPr lang="en-US" dirty="0"/>
          </a:p>
          <a:p>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15</a:t>
            </a:fld>
            <a:endParaRPr lang="en-US" dirty="0"/>
          </a:p>
        </p:txBody>
      </p:sp>
    </p:spTree>
    <p:extLst>
      <p:ext uri="{BB962C8B-B14F-4D97-AF65-F5344CB8AC3E}">
        <p14:creationId xmlns:p14="http://schemas.microsoft.com/office/powerpoint/2010/main" val="623838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Referring to p.13 of The AA Group pamphlet. </a:t>
            </a:r>
          </a:p>
          <a:p>
            <a:endParaRPr lang="en-US" dirty="0"/>
          </a:p>
          <a:p>
            <a:r>
              <a:rPr lang="en-US" dirty="0"/>
              <a:t>Traditions 4: </a:t>
            </a:r>
          </a:p>
          <a:p>
            <a:r>
              <a:rPr lang="en-US" dirty="0"/>
              <a:t>Each Group</a:t>
            </a:r>
            <a:r>
              <a:rPr lang="en-US" baseline="0" dirty="0"/>
              <a:t> should be autonomous except in matters affecting other groups or AA as a whole. </a:t>
            </a:r>
          </a:p>
          <a:p>
            <a:r>
              <a:rPr lang="en-US" baseline="0" dirty="0"/>
              <a:t>(Page 147)Each AA group is an individual entity, strictly reliant on its own conscience as a guide to action.  In charting this enormous expanse of freedom we found it necessary to post only two storm signals: </a:t>
            </a:r>
          </a:p>
          <a:p>
            <a:r>
              <a:rPr lang="en-US" baseline="0" dirty="0"/>
              <a:t>	A group ought not do anything which would greatly injure AA as a whole</a:t>
            </a:r>
          </a:p>
          <a:p>
            <a:r>
              <a:rPr lang="en-US" baseline="0" dirty="0"/>
              <a:t>	nor ought it affiliate itself with anything or anybody else. </a:t>
            </a:r>
          </a:p>
          <a:p>
            <a:endParaRPr lang="en-US" baseline="0" dirty="0"/>
          </a:p>
          <a:p>
            <a:r>
              <a:rPr lang="en-US" baseline="0" dirty="0"/>
              <a:t>(Page 149) This it was under this tradition that a group has the right to be wrong.  </a:t>
            </a:r>
          </a:p>
          <a:p>
            <a:endParaRPr lang="en-US" dirty="0"/>
          </a:p>
          <a:p>
            <a:r>
              <a:rPr lang="en-US" dirty="0"/>
              <a:t>Don’t</a:t>
            </a:r>
            <a:r>
              <a:rPr lang="en-US" baseline="0" dirty="0"/>
              <a:t> interject your opinion – State that of your experience most groups fail when they stop being an AA Group – with unity of its members and following traditions. </a:t>
            </a:r>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16</a:t>
            </a:fld>
            <a:endParaRPr lang="en-US" dirty="0"/>
          </a:p>
        </p:txBody>
      </p:sp>
    </p:spTree>
    <p:extLst>
      <p:ext uri="{BB962C8B-B14F-4D97-AF65-F5344CB8AC3E}">
        <p14:creationId xmlns:p14="http://schemas.microsoft.com/office/powerpoint/2010/main" val="1930635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a:t>
            </a:r>
            <a:r>
              <a:rPr lang="en-US" baseline="0" dirty="0"/>
              <a:t> me give you an example</a:t>
            </a:r>
          </a:p>
          <a:p>
            <a:r>
              <a:rPr lang="en-US" dirty="0"/>
              <a:t>Remember a time when I shared that I regretted driving drunk with my infant son in the car. Someone jumped up and announced to the group that if I had done a through 9</a:t>
            </a:r>
            <a:r>
              <a:rPr lang="en-US" baseline="30000" dirty="0"/>
              <a:t>th</a:t>
            </a:r>
            <a:r>
              <a:rPr lang="en-US" dirty="0"/>
              <a:t> step – I would not regret anything I had done in the past. I felt humiliated and wished the Meeting Chair had intervened. I avoided going to that meeting for a while. I have continued to wish I had not driven drunk with my infant son in the car.</a:t>
            </a:r>
          </a:p>
          <a:p>
            <a:endParaRPr lang="en-US" dirty="0"/>
          </a:p>
          <a:p>
            <a:r>
              <a:rPr lang="en-US" dirty="0"/>
              <a:t>When the Topic Leader or Meeting Chair comments on a share – This is cross Talk</a:t>
            </a:r>
          </a:p>
          <a:p>
            <a:r>
              <a:rPr lang="en-US" dirty="0"/>
              <a:t>Most frequent cross talk, in my experience has been from one of the people leading or chairing the meeting. </a:t>
            </a:r>
          </a:p>
          <a:p>
            <a:r>
              <a:rPr lang="en-US" dirty="0"/>
              <a:t>It is easy to want to give a person some advise about their problem.</a:t>
            </a:r>
          </a:p>
          <a:p>
            <a:r>
              <a:rPr lang="en-US" dirty="0"/>
              <a:t>If I know the person’s situation well enough to give advise, I will most likely be revealing confidential information or embarrass them</a:t>
            </a:r>
          </a:p>
          <a:p>
            <a:r>
              <a:rPr lang="en-US" dirty="0"/>
              <a:t>If I don’t know the person’s situation, I should not be giving advice.</a:t>
            </a:r>
          </a:p>
          <a:p>
            <a:r>
              <a:rPr lang="en-US" dirty="0"/>
              <a:t>Unsolicited advice feels like criticism. Public criticism is embarrassing.</a:t>
            </a:r>
          </a:p>
          <a:p>
            <a:r>
              <a:rPr lang="en-US" dirty="0"/>
              <a:t>Included in Packet 1)See</a:t>
            </a:r>
            <a:r>
              <a:rPr lang="en-US" baseline="0" dirty="0"/>
              <a:t> Article Box 459 and 2) Cross talk in Meeting </a:t>
            </a:r>
            <a:endParaRPr lang="en-US" dirty="0"/>
          </a:p>
          <a:p>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17</a:t>
            </a:fld>
            <a:endParaRPr lang="en-US" dirty="0"/>
          </a:p>
        </p:txBody>
      </p:sp>
    </p:spTree>
    <p:extLst>
      <p:ext uri="{BB962C8B-B14F-4D97-AF65-F5344CB8AC3E}">
        <p14:creationId xmlns:p14="http://schemas.microsoft.com/office/powerpoint/2010/main" val="2179503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it is written in the Big Book on page 84:</a:t>
            </a:r>
          </a:p>
          <a:p>
            <a:r>
              <a:rPr lang="en-US" dirty="0"/>
              <a:t>Love and tolerance of others is our code.</a:t>
            </a:r>
          </a:p>
          <a:p>
            <a:endParaRPr lang="en-US" dirty="0"/>
          </a:p>
          <a:p>
            <a:r>
              <a:rPr lang="en-US" dirty="0"/>
              <a:t>Again this is going to take practice</a:t>
            </a:r>
            <a:r>
              <a:rPr lang="en-US" baseline="0" dirty="0"/>
              <a:t>  and  more practice – especially when we have to interrupt some one.   This may be a good opportunity to address your Group’s Guidelines.  More on this subject will be discussed  in this presentation. </a:t>
            </a:r>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18</a:t>
            </a:fld>
            <a:endParaRPr lang="en-US" dirty="0"/>
          </a:p>
        </p:txBody>
      </p:sp>
    </p:spTree>
    <p:extLst>
      <p:ext uri="{BB962C8B-B14F-4D97-AF65-F5344CB8AC3E}">
        <p14:creationId xmlns:p14="http://schemas.microsoft.com/office/powerpoint/2010/main" val="3875579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2"/>
            </a:pPr>
            <a:r>
              <a:rPr lang="en-US" u="none" dirty="0"/>
              <a:t>After Meeting Examples</a:t>
            </a:r>
          </a:p>
          <a:p>
            <a:pPr marL="0" indent="0">
              <a:buNone/>
            </a:pPr>
            <a:r>
              <a:rPr lang="en-US" u="none" dirty="0"/>
              <a:t>Closed Meetings  - Not sharing in a General</a:t>
            </a:r>
            <a:r>
              <a:rPr lang="en-US" u="none" baseline="0" dirty="0"/>
              <a:t> Way / or your experience -  May need other 12 step program </a:t>
            </a:r>
            <a:r>
              <a:rPr lang="en-US" u="none" dirty="0"/>
              <a:t> meeting information. </a:t>
            </a:r>
          </a:p>
          <a:p>
            <a:pPr marL="228600" indent="-228600">
              <a:buAutoNum type="arabicPeriod" startAt="3"/>
            </a:pPr>
            <a:r>
              <a:rPr lang="en-US" dirty="0"/>
              <a:t>After the Share Examples</a:t>
            </a:r>
          </a:p>
          <a:p>
            <a:pPr marL="0" indent="0">
              <a:buNone/>
            </a:pPr>
            <a:r>
              <a:rPr lang="en-US" baseline="0" dirty="0"/>
              <a:t>Totaling Switches topics – How to stay sober in stressful situation – then some shares that they are going through a divorce and then the topic now becomes divorce. </a:t>
            </a:r>
            <a:r>
              <a:rPr lang="en-US" dirty="0"/>
              <a:t>  </a:t>
            </a:r>
          </a:p>
          <a:p>
            <a:pPr marL="0" indent="0">
              <a:buNone/>
            </a:pPr>
            <a:r>
              <a:rPr lang="en-US" dirty="0"/>
              <a:t>Cross Talk </a:t>
            </a:r>
          </a:p>
          <a:p>
            <a:endParaRPr lang="en-US" dirty="0"/>
          </a:p>
          <a:p>
            <a:r>
              <a:rPr lang="en-US" dirty="0"/>
              <a:t>Chairperson responsibilities would be to reinstate discussion</a:t>
            </a:r>
            <a:r>
              <a:rPr lang="en-US" baseline="0" dirty="0"/>
              <a:t> topic and then call on someone – to share on that topic. </a:t>
            </a:r>
          </a:p>
          <a:p>
            <a:endParaRPr lang="en-US" dirty="0"/>
          </a:p>
          <a:p>
            <a:r>
              <a:rPr lang="en-US" dirty="0"/>
              <a:t>Of</a:t>
            </a:r>
            <a:r>
              <a:rPr lang="en-US" baseline="0" dirty="0"/>
              <a:t> course you would need to follow you own group’s guidelines.    </a:t>
            </a:r>
          </a:p>
          <a:p>
            <a:r>
              <a:rPr lang="en-US" baseline="0" dirty="0"/>
              <a:t>   </a:t>
            </a:r>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19</a:t>
            </a:fld>
            <a:endParaRPr lang="en-US" dirty="0"/>
          </a:p>
        </p:txBody>
      </p:sp>
    </p:spTree>
    <p:extLst>
      <p:ext uri="{BB962C8B-B14F-4D97-AF65-F5344CB8AC3E}">
        <p14:creationId xmlns:p14="http://schemas.microsoft.com/office/powerpoint/2010/main" val="88355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2</a:t>
            </a:fld>
            <a:endParaRPr lang="en-US" dirty="0"/>
          </a:p>
        </p:txBody>
      </p:sp>
    </p:spTree>
    <p:extLst>
      <p:ext uri="{BB962C8B-B14F-4D97-AF65-F5344CB8AC3E}">
        <p14:creationId xmlns:p14="http://schemas.microsoft.com/office/powerpoint/2010/main" val="790971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Because we are afraid</a:t>
            </a:r>
            <a:r>
              <a:rPr lang="en-US" baseline="0" dirty="0"/>
              <a:t> of what people think of us.  We are afraid to make a mistake.   I have a saying on my wall.  “Alcoholics Anonymous does not work in theory … It only works in practice! Which requires action.  This applies here – we have to practice and practice.  Get out of our comfort zone.  I am out of my comfort zone now.  We fail to use our experience as a learning experience.   I have to remind myself that I learned that my purpose is to be helpful, then I loose the fear of what other think of me.  </a:t>
            </a:r>
          </a:p>
          <a:p>
            <a:pPr marL="228600" indent="-228600">
              <a:buAutoNum type="arabicPeriod"/>
            </a:pPr>
            <a:endParaRPr lang="en-US" dirty="0"/>
          </a:p>
          <a:p>
            <a:pPr marL="228600" indent="-228600">
              <a:buAutoNum type="arabicPeriod" startAt="2"/>
            </a:pPr>
            <a:r>
              <a:rPr lang="en-US" dirty="0"/>
              <a:t>Again</a:t>
            </a:r>
            <a:r>
              <a:rPr lang="en-US" baseline="0" dirty="0"/>
              <a:t> this take practice.   Repeat the topic and ask a member to share their experience on the topic/solution.  It hard to say something like “ The topic is blanket blank and we can have a member discuss what’s on your mind after the meeting.  Remind self – not here to social climb or win most popular contest.  Here to stay sober, help other do the same.  Sometimes that means we may have to interject when we are in fear and do things that make us uncomfortable.    You can always ask a few members after the meeting how they may have handle the situation.  Call you sponsor on suggestions.      </a:t>
            </a:r>
          </a:p>
          <a:p>
            <a:pPr marL="0" indent="0">
              <a:buNone/>
            </a:pPr>
            <a:r>
              <a:rPr lang="en-US" baseline="0" dirty="0"/>
              <a:t> </a:t>
            </a:r>
          </a:p>
          <a:p>
            <a:r>
              <a:rPr lang="en-US" dirty="0"/>
              <a:t>Remind self – not in AA to social climb. Here to stay sober, help others do the same.</a:t>
            </a:r>
          </a:p>
        </p:txBody>
      </p:sp>
      <p:sp>
        <p:nvSpPr>
          <p:cNvPr id="4" name="Slide Number Placeholder 3"/>
          <p:cNvSpPr>
            <a:spLocks noGrp="1"/>
          </p:cNvSpPr>
          <p:nvPr>
            <p:ph type="sldNum" sz="quarter" idx="10"/>
          </p:nvPr>
        </p:nvSpPr>
        <p:spPr/>
        <p:txBody>
          <a:bodyPr/>
          <a:lstStyle/>
          <a:p>
            <a:fld id="{8AD115C9-E24C-4512-AA8B-319BB49F77B5}" type="slidenum">
              <a:rPr lang="en-US" smtClean="0"/>
              <a:t>20</a:t>
            </a:fld>
            <a:endParaRPr lang="en-US" dirty="0"/>
          </a:p>
        </p:txBody>
      </p:sp>
    </p:spTree>
    <p:extLst>
      <p:ext uri="{BB962C8B-B14F-4D97-AF65-F5344CB8AC3E}">
        <p14:creationId xmlns:p14="http://schemas.microsoft.com/office/powerpoint/2010/main" val="2701766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a:t>
            </a:r>
            <a:r>
              <a:rPr lang="en-US" baseline="0" dirty="0"/>
              <a:t> my own experience – if you are going to interrupt a sharer – Have someone in mind to call on immediately.  </a:t>
            </a:r>
          </a:p>
          <a:p>
            <a:endParaRPr lang="en-US" baseline="0" dirty="0"/>
          </a:p>
          <a:p>
            <a:r>
              <a:rPr lang="en-US" baseline="0" dirty="0"/>
              <a:t>Start you interruption with Thank You For Your Share…..</a:t>
            </a:r>
          </a:p>
          <a:p>
            <a:endParaRPr lang="en-US" baseline="0" dirty="0"/>
          </a:p>
          <a:p>
            <a:r>
              <a:rPr lang="en-US" baseline="0" dirty="0"/>
              <a:t>Refer back to your Group Conscience “Chairman Guidelines”.  Does you group have specific guidelines on how to address and handle? </a:t>
            </a:r>
          </a:p>
          <a:p>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21</a:t>
            </a:fld>
            <a:endParaRPr lang="en-US" dirty="0"/>
          </a:p>
        </p:txBody>
      </p:sp>
    </p:spTree>
    <p:extLst>
      <p:ext uri="{BB962C8B-B14F-4D97-AF65-F5344CB8AC3E}">
        <p14:creationId xmlns:p14="http://schemas.microsoft.com/office/powerpoint/2010/main" val="4218140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22</a:t>
            </a:fld>
            <a:endParaRPr lang="en-US" dirty="0"/>
          </a:p>
        </p:txBody>
      </p:sp>
    </p:spTree>
    <p:extLst>
      <p:ext uri="{BB962C8B-B14F-4D97-AF65-F5344CB8AC3E}">
        <p14:creationId xmlns:p14="http://schemas.microsoft.com/office/powerpoint/2010/main" val="346143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23</a:t>
            </a:fld>
            <a:endParaRPr lang="en-US" dirty="0"/>
          </a:p>
        </p:txBody>
      </p:sp>
    </p:spTree>
    <p:extLst>
      <p:ext uri="{BB962C8B-B14F-4D97-AF65-F5344CB8AC3E}">
        <p14:creationId xmlns:p14="http://schemas.microsoft.com/office/powerpoint/2010/main" val="1038485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24</a:t>
            </a:fld>
            <a:endParaRPr lang="en-US" dirty="0"/>
          </a:p>
        </p:txBody>
      </p:sp>
    </p:spTree>
    <p:extLst>
      <p:ext uri="{BB962C8B-B14F-4D97-AF65-F5344CB8AC3E}">
        <p14:creationId xmlns:p14="http://schemas.microsoft.com/office/powerpoint/2010/main" val="1102951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parentheses – can change as use for different purposes</a:t>
            </a:r>
          </a:p>
        </p:txBody>
      </p:sp>
      <p:sp>
        <p:nvSpPr>
          <p:cNvPr id="4" name="Slide Number Placeholder 3"/>
          <p:cNvSpPr>
            <a:spLocks noGrp="1"/>
          </p:cNvSpPr>
          <p:nvPr>
            <p:ph type="sldNum" sz="quarter" idx="10"/>
          </p:nvPr>
        </p:nvSpPr>
        <p:spPr/>
        <p:txBody>
          <a:bodyPr/>
          <a:lstStyle/>
          <a:p>
            <a:fld id="{8AD115C9-E24C-4512-AA8B-319BB49F77B5}" type="slidenum">
              <a:rPr lang="en-US" smtClean="0"/>
              <a:t>3</a:t>
            </a:fld>
            <a:endParaRPr lang="en-US" dirty="0"/>
          </a:p>
        </p:txBody>
      </p:sp>
    </p:spTree>
    <p:extLst>
      <p:ext uri="{BB962C8B-B14F-4D97-AF65-F5344CB8AC3E}">
        <p14:creationId xmlns:p14="http://schemas.microsoft.com/office/powerpoint/2010/main" val="1609598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4</a:t>
            </a:fld>
            <a:endParaRPr lang="en-US" dirty="0"/>
          </a:p>
        </p:txBody>
      </p:sp>
    </p:spTree>
    <p:extLst>
      <p:ext uri="{BB962C8B-B14F-4D97-AF65-F5344CB8AC3E}">
        <p14:creationId xmlns:p14="http://schemas.microsoft.com/office/powerpoint/2010/main" val="1448829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a:t>
            </a:r>
            <a:r>
              <a:rPr lang="en-US" baseline="0" dirty="0"/>
              <a:t> to Slide  </a:t>
            </a:r>
            <a:r>
              <a:rPr lang="en-US" dirty="0"/>
              <a:t>As it states</a:t>
            </a:r>
            <a:r>
              <a:rPr lang="en-US" baseline="0" dirty="0"/>
              <a:t> in the “Group Pamphlet” on page 13 The Purpose of all AA Groups Meetings, as the Preamble states, is for A.A. members to “share their experience, strength and Hope with each other that they may solve their common problem and help others to recover from Alcoholism. </a:t>
            </a:r>
          </a:p>
          <a:p>
            <a:endParaRPr lang="en-US" baseline="0" dirty="0"/>
          </a:p>
          <a:p>
            <a:r>
              <a:rPr lang="en-US" baseline="0" dirty="0"/>
              <a:t>We will be referring to the Group Pamphlet through out this presentation.  We have provided a copy in your packet.   This is one of the most informative pamphlet published by AAWS. </a:t>
            </a:r>
          </a:p>
          <a:p>
            <a:endParaRPr lang="en-US" baseline="0" dirty="0"/>
          </a:p>
          <a:p>
            <a:r>
              <a:rPr lang="en-US" baseline="0" dirty="0"/>
              <a:t>See Page 13 Group Pamphlet – Bottom of page – Defines the Discussion Meeting.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5</a:t>
            </a:fld>
            <a:endParaRPr lang="en-US" dirty="0"/>
          </a:p>
        </p:txBody>
      </p:sp>
    </p:spTree>
    <p:extLst>
      <p:ext uri="{BB962C8B-B14F-4D97-AF65-F5344CB8AC3E}">
        <p14:creationId xmlns:p14="http://schemas.microsoft.com/office/powerpoint/2010/main" val="4097376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a:t>
            </a:r>
            <a:r>
              <a:rPr lang="en-US" baseline="0" dirty="0"/>
              <a:t> to Slide  </a:t>
            </a:r>
            <a:r>
              <a:rPr lang="en-US" dirty="0"/>
              <a:t>As it states</a:t>
            </a:r>
            <a:r>
              <a:rPr lang="en-US" baseline="0" dirty="0"/>
              <a:t> in the “Group Pamphlet” on page 13 The Purpose of all AA Groups Meetings, as the Preamble states, is for A.A. members to “share their experience, strength and Hope with each other that they may solve their common problem and help others to recover from Alcoholism. </a:t>
            </a:r>
          </a:p>
          <a:p>
            <a:endParaRPr lang="en-US" baseline="0" dirty="0"/>
          </a:p>
          <a:p>
            <a:r>
              <a:rPr lang="en-US" baseline="0" dirty="0"/>
              <a:t>We will be referring to the Group Pamphlet through out this presentation.  We have provided a copy in your packet.   This is on of the most informative pamphlet published by AAWS. </a:t>
            </a:r>
          </a:p>
          <a:p>
            <a:endParaRPr lang="en-US" baseline="0" dirty="0"/>
          </a:p>
          <a:p>
            <a:r>
              <a:rPr lang="en-US" baseline="0" dirty="0"/>
              <a:t>See Page 13 Group Pamphlet – Bottom of page – Defines the Discussion Meeting.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6</a:t>
            </a:fld>
            <a:endParaRPr lang="en-US" dirty="0"/>
          </a:p>
        </p:txBody>
      </p:sp>
    </p:spTree>
    <p:extLst>
      <p:ext uri="{BB962C8B-B14F-4D97-AF65-F5344CB8AC3E}">
        <p14:creationId xmlns:p14="http://schemas.microsoft.com/office/powerpoint/2010/main" val="4227471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 Chair, who begins and closes the meeting, alongside a person who leads the topic can have advantages.</a:t>
            </a:r>
            <a:r>
              <a:rPr lang="en-US" baseline="0" dirty="0"/>
              <a:t> </a:t>
            </a:r>
            <a:endParaRPr lang="en-US" dirty="0"/>
          </a:p>
          <a:p>
            <a:r>
              <a:rPr lang="en-US" dirty="0"/>
              <a:t>*When a participant talks too long, it is easier for the chair to address – can even address the Leader – we need to call on the next person </a:t>
            </a:r>
          </a:p>
          <a:p>
            <a:r>
              <a:rPr lang="en-US" dirty="0"/>
              <a:t>*Good set up for Sponsor and Sponsee when chairing first few meetings</a:t>
            </a:r>
          </a:p>
          <a:p>
            <a:r>
              <a:rPr lang="en-US" dirty="0"/>
              <a:t>*Can get topic Leader from outside the group, so that group gets to hear a greater variety of experiences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Having only a Chair can be more appropriate for smaller meetings. Also can be more appropriate for meetings with a set topic – like always use that day’s Daily Reflection entry.</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7</a:t>
            </a:fld>
            <a:endParaRPr lang="en-US" dirty="0"/>
          </a:p>
        </p:txBody>
      </p:sp>
    </p:spTree>
    <p:extLst>
      <p:ext uri="{BB962C8B-B14F-4D97-AF65-F5344CB8AC3E}">
        <p14:creationId xmlns:p14="http://schemas.microsoft.com/office/powerpoint/2010/main" val="2331946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Really consider lesser know AA literature. Some of our best literature is hidden away in the pamphlets.</a:t>
            </a:r>
          </a:p>
          <a:p>
            <a:endParaRPr lang="en-US" dirty="0"/>
          </a:p>
          <a:p>
            <a:r>
              <a:rPr lang="en-US" sz="1100" dirty="0"/>
              <a:t>Do not ask for a topic – People will usually bring up something that is better discussed one-on-one, like with their sponsor. This is not group therapy. </a:t>
            </a:r>
          </a:p>
          <a:p>
            <a:r>
              <a:rPr lang="en-US" sz="1100" dirty="0"/>
              <a:t>My experience</a:t>
            </a:r>
          </a:p>
          <a:p>
            <a:r>
              <a:rPr lang="en-US" sz="1100" dirty="0"/>
              <a:t>Should I get a divorce is not an appropriate meeting topic. It veers from our primary purpose. How we stay sober during distressing life events would be an appropriate meeting topic.</a:t>
            </a:r>
          </a:p>
          <a:p>
            <a:r>
              <a:rPr lang="en-US" sz="1100" dirty="0"/>
              <a:t>I sometimes hear people say that they deliberately plan to not prepare a topic, so they can have God direct their thinking.</a:t>
            </a:r>
          </a:p>
          <a:p>
            <a:r>
              <a:rPr lang="en-US" sz="1100" dirty="0"/>
              <a:t>That is like not working the steps so that God can direct their life.</a:t>
            </a:r>
          </a:p>
          <a:p>
            <a:r>
              <a:rPr lang="en-US" sz="1100" dirty="0"/>
              <a:t>You prepare to live life sober by working the steps and participating in the fellowship.</a:t>
            </a:r>
          </a:p>
          <a:p>
            <a:r>
              <a:rPr lang="en-US" sz="1100" dirty="0"/>
              <a:t>Expecting God to inspire us solely at the moment the meeting begins is dictating how you will be inspired. We have been graced with a wealth of AA Literature, we should use it.</a:t>
            </a:r>
          </a:p>
          <a:p>
            <a:r>
              <a:rPr lang="en-US" sz="1000" dirty="0"/>
              <a:t>There are meeting topics in your packet. 1.“Suggested</a:t>
            </a:r>
            <a:r>
              <a:rPr lang="en-US" sz="1000" baseline="0" dirty="0"/>
              <a:t> Topics For Discussion Topic – GSO 2.“Big Book Index” – Intergroup pamphlet 3.Page 14 – Group pamphlet </a:t>
            </a:r>
            <a:endParaRPr lang="en-US" sz="1000" dirty="0"/>
          </a:p>
        </p:txBody>
      </p:sp>
      <p:sp>
        <p:nvSpPr>
          <p:cNvPr id="4" name="Slide Number Placeholder 3"/>
          <p:cNvSpPr>
            <a:spLocks noGrp="1"/>
          </p:cNvSpPr>
          <p:nvPr>
            <p:ph type="sldNum" sz="quarter" idx="10"/>
          </p:nvPr>
        </p:nvSpPr>
        <p:spPr/>
        <p:txBody>
          <a:bodyPr/>
          <a:lstStyle/>
          <a:p>
            <a:fld id="{8AD115C9-E24C-4512-AA8B-319BB49F77B5}" type="slidenum">
              <a:rPr lang="en-US" smtClean="0"/>
              <a:t>8</a:t>
            </a:fld>
            <a:endParaRPr lang="en-US" dirty="0"/>
          </a:p>
        </p:txBody>
      </p:sp>
    </p:spTree>
    <p:extLst>
      <p:ext uri="{BB962C8B-B14F-4D97-AF65-F5344CB8AC3E}">
        <p14:creationId xmlns:p14="http://schemas.microsoft.com/office/powerpoint/2010/main" val="1037393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would be </a:t>
            </a:r>
            <a:r>
              <a:rPr lang="en-US" dirty="0"/>
              <a:t>many newcomers - Usually a topic related to Steps 1, 2, and 3.  </a:t>
            </a:r>
          </a:p>
          <a:p>
            <a:r>
              <a:rPr lang="en-US" dirty="0"/>
              <a:t>Save making topic like, making amends for later</a:t>
            </a:r>
          </a:p>
          <a:p>
            <a:endParaRPr lang="en-US" dirty="0"/>
          </a:p>
          <a:p>
            <a:r>
              <a:rPr lang="en-US" dirty="0"/>
              <a:t>Some groups will always have a first step meeting, if there is a new comer. Some groups do not turn the meeting into a first step meeting, but people include the first step in share on the topic. Still other groups will not gear their share to the newcomer, but insure the newcomer is helped after the meeting.</a:t>
            </a:r>
          </a:p>
          <a:p>
            <a:r>
              <a:rPr lang="en-US" dirty="0"/>
              <a:t>Pros and Cons to each. </a:t>
            </a:r>
          </a:p>
          <a:p>
            <a:r>
              <a:rPr lang="en-US" dirty="0"/>
              <a:t>What is right for your group may depend on how many new comers are usually at the group. Remember that shy people can be overwhelmed by being the focus of attention.</a:t>
            </a:r>
          </a:p>
          <a:p>
            <a:r>
              <a:rPr lang="en-US" dirty="0"/>
              <a:t>In my home group we get excited to share on the first step with newcomers. Even more important, after the meeting we are on the newcomer like bees on honey.</a:t>
            </a:r>
          </a:p>
          <a:p>
            <a:endParaRPr lang="en-US" dirty="0"/>
          </a:p>
          <a:p>
            <a:r>
              <a:rPr lang="en-US" dirty="0"/>
              <a:t>LUNCH BREAK</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9</a:t>
            </a:fld>
            <a:endParaRPr lang="en-US" dirty="0"/>
          </a:p>
        </p:txBody>
      </p:sp>
    </p:spTree>
    <p:extLst>
      <p:ext uri="{BB962C8B-B14F-4D97-AF65-F5344CB8AC3E}">
        <p14:creationId xmlns:p14="http://schemas.microsoft.com/office/powerpoint/2010/main" val="6598663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horizon.png"/>
          <p:cNvPicPr>
            <a:picLocks noChangeAspect="1"/>
          </p:cNvPicPr>
          <p:nvPr/>
        </p:nvPicPr>
        <p:blipFill>
          <a:blip r:embed="rId2" cstate="print"/>
          <a:srcRect t="33333"/>
          <a:stretch>
            <a:fillRect/>
          </a:stretch>
        </p:blipFill>
        <p:spPr>
          <a:xfrm>
            <a:off x="0" y="0"/>
            <a:ext cx="12192000" cy="4572000"/>
          </a:xfrm>
          <a:prstGeom prst="rect">
            <a:avLst/>
          </a:prstGeom>
        </p:spPr>
      </p:pic>
      <p:sp>
        <p:nvSpPr>
          <p:cNvPr id="4" name="Date Placeholder 3"/>
          <p:cNvSpPr>
            <a:spLocks noGrp="1"/>
          </p:cNvSpPr>
          <p:nvPr>
            <p:ph type="dt" sz="half" idx="10"/>
          </p:nvPr>
        </p:nvSpPr>
        <p:spPr/>
        <p:txBody>
          <a:bodyPr/>
          <a:lstStyle/>
          <a:p>
            <a:fld id="{6E9FD87A-18E6-48AA-9D92-80943963D244}" type="datetime1">
              <a:rPr lang="en-US" smtClean="0"/>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2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914400" y="2007889"/>
            <a:ext cx="10363200" cy="1470025"/>
          </a:xfrm>
        </p:spPr>
        <p:txBody>
          <a:bodyPr/>
          <a:lstStyle>
            <a:lvl1pPr algn="ctr">
              <a:defRPr sz="4400" b="1">
                <a:solidFill>
                  <a:schemeClr val="tx2"/>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1843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EE6081-38D3-44C7-9606-9636204DDB22}" type="datetime1">
              <a:rPr lang="en-US" smtClean="0"/>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296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8B57C9-4D32-4A12-87A5-B6A3F54886E8}" type="datetime1">
              <a:rPr lang="en-US" smtClean="0"/>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Tree>
    <p:extLst>
      <p:ext uri="{BB962C8B-B14F-4D97-AF65-F5344CB8AC3E}">
        <p14:creationId xmlns:p14="http://schemas.microsoft.com/office/powerpoint/2010/main" val="27053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DABF19A-8B9D-4BAF-B3CF-581ABC5A76B0}" type="datetime1">
              <a:rPr lang="en-US" smtClean="0"/>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8" name="Content Placeholder 7"/>
          <p:cNvSpPr>
            <a:spLocks noGrp="1"/>
          </p:cNvSpPr>
          <p:nvPr>
            <p:ph sz="quarter" idx="13"/>
          </p:nvPr>
        </p:nvSpPr>
        <p:spPr>
          <a:xfrm>
            <a:off x="812800" y="1600200"/>
            <a:ext cx="10566400" cy="4114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2800" y="274638"/>
            <a:ext cx="10566400" cy="1143000"/>
          </a:xfrm>
        </p:spPr>
        <p:txBody>
          <a:bodyPr/>
          <a:lstStyle>
            <a:lvl1pPr>
              <a:defRPr>
                <a:solidFill>
                  <a:schemeClr val="tx2"/>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7665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85ECE62-A67C-45C0-9A46-677D00669FB0}" type="datetime1">
              <a:rPr lang="en-US" smtClean="0"/>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2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812801" y="4962526"/>
            <a:ext cx="10513484" cy="1362075"/>
          </a:xfrm>
        </p:spPr>
        <p:txBody>
          <a:bodyPr anchor="t"/>
          <a:lstStyle>
            <a:lvl1pPr algn="l">
              <a:defRPr sz="4000" b="1" i="0" cap="all" baseline="0"/>
            </a:lvl1pPr>
          </a:lstStyle>
          <a:p>
            <a:r>
              <a:rPr lang="en-US"/>
              <a:t>Click to edit Master title style</a:t>
            </a:r>
            <a:endParaRPr lang="en-US" dirty="0"/>
          </a:p>
        </p:txBody>
      </p:sp>
    </p:spTree>
    <p:extLst>
      <p:ext uri="{BB962C8B-B14F-4D97-AF65-F5344CB8AC3E}">
        <p14:creationId xmlns:p14="http://schemas.microsoft.com/office/powerpoint/2010/main" val="12865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C195DB-4000-4703-B016-8AAC7B01BD58}" type="datetime1">
              <a:rPr lang="en-US" smtClean="0"/>
              <a:t>6/10/2022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2800" y="274638"/>
            <a:ext cx="10566400" cy="1143000"/>
          </a:xfrm>
        </p:spPr>
        <p:txBody>
          <a:bodyPr/>
          <a:lstStyle>
            <a:lvl1pPr>
              <a:defRPr>
                <a:solidFill>
                  <a:schemeClr val="tx2"/>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5771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5E61694-1DBA-4F6B-894E-09E8A1C80EAE}" type="datetime1">
              <a:rPr lang="en-US" smtClean="0"/>
              <a:t>6/10/2022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
        <p:nvSpPr>
          <p:cNvPr id="11" name="Content Placeholder 10"/>
          <p:cNvSpPr>
            <a:spLocks noGrp="1"/>
          </p:cNvSpPr>
          <p:nvPr>
            <p:ph sz="quarter" idx="13"/>
          </p:nvPr>
        </p:nvSpPr>
        <p:spPr>
          <a:xfrm>
            <a:off x="812800" y="2209800"/>
            <a:ext cx="4978400" cy="3505200"/>
          </a:xfrm>
        </p:spPr>
        <p:txBody>
          <a:bodyPr/>
          <a:lstStyle>
            <a:lvl1pPr>
              <a:defRPr sz="1800"/>
            </a:lvl1pPr>
            <a:lvl2pPr>
              <a:defRPr sz="1800"/>
            </a:lvl2pPr>
            <a:lvl3pPr>
              <a:defRPr sz="1800"/>
            </a:lvl3pPr>
            <a:lvl4pPr>
              <a:defRPr sz="1800"/>
            </a:lvl4pPr>
            <a:lvl5pP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400800" y="2209800"/>
            <a:ext cx="4978400" cy="3505200"/>
          </a:xfrm>
        </p:spPr>
        <p:txBody>
          <a:bodyPr/>
          <a:lstStyle>
            <a:lvl1pPr>
              <a:defRPr sz="1800"/>
            </a:lvl1pPr>
            <a:lvl2pPr>
              <a:defRPr sz="1800"/>
            </a:lvl2pPr>
            <a:lvl3pPr>
              <a:defRPr sz="1800"/>
            </a:lvl3pPr>
            <a:lvl4pPr>
              <a:defRPr sz="1800"/>
            </a:lvl4pPr>
            <a:lvl5pP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1600200"/>
            <a:ext cx="4978400" cy="574675"/>
          </a:xfrm>
        </p:spPr>
        <p:txBody>
          <a:bodyPr anchor="b">
            <a:noAutofit/>
          </a:bodyPr>
          <a:lstStyle>
            <a:lvl1pPr marL="0" indent="0">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2"/>
          <p:cNvSpPr>
            <a:spLocks noGrp="1"/>
          </p:cNvSpPr>
          <p:nvPr>
            <p:ph type="body" idx="1"/>
          </p:nvPr>
        </p:nvSpPr>
        <p:spPr>
          <a:xfrm>
            <a:off x="812800" y="1600200"/>
            <a:ext cx="4978400" cy="574675"/>
          </a:xfrm>
        </p:spPr>
        <p:txBody>
          <a:bodyPr anchor="b">
            <a:noAutofit/>
          </a:bodyPr>
          <a:lstStyle>
            <a:lvl1pPr marL="0" indent="0">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812800" y="274638"/>
            <a:ext cx="10566400" cy="1143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5597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C3105AF-90CA-4509-A852-0BAE918A28C0}" type="datetime1">
              <a:rPr lang="en-US" smtClean="0"/>
              <a:t>6/10/2022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Tree>
    <p:extLst>
      <p:ext uri="{BB962C8B-B14F-4D97-AF65-F5344CB8AC3E}">
        <p14:creationId xmlns:p14="http://schemas.microsoft.com/office/powerpoint/2010/main" val="386630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EE3FCD-E86B-47AE-817A-4894806549CD}" type="datetime1">
              <a:rPr lang="en-US" smtClean="0"/>
              <a:t>6/10/2022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8043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D057D0C-1E6A-45B9-BF68-5FFFA446EB57}" type="datetime1">
              <a:rPr lang="en-US" smtClean="0"/>
              <a:t>6/10/2022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9" name="Content Placeholder 8"/>
          <p:cNvSpPr>
            <a:spLocks noGrp="1"/>
          </p:cNvSpPr>
          <p:nvPr>
            <p:ph sz="quarter" idx="13"/>
          </p:nvPr>
        </p:nvSpPr>
        <p:spPr>
          <a:xfrm>
            <a:off x="5283200" y="1447800"/>
            <a:ext cx="61976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816864" y="1447800"/>
            <a:ext cx="3962400" cy="1097280"/>
          </a:xfrm>
        </p:spPr>
        <p:txBody>
          <a:bodyPr anchor="b"/>
          <a:lstStyle>
            <a:lvl1pPr algn="l">
              <a:defRPr sz="2600" b="1" i="0" cap="none" baseline="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7718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B2E8297-6837-4539-BE78-C255461E3518}" type="datetime1">
              <a:rPr lang="en-US" smtClean="0"/>
              <a:t>6/10/2022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10" name="Picture Placeholder 9"/>
          <p:cNvSpPr>
            <a:spLocks noGrp="1"/>
          </p:cNvSpPr>
          <p:nvPr>
            <p:ph type="pic" sz="quarter" idx="13"/>
          </p:nvPr>
        </p:nvSpPr>
        <p:spPr>
          <a:xfrm>
            <a:off x="6301232" y="1539240"/>
            <a:ext cx="4431538" cy="3272790"/>
          </a:xfrm>
        </p:spPr>
        <p:txBody>
          <a:bodyPr/>
          <a:lstStyle>
            <a:lvl1pPr marL="0" indent="0">
              <a:buNone/>
              <a:defRPr/>
            </a:lvl1pPr>
          </a:lstStyle>
          <a:p>
            <a:r>
              <a:rPr lang="en-US" dirty="0"/>
              <a:t>Click icon to add picture</a:t>
            </a:r>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812800" y="1447800"/>
            <a:ext cx="3962400" cy="1097280"/>
          </a:xfrm>
        </p:spPr>
        <p:txBody>
          <a:bodyPr anchor="b"/>
          <a:lstStyle>
            <a:lvl1pPr algn="l">
              <a:defRPr sz="2600" b="1" i="0" cap="none" baseline="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3628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000" strike="noStrike" spc="60" baseline="0">
                <a:solidFill>
                  <a:schemeClr val="bg1"/>
                </a:solidFill>
              </a:defRPr>
            </a:lvl1pPr>
          </a:lstStyle>
          <a:p>
            <a:fld id="{18193A29-9700-485D-8CFB-D5ABAF026ECB}" type="datetime1">
              <a:rPr lang="en-US" smtClean="0"/>
              <a:t>6/10/2022</a:t>
            </a:fld>
            <a:endParaRPr lang="en-US" dirty="0"/>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000" cap="all" spc="60" baseline="0">
                <a:solidFill>
                  <a:schemeClr val="bg1"/>
                </a:solidFill>
              </a:defRPr>
            </a:lvl1pPr>
          </a:lstStyle>
          <a:p>
            <a:endParaRPr lang="en-US" dirty="0"/>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100" baseline="0">
                <a:solidFill>
                  <a:schemeClr val="bg1"/>
                </a:solidFill>
              </a:defRPr>
            </a:lvl1pPr>
          </a:lstStyle>
          <a:p>
            <a:fld id="{401CF334-2D5C-4859-84A6-CA7E6E43FAEB}" type="slidenum">
              <a:rPr lang="en-US" smtClean="0"/>
              <a:pPr/>
              <a:t>‹#›</a:t>
            </a:fld>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4201697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600" b="1" kern="1200" cap="all" spc="50" baseline="0">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bg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bg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bg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bg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bg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bg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bg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bg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media.giphy.com/media/3PxPkzx4l70pTg1OHT/giphy.gi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853573"/>
            <a:ext cx="11917680" cy="1849438"/>
          </a:xfrm>
        </p:spPr>
        <p:txBody>
          <a:bodyPr/>
          <a:lstStyle/>
          <a:p>
            <a:pPr algn="ctr"/>
            <a:r>
              <a:rPr lang="en-US" sz="4800" dirty="0"/>
              <a:t>Chairing Effective Aa meetings</a:t>
            </a:r>
          </a:p>
        </p:txBody>
      </p:sp>
      <p:sp>
        <p:nvSpPr>
          <p:cNvPr id="7" name="Rectangle 6"/>
          <p:cNvSpPr/>
          <p:nvPr/>
        </p:nvSpPr>
        <p:spPr>
          <a:xfrm>
            <a:off x="8836919" y="6089398"/>
            <a:ext cx="3355081"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latin typeface="+mj-lt"/>
              </a:rPr>
              <a:t>     Intergroup Workshop</a:t>
            </a:r>
            <a:endParaRPr lang="en-US" sz="2000" b="0" cap="none" spc="0" dirty="0">
              <a:ln w="0"/>
              <a:solidFill>
                <a:schemeClr val="tx1"/>
              </a:solidFill>
              <a:effectLst>
                <a:outerShdw blurRad="38100" dist="19050" dir="2700000" algn="tl" rotWithShape="0">
                  <a:schemeClr val="dk1">
                    <a:alpha val="40000"/>
                  </a:schemeClr>
                </a:outerShdw>
              </a:effectLst>
              <a:latin typeface="+mj-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6919" y="6089398"/>
            <a:ext cx="427145" cy="400110"/>
          </a:xfrm>
          <a:prstGeom prst="rect">
            <a:avLst/>
          </a:prstGeom>
        </p:spPr>
      </p:pic>
      <p:sp>
        <p:nvSpPr>
          <p:cNvPr id="6" name="TextBox 5">
            <a:extLst>
              <a:ext uri="{FF2B5EF4-FFF2-40B4-BE49-F238E27FC236}">
                <a16:creationId xmlns:a16="http://schemas.microsoft.com/office/drawing/2014/main" id="{65B1045E-C2D5-4C32-B874-D1BA55116BB2}"/>
              </a:ext>
            </a:extLst>
          </p:cNvPr>
          <p:cNvSpPr txBox="1"/>
          <p:nvPr/>
        </p:nvSpPr>
        <p:spPr>
          <a:xfrm>
            <a:off x="283779" y="6089398"/>
            <a:ext cx="6096000" cy="369332"/>
          </a:xfrm>
          <a:prstGeom prst="rect">
            <a:avLst/>
          </a:prstGeom>
          <a:noFill/>
          <a:ln>
            <a:solidFill>
              <a:schemeClr val="accent1">
                <a:lumMod val="20000"/>
                <a:lumOff val="80000"/>
              </a:schemeClr>
            </a:solidFill>
          </a:ln>
        </p:spPr>
        <p:txBody>
          <a:bodyPr wrap="square">
            <a:spAutoFit/>
          </a:bodyPr>
          <a:lstStyle/>
          <a:p>
            <a:r>
              <a:rPr lang="en-US" sz="1800" dirty="0">
                <a:latin typeface="Calibri" panose="020F0502020204030204" pitchFamily="34" charset="0"/>
                <a:ea typeface="Calibri" panose="020F0502020204030204" pitchFamily="34" charset="0"/>
                <a:cs typeface="Aharoni"/>
              </a:rPr>
              <a:t>Cypresswood Group Workshop  - June 11, 2022</a:t>
            </a:r>
            <a:endParaRPr lang="en-US" dirty="0"/>
          </a:p>
        </p:txBody>
      </p:sp>
    </p:spTree>
    <p:extLst>
      <p:ext uri="{BB962C8B-B14F-4D97-AF65-F5344CB8AC3E}">
        <p14:creationId xmlns:p14="http://schemas.microsoft.com/office/powerpoint/2010/main" val="38664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mph" presetSubtype="0" fill="hold" grpId="1" nodeType="clickEffect">
                                  <p:stCondLst>
                                    <p:cond delay="0"/>
                                  </p:stCondLst>
                                  <p:iterate type="lt">
                                    <p:tmPct val="4000"/>
                                  </p:iterate>
                                  <p:childTnLst>
                                    <p:set>
                                      <p:cBhvr override="childStyle">
                                        <p:cTn id="11" dur="500" fill="hold"/>
                                        <p:tgtEl>
                                          <p:spTgt spid="2"/>
                                        </p:tgtEl>
                                        <p:attrNameLst>
                                          <p:attrName>style.color</p:attrName>
                                        </p:attrNameLst>
                                      </p:cBhvr>
                                      <p:to>
                                        <p:clrVal>
                                          <a:srgbClr val="FFD965"/>
                                        </p:clrVal>
                                      </p:to>
                                    </p:set>
                                    <p:set>
                                      <p:cBhvr>
                                        <p:cTn id="12" dur="500" fill="hold"/>
                                        <p:tgtEl>
                                          <p:spTgt spid="2"/>
                                        </p:tgtEl>
                                        <p:attrNameLst>
                                          <p:attrName>fillcolor</p:attrName>
                                        </p:attrNameLst>
                                      </p:cBhvr>
                                      <p:to>
                                        <p:clrVal>
                                          <a:srgbClr val="FFD965"/>
                                        </p:clrVal>
                                      </p:to>
                                    </p:set>
                                    <p:set>
                                      <p:cBhvr>
                                        <p:cTn id="13"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83779" y="1233714"/>
            <a:ext cx="11375136" cy="4136913"/>
          </a:xfrm>
        </p:spPr>
        <p:txBody>
          <a:bodyPr>
            <a:normAutofit/>
          </a:bodyPr>
          <a:lstStyle/>
          <a:p>
            <a:pPr marL="0" indent="0">
              <a:buNone/>
            </a:pPr>
            <a:r>
              <a:rPr lang="en-US" sz="3200" b="1" dirty="0">
                <a:solidFill>
                  <a:schemeClr val="tx1"/>
                </a:solidFill>
              </a:rPr>
              <a:t>After sharing the topic:</a:t>
            </a:r>
          </a:p>
          <a:p>
            <a:pPr lvl="1">
              <a:lnSpc>
                <a:spcPct val="150000"/>
              </a:lnSpc>
              <a:buClrTx/>
            </a:pPr>
            <a:r>
              <a:rPr lang="en-US" sz="2400" dirty="0">
                <a:solidFill>
                  <a:schemeClr val="tx1"/>
                </a:solidFill>
              </a:rPr>
              <a:t>The leader can open the discussion for volunteers to share.</a:t>
            </a:r>
          </a:p>
          <a:p>
            <a:pPr lvl="1">
              <a:lnSpc>
                <a:spcPct val="150000"/>
              </a:lnSpc>
              <a:buClrTx/>
            </a:pPr>
            <a:r>
              <a:rPr lang="en-US" sz="2400" dirty="0">
                <a:solidFill>
                  <a:schemeClr val="tx1"/>
                </a:solidFill>
              </a:rPr>
              <a:t>The leader can start by “going around the room” for shares.</a:t>
            </a:r>
          </a:p>
          <a:p>
            <a:pPr lvl="1">
              <a:lnSpc>
                <a:spcPct val="150000"/>
              </a:lnSpc>
              <a:buClrTx/>
            </a:pPr>
            <a:r>
              <a:rPr lang="en-US" sz="2400" dirty="0">
                <a:solidFill>
                  <a:schemeClr val="tx1"/>
                </a:solidFill>
              </a:rPr>
              <a:t>Participants themselves can each call on the next participant.</a:t>
            </a:r>
          </a:p>
          <a:p>
            <a:pPr lvl="1">
              <a:lnSpc>
                <a:spcPct val="150000"/>
              </a:lnSpc>
              <a:buClrTx/>
            </a:pPr>
            <a:r>
              <a:rPr lang="en-US" sz="2400" dirty="0">
                <a:solidFill>
                  <a:schemeClr val="tx1"/>
                </a:solidFill>
              </a:rPr>
              <a:t>The leader can choose individuals to share.</a:t>
            </a:r>
          </a:p>
        </p:txBody>
      </p:sp>
      <p:sp>
        <p:nvSpPr>
          <p:cNvPr id="3" name="Title 2"/>
          <p:cNvSpPr>
            <a:spLocks noGrp="1"/>
          </p:cNvSpPr>
          <p:nvPr>
            <p:ph type="title"/>
          </p:nvPr>
        </p:nvSpPr>
        <p:spPr>
          <a:xfrm>
            <a:off x="812800" y="274638"/>
            <a:ext cx="10566400" cy="712914"/>
          </a:xfrm>
        </p:spPr>
        <p:txBody>
          <a:bodyPr/>
          <a:lstStyle/>
          <a:p>
            <a:pPr algn="ctr"/>
            <a:r>
              <a:rPr lang="en-US" dirty="0"/>
              <a:t>participation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9363" y="6340720"/>
            <a:ext cx="441560" cy="413613"/>
          </a:xfrm>
          <a:prstGeom prst="rect">
            <a:avLst/>
          </a:prstGeom>
        </p:spPr>
      </p:pic>
      <p:sp>
        <p:nvSpPr>
          <p:cNvPr id="6" name="Rectangle 5"/>
          <p:cNvSpPr/>
          <p:nvPr/>
        </p:nvSpPr>
        <p:spPr>
          <a:xfrm>
            <a:off x="8856239" y="6329834"/>
            <a:ext cx="3335761"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latin typeface="+mj-lt"/>
              </a:rPr>
              <a:t>       Intergroup Workshop</a:t>
            </a:r>
            <a:endParaRPr lang="en-US" sz="2000" b="0" cap="none" spc="0" dirty="0">
              <a:ln w="0"/>
              <a:solidFill>
                <a:schemeClr val="tx1"/>
              </a:solidFill>
              <a:effectLst>
                <a:outerShdw blurRad="38100" dist="19050" dir="2700000" algn="tl" rotWithShape="0">
                  <a:schemeClr val="dk1">
                    <a:alpha val="40000"/>
                  </a:schemeClr>
                </a:outerShdw>
              </a:effectLst>
              <a:latin typeface="+mj-lt"/>
            </a:endParaRPr>
          </a:p>
        </p:txBody>
      </p:sp>
      <p:sp>
        <p:nvSpPr>
          <p:cNvPr id="7" name="TextBox 6">
            <a:extLst>
              <a:ext uri="{FF2B5EF4-FFF2-40B4-BE49-F238E27FC236}">
                <a16:creationId xmlns:a16="http://schemas.microsoft.com/office/drawing/2014/main" id="{775E4B60-230B-4F5A-B3D0-DFC64825D31C}"/>
              </a:ext>
            </a:extLst>
          </p:cNvPr>
          <p:cNvSpPr txBox="1"/>
          <p:nvPr/>
        </p:nvSpPr>
        <p:spPr>
          <a:xfrm>
            <a:off x="283779" y="6089398"/>
            <a:ext cx="6096000" cy="369332"/>
          </a:xfrm>
          <a:prstGeom prst="rect">
            <a:avLst/>
          </a:prstGeom>
          <a:noFill/>
          <a:ln>
            <a:solidFill>
              <a:schemeClr val="accent1">
                <a:lumMod val="20000"/>
                <a:lumOff val="80000"/>
              </a:schemeClr>
            </a:solidFill>
          </a:ln>
        </p:spPr>
        <p:txBody>
          <a:bodyPr wrap="square">
            <a:spAutoFit/>
          </a:bodyPr>
          <a:lstStyle/>
          <a:p>
            <a:r>
              <a:rPr lang="en-US" sz="1800" dirty="0">
                <a:latin typeface="Calibri" panose="020F0502020204030204" pitchFamily="34" charset="0"/>
                <a:ea typeface="Calibri" panose="020F0502020204030204" pitchFamily="34" charset="0"/>
                <a:cs typeface="Aharoni"/>
              </a:rPr>
              <a:t>Cypresswood Group Workshop  - June 11, 2022</a:t>
            </a:r>
            <a:endParaRPr lang="en-US" dirty="0"/>
          </a:p>
        </p:txBody>
      </p:sp>
    </p:spTree>
    <p:extLst>
      <p:ext uri="{BB962C8B-B14F-4D97-AF65-F5344CB8AC3E}">
        <p14:creationId xmlns:p14="http://schemas.microsoft.com/office/powerpoint/2010/main" val="115036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3000"/>
                                  </p:stCondLst>
                                  <p:childTnLst>
                                    <p:set>
                                      <p:cBhvr>
                                        <p:cTn id="11" dur="1" fill="hold">
                                          <p:stCondLst>
                                            <p:cond delay="0"/>
                                          </p:stCondLst>
                                        </p:cTn>
                                        <p:tgtEl>
                                          <p:spTgt spid="2">
                                            <p:txEl>
                                              <p:pRg st="3" end="3"/>
                                            </p:txEl>
                                          </p:spTgt>
                                        </p:tgtEl>
                                        <p:attrNameLst>
                                          <p:attrName>style.visibility</p:attrName>
                                        </p:attrNameLst>
                                      </p:cBhvr>
                                      <p:to>
                                        <p:strVal val="visible"/>
                                      </p:to>
                                    </p:set>
                                  </p:childTnLst>
                                </p:cTn>
                              </p:par>
                            </p:childTnLst>
                          </p:cTn>
                        </p:par>
                        <p:par>
                          <p:cTn id="12" fill="hold">
                            <p:stCondLst>
                              <p:cond delay="3000"/>
                            </p:stCondLst>
                            <p:childTnLst>
                              <p:par>
                                <p:cTn id="13" presetID="1" presetClass="entr" presetSubtype="0" fill="hold" nodeType="afterEffect">
                                  <p:stCondLst>
                                    <p:cond delay="300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83779" y="1396129"/>
            <a:ext cx="11143488" cy="4065742"/>
          </a:xfrm>
        </p:spPr>
        <p:txBody>
          <a:bodyPr>
            <a:normAutofit/>
          </a:bodyPr>
          <a:lstStyle/>
          <a:p>
            <a:pPr marL="457200" lvl="1" indent="0">
              <a:buNone/>
            </a:pPr>
            <a:endParaRPr lang="en-US" sz="1100" b="1" dirty="0">
              <a:solidFill>
                <a:schemeClr val="tx1"/>
              </a:solidFill>
            </a:endParaRPr>
          </a:p>
          <a:p>
            <a:pPr lvl="1"/>
            <a:r>
              <a:rPr lang="en-US" sz="2400" dirty="0">
                <a:solidFill>
                  <a:schemeClr val="tx1"/>
                </a:solidFill>
              </a:rPr>
              <a:t>Not being prepared with a topic</a:t>
            </a:r>
          </a:p>
          <a:p>
            <a:pPr lvl="1"/>
            <a:r>
              <a:rPr lang="en-US" sz="2400" dirty="0">
                <a:solidFill>
                  <a:schemeClr val="tx1"/>
                </a:solidFill>
              </a:rPr>
              <a:t>Individuals dominate the meeting</a:t>
            </a:r>
          </a:p>
          <a:p>
            <a:pPr lvl="1"/>
            <a:r>
              <a:rPr lang="en-US" sz="2400" dirty="0">
                <a:solidFill>
                  <a:schemeClr val="tx1"/>
                </a:solidFill>
              </a:rPr>
              <a:t>Lack of adherence to primary purpose</a:t>
            </a:r>
          </a:p>
          <a:p>
            <a:pPr lvl="1"/>
            <a:r>
              <a:rPr lang="en-US" sz="2400" dirty="0">
                <a:solidFill>
                  <a:schemeClr val="tx1"/>
                </a:solidFill>
              </a:rPr>
              <a:t>Lack of solution</a:t>
            </a:r>
          </a:p>
          <a:p>
            <a:pPr lvl="1"/>
            <a:r>
              <a:rPr lang="en-US" sz="2400" dirty="0">
                <a:solidFill>
                  <a:schemeClr val="tx1"/>
                </a:solidFill>
              </a:rPr>
              <a:t>Not sharing own experience</a:t>
            </a:r>
          </a:p>
          <a:p>
            <a:pPr lvl="1"/>
            <a:r>
              <a:rPr lang="en-US" sz="2400" dirty="0">
                <a:solidFill>
                  <a:schemeClr val="tx1"/>
                </a:solidFill>
              </a:rPr>
              <a:t>Giving advice/Cross Talk</a:t>
            </a:r>
          </a:p>
          <a:p>
            <a:pPr marL="457200" lvl="1" indent="0">
              <a:buNone/>
            </a:pPr>
            <a:endParaRPr lang="en-US" sz="2400" dirty="0">
              <a:solidFill>
                <a:schemeClr val="tx1"/>
              </a:solidFill>
            </a:endParaRPr>
          </a:p>
        </p:txBody>
      </p:sp>
      <p:sp>
        <p:nvSpPr>
          <p:cNvPr id="5" name="Title 3"/>
          <p:cNvSpPr txBox="1">
            <a:spLocks/>
          </p:cNvSpPr>
          <p:nvPr/>
        </p:nvSpPr>
        <p:spPr>
          <a:xfrm>
            <a:off x="1175998" y="200693"/>
            <a:ext cx="9359049" cy="731519"/>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1" kern="1200" cap="all" spc="50" baseline="0">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What are some meeting Issues?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6868" y="6389704"/>
            <a:ext cx="427145" cy="400110"/>
          </a:xfrm>
          <a:prstGeom prst="rect">
            <a:avLst/>
          </a:prstGeom>
        </p:spPr>
      </p:pic>
      <p:sp>
        <p:nvSpPr>
          <p:cNvPr id="8" name="Rectangle 7"/>
          <p:cNvSpPr/>
          <p:nvPr/>
        </p:nvSpPr>
        <p:spPr>
          <a:xfrm>
            <a:off x="8757254" y="6389704"/>
            <a:ext cx="3434746"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latin typeface="+mj-lt"/>
              </a:rPr>
              <a:t>       Intergroup Workshop</a:t>
            </a:r>
            <a:endParaRPr lang="en-US" sz="2000" b="0" cap="none" spc="0" dirty="0">
              <a:ln w="0"/>
              <a:solidFill>
                <a:schemeClr val="tx1"/>
              </a:solidFill>
              <a:effectLst>
                <a:outerShdw blurRad="38100" dist="19050" dir="2700000" algn="tl" rotWithShape="0">
                  <a:schemeClr val="dk1">
                    <a:alpha val="40000"/>
                  </a:schemeClr>
                </a:outerShdw>
              </a:effectLst>
              <a:latin typeface="+mj-lt"/>
            </a:endParaRPr>
          </a:p>
        </p:txBody>
      </p:sp>
      <p:sp>
        <p:nvSpPr>
          <p:cNvPr id="6" name="TextBox 5">
            <a:extLst>
              <a:ext uri="{FF2B5EF4-FFF2-40B4-BE49-F238E27FC236}">
                <a16:creationId xmlns:a16="http://schemas.microsoft.com/office/drawing/2014/main" id="{588311F2-4696-466C-B17A-2A553F68B8CE}"/>
              </a:ext>
            </a:extLst>
          </p:cNvPr>
          <p:cNvSpPr txBox="1"/>
          <p:nvPr/>
        </p:nvSpPr>
        <p:spPr>
          <a:xfrm>
            <a:off x="283779" y="6089398"/>
            <a:ext cx="6096000" cy="369332"/>
          </a:xfrm>
          <a:prstGeom prst="rect">
            <a:avLst/>
          </a:prstGeom>
          <a:noFill/>
          <a:ln>
            <a:solidFill>
              <a:schemeClr val="accent1">
                <a:lumMod val="20000"/>
                <a:lumOff val="80000"/>
              </a:schemeClr>
            </a:solidFill>
          </a:ln>
        </p:spPr>
        <p:txBody>
          <a:bodyPr wrap="square">
            <a:spAutoFit/>
          </a:bodyPr>
          <a:lstStyle/>
          <a:p>
            <a:r>
              <a:rPr lang="en-US" sz="1800" dirty="0">
                <a:latin typeface="Calibri" panose="020F0502020204030204" pitchFamily="34" charset="0"/>
                <a:ea typeface="Calibri" panose="020F0502020204030204" pitchFamily="34" charset="0"/>
                <a:cs typeface="Aharoni"/>
              </a:rPr>
              <a:t>Cypresswood Group Workshop  - June 11, 2022</a:t>
            </a:r>
            <a:endParaRPr lang="en-US" dirty="0"/>
          </a:p>
        </p:txBody>
      </p:sp>
    </p:spTree>
    <p:extLst>
      <p:ext uri="{BB962C8B-B14F-4D97-AF65-F5344CB8AC3E}">
        <p14:creationId xmlns:p14="http://schemas.microsoft.com/office/powerpoint/2010/main" val="237764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heel(1)">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2800" y="274638"/>
            <a:ext cx="10566400" cy="712914"/>
          </a:xfrm>
        </p:spPr>
        <p:txBody>
          <a:bodyPr/>
          <a:lstStyle/>
          <a:p>
            <a:pPr algn="ctr"/>
            <a:r>
              <a:rPr lang="en-US" dirty="0"/>
              <a:t>Some common Meeting issues</a:t>
            </a:r>
          </a:p>
        </p:txBody>
      </p:sp>
      <p:sp>
        <p:nvSpPr>
          <p:cNvPr id="7" name="Rectangle 6"/>
          <p:cNvSpPr/>
          <p:nvPr/>
        </p:nvSpPr>
        <p:spPr>
          <a:xfrm>
            <a:off x="283779" y="1169509"/>
            <a:ext cx="11692887" cy="3693319"/>
          </a:xfrm>
          <a:prstGeom prst="rect">
            <a:avLst/>
          </a:prstGeom>
          <a:noFill/>
        </p:spPr>
        <p:txBody>
          <a:bodyPr wrap="square" lIns="91440" tIns="45720" rIns="91440" bIns="45720">
            <a:spAutoFit/>
          </a:bodyPr>
          <a:lstStyle/>
          <a:p>
            <a:pPr>
              <a:lnSpc>
                <a:spcPct val="150000"/>
              </a:lnSpc>
            </a:pPr>
            <a:r>
              <a:rPr lang="en-US" sz="2800" b="1" dirty="0"/>
              <a:t>Keeping the meeting moving</a:t>
            </a:r>
          </a:p>
          <a:p>
            <a:pPr marL="800100" lvl="1" indent="-342900">
              <a:buFont typeface="Arial" panose="020B0604020202020204" pitchFamily="34" charset="0"/>
              <a:buChar char="•"/>
            </a:pPr>
            <a:r>
              <a:rPr lang="en-US" sz="2400" dirty="0">
                <a:ln w="0"/>
              </a:rPr>
              <a:t>A meeting chair can keep the meeting moving by calling on people vs. just seeing who might volunteer.</a:t>
            </a:r>
          </a:p>
          <a:p>
            <a:pPr marL="342900" indent="-342900">
              <a:buFont typeface="Arial" panose="020B0604020202020204" pitchFamily="34" charset="0"/>
              <a:buChar char="•"/>
            </a:pPr>
            <a:endParaRPr lang="en-US" sz="2400" dirty="0">
              <a:ln w="0"/>
            </a:endParaRPr>
          </a:p>
          <a:p>
            <a:pPr marL="800100" lvl="1" indent="-342900">
              <a:buFont typeface="Arial" panose="020B0604020202020204" pitchFamily="34" charset="0"/>
              <a:buChar char="•"/>
            </a:pPr>
            <a:r>
              <a:rPr lang="en-US" sz="2400" dirty="0">
                <a:ln w="0"/>
              </a:rPr>
              <a:t>Volunteers are often the same talkative participants.</a:t>
            </a:r>
          </a:p>
          <a:p>
            <a:pPr marL="342900" indent="-342900">
              <a:buFont typeface="Arial" panose="020B0604020202020204" pitchFamily="34" charset="0"/>
              <a:buChar char="•"/>
            </a:pPr>
            <a:endParaRPr lang="en-US" sz="2400" dirty="0">
              <a:ln w="0"/>
            </a:endParaRPr>
          </a:p>
          <a:p>
            <a:pPr marL="800100" lvl="1" indent="-342900">
              <a:buFont typeface="Arial" panose="020B0604020202020204" pitchFamily="34" charset="0"/>
              <a:buChar char="•"/>
            </a:pPr>
            <a:r>
              <a:rPr lang="en-US" sz="2400" dirty="0">
                <a:ln w="0"/>
              </a:rPr>
              <a:t>Quiet people often do not volunteer.</a:t>
            </a:r>
          </a:p>
          <a:p>
            <a:endParaRPr lang="en-US" sz="2400" dirty="0">
              <a:ln w="0"/>
            </a:endParaRPr>
          </a:p>
          <a:p>
            <a:pPr marL="800100" lvl="1" indent="-342900">
              <a:buFont typeface="Arial" panose="020B0604020202020204" pitchFamily="34" charset="0"/>
              <a:buChar char="•"/>
            </a:pPr>
            <a:r>
              <a:rPr lang="en-US" sz="2400" dirty="0">
                <a:ln w="0"/>
              </a:rPr>
              <a:t>Sometimes the topic needs to be clarified during the meeting</a:t>
            </a:r>
            <a:r>
              <a:rPr lang="en-US" sz="2400" dirty="0">
                <a:ln w="0"/>
                <a:effectLst>
                  <a:outerShdw blurRad="38100" dist="19050" dir="2700000" algn="tl" rotWithShape="0">
                    <a:schemeClr val="dk1">
                      <a:alpha val="40000"/>
                    </a:schemeClr>
                  </a:outerShdw>
                </a:effectLst>
              </a:rPr>
              <a:t>.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0838" y="6306669"/>
            <a:ext cx="427145" cy="400110"/>
          </a:xfrm>
          <a:prstGeom prst="rect">
            <a:avLst/>
          </a:prstGeom>
        </p:spPr>
      </p:pic>
      <p:sp>
        <p:nvSpPr>
          <p:cNvPr id="10" name="Rectangle 9"/>
          <p:cNvSpPr/>
          <p:nvPr/>
        </p:nvSpPr>
        <p:spPr>
          <a:xfrm>
            <a:off x="8116956" y="6306669"/>
            <a:ext cx="4154556"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latin typeface="+mj-lt"/>
              </a:rPr>
              <a:t>       Intergroup Workshop Packet</a:t>
            </a:r>
            <a:endParaRPr lang="en-US" sz="2000" b="0" cap="none" spc="0" dirty="0">
              <a:ln w="0"/>
              <a:solidFill>
                <a:schemeClr val="tx1"/>
              </a:solidFill>
              <a:effectLst>
                <a:outerShdw blurRad="38100" dist="19050" dir="2700000" algn="tl" rotWithShape="0">
                  <a:schemeClr val="dk1">
                    <a:alpha val="40000"/>
                  </a:schemeClr>
                </a:outerShdw>
              </a:effectLst>
              <a:latin typeface="+mj-lt"/>
            </a:endParaRPr>
          </a:p>
        </p:txBody>
      </p:sp>
      <p:sp>
        <p:nvSpPr>
          <p:cNvPr id="8" name="TextBox 7">
            <a:extLst>
              <a:ext uri="{FF2B5EF4-FFF2-40B4-BE49-F238E27FC236}">
                <a16:creationId xmlns:a16="http://schemas.microsoft.com/office/drawing/2014/main" id="{33A2B332-CBD7-4FF4-A208-6DB1A31DB317}"/>
              </a:ext>
            </a:extLst>
          </p:cNvPr>
          <p:cNvSpPr txBox="1"/>
          <p:nvPr/>
        </p:nvSpPr>
        <p:spPr>
          <a:xfrm>
            <a:off x="283779" y="6089398"/>
            <a:ext cx="6096000" cy="369332"/>
          </a:xfrm>
          <a:prstGeom prst="rect">
            <a:avLst/>
          </a:prstGeom>
          <a:noFill/>
          <a:ln>
            <a:solidFill>
              <a:schemeClr val="accent1">
                <a:lumMod val="20000"/>
                <a:lumOff val="80000"/>
              </a:schemeClr>
            </a:solidFill>
          </a:ln>
        </p:spPr>
        <p:txBody>
          <a:bodyPr wrap="square">
            <a:spAutoFit/>
          </a:bodyPr>
          <a:lstStyle/>
          <a:p>
            <a:r>
              <a:rPr lang="en-US" sz="1800" dirty="0">
                <a:latin typeface="Calibri" panose="020F0502020204030204" pitchFamily="34" charset="0"/>
                <a:ea typeface="Calibri" panose="020F0502020204030204" pitchFamily="34" charset="0"/>
                <a:cs typeface="Aharoni"/>
              </a:rPr>
              <a:t>Cypresswood Group Workshop  - June 11, 2022</a:t>
            </a:r>
            <a:endParaRPr lang="en-US" dirty="0"/>
          </a:p>
        </p:txBody>
      </p:sp>
    </p:spTree>
    <p:extLst>
      <p:ext uri="{BB962C8B-B14F-4D97-AF65-F5344CB8AC3E}">
        <p14:creationId xmlns:p14="http://schemas.microsoft.com/office/powerpoint/2010/main" val="270061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1000"/>
                                        <p:tgtEl>
                                          <p:spTgt spid="7">
                                            <p:txEl>
                                              <p:pRg st="3" end="3"/>
                                            </p:txEl>
                                          </p:spTgt>
                                        </p:tgtEl>
                                      </p:cBhvr>
                                    </p:animEffect>
                                    <p:anim calcmode="lin" valueType="num">
                                      <p:cBhvr>
                                        <p:cTn id="1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xEl>
                                              <p:pRg st="7" end="7"/>
                                            </p:txEl>
                                          </p:spTgt>
                                        </p:tgtEl>
                                        <p:attrNameLst>
                                          <p:attrName>style.visibility</p:attrName>
                                        </p:attrNameLst>
                                      </p:cBhvr>
                                      <p:to>
                                        <p:strVal val="visible"/>
                                      </p:to>
                                    </p:set>
                                    <p:animEffect transition="in" filter="fade">
                                      <p:cBhvr>
                                        <p:cTn id="24" dur="2000"/>
                                        <p:tgtEl>
                                          <p:spTgt spid="7">
                                            <p:txEl>
                                              <p:pRg st="7" end="7"/>
                                            </p:txEl>
                                          </p:spTgt>
                                        </p:tgtEl>
                                      </p:cBhvr>
                                    </p:animEffect>
                                    <p:anim calcmode="lin" valueType="num">
                                      <p:cBhvr>
                                        <p:cTn id="25" dur="2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26" dur="2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16992" y="1121664"/>
            <a:ext cx="11375136" cy="5132832"/>
          </a:xfrm>
        </p:spPr>
        <p:txBody>
          <a:bodyPr>
            <a:normAutofit/>
          </a:bodyPr>
          <a:lstStyle/>
          <a:p>
            <a:pPr marL="0" indent="0">
              <a:lnSpc>
                <a:spcPct val="150000"/>
              </a:lnSpc>
              <a:buNone/>
            </a:pPr>
            <a:r>
              <a:rPr lang="en-US" sz="3200" b="1" dirty="0">
                <a:solidFill>
                  <a:schemeClr val="tx1"/>
                </a:solidFill>
              </a:rPr>
              <a:t>A sharer drones on and on…or dominates the meeting</a:t>
            </a:r>
            <a:endParaRPr lang="en-US" sz="3200" dirty="0">
              <a:solidFill>
                <a:schemeClr val="tx1"/>
              </a:solidFill>
            </a:endParaRPr>
          </a:p>
          <a:p>
            <a:pPr marL="857250" lvl="1">
              <a:buClrTx/>
            </a:pPr>
            <a:r>
              <a:rPr lang="en-US" sz="2400" dirty="0">
                <a:solidFill>
                  <a:schemeClr val="tx1"/>
                </a:solidFill>
              </a:rPr>
              <a:t>Have a written format  - limit your shares to 3 – 5 minutes so others have an opportunity to share.  Have a timer or bell to ring at the end of the time.   </a:t>
            </a:r>
          </a:p>
          <a:p>
            <a:pPr marL="857250" lvl="1">
              <a:buClrTx/>
            </a:pPr>
            <a:r>
              <a:rPr lang="en-US" sz="2400" dirty="0">
                <a:solidFill>
                  <a:schemeClr val="tx1"/>
                </a:solidFill>
              </a:rPr>
              <a:t>If you must, politely ask them to wrap it up.</a:t>
            </a:r>
          </a:p>
          <a:p>
            <a:pPr marL="857250" lvl="1">
              <a:buClrTx/>
            </a:pPr>
            <a:r>
              <a:rPr lang="en-US" sz="2400" dirty="0">
                <a:solidFill>
                  <a:schemeClr val="tx1"/>
                </a:solidFill>
              </a:rPr>
              <a:t>This can be addressed in Group Conscious. </a:t>
            </a:r>
          </a:p>
          <a:p>
            <a:pPr marL="857250" lvl="1">
              <a:buClrTx/>
            </a:pPr>
            <a:endParaRPr lang="en-US" sz="2400" dirty="0">
              <a:solidFill>
                <a:schemeClr val="tx1"/>
              </a:solidFill>
            </a:endParaRPr>
          </a:p>
          <a:p>
            <a:pPr lvl="2"/>
            <a:endParaRPr lang="en-US" sz="2800" dirty="0">
              <a:solidFill>
                <a:schemeClr val="tx1"/>
              </a:solidFill>
            </a:endParaRPr>
          </a:p>
        </p:txBody>
      </p:sp>
      <p:sp>
        <p:nvSpPr>
          <p:cNvPr id="3" name="Title 2"/>
          <p:cNvSpPr>
            <a:spLocks noGrp="1"/>
          </p:cNvSpPr>
          <p:nvPr>
            <p:ph type="title"/>
          </p:nvPr>
        </p:nvSpPr>
        <p:spPr>
          <a:xfrm>
            <a:off x="812800" y="274638"/>
            <a:ext cx="10566400" cy="712914"/>
          </a:xfrm>
        </p:spPr>
        <p:txBody>
          <a:bodyPr/>
          <a:lstStyle/>
          <a:p>
            <a:pPr algn="ctr"/>
            <a:r>
              <a:rPr lang="en-US" dirty="0"/>
              <a:t>Some common Meeting issues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1967" y="6306669"/>
            <a:ext cx="427145" cy="400110"/>
          </a:xfrm>
          <a:prstGeom prst="rect">
            <a:avLst/>
          </a:prstGeom>
        </p:spPr>
      </p:pic>
      <p:sp>
        <p:nvSpPr>
          <p:cNvPr id="6" name="Rectangle 5"/>
          <p:cNvSpPr/>
          <p:nvPr/>
        </p:nvSpPr>
        <p:spPr>
          <a:xfrm>
            <a:off x="8270710" y="6306669"/>
            <a:ext cx="3575172"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latin typeface="+mj-lt"/>
              </a:rPr>
              <a:t>       Intergroup Workshop</a:t>
            </a:r>
            <a:endParaRPr lang="en-US" sz="2000" b="0" cap="none" spc="0" dirty="0">
              <a:ln w="0"/>
              <a:solidFill>
                <a:schemeClr val="tx1"/>
              </a:solidFill>
              <a:effectLst>
                <a:outerShdw blurRad="38100" dist="19050" dir="2700000" algn="tl" rotWithShape="0">
                  <a:schemeClr val="dk1">
                    <a:alpha val="40000"/>
                  </a:schemeClr>
                </a:outerShdw>
              </a:effectLst>
              <a:latin typeface="+mj-lt"/>
            </a:endParaRPr>
          </a:p>
        </p:txBody>
      </p:sp>
      <p:sp>
        <p:nvSpPr>
          <p:cNvPr id="7" name="TextBox 6">
            <a:extLst>
              <a:ext uri="{FF2B5EF4-FFF2-40B4-BE49-F238E27FC236}">
                <a16:creationId xmlns:a16="http://schemas.microsoft.com/office/drawing/2014/main" id="{15A3DC9D-54B9-4189-9E45-007416BAE26E}"/>
              </a:ext>
            </a:extLst>
          </p:cNvPr>
          <p:cNvSpPr txBox="1"/>
          <p:nvPr/>
        </p:nvSpPr>
        <p:spPr>
          <a:xfrm>
            <a:off x="283779" y="6089398"/>
            <a:ext cx="6096000" cy="369332"/>
          </a:xfrm>
          <a:prstGeom prst="rect">
            <a:avLst/>
          </a:prstGeom>
          <a:noFill/>
          <a:ln>
            <a:solidFill>
              <a:schemeClr val="accent1">
                <a:lumMod val="20000"/>
                <a:lumOff val="80000"/>
              </a:schemeClr>
            </a:solidFill>
          </a:ln>
        </p:spPr>
        <p:txBody>
          <a:bodyPr wrap="square">
            <a:spAutoFit/>
          </a:bodyPr>
          <a:lstStyle/>
          <a:p>
            <a:r>
              <a:rPr lang="en-US" sz="1800" dirty="0">
                <a:latin typeface="Calibri" panose="020F0502020204030204" pitchFamily="34" charset="0"/>
                <a:ea typeface="Calibri" panose="020F0502020204030204" pitchFamily="34" charset="0"/>
                <a:cs typeface="Aharoni"/>
              </a:rPr>
              <a:t>Cypresswood Group Workshop  - June 11, 2022</a:t>
            </a:r>
            <a:endParaRPr lang="en-US" dirty="0"/>
          </a:p>
        </p:txBody>
      </p:sp>
    </p:spTree>
    <p:extLst>
      <p:ext uri="{BB962C8B-B14F-4D97-AF65-F5344CB8AC3E}">
        <p14:creationId xmlns:p14="http://schemas.microsoft.com/office/powerpoint/2010/main" val="114612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31" presetClass="entr" presetSubtype="0" fill="hold" nodeType="afterEffect">
                                  <p:stCondLst>
                                    <p:cond delay="450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2" end="2"/>
                                            </p:txEl>
                                          </p:spTgt>
                                        </p:tgtEl>
                                      </p:cBhvr>
                                    </p:animEffect>
                                  </p:childTnLst>
                                </p:cTn>
                              </p:par>
                            </p:childTnLst>
                          </p:cTn>
                        </p:par>
                        <p:par>
                          <p:cTn id="23" fill="hold">
                            <p:stCondLst>
                              <p:cond delay="6000"/>
                            </p:stCondLst>
                            <p:childTnLst>
                              <p:par>
                                <p:cTn id="24" presetID="31" presetClass="entr" presetSubtype="0" fill="hold" nodeType="afterEffect">
                                  <p:stCondLst>
                                    <p:cond delay="450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p:cTn id="26"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7"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8"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9"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16991" y="1121664"/>
            <a:ext cx="12020152" cy="5379720"/>
          </a:xfrm>
        </p:spPr>
        <p:txBody>
          <a:bodyPr>
            <a:normAutofit/>
          </a:bodyPr>
          <a:lstStyle/>
          <a:p>
            <a:pPr marL="0" indent="0">
              <a:lnSpc>
                <a:spcPct val="150000"/>
              </a:lnSpc>
              <a:buNone/>
            </a:pPr>
            <a:r>
              <a:rPr lang="en-US" sz="3000" b="1" dirty="0">
                <a:solidFill>
                  <a:schemeClr val="tx1"/>
                </a:solidFill>
              </a:rPr>
              <a:t>A participant goes off topic, off alcoholism, or is inappropriate</a:t>
            </a:r>
            <a:endParaRPr lang="en-US" sz="3000" dirty="0">
              <a:solidFill>
                <a:schemeClr val="tx1"/>
              </a:solidFill>
            </a:endParaRPr>
          </a:p>
          <a:p>
            <a:pPr lvl="1">
              <a:buClrTx/>
            </a:pPr>
            <a:r>
              <a:rPr lang="en-US" sz="2400" dirty="0">
                <a:solidFill>
                  <a:schemeClr val="tx1"/>
                </a:solidFill>
              </a:rPr>
              <a:t>May interrupt politely without embarrassing the sharer</a:t>
            </a:r>
          </a:p>
          <a:p>
            <a:pPr lvl="1">
              <a:buClrTx/>
            </a:pPr>
            <a:r>
              <a:rPr lang="en-US" sz="2400" dirty="0">
                <a:solidFill>
                  <a:schemeClr val="tx1"/>
                </a:solidFill>
              </a:rPr>
              <a:t>May recommend that they get with friends/sponsor after the meeting to discuss the problem in more depth</a:t>
            </a:r>
          </a:p>
          <a:p>
            <a:pPr lvl="1">
              <a:buClrTx/>
            </a:pPr>
            <a:r>
              <a:rPr lang="en-US" sz="2400" dirty="0">
                <a:solidFill>
                  <a:schemeClr val="tx1"/>
                </a:solidFill>
              </a:rPr>
              <a:t>May remind the group of the topic</a:t>
            </a:r>
          </a:p>
        </p:txBody>
      </p:sp>
      <p:sp>
        <p:nvSpPr>
          <p:cNvPr id="3" name="Title 2"/>
          <p:cNvSpPr>
            <a:spLocks noGrp="1"/>
          </p:cNvSpPr>
          <p:nvPr>
            <p:ph type="title"/>
          </p:nvPr>
        </p:nvSpPr>
        <p:spPr>
          <a:xfrm>
            <a:off x="812800" y="274638"/>
            <a:ext cx="10566400" cy="712914"/>
          </a:xfrm>
        </p:spPr>
        <p:txBody>
          <a:bodyPr/>
          <a:lstStyle/>
          <a:p>
            <a:pPr algn="ctr"/>
            <a:r>
              <a:rPr lang="en-US" dirty="0"/>
              <a:t>Some common Meeting issues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6950" y="6301329"/>
            <a:ext cx="427145" cy="400110"/>
          </a:xfrm>
          <a:prstGeom prst="rect">
            <a:avLst/>
          </a:prstGeom>
        </p:spPr>
      </p:pic>
      <p:sp>
        <p:nvSpPr>
          <p:cNvPr id="7" name="Rectangle 6"/>
          <p:cNvSpPr/>
          <p:nvPr/>
        </p:nvSpPr>
        <p:spPr>
          <a:xfrm>
            <a:off x="8668038" y="6301329"/>
            <a:ext cx="3341756"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latin typeface="+mj-lt"/>
              </a:rPr>
              <a:t>       Intergroup Workshop</a:t>
            </a:r>
            <a:endParaRPr lang="en-US" sz="2000" b="0" cap="none" spc="0" dirty="0">
              <a:ln w="0"/>
              <a:solidFill>
                <a:schemeClr val="tx1"/>
              </a:solidFill>
              <a:effectLst>
                <a:outerShdw blurRad="38100" dist="19050" dir="2700000" algn="tl" rotWithShape="0">
                  <a:schemeClr val="dk1">
                    <a:alpha val="40000"/>
                  </a:schemeClr>
                </a:outerShdw>
              </a:effectLst>
              <a:latin typeface="+mj-lt"/>
            </a:endParaRPr>
          </a:p>
        </p:txBody>
      </p:sp>
      <p:sp>
        <p:nvSpPr>
          <p:cNvPr id="6" name="TextBox 5">
            <a:extLst>
              <a:ext uri="{FF2B5EF4-FFF2-40B4-BE49-F238E27FC236}">
                <a16:creationId xmlns:a16="http://schemas.microsoft.com/office/drawing/2014/main" id="{0EF0A2A0-30D5-4856-B379-38AEDB872031}"/>
              </a:ext>
            </a:extLst>
          </p:cNvPr>
          <p:cNvSpPr txBox="1"/>
          <p:nvPr/>
        </p:nvSpPr>
        <p:spPr>
          <a:xfrm>
            <a:off x="283779" y="6089398"/>
            <a:ext cx="6096000" cy="369332"/>
          </a:xfrm>
          <a:prstGeom prst="rect">
            <a:avLst/>
          </a:prstGeom>
          <a:noFill/>
          <a:ln>
            <a:solidFill>
              <a:schemeClr val="accent1">
                <a:lumMod val="20000"/>
                <a:lumOff val="80000"/>
              </a:schemeClr>
            </a:solidFill>
          </a:ln>
        </p:spPr>
        <p:txBody>
          <a:bodyPr wrap="square">
            <a:spAutoFit/>
          </a:bodyPr>
          <a:lstStyle/>
          <a:p>
            <a:r>
              <a:rPr lang="en-US" sz="1800" dirty="0">
                <a:latin typeface="Calibri" panose="020F0502020204030204" pitchFamily="34" charset="0"/>
                <a:ea typeface="Calibri" panose="020F0502020204030204" pitchFamily="34" charset="0"/>
                <a:cs typeface="Aharoni"/>
              </a:rPr>
              <a:t>Cypresswood Group Workshop  - June 11, 2022</a:t>
            </a:r>
            <a:endParaRPr lang="en-US" dirty="0"/>
          </a:p>
        </p:txBody>
      </p:sp>
    </p:spTree>
    <p:extLst>
      <p:ext uri="{BB962C8B-B14F-4D97-AF65-F5344CB8AC3E}">
        <p14:creationId xmlns:p14="http://schemas.microsoft.com/office/powerpoint/2010/main" val="340486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par>
                          <p:cTn id="8" fill="hold">
                            <p:stCondLst>
                              <p:cond delay="5000"/>
                            </p:stCondLst>
                            <p:childTnLst>
                              <p:par>
                                <p:cTn id="9" presetID="10" presetClass="entr" presetSubtype="0" fill="hold" nodeType="afterEffect">
                                  <p:stCondLst>
                                    <p:cond delay="30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2000"/>
                                        <p:tgtEl>
                                          <p:spTgt spid="2">
                                            <p:txEl>
                                              <p:pRg st="1" end="1"/>
                                            </p:txEl>
                                          </p:spTgt>
                                        </p:tgtEl>
                                      </p:cBhvr>
                                    </p:animEffect>
                                  </p:childTnLst>
                                </p:cTn>
                              </p:par>
                            </p:childTnLst>
                          </p:cTn>
                        </p:par>
                        <p:par>
                          <p:cTn id="12" fill="hold">
                            <p:stCondLst>
                              <p:cond delay="10000"/>
                            </p:stCondLst>
                            <p:childTnLst>
                              <p:par>
                                <p:cTn id="13" presetID="10" presetClass="entr" presetSubtype="0" fill="hold" nodeType="afterEffect">
                                  <p:stCondLst>
                                    <p:cond delay="30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20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83779" y="1209982"/>
            <a:ext cx="11375136" cy="4550738"/>
          </a:xfrm>
        </p:spPr>
        <p:txBody>
          <a:bodyPr>
            <a:normAutofit/>
          </a:bodyPr>
          <a:lstStyle/>
          <a:p>
            <a:pPr marL="0" indent="0">
              <a:lnSpc>
                <a:spcPct val="150000"/>
              </a:lnSpc>
              <a:buNone/>
            </a:pPr>
            <a:r>
              <a:rPr lang="en-US" sz="3200" b="1" dirty="0">
                <a:solidFill>
                  <a:schemeClr val="tx1"/>
                </a:solidFill>
              </a:rPr>
              <a:t>A participant ignores A.A.’s “singleness of purpose”</a:t>
            </a:r>
          </a:p>
          <a:p>
            <a:pPr marL="571500" indent="-457200">
              <a:buFont typeface="Wingdings" panose="05000000000000000000" pitchFamily="2" charset="2"/>
              <a:buChar char="Ø"/>
            </a:pPr>
            <a:r>
              <a:rPr lang="en-US" sz="2400" dirty="0">
                <a:solidFill>
                  <a:schemeClr val="tx1"/>
                </a:solidFill>
              </a:rPr>
              <a:t>Consider the degree of the problem first</a:t>
            </a:r>
          </a:p>
          <a:p>
            <a:pPr marL="971550" lvl="1" indent="-457200">
              <a:buClrTx/>
            </a:pPr>
            <a:r>
              <a:rPr lang="en-US" sz="2400" dirty="0">
                <a:solidFill>
                  <a:schemeClr val="tx1"/>
                </a:solidFill>
              </a:rPr>
              <a:t>It might be best addressed after the meeting so that they better understand our “singleness of purpose”.</a:t>
            </a:r>
          </a:p>
          <a:p>
            <a:pPr marL="971550" lvl="1" indent="-457200">
              <a:buClrTx/>
            </a:pPr>
            <a:r>
              <a:rPr lang="en-US" sz="2400" dirty="0">
                <a:solidFill>
                  <a:schemeClr val="tx1"/>
                </a:solidFill>
              </a:rPr>
              <a:t>You might have to interrupt and remind them of our “singleness of purpose”.</a:t>
            </a:r>
          </a:p>
          <a:p>
            <a:pPr marL="971550" lvl="1" indent="-457200">
              <a:buClrTx/>
            </a:pPr>
            <a:r>
              <a:rPr lang="en-US" sz="2400" dirty="0">
                <a:solidFill>
                  <a:schemeClr val="tx1"/>
                </a:solidFill>
              </a:rPr>
              <a:t>Remember that many “drug addicts” are alcoholics, even if they don’t realize it yet.</a:t>
            </a:r>
          </a:p>
        </p:txBody>
      </p:sp>
      <p:sp>
        <p:nvSpPr>
          <p:cNvPr id="3" name="Title 2"/>
          <p:cNvSpPr>
            <a:spLocks noGrp="1"/>
          </p:cNvSpPr>
          <p:nvPr>
            <p:ph type="title"/>
          </p:nvPr>
        </p:nvSpPr>
        <p:spPr>
          <a:xfrm>
            <a:off x="812800" y="274638"/>
            <a:ext cx="10566400" cy="712914"/>
          </a:xfrm>
        </p:spPr>
        <p:txBody>
          <a:bodyPr/>
          <a:lstStyle/>
          <a:p>
            <a:pPr algn="ctr"/>
            <a:r>
              <a:rPr lang="en-US" dirty="0"/>
              <a:t>Some common Meeting issues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7524" y="6277510"/>
            <a:ext cx="427145" cy="400110"/>
          </a:xfrm>
          <a:prstGeom prst="rect">
            <a:avLst/>
          </a:prstGeom>
        </p:spPr>
      </p:pic>
      <p:sp>
        <p:nvSpPr>
          <p:cNvPr id="6" name="Rectangle 5"/>
          <p:cNvSpPr/>
          <p:nvPr/>
        </p:nvSpPr>
        <p:spPr>
          <a:xfrm>
            <a:off x="8309587" y="6277510"/>
            <a:ext cx="3654684"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latin typeface="+mj-lt"/>
              </a:rPr>
              <a:t>       Intergroup Workshop</a:t>
            </a:r>
            <a:endParaRPr lang="en-US" sz="2000" b="0" cap="none" spc="0" dirty="0">
              <a:ln w="0"/>
              <a:solidFill>
                <a:schemeClr val="tx1"/>
              </a:solidFill>
              <a:effectLst>
                <a:outerShdw blurRad="38100" dist="19050" dir="2700000" algn="tl" rotWithShape="0">
                  <a:schemeClr val="dk1">
                    <a:alpha val="40000"/>
                  </a:schemeClr>
                </a:outerShdw>
              </a:effectLst>
              <a:latin typeface="+mj-lt"/>
            </a:endParaRPr>
          </a:p>
        </p:txBody>
      </p:sp>
      <p:sp>
        <p:nvSpPr>
          <p:cNvPr id="7" name="TextBox 6">
            <a:extLst>
              <a:ext uri="{FF2B5EF4-FFF2-40B4-BE49-F238E27FC236}">
                <a16:creationId xmlns:a16="http://schemas.microsoft.com/office/drawing/2014/main" id="{F07E100A-0AA7-4E77-A967-6E50D5C46C7F}"/>
              </a:ext>
            </a:extLst>
          </p:cNvPr>
          <p:cNvSpPr txBox="1"/>
          <p:nvPr/>
        </p:nvSpPr>
        <p:spPr>
          <a:xfrm>
            <a:off x="283779" y="6089398"/>
            <a:ext cx="6096000" cy="369332"/>
          </a:xfrm>
          <a:prstGeom prst="rect">
            <a:avLst/>
          </a:prstGeom>
          <a:noFill/>
          <a:ln>
            <a:solidFill>
              <a:schemeClr val="accent1">
                <a:lumMod val="20000"/>
                <a:lumOff val="80000"/>
              </a:schemeClr>
            </a:solidFill>
          </a:ln>
        </p:spPr>
        <p:txBody>
          <a:bodyPr wrap="square">
            <a:spAutoFit/>
          </a:bodyPr>
          <a:lstStyle/>
          <a:p>
            <a:r>
              <a:rPr lang="en-US" sz="1800" dirty="0">
                <a:latin typeface="Calibri" panose="020F0502020204030204" pitchFamily="34" charset="0"/>
                <a:ea typeface="Calibri" panose="020F0502020204030204" pitchFamily="34" charset="0"/>
                <a:cs typeface="Aharoni"/>
              </a:rPr>
              <a:t>Cypresswood Group Workshop  - June 11, 2022</a:t>
            </a:r>
            <a:endParaRPr lang="en-US" dirty="0"/>
          </a:p>
        </p:txBody>
      </p:sp>
    </p:spTree>
    <p:extLst>
      <p:ext uri="{BB962C8B-B14F-4D97-AF65-F5344CB8AC3E}">
        <p14:creationId xmlns:p14="http://schemas.microsoft.com/office/powerpoint/2010/main" val="269903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83779" y="1159111"/>
            <a:ext cx="11375136" cy="5132832"/>
          </a:xfrm>
        </p:spPr>
        <p:txBody>
          <a:bodyPr>
            <a:normAutofit/>
          </a:bodyPr>
          <a:lstStyle/>
          <a:p>
            <a:pPr marL="0" indent="0">
              <a:lnSpc>
                <a:spcPct val="150000"/>
              </a:lnSpc>
              <a:buNone/>
            </a:pPr>
            <a:r>
              <a:rPr lang="en-US" sz="3200" b="1" dirty="0">
                <a:solidFill>
                  <a:schemeClr val="tx1"/>
                </a:solidFill>
              </a:rPr>
              <a:t>A non-member wishes to share in the meeting</a:t>
            </a:r>
            <a:endParaRPr lang="en-US" sz="2800" dirty="0">
              <a:solidFill>
                <a:schemeClr val="tx1"/>
              </a:solidFill>
            </a:endParaRPr>
          </a:p>
          <a:p>
            <a:pPr marL="971550" lvl="1" indent="-457200">
              <a:buClrTx/>
            </a:pPr>
            <a:r>
              <a:rPr lang="en-US" sz="2400" dirty="0">
                <a:solidFill>
                  <a:schemeClr val="tx1"/>
                </a:solidFill>
              </a:rPr>
              <a:t>Non-members may attend Open Meetings as observers. </a:t>
            </a:r>
          </a:p>
          <a:p>
            <a:pPr marL="971550" lvl="1" indent="-457200">
              <a:buClrTx/>
            </a:pPr>
            <a:r>
              <a:rPr lang="en-US" sz="2400" dirty="0">
                <a:solidFill>
                  <a:schemeClr val="tx1"/>
                </a:solidFill>
              </a:rPr>
              <a:t>May step in and address. </a:t>
            </a:r>
          </a:p>
          <a:p>
            <a:pPr marL="971550" lvl="1" indent="-457200">
              <a:buClrTx/>
            </a:pPr>
            <a:r>
              <a:rPr lang="en-US" sz="2400" dirty="0">
                <a:solidFill>
                  <a:schemeClr val="tx1"/>
                </a:solidFill>
              </a:rPr>
              <a:t>May give them a short time and then address the issue after the meeting privately.</a:t>
            </a:r>
          </a:p>
        </p:txBody>
      </p:sp>
      <p:sp>
        <p:nvSpPr>
          <p:cNvPr id="3" name="Title 2"/>
          <p:cNvSpPr>
            <a:spLocks noGrp="1"/>
          </p:cNvSpPr>
          <p:nvPr>
            <p:ph type="title"/>
          </p:nvPr>
        </p:nvSpPr>
        <p:spPr>
          <a:xfrm>
            <a:off x="812800" y="274638"/>
            <a:ext cx="10566400" cy="712914"/>
          </a:xfrm>
        </p:spPr>
        <p:txBody>
          <a:bodyPr/>
          <a:lstStyle/>
          <a:p>
            <a:pPr algn="ctr"/>
            <a:r>
              <a:rPr lang="en-US" dirty="0"/>
              <a:t>Some common Meeting issues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8965" y="6331879"/>
            <a:ext cx="427145" cy="400110"/>
          </a:xfrm>
          <a:prstGeom prst="rect">
            <a:avLst/>
          </a:prstGeom>
        </p:spPr>
      </p:pic>
      <p:sp>
        <p:nvSpPr>
          <p:cNvPr id="6" name="Rectangle 5"/>
          <p:cNvSpPr/>
          <p:nvPr/>
        </p:nvSpPr>
        <p:spPr>
          <a:xfrm>
            <a:off x="8628281" y="6311911"/>
            <a:ext cx="3421901"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latin typeface="+mj-lt"/>
              </a:rPr>
              <a:t>       Intergroup Workshop</a:t>
            </a:r>
            <a:endParaRPr lang="en-US" sz="2000" b="0" cap="none" spc="0" dirty="0">
              <a:ln w="0"/>
              <a:solidFill>
                <a:schemeClr val="tx1"/>
              </a:solidFill>
              <a:effectLst>
                <a:outerShdw blurRad="38100" dist="19050" dir="2700000" algn="tl" rotWithShape="0">
                  <a:schemeClr val="dk1">
                    <a:alpha val="40000"/>
                  </a:schemeClr>
                </a:outerShdw>
              </a:effectLst>
              <a:latin typeface="+mj-lt"/>
            </a:endParaRPr>
          </a:p>
        </p:txBody>
      </p:sp>
      <p:sp>
        <p:nvSpPr>
          <p:cNvPr id="7" name="TextBox 6">
            <a:extLst>
              <a:ext uri="{FF2B5EF4-FFF2-40B4-BE49-F238E27FC236}">
                <a16:creationId xmlns:a16="http://schemas.microsoft.com/office/drawing/2014/main" id="{EA66E854-C120-4848-A9B1-B5FFE9A386A7}"/>
              </a:ext>
            </a:extLst>
          </p:cNvPr>
          <p:cNvSpPr txBox="1"/>
          <p:nvPr/>
        </p:nvSpPr>
        <p:spPr>
          <a:xfrm>
            <a:off x="283779" y="6089398"/>
            <a:ext cx="6096000" cy="369332"/>
          </a:xfrm>
          <a:prstGeom prst="rect">
            <a:avLst/>
          </a:prstGeom>
          <a:noFill/>
          <a:ln>
            <a:solidFill>
              <a:schemeClr val="accent1">
                <a:lumMod val="20000"/>
                <a:lumOff val="80000"/>
              </a:schemeClr>
            </a:solidFill>
          </a:ln>
        </p:spPr>
        <p:txBody>
          <a:bodyPr wrap="square">
            <a:spAutoFit/>
          </a:bodyPr>
          <a:lstStyle/>
          <a:p>
            <a:r>
              <a:rPr lang="en-US" sz="1800" dirty="0">
                <a:latin typeface="Calibri" panose="020F0502020204030204" pitchFamily="34" charset="0"/>
                <a:ea typeface="Calibri" panose="020F0502020204030204" pitchFamily="34" charset="0"/>
                <a:cs typeface="Aharoni"/>
              </a:rPr>
              <a:t>Cypresswood Group Workshop  - June 11, 2022</a:t>
            </a:r>
            <a:endParaRPr lang="en-US" dirty="0"/>
          </a:p>
        </p:txBody>
      </p:sp>
      <p:sp>
        <p:nvSpPr>
          <p:cNvPr id="8" name="TextBox 7">
            <a:extLst>
              <a:ext uri="{FF2B5EF4-FFF2-40B4-BE49-F238E27FC236}">
                <a16:creationId xmlns:a16="http://schemas.microsoft.com/office/drawing/2014/main" id="{5C204498-64A4-48D0-B7CA-96A24D632673}"/>
              </a:ext>
            </a:extLst>
          </p:cNvPr>
          <p:cNvSpPr txBox="1"/>
          <p:nvPr/>
        </p:nvSpPr>
        <p:spPr>
          <a:xfrm>
            <a:off x="283779" y="5138479"/>
            <a:ext cx="6096000" cy="560410"/>
          </a:xfrm>
          <a:prstGeom prst="rect">
            <a:avLst/>
          </a:prstGeom>
          <a:noFill/>
          <a:ln>
            <a:solidFill>
              <a:schemeClr val="accent1">
                <a:lumMod val="20000"/>
                <a:lumOff val="80000"/>
              </a:schemeClr>
            </a:solid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1800" b="0" i="0" u="none" strike="noStrike" kern="1200" cap="none" spc="0" normalizeH="0" baseline="0" noProof="0" dirty="0">
                <a:ln w="0"/>
                <a:solidFill>
                  <a:prstClr val="black"/>
                </a:solidFill>
                <a:effectLst/>
                <a:uLnTx/>
                <a:uFillTx/>
                <a:latin typeface="Arial" panose="020B0604020202020204" pitchFamily="34" charset="0"/>
                <a:ea typeface="+mn-ea"/>
                <a:cs typeface="+mn-cs"/>
              </a:rPr>
              <a:t>(refer to the AA Group pamphlet – pages 12-15)</a:t>
            </a:r>
          </a:p>
        </p:txBody>
      </p:sp>
    </p:spTree>
    <p:extLst>
      <p:ext uri="{BB962C8B-B14F-4D97-AF65-F5344CB8AC3E}">
        <p14:creationId xmlns:p14="http://schemas.microsoft.com/office/powerpoint/2010/main" val="277855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5504" y="6321395"/>
            <a:ext cx="454488" cy="425722"/>
          </a:xfrm>
          <a:prstGeom prst="rect">
            <a:avLst/>
          </a:prstGeom>
        </p:spPr>
      </p:pic>
      <p:sp>
        <p:nvSpPr>
          <p:cNvPr id="7" name="Rectangle 6"/>
          <p:cNvSpPr/>
          <p:nvPr/>
        </p:nvSpPr>
        <p:spPr>
          <a:xfrm>
            <a:off x="283779" y="1156116"/>
            <a:ext cx="11373068" cy="2862322"/>
          </a:xfrm>
          <a:prstGeom prst="rect">
            <a:avLst/>
          </a:prstGeom>
          <a:noFill/>
        </p:spPr>
        <p:txBody>
          <a:bodyPr wrap="square" lIns="91440" tIns="45720" rIns="91440" bIns="45720">
            <a:spAutoFit/>
          </a:bodyPr>
          <a:lstStyle/>
          <a:p>
            <a:pPr>
              <a:lnSpc>
                <a:spcPct val="150000"/>
              </a:lnSpc>
            </a:pPr>
            <a:r>
              <a:rPr lang="en-US" sz="3200" b="1" dirty="0">
                <a:ln w="0"/>
                <a:effectLst>
                  <a:outerShdw blurRad="38100" dist="19050" dir="2700000" algn="tl" rotWithShape="0">
                    <a:schemeClr val="dk1">
                      <a:alpha val="40000"/>
                    </a:schemeClr>
                  </a:outerShdw>
                </a:effectLst>
              </a:rPr>
              <a:t>Cross talk</a:t>
            </a:r>
            <a:r>
              <a:rPr lang="en-US" sz="3200" dirty="0">
                <a:ln w="0"/>
                <a:effectLst>
                  <a:outerShdw blurRad="38100" dist="19050" dir="2700000" algn="tl" rotWithShape="0">
                    <a:schemeClr val="dk1">
                      <a:alpha val="40000"/>
                    </a:schemeClr>
                  </a:outerShdw>
                </a:effectLst>
              </a:rPr>
              <a:t> – </a:t>
            </a:r>
          </a:p>
          <a:p>
            <a:pPr marL="342900" indent="-342900">
              <a:lnSpc>
                <a:spcPct val="150000"/>
              </a:lnSpc>
              <a:buFont typeface="Arial" panose="020B0604020202020204" pitchFamily="34" charset="0"/>
              <a:buChar char="•"/>
            </a:pPr>
            <a:r>
              <a:rPr lang="en-US" sz="2400" dirty="0">
                <a:ln w="0"/>
                <a:effectLst>
                  <a:outerShdw blurRad="38100" dist="19050" dir="2700000" algn="tl" rotWithShape="0">
                    <a:schemeClr val="dk1">
                      <a:alpha val="40000"/>
                    </a:schemeClr>
                  </a:outerShdw>
                </a:effectLst>
              </a:rPr>
              <a:t>Commenting upon someone else’s share or giving advice.</a:t>
            </a:r>
          </a:p>
          <a:p>
            <a:pPr marL="342900" indent="-342900">
              <a:buFont typeface="Arial" panose="020B0604020202020204" pitchFamily="34" charset="0"/>
              <a:buChar char="•"/>
            </a:pPr>
            <a:r>
              <a:rPr lang="en-US" sz="2400" dirty="0">
                <a:ln w="0"/>
                <a:effectLst>
                  <a:outerShdw blurRad="38100" dist="19050" dir="2700000" algn="tl" rotWithShape="0">
                    <a:schemeClr val="dk1">
                      <a:alpha val="40000"/>
                    </a:schemeClr>
                  </a:outerShdw>
                </a:effectLst>
              </a:rPr>
              <a:t>Consider the degree of the problem</a:t>
            </a:r>
          </a:p>
          <a:p>
            <a:pPr marL="914400" lvl="1" indent="-457200">
              <a:buFont typeface="Wingdings" panose="05000000000000000000" pitchFamily="2" charset="2"/>
              <a:buChar char="ü"/>
            </a:pPr>
            <a:r>
              <a:rPr lang="en-US" sz="2400" dirty="0">
                <a:ln w="0"/>
                <a:effectLst>
                  <a:outerShdw blurRad="38100" dist="19050" dir="2700000" algn="tl" rotWithShape="0">
                    <a:schemeClr val="dk1">
                      <a:alpha val="40000"/>
                    </a:schemeClr>
                  </a:outerShdw>
                </a:effectLst>
              </a:rPr>
              <a:t>May mention to the group before the next share that we want to avoid crosstalk.</a:t>
            </a:r>
          </a:p>
          <a:p>
            <a:pPr marL="914400" lvl="1" indent="-457200">
              <a:buFont typeface="Wingdings" panose="05000000000000000000" pitchFamily="2" charset="2"/>
              <a:buChar char="ü"/>
            </a:pPr>
            <a:r>
              <a:rPr lang="en-US" sz="2400" dirty="0">
                <a:ln w="0"/>
                <a:effectLst>
                  <a:outerShdw blurRad="38100" dist="19050" dir="2700000" algn="tl" rotWithShape="0">
                    <a:schemeClr val="dk1">
                      <a:alpha val="40000"/>
                    </a:schemeClr>
                  </a:outerShdw>
                </a:effectLst>
              </a:rPr>
              <a:t>May need to intervene</a:t>
            </a:r>
          </a:p>
        </p:txBody>
      </p:sp>
      <p:sp>
        <p:nvSpPr>
          <p:cNvPr id="6" name="Title 2"/>
          <p:cNvSpPr txBox="1">
            <a:spLocks/>
          </p:cNvSpPr>
          <p:nvPr/>
        </p:nvSpPr>
        <p:spPr>
          <a:xfrm>
            <a:off x="730607" y="209855"/>
            <a:ext cx="10566400" cy="71291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1" kern="1200" cap="all" spc="50" baseline="0">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Some common Meeting issues</a:t>
            </a:r>
          </a:p>
        </p:txBody>
      </p:sp>
      <p:sp>
        <p:nvSpPr>
          <p:cNvPr id="8" name="Rectangle 7"/>
          <p:cNvSpPr/>
          <p:nvPr/>
        </p:nvSpPr>
        <p:spPr>
          <a:xfrm>
            <a:off x="8717733" y="6321395"/>
            <a:ext cx="3356587"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latin typeface="+mj-lt"/>
              </a:rPr>
              <a:t>       Intergroup Workshop</a:t>
            </a:r>
            <a:endParaRPr lang="en-US" sz="2000" b="0" cap="none" spc="0" dirty="0">
              <a:ln w="0"/>
              <a:solidFill>
                <a:schemeClr val="tx1"/>
              </a:solidFill>
              <a:effectLst>
                <a:outerShdw blurRad="38100" dist="19050" dir="2700000" algn="tl" rotWithShape="0">
                  <a:schemeClr val="dk1">
                    <a:alpha val="40000"/>
                  </a:schemeClr>
                </a:outerShdw>
              </a:effectLst>
              <a:latin typeface="+mj-lt"/>
            </a:endParaRPr>
          </a:p>
        </p:txBody>
      </p:sp>
      <p:sp>
        <p:nvSpPr>
          <p:cNvPr id="9" name="TextBox 8">
            <a:extLst>
              <a:ext uri="{FF2B5EF4-FFF2-40B4-BE49-F238E27FC236}">
                <a16:creationId xmlns:a16="http://schemas.microsoft.com/office/drawing/2014/main" id="{C5A2D9FB-069D-4BC0-841E-D24EE8F0F60A}"/>
              </a:ext>
            </a:extLst>
          </p:cNvPr>
          <p:cNvSpPr txBox="1"/>
          <p:nvPr/>
        </p:nvSpPr>
        <p:spPr>
          <a:xfrm>
            <a:off x="283779" y="6103912"/>
            <a:ext cx="6096000" cy="369332"/>
          </a:xfrm>
          <a:prstGeom prst="rect">
            <a:avLst/>
          </a:prstGeom>
          <a:noFill/>
          <a:ln>
            <a:solidFill>
              <a:schemeClr val="accent1">
                <a:lumMod val="20000"/>
                <a:lumOff val="80000"/>
              </a:schemeClr>
            </a:solidFill>
          </a:ln>
        </p:spPr>
        <p:txBody>
          <a:bodyPr wrap="square">
            <a:spAutoFit/>
          </a:bodyPr>
          <a:lstStyle/>
          <a:p>
            <a:r>
              <a:rPr lang="en-US" sz="1800" dirty="0">
                <a:latin typeface="Calibri" panose="020F0502020204030204" pitchFamily="34" charset="0"/>
                <a:ea typeface="Calibri" panose="020F0502020204030204" pitchFamily="34" charset="0"/>
                <a:cs typeface="Aharoni"/>
              </a:rPr>
              <a:t>Cypresswood Group Workshop  - June 11, 2022</a:t>
            </a:r>
            <a:endParaRPr lang="en-US" dirty="0"/>
          </a:p>
        </p:txBody>
      </p:sp>
      <p:sp>
        <p:nvSpPr>
          <p:cNvPr id="10" name="TextBox 9">
            <a:extLst>
              <a:ext uri="{FF2B5EF4-FFF2-40B4-BE49-F238E27FC236}">
                <a16:creationId xmlns:a16="http://schemas.microsoft.com/office/drawing/2014/main" id="{D2449C48-6B2E-4A77-B45A-9B2DD7ECCE00}"/>
              </a:ext>
            </a:extLst>
          </p:cNvPr>
          <p:cNvSpPr txBox="1"/>
          <p:nvPr/>
        </p:nvSpPr>
        <p:spPr>
          <a:xfrm>
            <a:off x="283779" y="6103912"/>
            <a:ext cx="6096000" cy="369332"/>
          </a:xfrm>
          <a:prstGeom prst="rect">
            <a:avLst/>
          </a:prstGeom>
          <a:noFill/>
          <a:ln>
            <a:solidFill>
              <a:schemeClr val="accent1">
                <a:lumMod val="20000"/>
                <a:lumOff val="80000"/>
              </a:schemeClr>
            </a:solidFill>
          </a:ln>
        </p:spPr>
        <p:txBody>
          <a:bodyPr wrap="square">
            <a:spAutoFit/>
          </a:bodyPr>
          <a:lstStyle/>
          <a:p>
            <a:r>
              <a:rPr lang="en-US" sz="1800" dirty="0">
                <a:latin typeface="Calibri" panose="020F0502020204030204" pitchFamily="34" charset="0"/>
                <a:ea typeface="Calibri" panose="020F0502020204030204" pitchFamily="34" charset="0"/>
                <a:cs typeface="Aharoni"/>
              </a:rPr>
              <a:t>Cypresswood Group Workshop  - June 11, 2022</a:t>
            </a:r>
            <a:endParaRPr lang="en-US" dirty="0"/>
          </a:p>
        </p:txBody>
      </p:sp>
      <p:sp>
        <p:nvSpPr>
          <p:cNvPr id="11" name="TextBox 10">
            <a:extLst>
              <a:ext uri="{FF2B5EF4-FFF2-40B4-BE49-F238E27FC236}">
                <a16:creationId xmlns:a16="http://schemas.microsoft.com/office/drawing/2014/main" id="{B3F7773A-4176-4717-B756-3845655A0807}"/>
              </a:ext>
            </a:extLst>
          </p:cNvPr>
          <p:cNvSpPr txBox="1"/>
          <p:nvPr/>
        </p:nvSpPr>
        <p:spPr>
          <a:xfrm>
            <a:off x="283779" y="6103912"/>
            <a:ext cx="6096000" cy="369332"/>
          </a:xfrm>
          <a:prstGeom prst="rect">
            <a:avLst/>
          </a:prstGeom>
          <a:noFill/>
          <a:ln>
            <a:solidFill>
              <a:schemeClr val="accent1">
                <a:lumMod val="20000"/>
                <a:lumOff val="80000"/>
              </a:schemeClr>
            </a:solidFill>
          </a:ln>
        </p:spPr>
        <p:txBody>
          <a:bodyPr wrap="square">
            <a:spAutoFit/>
          </a:bodyPr>
          <a:lstStyle/>
          <a:p>
            <a:r>
              <a:rPr lang="en-US" sz="1800" dirty="0">
                <a:latin typeface="Calibri" panose="020F0502020204030204" pitchFamily="34" charset="0"/>
                <a:ea typeface="Calibri" panose="020F0502020204030204" pitchFamily="34" charset="0"/>
                <a:cs typeface="Aharoni"/>
              </a:rPr>
              <a:t>Cypresswood Group Workshop  - June 11, 2022</a:t>
            </a:r>
            <a:endParaRPr lang="en-US" dirty="0"/>
          </a:p>
        </p:txBody>
      </p:sp>
      <p:sp>
        <p:nvSpPr>
          <p:cNvPr id="12" name="TextBox 11">
            <a:extLst>
              <a:ext uri="{FF2B5EF4-FFF2-40B4-BE49-F238E27FC236}">
                <a16:creationId xmlns:a16="http://schemas.microsoft.com/office/drawing/2014/main" id="{7813B9F6-D8B6-4DD6-A657-691A7408E41D}"/>
              </a:ext>
            </a:extLst>
          </p:cNvPr>
          <p:cNvSpPr txBox="1"/>
          <p:nvPr/>
        </p:nvSpPr>
        <p:spPr>
          <a:xfrm>
            <a:off x="283779" y="6118426"/>
            <a:ext cx="6096000" cy="369332"/>
          </a:xfrm>
          <a:prstGeom prst="rect">
            <a:avLst/>
          </a:prstGeom>
          <a:noFill/>
          <a:ln>
            <a:solidFill>
              <a:schemeClr val="accent1">
                <a:lumMod val="20000"/>
                <a:lumOff val="80000"/>
              </a:schemeClr>
            </a:solidFill>
          </a:ln>
        </p:spPr>
        <p:txBody>
          <a:bodyPr wrap="square">
            <a:spAutoFit/>
          </a:bodyPr>
          <a:lstStyle/>
          <a:p>
            <a:r>
              <a:rPr lang="en-US" sz="1800" dirty="0">
                <a:latin typeface="Calibri" panose="020F0502020204030204" pitchFamily="34" charset="0"/>
                <a:ea typeface="Calibri" panose="020F0502020204030204" pitchFamily="34" charset="0"/>
                <a:cs typeface="Aharoni"/>
              </a:rPr>
              <a:t>Cypresswood Group Workshop  - June 11, 2022</a:t>
            </a:r>
            <a:endParaRPr lang="en-US" dirty="0"/>
          </a:p>
        </p:txBody>
      </p:sp>
    </p:spTree>
    <p:extLst>
      <p:ext uri="{BB962C8B-B14F-4D97-AF65-F5344CB8AC3E}">
        <p14:creationId xmlns:p14="http://schemas.microsoft.com/office/powerpoint/2010/main" val="3379782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iterate type="wd">
                                    <p:tmPct val="7000"/>
                                  </p:iterate>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2000"/>
                                        <p:tgtEl>
                                          <p:spTgt spid="7">
                                            <p:txEl>
                                              <p:pRg st="2" end="2"/>
                                            </p:txEl>
                                          </p:spTgt>
                                        </p:tgtEl>
                                      </p:cBhvr>
                                    </p:animEffect>
                                    <p:anim calcmode="lin" valueType="num">
                                      <p:cBhvr>
                                        <p:cTn id="8" dur="2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2000" fill="hold"/>
                                        <p:tgtEl>
                                          <p:spTgt spid="7">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10" fill="hold">
                            <p:stCondLst>
                              <p:cond delay="2700"/>
                            </p:stCondLst>
                            <p:childTnLst>
                              <p:par>
                                <p:cTn id="11" presetID="42" presetClass="entr" presetSubtype="0" fill="hold" nodeType="afterEffect">
                                  <p:stCondLst>
                                    <p:cond delay="100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fade">
                                      <p:cBhvr>
                                        <p:cTn id="13" dur="2000"/>
                                        <p:tgtEl>
                                          <p:spTgt spid="7">
                                            <p:txEl>
                                              <p:pRg st="3" end="3"/>
                                            </p:txEl>
                                          </p:spTgt>
                                        </p:tgtEl>
                                      </p:cBhvr>
                                    </p:animEffect>
                                    <p:anim calcmode="lin" valueType="num">
                                      <p:cBhvr>
                                        <p:cTn id="14" dur="2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5" dur="2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5700"/>
                            </p:stCondLst>
                            <p:childTnLst>
                              <p:par>
                                <p:cTn id="17" presetID="42" presetClass="entr" presetSubtype="0" fill="hold" nodeType="afterEffect">
                                  <p:stCondLst>
                                    <p:cond delay="400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2000"/>
                                        <p:tgtEl>
                                          <p:spTgt spid="7">
                                            <p:txEl>
                                              <p:pRg st="4" end="4"/>
                                            </p:txEl>
                                          </p:spTgt>
                                        </p:tgtEl>
                                      </p:cBhvr>
                                    </p:animEffect>
                                    <p:anim calcmode="lin" valueType="num">
                                      <p:cBhvr>
                                        <p:cTn id="20" dur="2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1" dur="2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6570" y="6235898"/>
            <a:ext cx="427145" cy="400110"/>
          </a:xfrm>
          <a:prstGeom prst="rect">
            <a:avLst/>
          </a:prstGeom>
        </p:spPr>
      </p:pic>
      <p:sp>
        <p:nvSpPr>
          <p:cNvPr id="6" name="Title 12"/>
          <p:cNvSpPr txBox="1">
            <a:spLocks/>
          </p:cNvSpPr>
          <p:nvPr/>
        </p:nvSpPr>
        <p:spPr>
          <a:xfrm>
            <a:off x="333703" y="221992"/>
            <a:ext cx="11524593" cy="734356"/>
          </a:xfrm>
          <a:prstGeom prst="rect">
            <a:avLst/>
          </a:prstGeom>
        </p:spPr>
        <p:txBody>
          <a:bodyPr/>
          <a:lstStyle>
            <a:lvl1pPr algn="l" defTabSz="914400" rtl="0" eaLnBrk="1" latinLnBrk="0" hangingPunct="1">
              <a:spcBef>
                <a:spcPct val="0"/>
              </a:spcBef>
              <a:buNone/>
              <a:defRPr sz="3600" b="1" kern="1200" cap="all" spc="50" baseline="0">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handling meeting issues </a:t>
            </a:r>
          </a:p>
        </p:txBody>
      </p:sp>
      <p:sp>
        <p:nvSpPr>
          <p:cNvPr id="8" name="Rectangle 7"/>
          <p:cNvSpPr/>
          <p:nvPr/>
        </p:nvSpPr>
        <p:spPr>
          <a:xfrm>
            <a:off x="283779" y="1635077"/>
            <a:ext cx="11404599" cy="3170099"/>
          </a:xfrm>
          <a:prstGeom prst="rect">
            <a:avLst/>
          </a:prstGeom>
          <a:noFill/>
        </p:spPr>
        <p:txBody>
          <a:bodyPr wrap="square" lIns="91440" tIns="45720" rIns="91440" bIns="45720">
            <a:spAutoFit/>
          </a:bodyPr>
          <a:lstStyle/>
          <a:p>
            <a:pPr marL="457200" indent="-457200">
              <a:buFont typeface="Arial" panose="020B0604020202020204" pitchFamily="34" charset="0"/>
              <a:buChar char="•"/>
            </a:pPr>
            <a:r>
              <a:rPr lang="en-US" sz="2400" dirty="0">
                <a:ln w="0"/>
              </a:rPr>
              <a:t>An effective meeting leader occasionally may need to step-in to keep the meeting focused.</a:t>
            </a:r>
          </a:p>
          <a:p>
            <a:endParaRPr lang="en-US" sz="2400" dirty="0">
              <a:ln w="0"/>
            </a:endParaRPr>
          </a:p>
          <a:p>
            <a:pPr marL="457200" indent="-457200">
              <a:buFont typeface="Arial" panose="020B0604020202020204" pitchFamily="34" charset="0"/>
              <a:buChar char="•"/>
            </a:pPr>
            <a:r>
              <a:rPr lang="en-US" sz="2400" dirty="0">
                <a:ln w="0"/>
              </a:rPr>
              <a:t>This is best done in a firm, gentle and polite manner.</a:t>
            </a:r>
          </a:p>
          <a:p>
            <a:pPr marL="457200" indent="-457200">
              <a:buFont typeface="Arial" panose="020B0604020202020204" pitchFamily="34" charset="0"/>
              <a:buChar char="•"/>
            </a:pPr>
            <a:endParaRPr lang="en-US" sz="2400" dirty="0">
              <a:ln w="0"/>
            </a:endParaRPr>
          </a:p>
          <a:p>
            <a:pPr marL="457200" indent="-457200">
              <a:buFont typeface="Arial" panose="020B0604020202020204" pitchFamily="34" charset="0"/>
              <a:buChar char="•"/>
            </a:pPr>
            <a:r>
              <a:rPr lang="en-US" sz="2400" dirty="0">
                <a:ln w="0"/>
              </a:rPr>
              <a:t>We treat others as we would want to be treated.</a:t>
            </a:r>
          </a:p>
          <a:p>
            <a:endParaRPr lang="en-US" sz="2800" dirty="0">
              <a:ln w="0"/>
              <a:effectLst>
                <a:outerShdw blurRad="38100" dist="19050" dir="2700000" algn="tl" rotWithShape="0">
                  <a:schemeClr val="dk1">
                    <a:alpha val="40000"/>
                  </a:schemeClr>
                </a:outerShdw>
              </a:effectLst>
            </a:endParaRPr>
          </a:p>
          <a:p>
            <a:endParaRPr lang="en-US" sz="2800" dirty="0">
              <a:ln w="0"/>
              <a:effectLst>
                <a:outerShdw blurRad="38100" dist="19050" dir="2700000" algn="tl" rotWithShape="0">
                  <a:schemeClr val="dk1">
                    <a:alpha val="40000"/>
                  </a:schemeClr>
                </a:outerShdw>
              </a:effectLst>
            </a:endParaRPr>
          </a:p>
        </p:txBody>
      </p:sp>
      <p:sp>
        <p:nvSpPr>
          <p:cNvPr id="9" name="Rectangle 8"/>
          <p:cNvSpPr/>
          <p:nvPr/>
        </p:nvSpPr>
        <p:spPr>
          <a:xfrm>
            <a:off x="8807499" y="6235898"/>
            <a:ext cx="3168756"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latin typeface="+mj-lt"/>
              </a:rPr>
              <a:t>       Intergroup Workshop</a:t>
            </a:r>
            <a:endParaRPr lang="en-US" sz="2000" b="0" cap="none" spc="0" dirty="0">
              <a:ln w="0"/>
              <a:solidFill>
                <a:schemeClr val="tx1"/>
              </a:solidFill>
              <a:effectLst>
                <a:outerShdw blurRad="38100" dist="19050" dir="2700000" algn="tl" rotWithShape="0">
                  <a:schemeClr val="dk1">
                    <a:alpha val="40000"/>
                  </a:schemeClr>
                </a:outerShdw>
              </a:effectLst>
              <a:latin typeface="+mj-lt"/>
            </a:endParaRPr>
          </a:p>
        </p:txBody>
      </p:sp>
      <p:pic>
        <p:nvPicPr>
          <p:cNvPr id="7" name="Picture 6">
            <a:hlinkClick r:id="rId4"/>
          </p:cNvPr>
          <p:cNvPicPr>
            <a:picLocks noChangeAspect="1"/>
          </p:cNvPicPr>
          <p:nvPr/>
        </p:nvPicPr>
        <p:blipFill>
          <a:blip r:embed="rId5"/>
          <a:stretch>
            <a:fillRect/>
          </a:stretch>
        </p:blipFill>
        <p:spPr>
          <a:xfrm>
            <a:off x="0" y="4805176"/>
            <a:ext cx="7699915" cy="493819"/>
          </a:xfrm>
          <a:prstGeom prst="rect">
            <a:avLst/>
          </a:prstGeom>
        </p:spPr>
      </p:pic>
      <p:sp>
        <p:nvSpPr>
          <p:cNvPr id="10" name="TextBox 9">
            <a:extLst>
              <a:ext uri="{FF2B5EF4-FFF2-40B4-BE49-F238E27FC236}">
                <a16:creationId xmlns:a16="http://schemas.microsoft.com/office/drawing/2014/main" id="{1CA39722-19F9-415F-BC93-93887DF17809}"/>
              </a:ext>
            </a:extLst>
          </p:cNvPr>
          <p:cNvSpPr txBox="1"/>
          <p:nvPr/>
        </p:nvSpPr>
        <p:spPr>
          <a:xfrm>
            <a:off x="283779" y="6089398"/>
            <a:ext cx="6096000" cy="369332"/>
          </a:xfrm>
          <a:prstGeom prst="rect">
            <a:avLst/>
          </a:prstGeom>
          <a:noFill/>
          <a:ln>
            <a:solidFill>
              <a:schemeClr val="accent1">
                <a:lumMod val="20000"/>
                <a:lumOff val="80000"/>
              </a:schemeClr>
            </a:solidFill>
          </a:ln>
        </p:spPr>
        <p:txBody>
          <a:bodyPr wrap="square">
            <a:spAutoFit/>
          </a:bodyPr>
          <a:lstStyle/>
          <a:p>
            <a:r>
              <a:rPr lang="en-US" sz="1800" dirty="0">
                <a:latin typeface="Calibri" panose="020F0502020204030204" pitchFamily="34" charset="0"/>
                <a:ea typeface="Calibri" panose="020F0502020204030204" pitchFamily="34" charset="0"/>
                <a:cs typeface="Aharoni"/>
              </a:rPr>
              <a:t>Cypresswood Group Workshop  - June 11, 2022</a:t>
            </a:r>
            <a:endParaRPr lang="en-US" dirty="0"/>
          </a:p>
        </p:txBody>
      </p:sp>
    </p:spTree>
    <p:extLst>
      <p:ext uri="{BB962C8B-B14F-4D97-AF65-F5344CB8AC3E}">
        <p14:creationId xmlns:p14="http://schemas.microsoft.com/office/powerpoint/2010/main" val="107838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anim calcmode="lin" valueType="num">
                                      <p:cBhvr>
                                        <p:cTn id="14"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wipe(down)">
                                      <p:cBhvr>
                                        <p:cTn id="2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0435" y="6323446"/>
            <a:ext cx="427145" cy="400110"/>
          </a:xfrm>
          <a:prstGeom prst="rect">
            <a:avLst/>
          </a:prstGeom>
        </p:spPr>
      </p:pic>
      <p:sp>
        <p:nvSpPr>
          <p:cNvPr id="6" name="Title 12"/>
          <p:cNvSpPr txBox="1">
            <a:spLocks/>
          </p:cNvSpPr>
          <p:nvPr/>
        </p:nvSpPr>
        <p:spPr>
          <a:xfrm>
            <a:off x="333703" y="224142"/>
            <a:ext cx="11524593" cy="734356"/>
          </a:xfrm>
          <a:prstGeom prst="rect">
            <a:avLst/>
          </a:prstGeom>
        </p:spPr>
        <p:txBody>
          <a:bodyPr/>
          <a:lstStyle>
            <a:lvl1pPr algn="l" defTabSz="914400" rtl="0" eaLnBrk="1" latinLnBrk="0" hangingPunct="1">
              <a:spcBef>
                <a:spcPct val="0"/>
              </a:spcBef>
              <a:buNone/>
              <a:defRPr sz="3600" b="1" kern="1200" cap="all" spc="50" baseline="0">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Stepping in when necessary</a:t>
            </a:r>
          </a:p>
        </p:txBody>
      </p:sp>
      <p:sp>
        <p:nvSpPr>
          <p:cNvPr id="8" name="Rectangle 7"/>
          <p:cNvSpPr/>
          <p:nvPr/>
        </p:nvSpPr>
        <p:spPr>
          <a:xfrm>
            <a:off x="333703" y="1556066"/>
            <a:ext cx="11404599" cy="3046988"/>
          </a:xfrm>
          <a:prstGeom prst="rect">
            <a:avLst/>
          </a:prstGeom>
          <a:noFill/>
        </p:spPr>
        <p:txBody>
          <a:bodyPr wrap="square" lIns="91440" tIns="45720" rIns="91440" bIns="45720">
            <a:spAutoFit/>
          </a:bodyPr>
          <a:lstStyle/>
          <a:p>
            <a:pPr marL="457200" indent="-457200">
              <a:buFont typeface="Arial" panose="020B0604020202020204" pitchFamily="34" charset="0"/>
              <a:buChar char="•"/>
            </a:pPr>
            <a:r>
              <a:rPr lang="en-US" sz="2400" dirty="0">
                <a:ln w="0"/>
              </a:rPr>
              <a:t>Most meetings don’t need a lot of direction if the group stays on topic.  </a:t>
            </a:r>
          </a:p>
          <a:p>
            <a:endParaRPr lang="en-US" sz="2400" dirty="0">
              <a:ln w="0"/>
            </a:endParaRPr>
          </a:p>
          <a:p>
            <a:pPr marL="457200" indent="-457200">
              <a:buFont typeface="Arial" panose="020B0604020202020204" pitchFamily="34" charset="0"/>
              <a:buChar char="•"/>
            </a:pPr>
            <a:r>
              <a:rPr lang="en-US" sz="2400" dirty="0">
                <a:ln w="0"/>
              </a:rPr>
              <a:t>Some issues are best addressed after the meeting.  </a:t>
            </a:r>
          </a:p>
          <a:p>
            <a:endParaRPr lang="en-US" sz="2400" dirty="0">
              <a:ln w="0"/>
            </a:endParaRPr>
          </a:p>
          <a:p>
            <a:pPr marL="457200" indent="-457200">
              <a:buFont typeface="Arial" panose="020B0604020202020204" pitchFamily="34" charset="0"/>
              <a:buChar char="•"/>
            </a:pPr>
            <a:r>
              <a:rPr lang="en-US" sz="2400" dirty="0">
                <a:ln w="0"/>
              </a:rPr>
              <a:t>Some issues can be addressed after the share.  </a:t>
            </a:r>
          </a:p>
          <a:p>
            <a:endParaRPr lang="en-US" sz="2400" dirty="0">
              <a:ln w="0"/>
            </a:endParaRPr>
          </a:p>
          <a:p>
            <a:pPr marL="457200" indent="-457200">
              <a:buFont typeface="Arial" panose="020B0604020202020204" pitchFamily="34" charset="0"/>
              <a:buChar char="•"/>
            </a:pPr>
            <a:r>
              <a:rPr lang="en-US" sz="2400" dirty="0">
                <a:ln w="0"/>
              </a:rPr>
              <a:t>Other times, you might have to interrupt as politely as possible… and other times it is best to just ignore it.</a:t>
            </a:r>
          </a:p>
        </p:txBody>
      </p:sp>
      <p:sp>
        <p:nvSpPr>
          <p:cNvPr id="7" name="Rectangle 6"/>
          <p:cNvSpPr/>
          <p:nvPr/>
        </p:nvSpPr>
        <p:spPr>
          <a:xfrm>
            <a:off x="8895454" y="6323446"/>
            <a:ext cx="3067946"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latin typeface="+mj-lt"/>
              </a:rPr>
              <a:t>       Intergroup Workshop</a:t>
            </a:r>
            <a:endParaRPr lang="en-US" sz="2000" b="0" cap="none" spc="0" dirty="0">
              <a:ln w="0"/>
              <a:solidFill>
                <a:schemeClr val="tx1"/>
              </a:solidFill>
              <a:effectLst>
                <a:outerShdw blurRad="38100" dist="19050" dir="2700000" algn="tl" rotWithShape="0">
                  <a:schemeClr val="dk1">
                    <a:alpha val="40000"/>
                  </a:schemeClr>
                </a:outerShdw>
              </a:effectLst>
              <a:latin typeface="+mj-lt"/>
            </a:endParaRPr>
          </a:p>
        </p:txBody>
      </p:sp>
      <p:sp>
        <p:nvSpPr>
          <p:cNvPr id="9" name="TextBox 8">
            <a:extLst>
              <a:ext uri="{FF2B5EF4-FFF2-40B4-BE49-F238E27FC236}">
                <a16:creationId xmlns:a16="http://schemas.microsoft.com/office/drawing/2014/main" id="{1124F296-89DA-4C5D-A5BF-4411CB2B4DC2}"/>
              </a:ext>
            </a:extLst>
          </p:cNvPr>
          <p:cNvSpPr txBox="1"/>
          <p:nvPr/>
        </p:nvSpPr>
        <p:spPr>
          <a:xfrm>
            <a:off x="283779" y="6089398"/>
            <a:ext cx="6096000" cy="369332"/>
          </a:xfrm>
          <a:prstGeom prst="rect">
            <a:avLst/>
          </a:prstGeom>
          <a:noFill/>
          <a:ln>
            <a:solidFill>
              <a:schemeClr val="accent1">
                <a:lumMod val="20000"/>
                <a:lumOff val="80000"/>
              </a:schemeClr>
            </a:solidFill>
          </a:ln>
        </p:spPr>
        <p:txBody>
          <a:bodyPr wrap="square">
            <a:spAutoFit/>
          </a:bodyPr>
          <a:lstStyle/>
          <a:p>
            <a:r>
              <a:rPr lang="en-US" sz="1800" dirty="0">
                <a:latin typeface="Calibri" panose="020F0502020204030204" pitchFamily="34" charset="0"/>
                <a:ea typeface="Calibri" panose="020F0502020204030204" pitchFamily="34" charset="0"/>
                <a:cs typeface="Aharoni"/>
              </a:rPr>
              <a:t>Cypresswood Group Workshop  - June 11, 2022</a:t>
            </a:r>
            <a:endParaRPr lang="en-US" dirty="0"/>
          </a:p>
        </p:txBody>
      </p:sp>
    </p:spTree>
    <p:extLst>
      <p:ext uri="{BB962C8B-B14F-4D97-AF65-F5344CB8AC3E}">
        <p14:creationId xmlns:p14="http://schemas.microsoft.com/office/powerpoint/2010/main" val="192901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6096" y="311854"/>
            <a:ext cx="7964556" cy="1065676"/>
          </a:xfrm>
          <a:prstGeom prst="rect">
            <a:avLst/>
          </a:prstGeom>
        </p:spPr>
        <p:txBody>
          <a:bodyPr wrap="square">
            <a:spAutoFit/>
          </a:bodyPr>
          <a:lstStyle/>
          <a:p>
            <a:pPr algn="ctr">
              <a:lnSpc>
                <a:spcPct val="107000"/>
              </a:lnSpc>
              <a:spcAft>
                <a:spcPts val="800"/>
              </a:spcAft>
            </a:pPr>
            <a:r>
              <a:rPr lang="en-US" sz="4000" dirty="0">
                <a:latin typeface="Calibri" panose="020F0502020204030204" pitchFamily="34" charset="0"/>
                <a:ea typeface="Calibri" panose="020F0502020204030204" pitchFamily="34" charset="0"/>
                <a:cs typeface="Aharoni"/>
              </a:rPr>
              <a:t>Chairing Effective AA Meetings </a:t>
            </a:r>
            <a:r>
              <a:rPr lang="en-US" sz="2000" dirty="0">
                <a:latin typeface="Calibri" panose="020F0502020204030204" pitchFamily="34" charset="0"/>
                <a:ea typeface="Calibri" panose="020F0502020204030204" pitchFamily="34" charset="0"/>
                <a:cs typeface="Aharoni"/>
              </a:rPr>
              <a:t>Cypresswood Group Workshop  - June 11, 2022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83779" y="2302303"/>
            <a:ext cx="6894287" cy="2862322"/>
          </a:xfrm>
          <a:prstGeom prst="rect">
            <a:avLst/>
          </a:prstGeom>
          <a:noFill/>
          <a:ln>
            <a:noFill/>
          </a:ln>
        </p:spPr>
        <p:txBody>
          <a:bodyPr wrap="square" rtlCol="0" anchor="ctr" anchorCtr="1">
            <a:spAutoFit/>
          </a:bodyPr>
          <a:lstStyle/>
          <a:p>
            <a:r>
              <a:rPr lang="en-US" dirty="0"/>
              <a:t>12:00 PM   </a:t>
            </a:r>
            <a:r>
              <a:rPr lang="en-US"/>
              <a:t>	Lunch</a:t>
            </a:r>
            <a:r>
              <a:rPr lang="en-US" dirty="0"/>
              <a:t>			</a:t>
            </a:r>
          </a:p>
          <a:p>
            <a:r>
              <a:rPr lang="en-US" dirty="0"/>
              <a:t>		</a:t>
            </a:r>
          </a:p>
          <a:p>
            <a:r>
              <a:rPr lang="en-US" dirty="0"/>
              <a:t>12:15 PM	Welcome and Introduction </a:t>
            </a:r>
          </a:p>
          <a:p>
            <a:r>
              <a:rPr lang="en-US" dirty="0"/>
              <a:t>		1</a:t>
            </a:r>
            <a:r>
              <a:rPr lang="en-US" baseline="30000" dirty="0"/>
              <a:t>st</a:t>
            </a:r>
            <a:r>
              <a:rPr lang="en-US" dirty="0"/>
              <a:t> half of presentation </a:t>
            </a:r>
          </a:p>
          <a:p>
            <a:r>
              <a:rPr lang="en-US" dirty="0"/>
              <a:t>		</a:t>
            </a:r>
          </a:p>
          <a:p>
            <a:r>
              <a:rPr lang="en-US" dirty="0"/>
              <a:t>1:30 PM		Break </a:t>
            </a:r>
          </a:p>
          <a:p>
            <a:endParaRPr lang="en-US" dirty="0"/>
          </a:p>
          <a:p>
            <a:r>
              <a:rPr lang="en-US" dirty="0"/>
              <a:t>1:45 PM 	2</a:t>
            </a:r>
            <a:r>
              <a:rPr lang="en-US" baseline="30000" dirty="0"/>
              <a:t>nd</a:t>
            </a:r>
            <a:r>
              <a:rPr lang="en-US" dirty="0"/>
              <a:t> half of Presentation 			</a:t>
            </a:r>
          </a:p>
          <a:p>
            <a:r>
              <a:rPr lang="en-US" dirty="0"/>
              <a:t>		</a:t>
            </a:r>
          </a:p>
          <a:p>
            <a:r>
              <a:rPr lang="en-US" dirty="0"/>
              <a:t>2:45 PM 	Q &amp; A </a:t>
            </a:r>
          </a:p>
        </p:txBody>
      </p:sp>
      <p:sp>
        <p:nvSpPr>
          <p:cNvPr id="4" name="Rectangle 3"/>
          <p:cNvSpPr/>
          <p:nvPr/>
        </p:nvSpPr>
        <p:spPr>
          <a:xfrm>
            <a:off x="8836919" y="6274064"/>
            <a:ext cx="3355081"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latin typeface="+mj-lt"/>
              </a:rPr>
              <a:t>     Intergroup Workshop</a:t>
            </a:r>
            <a:endParaRPr lang="en-US" sz="2000" b="0" cap="none" spc="0" dirty="0">
              <a:ln w="0"/>
              <a:solidFill>
                <a:schemeClr val="tx1"/>
              </a:solidFill>
              <a:effectLst>
                <a:outerShdw blurRad="38100" dist="19050" dir="2700000" algn="tl" rotWithShape="0">
                  <a:schemeClr val="dk1">
                    <a:alpha val="40000"/>
                  </a:schemeClr>
                </a:outerShdw>
              </a:effectLst>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6919" y="6274064"/>
            <a:ext cx="427145" cy="400110"/>
          </a:xfrm>
          <a:prstGeom prst="rect">
            <a:avLst/>
          </a:prstGeom>
        </p:spPr>
      </p:pic>
      <p:sp>
        <p:nvSpPr>
          <p:cNvPr id="6" name="TextBox 5">
            <a:extLst>
              <a:ext uri="{FF2B5EF4-FFF2-40B4-BE49-F238E27FC236}">
                <a16:creationId xmlns:a16="http://schemas.microsoft.com/office/drawing/2014/main" id="{903E4ADF-8A95-44FF-9139-911D96C45ECD}"/>
              </a:ext>
            </a:extLst>
          </p:cNvPr>
          <p:cNvSpPr txBox="1"/>
          <p:nvPr/>
        </p:nvSpPr>
        <p:spPr>
          <a:xfrm>
            <a:off x="283779" y="6089398"/>
            <a:ext cx="6096000" cy="369332"/>
          </a:xfrm>
          <a:prstGeom prst="rect">
            <a:avLst/>
          </a:prstGeom>
          <a:noFill/>
          <a:ln>
            <a:solidFill>
              <a:schemeClr val="accent1">
                <a:lumMod val="20000"/>
                <a:lumOff val="80000"/>
              </a:schemeClr>
            </a:solidFill>
          </a:ln>
        </p:spPr>
        <p:txBody>
          <a:bodyPr wrap="square">
            <a:spAutoFit/>
          </a:bodyPr>
          <a:lstStyle/>
          <a:p>
            <a:r>
              <a:rPr lang="en-US" sz="1800" dirty="0">
                <a:latin typeface="Calibri" panose="020F0502020204030204" pitchFamily="34" charset="0"/>
                <a:ea typeface="Calibri" panose="020F0502020204030204" pitchFamily="34" charset="0"/>
                <a:cs typeface="Aharoni"/>
              </a:rPr>
              <a:t>Cypresswood Group Workshop  - June 11, 2022</a:t>
            </a:r>
            <a:endParaRPr lang="en-US" dirty="0"/>
          </a:p>
        </p:txBody>
      </p:sp>
    </p:spTree>
    <p:extLst>
      <p:ext uri="{BB962C8B-B14F-4D97-AF65-F5344CB8AC3E}">
        <p14:creationId xmlns:p14="http://schemas.microsoft.com/office/powerpoint/2010/main" val="158339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3730" y="6329952"/>
            <a:ext cx="427145" cy="400110"/>
          </a:xfrm>
          <a:prstGeom prst="rect">
            <a:avLst/>
          </a:prstGeom>
        </p:spPr>
      </p:pic>
      <p:sp>
        <p:nvSpPr>
          <p:cNvPr id="6" name="Title 12"/>
          <p:cNvSpPr txBox="1">
            <a:spLocks/>
          </p:cNvSpPr>
          <p:nvPr/>
        </p:nvSpPr>
        <p:spPr>
          <a:xfrm>
            <a:off x="333703" y="36096"/>
            <a:ext cx="11524593" cy="1009963"/>
          </a:xfrm>
          <a:prstGeom prst="rect">
            <a:avLst/>
          </a:prstGeom>
        </p:spPr>
        <p:txBody>
          <a:bodyPr/>
          <a:lstStyle>
            <a:lvl1pPr algn="l" defTabSz="914400" rtl="0" eaLnBrk="1" latinLnBrk="0" hangingPunct="1">
              <a:spcBef>
                <a:spcPct val="0"/>
              </a:spcBef>
              <a:buNone/>
              <a:defRPr sz="3600" b="1" kern="1200" cap="all" spc="50" baseline="0">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2000" dirty="0"/>
          </a:p>
          <a:p>
            <a:pPr algn="ctr"/>
            <a:r>
              <a:rPr lang="en-US" dirty="0"/>
              <a:t>Fear</a:t>
            </a:r>
          </a:p>
        </p:txBody>
      </p:sp>
      <p:sp>
        <p:nvSpPr>
          <p:cNvPr id="7" name="Rectangle 6"/>
          <p:cNvSpPr/>
          <p:nvPr/>
        </p:nvSpPr>
        <p:spPr>
          <a:xfrm>
            <a:off x="333703" y="1209608"/>
            <a:ext cx="10685517" cy="3293209"/>
          </a:xfrm>
          <a:prstGeom prst="rect">
            <a:avLst/>
          </a:prstGeom>
          <a:noFill/>
        </p:spPr>
        <p:txBody>
          <a:bodyPr wrap="square" lIns="91440" tIns="45720" rIns="91440" bIns="45720">
            <a:spAutoFit/>
          </a:bodyPr>
          <a:lstStyle/>
          <a:p>
            <a:endParaRPr lang="en-US" sz="3600" dirty="0">
              <a:ln w="0"/>
              <a:effectLst>
                <a:outerShdw blurRad="38100" dist="19050" dir="2700000" algn="tl" rotWithShape="0">
                  <a:schemeClr val="dk1">
                    <a:alpha val="40000"/>
                  </a:schemeClr>
                </a:outerShdw>
              </a:effectLst>
            </a:endParaRPr>
          </a:p>
          <a:p>
            <a:pPr>
              <a:lnSpc>
                <a:spcPct val="150000"/>
              </a:lnSpc>
            </a:pPr>
            <a:r>
              <a:rPr lang="en-US" sz="2400" dirty="0">
                <a:ln w="0"/>
              </a:rPr>
              <a:t>As meeting chairs/leaders, we can be driven by fear:</a:t>
            </a:r>
          </a:p>
          <a:p>
            <a:pPr marL="571500" indent="-571500">
              <a:buFont typeface="Arial" panose="020B0604020202020204" pitchFamily="34" charset="0"/>
              <a:buChar char="•"/>
            </a:pPr>
            <a:r>
              <a:rPr lang="en-US" sz="2400" dirty="0">
                <a:ln w="0"/>
              </a:rPr>
              <a:t>We can be afraid to “say something” or take action.</a:t>
            </a:r>
          </a:p>
          <a:p>
            <a:pPr marL="571500" indent="-571500">
              <a:buFont typeface="Arial" panose="020B0604020202020204" pitchFamily="34" charset="0"/>
              <a:buChar char="•"/>
            </a:pPr>
            <a:endParaRPr lang="en-US" sz="2400" dirty="0">
              <a:ln w="0"/>
            </a:endParaRPr>
          </a:p>
          <a:p>
            <a:pPr marL="571500" indent="-571500">
              <a:buFont typeface="Arial" panose="020B0604020202020204" pitchFamily="34" charset="0"/>
              <a:buChar char="•"/>
            </a:pPr>
            <a:r>
              <a:rPr lang="en-US" sz="2400" dirty="0">
                <a:ln w="0"/>
              </a:rPr>
              <a:t>We can be afraid we won’t know what to say.</a:t>
            </a:r>
          </a:p>
          <a:p>
            <a:pPr lvl="1"/>
            <a:endParaRPr lang="en-US" sz="3600" i="1" dirty="0">
              <a:ln w="0"/>
              <a:effectLst>
                <a:outerShdw blurRad="38100" dist="19050" dir="2700000" algn="tl" rotWithShape="0">
                  <a:schemeClr val="dk1">
                    <a:alpha val="40000"/>
                  </a:schemeClr>
                </a:outerShdw>
              </a:effectLst>
            </a:endParaRPr>
          </a:p>
          <a:p>
            <a:endParaRPr lang="en-US" sz="2800" dirty="0">
              <a:ln w="0"/>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ABC80A6A-DE56-784B-9449-4EA1D8EBDE54}"/>
              </a:ext>
            </a:extLst>
          </p:cNvPr>
          <p:cNvSpPr txBox="1"/>
          <p:nvPr/>
        </p:nvSpPr>
        <p:spPr>
          <a:xfrm>
            <a:off x="10747513" y="438186"/>
            <a:ext cx="184731" cy="369332"/>
          </a:xfrm>
          <a:prstGeom prst="rect">
            <a:avLst/>
          </a:prstGeom>
          <a:noFill/>
          <a:ln>
            <a:solidFill>
              <a:schemeClr val="accent1">
                <a:lumMod val="20000"/>
                <a:lumOff val="80000"/>
              </a:schemeClr>
            </a:solidFill>
          </a:ln>
        </p:spPr>
        <p:txBody>
          <a:bodyPr wrap="none" rtlCol="0" anchor="ctr" anchorCtr="1">
            <a:spAutoFit/>
          </a:bodyPr>
          <a:lstStyle/>
          <a:p>
            <a:endParaRPr lang="en-US" dirty="0"/>
          </a:p>
        </p:txBody>
      </p:sp>
      <p:sp>
        <p:nvSpPr>
          <p:cNvPr id="8" name="Rectangle 7"/>
          <p:cNvSpPr/>
          <p:nvPr/>
        </p:nvSpPr>
        <p:spPr>
          <a:xfrm>
            <a:off x="8504160" y="6329952"/>
            <a:ext cx="3792995"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latin typeface="+mj-lt"/>
              </a:rPr>
              <a:t>       Intergroup Workshop</a:t>
            </a:r>
            <a:endParaRPr lang="en-US" sz="2000" b="0" cap="none" spc="0" dirty="0">
              <a:ln w="0"/>
              <a:solidFill>
                <a:schemeClr val="tx1"/>
              </a:solidFill>
              <a:effectLst>
                <a:outerShdw blurRad="38100" dist="19050" dir="2700000" algn="tl" rotWithShape="0">
                  <a:schemeClr val="dk1">
                    <a:alpha val="40000"/>
                  </a:schemeClr>
                </a:outerShdw>
              </a:effectLst>
              <a:latin typeface="+mj-lt"/>
            </a:endParaRPr>
          </a:p>
        </p:txBody>
      </p:sp>
      <p:sp>
        <p:nvSpPr>
          <p:cNvPr id="9" name="TextBox 8">
            <a:extLst>
              <a:ext uri="{FF2B5EF4-FFF2-40B4-BE49-F238E27FC236}">
                <a16:creationId xmlns:a16="http://schemas.microsoft.com/office/drawing/2014/main" id="{5A449D71-F718-4B26-9DC3-75E605065DEC}"/>
              </a:ext>
            </a:extLst>
          </p:cNvPr>
          <p:cNvSpPr txBox="1"/>
          <p:nvPr/>
        </p:nvSpPr>
        <p:spPr>
          <a:xfrm>
            <a:off x="283779" y="6089398"/>
            <a:ext cx="6096000" cy="369332"/>
          </a:xfrm>
          <a:prstGeom prst="rect">
            <a:avLst/>
          </a:prstGeom>
          <a:noFill/>
          <a:ln>
            <a:solidFill>
              <a:schemeClr val="accent1">
                <a:lumMod val="20000"/>
                <a:lumOff val="80000"/>
              </a:schemeClr>
            </a:solidFill>
          </a:ln>
        </p:spPr>
        <p:txBody>
          <a:bodyPr wrap="square">
            <a:spAutoFit/>
          </a:bodyPr>
          <a:lstStyle/>
          <a:p>
            <a:r>
              <a:rPr lang="en-US" sz="1800" dirty="0">
                <a:latin typeface="Calibri" panose="020F0502020204030204" pitchFamily="34" charset="0"/>
                <a:ea typeface="Calibri" panose="020F0502020204030204" pitchFamily="34" charset="0"/>
                <a:cs typeface="Aharoni"/>
              </a:rPr>
              <a:t>Cypresswood Group Workshop  - June 11, 2022</a:t>
            </a:r>
            <a:endParaRPr lang="en-US" dirty="0"/>
          </a:p>
        </p:txBody>
      </p:sp>
    </p:spTree>
    <p:extLst>
      <p:ext uri="{BB962C8B-B14F-4D97-AF65-F5344CB8AC3E}">
        <p14:creationId xmlns:p14="http://schemas.microsoft.com/office/powerpoint/2010/main" val="381571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20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fade">
                                      <p:cBhvr>
                                        <p:cTn id="15"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83779" y="1702816"/>
            <a:ext cx="10918952" cy="4919472"/>
          </a:xfrm>
        </p:spPr>
        <p:txBody>
          <a:bodyPr>
            <a:normAutofit/>
          </a:bodyPr>
          <a:lstStyle/>
          <a:p>
            <a:pPr>
              <a:buClrTx/>
            </a:pPr>
            <a:r>
              <a:rPr lang="en-US" sz="2400" dirty="0">
                <a:solidFill>
                  <a:schemeClr val="tx1"/>
                </a:solidFill>
              </a:rPr>
              <a:t>Even experienced meeting leaders would rather not interrupt a sharer, but sometimes it is necessary.</a:t>
            </a:r>
          </a:p>
          <a:p>
            <a:pPr>
              <a:buClrTx/>
            </a:pPr>
            <a:r>
              <a:rPr lang="en-US" sz="2400" dirty="0">
                <a:solidFill>
                  <a:schemeClr val="tx1"/>
                </a:solidFill>
              </a:rPr>
              <a:t>The action is not done to be mean. It is done for the good of the group. </a:t>
            </a:r>
          </a:p>
          <a:p>
            <a:pPr>
              <a:buClrTx/>
            </a:pPr>
            <a:r>
              <a:rPr lang="en-US" sz="2400" dirty="0">
                <a:solidFill>
                  <a:schemeClr val="tx1"/>
                </a:solidFill>
              </a:rPr>
              <a:t>Usually, the most effective action is both confident and gentle.</a:t>
            </a:r>
          </a:p>
          <a:p>
            <a:pPr>
              <a:buClrTx/>
            </a:pPr>
            <a:r>
              <a:rPr lang="en-US" sz="2400" dirty="0">
                <a:solidFill>
                  <a:schemeClr val="tx1"/>
                </a:solidFill>
              </a:rPr>
              <a:t>You can minimize the risk of causing a resentment – </a:t>
            </a:r>
            <a:r>
              <a:rPr lang="en-US" sz="2400" u="sng" dirty="0">
                <a:solidFill>
                  <a:schemeClr val="tx1"/>
                </a:solidFill>
              </a:rPr>
              <a:t>If you do it in a polite and understanding manner</a:t>
            </a:r>
            <a:r>
              <a:rPr lang="en-US" sz="2400" dirty="0">
                <a:solidFill>
                  <a:schemeClr val="tx1"/>
                </a:solidFill>
              </a:rPr>
              <a:t>…</a:t>
            </a:r>
          </a:p>
        </p:txBody>
      </p:sp>
      <p:sp>
        <p:nvSpPr>
          <p:cNvPr id="3" name="Title 2"/>
          <p:cNvSpPr>
            <a:spLocks noGrp="1"/>
          </p:cNvSpPr>
          <p:nvPr>
            <p:ph type="title"/>
          </p:nvPr>
        </p:nvSpPr>
        <p:spPr>
          <a:xfrm>
            <a:off x="812800" y="172893"/>
            <a:ext cx="10566400" cy="813933"/>
          </a:xfrm>
        </p:spPr>
        <p:txBody>
          <a:bodyPr/>
          <a:lstStyle/>
          <a:p>
            <a:pPr algn="ctr"/>
            <a:r>
              <a:rPr lang="en-US" dirty="0"/>
              <a:t>Into action</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7076" y="6284997"/>
            <a:ext cx="427145" cy="400110"/>
          </a:xfrm>
          <a:prstGeom prst="rect">
            <a:avLst/>
          </a:prstGeom>
        </p:spPr>
      </p:pic>
      <p:sp>
        <p:nvSpPr>
          <p:cNvPr id="6" name="Rectangle 5"/>
          <p:cNvSpPr/>
          <p:nvPr/>
        </p:nvSpPr>
        <p:spPr>
          <a:xfrm>
            <a:off x="8954301" y="6284997"/>
            <a:ext cx="3237699"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latin typeface="+mj-lt"/>
              </a:rPr>
              <a:t>       Intergroup Workshop</a:t>
            </a:r>
            <a:endParaRPr lang="en-US" sz="2000" b="0" cap="none" spc="0" dirty="0">
              <a:ln w="0"/>
              <a:solidFill>
                <a:schemeClr val="tx1"/>
              </a:solidFill>
              <a:effectLst>
                <a:outerShdw blurRad="38100" dist="19050" dir="2700000" algn="tl" rotWithShape="0">
                  <a:schemeClr val="dk1">
                    <a:alpha val="40000"/>
                  </a:schemeClr>
                </a:outerShdw>
              </a:effectLst>
              <a:latin typeface="+mj-lt"/>
            </a:endParaRPr>
          </a:p>
        </p:txBody>
      </p:sp>
      <p:sp>
        <p:nvSpPr>
          <p:cNvPr id="7" name="TextBox 6">
            <a:extLst>
              <a:ext uri="{FF2B5EF4-FFF2-40B4-BE49-F238E27FC236}">
                <a16:creationId xmlns:a16="http://schemas.microsoft.com/office/drawing/2014/main" id="{47A46647-2A36-4310-89C3-C02F8F515303}"/>
              </a:ext>
            </a:extLst>
          </p:cNvPr>
          <p:cNvSpPr txBox="1"/>
          <p:nvPr/>
        </p:nvSpPr>
        <p:spPr>
          <a:xfrm>
            <a:off x="283779" y="6089398"/>
            <a:ext cx="6096000" cy="369332"/>
          </a:xfrm>
          <a:prstGeom prst="rect">
            <a:avLst/>
          </a:prstGeom>
          <a:noFill/>
          <a:ln>
            <a:solidFill>
              <a:schemeClr val="accent1">
                <a:lumMod val="20000"/>
                <a:lumOff val="80000"/>
              </a:schemeClr>
            </a:solidFill>
          </a:ln>
        </p:spPr>
        <p:txBody>
          <a:bodyPr wrap="square">
            <a:spAutoFit/>
          </a:bodyPr>
          <a:lstStyle/>
          <a:p>
            <a:r>
              <a:rPr lang="en-US" sz="1800" dirty="0">
                <a:latin typeface="Calibri" panose="020F0502020204030204" pitchFamily="34" charset="0"/>
                <a:ea typeface="Calibri" panose="020F0502020204030204" pitchFamily="34" charset="0"/>
                <a:cs typeface="Aharoni"/>
              </a:rPr>
              <a:t>Cypresswood Group Workshop  - June 11, 2022</a:t>
            </a:r>
            <a:endParaRPr lang="en-US" dirty="0"/>
          </a:p>
        </p:txBody>
      </p:sp>
    </p:spTree>
    <p:extLst>
      <p:ext uri="{BB962C8B-B14F-4D97-AF65-F5344CB8AC3E}">
        <p14:creationId xmlns:p14="http://schemas.microsoft.com/office/powerpoint/2010/main" val="687666639"/>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3" name="explode.wav"/>
          </p:stSnd>
        </p:sndAc>
      </p:transition>
    </mc:Choice>
    <mc:Fallback xmlns="">
      <p:transition spd="slow">
        <p:fade/>
        <p:sndAc>
          <p:stSnd>
            <p:snd r:embed="rId5"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p:cTn id="2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p:cTn id="2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6008" y="6388555"/>
            <a:ext cx="427145" cy="400110"/>
          </a:xfrm>
          <a:prstGeom prst="rect">
            <a:avLst/>
          </a:prstGeom>
        </p:spPr>
      </p:pic>
      <p:sp>
        <p:nvSpPr>
          <p:cNvPr id="6" name="Title 12"/>
          <p:cNvSpPr txBox="1">
            <a:spLocks/>
          </p:cNvSpPr>
          <p:nvPr/>
        </p:nvSpPr>
        <p:spPr>
          <a:xfrm>
            <a:off x="334139" y="433501"/>
            <a:ext cx="11524593" cy="734356"/>
          </a:xfrm>
          <a:prstGeom prst="rect">
            <a:avLst/>
          </a:prstGeom>
        </p:spPr>
        <p:txBody>
          <a:bodyPr/>
          <a:lstStyle>
            <a:lvl1pPr algn="l" defTabSz="914400" rtl="0" eaLnBrk="1" latinLnBrk="0" hangingPunct="1">
              <a:spcBef>
                <a:spcPct val="0"/>
              </a:spcBef>
              <a:buNone/>
              <a:defRPr sz="3600" b="1" kern="1200" cap="all" spc="50" baseline="0">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How to be Beneficial to the group </a:t>
            </a:r>
          </a:p>
          <a:p>
            <a:pPr algn="ctr"/>
            <a:r>
              <a:rPr lang="en-US" dirty="0"/>
              <a:t>as the chair</a:t>
            </a:r>
          </a:p>
        </p:txBody>
      </p:sp>
      <p:sp>
        <p:nvSpPr>
          <p:cNvPr id="8" name="Rectangle 7"/>
          <p:cNvSpPr/>
          <p:nvPr/>
        </p:nvSpPr>
        <p:spPr>
          <a:xfrm>
            <a:off x="283779" y="1623026"/>
            <a:ext cx="11404599" cy="3477875"/>
          </a:xfrm>
          <a:prstGeom prst="rect">
            <a:avLst/>
          </a:prstGeom>
          <a:noFill/>
        </p:spPr>
        <p:txBody>
          <a:bodyPr wrap="square" lIns="91440" tIns="45720" rIns="91440" bIns="45720">
            <a:spAutoFit/>
          </a:bodyPr>
          <a:lstStyle/>
          <a:p>
            <a:endParaRPr lang="en-US" sz="2400" dirty="0">
              <a:ln w="0"/>
              <a:effectLst>
                <a:outerShdw blurRad="38100" dist="19050" dir="2700000" algn="tl" rotWithShape="0">
                  <a:schemeClr val="dk1">
                    <a:alpha val="40000"/>
                  </a:schemeClr>
                </a:outerShdw>
              </a:effectLst>
            </a:endParaRPr>
          </a:p>
          <a:p>
            <a:pPr marL="457200" indent="-457200">
              <a:buFont typeface="Arial" panose="020B0604020202020204" pitchFamily="34" charset="0"/>
              <a:buChar char="•"/>
            </a:pPr>
            <a:r>
              <a:rPr lang="en-US" sz="2400" dirty="0">
                <a:ln w="0"/>
              </a:rPr>
              <a:t>Approach every interaction using “patience, love, and tolerance”.</a:t>
            </a:r>
          </a:p>
          <a:p>
            <a:endParaRPr lang="en-US" sz="2400" dirty="0">
              <a:ln w="0"/>
            </a:endParaRPr>
          </a:p>
          <a:p>
            <a:pPr marL="457200" indent="-457200">
              <a:buFont typeface="Arial" panose="020B0604020202020204" pitchFamily="34" charset="0"/>
              <a:buChar char="•"/>
            </a:pPr>
            <a:r>
              <a:rPr lang="en-US" sz="2400" dirty="0">
                <a:ln w="0"/>
              </a:rPr>
              <a:t>Treat others as you would like to be treated.</a:t>
            </a:r>
          </a:p>
          <a:p>
            <a:endParaRPr lang="en-US" sz="2400" dirty="0">
              <a:ln w="0"/>
            </a:endParaRPr>
          </a:p>
          <a:p>
            <a:pPr marL="457200" indent="-457200">
              <a:buFont typeface="Arial" panose="020B0604020202020204" pitchFamily="34" charset="0"/>
              <a:buChar char="•"/>
            </a:pPr>
            <a:r>
              <a:rPr lang="en-US" sz="2400" dirty="0">
                <a:ln w="0"/>
              </a:rPr>
              <a:t>Pray for the “Courage to change the things you can”. Being afraid to step in is a common and natural fear. </a:t>
            </a:r>
          </a:p>
          <a:p>
            <a:pPr marL="457200" indent="-457200">
              <a:buFont typeface="Arial" panose="020B0604020202020204" pitchFamily="34" charset="0"/>
              <a:buChar char="•"/>
            </a:pPr>
            <a:endParaRPr lang="en-US" sz="2400" dirty="0">
              <a:ln w="0"/>
            </a:endParaRPr>
          </a:p>
          <a:p>
            <a:pPr marL="457200" indent="-457200">
              <a:buFont typeface="Arial" panose="020B0604020202020204" pitchFamily="34" charset="0"/>
              <a:buChar char="•"/>
            </a:pPr>
            <a:r>
              <a:rPr lang="en-US" sz="2400" dirty="0">
                <a:ln w="0"/>
              </a:rPr>
              <a:t>Stepping in at times is needed “for OUR common welfare”. </a:t>
            </a:r>
          </a:p>
        </p:txBody>
      </p:sp>
      <p:sp>
        <p:nvSpPr>
          <p:cNvPr id="7" name="Rectangle 6"/>
          <p:cNvSpPr/>
          <p:nvPr/>
        </p:nvSpPr>
        <p:spPr>
          <a:xfrm>
            <a:off x="8506077" y="6388555"/>
            <a:ext cx="3576195"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latin typeface="+mj-lt"/>
              </a:rPr>
              <a:t>       Intergroup Workshop</a:t>
            </a:r>
            <a:endParaRPr lang="en-US" sz="2000" b="0" cap="none" spc="0" dirty="0">
              <a:ln w="0"/>
              <a:solidFill>
                <a:schemeClr val="tx1"/>
              </a:solidFill>
              <a:effectLst>
                <a:outerShdw blurRad="38100" dist="19050" dir="2700000" algn="tl" rotWithShape="0">
                  <a:schemeClr val="dk1">
                    <a:alpha val="40000"/>
                  </a:schemeClr>
                </a:outerShdw>
              </a:effectLst>
              <a:latin typeface="+mj-lt"/>
            </a:endParaRPr>
          </a:p>
        </p:txBody>
      </p:sp>
      <p:sp>
        <p:nvSpPr>
          <p:cNvPr id="9" name="TextBox 8">
            <a:extLst>
              <a:ext uri="{FF2B5EF4-FFF2-40B4-BE49-F238E27FC236}">
                <a16:creationId xmlns:a16="http://schemas.microsoft.com/office/drawing/2014/main" id="{A03AE967-37B2-46A9-9D86-D97FD11BA091}"/>
              </a:ext>
            </a:extLst>
          </p:cNvPr>
          <p:cNvSpPr txBox="1"/>
          <p:nvPr/>
        </p:nvSpPr>
        <p:spPr>
          <a:xfrm>
            <a:off x="283779" y="6118426"/>
            <a:ext cx="6096000" cy="369332"/>
          </a:xfrm>
          <a:prstGeom prst="rect">
            <a:avLst/>
          </a:prstGeom>
          <a:noFill/>
          <a:ln>
            <a:solidFill>
              <a:schemeClr val="accent1">
                <a:lumMod val="20000"/>
                <a:lumOff val="80000"/>
              </a:schemeClr>
            </a:solidFill>
          </a:ln>
        </p:spPr>
        <p:txBody>
          <a:bodyPr wrap="square">
            <a:spAutoFit/>
          </a:bodyPr>
          <a:lstStyle/>
          <a:p>
            <a:r>
              <a:rPr lang="en-US" sz="1800" dirty="0">
                <a:latin typeface="Calibri" panose="020F0502020204030204" pitchFamily="34" charset="0"/>
                <a:ea typeface="Calibri" panose="020F0502020204030204" pitchFamily="34" charset="0"/>
                <a:cs typeface="Aharoni"/>
              </a:rPr>
              <a:t>Cypresswood Group Workshop  - June 11, 2022</a:t>
            </a:r>
            <a:endParaRPr lang="en-US" dirty="0"/>
          </a:p>
        </p:txBody>
      </p:sp>
    </p:spTree>
    <p:extLst>
      <p:ext uri="{BB962C8B-B14F-4D97-AF65-F5344CB8AC3E}">
        <p14:creationId xmlns:p14="http://schemas.microsoft.com/office/powerpoint/2010/main" val="34340396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8686" y="6375701"/>
            <a:ext cx="427145" cy="400110"/>
          </a:xfrm>
          <a:prstGeom prst="rect">
            <a:avLst/>
          </a:prstGeom>
        </p:spPr>
      </p:pic>
      <p:sp>
        <p:nvSpPr>
          <p:cNvPr id="6" name="Title 12"/>
          <p:cNvSpPr txBox="1">
            <a:spLocks/>
          </p:cNvSpPr>
          <p:nvPr/>
        </p:nvSpPr>
        <p:spPr>
          <a:xfrm>
            <a:off x="333703" y="268891"/>
            <a:ext cx="11524593" cy="734356"/>
          </a:xfrm>
          <a:prstGeom prst="rect">
            <a:avLst/>
          </a:prstGeom>
        </p:spPr>
        <p:txBody>
          <a:bodyPr/>
          <a:lstStyle>
            <a:lvl1pPr algn="l" defTabSz="914400" rtl="0" eaLnBrk="1" latinLnBrk="0" hangingPunct="1">
              <a:spcBef>
                <a:spcPct val="0"/>
              </a:spcBef>
              <a:buNone/>
              <a:defRPr sz="3600" b="1" kern="1200" cap="all" spc="50" baseline="0">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Summary</a:t>
            </a:r>
          </a:p>
        </p:txBody>
      </p:sp>
      <p:sp>
        <p:nvSpPr>
          <p:cNvPr id="8" name="Rectangle 7"/>
          <p:cNvSpPr/>
          <p:nvPr/>
        </p:nvSpPr>
        <p:spPr>
          <a:xfrm>
            <a:off x="333703" y="1112207"/>
            <a:ext cx="11528621" cy="4339650"/>
          </a:xfrm>
          <a:prstGeom prst="rect">
            <a:avLst/>
          </a:prstGeom>
          <a:noFill/>
        </p:spPr>
        <p:txBody>
          <a:bodyPr wrap="square" lIns="91440" tIns="45720" rIns="91440" bIns="45720">
            <a:spAutoFit/>
          </a:bodyPr>
          <a:lstStyle/>
          <a:p>
            <a:pPr marL="457200" indent="-457200">
              <a:buFont typeface="Arial" panose="020B0604020202020204" pitchFamily="34" charset="0"/>
              <a:buChar char="•"/>
            </a:pPr>
            <a:r>
              <a:rPr lang="en-US" sz="2400" dirty="0">
                <a:ln w="0"/>
              </a:rPr>
              <a:t>A meeting leader steers the boat and unobtrusively sets the sails.  But the leader doesn’t attempt to power the boat.</a:t>
            </a:r>
          </a:p>
          <a:p>
            <a:endParaRPr lang="en-US" sz="2400" dirty="0">
              <a:ln w="0"/>
            </a:endParaRPr>
          </a:p>
          <a:p>
            <a:pPr marL="457200" indent="-457200">
              <a:buFont typeface="Arial" panose="020B0604020202020204" pitchFamily="34" charset="0"/>
              <a:buChar char="•"/>
            </a:pPr>
            <a:r>
              <a:rPr lang="en-US" sz="2400" dirty="0">
                <a:ln w="0"/>
              </a:rPr>
              <a:t>A meeting leader attempts to guide the meeting and help the group follow Traditions.  Balance in topics and sharing is a key. </a:t>
            </a:r>
          </a:p>
          <a:p>
            <a:endParaRPr lang="en-US" sz="2400" dirty="0">
              <a:ln w="0"/>
            </a:endParaRPr>
          </a:p>
          <a:p>
            <a:pPr marL="457200" indent="-457200">
              <a:buFont typeface="Arial" panose="020B0604020202020204" pitchFamily="34" charset="0"/>
              <a:buChar char="•"/>
            </a:pPr>
            <a:r>
              <a:rPr lang="en-US" sz="2400" dirty="0">
                <a:ln w="0"/>
              </a:rPr>
              <a:t>The meeting leader takes loving action when necessary to keep the meeting on track and moving.</a:t>
            </a:r>
          </a:p>
          <a:p>
            <a:endParaRPr lang="en-US" sz="2400" dirty="0">
              <a:ln w="0"/>
            </a:endParaRPr>
          </a:p>
          <a:p>
            <a:r>
              <a:rPr lang="en-US" sz="3200" i="1" dirty="0">
                <a:ln w="0"/>
              </a:rPr>
              <a:t>In return, the meeting leader receives the benefits of service!</a:t>
            </a:r>
          </a:p>
          <a:p>
            <a:endParaRPr lang="en-US" sz="2800" dirty="0">
              <a:ln w="0"/>
              <a:effectLst>
                <a:outerShdw blurRad="38100" dist="19050" dir="2700000" algn="tl" rotWithShape="0">
                  <a:schemeClr val="dk1">
                    <a:alpha val="40000"/>
                  </a:schemeClr>
                </a:outerShdw>
              </a:effectLst>
            </a:endParaRPr>
          </a:p>
        </p:txBody>
      </p:sp>
      <p:sp>
        <p:nvSpPr>
          <p:cNvPr id="7" name="Rectangle 6"/>
          <p:cNvSpPr/>
          <p:nvPr/>
        </p:nvSpPr>
        <p:spPr>
          <a:xfrm>
            <a:off x="8661905" y="6361036"/>
            <a:ext cx="3530095"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latin typeface="+mj-lt"/>
              </a:rPr>
              <a:t>       Intergroup Workshop</a:t>
            </a:r>
            <a:endParaRPr lang="en-US" sz="2000" b="0" cap="none" spc="0" dirty="0">
              <a:ln w="0"/>
              <a:solidFill>
                <a:schemeClr val="tx1"/>
              </a:solidFill>
              <a:effectLst>
                <a:outerShdw blurRad="38100" dist="19050" dir="2700000" algn="tl" rotWithShape="0">
                  <a:schemeClr val="dk1">
                    <a:alpha val="40000"/>
                  </a:schemeClr>
                </a:outerShdw>
              </a:effectLst>
              <a:latin typeface="+mj-lt"/>
            </a:endParaRPr>
          </a:p>
        </p:txBody>
      </p:sp>
      <p:sp>
        <p:nvSpPr>
          <p:cNvPr id="9" name="TextBox 8">
            <a:extLst>
              <a:ext uri="{FF2B5EF4-FFF2-40B4-BE49-F238E27FC236}">
                <a16:creationId xmlns:a16="http://schemas.microsoft.com/office/drawing/2014/main" id="{BA716758-E44B-40F4-8DC8-F2BE9C591F73}"/>
              </a:ext>
            </a:extLst>
          </p:cNvPr>
          <p:cNvSpPr txBox="1"/>
          <p:nvPr/>
        </p:nvSpPr>
        <p:spPr>
          <a:xfrm>
            <a:off x="283779" y="6089398"/>
            <a:ext cx="6096000" cy="369332"/>
          </a:xfrm>
          <a:prstGeom prst="rect">
            <a:avLst/>
          </a:prstGeom>
          <a:noFill/>
          <a:ln>
            <a:solidFill>
              <a:schemeClr val="accent1">
                <a:lumMod val="20000"/>
                <a:lumOff val="80000"/>
              </a:schemeClr>
            </a:solidFill>
          </a:ln>
        </p:spPr>
        <p:txBody>
          <a:bodyPr wrap="square">
            <a:spAutoFit/>
          </a:bodyPr>
          <a:lstStyle/>
          <a:p>
            <a:r>
              <a:rPr lang="en-US" sz="1800" dirty="0">
                <a:latin typeface="Calibri" panose="020F0502020204030204" pitchFamily="34" charset="0"/>
                <a:ea typeface="Calibri" panose="020F0502020204030204" pitchFamily="34" charset="0"/>
                <a:cs typeface="Aharoni"/>
              </a:rPr>
              <a:t>Cypresswood Group Workshop  - June 11, 2022</a:t>
            </a:r>
            <a:endParaRPr lang="en-US" dirty="0"/>
          </a:p>
        </p:txBody>
      </p:sp>
    </p:spTree>
    <p:extLst>
      <p:ext uri="{BB962C8B-B14F-4D97-AF65-F5344CB8AC3E}">
        <p14:creationId xmlns:p14="http://schemas.microsoft.com/office/powerpoint/2010/main" val="38425716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75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75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75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8E0E95-7AE3-6F45-9CB5-EFB18D829E95}"/>
              </a:ext>
            </a:extLst>
          </p:cNvPr>
          <p:cNvSpPr/>
          <p:nvPr/>
        </p:nvSpPr>
        <p:spPr>
          <a:xfrm>
            <a:off x="2504661" y="359573"/>
            <a:ext cx="6602763" cy="4923399"/>
          </a:xfrm>
          <a:prstGeom prst="rect">
            <a:avLst/>
          </a:prstGeom>
        </p:spPr>
        <p:txBody>
          <a:bodyPr wrap="square">
            <a:spAutoFit/>
          </a:bodyPr>
          <a:lstStyle/>
          <a:p>
            <a:pPr algn="ctr">
              <a:lnSpc>
                <a:spcPct val="107000"/>
              </a:lnSpc>
            </a:pPr>
            <a:r>
              <a:rPr lang="en-US" sz="3600" b="1" i="1" dirty="0">
                <a:latin typeface="+mj-lt"/>
                <a:ea typeface="Calibri" panose="020F0502020204030204" pitchFamily="34" charset="0"/>
                <a:cs typeface="Times New Roman" panose="02020603050405020304" pitchFamily="18" charset="0"/>
              </a:rPr>
              <a:t>The Responsibility Statement</a:t>
            </a:r>
            <a:endParaRPr lang="en-US" sz="3600" dirty="0">
              <a:latin typeface="+mj-lt"/>
              <a:ea typeface="Calibri" panose="020F0502020204030204" pitchFamily="34" charset="0"/>
              <a:cs typeface="Times New Roman" panose="02020603050405020304" pitchFamily="18" charset="0"/>
            </a:endParaRPr>
          </a:p>
          <a:p>
            <a:pPr algn="ctr">
              <a:lnSpc>
                <a:spcPct val="107000"/>
              </a:lnSpc>
            </a:pPr>
            <a:endParaRPr lang="en-US" sz="3200" dirty="0">
              <a:ea typeface="Calibri" panose="020F0502020204030204" pitchFamily="34" charset="0"/>
              <a:cs typeface="Times New Roman" panose="02020603050405020304" pitchFamily="18" charset="0"/>
            </a:endParaRPr>
          </a:p>
          <a:p>
            <a:pPr algn="ctr">
              <a:lnSpc>
                <a:spcPct val="107000"/>
              </a:lnSpc>
            </a:pPr>
            <a:r>
              <a:rPr lang="en-US" sz="3200" dirty="0">
                <a:ea typeface="Calibri" panose="020F0502020204030204" pitchFamily="34" charset="0"/>
                <a:cs typeface="Times New Roman" panose="02020603050405020304" pitchFamily="18" charset="0"/>
              </a:rPr>
              <a:t>I am Responsible.</a:t>
            </a:r>
          </a:p>
          <a:p>
            <a:pPr algn="ctr">
              <a:lnSpc>
                <a:spcPct val="107000"/>
              </a:lnSpc>
            </a:pPr>
            <a:r>
              <a:rPr lang="en-US" sz="3200" dirty="0">
                <a:ea typeface="Calibri" panose="020F0502020204030204" pitchFamily="34" charset="0"/>
                <a:cs typeface="Times New Roman" panose="02020603050405020304" pitchFamily="18" charset="0"/>
              </a:rPr>
              <a:t>When anyone anywhere reaches out for help, </a:t>
            </a:r>
          </a:p>
          <a:p>
            <a:pPr algn="ctr">
              <a:lnSpc>
                <a:spcPct val="107000"/>
              </a:lnSpc>
            </a:pPr>
            <a:r>
              <a:rPr lang="en-US" sz="3200" dirty="0">
                <a:ea typeface="Calibri" panose="020F0502020204030204" pitchFamily="34" charset="0"/>
                <a:cs typeface="Times New Roman" panose="02020603050405020304" pitchFamily="18" charset="0"/>
              </a:rPr>
              <a:t>I want the hand of A.A. always to be there.</a:t>
            </a:r>
          </a:p>
          <a:p>
            <a:pPr algn="ctr">
              <a:lnSpc>
                <a:spcPct val="107000"/>
              </a:lnSpc>
            </a:pPr>
            <a:r>
              <a:rPr lang="en-US" sz="3200" dirty="0">
                <a:ea typeface="Calibri" panose="020F0502020204030204" pitchFamily="34" charset="0"/>
                <a:cs typeface="Times New Roman" panose="02020603050405020304" pitchFamily="18" charset="0"/>
              </a:rPr>
              <a:t>And for that, I am Responsible.</a:t>
            </a:r>
          </a:p>
          <a:p>
            <a:pPr algn="r">
              <a:lnSpc>
                <a:spcPct val="107000"/>
              </a:lnSpc>
            </a:pPr>
            <a:r>
              <a:rPr lang="en-US" sz="3600" i="1" dirty="0">
                <a:latin typeface="Arial" panose="020B0604020202020204" pitchFamily="34" charset="0"/>
                <a:ea typeface="Calibri" panose="020F0502020204030204" pitchFamily="34" charset="0"/>
                <a:cs typeface="Times New Roman" panose="02020603050405020304" pitchFamily="18" charset="0"/>
              </a:rPr>
              <a:t> </a:t>
            </a:r>
            <a:r>
              <a:rPr lang="en-US" sz="1200" i="1" dirty="0">
                <a:latin typeface="Arial" panose="020B0604020202020204" pitchFamily="34" charset="0"/>
                <a:ea typeface="Calibri" panose="020F0502020204030204" pitchFamily="34" charset="0"/>
                <a:cs typeface="Times New Roman" panose="02020603050405020304" pitchFamily="18" charset="0"/>
              </a:rPr>
              <a:t>Alcoholics Anonymous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BFFE490-8120-4E9D-B76A-9CB3CA7B41EF}"/>
              </a:ext>
            </a:extLst>
          </p:cNvPr>
          <p:cNvSpPr txBox="1"/>
          <p:nvPr/>
        </p:nvSpPr>
        <p:spPr>
          <a:xfrm>
            <a:off x="283779" y="6089398"/>
            <a:ext cx="6096000" cy="369332"/>
          </a:xfrm>
          <a:prstGeom prst="rect">
            <a:avLst/>
          </a:prstGeom>
          <a:noFill/>
          <a:ln>
            <a:solidFill>
              <a:schemeClr val="accent1">
                <a:lumMod val="20000"/>
                <a:lumOff val="80000"/>
              </a:schemeClr>
            </a:solidFill>
          </a:ln>
        </p:spPr>
        <p:txBody>
          <a:bodyPr wrap="square">
            <a:spAutoFit/>
          </a:bodyPr>
          <a:lstStyle/>
          <a:p>
            <a:r>
              <a:rPr lang="en-US" sz="1800" dirty="0">
                <a:latin typeface="Calibri" panose="020F0502020204030204" pitchFamily="34" charset="0"/>
                <a:ea typeface="Calibri" panose="020F0502020204030204" pitchFamily="34" charset="0"/>
                <a:cs typeface="Aharoni"/>
              </a:rPr>
              <a:t>Cypresswood Group Workshop  - June 11, 2022</a:t>
            </a:r>
            <a:endParaRPr lang="en-US" dirty="0"/>
          </a:p>
        </p:txBody>
      </p:sp>
    </p:spTree>
    <p:extLst>
      <p:ext uri="{BB962C8B-B14F-4D97-AF65-F5344CB8AC3E}">
        <p14:creationId xmlns:p14="http://schemas.microsoft.com/office/powerpoint/2010/main" val="137071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2245" y="6305735"/>
            <a:ext cx="394287" cy="369332"/>
          </a:xfrm>
          <a:prstGeom prst="rect">
            <a:avLst/>
          </a:prstGeom>
        </p:spPr>
      </p:pic>
      <p:sp>
        <p:nvSpPr>
          <p:cNvPr id="4" name="Rectangle 3"/>
          <p:cNvSpPr/>
          <p:nvPr/>
        </p:nvSpPr>
        <p:spPr>
          <a:xfrm>
            <a:off x="937142" y="583326"/>
            <a:ext cx="9213725" cy="646331"/>
          </a:xfrm>
          <a:prstGeom prst="rect">
            <a:avLst/>
          </a:prstGeom>
        </p:spPr>
        <p:txBody>
          <a:bodyPr wrap="square">
            <a:spAutoFit/>
          </a:bodyPr>
          <a:lstStyle/>
          <a:p>
            <a:pPr algn="ctr"/>
            <a:r>
              <a:rPr lang="en-US" sz="3600" dirty="0"/>
              <a:t>The Set-Aside Prayer</a:t>
            </a:r>
          </a:p>
        </p:txBody>
      </p:sp>
      <p:sp>
        <p:nvSpPr>
          <p:cNvPr id="5" name="Rectangle 4"/>
          <p:cNvSpPr/>
          <p:nvPr/>
        </p:nvSpPr>
        <p:spPr>
          <a:xfrm>
            <a:off x="761844" y="1719864"/>
            <a:ext cx="10764345" cy="584775"/>
          </a:xfrm>
          <a:prstGeom prst="rect">
            <a:avLst/>
          </a:prstGeom>
          <a:noFill/>
        </p:spPr>
        <p:txBody>
          <a:bodyPr wrap="square" lIns="91440" tIns="45720" rIns="91440" bIns="45720">
            <a:spAutoFit/>
          </a:bodyPr>
          <a:lstStyle/>
          <a:p>
            <a:pPr marL="514350" indent="-514350">
              <a:buFont typeface="+mj-lt"/>
              <a:buAutoNum type="arabicPeriod"/>
            </a:pPr>
            <a:endParaRPr lang="en-US" sz="3200" dirty="0">
              <a:ln w="0"/>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D9663165-4D56-DD41-8344-5D27D61E89A2}"/>
              </a:ext>
            </a:extLst>
          </p:cNvPr>
          <p:cNvSpPr txBox="1"/>
          <p:nvPr/>
        </p:nvSpPr>
        <p:spPr>
          <a:xfrm>
            <a:off x="363259" y="1259175"/>
            <a:ext cx="11162930" cy="4339650"/>
          </a:xfrm>
          <a:prstGeom prst="rect">
            <a:avLst/>
          </a:prstGeom>
          <a:noFill/>
          <a:ln>
            <a:noFill/>
          </a:ln>
        </p:spPr>
        <p:txBody>
          <a:bodyPr wrap="square" rtlCol="0" anchor="ctr" anchorCtr="1">
            <a:spAutoFit/>
          </a:bodyPr>
          <a:lstStyle/>
          <a:p>
            <a:r>
              <a:rPr lang="en-US" sz="2800" dirty="0"/>
              <a:t>God,</a:t>
            </a:r>
          </a:p>
          <a:p>
            <a:r>
              <a:rPr lang="en-US" sz="2800" dirty="0"/>
              <a:t>	Please help me set aside everything I think I know about my disease, the Fellowship, and the chairing of A.A. meetings so I may have an open mind and increase in usefulness to you and my fellows.  </a:t>
            </a:r>
          </a:p>
          <a:p>
            <a:r>
              <a:rPr lang="en-US" sz="2800" dirty="0"/>
              <a:t>	Please give me the knowledge of your will for me and the power to carry that out. Amen</a:t>
            </a:r>
          </a:p>
          <a:p>
            <a:endParaRPr lang="en-US" sz="3200" dirty="0"/>
          </a:p>
          <a:p>
            <a:r>
              <a:rPr lang="en-US" sz="2400" dirty="0"/>
              <a:t>*</a:t>
            </a:r>
            <a:r>
              <a:rPr lang="en-US" sz="2000" dirty="0"/>
              <a:t>Based on We Agnostics, Step 11 and the 7</a:t>
            </a:r>
            <a:r>
              <a:rPr lang="en-US" sz="2000" baseline="30000" dirty="0"/>
              <a:t>th</a:t>
            </a:r>
            <a:r>
              <a:rPr lang="en-US" sz="2000" dirty="0"/>
              <a:t> Step Prayer, </a:t>
            </a:r>
            <a:r>
              <a:rPr lang="en-US" sz="2000" i="1" dirty="0"/>
              <a:t>Alcoholics Anonymous</a:t>
            </a:r>
            <a:br>
              <a:rPr lang="en-US" sz="2400" dirty="0"/>
            </a:br>
            <a:endParaRPr lang="en-US" sz="2400" dirty="0"/>
          </a:p>
        </p:txBody>
      </p:sp>
      <p:sp>
        <p:nvSpPr>
          <p:cNvPr id="6" name="Rectangle 5"/>
          <p:cNvSpPr/>
          <p:nvPr/>
        </p:nvSpPr>
        <p:spPr>
          <a:xfrm>
            <a:off x="9426532" y="6305735"/>
            <a:ext cx="2334935" cy="369332"/>
          </a:xfrm>
          <a:prstGeom prst="rect">
            <a:avLst/>
          </a:prstGeom>
        </p:spPr>
        <p:txBody>
          <a:bodyPr wrap="none">
            <a:spAutoFit/>
          </a:bodyPr>
          <a:lstStyle/>
          <a:p>
            <a:r>
              <a:rPr lang="en-US" dirty="0">
                <a:ln w="0"/>
                <a:effectLst>
                  <a:outerShdw blurRad="38100" dist="19050" dir="2700000" algn="tl" rotWithShape="0">
                    <a:schemeClr val="dk1">
                      <a:alpha val="40000"/>
                    </a:schemeClr>
                  </a:outerShdw>
                </a:effectLst>
              </a:rPr>
              <a:t>Intergroup Workshop</a:t>
            </a:r>
            <a:endParaRPr lang="en-US" dirty="0"/>
          </a:p>
        </p:txBody>
      </p:sp>
      <p:sp>
        <p:nvSpPr>
          <p:cNvPr id="7" name="TextBox 6">
            <a:extLst>
              <a:ext uri="{FF2B5EF4-FFF2-40B4-BE49-F238E27FC236}">
                <a16:creationId xmlns:a16="http://schemas.microsoft.com/office/drawing/2014/main" id="{7B4F2BF8-94E2-4EB3-8967-D030E8975B7A}"/>
              </a:ext>
            </a:extLst>
          </p:cNvPr>
          <p:cNvSpPr txBox="1"/>
          <p:nvPr/>
        </p:nvSpPr>
        <p:spPr>
          <a:xfrm>
            <a:off x="283779" y="6089398"/>
            <a:ext cx="6096000" cy="369332"/>
          </a:xfrm>
          <a:prstGeom prst="rect">
            <a:avLst/>
          </a:prstGeom>
          <a:noFill/>
          <a:ln>
            <a:solidFill>
              <a:schemeClr val="accent1">
                <a:lumMod val="20000"/>
                <a:lumOff val="80000"/>
              </a:schemeClr>
            </a:solidFill>
          </a:ln>
        </p:spPr>
        <p:txBody>
          <a:bodyPr wrap="square">
            <a:spAutoFit/>
          </a:bodyPr>
          <a:lstStyle/>
          <a:p>
            <a:r>
              <a:rPr lang="en-US" sz="1800" dirty="0">
                <a:latin typeface="Calibri" panose="020F0502020204030204" pitchFamily="34" charset="0"/>
                <a:ea typeface="Calibri" panose="020F0502020204030204" pitchFamily="34" charset="0"/>
                <a:cs typeface="Aharoni"/>
              </a:rPr>
              <a:t>Cypresswood Group Workshop  - June 11, 2022</a:t>
            </a:r>
            <a:endParaRPr lang="en-US" dirty="0"/>
          </a:p>
        </p:txBody>
      </p:sp>
    </p:spTree>
    <p:extLst>
      <p:ext uri="{BB962C8B-B14F-4D97-AF65-F5344CB8AC3E}">
        <p14:creationId xmlns:p14="http://schemas.microsoft.com/office/powerpoint/2010/main" val="405115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nodePh="1">
                                  <p:stCondLst>
                                    <p:cond delay="200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nodePh="1">
                                  <p:stCondLst>
                                    <p:cond delay="2000"/>
                                  </p:stCondLst>
                                  <p:endCondLst>
                                    <p:cond evt="begin" delay="0">
                                      <p:tn val="7"/>
                                    </p:cond>
                                  </p:end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8E0E95-7AE3-6F45-9CB5-EFB18D829E95}"/>
              </a:ext>
            </a:extLst>
          </p:cNvPr>
          <p:cNvSpPr/>
          <p:nvPr/>
        </p:nvSpPr>
        <p:spPr>
          <a:xfrm>
            <a:off x="2504661" y="359573"/>
            <a:ext cx="6602763" cy="4923399"/>
          </a:xfrm>
          <a:prstGeom prst="rect">
            <a:avLst/>
          </a:prstGeom>
        </p:spPr>
        <p:txBody>
          <a:bodyPr wrap="square">
            <a:spAutoFit/>
          </a:bodyPr>
          <a:lstStyle/>
          <a:p>
            <a:pPr algn="ctr">
              <a:lnSpc>
                <a:spcPct val="107000"/>
              </a:lnSpc>
            </a:pPr>
            <a:r>
              <a:rPr lang="en-US" sz="3600" b="1" i="1" dirty="0">
                <a:latin typeface="+mj-lt"/>
                <a:ea typeface="Calibri" panose="020F0502020204030204" pitchFamily="34" charset="0"/>
                <a:cs typeface="Times New Roman" panose="02020603050405020304" pitchFamily="18" charset="0"/>
              </a:rPr>
              <a:t>The Responsibility Statement</a:t>
            </a:r>
            <a:endParaRPr lang="en-US" sz="3600" dirty="0">
              <a:latin typeface="+mj-lt"/>
              <a:ea typeface="Calibri" panose="020F0502020204030204" pitchFamily="34" charset="0"/>
              <a:cs typeface="Times New Roman" panose="02020603050405020304" pitchFamily="18" charset="0"/>
            </a:endParaRPr>
          </a:p>
          <a:p>
            <a:pPr algn="ctr">
              <a:lnSpc>
                <a:spcPct val="107000"/>
              </a:lnSpc>
            </a:pPr>
            <a:endParaRPr lang="en-US" sz="3200" dirty="0">
              <a:ea typeface="Calibri" panose="020F0502020204030204" pitchFamily="34" charset="0"/>
              <a:cs typeface="Times New Roman" panose="02020603050405020304" pitchFamily="18" charset="0"/>
            </a:endParaRPr>
          </a:p>
          <a:p>
            <a:pPr algn="ctr">
              <a:lnSpc>
                <a:spcPct val="107000"/>
              </a:lnSpc>
            </a:pPr>
            <a:r>
              <a:rPr lang="en-US" sz="3200" dirty="0">
                <a:ea typeface="Calibri" panose="020F0502020204030204" pitchFamily="34" charset="0"/>
                <a:cs typeface="Times New Roman" panose="02020603050405020304" pitchFamily="18" charset="0"/>
              </a:rPr>
              <a:t>I am Responsible.</a:t>
            </a:r>
          </a:p>
          <a:p>
            <a:pPr algn="ctr">
              <a:lnSpc>
                <a:spcPct val="107000"/>
              </a:lnSpc>
            </a:pPr>
            <a:r>
              <a:rPr lang="en-US" sz="3200" dirty="0">
                <a:ea typeface="Calibri" panose="020F0502020204030204" pitchFamily="34" charset="0"/>
                <a:cs typeface="Times New Roman" panose="02020603050405020304" pitchFamily="18" charset="0"/>
              </a:rPr>
              <a:t>When anyone anywhere reaches out for help, </a:t>
            </a:r>
          </a:p>
          <a:p>
            <a:pPr algn="ctr">
              <a:lnSpc>
                <a:spcPct val="107000"/>
              </a:lnSpc>
            </a:pPr>
            <a:r>
              <a:rPr lang="en-US" sz="3200" dirty="0">
                <a:ea typeface="Calibri" panose="020F0502020204030204" pitchFamily="34" charset="0"/>
                <a:cs typeface="Times New Roman" panose="02020603050405020304" pitchFamily="18" charset="0"/>
              </a:rPr>
              <a:t>I want the hand of A.A. always to be there.</a:t>
            </a:r>
          </a:p>
          <a:p>
            <a:pPr algn="ctr">
              <a:lnSpc>
                <a:spcPct val="107000"/>
              </a:lnSpc>
            </a:pPr>
            <a:r>
              <a:rPr lang="en-US" sz="3200" dirty="0">
                <a:ea typeface="Calibri" panose="020F0502020204030204" pitchFamily="34" charset="0"/>
                <a:cs typeface="Times New Roman" panose="02020603050405020304" pitchFamily="18" charset="0"/>
              </a:rPr>
              <a:t>And for that, I am Responsible.</a:t>
            </a:r>
          </a:p>
          <a:p>
            <a:pPr algn="r">
              <a:lnSpc>
                <a:spcPct val="107000"/>
              </a:lnSpc>
            </a:pPr>
            <a:r>
              <a:rPr lang="en-US" sz="3600" i="1" dirty="0">
                <a:latin typeface="Arial" panose="020B0604020202020204" pitchFamily="34" charset="0"/>
                <a:ea typeface="Calibri" panose="020F0502020204030204" pitchFamily="34" charset="0"/>
                <a:cs typeface="Times New Roman" panose="02020603050405020304" pitchFamily="18" charset="0"/>
              </a:rPr>
              <a:t> </a:t>
            </a:r>
            <a:r>
              <a:rPr lang="en-US" sz="1200" i="1" dirty="0">
                <a:latin typeface="Arial" panose="020B0604020202020204" pitchFamily="34" charset="0"/>
                <a:ea typeface="Calibri" panose="020F0502020204030204" pitchFamily="34" charset="0"/>
                <a:cs typeface="Times New Roman" panose="02020603050405020304" pitchFamily="18" charset="0"/>
              </a:rPr>
              <a:t>Alcoholics Anonymous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BFFE490-8120-4E9D-B76A-9CB3CA7B41EF}"/>
              </a:ext>
            </a:extLst>
          </p:cNvPr>
          <p:cNvSpPr txBox="1"/>
          <p:nvPr/>
        </p:nvSpPr>
        <p:spPr>
          <a:xfrm>
            <a:off x="283779" y="6089398"/>
            <a:ext cx="6096000" cy="369332"/>
          </a:xfrm>
          <a:prstGeom prst="rect">
            <a:avLst/>
          </a:prstGeom>
          <a:noFill/>
          <a:ln>
            <a:solidFill>
              <a:schemeClr val="accent1">
                <a:lumMod val="20000"/>
                <a:lumOff val="80000"/>
              </a:schemeClr>
            </a:solidFill>
          </a:ln>
        </p:spPr>
        <p:txBody>
          <a:bodyPr wrap="square">
            <a:spAutoFit/>
          </a:bodyPr>
          <a:lstStyle/>
          <a:p>
            <a:r>
              <a:rPr lang="en-US" sz="1800" dirty="0">
                <a:latin typeface="Calibri" panose="020F0502020204030204" pitchFamily="34" charset="0"/>
                <a:ea typeface="Calibri" panose="020F0502020204030204" pitchFamily="34" charset="0"/>
                <a:cs typeface="Aharoni"/>
              </a:rPr>
              <a:t>Cypresswood Group Workshop  - June 11, 2022</a:t>
            </a:r>
            <a:endParaRPr lang="en-US" dirty="0"/>
          </a:p>
        </p:txBody>
      </p:sp>
    </p:spTree>
    <p:extLst>
      <p:ext uri="{BB962C8B-B14F-4D97-AF65-F5344CB8AC3E}">
        <p14:creationId xmlns:p14="http://schemas.microsoft.com/office/powerpoint/2010/main" val="351867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4897" y="6375399"/>
            <a:ext cx="427145" cy="400110"/>
          </a:xfrm>
          <a:prstGeom prst="rect">
            <a:avLst/>
          </a:prstGeom>
        </p:spPr>
      </p:pic>
      <p:sp>
        <p:nvSpPr>
          <p:cNvPr id="6" name="Title 12"/>
          <p:cNvSpPr txBox="1">
            <a:spLocks/>
          </p:cNvSpPr>
          <p:nvPr/>
        </p:nvSpPr>
        <p:spPr>
          <a:xfrm>
            <a:off x="1734208" y="-381000"/>
            <a:ext cx="8365290" cy="1965960"/>
          </a:xfrm>
          <a:prstGeom prst="rect">
            <a:avLst/>
          </a:prstGeom>
        </p:spPr>
        <p:txBody>
          <a:bodyPr/>
          <a:lstStyle>
            <a:lvl1pPr algn="l" defTabSz="914400" rtl="0" eaLnBrk="1" latinLnBrk="0" hangingPunct="1">
              <a:spcBef>
                <a:spcPct val="0"/>
              </a:spcBef>
              <a:buNone/>
              <a:defRPr sz="3600" b="1" kern="1200" cap="all" spc="50" baseline="0">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 </a:t>
            </a:r>
          </a:p>
          <a:p>
            <a:pPr algn="ctr"/>
            <a:r>
              <a:rPr lang="en-US" dirty="0"/>
              <a:t>Cypresswood chairperson requirements </a:t>
            </a:r>
          </a:p>
        </p:txBody>
      </p:sp>
      <p:sp>
        <p:nvSpPr>
          <p:cNvPr id="8" name="Rectangle 7"/>
          <p:cNvSpPr/>
          <p:nvPr/>
        </p:nvSpPr>
        <p:spPr>
          <a:xfrm>
            <a:off x="713827" y="2465357"/>
            <a:ext cx="10764345" cy="646331"/>
          </a:xfrm>
          <a:prstGeom prst="rect">
            <a:avLst/>
          </a:prstGeom>
          <a:noFill/>
        </p:spPr>
        <p:txBody>
          <a:bodyPr wrap="square" lIns="91440" tIns="45720" rIns="91440" bIns="45720">
            <a:spAutoFit/>
          </a:bodyPr>
          <a:lstStyle/>
          <a:p>
            <a:r>
              <a:rPr lang="en-US" sz="3600" b="0" cap="none" spc="0" dirty="0">
                <a:ln w="0"/>
                <a:solidFill>
                  <a:schemeClr val="tx1"/>
                </a:solidFill>
                <a:effectLst>
                  <a:outerShdw blurRad="38100" dist="19050" dir="2700000" algn="tl" rotWithShape="0">
                    <a:schemeClr val="dk1">
                      <a:alpha val="40000"/>
                    </a:schemeClr>
                  </a:outerShdw>
                </a:effectLst>
              </a:rPr>
              <a:t>.</a:t>
            </a:r>
          </a:p>
        </p:txBody>
      </p:sp>
      <p:sp>
        <p:nvSpPr>
          <p:cNvPr id="9" name="Rectangle 8"/>
          <p:cNvSpPr/>
          <p:nvPr/>
        </p:nvSpPr>
        <p:spPr>
          <a:xfrm>
            <a:off x="8428469" y="6375399"/>
            <a:ext cx="3413761"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latin typeface="+mj-lt"/>
              </a:rPr>
              <a:t>     Intergroup Workshop</a:t>
            </a:r>
            <a:endParaRPr lang="en-US" sz="2000" b="0" cap="none" spc="0" dirty="0">
              <a:ln w="0"/>
              <a:solidFill>
                <a:schemeClr val="tx1"/>
              </a:solidFill>
              <a:effectLst>
                <a:outerShdw blurRad="38100" dist="19050" dir="2700000" algn="tl" rotWithShape="0">
                  <a:schemeClr val="dk1">
                    <a:alpha val="40000"/>
                  </a:schemeClr>
                </a:outerShdw>
              </a:effectLst>
              <a:latin typeface="+mj-lt"/>
            </a:endParaRPr>
          </a:p>
        </p:txBody>
      </p:sp>
      <p:sp>
        <p:nvSpPr>
          <p:cNvPr id="7" name="TextBox 6">
            <a:extLst>
              <a:ext uri="{FF2B5EF4-FFF2-40B4-BE49-F238E27FC236}">
                <a16:creationId xmlns:a16="http://schemas.microsoft.com/office/drawing/2014/main" id="{9764D48D-CD0E-439F-9605-0DC305CE12C8}"/>
              </a:ext>
            </a:extLst>
          </p:cNvPr>
          <p:cNvSpPr txBox="1"/>
          <p:nvPr/>
        </p:nvSpPr>
        <p:spPr>
          <a:xfrm>
            <a:off x="283779" y="6089398"/>
            <a:ext cx="6096000" cy="369332"/>
          </a:xfrm>
          <a:prstGeom prst="rect">
            <a:avLst/>
          </a:prstGeom>
          <a:noFill/>
          <a:ln>
            <a:solidFill>
              <a:schemeClr val="accent1">
                <a:lumMod val="20000"/>
                <a:lumOff val="80000"/>
              </a:schemeClr>
            </a:solidFill>
          </a:ln>
        </p:spPr>
        <p:txBody>
          <a:bodyPr wrap="square">
            <a:spAutoFit/>
          </a:bodyPr>
          <a:lstStyle/>
          <a:p>
            <a:r>
              <a:rPr lang="en-US" sz="1800" dirty="0">
                <a:latin typeface="Calibri" panose="020F0502020204030204" pitchFamily="34" charset="0"/>
                <a:ea typeface="Calibri" panose="020F0502020204030204" pitchFamily="34" charset="0"/>
                <a:cs typeface="Aharoni"/>
              </a:rPr>
              <a:t>Cypresswood Group Workshop  - June 11, 2022</a:t>
            </a:r>
            <a:endParaRPr lang="en-US" dirty="0"/>
          </a:p>
        </p:txBody>
      </p:sp>
      <p:sp>
        <p:nvSpPr>
          <p:cNvPr id="10" name="TextBox 9">
            <a:extLst>
              <a:ext uri="{FF2B5EF4-FFF2-40B4-BE49-F238E27FC236}">
                <a16:creationId xmlns:a16="http://schemas.microsoft.com/office/drawing/2014/main" id="{72FEB1A3-D102-4939-B6EA-FA114E4E6273}"/>
              </a:ext>
            </a:extLst>
          </p:cNvPr>
          <p:cNvSpPr txBox="1"/>
          <p:nvPr/>
        </p:nvSpPr>
        <p:spPr>
          <a:xfrm>
            <a:off x="283779" y="1382286"/>
            <a:ext cx="10334172" cy="4093428"/>
          </a:xfrm>
          <a:prstGeom prst="rect">
            <a:avLst/>
          </a:prstGeom>
          <a:noFill/>
          <a:ln>
            <a:solidFill>
              <a:schemeClr val="accent1">
                <a:lumMod val="20000"/>
                <a:lumOff val="80000"/>
              </a:schemeClr>
            </a:solidFill>
          </a:ln>
        </p:spPr>
        <p:txBody>
          <a:bodyPr wrap="square">
            <a:spAutoFit/>
          </a:bodyPr>
          <a:lstStyle/>
          <a:p>
            <a:pPr algn="l"/>
            <a:r>
              <a:rPr lang="en-US" sz="2000" b="0" i="0" dirty="0">
                <a:solidFill>
                  <a:srgbClr val="1D2228"/>
                </a:solidFill>
                <a:effectLst/>
                <a:latin typeface="Helvetica Neue"/>
              </a:rPr>
              <a:t>2/13/2009</a:t>
            </a:r>
          </a:p>
          <a:p>
            <a:pPr algn="l"/>
            <a:r>
              <a:rPr lang="en-US" sz="2000" b="0" i="0" dirty="0">
                <a:solidFill>
                  <a:srgbClr val="1D2228"/>
                </a:solidFill>
                <a:effectLst/>
                <a:latin typeface="Helvetica Neue"/>
              </a:rPr>
              <a:t>-Turn off coffee pots, lock doors, stay until everyone leaves</a:t>
            </a:r>
          </a:p>
          <a:p>
            <a:pPr algn="l"/>
            <a:endParaRPr lang="en-US" sz="2000" b="0" i="0" dirty="0">
              <a:solidFill>
                <a:srgbClr val="1D2228"/>
              </a:solidFill>
              <a:effectLst/>
              <a:latin typeface="Helvetica Neue"/>
            </a:endParaRPr>
          </a:p>
          <a:p>
            <a:pPr algn="l"/>
            <a:r>
              <a:rPr lang="en-US" sz="2000" b="0" i="0" dirty="0">
                <a:solidFill>
                  <a:srgbClr val="1D2228"/>
                </a:solidFill>
                <a:effectLst/>
                <a:latin typeface="Helvetica Neue"/>
              </a:rPr>
              <a:t>03/09/2010</a:t>
            </a:r>
          </a:p>
          <a:p>
            <a:pPr algn="l"/>
            <a:r>
              <a:rPr lang="en-US" sz="2000" b="0" i="0" dirty="0">
                <a:solidFill>
                  <a:srgbClr val="1D2228"/>
                </a:solidFill>
                <a:effectLst/>
                <a:latin typeface="Helvetica Neue"/>
              </a:rPr>
              <a:t>-Chair person’s duty to bring meeting back to primary purpose when it strays</a:t>
            </a:r>
          </a:p>
          <a:p>
            <a:pPr algn="l"/>
            <a:endParaRPr lang="en-US" sz="2000" b="0" i="0" dirty="0">
              <a:solidFill>
                <a:srgbClr val="1D2228"/>
              </a:solidFill>
              <a:effectLst/>
              <a:latin typeface="Helvetica Neue"/>
            </a:endParaRPr>
          </a:p>
          <a:p>
            <a:pPr algn="l"/>
            <a:r>
              <a:rPr lang="en-US" sz="2000" b="0" i="0" dirty="0">
                <a:solidFill>
                  <a:srgbClr val="1D2228"/>
                </a:solidFill>
                <a:effectLst/>
                <a:latin typeface="Helvetica Neue"/>
              </a:rPr>
              <a:t>11/03/2013</a:t>
            </a:r>
          </a:p>
          <a:p>
            <a:pPr algn="l"/>
            <a:r>
              <a:rPr lang="en-US" sz="2000" b="0" i="0" dirty="0">
                <a:solidFill>
                  <a:srgbClr val="1D2228"/>
                </a:solidFill>
                <a:effectLst/>
                <a:latin typeface="Helvetica Neue"/>
              </a:rPr>
              <a:t>-Chair person’s are to introduce themselves as alcoholic only. Not and addict… and overeater etc.</a:t>
            </a:r>
          </a:p>
          <a:p>
            <a:pPr algn="l"/>
            <a:endParaRPr lang="en-US" sz="2000" b="0" i="0" dirty="0">
              <a:solidFill>
                <a:srgbClr val="1D2228"/>
              </a:solidFill>
              <a:effectLst/>
              <a:latin typeface="Helvetica Neue"/>
            </a:endParaRPr>
          </a:p>
          <a:p>
            <a:pPr algn="l"/>
            <a:r>
              <a:rPr lang="en-US" sz="2000" b="0" i="0" dirty="0">
                <a:solidFill>
                  <a:srgbClr val="1D2228"/>
                </a:solidFill>
                <a:effectLst/>
                <a:latin typeface="Helvetica Neue"/>
              </a:rPr>
              <a:t>04/26/2020</a:t>
            </a:r>
          </a:p>
          <a:p>
            <a:pPr algn="l"/>
            <a:r>
              <a:rPr lang="en-US" sz="2000" b="0" i="0" dirty="0">
                <a:solidFill>
                  <a:srgbClr val="1D2228"/>
                </a:solidFill>
                <a:effectLst/>
                <a:latin typeface="Helvetica Neue"/>
              </a:rPr>
              <a:t>- Anyone willing can chair a meeting instead of requiring chair-person to be 6 months sober</a:t>
            </a:r>
          </a:p>
        </p:txBody>
      </p:sp>
    </p:spTree>
    <p:extLst>
      <p:ext uri="{BB962C8B-B14F-4D97-AF65-F5344CB8AC3E}">
        <p14:creationId xmlns:p14="http://schemas.microsoft.com/office/powerpoint/2010/main" val="201639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4897" y="6375399"/>
            <a:ext cx="427145" cy="400110"/>
          </a:xfrm>
          <a:prstGeom prst="rect">
            <a:avLst/>
          </a:prstGeom>
        </p:spPr>
      </p:pic>
      <p:sp>
        <p:nvSpPr>
          <p:cNvPr id="6" name="Title 12"/>
          <p:cNvSpPr txBox="1">
            <a:spLocks/>
          </p:cNvSpPr>
          <p:nvPr/>
        </p:nvSpPr>
        <p:spPr>
          <a:xfrm>
            <a:off x="1478279" y="297935"/>
            <a:ext cx="9235440" cy="784105"/>
          </a:xfrm>
          <a:prstGeom prst="rect">
            <a:avLst/>
          </a:prstGeom>
        </p:spPr>
        <p:txBody>
          <a:bodyPr/>
          <a:lstStyle>
            <a:lvl1pPr algn="l" defTabSz="914400" rtl="0" eaLnBrk="1" latinLnBrk="0" hangingPunct="1">
              <a:spcBef>
                <a:spcPct val="0"/>
              </a:spcBef>
              <a:buNone/>
              <a:defRPr sz="3600" b="1" kern="1200" cap="all" spc="50" baseline="0">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 meeting types and formats</a:t>
            </a:r>
          </a:p>
        </p:txBody>
      </p:sp>
      <p:sp>
        <p:nvSpPr>
          <p:cNvPr id="8" name="Rectangle 7"/>
          <p:cNvSpPr/>
          <p:nvPr/>
        </p:nvSpPr>
        <p:spPr>
          <a:xfrm>
            <a:off x="238059" y="958532"/>
            <a:ext cx="10764345" cy="5816977"/>
          </a:xfrm>
          <a:prstGeom prst="rect">
            <a:avLst/>
          </a:prstGeom>
          <a:noFill/>
        </p:spPr>
        <p:txBody>
          <a:bodyPr wrap="square" lIns="91440" tIns="45720" rIns="91440" bIns="45720">
            <a:spAutoFit/>
          </a:bodyPr>
          <a:lstStyle/>
          <a:p>
            <a:r>
              <a:rPr lang="en-US" sz="2400" dirty="0">
                <a:ln w="0"/>
              </a:rPr>
              <a:t>Two type of AA meetings </a:t>
            </a:r>
          </a:p>
          <a:p>
            <a:pPr marL="342900" indent="-342900">
              <a:buFont typeface="Arial" panose="020B0604020202020204" pitchFamily="34" charset="0"/>
              <a:buChar char="•"/>
            </a:pPr>
            <a:r>
              <a:rPr lang="en-US" sz="2400" dirty="0">
                <a:ln w="0"/>
              </a:rPr>
              <a:t>Open</a:t>
            </a:r>
          </a:p>
          <a:p>
            <a:pPr marL="800100" lvl="1" indent="-342900">
              <a:buFont typeface="Arial" panose="020B0604020202020204" pitchFamily="34" charset="0"/>
              <a:buChar char="•"/>
            </a:pPr>
            <a:r>
              <a:rPr lang="en-US" sz="2400" dirty="0">
                <a:ln w="0"/>
              </a:rPr>
              <a:t>Opened to anyone. All who participate should confined their discussion to their problems with alcohol</a:t>
            </a:r>
          </a:p>
          <a:p>
            <a:pPr marL="342900" indent="-342900">
              <a:buFont typeface="Arial" panose="020B0604020202020204" pitchFamily="34" charset="0"/>
              <a:buChar char="•"/>
            </a:pPr>
            <a:r>
              <a:rPr lang="en-US" sz="2400" dirty="0">
                <a:ln w="0"/>
              </a:rPr>
              <a:t>Closed</a:t>
            </a:r>
          </a:p>
          <a:p>
            <a:pPr marL="800100" lvl="1" indent="-342900">
              <a:buFont typeface="Arial" panose="020B0604020202020204" pitchFamily="34" charset="0"/>
              <a:buChar char="•"/>
            </a:pPr>
            <a:r>
              <a:rPr lang="en-US" sz="2400" dirty="0">
                <a:ln w="0"/>
              </a:rPr>
              <a:t>AA members only or those who have a drinking problem and “have desire to stop drinking”</a:t>
            </a:r>
          </a:p>
          <a:p>
            <a:pPr>
              <a:lnSpc>
                <a:spcPct val="150000"/>
              </a:lnSpc>
            </a:pPr>
            <a:r>
              <a:rPr lang="en-US" sz="2400" dirty="0">
                <a:ln w="0"/>
              </a:rPr>
              <a:t>General meeting formats</a:t>
            </a:r>
          </a:p>
          <a:p>
            <a:pPr marL="800100" lvl="1" indent="-342900">
              <a:buFont typeface="Arial" panose="020B0604020202020204" pitchFamily="34" charset="0"/>
              <a:buChar char="•"/>
            </a:pPr>
            <a:r>
              <a:rPr lang="en-US" sz="2400" b="0" cap="none" spc="0" dirty="0">
                <a:ln w="0"/>
                <a:solidFill>
                  <a:schemeClr val="tx1"/>
                </a:solidFill>
              </a:rPr>
              <a:t>Discussion			Business </a:t>
            </a:r>
          </a:p>
          <a:p>
            <a:pPr marL="800100" lvl="1" indent="-342900">
              <a:buFont typeface="Arial" panose="020B0604020202020204" pitchFamily="34" charset="0"/>
              <a:buChar char="•"/>
            </a:pPr>
            <a:r>
              <a:rPr lang="en-US" sz="2400" b="0" cap="none" spc="0" dirty="0">
                <a:ln w="0"/>
                <a:solidFill>
                  <a:schemeClr val="tx1"/>
                </a:solidFill>
              </a:rPr>
              <a:t>Speaker			</a:t>
            </a:r>
            <a:r>
              <a:rPr lang="en-US" sz="2400" dirty="0">
                <a:ln w="0"/>
              </a:rPr>
              <a:t>Group Inventory</a:t>
            </a:r>
            <a:endParaRPr lang="en-US" sz="2400" b="0" cap="none" spc="0" dirty="0">
              <a:ln w="0"/>
              <a:solidFill>
                <a:schemeClr val="tx1"/>
              </a:solidFill>
            </a:endParaRPr>
          </a:p>
          <a:p>
            <a:pPr marL="800100" lvl="1" indent="-342900">
              <a:buFont typeface="Arial" panose="020B0604020202020204" pitchFamily="34" charset="0"/>
              <a:buChar char="•"/>
            </a:pPr>
            <a:r>
              <a:rPr lang="en-US" sz="2400" dirty="0">
                <a:ln w="0"/>
              </a:rPr>
              <a:t>Beginners			Service	</a:t>
            </a:r>
            <a:endParaRPr lang="en-US" sz="2400" b="0" cap="none" spc="0" dirty="0">
              <a:ln w="0"/>
              <a:solidFill>
                <a:schemeClr val="tx1"/>
              </a:solidFill>
            </a:endParaRPr>
          </a:p>
          <a:p>
            <a:pPr marL="800100" lvl="1" indent="-342900">
              <a:buFont typeface="Arial" panose="020B0604020202020204" pitchFamily="34" charset="0"/>
              <a:buChar char="•"/>
            </a:pPr>
            <a:r>
              <a:rPr lang="en-US" sz="2400" dirty="0">
                <a:ln w="0"/>
              </a:rPr>
              <a:t>Literature Study		Grapevine / La Vina </a:t>
            </a:r>
          </a:p>
          <a:p>
            <a:pPr>
              <a:lnSpc>
                <a:spcPct val="200000"/>
              </a:lnSpc>
            </a:pPr>
            <a:r>
              <a:rPr lang="en-US" dirty="0">
                <a:ln w="0"/>
                <a:solidFill>
                  <a:prstClr val="black"/>
                </a:solidFill>
                <a:latin typeface="Arial" panose="020B0604020202020204" pitchFamily="34" charset="0"/>
              </a:rPr>
              <a:t>(refer to the AA Group pamphlet – pages 12-15)</a:t>
            </a:r>
          </a:p>
          <a:p>
            <a:pPr marL="342900" indent="-342900">
              <a:buFont typeface="Arial" panose="020B0604020202020204" pitchFamily="34" charset="0"/>
              <a:buChar char="•"/>
            </a:pP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8428469" y="6375399"/>
            <a:ext cx="3413761"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latin typeface="+mj-lt"/>
              </a:rPr>
              <a:t>     Intergroup Workshop</a:t>
            </a:r>
            <a:endParaRPr lang="en-US" sz="2000" b="0" cap="none" spc="0" dirty="0">
              <a:ln w="0"/>
              <a:solidFill>
                <a:schemeClr val="tx1"/>
              </a:solidFill>
              <a:effectLst>
                <a:outerShdw blurRad="38100" dist="19050" dir="2700000" algn="tl" rotWithShape="0">
                  <a:schemeClr val="dk1">
                    <a:alpha val="40000"/>
                  </a:schemeClr>
                </a:outerShdw>
              </a:effectLst>
              <a:latin typeface="+mj-lt"/>
            </a:endParaRPr>
          </a:p>
        </p:txBody>
      </p:sp>
      <p:sp>
        <p:nvSpPr>
          <p:cNvPr id="7" name="TextBox 6">
            <a:extLst>
              <a:ext uri="{FF2B5EF4-FFF2-40B4-BE49-F238E27FC236}">
                <a16:creationId xmlns:a16="http://schemas.microsoft.com/office/drawing/2014/main" id="{1F855E4B-8D42-4921-BCCD-F50DE34BC151}"/>
              </a:ext>
            </a:extLst>
          </p:cNvPr>
          <p:cNvSpPr txBox="1"/>
          <p:nvPr/>
        </p:nvSpPr>
        <p:spPr>
          <a:xfrm>
            <a:off x="238059" y="6190733"/>
            <a:ext cx="6096000" cy="369332"/>
          </a:xfrm>
          <a:prstGeom prst="rect">
            <a:avLst/>
          </a:prstGeom>
          <a:noFill/>
          <a:ln>
            <a:solidFill>
              <a:schemeClr val="accent1">
                <a:lumMod val="20000"/>
                <a:lumOff val="80000"/>
              </a:schemeClr>
            </a:solidFill>
          </a:ln>
        </p:spPr>
        <p:txBody>
          <a:bodyPr wrap="square">
            <a:spAutoFit/>
          </a:bodyPr>
          <a:lstStyle/>
          <a:p>
            <a:r>
              <a:rPr lang="en-US" sz="1800" dirty="0">
                <a:latin typeface="Calibri" panose="020F0502020204030204" pitchFamily="34" charset="0"/>
                <a:ea typeface="Calibri" panose="020F0502020204030204" pitchFamily="34" charset="0"/>
                <a:cs typeface="Aharoni"/>
              </a:rPr>
              <a:t>Cypresswood Group Workshop  - June 11, 2022</a:t>
            </a:r>
            <a:endParaRPr lang="en-US" dirty="0"/>
          </a:p>
        </p:txBody>
      </p:sp>
    </p:spTree>
    <p:extLst>
      <p:ext uri="{BB962C8B-B14F-4D97-AF65-F5344CB8AC3E}">
        <p14:creationId xmlns:p14="http://schemas.microsoft.com/office/powerpoint/2010/main" val="1827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3000"/>
                                  </p:stCondLst>
                                  <p:childTnLst>
                                    <p:set>
                                      <p:cBhvr>
                                        <p:cTn id="29" dur="1" fill="hold">
                                          <p:stCondLst>
                                            <p:cond delay="0"/>
                                          </p:stCondLst>
                                        </p:cTn>
                                        <p:tgtEl>
                                          <p:spTgt spid="8">
                                            <p:txEl>
                                              <p:pRg st="6" end="6"/>
                                            </p:txEl>
                                          </p:spTgt>
                                        </p:tgtEl>
                                        <p:attrNameLst>
                                          <p:attrName>style.visibility</p:attrName>
                                        </p:attrNameLst>
                                      </p:cBhvr>
                                      <p:to>
                                        <p:strVal val="visible"/>
                                      </p:to>
                                    </p:set>
                                  </p:childTnLst>
                                </p:cTn>
                              </p:par>
                            </p:childTnLst>
                          </p:cTn>
                        </p:par>
                        <p:par>
                          <p:cTn id="30" fill="hold">
                            <p:stCondLst>
                              <p:cond delay="3000"/>
                            </p:stCondLst>
                            <p:childTnLst>
                              <p:par>
                                <p:cTn id="31" presetID="1" presetClass="entr" presetSubtype="0" fill="hold" nodeType="afterEffect">
                                  <p:stCondLst>
                                    <p:cond delay="3000"/>
                                  </p:stCondLst>
                                  <p:childTnLst>
                                    <p:set>
                                      <p:cBhvr>
                                        <p:cTn id="32" dur="1" fill="hold">
                                          <p:stCondLst>
                                            <p:cond delay="0"/>
                                          </p:stCondLst>
                                        </p:cTn>
                                        <p:tgtEl>
                                          <p:spTgt spid="8">
                                            <p:txEl>
                                              <p:pRg st="7" end="7"/>
                                            </p:txEl>
                                          </p:spTgt>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3000"/>
                                  </p:stCondLst>
                                  <p:childTnLst>
                                    <p:set>
                                      <p:cBhvr>
                                        <p:cTn id="35" dur="1" fill="hold">
                                          <p:stCondLst>
                                            <p:cond delay="0"/>
                                          </p:stCondLst>
                                        </p:cTn>
                                        <p:tgtEl>
                                          <p:spTgt spid="8">
                                            <p:txEl>
                                              <p:pRg st="8" end="8"/>
                                            </p:txEl>
                                          </p:spTgt>
                                        </p:tgtEl>
                                        <p:attrNameLst>
                                          <p:attrName>style.visibility</p:attrName>
                                        </p:attrNameLst>
                                      </p:cBhvr>
                                      <p:to>
                                        <p:strVal val="visible"/>
                                      </p:to>
                                    </p:set>
                                  </p:childTnLst>
                                </p:cTn>
                              </p:par>
                            </p:childTnLst>
                          </p:cTn>
                        </p:par>
                        <p:par>
                          <p:cTn id="36" fill="hold">
                            <p:stCondLst>
                              <p:cond delay="9000"/>
                            </p:stCondLst>
                            <p:childTnLst>
                              <p:par>
                                <p:cTn id="37" presetID="1" presetClass="entr" presetSubtype="0" fill="hold" nodeType="afterEffect">
                                  <p:stCondLst>
                                    <p:cond delay="200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childTnLst>
                          </p:cTn>
                        </p:par>
                        <p:par>
                          <p:cTn id="39" fill="hold">
                            <p:stCondLst>
                              <p:cond delay="11000"/>
                            </p:stCondLst>
                            <p:childTnLst>
                              <p:par>
                                <p:cTn id="40" presetID="1" presetClass="entr" presetSubtype="0" fill="hold" nodeType="afterEffect">
                                  <p:stCondLst>
                                    <p:cond delay="2000"/>
                                  </p:stCondLst>
                                  <p:childTnLst>
                                    <p:set>
                                      <p:cBhvr>
                                        <p:cTn id="41"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6875" y="6315088"/>
            <a:ext cx="427145" cy="400110"/>
          </a:xfrm>
          <a:prstGeom prst="rect">
            <a:avLst/>
          </a:prstGeom>
        </p:spPr>
      </p:pic>
      <p:sp>
        <p:nvSpPr>
          <p:cNvPr id="6" name="Title 12"/>
          <p:cNvSpPr txBox="1">
            <a:spLocks/>
          </p:cNvSpPr>
          <p:nvPr/>
        </p:nvSpPr>
        <p:spPr>
          <a:xfrm>
            <a:off x="1456340" y="46838"/>
            <a:ext cx="8733035" cy="1143000"/>
          </a:xfrm>
          <a:prstGeom prst="rect">
            <a:avLst/>
          </a:prstGeom>
        </p:spPr>
        <p:txBody>
          <a:bodyPr/>
          <a:lstStyle>
            <a:lvl1pPr algn="l" defTabSz="914400" rtl="0" eaLnBrk="1" latinLnBrk="0" hangingPunct="1">
              <a:spcBef>
                <a:spcPct val="0"/>
              </a:spcBef>
              <a:buNone/>
              <a:defRPr sz="3600" b="1" kern="1200" cap="all" spc="50" baseline="0">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2000" dirty="0"/>
          </a:p>
          <a:p>
            <a:pPr algn="ctr"/>
            <a:r>
              <a:rPr lang="en-US" dirty="0"/>
              <a:t>meeting Facilitation</a:t>
            </a:r>
          </a:p>
        </p:txBody>
      </p:sp>
      <p:sp>
        <p:nvSpPr>
          <p:cNvPr id="8" name="Rectangle 7"/>
          <p:cNvSpPr/>
          <p:nvPr/>
        </p:nvSpPr>
        <p:spPr>
          <a:xfrm>
            <a:off x="283779" y="1143000"/>
            <a:ext cx="10764345" cy="4647426"/>
          </a:xfrm>
          <a:prstGeom prst="rect">
            <a:avLst/>
          </a:prstGeom>
          <a:noFill/>
        </p:spPr>
        <p:txBody>
          <a:bodyPr wrap="square" lIns="91440" tIns="45720" rIns="91440" bIns="45720">
            <a:spAutoFit/>
          </a:bodyPr>
          <a:lstStyle/>
          <a:p>
            <a:r>
              <a:rPr lang="en-US" sz="2400" dirty="0">
                <a:ln w="0"/>
              </a:rPr>
              <a:t>Meetings with a Chairperson and a Topic “Leader”</a:t>
            </a:r>
          </a:p>
          <a:p>
            <a:pPr marL="914400" lvl="1" indent="-457200">
              <a:buFont typeface="Arial" panose="020B0604020202020204" pitchFamily="34" charset="0"/>
              <a:buChar char="•"/>
            </a:pPr>
            <a:r>
              <a:rPr lang="en-US" sz="2400" dirty="0">
                <a:ln w="0"/>
              </a:rPr>
              <a:t>Common</a:t>
            </a:r>
            <a:r>
              <a:rPr lang="en-US" sz="2400" b="0" cap="none" spc="0" dirty="0">
                <a:ln w="0"/>
                <a:solidFill>
                  <a:schemeClr val="tx1"/>
                </a:solidFill>
              </a:rPr>
              <a:t> at the Cypresswood Group</a:t>
            </a:r>
          </a:p>
          <a:p>
            <a:pPr marL="914400" lvl="1" indent="-457200">
              <a:buFont typeface="Arial" panose="020B0604020202020204" pitchFamily="34" charset="0"/>
              <a:buChar char="•"/>
            </a:pPr>
            <a:r>
              <a:rPr lang="en-US" sz="2400" dirty="0">
                <a:ln w="0"/>
              </a:rPr>
              <a:t>Chairperson opens meeting, defines meeting type and format, reads procedure &amp; meeting guidelines, announcements, passes basket, presents chips and closes meeting. </a:t>
            </a:r>
          </a:p>
          <a:p>
            <a:pPr marL="914400" lvl="1" indent="-457200">
              <a:buFont typeface="Arial" panose="020B0604020202020204" pitchFamily="34" charset="0"/>
              <a:buChar char="•"/>
            </a:pPr>
            <a:r>
              <a:rPr lang="en-US" sz="2400" dirty="0">
                <a:ln w="0"/>
              </a:rPr>
              <a:t>Topic Leader brings topic, begins book study, introduces speaker.</a:t>
            </a:r>
          </a:p>
          <a:p>
            <a:pPr marL="914400" lvl="1" indent="-457200">
              <a:buFont typeface="Arial" panose="020B0604020202020204" pitchFamily="34" charset="0"/>
              <a:buChar char="•"/>
            </a:pPr>
            <a:r>
              <a:rPr lang="en-US" sz="2400" dirty="0">
                <a:ln w="0"/>
              </a:rPr>
              <a:t>Good experience for sponsor / </a:t>
            </a:r>
            <a:r>
              <a:rPr lang="en-US" sz="2400" dirty="0" err="1">
                <a:ln w="0"/>
              </a:rPr>
              <a:t>sponsee</a:t>
            </a:r>
            <a:r>
              <a:rPr lang="en-US" sz="2400" dirty="0">
                <a:ln w="0"/>
              </a:rPr>
              <a:t>, old timer / newcomer</a:t>
            </a:r>
          </a:p>
          <a:p>
            <a:pPr marL="914400" lvl="1" indent="-457200">
              <a:buFont typeface="Arial" panose="020B0604020202020204" pitchFamily="34" charset="0"/>
              <a:buChar char="•"/>
            </a:pPr>
            <a:endParaRPr lang="en-US" sz="2400" dirty="0">
              <a:ln w="0"/>
            </a:endParaRPr>
          </a:p>
          <a:p>
            <a:r>
              <a:rPr lang="en-US" sz="2400" dirty="0">
                <a:ln w="0"/>
              </a:rPr>
              <a:t>Meetings with only a chairperson</a:t>
            </a:r>
            <a:endParaRPr lang="en-US" sz="2400" b="0" cap="none" spc="0" dirty="0">
              <a:ln w="0"/>
              <a:solidFill>
                <a:schemeClr val="tx1"/>
              </a:solidFill>
            </a:endParaRPr>
          </a:p>
          <a:p>
            <a:pPr marL="914400" lvl="1" indent="-457200">
              <a:buFont typeface="Arial" panose="020B0604020202020204" pitchFamily="34" charset="0"/>
              <a:buChar char="•"/>
            </a:pPr>
            <a:r>
              <a:rPr lang="en-US" sz="2400" b="0" cap="none" spc="0" dirty="0">
                <a:ln w="0"/>
                <a:solidFill>
                  <a:schemeClr val="tx1"/>
                </a:solidFill>
              </a:rPr>
              <a:t>Chairperson facilities meeting and brings topic. </a:t>
            </a:r>
          </a:p>
          <a:p>
            <a:pPr lvl="1"/>
            <a:endParaRPr lang="en-US" sz="2800" dirty="0">
              <a:ln w="0"/>
              <a:effectLst>
                <a:outerShdw blurRad="38100" dist="19050" dir="2700000" algn="tl" rotWithShape="0">
                  <a:schemeClr val="dk1">
                    <a:alpha val="40000"/>
                  </a:schemeClr>
                </a:outerShdw>
              </a:effectLst>
            </a:endParaRPr>
          </a:p>
          <a:p>
            <a:pPr lvl="1" algn="ctr"/>
            <a:r>
              <a:rPr lang="en-US" sz="2800" dirty="0">
                <a:ln w="0"/>
                <a:effectLst>
                  <a:outerShdw blurRad="38100" dist="19050" dir="2700000" algn="tl" rotWithShape="0">
                    <a:schemeClr val="dk1">
                      <a:alpha val="40000"/>
                    </a:schemeClr>
                  </a:outerShdw>
                </a:effectLst>
              </a:rPr>
              <a:t>			</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8763001" y="6315088"/>
            <a:ext cx="3283226"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latin typeface="+mj-lt"/>
              </a:rPr>
              <a:t>     Intergroup Workshop</a:t>
            </a:r>
            <a:endParaRPr lang="en-US" sz="2000" b="0" cap="none" spc="0" dirty="0">
              <a:ln w="0"/>
              <a:solidFill>
                <a:schemeClr val="tx1"/>
              </a:solidFill>
              <a:effectLst>
                <a:outerShdw blurRad="38100" dist="19050" dir="2700000" algn="tl" rotWithShape="0">
                  <a:schemeClr val="dk1">
                    <a:alpha val="40000"/>
                  </a:schemeClr>
                </a:outerShdw>
              </a:effectLst>
              <a:latin typeface="+mj-lt"/>
            </a:endParaRPr>
          </a:p>
        </p:txBody>
      </p:sp>
      <p:sp>
        <p:nvSpPr>
          <p:cNvPr id="7" name="TextBox 6">
            <a:extLst>
              <a:ext uri="{FF2B5EF4-FFF2-40B4-BE49-F238E27FC236}">
                <a16:creationId xmlns:a16="http://schemas.microsoft.com/office/drawing/2014/main" id="{6818EE47-A232-4F83-BEB9-70E4D395307D}"/>
              </a:ext>
            </a:extLst>
          </p:cNvPr>
          <p:cNvSpPr txBox="1"/>
          <p:nvPr/>
        </p:nvSpPr>
        <p:spPr>
          <a:xfrm>
            <a:off x="283779" y="6089398"/>
            <a:ext cx="6096000" cy="369332"/>
          </a:xfrm>
          <a:prstGeom prst="rect">
            <a:avLst/>
          </a:prstGeom>
          <a:noFill/>
          <a:ln>
            <a:solidFill>
              <a:schemeClr val="accent1">
                <a:lumMod val="20000"/>
                <a:lumOff val="80000"/>
              </a:schemeClr>
            </a:solidFill>
          </a:ln>
        </p:spPr>
        <p:txBody>
          <a:bodyPr wrap="square">
            <a:spAutoFit/>
          </a:bodyPr>
          <a:lstStyle/>
          <a:p>
            <a:r>
              <a:rPr lang="en-US" sz="1800" dirty="0">
                <a:latin typeface="Calibri" panose="020F0502020204030204" pitchFamily="34" charset="0"/>
                <a:ea typeface="Calibri" panose="020F0502020204030204" pitchFamily="34" charset="0"/>
                <a:cs typeface="Aharoni"/>
              </a:rPr>
              <a:t>Cypresswood Group Workshop  - June 11, 2022</a:t>
            </a:r>
            <a:endParaRPr lang="en-US" dirty="0"/>
          </a:p>
        </p:txBody>
      </p:sp>
      <p:sp>
        <p:nvSpPr>
          <p:cNvPr id="2" name="TextBox 1">
            <a:extLst>
              <a:ext uri="{FF2B5EF4-FFF2-40B4-BE49-F238E27FC236}">
                <a16:creationId xmlns:a16="http://schemas.microsoft.com/office/drawing/2014/main" id="{135AD18F-C96D-428D-9626-AD8CBCF55EDA}"/>
              </a:ext>
            </a:extLst>
          </p:cNvPr>
          <p:cNvSpPr txBox="1"/>
          <p:nvPr/>
        </p:nvSpPr>
        <p:spPr>
          <a:xfrm>
            <a:off x="440686" y="5310105"/>
            <a:ext cx="10764344" cy="369332"/>
          </a:xfrm>
          <a:prstGeom prst="rect">
            <a:avLst/>
          </a:prstGeom>
          <a:noFill/>
          <a:ln>
            <a:solidFill>
              <a:schemeClr val="accent1">
                <a:lumMod val="20000"/>
                <a:lumOff val="80000"/>
              </a:schemeClr>
            </a:solidFill>
          </a:ln>
        </p:spPr>
        <p:txBody>
          <a:bodyPr wrap="square" rtlCol="0" anchor="ctr" anchorCtr="1">
            <a:spAutoFit/>
          </a:bodyPr>
          <a:lstStyle/>
          <a:p>
            <a:pPr algn="ctr"/>
            <a:r>
              <a:rPr lang="en-US" sz="1800" dirty="0">
                <a:ln w="0"/>
                <a:solidFill>
                  <a:srgbClr val="FFFF00"/>
                </a:solidFill>
                <a:effectLst>
                  <a:outerShdw blurRad="38100" dist="19050" dir="2700000" algn="tl" rotWithShape="0">
                    <a:schemeClr val="dk1">
                      <a:alpha val="40000"/>
                    </a:schemeClr>
                  </a:outerShdw>
                </a:effectLst>
              </a:rPr>
              <a:t>Follow Group’s meeting format</a:t>
            </a:r>
            <a:endParaRPr lang="en-US" dirty="0">
              <a:solidFill>
                <a:srgbClr val="FFFF00"/>
              </a:solidFill>
            </a:endParaRPr>
          </a:p>
        </p:txBody>
      </p:sp>
    </p:spTree>
    <p:extLst>
      <p:ext uri="{BB962C8B-B14F-4D97-AF65-F5344CB8AC3E}">
        <p14:creationId xmlns:p14="http://schemas.microsoft.com/office/powerpoint/2010/main" val="146206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8646" y="6275977"/>
            <a:ext cx="427145" cy="400110"/>
          </a:xfrm>
          <a:prstGeom prst="rect">
            <a:avLst/>
          </a:prstGeom>
        </p:spPr>
      </p:pic>
      <p:sp>
        <p:nvSpPr>
          <p:cNvPr id="6" name="Title 12"/>
          <p:cNvSpPr txBox="1">
            <a:spLocks/>
          </p:cNvSpPr>
          <p:nvPr/>
        </p:nvSpPr>
        <p:spPr>
          <a:xfrm>
            <a:off x="333703" y="47728"/>
            <a:ext cx="11524593" cy="1195948"/>
          </a:xfrm>
          <a:prstGeom prst="rect">
            <a:avLst/>
          </a:prstGeom>
        </p:spPr>
        <p:txBody>
          <a:bodyPr/>
          <a:lstStyle>
            <a:lvl1pPr algn="l" defTabSz="914400" rtl="0" eaLnBrk="1" latinLnBrk="0" hangingPunct="1">
              <a:spcBef>
                <a:spcPct val="0"/>
              </a:spcBef>
              <a:buNone/>
              <a:defRPr sz="3600" b="1" kern="1200" cap="all" spc="50" baseline="0">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2000" dirty="0"/>
          </a:p>
          <a:p>
            <a:pPr algn="ctr"/>
            <a:r>
              <a:rPr lang="en-US" dirty="0"/>
              <a:t>Meeting topics -- Come prepared</a:t>
            </a:r>
          </a:p>
        </p:txBody>
      </p:sp>
      <p:sp>
        <p:nvSpPr>
          <p:cNvPr id="7" name="Rectangle 6"/>
          <p:cNvSpPr/>
          <p:nvPr/>
        </p:nvSpPr>
        <p:spPr>
          <a:xfrm>
            <a:off x="409465" y="766732"/>
            <a:ext cx="11373068" cy="5324535"/>
          </a:xfrm>
          <a:prstGeom prst="rect">
            <a:avLst/>
          </a:prstGeom>
          <a:noFill/>
        </p:spPr>
        <p:txBody>
          <a:bodyPr wrap="square" lIns="91440" tIns="45720" rIns="91440" bIns="45720">
            <a:spAutoFit/>
          </a:bodyPr>
          <a:lstStyle/>
          <a:p>
            <a:endParaRPr lang="en-US" sz="2800" dirty="0">
              <a:ln w="0"/>
              <a:effectLst>
                <a:outerShdw blurRad="38100" dist="19050" dir="2700000" algn="tl" rotWithShape="0">
                  <a:schemeClr val="dk1">
                    <a:alpha val="40000"/>
                  </a:schemeClr>
                </a:outerShdw>
              </a:effectLst>
            </a:endParaRPr>
          </a:p>
          <a:p>
            <a:pPr marL="457200" indent="-457200">
              <a:buFont typeface="Arial" panose="020B0604020202020204" pitchFamily="34" charset="0"/>
              <a:buChar char="•"/>
            </a:pPr>
            <a:r>
              <a:rPr lang="en-US" sz="2400" dirty="0">
                <a:ln w="0"/>
                <a:solidFill>
                  <a:schemeClr val="tx1">
                    <a:lumMod val="95000"/>
                    <a:lumOff val="5000"/>
                  </a:schemeClr>
                </a:solidFill>
              </a:rPr>
              <a:t>A good topic should be related to our primary purpose.  Per Cypresswood Group conscience discussion meeting topic come from AA approved literature.</a:t>
            </a:r>
          </a:p>
          <a:p>
            <a:endParaRPr lang="en-US" sz="2400" dirty="0">
              <a:ln w="0"/>
              <a:solidFill>
                <a:schemeClr val="tx1">
                  <a:lumMod val="95000"/>
                  <a:lumOff val="5000"/>
                </a:schemeClr>
              </a:solidFill>
            </a:endParaRPr>
          </a:p>
          <a:p>
            <a:pPr marL="914400" lvl="1" indent="-457200">
              <a:buFont typeface="Wingdings" panose="05000000000000000000" pitchFamily="2" charset="2"/>
              <a:buChar char="ü"/>
            </a:pPr>
            <a:r>
              <a:rPr lang="en-US" sz="2400" dirty="0">
                <a:ln w="0"/>
                <a:solidFill>
                  <a:schemeClr val="tx1">
                    <a:lumMod val="95000"/>
                    <a:lumOff val="5000"/>
                  </a:schemeClr>
                </a:solidFill>
              </a:rPr>
              <a:t>Alcoholics Anonymous - The Big Book </a:t>
            </a:r>
          </a:p>
          <a:p>
            <a:pPr marL="914400" lvl="1" indent="-457200">
              <a:buFont typeface="Wingdings" panose="05000000000000000000" pitchFamily="2" charset="2"/>
              <a:buChar char="ü"/>
            </a:pPr>
            <a:r>
              <a:rPr lang="en-US" sz="2400" dirty="0">
                <a:ln w="0"/>
                <a:solidFill>
                  <a:schemeClr val="tx1">
                    <a:lumMod val="95000"/>
                    <a:lumOff val="5000"/>
                  </a:schemeClr>
                </a:solidFill>
              </a:rPr>
              <a:t>The Twelve and Twelve</a:t>
            </a:r>
          </a:p>
          <a:p>
            <a:pPr marL="914400" lvl="1" indent="-457200">
              <a:buFont typeface="Wingdings" panose="05000000000000000000" pitchFamily="2" charset="2"/>
              <a:buChar char="ü"/>
            </a:pPr>
            <a:r>
              <a:rPr lang="en-US" sz="2400" dirty="0">
                <a:ln w="0"/>
                <a:solidFill>
                  <a:schemeClr val="tx1">
                    <a:lumMod val="95000"/>
                    <a:lumOff val="5000"/>
                  </a:schemeClr>
                </a:solidFill>
              </a:rPr>
              <a:t>Daily Reflections</a:t>
            </a:r>
          </a:p>
          <a:p>
            <a:pPr marL="914400" lvl="1" indent="-457200">
              <a:buFont typeface="Wingdings" panose="05000000000000000000" pitchFamily="2" charset="2"/>
              <a:buChar char="ü"/>
            </a:pPr>
            <a:r>
              <a:rPr lang="en-US" sz="2400" dirty="0">
                <a:ln w="0"/>
                <a:solidFill>
                  <a:schemeClr val="tx1">
                    <a:lumMod val="95000"/>
                    <a:lumOff val="5000"/>
                  </a:schemeClr>
                </a:solidFill>
              </a:rPr>
              <a:t>As Bill See It</a:t>
            </a:r>
          </a:p>
          <a:p>
            <a:pPr marL="914400" lvl="1" indent="-457200">
              <a:buFont typeface="Wingdings" panose="05000000000000000000" pitchFamily="2" charset="2"/>
              <a:buChar char="ü"/>
            </a:pPr>
            <a:r>
              <a:rPr lang="en-US" sz="2400" dirty="0">
                <a:ln w="0"/>
                <a:solidFill>
                  <a:schemeClr val="tx1">
                    <a:lumMod val="95000"/>
                    <a:lumOff val="5000"/>
                  </a:schemeClr>
                </a:solidFill>
              </a:rPr>
              <a:t>Grapevine</a:t>
            </a:r>
          </a:p>
          <a:p>
            <a:pPr marL="914400" lvl="1" indent="-457200">
              <a:buFont typeface="Wingdings" panose="05000000000000000000" pitchFamily="2" charset="2"/>
              <a:buChar char="ü"/>
            </a:pPr>
            <a:r>
              <a:rPr lang="en-US" sz="2400" dirty="0">
                <a:ln w="0"/>
                <a:solidFill>
                  <a:schemeClr val="tx1">
                    <a:lumMod val="95000"/>
                    <a:lumOff val="5000"/>
                  </a:schemeClr>
                </a:solidFill>
              </a:rPr>
              <a:t>Language of the Heart</a:t>
            </a:r>
          </a:p>
          <a:p>
            <a:pPr marL="914400" lvl="1" indent="-457200">
              <a:buFont typeface="Wingdings" panose="05000000000000000000" pitchFamily="2" charset="2"/>
              <a:buChar char="ü"/>
            </a:pPr>
            <a:r>
              <a:rPr lang="en-US" sz="2400" dirty="0">
                <a:ln w="0"/>
                <a:solidFill>
                  <a:schemeClr val="tx1">
                    <a:lumMod val="95000"/>
                    <a:lumOff val="5000"/>
                  </a:schemeClr>
                </a:solidFill>
              </a:rPr>
              <a:t>Living Sober</a:t>
            </a:r>
          </a:p>
          <a:p>
            <a:pPr marL="914400" lvl="1" indent="-457200">
              <a:buFont typeface="Wingdings" panose="05000000000000000000" pitchFamily="2" charset="2"/>
              <a:buChar char="ü"/>
            </a:pPr>
            <a:r>
              <a:rPr lang="en-US" sz="2400" dirty="0">
                <a:ln w="0"/>
                <a:solidFill>
                  <a:schemeClr val="tx1">
                    <a:lumMod val="95000"/>
                    <a:lumOff val="5000"/>
                  </a:schemeClr>
                </a:solidFill>
              </a:rPr>
              <a:t>Came to Believe</a:t>
            </a:r>
          </a:p>
          <a:p>
            <a:pPr marL="457200" indent="-457200">
              <a:buFont typeface="Arial" panose="020B0604020202020204" pitchFamily="34" charset="0"/>
              <a:buChar char="•"/>
            </a:pPr>
            <a:endParaRPr lang="en-US" sz="2400" dirty="0">
              <a:ln w="0"/>
              <a:solidFill>
                <a:schemeClr val="tx1">
                  <a:lumMod val="95000"/>
                  <a:lumOff val="5000"/>
                </a:schemeClr>
              </a:solidFill>
            </a:endParaRPr>
          </a:p>
          <a:p>
            <a:endParaRPr lang="en-US" sz="2400" dirty="0">
              <a:ln w="0"/>
              <a:solidFill>
                <a:schemeClr val="tx1">
                  <a:lumMod val="95000"/>
                  <a:lumOff val="5000"/>
                </a:schemeClr>
              </a:solidFill>
            </a:endParaRPr>
          </a:p>
        </p:txBody>
      </p:sp>
      <p:sp>
        <p:nvSpPr>
          <p:cNvPr id="8" name="Rectangle 7"/>
          <p:cNvSpPr/>
          <p:nvPr/>
        </p:nvSpPr>
        <p:spPr>
          <a:xfrm>
            <a:off x="8832101" y="6275977"/>
            <a:ext cx="3359899"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latin typeface="+mj-lt"/>
              </a:rPr>
              <a:t>       Intergroup Workshop</a:t>
            </a:r>
            <a:endParaRPr lang="en-US" sz="2000" b="0" cap="none" spc="0" dirty="0">
              <a:ln w="0"/>
              <a:solidFill>
                <a:schemeClr val="tx1"/>
              </a:solidFill>
              <a:effectLst>
                <a:outerShdw blurRad="38100" dist="19050" dir="2700000" algn="tl" rotWithShape="0">
                  <a:schemeClr val="dk1">
                    <a:alpha val="40000"/>
                  </a:schemeClr>
                </a:outerShdw>
              </a:effectLst>
              <a:latin typeface="+mj-lt"/>
            </a:endParaRPr>
          </a:p>
        </p:txBody>
      </p:sp>
      <p:sp>
        <p:nvSpPr>
          <p:cNvPr id="9" name="TextBox 8">
            <a:extLst>
              <a:ext uri="{FF2B5EF4-FFF2-40B4-BE49-F238E27FC236}">
                <a16:creationId xmlns:a16="http://schemas.microsoft.com/office/drawing/2014/main" id="{8CF523A1-9189-432A-B136-3DF9CC5739CB}"/>
              </a:ext>
            </a:extLst>
          </p:cNvPr>
          <p:cNvSpPr txBox="1"/>
          <p:nvPr/>
        </p:nvSpPr>
        <p:spPr>
          <a:xfrm>
            <a:off x="283779" y="6089398"/>
            <a:ext cx="6096000" cy="369332"/>
          </a:xfrm>
          <a:prstGeom prst="rect">
            <a:avLst/>
          </a:prstGeom>
          <a:noFill/>
          <a:ln>
            <a:solidFill>
              <a:schemeClr val="accent1">
                <a:lumMod val="20000"/>
                <a:lumOff val="80000"/>
              </a:schemeClr>
            </a:solidFill>
          </a:ln>
        </p:spPr>
        <p:txBody>
          <a:bodyPr wrap="square">
            <a:spAutoFit/>
          </a:bodyPr>
          <a:lstStyle/>
          <a:p>
            <a:r>
              <a:rPr lang="en-US" sz="1800" dirty="0">
                <a:latin typeface="Calibri" panose="020F0502020204030204" pitchFamily="34" charset="0"/>
                <a:ea typeface="Calibri" panose="020F0502020204030204" pitchFamily="34" charset="0"/>
                <a:cs typeface="Aharoni"/>
              </a:rPr>
              <a:t>Cypresswood Group Workshop  - June 11, 2022</a:t>
            </a:r>
            <a:endParaRPr lang="en-US" dirty="0"/>
          </a:p>
        </p:txBody>
      </p:sp>
    </p:spTree>
    <p:extLst>
      <p:ext uri="{BB962C8B-B14F-4D97-AF65-F5344CB8AC3E}">
        <p14:creationId xmlns:p14="http://schemas.microsoft.com/office/powerpoint/2010/main" val="314736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2000"/>
                                        <p:tgtEl>
                                          <p:spTgt spid="7">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2000"/>
                                        <p:tgtEl>
                                          <p:spTgt spid="7">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Effect transition="in" filter="fade">
                                      <p:cBhvr>
                                        <p:cTn id="16" dur="2000"/>
                                        <p:tgtEl>
                                          <p:spTgt spid="7">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Effect transition="in" filter="fade">
                                      <p:cBhvr>
                                        <p:cTn id="19" dur="2000"/>
                                        <p:tgtEl>
                                          <p:spTgt spid="7">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2000"/>
                                        <p:tgtEl>
                                          <p:spTgt spid="7">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animEffect transition="in" filter="fade">
                                      <p:cBhvr>
                                        <p:cTn id="25" dur="2000"/>
                                        <p:tgtEl>
                                          <p:spTgt spid="7">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9" end="9"/>
                                            </p:txEl>
                                          </p:spTgt>
                                        </p:tgtEl>
                                        <p:attrNameLst>
                                          <p:attrName>style.visibility</p:attrName>
                                        </p:attrNameLst>
                                      </p:cBhvr>
                                      <p:to>
                                        <p:strVal val="visible"/>
                                      </p:to>
                                    </p:set>
                                    <p:animEffect transition="in" filter="fade">
                                      <p:cBhvr>
                                        <p:cTn id="28" dur="2000"/>
                                        <p:tgtEl>
                                          <p:spTgt spid="7">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animEffect transition="in" filter="fade">
                                      <p:cBhvr>
                                        <p:cTn id="31" dur="20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1075" y="6202317"/>
            <a:ext cx="427145" cy="400110"/>
          </a:xfrm>
          <a:prstGeom prst="rect">
            <a:avLst/>
          </a:prstGeom>
        </p:spPr>
      </p:pic>
      <p:sp>
        <p:nvSpPr>
          <p:cNvPr id="6" name="Title 12"/>
          <p:cNvSpPr txBox="1">
            <a:spLocks/>
          </p:cNvSpPr>
          <p:nvPr/>
        </p:nvSpPr>
        <p:spPr>
          <a:xfrm>
            <a:off x="274144" y="448058"/>
            <a:ext cx="11524593" cy="734356"/>
          </a:xfrm>
          <a:prstGeom prst="rect">
            <a:avLst/>
          </a:prstGeom>
        </p:spPr>
        <p:txBody>
          <a:bodyPr/>
          <a:lstStyle>
            <a:lvl1pPr algn="l" defTabSz="914400" rtl="0" eaLnBrk="1" latinLnBrk="0" hangingPunct="1">
              <a:spcBef>
                <a:spcPct val="0"/>
              </a:spcBef>
              <a:buNone/>
              <a:defRPr sz="3600" b="1" kern="1200" cap="all" spc="50" baseline="0">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fitting the Topic to the Meeting</a:t>
            </a:r>
          </a:p>
        </p:txBody>
      </p:sp>
      <p:sp>
        <p:nvSpPr>
          <p:cNvPr id="7" name="Rectangle 6"/>
          <p:cNvSpPr/>
          <p:nvPr/>
        </p:nvSpPr>
        <p:spPr>
          <a:xfrm>
            <a:off x="274144" y="1536174"/>
            <a:ext cx="11373068" cy="4154984"/>
          </a:xfrm>
          <a:prstGeom prst="rect">
            <a:avLst/>
          </a:prstGeom>
          <a:noFill/>
        </p:spPr>
        <p:txBody>
          <a:bodyPr wrap="square" lIns="91440" tIns="45720" rIns="91440" bIns="45720">
            <a:spAutoFit/>
          </a:bodyPr>
          <a:lstStyle/>
          <a:p>
            <a:pPr marL="457200" indent="-457200">
              <a:buFont typeface="Arial" panose="020B0604020202020204" pitchFamily="34" charset="0"/>
              <a:buChar char="•"/>
            </a:pPr>
            <a:r>
              <a:rPr lang="en-US" sz="2400" dirty="0">
                <a:ln w="0"/>
              </a:rPr>
              <a:t>A meeting all about drinking experiences can be easy for the newcomer to identify but provides no solution.</a:t>
            </a:r>
          </a:p>
          <a:p>
            <a:pPr marL="457200" indent="-457200">
              <a:buFont typeface="Arial" panose="020B0604020202020204" pitchFamily="34" charset="0"/>
              <a:buChar char="•"/>
            </a:pPr>
            <a:endParaRPr lang="en-US" sz="2400" dirty="0">
              <a:ln w="0"/>
            </a:endParaRPr>
          </a:p>
          <a:p>
            <a:pPr marL="457200" indent="-457200">
              <a:buFont typeface="Arial" panose="020B0604020202020204" pitchFamily="34" charset="0"/>
              <a:buChar char="•"/>
            </a:pPr>
            <a:r>
              <a:rPr lang="en-US" sz="2400" dirty="0">
                <a:ln w="0"/>
              </a:rPr>
              <a:t>A meeting all about continued sobriety can leave the newcomer confused. </a:t>
            </a:r>
          </a:p>
          <a:p>
            <a:endParaRPr lang="en-US" sz="2400" dirty="0">
              <a:ln w="0"/>
            </a:endParaRPr>
          </a:p>
          <a:p>
            <a:pPr marL="457200" indent="-457200">
              <a:buFont typeface="Arial" panose="020B0604020202020204" pitchFamily="34" charset="0"/>
              <a:buChar char="•"/>
            </a:pPr>
            <a:r>
              <a:rPr lang="en-US" sz="2400" dirty="0">
                <a:ln w="0"/>
              </a:rPr>
              <a:t>A meeting chair can gently direct the meeting by calling on people with different lengths of sobriety.</a:t>
            </a:r>
          </a:p>
          <a:p>
            <a:pPr marL="457200" indent="-457200">
              <a:buFont typeface="Arial" panose="020B0604020202020204" pitchFamily="34" charset="0"/>
              <a:buChar char="•"/>
            </a:pPr>
            <a:endParaRPr lang="en-US" sz="2400" dirty="0">
              <a:ln w="0"/>
            </a:endParaRPr>
          </a:p>
          <a:p>
            <a:pPr marL="457200" indent="-457200">
              <a:buFont typeface="Arial" panose="020B0604020202020204" pitchFamily="34" charset="0"/>
              <a:buChar char="•"/>
            </a:pPr>
            <a:r>
              <a:rPr lang="en-US" sz="2400" dirty="0">
                <a:ln w="0"/>
              </a:rPr>
              <a:t>Literature meetings – study of the material contained in the book. </a:t>
            </a:r>
          </a:p>
          <a:p>
            <a:pPr marL="457200" indent="-457200">
              <a:buFont typeface="Arial" panose="020B0604020202020204" pitchFamily="34" charset="0"/>
              <a:buChar char="•"/>
            </a:pPr>
            <a:endParaRPr lang="en-US" sz="2400" dirty="0">
              <a:ln w="0"/>
            </a:endParaRPr>
          </a:p>
          <a:p>
            <a:r>
              <a:rPr lang="en-US" sz="2400" dirty="0">
                <a:ln w="0"/>
              </a:rPr>
              <a:t>	</a:t>
            </a:r>
          </a:p>
        </p:txBody>
      </p:sp>
      <p:sp>
        <p:nvSpPr>
          <p:cNvPr id="8" name="Rectangle 7"/>
          <p:cNvSpPr/>
          <p:nvPr/>
        </p:nvSpPr>
        <p:spPr>
          <a:xfrm>
            <a:off x="8842987" y="6202317"/>
            <a:ext cx="3349013"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latin typeface="+mj-lt"/>
              </a:rPr>
              <a:t>       Intergroup Workshop</a:t>
            </a:r>
            <a:endParaRPr lang="en-US" sz="2000" b="0" cap="none" spc="0" dirty="0">
              <a:ln w="0"/>
              <a:solidFill>
                <a:schemeClr val="tx1"/>
              </a:solidFill>
              <a:effectLst>
                <a:outerShdw blurRad="38100" dist="19050" dir="2700000" algn="tl" rotWithShape="0">
                  <a:schemeClr val="dk1">
                    <a:alpha val="40000"/>
                  </a:schemeClr>
                </a:outerShdw>
              </a:effectLst>
              <a:latin typeface="+mj-lt"/>
            </a:endParaRPr>
          </a:p>
        </p:txBody>
      </p:sp>
      <p:sp>
        <p:nvSpPr>
          <p:cNvPr id="9" name="TextBox 8">
            <a:extLst>
              <a:ext uri="{FF2B5EF4-FFF2-40B4-BE49-F238E27FC236}">
                <a16:creationId xmlns:a16="http://schemas.microsoft.com/office/drawing/2014/main" id="{2A18B052-644A-47C6-B3FE-AE1A0194D116}"/>
              </a:ext>
            </a:extLst>
          </p:cNvPr>
          <p:cNvSpPr txBox="1"/>
          <p:nvPr/>
        </p:nvSpPr>
        <p:spPr>
          <a:xfrm>
            <a:off x="283779" y="6089398"/>
            <a:ext cx="6096000" cy="369332"/>
          </a:xfrm>
          <a:prstGeom prst="rect">
            <a:avLst/>
          </a:prstGeom>
          <a:noFill/>
          <a:ln>
            <a:solidFill>
              <a:schemeClr val="accent1">
                <a:lumMod val="20000"/>
                <a:lumOff val="80000"/>
              </a:schemeClr>
            </a:solidFill>
          </a:ln>
        </p:spPr>
        <p:txBody>
          <a:bodyPr wrap="square">
            <a:spAutoFit/>
          </a:bodyPr>
          <a:lstStyle/>
          <a:p>
            <a:r>
              <a:rPr lang="en-US" sz="1800" dirty="0">
                <a:latin typeface="Calibri" panose="020F0502020204030204" pitchFamily="34" charset="0"/>
                <a:ea typeface="Calibri" panose="020F0502020204030204" pitchFamily="34" charset="0"/>
                <a:cs typeface="Aharoni"/>
              </a:rPr>
              <a:t>Cypresswood Group Workshop  - June 11, 2022</a:t>
            </a:r>
            <a:endParaRPr lang="en-US" dirty="0"/>
          </a:p>
        </p:txBody>
      </p:sp>
    </p:spTree>
    <p:extLst>
      <p:ext uri="{BB962C8B-B14F-4D97-AF65-F5344CB8AC3E}">
        <p14:creationId xmlns:p14="http://schemas.microsoft.com/office/powerpoint/2010/main" val="372967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cean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cean design template" id="{F73515D9-E602-4B24-9C15-179BF6DE761B}" vid="{0588FFC9-F6B0-4B64-ACDF-0282AA5DB8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B20A6C6-FA4B-4FDF-822C-E1ABCC861C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Ocean design template</Template>
  <TotalTime>0</TotalTime>
  <Words>3803</Words>
  <Application>Microsoft Office PowerPoint</Application>
  <PresentationFormat>Widescreen</PresentationFormat>
  <Paragraphs>373</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Helvetica Neue</vt:lpstr>
      <vt:lpstr>Wingdings</vt:lpstr>
      <vt:lpstr>Ocean design template</vt:lpstr>
      <vt:lpstr>Chairing Effective Aa meetings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participation</vt:lpstr>
      <vt:lpstr>PowerPoint Presentation</vt:lpstr>
      <vt:lpstr>Some common Meeting issues</vt:lpstr>
      <vt:lpstr>Some common Meeting issues</vt:lpstr>
      <vt:lpstr>Some common Meeting issues</vt:lpstr>
      <vt:lpstr>Some common Meeting issues</vt:lpstr>
      <vt:lpstr>Some common Meeting issues</vt:lpstr>
      <vt:lpstr>PowerPoint Presentation</vt:lpstr>
      <vt:lpstr>PowerPoint Presentation</vt:lpstr>
      <vt:lpstr>PowerPoint Presentation</vt:lpstr>
      <vt:lpstr>PowerPoint Presentation</vt:lpstr>
      <vt:lpstr>Into action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2018-06-13T01:27:57Z</cp:lastPrinted>
  <dcterms:created xsi:type="dcterms:W3CDTF">2016-07-28T14:24:53Z</dcterms:created>
  <dcterms:modified xsi:type="dcterms:W3CDTF">2022-06-10T22:33:26Z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TC034605359991</vt:lpwstr>
  </property>
</Properties>
</file>