
<file path=[Content_Types].xml><?xml version="1.0" encoding="utf-8"?>
<Types xmlns="http://schemas.openxmlformats.org/package/2006/content-types">
  <Default Extension="png" ContentType="image/png"/>
  <Default Extension="jpg&amp;ehk=fI0yghPy68xjgIGUZlKPiA&amp;r=0&amp;pid=OfficeInsert" ContentType="image/jpeg"/>
  <Default Extension="jpg&amp;ehk=VEeUA17p2zPYZ05fP" ContentType="image/jpeg"/>
  <Default Extension="jpeg" ContentType="image/jpeg"/>
  <Default Extension="rels" ContentType="application/vnd.openxmlformats-package.relationships+xml"/>
  <Default Extension="xml" ContentType="application/xml"/>
  <Default Extension="jpg&amp;ehk=viGMEHAwmpftotHkAmBojA&amp;r=0&amp;pid=OfficeInsert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42" r:id="rId6"/>
    <p:sldId id="335" r:id="rId7"/>
    <p:sldId id="334" r:id="rId8"/>
    <p:sldId id="264" r:id="rId9"/>
    <p:sldId id="336" r:id="rId10"/>
    <p:sldId id="337" r:id="rId11"/>
    <p:sldId id="341" r:id="rId12"/>
    <p:sldId id="338" r:id="rId13"/>
    <p:sldId id="340" r:id="rId14"/>
    <p:sldId id="343" r:id="rId15"/>
    <p:sldId id="344" r:id="rId16"/>
    <p:sldId id="345" r:id="rId17"/>
    <p:sldId id="346" r:id="rId18"/>
    <p:sldId id="339" r:id="rId19"/>
    <p:sldId id="31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16D"/>
    <a:srgbClr val="8E5EB2"/>
    <a:srgbClr val="7C6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391" autoAdjust="0"/>
  </p:normalViewPr>
  <p:slideViewPr>
    <p:cSldViewPr snapToGrid="0" snapToObjects="1">
      <p:cViewPr varScale="1">
        <p:scale>
          <a:sx n="43" d="100"/>
          <a:sy n="43" d="100"/>
        </p:scale>
        <p:origin x="20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6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hn\Documents\Bottoms\2013-01%20TCTW\Agg_RigCTE_Lis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hn\Documents\Bottoms\2013-01%20TCTW\Agg_RigCTE_Lis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hn\Documents\Bottoms\2013-01%20TCTW\Agg_RigCTE_List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>
                <a:solidFill>
                  <a:srgbClr val="40347C"/>
                </a:solidFill>
              </a:defRPr>
            </a:pPr>
            <a:r>
              <a:rPr lang="en-US" sz="320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Reading</a:t>
            </a:r>
            <a:r>
              <a:rPr lang="en-US" sz="3200" baseline="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Scores By </a:t>
            </a:r>
          </a:p>
          <a:p>
            <a:pPr>
              <a:defRPr sz="3600">
                <a:solidFill>
                  <a:srgbClr val="40347C"/>
                </a:solidFill>
              </a:defRPr>
            </a:pPr>
            <a:r>
              <a:rPr lang="en-US" sz="3200" baseline="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 Students Having HQ Integrated, PBL Assignments </a:t>
            </a:r>
            <a:endParaRPr lang="en-US" sz="3200" dirty="0">
              <a:solidFill>
                <a:srgbClr val="4034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scatter!$B$1</c:f>
              <c:strCache>
                <c:ptCount val="1"/>
                <c:pt idx="0">
                  <c:v>Read12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Ref>
              <c:f>scatter!$A$2:$A$164</c:f>
              <c:numCache>
                <c:formatCode>0%</c:formatCode>
                <c:ptCount val="163"/>
                <c:pt idx="0">
                  <c:v>0.35300000000000031</c:v>
                </c:pt>
                <c:pt idx="1">
                  <c:v>0.25700000000000001</c:v>
                </c:pt>
                <c:pt idx="2">
                  <c:v>0.29000000000000031</c:v>
                </c:pt>
                <c:pt idx="3">
                  <c:v>0.2</c:v>
                </c:pt>
                <c:pt idx="4">
                  <c:v>0.25</c:v>
                </c:pt>
                <c:pt idx="5">
                  <c:v>0.34000000000000047</c:v>
                </c:pt>
                <c:pt idx="6">
                  <c:v>0</c:v>
                </c:pt>
                <c:pt idx="7">
                  <c:v>0.26</c:v>
                </c:pt>
                <c:pt idx="8">
                  <c:v>0.48100000000000032</c:v>
                </c:pt>
                <c:pt idx="9">
                  <c:v>0.2</c:v>
                </c:pt>
                <c:pt idx="10">
                  <c:v>0.24300000000000024</c:v>
                </c:pt>
                <c:pt idx="11">
                  <c:v>0.255</c:v>
                </c:pt>
                <c:pt idx="12">
                  <c:v>0.2</c:v>
                </c:pt>
                <c:pt idx="13">
                  <c:v>0.32600000000000146</c:v>
                </c:pt>
                <c:pt idx="14">
                  <c:v>0.38500000000000145</c:v>
                </c:pt>
                <c:pt idx="15">
                  <c:v>0.12200000000000009</c:v>
                </c:pt>
                <c:pt idx="16">
                  <c:v>0.34700000000000086</c:v>
                </c:pt>
                <c:pt idx="17">
                  <c:v>0.18800000000000044</c:v>
                </c:pt>
                <c:pt idx="18">
                  <c:v>0.45800000000000002</c:v>
                </c:pt>
                <c:pt idx="19">
                  <c:v>0.34000000000000047</c:v>
                </c:pt>
                <c:pt idx="20">
                  <c:v>0.46200000000000002</c:v>
                </c:pt>
                <c:pt idx="21">
                  <c:v>0.37700000000000128</c:v>
                </c:pt>
                <c:pt idx="22">
                  <c:v>0.22600000000000023</c:v>
                </c:pt>
                <c:pt idx="23">
                  <c:v>0.47800000000000031</c:v>
                </c:pt>
                <c:pt idx="24">
                  <c:v>0.58500000000000052</c:v>
                </c:pt>
                <c:pt idx="25">
                  <c:v>0.44400000000000039</c:v>
                </c:pt>
                <c:pt idx="26">
                  <c:v>0.43800000000000128</c:v>
                </c:pt>
                <c:pt idx="27">
                  <c:v>0.36800000000000038</c:v>
                </c:pt>
                <c:pt idx="28">
                  <c:v>0.43600000000000128</c:v>
                </c:pt>
                <c:pt idx="29">
                  <c:v>0.41500000000000031</c:v>
                </c:pt>
                <c:pt idx="30">
                  <c:v>0.63000000000000289</c:v>
                </c:pt>
                <c:pt idx="31">
                  <c:v>0.2220000000000002</c:v>
                </c:pt>
                <c:pt idx="32">
                  <c:v>0.4</c:v>
                </c:pt>
                <c:pt idx="33">
                  <c:v>0.59600000000000053</c:v>
                </c:pt>
                <c:pt idx="34">
                  <c:v>0.32400000000000145</c:v>
                </c:pt>
                <c:pt idx="35">
                  <c:v>0.4</c:v>
                </c:pt>
                <c:pt idx="36">
                  <c:v>0.61400000000000254</c:v>
                </c:pt>
                <c:pt idx="37">
                  <c:v>0.33300000000000163</c:v>
                </c:pt>
                <c:pt idx="38">
                  <c:v>0.23900000000000021</c:v>
                </c:pt>
                <c:pt idx="39">
                  <c:v>0.37500000000000128</c:v>
                </c:pt>
                <c:pt idx="40">
                  <c:v>0.42900000000000038</c:v>
                </c:pt>
                <c:pt idx="41">
                  <c:v>0.37900000000000139</c:v>
                </c:pt>
                <c:pt idx="42">
                  <c:v>0.33300000000000163</c:v>
                </c:pt>
                <c:pt idx="43">
                  <c:v>0.26400000000000001</c:v>
                </c:pt>
                <c:pt idx="44">
                  <c:v>0.34400000000000058</c:v>
                </c:pt>
                <c:pt idx="45">
                  <c:v>0.64900000000000291</c:v>
                </c:pt>
                <c:pt idx="46">
                  <c:v>0.35100000000000031</c:v>
                </c:pt>
                <c:pt idx="47">
                  <c:v>0.1140000000000001</c:v>
                </c:pt>
                <c:pt idx="48">
                  <c:v>0.36400000000000032</c:v>
                </c:pt>
                <c:pt idx="49">
                  <c:v>0.45800000000000002</c:v>
                </c:pt>
                <c:pt idx="50">
                  <c:v>0.28600000000000031</c:v>
                </c:pt>
                <c:pt idx="51">
                  <c:v>0.47100000000000031</c:v>
                </c:pt>
                <c:pt idx="52">
                  <c:v>0.44400000000000039</c:v>
                </c:pt>
                <c:pt idx="53">
                  <c:v>0.55600000000000005</c:v>
                </c:pt>
                <c:pt idx="54">
                  <c:v>0.33300000000000163</c:v>
                </c:pt>
                <c:pt idx="55">
                  <c:v>0.21900000000000044</c:v>
                </c:pt>
                <c:pt idx="56">
                  <c:v>0.40900000000000031</c:v>
                </c:pt>
                <c:pt idx="57">
                  <c:v>0.36500000000000032</c:v>
                </c:pt>
                <c:pt idx="58">
                  <c:v>0.31900000000000145</c:v>
                </c:pt>
                <c:pt idx="59">
                  <c:v>0.30200000000000032</c:v>
                </c:pt>
                <c:pt idx="60">
                  <c:v>0.16700000000000029</c:v>
                </c:pt>
                <c:pt idx="61">
                  <c:v>0.4</c:v>
                </c:pt>
                <c:pt idx="62">
                  <c:v>0.54</c:v>
                </c:pt>
                <c:pt idx="63">
                  <c:v>0</c:v>
                </c:pt>
                <c:pt idx="64">
                  <c:v>0.45100000000000001</c:v>
                </c:pt>
                <c:pt idx="65">
                  <c:v>0.48500000000000032</c:v>
                </c:pt>
                <c:pt idx="66">
                  <c:v>0.34000000000000047</c:v>
                </c:pt>
                <c:pt idx="67">
                  <c:v>0.35700000000000032</c:v>
                </c:pt>
                <c:pt idx="68">
                  <c:v>0.59700000000000053</c:v>
                </c:pt>
                <c:pt idx="69">
                  <c:v>0.47500000000000031</c:v>
                </c:pt>
                <c:pt idx="70">
                  <c:v>0.57700000000000062</c:v>
                </c:pt>
                <c:pt idx="71">
                  <c:v>0.47600000000000031</c:v>
                </c:pt>
                <c:pt idx="72">
                  <c:v>0.5</c:v>
                </c:pt>
                <c:pt idx="73">
                  <c:v>0.23100000000000001</c:v>
                </c:pt>
                <c:pt idx="74">
                  <c:v>0.44100000000000039</c:v>
                </c:pt>
                <c:pt idx="75">
                  <c:v>0.42100000000000032</c:v>
                </c:pt>
                <c:pt idx="76">
                  <c:v>0.44900000000000045</c:v>
                </c:pt>
                <c:pt idx="77">
                  <c:v>0.47500000000000031</c:v>
                </c:pt>
                <c:pt idx="78">
                  <c:v>0.47700000000000031</c:v>
                </c:pt>
                <c:pt idx="79">
                  <c:v>0.52600000000000002</c:v>
                </c:pt>
                <c:pt idx="80">
                  <c:v>0.39100000000000151</c:v>
                </c:pt>
                <c:pt idx="81">
                  <c:v>0.39200000000000162</c:v>
                </c:pt>
                <c:pt idx="82">
                  <c:v>5.900000000000024E-2</c:v>
                </c:pt>
                <c:pt idx="83">
                  <c:v>0.33300000000000163</c:v>
                </c:pt>
                <c:pt idx="84">
                  <c:v>0.28600000000000031</c:v>
                </c:pt>
                <c:pt idx="85">
                  <c:v>0.21800000000000044</c:v>
                </c:pt>
                <c:pt idx="86">
                  <c:v>0.23100000000000001</c:v>
                </c:pt>
                <c:pt idx="87">
                  <c:v>0.31800000000000145</c:v>
                </c:pt>
                <c:pt idx="88">
                  <c:v>0.32400000000000145</c:v>
                </c:pt>
                <c:pt idx="89">
                  <c:v>0.53400000000000003</c:v>
                </c:pt>
                <c:pt idx="90">
                  <c:v>0.34500000000000058</c:v>
                </c:pt>
                <c:pt idx="91">
                  <c:v>0.18900000000000067</c:v>
                </c:pt>
                <c:pt idx="92">
                  <c:v>0.32600000000000146</c:v>
                </c:pt>
                <c:pt idx="93">
                  <c:v>0.39500000000000163</c:v>
                </c:pt>
                <c:pt idx="94">
                  <c:v>0.3460000000000007</c:v>
                </c:pt>
                <c:pt idx="95">
                  <c:v>0.4</c:v>
                </c:pt>
                <c:pt idx="96">
                  <c:v>0.21700000000000041</c:v>
                </c:pt>
                <c:pt idx="97">
                  <c:v>0.56899999999999995</c:v>
                </c:pt>
                <c:pt idx="98">
                  <c:v>0.5</c:v>
                </c:pt>
                <c:pt idx="99">
                  <c:v>0.128</c:v>
                </c:pt>
                <c:pt idx="100">
                  <c:v>0.24400000000000024</c:v>
                </c:pt>
                <c:pt idx="101">
                  <c:v>0.63200000000000289</c:v>
                </c:pt>
                <c:pt idx="102">
                  <c:v>0.47700000000000031</c:v>
                </c:pt>
                <c:pt idx="103">
                  <c:v>0.39300000000000163</c:v>
                </c:pt>
                <c:pt idx="104">
                  <c:v>0.13200000000000001</c:v>
                </c:pt>
                <c:pt idx="105">
                  <c:v>0.34100000000000052</c:v>
                </c:pt>
                <c:pt idx="106">
                  <c:v>0.42500000000000032</c:v>
                </c:pt>
                <c:pt idx="107">
                  <c:v>0.16300000000000023</c:v>
                </c:pt>
                <c:pt idx="108">
                  <c:v>0.32100000000000145</c:v>
                </c:pt>
                <c:pt idx="109">
                  <c:v>0.59500000000000053</c:v>
                </c:pt>
                <c:pt idx="110">
                  <c:v>0.41800000000000032</c:v>
                </c:pt>
                <c:pt idx="111">
                  <c:v>0.34000000000000047</c:v>
                </c:pt>
                <c:pt idx="112">
                  <c:v>0.43100000000000038</c:v>
                </c:pt>
                <c:pt idx="113">
                  <c:v>0.2220000000000002</c:v>
                </c:pt>
                <c:pt idx="114">
                  <c:v>0.38600000000000145</c:v>
                </c:pt>
                <c:pt idx="115">
                  <c:v>0.46200000000000002</c:v>
                </c:pt>
                <c:pt idx="116">
                  <c:v>0.45600000000000002</c:v>
                </c:pt>
                <c:pt idx="117">
                  <c:v>0.38800000000000145</c:v>
                </c:pt>
                <c:pt idx="118">
                  <c:v>0.15000000000000024</c:v>
                </c:pt>
                <c:pt idx="119">
                  <c:v>0.20700000000000021</c:v>
                </c:pt>
                <c:pt idx="120">
                  <c:v>0.36000000000000032</c:v>
                </c:pt>
                <c:pt idx="121">
                  <c:v>0.2200000000000002</c:v>
                </c:pt>
                <c:pt idx="122">
                  <c:v>0.23500000000000001</c:v>
                </c:pt>
                <c:pt idx="123">
                  <c:v>0.30500000000000038</c:v>
                </c:pt>
                <c:pt idx="124">
                  <c:v>0.32200000000000145</c:v>
                </c:pt>
                <c:pt idx="125">
                  <c:v>0.16700000000000029</c:v>
                </c:pt>
                <c:pt idx="126">
                  <c:v>0.46500000000000002</c:v>
                </c:pt>
                <c:pt idx="127">
                  <c:v>0.22900000000000023</c:v>
                </c:pt>
                <c:pt idx="128">
                  <c:v>0.1900000000000002</c:v>
                </c:pt>
                <c:pt idx="129">
                  <c:v>0.54500000000000004</c:v>
                </c:pt>
                <c:pt idx="130">
                  <c:v>0.49000000000000032</c:v>
                </c:pt>
                <c:pt idx="131">
                  <c:v>4.8000000000000077E-2</c:v>
                </c:pt>
                <c:pt idx="132">
                  <c:v>0.38200000000000145</c:v>
                </c:pt>
                <c:pt idx="133">
                  <c:v>0.40500000000000008</c:v>
                </c:pt>
                <c:pt idx="134">
                  <c:v>0.52400000000000002</c:v>
                </c:pt>
                <c:pt idx="135">
                  <c:v>0.26500000000000001</c:v>
                </c:pt>
                <c:pt idx="136">
                  <c:v>0.41700000000000031</c:v>
                </c:pt>
                <c:pt idx="137">
                  <c:v>0.46200000000000002</c:v>
                </c:pt>
                <c:pt idx="138">
                  <c:v>0.20800000000000021</c:v>
                </c:pt>
                <c:pt idx="139">
                  <c:v>0.58600000000000052</c:v>
                </c:pt>
                <c:pt idx="140">
                  <c:v>0.43600000000000128</c:v>
                </c:pt>
                <c:pt idx="141">
                  <c:v>0.56599999999999995</c:v>
                </c:pt>
                <c:pt idx="142">
                  <c:v>0.47100000000000031</c:v>
                </c:pt>
                <c:pt idx="143">
                  <c:v>0.36000000000000032</c:v>
                </c:pt>
                <c:pt idx="144">
                  <c:v>0.26700000000000002</c:v>
                </c:pt>
                <c:pt idx="145">
                  <c:v>0.30400000000000038</c:v>
                </c:pt>
                <c:pt idx="146">
                  <c:v>0.45</c:v>
                </c:pt>
                <c:pt idx="147">
                  <c:v>0.34100000000000052</c:v>
                </c:pt>
                <c:pt idx="148">
                  <c:v>0.23500000000000001</c:v>
                </c:pt>
                <c:pt idx="149">
                  <c:v>0.38700000000000145</c:v>
                </c:pt>
                <c:pt idx="150">
                  <c:v>0.34700000000000086</c:v>
                </c:pt>
                <c:pt idx="151">
                  <c:v>0.23300000000000001</c:v>
                </c:pt>
                <c:pt idx="152">
                  <c:v>0.54400000000000004</c:v>
                </c:pt>
                <c:pt idx="153">
                  <c:v>0.22900000000000023</c:v>
                </c:pt>
                <c:pt idx="154">
                  <c:v>0.21600000000000041</c:v>
                </c:pt>
                <c:pt idx="155">
                  <c:v>0</c:v>
                </c:pt>
                <c:pt idx="156">
                  <c:v>0.27600000000000002</c:v>
                </c:pt>
                <c:pt idx="157">
                  <c:v>0.34500000000000058</c:v>
                </c:pt>
                <c:pt idx="158">
                  <c:v>0.35600000000000032</c:v>
                </c:pt>
                <c:pt idx="159">
                  <c:v>0.64700000000000291</c:v>
                </c:pt>
                <c:pt idx="160">
                  <c:v>0.27800000000000002</c:v>
                </c:pt>
                <c:pt idx="161">
                  <c:v>0.46700000000000008</c:v>
                </c:pt>
                <c:pt idx="162">
                  <c:v>0.42100000000000032</c:v>
                </c:pt>
              </c:numCache>
            </c:numRef>
          </c:xVal>
          <c:yVal>
            <c:numRef>
              <c:f>scatter!$B$2:$B$164</c:f>
              <c:numCache>
                <c:formatCode>#,##0</c:formatCode>
                <c:ptCount val="163"/>
                <c:pt idx="0">
                  <c:v>226.26999999999998</c:v>
                </c:pt>
                <c:pt idx="1">
                  <c:v>231.20999999999998</c:v>
                </c:pt>
                <c:pt idx="2">
                  <c:v>216.70999999999998</c:v>
                </c:pt>
                <c:pt idx="3">
                  <c:v>216.69</c:v>
                </c:pt>
                <c:pt idx="4">
                  <c:v>217.82000000000065</c:v>
                </c:pt>
                <c:pt idx="5">
                  <c:v>250.68</c:v>
                </c:pt>
                <c:pt idx="6">
                  <c:v>232.46</c:v>
                </c:pt>
                <c:pt idx="7">
                  <c:v>186.75</c:v>
                </c:pt>
                <c:pt idx="8">
                  <c:v>265.26</c:v>
                </c:pt>
                <c:pt idx="9">
                  <c:v>206.79</c:v>
                </c:pt>
                <c:pt idx="10">
                  <c:v>246.62</c:v>
                </c:pt>
                <c:pt idx="11">
                  <c:v>242.65</c:v>
                </c:pt>
                <c:pt idx="12">
                  <c:v>226.06</c:v>
                </c:pt>
                <c:pt idx="13">
                  <c:v>242.28</c:v>
                </c:pt>
                <c:pt idx="14">
                  <c:v>245.9</c:v>
                </c:pt>
                <c:pt idx="15">
                  <c:v>219.70999999999998</c:v>
                </c:pt>
                <c:pt idx="16">
                  <c:v>232.33</c:v>
                </c:pt>
                <c:pt idx="17">
                  <c:v>248.82000000000065</c:v>
                </c:pt>
                <c:pt idx="18">
                  <c:v>267.37</c:v>
                </c:pt>
                <c:pt idx="19">
                  <c:v>244.38000000000065</c:v>
                </c:pt>
                <c:pt idx="20">
                  <c:v>239.39000000000001</c:v>
                </c:pt>
                <c:pt idx="21">
                  <c:v>252.86</c:v>
                </c:pt>
                <c:pt idx="22">
                  <c:v>219.88000000000065</c:v>
                </c:pt>
                <c:pt idx="23">
                  <c:v>248.17</c:v>
                </c:pt>
                <c:pt idx="24">
                  <c:v>271.88</c:v>
                </c:pt>
                <c:pt idx="25">
                  <c:v>249.91</c:v>
                </c:pt>
                <c:pt idx="26">
                  <c:v>258.27999999999969</c:v>
                </c:pt>
                <c:pt idx="27">
                  <c:v>249.76</c:v>
                </c:pt>
                <c:pt idx="28">
                  <c:v>241.56</c:v>
                </c:pt>
                <c:pt idx="29">
                  <c:v>247.04</c:v>
                </c:pt>
                <c:pt idx="30">
                  <c:v>257.94</c:v>
                </c:pt>
                <c:pt idx="31">
                  <c:v>245.8</c:v>
                </c:pt>
                <c:pt idx="32">
                  <c:v>243.85000000000065</c:v>
                </c:pt>
                <c:pt idx="33">
                  <c:v>263.91999999999899</c:v>
                </c:pt>
                <c:pt idx="34">
                  <c:v>235.03</c:v>
                </c:pt>
                <c:pt idx="35">
                  <c:v>241.66</c:v>
                </c:pt>
                <c:pt idx="36">
                  <c:v>246.36</c:v>
                </c:pt>
                <c:pt idx="37">
                  <c:v>247.38000000000065</c:v>
                </c:pt>
                <c:pt idx="38">
                  <c:v>208.34</c:v>
                </c:pt>
                <c:pt idx="39">
                  <c:v>262.35000000000002</c:v>
                </c:pt>
                <c:pt idx="40">
                  <c:v>241.95000000000007</c:v>
                </c:pt>
                <c:pt idx="41">
                  <c:v>232.5</c:v>
                </c:pt>
                <c:pt idx="42">
                  <c:v>260.08</c:v>
                </c:pt>
                <c:pt idx="43">
                  <c:v>256.58999999999969</c:v>
                </c:pt>
                <c:pt idx="44">
                  <c:v>249.17</c:v>
                </c:pt>
                <c:pt idx="45">
                  <c:v>237.09</c:v>
                </c:pt>
                <c:pt idx="46">
                  <c:v>238.73999999999998</c:v>
                </c:pt>
                <c:pt idx="47">
                  <c:v>207.76</c:v>
                </c:pt>
                <c:pt idx="48">
                  <c:v>240.02</c:v>
                </c:pt>
                <c:pt idx="49">
                  <c:v>255.57</c:v>
                </c:pt>
                <c:pt idx="50">
                  <c:v>249.55</c:v>
                </c:pt>
                <c:pt idx="51">
                  <c:v>210.79</c:v>
                </c:pt>
                <c:pt idx="52">
                  <c:v>255.78</c:v>
                </c:pt>
                <c:pt idx="53">
                  <c:v>233.78</c:v>
                </c:pt>
                <c:pt idx="54">
                  <c:v>202.7</c:v>
                </c:pt>
                <c:pt idx="55">
                  <c:v>204.60999999999999</c:v>
                </c:pt>
                <c:pt idx="56">
                  <c:v>220.16</c:v>
                </c:pt>
                <c:pt idx="57">
                  <c:v>252.89000000000001</c:v>
                </c:pt>
                <c:pt idx="58">
                  <c:v>254.26999999999998</c:v>
                </c:pt>
                <c:pt idx="59">
                  <c:v>230.55</c:v>
                </c:pt>
                <c:pt idx="60">
                  <c:v>205.73</c:v>
                </c:pt>
                <c:pt idx="61">
                  <c:v>252.19</c:v>
                </c:pt>
                <c:pt idx="62">
                  <c:v>257.06</c:v>
                </c:pt>
                <c:pt idx="63">
                  <c:v>270.33</c:v>
                </c:pt>
                <c:pt idx="64">
                  <c:v>261.41000000000003</c:v>
                </c:pt>
                <c:pt idx="65">
                  <c:v>254.69</c:v>
                </c:pt>
                <c:pt idx="66">
                  <c:v>241.19</c:v>
                </c:pt>
                <c:pt idx="67">
                  <c:v>238.17</c:v>
                </c:pt>
                <c:pt idx="68">
                  <c:v>271.11</c:v>
                </c:pt>
                <c:pt idx="69">
                  <c:v>254.82000000000065</c:v>
                </c:pt>
                <c:pt idx="70">
                  <c:v>261.22999999999894</c:v>
                </c:pt>
                <c:pt idx="71">
                  <c:v>250.48000000000027</c:v>
                </c:pt>
                <c:pt idx="72">
                  <c:v>266.10000000000002</c:v>
                </c:pt>
                <c:pt idx="73">
                  <c:v>245.19</c:v>
                </c:pt>
                <c:pt idx="74">
                  <c:v>236.89000000000001</c:v>
                </c:pt>
                <c:pt idx="75">
                  <c:v>253.48000000000027</c:v>
                </c:pt>
                <c:pt idx="76">
                  <c:v>238.49</c:v>
                </c:pt>
                <c:pt idx="77">
                  <c:v>250.97</c:v>
                </c:pt>
                <c:pt idx="78">
                  <c:v>221.82000000000065</c:v>
                </c:pt>
                <c:pt idx="79">
                  <c:v>259.39</c:v>
                </c:pt>
                <c:pt idx="80">
                  <c:v>207.58</c:v>
                </c:pt>
                <c:pt idx="81">
                  <c:v>232.04</c:v>
                </c:pt>
                <c:pt idx="82">
                  <c:v>205.94</c:v>
                </c:pt>
                <c:pt idx="83">
                  <c:v>247.20999999999998</c:v>
                </c:pt>
                <c:pt idx="84">
                  <c:v>258.10000000000002</c:v>
                </c:pt>
                <c:pt idx="85">
                  <c:v>207.98000000000027</c:v>
                </c:pt>
                <c:pt idx="86">
                  <c:v>211.94</c:v>
                </c:pt>
                <c:pt idx="87">
                  <c:v>230.93</c:v>
                </c:pt>
                <c:pt idx="88">
                  <c:v>213.7</c:v>
                </c:pt>
                <c:pt idx="89">
                  <c:v>273.19</c:v>
                </c:pt>
                <c:pt idx="90">
                  <c:v>215.57</c:v>
                </c:pt>
                <c:pt idx="91">
                  <c:v>231.68</c:v>
                </c:pt>
                <c:pt idx="92">
                  <c:v>246.82000000000065</c:v>
                </c:pt>
                <c:pt idx="93">
                  <c:v>241.07</c:v>
                </c:pt>
                <c:pt idx="94">
                  <c:v>229.37</c:v>
                </c:pt>
                <c:pt idx="95">
                  <c:v>202.33</c:v>
                </c:pt>
                <c:pt idx="96">
                  <c:v>224.73999999999998</c:v>
                </c:pt>
                <c:pt idx="97">
                  <c:v>250.53</c:v>
                </c:pt>
                <c:pt idx="98">
                  <c:v>195.20999999999998</c:v>
                </c:pt>
                <c:pt idx="99">
                  <c:v>195.1</c:v>
                </c:pt>
                <c:pt idx="100">
                  <c:v>219</c:v>
                </c:pt>
                <c:pt idx="101">
                  <c:v>257.41000000000003</c:v>
                </c:pt>
                <c:pt idx="102">
                  <c:v>233.86</c:v>
                </c:pt>
                <c:pt idx="103">
                  <c:v>245.75</c:v>
                </c:pt>
                <c:pt idx="104">
                  <c:v>229.36</c:v>
                </c:pt>
                <c:pt idx="105">
                  <c:v>228.56</c:v>
                </c:pt>
                <c:pt idx="106">
                  <c:v>221.6</c:v>
                </c:pt>
                <c:pt idx="107">
                  <c:v>228.7</c:v>
                </c:pt>
                <c:pt idx="108">
                  <c:v>244.66</c:v>
                </c:pt>
                <c:pt idx="109">
                  <c:v>248.3</c:v>
                </c:pt>
                <c:pt idx="110">
                  <c:v>246.18</c:v>
                </c:pt>
                <c:pt idx="111">
                  <c:v>246.68</c:v>
                </c:pt>
                <c:pt idx="112">
                  <c:v>241.51</c:v>
                </c:pt>
                <c:pt idx="113">
                  <c:v>225.73</c:v>
                </c:pt>
                <c:pt idx="114">
                  <c:v>235.1</c:v>
                </c:pt>
                <c:pt idx="115">
                  <c:v>255.6</c:v>
                </c:pt>
                <c:pt idx="116">
                  <c:v>231.22</c:v>
                </c:pt>
                <c:pt idx="117">
                  <c:v>242.08</c:v>
                </c:pt>
                <c:pt idx="118">
                  <c:v>244.4</c:v>
                </c:pt>
                <c:pt idx="119">
                  <c:v>255.51</c:v>
                </c:pt>
                <c:pt idx="120">
                  <c:v>237.38000000000065</c:v>
                </c:pt>
                <c:pt idx="121">
                  <c:v>238.9</c:v>
                </c:pt>
                <c:pt idx="122">
                  <c:v>245.1</c:v>
                </c:pt>
                <c:pt idx="123">
                  <c:v>237.39000000000001</c:v>
                </c:pt>
                <c:pt idx="124">
                  <c:v>233.56</c:v>
                </c:pt>
                <c:pt idx="125">
                  <c:v>199</c:v>
                </c:pt>
                <c:pt idx="126">
                  <c:v>226.98000000000027</c:v>
                </c:pt>
                <c:pt idx="127">
                  <c:v>245.18</c:v>
                </c:pt>
                <c:pt idx="128">
                  <c:v>228.76999999999998</c:v>
                </c:pt>
                <c:pt idx="129">
                  <c:v>242.18</c:v>
                </c:pt>
                <c:pt idx="130">
                  <c:v>246.96</c:v>
                </c:pt>
                <c:pt idx="131">
                  <c:v>175.39000000000001</c:v>
                </c:pt>
                <c:pt idx="132">
                  <c:v>244.18</c:v>
                </c:pt>
                <c:pt idx="133">
                  <c:v>247.56</c:v>
                </c:pt>
                <c:pt idx="134">
                  <c:v>232.75</c:v>
                </c:pt>
                <c:pt idx="135">
                  <c:v>219.73999999999998</c:v>
                </c:pt>
                <c:pt idx="136">
                  <c:v>228.55</c:v>
                </c:pt>
                <c:pt idx="137">
                  <c:v>245.92000000000004</c:v>
                </c:pt>
                <c:pt idx="138">
                  <c:v>194.47</c:v>
                </c:pt>
                <c:pt idx="139">
                  <c:v>276.55</c:v>
                </c:pt>
                <c:pt idx="140">
                  <c:v>242.09</c:v>
                </c:pt>
                <c:pt idx="141">
                  <c:v>247.5</c:v>
                </c:pt>
                <c:pt idx="142">
                  <c:v>218.68</c:v>
                </c:pt>
                <c:pt idx="143">
                  <c:v>244.66</c:v>
                </c:pt>
                <c:pt idx="144">
                  <c:v>230.79</c:v>
                </c:pt>
                <c:pt idx="145">
                  <c:v>244.7</c:v>
                </c:pt>
                <c:pt idx="146">
                  <c:v>250.70999999999998</c:v>
                </c:pt>
                <c:pt idx="147">
                  <c:v>235.76999999999998</c:v>
                </c:pt>
                <c:pt idx="148">
                  <c:v>239.26999999999998</c:v>
                </c:pt>
                <c:pt idx="149">
                  <c:v>256.87</c:v>
                </c:pt>
                <c:pt idx="150">
                  <c:v>253.17</c:v>
                </c:pt>
                <c:pt idx="151">
                  <c:v>249.47</c:v>
                </c:pt>
                <c:pt idx="152">
                  <c:v>263.16000000000008</c:v>
                </c:pt>
                <c:pt idx="153">
                  <c:v>245.73999999999998</c:v>
                </c:pt>
                <c:pt idx="154">
                  <c:v>224.28</c:v>
                </c:pt>
                <c:pt idx="155">
                  <c:v>217.67</c:v>
                </c:pt>
                <c:pt idx="156">
                  <c:v>249.59</c:v>
                </c:pt>
                <c:pt idx="157">
                  <c:v>239.76</c:v>
                </c:pt>
                <c:pt idx="158">
                  <c:v>242.47</c:v>
                </c:pt>
                <c:pt idx="159">
                  <c:v>256.72999999999894</c:v>
                </c:pt>
                <c:pt idx="160">
                  <c:v>236.58</c:v>
                </c:pt>
                <c:pt idx="161">
                  <c:v>279.06</c:v>
                </c:pt>
                <c:pt idx="162">
                  <c:v>259.47000000000003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A2-4DD1-840F-53DD7049A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165592"/>
        <c:axId val="356161280"/>
      </c:scatterChart>
      <c:valAx>
        <c:axId val="356165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 dirty="0"/>
                  <a:t>Percent Having Rigorous CTE Studies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356161280"/>
        <c:crosses val="autoZero"/>
        <c:crossBetween val="midCat"/>
      </c:valAx>
      <c:valAx>
        <c:axId val="356161280"/>
        <c:scaling>
          <c:orientation val="minMax"/>
          <c:max val="290"/>
          <c:min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Reading Score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35616559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40347C"/>
                </a:solidFill>
              </a:defRPr>
            </a:pPr>
            <a:r>
              <a:rPr lang="en-US" sz="320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Mathematics</a:t>
            </a:r>
            <a:r>
              <a:rPr lang="en-US" sz="3200" b="1" i="0" baseline="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Scores By Percent Students Having HQ Integrated, PBL Assignments</a:t>
            </a:r>
            <a:endParaRPr lang="en-US" sz="3200" dirty="0">
              <a:solidFill>
                <a:srgbClr val="4034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838190329301626E-2"/>
          <c:y val="0.2593180713521922"/>
          <c:w val="0.87406648266904785"/>
          <c:h val="0.64666942095201063"/>
        </c:manualLayout>
      </c:layout>
      <c:scatterChart>
        <c:scatterStyle val="lineMarker"/>
        <c:varyColors val="0"/>
        <c:ser>
          <c:idx val="0"/>
          <c:order val="0"/>
          <c:tx>
            <c:strRef>
              <c:f>scatter!$E$1</c:f>
              <c:strCache>
                <c:ptCount val="1"/>
                <c:pt idx="0">
                  <c:v>Math12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scatter!$D$2:$D$164</c:f>
              <c:numCache>
                <c:formatCode>0%</c:formatCode>
                <c:ptCount val="163"/>
                <c:pt idx="0">
                  <c:v>0.35300000000000031</c:v>
                </c:pt>
                <c:pt idx="1">
                  <c:v>0.25700000000000001</c:v>
                </c:pt>
                <c:pt idx="2">
                  <c:v>0.29000000000000031</c:v>
                </c:pt>
                <c:pt idx="3">
                  <c:v>0.2</c:v>
                </c:pt>
                <c:pt idx="4">
                  <c:v>0.25</c:v>
                </c:pt>
                <c:pt idx="5">
                  <c:v>0.34000000000000008</c:v>
                </c:pt>
                <c:pt idx="6">
                  <c:v>0</c:v>
                </c:pt>
                <c:pt idx="7">
                  <c:v>0.26</c:v>
                </c:pt>
                <c:pt idx="8">
                  <c:v>0.48100000000000032</c:v>
                </c:pt>
                <c:pt idx="9">
                  <c:v>0.2</c:v>
                </c:pt>
                <c:pt idx="10">
                  <c:v>0.24300000000000024</c:v>
                </c:pt>
                <c:pt idx="11">
                  <c:v>0.255</c:v>
                </c:pt>
                <c:pt idx="12">
                  <c:v>0.2</c:v>
                </c:pt>
                <c:pt idx="13">
                  <c:v>0.32600000000000146</c:v>
                </c:pt>
                <c:pt idx="14">
                  <c:v>0.38500000000000145</c:v>
                </c:pt>
                <c:pt idx="15">
                  <c:v>0.12200000000000009</c:v>
                </c:pt>
                <c:pt idx="16">
                  <c:v>0.34700000000000031</c:v>
                </c:pt>
                <c:pt idx="17">
                  <c:v>0.18800000000000044</c:v>
                </c:pt>
                <c:pt idx="18">
                  <c:v>0.45800000000000002</c:v>
                </c:pt>
                <c:pt idx="19">
                  <c:v>0.34000000000000008</c:v>
                </c:pt>
                <c:pt idx="20">
                  <c:v>0.46200000000000002</c:v>
                </c:pt>
                <c:pt idx="21">
                  <c:v>0.37700000000000128</c:v>
                </c:pt>
                <c:pt idx="22">
                  <c:v>0.22600000000000003</c:v>
                </c:pt>
                <c:pt idx="23">
                  <c:v>0.47800000000000031</c:v>
                </c:pt>
                <c:pt idx="24">
                  <c:v>0.58500000000000008</c:v>
                </c:pt>
                <c:pt idx="25">
                  <c:v>0.44400000000000006</c:v>
                </c:pt>
                <c:pt idx="26">
                  <c:v>0.43800000000000128</c:v>
                </c:pt>
                <c:pt idx="27">
                  <c:v>0.36800000000000038</c:v>
                </c:pt>
                <c:pt idx="28">
                  <c:v>0.43600000000000128</c:v>
                </c:pt>
                <c:pt idx="29">
                  <c:v>0.41500000000000031</c:v>
                </c:pt>
                <c:pt idx="30">
                  <c:v>0.63000000000000289</c:v>
                </c:pt>
                <c:pt idx="31">
                  <c:v>0.22200000000000003</c:v>
                </c:pt>
                <c:pt idx="32">
                  <c:v>0.4</c:v>
                </c:pt>
                <c:pt idx="33">
                  <c:v>0.59600000000000009</c:v>
                </c:pt>
                <c:pt idx="34">
                  <c:v>0.32400000000000145</c:v>
                </c:pt>
                <c:pt idx="35">
                  <c:v>0.4</c:v>
                </c:pt>
                <c:pt idx="36">
                  <c:v>0.61400000000000254</c:v>
                </c:pt>
                <c:pt idx="37">
                  <c:v>0.33300000000000163</c:v>
                </c:pt>
                <c:pt idx="38">
                  <c:v>0.23900000000000021</c:v>
                </c:pt>
                <c:pt idx="39">
                  <c:v>0.37500000000000128</c:v>
                </c:pt>
                <c:pt idx="40">
                  <c:v>0.42900000000000038</c:v>
                </c:pt>
                <c:pt idx="41">
                  <c:v>0.37900000000000139</c:v>
                </c:pt>
                <c:pt idx="42">
                  <c:v>0.33300000000000163</c:v>
                </c:pt>
                <c:pt idx="43">
                  <c:v>0.26400000000000001</c:v>
                </c:pt>
                <c:pt idx="44">
                  <c:v>0.34400000000000031</c:v>
                </c:pt>
                <c:pt idx="45">
                  <c:v>0.64900000000000291</c:v>
                </c:pt>
                <c:pt idx="46">
                  <c:v>0.35100000000000031</c:v>
                </c:pt>
                <c:pt idx="47">
                  <c:v>0.11400000000000002</c:v>
                </c:pt>
                <c:pt idx="48">
                  <c:v>0.36400000000000032</c:v>
                </c:pt>
                <c:pt idx="49">
                  <c:v>0.45800000000000002</c:v>
                </c:pt>
                <c:pt idx="50">
                  <c:v>0.28600000000000031</c:v>
                </c:pt>
                <c:pt idx="51">
                  <c:v>0.47100000000000031</c:v>
                </c:pt>
                <c:pt idx="52">
                  <c:v>0.44400000000000006</c:v>
                </c:pt>
                <c:pt idx="53">
                  <c:v>0.55600000000000005</c:v>
                </c:pt>
                <c:pt idx="54">
                  <c:v>0.33300000000000163</c:v>
                </c:pt>
                <c:pt idx="55">
                  <c:v>0.21900000000000044</c:v>
                </c:pt>
                <c:pt idx="56">
                  <c:v>0.40900000000000031</c:v>
                </c:pt>
                <c:pt idx="57">
                  <c:v>0.36500000000000032</c:v>
                </c:pt>
                <c:pt idx="58">
                  <c:v>0.31900000000000145</c:v>
                </c:pt>
                <c:pt idx="59">
                  <c:v>0.30200000000000032</c:v>
                </c:pt>
                <c:pt idx="60">
                  <c:v>0.16700000000000004</c:v>
                </c:pt>
                <c:pt idx="61">
                  <c:v>0.4</c:v>
                </c:pt>
                <c:pt idx="62">
                  <c:v>0.54</c:v>
                </c:pt>
                <c:pt idx="63">
                  <c:v>0</c:v>
                </c:pt>
                <c:pt idx="64">
                  <c:v>0.45100000000000001</c:v>
                </c:pt>
                <c:pt idx="65">
                  <c:v>0.48500000000000032</c:v>
                </c:pt>
                <c:pt idx="66">
                  <c:v>0.34000000000000008</c:v>
                </c:pt>
                <c:pt idx="67">
                  <c:v>0.35700000000000032</c:v>
                </c:pt>
                <c:pt idx="68">
                  <c:v>0.59700000000000009</c:v>
                </c:pt>
                <c:pt idx="69">
                  <c:v>0.47500000000000031</c:v>
                </c:pt>
                <c:pt idx="70">
                  <c:v>0.57700000000000062</c:v>
                </c:pt>
                <c:pt idx="71">
                  <c:v>0.47600000000000031</c:v>
                </c:pt>
                <c:pt idx="72">
                  <c:v>0.5</c:v>
                </c:pt>
                <c:pt idx="73">
                  <c:v>0.23100000000000001</c:v>
                </c:pt>
                <c:pt idx="74">
                  <c:v>0.44100000000000006</c:v>
                </c:pt>
                <c:pt idx="75">
                  <c:v>0.42100000000000032</c:v>
                </c:pt>
                <c:pt idx="76">
                  <c:v>0.44900000000000007</c:v>
                </c:pt>
                <c:pt idx="77">
                  <c:v>0.47500000000000031</c:v>
                </c:pt>
                <c:pt idx="78">
                  <c:v>0.47700000000000031</c:v>
                </c:pt>
                <c:pt idx="79">
                  <c:v>0.52600000000000002</c:v>
                </c:pt>
                <c:pt idx="80">
                  <c:v>0.39100000000000151</c:v>
                </c:pt>
                <c:pt idx="81">
                  <c:v>0.39200000000000162</c:v>
                </c:pt>
                <c:pt idx="82">
                  <c:v>5.9000000000000226E-2</c:v>
                </c:pt>
                <c:pt idx="83">
                  <c:v>0.33300000000000163</c:v>
                </c:pt>
                <c:pt idx="84">
                  <c:v>0.28600000000000031</c:v>
                </c:pt>
                <c:pt idx="85">
                  <c:v>0.21800000000000044</c:v>
                </c:pt>
                <c:pt idx="86">
                  <c:v>0.23100000000000001</c:v>
                </c:pt>
                <c:pt idx="87">
                  <c:v>0.31800000000000145</c:v>
                </c:pt>
                <c:pt idx="88">
                  <c:v>0.32400000000000145</c:v>
                </c:pt>
                <c:pt idx="89">
                  <c:v>0.53400000000000003</c:v>
                </c:pt>
                <c:pt idx="90">
                  <c:v>0.34500000000000031</c:v>
                </c:pt>
                <c:pt idx="91">
                  <c:v>0.18900000000000067</c:v>
                </c:pt>
                <c:pt idx="92">
                  <c:v>0.32600000000000146</c:v>
                </c:pt>
                <c:pt idx="93">
                  <c:v>0.39500000000000163</c:v>
                </c:pt>
                <c:pt idx="94">
                  <c:v>0.34600000000000031</c:v>
                </c:pt>
                <c:pt idx="95">
                  <c:v>0.4</c:v>
                </c:pt>
                <c:pt idx="96">
                  <c:v>0.21700000000000041</c:v>
                </c:pt>
                <c:pt idx="97">
                  <c:v>0.56899999999999995</c:v>
                </c:pt>
                <c:pt idx="98">
                  <c:v>0.5</c:v>
                </c:pt>
                <c:pt idx="99">
                  <c:v>0.128</c:v>
                </c:pt>
                <c:pt idx="100">
                  <c:v>0.24400000000000024</c:v>
                </c:pt>
                <c:pt idx="101">
                  <c:v>0.63200000000000289</c:v>
                </c:pt>
                <c:pt idx="102">
                  <c:v>0.47700000000000031</c:v>
                </c:pt>
                <c:pt idx="103">
                  <c:v>0.39300000000000163</c:v>
                </c:pt>
                <c:pt idx="104">
                  <c:v>0.13200000000000001</c:v>
                </c:pt>
                <c:pt idx="105">
                  <c:v>0.3410000000000003</c:v>
                </c:pt>
                <c:pt idx="106">
                  <c:v>0.42500000000000032</c:v>
                </c:pt>
                <c:pt idx="107">
                  <c:v>0.16300000000000003</c:v>
                </c:pt>
                <c:pt idx="108">
                  <c:v>0.32100000000000145</c:v>
                </c:pt>
                <c:pt idx="109">
                  <c:v>0.59500000000000008</c:v>
                </c:pt>
                <c:pt idx="110">
                  <c:v>0.41800000000000032</c:v>
                </c:pt>
                <c:pt idx="111">
                  <c:v>0.34000000000000008</c:v>
                </c:pt>
                <c:pt idx="112">
                  <c:v>0.43100000000000038</c:v>
                </c:pt>
                <c:pt idx="113">
                  <c:v>0.22200000000000003</c:v>
                </c:pt>
                <c:pt idx="114">
                  <c:v>0.38600000000000145</c:v>
                </c:pt>
                <c:pt idx="115">
                  <c:v>0.46200000000000002</c:v>
                </c:pt>
                <c:pt idx="116">
                  <c:v>0.45600000000000002</c:v>
                </c:pt>
                <c:pt idx="117">
                  <c:v>0.38800000000000145</c:v>
                </c:pt>
                <c:pt idx="118">
                  <c:v>0.15000000000000024</c:v>
                </c:pt>
                <c:pt idx="119">
                  <c:v>0.20700000000000021</c:v>
                </c:pt>
                <c:pt idx="120">
                  <c:v>0.36000000000000032</c:v>
                </c:pt>
                <c:pt idx="121">
                  <c:v>0.22000000000000003</c:v>
                </c:pt>
                <c:pt idx="122">
                  <c:v>0.23500000000000001</c:v>
                </c:pt>
                <c:pt idx="123">
                  <c:v>0.30500000000000038</c:v>
                </c:pt>
                <c:pt idx="124">
                  <c:v>0.32200000000000145</c:v>
                </c:pt>
                <c:pt idx="125">
                  <c:v>0.16700000000000004</c:v>
                </c:pt>
                <c:pt idx="126">
                  <c:v>0.46500000000000002</c:v>
                </c:pt>
                <c:pt idx="127">
                  <c:v>0.22900000000000004</c:v>
                </c:pt>
                <c:pt idx="128">
                  <c:v>0.19000000000000003</c:v>
                </c:pt>
                <c:pt idx="129">
                  <c:v>0.54500000000000004</c:v>
                </c:pt>
                <c:pt idx="130">
                  <c:v>0.49000000000000032</c:v>
                </c:pt>
                <c:pt idx="131">
                  <c:v>4.8000000000000022E-2</c:v>
                </c:pt>
                <c:pt idx="132">
                  <c:v>0.38200000000000145</c:v>
                </c:pt>
                <c:pt idx="133">
                  <c:v>0.40500000000000008</c:v>
                </c:pt>
                <c:pt idx="134">
                  <c:v>0.52400000000000002</c:v>
                </c:pt>
                <c:pt idx="135">
                  <c:v>0.26500000000000001</c:v>
                </c:pt>
                <c:pt idx="136">
                  <c:v>0.41700000000000031</c:v>
                </c:pt>
                <c:pt idx="137">
                  <c:v>0.46200000000000002</c:v>
                </c:pt>
                <c:pt idx="138">
                  <c:v>0.20800000000000021</c:v>
                </c:pt>
                <c:pt idx="139">
                  <c:v>0.58600000000000008</c:v>
                </c:pt>
                <c:pt idx="140">
                  <c:v>0.43600000000000128</c:v>
                </c:pt>
                <c:pt idx="141">
                  <c:v>0.56599999999999995</c:v>
                </c:pt>
                <c:pt idx="142">
                  <c:v>0.47100000000000031</c:v>
                </c:pt>
                <c:pt idx="143">
                  <c:v>0.36000000000000032</c:v>
                </c:pt>
                <c:pt idx="144">
                  <c:v>0.26700000000000002</c:v>
                </c:pt>
                <c:pt idx="145">
                  <c:v>0.30400000000000038</c:v>
                </c:pt>
                <c:pt idx="146">
                  <c:v>0.45</c:v>
                </c:pt>
                <c:pt idx="147">
                  <c:v>0.3410000000000003</c:v>
                </c:pt>
                <c:pt idx="148">
                  <c:v>0.23500000000000001</c:v>
                </c:pt>
                <c:pt idx="149">
                  <c:v>0.38700000000000145</c:v>
                </c:pt>
                <c:pt idx="150">
                  <c:v>0.34700000000000031</c:v>
                </c:pt>
                <c:pt idx="151">
                  <c:v>0.23300000000000001</c:v>
                </c:pt>
                <c:pt idx="152">
                  <c:v>0.54400000000000004</c:v>
                </c:pt>
                <c:pt idx="153">
                  <c:v>0.22900000000000004</c:v>
                </c:pt>
                <c:pt idx="154">
                  <c:v>0.21600000000000041</c:v>
                </c:pt>
                <c:pt idx="155">
                  <c:v>0</c:v>
                </c:pt>
                <c:pt idx="156">
                  <c:v>0.27600000000000002</c:v>
                </c:pt>
                <c:pt idx="157">
                  <c:v>0.34500000000000031</c:v>
                </c:pt>
                <c:pt idx="158">
                  <c:v>0.35600000000000032</c:v>
                </c:pt>
                <c:pt idx="159">
                  <c:v>0.64700000000000291</c:v>
                </c:pt>
                <c:pt idx="160">
                  <c:v>0.27800000000000002</c:v>
                </c:pt>
                <c:pt idx="161">
                  <c:v>0.46700000000000008</c:v>
                </c:pt>
                <c:pt idx="162">
                  <c:v>0.42100000000000032</c:v>
                </c:pt>
              </c:numCache>
            </c:numRef>
          </c:xVal>
          <c:yVal>
            <c:numRef>
              <c:f>scatter!$E$2:$E$164</c:f>
              <c:numCache>
                <c:formatCode>#,##0</c:formatCode>
                <c:ptCount val="163"/>
                <c:pt idx="0">
                  <c:v>236.08</c:v>
                </c:pt>
                <c:pt idx="1">
                  <c:v>226.19</c:v>
                </c:pt>
                <c:pt idx="2">
                  <c:v>239.19</c:v>
                </c:pt>
                <c:pt idx="3">
                  <c:v>217.17</c:v>
                </c:pt>
                <c:pt idx="4">
                  <c:v>214.05</c:v>
                </c:pt>
                <c:pt idx="5">
                  <c:v>249</c:v>
                </c:pt>
                <c:pt idx="6">
                  <c:v>214.54</c:v>
                </c:pt>
                <c:pt idx="7">
                  <c:v>207.57</c:v>
                </c:pt>
                <c:pt idx="8">
                  <c:v>269.83</c:v>
                </c:pt>
                <c:pt idx="9">
                  <c:v>233.45000000000007</c:v>
                </c:pt>
                <c:pt idx="10">
                  <c:v>254.97</c:v>
                </c:pt>
                <c:pt idx="11">
                  <c:v>244.51</c:v>
                </c:pt>
                <c:pt idx="12">
                  <c:v>249.9</c:v>
                </c:pt>
                <c:pt idx="13">
                  <c:v>251.35000000000065</c:v>
                </c:pt>
                <c:pt idx="14">
                  <c:v>265.66000000000008</c:v>
                </c:pt>
                <c:pt idx="15">
                  <c:v>247.37</c:v>
                </c:pt>
                <c:pt idx="16">
                  <c:v>230.76999999999998</c:v>
                </c:pt>
                <c:pt idx="17">
                  <c:v>241.2</c:v>
                </c:pt>
                <c:pt idx="18">
                  <c:v>255</c:v>
                </c:pt>
                <c:pt idx="19">
                  <c:v>251.17</c:v>
                </c:pt>
                <c:pt idx="20">
                  <c:v>256.19</c:v>
                </c:pt>
                <c:pt idx="21">
                  <c:v>265.2</c:v>
                </c:pt>
                <c:pt idx="22">
                  <c:v>234.67</c:v>
                </c:pt>
                <c:pt idx="23">
                  <c:v>238.28</c:v>
                </c:pt>
                <c:pt idx="24">
                  <c:v>267.88</c:v>
                </c:pt>
                <c:pt idx="25">
                  <c:v>248.98000000000027</c:v>
                </c:pt>
                <c:pt idx="26">
                  <c:v>253.16</c:v>
                </c:pt>
                <c:pt idx="27">
                  <c:v>258.97000000000003</c:v>
                </c:pt>
                <c:pt idx="28">
                  <c:v>253.28</c:v>
                </c:pt>
                <c:pt idx="29">
                  <c:v>247.15</c:v>
                </c:pt>
                <c:pt idx="30">
                  <c:v>252.85000000000065</c:v>
                </c:pt>
                <c:pt idx="31">
                  <c:v>234.9</c:v>
                </c:pt>
                <c:pt idx="32">
                  <c:v>250.75</c:v>
                </c:pt>
                <c:pt idx="33">
                  <c:v>274.64000000000038</c:v>
                </c:pt>
                <c:pt idx="34">
                  <c:v>243.31</c:v>
                </c:pt>
                <c:pt idx="35">
                  <c:v>246.60999999999999</c:v>
                </c:pt>
                <c:pt idx="36">
                  <c:v>255.1</c:v>
                </c:pt>
                <c:pt idx="37">
                  <c:v>248.75</c:v>
                </c:pt>
                <c:pt idx="38">
                  <c:v>238.51</c:v>
                </c:pt>
                <c:pt idx="39">
                  <c:v>262.38</c:v>
                </c:pt>
                <c:pt idx="40">
                  <c:v>247.12</c:v>
                </c:pt>
                <c:pt idx="41">
                  <c:v>231.76</c:v>
                </c:pt>
                <c:pt idx="42">
                  <c:v>241.8</c:v>
                </c:pt>
                <c:pt idx="43">
                  <c:v>240.84</c:v>
                </c:pt>
                <c:pt idx="44">
                  <c:v>248.08</c:v>
                </c:pt>
                <c:pt idx="45">
                  <c:v>250.31</c:v>
                </c:pt>
                <c:pt idx="46">
                  <c:v>237.82000000000065</c:v>
                </c:pt>
                <c:pt idx="47">
                  <c:v>224.70999999999998</c:v>
                </c:pt>
                <c:pt idx="48">
                  <c:v>242.10999999999999</c:v>
                </c:pt>
                <c:pt idx="49">
                  <c:v>245.52</c:v>
                </c:pt>
                <c:pt idx="50">
                  <c:v>234.38000000000065</c:v>
                </c:pt>
                <c:pt idx="51">
                  <c:v>236.05</c:v>
                </c:pt>
                <c:pt idx="52">
                  <c:v>247.33</c:v>
                </c:pt>
                <c:pt idx="53">
                  <c:v>236.22</c:v>
                </c:pt>
                <c:pt idx="54">
                  <c:v>211.45000000000007</c:v>
                </c:pt>
                <c:pt idx="55">
                  <c:v>205.42000000000004</c:v>
                </c:pt>
                <c:pt idx="56">
                  <c:v>242.84</c:v>
                </c:pt>
                <c:pt idx="57">
                  <c:v>258.14999999999998</c:v>
                </c:pt>
                <c:pt idx="58">
                  <c:v>248.9</c:v>
                </c:pt>
                <c:pt idx="59">
                  <c:v>239.20999999999998</c:v>
                </c:pt>
                <c:pt idx="60">
                  <c:v>235.52</c:v>
                </c:pt>
                <c:pt idx="61">
                  <c:v>241.87</c:v>
                </c:pt>
                <c:pt idx="62">
                  <c:v>251.96</c:v>
                </c:pt>
                <c:pt idx="63">
                  <c:v>255.33</c:v>
                </c:pt>
                <c:pt idx="64">
                  <c:v>256.67</c:v>
                </c:pt>
                <c:pt idx="65">
                  <c:v>248.73999999999998</c:v>
                </c:pt>
                <c:pt idx="66">
                  <c:v>250.34</c:v>
                </c:pt>
                <c:pt idx="67">
                  <c:v>243.98000000000027</c:v>
                </c:pt>
                <c:pt idx="68">
                  <c:v>264.11</c:v>
                </c:pt>
                <c:pt idx="69">
                  <c:v>247.52</c:v>
                </c:pt>
                <c:pt idx="70">
                  <c:v>262.70999999999964</c:v>
                </c:pt>
                <c:pt idx="71">
                  <c:v>243.36</c:v>
                </c:pt>
                <c:pt idx="72">
                  <c:v>256.02</c:v>
                </c:pt>
                <c:pt idx="73">
                  <c:v>233.56</c:v>
                </c:pt>
                <c:pt idx="74">
                  <c:v>234.87</c:v>
                </c:pt>
                <c:pt idx="75">
                  <c:v>247.93</c:v>
                </c:pt>
                <c:pt idx="76">
                  <c:v>270.89999999999969</c:v>
                </c:pt>
                <c:pt idx="77">
                  <c:v>266.35000000000002</c:v>
                </c:pt>
                <c:pt idx="78">
                  <c:v>250.09</c:v>
                </c:pt>
                <c:pt idx="79">
                  <c:v>264.87</c:v>
                </c:pt>
                <c:pt idx="80">
                  <c:v>243</c:v>
                </c:pt>
                <c:pt idx="81">
                  <c:v>245</c:v>
                </c:pt>
                <c:pt idx="82">
                  <c:v>217.73999999999998</c:v>
                </c:pt>
                <c:pt idx="83">
                  <c:v>253.33</c:v>
                </c:pt>
                <c:pt idx="84">
                  <c:v>269.38</c:v>
                </c:pt>
                <c:pt idx="85">
                  <c:v>228.98000000000027</c:v>
                </c:pt>
                <c:pt idx="86">
                  <c:v>237.98000000000027</c:v>
                </c:pt>
                <c:pt idx="87">
                  <c:v>232.07</c:v>
                </c:pt>
                <c:pt idx="88">
                  <c:v>239.32000000000065</c:v>
                </c:pt>
                <c:pt idx="89">
                  <c:v>281.02</c:v>
                </c:pt>
                <c:pt idx="90">
                  <c:v>236.23999999999998</c:v>
                </c:pt>
                <c:pt idx="91">
                  <c:v>241.66</c:v>
                </c:pt>
                <c:pt idx="92">
                  <c:v>249.89000000000001</c:v>
                </c:pt>
                <c:pt idx="93">
                  <c:v>239.2</c:v>
                </c:pt>
                <c:pt idx="94">
                  <c:v>245.76999999999998</c:v>
                </c:pt>
                <c:pt idx="95">
                  <c:v>238.87</c:v>
                </c:pt>
                <c:pt idx="96">
                  <c:v>228.45000000000007</c:v>
                </c:pt>
                <c:pt idx="97">
                  <c:v>248.81</c:v>
                </c:pt>
                <c:pt idx="98">
                  <c:v>230.08</c:v>
                </c:pt>
                <c:pt idx="99">
                  <c:v>199.88000000000065</c:v>
                </c:pt>
                <c:pt idx="100">
                  <c:v>245.18</c:v>
                </c:pt>
                <c:pt idx="101">
                  <c:v>255</c:v>
                </c:pt>
                <c:pt idx="102">
                  <c:v>248.78</c:v>
                </c:pt>
                <c:pt idx="103">
                  <c:v>243.29</c:v>
                </c:pt>
                <c:pt idx="104">
                  <c:v>235.69</c:v>
                </c:pt>
                <c:pt idx="105">
                  <c:v>227.62</c:v>
                </c:pt>
                <c:pt idx="106">
                  <c:v>244.35000000000065</c:v>
                </c:pt>
                <c:pt idx="107">
                  <c:v>248.58</c:v>
                </c:pt>
                <c:pt idx="108">
                  <c:v>247.38000000000065</c:v>
                </c:pt>
                <c:pt idx="109">
                  <c:v>250.05</c:v>
                </c:pt>
                <c:pt idx="110">
                  <c:v>252.05</c:v>
                </c:pt>
                <c:pt idx="111">
                  <c:v>253.4</c:v>
                </c:pt>
                <c:pt idx="112">
                  <c:v>251.70999999999998</c:v>
                </c:pt>
                <c:pt idx="113">
                  <c:v>240.93</c:v>
                </c:pt>
                <c:pt idx="114">
                  <c:v>236.09</c:v>
                </c:pt>
                <c:pt idx="115">
                  <c:v>266.54000000000002</c:v>
                </c:pt>
                <c:pt idx="116">
                  <c:v>241.34</c:v>
                </c:pt>
                <c:pt idx="117">
                  <c:v>257.31</c:v>
                </c:pt>
                <c:pt idx="118">
                  <c:v>255.76</c:v>
                </c:pt>
                <c:pt idx="119">
                  <c:v>248.68</c:v>
                </c:pt>
                <c:pt idx="120">
                  <c:v>272.36</c:v>
                </c:pt>
                <c:pt idx="121">
                  <c:v>241.58</c:v>
                </c:pt>
                <c:pt idx="122">
                  <c:v>243.67</c:v>
                </c:pt>
                <c:pt idx="123">
                  <c:v>240.88000000000065</c:v>
                </c:pt>
                <c:pt idx="124">
                  <c:v>248</c:v>
                </c:pt>
                <c:pt idx="125">
                  <c:v>217.94</c:v>
                </c:pt>
                <c:pt idx="126">
                  <c:v>251</c:v>
                </c:pt>
                <c:pt idx="127">
                  <c:v>245.53</c:v>
                </c:pt>
                <c:pt idx="128">
                  <c:v>239.44</c:v>
                </c:pt>
                <c:pt idx="129">
                  <c:v>259.60000000000002</c:v>
                </c:pt>
                <c:pt idx="130">
                  <c:v>247.20999999999998</c:v>
                </c:pt>
                <c:pt idx="131">
                  <c:v>163.29</c:v>
                </c:pt>
                <c:pt idx="132">
                  <c:v>250.56</c:v>
                </c:pt>
                <c:pt idx="133">
                  <c:v>257</c:v>
                </c:pt>
                <c:pt idx="134">
                  <c:v>232.83</c:v>
                </c:pt>
                <c:pt idx="135">
                  <c:v>229.85000000000065</c:v>
                </c:pt>
                <c:pt idx="136">
                  <c:v>237.33</c:v>
                </c:pt>
                <c:pt idx="137">
                  <c:v>260.22999999999894</c:v>
                </c:pt>
                <c:pt idx="138">
                  <c:v>216.04</c:v>
                </c:pt>
                <c:pt idx="139">
                  <c:v>270.24</c:v>
                </c:pt>
                <c:pt idx="140">
                  <c:v>248.96</c:v>
                </c:pt>
                <c:pt idx="141">
                  <c:v>250.55</c:v>
                </c:pt>
                <c:pt idx="142">
                  <c:v>265.97000000000003</c:v>
                </c:pt>
                <c:pt idx="143">
                  <c:v>254.78</c:v>
                </c:pt>
                <c:pt idx="144">
                  <c:v>232.57</c:v>
                </c:pt>
                <c:pt idx="145">
                  <c:v>258.7</c:v>
                </c:pt>
                <c:pt idx="146">
                  <c:v>255.65</c:v>
                </c:pt>
                <c:pt idx="147">
                  <c:v>239.73999999999998</c:v>
                </c:pt>
                <c:pt idx="148">
                  <c:v>238.4</c:v>
                </c:pt>
                <c:pt idx="149">
                  <c:v>253.23</c:v>
                </c:pt>
                <c:pt idx="150">
                  <c:v>246.47</c:v>
                </c:pt>
                <c:pt idx="151">
                  <c:v>246</c:v>
                </c:pt>
                <c:pt idx="152">
                  <c:v>264.92999999999893</c:v>
                </c:pt>
                <c:pt idx="153">
                  <c:v>257.60000000000002</c:v>
                </c:pt>
                <c:pt idx="154">
                  <c:v>244.20999999999998</c:v>
                </c:pt>
                <c:pt idx="155">
                  <c:v>260</c:v>
                </c:pt>
                <c:pt idx="156">
                  <c:v>240.3</c:v>
                </c:pt>
                <c:pt idx="157">
                  <c:v>233.91</c:v>
                </c:pt>
                <c:pt idx="158">
                  <c:v>234.92000000000004</c:v>
                </c:pt>
                <c:pt idx="159">
                  <c:v>253.26999999999998</c:v>
                </c:pt>
                <c:pt idx="160">
                  <c:v>245.83</c:v>
                </c:pt>
                <c:pt idx="161">
                  <c:v>269.35000000000002</c:v>
                </c:pt>
                <c:pt idx="162">
                  <c:v>252.79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51C-4597-AC28-593B33545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159320"/>
        <c:axId val="356163240"/>
      </c:scatterChart>
      <c:valAx>
        <c:axId val="356159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</a:t>
                </a:r>
                <a:r>
                  <a:rPr lang="en-US" baseline="0" dirty="0"/>
                  <a:t> Having Rigorous CTE Studies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356163240"/>
        <c:crosses val="autoZero"/>
        <c:crossBetween val="midCat"/>
      </c:valAx>
      <c:valAx>
        <c:axId val="356163240"/>
        <c:scaling>
          <c:orientation val="minMax"/>
          <c:max val="290"/>
          <c:min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Mathematics Score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35615932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40347C"/>
                </a:solidFill>
              </a:defRPr>
            </a:pPr>
            <a:r>
              <a:rPr lang="en-US" sz="320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Science</a:t>
            </a:r>
            <a:r>
              <a:rPr lang="en-US" sz="3200" b="1" i="0" baseline="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Scores By </a:t>
            </a:r>
            <a:endParaRPr lang="en-US" sz="3200" dirty="0">
              <a:solidFill>
                <a:srgbClr val="4034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 sz="1800">
                <a:solidFill>
                  <a:srgbClr val="40347C"/>
                </a:solidFill>
              </a:defRPr>
            </a:pPr>
            <a:r>
              <a:rPr lang="en-US" sz="3200" b="1" i="0" baseline="0" dirty="0">
                <a:solidFill>
                  <a:srgbClr val="403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Students Having HQ, Integrated, PBL Assignments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scatter!$H$1</c:f>
              <c:strCache>
                <c:ptCount val="1"/>
                <c:pt idx="0">
                  <c:v>Sci12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CC0000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scatter!$G$2:$G$164</c:f>
              <c:numCache>
                <c:formatCode>0%</c:formatCode>
                <c:ptCount val="163"/>
                <c:pt idx="0">
                  <c:v>0.35300000000000031</c:v>
                </c:pt>
                <c:pt idx="1">
                  <c:v>0.25700000000000001</c:v>
                </c:pt>
                <c:pt idx="2">
                  <c:v>0.29000000000000031</c:v>
                </c:pt>
                <c:pt idx="3">
                  <c:v>0.2</c:v>
                </c:pt>
                <c:pt idx="4">
                  <c:v>0.25</c:v>
                </c:pt>
                <c:pt idx="5">
                  <c:v>0.34</c:v>
                </c:pt>
                <c:pt idx="6">
                  <c:v>0</c:v>
                </c:pt>
                <c:pt idx="7">
                  <c:v>0.26</c:v>
                </c:pt>
                <c:pt idx="8">
                  <c:v>0.48100000000000032</c:v>
                </c:pt>
                <c:pt idx="9">
                  <c:v>0.2</c:v>
                </c:pt>
                <c:pt idx="10">
                  <c:v>0.24300000000000024</c:v>
                </c:pt>
                <c:pt idx="11">
                  <c:v>0.255</c:v>
                </c:pt>
                <c:pt idx="12">
                  <c:v>0.2</c:v>
                </c:pt>
                <c:pt idx="13">
                  <c:v>0.32600000000000146</c:v>
                </c:pt>
                <c:pt idx="14">
                  <c:v>0.38500000000000145</c:v>
                </c:pt>
                <c:pt idx="15">
                  <c:v>0.12200000000000009</c:v>
                </c:pt>
                <c:pt idx="16">
                  <c:v>0.34700000000000031</c:v>
                </c:pt>
                <c:pt idx="17">
                  <c:v>0.18800000000000044</c:v>
                </c:pt>
                <c:pt idx="18">
                  <c:v>0.45800000000000002</c:v>
                </c:pt>
                <c:pt idx="19">
                  <c:v>0.34</c:v>
                </c:pt>
                <c:pt idx="20">
                  <c:v>0.46200000000000002</c:v>
                </c:pt>
                <c:pt idx="21">
                  <c:v>0.37700000000000128</c:v>
                </c:pt>
                <c:pt idx="22">
                  <c:v>0.22600000000000001</c:v>
                </c:pt>
                <c:pt idx="23">
                  <c:v>0.47800000000000031</c:v>
                </c:pt>
                <c:pt idx="24">
                  <c:v>0.58499999999999996</c:v>
                </c:pt>
                <c:pt idx="25">
                  <c:v>0.44400000000000001</c:v>
                </c:pt>
                <c:pt idx="26">
                  <c:v>0.43800000000000128</c:v>
                </c:pt>
                <c:pt idx="27">
                  <c:v>0.36800000000000038</c:v>
                </c:pt>
                <c:pt idx="28">
                  <c:v>0.43600000000000128</c:v>
                </c:pt>
                <c:pt idx="29">
                  <c:v>0.41500000000000031</c:v>
                </c:pt>
                <c:pt idx="30">
                  <c:v>0.63000000000000289</c:v>
                </c:pt>
                <c:pt idx="31">
                  <c:v>0.222</c:v>
                </c:pt>
                <c:pt idx="32">
                  <c:v>0.4</c:v>
                </c:pt>
                <c:pt idx="33">
                  <c:v>0.59599999999999997</c:v>
                </c:pt>
                <c:pt idx="34">
                  <c:v>0.32400000000000145</c:v>
                </c:pt>
                <c:pt idx="35">
                  <c:v>0.4</c:v>
                </c:pt>
                <c:pt idx="36">
                  <c:v>0.61400000000000254</c:v>
                </c:pt>
                <c:pt idx="37">
                  <c:v>0.33300000000000163</c:v>
                </c:pt>
                <c:pt idx="38">
                  <c:v>0.23900000000000021</c:v>
                </c:pt>
                <c:pt idx="39">
                  <c:v>0.37500000000000128</c:v>
                </c:pt>
                <c:pt idx="40">
                  <c:v>0.42900000000000038</c:v>
                </c:pt>
                <c:pt idx="41">
                  <c:v>0.37900000000000139</c:v>
                </c:pt>
                <c:pt idx="42">
                  <c:v>0.33300000000000163</c:v>
                </c:pt>
                <c:pt idx="43">
                  <c:v>0.26400000000000001</c:v>
                </c:pt>
                <c:pt idx="44">
                  <c:v>0.34400000000000008</c:v>
                </c:pt>
                <c:pt idx="45">
                  <c:v>0.64900000000000291</c:v>
                </c:pt>
                <c:pt idx="46">
                  <c:v>0.35100000000000031</c:v>
                </c:pt>
                <c:pt idx="47">
                  <c:v>0.114</c:v>
                </c:pt>
                <c:pt idx="48">
                  <c:v>0.36400000000000032</c:v>
                </c:pt>
                <c:pt idx="49">
                  <c:v>0.45800000000000002</c:v>
                </c:pt>
                <c:pt idx="50">
                  <c:v>0.28600000000000031</c:v>
                </c:pt>
                <c:pt idx="51">
                  <c:v>0.47100000000000031</c:v>
                </c:pt>
                <c:pt idx="52">
                  <c:v>0.44400000000000001</c:v>
                </c:pt>
                <c:pt idx="53">
                  <c:v>0.55600000000000005</c:v>
                </c:pt>
                <c:pt idx="54">
                  <c:v>0.33300000000000163</c:v>
                </c:pt>
                <c:pt idx="55">
                  <c:v>0.21900000000000044</c:v>
                </c:pt>
                <c:pt idx="56">
                  <c:v>0.40900000000000031</c:v>
                </c:pt>
                <c:pt idx="57">
                  <c:v>0.36500000000000032</c:v>
                </c:pt>
                <c:pt idx="58">
                  <c:v>0.31900000000000145</c:v>
                </c:pt>
                <c:pt idx="59">
                  <c:v>0.30200000000000032</c:v>
                </c:pt>
                <c:pt idx="60">
                  <c:v>0.16700000000000001</c:v>
                </c:pt>
                <c:pt idx="61">
                  <c:v>0.4</c:v>
                </c:pt>
                <c:pt idx="62">
                  <c:v>0.54</c:v>
                </c:pt>
                <c:pt idx="63">
                  <c:v>0</c:v>
                </c:pt>
                <c:pt idx="64">
                  <c:v>0.45100000000000001</c:v>
                </c:pt>
                <c:pt idx="65">
                  <c:v>0.48500000000000032</c:v>
                </c:pt>
                <c:pt idx="66">
                  <c:v>0.34</c:v>
                </c:pt>
                <c:pt idx="67">
                  <c:v>0.35700000000000032</c:v>
                </c:pt>
                <c:pt idx="68">
                  <c:v>0.59699999999999998</c:v>
                </c:pt>
                <c:pt idx="69">
                  <c:v>0.47500000000000031</c:v>
                </c:pt>
                <c:pt idx="70">
                  <c:v>0.57700000000000062</c:v>
                </c:pt>
                <c:pt idx="71">
                  <c:v>0.47600000000000031</c:v>
                </c:pt>
                <c:pt idx="72">
                  <c:v>0.5</c:v>
                </c:pt>
                <c:pt idx="73">
                  <c:v>0.23100000000000001</c:v>
                </c:pt>
                <c:pt idx="74">
                  <c:v>0.441</c:v>
                </c:pt>
                <c:pt idx="75">
                  <c:v>0.42100000000000032</c:v>
                </c:pt>
                <c:pt idx="76">
                  <c:v>0.44900000000000001</c:v>
                </c:pt>
                <c:pt idx="77">
                  <c:v>0.47500000000000031</c:v>
                </c:pt>
                <c:pt idx="78">
                  <c:v>0.47700000000000031</c:v>
                </c:pt>
                <c:pt idx="79">
                  <c:v>0.52600000000000002</c:v>
                </c:pt>
                <c:pt idx="80">
                  <c:v>0.39100000000000151</c:v>
                </c:pt>
                <c:pt idx="81">
                  <c:v>0.39200000000000162</c:v>
                </c:pt>
                <c:pt idx="82">
                  <c:v>5.9000000000000226E-2</c:v>
                </c:pt>
                <c:pt idx="83">
                  <c:v>0.33300000000000163</c:v>
                </c:pt>
                <c:pt idx="84">
                  <c:v>0.28600000000000031</c:v>
                </c:pt>
                <c:pt idx="85">
                  <c:v>0.21800000000000044</c:v>
                </c:pt>
                <c:pt idx="86">
                  <c:v>0.23100000000000001</c:v>
                </c:pt>
                <c:pt idx="87">
                  <c:v>0.31800000000000145</c:v>
                </c:pt>
                <c:pt idx="88">
                  <c:v>0.32400000000000145</c:v>
                </c:pt>
                <c:pt idx="89">
                  <c:v>0.53400000000000003</c:v>
                </c:pt>
                <c:pt idx="90">
                  <c:v>0.34500000000000008</c:v>
                </c:pt>
                <c:pt idx="91">
                  <c:v>0.18900000000000067</c:v>
                </c:pt>
                <c:pt idx="92">
                  <c:v>0.32600000000000146</c:v>
                </c:pt>
                <c:pt idx="93">
                  <c:v>0.39500000000000163</c:v>
                </c:pt>
                <c:pt idx="94">
                  <c:v>0.34600000000000031</c:v>
                </c:pt>
                <c:pt idx="95">
                  <c:v>0.4</c:v>
                </c:pt>
                <c:pt idx="96">
                  <c:v>0.21700000000000041</c:v>
                </c:pt>
                <c:pt idx="97">
                  <c:v>0.56899999999999995</c:v>
                </c:pt>
                <c:pt idx="98">
                  <c:v>0.5</c:v>
                </c:pt>
                <c:pt idx="99">
                  <c:v>0.128</c:v>
                </c:pt>
                <c:pt idx="100">
                  <c:v>0.24400000000000024</c:v>
                </c:pt>
                <c:pt idx="101">
                  <c:v>0.63200000000000289</c:v>
                </c:pt>
                <c:pt idx="102">
                  <c:v>0.47700000000000031</c:v>
                </c:pt>
                <c:pt idx="103">
                  <c:v>0.39300000000000163</c:v>
                </c:pt>
                <c:pt idx="104">
                  <c:v>0.13200000000000001</c:v>
                </c:pt>
                <c:pt idx="105">
                  <c:v>0.34100000000000008</c:v>
                </c:pt>
                <c:pt idx="106">
                  <c:v>0.42500000000000032</c:v>
                </c:pt>
                <c:pt idx="107">
                  <c:v>0.16300000000000001</c:v>
                </c:pt>
                <c:pt idx="108">
                  <c:v>0.32100000000000145</c:v>
                </c:pt>
                <c:pt idx="109">
                  <c:v>0.59499999999999997</c:v>
                </c:pt>
                <c:pt idx="110">
                  <c:v>0.41800000000000032</c:v>
                </c:pt>
                <c:pt idx="111">
                  <c:v>0.34</c:v>
                </c:pt>
                <c:pt idx="112">
                  <c:v>0.43100000000000038</c:v>
                </c:pt>
                <c:pt idx="113">
                  <c:v>0.222</c:v>
                </c:pt>
                <c:pt idx="114">
                  <c:v>0.38600000000000145</c:v>
                </c:pt>
                <c:pt idx="115">
                  <c:v>0.46200000000000002</c:v>
                </c:pt>
                <c:pt idx="116">
                  <c:v>0.45600000000000002</c:v>
                </c:pt>
                <c:pt idx="117">
                  <c:v>0.38800000000000145</c:v>
                </c:pt>
                <c:pt idx="118">
                  <c:v>0.15000000000000024</c:v>
                </c:pt>
                <c:pt idx="119">
                  <c:v>0.20700000000000021</c:v>
                </c:pt>
                <c:pt idx="120">
                  <c:v>0.36000000000000032</c:v>
                </c:pt>
                <c:pt idx="121">
                  <c:v>0.22</c:v>
                </c:pt>
                <c:pt idx="122">
                  <c:v>0.23500000000000001</c:v>
                </c:pt>
                <c:pt idx="123">
                  <c:v>0.30500000000000038</c:v>
                </c:pt>
                <c:pt idx="124">
                  <c:v>0.32200000000000145</c:v>
                </c:pt>
                <c:pt idx="125">
                  <c:v>0.16700000000000001</c:v>
                </c:pt>
                <c:pt idx="126">
                  <c:v>0.46500000000000002</c:v>
                </c:pt>
                <c:pt idx="127">
                  <c:v>0.22900000000000001</c:v>
                </c:pt>
                <c:pt idx="128">
                  <c:v>0.19</c:v>
                </c:pt>
                <c:pt idx="129">
                  <c:v>0.54500000000000004</c:v>
                </c:pt>
                <c:pt idx="130">
                  <c:v>0.49000000000000032</c:v>
                </c:pt>
                <c:pt idx="131">
                  <c:v>4.8000000000000001E-2</c:v>
                </c:pt>
                <c:pt idx="132">
                  <c:v>0.38200000000000145</c:v>
                </c:pt>
                <c:pt idx="133">
                  <c:v>0.40500000000000008</c:v>
                </c:pt>
                <c:pt idx="134">
                  <c:v>0.52400000000000002</c:v>
                </c:pt>
                <c:pt idx="135">
                  <c:v>0.26500000000000001</c:v>
                </c:pt>
                <c:pt idx="136">
                  <c:v>0.41700000000000031</c:v>
                </c:pt>
                <c:pt idx="137">
                  <c:v>0.46200000000000002</c:v>
                </c:pt>
                <c:pt idx="138">
                  <c:v>0.20800000000000021</c:v>
                </c:pt>
                <c:pt idx="139">
                  <c:v>0.58599999999999997</c:v>
                </c:pt>
                <c:pt idx="140">
                  <c:v>0.43600000000000128</c:v>
                </c:pt>
                <c:pt idx="141">
                  <c:v>0.56599999999999995</c:v>
                </c:pt>
                <c:pt idx="142">
                  <c:v>0.47100000000000031</c:v>
                </c:pt>
                <c:pt idx="143">
                  <c:v>0.36000000000000032</c:v>
                </c:pt>
                <c:pt idx="144">
                  <c:v>0.26700000000000002</c:v>
                </c:pt>
                <c:pt idx="145">
                  <c:v>0.30400000000000038</c:v>
                </c:pt>
                <c:pt idx="146">
                  <c:v>0.45</c:v>
                </c:pt>
                <c:pt idx="147">
                  <c:v>0.34100000000000008</c:v>
                </c:pt>
                <c:pt idx="148">
                  <c:v>0.23500000000000001</c:v>
                </c:pt>
                <c:pt idx="149">
                  <c:v>0.38700000000000145</c:v>
                </c:pt>
                <c:pt idx="150">
                  <c:v>0.34700000000000031</c:v>
                </c:pt>
                <c:pt idx="151">
                  <c:v>0.23300000000000001</c:v>
                </c:pt>
                <c:pt idx="152">
                  <c:v>0.54400000000000004</c:v>
                </c:pt>
                <c:pt idx="153">
                  <c:v>0.22900000000000001</c:v>
                </c:pt>
                <c:pt idx="154">
                  <c:v>0.21600000000000041</c:v>
                </c:pt>
                <c:pt idx="155">
                  <c:v>0</c:v>
                </c:pt>
                <c:pt idx="156">
                  <c:v>0.27600000000000002</c:v>
                </c:pt>
                <c:pt idx="157">
                  <c:v>0.34500000000000008</c:v>
                </c:pt>
                <c:pt idx="158">
                  <c:v>0.35600000000000032</c:v>
                </c:pt>
                <c:pt idx="159">
                  <c:v>0.64700000000000291</c:v>
                </c:pt>
                <c:pt idx="160">
                  <c:v>0.27800000000000002</c:v>
                </c:pt>
                <c:pt idx="161">
                  <c:v>0.46700000000000008</c:v>
                </c:pt>
                <c:pt idx="162">
                  <c:v>0.42100000000000032</c:v>
                </c:pt>
              </c:numCache>
            </c:numRef>
          </c:xVal>
          <c:yVal>
            <c:numRef>
              <c:f>scatter!$H$2:$H$164</c:f>
              <c:numCache>
                <c:formatCode>#,##0</c:formatCode>
                <c:ptCount val="163"/>
                <c:pt idx="0">
                  <c:v>243.47</c:v>
                </c:pt>
                <c:pt idx="1">
                  <c:v>235.58</c:v>
                </c:pt>
                <c:pt idx="2">
                  <c:v>242.48000000000027</c:v>
                </c:pt>
                <c:pt idx="3">
                  <c:v>211.08</c:v>
                </c:pt>
                <c:pt idx="4">
                  <c:v>221.63</c:v>
                </c:pt>
                <c:pt idx="5">
                  <c:v>278.67</c:v>
                </c:pt>
                <c:pt idx="6">
                  <c:v>221.15</c:v>
                </c:pt>
                <c:pt idx="7">
                  <c:v>199.2</c:v>
                </c:pt>
                <c:pt idx="8">
                  <c:v>264.87</c:v>
                </c:pt>
                <c:pt idx="9">
                  <c:v>216.26</c:v>
                </c:pt>
                <c:pt idx="10">
                  <c:v>244.08</c:v>
                </c:pt>
                <c:pt idx="11">
                  <c:v>241.02</c:v>
                </c:pt>
                <c:pt idx="12">
                  <c:v>232</c:v>
                </c:pt>
                <c:pt idx="13">
                  <c:v>255.76</c:v>
                </c:pt>
                <c:pt idx="14">
                  <c:v>250.73</c:v>
                </c:pt>
                <c:pt idx="15">
                  <c:v>208.66</c:v>
                </c:pt>
                <c:pt idx="16">
                  <c:v>248.73</c:v>
                </c:pt>
                <c:pt idx="17">
                  <c:v>245.33</c:v>
                </c:pt>
                <c:pt idx="18">
                  <c:v>268.5</c:v>
                </c:pt>
                <c:pt idx="19">
                  <c:v>258.54000000000002</c:v>
                </c:pt>
                <c:pt idx="20">
                  <c:v>245.91</c:v>
                </c:pt>
                <c:pt idx="21">
                  <c:v>260.97000000000003</c:v>
                </c:pt>
                <c:pt idx="22">
                  <c:v>225.91</c:v>
                </c:pt>
                <c:pt idx="23">
                  <c:v>251.89000000000001</c:v>
                </c:pt>
                <c:pt idx="24">
                  <c:v>281.77999999999969</c:v>
                </c:pt>
                <c:pt idx="25">
                  <c:v>260.52999999999969</c:v>
                </c:pt>
                <c:pt idx="26">
                  <c:v>255.03</c:v>
                </c:pt>
                <c:pt idx="27">
                  <c:v>263.33999999999969</c:v>
                </c:pt>
                <c:pt idx="28">
                  <c:v>263.36</c:v>
                </c:pt>
                <c:pt idx="29">
                  <c:v>246.23</c:v>
                </c:pt>
                <c:pt idx="30">
                  <c:v>262.39</c:v>
                </c:pt>
                <c:pt idx="31">
                  <c:v>252.5</c:v>
                </c:pt>
                <c:pt idx="32">
                  <c:v>259.14999999999998</c:v>
                </c:pt>
                <c:pt idx="33">
                  <c:v>265.8</c:v>
                </c:pt>
                <c:pt idx="34">
                  <c:v>255.76</c:v>
                </c:pt>
                <c:pt idx="35">
                  <c:v>244.44</c:v>
                </c:pt>
                <c:pt idx="36">
                  <c:v>258</c:v>
                </c:pt>
                <c:pt idx="37">
                  <c:v>248.9</c:v>
                </c:pt>
                <c:pt idx="38">
                  <c:v>236.76999999999998</c:v>
                </c:pt>
                <c:pt idx="39">
                  <c:v>253.63</c:v>
                </c:pt>
                <c:pt idx="40">
                  <c:v>245.79</c:v>
                </c:pt>
                <c:pt idx="41">
                  <c:v>226.36</c:v>
                </c:pt>
                <c:pt idx="42">
                  <c:v>262.33</c:v>
                </c:pt>
                <c:pt idx="43">
                  <c:v>237.28</c:v>
                </c:pt>
                <c:pt idx="44">
                  <c:v>255.44</c:v>
                </c:pt>
                <c:pt idx="45">
                  <c:v>250.78</c:v>
                </c:pt>
                <c:pt idx="46">
                  <c:v>259.76</c:v>
                </c:pt>
                <c:pt idx="47">
                  <c:v>212.48000000000027</c:v>
                </c:pt>
                <c:pt idx="48">
                  <c:v>246.72</c:v>
                </c:pt>
                <c:pt idx="49">
                  <c:v>266.75</c:v>
                </c:pt>
                <c:pt idx="50">
                  <c:v>252.9</c:v>
                </c:pt>
                <c:pt idx="51">
                  <c:v>259.05</c:v>
                </c:pt>
                <c:pt idx="52">
                  <c:v>271.67</c:v>
                </c:pt>
                <c:pt idx="53">
                  <c:v>248.67</c:v>
                </c:pt>
                <c:pt idx="54">
                  <c:v>214.76999999999998</c:v>
                </c:pt>
                <c:pt idx="55">
                  <c:v>188.36</c:v>
                </c:pt>
                <c:pt idx="56">
                  <c:v>230.04</c:v>
                </c:pt>
                <c:pt idx="57">
                  <c:v>263.78999999999894</c:v>
                </c:pt>
                <c:pt idx="58">
                  <c:v>260.04000000000002</c:v>
                </c:pt>
                <c:pt idx="59">
                  <c:v>244.91</c:v>
                </c:pt>
                <c:pt idx="60">
                  <c:v>222.41</c:v>
                </c:pt>
                <c:pt idx="61">
                  <c:v>240.13</c:v>
                </c:pt>
                <c:pt idx="62">
                  <c:v>257.2</c:v>
                </c:pt>
                <c:pt idx="63">
                  <c:v>273.33</c:v>
                </c:pt>
                <c:pt idx="64">
                  <c:v>262.66000000000008</c:v>
                </c:pt>
                <c:pt idx="65">
                  <c:v>256.98999999999899</c:v>
                </c:pt>
                <c:pt idx="66">
                  <c:v>242.26</c:v>
                </c:pt>
                <c:pt idx="67">
                  <c:v>246.76</c:v>
                </c:pt>
                <c:pt idx="68">
                  <c:v>267.22999999999894</c:v>
                </c:pt>
                <c:pt idx="69">
                  <c:v>252.95000000000007</c:v>
                </c:pt>
                <c:pt idx="70">
                  <c:v>264.62</c:v>
                </c:pt>
                <c:pt idx="71">
                  <c:v>257.08999999999969</c:v>
                </c:pt>
                <c:pt idx="72">
                  <c:v>265.44</c:v>
                </c:pt>
                <c:pt idx="73">
                  <c:v>252.67</c:v>
                </c:pt>
                <c:pt idx="74">
                  <c:v>238.84</c:v>
                </c:pt>
                <c:pt idx="75">
                  <c:v>256.68</c:v>
                </c:pt>
                <c:pt idx="76">
                  <c:v>260.27</c:v>
                </c:pt>
                <c:pt idx="77">
                  <c:v>260.33999999999969</c:v>
                </c:pt>
                <c:pt idx="78">
                  <c:v>252.91</c:v>
                </c:pt>
                <c:pt idx="79">
                  <c:v>260.55</c:v>
                </c:pt>
                <c:pt idx="80">
                  <c:v>235.46</c:v>
                </c:pt>
                <c:pt idx="81">
                  <c:v>245.82000000000065</c:v>
                </c:pt>
                <c:pt idx="82">
                  <c:v>198.75</c:v>
                </c:pt>
                <c:pt idx="83">
                  <c:v>255.79</c:v>
                </c:pt>
                <c:pt idx="84">
                  <c:v>251.48000000000027</c:v>
                </c:pt>
                <c:pt idx="85">
                  <c:v>221.46</c:v>
                </c:pt>
                <c:pt idx="86">
                  <c:v>211.25</c:v>
                </c:pt>
                <c:pt idx="87">
                  <c:v>230.28</c:v>
                </c:pt>
                <c:pt idx="88">
                  <c:v>225.23999999999998</c:v>
                </c:pt>
                <c:pt idx="89">
                  <c:v>272.66000000000008</c:v>
                </c:pt>
                <c:pt idx="90">
                  <c:v>208.82000000000065</c:v>
                </c:pt>
                <c:pt idx="91">
                  <c:v>241.10999999999999</c:v>
                </c:pt>
                <c:pt idx="92">
                  <c:v>247.64</c:v>
                </c:pt>
                <c:pt idx="93">
                  <c:v>228.93</c:v>
                </c:pt>
                <c:pt idx="94">
                  <c:v>238.13</c:v>
                </c:pt>
                <c:pt idx="95">
                  <c:v>214.56</c:v>
                </c:pt>
                <c:pt idx="96">
                  <c:v>227.53</c:v>
                </c:pt>
                <c:pt idx="97">
                  <c:v>250.86</c:v>
                </c:pt>
                <c:pt idx="98">
                  <c:v>213.13</c:v>
                </c:pt>
                <c:pt idx="99">
                  <c:v>190.19</c:v>
                </c:pt>
                <c:pt idx="100">
                  <c:v>222.67</c:v>
                </c:pt>
                <c:pt idx="101">
                  <c:v>252.68</c:v>
                </c:pt>
                <c:pt idx="102">
                  <c:v>250.04</c:v>
                </c:pt>
                <c:pt idx="103">
                  <c:v>256.07</c:v>
                </c:pt>
                <c:pt idx="104">
                  <c:v>242.55</c:v>
                </c:pt>
                <c:pt idx="105">
                  <c:v>195.42000000000004</c:v>
                </c:pt>
                <c:pt idx="106">
                  <c:v>243.25</c:v>
                </c:pt>
                <c:pt idx="107">
                  <c:v>237.91</c:v>
                </c:pt>
                <c:pt idx="108">
                  <c:v>209.98000000000027</c:v>
                </c:pt>
                <c:pt idx="109">
                  <c:v>259.47999999999894</c:v>
                </c:pt>
                <c:pt idx="110">
                  <c:v>242.10999999999999</c:v>
                </c:pt>
                <c:pt idx="111">
                  <c:v>238.12</c:v>
                </c:pt>
                <c:pt idx="112">
                  <c:v>248.88000000000065</c:v>
                </c:pt>
                <c:pt idx="113">
                  <c:v>230.81</c:v>
                </c:pt>
                <c:pt idx="114">
                  <c:v>228.64</c:v>
                </c:pt>
                <c:pt idx="115">
                  <c:v>262.04000000000002</c:v>
                </c:pt>
                <c:pt idx="116">
                  <c:v>240.38000000000065</c:v>
                </c:pt>
                <c:pt idx="117">
                  <c:v>248.15</c:v>
                </c:pt>
                <c:pt idx="118">
                  <c:v>255.92000000000004</c:v>
                </c:pt>
                <c:pt idx="119">
                  <c:v>243.91</c:v>
                </c:pt>
                <c:pt idx="120">
                  <c:v>261.54000000000002</c:v>
                </c:pt>
                <c:pt idx="121">
                  <c:v>227.1</c:v>
                </c:pt>
                <c:pt idx="122">
                  <c:v>244.85000000000065</c:v>
                </c:pt>
                <c:pt idx="123">
                  <c:v>248.98000000000027</c:v>
                </c:pt>
                <c:pt idx="124">
                  <c:v>246.37</c:v>
                </c:pt>
                <c:pt idx="125">
                  <c:v>231.54</c:v>
                </c:pt>
                <c:pt idx="126">
                  <c:v>251.23</c:v>
                </c:pt>
                <c:pt idx="127">
                  <c:v>239.33</c:v>
                </c:pt>
                <c:pt idx="128">
                  <c:v>243.02</c:v>
                </c:pt>
                <c:pt idx="129">
                  <c:v>245.69</c:v>
                </c:pt>
                <c:pt idx="130">
                  <c:v>243.53</c:v>
                </c:pt>
                <c:pt idx="131">
                  <c:v>192.05</c:v>
                </c:pt>
                <c:pt idx="132">
                  <c:v>235.26999999999998</c:v>
                </c:pt>
                <c:pt idx="133">
                  <c:v>232.10999999999999</c:v>
                </c:pt>
                <c:pt idx="134">
                  <c:v>236.68</c:v>
                </c:pt>
                <c:pt idx="135">
                  <c:v>221.82000000000065</c:v>
                </c:pt>
                <c:pt idx="136">
                  <c:v>244.26999999999998</c:v>
                </c:pt>
                <c:pt idx="137">
                  <c:v>262.08</c:v>
                </c:pt>
                <c:pt idx="138">
                  <c:v>219.38000000000065</c:v>
                </c:pt>
                <c:pt idx="139">
                  <c:v>269.02</c:v>
                </c:pt>
                <c:pt idx="140">
                  <c:v>252.78</c:v>
                </c:pt>
                <c:pt idx="141">
                  <c:v>242.8</c:v>
                </c:pt>
                <c:pt idx="142">
                  <c:v>255.56</c:v>
                </c:pt>
                <c:pt idx="143">
                  <c:v>253.82000000000065</c:v>
                </c:pt>
                <c:pt idx="144">
                  <c:v>226.66</c:v>
                </c:pt>
                <c:pt idx="145">
                  <c:v>242.3</c:v>
                </c:pt>
                <c:pt idx="146">
                  <c:v>248.6</c:v>
                </c:pt>
                <c:pt idx="147">
                  <c:v>242.10999999999999</c:v>
                </c:pt>
                <c:pt idx="148">
                  <c:v>243.23999999999998</c:v>
                </c:pt>
                <c:pt idx="149">
                  <c:v>239.48000000000027</c:v>
                </c:pt>
                <c:pt idx="150">
                  <c:v>250.67</c:v>
                </c:pt>
                <c:pt idx="151">
                  <c:v>242.83</c:v>
                </c:pt>
                <c:pt idx="152">
                  <c:v>263.37</c:v>
                </c:pt>
                <c:pt idx="153">
                  <c:v>245.69</c:v>
                </c:pt>
                <c:pt idx="154">
                  <c:v>237.49</c:v>
                </c:pt>
                <c:pt idx="155">
                  <c:v>256.33</c:v>
                </c:pt>
                <c:pt idx="156">
                  <c:v>250.41</c:v>
                </c:pt>
                <c:pt idx="157">
                  <c:v>250.14</c:v>
                </c:pt>
                <c:pt idx="158">
                  <c:v>241.29</c:v>
                </c:pt>
                <c:pt idx="159">
                  <c:v>269.94</c:v>
                </c:pt>
                <c:pt idx="160">
                  <c:v>250.19</c:v>
                </c:pt>
                <c:pt idx="161">
                  <c:v>269.97999999999894</c:v>
                </c:pt>
                <c:pt idx="162">
                  <c:v>265.7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BD0-4859-9E3B-147ACD097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429504"/>
        <c:axId val="275430288"/>
      </c:scatterChart>
      <c:valAx>
        <c:axId val="275429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 dirty="0"/>
                  <a:t>Percent Having Rigorous CTE Studies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275430288"/>
        <c:crosses val="autoZero"/>
        <c:crossBetween val="midCat"/>
      </c:valAx>
      <c:valAx>
        <c:axId val="275430288"/>
        <c:scaling>
          <c:orientation val="minMax"/>
          <c:max val="290"/>
          <c:min val="1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Science</a:t>
                </a:r>
                <a:r>
                  <a:rPr lang="en-US" baseline="0"/>
                  <a:t> Score</a:t>
                </a:r>
                <a:endParaRPr lang="en-US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27542950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C82AE-ECE7-AC49-AA8F-714F05491AAA}" type="datetime1">
              <a:rPr lang="en-US" smtClean="0">
                <a:solidFill>
                  <a:srgbClr val="7C6A55"/>
                </a:solidFill>
              </a:rPr>
              <a:t>6/26/2017</a:t>
            </a:fld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>
                <a:solidFill>
                  <a:srgbClr val="7C6A55"/>
                </a:solidFill>
              </a:rPr>
              <a:t>Presentation Title / Presenter First Name Last Name</a:t>
            </a:r>
            <a:endParaRPr lang="en-US" dirty="0">
              <a:solidFill>
                <a:srgbClr val="7C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5615-0249-D440-8B1B-134AA5501235}" type="slidenum">
              <a:rPr lang="en-US" smtClean="0">
                <a:solidFill>
                  <a:srgbClr val="7C6A55"/>
                </a:solidFill>
              </a:rPr>
              <a:t>‹#›</a:t>
            </a:fld>
            <a:endParaRPr lang="en-US">
              <a:solidFill>
                <a:srgbClr val="7C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096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24314348-ABE9-4C47-ACDF-08ED4AE7152E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F2903E7-652A-FC41-B5FF-0807B98EA4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666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accent4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of all </a:t>
            </a:r>
            <a:r>
              <a:rPr lang="en-US" altLang="en-US" sz="1400" i="1"/>
              <a:t>Technology Centers That Work</a:t>
            </a:r>
            <a:r>
              <a:rPr lang="en-US" altLang="en-US" sz="1400" b="1" i="1"/>
              <a:t> </a:t>
            </a:r>
            <a:r>
              <a:rPr lang="en-US" altLang="en-US" sz="1400"/>
              <a:t>sites by reading scores on the 2012 </a:t>
            </a:r>
            <a:r>
              <a:rPr lang="en-US" altLang="en-US" sz="1400" i="1"/>
              <a:t>HSTW </a:t>
            </a:r>
            <a:r>
              <a:rPr lang="en-US" altLang="en-US" sz="1400"/>
              <a:t>Assessment and by the percentage of students having rigorous career/technical studies shows </a:t>
            </a:r>
            <a:r>
              <a:rPr lang="en-US" altLang="en-US" sz="1400" b="1"/>
              <a:t>a positive correlation</a:t>
            </a:r>
            <a:r>
              <a:rPr lang="en-US" altLang="en-US" sz="1400"/>
              <a:t> between a site’s mean reading scores and the percentage of students experiencing rigorous career/technical assignments.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is composed of 163 </a:t>
            </a:r>
            <a:r>
              <a:rPr lang="en-US" altLang="en-US" sz="1400" i="1"/>
              <a:t>TCTW</a:t>
            </a:r>
            <a:r>
              <a:rPr lang="en-US" altLang="en-US" sz="1400"/>
              <a:t> schools that participated in the 2012 Assessment.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The line in the middle of the scatter plot is the line of best fit to determine a correlation.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chemeClr val="tx1"/>
                </a:solidFill>
                <a:latin typeface="AGaramond Semibold" charset="0"/>
              </a:defRPr>
            </a:lvl1pPr>
            <a:lvl2pPr marL="772529" indent="-297127">
              <a:defRPr sz="2500">
                <a:solidFill>
                  <a:schemeClr val="tx1"/>
                </a:solidFill>
                <a:latin typeface="AGaramond Semibold" charset="0"/>
              </a:defRPr>
            </a:lvl2pPr>
            <a:lvl3pPr marL="1188507" indent="-237701">
              <a:defRPr sz="2500">
                <a:solidFill>
                  <a:schemeClr val="tx1"/>
                </a:solidFill>
                <a:latin typeface="AGaramond Semibold" charset="0"/>
              </a:defRPr>
            </a:lvl3pPr>
            <a:lvl4pPr marL="1663910" indent="-237701">
              <a:defRPr sz="2500">
                <a:solidFill>
                  <a:schemeClr val="tx1"/>
                </a:solidFill>
                <a:latin typeface="AGaramond Semibold" charset="0"/>
              </a:defRPr>
            </a:lvl4pPr>
            <a:lvl5pPr marL="2139312" indent="-237701">
              <a:defRPr sz="2500">
                <a:solidFill>
                  <a:schemeClr val="tx1"/>
                </a:solidFill>
                <a:latin typeface="AGaramond Semibold" charset="0"/>
              </a:defRPr>
            </a:lvl5pPr>
            <a:lvl6pPr marL="2614715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6pPr>
            <a:lvl7pPr marL="3090117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7pPr>
            <a:lvl8pPr marL="3565521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8pPr>
            <a:lvl9pPr marL="4040924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9pPr>
          </a:lstStyle>
          <a:p>
            <a:fld id="{32768E6D-6209-453C-9F03-C407E5B6A603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2305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is composed of 163 </a:t>
            </a:r>
            <a:r>
              <a:rPr lang="en-US" altLang="en-US" sz="1400" i="1"/>
              <a:t>TCTW</a:t>
            </a:r>
            <a:r>
              <a:rPr lang="en-US" altLang="en-US" sz="1400"/>
              <a:t> schools that participated in the 2012 assessment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of all </a:t>
            </a:r>
            <a:r>
              <a:rPr lang="en-US" altLang="en-US" sz="1400" i="1"/>
              <a:t>Technology Centers That Work</a:t>
            </a:r>
            <a:r>
              <a:rPr lang="en-US" altLang="en-US" sz="1400" b="1" i="1"/>
              <a:t> </a:t>
            </a:r>
            <a:r>
              <a:rPr lang="en-US" altLang="en-US" sz="1400"/>
              <a:t>sites by schools’ average mathematics scores on the 2012 </a:t>
            </a:r>
            <a:r>
              <a:rPr lang="en-US" altLang="en-US" sz="1400" i="1"/>
              <a:t>HSTW </a:t>
            </a:r>
            <a:r>
              <a:rPr lang="en-US" altLang="en-US" sz="1400"/>
              <a:t>Assessment and the percentage of students having rigorous career/technical studies shows </a:t>
            </a:r>
            <a:r>
              <a:rPr lang="en-US" altLang="en-US" sz="1400" b="1"/>
              <a:t>a positive correlation</a:t>
            </a:r>
            <a:r>
              <a:rPr lang="en-US" altLang="en-US" sz="1400"/>
              <a:t> between a site’s mean math scores and the percentage of students experiencing rigorous career/technical assignments.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The line in the middle of the scatter plot is the line of best fit to determine a correlation.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chemeClr val="tx1"/>
                </a:solidFill>
                <a:latin typeface="AGaramond Semibold" charset="0"/>
              </a:defRPr>
            </a:lvl1pPr>
            <a:lvl2pPr marL="772529" indent="-297127">
              <a:defRPr sz="2500">
                <a:solidFill>
                  <a:schemeClr val="tx1"/>
                </a:solidFill>
                <a:latin typeface="AGaramond Semibold" charset="0"/>
              </a:defRPr>
            </a:lvl2pPr>
            <a:lvl3pPr marL="1188507" indent="-237701">
              <a:defRPr sz="2500">
                <a:solidFill>
                  <a:schemeClr val="tx1"/>
                </a:solidFill>
                <a:latin typeface="AGaramond Semibold" charset="0"/>
              </a:defRPr>
            </a:lvl3pPr>
            <a:lvl4pPr marL="1663910" indent="-237701">
              <a:defRPr sz="2500">
                <a:solidFill>
                  <a:schemeClr val="tx1"/>
                </a:solidFill>
                <a:latin typeface="AGaramond Semibold" charset="0"/>
              </a:defRPr>
            </a:lvl4pPr>
            <a:lvl5pPr marL="2139312" indent="-237701">
              <a:defRPr sz="2500">
                <a:solidFill>
                  <a:schemeClr val="tx1"/>
                </a:solidFill>
                <a:latin typeface="AGaramond Semibold" charset="0"/>
              </a:defRPr>
            </a:lvl5pPr>
            <a:lvl6pPr marL="2614715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6pPr>
            <a:lvl7pPr marL="3090117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7pPr>
            <a:lvl8pPr marL="3565521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8pPr>
            <a:lvl9pPr marL="4040924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9pPr>
          </a:lstStyle>
          <a:p>
            <a:fld id="{E5D01C0B-3472-4ADE-9724-88F712EFDFB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53213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xfrm>
            <a:off x="711121" y="4446778"/>
            <a:ext cx="5688965" cy="42879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is composed of 163 </a:t>
            </a:r>
            <a:r>
              <a:rPr lang="en-US" altLang="en-US" sz="1400" i="1"/>
              <a:t>TCTW</a:t>
            </a:r>
            <a:r>
              <a:rPr lang="en-US" altLang="en-US" sz="1400"/>
              <a:t> schools that participated in the 2012 Assessment.  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This scatter plot of all </a:t>
            </a:r>
            <a:r>
              <a:rPr lang="en-US" altLang="en-US" sz="1400" i="1"/>
              <a:t>Technology Centers That Work</a:t>
            </a:r>
            <a:r>
              <a:rPr lang="en-US" altLang="en-US" sz="1400" b="1" i="1"/>
              <a:t> </a:t>
            </a:r>
            <a:r>
              <a:rPr lang="en-US" altLang="en-US" sz="1400"/>
              <a:t>sites by schools’ science scores on the 2012 </a:t>
            </a:r>
            <a:r>
              <a:rPr lang="en-US" altLang="en-US" sz="1400" i="1"/>
              <a:t>HSTW </a:t>
            </a:r>
            <a:r>
              <a:rPr lang="en-US" altLang="en-US" sz="1400"/>
              <a:t>Assessment and the percentage of students having Rigorous Career/Technical Studies shows </a:t>
            </a:r>
            <a:r>
              <a:rPr lang="en-US" altLang="en-US" sz="1400" b="1"/>
              <a:t>a positive correlation</a:t>
            </a:r>
            <a:r>
              <a:rPr lang="en-US" altLang="en-US" sz="1400"/>
              <a:t> between a site’s mean science scores and the percentage of students experiencing rigorous career/technical assignments.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/>
              <a:t>The line in the middle of the scatter plot is the line of best fit to determine a correlation.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chemeClr val="tx1"/>
                </a:solidFill>
                <a:latin typeface="AGaramond Semibold" charset="0"/>
              </a:defRPr>
            </a:lvl1pPr>
            <a:lvl2pPr marL="772529" indent="-297127">
              <a:defRPr sz="2500">
                <a:solidFill>
                  <a:schemeClr val="tx1"/>
                </a:solidFill>
                <a:latin typeface="AGaramond Semibold" charset="0"/>
              </a:defRPr>
            </a:lvl2pPr>
            <a:lvl3pPr marL="1188507" indent="-237701">
              <a:defRPr sz="2500">
                <a:solidFill>
                  <a:schemeClr val="tx1"/>
                </a:solidFill>
                <a:latin typeface="AGaramond Semibold" charset="0"/>
              </a:defRPr>
            </a:lvl3pPr>
            <a:lvl4pPr marL="1663910" indent="-237701">
              <a:defRPr sz="2500">
                <a:solidFill>
                  <a:schemeClr val="tx1"/>
                </a:solidFill>
                <a:latin typeface="AGaramond Semibold" charset="0"/>
              </a:defRPr>
            </a:lvl4pPr>
            <a:lvl5pPr marL="2139312" indent="-237701">
              <a:defRPr sz="2500">
                <a:solidFill>
                  <a:schemeClr val="tx1"/>
                </a:solidFill>
                <a:latin typeface="AGaramond Semibold" charset="0"/>
              </a:defRPr>
            </a:lvl5pPr>
            <a:lvl6pPr marL="2614715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6pPr>
            <a:lvl7pPr marL="3090117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7pPr>
            <a:lvl8pPr marL="3565521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8pPr>
            <a:lvl9pPr marL="4040924" indent="-2377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Garamond Semibold" charset="0"/>
              </a:defRPr>
            </a:lvl9pPr>
          </a:lstStyle>
          <a:p>
            <a:fld id="{87724749-CCC0-4AAE-A333-720C900FF257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80569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their notebooks they need to respond to this question</a:t>
            </a:r>
            <a:r>
              <a:rPr lang="en-US" baseline="0" dirty="0"/>
              <a:t> or you can use </a:t>
            </a:r>
            <a:r>
              <a:rPr lang="en-US" baseline="0"/>
              <a:t>Answer Garden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6DBF0F-90FC-4171-AAD7-F2A90D3948F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2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/Open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61318" y="1501775"/>
            <a:ext cx="6351591" cy="1470025"/>
          </a:xfrm>
        </p:spPr>
        <p:txBody>
          <a:bodyPr>
            <a:noAutofit/>
          </a:bodyPr>
          <a:lstStyle>
            <a:lvl1pPr algn="l">
              <a:defRPr sz="54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1317" y="4691680"/>
            <a:ext cx="6351591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bg1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i="1" dirty="0"/>
              <a:t>Presented by</a:t>
            </a:r>
            <a:r>
              <a:rPr lang="en-US" dirty="0"/>
              <a:t>:</a:t>
            </a:r>
          </a:p>
          <a:p>
            <a:r>
              <a:rPr lang="en-US" dirty="0"/>
              <a:t>Presenter Name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794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4109" y="274638"/>
            <a:ext cx="7667805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4108" y="1535113"/>
            <a:ext cx="37466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108" y="2174875"/>
            <a:ext cx="3746608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5491" y="1535113"/>
            <a:ext cx="3729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5491" y="2174875"/>
            <a:ext cx="3729514" cy="3951288"/>
          </a:xfrm>
        </p:spPr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08182" y="381000"/>
            <a:ext cx="7779327" cy="49530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5486400"/>
            <a:ext cx="7802418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Slide Title/Headline</a:t>
            </a:r>
          </a:p>
        </p:txBody>
      </p:sp>
    </p:spTree>
    <p:extLst>
      <p:ext uri="{BB962C8B-B14F-4D97-AF65-F5344CB8AC3E}">
        <p14:creationId xmlns:p14="http://schemas.microsoft.com/office/powerpoint/2010/main" val="414198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85090" y="42461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Presentation Name/Presenter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58774" y="42461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85090" y="3438796"/>
            <a:ext cx="3786910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69475" y="3420666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</p:spTree>
    <p:extLst>
      <p:ext uri="{BB962C8B-B14F-4D97-AF65-F5344CB8AC3E}">
        <p14:creationId xmlns:p14="http://schemas.microsoft.com/office/powerpoint/2010/main" val="2332485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hotos - With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14109" y="37757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Presentation Name/Presenter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69565" y="377575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814108" y="3407436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769565" y="3390787"/>
            <a:ext cx="3785616" cy="2816226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in center to insert photo</a:t>
            </a:r>
          </a:p>
        </p:txBody>
      </p:sp>
    </p:spTree>
    <p:extLst>
      <p:ext uri="{BB962C8B-B14F-4D97-AF65-F5344CB8AC3E}">
        <p14:creationId xmlns:p14="http://schemas.microsoft.com/office/powerpoint/2010/main" val="38932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3050"/>
            <a:ext cx="30780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Slide Title/Headline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38600" y="273050"/>
            <a:ext cx="4483570" cy="5853113"/>
          </a:xfrm>
        </p:spPr>
        <p:txBody>
          <a:bodyPr/>
          <a:lstStyle>
            <a:lvl1pPr marL="0" indent="0">
              <a:buFontTx/>
              <a:buNone/>
              <a:defRPr sz="32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4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icon to insert photo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5090" y="1435100"/>
            <a:ext cx="3101109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text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Presentation Name/Presenter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4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89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ly Blank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12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38227" y="1524000"/>
            <a:ext cx="63285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bg1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For More Information:</a:t>
            </a:r>
          </a:p>
          <a:p>
            <a:r>
              <a:rPr lang="en-US" dirty="0"/>
              <a:t>Presenter Name</a:t>
            </a:r>
          </a:p>
          <a:p>
            <a:r>
              <a:rPr lang="en-US" dirty="0"/>
              <a:t>Email Address/Phone Number</a:t>
            </a:r>
          </a:p>
        </p:txBody>
      </p:sp>
    </p:spTree>
    <p:extLst>
      <p:ext uri="{BB962C8B-B14F-4D97-AF65-F5344CB8AC3E}">
        <p14:creationId xmlns:p14="http://schemas.microsoft.com/office/powerpoint/2010/main" val="11721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274638"/>
            <a:ext cx="7697381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Introduction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8182" y="1600200"/>
            <a:ext cx="7697381" cy="452596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5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Type a brief introduction here including details about your presentation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5203" y="6401870"/>
            <a:ext cx="3148590" cy="411480"/>
          </a:xfrm>
          <a:noFill/>
          <a:ln>
            <a:noFill/>
          </a:ln>
        </p:spPr>
        <p:txBody>
          <a:bodyPr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Presentation Name/Presenter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9381" y="6403351"/>
            <a:ext cx="568311" cy="41148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4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181" y="1371600"/>
            <a:ext cx="7690897" cy="139406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8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New Section </a:t>
            </a:r>
          </a:p>
          <a:p>
            <a:pPr lvl="0"/>
            <a:r>
              <a:rPr lang="en-US" dirty="0"/>
              <a:t>or Topic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Name/Presenter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ulle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182" y="1662070"/>
            <a:ext cx="7713987" cy="4464093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294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Number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4109" y="274638"/>
            <a:ext cx="7667805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108" y="1662070"/>
            <a:ext cx="7690897" cy="4464093"/>
          </a:xfrm>
        </p:spPr>
        <p:txBody>
          <a:bodyPr/>
          <a:lstStyle>
            <a:lvl1pPr marL="514350" indent="-514350">
              <a:buClr>
                <a:schemeClr val="accent5"/>
              </a:buClr>
              <a:buFont typeface="+mj-lt"/>
              <a:buAutoNum type="romanUcPeriod"/>
              <a:defRPr sz="2400">
                <a:solidFill>
                  <a:schemeClr val="accent5"/>
                </a:solidFill>
              </a:defRPr>
            </a:lvl1pPr>
            <a:lvl2pPr marL="971550" indent="-514350">
              <a:buClr>
                <a:schemeClr val="accent5"/>
              </a:buClr>
              <a:buFont typeface="+mj-lt"/>
              <a:buAutoNum type="romanUcPeriod"/>
              <a:defRPr sz="2000">
                <a:solidFill>
                  <a:schemeClr val="accent5"/>
                </a:solidFill>
              </a:defRPr>
            </a:lvl2pPr>
            <a:lvl3pPr marL="1314450" indent="-400050">
              <a:buClr>
                <a:schemeClr val="accent5"/>
              </a:buClr>
              <a:buFont typeface="+mj-lt"/>
              <a:buAutoNum type="romanUcPeriod"/>
              <a:defRPr sz="1800">
                <a:solidFill>
                  <a:schemeClr val="accent5"/>
                </a:solidFill>
              </a:defRPr>
            </a:lvl3pPr>
            <a:lvl4pPr marL="1771650" indent="-400050">
              <a:buClr>
                <a:schemeClr val="accent5"/>
              </a:buClr>
              <a:buFont typeface="+mj-lt"/>
              <a:buAutoNum type="romanUcPeriod"/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0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2" y="274638"/>
            <a:ext cx="769089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08182" y="1600200"/>
            <a:ext cx="7713988" cy="4525963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One Column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4638"/>
            <a:ext cx="771398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85092" y="1600200"/>
            <a:ext cx="7737078" cy="4525963"/>
          </a:xfrm>
        </p:spPr>
        <p:txBody>
          <a:bodyPr/>
          <a:lstStyle>
            <a:lvl1pPr marL="0" indent="0" algn="ctr">
              <a:buFontTx/>
              <a:buNone/>
              <a:defRPr sz="28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Presentation Name/Presenter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8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091" y="274638"/>
            <a:ext cx="7713987" cy="114300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85091" y="1600200"/>
            <a:ext cx="3777110" cy="4525963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2655" y="1600200"/>
            <a:ext cx="3729514" cy="4525963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Presentation Name/Presenter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- Two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1" y="274638"/>
            <a:ext cx="7690897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181" y="1535113"/>
            <a:ext cx="37696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 for Bullets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08181" y="2174875"/>
            <a:ext cx="3769698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4277" y="1535113"/>
            <a:ext cx="37478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 for Bullets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4277" y="2174875"/>
            <a:ext cx="3747892" cy="3951288"/>
          </a:xfrm>
        </p:spPr>
        <p:txBody>
          <a:bodyPr/>
          <a:lstStyle>
            <a:lvl1pPr>
              <a:buClr>
                <a:schemeClr val="accent5"/>
              </a:buClr>
              <a:defRPr sz="2400">
                <a:solidFill>
                  <a:schemeClr val="accent5"/>
                </a:solidFill>
              </a:defRPr>
            </a:lvl1pPr>
            <a:lvl2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2pPr>
            <a:lvl3pPr>
              <a:buClr>
                <a:schemeClr val="accent5"/>
              </a:buClr>
              <a:defRPr sz="1800">
                <a:solidFill>
                  <a:schemeClr val="accent5"/>
                </a:solidFill>
              </a:defRPr>
            </a:lvl3pPr>
            <a:lvl4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4pPr>
            <a:lvl5pPr>
              <a:buClr>
                <a:schemeClr val="accent5"/>
              </a:buClr>
              <a:defRPr sz="1600">
                <a:solidFill>
                  <a:schemeClr val="accent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0036" y="6386190"/>
            <a:ext cx="3775696" cy="411480"/>
          </a:xfrm>
        </p:spPr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745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2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182" y="274638"/>
            <a:ext cx="7760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183" y="1600200"/>
            <a:ext cx="7760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Bullet Text</a:t>
            </a:r>
          </a:p>
          <a:p>
            <a:pPr lvl="0"/>
            <a:r>
              <a:rPr lang="en-US" dirty="0"/>
              <a:t>Bullet Text</a:t>
            </a:r>
          </a:p>
          <a:p>
            <a:pPr lvl="0"/>
            <a:r>
              <a:rPr lang="en-US" dirty="0"/>
              <a:t>Bullet Text</a:t>
            </a:r>
          </a:p>
          <a:p>
            <a:pPr lvl="0"/>
            <a:r>
              <a:rPr lang="en-US" dirty="0"/>
              <a:t>Bullet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6473" y="6386190"/>
            <a:ext cx="3775696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  <a:latin typeface="Georgia"/>
              </a:defRPr>
            </a:lvl1pPr>
          </a:lstStyle>
          <a:p>
            <a:r>
              <a:rPr lang="en-US" dirty="0"/>
              <a:t>Presentation Name/Presenter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091" y="6386190"/>
            <a:ext cx="521280" cy="4114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Arial"/>
              </a:defRPr>
            </a:lvl1pPr>
          </a:lstStyle>
          <a:p>
            <a:fld id="{C6BF0614-88EF-E141-A4D8-626B55E01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0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67" r:id="rId5"/>
    <p:sldLayoutId id="2147483652" r:id="rId6"/>
    <p:sldLayoutId id="2147483661" r:id="rId7"/>
    <p:sldLayoutId id="2147483660" r:id="rId8"/>
    <p:sldLayoutId id="2147483653" r:id="rId9"/>
    <p:sldLayoutId id="2147483666" r:id="rId10"/>
    <p:sldLayoutId id="2147483664" r:id="rId11"/>
    <p:sldLayoutId id="2147483662" r:id="rId12"/>
    <p:sldLayoutId id="2147483665" r:id="rId13"/>
    <p:sldLayoutId id="2147483656" r:id="rId14"/>
    <p:sldLayoutId id="2147483654" r:id="rId15"/>
    <p:sldLayoutId id="2147483655" r:id="rId16"/>
    <p:sldLayoutId id="2147483668" r:id="rId17"/>
    <p:sldLayoutId id="2147483663" r:id="rId1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3200" kern="1200" baseline="0">
          <a:solidFill>
            <a:schemeClr val="accent5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800" kern="1200">
          <a:solidFill>
            <a:srgbClr val="7C6A55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•"/>
        <a:defRPr sz="2400" kern="1200">
          <a:solidFill>
            <a:srgbClr val="7C6A55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–"/>
        <a:defRPr sz="2000" kern="1200">
          <a:solidFill>
            <a:srgbClr val="7C6A55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7C6A55"/>
        </a:buClr>
        <a:buFont typeface="Arial"/>
        <a:buChar char="»"/>
        <a:defRPr sz="2000" kern="1200">
          <a:solidFill>
            <a:srgbClr val="7C6A55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seaves/PBLScaffoldingSkills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&amp;ehk=fI0yghPy68xjgIGUZlKPiA&amp;r=0&amp;pid=OfficeInsert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Leslie.eaves@sreb.org" TargetMode="External"/><Relationship Id="rId4" Type="http://schemas.openxmlformats.org/officeDocument/2006/relationships/hyperlink" Target="http://phoenixajournal.wordpress.com/2012/02/23/thank-yo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artlemming.com/blog/2009/05/dont-be-the-master-of-spin-on-your-own-performance/" TargetMode="External"/><Relationship Id="rId2" Type="http://schemas.openxmlformats.org/officeDocument/2006/relationships/image" Target="../media/image5.jpg&amp;ehk=VEeUA17p2zPYZ05fP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&amp;ehk=viGMEHAwmpftotHkAmBojA&amp;r=0&amp;pid=OfficeInsert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Enhancing Career Pathways by Creating High Quality Assignments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Leslie Eaves</a:t>
            </a:r>
          </a:p>
          <a:p>
            <a:r>
              <a:rPr lang="en-US" dirty="0"/>
              <a:t>School Improvement Consultant</a:t>
            </a:r>
          </a:p>
          <a:p>
            <a:r>
              <a:rPr lang="en-US" dirty="0"/>
              <a:t>Leslie.Eaves@sreb.org</a:t>
            </a:r>
          </a:p>
        </p:txBody>
      </p:sp>
    </p:spTree>
    <p:extLst>
      <p:ext uri="{BB962C8B-B14F-4D97-AF65-F5344CB8AC3E}">
        <p14:creationId xmlns:p14="http://schemas.microsoft.com/office/powerpoint/2010/main" val="2439273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7AF4-5EB4-44EC-BA0F-6E9A640E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8D91-2196-4F2C-9E26-79525C089D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skills will students need to complete the PBL Assignment?</a:t>
            </a:r>
          </a:p>
          <a:p>
            <a:pPr lvl="1"/>
            <a:r>
              <a:rPr lang="en-US" dirty="0"/>
              <a:t>What do they already posses?</a:t>
            </a:r>
          </a:p>
          <a:p>
            <a:pPr lvl="1"/>
            <a:r>
              <a:rPr lang="en-US" dirty="0"/>
              <a:t>What will the need support?</a:t>
            </a:r>
          </a:p>
          <a:p>
            <a:endParaRPr lang="en-US" dirty="0"/>
          </a:p>
          <a:p>
            <a:r>
              <a:rPr lang="en-US" dirty="0"/>
              <a:t>How will student literacy and math skills be developed?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https://padlet.com/lseaves/PBLScaffoldingSkills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F09D-AC11-4BAC-8926-0A667D63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719E392-19CC-4AA5-A725-946AD45E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311947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505D0B3-8384-4BE6-AE9E-162AA60A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A29174-B4E1-416D-A80C-6589703710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students engage in High Quality Assignments in career pathway courses and PBL Math, Literacy, and Science scores increase</a:t>
            </a:r>
          </a:p>
          <a:p>
            <a:endParaRPr lang="en-US" dirty="0"/>
          </a:p>
          <a:p>
            <a:r>
              <a:rPr lang="en-US" dirty="0"/>
              <a:t>PBL is a vehicle for developing skills while learning content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37F44-6143-4E96-8BE8-A584C241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6BA9B-8EB0-4218-8CC0-5EC3D089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357188" y="0"/>
          <a:ext cx="8615362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2514600" y="6397625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C0726"/>
              </a:buClr>
              <a:buFont typeface="Symbol" pitchFamily="18" charset="2"/>
              <a:buChar char="·"/>
              <a:defRPr sz="2800">
                <a:solidFill>
                  <a:srgbClr val="3333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8C0726"/>
              </a:buClr>
              <a:buSzPct val="95000"/>
              <a:buFont typeface="Symbol" pitchFamily="18" charset="2"/>
              <a:buChar char="·"/>
              <a:defRPr>
                <a:solidFill>
                  <a:srgbClr val="3333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8C0726"/>
              </a:buClr>
              <a:buChar char="•"/>
              <a:defRPr>
                <a:solidFill>
                  <a:srgbClr val="3333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8C0726"/>
              </a:buClr>
              <a:buChar char="–"/>
              <a:defRPr>
                <a:solidFill>
                  <a:srgbClr val="3333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AGaramond Semibold" charset="0"/>
              </a:rPr>
              <a:t>Source: 2012 </a:t>
            </a:r>
            <a:r>
              <a:rPr lang="en-US" altLang="en-US" sz="1400" i="1" dirty="0">
                <a:solidFill>
                  <a:schemeClr val="tx1"/>
                </a:solidFill>
                <a:latin typeface="AGaramond Semibold" charset="0"/>
              </a:rPr>
              <a:t>TCTW</a:t>
            </a:r>
            <a:r>
              <a:rPr lang="en-US" altLang="en-US" sz="1400" dirty="0">
                <a:solidFill>
                  <a:schemeClr val="tx1"/>
                </a:solidFill>
                <a:latin typeface="AGaramond Semibold" charset="0"/>
              </a:rPr>
              <a:t> Assessment</a:t>
            </a:r>
          </a:p>
        </p:txBody>
      </p:sp>
    </p:spTree>
    <p:extLst>
      <p:ext uri="{BB962C8B-B14F-4D97-AF65-F5344CB8AC3E}">
        <p14:creationId xmlns:p14="http://schemas.microsoft.com/office/powerpoint/2010/main" val="55819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400050" y="76200"/>
          <a:ext cx="851535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667000" y="6243637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C0726"/>
              </a:buClr>
              <a:buFont typeface="Symbol" pitchFamily="18" charset="2"/>
              <a:buChar char="·"/>
              <a:defRPr sz="2800">
                <a:solidFill>
                  <a:srgbClr val="3333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8C0726"/>
              </a:buClr>
              <a:buSzPct val="95000"/>
              <a:buFont typeface="Symbol" pitchFamily="18" charset="2"/>
              <a:buChar char="·"/>
              <a:defRPr>
                <a:solidFill>
                  <a:srgbClr val="3333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8C0726"/>
              </a:buClr>
              <a:buChar char="•"/>
              <a:defRPr>
                <a:solidFill>
                  <a:srgbClr val="3333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8C0726"/>
              </a:buClr>
              <a:buChar char="–"/>
              <a:defRPr>
                <a:solidFill>
                  <a:srgbClr val="3333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AGaramond Semibold" charset="0"/>
              </a:rPr>
              <a:t>Source: 2012 </a:t>
            </a:r>
            <a:r>
              <a:rPr lang="en-US" altLang="en-US" sz="1400" i="1" dirty="0">
                <a:solidFill>
                  <a:schemeClr val="tx1"/>
                </a:solidFill>
                <a:latin typeface="AGaramond Semibold" charset="0"/>
              </a:rPr>
              <a:t>TCTW</a:t>
            </a:r>
            <a:r>
              <a:rPr lang="en-US" altLang="en-US" sz="1400" dirty="0">
                <a:solidFill>
                  <a:schemeClr val="tx1"/>
                </a:solidFill>
                <a:latin typeface="AGaramond Semibold" charset="0"/>
              </a:rPr>
              <a:t> Assessment</a:t>
            </a:r>
          </a:p>
        </p:txBody>
      </p:sp>
    </p:spTree>
    <p:extLst>
      <p:ext uri="{BB962C8B-B14F-4D97-AF65-F5344CB8AC3E}">
        <p14:creationId xmlns:p14="http://schemas.microsoft.com/office/powerpoint/2010/main" val="100214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400050" y="0"/>
          <a:ext cx="8529638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2514600" y="639445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C0726"/>
              </a:buClr>
              <a:buFont typeface="Symbol" pitchFamily="18" charset="2"/>
              <a:buChar char="·"/>
              <a:defRPr sz="2800">
                <a:solidFill>
                  <a:srgbClr val="3333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8C0726"/>
              </a:buClr>
              <a:buSzPct val="95000"/>
              <a:buFont typeface="Symbol" pitchFamily="18" charset="2"/>
              <a:buChar char="·"/>
              <a:defRPr>
                <a:solidFill>
                  <a:srgbClr val="3333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8C0726"/>
              </a:buClr>
              <a:buChar char="•"/>
              <a:defRPr>
                <a:solidFill>
                  <a:srgbClr val="3333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8C0726"/>
              </a:buClr>
              <a:buChar char="–"/>
              <a:defRPr>
                <a:solidFill>
                  <a:srgbClr val="3333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0726"/>
              </a:buClr>
              <a:buChar char="»"/>
              <a:defRPr>
                <a:solidFill>
                  <a:srgbClr val="333399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AGaramond Semibold" charset="0"/>
              </a:rPr>
              <a:t>Source: 2012 </a:t>
            </a:r>
            <a:r>
              <a:rPr lang="en-US" altLang="en-US" sz="1400" i="1">
                <a:solidFill>
                  <a:schemeClr val="tx1"/>
                </a:solidFill>
                <a:latin typeface="AGaramond Semibold" charset="0"/>
              </a:rPr>
              <a:t>TCTW</a:t>
            </a:r>
            <a:r>
              <a:rPr lang="en-US" altLang="en-US" sz="1400">
                <a:solidFill>
                  <a:schemeClr val="tx1"/>
                </a:solidFill>
                <a:latin typeface="AGaramond Semibold" charset="0"/>
              </a:rPr>
              <a:t> Assessment</a:t>
            </a:r>
          </a:p>
        </p:txBody>
      </p:sp>
    </p:spTree>
    <p:extLst>
      <p:ext uri="{BB962C8B-B14F-4D97-AF65-F5344CB8AC3E}">
        <p14:creationId xmlns:p14="http://schemas.microsoft.com/office/powerpoint/2010/main" val="3944450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346D-29FC-4B0A-9425-C8C7C0CD4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PBL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24A8-5010-4314-B988-F47BF53844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Planning, planning, planning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PBL needs to be standards rich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Teachers need time to plan and connect with other teachers</a:t>
            </a:r>
          </a:p>
          <a:p>
            <a:pPr>
              <a:spcAft>
                <a:spcPts val="1200"/>
              </a:spcAft>
            </a:pPr>
            <a:r>
              <a:rPr lang="en-US" dirty="0"/>
              <a:t>Start with a small group of teacher leaders</a:t>
            </a:r>
          </a:p>
          <a:p>
            <a:pPr>
              <a:spcAft>
                <a:spcPts val="1200"/>
              </a:spcAft>
            </a:pPr>
            <a:r>
              <a:rPr lang="en-US" dirty="0"/>
              <a:t>Provide time for teachers reflect and refine together</a:t>
            </a:r>
          </a:p>
          <a:p>
            <a:pPr>
              <a:spcAft>
                <a:spcPts val="1200"/>
              </a:spcAft>
            </a:pPr>
            <a:r>
              <a:rPr lang="en-US" dirty="0"/>
              <a:t>Coaching Model that supports teacher reflection and skill development</a:t>
            </a:r>
          </a:p>
          <a:p>
            <a:pPr>
              <a:spcAft>
                <a:spcPts val="1200"/>
              </a:spcAft>
            </a:pPr>
            <a:r>
              <a:rPr lang="en-US" dirty="0"/>
              <a:t>It takes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E3CEA-58DC-4DCC-B6C8-26B1A2D2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6ABF2D-1641-47DC-9C33-FADD6C80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87657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6EC7CEF-320B-4B13-9828-C5346E048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  <p:pic>
        <p:nvPicPr>
          <p:cNvPr id="10" name="Picture 9" descr="A birthday cake&#10;&#10;Description generated with high confidence">
            <a:extLst>
              <a:ext uri="{FF2B5EF4-FFF2-40B4-BE49-F238E27FC236}">
                <a16:creationId xmlns:a16="http://schemas.microsoft.com/office/drawing/2014/main" id="{23F0E624-9386-40D3-84DA-01CE72425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79292" y="414773"/>
            <a:ext cx="3706760" cy="342133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D3A1914-E1A8-4496-92EF-B5FD51C98737}"/>
              </a:ext>
            </a:extLst>
          </p:cNvPr>
          <p:cNvSpPr/>
          <p:nvPr/>
        </p:nvSpPr>
        <p:spPr>
          <a:xfrm>
            <a:off x="707922" y="4277032"/>
            <a:ext cx="7731119" cy="174462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Leslie Eaves</a:t>
            </a:r>
          </a:p>
          <a:p>
            <a:pPr algn="ctr"/>
            <a:r>
              <a:rPr lang="en-US" sz="2800" b="1" dirty="0">
                <a:hlinkClick r:id="rId5"/>
              </a:rPr>
              <a:t>Leslie.eaves@sreb.org</a:t>
            </a:r>
            <a:endParaRPr lang="en-US" sz="2800" b="1" dirty="0"/>
          </a:p>
          <a:p>
            <a:pPr algn="ctr"/>
            <a:r>
              <a:rPr lang="en-US" sz="2800" b="1" dirty="0"/>
              <a:t>336-749-0555</a:t>
            </a:r>
          </a:p>
        </p:txBody>
      </p:sp>
    </p:spTree>
    <p:extLst>
      <p:ext uri="{BB962C8B-B14F-4D97-AF65-F5344CB8AC3E}">
        <p14:creationId xmlns:p14="http://schemas.microsoft.com/office/powerpoint/2010/main" val="342459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A2FF12-9E36-4DF5-BF2E-018DC069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83" y="274638"/>
            <a:ext cx="7690896" cy="2114601"/>
          </a:xfrm>
        </p:spPr>
        <p:txBody>
          <a:bodyPr>
            <a:normAutofit/>
          </a:bodyPr>
          <a:lstStyle/>
          <a:p>
            <a:r>
              <a:rPr lang="en-US" dirty="0"/>
              <a:t>What career pathways do we have represented today?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70D1C-CE58-481B-A190-2157EE02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D3D88-D54E-4A89-AC99-01B7232D4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98290" y="2147734"/>
            <a:ext cx="5311877" cy="3983908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2F600CB-ED1B-41FB-B65E-FBC3D43B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43155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498B86-1B34-40BF-BD6E-853E6BC0F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51" y="1637071"/>
            <a:ext cx="7690897" cy="2227006"/>
          </a:xfrm>
        </p:spPr>
        <p:txBody>
          <a:bodyPr/>
          <a:lstStyle/>
          <a:p>
            <a:r>
              <a:rPr lang="en-US" dirty="0"/>
              <a:t>Who do your students need to be when they graduate from your program of study?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D0693-DD72-40EB-A85C-85CE3738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DB159-A361-4F3F-A5A6-B5313015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AB34E-EFDC-4B69-A503-FD1C5A5CFABB}"/>
              </a:ext>
            </a:extLst>
          </p:cNvPr>
          <p:cNvSpPr/>
          <p:nvPr/>
        </p:nvSpPr>
        <p:spPr>
          <a:xfrm>
            <a:off x="1779142" y="4513075"/>
            <a:ext cx="5796116" cy="12241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1200"/>
              </a:spcAft>
            </a:pPr>
            <a:r>
              <a:rPr lang="en-US" sz="2800" b="1" dirty="0"/>
              <a:t>One per hexagon</a:t>
            </a:r>
          </a:p>
          <a:p>
            <a:pPr lvl="1">
              <a:spcAft>
                <a:spcPts val="1200"/>
              </a:spcAft>
            </a:pPr>
            <a:r>
              <a:rPr lang="en-US" sz="2800" b="1" dirty="0"/>
              <a:t>We will use these later</a:t>
            </a:r>
          </a:p>
        </p:txBody>
      </p:sp>
    </p:spTree>
    <p:extLst>
      <p:ext uri="{BB962C8B-B14F-4D97-AF65-F5344CB8AC3E}">
        <p14:creationId xmlns:p14="http://schemas.microsoft.com/office/powerpoint/2010/main" val="211450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Projects vs PBL Assignment</a:t>
            </a:r>
            <a:br>
              <a:rPr lang="en-US" dirty="0"/>
            </a:br>
            <a:r>
              <a:rPr lang="en-US" sz="2200" dirty="0"/>
              <a:t>Dessert vs Main Course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85231"/>
              </p:ext>
            </p:extLst>
          </p:nvPr>
        </p:nvGraphicFramePr>
        <p:xfrm>
          <a:off x="1091381" y="1780458"/>
          <a:ext cx="7361436" cy="417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718">
                  <a:extLst>
                    <a:ext uri="{9D8B030D-6E8A-4147-A177-3AD203B41FA5}">
                      <a16:colId xmlns:a16="http://schemas.microsoft.com/office/drawing/2014/main" val="2822544998"/>
                    </a:ext>
                  </a:extLst>
                </a:gridCol>
                <a:gridCol w="3680718">
                  <a:extLst>
                    <a:ext uri="{9D8B030D-6E8A-4147-A177-3AD203B41FA5}">
                      <a16:colId xmlns:a16="http://schemas.microsoft.com/office/drawing/2014/main" val="1367177040"/>
                    </a:ext>
                  </a:extLst>
                </a:gridCol>
              </a:tblGrid>
              <a:tr h="7987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PBL Assignment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0348299"/>
                  </a:ext>
                </a:extLst>
              </a:tr>
              <a:tr h="3379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596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82413" y="2805178"/>
            <a:ext cx="6061587" cy="1678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/>
              <a:t>Use the PBL and High Quality Assignment Criteria to determine whether the given assignment is a project or a PBL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457512-7F62-400D-B21C-58C9C1FEEFBB}"/>
              </a:ext>
            </a:extLst>
          </p:cNvPr>
          <p:cNvSpPr/>
          <p:nvPr/>
        </p:nvSpPr>
        <p:spPr>
          <a:xfrm>
            <a:off x="3082413" y="4852219"/>
            <a:ext cx="6061587" cy="11066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/>
              <a:t>Summarize the difference between a project and a PBL Assignment</a:t>
            </a:r>
          </a:p>
        </p:txBody>
      </p:sp>
    </p:spTree>
    <p:extLst>
      <p:ext uri="{BB962C8B-B14F-4D97-AF65-F5344CB8AC3E}">
        <p14:creationId xmlns:p14="http://schemas.microsoft.com/office/powerpoint/2010/main" val="2494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1168" y="3086100"/>
            <a:ext cx="8487401" cy="2706328"/>
          </a:xfrm>
        </p:spPr>
        <p:txBody>
          <a:bodyPr/>
          <a:lstStyle/>
          <a:p>
            <a:pPr algn="ctr"/>
            <a:r>
              <a:rPr lang="en-US" dirty="0"/>
              <a:t>How might Project-Based Learning support students in career pathways to learn content and develop necessary skills?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r="17500" b="74551"/>
          <a:stretch/>
        </p:blipFill>
        <p:spPr>
          <a:xfrm>
            <a:off x="1731169" y="409333"/>
            <a:ext cx="5867400" cy="1421803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BFD6952-D427-498F-B64F-8A945783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370020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5D70-B9E0-4878-A2E9-60D2A21F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Layered Brainstorming</a:t>
            </a:r>
            <a:br>
              <a:rPr lang="en-US" dirty="0"/>
            </a:br>
            <a:r>
              <a:rPr lang="en-US" sz="2700" dirty="0">
                <a:solidFill>
                  <a:schemeClr val="accent1"/>
                </a:solidFill>
              </a:rPr>
              <a:t>Add to your earlier skills brainstorming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2B093-CC8F-46F9-B702-712B93E10F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Are there other skills that will need to be successful should they get a career in your program of study?</a:t>
            </a:r>
          </a:p>
          <a:p>
            <a:endParaRPr lang="en-US" dirty="0"/>
          </a:p>
          <a:p>
            <a:r>
              <a:rPr lang="en-US" dirty="0"/>
              <a:t>What authentic writing will students need to do should they get a career in your program of study?</a:t>
            </a:r>
          </a:p>
          <a:p>
            <a:endParaRPr lang="en-US" dirty="0"/>
          </a:p>
          <a:p>
            <a:r>
              <a:rPr lang="en-US" dirty="0"/>
              <a:t>What mathematical skills will students need to do on a regular basis should they get a career in your program of study?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8D8BB-F79C-4CDA-9221-972037C2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FFBCEE-AE64-44EB-A073-2ED89221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241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bject, clock&#10;&#10;Description generated with high confidence">
            <a:extLst>
              <a:ext uri="{FF2B5EF4-FFF2-40B4-BE49-F238E27FC236}">
                <a16:creationId xmlns:a16="http://schemas.microsoft.com/office/drawing/2014/main" id="{17EAB432-4D6E-4C47-AC1A-B9DB3308C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64" y="1518915"/>
            <a:ext cx="7058025" cy="48672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CCA0A5-7350-48FA-9217-57C13BF6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022B9-4817-4EA5-B4A9-92DC9D0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E1A523-306D-4663-AC8E-91DF73D67165}"/>
              </a:ext>
            </a:extLst>
          </p:cNvPr>
          <p:cNvSpPr/>
          <p:nvPr/>
        </p:nvSpPr>
        <p:spPr>
          <a:xfrm>
            <a:off x="2273322" y="2165046"/>
            <a:ext cx="6872748" cy="10766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/>
              <a:t>How do the math, literacy, life and career skills connect to each other?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FA63DC-25AD-4908-9E01-AF7A52351AE5}"/>
              </a:ext>
            </a:extLst>
          </p:cNvPr>
          <p:cNvSpPr/>
          <p:nvPr/>
        </p:nvSpPr>
        <p:spPr>
          <a:xfrm>
            <a:off x="2271252" y="3522037"/>
            <a:ext cx="6872748" cy="1076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/>
              <a:t>Add to your map content learning standards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86C40-F25A-45FB-8805-2FEFB204DBC0}"/>
              </a:ext>
            </a:extLst>
          </p:cNvPr>
          <p:cNvSpPr/>
          <p:nvPr/>
        </p:nvSpPr>
        <p:spPr>
          <a:xfrm>
            <a:off x="2273322" y="4879028"/>
            <a:ext cx="6870678" cy="12857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/>
              <a:t>What problems could student engage in to learn content, develop skills, and connect to business and industry?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75A4CCE0-B767-4575-9C68-9365C980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42760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2" y="135720"/>
            <a:ext cx="7690896" cy="1143000"/>
          </a:xfrm>
        </p:spPr>
        <p:txBody>
          <a:bodyPr/>
          <a:lstStyle/>
          <a:p>
            <a:r>
              <a:rPr lang="en-US" dirty="0"/>
              <a:t>Planning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182" y="1254805"/>
            <a:ext cx="771398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standards, skills, and content will students need to learn through this PBL?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projects or activities have you done in the past with students?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How could they be turned into a PBL Assignment?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career is responsible for solving this problem?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are students naturally excited or curious about?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Name/Presenter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4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1168" y="3086100"/>
            <a:ext cx="8487401" cy="2706328"/>
          </a:xfrm>
        </p:spPr>
        <p:txBody>
          <a:bodyPr/>
          <a:lstStyle/>
          <a:p>
            <a:pPr algn="ctr"/>
            <a:r>
              <a:rPr lang="en-US" dirty="0"/>
              <a:t>How might Project-Based Learning support students in career pathways to learn content and develop necessary skills?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0614-88EF-E141-A4D8-626B55E019E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r="17500" b="74551"/>
          <a:stretch/>
        </p:blipFill>
        <p:spPr>
          <a:xfrm>
            <a:off x="1731169" y="409333"/>
            <a:ext cx="5867400" cy="1421803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BFD6952-D427-498F-B64F-8A945783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 dirty="0"/>
              <a:t>Enhancing Career Pathways/Leslie Eaves</a:t>
            </a:r>
          </a:p>
        </p:txBody>
      </p:sp>
    </p:spTree>
    <p:extLst>
      <p:ext uri="{BB962C8B-B14F-4D97-AF65-F5344CB8AC3E}">
        <p14:creationId xmlns:p14="http://schemas.microsoft.com/office/powerpoint/2010/main" val="3696552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SREB Debut ">
  <a:themeElements>
    <a:clrScheme name="Custom 5">
      <a:dk1>
        <a:srgbClr val="2758BC"/>
      </a:dk1>
      <a:lt1>
        <a:sysClr val="window" lastClr="FFFFFF"/>
      </a:lt1>
      <a:dk2>
        <a:srgbClr val="5D5040"/>
      </a:dk2>
      <a:lt2>
        <a:srgbClr val="FFFFFF"/>
      </a:lt2>
      <a:accent1>
        <a:srgbClr val="6AAD3C"/>
      </a:accent1>
      <a:accent2>
        <a:srgbClr val="2758BC"/>
      </a:accent2>
      <a:accent3>
        <a:srgbClr val="2758BC"/>
      </a:accent3>
      <a:accent4>
        <a:srgbClr val="7C6A55"/>
      </a:accent4>
      <a:accent5>
        <a:srgbClr val="5D5040"/>
      </a:accent5>
      <a:accent6>
        <a:srgbClr val="008BB0"/>
      </a:accent6>
      <a:hlink>
        <a:srgbClr val="2758BC"/>
      </a:hlink>
      <a:folHlink>
        <a:srgbClr val="2758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3">
      <a:dk1>
        <a:srgbClr val="005694"/>
      </a:dk1>
      <a:lt1>
        <a:sysClr val="window" lastClr="FFFFFF"/>
      </a:lt1>
      <a:dk2>
        <a:srgbClr val="5D5040"/>
      </a:dk2>
      <a:lt2>
        <a:srgbClr val="FFFFFF"/>
      </a:lt2>
      <a:accent1>
        <a:srgbClr val="5C8727"/>
      </a:accent1>
      <a:accent2>
        <a:srgbClr val="ACA095"/>
      </a:accent2>
      <a:accent3>
        <a:srgbClr val="005694"/>
      </a:accent3>
      <a:accent4>
        <a:srgbClr val="7C6A55"/>
      </a:accent4>
      <a:accent5>
        <a:srgbClr val="5D5040"/>
      </a:accent5>
      <a:accent6>
        <a:srgbClr val="008BB0"/>
      </a:accent6>
      <a:hlink>
        <a:srgbClr val="5D5040"/>
      </a:hlink>
      <a:folHlink>
        <a:srgbClr val="5C87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3">
      <a:dk1>
        <a:srgbClr val="005694"/>
      </a:dk1>
      <a:lt1>
        <a:sysClr val="window" lastClr="FFFFFF"/>
      </a:lt1>
      <a:dk2>
        <a:srgbClr val="5D5040"/>
      </a:dk2>
      <a:lt2>
        <a:srgbClr val="FFFFFF"/>
      </a:lt2>
      <a:accent1>
        <a:srgbClr val="5C8727"/>
      </a:accent1>
      <a:accent2>
        <a:srgbClr val="ACA095"/>
      </a:accent2>
      <a:accent3>
        <a:srgbClr val="005694"/>
      </a:accent3>
      <a:accent4>
        <a:srgbClr val="7C6A55"/>
      </a:accent4>
      <a:accent5>
        <a:srgbClr val="5D5040"/>
      </a:accent5>
      <a:accent6>
        <a:srgbClr val="008BB0"/>
      </a:accent6>
      <a:hlink>
        <a:srgbClr val="5D5040"/>
      </a:hlink>
      <a:folHlink>
        <a:srgbClr val="5C87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reb-re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reb-red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reb-re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reb-red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reb-re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reb-red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me_x0020_of_x0020_File xmlns="e5a604ce-8461-44d4-bfb8-ab47216a95e5">SREB Daytime Theme, Blue, and Green</Name_x0020_of_x0020_File>
    <Page_x0020_to_x0020_Post_x0020_On xmlns="e5a604ce-8461-44d4-bfb8-ab47216a95e5">Presentations and PowerPoints</Page_x0020_to_x0020_Post_x0020_On>
    <_x0032_nd_x0020_Page_x0020_to_x0020_Post_x0020_On xmlns="e5a604ce-8461-44d4-bfb8-ab47216a95e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56AA99B39D542B8D09FC0AA340818" ma:contentTypeVersion="3" ma:contentTypeDescription="Create a new document." ma:contentTypeScope="" ma:versionID="d1625e905e2077576771890991d42a33">
  <xsd:schema xmlns:xsd="http://www.w3.org/2001/XMLSchema" xmlns:xs="http://www.w3.org/2001/XMLSchema" xmlns:p="http://schemas.microsoft.com/office/2006/metadata/properties" xmlns:ns2="e5a604ce-8461-44d4-bfb8-ab47216a95e5" targetNamespace="http://schemas.microsoft.com/office/2006/metadata/properties" ma:root="true" ma:fieldsID="b7432525bf2d94de08229ce6b520ef3b" ns2:_="">
    <xsd:import namespace="e5a604ce-8461-44d4-bfb8-ab47216a95e5"/>
    <xsd:element name="properties">
      <xsd:complexType>
        <xsd:sequence>
          <xsd:element name="documentManagement">
            <xsd:complexType>
              <xsd:all>
                <xsd:element ref="ns2:Name_x0020_of_x0020_File" minOccurs="0"/>
                <xsd:element ref="ns2:Page_x0020_to_x0020_Post_x0020_On" minOccurs="0"/>
                <xsd:element ref="ns2:_x0032_nd_x0020_Page_x0020_to_x0020_Post_x0020_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04ce-8461-44d4-bfb8-ab47216a95e5" elementFormDefault="qualified">
    <xsd:import namespace="http://schemas.microsoft.com/office/2006/documentManagement/types"/>
    <xsd:import namespace="http://schemas.microsoft.com/office/infopath/2007/PartnerControls"/>
    <xsd:element name="Name_x0020_of_x0020_File" ma:index="8" nillable="true" ma:displayName="Name of File" ma:internalName="Name_x0020_of_x0020_File">
      <xsd:simpleType>
        <xsd:restriction base="dms:Text">
          <xsd:maxLength value="255"/>
        </xsd:restriction>
      </xsd:simpleType>
    </xsd:element>
    <xsd:element name="Page_x0020_to_x0020_Post_x0020_On" ma:index="9" nillable="true" ma:displayName="Page to Post On" ma:internalName="Page_x0020_to_x0020_Post_x0020_On">
      <xsd:simpleType>
        <xsd:restriction base="dms:Text">
          <xsd:maxLength value="255"/>
        </xsd:restriction>
      </xsd:simpleType>
    </xsd:element>
    <xsd:element name="_x0032_nd_x0020_Page_x0020_to_x0020_Post_x0020_On" ma:index="10" nillable="true" ma:displayName="2nd Page to Post On" ma:internalName="_x0032_nd_x0020_Page_x0020_to_x0020_Post_x0020_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1CBDD-CF91-40DB-90A1-0294BDAF72E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e5a604ce-8461-44d4-bfb8-ab47216a95e5"/>
  </ds:schemaRefs>
</ds:datastoreItem>
</file>

<file path=customXml/itemProps2.xml><?xml version="1.0" encoding="utf-8"?>
<ds:datastoreItem xmlns:ds="http://schemas.openxmlformats.org/officeDocument/2006/customXml" ds:itemID="{6B3524AB-D36D-428B-92F7-B7D79CA3F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604ce-8461-44d4-bfb8-ab47216a9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499FD9-95F4-46D7-92D1-B3EAF7B5C0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SREB Debut .thmx</Template>
  <TotalTime>7956</TotalTime>
  <Words>796</Words>
  <Application>Microsoft Office PowerPoint</Application>
  <PresentationFormat>On-screen Show (4:3)</PresentationFormat>
  <Paragraphs>107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AGaramond Semibold</vt:lpstr>
      <vt:lpstr>Arial</vt:lpstr>
      <vt:lpstr>Georgia</vt:lpstr>
      <vt:lpstr>SREB Debut </vt:lpstr>
      <vt:lpstr>Enhancing Career Pathways by Creating High Quality Assignments</vt:lpstr>
      <vt:lpstr>What career pathways do we have represented today?</vt:lpstr>
      <vt:lpstr>PowerPoint Presentation</vt:lpstr>
      <vt:lpstr>Projects vs PBL Assignment Dessert vs Main Course</vt:lpstr>
      <vt:lpstr>PowerPoint Presentation</vt:lpstr>
      <vt:lpstr>Layered Brainstorming Add to your earlier skills brainstorming</vt:lpstr>
      <vt:lpstr>Hexagon Mapping</vt:lpstr>
      <vt:lpstr>Planning Questions</vt:lpstr>
      <vt:lpstr>PowerPoint Presentation</vt:lpstr>
      <vt:lpstr>Planning Questions</vt:lpstr>
      <vt:lpstr>Considerations</vt:lpstr>
      <vt:lpstr>PowerPoint Presentation</vt:lpstr>
      <vt:lpstr>PowerPoint Presentation</vt:lpstr>
      <vt:lpstr>PowerPoint Presentation</vt:lpstr>
      <vt:lpstr>Implementing PBL</vt:lpstr>
      <vt:lpstr>PowerPoint Presentation</vt:lpstr>
    </vt:vector>
  </TitlesOfParts>
  <Company>Peak Seven Marketing Solutions,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SREB Daytime Theme 2014</dc:title>
  <dc:creator>Tracey Smith</dc:creator>
  <cp:lastModifiedBy>Leslie Eaves</cp:lastModifiedBy>
  <cp:revision>122</cp:revision>
  <dcterms:created xsi:type="dcterms:W3CDTF">2013-08-26T17:23:32Z</dcterms:created>
  <dcterms:modified xsi:type="dcterms:W3CDTF">2017-06-26T20:08:52Z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0x0101000B856AA99B39D542B8D09FC0AA340818</vt:lpwstr>
  </property>
  <property fmtid="{D5CDD505-2E9C-101B-9397-08002B2CF9AE}" pid="3" name="Order">
    <vt:r8>5500</vt:r8>
  </property>
</Properties>
</file>