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32"/>
  </p:notesMasterIdLst>
  <p:handoutMasterIdLst>
    <p:handoutMasterId r:id="rId133"/>
  </p:handoutMasterIdLst>
  <p:sldIdLst>
    <p:sldId id="256" r:id="rId5"/>
    <p:sldId id="257" r:id="rId6"/>
    <p:sldId id="258" r:id="rId7"/>
    <p:sldId id="259" r:id="rId8"/>
    <p:sldId id="260" r:id="rId9"/>
    <p:sldId id="261" r:id="rId10"/>
    <p:sldId id="262" r:id="rId11"/>
    <p:sldId id="263" r:id="rId12"/>
    <p:sldId id="264" r:id="rId13"/>
    <p:sldId id="398" r:id="rId14"/>
    <p:sldId id="550" r:id="rId15"/>
    <p:sldId id="266" r:id="rId16"/>
    <p:sldId id="268" r:id="rId17"/>
    <p:sldId id="548" r:id="rId18"/>
    <p:sldId id="270" r:id="rId19"/>
    <p:sldId id="456" r:id="rId20"/>
    <p:sldId id="272" r:id="rId21"/>
    <p:sldId id="549" r:id="rId22"/>
    <p:sldId id="576" r:id="rId23"/>
    <p:sldId id="391" r:id="rId24"/>
    <p:sldId id="275" r:id="rId25"/>
    <p:sldId id="276" r:id="rId26"/>
    <p:sldId id="277" r:id="rId27"/>
    <p:sldId id="378" r:id="rId28"/>
    <p:sldId id="551" r:id="rId29"/>
    <p:sldId id="527" r:id="rId30"/>
    <p:sldId id="394" r:id="rId31"/>
    <p:sldId id="395" r:id="rId32"/>
    <p:sldId id="552" r:id="rId33"/>
    <p:sldId id="577" r:id="rId34"/>
    <p:sldId id="553" r:id="rId35"/>
    <p:sldId id="554" r:id="rId36"/>
    <p:sldId id="555" r:id="rId37"/>
    <p:sldId id="580" r:id="rId38"/>
    <p:sldId id="581" r:id="rId39"/>
    <p:sldId id="582" r:id="rId40"/>
    <p:sldId id="583" r:id="rId41"/>
    <p:sldId id="584" r:id="rId42"/>
    <p:sldId id="585" r:id="rId43"/>
    <p:sldId id="586" r:id="rId44"/>
    <p:sldId id="587" r:id="rId45"/>
    <p:sldId id="588" r:id="rId46"/>
    <p:sldId id="589" r:id="rId47"/>
    <p:sldId id="418" r:id="rId48"/>
    <p:sldId id="453" r:id="rId49"/>
    <p:sldId id="283" r:id="rId50"/>
    <p:sldId id="419" r:id="rId51"/>
    <p:sldId id="381" r:id="rId52"/>
    <p:sldId id="280" r:id="rId53"/>
    <p:sldId id="557" r:id="rId54"/>
    <p:sldId id="463" r:id="rId55"/>
    <p:sldId id="498" r:id="rId56"/>
    <p:sldId id="465" r:id="rId57"/>
    <p:sldId id="294" r:id="rId58"/>
    <p:sldId id="295" r:id="rId59"/>
    <p:sldId id="558" r:id="rId60"/>
    <p:sldId id="468" r:id="rId61"/>
    <p:sldId id="290" r:id="rId62"/>
    <p:sldId id="298" r:id="rId63"/>
    <p:sldId id="299" r:id="rId64"/>
    <p:sldId id="300" r:id="rId65"/>
    <p:sldId id="302" r:id="rId66"/>
    <p:sldId id="303" r:id="rId67"/>
    <p:sldId id="579" r:id="rId68"/>
    <p:sldId id="592" r:id="rId69"/>
    <p:sldId id="305" r:id="rId70"/>
    <p:sldId id="306" r:id="rId71"/>
    <p:sldId id="386" r:id="rId72"/>
    <p:sldId id="308" r:id="rId73"/>
    <p:sldId id="309" r:id="rId74"/>
    <p:sldId id="311" r:id="rId75"/>
    <p:sldId id="312" r:id="rId76"/>
    <p:sldId id="573" r:id="rId77"/>
    <p:sldId id="574" r:id="rId78"/>
    <p:sldId id="575" r:id="rId79"/>
    <p:sldId id="431" r:id="rId80"/>
    <p:sldId id="319" r:id="rId81"/>
    <p:sldId id="320" r:id="rId82"/>
    <p:sldId id="321" r:id="rId83"/>
    <p:sldId id="323" r:id="rId84"/>
    <p:sldId id="325" r:id="rId85"/>
    <p:sldId id="326" r:id="rId86"/>
    <p:sldId id="396" r:id="rId87"/>
    <p:sldId id="397" r:id="rId88"/>
    <p:sldId id="329" r:id="rId89"/>
    <p:sldId id="387" r:id="rId90"/>
    <p:sldId id="388" r:id="rId91"/>
    <p:sldId id="333" r:id="rId92"/>
    <p:sldId id="334" r:id="rId93"/>
    <p:sldId id="372" r:id="rId94"/>
    <p:sldId id="374" r:id="rId95"/>
    <p:sldId id="336" r:id="rId96"/>
    <p:sldId id="337" r:id="rId97"/>
    <p:sldId id="338" r:id="rId98"/>
    <p:sldId id="339" r:id="rId99"/>
    <p:sldId id="340" r:id="rId100"/>
    <p:sldId id="341" r:id="rId101"/>
    <p:sldId id="342" r:id="rId102"/>
    <p:sldId id="343" r:id="rId103"/>
    <p:sldId id="344" r:id="rId104"/>
    <p:sldId id="345" r:id="rId105"/>
    <p:sldId id="346" r:id="rId106"/>
    <p:sldId id="347" r:id="rId107"/>
    <p:sldId id="348" r:id="rId108"/>
    <p:sldId id="349" r:id="rId109"/>
    <p:sldId id="350" r:id="rId110"/>
    <p:sldId id="351" r:id="rId111"/>
    <p:sldId id="352" r:id="rId112"/>
    <p:sldId id="353" r:id="rId113"/>
    <p:sldId id="354" r:id="rId114"/>
    <p:sldId id="355" r:id="rId115"/>
    <p:sldId id="356" r:id="rId116"/>
    <p:sldId id="357" r:id="rId117"/>
    <p:sldId id="358" r:id="rId118"/>
    <p:sldId id="359" r:id="rId119"/>
    <p:sldId id="360" r:id="rId120"/>
    <p:sldId id="361" r:id="rId121"/>
    <p:sldId id="362" r:id="rId122"/>
    <p:sldId id="363" r:id="rId123"/>
    <p:sldId id="364" r:id="rId124"/>
    <p:sldId id="365" r:id="rId125"/>
    <p:sldId id="590" r:id="rId126"/>
    <p:sldId id="591" r:id="rId127"/>
    <p:sldId id="368" r:id="rId128"/>
    <p:sldId id="369" r:id="rId129"/>
    <p:sldId id="370" r:id="rId130"/>
    <p:sldId id="371" r:id="rId131"/>
  </p:sldIdLst>
  <p:sldSz cx="12192000" cy="6858000"/>
  <p:notesSz cx="9388475" cy="7102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49B7"/>
    <a:srgbClr val="FF3300"/>
    <a:srgbClr val="993366"/>
    <a:srgbClr val="CC3300"/>
    <a:srgbClr val="E151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96FF4D-DC5F-416B-9643-D774750B6C1A}" v="13" dt="2022-09-12T17:52:08.7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93878" autoAdjust="0"/>
  </p:normalViewPr>
  <p:slideViewPr>
    <p:cSldViewPr snapToGrid="0">
      <p:cViewPr varScale="1">
        <p:scale>
          <a:sx n="79" d="100"/>
          <a:sy n="79" d="100"/>
        </p:scale>
        <p:origin x="96" y="101"/>
      </p:cViewPr>
      <p:guideLst/>
    </p:cSldViewPr>
  </p:slideViewPr>
  <p:outlineViewPr>
    <p:cViewPr>
      <p:scale>
        <a:sx n="33" d="100"/>
        <a:sy n="33" d="100"/>
      </p:scale>
      <p:origin x="0" y="-2917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75" d="100"/>
          <a:sy n="75" d="100"/>
        </p:scale>
        <p:origin x="413" y="43"/>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microsoft.com/office/2016/11/relationships/changesInfo" Target="changesInfos/changesInfo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presProps" Target="presProps.xml"/><Relationship Id="rId139" Type="http://schemas.microsoft.com/office/2015/10/relationships/revisionInfo" Target="revisionInfo.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viewProps" Target="view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notesMaster" Target="notesMasters/notesMaster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rdia Starling" userId="24a95429-9825-4ac6-824c-db960c17a447" providerId="ADAL" clId="{699B7251-5C8B-465B-8A25-3B6024DA27D2}"/>
    <pc:docChg chg="modSld">
      <pc:chgData name="Cordia Starling" userId="24a95429-9825-4ac6-824c-db960c17a447" providerId="ADAL" clId="{699B7251-5C8B-465B-8A25-3B6024DA27D2}" dt="2022-07-11T19:13:07.653" v="3" actId="20577"/>
      <pc:docMkLst>
        <pc:docMk/>
      </pc:docMkLst>
      <pc:sldChg chg="modSp mod">
        <pc:chgData name="Cordia Starling" userId="24a95429-9825-4ac6-824c-db960c17a447" providerId="ADAL" clId="{699B7251-5C8B-465B-8A25-3B6024DA27D2}" dt="2022-07-11T19:13:07.653" v="3" actId="20577"/>
        <pc:sldMkLst>
          <pc:docMk/>
          <pc:sldMk cId="4214712809" sldId="256"/>
        </pc:sldMkLst>
        <pc:spChg chg="mod">
          <ac:chgData name="Cordia Starling" userId="24a95429-9825-4ac6-824c-db960c17a447" providerId="ADAL" clId="{699B7251-5C8B-465B-8A25-3B6024DA27D2}" dt="2022-07-11T19:13:07.653" v="3" actId="20577"/>
          <ac:spMkLst>
            <pc:docMk/>
            <pc:sldMk cId="4214712809" sldId="256"/>
            <ac:spMk id="3" creationId="{00000000-0000-0000-0000-000000000000}"/>
          </ac:spMkLst>
        </pc:spChg>
      </pc:sldChg>
    </pc:docChg>
  </pc:docChgLst>
  <pc:docChgLst>
    <pc:chgData name="Cordia Starling" userId="24a95429-9825-4ac6-824c-db960c17a447" providerId="ADAL" clId="{BB96FF4D-DC5F-416B-9643-D774750B6C1A}"/>
    <pc:docChg chg="custSel addSld delSld modSld">
      <pc:chgData name="Cordia Starling" userId="24a95429-9825-4ac6-824c-db960c17a447" providerId="ADAL" clId="{BB96FF4D-DC5F-416B-9643-D774750B6C1A}" dt="2022-09-14T17:00:07.347" v="85" actId="14100"/>
      <pc:docMkLst>
        <pc:docMk/>
      </pc:docMkLst>
      <pc:sldChg chg="modSp mod">
        <pc:chgData name="Cordia Starling" userId="24a95429-9825-4ac6-824c-db960c17a447" providerId="ADAL" clId="{BB96FF4D-DC5F-416B-9643-D774750B6C1A}" dt="2022-09-14T16:57:10.973" v="78" actId="20577"/>
        <pc:sldMkLst>
          <pc:docMk/>
          <pc:sldMk cId="4214712809" sldId="256"/>
        </pc:sldMkLst>
        <pc:spChg chg="mod">
          <ac:chgData name="Cordia Starling" userId="24a95429-9825-4ac6-824c-db960c17a447" providerId="ADAL" clId="{BB96FF4D-DC5F-416B-9643-D774750B6C1A}" dt="2022-09-12T17:40:30.475" v="26" actId="20577"/>
          <ac:spMkLst>
            <pc:docMk/>
            <pc:sldMk cId="4214712809" sldId="256"/>
            <ac:spMk id="3" creationId="{00000000-0000-0000-0000-000000000000}"/>
          </ac:spMkLst>
        </pc:spChg>
        <pc:spChg chg="mod">
          <ac:chgData name="Cordia Starling" userId="24a95429-9825-4ac6-824c-db960c17a447" providerId="ADAL" clId="{BB96FF4D-DC5F-416B-9643-D774750B6C1A}" dt="2022-09-14T16:57:10.973" v="78" actId="20577"/>
          <ac:spMkLst>
            <pc:docMk/>
            <pc:sldMk cId="4214712809" sldId="256"/>
            <ac:spMk id="4" creationId="{D3534460-AAA4-8342-AC31-CA55F86A8A4D}"/>
          </ac:spMkLst>
        </pc:spChg>
      </pc:sldChg>
      <pc:sldChg chg="del">
        <pc:chgData name="Cordia Starling" userId="24a95429-9825-4ac6-824c-db960c17a447" providerId="ADAL" clId="{BB96FF4D-DC5F-416B-9643-D774750B6C1A}" dt="2022-09-12T17:51:29.374" v="38" actId="47"/>
        <pc:sldMkLst>
          <pc:docMk/>
          <pc:sldMk cId="774578290" sldId="366"/>
        </pc:sldMkLst>
      </pc:sldChg>
      <pc:sldChg chg="del">
        <pc:chgData name="Cordia Starling" userId="24a95429-9825-4ac6-824c-db960c17a447" providerId="ADAL" clId="{BB96FF4D-DC5F-416B-9643-D774750B6C1A}" dt="2022-09-12T17:52:12.587" v="39" actId="47"/>
        <pc:sldMkLst>
          <pc:docMk/>
          <pc:sldMk cId="181639058" sldId="367"/>
        </pc:sldMkLst>
      </pc:sldChg>
      <pc:sldChg chg="del">
        <pc:chgData name="Cordia Starling" userId="24a95429-9825-4ac6-824c-db960c17a447" providerId="ADAL" clId="{BB96FF4D-DC5F-416B-9643-D774750B6C1A}" dt="2022-09-12T17:41:29.738" v="27" actId="47"/>
        <pc:sldMkLst>
          <pc:docMk/>
          <pc:sldMk cId="2308350454" sldId="460"/>
        </pc:sldMkLst>
      </pc:sldChg>
      <pc:sldChg chg="del">
        <pc:chgData name="Cordia Starling" userId="24a95429-9825-4ac6-824c-db960c17a447" providerId="ADAL" clId="{BB96FF4D-DC5F-416B-9643-D774750B6C1A}" dt="2022-09-12T17:42:48.216" v="29" actId="47"/>
        <pc:sldMkLst>
          <pc:docMk/>
          <pc:sldMk cId="2494371065" sldId="461"/>
        </pc:sldMkLst>
      </pc:sldChg>
      <pc:sldChg chg="del">
        <pc:chgData name="Cordia Starling" userId="24a95429-9825-4ac6-824c-db960c17a447" providerId="ADAL" clId="{BB96FF4D-DC5F-416B-9643-D774750B6C1A}" dt="2022-09-12T17:45:48.276" v="33" actId="47"/>
        <pc:sldMkLst>
          <pc:docMk/>
          <pc:sldMk cId="1688510412" sldId="462"/>
        </pc:sldMkLst>
      </pc:sldChg>
      <pc:sldChg chg="del">
        <pc:chgData name="Cordia Starling" userId="24a95429-9825-4ac6-824c-db960c17a447" providerId="ADAL" clId="{BB96FF4D-DC5F-416B-9643-D774750B6C1A}" dt="2022-09-12T17:42:21.512" v="28" actId="47"/>
        <pc:sldMkLst>
          <pc:docMk/>
          <pc:sldMk cId="1898648116" sldId="499"/>
        </pc:sldMkLst>
      </pc:sldChg>
      <pc:sldChg chg="del">
        <pc:chgData name="Cordia Starling" userId="24a95429-9825-4ac6-824c-db960c17a447" providerId="ADAL" clId="{BB96FF4D-DC5F-416B-9643-D774750B6C1A}" dt="2022-09-12T17:47:31.713" v="35" actId="47"/>
        <pc:sldMkLst>
          <pc:docMk/>
          <pc:sldMk cId="1653910664" sldId="500"/>
        </pc:sldMkLst>
      </pc:sldChg>
      <pc:sldChg chg="del">
        <pc:chgData name="Cordia Starling" userId="24a95429-9825-4ac6-824c-db960c17a447" providerId="ADAL" clId="{BB96FF4D-DC5F-416B-9643-D774750B6C1A}" dt="2022-09-12T17:48:08.643" v="36" actId="47"/>
        <pc:sldMkLst>
          <pc:docMk/>
          <pc:sldMk cId="2409339540" sldId="501"/>
        </pc:sldMkLst>
      </pc:sldChg>
      <pc:sldChg chg="del">
        <pc:chgData name="Cordia Starling" userId="24a95429-9825-4ac6-824c-db960c17a447" providerId="ADAL" clId="{BB96FF4D-DC5F-416B-9643-D774750B6C1A}" dt="2022-09-12T17:45:15.523" v="32" actId="47"/>
        <pc:sldMkLst>
          <pc:docMk/>
          <pc:sldMk cId="1797006249" sldId="502"/>
        </pc:sldMkLst>
      </pc:sldChg>
      <pc:sldChg chg="del">
        <pc:chgData name="Cordia Starling" userId="24a95429-9825-4ac6-824c-db960c17a447" providerId="ADAL" clId="{BB96FF4D-DC5F-416B-9643-D774750B6C1A}" dt="2022-09-12T17:43:51.005" v="30" actId="47"/>
        <pc:sldMkLst>
          <pc:docMk/>
          <pc:sldMk cId="3391118795" sldId="525"/>
        </pc:sldMkLst>
      </pc:sldChg>
      <pc:sldChg chg="del">
        <pc:chgData name="Cordia Starling" userId="24a95429-9825-4ac6-824c-db960c17a447" providerId="ADAL" clId="{BB96FF4D-DC5F-416B-9643-D774750B6C1A}" dt="2022-09-12T17:44:31.267" v="31" actId="47"/>
        <pc:sldMkLst>
          <pc:docMk/>
          <pc:sldMk cId="2680816108" sldId="526"/>
        </pc:sldMkLst>
      </pc:sldChg>
      <pc:sldChg chg="modSp mod">
        <pc:chgData name="Cordia Starling" userId="24a95429-9825-4ac6-824c-db960c17a447" providerId="ADAL" clId="{BB96FF4D-DC5F-416B-9643-D774750B6C1A}" dt="2022-09-14T16:58:05.394" v="79" actId="1076"/>
        <pc:sldMkLst>
          <pc:docMk/>
          <pc:sldMk cId="1012062565" sldId="527"/>
        </pc:sldMkLst>
        <pc:spChg chg="mod">
          <ac:chgData name="Cordia Starling" userId="24a95429-9825-4ac6-824c-db960c17a447" providerId="ADAL" clId="{BB96FF4D-DC5F-416B-9643-D774750B6C1A}" dt="2022-09-14T16:58:05.394" v="79" actId="1076"/>
          <ac:spMkLst>
            <pc:docMk/>
            <pc:sldMk cId="1012062565" sldId="527"/>
            <ac:spMk id="6" creationId="{900AE36D-7F3C-5744-9CAA-DE45D3437F4E}"/>
          </ac:spMkLst>
        </pc:spChg>
      </pc:sldChg>
      <pc:sldChg chg="modSp mod">
        <pc:chgData name="Cordia Starling" userId="24a95429-9825-4ac6-824c-db960c17a447" providerId="ADAL" clId="{BB96FF4D-DC5F-416B-9643-D774750B6C1A}" dt="2022-09-14T17:00:07.347" v="85" actId="14100"/>
        <pc:sldMkLst>
          <pc:docMk/>
          <pc:sldMk cId="3165942080" sldId="552"/>
        </pc:sldMkLst>
        <pc:spChg chg="mod">
          <ac:chgData name="Cordia Starling" userId="24a95429-9825-4ac6-824c-db960c17a447" providerId="ADAL" clId="{BB96FF4D-DC5F-416B-9643-D774750B6C1A}" dt="2022-09-14T17:00:07.347" v="85" actId="14100"/>
          <ac:spMkLst>
            <pc:docMk/>
            <pc:sldMk cId="3165942080" sldId="552"/>
            <ac:spMk id="6" creationId="{9E8FA481-620E-6040-BF74-07702A9B3FFF}"/>
          </ac:spMkLst>
        </pc:spChg>
      </pc:sldChg>
      <pc:sldChg chg="modSp mod">
        <pc:chgData name="Cordia Starling" userId="24a95429-9825-4ac6-824c-db960c17a447" providerId="ADAL" clId="{BB96FF4D-DC5F-416B-9643-D774750B6C1A}" dt="2022-09-14T16:59:42.067" v="84" actId="14100"/>
        <pc:sldMkLst>
          <pc:docMk/>
          <pc:sldMk cId="4061623052" sldId="553"/>
        </pc:sldMkLst>
        <pc:spChg chg="mod">
          <ac:chgData name="Cordia Starling" userId="24a95429-9825-4ac6-824c-db960c17a447" providerId="ADAL" clId="{BB96FF4D-DC5F-416B-9643-D774750B6C1A}" dt="2022-09-14T16:59:42.067" v="84" actId="14100"/>
          <ac:spMkLst>
            <pc:docMk/>
            <pc:sldMk cId="4061623052" sldId="553"/>
            <ac:spMk id="6" creationId="{34385476-1FF3-F84A-93C5-5BE90955F00B}"/>
          </ac:spMkLst>
        </pc:spChg>
      </pc:sldChg>
      <pc:sldChg chg="modSp mod">
        <pc:chgData name="Cordia Starling" userId="24a95429-9825-4ac6-824c-db960c17a447" providerId="ADAL" clId="{BB96FF4D-DC5F-416B-9643-D774750B6C1A}" dt="2022-09-14T16:59:00.907" v="81" actId="1076"/>
        <pc:sldMkLst>
          <pc:docMk/>
          <pc:sldMk cId="3601716324" sldId="554"/>
        </pc:sldMkLst>
        <pc:spChg chg="mod">
          <ac:chgData name="Cordia Starling" userId="24a95429-9825-4ac6-824c-db960c17a447" providerId="ADAL" clId="{BB96FF4D-DC5F-416B-9643-D774750B6C1A}" dt="2022-09-14T16:59:00.907" v="81" actId="1076"/>
          <ac:spMkLst>
            <pc:docMk/>
            <pc:sldMk cId="3601716324" sldId="554"/>
            <ac:spMk id="6" creationId="{A8993179-330D-874B-A7D7-7A5756BC4339}"/>
          </ac:spMkLst>
        </pc:spChg>
      </pc:sldChg>
      <pc:sldChg chg="modSp mod">
        <pc:chgData name="Cordia Starling" userId="24a95429-9825-4ac6-824c-db960c17a447" providerId="ADAL" clId="{BB96FF4D-DC5F-416B-9643-D774750B6C1A}" dt="2022-09-14T16:59:22.795" v="82" actId="1076"/>
        <pc:sldMkLst>
          <pc:docMk/>
          <pc:sldMk cId="2085455287" sldId="555"/>
        </pc:sldMkLst>
        <pc:spChg chg="mod">
          <ac:chgData name="Cordia Starling" userId="24a95429-9825-4ac6-824c-db960c17a447" providerId="ADAL" clId="{BB96FF4D-DC5F-416B-9643-D774750B6C1A}" dt="2022-09-14T16:59:22.795" v="82" actId="1076"/>
          <ac:spMkLst>
            <pc:docMk/>
            <pc:sldMk cId="2085455287" sldId="555"/>
            <ac:spMk id="2" creationId="{DA082D1E-750A-D744-BFA1-27BB07975A91}"/>
          </ac:spMkLst>
        </pc:spChg>
      </pc:sldChg>
      <pc:sldChg chg="del">
        <pc:chgData name="Cordia Starling" userId="24a95429-9825-4ac6-824c-db960c17a447" providerId="ADAL" clId="{BB96FF4D-DC5F-416B-9643-D774750B6C1A}" dt="2022-09-12T17:48:36.981" v="37" actId="47"/>
        <pc:sldMkLst>
          <pc:docMk/>
          <pc:sldMk cId="2716031379" sldId="578"/>
        </pc:sldMkLst>
      </pc:sldChg>
      <pc:sldChg chg="modSp new mod">
        <pc:chgData name="Cordia Starling" userId="24a95429-9825-4ac6-824c-db960c17a447" providerId="ADAL" clId="{BB96FF4D-DC5F-416B-9643-D774750B6C1A}" dt="2022-09-13T19:08:29.969" v="76" actId="20577"/>
        <pc:sldMkLst>
          <pc:docMk/>
          <pc:sldMk cId="2987956400" sldId="592"/>
        </pc:sldMkLst>
        <pc:spChg chg="mod">
          <ac:chgData name="Cordia Starling" userId="24a95429-9825-4ac6-824c-db960c17a447" providerId="ADAL" clId="{BB96FF4D-DC5F-416B-9643-D774750B6C1A}" dt="2022-09-13T19:08:19.433" v="70" actId="20577"/>
          <ac:spMkLst>
            <pc:docMk/>
            <pc:sldMk cId="2987956400" sldId="592"/>
            <ac:spMk id="2" creationId="{4A20516F-6D41-64BD-09A2-23420766191E}"/>
          </ac:spMkLst>
        </pc:spChg>
        <pc:spChg chg="mod">
          <ac:chgData name="Cordia Starling" userId="24a95429-9825-4ac6-824c-db960c17a447" providerId="ADAL" clId="{BB96FF4D-DC5F-416B-9643-D774750B6C1A}" dt="2022-09-13T19:08:29.969" v="76" actId="20577"/>
          <ac:spMkLst>
            <pc:docMk/>
            <pc:sldMk cId="2987956400" sldId="592"/>
            <ac:spMk id="3" creationId="{DA3FD1ED-C608-F732-2EBA-7478B22F2EB9}"/>
          </ac:spMkLst>
        </pc:spChg>
      </pc:sldChg>
    </pc:docChg>
  </pc:docChgLst>
  <pc:docChgLst>
    <pc:chgData name="Cordia Starling" userId="24a95429-9825-4ac6-824c-db960c17a447" providerId="ADAL" clId="{C6362FB8-57E7-45AA-A7A9-9B53FC43A01B}"/>
    <pc:docChg chg="undo custSel addSld modSld">
      <pc:chgData name="Cordia Starling" userId="24a95429-9825-4ac6-824c-db960c17a447" providerId="ADAL" clId="{C6362FB8-57E7-45AA-A7A9-9B53FC43A01B}" dt="2022-07-14T14:08:40.181" v="268"/>
      <pc:docMkLst>
        <pc:docMk/>
      </pc:docMkLst>
      <pc:sldChg chg="modNotesTx">
        <pc:chgData name="Cordia Starling" userId="24a95429-9825-4ac6-824c-db960c17a447" providerId="ADAL" clId="{C6362FB8-57E7-45AA-A7A9-9B53FC43A01B}" dt="2022-07-14T14:03:12.041" v="261"/>
        <pc:sldMkLst>
          <pc:docMk/>
          <pc:sldMk cId="3644852133" sldId="264"/>
        </pc:sldMkLst>
      </pc:sldChg>
      <pc:sldChg chg="addSp modSp new mod modClrScheme chgLayout modNotesTx">
        <pc:chgData name="Cordia Starling" userId="24a95429-9825-4ac6-824c-db960c17a447" providerId="ADAL" clId="{C6362FB8-57E7-45AA-A7A9-9B53FC43A01B}" dt="2022-07-14T14:07:00.845" v="266"/>
        <pc:sldMkLst>
          <pc:docMk/>
          <pc:sldMk cId="142461646" sldId="576"/>
        </pc:sldMkLst>
        <pc:spChg chg="mod ord">
          <ac:chgData name="Cordia Starling" userId="24a95429-9825-4ac6-824c-db960c17a447" providerId="ADAL" clId="{C6362FB8-57E7-45AA-A7A9-9B53FC43A01B}" dt="2022-07-13T20:11:41.503" v="10" actId="207"/>
          <ac:spMkLst>
            <pc:docMk/>
            <pc:sldMk cId="142461646" sldId="576"/>
            <ac:spMk id="2" creationId="{E9EE7C82-0DF2-E119-A236-8213161ACBBE}"/>
          </ac:spMkLst>
        </pc:spChg>
        <pc:spChg chg="mod ord">
          <ac:chgData name="Cordia Starling" userId="24a95429-9825-4ac6-824c-db960c17a447" providerId="ADAL" clId="{C6362FB8-57E7-45AA-A7A9-9B53FC43A01B}" dt="2022-07-13T20:07:30.070" v="1" actId="700"/>
          <ac:spMkLst>
            <pc:docMk/>
            <pc:sldMk cId="142461646" sldId="576"/>
            <ac:spMk id="3" creationId="{522FA106-C391-F141-7A21-974EA5D0356A}"/>
          </ac:spMkLst>
        </pc:spChg>
        <pc:spChg chg="mod ord">
          <ac:chgData name="Cordia Starling" userId="24a95429-9825-4ac6-824c-db960c17a447" providerId="ADAL" clId="{C6362FB8-57E7-45AA-A7A9-9B53FC43A01B}" dt="2022-07-13T20:07:30.070" v="1" actId="700"/>
          <ac:spMkLst>
            <pc:docMk/>
            <pc:sldMk cId="142461646" sldId="576"/>
            <ac:spMk id="4" creationId="{C819A5FA-37B9-7E7A-066C-8EAEFBEB31CB}"/>
          </ac:spMkLst>
        </pc:spChg>
        <pc:spChg chg="add mod ord">
          <ac:chgData name="Cordia Starling" userId="24a95429-9825-4ac6-824c-db960c17a447" providerId="ADAL" clId="{C6362FB8-57E7-45AA-A7A9-9B53FC43A01B}" dt="2022-07-13T20:10:57.297" v="8" actId="207"/>
          <ac:spMkLst>
            <pc:docMk/>
            <pc:sldMk cId="142461646" sldId="576"/>
            <ac:spMk id="5" creationId="{645106F1-68CA-0727-D258-888643C159B8}"/>
          </ac:spMkLst>
        </pc:spChg>
        <pc:spChg chg="add mod ord">
          <ac:chgData name="Cordia Starling" userId="24a95429-9825-4ac6-824c-db960c17a447" providerId="ADAL" clId="{C6362FB8-57E7-45AA-A7A9-9B53FC43A01B}" dt="2022-07-13T20:11:08.275" v="9" actId="207"/>
          <ac:spMkLst>
            <pc:docMk/>
            <pc:sldMk cId="142461646" sldId="576"/>
            <ac:spMk id="6" creationId="{318F440B-8024-6885-C447-6B9C5C22B002}"/>
          </ac:spMkLst>
        </pc:spChg>
      </pc:sldChg>
      <pc:sldChg chg="addSp delSp modSp new mod modNotesTx">
        <pc:chgData name="Cordia Starling" userId="24a95429-9825-4ac6-824c-db960c17a447" providerId="ADAL" clId="{C6362FB8-57E7-45AA-A7A9-9B53FC43A01B}" dt="2022-07-14T14:07:48.180" v="267"/>
        <pc:sldMkLst>
          <pc:docMk/>
          <pc:sldMk cId="3067270884" sldId="577"/>
        </pc:sldMkLst>
        <pc:spChg chg="mod">
          <ac:chgData name="Cordia Starling" userId="24a95429-9825-4ac6-824c-db960c17a447" providerId="ADAL" clId="{C6362FB8-57E7-45AA-A7A9-9B53FC43A01B}" dt="2022-07-13T20:18:07.421" v="28" actId="207"/>
          <ac:spMkLst>
            <pc:docMk/>
            <pc:sldMk cId="3067270884" sldId="577"/>
            <ac:spMk id="2" creationId="{A6851FDE-6EE8-E865-FD68-2DC37BD05536}"/>
          </ac:spMkLst>
        </pc:spChg>
        <pc:spChg chg="mod">
          <ac:chgData name="Cordia Starling" userId="24a95429-9825-4ac6-824c-db960c17a447" providerId="ADAL" clId="{C6362FB8-57E7-45AA-A7A9-9B53FC43A01B}" dt="2022-07-13T20:18:18.790" v="29" actId="207"/>
          <ac:spMkLst>
            <pc:docMk/>
            <pc:sldMk cId="3067270884" sldId="577"/>
            <ac:spMk id="3" creationId="{FF57CD45-6C04-D684-E536-295DA639BECA}"/>
          </ac:spMkLst>
        </pc:spChg>
        <pc:spChg chg="mod">
          <ac:chgData name="Cordia Starling" userId="24a95429-9825-4ac6-824c-db960c17a447" providerId="ADAL" clId="{C6362FB8-57E7-45AA-A7A9-9B53FC43A01B}" dt="2022-07-13T20:14:32.620" v="15" actId="14100"/>
          <ac:spMkLst>
            <pc:docMk/>
            <pc:sldMk cId="3067270884" sldId="577"/>
            <ac:spMk id="4" creationId="{91955981-8755-7A2C-15F4-5B2E7D84F4ED}"/>
          </ac:spMkLst>
        </pc:spChg>
        <pc:spChg chg="mod">
          <ac:chgData name="Cordia Starling" userId="24a95429-9825-4ac6-824c-db960c17a447" providerId="ADAL" clId="{C6362FB8-57E7-45AA-A7A9-9B53FC43A01B}" dt="2022-07-13T20:19:24.998" v="39" actId="14100"/>
          <ac:spMkLst>
            <pc:docMk/>
            <pc:sldMk cId="3067270884" sldId="577"/>
            <ac:spMk id="5" creationId="{040EC1CC-017D-FF1E-2AC5-F8926F2D1616}"/>
          </ac:spMkLst>
        </pc:spChg>
        <pc:spChg chg="mod">
          <ac:chgData name="Cordia Starling" userId="24a95429-9825-4ac6-824c-db960c17a447" providerId="ADAL" clId="{C6362FB8-57E7-45AA-A7A9-9B53FC43A01B}" dt="2022-07-13T20:20:42.963" v="187" actId="207"/>
          <ac:spMkLst>
            <pc:docMk/>
            <pc:sldMk cId="3067270884" sldId="577"/>
            <ac:spMk id="6" creationId="{4050459B-61E2-34B7-54A0-BA6AA2955A93}"/>
          </ac:spMkLst>
        </pc:spChg>
        <pc:spChg chg="add del">
          <ac:chgData name="Cordia Starling" userId="24a95429-9825-4ac6-824c-db960c17a447" providerId="ADAL" clId="{C6362FB8-57E7-45AA-A7A9-9B53FC43A01B}" dt="2022-07-13T20:17:30.008" v="26" actId="22"/>
          <ac:spMkLst>
            <pc:docMk/>
            <pc:sldMk cId="3067270884" sldId="577"/>
            <ac:spMk id="8" creationId="{5797BBAD-37A8-749F-BAFF-968A8F2A5490}"/>
          </ac:spMkLst>
        </pc:spChg>
        <pc:spChg chg="add del">
          <ac:chgData name="Cordia Starling" userId="24a95429-9825-4ac6-824c-db960c17a447" providerId="ADAL" clId="{C6362FB8-57E7-45AA-A7A9-9B53FC43A01B}" dt="2022-07-13T20:18:43.924" v="31" actId="22"/>
          <ac:spMkLst>
            <pc:docMk/>
            <pc:sldMk cId="3067270884" sldId="577"/>
            <ac:spMk id="10" creationId="{1EC85F87-7737-1CFF-22F4-0BE899F1938D}"/>
          </ac:spMkLst>
        </pc:spChg>
      </pc:sldChg>
      <pc:sldChg chg="modSp new mod modNotesTx">
        <pc:chgData name="Cordia Starling" userId="24a95429-9825-4ac6-824c-db960c17a447" providerId="ADAL" clId="{C6362FB8-57E7-45AA-A7A9-9B53FC43A01B}" dt="2022-07-14T14:08:40.181" v="268"/>
        <pc:sldMkLst>
          <pc:docMk/>
          <pc:sldMk cId="2716031379" sldId="578"/>
        </pc:sldMkLst>
        <pc:spChg chg="mod">
          <ac:chgData name="Cordia Starling" userId="24a95429-9825-4ac6-824c-db960c17a447" providerId="ADAL" clId="{C6362FB8-57E7-45AA-A7A9-9B53FC43A01B}" dt="2022-07-13T20:25:52.934" v="197" actId="207"/>
          <ac:spMkLst>
            <pc:docMk/>
            <pc:sldMk cId="2716031379" sldId="578"/>
            <ac:spMk id="2" creationId="{08E2501A-5279-7837-6A34-400B17A1F1AE}"/>
          </ac:spMkLst>
        </pc:spChg>
        <pc:spChg chg="mod">
          <ac:chgData name="Cordia Starling" userId="24a95429-9825-4ac6-824c-db960c17a447" providerId="ADAL" clId="{C6362FB8-57E7-45AA-A7A9-9B53FC43A01B}" dt="2022-07-13T20:25:42.220" v="196" actId="207"/>
          <ac:spMkLst>
            <pc:docMk/>
            <pc:sldMk cId="2716031379" sldId="578"/>
            <ac:spMk id="3" creationId="{19BB0C55-73F7-0358-6881-F9420D1C28C8}"/>
          </ac:spMkLst>
        </pc:spChg>
        <pc:spChg chg="mod">
          <ac:chgData name="Cordia Starling" userId="24a95429-9825-4ac6-824c-db960c17a447" providerId="ADAL" clId="{C6362FB8-57E7-45AA-A7A9-9B53FC43A01B}" dt="2022-07-13T20:26:04.721" v="198" actId="207"/>
          <ac:spMkLst>
            <pc:docMk/>
            <pc:sldMk cId="2716031379" sldId="578"/>
            <ac:spMk id="4" creationId="{D9D426C9-0847-221D-0519-4BF1797D6500}"/>
          </ac:spMkLst>
        </pc:spChg>
      </pc:sldChg>
      <pc:sldChg chg="addSp modSp new mod modClrScheme chgLayout">
        <pc:chgData name="Cordia Starling" userId="24a95429-9825-4ac6-824c-db960c17a447" providerId="ADAL" clId="{C6362FB8-57E7-45AA-A7A9-9B53FC43A01B}" dt="2022-07-13T20:30:45.864" v="259" actId="207"/>
        <pc:sldMkLst>
          <pc:docMk/>
          <pc:sldMk cId="1577047090" sldId="579"/>
        </pc:sldMkLst>
        <pc:spChg chg="mod ord">
          <ac:chgData name="Cordia Starling" userId="24a95429-9825-4ac6-824c-db960c17a447" providerId="ADAL" clId="{C6362FB8-57E7-45AA-A7A9-9B53FC43A01B}" dt="2022-07-13T20:29:44.767" v="255" actId="20577"/>
          <ac:spMkLst>
            <pc:docMk/>
            <pc:sldMk cId="1577047090" sldId="579"/>
            <ac:spMk id="2" creationId="{DA71739C-662A-EAB8-91CB-2F0555C91CF2}"/>
          </ac:spMkLst>
        </pc:spChg>
        <pc:spChg chg="mod ord">
          <ac:chgData name="Cordia Starling" userId="24a95429-9825-4ac6-824c-db960c17a447" providerId="ADAL" clId="{C6362FB8-57E7-45AA-A7A9-9B53FC43A01B}" dt="2022-07-13T20:27:23.834" v="200" actId="700"/>
          <ac:spMkLst>
            <pc:docMk/>
            <pc:sldMk cId="1577047090" sldId="579"/>
            <ac:spMk id="3" creationId="{F8ABD679-409A-FCEC-5D86-624A74A4B4FE}"/>
          </ac:spMkLst>
        </pc:spChg>
        <pc:spChg chg="mod ord">
          <ac:chgData name="Cordia Starling" userId="24a95429-9825-4ac6-824c-db960c17a447" providerId="ADAL" clId="{C6362FB8-57E7-45AA-A7A9-9B53FC43A01B}" dt="2022-07-13T20:27:23.834" v="200" actId="700"/>
          <ac:spMkLst>
            <pc:docMk/>
            <pc:sldMk cId="1577047090" sldId="579"/>
            <ac:spMk id="4" creationId="{8E496532-D4DF-9B1C-821F-C54BFB4B0ABA}"/>
          </ac:spMkLst>
        </pc:spChg>
        <pc:spChg chg="add mod ord">
          <ac:chgData name="Cordia Starling" userId="24a95429-9825-4ac6-824c-db960c17a447" providerId="ADAL" clId="{C6362FB8-57E7-45AA-A7A9-9B53FC43A01B}" dt="2022-07-13T20:29:59.414" v="256" actId="207"/>
          <ac:spMkLst>
            <pc:docMk/>
            <pc:sldMk cId="1577047090" sldId="579"/>
            <ac:spMk id="5" creationId="{B2BDC3CC-4BAA-A7D3-6287-1ECD0984B445}"/>
          </ac:spMkLst>
        </pc:spChg>
        <pc:spChg chg="add mod ord">
          <ac:chgData name="Cordia Starling" userId="24a95429-9825-4ac6-824c-db960c17a447" providerId="ADAL" clId="{C6362FB8-57E7-45AA-A7A9-9B53FC43A01B}" dt="2022-07-13T20:30:45.864" v="259" actId="207"/>
          <ac:spMkLst>
            <pc:docMk/>
            <pc:sldMk cId="1577047090" sldId="579"/>
            <ac:spMk id="6" creationId="{5D99D8B6-F8FB-B88F-E048-ADD6BFBF517B}"/>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06B5DE-ADCE-448F-9C62-AECEC448DF8C}"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430A2F19-F763-4B2F-9A9C-BE47D757B065}">
      <dgm:prSet phldrT="[Text]" custT="1"/>
      <dgm:spPr/>
      <dgm:t>
        <a:bodyPr/>
        <a:lstStyle/>
        <a:p>
          <a:r>
            <a:rPr lang="en-US" sz="2000" dirty="0"/>
            <a:t>Adequate</a:t>
          </a:r>
        </a:p>
      </dgm:t>
    </dgm:pt>
    <dgm:pt modelId="{ECB86085-26E9-4DF8-A96A-267641C8A1CB}" type="parTrans" cxnId="{7BF27870-C7BC-445F-976F-0960EFA22216}">
      <dgm:prSet/>
      <dgm:spPr/>
      <dgm:t>
        <a:bodyPr/>
        <a:lstStyle/>
        <a:p>
          <a:endParaRPr lang="en-US"/>
        </a:p>
      </dgm:t>
    </dgm:pt>
    <dgm:pt modelId="{4E1F5F1D-F18A-49A9-9C22-80011D297C81}" type="sibTrans" cxnId="{7BF27870-C7BC-445F-976F-0960EFA22216}">
      <dgm:prSet/>
      <dgm:spPr/>
      <dgm:t>
        <a:bodyPr/>
        <a:lstStyle/>
        <a:p>
          <a:endParaRPr lang="en-US"/>
        </a:p>
      </dgm:t>
    </dgm:pt>
    <dgm:pt modelId="{FBD9BD1F-1399-40E5-9684-E6FE6ED71E76}">
      <dgm:prSet phldrT="[Text]"/>
      <dgm:spPr/>
      <dgm:t>
        <a:bodyPr/>
        <a:lstStyle/>
        <a:p>
          <a:r>
            <a:rPr lang="en-US" dirty="0">
              <a:solidFill>
                <a:schemeClr val="tx1"/>
              </a:solidFill>
            </a:rPr>
            <a:t>Yes</a:t>
          </a:r>
        </a:p>
      </dgm:t>
    </dgm:pt>
    <dgm:pt modelId="{19B5AE4C-FA5B-4E78-AB8F-C91A18602FDC}" type="parTrans" cxnId="{216F22A8-3609-48F2-9D8B-4FAF5D921367}">
      <dgm:prSet/>
      <dgm:spPr/>
      <dgm:t>
        <a:bodyPr/>
        <a:lstStyle/>
        <a:p>
          <a:endParaRPr lang="en-US"/>
        </a:p>
      </dgm:t>
    </dgm:pt>
    <dgm:pt modelId="{DAFFACF1-FC52-4A77-93C8-D23F88946146}" type="sibTrans" cxnId="{216F22A8-3609-48F2-9D8B-4FAF5D921367}">
      <dgm:prSet/>
      <dgm:spPr/>
      <dgm:t>
        <a:bodyPr/>
        <a:lstStyle/>
        <a:p>
          <a:endParaRPr lang="en-US"/>
        </a:p>
      </dgm:t>
    </dgm:pt>
    <dgm:pt modelId="{78E5F4B3-0BFE-404B-A5FA-E3C92026F18C}">
      <dgm:prSet phldrT="[Text]" custT="1"/>
      <dgm:spPr/>
      <dgm:t>
        <a:bodyPr/>
        <a:lstStyle/>
        <a:p>
          <a:r>
            <a:rPr lang="en-US" sz="2000" dirty="0"/>
            <a:t>I dose vaccine—retest    4-6 wks.</a:t>
          </a:r>
        </a:p>
      </dgm:t>
    </dgm:pt>
    <dgm:pt modelId="{92EAC0B0-ADC5-4B9E-8A92-9FAA4AE3A374}" type="parTrans" cxnId="{5B761D5E-19BD-4137-8D5B-24F23319FA58}">
      <dgm:prSet/>
      <dgm:spPr/>
      <dgm:t>
        <a:bodyPr/>
        <a:lstStyle/>
        <a:p>
          <a:endParaRPr lang="en-US"/>
        </a:p>
      </dgm:t>
    </dgm:pt>
    <dgm:pt modelId="{47E86968-186B-48C0-AD94-0E5B7F75D342}" type="sibTrans" cxnId="{5B761D5E-19BD-4137-8D5B-24F23319FA58}">
      <dgm:prSet/>
      <dgm:spPr/>
      <dgm:t>
        <a:bodyPr/>
        <a:lstStyle/>
        <a:p>
          <a:endParaRPr lang="en-US"/>
        </a:p>
      </dgm:t>
    </dgm:pt>
    <dgm:pt modelId="{6E01017E-EC69-40EE-B6FD-AB9CC674F8EE}">
      <dgm:prSet phldrT="[Text]"/>
      <dgm:spPr/>
      <dgm:t>
        <a:bodyPr/>
        <a:lstStyle/>
        <a:p>
          <a:r>
            <a:rPr lang="en-US" dirty="0">
              <a:solidFill>
                <a:schemeClr val="tx1"/>
              </a:solidFill>
            </a:rPr>
            <a:t>Yes</a:t>
          </a:r>
        </a:p>
      </dgm:t>
    </dgm:pt>
    <dgm:pt modelId="{FEA7A03C-DB9C-48EF-9067-7BF3F81D91B4}" type="parTrans" cxnId="{E29BC509-92F3-4FEC-888D-6B6A921F2240}">
      <dgm:prSet/>
      <dgm:spPr/>
      <dgm:t>
        <a:bodyPr/>
        <a:lstStyle/>
        <a:p>
          <a:endParaRPr lang="en-US"/>
        </a:p>
      </dgm:t>
    </dgm:pt>
    <dgm:pt modelId="{D414886B-C11E-458B-B54B-27E96054FD8B}" type="sibTrans" cxnId="{E29BC509-92F3-4FEC-888D-6B6A921F2240}">
      <dgm:prSet/>
      <dgm:spPr/>
      <dgm:t>
        <a:bodyPr/>
        <a:lstStyle/>
        <a:p>
          <a:endParaRPr lang="en-US"/>
        </a:p>
      </dgm:t>
    </dgm:pt>
    <dgm:pt modelId="{C6AC023B-5915-48F1-8D1F-764A76E637D6}">
      <dgm:prSet phldrT="[Text]" custT="1"/>
      <dgm:spPr/>
      <dgm:t>
        <a:bodyPr/>
        <a:lstStyle/>
        <a:p>
          <a:r>
            <a:rPr lang="en-US" sz="2000" dirty="0"/>
            <a:t>Complete vaccine series—retest 4-6 wks.</a:t>
          </a:r>
        </a:p>
      </dgm:t>
    </dgm:pt>
    <dgm:pt modelId="{21AF9C8A-9332-4558-870D-48356792311B}" type="parTrans" cxnId="{612B41E1-9048-4262-A0D8-40354BEC0741}">
      <dgm:prSet/>
      <dgm:spPr/>
      <dgm:t>
        <a:bodyPr/>
        <a:lstStyle/>
        <a:p>
          <a:endParaRPr lang="en-US"/>
        </a:p>
      </dgm:t>
    </dgm:pt>
    <dgm:pt modelId="{315D9904-8F50-4E6D-B787-AE626C63913B}" type="sibTrans" cxnId="{612B41E1-9048-4262-A0D8-40354BEC0741}">
      <dgm:prSet/>
      <dgm:spPr/>
      <dgm:t>
        <a:bodyPr/>
        <a:lstStyle/>
        <a:p>
          <a:endParaRPr lang="en-US"/>
        </a:p>
      </dgm:t>
    </dgm:pt>
    <dgm:pt modelId="{1B90DC6F-0200-4659-8498-DC718FAD06B4}">
      <dgm:prSet phldrT="[Text]"/>
      <dgm:spPr/>
      <dgm:t>
        <a:bodyPr/>
        <a:lstStyle/>
        <a:p>
          <a:r>
            <a:rPr lang="en-US" dirty="0">
              <a:solidFill>
                <a:schemeClr val="tx1"/>
              </a:solidFill>
            </a:rPr>
            <a:t>Yes</a:t>
          </a:r>
        </a:p>
      </dgm:t>
    </dgm:pt>
    <dgm:pt modelId="{C518E648-0A4C-4D12-8D70-5C440F2A414D}" type="parTrans" cxnId="{A8611DD6-D353-418A-B567-C03C707887DC}">
      <dgm:prSet/>
      <dgm:spPr/>
      <dgm:t>
        <a:bodyPr/>
        <a:lstStyle/>
        <a:p>
          <a:endParaRPr lang="en-US"/>
        </a:p>
      </dgm:t>
    </dgm:pt>
    <dgm:pt modelId="{F2B697CE-3B16-44A8-AF14-171650D113A3}" type="sibTrans" cxnId="{A8611DD6-D353-418A-B567-C03C707887DC}">
      <dgm:prSet/>
      <dgm:spPr/>
      <dgm:t>
        <a:bodyPr/>
        <a:lstStyle/>
        <a:p>
          <a:endParaRPr lang="en-US"/>
        </a:p>
      </dgm:t>
    </dgm:pt>
    <dgm:pt modelId="{9C7A0DD9-33AC-4684-8FF7-F686201B512E}" type="pres">
      <dgm:prSet presAssocID="{1906B5DE-ADCE-448F-9C62-AECEC448DF8C}" presName="rootnode" presStyleCnt="0">
        <dgm:presLayoutVars>
          <dgm:chMax/>
          <dgm:chPref/>
          <dgm:dir/>
          <dgm:animLvl val="lvl"/>
        </dgm:presLayoutVars>
      </dgm:prSet>
      <dgm:spPr/>
    </dgm:pt>
    <dgm:pt modelId="{8AFBF5DC-F52D-4005-9E32-43B19C004D2D}" type="pres">
      <dgm:prSet presAssocID="{430A2F19-F763-4B2F-9A9C-BE47D757B065}" presName="composite" presStyleCnt="0"/>
      <dgm:spPr/>
    </dgm:pt>
    <dgm:pt modelId="{741B2602-7D0F-4ADD-B1F6-312D213254C8}" type="pres">
      <dgm:prSet presAssocID="{430A2F19-F763-4B2F-9A9C-BE47D757B065}" presName="bentUpArrow1" presStyleLbl="alignImgPlace1" presStyleIdx="0" presStyleCnt="2" custScaleX="69334" custScaleY="68842" custLinFactNeighborX="-66443" custLinFactNeighborY="-42022"/>
      <dgm:spPr/>
    </dgm:pt>
    <dgm:pt modelId="{D2E6E386-87FD-4BAC-8A5E-648944CED320}" type="pres">
      <dgm:prSet presAssocID="{430A2F19-F763-4B2F-9A9C-BE47D757B065}" presName="ParentText" presStyleLbl="node1" presStyleIdx="0" presStyleCnt="3" custScaleX="101778" custScaleY="57194" custLinFactNeighborX="-24672" custLinFactNeighborY="-472">
        <dgm:presLayoutVars>
          <dgm:chMax val="1"/>
          <dgm:chPref val="1"/>
          <dgm:bulletEnabled val="1"/>
        </dgm:presLayoutVars>
      </dgm:prSet>
      <dgm:spPr/>
    </dgm:pt>
    <dgm:pt modelId="{469C915A-CDD7-4C96-A1E1-7135B5C6F156}" type="pres">
      <dgm:prSet presAssocID="{430A2F19-F763-4B2F-9A9C-BE47D757B065}" presName="ChildText" presStyleLbl="revTx" presStyleIdx="0" presStyleCnt="3" custLinFactNeighborX="-28289" custLinFactNeighborY="5633">
        <dgm:presLayoutVars>
          <dgm:chMax val="0"/>
          <dgm:chPref val="0"/>
          <dgm:bulletEnabled val="1"/>
        </dgm:presLayoutVars>
      </dgm:prSet>
      <dgm:spPr/>
    </dgm:pt>
    <dgm:pt modelId="{F9165985-4A4C-4397-969E-9448D81BB3B9}" type="pres">
      <dgm:prSet presAssocID="{4E1F5F1D-F18A-49A9-9C22-80011D297C81}" presName="sibTrans" presStyleCnt="0"/>
      <dgm:spPr/>
    </dgm:pt>
    <dgm:pt modelId="{A60D3D32-AF74-48D3-B2C8-8878DBA649ED}" type="pres">
      <dgm:prSet presAssocID="{78E5F4B3-0BFE-404B-A5FA-E3C92026F18C}" presName="composite" presStyleCnt="0"/>
      <dgm:spPr/>
    </dgm:pt>
    <dgm:pt modelId="{B2720208-6DBB-433C-A991-7BC361D6F501}" type="pres">
      <dgm:prSet presAssocID="{78E5F4B3-0BFE-404B-A5FA-E3C92026F18C}" presName="bentUpArrow1" presStyleLbl="alignImgPlace1" presStyleIdx="1" presStyleCnt="2" custScaleX="72464" custScaleY="66357" custLinFactX="-20325" custLinFactNeighborX="-100000" custLinFactNeighborY="-79207"/>
      <dgm:spPr/>
    </dgm:pt>
    <dgm:pt modelId="{7A93ED2B-7CE2-4E92-BC91-6BA581CE7BC6}" type="pres">
      <dgm:prSet presAssocID="{78E5F4B3-0BFE-404B-A5FA-E3C92026F18C}" presName="ParentText" presStyleLbl="node1" presStyleIdx="1" presStyleCnt="3" custScaleX="120235" custScaleY="50790" custLinFactNeighborX="-56499" custLinFactNeighborY="-29389">
        <dgm:presLayoutVars>
          <dgm:chMax val="1"/>
          <dgm:chPref val="1"/>
          <dgm:bulletEnabled val="1"/>
        </dgm:presLayoutVars>
      </dgm:prSet>
      <dgm:spPr/>
    </dgm:pt>
    <dgm:pt modelId="{8A8A3CA3-0C14-45A9-85F9-F543BFC03826}" type="pres">
      <dgm:prSet presAssocID="{78E5F4B3-0BFE-404B-A5FA-E3C92026F18C}" presName="ChildText" presStyleLbl="revTx" presStyleIdx="1" presStyleCnt="3" custLinFactNeighborX="-60881" custLinFactNeighborY="-40585">
        <dgm:presLayoutVars>
          <dgm:chMax val="0"/>
          <dgm:chPref val="0"/>
          <dgm:bulletEnabled val="1"/>
        </dgm:presLayoutVars>
      </dgm:prSet>
      <dgm:spPr/>
    </dgm:pt>
    <dgm:pt modelId="{49A4FD38-8D0A-4C7F-9881-AF064B751FF4}" type="pres">
      <dgm:prSet presAssocID="{47E86968-186B-48C0-AD94-0E5B7F75D342}" presName="sibTrans" presStyleCnt="0"/>
      <dgm:spPr/>
    </dgm:pt>
    <dgm:pt modelId="{7076B22C-8AB9-486C-9193-2D0306FDF21C}" type="pres">
      <dgm:prSet presAssocID="{C6AC023B-5915-48F1-8D1F-764A76E637D6}" presName="composite" presStyleCnt="0"/>
      <dgm:spPr/>
    </dgm:pt>
    <dgm:pt modelId="{40B5FAE8-F0A7-4CCF-AA66-8B3D8CB7B8A3}" type="pres">
      <dgm:prSet presAssocID="{C6AC023B-5915-48F1-8D1F-764A76E637D6}" presName="ParentText" presStyleLbl="node1" presStyleIdx="2" presStyleCnt="3" custScaleX="127947" custScaleY="53930" custLinFactNeighborX="-84792" custLinFactNeighborY="-57496">
        <dgm:presLayoutVars>
          <dgm:chMax val="1"/>
          <dgm:chPref val="1"/>
          <dgm:bulletEnabled val="1"/>
        </dgm:presLayoutVars>
      </dgm:prSet>
      <dgm:spPr/>
    </dgm:pt>
    <dgm:pt modelId="{38B9C0AF-A945-4B79-8A58-0F09AD1627BB}" type="pres">
      <dgm:prSet presAssocID="{C6AC023B-5915-48F1-8D1F-764A76E637D6}" presName="FinalChildText" presStyleLbl="revTx" presStyleIdx="2" presStyleCnt="3" custLinFactNeighborX="-99309" custLinFactNeighborY="-72194">
        <dgm:presLayoutVars>
          <dgm:chMax val="0"/>
          <dgm:chPref val="0"/>
          <dgm:bulletEnabled val="1"/>
        </dgm:presLayoutVars>
      </dgm:prSet>
      <dgm:spPr/>
    </dgm:pt>
  </dgm:ptLst>
  <dgm:cxnLst>
    <dgm:cxn modelId="{E29BC509-92F3-4FEC-888D-6B6A921F2240}" srcId="{78E5F4B3-0BFE-404B-A5FA-E3C92026F18C}" destId="{6E01017E-EC69-40EE-B6FD-AB9CC674F8EE}" srcOrd="0" destOrd="0" parTransId="{FEA7A03C-DB9C-48EF-9067-7BF3F81D91B4}" sibTransId="{D414886B-C11E-458B-B54B-27E96054FD8B}"/>
    <dgm:cxn modelId="{5B761D5E-19BD-4137-8D5B-24F23319FA58}" srcId="{1906B5DE-ADCE-448F-9C62-AECEC448DF8C}" destId="{78E5F4B3-0BFE-404B-A5FA-E3C92026F18C}" srcOrd="1" destOrd="0" parTransId="{92EAC0B0-ADC5-4B9E-8A92-9FAA4AE3A374}" sibTransId="{47E86968-186B-48C0-AD94-0E5B7F75D342}"/>
    <dgm:cxn modelId="{486DEF47-456B-430A-87AE-D958A12B1087}" type="presOf" srcId="{78E5F4B3-0BFE-404B-A5FA-E3C92026F18C}" destId="{7A93ED2B-7CE2-4E92-BC91-6BA581CE7BC6}" srcOrd="0" destOrd="0" presId="urn:microsoft.com/office/officeart/2005/8/layout/StepDownProcess"/>
    <dgm:cxn modelId="{47AF296F-D743-4150-B3A0-C446FE070EA7}" type="presOf" srcId="{1B90DC6F-0200-4659-8498-DC718FAD06B4}" destId="{38B9C0AF-A945-4B79-8A58-0F09AD1627BB}" srcOrd="0" destOrd="0" presId="urn:microsoft.com/office/officeart/2005/8/layout/StepDownProcess"/>
    <dgm:cxn modelId="{7BF27870-C7BC-445F-976F-0960EFA22216}" srcId="{1906B5DE-ADCE-448F-9C62-AECEC448DF8C}" destId="{430A2F19-F763-4B2F-9A9C-BE47D757B065}" srcOrd="0" destOrd="0" parTransId="{ECB86085-26E9-4DF8-A96A-267641C8A1CB}" sibTransId="{4E1F5F1D-F18A-49A9-9C22-80011D297C81}"/>
    <dgm:cxn modelId="{245EA451-9673-4E0A-B366-08970D6D8B52}" type="presOf" srcId="{430A2F19-F763-4B2F-9A9C-BE47D757B065}" destId="{D2E6E386-87FD-4BAC-8A5E-648944CED320}" srcOrd="0" destOrd="0" presId="urn:microsoft.com/office/officeart/2005/8/layout/StepDownProcess"/>
    <dgm:cxn modelId="{1B432774-B650-4662-83C7-D1AC1F8A4590}" type="presOf" srcId="{FBD9BD1F-1399-40E5-9684-E6FE6ED71E76}" destId="{469C915A-CDD7-4C96-A1E1-7135B5C6F156}" srcOrd="0" destOrd="0" presId="urn:microsoft.com/office/officeart/2005/8/layout/StepDownProcess"/>
    <dgm:cxn modelId="{81AAB47B-F3AF-40B9-8224-BA27FEE01E73}" type="presOf" srcId="{1906B5DE-ADCE-448F-9C62-AECEC448DF8C}" destId="{9C7A0DD9-33AC-4684-8FF7-F686201B512E}" srcOrd="0" destOrd="0" presId="urn:microsoft.com/office/officeart/2005/8/layout/StepDownProcess"/>
    <dgm:cxn modelId="{216F22A8-3609-48F2-9D8B-4FAF5D921367}" srcId="{430A2F19-F763-4B2F-9A9C-BE47D757B065}" destId="{FBD9BD1F-1399-40E5-9684-E6FE6ED71E76}" srcOrd="0" destOrd="0" parTransId="{19B5AE4C-FA5B-4E78-AB8F-C91A18602FDC}" sibTransId="{DAFFACF1-FC52-4A77-93C8-D23F88946146}"/>
    <dgm:cxn modelId="{4633F7B6-5A5C-441D-84F2-1463779C1513}" type="presOf" srcId="{C6AC023B-5915-48F1-8D1F-764A76E637D6}" destId="{40B5FAE8-F0A7-4CCF-AA66-8B3D8CB7B8A3}" srcOrd="0" destOrd="0" presId="urn:microsoft.com/office/officeart/2005/8/layout/StepDownProcess"/>
    <dgm:cxn modelId="{A8611DD6-D353-418A-B567-C03C707887DC}" srcId="{C6AC023B-5915-48F1-8D1F-764A76E637D6}" destId="{1B90DC6F-0200-4659-8498-DC718FAD06B4}" srcOrd="0" destOrd="0" parTransId="{C518E648-0A4C-4D12-8D70-5C440F2A414D}" sibTransId="{F2B697CE-3B16-44A8-AF14-171650D113A3}"/>
    <dgm:cxn modelId="{612B41E1-9048-4262-A0D8-40354BEC0741}" srcId="{1906B5DE-ADCE-448F-9C62-AECEC448DF8C}" destId="{C6AC023B-5915-48F1-8D1F-764A76E637D6}" srcOrd="2" destOrd="0" parTransId="{21AF9C8A-9332-4558-870D-48356792311B}" sibTransId="{315D9904-8F50-4E6D-B787-AE626C63913B}"/>
    <dgm:cxn modelId="{99CA02F0-8F09-42FD-9B91-57354277ACFC}" type="presOf" srcId="{6E01017E-EC69-40EE-B6FD-AB9CC674F8EE}" destId="{8A8A3CA3-0C14-45A9-85F9-F543BFC03826}" srcOrd="0" destOrd="0" presId="urn:microsoft.com/office/officeart/2005/8/layout/StepDownProcess"/>
    <dgm:cxn modelId="{8E4E9E74-E64E-4B50-AB2E-9D59A12D4568}" type="presParOf" srcId="{9C7A0DD9-33AC-4684-8FF7-F686201B512E}" destId="{8AFBF5DC-F52D-4005-9E32-43B19C004D2D}" srcOrd="0" destOrd="0" presId="urn:microsoft.com/office/officeart/2005/8/layout/StepDownProcess"/>
    <dgm:cxn modelId="{5EB6EE3B-D494-4BE9-A80A-9297B0A5F1CE}" type="presParOf" srcId="{8AFBF5DC-F52D-4005-9E32-43B19C004D2D}" destId="{741B2602-7D0F-4ADD-B1F6-312D213254C8}" srcOrd="0" destOrd="0" presId="urn:microsoft.com/office/officeart/2005/8/layout/StepDownProcess"/>
    <dgm:cxn modelId="{863AFAE3-CF12-40FA-A82E-9E998D360718}" type="presParOf" srcId="{8AFBF5DC-F52D-4005-9E32-43B19C004D2D}" destId="{D2E6E386-87FD-4BAC-8A5E-648944CED320}" srcOrd="1" destOrd="0" presId="urn:microsoft.com/office/officeart/2005/8/layout/StepDownProcess"/>
    <dgm:cxn modelId="{E5C5019A-13A1-4F50-9B99-72C038D7B2AB}" type="presParOf" srcId="{8AFBF5DC-F52D-4005-9E32-43B19C004D2D}" destId="{469C915A-CDD7-4C96-A1E1-7135B5C6F156}" srcOrd="2" destOrd="0" presId="urn:microsoft.com/office/officeart/2005/8/layout/StepDownProcess"/>
    <dgm:cxn modelId="{9926A1EE-211E-488C-B81F-82052FEF9F7B}" type="presParOf" srcId="{9C7A0DD9-33AC-4684-8FF7-F686201B512E}" destId="{F9165985-4A4C-4397-969E-9448D81BB3B9}" srcOrd="1" destOrd="0" presId="urn:microsoft.com/office/officeart/2005/8/layout/StepDownProcess"/>
    <dgm:cxn modelId="{DD7B2B9D-F3D8-4727-9C8B-EC7F45009585}" type="presParOf" srcId="{9C7A0DD9-33AC-4684-8FF7-F686201B512E}" destId="{A60D3D32-AF74-48D3-B2C8-8878DBA649ED}" srcOrd="2" destOrd="0" presId="urn:microsoft.com/office/officeart/2005/8/layout/StepDownProcess"/>
    <dgm:cxn modelId="{670EC7EC-B969-4104-86D5-81124C6BB1F3}" type="presParOf" srcId="{A60D3D32-AF74-48D3-B2C8-8878DBA649ED}" destId="{B2720208-6DBB-433C-A991-7BC361D6F501}" srcOrd="0" destOrd="0" presId="urn:microsoft.com/office/officeart/2005/8/layout/StepDownProcess"/>
    <dgm:cxn modelId="{ECFA4AC7-77E3-4BB8-9529-92F73BF0202D}" type="presParOf" srcId="{A60D3D32-AF74-48D3-B2C8-8878DBA649ED}" destId="{7A93ED2B-7CE2-4E92-BC91-6BA581CE7BC6}" srcOrd="1" destOrd="0" presId="urn:microsoft.com/office/officeart/2005/8/layout/StepDownProcess"/>
    <dgm:cxn modelId="{45587479-4D29-4AEF-A464-40E642DF4968}" type="presParOf" srcId="{A60D3D32-AF74-48D3-B2C8-8878DBA649ED}" destId="{8A8A3CA3-0C14-45A9-85F9-F543BFC03826}" srcOrd="2" destOrd="0" presId="urn:microsoft.com/office/officeart/2005/8/layout/StepDownProcess"/>
    <dgm:cxn modelId="{68DB66F2-BB9B-40C3-BA40-7F77C7E59F99}" type="presParOf" srcId="{9C7A0DD9-33AC-4684-8FF7-F686201B512E}" destId="{49A4FD38-8D0A-4C7F-9881-AF064B751FF4}" srcOrd="3" destOrd="0" presId="urn:microsoft.com/office/officeart/2005/8/layout/StepDownProcess"/>
    <dgm:cxn modelId="{86D9152A-46DD-4D5C-8FB8-7AEF4EF00882}" type="presParOf" srcId="{9C7A0DD9-33AC-4684-8FF7-F686201B512E}" destId="{7076B22C-8AB9-486C-9193-2D0306FDF21C}" srcOrd="4" destOrd="0" presId="urn:microsoft.com/office/officeart/2005/8/layout/StepDownProcess"/>
    <dgm:cxn modelId="{05062E66-5D66-4AD5-AA97-90952667E0BD}" type="presParOf" srcId="{7076B22C-8AB9-486C-9193-2D0306FDF21C}" destId="{40B5FAE8-F0A7-4CCF-AA66-8B3D8CB7B8A3}" srcOrd="0" destOrd="0" presId="urn:microsoft.com/office/officeart/2005/8/layout/StepDownProcess"/>
    <dgm:cxn modelId="{7F4D96D3-E3BA-4BDC-AF31-86EA3F7D042A}" type="presParOf" srcId="{7076B22C-8AB9-486C-9193-2D0306FDF21C}" destId="{38B9C0AF-A945-4B79-8A58-0F09AD1627BB}"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1B2602-7D0F-4ADD-B1F6-312D213254C8}">
      <dsp:nvSpPr>
        <dsp:cNvPr id="0" name=""/>
        <dsp:cNvSpPr/>
      </dsp:nvSpPr>
      <dsp:spPr>
        <a:xfrm rot="5400000">
          <a:off x="148192" y="1197140"/>
          <a:ext cx="1078404" cy="1236500"/>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E6E386-87FD-4BAC-8A5E-648944CED320}">
      <dsp:nvSpPr>
        <dsp:cNvPr id="0" name=""/>
        <dsp:cNvSpPr/>
      </dsp:nvSpPr>
      <dsp:spPr>
        <a:xfrm>
          <a:off x="8" y="231830"/>
          <a:ext cx="2683938" cy="1055715"/>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Adequate</a:t>
          </a:r>
        </a:p>
      </dsp:txBody>
      <dsp:txXfrm>
        <a:off x="51553" y="283375"/>
        <a:ext cx="2580848" cy="952625"/>
      </dsp:txXfrm>
    </dsp:sp>
    <dsp:sp modelId="{469C915A-CDD7-4C96-A1E1-7135B5C6F156}">
      <dsp:nvSpPr>
        <dsp:cNvPr id="0" name=""/>
        <dsp:cNvSpPr/>
      </dsp:nvSpPr>
      <dsp:spPr>
        <a:xfrm>
          <a:off x="2768551" y="105558"/>
          <a:ext cx="1917940" cy="1491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solidFill>
                <a:schemeClr val="tx1"/>
              </a:solidFill>
            </a:rPr>
            <a:t>Yes</a:t>
          </a:r>
        </a:p>
      </dsp:txBody>
      <dsp:txXfrm>
        <a:off x="2768551" y="105558"/>
        <a:ext cx="1917940" cy="1491897"/>
      </dsp:txXfrm>
    </dsp:sp>
    <dsp:sp modelId="{B2720208-6DBB-433C-A991-7BC361D6F501}">
      <dsp:nvSpPr>
        <dsp:cNvPr id="0" name=""/>
        <dsp:cNvSpPr/>
      </dsp:nvSpPr>
      <dsp:spPr>
        <a:xfrm rot="5400000">
          <a:off x="1647735" y="2240141"/>
          <a:ext cx="1039477" cy="1292320"/>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93ED2B-7CE2-4E92-BC91-6BA581CE7BC6}">
      <dsp:nvSpPr>
        <dsp:cNvPr id="0" name=""/>
        <dsp:cNvSpPr/>
      </dsp:nvSpPr>
      <dsp:spPr>
        <a:xfrm>
          <a:off x="1358363" y="1410581"/>
          <a:ext cx="3170658" cy="937507"/>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I dose vaccine—retest    4-6 wks.</a:t>
          </a:r>
        </a:p>
      </dsp:txBody>
      <dsp:txXfrm>
        <a:off x="1404137" y="1456355"/>
        <a:ext cx="3079110" cy="845959"/>
      </dsp:txXfrm>
    </dsp:sp>
    <dsp:sp modelId="{8A8A3CA3-0C14-45A9-85F9-F543BFC03826}">
      <dsp:nvSpPr>
        <dsp:cNvPr id="0" name=""/>
        <dsp:cNvSpPr/>
      </dsp:nvSpPr>
      <dsp:spPr>
        <a:xfrm>
          <a:off x="4584465" y="1069444"/>
          <a:ext cx="1917940" cy="1491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solidFill>
                <a:schemeClr val="tx1"/>
              </a:solidFill>
            </a:rPr>
            <a:t>Yes</a:t>
          </a:r>
        </a:p>
      </dsp:txBody>
      <dsp:txXfrm>
        <a:off x="4584465" y="1069444"/>
        <a:ext cx="1917940" cy="1491897"/>
      </dsp:txXfrm>
    </dsp:sp>
    <dsp:sp modelId="{40B5FAE8-F0A7-4CCF-AA66-8B3D8CB7B8A3}">
      <dsp:nvSpPr>
        <dsp:cNvPr id="0" name=""/>
        <dsp:cNvSpPr/>
      </dsp:nvSpPr>
      <dsp:spPr>
        <a:xfrm>
          <a:off x="2809911" y="2496736"/>
          <a:ext cx="3374028" cy="995467"/>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Complete vaccine series—retest 4-6 wks.</a:t>
          </a:r>
        </a:p>
      </dsp:txBody>
      <dsp:txXfrm>
        <a:off x="2858514" y="2545339"/>
        <a:ext cx="3276822" cy="898261"/>
      </dsp:txXfrm>
    </dsp:sp>
    <dsp:sp modelId="{38B9C0AF-A945-4B79-8A58-0F09AD1627BB}">
      <dsp:nvSpPr>
        <dsp:cNvPr id="0" name=""/>
        <dsp:cNvSpPr/>
      </dsp:nvSpPr>
      <dsp:spPr>
        <a:xfrm>
          <a:off x="6146772" y="2231817"/>
          <a:ext cx="1917940" cy="1491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solidFill>
                <a:schemeClr val="tx1"/>
              </a:solidFill>
            </a:rPr>
            <a:t>Yes</a:t>
          </a:r>
        </a:p>
      </dsp:txBody>
      <dsp:txXfrm>
        <a:off x="6146772" y="2231817"/>
        <a:ext cx="1917940" cy="1491897"/>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68899" cy="35548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317479" y="0"/>
            <a:ext cx="4068899" cy="355484"/>
          </a:xfrm>
          <a:prstGeom prst="rect">
            <a:avLst/>
          </a:prstGeom>
        </p:spPr>
        <p:txBody>
          <a:bodyPr vert="horz" lIns="91440" tIns="45720" rIns="91440" bIns="45720" rtlCol="0"/>
          <a:lstStyle>
            <a:lvl1pPr algn="r">
              <a:defRPr sz="1200"/>
            </a:lvl1pPr>
          </a:lstStyle>
          <a:p>
            <a:fld id="{CBACA4F8-6F75-45B6-B244-C298F618AC88}" type="datetimeFigureOut">
              <a:rPr lang="en-US" smtClean="0"/>
              <a:t>9/14/2022</a:t>
            </a:fld>
            <a:endParaRPr lang="en-US"/>
          </a:p>
        </p:txBody>
      </p:sp>
      <p:sp>
        <p:nvSpPr>
          <p:cNvPr id="4" name="Footer Placeholder 3"/>
          <p:cNvSpPr>
            <a:spLocks noGrp="1"/>
          </p:cNvSpPr>
          <p:nvPr>
            <p:ph type="ftr" sz="quarter" idx="2"/>
          </p:nvPr>
        </p:nvSpPr>
        <p:spPr>
          <a:xfrm>
            <a:off x="1" y="6746991"/>
            <a:ext cx="4068899" cy="355484"/>
          </a:xfrm>
          <a:prstGeom prst="rect">
            <a:avLst/>
          </a:prstGeom>
        </p:spPr>
        <p:txBody>
          <a:bodyPr vert="horz" lIns="91440" tIns="45720" rIns="91440" bIns="45720" rtlCol="0" anchor="b"/>
          <a:lstStyle>
            <a:lvl1pPr algn="l">
              <a:defRPr sz="1200"/>
            </a:lvl1pPr>
          </a:lstStyle>
          <a:p>
            <a:r>
              <a:rPr lang="en-US"/>
              <a:t>EPIC 2022</a:t>
            </a:r>
          </a:p>
        </p:txBody>
      </p:sp>
      <p:sp>
        <p:nvSpPr>
          <p:cNvPr id="5" name="Slide Number Placeholder 4"/>
          <p:cNvSpPr>
            <a:spLocks noGrp="1"/>
          </p:cNvSpPr>
          <p:nvPr>
            <p:ph type="sldNum" sz="quarter" idx="3"/>
          </p:nvPr>
        </p:nvSpPr>
        <p:spPr>
          <a:xfrm>
            <a:off x="5317479" y="6746991"/>
            <a:ext cx="4068899" cy="355484"/>
          </a:xfrm>
          <a:prstGeom prst="rect">
            <a:avLst/>
          </a:prstGeom>
        </p:spPr>
        <p:txBody>
          <a:bodyPr vert="horz" lIns="91440" tIns="45720" rIns="91440" bIns="45720" rtlCol="0" anchor="b"/>
          <a:lstStyle>
            <a:lvl1pPr algn="r">
              <a:defRPr sz="1200"/>
            </a:lvl1pPr>
          </a:lstStyle>
          <a:p>
            <a:fld id="{0269F26B-4DB7-49EF-B1D3-7D05155B7D6C}" type="slidenum">
              <a:rPr lang="en-US" smtClean="0"/>
              <a:t>‹#›</a:t>
            </a:fld>
            <a:endParaRPr lang="en-US"/>
          </a:p>
        </p:txBody>
      </p:sp>
    </p:spTree>
    <p:extLst>
      <p:ext uri="{BB962C8B-B14F-4D97-AF65-F5344CB8AC3E}">
        <p14:creationId xmlns:p14="http://schemas.microsoft.com/office/powerpoint/2010/main" val="1181910068"/>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68339" cy="356357"/>
          </a:xfrm>
          <a:prstGeom prst="rect">
            <a:avLst/>
          </a:prstGeom>
        </p:spPr>
        <p:txBody>
          <a:bodyPr vert="horz" lIns="94219" tIns="47109" rIns="94219" bIns="47109" rtlCol="0"/>
          <a:lstStyle>
            <a:lvl1pPr algn="l">
              <a:defRPr sz="1200"/>
            </a:lvl1pPr>
          </a:lstStyle>
          <a:p>
            <a:endParaRPr lang="en-US"/>
          </a:p>
        </p:txBody>
      </p:sp>
      <p:sp>
        <p:nvSpPr>
          <p:cNvPr id="4" name="Slide Image Placeholder 3"/>
          <p:cNvSpPr>
            <a:spLocks noGrp="1" noRot="1" noChangeAspect="1"/>
          </p:cNvSpPr>
          <p:nvPr>
            <p:ph type="sldImg" idx="2"/>
          </p:nvPr>
        </p:nvSpPr>
        <p:spPr>
          <a:xfrm>
            <a:off x="2563813" y="887413"/>
            <a:ext cx="4260850" cy="2397125"/>
          </a:xfrm>
          <a:prstGeom prst="rect">
            <a:avLst/>
          </a:prstGeom>
          <a:noFill/>
          <a:ln w="12700">
            <a:solidFill>
              <a:prstClr val="black"/>
            </a:solidFill>
          </a:ln>
        </p:spPr>
        <p:txBody>
          <a:bodyPr vert="horz" lIns="94219" tIns="47109" rIns="94219" bIns="47109" rtlCol="0" anchor="ctr"/>
          <a:lstStyle/>
          <a:p>
            <a:endParaRPr lang="en-US"/>
          </a:p>
        </p:txBody>
      </p:sp>
      <p:sp>
        <p:nvSpPr>
          <p:cNvPr id="5" name="Notes Placeholder 4"/>
          <p:cNvSpPr>
            <a:spLocks noGrp="1"/>
          </p:cNvSpPr>
          <p:nvPr>
            <p:ph type="body" sz="quarter" idx="3"/>
          </p:nvPr>
        </p:nvSpPr>
        <p:spPr>
          <a:xfrm>
            <a:off x="938848" y="3418066"/>
            <a:ext cx="7510780" cy="2796600"/>
          </a:xfrm>
          <a:prstGeom prst="rect">
            <a:avLst/>
          </a:prstGeom>
        </p:spPr>
        <p:txBody>
          <a:bodyPr vert="horz" lIns="94219" tIns="47109" rIns="94219" bIns="4710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5317964" y="6746120"/>
            <a:ext cx="4068339" cy="356356"/>
          </a:xfrm>
          <a:prstGeom prst="rect">
            <a:avLst/>
          </a:prstGeom>
        </p:spPr>
        <p:txBody>
          <a:bodyPr vert="horz" lIns="94219" tIns="47109" rIns="94219" bIns="47109" rtlCol="0" anchor="b"/>
          <a:lstStyle>
            <a:lvl1pPr algn="r">
              <a:defRPr sz="1200"/>
            </a:lvl1pPr>
          </a:lstStyle>
          <a:p>
            <a:fld id="{0C6024BE-7CA7-4E01-BBC2-91E3F28BC568}" type="slidenum">
              <a:rPr lang="en-US" smtClean="0"/>
              <a:t>‹#›</a:t>
            </a:fld>
            <a:endParaRPr lang="en-US"/>
          </a:p>
        </p:txBody>
      </p:sp>
    </p:spTree>
    <p:extLst>
      <p:ext uri="{BB962C8B-B14F-4D97-AF65-F5344CB8AC3E}">
        <p14:creationId xmlns:p14="http://schemas.microsoft.com/office/powerpoint/2010/main" val="3973378132"/>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dc.gov/vaccines/pubs/surv-manual/chpt02-hib.html#f6"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immunize.org/express/issue1640.asp#IZX1"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cdc.gov/mmwr/volumes/71/wr/mm7104a1.htm#T1_dow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fda.gov/vaccines-blood-biologics/approved-products/vaccines-licensed-use-united-states"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cdc.gov/mmwr/volumes/67/rr/rr6701a1.htm#B3_down"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api.addthis.com/oexchange/0.8/forward/facebook/offer?url=https://www.cdc.gov/vaccines/hcp/acip-recs/general-recs/administration.html&amp;title=ACIP%20Vaccine%20Administration%20Guidelines%20for%20Immunization%20|%20Recommendations%20|%20CDC&amp;description=&amp;via=CDCgov&amp;ct=0&amp;media="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ww.cdc.gov/vaccines/hcp/vis/index.html"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www.vaccineinformation.org/internet-immunization-info/" TargetMode="External"/><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6"/>
          <p:cNvSpPr txBox="1">
            <a:spLocks noGrp="1" noChangeArrowheads="1"/>
          </p:cNvSpPr>
          <p:nvPr/>
        </p:nvSpPr>
        <p:spPr bwMode="auto">
          <a:xfrm>
            <a:off x="1" y="6858328"/>
            <a:ext cx="4158746" cy="361289"/>
          </a:xfrm>
          <a:prstGeom prst="rect">
            <a:avLst/>
          </a:prstGeom>
          <a:noFill/>
          <a:ln w="9525">
            <a:noFill/>
            <a:miter lim="800000"/>
            <a:headEnd/>
            <a:tailEnd/>
          </a:ln>
        </p:spPr>
        <p:txBody>
          <a:bodyPr lIns="95076" tIns="47538" rIns="95076" bIns="47538" anchor="b"/>
          <a:lstStyle/>
          <a:p>
            <a:endParaRPr lang="en-US" sz="1200" dirty="0">
              <a:solidFill>
                <a:srgbClr val="000000"/>
              </a:solidFill>
            </a:endParaRPr>
          </a:p>
        </p:txBody>
      </p:sp>
      <p:sp>
        <p:nvSpPr>
          <p:cNvPr id="193540" name="Rectangle 2"/>
          <p:cNvSpPr>
            <a:spLocks noGrp="1" noRot="1" noChangeAspect="1" noChangeArrowheads="1" noTextEdit="1"/>
          </p:cNvSpPr>
          <p:nvPr>
            <p:ph type="sldImg"/>
          </p:nvPr>
        </p:nvSpPr>
        <p:spPr>
          <a:xfrm>
            <a:off x="2444750" y="533400"/>
            <a:ext cx="4811713" cy="2706688"/>
          </a:xfrm>
          <a:ln/>
        </p:spPr>
      </p:sp>
      <p:sp>
        <p:nvSpPr>
          <p:cNvPr id="193541" name="Rectangle 3"/>
          <p:cNvSpPr>
            <a:spLocks noGrp="1" noChangeArrowheads="1"/>
          </p:cNvSpPr>
          <p:nvPr>
            <p:ph type="body" idx="1"/>
          </p:nvPr>
        </p:nvSpPr>
        <p:spPr>
          <a:xfrm>
            <a:off x="426539" y="3309556"/>
            <a:ext cx="8850665" cy="3108566"/>
          </a:xfrm>
          <a:noFill/>
          <a:ln/>
        </p:spPr>
        <p:txBody>
          <a:bodyPr lIns="95086" tIns="47542" rIns="95086" bIns="47542"/>
          <a:lstStyle/>
          <a:p>
            <a:pPr>
              <a:lnSpc>
                <a:spcPct val="90000"/>
              </a:lnSpc>
              <a:spcBef>
                <a:spcPct val="0"/>
              </a:spcBef>
            </a:pPr>
            <a:r>
              <a:rPr lang="en-US" sz="1000" dirty="0">
                <a:latin typeface="Arial" charset="0"/>
              </a:rPr>
              <a:t>Educating Physicians In their Communities is:</a:t>
            </a:r>
          </a:p>
          <a:p>
            <a:pPr>
              <a:lnSpc>
                <a:spcPct val="90000"/>
              </a:lnSpc>
              <a:spcBef>
                <a:spcPct val="0"/>
              </a:spcBef>
              <a:buFontTx/>
              <a:buChar char="•"/>
            </a:pPr>
            <a:r>
              <a:rPr lang="en-US" sz="1000" dirty="0">
                <a:latin typeface="Arial" charset="0"/>
              </a:rPr>
              <a:t>A peer-to-peer immunization education program presented in the practice setting for practitioners and staff or in a classroom for students.  </a:t>
            </a:r>
          </a:p>
          <a:p>
            <a:pPr>
              <a:lnSpc>
                <a:spcPct val="90000"/>
              </a:lnSpc>
              <a:spcBef>
                <a:spcPct val="0"/>
              </a:spcBef>
              <a:buFontTx/>
              <a:buChar char="•"/>
            </a:pPr>
            <a:r>
              <a:rPr lang="en-US" sz="1000" dirty="0">
                <a:latin typeface="Arial" charset="0"/>
              </a:rPr>
              <a:t>Presented by a team of 2 professionals: physician or other primary care provider (nurse practitioner, physician's assistant) and a nurse or office manager. </a:t>
            </a:r>
          </a:p>
          <a:p>
            <a:pPr>
              <a:lnSpc>
                <a:spcPct val="90000"/>
              </a:lnSpc>
              <a:spcBef>
                <a:spcPct val="0"/>
              </a:spcBef>
            </a:pPr>
            <a:endParaRPr lang="en-US" sz="1000" dirty="0">
              <a:latin typeface="Arial" charset="0"/>
            </a:endParaRPr>
          </a:p>
          <a:p>
            <a:pPr>
              <a:lnSpc>
                <a:spcPct val="90000"/>
              </a:lnSpc>
              <a:spcBef>
                <a:spcPct val="0"/>
              </a:spcBef>
            </a:pPr>
            <a:r>
              <a:rPr lang="en-US" sz="1000" dirty="0">
                <a:latin typeface="Arial" charset="0"/>
              </a:rPr>
              <a:t>Our Beginnings…</a:t>
            </a:r>
          </a:p>
          <a:p>
            <a:pPr>
              <a:lnSpc>
                <a:spcPct val="90000"/>
              </a:lnSpc>
              <a:spcBef>
                <a:spcPct val="0"/>
              </a:spcBef>
            </a:pPr>
            <a:r>
              <a:rPr lang="en-US" sz="1000" dirty="0">
                <a:latin typeface="Arial" charset="0"/>
              </a:rPr>
              <a:t>The first EPIC Immunization Education program was developed and implemented in Pennsylvania (a joint venture between public health and the PA chapter of the American Academy of Pediatrics).  The program has been replicated in several states - Georgia most closely resembling the Pennsylvania program.  Georgia was first to add adult vaccines to the program. In 2009 the Georgia Chapter created a separate Women’s Health Immunization Education program for obstetricians and gynecologists</a:t>
            </a:r>
            <a:r>
              <a:rPr lang="en-US" sz="1000" dirty="0">
                <a:solidFill>
                  <a:srgbClr val="FF0000"/>
                </a:solidFill>
                <a:latin typeface="Arial" charset="0"/>
              </a:rPr>
              <a:t>. </a:t>
            </a:r>
            <a:r>
              <a:rPr lang="en-US" sz="1000" dirty="0">
                <a:latin typeface="Arial" charset="0"/>
              </a:rPr>
              <a:t>Presentations are also available for students in healthcare training. Presentation on Coding are available to members of the Georgia Chapter of AAP.</a:t>
            </a:r>
          </a:p>
          <a:p>
            <a:pPr>
              <a:lnSpc>
                <a:spcPct val="90000"/>
              </a:lnSpc>
              <a:spcBef>
                <a:spcPct val="0"/>
              </a:spcBef>
            </a:pPr>
            <a:endParaRPr lang="en-US" sz="1000" b="1" i="1" dirty="0">
              <a:solidFill>
                <a:srgbClr val="000099"/>
              </a:solidFill>
              <a:latin typeface="Arial" charset="0"/>
            </a:endParaRPr>
          </a:p>
          <a:p>
            <a:pPr>
              <a:lnSpc>
                <a:spcPct val="90000"/>
              </a:lnSpc>
              <a:spcBef>
                <a:spcPct val="0"/>
              </a:spcBef>
            </a:pPr>
            <a:endParaRPr lang="en-US" sz="1000" b="1" i="1" dirty="0">
              <a:latin typeface="Arial" charset="0"/>
            </a:endParaRPr>
          </a:p>
          <a:p>
            <a:pPr>
              <a:lnSpc>
                <a:spcPct val="90000"/>
              </a:lnSpc>
              <a:spcBef>
                <a:spcPct val="0"/>
              </a:spcBef>
            </a:pPr>
            <a:r>
              <a:rPr lang="en-US" sz="1000" dirty="0">
                <a:latin typeface="Arial" charset="0"/>
              </a:rPr>
              <a:t>EPIC programs are designed to meet Standard #10 of the Standards for Child and Adolescent Immunization Practices: </a:t>
            </a:r>
          </a:p>
          <a:p>
            <a:pPr>
              <a:lnSpc>
                <a:spcPct val="90000"/>
              </a:lnSpc>
              <a:spcBef>
                <a:spcPct val="0"/>
              </a:spcBef>
            </a:pPr>
            <a:r>
              <a:rPr lang="en-US" sz="1000" dirty="0">
                <a:latin typeface="Arial" charset="0"/>
              </a:rPr>
              <a:t>"Persons who administer vaccines and staff who manage or support vaccine administration are knowledgeable and receive on-going education"  </a:t>
            </a:r>
          </a:p>
          <a:p>
            <a:pPr>
              <a:lnSpc>
                <a:spcPct val="90000"/>
              </a:lnSpc>
              <a:spcBef>
                <a:spcPct val="0"/>
              </a:spcBef>
            </a:pPr>
            <a:r>
              <a:rPr lang="en-US" sz="1000" dirty="0">
                <a:latin typeface="Arial" charset="0"/>
              </a:rPr>
              <a:t>And</a:t>
            </a:r>
          </a:p>
          <a:p>
            <a:pPr>
              <a:lnSpc>
                <a:spcPct val="90000"/>
              </a:lnSpc>
              <a:spcBef>
                <a:spcPct val="0"/>
              </a:spcBef>
            </a:pPr>
            <a:r>
              <a:rPr lang="en-US" sz="1000" dirty="0">
                <a:latin typeface="Arial" charset="0"/>
              </a:rPr>
              <a:t>Standard #8 of the Standards for Adult Immunization Practices: “Persons who administer vaccines are properly trained."</a:t>
            </a:r>
          </a:p>
          <a:p>
            <a:pPr>
              <a:lnSpc>
                <a:spcPct val="90000"/>
              </a:lnSpc>
              <a:spcBef>
                <a:spcPct val="0"/>
              </a:spcBef>
            </a:pPr>
            <a:endParaRPr lang="en-US" sz="1000" b="1" dirty="0">
              <a:latin typeface="Arial" charset="0"/>
            </a:endParaRPr>
          </a:p>
          <a:p>
            <a:pPr>
              <a:lnSpc>
                <a:spcPct val="90000"/>
              </a:lnSpc>
              <a:spcBef>
                <a:spcPct val="0"/>
              </a:spcBef>
            </a:pPr>
            <a:endParaRPr lang="en-US" sz="1000" dirty="0">
              <a:latin typeface="Arial" charset="0"/>
            </a:endParaRPr>
          </a:p>
          <a:p>
            <a:pPr>
              <a:lnSpc>
                <a:spcPct val="90000"/>
              </a:lnSpc>
              <a:spcBef>
                <a:spcPct val="0"/>
              </a:spcBef>
            </a:pPr>
            <a:endParaRPr lang="en-US" sz="900" dirty="0">
              <a:latin typeface="Arial" charset="0"/>
            </a:endParaRPr>
          </a:p>
          <a:p>
            <a:pPr>
              <a:lnSpc>
                <a:spcPct val="90000"/>
              </a:lnSpc>
              <a:spcBef>
                <a:spcPct val="0"/>
              </a:spcBef>
            </a:pPr>
            <a:endParaRPr lang="en-US" sz="900" b="1" dirty="0">
              <a:latin typeface="Arial" charset="0"/>
            </a:endParaRPr>
          </a:p>
        </p:txBody>
      </p:sp>
    </p:spTree>
    <p:extLst>
      <p:ext uri="{BB962C8B-B14F-4D97-AF65-F5344CB8AC3E}">
        <p14:creationId xmlns:p14="http://schemas.microsoft.com/office/powerpoint/2010/main" val="4150244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8917675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6"/>
          <p:cNvSpPr txBox="1">
            <a:spLocks noGrp="1" noChangeArrowheads="1"/>
          </p:cNvSpPr>
          <p:nvPr/>
        </p:nvSpPr>
        <p:spPr bwMode="auto">
          <a:xfrm>
            <a:off x="2" y="6926256"/>
            <a:ext cx="4213368" cy="364868"/>
          </a:xfrm>
          <a:prstGeom prst="rect">
            <a:avLst/>
          </a:prstGeom>
          <a:noFill/>
          <a:ln w="9525">
            <a:noFill/>
            <a:miter lim="800000"/>
            <a:headEnd/>
            <a:tailEnd/>
          </a:ln>
        </p:spPr>
        <p:txBody>
          <a:bodyPr lIns="96162" tIns="48081" rIns="96162" bIns="48081" anchor="b"/>
          <a:lstStyle/>
          <a:p>
            <a:endParaRPr lang="en-US" sz="1200" dirty="0">
              <a:solidFill>
                <a:srgbClr val="000000"/>
              </a:solidFill>
            </a:endParaRPr>
          </a:p>
        </p:txBody>
      </p:sp>
      <p:sp>
        <p:nvSpPr>
          <p:cNvPr id="354306" name="Rectangle 2"/>
          <p:cNvSpPr>
            <a:spLocks noGrp="1" noRot="1" noChangeAspect="1" noChangeArrowheads="1" noTextEdit="1"/>
          </p:cNvSpPr>
          <p:nvPr>
            <p:ph type="sldImg"/>
          </p:nvPr>
        </p:nvSpPr>
        <p:spPr>
          <a:xfrm>
            <a:off x="2430463" y="546100"/>
            <a:ext cx="4862512" cy="2735263"/>
          </a:xfrm>
          <a:ln/>
        </p:spPr>
      </p:sp>
      <p:sp>
        <p:nvSpPr>
          <p:cNvPr id="354307" name="Rectangle 3"/>
          <p:cNvSpPr>
            <a:spLocks noGrp="1" noChangeArrowheads="1"/>
          </p:cNvSpPr>
          <p:nvPr>
            <p:ph type="body" idx="1"/>
          </p:nvPr>
        </p:nvSpPr>
        <p:spPr>
          <a:noFill/>
          <a:ln/>
        </p:spPr>
        <p:txBody>
          <a:bodyPr lIns="96162" tIns="48081" rIns="96162" bIns="48081"/>
          <a:lstStyle/>
          <a:p>
            <a:pPr eaLnBrk="1" hangingPunct="1">
              <a:spcBef>
                <a:spcPct val="0"/>
              </a:spcBef>
            </a:pPr>
            <a:endParaRPr lang="en-US" sz="1000" b="1" dirty="0">
              <a:latin typeface="Arial" charset="0"/>
            </a:endParaRPr>
          </a:p>
        </p:txBody>
      </p:sp>
      <p:sp>
        <p:nvSpPr>
          <p:cNvPr id="5" name="Footer Placeholder 4"/>
          <p:cNvSpPr>
            <a:spLocks noGrp="1"/>
          </p:cNvSpPr>
          <p:nvPr>
            <p:ph type="ftr" sz="quarter" idx="4"/>
          </p:nvPr>
        </p:nvSpPr>
        <p:spPr>
          <a:xfrm>
            <a:off x="296596" y="6561388"/>
            <a:ext cx="4213368" cy="364868"/>
          </a:xfrm>
          <a:prstGeom prst="rect">
            <a:avLst/>
          </a:prstGeom>
        </p:spPr>
        <p:txBody>
          <a:bodyPr/>
          <a:lstStyle/>
          <a:p>
            <a:pPr>
              <a:defRPr/>
            </a:pPr>
            <a:r>
              <a:rPr lang="en-US">
                <a:solidFill>
                  <a:prstClr val="black"/>
                </a:solidFill>
              </a:rPr>
              <a:t>EPIC 2022</a:t>
            </a:r>
            <a:endParaRPr lang="en-US" dirty="0">
              <a:solidFill>
                <a:prstClr val="black"/>
              </a:solidFill>
            </a:endParaRPr>
          </a:p>
        </p:txBody>
      </p:sp>
    </p:spTree>
    <p:extLst>
      <p:ext uri="{BB962C8B-B14F-4D97-AF65-F5344CB8AC3E}">
        <p14:creationId xmlns:p14="http://schemas.microsoft.com/office/powerpoint/2010/main" val="365930700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6"/>
          <p:cNvSpPr txBox="1">
            <a:spLocks noGrp="1" noChangeArrowheads="1"/>
          </p:cNvSpPr>
          <p:nvPr/>
        </p:nvSpPr>
        <p:spPr bwMode="auto">
          <a:xfrm>
            <a:off x="2" y="6926256"/>
            <a:ext cx="4213368" cy="364868"/>
          </a:xfrm>
          <a:prstGeom prst="rect">
            <a:avLst/>
          </a:prstGeom>
          <a:noFill/>
          <a:ln w="9525">
            <a:noFill/>
            <a:miter lim="800000"/>
            <a:headEnd/>
            <a:tailEnd/>
          </a:ln>
        </p:spPr>
        <p:txBody>
          <a:bodyPr lIns="96162" tIns="48081" rIns="96162" bIns="48081" anchor="b"/>
          <a:lstStyle/>
          <a:p>
            <a:endParaRPr lang="en-US" sz="1200" dirty="0">
              <a:solidFill>
                <a:srgbClr val="000000"/>
              </a:solidFill>
            </a:endParaRPr>
          </a:p>
        </p:txBody>
      </p:sp>
      <p:sp>
        <p:nvSpPr>
          <p:cNvPr id="356354" name="Rectangle 2"/>
          <p:cNvSpPr>
            <a:spLocks noGrp="1" noRot="1" noChangeAspect="1" noChangeArrowheads="1" noTextEdit="1"/>
          </p:cNvSpPr>
          <p:nvPr>
            <p:ph type="sldImg"/>
          </p:nvPr>
        </p:nvSpPr>
        <p:spPr>
          <a:xfrm>
            <a:off x="2430463" y="546100"/>
            <a:ext cx="4862512" cy="2735263"/>
          </a:xfrm>
          <a:ln/>
        </p:spPr>
      </p:sp>
      <p:sp>
        <p:nvSpPr>
          <p:cNvPr id="356355" name="Rectangle 3"/>
          <p:cNvSpPr>
            <a:spLocks noGrp="1" noChangeArrowheads="1"/>
          </p:cNvSpPr>
          <p:nvPr>
            <p:ph type="body" idx="1"/>
          </p:nvPr>
        </p:nvSpPr>
        <p:spPr>
          <a:noFill/>
          <a:ln/>
        </p:spPr>
        <p:txBody>
          <a:bodyPr lIns="96162" tIns="48081" rIns="96162" bIns="48081"/>
          <a:lstStyle/>
          <a:p>
            <a:pPr eaLnBrk="1" hangingPunct="1">
              <a:spcBef>
                <a:spcPct val="0"/>
              </a:spcBef>
            </a:pPr>
            <a:endParaRPr lang="en-US" sz="1000" b="1" dirty="0">
              <a:latin typeface="Arial" charset="0"/>
            </a:endParaRPr>
          </a:p>
        </p:txBody>
      </p:sp>
      <p:sp>
        <p:nvSpPr>
          <p:cNvPr id="5" name="Footer Placeholder 4"/>
          <p:cNvSpPr>
            <a:spLocks noGrp="1"/>
          </p:cNvSpPr>
          <p:nvPr>
            <p:ph type="ftr" sz="quarter" idx="4"/>
          </p:nvPr>
        </p:nvSpPr>
        <p:spPr>
          <a:xfrm>
            <a:off x="188560" y="6561388"/>
            <a:ext cx="4213368" cy="364868"/>
          </a:xfrm>
          <a:prstGeom prst="rect">
            <a:avLst/>
          </a:prstGeom>
        </p:spPr>
        <p:txBody>
          <a:bodyPr/>
          <a:lstStyle/>
          <a:p>
            <a:pPr>
              <a:defRPr/>
            </a:pPr>
            <a:r>
              <a:rPr lang="en-US">
                <a:solidFill>
                  <a:prstClr val="black"/>
                </a:solidFill>
              </a:rPr>
              <a:t>EPIC 2022</a:t>
            </a:r>
            <a:endParaRPr lang="en-US" dirty="0">
              <a:solidFill>
                <a:prstClr val="black"/>
              </a:solidFill>
            </a:endParaRPr>
          </a:p>
        </p:txBody>
      </p:sp>
    </p:spTree>
    <p:extLst>
      <p:ext uri="{BB962C8B-B14F-4D97-AF65-F5344CB8AC3E}">
        <p14:creationId xmlns:p14="http://schemas.microsoft.com/office/powerpoint/2010/main" val="107014915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2"/>
          <p:cNvSpPr>
            <a:spLocks noGrp="1" noRot="1" noChangeAspect="1" noChangeArrowheads="1" noTextEdit="1"/>
          </p:cNvSpPr>
          <p:nvPr>
            <p:ph type="sldImg"/>
          </p:nvPr>
        </p:nvSpPr>
        <p:spPr>
          <a:ln/>
        </p:spPr>
      </p:sp>
      <p:sp>
        <p:nvSpPr>
          <p:cNvPr id="358402" name="Rectangle 3"/>
          <p:cNvSpPr>
            <a:spLocks noGrp="1" noChangeArrowheads="1"/>
          </p:cNvSpPr>
          <p:nvPr>
            <p:ph type="body" idx="1"/>
          </p:nvPr>
        </p:nvSpPr>
        <p:spPr>
          <a:xfrm>
            <a:off x="911549" y="3464374"/>
            <a:ext cx="7900065" cy="1915243"/>
          </a:xfrm>
          <a:noFill/>
          <a:ln/>
        </p:spPr>
        <p:txBody>
          <a:bodyPr lIns="96145" tIns="48073" rIns="96145" bIns="48073"/>
          <a:lstStyle/>
          <a:p>
            <a:pPr eaLnBrk="1" hangingPunct="1">
              <a:lnSpc>
                <a:spcPct val="90000"/>
              </a:lnSpc>
              <a:spcBef>
                <a:spcPct val="0"/>
              </a:spcBef>
            </a:pPr>
            <a:endParaRPr lang="en-US" sz="900" b="1" dirty="0">
              <a:latin typeface="Arial" charset="0"/>
            </a:endParaRPr>
          </a:p>
        </p:txBody>
      </p:sp>
      <p:sp>
        <p:nvSpPr>
          <p:cNvPr id="4" name="Footer Placeholder 3"/>
          <p:cNvSpPr>
            <a:spLocks noGrp="1"/>
          </p:cNvSpPr>
          <p:nvPr>
            <p:ph type="ftr" sz="quarter" idx="4"/>
          </p:nvPr>
        </p:nvSpPr>
        <p:spPr>
          <a:xfrm>
            <a:off x="282839" y="6586260"/>
            <a:ext cx="4213368" cy="364868"/>
          </a:xfrm>
          <a:prstGeom prst="rect">
            <a:avLst/>
          </a:prstGeom>
        </p:spPr>
        <p:txBody>
          <a:bodyPr/>
          <a:lstStyle/>
          <a:p>
            <a:pPr>
              <a:defRPr/>
            </a:pPr>
            <a:r>
              <a:rPr lang="en-US">
                <a:solidFill>
                  <a:prstClr val="black"/>
                </a:solidFill>
              </a:rPr>
              <a:t>EPIC 2022</a:t>
            </a:r>
            <a:endParaRPr lang="en-US" dirty="0">
              <a:solidFill>
                <a:prstClr val="black"/>
              </a:solidFill>
            </a:endParaRPr>
          </a:p>
        </p:txBody>
      </p:sp>
    </p:spTree>
    <p:extLst>
      <p:ext uri="{BB962C8B-B14F-4D97-AF65-F5344CB8AC3E}">
        <p14:creationId xmlns:p14="http://schemas.microsoft.com/office/powerpoint/2010/main" val="326688696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2"/>
          <p:cNvSpPr>
            <a:spLocks noGrp="1" noRot="1" noChangeAspect="1" noChangeArrowheads="1" noTextEdit="1"/>
          </p:cNvSpPr>
          <p:nvPr>
            <p:ph type="sldImg"/>
          </p:nvPr>
        </p:nvSpPr>
        <p:spPr>
          <a:ln/>
        </p:spPr>
      </p:sp>
      <p:sp>
        <p:nvSpPr>
          <p:cNvPr id="360450" name="Rectangle 3"/>
          <p:cNvSpPr>
            <a:spLocks noGrp="1" noChangeArrowheads="1"/>
          </p:cNvSpPr>
          <p:nvPr>
            <p:ph type="body" idx="1"/>
          </p:nvPr>
        </p:nvSpPr>
        <p:spPr>
          <a:xfrm>
            <a:off x="911549" y="3464373"/>
            <a:ext cx="7900065" cy="2811845"/>
          </a:xfrm>
          <a:noFill/>
          <a:ln/>
        </p:spPr>
        <p:txBody>
          <a:bodyPr lIns="96145" tIns="48073" rIns="96145" bIns="48073"/>
          <a:lstStyle/>
          <a:p>
            <a:pPr eaLnBrk="1" hangingPunct="1">
              <a:lnSpc>
                <a:spcPct val="90000"/>
              </a:lnSpc>
              <a:spcBef>
                <a:spcPct val="0"/>
              </a:spcBef>
            </a:pPr>
            <a:endParaRPr lang="en-US" sz="900" b="1" dirty="0">
              <a:latin typeface="Arial" charset="0"/>
            </a:endParaRPr>
          </a:p>
        </p:txBody>
      </p:sp>
      <p:sp>
        <p:nvSpPr>
          <p:cNvPr id="4" name="Footer Placeholder 3"/>
          <p:cNvSpPr>
            <a:spLocks noGrp="1"/>
          </p:cNvSpPr>
          <p:nvPr>
            <p:ph type="ftr" sz="quarter" idx="4"/>
          </p:nvPr>
        </p:nvSpPr>
        <p:spPr>
          <a:xfrm>
            <a:off x="326122" y="6634667"/>
            <a:ext cx="4213368" cy="364868"/>
          </a:xfrm>
          <a:prstGeom prst="rect">
            <a:avLst/>
          </a:prstGeom>
        </p:spPr>
        <p:txBody>
          <a:bodyPr/>
          <a:lstStyle/>
          <a:p>
            <a:pPr>
              <a:defRPr/>
            </a:pPr>
            <a:r>
              <a:rPr lang="en-US">
                <a:solidFill>
                  <a:prstClr val="black"/>
                </a:solidFill>
              </a:rPr>
              <a:t>EPIC 2022</a:t>
            </a:r>
            <a:endParaRPr lang="en-US" dirty="0">
              <a:solidFill>
                <a:prstClr val="black"/>
              </a:solidFill>
            </a:endParaRPr>
          </a:p>
        </p:txBody>
      </p:sp>
    </p:spTree>
    <p:extLst>
      <p:ext uri="{BB962C8B-B14F-4D97-AF65-F5344CB8AC3E}">
        <p14:creationId xmlns:p14="http://schemas.microsoft.com/office/powerpoint/2010/main" val="249727738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2"/>
          <p:cNvSpPr>
            <a:spLocks noGrp="1" noRot="1" noChangeAspect="1" noChangeArrowheads="1" noTextEdit="1"/>
          </p:cNvSpPr>
          <p:nvPr>
            <p:ph type="sldImg"/>
          </p:nvPr>
        </p:nvSpPr>
        <p:spPr>
          <a:ln/>
        </p:spPr>
      </p:sp>
      <p:sp>
        <p:nvSpPr>
          <p:cNvPr id="362498" name="Rectangle 3"/>
          <p:cNvSpPr>
            <a:spLocks noGrp="1" noChangeArrowheads="1"/>
          </p:cNvSpPr>
          <p:nvPr>
            <p:ph type="body" idx="1"/>
          </p:nvPr>
        </p:nvSpPr>
        <p:spPr>
          <a:xfrm>
            <a:off x="911546" y="3388412"/>
            <a:ext cx="7900065" cy="2469393"/>
          </a:xfrm>
          <a:noFill/>
          <a:ln/>
        </p:spPr>
        <p:txBody>
          <a:bodyPr lIns="96145" tIns="48073" rIns="96145" bIns="48073"/>
          <a:lstStyle/>
          <a:p>
            <a:pPr eaLnBrk="1" hangingPunct="1">
              <a:lnSpc>
                <a:spcPct val="90000"/>
              </a:lnSpc>
              <a:spcBef>
                <a:spcPct val="0"/>
              </a:spcBef>
            </a:pPr>
            <a:endParaRPr lang="en-US" sz="900" b="1" dirty="0">
              <a:latin typeface="Arial" charset="0"/>
            </a:endParaRPr>
          </a:p>
        </p:txBody>
      </p:sp>
      <p:sp>
        <p:nvSpPr>
          <p:cNvPr id="4" name="Footer Placeholder 3"/>
          <p:cNvSpPr>
            <a:spLocks noGrp="1"/>
          </p:cNvSpPr>
          <p:nvPr>
            <p:ph type="ftr" sz="quarter" idx="4"/>
          </p:nvPr>
        </p:nvSpPr>
        <p:spPr>
          <a:xfrm>
            <a:off x="324107" y="6603447"/>
            <a:ext cx="4213368" cy="364868"/>
          </a:xfrm>
          <a:prstGeom prst="rect">
            <a:avLst/>
          </a:prstGeom>
        </p:spPr>
        <p:txBody>
          <a:bodyPr/>
          <a:lstStyle/>
          <a:p>
            <a:pPr>
              <a:defRPr/>
            </a:pPr>
            <a:r>
              <a:rPr lang="en-US">
                <a:solidFill>
                  <a:prstClr val="black"/>
                </a:solidFill>
              </a:rPr>
              <a:t>EPIC 2022</a:t>
            </a:r>
            <a:endParaRPr lang="en-US" dirty="0">
              <a:solidFill>
                <a:prstClr val="black"/>
              </a:solidFill>
            </a:endParaRPr>
          </a:p>
        </p:txBody>
      </p:sp>
    </p:spTree>
    <p:extLst>
      <p:ext uri="{BB962C8B-B14F-4D97-AF65-F5344CB8AC3E}">
        <p14:creationId xmlns:p14="http://schemas.microsoft.com/office/powerpoint/2010/main" val="186478117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2"/>
          <p:cNvSpPr>
            <a:spLocks noGrp="1" noRot="1" noChangeAspect="1" noChangeArrowheads="1" noTextEdit="1"/>
          </p:cNvSpPr>
          <p:nvPr>
            <p:ph type="sldImg"/>
          </p:nvPr>
        </p:nvSpPr>
        <p:spPr>
          <a:ln/>
        </p:spPr>
      </p:sp>
      <p:sp>
        <p:nvSpPr>
          <p:cNvPr id="364546" name="Rectangle 3"/>
          <p:cNvSpPr>
            <a:spLocks noGrp="1" noChangeArrowheads="1"/>
          </p:cNvSpPr>
          <p:nvPr>
            <p:ph type="body" idx="1"/>
          </p:nvPr>
        </p:nvSpPr>
        <p:spPr>
          <a:xfrm>
            <a:off x="911552" y="3464373"/>
            <a:ext cx="7900065" cy="3537845"/>
          </a:xfrm>
          <a:noFill/>
          <a:ln/>
        </p:spPr>
        <p:txBody>
          <a:bodyPr lIns="96145" tIns="48073" rIns="96145" bIns="48073"/>
          <a:lstStyle/>
          <a:p>
            <a:pPr eaLnBrk="1" hangingPunct="1">
              <a:lnSpc>
                <a:spcPct val="90000"/>
              </a:lnSpc>
              <a:spcBef>
                <a:spcPct val="0"/>
              </a:spcBef>
            </a:pPr>
            <a:r>
              <a:rPr lang="en-US" sz="900" dirty="0">
                <a:latin typeface="Arial" charset="0"/>
              </a:rPr>
              <a:t>Answer: Tdap. MCV4, MenB, PCV13, and PPSV23 because he is asplenic. He can be offered HPV (this is an ACIP permissive recommendation) </a:t>
            </a:r>
          </a:p>
          <a:p>
            <a:pPr eaLnBrk="1" hangingPunct="1">
              <a:lnSpc>
                <a:spcPct val="90000"/>
              </a:lnSpc>
              <a:spcBef>
                <a:spcPct val="0"/>
              </a:spcBef>
            </a:pPr>
            <a:endParaRPr lang="en-US" sz="900" b="1" i="1" dirty="0">
              <a:latin typeface="Arial" charset="0"/>
            </a:endParaRPr>
          </a:p>
          <a:p>
            <a:pPr eaLnBrk="1" hangingPunct="1">
              <a:spcBef>
                <a:spcPct val="0"/>
              </a:spcBef>
            </a:pPr>
            <a:r>
              <a:rPr lang="en-US" sz="900" b="1" u="sng" dirty="0">
                <a:latin typeface="Arial" charset="0"/>
              </a:rPr>
              <a:t>Excerpt from Ask the Experts</a:t>
            </a:r>
          </a:p>
          <a:p>
            <a:pPr eaLnBrk="1" hangingPunct="1">
              <a:spcBef>
                <a:spcPct val="0"/>
              </a:spcBef>
            </a:pPr>
            <a:r>
              <a:rPr lang="en-US" sz="900" b="1" i="1" dirty="0">
                <a:latin typeface="Arial" charset="0"/>
              </a:rPr>
              <a:t>What vaccines are indicated for someone who has had a splenectomy, and is there concern that they may have a less than optimum response to vaccines?</a:t>
            </a:r>
            <a:r>
              <a:rPr lang="en-US" sz="900" b="1" i="1" baseline="30000" dirty="0">
                <a:latin typeface="Arial" charset="0"/>
              </a:rPr>
              <a:t>2</a:t>
            </a:r>
          </a:p>
          <a:p>
            <a:pPr eaLnBrk="1" hangingPunct="1">
              <a:spcBef>
                <a:spcPct val="0"/>
              </a:spcBef>
            </a:pPr>
            <a:r>
              <a:rPr lang="en-US" sz="900" dirty="0">
                <a:latin typeface="Arial" charset="0"/>
              </a:rPr>
              <a:t>Regarding which vaccines are indicated: People who do not have a functioning spleen or who have had a splenectomy do not handle encapsulated bacteria well and, therefore, are at increased risk for infection with encapsulated bacteria, especially </a:t>
            </a:r>
            <a:r>
              <a:rPr lang="en-US" sz="900" i="1" dirty="0">
                <a:latin typeface="Arial" charset="0"/>
              </a:rPr>
              <a:t>Neisseria meningitidis, Streptococcus pneumoniae, </a:t>
            </a:r>
            <a:r>
              <a:rPr lang="en-US" sz="900" dirty="0">
                <a:latin typeface="Arial" charset="0"/>
              </a:rPr>
              <a:t>and </a:t>
            </a:r>
            <a:r>
              <a:rPr lang="en-US" sz="900" i="1" dirty="0">
                <a:latin typeface="Arial" charset="0"/>
              </a:rPr>
              <a:t>Haemophilus influenzae </a:t>
            </a:r>
            <a:r>
              <a:rPr lang="en-US" sz="900" dirty="0">
                <a:latin typeface="Arial" charset="0"/>
              </a:rPr>
              <a:t>type b. They should be vaccinated with age-appropriate pneumococcal, meningococcal, and possibly Hib vaccines. Regarding immune response to vaccines: Immunosuppression is not an issue unless the patient has other health issues or treatments that are suppressing the immune system. Their response to vaccination should not be affected by the lack of a functioning spleen. In addition to receiving their routine vaccinations, children and adults without a functioning spleen who are age 2 years and older should receive 1 dose of pneumococcal polysaccharide vaccine (PPSV) and 1 dose of meningococcal conjugate vaccine (MCV4). MPSV4 should be used for adults age 56 and older who have not previously received meningococcal vaccine and anticipate requiring a single dose, such as international travelers and persons at risk as a result of a community outbreak of meningococcal disease</a:t>
            </a:r>
            <a:r>
              <a:rPr lang="en-US" dirty="0">
                <a:latin typeface="Arial" charset="0"/>
              </a:rPr>
              <a:t>. </a:t>
            </a:r>
            <a:r>
              <a:rPr lang="en-US" sz="900" dirty="0">
                <a:latin typeface="Arial" charset="0"/>
              </a:rPr>
              <a:t>ACIP recommends off-label use of MCV4 for persons age 56 years and older who were previously vaccinated with MCV4 and require revaccination or for whom multiple doses are anticipated, such as persons with asplenia and microbiologists. Men B is also recommended because he is asplenic.</a:t>
            </a:r>
            <a:r>
              <a:rPr lang="en-US" dirty="0">
                <a:latin typeface="Arial" charset="0"/>
              </a:rPr>
              <a:t> </a:t>
            </a:r>
            <a:r>
              <a:rPr lang="en-US" sz="900" dirty="0">
                <a:latin typeface="Arial" charset="0"/>
              </a:rPr>
              <a:t>Although </a:t>
            </a:r>
            <a:r>
              <a:rPr lang="en-US" sz="900" i="1" dirty="0">
                <a:latin typeface="Arial" charset="0"/>
              </a:rPr>
              <a:t>Haemophilus influenzae </a:t>
            </a:r>
            <a:r>
              <a:rPr lang="en-US" sz="900" dirty="0">
                <a:latin typeface="Arial" charset="0"/>
              </a:rPr>
              <a:t>type b (Hib) vaccine generally is not recommended for people age 5 years and older, studies suggest good immunogenicity in patients who have had a splenectomy. Giving 1 pediatric dose of Hib vaccine to these patients who have not previously received Hib vaccine is not contraindicated. Ideally, PPSV, meningococcal, and Hib vaccines should be administered at least 2 weeks before a scheduled splenectomy, if possible. If vaccines are not administered before surgery, they should be administered as soon as the person’s condition stabilizes post-operatively. </a:t>
            </a:r>
          </a:p>
          <a:p>
            <a:pPr eaLnBrk="1" hangingPunct="1">
              <a:spcBef>
                <a:spcPct val="0"/>
              </a:spcBef>
            </a:pPr>
            <a:endParaRPr lang="en-US" sz="900" b="1" dirty="0">
              <a:latin typeface="Arial" charset="0"/>
            </a:endParaRPr>
          </a:p>
        </p:txBody>
      </p:sp>
      <p:sp>
        <p:nvSpPr>
          <p:cNvPr id="4" name="Footer Placeholder 3"/>
          <p:cNvSpPr>
            <a:spLocks noGrp="1"/>
          </p:cNvSpPr>
          <p:nvPr>
            <p:ph type="ftr" sz="quarter" idx="4"/>
          </p:nvPr>
        </p:nvSpPr>
        <p:spPr>
          <a:xfrm>
            <a:off x="282839" y="6737607"/>
            <a:ext cx="4213368" cy="364868"/>
          </a:xfrm>
          <a:prstGeom prst="rect">
            <a:avLst/>
          </a:prstGeom>
        </p:spPr>
        <p:txBody>
          <a:bodyPr/>
          <a:lstStyle/>
          <a:p>
            <a:pPr>
              <a:defRPr/>
            </a:pPr>
            <a:r>
              <a:rPr lang="en-US">
                <a:solidFill>
                  <a:prstClr val="black"/>
                </a:solidFill>
              </a:rPr>
              <a:t>EPIC 2022</a:t>
            </a:r>
            <a:endParaRPr lang="en-US" dirty="0">
              <a:solidFill>
                <a:prstClr val="black"/>
              </a:solidFill>
            </a:endParaRPr>
          </a:p>
        </p:txBody>
      </p:sp>
    </p:spTree>
    <p:extLst>
      <p:ext uri="{BB962C8B-B14F-4D97-AF65-F5344CB8AC3E}">
        <p14:creationId xmlns:p14="http://schemas.microsoft.com/office/powerpoint/2010/main" val="304864503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Rot="1" noChangeAspect="1" noChangeArrowheads="1" noTextEdit="1"/>
          </p:cNvSpPr>
          <p:nvPr>
            <p:ph type="sldImg"/>
          </p:nvPr>
        </p:nvSpPr>
        <p:spPr>
          <a:xfrm>
            <a:off x="2430463" y="546100"/>
            <a:ext cx="4862512" cy="2735263"/>
          </a:xfrm>
          <a:ln/>
        </p:spPr>
      </p:sp>
      <p:sp>
        <p:nvSpPr>
          <p:cNvPr id="366595" name="Rectangle 3"/>
          <p:cNvSpPr>
            <a:spLocks noGrp="1" noChangeArrowheads="1"/>
          </p:cNvSpPr>
          <p:nvPr>
            <p:ph type="body" idx="1"/>
          </p:nvPr>
        </p:nvSpPr>
        <p:spPr>
          <a:xfrm>
            <a:off x="972316" y="3464375"/>
            <a:ext cx="7778525" cy="3705957"/>
          </a:xfrm>
          <a:noFill/>
          <a:ln/>
        </p:spPr>
        <p:txBody>
          <a:bodyPr lIns="96162" tIns="48081" rIns="96162" bIns="48081"/>
          <a:lstStyle/>
          <a:p>
            <a:pPr eaLnBrk="1" hangingPunct="1">
              <a:spcBef>
                <a:spcPct val="0"/>
              </a:spcBef>
            </a:pPr>
            <a:endParaRPr lang="en-US" sz="900" dirty="0">
              <a:latin typeface="Arial" charset="0"/>
            </a:endParaRPr>
          </a:p>
          <a:p>
            <a:pPr eaLnBrk="1" hangingPunct="1">
              <a:spcBef>
                <a:spcPct val="0"/>
              </a:spcBef>
            </a:pPr>
            <a:endParaRPr lang="en-US" sz="900" dirty="0">
              <a:latin typeface="Arial" charset="0"/>
            </a:endParaRPr>
          </a:p>
        </p:txBody>
      </p:sp>
      <p:sp>
        <p:nvSpPr>
          <p:cNvPr id="5" name="Footer Placeholder 4"/>
          <p:cNvSpPr>
            <a:spLocks noGrp="1"/>
          </p:cNvSpPr>
          <p:nvPr>
            <p:ph type="ftr" sz="quarter" idx="4"/>
          </p:nvPr>
        </p:nvSpPr>
        <p:spPr>
          <a:xfrm>
            <a:off x="280827" y="6572316"/>
            <a:ext cx="4213368" cy="364868"/>
          </a:xfrm>
          <a:prstGeom prst="rect">
            <a:avLst/>
          </a:prstGeom>
        </p:spPr>
        <p:txBody>
          <a:bodyPr/>
          <a:lstStyle/>
          <a:p>
            <a:pPr>
              <a:defRPr/>
            </a:pPr>
            <a:r>
              <a:rPr lang="en-US">
                <a:solidFill>
                  <a:prstClr val="black"/>
                </a:solidFill>
              </a:rPr>
              <a:t>EPIC 2022</a:t>
            </a:r>
            <a:endParaRPr lang="en-US" dirty="0">
              <a:solidFill>
                <a:prstClr val="black"/>
              </a:solidFill>
            </a:endParaRPr>
          </a:p>
        </p:txBody>
      </p:sp>
    </p:spTree>
    <p:extLst>
      <p:ext uri="{BB962C8B-B14F-4D97-AF65-F5344CB8AC3E}">
        <p14:creationId xmlns:p14="http://schemas.microsoft.com/office/powerpoint/2010/main" val="297193926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Rot="1" noChangeAspect="1" noChangeArrowheads="1" noTextEdit="1"/>
          </p:cNvSpPr>
          <p:nvPr>
            <p:ph type="sldImg"/>
          </p:nvPr>
        </p:nvSpPr>
        <p:spPr>
          <a:xfrm>
            <a:off x="2430463" y="546100"/>
            <a:ext cx="4862512" cy="2735263"/>
          </a:xfrm>
          <a:ln/>
        </p:spPr>
      </p:sp>
      <p:sp>
        <p:nvSpPr>
          <p:cNvPr id="368643" name="Rectangle 3"/>
          <p:cNvSpPr>
            <a:spLocks noGrp="1" noChangeArrowheads="1"/>
          </p:cNvSpPr>
          <p:nvPr>
            <p:ph type="body" idx="1"/>
          </p:nvPr>
        </p:nvSpPr>
        <p:spPr>
          <a:xfrm>
            <a:off x="972316" y="3464375"/>
            <a:ext cx="7778525" cy="3705957"/>
          </a:xfrm>
          <a:noFill/>
          <a:ln/>
        </p:spPr>
        <p:txBody>
          <a:bodyPr lIns="96162" tIns="48081" rIns="96162" bIns="48081"/>
          <a:lstStyle/>
          <a:p>
            <a:pPr eaLnBrk="1" hangingPunct="1">
              <a:spcBef>
                <a:spcPct val="0"/>
              </a:spcBef>
            </a:pPr>
            <a:r>
              <a:rPr lang="en-US" sz="900" dirty="0">
                <a:latin typeface="Arial" charset="0"/>
              </a:rPr>
              <a:t>Tdap</a:t>
            </a:r>
          </a:p>
          <a:p>
            <a:pPr eaLnBrk="1" hangingPunct="1">
              <a:spcBef>
                <a:spcPct val="0"/>
              </a:spcBef>
            </a:pPr>
            <a:r>
              <a:rPr lang="en-US" sz="900" dirty="0">
                <a:latin typeface="Arial" charset="0"/>
              </a:rPr>
              <a:t>Pneumococcal (PPSV23) and hepatitis B vaccine because of her diabetes.</a:t>
            </a:r>
          </a:p>
          <a:p>
            <a:pPr eaLnBrk="1" hangingPunct="1">
              <a:spcBef>
                <a:spcPct val="0"/>
              </a:spcBef>
            </a:pPr>
            <a:r>
              <a:rPr lang="en-US" sz="900" dirty="0">
                <a:latin typeface="Arial" charset="0"/>
              </a:rPr>
              <a:t>HPV </a:t>
            </a:r>
          </a:p>
          <a:p>
            <a:pPr eaLnBrk="1" hangingPunct="1">
              <a:spcBef>
                <a:spcPct val="0"/>
              </a:spcBef>
            </a:pPr>
            <a:r>
              <a:rPr lang="en-US" sz="900" dirty="0">
                <a:latin typeface="Arial" charset="0"/>
              </a:rPr>
              <a:t>Seasonal Influenza </a:t>
            </a:r>
          </a:p>
          <a:p>
            <a:pPr eaLnBrk="1" hangingPunct="1">
              <a:spcBef>
                <a:spcPct val="0"/>
              </a:spcBef>
            </a:pPr>
            <a:r>
              <a:rPr lang="en-US" sz="900" dirty="0">
                <a:latin typeface="Arial" charset="0"/>
              </a:rPr>
              <a:t>Varicella</a:t>
            </a:r>
          </a:p>
          <a:p>
            <a:pPr eaLnBrk="1" hangingPunct="1">
              <a:spcBef>
                <a:spcPct val="0"/>
              </a:spcBef>
            </a:pPr>
            <a:r>
              <a:rPr lang="en-US" sz="900" dirty="0">
                <a:latin typeface="Arial" charset="0"/>
              </a:rPr>
              <a:t>MMR? No. </a:t>
            </a:r>
          </a:p>
          <a:p>
            <a:pPr eaLnBrk="1" hangingPunct="1">
              <a:spcBef>
                <a:spcPct val="0"/>
              </a:spcBef>
            </a:pPr>
            <a:r>
              <a:rPr lang="en-US" sz="900" dirty="0">
                <a:latin typeface="Arial" charset="0"/>
              </a:rPr>
              <a:t>Hepatitis A? No</a:t>
            </a:r>
          </a:p>
          <a:p>
            <a:pPr eaLnBrk="1" hangingPunct="1">
              <a:spcBef>
                <a:spcPct val="0"/>
              </a:spcBef>
            </a:pPr>
            <a:r>
              <a:rPr lang="en-US" sz="900" dirty="0">
                <a:latin typeface="Arial" charset="0"/>
              </a:rPr>
              <a:t>Meningococcal? No</a:t>
            </a:r>
          </a:p>
          <a:p>
            <a:pPr eaLnBrk="1" hangingPunct="1">
              <a:spcBef>
                <a:spcPct val="0"/>
              </a:spcBef>
            </a:pPr>
            <a:r>
              <a:rPr lang="en-US" sz="900" dirty="0">
                <a:latin typeface="Arial" charset="0"/>
              </a:rPr>
              <a:t> </a:t>
            </a:r>
          </a:p>
          <a:p>
            <a:pPr eaLnBrk="1" hangingPunct="1">
              <a:spcBef>
                <a:spcPct val="0"/>
              </a:spcBef>
            </a:pPr>
            <a:r>
              <a:rPr lang="en-US" sz="900" dirty="0">
                <a:latin typeface="Arial" charset="0"/>
              </a:rPr>
              <a:t>One point for discussion:</a:t>
            </a:r>
          </a:p>
          <a:p>
            <a:pPr eaLnBrk="1" hangingPunct="1">
              <a:spcBef>
                <a:spcPct val="0"/>
              </a:spcBef>
            </a:pPr>
            <a:r>
              <a:rPr lang="en-US" sz="900" dirty="0">
                <a:latin typeface="Arial" charset="0"/>
              </a:rPr>
              <a:t>Before administering a two dose series of varicella vaccine the health-care provider should suggest that Paige ask her parent(s)/other relative if she had chicken pox as a child. If her two younger siblings had chicken pox and she did not develop chicken pox at the same time it is likely she had chicken pox previously. If her parents do not remember her having the disease or the history of chicken pox is not reliable or questionable she should be immunized with varicella vaccine. </a:t>
            </a:r>
          </a:p>
          <a:p>
            <a:pPr eaLnBrk="1" hangingPunct="1">
              <a:spcBef>
                <a:spcPct val="0"/>
              </a:spcBef>
            </a:pPr>
            <a:r>
              <a:rPr lang="en-US" sz="900" b="1" dirty="0">
                <a:latin typeface="Arial" charset="0"/>
              </a:rPr>
              <a:t>The ACIP recommends Hepatitis B vaccine for unvaccinated adults with diabetes mellitus ages 19 through 59 years. Hepatitis B vaccine may be administered to those age 60 years and older at the discretion of the treating clinician. (MMWR/December 23, 2011/Vol.60/No. 50)</a:t>
            </a:r>
          </a:p>
          <a:p>
            <a:pPr eaLnBrk="1" hangingPunct="1">
              <a:spcBef>
                <a:spcPct val="0"/>
              </a:spcBef>
            </a:pPr>
            <a:endParaRPr lang="en-US" sz="900" b="1" dirty="0">
              <a:latin typeface="Arial" charset="0"/>
            </a:endParaRPr>
          </a:p>
        </p:txBody>
      </p:sp>
      <p:sp>
        <p:nvSpPr>
          <p:cNvPr id="6" name="Footer Placeholder 5"/>
          <p:cNvSpPr>
            <a:spLocks noGrp="1"/>
          </p:cNvSpPr>
          <p:nvPr>
            <p:ph type="ftr" sz="quarter" idx="4"/>
          </p:nvPr>
        </p:nvSpPr>
        <p:spPr>
          <a:xfrm>
            <a:off x="161049" y="6655127"/>
            <a:ext cx="4213368" cy="364868"/>
          </a:xfrm>
          <a:prstGeom prst="rect">
            <a:avLst/>
          </a:prstGeom>
        </p:spPr>
        <p:txBody>
          <a:bodyPr/>
          <a:lstStyle/>
          <a:p>
            <a:pPr>
              <a:defRPr/>
            </a:pPr>
            <a:r>
              <a:rPr lang="en-US">
                <a:solidFill>
                  <a:prstClr val="black"/>
                </a:solidFill>
              </a:rPr>
              <a:t>EPIC 2022</a:t>
            </a:r>
            <a:endParaRPr lang="en-US" dirty="0">
              <a:solidFill>
                <a:prstClr val="black"/>
              </a:solidFill>
            </a:endParaRPr>
          </a:p>
        </p:txBody>
      </p:sp>
    </p:spTree>
    <p:extLst>
      <p:ext uri="{BB962C8B-B14F-4D97-AF65-F5344CB8AC3E}">
        <p14:creationId xmlns:p14="http://schemas.microsoft.com/office/powerpoint/2010/main" val="259776942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2"/>
          <p:cNvSpPr>
            <a:spLocks noGrp="1" noRot="1" noChangeAspect="1" noChangeArrowheads="1" noTextEdit="1"/>
          </p:cNvSpPr>
          <p:nvPr>
            <p:ph type="sldImg"/>
          </p:nvPr>
        </p:nvSpPr>
        <p:spPr>
          <a:xfrm>
            <a:off x="2430463" y="546100"/>
            <a:ext cx="4862512" cy="2735263"/>
          </a:xfrm>
          <a:ln/>
        </p:spPr>
      </p:sp>
      <p:sp>
        <p:nvSpPr>
          <p:cNvPr id="370690" name="Rectangle 3"/>
          <p:cNvSpPr>
            <a:spLocks noGrp="1" noChangeArrowheads="1"/>
          </p:cNvSpPr>
          <p:nvPr>
            <p:ph type="body" idx="1"/>
          </p:nvPr>
        </p:nvSpPr>
        <p:spPr>
          <a:xfrm>
            <a:off x="1296424" y="3464373"/>
            <a:ext cx="7130316" cy="3281317"/>
          </a:xfrm>
          <a:noFill/>
          <a:ln/>
        </p:spPr>
        <p:txBody>
          <a:bodyPr lIns="96153" tIns="48077" rIns="96153" bIns="48077"/>
          <a:lstStyle/>
          <a:p>
            <a:pPr eaLnBrk="1" hangingPunct="1">
              <a:spcBef>
                <a:spcPct val="0"/>
              </a:spcBef>
            </a:pPr>
            <a:endParaRPr lang="en-US" sz="900" dirty="0">
              <a:latin typeface="Arial" charset="0"/>
            </a:endParaRPr>
          </a:p>
        </p:txBody>
      </p:sp>
      <p:sp>
        <p:nvSpPr>
          <p:cNvPr id="4" name="Footer Placeholder 3"/>
          <p:cNvSpPr>
            <a:spLocks noGrp="1"/>
          </p:cNvSpPr>
          <p:nvPr>
            <p:ph type="ftr" sz="quarter" idx="4"/>
          </p:nvPr>
        </p:nvSpPr>
        <p:spPr>
          <a:xfrm>
            <a:off x="216073" y="6685214"/>
            <a:ext cx="4213368" cy="364868"/>
          </a:xfrm>
          <a:prstGeom prst="rect">
            <a:avLst/>
          </a:prstGeom>
        </p:spPr>
        <p:txBody>
          <a:bodyPr/>
          <a:lstStyle/>
          <a:p>
            <a:pPr>
              <a:defRPr/>
            </a:pPr>
            <a:r>
              <a:rPr lang="en-US">
                <a:solidFill>
                  <a:prstClr val="black"/>
                </a:solidFill>
              </a:rPr>
              <a:t>EPIC 2022</a:t>
            </a:r>
            <a:endParaRPr lang="en-US" dirty="0">
              <a:solidFill>
                <a:prstClr val="black"/>
              </a:solidFill>
            </a:endParaRPr>
          </a:p>
        </p:txBody>
      </p:sp>
    </p:spTree>
    <p:extLst>
      <p:ext uri="{BB962C8B-B14F-4D97-AF65-F5344CB8AC3E}">
        <p14:creationId xmlns:p14="http://schemas.microsoft.com/office/powerpoint/2010/main" val="400986057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2"/>
          <p:cNvSpPr>
            <a:spLocks noGrp="1" noRot="1" noChangeAspect="1" noChangeArrowheads="1" noTextEdit="1"/>
          </p:cNvSpPr>
          <p:nvPr>
            <p:ph type="sldImg"/>
          </p:nvPr>
        </p:nvSpPr>
        <p:spPr>
          <a:xfrm>
            <a:off x="2430463" y="546100"/>
            <a:ext cx="4862512" cy="2735263"/>
          </a:xfrm>
          <a:ln/>
        </p:spPr>
      </p:sp>
      <p:sp>
        <p:nvSpPr>
          <p:cNvPr id="372738" name="Rectangle 3"/>
          <p:cNvSpPr>
            <a:spLocks noGrp="1" noChangeArrowheads="1"/>
          </p:cNvSpPr>
          <p:nvPr>
            <p:ph type="body" idx="1"/>
          </p:nvPr>
        </p:nvSpPr>
        <p:spPr>
          <a:xfrm>
            <a:off x="1296424" y="3464373"/>
            <a:ext cx="7130316" cy="3281317"/>
          </a:xfrm>
          <a:noFill/>
          <a:ln/>
        </p:spPr>
        <p:txBody>
          <a:bodyPr lIns="96153" tIns="48077" rIns="96153" bIns="48077"/>
          <a:lstStyle/>
          <a:p>
            <a:pPr eaLnBrk="1" hangingPunct="1">
              <a:spcBef>
                <a:spcPct val="0"/>
              </a:spcBef>
            </a:pPr>
            <a:endParaRPr lang="en-US" sz="900" dirty="0">
              <a:latin typeface="Arial" charset="0"/>
            </a:endParaRPr>
          </a:p>
          <a:p>
            <a:pPr eaLnBrk="1" hangingPunct="1">
              <a:spcBef>
                <a:spcPct val="0"/>
              </a:spcBef>
            </a:pPr>
            <a:r>
              <a:rPr lang="en-US" sz="1000" dirty="0">
                <a:latin typeface="Arial" charset="0"/>
                <a:cs typeface="Arial" charset="0"/>
              </a:rPr>
              <a:t>Answer:</a:t>
            </a:r>
          </a:p>
          <a:p>
            <a:pPr eaLnBrk="1" hangingPunct="1">
              <a:spcBef>
                <a:spcPct val="0"/>
              </a:spcBef>
            </a:pPr>
            <a:r>
              <a:rPr lang="en-US" sz="1000" dirty="0">
                <a:latin typeface="Arial" charset="0"/>
                <a:cs typeface="Arial" charset="0"/>
              </a:rPr>
              <a:t>ACIP has not addressed this issue specifically. Puncture wounds, however, should be attended to as soon as possible. The decision to delay a booster dose of tetanus toxoid-containing vaccine following an injury should be based on the nature of the injury and likelihood that the injured person is susceptible to tetanus. The more likely the person is to be susceptible, the more quickly that tetanus prophylaxis should be administered. A person with a tetanus-prone wound (e.g., punctures, wounds contaminated with soil or fecal material) and who has no history of tetanus immunization must be vaccinated with an age-appropriate dose of DTaP, Td, or Tdap and given tetanus immune globulin (TIG) as soon as possible. He should then complete the other doses of the vaccine series per schedule. A person with a documented series of at least three tetanus toxoid-containing products, with a booster dose within the previous 10 years ago is less likely to be susceptible to tetanus, and the need for a booster dose is not as urgent, particularly if the wound can be thoroughly cleaned. The more likely a person is to be completely susceptible to tetanus (i.e., unvaccinated or incompletely vaccinated), the sooner that TIG and Td/Tdap should be administered, even if it means a trip to the emergency department.</a:t>
            </a:r>
          </a:p>
          <a:p>
            <a:pPr eaLnBrk="1" hangingPunct="1">
              <a:spcBef>
                <a:spcPct val="0"/>
              </a:spcBef>
            </a:pPr>
            <a:endParaRPr lang="en-US" sz="1000" dirty="0">
              <a:latin typeface="Arial" charset="0"/>
              <a:cs typeface="Arial" charset="0"/>
            </a:endParaRPr>
          </a:p>
          <a:p>
            <a:pPr eaLnBrk="1" hangingPunct="1">
              <a:spcBef>
                <a:spcPct val="0"/>
              </a:spcBef>
            </a:pPr>
            <a:r>
              <a:rPr lang="en-US" sz="1000" dirty="0">
                <a:latin typeface="Arial" charset="0"/>
                <a:cs typeface="Arial" charset="0"/>
              </a:rPr>
              <a:t>Ref: Immunization Action Coalition Ask the Experts (As of January 18, 2012)</a:t>
            </a:r>
          </a:p>
          <a:p>
            <a:pPr eaLnBrk="1" hangingPunct="1">
              <a:spcBef>
                <a:spcPct val="0"/>
              </a:spcBef>
            </a:pPr>
            <a:endParaRPr lang="en-US" sz="1000" dirty="0">
              <a:latin typeface="Arial" charset="0"/>
              <a:cs typeface="Arial" charset="0"/>
            </a:endParaRPr>
          </a:p>
          <a:p>
            <a:pPr eaLnBrk="1" hangingPunct="1">
              <a:spcBef>
                <a:spcPct val="0"/>
              </a:spcBef>
            </a:pPr>
            <a:endParaRPr lang="en-US" sz="1000" dirty="0">
              <a:latin typeface="Arial" charset="0"/>
              <a:cs typeface="Arial" charset="0"/>
            </a:endParaRPr>
          </a:p>
        </p:txBody>
      </p:sp>
      <p:sp>
        <p:nvSpPr>
          <p:cNvPr id="4" name="Footer Placeholder 3"/>
          <p:cNvSpPr>
            <a:spLocks noGrp="1"/>
          </p:cNvSpPr>
          <p:nvPr>
            <p:ph type="ftr" sz="quarter" idx="4"/>
          </p:nvPr>
        </p:nvSpPr>
        <p:spPr>
          <a:xfrm>
            <a:off x="214059" y="6564000"/>
            <a:ext cx="4213368" cy="364868"/>
          </a:xfrm>
          <a:prstGeom prst="rect">
            <a:avLst/>
          </a:prstGeom>
        </p:spPr>
        <p:txBody>
          <a:bodyPr/>
          <a:lstStyle/>
          <a:p>
            <a:pPr>
              <a:defRPr/>
            </a:pPr>
            <a:r>
              <a:rPr lang="en-US">
                <a:solidFill>
                  <a:prstClr val="black"/>
                </a:solidFill>
              </a:rPr>
              <a:t>EPIC 2022</a:t>
            </a:r>
            <a:endParaRPr lang="en-US" dirty="0">
              <a:solidFill>
                <a:prstClr val="black"/>
              </a:solidFill>
            </a:endParaRPr>
          </a:p>
        </p:txBody>
      </p:sp>
    </p:spTree>
    <p:extLst>
      <p:ext uri="{BB962C8B-B14F-4D97-AF65-F5344CB8AC3E}">
        <p14:creationId xmlns:p14="http://schemas.microsoft.com/office/powerpoint/2010/main" val="462781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0" dirty="0">
                <a:cs typeface="Arial" panose="020B0604020202020204" pitchFamily="34" charset="0"/>
              </a:rPr>
              <a:t>MMWR, January 24, 2020/ Vol.69/No. 3</a:t>
            </a:r>
          </a:p>
          <a:p>
            <a:r>
              <a:rPr lang="en-US" dirty="0"/>
              <a:t>https://</a:t>
            </a:r>
            <a:r>
              <a:rPr lang="en-US" dirty="0" err="1"/>
              <a:t>www.cdc.gov</a:t>
            </a:r>
            <a:r>
              <a:rPr lang="en-US" dirty="0"/>
              <a:t>/vaccines/schedules/hcp/</a:t>
            </a:r>
            <a:r>
              <a:rPr lang="en-US" dirty="0" err="1"/>
              <a:t>imz</a:t>
            </a:r>
            <a:r>
              <a:rPr lang="en-US" dirty="0"/>
              <a:t>/</a:t>
            </a:r>
            <a:r>
              <a:rPr lang="en-US" dirty="0" err="1"/>
              <a:t>adult.html</a:t>
            </a:r>
            <a:endParaRPr lang="en-US" dirty="0"/>
          </a:p>
        </p:txBody>
      </p:sp>
      <p:sp>
        <p:nvSpPr>
          <p:cNvPr id="4" name="Footer Placeholder 3"/>
          <p:cNvSpPr>
            <a:spLocks noGrp="1"/>
          </p:cNvSpPr>
          <p:nvPr>
            <p:ph type="ftr" sz="quarter" idx="10"/>
          </p:nvPr>
        </p:nvSpPr>
        <p:spPr/>
        <p:txBody>
          <a:bodyPr/>
          <a:lstStyle/>
          <a:p>
            <a:pPr>
              <a:defRPr/>
            </a:pPr>
            <a:r>
              <a:rPr lang="en-US"/>
              <a:t>EPIC 2022</a:t>
            </a:r>
            <a:endParaRPr lang="en-US" dirty="0"/>
          </a:p>
        </p:txBody>
      </p:sp>
      <p:sp>
        <p:nvSpPr>
          <p:cNvPr id="5" name="Slide Number Placeholder 4"/>
          <p:cNvSpPr>
            <a:spLocks noGrp="1"/>
          </p:cNvSpPr>
          <p:nvPr>
            <p:ph type="sldNum" sz="quarter" idx="11"/>
          </p:nvPr>
        </p:nvSpPr>
        <p:spPr/>
        <p:txBody>
          <a:bodyPr/>
          <a:lstStyle/>
          <a:p>
            <a:fld id="{FCAE2EBA-2834-4C6A-95ED-EBF5279A6CE9}" type="slidenum">
              <a:rPr lang="en-US" smtClean="0"/>
              <a:t>11</a:t>
            </a:fld>
            <a:endParaRPr lang="en-US"/>
          </a:p>
        </p:txBody>
      </p:sp>
    </p:spTree>
    <p:extLst>
      <p:ext uri="{BB962C8B-B14F-4D97-AF65-F5344CB8AC3E}">
        <p14:creationId xmlns:p14="http://schemas.microsoft.com/office/powerpoint/2010/main" val="43761769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2"/>
          <p:cNvSpPr>
            <a:spLocks noGrp="1" noRot="1" noChangeAspect="1" noChangeArrowheads="1" noTextEdit="1"/>
          </p:cNvSpPr>
          <p:nvPr>
            <p:ph type="sldImg"/>
          </p:nvPr>
        </p:nvSpPr>
        <p:spPr>
          <a:xfrm>
            <a:off x="2430463" y="546100"/>
            <a:ext cx="4862512" cy="2735263"/>
          </a:xfrm>
          <a:ln/>
        </p:spPr>
      </p:sp>
      <p:sp>
        <p:nvSpPr>
          <p:cNvPr id="335874" name="Rectangle 3"/>
          <p:cNvSpPr>
            <a:spLocks noGrp="1" noChangeArrowheads="1"/>
          </p:cNvSpPr>
          <p:nvPr>
            <p:ph type="body" idx="1"/>
          </p:nvPr>
        </p:nvSpPr>
        <p:spPr>
          <a:xfrm>
            <a:off x="1296424" y="3464373"/>
            <a:ext cx="7130316" cy="1519243"/>
          </a:xfrm>
          <a:noFill/>
          <a:ln/>
        </p:spPr>
        <p:txBody>
          <a:bodyPr lIns="96153" tIns="48077" rIns="96153" bIns="48077"/>
          <a:lstStyle/>
          <a:p>
            <a:pPr eaLnBrk="1" hangingPunct="1">
              <a:spcBef>
                <a:spcPct val="0"/>
              </a:spcBef>
            </a:pPr>
            <a:endParaRPr lang="en-US" sz="1000" dirty="0">
              <a:latin typeface="Arial" charset="0"/>
              <a:cs typeface="Arial" charset="0"/>
            </a:endParaRPr>
          </a:p>
        </p:txBody>
      </p:sp>
      <p:pic>
        <p:nvPicPr>
          <p:cNvPr id="335875" name="Picture 13" descr="Description: http://www.immunize.org/images/space1.gif"/>
          <p:cNvPicPr>
            <a:picLocks noChangeAspect="1" noChangeArrowheads="1"/>
          </p:cNvPicPr>
          <p:nvPr/>
        </p:nvPicPr>
        <p:blipFill>
          <a:blip r:embed="rId3"/>
          <a:srcRect/>
          <a:stretch>
            <a:fillRect/>
          </a:stretch>
        </p:blipFill>
        <p:spPr bwMode="auto">
          <a:xfrm>
            <a:off x="0" y="2"/>
            <a:ext cx="135044" cy="22415"/>
          </a:xfrm>
          <a:prstGeom prst="rect">
            <a:avLst/>
          </a:prstGeom>
          <a:noFill/>
          <a:ln w="9525">
            <a:noFill/>
            <a:miter lim="800000"/>
            <a:headEnd/>
            <a:tailEnd/>
          </a:ln>
        </p:spPr>
      </p:pic>
      <p:sp>
        <p:nvSpPr>
          <p:cNvPr id="5" name="Footer Placeholder 4"/>
          <p:cNvSpPr>
            <a:spLocks noGrp="1"/>
          </p:cNvSpPr>
          <p:nvPr>
            <p:ph type="ftr" sz="quarter" idx="4"/>
          </p:nvPr>
        </p:nvSpPr>
        <p:spPr>
          <a:xfrm>
            <a:off x="241572" y="6606113"/>
            <a:ext cx="4213368" cy="364868"/>
          </a:xfrm>
          <a:prstGeom prst="rect">
            <a:avLst/>
          </a:prstGeom>
        </p:spPr>
        <p:txBody>
          <a:bodyPr/>
          <a:lstStyle/>
          <a:p>
            <a:pPr>
              <a:defRPr/>
            </a:pPr>
            <a:r>
              <a:rPr lang="en-US">
                <a:solidFill>
                  <a:prstClr val="black"/>
                </a:solidFill>
              </a:rPr>
              <a:t>EPIC 2022</a:t>
            </a:r>
            <a:endParaRPr lang="en-US" dirty="0">
              <a:solidFill>
                <a:prstClr val="black"/>
              </a:solidFill>
            </a:endParaRPr>
          </a:p>
        </p:txBody>
      </p:sp>
    </p:spTree>
    <p:extLst>
      <p:ext uri="{BB962C8B-B14F-4D97-AF65-F5344CB8AC3E}">
        <p14:creationId xmlns:p14="http://schemas.microsoft.com/office/powerpoint/2010/main" val="276815332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2"/>
          <p:cNvSpPr>
            <a:spLocks noGrp="1" noRot="1" noChangeAspect="1" noChangeArrowheads="1" noTextEdit="1"/>
          </p:cNvSpPr>
          <p:nvPr>
            <p:ph type="sldImg"/>
          </p:nvPr>
        </p:nvSpPr>
        <p:spPr>
          <a:xfrm>
            <a:off x="2430463" y="546100"/>
            <a:ext cx="4862512" cy="2735263"/>
          </a:xfrm>
          <a:ln/>
        </p:spPr>
      </p:sp>
      <p:sp>
        <p:nvSpPr>
          <p:cNvPr id="335874" name="Rectangle 3"/>
          <p:cNvSpPr>
            <a:spLocks noGrp="1" noChangeArrowheads="1"/>
          </p:cNvSpPr>
          <p:nvPr>
            <p:ph type="body" idx="1"/>
          </p:nvPr>
        </p:nvSpPr>
        <p:spPr>
          <a:xfrm>
            <a:off x="1296424" y="3464373"/>
            <a:ext cx="7130316" cy="1519243"/>
          </a:xfrm>
          <a:noFill/>
          <a:ln/>
        </p:spPr>
        <p:txBody>
          <a:bodyPr lIns="96153" tIns="48077" rIns="96153" bIns="48077"/>
          <a:lstStyle/>
          <a:p>
            <a:pPr eaLnBrk="1" hangingPunct="1">
              <a:spcBef>
                <a:spcPct val="0"/>
              </a:spcBef>
            </a:pPr>
            <a:endParaRPr lang="en-US" sz="1000" dirty="0">
              <a:latin typeface="Arial" charset="0"/>
              <a:cs typeface="Arial" charset="0"/>
            </a:endParaRPr>
          </a:p>
        </p:txBody>
      </p:sp>
      <p:pic>
        <p:nvPicPr>
          <p:cNvPr id="335875" name="Picture 13" descr="Description: http://www.immunize.org/images/space1.gif"/>
          <p:cNvPicPr>
            <a:picLocks noChangeAspect="1" noChangeArrowheads="1"/>
          </p:cNvPicPr>
          <p:nvPr/>
        </p:nvPicPr>
        <p:blipFill>
          <a:blip r:embed="rId3"/>
          <a:srcRect/>
          <a:stretch>
            <a:fillRect/>
          </a:stretch>
        </p:blipFill>
        <p:spPr bwMode="auto">
          <a:xfrm>
            <a:off x="0" y="2"/>
            <a:ext cx="135044" cy="22415"/>
          </a:xfrm>
          <a:prstGeom prst="rect">
            <a:avLst/>
          </a:prstGeom>
          <a:noFill/>
          <a:ln w="9525">
            <a:noFill/>
            <a:miter lim="800000"/>
            <a:headEnd/>
            <a:tailEnd/>
          </a:ln>
        </p:spPr>
      </p:pic>
      <p:sp>
        <p:nvSpPr>
          <p:cNvPr id="5" name="Footer Placeholder 4"/>
          <p:cNvSpPr>
            <a:spLocks noGrp="1"/>
          </p:cNvSpPr>
          <p:nvPr>
            <p:ph type="ftr" sz="quarter" idx="4"/>
          </p:nvPr>
        </p:nvSpPr>
        <p:spPr>
          <a:xfrm>
            <a:off x="365377" y="6611251"/>
            <a:ext cx="4213368" cy="364868"/>
          </a:xfrm>
          <a:prstGeom prst="rect">
            <a:avLst/>
          </a:prstGeom>
        </p:spPr>
        <p:txBody>
          <a:bodyPr/>
          <a:lstStyle/>
          <a:p>
            <a:pPr>
              <a:defRPr/>
            </a:pPr>
            <a:r>
              <a:rPr lang="en-US">
                <a:solidFill>
                  <a:prstClr val="black"/>
                </a:solidFill>
              </a:rPr>
              <a:t>EPIC 2022</a:t>
            </a:r>
            <a:endParaRPr lang="en-US" dirty="0">
              <a:solidFill>
                <a:prstClr val="black"/>
              </a:solidFill>
            </a:endParaRPr>
          </a:p>
        </p:txBody>
      </p:sp>
    </p:spTree>
    <p:extLst>
      <p:ext uri="{BB962C8B-B14F-4D97-AF65-F5344CB8AC3E}">
        <p14:creationId xmlns:p14="http://schemas.microsoft.com/office/powerpoint/2010/main" val="223599529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2"/>
          <p:cNvSpPr>
            <a:spLocks noGrp="1" noRot="1" noChangeAspect="1" noChangeArrowheads="1" noTextEdit="1"/>
          </p:cNvSpPr>
          <p:nvPr>
            <p:ph type="sldImg"/>
          </p:nvPr>
        </p:nvSpPr>
        <p:spPr>
          <a:ln/>
        </p:spPr>
      </p:sp>
      <p:sp>
        <p:nvSpPr>
          <p:cNvPr id="360450" name="Rectangle 3"/>
          <p:cNvSpPr>
            <a:spLocks noGrp="1" noChangeArrowheads="1"/>
          </p:cNvSpPr>
          <p:nvPr>
            <p:ph type="body" idx="1"/>
          </p:nvPr>
        </p:nvSpPr>
        <p:spPr>
          <a:xfrm>
            <a:off x="972319" y="3466865"/>
            <a:ext cx="7900065" cy="3108222"/>
          </a:xfrm>
          <a:noFill/>
          <a:ln/>
        </p:spPr>
        <p:txBody>
          <a:bodyPr lIns="96145" tIns="48073" rIns="96145" bIns="48073"/>
          <a:lstStyle/>
          <a:p>
            <a:pPr eaLnBrk="1" hangingPunct="1">
              <a:lnSpc>
                <a:spcPct val="90000"/>
              </a:lnSpc>
              <a:spcBef>
                <a:spcPct val="0"/>
              </a:spcBef>
            </a:pPr>
            <a:endParaRPr lang="en-US" sz="900" b="1" dirty="0">
              <a:latin typeface="Arial" charset="0"/>
            </a:endParaRPr>
          </a:p>
        </p:txBody>
      </p:sp>
      <p:sp>
        <p:nvSpPr>
          <p:cNvPr id="4" name="Footer Placeholder 3"/>
          <p:cNvSpPr>
            <a:spLocks noGrp="1"/>
          </p:cNvSpPr>
          <p:nvPr>
            <p:ph type="ftr" sz="quarter" idx="4"/>
          </p:nvPr>
        </p:nvSpPr>
        <p:spPr>
          <a:xfrm>
            <a:off x="269084" y="6575085"/>
            <a:ext cx="4213368" cy="364868"/>
          </a:xfrm>
          <a:prstGeom prst="rect">
            <a:avLst/>
          </a:prstGeom>
        </p:spPr>
        <p:txBody>
          <a:bodyPr/>
          <a:lstStyle/>
          <a:p>
            <a:pPr>
              <a:defRPr/>
            </a:pPr>
            <a:r>
              <a:rPr lang="en-US">
                <a:solidFill>
                  <a:prstClr val="black"/>
                </a:solidFill>
              </a:rPr>
              <a:t>EPIC 2022</a:t>
            </a:r>
            <a:endParaRPr lang="en-US" dirty="0">
              <a:solidFill>
                <a:prstClr val="black"/>
              </a:solidFill>
            </a:endParaRPr>
          </a:p>
        </p:txBody>
      </p:sp>
    </p:spTree>
    <p:extLst>
      <p:ext uri="{BB962C8B-B14F-4D97-AF65-F5344CB8AC3E}">
        <p14:creationId xmlns:p14="http://schemas.microsoft.com/office/powerpoint/2010/main" val="227267811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2"/>
          <p:cNvSpPr>
            <a:spLocks noGrp="1" noRot="1" noChangeAspect="1" noChangeArrowheads="1" noTextEdit="1"/>
          </p:cNvSpPr>
          <p:nvPr>
            <p:ph type="sldImg"/>
          </p:nvPr>
        </p:nvSpPr>
        <p:spPr>
          <a:ln/>
        </p:spPr>
      </p:sp>
      <p:sp>
        <p:nvSpPr>
          <p:cNvPr id="360450" name="Rectangle 3"/>
          <p:cNvSpPr>
            <a:spLocks noGrp="1" noChangeArrowheads="1"/>
          </p:cNvSpPr>
          <p:nvPr>
            <p:ph type="body" idx="1"/>
          </p:nvPr>
        </p:nvSpPr>
        <p:spPr>
          <a:xfrm>
            <a:off x="911549" y="3464374"/>
            <a:ext cx="7900065" cy="2752071"/>
          </a:xfrm>
          <a:noFill/>
          <a:ln/>
        </p:spPr>
        <p:txBody>
          <a:bodyPr lIns="96145" tIns="48073" rIns="96145" bIns="48073"/>
          <a:lstStyle/>
          <a:p>
            <a:pPr eaLnBrk="1" hangingPunct="1">
              <a:lnSpc>
                <a:spcPct val="90000"/>
              </a:lnSpc>
              <a:spcBef>
                <a:spcPct val="0"/>
              </a:spcBef>
            </a:pPr>
            <a:endParaRPr lang="en-US" sz="900" b="1" dirty="0">
              <a:latin typeface="Arial" charset="0"/>
            </a:endParaRPr>
          </a:p>
        </p:txBody>
      </p:sp>
      <p:sp>
        <p:nvSpPr>
          <p:cNvPr id="4" name="Footer Placeholder 3"/>
          <p:cNvSpPr>
            <a:spLocks noGrp="1"/>
          </p:cNvSpPr>
          <p:nvPr>
            <p:ph type="ftr" sz="quarter" idx="4"/>
          </p:nvPr>
        </p:nvSpPr>
        <p:spPr>
          <a:xfrm>
            <a:off x="480872" y="6603446"/>
            <a:ext cx="4213368" cy="364868"/>
          </a:xfrm>
          <a:prstGeom prst="rect">
            <a:avLst/>
          </a:prstGeom>
        </p:spPr>
        <p:txBody>
          <a:bodyPr/>
          <a:lstStyle/>
          <a:p>
            <a:pPr>
              <a:defRPr/>
            </a:pPr>
            <a:r>
              <a:rPr lang="en-US">
                <a:solidFill>
                  <a:prstClr val="black"/>
                </a:solidFill>
              </a:rPr>
              <a:t>EPIC 2022</a:t>
            </a:r>
            <a:endParaRPr lang="en-US" dirty="0">
              <a:solidFill>
                <a:prstClr val="black"/>
              </a:solidFill>
            </a:endParaRPr>
          </a:p>
        </p:txBody>
      </p:sp>
    </p:spTree>
    <p:extLst>
      <p:ext uri="{BB962C8B-B14F-4D97-AF65-F5344CB8AC3E}">
        <p14:creationId xmlns:p14="http://schemas.microsoft.com/office/powerpoint/2010/main" val="14294523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2"/>
          <p:cNvSpPr>
            <a:spLocks noGrp="1" noRot="1" noChangeAspect="1" noChangeArrowheads="1" noTextEdit="1"/>
          </p:cNvSpPr>
          <p:nvPr>
            <p:ph type="sldImg"/>
          </p:nvPr>
        </p:nvSpPr>
        <p:spPr>
          <a:xfrm>
            <a:off x="2514600" y="528638"/>
            <a:ext cx="4703763" cy="2646362"/>
          </a:xfrm>
          <a:ln/>
        </p:spPr>
      </p:sp>
      <p:sp>
        <p:nvSpPr>
          <p:cNvPr id="376834" name="Rectangle 3"/>
          <p:cNvSpPr>
            <a:spLocks noGrp="1" noChangeArrowheads="1"/>
          </p:cNvSpPr>
          <p:nvPr>
            <p:ph type="body" idx="1"/>
          </p:nvPr>
        </p:nvSpPr>
        <p:spPr>
          <a:noFill/>
          <a:ln/>
        </p:spPr>
        <p:txBody>
          <a:bodyPr lIns="96153" tIns="48077" rIns="96153" bIns="48077"/>
          <a:lstStyle/>
          <a:p>
            <a:endParaRPr lang="en-US" sz="1000" b="1" dirty="0">
              <a:latin typeface="Arial" charset="0"/>
            </a:endParaRPr>
          </a:p>
          <a:p>
            <a:endParaRPr lang="en-US" sz="1000" b="1" dirty="0">
              <a:latin typeface="Arial" charset="0"/>
            </a:endParaRPr>
          </a:p>
          <a:p>
            <a:endParaRPr lang="en-US" sz="1000" b="1" dirty="0">
              <a:latin typeface="Arial" charset="0"/>
            </a:endParaRPr>
          </a:p>
          <a:p>
            <a:endParaRPr lang="en-US" sz="900" b="1" dirty="0">
              <a:latin typeface="Arial" charset="0"/>
            </a:endParaRPr>
          </a:p>
          <a:p>
            <a:endParaRPr lang="en-US" sz="900" b="1" dirty="0">
              <a:solidFill>
                <a:srgbClr val="FFFFCC"/>
              </a:solidFill>
              <a:latin typeface="Arial" charset="0"/>
            </a:endParaRPr>
          </a:p>
          <a:p>
            <a:endParaRPr lang="en-US" sz="900" b="1" dirty="0">
              <a:solidFill>
                <a:srgbClr val="FFFFCC"/>
              </a:solidFill>
              <a:latin typeface="Arial" charset="0"/>
            </a:endParaRPr>
          </a:p>
        </p:txBody>
      </p:sp>
      <p:sp>
        <p:nvSpPr>
          <p:cNvPr id="10" name="Footer Placeholder 9"/>
          <p:cNvSpPr>
            <a:spLocks noGrp="1"/>
          </p:cNvSpPr>
          <p:nvPr>
            <p:ph type="ftr" sz="quarter" idx="4"/>
          </p:nvPr>
        </p:nvSpPr>
        <p:spPr>
          <a:xfrm>
            <a:off x="294584" y="6457580"/>
            <a:ext cx="4213368" cy="353003"/>
          </a:xfrm>
          <a:prstGeom prst="rect">
            <a:avLst/>
          </a:prstGeom>
        </p:spPr>
        <p:txBody>
          <a:bodyPr/>
          <a:lstStyle/>
          <a:p>
            <a:pPr>
              <a:defRPr/>
            </a:pPr>
            <a:r>
              <a:rPr lang="en-US">
                <a:solidFill>
                  <a:prstClr val="black"/>
                </a:solidFill>
              </a:rPr>
              <a:t>EPIC 2022</a:t>
            </a:r>
            <a:endParaRPr lang="en-US" dirty="0">
              <a:solidFill>
                <a:prstClr val="black"/>
              </a:solidFill>
            </a:endParaRPr>
          </a:p>
        </p:txBody>
      </p:sp>
    </p:spTree>
    <p:extLst>
      <p:ext uri="{BB962C8B-B14F-4D97-AF65-F5344CB8AC3E}">
        <p14:creationId xmlns:p14="http://schemas.microsoft.com/office/powerpoint/2010/main" val="252774946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2"/>
          <p:cNvSpPr>
            <a:spLocks noGrp="1" noRot="1" noChangeAspect="1" noChangeArrowheads="1" noTextEdit="1"/>
          </p:cNvSpPr>
          <p:nvPr>
            <p:ph type="sldImg"/>
          </p:nvPr>
        </p:nvSpPr>
        <p:spPr>
          <a:xfrm>
            <a:off x="2514600" y="528638"/>
            <a:ext cx="4703763" cy="2646362"/>
          </a:xfrm>
          <a:ln/>
        </p:spPr>
      </p:sp>
      <p:sp>
        <p:nvSpPr>
          <p:cNvPr id="376834" name="Rectangle 3"/>
          <p:cNvSpPr>
            <a:spLocks noGrp="1" noChangeArrowheads="1"/>
          </p:cNvSpPr>
          <p:nvPr>
            <p:ph type="body" idx="1"/>
          </p:nvPr>
        </p:nvSpPr>
        <p:spPr>
          <a:noFill/>
          <a:ln/>
        </p:spPr>
        <p:txBody>
          <a:bodyPr lIns="96153" tIns="48077" rIns="96153" bIns="48077"/>
          <a:lstStyle/>
          <a:p>
            <a:endParaRPr lang="en-US" sz="1000" b="1" dirty="0">
              <a:latin typeface="Arial" charset="0"/>
            </a:endParaRPr>
          </a:p>
          <a:p>
            <a:endParaRPr lang="en-US" sz="1000" b="1" dirty="0">
              <a:latin typeface="Arial" charset="0"/>
            </a:endParaRPr>
          </a:p>
          <a:p>
            <a:endParaRPr lang="en-US" sz="1000" b="1" dirty="0">
              <a:latin typeface="Arial" charset="0"/>
            </a:endParaRPr>
          </a:p>
          <a:p>
            <a:endParaRPr lang="en-US" sz="900" b="1" dirty="0">
              <a:latin typeface="Arial" charset="0"/>
            </a:endParaRPr>
          </a:p>
          <a:p>
            <a:endParaRPr lang="en-US" sz="900" b="1" dirty="0">
              <a:solidFill>
                <a:srgbClr val="FFFFCC"/>
              </a:solidFill>
              <a:latin typeface="Arial" charset="0"/>
            </a:endParaRPr>
          </a:p>
          <a:p>
            <a:endParaRPr lang="en-US" sz="900" b="1" dirty="0">
              <a:solidFill>
                <a:srgbClr val="FFFFCC"/>
              </a:solidFill>
              <a:latin typeface="Arial" charset="0"/>
            </a:endParaRPr>
          </a:p>
        </p:txBody>
      </p:sp>
      <p:sp>
        <p:nvSpPr>
          <p:cNvPr id="10" name="Footer Placeholder 9"/>
          <p:cNvSpPr>
            <a:spLocks noGrp="1"/>
          </p:cNvSpPr>
          <p:nvPr>
            <p:ph type="ftr" sz="quarter" idx="4"/>
          </p:nvPr>
        </p:nvSpPr>
        <p:spPr>
          <a:xfrm>
            <a:off x="480872" y="6592726"/>
            <a:ext cx="4213368" cy="353003"/>
          </a:xfrm>
          <a:prstGeom prst="rect">
            <a:avLst/>
          </a:prstGeom>
        </p:spPr>
        <p:txBody>
          <a:bodyPr/>
          <a:lstStyle/>
          <a:p>
            <a:pPr>
              <a:defRPr/>
            </a:pPr>
            <a:r>
              <a:rPr lang="en-US">
                <a:solidFill>
                  <a:prstClr val="black"/>
                </a:solidFill>
              </a:rPr>
              <a:t>EPIC 2022</a:t>
            </a:r>
            <a:endParaRPr lang="en-US" dirty="0">
              <a:solidFill>
                <a:prstClr val="black"/>
              </a:solidFill>
            </a:endParaRPr>
          </a:p>
        </p:txBody>
      </p:sp>
    </p:spTree>
    <p:extLst>
      <p:ext uri="{BB962C8B-B14F-4D97-AF65-F5344CB8AC3E}">
        <p14:creationId xmlns:p14="http://schemas.microsoft.com/office/powerpoint/2010/main" val="232799418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2"/>
          <p:cNvSpPr>
            <a:spLocks noGrp="1" noRot="1" noChangeAspect="1" noChangeArrowheads="1" noTextEdit="1"/>
          </p:cNvSpPr>
          <p:nvPr>
            <p:ph type="sldImg"/>
          </p:nvPr>
        </p:nvSpPr>
        <p:spPr>
          <a:xfrm>
            <a:off x="2430463" y="546100"/>
            <a:ext cx="4862512" cy="2735263"/>
          </a:xfrm>
          <a:ln/>
        </p:spPr>
      </p:sp>
      <p:sp>
        <p:nvSpPr>
          <p:cNvPr id="378882" name="Rectangle 3"/>
          <p:cNvSpPr>
            <a:spLocks noGrp="1" noChangeArrowheads="1"/>
          </p:cNvSpPr>
          <p:nvPr>
            <p:ph type="body" idx="1"/>
          </p:nvPr>
        </p:nvSpPr>
        <p:spPr>
          <a:xfrm>
            <a:off x="1296424" y="3464374"/>
            <a:ext cx="7130316" cy="2673620"/>
          </a:xfrm>
          <a:noFill/>
          <a:ln/>
        </p:spPr>
        <p:txBody>
          <a:bodyPr lIns="96162" tIns="48081" rIns="96162" bIns="48081"/>
          <a:lstStyle/>
          <a:p>
            <a:pPr eaLnBrk="1" hangingPunct="1">
              <a:spcBef>
                <a:spcPct val="0"/>
              </a:spcBef>
            </a:pPr>
            <a:r>
              <a:rPr lang="en-US" dirty="0">
                <a:latin typeface="Arial" charset="0"/>
              </a:rPr>
              <a:t> </a:t>
            </a:r>
          </a:p>
        </p:txBody>
      </p:sp>
      <p:sp>
        <p:nvSpPr>
          <p:cNvPr id="4" name="Footer Placeholder 3"/>
          <p:cNvSpPr>
            <a:spLocks noGrp="1"/>
          </p:cNvSpPr>
          <p:nvPr>
            <p:ph type="ftr" sz="quarter" idx="4"/>
          </p:nvPr>
        </p:nvSpPr>
        <p:spPr>
          <a:xfrm>
            <a:off x="351619" y="6587836"/>
            <a:ext cx="4213368" cy="364868"/>
          </a:xfrm>
          <a:prstGeom prst="rect">
            <a:avLst/>
          </a:prstGeom>
        </p:spPr>
        <p:txBody>
          <a:bodyPr/>
          <a:lstStyle/>
          <a:p>
            <a:pPr>
              <a:defRPr/>
            </a:pPr>
            <a:r>
              <a:rPr lang="en-US">
                <a:solidFill>
                  <a:prstClr val="black"/>
                </a:solidFill>
              </a:rPr>
              <a:t>EPIC 2022</a:t>
            </a:r>
            <a:endParaRPr lang="en-US" dirty="0">
              <a:solidFill>
                <a:prstClr val="black"/>
              </a:solidFill>
            </a:endParaRPr>
          </a:p>
        </p:txBody>
      </p:sp>
    </p:spTree>
    <p:extLst>
      <p:ext uri="{BB962C8B-B14F-4D97-AF65-F5344CB8AC3E}">
        <p14:creationId xmlns:p14="http://schemas.microsoft.com/office/powerpoint/2010/main" val="123886856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2"/>
          <p:cNvSpPr>
            <a:spLocks noGrp="1" noRot="1" noChangeAspect="1" noChangeArrowheads="1" noTextEdit="1"/>
          </p:cNvSpPr>
          <p:nvPr>
            <p:ph type="sldImg"/>
          </p:nvPr>
        </p:nvSpPr>
        <p:spPr>
          <a:xfrm>
            <a:off x="2430463" y="546100"/>
            <a:ext cx="4862512" cy="2735263"/>
          </a:xfrm>
          <a:ln/>
        </p:spPr>
      </p:sp>
      <p:sp>
        <p:nvSpPr>
          <p:cNvPr id="380930" name="Rectangle 3"/>
          <p:cNvSpPr>
            <a:spLocks noGrp="1" noChangeArrowheads="1"/>
          </p:cNvSpPr>
          <p:nvPr>
            <p:ph type="body" idx="1"/>
          </p:nvPr>
        </p:nvSpPr>
        <p:spPr>
          <a:xfrm>
            <a:off x="1296424" y="3464374"/>
            <a:ext cx="7130316" cy="2673620"/>
          </a:xfrm>
          <a:noFill/>
          <a:ln/>
        </p:spPr>
        <p:txBody>
          <a:bodyPr lIns="96162" tIns="48081" rIns="96162" bIns="48081"/>
          <a:lstStyle/>
          <a:p>
            <a:pPr eaLnBrk="1" hangingPunct="1">
              <a:spcBef>
                <a:spcPct val="0"/>
              </a:spcBef>
            </a:pPr>
            <a:r>
              <a:rPr lang="en-US" dirty="0">
                <a:latin typeface="Arial" charset="0"/>
              </a:rPr>
              <a:t> </a:t>
            </a:r>
          </a:p>
        </p:txBody>
      </p:sp>
      <p:sp>
        <p:nvSpPr>
          <p:cNvPr id="4" name="Footer Placeholder 3"/>
          <p:cNvSpPr>
            <a:spLocks noGrp="1"/>
          </p:cNvSpPr>
          <p:nvPr>
            <p:ph type="ftr" sz="quarter" idx="4"/>
          </p:nvPr>
        </p:nvSpPr>
        <p:spPr>
          <a:xfrm>
            <a:off x="280827" y="6582698"/>
            <a:ext cx="4213368" cy="364868"/>
          </a:xfrm>
          <a:prstGeom prst="rect">
            <a:avLst/>
          </a:prstGeom>
        </p:spPr>
        <p:txBody>
          <a:bodyPr/>
          <a:lstStyle/>
          <a:p>
            <a:pPr>
              <a:defRPr/>
            </a:pPr>
            <a:r>
              <a:rPr lang="en-US">
                <a:solidFill>
                  <a:prstClr val="black"/>
                </a:solidFill>
              </a:rPr>
              <a:t>EPIC 2022</a:t>
            </a:r>
            <a:endParaRPr lang="en-US" dirty="0">
              <a:solidFill>
                <a:prstClr val="black"/>
              </a:solidFill>
            </a:endParaRPr>
          </a:p>
        </p:txBody>
      </p:sp>
    </p:spTree>
    <p:extLst>
      <p:ext uri="{BB962C8B-B14F-4D97-AF65-F5344CB8AC3E}">
        <p14:creationId xmlns:p14="http://schemas.microsoft.com/office/powerpoint/2010/main" val="117022884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spect="1" noChangeArrowheads="1" noTextEdit="1"/>
          </p:cNvSpPr>
          <p:nvPr>
            <p:ph type="sldImg"/>
          </p:nvPr>
        </p:nvSpPr>
        <p:spPr>
          <a:xfrm>
            <a:off x="2430463" y="546100"/>
            <a:ext cx="4862512" cy="2735263"/>
          </a:xfrm>
          <a:ln/>
        </p:spPr>
      </p:sp>
      <p:sp>
        <p:nvSpPr>
          <p:cNvPr id="382978" name="Rectangle 3"/>
          <p:cNvSpPr>
            <a:spLocks noGrp="1" noChangeArrowheads="1"/>
          </p:cNvSpPr>
          <p:nvPr>
            <p:ph type="body" idx="1"/>
          </p:nvPr>
        </p:nvSpPr>
        <p:spPr>
          <a:xfrm>
            <a:off x="1296424" y="3464373"/>
            <a:ext cx="7130316" cy="3281317"/>
          </a:xfrm>
          <a:noFill/>
          <a:ln/>
        </p:spPr>
        <p:txBody>
          <a:bodyPr lIns="96153" tIns="48077" rIns="96153" bIns="48077"/>
          <a:lstStyle/>
          <a:p>
            <a:pPr eaLnBrk="1" hangingPunct="1">
              <a:spcBef>
                <a:spcPct val="0"/>
              </a:spcBef>
            </a:pPr>
            <a:endParaRPr lang="en-US" sz="900" dirty="0">
              <a:latin typeface="Arial" charset="0"/>
            </a:endParaRPr>
          </a:p>
        </p:txBody>
      </p:sp>
      <p:pic>
        <p:nvPicPr>
          <p:cNvPr id="382979" name="Picture 14" descr="Description: http://www.immunize.org/images/space1.gif"/>
          <p:cNvPicPr>
            <a:picLocks noChangeAspect="1" noChangeArrowheads="1"/>
          </p:cNvPicPr>
          <p:nvPr/>
        </p:nvPicPr>
        <p:blipFill>
          <a:blip r:embed="rId3"/>
          <a:srcRect/>
          <a:stretch>
            <a:fillRect/>
          </a:stretch>
        </p:blipFill>
        <p:spPr bwMode="auto">
          <a:xfrm>
            <a:off x="0" y="2"/>
            <a:ext cx="135044" cy="22415"/>
          </a:xfrm>
          <a:prstGeom prst="rect">
            <a:avLst/>
          </a:prstGeom>
          <a:noFill/>
          <a:ln w="9525">
            <a:noFill/>
            <a:miter lim="800000"/>
            <a:headEnd/>
            <a:tailEnd/>
          </a:ln>
        </p:spPr>
      </p:pic>
      <p:sp>
        <p:nvSpPr>
          <p:cNvPr id="5" name="Footer Placeholder 4"/>
          <p:cNvSpPr>
            <a:spLocks noGrp="1"/>
          </p:cNvSpPr>
          <p:nvPr>
            <p:ph type="ftr" sz="quarter" idx="4"/>
          </p:nvPr>
        </p:nvSpPr>
        <p:spPr>
          <a:xfrm>
            <a:off x="135046" y="6658081"/>
            <a:ext cx="4213368" cy="364868"/>
          </a:xfrm>
          <a:prstGeom prst="rect">
            <a:avLst/>
          </a:prstGeom>
        </p:spPr>
        <p:txBody>
          <a:bodyPr/>
          <a:lstStyle/>
          <a:p>
            <a:pPr>
              <a:defRPr/>
            </a:pPr>
            <a:r>
              <a:rPr lang="en-US">
                <a:solidFill>
                  <a:prstClr val="black"/>
                </a:solidFill>
              </a:rPr>
              <a:t>EPIC 2022</a:t>
            </a:r>
            <a:endParaRPr lang="en-US" dirty="0">
              <a:solidFill>
                <a:prstClr val="black"/>
              </a:solidFill>
            </a:endParaRPr>
          </a:p>
        </p:txBody>
      </p:sp>
    </p:spTree>
    <p:extLst>
      <p:ext uri="{BB962C8B-B14F-4D97-AF65-F5344CB8AC3E}">
        <p14:creationId xmlns:p14="http://schemas.microsoft.com/office/powerpoint/2010/main" val="390219803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2"/>
          <p:cNvSpPr>
            <a:spLocks noGrp="1" noRot="1" noChangeAspect="1" noChangeArrowheads="1" noTextEdit="1"/>
          </p:cNvSpPr>
          <p:nvPr>
            <p:ph type="sldImg"/>
          </p:nvPr>
        </p:nvSpPr>
        <p:spPr>
          <a:xfrm>
            <a:off x="2430463" y="546100"/>
            <a:ext cx="4862512" cy="2735263"/>
          </a:xfrm>
          <a:ln/>
        </p:spPr>
      </p:sp>
      <p:sp>
        <p:nvSpPr>
          <p:cNvPr id="385026" name="Rectangle 3"/>
          <p:cNvSpPr>
            <a:spLocks noGrp="1" noChangeArrowheads="1"/>
          </p:cNvSpPr>
          <p:nvPr>
            <p:ph type="body" idx="1"/>
          </p:nvPr>
        </p:nvSpPr>
        <p:spPr>
          <a:xfrm>
            <a:off x="1296424" y="3464373"/>
            <a:ext cx="7130316" cy="3281317"/>
          </a:xfrm>
          <a:noFill/>
          <a:ln/>
        </p:spPr>
        <p:txBody>
          <a:bodyPr lIns="96153" tIns="48077" rIns="96153" bIns="48077"/>
          <a:lstStyle/>
          <a:p>
            <a:pPr eaLnBrk="1" hangingPunct="1">
              <a:spcBef>
                <a:spcPct val="0"/>
              </a:spcBef>
            </a:pPr>
            <a:endParaRPr lang="en-US" sz="900" dirty="0">
              <a:latin typeface="Arial" charset="0"/>
            </a:endParaRPr>
          </a:p>
        </p:txBody>
      </p:sp>
      <p:pic>
        <p:nvPicPr>
          <p:cNvPr id="385027" name="Picture 14" descr="Description: http://www.immunize.org/images/space1.gif"/>
          <p:cNvPicPr>
            <a:picLocks noChangeAspect="1" noChangeArrowheads="1"/>
          </p:cNvPicPr>
          <p:nvPr/>
        </p:nvPicPr>
        <p:blipFill>
          <a:blip r:embed="rId3"/>
          <a:srcRect/>
          <a:stretch>
            <a:fillRect/>
          </a:stretch>
        </p:blipFill>
        <p:spPr bwMode="auto">
          <a:xfrm>
            <a:off x="0" y="2"/>
            <a:ext cx="135044" cy="22415"/>
          </a:xfrm>
          <a:prstGeom prst="rect">
            <a:avLst/>
          </a:prstGeom>
          <a:noFill/>
          <a:ln w="9525">
            <a:noFill/>
            <a:miter lim="800000"/>
            <a:headEnd/>
            <a:tailEnd/>
          </a:ln>
        </p:spPr>
      </p:pic>
      <p:sp>
        <p:nvSpPr>
          <p:cNvPr id="5" name="Footer Placeholder 4"/>
          <p:cNvSpPr>
            <a:spLocks noGrp="1"/>
          </p:cNvSpPr>
          <p:nvPr>
            <p:ph type="ftr" sz="quarter" idx="4"/>
          </p:nvPr>
        </p:nvSpPr>
        <p:spPr>
          <a:xfrm>
            <a:off x="135046" y="6651365"/>
            <a:ext cx="4213368" cy="364868"/>
          </a:xfrm>
          <a:prstGeom prst="rect">
            <a:avLst/>
          </a:prstGeom>
        </p:spPr>
        <p:txBody>
          <a:bodyPr/>
          <a:lstStyle/>
          <a:p>
            <a:pPr>
              <a:defRPr/>
            </a:pPr>
            <a:r>
              <a:rPr lang="en-US">
                <a:solidFill>
                  <a:prstClr val="black"/>
                </a:solidFill>
              </a:rPr>
              <a:t>EPIC 2022</a:t>
            </a:r>
            <a:endParaRPr lang="en-US" dirty="0">
              <a:solidFill>
                <a:prstClr val="black"/>
              </a:solidFill>
            </a:endParaRPr>
          </a:p>
        </p:txBody>
      </p:sp>
    </p:spTree>
    <p:extLst>
      <p:ext uri="{BB962C8B-B14F-4D97-AF65-F5344CB8AC3E}">
        <p14:creationId xmlns:p14="http://schemas.microsoft.com/office/powerpoint/2010/main" val="2722591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a:xfrm>
            <a:off x="1" y="6746120"/>
            <a:ext cx="4068339" cy="356356"/>
          </a:xfrm>
          <a:prstGeom prst="rect">
            <a:avLst/>
          </a:prstGeom>
        </p:spPr>
        <p:txBody>
          <a:bodyPr/>
          <a:lstStyle/>
          <a:p>
            <a:pPr>
              <a:defRPr/>
            </a:pPr>
            <a:r>
              <a:rPr lang="en-US"/>
              <a:t>EPIC 2022</a:t>
            </a:r>
            <a:endParaRPr lang="en-US" dirty="0"/>
          </a:p>
        </p:txBody>
      </p:sp>
    </p:spTree>
    <p:extLst>
      <p:ext uri="{BB962C8B-B14F-4D97-AF65-F5344CB8AC3E}">
        <p14:creationId xmlns:p14="http://schemas.microsoft.com/office/powerpoint/2010/main" val="332701778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2"/>
          <p:cNvSpPr>
            <a:spLocks noGrp="1" noRot="1" noChangeAspect="1" noChangeArrowheads="1" noTextEdit="1"/>
          </p:cNvSpPr>
          <p:nvPr>
            <p:ph type="sldImg"/>
          </p:nvPr>
        </p:nvSpPr>
        <p:spPr>
          <a:xfrm>
            <a:off x="2430463" y="546100"/>
            <a:ext cx="4862512" cy="2735263"/>
          </a:xfrm>
          <a:ln/>
        </p:spPr>
      </p:sp>
      <p:sp>
        <p:nvSpPr>
          <p:cNvPr id="399362" name="Rectangle 3"/>
          <p:cNvSpPr>
            <a:spLocks noGrp="1" noChangeArrowheads="1"/>
          </p:cNvSpPr>
          <p:nvPr>
            <p:ph type="body" idx="1"/>
          </p:nvPr>
        </p:nvSpPr>
        <p:spPr>
          <a:noFill/>
          <a:ln/>
        </p:spPr>
        <p:txBody>
          <a:bodyPr lIns="96153" tIns="48077" rIns="96153" bIns="48077"/>
          <a:lstStyle/>
          <a:p>
            <a:pPr eaLnBrk="1" hangingPunct="1">
              <a:spcBef>
                <a:spcPct val="0"/>
              </a:spcBef>
            </a:pPr>
            <a:endParaRPr lang="en-US" sz="900" b="1" dirty="0">
              <a:latin typeface="Arial" charset="0"/>
            </a:endParaRPr>
          </a:p>
        </p:txBody>
      </p:sp>
      <p:sp>
        <p:nvSpPr>
          <p:cNvPr id="4" name="Footer Placeholder 3"/>
          <p:cNvSpPr>
            <a:spLocks noGrp="1"/>
          </p:cNvSpPr>
          <p:nvPr>
            <p:ph type="ftr" sz="quarter" idx="4"/>
          </p:nvPr>
        </p:nvSpPr>
        <p:spPr>
          <a:xfrm>
            <a:off x="269084" y="6650276"/>
            <a:ext cx="4213368" cy="364868"/>
          </a:xfrm>
          <a:prstGeom prst="rect">
            <a:avLst/>
          </a:prstGeom>
        </p:spPr>
        <p:txBody>
          <a:bodyPr/>
          <a:lstStyle/>
          <a:p>
            <a:pPr>
              <a:defRPr/>
            </a:pPr>
            <a:r>
              <a:rPr lang="en-US">
                <a:solidFill>
                  <a:prstClr val="black"/>
                </a:solidFill>
              </a:rPr>
              <a:t>EPIC 2022</a:t>
            </a:r>
            <a:endParaRPr lang="en-US" dirty="0">
              <a:solidFill>
                <a:prstClr val="black"/>
              </a:solidFill>
            </a:endParaRPr>
          </a:p>
        </p:txBody>
      </p:sp>
    </p:spTree>
    <p:extLst>
      <p:ext uri="{BB962C8B-B14F-4D97-AF65-F5344CB8AC3E}">
        <p14:creationId xmlns:p14="http://schemas.microsoft.com/office/powerpoint/2010/main" val="304853940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2"/>
          <p:cNvSpPr>
            <a:spLocks noGrp="1" noRot="1" noChangeAspect="1" noChangeArrowheads="1" noTextEdit="1"/>
          </p:cNvSpPr>
          <p:nvPr>
            <p:ph type="sldImg"/>
          </p:nvPr>
        </p:nvSpPr>
        <p:spPr>
          <a:xfrm>
            <a:off x="2430463" y="546100"/>
            <a:ext cx="4862512" cy="2735263"/>
          </a:xfrm>
          <a:ln/>
        </p:spPr>
      </p:sp>
      <p:sp>
        <p:nvSpPr>
          <p:cNvPr id="401410" name="Rectangle 3"/>
          <p:cNvSpPr>
            <a:spLocks noGrp="1" noChangeArrowheads="1"/>
          </p:cNvSpPr>
          <p:nvPr>
            <p:ph type="body" idx="1"/>
          </p:nvPr>
        </p:nvSpPr>
        <p:spPr>
          <a:noFill/>
          <a:ln/>
        </p:spPr>
        <p:txBody>
          <a:bodyPr lIns="96162" tIns="48081" rIns="96162" bIns="48081"/>
          <a:lstStyle/>
          <a:p>
            <a:pPr eaLnBrk="1" hangingPunct="1">
              <a:spcBef>
                <a:spcPct val="0"/>
              </a:spcBef>
            </a:pPr>
            <a:endParaRPr lang="en-US" sz="900" b="1" dirty="0">
              <a:latin typeface="Arial" charset="0"/>
            </a:endParaRPr>
          </a:p>
        </p:txBody>
      </p:sp>
      <p:sp>
        <p:nvSpPr>
          <p:cNvPr id="4" name="Footer Placeholder 3"/>
          <p:cNvSpPr>
            <a:spLocks noGrp="1"/>
          </p:cNvSpPr>
          <p:nvPr>
            <p:ph type="ftr" sz="quarter" idx="4"/>
          </p:nvPr>
        </p:nvSpPr>
        <p:spPr>
          <a:xfrm>
            <a:off x="337864" y="6650276"/>
            <a:ext cx="4213368" cy="364868"/>
          </a:xfrm>
          <a:prstGeom prst="rect">
            <a:avLst/>
          </a:prstGeom>
        </p:spPr>
        <p:txBody>
          <a:bodyPr/>
          <a:lstStyle/>
          <a:p>
            <a:pPr>
              <a:defRPr/>
            </a:pPr>
            <a:r>
              <a:rPr lang="en-US">
                <a:solidFill>
                  <a:prstClr val="black"/>
                </a:solidFill>
              </a:rPr>
              <a:t>EPIC 2022</a:t>
            </a:r>
            <a:endParaRPr lang="en-US" dirty="0">
              <a:solidFill>
                <a:prstClr val="black"/>
              </a:solidFill>
            </a:endParaRPr>
          </a:p>
        </p:txBody>
      </p:sp>
    </p:spTree>
    <p:extLst>
      <p:ext uri="{BB962C8B-B14F-4D97-AF65-F5344CB8AC3E}">
        <p14:creationId xmlns:p14="http://schemas.microsoft.com/office/powerpoint/2010/main" val="145935296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2"/>
          <p:cNvSpPr>
            <a:spLocks noGrp="1" noRot="1" noChangeAspect="1" noChangeArrowheads="1" noTextEdit="1"/>
          </p:cNvSpPr>
          <p:nvPr>
            <p:ph type="sldImg"/>
          </p:nvPr>
        </p:nvSpPr>
        <p:spPr>
          <a:xfrm>
            <a:off x="2430463" y="546100"/>
            <a:ext cx="4862512" cy="2735263"/>
          </a:xfrm>
          <a:ln/>
        </p:spPr>
      </p:sp>
      <p:sp>
        <p:nvSpPr>
          <p:cNvPr id="403458" name="Rectangle 3"/>
          <p:cNvSpPr>
            <a:spLocks noGrp="1" noChangeArrowheads="1"/>
          </p:cNvSpPr>
          <p:nvPr>
            <p:ph type="body" idx="1"/>
          </p:nvPr>
        </p:nvSpPr>
        <p:spPr>
          <a:noFill/>
          <a:ln/>
        </p:spPr>
        <p:txBody>
          <a:bodyPr lIns="96153" tIns="48077" rIns="96153" bIns="48077"/>
          <a:lstStyle/>
          <a:p>
            <a:pPr eaLnBrk="1" hangingPunct="1">
              <a:spcBef>
                <a:spcPct val="0"/>
              </a:spcBef>
            </a:pPr>
            <a:endParaRPr lang="en-US" sz="900" dirty="0">
              <a:latin typeface="Arial" charset="0"/>
            </a:endParaRPr>
          </a:p>
        </p:txBody>
      </p:sp>
      <p:sp>
        <p:nvSpPr>
          <p:cNvPr id="4" name="Footer Placeholder 3"/>
          <p:cNvSpPr>
            <a:spLocks noGrp="1"/>
          </p:cNvSpPr>
          <p:nvPr>
            <p:ph type="ftr" sz="quarter" idx="4"/>
          </p:nvPr>
        </p:nvSpPr>
        <p:spPr>
          <a:xfrm>
            <a:off x="282839" y="6572228"/>
            <a:ext cx="4213368" cy="364868"/>
          </a:xfrm>
          <a:prstGeom prst="rect">
            <a:avLst/>
          </a:prstGeom>
        </p:spPr>
        <p:txBody>
          <a:bodyPr/>
          <a:lstStyle/>
          <a:p>
            <a:pPr>
              <a:defRPr/>
            </a:pPr>
            <a:r>
              <a:rPr lang="en-US">
                <a:solidFill>
                  <a:prstClr val="black"/>
                </a:solidFill>
              </a:rPr>
              <a:t>EPIC 2022</a:t>
            </a:r>
            <a:endParaRPr lang="en-US" dirty="0">
              <a:solidFill>
                <a:prstClr val="black"/>
              </a:solidFill>
            </a:endParaRPr>
          </a:p>
        </p:txBody>
      </p:sp>
    </p:spTree>
    <p:extLst>
      <p:ext uri="{BB962C8B-B14F-4D97-AF65-F5344CB8AC3E}">
        <p14:creationId xmlns:p14="http://schemas.microsoft.com/office/powerpoint/2010/main" val="276023667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2"/>
          <p:cNvSpPr>
            <a:spLocks noGrp="1" noRot="1" noChangeAspect="1" noChangeArrowheads="1" noTextEdit="1"/>
          </p:cNvSpPr>
          <p:nvPr>
            <p:ph type="sldImg"/>
          </p:nvPr>
        </p:nvSpPr>
        <p:spPr>
          <a:xfrm>
            <a:off x="2433638" y="546100"/>
            <a:ext cx="4864100" cy="2735263"/>
          </a:xfrm>
          <a:ln/>
        </p:spPr>
      </p:sp>
      <p:sp>
        <p:nvSpPr>
          <p:cNvPr id="405506" name="Rectangle 3"/>
          <p:cNvSpPr>
            <a:spLocks noGrp="1" noChangeArrowheads="1"/>
          </p:cNvSpPr>
          <p:nvPr>
            <p:ph type="body" idx="1"/>
          </p:nvPr>
        </p:nvSpPr>
        <p:spPr>
          <a:noFill/>
          <a:ln/>
        </p:spPr>
        <p:txBody>
          <a:bodyPr lIns="96162" tIns="48081" rIns="96162" bIns="48081"/>
          <a:lstStyle/>
          <a:p>
            <a:r>
              <a:rPr lang="en-US" sz="1000" dirty="0">
                <a:latin typeface="Arial" charset="0"/>
              </a:rPr>
              <a:t>Vaccines should not be stored in vegetable bins or the space occupied by vegetable bins because this area is commonly closer to the motor of the unit and temperatures may be less stable. The experts recommend that you remove the vegetable bins and put bottles of water in that space to help maintain a constant temperature in your refrigerator. Vaccines should be placed in the center of the refrigerator, away from the walls and floor of the unit in open containers so air can circulate around the vaccines. You also do not want the top shelf in the refrigerator too close to the vents that come from the freezer because this can expose your vaccines to freezing temperatures.</a:t>
            </a:r>
          </a:p>
          <a:p>
            <a:endParaRPr lang="en-US" sz="1000" dirty="0">
              <a:latin typeface="Arial" charset="0"/>
            </a:endParaRPr>
          </a:p>
          <a:p>
            <a:r>
              <a:rPr lang="en-US" sz="1000" dirty="0">
                <a:latin typeface="Arial" charset="0"/>
              </a:rPr>
              <a:t>Reference: Ask the Experts (Immunization Action Coalition)</a:t>
            </a:r>
          </a:p>
        </p:txBody>
      </p:sp>
      <p:sp>
        <p:nvSpPr>
          <p:cNvPr id="8" name="Footer Placeholder 7"/>
          <p:cNvSpPr>
            <a:spLocks noGrp="1"/>
          </p:cNvSpPr>
          <p:nvPr>
            <p:ph type="ftr" sz="quarter" idx="4"/>
          </p:nvPr>
        </p:nvSpPr>
        <p:spPr>
          <a:xfrm>
            <a:off x="310352" y="6541010"/>
            <a:ext cx="4213368" cy="364867"/>
          </a:xfrm>
          <a:prstGeom prst="rect">
            <a:avLst/>
          </a:prstGeom>
        </p:spPr>
        <p:txBody>
          <a:bodyPr/>
          <a:lstStyle/>
          <a:p>
            <a:pPr>
              <a:defRPr/>
            </a:pPr>
            <a:r>
              <a:rPr lang="en-US">
                <a:solidFill>
                  <a:prstClr val="black"/>
                </a:solidFill>
              </a:rPr>
              <a:t>EPIC 2022</a:t>
            </a:r>
            <a:endParaRPr lang="en-US" dirty="0">
              <a:solidFill>
                <a:prstClr val="black"/>
              </a:solidFill>
            </a:endParaRPr>
          </a:p>
        </p:txBody>
      </p:sp>
    </p:spTree>
    <p:extLst>
      <p:ext uri="{BB962C8B-B14F-4D97-AF65-F5344CB8AC3E}">
        <p14:creationId xmlns:p14="http://schemas.microsoft.com/office/powerpoint/2010/main" val="3564553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6"/>
          <p:cNvSpPr txBox="1">
            <a:spLocks noGrp="1" noChangeArrowheads="1"/>
          </p:cNvSpPr>
          <p:nvPr/>
        </p:nvSpPr>
        <p:spPr bwMode="auto">
          <a:xfrm>
            <a:off x="2" y="7041692"/>
            <a:ext cx="4213368" cy="370949"/>
          </a:xfrm>
          <a:prstGeom prst="rect">
            <a:avLst/>
          </a:prstGeom>
          <a:noFill/>
          <a:ln w="9525">
            <a:noFill/>
            <a:miter lim="800000"/>
            <a:headEnd/>
            <a:tailEnd/>
          </a:ln>
        </p:spPr>
        <p:txBody>
          <a:bodyPr lIns="96167" tIns="48083" rIns="96167" bIns="48083" anchor="b"/>
          <a:lstStyle/>
          <a:p>
            <a:pPr defTabSz="961787">
              <a:defRPr/>
            </a:pPr>
            <a:endParaRPr lang="en-US" sz="1200" kern="0">
              <a:solidFill>
                <a:srgbClr val="000000"/>
              </a:solidFill>
            </a:endParaRPr>
          </a:p>
        </p:txBody>
      </p:sp>
      <p:sp>
        <p:nvSpPr>
          <p:cNvPr id="201731" name="Rectangle 7"/>
          <p:cNvSpPr txBox="1">
            <a:spLocks noGrp="1" noChangeArrowheads="1"/>
          </p:cNvSpPr>
          <p:nvPr/>
        </p:nvSpPr>
        <p:spPr bwMode="auto">
          <a:xfrm>
            <a:off x="5507541" y="7041692"/>
            <a:ext cx="4213368" cy="370949"/>
          </a:xfrm>
          <a:prstGeom prst="rect">
            <a:avLst/>
          </a:prstGeom>
          <a:noFill/>
          <a:ln w="9525">
            <a:noFill/>
            <a:miter lim="800000"/>
            <a:headEnd/>
            <a:tailEnd/>
          </a:ln>
        </p:spPr>
        <p:txBody>
          <a:bodyPr lIns="96167" tIns="48083" rIns="96167" bIns="48083" anchor="b"/>
          <a:lstStyle/>
          <a:p>
            <a:pPr algn="r" defTabSz="961787">
              <a:defRPr/>
            </a:pPr>
            <a:endParaRPr lang="en-US" sz="1200" kern="0" dirty="0">
              <a:solidFill>
                <a:srgbClr val="000000"/>
              </a:solidFill>
            </a:endParaRPr>
          </a:p>
        </p:txBody>
      </p:sp>
      <p:sp>
        <p:nvSpPr>
          <p:cNvPr id="201732" name="Rectangle 2"/>
          <p:cNvSpPr>
            <a:spLocks noGrp="1" noRot="1" noChangeAspect="1" noChangeArrowheads="1" noTextEdit="1"/>
          </p:cNvSpPr>
          <p:nvPr>
            <p:ph type="sldImg"/>
          </p:nvPr>
        </p:nvSpPr>
        <p:spPr>
          <a:xfrm>
            <a:off x="2443163" y="546100"/>
            <a:ext cx="4941887" cy="2779713"/>
          </a:xfrm>
          <a:ln/>
        </p:spPr>
      </p:sp>
      <p:sp>
        <p:nvSpPr>
          <p:cNvPr id="201733" name="Rectangle 3"/>
          <p:cNvSpPr>
            <a:spLocks noGrp="1" noChangeArrowheads="1"/>
          </p:cNvSpPr>
          <p:nvPr>
            <p:ph type="body" idx="1"/>
          </p:nvPr>
        </p:nvSpPr>
        <p:spPr>
          <a:xfrm>
            <a:off x="864281" y="3524644"/>
            <a:ext cx="7994596" cy="3646184"/>
          </a:xfrm>
          <a:noFill/>
          <a:ln/>
        </p:spPr>
        <p:txBody>
          <a:bodyPr lIns="96159" tIns="48079" rIns="96159" bIns="48079"/>
          <a:lstStyle/>
          <a:p>
            <a:pPr eaLnBrk="1" hangingPunct="1">
              <a:lnSpc>
                <a:spcPct val="90000"/>
              </a:lnSpc>
              <a:spcBef>
                <a:spcPct val="0"/>
              </a:spcBef>
            </a:pPr>
            <a:r>
              <a:rPr lang="en-US" sz="1000" b="1" dirty="0">
                <a:cs typeface="Arial" pitchFamily="34" charset="0"/>
              </a:rPr>
              <a:t>Guidance on use of </a:t>
            </a:r>
            <a:r>
              <a:rPr lang="en-US" sz="1000" b="1" dirty="0" err="1">
                <a:cs typeface="Arial" pitchFamily="34" charset="0"/>
              </a:rPr>
              <a:t>Tdap</a:t>
            </a:r>
            <a:r>
              <a:rPr lang="en-US" sz="1000" b="1" dirty="0">
                <a:cs typeface="Arial" pitchFamily="34" charset="0"/>
              </a:rPr>
              <a:t> products for pregnant women:</a:t>
            </a:r>
          </a:p>
          <a:p>
            <a:pPr eaLnBrk="1" hangingPunct="1">
              <a:lnSpc>
                <a:spcPct val="90000"/>
              </a:lnSpc>
              <a:spcBef>
                <a:spcPct val="0"/>
              </a:spcBef>
            </a:pPr>
            <a:r>
              <a:rPr lang="en-US" sz="1000" dirty="0">
                <a:cs typeface="Arial" pitchFamily="34" charset="0"/>
              </a:rPr>
              <a:t>All pregnant women should receive a dose of </a:t>
            </a:r>
            <a:r>
              <a:rPr lang="en-US" sz="1000" dirty="0" err="1">
                <a:cs typeface="Arial" pitchFamily="34" charset="0"/>
              </a:rPr>
              <a:t>Tdap</a:t>
            </a:r>
            <a:r>
              <a:rPr lang="en-US" sz="1000" dirty="0">
                <a:cs typeface="Arial" pitchFamily="34" charset="0"/>
              </a:rPr>
              <a:t> during </a:t>
            </a:r>
            <a:r>
              <a:rPr lang="en-US" sz="1000" u="sng" dirty="0">
                <a:cs typeface="Arial" pitchFamily="34" charset="0"/>
              </a:rPr>
              <a:t>each</a:t>
            </a:r>
            <a:r>
              <a:rPr lang="en-US" sz="1000" dirty="0">
                <a:cs typeface="Arial" pitchFamily="34" charset="0"/>
              </a:rPr>
              <a:t> pregnancy, irrespective of prior history of receiving </a:t>
            </a:r>
            <a:r>
              <a:rPr lang="en-US" sz="1000" dirty="0" err="1">
                <a:cs typeface="Arial" pitchFamily="34" charset="0"/>
              </a:rPr>
              <a:t>Tdap</a:t>
            </a:r>
            <a:r>
              <a:rPr lang="en-US" sz="1000" dirty="0">
                <a:cs typeface="Arial" pitchFamily="34" charset="0"/>
              </a:rPr>
              <a:t>. Optimal timing for administration is between 27 and 36 weeks gestation. If a dose is given early in that same pregnancy, do NOT repeat it at 27-36 weeks. If not given during pregnancy, give </a:t>
            </a:r>
            <a:r>
              <a:rPr lang="en-US" sz="1000" dirty="0" err="1">
                <a:cs typeface="Arial" pitchFamily="34" charset="0"/>
              </a:rPr>
              <a:t>Tdap</a:t>
            </a:r>
            <a:r>
              <a:rPr lang="en-US" sz="1000" dirty="0">
                <a:cs typeface="Arial" pitchFamily="34" charset="0"/>
              </a:rPr>
              <a:t> immediately postpartum</a:t>
            </a:r>
            <a:r>
              <a:rPr lang="en-US" sz="1000" b="1" baseline="30000" dirty="0">
                <a:cs typeface="Arial" pitchFamily="34" charset="0"/>
              </a:rPr>
              <a:t>3</a:t>
            </a:r>
            <a:r>
              <a:rPr lang="en-US" sz="1000" dirty="0">
                <a:cs typeface="Arial" pitchFamily="34" charset="0"/>
              </a:rPr>
              <a:t>.  </a:t>
            </a:r>
          </a:p>
          <a:p>
            <a:pPr eaLnBrk="1" hangingPunct="1">
              <a:lnSpc>
                <a:spcPct val="90000"/>
              </a:lnSpc>
              <a:spcBef>
                <a:spcPct val="0"/>
              </a:spcBef>
            </a:pPr>
            <a:endParaRPr lang="en-US" sz="1000" b="1" dirty="0">
              <a:cs typeface="Arial" pitchFamily="34" charset="0"/>
            </a:endParaRPr>
          </a:p>
          <a:p>
            <a:pPr>
              <a:lnSpc>
                <a:spcPct val="90000"/>
              </a:lnSpc>
              <a:spcBef>
                <a:spcPct val="0"/>
              </a:spcBef>
            </a:pPr>
            <a:endParaRPr lang="en-US" sz="900" dirty="0">
              <a:cs typeface="Arial" pitchFamily="34" charset="0"/>
            </a:endParaRPr>
          </a:p>
        </p:txBody>
      </p:sp>
      <p:sp>
        <p:nvSpPr>
          <p:cNvPr id="7" name="Footer Placeholder 6"/>
          <p:cNvSpPr>
            <a:spLocks noGrp="1"/>
          </p:cNvSpPr>
          <p:nvPr>
            <p:ph type="ftr" sz="quarter" idx="4"/>
          </p:nvPr>
        </p:nvSpPr>
        <p:spPr>
          <a:xfrm>
            <a:off x="1" y="6746120"/>
            <a:ext cx="4068339" cy="356356"/>
          </a:xfrm>
          <a:prstGeom prst="rect">
            <a:avLst/>
          </a:prstGeom>
        </p:spPr>
        <p:txBody>
          <a:bodyPr/>
          <a:lstStyle/>
          <a:p>
            <a:pPr defTabSz="961787">
              <a:defRPr/>
            </a:pPr>
            <a:r>
              <a:rPr lang="en-US" kern="0">
                <a:solidFill>
                  <a:prstClr val="black"/>
                </a:solidFill>
              </a:rPr>
              <a:t>EPIC 2022</a:t>
            </a:r>
            <a:endParaRPr lang="en-US" kern="0" dirty="0">
              <a:solidFill>
                <a:prstClr val="black"/>
              </a:solidFill>
            </a:endParaRPr>
          </a:p>
        </p:txBody>
      </p:sp>
    </p:spTree>
    <p:extLst>
      <p:ext uri="{BB962C8B-B14F-4D97-AF65-F5344CB8AC3E}">
        <p14:creationId xmlns:p14="http://schemas.microsoft.com/office/powerpoint/2010/main" val="360970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6"/>
          <p:cNvSpPr txBox="1">
            <a:spLocks noGrp="1" noChangeArrowheads="1"/>
          </p:cNvSpPr>
          <p:nvPr/>
        </p:nvSpPr>
        <p:spPr bwMode="auto">
          <a:xfrm>
            <a:off x="0" y="8684926"/>
            <a:ext cx="2971800" cy="457513"/>
          </a:xfrm>
          <a:prstGeom prst="rect">
            <a:avLst/>
          </a:prstGeom>
          <a:noFill/>
          <a:ln w="9525">
            <a:noFill/>
            <a:miter lim="800000"/>
            <a:headEnd/>
            <a:tailEnd/>
          </a:ln>
        </p:spPr>
        <p:txBody>
          <a:bodyPr lIns="91432" tIns="45716" rIns="91432" bIns="45716" anchor="b"/>
          <a:lstStyle/>
          <a:p>
            <a:endParaRPr lang="en-US" sz="1200" dirty="0">
              <a:solidFill>
                <a:srgbClr val="000000"/>
              </a:solidFill>
            </a:endParaRPr>
          </a:p>
        </p:txBody>
      </p:sp>
      <p:sp>
        <p:nvSpPr>
          <p:cNvPr id="206851" name="Rectangle 6"/>
          <p:cNvSpPr txBox="1">
            <a:spLocks noGrp="1" noChangeArrowheads="1"/>
          </p:cNvSpPr>
          <p:nvPr/>
        </p:nvSpPr>
        <p:spPr bwMode="auto">
          <a:xfrm>
            <a:off x="0" y="8684926"/>
            <a:ext cx="2971800" cy="457513"/>
          </a:xfrm>
          <a:prstGeom prst="rect">
            <a:avLst/>
          </a:prstGeom>
          <a:noFill/>
          <a:ln w="9525">
            <a:noFill/>
            <a:miter lim="800000"/>
            <a:headEnd/>
            <a:tailEnd/>
          </a:ln>
        </p:spPr>
        <p:txBody>
          <a:bodyPr lIns="91432" tIns="45716" rIns="91432" bIns="45716" anchor="b"/>
          <a:lstStyle/>
          <a:p>
            <a:endParaRPr lang="en-US" sz="1200" dirty="0">
              <a:solidFill>
                <a:srgbClr val="000000"/>
              </a:solidFill>
            </a:endParaRPr>
          </a:p>
        </p:txBody>
      </p:sp>
      <p:sp>
        <p:nvSpPr>
          <p:cNvPr id="206852" name="Rectangle 2"/>
          <p:cNvSpPr>
            <a:spLocks noGrp="1" noRot="1" noChangeAspect="1" noChangeArrowheads="1" noTextEdit="1"/>
          </p:cNvSpPr>
          <p:nvPr>
            <p:ph type="sldImg"/>
          </p:nvPr>
        </p:nvSpPr>
        <p:spPr>
          <a:xfrm>
            <a:off x="420688" y="300038"/>
            <a:ext cx="6096000" cy="3430587"/>
          </a:xfrm>
          <a:ln/>
        </p:spPr>
      </p:sp>
      <p:sp>
        <p:nvSpPr>
          <p:cNvPr id="206853" name="Rectangle 3"/>
          <p:cNvSpPr>
            <a:spLocks noGrp="1" noChangeArrowheads="1"/>
          </p:cNvSpPr>
          <p:nvPr>
            <p:ph type="body" idx="1"/>
          </p:nvPr>
        </p:nvSpPr>
        <p:spPr>
          <a:xfrm>
            <a:off x="457200" y="3886513"/>
            <a:ext cx="5949950" cy="4868020"/>
          </a:xfrm>
          <a:noFill/>
          <a:ln/>
        </p:spPr>
        <p:txBody>
          <a:bodyPr lIns="91432" tIns="45716" rIns="91432" bIns="45716"/>
          <a:lstStyle/>
          <a:p>
            <a:pPr>
              <a:spcBef>
                <a:spcPct val="0"/>
              </a:spcBef>
            </a:pPr>
            <a:r>
              <a:rPr lang="en-US" sz="1000" dirty="0"/>
              <a:t>Slide shows a child with cellulitis of cheek and an infant with gangrenous fingers due to invasive Hib disease</a:t>
            </a:r>
            <a:r>
              <a:rPr lang="en-US" sz="1000" b="1" dirty="0">
                <a:solidFill>
                  <a:srgbClr val="FF0000"/>
                </a:solidFill>
              </a:rPr>
              <a:t>.</a:t>
            </a:r>
            <a:r>
              <a:rPr lang="en-US" sz="1000" dirty="0"/>
              <a:t> The drawing shows a child with a markedly swollen epiglottis due to epiglottitis (croup) due to Hib infection. </a:t>
            </a:r>
          </a:p>
          <a:p>
            <a:pPr>
              <a:spcBef>
                <a:spcPct val="0"/>
              </a:spcBef>
            </a:pPr>
            <a:endParaRPr lang="en-US" sz="1000" dirty="0"/>
          </a:p>
          <a:p>
            <a:pPr>
              <a:spcBef>
                <a:spcPct val="0"/>
              </a:spcBef>
              <a:buFontTx/>
              <a:buChar char="•"/>
            </a:pPr>
            <a:r>
              <a:rPr lang="en-US" sz="1000" dirty="0"/>
              <a:t>Haemophilus influenza infection is caused by a bacteria which has 6 different polysaccharide serotypes and some non-typable strains</a:t>
            </a:r>
          </a:p>
          <a:p>
            <a:pPr>
              <a:spcBef>
                <a:spcPct val="0"/>
              </a:spcBef>
              <a:buFontTx/>
              <a:buChar char="•"/>
            </a:pPr>
            <a:r>
              <a:rPr lang="en-US" sz="1000" dirty="0"/>
              <a:t>Type b (Hib) caused 95% of invasive disease   in the past</a:t>
            </a:r>
          </a:p>
          <a:p>
            <a:pPr>
              <a:spcBef>
                <a:spcPct val="0"/>
              </a:spcBef>
              <a:buFontTx/>
              <a:buChar char="•"/>
            </a:pPr>
            <a:r>
              <a:rPr lang="en-US" sz="1000" dirty="0"/>
              <a:t>Hib enters body through the nasopharynx, spreads via blood stream to other sites (meninges, joints, skin, epiglottis and/or bone)</a:t>
            </a:r>
          </a:p>
          <a:p>
            <a:pPr>
              <a:spcBef>
                <a:spcPct val="0"/>
              </a:spcBef>
              <a:buFontTx/>
              <a:buChar char="•"/>
            </a:pPr>
            <a:r>
              <a:rPr lang="en-US" sz="1000" dirty="0"/>
              <a:t>Prior to licensure</a:t>
            </a:r>
            <a:r>
              <a:rPr lang="en-US" sz="1000" dirty="0">
                <a:solidFill>
                  <a:srgbClr val="FF0000"/>
                </a:solidFill>
              </a:rPr>
              <a:t> </a:t>
            </a:r>
            <a:r>
              <a:rPr lang="en-US" sz="1000" dirty="0"/>
              <a:t>of a vaccine Hib was the leading cause of bacterial meningitis in young children with a case fatality rate of 2-5%. 15-30% of survivors had hearing impairment and neurologic sequelae.</a:t>
            </a:r>
          </a:p>
          <a:p>
            <a:pPr>
              <a:spcBef>
                <a:spcPct val="0"/>
              </a:spcBef>
              <a:buFontTx/>
              <a:buChar char="•"/>
            </a:pPr>
            <a:r>
              <a:rPr lang="en-US" sz="1000" dirty="0"/>
              <a:t>Hib also causes cellulitis, septic arthritis, osteomyelitis, pneumonia and epiglottitis.  </a:t>
            </a:r>
          </a:p>
          <a:p>
            <a:pPr>
              <a:spcBef>
                <a:spcPct val="0"/>
              </a:spcBef>
              <a:buFontTx/>
              <a:buChar char="•"/>
            </a:pPr>
            <a:r>
              <a:rPr lang="en-US" sz="1000" dirty="0"/>
              <a:t>Peak age for infection is 6-7 months. Invasive Hib disease is uncommon beyond 5 years of age. </a:t>
            </a:r>
          </a:p>
          <a:p>
            <a:pPr>
              <a:spcBef>
                <a:spcPct val="0"/>
              </a:spcBef>
              <a:buFontTx/>
              <a:buChar char="•"/>
            </a:pPr>
            <a:r>
              <a:rPr lang="en-US" sz="1000" dirty="0"/>
              <a:t>Before Hib vaccine was licensed there were about 20,000 cases of invasive Hib in the U.S. each year </a:t>
            </a:r>
          </a:p>
          <a:p>
            <a:pPr>
              <a:spcBef>
                <a:spcPct val="0"/>
              </a:spcBef>
              <a:buFontTx/>
              <a:buChar char="•"/>
            </a:pPr>
            <a:r>
              <a:rPr lang="en-US" sz="1000" dirty="0"/>
              <a:t>By 5 years post licensure of Hib vaccine, the incidence decreased by &gt; 99%. </a:t>
            </a:r>
          </a:p>
          <a:p>
            <a:pPr>
              <a:spcBef>
                <a:spcPct val="0"/>
              </a:spcBef>
              <a:buFontTx/>
              <a:buChar char="•"/>
            </a:pPr>
            <a:r>
              <a:rPr lang="en-US" sz="1000" dirty="0"/>
              <a:t>From 2009-2018, 36 reports of Hib in patients younger than age 5 years were identified in the US.</a:t>
            </a:r>
          </a:p>
          <a:p>
            <a:pPr>
              <a:spcBef>
                <a:spcPct val="0"/>
              </a:spcBef>
            </a:pPr>
            <a:endParaRPr lang="en-US" sz="1000" dirty="0"/>
          </a:p>
          <a:p>
            <a:pPr>
              <a:spcBef>
                <a:spcPct val="0"/>
              </a:spcBef>
              <a:buFontTx/>
              <a:buChar char="•"/>
            </a:pPr>
            <a:r>
              <a:rPr lang="en-US" sz="1000" dirty="0"/>
              <a:t>Many physicians and nurses who were trained after the mid 1990s have never seen a case of invasive Hib</a:t>
            </a:r>
          </a:p>
          <a:p>
            <a:pPr>
              <a:spcBef>
                <a:spcPct val="0"/>
              </a:spcBef>
              <a:buFontTx/>
              <a:buChar char="•"/>
            </a:pPr>
            <a:r>
              <a:rPr lang="en-US" dirty="0"/>
              <a:t>In the post–Hib vaccine era, the epidemiology of invasive </a:t>
            </a:r>
            <a:r>
              <a:rPr lang="en-US" i="1" dirty="0"/>
              <a:t>H. influenzae</a:t>
            </a:r>
            <a:r>
              <a:rPr lang="en-US" dirty="0"/>
              <a:t> disease in the United States has changed. The majority of invasive </a:t>
            </a:r>
            <a:r>
              <a:rPr lang="en-US" i="1" dirty="0"/>
              <a:t>H. influenzae</a:t>
            </a:r>
            <a:r>
              <a:rPr lang="en-US" dirty="0"/>
              <a:t> disease in all age groups is now caused by </a:t>
            </a:r>
            <a:r>
              <a:rPr lang="en-US" dirty="0" err="1"/>
              <a:t>nontypeable</a:t>
            </a:r>
            <a:r>
              <a:rPr lang="en-US" dirty="0"/>
              <a:t> </a:t>
            </a:r>
            <a:r>
              <a:rPr lang="en-US" i="1" dirty="0"/>
              <a:t>H. influenzae</a:t>
            </a:r>
            <a:r>
              <a:rPr lang="en-US" dirty="0"/>
              <a:t>.</a:t>
            </a:r>
            <a:r>
              <a:rPr lang="en-US" u="sng" dirty="0">
                <a:hlinkClick r:id="rId3"/>
              </a:rPr>
              <a:t>[</a:t>
            </a:r>
            <a:endParaRPr lang="en-US" u="sng" dirty="0"/>
          </a:p>
          <a:p>
            <a:pPr>
              <a:spcBef>
                <a:spcPct val="0"/>
              </a:spcBef>
              <a:buFontTx/>
              <a:buChar char="•"/>
            </a:pPr>
            <a:endParaRPr lang="en-US" sz="1000" u="sng" dirty="0"/>
          </a:p>
          <a:p>
            <a:pPr>
              <a:spcBef>
                <a:spcPct val="0"/>
              </a:spcBef>
              <a:buFontTx/>
              <a:buChar char="•"/>
            </a:pPr>
            <a:r>
              <a:rPr lang="en-US" sz="1000" u="sng" dirty="0"/>
              <a:t>Schedule is shown on the slide. In the interest of time, I will not regurgitate the schedules as you can quickly pull up the childhood immunization schedule on your phone or in your clinic at any time. </a:t>
            </a:r>
            <a:endParaRPr lang="en-US" sz="1000" dirty="0"/>
          </a:p>
          <a:p>
            <a:pPr>
              <a:lnSpc>
                <a:spcPct val="80000"/>
              </a:lnSpc>
              <a:spcBef>
                <a:spcPct val="0"/>
              </a:spcBef>
            </a:pPr>
            <a:endParaRPr lang="en-US" sz="1000" dirty="0"/>
          </a:p>
          <a:p>
            <a:pPr>
              <a:lnSpc>
                <a:spcPct val="80000"/>
              </a:lnSpc>
              <a:spcBef>
                <a:spcPct val="0"/>
              </a:spcBef>
            </a:pPr>
            <a:r>
              <a:rPr lang="en-US" sz="1000" dirty="0"/>
              <a:t>For additional information refer to:</a:t>
            </a:r>
          </a:p>
          <a:p>
            <a:pPr>
              <a:lnSpc>
                <a:spcPct val="80000"/>
              </a:lnSpc>
              <a:spcBef>
                <a:spcPct val="0"/>
              </a:spcBef>
            </a:pPr>
            <a:r>
              <a:rPr lang="en-US" sz="1000" dirty="0"/>
              <a:t>Epidemiology and Prevention of Vaccine-Preventable Diseases, 14th edition  2021.  HHS, CDC.  At https://</a:t>
            </a:r>
            <a:r>
              <a:rPr lang="en-US" sz="1000" dirty="0" err="1"/>
              <a:t>www.cdc.gov</a:t>
            </a:r>
            <a:r>
              <a:rPr lang="en-US" sz="1000" dirty="0"/>
              <a:t>/vaccines/pubs/</a:t>
            </a:r>
            <a:r>
              <a:rPr lang="en-US" sz="1000" dirty="0" err="1"/>
              <a:t>pinkbook</a:t>
            </a:r>
            <a:r>
              <a:rPr lang="en-US" sz="1000" dirty="0"/>
              <a:t>/</a:t>
            </a:r>
            <a:r>
              <a:rPr lang="en-US" sz="1000" dirty="0" err="1"/>
              <a:t>hib.html</a:t>
            </a:r>
            <a:endParaRPr lang="en-US" sz="1000" dirty="0"/>
          </a:p>
          <a:p>
            <a:pPr>
              <a:lnSpc>
                <a:spcPct val="80000"/>
              </a:lnSpc>
              <a:spcBef>
                <a:spcPct val="0"/>
              </a:spcBef>
            </a:pPr>
            <a:endParaRPr lang="en-US" sz="1000" dirty="0"/>
          </a:p>
          <a:p>
            <a:pPr>
              <a:lnSpc>
                <a:spcPct val="80000"/>
              </a:lnSpc>
              <a:spcBef>
                <a:spcPct val="0"/>
              </a:spcBef>
            </a:pPr>
            <a:r>
              <a:rPr lang="en-US" sz="1000" dirty="0"/>
              <a:t>AND</a:t>
            </a:r>
          </a:p>
          <a:p>
            <a:r>
              <a:rPr lang="en-US" dirty="0"/>
              <a:t>Chapter 2: </a:t>
            </a:r>
            <a:r>
              <a:rPr lang="en-US" i="1" dirty="0" err="1"/>
              <a:t>Haemophilus</a:t>
            </a:r>
            <a:r>
              <a:rPr lang="en-US" i="1" dirty="0"/>
              <a:t> influenzae</a:t>
            </a:r>
            <a:r>
              <a:rPr lang="en-US" dirty="0"/>
              <a:t> invasive disease</a:t>
            </a:r>
          </a:p>
          <a:p>
            <a:r>
              <a:rPr lang="en-US" dirty="0"/>
              <a:t>Manual for the Surveillance of Vaccine-Preventable Diseases</a:t>
            </a:r>
            <a:endParaRPr lang="en-US" sz="1000" dirty="0"/>
          </a:p>
          <a:p>
            <a:pPr>
              <a:lnSpc>
                <a:spcPct val="80000"/>
              </a:lnSpc>
              <a:spcBef>
                <a:spcPct val="0"/>
              </a:spcBef>
            </a:pPr>
            <a:r>
              <a:rPr lang="en-US" sz="1000" dirty="0"/>
              <a:t>https://</a:t>
            </a:r>
            <a:r>
              <a:rPr lang="en-US" sz="1000" dirty="0" err="1"/>
              <a:t>www.cdc.gov</a:t>
            </a:r>
            <a:r>
              <a:rPr lang="en-US" sz="1000" dirty="0"/>
              <a:t>/vaccines/pubs/</a:t>
            </a:r>
            <a:r>
              <a:rPr lang="en-US" sz="1000" dirty="0" err="1"/>
              <a:t>surv</a:t>
            </a:r>
            <a:r>
              <a:rPr lang="en-US" sz="1000" dirty="0"/>
              <a:t>-manual/chpt02-hib.html</a:t>
            </a:r>
          </a:p>
        </p:txBody>
      </p:sp>
      <p:sp>
        <p:nvSpPr>
          <p:cNvPr id="9" name="Footer Placeholder 8"/>
          <p:cNvSpPr>
            <a:spLocks noGrp="1"/>
          </p:cNvSpPr>
          <p:nvPr>
            <p:ph type="ftr" sz="quarter" idx="4"/>
          </p:nvPr>
        </p:nvSpPr>
        <p:spPr>
          <a:xfrm>
            <a:off x="221064" y="8499355"/>
            <a:ext cx="2971800" cy="458787"/>
          </a:xfrm>
        </p:spPr>
        <p:txBody>
          <a:bodyPr/>
          <a:lstStyle/>
          <a:p>
            <a:pPr>
              <a:defRPr/>
            </a:pPr>
            <a:r>
              <a:rPr lang="en-US" dirty="0">
                <a:solidFill>
                  <a:prstClr val="black"/>
                </a:solidFill>
              </a:rPr>
              <a:t>EPIC 2022</a:t>
            </a:r>
          </a:p>
        </p:txBody>
      </p:sp>
      <p:sp>
        <p:nvSpPr>
          <p:cNvPr id="10" name="Slide Number Placeholder 9"/>
          <p:cNvSpPr>
            <a:spLocks noGrp="1"/>
          </p:cNvSpPr>
          <p:nvPr>
            <p:ph type="sldNum" sz="quarter" idx="10"/>
          </p:nvPr>
        </p:nvSpPr>
        <p:spPr/>
        <p:txBody>
          <a:bodyPr/>
          <a:lstStyle/>
          <a:p>
            <a:pPr>
              <a:defRPr/>
            </a:pPr>
            <a:fld id="{97952AFA-8362-48FC-9C34-150C87379A95}" type="slidenum">
              <a:rPr lang="en-US" smtClean="0">
                <a:solidFill>
                  <a:prstClr val="black"/>
                </a:solidFill>
              </a:rPr>
              <a:pPr>
                <a:defRPr/>
              </a:pPr>
              <a:t>14</a:t>
            </a:fld>
            <a:endParaRPr lang="en-US" dirty="0">
              <a:solidFill>
                <a:prstClr val="black"/>
              </a:solidFill>
            </a:endParaRPr>
          </a:p>
        </p:txBody>
      </p:sp>
    </p:spTree>
    <p:extLst>
      <p:ext uri="{BB962C8B-B14F-4D97-AF65-F5344CB8AC3E}">
        <p14:creationId xmlns:p14="http://schemas.microsoft.com/office/powerpoint/2010/main" val="3522019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txBox="1">
            <a:spLocks noGrp="1" noChangeArrowheads="1"/>
          </p:cNvSpPr>
          <p:nvPr/>
        </p:nvSpPr>
        <p:spPr bwMode="auto">
          <a:xfrm>
            <a:off x="5507541" y="6926256"/>
            <a:ext cx="4213368" cy="364868"/>
          </a:xfrm>
          <a:prstGeom prst="rect">
            <a:avLst/>
          </a:prstGeom>
          <a:noFill/>
          <a:ln w="9525">
            <a:noFill/>
            <a:miter lim="800000"/>
            <a:headEnd/>
            <a:tailEnd/>
          </a:ln>
        </p:spPr>
        <p:txBody>
          <a:bodyPr lIns="96179" tIns="48089" rIns="96179" bIns="48089" anchor="b"/>
          <a:lstStyle/>
          <a:p>
            <a:pPr algn="r" defTabSz="961787">
              <a:defRPr/>
            </a:pPr>
            <a:endParaRPr lang="en-US" sz="1200" kern="0" dirty="0">
              <a:solidFill>
                <a:srgbClr val="000000"/>
              </a:solidFill>
            </a:endParaRPr>
          </a:p>
        </p:txBody>
      </p:sp>
      <p:sp>
        <p:nvSpPr>
          <p:cNvPr id="221186" name="Rectangle 6"/>
          <p:cNvSpPr txBox="1">
            <a:spLocks noGrp="1" noChangeArrowheads="1"/>
          </p:cNvSpPr>
          <p:nvPr/>
        </p:nvSpPr>
        <p:spPr bwMode="auto">
          <a:xfrm>
            <a:off x="2" y="6926256"/>
            <a:ext cx="4213368" cy="364868"/>
          </a:xfrm>
          <a:prstGeom prst="rect">
            <a:avLst/>
          </a:prstGeom>
          <a:noFill/>
          <a:ln w="9525">
            <a:noFill/>
            <a:miter lim="800000"/>
            <a:headEnd/>
            <a:tailEnd/>
          </a:ln>
        </p:spPr>
        <p:txBody>
          <a:bodyPr lIns="96170" tIns="48085" rIns="96170" bIns="48085" anchor="b"/>
          <a:lstStyle/>
          <a:p>
            <a:pPr defTabSz="961787">
              <a:defRPr/>
            </a:pPr>
            <a:endParaRPr lang="en-US" sz="1200" kern="0" dirty="0">
              <a:solidFill>
                <a:srgbClr val="000000"/>
              </a:solidFill>
            </a:endParaRPr>
          </a:p>
        </p:txBody>
      </p:sp>
      <p:sp>
        <p:nvSpPr>
          <p:cNvPr id="221187" name="Rectangle 6"/>
          <p:cNvSpPr txBox="1">
            <a:spLocks noGrp="1" noChangeArrowheads="1"/>
          </p:cNvSpPr>
          <p:nvPr/>
        </p:nvSpPr>
        <p:spPr bwMode="auto">
          <a:xfrm>
            <a:off x="2" y="6926256"/>
            <a:ext cx="4213368" cy="364868"/>
          </a:xfrm>
          <a:prstGeom prst="rect">
            <a:avLst/>
          </a:prstGeom>
          <a:noFill/>
          <a:ln w="9525">
            <a:noFill/>
            <a:miter lim="800000"/>
            <a:headEnd/>
            <a:tailEnd/>
          </a:ln>
        </p:spPr>
        <p:txBody>
          <a:bodyPr lIns="96170" tIns="48085" rIns="96170" bIns="48085" anchor="b"/>
          <a:lstStyle/>
          <a:p>
            <a:pPr defTabSz="961787">
              <a:defRPr/>
            </a:pPr>
            <a:endParaRPr lang="en-US" sz="1200" kern="0" dirty="0">
              <a:solidFill>
                <a:srgbClr val="000000"/>
              </a:solidFill>
            </a:endParaRPr>
          </a:p>
        </p:txBody>
      </p:sp>
      <p:sp>
        <p:nvSpPr>
          <p:cNvPr id="221188" name="Rectangle 2"/>
          <p:cNvSpPr>
            <a:spLocks noGrp="1" noRot="1" noChangeAspect="1" noChangeArrowheads="1" noTextEdit="1"/>
          </p:cNvSpPr>
          <p:nvPr>
            <p:ph type="sldImg"/>
          </p:nvPr>
        </p:nvSpPr>
        <p:spPr>
          <a:xfrm>
            <a:off x="2435225" y="123825"/>
            <a:ext cx="4860925" cy="2733675"/>
          </a:xfrm>
          <a:ln/>
        </p:spPr>
      </p:sp>
      <p:sp>
        <p:nvSpPr>
          <p:cNvPr id="221189" name="Rectangle 3"/>
          <p:cNvSpPr>
            <a:spLocks noGrp="1" noChangeArrowheads="1"/>
          </p:cNvSpPr>
          <p:nvPr>
            <p:ph type="body" idx="1"/>
          </p:nvPr>
        </p:nvSpPr>
        <p:spPr>
          <a:xfrm>
            <a:off x="864284" y="3034752"/>
            <a:ext cx="8217418" cy="3900221"/>
          </a:xfrm>
          <a:noFill/>
          <a:ln/>
        </p:spPr>
        <p:txBody>
          <a:bodyPr lIns="96170" tIns="48085" rIns="96170" bIns="48085"/>
          <a:lstStyle/>
          <a:p>
            <a:pPr>
              <a:spcBef>
                <a:spcPct val="0"/>
              </a:spcBef>
            </a:pPr>
            <a:r>
              <a:rPr lang="en-US" sz="1000" b="1" dirty="0">
                <a:latin typeface="Arial" charset="0"/>
              </a:rPr>
              <a:t>Slide shows child in an iron lung due to weak respiratory muscles (common in polio era) and a child with muscle weakness, as a result of polio, requiring the assistance of braces and crutches in order to walk.</a:t>
            </a:r>
          </a:p>
          <a:p>
            <a:pPr>
              <a:spcBef>
                <a:spcPct val="0"/>
              </a:spcBef>
            </a:pPr>
            <a:endParaRPr lang="en-US" sz="1000" b="1" dirty="0">
              <a:latin typeface="Arial" charset="0"/>
            </a:endParaRPr>
          </a:p>
          <a:p>
            <a:pPr>
              <a:spcBef>
                <a:spcPct val="0"/>
              </a:spcBef>
              <a:buFontTx/>
              <a:buChar char="•"/>
            </a:pPr>
            <a:r>
              <a:rPr lang="en-US" sz="900" dirty="0">
                <a:latin typeface="Arial" charset="0"/>
              </a:rPr>
              <a:t>Polio, also called poliomyelitis and infantile paralysis is caused by an Enterovirus (Serotypes 1,2,3)</a:t>
            </a:r>
          </a:p>
          <a:p>
            <a:pPr>
              <a:spcBef>
                <a:spcPct val="0"/>
              </a:spcBef>
              <a:buFontTx/>
              <a:buChar char="•"/>
            </a:pPr>
            <a:r>
              <a:rPr lang="en-US" sz="900" dirty="0">
                <a:latin typeface="Arial" charset="0"/>
              </a:rPr>
              <a:t>Infection acquired through mouth, virus replicates in pharynx and GI tract, then spreads to lymphatics and other tissues.</a:t>
            </a:r>
          </a:p>
          <a:p>
            <a:pPr>
              <a:spcBef>
                <a:spcPct val="0"/>
              </a:spcBef>
              <a:buFontTx/>
              <a:buChar char="•"/>
            </a:pPr>
            <a:r>
              <a:rPr lang="en-US" sz="900" dirty="0">
                <a:latin typeface="Arial" charset="0"/>
              </a:rPr>
              <a:t>Clinical response to infection is varied:</a:t>
            </a:r>
          </a:p>
          <a:p>
            <a:pPr>
              <a:spcBef>
                <a:spcPct val="0"/>
              </a:spcBef>
            </a:pPr>
            <a:r>
              <a:rPr lang="en-US" sz="900" dirty="0">
                <a:latin typeface="Arial" charset="0"/>
              </a:rPr>
              <a:t>     Up to 95% of polio infections are inapparent and asymptomatic</a:t>
            </a:r>
            <a:r>
              <a:rPr lang="en-US" sz="900" dirty="0">
                <a:solidFill>
                  <a:srgbClr val="FF0000"/>
                </a:solidFill>
                <a:latin typeface="Arial" charset="0"/>
              </a:rPr>
              <a:t>;</a:t>
            </a:r>
            <a:endParaRPr lang="en-US" sz="900" dirty="0">
              <a:latin typeface="Arial" charset="0"/>
            </a:endParaRPr>
          </a:p>
          <a:p>
            <a:pPr>
              <a:spcBef>
                <a:spcPct val="0"/>
              </a:spcBef>
            </a:pPr>
            <a:r>
              <a:rPr lang="en-US" sz="900" dirty="0">
                <a:latin typeface="Arial" charset="0"/>
              </a:rPr>
              <a:t>     4-8% non specific illness</a:t>
            </a:r>
            <a:r>
              <a:rPr lang="en-US" sz="900" dirty="0">
                <a:solidFill>
                  <a:srgbClr val="FF0000"/>
                </a:solidFill>
                <a:latin typeface="Arial" charset="0"/>
              </a:rPr>
              <a:t>;</a:t>
            </a:r>
            <a:r>
              <a:rPr lang="en-US" sz="900" dirty="0">
                <a:latin typeface="Arial" charset="0"/>
              </a:rPr>
              <a:t> 1-2% cause aseptic meningitis - full recovery</a:t>
            </a:r>
            <a:r>
              <a:rPr lang="en-US" sz="900" dirty="0">
                <a:solidFill>
                  <a:srgbClr val="FF0000"/>
                </a:solidFill>
                <a:latin typeface="Arial" charset="0"/>
              </a:rPr>
              <a:t>;</a:t>
            </a:r>
            <a:endParaRPr lang="en-US" sz="900" dirty="0">
              <a:latin typeface="Arial" charset="0"/>
            </a:endParaRPr>
          </a:p>
          <a:p>
            <a:pPr>
              <a:spcBef>
                <a:spcPct val="0"/>
              </a:spcBef>
            </a:pPr>
            <a:r>
              <a:rPr lang="en-US" sz="900" dirty="0">
                <a:latin typeface="Arial" charset="0"/>
              </a:rPr>
              <a:t>     &lt;1% of infections result in flaccid paralysis</a:t>
            </a:r>
          </a:p>
          <a:p>
            <a:pPr>
              <a:spcBef>
                <a:spcPct val="0"/>
              </a:spcBef>
              <a:buFontTx/>
              <a:buChar char="•"/>
            </a:pPr>
            <a:r>
              <a:rPr lang="en-US" sz="900" dirty="0">
                <a:latin typeface="Arial" charset="0"/>
              </a:rPr>
              <a:t>Attacks motor neurons in spinal cord &amp; brain stem</a:t>
            </a:r>
          </a:p>
          <a:p>
            <a:pPr>
              <a:spcBef>
                <a:spcPct val="0"/>
              </a:spcBef>
              <a:buFontTx/>
              <a:buChar char="•"/>
            </a:pPr>
            <a:r>
              <a:rPr lang="en-US" sz="900" dirty="0">
                <a:latin typeface="Arial" charset="0"/>
              </a:rPr>
              <a:t>Persons with impaired muscles of respiration or involvement of respiratory center require a ventilator</a:t>
            </a:r>
          </a:p>
          <a:p>
            <a:pPr>
              <a:spcBef>
                <a:spcPct val="0"/>
              </a:spcBef>
            </a:pPr>
            <a:r>
              <a:rPr lang="en-US" sz="900" dirty="0">
                <a:latin typeface="Arial" charset="0"/>
              </a:rPr>
              <a:t> (“Iron lung” used in the 1940s and 1950s)  </a:t>
            </a:r>
          </a:p>
          <a:p>
            <a:pPr>
              <a:spcBef>
                <a:spcPct val="0"/>
              </a:spcBef>
              <a:buFontTx/>
              <a:buChar char="•"/>
            </a:pPr>
            <a:r>
              <a:rPr lang="en-US" sz="900" dirty="0">
                <a:latin typeface="Arial" charset="0"/>
              </a:rPr>
              <a:t>Most persons with paralytic polio recover completely</a:t>
            </a:r>
          </a:p>
          <a:p>
            <a:pPr>
              <a:spcBef>
                <a:spcPct val="0"/>
              </a:spcBef>
              <a:buFontTx/>
              <a:buChar char="•"/>
            </a:pPr>
            <a:r>
              <a:rPr lang="en-US" sz="900" dirty="0">
                <a:latin typeface="Arial" charset="0"/>
              </a:rPr>
              <a:t>Muscle weakness or paralysis for more than 12 months after acute infection is usually permanent</a:t>
            </a:r>
          </a:p>
          <a:p>
            <a:pPr>
              <a:spcBef>
                <a:spcPct val="0"/>
              </a:spcBef>
              <a:buFontTx/>
              <a:buChar char="•"/>
            </a:pPr>
            <a:r>
              <a:rPr lang="en-US" sz="900" dirty="0">
                <a:latin typeface="Arial" charset="0"/>
              </a:rPr>
              <a:t>25-40% of people who had paralytic polio in childhood develop “Post-polio Syndrome” (new muscle</a:t>
            </a:r>
          </a:p>
          <a:p>
            <a:pPr>
              <a:spcBef>
                <a:spcPct val="0"/>
              </a:spcBef>
            </a:pPr>
            <a:r>
              <a:rPr lang="en-US" sz="900" dirty="0">
                <a:latin typeface="Arial" charset="0"/>
              </a:rPr>
              <a:t> pain, exacerbation of existing weakness or new weakness) 30-40 years after the acute infection</a:t>
            </a:r>
          </a:p>
          <a:p>
            <a:pPr>
              <a:spcBef>
                <a:spcPct val="0"/>
              </a:spcBef>
              <a:buFontTx/>
              <a:buChar char="•"/>
            </a:pPr>
            <a:r>
              <a:rPr lang="en-US" sz="900" dirty="0">
                <a:latin typeface="Arial" charset="0"/>
              </a:rPr>
              <a:t>Last endemic polio case in the US in 1979; last indigenous case in Western Hemisphere in 1991</a:t>
            </a:r>
          </a:p>
          <a:p>
            <a:pPr>
              <a:lnSpc>
                <a:spcPct val="90000"/>
              </a:lnSpc>
              <a:spcBef>
                <a:spcPct val="0"/>
              </a:spcBef>
              <a:buFontTx/>
              <a:buChar char="•"/>
            </a:pPr>
            <a:r>
              <a:rPr lang="en-US" sz="900" dirty="0">
                <a:latin typeface="Arial" charset="0"/>
              </a:rPr>
              <a:t>Polio remain endemic in Pakistan and Afghanistan.</a:t>
            </a:r>
          </a:p>
          <a:p>
            <a:pPr>
              <a:lnSpc>
                <a:spcPct val="90000"/>
              </a:lnSpc>
              <a:spcBef>
                <a:spcPct val="0"/>
              </a:spcBef>
              <a:buFontTx/>
              <a:buChar char="•"/>
            </a:pPr>
            <a:r>
              <a:rPr lang="en-US" sz="900" dirty="0">
                <a:latin typeface="Arial" charset="0"/>
              </a:rPr>
              <a:t>Types 2 and 3 polio virus declared eradicated.</a:t>
            </a:r>
          </a:p>
          <a:p>
            <a:pPr>
              <a:lnSpc>
                <a:spcPct val="90000"/>
              </a:lnSpc>
              <a:spcBef>
                <a:spcPct val="0"/>
              </a:spcBef>
              <a:buFontTx/>
              <a:buChar char="•"/>
            </a:pPr>
            <a:r>
              <a:rPr lang="en-US" sz="900" dirty="0">
                <a:latin typeface="Arial" charset="0"/>
              </a:rPr>
              <a:t>80% of the world’s birth cohort will now start receiving IPV to boost their immunity.</a:t>
            </a:r>
          </a:p>
          <a:p>
            <a:pPr>
              <a:lnSpc>
                <a:spcPct val="90000"/>
              </a:lnSpc>
              <a:spcBef>
                <a:spcPct val="0"/>
              </a:spcBef>
              <a:buFontTx/>
              <a:buNone/>
            </a:pPr>
            <a:endParaRPr lang="en-US" sz="900" dirty="0">
              <a:latin typeface="Arial" charset="0"/>
            </a:endParaRPr>
          </a:p>
          <a:p>
            <a:pPr>
              <a:lnSpc>
                <a:spcPct val="90000"/>
              </a:lnSpc>
              <a:spcBef>
                <a:spcPct val="0"/>
              </a:spcBef>
              <a:buFontTx/>
              <a:buNone/>
            </a:pPr>
            <a:r>
              <a:rPr lang="en-US" sz="900" dirty="0">
                <a:latin typeface="Arial" charset="0"/>
              </a:rPr>
              <a:t>If children under age 1 are given a travel dose, this dose must be repeated.</a:t>
            </a:r>
          </a:p>
          <a:p>
            <a:pPr>
              <a:lnSpc>
                <a:spcPct val="90000"/>
              </a:lnSpc>
              <a:spcBef>
                <a:spcPct val="0"/>
              </a:spcBef>
            </a:pPr>
            <a:endParaRPr lang="en-US" sz="900" b="1" dirty="0">
              <a:latin typeface="Arial" charset="0"/>
            </a:endParaRPr>
          </a:p>
          <a:p>
            <a:pPr>
              <a:lnSpc>
                <a:spcPct val="90000"/>
              </a:lnSpc>
              <a:spcBef>
                <a:spcPct val="0"/>
              </a:spcBef>
            </a:pPr>
            <a:endParaRPr lang="en-US" sz="900" b="1" dirty="0">
              <a:latin typeface="Arial" charset="0"/>
            </a:endParaRPr>
          </a:p>
          <a:p>
            <a:pPr>
              <a:lnSpc>
                <a:spcPct val="90000"/>
              </a:lnSpc>
              <a:spcBef>
                <a:spcPct val="0"/>
              </a:spcBef>
            </a:pPr>
            <a:r>
              <a:rPr lang="en-US" sz="900" dirty="0">
                <a:latin typeface="Arial" charset="0"/>
              </a:rPr>
              <a:t>For additional  information about polio refer to: Epidemiology and Prevention of Vaccine-Preventable Diseases, 13th edition  2015.  HHS, CDC. </a:t>
            </a:r>
          </a:p>
          <a:p>
            <a:pPr>
              <a:lnSpc>
                <a:spcPct val="90000"/>
              </a:lnSpc>
              <a:spcBef>
                <a:spcPct val="0"/>
              </a:spcBef>
              <a:buFontTx/>
              <a:buChar char="•"/>
            </a:pPr>
            <a:endParaRPr lang="en-US" sz="900" dirty="0">
              <a:latin typeface="Arial" charset="0"/>
            </a:endParaRPr>
          </a:p>
        </p:txBody>
      </p:sp>
      <p:sp>
        <p:nvSpPr>
          <p:cNvPr id="9" name="Footer Placeholder 8"/>
          <p:cNvSpPr>
            <a:spLocks noGrp="1"/>
          </p:cNvSpPr>
          <p:nvPr>
            <p:ph type="ftr" sz="quarter" idx="4"/>
          </p:nvPr>
        </p:nvSpPr>
        <p:spPr>
          <a:xfrm>
            <a:off x="1" y="6746120"/>
            <a:ext cx="4068339" cy="356356"/>
          </a:xfrm>
          <a:prstGeom prst="rect">
            <a:avLst/>
          </a:prstGeom>
        </p:spPr>
        <p:txBody>
          <a:bodyPr/>
          <a:lstStyle/>
          <a:p>
            <a:pPr defTabSz="961787">
              <a:defRPr/>
            </a:pPr>
            <a:r>
              <a:rPr lang="en-US" kern="0">
                <a:solidFill>
                  <a:prstClr val="black"/>
                </a:solidFill>
              </a:rPr>
              <a:t>EPIC 2022</a:t>
            </a:r>
            <a:endParaRPr lang="en-US" kern="0" dirty="0">
              <a:solidFill>
                <a:prstClr val="black"/>
              </a:solidFill>
            </a:endParaRPr>
          </a:p>
        </p:txBody>
      </p:sp>
    </p:spTree>
    <p:extLst>
      <p:ext uri="{BB962C8B-B14F-4D97-AF65-F5344CB8AC3E}">
        <p14:creationId xmlns:p14="http://schemas.microsoft.com/office/powerpoint/2010/main" val="3743540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908563"/>
          </a:xfrm>
        </p:spPr>
        <p:txBody>
          <a:bodyPr/>
          <a:lstStyle/>
          <a:p>
            <a:r>
              <a:rPr lang="en-US" dirty="0">
                <a:latin typeface="+mn-lt"/>
              </a:rPr>
              <a:t>Measles:</a:t>
            </a:r>
          </a:p>
          <a:p>
            <a:endParaRPr lang="en-US" dirty="0"/>
          </a:p>
          <a:p>
            <a:r>
              <a:rPr lang="en-US" dirty="0">
                <a:latin typeface="+mn-lt"/>
              </a:rPr>
              <a:t>Subacute Sclerosing Panencephalitis (SSPE) is a neurological disorder that can appear years after a person is infected with measles and is always fatal. It is characterized by behavioral and intellectual deterioration and seizures that occur usually 6-8 yrs. after measles infection. </a:t>
            </a:r>
            <a:r>
              <a:rPr lang="en-US" b="0" i="0" dirty="0">
                <a:solidFill>
                  <a:srgbClr val="675752"/>
                </a:solidFill>
                <a:effectLst/>
                <a:latin typeface="arial" panose="020B0604020202020204" pitchFamily="34" charset="0"/>
              </a:rPr>
              <a:t>In rare cases the virus spreads to the brain, but then becomes dormant. Eventually it can lead to SSPE, resulting in deterioration and death. Researchers don’t know what causes the virus to reactivate.</a:t>
            </a:r>
            <a:endParaRPr lang="en-US" dirty="0">
              <a:latin typeface="+mn-lt"/>
            </a:endParaRPr>
          </a:p>
          <a:p>
            <a:endParaRPr lang="en-US" dirty="0">
              <a:latin typeface="+mn-lt"/>
            </a:endParaRPr>
          </a:p>
          <a:p>
            <a:r>
              <a:rPr lang="en-US" b="0" i="0" dirty="0">
                <a:solidFill>
                  <a:srgbClr val="675752"/>
                </a:solidFill>
                <a:effectLst/>
                <a:latin typeface="arial" panose="020B0604020202020204" pitchFamily="34" charset="0"/>
              </a:rPr>
              <a:t>There is no cure for SSPE and the only way to prevent it is to vaccinate everyone against measles.</a:t>
            </a:r>
          </a:p>
          <a:p>
            <a:endParaRPr lang="en-US" dirty="0">
              <a:solidFill>
                <a:srgbClr val="675752"/>
              </a:solidFill>
              <a:latin typeface="arial" panose="020B0604020202020204" pitchFamily="34" charset="0"/>
            </a:endParaRPr>
          </a:p>
          <a:p>
            <a:endParaRPr lang="en-US" dirty="0"/>
          </a:p>
        </p:txBody>
      </p:sp>
      <p:sp>
        <p:nvSpPr>
          <p:cNvPr id="4" name="Footer Placeholder 3"/>
          <p:cNvSpPr>
            <a:spLocks noGrp="1"/>
          </p:cNvSpPr>
          <p:nvPr>
            <p:ph type="ftr" sz="quarter" idx="10"/>
          </p:nvPr>
        </p:nvSpPr>
        <p:spPr>
          <a:xfrm>
            <a:off x="170822" y="8515489"/>
            <a:ext cx="3077739" cy="471053"/>
          </a:xfrm>
          <a:prstGeom prst="rect">
            <a:avLst/>
          </a:prstGeom>
        </p:spPr>
        <p:txBody>
          <a:bodyPr/>
          <a:lstStyle/>
          <a:p>
            <a:pPr defTabSz="961787">
              <a:defRPr/>
            </a:pPr>
            <a:r>
              <a:rPr lang="en-US" kern="0" dirty="0">
                <a:solidFill>
                  <a:srgbClr val="000000"/>
                </a:solidFill>
              </a:rPr>
              <a:t>EPIC 2022</a:t>
            </a:r>
          </a:p>
        </p:txBody>
      </p:sp>
    </p:spTree>
    <p:extLst>
      <p:ext uri="{BB962C8B-B14F-4D97-AF65-F5344CB8AC3E}">
        <p14:creationId xmlns:p14="http://schemas.microsoft.com/office/powerpoint/2010/main" val="10959861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6"/>
          <p:cNvSpPr txBox="1">
            <a:spLocks noGrp="1" noChangeArrowheads="1"/>
          </p:cNvSpPr>
          <p:nvPr/>
        </p:nvSpPr>
        <p:spPr bwMode="auto">
          <a:xfrm>
            <a:off x="2" y="6926256"/>
            <a:ext cx="4213368" cy="364868"/>
          </a:xfrm>
          <a:prstGeom prst="rect">
            <a:avLst/>
          </a:prstGeom>
          <a:noFill/>
          <a:ln w="9525">
            <a:noFill/>
            <a:miter lim="800000"/>
            <a:headEnd/>
            <a:tailEnd/>
          </a:ln>
        </p:spPr>
        <p:txBody>
          <a:bodyPr lIns="96170" tIns="48085" rIns="96170" bIns="48085" anchor="b"/>
          <a:lstStyle/>
          <a:p>
            <a:endParaRPr lang="en-US" sz="1200" dirty="0"/>
          </a:p>
        </p:txBody>
      </p:sp>
      <p:sp>
        <p:nvSpPr>
          <p:cNvPr id="223235" name="Rectangle 7"/>
          <p:cNvSpPr txBox="1">
            <a:spLocks noGrp="1" noChangeArrowheads="1"/>
          </p:cNvSpPr>
          <p:nvPr/>
        </p:nvSpPr>
        <p:spPr bwMode="auto">
          <a:xfrm>
            <a:off x="5507541" y="6926256"/>
            <a:ext cx="4213368" cy="364868"/>
          </a:xfrm>
          <a:prstGeom prst="rect">
            <a:avLst/>
          </a:prstGeom>
          <a:noFill/>
          <a:ln w="9525">
            <a:noFill/>
            <a:miter lim="800000"/>
            <a:headEnd/>
            <a:tailEnd/>
          </a:ln>
        </p:spPr>
        <p:txBody>
          <a:bodyPr lIns="96170" tIns="48085" rIns="96170" bIns="48085" anchor="b"/>
          <a:lstStyle/>
          <a:p>
            <a:pPr algn="r"/>
            <a:endParaRPr lang="en-US" sz="1200" dirty="0"/>
          </a:p>
        </p:txBody>
      </p:sp>
      <p:sp>
        <p:nvSpPr>
          <p:cNvPr id="223236" name="Rectangle 6"/>
          <p:cNvSpPr txBox="1">
            <a:spLocks noGrp="1" noChangeArrowheads="1"/>
          </p:cNvSpPr>
          <p:nvPr/>
        </p:nvSpPr>
        <p:spPr bwMode="auto">
          <a:xfrm>
            <a:off x="2" y="6926256"/>
            <a:ext cx="4213368" cy="364868"/>
          </a:xfrm>
          <a:prstGeom prst="rect">
            <a:avLst/>
          </a:prstGeom>
          <a:noFill/>
          <a:ln w="9525">
            <a:noFill/>
            <a:miter lim="800000"/>
            <a:headEnd/>
            <a:tailEnd/>
          </a:ln>
        </p:spPr>
        <p:txBody>
          <a:bodyPr lIns="96170" tIns="48085" rIns="96170" bIns="48085" anchor="b"/>
          <a:lstStyle/>
          <a:p>
            <a:endParaRPr lang="en-US" sz="1200" dirty="0"/>
          </a:p>
        </p:txBody>
      </p:sp>
      <p:sp>
        <p:nvSpPr>
          <p:cNvPr id="223237" name="Rectangle 7"/>
          <p:cNvSpPr txBox="1">
            <a:spLocks noGrp="1" noChangeArrowheads="1"/>
          </p:cNvSpPr>
          <p:nvPr/>
        </p:nvSpPr>
        <p:spPr bwMode="auto">
          <a:xfrm>
            <a:off x="5507541" y="6926256"/>
            <a:ext cx="4213368" cy="364868"/>
          </a:xfrm>
          <a:prstGeom prst="rect">
            <a:avLst/>
          </a:prstGeom>
          <a:noFill/>
          <a:ln w="9525">
            <a:noFill/>
            <a:miter lim="800000"/>
            <a:headEnd/>
            <a:tailEnd/>
          </a:ln>
        </p:spPr>
        <p:txBody>
          <a:bodyPr lIns="96170" tIns="48085" rIns="96170" bIns="48085" anchor="b"/>
          <a:lstStyle/>
          <a:p>
            <a:pPr algn="r"/>
            <a:endParaRPr lang="en-US" sz="1200" dirty="0"/>
          </a:p>
        </p:txBody>
      </p:sp>
      <p:sp>
        <p:nvSpPr>
          <p:cNvPr id="223238" name="Rectangle 2"/>
          <p:cNvSpPr>
            <a:spLocks noGrp="1" noRot="1" noChangeAspect="1" noChangeArrowheads="1" noTextEdit="1"/>
          </p:cNvSpPr>
          <p:nvPr>
            <p:ph type="sldImg"/>
          </p:nvPr>
        </p:nvSpPr>
        <p:spPr>
          <a:xfrm>
            <a:off x="2433638" y="546100"/>
            <a:ext cx="4864100" cy="2735263"/>
          </a:xfrm>
          <a:ln/>
        </p:spPr>
      </p:sp>
      <p:sp>
        <p:nvSpPr>
          <p:cNvPr id="223239" name="Rectangle 3"/>
          <p:cNvSpPr>
            <a:spLocks noGrp="1" noChangeArrowheads="1"/>
          </p:cNvSpPr>
          <p:nvPr>
            <p:ph type="body" idx="1"/>
          </p:nvPr>
        </p:nvSpPr>
        <p:spPr>
          <a:xfrm>
            <a:off x="432143" y="3466866"/>
            <a:ext cx="8719331" cy="3407090"/>
          </a:xfrm>
          <a:noFill/>
          <a:ln/>
        </p:spPr>
        <p:txBody>
          <a:bodyPr lIns="94593" tIns="47296" rIns="94593" bIns="47296"/>
          <a:lstStyle/>
          <a:p>
            <a:pPr eaLnBrk="1" hangingPunct="1">
              <a:lnSpc>
                <a:spcPct val="80000"/>
              </a:lnSpc>
            </a:pPr>
            <a:r>
              <a:rPr lang="en-US" sz="1000" b="1" u="sng" dirty="0">
                <a:latin typeface="Arial" charset="0"/>
              </a:rPr>
              <a:t>MEASLES </a:t>
            </a:r>
            <a:r>
              <a:rPr lang="en-US" sz="1000" b="1" dirty="0">
                <a:latin typeface="Arial" charset="0"/>
              </a:rPr>
              <a:t>(</a:t>
            </a:r>
            <a:r>
              <a:rPr lang="en-US" sz="1000" dirty="0">
                <a:latin typeface="Arial" charset="0"/>
              </a:rPr>
              <a:t>caused by paramyxovirus)</a:t>
            </a:r>
          </a:p>
          <a:p>
            <a:pPr eaLnBrk="1" hangingPunct="1">
              <a:lnSpc>
                <a:spcPct val="80000"/>
              </a:lnSpc>
            </a:pPr>
            <a:r>
              <a:rPr lang="en-US" sz="1000" b="1" dirty="0">
                <a:latin typeface="Arial" charset="0"/>
              </a:rPr>
              <a:t>Slide shows two children with typical measles rash and conjunctivitis in younger child</a:t>
            </a:r>
          </a:p>
          <a:p>
            <a:pPr eaLnBrk="1" hangingPunct="1">
              <a:lnSpc>
                <a:spcPct val="80000"/>
              </a:lnSpc>
            </a:pPr>
            <a:r>
              <a:rPr lang="en-US" sz="1000" dirty="0">
                <a:latin typeface="Arial" charset="0"/>
              </a:rPr>
              <a:t>Initial symptoms are runny nose, followed by increasing fever (103º-105º), cough, conjunctivitis, Koplik spots, and a maculopapular rash that lasts 5-6 days</a:t>
            </a:r>
          </a:p>
          <a:p>
            <a:pPr eaLnBrk="1" hangingPunct="1">
              <a:lnSpc>
                <a:spcPct val="80000"/>
              </a:lnSpc>
            </a:pPr>
            <a:r>
              <a:rPr lang="en-US" sz="1000" dirty="0">
                <a:latin typeface="Arial" charset="0"/>
              </a:rPr>
              <a:t>Complications include otitis media (7%), pneumonia (6%), and acute encephalitis (0.1%) 1 in 1000 cases, death (0.2%)   </a:t>
            </a:r>
            <a:r>
              <a:rPr lang="en-US" sz="1000" dirty="0"/>
              <a:t>Although measles elimination was declared in the United States in 2000 , importation of measles cases continues to occur. </a:t>
            </a:r>
          </a:p>
          <a:p>
            <a:pPr eaLnBrk="1" hangingPunct="1">
              <a:lnSpc>
                <a:spcPct val="80000"/>
              </a:lnSpc>
            </a:pPr>
            <a:endParaRPr lang="en-US" sz="1000" dirty="0">
              <a:latin typeface="Arial" charset="0"/>
            </a:endParaRPr>
          </a:p>
          <a:p>
            <a:pPr eaLnBrk="1" hangingPunct="1">
              <a:lnSpc>
                <a:spcPct val="90000"/>
              </a:lnSpc>
            </a:pPr>
            <a:r>
              <a:rPr lang="en-US" sz="1000" b="1" u="sng" dirty="0">
                <a:latin typeface="Arial" charset="0"/>
              </a:rPr>
              <a:t>MUMPS</a:t>
            </a:r>
            <a:r>
              <a:rPr lang="en-US" sz="1000" dirty="0">
                <a:latin typeface="Arial" charset="0"/>
              </a:rPr>
              <a:t> (caused by paramyxovirus)</a:t>
            </a:r>
            <a:r>
              <a:rPr lang="en-US" sz="1000" b="1" u="sng" dirty="0">
                <a:latin typeface="Arial" charset="0"/>
              </a:rPr>
              <a:t> </a:t>
            </a:r>
          </a:p>
          <a:p>
            <a:pPr eaLnBrk="1" hangingPunct="1">
              <a:lnSpc>
                <a:spcPct val="90000"/>
              </a:lnSpc>
            </a:pPr>
            <a:r>
              <a:rPr lang="en-US" sz="1000" b="1" dirty="0">
                <a:latin typeface="Arial" charset="0"/>
              </a:rPr>
              <a:t>Slide shows an adolescent with parotitis due to mumps</a:t>
            </a:r>
          </a:p>
          <a:p>
            <a:pPr eaLnBrk="1" hangingPunct="1">
              <a:lnSpc>
                <a:spcPct val="90000"/>
              </a:lnSpc>
            </a:pPr>
            <a:r>
              <a:rPr lang="en-US" sz="1000" dirty="0">
                <a:latin typeface="Arial" charset="0"/>
              </a:rPr>
              <a:t>Parotitis occurs in 30-40% of infected persons, 40-50% have only nonspecific or respiratory symptoms </a:t>
            </a:r>
          </a:p>
          <a:p>
            <a:pPr eaLnBrk="1" hangingPunct="1">
              <a:lnSpc>
                <a:spcPct val="90000"/>
              </a:lnSpc>
            </a:pPr>
            <a:r>
              <a:rPr lang="en-US" sz="1000" dirty="0">
                <a:latin typeface="Arial" charset="0"/>
              </a:rPr>
              <a:t>Complications include aseptic meningitis, &amp; deafness</a:t>
            </a:r>
          </a:p>
          <a:p>
            <a:pPr eaLnBrk="1" hangingPunct="1">
              <a:lnSpc>
                <a:spcPct val="90000"/>
              </a:lnSpc>
            </a:pPr>
            <a:r>
              <a:rPr lang="en-US" sz="1000" dirty="0">
                <a:latin typeface="Arial" charset="0"/>
              </a:rPr>
              <a:t>Post pubertal individuals may have orchitis, ovarian inflammation, &amp; pancreatitis</a:t>
            </a:r>
          </a:p>
          <a:p>
            <a:pPr eaLnBrk="1" hangingPunct="1">
              <a:lnSpc>
                <a:spcPct val="90000"/>
              </a:lnSpc>
            </a:pPr>
            <a:endParaRPr lang="en-US" sz="1000" dirty="0">
              <a:latin typeface="Arial" charset="0"/>
            </a:endParaRPr>
          </a:p>
          <a:p>
            <a:pPr eaLnBrk="1" hangingPunct="1">
              <a:lnSpc>
                <a:spcPct val="80000"/>
              </a:lnSpc>
            </a:pPr>
            <a:r>
              <a:rPr lang="en-US" sz="1000" b="1" dirty="0">
                <a:latin typeface="Arial" charset="0"/>
              </a:rPr>
              <a:t>RUBELLA </a:t>
            </a:r>
            <a:r>
              <a:rPr lang="en-US" sz="1000" dirty="0">
                <a:latin typeface="Arial" charset="0"/>
              </a:rPr>
              <a:t>(Caused by togavirus)</a:t>
            </a:r>
          </a:p>
          <a:p>
            <a:pPr eaLnBrk="1" hangingPunct="1">
              <a:lnSpc>
                <a:spcPct val="80000"/>
              </a:lnSpc>
            </a:pPr>
            <a:r>
              <a:rPr lang="en-US" sz="1000" dirty="0">
                <a:latin typeface="Arial" charset="0"/>
              </a:rPr>
              <a:t>In children, the rash may be the first manifestation of infection. Adults may have low-grade fever, malaise, URI, and lymphadenopathy prior to rash. Arthralgia and arthritis is common in adults, especially women. Complications include encephalitis and hemorrhagic manifestations</a:t>
            </a:r>
          </a:p>
          <a:p>
            <a:pPr eaLnBrk="1" hangingPunct="1">
              <a:lnSpc>
                <a:spcPct val="90000"/>
              </a:lnSpc>
            </a:pPr>
            <a:r>
              <a:rPr lang="en-US" sz="1000" dirty="0">
                <a:latin typeface="Arial" charset="0"/>
              </a:rPr>
              <a:t>Rubella is no longer endemic in the U.S. However, it is still present in other countries and can be imported</a:t>
            </a:r>
            <a:r>
              <a:rPr lang="en-US" sz="1000" u="sng" dirty="0">
                <a:latin typeface="Arial" charset="0"/>
              </a:rPr>
              <a:t>   </a:t>
            </a:r>
          </a:p>
          <a:p>
            <a:pPr eaLnBrk="1" hangingPunct="1">
              <a:lnSpc>
                <a:spcPct val="80000"/>
              </a:lnSpc>
            </a:pPr>
            <a:r>
              <a:rPr lang="en-US" sz="1000" b="1" u="sng" dirty="0">
                <a:latin typeface="Arial" charset="0"/>
              </a:rPr>
              <a:t>CONGENITAL RUBELLA </a:t>
            </a:r>
            <a:r>
              <a:rPr lang="en-US" sz="1000" dirty="0">
                <a:latin typeface="Arial" charset="0"/>
              </a:rPr>
              <a:t> </a:t>
            </a:r>
          </a:p>
          <a:p>
            <a:pPr eaLnBrk="1" hangingPunct="1">
              <a:lnSpc>
                <a:spcPct val="80000"/>
              </a:lnSpc>
            </a:pPr>
            <a:r>
              <a:rPr lang="en-US" sz="1000" b="1" dirty="0">
                <a:latin typeface="Arial" charset="0"/>
              </a:rPr>
              <a:t>Slide shows an adult and child with a typical rash from rubella and an infant with congenital rubella syndrome</a:t>
            </a:r>
            <a:r>
              <a:rPr lang="en-US" sz="1000" dirty="0">
                <a:latin typeface="Arial" charset="0"/>
              </a:rPr>
              <a:t> Infant was infected in utero  and has “blueberry muffin spots” on skin due to petechial lesions, cataracts, hearing loss and congenital heart lesion and will most likely be developmentally delayed.</a:t>
            </a:r>
            <a:endParaRPr lang="en-US" sz="1000" b="1" dirty="0">
              <a:latin typeface="Arial" charset="0"/>
            </a:endParaRPr>
          </a:p>
          <a:p>
            <a:pPr eaLnBrk="1" hangingPunct="1">
              <a:lnSpc>
                <a:spcPct val="80000"/>
              </a:lnSpc>
            </a:pPr>
            <a:r>
              <a:rPr lang="en-US" sz="1000" b="1" dirty="0">
                <a:latin typeface="arial" panose="020B0604020202020204" pitchFamily="34" charset="0"/>
              </a:rPr>
              <a:t>Also common: </a:t>
            </a:r>
            <a:r>
              <a:rPr lang="en-US" sz="1000" dirty="0">
                <a:latin typeface="arial" panose="020B0604020202020204" pitchFamily="34" charset="0"/>
              </a:rPr>
              <a:t>hearing loss, skin rash, enlarged neck lymph nodes, intellectual disability, malaise, neonatal jaundice, runny nose, or white pupil.</a:t>
            </a:r>
          </a:p>
          <a:p>
            <a:pPr eaLnBrk="1" hangingPunct="1">
              <a:lnSpc>
                <a:spcPct val="80000"/>
              </a:lnSpc>
            </a:pPr>
            <a:r>
              <a:rPr lang="en-US" sz="1000" b="1" dirty="0">
                <a:latin typeface="Arial" charset="0"/>
              </a:rPr>
              <a:t>All woman of child bearing age should be certain they are immune to rubella.</a:t>
            </a:r>
          </a:p>
          <a:p>
            <a:pPr eaLnBrk="1" hangingPunct="1">
              <a:lnSpc>
                <a:spcPct val="80000"/>
              </a:lnSpc>
            </a:pPr>
            <a:endParaRPr lang="en-US" sz="1000" b="1" dirty="0">
              <a:latin typeface="Arial" charset="0"/>
            </a:endParaRPr>
          </a:p>
          <a:p>
            <a:pPr eaLnBrk="1" hangingPunct="1">
              <a:lnSpc>
                <a:spcPct val="80000"/>
              </a:lnSpc>
            </a:pPr>
            <a:r>
              <a:rPr lang="en-US" sz="1000" dirty="0">
                <a:latin typeface="Arial" charset="0"/>
              </a:rPr>
              <a:t>For additional information refer to: Epidemiology and Prevention of Vaccine-Preventable Diseases, 13th edition  2015.  HHS, CDC. </a:t>
            </a:r>
          </a:p>
        </p:txBody>
      </p:sp>
      <p:sp>
        <p:nvSpPr>
          <p:cNvPr id="9" name="Footer Placeholder 8"/>
          <p:cNvSpPr>
            <a:spLocks noGrp="1"/>
          </p:cNvSpPr>
          <p:nvPr>
            <p:ph type="ftr" sz="quarter" idx="4"/>
          </p:nvPr>
        </p:nvSpPr>
        <p:spPr>
          <a:xfrm>
            <a:off x="1" y="6746120"/>
            <a:ext cx="4068339" cy="356356"/>
          </a:xfrm>
          <a:prstGeom prst="rect">
            <a:avLst/>
          </a:prstGeom>
        </p:spPr>
        <p:txBody>
          <a:bodyPr/>
          <a:lstStyle/>
          <a:p>
            <a:pPr>
              <a:defRPr/>
            </a:pPr>
            <a:r>
              <a:rPr lang="en-US"/>
              <a:t>EPIC 2022</a:t>
            </a:r>
            <a:endParaRPr lang="en-US" dirty="0"/>
          </a:p>
        </p:txBody>
      </p:sp>
    </p:spTree>
    <p:extLst>
      <p:ext uri="{BB962C8B-B14F-4D97-AF65-F5344CB8AC3E}">
        <p14:creationId xmlns:p14="http://schemas.microsoft.com/office/powerpoint/2010/main" val="1829224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txBox="1">
            <a:spLocks noGrp="1" noChangeArrowheads="1"/>
          </p:cNvSpPr>
          <p:nvPr/>
        </p:nvSpPr>
        <p:spPr bwMode="auto">
          <a:xfrm>
            <a:off x="4166509" y="9155538"/>
            <a:ext cx="3187455" cy="482304"/>
          </a:xfrm>
          <a:prstGeom prst="rect">
            <a:avLst/>
          </a:prstGeom>
          <a:noFill/>
          <a:ln w="9525">
            <a:noFill/>
            <a:miter lim="800000"/>
            <a:headEnd/>
            <a:tailEnd/>
          </a:ln>
        </p:spPr>
        <p:txBody>
          <a:bodyPr lIns="96175" tIns="48087" rIns="96175" bIns="48087" anchor="b"/>
          <a:lstStyle/>
          <a:p>
            <a:pPr algn="r"/>
            <a:endParaRPr lang="en-US" sz="1200" dirty="0">
              <a:solidFill>
                <a:srgbClr val="000000"/>
              </a:solidFill>
            </a:endParaRPr>
          </a:p>
        </p:txBody>
      </p:sp>
      <p:sp>
        <p:nvSpPr>
          <p:cNvPr id="215042" name="Rectangle 6"/>
          <p:cNvSpPr txBox="1">
            <a:spLocks noGrp="1" noChangeArrowheads="1"/>
          </p:cNvSpPr>
          <p:nvPr/>
        </p:nvSpPr>
        <p:spPr bwMode="auto">
          <a:xfrm>
            <a:off x="1" y="9155538"/>
            <a:ext cx="3187455" cy="482304"/>
          </a:xfrm>
          <a:prstGeom prst="rect">
            <a:avLst/>
          </a:prstGeom>
          <a:noFill/>
          <a:ln w="9525">
            <a:noFill/>
            <a:miter lim="800000"/>
            <a:headEnd/>
            <a:tailEnd/>
          </a:ln>
        </p:spPr>
        <p:txBody>
          <a:bodyPr lIns="96167" tIns="48083" rIns="96167" bIns="48083" anchor="b"/>
          <a:lstStyle/>
          <a:p>
            <a:endParaRPr lang="en-US" sz="1200" dirty="0">
              <a:solidFill>
                <a:srgbClr val="000000"/>
              </a:solidFill>
            </a:endParaRPr>
          </a:p>
        </p:txBody>
      </p:sp>
      <p:sp>
        <p:nvSpPr>
          <p:cNvPr id="215043" name="Rectangle 7"/>
          <p:cNvSpPr txBox="1">
            <a:spLocks noGrp="1" noChangeArrowheads="1"/>
          </p:cNvSpPr>
          <p:nvPr/>
        </p:nvSpPr>
        <p:spPr bwMode="auto">
          <a:xfrm>
            <a:off x="4166509" y="9155538"/>
            <a:ext cx="3187455" cy="482304"/>
          </a:xfrm>
          <a:prstGeom prst="rect">
            <a:avLst/>
          </a:prstGeom>
          <a:noFill/>
          <a:ln w="9525">
            <a:noFill/>
            <a:miter lim="800000"/>
            <a:headEnd/>
            <a:tailEnd/>
          </a:ln>
        </p:spPr>
        <p:txBody>
          <a:bodyPr lIns="96167" tIns="48083" rIns="96167" bIns="48083" anchor="b"/>
          <a:lstStyle/>
          <a:p>
            <a:pPr algn="r"/>
            <a:endParaRPr lang="en-US" sz="1200" dirty="0">
              <a:solidFill>
                <a:srgbClr val="000000"/>
              </a:solidFill>
            </a:endParaRPr>
          </a:p>
        </p:txBody>
      </p:sp>
      <p:sp>
        <p:nvSpPr>
          <p:cNvPr id="215044" name="Rectangle 6"/>
          <p:cNvSpPr txBox="1">
            <a:spLocks noGrp="1" noChangeArrowheads="1"/>
          </p:cNvSpPr>
          <p:nvPr/>
        </p:nvSpPr>
        <p:spPr bwMode="auto">
          <a:xfrm>
            <a:off x="1" y="9155538"/>
            <a:ext cx="3187455" cy="482304"/>
          </a:xfrm>
          <a:prstGeom prst="rect">
            <a:avLst/>
          </a:prstGeom>
          <a:noFill/>
          <a:ln w="9525">
            <a:noFill/>
            <a:miter lim="800000"/>
            <a:headEnd/>
            <a:tailEnd/>
          </a:ln>
        </p:spPr>
        <p:txBody>
          <a:bodyPr lIns="96167" tIns="48083" rIns="96167" bIns="48083" anchor="b"/>
          <a:lstStyle/>
          <a:p>
            <a:endParaRPr lang="en-US" sz="1200" dirty="0">
              <a:solidFill>
                <a:srgbClr val="000000"/>
              </a:solidFill>
            </a:endParaRPr>
          </a:p>
        </p:txBody>
      </p:sp>
      <p:sp>
        <p:nvSpPr>
          <p:cNvPr id="215046" name="Rectangle 2"/>
          <p:cNvSpPr>
            <a:spLocks noGrp="1" noRot="1" noChangeAspect="1" noChangeArrowheads="1" noTextEdit="1"/>
          </p:cNvSpPr>
          <p:nvPr>
            <p:ph type="sldImg"/>
          </p:nvPr>
        </p:nvSpPr>
        <p:spPr>
          <a:xfrm>
            <a:off x="504825" y="711200"/>
            <a:ext cx="6424613" cy="3613150"/>
          </a:xfrm>
          <a:ln/>
        </p:spPr>
      </p:sp>
      <p:sp>
        <p:nvSpPr>
          <p:cNvPr id="215047" name="Rectangle 3"/>
          <p:cNvSpPr>
            <a:spLocks noGrp="1" noChangeArrowheads="1"/>
          </p:cNvSpPr>
          <p:nvPr>
            <p:ph type="body" idx="1"/>
          </p:nvPr>
        </p:nvSpPr>
        <p:spPr>
          <a:noFill/>
          <a:ln/>
        </p:spPr>
        <p:txBody>
          <a:bodyPr lIns="96167" tIns="48083" rIns="96167" bIns="48083"/>
          <a:lstStyle/>
          <a:p>
            <a:r>
              <a:rPr lang="en-US" sz="1000" dirty="0"/>
              <a:t>MMR vaccine has been successful in reducing the cases of measles in the United States and many young physicians, physician’s assistants and nurse practitioners have never seen an acute case of measles. The symptoms of measles are more than a rash and include conjunctivitis, fever and white lesions (Koplik spots) on the buccal mucosa. Practitioners who have not seen a case of measles sometimes make a diagnosis solely on the basis of a rash. Serologic testing is now required to confirm a case of measles. </a:t>
            </a:r>
          </a:p>
          <a:p>
            <a:endParaRPr lang="en-US" sz="1000" dirty="0"/>
          </a:p>
          <a:p>
            <a:pPr defTabSz="961787">
              <a:defRPr/>
            </a:pPr>
            <a:r>
              <a:rPr lang="en-US" sz="1000" dirty="0"/>
              <a:t>Infants 6-12 mos. of age travelling abroad should receive 1 dose of MMR. This dose must be repeated.</a:t>
            </a:r>
          </a:p>
          <a:p>
            <a:endParaRPr lang="en-US" sz="1000" dirty="0"/>
          </a:p>
          <a:p>
            <a:r>
              <a:rPr lang="en-US" sz="1000" dirty="0"/>
              <a:t>Measles antibodies develop in approximately 95% of children vaccinated at age 12 months. Seroconversion rates are similar for single-antigen measles, MMR vaccine, and MMRV vaccine. Approximately 2% to 7% of children who receive only 1 dose of MMR vaccine fail to respond to it, i.e., they experience primary vaccine failure. MMR vaccine failure can occur because of passive antibody in the vaccine recipient, immaturity of the immune system, damaged vaccine, or other reasons. Most persons who fail to respond to the first dose will respond to a second dose. Studies indicate that more than 99% of persons who receive 2 doses of measles vaccine (with the first dose administered no earlier than the first birthday) develop serologic evidence of measles immunity.</a:t>
            </a:r>
            <a:endParaRPr lang="en-US" sz="1000" dirty="0">
              <a:solidFill>
                <a:srgbClr val="675752"/>
              </a:solidFill>
              <a:latin typeface="arial" panose="020B0604020202020204" pitchFamily="34" charset="0"/>
            </a:endParaRPr>
          </a:p>
          <a:p>
            <a:r>
              <a:rPr lang="en-US" sz="1000" dirty="0">
                <a:solidFill>
                  <a:srgbClr val="675752"/>
                </a:solidFill>
                <a:latin typeface="arial" panose="020B0604020202020204" pitchFamily="34" charset="0"/>
              </a:rPr>
              <a:t>https://</a:t>
            </a:r>
            <a:r>
              <a:rPr lang="en-US" sz="1000" dirty="0" err="1">
                <a:solidFill>
                  <a:srgbClr val="675752"/>
                </a:solidFill>
                <a:latin typeface="arial" panose="020B0604020202020204" pitchFamily="34" charset="0"/>
              </a:rPr>
              <a:t>www.cdc.gov</a:t>
            </a:r>
            <a:r>
              <a:rPr lang="en-US" sz="1000" dirty="0">
                <a:solidFill>
                  <a:srgbClr val="675752"/>
                </a:solidFill>
                <a:latin typeface="arial" panose="020B0604020202020204" pitchFamily="34" charset="0"/>
              </a:rPr>
              <a:t>/vaccines/pubs/</a:t>
            </a:r>
            <a:r>
              <a:rPr lang="en-US" sz="1000" dirty="0" err="1">
                <a:solidFill>
                  <a:srgbClr val="675752"/>
                </a:solidFill>
                <a:latin typeface="arial" panose="020B0604020202020204" pitchFamily="34" charset="0"/>
              </a:rPr>
              <a:t>pinkbook</a:t>
            </a:r>
            <a:r>
              <a:rPr lang="en-US" sz="1000" dirty="0">
                <a:solidFill>
                  <a:srgbClr val="675752"/>
                </a:solidFill>
                <a:latin typeface="arial" panose="020B0604020202020204" pitchFamily="34" charset="0"/>
              </a:rPr>
              <a:t>/</a:t>
            </a:r>
            <a:r>
              <a:rPr lang="en-US" sz="1000" dirty="0" err="1">
                <a:solidFill>
                  <a:srgbClr val="675752"/>
                </a:solidFill>
                <a:latin typeface="arial" panose="020B0604020202020204" pitchFamily="34" charset="0"/>
              </a:rPr>
              <a:t>meas.html#vaccine</a:t>
            </a:r>
            <a:endParaRPr lang="en-US" sz="1000" dirty="0"/>
          </a:p>
          <a:p>
            <a:endParaRPr lang="en-US" sz="1000" dirty="0"/>
          </a:p>
          <a:p>
            <a:r>
              <a:rPr lang="en-US" sz="1000" b="1" dirty="0"/>
              <a:t> </a:t>
            </a:r>
          </a:p>
        </p:txBody>
      </p:sp>
      <p:sp>
        <p:nvSpPr>
          <p:cNvPr id="9" name="Footer Placeholder 8"/>
          <p:cNvSpPr>
            <a:spLocks noGrp="1"/>
          </p:cNvSpPr>
          <p:nvPr>
            <p:ph type="ftr" sz="quarter" idx="4"/>
          </p:nvPr>
        </p:nvSpPr>
        <p:spPr>
          <a:xfrm>
            <a:off x="251208" y="8505440"/>
            <a:ext cx="3077739" cy="471053"/>
          </a:xfrm>
          <a:prstGeom prst="rect">
            <a:avLst/>
          </a:prstGeom>
        </p:spPr>
        <p:txBody>
          <a:bodyPr/>
          <a:lstStyle/>
          <a:p>
            <a:pPr>
              <a:defRPr/>
            </a:pPr>
            <a:r>
              <a:rPr lang="en-US" dirty="0">
                <a:solidFill>
                  <a:prstClr val="black"/>
                </a:solidFill>
              </a:rPr>
              <a:t>EPIC 2022</a:t>
            </a:r>
          </a:p>
        </p:txBody>
      </p:sp>
    </p:spTree>
    <p:extLst>
      <p:ext uri="{BB962C8B-B14F-4D97-AF65-F5344CB8AC3E}">
        <p14:creationId xmlns:p14="http://schemas.microsoft.com/office/powerpoint/2010/main" val="41114094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From Immunize.org: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https://www.immunize.org/express/issue1640.asp#IZX1</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Measles-mumps-rubella (MMR) vaccine</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ACIP concluded its review of a newly FDA-approved measles-mumps-rubella (MMR) vaccine,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Priorix</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(GSK).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Priorix</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was first licensed in Germany in 1997 and is approved in over 100 countries. Several countries consider it fully interchangeable with the long-standing U.S. product MMR II (Merck) because it contains equivalent vaccine virus strains. No significant differences in safety or side effects have been found and members noted that having a second manufacturer licensed and recommended would help ensure the stability of the supply of MMR in the United States. ACIP voted unanimously to approve the following policy statement:</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“MMR vaccine (</a:t>
            </a:r>
            <a:r>
              <a:rPr kumimoji="0" lang="en-US" sz="1200" b="0" i="1" u="none" strike="noStrike" kern="1200" cap="none" spc="0" normalizeH="0" baseline="0" noProof="0" dirty="0" err="1">
                <a:ln>
                  <a:noFill/>
                </a:ln>
                <a:solidFill>
                  <a:prstClr val="black"/>
                </a:solidFill>
                <a:effectLst/>
                <a:uLnTx/>
                <a:uFillTx/>
                <a:latin typeface="Calibri" panose="020F0502020204030204"/>
                <a:ea typeface="+mn-ea"/>
                <a:cs typeface="+mn-cs"/>
              </a:rPr>
              <a:t>Priorix</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 GSK) is recommended according to currently recommended schedules and off-label uses as an option to prevent measles, mumps, and rubella.”</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Tree>
    <p:extLst>
      <p:ext uri="{BB962C8B-B14F-4D97-AF65-F5344CB8AC3E}">
        <p14:creationId xmlns:p14="http://schemas.microsoft.com/office/powerpoint/2010/main" val="1109992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6"/>
          <p:cNvSpPr txBox="1">
            <a:spLocks noGrp="1" noChangeArrowheads="1"/>
          </p:cNvSpPr>
          <p:nvPr/>
        </p:nvSpPr>
        <p:spPr bwMode="auto">
          <a:xfrm>
            <a:off x="1" y="6858328"/>
            <a:ext cx="4158746" cy="361289"/>
          </a:xfrm>
          <a:prstGeom prst="rect">
            <a:avLst/>
          </a:prstGeom>
          <a:noFill/>
          <a:ln w="9525">
            <a:noFill/>
            <a:miter lim="800000"/>
            <a:headEnd/>
            <a:tailEnd/>
          </a:ln>
        </p:spPr>
        <p:txBody>
          <a:bodyPr lIns="95094" tIns="47546" rIns="95094" bIns="47546" anchor="b"/>
          <a:lstStyle/>
          <a:p>
            <a:endParaRPr lang="en-US" sz="1200" dirty="0">
              <a:solidFill>
                <a:srgbClr val="000000"/>
              </a:solidFill>
            </a:endParaRPr>
          </a:p>
        </p:txBody>
      </p:sp>
      <p:sp>
        <p:nvSpPr>
          <p:cNvPr id="195587" name="Rectangle 7"/>
          <p:cNvSpPr txBox="1">
            <a:spLocks noGrp="1" noChangeArrowheads="1"/>
          </p:cNvSpPr>
          <p:nvPr/>
        </p:nvSpPr>
        <p:spPr bwMode="auto">
          <a:xfrm>
            <a:off x="5436143" y="6858328"/>
            <a:ext cx="4158746" cy="361289"/>
          </a:xfrm>
          <a:prstGeom prst="rect">
            <a:avLst/>
          </a:prstGeom>
          <a:noFill/>
          <a:ln w="9525">
            <a:noFill/>
            <a:miter lim="800000"/>
            <a:headEnd/>
            <a:tailEnd/>
          </a:ln>
        </p:spPr>
        <p:txBody>
          <a:bodyPr lIns="95094" tIns="47546" rIns="95094" bIns="47546" anchor="b"/>
          <a:lstStyle/>
          <a:p>
            <a:pPr algn="r"/>
            <a:endParaRPr lang="en-US" sz="1200" dirty="0">
              <a:solidFill>
                <a:srgbClr val="000000"/>
              </a:solidFill>
            </a:endParaRPr>
          </a:p>
        </p:txBody>
      </p:sp>
      <p:sp>
        <p:nvSpPr>
          <p:cNvPr id="195588" name="Rectangle 2"/>
          <p:cNvSpPr>
            <a:spLocks noGrp="1" noRot="1" noChangeAspect="1" noChangeArrowheads="1" noTextEdit="1"/>
          </p:cNvSpPr>
          <p:nvPr>
            <p:ph type="sldImg"/>
          </p:nvPr>
        </p:nvSpPr>
        <p:spPr>
          <a:xfrm>
            <a:off x="2444750" y="533400"/>
            <a:ext cx="4813300" cy="2706688"/>
          </a:xfrm>
          <a:ln/>
        </p:spPr>
      </p:sp>
      <p:sp>
        <p:nvSpPr>
          <p:cNvPr id="195589" name="Rectangle 3"/>
          <p:cNvSpPr>
            <a:spLocks noGrp="1" noChangeArrowheads="1"/>
          </p:cNvSpPr>
          <p:nvPr>
            <p:ph type="body" idx="1"/>
          </p:nvPr>
        </p:nvSpPr>
        <p:spPr>
          <a:xfrm>
            <a:off x="1279615" y="3430397"/>
            <a:ext cx="7037879" cy="3249136"/>
          </a:xfrm>
          <a:noFill/>
          <a:ln/>
        </p:spPr>
        <p:txBody>
          <a:bodyPr/>
          <a:lstStyle/>
          <a:p>
            <a:pPr>
              <a:spcBef>
                <a:spcPct val="0"/>
              </a:spcBef>
            </a:pPr>
            <a:r>
              <a:rPr lang="en-US" sz="1000" dirty="0">
                <a:latin typeface="Arial" charset="0"/>
              </a:rPr>
              <a:t>The EPIC immunization education program is developed and updated annually, and more frequently when necessary, by the Georgia Chapter of the American Academy of Pediatrics in partnership with the Georgia Immunization Program and in cooperation with the Georgia Academy of Family Physicians, the Georgia Chapter of the American College of Physicians/American Society of Internal Medicine, and the Georgia OB/GYN Society. </a:t>
            </a:r>
          </a:p>
          <a:p>
            <a:pPr>
              <a:spcBef>
                <a:spcPct val="0"/>
              </a:spcBef>
            </a:pPr>
            <a:endParaRPr lang="en-US" sz="1000" dirty="0">
              <a:latin typeface="Arial" charset="0"/>
            </a:endParaRPr>
          </a:p>
          <a:p>
            <a:pPr>
              <a:spcBef>
                <a:spcPct val="0"/>
              </a:spcBef>
            </a:pPr>
            <a:r>
              <a:rPr lang="en-US" sz="1000" dirty="0">
                <a:latin typeface="Arial" charset="0"/>
              </a:rPr>
              <a:t>EPIC education programs utilize information from the Centers for Disease Control and Prevention, ACIP Recommendations, The Immunization Action Coalition and other reliable resources. When there is more than one vaccine manufacturer for a specific type of vaccine the presenter utilizes the generic name (i.e. Tdap, hepatitis b etc.)</a:t>
            </a:r>
          </a:p>
          <a:p>
            <a:pPr>
              <a:spcBef>
                <a:spcPct val="0"/>
              </a:spcBef>
            </a:pPr>
            <a:r>
              <a:rPr lang="en-US" sz="1000" dirty="0">
                <a:latin typeface="Arial" charset="0"/>
              </a:rPr>
              <a:t>    </a:t>
            </a:r>
          </a:p>
          <a:p>
            <a:pPr>
              <a:spcBef>
                <a:spcPct val="0"/>
              </a:spcBef>
            </a:pPr>
            <a:endParaRPr lang="en-US" sz="900" b="1" dirty="0">
              <a:latin typeface="Arial" charset="0"/>
            </a:endParaRPr>
          </a:p>
          <a:p>
            <a:pPr>
              <a:spcBef>
                <a:spcPct val="0"/>
              </a:spcBef>
            </a:pPr>
            <a:r>
              <a:rPr lang="en-US" sz="900" dirty="0">
                <a:latin typeface="Arial" charset="0"/>
              </a:rPr>
              <a:t> </a:t>
            </a:r>
          </a:p>
          <a:p>
            <a:pPr>
              <a:spcBef>
                <a:spcPct val="0"/>
              </a:spcBef>
            </a:pPr>
            <a:endParaRPr lang="en-US" sz="900" dirty="0">
              <a:latin typeface="Arial" charset="0"/>
            </a:endParaRPr>
          </a:p>
        </p:txBody>
      </p:sp>
      <p:sp>
        <p:nvSpPr>
          <p:cNvPr id="7" name="Footer Placeholder 6"/>
          <p:cNvSpPr>
            <a:spLocks noGrp="1"/>
          </p:cNvSpPr>
          <p:nvPr>
            <p:ph type="ftr" sz="quarter" idx="4"/>
          </p:nvPr>
        </p:nvSpPr>
        <p:spPr>
          <a:xfrm>
            <a:off x="1" y="6746120"/>
            <a:ext cx="4068339" cy="356356"/>
          </a:xfrm>
          <a:prstGeom prst="rect">
            <a:avLst/>
          </a:prstGeom>
        </p:spPr>
        <p:txBody>
          <a:bodyPr/>
          <a:lstStyle/>
          <a:p>
            <a:pPr>
              <a:defRPr/>
            </a:pPr>
            <a:r>
              <a:rPr lang="en-US">
                <a:solidFill>
                  <a:srgbClr val="000000"/>
                </a:solidFill>
              </a:rPr>
              <a:t>EPIC 2022</a:t>
            </a:r>
            <a:endParaRPr lang="en-US" dirty="0">
              <a:solidFill>
                <a:srgbClr val="000000"/>
              </a:solidFill>
            </a:endParaRPr>
          </a:p>
        </p:txBody>
      </p:sp>
    </p:spTree>
    <p:extLst>
      <p:ext uri="{BB962C8B-B14F-4D97-AF65-F5344CB8AC3E}">
        <p14:creationId xmlns:p14="http://schemas.microsoft.com/office/powerpoint/2010/main" val="15192669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6"/>
          <p:cNvSpPr txBox="1">
            <a:spLocks noGrp="1" noChangeArrowheads="1"/>
          </p:cNvSpPr>
          <p:nvPr/>
        </p:nvSpPr>
        <p:spPr bwMode="auto">
          <a:xfrm>
            <a:off x="2" y="6926256"/>
            <a:ext cx="4213368" cy="364868"/>
          </a:xfrm>
          <a:prstGeom prst="rect">
            <a:avLst/>
          </a:prstGeom>
          <a:noFill/>
          <a:ln w="9525">
            <a:noFill/>
            <a:miter lim="800000"/>
            <a:headEnd/>
            <a:tailEnd/>
          </a:ln>
        </p:spPr>
        <p:txBody>
          <a:bodyPr lIns="96170" tIns="48085" rIns="96170" bIns="48085" anchor="b"/>
          <a:lstStyle/>
          <a:p>
            <a:endParaRPr lang="en-US" sz="1200" dirty="0"/>
          </a:p>
        </p:txBody>
      </p:sp>
      <p:sp>
        <p:nvSpPr>
          <p:cNvPr id="217091" name="Rectangle 7"/>
          <p:cNvSpPr txBox="1">
            <a:spLocks noGrp="1" noChangeArrowheads="1"/>
          </p:cNvSpPr>
          <p:nvPr/>
        </p:nvSpPr>
        <p:spPr bwMode="auto">
          <a:xfrm>
            <a:off x="5507541" y="6926256"/>
            <a:ext cx="4213368" cy="364868"/>
          </a:xfrm>
          <a:prstGeom prst="rect">
            <a:avLst/>
          </a:prstGeom>
          <a:noFill/>
          <a:ln w="9525">
            <a:noFill/>
            <a:miter lim="800000"/>
            <a:headEnd/>
            <a:tailEnd/>
          </a:ln>
        </p:spPr>
        <p:txBody>
          <a:bodyPr lIns="96170" tIns="48085" rIns="96170" bIns="48085" anchor="b"/>
          <a:lstStyle/>
          <a:p>
            <a:pPr algn="r"/>
            <a:endParaRPr lang="en-US" sz="1200" dirty="0"/>
          </a:p>
        </p:txBody>
      </p:sp>
      <p:sp>
        <p:nvSpPr>
          <p:cNvPr id="217092" name="Rectangle 6"/>
          <p:cNvSpPr txBox="1">
            <a:spLocks noGrp="1" noChangeArrowheads="1"/>
          </p:cNvSpPr>
          <p:nvPr/>
        </p:nvSpPr>
        <p:spPr bwMode="auto">
          <a:xfrm>
            <a:off x="2" y="6926256"/>
            <a:ext cx="4213368" cy="364868"/>
          </a:xfrm>
          <a:prstGeom prst="rect">
            <a:avLst/>
          </a:prstGeom>
          <a:noFill/>
          <a:ln w="9525">
            <a:noFill/>
            <a:miter lim="800000"/>
            <a:headEnd/>
            <a:tailEnd/>
          </a:ln>
        </p:spPr>
        <p:txBody>
          <a:bodyPr lIns="96170" tIns="48085" rIns="96170" bIns="48085" anchor="b"/>
          <a:lstStyle/>
          <a:p>
            <a:endParaRPr lang="en-US" sz="1200" dirty="0"/>
          </a:p>
        </p:txBody>
      </p:sp>
      <p:sp>
        <p:nvSpPr>
          <p:cNvPr id="217093" name="Rectangle 7"/>
          <p:cNvSpPr txBox="1">
            <a:spLocks noGrp="1" noChangeArrowheads="1"/>
          </p:cNvSpPr>
          <p:nvPr/>
        </p:nvSpPr>
        <p:spPr bwMode="auto">
          <a:xfrm>
            <a:off x="5507541" y="6926256"/>
            <a:ext cx="4213368" cy="364868"/>
          </a:xfrm>
          <a:prstGeom prst="rect">
            <a:avLst/>
          </a:prstGeom>
          <a:noFill/>
          <a:ln w="9525">
            <a:noFill/>
            <a:miter lim="800000"/>
            <a:headEnd/>
            <a:tailEnd/>
          </a:ln>
        </p:spPr>
        <p:txBody>
          <a:bodyPr lIns="96170" tIns="48085" rIns="96170" bIns="48085" anchor="b"/>
          <a:lstStyle/>
          <a:p>
            <a:pPr algn="r"/>
            <a:endParaRPr lang="en-US" sz="1200" dirty="0"/>
          </a:p>
        </p:txBody>
      </p:sp>
      <p:sp>
        <p:nvSpPr>
          <p:cNvPr id="217094" name="Rectangle 2"/>
          <p:cNvSpPr>
            <a:spLocks noGrp="1" noRot="1" noChangeAspect="1" noChangeArrowheads="1" noTextEdit="1"/>
          </p:cNvSpPr>
          <p:nvPr>
            <p:ph type="sldImg"/>
          </p:nvPr>
        </p:nvSpPr>
        <p:spPr>
          <a:xfrm>
            <a:off x="2433638" y="180975"/>
            <a:ext cx="4864100" cy="2735263"/>
          </a:xfrm>
          <a:ln/>
        </p:spPr>
      </p:sp>
      <p:sp>
        <p:nvSpPr>
          <p:cNvPr id="217095" name="Rectangle 3"/>
          <p:cNvSpPr>
            <a:spLocks noGrp="1" noChangeArrowheads="1"/>
          </p:cNvSpPr>
          <p:nvPr>
            <p:ph type="body" idx="1"/>
          </p:nvPr>
        </p:nvSpPr>
        <p:spPr>
          <a:xfrm>
            <a:off x="648210" y="2988676"/>
            <a:ext cx="8807109" cy="4083278"/>
          </a:xfrm>
          <a:noFill/>
          <a:ln/>
        </p:spPr>
        <p:txBody>
          <a:bodyPr lIns="96170" tIns="48085" rIns="96170" bIns="48085"/>
          <a:lstStyle/>
          <a:p>
            <a:pPr eaLnBrk="1" hangingPunct="1">
              <a:lnSpc>
                <a:spcPct val="80000"/>
              </a:lnSpc>
            </a:pPr>
            <a:r>
              <a:rPr lang="en-US" sz="1000" b="1" dirty="0"/>
              <a:t>Slide shows a child with typical varicella rash and infant with secondary bacterial infected varicella lesions, probably due to staph or strep</a:t>
            </a:r>
            <a:r>
              <a:rPr lang="en-US" sz="1000" dirty="0"/>
              <a:t> </a:t>
            </a:r>
          </a:p>
          <a:p>
            <a:pPr eaLnBrk="1" hangingPunct="1">
              <a:lnSpc>
                <a:spcPct val="80000"/>
              </a:lnSpc>
            </a:pPr>
            <a:r>
              <a:rPr lang="en-US" sz="1000" dirty="0"/>
              <a:t>Chicken pox or varicella is caused by the varicella zoster virus </a:t>
            </a:r>
          </a:p>
          <a:p>
            <a:pPr eaLnBrk="1" hangingPunct="1">
              <a:lnSpc>
                <a:spcPct val="80000"/>
              </a:lnSpc>
            </a:pPr>
            <a:r>
              <a:rPr lang="en-US" sz="1000" dirty="0"/>
              <a:t>Prior to licensure of varicella vaccine approximately 100 previously healthy children died from chicken pox each year</a:t>
            </a:r>
          </a:p>
          <a:p>
            <a:pPr eaLnBrk="1" hangingPunct="1">
              <a:lnSpc>
                <a:spcPct val="80000"/>
              </a:lnSpc>
            </a:pPr>
            <a:r>
              <a:rPr lang="en-US" sz="1000" dirty="0"/>
              <a:t>Newborns are in the highest risk group if maternal rash is 5 days before or 2 days after delivery  </a:t>
            </a:r>
          </a:p>
          <a:p>
            <a:pPr eaLnBrk="1" hangingPunct="1">
              <a:lnSpc>
                <a:spcPct val="80000"/>
              </a:lnSpc>
            </a:pPr>
            <a:r>
              <a:rPr lang="en-US" sz="1000" dirty="0"/>
              <a:t>Adults are 25 times more likely to die than children</a:t>
            </a:r>
          </a:p>
          <a:p>
            <a:pPr eaLnBrk="1" hangingPunct="1">
              <a:lnSpc>
                <a:spcPct val="80000"/>
              </a:lnSpc>
            </a:pPr>
            <a:r>
              <a:rPr lang="en-US" sz="1000" b="1" dirty="0"/>
              <a:t>Varicella Vaccine:</a:t>
            </a:r>
          </a:p>
          <a:p>
            <a:pPr eaLnBrk="1" hangingPunct="1">
              <a:lnSpc>
                <a:spcPct val="80000"/>
              </a:lnSpc>
            </a:pPr>
            <a:r>
              <a:rPr lang="en-US" sz="1000" dirty="0"/>
              <a:t>Live attenuated virus vaccine licensed in Japan and Korea in 1988, and in U.S. in 1995</a:t>
            </a:r>
          </a:p>
          <a:p>
            <a:pPr eaLnBrk="1" hangingPunct="1">
              <a:lnSpc>
                <a:spcPct val="80000"/>
              </a:lnSpc>
            </a:pPr>
            <a:r>
              <a:rPr lang="en-US" sz="1000" dirty="0"/>
              <a:t>One dose of vaccine is 85% effective; two doses provide nearly 88-98% efficacy.</a:t>
            </a:r>
          </a:p>
          <a:p>
            <a:pPr eaLnBrk="1" hangingPunct="1">
              <a:lnSpc>
                <a:spcPct val="80000"/>
              </a:lnSpc>
            </a:pPr>
            <a:r>
              <a:rPr lang="en-US" sz="1000" dirty="0"/>
              <a:t>Breakthrough chicken pox may occur in individuals who have received the vaccine</a:t>
            </a:r>
          </a:p>
          <a:p>
            <a:pPr eaLnBrk="1" hangingPunct="1">
              <a:lnSpc>
                <a:spcPct val="80000"/>
              </a:lnSpc>
            </a:pPr>
            <a:r>
              <a:rPr lang="en-US" sz="1000" dirty="0"/>
              <a:t>All cases of breakthrough chicken pox have been mild</a:t>
            </a:r>
          </a:p>
          <a:p>
            <a:pPr eaLnBrk="1" hangingPunct="1">
              <a:lnSpc>
                <a:spcPct val="80000"/>
              </a:lnSpc>
            </a:pPr>
            <a:r>
              <a:rPr lang="en-US" sz="1000" dirty="0"/>
              <a:t>Vaccine may be effective in preventing illness if given within 3 days and possibly up to 5 days after exposure.	 </a:t>
            </a:r>
          </a:p>
          <a:p>
            <a:pPr eaLnBrk="1" hangingPunct="1">
              <a:lnSpc>
                <a:spcPct val="80000"/>
              </a:lnSpc>
            </a:pPr>
            <a:endParaRPr lang="en-US" sz="1000" b="1" dirty="0"/>
          </a:p>
          <a:p>
            <a:pPr eaLnBrk="1" hangingPunct="1">
              <a:lnSpc>
                <a:spcPct val="80000"/>
              </a:lnSpc>
            </a:pPr>
            <a:r>
              <a:rPr lang="en-US" sz="1000" b="1" dirty="0"/>
              <a:t>Children who were up-to-date with one dose of varicella vaccine prior to starting school may not have received the second dose, so should receive it as soon as possible.</a:t>
            </a:r>
          </a:p>
          <a:p>
            <a:pPr eaLnBrk="1" hangingPunct="1">
              <a:lnSpc>
                <a:spcPct val="80000"/>
              </a:lnSpc>
            </a:pPr>
            <a:endParaRPr lang="en-US" sz="1000" b="1" dirty="0"/>
          </a:p>
        </p:txBody>
      </p:sp>
      <p:sp>
        <p:nvSpPr>
          <p:cNvPr id="9" name="Footer Placeholder 8"/>
          <p:cNvSpPr>
            <a:spLocks noGrp="1"/>
          </p:cNvSpPr>
          <p:nvPr>
            <p:ph type="ftr" sz="quarter" idx="4"/>
          </p:nvPr>
        </p:nvSpPr>
        <p:spPr>
          <a:xfrm>
            <a:off x="1" y="6746120"/>
            <a:ext cx="4068339" cy="356356"/>
          </a:xfrm>
          <a:prstGeom prst="rect">
            <a:avLst/>
          </a:prstGeom>
        </p:spPr>
        <p:txBody>
          <a:bodyPr/>
          <a:lstStyle/>
          <a:p>
            <a:pPr>
              <a:defRPr/>
            </a:pPr>
            <a:r>
              <a:rPr lang="en-US">
                <a:cs typeface="+mn-cs"/>
              </a:rPr>
              <a:t>EPIC 2022</a:t>
            </a:r>
            <a:endParaRPr lang="en-US" dirty="0">
              <a:cs typeface="+mn-cs"/>
            </a:endParaRPr>
          </a:p>
        </p:txBody>
      </p:sp>
    </p:spTree>
    <p:extLst>
      <p:ext uri="{BB962C8B-B14F-4D97-AF65-F5344CB8AC3E}">
        <p14:creationId xmlns:p14="http://schemas.microsoft.com/office/powerpoint/2010/main" val="1572633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a:xfrm>
            <a:off x="1" y="6746120"/>
            <a:ext cx="4068339" cy="356356"/>
          </a:xfrm>
          <a:prstGeom prst="rect">
            <a:avLst/>
          </a:prstGeom>
        </p:spPr>
        <p:txBody>
          <a:bodyPr/>
          <a:lstStyle/>
          <a:p>
            <a:pPr>
              <a:defRPr/>
            </a:pPr>
            <a:r>
              <a:rPr lang="en-US"/>
              <a:t>EPIC 2022</a:t>
            </a:r>
            <a:endParaRPr lang="en-US" dirty="0"/>
          </a:p>
        </p:txBody>
      </p:sp>
    </p:spTree>
    <p:extLst>
      <p:ext uri="{BB962C8B-B14F-4D97-AF65-F5344CB8AC3E}">
        <p14:creationId xmlns:p14="http://schemas.microsoft.com/office/powerpoint/2010/main" val="29803566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Rot="1" noChangeAspect="1" noChangeArrowheads="1" noTextEdit="1"/>
          </p:cNvSpPr>
          <p:nvPr>
            <p:ph type="sldImg"/>
          </p:nvPr>
        </p:nvSpPr>
        <p:spPr>
          <a:xfrm>
            <a:off x="2484438" y="538163"/>
            <a:ext cx="4859337" cy="2733675"/>
          </a:xfrm>
          <a:ln/>
        </p:spPr>
      </p:sp>
      <p:sp>
        <p:nvSpPr>
          <p:cNvPr id="229379" name="Rectangle 3"/>
          <p:cNvSpPr>
            <a:spLocks noGrp="1" noChangeArrowheads="1"/>
          </p:cNvSpPr>
          <p:nvPr>
            <p:ph type="body" idx="1"/>
          </p:nvPr>
        </p:nvSpPr>
        <p:spPr>
          <a:xfrm>
            <a:off x="648212" y="3464373"/>
            <a:ext cx="8534772" cy="3281317"/>
          </a:xfrm>
          <a:noFill/>
          <a:ln/>
        </p:spPr>
        <p:txBody>
          <a:bodyPr/>
          <a:lstStyle/>
          <a:p>
            <a:pPr>
              <a:lnSpc>
                <a:spcPct val="80000"/>
              </a:lnSpc>
            </a:pPr>
            <a:r>
              <a:rPr lang="en-US" sz="900" dirty="0">
                <a:latin typeface="Arial" charset="0"/>
              </a:rPr>
              <a:t>Dose 1 at Ages 12 through 47 Months </a:t>
            </a:r>
          </a:p>
          <a:p>
            <a:pPr>
              <a:lnSpc>
                <a:spcPct val="80000"/>
              </a:lnSpc>
            </a:pPr>
            <a:r>
              <a:rPr lang="en-US" sz="900" dirty="0">
                <a:latin typeface="Arial" charset="0"/>
              </a:rPr>
              <a:t>Compared with use of MMR and varicella vaccines at the same visit, use of MMRV vaccine results in one fewer injection but is associated with a higher risk for fever and febrile seizures 5 through 12 days after the first dose among children aged 12 through 23 months* (about one </a:t>
            </a:r>
            <a:r>
              <a:rPr lang="en-US" sz="900" i="1" dirty="0">
                <a:latin typeface="Arial" charset="0"/>
              </a:rPr>
              <a:t>extra </a:t>
            </a:r>
            <a:r>
              <a:rPr lang="en-US" sz="900" dirty="0">
                <a:latin typeface="Arial" charset="0"/>
              </a:rPr>
              <a:t>febrile seizure for every 2,300–2,600 MMRV vaccine doses). Use of MMR and varicella vaccines avoids this increased risk for fever and febrile seizures following MMRV vaccine. Providers who face barriers to clearly communicating these benefits and risks for any reason (e.g., language barriers) should administer MMR and varicella vaccines. </a:t>
            </a:r>
          </a:p>
          <a:p>
            <a:pPr>
              <a:lnSpc>
                <a:spcPct val="80000"/>
              </a:lnSpc>
            </a:pPr>
            <a:r>
              <a:rPr lang="en-US" sz="900" dirty="0">
                <a:latin typeface="Arial" charset="0"/>
              </a:rPr>
              <a:t>Dose 1 at Ages 48 Months and Older and Dose 2 at any Age </a:t>
            </a:r>
          </a:p>
          <a:p>
            <a:pPr>
              <a:lnSpc>
                <a:spcPct val="80000"/>
              </a:lnSpc>
            </a:pPr>
            <a:r>
              <a:rPr lang="en-US" sz="900" dirty="0">
                <a:latin typeface="Arial" charset="0"/>
              </a:rPr>
              <a:t>For the first dose of measles, mumps, rubella, and varicella vaccines at ages 48 months and older and for dose 2 at any age (15 months through 12 years), use of MMRV vaccine generally is preferred over separate injections of its equivalent component vaccines (i.e., MMR and varicella vaccines). Considerations should include provider assessment†, patient preference, and the potential for adverse events. </a:t>
            </a:r>
          </a:p>
          <a:p>
            <a:pPr>
              <a:lnSpc>
                <a:spcPct val="80000"/>
              </a:lnSpc>
            </a:pPr>
            <a:r>
              <a:rPr lang="en-US" sz="900" dirty="0">
                <a:latin typeface="Arial" charset="0"/>
              </a:rPr>
              <a:t>Of note, the routinely recommended ages for measles, mumps, rubella and varicella vaccination continue to be 12 through 15 months of age for dose 1 and 4 through 6 years of age for dose 2. </a:t>
            </a:r>
          </a:p>
          <a:p>
            <a:pPr>
              <a:lnSpc>
                <a:spcPct val="80000"/>
              </a:lnSpc>
            </a:pPr>
            <a:r>
              <a:rPr lang="en-US" sz="900" b="1" dirty="0">
                <a:latin typeface="Arial" charset="0"/>
              </a:rPr>
              <a:t>Other MMRV Vaccine-related Guidance </a:t>
            </a:r>
            <a:endParaRPr lang="en-US" sz="900" dirty="0">
              <a:latin typeface="Arial" charset="0"/>
            </a:endParaRPr>
          </a:p>
          <a:p>
            <a:pPr>
              <a:lnSpc>
                <a:spcPct val="80000"/>
              </a:lnSpc>
            </a:pPr>
            <a:r>
              <a:rPr lang="en-US" sz="900" b="1" dirty="0">
                <a:latin typeface="Arial" charset="0"/>
              </a:rPr>
              <a:t>New precaution for MMRV Vaccine Use </a:t>
            </a:r>
            <a:endParaRPr lang="en-US" sz="900" dirty="0">
              <a:latin typeface="Arial" charset="0"/>
            </a:endParaRPr>
          </a:p>
          <a:p>
            <a:pPr>
              <a:lnSpc>
                <a:spcPct val="80000"/>
              </a:lnSpc>
            </a:pPr>
            <a:r>
              <a:rPr lang="en-US" sz="900" dirty="0">
                <a:latin typeface="Arial" charset="0"/>
              </a:rPr>
              <a:t>A personal or family (i.e., sibling, parent) history of seizures is a precaution for MMRV vaccination. Studies suggest that children who have a personal or family history of febrile seizures or family history of epilepsy are at increased risk for febrile seizures compared with children who do not have such histories. Children with a personal or family history of seizures generally should be vaccinated with MMR and varicella vaccines because the risks of using MMRV vaccine in this group of children generally outweigh the benefit of MMRV vaccine. </a:t>
            </a:r>
          </a:p>
          <a:p>
            <a:pPr>
              <a:lnSpc>
                <a:spcPct val="80000"/>
              </a:lnSpc>
            </a:pPr>
            <a:r>
              <a:rPr lang="en-US" sz="900" dirty="0">
                <a:latin typeface="Arial" charset="0"/>
              </a:rPr>
              <a:t>CDC has developed materials to help with the implementation of the updated recommendations for use of MMRV vaccine: </a:t>
            </a:r>
          </a:p>
          <a:p>
            <a:pPr>
              <a:lnSpc>
                <a:spcPct val="80000"/>
              </a:lnSpc>
            </a:pPr>
            <a:r>
              <a:rPr lang="en-US" sz="900" dirty="0">
                <a:latin typeface="Arial" charset="0"/>
              </a:rPr>
              <a:t>https://www.cdc.gov/vaccinesafety/vaccines/mmrv-vaccine.html</a:t>
            </a:r>
          </a:p>
          <a:p>
            <a:pPr>
              <a:lnSpc>
                <a:spcPct val="80000"/>
              </a:lnSpc>
            </a:pPr>
            <a:endParaRPr lang="en-US" sz="900" dirty="0">
              <a:latin typeface="Arial" charset="0"/>
            </a:endParaRPr>
          </a:p>
          <a:p>
            <a:pPr>
              <a:lnSpc>
                <a:spcPct val="80000"/>
              </a:lnSpc>
            </a:pPr>
            <a:r>
              <a:rPr lang="en-US" sz="900" dirty="0">
                <a:latin typeface="Arial" charset="0"/>
              </a:rPr>
              <a:t>* The 47 month cut-off was chosen on the basis of the epidemiology of febrile seizures: first febrile seizures are uncommon after age 4 years, approximately 94% of febrile seizures occur in children aged less than 4 years. </a:t>
            </a:r>
          </a:p>
          <a:p>
            <a:pPr>
              <a:lnSpc>
                <a:spcPct val="80000"/>
              </a:lnSpc>
            </a:pPr>
            <a:r>
              <a:rPr lang="en-US" sz="900" dirty="0">
                <a:latin typeface="Arial" charset="0"/>
              </a:rPr>
              <a:t>† Provider assessment should include the number of injections, vaccine availability, likelihood of improved coverage, likelihood of patient return, and storage and cost consideration. </a:t>
            </a:r>
          </a:p>
        </p:txBody>
      </p:sp>
      <p:sp>
        <p:nvSpPr>
          <p:cNvPr id="6" name="Footer Placeholder 5"/>
          <p:cNvSpPr>
            <a:spLocks noGrp="1"/>
          </p:cNvSpPr>
          <p:nvPr>
            <p:ph type="ftr" sz="quarter" idx="4"/>
          </p:nvPr>
        </p:nvSpPr>
        <p:spPr>
          <a:xfrm>
            <a:off x="1" y="6746120"/>
            <a:ext cx="4068339" cy="356356"/>
          </a:xfrm>
          <a:prstGeom prst="rect">
            <a:avLst/>
          </a:prstGeom>
        </p:spPr>
        <p:txBody>
          <a:bodyPr/>
          <a:lstStyle/>
          <a:p>
            <a:pPr>
              <a:defRPr/>
            </a:pPr>
            <a:r>
              <a:rPr lang="en-US">
                <a:solidFill>
                  <a:prstClr val="black"/>
                </a:solidFill>
              </a:rPr>
              <a:t>EPIC 2022</a:t>
            </a:r>
            <a:endParaRPr lang="en-US" dirty="0">
              <a:solidFill>
                <a:prstClr val="black"/>
              </a:solidFill>
            </a:endParaRPr>
          </a:p>
        </p:txBody>
      </p:sp>
    </p:spTree>
    <p:extLst>
      <p:ext uri="{BB962C8B-B14F-4D97-AF65-F5344CB8AC3E}">
        <p14:creationId xmlns:p14="http://schemas.microsoft.com/office/powerpoint/2010/main" val="21785539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6"/>
          <p:cNvSpPr txBox="1">
            <a:spLocks noGrp="1" noChangeArrowheads="1"/>
          </p:cNvSpPr>
          <p:nvPr/>
        </p:nvSpPr>
        <p:spPr bwMode="auto">
          <a:xfrm>
            <a:off x="2" y="6926256"/>
            <a:ext cx="4213368" cy="364868"/>
          </a:xfrm>
          <a:prstGeom prst="rect">
            <a:avLst/>
          </a:prstGeom>
          <a:noFill/>
          <a:ln w="9525">
            <a:noFill/>
            <a:miter lim="800000"/>
            <a:headEnd/>
            <a:tailEnd/>
          </a:ln>
        </p:spPr>
        <p:txBody>
          <a:bodyPr lIns="96170" tIns="48085" rIns="96170" bIns="48085" anchor="b"/>
          <a:lstStyle/>
          <a:p>
            <a:endParaRPr lang="en-US" sz="1200" dirty="0"/>
          </a:p>
        </p:txBody>
      </p:sp>
      <p:sp>
        <p:nvSpPr>
          <p:cNvPr id="231427" name="Rectangle 7"/>
          <p:cNvSpPr txBox="1">
            <a:spLocks noGrp="1" noChangeArrowheads="1"/>
          </p:cNvSpPr>
          <p:nvPr/>
        </p:nvSpPr>
        <p:spPr bwMode="auto">
          <a:xfrm>
            <a:off x="5507541" y="6926256"/>
            <a:ext cx="4213368" cy="364868"/>
          </a:xfrm>
          <a:prstGeom prst="rect">
            <a:avLst/>
          </a:prstGeom>
          <a:noFill/>
          <a:ln w="9525">
            <a:noFill/>
            <a:miter lim="800000"/>
            <a:headEnd/>
            <a:tailEnd/>
          </a:ln>
        </p:spPr>
        <p:txBody>
          <a:bodyPr lIns="96170" tIns="48085" rIns="96170" bIns="48085" anchor="b"/>
          <a:lstStyle/>
          <a:p>
            <a:pPr algn="r"/>
            <a:endParaRPr lang="en-US" sz="1200" dirty="0"/>
          </a:p>
        </p:txBody>
      </p:sp>
      <p:sp>
        <p:nvSpPr>
          <p:cNvPr id="231428" name="Rectangle 6"/>
          <p:cNvSpPr txBox="1">
            <a:spLocks noGrp="1" noChangeArrowheads="1"/>
          </p:cNvSpPr>
          <p:nvPr/>
        </p:nvSpPr>
        <p:spPr bwMode="auto">
          <a:xfrm>
            <a:off x="2" y="6926256"/>
            <a:ext cx="4213368" cy="364868"/>
          </a:xfrm>
          <a:prstGeom prst="rect">
            <a:avLst/>
          </a:prstGeom>
          <a:noFill/>
          <a:ln w="9525">
            <a:noFill/>
            <a:miter lim="800000"/>
            <a:headEnd/>
            <a:tailEnd/>
          </a:ln>
        </p:spPr>
        <p:txBody>
          <a:bodyPr lIns="96170" tIns="48085" rIns="96170" bIns="48085" anchor="b"/>
          <a:lstStyle/>
          <a:p>
            <a:endParaRPr lang="en-US" sz="1200" dirty="0"/>
          </a:p>
        </p:txBody>
      </p:sp>
      <p:sp>
        <p:nvSpPr>
          <p:cNvPr id="231429" name="Rectangle 7"/>
          <p:cNvSpPr txBox="1">
            <a:spLocks noGrp="1" noChangeArrowheads="1"/>
          </p:cNvSpPr>
          <p:nvPr/>
        </p:nvSpPr>
        <p:spPr bwMode="auto">
          <a:xfrm>
            <a:off x="5507541" y="6926256"/>
            <a:ext cx="4213368" cy="364868"/>
          </a:xfrm>
          <a:prstGeom prst="rect">
            <a:avLst/>
          </a:prstGeom>
          <a:noFill/>
          <a:ln w="9525">
            <a:noFill/>
            <a:miter lim="800000"/>
            <a:headEnd/>
            <a:tailEnd/>
          </a:ln>
        </p:spPr>
        <p:txBody>
          <a:bodyPr lIns="96170" tIns="48085" rIns="96170" bIns="48085" anchor="b"/>
          <a:lstStyle/>
          <a:p>
            <a:pPr algn="r"/>
            <a:endParaRPr lang="en-US" sz="1200" dirty="0"/>
          </a:p>
        </p:txBody>
      </p:sp>
      <p:sp>
        <p:nvSpPr>
          <p:cNvPr id="231430" name="Rectangle 2"/>
          <p:cNvSpPr>
            <a:spLocks noGrp="1" noRot="1" noChangeAspect="1" noChangeArrowheads="1" noTextEdit="1"/>
          </p:cNvSpPr>
          <p:nvPr>
            <p:ph type="sldImg"/>
          </p:nvPr>
        </p:nvSpPr>
        <p:spPr>
          <a:xfrm>
            <a:off x="2433638" y="546100"/>
            <a:ext cx="4864100" cy="2735263"/>
          </a:xfrm>
          <a:ln/>
        </p:spPr>
      </p:sp>
      <p:sp>
        <p:nvSpPr>
          <p:cNvPr id="231431" name="Rectangle 3"/>
          <p:cNvSpPr>
            <a:spLocks noGrp="1" noChangeArrowheads="1"/>
          </p:cNvSpPr>
          <p:nvPr>
            <p:ph type="body" idx="1"/>
          </p:nvPr>
        </p:nvSpPr>
        <p:spPr>
          <a:xfrm>
            <a:off x="1296424" y="3464373"/>
            <a:ext cx="7130316" cy="3281317"/>
          </a:xfrm>
          <a:noFill/>
          <a:ln/>
        </p:spPr>
        <p:txBody>
          <a:bodyPr lIns="96170" tIns="48085" rIns="96170" bIns="48085"/>
          <a:lstStyle/>
          <a:p>
            <a:pPr eaLnBrk="1" hangingPunct="1"/>
            <a:r>
              <a:rPr lang="en-US" sz="1000" dirty="0">
                <a:latin typeface="Arial" charset="0"/>
              </a:rPr>
              <a:t>The picture on left shows zoster (shingles) on the upper chest and back</a:t>
            </a:r>
            <a:r>
              <a:rPr lang="en-US" sz="1000" b="1" dirty="0">
                <a:latin typeface="Arial" charset="0"/>
              </a:rPr>
              <a:t>.</a:t>
            </a:r>
          </a:p>
          <a:p>
            <a:pPr eaLnBrk="1" hangingPunct="1"/>
            <a:r>
              <a:rPr lang="en-US" sz="1000" dirty="0">
                <a:latin typeface="Arial" charset="0"/>
              </a:rPr>
              <a:t>The picture on right shows zoster on the face involving one of the cranial nerves.</a:t>
            </a:r>
          </a:p>
          <a:p>
            <a:pPr eaLnBrk="1" hangingPunct="1"/>
            <a:r>
              <a:rPr lang="en-US" sz="1000" dirty="0">
                <a:latin typeface="Arial" charset="0"/>
              </a:rPr>
              <a:t> </a:t>
            </a:r>
          </a:p>
        </p:txBody>
      </p:sp>
      <p:sp>
        <p:nvSpPr>
          <p:cNvPr id="9" name="Footer Placeholder 8"/>
          <p:cNvSpPr>
            <a:spLocks noGrp="1"/>
          </p:cNvSpPr>
          <p:nvPr>
            <p:ph type="ftr" sz="quarter" idx="4"/>
          </p:nvPr>
        </p:nvSpPr>
        <p:spPr>
          <a:xfrm>
            <a:off x="1" y="6746120"/>
            <a:ext cx="4068339" cy="356356"/>
          </a:xfrm>
          <a:prstGeom prst="rect">
            <a:avLst/>
          </a:prstGeom>
        </p:spPr>
        <p:txBody>
          <a:bodyPr/>
          <a:lstStyle/>
          <a:p>
            <a:pPr>
              <a:defRPr/>
            </a:pPr>
            <a:r>
              <a:rPr lang="en-US"/>
              <a:t>EPIC 2022</a:t>
            </a:r>
            <a:endParaRPr lang="en-US" dirty="0"/>
          </a:p>
        </p:txBody>
      </p:sp>
    </p:spTree>
    <p:extLst>
      <p:ext uri="{BB962C8B-B14F-4D97-AF65-F5344CB8AC3E}">
        <p14:creationId xmlns:p14="http://schemas.microsoft.com/office/powerpoint/2010/main" val="962035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83779" y="4400549"/>
            <a:ext cx="6327228" cy="4284663"/>
          </a:xfrm>
        </p:spPr>
        <p:txBody>
          <a:bodyPr/>
          <a:lstStyle/>
          <a:p>
            <a:r>
              <a:rPr lang="en-US" b="1" dirty="0"/>
              <a:t>As of November 18, 2020, Zostavax (ZVL) is no longer available for use in the United States.</a:t>
            </a:r>
          </a:p>
          <a:p>
            <a:endParaRPr lang="en-US" b="1" dirty="0"/>
          </a:p>
          <a:p>
            <a:r>
              <a:rPr lang="en-US" dirty="0"/>
              <a:t>RZV may be used in adults aged ≥50 years, irrespective of prior receipt of varicella vaccine or ZVL, and does not require screening for a history of chickenpox (varicella). </a:t>
            </a:r>
            <a:endParaRPr lang="en-US" b="1" dirty="0"/>
          </a:p>
          <a:p>
            <a:r>
              <a:rPr lang="en-US" b="1" dirty="0"/>
              <a:t>Persons with a history of herpes zoster</a:t>
            </a:r>
            <a:r>
              <a:rPr lang="en-US" dirty="0"/>
              <a:t>. Herpes zoster can recur. Adults with a history of herpes zoster should receive RZV. If a patient is experiencing an episode of herpes zoster, vaccination should be delayed until the acute stage of the illness is over and symptoms abate. Studies of safety and immunogenicity of RZV in this population are ongoing.</a:t>
            </a:r>
          </a:p>
          <a:p>
            <a:r>
              <a:rPr lang="en-US" b="1" dirty="0"/>
              <a:t>Persons with chronic medical conditions.</a:t>
            </a:r>
            <a:r>
              <a:rPr lang="en-US" dirty="0"/>
              <a:t> Adults with chronic medical conditions (e.g., chronic renal failure, diabetes mellitus, rheumatoid arthritis, and chronic pulmonary disease) should receive RZV.</a:t>
            </a:r>
          </a:p>
          <a:p>
            <a:r>
              <a:rPr lang="en-US" b="1" dirty="0"/>
              <a:t>Persons known to be VZV negative</a:t>
            </a:r>
            <a:r>
              <a:rPr lang="en-US" dirty="0"/>
              <a:t>. Screening for a history of varicella (either verbally or via laboratory serology) before vaccination for herpes zoster is not recommended. However, in persons known to be VZV negative via serologic testing, ACIP guidelines for varicella vaccination should be followed. RZV has not been evaluated in persons who are VZV seronegative and the vaccine is not indicated for the prevention of chickenpox (varicella).</a:t>
            </a:r>
          </a:p>
          <a:p>
            <a:r>
              <a:rPr lang="en-US" b="1" dirty="0"/>
              <a:t>Current herpes zoster infection</a:t>
            </a:r>
            <a:r>
              <a:rPr lang="en-US" dirty="0"/>
              <a:t>. RZV is not a treatment for herpes zoster or postherpetic neuralgia and should not be administered during an acute episode of herpes zoster.</a:t>
            </a:r>
            <a:endParaRPr lang="en-US" b="1" dirty="0"/>
          </a:p>
          <a:p>
            <a:endParaRPr lang="en-US" sz="1600" b="0"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a:xfrm>
            <a:off x="93518" y="8449686"/>
            <a:ext cx="3077739" cy="471053"/>
          </a:xfrm>
          <a:prstGeom prst="rect">
            <a:avLst/>
          </a:prstGeom>
        </p:spPr>
        <p:txBody>
          <a:bodyPr/>
          <a:lstStyle/>
          <a:p>
            <a:pPr>
              <a:defRPr/>
            </a:pPr>
            <a:r>
              <a:rPr lang="en-US"/>
              <a:t>EPIC 2022</a:t>
            </a:r>
            <a:endParaRPr lang="en-US" dirty="0"/>
          </a:p>
        </p:txBody>
      </p:sp>
      <p:sp>
        <p:nvSpPr>
          <p:cNvPr id="5" name="Slide Number Placeholder 4"/>
          <p:cNvSpPr>
            <a:spLocks noGrp="1"/>
          </p:cNvSpPr>
          <p:nvPr>
            <p:ph type="sldNum" sz="quarter" idx="11"/>
          </p:nvPr>
        </p:nvSpPr>
        <p:spPr/>
        <p:txBody>
          <a:bodyPr/>
          <a:lstStyle/>
          <a:p>
            <a:fld id="{FCAE2EBA-2834-4C6A-95ED-EBF5279A6CE9}" type="slidenum">
              <a:rPr lang="en-US" smtClean="0"/>
              <a:t>24</a:t>
            </a:fld>
            <a:endParaRPr lang="en-US"/>
          </a:p>
        </p:txBody>
      </p:sp>
    </p:spTree>
    <p:extLst>
      <p:ext uri="{BB962C8B-B14F-4D97-AF65-F5344CB8AC3E}">
        <p14:creationId xmlns:p14="http://schemas.microsoft.com/office/powerpoint/2010/main" val="33359996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83779" y="4400549"/>
            <a:ext cx="6327228" cy="4284663"/>
          </a:xfrm>
        </p:spPr>
        <p:txBody>
          <a:bodyPr/>
          <a:lstStyle/>
          <a:p>
            <a:r>
              <a:rPr lang="en-US" b="1" dirty="0"/>
              <a:t>As of November 18, 2020, Zostavax (ZVL) is no longer available for use in the United States.</a:t>
            </a:r>
          </a:p>
          <a:p>
            <a:endParaRPr lang="en-US" b="1" dirty="0"/>
          </a:p>
          <a:p>
            <a:br>
              <a:rPr lang="en-US" dirty="0"/>
            </a:br>
            <a:endParaRPr lang="en-US" dirty="0"/>
          </a:p>
          <a:p>
            <a:endParaRPr lang="en-US" sz="1600" b="0"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a:xfrm>
            <a:off x="93518" y="8449686"/>
            <a:ext cx="3077739" cy="471053"/>
          </a:xfrm>
          <a:prstGeom prst="rect">
            <a:avLst/>
          </a:prstGeom>
        </p:spPr>
        <p:txBody>
          <a:bodyPr/>
          <a:lstStyle/>
          <a:p>
            <a:pPr>
              <a:defRPr/>
            </a:pPr>
            <a:r>
              <a:rPr lang="en-US"/>
              <a:t>EPIC 2022</a:t>
            </a:r>
            <a:endParaRPr lang="en-US" dirty="0"/>
          </a:p>
        </p:txBody>
      </p:sp>
      <p:sp>
        <p:nvSpPr>
          <p:cNvPr id="5" name="Slide Number Placeholder 4"/>
          <p:cNvSpPr>
            <a:spLocks noGrp="1"/>
          </p:cNvSpPr>
          <p:nvPr>
            <p:ph type="sldNum" sz="quarter" idx="11"/>
          </p:nvPr>
        </p:nvSpPr>
        <p:spPr/>
        <p:txBody>
          <a:bodyPr/>
          <a:lstStyle/>
          <a:p>
            <a:fld id="{FCAE2EBA-2834-4C6A-95ED-EBF5279A6CE9}" type="slidenum">
              <a:rPr lang="en-US" smtClean="0"/>
              <a:t>25</a:t>
            </a:fld>
            <a:endParaRPr lang="en-US"/>
          </a:p>
        </p:txBody>
      </p:sp>
    </p:spTree>
    <p:extLst>
      <p:ext uri="{BB962C8B-B14F-4D97-AF65-F5344CB8AC3E}">
        <p14:creationId xmlns:p14="http://schemas.microsoft.com/office/powerpoint/2010/main" val="28881285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11491091"/>
          </a:xfrm>
        </p:spPr>
        <p:txBody>
          <a:bodyPr/>
          <a:lstStyle/>
          <a:p>
            <a:r>
              <a:rPr lang="en-US" sz="1200" b="0" i="0" kern="1200" dirty="0">
                <a:solidFill>
                  <a:schemeClr val="tx1"/>
                </a:solidFill>
                <a:effectLst/>
                <a:latin typeface="+mn-lt"/>
                <a:ea typeface="+mn-ea"/>
                <a:cs typeface="+mn-cs"/>
              </a:rPr>
              <a:t>Recombinant zoster vaccine (RZV, Shingrix, GSK) has been recommended for immunocompetent adults age 50 years and older since January 2018. Compared to this population, people younger than 50 who are immunodeficient or immunosuppressed due to disease or therapy are at equal or greater risk of developing herpes zoster and its complications. Following its Evidence to Recommendation framework, ACIP reviewed available data and unanimously approved the following </a:t>
            </a:r>
            <a:r>
              <a:rPr lang="en-US" sz="1200" b="0" i="0" kern="1200" dirty="0" err="1">
                <a:solidFill>
                  <a:schemeClr val="tx1"/>
                </a:solidFill>
                <a:effectLst/>
                <a:latin typeface="+mn-lt"/>
                <a:ea typeface="+mn-ea"/>
                <a:cs typeface="+mn-cs"/>
              </a:rPr>
              <a:t>recommendation:Two</a:t>
            </a:r>
            <a:r>
              <a:rPr lang="en-US" sz="1200" b="0" i="0" kern="1200" dirty="0">
                <a:solidFill>
                  <a:schemeClr val="tx1"/>
                </a:solidFill>
                <a:effectLst/>
                <a:latin typeface="+mn-lt"/>
                <a:ea typeface="+mn-ea"/>
                <a:cs typeface="+mn-cs"/>
              </a:rPr>
              <a:t> doses of recombinant zoster vaccine are recommended for the prevention of herpes zoster and its complications in adults age 19 years or older who are or will be immunodeficient or immunosuppressed due to disease or therapy.</a:t>
            </a:r>
          </a:p>
          <a:p>
            <a:r>
              <a:rPr lang="en-US" b="1" dirty="0"/>
              <a:t>Dosing schedule.</a:t>
            </a:r>
            <a:r>
              <a:rPr lang="en-US" dirty="0"/>
              <a:t> Two RZV doses are necessary, regardless of previous history of herpes zoster or previous receipt of zoster vaccine live. The second RZV dose should typically be given 2–6 months after the first; for persons who are or will be immunodeficient or immunosuppressed and who would benefit from a shorter vaccination schedule, the second dose can be administered 1–2 months after the first (</a:t>
            </a:r>
            <a:r>
              <a:rPr lang="en-US" i="1" dirty="0"/>
              <a:t>2</a:t>
            </a:r>
            <a:r>
              <a:rPr lang="en-US" dirty="0"/>
              <a:t>). If the second RZV dose is given sooner than 4 weeks after the first, a valid second dose should be repeated at least 4 weeks after the dose given too early. The vaccine series does not need to be restarted if more than 6 months have elapsed since the first dose.</a:t>
            </a:r>
          </a:p>
          <a:p>
            <a:r>
              <a:rPr lang="en-US" b="1" dirty="0"/>
              <a:t>Timing of vaccination.</a:t>
            </a:r>
            <a:r>
              <a:rPr lang="en-US" dirty="0"/>
              <a:t> When possible, patients should be vaccinated before becoming immunosuppressed. Otherwise, providers should consider timing vaccination when the immune response is likely to be most robust (i.e., during periods of lower immunosuppression and stable disease). RZV may be administered to patients who previously received varicella vaccine. RZV is not a live virus vaccine; therefore, RZV may be administered while patients are taking antiviral medications.</a:t>
            </a:r>
          </a:p>
          <a:p>
            <a:r>
              <a:rPr lang="en-US" b="1" dirty="0"/>
              <a:t>Coadministration with other vaccines.</a:t>
            </a:r>
            <a:r>
              <a:rPr lang="en-US" dirty="0"/>
              <a:t> Recombinant and adjuvanted vaccines, such as RZV, can be administered concomitantly, at different anatomic sites, with other adult vaccines, including COVID-19 vaccines (</a:t>
            </a:r>
            <a:r>
              <a:rPr lang="en-US" i="1" dirty="0"/>
              <a:t>17</a:t>
            </a:r>
            <a:r>
              <a:rPr lang="en-US" dirty="0"/>
              <a:t>). Concomitant administration of RZV with other adult vaccines</a:t>
            </a:r>
            <a:r>
              <a:rPr lang="en-US" baseline="30000" dirty="0"/>
              <a:t>¶¶¶¶</a:t>
            </a:r>
            <a:r>
              <a:rPr lang="en-US" dirty="0"/>
              <a:t> has been studied, and there was no evidence for interference in the immune response to either vaccine or of safety concerns (</a:t>
            </a:r>
            <a:r>
              <a:rPr lang="en-US" i="1" dirty="0"/>
              <a:t>18</a:t>
            </a:r>
            <a:r>
              <a:rPr lang="en-US" dirty="0"/>
              <a:t>–</a:t>
            </a:r>
            <a:r>
              <a:rPr lang="en-US" i="1" dirty="0"/>
              <a:t>20</a:t>
            </a:r>
            <a:r>
              <a:rPr lang="en-US" dirty="0"/>
              <a:t>). Coadministration of RZV with adjuvanted influenza vaccine (</a:t>
            </a:r>
            <a:r>
              <a:rPr lang="en-US" dirty="0" err="1"/>
              <a:t>Fluad</a:t>
            </a:r>
            <a:r>
              <a:rPr lang="en-US" dirty="0"/>
              <a:t>) and COVID-19 vaccines is being studied.</a:t>
            </a:r>
          </a:p>
          <a:p>
            <a:r>
              <a:rPr lang="en-US" b="1" dirty="0"/>
              <a:t>Counseling for reactogenicity.</a:t>
            </a:r>
            <a:r>
              <a:rPr lang="en-US" dirty="0"/>
              <a:t> Before vaccination, providers should counsel patients about expected local and systemic reactogenicity, including grade 3 reactions. It is generally not recommended to take antipyretic or analgesic medications prophylactically before vaccination; however, antipyretic or analgesic medications may be taken for the treatment of postvaccination local or systemic symptoms. Patients should be encouraged to complete the series even if they experienced a (</a:t>
            </a:r>
            <a:r>
              <a:rPr lang="en-US" dirty="0" err="1"/>
              <a:t>nonanaphylactic</a:t>
            </a:r>
            <a:r>
              <a:rPr lang="en-US" dirty="0"/>
              <a:t>) grade 1–3 reaction after receipt of the first RZV dose.</a:t>
            </a:r>
          </a:p>
          <a:p>
            <a:r>
              <a:rPr lang="en-US" b="1" dirty="0"/>
              <a:t>Persons with a history of herpes zoster.</a:t>
            </a:r>
            <a:r>
              <a:rPr lang="en-US" dirty="0"/>
              <a:t> Herpes zoster can recur. Persons with a history of herpes zoster should receive RZV.</a:t>
            </a:r>
          </a:p>
          <a:p>
            <a:r>
              <a:rPr lang="en-US" b="1" dirty="0"/>
              <a:t>Persons with no documented history of varicella, varicella vaccination, or herpes zoster.</a:t>
            </a:r>
            <a:r>
              <a:rPr lang="en-US" dirty="0"/>
              <a:t> Persons who have neither experienced varicella nor received varicella vaccine are not at risk for herpes zoster. More than 99% of Americans born before 1980 have had varicella (</a:t>
            </a:r>
            <a:r>
              <a:rPr lang="en-US" i="1" dirty="0"/>
              <a:t>21</a:t>
            </a:r>
            <a:r>
              <a:rPr lang="en-US" dirty="0"/>
              <a:t>). Children and adolescents who have received live-attenuated varicella vaccines are at lower risk for herpes zoster than are those who experienced varicella (</a:t>
            </a:r>
            <a:r>
              <a:rPr lang="en-US" i="1" dirty="0"/>
              <a:t>22,23</a:t>
            </a:r>
            <a:r>
              <a:rPr lang="en-US" dirty="0"/>
              <a:t>). RZV is not indicated and has not been studied for the prevention of varicella. For immunocompromised persons, evidence of immunity to varicella (confirming need for RZV) includes documented receipt of 2 doses of varicella vaccine, laboratory evidence of immunity or laboratory confirmation of disease, or diagnosis or verification of a history of varicella or herpes zoster by a health care provider. For immunocompromised adults with no documented history of varicella, varicella vaccination, or herpes zoster, providers should refer to the ACIP varicella vaccine recommendations for further guidance, including postexposure prophylaxis guidance (</a:t>
            </a:r>
            <a:r>
              <a:rPr lang="en-US" i="1" dirty="0"/>
              <a:t>24</a:t>
            </a:r>
            <a:r>
              <a:rPr lang="en-US" dirty="0"/>
              <a:t>).</a:t>
            </a:r>
          </a:p>
          <a:p>
            <a:r>
              <a:rPr lang="en-US" b="1" dirty="0"/>
              <a:t>Pregnancy.</a:t>
            </a:r>
            <a:r>
              <a:rPr lang="en-US" dirty="0"/>
              <a:t> There is currently no ACIP recommendation for RZV use in pregnancy; therefore, providers should consider delaying RZV until after pregnancy. There is no recommendation for pregnancy testing before vaccination.</a:t>
            </a:r>
          </a:p>
          <a:p>
            <a:r>
              <a:rPr lang="en-US" b="1" dirty="0"/>
              <a:t>Breastfeeding.</a:t>
            </a:r>
            <a:r>
              <a:rPr lang="en-US" dirty="0"/>
              <a:t> Recombinant vaccines such as RZV pose no known risk to mothers who are breastfeeding or to their infants (</a:t>
            </a:r>
            <a:r>
              <a:rPr lang="en-US" i="1" dirty="0"/>
              <a:t>17</a:t>
            </a:r>
            <a:r>
              <a:rPr lang="en-US" dirty="0"/>
              <a:t>). Clinicians may consider vaccination without regard to breastfeeding status if RZV is otherwise indicated.</a:t>
            </a:r>
          </a:p>
          <a:p>
            <a:endParaRPr lang="en-US" dirty="0"/>
          </a:p>
          <a:p>
            <a:endParaRPr lang="en-US" sz="1200" b="0" i="0" kern="1200" dirty="0">
              <a:solidFill>
                <a:schemeClr val="tx1"/>
              </a:solidFill>
              <a:effectLst/>
              <a:latin typeface="+mn-lt"/>
              <a:ea typeface="+mn-ea"/>
              <a:cs typeface="+mn-cs"/>
            </a:endParaRPr>
          </a:p>
          <a:p>
            <a:r>
              <a:rPr lang="en-US" dirty="0"/>
              <a:t>Evidence:</a:t>
            </a:r>
            <a:endParaRPr lang="en-US" sz="1200" b="0" i="0" kern="1200" dirty="0">
              <a:solidFill>
                <a:schemeClr val="tx1"/>
              </a:solidFill>
              <a:effectLst/>
              <a:latin typeface="+mn-lt"/>
              <a:ea typeface="+mn-ea"/>
              <a:cs typeface="+mn-cs"/>
            </a:endParaRPr>
          </a:p>
          <a:p>
            <a:r>
              <a:rPr lang="en-US" dirty="0"/>
              <a:t>Prevention of herpes zoster and occurrence of SAEs were deemed critical outcomes by the work group. Five studies in four immunocompromised groups</a:t>
            </a:r>
            <a:r>
              <a:rPr lang="en-US" baseline="30000" dirty="0"/>
              <a:t>§§</a:t>
            </a:r>
            <a:r>
              <a:rPr lang="en-US" dirty="0"/>
              <a:t> evaluated herpes zoster as an outcome (</a:t>
            </a:r>
            <a:r>
              <a:rPr lang="en-US" i="1" dirty="0"/>
              <a:t>9</a:t>
            </a:r>
            <a:r>
              <a:rPr lang="en-US" dirty="0"/>
              <a:t>–</a:t>
            </a:r>
            <a:r>
              <a:rPr lang="en-US" i="1" dirty="0"/>
              <a:t>13</a:t>
            </a:r>
            <a:r>
              <a:rPr lang="en-US" dirty="0"/>
              <a:t>). Estimates of vaccine efficacy (VE) came from three studies, with VE of 68.2% (95% CI = 55.6%–77.5%) for autologous hematopoietic cell transplant recipients (</a:t>
            </a:r>
            <a:r>
              <a:rPr lang="en-US" i="1" dirty="0"/>
              <a:t>11</a:t>
            </a:r>
            <a:r>
              <a:rPr lang="en-US" dirty="0"/>
              <a:t>), and 87.2% (44.3%–98.6%) and 90.5% (73.5%–97.5%) in post hoc efficacy analyses for patients with hematologic malignancies (</a:t>
            </a:r>
            <a:r>
              <a:rPr lang="en-US" i="1" dirty="0"/>
              <a:t>12</a:t>
            </a:r>
            <a:r>
              <a:rPr lang="en-US" dirty="0"/>
              <a:t>) and potential immune-mediated diseases (</a:t>
            </a:r>
            <a:r>
              <a:rPr lang="en-US" i="1" dirty="0"/>
              <a:t>13</a:t>
            </a:r>
            <a:r>
              <a:rPr lang="en-US" dirty="0"/>
              <a:t>), respectively. SAEs were evaluated in seven studies (</a:t>
            </a:r>
            <a:r>
              <a:rPr lang="en-US" i="1" dirty="0"/>
              <a:t>9</a:t>
            </a:r>
            <a:r>
              <a:rPr lang="en-US" dirty="0"/>
              <a:t>–</a:t>
            </a:r>
            <a:r>
              <a:rPr lang="en-US" i="1" dirty="0"/>
              <a:t>15</a:t>
            </a:r>
            <a:r>
              <a:rPr lang="en-US" dirty="0"/>
              <a:t>) in six immunocompromised groups (2,541 RZV recipients).</a:t>
            </a:r>
            <a:r>
              <a:rPr lang="en-US" baseline="30000" dirty="0"/>
              <a:t>¶¶</a:t>
            </a:r>
            <a:r>
              <a:rPr lang="en-US" dirty="0"/>
              <a:t> Overall, rates of SAEs were comparable between RZV and placebo recipients (risk ratios ranged from 0.79 to 1.99). SAEs deemed to be related to vaccination by study investigators ranged from 0% to 1.6% in the RZV group and 0% to 0.76% in the placebo group. The level of certainty for prevention of herpes zoster and occurrence of SAEs was type 2 (moderate).***</a:t>
            </a:r>
          </a:p>
          <a:p>
            <a:r>
              <a:rPr lang="en-US" dirty="0"/>
              <a:t>In addition to the critical outcomes (prevention of herpes zoster and SAEs), the remaining outcomes were deemed important by the work group. One study among hematopoietic cell transplant recipients (</a:t>
            </a:r>
            <a:r>
              <a:rPr lang="en-US" i="1" dirty="0"/>
              <a:t>11</a:t>
            </a:r>
            <a:r>
              <a:rPr lang="en-US" dirty="0"/>
              <a:t>) reported VE of 89% (95% CI = 22%–100%) for prevention of postherpetic neuralgia and 85% (32%–97%) for prevention of herpes zoster-related hospitalization (certainty type 3 [low]). Immune-mediated diseases were evaluated in six studies (</a:t>
            </a:r>
            <a:r>
              <a:rPr lang="en-US" i="1" dirty="0"/>
              <a:t>9</a:t>
            </a:r>
            <a:r>
              <a:rPr lang="en-US" dirty="0"/>
              <a:t>,</a:t>
            </a:r>
            <a:r>
              <a:rPr lang="en-US" i="1" dirty="0"/>
              <a:t>11</a:t>
            </a:r>
            <a:r>
              <a:rPr lang="en-US" dirty="0"/>
              <a:t>–</a:t>
            </a:r>
            <a:r>
              <a:rPr lang="en-US" i="1" dirty="0"/>
              <a:t>15</a:t>
            </a:r>
            <a:r>
              <a:rPr lang="en-US" dirty="0"/>
              <a:t>) in five immunocompromised groups</a:t>
            </a:r>
            <a:r>
              <a:rPr lang="en-US" baseline="30000" dirty="0"/>
              <a:t>†††</a:t>
            </a:r>
            <a:r>
              <a:rPr lang="en-US" dirty="0"/>
              <a:t> and were not increased among RZV recipients (certainty type 4 [very low]). One study in patients with hematologic malignancies (</a:t>
            </a:r>
            <a:r>
              <a:rPr lang="en-US" i="1" dirty="0"/>
              <a:t>12</a:t>
            </a:r>
            <a:r>
              <a:rPr lang="en-US" dirty="0"/>
              <a:t>) reported on graft-versus-host-disease among hematopoietic cell transplant recipients and did not identify an increased risk among RZV recipients (certainty type 4 [very low]). One study among renal transplant patients (</a:t>
            </a:r>
            <a:r>
              <a:rPr lang="en-US" i="1" dirty="0"/>
              <a:t>15</a:t>
            </a:r>
            <a:r>
              <a:rPr lang="en-US" dirty="0"/>
              <a:t>) reported on graft rejection and did not identify an increased risk among RZV recipients (certainty type 3). Local and systemic grade 3 reactions</a:t>
            </a:r>
            <a:r>
              <a:rPr lang="en-US" baseline="30000" dirty="0"/>
              <a:t>§§§</a:t>
            </a:r>
            <a:r>
              <a:rPr lang="en-US" dirty="0"/>
              <a:t> were evaluated in six studies (</a:t>
            </a:r>
            <a:r>
              <a:rPr lang="en-US" i="1" dirty="0"/>
              <a:t>9</a:t>
            </a:r>
            <a:r>
              <a:rPr lang="en-US" dirty="0"/>
              <a:t>–</a:t>
            </a:r>
            <a:r>
              <a:rPr lang="en-US" i="1" dirty="0"/>
              <a:t>12</a:t>
            </a:r>
            <a:r>
              <a:rPr lang="en-US" dirty="0"/>
              <a:t>,</a:t>
            </a:r>
            <a:r>
              <a:rPr lang="en-US" i="1" dirty="0"/>
              <a:t>14</a:t>
            </a:r>
            <a:r>
              <a:rPr lang="en-US" dirty="0"/>
              <a:t>,</a:t>
            </a:r>
            <a:r>
              <a:rPr lang="en-US" i="1" dirty="0"/>
              <a:t>15</a:t>
            </a:r>
            <a:r>
              <a:rPr lang="en-US" dirty="0"/>
              <a:t>) in five immunocompromised groups.</a:t>
            </a:r>
            <a:r>
              <a:rPr lang="en-US" baseline="30000" dirty="0"/>
              <a:t>¶¶¶</a:t>
            </a:r>
            <a:r>
              <a:rPr lang="en-US" dirty="0"/>
              <a:t> Local grade 3 reactions occurred in 10.7% to 14.2% of RZV recipients, and systemic grade 3 reactions occurred in 9.9% to 22.3% of RZV recipients, compared with 0% to 0.3% and 6.0% to 15.5%, respectively, among placebo recipients (certainty type 2).</a:t>
            </a:r>
          </a:p>
          <a:p>
            <a:endParaRPr lang="en-US" dirty="0"/>
          </a:p>
        </p:txBody>
      </p:sp>
      <p:sp>
        <p:nvSpPr>
          <p:cNvPr id="4" name="Footer Placeholder 3"/>
          <p:cNvSpPr>
            <a:spLocks noGrp="1"/>
          </p:cNvSpPr>
          <p:nvPr>
            <p:ph type="ftr" sz="quarter" idx="4"/>
          </p:nvPr>
        </p:nvSpPr>
        <p:spPr/>
        <p:txBody>
          <a:bodyPr/>
          <a:lstStyle/>
          <a:p>
            <a:r>
              <a:rPr lang="en-US"/>
              <a:t>EPIC 2022</a:t>
            </a:r>
          </a:p>
        </p:txBody>
      </p:sp>
      <p:sp>
        <p:nvSpPr>
          <p:cNvPr id="5" name="Slide Number Placeholder 4"/>
          <p:cNvSpPr>
            <a:spLocks noGrp="1"/>
          </p:cNvSpPr>
          <p:nvPr>
            <p:ph type="sldNum" sz="quarter" idx="5"/>
          </p:nvPr>
        </p:nvSpPr>
        <p:spPr/>
        <p:txBody>
          <a:bodyPr/>
          <a:lstStyle/>
          <a:p>
            <a:fld id="{FCAE2EBA-2834-4C6A-95ED-EBF5279A6CE9}" type="slidenum">
              <a:rPr lang="en-US" smtClean="0"/>
              <a:t>26</a:t>
            </a:fld>
            <a:endParaRPr lang="en-US"/>
          </a:p>
        </p:txBody>
      </p:sp>
      <p:sp>
        <p:nvSpPr>
          <p:cNvPr id="6" name="TextBox 5">
            <a:extLst>
              <a:ext uri="{FF2B5EF4-FFF2-40B4-BE49-F238E27FC236}">
                <a16:creationId xmlns:a16="http://schemas.microsoft.com/office/drawing/2014/main" id="{57FBE35C-2A8F-434F-A4F4-E833DCD1D78B}"/>
              </a:ext>
            </a:extLst>
          </p:cNvPr>
          <p:cNvSpPr txBox="1"/>
          <p:nvPr/>
        </p:nvSpPr>
        <p:spPr>
          <a:xfrm>
            <a:off x="945931" y="732571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2856283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936742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78950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2021, 20-valent pneumococcal conjugate vaccine (PCV) (PCV20) (Wyeth Pharmaceuticals LLC, a subsidiary of Pfizer Inc.) and 15-valent PCV (PCV15) (Merck Sharp &amp; Dohme Corp.) were licensed by the Food and Drug Administration for adults aged ≥18 years, based on studies that compared antibody responses to PCV20 and PCV15 with those to 13-valent PCV (PCV13) (Wyeth Pharmaceuticals LLC, a subsidiary of Pfizer Inc.). Antibody responses to two additional serotypes included in PCV15 were compared to corresponding responses after PCV13 vaccination, and antibody responses to seven additional serotypes included in PCV20 were compared with those to the 23-valent pneumococcal polysaccharide vaccine (PPSV23) (Merck Sharp &amp; Dohme Corp.). On October 20, 2021, the Advisory Committee on Immunization Practices (ACIP) recommended use of either PCV20 alone or PCV15 in series with PPSV23 for all adults aged ≥65 years, and for adults aged 19–64 years with certain underlying medical conditions or other risk factors* who have not previously received a PCV or whose previous vaccination history is unknown.</a:t>
            </a:r>
          </a:p>
        </p:txBody>
      </p:sp>
      <p:sp>
        <p:nvSpPr>
          <p:cNvPr id="4" name="Footer Placeholder 3"/>
          <p:cNvSpPr>
            <a:spLocks noGrp="1"/>
          </p:cNvSpPr>
          <p:nvPr>
            <p:ph type="ftr" sz="quarter" idx="4"/>
          </p:nvPr>
        </p:nvSpPr>
        <p:spPr/>
        <p:txBody>
          <a:bodyPr/>
          <a:lstStyle/>
          <a:p>
            <a:r>
              <a:rPr lang="en-US"/>
              <a:t>EPIC 2022</a:t>
            </a:r>
          </a:p>
        </p:txBody>
      </p:sp>
      <p:sp>
        <p:nvSpPr>
          <p:cNvPr id="5" name="Slide Number Placeholder 4"/>
          <p:cNvSpPr>
            <a:spLocks noGrp="1"/>
          </p:cNvSpPr>
          <p:nvPr>
            <p:ph type="sldNum" sz="quarter" idx="5"/>
          </p:nvPr>
        </p:nvSpPr>
        <p:spPr/>
        <p:txBody>
          <a:bodyPr/>
          <a:lstStyle/>
          <a:p>
            <a:fld id="{FCAE2EBA-2834-4C6A-95ED-EBF5279A6CE9}" type="slidenum">
              <a:rPr lang="en-US" smtClean="0"/>
              <a:t>29</a:t>
            </a:fld>
            <a:endParaRPr lang="en-US"/>
          </a:p>
        </p:txBody>
      </p:sp>
    </p:spTree>
    <p:extLst>
      <p:ext uri="{BB962C8B-B14F-4D97-AF65-F5344CB8AC3E}">
        <p14:creationId xmlns:p14="http://schemas.microsoft.com/office/powerpoint/2010/main" val="45775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6"/>
          <p:cNvSpPr txBox="1">
            <a:spLocks noGrp="1" noChangeArrowheads="1"/>
          </p:cNvSpPr>
          <p:nvPr/>
        </p:nvSpPr>
        <p:spPr bwMode="auto">
          <a:xfrm>
            <a:off x="2" y="6926256"/>
            <a:ext cx="4213368" cy="364868"/>
          </a:xfrm>
          <a:prstGeom prst="rect">
            <a:avLst/>
          </a:prstGeom>
          <a:solidFill>
            <a:schemeClr val="bg1"/>
          </a:solidFill>
          <a:ln w="9525">
            <a:noFill/>
            <a:miter lim="800000"/>
            <a:headEnd/>
            <a:tailEnd/>
          </a:ln>
        </p:spPr>
        <p:txBody>
          <a:bodyPr lIns="96170" tIns="48085" rIns="96170" bIns="48085" anchor="b"/>
          <a:lstStyle/>
          <a:p>
            <a:endParaRPr lang="en-US" sz="1200" dirty="0">
              <a:solidFill>
                <a:srgbClr val="000000"/>
              </a:solidFill>
              <a:latin typeface="Calibri" pitchFamily="34" charset="0"/>
            </a:endParaRPr>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a:spcBef>
                <a:spcPct val="0"/>
              </a:spcBef>
            </a:pPr>
            <a:r>
              <a:rPr lang="en-US" sz="1000" dirty="0">
                <a:latin typeface="Arial" charset="0"/>
              </a:rPr>
              <a:t>Presenters for the EPIC program do not discuss vaccines that are not licensed by the FDA or any pending vaccines that are still undergoing clinical trials. Sometimes an ACIP recommendation may not be listed as an indication for a specific vaccine or a specific age group on the manufacturers package insert. Therefore, the recommendation is considered “off label” use of the vaccine. The presenters will discuss the most recent ACIP recommendations during this presentation. All new ACIP Recommendations discussed have been published in MMWR.       </a:t>
            </a:r>
          </a:p>
        </p:txBody>
      </p:sp>
      <p:sp>
        <p:nvSpPr>
          <p:cNvPr id="7" name="Footer Placeholder 6"/>
          <p:cNvSpPr>
            <a:spLocks noGrp="1"/>
          </p:cNvSpPr>
          <p:nvPr>
            <p:ph type="ftr" sz="quarter" idx="4"/>
          </p:nvPr>
        </p:nvSpPr>
        <p:spPr>
          <a:xfrm>
            <a:off x="1" y="6746120"/>
            <a:ext cx="4068339" cy="356356"/>
          </a:xfrm>
          <a:prstGeom prst="rect">
            <a:avLst/>
          </a:prstGeom>
        </p:spPr>
        <p:txBody>
          <a:bodyPr/>
          <a:lstStyle/>
          <a:p>
            <a:pPr>
              <a:defRPr/>
            </a:pPr>
            <a:r>
              <a:rPr lang="en-US"/>
              <a:t>EPIC 2022</a:t>
            </a:r>
            <a:endParaRPr lang="en-US" dirty="0"/>
          </a:p>
        </p:txBody>
      </p:sp>
    </p:spTree>
    <p:extLst>
      <p:ext uri="{BB962C8B-B14F-4D97-AF65-F5344CB8AC3E}">
        <p14:creationId xmlns:p14="http://schemas.microsoft.com/office/powerpoint/2010/main" val="37515676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From Immunize.org (IAC): https://www.immunize.org/express/issue1640.asp#IZX1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PCV15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Vaxneuvance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Merck) was licensed by the FDA on June 17 for use in children beginning at 6 weeks of age. PCV15 includes all serogroups in PCV13 (Prevnar 13, Pfizer), plus two additional serogroups. Its recommended schedule is the same as PCV13 and the cost per dose is estimated to be equivalent or slightly lower than PCV13, meaning that the potential additional disease prevention would come at no additional cost. PCV15 was shown to have similar safety and side effects as PCV13 in the clinical trial, with the possibility that it might produce higher fever in a small number of children. The assumptions of how well the vaccine will work are based on studies showing that PCV15 produced the same or better immune response to vaccination compared to PCV13; real-world evidence of PCV15 vaccine effectiveness is not yet available. For these reasons, ACIP members chose not to prefer PCV15 over PCV13, but to consider them equally acceptable options. No changes were made to recommendations for the use of 23-valent pneumococcal polysaccharide vaccine (PPSV23) in certain high-risk children age 2 through 18 years. ACIP voted unanimously to approve the following policy statement:</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Tree>
    <p:extLst>
      <p:ext uri="{BB962C8B-B14F-4D97-AF65-F5344CB8AC3E}">
        <p14:creationId xmlns:p14="http://schemas.microsoft.com/office/powerpoint/2010/main" val="3917821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sz="1200" b="0" i="0" kern="1200" dirty="0">
              <a:solidFill>
                <a:schemeClr val="tx1"/>
              </a:solidFill>
              <a:effectLst/>
              <a:latin typeface="+mn-lt"/>
              <a:ea typeface="+mn-ea"/>
              <a:cs typeface="+mn-cs"/>
            </a:endParaRPr>
          </a:p>
          <a:p>
            <a:r>
              <a:rPr lang="en-US" dirty="0"/>
              <a:t>Use of PCV20 alone or PCV15 in series with PPSV23 is expected to reduce pneumococcal disease incidence in adults aged ≥65 years and in those aged 19–64 years with certain underlying conditions. Findings from studies suggested that the immunogenicity and safety of PCV20 alone or PCV15 in series with PPSV23 were comparable to PCV13 alone or PCV13 in series with PPSV23. Cost-effectiveness studies demonstrated that use of PCV20 alone or PCV15 in series with PPSV23 for adults at age 65 years was cost-saving. The new policy simplifies adult pneumococcal vaccine recommendations (</a:t>
            </a:r>
            <a:r>
              <a:rPr lang="en-US" u="sng" dirty="0">
                <a:hlinkClick r:id="rId3"/>
              </a:rPr>
              <a:t>Table 1</a:t>
            </a:r>
            <a:r>
              <a:rPr lang="en-US" dirty="0"/>
              <a:t> – see next slide) and is expected to improve vaccine coverage among adults and prevent more pneumococcal disease. An amendment to recommend PCV20 for all adults aged ≥50 years instead of age ≥65 years was considered but rejected. A summary of Work Group deliberations on use of either PCV20 alone or PCV15 in series with PPSV23 for all adults aged ≥65 years or adults aged 19–64 years with certain underlying conditions is available in the </a:t>
            </a:r>
            <a:r>
              <a:rPr lang="en-US" dirty="0" err="1"/>
              <a:t>EtR</a:t>
            </a:r>
            <a:r>
              <a:rPr lang="en-US" dirty="0"/>
              <a:t> tables.</a:t>
            </a:r>
            <a:endParaRPr lang="en-US" sz="1200" b="0" i="0" kern="1200" dirty="0">
              <a:solidFill>
                <a:schemeClr val="tx1"/>
              </a:solidFill>
              <a:effectLst/>
              <a:latin typeface="+mn-lt"/>
              <a:ea typeface="+mn-ea"/>
              <a:cs typeface="+mn-cs"/>
            </a:endParaRPr>
          </a:p>
          <a:p>
            <a:endParaRPr lang="en-US" dirty="0"/>
          </a:p>
          <a:p>
            <a:endParaRPr lang="en-US" sz="1200" b="0" i="0" kern="1200" dirty="0">
              <a:solidFill>
                <a:schemeClr val="tx1"/>
              </a:solidFill>
              <a:effectLst/>
              <a:latin typeface="+mn-lt"/>
              <a:ea typeface="+mn-ea"/>
              <a:cs typeface="+mn-cs"/>
            </a:endParaRPr>
          </a:p>
          <a:p>
            <a:endParaRPr lang="en-US" dirty="0"/>
          </a:p>
        </p:txBody>
      </p:sp>
      <p:sp>
        <p:nvSpPr>
          <p:cNvPr id="4" name="Footer Placeholder 3"/>
          <p:cNvSpPr>
            <a:spLocks noGrp="1"/>
          </p:cNvSpPr>
          <p:nvPr>
            <p:ph type="ftr" sz="quarter" idx="4"/>
          </p:nvPr>
        </p:nvSpPr>
        <p:spPr/>
        <p:txBody>
          <a:bodyPr/>
          <a:lstStyle/>
          <a:p>
            <a:r>
              <a:rPr lang="en-US"/>
              <a:t>EPIC 2022</a:t>
            </a:r>
          </a:p>
        </p:txBody>
      </p:sp>
      <p:sp>
        <p:nvSpPr>
          <p:cNvPr id="5" name="Slide Number Placeholder 4"/>
          <p:cNvSpPr>
            <a:spLocks noGrp="1"/>
          </p:cNvSpPr>
          <p:nvPr>
            <p:ph type="sldNum" sz="quarter" idx="5"/>
          </p:nvPr>
        </p:nvSpPr>
        <p:spPr/>
        <p:txBody>
          <a:bodyPr/>
          <a:lstStyle/>
          <a:p>
            <a:fld id="{FCAE2EBA-2834-4C6A-95ED-EBF5279A6CE9}" type="slidenum">
              <a:rPr lang="en-US" smtClean="0"/>
              <a:t>31</a:t>
            </a:fld>
            <a:endParaRPr lang="en-US"/>
          </a:p>
        </p:txBody>
      </p:sp>
    </p:spTree>
    <p:extLst>
      <p:ext uri="{BB962C8B-B14F-4D97-AF65-F5344CB8AC3E}">
        <p14:creationId xmlns:p14="http://schemas.microsoft.com/office/powerpoint/2010/main" val="18341745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627836"/>
          </a:xfrm>
        </p:spPr>
        <p:txBody>
          <a:bodyPr/>
          <a:lstStyle/>
          <a:p>
            <a:r>
              <a:rPr lang="en-US" b="1" dirty="0"/>
              <a:t>Dosing schedule.</a:t>
            </a:r>
            <a:r>
              <a:rPr lang="en-US" dirty="0"/>
              <a:t> When PCV15 is used, the recommended interval between administration of PCV15 and PPSV23 is ≥1 year. A minimum interval of 8 weeks can be considered for adults with an immunocompromising condition, cochlear implant, or cerebrospinal fluid leak to minimize the risk for IPD caused by serotypes unique to PPSV23 in these vulnerable groups (</a:t>
            </a:r>
            <a:r>
              <a:rPr lang="en-US" i="1" dirty="0"/>
              <a:t>31</a:t>
            </a:r>
            <a:r>
              <a:rPr lang="en-US" dirty="0"/>
              <a:t>).</a:t>
            </a:r>
          </a:p>
          <a:p>
            <a:r>
              <a:rPr lang="en-US" b="1" dirty="0"/>
              <a:t>Adults with previous PPSV23 only.</a:t>
            </a:r>
            <a:r>
              <a:rPr lang="en-US" dirty="0"/>
              <a:t> Adults who have only received PPSV23 may receive a PCV (either PCV20 or PCV15) ≥1 year after their last PPSV23 dose. When PCV15 is used in those with history of PPSV23 receipt, it need not be followed by another dose of PPSV23.</a:t>
            </a:r>
          </a:p>
          <a:p>
            <a:r>
              <a:rPr lang="en-US" b="1" dirty="0"/>
              <a:t>Adults with previous PCV13.</a:t>
            </a:r>
            <a:r>
              <a:rPr lang="en-US" dirty="0"/>
              <a:t> The incremental public health benefits of providing PCV15 or PCV20 to adults who have received PCV13 only or both PCV13 and PPSV23 have not been evaluated. These adults should complete the previously recommended PPSV23</a:t>
            </a:r>
            <a:r>
              <a:rPr lang="en-US" baseline="30000" dirty="0"/>
              <a:t>†††††</a:t>
            </a:r>
            <a:r>
              <a:rPr lang="en-US" dirty="0"/>
              <a:t> series (</a:t>
            </a:r>
            <a:r>
              <a:rPr lang="en-US" i="1" dirty="0"/>
              <a:t>2</a:t>
            </a:r>
            <a:r>
              <a:rPr lang="en-US" dirty="0"/>
              <a:t>,</a:t>
            </a:r>
            <a:r>
              <a:rPr lang="en-US" i="1" dirty="0"/>
              <a:t>30</a:t>
            </a:r>
            <a:r>
              <a:rPr lang="en-US" dirty="0"/>
              <a:t>).</a:t>
            </a:r>
          </a:p>
          <a:p>
            <a:r>
              <a:rPr lang="en-US" b="1" dirty="0"/>
              <a:t>Coadministration with other vaccines.</a:t>
            </a:r>
            <a:r>
              <a:rPr lang="en-US" dirty="0"/>
              <a:t> PCV15, PCV20, or PPSV23 can be </a:t>
            </a:r>
            <a:r>
              <a:rPr lang="en-US" dirty="0" err="1"/>
              <a:t>coadministered</a:t>
            </a:r>
            <a:r>
              <a:rPr lang="en-US" dirty="0"/>
              <a:t> with QIV in an adult immunization program, as concomitant administration (PCV15 or PPSV23 and QIV [Fluarix], PCV20 and adjuvanted QIV [</a:t>
            </a:r>
            <a:r>
              <a:rPr lang="en-US" dirty="0" err="1"/>
              <a:t>Fluad</a:t>
            </a:r>
            <a:r>
              <a:rPr lang="en-US" dirty="0"/>
              <a:t>]) has been demonstrated to be immunogenic and safe. However, slightly lower pneumococcal serotype-specific OPA GMTs or geometric mean concentrations were reported when pneumococcal vaccines were </a:t>
            </a:r>
            <a:r>
              <a:rPr lang="en-US" dirty="0" err="1"/>
              <a:t>coadministered</a:t>
            </a:r>
            <a:r>
              <a:rPr lang="en-US" dirty="0"/>
              <a:t> with QIV compared with when pneumococcal vaccines were given alone (</a:t>
            </a:r>
            <a:r>
              <a:rPr lang="en-US" i="1" dirty="0"/>
              <a:t>9</a:t>
            </a:r>
            <a:r>
              <a:rPr lang="en-US" dirty="0"/>
              <a:t>,</a:t>
            </a:r>
            <a:r>
              <a:rPr lang="en-US" i="1" dirty="0"/>
              <a:t>19</a:t>
            </a:r>
            <a:r>
              <a:rPr lang="en-US" dirty="0"/>
              <a:t>,</a:t>
            </a:r>
            <a:r>
              <a:rPr lang="en-US" i="1" dirty="0"/>
              <a:t>32</a:t>
            </a:r>
            <a:r>
              <a:rPr lang="en-US" dirty="0"/>
              <a:t>,</a:t>
            </a:r>
            <a:r>
              <a:rPr lang="en-US" i="1" dirty="0"/>
              <a:t>33</a:t>
            </a:r>
            <a:r>
              <a:rPr lang="en-US" dirty="0"/>
              <a:t>). Currently, no data are available on coadministration with other vaccines (e.g., tetanus, diphtheria, acellular pertussis vaccine, hepatitis B, or zoster vaccine) among adults. Evaluation of coadministration of PCV15, PCV20, or PPSV23 with COVID-19 vaccines is ongoing (</a:t>
            </a:r>
            <a:r>
              <a:rPr lang="en-US" i="1" dirty="0"/>
              <a:t>34</a:t>
            </a:r>
            <a:r>
              <a:rPr lang="en-US" dirty="0"/>
              <a:t>,</a:t>
            </a:r>
            <a:r>
              <a:rPr lang="en-US" i="1" dirty="0"/>
              <a:t>35</a:t>
            </a:r>
            <a:r>
              <a:rPr lang="en-US" dirty="0"/>
              <a:t>).</a:t>
            </a:r>
          </a:p>
          <a:p>
            <a:br>
              <a:rPr lang="en-US" dirty="0"/>
            </a:br>
            <a:endParaRPr lang="en-US" dirty="0"/>
          </a:p>
          <a:p>
            <a:endParaRPr lang="en-US" dirty="0"/>
          </a:p>
        </p:txBody>
      </p:sp>
      <p:sp>
        <p:nvSpPr>
          <p:cNvPr id="4" name="Footer Placeholder 3"/>
          <p:cNvSpPr>
            <a:spLocks noGrp="1"/>
          </p:cNvSpPr>
          <p:nvPr>
            <p:ph type="ftr" sz="quarter" idx="4"/>
          </p:nvPr>
        </p:nvSpPr>
        <p:spPr/>
        <p:txBody>
          <a:bodyPr/>
          <a:lstStyle/>
          <a:p>
            <a:r>
              <a:rPr lang="en-US"/>
              <a:t>EPIC 2022</a:t>
            </a:r>
          </a:p>
        </p:txBody>
      </p:sp>
      <p:sp>
        <p:nvSpPr>
          <p:cNvPr id="5" name="Slide Number Placeholder 4"/>
          <p:cNvSpPr>
            <a:spLocks noGrp="1"/>
          </p:cNvSpPr>
          <p:nvPr>
            <p:ph type="sldNum" sz="quarter" idx="5"/>
          </p:nvPr>
        </p:nvSpPr>
        <p:spPr/>
        <p:txBody>
          <a:bodyPr/>
          <a:lstStyle/>
          <a:p>
            <a:fld id="{FCAE2EBA-2834-4C6A-95ED-EBF5279A6CE9}" type="slidenum">
              <a:rPr lang="en-US" smtClean="0"/>
              <a:t>32</a:t>
            </a:fld>
            <a:endParaRPr lang="en-US"/>
          </a:p>
        </p:txBody>
      </p:sp>
    </p:spTree>
    <p:extLst>
      <p:ext uri="{BB962C8B-B14F-4D97-AF65-F5344CB8AC3E}">
        <p14:creationId xmlns:p14="http://schemas.microsoft.com/office/powerpoint/2010/main" val="4458288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EPIC 2022</a:t>
            </a:r>
          </a:p>
        </p:txBody>
      </p:sp>
      <p:sp>
        <p:nvSpPr>
          <p:cNvPr id="5" name="Slide Number Placeholder 4"/>
          <p:cNvSpPr>
            <a:spLocks noGrp="1"/>
          </p:cNvSpPr>
          <p:nvPr>
            <p:ph type="sldNum" sz="quarter" idx="5"/>
          </p:nvPr>
        </p:nvSpPr>
        <p:spPr/>
        <p:txBody>
          <a:bodyPr/>
          <a:lstStyle/>
          <a:p>
            <a:fld id="{FCAE2EBA-2834-4C6A-95ED-EBF5279A6CE9}" type="slidenum">
              <a:rPr lang="en-US" smtClean="0"/>
              <a:t>33</a:t>
            </a:fld>
            <a:endParaRPr lang="en-US"/>
          </a:p>
        </p:txBody>
      </p:sp>
    </p:spTree>
    <p:extLst>
      <p:ext uri="{BB962C8B-B14F-4D97-AF65-F5344CB8AC3E}">
        <p14:creationId xmlns:p14="http://schemas.microsoft.com/office/powerpoint/2010/main" val="3412079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74900" y="592138"/>
            <a:ext cx="3714750" cy="2089150"/>
          </a:xfrm>
        </p:spPr>
      </p:sp>
      <p:sp>
        <p:nvSpPr>
          <p:cNvPr id="3" name="Notes Placeholder 2"/>
          <p:cNvSpPr>
            <a:spLocks noGrp="1"/>
          </p:cNvSpPr>
          <p:nvPr>
            <p:ph type="body" idx="1"/>
          </p:nvPr>
        </p:nvSpPr>
        <p:spPr>
          <a:xfrm>
            <a:off x="1489598" y="3145670"/>
            <a:ext cx="7245327" cy="3600450"/>
          </a:xfrm>
        </p:spPr>
        <p:txBody>
          <a:bodyPr/>
          <a:lstStyle/>
          <a:p>
            <a:r>
              <a:rPr lang="en-US" dirty="0"/>
              <a:t>Routine annual influenza vaccination of all persons aged ≥6 months who do not have contraindications continues to be recommended. Primary updates in this report include the following:</a:t>
            </a:r>
          </a:p>
          <a:p>
            <a:r>
              <a:rPr lang="en-US" dirty="0"/>
              <a:t>The composition of the 2022–23 U.S. seasonal influenza vaccines includes updates to the influenza A(H3N2) and influenza B/Victoria components. For the 2022–23 season, U.S.-licensed influenza vaccines will contain hemagglutinin (HA) derived from an influenza A/Victoria/2570/2019 (H1N1)pdm09-like virus (for egg-based vaccines) or an influenza A/Wisconsin/588/2019 (H1N1)pdm09-like virus (for cell culture–based and recombinant vaccines); an influenza A/Darwin/9/2021 (H3N2)-like virus (for egg-based vaccines) or an influenza A/Darwin/6/2021 (H3N2)-like virus (for cell culture–based or recombinant vaccines); an influenza B/Austria/1359417/2021 (Victoria lineage)-like virus; and an influenza B/Phuket/3073/2013 (Yamagata lineage)-like virus.</a:t>
            </a:r>
          </a:p>
          <a:p>
            <a:r>
              <a:rPr lang="en-US" dirty="0"/>
              <a:t>Influenza vaccines expected to be available for the 2022–23 season, their age indications, and their presentations are described (Table 1). Afluria Quadrivalent is not expected to be available in a 0.25-mL prefilled syringe presentation. When using Afluria Quadrivalent for children aged 6 through 35 months (who require a 0.25-mL dose), the dose must be obtained from a multidose vial. One labeling change is described. In October 2021, FDA granted approval for the use of Flucelvax Quadrivalent (cell culture–based quadrivalent inactivated influenza vaccine [ccIIV4]) for children aged 6 months through &lt;2 years. As of March 2021, Flucelvax Quadrivalent had been approved for persons aged ≥2 years. Approval for children aged 6 months through &lt;2 years was based on results of a randomized, observer-blind study that compared immunogenicity and safety of Flucelvax Quadrivalent with that of a licensed comparator IIV4 among 2,402 children aged 6 through 47 months, of whom 894 were aged 6 through 23 months. Flucelvax Quadrivalent is now approved for persons aged ≥6 months.</a:t>
            </a:r>
          </a:p>
          <a:p>
            <a:r>
              <a:rPr lang="en-US" dirty="0"/>
              <a:t>On the basis of review of evidence concerning high-dose inactivated influenza vaccine (HD-IIV), recombinant influenza vaccine (RIV), and MF59-adjuvanted inactivated influenza vaccine (</a:t>
            </a:r>
            <a:r>
              <a:rPr lang="en-US" dirty="0" err="1"/>
              <a:t>aIIV</a:t>
            </a:r>
            <a:r>
              <a:rPr lang="en-US" dirty="0"/>
              <a:t>), recommendations for influenza vaccination of persons aged ≥65 years have been modified. ACIP recommends that adults aged ≥65 years preferentially receive any one of the following higher dose or adjuvanted influenza vaccines: quadrivalent high-dose inactivated influenza vaccine (HD-IIV4), quadrivalent recombinant influenza vaccine (RIV4), or quadrivalent adjuvanted inactivated influenza vaccine (aIIV4). If none of these three vaccines is available at an opportunity for vaccine administration, then any other age-appropriate influenza vaccine should be used. Higher dose vaccines include HD-IIV4 and RIV4, both of which contain a higher dose of HA antigen per virus than standard-dose vaccines (60 </a:t>
            </a:r>
            <a:r>
              <a:rPr lang="en-US" i="1" dirty="0"/>
              <a:t>µ</a:t>
            </a:r>
            <a:r>
              <a:rPr lang="en-US" dirty="0"/>
              <a:t>g for HD-IIV4 and 45 </a:t>
            </a:r>
            <a:r>
              <a:rPr lang="en-US" i="1" dirty="0"/>
              <a:t>µ</a:t>
            </a:r>
            <a:r>
              <a:rPr lang="en-US" dirty="0"/>
              <a:t>g for RIV4, compared with 15 </a:t>
            </a:r>
            <a:r>
              <a:rPr lang="en-US" i="1" dirty="0"/>
              <a:t>µ</a:t>
            </a:r>
            <a:r>
              <a:rPr lang="en-US" dirty="0"/>
              <a:t>g for standard-dose inactivated vaccines). Adjuvanted inactivated influenza vaccine (aIIV4) contains MF59 adjuvant.</a:t>
            </a:r>
          </a:p>
          <a:p>
            <a:endParaRPr lang="en-US" dirty="0">
              <a:latin typeface="Arial" pitchFamily="34" charset="0"/>
            </a:endParaRPr>
          </a:p>
        </p:txBody>
      </p:sp>
      <p:sp>
        <p:nvSpPr>
          <p:cNvPr id="4" name="Footer Placeholder 3"/>
          <p:cNvSpPr>
            <a:spLocks noGrp="1"/>
          </p:cNvSpPr>
          <p:nvPr>
            <p:ph type="ftr" sz="quarter" idx="10"/>
          </p:nvPr>
        </p:nvSpPr>
        <p:spPr>
          <a:xfrm>
            <a:off x="1" y="6746120"/>
            <a:ext cx="4068339" cy="356356"/>
          </a:xfrm>
          <a:prstGeom prst="rect">
            <a:avLst/>
          </a:prstGeom>
        </p:spPr>
        <p:txBody>
          <a:bodyPr/>
          <a:lstStyle/>
          <a:p>
            <a:pPr>
              <a:defRPr/>
            </a:pPr>
            <a:r>
              <a:rPr lang="en-US">
                <a:solidFill>
                  <a:prstClr val="black"/>
                </a:solidFill>
              </a:rPr>
              <a:t>EPIC 2022</a:t>
            </a:r>
            <a:endParaRPr lang="en-US" dirty="0">
              <a:solidFill>
                <a:prstClr val="black"/>
              </a:solidFill>
            </a:endParaRPr>
          </a:p>
        </p:txBody>
      </p:sp>
    </p:spTree>
    <p:extLst>
      <p:ext uri="{BB962C8B-B14F-4D97-AF65-F5344CB8AC3E}">
        <p14:creationId xmlns:p14="http://schemas.microsoft.com/office/powerpoint/2010/main" val="20044653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err="1"/>
              <a:t>For</a:t>
            </a:r>
            <a:r>
              <a:rPr lang="hu-HU" dirty="0"/>
              <a:t> </a:t>
            </a:r>
            <a:r>
              <a:rPr lang="hu-HU" dirty="0" err="1"/>
              <a:t>children</a:t>
            </a:r>
            <a:r>
              <a:rPr lang="hu-HU" dirty="0"/>
              <a:t> </a:t>
            </a:r>
            <a:r>
              <a:rPr lang="hu-HU" dirty="0" err="1"/>
              <a:t>aged</a:t>
            </a:r>
            <a:r>
              <a:rPr lang="hu-HU" dirty="0"/>
              <a:t> 6 </a:t>
            </a:r>
            <a:r>
              <a:rPr lang="hu-HU" dirty="0" err="1"/>
              <a:t>months</a:t>
            </a:r>
            <a:r>
              <a:rPr lang="hu-HU" dirty="0"/>
              <a:t> </a:t>
            </a:r>
            <a:r>
              <a:rPr lang="hu-HU" dirty="0" err="1"/>
              <a:t>through</a:t>
            </a:r>
            <a:r>
              <a:rPr lang="hu-HU" dirty="0"/>
              <a:t> 8 </a:t>
            </a:r>
            <a:r>
              <a:rPr lang="hu-HU" dirty="0" err="1"/>
              <a:t>years</a:t>
            </a:r>
            <a:r>
              <a:rPr lang="hu-HU" dirty="0"/>
              <a:t>, </a:t>
            </a:r>
            <a:r>
              <a:rPr lang="hu-HU" dirty="0" err="1"/>
              <a:t>the</a:t>
            </a:r>
            <a:r>
              <a:rPr lang="hu-HU" dirty="0"/>
              <a:t> </a:t>
            </a:r>
            <a:r>
              <a:rPr lang="hu-HU" dirty="0" err="1"/>
              <a:t>number</a:t>
            </a:r>
            <a:r>
              <a:rPr lang="hu-HU" dirty="0"/>
              <a:t> of </a:t>
            </a:r>
            <a:r>
              <a:rPr lang="hu-HU" dirty="0" err="1"/>
              <a:t>doses</a:t>
            </a:r>
            <a:r>
              <a:rPr lang="hu-HU" dirty="0"/>
              <a:t> of influenza </a:t>
            </a:r>
            <a:r>
              <a:rPr lang="hu-HU" dirty="0" err="1"/>
              <a:t>vaccine</a:t>
            </a:r>
            <a:r>
              <a:rPr lang="hu-HU" dirty="0"/>
              <a:t> </a:t>
            </a:r>
            <a:r>
              <a:rPr lang="hu-HU" dirty="0" err="1"/>
              <a:t>needed</a:t>
            </a:r>
            <a:r>
              <a:rPr lang="hu-HU" dirty="0"/>
              <a:t> </a:t>
            </a:r>
            <a:r>
              <a:rPr lang="hu-HU" dirty="0" err="1"/>
              <a:t>for</a:t>
            </a:r>
            <a:r>
              <a:rPr lang="hu-HU" dirty="0"/>
              <a:t> </a:t>
            </a:r>
            <a:r>
              <a:rPr lang="hu-HU" dirty="0" err="1"/>
              <a:t>the</a:t>
            </a:r>
            <a:r>
              <a:rPr lang="hu-HU" dirty="0"/>
              <a:t> 2022–23 influenza </a:t>
            </a:r>
            <a:r>
              <a:rPr lang="hu-HU" dirty="0" err="1"/>
              <a:t>season</a:t>
            </a:r>
            <a:r>
              <a:rPr lang="hu-HU" dirty="0"/>
              <a:t> is </a:t>
            </a:r>
            <a:r>
              <a:rPr lang="hu-HU" dirty="0" err="1"/>
              <a:t>determined</a:t>
            </a:r>
            <a:r>
              <a:rPr lang="hu-HU" dirty="0"/>
              <a:t> </a:t>
            </a:r>
            <a:r>
              <a:rPr lang="hu-HU" dirty="0" err="1"/>
              <a:t>as</a:t>
            </a:r>
            <a:r>
              <a:rPr lang="hu-HU" dirty="0"/>
              <a:t> </a:t>
            </a:r>
            <a:r>
              <a:rPr lang="hu-HU" dirty="0" err="1"/>
              <a:t>follows</a:t>
            </a:r>
            <a:r>
              <a:rPr lang="hu-HU" dirty="0"/>
              <a:t> (</a:t>
            </a:r>
            <a:r>
              <a:rPr lang="hu-HU" dirty="0" err="1"/>
              <a:t>Figure</a:t>
            </a:r>
            <a:r>
              <a:rPr lang="hu-HU" dirty="0"/>
              <a:t>): </a:t>
            </a:r>
            <a:r>
              <a:rPr lang="hu-HU" dirty="0" err="1"/>
              <a:t>ű</a:t>
            </a:r>
            <a:r>
              <a:rPr lang="hu-HU" dirty="0"/>
              <a:t> </a:t>
            </a:r>
            <a:r>
              <a:rPr lang="hu-HU" dirty="0" err="1"/>
              <a:t>Those</a:t>
            </a:r>
            <a:r>
              <a:rPr lang="hu-HU" dirty="0"/>
              <a:t> </a:t>
            </a:r>
            <a:r>
              <a:rPr lang="hu-HU" dirty="0" err="1"/>
              <a:t>who</a:t>
            </a:r>
            <a:r>
              <a:rPr lang="hu-HU" dirty="0"/>
              <a:t> </a:t>
            </a:r>
            <a:r>
              <a:rPr lang="hu-HU" dirty="0" err="1"/>
              <a:t>have</a:t>
            </a:r>
            <a:r>
              <a:rPr lang="hu-HU" dirty="0"/>
              <a:t> </a:t>
            </a:r>
            <a:r>
              <a:rPr lang="hu-HU" dirty="0" err="1"/>
              <a:t>previously</a:t>
            </a:r>
            <a:r>
              <a:rPr lang="hu-HU" dirty="0"/>
              <a:t> </a:t>
            </a:r>
            <a:r>
              <a:rPr lang="hu-HU" dirty="0" err="1"/>
              <a:t>received</a:t>
            </a:r>
            <a:r>
              <a:rPr lang="hu-HU" dirty="0"/>
              <a:t> ≥2 </a:t>
            </a:r>
            <a:r>
              <a:rPr lang="hu-HU" dirty="0" err="1"/>
              <a:t>total</a:t>
            </a:r>
            <a:r>
              <a:rPr lang="hu-HU" dirty="0"/>
              <a:t> </a:t>
            </a:r>
            <a:r>
              <a:rPr lang="hu-HU" dirty="0" err="1"/>
              <a:t>doses</a:t>
            </a:r>
            <a:r>
              <a:rPr lang="hu-HU" dirty="0"/>
              <a:t> of </a:t>
            </a:r>
            <a:r>
              <a:rPr lang="hu-HU" dirty="0" err="1"/>
              <a:t>trivalent</a:t>
            </a:r>
            <a:r>
              <a:rPr lang="hu-HU" dirty="0"/>
              <a:t> </a:t>
            </a:r>
            <a:r>
              <a:rPr lang="hu-HU" dirty="0" err="1"/>
              <a:t>or</a:t>
            </a:r>
            <a:r>
              <a:rPr lang="hu-HU" dirty="0"/>
              <a:t> </a:t>
            </a:r>
            <a:r>
              <a:rPr lang="hu-HU" dirty="0" err="1"/>
              <a:t>quadrivalent</a:t>
            </a:r>
            <a:r>
              <a:rPr lang="hu-HU" dirty="0"/>
              <a:t> influenza </a:t>
            </a:r>
            <a:r>
              <a:rPr lang="hu-HU" dirty="0" err="1"/>
              <a:t>vaccine</a:t>
            </a:r>
            <a:r>
              <a:rPr lang="hu-HU" dirty="0"/>
              <a:t> ≥4 </a:t>
            </a:r>
            <a:r>
              <a:rPr lang="hu-HU" dirty="0" err="1"/>
              <a:t>weeks</a:t>
            </a:r>
            <a:r>
              <a:rPr lang="hu-HU" dirty="0"/>
              <a:t> </a:t>
            </a:r>
            <a:r>
              <a:rPr lang="hu-HU" dirty="0" err="1"/>
              <a:t>apart</a:t>
            </a:r>
            <a:r>
              <a:rPr lang="hu-HU" dirty="0"/>
              <a:t> </a:t>
            </a:r>
            <a:r>
              <a:rPr lang="hu-HU" dirty="0" err="1"/>
              <a:t>before</a:t>
            </a:r>
            <a:r>
              <a:rPr lang="hu-HU" dirty="0"/>
              <a:t> </a:t>
            </a:r>
            <a:r>
              <a:rPr lang="hu-HU" dirty="0" err="1"/>
              <a:t>July</a:t>
            </a:r>
            <a:r>
              <a:rPr lang="hu-HU" dirty="0"/>
              <a:t> 1, 2022, </a:t>
            </a:r>
            <a:r>
              <a:rPr lang="hu-HU" dirty="0" err="1"/>
              <a:t>require</a:t>
            </a:r>
            <a:r>
              <a:rPr lang="hu-HU" dirty="0"/>
              <a:t> </a:t>
            </a:r>
            <a:r>
              <a:rPr lang="hu-HU" dirty="0" err="1"/>
              <a:t>only</a:t>
            </a:r>
            <a:r>
              <a:rPr lang="hu-HU" dirty="0"/>
              <a:t> 1 </a:t>
            </a:r>
            <a:r>
              <a:rPr lang="hu-HU" dirty="0" err="1"/>
              <a:t>dose</a:t>
            </a:r>
            <a:r>
              <a:rPr lang="hu-HU" dirty="0"/>
              <a:t> </a:t>
            </a:r>
            <a:r>
              <a:rPr lang="hu-HU" dirty="0" err="1"/>
              <a:t>for</a:t>
            </a:r>
            <a:r>
              <a:rPr lang="hu-HU" dirty="0"/>
              <a:t> </a:t>
            </a:r>
            <a:r>
              <a:rPr lang="hu-HU" dirty="0" err="1"/>
              <a:t>the</a:t>
            </a:r>
            <a:r>
              <a:rPr lang="hu-HU" dirty="0"/>
              <a:t> 2022–23 </a:t>
            </a:r>
            <a:r>
              <a:rPr lang="hu-HU" dirty="0" err="1"/>
              <a:t>season</a:t>
            </a:r>
            <a:r>
              <a:rPr lang="hu-HU" dirty="0"/>
              <a:t>. The 2 </a:t>
            </a:r>
            <a:r>
              <a:rPr lang="hu-HU" dirty="0" err="1"/>
              <a:t>previous</a:t>
            </a:r>
            <a:r>
              <a:rPr lang="hu-HU" dirty="0"/>
              <a:t> </a:t>
            </a:r>
            <a:r>
              <a:rPr lang="hu-HU" dirty="0" err="1"/>
              <a:t>doses</a:t>
            </a:r>
            <a:r>
              <a:rPr lang="hu-HU" dirty="0"/>
              <a:t> of influenza </a:t>
            </a:r>
            <a:r>
              <a:rPr lang="hu-HU" dirty="0" err="1"/>
              <a:t>vaccine</a:t>
            </a:r>
            <a:r>
              <a:rPr lang="hu-HU" dirty="0"/>
              <a:t> </a:t>
            </a:r>
            <a:r>
              <a:rPr lang="hu-HU" dirty="0" err="1"/>
              <a:t>do</a:t>
            </a:r>
            <a:r>
              <a:rPr lang="hu-HU" dirty="0"/>
              <a:t> </a:t>
            </a:r>
            <a:r>
              <a:rPr lang="hu-HU" dirty="0" err="1"/>
              <a:t>not</a:t>
            </a:r>
            <a:r>
              <a:rPr lang="hu-HU" dirty="0"/>
              <a:t> </a:t>
            </a:r>
            <a:r>
              <a:rPr lang="hu-HU" dirty="0" err="1"/>
              <a:t>need</a:t>
            </a:r>
            <a:r>
              <a:rPr lang="hu-HU" dirty="0"/>
              <a:t> </a:t>
            </a:r>
            <a:r>
              <a:rPr lang="hu-HU" dirty="0" err="1"/>
              <a:t>to</a:t>
            </a:r>
            <a:r>
              <a:rPr lang="hu-HU" dirty="0"/>
              <a:t> </a:t>
            </a:r>
            <a:r>
              <a:rPr lang="hu-HU" dirty="0" err="1"/>
              <a:t>have</a:t>
            </a:r>
            <a:r>
              <a:rPr lang="hu-HU" dirty="0"/>
              <a:t> </a:t>
            </a:r>
            <a:r>
              <a:rPr lang="hu-HU" dirty="0" err="1"/>
              <a:t>been</a:t>
            </a:r>
            <a:r>
              <a:rPr lang="hu-HU" dirty="0"/>
              <a:t> </a:t>
            </a:r>
            <a:r>
              <a:rPr lang="hu-HU" dirty="0" err="1"/>
              <a:t>received</a:t>
            </a:r>
            <a:r>
              <a:rPr lang="hu-HU" dirty="0"/>
              <a:t> in </a:t>
            </a:r>
            <a:r>
              <a:rPr lang="hu-HU" dirty="0" err="1"/>
              <a:t>the</a:t>
            </a:r>
            <a:r>
              <a:rPr lang="hu-HU" dirty="0"/>
              <a:t> </a:t>
            </a:r>
            <a:r>
              <a:rPr lang="hu-HU" dirty="0" err="1"/>
              <a:t>same</a:t>
            </a:r>
            <a:r>
              <a:rPr lang="hu-HU" dirty="0"/>
              <a:t> </a:t>
            </a:r>
            <a:r>
              <a:rPr lang="hu-HU" dirty="0" err="1"/>
              <a:t>season</a:t>
            </a:r>
            <a:r>
              <a:rPr lang="hu-HU" dirty="0"/>
              <a:t> </a:t>
            </a:r>
            <a:r>
              <a:rPr lang="hu-HU" dirty="0" err="1"/>
              <a:t>or</a:t>
            </a:r>
            <a:r>
              <a:rPr lang="hu-HU" dirty="0"/>
              <a:t> </a:t>
            </a:r>
            <a:r>
              <a:rPr lang="hu-HU" dirty="0" err="1"/>
              <a:t>consecutive</a:t>
            </a:r>
            <a:r>
              <a:rPr lang="hu-HU" dirty="0"/>
              <a:t> </a:t>
            </a:r>
            <a:r>
              <a:rPr lang="hu-HU" dirty="0" err="1"/>
              <a:t>seasons</a:t>
            </a:r>
            <a:r>
              <a:rPr lang="hu-HU" dirty="0"/>
              <a:t>. </a:t>
            </a:r>
            <a:r>
              <a:rPr lang="hu-HU" dirty="0" err="1"/>
              <a:t>ű</a:t>
            </a:r>
            <a:r>
              <a:rPr lang="hu-HU" dirty="0"/>
              <a:t> </a:t>
            </a:r>
            <a:r>
              <a:rPr lang="hu-HU" dirty="0" err="1"/>
              <a:t>Those</a:t>
            </a:r>
            <a:r>
              <a:rPr lang="hu-HU" dirty="0"/>
              <a:t> </a:t>
            </a:r>
            <a:r>
              <a:rPr lang="hu-HU" dirty="0" err="1"/>
              <a:t>who</a:t>
            </a:r>
            <a:r>
              <a:rPr lang="hu-HU" dirty="0"/>
              <a:t> </a:t>
            </a:r>
            <a:r>
              <a:rPr lang="hu-HU" dirty="0" err="1"/>
              <a:t>have</a:t>
            </a:r>
            <a:r>
              <a:rPr lang="hu-HU" dirty="0"/>
              <a:t> </a:t>
            </a:r>
            <a:r>
              <a:rPr lang="hu-HU" dirty="0" err="1"/>
              <a:t>not</a:t>
            </a:r>
            <a:r>
              <a:rPr lang="hu-HU" dirty="0"/>
              <a:t> </a:t>
            </a:r>
            <a:r>
              <a:rPr lang="hu-HU" dirty="0" err="1"/>
              <a:t>previously</a:t>
            </a:r>
            <a:r>
              <a:rPr lang="hu-HU" dirty="0"/>
              <a:t> </a:t>
            </a:r>
            <a:r>
              <a:rPr lang="hu-HU" dirty="0" err="1"/>
              <a:t>received</a:t>
            </a:r>
            <a:r>
              <a:rPr lang="hu-HU" dirty="0"/>
              <a:t> ≥2 </a:t>
            </a:r>
            <a:r>
              <a:rPr lang="hu-HU" dirty="0" err="1"/>
              <a:t>doses</a:t>
            </a:r>
            <a:r>
              <a:rPr lang="hu-HU" dirty="0"/>
              <a:t> of </a:t>
            </a:r>
            <a:r>
              <a:rPr lang="hu-HU" dirty="0" err="1"/>
              <a:t>trivalent</a:t>
            </a:r>
            <a:r>
              <a:rPr lang="hu-HU" dirty="0"/>
              <a:t> </a:t>
            </a:r>
            <a:r>
              <a:rPr lang="hu-HU" dirty="0" err="1"/>
              <a:t>or</a:t>
            </a:r>
            <a:r>
              <a:rPr lang="hu-HU" dirty="0"/>
              <a:t> </a:t>
            </a:r>
            <a:r>
              <a:rPr lang="hu-HU" dirty="0" err="1"/>
              <a:t>quadrivalent</a:t>
            </a:r>
            <a:r>
              <a:rPr lang="hu-HU" dirty="0"/>
              <a:t> influenza </a:t>
            </a:r>
            <a:r>
              <a:rPr lang="hu-HU" dirty="0" err="1"/>
              <a:t>vaccine</a:t>
            </a:r>
            <a:r>
              <a:rPr lang="hu-HU" dirty="0"/>
              <a:t> ≥4 </a:t>
            </a:r>
            <a:r>
              <a:rPr lang="hu-HU" dirty="0" err="1"/>
              <a:t>weeks</a:t>
            </a:r>
            <a:r>
              <a:rPr lang="hu-HU" dirty="0"/>
              <a:t> </a:t>
            </a:r>
            <a:r>
              <a:rPr lang="hu-HU" dirty="0" err="1"/>
              <a:t>apart</a:t>
            </a:r>
            <a:r>
              <a:rPr lang="hu-HU" dirty="0"/>
              <a:t> </a:t>
            </a:r>
            <a:r>
              <a:rPr lang="hu-HU" dirty="0" err="1"/>
              <a:t>before</a:t>
            </a:r>
            <a:r>
              <a:rPr lang="hu-HU" dirty="0"/>
              <a:t> </a:t>
            </a:r>
            <a:r>
              <a:rPr lang="hu-HU" dirty="0" err="1"/>
              <a:t>July</a:t>
            </a:r>
            <a:r>
              <a:rPr lang="hu-HU" dirty="0"/>
              <a:t> 1, 2022, </a:t>
            </a:r>
            <a:r>
              <a:rPr lang="hu-HU" dirty="0" err="1"/>
              <a:t>or</a:t>
            </a:r>
            <a:r>
              <a:rPr lang="hu-HU" dirty="0"/>
              <a:t> </a:t>
            </a:r>
            <a:r>
              <a:rPr lang="hu-HU" dirty="0" err="1"/>
              <a:t>whose</a:t>
            </a:r>
            <a:r>
              <a:rPr lang="hu-HU" dirty="0"/>
              <a:t> </a:t>
            </a:r>
            <a:r>
              <a:rPr lang="hu-HU" dirty="0" err="1"/>
              <a:t>previous</a:t>
            </a:r>
            <a:r>
              <a:rPr lang="hu-HU" dirty="0"/>
              <a:t> influenza </a:t>
            </a:r>
            <a:r>
              <a:rPr lang="hu-HU" dirty="0" err="1"/>
              <a:t>vaccination</a:t>
            </a:r>
            <a:r>
              <a:rPr lang="hu-HU" dirty="0"/>
              <a:t> </a:t>
            </a:r>
            <a:r>
              <a:rPr lang="hu-HU" dirty="0" err="1"/>
              <a:t>history</a:t>
            </a:r>
            <a:r>
              <a:rPr lang="hu-HU" dirty="0"/>
              <a:t> is </a:t>
            </a:r>
            <a:r>
              <a:rPr lang="hu-HU" dirty="0" err="1"/>
              <a:t>unknown</a:t>
            </a:r>
            <a:r>
              <a:rPr lang="hu-HU" dirty="0"/>
              <a:t>, </a:t>
            </a:r>
            <a:r>
              <a:rPr lang="hu-HU" dirty="0" err="1"/>
              <a:t>require</a:t>
            </a:r>
            <a:r>
              <a:rPr lang="hu-HU" dirty="0"/>
              <a:t> 2 </a:t>
            </a:r>
            <a:r>
              <a:rPr lang="hu-HU" dirty="0" err="1"/>
              <a:t>doses</a:t>
            </a:r>
            <a:r>
              <a:rPr lang="hu-HU" dirty="0"/>
              <a:t> </a:t>
            </a:r>
            <a:r>
              <a:rPr lang="hu-HU" dirty="0" err="1"/>
              <a:t>for</a:t>
            </a:r>
            <a:r>
              <a:rPr lang="hu-HU" dirty="0"/>
              <a:t> </a:t>
            </a:r>
            <a:r>
              <a:rPr lang="hu-HU" dirty="0" err="1"/>
              <a:t>the</a:t>
            </a:r>
            <a:r>
              <a:rPr lang="hu-HU" dirty="0"/>
              <a:t> 2022–23 </a:t>
            </a:r>
            <a:r>
              <a:rPr lang="hu-HU" dirty="0" err="1"/>
              <a:t>season</a:t>
            </a:r>
            <a:r>
              <a:rPr lang="hu-HU" dirty="0"/>
              <a:t>. The </a:t>
            </a:r>
            <a:r>
              <a:rPr lang="hu-HU" dirty="0" err="1"/>
              <a:t>interval</a:t>
            </a:r>
            <a:r>
              <a:rPr lang="hu-HU" dirty="0"/>
              <a:t> </a:t>
            </a:r>
            <a:r>
              <a:rPr lang="hu-HU" dirty="0" err="1"/>
              <a:t>between</a:t>
            </a:r>
            <a:r>
              <a:rPr lang="hu-HU" dirty="0"/>
              <a:t> </a:t>
            </a:r>
            <a:r>
              <a:rPr lang="hu-HU" dirty="0" err="1"/>
              <a:t>the</a:t>
            </a:r>
            <a:r>
              <a:rPr lang="hu-HU" dirty="0"/>
              <a:t> 2 </a:t>
            </a:r>
            <a:r>
              <a:rPr lang="hu-HU" dirty="0" err="1"/>
              <a:t>doses</a:t>
            </a:r>
            <a:r>
              <a:rPr lang="hu-HU" dirty="0"/>
              <a:t> </a:t>
            </a:r>
            <a:r>
              <a:rPr lang="hu-HU" dirty="0" err="1"/>
              <a:t>should</a:t>
            </a:r>
            <a:r>
              <a:rPr lang="hu-HU" dirty="0"/>
              <a:t> be ≥4 </a:t>
            </a:r>
            <a:r>
              <a:rPr lang="hu-HU" dirty="0" err="1"/>
              <a:t>weeks</a:t>
            </a:r>
            <a:r>
              <a:rPr lang="hu-HU" dirty="0"/>
              <a:t>. </a:t>
            </a:r>
            <a:r>
              <a:rPr lang="hu-HU" dirty="0" err="1"/>
              <a:t>Children</a:t>
            </a:r>
            <a:r>
              <a:rPr lang="hu-HU" dirty="0"/>
              <a:t> </a:t>
            </a:r>
            <a:r>
              <a:rPr lang="hu-HU" dirty="0" err="1"/>
              <a:t>aged</a:t>
            </a:r>
            <a:r>
              <a:rPr lang="hu-HU" dirty="0"/>
              <a:t> 6 </a:t>
            </a:r>
            <a:r>
              <a:rPr lang="hu-HU" dirty="0" err="1"/>
              <a:t>months</a:t>
            </a:r>
            <a:r>
              <a:rPr lang="hu-HU" dirty="0"/>
              <a:t> </a:t>
            </a:r>
            <a:r>
              <a:rPr lang="hu-HU" dirty="0" err="1"/>
              <a:t>through</a:t>
            </a:r>
            <a:r>
              <a:rPr lang="hu-HU" dirty="0"/>
              <a:t> 8 </a:t>
            </a:r>
            <a:r>
              <a:rPr lang="hu-HU" dirty="0" err="1"/>
              <a:t>years</a:t>
            </a:r>
            <a:r>
              <a:rPr lang="hu-HU" dirty="0"/>
              <a:t> </a:t>
            </a:r>
            <a:r>
              <a:rPr lang="hu-HU" dirty="0" err="1"/>
              <a:t>who</a:t>
            </a:r>
            <a:r>
              <a:rPr lang="hu-HU" dirty="0"/>
              <a:t> </a:t>
            </a:r>
            <a:r>
              <a:rPr lang="hu-HU" dirty="0" err="1"/>
              <a:t>require</a:t>
            </a:r>
            <a:r>
              <a:rPr lang="hu-HU" dirty="0"/>
              <a:t> 2 </a:t>
            </a:r>
            <a:r>
              <a:rPr lang="hu-HU" dirty="0" err="1"/>
              <a:t>doses</a:t>
            </a:r>
            <a:r>
              <a:rPr lang="hu-HU" dirty="0"/>
              <a:t> of influenza </a:t>
            </a:r>
            <a:r>
              <a:rPr lang="hu-HU" dirty="0" err="1"/>
              <a:t>vaccine</a:t>
            </a:r>
            <a:r>
              <a:rPr lang="hu-HU" dirty="0"/>
              <a:t> </a:t>
            </a:r>
            <a:r>
              <a:rPr lang="hu-HU" dirty="0" err="1"/>
              <a:t>should</a:t>
            </a:r>
            <a:r>
              <a:rPr lang="hu-HU" dirty="0"/>
              <a:t> </a:t>
            </a:r>
            <a:r>
              <a:rPr lang="hu-HU" dirty="0" err="1"/>
              <a:t>receive</a:t>
            </a:r>
            <a:r>
              <a:rPr lang="hu-HU" dirty="0"/>
              <a:t> </a:t>
            </a:r>
            <a:r>
              <a:rPr lang="hu-HU" dirty="0" err="1"/>
              <a:t>their</a:t>
            </a:r>
            <a:r>
              <a:rPr lang="hu-HU" dirty="0"/>
              <a:t> </a:t>
            </a:r>
            <a:r>
              <a:rPr lang="hu-HU" dirty="0" err="1"/>
              <a:t>first</a:t>
            </a:r>
            <a:r>
              <a:rPr lang="hu-HU" dirty="0"/>
              <a:t> </a:t>
            </a:r>
            <a:r>
              <a:rPr lang="hu-HU" dirty="0" err="1"/>
              <a:t>dose</a:t>
            </a:r>
            <a:r>
              <a:rPr lang="hu-HU" dirty="0"/>
              <a:t> </a:t>
            </a:r>
            <a:r>
              <a:rPr lang="hu-HU" dirty="0" err="1"/>
              <a:t>as</a:t>
            </a:r>
            <a:r>
              <a:rPr lang="hu-HU" dirty="0"/>
              <a:t> </a:t>
            </a:r>
            <a:r>
              <a:rPr lang="hu-HU" dirty="0" err="1"/>
              <a:t>soon</a:t>
            </a:r>
            <a:r>
              <a:rPr lang="hu-HU" dirty="0"/>
              <a:t> </a:t>
            </a:r>
            <a:r>
              <a:rPr lang="hu-HU" dirty="0" err="1"/>
              <a:t>as</a:t>
            </a:r>
            <a:r>
              <a:rPr lang="hu-HU" dirty="0"/>
              <a:t> </a:t>
            </a:r>
            <a:r>
              <a:rPr lang="hu-HU" dirty="0" err="1"/>
              <a:t>possible</a:t>
            </a:r>
            <a:r>
              <a:rPr lang="hu-HU" dirty="0"/>
              <a:t> (</a:t>
            </a:r>
            <a:r>
              <a:rPr lang="hu-HU" dirty="0" err="1"/>
              <a:t>including</a:t>
            </a:r>
            <a:r>
              <a:rPr lang="hu-HU" dirty="0"/>
              <a:t> </a:t>
            </a:r>
            <a:r>
              <a:rPr lang="hu-HU" dirty="0" err="1"/>
              <a:t>during</a:t>
            </a:r>
            <a:r>
              <a:rPr lang="hu-HU" dirty="0"/>
              <a:t> </a:t>
            </a:r>
            <a:r>
              <a:rPr lang="hu-HU" dirty="0" err="1"/>
              <a:t>July</a:t>
            </a:r>
            <a:r>
              <a:rPr lang="hu-HU" dirty="0"/>
              <a:t> and August, </a:t>
            </a:r>
            <a:r>
              <a:rPr lang="hu-HU" dirty="0" err="1"/>
              <a:t>if</a:t>
            </a:r>
            <a:r>
              <a:rPr lang="hu-HU" dirty="0"/>
              <a:t> </a:t>
            </a:r>
            <a:r>
              <a:rPr lang="hu-HU" dirty="0" err="1"/>
              <a:t>vaccine</a:t>
            </a:r>
            <a:r>
              <a:rPr lang="hu-HU" dirty="0"/>
              <a:t> is </a:t>
            </a:r>
            <a:r>
              <a:rPr lang="hu-HU" dirty="0" err="1"/>
              <a:t>available</a:t>
            </a:r>
            <a:r>
              <a:rPr lang="hu-HU" dirty="0"/>
              <a:t>) </a:t>
            </a:r>
            <a:r>
              <a:rPr lang="hu-HU" dirty="0" err="1"/>
              <a:t>to</a:t>
            </a:r>
            <a:r>
              <a:rPr lang="hu-HU" dirty="0"/>
              <a:t> </a:t>
            </a:r>
            <a:r>
              <a:rPr lang="hu-HU" dirty="0" err="1"/>
              <a:t>allow</a:t>
            </a:r>
            <a:r>
              <a:rPr lang="hu-HU" dirty="0"/>
              <a:t> </a:t>
            </a:r>
            <a:r>
              <a:rPr lang="hu-HU" dirty="0" err="1"/>
              <a:t>the</a:t>
            </a:r>
            <a:r>
              <a:rPr lang="hu-HU" dirty="0"/>
              <a:t> </a:t>
            </a:r>
            <a:r>
              <a:rPr lang="hu-HU" dirty="0" err="1"/>
              <a:t>second</a:t>
            </a:r>
            <a:r>
              <a:rPr lang="hu-HU" dirty="0"/>
              <a:t> </a:t>
            </a:r>
            <a:r>
              <a:rPr lang="hu-HU" dirty="0" err="1"/>
              <a:t>dose</a:t>
            </a:r>
            <a:r>
              <a:rPr lang="hu-HU" dirty="0"/>
              <a:t> (</a:t>
            </a:r>
            <a:r>
              <a:rPr lang="hu-HU" dirty="0" err="1"/>
              <a:t>which</a:t>
            </a:r>
            <a:r>
              <a:rPr lang="hu-HU" dirty="0"/>
              <a:t> must be </a:t>
            </a:r>
            <a:r>
              <a:rPr lang="hu-HU" dirty="0" err="1"/>
              <a:t>administered</a:t>
            </a:r>
            <a:r>
              <a:rPr lang="hu-HU" dirty="0"/>
              <a:t> ≥4 </a:t>
            </a:r>
            <a:r>
              <a:rPr lang="hu-HU" dirty="0" err="1"/>
              <a:t>weeks</a:t>
            </a:r>
            <a:r>
              <a:rPr lang="hu-HU" dirty="0"/>
              <a:t> </a:t>
            </a:r>
            <a:r>
              <a:rPr lang="hu-HU" dirty="0" err="1"/>
              <a:t>later</a:t>
            </a:r>
            <a:r>
              <a:rPr lang="hu-HU" dirty="0"/>
              <a:t>) </a:t>
            </a:r>
            <a:r>
              <a:rPr lang="hu-HU" dirty="0" err="1"/>
              <a:t>to</a:t>
            </a:r>
            <a:r>
              <a:rPr lang="hu-HU" dirty="0"/>
              <a:t> be </a:t>
            </a:r>
            <a:r>
              <a:rPr lang="hu-HU" dirty="0" err="1"/>
              <a:t>received</a:t>
            </a:r>
            <a:r>
              <a:rPr lang="hu-HU" dirty="0"/>
              <a:t>, </a:t>
            </a:r>
            <a:r>
              <a:rPr lang="hu-HU" dirty="0" err="1"/>
              <a:t>ideally</a:t>
            </a:r>
            <a:r>
              <a:rPr lang="hu-HU" dirty="0"/>
              <a:t>, </a:t>
            </a:r>
            <a:r>
              <a:rPr lang="hu-HU" dirty="0" err="1"/>
              <a:t>by</a:t>
            </a:r>
            <a:r>
              <a:rPr lang="hu-HU" dirty="0"/>
              <a:t> </a:t>
            </a:r>
            <a:r>
              <a:rPr lang="hu-HU" dirty="0" err="1"/>
              <a:t>the</a:t>
            </a:r>
            <a:r>
              <a:rPr lang="hu-HU" dirty="0"/>
              <a:t> end of </a:t>
            </a:r>
            <a:r>
              <a:rPr lang="hu-HU" dirty="0" err="1"/>
              <a:t>October</a:t>
            </a:r>
            <a:r>
              <a:rPr lang="hu-HU" dirty="0"/>
              <a:t>. </a:t>
            </a:r>
            <a:r>
              <a:rPr lang="hu-HU" dirty="0" err="1"/>
              <a:t>Two</a:t>
            </a:r>
            <a:r>
              <a:rPr lang="hu-HU" dirty="0"/>
              <a:t> </a:t>
            </a:r>
            <a:r>
              <a:rPr lang="hu-HU" dirty="0" err="1"/>
              <a:t>doses</a:t>
            </a:r>
            <a:r>
              <a:rPr lang="hu-HU" dirty="0"/>
              <a:t> </a:t>
            </a:r>
            <a:r>
              <a:rPr lang="hu-HU" dirty="0" err="1"/>
              <a:t>are</a:t>
            </a:r>
            <a:r>
              <a:rPr lang="hu-HU" dirty="0"/>
              <a:t> </a:t>
            </a:r>
            <a:r>
              <a:rPr lang="hu-HU" dirty="0" err="1"/>
              <a:t>recommended</a:t>
            </a:r>
            <a:r>
              <a:rPr lang="hu-HU" dirty="0"/>
              <a:t> </a:t>
            </a:r>
            <a:r>
              <a:rPr lang="hu-HU" dirty="0" err="1"/>
              <a:t>even</a:t>
            </a:r>
            <a:r>
              <a:rPr lang="hu-HU" dirty="0"/>
              <a:t> </a:t>
            </a:r>
            <a:r>
              <a:rPr lang="hu-HU" dirty="0" err="1"/>
              <a:t>if</a:t>
            </a:r>
            <a:r>
              <a:rPr lang="hu-HU" dirty="0"/>
              <a:t> </a:t>
            </a:r>
            <a:r>
              <a:rPr lang="hu-HU" dirty="0" err="1"/>
              <a:t>the</a:t>
            </a:r>
            <a:r>
              <a:rPr lang="hu-HU" dirty="0"/>
              <a:t> </a:t>
            </a:r>
            <a:r>
              <a:rPr lang="hu-HU" dirty="0" err="1"/>
              <a:t>child</a:t>
            </a:r>
            <a:r>
              <a:rPr lang="hu-HU" dirty="0"/>
              <a:t> </a:t>
            </a:r>
            <a:r>
              <a:rPr lang="hu-HU" dirty="0" err="1"/>
              <a:t>turns</a:t>
            </a:r>
            <a:r>
              <a:rPr lang="hu-HU" dirty="0"/>
              <a:t> </a:t>
            </a:r>
            <a:r>
              <a:rPr lang="hu-HU" dirty="0" err="1"/>
              <a:t>age</a:t>
            </a:r>
            <a:r>
              <a:rPr lang="hu-HU" dirty="0"/>
              <a:t> 9 </a:t>
            </a:r>
            <a:r>
              <a:rPr lang="hu-HU" dirty="0" err="1"/>
              <a:t>years</a:t>
            </a:r>
            <a:r>
              <a:rPr lang="hu-HU" dirty="0"/>
              <a:t> </a:t>
            </a:r>
            <a:r>
              <a:rPr lang="hu-HU" dirty="0" err="1"/>
              <a:t>between</a:t>
            </a:r>
            <a:r>
              <a:rPr lang="hu-HU" dirty="0"/>
              <a:t> </a:t>
            </a:r>
            <a:r>
              <a:rPr lang="hu-HU" dirty="0" err="1"/>
              <a:t>receipt</a:t>
            </a:r>
            <a:r>
              <a:rPr lang="hu-HU" dirty="0"/>
              <a:t> of </a:t>
            </a:r>
            <a:r>
              <a:rPr lang="hu-HU" dirty="0" err="1"/>
              <a:t>dose</a:t>
            </a:r>
            <a:r>
              <a:rPr lang="hu-HU" dirty="0"/>
              <a:t> 1 and </a:t>
            </a:r>
            <a:r>
              <a:rPr lang="hu-HU" dirty="0" err="1"/>
              <a:t>dose</a:t>
            </a:r>
            <a:r>
              <a:rPr lang="hu-HU" dirty="0"/>
              <a:t> 2. • </a:t>
            </a:r>
            <a:r>
              <a:rPr lang="hu-HU" dirty="0" err="1"/>
              <a:t>Adults</a:t>
            </a:r>
            <a:r>
              <a:rPr lang="hu-HU" dirty="0"/>
              <a:t> and </a:t>
            </a:r>
            <a:r>
              <a:rPr lang="hu-HU" dirty="0" err="1"/>
              <a:t>children</a:t>
            </a:r>
            <a:r>
              <a:rPr lang="hu-HU" dirty="0"/>
              <a:t> </a:t>
            </a:r>
            <a:r>
              <a:rPr lang="hu-HU" dirty="0" err="1"/>
              <a:t>aged</a:t>
            </a:r>
            <a:r>
              <a:rPr lang="hu-HU" dirty="0"/>
              <a:t> ≥9 </a:t>
            </a:r>
            <a:r>
              <a:rPr lang="hu-HU" dirty="0" err="1"/>
              <a:t>years</a:t>
            </a:r>
            <a:r>
              <a:rPr lang="hu-HU" dirty="0"/>
              <a:t> </a:t>
            </a:r>
            <a:r>
              <a:rPr lang="hu-HU" dirty="0" err="1"/>
              <a:t>need</a:t>
            </a:r>
            <a:r>
              <a:rPr lang="hu-HU" dirty="0"/>
              <a:t> </a:t>
            </a:r>
            <a:r>
              <a:rPr lang="hu-HU" dirty="0" err="1"/>
              <a:t>only</a:t>
            </a:r>
            <a:r>
              <a:rPr lang="hu-HU" dirty="0"/>
              <a:t> 1 </a:t>
            </a:r>
            <a:r>
              <a:rPr lang="hu-HU" dirty="0" err="1"/>
              <a:t>dose</a:t>
            </a:r>
            <a:r>
              <a:rPr lang="hu-HU" dirty="0"/>
              <a:t> of influenza </a:t>
            </a:r>
            <a:r>
              <a:rPr lang="hu-HU" dirty="0" err="1"/>
              <a:t>vaccine</a:t>
            </a:r>
            <a:r>
              <a:rPr lang="hu-HU" dirty="0"/>
              <a:t> </a:t>
            </a:r>
            <a:r>
              <a:rPr lang="hu-HU" dirty="0" err="1"/>
              <a:t>for</a:t>
            </a:r>
            <a:r>
              <a:rPr lang="hu-HU" dirty="0"/>
              <a:t> </a:t>
            </a:r>
            <a:r>
              <a:rPr lang="hu-HU" dirty="0" err="1"/>
              <a:t>the</a:t>
            </a:r>
            <a:r>
              <a:rPr lang="hu-HU" dirty="0"/>
              <a:t> 2022–23 </a:t>
            </a:r>
            <a:r>
              <a:rPr lang="hu-HU" dirty="0" err="1"/>
              <a:t>season</a:t>
            </a:r>
            <a:endParaRPr lang="en-US" dirty="0"/>
          </a:p>
        </p:txBody>
      </p:sp>
      <p:sp>
        <p:nvSpPr>
          <p:cNvPr id="4" name="Footer Placeholder 3"/>
          <p:cNvSpPr>
            <a:spLocks noGrp="1"/>
          </p:cNvSpPr>
          <p:nvPr>
            <p:ph type="ftr" sz="quarter" idx="4"/>
          </p:nvPr>
        </p:nvSpPr>
        <p:spPr/>
        <p:txBody>
          <a:bodyPr/>
          <a:lstStyle/>
          <a:p>
            <a:r>
              <a:rPr lang="en-US"/>
              <a:t>EPIC 2022</a:t>
            </a:r>
          </a:p>
        </p:txBody>
      </p:sp>
      <p:sp>
        <p:nvSpPr>
          <p:cNvPr id="5" name="Slide Number Placeholder 4"/>
          <p:cNvSpPr>
            <a:spLocks noGrp="1"/>
          </p:cNvSpPr>
          <p:nvPr>
            <p:ph type="sldNum" sz="quarter" idx="5"/>
          </p:nvPr>
        </p:nvSpPr>
        <p:spPr/>
        <p:txBody>
          <a:bodyPr/>
          <a:lstStyle/>
          <a:p>
            <a:fld id="{96B354E1-C109-4BB4-AFA3-B1E306625E7D}" type="slidenum">
              <a:rPr lang="en-US" smtClean="0"/>
              <a:t>35</a:t>
            </a:fld>
            <a:endParaRPr lang="en-US"/>
          </a:p>
        </p:txBody>
      </p:sp>
    </p:spTree>
    <p:extLst>
      <p:ext uri="{BB962C8B-B14F-4D97-AF65-F5344CB8AC3E}">
        <p14:creationId xmlns:p14="http://schemas.microsoft.com/office/powerpoint/2010/main" val="42607829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6"/>
          <p:cNvSpPr txBox="1">
            <a:spLocks noGrp="1" noChangeArrowheads="1"/>
          </p:cNvSpPr>
          <p:nvPr/>
        </p:nvSpPr>
        <p:spPr bwMode="auto">
          <a:xfrm>
            <a:off x="3" y="5379875"/>
            <a:ext cx="5768023" cy="283405"/>
          </a:xfrm>
          <a:prstGeom prst="rect">
            <a:avLst/>
          </a:prstGeom>
          <a:noFill/>
          <a:ln w="9525">
            <a:noFill/>
            <a:miter lim="800000"/>
            <a:headEnd/>
            <a:tailEnd/>
          </a:ln>
        </p:spPr>
        <p:txBody>
          <a:bodyPr lIns="99104" tIns="49552" rIns="99104" bIns="49552" anchor="b"/>
          <a:lstStyle/>
          <a:p>
            <a:pPr>
              <a:defRPr/>
            </a:pPr>
            <a:endParaRPr lang="en-US" sz="1200" kern="0" dirty="0">
              <a:solidFill>
                <a:srgbClr val="000000"/>
              </a:solidFill>
            </a:endParaRPr>
          </a:p>
        </p:txBody>
      </p:sp>
      <p:sp>
        <p:nvSpPr>
          <p:cNvPr id="197635" name="Rectangle 7"/>
          <p:cNvSpPr txBox="1">
            <a:spLocks noGrp="1" noChangeArrowheads="1"/>
          </p:cNvSpPr>
          <p:nvPr/>
        </p:nvSpPr>
        <p:spPr bwMode="auto">
          <a:xfrm>
            <a:off x="7539720" y="5379875"/>
            <a:ext cx="5768023" cy="283405"/>
          </a:xfrm>
          <a:prstGeom prst="rect">
            <a:avLst/>
          </a:prstGeom>
          <a:noFill/>
          <a:ln w="9525">
            <a:noFill/>
            <a:miter lim="800000"/>
            <a:headEnd/>
            <a:tailEnd/>
          </a:ln>
        </p:spPr>
        <p:txBody>
          <a:bodyPr lIns="99104" tIns="49552" rIns="99104" bIns="49552" anchor="b"/>
          <a:lstStyle/>
          <a:p>
            <a:pPr algn="r">
              <a:defRPr/>
            </a:pPr>
            <a:endParaRPr lang="en-US" sz="1200" kern="0" dirty="0">
              <a:solidFill>
                <a:srgbClr val="000000"/>
              </a:solidFill>
            </a:endParaRPr>
          </a:p>
        </p:txBody>
      </p:sp>
      <p:sp>
        <p:nvSpPr>
          <p:cNvPr id="197636" name="Rectangle 6"/>
          <p:cNvSpPr txBox="1">
            <a:spLocks noGrp="1" noChangeArrowheads="1"/>
          </p:cNvSpPr>
          <p:nvPr/>
        </p:nvSpPr>
        <p:spPr bwMode="auto">
          <a:xfrm>
            <a:off x="3" y="5379875"/>
            <a:ext cx="5768023" cy="283405"/>
          </a:xfrm>
          <a:prstGeom prst="rect">
            <a:avLst/>
          </a:prstGeom>
          <a:noFill/>
          <a:ln w="9525">
            <a:noFill/>
            <a:miter lim="800000"/>
            <a:headEnd/>
            <a:tailEnd/>
          </a:ln>
        </p:spPr>
        <p:txBody>
          <a:bodyPr lIns="99095" tIns="49547" rIns="99095" bIns="49547" anchor="b"/>
          <a:lstStyle/>
          <a:p>
            <a:pPr>
              <a:defRPr/>
            </a:pPr>
            <a:endParaRPr lang="en-US" sz="1200" kern="0" dirty="0">
              <a:solidFill>
                <a:srgbClr val="000000"/>
              </a:solidFill>
            </a:endParaRPr>
          </a:p>
        </p:txBody>
      </p:sp>
      <p:sp>
        <p:nvSpPr>
          <p:cNvPr id="197637" name="Rectangle 7"/>
          <p:cNvSpPr txBox="1">
            <a:spLocks noGrp="1" noChangeArrowheads="1"/>
          </p:cNvSpPr>
          <p:nvPr/>
        </p:nvSpPr>
        <p:spPr bwMode="auto">
          <a:xfrm>
            <a:off x="7539720" y="5379875"/>
            <a:ext cx="5768023" cy="283405"/>
          </a:xfrm>
          <a:prstGeom prst="rect">
            <a:avLst/>
          </a:prstGeom>
          <a:noFill/>
          <a:ln w="9525">
            <a:noFill/>
            <a:miter lim="800000"/>
            <a:headEnd/>
            <a:tailEnd/>
          </a:ln>
        </p:spPr>
        <p:txBody>
          <a:bodyPr lIns="99095" tIns="49547" rIns="99095" bIns="49547" anchor="b"/>
          <a:lstStyle/>
          <a:p>
            <a:pPr algn="r">
              <a:defRPr/>
            </a:pPr>
            <a:endParaRPr lang="en-US" sz="1200" kern="0" dirty="0">
              <a:solidFill>
                <a:srgbClr val="000000"/>
              </a:solidFill>
            </a:endParaRPr>
          </a:p>
        </p:txBody>
      </p:sp>
      <p:sp>
        <p:nvSpPr>
          <p:cNvPr id="197638" name="Rectangle 2"/>
          <p:cNvSpPr>
            <a:spLocks noGrp="1" noRot="1" noChangeAspect="1" noChangeArrowheads="1" noTextEdit="1"/>
          </p:cNvSpPr>
          <p:nvPr>
            <p:ph type="sldImg"/>
          </p:nvPr>
        </p:nvSpPr>
        <p:spPr>
          <a:xfrm>
            <a:off x="2941638" y="442913"/>
            <a:ext cx="3773487" cy="2122487"/>
          </a:xfrm>
          <a:ln/>
        </p:spPr>
      </p:sp>
      <p:sp>
        <p:nvSpPr>
          <p:cNvPr id="209927" name="Rectangle 3"/>
          <p:cNvSpPr>
            <a:spLocks noGrp="1" noChangeArrowheads="1"/>
          </p:cNvSpPr>
          <p:nvPr>
            <p:ph type="body" idx="1"/>
          </p:nvPr>
        </p:nvSpPr>
        <p:spPr>
          <a:xfrm>
            <a:off x="0" y="2831156"/>
            <a:ext cx="6857997" cy="7373017"/>
          </a:xfrm>
          <a:ln/>
        </p:spPr>
        <p:txBody>
          <a:bodyPr lIns="99095" tIns="49547" rIns="99095" bIns="49547"/>
          <a:lstStyle/>
          <a:p>
            <a:pPr defTabSz="991123">
              <a:defRPr/>
            </a:pPr>
            <a:r>
              <a:rPr lang="en-US" dirty="0">
                <a:cs typeface="Arial" panose="020B0604020202020204" pitchFamily="34" charset="0"/>
              </a:rPr>
              <a:t>Flu vaccines for 2022-2023</a:t>
            </a:r>
          </a:p>
          <a:p>
            <a:pPr defTabSz="991123">
              <a:defRPr/>
            </a:pPr>
            <a:endParaRPr lang="en-US" dirty="0"/>
          </a:p>
          <a:p>
            <a:pPr defTabSz="991123">
              <a:defRPr/>
            </a:pPr>
            <a:r>
              <a:rPr lang="en-US" dirty="0"/>
              <a:t>Afluria Quadrivalent is not expected to be available in a 0.25-mL prefilled syringe presentation. When using Afluria Quadrivalent for children aged 6 through 35 months (who require a 0.25-mL dose), the dose must be obtained from a multidose vial. </a:t>
            </a:r>
          </a:p>
          <a:p>
            <a:pPr defTabSz="991123">
              <a:defRPr/>
            </a:pPr>
            <a:r>
              <a:rPr lang="en-US" dirty="0"/>
              <a:t>One labeling change is described. In October 2021, FDA granted approval for the use of Flucelvax Quadrivalent (cell culture–based quadrivalent inactivated influenza vaccine [ccIIV4]) for children aged 6 months through &lt;2 years. As of March 2021, Flucelvax Quadrivalent had been approved for persons aged ≥2 years. Approval for children aged 6 months through &lt;2 years was based on results of a randomized, observer-blind study that compared immunogenicity and safety of Flucelvax Quadrivalent with that of a licensed comparator IIV4 among 2,402 children aged 6 through 47 months, of whom 894 were aged 6 through 23 months. Flucelvax Quadrivalent is now approved for persons aged ≥6 months.</a:t>
            </a:r>
            <a:r>
              <a:rPr lang="en-US" dirty="0">
                <a:cs typeface="Arial" panose="020B0604020202020204" pitchFamily="34" charset="0"/>
              </a:rPr>
              <a:t>.</a:t>
            </a:r>
          </a:p>
          <a:p>
            <a:pPr defTabSz="991123">
              <a:defRPr/>
            </a:pPr>
            <a:endParaRPr lang="en-US" dirty="0"/>
          </a:p>
          <a:p>
            <a:pPr defTabSz="991123">
              <a:defRPr/>
            </a:pPr>
            <a:endParaRPr lang="en-US" b="1" dirty="0"/>
          </a:p>
          <a:p>
            <a:pPr defTabSz="991123">
              <a:defRPr/>
            </a:pPr>
            <a:endParaRPr lang="en-US" b="1" dirty="0"/>
          </a:p>
          <a:p>
            <a:pPr defTabSz="991123">
              <a:defRPr/>
            </a:pPr>
            <a:r>
              <a:rPr lang="en-US" b="1" dirty="0"/>
              <a:t>Abbreviations:</a:t>
            </a:r>
            <a:r>
              <a:rPr lang="en-US" dirty="0"/>
              <a:t> ACIP = Advisory Committee on Immunization Practices; FDA = Food and Drug Administration; HA = hemagglutinin; IIV4 = inactivated influenza vaccine, quadrivalent; IM = intramuscular; LAIV4 = live attenuated influenza vaccine, quadrivalent; MDV = multidose vial; </a:t>
            </a:r>
            <a:r>
              <a:rPr lang="en-US" dirty="0" err="1"/>
              <a:t>mos</a:t>
            </a:r>
            <a:r>
              <a:rPr lang="en-US" dirty="0"/>
              <a:t> = months; NAS = intranasal; PFS = prefilled syringe; RIV4 = recombinant influenza vaccine, quadrivalent; SDV = single-dose vial</a:t>
            </a:r>
          </a:p>
          <a:p>
            <a:pPr marL="171450" indent="-171450">
              <a:buFont typeface="Arial" panose="020B0604020202020204" pitchFamily="34" charset="0"/>
              <a:buChar char="•"/>
            </a:pPr>
            <a:r>
              <a:rPr lang="en-US" dirty="0"/>
              <a:t>Vaccination providers should consult FDA-approved prescribing information for 2021–22 influenza vaccines for the most complete and updated information, including (but not limited to) indications, contraindications, warnings, and precautions. Package inserts for U.S.-licensed vaccines are available at </a:t>
            </a:r>
            <a:r>
              <a:rPr lang="en-US" u="sng" dirty="0">
                <a:hlinkClick r:id="rId3"/>
              </a:rPr>
              <a:t>https://www.fda.gov/vaccines-blood-biologics/approved-products/vaccines-licensed-use-united-states</a:t>
            </a:r>
            <a:endParaRPr lang="en-US" u="sng" dirty="0"/>
          </a:p>
        </p:txBody>
      </p:sp>
      <p:sp>
        <p:nvSpPr>
          <p:cNvPr id="9" name="Footer Placeholder 8"/>
          <p:cNvSpPr>
            <a:spLocks noGrp="1"/>
          </p:cNvSpPr>
          <p:nvPr>
            <p:ph type="ftr" sz="quarter" idx="4"/>
          </p:nvPr>
        </p:nvSpPr>
        <p:spPr>
          <a:xfrm>
            <a:off x="142875" y="2269506"/>
            <a:ext cx="4068339" cy="356356"/>
          </a:xfrm>
          <a:prstGeom prst="rect">
            <a:avLst/>
          </a:prstGeom>
        </p:spPr>
        <p:txBody>
          <a:bodyPr/>
          <a:lstStyle/>
          <a:p>
            <a:pPr>
              <a:defRPr/>
            </a:pPr>
            <a:r>
              <a:rPr lang="en-US" kern="0">
                <a:solidFill>
                  <a:prstClr val="black"/>
                </a:solidFill>
              </a:rPr>
              <a:t>EPIC 2022</a:t>
            </a:r>
            <a:endParaRPr lang="en-US" kern="0" dirty="0">
              <a:solidFill>
                <a:prstClr val="black"/>
              </a:solidFill>
            </a:endParaRPr>
          </a:p>
        </p:txBody>
      </p:sp>
    </p:spTree>
    <p:extLst>
      <p:ext uri="{BB962C8B-B14F-4D97-AF65-F5344CB8AC3E}">
        <p14:creationId xmlns:p14="http://schemas.microsoft.com/office/powerpoint/2010/main" val="14550621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506350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Inactivated Influenza Vaccines (IIV4s) for Children 6 through 35 months  Five IIV4s are now approved for this age group  Dose volumes vary: – Fluarix Quadrivalent 0.5 mL/dose – FluLaval Quadrivalent 0.5 mL/dose – Flucelvax Quadrivalent 0.5 mL/dose – Afluria Quadrivalent 0.25 mL/dose – </a:t>
            </a:r>
            <a:r>
              <a:rPr lang="en-US" dirty="0" err="1"/>
              <a:t>Fluzone</a:t>
            </a:r>
            <a:r>
              <a:rPr lang="en-US" dirty="0"/>
              <a:t> Quadrivalent 0.25 mL/dose or 0.5 mL/dose</a:t>
            </a:r>
          </a:p>
        </p:txBody>
      </p:sp>
      <p:sp>
        <p:nvSpPr>
          <p:cNvPr id="4" name="Slide Number Placeholder 3"/>
          <p:cNvSpPr>
            <a:spLocks noGrp="1"/>
          </p:cNvSpPr>
          <p:nvPr>
            <p:ph type="sldNum" sz="quarter" idx="5"/>
          </p:nvPr>
        </p:nvSpPr>
        <p:spPr/>
        <p:txBody>
          <a:bodyPr/>
          <a:lstStyle/>
          <a:p>
            <a:fld id="{49AE0DA3-8EBC-43E4-9124-D390ED151EC5}" type="slidenum">
              <a:rPr lang="en-US" smtClean="0"/>
              <a:t>38</a:t>
            </a:fld>
            <a:endParaRPr lang="en-US"/>
          </a:p>
        </p:txBody>
      </p:sp>
    </p:spTree>
    <p:extLst>
      <p:ext uri="{BB962C8B-B14F-4D97-AF65-F5344CB8AC3E}">
        <p14:creationId xmlns:p14="http://schemas.microsoft.com/office/powerpoint/2010/main" val="29627747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6"/>
          <p:cNvSpPr txBox="1">
            <a:spLocks noGrp="1" noChangeArrowheads="1"/>
          </p:cNvSpPr>
          <p:nvPr/>
        </p:nvSpPr>
        <p:spPr bwMode="auto">
          <a:xfrm>
            <a:off x="3" y="5119607"/>
            <a:ext cx="5768023" cy="269695"/>
          </a:xfrm>
          <a:prstGeom prst="rect">
            <a:avLst/>
          </a:prstGeom>
          <a:noFill/>
          <a:ln w="9525">
            <a:noFill/>
            <a:miter lim="800000"/>
            <a:headEnd/>
            <a:tailEnd/>
          </a:ln>
        </p:spPr>
        <p:txBody>
          <a:bodyPr lIns="98153" tIns="49076" rIns="98153" bIns="49076" anchor="b"/>
          <a:lstStyle/>
          <a:p>
            <a:pPr>
              <a:defRPr/>
            </a:pPr>
            <a:endParaRPr lang="en-US" sz="1200" kern="0">
              <a:solidFill>
                <a:srgbClr val="000000"/>
              </a:solidFill>
            </a:endParaRPr>
          </a:p>
        </p:txBody>
      </p:sp>
      <p:sp>
        <p:nvSpPr>
          <p:cNvPr id="249859" name="Rectangle 7"/>
          <p:cNvSpPr txBox="1">
            <a:spLocks noGrp="1" noChangeArrowheads="1"/>
          </p:cNvSpPr>
          <p:nvPr/>
        </p:nvSpPr>
        <p:spPr bwMode="auto">
          <a:xfrm>
            <a:off x="7539720" y="5119607"/>
            <a:ext cx="5768023" cy="269695"/>
          </a:xfrm>
          <a:prstGeom prst="rect">
            <a:avLst/>
          </a:prstGeom>
          <a:noFill/>
          <a:ln w="9525">
            <a:noFill/>
            <a:miter lim="800000"/>
            <a:headEnd/>
            <a:tailEnd/>
          </a:ln>
        </p:spPr>
        <p:txBody>
          <a:bodyPr lIns="98153" tIns="49076" rIns="98153" bIns="49076" anchor="b"/>
          <a:lstStyle/>
          <a:p>
            <a:pPr algn="r">
              <a:defRPr/>
            </a:pPr>
            <a:endParaRPr lang="en-US" sz="1200" kern="0" dirty="0">
              <a:solidFill>
                <a:srgbClr val="000000"/>
              </a:solidFill>
            </a:endParaRPr>
          </a:p>
        </p:txBody>
      </p:sp>
      <p:sp>
        <p:nvSpPr>
          <p:cNvPr id="249861" name="Rectangle 2"/>
          <p:cNvSpPr>
            <a:spLocks noGrp="1" noRot="1" noChangeAspect="1" noChangeArrowheads="1" noTextEdit="1"/>
          </p:cNvSpPr>
          <p:nvPr>
            <p:ph type="sldImg"/>
          </p:nvPr>
        </p:nvSpPr>
        <p:spPr>
          <a:xfrm>
            <a:off x="3082925" y="334963"/>
            <a:ext cx="3592513" cy="2020887"/>
          </a:xfrm>
          <a:ln/>
        </p:spPr>
      </p:sp>
      <p:sp>
        <p:nvSpPr>
          <p:cNvPr id="7" name="Footer Placeholder 6"/>
          <p:cNvSpPr>
            <a:spLocks noGrp="1"/>
          </p:cNvSpPr>
          <p:nvPr>
            <p:ph type="ftr" sz="quarter" idx="4"/>
          </p:nvPr>
        </p:nvSpPr>
        <p:spPr>
          <a:xfrm>
            <a:off x="0" y="1697041"/>
            <a:ext cx="4068339" cy="356356"/>
          </a:xfrm>
          <a:prstGeom prst="rect">
            <a:avLst/>
          </a:prstGeom>
        </p:spPr>
        <p:txBody>
          <a:bodyPr/>
          <a:lstStyle/>
          <a:p>
            <a:pPr>
              <a:defRPr/>
            </a:pPr>
            <a:r>
              <a:rPr lang="en-US" kern="0">
                <a:solidFill>
                  <a:prstClr val="black"/>
                </a:solidFill>
              </a:rPr>
              <a:t>EPIC 2022</a:t>
            </a:r>
            <a:endParaRPr lang="en-US" kern="0" dirty="0">
              <a:solidFill>
                <a:prstClr val="black"/>
              </a:solidFill>
            </a:endParaRPr>
          </a:p>
        </p:txBody>
      </p:sp>
      <p:sp>
        <p:nvSpPr>
          <p:cNvPr id="8" name="Notes Placeholder 7"/>
          <p:cNvSpPr>
            <a:spLocks noGrp="1"/>
          </p:cNvSpPr>
          <p:nvPr>
            <p:ph type="body" idx="1"/>
          </p:nvPr>
        </p:nvSpPr>
        <p:spPr>
          <a:xfrm>
            <a:off x="243174" y="2844949"/>
            <a:ext cx="8985047" cy="5584355"/>
          </a:xfrm>
        </p:spPr>
        <p:txBody>
          <a:bodyPr>
            <a:normAutofit/>
          </a:bodyPr>
          <a:lstStyle/>
          <a:p>
            <a:r>
              <a:rPr lang="en-US" sz="1100" dirty="0">
                <a:cs typeface="Arial" pitchFamily="34" charset="0"/>
              </a:rPr>
              <a:t>  </a:t>
            </a:r>
          </a:p>
          <a:p>
            <a:r>
              <a:rPr lang="en-US" b="1" dirty="0"/>
              <a:t>Available vaccines:</a:t>
            </a:r>
            <a:r>
              <a:rPr lang="en-US" dirty="0"/>
              <a:t> One live attenuated influenza vaccine, </a:t>
            </a:r>
            <a:r>
              <a:rPr lang="en-US" dirty="0" err="1"/>
              <a:t>FluMist</a:t>
            </a:r>
            <a:r>
              <a:rPr lang="en-US" dirty="0"/>
              <a:t> Quadrivalent (LAIV4), is expected to be available during the 2022–23 influenza season. LAIV4 is approved for persons aged 2 through 49 years. </a:t>
            </a:r>
          </a:p>
          <a:p>
            <a:r>
              <a:rPr lang="en-US" dirty="0"/>
              <a:t>LAIV4 contains live attenuated influenza viruses that are propagated in eggs. These viruses are cold adapted (so that they replicate efficiently at 25°C) and temperature sensitive (so that their replication is restricted at higher temperatures, 39°C for influenza A viruses and 37°C for influenza B viruses). These viruses replicate in the nasopharynx, which is necessary to promote an immune response (</a:t>
            </a:r>
            <a:r>
              <a:rPr lang="en-US" i="1" dirty="0"/>
              <a:t>101</a:t>
            </a:r>
            <a:r>
              <a:rPr lang="en-US" dirty="0"/>
              <a:t>).</a:t>
            </a:r>
          </a:p>
          <a:p>
            <a:r>
              <a:rPr lang="en-US" dirty="0"/>
              <a:t> No preference is expressed for LAIV4 versus other influenza vaccines used within specified indications.</a:t>
            </a:r>
            <a:endParaRPr lang="en-US" b="1" dirty="0"/>
          </a:p>
          <a:p>
            <a:r>
              <a:rPr lang="en-US" b="1" dirty="0"/>
              <a:t>Dosage and administration:</a:t>
            </a:r>
            <a:r>
              <a:rPr lang="en-US" dirty="0"/>
              <a:t> LAIV4 is administered intranasally using the supplied prefilled, single-use sprayer containing 0.2 mL of vaccine. Approximately 0.1 mL (i.e., half the total sprayer contents) is sprayed into the first nostril while the recipient is in the upright position. An attached dose-divider clip is removed from the sprayer to permit administration of the second half of the dose into the other nostril. If the recipient sneezes immediately after administration, the dose should not be repeated. However, if nasal congestion is present that might impede delivery of the vaccine to the nasopharyngeal mucosa, deferral of administration should be considered until resolution of the illness, or another appropriate vaccine should be administered instead. Each total dose of 0.2 mL contains 10</a:t>
            </a:r>
            <a:r>
              <a:rPr lang="en-US" baseline="30000" dirty="0"/>
              <a:t>6.5–7.5</a:t>
            </a:r>
            <a:r>
              <a:rPr lang="en-US" dirty="0"/>
              <a:t> fluorescent focus units of each vaccine virus</a:t>
            </a:r>
          </a:p>
          <a:p>
            <a:r>
              <a:rPr lang="en-US" b="1" dirty="0"/>
              <a:t>Contraindications to use of LAIV</a:t>
            </a:r>
          </a:p>
          <a:p>
            <a:endParaRPr lang="en-US" dirty="0"/>
          </a:p>
          <a:p>
            <a:r>
              <a:rPr lang="en-US" sz="1100" dirty="0"/>
              <a:t>• History of severe allergic reaction (e.g., anaphylaxis) to any component of the vaccine† or to a previous dose of any influenza vaccine (i.e., any egg-based IIV, </a:t>
            </a:r>
            <a:r>
              <a:rPr lang="en-US" sz="1100" dirty="0" err="1"/>
              <a:t>ccIIV</a:t>
            </a:r>
            <a:r>
              <a:rPr lang="en-US" sz="1100" dirty="0"/>
              <a:t>, RIV, or LAIV)§ • Concomitant aspirin- or salicylate-containing therapy in children and adolescents§ • Children aged 2 through 4 years who have received a diagnosis of asthma or whose parents or caregivers report that a health care provider has told them during the preceding 12 months that their child had wheezing or asthma or whose medical record indicates a wheezing episode has occurred during the preceding 12 months • Children and adults who are immunocompromised due to any cause, including but not limited to immunosuppression caused by medications, congenital or acquired immunodeficiency states, HIV infection, anatomic asplenia, or functional asplenia (e.g., due to sickle cell anemia) • Close contacts and caregivers of severely immunosuppressed persons who require a protected environment • Pregnancy • Persons with active communication between the CSF and the oropharynx, nasopharynx, nose, or ear or any other cranial CSF leak • Persons with cochlear implants** • Receipt of influenza antiviral medication within the previous 48 hours for oseltamivir and zanamivir, previous 5 days for peramivir, and previous 17 days for </a:t>
            </a:r>
            <a:r>
              <a:rPr lang="en-US" sz="1100" dirty="0" err="1"/>
              <a:t>baloxavir</a:t>
            </a:r>
            <a:r>
              <a:rPr lang="en-US" sz="1100" dirty="0"/>
              <a:t>††</a:t>
            </a:r>
            <a:endParaRPr lang="en-US" sz="1100" dirty="0">
              <a:cs typeface="Arial" pitchFamily="34" charset="0"/>
            </a:endParaRPr>
          </a:p>
          <a:p>
            <a:endParaRPr lang="en-US" sz="1100" dirty="0">
              <a:cs typeface="Arial" pitchFamily="34" charset="0"/>
            </a:endParaRPr>
          </a:p>
          <a:p>
            <a:endParaRPr lang="en-US" sz="1100" dirty="0">
              <a:cs typeface="Arial" pitchFamily="34" charset="0"/>
            </a:endParaRPr>
          </a:p>
          <a:p>
            <a:endParaRPr lang="en-US" sz="1100" dirty="0"/>
          </a:p>
        </p:txBody>
      </p:sp>
    </p:spTree>
    <p:extLst>
      <p:ext uri="{BB962C8B-B14F-4D97-AF65-F5344CB8AC3E}">
        <p14:creationId xmlns:p14="http://schemas.microsoft.com/office/powerpoint/2010/main" val="2805302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Rot="1" noChangeAspect="1" noChangeArrowheads="1" noTextEdit="1"/>
          </p:cNvSpPr>
          <p:nvPr>
            <p:ph type="sldImg"/>
          </p:nvPr>
        </p:nvSpPr>
        <p:spPr>
          <a:xfrm>
            <a:off x="2430463" y="546100"/>
            <a:ext cx="4862512" cy="2735263"/>
          </a:xfrm>
          <a:ln/>
        </p:spPr>
      </p:sp>
      <p:sp>
        <p:nvSpPr>
          <p:cNvPr id="199683" name="Rectangle 3"/>
          <p:cNvSpPr>
            <a:spLocks noGrp="1" noChangeArrowheads="1"/>
          </p:cNvSpPr>
          <p:nvPr>
            <p:ph type="body" idx="1"/>
          </p:nvPr>
        </p:nvSpPr>
        <p:spPr>
          <a:noFill/>
          <a:ln/>
        </p:spPr>
        <p:txBody>
          <a:bodyPr/>
          <a:lstStyle/>
          <a:p>
            <a:pPr eaLnBrk="1" hangingPunct="1"/>
            <a:r>
              <a:rPr lang="en-US" sz="1000" dirty="0">
                <a:latin typeface="Arial" charset="0"/>
              </a:rPr>
              <a:t>These are the objectives for this EPIC presentation.</a:t>
            </a:r>
          </a:p>
        </p:txBody>
      </p:sp>
      <p:sp>
        <p:nvSpPr>
          <p:cNvPr id="6" name="Footer Placeholder 5"/>
          <p:cNvSpPr>
            <a:spLocks noGrp="1"/>
          </p:cNvSpPr>
          <p:nvPr>
            <p:ph type="ftr" sz="quarter" idx="4"/>
          </p:nvPr>
        </p:nvSpPr>
        <p:spPr>
          <a:xfrm>
            <a:off x="1" y="6746120"/>
            <a:ext cx="4068339" cy="356356"/>
          </a:xfrm>
          <a:prstGeom prst="rect">
            <a:avLst/>
          </a:prstGeom>
        </p:spPr>
        <p:txBody>
          <a:bodyPr/>
          <a:lstStyle/>
          <a:p>
            <a:pPr>
              <a:defRPr/>
            </a:pPr>
            <a:r>
              <a:rPr lang="en-US">
                <a:solidFill>
                  <a:prstClr val="black"/>
                </a:solidFill>
              </a:rPr>
              <a:t>EPIC 2022</a:t>
            </a:r>
            <a:endParaRPr lang="en-US" dirty="0">
              <a:solidFill>
                <a:prstClr val="black"/>
              </a:solidFill>
            </a:endParaRPr>
          </a:p>
        </p:txBody>
      </p:sp>
    </p:spTree>
    <p:extLst>
      <p:ext uri="{BB962C8B-B14F-4D97-AF65-F5344CB8AC3E}">
        <p14:creationId xmlns:p14="http://schemas.microsoft.com/office/powerpoint/2010/main" val="26918271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60707" y="3426138"/>
            <a:ext cx="6467060" cy="6996320"/>
          </a:xfrm>
        </p:spPr>
        <p:txBody>
          <a:bodyPr/>
          <a:lstStyle/>
          <a:p>
            <a:r>
              <a:rPr lang="en-US" dirty="0"/>
              <a:t>Most available influenza vaccines, with the exceptions of RIV4 (</a:t>
            </a:r>
            <a:r>
              <a:rPr lang="en-US" dirty="0" err="1"/>
              <a:t>Flublok</a:t>
            </a:r>
            <a:r>
              <a:rPr lang="en-US" dirty="0"/>
              <a:t> Quadrivalent, licensed for those aged ≥18 years) and ccIIV4 (Flucelvax Quadrivalent, licensed for those aged ≥6 months), are prepared by propagation of virus in embryonated eggs and might contain trace amounts of egg proteins, such as ovalbumin. For persons who report a history of egg allergy, ACIP recommends the following: • Persons with a history of egg allergy who have experienced only urticaria (hives) after exposure to egg should receive influenza vaccine. Any licensed, recommended influenza vaccine (i.e., any IIV4, RIV4, or LAIV4) that is otherwise appropriate for the recipient’s age and health status can be used. • Persons who report having had reactions to egg involving symptoms other than urticaria (e.g., angioedema or swelling, respiratory distress, lightheadedness, or recurrent vomiting) or who required epinephrine or another emergency medical intervention can similarly receive any licensed, recommended influenza vaccine (i.e., any IIV4, RIV4, or LAIV4) that is otherwise appropriate for their age and health status. If a vaccine other than ccIIV4 or RIV4 is used, the selected vaccine should be administered in an inpatient or outpatient medical setting, including but not necessarily limited to hospitals, clinics, health departments, and physician offices. Vaccine administration should be supervised by a health care provider who is able to recognize and manage severe allergic reactions. All vaccination providers should be familiar with their office emergency plan and be certified in cardiopulmonary resuscitation (42). No postvaccination observation period is recommended specifically for egg-allergic persons. However, ACIP recommends that vaccination providers consider observing patients (seated or supine) for 15 minutes after administration of any vaccine to decrease the risk for injury should syncope occur (42).</a:t>
            </a:r>
          </a:p>
        </p:txBody>
      </p:sp>
      <p:sp>
        <p:nvSpPr>
          <p:cNvPr id="4" name="Footer Placeholder 3"/>
          <p:cNvSpPr>
            <a:spLocks noGrp="1"/>
          </p:cNvSpPr>
          <p:nvPr>
            <p:ph type="ftr" sz="quarter" idx="4"/>
          </p:nvPr>
        </p:nvSpPr>
        <p:spPr>
          <a:xfrm>
            <a:off x="0" y="3321843"/>
            <a:ext cx="2971800" cy="458787"/>
          </a:xfrm>
        </p:spPr>
        <p:txBody>
          <a:bodyPr/>
          <a:lstStyle/>
          <a:p>
            <a:r>
              <a:rPr lang="en-US" dirty="0"/>
              <a:t>EPIC 2022</a:t>
            </a:r>
          </a:p>
        </p:txBody>
      </p:sp>
      <p:sp>
        <p:nvSpPr>
          <p:cNvPr id="5" name="Slide Number Placeholder 4"/>
          <p:cNvSpPr>
            <a:spLocks noGrp="1"/>
          </p:cNvSpPr>
          <p:nvPr>
            <p:ph type="sldNum" sz="quarter" idx="5"/>
          </p:nvPr>
        </p:nvSpPr>
        <p:spPr/>
        <p:txBody>
          <a:bodyPr/>
          <a:lstStyle/>
          <a:p>
            <a:fld id="{96B354E1-C109-4BB4-AFA3-B1E306625E7D}" type="slidenum">
              <a:rPr lang="en-US" smtClean="0"/>
              <a:t>40</a:t>
            </a:fld>
            <a:endParaRPr lang="en-US"/>
          </a:p>
        </p:txBody>
      </p:sp>
    </p:spTree>
    <p:extLst>
      <p:ext uri="{BB962C8B-B14F-4D97-AF65-F5344CB8AC3E}">
        <p14:creationId xmlns:p14="http://schemas.microsoft.com/office/powerpoint/2010/main" val="19525984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Providers should be aware of the potential for increased reactogenicity with coadministration and should consult the CDC guidance as more information becomes available. This is more likely with the adjuvanted or high dose IIV4s which are recommended in persons over the age of 65 years old.</a:t>
            </a:r>
          </a:p>
          <a:p>
            <a:r>
              <a:rPr lang="en-US" dirty="0"/>
              <a:t>If administered simultaneously, COVID-19 vaccines and influenza vaccines that might be more likely to cause a local reaction (e.g., aIIV4 or HD-IIV4) should be administered in different limbs, if possible.</a:t>
            </a:r>
          </a:p>
          <a:p>
            <a:br>
              <a:rPr lang="en-US" dirty="0"/>
            </a:br>
            <a:endParaRPr lang="en-US" dirty="0"/>
          </a:p>
          <a:p>
            <a:endParaRPr lang="en-US" dirty="0"/>
          </a:p>
        </p:txBody>
      </p:sp>
      <p:sp>
        <p:nvSpPr>
          <p:cNvPr id="4" name="Footer Placeholder 3"/>
          <p:cNvSpPr>
            <a:spLocks noGrp="1"/>
          </p:cNvSpPr>
          <p:nvPr>
            <p:ph type="ftr" sz="quarter" idx="4"/>
          </p:nvPr>
        </p:nvSpPr>
        <p:spPr/>
        <p:txBody>
          <a:bodyPr/>
          <a:lstStyle/>
          <a:p>
            <a:r>
              <a:rPr lang="en-US"/>
              <a:t>EPIC 2022</a:t>
            </a:r>
          </a:p>
        </p:txBody>
      </p:sp>
      <p:sp>
        <p:nvSpPr>
          <p:cNvPr id="5" name="Slide Number Placeholder 4"/>
          <p:cNvSpPr>
            <a:spLocks noGrp="1"/>
          </p:cNvSpPr>
          <p:nvPr>
            <p:ph type="sldNum" sz="quarter" idx="5"/>
          </p:nvPr>
        </p:nvSpPr>
        <p:spPr/>
        <p:txBody>
          <a:bodyPr/>
          <a:lstStyle/>
          <a:p>
            <a:fld id="{96B354E1-C109-4BB4-AFA3-B1E306625E7D}" type="slidenum">
              <a:rPr lang="en-US" smtClean="0"/>
              <a:t>41</a:t>
            </a:fld>
            <a:endParaRPr lang="en-US"/>
          </a:p>
        </p:txBody>
      </p:sp>
    </p:spTree>
    <p:extLst>
      <p:ext uri="{BB962C8B-B14F-4D97-AF65-F5344CB8AC3E}">
        <p14:creationId xmlns:p14="http://schemas.microsoft.com/office/powerpoint/2010/main" val="11895823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lvl="0">
              <a:defRPr/>
            </a:pPr>
            <a:r>
              <a:rPr lang="en-US" dirty="0"/>
              <a:t>Higher dose vaccines include HD-IIV4 and RIV4, both of which contain a higher dose of HA antigen per virus than standard-dose vaccines (60 µg for HD-IIV4 and 45 µg for RIV4, compared with 15 µg for standard-dose inactivated vaccines). Adjuvanted inactivated influenza vaccine (aIIV4) contains MF59 adjuvant.</a:t>
            </a:r>
            <a:endParaRPr lang="en-US"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endParaRPr lang="en-US" dirty="0"/>
          </a:p>
        </p:txBody>
      </p:sp>
    </p:spTree>
    <p:extLst>
      <p:ext uri="{BB962C8B-B14F-4D97-AF65-F5344CB8AC3E}">
        <p14:creationId xmlns:p14="http://schemas.microsoft.com/office/powerpoint/2010/main" val="10559465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most adults (particularly adults aged ≥65 years) and for pregnant persons in the first or second trimester: Vaccination during July and August should be avoided unless there is concern that vaccination later in the season might not be possible. • Children who require 2 doses: Certain children aged 6 months through 8 years require 2 doses of influenza vaccine for the season (see Children Aged 6 Months Through 8 Years: Number of Influenza Vaccine Doses) (Figure). These children should receive their first dose as soon as possible (including during July and August, if vaccine is available) to allow the second dose (which must be administered ≥4 weeks later) to be received, ideally, by the end of October. • Children who require only 1 dose: Vaccination during July and August can be considered for children of any age who need only 1 dose of influenza vaccine for the season. While waning of immunity after vaccination over the course of the season has been observed among all age groups (19–32), there are fewer published studies reporting results specifically among children (19–22). Moreover, children in this group might visit health care providers during the late summer months for medical examinations before the start of school. Vaccination can be considered at this time because it represents a vaccination opportunity. • Pregnant persons in the third trimester: Vaccination during July and August can be considered for pregnant persons who are in the third trimester because vaccination might reduce risk for influenza illness in their infants during the first months after birth, when they are too young to receive influenza vaccine (33–36). For pregnant persons in the first or second trimester during July and August, waiting to vaccinate until September or October is preferable, unless there is concern that later vaccination might not be possible. No recommendation is made for revaccination (i.e., providing a booster dose) later in the season of persons who have been fully vaccinated for the season, regardless of when the current season vaccine was received. During the 2022–23 influenza season, SARS-CoV-2 is expected to continue to circulate in the United States, and COVID-19 vaccinations are expected to continue. Current guidance for the administration of COVID-19 vaccines (“Coadministration of COVID-19 vaccines with other vaccines” at https://</a:t>
            </a:r>
            <a:r>
              <a:rPr lang="en-US" dirty="0" err="1"/>
              <a:t>www.cdc.gov</a:t>
            </a:r>
            <a:r>
              <a:rPr lang="en-US" dirty="0"/>
              <a:t>/vaccines/ covid-19/clinical-considerations/interim-considerations-us. </a:t>
            </a:r>
            <a:r>
              <a:rPr lang="en-US" dirty="0" err="1"/>
              <a:t>html#recommendations</a:t>
            </a:r>
            <a:r>
              <a:rPr lang="en-US" dirty="0"/>
              <a:t>) indicates that these vaccines can be administered with influenza vaccines; providers should consult this page for updated information. Guidance for vaccine planning during the COVID-19 pandemic is available at https://</a:t>
            </a:r>
            <a:r>
              <a:rPr lang="en-US" dirty="0" err="1"/>
              <a:t>www.cdc.gov</a:t>
            </a:r>
            <a:r>
              <a:rPr lang="en-US" dirty="0"/>
              <a:t>/vaccines/pandemic-guidance/</a:t>
            </a:r>
            <a:r>
              <a:rPr lang="en-US" dirty="0" err="1"/>
              <a:t>index.html</a:t>
            </a:r>
            <a:r>
              <a:rPr lang="en-US" dirty="0"/>
              <a:t>. Optimally, vaccination should occur before onset of influenza activity in the community. However, because timing of the onset, peak, and decline of influenza activity varies, the ideal time to start vaccinating cannot be predicted each season. Moreover, more than one outbreak might occur in a community in a single year. In the United States, localized outbreaks indicating the start of seasonal influenza activity can occur as early as October. </a:t>
            </a:r>
          </a:p>
        </p:txBody>
      </p:sp>
    </p:spTree>
    <p:extLst>
      <p:ext uri="{BB962C8B-B14F-4D97-AF65-F5344CB8AC3E}">
        <p14:creationId xmlns:p14="http://schemas.microsoft.com/office/powerpoint/2010/main" val="16479878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6"/>
          <p:cNvSpPr txBox="1">
            <a:spLocks noGrp="1" noChangeArrowheads="1"/>
          </p:cNvSpPr>
          <p:nvPr/>
        </p:nvSpPr>
        <p:spPr bwMode="auto">
          <a:xfrm>
            <a:off x="117486" y="8445877"/>
            <a:ext cx="3187455" cy="482304"/>
          </a:xfrm>
          <a:prstGeom prst="rect">
            <a:avLst/>
          </a:prstGeom>
          <a:noFill/>
          <a:ln w="9525">
            <a:noFill/>
            <a:miter lim="800000"/>
            <a:headEnd/>
            <a:tailEnd/>
          </a:ln>
        </p:spPr>
        <p:txBody>
          <a:bodyPr lIns="96170" tIns="48085" rIns="96170" bIns="48085" anchor="b"/>
          <a:lstStyle/>
          <a:p>
            <a:endParaRPr lang="en-US" sz="1200" dirty="0">
              <a:solidFill>
                <a:srgbClr val="000000"/>
              </a:solidFill>
            </a:endParaRPr>
          </a:p>
        </p:txBody>
      </p:sp>
      <p:sp>
        <p:nvSpPr>
          <p:cNvPr id="239619" name="Rectangle 7"/>
          <p:cNvSpPr txBox="1">
            <a:spLocks noGrp="1" noChangeArrowheads="1"/>
          </p:cNvSpPr>
          <p:nvPr/>
        </p:nvSpPr>
        <p:spPr bwMode="auto">
          <a:xfrm>
            <a:off x="4166509" y="9155538"/>
            <a:ext cx="3187455" cy="482304"/>
          </a:xfrm>
          <a:prstGeom prst="rect">
            <a:avLst/>
          </a:prstGeom>
          <a:noFill/>
          <a:ln w="9525">
            <a:noFill/>
            <a:miter lim="800000"/>
            <a:headEnd/>
            <a:tailEnd/>
          </a:ln>
        </p:spPr>
        <p:txBody>
          <a:bodyPr lIns="96170" tIns="48085" rIns="96170" bIns="48085" anchor="b"/>
          <a:lstStyle/>
          <a:p>
            <a:pPr algn="r"/>
            <a:endParaRPr lang="en-US" sz="1200" dirty="0">
              <a:solidFill>
                <a:srgbClr val="000000"/>
              </a:solidFill>
            </a:endParaRPr>
          </a:p>
        </p:txBody>
      </p:sp>
      <p:sp>
        <p:nvSpPr>
          <p:cNvPr id="239620" name="Rectangle 6"/>
          <p:cNvSpPr txBox="1">
            <a:spLocks noGrp="1" noChangeArrowheads="1"/>
          </p:cNvSpPr>
          <p:nvPr/>
        </p:nvSpPr>
        <p:spPr bwMode="auto">
          <a:xfrm>
            <a:off x="1" y="8415789"/>
            <a:ext cx="3187455" cy="482304"/>
          </a:xfrm>
          <a:prstGeom prst="rect">
            <a:avLst/>
          </a:prstGeom>
          <a:noFill/>
          <a:ln w="9525">
            <a:noFill/>
            <a:miter lim="800000"/>
            <a:headEnd/>
            <a:tailEnd/>
          </a:ln>
        </p:spPr>
        <p:txBody>
          <a:bodyPr lIns="96170" tIns="48085" rIns="96170" bIns="48085" anchor="b"/>
          <a:lstStyle/>
          <a:p>
            <a:endParaRPr lang="en-US" sz="1200" dirty="0">
              <a:solidFill>
                <a:srgbClr val="000000"/>
              </a:solidFill>
            </a:endParaRPr>
          </a:p>
        </p:txBody>
      </p:sp>
      <p:sp>
        <p:nvSpPr>
          <p:cNvPr id="239621" name="Rectangle 7"/>
          <p:cNvSpPr txBox="1">
            <a:spLocks noGrp="1" noChangeArrowheads="1"/>
          </p:cNvSpPr>
          <p:nvPr/>
        </p:nvSpPr>
        <p:spPr bwMode="auto">
          <a:xfrm>
            <a:off x="4166509" y="9155538"/>
            <a:ext cx="3187455" cy="482304"/>
          </a:xfrm>
          <a:prstGeom prst="rect">
            <a:avLst/>
          </a:prstGeom>
          <a:noFill/>
          <a:ln w="9525">
            <a:noFill/>
            <a:miter lim="800000"/>
            <a:headEnd/>
            <a:tailEnd/>
          </a:ln>
        </p:spPr>
        <p:txBody>
          <a:bodyPr lIns="96170" tIns="48085" rIns="96170" bIns="48085" anchor="b"/>
          <a:lstStyle/>
          <a:p>
            <a:pPr algn="r"/>
            <a:endParaRPr lang="en-US" sz="1200" dirty="0">
              <a:solidFill>
                <a:srgbClr val="000000"/>
              </a:solidFill>
            </a:endParaRPr>
          </a:p>
        </p:txBody>
      </p:sp>
      <p:sp>
        <p:nvSpPr>
          <p:cNvPr id="239622" name="Rectangle 2"/>
          <p:cNvSpPr>
            <a:spLocks noGrp="1" noRot="1" noChangeAspect="1" noChangeArrowheads="1" noTextEdit="1"/>
          </p:cNvSpPr>
          <p:nvPr>
            <p:ph type="sldImg"/>
          </p:nvPr>
        </p:nvSpPr>
        <p:spPr>
          <a:xfrm>
            <a:off x="466725" y="722313"/>
            <a:ext cx="6427788" cy="3614737"/>
          </a:xfrm>
          <a:ln/>
        </p:spPr>
      </p:sp>
      <p:sp>
        <p:nvSpPr>
          <p:cNvPr id="239623" name="Rectangle 3"/>
          <p:cNvSpPr>
            <a:spLocks noGrp="1" noChangeArrowheads="1"/>
          </p:cNvSpPr>
          <p:nvPr>
            <p:ph type="body" idx="1"/>
          </p:nvPr>
        </p:nvSpPr>
        <p:spPr>
          <a:xfrm>
            <a:off x="53931" y="4266147"/>
            <a:ext cx="7049180" cy="5732985"/>
          </a:xfrm>
          <a:noFill/>
          <a:ln/>
        </p:spPr>
        <p:txBody>
          <a:bodyPr lIns="96170" tIns="48085" rIns="96170" bIns="48085"/>
          <a:lstStyle/>
          <a:p>
            <a:pPr eaLnBrk="1" hangingPunct="1">
              <a:lnSpc>
                <a:spcPct val="80000"/>
              </a:lnSpc>
            </a:pPr>
            <a:endParaRPr lang="en-US" sz="1000" b="1" dirty="0"/>
          </a:p>
          <a:p>
            <a:pPr eaLnBrk="1" hangingPunct="1">
              <a:lnSpc>
                <a:spcPct val="80000"/>
              </a:lnSpc>
            </a:pPr>
            <a:r>
              <a:rPr lang="en-US" sz="1000" b="1" dirty="0"/>
              <a:t>References:</a:t>
            </a:r>
          </a:p>
          <a:p>
            <a:pPr marL="228600" indent="-228600" eaLnBrk="1" hangingPunct="1">
              <a:lnSpc>
                <a:spcPct val="80000"/>
              </a:lnSpc>
              <a:buAutoNum type="arabicPeriod"/>
            </a:pPr>
            <a:r>
              <a:rPr lang="en-US" sz="1000" dirty="0"/>
              <a:t>Prevention of Hepatitis A Through Active or Passive Immunization - Recommendations of the Advisory Committee on Immunization Practices (ACIP) MMWR Vol. 55/No. RR-7 May 19, 2006</a:t>
            </a:r>
          </a:p>
          <a:p>
            <a:pPr marL="228600" indent="-228600" eaLnBrk="1" hangingPunct="1">
              <a:lnSpc>
                <a:spcPct val="80000"/>
              </a:lnSpc>
              <a:buAutoNum type="arabicPeriod"/>
            </a:pPr>
            <a:endParaRPr lang="en-US" sz="1000" dirty="0"/>
          </a:p>
          <a:p>
            <a:pPr marL="228600" indent="-228600" eaLnBrk="1" hangingPunct="1">
              <a:lnSpc>
                <a:spcPct val="80000"/>
              </a:lnSpc>
              <a:buAutoNum type="arabicPeriod"/>
            </a:pPr>
            <a:endParaRPr lang="en-US" sz="1000" dirty="0"/>
          </a:p>
          <a:p>
            <a:r>
              <a:rPr lang="en-US" dirty="0"/>
              <a:t>Hepatitis A occurs throughout the world. It is highly endemic in some areas, particularly Central and South America, Africa, the Middle East, Asia, and the Western Pacific. </a:t>
            </a:r>
          </a:p>
          <a:p>
            <a:r>
              <a:rPr lang="en-US" dirty="0"/>
              <a:t>Historically, children 2–18 had highest rates of hepatitis A (15 to 20 cases per 100,000)</a:t>
            </a:r>
          </a:p>
          <a:p>
            <a:r>
              <a:rPr lang="en-US" dirty="0"/>
              <a:t>Prior to 2000, incidence higher in Western states</a:t>
            </a:r>
          </a:p>
          <a:p>
            <a:r>
              <a:rPr lang="en-US" dirty="0"/>
              <a:t>Rates declined 95.5% since vaccination initiation in 1996 to 2011</a:t>
            </a:r>
          </a:p>
          <a:p>
            <a:r>
              <a:rPr lang="en-US" dirty="0"/>
              <a:t>From 2016-2021, over 37,000 outbreak-associated cases reported from 35 states</a:t>
            </a:r>
          </a:p>
          <a:p>
            <a:br>
              <a:rPr lang="en-US" sz="1000" dirty="0"/>
            </a:br>
            <a:r>
              <a:rPr lang="en-US" dirty="0"/>
              <a:t>Humans are the only natural reservoir of the virus. There are no insect or animal vectors. A chronic HAV state has not been reported although infections may relapse or be prolonged.</a:t>
            </a:r>
          </a:p>
          <a:p>
            <a:endParaRPr lang="en-US" sz="1000" dirty="0"/>
          </a:p>
          <a:p>
            <a:r>
              <a:rPr lang="en-US" dirty="0"/>
              <a:t>The incubation period of hepatitis A is approximately 28 days (range 15 to 50 days). The clinical course of hepatitis A is indistinguishable from that of other types of acute viral hepatitis. The illness typically has an abrupt onset of fever, malaise, anorexia, nausea, abdominal discomfort, dark urine, and jaundice. Clinical illness usually does not last longer than 2 months, although 10% to 15% of persons have prolonged or relapsing signs and symptoms for up to 6 months. Virus may be excreted during a relapse or prolonged Illness.</a:t>
            </a:r>
          </a:p>
          <a:p>
            <a:r>
              <a:rPr lang="en-US" dirty="0"/>
              <a:t>The likelihood of symptomatic illness from HAV infection is directly related to age. In children younger than age 6 years, most (70%) infections are asymptomatic. In older children and adults, infection is usually symptomatic, with jaundice occurring in more than 70% of patients.</a:t>
            </a:r>
          </a:p>
          <a:p>
            <a:br>
              <a:rPr lang="en-US" sz="1000" dirty="0"/>
            </a:br>
            <a:r>
              <a:rPr lang="en-US" dirty="0"/>
              <a:t>HAV infection is acquired primarily by the fecal-oral route by either ingestion of contaminated food or water or direct contact with an infectious person. Since the virus is present in blood during the illness prodrome, HAV has been transmitted on rare occasions by blood transfusion as well as solid organ transplantation. Although HAV may be present in saliva, transmission by saliva has not been demonstrated. Waterborne outbreaks are infrequent in the United States and are usually associated with sewage-contaminated or inadequately treated water.</a:t>
            </a:r>
          </a:p>
          <a:p>
            <a:endParaRPr lang="en-US" sz="1000" dirty="0"/>
          </a:p>
          <a:p>
            <a:r>
              <a:rPr lang="en-US" sz="1000" dirty="0"/>
              <a:t>Vaccination – same as MMR, remember 6-11 month old travelers to Hep A endemic areas.</a:t>
            </a:r>
            <a:br>
              <a:rPr lang="en-US" sz="1000" dirty="0"/>
            </a:br>
            <a:endParaRPr lang="en-US" sz="1000" dirty="0"/>
          </a:p>
        </p:txBody>
      </p:sp>
      <p:sp>
        <p:nvSpPr>
          <p:cNvPr id="9" name="Footer Placeholder 8"/>
          <p:cNvSpPr>
            <a:spLocks noGrp="1"/>
          </p:cNvSpPr>
          <p:nvPr>
            <p:ph type="ftr" sz="quarter" idx="4"/>
          </p:nvPr>
        </p:nvSpPr>
        <p:spPr>
          <a:xfrm>
            <a:off x="5201644" y="7974824"/>
            <a:ext cx="3077739" cy="471053"/>
          </a:xfrm>
          <a:prstGeom prst="rect">
            <a:avLst/>
          </a:prstGeom>
        </p:spPr>
        <p:txBody>
          <a:bodyPr/>
          <a:lstStyle/>
          <a:p>
            <a:pPr>
              <a:defRPr/>
            </a:pPr>
            <a:r>
              <a:rPr lang="en-US" dirty="0">
                <a:cs typeface="+mn-cs"/>
              </a:rPr>
              <a:t>EPIC 2022</a:t>
            </a:r>
          </a:p>
        </p:txBody>
      </p:sp>
    </p:spTree>
    <p:extLst>
      <p:ext uri="{BB962C8B-B14F-4D97-AF65-F5344CB8AC3E}">
        <p14:creationId xmlns:p14="http://schemas.microsoft.com/office/powerpoint/2010/main" val="41221148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6"/>
          <p:cNvSpPr txBox="1">
            <a:spLocks noGrp="1" noChangeArrowheads="1"/>
          </p:cNvSpPr>
          <p:nvPr/>
        </p:nvSpPr>
        <p:spPr bwMode="auto">
          <a:xfrm>
            <a:off x="632422" y="6917744"/>
            <a:ext cx="4213368" cy="364868"/>
          </a:xfrm>
          <a:prstGeom prst="rect">
            <a:avLst/>
          </a:prstGeom>
          <a:noFill/>
          <a:ln w="9525">
            <a:noFill/>
            <a:miter lim="800000"/>
            <a:headEnd/>
            <a:tailEnd/>
          </a:ln>
        </p:spPr>
        <p:txBody>
          <a:bodyPr lIns="96170" tIns="48085" rIns="96170" bIns="48085" anchor="b"/>
          <a:lstStyle/>
          <a:p>
            <a:endParaRPr lang="en-US" sz="1200" dirty="0"/>
          </a:p>
        </p:txBody>
      </p:sp>
      <p:sp>
        <p:nvSpPr>
          <p:cNvPr id="241667" name="Rectangle 7"/>
          <p:cNvSpPr txBox="1">
            <a:spLocks noGrp="1" noChangeArrowheads="1"/>
          </p:cNvSpPr>
          <p:nvPr/>
        </p:nvSpPr>
        <p:spPr bwMode="auto">
          <a:xfrm>
            <a:off x="5507541" y="6926256"/>
            <a:ext cx="4213368" cy="364868"/>
          </a:xfrm>
          <a:prstGeom prst="rect">
            <a:avLst/>
          </a:prstGeom>
          <a:noFill/>
          <a:ln w="9525">
            <a:noFill/>
            <a:miter lim="800000"/>
            <a:headEnd/>
            <a:tailEnd/>
          </a:ln>
        </p:spPr>
        <p:txBody>
          <a:bodyPr lIns="96170" tIns="48085" rIns="96170" bIns="48085" anchor="b"/>
          <a:lstStyle/>
          <a:p>
            <a:pPr algn="r"/>
            <a:endParaRPr lang="en-US" sz="1200" dirty="0"/>
          </a:p>
        </p:txBody>
      </p:sp>
      <p:sp>
        <p:nvSpPr>
          <p:cNvPr id="241668" name="Rectangle 6"/>
          <p:cNvSpPr txBox="1">
            <a:spLocks noGrp="1" noChangeArrowheads="1"/>
          </p:cNvSpPr>
          <p:nvPr/>
        </p:nvSpPr>
        <p:spPr bwMode="auto">
          <a:xfrm>
            <a:off x="2" y="6926256"/>
            <a:ext cx="4213368" cy="364868"/>
          </a:xfrm>
          <a:prstGeom prst="rect">
            <a:avLst/>
          </a:prstGeom>
          <a:noFill/>
          <a:ln w="9525">
            <a:noFill/>
            <a:miter lim="800000"/>
            <a:headEnd/>
            <a:tailEnd/>
          </a:ln>
        </p:spPr>
        <p:txBody>
          <a:bodyPr lIns="96170" tIns="48085" rIns="96170" bIns="48085" anchor="b"/>
          <a:lstStyle/>
          <a:p>
            <a:endParaRPr lang="en-US" sz="1200" dirty="0"/>
          </a:p>
        </p:txBody>
      </p:sp>
      <p:sp>
        <p:nvSpPr>
          <p:cNvPr id="241669" name="Rectangle 7"/>
          <p:cNvSpPr txBox="1">
            <a:spLocks noGrp="1" noChangeArrowheads="1"/>
          </p:cNvSpPr>
          <p:nvPr/>
        </p:nvSpPr>
        <p:spPr bwMode="auto">
          <a:xfrm>
            <a:off x="5507541" y="6926256"/>
            <a:ext cx="4213368" cy="364868"/>
          </a:xfrm>
          <a:prstGeom prst="rect">
            <a:avLst/>
          </a:prstGeom>
          <a:noFill/>
          <a:ln w="9525">
            <a:noFill/>
            <a:miter lim="800000"/>
            <a:headEnd/>
            <a:tailEnd/>
          </a:ln>
        </p:spPr>
        <p:txBody>
          <a:bodyPr lIns="96170" tIns="48085" rIns="96170" bIns="48085" anchor="b"/>
          <a:lstStyle/>
          <a:p>
            <a:pPr algn="r"/>
            <a:endParaRPr lang="en-US" sz="1200" dirty="0"/>
          </a:p>
        </p:txBody>
      </p:sp>
      <p:sp>
        <p:nvSpPr>
          <p:cNvPr id="241670" name="Rectangle 2"/>
          <p:cNvSpPr>
            <a:spLocks noGrp="1" noRot="1" noChangeAspect="1" noChangeArrowheads="1" noTextEdit="1"/>
          </p:cNvSpPr>
          <p:nvPr>
            <p:ph type="sldImg"/>
          </p:nvPr>
        </p:nvSpPr>
        <p:spPr>
          <a:xfrm>
            <a:off x="998538" y="390525"/>
            <a:ext cx="4860925" cy="2733675"/>
          </a:xfrm>
          <a:ln/>
        </p:spPr>
      </p:sp>
      <p:sp>
        <p:nvSpPr>
          <p:cNvPr id="241671" name="Rectangle 3"/>
          <p:cNvSpPr>
            <a:spLocks noGrp="1" noChangeArrowheads="1"/>
          </p:cNvSpPr>
          <p:nvPr>
            <p:ph type="body" idx="1"/>
          </p:nvPr>
        </p:nvSpPr>
        <p:spPr>
          <a:xfrm>
            <a:off x="432142" y="3414563"/>
            <a:ext cx="5829174" cy="3040977"/>
          </a:xfrm>
          <a:noFill/>
          <a:ln/>
        </p:spPr>
        <p:txBody>
          <a:bodyPr lIns="94584" tIns="47292" rIns="94584" bIns="47292"/>
          <a:lstStyle/>
          <a:p>
            <a:pPr lvl="0" eaLnBrk="1" hangingPunct="1"/>
            <a:r>
              <a:rPr lang="en-US" sz="1000" b="1" dirty="0">
                <a:solidFill>
                  <a:srgbClr val="000000"/>
                </a:solidFill>
              </a:rPr>
              <a:t>Hepatitis A Transmission:</a:t>
            </a:r>
          </a:p>
          <a:p>
            <a:pPr lvl="0"/>
            <a:r>
              <a:rPr lang="en-US" sz="1000" dirty="0"/>
              <a:t>The hepatitis A virus (HAV) is transmitted via the </a:t>
            </a:r>
            <a:r>
              <a:rPr lang="en-US" sz="1000" dirty="0" err="1"/>
              <a:t>fecaloral</a:t>
            </a:r>
            <a:r>
              <a:rPr lang="en-US" sz="1000" dirty="0"/>
              <a:t> route, usually through direct person-to-person contact or consumption of contaminated food or water. HAV infection is clinically indistinguishable from other types of acute viral hepatitis, and the illness is usually mild and self limited when healthy persons are infected. Disease severity increases in persons who are older or immunocompromised, have chronic liver disease, or have other underlying health conditions. Infection with HAV has not been found to cause chronic infection, although prolonged or relapsing hepatitis A has been reported.</a:t>
            </a:r>
            <a:endParaRPr lang="en-US" sz="1000" b="1" dirty="0">
              <a:solidFill>
                <a:srgbClr val="000000"/>
              </a:solidFill>
            </a:endParaRPr>
          </a:p>
          <a:p>
            <a:pPr lvl="0" eaLnBrk="1" hangingPunct="1"/>
            <a:endParaRPr lang="en-US" sz="1000" b="1" dirty="0">
              <a:solidFill>
                <a:srgbClr val="000000"/>
              </a:solidFill>
            </a:endParaRPr>
          </a:p>
          <a:p>
            <a:pPr lvl="0" eaLnBrk="1" hangingPunct="1"/>
            <a:endParaRPr lang="en-US" sz="1000" b="1" dirty="0">
              <a:solidFill>
                <a:srgbClr val="000000"/>
              </a:solidFill>
            </a:endParaRPr>
          </a:p>
          <a:p>
            <a:pPr lvl="0" eaLnBrk="1" hangingPunct="1"/>
            <a:r>
              <a:rPr lang="en-US" sz="1000" b="1" dirty="0">
                <a:solidFill>
                  <a:srgbClr val="000000"/>
                </a:solidFill>
              </a:rPr>
              <a:t>References:</a:t>
            </a:r>
          </a:p>
          <a:p>
            <a:pPr lvl="0" eaLnBrk="1" hangingPunct="1"/>
            <a:r>
              <a:rPr lang="en-US" sz="1000" dirty="0">
                <a:solidFill>
                  <a:srgbClr val="000000"/>
                </a:solidFill>
              </a:rPr>
              <a:t>1. Prevention of Hepatitis A Through Active or Passive Immunization - Recommendations of the Advisory Committee on Immunization Practices (ACIP) MMWR Vol. 55/No. RR-7 May 19, 2006</a:t>
            </a:r>
          </a:p>
          <a:p>
            <a:pPr lvl="0" eaLnBrk="1" hangingPunct="1"/>
            <a:r>
              <a:rPr lang="en-US" sz="1000" dirty="0">
                <a:solidFill>
                  <a:srgbClr val="000000"/>
                </a:solidFill>
              </a:rPr>
              <a:t>2. Notice to Readers: FDA Approval of an Alternate Dosing Schedule for a Combined Hepatitis A and B Vaccine (</a:t>
            </a:r>
            <a:r>
              <a:rPr lang="en-US" sz="1000" dirty="0" err="1">
                <a:solidFill>
                  <a:srgbClr val="000000"/>
                </a:solidFill>
              </a:rPr>
              <a:t>Twinrix</a:t>
            </a:r>
            <a:r>
              <a:rPr lang="en-US" sz="1000" dirty="0">
                <a:solidFill>
                  <a:srgbClr val="000000"/>
                </a:solidFill>
              </a:rPr>
              <a:t>®) MMWR</a:t>
            </a:r>
            <a:r>
              <a:rPr lang="en-US" sz="1000" b="1" dirty="0">
                <a:solidFill>
                  <a:srgbClr val="000000"/>
                </a:solidFill>
              </a:rPr>
              <a:t> </a:t>
            </a:r>
            <a:r>
              <a:rPr lang="en-US" sz="1000" dirty="0">
                <a:solidFill>
                  <a:srgbClr val="000000"/>
                </a:solidFill>
              </a:rPr>
              <a:t>56(40);1057</a:t>
            </a:r>
            <a:r>
              <a:rPr lang="en-US" sz="1000" b="1" dirty="0">
                <a:solidFill>
                  <a:srgbClr val="000000"/>
                </a:solidFill>
              </a:rPr>
              <a:t> </a:t>
            </a:r>
            <a:r>
              <a:rPr lang="en-US" sz="1000" dirty="0">
                <a:solidFill>
                  <a:srgbClr val="000000"/>
                </a:solidFill>
              </a:rPr>
              <a:t>October 12, 2007</a:t>
            </a:r>
          </a:p>
          <a:p>
            <a:pPr lvl="0" eaLnBrk="1" hangingPunct="1"/>
            <a:r>
              <a:rPr lang="en-US" sz="1000" dirty="0">
                <a:solidFill>
                  <a:srgbClr val="000000"/>
                </a:solidFill>
              </a:rPr>
              <a:t>3. Updated Recommendations from the Advisory Committee on Immunization Practices (ACIP) for Use of Hepatitis A Vaccine in Close Contacts of Newly Arriving International Adoptees</a:t>
            </a:r>
            <a:r>
              <a:rPr lang="en-US" sz="1000" b="1" dirty="0">
                <a:solidFill>
                  <a:srgbClr val="000000"/>
                </a:solidFill>
              </a:rPr>
              <a:t> </a:t>
            </a:r>
            <a:r>
              <a:rPr lang="en-US" sz="1000" dirty="0">
                <a:solidFill>
                  <a:srgbClr val="000000"/>
                </a:solidFill>
              </a:rPr>
              <a:t>MMWR</a:t>
            </a:r>
            <a:r>
              <a:rPr lang="en-US" sz="1000" b="1" dirty="0">
                <a:solidFill>
                  <a:srgbClr val="000000"/>
                </a:solidFill>
              </a:rPr>
              <a:t> </a:t>
            </a:r>
            <a:r>
              <a:rPr lang="en-US" sz="1000" dirty="0">
                <a:solidFill>
                  <a:srgbClr val="000000"/>
                </a:solidFill>
              </a:rPr>
              <a:t>58(36);1006-1007</a:t>
            </a:r>
            <a:r>
              <a:rPr lang="en-US" sz="1000" b="1" dirty="0">
                <a:solidFill>
                  <a:srgbClr val="000000"/>
                </a:solidFill>
              </a:rPr>
              <a:t> </a:t>
            </a:r>
            <a:r>
              <a:rPr lang="en-US" sz="1000" dirty="0">
                <a:solidFill>
                  <a:srgbClr val="000000"/>
                </a:solidFill>
              </a:rPr>
              <a:t>September 18, 2009  </a:t>
            </a:r>
          </a:p>
          <a:p>
            <a:pPr lvl="0" eaLnBrk="1" hangingPunct="1">
              <a:lnSpc>
                <a:spcPct val="80000"/>
              </a:lnSpc>
              <a:spcBef>
                <a:spcPct val="0"/>
              </a:spcBef>
              <a:defRPr/>
            </a:pPr>
            <a:r>
              <a:rPr lang="en-US" sz="1000" dirty="0">
                <a:solidFill>
                  <a:srgbClr val="000000"/>
                </a:solidFill>
              </a:rPr>
              <a:t>4. </a:t>
            </a:r>
            <a:r>
              <a:rPr lang="en-US" sz="1000" dirty="0">
                <a:solidFill>
                  <a:srgbClr val="000000"/>
                </a:solidFill>
                <a:latin typeface="Arial" charset="0"/>
              </a:rPr>
              <a:t>Epidemiology and Prevention of Vaccine-Preventable Diseases, 13th edition. 2015  HHS, CDC.</a:t>
            </a:r>
            <a:r>
              <a:rPr lang="en-US" sz="1400" dirty="0">
                <a:solidFill>
                  <a:srgbClr val="000000"/>
                </a:solidFill>
                <a:latin typeface="Arial" charset="0"/>
              </a:rPr>
              <a:t> </a:t>
            </a:r>
            <a:r>
              <a:rPr lang="en-US" sz="1000" dirty="0">
                <a:solidFill>
                  <a:srgbClr val="000000"/>
                </a:solidFill>
                <a:latin typeface="Arial" charset="0"/>
              </a:rPr>
              <a:t> </a:t>
            </a:r>
          </a:p>
          <a:p>
            <a:pPr marL="659559" lvl="3" indent="-295549">
              <a:buClr>
                <a:srgbClr val="FFFFFF"/>
              </a:buClr>
              <a:buFontTx/>
              <a:buChar char="•"/>
            </a:pPr>
            <a:r>
              <a:rPr lang="en-US" sz="2100" kern="0" dirty="0">
                <a:solidFill>
                  <a:srgbClr val="FFFFFF"/>
                </a:solidFill>
                <a:latin typeface="Calibri"/>
              </a:rPr>
              <a:t>sons working with HAV positive primates or with HAV in research laboratory settings</a:t>
            </a:r>
          </a:p>
          <a:p>
            <a:pPr marL="659559" lvl="3" indent="-295549">
              <a:buClr>
                <a:srgbClr val="FFFFFF"/>
              </a:buClr>
              <a:buFontTx/>
              <a:buChar char="•"/>
            </a:pPr>
            <a:r>
              <a:rPr lang="en-US" sz="2100" kern="0" dirty="0">
                <a:solidFill>
                  <a:srgbClr val="FFFFFF"/>
                </a:solidFill>
                <a:latin typeface="Calibri"/>
              </a:rPr>
              <a:t>Healthy persons through age 40 who have recently been exposed to Hepatitis A virus</a:t>
            </a:r>
          </a:p>
          <a:p>
            <a:pPr marL="659559" lvl="3" indent="-295549">
              <a:buClr>
                <a:srgbClr val="FFFFFF"/>
              </a:buClr>
              <a:buFontTx/>
              <a:buChar char="•"/>
            </a:pPr>
            <a:endParaRPr lang="en-US" sz="2100" kern="0" dirty="0">
              <a:solidFill>
                <a:srgbClr val="FFFFFF"/>
              </a:solidFill>
              <a:latin typeface="Calibri"/>
            </a:endParaRPr>
          </a:p>
          <a:p>
            <a:pPr defTabSz="942189" fontAlgn="base">
              <a:spcBef>
                <a:spcPct val="0"/>
              </a:spcBef>
              <a:spcAft>
                <a:spcPct val="0"/>
              </a:spcAft>
              <a:defRPr/>
            </a:pPr>
            <a:r>
              <a:rPr lang="en-US" sz="1400" dirty="0">
                <a:solidFill>
                  <a:srgbClr val="FFFFFF"/>
                </a:solidFill>
                <a:latin typeface="Calibri"/>
                <a:cs typeface="Arial" charset="0"/>
              </a:rPr>
              <a:t>5. MMWR, November 2, 2018, Vol. 67, No. 43</a:t>
            </a:r>
          </a:p>
          <a:p>
            <a:endParaRPr lang="en-US" sz="1000" dirty="0"/>
          </a:p>
          <a:p>
            <a:pPr defTabSz="961787">
              <a:lnSpc>
                <a:spcPct val="80000"/>
              </a:lnSpc>
              <a:spcBef>
                <a:spcPct val="0"/>
              </a:spcBef>
              <a:defRPr/>
            </a:pPr>
            <a:endParaRPr lang="en-US" sz="1000" dirty="0">
              <a:solidFill>
                <a:srgbClr val="000000"/>
              </a:solidFill>
              <a:latin typeface="Arial" charset="0"/>
            </a:endParaRPr>
          </a:p>
        </p:txBody>
      </p:sp>
      <p:sp>
        <p:nvSpPr>
          <p:cNvPr id="9" name="Footer Placeholder 8"/>
          <p:cNvSpPr>
            <a:spLocks noGrp="1"/>
          </p:cNvSpPr>
          <p:nvPr>
            <p:ph type="ftr" sz="quarter" idx="4"/>
          </p:nvPr>
        </p:nvSpPr>
        <p:spPr>
          <a:xfrm>
            <a:off x="1" y="6746120"/>
            <a:ext cx="4068339" cy="356356"/>
          </a:xfrm>
          <a:prstGeom prst="rect">
            <a:avLst/>
          </a:prstGeom>
        </p:spPr>
        <p:txBody>
          <a:bodyPr/>
          <a:lstStyle/>
          <a:p>
            <a:pPr>
              <a:defRPr/>
            </a:pPr>
            <a:r>
              <a:rPr lang="en-US">
                <a:cs typeface="+mn-cs"/>
              </a:rPr>
              <a:t>EPIC 2022</a:t>
            </a:r>
            <a:endParaRPr lang="en-US" dirty="0">
              <a:cs typeface="+mn-cs"/>
            </a:endParaRPr>
          </a:p>
        </p:txBody>
      </p:sp>
    </p:spTree>
    <p:extLst>
      <p:ext uri="{BB962C8B-B14F-4D97-AF65-F5344CB8AC3E}">
        <p14:creationId xmlns:p14="http://schemas.microsoft.com/office/powerpoint/2010/main" val="22301518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6"/>
          <p:cNvSpPr txBox="1">
            <a:spLocks noGrp="1" noChangeArrowheads="1"/>
          </p:cNvSpPr>
          <p:nvPr/>
        </p:nvSpPr>
        <p:spPr bwMode="auto">
          <a:xfrm>
            <a:off x="0" y="8887346"/>
            <a:ext cx="2932429" cy="468176"/>
          </a:xfrm>
          <a:prstGeom prst="rect">
            <a:avLst/>
          </a:prstGeom>
          <a:noFill/>
          <a:ln w="9525">
            <a:noFill/>
            <a:miter lim="800000"/>
            <a:headEnd/>
            <a:tailEnd/>
          </a:ln>
        </p:spPr>
        <p:txBody>
          <a:bodyPr lIns="91432" tIns="45716" rIns="91432" bIns="45716" anchor="b"/>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endParaRPr>
          </a:p>
        </p:txBody>
      </p:sp>
      <p:sp>
        <p:nvSpPr>
          <p:cNvPr id="243715" name="Rectangle 7"/>
          <p:cNvSpPr txBox="1">
            <a:spLocks noGrp="1" noChangeArrowheads="1"/>
          </p:cNvSpPr>
          <p:nvPr/>
        </p:nvSpPr>
        <p:spPr bwMode="auto">
          <a:xfrm>
            <a:off x="3833150" y="8887346"/>
            <a:ext cx="2932429" cy="468176"/>
          </a:xfrm>
          <a:prstGeom prst="rect">
            <a:avLst/>
          </a:prstGeom>
          <a:noFill/>
          <a:ln w="9525">
            <a:noFill/>
            <a:miter lim="800000"/>
            <a:headEnd/>
            <a:tailEnd/>
          </a:ln>
        </p:spPr>
        <p:txBody>
          <a:bodyPr lIns="91432" tIns="45716" rIns="91432" bIns="45716" anchor="b"/>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endParaRPr>
          </a:p>
        </p:txBody>
      </p:sp>
      <p:sp>
        <p:nvSpPr>
          <p:cNvPr id="243716" name="Rectangle 6"/>
          <p:cNvSpPr txBox="1">
            <a:spLocks noGrp="1" noChangeArrowheads="1"/>
          </p:cNvSpPr>
          <p:nvPr/>
        </p:nvSpPr>
        <p:spPr bwMode="auto">
          <a:xfrm>
            <a:off x="0" y="8887346"/>
            <a:ext cx="2932429" cy="468176"/>
          </a:xfrm>
          <a:prstGeom prst="rect">
            <a:avLst/>
          </a:prstGeom>
          <a:noFill/>
          <a:ln w="9525">
            <a:noFill/>
            <a:miter lim="800000"/>
            <a:headEnd/>
            <a:tailEnd/>
          </a:ln>
        </p:spPr>
        <p:txBody>
          <a:bodyPr lIns="91432" tIns="45716" rIns="91432" bIns="45716" anchor="b"/>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endParaRPr>
          </a:p>
        </p:txBody>
      </p:sp>
      <p:sp>
        <p:nvSpPr>
          <p:cNvPr id="243717" name="Rectangle 7"/>
          <p:cNvSpPr txBox="1">
            <a:spLocks noGrp="1" noChangeArrowheads="1"/>
          </p:cNvSpPr>
          <p:nvPr/>
        </p:nvSpPr>
        <p:spPr bwMode="auto">
          <a:xfrm>
            <a:off x="3833150" y="8887346"/>
            <a:ext cx="2932429" cy="468176"/>
          </a:xfrm>
          <a:prstGeom prst="rect">
            <a:avLst/>
          </a:prstGeom>
          <a:noFill/>
          <a:ln w="9525">
            <a:noFill/>
            <a:miter lim="800000"/>
            <a:headEnd/>
            <a:tailEnd/>
          </a:ln>
        </p:spPr>
        <p:txBody>
          <a:bodyPr lIns="91432" tIns="45716" rIns="91432" bIns="45716" anchor="b"/>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endParaRPr>
          </a:p>
        </p:txBody>
      </p:sp>
      <p:sp>
        <p:nvSpPr>
          <p:cNvPr id="243718" name="Rectangle 2"/>
          <p:cNvSpPr>
            <a:spLocks noGrp="1" noRot="1" noChangeAspect="1" noChangeArrowheads="1" noTextEdit="1"/>
          </p:cNvSpPr>
          <p:nvPr>
            <p:ph type="sldImg"/>
          </p:nvPr>
        </p:nvSpPr>
        <p:spPr>
          <a:xfrm>
            <a:off x="303213" y="690563"/>
            <a:ext cx="6235700" cy="3508375"/>
          </a:xfrm>
          <a:ln/>
        </p:spPr>
      </p:sp>
      <p:sp>
        <p:nvSpPr>
          <p:cNvPr id="803843" name="Rectangle 3"/>
          <p:cNvSpPr>
            <a:spLocks noGrp="1" noChangeArrowheads="1"/>
          </p:cNvSpPr>
          <p:nvPr>
            <p:ph type="body" idx="1"/>
          </p:nvPr>
        </p:nvSpPr>
        <p:spPr>
          <a:xfrm>
            <a:off x="227139" y="4482022"/>
            <a:ext cx="6319135" cy="4581089"/>
          </a:xfrm>
        </p:spPr>
        <p:txBody>
          <a:bodyPr lIns="89688" tIns="44843" rIns="89688" bIns="44843"/>
          <a:lstStyle/>
          <a:p>
            <a:pPr eaLnBrk="1" hangingPunct="1">
              <a:buClr>
                <a:schemeClr val="tx1"/>
              </a:buClr>
              <a:buFont typeface="Wingdings" pitchFamily="2" charset="2"/>
              <a:buNone/>
            </a:pPr>
            <a:r>
              <a:rPr lang="en-US" sz="1000" dirty="0"/>
              <a:t>Incubation period from time of infection to onset of symptoms is 45 to 160 days (average, 90 days) </a:t>
            </a:r>
          </a:p>
          <a:p>
            <a:pPr eaLnBrk="1" hangingPunct="1">
              <a:buClr>
                <a:schemeClr val="tx1"/>
              </a:buClr>
              <a:buFont typeface="Wingdings" pitchFamily="2" charset="2"/>
              <a:buNone/>
            </a:pPr>
            <a:r>
              <a:rPr lang="en-US" sz="1000" dirty="0"/>
              <a:t>Approximately 10% of acute hepatitis B infections progress to chronic Hepatitis B infection. </a:t>
            </a:r>
          </a:p>
          <a:p>
            <a:pPr eaLnBrk="1" hangingPunct="1">
              <a:buClr>
                <a:schemeClr val="tx1"/>
              </a:buClr>
              <a:buFont typeface="Wingdings" pitchFamily="2" charset="2"/>
              <a:buNone/>
            </a:pPr>
            <a:r>
              <a:rPr lang="en-US" sz="1000" dirty="0"/>
              <a:t>90% of infants and 30-50% of children 1-5 years of age with acute hepatitis B infection become carriers</a:t>
            </a:r>
          </a:p>
          <a:p>
            <a:pPr eaLnBrk="1" hangingPunct="1">
              <a:buClr>
                <a:schemeClr val="tx1"/>
              </a:buClr>
              <a:buFont typeface="Wingdings" pitchFamily="2" charset="2"/>
              <a:buNone/>
            </a:pPr>
            <a:r>
              <a:rPr lang="en-US" sz="1000" dirty="0"/>
              <a:t>Many with chronic infection are asymptomatic. Chronic infection may progress to cirrhosis, liver failure &amp; hepatocellular carcinoma</a:t>
            </a:r>
          </a:p>
          <a:p>
            <a:pPr>
              <a:buClr>
                <a:schemeClr val="tx1"/>
              </a:buClr>
            </a:pPr>
            <a:r>
              <a:rPr lang="en-US" sz="1000" dirty="0"/>
              <a:t>Avoid this with vaccination!!! Begin in the prenatal period.</a:t>
            </a:r>
            <a:r>
              <a:rPr lang="en-US" sz="1000" b="1" u="sng" dirty="0"/>
              <a:t> All pregnant women should be tested routinely for HBsAg</a:t>
            </a:r>
            <a:r>
              <a:rPr lang="en-US" sz="1000" u="sng" dirty="0"/>
              <a:t>  </a:t>
            </a:r>
          </a:p>
          <a:p>
            <a:pPr eaLnBrk="1" hangingPunct="1">
              <a:buClr>
                <a:schemeClr val="tx1"/>
              </a:buClr>
              <a:buFont typeface="Wingdings" pitchFamily="2" charset="2"/>
              <a:buNone/>
            </a:pPr>
            <a:endParaRPr lang="en-US" sz="1000" dirty="0"/>
          </a:p>
          <a:p>
            <a:pPr eaLnBrk="1" hangingPunct="1">
              <a:buClr>
                <a:schemeClr val="tx1"/>
              </a:buClr>
              <a:buFont typeface="Wingdings" pitchFamily="2" charset="2"/>
              <a:buNone/>
            </a:pPr>
            <a:r>
              <a:rPr lang="en-US" sz="1000" dirty="0"/>
              <a:t>Vaccinate in the nursery if at all possible, or at the 1 week or 1 month WCC visit.</a:t>
            </a:r>
          </a:p>
          <a:p>
            <a:pPr eaLnBrk="1" hangingPunct="1">
              <a:buClr>
                <a:schemeClr val="tx1"/>
              </a:buClr>
              <a:buFont typeface="Wingdings" pitchFamily="2" charset="2"/>
              <a:buNone/>
            </a:pPr>
            <a:r>
              <a:rPr lang="en-US" sz="1000" dirty="0"/>
              <a:t>Timing for Doses 2 and 3 of infant series added to 1</a:t>
            </a:r>
            <a:r>
              <a:rPr lang="en-US" sz="1000" baseline="30000" dirty="0"/>
              <a:t>st</a:t>
            </a:r>
            <a:r>
              <a:rPr lang="en-US" sz="1000" dirty="0"/>
              <a:t> bullet.</a:t>
            </a:r>
          </a:p>
          <a:p>
            <a:pPr eaLnBrk="1" hangingPunct="1">
              <a:buClr>
                <a:schemeClr val="tx1"/>
              </a:buClr>
              <a:buFont typeface="Wingdings" pitchFamily="2" charset="2"/>
              <a:buNone/>
            </a:pPr>
            <a:r>
              <a:rPr lang="en-US" sz="1000" b="1" u="sng" dirty="0"/>
              <a:t>All pregnant women should be tested routinely for HBsAg</a:t>
            </a:r>
            <a:r>
              <a:rPr lang="en-US" sz="1000" u="sng" dirty="0"/>
              <a:t>  </a:t>
            </a:r>
          </a:p>
          <a:p>
            <a:pPr eaLnBrk="1" hangingPunct="1">
              <a:buClr>
                <a:schemeClr val="tx1"/>
              </a:buClr>
              <a:buFont typeface="Wingdings" pitchFamily="2" charset="2"/>
              <a:buNone/>
            </a:pPr>
            <a:r>
              <a:rPr lang="en-US" sz="1000" dirty="0">
                <a:sym typeface="Symbol" pitchFamily="18" charset="2"/>
              </a:rPr>
              <a:t>90% of healthy adults &amp; 95% of infants, children &amp; adolescents develop adequate antibody response after a complete series</a:t>
            </a:r>
          </a:p>
          <a:p>
            <a:pPr eaLnBrk="1" hangingPunct="1">
              <a:buClr>
                <a:schemeClr val="tx1"/>
              </a:buClr>
              <a:buFont typeface="Wingdings" pitchFamily="2" charset="2"/>
              <a:buNone/>
            </a:pPr>
            <a:r>
              <a:rPr lang="en-US" sz="1000" dirty="0">
                <a:sym typeface="Symbol" pitchFamily="18" charset="2"/>
              </a:rPr>
              <a:t>If no antibody response after 6 doses, person is a non-responder and is susceptible to hepatitis B </a:t>
            </a:r>
          </a:p>
          <a:p>
            <a:pPr eaLnBrk="1" hangingPunct="1">
              <a:buClr>
                <a:schemeClr val="tx1"/>
              </a:buClr>
              <a:buFont typeface="Wingdings" pitchFamily="2" charset="2"/>
              <a:buNone/>
            </a:pPr>
            <a:r>
              <a:rPr lang="en-US" sz="1000" dirty="0">
                <a:sym typeface="Symbol" pitchFamily="18" charset="2"/>
              </a:rPr>
              <a:t>Booster doses NOT recommended for any age group</a:t>
            </a:r>
            <a:endParaRPr lang="en-US" sz="1000" b="1" dirty="0">
              <a:sym typeface="Symbol" pitchFamily="18" charset="2"/>
            </a:endParaRPr>
          </a:p>
          <a:p>
            <a:pPr eaLnBrk="1" hangingPunct="1"/>
            <a:r>
              <a:rPr lang="en-US" sz="1000" b="1" dirty="0">
                <a:sym typeface="Symbol" pitchFamily="18" charset="2"/>
              </a:rPr>
              <a:t>References:</a:t>
            </a:r>
          </a:p>
          <a:p>
            <a:pPr eaLnBrk="1" hangingPunct="1"/>
            <a:r>
              <a:rPr lang="en-US" sz="1000" dirty="0">
                <a:sym typeface="Symbol" pitchFamily="18" charset="2"/>
              </a:rPr>
              <a:t>1. A Comprehensive Immunization Strategy to Eliminate Transmission of Hepatitis B Virus Infection in the United States. Recommendations of the Advisory Committee on Immunization Practices (ACIP) Part 1: Immunization of Infants, Children and Adolescents </a:t>
            </a:r>
            <a:r>
              <a:rPr lang="nl-NL" sz="1000" dirty="0">
                <a:sym typeface="Symbol" pitchFamily="18" charset="2"/>
              </a:rPr>
              <a:t>MMWR Vol. 54/ No. RR-16 December 23, 2005</a:t>
            </a:r>
            <a:endParaRPr lang="en-US" sz="1000" dirty="0">
              <a:sym typeface="Symbol" pitchFamily="18" charset="2"/>
            </a:endParaRPr>
          </a:p>
          <a:p>
            <a:pPr eaLnBrk="1" hangingPunct="1"/>
            <a:r>
              <a:rPr lang="en-US" sz="1000" dirty="0">
                <a:sym typeface="Symbol" pitchFamily="18" charset="2"/>
              </a:rPr>
              <a:t>2. A Comprehensive Immunization Strategy to Eliminate Transmission of Hepatitis B Virus Infection in the United States. Recommendations of the Advisory Committee on Immunization Practices (ACIP) Part 2: Immunization of Adults  </a:t>
            </a:r>
            <a:r>
              <a:rPr lang="nl-NL" sz="1000" dirty="0">
                <a:sym typeface="Symbol" pitchFamily="18" charset="2"/>
              </a:rPr>
              <a:t>MMWR Vol. 55/ No. RR-16 December 8, 2006</a:t>
            </a:r>
            <a:r>
              <a:rPr lang="en-US" sz="1000" dirty="0">
                <a:sym typeface="Symbol" pitchFamily="18" charset="2"/>
              </a:rPr>
              <a:t> </a:t>
            </a:r>
          </a:p>
          <a:p>
            <a:pPr eaLnBrk="1" hangingPunct="1">
              <a:lnSpc>
                <a:spcPct val="80000"/>
              </a:lnSpc>
              <a:buClr>
                <a:schemeClr val="tx1"/>
              </a:buClr>
              <a:buFont typeface="Wingdings" pitchFamily="2" charset="2"/>
              <a:buChar char="§"/>
            </a:pPr>
            <a:endParaRPr lang="en-US" sz="500" b="1" dirty="0">
              <a:sym typeface="Symbol" pitchFamily="18" charset="2"/>
            </a:endParaRPr>
          </a:p>
          <a:p>
            <a:pPr eaLnBrk="1" hangingPunct="1">
              <a:lnSpc>
                <a:spcPct val="80000"/>
              </a:lnSpc>
            </a:pPr>
            <a:endParaRPr lang="en-US" dirty="0">
              <a:solidFill>
                <a:srgbClr val="FF0000"/>
              </a:solidFill>
              <a:effectLst>
                <a:outerShdw blurRad="38100" dist="38100" dir="2700000" algn="tl">
                  <a:srgbClr val="C0C0C0"/>
                </a:outerShdw>
              </a:effectLst>
              <a:sym typeface="Symbol" pitchFamily="18" charset="2"/>
            </a:endParaRPr>
          </a:p>
        </p:txBody>
      </p:sp>
      <p:sp>
        <p:nvSpPr>
          <p:cNvPr id="9" name="Footer Placeholder 8"/>
          <p:cNvSpPr>
            <a:spLocks noGrp="1"/>
          </p:cNvSpPr>
          <p:nvPr>
            <p:ph type="ftr" sz="quarter" idx="4"/>
          </p:nvPr>
        </p:nvSpPr>
        <p:spPr>
          <a:xfrm>
            <a:off x="227139" y="8521136"/>
            <a:ext cx="2971800" cy="458787"/>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cs typeface="+mn-cs"/>
              </a:rPr>
              <a:t>EPIC 2022</a:t>
            </a:r>
          </a:p>
        </p:txBody>
      </p:sp>
      <p:sp>
        <p:nvSpPr>
          <p:cNvPr id="10" name="Slide Number Placeholder 9"/>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7952AFA-8362-48FC-9C34-150C87379A95}"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1754020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055269"/>
          </a:xfrm>
        </p:spPr>
        <p:txBody>
          <a:bodyPr/>
          <a:lstStyle/>
          <a:p>
            <a:endParaRPr lang="en-US" dirty="0"/>
          </a:p>
          <a:p>
            <a:r>
              <a:rPr lang="en-US" dirty="0"/>
              <a:t>Only single-component vaccine should be used for the birth dose and doses administered before age 6 weeks</a:t>
            </a:r>
          </a:p>
          <a:p>
            <a:endParaRPr lang="en-US" dirty="0"/>
          </a:p>
          <a:p>
            <a:endParaRPr lang="en-US" dirty="0"/>
          </a:p>
          <a:p>
            <a:r>
              <a:rPr lang="en-US" dirty="0"/>
              <a:t>As with infants born to HBsAg-positive mothers, for infants weighing less than 2,000 grams, the birth dose should not be counted as part of the vaccine series because of potentially reduced immunogenicity; 3 additional doses of vaccine (for a total of 4 doses) should be administered beginning when the infant reaches age 1 month. Infants with mothers whose HBsAg status is unknown should receive the last dose by age 6 months but not before age 24 weeks.</a:t>
            </a:r>
          </a:p>
          <a:p>
            <a:br>
              <a:rPr lang="en-US" dirty="0"/>
            </a:br>
            <a:r>
              <a:rPr lang="en-US" dirty="0"/>
              <a:t>Preterm infants weighing less than 2,000 grams have a decreased response to </a:t>
            </a:r>
            <a:r>
              <a:rPr lang="en-US" dirty="0" err="1"/>
              <a:t>HepB</a:t>
            </a:r>
            <a:r>
              <a:rPr lang="en-US" dirty="0"/>
              <a:t> vaccine administered before 1 month of age. However, by chronologic age 1-month preterm infants, regardless of initial birth weight or gestational age, are as likely to respond as adequately as full-term infants. Preterm infants of low birth weight whose mothers are HBsAg-negative can receive the first dose of </a:t>
            </a:r>
            <a:r>
              <a:rPr lang="en-US" dirty="0" err="1"/>
              <a:t>HepB</a:t>
            </a:r>
            <a:r>
              <a:rPr lang="en-US" dirty="0"/>
              <a:t> vaccine at chronologic age 1 month. Preterm infants discharged from the hospital before chronologic age 1 month can receive </a:t>
            </a:r>
            <a:r>
              <a:rPr lang="en-US" dirty="0" err="1"/>
              <a:t>HepB</a:t>
            </a:r>
            <a:r>
              <a:rPr lang="en-US" dirty="0"/>
              <a:t> vaccine at discharge if they are medically stable and have gained weight consistently, even if they are less than 2,000 grams.</a:t>
            </a:r>
          </a:p>
        </p:txBody>
      </p:sp>
      <p:sp>
        <p:nvSpPr>
          <p:cNvPr id="4" name="Footer Placeholder 3"/>
          <p:cNvSpPr>
            <a:spLocks noGrp="1"/>
          </p:cNvSpPr>
          <p:nvPr>
            <p:ph type="ftr" sz="quarter" idx="10"/>
          </p:nvPr>
        </p:nvSpPr>
        <p:spPr>
          <a:xfrm>
            <a:off x="182880" y="8455819"/>
            <a:ext cx="2971800" cy="458787"/>
          </a:xfrm>
        </p:spPr>
        <p:txBody>
          <a:bodyPr/>
          <a:lstStyle/>
          <a:p>
            <a:r>
              <a:rPr lang="en-US" dirty="0"/>
              <a:t>EPIC 2022</a:t>
            </a:r>
          </a:p>
        </p:txBody>
      </p:sp>
      <p:sp>
        <p:nvSpPr>
          <p:cNvPr id="5" name="Slide Number Placeholder 4"/>
          <p:cNvSpPr>
            <a:spLocks noGrp="1"/>
          </p:cNvSpPr>
          <p:nvPr>
            <p:ph type="sldNum" sz="quarter" idx="11"/>
          </p:nvPr>
        </p:nvSpPr>
        <p:spPr/>
        <p:txBody>
          <a:bodyPr/>
          <a:lstStyle/>
          <a:p>
            <a:fld id="{96B354E1-C109-4BB4-AFA3-B1E306625E7D}" type="slidenum">
              <a:rPr lang="en-US" smtClean="0"/>
              <a:t>47</a:t>
            </a:fld>
            <a:endParaRPr lang="en-US"/>
          </a:p>
        </p:txBody>
      </p:sp>
    </p:spTree>
    <p:extLst>
      <p:ext uri="{BB962C8B-B14F-4D97-AF65-F5344CB8AC3E}">
        <p14:creationId xmlns:p14="http://schemas.microsoft.com/office/powerpoint/2010/main" val="35413748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424808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6"/>
          <p:cNvSpPr txBox="1">
            <a:spLocks noGrp="1" noChangeArrowheads="1"/>
          </p:cNvSpPr>
          <p:nvPr/>
        </p:nvSpPr>
        <p:spPr bwMode="auto">
          <a:xfrm>
            <a:off x="0" y="8917127"/>
            <a:ext cx="3077739" cy="469745"/>
          </a:xfrm>
          <a:prstGeom prst="rect">
            <a:avLst/>
          </a:prstGeom>
          <a:noFill/>
          <a:ln w="9525">
            <a:noFill/>
            <a:miter lim="800000"/>
            <a:headEnd/>
            <a:tailEnd/>
          </a:ln>
        </p:spPr>
        <p:txBody>
          <a:bodyPr lIns="93334" tIns="46667" rIns="93334" bIns="46667" anchor="b"/>
          <a:lstStyle/>
          <a:p>
            <a:pPr defTabSz="933420" fontAlgn="auto">
              <a:spcBef>
                <a:spcPts val="0"/>
              </a:spcBef>
              <a:spcAft>
                <a:spcPts val="0"/>
              </a:spcAft>
              <a:defRPr/>
            </a:pPr>
            <a:endParaRPr lang="en-US" sz="1200" kern="0" dirty="0">
              <a:solidFill>
                <a:srgbClr val="000000"/>
              </a:solidFill>
            </a:endParaRPr>
          </a:p>
        </p:txBody>
      </p:sp>
      <p:sp>
        <p:nvSpPr>
          <p:cNvPr id="243715" name="Rectangle 7"/>
          <p:cNvSpPr txBox="1">
            <a:spLocks noGrp="1" noChangeArrowheads="1"/>
          </p:cNvSpPr>
          <p:nvPr/>
        </p:nvSpPr>
        <p:spPr bwMode="auto">
          <a:xfrm>
            <a:off x="4023092" y="8917127"/>
            <a:ext cx="3077739" cy="469745"/>
          </a:xfrm>
          <a:prstGeom prst="rect">
            <a:avLst/>
          </a:prstGeom>
          <a:noFill/>
          <a:ln w="9525">
            <a:noFill/>
            <a:miter lim="800000"/>
            <a:headEnd/>
            <a:tailEnd/>
          </a:ln>
        </p:spPr>
        <p:txBody>
          <a:bodyPr lIns="93334" tIns="46667" rIns="93334" bIns="46667" anchor="b"/>
          <a:lstStyle/>
          <a:p>
            <a:pPr algn="r" defTabSz="933420" fontAlgn="auto">
              <a:spcBef>
                <a:spcPts val="0"/>
              </a:spcBef>
              <a:spcAft>
                <a:spcPts val="0"/>
              </a:spcAft>
              <a:defRPr/>
            </a:pPr>
            <a:endParaRPr lang="en-US" sz="1200" kern="0" dirty="0">
              <a:solidFill>
                <a:srgbClr val="000000"/>
              </a:solidFill>
            </a:endParaRPr>
          </a:p>
        </p:txBody>
      </p:sp>
      <p:sp>
        <p:nvSpPr>
          <p:cNvPr id="243716" name="Rectangle 6"/>
          <p:cNvSpPr txBox="1">
            <a:spLocks noGrp="1" noChangeArrowheads="1"/>
          </p:cNvSpPr>
          <p:nvPr/>
        </p:nvSpPr>
        <p:spPr bwMode="auto">
          <a:xfrm>
            <a:off x="0" y="8917127"/>
            <a:ext cx="3077739" cy="469745"/>
          </a:xfrm>
          <a:prstGeom prst="rect">
            <a:avLst/>
          </a:prstGeom>
          <a:noFill/>
          <a:ln w="9525">
            <a:noFill/>
            <a:miter lim="800000"/>
            <a:headEnd/>
            <a:tailEnd/>
          </a:ln>
        </p:spPr>
        <p:txBody>
          <a:bodyPr lIns="93334" tIns="46667" rIns="93334" bIns="46667" anchor="b"/>
          <a:lstStyle/>
          <a:p>
            <a:pPr defTabSz="933420" fontAlgn="auto">
              <a:spcBef>
                <a:spcPts val="0"/>
              </a:spcBef>
              <a:spcAft>
                <a:spcPts val="0"/>
              </a:spcAft>
              <a:defRPr/>
            </a:pPr>
            <a:endParaRPr lang="en-US" sz="1200" kern="0" dirty="0">
              <a:solidFill>
                <a:srgbClr val="000000"/>
              </a:solidFill>
            </a:endParaRPr>
          </a:p>
        </p:txBody>
      </p:sp>
      <p:sp>
        <p:nvSpPr>
          <p:cNvPr id="243717" name="Rectangle 7"/>
          <p:cNvSpPr txBox="1">
            <a:spLocks noGrp="1" noChangeArrowheads="1"/>
          </p:cNvSpPr>
          <p:nvPr/>
        </p:nvSpPr>
        <p:spPr bwMode="auto">
          <a:xfrm>
            <a:off x="4023092" y="8917127"/>
            <a:ext cx="3077739" cy="469745"/>
          </a:xfrm>
          <a:prstGeom prst="rect">
            <a:avLst/>
          </a:prstGeom>
          <a:noFill/>
          <a:ln w="9525">
            <a:noFill/>
            <a:miter lim="800000"/>
            <a:headEnd/>
            <a:tailEnd/>
          </a:ln>
        </p:spPr>
        <p:txBody>
          <a:bodyPr lIns="93334" tIns="46667" rIns="93334" bIns="46667" anchor="b"/>
          <a:lstStyle/>
          <a:p>
            <a:pPr algn="r" defTabSz="933420" fontAlgn="auto">
              <a:spcBef>
                <a:spcPts val="0"/>
              </a:spcBef>
              <a:spcAft>
                <a:spcPts val="0"/>
              </a:spcAft>
              <a:defRPr/>
            </a:pPr>
            <a:endParaRPr lang="en-US" sz="1200" kern="0" dirty="0">
              <a:solidFill>
                <a:srgbClr val="000000"/>
              </a:solidFill>
            </a:endParaRPr>
          </a:p>
        </p:txBody>
      </p:sp>
      <p:sp>
        <p:nvSpPr>
          <p:cNvPr id="243718" name="Rectangle 2"/>
          <p:cNvSpPr>
            <a:spLocks noGrp="1" noRot="1" noChangeAspect="1" noChangeArrowheads="1" noTextEdit="1"/>
          </p:cNvSpPr>
          <p:nvPr>
            <p:ph type="sldImg"/>
          </p:nvPr>
        </p:nvSpPr>
        <p:spPr>
          <a:xfrm>
            <a:off x="461963" y="692150"/>
            <a:ext cx="6257925" cy="3521075"/>
          </a:xfrm>
          <a:ln/>
        </p:spPr>
      </p:sp>
      <p:sp>
        <p:nvSpPr>
          <p:cNvPr id="803843" name="Rectangle 3"/>
          <p:cNvSpPr>
            <a:spLocks noGrp="1" noChangeArrowheads="1"/>
          </p:cNvSpPr>
          <p:nvPr>
            <p:ph type="body" idx="1"/>
          </p:nvPr>
        </p:nvSpPr>
        <p:spPr>
          <a:xfrm>
            <a:off x="238394" y="4497042"/>
            <a:ext cx="6632265" cy="4596440"/>
          </a:xfrm>
        </p:spPr>
        <p:txBody>
          <a:bodyPr lIns="91554" tIns="45776" rIns="91554" bIns="45776"/>
          <a:lstStyle/>
          <a:p>
            <a:pPr eaLnBrk="1" hangingPunct="1">
              <a:buClr>
                <a:schemeClr val="tx1"/>
              </a:buClr>
              <a:buFont typeface="Wingdings" pitchFamily="2" charset="2"/>
              <a:buNone/>
            </a:pPr>
            <a:endParaRPr lang="en-US" sz="1000" dirty="0"/>
          </a:p>
          <a:p>
            <a:pPr defTabSz="514350">
              <a:lnSpc>
                <a:spcPct val="70000"/>
              </a:lnSpc>
              <a:spcBef>
                <a:spcPct val="35000"/>
              </a:spcBef>
            </a:pPr>
            <a:r>
              <a:rPr lang="en-US" sz="1000" kern="0" dirty="0">
                <a:latin typeface="Arial" panose="020B0604020202020204" pitchFamily="34" charset="0"/>
                <a:cs typeface="Arial" panose="020B0604020202020204" pitchFamily="34" charset="0"/>
              </a:rPr>
              <a:t>Transmission: </a:t>
            </a:r>
          </a:p>
          <a:p>
            <a:pPr marL="457200" indent="-457200" defTabSz="514350">
              <a:lnSpc>
                <a:spcPct val="80000"/>
              </a:lnSpc>
              <a:spcBef>
                <a:spcPct val="35000"/>
              </a:spcBef>
              <a:buAutoNum type="arabicPeriod"/>
            </a:pPr>
            <a:r>
              <a:rPr lang="en-US" sz="1000" kern="0" dirty="0">
                <a:latin typeface="Arial" panose="020B0604020202020204" pitchFamily="34" charset="0"/>
                <a:cs typeface="Arial" panose="020B0604020202020204" pitchFamily="34" charset="0"/>
              </a:rPr>
              <a:t>Percutaneous or mucosal exposure to  blood or body fluids including contaminated surfaces</a:t>
            </a:r>
          </a:p>
          <a:p>
            <a:pPr marL="457200" indent="-457200" defTabSz="514350">
              <a:lnSpc>
                <a:spcPct val="80000"/>
              </a:lnSpc>
              <a:spcBef>
                <a:spcPct val="35000"/>
              </a:spcBef>
              <a:buAutoNum type="arabicPeriod"/>
            </a:pPr>
            <a:r>
              <a:rPr lang="en-US" sz="1000" kern="0" dirty="0">
                <a:latin typeface="Arial" panose="020B0604020202020204" pitchFamily="34" charset="0"/>
                <a:cs typeface="Arial" panose="020B0604020202020204" pitchFamily="34" charset="0"/>
              </a:rPr>
              <a:t>Exposure by sexual contact</a:t>
            </a:r>
          </a:p>
          <a:p>
            <a:pPr eaLnBrk="1" hangingPunct="1">
              <a:buClr>
                <a:schemeClr val="tx1"/>
              </a:buClr>
              <a:buFont typeface="Wingdings" pitchFamily="2" charset="2"/>
              <a:buNone/>
            </a:pPr>
            <a:r>
              <a:rPr lang="en-US" sz="1000" dirty="0"/>
              <a:t>Incubation period from time of infection to onset of symptoms is 45 to 160 days (average, 90 days) </a:t>
            </a:r>
          </a:p>
          <a:p>
            <a:pPr eaLnBrk="1" hangingPunct="1">
              <a:buClr>
                <a:schemeClr val="tx1"/>
              </a:buClr>
              <a:buFont typeface="Wingdings" pitchFamily="2" charset="2"/>
              <a:buNone/>
            </a:pPr>
            <a:r>
              <a:rPr lang="en-US" sz="1000" dirty="0"/>
              <a:t>Approximately 10% of acute hepatitis B infections progress to chronic Hepatitis B infection. </a:t>
            </a:r>
          </a:p>
          <a:p>
            <a:pPr eaLnBrk="1" hangingPunct="1">
              <a:buClr>
                <a:schemeClr val="tx1"/>
              </a:buClr>
              <a:buFont typeface="Wingdings" pitchFamily="2" charset="2"/>
              <a:buNone/>
            </a:pPr>
            <a:r>
              <a:rPr lang="en-US" sz="1000" dirty="0"/>
              <a:t>90% of infants and 30-50% of children 1-5 years of age with acute hepatitis B infection become carriers</a:t>
            </a:r>
          </a:p>
          <a:p>
            <a:pPr eaLnBrk="1" hangingPunct="1">
              <a:buClr>
                <a:schemeClr val="tx1"/>
              </a:buClr>
              <a:buFont typeface="Wingdings" pitchFamily="2" charset="2"/>
              <a:buNone/>
            </a:pPr>
            <a:r>
              <a:rPr lang="en-US" sz="1000" dirty="0"/>
              <a:t>Many with chronic infection are asymptomatic. Chronic infection may progress to cirrhosis, liver failure &amp; hepatocellular carcinoma</a:t>
            </a:r>
            <a:endParaRPr lang="en-US" sz="1000" dirty="0">
              <a:solidFill>
                <a:srgbClr val="C00000"/>
              </a:solidFill>
            </a:endParaRPr>
          </a:p>
          <a:p>
            <a:pPr eaLnBrk="1" hangingPunct="1">
              <a:buClr>
                <a:schemeClr val="tx1"/>
              </a:buClr>
              <a:buFont typeface="Wingdings" pitchFamily="2" charset="2"/>
              <a:buNone/>
            </a:pPr>
            <a:r>
              <a:rPr lang="en-US" sz="1000" b="1" u="sng" dirty="0"/>
              <a:t>All pregnant women should be tested routinely for HBsAg</a:t>
            </a:r>
            <a:r>
              <a:rPr lang="en-US" sz="1000" u="sng" dirty="0"/>
              <a:t>  </a:t>
            </a:r>
          </a:p>
          <a:p>
            <a:pPr eaLnBrk="1" hangingPunct="1">
              <a:buClr>
                <a:schemeClr val="tx1"/>
              </a:buClr>
              <a:buFont typeface="Wingdings" pitchFamily="2" charset="2"/>
              <a:buNone/>
            </a:pPr>
            <a:r>
              <a:rPr lang="en-US" sz="1000" dirty="0">
                <a:sym typeface="Symbol" pitchFamily="18" charset="2"/>
              </a:rPr>
              <a:t>90% of healthy adults &amp; 95% of infants, children &amp; adolescents develop adequate antibody response after a complete series</a:t>
            </a:r>
          </a:p>
          <a:p>
            <a:pPr eaLnBrk="1" hangingPunct="1">
              <a:buClr>
                <a:schemeClr val="tx1"/>
              </a:buClr>
              <a:buFont typeface="Wingdings" pitchFamily="2" charset="2"/>
              <a:buNone/>
            </a:pPr>
            <a:r>
              <a:rPr lang="en-US" sz="1000" dirty="0">
                <a:sym typeface="Symbol" pitchFamily="18" charset="2"/>
              </a:rPr>
              <a:t>If no antibody response after 6 doses, person is a non-responder and is susceptible to hepatitis B </a:t>
            </a:r>
          </a:p>
          <a:p>
            <a:pPr eaLnBrk="1" hangingPunct="1">
              <a:buClr>
                <a:schemeClr val="tx1"/>
              </a:buClr>
              <a:buFont typeface="Wingdings" pitchFamily="2" charset="2"/>
              <a:buNone/>
            </a:pPr>
            <a:r>
              <a:rPr lang="en-US" sz="1000" dirty="0">
                <a:sym typeface="Symbol" pitchFamily="18" charset="2"/>
              </a:rPr>
              <a:t>Booster doses NOT recommended for any age group</a:t>
            </a:r>
          </a:p>
          <a:p>
            <a:pPr eaLnBrk="1" hangingPunct="1">
              <a:buClr>
                <a:schemeClr val="tx1"/>
              </a:buClr>
              <a:buFont typeface="Wingdings" pitchFamily="2" charset="2"/>
              <a:buNone/>
            </a:pPr>
            <a:endParaRPr lang="en-US" sz="1000" b="1" dirty="0">
              <a:sym typeface="Symbol" pitchFamily="18" charset="2"/>
            </a:endParaRPr>
          </a:p>
          <a:p>
            <a:r>
              <a:rPr lang="en-US" dirty="0"/>
              <a:t>Adults at Risk for HBV Infection</a:t>
            </a:r>
          </a:p>
          <a:p>
            <a:r>
              <a:rPr lang="en-US" dirty="0"/>
              <a:t>In 2015, CDC received 3,370 surveillance case-reports of acute HBV infection. Of 2,207 case-reports with risk information, 1,151 (52.2%) indicated no risk for HBV during the 6 weeks to 6 months prior to illness onset, and the remainder indicated at least one risk factor. Injection-drug use and multiple sex partners were the most common reported sources of HBV transmission (</a:t>
            </a:r>
            <a:r>
              <a:rPr lang="en-US" i="1" dirty="0"/>
              <a:t>4</a:t>
            </a:r>
            <a:r>
              <a:rPr lang="en-US" dirty="0"/>
              <a:t>).</a:t>
            </a:r>
          </a:p>
          <a:p>
            <a:r>
              <a:rPr lang="en-US" b="1" dirty="0"/>
              <a:t>Injection-drug use.</a:t>
            </a:r>
            <a:r>
              <a:rPr lang="en-US" dirty="0"/>
              <a:t> Injection-drug use was reported by 30.3% of 1,657 new reported HBV cases that included information about injection-drug use (</a:t>
            </a:r>
            <a:r>
              <a:rPr lang="en-US" i="1" dirty="0"/>
              <a:t>4</a:t>
            </a:r>
            <a:r>
              <a:rPr lang="en-US" dirty="0"/>
              <a:t>). Since 2009, there has been an increase in acute HBV infection among non-Hispanic whites aged 30–39 years residing in nonurban areas reporting injection-drug use as a risk factor (</a:t>
            </a:r>
            <a:r>
              <a:rPr lang="en-US" i="1" dirty="0"/>
              <a:t>16</a:t>
            </a:r>
            <a:r>
              <a:rPr lang="en-US" dirty="0"/>
              <a:t>). Chronic HBV infection has been identified in 3.5%-20.0% (midpoint estimate: 11.8%) of persons who inject drugs (PWID) in a variety of settings (</a:t>
            </a:r>
            <a:r>
              <a:rPr lang="en-US" i="1" dirty="0"/>
              <a:t>75</a:t>
            </a:r>
            <a:r>
              <a:rPr lang="en-US" dirty="0"/>
              <a:t>) and 22.6% of PWID have evidence of past infection (</a:t>
            </a:r>
            <a:r>
              <a:rPr lang="en-US" i="1" dirty="0"/>
              <a:t>75</a:t>
            </a:r>
            <a:r>
              <a:rPr lang="en-US" dirty="0"/>
              <a:t>). The proportion of HBV cases reporting injection-drug use in three states (Kentucky, Tennessee, and West Virginia) increased significantly, from 53% during 2006–2009 to 75% during 2010–2013 (p&lt;0.001, chi-square) (</a:t>
            </a:r>
            <a:r>
              <a:rPr lang="en-US" i="1" dirty="0"/>
              <a:t>16</a:t>
            </a:r>
            <a:r>
              <a:rPr lang="en-US" dirty="0"/>
              <a:t>).</a:t>
            </a:r>
          </a:p>
          <a:p>
            <a:r>
              <a:rPr lang="en-US" b="1" dirty="0"/>
              <a:t>Sexual (heterosexual and MSM) exposure.</a:t>
            </a:r>
            <a:r>
              <a:rPr lang="en-US" dirty="0"/>
              <a:t> Among persons with case-reports of HBV infection with information about sexual exposure, 26.4% reported having two or more sexual partners, 3.3% reported sexual contact with an HBV-infected person, and 11.8% of males reported having had sex with another male (</a:t>
            </a:r>
            <a:r>
              <a:rPr lang="en-US" i="1" dirty="0"/>
              <a:t>4</a:t>
            </a:r>
            <a:r>
              <a:rPr lang="en-US" dirty="0"/>
              <a:t>). As many as 10%–40% of adults seeking treatment in STI clinics have evidence of current or past HBV infection. Among adults with acute HBV infection, 39% were screened or sought care for an STI prior to becoming infected with HBV (</a:t>
            </a:r>
            <a:r>
              <a:rPr lang="en-US" i="1" dirty="0"/>
              <a:t>76</a:t>
            </a:r>
            <a:r>
              <a:rPr lang="en-US" dirty="0"/>
              <a:t>).</a:t>
            </a:r>
          </a:p>
          <a:p>
            <a:r>
              <a:rPr lang="en-US" b="1" dirty="0"/>
              <a:t>Household contacts.</a:t>
            </a:r>
            <a:r>
              <a:rPr lang="en-US" dirty="0"/>
              <a:t> An estimated 45% of persons living in households with others with chronic HBV infection have serologic evidence of past HBV infection, and 16% have evidence of current infection (CDC, unpublished data, 2017. Prior to universal infant vaccination, the risk for infection was greatest among unvaccinated children living with a person with chronic HBV infection in a household or in an extended family setting (</a:t>
            </a:r>
            <a:r>
              <a:rPr lang="en-US" i="1" dirty="0"/>
              <a:t>67</a:t>
            </a:r>
            <a:r>
              <a:rPr lang="en-US" dirty="0"/>
              <a:t>,</a:t>
            </a:r>
            <a:r>
              <a:rPr lang="en-US" i="1" dirty="0"/>
              <a:t>77</a:t>
            </a:r>
            <a:r>
              <a:rPr lang="en-US" dirty="0"/>
              <a:t>,</a:t>
            </a:r>
            <a:r>
              <a:rPr lang="en-US" i="1" dirty="0"/>
              <a:t>78</a:t>
            </a:r>
            <a:r>
              <a:rPr lang="en-US" dirty="0"/>
              <a:t>).</a:t>
            </a:r>
          </a:p>
          <a:p>
            <a:r>
              <a:rPr lang="en-US" b="1" dirty="0"/>
              <a:t>Developmentally disabled persons in long-term-care facilities.</a:t>
            </a:r>
            <a:r>
              <a:rPr lang="en-US" dirty="0"/>
              <a:t> Developmentally disabled persons in residential and nonresidential facilities historically have had a chronic HBV infection prevalence as high as 20%. The prevalence of infection has declined substantially since the implementation of routine </a:t>
            </a:r>
            <a:r>
              <a:rPr lang="en-US" dirty="0" err="1"/>
              <a:t>HepB</a:t>
            </a:r>
            <a:r>
              <a:rPr lang="en-US" dirty="0"/>
              <a:t> vaccination in these settings (</a:t>
            </a:r>
            <a:r>
              <a:rPr lang="en-US" i="1" dirty="0"/>
              <a:t>79</a:t>
            </a:r>
            <a:r>
              <a:rPr lang="en-US" dirty="0"/>
              <a:t>–</a:t>
            </a:r>
            <a:r>
              <a:rPr lang="en-US" i="1" dirty="0"/>
              <a:t>82</a:t>
            </a:r>
            <a:r>
              <a:rPr lang="en-US" dirty="0"/>
              <a:t>).</a:t>
            </a:r>
          </a:p>
          <a:p>
            <a:r>
              <a:rPr lang="en-US" b="1" dirty="0"/>
              <a:t>Correctional facilities.</a:t>
            </a:r>
            <a:r>
              <a:rPr lang="en-US" dirty="0"/>
              <a:t> The prevalence of chronic HBV infection has been higher among prison inmates (1.0%–3.7%) than among the general population (</a:t>
            </a:r>
            <a:r>
              <a:rPr lang="en-US" i="1" dirty="0"/>
              <a:t>83</a:t>
            </a:r>
            <a:r>
              <a:rPr lang="en-US" dirty="0"/>
              <a:t>,</a:t>
            </a:r>
            <a:r>
              <a:rPr lang="en-US" i="1" dirty="0"/>
              <a:t>84</a:t>
            </a:r>
            <a:r>
              <a:rPr lang="en-US" dirty="0"/>
              <a:t>), reflecting an overrepresentation of persons entering correctional facilities with risks for HBV infection (e.g., injection-drug use and histories of multiple sex partners).</a:t>
            </a:r>
          </a:p>
          <a:p>
            <a:r>
              <a:rPr lang="en-US" b="1" dirty="0"/>
              <a:t>Persons at risk for occupational exposure to HBV.</a:t>
            </a:r>
            <a:r>
              <a:rPr lang="en-US" dirty="0"/>
              <a:t> Before </a:t>
            </a:r>
            <a:r>
              <a:rPr lang="en-US" dirty="0" err="1"/>
              <a:t>HepB</a:t>
            </a:r>
            <a:r>
              <a:rPr lang="en-US" dirty="0"/>
              <a:t> vaccination was widely implemented, HBV infection was recognized as a common occupational risk among HCP (</a:t>
            </a:r>
            <a:r>
              <a:rPr lang="en-US" i="1" dirty="0"/>
              <a:t>85</a:t>
            </a:r>
            <a:r>
              <a:rPr lang="en-US" dirty="0"/>
              <a:t>,</a:t>
            </a:r>
            <a:r>
              <a:rPr lang="en-US" i="1" dirty="0"/>
              <a:t>86</a:t>
            </a:r>
            <a:r>
              <a:rPr lang="en-US" dirty="0"/>
              <a:t>). Routine </a:t>
            </a:r>
            <a:r>
              <a:rPr lang="en-US" dirty="0" err="1"/>
              <a:t>HepB</a:t>
            </a:r>
            <a:r>
              <a:rPr lang="en-US" dirty="0"/>
              <a:t> vaccination of HCP and the use of standard precautions have resulted in a 98% decline in HBV infections from 1983 through 2010 among HCP (</a:t>
            </a:r>
            <a:r>
              <a:rPr lang="en-US" i="1" dirty="0"/>
              <a:t>10</a:t>
            </a:r>
            <a:r>
              <a:rPr lang="en-US" dirty="0"/>
              <a:t>). The Occupational Safety and Health Administration mandates that employers offer </a:t>
            </a:r>
            <a:r>
              <a:rPr lang="en-US" dirty="0" err="1"/>
              <a:t>HepB</a:t>
            </a:r>
            <a:r>
              <a:rPr lang="en-US" dirty="0"/>
              <a:t> vaccination to all employees who have occupational risk and that postexposure prophylaxis be available following an exposure (</a:t>
            </a:r>
            <a:r>
              <a:rPr lang="en-US" i="1" dirty="0"/>
              <a:t>10</a:t>
            </a:r>
            <a:r>
              <a:rPr lang="en-US" dirty="0"/>
              <a:t>,</a:t>
            </a:r>
            <a:r>
              <a:rPr lang="en-US" i="1" dirty="0"/>
              <a:t>87</a:t>
            </a:r>
            <a:r>
              <a:rPr lang="en-US" dirty="0"/>
              <a:t>).</a:t>
            </a:r>
          </a:p>
          <a:p>
            <a:r>
              <a:rPr lang="en-US" b="1" dirty="0"/>
              <a:t>Hemodialysis patients.</a:t>
            </a:r>
            <a:r>
              <a:rPr lang="en-US" dirty="0"/>
              <a:t> Since the initiation of </a:t>
            </a:r>
            <a:r>
              <a:rPr lang="en-US" dirty="0" err="1"/>
              <a:t>HepB</a:t>
            </a:r>
            <a:r>
              <a:rPr lang="en-US" dirty="0"/>
              <a:t> vaccination and additional infection control precautions for hepatitis B in dialysis centers, the incidence of HBV infection among hemodialysis patients has declined approximately 95% (</a:t>
            </a:r>
            <a:r>
              <a:rPr lang="en-US" i="1" dirty="0"/>
              <a:t>88</a:t>
            </a:r>
            <a:r>
              <a:rPr lang="en-US" dirty="0"/>
              <a:t>,</a:t>
            </a:r>
            <a:r>
              <a:rPr lang="en-US" i="1" dirty="0"/>
              <a:t>89</a:t>
            </a:r>
            <a:r>
              <a:rPr lang="en-US" dirty="0"/>
              <a:t>). Since 1995, the annual incidence has been stable and HBsAg seroprevalence has remained at 1% (</a:t>
            </a:r>
            <a:r>
              <a:rPr lang="en-US" i="1" dirty="0"/>
              <a:t>90</a:t>
            </a:r>
            <a:r>
              <a:rPr lang="en-US" dirty="0"/>
              <a:t>). Receipt of dialysis was reported in &lt;1% of acute HBV surveillance cases with information reported to CDC (</a:t>
            </a:r>
            <a:r>
              <a:rPr lang="en-US" i="1" dirty="0"/>
              <a:t>4</a:t>
            </a:r>
            <a:r>
              <a:rPr lang="en-US" dirty="0"/>
              <a:t>).</a:t>
            </a:r>
          </a:p>
          <a:p>
            <a:r>
              <a:rPr lang="en-US" b="1" dirty="0"/>
              <a:t>Persons with HCV infection.</a:t>
            </a:r>
            <a:r>
              <a:rPr lang="en-US" dirty="0"/>
              <a:t> The number of reported HCV cases in four Appalachian states (Kentucky, Tennessee, Virginia, and West Virginia) increased 364% during 2006–2012 among persons aged ≤30 years, with injection-drug use as the most common reported risk factor (</a:t>
            </a:r>
            <a:r>
              <a:rPr lang="en-US" i="1" dirty="0"/>
              <a:t>91</a:t>
            </a:r>
            <a:r>
              <a:rPr lang="en-US" dirty="0"/>
              <a:t>). The increase in HCV infections occurred concomitantly with an increase in HBV infections among young adults in rural communities in Appalachian states.</a:t>
            </a:r>
          </a:p>
          <a:p>
            <a:r>
              <a:rPr lang="en-US" b="1" dirty="0"/>
              <a:t>Persons with chronic liver disease.</a:t>
            </a:r>
            <a:r>
              <a:rPr lang="en-US" dirty="0"/>
              <a:t> Persons with chronic liver disease (e.g., cirrhosis, fatty liver disease, alcoholic liver disease, and autoimmune hepatitis) are not at increased risk for HBV infection unless they have percutaneous or mucosal exposure to blood or body fluids. However, concurrent chronic HBV infection might increase the risk for progressive chronic liver disease in these persons (</a:t>
            </a:r>
            <a:r>
              <a:rPr lang="en-US" i="1" dirty="0"/>
              <a:t>92</a:t>
            </a:r>
            <a:r>
              <a:rPr lang="en-US" dirty="0"/>
              <a:t>).</a:t>
            </a:r>
          </a:p>
          <a:p>
            <a:r>
              <a:rPr lang="en-US" b="1" dirty="0"/>
              <a:t>Travelers to countries where HBV is endemic.</a:t>
            </a:r>
            <a:r>
              <a:rPr lang="en-US" dirty="0"/>
              <a:t> Short-term travelers to countries in which HBV infection is of high or intermediate endemicity (</a:t>
            </a:r>
            <a:r>
              <a:rPr lang="en-US" u="sng" dirty="0">
                <a:hlinkClick r:id="rId3"/>
              </a:rPr>
              <a:t>Box 3</a:t>
            </a:r>
            <a:r>
              <a:rPr lang="en-US" dirty="0"/>
              <a:t>) typically are at risk for infection only through exposure to blood in medical or disaster-relief activities, receipt of medical care that involves parenteral exposures, sexual activity, or drug use. Monthly incidence of 25–420 per 100,000 travelers has been reported among long-term travelers to countries where the disease is endemic (</a:t>
            </a:r>
            <a:r>
              <a:rPr lang="en-US" i="1" dirty="0"/>
              <a:t>93</a:t>
            </a:r>
            <a:r>
              <a:rPr lang="en-US" dirty="0"/>
              <a:t>).</a:t>
            </a:r>
          </a:p>
          <a:p>
            <a:r>
              <a:rPr lang="en-US" b="1" dirty="0"/>
              <a:t>Persons with HIV.</a:t>
            </a:r>
            <a:r>
              <a:rPr lang="en-US" dirty="0"/>
              <a:t> Approximately 10% of HIV-positive persons are coinfected with HBV (</a:t>
            </a:r>
            <a:r>
              <a:rPr lang="en-US" i="1" dirty="0"/>
              <a:t>94</a:t>
            </a:r>
            <a:r>
              <a:rPr lang="en-US" dirty="0"/>
              <a:t>–</a:t>
            </a:r>
            <a:r>
              <a:rPr lang="en-US" i="1" dirty="0"/>
              <a:t>97</a:t>
            </a:r>
            <a:r>
              <a:rPr lang="en-US" dirty="0"/>
              <a:t>). Chronic HBV infection has been identified in 6%–14% of HIV-positive persons, including in 9%–17% of MSM and in 7%–10% of PWID (</a:t>
            </a:r>
            <a:r>
              <a:rPr lang="en-US" i="1" dirty="0"/>
              <a:t>98</a:t>
            </a:r>
            <a:r>
              <a:rPr lang="en-US" dirty="0"/>
              <a:t>). Coinfected persons have increased rates of cirrhosis and liver-related mortality (</a:t>
            </a:r>
            <a:r>
              <a:rPr lang="en-US" i="1" dirty="0"/>
              <a:t>99</a:t>
            </a:r>
            <a:r>
              <a:rPr lang="en-US" dirty="0"/>
              <a:t>).</a:t>
            </a:r>
          </a:p>
          <a:p>
            <a:r>
              <a:rPr lang="en-US" b="1" dirty="0"/>
              <a:t>Persons with diabetes.</a:t>
            </a:r>
            <a:r>
              <a:rPr lang="en-US" dirty="0"/>
              <a:t> Compared with adults without diabetes, adults with diabetes have a 60% higher prevalence of past or present HBV infection and twice the odds of acquiring acute HBV. Repeated outbreaks of HBV infection associated with assisted blood glucose monitoring underscore the continued risk for this population (</a:t>
            </a:r>
            <a:r>
              <a:rPr lang="en-US" i="1" dirty="0"/>
              <a:t>100</a:t>
            </a:r>
            <a:r>
              <a:rPr lang="en-US" dirty="0"/>
              <a:t>–</a:t>
            </a:r>
            <a:r>
              <a:rPr lang="en-US" i="1" dirty="0"/>
              <a:t>102</a:t>
            </a:r>
            <a:r>
              <a:rPr lang="en-US" dirty="0"/>
              <a:t>). Data also suggest the possibility of a higher case-fatality proportion among persons with diabetes acutely infected with HBV compared with those without diabetes (</a:t>
            </a:r>
            <a:r>
              <a:rPr lang="en-US" i="1" dirty="0"/>
              <a:t>9</a:t>
            </a:r>
            <a:r>
              <a:rPr lang="en-US" dirty="0"/>
              <a:t>).</a:t>
            </a:r>
          </a:p>
          <a:p>
            <a:pPr eaLnBrk="1" hangingPunct="1">
              <a:lnSpc>
                <a:spcPct val="80000"/>
              </a:lnSpc>
            </a:pPr>
            <a:endParaRPr lang="en-US" dirty="0">
              <a:solidFill>
                <a:srgbClr val="FF0000"/>
              </a:solidFill>
              <a:effectLst>
                <a:outerShdw blurRad="38100" dist="38100" dir="2700000" algn="tl">
                  <a:srgbClr val="C0C0C0"/>
                </a:outerShdw>
              </a:effectLst>
              <a:sym typeface="Symbol" pitchFamily="18" charset="2"/>
            </a:endParaRPr>
          </a:p>
          <a:p>
            <a:pPr eaLnBrk="1" hangingPunct="1">
              <a:lnSpc>
                <a:spcPct val="80000"/>
              </a:lnSpc>
            </a:pPr>
            <a:endParaRPr lang="en-US" dirty="0">
              <a:solidFill>
                <a:srgbClr val="FF0000"/>
              </a:solidFill>
              <a:effectLst>
                <a:outerShdw blurRad="38100" dist="38100" dir="2700000" algn="tl">
                  <a:srgbClr val="C0C0C0"/>
                </a:outerShdw>
              </a:effectLst>
              <a:sym typeface="Symbol" pitchFamily="18" charset="2"/>
            </a:endParaRPr>
          </a:p>
        </p:txBody>
      </p:sp>
      <p:sp>
        <p:nvSpPr>
          <p:cNvPr id="9" name="Footer Placeholder 8"/>
          <p:cNvSpPr>
            <a:spLocks noGrp="1"/>
          </p:cNvSpPr>
          <p:nvPr>
            <p:ph type="ftr" sz="quarter" idx="4"/>
          </p:nvPr>
        </p:nvSpPr>
        <p:spPr/>
        <p:txBody>
          <a:bodyPr/>
          <a:lstStyle/>
          <a:p>
            <a:pPr defTabSz="933420" fontAlgn="auto">
              <a:spcBef>
                <a:spcPts val="0"/>
              </a:spcBef>
              <a:spcAft>
                <a:spcPts val="0"/>
              </a:spcAft>
              <a:defRPr/>
            </a:pPr>
            <a:r>
              <a:rPr lang="en-US" kern="0">
                <a:solidFill>
                  <a:sysClr val="windowText" lastClr="000000"/>
                </a:solidFill>
              </a:rPr>
              <a:t>EPIC 2022</a:t>
            </a:r>
            <a:endParaRPr lang="en-US" kern="0" dirty="0">
              <a:solidFill>
                <a:sysClr val="windowText" lastClr="000000"/>
              </a:solidFill>
            </a:endParaRPr>
          </a:p>
        </p:txBody>
      </p:sp>
      <p:sp>
        <p:nvSpPr>
          <p:cNvPr id="2" name="Slide Number Placeholder 1"/>
          <p:cNvSpPr>
            <a:spLocks noGrp="1"/>
          </p:cNvSpPr>
          <p:nvPr>
            <p:ph type="sldNum" sz="quarter" idx="10"/>
          </p:nvPr>
        </p:nvSpPr>
        <p:spPr/>
        <p:txBody>
          <a:bodyPr/>
          <a:lstStyle/>
          <a:p>
            <a:fld id="{FCAE2EBA-2834-4C6A-95ED-EBF5279A6CE9}" type="slidenum">
              <a:rPr lang="en-US" smtClean="0"/>
              <a:t>49</a:t>
            </a:fld>
            <a:endParaRPr lang="en-US"/>
          </a:p>
        </p:txBody>
      </p:sp>
    </p:spTree>
    <p:extLst>
      <p:ext uri="{BB962C8B-B14F-4D97-AF65-F5344CB8AC3E}">
        <p14:creationId xmlns:p14="http://schemas.microsoft.com/office/powerpoint/2010/main" val="2574542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Footer Placeholder 3"/>
          <p:cNvSpPr>
            <a:spLocks noGrp="1"/>
          </p:cNvSpPr>
          <p:nvPr>
            <p:ph type="ftr" sz="quarter" idx="10"/>
          </p:nvPr>
        </p:nvSpPr>
        <p:spPr>
          <a:xfrm>
            <a:off x="1" y="6746120"/>
            <a:ext cx="4068339" cy="356356"/>
          </a:xfrm>
          <a:prstGeom prst="rect">
            <a:avLst/>
          </a:prstGeom>
        </p:spPr>
        <p:txBody>
          <a:bodyPr/>
          <a:lstStyle/>
          <a:p>
            <a:pPr>
              <a:defRPr/>
            </a:pPr>
            <a:r>
              <a:rPr lang="en-US"/>
              <a:t>EPIC 2022</a:t>
            </a:r>
            <a:endParaRPr lang="en-US" dirty="0"/>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6240231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Hepatitis B vaccine</a:t>
            </a:r>
            <a:r>
              <a:rPr lang="en-US" sz="1200" b="0" i="0" kern="1200" dirty="0">
                <a:solidFill>
                  <a:schemeClr val="tx1"/>
                </a:solidFill>
                <a:effectLst/>
                <a:latin typeface="+mn-lt"/>
                <a:ea typeface="+mn-ea"/>
                <a:cs typeface="+mn-cs"/>
              </a:rPr>
              <a:t> – Hepatitis B vaccination rates among high-risk adults plateaued below 25 percent over the past decade, whereas incidence rates of acute hepatitis B infection have gradually increased among adults age 30 years and older. Only one-third of reported cases document a risk factor for contracting the infection. The current strategy of vaccinating adults according to a complex list of medical and behavioral risk factors is widely acknowledged as inadequate to meet national hepatitis B disease elimination goals, in contrast to the success of universal childhood hepatitis B vaccination.  </a:t>
            </a:r>
            <a:br>
              <a:rPr lang="en-US" dirty="0"/>
            </a:br>
            <a:r>
              <a:rPr lang="en-US" sz="1200" b="0" i="0" kern="1200" dirty="0">
                <a:solidFill>
                  <a:schemeClr val="tx1"/>
                </a:solidFill>
                <a:effectLst/>
                <a:latin typeface="+mn-lt"/>
                <a:ea typeface="+mn-ea"/>
                <a:cs typeface="+mn-cs"/>
              </a:rPr>
              <a:t> </a:t>
            </a:r>
            <a:br>
              <a:rPr lang="en-US" dirty="0"/>
            </a:br>
            <a:r>
              <a:rPr lang="en-US" sz="1200" b="0" i="0" kern="1200" dirty="0">
                <a:solidFill>
                  <a:schemeClr val="tx1"/>
                </a:solidFill>
                <a:effectLst/>
                <a:latin typeface="+mn-lt"/>
                <a:ea typeface="+mn-ea"/>
                <a:cs typeface="+mn-cs"/>
              </a:rPr>
              <a:t>To protect more adults against the potentially devastating consequences of hepatitis B infection, ACIP members agreed to broaden and simplify vaccination recommendations for most adults.</a:t>
            </a:r>
            <a:endParaRPr lang="en-US" dirty="0"/>
          </a:p>
        </p:txBody>
      </p:sp>
      <p:sp>
        <p:nvSpPr>
          <p:cNvPr id="4" name="Footer Placeholder 3"/>
          <p:cNvSpPr>
            <a:spLocks noGrp="1"/>
          </p:cNvSpPr>
          <p:nvPr>
            <p:ph type="ftr" sz="quarter" idx="4"/>
          </p:nvPr>
        </p:nvSpPr>
        <p:spPr/>
        <p:txBody>
          <a:bodyPr/>
          <a:lstStyle/>
          <a:p>
            <a:r>
              <a:rPr lang="en-US"/>
              <a:t>EPIC 2022</a:t>
            </a:r>
          </a:p>
        </p:txBody>
      </p:sp>
      <p:sp>
        <p:nvSpPr>
          <p:cNvPr id="5" name="Slide Number Placeholder 4"/>
          <p:cNvSpPr>
            <a:spLocks noGrp="1"/>
          </p:cNvSpPr>
          <p:nvPr>
            <p:ph type="sldNum" sz="quarter" idx="5"/>
          </p:nvPr>
        </p:nvSpPr>
        <p:spPr/>
        <p:txBody>
          <a:bodyPr/>
          <a:lstStyle/>
          <a:p>
            <a:fld id="{FCAE2EBA-2834-4C6A-95ED-EBF5279A6CE9}" type="slidenum">
              <a:rPr lang="en-US" smtClean="0"/>
              <a:t>50</a:t>
            </a:fld>
            <a:endParaRPr lang="en-US"/>
          </a:p>
        </p:txBody>
      </p:sp>
    </p:spTree>
    <p:extLst>
      <p:ext uri="{BB962C8B-B14F-4D97-AF65-F5344CB8AC3E}">
        <p14:creationId xmlns:p14="http://schemas.microsoft.com/office/powerpoint/2010/main" val="31943415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47663"/>
            <a:ext cx="5486400" cy="3086100"/>
          </a:xfrm>
        </p:spPr>
      </p:sp>
      <p:sp>
        <p:nvSpPr>
          <p:cNvPr id="3" name="Notes Placeholder 2"/>
          <p:cNvSpPr>
            <a:spLocks noGrp="1"/>
          </p:cNvSpPr>
          <p:nvPr>
            <p:ph type="body" idx="1"/>
          </p:nvPr>
        </p:nvSpPr>
        <p:spPr>
          <a:xfrm>
            <a:off x="794721" y="3790296"/>
            <a:ext cx="5268558" cy="5154921"/>
          </a:xfrm>
        </p:spPr>
        <p:txBody>
          <a:bodyPr/>
          <a:lstStyle/>
          <a:p>
            <a:endParaRPr lang="en-US" dirty="0"/>
          </a:p>
          <a:p>
            <a:r>
              <a:rPr lang="en-US" dirty="0"/>
              <a:t>https://</a:t>
            </a:r>
            <a:r>
              <a:rPr lang="en-US" dirty="0" err="1"/>
              <a:t>www.cdc.gov</a:t>
            </a:r>
            <a:r>
              <a:rPr lang="en-US" dirty="0"/>
              <a:t>/vaccines/pubs/</a:t>
            </a:r>
            <a:r>
              <a:rPr lang="en-US" dirty="0" err="1"/>
              <a:t>pinkbook</a:t>
            </a:r>
            <a:r>
              <a:rPr lang="en-US" dirty="0"/>
              <a:t>/</a:t>
            </a:r>
            <a:r>
              <a:rPr lang="en-US" dirty="0" err="1"/>
              <a:t>mening.html</a:t>
            </a:r>
            <a:r>
              <a:rPr lang="en-US" dirty="0"/>
              <a:t> </a:t>
            </a:r>
          </a:p>
          <a:p>
            <a:r>
              <a:rPr lang="en-US" dirty="0"/>
              <a:t>In the United States, incidence of meningococcal disease is highest among infants younger than age 1 year, followed by children age 1 through 4 years. A second peak of disease incidence is found in young adults 17 through 21 years of age. Incidence increases again in adults older than 85 years of age.</a:t>
            </a:r>
          </a:p>
          <a:p>
            <a:endParaRPr lang="en-US" dirty="0"/>
          </a:p>
          <a:p>
            <a:r>
              <a:rPr lang="en-US" dirty="0"/>
              <a:t>Meningococci are classified into serogroups based on the structure of the polysaccharide capsule. Twelve antigenically and chemically distinct polysaccharide capsules have been described and the polysaccharide capsule determines the serogroup labeling. Almost all reported cases of invasive disease worldwide are caused by one of six serogroups: A, B, C, W, X, and Y. The relative importance of each serogroup depends on factors such as geographic location and patient age. Some strains are </a:t>
            </a:r>
            <a:r>
              <a:rPr lang="en-US" dirty="0" err="1"/>
              <a:t>nongroupable</a:t>
            </a:r>
            <a:r>
              <a:rPr lang="en-US" dirty="0"/>
              <a:t> and do not express capsule; these strains are most commonly associated with asymptomatic nasopharyngeal carriage rather than invasive disease.</a:t>
            </a:r>
          </a:p>
          <a:p>
            <a:endParaRPr lang="en-US" u="sng" dirty="0"/>
          </a:p>
          <a:p>
            <a:endParaRPr lang="en-US" u="sng" dirty="0"/>
          </a:p>
          <a:p>
            <a:r>
              <a:rPr lang="en-US" dirty="0"/>
              <a:t>Serogroups B and C are the major causes of meningococcal disease in the United States, each being responsible for approximately 25% to 40% of cases; serogroups W and Y, along with </a:t>
            </a:r>
            <a:r>
              <a:rPr lang="en-US" dirty="0" err="1"/>
              <a:t>nongroupable</a:t>
            </a:r>
            <a:r>
              <a:rPr lang="en-US" dirty="0"/>
              <a:t> meningococci, are each responsible for another 5% to 15%. The proportion of cases caused by each serogroup varies by age group. Approximately 60% of disease among children and young adults under 24 years of age is caused by serogroup B. In particular, among individuals 18 to 24 years of age, college students have more than three times the risk of serogroup B meningococcal disease as similarly aged people not attending college. Meanwhile, serogroups C, W, or Y cause about 60% of all cases of meningococcal disease among persons 24 years of age and older.</a:t>
            </a:r>
            <a:endParaRPr lang="en-US" u="sng" dirty="0"/>
          </a:p>
          <a:p>
            <a:endParaRPr lang="en-US" dirty="0"/>
          </a:p>
          <a:p>
            <a:endParaRPr lang="en-US" dirty="0"/>
          </a:p>
        </p:txBody>
      </p:sp>
      <p:sp>
        <p:nvSpPr>
          <p:cNvPr id="4" name="Slide Number Placeholder 3"/>
          <p:cNvSpPr>
            <a:spLocks noGrp="1"/>
          </p:cNvSpPr>
          <p:nvPr>
            <p:ph type="sldNum" sz="quarter" idx="10"/>
          </p:nvPr>
        </p:nvSpPr>
        <p:spPr>
          <a:xfrm>
            <a:off x="5974927" y="6416021"/>
            <a:ext cx="2971800" cy="458787"/>
          </a:xfrm>
        </p:spPr>
        <p:txBody>
          <a:bodyPr/>
          <a:lstStyle/>
          <a:p>
            <a:fld id="{0C6024BE-7CA7-4E01-BBC2-91E3F28BC568}" type="slidenum">
              <a:rPr lang="en-US" smtClean="0"/>
              <a:t>51</a:t>
            </a:fld>
            <a:endParaRPr lang="en-US"/>
          </a:p>
        </p:txBody>
      </p:sp>
    </p:spTree>
    <p:extLst>
      <p:ext uri="{BB962C8B-B14F-4D97-AF65-F5344CB8AC3E}">
        <p14:creationId xmlns:p14="http://schemas.microsoft.com/office/powerpoint/2010/main" val="24399463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5852584"/>
          </a:xfrm>
        </p:spPr>
        <p:txBody>
          <a:bodyPr/>
          <a:lstStyle/>
          <a:p>
            <a:r>
              <a:rPr lang="en-US" dirty="0"/>
              <a:t>Very scary:</a:t>
            </a:r>
          </a:p>
          <a:p>
            <a:r>
              <a:rPr lang="en-US" dirty="0"/>
              <a:t>The incubation period of meningococcal disease is typically 3 to 4 days, with a range of 1 to 10 days.</a:t>
            </a:r>
          </a:p>
          <a:p>
            <a:r>
              <a:rPr lang="en-US" dirty="0"/>
              <a:t>Meningitis is the most common presentation of invasive meningococcal disease and is found in about 50% of cases in the United States. Symptoms are similar to those seen in other forms of bacterial meningitis, and typically include sudden onset of fever, headache, and stiff neck, often accompanied by other symptoms, such as nausea, vomiting, photophobia (eye sensitivity to light), and altered mental status. Meningococci can be isolated from the blood in up to 75% of persons with meningitis.</a:t>
            </a:r>
          </a:p>
          <a:p>
            <a:r>
              <a:rPr lang="en-US" dirty="0"/>
              <a:t>Meningococcal septicemia (bloodstream infection or meningococcemia) occurs without meningitis in about 30% of invasive meningococcal infections. This condition is characterized by abrupt onset of fever; chills; cold hands and feet; severe aches or pain in the muscles, joints, chest, or abdomen; vomiting; diarrhea; and a petechial or purpuric rash, often associated with hypotension, shock, acute adrenal hemorrhage, and multiorgan failure. </a:t>
            </a:r>
          </a:p>
          <a:p>
            <a:endParaRPr lang="en-US" dirty="0">
              <a:highlight>
                <a:srgbClr val="FFFF00"/>
              </a:highlight>
            </a:endParaRPr>
          </a:p>
          <a:p>
            <a:r>
              <a:rPr lang="en-US" dirty="0"/>
              <a:t>An additional 15% of U.S. cases present with </a:t>
            </a:r>
            <a:r>
              <a:rPr lang="en-US" dirty="0" err="1"/>
              <a:t>bacteremic</a:t>
            </a:r>
            <a:r>
              <a:rPr lang="en-US" dirty="0"/>
              <a:t> pneumonia; this is the most common presentation in adults over 65 years of age. Other syndromes involving isolation of meningococci from normally sterile body sites, such as septic arthritis, can also occur.</a:t>
            </a:r>
          </a:p>
          <a:p>
            <a:r>
              <a:rPr lang="en-US" dirty="0"/>
              <a:t>Meningococci also occasionally cause noninvasive infections such as conjunctivitis or urethritis</a:t>
            </a:r>
          </a:p>
          <a:p>
            <a:r>
              <a:rPr lang="en-US" dirty="0"/>
              <a:t>Risk factors for the development of meningococcal disease include persistent complement component deficiencies (including use of a complement component inhibitor, eculizumab [</a:t>
            </a:r>
            <a:r>
              <a:rPr lang="en-US" dirty="0" err="1"/>
              <a:t>Soliris</a:t>
            </a:r>
            <a:r>
              <a:rPr lang="en-US" baseline="30000" dirty="0"/>
              <a:t>®</a:t>
            </a:r>
            <a:r>
              <a:rPr lang="en-US" dirty="0"/>
              <a:t>] or </a:t>
            </a:r>
            <a:r>
              <a:rPr lang="en-US" dirty="0" err="1"/>
              <a:t>ravulizumab-cwvz</a:t>
            </a:r>
            <a:r>
              <a:rPr lang="en-US" dirty="0"/>
              <a:t> [</a:t>
            </a:r>
            <a:r>
              <a:rPr lang="en-US" dirty="0" err="1"/>
              <a:t>Ultomiris</a:t>
            </a:r>
            <a:r>
              <a:rPr lang="en-US" dirty="0"/>
              <a:t>]), functional or anatomic asplenia, HIV infection, travel to or residence in a country where meningococcal disease is hyperendemic or epidemic, and exposure during an outbreak of meningococcal disease. Microbiologists who routinely work with isolates of </a:t>
            </a:r>
            <a:r>
              <a:rPr lang="en-US" i="1" dirty="0"/>
              <a:t>N. meningitidis </a:t>
            </a:r>
            <a:r>
              <a:rPr lang="en-US" dirty="0"/>
              <a:t>are also at risk. In addition, household crowding, active and passive smoking, and antecedent viral upper respiratory infection have been associated with meningococcal disease transmission.</a:t>
            </a:r>
          </a:p>
          <a:p>
            <a:br>
              <a:rPr lang="en-US" dirty="0"/>
            </a:br>
            <a:endParaRPr lang="en-US" dirty="0"/>
          </a:p>
        </p:txBody>
      </p:sp>
      <p:sp>
        <p:nvSpPr>
          <p:cNvPr id="4" name="Slide Number Placeholder 3"/>
          <p:cNvSpPr>
            <a:spLocks noGrp="1"/>
          </p:cNvSpPr>
          <p:nvPr>
            <p:ph type="sldNum" sz="quarter" idx="10"/>
          </p:nvPr>
        </p:nvSpPr>
        <p:spPr/>
        <p:txBody>
          <a:bodyPr/>
          <a:lstStyle/>
          <a:p>
            <a:fld id="{0C6024BE-7CA7-4E01-BBC2-91E3F28BC568}" type="slidenum">
              <a:rPr lang="en-US" smtClean="0"/>
              <a:t>52</a:t>
            </a:fld>
            <a:endParaRPr lang="en-US"/>
          </a:p>
        </p:txBody>
      </p:sp>
    </p:spTree>
    <p:extLst>
      <p:ext uri="{BB962C8B-B14F-4D97-AF65-F5344CB8AC3E}">
        <p14:creationId xmlns:p14="http://schemas.microsoft.com/office/powerpoint/2010/main" val="39624272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txBox="1">
            <a:spLocks noGrp="1" noChangeArrowheads="1"/>
          </p:cNvSpPr>
          <p:nvPr/>
        </p:nvSpPr>
        <p:spPr bwMode="auto">
          <a:xfrm>
            <a:off x="5507541" y="6926256"/>
            <a:ext cx="4213368" cy="364868"/>
          </a:xfrm>
          <a:prstGeom prst="rect">
            <a:avLst/>
          </a:prstGeom>
          <a:noFill/>
          <a:ln w="9525">
            <a:noFill/>
            <a:miter lim="800000"/>
            <a:headEnd/>
            <a:tailEnd/>
          </a:ln>
        </p:spPr>
        <p:txBody>
          <a:bodyPr lIns="96179" tIns="48089" rIns="96179" bIns="48089" anchor="b"/>
          <a:lstStyle/>
          <a:p>
            <a:pPr algn="r" defTabSz="961787">
              <a:defRPr/>
            </a:pPr>
            <a:endParaRPr lang="en-US" sz="1200" kern="0" dirty="0">
              <a:solidFill>
                <a:srgbClr val="000000"/>
              </a:solidFill>
            </a:endParaRPr>
          </a:p>
        </p:txBody>
      </p:sp>
      <p:sp>
        <p:nvSpPr>
          <p:cNvPr id="260099" name="Rectangle 6"/>
          <p:cNvSpPr txBox="1">
            <a:spLocks noGrp="1" noChangeArrowheads="1"/>
          </p:cNvSpPr>
          <p:nvPr/>
        </p:nvSpPr>
        <p:spPr bwMode="auto">
          <a:xfrm>
            <a:off x="2" y="6926256"/>
            <a:ext cx="4213368" cy="364868"/>
          </a:xfrm>
          <a:prstGeom prst="rect">
            <a:avLst/>
          </a:prstGeom>
          <a:noFill/>
          <a:ln w="9525">
            <a:noFill/>
            <a:miter lim="800000"/>
            <a:headEnd/>
            <a:tailEnd/>
          </a:ln>
        </p:spPr>
        <p:txBody>
          <a:bodyPr lIns="96170" tIns="48085" rIns="96170" bIns="48085" anchor="b"/>
          <a:lstStyle/>
          <a:p>
            <a:pPr defTabSz="961787">
              <a:defRPr/>
            </a:pPr>
            <a:endParaRPr lang="en-US" sz="1200" kern="0">
              <a:solidFill>
                <a:srgbClr val="000000"/>
              </a:solidFill>
            </a:endParaRPr>
          </a:p>
        </p:txBody>
      </p:sp>
      <p:sp>
        <p:nvSpPr>
          <p:cNvPr id="260100" name="Rectangle 7"/>
          <p:cNvSpPr txBox="1">
            <a:spLocks noGrp="1" noChangeArrowheads="1"/>
          </p:cNvSpPr>
          <p:nvPr/>
        </p:nvSpPr>
        <p:spPr bwMode="auto">
          <a:xfrm>
            <a:off x="5507541" y="6926256"/>
            <a:ext cx="4213368" cy="364868"/>
          </a:xfrm>
          <a:prstGeom prst="rect">
            <a:avLst/>
          </a:prstGeom>
          <a:noFill/>
          <a:ln w="9525">
            <a:noFill/>
            <a:miter lim="800000"/>
            <a:headEnd/>
            <a:tailEnd/>
          </a:ln>
        </p:spPr>
        <p:txBody>
          <a:bodyPr lIns="96170" tIns="48085" rIns="96170" bIns="48085" anchor="b"/>
          <a:lstStyle/>
          <a:p>
            <a:pPr algn="r" defTabSz="961787">
              <a:defRPr/>
            </a:pPr>
            <a:endParaRPr lang="en-US" sz="1200" kern="0" dirty="0">
              <a:solidFill>
                <a:srgbClr val="000000"/>
              </a:solidFill>
            </a:endParaRPr>
          </a:p>
        </p:txBody>
      </p:sp>
      <p:sp>
        <p:nvSpPr>
          <p:cNvPr id="260101" name="Rectangle 6"/>
          <p:cNvSpPr txBox="1">
            <a:spLocks noGrp="1" noChangeArrowheads="1"/>
          </p:cNvSpPr>
          <p:nvPr/>
        </p:nvSpPr>
        <p:spPr bwMode="auto">
          <a:xfrm>
            <a:off x="2" y="6926256"/>
            <a:ext cx="4213368" cy="364868"/>
          </a:xfrm>
          <a:prstGeom prst="rect">
            <a:avLst/>
          </a:prstGeom>
          <a:noFill/>
          <a:ln w="9525">
            <a:noFill/>
            <a:miter lim="800000"/>
            <a:headEnd/>
            <a:tailEnd/>
          </a:ln>
        </p:spPr>
        <p:txBody>
          <a:bodyPr lIns="96162" tIns="48081" rIns="96162" bIns="48081" anchor="b"/>
          <a:lstStyle/>
          <a:p>
            <a:pPr defTabSz="961787">
              <a:defRPr/>
            </a:pPr>
            <a:endParaRPr lang="en-US" sz="1200" kern="0">
              <a:solidFill>
                <a:srgbClr val="000000"/>
              </a:solidFill>
            </a:endParaRPr>
          </a:p>
        </p:txBody>
      </p:sp>
      <p:sp>
        <p:nvSpPr>
          <p:cNvPr id="260102" name="Rectangle 7"/>
          <p:cNvSpPr txBox="1">
            <a:spLocks noGrp="1" noChangeArrowheads="1"/>
          </p:cNvSpPr>
          <p:nvPr/>
        </p:nvSpPr>
        <p:spPr bwMode="auto">
          <a:xfrm>
            <a:off x="5507541" y="6926256"/>
            <a:ext cx="4213368" cy="364868"/>
          </a:xfrm>
          <a:prstGeom prst="rect">
            <a:avLst/>
          </a:prstGeom>
          <a:noFill/>
          <a:ln w="9525">
            <a:noFill/>
            <a:miter lim="800000"/>
            <a:headEnd/>
            <a:tailEnd/>
          </a:ln>
        </p:spPr>
        <p:txBody>
          <a:bodyPr lIns="96162" tIns="48081" rIns="96162" bIns="48081" anchor="b"/>
          <a:lstStyle/>
          <a:p>
            <a:pPr algn="r" defTabSz="961787">
              <a:defRPr/>
            </a:pPr>
            <a:endParaRPr lang="en-US" sz="1200" kern="0" dirty="0">
              <a:solidFill>
                <a:srgbClr val="000000"/>
              </a:solidFill>
            </a:endParaRPr>
          </a:p>
        </p:txBody>
      </p:sp>
      <p:sp>
        <p:nvSpPr>
          <p:cNvPr id="260103" name="Rectangle 7"/>
          <p:cNvSpPr txBox="1">
            <a:spLocks noGrp="1" noChangeArrowheads="1"/>
          </p:cNvSpPr>
          <p:nvPr/>
        </p:nvSpPr>
        <p:spPr bwMode="auto">
          <a:xfrm>
            <a:off x="5507541" y="6926256"/>
            <a:ext cx="4213368" cy="364868"/>
          </a:xfrm>
          <a:prstGeom prst="rect">
            <a:avLst/>
          </a:prstGeom>
          <a:noFill/>
          <a:ln w="9525">
            <a:noFill/>
            <a:miter lim="800000"/>
            <a:headEnd/>
            <a:tailEnd/>
          </a:ln>
        </p:spPr>
        <p:txBody>
          <a:bodyPr lIns="96145" tIns="48073" rIns="96145" bIns="48073" anchor="b"/>
          <a:lstStyle/>
          <a:p>
            <a:pPr algn="r" defTabSz="961787">
              <a:defRPr/>
            </a:pPr>
            <a:endParaRPr lang="en-US" sz="1200" kern="0">
              <a:solidFill>
                <a:srgbClr val="000000"/>
              </a:solidFill>
            </a:endParaRPr>
          </a:p>
        </p:txBody>
      </p:sp>
      <p:sp>
        <p:nvSpPr>
          <p:cNvPr id="260104" name="Rectangle 2"/>
          <p:cNvSpPr>
            <a:spLocks noGrp="1" noRot="1" noChangeAspect="1" noChangeArrowheads="1" noTextEdit="1"/>
          </p:cNvSpPr>
          <p:nvPr>
            <p:ph type="sldImg"/>
          </p:nvPr>
        </p:nvSpPr>
        <p:spPr>
          <a:xfrm>
            <a:off x="922338" y="425450"/>
            <a:ext cx="4859337" cy="2733675"/>
          </a:xfrm>
          <a:ln/>
        </p:spPr>
      </p:sp>
      <p:sp>
        <p:nvSpPr>
          <p:cNvPr id="260105" name="Rectangle 3"/>
          <p:cNvSpPr>
            <a:spLocks noGrp="1" noChangeArrowheads="1"/>
          </p:cNvSpPr>
          <p:nvPr>
            <p:ph type="body" idx="1"/>
          </p:nvPr>
        </p:nvSpPr>
        <p:spPr>
          <a:xfrm>
            <a:off x="72516" y="3347317"/>
            <a:ext cx="6487310" cy="6194248"/>
          </a:xfrm>
          <a:noFill/>
          <a:ln/>
        </p:spPr>
        <p:txBody>
          <a:bodyPr lIns="96145" tIns="48073" rIns="96145" bIns="48073"/>
          <a:lstStyle/>
          <a:p>
            <a:r>
              <a:rPr lang="en-US" dirty="0"/>
              <a:t>ACIP recommends a single dose of </a:t>
            </a:r>
            <a:r>
              <a:rPr lang="en-US" dirty="0" err="1"/>
              <a:t>MenACWY</a:t>
            </a:r>
            <a:r>
              <a:rPr lang="en-US" dirty="0"/>
              <a:t> at age 11 or 12 years followed by a booster dose administered at age 16 years (Table 2). Children who received </a:t>
            </a:r>
            <a:r>
              <a:rPr lang="en-US" dirty="0" err="1"/>
              <a:t>MenACWY</a:t>
            </a:r>
            <a:r>
              <a:rPr lang="en-US" dirty="0"/>
              <a:t> at age 10 years do not need an additional dose at age 11–12 years but should receive the booster dose at age 16 years. Children who received </a:t>
            </a:r>
            <a:r>
              <a:rPr lang="en-US" dirty="0" err="1"/>
              <a:t>MenACWY</a:t>
            </a:r>
            <a:r>
              <a:rPr lang="en-US" dirty="0"/>
              <a:t> before age 10 years and with no ongoing risk for meningococcal disease for which boosters are recommended should still receive </a:t>
            </a:r>
            <a:r>
              <a:rPr lang="en-US" dirty="0" err="1"/>
              <a:t>MenACWY</a:t>
            </a:r>
            <a:r>
              <a:rPr lang="en-US" dirty="0"/>
              <a:t> according to the recommended adolescent schedule, with the first dose at age 11–12 years and a booster dose at age 16 years. For example, a healthy child who received </a:t>
            </a:r>
            <a:r>
              <a:rPr lang="en-US" dirty="0" err="1"/>
              <a:t>MenACWY</a:t>
            </a:r>
            <a:r>
              <a:rPr lang="en-US" dirty="0"/>
              <a:t> at age 9 years because of short-term travel to a country where meningococcal disease is hyperendemic or epidemic and who is not otherwise at increased risk should receive the </a:t>
            </a:r>
            <a:r>
              <a:rPr lang="en-US" dirty="0" err="1"/>
              <a:t>MenACWY</a:t>
            </a:r>
            <a:r>
              <a:rPr lang="en-US" dirty="0"/>
              <a:t> at age 11–12 years according to the recommended ACIP adolescent vaccination schedule. Children who received </a:t>
            </a:r>
            <a:r>
              <a:rPr lang="en-US" dirty="0" err="1"/>
              <a:t>MenACWY</a:t>
            </a:r>
            <a:r>
              <a:rPr lang="en-US" dirty="0"/>
              <a:t> before age 10 years and for whom boosters are recommended because of an ongoing increased risk for meningococcal disease (e.g., those with complement deficiency, HIV infection, or asplenia) should follow the booster schedule for persons at increased risk.</a:t>
            </a:r>
          </a:p>
          <a:p>
            <a:r>
              <a:rPr lang="en-US" dirty="0"/>
              <a:t>Adolescents who receive their first dose at age 13–15 years should receive a booster dose at age 16–18 years; the booster dose can be administered at any time, as long as a minimum interval of 8 weeks between doses is maintained. Adolescents who receive a first dose after their 16th birthday do not need a booster dose unless they become at increased risk for meningococcal disease. Persons aged 19–21 years who have not received a dose after their 16th birthday can receive a single </a:t>
            </a:r>
            <a:r>
              <a:rPr lang="en-US" dirty="0" err="1"/>
              <a:t>MenACWY</a:t>
            </a:r>
            <a:r>
              <a:rPr lang="en-US" dirty="0"/>
              <a:t> dose as part of catch-up vaccination. </a:t>
            </a:r>
            <a:r>
              <a:rPr lang="en-US" dirty="0" err="1"/>
              <a:t>MenACWY</a:t>
            </a:r>
            <a:r>
              <a:rPr lang="en-US" dirty="0"/>
              <a:t> vaccines are interchangeable; the same vaccine product is recommended, but not required, for all doses. </a:t>
            </a:r>
            <a:r>
              <a:rPr lang="en-US" dirty="0" err="1"/>
              <a:t>MenACWY</a:t>
            </a:r>
            <a:r>
              <a:rPr lang="en-US" dirty="0"/>
              <a:t> vaccines can be administered simultaneously with other vaccines indicated for this age group, but at a different anatomic site, if feasible. </a:t>
            </a:r>
            <a:r>
              <a:rPr lang="en-US" dirty="0" err="1"/>
              <a:t>MenACWY</a:t>
            </a:r>
            <a:r>
              <a:rPr lang="en-US" dirty="0"/>
              <a:t>-TT, which is conjugated to tetanus toxoid, is only licensed for the prevention of meningococcal disease; use of this vaccine does not replace doses or affect the dosing intervals of routinely recommended tetanus toxoid–containing vaccines in any age group.</a:t>
            </a:r>
          </a:p>
          <a:p>
            <a:r>
              <a:rPr lang="en-US" dirty="0"/>
              <a:t>First-year college students living in residence halls should receive at least 1 dose of </a:t>
            </a:r>
            <a:r>
              <a:rPr lang="en-US" dirty="0" err="1"/>
              <a:t>MenACWY</a:t>
            </a:r>
            <a:r>
              <a:rPr lang="en-US" dirty="0"/>
              <a:t> within 5 years before college entry. The preferred timing of the most recent dose is on or after their 16th birthday. If only 1 dose of vaccine was administered before the 16th birthday, a booster dose should be administered before enrollment. Adolescents who received a first dose after their 16th birthday do not need another dose before college entry unless &gt;5 years have elapsed since the dose.</a:t>
            </a:r>
          </a:p>
          <a:p>
            <a:br>
              <a:rPr lang="en-US" dirty="0"/>
            </a:br>
            <a:endParaRPr lang="en-US" dirty="0"/>
          </a:p>
          <a:p>
            <a:pPr algn="ctr" defTabSz="721341">
              <a:defRPr/>
            </a:pPr>
            <a:endParaRPr lang="en-US" sz="1100" b="1" kern="0" dirty="0"/>
          </a:p>
          <a:p>
            <a:pPr>
              <a:lnSpc>
                <a:spcPct val="80000"/>
              </a:lnSpc>
              <a:spcBef>
                <a:spcPct val="0"/>
              </a:spcBef>
            </a:pPr>
            <a:r>
              <a:rPr lang="en-US" sz="900" dirty="0">
                <a:latin typeface="Arial" charset="0"/>
              </a:rPr>
              <a:t>https://</a:t>
            </a:r>
            <a:r>
              <a:rPr lang="en-US" sz="900" dirty="0" err="1">
                <a:latin typeface="Arial" charset="0"/>
              </a:rPr>
              <a:t>www.cdc.gov</a:t>
            </a:r>
            <a:r>
              <a:rPr lang="en-US" sz="900" dirty="0">
                <a:latin typeface="Arial" charset="0"/>
              </a:rPr>
              <a:t>/vaccines/pubs/</a:t>
            </a:r>
            <a:r>
              <a:rPr lang="en-US" sz="900" dirty="0" err="1">
                <a:latin typeface="Arial" charset="0"/>
              </a:rPr>
              <a:t>pinkbook</a:t>
            </a:r>
            <a:r>
              <a:rPr lang="en-US" sz="900" dirty="0">
                <a:latin typeface="Arial" charset="0"/>
              </a:rPr>
              <a:t>/</a:t>
            </a:r>
            <a:r>
              <a:rPr lang="en-US" sz="900" dirty="0" err="1">
                <a:latin typeface="Arial" charset="0"/>
              </a:rPr>
              <a:t>mening.html</a:t>
            </a:r>
            <a:endParaRPr lang="en-US" sz="900" dirty="0">
              <a:latin typeface="Arial" charset="0"/>
            </a:endParaRPr>
          </a:p>
        </p:txBody>
      </p:sp>
      <p:sp>
        <p:nvSpPr>
          <p:cNvPr id="11" name="Footer Placeholder 10"/>
          <p:cNvSpPr>
            <a:spLocks noGrp="1"/>
          </p:cNvSpPr>
          <p:nvPr>
            <p:ph type="ftr" sz="quarter" idx="4"/>
          </p:nvPr>
        </p:nvSpPr>
        <p:spPr>
          <a:xfrm>
            <a:off x="72516" y="8718550"/>
            <a:ext cx="4068339" cy="356356"/>
          </a:xfrm>
          <a:prstGeom prst="rect">
            <a:avLst/>
          </a:prstGeom>
        </p:spPr>
        <p:txBody>
          <a:bodyPr/>
          <a:lstStyle/>
          <a:p>
            <a:pPr defTabSz="961787">
              <a:defRPr/>
            </a:pPr>
            <a:r>
              <a:rPr lang="en-US" kern="0" dirty="0">
                <a:solidFill>
                  <a:prstClr val="black"/>
                </a:solidFill>
              </a:rPr>
              <a:t>EPIC 2022</a:t>
            </a:r>
          </a:p>
        </p:txBody>
      </p:sp>
    </p:spTree>
    <p:extLst>
      <p:ext uri="{BB962C8B-B14F-4D97-AF65-F5344CB8AC3E}">
        <p14:creationId xmlns:p14="http://schemas.microsoft.com/office/powerpoint/2010/main" val="14333625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June 2016, ACIP recommended routine use of meningococcal conjugate vaccine for persons ages &gt;2 months with human immunodeficiency virus infection.  The majority of meningococcal disease among HIV-infected persons is caused by these four serogroups.</a:t>
            </a:r>
          </a:p>
          <a:p>
            <a:endParaRPr lang="en-US" dirty="0"/>
          </a:p>
          <a:p>
            <a:r>
              <a:rPr lang="en-US" dirty="0"/>
              <a:t>ACIP recommends HIV-infected infants 2 through 23 months should receive </a:t>
            </a:r>
            <a:r>
              <a:rPr lang="en-US" dirty="0" err="1"/>
              <a:t>MenACWY</a:t>
            </a:r>
            <a:r>
              <a:rPr lang="en-US" dirty="0"/>
              <a:t>-CRM (</a:t>
            </a:r>
            <a:r>
              <a:rPr lang="en-US" dirty="0" err="1"/>
              <a:t>Menveo</a:t>
            </a:r>
            <a:r>
              <a:rPr lang="en-US" dirty="0"/>
              <a:t>).  HIV-infected children &lt; 2 years should not receive </a:t>
            </a:r>
            <a:r>
              <a:rPr lang="en-US" dirty="0" err="1"/>
              <a:t>MenACWY</a:t>
            </a:r>
            <a:r>
              <a:rPr lang="en-US" dirty="0"/>
              <a:t>-D(</a:t>
            </a:r>
            <a:r>
              <a:rPr lang="en-US" dirty="0" err="1"/>
              <a:t>Menactra</a:t>
            </a:r>
            <a:r>
              <a:rPr lang="en-US" dirty="0"/>
              <a:t>) due to immune interference with PCV13.</a:t>
            </a:r>
          </a:p>
          <a:p>
            <a:endParaRPr lang="en-US" dirty="0"/>
          </a:p>
        </p:txBody>
      </p:sp>
      <p:sp>
        <p:nvSpPr>
          <p:cNvPr id="4" name="Footer Placeholder 3"/>
          <p:cNvSpPr>
            <a:spLocks noGrp="1"/>
          </p:cNvSpPr>
          <p:nvPr>
            <p:ph type="ftr" sz="quarter" idx="10"/>
          </p:nvPr>
        </p:nvSpPr>
        <p:spPr>
          <a:xfrm>
            <a:off x="1" y="6746120"/>
            <a:ext cx="4068339" cy="356356"/>
          </a:xfrm>
          <a:prstGeom prst="rect">
            <a:avLst/>
          </a:prstGeom>
        </p:spPr>
        <p:txBody>
          <a:bodyPr/>
          <a:lstStyle/>
          <a:p>
            <a:pPr defTabSz="961787">
              <a:defRPr/>
            </a:pPr>
            <a:r>
              <a:rPr lang="en-US" kern="0">
                <a:solidFill>
                  <a:prstClr val="black"/>
                </a:solidFill>
              </a:rPr>
              <a:t>EPIC 2022</a:t>
            </a:r>
            <a:endParaRPr lang="en-US" kern="0" dirty="0">
              <a:solidFill>
                <a:prstClr val="black"/>
              </a:solidFill>
            </a:endParaRPr>
          </a:p>
        </p:txBody>
      </p:sp>
    </p:spTree>
    <p:extLst>
      <p:ext uri="{BB962C8B-B14F-4D97-AF65-F5344CB8AC3E}">
        <p14:creationId xmlns:p14="http://schemas.microsoft.com/office/powerpoint/2010/main" val="32554197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txBox="1">
            <a:spLocks noGrp="1" noChangeArrowheads="1"/>
          </p:cNvSpPr>
          <p:nvPr/>
        </p:nvSpPr>
        <p:spPr bwMode="auto">
          <a:xfrm>
            <a:off x="5507541" y="6701028"/>
            <a:ext cx="4213368" cy="353003"/>
          </a:xfrm>
          <a:prstGeom prst="rect">
            <a:avLst/>
          </a:prstGeom>
          <a:noFill/>
          <a:ln w="9525">
            <a:noFill/>
            <a:miter lim="800000"/>
            <a:headEnd/>
            <a:tailEnd/>
          </a:ln>
        </p:spPr>
        <p:txBody>
          <a:bodyPr lIns="96179" tIns="48089" rIns="96179" bIns="48089" anchor="b"/>
          <a:lstStyle/>
          <a:p>
            <a:pPr algn="r" defTabSz="961787">
              <a:defRPr/>
            </a:pPr>
            <a:endParaRPr lang="en-US" sz="1200" kern="0" dirty="0">
              <a:solidFill>
                <a:srgbClr val="000000"/>
              </a:solidFill>
              <a:latin typeface="Calibri"/>
            </a:endParaRPr>
          </a:p>
        </p:txBody>
      </p:sp>
      <p:sp>
        <p:nvSpPr>
          <p:cNvPr id="260099" name="Rectangle 6"/>
          <p:cNvSpPr txBox="1">
            <a:spLocks noGrp="1" noChangeArrowheads="1"/>
          </p:cNvSpPr>
          <p:nvPr/>
        </p:nvSpPr>
        <p:spPr bwMode="auto">
          <a:xfrm>
            <a:off x="2" y="6701028"/>
            <a:ext cx="4213368" cy="353003"/>
          </a:xfrm>
          <a:prstGeom prst="rect">
            <a:avLst/>
          </a:prstGeom>
          <a:noFill/>
          <a:ln w="9525">
            <a:noFill/>
            <a:miter lim="800000"/>
            <a:headEnd/>
            <a:tailEnd/>
          </a:ln>
        </p:spPr>
        <p:txBody>
          <a:bodyPr lIns="96170" tIns="48085" rIns="96170" bIns="48085" anchor="b"/>
          <a:lstStyle/>
          <a:p>
            <a:pPr defTabSz="961787">
              <a:defRPr/>
            </a:pPr>
            <a:endParaRPr lang="en-US" sz="1200" kern="0" dirty="0">
              <a:solidFill>
                <a:srgbClr val="000000"/>
              </a:solidFill>
              <a:latin typeface="Calibri"/>
            </a:endParaRPr>
          </a:p>
        </p:txBody>
      </p:sp>
      <p:sp>
        <p:nvSpPr>
          <p:cNvPr id="260100" name="Rectangle 7"/>
          <p:cNvSpPr txBox="1">
            <a:spLocks noGrp="1" noChangeArrowheads="1"/>
          </p:cNvSpPr>
          <p:nvPr/>
        </p:nvSpPr>
        <p:spPr bwMode="auto">
          <a:xfrm>
            <a:off x="5507541" y="6701028"/>
            <a:ext cx="4213368" cy="353003"/>
          </a:xfrm>
          <a:prstGeom prst="rect">
            <a:avLst/>
          </a:prstGeom>
          <a:noFill/>
          <a:ln w="9525">
            <a:noFill/>
            <a:miter lim="800000"/>
            <a:headEnd/>
            <a:tailEnd/>
          </a:ln>
        </p:spPr>
        <p:txBody>
          <a:bodyPr lIns="96170" tIns="48085" rIns="96170" bIns="48085" anchor="b"/>
          <a:lstStyle/>
          <a:p>
            <a:pPr algn="r" defTabSz="961787">
              <a:defRPr/>
            </a:pPr>
            <a:endParaRPr lang="en-US" sz="1200" kern="0" dirty="0">
              <a:solidFill>
                <a:srgbClr val="000000"/>
              </a:solidFill>
              <a:latin typeface="Calibri"/>
            </a:endParaRPr>
          </a:p>
        </p:txBody>
      </p:sp>
      <p:sp>
        <p:nvSpPr>
          <p:cNvPr id="260101" name="Rectangle 6"/>
          <p:cNvSpPr txBox="1">
            <a:spLocks noGrp="1" noChangeArrowheads="1"/>
          </p:cNvSpPr>
          <p:nvPr/>
        </p:nvSpPr>
        <p:spPr bwMode="auto">
          <a:xfrm>
            <a:off x="2" y="6701028"/>
            <a:ext cx="4213368" cy="353003"/>
          </a:xfrm>
          <a:prstGeom prst="rect">
            <a:avLst/>
          </a:prstGeom>
          <a:noFill/>
          <a:ln w="9525">
            <a:noFill/>
            <a:miter lim="800000"/>
            <a:headEnd/>
            <a:tailEnd/>
          </a:ln>
        </p:spPr>
        <p:txBody>
          <a:bodyPr lIns="96162" tIns="48081" rIns="96162" bIns="48081" anchor="b"/>
          <a:lstStyle/>
          <a:p>
            <a:pPr defTabSz="961787">
              <a:defRPr/>
            </a:pPr>
            <a:endParaRPr lang="en-US" sz="1200" kern="0" dirty="0">
              <a:solidFill>
                <a:srgbClr val="000000"/>
              </a:solidFill>
              <a:latin typeface="Calibri"/>
            </a:endParaRPr>
          </a:p>
        </p:txBody>
      </p:sp>
      <p:sp>
        <p:nvSpPr>
          <p:cNvPr id="260102" name="Rectangle 7"/>
          <p:cNvSpPr txBox="1">
            <a:spLocks noGrp="1" noChangeArrowheads="1"/>
          </p:cNvSpPr>
          <p:nvPr/>
        </p:nvSpPr>
        <p:spPr bwMode="auto">
          <a:xfrm>
            <a:off x="5507541" y="6701028"/>
            <a:ext cx="4213368" cy="353003"/>
          </a:xfrm>
          <a:prstGeom prst="rect">
            <a:avLst/>
          </a:prstGeom>
          <a:noFill/>
          <a:ln w="9525">
            <a:noFill/>
            <a:miter lim="800000"/>
            <a:headEnd/>
            <a:tailEnd/>
          </a:ln>
        </p:spPr>
        <p:txBody>
          <a:bodyPr lIns="96162" tIns="48081" rIns="96162" bIns="48081" anchor="b"/>
          <a:lstStyle/>
          <a:p>
            <a:pPr algn="r" defTabSz="961787">
              <a:defRPr/>
            </a:pPr>
            <a:endParaRPr lang="en-US" sz="1200" kern="0" dirty="0">
              <a:solidFill>
                <a:srgbClr val="000000"/>
              </a:solidFill>
              <a:latin typeface="Calibri"/>
            </a:endParaRPr>
          </a:p>
        </p:txBody>
      </p:sp>
      <p:sp>
        <p:nvSpPr>
          <p:cNvPr id="260103" name="Rectangle 7"/>
          <p:cNvSpPr txBox="1">
            <a:spLocks noGrp="1" noChangeArrowheads="1"/>
          </p:cNvSpPr>
          <p:nvPr/>
        </p:nvSpPr>
        <p:spPr bwMode="auto">
          <a:xfrm>
            <a:off x="5507541" y="6701028"/>
            <a:ext cx="4213368" cy="353003"/>
          </a:xfrm>
          <a:prstGeom prst="rect">
            <a:avLst/>
          </a:prstGeom>
          <a:noFill/>
          <a:ln w="9525">
            <a:noFill/>
            <a:miter lim="800000"/>
            <a:headEnd/>
            <a:tailEnd/>
          </a:ln>
        </p:spPr>
        <p:txBody>
          <a:bodyPr lIns="96145" tIns="48073" rIns="96145" bIns="48073" anchor="b"/>
          <a:lstStyle/>
          <a:p>
            <a:pPr algn="r" defTabSz="961787">
              <a:defRPr/>
            </a:pPr>
            <a:endParaRPr lang="en-US" sz="1200" kern="0" dirty="0">
              <a:solidFill>
                <a:srgbClr val="000000"/>
              </a:solidFill>
              <a:latin typeface="Calibri"/>
            </a:endParaRPr>
          </a:p>
        </p:txBody>
      </p:sp>
      <p:sp>
        <p:nvSpPr>
          <p:cNvPr id="260104" name="Rectangle 2"/>
          <p:cNvSpPr>
            <a:spLocks noGrp="1" noRot="1" noChangeAspect="1" noChangeArrowheads="1" noTextEdit="1"/>
          </p:cNvSpPr>
          <p:nvPr>
            <p:ph type="sldImg"/>
          </p:nvPr>
        </p:nvSpPr>
        <p:spPr>
          <a:xfrm>
            <a:off x="2565400" y="520700"/>
            <a:ext cx="4703763" cy="2646363"/>
          </a:xfrm>
          <a:ln/>
        </p:spPr>
      </p:sp>
      <p:sp>
        <p:nvSpPr>
          <p:cNvPr id="260105" name="Rectangle 3"/>
          <p:cNvSpPr>
            <a:spLocks noGrp="1" noChangeArrowheads="1"/>
          </p:cNvSpPr>
          <p:nvPr>
            <p:ph type="body" idx="1"/>
          </p:nvPr>
        </p:nvSpPr>
        <p:spPr>
          <a:xfrm>
            <a:off x="540176" y="3238469"/>
            <a:ext cx="8750842" cy="3354128"/>
          </a:xfrm>
          <a:noFill/>
          <a:ln/>
        </p:spPr>
        <p:txBody>
          <a:bodyPr lIns="96145" tIns="48073" rIns="96145" bIns="48073"/>
          <a:lstStyle/>
          <a:p>
            <a:pPr marL="2164021" lvl="4" indent="-1683127" algn="l" defTabSz="961787">
              <a:lnSpc>
                <a:spcPct val="80000"/>
              </a:lnSpc>
              <a:spcBef>
                <a:spcPct val="0"/>
              </a:spcBef>
              <a:defRPr/>
            </a:pPr>
            <a:r>
              <a:rPr lang="en-US" sz="1100" dirty="0">
                <a:cs typeface="Arial" panose="020B0604020202020204" pitchFamily="34" charset="0"/>
              </a:rPr>
              <a:t>“MenB vaccine should be administered as either a 2-dose series of MenB-4C or a 3-dose series of MenB-FHbp. The same vaccine product should be used for all doses.“</a:t>
            </a:r>
          </a:p>
          <a:p>
            <a:pPr marL="2164021" lvl="4" indent="-1683127" defTabSz="961787">
              <a:lnSpc>
                <a:spcPct val="80000"/>
              </a:lnSpc>
              <a:spcBef>
                <a:spcPct val="0"/>
              </a:spcBef>
              <a:defRPr/>
            </a:pPr>
            <a:endParaRPr lang="en-US" sz="800" b="1" dirty="0">
              <a:latin typeface="Arial" charset="0"/>
            </a:endParaRPr>
          </a:p>
          <a:p>
            <a:pPr algn="l"/>
            <a:r>
              <a:rPr lang="en-US" dirty="0">
                <a:latin typeface="TimesNewRomanPSMT-Identity-H"/>
              </a:rPr>
              <a:t>On February 26, 2015 the ACIP approved for MenB vaccines be recommended for the use among persons aged </a:t>
            </a:r>
            <a:r>
              <a:rPr lang="en-US" u="sng" dirty="0">
                <a:latin typeface="TimesNewRomanPSMT-Identity-H"/>
              </a:rPr>
              <a:t>&gt;</a:t>
            </a:r>
            <a:r>
              <a:rPr lang="en-US" dirty="0">
                <a:latin typeface="TimesNewRomanPSMT-Identity-H"/>
              </a:rPr>
              <a:t>10 years at increased risk for serogroup B meningococcal disease. The ACIP determined that insufficient evidence existed to routinely recommend that all adolescents be vaccinated with MenB vaccines.  ACIP agreed that the information provided would allow each individual health care professional to use shared clinical decision making when recommending the vaccine. </a:t>
            </a:r>
            <a:r>
              <a:rPr lang="en-US" dirty="0" err="1">
                <a:latin typeface="TimesNewRomanPSMT-Identity-H"/>
              </a:rPr>
              <a:t>MenB</a:t>
            </a:r>
            <a:r>
              <a:rPr lang="en-US" dirty="0">
                <a:latin typeface="TimesNewRomanPSMT-Identity-H"/>
              </a:rPr>
              <a:t> vaccine series may be administered to young adults 16-23 years of age to provide short-term protection against most strains of MenB.</a:t>
            </a:r>
          </a:p>
          <a:p>
            <a:pPr algn="l"/>
            <a:endParaRPr lang="en-US" dirty="0">
              <a:latin typeface="TimesNewRomanPSMT-Identity-H"/>
            </a:endParaRPr>
          </a:p>
          <a:p>
            <a:pPr algn="l"/>
            <a:endParaRPr lang="en-US" dirty="0">
              <a:latin typeface="TimesNewRomanPSMT-Identity-H"/>
            </a:endParaRPr>
          </a:p>
          <a:p>
            <a:pPr algn="l"/>
            <a:endParaRPr lang="en-US" sz="900" b="1" u="sng" dirty="0">
              <a:latin typeface="Arial" charset="0"/>
            </a:endParaRPr>
          </a:p>
        </p:txBody>
      </p:sp>
      <p:sp>
        <p:nvSpPr>
          <p:cNvPr id="11" name="Footer Placeholder 10"/>
          <p:cNvSpPr>
            <a:spLocks noGrp="1"/>
          </p:cNvSpPr>
          <p:nvPr>
            <p:ph type="ftr" sz="quarter" idx="4"/>
          </p:nvPr>
        </p:nvSpPr>
        <p:spPr>
          <a:xfrm>
            <a:off x="1" y="6746120"/>
            <a:ext cx="4068339" cy="356356"/>
          </a:xfrm>
          <a:prstGeom prst="rect">
            <a:avLst/>
          </a:prstGeom>
        </p:spPr>
        <p:txBody>
          <a:bodyPr/>
          <a:lstStyle/>
          <a:p>
            <a:pPr defTabSz="961787">
              <a:defRPr/>
            </a:pPr>
            <a:r>
              <a:rPr lang="en-US" kern="0">
                <a:solidFill>
                  <a:prstClr val="black"/>
                </a:solidFill>
              </a:rPr>
              <a:t>EPIC 2022</a:t>
            </a:r>
            <a:endParaRPr lang="en-US" kern="0" dirty="0">
              <a:solidFill>
                <a:prstClr val="black"/>
              </a:solidFill>
            </a:endParaRPr>
          </a:p>
        </p:txBody>
      </p:sp>
    </p:spTree>
    <p:extLst>
      <p:ext uri="{BB962C8B-B14F-4D97-AF65-F5344CB8AC3E}">
        <p14:creationId xmlns:p14="http://schemas.microsoft.com/office/powerpoint/2010/main" val="19281671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highlight>
                <a:srgbClr val="FFFF00"/>
              </a:highlight>
            </a:endParaRPr>
          </a:p>
          <a:p>
            <a:r>
              <a:rPr lang="en-US" dirty="0"/>
              <a:t>For adolescents who are not otherwise at increased risk for meningococcal disease (e.g., due to complement deficiency or asplenia), a 2-dose series of </a:t>
            </a:r>
            <a:r>
              <a:rPr lang="en-US" dirty="0" err="1"/>
              <a:t>MenB</a:t>
            </a:r>
            <a:r>
              <a:rPr lang="en-US" dirty="0"/>
              <a:t> vaccine should be administered as follows: 2 doses of </a:t>
            </a:r>
            <a:r>
              <a:rPr lang="en-US" dirty="0" err="1"/>
              <a:t>MenB-FHbp</a:t>
            </a:r>
            <a:r>
              <a:rPr lang="en-US" dirty="0"/>
              <a:t> administered at 0 and 6 months or 2 doses of MenB-4C administered at 0 and ≥1 month.</a:t>
            </a:r>
          </a:p>
          <a:p>
            <a:endParaRPr lang="en-US" dirty="0"/>
          </a:p>
          <a:p>
            <a:r>
              <a:rPr lang="en-US" dirty="0"/>
              <a:t>For persons at increased risk for meningococcal disease (Box 1), including during serogroup B meningococcal disease outbreaks, either a 3-dose </a:t>
            </a:r>
            <a:r>
              <a:rPr lang="en-US" dirty="0" err="1"/>
              <a:t>MenB-FHbp</a:t>
            </a:r>
            <a:r>
              <a:rPr lang="en-US" dirty="0"/>
              <a:t> series or 2-dose MenB-4C primary series should be administered. </a:t>
            </a:r>
          </a:p>
          <a:p>
            <a:endParaRPr lang="en-US" dirty="0"/>
          </a:p>
          <a:p>
            <a:r>
              <a:rPr lang="en-US" dirty="0"/>
              <a:t>Primary series vaccination in persons aged ≥26 years and booster vaccination in persons at increased risk for meningococcal disease are not licensed in the United States and are considered off-label (Table 11).</a:t>
            </a:r>
          </a:p>
          <a:p>
            <a:br>
              <a:rPr lang="en-US" dirty="0"/>
            </a:br>
            <a:r>
              <a:rPr lang="en-US" dirty="0"/>
              <a:t>https://</a:t>
            </a:r>
            <a:r>
              <a:rPr lang="en-US" dirty="0" err="1"/>
              <a:t>www.cdc.gov</a:t>
            </a:r>
            <a:r>
              <a:rPr lang="en-US" dirty="0"/>
              <a:t>/</a:t>
            </a:r>
            <a:r>
              <a:rPr lang="en-US" dirty="0" err="1"/>
              <a:t>mmwr</a:t>
            </a:r>
            <a:r>
              <a:rPr lang="en-US" dirty="0"/>
              <a:t>/volumes/69/</a:t>
            </a:r>
            <a:r>
              <a:rPr lang="en-US" dirty="0" err="1"/>
              <a:t>rr</a:t>
            </a:r>
            <a:r>
              <a:rPr lang="en-US" dirty="0"/>
              <a:t>/rr6909a1.htm</a:t>
            </a:r>
          </a:p>
        </p:txBody>
      </p:sp>
      <p:sp>
        <p:nvSpPr>
          <p:cNvPr id="4" name="Footer Placeholder 3"/>
          <p:cNvSpPr>
            <a:spLocks noGrp="1"/>
          </p:cNvSpPr>
          <p:nvPr>
            <p:ph type="ftr" sz="quarter" idx="10"/>
          </p:nvPr>
        </p:nvSpPr>
        <p:spPr/>
        <p:txBody>
          <a:bodyPr/>
          <a:lstStyle/>
          <a:p>
            <a:pPr>
              <a:defRPr/>
            </a:pPr>
            <a:r>
              <a:rPr lang="en-US" dirty="0"/>
              <a:t>EPIC 2022</a:t>
            </a:r>
          </a:p>
        </p:txBody>
      </p:sp>
    </p:spTree>
    <p:extLst>
      <p:ext uri="{BB962C8B-B14F-4D97-AF65-F5344CB8AC3E}">
        <p14:creationId xmlns:p14="http://schemas.microsoft.com/office/powerpoint/2010/main" val="9773515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highlight>
                <a:srgbClr val="FFFF00"/>
              </a:highlight>
            </a:endParaRPr>
          </a:p>
        </p:txBody>
      </p:sp>
      <p:sp>
        <p:nvSpPr>
          <p:cNvPr id="4" name="Slide Number Placeholder 3"/>
          <p:cNvSpPr>
            <a:spLocks noGrp="1"/>
          </p:cNvSpPr>
          <p:nvPr>
            <p:ph type="sldNum" sz="quarter" idx="10"/>
          </p:nvPr>
        </p:nvSpPr>
        <p:spPr/>
        <p:txBody>
          <a:bodyPr/>
          <a:lstStyle/>
          <a:p>
            <a:fld id="{0C6024BE-7CA7-4E01-BBC2-91E3F28BC568}" type="slidenum">
              <a:rPr lang="en-US" smtClean="0"/>
              <a:t>57</a:t>
            </a:fld>
            <a:endParaRPr lang="en-US"/>
          </a:p>
        </p:txBody>
      </p:sp>
    </p:spTree>
    <p:extLst>
      <p:ext uri="{BB962C8B-B14F-4D97-AF65-F5344CB8AC3E}">
        <p14:creationId xmlns:p14="http://schemas.microsoft.com/office/powerpoint/2010/main" val="39730252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endParaRPr lang="en-US" sz="1200"/>
          </a:p>
        </p:txBody>
      </p:sp>
      <p:sp>
        <p:nvSpPr>
          <p:cNvPr id="251907" name="Rectangle 7"/>
          <p:cNvSpPr txBox="1">
            <a:spLocks noGrp="1" noChangeArrowheads="1"/>
          </p:cNvSpPr>
          <p:nvPr/>
        </p:nvSpPr>
        <p:spPr bwMode="auto">
          <a:xfrm>
            <a:off x="3884614" y="8829675"/>
            <a:ext cx="2971800" cy="465138"/>
          </a:xfrm>
          <a:prstGeom prst="rect">
            <a:avLst/>
          </a:prstGeom>
          <a:noFill/>
          <a:ln w="9525">
            <a:noFill/>
            <a:miter lim="800000"/>
            <a:headEnd/>
            <a:tailEnd/>
          </a:ln>
        </p:spPr>
        <p:txBody>
          <a:bodyPr lIns="91432" tIns="45716" rIns="91432" bIns="45716" anchor="b"/>
          <a:lstStyle/>
          <a:p>
            <a:pPr algn="r"/>
            <a:endParaRPr lang="en-US" sz="1200"/>
          </a:p>
        </p:txBody>
      </p:sp>
      <p:sp>
        <p:nvSpPr>
          <p:cNvPr id="251908"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24" tIns="45712" rIns="91424" bIns="45712" anchor="b"/>
          <a:lstStyle/>
          <a:p>
            <a:endParaRPr lang="en-US" sz="1200"/>
          </a:p>
        </p:txBody>
      </p:sp>
      <p:sp>
        <p:nvSpPr>
          <p:cNvPr id="251909" name="Rectangle 7"/>
          <p:cNvSpPr txBox="1">
            <a:spLocks noGrp="1" noChangeArrowheads="1"/>
          </p:cNvSpPr>
          <p:nvPr/>
        </p:nvSpPr>
        <p:spPr bwMode="auto">
          <a:xfrm>
            <a:off x="3884614" y="8829675"/>
            <a:ext cx="2971800" cy="465138"/>
          </a:xfrm>
          <a:prstGeom prst="rect">
            <a:avLst/>
          </a:prstGeom>
          <a:noFill/>
          <a:ln w="9525">
            <a:noFill/>
            <a:miter lim="800000"/>
            <a:headEnd/>
            <a:tailEnd/>
          </a:ln>
        </p:spPr>
        <p:txBody>
          <a:bodyPr lIns="91424" tIns="45712" rIns="91424" bIns="45712" anchor="b"/>
          <a:lstStyle/>
          <a:p>
            <a:pPr algn="r"/>
            <a:endParaRPr lang="en-US" sz="1200"/>
          </a:p>
        </p:txBody>
      </p:sp>
      <p:sp>
        <p:nvSpPr>
          <p:cNvPr id="251910"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24" tIns="45712" rIns="91424" bIns="45712" anchor="b"/>
          <a:lstStyle/>
          <a:p>
            <a:endParaRPr lang="en-US" sz="1200"/>
          </a:p>
        </p:txBody>
      </p:sp>
      <p:sp>
        <p:nvSpPr>
          <p:cNvPr id="251911" name="Rectangle 7"/>
          <p:cNvSpPr txBox="1">
            <a:spLocks noGrp="1" noChangeArrowheads="1"/>
          </p:cNvSpPr>
          <p:nvPr/>
        </p:nvSpPr>
        <p:spPr bwMode="auto">
          <a:xfrm>
            <a:off x="3884614" y="8829675"/>
            <a:ext cx="2971800" cy="465138"/>
          </a:xfrm>
          <a:prstGeom prst="rect">
            <a:avLst/>
          </a:prstGeom>
          <a:noFill/>
          <a:ln w="9525">
            <a:noFill/>
            <a:miter lim="800000"/>
            <a:headEnd/>
            <a:tailEnd/>
          </a:ln>
        </p:spPr>
        <p:txBody>
          <a:bodyPr lIns="91424" tIns="45712" rIns="91424" bIns="45712" anchor="b"/>
          <a:lstStyle/>
          <a:p>
            <a:pPr algn="r"/>
            <a:endParaRPr lang="en-US" sz="1200"/>
          </a:p>
        </p:txBody>
      </p:sp>
      <p:sp>
        <p:nvSpPr>
          <p:cNvPr id="251912" name="Rectangle 2"/>
          <p:cNvSpPr>
            <a:spLocks noGrp="1" noRot="1" noChangeAspect="1" noChangeArrowheads="1" noTextEdit="1"/>
          </p:cNvSpPr>
          <p:nvPr>
            <p:ph type="sldImg"/>
          </p:nvPr>
        </p:nvSpPr>
        <p:spPr>
          <a:xfrm>
            <a:off x="331788" y="696913"/>
            <a:ext cx="6197600" cy="3486150"/>
          </a:xfrm>
          <a:ln/>
        </p:spPr>
      </p:sp>
      <p:sp>
        <p:nvSpPr>
          <p:cNvPr id="251913" name="Rectangle 3"/>
          <p:cNvSpPr>
            <a:spLocks noGrp="1" noChangeArrowheads="1"/>
          </p:cNvSpPr>
          <p:nvPr>
            <p:ph type="body" idx="1"/>
          </p:nvPr>
        </p:nvSpPr>
        <p:spPr>
          <a:xfrm>
            <a:off x="304800" y="4416425"/>
            <a:ext cx="6248400" cy="5138392"/>
          </a:xfrm>
          <a:noFill/>
          <a:ln/>
        </p:spPr>
        <p:txBody>
          <a:bodyPr lIns="91424" tIns="45712" rIns="91424" bIns="45712"/>
          <a:lstStyle/>
          <a:p>
            <a:r>
              <a:rPr lang="en-US" dirty="0"/>
              <a:t>Rotavirus infection in infants and young children can lead to severe diarrhea, dehydration, electrolyte imbalance, and metabolic acidosis. Treatment is supportive; feeding should be continued during the illness. Children who are immunocompromised because of congenital immunodeficiency or because of bone marrow or solid organ transplantation may experience severe or prolonged rotavirus gastroenteritis and may have evidence of resulting abnormalities in multiple organ systems, particularly the kidney and liver.</a:t>
            </a:r>
            <a:endParaRPr lang="en-US" sz="900" u="sng" dirty="0"/>
          </a:p>
          <a:p>
            <a:pPr eaLnBrk="1" hangingPunct="1"/>
            <a:r>
              <a:rPr lang="en-US" sz="900" u="sng" dirty="0"/>
              <a:t>The routine use of Rotavirus vaccine has resulted in a dramatic decrease in hospitalizations for the management of dehydration. In the developing world the use of the vaccine has dramatically reduced deaths from rotavirus infection.</a:t>
            </a:r>
          </a:p>
          <a:p>
            <a:pPr eaLnBrk="1" hangingPunct="1"/>
            <a:endParaRPr lang="en-US" sz="900" u="sng" dirty="0"/>
          </a:p>
          <a:p>
            <a:pPr eaLnBrk="1" hangingPunct="1"/>
            <a:r>
              <a:rPr lang="en-US" sz="900" u="sng" dirty="0"/>
              <a:t>Schedule is shown. Beware of min and maximum ages and intervals. Always review this to avoid admin errors!</a:t>
            </a:r>
          </a:p>
          <a:p>
            <a:pPr eaLnBrk="1" hangingPunct="1"/>
            <a:endParaRPr lang="en-US" sz="900" u="sng" dirty="0">
              <a:highlight>
                <a:srgbClr val="FFFF00"/>
              </a:highlight>
            </a:endParaRPr>
          </a:p>
          <a:p>
            <a:pPr eaLnBrk="1" hangingPunct="1"/>
            <a:r>
              <a:rPr lang="en-US" sz="900" dirty="0" err="1"/>
              <a:t>Rotateq</a:t>
            </a:r>
            <a:r>
              <a:rPr lang="en-US" sz="900" baseline="30000" dirty="0">
                <a:cs typeface="Arial" pitchFamily="34" charset="0"/>
              </a:rPr>
              <a:t>®</a:t>
            </a:r>
            <a:r>
              <a:rPr lang="en-US" sz="900" dirty="0"/>
              <a:t> (Merck &amp; Co) is a live, oral pentavalent vaccine that contains </a:t>
            </a:r>
            <a:r>
              <a:rPr lang="en-US" sz="900" dirty="0">
                <a:solidFill>
                  <a:srgbClr val="FF0000"/>
                </a:solidFill>
              </a:rPr>
              <a:t>5</a:t>
            </a:r>
            <a:r>
              <a:rPr lang="en-US" sz="900" dirty="0"/>
              <a:t> live </a:t>
            </a:r>
            <a:r>
              <a:rPr lang="en-US" sz="900" dirty="0" err="1"/>
              <a:t>reassortant</a:t>
            </a:r>
            <a:r>
              <a:rPr lang="en-US" sz="900" dirty="0"/>
              <a:t> rotaviruses. (</a:t>
            </a:r>
            <a:r>
              <a:rPr lang="en-US" sz="900" dirty="0">
                <a:cs typeface="Arial" pitchFamily="34" charset="0"/>
              </a:rPr>
              <a:t>G1, G2, G3 and G4.) It is referred to as RV5 rotavirus vaccine. </a:t>
            </a:r>
          </a:p>
          <a:p>
            <a:pPr eaLnBrk="1" hangingPunct="1"/>
            <a:r>
              <a:rPr lang="en-US" sz="900" dirty="0"/>
              <a:t>Ref: </a:t>
            </a:r>
            <a:r>
              <a:rPr lang="en-US" sz="900" dirty="0" err="1"/>
              <a:t>Rotateq</a:t>
            </a:r>
            <a:r>
              <a:rPr lang="en-US" sz="900" baseline="30000" dirty="0"/>
              <a:t>®</a:t>
            </a:r>
            <a:r>
              <a:rPr lang="en-US" sz="900" dirty="0"/>
              <a:t> Prescribing Information December 2009</a:t>
            </a:r>
          </a:p>
          <a:p>
            <a:pPr eaLnBrk="1" hangingPunct="1"/>
            <a:r>
              <a:rPr lang="en-US" sz="900" dirty="0"/>
              <a:t>Rotarix</a:t>
            </a:r>
            <a:r>
              <a:rPr lang="en-US" sz="900" baseline="30000" dirty="0">
                <a:cs typeface="Arial" pitchFamily="34" charset="0"/>
              </a:rPr>
              <a:t>®  </a:t>
            </a:r>
            <a:r>
              <a:rPr lang="en-US" sz="900" dirty="0">
                <a:cs typeface="Arial" pitchFamily="34" charset="0"/>
              </a:rPr>
              <a:t>(GSK) is a live, oral, monovalent attenuated rotavirus vaccine.  It is referred to as RV1 rotavirus vaccine.  </a:t>
            </a:r>
            <a:r>
              <a:rPr lang="en-US" sz="900" dirty="0"/>
              <a:t>Ref: Rotarix</a:t>
            </a:r>
            <a:r>
              <a:rPr lang="en-US" sz="900" baseline="30000" dirty="0"/>
              <a:t>®</a:t>
            </a:r>
            <a:r>
              <a:rPr lang="en-US" sz="900" dirty="0"/>
              <a:t> Prescribing Information  October 2008</a:t>
            </a:r>
          </a:p>
          <a:p>
            <a:pPr eaLnBrk="1" hangingPunct="1"/>
            <a:r>
              <a:rPr lang="en-US" sz="900" dirty="0"/>
              <a:t>ACIP does not express a preference for RV5 or RV1.</a:t>
            </a:r>
            <a:endParaRPr lang="en-US" sz="900" dirty="0">
              <a:solidFill>
                <a:srgbClr val="FFFFCC"/>
              </a:solidFill>
            </a:endParaRPr>
          </a:p>
          <a:p>
            <a:pPr eaLnBrk="1" hangingPunct="1"/>
            <a:r>
              <a:rPr lang="en-US" sz="900" u="sng" dirty="0"/>
              <a:t>Interchangeability of Rotavirus Vaccines </a:t>
            </a:r>
            <a:endParaRPr lang="en-US" sz="900" dirty="0"/>
          </a:p>
          <a:p>
            <a:pPr eaLnBrk="1" hangingPunct="1"/>
            <a:r>
              <a:rPr lang="en-US" sz="900" dirty="0"/>
              <a:t>ACIP recommends that the rotavirus vaccine series be completed with the same product whenever possible. However, vaccination should not be deferred if the product used for previous doses is not available or is unknown</a:t>
            </a:r>
            <a:r>
              <a:rPr lang="en-US" sz="900" i="1" dirty="0"/>
              <a:t>. </a:t>
            </a:r>
            <a:r>
              <a:rPr lang="en-US" sz="900" dirty="0"/>
              <a:t>In this situation, the provider should continue or complete the series with the product available. If any dose in the series was RV5 or the product is unknown for any dose in the series, a total of three doses of rotavirus vaccine should be given. </a:t>
            </a:r>
          </a:p>
          <a:p>
            <a:pPr eaLnBrk="1" hangingPunct="1"/>
            <a:r>
              <a:rPr lang="en-US" sz="900" u="sng" dirty="0"/>
              <a:t>Contraindications </a:t>
            </a:r>
            <a:endParaRPr lang="en-US" sz="900" dirty="0"/>
          </a:p>
          <a:p>
            <a:pPr eaLnBrk="1" hangingPunct="1"/>
            <a:r>
              <a:rPr lang="en-US" sz="900" dirty="0"/>
              <a:t>Latex rubber is contained in the RV1 oral applicator, so infants with a severe (anaphylactic) allergy to latex should not receive RV1. The RV5 dosing tube is latex-free.</a:t>
            </a:r>
          </a:p>
          <a:p>
            <a:pPr eaLnBrk="1" hangingPunct="1"/>
            <a:r>
              <a:rPr lang="en-US" sz="900" dirty="0"/>
              <a:t>A virus (or parts of a virus) called porcine circovirus is present in both vaccines. There is no evidence that this virus is a safety risk or causes illness in humans</a:t>
            </a:r>
            <a:r>
              <a:rPr lang="en-US" sz="900" baseline="20000" dirty="0"/>
              <a:t>2</a:t>
            </a:r>
            <a:r>
              <a:rPr lang="en-US" sz="900" dirty="0"/>
              <a:t>.</a:t>
            </a:r>
          </a:p>
          <a:p>
            <a:pPr eaLnBrk="1" hangingPunct="1"/>
            <a:r>
              <a:rPr lang="en-US" sz="900" dirty="0"/>
              <a:t>Some studies have shown a small increase in cases of intussusception within one week after the first dose of rotavirus vaccine. The estimated risk is 1 case per 100,000 infants receiving the vaccine</a:t>
            </a:r>
            <a:r>
              <a:rPr lang="en-US" sz="900" baseline="20000" dirty="0"/>
              <a:t>2</a:t>
            </a:r>
            <a:r>
              <a:rPr lang="en-US" sz="900" dirty="0"/>
              <a:t>. However, the benefits of the vaccine outweigh the risk. Rotavirus vaccination is now contraindicated for 1) infants with a history of severe allergic reaction (e.g., anaphylaxis) after a previous dose of rotavirus vaccine or exposure to a vaccine component, 2) infants diagnosed with severe combined immunodeficiency (SCID), and 3) infants with a history of intussusception</a:t>
            </a:r>
            <a:r>
              <a:rPr lang="en-US" dirty="0"/>
              <a:t>. </a:t>
            </a:r>
            <a:endParaRPr lang="en-US" sz="900" dirty="0"/>
          </a:p>
          <a:p>
            <a:pPr eaLnBrk="1" hangingPunct="1"/>
            <a:r>
              <a:rPr lang="en-US" sz="900" dirty="0"/>
              <a:t>Reference: 1. Prevention of Rotavirus Gastroenteritis Among Infants and Children - Recommendations of the Advisory Committee on Immunization Practices (ACIP) MMWR; February 6, 2009 / 58(RR02);1-25 </a:t>
            </a:r>
          </a:p>
          <a:p>
            <a:pPr eaLnBrk="1" hangingPunct="1"/>
            <a:r>
              <a:rPr lang="en-US" sz="900" dirty="0"/>
              <a:t>2. Rotavirus Vaccine Information Statement 08/26/2013</a:t>
            </a:r>
          </a:p>
          <a:p>
            <a:pPr eaLnBrk="1" hangingPunct="1"/>
            <a:r>
              <a:rPr lang="en-US" sz="900" dirty="0"/>
              <a:t>3. </a:t>
            </a:r>
            <a:r>
              <a:rPr lang="en-US" sz="900" i="1" dirty="0"/>
              <a:t>MMWR</a:t>
            </a:r>
            <a:r>
              <a:rPr lang="en-US" sz="900" dirty="0"/>
              <a:t>, October 21, 2011 / 60(41);1427-1427</a:t>
            </a:r>
            <a:r>
              <a:rPr lang="en-US" sz="900" dirty="0">
                <a:solidFill>
                  <a:srgbClr val="FF0000"/>
                </a:solidFill>
              </a:rPr>
              <a:t> </a:t>
            </a:r>
          </a:p>
        </p:txBody>
      </p:sp>
      <p:sp>
        <p:nvSpPr>
          <p:cNvPr id="11" name="Footer Placeholder 10"/>
          <p:cNvSpPr>
            <a:spLocks noGrp="1"/>
          </p:cNvSpPr>
          <p:nvPr>
            <p:ph type="ftr" sz="quarter" idx="4"/>
          </p:nvPr>
        </p:nvSpPr>
        <p:spPr>
          <a:xfrm>
            <a:off x="5001524" y="8685213"/>
            <a:ext cx="2971800" cy="458787"/>
          </a:xfrm>
        </p:spPr>
        <p:txBody>
          <a:bodyPr/>
          <a:lstStyle/>
          <a:p>
            <a:pPr>
              <a:defRPr/>
            </a:pPr>
            <a:r>
              <a:rPr lang="en-US" dirty="0">
                <a:cs typeface="+mn-cs"/>
              </a:rPr>
              <a:t>EPIC 2022</a:t>
            </a:r>
          </a:p>
        </p:txBody>
      </p:sp>
      <p:sp>
        <p:nvSpPr>
          <p:cNvPr id="12" name="Slide Number Placeholder 11"/>
          <p:cNvSpPr>
            <a:spLocks noGrp="1"/>
          </p:cNvSpPr>
          <p:nvPr>
            <p:ph type="sldNum" sz="quarter" idx="10"/>
          </p:nvPr>
        </p:nvSpPr>
        <p:spPr/>
        <p:txBody>
          <a:bodyPr/>
          <a:lstStyle/>
          <a:p>
            <a:pPr>
              <a:defRPr/>
            </a:pPr>
            <a:fld id="{97952AFA-8362-48FC-9C34-150C87379A95}" type="slidenum">
              <a:rPr lang="en-US" smtClean="0"/>
              <a:pPr>
                <a:defRPr/>
              </a:pPr>
              <a:t>58</a:t>
            </a:fld>
            <a:endParaRPr lang="en-US"/>
          </a:p>
        </p:txBody>
      </p:sp>
    </p:spTree>
    <p:extLst>
      <p:ext uri="{BB962C8B-B14F-4D97-AF65-F5344CB8AC3E}">
        <p14:creationId xmlns:p14="http://schemas.microsoft.com/office/powerpoint/2010/main" val="30369285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6661" indent="-176661">
              <a:buFont typeface="Arial" panose="020B0604020202020204" pitchFamily="34" charset="0"/>
              <a:buChar char="•"/>
            </a:pPr>
            <a:r>
              <a:rPr lang="en-US" dirty="0"/>
              <a:t>More than 200 types have now been identified.</a:t>
            </a:r>
          </a:p>
          <a:p>
            <a:pPr marL="176661" indent="-176661">
              <a:buFont typeface="Arial" panose="020B0604020202020204" pitchFamily="34" charset="0"/>
              <a:buChar char="•"/>
            </a:pPr>
            <a:r>
              <a:rPr lang="en-US" dirty="0"/>
              <a:t>Virtually all cases of cervical cancer are caused by HPV viruses</a:t>
            </a:r>
          </a:p>
          <a:p>
            <a:pPr marL="176661" indent="-176661">
              <a:buFont typeface="Arial" panose="020B0604020202020204" pitchFamily="34" charset="0"/>
              <a:buChar char="•"/>
            </a:pPr>
            <a:r>
              <a:rPr lang="en-US" dirty="0"/>
              <a:t>Cervical cancer is the 2</a:t>
            </a:r>
            <a:r>
              <a:rPr lang="en-US" baseline="30000" dirty="0"/>
              <a:t>nd</a:t>
            </a:r>
            <a:r>
              <a:rPr lang="en-US" dirty="0"/>
              <a:t> leading cause of cancer death in women in the world.</a:t>
            </a:r>
          </a:p>
          <a:p>
            <a:endParaRPr lang="en-US" dirty="0">
              <a:solidFill>
                <a:srgbClr val="FF0000"/>
              </a:solidFill>
            </a:endParaRPr>
          </a:p>
        </p:txBody>
      </p:sp>
      <p:sp>
        <p:nvSpPr>
          <p:cNvPr id="5" name="Footer Placeholder 4"/>
          <p:cNvSpPr>
            <a:spLocks noGrp="1"/>
          </p:cNvSpPr>
          <p:nvPr>
            <p:ph type="ftr" sz="quarter" idx="11"/>
          </p:nvPr>
        </p:nvSpPr>
        <p:spPr>
          <a:xfrm>
            <a:off x="1" y="6746120"/>
            <a:ext cx="4068339" cy="356356"/>
          </a:xfrm>
          <a:prstGeom prst="rect">
            <a:avLst/>
          </a:prstGeom>
        </p:spPr>
        <p:txBody>
          <a:bodyPr/>
          <a:lstStyle/>
          <a:p>
            <a:pPr>
              <a:defRPr/>
            </a:pPr>
            <a:r>
              <a:rPr lang="en-US">
                <a:solidFill>
                  <a:prstClr val="black"/>
                </a:solidFill>
              </a:rPr>
              <a:t>EPIC 2022</a:t>
            </a:r>
            <a:endParaRPr lang="en-US" dirty="0">
              <a:solidFill>
                <a:prstClr val="black"/>
              </a:solidFill>
            </a:endParaRPr>
          </a:p>
        </p:txBody>
      </p:sp>
    </p:spTree>
    <p:extLst>
      <p:ext uri="{BB962C8B-B14F-4D97-AF65-F5344CB8AC3E}">
        <p14:creationId xmlns:p14="http://schemas.microsoft.com/office/powerpoint/2010/main" val="277498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txBox="1">
            <a:spLocks noGrp="1" noChangeArrowheads="1"/>
          </p:cNvSpPr>
          <p:nvPr/>
        </p:nvSpPr>
        <p:spPr bwMode="auto">
          <a:xfrm>
            <a:off x="5507541" y="6926256"/>
            <a:ext cx="4213368" cy="364868"/>
          </a:xfrm>
          <a:prstGeom prst="rect">
            <a:avLst/>
          </a:prstGeom>
          <a:noFill/>
          <a:ln w="9525">
            <a:noFill/>
            <a:miter lim="800000"/>
            <a:headEnd/>
            <a:tailEnd/>
          </a:ln>
        </p:spPr>
        <p:txBody>
          <a:bodyPr lIns="96168" tIns="48083" rIns="96168" bIns="48083" anchor="b"/>
          <a:lstStyle/>
          <a:p>
            <a:pPr algn="r"/>
            <a:endParaRPr lang="en-US" sz="1200" dirty="0">
              <a:solidFill>
                <a:srgbClr val="000000"/>
              </a:solidFill>
              <a:latin typeface="Calibri" pitchFamily="34" charset="0"/>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p:spPr>
        <p:txBody>
          <a:bodyPr/>
          <a:lstStyle/>
          <a:p>
            <a:pPr>
              <a:spcBef>
                <a:spcPct val="0"/>
              </a:spcBef>
            </a:pPr>
            <a:r>
              <a:rPr lang="en-US" sz="1000" dirty="0">
                <a:latin typeface="Arial" charset="0"/>
              </a:rPr>
              <a:t>The dramatic reduction of vaccine preventable diseases in the United States can be attributed to the availability of vaccines, as well as recommendations and an organized vaccine schedule developed by the Advisory Committee on Immunization Practices (ACIP). </a:t>
            </a:r>
          </a:p>
          <a:p>
            <a:pPr>
              <a:spcBef>
                <a:spcPct val="0"/>
              </a:spcBef>
            </a:pPr>
            <a:endParaRPr lang="en-US" sz="1000" dirty="0">
              <a:latin typeface="Arial" charset="0"/>
            </a:endParaRPr>
          </a:p>
          <a:p>
            <a:pPr>
              <a:spcBef>
                <a:spcPct val="0"/>
              </a:spcBef>
            </a:pPr>
            <a:r>
              <a:rPr lang="en-US" sz="1000" dirty="0">
                <a:latin typeface="Arial" charset="0"/>
              </a:rPr>
              <a:t> </a:t>
            </a:r>
          </a:p>
          <a:p>
            <a:pPr>
              <a:spcBef>
                <a:spcPct val="0"/>
              </a:spcBef>
            </a:pPr>
            <a:r>
              <a:rPr lang="en-US" sz="1000" dirty="0">
                <a:latin typeface="Arial" charset="0"/>
              </a:rPr>
              <a:t>The overall goals of the ACIP are to provide advice which will assist the Department and the Nation in reducing the incidence of vaccine preventable diseases and to increase the safe usage of vaccines and related biological products.</a:t>
            </a:r>
          </a:p>
          <a:p>
            <a:pPr>
              <a:spcBef>
                <a:spcPct val="0"/>
              </a:spcBef>
            </a:pPr>
            <a:r>
              <a:rPr lang="en-US" sz="1000" dirty="0">
                <a:latin typeface="Arial" charset="0"/>
              </a:rPr>
              <a:t> </a:t>
            </a:r>
          </a:p>
          <a:p>
            <a:pPr>
              <a:spcBef>
                <a:spcPct val="0"/>
              </a:spcBef>
            </a:pPr>
            <a:r>
              <a:rPr lang="en-US" sz="1000" dirty="0">
                <a:latin typeface="Arial" charset="0"/>
              </a:rPr>
              <a:t>For more information:  http://www.cdc.gov/vaccines/acip/index.html </a:t>
            </a:r>
          </a:p>
          <a:p>
            <a:pPr>
              <a:spcBef>
                <a:spcPct val="0"/>
              </a:spcBef>
            </a:pPr>
            <a:r>
              <a:rPr lang="en-US" sz="1000" dirty="0">
                <a:latin typeface="Arial" charset="0"/>
              </a:rPr>
              <a:t>For more details about all the vaccine preventable diseases reviewed in this presentation, refer to:  Epidemiology and Prevention of Vaccine-Preventable Diseases (The Pink Book), 13</a:t>
            </a:r>
            <a:r>
              <a:rPr lang="en-US" sz="1000" baseline="30000" dirty="0">
                <a:latin typeface="Arial" charset="0"/>
              </a:rPr>
              <a:t>th</a:t>
            </a:r>
            <a:r>
              <a:rPr lang="en-US" sz="1000" dirty="0">
                <a:latin typeface="Arial" charset="0"/>
              </a:rPr>
              <a:t> edition. 2015. HHS, CDC.</a:t>
            </a:r>
          </a:p>
          <a:p>
            <a:pPr>
              <a:spcBef>
                <a:spcPct val="0"/>
              </a:spcBef>
            </a:pPr>
            <a:endParaRPr lang="en-US" sz="1000" dirty="0">
              <a:latin typeface="Arial" charset="0"/>
            </a:endParaRPr>
          </a:p>
          <a:p>
            <a:pPr>
              <a:spcBef>
                <a:spcPct val="0"/>
              </a:spcBef>
            </a:pPr>
            <a:endParaRPr lang="en-US" sz="1000" dirty="0">
              <a:latin typeface="Arial" charset="0"/>
            </a:endParaRPr>
          </a:p>
          <a:p>
            <a:pPr>
              <a:spcBef>
                <a:spcPct val="0"/>
              </a:spcBef>
            </a:pPr>
            <a:endParaRPr lang="en-US" sz="1000" dirty="0">
              <a:solidFill>
                <a:srgbClr val="FF0000"/>
              </a:solidFill>
              <a:latin typeface="Arial" charset="0"/>
            </a:endParaRPr>
          </a:p>
        </p:txBody>
      </p:sp>
      <p:sp>
        <p:nvSpPr>
          <p:cNvPr id="5" name="Footer Placeholder 4"/>
          <p:cNvSpPr>
            <a:spLocks noGrp="1"/>
          </p:cNvSpPr>
          <p:nvPr>
            <p:ph type="ftr" sz="quarter" idx="4"/>
          </p:nvPr>
        </p:nvSpPr>
        <p:spPr>
          <a:xfrm>
            <a:off x="1" y="6746120"/>
            <a:ext cx="4068339" cy="356356"/>
          </a:xfrm>
          <a:prstGeom prst="rect">
            <a:avLst/>
          </a:prstGeom>
        </p:spPr>
        <p:txBody>
          <a:bodyPr/>
          <a:lstStyle/>
          <a:p>
            <a:pPr>
              <a:defRPr/>
            </a:pPr>
            <a:r>
              <a:rPr lang="en-US">
                <a:solidFill>
                  <a:prstClr val="black"/>
                </a:solidFill>
              </a:rPr>
              <a:t>EPIC 2022</a:t>
            </a:r>
            <a:endParaRPr lang="en-US" dirty="0">
              <a:solidFill>
                <a:prstClr val="black"/>
              </a:solidFill>
            </a:endParaRPr>
          </a:p>
        </p:txBody>
      </p:sp>
    </p:spTree>
    <p:extLst>
      <p:ext uri="{BB962C8B-B14F-4D97-AF65-F5344CB8AC3E}">
        <p14:creationId xmlns:p14="http://schemas.microsoft.com/office/powerpoint/2010/main" val="6603942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txBox="1">
            <a:spLocks noGrp="1" noChangeArrowheads="1"/>
          </p:cNvSpPr>
          <p:nvPr/>
        </p:nvSpPr>
        <p:spPr bwMode="auto">
          <a:xfrm>
            <a:off x="5507541" y="6701251"/>
            <a:ext cx="4213368" cy="352761"/>
          </a:xfrm>
          <a:prstGeom prst="rect">
            <a:avLst/>
          </a:prstGeom>
          <a:noFill/>
          <a:ln>
            <a:miter lim="800000"/>
            <a:headEnd/>
            <a:tailEnd/>
          </a:ln>
        </p:spPr>
        <p:txBody>
          <a:bodyPr lIns="96179" tIns="48089" rIns="96179" bIns="48089" anchor="b"/>
          <a:lstStyle/>
          <a:p>
            <a:pPr algn="r" defTabSz="961787">
              <a:defRPr/>
            </a:pPr>
            <a:endParaRPr lang="en-US" sz="1200" kern="0" dirty="0">
              <a:solidFill>
                <a:prstClr val="black"/>
              </a:solidFill>
              <a:latin typeface="Calibri"/>
            </a:endParaRPr>
          </a:p>
        </p:txBody>
      </p:sp>
      <p:sp>
        <p:nvSpPr>
          <p:cNvPr id="256002" name="Rectangle 6"/>
          <p:cNvSpPr txBox="1">
            <a:spLocks noGrp="1" noChangeArrowheads="1"/>
          </p:cNvSpPr>
          <p:nvPr/>
        </p:nvSpPr>
        <p:spPr bwMode="auto">
          <a:xfrm>
            <a:off x="2" y="6701251"/>
            <a:ext cx="4213368" cy="352761"/>
          </a:xfrm>
          <a:prstGeom prst="rect">
            <a:avLst/>
          </a:prstGeom>
          <a:noFill/>
          <a:ln w="9525">
            <a:noFill/>
            <a:miter lim="800000"/>
            <a:headEnd/>
            <a:tailEnd/>
          </a:ln>
        </p:spPr>
        <p:txBody>
          <a:bodyPr lIns="96162" tIns="48081" rIns="96162" bIns="48081" anchor="b"/>
          <a:lstStyle/>
          <a:p>
            <a:pPr defTabSz="961787">
              <a:defRPr/>
            </a:pPr>
            <a:endParaRPr lang="en-US" sz="1200" kern="0">
              <a:solidFill>
                <a:srgbClr val="000000"/>
              </a:solidFill>
              <a:latin typeface="Calibri"/>
            </a:endParaRPr>
          </a:p>
        </p:txBody>
      </p:sp>
      <p:sp>
        <p:nvSpPr>
          <p:cNvPr id="256003" name="Rectangle 7"/>
          <p:cNvSpPr txBox="1">
            <a:spLocks noGrp="1" noChangeArrowheads="1"/>
          </p:cNvSpPr>
          <p:nvPr/>
        </p:nvSpPr>
        <p:spPr bwMode="auto">
          <a:xfrm>
            <a:off x="5507541" y="6701251"/>
            <a:ext cx="4213368" cy="352761"/>
          </a:xfrm>
          <a:prstGeom prst="rect">
            <a:avLst/>
          </a:prstGeom>
          <a:noFill/>
          <a:ln w="9525">
            <a:noFill/>
            <a:miter lim="800000"/>
            <a:headEnd/>
            <a:tailEnd/>
          </a:ln>
        </p:spPr>
        <p:txBody>
          <a:bodyPr lIns="96162" tIns="48081" rIns="96162" bIns="48081" anchor="b"/>
          <a:lstStyle/>
          <a:p>
            <a:pPr algn="r" defTabSz="961787">
              <a:defRPr/>
            </a:pPr>
            <a:endParaRPr lang="en-US" sz="1200" kern="0">
              <a:solidFill>
                <a:srgbClr val="000000"/>
              </a:solidFill>
              <a:latin typeface="Calibri"/>
            </a:endParaRPr>
          </a:p>
        </p:txBody>
      </p:sp>
      <p:sp>
        <p:nvSpPr>
          <p:cNvPr id="256004" name="Rectangle 6"/>
          <p:cNvSpPr txBox="1">
            <a:spLocks noGrp="1" noChangeArrowheads="1"/>
          </p:cNvSpPr>
          <p:nvPr/>
        </p:nvSpPr>
        <p:spPr bwMode="auto">
          <a:xfrm>
            <a:off x="2" y="6701251"/>
            <a:ext cx="4213368" cy="352761"/>
          </a:xfrm>
          <a:prstGeom prst="rect">
            <a:avLst/>
          </a:prstGeom>
          <a:noFill/>
          <a:ln w="9525">
            <a:noFill/>
            <a:miter lim="800000"/>
            <a:headEnd/>
            <a:tailEnd/>
          </a:ln>
        </p:spPr>
        <p:txBody>
          <a:bodyPr lIns="96153" tIns="48077" rIns="96153" bIns="48077" anchor="b"/>
          <a:lstStyle/>
          <a:p>
            <a:pPr defTabSz="961787">
              <a:defRPr/>
            </a:pPr>
            <a:endParaRPr lang="en-US" sz="1200" kern="0">
              <a:solidFill>
                <a:srgbClr val="000000"/>
              </a:solidFill>
              <a:latin typeface="Calibri"/>
            </a:endParaRPr>
          </a:p>
        </p:txBody>
      </p:sp>
      <p:sp>
        <p:nvSpPr>
          <p:cNvPr id="256005" name="Rectangle 2"/>
          <p:cNvSpPr>
            <a:spLocks noGrp="1" noRot="1" noChangeAspect="1" noChangeArrowheads="1" noTextEdit="1"/>
          </p:cNvSpPr>
          <p:nvPr>
            <p:ph type="sldImg"/>
          </p:nvPr>
        </p:nvSpPr>
        <p:spPr>
          <a:xfrm>
            <a:off x="2511425" y="528638"/>
            <a:ext cx="4703763" cy="2646362"/>
          </a:xfrm>
          <a:ln/>
        </p:spPr>
      </p:sp>
      <p:sp>
        <p:nvSpPr>
          <p:cNvPr id="247815" name="Rectangle 3"/>
          <p:cNvSpPr>
            <a:spLocks noGrp="1" noChangeArrowheads="1"/>
          </p:cNvSpPr>
          <p:nvPr>
            <p:ph type="body" idx="1"/>
          </p:nvPr>
        </p:nvSpPr>
        <p:spPr>
          <a:ln/>
        </p:spPr>
        <p:txBody>
          <a:bodyPr lIns="96147" tIns="48074" rIns="96147" bIns="48074">
            <a:normAutofit fontScale="85000" lnSpcReduction="20000"/>
          </a:bodyPr>
          <a:lstStyle/>
          <a:p>
            <a:pPr>
              <a:lnSpc>
                <a:spcPct val="90000"/>
              </a:lnSpc>
            </a:pPr>
            <a:endParaRPr lang="en-US" sz="1000" dirty="0">
              <a:cs typeface="Times New Roman" pitchFamily="18" charset="0"/>
            </a:endParaRPr>
          </a:p>
          <a:p>
            <a:r>
              <a:rPr lang="en-US" sz="1900" b="1" dirty="0">
                <a:cs typeface="Arial" pitchFamily="34" charset="0"/>
              </a:rPr>
              <a:t>Recommendations for Use of HPV Vaccines </a:t>
            </a:r>
          </a:p>
          <a:p>
            <a:r>
              <a:rPr lang="en-US" sz="1900" dirty="0">
                <a:solidFill>
                  <a:srgbClr val="000000"/>
                </a:solidFill>
                <a:cs typeface="Arial" pitchFamily="34" charset="0"/>
              </a:rPr>
              <a:t>ACIP recommends that routine HPV vaccination be initiated at age 11 or 12 years. The vaccination series can be started beginning at age 9 years.</a:t>
            </a:r>
            <a:endParaRPr lang="en-US" sz="1900" dirty="0">
              <a:cs typeface="Arial" pitchFamily="34" charset="0"/>
            </a:endParaRPr>
          </a:p>
          <a:p>
            <a:endParaRPr lang="en-US" sz="1900" dirty="0">
              <a:cs typeface="Arial" pitchFamily="34" charset="0"/>
            </a:endParaRPr>
          </a:p>
          <a:p>
            <a:endParaRPr lang="en-US" sz="1900" dirty="0">
              <a:cs typeface="Arial" pitchFamily="34" charset="0"/>
            </a:endParaRPr>
          </a:p>
          <a:p>
            <a:pPr>
              <a:lnSpc>
                <a:spcPct val="90000"/>
              </a:lnSpc>
            </a:pPr>
            <a:endParaRPr lang="en-US" sz="1900" dirty="0">
              <a:cs typeface="Arial" pitchFamily="34" charset="0"/>
            </a:endParaRPr>
          </a:p>
          <a:p>
            <a:pPr>
              <a:lnSpc>
                <a:spcPct val="90000"/>
              </a:lnSpc>
            </a:pPr>
            <a:endParaRPr lang="en-US" sz="1900" dirty="0">
              <a:cs typeface="Arial" pitchFamily="34" charset="0"/>
            </a:endParaRPr>
          </a:p>
          <a:p>
            <a:pPr>
              <a:lnSpc>
                <a:spcPct val="90000"/>
              </a:lnSpc>
            </a:pPr>
            <a:r>
              <a:rPr lang="en-US" sz="1900" dirty="0">
                <a:cs typeface="Arial" pitchFamily="34" charset="0"/>
              </a:rPr>
              <a:t>References:</a:t>
            </a:r>
          </a:p>
          <a:p>
            <a:pPr>
              <a:lnSpc>
                <a:spcPct val="90000"/>
              </a:lnSpc>
            </a:pPr>
            <a:endParaRPr lang="en-US" sz="2700" dirty="0">
              <a:cs typeface="Arial" pitchFamily="34" charset="0"/>
            </a:endParaRPr>
          </a:p>
          <a:p>
            <a:r>
              <a:rPr lang="en-US" sz="1400" dirty="0"/>
              <a:t>1.2017 Supplement to Epidemiology and Prevention of Vaccine-Preventable Diseases, 13th Edition (the Pink Book)</a:t>
            </a:r>
          </a:p>
          <a:p>
            <a:r>
              <a:rPr lang="en-US" sz="1400" dirty="0"/>
              <a:t> </a:t>
            </a:r>
            <a:r>
              <a:rPr lang="en-US" sz="1400" dirty="0">
                <a:solidFill>
                  <a:srgbClr val="FFFFFF"/>
                </a:solidFill>
              </a:rPr>
              <a:t>2. MMWR, D</a:t>
            </a:r>
            <a:r>
              <a:rPr lang="en-US" sz="3000" dirty="0">
                <a:solidFill>
                  <a:srgbClr val="FFFFFF"/>
                </a:solidFill>
              </a:rPr>
              <a:t>ecember 16, 2016, Vol 65, No. 49</a:t>
            </a:r>
          </a:p>
          <a:p>
            <a:r>
              <a:rPr lang="en-US" sz="1100" kern="0" dirty="0">
                <a:solidFill>
                  <a:srgbClr val="FFFFFF"/>
                </a:solidFill>
                <a:latin typeface="Calibri"/>
                <a:cs typeface="Arial" charset="0"/>
              </a:rPr>
              <a:t>3. https://www.merck.com/product/usa/pi_circulars/g/gardasil_9/gardasil_9_pi.pdf </a:t>
            </a:r>
            <a:endParaRPr lang="en-US" sz="3000" dirty="0">
              <a:solidFill>
                <a:srgbClr val="FFFFFF"/>
              </a:solidFill>
            </a:endParaRPr>
          </a:p>
          <a:p>
            <a:pPr>
              <a:lnSpc>
                <a:spcPct val="90000"/>
              </a:lnSpc>
            </a:pPr>
            <a:endParaRPr lang="en-US" sz="2700" dirty="0">
              <a:cs typeface="Arial" pitchFamily="34" charset="0"/>
            </a:endParaRPr>
          </a:p>
          <a:p>
            <a:pPr eaLnBrk="1" hangingPunct="1">
              <a:lnSpc>
                <a:spcPct val="90000"/>
              </a:lnSpc>
            </a:pPr>
            <a:endParaRPr lang="en-US" sz="1600" b="1" dirty="0">
              <a:cs typeface="Arial" pitchFamily="34" charset="0"/>
            </a:endParaRPr>
          </a:p>
        </p:txBody>
      </p:sp>
      <p:sp>
        <p:nvSpPr>
          <p:cNvPr id="9" name="Footer Placeholder 8"/>
          <p:cNvSpPr>
            <a:spLocks noGrp="1"/>
          </p:cNvSpPr>
          <p:nvPr>
            <p:ph type="ftr" sz="quarter" idx="4"/>
          </p:nvPr>
        </p:nvSpPr>
        <p:spPr>
          <a:xfrm>
            <a:off x="1" y="6746120"/>
            <a:ext cx="4068339" cy="356356"/>
          </a:xfrm>
          <a:prstGeom prst="rect">
            <a:avLst/>
          </a:prstGeom>
        </p:spPr>
        <p:txBody>
          <a:bodyPr/>
          <a:lstStyle/>
          <a:p>
            <a:pPr defTabSz="961787">
              <a:defRPr/>
            </a:pPr>
            <a:r>
              <a:rPr lang="en-US" kern="0">
                <a:solidFill>
                  <a:prstClr val="black"/>
                </a:solidFill>
              </a:rPr>
              <a:t>EPIC 2022</a:t>
            </a:r>
            <a:endParaRPr lang="en-US" kern="0" dirty="0">
              <a:solidFill>
                <a:prstClr val="black"/>
              </a:solidFill>
            </a:endParaRPr>
          </a:p>
        </p:txBody>
      </p:sp>
    </p:spTree>
    <p:extLst>
      <p:ext uri="{BB962C8B-B14F-4D97-AF65-F5344CB8AC3E}">
        <p14:creationId xmlns:p14="http://schemas.microsoft.com/office/powerpoint/2010/main" val="11703641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ACIP meeting October 2016, approved the recommendation for a 2 dose vaccination schedule for HPV.  The 2 dose schedule is only for adolescents that initiate the vaccine before the 15</a:t>
            </a:r>
            <a:r>
              <a:rPr lang="en-US" baseline="30000" dirty="0"/>
              <a:t>th</a:t>
            </a:r>
            <a:r>
              <a:rPr lang="en-US" dirty="0"/>
              <a:t> birthday.  If one-dose of the vaccine is administered before the 15</a:t>
            </a:r>
            <a:r>
              <a:rPr lang="en-US" baseline="30000" dirty="0"/>
              <a:t>th</a:t>
            </a:r>
            <a:r>
              <a:rPr lang="en-US" dirty="0"/>
              <a:t> birthday and they turn 15 before receiving their 2</a:t>
            </a:r>
            <a:r>
              <a:rPr lang="en-US" baseline="30000" dirty="0"/>
              <a:t>nd</a:t>
            </a:r>
            <a:r>
              <a:rPr lang="en-US" dirty="0"/>
              <a:t> dose, the two dose series can still be applied.  </a:t>
            </a:r>
          </a:p>
          <a:p>
            <a:endParaRPr lang="en-US" dirty="0"/>
          </a:p>
          <a:p>
            <a:pPr>
              <a:lnSpc>
                <a:spcPct val="90000"/>
              </a:lnSpc>
            </a:pPr>
            <a:r>
              <a:rPr lang="en-US" sz="1400" dirty="0">
                <a:cs typeface="Arial" pitchFamily="34" charset="0"/>
              </a:rPr>
              <a:t>References:</a:t>
            </a:r>
          </a:p>
          <a:p>
            <a:r>
              <a:rPr lang="en-US" dirty="0">
                <a:latin typeface="+mn-lt"/>
              </a:rPr>
              <a:t>2017 Supplement to Epidemiology and Prevention of Vaccine-Preventable Diseases, 13th Edition (the Pink Book)</a:t>
            </a:r>
          </a:p>
          <a:p>
            <a:endParaRPr lang="en-US" dirty="0"/>
          </a:p>
        </p:txBody>
      </p:sp>
    </p:spTree>
    <p:extLst>
      <p:ext uri="{BB962C8B-B14F-4D97-AF65-F5344CB8AC3E}">
        <p14:creationId xmlns:p14="http://schemas.microsoft.com/office/powerpoint/2010/main" val="2559411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Rot="1" noChangeAspect="1" noChangeArrowheads="1" noTextEdit="1"/>
          </p:cNvSpPr>
          <p:nvPr>
            <p:ph type="sldImg"/>
          </p:nvPr>
        </p:nvSpPr>
        <p:spPr>
          <a:ln/>
        </p:spPr>
      </p:sp>
      <p:sp>
        <p:nvSpPr>
          <p:cNvPr id="431107" name="Rectangle 3"/>
          <p:cNvSpPr>
            <a:spLocks noGrp="1" noChangeArrowheads="1"/>
          </p:cNvSpPr>
          <p:nvPr>
            <p:ph type="body" idx="1"/>
          </p:nvPr>
        </p:nvSpPr>
        <p:spPr>
          <a:noFill/>
          <a:ln/>
        </p:spPr>
        <p:txBody>
          <a:bodyPr/>
          <a:lstStyle/>
          <a:p>
            <a:pPr rtl="0" fontAlgn="base"/>
            <a:r>
              <a:rPr lang="en-US" sz="1400" dirty="0">
                <a:cs typeface="Arial" panose="020B0604020202020204" pitchFamily="34" charset="0"/>
              </a:rPr>
              <a:t>Providers are less likely to recommend the HPV vaccine to their younger adolescent patients. They may be more comfortable reserving their recommendation for older teens, rather than for 11- and 12-year-olds. Providing clinicians with information about vaccine safety and efficacy to share with parents may increase endorsement of current HPV vaccine recommendations. ​</a:t>
            </a:r>
          </a:p>
          <a:p>
            <a:pPr rtl="0" fontAlgn="base"/>
            <a:r>
              <a:rPr lang="en-US" sz="1400" dirty="0">
                <a:cs typeface="Arial" panose="020B0604020202020204" pitchFamily="34" charset="0"/>
              </a:rPr>
              <a:t>​</a:t>
            </a:r>
          </a:p>
          <a:p>
            <a:pPr rtl="0" fontAlgn="base"/>
            <a:r>
              <a:rPr lang="en-US" sz="1400" dirty="0">
                <a:cs typeface="Arial" panose="020B0604020202020204" pitchFamily="34" charset="0"/>
              </a:rPr>
              <a:t>HPV vaccine should be recommended the same way other vaccines (Tdap, influenza and meningococcal) are recommended.​</a:t>
            </a:r>
          </a:p>
          <a:p>
            <a:pPr rtl="0" fontAlgn="base"/>
            <a:r>
              <a:rPr lang="en-US" sz="1400" dirty="0">
                <a:cs typeface="Arial" panose="020B0604020202020204" pitchFamily="34" charset="0"/>
              </a:rPr>
              <a:t>Provide information about giving vaccine at a young age to increase immune response and protect before sexual activity begins​.</a:t>
            </a:r>
          </a:p>
          <a:p>
            <a:pPr rtl="0" fontAlgn="base"/>
            <a:endParaRPr lang="en-US" sz="1400" dirty="0">
              <a:cs typeface="Arial" panose="020B0604020202020204" pitchFamily="34" charset="0"/>
            </a:endParaRPr>
          </a:p>
          <a:p>
            <a:pPr rtl="0" fontAlgn="base"/>
            <a:r>
              <a:rPr lang="en-US" sz="1400" dirty="0">
                <a:cs typeface="Arial" panose="020B0604020202020204" pitchFamily="34" charset="0"/>
              </a:rPr>
              <a:t>Cervical cancer is the only HPV-associated cancer for which screening is routinely recommended.          MMWR/August 23, 2019/Vol. 68/No. 33</a:t>
            </a:r>
          </a:p>
          <a:p>
            <a:pPr rtl="0" fontAlgn="base"/>
            <a:r>
              <a:rPr lang="en-US" sz="1400" dirty="0">
                <a:solidFill>
                  <a:srgbClr val="FF0000"/>
                </a:solidFill>
                <a:cs typeface="Arial" panose="020B0604020202020204" pitchFamily="34" charset="0"/>
              </a:rPr>
              <a:t>​</a:t>
            </a:r>
          </a:p>
          <a:p>
            <a:pPr rtl="0" fontAlgn="base"/>
            <a:r>
              <a:rPr lang="en-US" sz="1400" dirty="0">
                <a:cs typeface="Arial" panose="020B0604020202020204" pitchFamily="34" charset="0"/>
              </a:rPr>
              <a:t>Reference: Gable, J.,Eder, J., Noonan, K. and Feemstar, K. Increasing HPV Vaccination Rates Among Adolescents: Challenges and Opportunities. PolicyLab: The Children’s Hospital of Philadelphia, 2016.​</a:t>
            </a:r>
          </a:p>
          <a:p>
            <a:endParaRPr lang="en-US" sz="1400" dirty="0">
              <a:cs typeface="Arial" panose="020B0604020202020204" pitchFamily="34" charset="0"/>
            </a:endParaRPr>
          </a:p>
        </p:txBody>
      </p:sp>
      <p:sp>
        <p:nvSpPr>
          <p:cNvPr id="4" name="Footer Placeholder 3"/>
          <p:cNvSpPr>
            <a:spLocks noGrp="1"/>
          </p:cNvSpPr>
          <p:nvPr>
            <p:ph type="ftr" sz="quarter" idx="10"/>
          </p:nvPr>
        </p:nvSpPr>
        <p:spPr>
          <a:xfrm>
            <a:off x="1" y="6746120"/>
            <a:ext cx="4068339" cy="356356"/>
          </a:xfrm>
          <a:prstGeom prst="rect">
            <a:avLst/>
          </a:prstGeom>
        </p:spPr>
        <p:txBody>
          <a:bodyPr/>
          <a:lstStyle/>
          <a:p>
            <a:pPr>
              <a:defRPr/>
            </a:pPr>
            <a:r>
              <a:rPr lang="en-US">
                <a:solidFill>
                  <a:prstClr val="black"/>
                </a:solidFill>
              </a:rPr>
              <a:t>EPIC 2022</a:t>
            </a:r>
            <a:endParaRPr lang="en-US" dirty="0">
              <a:solidFill>
                <a:prstClr val="black"/>
              </a:solidFill>
            </a:endParaRPr>
          </a:p>
        </p:txBody>
      </p:sp>
    </p:spTree>
    <p:extLst>
      <p:ext uri="{BB962C8B-B14F-4D97-AF65-F5344CB8AC3E}">
        <p14:creationId xmlns:p14="http://schemas.microsoft.com/office/powerpoint/2010/main" val="30224089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a:xfrm>
            <a:off x="1" y="6746120"/>
            <a:ext cx="4068339" cy="356356"/>
          </a:xfrm>
          <a:prstGeom prst="rect">
            <a:avLst/>
          </a:prstGeom>
        </p:spPr>
        <p:txBody>
          <a:bodyPr/>
          <a:lstStyle/>
          <a:p>
            <a:pPr>
              <a:defRPr/>
            </a:pPr>
            <a:r>
              <a:rPr lang="en-US"/>
              <a:t>EPIC 2022</a:t>
            </a:r>
            <a:endParaRPr lang="en-US" dirty="0"/>
          </a:p>
        </p:txBody>
      </p:sp>
    </p:spTree>
    <p:extLst>
      <p:ext uri="{BB962C8B-B14F-4D97-AF65-F5344CB8AC3E}">
        <p14:creationId xmlns:p14="http://schemas.microsoft.com/office/powerpoint/2010/main" val="40376476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Tree>
    <p:extLst>
      <p:ext uri="{BB962C8B-B14F-4D97-AF65-F5344CB8AC3E}">
        <p14:creationId xmlns:p14="http://schemas.microsoft.com/office/powerpoint/2010/main" val="17011175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spcBef>
                <a:spcPct val="0"/>
              </a:spcBef>
            </a:pPr>
            <a:r>
              <a:rPr lang="en-US" sz="800" b="1" i="1" dirty="0">
                <a:cs typeface="Arial" pitchFamily="34" charset="0"/>
              </a:rPr>
              <a:t>Un-immunized HCP</a:t>
            </a:r>
          </a:p>
          <a:p>
            <a:pPr>
              <a:lnSpc>
                <a:spcPct val="80000"/>
              </a:lnSpc>
              <a:spcBef>
                <a:spcPct val="0"/>
              </a:spcBef>
              <a:buClr>
                <a:srgbClr val="FFFF99"/>
              </a:buClr>
            </a:pPr>
            <a:r>
              <a:rPr lang="en-US" sz="800" dirty="0">
                <a:cs typeface="Arial" pitchFamily="34" charset="0"/>
              </a:rPr>
              <a:t>Un-immunized healthcare workers are at risk of infecting patients, family members and community contacts</a:t>
            </a:r>
          </a:p>
          <a:p>
            <a:pPr>
              <a:lnSpc>
                <a:spcPct val="80000"/>
              </a:lnSpc>
              <a:spcBef>
                <a:spcPct val="0"/>
              </a:spcBef>
            </a:pPr>
            <a:r>
              <a:rPr lang="en-US" sz="800" b="1" i="1" dirty="0">
                <a:cs typeface="Arial" pitchFamily="34" charset="0"/>
              </a:rPr>
              <a:t>Immunized HCP </a:t>
            </a:r>
          </a:p>
          <a:p>
            <a:pPr>
              <a:lnSpc>
                <a:spcPct val="80000"/>
              </a:lnSpc>
              <a:spcBef>
                <a:spcPct val="0"/>
              </a:spcBef>
            </a:pPr>
            <a:r>
              <a:rPr lang="en-US" sz="800" dirty="0">
                <a:cs typeface="Arial" pitchFamily="34" charset="0"/>
              </a:rPr>
              <a:t>Protect patients from VPD’s</a:t>
            </a:r>
          </a:p>
          <a:p>
            <a:pPr>
              <a:lnSpc>
                <a:spcPct val="80000"/>
              </a:lnSpc>
              <a:spcBef>
                <a:spcPct val="0"/>
              </a:spcBef>
            </a:pPr>
            <a:r>
              <a:rPr lang="en-US" sz="800" dirty="0">
                <a:cs typeface="Arial" pitchFamily="34" charset="0"/>
              </a:rPr>
              <a:t>Help offices avoid potential liability cases. (The practice can be liable if an unimmunized  HCP becomes infected with a vaccine preventable disease and infects a patient.)</a:t>
            </a:r>
          </a:p>
          <a:p>
            <a:pPr>
              <a:lnSpc>
                <a:spcPct val="80000"/>
              </a:lnSpc>
              <a:spcBef>
                <a:spcPct val="0"/>
              </a:spcBef>
            </a:pPr>
            <a:r>
              <a:rPr lang="en-US" sz="800" dirty="0">
                <a:cs typeface="Arial" pitchFamily="34" charset="0"/>
              </a:rPr>
              <a:t>Maintain productivity   </a:t>
            </a:r>
          </a:p>
          <a:p>
            <a:pPr>
              <a:lnSpc>
                <a:spcPct val="80000"/>
              </a:lnSpc>
              <a:spcBef>
                <a:spcPct val="0"/>
              </a:spcBef>
            </a:pPr>
            <a:r>
              <a:rPr lang="en-US" sz="800" dirty="0">
                <a:cs typeface="Arial" pitchFamily="34" charset="0"/>
              </a:rPr>
              <a:t>Reduce illness and illness-related absenteeism</a:t>
            </a:r>
          </a:p>
          <a:p>
            <a:pPr>
              <a:lnSpc>
                <a:spcPct val="80000"/>
              </a:lnSpc>
              <a:spcBef>
                <a:spcPct val="0"/>
              </a:spcBef>
            </a:pPr>
            <a:r>
              <a:rPr lang="en-US" sz="800" b="1" dirty="0">
                <a:cs typeface="Arial" pitchFamily="34" charset="0"/>
              </a:rPr>
              <a:t>Evidence of Immunity to MMR</a:t>
            </a:r>
          </a:p>
          <a:p>
            <a:pPr>
              <a:lnSpc>
                <a:spcPct val="80000"/>
              </a:lnSpc>
              <a:spcBef>
                <a:spcPct val="0"/>
              </a:spcBef>
            </a:pPr>
            <a:r>
              <a:rPr lang="en-US" sz="800" dirty="0">
                <a:cs typeface="Arial" pitchFamily="34" charset="0"/>
              </a:rPr>
              <a:t>Documented administration of two doses of measles and mumps vaccine and one dose of rubella vaccine OR</a:t>
            </a:r>
          </a:p>
          <a:p>
            <a:pPr>
              <a:lnSpc>
                <a:spcPct val="80000"/>
              </a:lnSpc>
              <a:spcBef>
                <a:spcPct val="0"/>
              </a:spcBef>
            </a:pPr>
            <a:r>
              <a:rPr lang="en-US" sz="800" dirty="0">
                <a:cs typeface="Arial" pitchFamily="34" charset="0"/>
              </a:rPr>
              <a:t>Laboratory evidence of immunity or laboratory confirmation of disease (measles, mumps and rubella) OR</a:t>
            </a:r>
          </a:p>
          <a:p>
            <a:pPr>
              <a:lnSpc>
                <a:spcPct val="80000"/>
              </a:lnSpc>
              <a:spcBef>
                <a:spcPct val="0"/>
              </a:spcBef>
            </a:pPr>
            <a:r>
              <a:rPr lang="en-US" sz="800" dirty="0">
                <a:cs typeface="Arial" pitchFamily="34" charset="0"/>
              </a:rPr>
              <a:t>Born before 1957 (measles, mumps and rubella)</a:t>
            </a:r>
          </a:p>
          <a:p>
            <a:endParaRPr lang="en-US" sz="800" dirty="0"/>
          </a:p>
          <a:p>
            <a:r>
              <a:rPr lang="en-US" sz="800" dirty="0"/>
              <a:t>Because of their contact with patients or infective material from patients, many HCP are at risk for exposure to (and possible transmission of) vaccine-preventable diseases. Employers and HCP have a shared responsibility to prevent occupationally acquired infections and avoid causing harm to patients by taking reasonable precautions to prevent transmission of vaccine-preventable diseases.</a:t>
            </a:r>
          </a:p>
          <a:p>
            <a:endParaRPr lang="en-US" sz="800" dirty="0"/>
          </a:p>
          <a:p>
            <a:r>
              <a:rPr lang="en-US" sz="800" dirty="0"/>
              <a:t>Optimal use of recommended vaccines helps maintain immunity and safeguard HCP from infection, thereby helping protect patients from becoming infected. The recommendations for vaccination of HCP are presented in two categories: 1) those diseases for which routine vaccination or documentation of immunity is recommended for HCP because of risks to HCP in their work settings and, should HCP become infected, to the patients they serve and 2) those diseases for which vaccination of HCP might be indicated in certain circumstances. Vaccines recommended in the first category are hepatitis B, seasonal influenza, measles, mumps, and rubella, pertussis, and varicella vaccines. Vaccines in the second category are meningococcal, typhoid, and polio vaccines.</a:t>
            </a:r>
          </a:p>
          <a:p>
            <a:endParaRPr lang="en-US" sz="800" dirty="0"/>
          </a:p>
        </p:txBody>
      </p:sp>
      <p:sp>
        <p:nvSpPr>
          <p:cNvPr id="4" name="Footer Placeholder 3"/>
          <p:cNvSpPr>
            <a:spLocks noGrp="1"/>
          </p:cNvSpPr>
          <p:nvPr>
            <p:ph type="ftr" sz="quarter" idx="10"/>
          </p:nvPr>
        </p:nvSpPr>
        <p:spPr>
          <a:xfrm>
            <a:off x="1" y="6746120"/>
            <a:ext cx="4068339" cy="356356"/>
          </a:xfrm>
          <a:prstGeom prst="rect">
            <a:avLst/>
          </a:prstGeom>
        </p:spPr>
        <p:txBody>
          <a:bodyPr/>
          <a:lstStyle/>
          <a:p>
            <a:pPr defTabSz="961787">
              <a:defRPr/>
            </a:pPr>
            <a:r>
              <a:rPr lang="en-US" kern="0">
                <a:solidFill>
                  <a:srgbClr val="000000"/>
                </a:solidFill>
              </a:rPr>
              <a:t>EPIC 2022</a:t>
            </a:r>
            <a:endParaRPr lang="en-US" kern="0" dirty="0">
              <a:solidFill>
                <a:srgbClr val="000000"/>
              </a:solidFill>
            </a:endParaRPr>
          </a:p>
        </p:txBody>
      </p:sp>
    </p:spTree>
    <p:extLst>
      <p:ext uri="{BB962C8B-B14F-4D97-AF65-F5344CB8AC3E}">
        <p14:creationId xmlns:p14="http://schemas.microsoft.com/office/powerpoint/2010/main" val="40717675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3393035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Footer Placeholder 3"/>
          <p:cNvSpPr>
            <a:spLocks noGrp="1"/>
          </p:cNvSpPr>
          <p:nvPr>
            <p:ph type="ftr" sz="quarter" idx="10"/>
          </p:nvPr>
        </p:nvSpPr>
        <p:spPr>
          <a:xfrm>
            <a:off x="1" y="6746120"/>
            <a:ext cx="4068339" cy="356356"/>
          </a:xfrm>
          <a:prstGeom prst="rect">
            <a:avLst/>
          </a:prstGeom>
        </p:spPr>
        <p:txBody>
          <a:bodyPr/>
          <a:lstStyle/>
          <a:p>
            <a:pPr>
              <a:defRPr/>
            </a:pPr>
            <a:r>
              <a:rPr lang="en-US"/>
              <a:t>EPIC 2022</a:t>
            </a:r>
            <a:endParaRPr lang="en-US" dirty="0"/>
          </a:p>
        </p:txBody>
      </p:sp>
    </p:spTree>
    <p:extLst>
      <p:ext uri="{BB962C8B-B14F-4D97-AF65-F5344CB8AC3E}">
        <p14:creationId xmlns:p14="http://schemas.microsoft.com/office/powerpoint/2010/main" val="20746758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a:xfrm>
            <a:off x="1" y="6746120"/>
            <a:ext cx="4068339" cy="356356"/>
          </a:xfrm>
          <a:prstGeom prst="rect">
            <a:avLst/>
          </a:prstGeom>
        </p:spPr>
        <p:txBody>
          <a:bodyPr/>
          <a:lstStyle/>
          <a:p>
            <a:pPr>
              <a:defRPr/>
            </a:pPr>
            <a:r>
              <a:rPr lang="en-US"/>
              <a:t>EPIC 2022</a:t>
            </a:r>
            <a:endParaRPr lang="en-US" dirty="0"/>
          </a:p>
        </p:txBody>
      </p:sp>
    </p:spTree>
    <p:extLst>
      <p:ext uri="{BB962C8B-B14F-4D97-AF65-F5344CB8AC3E}">
        <p14:creationId xmlns:p14="http://schemas.microsoft.com/office/powerpoint/2010/main" val="177487511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6"/>
          <p:cNvSpPr txBox="1">
            <a:spLocks noGrp="1" noChangeArrowheads="1"/>
          </p:cNvSpPr>
          <p:nvPr/>
        </p:nvSpPr>
        <p:spPr bwMode="auto">
          <a:xfrm>
            <a:off x="2" y="6738822"/>
            <a:ext cx="4213368" cy="370949"/>
          </a:xfrm>
          <a:prstGeom prst="rect">
            <a:avLst/>
          </a:prstGeom>
          <a:noFill/>
          <a:ln w="9525">
            <a:noFill/>
            <a:miter lim="800000"/>
            <a:headEnd/>
            <a:tailEnd/>
          </a:ln>
        </p:spPr>
        <p:txBody>
          <a:bodyPr lIns="96167" tIns="48083" rIns="96167" bIns="48083" anchor="b"/>
          <a:lstStyle/>
          <a:p>
            <a:pPr defTabSz="961787">
              <a:defRPr/>
            </a:pPr>
            <a:endParaRPr lang="en-US" sz="1200">
              <a:solidFill>
                <a:srgbClr val="000000"/>
              </a:solidFill>
            </a:endParaRPr>
          </a:p>
        </p:txBody>
      </p:sp>
      <p:sp>
        <p:nvSpPr>
          <p:cNvPr id="274434" name="Rectangle 7"/>
          <p:cNvSpPr txBox="1">
            <a:spLocks noGrp="1" noChangeArrowheads="1"/>
          </p:cNvSpPr>
          <p:nvPr/>
        </p:nvSpPr>
        <p:spPr bwMode="auto">
          <a:xfrm>
            <a:off x="5507541" y="7051217"/>
            <a:ext cx="4213368" cy="370949"/>
          </a:xfrm>
          <a:prstGeom prst="rect">
            <a:avLst/>
          </a:prstGeom>
          <a:noFill/>
          <a:ln w="9525">
            <a:noFill/>
            <a:miter lim="800000"/>
            <a:headEnd/>
            <a:tailEnd/>
          </a:ln>
        </p:spPr>
        <p:txBody>
          <a:bodyPr lIns="96167" tIns="48083" rIns="96167" bIns="48083" anchor="b"/>
          <a:lstStyle/>
          <a:p>
            <a:pPr algn="r" defTabSz="961787">
              <a:defRPr/>
            </a:pPr>
            <a:endParaRPr lang="en-US" sz="1200">
              <a:solidFill>
                <a:srgbClr val="000000"/>
              </a:solidFill>
            </a:endParaRPr>
          </a:p>
        </p:txBody>
      </p:sp>
      <p:sp>
        <p:nvSpPr>
          <p:cNvPr id="274435" name="Rectangle 6"/>
          <p:cNvSpPr txBox="1">
            <a:spLocks noGrp="1" noChangeArrowheads="1"/>
          </p:cNvSpPr>
          <p:nvPr/>
        </p:nvSpPr>
        <p:spPr bwMode="auto">
          <a:xfrm>
            <a:off x="2" y="7041692"/>
            <a:ext cx="4213368" cy="370949"/>
          </a:xfrm>
          <a:prstGeom prst="rect">
            <a:avLst/>
          </a:prstGeom>
          <a:noFill/>
          <a:ln w="9525">
            <a:noFill/>
            <a:miter lim="800000"/>
            <a:headEnd/>
            <a:tailEnd/>
          </a:ln>
        </p:spPr>
        <p:txBody>
          <a:bodyPr lIns="96167" tIns="48083" rIns="96167" bIns="48083" anchor="b"/>
          <a:lstStyle/>
          <a:p>
            <a:pPr defTabSz="961787">
              <a:defRPr/>
            </a:pPr>
            <a:endParaRPr lang="en-US" sz="1200">
              <a:solidFill>
                <a:srgbClr val="000000"/>
              </a:solidFill>
            </a:endParaRPr>
          </a:p>
        </p:txBody>
      </p:sp>
      <p:sp>
        <p:nvSpPr>
          <p:cNvPr id="274436" name="Rectangle 7"/>
          <p:cNvSpPr txBox="1">
            <a:spLocks noGrp="1" noChangeArrowheads="1"/>
          </p:cNvSpPr>
          <p:nvPr/>
        </p:nvSpPr>
        <p:spPr bwMode="auto">
          <a:xfrm>
            <a:off x="5507541" y="7041692"/>
            <a:ext cx="4213368" cy="370949"/>
          </a:xfrm>
          <a:prstGeom prst="rect">
            <a:avLst/>
          </a:prstGeom>
          <a:noFill/>
          <a:ln w="9525">
            <a:noFill/>
            <a:miter lim="800000"/>
            <a:headEnd/>
            <a:tailEnd/>
          </a:ln>
        </p:spPr>
        <p:txBody>
          <a:bodyPr lIns="96167" tIns="48083" rIns="96167" bIns="48083" anchor="b"/>
          <a:lstStyle/>
          <a:p>
            <a:pPr algn="r" defTabSz="961787">
              <a:defRPr/>
            </a:pPr>
            <a:endParaRPr lang="en-US" sz="1200">
              <a:solidFill>
                <a:srgbClr val="000000"/>
              </a:solidFill>
            </a:endParaRPr>
          </a:p>
        </p:txBody>
      </p:sp>
      <p:sp>
        <p:nvSpPr>
          <p:cNvPr id="274437" name="Rectangle 2"/>
          <p:cNvSpPr>
            <a:spLocks noGrp="1" noRot="1" noChangeAspect="1" noChangeArrowheads="1" noTextEdit="1"/>
          </p:cNvSpPr>
          <p:nvPr>
            <p:ph type="sldImg"/>
          </p:nvPr>
        </p:nvSpPr>
        <p:spPr>
          <a:xfrm>
            <a:off x="2389188" y="555625"/>
            <a:ext cx="4945062" cy="2781300"/>
          </a:xfrm>
          <a:ln/>
        </p:spPr>
      </p:sp>
      <p:sp>
        <p:nvSpPr>
          <p:cNvPr id="274438" name="Rectangle 3"/>
          <p:cNvSpPr>
            <a:spLocks noGrp="1" noChangeArrowheads="1"/>
          </p:cNvSpPr>
          <p:nvPr>
            <p:ph type="body" idx="1"/>
          </p:nvPr>
        </p:nvSpPr>
        <p:spPr>
          <a:xfrm>
            <a:off x="540176" y="3522113"/>
            <a:ext cx="8426735" cy="3519580"/>
          </a:xfrm>
          <a:noFill/>
          <a:ln/>
        </p:spPr>
        <p:txBody>
          <a:bodyPr lIns="96167" tIns="48083" rIns="96167" bIns="48083"/>
          <a:lstStyle/>
          <a:p>
            <a:pPr eaLnBrk="1" hangingPunct="1">
              <a:lnSpc>
                <a:spcPct val="90000"/>
              </a:lnSpc>
            </a:pPr>
            <a:r>
              <a:rPr lang="en-US" sz="1000" dirty="0"/>
              <a:t>It is estimated that 17-37% of immunization providers expose vaccines to improper storage temperatures.  More commonly, refrigerators are kept too cold rather than too warm.  The potency of vaccines stored at incorrect temperatures may be irreversibly reduced.  A physical change in the vaccine may not be apparent.  </a:t>
            </a:r>
            <a:endParaRPr lang="en-US" sz="1000" b="1" dirty="0"/>
          </a:p>
          <a:p>
            <a:pPr eaLnBrk="1" hangingPunct="1">
              <a:lnSpc>
                <a:spcPct val="90000"/>
              </a:lnSpc>
            </a:pPr>
            <a:endParaRPr lang="en-US" sz="1000" dirty="0"/>
          </a:p>
          <a:p>
            <a:pPr eaLnBrk="1" hangingPunct="1">
              <a:lnSpc>
                <a:spcPct val="90000"/>
              </a:lnSpc>
              <a:buFontTx/>
              <a:buNone/>
            </a:pPr>
            <a:r>
              <a:rPr lang="en-US" sz="1000" b="0" dirty="0">
                <a:latin typeface="Arial" panose="020B0604020202020204" pitchFamily="34" charset="0"/>
                <a:cs typeface="Arial" panose="020B0604020202020204" pitchFamily="34" charset="0"/>
              </a:rPr>
              <a:t>Remember: if you find temperatures out of range, TAKE ACTION, DO SOMETHING ABOUT IT! </a:t>
            </a:r>
          </a:p>
          <a:p>
            <a:pPr eaLnBrk="1" hangingPunct="1">
              <a:lnSpc>
                <a:spcPct val="90000"/>
              </a:lnSpc>
            </a:pPr>
            <a:endParaRPr lang="en-US" sz="1000" dirty="0"/>
          </a:p>
        </p:txBody>
      </p:sp>
      <p:sp>
        <p:nvSpPr>
          <p:cNvPr id="8" name="Footer Placeholder 7"/>
          <p:cNvSpPr>
            <a:spLocks noGrp="1"/>
          </p:cNvSpPr>
          <p:nvPr>
            <p:ph type="ftr" sz="quarter" idx="4"/>
          </p:nvPr>
        </p:nvSpPr>
        <p:spPr>
          <a:xfrm>
            <a:off x="1" y="6746120"/>
            <a:ext cx="4068339" cy="356356"/>
          </a:xfrm>
          <a:prstGeom prst="rect">
            <a:avLst/>
          </a:prstGeom>
        </p:spPr>
        <p:txBody>
          <a:bodyPr/>
          <a:lstStyle/>
          <a:p>
            <a:pPr defTabSz="961787">
              <a:defRPr/>
            </a:pPr>
            <a:r>
              <a:rPr lang="en-US">
                <a:solidFill>
                  <a:srgbClr val="000000"/>
                </a:solidFill>
              </a:rPr>
              <a:t>EPIC 2022</a:t>
            </a:r>
            <a:endParaRPr lang="en-US" dirty="0">
              <a:solidFill>
                <a:srgbClr val="000000"/>
              </a:solidFill>
            </a:endParaRPr>
          </a:p>
        </p:txBody>
      </p:sp>
    </p:spTree>
    <p:extLst>
      <p:ext uri="{BB962C8B-B14F-4D97-AF65-F5344CB8AC3E}">
        <p14:creationId xmlns:p14="http://schemas.microsoft.com/office/powerpoint/2010/main" val="2561880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1787">
              <a:defRPr/>
            </a:pPr>
            <a:r>
              <a:rPr lang="en-US" dirty="0">
                <a:solidFill>
                  <a:prstClr val="black"/>
                </a:solidFill>
                <a:latin typeface="Arial" charset="0"/>
              </a:rPr>
              <a:t>It is probably unrealistic to believe we can immunize everyone appropriately. There will always be young infants who have not received  all recommended vaccines because of age and there are a significant number of adults who are not adequately immunized. Herd immunity was the term used previously that refers to a situation in which a high percentage of a population is immune to a disease, essentially stopping the disease in its tracks because it cannot find new hosts. </a:t>
            </a:r>
          </a:p>
          <a:p>
            <a:pPr defTabSz="961787">
              <a:defRPr/>
            </a:pPr>
            <a:endParaRPr lang="en-US" dirty="0">
              <a:solidFill>
                <a:prstClr val="black"/>
              </a:solidFill>
              <a:latin typeface="Arial" charset="0"/>
            </a:endParaRPr>
          </a:p>
          <a:p>
            <a:pPr defTabSz="961787">
              <a:defRPr/>
            </a:pPr>
            <a:r>
              <a:rPr lang="en-US" dirty="0">
                <a:solidFill>
                  <a:prstClr val="black"/>
                </a:solidFill>
                <a:latin typeface="Arial" charset="0"/>
              </a:rPr>
              <a:t>The preferred term now is Community Immunity.</a:t>
            </a:r>
          </a:p>
          <a:p>
            <a:pPr defTabSz="961787">
              <a:defRPr/>
            </a:pPr>
            <a:endParaRPr lang="en-US" dirty="0">
              <a:solidFill>
                <a:prstClr val="black"/>
              </a:solidFill>
              <a:latin typeface="Arial" charset="0"/>
            </a:endParaRPr>
          </a:p>
          <a:p>
            <a:pPr defTabSz="961787">
              <a:defRPr/>
            </a:pPr>
            <a:r>
              <a:rPr lang="en-US" dirty="0">
                <a:solidFill>
                  <a:prstClr val="black"/>
                </a:solidFill>
                <a:latin typeface="Arial" charset="0"/>
              </a:rPr>
              <a:t>The threshold for community immunity varies, depending on the disease, with more virulent infectious agents requiring vaccination of a higher percentage of the population to create the desired community immunity. Most vaccination policies are focused on creating community immunity. The creation of community immunity is especially important in crowded environments which facilitate the spread of disease, like schools. It is also extremely important to receive regular boosters, as some vaccines lose their efficacy over time, leaving people vulnerable to an outbreak. Herd immunity led to the eradication of smallpox, and it explains why diseases such as polio and diphtheria are rare in developed nations with established vaccination policies. </a:t>
            </a:r>
          </a:p>
          <a:p>
            <a:endParaRPr lang="en-US" dirty="0"/>
          </a:p>
          <a:p>
            <a:endParaRPr lang="en-US" dirty="0"/>
          </a:p>
        </p:txBody>
      </p:sp>
      <p:sp>
        <p:nvSpPr>
          <p:cNvPr id="4" name="TextBox 3"/>
          <p:cNvSpPr txBox="1"/>
          <p:nvPr/>
        </p:nvSpPr>
        <p:spPr>
          <a:xfrm>
            <a:off x="95250" y="6762750"/>
            <a:ext cx="1381125" cy="369332"/>
          </a:xfrm>
          <a:prstGeom prst="rect">
            <a:avLst/>
          </a:prstGeom>
          <a:noFill/>
        </p:spPr>
        <p:txBody>
          <a:bodyPr wrap="square" rtlCol="0">
            <a:spAutoFit/>
          </a:bodyPr>
          <a:lstStyle/>
          <a:p>
            <a:r>
              <a:rPr lang="en-US" dirty="0"/>
              <a:t>EPIC 2021</a:t>
            </a:r>
          </a:p>
        </p:txBody>
      </p:sp>
    </p:spTree>
    <p:extLst>
      <p:ext uri="{BB962C8B-B14F-4D97-AF65-F5344CB8AC3E}">
        <p14:creationId xmlns:p14="http://schemas.microsoft.com/office/powerpoint/2010/main" val="1739687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6"/>
          <p:cNvSpPr txBox="1">
            <a:spLocks noGrp="1" noChangeArrowheads="1"/>
          </p:cNvSpPr>
          <p:nvPr/>
        </p:nvSpPr>
        <p:spPr bwMode="auto">
          <a:xfrm>
            <a:off x="2" y="6926256"/>
            <a:ext cx="4213368" cy="364868"/>
          </a:xfrm>
          <a:prstGeom prst="rect">
            <a:avLst/>
          </a:prstGeom>
          <a:noFill/>
          <a:ln w="9525">
            <a:noFill/>
            <a:miter lim="800000"/>
            <a:headEnd/>
            <a:tailEnd/>
          </a:ln>
        </p:spPr>
        <p:txBody>
          <a:bodyPr lIns="96167" tIns="48083" rIns="96167" bIns="48083" anchor="b"/>
          <a:lstStyle/>
          <a:p>
            <a:endParaRPr lang="en-US" sz="1200" dirty="0">
              <a:solidFill>
                <a:srgbClr val="000000"/>
              </a:solidFill>
              <a:latin typeface="Calibri"/>
            </a:endParaRPr>
          </a:p>
        </p:txBody>
      </p:sp>
      <p:sp>
        <p:nvSpPr>
          <p:cNvPr id="276482" name="Rectangle 7"/>
          <p:cNvSpPr txBox="1">
            <a:spLocks noGrp="1" noChangeArrowheads="1"/>
          </p:cNvSpPr>
          <p:nvPr/>
        </p:nvSpPr>
        <p:spPr bwMode="auto">
          <a:xfrm>
            <a:off x="5507541" y="6926256"/>
            <a:ext cx="4213368" cy="364868"/>
          </a:xfrm>
          <a:prstGeom prst="rect">
            <a:avLst/>
          </a:prstGeom>
          <a:noFill/>
          <a:ln w="9525">
            <a:noFill/>
            <a:miter lim="800000"/>
            <a:headEnd/>
            <a:tailEnd/>
          </a:ln>
        </p:spPr>
        <p:txBody>
          <a:bodyPr lIns="96167" tIns="48083" rIns="96167" bIns="48083" anchor="b"/>
          <a:lstStyle/>
          <a:p>
            <a:pPr algn="r"/>
            <a:endParaRPr lang="en-US" sz="1200" dirty="0">
              <a:solidFill>
                <a:srgbClr val="000000"/>
              </a:solidFill>
              <a:latin typeface="Calibri"/>
            </a:endParaRPr>
          </a:p>
        </p:txBody>
      </p:sp>
      <p:sp>
        <p:nvSpPr>
          <p:cNvPr id="276483" name="Rectangle 6"/>
          <p:cNvSpPr txBox="1">
            <a:spLocks noGrp="1" noChangeArrowheads="1"/>
          </p:cNvSpPr>
          <p:nvPr/>
        </p:nvSpPr>
        <p:spPr bwMode="auto">
          <a:xfrm>
            <a:off x="2" y="6926256"/>
            <a:ext cx="4213368" cy="364868"/>
          </a:xfrm>
          <a:prstGeom prst="rect">
            <a:avLst/>
          </a:prstGeom>
          <a:noFill/>
          <a:ln w="9525">
            <a:noFill/>
            <a:miter lim="800000"/>
            <a:headEnd/>
            <a:tailEnd/>
          </a:ln>
        </p:spPr>
        <p:txBody>
          <a:bodyPr lIns="96167" tIns="48083" rIns="96167" bIns="48083" anchor="b"/>
          <a:lstStyle/>
          <a:p>
            <a:endParaRPr lang="en-US" sz="1200" dirty="0">
              <a:solidFill>
                <a:srgbClr val="000000"/>
              </a:solidFill>
              <a:latin typeface="Calibri"/>
            </a:endParaRPr>
          </a:p>
        </p:txBody>
      </p:sp>
      <p:sp>
        <p:nvSpPr>
          <p:cNvPr id="276484" name="Rectangle 7"/>
          <p:cNvSpPr txBox="1">
            <a:spLocks noGrp="1" noChangeArrowheads="1"/>
          </p:cNvSpPr>
          <p:nvPr/>
        </p:nvSpPr>
        <p:spPr bwMode="auto">
          <a:xfrm>
            <a:off x="5507541" y="6926256"/>
            <a:ext cx="4213368" cy="364868"/>
          </a:xfrm>
          <a:prstGeom prst="rect">
            <a:avLst/>
          </a:prstGeom>
          <a:noFill/>
          <a:ln w="9525">
            <a:noFill/>
            <a:miter lim="800000"/>
            <a:headEnd/>
            <a:tailEnd/>
          </a:ln>
        </p:spPr>
        <p:txBody>
          <a:bodyPr lIns="96167" tIns="48083" rIns="96167" bIns="48083" anchor="b"/>
          <a:lstStyle/>
          <a:p>
            <a:pPr algn="r"/>
            <a:endParaRPr lang="en-US" sz="1200" dirty="0">
              <a:solidFill>
                <a:srgbClr val="000000"/>
              </a:solidFill>
              <a:latin typeface="Calibri"/>
            </a:endParaRPr>
          </a:p>
        </p:txBody>
      </p:sp>
      <p:sp>
        <p:nvSpPr>
          <p:cNvPr id="276485" name="Rectangle 2"/>
          <p:cNvSpPr>
            <a:spLocks noGrp="1" noRot="1" noChangeAspect="1" noChangeArrowheads="1" noTextEdit="1"/>
          </p:cNvSpPr>
          <p:nvPr>
            <p:ph type="sldImg"/>
          </p:nvPr>
        </p:nvSpPr>
        <p:spPr>
          <a:xfrm>
            <a:off x="2482850" y="538163"/>
            <a:ext cx="4860925" cy="2733675"/>
          </a:xfrm>
          <a:ln/>
        </p:spPr>
      </p:sp>
      <p:sp>
        <p:nvSpPr>
          <p:cNvPr id="276486" name="Rectangle 3"/>
          <p:cNvSpPr>
            <a:spLocks noGrp="1" noChangeArrowheads="1"/>
          </p:cNvSpPr>
          <p:nvPr>
            <p:ph type="body" idx="1"/>
          </p:nvPr>
        </p:nvSpPr>
        <p:spPr>
          <a:xfrm>
            <a:off x="540176" y="3464372"/>
            <a:ext cx="8426735" cy="3461882"/>
          </a:xfrm>
          <a:noFill/>
          <a:ln/>
        </p:spPr>
        <p:txBody>
          <a:bodyPr lIns="96167" tIns="48083" rIns="96167" bIns="48083"/>
          <a:lstStyle/>
          <a:p>
            <a:pPr eaLnBrk="1" hangingPunct="1">
              <a:lnSpc>
                <a:spcPct val="90000"/>
              </a:lnSpc>
            </a:pPr>
            <a:r>
              <a:rPr lang="en-US" sz="1000" b="1" dirty="0"/>
              <a:t>Remember: if you find temperatures out of range, TAKE ACTION, DO SOMETHING ABOUT IT! </a:t>
            </a:r>
          </a:p>
          <a:p>
            <a:pPr eaLnBrk="1" hangingPunct="1">
              <a:lnSpc>
                <a:spcPct val="90000"/>
              </a:lnSpc>
            </a:pPr>
            <a:endParaRPr lang="en-US" sz="1000" b="1" dirty="0"/>
          </a:p>
        </p:txBody>
      </p:sp>
      <p:sp>
        <p:nvSpPr>
          <p:cNvPr id="8" name="Footer Placeholder 7"/>
          <p:cNvSpPr>
            <a:spLocks noGrp="1"/>
          </p:cNvSpPr>
          <p:nvPr>
            <p:ph type="ftr" sz="quarter" idx="4"/>
          </p:nvPr>
        </p:nvSpPr>
        <p:spPr>
          <a:xfrm>
            <a:off x="1" y="6746120"/>
            <a:ext cx="4068339" cy="356356"/>
          </a:xfrm>
          <a:prstGeom prst="rect">
            <a:avLst/>
          </a:prstGeom>
        </p:spPr>
        <p:txBody>
          <a:bodyPr/>
          <a:lstStyle/>
          <a:p>
            <a:pPr>
              <a:defRPr/>
            </a:pPr>
            <a:r>
              <a:rPr lang="en-US">
                <a:solidFill>
                  <a:prstClr val="black"/>
                </a:solidFill>
              </a:rPr>
              <a:t>EPIC 2022</a:t>
            </a:r>
            <a:endParaRPr lang="en-US" dirty="0">
              <a:solidFill>
                <a:prstClr val="black"/>
              </a:solidFill>
            </a:endParaRPr>
          </a:p>
        </p:txBody>
      </p:sp>
    </p:spTree>
    <p:extLst>
      <p:ext uri="{BB962C8B-B14F-4D97-AF65-F5344CB8AC3E}">
        <p14:creationId xmlns:p14="http://schemas.microsoft.com/office/powerpoint/2010/main" val="7199734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Always verify the dose, route, site and needle size.</a:t>
            </a:r>
          </a:p>
        </p:txBody>
      </p:sp>
      <p:sp>
        <p:nvSpPr>
          <p:cNvPr id="4" name="Slide Number Placeholder 3"/>
          <p:cNvSpPr>
            <a:spLocks noGrp="1"/>
          </p:cNvSpPr>
          <p:nvPr>
            <p:ph type="sldNum" sz="quarter" idx="5"/>
          </p:nvPr>
        </p:nvSpPr>
        <p:spPr/>
        <p:txBody>
          <a:bodyPr/>
          <a:lstStyle/>
          <a:p>
            <a:fld id="{49AE0DA3-8EBC-43E4-9124-D390ED151EC5}" type="slidenum">
              <a:rPr lang="en-US" smtClean="0"/>
              <a:t>73</a:t>
            </a:fld>
            <a:endParaRPr lang="en-US"/>
          </a:p>
        </p:txBody>
      </p:sp>
    </p:spTree>
    <p:extLst>
      <p:ext uri="{BB962C8B-B14F-4D97-AF65-F5344CB8AC3E}">
        <p14:creationId xmlns:p14="http://schemas.microsoft.com/office/powerpoint/2010/main" val="321374879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2388" y="481013"/>
            <a:ext cx="4862512" cy="2735262"/>
          </a:xfrm>
        </p:spPr>
      </p:sp>
      <p:sp>
        <p:nvSpPr>
          <p:cNvPr id="3" name="Notes Placeholder 2"/>
          <p:cNvSpPr>
            <a:spLocks noGrp="1"/>
          </p:cNvSpPr>
          <p:nvPr>
            <p:ph type="body" idx="1"/>
          </p:nvPr>
        </p:nvSpPr>
        <p:spPr/>
        <p:txBody>
          <a:bodyPr/>
          <a:lstStyle/>
          <a:p>
            <a:r>
              <a:rPr lang="en-US" dirty="0">
                <a:latin typeface="Lato"/>
              </a:rPr>
              <a:t>Per OSHA and the CDC, changing needles between drawing vaccine from a vial and injecting it into a recipient is not necessary unless the needle has been damaged or contaminated.</a:t>
            </a:r>
          </a:p>
          <a:p>
            <a:endParaRPr lang="en-US" dirty="0">
              <a:latin typeface="Lato"/>
            </a:endParaRPr>
          </a:p>
          <a:p>
            <a:br>
              <a:rPr lang="en-US" dirty="0">
                <a:latin typeface="Lato"/>
                <a:hlinkClick r:id="rId3" tooltip="Facebook"/>
              </a:rPr>
            </a:br>
            <a:endParaRPr lang="en-US" dirty="0"/>
          </a:p>
        </p:txBody>
      </p:sp>
    </p:spTree>
    <p:extLst>
      <p:ext uri="{BB962C8B-B14F-4D97-AF65-F5344CB8AC3E}">
        <p14:creationId xmlns:p14="http://schemas.microsoft.com/office/powerpoint/2010/main" val="234894731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6"/>
          <p:cNvSpPr txBox="1">
            <a:spLocks noGrp="1" noChangeArrowheads="1"/>
          </p:cNvSpPr>
          <p:nvPr/>
        </p:nvSpPr>
        <p:spPr bwMode="auto">
          <a:xfrm>
            <a:off x="2" y="7041692"/>
            <a:ext cx="4213368" cy="370949"/>
          </a:xfrm>
          <a:prstGeom prst="rect">
            <a:avLst/>
          </a:prstGeom>
          <a:noFill/>
          <a:ln w="9525">
            <a:noFill/>
            <a:miter lim="800000"/>
            <a:headEnd/>
            <a:tailEnd/>
          </a:ln>
        </p:spPr>
        <p:txBody>
          <a:bodyPr lIns="96162" tIns="48081" rIns="96162" bIns="48081" anchor="b"/>
          <a:lstStyle/>
          <a:p>
            <a:endParaRPr lang="en-US" sz="1200" dirty="0">
              <a:solidFill>
                <a:srgbClr val="000000"/>
              </a:solidFill>
            </a:endParaRPr>
          </a:p>
        </p:txBody>
      </p:sp>
      <p:sp>
        <p:nvSpPr>
          <p:cNvPr id="296963" name="Rectangle 2"/>
          <p:cNvSpPr>
            <a:spLocks noGrp="1" noRot="1" noChangeAspect="1" noChangeArrowheads="1" noTextEdit="1"/>
          </p:cNvSpPr>
          <p:nvPr>
            <p:ph type="sldImg"/>
          </p:nvPr>
        </p:nvSpPr>
        <p:spPr>
          <a:xfrm>
            <a:off x="2443163" y="546100"/>
            <a:ext cx="4945062" cy="2781300"/>
          </a:xfrm>
          <a:ln/>
        </p:spPr>
      </p:sp>
      <p:sp>
        <p:nvSpPr>
          <p:cNvPr id="296964" name="Rectangle 3"/>
          <p:cNvSpPr>
            <a:spLocks noGrp="1" noChangeArrowheads="1"/>
          </p:cNvSpPr>
          <p:nvPr>
            <p:ph type="body" idx="1"/>
          </p:nvPr>
        </p:nvSpPr>
        <p:spPr>
          <a:xfrm>
            <a:off x="648209" y="3522114"/>
            <a:ext cx="8318701" cy="3336005"/>
          </a:xfrm>
          <a:noFill/>
          <a:ln/>
        </p:spPr>
        <p:txBody>
          <a:bodyPr lIns="96170" tIns="48085" rIns="96170" bIns="48085"/>
          <a:lstStyle/>
          <a:p>
            <a:pPr>
              <a:spcBef>
                <a:spcPct val="0"/>
              </a:spcBef>
            </a:pPr>
            <a:r>
              <a:rPr lang="en-US" sz="1000" b="1" dirty="0">
                <a:latin typeface="Arial" charset="0"/>
              </a:rPr>
              <a:t>Vaccine Information Sheets</a:t>
            </a:r>
          </a:p>
          <a:p>
            <a:pPr>
              <a:spcBef>
                <a:spcPct val="0"/>
              </a:spcBef>
              <a:buFontTx/>
              <a:buChar char="•"/>
            </a:pPr>
            <a:r>
              <a:rPr lang="en-US" sz="1000" dirty="0">
                <a:latin typeface="Arial" charset="0"/>
              </a:rPr>
              <a:t>VIS required by law for each vaccine given and each time that vaccine is given. The most current VIS must be used.  For VIS statements in English and many other languages: www.immunize.org; www.cdc.gov/vaccines/ or call the National Immunization Program Information Hotline at 800-CDC-INFO (800-232-2522).</a:t>
            </a:r>
          </a:p>
          <a:p>
            <a:pPr>
              <a:spcBef>
                <a:spcPct val="0"/>
              </a:spcBef>
              <a:buFontTx/>
              <a:buChar char="•"/>
            </a:pPr>
            <a:r>
              <a:rPr lang="en-US" sz="1000" dirty="0">
                <a:latin typeface="Arial" charset="0"/>
              </a:rPr>
              <a:t>VIS can be provided at the same time or prior to allow time for questions and educate the parent/client about the vaccine.</a:t>
            </a:r>
          </a:p>
          <a:p>
            <a:pPr>
              <a:spcBef>
                <a:spcPct val="0"/>
              </a:spcBef>
              <a:buFontTx/>
              <a:buChar char="•"/>
            </a:pPr>
            <a:r>
              <a:rPr lang="en-US" sz="1000" dirty="0">
                <a:latin typeface="Arial" charset="0"/>
              </a:rPr>
              <a:t>Document all information listed on slide. Information will also be helpful if a specific lot of vaccine is recalled in the future.  </a:t>
            </a:r>
          </a:p>
          <a:p>
            <a:pPr>
              <a:spcBef>
                <a:spcPct val="0"/>
              </a:spcBef>
              <a:buFontTx/>
              <a:buChar char="•"/>
            </a:pPr>
            <a:r>
              <a:rPr lang="en-US" sz="1000" dirty="0">
                <a:latin typeface="Arial" charset="0"/>
              </a:rPr>
              <a:t>Refusal to consent for an immunization should be documented for liability purposes and chart completeness. There is no way to document this in GRITS.</a:t>
            </a:r>
          </a:p>
          <a:p>
            <a:pPr>
              <a:spcBef>
                <a:spcPct val="0"/>
              </a:spcBef>
              <a:buFontTx/>
              <a:buChar char="•"/>
            </a:pPr>
            <a:r>
              <a:rPr lang="en-US" sz="1000" dirty="0">
                <a:latin typeface="Arial" charset="0"/>
              </a:rPr>
              <a:t>Georgia recognizes only medical and religious exemptions. </a:t>
            </a:r>
          </a:p>
          <a:p>
            <a:pPr>
              <a:spcBef>
                <a:spcPct val="0"/>
              </a:spcBef>
              <a:buFontTx/>
              <a:buChar char="•"/>
            </a:pPr>
            <a:r>
              <a:rPr lang="en-US" sz="1000" dirty="0">
                <a:latin typeface="Arial" charset="0"/>
              </a:rPr>
              <a:t>Medical exemptions must be documented in GRITS and be re-evaluated every year.</a:t>
            </a:r>
          </a:p>
          <a:p>
            <a:pPr>
              <a:spcBef>
                <a:spcPct val="0"/>
              </a:spcBef>
            </a:pPr>
            <a:r>
              <a:rPr lang="en-US" sz="1000" dirty="0">
                <a:latin typeface="Arial" charset="0"/>
              </a:rPr>
              <a:t> </a:t>
            </a:r>
          </a:p>
          <a:p>
            <a:pPr>
              <a:spcBef>
                <a:spcPct val="0"/>
              </a:spcBef>
            </a:pPr>
            <a:r>
              <a:rPr lang="en-US" sz="1000" dirty="0">
                <a:latin typeface="Arial" charset="0"/>
              </a:rPr>
              <a:t>Georgia law does not require signed consent for immunization.  Patients, parents or legal guardians may verbally consent to immunization. However, some practices may require written consent for all medical care. </a:t>
            </a:r>
          </a:p>
          <a:p>
            <a:pPr>
              <a:spcBef>
                <a:spcPct val="0"/>
              </a:spcBef>
            </a:pPr>
            <a:endParaRPr lang="en-US" sz="1000" dirty="0">
              <a:latin typeface="Arial" charset="0"/>
            </a:endParaRPr>
          </a:p>
          <a:p>
            <a:pPr>
              <a:spcBef>
                <a:spcPct val="0"/>
              </a:spcBef>
            </a:pPr>
            <a:endParaRPr lang="en-US" sz="900" dirty="0">
              <a:latin typeface="Arial" charset="0"/>
            </a:endParaRPr>
          </a:p>
        </p:txBody>
      </p:sp>
      <p:sp>
        <p:nvSpPr>
          <p:cNvPr id="7" name="Footer Placeholder 6"/>
          <p:cNvSpPr>
            <a:spLocks noGrp="1"/>
          </p:cNvSpPr>
          <p:nvPr>
            <p:ph type="ftr" sz="quarter" idx="4"/>
          </p:nvPr>
        </p:nvSpPr>
        <p:spPr>
          <a:xfrm>
            <a:off x="214060" y="6675685"/>
            <a:ext cx="4213368" cy="364868"/>
          </a:xfrm>
          <a:prstGeom prst="rect">
            <a:avLst/>
          </a:prstGeom>
        </p:spPr>
        <p:txBody>
          <a:bodyPr/>
          <a:lstStyle/>
          <a:p>
            <a:pPr>
              <a:defRPr/>
            </a:pPr>
            <a:r>
              <a:rPr lang="en-US">
                <a:solidFill>
                  <a:srgbClr val="000000"/>
                </a:solidFill>
              </a:rPr>
              <a:t>EPIC 2022</a:t>
            </a:r>
            <a:endParaRPr lang="en-US" dirty="0">
              <a:solidFill>
                <a:srgbClr val="000000"/>
              </a:solidFill>
            </a:endParaRPr>
          </a:p>
        </p:txBody>
      </p:sp>
    </p:spTree>
    <p:extLst>
      <p:ext uri="{BB962C8B-B14F-4D97-AF65-F5344CB8AC3E}">
        <p14:creationId xmlns:p14="http://schemas.microsoft.com/office/powerpoint/2010/main" val="31387679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6"/>
          <p:cNvSpPr txBox="1">
            <a:spLocks noGrp="1" noChangeArrowheads="1"/>
          </p:cNvSpPr>
          <p:nvPr/>
        </p:nvSpPr>
        <p:spPr bwMode="auto">
          <a:xfrm>
            <a:off x="2" y="7041692"/>
            <a:ext cx="4213368" cy="370949"/>
          </a:xfrm>
          <a:prstGeom prst="rect">
            <a:avLst/>
          </a:prstGeom>
          <a:noFill/>
          <a:ln w="9525">
            <a:noFill/>
            <a:miter lim="800000"/>
            <a:headEnd/>
            <a:tailEnd/>
          </a:ln>
        </p:spPr>
        <p:txBody>
          <a:bodyPr lIns="96162" tIns="48081" rIns="96162" bIns="48081" anchor="b"/>
          <a:lstStyle/>
          <a:p>
            <a:endParaRPr lang="en-US" sz="1200" dirty="0">
              <a:solidFill>
                <a:srgbClr val="000000"/>
              </a:solidFill>
              <a:latin typeface="Calibri" panose="020F0502020204030204"/>
            </a:endParaRPr>
          </a:p>
        </p:txBody>
      </p:sp>
      <p:sp>
        <p:nvSpPr>
          <p:cNvPr id="299010" name="Rectangle 7"/>
          <p:cNvSpPr txBox="1">
            <a:spLocks noGrp="1" noChangeArrowheads="1"/>
          </p:cNvSpPr>
          <p:nvPr/>
        </p:nvSpPr>
        <p:spPr bwMode="auto">
          <a:xfrm>
            <a:off x="5507541" y="7041692"/>
            <a:ext cx="4213368" cy="370949"/>
          </a:xfrm>
          <a:prstGeom prst="rect">
            <a:avLst/>
          </a:prstGeom>
          <a:noFill/>
          <a:ln w="9525">
            <a:noFill/>
            <a:miter lim="800000"/>
            <a:headEnd/>
            <a:tailEnd/>
          </a:ln>
        </p:spPr>
        <p:txBody>
          <a:bodyPr lIns="96162" tIns="48081" rIns="96162" bIns="48081" anchor="b"/>
          <a:lstStyle/>
          <a:p>
            <a:pPr algn="r"/>
            <a:endParaRPr lang="en-US" sz="1200" dirty="0">
              <a:solidFill>
                <a:srgbClr val="000000"/>
              </a:solidFill>
              <a:latin typeface="Calibri" panose="020F0502020204030204"/>
            </a:endParaRPr>
          </a:p>
        </p:txBody>
      </p:sp>
      <p:sp>
        <p:nvSpPr>
          <p:cNvPr id="299011" name="Rectangle 2"/>
          <p:cNvSpPr>
            <a:spLocks noGrp="1" noRot="1" noChangeAspect="1" noChangeArrowheads="1" noTextEdit="1"/>
          </p:cNvSpPr>
          <p:nvPr>
            <p:ph type="sldImg"/>
          </p:nvPr>
        </p:nvSpPr>
        <p:spPr>
          <a:xfrm>
            <a:off x="2574925" y="307975"/>
            <a:ext cx="4064000" cy="2286000"/>
          </a:xfrm>
          <a:ln/>
        </p:spPr>
      </p:sp>
      <p:sp>
        <p:nvSpPr>
          <p:cNvPr id="299012" name="Rectangle 3"/>
          <p:cNvSpPr>
            <a:spLocks noGrp="1" noChangeArrowheads="1"/>
          </p:cNvSpPr>
          <p:nvPr>
            <p:ph type="body" idx="1"/>
          </p:nvPr>
        </p:nvSpPr>
        <p:spPr>
          <a:xfrm>
            <a:off x="216074" y="2759960"/>
            <a:ext cx="9061442" cy="4653949"/>
          </a:xfrm>
          <a:noFill/>
          <a:ln/>
        </p:spPr>
        <p:txBody>
          <a:bodyPr lIns="94584" tIns="47292" rIns="94584" bIns="47292"/>
          <a:lstStyle/>
          <a:p>
            <a:pPr>
              <a:spcBef>
                <a:spcPct val="0"/>
              </a:spcBef>
            </a:pPr>
            <a:r>
              <a:rPr lang="en-US" sz="900" dirty="0">
                <a:latin typeface="Arial" charset="0"/>
              </a:rPr>
              <a:t>In 2004, House Bill 1526 was passed making the Georgia Immunization Registry a birth to death registry mandating that providers of immunizations in Georgia report those immunizations into the registry database.  Immunization data may now be shared by all providers of immunizations to Georgians of any age, and to schools, daycares, colleges and universities, and long term care facilities. The patient (age 18 or older) or parent or legal guardian may OPT-OUT of the registry.</a:t>
            </a:r>
            <a:endParaRPr lang="en-US" sz="900" dirty="0">
              <a:latin typeface="Arial" charset="0"/>
              <a:cs typeface="Times New Roman" pitchFamily="18" charset="0"/>
            </a:endParaRPr>
          </a:p>
          <a:p>
            <a:pPr>
              <a:spcBef>
                <a:spcPct val="0"/>
              </a:spcBef>
            </a:pPr>
            <a:r>
              <a:rPr lang="en-US" sz="900" dirty="0">
                <a:latin typeface="Arial" charset="0"/>
                <a:cs typeface="Times New Roman" pitchFamily="18" charset="0"/>
              </a:rPr>
              <a:t>Contact GRITS to enroll: 1-888-223-8644</a:t>
            </a:r>
            <a:r>
              <a:rPr lang="en-US" sz="900" dirty="0">
                <a:latin typeface="Arial" charset="0"/>
              </a:rPr>
              <a:t> </a:t>
            </a:r>
            <a:r>
              <a:rPr lang="en-US" sz="900" dirty="0">
                <a:solidFill>
                  <a:srgbClr val="FFFFFF"/>
                </a:solidFill>
                <a:latin typeface="Arial" charset="0"/>
              </a:rPr>
              <a:t> </a:t>
            </a:r>
            <a:endParaRPr lang="en-US" sz="900" dirty="0">
              <a:latin typeface="Arial" charset="0"/>
            </a:endParaRPr>
          </a:p>
          <a:p>
            <a:pPr>
              <a:spcBef>
                <a:spcPct val="0"/>
              </a:spcBef>
            </a:pPr>
            <a:endParaRPr lang="en-US" sz="900" dirty="0">
              <a:latin typeface="Arial" charset="0"/>
            </a:endParaRPr>
          </a:p>
          <a:p>
            <a:pPr>
              <a:spcBef>
                <a:spcPct val="0"/>
              </a:spcBef>
            </a:pPr>
            <a:r>
              <a:rPr lang="en-US" sz="900" b="1" dirty="0">
                <a:latin typeface="Arial" charset="0"/>
              </a:rPr>
              <a:t>Benefits of GRITS include:</a:t>
            </a:r>
            <a:r>
              <a:rPr lang="en-US" sz="900" dirty="0">
                <a:latin typeface="Arial" charset="0"/>
              </a:rPr>
              <a:t> accurate immunization records, inventory tracking, reduction in missed opportunities or over-immunization, generation of school entrance forms/college immunization forms, reminder/recall notices for parents, assistance in generating reporting of immunizations to HEDIS/COCASA, and elimination of phone calls to providers for immunization records. The GRITS program is web-based.  New users to the system will have to attend a training session and receive a password.  </a:t>
            </a:r>
            <a:endParaRPr lang="en-US" sz="900" b="1" dirty="0">
              <a:latin typeface="Arial" charset="0"/>
            </a:endParaRPr>
          </a:p>
          <a:p>
            <a:pPr>
              <a:lnSpc>
                <a:spcPct val="80000"/>
              </a:lnSpc>
              <a:spcBef>
                <a:spcPct val="0"/>
              </a:spcBef>
            </a:pPr>
            <a:r>
              <a:rPr lang="en-US" sz="900" b="1" dirty="0">
                <a:latin typeface="Arial" charset="0"/>
              </a:rPr>
              <a:t>Advantages of a statewide registry are as follows:</a:t>
            </a:r>
          </a:p>
          <a:p>
            <a:pPr>
              <a:spcBef>
                <a:spcPct val="0"/>
              </a:spcBef>
            </a:pPr>
            <a:r>
              <a:rPr lang="en-US" sz="900" b="1" u="sng" dirty="0">
                <a:latin typeface="Arial" charset="0"/>
              </a:rPr>
              <a:t>Benefits to the Community</a:t>
            </a:r>
          </a:p>
          <a:p>
            <a:pPr>
              <a:spcBef>
                <a:spcPct val="0"/>
              </a:spcBef>
              <a:buFontTx/>
              <a:buChar char="•"/>
            </a:pPr>
            <a:r>
              <a:rPr lang="en-US" sz="900" dirty="0">
                <a:latin typeface="Arial" charset="0"/>
              </a:rPr>
              <a:t>Enhance the overall health status by facilitating identification of inadequately immunized segments of the population </a:t>
            </a:r>
          </a:p>
          <a:p>
            <a:pPr>
              <a:spcBef>
                <a:spcPct val="0"/>
              </a:spcBef>
              <a:buFontTx/>
              <a:buChar char="•"/>
            </a:pPr>
            <a:r>
              <a:rPr lang="en-US" sz="900" dirty="0">
                <a:latin typeface="Arial" charset="0"/>
              </a:rPr>
              <a:t>Decrease occurrence of over-immunization due to inability to locate past records</a:t>
            </a:r>
          </a:p>
          <a:p>
            <a:pPr>
              <a:spcBef>
                <a:spcPct val="0"/>
              </a:spcBef>
              <a:buFontTx/>
              <a:buChar char="•"/>
            </a:pPr>
            <a:r>
              <a:rPr lang="en-US" sz="900" dirty="0">
                <a:latin typeface="Arial" charset="0"/>
              </a:rPr>
              <a:t>Assist in issuing reminders to patients for pending and overdue immunizations</a:t>
            </a:r>
          </a:p>
          <a:p>
            <a:pPr>
              <a:spcBef>
                <a:spcPct val="0"/>
              </a:spcBef>
            </a:pPr>
            <a:r>
              <a:rPr lang="en-US" sz="900" b="1" u="sng" dirty="0">
                <a:latin typeface="Arial" charset="0"/>
              </a:rPr>
              <a:t>Benefits to Healthcare Providers</a:t>
            </a:r>
          </a:p>
          <a:p>
            <a:pPr>
              <a:spcBef>
                <a:spcPct val="0"/>
              </a:spcBef>
              <a:buFontTx/>
              <a:buChar char="•"/>
            </a:pPr>
            <a:r>
              <a:rPr lang="en-US" sz="900" dirty="0">
                <a:latin typeface="Arial" charset="0"/>
              </a:rPr>
              <a:t>Reduce staff time needed to obtain complete immunization history of patients</a:t>
            </a:r>
          </a:p>
          <a:p>
            <a:pPr>
              <a:spcBef>
                <a:spcPct val="0"/>
              </a:spcBef>
              <a:buFontTx/>
              <a:buChar char="•"/>
            </a:pPr>
            <a:r>
              <a:rPr lang="en-US" sz="900" dirty="0">
                <a:latin typeface="Arial" charset="0"/>
              </a:rPr>
              <a:t>Provide printouts of school certificates</a:t>
            </a:r>
          </a:p>
          <a:p>
            <a:pPr>
              <a:spcBef>
                <a:spcPct val="0"/>
              </a:spcBef>
              <a:buFontTx/>
              <a:buChar char="•"/>
            </a:pPr>
            <a:r>
              <a:rPr lang="en-US" sz="900" dirty="0">
                <a:latin typeface="Arial" charset="0"/>
              </a:rPr>
              <a:t>Provide vaccine information and simplify complex and dynamic immunization schedules</a:t>
            </a:r>
          </a:p>
          <a:p>
            <a:pPr>
              <a:spcBef>
                <a:spcPct val="0"/>
              </a:spcBef>
              <a:buFontTx/>
              <a:buChar char="•"/>
            </a:pPr>
            <a:r>
              <a:rPr lang="en-US" sz="900" dirty="0">
                <a:latin typeface="Arial" charset="0"/>
              </a:rPr>
              <a:t>Streamline vaccine inventory process</a:t>
            </a:r>
          </a:p>
          <a:p>
            <a:pPr>
              <a:spcBef>
                <a:spcPct val="0"/>
              </a:spcBef>
              <a:buFontTx/>
              <a:buChar char="•"/>
            </a:pPr>
            <a:r>
              <a:rPr lang="en-US" sz="900" dirty="0">
                <a:latin typeface="Arial" charset="0"/>
              </a:rPr>
              <a:t>Generate HEDIS and other reports</a:t>
            </a:r>
          </a:p>
          <a:p>
            <a:pPr>
              <a:spcBef>
                <a:spcPct val="0"/>
              </a:spcBef>
              <a:buFontTx/>
              <a:buChar char="•"/>
            </a:pPr>
            <a:r>
              <a:rPr lang="en-US" sz="900" dirty="0">
                <a:latin typeface="Arial" charset="0"/>
              </a:rPr>
              <a:t>Reinforce the concept of a medical home</a:t>
            </a:r>
          </a:p>
          <a:p>
            <a:pPr>
              <a:spcBef>
                <a:spcPct val="0"/>
              </a:spcBef>
            </a:pPr>
            <a:r>
              <a:rPr lang="en-US" sz="900" b="1" u="sng" dirty="0">
                <a:latin typeface="Arial" charset="0"/>
              </a:rPr>
              <a:t>Benefits to Public Health Officials</a:t>
            </a:r>
          </a:p>
          <a:p>
            <a:pPr>
              <a:spcBef>
                <a:spcPct val="0"/>
              </a:spcBef>
              <a:buFontTx/>
              <a:buChar char="•"/>
            </a:pPr>
            <a:r>
              <a:rPr lang="en-US" sz="900" dirty="0">
                <a:latin typeface="Arial" charset="0"/>
              </a:rPr>
              <a:t>Provide an accurate measure of immunization rates for districts, counties, and the state</a:t>
            </a:r>
          </a:p>
          <a:p>
            <a:pPr>
              <a:spcBef>
                <a:spcPct val="0"/>
              </a:spcBef>
              <a:buFontTx/>
              <a:buChar char="•"/>
            </a:pPr>
            <a:r>
              <a:rPr lang="en-US" sz="900" dirty="0">
                <a:latin typeface="Arial" charset="0"/>
              </a:rPr>
              <a:t>Allow Georgia healthcare providers to update and exchange immunization information about their patients in a confidential manner</a:t>
            </a:r>
          </a:p>
          <a:p>
            <a:pPr>
              <a:spcBef>
                <a:spcPct val="0"/>
              </a:spcBef>
              <a:buFontTx/>
              <a:buChar char="•"/>
            </a:pPr>
            <a:r>
              <a:rPr lang="en-US" sz="900" dirty="0">
                <a:latin typeface="Arial" charset="0"/>
              </a:rPr>
              <a:t>Facilitate community outreach programs</a:t>
            </a:r>
          </a:p>
          <a:p>
            <a:pPr>
              <a:spcBef>
                <a:spcPct val="0"/>
              </a:spcBef>
            </a:pPr>
            <a:r>
              <a:rPr lang="en-US" sz="900" dirty="0">
                <a:latin typeface="Arial" charset="0"/>
              </a:rPr>
              <a:t>The Georgia Code 31-12-3.1, which took affect July 1, 1996 and House Bill 1526, which took affect July 1, 2004 states: </a:t>
            </a:r>
          </a:p>
          <a:p>
            <a:pPr>
              <a:spcBef>
                <a:spcPct val="0"/>
              </a:spcBef>
            </a:pPr>
            <a:r>
              <a:rPr lang="en-US" sz="900" dirty="0">
                <a:latin typeface="Arial" charset="0"/>
              </a:rPr>
              <a:t>Any person who administers a vaccine or vaccines licensed for use by the United States Food and Drug Administration to a person shall, for each such vaccination, provide to the department such data as are deemed by the department to be necessary and appropriate for purposes of the vaccination registry established pursuant to subsection (a) of this Code section… </a:t>
            </a:r>
          </a:p>
          <a:p>
            <a:pPr>
              <a:spcBef>
                <a:spcPct val="0"/>
              </a:spcBef>
            </a:pPr>
            <a:r>
              <a:rPr lang="en-US" sz="900" dirty="0">
                <a:latin typeface="Arial" charset="0"/>
              </a:rPr>
              <a:t> </a:t>
            </a:r>
          </a:p>
          <a:p>
            <a:pPr>
              <a:lnSpc>
                <a:spcPct val="80000"/>
              </a:lnSpc>
              <a:spcBef>
                <a:spcPct val="0"/>
              </a:spcBef>
            </a:pPr>
            <a:endParaRPr lang="en-US" sz="900" dirty="0">
              <a:latin typeface="Arial" charset="0"/>
            </a:endParaRPr>
          </a:p>
        </p:txBody>
      </p:sp>
      <p:sp>
        <p:nvSpPr>
          <p:cNvPr id="6" name="Footer Placeholder 5"/>
          <p:cNvSpPr>
            <a:spLocks noGrp="1"/>
          </p:cNvSpPr>
          <p:nvPr>
            <p:ph type="ftr" sz="quarter" idx="4"/>
          </p:nvPr>
        </p:nvSpPr>
        <p:spPr>
          <a:xfrm>
            <a:off x="221698" y="6693676"/>
            <a:ext cx="4213368" cy="364868"/>
          </a:xfrm>
          <a:prstGeom prst="rect">
            <a:avLst/>
          </a:prstGeom>
        </p:spPr>
        <p:txBody>
          <a:bodyPr/>
          <a:lstStyle/>
          <a:p>
            <a:pPr>
              <a:defRPr/>
            </a:pPr>
            <a:r>
              <a:rPr lang="en-US">
                <a:solidFill>
                  <a:prstClr val="black"/>
                </a:solidFill>
              </a:rPr>
              <a:t>EPIC 2022</a:t>
            </a:r>
            <a:endParaRPr lang="en-US" dirty="0">
              <a:solidFill>
                <a:prstClr val="black"/>
              </a:solidFill>
            </a:endParaRPr>
          </a:p>
        </p:txBody>
      </p:sp>
    </p:spTree>
    <p:extLst>
      <p:ext uri="{BB962C8B-B14F-4D97-AF65-F5344CB8AC3E}">
        <p14:creationId xmlns:p14="http://schemas.microsoft.com/office/powerpoint/2010/main" val="384722546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xfrm>
            <a:off x="2433638" y="546100"/>
            <a:ext cx="4864100" cy="2735263"/>
          </a:xfrm>
          <a:ln/>
        </p:spPr>
      </p:sp>
      <p:sp>
        <p:nvSpPr>
          <p:cNvPr id="158723" name="Notes Placeholder 2"/>
          <p:cNvSpPr>
            <a:spLocks noGrp="1"/>
          </p:cNvSpPr>
          <p:nvPr>
            <p:ph type="body" idx="1"/>
          </p:nvPr>
        </p:nvSpPr>
        <p:spPr>
          <a:noFill/>
          <a:ln/>
        </p:spPr>
        <p:txBody>
          <a:bodyPr lIns="96170" tIns="48085" rIns="96170" bIns="48085"/>
          <a:lstStyle/>
          <a:p>
            <a:r>
              <a:rPr lang="en-US" sz="1000" dirty="0">
                <a:latin typeface="Arial" charset="0"/>
              </a:rPr>
              <a:t>Medical exemptions should be entered in GRITS and will be listed on the immunization certificate.  Medical exemptions must be reviewed on an annual basis.</a:t>
            </a:r>
          </a:p>
          <a:p>
            <a:endParaRPr lang="en-US" sz="1000" dirty="0">
              <a:latin typeface="Arial" charset="0"/>
            </a:endParaRPr>
          </a:p>
          <a:p>
            <a:r>
              <a:rPr lang="en-US" sz="1000" dirty="0">
                <a:latin typeface="Arial" charset="0"/>
              </a:rPr>
              <a:t>Georgia now has an </a:t>
            </a:r>
            <a:r>
              <a:rPr lang="en-US" sz="1000" u="sng" dirty="0">
                <a:latin typeface="Arial" charset="0"/>
              </a:rPr>
              <a:t>Affidavit of Religious Objection to Immunization</a:t>
            </a:r>
            <a:r>
              <a:rPr lang="en-US" sz="1000" dirty="0">
                <a:latin typeface="Arial" charset="0"/>
              </a:rPr>
              <a:t> form that must be filled out for if the parent is refusing immunizations due to a religious exemption. See URL on slide.</a:t>
            </a:r>
          </a:p>
          <a:p>
            <a:r>
              <a:rPr lang="en-US" sz="1000" dirty="0">
                <a:latin typeface="Arial" charset="0"/>
              </a:rPr>
              <a:t>The form lists all vaccines that are required for admittance into childcare facilities or schools in Georgia. It confirms the safety of vaccines. The form also states that risks if a child is not vaccinated such as, contracting vaccine preventable diseases and spreading them to others.  Lastly the form mentions the exclusion of the child from childcare or school during an epidemic or outbreak of a vaccine preventable disease.</a:t>
            </a:r>
          </a:p>
          <a:p>
            <a:endParaRPr lang="en-US" sz="1000" dirty="0">
              <a:latin typeface="Arial" charset="0"/>
            </a:endParaRPr>
          </a:p>
          <a:p>
            <a:r>
              <a:rPr lang="en-US" sz="1000" dirty="0">
                <a:latin typeface="Arial" charset="0"/>
              </a:rPr>
              <a:t>The form must be signed and notarized. It does not expire and must be kept on file at the school or childcare facility.</a:t>
            </a:r>
          </a:p>
          <a:p>
            <a:endParaRPr lang="en-US" sz="1000" dirty="0">
              <a:latin typeface="Arial" charset="0"/>
            </a:endParaRPr>
          </a:p>
          <a:p>
            <a:endParaRPr lang="en-US" sz="1000" dirty="0">
              <a:latin typeface="Arial" charset="0"/>
            </a:endParaRPr>
          </a:p>
        </p:txBody>
      </p:sp>
      <p:sp>
        <p:nvSpPr>
          <p:cNvPr id="158724" name="Slide Number Placeholder 3"/>
          <p:cNvSpPr txBox="1">
            <a:spLocks noGrp="1"/>
          </p:cNvSpPr>
          <p:nvPr/>
        </p:nvSpPr>
        <p:spPr bwMode="auto">
          <a:xfrm>
            <a:off x="5507541" y="6926485"/>
            <a:ext cx="4213368" cy="364619"/>
          </a:xfrm>
          <a:prstGeom prst="rect">
            <a:avLst/>
          </a:prstGeom>
          <a:noFill/>
          <a:ln w="9525">
            <a:noFill/>
            <a:miter lim="800000"/>
            <a:headEnd/>
            <a:tailEnd/>
          </a:ln>
        </p:spPr>
        <p:txBody>
          <a:bodyPr lIns="96170" tIns="48085" rIns="96170" bIns="48085" anchor="b"/>
          <a:lstStyle/>
          <a:p>
            <a:pPr algn="r"/>
            <a:endParaRPr lang="en-US" sz="1200" dirty="0">
              <a:solidFill>
                <a:srgbClr val="000000"/>
              </a:solidFill>
            </a:endParaRPr>
          </a:p>
        </p:txBody>
      </p:sp>
      <p:sp>
        <p:nvSpPr>
          <p:cNvPr id="5" name="Footer Placeholder 4"/>
          <p:cNvSpPr>
            <a:spLocks noGrp="1"/>
          </p:cNvSpPr>
          <p:nvPr>
            <p:ph type="ftr" sz="quarter" idx="10"/>
          </p:nvPr>
        </p:nvSpPr>
        <p:spPr>
          <a:xfrm>
            <a:off x="188561" y="6737607"/>
            <a:ext cx="4213368" cy="364868"/>
          </a:xfrm>
          <a:prstGeom prst="rect">
            <a:avLst/>
          </a:prstGeom>
        </p:spPr>
        <p:txBody>
          <a:bodyPr/>
          <a:lstStyle/>
          <a:p>
            <a:pPr>
              <a:defRPr/>
            </a:pPr>
            <a:r>
              <a:rPr lang="en-US">
                <a:solidFill>
                  <a:srgbClr val="000000"/>
                </a:solidFill>
              </a:rPr>
              <a:t>EPIC 2022</a:t>
            </a:r>
            <a:endParaRPr lang="en-US" dirty="0">
              <a:solidFill>
                <a:srgbClr val="000000"/>
              </a:solidFill>
            </a:endParaRPr>
          </a:p>
        </p:txBody>
      </p:sp>
    </p:spTree>
    <p:extLst>
      <p:ext uri="{BB962C8B-B14F-4D97-AF65-F5344CB8AC3E}">
        <p14:creationId xmlns:p14="http://schemas.microsoft.com/office/powerpoint/2010/main" val="342972919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48213" y="3412616"/>
            <a:ext cx="8102631" cy="3513639"/>
          </a:xfrm>
        </p:spPr>
        <p:txBody>
          <a:bodyPr/>
          <a:lstStyle/>
          <a:p>
            <a:pPr marL="185835" indent="-185835" defTabSz="991123">
              <a:lnSpc>
                <a:spcPct val="90000"/>
              </a:lnSpc>
              <a:spcBef>
                <a:spcPct val="0"/>
              </a:spcBef>
              <a:buFontTx/>
              <a:buChar char="•"/>
              <a:defRPr/>
            </a:pPr>
            <a:r>
              <a:rPr lang="en-US" sz="900" dirty="0">
                <a:solidFill>
                  <a:srgbClr val="000000"/>
                </a:solidFill>
                <a:cs typeface="Arial" pitchFamily="34" charset="0"/>
              </a:rPr>
              <a:t>Nothing is 100% risk free.  Most reactions to vaccines are mild with very small risk of severe allergic reactions (anaphylaxis).</a:t>
            </a:r>
          </a:p>
          <a:p>
            <a:pPr marL="185835" indent="-185835" defTabSz="991123">
              <a:lnSpc>
                <a:spcPct val="90000"/>
              </a:lnSpc>
              <a:spcBef>
                <a:spcPct val="0"/>
              </a:spcBef>
              <a:buFontTx/>
              <a:buChar char="•"/>
              <a:defRPr/>
            </a:pPr>
            <a:r>
              <a:rPr lang="en-US" sz="900" dirty="0">
                <a:solidFill>
                  <a:srgbClr val="000000"/>
                </a:solidFill>
                <a:cs typeface="Arial" pitchFamily="34" charset="0"/>
              </a:rPr>
              <a:t>Systems in place to monitor safety include the FDA (pre and post licensure monitoring) and the Vaccine Safety Datalink (VSD) Project. This large project links 4 HMO's at 10 sites with the CDC to monitor adverse events possibly caused by vaccines.</a:t>
            </a:r>
          </a:p>
          <a:p>
            <a:pPr marL="185835" indent="-185835" defTabSz="991123">
              <a:lnSpc>
                <a:spcPct val="90000"/>
              </a:lnSpc>
              <a:spcBef>
                <a:spcPct val="0"/>
              </a:spcBef>
              <a:buFontTx/>
              <a:buChar char="•"/>
              <a:defRPr/>
            </a:pPr>
            <a:r>
              <a:rPr lang="en-US" sz="900" dirty="0">
                <a:solidFill>
                  <a:srgbClr val="000000"/>
                </a:solidFill>
                <a:cs typeface="Arial" pitchFamily="34" charset="0"/>
              </a:rPr>
              <a:t>FDA monitors vaccines for safety before issuing licenses - very stringent licensing involving laboratory and human testing; vaccine safety is also monitored after licensure to ensure each vaccine lot is effective and pure. Vaccine manufacturers also do post-licensure monitoring.</a:t>
            </a:r>
          </a:p>
          <a:p>
            <a:pPr marL="185835" indent="-185835" defTabSz="991123">
              <a:lnSpc>
                <a:spcPct val="90000"/>
              </a:lnSpc>
              <a:spcBef>
                <a:spcPct val="0"/>
              </a:spcBef>
              <a:buFontTx/>
              <a:buChar char="•"/>
              <a:defRPr/>
            </a:pPr>
            <a:r>
              <a:rPr lang="en-US" sz="900" dirty="0">
                <a:solidFill>
                  <a:srgbClr val="000000"/>
                </a:solidFill>
                <a:cs typeface="Arial" pitchFamily="34" charset="0"/>
              </a:rPr>
              <a:t>The Institute of Medicine reviews research related to vaccine safety and publishes a report periodically. </a:t>
            </a:r>
          </a:p>
          <a:p>
            <a:pPr marL="185835" indent="-185835">
              <a:lnSpc>
                <a:spcPct val="90000"/>
              </a:lnSpc>
              <a:spcBef>
                <a:spcPct val="0"/>
              </a:spcBef>
            </a:pPr>
            <a:endParaRPr lang="en-US" sz="900" dirty="0">
              <a:solidFill>
                <a:prstClr val="black"/>
              </a:solidFill>
            </a:endParaRPr>
          </a:p>
          <a:p>
            <a:pPr marL="185835" indent="-185835">
              <a:lnSpc>
                <a:spcPct val="90000"/>
              </a:lnSpc>
              <a:spcBef>
                <a:spcPct val="0"/>
              </a:spcBef>
            </a:pPr>
            <a:r>
              <a:rPr lang="en-US" sz="900" b="1" dirty="0">
                <a:solidFill>
                  <a:prstClr val="black"/>
                </a:solidFill>
              </a:rPr>
              <a:t>VAERS</a:t>
            </a:r>
            <a:r>
              <a:rPr lang="en-US" sz="900" dirty="0">
                <a:solidFill>
                  <a:prstClr val="black"/>
                </a:solidFill>
              </a:rPr>
              <a:t> </a:t>
            </a:r>
          </a:p>
          <a:p>
            <a:pPr marL="185835" indent="-185835">
              <a:lnSpc>
                <a:spcPct val="90000"/>
              </a:lnSpc>
              <a:spcBef>
                <a:spcPct val="0"/>
              </a:spcBef>
              <a:buFont typeface="Arial" panose="020B0604020202020204" pitchFamily="34" charset="0"/>
              <a:buChar char="•"/>
            </a:pPr>
            <a:r>
              <a:rPr lang="en-US" sz="900" dirty="0"/>
              <a:t>Updated system.  Two options for reporting are outlined in the gray box.</a:t>
            </a:r>
          </a:p>
          <a:p>
            <a:pPr marL="185835" indent="-185835">
              <a:lnSpc>
                <a:spcPct val="90000"/>
              </a:lnSpc>
              <a:spcBef>
                <a:spcPct val="0"/>
              </a:spcBef>
              <a:buFont typeface="Arial" panose="020B0604020202020204" pitchFamily="34" charset="0"/>
              <a:buChar char="•"/>
            </a:pPr>
            <a:r>
              <a:rPr lang="en-US" sz="900" dirty="0">
                <a:solidFill>
                  <a:prstClr val="black"/>
                </a:solidFill>
              </a:rPr>
              <a:t>Passive reporting system to monitor vaccine adverse events established by the National Childhood Vaccine Injury Act 1986</a:t>
            </a:r>
          </a:p>
          <a:p>
            <a:pPr marL="185835" indent="-185835">
              <a:lnSpc>
                <a:spcPct val="90000"/>
              </a:lnSpc>
              <a:spcBef>
                <a:spcPct val="0"/>
              </a:spcBef>
              <a:buFont typeface="Arial" panose="020B0604020202020204" pitchFamily="34" charset="0"/>
              <a:buChar char="•"/>
            </a:pPr>
            <a:r>
              <a:rPr lang="en-US" sz="900" dirty="0">
                <a:solidFill>
                  <a:prstClr val="black"/>
                </a:solidFill>
              </a:rPr>
              <a:t>Mandates patients/ parents are educated about risk of vaccines and compensated for any injury caused by vaccine.</a:t>
            </a:r>
          </a:p>
          <a:p>
            <a:pPr marL="185835" indent="-185835">
              <a:lnSpc>
                <a:spcPct val="90000"/>
              </a:lnSpc>
              <a:spcBef>
                <a:spcPct val="0"/>
              </a:spcBef>
              <a:buFont typeface="Arial" panose="020B0604020202020204" pitchFamily="34" charset="0"/>
              <a:buChar char="•"/>
            </a:pPr>
            <a:r>
              <a:rPr lang="en-US" sz="900" dirty="0">
                <a:solidFill>
                  <a:prstClr val="black"/>
                </a:solidFill>
              </a:rPr>
              <a:t>Emphasize there is no penalty for reporting an “adverse event”. The healthcare provider is only reporting that a specific event occurred after administration of a specific vaccine and is not claiming that the event was caused by the vaccine.</a:t>
            </a:r>
          </a:p>
          <a:p>
            <a:pPr marL="185835" indent="-185835">
              <a:lnSpc>
                <a:spcPct val="90000"/>
              </a:lnSpc>
              <a:spcBef>
                <a:spcPct val="0"/>
              </a:spcBef>
            </a:pPr>
            <a:endParaRPr lang="en-US" sz="900" dirty="0">
              <a:solidFill>
                <a:prstClr val="black"/>
              </a:solidFill>
              <a:cs typeface="Arial" pitchFamily="34" charset="0"/>
            </a:endParaRPr>
          </a:p>
          <a:p>
            <a:pPr marL="185835" indent="-185835">
              <a:lnSpc>
                <a:spcPct val="90000"/>
              </a:lnSpc>
              <a:spcBef>
                <a:spcPct val="0"/>
              </a:spcBef>
            </a:pPr>
            <a:r>
              <a:rPr lang="en-US" sz="900" b="1" dirty="0">
                <a:solidFill>
                  <a:prstClr val="black"/>
                </a:solidFill>
                <a:cs typeface="Arial" pitchFamily="34" charset="0"/>
              </a:rPr>
              <a:t>VERP – </a:t>
            </a:r>
            <a:r>
              <a:rPr lang="en-US" sz="900" dirty="0">
                <a:solidFill>
                  <a:prstClr val="black"/>
                </a:solidFill>
                <a:cs typeface="Arial" pitchFamily="34" charset="0"/>
              </a:rPr>
              <a:t>There is relatively little data available on why vaccine administration errors occur.  The Institute for Safe Medication Practice (ISMP) has launched a national patient safety reporting program to capture the unique causes and consequences of vaccine –related errors.  The ISMP National Vaccine Error Reporting Program (ISMP VERP) allows healthcare practitioners to report errors and near misses in confidence.  </a:t>
            </a:r>
          </a:p>
          <a:p>
            <a:pPr marL="185835" indent="-185835">
              <a:lnSpc>
                <a:spcPct val="90000"/>
              </a:lnSpc>
              <a:spcBef>
                <a:spcPct val="0"/>
              </a:spcBef>
            </a:pPr>
            <a:endParaRPr lang="en-US" sz="900" b="1" u="sng" dirty="0">
              <a:solidFill>
                <a:prstClr val="black"/>
              </a:solidFill>
              <a:cs typeface="Arial" pitchFamily="34" charset="0"/>
            </a:endParaRPr>
          </a:p>
          <a:p>
            <a:pPr marL="185835" indent="-185835">
              <a:lnSpc>
                <a:spcPct val="90000"/>
              </a:lnSpc>
              <a:spcBef>
                <a:spcPct val="0"/>
              </a:spcBef>
            </a:pPr>
            <a:r>
              <a:rPr lang="en-US" sz="900" b="1" u="sng" dirty="0">
                <a:solidFill>
                  <a:prstClr val="black"/>
                </a:solidFill>
                <a:cs typeface="Arial" pitchFamily="34" charset="0"/>
              </a:rPr>
              <a:t>So</a:t>
            </a:r>
            <a:r>
              <a:rPr lang="en-US" sz="1000" b="1" u="sng" dirty="0">
                <a:solidFill>
                  <a:prstClr val="black"/>
                </a:solidFill>
              </a:rPr>
              <a:t>urces of Vaccine Safety Information:</a:t>
            </a:r>
            <a:endParaRPr lang="en-US" sz="1000" b="1" dirty="0">
              <a:solidFill>
                <a:prstClr val="black"/>
              </a:solidFill>
            </a:endParaRPr>
          </a:p>
          <a:p>
            <a:pPr marL="185835" indent="-185835">
              <a:lnSpc>
                <a:spcPct val="90000"/>
              </a:lnSpc>
              <a:spcBef>
                <a:spcPct val="0"/>
              </a:spcBef>
            </a:pPr>
            <a:r>
              <a:rPr lang="en-US" sz="1000" b="1" dirty="0">
                <a:solidFill>
                  <a:srgbClr val="FF0000"/>
                </a:solidFill>
                <a:hlinkClick r:id="rId3"/>
              </a:rPr>
              <a:t>https://www.cdc.gov/vaccines/hcp/vis/index.html</a:t>
            </a:r>
            <a:r>
              <a:rPr lang="en-US" sz="1000" b="1" dirty="0">
                <a:solidFill>
                  <a:prstClr val="black"/>
                </a:solidFill>
              </a:rPr>
              <a:t>   www.cdc.gov/vaccinesafety/ </a:t>
            </a:r>
          </a:p>
          <a:p>
            <a:pPr marL="185835" indent="-185835">
              <a:lnSpc>
                <a:spcPct val="90000"/>
              </a:lnSpc>
              <a:spcBef>
                <a:spcPct val="0"/>
              </a:spcBef>
            </a:pPr>
            <a:r>
              <a:rPr lang="en-US" sz="1000" b="1" dirty="0">
                <a:solidFill>
                  <a:prstClr val="black"/>
                </a:solidFill>
              </a:rPr>
              <a:t>www.idsociety.org 		www.vaccinesafety.edu</a:t>
            </a:r>
          </a:p>
          <a:p>
            <a:pPr marL="185835" indent="-185835">
              <a:lnSpc>
                <a:spcPct val="90000"/>
              </a:lnSpc>
              <a:spcBef>
                <a:spcPct val="0"/>
              </a:spcBef>
            </a:pPr>
            <a:r>
              <a:rPr lang="en-US" sz="1000" b="1" dirty="0">
                <a:solidFill>
                  <a:prstClr val="black"/>
                </a:solidFill>
              </a:rPr>
              <a:t>www.acponline.org    		www.aap.org</a:t>
            </a:r>
          </a:p>
          <a:p>
            <a:pPr marL="185835" indent="-185835">
              <a:lnSpc>
                <a:spcPct val="90000"/>
              </a:lnSpc>
              <a:spcBef>
                <a:spcPct val="0"/>
              </a:spcBef>
            </a:pPr>
            <a:r>
              <a:rPr lang="en-US" sz="1000" b="1" dirty="0">
                <a:solidFill>
                  <a:prstClr val="black"/>
                </a:solidFill>
              </a:rPr>
              <a:t>www.aafp.org   		www.immunize.org</a:t>
            </a:r>
          </a:p>
          <a:p>
            <a:pPr marL="185835" indent="-185835">
              <a:lnSpc>
                <a:spcPct val="90000"/>
              </a:lnSpc>
              <a:spcBef>
                <a:spcPct val="0"/>
              </a:spcBef>
            </a:pPr>
            <a:r>
              <a:rPr lang="en-US" sz="1000" b="1" dirty="0">
                <a:solidFill>
                  <a:prstClr val="black"/>
                </a:solidFill>
              </a:rPr>
              <a:t>www.vaccine.chop.edu  		www.vaers.hhs.gov  </a:t>
            </a:r>
          </a:p>
          <a:p>
            <a:pPr marL="185835" indent="-185835">
              <a:lnSpc>
                <a:spcPct val="90000"/>
              </a:lnSpc>
              <a:spcBef>
                <a:spcPct val="0"/>
              </a:spcBef>
            </a:pPr>
            <a:endParaRPr lang="en-US" sz="900" dirty="0">
              <a:solidFill>
                <a:prstClr val="black"/>
              </a:solidFill>
            </a:endParaRPr>
          </a:p>
          <a:p>
            <a:pPr marL="185835" indent="-185835">
              <a:lnSpc>
                <a:spcPct val="90000"/>
              </a:lnSpc>
              <a:spcBef>
                <a:spcPct val="0"/>
              </a:spcBef>
              <a:buFontTx/>
              <a:buChar char="•"/>
            </a:pPr>
            <a:endParaRPr lang="en-US" sz="900" dirty="0">
              <a:solidFill>
                <a:prstClr val="black"/>
              </a:solidFill>
            </a:endParaRPr>
          </a:p>
          <a:p>
            <a:endParaRPr lang="en-US" dirty="0"/>
          </a:p>
        </p:txBody>
      </p:sp>
    </p:spTree>
    <p:extLst>
      <p:ext uri="{BB962C8B-B14F-4D97-AF65-F5344CB8AC3E}">
        <p14:creationId xmlns:p14="http://schemas.microsoft.com/office/powerpoint/2010/main" val="180692717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6"/>
          <p:cNvSpPr txBox="1">
            <a:spLocks noGrp="1" noChangeArrowheads="1"/>
          </p:cNvSpPr>
          <p:nvPr/>
        </p:nvSpPr>
        <p:spPr bwMode="auto">
          <a:xfrm>
            <a:off x="2" y="6926256"/>
            <a:ext cx="4213368" cy="364868"/>
          </a:xfrm>
          <a:prstGeom prst="rect">
            <a:avLst/>
          </a:prstGeom>
          <a:noFill/>
          <a:ln w="9525">
            <a:noFill/>
            <a:miter lim="800000"/>
            <a:headEnd/>
            <a:tailEnd/>
          </a:ln>
        </p:spPr>
        <p:txBody>
          <a:bodyPr lIns="96170" tIns="48085" rIns="96170" bIns="48085" anchor="b"/>
          <a:lstStyle/>
          <a:p>
            <a:endParaRPr lang="en-US" sz="1200" dirty="0">
              <a:solidFill>
                <a:srgbClr val="000000"/>
              </a:solidFill>
            </a:endParaRPr>
          </a:p>
        </p:txBody>
      </p:sp>
      <p:sp>
        <p:nvSpPr>
          <p:cNvPr id="309250" name="Rectangle 7"/>
          <p:cNvSpPr txBox="1">
            <a:spLocks noGrp="1" noChangeArrowheads="1"/>
          </p:cNvSpPr>
          <p:nvPr/>
        </p:nvSpPr>
        <p:spPr bwMode="auto">
          <a:xfrm>
            <a:off x="5507541" y="6926256"/>
            <a:ext cx="4213368" cy="364868"/>
          </a:xfrm>
          <a:prstGeom prst="rect">
            <a:avLst/>
          </a:prstGeom>
          <a:noFill/>
          <a:ln w="9525">
            <a:noFill/>
            <a:miter lim="800000"/>
            <a:headEnd/>
            <a:tailEnd/>
          </a:ln>
        </p:spPr>
        <p:txBody>
          <a:bodyPr lIns="96170" tIns="48085" rIns="96170" bIns="48085" anchor="b"/>
          <a:lstStyle/>
          <a:p>
            <a:pPr algn="r"/>
            <a:endParaRPr lang="en-US" sz="1200" dirty="0">
              <a:solidFill>
                <a:srgbClr val="000000"/>
              </a:solidFill>
            </a:endParaRPr>
          </a:p>
        </p:txBody>
      </p:sp>
      <p:sp>
        <p:nvSpPr>
          <p:cNvPr id="309251" name="Rectangle 6"/>
          <p:cNvSpPr txBox="1">
            <a:spLocks noGrp="1" noChangeArrowheads="1"/>
          </p:cNvSpPr>
          <p:nvPr/>
        </p:nvSpPr>
        <p:spPr bwMode="auto">
          <a:xfrm>
            <a:off x="2" y="6926256"/>
            <a:ext cx="4213368" cy="364868"/>
          </a:xfrm>
          <a:prstGeom prst="rect">
            <a:avLst/>
          </a:prstGeom>
          <a:noFill/>
          <a:ln w="9525">
            <a:noFill/>
            <a:miter lim="800000"/>
            <a:headEnd/>
            <a:tailEnd/>
          </a:ln>
        </p:spPr>
        <p:txBody>
          <a:bodyPr lIns="96170" tIns="48085" rIns="96170" bIns="48085" anchor="b"/>
          <a:lstStyle/>
          <a:p>
            <a:endParaRPr lang="en-US" sz="1200" dirty="0">
              <a:solidFill>
                <a:srgbClr val="000000"/>
              </a:solidFill>
              <a:latin typeface="Calibri" pitchFamily="34" charset="0"/>
            </a:endParaRPr>
          </a:p>
        </p:txBody>
      </p:sp>
      <p:sp>
        <p:nvSpPr>
          <p:cNvPr id="309252" name="Rectangle 2"/>
          <p:cNvSpPr>
            <a:spLocks noGrp="1" noRot="1" noChangeAspect="1" noChangeArrowheads="1" noTextEdit="1"/>
          </p:cNvSpPr>
          <p:nvPr>
            <p:ph type="sldImg"/>
          </p:nvPr>
        </p:nvSpPr>
        <p:spPr>
          <a:ln/>
        </p:spPr>
      </p:sp>
      <p:sp>
        <p:nvSpPr>
          <p:cNvPr id="309253" name="Rectangle 3"/>
          <p:cNvSpPr>
            <a:spLocks noGrp="1" noChangeArrowheads="1"/>
          </p:cNvSpPr>
          <p:nvPr>
            <p:ph type="body" idx="1"/>
          </p:nvPr>
        </p:nvSpPr>
        <p:spPr>
          <a:xfrm>
            <a:off x="324104" y="3347318"/>
            <a:ext cx="8966911" cy="3578938"/>
          </a:xfrm>
          <a:noFill/>
          <a:ln/>
        </p:spPr>
        <p:txBody>
          <a:bodyPr lIns="96153" tIns="48077" rIns="96153" bIns="48077"/>
          <a:lstStyle/>
          <a:p>
            <a:pPr>
              <a:lnSpc>
                <a:spcPct val="50000"/>
              </a:lnSpc>
              <a:spcBef>
                <a:spcPct val="0"/>
              </a:spcBef>
            </a:pPr>
            <a:r>
              <a:rPr lang="en-US" sz="600" dirty="0">
                <a:solidFill>
                  <a:srgbClr val="000000"/>
                </a:solidFill>
                <a:latin typeface="Arial" charset="0"/>
              </a:rPr>
              <a:t> </a:t>
            </a:r>
            <a:endParaRPr lang="en-US" sz="600" dirty="0">
              <a:latin typeface="Arial" charset="0"/>
            </a:endParaRPr>
          </a:p>
          <a:p>
            <a:pPr>
              <a:lnSpc>
                <a:spcPct val="90000"/>
              </a:lnSpc>
              <a:spcBef>
                <a:spcPct val="0"/>
              </a:spcBef>
            </a:pPr>
            <a:r>
              <a:rPr lang="en-US" sz="900" b="1" dirty="0">
                <a:latin typeface="Arial" charset="0"/>
              </a:rPr>
              <a:t>ANTIBIOTIC THERAPY</a:t>
            </a:r>
          </a:p>
          <a:p>
            <a:pPr>
              <a:lnSpc>
                <a:spcPct val="90000"/>
              </a:lnSpc>
              <a:spcBef>
                <a:spcPct val="0"/>
              </a:spcBef>
            </a:pPr>
            <a:r>
              <a:rPr lang="en-US" sz="900" dirty="0">
                <a:latin typeface="Arial" charset="0"/>
              </a:rPr>
              <a:t>Antibiotics do not have an effect on the immune response to a vaccine.  [Exception: The growth of the live Ty21,  a strain of typhoid vaccine, is inhibited in vitro by various antibacterial agents. Some antibacterial agents may interfere with efficacy of Ty21 vaccine. CDC Yellow Book (Health Information for Travelers) recommends delaying vaccine &gt;72 hours after any antibacterial agent. The Typhoid VIS recommends a delay of &gt;24 hours.] </a:t>
            </a:r>
          </a:p>
          <a:p>
            <a:pPr>
              <a:lnSpc>
                <a:spcPct val="90000"/>
              </a:lnSpc>
              <a:spcBef>
                <a:spcPct val="0"/>
              </a:spcBef>
            </a:pPr>
            <a:r>
              <a:rPr lang="en-US" sz="900" b="1" dirty="0">
                <a:latin typeface="Arial" charset="0"/>
              </a:rPr>
              <a:t>DISEASE EXPOSURE OR CONVALESCENCE</a:t>
            </a:r>
          </a:p>
          <a:p>
            <a:pPr>
              <a:lnSpc>
                <a:spcPct val="90000"/>
              </a:lnSpc>
              <a:spcBef>
                <a:spcPct val="0"/>
              </a:spcBef>
            </a:pPr>
            <a:r>
              <a:rPr lang="en-US" sz="900" dirty="0">
                <a:latin typeface="Arial" charset="0"/>
              </a:rPr>
              <a:t>There is no evidence that either disease exposure or convalescence will affect the response to a vaccine or increase the likelihood of an adverse event.</a:t>
            </a:r>
          </a:p>
          <a:p>
            <a:pPr>
              <a:lnSpc>
                <a:spcPct val="90000"/>
              </a:lnSpc>
              <a:spcBef>
                <a:spcPct val="0"/>
              </a:spcBef>
            </a:pPr>
            <a:r>
              <a:rPr lang="en-US" sz="900" b="1" dirty="0">
                <a:latin typeface="Arial" charset="0"/>
              </a:rPr>
              <a:t>PREGNANCY OR IMMUNOSUPPRESSION IN THE HOUSEHOLD OR BREASTFEEDING</a:t>
            </a:r>
          </a:p>
          <a:p>
            <a:pPr>
              <a:lnSpc>
                <a:spcPct val="90000"/>
              </a:lnSpc>
              <a:spcBef>
                <a:spcPct val="0"/>
              </a:spcBef>
            </a:pPr>
            <a:r>
              <a:rPr lang="en-US" sz="900" dirty="0">
                <a:latin typeface="Arial" charset="0"/>
              </a:rPr>
              <a:t>Most vaccines, including live vaccines (MMR, varicella, and yellow fever) can be given to infants or children with pregnant or immunosuppressed household contacts, as well as to breast-feeding infants. Breastfeeding does not decrease the response to routine childhood vaccines and  does not extend or improve passive immunity to vaccine-preventable disease provided by maternal antibody.</a:t>
            </a:r>
          </a:p>
          <a:p>
            <a:pPr>
              <a:lnSpc>
                <a:spcPct val="90000"/>
              </a:lnSpc>
              <a:spcBef>
                <a:spcPct val="0"/>
              </a:spcBef>
            </a:pPr>
            <a:r>
              <a:rPr lang="en-US" sz="900" dirty="0">
                <a:latin typeface="Arial" charset="0"/>
              </a:rPr>
              <a:t> </a:t>
            </a:r>
            <a:r>
              <a:rPr lang="en-US" sz="900" b="1" dirty="0">
                <a:latin typeface="Arial" charset="0"/>
              </a:rPr>
              <a:t>PREMATURE BIRTH</a:t>
            </a:r>
          </a:p>
          <a:p>
            <a:pPr>
              <a:lnSpc>
                <a:spcPct val="90000"/>
              </a:lnSpc>
              <a:spcBef>
                <a:spcPct val="0"/>
              </a:spcBef>
            </a:pPr>
            <a:r>
              <a:rPr lang="en-US" sz="900" dirty="0">
                <a:latin typeface="Arial" charset="0"/>
              </a:rPr>
              <a:t>Vaccines should be started on schedule based on the child's chronological age.  Studies demonstrate that decreased seroconversion rates might occur among certain premature infants with low birth weights (i.e., &lt;2,000 grams) after administration of hepatitis B vaccine at birth. However, by one month chronological age, all premature infants, regardless of initial birthweight or gestational age are as likely to respond as adequately as older and larger infants. </a:t>
            </a:r>
          </a:p>
          <a:p>
            <a:pPr>
              <a:lnSpc>
                <a:spcPct val="90000"/>
              </a:lnSpc>
              <a:spcBef>
                <a:spcPct val="0"/>
              </a:spcBef>
            </a:pPr>
            <a:r>
              <a:rPr lang="en-US" sz="900" dirty="0">
                <a:latin typeface="Arial" charset="0"/>
              </a:rPr>
              <a:t> </a:t>
            </a:r>
            <a:r>
              <a:rPr lang="en-US" sz="900" b="1" dirty="0">
                <a:latin typeface="Arial" charset="0"/>
              </a:rPr>
              <a:t>NEED OR REQUIREMENT FOR TUBERCULOSIS SKIN TEST (PPD)</a:t>
            </a:r>
          </a:p>
          <a:p>
            <a:pPr>
              <a:lnSpc>
                <a:spcPct val="90000"/>
              </a:lnSpc>
              <a:spcBef>
                <a:spcPct val="0"/>
              </a:spcBef>
            </a:pPr>
            <a:r>
              <a:rPr lang="en-US" sz="900" dirty="0">
                <a:latin typeface="Arial" charset="0"/>
              </a:rPr>
              <a:t>All vaccines, including MMR, can be given on the same day as a TB skin test, or any time after a TB skin test is applied. MMR vaccine may decrease the response to a TB skin test, potentially causing a false negative response in someone who actually has an infection with tuberculosis. If MMR has been given and one or more days have elapsed, in most situations it is recommended to wait 4-6 weeks before giving a routine TB skin test. No information on the effect of varicella vaccine on a TB skin test is available. It is prudent to apply rules for spacing measles vaccine and TB skin testing to varicella vaccine."</a:t>
            </a:r>
          </a:p>
          <a:p>
            <a:pPr>
              <a:lnSpc>
                <a:spcPct val="90000"/>
              </a:lnSpc>
              <a:spcBef>
                <a:spcPct val="0"/>
              </a:spcBef>
            </a:pPr>
            <a:r>
              <a:rPr lang="en-US" sz="900" dirty="0">
                <a:latin typeface="Arial" charset="0"/>
              </a:rPr>
              <a:t>ADMINISTERING VACCINES TO HOUSEHOLD MEMBERS OF IMMUNOCOMPROMISED PATIENTS</a:t>
            </a:r>
          </a:p>
          <a:p>
            <a:pPr>
              <a:lnSpc>
                <a:spcPct val="90000"/>
              </a:lnSpc>
              <a:spcBef>
                <a:spcPct val="0"/>
              </a:spcBef>
            </a:pPr>
            <a:r>
              <a:rPr lang="en-US" sz="900" dirty="0"/>
              <a:t>Immunocompetent individuals who live in a household with immunocompromised patients can safely receive inactivated vaccines.  They may also receive live virus vaccines such as MMR, varicella, rotavirus, zoster, yellow fever, and oral typhoid vaccines if indicated.  LAIV should be avoided in some instances. (See Footnote 3).</a:t>
            </a:r>
          </a:p>
          <a:p>
            <a:pPr>
              <a:lnSpc>
                <a:spcPct val="90000"/>
              </a:lnSpc>
              <a:spcBef>
                <a:spcPct val="0"/>
              </a:spcBef>
            </a:pPr>
            <a:endParaRPr lang="en-US" sz="900" dirty="0">
              <a:solidFill>
                <a:srgbClr val="C00000"/>
              </a:solidFill>
              <a:latin typeface="Arial" charset="0"/>
            </a:endParaRPr>
          </a:p>
          <a:p>
            <a:pPr>
              <a:lnSpc>
                <a:spcPct val="50000"/>
              </a:lnSpc>
              <a:spcBef>
                <a:spcPct val="0"/>
              </a:spcBef>
            </a:pPr>
            <a:endParaRPr lang="en-US" sz="600" dirty="0">
              <a:latin typeface="Arial" charset="0"/>
            </a:endParaRPr>
          </a:p>
          <a:p>
            <a:pPr>
              <a:lnSpc>
                <a:spcPct val="50000"/>
              </a:lnSpc>
              <a:spcBef>
                <a:spcPct val="0"/>
              </a:spcBef>
            </a:pPr>
            <a:r>
              <a:rPr lang="en-US" sz="600" dirty="0">
                <a:latin typeface="Arial" charset="0"/>
              </a:rPr>
              <a:t> </a:t>
            </a:r>
          </a:p>
        </p:txBody>
      </p:sp>
      <p:sp>
        <p:nvSpPr>
          <p:cNvPr id="9" name="Footer Placeholder 8"/>
          <p:cNvSpPr>
            <a:spLocks noGrp="1"/>
          </p:cNvSpPr>
          <p:nvPr>
            <p:ph type="ftr" sz="quarter" idx="4"/>
          </p:nvPr>
        </p:nvSpPr>
        <p:spPr>
          <a:xfrm>
            <a:off x="214948" y="6762724"/>
            <a:ext cx="4213368" cy="364868"/>
          </a:xfrm>
          <a:prstGeom prst="rect">
            <a:avLst/>
          </a:prstGeom>
        </p:spPr>
        <p:txBody>
          <a:bodyPr/>
          <a:lstStyle/>
          <a:p>
            <a:pPr>
              <a:defRPr/>
            </a:pPr>
            <a:r>
              <a:rPr lang="en-US">
                <a:solidFill>
                  <a:prstClr val="black"/>
                </a:solidFill>
              </a:rPr>
              <a:t>EPIC 2022</a:t>
            </a:r>
            <a:endParaRPr lang="en-US" dirty="0">
              <a:solidFill>
                <a:prstClr val="black"/>
              </a:solidFill>
            </a:endParaRPr>
          </a:p>
        </p:txBody>
      </p:sp>
    </p:spTree>
    <p:extLst>
      <p:ext uri="{BB962C8B-B14F-4D97-AF65-F5344CB8AC3E}">
        <p14:creationId xmlns:p14="http://schemas.microsoft.com/office/powerpoint/2010/main" val="90622078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6"/>
          <p:cNvSpPr txBox="1">
            <a:spLocks noGrp="1" noChangeArrowheads="1"/>
          </p:cNvSpPr>
          <p:nvPr/>
        </p:nvSpPr>
        <p:spPr bwMode="auto">
          <a:xfrm>
            <a:off x="2" y="6926256"/>
            <a:ext cx="4213368" cy="364868"/>
          </a:xfrm>
          <a:prstGeom prst="rect">
            <a:avLst/>
          </a:prstGeom>
          <a:noFill/>
          <a:ln w="9525">
            <a:noFill/>
            <a:miter lim="800000"/>
            <a:headEnd/>
            <a:tailEnd/>
          </a:ln>
        </p:spPr>
        <p:txBody>
          <a:bodyPr lIns="96170" tIns="48085" rIns="96170" bIns="48085" anchor="b"/>
          <a:lstStyle/>
          <a:p>
            <a:endParaRPr lang="en-US" sz="1200" dirty="0">
              <a:solidFill>
                <a:srgbClr val="000000"/>
              </a:solidFill>
            </a:endParaRPr>
          </a:p>
        </p:txBody>
      </p:sp>
      <p:sp>
        <p:nvSpPr>
          <p:cNvPr id="311298" name="Rectangle 7"/>
          <p:cNvSpPr txBox="1">
            <a:spLocks noGrp="1" noChangeArrowheads="1"/>
          </p:cNvSpPr>
          <p:nvPr/>
        </p:nvSpPr>
        <p:spPr bwMode="auto">
          <a:xfrm>
            <a:off x="5507541" y="6926256"/>
            <a:ext cx="4213368" cy="364868"/>
          </a:xfrm>
          <a:prstGeom prst="rect">
            <a:avLst/>
          </a:prstGeom>
          <a:noFill/>
          <a:ln w="9525">
            <a:noFill/>
            <a:miter lim="800000"/>
            <a:headEnd/>
            <a:tailEnd/>
          </a:ln>
        </p:spPr>
        <p:txBody>
          <a:bodyPr lIns="96170" tIns="48085" rIns="96170" bIns="48085" anchor="b"/>
          <a:lstStyle/>
          <a:p>
            <a:pPr algn="r"/>
            <a:endParaRPr lang="en-US" sz="1200" dirty="0">
              <a:solidFill>
                <a:srgbClr val="000000"/>
              </a:solidFill>
            </a:endParaRPr>
          </a:p>
        </p:txBody>
      </p:sp>
      <p:sp>
        <p:nvSpPr>
          <p:cNvPr id="311299" name="Rectangle 6"/>
          <p:cNvSpPr txBox="1">
            <a:spLocks noGrp="1" noChangeArrowheads="1"/>
          </p:cNvSpPr>
          <p:nvPr/>
        </p:nvSpPr>
        <p:spPr bwMode="auto">
          <a:xfrm>
            <a:off x="2" y="6926256"/>
            <a:ext cx="4213368" cy="364868"/>
          </a:xfrm>
          <a:prstGeom prst="rect">
            <a:avLst/>
          </a:prstGeom>
          <a:noFill/>
          <a:ln w="9525">
            <a:noFill/>
            <a:miter lim="800000"/>
            <a:headEnd/>
            <a:tailEnd/>
          </a:ln>
        </p:spPr>
        <p:txBody>
          <a:bodyPr lIns="96162" tIns="48081" rIns="96162" bIns="48081" anchor="b"/>
          <a:lstStyle/>
          <a:p>
            <a:endParaRPr lang="en-US" sz="1200" dirty="0">
              <a:solidFill>
                <a:srgbClr val="000000"/>
              </a:solidFill>
            </a:endParaRPr>
          </a:p>
        </p:txBody>
      </p:sp>
      <p:sp>
        <p:nvSpPr>
          <p:cNvPr id="311300" name="Rectangle 7"/>
          <p:cNvSpPr txBox="1">
            <a:spLocks noGrp="1" noChangeArrowheads="1"/>
          </p:cNvSpPr>
          <p:nvPr/>
        </p:nvSpPr>
        <p:spPr bwMode="auto">
          <a:xfrm>
            <a:off x="5507541" y="6926256"/>
            <a:ext cx="4213368" cy="364868"/>
          </a:xfrm>
          <a:prstGeom prst="rect">
            <a:avLst/>
          </a:prstGeom>
          <a:noFill/>
          <a:ln w="9525">
            <a:noFill/>
            <a:miter lim="800000"/>
            <a:headEnd/>
            <a:tailEnd/>
          </a:ln>
        </p:spPr>
        <p:txBody>
          <a:bodyPr lIns="96162" tIns="48081" rIns="96162" bIns="48081" anchor="b"/>
          <a:lstStyle/>
          <a:p>
            <a:pPr algn="r"/>
            <a:endParaRPr lang="en-US" sz="1200" dirty="0">
              <a:solidFill>
                <a:srgbClr val="000000"/>
              </a:solidFill>
            </a:endParaRPr>
          </a:p>
        </p:txBody>
      </p:sp>
      <p:sp>
        <p:nvSpPr>
          <p:cNvPr id="311301" name="Rectangle 2"/>
          <p:cNvSpPr>
            <a:spLocks noGrp="1" noRot="1" noChangeAspect="1" noChangeArrowheads="1" noTextEdit="1"/>
          </p:cNvSpPr>
          <p:nvPr>
            <p:ph type="sldImg"/>
          </p:nvPr>
        </p:nvSpPr>
        <p:spPr>
          <a:xfrm>
            <a:off x="2433638" y="546100"/>
            <a:ext cx="4864100" cy="2735263"/>
          </a:xfrm>
          <a:ln/>
        </p:spPr>
      </p:sp>
      <p:sp>
        <p:nvSpPr>
          <p:cNvPr id="311302" name="Rectangle 3"/>
          <p:cNvSpPr>
            <a:spLocks noGrp="1" noChangeArrowheads="1"/>
          </p:cNvSpPr>
          <p:nvPr>
            <p:ph type="body" idx="1"/>
          </p:nvPr>
        </p:nvSpPr>
        <p:spPr>
          <a:xfrm>
            <a:off x="607700" y="3356036"/>
            <a:ext cx="8426735" cy="2257694"/>
          </a:xfrm>
          <a:noFill/>
          <a:ln/>
        </p:spPr>
        <p:txBody>
          <a:bodyPr lIns="96170" tIns="48085" rIns="96170" bIns="48085"/>
          <a:lstStyle/>
          <a:p>
            <a:pPr>
              <a:spcBef>
                <a:spcPct val="0"/>
              </a:spcBef>
            </a:pPr>
            <a:r>
              <a:rPr lang="en-US" sz="1000" b="1" dirty="0">
                <a:latin typeface="Arial" charset="0"/>
              </a:rPr>
              <a:t>Vaccine Concerns</a:t>
            </a:r>
          </a:p>
          <a:p>
            <a:pPr>
              <a:spcBef>
                <a:spcPct val="0"/>
              </a:spcBef>
            </a:pPr>
            <a:r>
              <a:rPr lang="en-US" sz="1000" dirty="0">
                <a:latin typeface="Arial" charset="0"/>
              </a:rPr>
              <a:t>-One quarter of parents mistakenly believe that vaccines weaken the immune system.</a:t>
            </a:r>
          </a:p>
          <a:p>
            <a:pPr>
              <a:spcBef>
                <a:spcPct val="0"/>
              </a:spcBef>
            </a:pPr>
            <a:r>
              <a:rPr lang="en-US" sz="1000" dirty="0">
                <a:latin typeface="Arial" charset="0"/>
              </a:rPr>
              <a:t>-One quarter of parents believe that children get more immunizations than are good for them. </a:t>
            </a:r>
          </a:p>
          <a:p>
            <a:pPr>
              <a:spcBef>
                <a:spcPct val="0"/>
              </a:spcBef>
            </a:pPr>
            <a:r>
              <a:rPr lang="en-US" sz="1000" dirty="0">
                <a:latin typeface="Arial" charset="0"/>
              </a:rPr>
              <a:t>-On the plus side, the child's health care provider is seen as the most important source for immunization information. (Gellin, B.,</a:t>
            </a:r>
            <a:r>
              <a:rPr lang="en-US" sz="1000" dirty="0">
                <a:solidFill>
                  <a:srgbClr val="FF0000"/>
                </a:solidFill>
                <a:latin typeface="Arial" charset="0"/>
              </a:rPr>
              <a:t> </a:t>
            </a:r>
            <a:r>
              <a:rPr lang="en-US" sz="1000" dirty="0">
                <a:latin typeface="Arial" charset="0"/>
              </a:rPr>
              <a:t>et.al.  "Do parents understand immunizations?  A national telephone survey."  Pediatrics, 106(5); 1097-1102).  </a:t>
            </a:r>
          </a:p>
          <a:p>
            <a:pPr>
              <a:spcBef>
                <a:spcPct val="0"/>
              </a:spcBef>
            </a:pPr>
            <a:endParaRPr lang="en-US" sz="1000" b="1" dirty="0">
              <a:latin typeface="Arial" charset="0"/>
            </a:endParaRPr>
          </a:p>
          <a:p>
            <a:pPr>
              <a:spcBef>
                <a:spcPct val="0"/>
              </a:spcBef>
            </a:pPr>
            <a:r>
              <a:rPr lang="en-US" sz="1000" b="1" dirty="0">
                <a:latin typeface="Arial" charset="0"/>
              </a:rPr>
              <a:t>Answers to common concerns about vaccines</a:t>
            </a:r>
          </a:p>
          <a:p>
            <a:pPr>
              <a:spcBef>
                <a:spcPct val="0"/>
              </a:spcBef>
              <a:buFontTx/>
              <a:buChar char="•"/>
            </a:pPr>
            <a:r>
              <a:rPr lang="en-US" sz="1000" dirty="0">
                <a:latin typeface="Arial" charset="0"/>
              </a:rPr>
              <a:t>Vaccines do not weaken the immune system (we give a small antigen load even at peak times/ages in the vaccine schedule)</a:t>
            </a:r>
          </a:p>
          <a:p>
            <a:pPr>
              <a:spcBef>
                <a:spcPct val="0"/>
              </a:spcBef>
              <a:buFontTx/>
              <a:buChar char="•"/>
            </a:pPr>
            <a:r>
              <a:rPr lang="en-US" sz="1000" dirty="0">
                <a:latin typeface="Arial" charset="0"/>
              </a:rPr>
              <a:t>Natural immunity is not better than vaccines (ex: shingles in those who have had chicken pox natural illness)</a:t>
            </a:r>
          </a:p>
          <a:p>
            <a:pPr>
              <a:spcBef>
                <a:spcPct val="0"/>
              </a:spcBef>
              <a:buFontTx/>
              <a:buChar char="•"/>
            </a:pPr>
            <a:r>
              <a:rPr lang="en-US" sz="1000" dirty="0">
                <a:latin typeface="Arial" charset="0"/>
              </a:rPr>
              <a:t>Vaccine-preventable diseases are serious illnesses with the possibility of complications and even death</a:t>
            </a:r>
          </a:p>
          <a:p>
            <a:pPr>
              <a:spcBef>
                <a:spcPct val="0"/>
              </a:spcBef>
            </a:pPr>
            <a:endParaRPr lang="en-US" sz="1000" b="1" dirty="0">
              <a:latin typeface="Arial" charset="0"/>
            </a:endParaRPr>
          </a:p>
          <a:p>
            <a:pPr>
              <a:spcBef>
                <a:spcPct val="0"/>
              </a:spcBef>
            </a:pPr>
            <a:r>
              <a:rPr lang="en-US" sz="1000" b="1" dirty="0">
                <a:latin typeface="Arial" charset="0"/>
              </a:rPr>
              <a:t>Well controlled studies during the past 10 years have failed to show any association between MMR vaccine or thimerosal and autism. However, many anti-vaccine groups continue to promote the association of autism and MMR vaccine and the dangers of thimerosal. </a:t>
            </a:r>
          </a:p>
          <a:p>
            <a:pPr>
              <a:spcBef>
                <a:spcPct val="0"/>
              </a:spcBef>
            </a:pPr>
            <a:endParaRPr lang="en-US" sz="1000" b="1" dirty="0">
              <a:latin typeface="Arial" charset="0"/>
            </a:endParaRPr>
          </a:p>
          <a:p>
            <a:pPr>
              <a:spcBef>
                <a:spcPct val="0"/>
              </a:spcBef>
            </a:pPr>
            <a:r>
              <a:rPr lang="en-US" sz="1000" dirty="0">
                <a:latin typeface="Arial" charset="0"/>
              </a:rPr>
              <a:t>For more information about these topics (and others of concern to parents/patients) visit http://www.cdc.gov/vaccinesafety/</a:t>
            </a:r>
          </a:p>
          <a:p>
            <a:pPr>
              <a:lnSpc>
                <a:spcPct val="80000"/>
              </a:lnSpc>
              <a:spcBef>
                <a:spcPct val="0"/>
              </a:spcBef>
            </a:pPr>
            <a:endParaRPr lang="en-US" sz="900" dirty="0">
              <a:latin typeface="Arial" charset="0"/>
            </a:endParaRPr>
          </a:p>
          <a:p>
            <a:pPr>
              <a:lnSpc>
                <a:spcPct val="80000"/>
              </a:lnSpc>
              <a:spcBef>
                <a:spcPct val="0"/>
              </a:spcBef>
            </a:pPr>
            <a:r>
              <a:rPr lang="en-US" sz="1300" dirty="0">
                <a:latin typeface="Arial Unicode MS"/>
              </a:rPr>
              <a:t> </a:t>
            </a:r>
          </a:p>
          <a:p>
            <a:pPr>
              <a:lnSpc>
                <a:spcPct val="80000"/>
              </a:lnSpc>
              <a:spcBef>
                <a:spcPct val="0"/>
              </a:spcBef>
            </a:pPr>
            <a:endParaRPr lang="en-US" dirty="0">
              <a:latin typeface="Arial" charset="0"/>
            </a:endParaRPr>
          </a:p>
        </p:txBody>
      </p:sp>
      <p:sp>
        <p:nvSpPr>
          <p:cNvPr id="8" name="Footer Placeholder 7"/>
          <p:cNvSpPr>
            <a:spLocks noGrp="1"/>
          </p:cNvSpPr>
          <p:nvPr>
            <p:ph type="ftr" sz="quarter" idx="4"/>
          </p:nvPr>
        </p:nvSpPr>
        <p:spPr>
          <a:xfrm>
            <a:off x="172792" y="6561388"/>
            <a:ext cx="4213368" cy="364868"/>
          </a:xfrm>
          <a:prstGeom prst="rect">
            <a:avLst/>
          </a:prstGeom>
        </p:spPr>
        <p:txBody>
          <a:bodyPr/>
          <a:lstStyle/>
          <a:p>
            <a:pPr>
              <a:defRPr/>
            </a:pPr>
            <a:r>
              <a:rPr lang="en-US"/>
              <a:t>EPIC 2022</a:t>
            </a:r>
            <a:endParaRPr lang="en-US" dirty="0"/>
          </a:p>
        </p:txBody>
      </p:sp>
    </p:spTree>
    <p:extLst>
      <p:ext uri="{BB962C8B-B14F-4D97-AF65-F5344CB8AC3E}">
        <p14:creationId xmlns:p14="http://schemas.microsoft.com/office/powerpoint/2010/main" val="27578216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2882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6"/>
          <p:cNvSpPr txBox="1">
            <a:spLocks noGrp="1" noChangeArrowheads="1"/>
          </p:cNvSpPr>
          <p:nvPr/>
        </p:nvSpPr>
        <p:spPr bwMode="auto">
          <a:xfrm>
            <a:off x="2" y="6926256"/>
            <a:ext cx="4213368" cy="364868"/>
          </a:xfrm>
          <a:prstGeom prst="rect">
            <a:avLst/>
          </a:prstGeom>
          <a:noFill/>
          <a:ln w="9525">
            <a:noFill/>
            <a:miter lim="800000"/>
            <a:headEnd/>
            <a:tailEnd/>
          </a:ln>
        </p:spPr>
        <p:txBody>
          <a:bodyPr lIns="96170" tIns="48085" rIns="96170" bIns="48085" anchor="b"/>
          <a:lstStyle/>
          <a:p>
            <a:endParaRPr lang="en-US" sz="1200" dirty="0">
              <a:solidFill>
                <a:srgbClr val="000000"/>
              </a:solidFill>
            </a:endParaRPr>
          </a:p>
        </p:txBody>
      </p:sp>
      <p:sp>
        <p:nvSpPr>
          <p:cNvPr id="207875" name="Rectangle 7"/>
          <p:cNvSpPr txBox="1">
            <a:spLocks noGrp="1" noChangeArrowheads="1"/>
          </p:cNvSpPr>
          <p:nvPr/>
        </p:nvSpPr>
        <p:spPr bwMode="auto">
          <a:xfrm>
            <a:off x="5507541" y="6926256"/>
            <a:ext cx="4213368" cy="364868"/>
          </a:xfrm>
          <a:prstGeom prst="rect">
            <a:avLst/>
          </a:prstGeom>
          <a:noFill/>
          <a:ln w="9525">
            <a:noFill/>
            <a:miter lim="800000"/>
            <a:headEnd/>
            <a:tailEnd/>
          </a:ln>
        </p:spPr>
        <p:txBody>
          <a:bodyPr lIns="96170" tIns="48085" rIns="96170" bIns="48085" anchor="b"/>
          <a:lstStyle/>
          <a:p>
            <a:pPr algn="r"/>
            <a:endParaRPr lang="en-US" sz="1200" dirty="0">
              <a:solidFill>
                <a:srgbClr val="000000"/>
              </a:solidFill>
            </a:endParaRPr>
          </a:p>
        </p:txBody>
      </p:sp>
      <p:sp>
        <p:nvSpPr>
          <p:cNvPr id="207876" name="Rectangle 6"/>
          <p:cNvSpPr txBox="1">
            <a:spLocks noGrp="1" noChangeArrowheads="1"/>
          </p:cNvSpPr>
          <p:nvPr/>
        </p:nvSpPr>
        <p:spPr bwMode="auto">
          <a:xfrm>
            <a:off x="2" y="6926256"/>
            <a:ext cx="4213368" cy="364868"/>
          </a:xfrm>
          <a:prstGeom prst="rect">
            <a:avLst/>
          </a:prstGeom>
          <a:noFill/>
          <a:ln w="9525">
            <a:noFill/>
            <a:miter lim="800000"/>
            <a:headEnd/>
            <a:tailEnd/>
          </a:ln>
        </p:spPr>
        <p:txBody>
          <a:bodyPr lIns="96170" tIns="48085" rIns="96170" bIns="48085" anchor="b"/>
          <a:lstStyle/>
          <a:p>
            <a:endParaRPr lang="en-US" sz="1200" dirty="0">
              <a:solidFill>
                <a:srgbClr val="000000"/>
              </a:solidFill>
            </a:endParaRPr>
          </a:p>
        </p:txBody>
      </p:sp>
      <p:sp>
        <p:nvSpPr>
          <p:cNvPr id="207877" name="Rectangle 7"/>
          <p:cNvSpPr txBox="1">
            <a:spLocks noGrp="1" noChangeArrowheads="1"/>
          </p:cNvSpPr>
          <p:nvPr/>
        </p:nvSpPr>
        <p:spPr bwMode="auto">
          <a:xfrm>
            <a:off x="5507541" y="6926256"/>
            <a:ext cx="4213368" cy="364868"/>
          </a:xfrm>
          <a:prstGeom prst="rect">
            <a:avLst/>
          </a:prstGeom>
          <a:noFill/>
          <a:ln w="9525">
            <a:noFill/>
            <a:miter lim="800000"/>
            <a:headEnd/>
            <a:tailEnd/>
          </a:ln>
        </p:spPr>
        <p:txBody>
          <a:bodyPr lIns="96170" tIns="48085" rIns="96170" bIns="48085" anchor="b"/>
          <a:lstStyle/>
          <a:p>
            <a:pPr algn="r"/>
            <a:endParaRPr lang="en-US" sz="1200" dirty="0">
              <a:solidFill>
                <a:srgbClr val="000000"/>
              </a:solidFill>
            </a:endParaRPr>
          </a:p>
        </p:txBody>
      </p:sp>
      <p:sp>
        <p:nvSpPr>
          <p:cNvPr id="207878" name="Rectangle 2"/>
          <p:cNvSpPr>
            <a:spLocks noGrp="1" noRot="1" noChangeAspect="1" noChangeArrowheads="1" noTextEdit="1"/>
          </p:cNvSpPr>
          <p:nvPr>
            <p:ph type="sldImg"/>
          </p:nvPr>
        </p:nvSpPr>
        <p:spPr>
          <a:xfrm>
            <a:off x="2486025" y="538163"/>
            <a:ext cx="4859338" cy="2733675"/>
          </a:xfrm>
          <a:ln/>
        </p:spPr>
      </p:sp>
      <p:sp>
        <p:nvSpPr>
          <p:cNvPr id="207879" name="Rectangle 3"/>
          <p:cNvSpPr>
            <a:spLocks noGrp="1" noChangeArrowheads="1"/>
          </p:cNvSpPr>
          <p:nvPr>
            <p:ph type="body" idx="1"/>
          </p:nvPr>
        </p:nvSpPr>
        <p:spPr>
          <a:xfrm>
            <a:off x="648211" y="3466863"/>
            <a:ext cx="8460498" cy="2632525"/>
          </a:xfrm>
          <a:noFill/>
          <a:ln/>
        </p:spPr>
        <p:txBody>
          <a:bodyPr lIns="94327" tIns="47163" rIns="94327" bIns="47163"/>
          <a:lstStyle/>
          <a:p>
            <a:pPr eaLnBrk="1" hangingPunct="1">
              <a:lnSpc>
                <a:spcPct val="80000"/>
              </a:lnSpc>
              <a:spcBef>
                <a:spcPct val="0"/>
              </a:spcBef>
            </a:pPr>
            <a:r>
              <a:rPr lang="en-US" sz="1000" dirty="0">
                <a:latin typeface="Arial" charset="0"/>
              </a:rPr>
              <a:t>Diphtheria, Tetanus and Pertussis (Whooping Cough) are all toxin mediated diseases. This means that the toxin or toxins produced by the bacteria are responsible for the symptoms of the disease. </a:t>
            </a:r>
          </a:p>
          <a:p>
            <a:pPr eaLnBrk="1" hangingPunct="1">
              <a:lnSpc>
                <a:spcPct val="80000"/>
              </a:lnSpc>
              <a:spcBef>
                <a:spcPct val="0"/>
              </a:spcBef>
            </a:pPr>
            <a:r>
              <a:rPr lang="en-US" sz="1000" b="1" u="sng" dirty="0">
                <a:latin typeface="Arial" charset="0"/>
              </a:rPr>
              <a:t>DIPHTHERIA</a:t>
            </a:r>
            <a:r>
              <a:rPr lang="en-US" sz="1000" u="sng" dirty="0">
                <a:latin typeface="Arial" charset="0"/>
              </a:rPr>
              <a:t> </a:t>
            </a:r>
          </a:p>
          <a:p>
            <a:pPr eaLnBrk="1" hangingPunct="1">
              <a:lnSpc>
                <a:spcPct val="80000"/>
              </a:lnSpc>
              <a:spcBef>
                <a:spcPct val="0"/>
              </a:spcBef>
            </a:pPr>
            <a:r>
              <a:rPr lang="en-US" sz="1000" dirty="0">
                <a:latin typeface="Arial" charset="0"/>
              </a:rPr>
              <a:t>Slide shows a child with </a:t>
            </a:r>
            <a:r>
              <a:rPr lang="en-US" sz="1000" u="sng" dirty="0">
                <a:latin typeface="Arial" charset="0"/>
              </a:rPr>
              <a:t>diphtherial</a:t>
            </a:r>
            <a:r>
              <a:rPr lang="en-US" sz="1000" dirty="0">
                <a:latin typeface="Arial" charset="0"/>
              </a:rPr>
              <a:t> membrane in nasopharynx </a:t>
            </a:r>
          </a:p>
          <a:p>
            <a:pPr eaLnBrk="1" hangingPunct="1">
              <a:lnSpc>
                <a:spcPct val="80000"/>
              </a:lnSpc>
              <a:spcBef>
                <a:spcPct val="0"/>
              </a:spcBef>
            </a:pPr>
            <a:r>
              <a:rPr lang="en-US" sz="1000" dirty="0">
                <a:latin typeface="Arial" charset="0"/>
              </a:rPr>
              <a:t>Diphtheria is caused by a bacteria (</a:t>
            </a:r>
            <a:r>
              <a:rPr lang="en-US" sz="1000" i="1" dirty="0">
                <a:latin typeface="Arial" charset="0"/>
              </a:rPr>
              <a:t>Corynebacterium diphtheriae</a:t>
            </a:r>
            <a:r>
              <a:rPr lang="en-US" sz="1000" dirty="0">
                <a:latin typeface="Arial" charset="0"/>
              </a:rPr>
              <a:t>) that produces a toxin</a:t>
            </a:r>
            <a:r>
              <a:rPr lang="en-US" sz="1000" b="1" dirty="0">
                <a:solidFill>
                  <a:srgbClr val="FF0000"/>
                </a:solidFill>
                <a:latin typeface="Arial" charset="0"/>
              </a:rPr>
              <a:t>.</a:t>
            </a:r>
            <a:endParaRPr lang="en-US" sz="1000" dirty="0">
              <a:latin typeface="Arial" charset="0"/>
            </a:endParaRPr>
          </a:p>
          <a:p>
            <a:pPr eaLnBrk="1" hangingPunct="1">
              <a:lnSpc>
                <a:spcPct val="80000"/>
              </a:lnSpc>
              <a:spcBef>
                <a:spcPct val="0"/>
              </a:spcBef>
            </a:pPr>
            <a:r>
              <a:rPr lang="en-US" sz="1000" dirty="0">
                <a:latin typeface="Arial" charset="0"/>
              </a:rPr>
              <a:t>The bacterial growth and toxin cause local tissue destruction &amp; membrane formation in nasopharynx &amp; larynx &amp; possible obstruction of respiratory tract</a:t>
            </a:r>
            <a:r>
              <a:rPr lang="en-US" sz="1000" b="1" dirty="0">
                <a:solidFill>
                  <a:srgbClr val="FF0000"/>
                </a:solidFill>
                <a:latin typeface="Arial" charset="0"/>
              </a:rPr>
              <a:t>.</a:t>
            </a:r>
            <a:endParaRPr lang="en-US" sz="1000" dirty="0">
              <a:latin typeface="Arial" charset="0"/>
            </a:endParaRPr>
          </a:p>
          <a:p>
            <a:pPr eaLnBrk="1" hangingPunct="1">
              <a:lnSpc>
                <a:spcPct val="80000"/>
              </a:lnSpc>
              <a:spcBef>
                <a:spcPct val="0"/>
              </a:spcBef>
            </a:pPr>
            <a:r>
              <a:rPr lang="en-US" sz="1000" dirty="0">
                <a:latin typeface="Arial" charset="0"/>
              </a:rPr>
              <a:t>Most common complications are myocarditis &amp; neuritis (motor nerves)</a:t>
            </a:r>
            <a:r>
              <a:rPr lang="en-US" sz="1000" b="1" dirty="0">
                <a:solidFill>
                  <a:srgbClr val="FF0000"/>
                </a:solidFill>
                <a:latin typeface="Arial" charset="0"/>
              </a:rPr>
              <a:t>.</a:t>
            </a:r>
            <a:endParaRPr lang="en-US" sz="1000" dirty="0">
              <a:latin typeface="Arial" charset="0"/>
            </a:endParaRPr>
          </a:p>
          <a:p>
            <a:pPr eaLnBrk="1" hangingPunct="1">
              <a:lnSpc>
                <a:spcPct val="80000"/>
              </a:lnSpc>
              <a:spcBef>
                <a:spcPct val="0"/>
              </a:spcBef>
            </a:pPr>
            <a:r>
              <a:rPr lang="en-US" sz="1000" b="1" u="sng" dirty="0">
                <a:latin typeface="Arial" charset="0"/>
              </a:rPr>
              <a:t>TETANUS </a:t>
            </a:r>
          </a:p>
          <a:p>
            <a:pPr eaLnBrk="1" hangingPunct="1">
              <a:lnSpc>
                <a:spcPct val="80000"/>
              </a:lnSpc>
              <a:spcBef>
                <a:spcPct val="0"/>
              </a:spcBef>
            </a:pPr>
            <a:r>
              <a:rPr lang="en-US" sz="1000" dirty="0">
                <a:latin typeface="Arial" charset="0"/>
              </a:rPr>
              <a:t>Slide shows a child with muscle rigidity from tetanus.  </a:t>
            </a:r>
          </a:p>
          <a:p>
            <a:pPr eaLnBrk="1" hangingPunct="1">
              <a:lnSpc>
                <a:spcPct val="80000"/>
              </a:lnSpc>
              <a:spcBef>
                <a:spcPct val="0"/>
              </a:spcBef>
            </a:pPr>
            <a:r>
              <a:rPr lang="en-US" sz="1000" dirty="0">
                <a:latin typeface="Arial" charset="0"/>
              </a:rPr>
              <a:t>Tetanus spores that are found everywhere in soil usually enter body through contaminated puncture wounds, lacerations or abrasions. Spores germinate and bacteria (Clostridium tetani) begin to multiply and produce an exotoxin. Toxin affects the neuromuscular junction and produces generalized rigidity and convulsive spasms of skeletal muscles, starting with the jaw and muscles of swallowing (lockjaw). </a:t>
            </a:r>
          </a:p>
          <a:p>
            <a:pPr eaLnBrk="1" hangingPunct="1">
              <a:lnSpc>
                <a:spcPct val="80000"/>
              </a:lnSpc>
              <a:spcBef>
                <a:spcPct val="0"/>
              </a:spcBef>
            </a:pPr>
            <a:r>
              <a:rPr lang="en-US" sz="1000" b="1" u="sng" dirty="0">
                <a:latin typeface="Arial" charset="0"/>
              </a:rPr>
              <a:t>PERTUSSIS</a:t>
            </a:r>
            <a:endParaRPr lang="en-US" sz="1000" b="1" dirty="0">
              <a:latin typeface="Arial" charset="0"/>
            </a:endParaRPr>
          </a:p>
          <a:p>
            <a:pPr eaLnBrk="1" hangingPunct="1">
              <a:lnSpc>
                <a:spcPct val="80000"/>
              </a:lnSpc>
              <a:spcBef>
                <a:spcPct val="0"/>
              </a:spcBef>
            </a:pPr>
            <a:r>
              <a:rPr lang="en-US" sz="1000" dirty="0">
                <a:latin typeface="Arial" charset="0"/>
              </a:rPr>
              <a:t>Slide shows two children with pertussis (whooping cough) with paroxysmal coughing. (Sound is the typical pertussis cough and whoop</a:t>
            </a:r>
            <a:r>
              <a:rPr lang="en-US" sz="1000" b="1" dirty="0">
                <a:solidFill>
                  <a:srgbClr val="FF0000"/>
                </a:solidFill>
                <a:latin typeface="Arial" charset="0"/>
              </a:rPr>
              <a:t>.</a:t>
            </a:r>
            <a:r>
              <a:rPr lang="en-US" sz="1000" dirty="0">
                <a:latin typeface="Arial" charset="0"/>
              </a:rPr>
              <a:t>  Pertussis, caused by a bacterium (</a:t>
            </a:r>
            <a:r>
              <a:rPr lang="en-US" sz="1000" i="1" dirty="0">
                <a:latin typeface="Arial" charset="0"/>
              </a:rPr>
              <a:t>Bordetella pertussis</a:t>
            </a:r>
            <a:r>
              <a:rPr lang="en-US" sz="1000" dirty="0">
                <a:latin typeface="Arial" charset="0"/>
              </a:rPr>
              <a:t>), produces multiple antigens and biologically active components that cause inflammation of the respiratory tract, paralysis of the cilia of the respiratory tract and lung damage resulting in pooling of secretions and characteristic cough lasting up to 12 weeks. Humans are the only reservoir. Transmission is by direct contact with respiratory droplets</a:t>
            </a:r>
            <a:r>
              <a:rPr lang="en-US" sz="1000" b="1" dirty="0">
                <a:solidFill>
                  <a:srgbClr val="FF0000"/>
                </a:solidFill>
                <a:latin typeface="Arial" charset="0"/>
              </a:rPr>
              <a:t>.</a:t>
            </a:r>
            <a:endParaRPr lang="en-US" sz="1000" dirty="0">
              <a:latin typeface="Arial" charset="0"/>
            </a:endParaRPr>
          </a:p>
          <a:p>
            <a:pPr eaLnBrk="1" hangingPunct="1">
              <a:lnSpc>
                <a:spcPct val="80000"/>
              </a:lnSpc>
              <a:spcBef>
                <a:spcPct val="0"/>
              </a:spcBef>
            </a:pPr>
            <a:endParaRPr lang="en-US" dirty="0">
              <a:latin typeface="Arial" charset="0"/>
            </a:endParaRPr>
          </a:p>
          <a:p>
            <a:pPr eaLnBrk="1" hangingPunct="1">
              <a:lnSpc>
                <a:spcPct val="80000"/>
              </a:lnSpc>
              <a:spcBef>
                <a:spcPct val="0"/>
              </a:spcBef>
            </a:pPr>
            <a:r>
              <a:rPr lang="en-US" sz="1000" b="1" dirty="0">
                <a:latin typeface="Arial" charset="0"/>
              </a:rPr>
              <a:t>For more details about these 3 diseases refer to: Epidemiology and Prevention of Vaccine-Preventable Diseases, 13th edition. 2015  HHS, CDC.</a:t>
            </a:r>
            <a:r>
              <a:rPr lang="en-US" sz="1400" dirty="0">
                <a:latin typeface="Arial" charset="0"/>
              </a:rPr>
              <a:t> </a:t>
            </a:r>
            <a:r>
              <a:rPr lang="en-US" sz="1000" dirty="0">
                <a:latin typeface="Arial" charset="0"/>
              </a:rPr>
              <a:t> </a:t>
            </a:r>
          </a:p>
          <a:p>
            <a:pPr eaLnBrk="1" hangingPunct="1">
              <a:lnSpc>
                <a:spcPct val="80000"/>
              </a:lnSpc>
              <a:spcBef>
                <a:spcPct val="0"/>
              </a:spcBef>
            </a:pPr>
            <a:endParaRPr lang="en-US" sz="1000" dirty="0">
              <a:latin typeface="Arial" charset="0"/>
            </a:endParaRPr>
          </a:p>
          <a:p>
            <a:pPr eaLnBrk="1" hangingPunct="1">
              <a:lnSpc>
                <a:spcPct val="80000"/>
              </a:lnSpc>
              <a:spcBef>
                <a:spcPct val="0"/>
              </a:spcBef>
            </a:pPr>
            <a:endParaRPr lang="en-US" sz="1400" dirty="0">
              <a:solidFill>
                <a:srgbClr val="FF0000"/>
              </a:solidFill>
              <a:latin typeface="Arial" charset="0"/>
            </a:endParaRPr>
          </a:p>
          <a:p>
            <a:pPr eaLnBrk="1" hangingPunct="1">
              <a:lnSpc>
                <a:spcPct val="80000"/>
              </a:lnSpc>
              <a:spcBef>
                <a:spcPct val="0"/>
              </a:spcBef>
            </a:pPr>
            <a:endParaRPr lang="en-US" sz="1400" dirty="0">
              <a:latin typeface="Arial" charset="0"/>
            </a:endParaRPr>
          </a:p>
          <a:p>
            <a:pPr eaLnBrk="1" hangingPunct="1">
              <a:lnSpc>
                <a:spcPct val="80000"/>
              </a:lnSpc>
              <a:spcBef>
                <a:spcPct val="0"/>
              </a:spcBef>
            </a:pPr>
            <a:endParaRPr lang="en-US" sz="1400" dirty="0">
              <a:latin typeface="Arial" charset="0"/>
            </a:endParaRPr>
          </a:p>
          <a:p>
            <a:pPr eaLnBrk="1" hangingPunct="1">
              <a:lnSpc>
                <a:spcPct val="80000"/>
              </a:lnSpc>
              <a:spcBef>
                <a:spcPct val="0"/>
              </a:spcBef>
            </a:pPr>
            <a:endParaRPr lang="en-US" sz="1400" dirty="0">
              <a:latin typeface="Arial" charset="0"/>
            </a:endParaRPr>
          </a:p>
          <a:p>
            <a:pPr eaLnBrk="1" hangingPunct="1">
              <a:lnSpc>
                <a:spcPct val="80000"/>
              </a:lnSpc>
              <a:spcBef>
                <a:spcPct val="0"/>
              </a:spcBef>
            </a:pPr>
            <a:endParaRPr lang="en-US" sz="1400" dirty="0">
              <a:latin typeface="Arial" charset="0"/>
            </a:endParaRPr>
          </a:p>
          <a:p>
            <a:pPr eaLnBrk="1" hangingPunct="1">
              <a:lnSpc>
                <a:spcPct val="80000"/>
              </a:lnSpc>
              <a:spcBef>
                <a:spcPct val="0"/>
              </a:spcBef>
            </a:pPr>
            <a:endParaRPr lang="en-US" sz="1400" dirty="0">
              <a:latin typeface="Arial" charset="0"/>
            </a:endParaRPr>
          </a:p>
          <a:p>
            <a:pPr eaLnBrk="1" hangingPunct="1">
              <a:lnSpc>
                <a:spcPct val="80000"/>
              </a:lnSpc>
              <a:spcBef>
                <a:spcPct val="0"/>
              </a:spcBef>
            </a:pPr>
            <a:endParaRPr lang="en-US" sz="1400" dirty="0">
              <a:latin typeface="Arial" charset="0"/>
            </a:endParaRPr>
          </a:p>
          <a:p>
            <a:pPr eaLnBrk="1" hangingPunct="1">
              <a:lnSpc>
                <a:spcPct val="80000"/>
              </a:lnSpc>
              <a:spcBef>
                <a:spcPct val="0"/>
              </a:spcBef>
            </a:pPr>
            <a:endParaRPr lang="en-US" sz="1400" dirty="0">
              <a:latin typeface="Arial" charset="0"/>
            </a:endParaRPr>
          </a:p>
        </p:txBody>
      </p:sp>
      <p:sp>
        <p:nvSpPr>
          <p:cNvPr id="9" name="Footer Placeholder 8"/>
          <p:cNvSpPr>
            <a:spLocks noGrp="1"/>
          </p:cNvSpPr>
          <p:nvPr>
            <p:ph type="ftr" sz="quarter" idx="4"/>
          </p:nvPr>
        </p:nvSpPr>
        <p:spPr>
          <a:xfrm>
            <a:off x="1" y="6746120"/>
            <a:ext cx="4068339" cy="356356"/>
          </a:xfrm>
          <a:prstGeom prst="rect">
            <a:avLst/>
          </a:prstGeom>
        </p:spPr>
        <p:txBody>
          <a:bodyPr/>
          <a:lstStyle/>
          <a:p>
            <a:pPr>
              <a:defRPr/>
            </a:pPr>
            <a:r>
              <a:rPr lang="en-US"/>
              <a:t>EPIC 2022</a:t>
            </a:r>
            <a:endParaRPr lang="en-US" dirty="0"/>
          </a:p>
        </p:txBody>
      </p:sp>
    </p:spTree>
    <p:extLst>
      <p:ext uri="{BB962C8B-B14F-4D97-AF65-F5344CB8AC3E}">
        <p14:creationId xmlns:p14="http://schemas.microsoft.com/office/powerpoint/2010/main" val="174122587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98135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txBox="1">
            <a:spLocks noGrp="1" noChangeArrowheads="1"/>
          </p:cNvSpPr>
          <p:nvPr/>
        </p:nvSpPr>
        <p:spPr bwMode="auto">
          <a:xfrm>
            <a:off x="5507541" y="6701028"/>
            <a:ext cx="4213368" cy="353003"/>
          </a:xfrm>
          <a:prstGeom prst="rect">
            <a:avLst/>
          </a:prstGeom>
          <a:noFill/>
          <a:ln w="9525">
            <a:noFill/>
            <a:miter lim="800000"/>
            <a:headEnd/>
            <a:tailEnd/>
          </a:ln>
        </p:spPr>
        <p:txBody>
          <a:bodyPr lIns="96170" tIns="48085" rIns="96170" bIns="48085" anchor="b"/>
          <a:lstStyle/>
          <a:p>
            <a:pPr algn="r"/>
            <a:endParaRPr lang="en-US" sz="1200" dirty="0">
              <a:solidFill>
                <a:srgbClr val="000000"/>
              </a:solidFill>
            </a:endParaRPr>
          </a:p>
        </p:txBody>
      </p:sp>
      <p:sp>
        <p:nvSpPr>
          <p:cNvPr id="317442" name="Rectangle 7"/>
          <p:cNvSpPr txBox="1">
            <a:spLocks noGrp="1" noChangeArrowheads="1"/>
          </p:cNvSpPr>
          <p:nvPr/>
        </p:nvSpPr>
        <p:spPr bwMode="auto">
          <a:xfrm>
            <a:off x="5507541" y="6701028"/>
            <a:ext cx="4213368" cy="353003"/>
          </a:xfrm>
          <a:prstGeom prst="rect">
            <a:avLst/>
          </a:prstGeom>
          <a:noFill/>
          <a:ln w="9525">
            <a:noFill/>
            <a:miter lim="800000"/>
            <a:headEnd/>
            <a:tailEnd/>
          </a:ln>
        </p:spPr>
        <p:txBody>
          <a:bodyPr lIns="96170" tIns="48085" rIns="96170" bIns="48085" anchor="b"/>
          <a:lstStyle/>
          <a:p>
            <a:pPr algn="r"/>
            <a:endParaRPr lang="en-US" sz="1200" dirty="0">
              <a:solidFill>
                <a:srgbClr val="000000"/>
              </a:solidFill>
            </a:endParaRPr>
          </a:p>
        </p:txBody>
      </p:sp>
      <p:sp>
        <p:nvSpPr>
          <p:cNvPr id="317443" name="Rectangle 2"/>
          <p:cNvSpPr>
            <a:spLocks noGrp="1" noRot="1" noChangeAspect="1" noChangeArrowheads="1" noTextEdit="1"/>
          </p:cNvSpPr>
          <p:nvPr>
            <p:ph type="sldImg"/>
          </p:nvPr>
        </p:nvSpPr>
        <p:spPr>
          <a:xfrm>
            <a:off x="2514600" y="528638"/>
            <a:ext cx="4703763" cy="2646362"/>
          </a:xfrm>
          <a:ln/>
        </p:spPr>
      </p:sp>
      <p:sp>
        <p:nvSpPr>
          <p:cNvPr id="317444" name="Rectangle 3"/>
          <p:cNvSpPr>
            <a:spLocks noGrp="1" noChangeArrowheads="1"/>
          </p:cNvSpPr>
          <p:nvPr>
            <p:ph type="body" idx="1"/>
          </p:nvPr>
        </p:nvSpPr>
        <p:spPr>
          <a:xfrm>
            <a:off x="607698" y="3303526"/>
            <a:ext cx="8609046" cy="3457739"/>
          </a:xfrm>
          <a:noFill/>
          <a:ln/>
        </p:spPr>
        <p:txBody>
          <a:bodyPr lIns="96170" tIns="48085" rIns="96170" bIns="48085"/>
          <a:lstStyle/>
          <a:p>
            <a:pPr eaLnBrk="1" hangingPunct="1">
              <a:lnSpc>
                <a:spcPct val="80000"/>
              </a:lnSpc>
            </a:pPr>
            <a:r>
              <a:rPr lang="en-US" sz="1000" b="1" dirty="0"/>
              <a:t>Quote from:</a:t>
            </a:r>
          </a:p>
          <a:p>
            <a:pPr eaLnBrk="1" hangingPunct="1">
              <a:lnSpc>
                <a:spcPct val="80000"/>
              </a:lnSpc>
            </a:pPr>
            <a:r>
              <a:rPr lang="en-US" sz="1000" b="1" dirty="0"/>
              <a:t>The Problem With Dr Bob's Alternative Vaccine Schedule*</a:t>
            </a:r>
          </a:p>
          <a:p>
            <a:pPr eaLnBrk="1" hangingPunct="1"/>
            <a:r>
              <a:rPr lang="en-US" sz="1000" dirty="0"/>
              <a:t>“For parents who are worried about vaccines, Sears offers 2 alternative schedules. One, titled </a:t>
            </a:r>
            <a:r>
              <a:rPr lang="en-US" sz="1000" b="1" u="sng" dirty="0"/>
              <a:t>“Dr Bob’s Selective Vaccine Schedule,”</a:t>
            </a:r>
            <a:r>
              <a:rPr lang="en-US" sz="1000" dirty="0"/>
              <a:t> is for parents who want to decline or to delay vaccines. Children whose parents choose this schedule might not be receiving the measles, mumps, rubella, varicella, and hepatitis A vaccines and will not be receiving the polio and influenza vaccines or a booster dose of pertussis vaccine. The other schedule, titled </a:t>
            </a:r>
            <a:r>
              <a:rPr lang="en-US" sz="1000" b="1" u="sng" dirty="0"/>
              <a:t>“Dr Bob’s Alternative Vaccine Schedule,”</a:t>
            </a:r>
            <a:r>
              <a:rPr lang="en-US" sz="1000" dirty="0"/>
              <a:t> is written for parents who worry that children are receiving too many vaccines too early. Children whose parents choose this schedule will not be receiving the influenza vaccine until 5 years of age (which is unfortunate, given that tens of thousands of children 4 years of age are hospitalized with complications resulting from influenza every year),(</a:t>
            </a:r>
            <a:r>
              <a:rPr lang="en-US" sz="1000" b="1" baseline="20000" dirty="0"/>
              <a:t>34</a:t>
            </a:r>
            <a:r>
              <a:rPr lang="en-US" sz="1000" dirty="0"/>
              <a:t>) will not be receiving the hepatitis B vaccine until 2.5 years of age, will not be receiving measles vaccine until 3 years of age, and, to space out vaccines so that children do not receive 2 shots at 1 visit, will be visiting the doctor for vaccines at 2, 3, 4, 5, 6, 7, 9, 12, 15, 18, 21, and 24 months and 2, 2.5, 3, 3.5, 4, 5, and 6 years of age. Increasing the number of vaccines, the number of office visits, and the ages at which vaccines are administered will likely decrease immunization rates. In addition to the logistic problem of requiring so many office visits, Sears’ recommendation might have another negative consequence; recent outbreaks of measles showed that several children acquired the disease while waiting in their pediatricians’ offices</a:t>
            </a:r>
            <a:r>
              <a:rPr lang="en-US" sz="800" dirty="0"/>
              <a:t>.</a:t>
            </a:r>
            <a:r>
              <a:rPr lang="en-US" sz="800" baseline="20000" dirty="0"/>
              <a:t>(</a:t>
            </a:r>
            <a:r>
              <a:rPr lang="en-US" sz="1000" b="1" baseline="20000" dirty="0"/>
              <a:t>7) </a:t>
            </a:r>
            <a:r>
              <a:rPr lang="en-US" sz="1000" dirty="0"/>
              <a:t> </a:t>
            </a:r>
          </a:p>
          <a:p>
            <a:pPr eaLnBrk="1" hangingPunct="1"/>
            <a:r>
              <a:rPr lang="en-US" sz="1000" dirty="0"/>
              <a:t>At the heart of the problem with Sears’ schedules is the fact that, at the very least, they will increase the time during which children are susceptible to vaccine-preventable diseases. If more parents insist on Sears’ vaccine schedules, then fewer children will be protected, with the inevitable consequence of continued or worsening outbreaks of vaccine-preventable diseases. In an effort to protect children from harm, Sears’ book will likely put more in harm’s way.”</a:t>
            </a:r>
          </a:p>
        </p:txBody>
      </p:sp>
      <p:sp>
        <p:nvSpPr>
          <p:cNvPr id="6" name="Footer Placeholder 5"/>
          <p:cNvSpPr>
            <a:spLocks noGrp="1"/>
          </p:cNvSpPr>
          <p:nvPr>
            <p:ph type="ftr" sz="quarter" idx="4"/>
          </p:nvPr>
        </p:nvSpPr>
        <p:spPr>
          <a:xfrm>
            <a:off x="379131" y="6689163"/>
            <a:ext cx="4213368" cy="364868"/>
          </a:xfrm>
          <a:prstGeom prst="rect">
            <a:avLst/>
          </a:prstGeom>
        </p:spPr>
        <p:txBody>
          <a:bodyPr/>
          <a:lstStyle/>
          <a:p>
            <a:pPr>
              <a:defRPr/>
            </a:pPr>
            <a:r>
              <a:rPr lang="en-US">
                <a:solidFill>
                  <a:prstClr val="black"/>
                </a:solidFill>
              </a:rPr>
              <a:t>EPIC 2022</a:t>
            </a:r>
            <a:endParaRPr lang="en-US" dirty="0">
              <a:solidFill>
                <a:prstClr val="black"/>
              </a:solidFill>
            </a:endParaRPr>
          </a:p>
        </p:txBody>
      </p:sp>
    </p:spTree>
    <p:extLst>
      <p:ext uri="{BB962C8B-B14F-4D97-AF65-F5344CB8AC3E}">
        <p14:creationId xmlns:p14="http://schemas.microsoft.com/office/powerpoint/2010/main" val="250455556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6"/>
          <p:cNvSpPr txBox="1">
            <a:spLocks noGrp="1" noChangeArrowheads="1"/>
          </p:cNvSpPr>
          <p:nvPr/>
        </p:nvSpPr>
        <p:spPr bwMode="auto">
          <a:xfrm>
            <a:off x="512607" y="6851227"/>
            <a:ext cx="4213368" cy="364868"/>
          </a:xfrm>
          <a:prstGeom prst="rect">
            <a:avLst/>
          </a:prstGeom>
          <a:noFill/>
          <a:ln w="9525">
            <a:noFill/>
            <a:miter lim="800000"/>
            <a:headEnd/>
            <a:tailEnd/>
          </a:ln>
        </p:spPr>
        <p:txBody>
          <a:bodyPr lIns="96162" tIns="48081" rIns="96162" bIns="48081" anchor="b"/>
          <a:lstStyle/>
          <a:p>
            <a:endParaRPr lang="en-US" sz="1200" dirty="0">
              <a:solidFill>
                <a:srgbClr val="000000"/>
              </a:solidFill>
            </a:endParaRPr>
          </a:p>
        </p:txBody>
      </p:sp>
      <p:sp>
        <p:nvSpPr>
          <p:cNvPr id="319491" name="Rectangle 6"/>
          <p:cNvSpPr txBox="1">
            <a:spLocks noGrp="1" noChangeArrowheads="1"/>
          </p:cNvSpPr>
          <p:nvPr/>
        </p:nvSpPr>
        <p:spPr bwMode="auto">
          <a:xfrm>
            <a:off x="268966" y="6806086"/>
            <a:ext cx="4213368" cy="364868"/>
          </a:xfrm>
          <a:prstGeom prst="rect">
            <a:avLst/>
          </a:prstGeom>
          <a:noFill/>
          <a:ln w="9525">
            <a:noFill/>
            <a:miter lim="800000"/>
            <a:headEnd/>
            <a:tailEnd/>
          </a:ln>
        </p:spPr>
        <p:txBody>
          <a:bodyPr lIns="96153" tIns="48077" rIns="96153" bIns="48077" anchor="b"/>
          <a:lstStyle/>
          <a:p>
            <a:endParaRPr lang="en-US" sz="1200" dirty="0">
              <a:solidFill>
                <a:srgbClr val="000000"/>
              </a:solidFill>
            </a:endParaRPr>
          </a:p>
        </p:txBody>
      </p:sp>
      <p:sp>
        <p:nvSpPr>
          <p:cNvPr id="319492" name="Rectangle 7"/>
          <p:cNvSpPr txBox="1">
            <a:spLocks noGrp="1" noChangeArrowheads="1"/>
          </p:cNvSpPr>
          <p:nvPr/>
        </p:nvSpPr>
        <p:spPr bwMode="auto">
          <a:xfrm>
            <a:off x="5507541" y="6926256"/>
            <a:ext cx="4213368" cy="364868"/>
          </a:xfrm>
          <a:prstGeom prst="rect">
            <a:avLst/>
          </a:prstGeom>
          <a:noFill/>
          <a:ln w="9525">
            <a:noFill/>
            <a:miter lim="800000"/>
            <a:headEnd/>
            <a:tailEnd/>
          </a:ln>
        </p:spPr>
        <p:txBody>
          <a:bodyPr lIns="96153" tIns="48077" rIns="96153" bIns="48077" anchor="b"/>
          <a:lstStyle/>
          <a:p>
            <a:pPr algn="r"/>
            <a:endParaRPr lang="en-US" sz="1200" dirty="0">
              <a:solidFill>
                <a:srgbClr val="000000"/>
              </a:solidFill>
            </a:endParaRPr>
          </a:p>
        </p:txBody>
      </p:sp>
      <p:sp>
        <p:nvSpPr>
          <p:cNvPr id="319493" name="Rectangle 2"/>
          <p:cNvSpPr>
            <a:spLocks noGrp="1" noRot="1" noChangeAspect="1" noChangeArrowheads="1" noTextEdit="1"/>
          </p:cNvSpPr>
          <p:nvPr>
            <p:ph type="sldImg"/>
          </p:nvPr>
        </p:nvSpPr>
        <p:spPr>
          <a:xfrm>
            <a:off x="2433638" y="546100"/>
            <a:ext cx="4864100" cy="2735263"/>
          </a:xfrm>
          <a:ln/>
        </p:spPr>
      </p:sp>
      <p:sp>
        <p:nvSpPr>
          <p:cNvPr id="319494" name="Rectangle 3"/>
          <p:cNvSpPr>
            <a:spLocks noGrp="1" noChangeArrowheads="1"/>
          </p:cNvSpPr>
          <p:nvPr>
            <p:ph type="body" idx="1"/>
          </p:nvPr>
        </p:nvSpPr>
        <p:spPr>
          <a:xfrm>
            <a:off x="648212" y="3464375"/>
            <a:ext cx="8534772" cy="3524146"/>
          </a:xfrm>
          <a:noFill/>
          <a:ln/>
        </p:spPr>
        <p:txBody>
          <a:bodyPr lIns="96153" tIns="48077" rIns="96153" bIns="48077"/>
          <a:lstStyle/>
          <a:p>
            <a:pPr marL="227089" indent="-227089">
              <a:lnSpc>
                <a:spcPct val="90000"/>
              </a:lnSpc>
              <a:spcBef>
                <a:spcPct val="0"/>
              </a:spcBef>
              <a:buFontTx/>
              <a:buChar char="•"/>
            </a:pPr>
            <a:r>
              <a:rPr lang="en-US" sz="1000" dirty="0">
                <a:latin typeface="Arial" charset="0"/>
                <a:cs typeface="Times New Roman" pitchFamily="18" charset="0"/>
              </a:rPr>
              <a:t>Anti-vaccine issues have been around since the early 1800's.  </a:t>
            </a:r>
          </a:p>
          <a:p>
            <a:pPr marL="227089" indent="-227089">
              <a:lnSpc>
                <a:spcPct val="90000"/>
              </a:lnSpc>
              <a:spcBef>
                <a:spcPct val="0"/>
              </a:spcBef>
              <a:buFontTx/>
              <a:buChar char="•"/>
            </a:pPr>
            <a:r>
              <a:rPr lang="en-US" sz="1000" dirty="0">
                <a:latin typeface="Arial" charset="0"/>
                <a:cs typeface="Times New Roman" pitchFamily="18" charset="0"/>
              </a:rPr>
              <a:t>Most patients/parents haven't seen the diseases so are more concerned about vaccine risk</a:t>
            </a:r>
          </a:p>
          <a:p>
            <a:pPr marL="227089" indent="-227089">
              <a:lnSpc>
                <a:spcPct val="90000"/>
              </a:lnSpc>
              <a:spcBef>
                <a:spcPct val="0"/>
              </a:spcBef>
              <a:buFontTx/>
              <a:buChar char="•"/>
            </a:pPr>
            <a:r>
              <a:rPr lang="en-US" sz="1000" dirty="0">
                <a:latin typeface="Arial" charset="0"/>
                <a:cs typeface="Times New Roman" pitchFamily="18" charset="0"/>
              </a:rPr>
              <a:t>Media portrays tragedies with emotional appeal</a:t>
            </a:r>
          </a:p>
          <a:p>
            <a:pPr marL="227089" indent="-227089">
              <a:lnSpc>
                <a:spcPct val="90000"/>
              </a:lnSpc>
              <a:spcBef>
                <a:spcPct val="0"/>
              </a:spcBef>
              <a:buFontTx/>
              <a:buChar char="•"/>
            </a:pPr>
            <a:r>
              <a:rPr lang="en-US" sz="1000" dirty="0">
                <a:latin typeface="Arial" charset="0"/>
                <a:cs typeface="Times New Roman" pitchFamily="18" charset="0"/>
              </a:rPr>
              <a:t>Web sites with anti-immunization information are plentiful with little scientifically-based vaccine information</a:t>
            </a:r>
          </a:p>
          <a:p>
            <a:pPr marL="227089" indent="-227089">
              <a:lnSpc>
                <a:spcPct val="90000"/>
              </a:lnSpc>
              <a:spcBef>
                <a:spcPct val="0"/>
              </a:spcBef>
              <a:buFontTx/>
              <a:buChar char="•"/>
            </a:pPr>
            <a:r>
              <a:rPr lang="en-US" sz="1000" dirty="0">
                <a:latin typeface="Arial" charset="0"/>
                <a:cs typeface="Times New Roman" pitchFamily="18" charset="0"/>
              </a:rPr>
              <a:t>Address any concerns and questions your patients may</a:t>
            </a:r>
            <a:r>
              <a:rPr lang="en-US" sz="1000" dirty="0">
                <a:latin typeface="Arial" charset="0"/>
              </a:rPr>
              <a:t> have</a:t>
            </a:r>
          </a:p>
          <a:p>
            <a:pPr marL="227089" indent="-227089">
              <a:lnSpc>
                <a:spcPct val="90000"/>
              </a:lnSpc>
              <a:spcBef>
                <a:spcPct val="0"/>
              </a:spcBef>
            </a:pPr>
            <a:endParaRPr lang="en-US" sz="1000" dirty="0">
              <a:latin typeface="Arial" charset="0"/>
            </a:endParaRPr>
          </a:p>
          <a:p>
            <a:pPr marL="227089" indent="-227089">
              <a:lnSpc>
                <a:spcPct val="90000"/>
              </a:lnSpc>
              <a:spcBef>
                <a:spcPct val="0"/>
              </a:spcBef>
            </a:pPr>
            <a:r>
              <a:rPr lang="en-US" sz="1000" dirty="0">
                <a:latin typeface="Arial" charset="0"/>
              </a:rPr>
              <a:t> </a:t>
            </a:r>
          </a:p>
          <a:p>
            <a:pPr marL="227089" indent="-227089">
              <a:lnSpc>
                <a:spcPct val="90000"/>
              </a:lnSpc>
              <a:spcBef>
                <a:spcPct val="0"/>
              </a:spcBef>
            </a:pPr>
            <a:r>
              <a:rPr lang="en-US" sz="1000" b="1" dirty="0">
                <a:latin typeface="Arial" charset="0"/>
              </a:rPr>
              <a:t>Anti-Vaccine web sites:</a:t>
            </a:r>
          </a:p>
          <a:p>
            <a:pPr marL="227089" indent="-227089">
              <a:lnSpc>
                <a:spcPct val="90000"/>
              </a:lnSpc>
              <a:spcBef>
                <a:spcPct val="0"/>
              </a:spcBef>
            </a:pPr>
            <a:r>
              <a:rPr lang="en-US" sz="1000" dirty="0">
                <a:latin typeface="Arial" charset="0"/>
              </a:rPr>
              <a:t>This is just a small list of the many sites available on the internet for anti-vaccine promotion. Please be sure to check some of these locations so that you are aware of the type on information that can be obtained from these sites.</a:t>
            </a:r>
          </a:p>
          <a:p>
            <a:pPr marL="227089" indent="-227089">
              <a:lnSpc>
                <a:spcPct val="90000"/>
              </a:lnSpc>
              <a:spcBef>
                <a:spcPct val="0"/>
              </a:spcBef>
            </a:pPr>
            <a:r>
              <a:rPr lang="en-US" sz="1000" dirty="0">
                <a:latin typeface="Arial" charset="0"/>
              </a:rPr>
              <a:t> </a:t>
            </a:r>
          </a:p>
          <a:p>
            <a:pPr marL="227089" indent="-227089">
              <a:lnSpc>
                <a:spcPct val="90000"/>
              </a:lnSpc>
              <a:spcBef>
                <a:spcPct val="0"/>
              </a:spcBef>
            </a:pPr>
            <a:r>
              <a:rPr lang="en-US" sz="1000" b="1" dirty="0">
                <a:latin typeface="Arial" charset="0"/>
              </a:rPr>
              <a:t>For “Evaluating Information on the Web” </a:t>
            </a:r>
          </a:p>
          <a:p>
            <a:pPr marL="227089" indent="-227089">
              <a:lnSpc>
                <a:spcPct val="90000"/>
              </a:lnSpc>
              <a:spcBef>
                <a:spcPct val="0"/>
              </a:spcBef>
            </a:pPr>
            <a:r>
              <a:rPr lang="en-US" sz="1000" dirty="0">
                <a:latin typeface="Arial" charset="0"/>
              </a:rPr>
              <a:t>go to </a:t>
            </a:r>
            <a:r>
              <a:rPr lang="en-US" sz="1000" dirty="0">
                <a:solidFill>
                  <a:srgbClr val="00B050"/>
                </a:solidFill>
                <a:latin typeface="Arial" charset="0"/>
                <a:hlinkClick r:id="rId3"/>
              </a:rPr>
              <a:t>http://www.vaccineinformation.org/internet-immunization-info/</a:t>
            </a:r>
            <a:r>
              <a:rPr lang="en-US" sz="1000" dirty="0">
                <a:solidFill>
                  <a:srgbClr val="00B050"/>
                </a:solidFill>
                <a:latin typeface="Arial" charset="0"/>
              </a:rPr>
              <a:t> </a:t>
            </a:r>
          </a:p>
          <a:p>
            <a:pPr marL="227089" indent="-227089">
              <a:lnSpc>
                <a:spcPct val="90000"/>
              </a:lnSpc>
              <a:spcBef>
                <a:spcPct val="0"/>
              </a:spcBef>
            </a:pPr>
            <a:endParaRPr lang="en-US" sz="1000" dirty="0">
              <a:solidFill>
                <a:srgbClr val="00B050"/>
              </a:solidFill>
              <a:latin typeface="Arial" charset="0"/>
            </a:endParaRPr>
          </a:p>
        </p:txBody>
      </p:sp>
      <p:sp>
        <p:nvSpPr>
          <p:cNvPr id="8" name="Footer Placeholder 7"/>
          <p:cNvSpPr>
            <a:spLocks noGrp="1"/>
          </p:cNvSpPr>
          <p:nvPr>
            <p:ph type="ftr" sz="quarter" idx="4"/>
          </p:nvPr>
        </p:nvSpPr>
        <p:spPr>
          <a:xfrm>
            <a:off x="268966" y="6668050"/>
            <a:ext cx="4213368" cy="364868"/>
          </a:xfrm>
          <a:prstGeom prst="rect">
            <a:avLst/>
          </a:prstGeom>
        </p:spPr>
        <p:txBody>
          <a:bodyPr/>
          <a:lstStyle/>
          <a:p>
            <a:pPr>
              <a:defRPr/>
            </a:pPr>
            <a:r>
              <a:rPr lang="en-US"/>
              <a:t>EPIC 2022</a:t>
            </a:r>
            <a:endParaRPr lang="en-US" dirty="0"/>
          </a:p>
        </p:txBody>
      </p:sp>
    </p:spTree>
    <p:extLst>
      <p:ext uri="{BB962C8B-B14F-4D97-AF65-F5344CB8AC3E}">
        <p14:creationId xmlns:p14="http://schemas.microsoft.com/office/powerpoint/2010/main" val="285211247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6"/>
          <p:cNvSpPr txBox="1">
            <a:spLocks noGrp="1" noChangeArrowheads="1"/>
          </p:cNvSpPr>
          <p:nvPr/>
        </p:nvSpPr>
        <p:spPr bwMode="auto">
          <a:xfrm>
            <a:off x="223226" y="5145799"/>
            <a:ext cx="5768023" cy="283406"/>
          </a:xfrm>
          <a:prstGeom prst="rect">
            <a:avLst/>
          </a:prstGeom>
          <a:noFill/>
          <a:ln w="9525">
            <a:noFill/>
            <a:miter lim="800000"/>
            <a:headEnd/>
            <a:tailEnd/>
          </a:ln>
        </p:spPr>
        <p:txBody>
          <a:bodyPr lIns="99103" tIns="49552" rIns="99103" bIns="49552" anchor="b"/>
          <a:lstStyle/>
          <a:p>
            <a:endParaRPr lang="en-US" sz="1200" dirty="0">
              <a:solidFill>
                <a:srgbClr val="000000"/>
              </a:solidFill>
            </a:endParaRPr>
          </a:p>
        </p:txBody>
      </p:sp>
      <p:sp>
        <p:nvSpPr>
          <p:cNvPr id="321538" name="Rectangle 7"/>
          <p:cNvSpPr txBox="1">
            <a:spLocks noGrp="1" noChangeArrowheads="1"/>
          </p:cNvSpPr>
          <p:nvPr/>
        </p:nvSpPr>
        <p:spPr bwMode="auto">
          <a:xfrm>
            <a:off x="7539721" y="5379873"/>
            <a:ext cx="5768023" cy="283406"/>
          </a:xfrm>
          <a:prstGeom prst="rect">
            <a:avLst/>
          </a:prstGeom>
          <a:noFill/>
          <a:ln w="9525">
            <a:noFill/>
            <a:miter lim="800000"/>
            <a:headEnd/>
            <a:tailEnd/>
          </a:ln>
        </p:spPr>
        <p:txBody>
          <a:bodyPr lIns="99103" tIns="49552" rIns="99103" bIns="49552" anchor="b"/>
          <a:lstStyle/>
          <a:p>
            <a:pPr algn="r"/>
            <a:endParaRPr lang="en-US" sz="1200" dirty="0">
              <a:solidFill>
                <a:srgbClr val="000000"/>
              </a:solidFill>
            </a:endParaRPr>
          </a:p>
        </p:txBody>
      </p:sp>
      <p:sp>
        <p:nvSpPr>
          <p:cNvPr id="321540" name="Rectangle 7"/>
          <p:cNvSpPr txBox="1">
            <a:spLocks noGrp="1" noChangeArrowheads="1"/>
          </p:cNvSpPr>
          <p:nvPr/>
        </p:nvSpPr>
        <p:spPr bwMode="auto">
          <a:xfrm>
            <a:off x="7539721" y="5379873"/>
            <a:ext cx="5768023" cy="283406"/>
          </a:xfrm>
          <a:prstGeom prst="rect">
            <a:avLst/>
          </a:prstGeom>
          <a:noFill/>
          <a:ln w="9525">
            <a:noFill/>
            <a:miter lim="800000"/>
            <a:headEnd/>
            <a:tailEnd/>
          </a:ln>
        </p:spPr>
        <p:txBody>
          <a:bodyPr lIns="99103" tIns="49552" rIns="99103" bIns="49552" anchor="b"/>
          <a:lstStyle/>
          <a:p>
            <a:pPr algn="r"/>
            <a:endParaRPr lang="en-US" sz="1200" dirty="0">
              <a:solidFill>
                <a:srgbClr val="000000"/>
              </a:solidFill>
            </a:endParaRPr>
          </a:p>
        </p:txBody>
      </p:sp>
      <p:sp>
        <p:nvSpPr>
          <p:cNvPr id="321541" name="Rectangle 2"/>
          <p:cNvSpPr>
            <a:spLocks noGrp="1" noRot="1" noChangeAspect="1" noChangeArrowheads="1" noTextEdit="1"/>
          </p:cNvSpPr>
          <p:nvPr>
            <p:ph type="sldImg"/>
          </p:nvPr>
        </p:nvSpPr>
        <p:spPr>
          <a:xfrm>
            <a:off x="2859088" y="334963"/>
            <a:ext cx="3775075" cy="2124075"/>
          </a:xfrm>
          <a:ln/>
        </p:spPr>
      </p:sp>
      <p:sp>
        <p:nvSpPr>
          <p:cNvPr id="321542" name="Rectangle 3"/>
          <p:cNvSpPr>
            <a:spLocks noGrp="1" noChangeArrowheads="1"/>
          </p:cNvSpPr>
          <p:nvPr>
            <p:ph type="body" idx="1"/>
          </p:nvPr>
        </p:nvSpPr>
        <p:spPr>
          <a:xfrm>
            <a:off x="1626879" y="2646411"/>
            <a:ext cx="9761271" cy="2548718"/>
          </a:xfrm>
          <a:noFill/>
          <a:ln/>
        </p:spPr>
        <p:txBody>
          <a:bodyPr lIns="99103" tIns="49552" rIns="99103" bIns="49552"/>
          <a:lstStyle/>
          <a:p>
            <a:pPr eaLnBrk="1" hangingPunct="1"/>
            <a:r>
              <a:rPr lang="en-US" sz="1000" dirty="0">
                <a:latin typeface="Arial" charset="0"/>
              </a:rPr>
              <a:t>These are sources for scientific and credible information</a:t>
            </a:r>
          </a:p>
          <a:p>
            <a:pPr eaLnBrk="1" hangingPunct="1"/>
            <a:r>
              <a:rPr lang="en-US" sz="1000" dirty="0">
                <a:latin typeface="Arial" charset="0"/>
              </a:rPr>
              <a:t>See information sheet in participant packet</a:t>
            </a:r>
          </a:p>
          <a:p>
            <a:pPr eaLnBrk="1" hangingPunct="1"/>
            <a:endParaRPr lang="en-US" sz="1000" u="sng" dirty="0">
              <a:solidFill>
                <a:srgbClr val="0000FF"/>
              </a:solidFill>
              <a:latin typeface="Arial" charset="0"/>
            </a:endParaRPr>
          </a:p>
          <a:p>
            <a:pPr eaLnBrk="1" hangingPunct="1"/>
            <a:r>
              <a:rPr lang="en-US" sz="1000" u="sng" dirty="0">
                <a:latin typeface="Arial" charset="0"/>
              </a:rPr>
              <a:t>https://www.cdc.gov/vaccinesafety/index.html</a:t>
            </a:r>
          </a:p>
          <a:p>
            <a:pPr eaLnBrk="1" hangingPunct="1"/>
            <a:r>
              <a:rPr lang="en-US" sz="1000" u="sng" dirty="0">
                <a:latin typeface="Arial" charset="0"/>
              </a:rPr>
              <a:t>www.idsociety.org/Immunization/</a:t>
            </a:r>
            <a:endParaRPr lang="en-US" sz="1000" dirty="0">
              <a:latin typeface="Arial" charset="0"/>
            </a:endParaRPr>
          </a:p>
          <a:p>
            <a:pPr eaLnBrk="1" hangingPunct="1"/>
            <a:r>
              <a:rPr lang="en-US" sz="1000" u="sng" dirty="0">
                <a:latin typeface="Arial" charset="0"/>
              </a:rPr>
              <a:t>www.who.int</a:t>
            </a:r>
            <a:endParaRPr lang="en-US" sz="1000" dirty="0">
              <a:latin typeface="Arial" charset="0"/>
            </a:endParaRPr>
          </a:p>
          <a:p>
            <a:pPr eaLnBrk="1" hangingPunct="1"/>
            <a:r>
              <a:rPr lang="en-US" sz="1000" u="sng" dirty="0">
                <a:latin typeface="Arial" charset="0"/>
              </a:rPr>
              <a:t>www.gaaap.org </a:t>
            </a:r>
            <a:endParaRPr lang="en-US" sz="1000" dirty="0">
              <a:latin typeface="Arial" charset="0"/>
            </a:endParaRPr>
          </a:p>
          <a:p>
            <a:pPr eaLnBrk="1" hangingPunct="1"/>
            <a:r>
              <a:rPr lang="en-US" sz="1000" u="sng" dirty="0">
                <a:latin typeface="Arial" charset="0"/>
              </a:rPr>
              <a:t>www.aap.org     </a:t>
            </a:r>
            <a:endParaRPr lang="en-US" sz="1000" dirty="0">
              <a:latin typeface="Arial" charset="0"/>
            </a:endParaRPr>
          </a:p>
          <a:p>
            <a:pPr eaLnBrk="1" hangingPunct="1"/>
            <a:r>
              <a:rPr lang="en-US" sz="1000" u="sng" dirty="0">
                <a:latin typeface="Arial" charset="0"/>
              </a:rPr>
              <a:t>www.cispimmunize.org</a:t>
            </a:r>
            <a:endParaRPr lang="en-US" sz="1000" dirty="0">
              <a:latin typeface="Arial" charset="0"/>
            </a:endParaRPr>
          </a:p>
          <a:p>
            <a:pPr eaLnBrk="1" hangingPunct="1"/>
            <a:r>
              <a:rPr lang="en-US" sz="1000" u="sng" dirty="0">
                <a:latin typeface="Arial" charset="0"/>
              </a:rPr>
              <a:t>www.aafp.org</a:t>
            </a:r>
            <a:endParaRPr lang="en-US" sz="1000" dirty="0">
              <a:latin typeface="Arial" charset="0"/>
            </a:endParaRPr>
          </a:p>
          <a:p>
            <a:pPr eaLnBrk="1" hangingPunct="1"/>
            <a:r>
              <a:rPr lang="en-US" sz="1000" u="sng" dirty="0">
                <a:latin typeface="Arial" charset="0"/>
              </a:rPr>
              <a:t>www.acponline.org</a:t>
            </a:r>
            <a:endParaRPr lang="en-US" sz="1000" dirty="0">
              <a:latin typeface="Arial" charset="0"/>
            </a:endParaRPr>
          </a:p>
          <a:p>
            <a:pPr eaLnBrk="1" hangingPunct="1"/>
            <a:r>
              <a:rPr lang="en-US" sz="1000" u="sng" dirty="0">
                <a:latin typeface="Arial" charset="0"/>
              </a:rPr>
              <a:t>www.immunize.org/resources </a:t>
            </a:r>
            <a:r>
              <a:rPr lang="en-US" sz="1000" dirty="0">
                <a:latin typeface="Arial" charset="0"/>
              </a:rPr>
              <a:t>This site is a good resource for healthcare providers and for information written specifically for patient and parents.</a:t>
            </a:r>
            <a:r>
              <a:rPr lang="en-US" sz="1000" u="sng" dirty="0">
                <a:latin typeface="Arial" charset="0"/>
              </a:rPr>
              <a:t>  </a:t>
            </a:r>
          </a:p>
          <a:p>
            <a:pPr eaLnBrk="1" hangingPunct="1"/>
            <a:r>
              <a:rPr lang="en-US" sz="1000" dirty="0">
                <a:latin typeface="Arial" charset="0"/>
              </a:rPr>
              <a:t>www.nfid.org Great resources for immunization for healthcare professionals; Webinars</a:t>
            </a:r>
          </a:p>
          <a:p>
            <a:pPr eaLnBrk="1" hangingPunct="1"/>
            <a:r>
              <a:rPr lang="en-US" sz="1000" u="sng" dirty="0">
                <a:latin typeface="Arial" charset="0"/>
              </a:rPr>
              <a:t>www.pkids.org</a:t>
            </a:r>
            <a:r>
              <a:rPr lang="en-US" sz="1000" dirty="0">
                <a:latin typeface="Arial" charset="0"/>
              </a:rPr>
              <a:t> (support and counseling for children with infectious diseases)</a:t>
            </a:r>
          </a:p>
          <a:p>
            <a:pPr eaLnBrk="1" hangingPunct="1"/>
            <a:r>
              <a:rPr lang="en-US" sz="1000" u="sng" dirty="0">
                <a:latin typeface="Arial" charset="0"/>
              </a:rPr>
              <a:t>www.vaccine.org</a:t>
            </a:r>
            <a:r>
              <a:rPr lang="en-US" sz="1000" dirty="0">
                <a:solidFill>
                  <a:srgbClr val="0000FF"/>
                </a:solidFill>
                <a:latin typeface="Arial" charset="0"/>
              </a:rPr>
              <a:t>  </a:t>
            </a:r>
            <a:endParaRPr lang="en-US" sz="1000" dirty="0">
              <a:latin typeface="Arial" charset="0"/>
            </a:endParaRPr>
          </a:p>
          <a:p>
            <a:pPr eaLnBrk="1" hangingPunct="1"/>
            <a:r>
              <a:rPr lang="en-US" sz="1000" dirty="0">
                <a:latin typeface="Arial" charset="0"/>
              </a:rPr>
              <a:t> </a:t>
            </a:r>
          </a:p>
        </p:txBody>
      </p:sp>
      <p:sp>
        <p:nvSpPr>
          <p:cNvPr id="8" name="Footer Placeholder 7"/>
          <p:cNvSpPr>
            <a:spLocks noGrp="1"/>
          </p:cNvSpPr>
          <p:nvPr>
            <p:ph type="ftr" sz="quarter" idx="4"/>
          </p:nvPr>
        </p:nvSpPr>
        <p:spPr>
          <a:xfrm>
            <a:off x="301260" y="6593598"/>
            <a:ext cx="5768023" cy="283406"/>
          </a:xfrm>
          <a:prstGeom prst="rect">
            <a:avLst/>
          </a:prstGeom>
        </p:spPr>
        <p:txBody>
          <a:bodyPr/>
          <a:lstStyle/>
          <a:p>
            <a:pPr>
              <a:defRPr/>
            </a:pPr>
            <a:r>
              <a:rPr lang="en-US"/>
              <a:t>EPIC 2022</a:t>
            </a:r>
            <a:endParaRPr lang="en-US" dirty="0"/>
          </a:p>
        </p:txBody>
      </p:sp>
    </p:spTree>
    <p:extLst>
      <p:ext uri="{BB962C8B-B14F-4D97-AF65-F5344CB8AC3E}">
        <p14:creationId xmlns:p14="http://schemas.microsoft.com/office/powerpoint/2010/main" val="333544919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txBox="1">
            <a:spLocks noGrp="1" noChangeArrowheads="1"/>
          </p:cNvSpPr>
          <p:nvPr/>
        </p:nvSpPr>
        <p:spPr bwMode="auto">
          <a:xfrm>
            <a:off x="5507541" y="7041692"/>
            <a:ext cx="4213368" cy="370949"/>
          </a:xfrm>
          <a:prstGeom prst="rect">
            <a:avLst/>
          </a:prstGeom>
          <a:noFill/>
          <a:ln w="9525">
            <a:noFill/>
            <a:miter lim="800000"/>
            <a:headEnd/>
            <a:tailEnd/>
          </a:ln>
        </p:spPr>
        <p:txBody>
          <a:bodyPr lIns="96170" tIns="48085" rIns="96170" bIns="48085" anchor="b"/>
          <a:lstStyle/>
          <a:p>
            <a:pPr algn="r"/>
            <a:endParaRPr lang="en-US" sz="1200" dirty="0">
              <a:solidFill>
                <a:srgbClr val="000000"/>
              </a:solidFill>
            </a:endParaRPr>
          </a:p>
        </p:txBody>
      </p:sp>
      <p:sp>
        <p:nvSpPr>
          <p:cNvPr id="325634" name="Rectangle 2"/>
          <p:cNvSpPr>
            <a:spLocks noGrp="1" noRot="1" noChangeAspect="1" noChangeArrowheads="1" noTextEdit="1"/>
          </p:cNvSpPr>
          <p:nvPr>
            <p:ph type="sldImg"/>
          </p:nvPr>
        </p:nvSpPr>
        <p:spPr>
          <a:xfrm>
            <a:off x="2389188" y="555625"/>
            <a:ext cx="4945062" cy="2781300"/>
          </a:xfrm>
          <a:ln/>
        </p:spPr>
      </p:sp>
      <p:sp>
        <p:nvSpPr>
          <p:cNvPr id="325635" name="Rectangle 3"/>
          <p:cNvSpPr>
            <a:spLocks noGrp="1" noChangeArrowheads="1"/>
          </p:cNvSpPr>
          <p:nvPr>
            <p:ph type="body" idx="1"/>
          </p:nvPr>
        </p:nvSpPr>
        <p:spPr>
          <a:noFill/>
          <a:ln/>
        </p:spPr>
        <p:txBody>
          <a:bodyPr lIns="96170" tIns="48085" rIns="96170" bIns="48085"/>
          <a:lstStyle/>
          <a:p>
            <a:endParaRPr lang="en-US" dirty="0">
              <a:latin typeface="Arial" charset="0"/>
            </a:endParaRPr>
          </a:p>
        </p:txBody>
      </p:sp>
      <p:sp>
        <p:nvSpPr>
          <p:cNvPr id="5" name="Footer Placeholder 4"/>
          <p:cNvSpPr>
            <a:spLocks noGrp="1"/>
          </p:cNvSpPr>
          <p:nvPr>
            <p:ph type="ftr" sz="quarter" idx="4"/>
          </p:nvPr>
        </p:nvSpPr>
        <p:spPr>
          <a:xfrm>
            <a:off x="174805" y="6676825"/>
            <a:ext cx="4213368" cy="364868"/>
          </a:xfrm>
          <a:prstGeom prst="rect">
            <a:avLst/>
          </a:prstGeom>
        </p:spPr>
        <p:txBody>
          <a:bodyPr/>
          <a:lstStyle/>
          <a:p>
            <a:pPr>
              <a:defRPr/>
            </a:pPr>
            <a:r>
              <a:rPr lang="en-US">
                <a:solidFill>
                  <a:srgbClr val="000000"/>
                </a:solidFill>
              </a:rPr>
              <a:t>EPIC 2022</a:t>
            </a:r>
            <a:endParaRPr lang="en-US" dirty="0">
              <a:solidFill>
                <a:srgbClr val="000000"/>
              </a:solidFill>
            </a:endParaRPr>
          </a:p>
        </p:txBody>
      </p:sp>
    </p:spTree>
    <p:extLst>
      <p:ext uri="{BB962C8B-B14F-4D97-AF65-F5344CB8AC3E}">
        <p14:creationId xmlns:p14="http://schemas.microsoft.com/office/powerpoint/2010/main" val="60483604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a:xfrm>
            <a:off x="233855" y="6644656"/>
            <a:ext cx="4068339" cy="356356"/>
          </a:xfrm>
          <a:prstGeom prst="rect">
            <a:avLst/>
          </a:prstGeom>
        </p:spPr>
        <p:txBody>
          <a:bodyPr/>
          <a:lstStyle/>
          <a:p>
            <a:pPr>
              <a:defRPr/>
            </a:pPr>
            <a:r>
              <a:rPr lang="en-US"/>
              <a:t>EPIC 2022</a:t>
            </a:r>
            <a:endParaRPr lang="en-US" dirty="0"/>
          </a:p>
        </p:txBody>
      </p:sp>
    </p:spTree>
    <p:extLst>
      <p:ext uri="{BB962C8B-B14F-4D97-AF65-F5344CB8AC3E}">
        <p14:creationId xmlns:p14="http://schemas.microsoft.com/office/powerpoint/2010/main" val="96705967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9695945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3920593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txBox="1">
            <a:spLocks noGrp="1" noChangeArrowheads="1"/>
          </p:cNvSpPr>
          <p:nvPr/>
        </p:nvSpPr>
        <p:spPr bwMode="auto">
          <a:xfrm>
            <a:off x="5317964" y="6858328"/>
            <a:ext cx="4068339" cy="361289"/>
          </a:xfrm>
          <a:prstGeom prst="rect">
            <a:avLst/>
          </a:prstGeom>
          <a:noFill/>
          <a:ln w="9525">
            <a:noFill/>
            <a:miter lim="800000"/>
            <a:headEnd/>
            <a:tailEnd/>
          </a:ln>
        </p:spPr>
        <p:txBody>
          <a:bodyPr lIns="94211" tIns="47105" rIns="94211" bIns="47105" anchor="b"/>
          <a:lstStyle/>
          <a:p>
            <a:pPr algn="r"/>
            <a:endParaRPr lang="en-US" sz="1200" dirty="0">
              <a:solidFill>
                <a:srgbClr val="000000"/>
              </a:solidFill>
              <a:latin typeface="Calibri" pitchFamily="34" charset="0"/>
            </a:endParaRPr>
          </a:p>
        </p:txBody>
      </p:sp>
      <p:sp>
        <p:nvSpPr>
          <p:cNvPr id="329730" name="Rectangle 6"/>
          <p:cNvSpPr txBox="1">
            <a:spLocks noGrp="1" noChangeArrowheads="1"/>
          </p:cNvSpPr>
          <p:nvPr/>
        </p:nvSpPr>
        <p:spPr bwMode="auto">
          <a:xfrm>
            <a:off x="1" y="6858328"/>
            <a:ext cx="4068339" cy="361289"/>
          </a:xfrm>
          <a:prstGeom prst="rect">
            <a:avLst/>
          </a:prstGeom>
          <a:noFill/>
          <a:ln w="9525">
            <a:noFill/>
            <a:miter lim="800000"/>
            <a:headEnd/>
            <a:tailEnd/>
          </a:ln>
        </p:spPr>
        <p:txBody>
          <a:bodyPr lIns="94202" tIns="47101" rIns="94202" bIns="47101" anchor="b"/>
          <a:lstStyle/>
          <a:p>
            <a:endParaRPr lang="en-US" sz="1200">
              <a:solidFill>
                <a:srgbClr val="000000"/>
              </a:solidFill>
            </a:endParaRPr>
          </a:p>
        </p:txBody>
      </p:sp>
      <p:sp>
        <p:nvSpPr>
          <p:cNvPr id="329731" name="Rectangle 2"/>
          <p:cNvSpPr>
            <a:spLocks noGrp="1" noRot="1" noChangeAspect="1" noChangeArrowheads="1" noTextEdit="1"/>
          </p:cNvSpPr>
          <p:nvPr>
            <p:ph type="sldImg"/>
          </p:nvPr>
        </p:nvSpPr>
        <p:spPr>
          <a:xfrm>
            <a:off x="2289175" y="541338"/>
            <a:ext cx="4813300" cy="2706687"/>
          </a:xfrm>
          <a:ln/>
        </p:spPr>
      </p:sp>
      <p:sp>
        <p:nvSpPr>
          <p:cNvPr id="329732" name="Rectangle 3"/>
          <p:cNvSpPr>
            <a:spLocks noGrp="1" noChangeArrowheads="1"/>
          </p:cNvSpPr>
          <p:nvPr>
            <p:ph type="body" idx="1"/>
          </p:nvPr>
        </p:nvSpPr>
        <p:spPr>
          <a:xfrm>
            <a:off x="1251797" y="3430397"/>
            <a:ext cx="6884882" cy="3249136"/>
          </a:xfrm>
          <a:noFill/>
          <a:ln/>
        </p:spPr>
        <p:txBody>
          <a:bodyPr lIns="92657" tIns="46328" rIns="92657" bIns="46328"/>
          <a:lstStyle/>
          <a:p>
            <a:pPr>
              <a:spcBef>
                <a:spcPct val="0"/>
              </a:spcBef>
            </a:pPr>
            <a:r>
              <a:rPr lang="en-US" dirty="0" err="1">
                <a:latin typeface="Arial" charset="0"/>
              </a:rPr>
              <a:t>NIPInfo</a:t>
            </a:r>
            <a:r>
              <a:rPr lang="en-US" dirty="0">
                <a:latin typeface="Arial" charset="0"/>
              </a:rPr>
              <a:t> email site can provide answers to specific questions about immunizations. Experts from the CDC will respond to questions Monday through Fridays in 24 to 48 hours or sooner. It is not a practical source of information if the practitioner has a patient in an exam room waiting for an immunization. However, it a great source for information you can not find in the Pink Book or on the CDC web site.  </a:t>
            </a:r>
          </a:p>
        </p:txBody>
      </p:sp>
      <p:sp>
        <p:nvSpPr>
          <p:cNvPr id="7" name="Footer Placeholder 6"/>
          <p:cNvSpPr>
            <a:spLocks noGrp="1"/>
          </p:cNvSpPr>
          <p:nvPr>
            <p:ph type="ftr" sz="quarter" idx="4"/>
          </p:nvPr>
        </p:nvSpPr>
        <p:spPr>
          <a:xfrm>
            <a:off x="316390" y="6682618"/>
            <a:ext cx="4068339" cy="356356"/>
          </a:xfrm>
          <a:prstGeom prst="rect">
            <a:avLst/>
          </a:prstGeom>
        </p:spPr>
        <p:txBody>
          <a:bodyPr/>
          <a:lstStyle/>
          <a:p>
            <a:pPr>
              <a:defRPr/>
            </a:pPr>
            <a:r>
              <a:rPr lang="en-US">
                <a:solidFill>
                  <a:srgbClr val="000000"/>
                </a:solidFill>
              </a:rPr>
              <a:t>EPIC 2022</a:t>
            </a:r>
            <a:endParaRPr lang="en-US" dirty="0">
              <a:solidFill>
                <a:srgbClr val="000000"/>
              </a:solidFill>
            </a:endParaRPr>
          </a:p>
        </p:txBody>
      </p:sp>
    </p:spTree>
    <p:extLst>
      <p:ext uri="{BB962C8B-B14F-4D97-AF65-F5344CB8AC3E}">
        <p14:creationId xmlns:p14="http://schemas.microsoft.com/office/powerpoint/2010/main" val="327929810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6"/>
          <p:cNvSpPr txBox="1">
            <a:spLocks noGrp="1" noChangeArrowheads="1"/>
          </p:cNvSpPr>
          <p:nvPr/>
        </p:nvSpPr>
        <p:spPr bwMode="auto">
          <a:xfrm>
            <a:off x="2" y="7041692"/>
            <a:ext cx="4213368" cy="370949"/>
          </a:xfrm>
          <a:prstGeom prst="rect">
            <a:avLst/>
          </a:prstGeom>
          <a:noFill/>
          <a:ln w="9525">
            <a:noFill/>
            <a:miter lim="800000"/>
            <a:headEnd/>
            <a:tailEnd/>
          </a:ln>
        </p:spPr>
        <p:txBody>
          <a:bodyPr lIns="96162" tIns="48081" rIns="96162" bIns="48081" anchor="b"/>
          <a:lstStyle/>
          <a:p>
            <a:endParaRPr lang="en-US" sz="1200" dirty="0">
              <a:solidFill>
                <a:srgbClr val="000000"/>
              </a:solidFill>
            </a:endParaRPr>
          </a:p>
        </p:txBody>
      </p:sp>
      <p:sp>
        <p:nvSpPr>
          <p:cNvPr id="331778" name="Rectangle 7"/>
          <p:cNvSpPr txBox="1">
            <a:spLocks noGrp="1" noChangeArrowheads="1"/>
          </p:cNvSpPr>
          <p:nvPr/>
        </p:nvSpPr>
        <p:spPr bwMode="auto">
          <a:xfrm>
            <a:off x="5507541" y="7041692"/>
            <a:ext cx="4213368" cy="370949"/>
          </a:xfrm>
          <a:prstGeom prst="rect">
            <a:avLst/>
          </a:prstGeom>
          <a:noFill/>
          <a:ln w="9525">
            <a:noFill/>
            <a:miter lim="800000"/>
            <a:headEnd/>
            <a:tailEnd/>
          </a:ln>
        </p:spPr>
        <p:txBody>
          <a:bodyPr lIns="96162" tIns="48081" rIns="96162" bIns="48081" anchor="b"/>
          <a:lstStyle/>
          <a:p>
            <a:pPr algn="r"/>
            <a:endParaRPr lang="en-US" sz="1200" dirty="0">
              <a:solidFill>
                <a:srgbClr val="000000"/>
              </a:solidFill>
            </a:endParaRPr>
          </a:p>
        </p:txBody>
      </p:sp>
      <p:sp>
        <p:nvSpPr>
          <p:cNvPr id="331779" name="Rectangle 2"/>
          <p:cNvSpPr>
            <a:spLocks noGrp="1" noRot="1" noChangeAspect="1" noChangeArrowheads="1" noTextEdit="1"/>
          </p:cNvSpPr>
          <p:nvPr>
            <p:ph type="sldImg"/>
          </p:nvPr>
        </p:nvSpPr>
        <p:spPr>
          <a:xfrm>
            <a:off x="2389188" y="555625"/>
            <a:ext cx="4943475" cy="2781300"/>
          </a:xfrm>
          <a:ln/>
        </p:spPr>
      </p:sp>
      <p:sp>
        <p:nvSpPr>
          <p:cNvPr id="331780" name="Rectangle 3"/>
          <p:cNvSpPr>
            <a:spLocks noGrp="1" noChangeArrowheads="1"/>
          </p:cNvSpPr>
          <p:nvPr>
            <p:ph type="body" idx="1"/>
          </p:nvPr>
        </p:nvSpPr>
        <p:spPr>
          <a:noFill/>
          <a:ln/>
        </p:spPr>
        <p:txBody>
          <a:bodyPr lIns="96162" tIns="48081" rIns="96162" bIns="48081"/>
          <a:lstStyle/>
          <a:p>
            <a:pPr eaLnBrk="1" hangingPunct="1">
              <a:spcBef>
                <a:spcPct val="0"/>
              </a:spcBef>
            </a:pPr>
            <a:endParaRPr lang="en-US" dirty="0">
              <a:latin typeface="Arial" charset="0"/>
            </a:endParaRPr>
          </a:p>
        </p:txBody>
      </p:sp>
      <p:sp>
        <p:nvSpPr>
          <p:cNvPr id="6" name="Footer Placeholder 5"/>
          <p:cNvSpPr>
            <a:spLocks noGrp="1"/>
          </p:cNvSpPr>
          <p:nvPr>
            <p:ph type="ftr" sz="quarter" idx="4"/>
          </p:nvPr>
        </p:nvSpPr>
        <p:spPr>
          <a:xfrm>
            <a:off x="271098" y="6737607"/>
            <a:ext cx="4213368" cy="364868"/>
          </a:xfrm>
          <a:prstGeom prst="rect">
            <a:avLst/>
          </a:prstGeom>
        </p:spPr>
        <p:txBody>
          <a:bodyPr/>
          <a:lstStyle/>
          <a:p>
            <a:pPr>
              <a:defRPr/>
            </a:pPr>
            <a:r>
              <a:rPr lang="en-US">
                <a:solidFill>
                  <a:srgbClr val="000000"/>
                </a:solidFill>
              </a:rPr>
              <a:t>EPIC 2022</a:t>
            </a:r>
            <a:endParaRPr lang="en-US" dirty="0">
              <a:solidFill>
                <a:srgbClr val="000000"/>
              </a:solidFill>
            </a:endParaRPr>
          </a:p>
        </p:txBody>
      </p:sp>
    </p:spTree>
    <p:extLst>
      <p:ext uri="{BB962C8B-B14F-4D97-AF65-F5344CB8AC3E}">
        <p14:creationId xmlns:p14="http://schemas.microsoft.com/office/powerpoint/2010/main" val="479685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6"/>
          <p:cNvSpPr txBox="1">
            <a:spLocks noGrp="1" noChangeArrowheads="1"/>
          </p:cNvSpPr>
          <p:nvPr/>
        </p:nvSpPr>
        <p:spPr bwMode="auto">
          <a:xfrm>
            <a:off x="2" y="6926256"/>
            <a:ext cx="4213368" cy="364868"/>
          </a:xfrm>
          <a:prstGeom prst="rect">
            <a:avLst/>
          </a:prstGeom>
          <a:noFill/>
          <a:ln w="9525">
            <a:noFill/>
            <a:miter lim="800000"/>
            <a:headEnd/>
            <a:tailEnd/>
          </a:ln>
        </p:spPr>
        <p:txBody>
          <a:bodyPr lIns="96170" tIns="48085" rIns="96170" bIns="48085" anchor="b"/>
          <a:lstStyle/>
          <a:p>
            <a:pPr defTabSz="961787">
              <a:defRPr/>
            </a:pPr>
            <a:endParaRPr lang="en-US" sz="1200" kern="0">
              <a:solidFill>
                <a:srgbClr val="000000"/>
              </a:solidFill>
            </a:endParaRPr>
          </a:p>
        </p:txBody>
      </p:sp>
      <p:sp>
        <p:nvSpPr>
          <p:cNvPr id="197635" name="Rectangle 7"/>
          <p:cNvSpPr txBox="1">
            <a:spLocks noGrp="1" noChangeArrowheads="1"/>
          </p:cNvSpPr>
          <p:nvPr/>
        </p:nvSpPr>
        <p:spPr bwMode="auto">
          <a:xfrm>
            <a:off x="5507541" y="6926256"/>
            <a:ext cx="4213368" cy="364868"/>
          </a:xfrm>
          <a:prstGeom prst="rect">
            <a:avLst/>
          </a:prstGeom>
          <a:noFill/>
          <a:ln w="9525">
            <a:noFill/>
            <a:miter lim="800000"/>
            <a:headEnd/>
            <a:tailEnd/>
          </a:ln>
        </p:spPr>
        <p:txBody>
          <a:bodyPr lIns="96170" tIns="48085" rIns="96170" bIns="48085" anchor="b"/>
          <a:lstStyle/>
          <a:p>
            <a:pPr algn="r" defTabSz="961787">
              <a:defRPr/>
            </a:pPr>
            <a:endParaRPr lang="en-US" sz="1200" kern="0" dirty="0">
              <a:solidFill>
                <a:srgbClr val="000000"/>
              </a:solidFill>
            </a:endParaRPr>
          </a:p>
        </p:txBody>
      </p:sp>
      <p:sp>
        <p:nvSpPr>
          <p:cNvPr id="197636" name="Rectangle 6"/>
          <p:cNvSpPr txBox="1">
            <a:spLocks noGrp="1" noChangeArrowheads="1"/>
          </p:cNvSpPr>
          <p:nvPr/>
        </p:nvSpPr>
        <p:spPr bwMode="auto">
          <a:xfrm>
            <a:off x="2" y="6926256"/>
            <a:ext cx="4213368" cy="364868"/>
          </a:xfrm>
          <a:prstGeom prst="rect">
            <a:avLst/>
          </a:prstGeom>
          <a:noFill/>
          <a:ln w="9525">
            <a:noFill/>
            <a:miter lim="800000"/>
            <a:headEnd/>
            <a:tailEnd/>
          </a:ln>
        </p:spPr>
        <p:txBody>
          <a:bodyPr lIns="96162" tIns="48081" rIns="96162" bIns="48081" anchor="b"/>
          <a:lstStyle/>
          <a:p>
            <a:pPr defTabSz="961787">
              <a:defRPr/>
            </a:pPr>
            <a:endParaRPr lang="en-US" sz="1200" kern="0">
              <a:solidFill>
                <a:srgbClr val="000000"/>
              </a:solidFill>
            </a:endParaRPr>
          </a:p>
        </p:txBody>
      </p:sp>
      <p:sp>
        <p:nvSpPr>
          <p:cNvPr id="197637" name="Rectangle 7"/>
          <p:cNvSpPr txBox="1">
            <a:spLocks noGrp="1" noChangeArrowheads="1"/>
          </p:cNvSpPr>
          <p:nvPr/>
        </p:nvSpPr>
        <p:spPr bwMode="auto">
          <a:xfrm>
            <a:off x="5507541" y="6926256"/>
            <a:ext cx="4213368" cy="364868"/>
          </a:xfrm>
          <a:prstGeom prst="rect">
            <a:avLst/>
          </a:prstGeom>
          <a:noFill/>
          <a:ln w="9525">
            <a:noFill/>
            <a:miter lim="800000"/>
            <a:headEnd/>
            <a:tailEnd/>
          </a:ln>
        </p:spPr>
        <p:txBody>
          <a:bodyPr lIns="96162" tIns="48081" rIns="96162" bIns="48081" anchor="b"/>
          <a:lstStyle/>
          <a:p>
            <a:pPr algn="r" defTabSz="961787">
              <a:defRPr/>
            </a:pPr>
            <a:endParaRPr lang="en-US" sz="1200" kern="0" dirty="0">
              <a:solidFill>
                <a:srgbClr val="000000"/>
              </a:solidFill>
            </a:endParaRPr>
          </a:p>
        </p:txBody>
      </p:sp>
      <p:sp>
        <p:nvSpPr>
          <p:cNvPr id="197638" name="Rectangle 2"/>
          <p:cNvSpPr>
            <a:spLocks noGrp="1" noRot="1" noChangeAspect="1" noChangeArrowheads="1" noTextEdit="1"/>
          </p:cNvSpPr>
          <p:nvPr>
            <p:ph type="sldImg"/>
          </p:nvPr>
        </p:nvSpPr>
        <p:spPr>
          <a:xfrm>
            <a:off x="2486025" y="538163"/>
            <a:ext cx="4859338" cy="2733675"/>
          </a:xfrm>
          <a:ln/>
        </p:spPr>
      </p:sp>
      <p:sp>
        <p:nvSpPr>
          <p:cNvPr id="209927" name="Rectangle 3"/>
          <p:cNvSpPr>
            <a:spLocks noGrp="1" noChangeArrowheads="1"/>
          </p:cNvSpPr>
          <p:nvPr>
            <p:ph type="body" idx="1"/>
          </p:nvPr>
        </p:nvSpPr>
        <p:spPr>
          <a:xfrm>
            <a:off x="1296424" y="3464373"/>
            <a:ext cx="7130316" cy="3281317"/>
          </a:xfrm>
          <a:ln/>
        </p:spPr>
        <p:txBody>
          <a:bodyPr lIns="96162" tIns="48081" rIns="96162" bIns="48081"/>
          <a:lstStyle/>
          <a:p>
            <a:endParaRPr lang="en-US" sz="1000" dirty="0"/>
          </a:p>
        </p:txBody>
      </p:sp>
      <p:sp>
        <p:nvSpPr>
          <p:cNvPr id="9" name="Footer Placeholder 8"/>
          <p:cNvSpPr>
            <a:spLocks noGrp="1"/>
          </p:cNvSpPr>
          <p:nvPr>
            <p:ph type="ftr" sz="quarter" idx="4"/>
          </p:nvPr>
        </p:nvSpPr>
        <p:spPr>
          <a:xfrm>
            <a:off x="1" y="6746120"/>
            <a:ext cx="4068339" cy="356356"/>
          </a:xfrm>
          <a:prstGeom prst="rect">
            <a:avLst/>
          </a:prstGeom>
        </p:spPr>
        <p:txBody>
          <a:bodyPr/>
          <a:lstStyle/>
          <a:p>
            <a:pPr defTabSz="961787">
              <a:defRPr/>
            </a:pPr>
            <a:r>
              <a:rPr lang="en-US" kern="0">
                <a:solidFill>
                  <a:prstClr val="black"/>
                </a:solidFill>
              </a:rPr>
              <a:t>EPIC 2022</a:t>
            </a:r>
            <a:endParaRPr lang="en-US" kern="0" dirty="0">
              <a:solidFill>
                <a:prstClr val="black"/>
              </a:solidFill>
            </a:endParaRPr>
          </a:p>
        </p:txBody>
      </p:sp>
    </p:spTree>
    <p:extLst>
      <p:ext uri="{BB962C8B-B14F-4D97-AF65-F5344CB8AC3E}">
        <p14:creationId xmlns:p14="http://schemas.microsoft.com/office/powerpoint/2010/main" val="345753797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2"/>
          <p:cNvSpPr>
            <a:spLocks noGrp="1" noRot="1" noChangeAspect="1" noChangeArrowheads="1" noTextEdit="1"/>
          </p:cNvSpPr>
          <p:nvPr>
            <p:ph type="sldImg"/>
          </p:nvPr>
        </p:nvSpPr>
        <p:spPr>
          <a:xfrm>
            <a:off x="2430463" y="546100"/>
            <a:ext cx="4862512" cy="2735263"/>
          </a:xfrm>
          <a:ln/>
        </p:spPr>
      </p:sp>
      <p:sp>
        <p:nvSpPr>
          <p:cNvPr id="333826" name="Rectangle 3"/>
          <p:cNvSpPr>
            <a:spLocks noGrp="1" noChangeArrowheads="1"/>
          </p:cNvSpPr>
          <p:nvPr>
            <p:ph type="body" idx="1"/>
          </p:nvPr>
        </p:nvSpPr>
        <p:spPr>
          <a:xfrm>
            <a:off x="1296424" y="3464373"/>
            <a:ext cx="7130316" cy="1519243"/>
          </a:xfrm>
          <a:noFill/>
          <a:ln/>
        </p:spPr>
        <p:txBody>
          <a:bodyPr lIns="96153" tIns="48077" rIns="96153" bIns="48077"/>
          <a:lstStyle/>
          <a:p>
            <a:pPr eaLnBrk="1" hangingPunct="1">
              <a:spcBef>
                <a:spcPct val="0"/>
              </a:spcBef>
            </a:pPr>
            <a:endParaRPr lang="en-US" sz="1000" dirty="0">
              <a:latin typeface="Arial" charset="0"/>
              <a:cs typeface="Arial" charset="0"/>
            </a:endParaRPr>
          </a:p>
        </p:txBody>
      </p:sp>
      <p:pic>
        <p:nvPicPr>
          <p:cNvPr id="333827" name="Picture 13" descr="Description: http://www.immunize.org/images/space1.gif"/>
          <p:cNvPicPr>
            <a:picLocks noChangeAspect="1" noChangeArrowheads="1"/>
          </p:cNvPicPr>
          <p:nvPr/>
        </p:nvPicPr>
        <p:blipFill>
          <a:blip r:embed="rId3"/>
          <a:srcRect/>
          <a:stretch>
            <a:fillRect/>
          </a:stretch>
        </p:blipFill>
        <p:spPr bwMode="auto">
          <a:xfrm>
            <a:off x="0" y="2"/>
            <a:ext cx="135044" cy="22415"/>
          </a:xfrm>
          <a:prstGeom prst="rect">
            <a:avLst/>
          </a:prstGeom>
          <a:noFill/>
          <a:ln w="9525">
            <a:noFill/>
            <a:miter lim="800000"/>
            <a:headEnd/>
            <a:tailEnd/>
          </a:ln>
        </p:spPr>
      </p:pic>
      <p:sp>
        <p:nvSpPr>
          <p:cNvPr id="5" name="Footer Placeholder 4"/>
          <p:cNvSpPr>
            <a:spLocks noGrp="1"/>
          </p:cNvSpPr>
          <p:nvPr>
            <p:ph type="ftr" sz="quarter" idx="4"/>
          </p:nvPr>
        </p:nvSpPr>
        <p:spPr>
          <a:xfrm>
            <a:off x="282839" y="6619057"/>
            <a:ext cx="4213368" cy="364868"/>
          </a:xfrm>
          <a:prstGeom prst="rect">
            <a:avLst/>
          </a:prstGeom>
        </p:spPr>
        <p:txBody>
          <a:bodyPr/>
          <a:lstStyle/>
          <a:p>
            <a:pPr>
              <a:defRPr/>
            </a:pPr>
            <a:r>
              <a:rPr lang="en-US">
                <a:solidFill>
                  <a:prstClr val="black"/>
                </a:solidFill>
              </a:rPr>
              <a:t>EPIC 2022</a:t>
            </a:r>
            <a:endParaRPr lang="en-US" dirty="0">
              <a:solidFill>
                <a:prstClr val="black"/>
              </a:solidFill>
            </a:endParaRPr>
          </a:p>
        </p:txBody>
      </p:sp>
    </p:spTree>
    <p:extLst>
      <p:ext uri="{BB962C8B-B14F-4D97-AF65-F5344CB8AC3E}">
        <p14:creationId xmlns:p14="http://schemas.microsoft.com/office/powerpoint/2010/main" val="294563576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2"/>
          <p:cNvSpPr>
            <a:spLocks noGrp="1" noRot="1" noChangeAspect="1" noChangeArrowheads="1" noTextEdit="1"/>
          </p:cNvSpPr>
          <p:nvPr>
            <p:ph type="sldImg"/>
          </p:nvPr>
        </p:nvSpPr>
        <p:spPr>
          <a:xfrm>
            <a:off x="2430463" y="546100"/>
            <a:ext cx="4862512" cy="2735263"/>
          </a:xfrm>
          <a:ln/>
        </p:spPr>
      </p:sp>
      <p:sp>
        <p:nvSpPr>
          <p:cNvPr id="333826" name="Rectangle 3"/>
          <p:cNvSpPr>
            <a:spLocks noGrp="1" noChangeArrowheads="1"/>
          </p:cNvSpPr>
          <p:nvPr>
            <p:ph type="body" idx="1"/>
          </p:nvPr>
        </p:nvSpPr>
        <p:spPr>
          <a:xfrm>
            <a:off x="1296424" y="3464373"/>
            <a:ext cx="7130316" cy="1519243"/>
          </a:xfrm>
          <a:noFill/>
          <a:ln/>
        </p:spPr>
        <p:txBody>
          <a:bodyPr lIns="96153" tIns="48077" rIns="96153" bIns="48077"/>
          <a:lstStyle/>
          <a:p>
            <a:pPr eaLnBrk="1" hangingPunct="1">
              <a:spcBef>
                <a:spcPct val="0"/>
              </a:spcBef>
            </a:pPr>
            <a:endParaRPr lang="en-US" sz="1000" dirty="0">
              <a:latin typeface="Arial" charset="0"/>
              <a:cs typeface="Arial" charset="0"/>
            </a:endParaRPr>
          </a:p>
        </p:txBody>
      </p:sp>
      <p:pic>
        <p:nvPicPr>
          <p:cNvPr id="333827" name="Picture 13" descr="Description: http://www.immunize.org/images/space1.gif"/>
          <p:cNvPicPr>
            <a:picLocks noChangeAspect="1" noChangeArrowheads="1"/>
          </p:cNvPicPr>
          <p:nvPr/>
        </p:nvPicPr>
        <p:blipFill>
          <a:blip r:embed="rId3"/>
          <a:srcRect/>
          <a:stretch>
            <a:fillRect/>
          </a:stretch>
        </p:blipFill>
        <p:spPr bwMode="auto">
          <a:xfrm>
            <a:off x="0" y="2"/>
            <a:ext cx="135044" cy="22415"/>
          </a:xfrm>
          <a:prstGeom prst="rect">
            <a:avLst/>
          </a:prstGeom>
          <a:noFill/>
          <a:ln w="9525">
            <a:noFill/>
            <a:miter lim="800000"/>
            <a:headEnd/>
            <a:tailEnd/>
          </a:ln>
        </p:spPr>
      </p:pic>
      <p:sp>
        <p:nvSpPr>
          <p:cNvPr id="5" name="Footer Placeholder 4"/>
          <p:cNvSpPr>
            <a:spLocks noGrp="1"/>
          </p:cNvSpPr>
          <p:nvPr>
            <p:ph type="ftr" sz="quarter" idx="4"/>
          </p:nvPr>
        </p:nvSpPr>
        <p:spPr>
          <a:xfrm>
            <a:off x="241572" y="6619057"/>
            <a:ext cx="4213368" cy="364868"/>
          </a:xfrm>
          <a:prstGeom prst="rect">
            <a:avLst/>
          </a:prstGeom>
        </p:spPr>
        <p:txBody>
          <a:bodyPr/>
          <a:lstStyle/>
          <a:p>
            <a:pPr>
              <a:defRPr/>
            </a:pPr>
            <a:r>
              <a:rPr lang="en-US">
                <a:solidFill>
                  <a:prstClr val="black"/>
                </a:solidFill>
              </a:rPr>
              <a:t>EPIC 2022</a:t>
            </a:r>
            <a:endParaRPr lang="en-US" dirty="0">
              <a:solidFill>
                <a:prstClr val="black"/>
              </a:solidFill>
            </a:endParaRPr>
          </a:p>
        </p:txBody>
      </p:sp>
    </p:spTree>
    <p:extLst>
      <p:ext uri="{BB962C8B-B14F-4D97-AF65-F5344CB8AC3E}">
        <p14:creationId xmlns:p14="http://schemas.microsoft.com/office/powerpoint/2010/main" val="312649166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2"/>
          <p:cNvSpPr>
            <a:spLocks noGrp="1" noRot="1" noChangeAspect="1" noChangeArrowheads="1" noTextEdit="1"/>
          </p:cNvSpPr>
          <p:nvPr>
            <p:ph type="sldImg"/>
          </p:nvPr>
        </p:nvSpPr>
        <p:spPr>
          <a:xfrm>
            <a:off x="2389188" y="555625"/>
            <a:ext cx="4945062" cy="2781300"/>
          </a:xfrm>
          <a:ln/>
        </p:spPr>
      </p:sp>
      <p:sp>
        <p:nvSpPr>
          <p:cNvPr id="376834" name="Rectangle 3"/>
          <p:cNvSpPr>
            <a:spLocks noGrp="1" noChangeArrowheads="1"/>
          </p:cNvSpPr>
          <p:nvPr>
            <p:ph type="body" idx="1"/>
          </p:nvPr>
        </p:nvSpPr>
        <p:spPr>
          <a:noFill/>
          <a:ln/>
        </p:spPr>
        <p:txBody>
          <a:bodyPr lIns="96153" tIns="48077" rIns="96153" bIns="48077"/>
          <a:lstStyle/>
          <a:p>
            <a:endParaRPr lang="en-US" sz="1000" b="1" dirty="0">
              <a:latin typeface="Arial" charset="0"/>
            </a:endParaRPr>
          </a:p>
          <a:p>
            <a:endParaRPr lang="en-US" sz="1000" b="1" dirty="0">
              <a:latin typeface="Arial" charset="0"/>
            </a:endParaRPr>
          </a:p>
          <a:p>
            <a:endParaRPr lang="en-US" sz="1000" b="1" dirty="0">
              <a:latin typeface="Arial" charset="0"/>
            </a:endParaRPr>
          </a:p>
          <a:p>
            <a:endParaRPr lang="en-US" sz="900" b="1" dirty="0">
              <a:latin typeface="Arial" charset="0"/>
            </a:endParaRPr>
          </a:p>
          <a:p>
            <a:endParaRPr lang="en-US" sz="900" b="1" dirty="0">
              <a:solidFill>
                <a:srgbClr val="FFFFCC"/>
              </a:solidFill>
              <a:latin typeface="Arial" charset="0"/>
            </a:endParaRPr>
          </a:p>
          <a:p>
            <a:endParaRPr lang="en-US" sz="900" b="1" dirty="0">
              <a:solidFill>
                <a:srgbClr val="FFFFCC"/>
              </a:solidFill>
              <a:latin typeface="Arial" charset="0"/>
            </a:endParaRPr>
          </a:p>
        </p:txBody>
      </p:sp>
      <p:sp>
        <p:nvSpPr>
          <p:cNvPr id="10" name="Footer Placeholder 9"/>
          <p:cNvSpPr>
            <a:spLocks noGrp="1"/>
          </p:cNvSpPr>
          <p:nvPr>
            <p:ph type="ftr" sz="quarter" idx="4"/>
          </p:nvPr>
        </p:nvSpPr>
        <p:spPr>
          <a:xfrm>
            <a:off x="101999" y="6549569"/>
            <a:ext cx="4213368" cy="370948"/>
          </a:xfrm>
          <a:prstGeom prst="rect">
            <a:avLst/>
          </a:prstGeom>
        </p:spPr>
        <p:txBody>
          <a:bodyPr/>
          <a:lstStyle/>
          <a:p>
            <a:pPr fontAlgn="base">
              <a:spcBef>
                <a:spcPct val="0"/>
              </a:spcBef>
              <a:spcAft>
                <a:spcPct val="0"/>
              </a:spcAft>
              <a:defRPr/>
            </a:pPr>
            <a:r>
              <a:rPr lang="en-US">
                <a:solidFill>
                  <a:prstClr val="black"/>
                </a:solidFill>
                <a:latin typeface="Arial" pitchFamily="34" charset="0"/>
              </a:rPr>
              <a:t>EPIC 2022</a:t>
            </a:r>
            <a:endParaRPr lang="en-US" dirty="0">
              <a:solidFill>
                <a:prstClr val="black"/>
              </a:solidFill>
              <a:latin typeface="Arial" pitchFamily="34" charset="0"/>
            </a:endParaRPr>
          </a:p>
        </p:txBody>
      </p:sp>
    </p:spTree>
    <p:extLst>
      <p:ext uri="{BB962C8B-B14F-4D97-AF65-F5344CB8AC3E}">
        <p14:creationId xmlns:p14="http://schemas.microsoft.com/office/powerpoint/2010/main" val="428715366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2"/>
          <p:cNvSpPr>
            <a:spLocks noGrp="1" noRot="1" noChangeAspect="1" noChangeArrowheads="1" noTextEdit="1"/>
          </p:cNvSpPr>
          <p:nvPr>
            <p:ph type="sldImg"/>
          </p:nvPr>
        </p:nvSpPr>
        <p:spPr>
          <a:xfrm>
            <a:off x="2389188" y="555625"/>
            <a:ext cx="4945062" cy="2781300"/>
          </a:xfrm>
          <a:ln/>
        </p:spPr>
      </p:sp>
      <p:sp>
        <p:nvSpPr>
          <p:cNvPr id="376834" name="Rectangle 3"/>
          <p:cNvSpPr>
            <a:spLocks noGrp="1" noChangeArrowheads="1"/>
          </p:cNvSpPr>
          <p:nvPr>
            <p:ph type="body" idx="1"/>
          </p:nvPr>
        </p:nvSpPr>
        <p:spPr>
          <a:xfrm>
            <a:off x="972316" y="3459825"/>
            <a:ext cx="7778525" cy="3336258"/>
          </a:xfrm>
          <a:noFill/>
          <a:ln/>
        </p:spPr>
        <p:txBody>
          <a:bodyPr lIns="96153" tIns="48077" rIns="96153" bIns="48077"/>
          <a:lstStyle/>
          <a:p>
            <a:endParaRPr lang="en-US" sz="1000" b="1" dirty="0">
              <a:latin typeface="Arial" charset="0"/>
            </a:endParaRPr>
          </a:p>
          <a:p>
            <a:endParaRPr lang="en-US" sz="1000" b="1" dirty="0">
              <a:latin typeface="Arial" charset="0"/>
            </a:endParaRPr>
          </a:p>
          <a:p>
            <a:endParaRPr lang="en-US" sz="900" b="1" dirty="0">
              <a:latin typeface="Arial" charset="0"/>
            </a:endParaRPr>
          </a:p>
          <a:p>
            <a:endParaRPr lang="en-US" sz="900" b="1" dirty="0">
              <a:solidFill>
                <a:srgbClr val="FFFFCC"/>
              </a:solidFill>
              <a:latin typeface="Arial" charset="0"/>
            </a:endParaRPr>
          </a:p>
          <a:p>
            <a:endParaRPr lang="en-US" sz="900" b="1" dirty="0">
              <a:solidFill>
                <a:srgbClr val="FFFFCC"/>
              </a:solidFill>
              <a:latin typeface="Arial" charset="0"/>
            </a:endParaRPr>
          </a:p>
        </p:txBody>
      </p:sp>
      <p:sp>
        <p:nvSpPr>
          <p:cNvPr id="10" name="Footer Placeholder 9"/>
          <p:cNvSpPr>
            <a:spLocks noGrp="1"/>
          </p:cNvSpPr>
          <p:nvPr>
            <p:ph type="ftr" sz="quarter" idx="4"/>
          </p:nvPr>
        </p:nvSpPr>
        <p:spPr>
          <a:xfrm>
            <a:off x="296596" y="6610608"/>
            <a:ext cx="4213368" cy="370948"/>
          </a:xfrm>
          <a:prstGeom prst="rect">
            <a:avLst/>
          </a:prstGeom>
        </p:spPr>
        <p:txBody>
          <a:bodyPr/>
          <a:lstStyle/>
          <a:p>
            <a:pPr fontAlgn="base">
              <a:spcBef>
                <a:spcPct val="0"/>
              </a:spcBef>
              <a:spcAft>
                <a:spcPct val="0"/>
              </a:spcAft>
              <a:defRPr/>
            </a:pPr>
            <a:r>
              <a:rPr lang="en-US">
                <a:solidFill>
                  <a:prstClr val="black"/>
                </a:solidFill>
                <a:latin typeface="Arial" pitchFamily="34" charset="0"/>
              </a:rPr>
              <a:t>EPIC 2022</a:t>
            </a:r>
            <a:endParaRPr lang="en-US" dirty="0">
              <a:solidFill>
                <a:prstClr val="black"/>
              </a:solidFill>
              <a:latin typeface="Arial" pitchFamily="34" charset="0"/>
            </a:endParaRPr>
          </a:p>
        </p:txBody>
      </p:sp>
    </p:spTree>
    <p:extLst>
      <p:ext uri="{BB962C8B-B14F-4D97-AF65-F5344CB8AC3E}">
        <p14:creationId xmlns:p14="http://schemas.microsoft.com/office/powerpoint/2010/main" val="257270252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2"/>
          <p:cNvSpPr>
            <a:spLocks noGrp="1" noRot="1" noChangeAspect="1" noChangeArrowheads="1" noTextEdit="1"/>
          </p:cNvSpPr>
          <p:nvPr>
            <p:ph type="sldImg"/>
          </p:nvPr>
        </p:nvSpPr>
        <p:spPr>
          <a:xfrm>
            <a:off x="2430463" y="546100"/>
            <a:ext cx="4862512" cy="2735263"/>
          </a:xfrm>
          <a:ln/>
        </p:spPr>
      </p:sp>
      <p:sp>
        <p:nvSpPr>
          <p:cNvPr id="346114" name="Rectangle 3"/>
          <p:cNvSpPr>
            <a:spLocks noGrp="1" noChangeArrowheads="1"/>
          </p:cNvSpPr>
          <p:nvPr>
            <p:ph type="body" idx="1"/>
          </p:nvPr>
        </p:nvSpPr>
        <p:spPr>
          <a:xfrm>
            <a:off x="1296424" y="3464374"/>
            <a:ext cx="7130316" cy="2673620"/>
          </a:xfrm>
          <a:noFill/>
          <a:ln/>
        </p:spPr>
        <p:txBody>
          <a:bodyPr lIns="96162" tIns="48081" rIns="96162" bIns="48081"/>
          <a:lstStyle/>
          <a:p>
            <a:pPr eaLnBrk="1" hangingPunct="1">
              <a:spcBef>
                <a:spcPct val="0"/>
              </a:spcBef>
            </a:pPr>
            <a:r>
              <a:rPr lang="en-US" sz="1000" dirty="0">
                <a:latin typeface="Arial" charset="0"/>
              </a:rPr>
              <a:t> </a:t>
            </a:r>
            <a:endParaRPr lang="en-US" b="1" dirty="0">
              <a:latin typeface="Arial" charset="0"/>
            </a:endParaRPr>
          </a:p>
          <a:p>
            <a:pPr eaLnBrk="1" hangingPunct="1">
              <a:spcBef>
                <a:spcPct val="0"/>
              </a:spcBef>
            </a:pPr>
            <a:endParaRPr lang="en-US" dirty="0">
              <a:latin typeface="Arial" charset="0"/>
            </a:endParaRPr>
          </a:p>
        </p:txBody>
      </p:sp>
      <p:sp>
        <p:nvSpPr>
          <p:cNvPr id="4" name="Footer Placeholder 3"/>
          <p:cNvSpPr>
            <a:spLocks noGrp="1"/>
          </p:cNvSpPr>
          <p:nvPr>
            <p:ph type="ftr" sz="quarter" idx="4"/>
          </p:nvPr>
        </p:nvSpPr>
        <p:spPr>
          <a:xfrm>
            <a:off x="324107" y="6619057"/>
            <a:ext cx="4213368" cy="364868"/>
          </a:xfrm>
          <a:prstGeom prst="rect">
            <a:avLst/>
          </a:prstGeom>
        </p:spPr>
        <p:txBody>
          <a:bodyPr/>
          <a:lstStyle/>
          <a:p>
            <a:pPr>
              <a:defRPr/>
            </a:pPr>
            <a:r>
              <a:rPr lang="en-US">
                <a:solidFill>
                  <a:prstClr val="black"/>
                </a:solidFill>
              </a:rPr>
              <a:t>EPIC 2022</a:t>
            </a:r>
            <a:endParaRPr lang="en-US" dirty="0">
              <a:solidFill>
                <a:prstClr val="black"/>
              </a:solidFill>
            </a:endParaRPr>
          </a:p>
        </p:txBody>
      </p:sp>
    </p:spTree>
    <p:extLst>
      <p:ext uri="{BB962C8B-B14F-4D97-AF65-F5344CB8AC3E}">
        <p14:creationId xmlns:p14="http://schemas.microsoft.com/office/powerpoint/2010/main" val="82734198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2"/>
          <p:cNvSpPr>
            <a:spLocks noGrp="1" noRot="1" noChangeAspect="1" noChangeArrowheads="1" noTextEdit="1"/>
          </p:cNvSpPr>
          <p:nvPr>
            <p:ph type="sldImg"/>
          </p:nvPr>
        </p:nvSpPr>
        <p:spPr>
          <a:xfrm>
            <a:off x="2430463" y="546100"/>
            <a:ext cx="4862512" cy="2735263"/>
          </a:xfrm>
          <a:ln/>
        </p:spPr>
      </p:sp>
      <p:sp>
        <p:nvSpPr>
          <p:cNvPr id="348162" name="Rectangle 3"/>
          <p:cNvSpPr>
            <a:spLocks noGrp="1" noChangeArrowheads="1"/>
          </p:cNvSpPr>
          <p:nvPr>
            <p:ph type="body" idx="1"/>
          </p:nvPr>
        </p:nvSpPr>
        <p:spPr>
          <a:xfrm>
            <a:off x="1296424" y="3464374"/>
            <a:ext cx="7130316" cy="2673620"/>
          </a:xfrm>
          <a:noFill/>
          <a:ln/>
        </p:spPr>
        <p:txBody>
          <a:bodyPr lIns="96162" tIns="48081" rIns="96162" bIns="48081"/>
          <a:lstStyle/>
          <a:p>
            <a:pPr eaLnBrk="1" hangingPunct="1">
              <a:spcBef>
                <a:spcPct val="0"/>
              </a:spcBef>
            </a:pPr>
            <a:r>
              <a:rPr lang="en-US" sz="1000" dirty="0">
                <a:latin typeface="Arial" charset="0"/>
              </a:rPr>
              <a:t> </a:t>
            </a:r>
            <a:endParaRPr lang="en-US" b="1" dirty="0">
              <a:latin typeface="Arial" charset="0"/>
            </a:endParaRPr>
          </a:p>
          <a:p>
            <a:pPr eaLnBrk="1" hangingPunct="1">
              <a:spcBef>
                <a:spcPct val="0"/>
              </a:spcBef>
            </a:pPr>
            <a:endParaRPr lang="en-US" dirty="0">
              <a:latin typeface="Arial" charset="0"/>
            </a:endParaRPr>
          </a:p>
        </p:txBody>
      </p:sp>
      <p:sp>
        <p:nvSpPr>
          <p:cNvPr id="4" name="Footer Placeholder 3"/>
          <p:cNvSpPr>
            <a:spLocks noGrp="1"/>
          </p:cNvSpPr>
          <p:nvPr>
            <p:ph type="ftr" sz="quarter" idx="4"/>
          </p:nvPr>
        </p:nvSpPr>
        <p:spPr>
          <a:xfrm>
            <a:off x="188560" y="6556619"/>
            <a:ext cx="4213368" cy="364868"/>
          </a:xfrm>
          <a:prstGeom prst="rect">
            <a:avLst/>
          </a:prstGeom>
        </p:spPr>
        <p:txBody>
          <a:bodyPr/>
          <a:lstStyle/>
          <a:p>
            <a:pPr>
              <a:defRPr/>
            </a:pPr>
            <a:r>
              <a:rPr lang="en-US">
                <a:solidFill>
                  <a:prstClr val="black"/>
                </a:solidFill>
              </a:rPr>
              <a:t>EPIC 2022</a:t>
            </a:r>
            <a:endParaRPr lang="en-US" dirty="0">
              <a:solidFill>
                <a:prstClr val="black"/>
              </a:solidFill>
            </a:endParaRPr>
          </a:p>
        </p:txBody>
      </p:sp>
    </p:spTree>
    <p:extLst>
      <p:ext uri="{BB962C8B-B14F-4D97-AF65-F5344CB8AC3E}">
        <p14:creationId xmlns:p14="http://schemas.microsoft.com/office/powerpoint/2010/main" val="115068382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txBox="1">
            <a:spLocks noGrp="1" noChangeArrowheads="1"/>
          </p:cNvSpPr>
          <p:nvPr/>
        </p:nvSpPr>
        <p:spPr bwMode="auto">
          <a:xfrm>
            <a:off x="5507541" y="6926256"/>
            <a:ext cx="4213368" cy="364868"/>
          </a:xfrm>
          <a:prstGeom prst="rect">
            <a:avLst/>
          </a:prstGeom>
          <a:noFill/>
          <a:ln w="9525">
            <a:noFill/>
            <a:miter lim="800000"/>
            <a:headEnd/>
            <a:tailEnd/>
          </a:ln>
        </p:spPr>
        <p:txBody>
          <a:bodyPr lIns="96162" tIns="48081" rIns="96162" bIns="48081" anchor="b"/>
          <a:lstStyle/>
          <a:p>
            <a:pPr algn="r"/>
            <a:endParaRPr lang="en-US" sz="1200" dirty="0">
              <a:solidFill>
                <a:srgbClr val="000000"/>
              </a:solidFill>
            </a:endParaRPr>
          </a:p>
        </p:txBody>
      </p:sp>
      <p:sp>
        <p:nvSpPr>
          <p:cNvPr id="350210" name="Rectangle 2"/>
          <p:cNvSpPr>
            <a:spLocks noGrp="1" noRot="1" noChangeAspect="1" noChangeArrowheads="1" noTextEdit="1"/>
          </p:cNvSpPr>
          <p:nvPr>
            <p:ph type="sldImg"/>
          </p:nvPr>
        </p:nvSpPr>
        <p:spPr>
          <a:xfrm>
            <a:off x="2430463" y="546100"/>
            <a:ext cx="4862512" cy="2735263"/>
          </a:xfrm>
          <a:ln/>
        </p:spPr>
      </p:sp>
      <p:sp>
        <p:nvSpPr>
          <p:cNvPr id="350211" name="Rectangle 3"/>
          <p:cNvSpPr>
            <a:spLocks noGrp="1" noChangeArrowheads="1"/>
          </p:cNvSpPr>
          <p:nvPr>
            <p:ph type="body" idx="1"/>
          </p:nvPr>
        </p:nvSpPr>
        <p:spPr>
          <a:noFill/>
          <a:ln/>
        </p:spPr>
        <p:txBody>
          <a:bodyPr lIns="96162" tIns="48081" rIns="96162" bIns="48081"/>
          <a:lstStyle/>
          <a:p>
            <a:pPr eaLnBrk="1" hangingPunct="1">
              <a:spcBef>
                <a:spcPct val="0"/>
              </a:spcBef>
            </a:pPr>
            <a:endParaRPr lang="en-US" b="1" dirty="0">
              <a:latin typeface="Arial" charset="0"/>
            </a:endParaRPr>
          </a:p>
        </p:txBody>
      </p:sp>
      <p:sp>
        <p:nvSpPr>
          <p:cNvPr id="6" name="Footer Placeholder 5"/>
          <p:cNvSpPr>
            <a:spLocks noGrp="1"/>
          </p:cNvSpPr>
          <p:nvPr>
            <p:ph type="ftr" sz="quarter" idx="4"/>
          </p:nvPr>
        </p:nvSpPr>
        <p:spPr>
          <a:xfrm>
            <a:off x="216073" y="6603706"/>
            <a:ext cx="4213368" cy="364867"/>
          </a:xfrm>
          <a:prstGeom prst="rect">
            <a:avLst/>
          </a:prstGeom>
        </p:spPr>
        <p:txBody>
          <a:bodyPr/>
          <a:lstStyle/>
          <a:p>
            <a:pPr>
              <a:defRPr/>
            </a:pPr>
            <a:r>
              <a:rPr lang="en-US">
                <a:solidFill>
                  <a:prstClr val="black"/>
                </a:solidFill>
              </a:rPr>
              <a:t>EPIC 2022</a:t>
            </a:r>
            <a:endParaRPr lang="en-US" dirty="0">
              <a:solidFill>
                <a:prstClr val="black"/>
              </a:solidFill>
            </a:endParaRPr>
          </a:p>
        </p:txBody>
      </p:sp>
    </p:spTree>
    <p:extLst>
      <p:ext uri="{BB962C8B-B14F-4D97-AF65-F5344CB8AC3E}">
        <p14:creationId xmlns:p14="http://schemas.microsoft.com/office/powerpoint/2010/main" val="106901424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2"/>
          <p:cNvSpPr>
            <a:spLocks noGrp="1" noRot="1" noChangeAspect="1" noChangeArrowheads="1" noTextEdit="1"/>
          </p:cNvSpPr>
          <p:nvPr>
            <p:ph type="sldImg"/>
          </p:nvPr>
        </p:nvSpPr>
        <p:spPr>
          <a:xfrm>
            <a:off x="2484438" y="538163"/>
            <a:ext cx="4859337" cy="2733675"/>
          </a:xfrm>
          <a:ln/>
        </p:spPr>
      </p:sp>
      <p:sp>
        <p:nvSpPr>
          <p:cNvPr id="352258" name="Rectangle 3"/>
          <p:cNvSpPr>
            <a:spLocks noGrp="1" noChangeArrowheads="1"/>
          </p:cNvSpPr>
          <p:nvPr>
            <p:ph type="body" idx="1"/>
          </p:nvPr>
        </p:nvSpPr>
        <p:spPr>
          <a:noFill/>
          <a:ln/>
        </p:spPr>
        <p:txBody>
          <a:bodyPr lIns="96162" tIns="48081" rIns="96162" bIns="48081"/>
          <a:lstStyle/>
          <a:p>
            <a:pPr eaLnBrk="1" hangingPunct="1">
              <a:spcBef>
                <a:spcPct val="0"/>
              </a:spcBef>
            </a:pPr>
            <a:endParaRPr lang="en-US" sz="900" dirty="0">
              <a:latin typeface="Arial" charset="0"/>
            </a:endParaRPr>
          </a:p>
          <a:p>
            <a:pPr eaLnBrk="1" hangingPunct="1">
              <a:spcBef>
                <a:spcPct val="0"/>
              </a:spcBef>
            </a:pPr>
            <a:r>
              <a:rPr lang="en-US" sz="900" dirty="0">
                <a:latin typeface="Arial" charset="0"/>
              </a:rPr>
              <a:t>.</a:t>
            </a:r>
          </a:p>
        </p:txBody>
      </p:sp>
      <p:sp>
        <p:nvSpPr>
          <p:cNvPr id="4" name="Footer Placeholder 3"/>
          <p:cNvSpPr>
            <a:spLocks noGrp="1"/>
          </p:cNvSpPr>
          <p:nvPr>
            <p:ph type="ftr" sz="quarter" idx="4"/>
          </p:nvPr>
        </p:nvSpPr>
        <p:spPr>
          <a:xfrm>
            <a:off x="216073" y="6650276"/>
            <a:ext cx="4213368" cy="364868"/>
          </a:xfrm>
          <a:prstGeom prst="rect">
            <a:avLst/>
          </a:prstGeom>
        </p:spPr>
        <p:txBody>
          <a:bodyPr/>
          <a:lstStyle/>
          <a:p>
            <a:pPr>
              <a:defRPr/>
            </a:pPr>
            <a:r>
              <a:rPr lang="en-US">
                <a:solidFill>
                  <a:prstClr val="black"/>
                </a:solidFill>
              </a:rPr>
              <a:t>EPIC 2022</a:t>
            </a:r>
            <a:endParaRPr lang="en-US" dirty="0">
              <a:solidFill>
                <a:prstClr val="black"/>
              </a:solidFill>
            </a:endParaRPr>
          </a:p>
        </p:txBody>
      </p:sp>
    </p:spTree>
    <p:extLst>
      <p:ext uri="{BB962C8B-B14F-4D97-AF65-F5344CB8AC3E}">
        <p14:creationId xmlns:p14="http://schemas.microsoft.com/office/powerpoint/2010/main" val="281887418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2"/>
          <p:cNvSpPr>
            <a:spLocks noGrp="1" noRot="1" noChangeAspect="1" noChangeArrowheads="1" noTextEdit="1"/>
          </p:cNvSpPr>
          <p:nvPr>
            <p:ph type="sldImg"/>
          </p:nvPr>
        </p:nvSpPr>
        <p:spPr>
          <a:xfrm>
            <a:off x="2433638" y="546100"/>
            <a:ext cx="4864100" cy="2735263"/>
          </a:xfrm>
          <a:ln/>
        </p:spPr>
      </p:sp>
      <p:sp>
        <p:nvSpPr>
          <p:cNvPr id="376834" name="Rectangle 3"/>
          <p:cNvSpPr>
            <a:spLocks noGrp="1" noChangeArrowheads="1"/>
          </p:cNvSpPr>
          <p:nvPr>
            <p:ph type="body" idx="1"/>
          </p:nvPr>
        </p:nvSpPr>
        <p:spPr>
          <a:noFill/>
          <a:ln/>
        </p:spPr>
        <p:txBody>
          <a:bodyPr lIns="96153" tIns="48077" rIns="96153" bIns="48077"/>
          <a:lstStyle/>
          <a:p>
            <a:endParaRPr lang="en-US" sz="1000" b="1" dirty="0">
              <a:latin typeface="Arial" charset="0"/>
            </a:endParaRPr>
          </a:p>
          <a:p>
            <a:endParaRPr lang="en-US" sz="1000" b="1" dirty="0">
              <a:latin typeface="Arial" charset="0"/>
            </a:endParaRPr>
          </a:p>
          <a:p>
            <a:endParaRPr lang="en-US" sz="1000" b="1" dirty="0">
              <a:latin typeface="Arial" charset="0"/>
            </a:endParaRPr>
          </a:p>
          <a:p>
            <a:endParaRPr lang="en-US" sz="900" b="1" dirty="0">
              <a:latin typeface="Arial" charset="0"/>
            </a:endParaRPr>
          </a:p>
          <a:p>
            <a:endParaRPr lang="en-US" sz="900" b="1" dirty="0">
              <a:solidFill>
                <a:srgbClr val="FFFFCC"/>
              </a:solidFill>
              <a:latin typeface="Arial" charset="0"/>
            </a:endParaRPr>
          </a:p>
          <a:p>
            <a:endParaRPr lang="en-US" sz="900" b="1" dirty="0">
              <a:solidFill>
                <a:srgbClr val="FFFFCC"/>
              </a:solidFill>
              <a:latin typeface="Arial" charset="0"/>
            </a:endParaRPr>
          </a:p>
        </p:txBody>
      </p:sp>
      <p:sp>
        <p:nvSpPr>
          <p:cNvPr id="10" name="Footer Placeholder 9"/>
          <p:cNvSpPr>
            <a:spLocks noGrp="1"/>
          </p:cNvSpPr>
          <p:nvPr>
            <p:ph type="ftr" sz="quarter" idx="4"/>
          </p:nvPr>
        </p:nvSpPr>
        <p:spPr>
          <a:xfrm>
            <a:off x="310351" y="6626863"/>
            <a:ext cx="4213368" cy="364867"/>
          </a:xfrm>
          <a:prstGeom prst="rect">
            <a:avLst/>
          </a:prstGeom>
        </p:spPr>
        <p:txBody>
          <a:bodyPr/>
          <a:lstStyle/>
          <a:p>
            <a:pPr>
              <a:defRPr/>
            </a:pPr>
            <a:r>
              <a:rPr lang="en-US">
                <a:solidFill>
                  <a:prstClr val="black"/>
                </a:solidFill>
              </a:rPr>
              <a:t>EPIC 2022</a:t>
            </a:r>
            <a:endParaRPr lang="en-US" dirty="0">
              <a:solidFill>
                <a:prstClr val="black"/>
              </a:solidFill>
            </a:endParaRPr>
          </a:p>
        </p:txBody>
      </p:sp>
    </p:spTree>
    <p:extLst>
      <p:ext uri="{BB962C8B-B14F-4D97-AF65-F5344CB8AC3E}">
        <p14:creationId xmlns:p14="http://schemas.microsoft.com/office/powerpoint/2010/main" val="52564351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2"/>
          <p:cNvSpPr>
            <a:spLocks noGrp="1" noRot="1" noChangeAspect="1" noChangeArrowheads="1" noTextEdit="1"/>
          </p:cNvSpPr>
          <p:nvPr>
            <p:ph type="sldImg"/>
          </p:nvPr>
        </p:nvSpPr>
        <p:spPr>
          <a:xfrm>
            <a:off x="2433638" y="546100"/>
            <a:ext cx="4864100" cy="2735263"/>
          </a:xfrm>
          <a:ln/>
        </p:spPr>
      </p:sp>
      <p:sp>
        <p:nvSpPr>
          <p:cNvPr id="376834" name="Rectangle 3"/>
          <p:cNvSpPr>
            <a:spLocks noGrp="1" noChangeArrowheads="1"/>
          </p:cNvSpPr>
          <p:nvPr>
            <p:ph type="body" idx="1"/>
          </p:nvPr>
        </p:nvSpPr>
        <p:spPr>
          <a:noFill/>
          <a:ln/>
        </p:spPr>
        <p:txBody>
          <a:bodyPr lIns="96153" tIns="48077" rIns="96153" bIns="48077"/>
          <a:lstStyle/>
          <a:p>
            <a:endParaRPr lang="en-US" sz="1000" b="1" dirty="0">
              <a:latin typeface="Arial" charset="0"/>
            </a:endParaRPr>
          </a:p>
          <a:p>
            <a:endParaRPr lang="en-US" sz="1000" b="1" dirty="0">
              <a:latin typeface="Arial" charset="0"/>
            </a:endParaRPr>
          </a:p>
          <a:p>
            <a:endParaRPr lang="en-US" sz="1000" b="1" dirty="0">
              <a:latin typeface="Arial" charset="0"/>
            </a:endParaRPr>
          </a:p>
          <a:p>
            <a:endParaRPr lang="en-US" sz="900" b="1" dirty="0">
              <a:latin typeface="Arial" charset="0"/>
            </a:endParaRPr>
          </a:p>
          <a:p>
            <a:endParaRPr lang="en-US" sz="900" b="1" dirty="0">
              <a:solidFill>
                <a:srgbClr val="FFFFCC"/>
              </a:solidFill>
              <a:latin typeface="Arial" charset="0"/>
            </a:endParaRPr>
          </a:p>
          <a:p>
            <a:endParaRPr lang="en-US" sz="900" b="1" dirty="0">
              <a:solidFill>
                <a:srgbClr val="FFFFCC"/>
              </a:solidFill>
              <a:latin typeface="Arial" charset="0"/>
            </a:endParaRPr>
          </a:p>
        </p:txBody>
      </p:sp>
      <p:sp>
        <p:nvSpPr>
          <p:cNvPr id="10" name="Footer Placeholder 9"/>
          <p:cNvSpPr>
            <a:spLocks noGrp="1"/>
          </p:cNvSpPr>
          <p:nvPr>
            <p:ph type="ftr" sz="quarter" idx="4"/>
          </p:nvPr>
        </p:nvSpPr>
        <p:spPr>
          <a:xfrm>
            <a:off x="296597" y="6517595"/>
            <a:ext cx="4213368" cy="364867"/>
          </a:xfrm>
          <a:prstGeom prst="rect">
            <a:avLst/>
          </a:prstGeom>
        </p:spPr>
        <p:txBody>
          <a:bodyPr/>
          <a:lstStyle/>
          <a:p>
            <a:pPr>
              <a:defRPr/>
            </a:pPr>
            <a:r>
              <a:rPr lang="en-US">
                <a:solidFill>
                  <a:prstClr val="black"/>
                </a:solidFill>
              </a:rPr>
              <a:t>EPIC 2022</a:t>
            </a:r>
            <a:endParaRPr lang="en-US" dirty="0">
              <a:solidFill>
                <a:prstClr val="black"/>
              </a:solidFill>
            </a:endParaRPr>
          </a:p>
        </p:txBody>
      </p:sp>
    </p:spTree>
    <p:extLst>
      <p:ext uri="{BB962C8B-B14F-4D97-AF65-F5344CB8AC3E}">
        <p14:creationId xmlns:p14="http://schemas.microsoft.com/office/powerpoint/2010/main" val="3560286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6/24/22</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6/24/22</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6/24/22</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6/24/22</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6/24/22</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r>
              <a:rPr lang="en-US"/>
              <a:t>6/24/22</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r>
              <a:rPr lang="en-US"/>
              <a:t>6/24/22</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6/24/22</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6/24/22</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6/24/22</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6/24/22</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6/24/22</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6/24/22</a:t>
            </a: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6/24/22</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6/24/22</a:t>
            </a: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6/24/22</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6/24/22</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r>
              <a:rPr lang="en-US"/>
              <a:t>6/24/22</a:t>
            </a:r>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hdr="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hyperlink" Target="https://www.cdc.gov/vaccines/schedules/hcp/imz/adult.html" TargetMode="Externa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hyperlink" Target="https://www.cdc.gov/vaccines/schedules/hcp/imz/child-adolescent.html#note-hib"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hyperlink" Target="https://www.ncbi.nlm.nih.gov/pmc/articles/PMC6027681/"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wmf"/><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hyperlink" Target="http://pediatrics.aappublications.org/misc/Permissions.dtl"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www.cdc.gov/mmwr/volumes/71/wr/mm7104a1.htm"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cdc.gov/mmwr/volumes/71/wr/mm7104a1.htm"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cdc.gov/mmwr/volumes/71/wr/mm7104a1.htm"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www.cdc.gov/mmwr/volumes/71/wr/mm7104a1.htm"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cdc.gov/mmwr/volumes/71/rr/rr7101a1.htm?s_cid=rr7101a1_w"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www.cdc.gov/mmwr/volumes/70/rr/rr7005a1.htm?s_cid=rr7005a1_w"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www.cdc.gov/mmwr/volumes/71/rr/pdfs/rr7101a1-H.pdf"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cdc.gov/flu/professionals/acip/2021-2022/acip-table.htm" TargetMode="External"/><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hyperlink" Target="https://www.cdc.gov/mmwr/volumes/71/rr/pdfs/rr7101a1-H.pd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cdc.gov/mmwr/volumes/70/rr/rr7005a1.htm?s_cid=rr7005a1_w"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cdc.gov/mmwr/volumes/71/rr/pdfs/rr7101a1-H.pdf"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cdc.gov/mmwr/volumes/71/rr/pdfs/rr7101a1-H.pdf"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cdc.gov/mmwr/volumes/69/rr/pdfs/rr6905a1-H.pdf" TargetMode="External"/><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www.cdc.gov/mmwr/volumes/69/rr/pdfs/rr6905a1-H.pdf" TargetMode="External"/><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s://www.cdc.gov/vaccines/pubs/pinkbook/hepb.html" TargetMode="External"/><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s://www.cdc.gov/mmwr/volumes/67/wr/mm6715a5.htm" TargetMode="External"/><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hyperlink" Target="https://www.immunize.org/express/issue1640.asp#IZX" TargetMode="External"/><Relationship Id="rId2" Type="http://schemas.openxmlformats.org/officeDocument/2006/relationships/hyperlink" Target="https://www.cdc.gov/poxvirus/monkeypox/clinicians/index.html"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7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9.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7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3.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7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7.xml"/><Relationship Id="rId7" Type="http://schemas.openxmlformats.org/officeDocument/2006/relationships/image" Target="../media/image7.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wmf"/><Relationship Id="rId5" Type="http://schemas.openxmlformats.org/officeDocument/2006/relationships/image" Target="../media/image5.wmf"/><Relationship Id="rId10" Type="http://schemas.openxmlformats.org/officeDocument/2006/relationships/image" Target="../media/image10.wmf"/><Relationship Id="rId4" Type="http://schemas.openxmlformats.org/officeDocument/2006/relationships/notesSlide" Target="../notesSlides/notesSlide8.xml"/><Relationship Id="rId9"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hyperlink" Target="https://vaers.hhs.gov/uploadFile/index.jsp" TargetMode="Externa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png"/></Relationships>
</file>

<file path=ppt/slides/_rels/slide87.xml.rels><?xml version="1.0" encoding="UTF-8" standalone="yes"?>
<Relationships xmlns="http://schemas.openxmlformats.org/package/2006/relationships"><Relationship Id="rId8" Type="http://schemas.openxmlformats.org/officeDocument/2006/relationships/hyperlink" Target="http://health.state.ga.us/index.asp" TargetMode="External"/><Relationship Id="rId13" Type="http://schemas.openxmlformats.org/officeDocument/2006/relationships/image" Target="../media/image71.gif"/><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0.gif"/><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4.png"/><Relationship Id="rId5" Type="http://schemas.openxmlformats.org/officeDocument/2006/relationships/image" Target="../media/image65.jpeg"/><Relationship Id="rId15" Type="http://schemas.openxmlformats.org/officeDocument/2006/relationships/image" Target="../media/image73.png"/><Relationship Id="rId10" Type="http://schemas.openxmlformats.org/officeDocument/2006/relationships/image" Target="../media/image69.png"/><Relationship Id="rId4" Type="http://schemas.openxmlformats.org/officeDocument/2006/relationships/image" Target="../media/image64.png"/><Relationship Id="rId9" Type="http://schemas.openxmlformats.org/officeDocument/2006/relationships/image" Target="../media/image68.png"/><Relationship Id="rId14" Type="http://schemas.openxmlformats.org/officeDocument/2006/relationships/image" Target="../media/image72.png"/></Relationships>
</file>

<file path=ppt/slides/_rels/slide88.xml.rels><?xml version="1.0" encoding="UTF-8" standalone="yes"?>
<Relationships xmlns="http://schemas.openxmlformats.org/package/2006/relationships"><Relationship Id="rId3" Type="http://schemas.openxmlformats.org/officeDocument/2006/relationships/hyperlink" Target="http://www.immunize.org/resources/emailnews.asp" TargetMode="External"/><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8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noChangeArrowheads="1"/>
          </p:cNvSpPr>
          <p:nvPr>
            <p:ph type="subTitle" idx="4294967295"/>
          </p:nvPr>
        </p:nvSpPr>
        <p:spPr>
          <a:xfrm>
            <a:off x="2638425" y="2651760"/>
            <a:ext cx="6838950" cy="4206240"/>
          </a:xfrm>
        </p:spPr>
        <p:txBody>
          <a:bodyPr/>
          <a:lstStyle/>
          <a:p>
            <a:pPr marL="0" indent="0" algn="ctr">
              <a:buNone/>
              <a:defRPr/>
            </a:pPr>
            <a:r>
              <a:rPr lang="en-US" sz="4800" b="1" dirty="0">
                <a:solidFill>
                  <a:srgbClr val="FFFF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EPIC  Immunization</a:t>
            </a:r>
          </a:p>
          <a:p>
            <a:pPr marL="0" indent="0" algn="ctr">
              <a:buNone/>
              <a:defRPr/>
            </a:pPr>
            <a:r>
              <a:rPr lang="en-US" sz="4800" b="1">
                <a:solidFill>
                  <a:srgbClr val="FFFF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2022 </a:t>
            </a:r>
            <a:r>
              <a:rPr lang="en-US" sz="4800" b="1" dirty="0">
                <a:solidFill>
                  <a:srgbClr val="FFFF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Update</a:t>
            </a:r>
          </a:p>
          <a:p>
            <a:pPr marL="0" indent="0" algn="ctr">
              <a:buNone/>
              <a:defRPr/>
            </a:pPr>
            <a:r>
              <a:rPr lang="en-US" sz="4800" b="1" dirty="0">
                <a:solidFill>
                  <a:srgbClr val="FFFF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Children, Adolescents, &amp; Adults</a:t>
            </a:r>
          </a:p>
        </p:txBody>
      </p:sp>
      <p:sp>
        <p:nvSpPr>
          <p:cNvPr id="192514" name="Text Box 5"/>
          <p:cNvSpPr txBox="1">
            <a:spLocks noChangeArrowheads="1"/>
          </p:cNvSpPr>
          <p:nvPr/>
        </p:nvSpPr>
        <p:spPr bwMode="auto">
          <a:xfrm>
            <a:off x="7296152" y="1828802"/>
            <a:ext cx="184731" cy="323165"/>
          </a:xfrm>
          <a:prstGeom prst="rect">
            <a:avLst/>
          </a:prstGeom>
          <a:noFill/>
          <a:ln w="9525">
            <a:noFill/>
            <a:miter lim="800000"/>
            <a:headEnd/>
            <a:tailEnd/>
          </a:ln>
        </p:spPr>
        <p:txBody>
          <a:bodyPr wrap="none">
            <a:spAutoFit/>
          </a:bodyPr>
          <a:lstStyle/>
          <a:p>
            <a:endParaRPr lang="en-US" sz="1500" b="1" i="1" dirty="0">
              <a:solidFill>
                <a:srgbClr val="FFFFCC"/>
              </a:solidFill>
            </a:endParaRPr>
          </a:p>
        </p:txBody>
      </p:sp>
      <p:sp>
        <p:nvSpPr>
          <p:cNvPr id="192517" name="Text Box 8"/>
          <p:cNvSpPr txBox="1">
            <a:spLocks noChangeArrowheads="1"/>
          </p:cNvSpPr>
          <p:nvPr/>
        </p:nvSpPr>
        <p:spPr bwMode="auto">
          <a:xfrm>
            <a:off x="3810000" y="3581401"/>
            <a:ext cx="4914900" cy="276999"/>
          </a:xfrm>
          <a:prstGeom prst="rect">
            <a:avLst/>
          </a:prstGeom>
          <a:noFill/>
          <a:ln w="9525">
            <a:noFill/>
            <a:miter lim="800000"/>
            <a:headEnd/>
            <a:tailEnd/>
          </a:ln>
        </p:spPr>
        <p:txBody>
          <a:bodyPr>
            <a:spAutoFit/>
          </a:bodyPr>
          <a:lstStyle/>
          <a:p>
            <a:pPr>
              <a:spcBef>
                <a:spcPct val="50000"/>
              </a:spcBef>
            </a:pPr>
            <a:endParaRPr lang="en-US" sz="1200" b="1" dirty="0">
              <a:solidFill>
                <a:srgbClr val="FFFFFF"/>
              </a:solidFill>
            </a:endParaRPr>
          </a:p>
        </p:txBody>
      </p:sp>
      <p:pic>
        <p:nvPicPr>
          <p:cNvPr id="10" name="Picture 9" descr="C:\Users\ALANJ\Pictures\2279ac70e31e9d616f03dd8627bd301a.jpg"/>
          <p:cNvPicPr>
            <a:picLocks noChangeAspect="1" noChangeArrowheads="1"/>
          </p:cNvPicPr>
          <p:nvPr/>
        </p:nvPicPr>
        <p:blipFill>
          <a:blip r:embed="rId3" cstate="print"/>
          <a:srcRect/>
          <a:stretch>
            <a:fillRect/>
          </a:stretch>
        </p:blipFill>
        <p:spPr bwMode="auto">
          <a:xfrm>
            <a:off x="4114800" y="596807"/>
            <a:ext cx="3886200" cy="1534349"/>
          </a:xfrm>
          <a:prstGeom prst="rect">
            <a:avLst/>
          </a:prstGeom>
          <a:noFill/>
        </p:spPr>
      </p:pic>
      <p:sp>
        <p:nvSpPr>
          <p:cNvPr id="2" name="TextBox 1"/>
          <p:cNvSpPr txBox="1"/>
          <p:nvPr/>
        </p:nvSpPr>
        <p:spPr>
          <a:xfrm>
            <a:off x="4538134" y="2738065"/>
            <a:ext cx="338666" cy="369332"/>
          </a:xfrm>
          <a:prstGeom prst="rect">
            <a:avLst/>
          </a:prstGeom>
          <a:noFill/>
        </p:spPr>
        <p:txBody>
          <a:bodyPr wrap="square" rtlCol="0">
            <a:spAutoFit/>
          </a:bodyPr>
          <a:lstStyle/>
          <a:p>
            <a:r>
              <a:rPr lang="en-US" dirty="0">
                <a:solidFill>
                  <a:schemeClr val="accent5">
                    <a:lumMod val="60000"/>
                    <a:lumOff val="40000"/>
                  </a:schemeClr>
                </a:solidFill>
              </a:rPr>
              <a:t>®</a:t>
            </a:r>
          </a:p>
        </p:txBody>
      </p:sp>
      <p:sp>
        <p:nvSpPr>
          <p:cNvPr id="3" name="Rectangle 2"/>
          <p:cNvSpPr/>
          <p:nvPr/>
        </p:nvSpPr>
        <p:spPr>
          <a:xfrm>
            <a:off x="9811483" y="6019770"/>
            <a:ext cx="2151551" cy="400110"/>
          </a:xfrm>
          <a:prstGeom prst="rect">
            <a:avLst/>
          </a:prstGeom>
        </p:spPr>
        <p:txBody>
          <a:bodyPr wrap="none">
            <a:spAutoFit/>
          </a:bodyPr>
          <a:lstStyle/>
          <a:p>
            <a:pPr algn="ctr">
              <a:defRPr/>
            </a:pPr>
            <a:r>
              <a:rPr lang="en-US" sz="20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September 2022</a:t>
            </a:r>
          </a:p>
        </p:txBody>
      </p:sp>
      <p:sp>
        <p:nvSpPr>
          <p:cNvPr id="5" name="Slide Number Placeholder 4"/>
          <p:cNvSpPr>
            <a:spLocks noGrp="1"/>
          </p:cNvSpPr>
          <p:nvPr>
            <p:ph type="sldNum" sz="quarter" idx="12"/>
          </p:nvPr>
        </p:nvSpPr>
        <p:spPr/>
        <p:txBody>
          <a:bodyPr/>
          <a:lstStyle/>
          <a:p>
            <a:fld id="{6D22F896-40B5-4ADD-8801-0D06FADFA095}" type="slidenum">
              <a:rPr lang="en-US" smtClean="0"/>
              <a:t>1</a:t>
            </a:fld>
            <a:endParaRPr lang="en-US" dirty="0"/>
          </a:p>
        </p:txBody>
      </p:sp>
      <p:sp>
        <p:nvSpPr>
          <p:cNvPr id="4" name="Date Placeholder 3">
            <a:extLst>
              <a:ext uri="{FF2B5EF4-FFF2-40B4-BE49-F238E27FC236}">
                <a16:creationId xmlns:a16="http://schemas.microsoft.com/office/drawing/2014/main" id="{D3534460-AAA4-8342-AC31-CA55F86A8A4D}"/>
              </a:ext>
            </a:extLst>
          </p:cNvPr>
          <p:cNvSpPr>
            <a:spLocks noGrp="1"/>
          </p:cNvSpPr>
          <p:nvPr>
            <p:ph type="dt" sz="half" idx="10"/>
          </p:nvPr>
        </p:nvSpPr>
        <p:spPr/>
        <p:txBody>
          <a:bodyPr/>
          <a:lstStyle/>
          <a:p>
            <a:r>
              <a:rPr lang="en-US" dirty="0"/>
              <a:t>9/12/22</a:t>
            </a:r>
          </a:p>
        </p:txBody>
      </p:sp>
      <p:sp>
        <p:nvSpPr>
          <p:cNvPr id="6" name="Footer Placeholder 5">
            <a:extLst>
              <a:ext uri="{FF2B5EF4-FFF2-40B4-BE49-F238E27FC236}">
                <a16:creationId xmlns:a16="http://schemas.microsoft.com/office/drawing/2014/main" id="{CCF1E966-F46F-A744-8D83-453ECB3678D4}"/>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214712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65614" y="341371"/>
            <a:ext cx="7674429" cy="584775"/>
          </a:xfrm>
          <a:prstGeom prst="rect">
            <a:avLst/>
          </a:prstGeom>
          <a:noFill/>
        </p:spPr>
        <p:txBody>
          <a:bodyPr wrap="square" rtlCol="0">
            <a:spAutoFit/>
          </a:bodyPr>
          <a:lstStyle/>
          <a:p>
            <a:r>
              <a:rPr lang="en-US" sz="3200" dirty="0">
                <a:solidFill>
                  <a:schemeClr val="accent5">
                    <a:lumMod val="60000"/>
                    <a:lumOff val="40000"/>
                  </a:schemeClr>
                </a:solidFill>
                <a:latin typeface="+mj-lt"/>
              </a:rPr>
              <a:t>Improving </a:t>
            </a:r>
            <a:r>
              <a:rPr lang="en-US" sz="3200" dirty="0" err="1">
                <a:solidFill>
                  <a:schemeClr val="accent5">
                    <a:lumMod val="60000"/>
                    <a:lumOff val="40000"/>
                  </a:schemeClr>
                </a:solidFill>
                <a:latin typeface="+mj-lt"/>
              </a:rPr>
              <a:t>DTaP</a:t>
            </a:r>
            <a:r>
              <a:rPr lang="en-US" sz="3200" dirty="0">
                <a:solidFill>
                  <a:schemeClr val="accent5">
                    <a:lumMod val="60000"/>
                    <a:lumOff val="40000"/>
                  </a:schemeClr>
                </a:solidFill>
                <a:latin typeface="+mj-lt"/>
              </a:rPr>
              <a:t> 4</a:t>
            </a:r>
            <a:r>
              <a:rPr lang="en-US" sz="3200" baseline="30000" dirty="0">
                <a:solidFill>
                  <a:schemeClr val="accent5">
                    <a:lumMod val="60000"/>
                    <a:lumOff val="40000"/>
                  </a:schemeClr>
                </a:solidFill>
                <a:latin typeface="+mj-lt"/>
              </a:rPr>
              <a:t>th</a:t>
            </a:r>
            <a:r>
              <a:rPr lang="en-US" sz="3200" dirty="0">
                <a:solidFill>
                  <a:schemeClr val="accent5">
                    <a:lumMod val="60000"/>
                    <a:lumOff val="40000"/>
                  </a:schemeClr>
                </a:solidFill>
                <a:latin typeface="+mj-lt"/>
              </a:rPr>
              <a:t> Dose Coverage*</a:t>
            </a:r>
          </a:p>
        </p:txBody>
      </p:sp>
      <p:sp>
        <p:nvSpPr>
          <p:cNvPr id="3" name="TextBox 2"/>
          <p:cNvSpPr txBox="1"/>
          <p:nvPr/>
        </p:nvSpPr>
        <p:spPr>
          <a:xfrm>
            <a:off x="1126671" y="1090961"/>
            <a:ext cx="9829800" cy="1938992"/>
          </a:xfrm>
          <a:prstGeom prst="rect">
            <a:avLst/>
          </a:prstGeom>
          <a:noFill/>
        </p:spPr>
        <p:txBody>
          <a:bodyPr wrap="square" rtlCol="0">
            <a:spAutoFit/>
          </a:bodyPr>
          <a:lstStyle/>
          <a:p>
            <a:r>
              <a:rPr lang="en-US" sz="2400" dirty="0"/>
              <a:t>Prior research has identified the 4th dose of </a:t>
            </a:r>
            <a:r>
              <a:rPr lang="en-US" sz="2400" dirty="0" err="1"/>
              <a:t>DTaP</a:t>
            </a:r>
            <a:r>
              <a:rPr lang="en-US" sz="2400" dirty="0"/>
              <a:t> as one of the main contributors to non-completion of the primary series by age 2.</a:t>
            </a:r>
          </a:p>
          <a:p>
            <a:endParaRPr lang="en-US" sz="2400" dirty="0"/>
          </a:p>
          <a:p>
            <a:r>
              <a:rPr lang="en-US" sz="2400" dirty="0"/>
              <a:t>In years 2015-2016 Dose #3 coverage = 93.8%, but Dose #4 = </a:t>
            </a:r>
            <a:r>
              <a:rPr lang="en-US" sz="2400" u="sng" dirty="0"/>
              <a:t>80.3%</a:t>
            </a:r>
          </a:p>
          <a:p>
            <a:endParaRPr lang="en-US" sz="2400" dirty="0"/>
          </a:p>
        </p:txBody>
      </p:sp>
      <p:sp>
        <p:nvSpPr>
          <p:cNvPr id="4" name="TextBox 3"/>
          <p:cNvSpPr txBox="1"/>
          <p:nvPr/>
        </p:nvSpPr>
        <p:spPr>
          <a:xfrm>
            <a:off x="791935" y="2773396"/>
            <a:ext cx="10140042" cy="3416320"/>
          </a:xfrm>
          <a:prstGeom prst="rect">
            <a:avLst/>
          </a:prstGeom>
          <a:noFill/>
        </p:spPr>
        <p:txBody>
          <a:bodyPr wrap="square" rtlCol="0">
            <a:spAutoFit/>
          </a:bodyPr>
          <a:lstStyle/>
          <a:p>
            <a:r>
              <a:rPr lang="en-US" sz="2400" dirty="0"/>
              <a:t>Common Provider Challenges</a:t>
            </a:r>
          </a:p>
          <a:p>
            <a:pPr marL="800100" lvl="1" indent="-342900">
              <a:buFont typeface="Arial" panose="020B0604020202020204" pitchFamily="34" charset="0"/>
              <a:buChar char="•"/>
            </a:pPr>
            <a:r>
              <a:rPr lang="en-US" sz="2400" dirty="0"/>
              <a:t>Provider confusion about when to administer the 4th dose</a:t>
            </a:r>
          </a:p>
          <a:p>
            <a:pPr marL="800100" lvl="1" indent="-342900">
              <a:buFont typeface="Arial" panose="020B0604020202020204" pitchFamily="34" charset="0"/>
              <a:buChar char="•"/>
            </a:pPr>
            <a:r>
              <a:rPr lang="en-US" sz="2400" dirty="0"/>
              <a:t>When children are delayed in getting the 1</a:t>
            </a:r>
            <a:r>
              <a:rPr lang="en-US" sz="2400" baseline="30000" dirty="0"/>
              <a:t>st</a:t>
            </a:r>
            <a:r>
              <a:rPr lang="en-US" sz="2400" dirty="0"/>
              <a:t> 3 doses, they may not be eligible to receive the 4</a:t>
            </a:r>
            <a:r>
              <a:rPr lang="en-US" sz="2400" baseline="30000" dirty="0"/>
              <a:t>th</a:t>
            </a:r>
            <a:r>
              <a:rPr lang="en-US" sz="2400" dirty="0"/>
              <a:t> dose at the usual time (12-15 mos.)</a:t>
            </a:r>
          </a:p>
          <a:p>
            <a:pPr marL="800100" lvl="1" indent="-342900">
              <a:buFont typeface="Arial" panose="020B0604020202020204" pitchFamily="34" charset="0"/>
              <a:buChar char="•"/>
            </a:pPr>
            <a:r>
              <a:rPr lang="en-US" sz="2400" dirty="0"/>
              <a:t>Failure of providers to administer all recommended doses at a visit</a:t>
            </a:r>
          </a:p>
          <a:p>
            <a:pPr marL="800100" lvl="1" indent="-342900">
              <a:buFont typeface="Arial" panose="020B0604020202020204" pitchFamily="34" charset="0"/>
              <a:buChar char="•"/>
            </a:pPr>
            <a:r>
              <a:rPr lang="en-US" sz="2400" dirty="0"/>
              <a:t>Failure of providers to utilize reminder/recall functions of GRITS or their EMR</a:t>
            </a:r>
          </a:p>
          <a:p>
            <a:pPr marL="800100" lvl="1" indent="-342900">
              <a:buFont typeface="Arial" panose="020B0604020202020204" pitchFamily="34" charset="0"/>
              <a:buChar char="•"/>
            </a:pPr>
            <a:endParaRPr lang="en-US" sz="2400" dirty="0"/>
          </a:p>
          <a:p>
            <a:pPr algn="ctr"/>
            <a:r>
              <a:rPr lang="en-US" sz="2400" dirty="0"/>
              <a:t>GRITS can be a valuable tool to help address all of these challenges.</a:t>
            </a:r>
          </a:p>
        </p:txBody>
      </p:sp>
      <p:sp>
        <p:nvSpPr>
          <p:cNvPr id="5" name="TextBox 4"/>
          <p:cNvSpPr txBox="1"/>
          <p:nvPr/>
        </p:nvSpPr>
        <p:spPr>
          <a:xfrm>
            <a:off x="2041071" y="6318821"/>
            <a:ext cx="9829800" cy="369332"/>
          </a:xfrm>
          <a:prstGeom prst="rect">
            <a:avLst/>
          </a:prstGeom>
          <a:noFill/>
        </p:spPr>
        <p:txBody>
          <a:bodyPr wrap="square" rtlCol="0">
            <a:spAutoFit/>
          </a:bodyPr>
          <a:lstStyle/>
          <a:p>
            <a:r>
              <a:rPr lang="en-US" dirty="0"/>
              <a:t>*</a:t>
            </a:r>
            <a:r>
              <a:rPr lang="en-US" sz="1400" dirty="0"/>
              <a:t>Human Vaccines &amp; </a:t>
            </a:r>
            <a:r>
              <a:rPr lang="en-US" sz="1400" dirty="0" err="1"/>
              <a:t>Immunotherapeutics</a:t>
            </a:r>
            <a:r>
              <a:rPr lang="en-US" sz="1400" dirty="0"/>
              <a:t> https://doe.org/10.1080/21645515.2019.1699357</a:t>
            </a:r>
          </a:p>
        </p:txBody>
      </p:sp>
      <p:sp>
        <p:nvSpPr>
          <p:cNvPr id="7" name="Slide Number Placeholder 6"/>
          <p:cNvSpPr>
            <a:spLocks noGrp="1"/>
          </p:cNvSpPr>
          <p:nvPr>
            <p:ph type="sldNum" sz="quarter" idx="12"/>
          </p:nvPr>
        </p:nvSpPr>
        <p:spPr/>
        <p:txBody>
          <a:bodyPr/>
          <a:lstStyle/>
          <a:p>
            <a:fld id="{6D22F896-40B5-4ADD-8801-0D06FADFA095}" type="slidenum">
              <a:rPr lang="en-US" smtClean="0"/>
              <a:t>10</a:t>
            </a:fld>
            <a:endParaRPr lang="en-US" dirty="0"/>
          </a:p>
        </p:txBody>
      </p:sp>
      <p:sp>
        <p:nvSpPr>
          <p:cNvPr id="6" name="Date Placeholder 5">
            <a:extLst>
              <a:ext uri="{FF2B5EF4-FFF2-40B4-BE49-F238E27FC236}">
                <a16:creationId xmlns:a16="http://schemas.microsoft.com/office/drawing/2014/main" id="{70C73EBD-189B-9249-A51D-8DA8778515A1}"/>
              </a:ext>
            </a:extLst>
          </p:cNvPr>
          <p:cNvSpPr>
            <a:spLocks noGrp="1"/>
          </p:cNvSpPr>
          <p:nvPr>
            <p:ph type="dt" sz="half" idx="10"/>
          </p:nvPr>
        </p:nvSpPr>
        <p:spPr/>
        <p:txBody>
          <a:bodyPr/>
          <a:lstStyle/>
          <a:p>
            <a:r>
              <a:rPr lang="en-US"/>
              <a:t>6/24/22</a:t>
            </a:r>
            <a:endParaRPr lang="en-US" dirty="0"/>
          </a:p>
        </p:txBody>
      </p:sp>
      <p:sp>
        <p:nvSpPr>
          <p:cNvPr id="8" name="Footer Placeholder 7">
            <a:extLst>
              <a:ext uri="{FF2B5EF4-FFF2-40B4-BE49-F238E27FC236}">
                <a16:creationId xmlns:a16="http://schemas.microsoft.com/office/drawing/2014/main" id="{0398DB31-D269-5D42-BB6A-7A718AC75604}"/>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39622097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Grp="1" noChangeArrowheads="1"/>
          </p:cNvSpPr>
          <p:nvPr>
            <p:ph type="ctrTitle" idx="4294967295"/>
          </p:nvPr>
        </p:nvSpPr>
        <p:spPr>
          <a:xfrm>
            <a:off x="2438400" y="931696"/>
            <a:ext cx="7772400" cy="838200"/>
          </a:xfrm>
        </p:spPr>
        <p:txBody>
          <a:bodyPr/>
          <a:lstStyle/>
          <a:p>
            <a:pPr algn="l" eaLnBrk="1" hangingPunct="1"/>
            <a:r>
              <a:rPr lang="en-US" sz="4800" b="1" i="1" dirty="0">
                <a:solidFill>
                  <a:srgbClr val="FFFF99"/>
                </a:solidFill>
              </a:rPr>
              <a:t>Test Your Knowledge!</a:t>
            </a:r>
          </a:p>
        </p:txBody>
      </p:sp>
      <p:sp>
        <p:nvSpPr>
          <p:cNvPr id="349187" name="Rectangle 3"/>
          <p:cNvSpPr>
            <a:spLocks noGrp="1" noChangeArrowheads="1"/>
          </p:cNvSpPr>
          <p:nvPr>
            <p:ph type="subTitle" idx="4294967295"/>
          </p:nvPr>
        </p:nvSpPr>
        <p:spPr>
          <a:xfrm>
            <a:off x="2438400" y="2045369"/>
            <a:ext cx="7315200" cy="1981200"/>
          </a:xfrm>
        </p:spPr>
        <p:txBody>
          <a:bodyPr>
            <a:normAutofit lnSpcReduction="10000"/>
          </a:bodyPr>
          <a:lstStyle/>
          <a:p>
            <a:pPr marL="0" indent="0">
              <a:buNone/>
            </a:pPr>
            <a:r>
              <a:rPr lang="en-US" sz="2400" dirty="0"/>
              <a:t>Emily is 12 years old and comes to your office for a physical exam. Her immunizations were up-to-date when she started kindergarten. </a:t>
            </a:r>
          </a:p>
          <a:p>
            <a:pPr marL="0" indent="0">
              <a:buNone/>
            </a:pPr>
            <a:endParaRPr lang="en-US" sz="2400" b="1" dirty="0">
              <a:solidFill>
                <a:srgbClr val="FFFF99"/>
              </a:solidFill>
            </a:endParaRPr>
          </a:p>
          <a:p>
            <a:pPr marL="0" indent="0">
              <a:buNone/>
            </a:pPr>
            <a:r>
              <a:rPr lang="en-US" sz="2400" b="1" dirty="0">
                <a:solidFill>
                  <a:srgbClr val="FFFF99"/>
                </a:solidFill>
              </a:rPr>
              <a:t>What vaccines do you recommend for her?</a:t>
            </a:r>
            <a:endParaRPr lang="en-US" sz="2400" dirty="0">
              <a:solidFill>
                <a:srgbClr val="FFFF99"/>
              </a:solidFill>
            </a:endParaRPr>
          </a:p>
        </p:txBody>
      </p:sp>
      <p:sp>
        <p:nvSpPr>
          <p:cNvPr id="3" name="Slide Number Placeholder 2"/>
          <p:cNvSpPr>
            <a:spLocks noGrp="1"/>
          </p:cNvSpPr>
          <p:nvPr>
            <p:ph type="sldNum" sz="quarter" idx="12"/>
          </p:nvPr>
        </p:nvSpPr>
        <p:spPr/>
        <p:txBody>
          <a:bodyPr/>
          <a:lstStyle/>
          <a:p>
            <a:fld id="{6D22F896-40B5-4ADD-8801-0D06FADFA095}" type="slidenum">
              <a:rPr lang="en-US" smtClean="0"/>
              <a:t>100</a:t>
            </a:fld>
            <a:endParaRPr lang="en-US" dirty="0"/>
          </a:p>
        </p:txBody>
      </p:sp>
      <p:sp>
        <p:nvSpPr>
          <p:cNvPr id="2" name="Date Placeholder 1">
            <a:extLst>
              <a:ext uri="{FF2B5EF4-FFF2-40B4-BE49-F238E27FC236}">
                <a16:creationId xmlns:a16="http://schemas.microsoft.com/office/drawing/2014/main" id="{03FBF060-8F5A-FB4B-BBEB-2D9DFD68F9D2}"/>
              </a:ext>
            </a:extLst>
          </p:cNvPr>
          <p:cNvSpPr>
            <a:spLocks noGrp="1"/>
          </p:cNvSpPr>
          <p:nvPr>
            <p:ph type="dt" sz="half" idx="10"/>
          </p:nvPr>
        </p:nvSpPr>
        <p:spPr/>
        <p:txBody>
          <a:bodyPr/>
          <a:lstStyle/>
          <a:p>
            <a:r>
              <a:rPr lang="en-US"/>
              <a:t>6/24/22</a:t>
            </a:r>
            <a:endParaRPr lang="en-US" dirty="0"/>
          </a:p>
        </p:txBody>
      </p:sp>
      <p:sp>
        <p:nvSpPr>
          <p:cNvPr id="4" name="Footer Placeholder 3">
            <a:extLst>
              <a:ext uri="{FF2B5EF4-FFF2-40B4-BE49-F238E27FC236}">
                <a16:creationId xmlns:a16="http://schemas.microsoft.com/office/drawing/2014/main" id="{8CFA0D58-33E4-CF46-8413-CE7C748FEBE4}"/>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692537575"/>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ChangeArrowheads="1"/>
          </p:cNvSpPr>
          <p:nvPr>
            <p:ph type="ctrTitle" idx="4294967295"/>
          </p:nvPr>
        </p:nvSpPr>
        <p:spPr>
          <a:xfrm>
            <a:off x="2438400" y="735924"/>
            <a:ext cx="7772400" cy="838200"/>
          </a:xfrm>
        </p:spPr>
        <p:txBody>
          <a:bodyPr/>
          <a:lstStyle/>
          <a:p>
            <a:pPr algn="l" eaLnBrk="1" hangingPunct="1"/>
            <a:r>
              <a:rPr lang="en-US" sz="4800" b="1" i="1" dirty="0">
                <a:solidFill>
                  <a:srgbClr val="FFFF99"/>
                </a:solidFill>
              </a:rPr>
              <a:t>Test Your Knowledge!</a:t>
            </a:r>
          </a:p>
        </p:txBody>
      </p:sp>
      <p:sp>
        <p:nvSpPr>
          <p:cNvPr id="351235" name="Rectangle 3"/>
          <p:cNvSpPr>
            <a:spLocks noGrp="1" noChangeArrowheads="1"/>
          </p:cNvSpPr>
          <p:nvPr>
            <p:ph type="subTitle" idx="4294967295"/>
          </p:nvPr>
        </p:nvSpPr>
        <p:spPr>
          <a:xfrm>
            <a:off x="2398295" y="1902678"/>
            <a:ext cx="7315200" cy="1981200"/>
          </a:xfrm>
        </p:spPr>
        <p:txBody>
          <a:bodyPr>
            <a:normAutofit lnSpcReduction="10000"/>
          </a:bodyPr>
          <a:lstStyle/>
          <a:p>
            <a:pPr marL="0" indent="0">
              <a:buNone/>
            </a:pPr>
            <a:r>
              <a:rPr lang="en-US" sz="2400" dirty="0"/>
              <a:t>Emily is 12 years old and comes to your office for a physical exam. Her immunizations were up-to-date when she started kindergarten. </a:t>
            </a:r>
          </a:p>
          <a:p>
            <a:pPr marL="0" indent="0">
              <a:buNone/>
            </a:pPr>
            <a:endParaRPr lang="en-US" sz="2400" b="1" dirty="0">
              <a:solidFill>
                <a:srgbClr val="FFFF99"/>
              </a:solidFill>
            </a:endParaRPr>
          </a:p>
          <a:p>
            <a:pPr marL="0" indent="0">
              <a:buNone/>
            </a:pPr>
            <a:r>
              <a:rPr lang="en-US" sz="2400" b="1" dirty="0">
                <a:solidFill>
                  <a:srgbClr val="FFFF99"/>
                </a:solidFill>
              </a:rPr>
              <a:t>What vaccines do you recommend for her?*</a:t>
            </a:r>
            <a:endParaRPr lang="en-US" sz="2400" dirty="0">
              <a:solidFill>
                <a:srgbClr val="FFFF99"/>
              </a:solidFill>
            </a:endParaRPr>
          </a:p>
        </p:txBody>
      </p:sp>
      <p:sp>
        <p:nvSpPr>
          <p:cNvPr id="351236" name="Text Box 4"/>
          <p:cNvSpPr txBox="1">
            <a:spLocks noChangeArrowheads="1"/>
          </p:cNvSpPr>
          <p:nvPr/>
        </p:nvSpPr>
        <p:spPr bwMode="auto">
          <a:xfrm>
            <a:off x="2438400" y="4540986"/>
            <a:ext cx="7924800" cy="1569660"/>
          </a:xfrm>
          <a:prstGeom prst="rect">
            <a:avLst/>
          </a:prstGeom>
          <a:noFill/>
          <a:ln w="9525">
            <a:noFill/>
            <a:miter lim="800000"/>
            <a:headEnd/>
            <a:tailEnd/>
          </a:ln>
        </p:spPr>
        <p:txBody>
          <a:bodyPr>
            <a:spAutoFit/>
          </a:bodyPr>
          <a:lstStyle/>
          <a:p>
            <a:pPr>
              <a:spcBef>
                <a:spcPct val="50000"/>
              </a:spcBef>
            </a:pPr>
            <a:r>
              <a:rPr lang="en-US" sz="2400" dirty="0">
                <a:solidFill>
                  <a:srgbClr val="FFFFFF"/>
                </a:solidFill>
                <a:latin typeface="Calibri"/>
              </a:rPr>
              <a:t>Tdap, Meningococcal Conjugate, HPV</a:t>
            </a:r>
          </a:p>
          <a:p>
            <a:pPr>
              <a:spcBef>
                <a:spcPct val="50000"/>
              </a:spcBef>
            </a:pPr>
            <a:r>
              <a:rPr lang="en-US" sz="2400" dirty="0">
                <a:solidFill>
                  <a:srgbClr val="FFFFFF"/>
                </a:solidFill>
                <a:latin typeface="Calibri"/>
              </a:rPr>
              <a:t>Influenza vaccine (in the fall)</a:t>
            </a:r>
          </a:p>
          <a:p>
            <a:pPr>
              <a:spcBef>
                <a:spcPct val="50000"/>
              </a:spcBef>
            </a:pPr>
            <a:endParaRPr lang="en-US" sz="2400" dirty="0">
              <a:solidFill>
                <a:srgbClr val="FFFFFF"/>
              </a:solidFill>
              <a:latin typeface="Calibri"/>
            </a:endParaRPr>
          </a:p>
        </p:txBody>
      </p:sp>
      <p:sp>
        <p:nvSpPr>
          <p:cNvPr id="7" name="TextBox 6"/>
          <p:cNvSpPr txBox="1"/>
          <p:nvPr/>
        </p:nvSpPr>
        <p:spPr>
          <a:xfrm>
            <a:off x="3810000" y="6208296"/>
            <a:ext cx="6400800" cy="307777"/>
          </a:xfrm>
          <a:prstGeom prst="rect">
            <a:avLst/>
          </a:prstGeom>
          <a:noFill/>
        </p:spPr>
        <p:txBody>
          <a:bodyPr>
            <a:spAutoFit/>
          </a:bodyPr>
          <a:lstStyle/>
          <a:p>
            <a:pPr>
              <a:defRPr/>
            </a:pPr>
            <a:r>
              <a:rPr lang="en-US" sz="1400" b="1" dirty="0">
                <a:solidFill>
                  <a:srgbClr val="FFFFFF"/>
                </a:solidFill>
                <a:latin typeface="Calibri"/>
              </a:rPr>
              <a:t>*Current Child and Adolescent Immunization Schedule</a:t>
            </a:r>
          </a:p>
        </p:txBody>
      </p:sp>
      <p:sp>
        <p:nvSpPr>
          <p:cNvPr id="3" name="Slide Number Placeholder 2"/>
          <p:cNvSpPr>
            <a:spLocks noGrp="1"/>
          </p:cNvSpPr>
          <p:nvPr>
            <p:ph type="sldNum" sz="quarter" idx="12"/>
          </p:nvPr>
        </p:nvSpPr>
        <p:spPr/>
        <p:txBody>
          <a:bodyPr/>
          <a:lstStyle/>
          <a:p>
            <a:fld id="{6D22F896-40B5-4ADD-8801-0D06FADFA095}" type="slidenum">
              <a:rPr lang="en-US" smtClean="0"/>
              <a:t>101</a:t>
            </a:fld>
            <a:endParaRPr lang="en-US" dirty="0"/>
          </a:p>
        </p:txBody>
      </p:sp>
      <p:sp>
        <p:nvSpPr>
          <p:cNvPr id="2" name="Date Placeholder 1">
            <a:extLst>
              <a:ext uri="{FF2B5EF4-FFF2-40B4-BE49-F238E27FC236}">
                <a16:creationId xmlns:a16="http://schemas.microsoft.com/office/drawing/2014/main" id="{4B846EBE-3C3A-D140-BB4D-8A20B965E885}"/>
              </a:ext>
            </a:extLst>
          </p:cNvPr>
          <p:cNvSpPr>
            <a:spLocks noGrp="1"/>
          </p:cNvSpPr>
          <p:nvPr>
            <p:ph type="dt" sz="half" idx="10"/>
          </p:nvPr>
        </p:nvSpPr>
        <p:spPr/>
        <p:txBody>
          <a:bodyPr/>
          <a:lstStyle/>
          <a:p>
            <a:r>
              <a:rPr lang="en-US"/>
              <a:t>6/24/22</a:t>
            </a:r>
            <a:endParaRPr lang="en-US" dirty="0"/>
          </a:p>
        </p:txBody>
      </p:sp>
      <p:sp>
        <p:nvSpPr>
          <p:cNvPr id="4" name="Footer Placeholder 3">
            <a:extLst>
              <a:ext uri="{FF2B5EF4-FFF2-40B4-BE49-F238E27FC236}">
                <a16:creationId xmlns:a16="http://schemas.microsoft.com/office/drawing/2014/main" id="{D2D312C3-D76B-EB44-BCA8-D86D79FCC41F}"/>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035622165"/>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Text Box 2"/>
          <p:cNvSpPr txBox="1">
            <a:spLocks noChangeArrowheads="1"/>
          </p:cNvSpPr>
          <p:nvPr/>
        </p:nvSpPr>
        <p:spPr bwMode="auto">
          <a:xfrm>
            <a:off x="2438400" y="1587501"/>
            <a:ext cx="7315200" cy="1015663"/>
          </a:xfrm>
          <a:prstGeom prst="rect">
            <a:avLst/>
          </a:prstGeom>
          <a:noFill/>
          <a:ln w="9525">
            <a:noFill/>
            <a:miter lim="800000"/>
            <a:headEnd/>
            <a:tailEnd/>
          </a:ln>
        </p:spPr>
        <p:txBody>
          <a:bodyPr>
            <a:spAutoFit/>
          </a:bodyPr>
          <a:lstStyle/>
          <a:p>
            <a:pPr>
              <a:spcBef>
                <a:spcPct val="50000"/>
              </a:spcBef>
            </a:pPr>
            <a:endParaRPr lang="en-US" sz="2400" dirty="0">
              <a:solidFill>
                <a:srgbClr val="FFFFFF"/>
              </a:solidFill>
              <a:latin typeface="Calibri"/>
            </a:endParaRPr>
          </a:p>
          <a:p>
            <a:pPr>
              <a:spcBef>
                <a:spcPct val="50000"/>
              </a:spcBef>
            </a:pPr>
            <a:endParaRPr lang="en-US" sz="2400" dirty="0">
              <a:solidFill>
                <a:srgbClr val="FFFFFF"/>
              </a:solidFill>
              <a:latin typeface="Calibri"/>
            </a:endParaRPr>
          </a:p>
        </p:txBody>
      </p:sp>
      <p:sp>
        <p:nvSpPr>
          <p:cNvPr id="449541" name="Text Box 5"/>
          <p:cNvSpPr txBox="1">
            <a:spLocks noChangeArrowheads="1"/>
          </p:cNvSpPr>
          <p:nvPr/>
        </p:nvSpPr>
        <p:spPr bwMode="auto">
          <a:xfrm>
            <a:off x="2859505" y="613193"/>
            <a:ext cx="7696200" cy="823912"/>
          </a:xfrm>
          <a:prstGeom prst="rect">
            <a:avLst/>
          </a:prstGeom>
          <a:noFill/>
          <a:ln w="9525">
            <a:noFill/>
            <a:miter lim="800000"/>
            <a:headEnd/>
            <a:tailEnd/>
          </a:ln>
        </p:spPr>
        <p:txBody>
          <a:bodyPr>
            <a:spAutoFit/>
          </a:bodyPr>
          <a:lstStyle/>
          <a:p>
            <a:pPr>
              <a:spcBef>
                <a:spcPct val="50000"/>
              </a:spcBef>
              <a:defRPr/>
            </a:pPr>
            <a:r>
              <a:rPr lang="en-US" sz="4800" b="1" i="1" kern="0" dirty="0">
                <a:solidFill>
                  <a:srgbClr val="FFFF99"/>
                </a:solidFill>
                <a:latin typeface="Calibri"/>
              </a:rPr>
              <a:t>Test Your Knowledge!</a:t>
            </a:r>
          </a:p>
        </p:txBody>
      </p:sp>
      <p:sp>
        <p:nvSpPr>
          <p:cNvPr id="3" name="TextBox 2"/>
          <p:cNvSpPr txBox="1"/>
          <p:nvPr/>
        </p:nvSpPr>
        <p:spPr>
          <a:xfrm>
            <a:off x="1239254" y="2313998"/>
            <a:ext cx="9709484" cy="1569660"/>
          </a:xfrm>
          <a:prstGeom prst="rect">
            <a:avLst/>
          </a:prstGeom>
          <a:noFill/>
        </p:spPr>
        <p:txBody>
          <a:bodyPr wrap="square" rtlCol="0">
            <a:spAutoFit/>
          </a:bodyPr>
          <a:lstStyle/>
          <a:p>
            <a:r>
              <a:rPr lang="en-US" sz="2400" dirty="0"/>
              <a:t>Simon received MPSV4 at 5 years of age for international travel and a dose of MCV4 at age 11.</a:t>
            </a:r>
          </a:p>
          <a:p>
            <a:endParaRPr lang="en-US" sz="2400" dirty="0"/>
          </a:p>
          <a:p>
            <a:r>
              <a:rPr lang="en-US" sz="2400" dirty="0">
                <a:solidFill>
                  <a:schemeClr val="accent5">
                    <a:lumMod val="40000"/>
                    <a:lumOff val="60000"/>
                  </a:schemeClr>
                </a:solidFill>
              </a:rPr>
              <a:t>Does he need a booster dose of MCV4 vaccine at age 16?</a:t>
            </a:r>
          </a:p>
        </p:txBody>
      </p:sp>
      <p:sp>
        <p:nvSpPr>
          <p:cNvPr id="4" name="Slide Number Placeholder 3"/>
          <p:cNvSpPr>
            <a:spLocks noGrp="1"/>
          </p:cNvSpPr>
          <p:nvPr>
            <p:ph type="sldNum" sz="quarter" idx="12"/>
          </p:nvPr>
        </p:nvSpPr>
        <p:spPr/>
        <p:txBody>
          <a:bodyPr/>
          <a:lstStyle/>
          <a:p>
            <a:fld id="{6D22F896-40B5-4ADD-8801-0D06FADFA095}" type="slidenum">
              <a:rPr lang="en-US" smtClean="0"/>
              <a:pPr/>
              <a:t>102</a:t>
            </a:fld>
            <a:endParaRPr lang="en-US" dirty="0"/>
          </a:p>
        </p:txBody>
      </p:sp>
      <p:sp>
        <p:nvSpPr>
          <p:cNvPr id="2" name="Date Placeholder 1">
            <a:extLst>
              <a:ext uri="{FF2B5EF4-FFF2-40B4-BE49-F238E27FC236}">
                <a16:creationId xmlns:a16="http://schemas.microsoft.com/office/drawing/2014/main" id="{B6DA7E5A-0326-FA48-80E6-EB8BBC865BCE}"/>
              </a:ext>
            </a:extLst>
          </p:cNvPr>
          <p:cNvSpPr>
            <a:spLocks noGrp="1"/>
          </p:cNvSpPr>
          <p:nvPr>
            <p:ph type="dt" sz="half" idx="10"/>
          </p:nvPr>
        </p:nvSpPr>
        <p:spPr/>
        <p:txBody>
          <a:bodyPr/>
          <a:lstStyle/>
          <a:p>
            <a:r>
              <a:rPr lang="en-US"/>
              <a:t>6/24/22</a:t>
            </a:r>
            <a:endParaRPr lang="en-US" dirty="0"/>
          </a:p>
        </p:txBody>
      </p:sp>
      <p:sp>
        <p:nvSpPr>
          <p:cNvPr id="5" name="Footer Placeholder 4">
            <a:extLst>
              <a:ext uri="{FF2B5EF4-FFF2-40B4-BE49-F238E27FC236}">
                <a16:creationId xmlns:a16="http://schemas.microsoft.com/office/drawing/2014/main" id="{ED59A1D1-5699-494D-BF64-6C0A264AB20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732046896"/>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Text Box 2"/>
          <p:cNvSpPr txBox="1">
            <a:spLocks noChangeArrowheads="1"/>
          </p:cNvSpPr>
          <p:nvPr/>
        </p:nvSpPr>
        <p:spPr bwMode="auto">
          <a:xfrm>
            <a:off x="2438400" y="1587501"/>
            <a:ext cx="7315200" cy="1015663"/>
          </a:xfrm>
          <a:prstGeom prst="rect">
            <a:avLst/>
          </a:prstGeom>
          <a:noFill/>
          <a:ln w="9525">
            <a:noFill/>
            <a:miter lim="800000"/>
            <a:headEnd/>
            <a:tailEnd/>
          </a:ln>
        </p:spPr>
        <p:txBody>
          <a:bodyPr>
            <a:spAutoFit/>
          </a:bodyPr>
          <a:lstStyle/>
          <a:p>
            <a:pPr>
              <a:spcBef>
                <a:spcPct val="50000"/>
              </a:spcBef>
            </a:pPr>
            <a:endParaRPr lang="en-US" sz="2400" dirty="0">
              <a:solidFill>
                <a:srgbClr val="FFFFFF"/>
              </a:solidFill>
              <a:latin typeface="Calibri"/>
            </a:endParaRPr>
          </a:p>
          <a:p>
            <a:pPr>
              <a:spcBef>
                <a:spcPct val="50000"/>
              </a:spcBef>
            </a:pPr>
            <a:endParaRPr lang="en-US" sz="2400" dirty="0">
              <a:solidFill>
                <a:srgbClr val="FFFFFF"/>
              </a:solidFill>
              <a:latin typeface="Calibri"/>
            </a:endParaRPr>
          </a:p>
        </p:txBody>
      </p:sp>
      <p:sp>
        <p:nvSpPr>
          <p:cNvPr id="449541" name="Text Box 5"/>
          <p:cNvSpPr txBox="1">
            <a:spLocks noChangeArrowheads="1"/>
          </p:cNvSpPr>
          <p:nvPr/>
        </p:nvSpPr>
        <p:spPr bwMode="auto">
          <a:xfrm>
            <a:off x="2438400" y="722326"/>
            <a:ext cx="7696200" cy="823912"/>
          </a:xfrm>
          <a:prstGeom prst="rect">
            <a:avLst/>
          </a:prstGeom>
          <a:noFill/>
          <a:ln w="9525">
            <a:noFill/>
            <a:miter lim="800000"/>
            <a:headEnd/>
            <a:tailEnd/>
          </a:ln>
        </p:spPr>
        <p:txBody>
          <a:bodyPr>
            <a:spAutoFit/>
          </a:bodyPr>
          <a:lstStyle/>
          <a:p>
            <a:pPr algn="ctr">
              <a:spcBef>
                <a:spcPct val="50000"/>
              </a:spcBef>
              <a:defRPr/>
            </a:pPr>
            <a:r>
              <a:rPr lang="en-US" sz="4800" b="1" i="1" kern="0" dirty="0">
                <a:solidFill>
                  <a:srgbClr val="FFFF99"/>
                </a:solidFill>
                <a:latin typeface="Calibri"/>
              </a:rPr>
              <a:t>Test Your Knowledge!</a:t>
            </a:r>
          </a:p>
        </p:txBody>
      </p:sp>
      <p:sp>
        <p:nvSpPr>
          <p:cNvPr id="5" name="Subtitle 4"/>
          <p:cNvSpPr>
            <a:spLocks noGrp="1"/>
          </p:cNvSpPr>
          <p:nvPr>
            <p:ph type="subTitle" idx="1"/>
          </p:nvPr>
        </p:nvSpPr>
        <p:spPr>
          <a:xfrm>
            <a:off x="2438400" y="4038600"/>
            <a:ext cx="7696200" cy="1295400"/>
          </a:xfrm>
        </p:spPr>
        <p:txBody>
          <a:bodyPr>
            <a:normAutofit/>
          </a:bodyPr>
          <a:lstStyle/>
          <a:p>
            <a:pPr algn="l"/>
            <a:r>
              <a:rPr lang="en-US" sz="2400" dirty="0">
                <a:solidFill>
                  <a:schemeClr val="tx1"/>
                </a:solidFill>
              </a:rPr>
              <a:t>Yes. Any meningococcal vaccination given prior to the tenth birthday (either with MCV4 or MPSV4) does NOT count toward routinely recommended doses.</a:t>
            </a:r>
          </a:p>
        </p:txBody>
      </p:sp>
      <p:sp>
        <p:nvSpPr>
          <p:cNvPr id="6" name="Rectangle 5"/>
          <p:cNvSpPr/>
          <p:nvPr/>
        </p:nvSpPr>
        <p:spPr>
          <a:xfrm>
            <a:off x="2628900" y="6130336"/>
            <a:ext cx="6030022" cy="307777"/>
          </a:xfrm>
          <a:prstGeom prst="rect">
            <a:avLst/>
          </a:prstGeom>
        </p:spPr>
        <p:txBody>
          <a:bodyPr wrap="square">
            <a:spAutoFit/>
          </a:bodyPr>
          <a:lstStyle/>
          <a:p>
            <a:r>
              <a:rPr lang="en-US" sz="1400" b="1" dirty="0">
                <a:solidFill>
                  <a:srgbClr val="FFFFFF"/>
                </a:solidFill>
                <a:latin typeface="Calibri"/>
              </a:rPr>
              <a:t>*Immunization Action Coalition, Ask the Experts - Reviewed  September 2013</a:t>
            </a:r>
            <a:endParaRPr lang="en-US" sz="1400" dirty="0">
              <a:solidFill>
                <a:srgbClr val="FFFFFF"/>
              </a:solidFill>
              <a:latin typeface="Calibri"/>
            </a:endParaRPr>
          </a:p>
        </p:txBody>
      </p:sp>
      <p:sp>
        <p:nvSpPr>
          <p:cNvPr id="8" name="Text Box 2"/>
          <p:cNvSpPr txBox="1">
            <a:spLocks noChangeArrowheads="1"/>
          </p:cNvSpPr>
          <p:nvPr/>
        </p:nvSpPr>
        <p:spPr bwMode="auto">
          <a:xfrm>
            <a:off x="2628900" y="1670028"/>
            <a:ext cx="7315200" cy="1015663"/>
          </a:xfrm>
          <a:prstGeom prst="rect">
            <a:avLst/>
          </a:prstGeom>
          <a:noFill/>
          <a:ln w="9525">
            <a:noFill/>
            <a:miter lim="800000"/>
            <a:headEnd/>
            <a:tailEnd/>
          </a:ln>
        </p:spPr>
        <p:txBody>
          <a:bodyPr>
            <a:spAutoFit/>
          </a:bodyPr>
          <a:lstStyle/>
          <a:p>
            <a:pPr>
              <a:spcBef>
                <a:spcPct val="50000"/>
              </a:spcBef>
            </a:pPr>
            <a:endParaRPr lang="en-US" sz="2400" dirty="0">
              <a:solidFill>
                <a:srgbClr val="FFFFFF"/>
              </a:solidFill>
              <a:latin typeface="Calibri"/>
            </a:endParaRPr>
          </a:p>
          <a:p>
            <a:pPr>
              <a:spcBef>
                <a:spcPct val="50000"/>
              </a:spcBef>
            </a:pPr>
            <a:endParaRPr lang="en-US" sz="2400" dirty="0">
              <a:solidFill>
                <a:srgbClr val="FFFFFF"/>
              </a:solidFill>
              <a:latin typeface="Calibri"/>
            </a:endParaRPr>
          </a:p>
        </p:txBody>
      </p:sp>
      <p:sp>
        <p:nvSpPr>
          <p:cNvPr id="10" name="TextBox 9"/>
          <p:cNvSpPr txBox="1"/>
          <p:nvPr/>
        </p:nvSpPr>
        <p:spPr>
          <a:xfrm>
            <a:off x="1046749" y="2161235"/>
            <a:ext cx="9709484" cy="1569660"/>
          </a:xfrm>
          <a:prstGeom prst="rect">
            <a:avLst/>
          </a:prstGeom>
          <a:noFill/>
        </p:spPr>
        <p:txBody>
          <a:bodyPr wrap="square" rtlCol="0">
            <a:spAutoFit/>
          </a:bodyPr>
          <a:lstStyle/>
          <a:p>
            <a:r>
              <a:rPr lang="en-US" sz="2400" dirty="0"/>
              <a:t>Simon received MPSV4 at 5 years of age for international travel and a dose of MCV4 at age 11.</a:t>
            </a:r>
          </a:p>
          <a:p>
            <a:endParaRPr lang="en-US" sz="2400" dirty="0"/>
          </a:p>
          <a:p>
            <a:r>
              <a:rPr lang="en-US" sz="2400" dirty="0">
                <a:solidFill>
                  <a:schemeClr val="accent5">
                    <a:lumMod val="40000"/>
                    <a:lumOff val="60000"/>
                  </a:schemeClr>
                </a:solidFill>
              </a:rPr>
              <a:t>Does he need a booster dose of MCV4 vaccine at age 16?*</a:t>
            </a:r>
          </a:p>
        </p:txBody>
      </p:sp>
      <p:sp>
        <p:nvSpPr>
          <p:cNvPr id="3" name="Slide Number Placeholder 2"/>
          <p:cNvSpPr>
            <a:spLocks noGrp="1"/>
          </p:cNvSpPr>
          <p:nvPr>
            <p:ph type="sldNum" sz="quarter" idx="12"/>
          </p:nvPr>
        </p:nvSpPr>
        <p:spPr/>
        <p:txBody>
          <a:bodyPr/>
          <a:lstStyle/>
          <a:p>
            <a:fld id="{6D22F896-40B5-4ADD-8801-0D06FADFA095}" type="slidenum">
              <a:rPr lang="en-US" smtClean="0"/>
              <a:pPr/>
              <a:t>103</a:t>
            </a:fld>
            <a:endParaRPr lang="en-US" dirty="0"/>
          </a:p>
        </p:txBody>
      </p:sp>
      <p:sp>
        <p:nvSpPr>
          <p:cNvPr id="2" name="Date Placeholder 1">
            <a:extLst>
              <a:ext uri="{FF2B5EF4-FFF2-40B4-BE49-F238E27FC236}">
                <a16:creationId xmlns:a16="http://schemas.microsoft.com/office/drawing/2014/main" id="{DFE4DD02-2C33-9340-9017-0AEFA47E2CEB}"/>
              </a:ext>
            </a:extLst>
          </p:cNvPr>
          <p:cNvSpPr>
            <a:spLocks noGrp="1"/>
          </p:cNvSpPr>
          <p:nvPr>
            <p:ph type="dt" sz="half" idx="10"/>
          </p:nvPr>
        </p:nvSpPr>
        <p:spPr/>
        <p:txBody>
          <a:bodyPr/>
          <a:lstStyle/>
          <a:p>
            <a:r>
              <a:rPr lang="en-US"/>
              <a:t>6/24/22</a:t>
            </a:r>
            <a:endParaRPr lang="en-US" dirty="0"/>
          </a:p>
        </p:txBody>
      </p:sp>
      <p:sp>
        <p:nvSpPr>
          <p:cNvPr id="4" name="Footer Placeholder 3">
            <a:extLst>
              <a:ext uri="{FF2B5EF4-FFF2-40B4-BE49-F238E27FC236}">
                <a16:creationId xmlns:a16="http://schemas.microsoft.com/office/drawing/2014/main" id="{386D5FCB-78A6-304F-A92C-89A4C1BE0E1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484731485"/>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ctrTitle" idx="4294967295"/>
          </p:nvPr>
        </p:nvSpPr>
        <p:spPr>
          <a:xfrm>
            <a:off x="2438400" y="605590"/>
            <a:ext cx="7772400" cy="1066800"/>
          </a:xfrm>
        </p:spPr>
        <p:txBody>
          <a:bodyPr/>
          <a:lstStyle/>
          <a:p>
            <a:pPr algn="l"/>
            <a:r>
              <a:rPr lang="en-US" sz="4800" b="1" i="1" dirty="0">
                <a:solidFill>
                  <a:srgbClr val="FFFF99"/>
                </a:solidFill>
              </a:rPr>
              <a:t>Test Your Knowledge!</a:t>
            </a:r>
            <a:r>
              <a:rPr lang="en-US" b="1" dirty="0"/>
              <a:t> </a:t>
            </a:r>
          </a:p>
        </p:txBody>
      </p:sp>
      <p:sp>
        <p:nvSpPr>
          <p:cNvPr id="353283" name="Rectangle 3"/>
          <p:cNvSpPr>
            <a:spLocks noGrp="1" noChangeArrowheads="1"/>
          </p:cNvSpPr>
          <p:nvPr>
            <p:ph type="subTitle" idx="4294967295"/>
          </p:nvPr>
        </p:nvSpPr>
        <p:spPr>
          <a:xfrm>
            <a:off x="1497330" y="2057400"/>
            <a:ext cx="9212580" cy="3352800"/>
          </a:xfrm>
        </p:spPr>
        <p:txBody>
          <a:bodyPr>
            <a:normAutofit fontScale="92500"/>
          </a:bodyPr>
          <a:lstStyle/>
          <a:p>
            <a:pPr marL="0" indent="0">
              <a:buNone/>
            </a:pPr>
            <a:r>
              <a:rPr lang="en-US" sz="2400" dirty="0"/>
              <a:t>Ethan is 17 years old. After his second DTP vaccine at 4 months of age he </a:t>
            </a:r>
            <a:r>
              <a:rPr lang="en-US" sz="2400" dirty="0">
                <a:cs typeface="Arial" charset="0"/>
              </a:rPr>
              <a:t>cried persistently for 4 hours,</a:t>
            </a:r>
            <a:r>
              <a:rPr lang="en-US" sz="2400" dirty="0"/>
              <a:t> had a fever of 104</a:t>
            </a:r>
            <a:r>
              <a:rPr lang="en-US" sz="2400" dirty="0">
                <a:cs typeface="Arial" charset="0"/>
              </a:rPr>
              <a:t>°F, and developed a severe local reaction at the injection site. </a:t>
            </a:r>
          </a:p>
          <a:p>
            <a:pPr marL="0" indent="0">
              <a:buNone/>
            </a:pPr>
            <a:r>
              <a:rPr lang="en-US" sz="2400" dirty="0">
                <a:cs typeface="Arial" charset="0"/>
              </a:rPr>
              <a:t>His pediatrician subsequently administered DT at 6 months, 18 months and 5 years of age. He received Td when he was 12 years old. </a:t>
            </a:r>
          </a:p>
          <a:p>
            <a:pPr marL="0" indent="0">
              <a:buNone/>
            </a:pPr>
            <a:endParaRPr lang="en-US" sz="1200" b="1" dirty="0">
              <a:solidFill>
                <a:srgbClr val="FFFF99"/>
              </a:solidFill>
              <a:cs typeface="Arial" charset="0"/>
            </a:endParaRPr>
          </a:p>
          <a:p>
            <a:pPr marL="0" indent="0">
              <a:buNone/>
            </a:pPr>
            <a:r>
              <a:rPr lang="en-US" sz="2400" b="1" dirty="0">
                <a:solidFill>
                  <a:srgbClr val="FFFF99"/>
                </a:solidFill>
                <a:cs typeface="Arial" charset="0"/>
              </a:rPr>
              <a:t>With this history of a severe reaction to pertussis vaccine, should he receive Tdap? </a:t>
            </a:r>
          </a:p>
          <a:p>
            <a:pPr marL="0" indent="0">
              <a:buNone/>
            </a:pPr>
            <a:r>
              <a:rPr lang="en-US" sz="2400" dirty="0">
                <a:cs typeface="Arial" charset="0"/>
              </a:rPr>
              <a:t> </a:t>
            </a:r>
          </a:p>
        </p:txBody>
      </p:sp>
      <p:sp>
        <p:nvSpPr>
          <p:cNvPr id="3" name="Slide Number Placeholder 2"/>
          <p:cNvSpPr>
            <a:spLocks noGrp="1"/>
          </p:cNvSpPr>
          <p:nvPr>
            <p:ph type="sldNum" sz="quarter" idx="12"/>
          </p:nvPr>
        </p:nvSpPr>
        <p:spPr/>
        <p:txBody>
          <a:bodyPr/>
          <a:lstStyle/>
          <a:p>
            <a:fld id="{6D22F896-40B5-4ADD-8801-0D06FADFA095}" type="slidenum">
              <a:rPr lang="en-US" smtClean="0"/>
              <a:t>104</a:t>
            </a:fld>
            <a:endParaRPr lang="en-US" dirty="0"/>
          </a:p>
        </p:txBody>
      </p:sp>
      <p:sp>
        <p:nvSpPr>
          <p:cNvPr id="2" name="Date Placeholder 1">
            <a:extLst>
              <a:ext uri="{FF2B5EF4-FFF2-40B4-BE49-F238E27FC236}">
                <a16:creationId xmlns:a16="http://schemas.microsoft.com/office/drawing/2014/main" id="{2D28C752-B439-3D41-AA78-88CEE2D8DD92}"/>
              </a:ext>
            </a:extLst>
          </p:cNvPr>
          <p:cNvSpPr>
            <a:spLocks noGrp="1"/>
          </p:cNvSpPr>
          <p:nvPr>
            <p:ph type="dt" sz="half" idx="10"/>
          </p:nvPr>
        </p:nvSpPr>
        <p:spPr/>
        <p:txBody>
          <a:bodyPr/>
          <a:lstStyle/>
          <a:p>
            <a:r>
              <a:rPr lang="en-US"/>
              <a:t>6/24/22</a:t>
            </a:r>
            <a:endParaRPr lang="en-US" dirty="0"/>
          </a:p>
        </p:txBody>
      </p:sp>
      <p:sp>
        <p:nvSpPr>
          <p:cNvPr id="4" name="Footer Placeholder 3">
            <a:extLst>
              <a:ext uri="{FF2B5EF4-FFF2-40B4-BE49-F238E27FC236}">
                <a16:creationId xmlns:a16="http://schemas.microsoft.com/office/drawing/2014/main" id="{17E0103C-3CC1-3141-B9BB-3C5AD3D4A339}"/>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92554929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ChangeArrowheads="1"/>
          </p:cNvSpPr>
          <p:nvPr>
            <p:ph type="ctrTitle" idx="4294967295"/>
          </p:nvPr>
        </p:nvSpPr>
        <p:spPr>
          <a:xfrm>
            <a:off x="2438399" y="448928"/>
            <a:ext cx="7772400" cy="1066800"/>
          </a:xfrm>
        </p:spPr>
        <p:txBody>
          <a:bodyPr/>
          <a:lstStyle/>
          <a:p>
            <a:pPr algn="l"/>
            <a:r>
              <a:rPr lang="en-US" sz="4800" b="1" i="1" dirty="0">
                <a:solidFill>
                  <a:srgbClr val="FFFF99"/>
                </a:solidFill>
              </a:rPr>
              <a:t>Test Your Knowledge!</a:t>
            </a:r>
            <a:r>
              <a:rPr lang="en-US" b="1" dirty="0"/>
              <a:t> </a:t>
            </a:r>
          </a:p>
        </p:txBody>
      </p:sp>
      <p:sp>
        <p:nvSpPr>
          <p:cNvPr id="355331" name="Rectangle 3"/>
          <p:cNvSpPr>
            <a:spLocks noGrp="1" noChangeArrowheads="1"/>
          </p:cNvSpPr>
          <p:nvPr>
            <p:ph type="subTitle" idx="4294967295"/>
          </p:nvPr>
        </p:nvSpPr>
        <p:spPr>
          <a:xfrm>
            <a:off x="1824765" y="1802765"/>
            <a:ext cx="8122023" cy="2209800"/>
          </a:xfrm>
        </p:spPr>
        <p:txBody>
          <a:bodyPr>
            <a:normAutofit fontScale="25000" lnSpcReduction="20000"/>
          </a:bodyPr>
          <a:lstStyle/>
          <a:p>
            <a:pPr marL="0" indent="0">
              <a:lnSpc>
                <a:spcPct val="120000"/>
              </a:lnSpc>
              <a:buNone/>
            </a:pPr>
            <a:r>
              <a:rPr lang="en-US" sz="8000" dirty="0"/>
              <a:t>Ethan is 17 years old. After his second DTP vaccine at 4 months of age he </a:t>
            </a:r>
            <a:r>
              <a:rPr lang="en-US" sz="8000" dirty="0">
                <a:cs typeface="Arial" charset="0"/>
              </a:rPr>
              <a:t>cried persistently for 4 hours,</a:t>
            </a:r>
            <a:r>
              <a:rPr lang="en-US" sz="8000" dirty="0"/>
              <a:t> had a fever of 104</a:t>
            </a:r>
            <a:r>
              <a:rPr lang="en-US" sz="8000" dirty="0">
                <a:cs typeface="Arial" charset="0"/>
              </a:rPr>
              <a:t>°F, and developed a severe local reaction at the injection site. </a:t>
            </a:r>
          </a:p>
          <a:p>
            <a:pPr marL="0" indent="0">
              <a:lnSpc>
                <a:spcPct val="120000"/>
              </a:lnSpc>
              <a:buNone/>
            </a:pPr>
            <a:r>
              <a:rPr lang="en-US" sz="8000" dirty="0">
                <a:cs typeface="Arial" charset="0"/>
              </a:rPr>
              <a:t>His pediatrician subsequently administered DT at 6 months, 18 months and 5 years of age. He received Td when he was 12 years old.</a:t>
            </a:r>
          </a:p>
          <a:p>
            <a:pPr marL="0" indent="0">
              <a:lnSpc>
                <a:spcPct val="120000"/>
              </a:lnSpc>
              <a:buNone/>
            </a:pPr>
            <a:endParaRPr lang="en-US" sz="8000" b="1" dirty="0">
              <a:solidFill>
                <a:srgbClr val="FFFF99"/>
              </a:solidFill>
              <a:cs typeface="Arial" charset="0"/>
            </a:endParaRPr>
          </a:p>
          <a:p>
            <a:pPr marL="0" indent="0">
              <a:lnSpc>
                <a:spcPct val="120000"/>
              </a:lnSpc>
              <a:buNone/>
            </a:pPr>
            <a:r>
              <a:rPr lang="en-US" sz="8000" b="1" dirty="0">
                <a:solidFill>
                  <a:srgbClr val="FFFF99"/>
                </a:solidFill>
                <a:cs typeface="Arial" charset="0"/>
              </a:rPr>
              <a:t>With this history of a severe reaction to pertussis vaccine, should he receive </a:t>
            </a:r>
            <a:r>
              <a:rPr lang="en-US" sz="8000" b="1" dirty="0" err="1">
                <a:solidFill>
                  <a:srgbClr val="FFFF99"/>
                </a:solidFill>
                <a:cs typeface="Arial" charset="0"/>
              </a:rPr>
              <a:t>Tdap</a:t>
            </a:r>
            <a:r>
              <a:rPr lang="en-US" sz="8000" b="1" dirty="0">
                <a:solidFill>
                  <a:srgbClr val="FFFF99"/>
                </a:solidFill>
                <a:cs typeface="Arial" charset="0"/>
              </a:rPr>
              <a:t>?* </a:t>
            </a:r>
          </a:p>
          <a:p>
            <a:pPr marL="0" indent="0">
              <a:buNone/>
            </a:pPr>
            <a:endParaRPr lang="en-US" sz="8000" dirty="0">
              <a:cs typeface="Arial" charset="0"/>
            </a:endParaRPr>
          </a:p>
          <a:p>
            <a:pPr marL="0" indent="0">
              <a:buNone/>
            </a:pPr>
            <a:r>
              <a:rPr lang="en-US" sz="2400" dirty="0">
                <a:cs typeface="Arial" charset="0"/>
              </a:rPr>
              <a:t>  </a:t>
            </a:r>
          </a:p>
        </p:txBody>
      </p:sp>
      <p:sp>
        <p:nvSpPr>
          <p:cNvPr id="355332" name="Text Box 6"/>
          <p:cNvSpPr txBox="1">
            <a:spLocks noChangeArrowheads="1"/>
          </p:cNvSpPr>
          <p:nvPr/>
        </p:nvSpPr>
        <p:spPr bwMode="auto">
          <a:xfrm>
            <a:off x="1824765" y="4855211"/>
            <a:ext cx="8386035" cy="707886"/>
          </a:xfrm>
          <a:prstGeom prst="rect">
            <a:avLst/>
          </a:prstGeom>
          <a:noFill/>
          <a:ln w="9525">
            <a:noFill/>
            <a:miter lim="800000"/>
            <a:headEnd/>
            <a:tailEnd/>
          </a:ln>
        </p:spPr>
        <p:txBody>
          <a:bodyPr wrap="square">
            <a:spAutoFit/>
          </a:bodyPr>
          <a:lstStyle/>
          <a:p>
            <a:pPr>
              <a:spcBef>
                <a:spcPct val="50000"/>
              </a:spcBef>
            </a:pPr>
            <a:r>
              <a:rPr lang="en-US" sz="2000" dirty="0">
                <a:solidFill>
                  <a:srgbClr val="FFFFFF"/>
                </a:solidFill>
                <a:latin typeface="Arial" panose="020B0604020202020204" pitchFamily="34" charset="0"/>
                <a:cs typeface="Arial" panose="020B0604020202020204" pitchFamily="34" charset="0"/>
              </a:rPr>
              <a:t>Yes, administer Tdap. These adverse reactions in infancy are not contraindications or precautions for Tdap vaccination in adolescents. </a:t>
            </a:r>
          </a:p>
        </p:txBody>
      </p:sp>
      <p:sp>
        <p:nvSpPr>
          <p:cNvPr id="6" name="Rectangle 5"/>
          <p:cNvSpPr/>
          <p:nvPr/>
        </p:nvSpPr>
        <p:spPr>
          <a:xfrm>
            <a:off x="994609" y="5983441"/>
            <a:ext cx="10659979" cy="523220"/>
          </a:xfrm>
          <a:prstGeom prst="rect">
            <a:avLst/>
          </a:prstGeom>
        </p:spPr>
        <p:txBody>
          <a:bodyPr wrap="square">
            <a:spAutoFit/>
          </a:bodyPr>
          <a:lstStyle/>
          <a:p>
            <a:pPr>
              <a:defRPr/>
            </a:pPr>
            <a:r>
              <a:rPr lang="en-US" sz="1400" b="1" dirty="0">
                <a:solidFill>
                  <a:srgbClr val="FFFFFF"/>
                </a:solidFill>
                <a:latin typeface="Calibri"/>
              </a:rPr>
              <a:t> *Preventing Tetanus, Diphtheria, and Pertussis Among Adolescents: Use of Tetanus Toxoid, Reduced Diphtheria Toxoid and Acellular Pertussis Vaccines  MMWR Recommendations and Reports March 24, 2006 / Vol. 55 / No. RR-3</a:t>
            </a:r>
            <a:endParaRPr lang="en-US" sz="1400" dirty="0">
              <a:solidFill>
                <a:srgbClr val="FFFFFF"/>
              </a:solidFill>
              <a:latin typeface="Calibri"/>
            </a:endParaRPr>
          </a:p>
        </p:txBody>
      </p:sp>
      <p:sp>
        <p:nvSpPr>
          <p:cNvPr id="3" name="Slide Number Placeholder 2"/>
          <p:cNvSpPr>
            <a:spLocks noGrp="1"/>
          </p:cNvSpPr>
          <p:nvPr>
            <p:ph type="sldNum" sz="quarter" idx="12"/>
          </p:nvPr>
        </p:nvSpPr>
        <p:spPr/>
        <p:txBody>
          <a:bodyPr/>
          <a:lstStyle/>
          <a:p>
            <a:fld id="{6D22F896-40B5-4ADD-8801-0D06FADFA095}" type="slidenum">
              <a:rPr lang="en-US" smtClean="0"/>
              <a:t>105</a:t>
            </a:fld>
            <a:endParaRPr lang="en-US" dirty="0"/>
          </a:p>
        </p:txBody>
      </p:sp>
      <p:sp>
        <p:nvSpPr>
          <p:cNvPr id="2" name="Date Placeholder 1">
            <a:extLst>
              <a:ext uri="{FF2B5EF4-FFF2-40B4-BE49-F238E27FC236}">
                <a16:creationId xmlns:a16="http://schemas.microsoft.com/office/drawing/2014/main" id="{EF44F7F8-504E-0042-A4ED-7CD0803D5276}"/>
              </a:ext>
            </a:extLst>
          </p:cNvPr>
          <p:cNvSpPr>
            <a:spLocks noGrp="1"/>
          </p:cNvSpPr>
          <p:nvPr>
            <p:ph type="dt" sz="half" idx="10"/>
          </p:nvPr>
        </p:nvSpPr>
        <p:spPr/>
        <p:txBody>
          <a:bodyPr/>
          <a:lstStyle/>
          <a:p>
            <a:r>
              <a:rPr lang="en-US"/>
              <a:t>6/24/22</a:t>
            </a:r>
            <a:endParaRPr lang="en-US" dirty="0"/>
          </a:p>
        </p:txBody>
      </p:sp>
      <p:sp>
        <p:nvSpPr>
          <p:cNvPr id="4" name="Footer Placeholder 3">
            <a:extLst>
              <a:ext uri="{FF2B5EF4-FFF2-40B4-BE49-F238E27FC236}">
                <a16:creationId xmlns:a16="http://schemas.microsoft.com/office/drawing/2014/main" id="{B97E5B2C-43A0-1F42-AF18-8205EB68147E}"/>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5977236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Grp="1" noChangeArrowheads="1"/>
          </p:cNvSpPr>
          <p:nvPr>
            <p:ph type="ctrTitle" idx="4294967295"/>
          </p:nvPr>
        </p:nvSpPr>
        <p:spPr>
          <a:xfrm>
            <a:off x="2438400" y="689811"/>
            <a:ext cx="7772400" cy="1066800"/>
          </a:xfrm>
        </p:spPr>
        <p:txBody>
          <a:bodyPr/>
          <a:lstStyle/>
          <a:p>
            <a:pPr algn="l"/>
            <a:r>
              <a:rPr lang="en-US" sz="4800" b="1" i="1" dirty="0">
                <a:solidFill>
                  <a:srgbClr val="FFFF99"/>
                </a:solidFill>
              </a:rPr>
              <a:t>Test Your Knowledge!</a:t>
            </a:r>
          </a:p>
        </p:txBody>
      </p:sp>
      <p:sp>
        <p:nvSpPr>
          <p:cNvPr id="437251" name="Rectangle 3"/>
          <p:cNvSpPr>
            <a:spLocks noGrp="1" noChangeArrowheads="1"/>
          </p:cNvSpPr>
          <p:nvPr>
            <p:ph type="subTitle" idx="4294967295"/>
          </p:nvPr>
        </p:nvSpPr>
        <p:spPr>
          <a:xfrm>
            <a:off x="1089212" y="2653317"/>
            <a:ext cx="9910482" cy="2438400"/>
          </a:xfrm>
        </p:spPr>
        <p:txBody>
          <a:bodyPr>
            <a:noAutofit/>
          </a:bodyPr>
          <a:lstStyle/>
          <a:p>
            <a:pPr marL="0" indent="0">
              <a:lnSpc>
                <a:spcPct val="160000"/>
              </a:lnSpc>
              <a:buNone/>
              <a:defRPr/>
            </a:pPr>
            <a:r>
              <a:rPr lang="en-US" sz="2000" dirty="0">
                <a:cs typeface="Arial" charset="0"/>
              </a:rPr>
              <a:t>Dakota is an 18 year girl who will be starting her first year of college in August.            She had her first dose of HPV vaccine on April 5 and her second dose on May 8.         She will not be coming home again until late November. </a:t>
            </a:r>
          </a:p>
          <a:p>
            <a:pPr marL="0" indent="0">
              <a:lnSpc>
                <a:spcPct val="80000"/>
              </a:lnSpc>
              <a:buNone/>
              <a:defRPr/>
            </a:pPr>
            <a:endParaRPr lang="en-US" sz="2000" dirty="0">
              <a:cs typeface="Arial" charset="0"/>
            </a:endParaRPr>
          </a:p>
          <a:p>
            <a:pPr marL="0" indent="0">
              <a:lnSpc>
                <a:spcPct val="120000"/>
              </a:lnSpc>
              <a:buNone/>
              <a:defRPr/>
            </a:pPr>
            <a:r>
              <a:rPr lang="en-US" sz="2000" b="1" dirty="0">
                <a:solidFill>
                  <a:schemeClr val="accent5">
                    <a:lumMod val="60000"/>
                    <a:lumOff val="40000"/>
                  </a:schemeClr>
                </a:solidFill>
                <a:cs typeface="Arial" charset="0"/>
              </a:rPr>
              <a:t>Should you give her the third dose of HPV vaccine before she leaves home in mid August?</a:t>
            </a:r>
            <a:r>
              <a:rPr lang="en-US" sz="2000" dirty="0">
                <a:solidFill>
                  <a:schemeClr val="accent5">
                    <a:lumMod val="60000"/>
                    <a:lumOff val="40000"/>
                  </a:schemeClr>
                </a:solidFill>
                <a:cs typeface="Arial" charset="0"/>
              </a:rPr>
              <a:t>    </a:t>
            </a:r>
          </a:p>
          <a:p>
            <a:pPr marL="0" indent="0">
              <a:lnSpc>
                <a:spcPct val="120000"/>
              </a:lnSpc>
              <a:buNone/>
              <a:defRPr/>
            </a:pPr>
            <a:r>
              <a:rPr lang="en-US" sz="2000" dirty="0">
                <a:solidFill>
                  <a:schemeClr val="accent5">
                    <a:lumMod val="60000"/>
                    <a:lumOff val="40000"/>
                  </a:schemeClr>
                </a:solidFill>
              </a:rPr>
              <a:t> </a:t>
            </a:r>
          </a:p>
        </p:txBody>
      </p:sp>
      <p:sp>
        <p:nvSpPr>
          <p:cNvPr id="3" name="Slide Number Placeholder 2"/>
          <p:cNvSpPr>
            <a:spLocks noGrp="1"/>
          </p:cNvSpPr>
          <p:nvPr>
            <p:ph type="sldNum" sz="quarter" idx="12"/>
          </p:nvPr>
        </p:nvSpPr>
        <p:spPr/>
        <p:txBody>
          <a:bodyPr/>
          <a:lstStyle/>
          <a:p>
            <a:fld id="{6D22F896-40B5-4ADD-8801-0D06FADFA095}" type="slidenum">
              <a:rPr lang="en-US" smtClean="0"/>
              <a:t>106</a:t>
            </a:fld>
            <a:endParaRPr lang="en-US" dirty="0"/>
          </a:p>
        </p:txBody>
      </p:sp>
      <p:sp>
        <p:nvSpPr>
          <p:cNvPr id="2" name="Date Placeholder 1">
            <a:extLst>
              <a:ext uri="{FF2B5EF4-FFF2-40B4-BE49-F238E27FC236}">
                <a16:creationId xmlns:a16="http://schemas.microsoft.com/office/drawing/2014/main" id="{A67D514D-1D9C-8A4B-B69E-78B7045A4770}"/>
              </a:ext>
            </a:extLst>
          </p:cNvPr>
          <p:cNvSpPr>
            <a:spLocks noGrp="1"/>
          </p:cNvSpPr>
          <p:nvPr>
            <p:ph type="dt" sz="half" idx="10"/>
          </p:nvPr>
        </p:nvSpPr>
        <p:spPr/>
        <p:txBody>
          <a:bodyPr/>
          <a:lstStyle/>
          <a:p>
            <a:r>
              <a:rPr lang="en-US"/>
              <a:t>6/24/22</a:t>
            </a:r>
            <a:endParaRPr lang="en-US" dirty="0"/>
          </a:p>
        </p:txBody>
      </p:sp>
      <p:sp>
        <p:nvSpPr>
          <p:cNvPr id="4" name="Footer Placeholder 3">
            <a:extLst>
              <a:ext uri="{FF2B5EF4-FFF2-40B4-BE49-F238E27FC236}">
                <a16:creationId xmlns:a16="http://schemas.microsoft.com/office/drawing/2014/main" id="{0372451E-D77F-E14F-880F-B978AA80F836}"/>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90123890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ChangeArrowheads="1"/>
          </p:cNvSpPr>
          <p:nvPr>
            <p:ph type="ctrTitle" idx="4294967295"/>
          </p:nvPr>
        </p:nvSpPr>
        <p:spPr>
          <a:xfrm>
            <a:off x="2438400" y="581526"/>
            <a:ext cx="7772400" cy="1066800"/>
          </a:xfrm>
        </p:spPr>
        <p:txBody>
          <a:bodyPr/>
          <a:lstStyle/>
          <a:p>
            <a:pPr algn="l"/>
            <a:r>
              <a:rPr lang="en-US" sz="4800" b="1" i="1" dirty="0">
                <a:solidFill>
                  <a:srgbClr val="FFFF99"/>
                </a:solidFill>
              </a:rPr>
              <a:t>Test Your Knowledge!</a:t>
            </a:r>
          </a:p>
        </p:txBody>
      </p:sp>
      <p:sp>
        <p:nvSpPr>
          <p:cNvPr id="437251" name="Rectangle 3"/>
          <p:cNvSpPr>
            <a:spLocks noGrp="1" noChangeArrowheads="1"/>
          </p:cNvSpPr>
          <p:nvPr>
            <p:ph type="subTitle" idx="4294967295"/>
          </p:nvPr>
        </p:nvSpPr>
        <p:spPr>
          <a:xfrm>
            <a:off x="1053352" y="2097908"/>
            <a:ext cx="10269071" cy="2438400"/>
          </a:xfrm>
        </p:spPr>
        <p:txBody>
          <a:bodyPr>
            <a:normAutofit fontScale="92500" lnSpcReduction="10000"/>
          </a:bodyPr>
          <a:lstStyle/>
          <a:p>
            <a:pPr marL="0" indent="0">
              <a:lnSpc>
                <a:spcPct val="100000"/>
              </a:lnSpc>
              <a:buNone/>
              <a:defRPr/>
            </a:pPr>
            <a:r>
              <a:rPr lang="en-US" sz="2400" dirty="0">
                <a:cs typeface="Arial" charset="0"/>
              </a:rPr>
              <a:t>Dakota is an 18 year girl who will be starting her first year of college in August. She had her first dose of HPV vaccine on April 5 and her second dose on May 8. She will not be coming home again until late November. </a:t>
            </a:r>
          </a:p>
          <a:p>
            <a:pPr marL="0" indent="0">
              <a:lnSpc>
                <a:spcPct val="100000"/>
              </a:lnSpc>
              <a:buNone/>
              <a:defRPr/>
            </a:pPr>
            <a:endParaRPr lang="en-US" sz="1200" dirty="0">
              <a:cs typeface="Arial" charset="0"/>
            </a:endParaRPr>
          </a:p>
          <a:p>
            <a:pPr marL="0" indent="0">
              <a:lnSpc>
                <a:spcPct val="100000"/>
              </a:lnSpc>
              <a:buNone/>
              <a:defRPr/>
            </a:pPr>
            <a:r>
              <a:rPr lang="en-US" sz="2400" b="1" dirty="0">
                <a:solidFill>
                  <a:schemeClr val="accent5">
                    <a:lumMod val="60000"/>
                    <a:lumOff val="40000"/>
                  </a:schemeClr>
                </a:solidFill>
                <a:cs typeface="Arial" charset="0"/>
              </a:rPr>
              <a:t>Should you give her the third dose of HPV vaccine before she leaves home in mid August?*</a:t>
            </a:r>
            <a:r>
              <a:rPr lang="en-US" sz="2400" dirty="0">
                <a:solidFill>
                  <a:schemeClr val="accent5">
                    <a:lumMod val="60000"/>
                    <a:lumOff val="40000"/>
                  </a:schemeClr>
                </a:solidFill>
                <a:cs typeface="Arial" charset="0"/>
              </a:rPr>
              <a:t>    </a:t>
            </a:r>
          </a:p>
          <a:p>
            <a:pPr marL="0" indent="0">
              <a:lnSpc>
                <a:spcPct val="100000"/>
              </a:lnSpc>
              <a:buNone/>
              <a:defRPr/>
            </a:pPr>
            <a:r>
              <a:rPr lang="en-US" sz="2400" dirty="0">
                <a:solidFill>
                  <a:schemeClr val="accent5">
                    <a:lumMod val="60000"/>
                    <a:lumOff val="40000"/>
                  </a:schemeClr>
                </a:solidFill>
              </a:rPr>
              <a:t> </a:t>
            </a:r>
          </a:p>
        </p:txBody>
      </p:sp>
      <p:sp>
        <p:nvSpPr>
          <p:cNvPr id="437253" name="Text Box 5"/>
          <p:cNvSpPr txBox="1">
            <a:spLocks noChangeArrowheads="1"/>
          </p:cNvSpPr>
          <p:nvPr/>
        </p:nvSpPr>
        <p:spPr bwMode="auto">
          <a:xfrm>
            <a:off x="645459" y="4536308"/>
            <a:ext cx="11080376" cy="1384995"/>
          </a:xfrm>
          <a:prstGeom prst="rect">
            <a:avLst/>
          </a:prstGeom>
          <a:noFill/>
          <a:ln w="9525">
            <a:noFill/>
            <a:miter lim="800000"/>
            <a:headEnd/>
            <a:tailEnd/>
          </a:ln>
        </p:spPr>
        <p:txBody>
          <a:bodyPr wrap="square">
            <a:spAutoFit/>
          </a:bodyPr>
          <a:lstStyle/>
          <a:p>
            <a:pPr>
              <a:spcBef>
                <a:spcPct val="50000"/>
              </a:spcBef>
              <a:defRPr/>
            </a:pPr>
            <a:r>
              <a:rPr lang="en-US" sz="2400" dirty="0">
                <a:solidFill>
                  <a:srgbClr val="FFFFFF"/>
                </a:solidFill>
                <a:latin typeface="Calibri"/>
              </a:rPr>
              <a:t>No! The minimum interval between the second and third doses of vaccine is 12 weeks. The minimum interval between the first and third doses is </a:t>
            </a:r>
            <a:r>
              <a:rPr lang="en-US" sz="2400" u="sng" dirty="0">
                <a:solidFill>
                  <a:srgbClr val="FFFFFF"/>
                </a:solidFill>
                <a:latin typeface="Calibri"/>
              </a:rPr>
              <a:t>24 weeks</a:t>
            </a:r>
            <a:r>
              <a:rPr lang="en-US" sz="2400" dirty="0">
                <a:solidFill>
                  <a:srgbClr val="FFFFFF"/>
                </a:solidFill>
                <a:latin typeface="Calibri"/>
              </a:rPr>
              <a:t>.</a:t>
            </a:r>
          </a:p>
          <a:p>
            <a:pPr>
              <a:spcBef>
                <a:spcPct val="50000"/>
              </a:spcBef>
              <a:defRPr/>
            </a:pPr>
            <a:endParaRPr lang="en-US" sz="2400" dirty="0">
              <a:solidFill>
                <a:srgbClr val="FFFFCC"/>
              </a:solidFill>
              <a:latin typeface="Calibri"/>
            </a:endParaRPr>
          </a:p>
        </p:txBody>
      </p:sp>
      <p:sp>
        <p:nvSpPr>
          <p:cNvPr id="8" name="TextBox 7"/>
          <p:cNvSpPr txBox="1"/>
          <p:nvPr/>
        </p:nvSpPr>
        <p:spPr>
          <a:xfrm>
            <a:off x="3521950" y="6146988"/>
            <a:ext cx="6477000" cy="307777"/>
          </a:xfrm>
          <a:prstGeom prst="rect">
            <a:avLst/>
          </a:prstGeom>
          <a:noFill/>
        </p:spPr>
        <p:txBody>
          <a:bodyPr>
            <a:spAutoFit/>
          </a:bodyPr>
          <a:lstStyle/>
          <a:p>
            <a:pPr>
              <a:defRPr/>
            </a:pPr>
            <a:r>
              <a:rPr lang="en-US" sz="1400" b="1" dirty="0">
                <a:solidFill>
                  <a:srgbClr val="FFFFFF"/>
                </a:solidFill>
                <a:latin typeface="Calibri"/>
              </a:rPr>
              <a:t>*Immunization Action Coalition, Ask the Experts, April 2012 </a:t>
            </a:r>
          </a:p>
        </p:txBody>
      </p:sp>
      <p:sp>
        <p:nvSpPr>
          <p:cNvPr id="3" name="Slide Number Placeholder 2"/>
          <p:cNvSpPr>
            <a:spLocks noGrp="1"/>
          </p:cNvSpPr>
          <p:nvPr>
            <p:ph type="sldNum" sz="quarter" idx="12"/>
          </p:nvPr>
        </p:nvSpPr>
        <p:spPr/>
        <p:txBody>
          <a:bodyPr/>
          <a:lstStyle/>
          <a:p>
            <a:fld id="{6D22F896-40B5-4ADD-8801-0D06FADFA095}" type="slidenum">
              <a:rPr lang="en-US" smtClean="0"/>
              <a:t>107</a:t>
            </a:fld>
            <a:endParaRPr lang="en-US" dirty="0"/>
          </a:p>
        </p:txBody>
      </p:sp>
      <p:sp>
        <p:nvSpPr>
          <p:cNvPr id="2" name="Date Placeholder 1">
            <a:extLst>
              <a:ext uri="{FF2B5EF4-FFF2-40B4-BE49-F238E27FC236}">
                <a16:creationId xmlns:a16="http://schemas.microsoft.com/office/drawing/2014/main" id="{6D118F93-BD69-854D-8F49-DA9630EC0377}"/>
              </a:ext>
            </a:extLst>
          </p:cNvPr>
          <p:cNvSpPr>
            <a:spLocks noGrp="1"/>
          </p:cNvSpPr>
          <p:nvPr>
            <p:ph type="dt" sz="half" idx="10"/>
          </p:nvPr>
        </p:nvSpPr>
        <p:spPr/>
        <p:txBody>
          <a:bodyPr/>
          <a:lstStyle/>
          <a:p>
            <a:r>
              <a:rPr lang="en-US"/>
              <a:t>6/24/22</a:t>
            </a:r>
            <a:endParaRPr lang="en-US" dirty="0"/>
          </a:p>
        </p:txBody>
      </p:sp>
      <p:sp>
        <p:nvSpPr>
          <p:cNvPr id="4" name="Footer Placeholder 3">
            <a:extLst>
              <a:ext uri="{FF2B5EF4-FFF2-40B4-BE49-F238E27FC236}">
                <a16:creationId xmlns:a16="http://schemas.microsoft.com/office/drawing/2014/main" id="{39A3BA10-9F0B-2E4F-94BF-75467DAD6AF6}"/>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86828942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p:cNvSpPr>
            <a:spLocks noGrp="1" noChangeArrowheads="1"/>
          </p:cNvSpPr>
          <p:nvPr>
            <p:ph type="ctrTitle" idx="4294967295"/>
          </p:nvPr>
        </p:nvSpPr>
        <p:spPr>
          <a:xfrm>
            <a:off x="2438400" y="304800"/>
            <a:ext cx="7772400" cy="1066800"/>
          </a:xfrm>
        </p:spPr>
        <p:txBody>
          <a:bodyPr/>
          <a:lstStyle/>
          <a:p>
            <a:pPr algn="l" eaLnBrk="1" hangingPunct="1"/>
            <a:r>
              <a:rPr lang="en-US" sz="4800" b="1" i="1" dirty="0">
                <a:solidFill>
                  <a:srgbClr val="FFFF99"/>
                </a:solidFill>
              </a:rPr>
              <a:t>Test Your Knowledge!</a:t>
            </a:r>
          </a:p>
        </p:txBody>
      </p:sp>
      <p:sp>
        <p:nvSpPr>
          <p:cNvPr id="2" name="TextBox 1"/>
          <p:cNvSpPr txBox="1"/>
          <p:nvPr/>
        </p:nvSpPr>
        <p:spPr>
          <a:xfrm>
            <a:off x="982980" y="1888957"/>
            <a:ext cx="9886949" cy="2246769"/>
          </a:xfrm>
          <a:prstGeom prst="rect">
            <a:avLst/>
          </a:prstGeom>
          <a:noFill/>
        </p:spPr>
        <p:txBody>
          <a:bodyPr wrap="square" rtlCol="0">
            <a:spAutoFit/>
          </a:bodyPr>
          <a:lstStyle/>
          <a:p>
            <a:r>
              <a:rPr lang="en-US" sz="2000" dirty="0"/>
              <a:t>Ben is a 25-year-old plumber.  Three months ago he had a motorcycle wreck causing multiple fractures, lacerations, and a ruptured spleen.  His spleen was removed.  He received Td in the ER. </a:t>
            </a:r>
          </a:p>
          <a:p>
            <a:r>
              <a:rPr lang="en-US" sz="2000" dirty="0"/>
              <a:t>He had chicken pox when he was 6 years old but has no idea if he ever had an MMR.</a:t>
            </a:r>
          </a:p>
          <a:p>
            <a:endParaRPr lang="en-US" sz="2000" dirty="0"/>
          </a:p>
          <a:p>
            <a:r>
              <a:rPr lang="en-US" sz="2000" dirty="0">
                <a:solidFill>
                  <a:schemeClr val="accent5">
                    <a:lumMod val="40000"/>
                    <a:lumOff val="60000"/>
                  </a:schemeClr>
                </a:solidFill>
              </a:rPr>
              <a:t>What vaccines do you recommend?</a:t>
            </a:r>
          </a:p>
          <a:p>
            <a:endParaRPr lang="en-US" sz="2000" dirty="0"/>
          </a:p>
        </p:txBody>
      </p:sp>
      <p:sp>
        <p:nvSpPr>
          <p:cNvPr id="4" name="Slide Number Placeholder 3"/>
          <p:cNvSpPr>
            <a:spLocks noGrp="1"/>
          </p:cNvSpPr>
          <p:nvPr>
            <p:ph type="sldNum" sz="quarter" idx="12"/>
          </p:nvPr>
        </p:nvSpPr>
        <p:spPr/>
        <p:txBody>
          <a:bodyPr/>
          <a:lstStyle/>
          <a:p>
            <a:fld id="{6D22F896-40B5-4ADD-8801-0D06FADFA095}" type="slidenum">
              <a:rPr lang="en-US" smtClean="0"/>
              <a:t>108</a:t>
            </a:fld>
            <a:endParaRPr lang="en-US" dirty="0"/>
          </a:p>
        </p:txBody>
      </p:sp>
      <p:sp>
        <p:nvSpPr>
          <p:cNvPr id="3" name="Date Placeholder 2">
            <a:extLst>
              <a:ext uri="{FF2B5EF4-FFF2-40B4-BE49-F238E27FC236}">
                <a16:creationId xmlns:a16="http://schemas.microsoft.com/office/drawing/2014/main" id="{CDEE2411-4EDE-344D-ABD7-382CC037FF47}"/>
              </a:ext>
            </a:extLst>
          </p:cNvPr>
          <p:cNvSpPr>
            <a:spLocks noGrp="1"/>
          </p:cNvSpPr>
          <p:nvPr>
            <p:ph type="dt" sz="half" idx="10"/>
          </p:nvPr>
        </p:nvSpPr>
        <p:spPr/>
        <p:txBody>
          <a:bodyPr/>
          <a:lstStyle/>
          <a:p>
            <a:r>
              <a:rPr lang="en-US"/>
              <a:t>6/24/22</a:t>
            </a:r>
            <a:endParaRPr lang="en-US" dirty="0"/>
          </a:p>
        </p:txBody>
      </p:sp>
      <p:sp>
        <p:nvSpPr>
          <p:cNvPr id="5" name="Footer Placeholder 4">
            <a:extLst>
              <a:ext uri="{FF2B5EF4-FFF2-40B4-BE49-F238E27FC236}">
                <a16:creationId xmlns:a16="http://schemas.microsoft.com/office/drawing/2014/main" id="{A3441307-E1D1-4C42-B9D7-6F6EF7EDB5FA}"/>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1516671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idx="4294967295"/>
          </p:nvPr>
        </p:nvSpPr>
        <p:spPr>
          <a:xfrm>
            <a:off x="2424156" y="579567"/>
            <a:ext cx="7570076" cy="800100"/>
          </a:xfrm>
        </p:spPr>
        <p:txBody>
          <a:bodyPr>
            <a:normAutofit/>
          </a:bodyPr>
          <a:lstStyle/>
          <a:p>
            <a:pPr algn="l"/>
            <a:r>
              <a:rPr lang="en-US" sz="4800" b="1" i="1" dirty="0">
                <a:solidFill>
                  <a:schemeClr val="accent5">
                    <a:lumMod val="60000"/>
                    <a:lumOff val="40000"/>
                  </a:schemeClr>
                </a:solidFill>
              </a:rPr>
              <a:t>Test Your Knowledge!</a:t>
            </a:r>
          </a:p>
        </p:txBody>
      </p:sp>
      <p:sp>
        <p:nvSpPr>
          <p:cNvPr id="363524" name="Text Box 5"/>
          <p:cNvSpPr txBox="1">
            <a:spLocks noChangeArrowheads="1"/>
          </p:cNvSpPr>
          <p:nvPr/>
        </p:nvSpPr>
        <p:spPr bwMode="auto">
          <a:xfrm>
            <a:off x="2165684" y="3940285"/>
            <a:ext cx="8650706" cy="1785104"/>
          </a:xfrm>
          <a:prstGeom prst="rect">
            <a:avLst/>
          </a:prstGeom>
          <a:noFill/>
          <a:ln w="9525">
            <a:noFill/>
            <a:miter lim="800000"/>
            <a:headEnd/>
            <a:tailEnd/>
          </a:ln>
        </p:spPr>
        <p:txBody>
          <a:bodyPr wrap="square" anchor="t">
            <a:spAutoFit/>
          </a:bodyPr>
          <a:lstStyle/>
          <a:p>
            <a:pPr>
              <a:spcBef>
                <a:spcPct val="50000"/>
              </a:spcBef>
            </a:pPr>
            <a:r>
              <a:rPr lang="en-US" sz="2000" dirty="0">
                <a:solidFill>
                  <a:srgbClr val="FFFFFF"/>
                </a:solidFill>
              </a:rPr>
              <a:t>Tdap, MCV4, MenB, PCV13, PPSV23, MMR, and consider Hib</a:t>
            </a:r>
            <a:r>
              <a:rPr lang="en-US" sz="2000" b="1" dirty="0">
                <a:solidFill>
                  <a:srgbClr val="FFFFFF"/>
                </a:solidFill>
              </a:rPr>
              <a:t> </a:t>
            </a:r>
          </a:p>
          <a:p>
            <a:pPr>
              <a:spcBef>
                <a:spcPct val="50000"/>
              </a:spcBef>
            </a:pPr>
            <a:r>
              <a:rPr lang="en-US" sz="2000" dirty="0">
                <a:solidFill>
                  <a:srgbClr val="FFFFFF"/>
                </a:solidFill>
              </a:rPr>
              <a:t>Influenza vaccine (in fall)  </a:t>
            </a:r>
          </a:p>
          <a:p>
            <a:pPr>
              <a:spcBef>
                <a:spcPct val="50000"/>
              </a:spcBef>
            </a:pPr>
            <a:r>
              <a:rPr lang="en-US" sz="2000" dirty="0">
                <a:solidFill>
                  <a:srgbClr val="FFFFFF"/>
                </a:solidFill>
              </a:rPr>
              <a:t>HPV?</a:t>
            </a:r>
          </a:p>
          <a:p>
            <a:pPr>
              <a:spcBef>
                <a:spcPct val="50000"/>
              </a:spcBef>
            </a:pPr>
            <a:r>
              <a:rPr lang="en-US" sz="2000" dirty="0">
                <a:solidFill>
                  <a:srgbClr val="FFFFFF"/>
                </a:solidFill>
              </a:rPr>
              <a:t>(PCV13 and PPSV23 should be administered at least 8 weeks apart.)**</a:t>
            </a:r>
            <a:endParaRPr lang="en-US" sz="2000" dirty="0">
              <a:solidFill>
                <a:srgbClr val="FFFFCC"/>
              </a:solidFill>
            </a:endParaRPr>
          </a:p>
        </p:txBody>
      </p:sp>
      <p:sp>
        <p:nvSpPr>
          <p:cNvPr id="8" name="TextBox 7"/>
          <p:cNvSpPr txBox="1"/>
          <p:nvPr/>
        </p:nvSpPr>
        <p:spPr>
          <a:xfrm>
            <a:off x="1148577" y="6095003"/>
            <a:ext cx="11307336" cy="430887"/>
          </a:xfrm>
          <a:prstGeom prst="rect">
            <a:avLst/>
          </a:prstGeom>
          <a:noFill/>
        </p:spPr>
        <p:txBody>
          <a:bodyPr wrap="square">
            <a:spAutoFit/>
          </a:bodyPr>
          <a:lstStyle/>
          <a:p>
            <a:pPr lvl="0"/>
            <a:r>
              <a:rPr lang="en-US" sz="1100" b="1" dirty="0">
                <a:solidFill>
                  <a:srgbClr val="FFFFFF"/>
                </a:solidFill>
                <a:latin typeface="Arial" panose="020B0604020202020204" pitchFamily="34" charset="0"/>
                <a:cs typeface="Arial" panose="020B0604020202020204" pitchFamily="34" charset="0"/>
              </a:rPr>
              <a:t>*Adult Immunization </a:t>
            </a:r>
            <a:r>
              <a:rPr lang="en-US" sz="1100" b="1" dirty="0">
                <a:latin typeface="Arial" panose="020B0604020202020204" pitchFamily="34" charset="0"/>
                <a:cs typeface="Arial" panose="020B0604020202020204" pitchFamily="34" charset="0"/>
              </a:rPr>
              <a:t>Schedule                                                                                                                                                                                                                                                </a:t>
            </a:r>
            <a:r>
              <a:rPr lang="en-US" sz="1100" dirty="0">
                <a:latin typeface="Arial" panose="020B0604020202020204" pitchFamily="34" charset="0"/>
                <a:cs typeface="Arial" panose="020B0604020202020204" pitchFamily="34" charset="0"/>
              </a:rPr>
              <a:t>                       **Immunization Action Coalition, Ask the Experts- Needle Tips; September 2009</a:t>
            </a:r>
            <a:endParaRPr lang="en-US" sz="1100" b="1" dirty="0">
              <a:latin typeface="Arial" panose="020B0604020202020204" pitchFamily="34" charset="0"/>
              <a:cs typeface="Arial" panose="020B0604020202020204" pitchFamily="34" charset="0"/>
            </a:endParaRPr>
          </a:p>
        </p:txBody>
      </p:sp>
      <p:sp>
        <p:nvSpPr>
          <p:cNvPr id="6" name="TextBox 5"/>
          <p:cNvSpPr txBox="1"/>
          <p:nvPr/>
        </p:nvSpPr>
        <p:spPr>
          <a:xfrm>
            <a:off x="1407695" y="1506056"/>
            <a:ext cx="9885145" cy="2246769"/>
          </a:xfrm>
          <a:prstGeom prst="rect">
            <a:avLst/>
          </a:prstGeom>
          <a:noFill/>
        </p:spPr>
        <p:txBody>
          <a:bodyPr wrap="square" rtlCol="0">
            <a:spAutoFit/>
          </a:bodyPr>
          <a:lstStyle/>
          <a:p>
            <a:r>
              <a:rPr lang="en-US" sz="2000" dirty="0"/>
              <a:t>Ben is a 25-year-old plumber.  Three months ago he had a motorcycle wreck causing multiple fractures, lacerations, and a ruptured spleen.  His spleen was removed.  He received Td in the ER. </a:t>
            </a:r>
          </a:p>
          <a:p>
            <a:r>
              <a:rPr lang="en-US" sz="2000" dirty="0"/>
              <a:t>He had chicken pox when he was 6 years old but has no idea if he ever had an MMR.</a:t>
            </a:r>
          </a:p>
          <a:p>
            <a:endParaRPr lang="en-US" sz="2000" dirty="0"/>
          </a:p>
          <a:p>
            <a:r>
              <a:rPr lang="en-US" sz="2000" dirty="0">
                <a:solidFill>
                  <a:schemeClr val="accent5">
                    <a:lumMod val="60000"/>
                    <a:lumOff val="40000"/>
                  </a:schemeClr>
                </a:solidFill>
              </a:rPr>
              <a:t>What vaccines do you recommend?*</a:t>
            </a:r>
          </a:p>
          <a:p>
            <a:endParaRPr lang="en-US" sz="2000" dirty="0"/>
          </a:p>
        </p:txBody>
      </p:sp>
      <p:sp>
        <p:nvSpPr>
          <p:cNvPr id="3" name="Slide Number Placeholder 2"/>
          <p:cNvSpPr>
            <a:spLocks noGrp="1"/>
          </p:cNvSpPr>
          <p:nvPr>
            <p:ph type="sldNum" sz="quarter" idx="12"/>
          </p:nvPr>
        </p:nvSpPr>
        <p:spPr/>
        <p:txBody>
          <a:bodyPr/>
          <a:lstStyle/>
          <a:p>
            <a:fld id="{6D22F896-40B5-4ADD-8801-0D06FADFA095}" type="slidenum">
              <a:rPr lang="en-US" smtClean="0"/>
              <a:t>109</a:t>
            </a:fld>
            <a:endParaRPr lang="en-US" dirty="0"/>
          </a:p>
        </p:txBody>
      </p:sp>
      <p:sp>
        <p:nvSpPr>
          <p:cNvPr id="2" name="Date Placeholder 1">
            <a:extLst>
              <a:ext uri="{FF2B5EF4-FFF2-40B4-BE49-F238E27FC236}">
                <a16:creationId xmlns:a16="http://schemas.microsoft.com/office/drawing/2014/main" id="{0004532E-E243-8D40-9BBB-CF8A5F2332A5}"/>
              </a:ext>
            </a:extLst>
          </p:cNvPr>
          <p:cNvSpPr>
            <a:spLocks noGrp="1"/>
          </p:cNvSpPr>
          <p:nvPr>
            <p:ph type="dt" sz="half" idx="10"/>
          </p:nvPr>
        </p:nvSpPr>
        <p:spPr/>
        <p:txBody>
          <a:bodyPr/>
          <a:lstStyle/>
          <a:p>
            <a:r>
              <a:rPr lang="en-US"/>
              <a:t>6/24/22</a:t>
            </a:r>
            <a:endParaRPr lang="en-US" dirty="0"/>
          </a:p>
        </p:txBody>
      </p:sp>
      <p:sp>
        <p:nvSpPr>
          <p:cNvPr id="4" name="Footer Placeholder 3">
            <a:extLst>
              <a:ext uri="{FF2B5EF4-FFF2-40B4-BE49-F238E27FC236}">
                <a16:creationId xmlns:a16="http://schemas.microsoft.com/office/drawing/2014/main" id="{9D8E23A5-9662-E643-B50D-56DD7191CEA6}"/>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245789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2628" y="360356"/>
            <a:ext cx="4191000" cy="584775"/>
          </a:xfrm>
          <a:prstGeom prst="rect">
            <a:avLst/>
          </a:prstGeom>
          <a:noFill/>
        </p:spPr>
        <p:txBody>
          <a:bodyPr wrap="square" rtlCol="0">
            <a:spAutoFit/>
          </a:bodyPr>
          <a:lstStyle/>
          <a:p>
            <a:pPr algn="ctr"/>
            <a:r>
              <a:rPr lang="en-US" sz="3200" dirty="0" err="1">
                <a:solidFill>
                  <a:srgbClr val="FFFF99"/>
                </a:solidFill>
              </a:rPr>
              <a:t>Tdap</a:t>
            </a:r>
            <a:r>
              <a:rPr lang="en-US" sz="3200" dirty="0">
                <a:solidFill>
                  <a:srgbClr val="FFFF99"/>
                </a:solidFill>
              </a:rPr>
              <a:t> for Adults</a:t>
            </a:r>
          </a:p>
        </p:txBody>
      </p:sp>
      <p:sp>
        <p:nvSpPr>
          <p:cNvPr id="5" name="Rectangle 4"/>
          <p:cNvSpPr/>
          <p:nvPr/>
        </p:nvSpPr>
        <p:spPr>
          <a:xfrm>
            <a:off x="1487938" y="5621429"/>
            <a:ext cx="8758989" cy="461665"/>
          </a:xfrm>
          <a:prstGeom prst="rect">
            <a:avLst/>
          </a:prstGeom>
        </p:spPr>
        <p:txBody>
          <a:bodyPr wrap="square">
            <a:spAutoFit/>
          </a:bodyPr>
          <a:lstStyle/>
          <a:p>
            <a:pPr marL="0" lvl="1" algn="ctr" defTabSz="685800">
              <a:spcBef>
                <a:spcPct val="50000"/>
              </a:spcBef>
              <a:buClr>
                <a:srgbClr val="FFFFCC"/>
              </a:buClr>
            </a:pPr>
            <a:r>
              <a:rPr lang="en-US" sz="2400" u="sng" kern="0" dirty="0">
                <a:solidFill>
                  <a:srgbClr val="FFFF99"/>
                </a:solidFill>
                <a:latin typeface="Calibri" pitchFamily="34" charset="0"/>
              </a:rPr>
              <a:t>There is no minimum interval between doses of Td and </a:t>
            </a:r>
            <a:r>
              <a:rPr lang="en-US" sz="2400" u="sng" kern="0" dirty="0" err="1">
                <a:solidFill>
                  <a:srgbClr val="FFFF99"/>
                </a:solidFill>
                <a:latin typeface="Calibri" pitchFamily="34" charset="0"/>
              </a:rPr>
              <a:t>Tdap</a:t>
            </a:r>
            <a:r>
              <a:rPr lang="en-US" sz="2400" u="sng" kern="0" dirty="0">
                <a:solidFill>
                  <a:srgbClr val="FFFF99"/>
                </a:solidFill>
                <a:latin typeface="Calibri" pitchFamily="34" charset="0"/>
              </a:rPr>
              <a:t>. </a:t>
            </a:r>
          </a:p>
        </p:txBody>
      </p:sp>
      <p:sp>
        <p:nvSpPr>
          <p:cNvPr id="9" name="TextBox 8"/>
          <p:cNvSpPr txBox="1"/>
          <p:nvPr/>
        </p:nvSpPr>
        <p:spPr>
          <a:xfrm>
            <a:off x="1404713" y="2343609"/>
            <a:ext cx="9971229" cy="350865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400" dirty="0"/>
              <a:t>For adults 65 years and older </a:t>
            </a:r>
            <a:r>
              <a:rPr lang="en-US" sz="2400" dirty="0" err="1"/>
              <a:t>Boostrix</a:t>
            </a:r>
            <a:r>
              <a:rPr lang="en-US" sz="2400" dirty="0"/>
              <a:t> should be used, when feasible.  If only </a:t>
            </a:r>
            <a:r>
              <a:rPr lang="en-US" sz="2400" dirty="0" err="1"/>
              <a:t>Adacel</a:t>
            </a:r>
            <a:r>
              <a:rPr lang="en-US" sz="2400" dirty="0"/>
              <a:t> is available, the ACIP recommends giving it to adults aged ≥ 65 years.</a:t>
            </a:r>
          </a:p>
          <a:p>
            <a:pPr marL="285750" indent="-285750">
              <a:lnSpc>
                <a:spcPct val="150000"/>
              </a:lnSpc>
              <a:buFont typeface="Arial" panose="020B0604020202020204" pitchFamily="34" charset="0"/>
              <a:buChar char="•"/>
            </a:pPr>
            <a:r>
              <a:rPr lang="en-US" sz="2400" kern="0" dirty="0"/>
              <a:t>Either </a:t>
            </a:r>
            <a:r>
              <a:rPr lang="en-US" sz="2400" kern="0" dirty="0" err="1"/>
              <a:t>Tdap</a:t>
            </a:r>
            <a:r>
              <a:rPr lang="en-US" sz="2400" kern="0" dirty="0"/>
              <a:t> or Td can be used for routine decennial booster.</a:t>
            </a:r>
          </a:p>
          <a:p>
            <a:pPr marL="285750" indent="-285750">
              <a:lnSpc>
                <a:spcPct val="150000"/>
              </a:lnSpc>
              <a:buFont typeface="Arial" panose="020B0604020202020204" pitchFamily="34" charset="0"/>
              <a:buChar char="•"/>
            </a:pPr>
            <a:r>
              <a:rPr lang="en-US" sz="2400" kern="0" dirty="0"/>
              <a:t>Either can be used for tetanus prophylaxis for wound management.</a:t>
            </a:r>
          </a:p>
          <a:p>
            <a:pPr marL="800100" lvl="1" indent="-342900">
              <a:buFont typeface="Arial" panose="020B0604020202020204" pitchFamily="34" charset="0"/>
              <a:buChar char="•"/>
            </a:pPr>
            <a:endParaRPr lang="en-US" sz="2400" dirty="0"/>
          </a:p>
          <a:p>
            <a:pPr marL="285750" indent="-285750">
              <a:buFont typeface="Arial" panose="020B0604020202020204" pitchFamily="34" charset="0"/>
              <a:buChar char="•"/>
            </a:pPr>
            <a:endParaRPr lang="en-US" dirty="0"/>
          </a:p>
        </p:txBody>
      </p:sp>
      <p:pic>
        <p:nvPicPr>
          <p:cNvPr id="3" name="Picture 2"/>
          <p:cNvPicPr>
            <a:picLocks noChangeAspect="1"/>
          </p:cNvPicPr>
          <p:nvPr/>
        </p:nvPicPr>
        <p:blipFill>
          <a:blip r:embed="rId3"/>
          <a:stretch>
            <a:fillRect/>
          </a:stretch>
        </p:blipFill>
        <p:spPr>
          <a:xfrm>
            <a:off x="2503636" y="1245309"/>
            <a:ext cx="6803726" cy="957155"/>
          </a:xfrm>
          <a:prstGeom prst="rect">
            <a:avLst/>
          </a:prstGeom>
        </p:spPr>
      </p:pic>
      <p:sp>
        <p:nvSpPr>
          <p:cNvPr id="4" name="TextBox 3"/>
          <p:cNvSpPr txBox="1"/>
          <p:nvPr/>
        </p:nvSpPr>
        <p:spPr>
          <a:xfrm>
            <a:off x="5556394" y="6064373"/>
            <a:ext cx="9381066" cy="369332"/>
          </a:xfrm>
          <a:prstGeom prst="rect">
            <a:avLst/>
          </a:prstGeom>
          <a:noFill/>
        </p:spPr>
        <p:txBody>
          <a:bodyPr wrap="square" rtlCol="0">
            <a:spAutoFit/>
          </a:bodyPr>
          <a:lstStyle/>
          <a:p>
            <a:r>
              <a:rPr lang="en-US"/>
              <a:t>**https://www.immunize.org/catg.d/p2055.pdf</a:t>
            </a:r>
            <a:endParaRPr lang="en-US" dirty="0"/>
          </a:p>
        </p:txBody>
      </p:sp>
      <p:sp>
        <p:nvSpPr>
          <p:cNvPr id="11" name="Rectangle 10"/>
          <p:cNvSpPr/>
          <p:nvPr/>
        </p:nvSpPr>
        <p:spPr>
          <a:xfrm>
            <a:off x="2043911" y="6123090"/>
            <a:ext cx="8353156" cy="307777"/>
          </a:xfrm>
          <a:prstGeom prst="rect">
            <a:avLst/>
          </a:prstGeom>
        </p:spPr>
        <p:txBody>
          <a:bodyPr wrap="square">
            <a:spAutoFit/>
          </a:bodyPr>
          <a:lstStyle/>
          <a:p>
            <a:pPr defTabSz="685800"/>
            <a:r>
              <a:rPr lang="en-US" sz="1400" kern="0" dirty="0">
                <a:cs typeface="Arial" panose="020B0604020202020204" pitchFamily="34" charset="0"/>
              </a:rPr>
              <a:t>*MMWR, January 24, 2020/ Vol.69/No. 3</a:t>
            </a:r>
          </a:p>
        </p:txBody>
      </p:sp>
      <p:sp>
        <p:nvSpPr>
          <p:cNvPr id="6" name="Slide Number Placeholder 5"/>
          <p:cNvSpPr>
            <a:spLocks noGrp="1"/>
          </p:cNvSpPr>
          <p:nvPr>
            <p:ph type="sldNum" sz="quarter" idx="12"/>
          </p:nvPr>
        </p:nvSpPr>
        <p:spPr/>
        <p:txBody>
          <a:bodyPr/>
          <a:lstStyle/>
          <a:p>
            <a:fld id="{6D22F896-40B5-4ADD-8801-0D06FADFA095}" type="slidenum">
              <a:rPr lang="en-US" smtClean="0"/>
              <a:t>11</a:t>
            </a:fld>
            <a:endParaRPr lang="en-US" dirty="0"/>
          </a:p>
        </p:txBody>
      </p:sp>
      <p:sp>
        <p:nvSpPr>
          <p:cNvPr id="12" name="TextBox 11">
            <a:extLst>
              <a:ext uri="{FF2B5EF4-FFF2-40B4-BE49-F238E27FC236}">
                <a16:creationId xmlns:a16="http://schemas.microsoft.com/office/drawing/2014/main" id="{202536E6-A320-A74D-B407-1A40C64F6D5F}"/>
              </a:ext>
            </a:extLst>
          </p:cNvPr>
          <p:cNvSpPr txBox="1"/>
          <p:nvPr/>
        </p:nvSpPr>
        <p:spPr>
          <a:xfrm>
            <a:off x="2362200" y="6392924"/>
            <a:ext cx="7467600" cy="369332"/>
          </a:xfrm>
          <a:prstGeom prst="rect">
            <a:avLst/>
          </a:prstGeom>
          <a:noFill/>
        </p:spPr>
        <p:txBody>
          <a:bodyPr wrap="square">
            <a:spAutoFit/>
          </a:bodyPr>
          <a:lstStyle/>
          <a:p>
            <a:r>
              <a:rPr lang="en-US" dirty="0">
                <a:hlinkClick r:id="rId4"/>
              </a:rPr>
              <a:t>Adult Immunization Schedule 2022</a:t>
            </a:r>
            <a:endParaRPr lang="en-US" dirty="0"/>
          </a:p>
        </p:txBody>
      </p:sp>
      <p:sp>
        <p:nvSpPr>
          <p:cNvPr id="7" name="Date Placeholder 6">
            <a:extLst>
              <a:ext uri="{FF2B5EF4-FFF2-40B4-BE49-F238E27FC236}">
                <a16:creationId xmlns:a16="http://schemas.microsoft.com/office/drawing/2014/main" id="{E250F972-C5F0-D74F-91AC-66F210666440}"/>
              </a:ext>
            </a:extLst>
          </p:cNvPr>
          <p:cNvSpPr>
            <a:spLocks noGrp="1"/>
          </p:cNvSpPr>
          <p:nvPr>
            <p:ph type="dt" sz="half" idx="10"/>
          </p:nvPr>
        </p:nvSpPr>
        <p:spPr/>
        <p:txBody>
          <a:bodyPr/>
          <a:lstStyle/>
          <a:p>
            <a:r>
              <a:rPr lang="en-US"/>
              <a:t>6/24/22</a:t>
            </a:r>
            <a:endParaRPr lang="en-US" dirty="0"/>
          </a:p>
        </p:txBody>
      </p:sp>
      <p:sp>
        <p:nvSpPr>
          <p:cNvPr id="8" name="Footer Placeholder 7">
            <a:extLst>
              <a:ext uri="{FF2B5EF4-FFF2-40B4-BE49-F238E27FC236}">
                <a16:creationId xmlns:a16="http://schemas.microsoft.com/office/drawing/2014/main" id="{BA3DD7AB-3B9A-9D48-A200-EF5ECD299D18}"/>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57587566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Text Box 2"/>
          <p:cNvSpPr txBox="1">
            <a:spLocks noChangeArrowheads="1"/>
          </p:cNvSpPr>
          <p:nvPr/>
        </p:nvSpPr>
        <p:spPr bwMode="auto">
          <a:xfrm>
            <a:off x="2438400" y="2008605"/>
            <a:ext cx="7315200" cy="2586038"/>
          </a:xfrm>
          <a:prstGeom prst="rect">
            <a:avLst/>
          </a:prstGeom>
          <a:noFill/>
          <a:ln w="9525">
            <a:noFill/>
            <a:miter lim="800000"/>
            <a:headEnd/>
            <a:tailEnd/>
          </a:ln>
        </p:spPr>
        <p:txBody>
          <a:bodyPr>
            <a:spAutoFit/>
          </a:bodyPr>
          <a:lstStyle/>
          <a:p>
            <a:pPr>
              <a:spcBef>
                <a:spcPct val="50000"/>
              </a:spcBef>
            </a:pPr>
            <a:r>
              <a:rPr lang="en-US" sz="2400" dirty="0">
                <a:solidFill>
                  <a:srgbClr val="FFFFFF"/>
                </a:solidFill>
                <a:latin typeface="Calibri"/>
              </a:rPr>
              <a:t>Paige is 24 years old. She has well controlled diabetes. She will be getting married in 3 months. Paige has received 2 doses of MMR and her last Td was 4 years ago. She denies ever having chicken pox but her 2 younger siblings had chicken pox.</a:t>
            </a:r>
          </a:p>
          <a:p>
            <a:pPr>
              <a:spcBef>
                <a:spcPct val="50000"/>
              </a:spcBef>
            </a:pPr>
            <a:r>
              <a:rPr lang="en-US" sz="2400" b="1" dirty="0">
                <a:solidFill>
                  <a:srgbClr val="FFFF99"/>
                </a:solidFill>
                <a:latin typeface="Calibri"/>
              </a:rPr>
              <a:t>What vaccines are recommended now</a:t>
            </a:r>
            <a:r>
              <a:rPr lang="en-US" sz="2400" b="1" dirty="0">
                <a:solidFill>
                  <a:srgbClr val="FFFFCC"/>
                </a:solidFill>
                <a:latin typeface="Calibri"/>
              </a:rPr>
              <a:t>?</a:t>
            </a:r>
          </a:p>
        </p:txBody>
      </p:sp>
      <p:sp>
        <p:nvSpPr>
          <p:cNvPr id="5" name="Rectangle 4"/>
          <p:cNvSpPr/>
          <p:nvPr/>
        </p:nvSpPr>
        <p:spPr>
          <a:xfrm>
            <a:off x="2438400" y="823411"/>
            <a:ext cx="5767388" cy="831850"/>
          </a:xfrm>
          <a:prstGeom prst="rect">
            <a:avLst/>
          </a:prstGeom>
        </p:spPr>
        <p:txBody>
          <a:bodyPr wrap="none">
            <a:spAutoFit/>
          </a:bodyPr>
          <a:lstStyle/>
          <a:p>
            <a:pPr>
              <a:defRPr/>
            </a:pPr>
            <a:r>
              <a:rPr lang="en-US" sz="4800" b="1" i="1" kern="0" dirty="0">
                <a:solidFill>
                  <a:srgbClr val="FFFF99"/>
                </a:solidFill>
                <a:latin typeface="Calibri"/>
              </a:rPr>
              <a:t>Test Your Knowledge!</a:t>
            </a:r>
            <a:endParaRPr lang="en-US" sz="4800" kern="0" dirty="0">
              <a:solidFill>
                <a:srgbClr val="FFFFFF"/>
              </a:solidFill>
              <a:latin typeface="Calibri"/>
            </a:endParaRPr>
          </a:p>
        </p:txBody>
      </p:sp>
      <p:sp>
        <p:nvSpPr>
          <p:cNvPr id="3" name="Slide Number Placeholder 2"/>
          <p:cNvSpPr>
            <a:spLocks noGrp="1"/>
          </p:cNvSpPr>
          <p:nvPr>
            <p:ph type="sldNum" sz="quarter" idx="12"/>
          </p:nvPr>
        </p:nvSpPr>
        <p:spPr/>
        <p:txBody>
          <a:bodyPr/>
          <a:lstStyle/>
          <a:p>
            <a:fld id="{6D22F896-40B5-4ADD-8801-0D06FADFA095}" type="slidenum">
              <a:rPr lang="en-US" smtClean="0"/>
              <a:t>110</a:t>
            </a:fld>
            <a:endParaRPr lang="en-US" dirty="0"/>
          </a:p>
        </p:txBody>
      </p:sp>
      <p:sp>
        <p:nvSpPr>
          <p:cNvPr id="2" name="Date Placeholder 1">
            <a:extLst>
              <a:ext uri="{FF2B5EF4-FFF2-40B4-BE49-F238E27FC236}">
                <a16:creationId xmlns:a16="http://schemas.microsoft.com/office/drawing/2014/main" id="{D8020FED-AC75-8449-9DBE-C547D178DF3F}"/>
              </a:ext>
            </a:extLst>
          </p:cNvPr>
          <p:cNvSpPr>
            <a:spLocks noGrp="1"/>
          </p:cNvSpPr>
          <p:nvPr>
            <p:ph type="dt" sz="half" idx="10"/>
          </p:nvPr>
        </p:nvSpPr>
        <p:spPr/>
        <p:txBody>
          <a:bodyPr/>
          <a:lstStyle/>
          <a:p>
            <a:r>
              <a:rPr lang="en-US"/>
              <a:t>6/24/22</a:t>
            </a:r>
            <a:endParaRPr lang="en-US" dirty="0"/>
          </a:p>
        </p:txBody>
      </p:sp>
      <p:sp>
        <p:nvSpPr>
          <p:cNvPr id="4" name="Footer Placeholder 3">
            <a:extLst>
              <a:ext uri="{FF2B5EF4-FFF2-40B4-BE49-F238E27FC236}">
                <a16:creationId xmlns:a16="http://schemas.microsoft.com/office/drawing/2014/main" id="{02AB9A24-AE9C-7842-BA08-D0C23B566277}"/>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730713575"/>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Text Box 2"/>
          <p:cNvSpPr txBox="1">
            <a:spLocks noChangeArrowheads="1"/>
          </p:cNvSpPr>
          <p:nvPr/>
        </p:nvSpPr>
        <p:spPr bwMode="auto">
          <a:xfrm>
            <a:off x="2438400" y="1908970"/>
            <a:ext cx="7315200" cy="2586038"/>
          </a:xfrm>
          <a:prstGeom prst="rect">
            <a:avLst/>
          </a:prstGeom>
          <a:noFill/>
          <a:ln w="9525">
            <a:noFill/>
            <a:miter lim="800000"/>
            <a:headEnd/>
            <a:tailEnd/>
          </a:ln>
        </p:spPr>
        <p:txBody>
          <a:bodyPr>
            <a:spAutoFit/>
          </a:bodyPr>
          <a:lstStyle/>
          <a:p>
            <a:pPr>
              <a:spcBef>
                <a:spcPct val="50000"/>
              </a:spcBef>
            </a:pPr>
            <a:r>
              <a:rPr lang="en-US" sz="2400" dirty="0">
                <a:solidFill>
                  <a:srgbClr val="FFFFFF"/>
                </a:solidFill>
                <a:latin typeface="Calibri"/>
              </a:rPr>
              <a:t>Paige is 24 years old. She has well controlled diabetes. She will be getting married in 3 months. Paige has received 2 doses of MMR and her last Td was 4 years ago. She denies ever having chicken pox but her 2 younger siblings had chicken pox.</a:t>
            </a:r>
            <a:endParaRPr lang="en-US" sz="2400" b="1" dirty="0">
              <a:solidFill>
                <a:srgbClr val="FFFF99"/>
              </a:solidFill>
              <a:latin typeface="Calibri"/>
            </a:endParaRPr>
          </a:p>
          <a:p>
            <a:pPr>
              <a:spcBef>
                <a:spcPct val="50000"/>
              </a:spcBef>
            </a:pPr>
            <a:r>
              <a:rPr lang="en-US" sz="2400" b="1" dirty="0">
                <a:solidFill>
                  <a:srgbClr val="FFFF99"/>
                </a:solidFill>
                <a:latin typeface="Calibri"/>
              </a:rPr>
              <a:t>What vaccines are recommended </a:t>
            </a:r>
            <a:r>
              <a:rPr lang="en-US" sz="2400" b="1" dirty="0">
                <a:solidFill>
                  <a:schemeClr val="accent5">
                    <a:lumMod val="40000"/>
                    <a:lumOff val="60000"/>
                  </a:schemeClr>
                </a:solidFill>
                <a:latin typeface="Calibri"/>
              </a:rPr>
              <a:t>now?*</a:t>
            </a:r>
          </a:p>
        </p:txBody>
      </p:sp>
      <p:sp>
        <p:nvSpPr>
          <p:cNvPr id="593924" name="Text Box 3"/>
          <p:cNvSpPr txBox="1">
            <a:spLocks noChangeArrowheads="1"/>
          </p:cNvSpPr>
          <p:nvPr/>
        </p:nvSpPr>
        <p:spPr bwMode="auto">
          <a:xfrm>
            <a:off x="2438400" y="593726"/>
            <a:ext cx="7162800" cy="823912"/>
          </a:xfrm>
          <a:prstGeom prst="rect">
            <a:avLst/>
          </a:prstGeom>
          <a:noFill/>
          <a:ln w="9525">
            <a:noFill/>
            <a:miter lim="800000"/>
            <a:headEnd/>
            <a:tailEnd/>
          </a:ln>
        </p:spPr>
        <p:txBody>
          <a:bodyPr>
            <a:spAutoFit/>
          </a:bodyPr>
          <a:lstStyle/>
          <a:p>
            <a:pPr>
              <a:spcBef>
                <a:spcPct val="50000"/>
              </a:spcBef>
              <a:defRPr/>
            </a:pPr>
            <a:r>
              <a:rPr lang="en-US" sz="4800" b="1" i="1" kern="0" dirty="0">
                <a:solidFill>
                  <a:srgbClr val="FFFF99"/>
                </a:solidFill>
                <a:latin typeface="Calibri"/>
              </a:rPr>
              <a:t>Test Your Knowledge! </a:t>
            </a:r>
          </a:p>
        </p:txBody>
      </p:sp>
      <p:sp>
        <p:nvSpPr>
          <p:cNvPr id="367620" name="Text Box 5"/>
          <p:cNvSpPr txBox="1">
            <a:spLocks noChangeArrowheads="1"/>
          </p:cNvSpPr>
          <p:nvPr/>
        </p:nvSpPr>
        <p:spPr bwMode="auto">
          <a:xfrm>
            <a:off x="2438400" y="4664869"/>
            <a:ext cx="7467600" cy="1016000"/>
          </a:xfrm>
          <a:prstGeom prst="rect">
            <a:avLst/>
          </a:prstGeom>
          <a:noFill/>
          <a:ln w="9525">
            <a:noFill/>
            <a:miter lim="800000"/>
            <a:headEnd/>
            <a:tailEnd/>
          </a:ln>
        </p:spPr>
        <p:txBody>
          <a:bodyPr>
            <a:spAutoFit/>
          </a:bodyPr>
          <a:lstStyle/>
          <a:p>
            <a:pPr>
              <a:spcBef>
                <a:spcPct val="50000"/>
              </a:spcBef>
            </a:pPr>
            <a:r>
              <a:rPr lang="en-US" sz="2400" dirty="0">
                <a:solidFill>
                  <a:srgbClr val="FFFFFF"/>
                </a:solidFill>
                <a:latin typeface="Calibri"/>
              </a:rPr>
              <a:t>Tdap, PPSV23, hepatitis B, HPV, varicella </a:t>
            </a:r>
          </a:p>
          <a:p>
            <a:pPr>
              <a:spcBef>
                <a:spcPct val="50000"/>
              </a:spcBef>
            </a:pPr>
            <a:r>
              <a:rPr lang="en-US" sz="2400" dirty="0">
                <a:solidFill>
                  <a:srgbClr val="FFFFFF"/>
                </a:solidFill>
                <a:latin typeface="Calibri"/>
              </a:rPr>
              <a:t>Influenza vaccine (in fall) </a:t>
            </a:r>
          </a:p>
        </p:txBody>
      </p:sp>
      <p:sp>
        <p:nvSpPr>
          <p:cNvPr id="6" name="Rectangle 5"/>
          <p:cNvSpPr/>
          <p:nvPr/>
        </p:nvSpPr>
        <p:spPr>
          <a:xfrm>
            <a:off x="4351422" y="6292517"/>
            <a:ext cx="3113738" cy="307777"/>
          </a:xfrm>
          <a:prstGeom prst="rect">
            <a:avLst/>
          </a:prstGeom>
        </p:spPr>
        <p:txBody>
          <a:bodyPr wrap="none">
            <a:spAutoFit/>
          </a:bodyPr>
          <a:lstStyle/>
          <a:p>
            <a:pPr>
              <a:defRPr/>
            </a:pPr>
            <a:r>
              <a:rPr lang="en-US" sz="1400" b="1" dirty="0">
                <a:solidFill>
                  <a:srgbClr val="FFFFFF"/>
                </a:solidFill>
                <a:latin typeface="Calibri"/>
              </a:rPr>
              <a:t>*Current Adult Immunization Schedule </a:t>
            </a:r>
          </a:p>
        </p:txBody>
      </p:sp>
      <p:sp>
        <p:nvSpPr>
          <p:cNvPr id="3" name="Slide Number Placeholder 2"/>
          <p:cNvSpPr>
            <a:spLocks noGrp="1"/>
          </p:cNvSpPr>
          <p:nvPr>
            <p:ph type="sldNum" sz="quarter" idx="12"/>
          </p:nvPr>
        </p:nvSpPr>
        <p:spPr/>
        <p:txBody>
          <a:bodyPr/>
          <a:lstStyle/>
          <a:p>
            <a:fld id="{6D22F896-40B5-4ADD-8801-0D06FADFA095}" type="slidenum">
              <a:rPr lang="en-US" smtClean="0"/>
              <a:t>111</a:t>
            </a:fld>
            <a:endParaRPr lang="en-US" dirty="0"/>
          </a:p>
        </p:txBody>
      </p:sp>
      <p:sp>
        <p:nvSpPr>
          <p:cNvPr id="2" name="Date Placeholder 1">
            <a:extLst>
              <a:ext uri="{FF2B5EF4-FFF2-40B4-BE49-F238E27FC236}">
                <a16:creationId xmlns:a16="http://schemas.microsoft.com/office/drawing/2014/main" id="{C3E84347-34A6-B544-B67C-B739837D92ED}"/>
              </a:ext>
            </a:extLst>
          </p:cNvPr>
          <p:cNvSpPr>
            <a:spLocks noGrp="1"/>
          </p:cNvSpPr>
          <p:nvPr>
            <p:ph type="dt" sz="half" idx="10"/>
          </p:nvPr>
        </p:nvSpPr>
        <p:spPr/>
        <p:txBody>
          <a:bodyPr/>
          <a:lstStyle/>
          <a:p>
            <a:r>
              <a:rPr lang="en-US"/>
              <a:t>6/24/22</a:t>
            </a:r>
            <a:endParaRPr lang="en-US" dirty="0"/>
          </a:p>
        </p:txBody>
      </p:sp>
      <p:sp>
        <p:nvSpPr>
          <p:cNvPr id="4" name="Footer Placeholder 3">
            <a:extLst>
              <a:ext uri="{FF2B5EF4-FFF2-40B4-BE49-F238E27FC236}">
                <a16:creationId xmlns:a16="http://schemas.microsoft.com/office/drawing/2014/main" id="{0D7D5988-1C4D-AE4D-A4AC-13D1F593781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49833745"/>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ChangeArrowheads="1"/>
          </p:cNvSpPr>
          <p:nvPr>
            <p:ph type="ctrTitle" idx="4294967295"/>
          </p:nvPr>
        </p:nvSpPr>
        <p:spPr>
          <a:xfrm>
            <a:off x="2438400" y="629652"/>
            <a:ext cx="7772400" cy="1066800"/>
          </a:xfrm>
        </p:spPr>
        <p:txBody>
          <a:bodyPr/>
          <a:lstStyle/>
          <a:p>
            <a:pPr algn="l" eaLnBrk="1" hangingPunct="1"/>
            <a:r>
              <a:rPr lang="en-US" sz="4800" b="1" i="1" dirty="0">
                <a:solidFill>
                  <a:srgbClr val="FFFF99"/>
                </a:solidFill>
              </a:rPr>
              <a:t>Test Your Knowledge!</a:t>
            </a:r>
          </a:p>
        </p:txBody>
      </p:sp>
      <p:sp>
        <p:nvSpPr>
          <p:cNvPr id="369667" name="Rectangle 3"/>
          <p:cNvSpPr>
            <a:spLocks noGrp="1" noChangeArrowheads="1"/>
          </p:cNvSpPr>
          <p:nvPr>
            <p:ph type="subTitle" idx="4294967295"/>
          </p:nvPr>
        </p:nvSpPr>
        <p:spPr>
          <a:xfrm>
            <a:off x="2438400" y="1913021"/>
            <a:ext cx="7848600" cy="2209800"/>
          </a:xfrm>
        </p:spPr>
        <p:txBody>
          <a:bodyPr>
            <a:normAutofit/>
          </a:bodyPr>
          <a:lstStyle/>
          <a:p>
            <a:pPr marL="0" indent="0">
              <a:buNone/>
            </a:pPr>
            <a:r>
              <a:rPr lang="en-US" sz="2000" dirty="0"/>
              <a:t>Sam is a 32 year old carpenter. He punctured the palm of his hand with one of his tools at 6pm Friday. The injury caused minimal bleeding and he says it doesn’t need stitches. </a:t>
            </a:r>
          </a:p>
          <a:p>
            <a:pPr marL="0" indent="0">
              <a:buNone/>
            </a:pPr>
            <a:endParaRPr lang="en-US" sz="2000" b="1" dirty="0">
              <a:solidFill>
                <a:srgbClr val="FFFF99"/>
              </a:solidFill>
            </a:endParaRPr>
          </a:p>
          <a:p>
            <a:pPr marL="0" indent="0">
              <a:buNone/>
            </a:pPr>
            <a:r>
              <a:rPr lang="en-US" sz="2000" b="1" dirty="0">
                <a:solidFill>
                  <a:srgbClr val="FFFF99"/>
                </a:solidFill>
              </a:rPr>
              <a:t>Does he need tetanus vaccine tonight or can he wait until Monday when your office is open? </a:t>
            </a:r>
          </a:p>
        </p:txBody>
      </p:sp>
      <p:sp>
        <p:nvSpPr>
          <p:cNvPr id="3" name="Slide Number Placeholder 2"/>
          <p:cNvSpPr>
            <a:spLocks noGrp="1"/>
          </p:cNvSpPr>
          <p:nvPr>
            <p:ph type="sldNum" sz="quarter" idx="12"/>
          </p:nvPr>
        </p:nvSpPr>
        <p:spPr/>
        <p:txBody>
          <a:bodyPr/>
          <a:lstStyle/>
          <a:p>
            <a:fld id="{6D22F896-40B5-4ADD-8801-0D06FADFA095}" type="slidenum">
              <a:rPr lang="en-US" smtClean="0"/>
              <a:t>112</a:t>
            </a:fld>
            <a:endParaRPr lang="en-US" dirty="0"/>
          </a:p>
        </p:txBody>
      </p:sp>
      <p:sp>
        <p:nvSpPr>
          <p:cNvPr id="2" name="Date Placeholder 1">
            <a:extLst>
              <a:ext uri="{FF2B5EF4-FFF2-40B4-BE49-F238E27FC236}">
                <a16:creationId xmlns:a16="http://schemas.microsoft.com/office/drawing/2014/main" id="{29A42A2B-8AF7-884A-BF8D-4165AE2BED56}"/>
              </a:ext>
            </a:extLst>
          </p:cNvPr>
          <p:cNvSpPr>
            <a:spLocks noGrp="1"/>
          </p:cNvSpPr>
          <p:nvPr>
            <p:ph type="dt" sz="half" idx="10"/>
          </p:nvPr>
        </p:nvSpPr>
        <p:spPr/>
        <p:txBody>
          <a:bodyPr/>
          <a:lstStyle/>
          <a:p>
            <a:r>
              <a:rPr lang="en-US"/>
              <a:t>6/24/22</a:t>
            </a:r>
            <a:endParaRPr lang="en-US" dirty="0"/>
          </a:p>
        </p:txBody>
      </p:sp>
      <p:sp>
        <p:nvSpPr>
          <p:cNvPr id="4" name="Footer Placeholder 3">
            <a:extLst>
              <a:ext uri="{FF2B5EF4-FFF2-40B4-BE49-F238E27FC236}">
                <a16:creationId xmlns:a16="http://schemas.microsoft.com/office/drawing/2014/main" id="{77D2ECE6-3204-3342-A050-15907516BFE8}"/>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3662210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2"/>
          <p:cNvSpPr>
            <a:spLocks noGrp="1" noChangeArrowheads="1"/>
          </p:cNvSpPr>
          <p:nvPr>
            <p:ph type="ctrTitle" idx="4294967295"/>
          </p:nvPr>
        </p:nvSpPr>
        <p:spPr>
          <a:xfrm>
            <a:off x="2438400" y="304800"/>
            <a:ext cx="7772400" cy="1066800"/>
          </a:xfrm>
        </p:spPr>
        <p:txBody>
          <a:bodyPr/>
          <a:lstStyle/>
          <a:p>
            <a:pPr algn="l" eaLnBrk="1" hangingPunct="1"/>
            <a:r>
              <a:rPr lang="en-US" sz="4800" b="1" i="1" dirty="0">
                <a:solidFill>
                  <a:srgbClr val="FFFF99"/>
                </a:solidFill>
              </a:rPr>
              <a:t>Test Your Knowledge!</a:t>
            </a:r>
          </a:p>
        </p:txBody>
      </p:sp>
      <p:sp>
        <p:nvSpPr>
          <p:cNvPr id="371715" name="Rectangle 3"/>
          <p:cNvSpPr>
            <a:spLocks noGrp="1" noChangeArrowheads="1"/>
          </p:cNvSpPr>
          <p:nvPr>
            <p:ph type="subTitle" idx="4294967295"/>
          </p:nvPr>
        </p:nvSpPr>
        <p:spPr>
          <a:xfrm>
            <a:off x="1290918" y="1600200"/>
            <a:ext cx="9654988" cy="2209800"/>
          </a:xfrm>
        </p:spPr>
        <p:txBody>
          <a:bodyPr/>
          <a:lstStyle/>
          <a:p>
            <a:pPr marL="0" indent="0">
              <a:buNone/>
            </a:pPr>
            <a:r>
              <a:rPr lang="en-US" sz="2400" dirty="0"/>
              <a:t>Sam is a 32 year old carpenter. He punctured the palm of his hand with one of his tools at 6pm Friday. The injury caused minimal bleeding and he says it doesn’t need stitches. </a:t>
            </a:r>
          </a:p>
          <a:p>
            <a:pPr marL="0" indent="0">
              <a:buNone/>
            </a:pPr>
            <a:r>
              <a:rPr lang="en-US" sz="2400" b="1" dirty="0">
                <a:solidFill>
                  <a:srgbClr val="FFFF99"/>
                </a:solidFill>
              </a:rPr>
              <a:t>Does he need tetanus vaccine tonight or can he wait until Monday when your office is open?* </a:t>
            </a:r>
          </a:p>
        </p:txBody>
      </p:sp>
      <p:sp>
        <p:nvSpPr>
          <p:cNvPr id="371716" name="TextBox 2"/>
          <p:cNvSpPr txBox="1">
            <a:spLocks noChangeArrowheads="1"/>
          </p:cNvSpPr>
          <p:nvPr/>
        </p:nvSpPr>
        <p:spPr bwMode="auto">
          <a:xfrm>
            <a:off x="941294" y="3886200"/>
            <a:ext cx="10233212" cy="1569660"/>
          </a:xfrm>
          <a:prstGeom prst="rect">
            <a:avLst/>
          </a:prstGeom>
          <a:noFill/>
          <a:ln w="9525">
            <a:noFill/>
            <a:miter lim="800000"/>
            <a:headEnd/>
            <a:tailEnd/>
          </a:ln>
        </p:spPr>
        <p:txBody>
          <a:bodyPr wrap="square">
            <a:spAutoFit/>
          </a:bodyPr>
          <a:lstStyle/>
          <a:p>
            <a:r>
              <a:rPr lang="en-US" sz="2400" dirty="0">
                <a:solidFill>
                  <a:srgbClr val="FFFFFF"/>
                </a:solidFill>
                <a:latin typeface="Calibri"/>
              </a:rPr>
              <a:t>The decision to delay a booster dose of tetanus toxoid following an injury should be based on the nature of the injury and likelihood that the injured person is susceptible to tetanus. If a tetanus booster is recommended he should receive Tdap if he has not received Tdap previously. </a:t>
            </a:r>
            <a:endParaRPr lang="en-US" sz="2400" b="1" dirty="0">
              <a:solidFill>
                <a:srgbClr val="FFFFFF"/>
              </a:solidFill>
              <a:latin typeface="Calibri"/>
            </a:endParaRPr>
          </a:p>
        </p:txBody>
      </p:sp>
      <p:sp>
        <p:nvSpPr>
          <p:cNvPr id="445445" name="Rectangle 6"/>
          <p:cNvSpPr>
            <a:spLocks noChangeArrowheads="1"/>
          </p:cNvSpPr>
          <p:nvPr/>
        </p:nvSpPr>
        <p:spPr bwMode="auto">
          <a:xfrm>
            <a:off x="1290918" y="6047117"/>
            <a:ext cx="9882996" cy="523220"/>
          </a:xfrm>
          <a:prstGeom prst="rect">
            <a:avLst/>
          </a:prstGeom>
          <a:noFill/>
          <a:ln w="9525">
            <a:noFill/>
            <a:miter lim="800000"/>
            <a:headEnd/>
            <a:tailEnd/>
          </a:ln>
        </p:spPr>
        <p:txBody>
          <a:bodyPr wrap="square">
            <a:spAutoFit/>
          </a:bodyPr>
          <a:lstStyle/>
          <a:p>
            <a:pPr>
              <a:defRPr/>
            </a:pPr>
            <a:r>
              <a:rPr lang="en-US" sz="1400" b="1" dirty="0">
                <a:solidFill>
                  <a:srgbClr val="FFFFFF"/>
                </a:solidFill>
                <a:latin typeface="Calibri"/>
              </a:rPr>
              <a:t>*Updated Recommendations for Use of Tetanus Toxoid, Reduced Diphtheria Toxoid and Acellular Pertussis (Tdap) Vaccine from the Advisory Committee on Immunization Practices, 2010  MMWR / January 14, 2011 /</a:t>
            </a:r>
            <a:r>
              <a:rPr lang="en-US" sz="1200" b="1" dirty="0">
                <a:solidFill>
                  <a:srgbClr val="FFFFFF"/>
                </a:solidFill>
                <a:latin typeface="Calibri"/>
              </a:rPr>
              <a:t> Vol. 60 / No. 1 </a:t>
            </a:r>
          </a:p>
        </p:txBody>
      </p:sp>
      <p:sp>
        <p:nvSpPr>
          <p:cNvPr id="3" name="Slide Number Placeholder 2"/>
          <p:cNvSpPr>
            <a:spLocks noGrp="1"/>
          </p:cNvSpPr>
          <p:nvPr>
            <p:ph type="sldNum" sz="quarter" idx="12"/>
          </p:nvPr>
        </p:nvSpPr>
        <p:spPr/>
        <p:txBody>
          <a:bodyPr/>
          <a:lstStyle/>
          <a:p>
            <a:fld id="{6D22F896-40B5-4ADD-8801-0D06FADFA095}" type="slidenum">
              <a:rPr lang="en-US" smtClean="0"/>
              <a:t>113</a:t>
            </a:fld>
            <a:endParaRPr lang="en-US" dirty="0"/>
          </a:p>
        </p:txBody>
      </p:sp>
      <p:sp>
        <p:nvSpPr>
          <p:cNvPr id="2" name="Date Placeholder 1">
            <a:extLst>
              <a:ext uri="{FF2B5EF4-FFF2-40B4-BE49-F238E27FC236}">
                <a16:creationId xmlns:a16="http://schemas.microsoft.com/office/drawing/2014/main" id="{C6CF4544-EE72-5046-B1A9-3F0680B0D923}"/>
              </a:ext>
            </a:extLst>
          </p:cNvPr>
          <p:cNvSpPr>
            <a:spLocks noGrp="1"/>
          </p:cNvSpPr>
          <p:nvPr>
            <p:ph type="dt" sz="half" idx="10"/>
          </p:nvPr>
        </p:nvSpPr>
        <p:spPr/>
        <p:txBody>
          <a:bodyPr/>
          <a:lstStyle/>
          <a:p>
            <a:r>
              <a:rPr lang="en-US"/>
              <a:t>6/24/22</a:t>
            </a:r>
            <a:endParaRPr lang="en-US" dirty="0"/>
          </a:p>
        </p:txBody>
      </p:sp>
      <p:sp>
        <p:nvSpPr>
          <p:cNvPr id="4" name="Footer Placeholder 3">
            <a:extLst>
              <a:ext uri="{FF2B5EF4-FFF2-40B4-BE49-F238E27FC236}">
                <a16:creationId xmlns:a16="http://schemas.microsoft.com/office/drawing/2014/main" id="{8276CEA0-F198-F942-8978-33167C7898B5}"/>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19238577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ChangeArrowheads="1"/>
          </p:cNvSpPr>
          <p:nvPr>
            <p:ph type="ctrTitle" idx="4294967295"/>
          </p:nvPr>
        </p:nvSpPr>
        <p:spPr>
          <a:xfrm>
            <a:off x="2498558" y="629652"/>
            <a:ext cx="7772400" cy="1066800"/>
          </a:xfrm>
        </p:spPr>
        <p:txBody>
          <a:bodyPr/>
          <a:lstStyle/>
          <a:p>
            <a:pPr algn="l" eaLnBrk="1" hangingPunct="1"/>
            <a:r>
              <a:rPr lang="en-US" sz="4800" b="1" i="1" dirty="0">
                <a:solidFill>
                  <a:srgbClr val="FFFF99"/>
                </a:solidFill>
              </a:rPr>
              <a:t>Test Your Knowledge!</a:t>
            </a:r>
          </a:p>
        </p:txBody>
      </p:sp>
      <p:sp>
        <p:nvSpPr>
          <p:cNvPr id="2" name="TextBox 1"/>
          <p:cNvSpPr txBox="1"/>
          <p:nvPr/>
        </p:nvSpPr>
        <p:spPr>
          <a:xfrm>
            <a:off x="1239253" y="2105526"/>
            <a:ext cx="8061157" cy="1631216"/>
          </a:xfrm>
          <a:prstGeom prst="rect">
            <a:avLst/>
          </a:prstGeom>
          <a:noFill/>
        </p:spPr>
        <p:txBody>
          <a:bodyPr wrap="square" rtlCol="0">
            <a:spAutoFit/>
          </a:bodyPr>
          <a:lstStyle/>
          <a:p>
            <a:r>
              <a:rPr lang="en-US" sz="2000" dirty="0"/>
              <a:t>A 45-year-old patient will be traveling to Haiti for a mission trip.  She doesn’t recall ever getting an MMR booster.  She was immune to rubella when pregnant 20 years ago.  Her measles titer is negative.</a:t>
            </a:r>
          </a:p>
          <a:p>
            <a:endParaRPr lang="en-US" sz="2000" dirty="0"/>
          </a:p>
          <a:p>
            <a:r>
              <a:rPr lang="en-US" sz="2000" dirty="0">
                <a:solidFill>
                  <a:schemeClr val="accent5">
                    <a:lumMod val="60000"/>
                    <a:lumOff val="40000"/>
                  </a:schemeClr>
                </a:solidFill>
              </a:rPr>
              <a:t>Would you recommend an MMR booster?</a:t>
            </a:r>
          </a:p>
        </p:txBody>
      </p:sp>
      <p:sp>
        <p:nvSpPr>
          <p:cNvPr id="4" name="Slide Number Placeholder 3"/>
          <p:cNvSpPr>
            <a:spLocks noGrp="1"/>
          </p:cNvSpPr>
          <p:nvPr>
            <p:ph type="sldNum" sz="quarter" idx="12"/>
          </p:nvPr>
        </p:nvSpPr>
        <p:spPr/>
        <p:txBody>
          <a:bodyPr/>
          <a:lstStyle/>
          <a:p>
            <a:fld id="{6D22F896-40B5-4ADD-8801-0D06FADFA095}" type="slidenum">
              <a:rPr lang="en-US" smtClean="0"/>
              <a:t>114</a:t>
            </a:fld>
            <a:endParaRPr lang="en-US" dirty="0"/>
          </a:p>
        </p:txBody>
      </p:sp>
      <p:sp>
        <p:nvSpPr>
          <p:cNvPr id="3" name="Date Placeholder 2">
            <a:extLst>
              <a:ext uri="{FF2B5EF4-FFF2-40B4-BE49-F238E27FC236}">
                <a16:creationId xmlns:a16="http://schemas.microsoft.com/office/drawing/2014/main" id="{EF414ECD-5344-654D-89D4-FA82381B7F98}"/>
              </a:ext>
            </a:extLst>
          </p:cNvPr>
          <p:cNvSpPr>
            <a:spLocks noGrp="1"/>
          </p:cNvSpPr>
          <p:nvPr>
            <p:ph type="dt" sz="half" idx="10"/>
          </p:nvPr>
        </p:nvSpPr>
        <p:spPr/>
        <p:txBody>
          <a:bodyPr/>
          <a:lstStyle/>
          <a:p>
            <a:r>
              <a:rPr lang="en-US"/>
              <a:t>6/24/22</a:t>
            </a:r>
            <a:endParaRPr lang="en-US" dirty="0"/>
          </a:p>
        </p:txBody>
      </p:sp>
      <p:sp>
        <p:nvSpPr>
          <p:cNvPr id="5" name="Footer Placeholder 4">
            <a:extLst>
              <a:ext uri="{FF2B5EF4-FFF2-40B4-BE49-F238E27FC236}">
                <a16:creationId xmlns:a16="http://schemas.microsoft.com/office/drawing/2014/main" id="{CE8D2DE9-AF3F-404E-BCDA-F828BF3264D6}"/>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50357721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ChangeArrowheads="1"/>
          </p:cNvSpPr>
          <p:nvPr>
            <p:ph type="ctrTitle" idx="4294967295"/>
          </p:nvPr>
        </p:nvSpPr>
        <p:spPr>
          <a:xfrm>
            <a:off x="2438400" y="457200"/>
            <a:ext cx="7772400" cy="1066800"/>
          </a:xfrm>
        </p:spPr>
        <p:txBody>
          <a:bodyPr/>
          <a:lstStyle/>
          <a:p>
            <a:pPr algn="l" eaLnBrk="1" hangingPunct="1"/>
            <a:r>
              <a:rPr lang="en-US" sz="4800" b="1" i="1" dirty="0">
                <a:solidFill>
                  <a:srgbClr val="FFFF99"/>
                </a:solidFill>
              </a:rPr>
              <a:t>Test Your Knowledge!</a:t>
            </a:r>
          </a:p>
        </p:txBody>
      </p:sp>
      <p:sp>
        <p:nvSpPr>
          <p:cNvPr id="6" name="Rectangle 5"/>
          <p:cNvSpPr/>
          <p:nvPr/>
        </p:nvSpPr>
        <p:spPr>
          <a:xfrm>
            <a:off x="3137014" y="6283377"/>
            <a:ext cx="7315200" cy="307777"/>
          </a:xfrm>
          <a:prstGeom prst="rect">
            <a:avLst/>
          </a:prstGeom>
        </p:spPr>
        <p:txBody>
          <a:bodyPr>
            <a:spAutoFit/>
          </a:bodyPr>
          <a:lstStyle/>
          <a:p>
            <a:pPr>
              <a:defRPr/>
            </a:pPr>
            <a:r>
              <a:rPr lang="en-US" sz="1400" b="1" dirty="0">
                <a:solidFill>
                  <a:srgbClr val="FFFFFF"/>
                </a:solidFill>
                <a:latin typeface="Calibri"/>
              </a:rPr>
              <a:t>*Immunization Action Coalition, Ask the Experts - Reviewed July 2014</a:t>
            </a:r>
          </a:p>
        </p:txBody>
      </p:sp>
      <p:sp>
        <p:nvSpPr>
          <p:cNvPr id="7" name="Rectangle 6"/>
          <p:cNvSpPr/>
          <p:nvPr/>
        </p:nvSpPr>
        <p:spPr>
          <a:xfrm>
            <a:off x="2438400" y="3962400"/>
            <a:ext cx="7315200" cy="1938992"/>
          </a:xfrm>
          <a:prstGeom prst="rect">
            <a:avLst/>
          </a:prstGeom>
        </p:spPr>
        <p:txBody>
          <a:bodyPr wrap="square">
            <a:spAutoFit/>
          </a:bodyPr>
          <a:lstStyle/>
          <a:p>
            <a:r>
              <a:rPr lang="en-US" sz="2400" dirty="0">
                <a:solidFill>
                  <a:srgbClr val="FFFFFF"/>
                </a:solidFill>
                <a:latin typeface="Calibri"/>
              </a:rPr>
              <a:t>ACIP recommends 2 doses of MMR given at least 4 weeks apart for any adult born in 1957 or later who plans to travel internationally. There is no harm in giving MMR vaccine to a person who may already be immune to one or more of the vaccine viruses.</a:t>
            </a:r>
          </a:p>
        </p:txBody>
      </p:sp>
      <p:sp>
        <p:nvSpPr>
          <p:cNvPr id="8" name="Rectangle 3"/>
          <p:cNvSpPr txBox="1">
            <a:spLocks noChangeArrowheads="1"/>
          </p:cNvSpPr>
          <p:nvPr/>
        </p:nvSpPr>
        <p:spPr>
          <a:xfrm>
            <a:off x="2438400" y="1827927"/>
            <a:ext cx="7315200" cy="220980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A 45-year-old patient will be traveling to Haiti for a mission trip. She doesn't recall ever getting an MMR booster. She was immune to rubella when pregnant 20 years ago. Her measles titer is negative. </a:t>
            </a:r>
          </a:p>
          <a:p>
            <a:pPr marL="0" indent="0">
              <a:buFont typeface="Arial" panose="020B0604020202020204" pitchFamily="34" charset="0"/>
              <a:buNone/>
            </a:pPr>
            <a:endParaRPr lang="en-US" sz="2400" b="1" i="1" dirty="0">
              <a:solidFill>
                <a:schemeClr val="tx2">
                  <a:lumMod val="40000"/>
                  <a:lumOff val="60000"/>
                </a:schemeClr>
              </a:solidFill>
            </a:endParaRPr>
          </a:p>
          <a:p>
            <a:pPr marL="0" indent="0">
              <a:buFont typeface="Arial" panose="020B0604020202020204" pitchFamily="34" charset="0"/>
              <a:buNone/>
            </a:pPr>
            <a:r>
              <a:rPr lang="en-US" sz="2400" b="1" dirty="0">
                <a:solidFill>
                  <a:schemeClr val="accent5">
                    <a:lumMod val="60000"/>
                    <a:lumOff val="40000"/>
                  </a:schemeClr>
                </a:solidFill>
              </a:rPr>
              <a:t>Would you recommend an MMR booster?*</a:t>
            </a:r>
          </a:p>
          <a:p>
            <a:pPr marL="0" indent="0">
              <a:buFont typeface="Arial" panose="020B0604020202020204" pitchFamily="34" charset="0"/>
              <a:buNone/>
            </a:pPr>
            <a:r>
              <a:rPr lang="en-US" b="1" dirty="0">
                <a:solidFill>
                  <a:schemeClr val="accent5">
                    <a:lumMod val="60000"/>
                    <a:lumOff val="40000"/>
                  </a:schemeClr>
                </a:solidFill>
              </a:rPr>
              <a:t>  </a:t>
            </a:r>
          </a:p>
        </p:txBody>
      </p:sp>
      <p:sp>
        <p:nvSpPr>
          <p:cNvPr id="3" name="Slide Number Placeholder 2"/>
          <p:cNvSpPr>
            <a:spLocks noGrp="1"/>
          </p:cNvSpPr>
          <p:nvPr>
            <p:ph type="sldNum" sz="quarter" idx="12"/>
          </p:nvPr>
        </p:nvSpPr>
        <p:spPr/>
        <p:txBody>
          <a:bodyPr/>
          <a:lstStyle/>
          <a:p>
            <a:fld id="{6D22F896-40B5-4ADD-8801-0D06FADFA095}" type="slidenum">
              <a:rPr lang="en-US" smtClean="0"/>
              <a:t>115</a:t>
            </a:fld>
            <a:endParaRPr lang="en-US" dirty="0"/>
          </a:p>
        </p:txBody>
      </p:sp>
      <p:sp>
        <p:nvSpPr>
          <p:cNvPr id="2" name="Date Placeholder 1">
            <a:extLst>
              <a:ext uri="{FF2B5EF4-FFF2-40B4-BE49-F238E27FC236}">
                <a16:creationId xmlns:a16="http://schemas.microsoft.com/office/drawing/2014/main" id="{43CFACE4-28C8-444D-8160-E13C62BBD003}"/>
              </a:ext>
            </a:extLst>
          </p:cNvPr>
          <p:cNvSpPr>
            <a:spLocks noGrp="1"/>
          </p:cNvSpPr>
          <p:nvPr>
            <p:ph type="dt" sz="half" idx="10"/>
          </p:nvPr>
        </p:nvSpPr>
        <p:spPr/>
        <p:txBody>
          <a:bodyPr/>
          <a:lstStyle/>
          <a:p>
            <a:r>
              <a:rPr lang="en-US"/>
              <a:t>6/24/22</a:t>
            </a:r>
            <a:endParaRPr lang="en-US" dirty="0"/>
          </a:p>
        </p:txBody>
      </p:sp>
      <p:sp>
        <p:nvSpPr>
          <p:cNvPr id="4" name="Footer Placeholder 3">
            <a:extLst>
              <a:ext uri="{FF2B5EF4-FFF2-40B4-BE49-F238E27FC236}">
                <a16:creationId xmlns:a16="http://schemas.microsoft.com/office/drawing/2014/main" id="{5434394C-B26E-7848-A886-AD00CC5E660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67960383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ChangeArrowheads="1"/>
          </p:cNvSpPr>
          <p:nvPr>
            <p:ph type="ctrTitle" idx="4294967295"/>
          </p:nvPr>
        </p:nvSpPr>
        <p:spPr>
          <a:xfrm>
            <a:off x="2438400" y="713874"/>
            <a:ext cx="7772400" cy="1066800"/>
          </a:xfrm>
        </p:spPr>
        <p:txBody>
          <a:bodyPr/>
          <a:lstStyle/>
          <a:p>
            <a:pPr algn="l"/>
            <a:r>
              <a:rPr lang="en-US" sz="4800" b="1" i="1" dirty="0">
                <a:solidFill>
                  <a:srgbClr val="FFFF99"/>
                </a:solidFill>
              </a:rPr>
              <a:t>Test Your Knowledge!</a:t>
            </a:r>
          </a:p>
        </p:txBody>
      </p:sp>
      <p:sp>
        <p:nvSpPr>
          <p:cNvPr id="437251" name="Rectangle 3"/>
          <p:cNvSpPr>
            <a:spLocks noGrp="1" noChangeArrowheads="1"/>
          </p:cNvSpPr>
          <p:nvPr>
            <p:ph type="subTitle" idx="4294967295"/>
          </p:nvPr>
        </p:nvSpPr>
        <p:spPr>
          <a:xfrm>
            <a:off x="2438400" y="2165685"/>
            <a:ext cx="7315200" cy="1600200"/>
          </a:xfrm>
        </p:spPr>
        <p:txBody>
          <a:bodyPr/>
          <a:lstStyle/>
          <a:p>
            <a:pPr marL="0" indent="0">
              <a:lnSpc>
                <a:spcPct val="80000"/>
              </a:lnSpc>
              <a:buNone/>
              <a:defRPr/>
            </a:pPr>
            <a:r>
              <a:rPr lang="en-US" sz="2400" dirty="0"/>
              <a:t>Lillian, a 50 year old grandmother, was given DTaP instead of Tdap.</a:t>
            </a:r>
          </a:p>
          <a:p>
            <a:pPr marL="0" indent="0">
              <a:lnSpc>
                <a:spcPct val="80000"/>
              </a:lnSpc>
              <a:buNone/>
              <a:defRPr/>
            </a:pPr>
            <a:endParaRPr lang="en-US" sz="2400" dirty="0"/>
          </a:p>
          <a:p>
            <a:pPr marL="0" indent="0">
              <a:lnSpc>
                <a:spcPct val="80000"/>
              </a:lnSpc>
              <a:buNone/>
              <a:defRPr/>
            </a:pPr>
            <a:r>
              <a:rPr lang="en-US" sz="2400" b="1" dirty="0">
                <a:solidFill>
                  <a:schemeClr val="accent5">
                    <a:lumMod val="60000"/>
                    <a:lumOff val="40000"/>
                  </a:schemeClr>
                </a:solidFill>
              </a:rPr>
              <a:t>Does she need to receive one dose of Tdap? </a:t>
            </a:r>
          </a:p>
        </p:txBody>
      </p:sp>
      <p:sp>
        <p:nvSpPr>
          <p:cNvPr id="437253" name="Text Box 5"/>
          <p:cNvSpPr txBox="1">
            <a:spLocks noChangeArrowheads="1"/>
          </p:cNvSpPr>
          <p:nvPr/>
        </p:nvSpPr>
        <p:spPr bwMode="auto">
          <a:xfrm>
            <a:off x="2438400" y="3275012"/>
            <a:ext cx="7315200" cy="1569660"/>
          </a:xfrm>
          <a:prstGeom prst="rect">
            <a:avLst/>
          </a:prstGeom>
          <a:noFill/>
          <a:ln w="9525">
            <a:noFill/>
            <a:miter lim="800000"/>
            <a:headEnd/>
            <a:tailEnd/>
          </a:ln>
        </p:spPr>
        <p:txBody>
          <a:bodyPr>
            <a:spAutoFit/>
          </a:bodyPr>
          <a:lstStyle/>
          <a:p>
            <a:pPr>
              <a:spcBef>
                <a:spcPct val="50000"/>
              </a:spcBef>
              <a:defRPr/>
            </a:pPr>
            <a:endParaRPr lang="en-US" sz="2400" dirty="0">
              <a:solidFill>
                <a:srgbClr val="FFFFFF"/>
              </a:solidFill>
              <a:latin typeface="Calibri"/>
            </a:endParaRPr>
          </a:p>
          <a:p>
            <a:pPr>
              <a:spcBef>
                <a:spcPct val="50000"/>
              </a:spcBef>
              <a:defRPr/>
            </a:pPr>
            <a:endParaRPr lang="en-US" sz="2400" dirty="0">
              <a:solidFill>
                <a:srgbClr val="FFFFFF"/>
              </a:solidFill>
              <a:latin typeface="Calibri"/>
            </a:endParaRPr>
          </a:p>
          <a:p>
            <a:pPr>
              <a:spcBef>
                <a:spcPct val="50000"/>
              </a:spcBef>
              <a:defRPr/>
            </a:pPr>
            <a:endParaRPr lang="en-US" sz="2400" dirty="0">
              <a:solidFill>
                <a:srgbClr val="FFFFCC"/>
              </a:solidFill>
              <a:latin typeface="Calibri"/>
            </a:endParaRPr>
          </a:p>
        </p:txBody>
      </p:sp>
      <p:sp>
        <p:nvSpPr>
          <p:cNvPr id="3" name="Slide Number Placeholder 2"/>
          <p:cNvSpPr>
            <a:spLocks noGrp="1"/>
          </p:cNvSpPr>
          <p:nvPr>
            <p:ph type="sldNum" sz="quarter" idx="12"/>
          </p:nvPr>
        </p:nvSpPr>
        <p:spPr/>
        <p:txBody>
          <a:bodyPr/>
          <a:lstStyle/>
          <a:p>
            <a:fld id="{6D22F896-40B5-4ADD-8801-0D06FADFA095}" type="slidenum">
              <a:rPr lang="en-US" smtClean="0"/>
              <a:t>116</a:t>
            </a:fld>
            <a:endParaRPr lang="en-US" dirty="0"/>
          </a:p>
        </p:txBody>
      </p:sp>
      <p:sp>
        <p:nvSpPr>
          <p:cNvPr id="2" name="Date Placeholder 1">
            <a:extLst>
              <a:ext uri="{FF2B5EF4-FFF2-40B4-BE49-F238E27FC236}">
                <a16:creationId xmlns:a16="http://schemas.microsoft.com/office/drawing/2014/main" id="{0F8B87A1-D552-A743-AF7D-2FA9DB9ABDA2}"/>
              </a:ext>
            </a:extLst>
          </p:cNvPr>
          <p:cNvSpPr>
            <a:spLocks noGrp="1"/>
          </p:cNvSpPr>
          <p:nvPr>
            <p:ph type="dt" sz="half" idx="10"/>
          </p:nvPr>
        </p:nvSpPr>
        <p:spPr/>
        <p:txBody>
          <a:bodyPr/>
          <a:lstStyle/>
          <a:p>
            <a:r>
              <a:rPr lang="en-US"/>
              <a:t>6/24/22</a:t>
            </a:r>
            <a:endParaRPr lang="en-US" dirty="0"/>
          </a:p>
        </p:txBody>
      </p:sp>
      <p:sp>
        <p:nvSpPr>
          <p:cNvPr id="4" name="Footer Placeholder 3">
            <a:extLst>
              <a:ext uri="{FF2B5EF4-FFF2-40B4-BE49-F238E27FC236}">
                <a16:creationId xmlns:a16="http://schemas.microsoft.com/office/drawing/2014/main" id="{0FF1F3D5-6DAF-4F42-AA45-01CD55E3293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4600314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ChangeArrowheads="1"/>
          </p:cNvSpPr>
          <p:nvPr>
            <p:ph type="ctrTitle" idx="4294967295"/>
          </p:nvPr>
        </p:nvSpPr>
        <p:spPr>
          <a:xfrm>
            <a:off x="2438400" y="617479"/>
            <a:ext cx="7772400" cy="1066800"/>
          </a:xfrm>
        </p:spPr>
        <p:txBody>
          <a:bodyPr/>
          <a:lstStyle/>
          <a:p>
            <a:pPr algn="l"/>
            <a:r>
              <a:rPr lang="en-US" sz="4800" b="1" i="1" dirty="0">
                <a:solidFill>
                  <a:srgbClr val="FFFF99"/>
                </a:solidFill>
              </a:rPr>
              <a:t>Test Your Knowledge!</a:t>
            </a:r>
          </a:p>
        </p:txBody>
      </p:sp>
      <p:sp>
        <p:nvSpPr>
          <p:cNvPr id="437251" name="Rectangle 3"/>
          <p:cNvSpPr>
            <a:spLocks noGrp="1" noChangeArrowheads="1"/>
          </p:cNvSpPr>
          <p:nvPr>
            <p:ph type="subTitle" idx="4294967295"/>
          </p:nvPr>
        </p:nvSpPr>
        <p:spPr>
          <a:xfrm>
            <a:off x="2492482" y="1949987"/>
            <a:ext cx="7315200" cy="1600200"/>
          </a:xfrm>
        </p:spPr>
        <p:txBody>
          <a:bodyPr/>
          <a:lstStyle/>
          <a:p>
            <a:pPr marL="0" indent="0">
              <a:lnSpc>
                <a:spcPct val="80000"/>
              </a:lnSpc>
              <a:buNone/>
              <a:defRPr/>
            </a:pPr>
            <a:r>
              <a:rPr lang="en-US" sz="2400" dirty="0"/>
              <a:t>Lillian, a 50 year old grandmother, was given DTaP instead of Tdap.</a:t>
            </a:r>
          </a:p>
          <a:p>
            <a:pPr marL="0" indent="0">
              <a:lnSpc>
                <a:spcPct val="80000"/>
              </a:lnSpc>
              <a:buNone/>
              <a:defRPr/>
            </a:pPr>
            <a:endParaRPr lang="en-US" sz="2400" dirty="0">
              <a:solidFill>
                <a:schemeClr val="accent5">
                  <a:lumMod val="60000"/>
                  <a:lumOff val="40000"/>
                </a:schemeClr>
              </a:solidFill>
            </a:endParaRPr>
          </a:p>
          <a:p>
            <a:pPr marL="0" indent="0">
              <a:lnSpc>
                <a:spcPct val="80000"/>
              </a:lnSpc>
              <a:buNone/>
              <a:defRPr/>
            </a:pPr>
            <a:r>
              <a:rPr lang="en-US" sz="2400" b="1" dirty="0">
                <a:solidFill>
                  <a:schemeClr val="accent5">
                    <a:lumMod val="60000"/>
                    <a:lumOff val="40000"/>
                  </a:schemeClr>
                </a:solidFill>
              </a:rPr>
              <a:t>Does she need to receive one dose of </a:t>
            </a:r>
            <a:r>
              <a:rPr lang="en-US" sz="2400" b="1" dirty="0" err="1">
                <a:solidFill>
                  <a:schemeClr val="accent5">
                    <a:lumMod val="60000"/>
                    <a:lumOff val="40000"/>
                  </a:schemeClr>
                </a:solidFill>
              </a:rPr>
              <a:t>Tdap</a:t>
            </a:r>
            <a:r>
              <a:rPr lang="en-US" sz="2400" b="1" dirty="0">
                <a:solidFill>
                  <a:schemeClr val="accent5">
                    <a:lumMod val="60000"/>
                    <a:lumOff val="40000"/>
                  </a:schemeClr>
                </a:solidFill>
              </a:rPr>
              <a:t>?*  </a:t>
            </a:r>
          </a:p>
        </p:txBody>
      </p:sp>
      <p:sp>
        <p:nvSpPr>
          <p:cNvPr id="437253" name="Text Box 5"/>
          <p:cNvSpPr txBox="1">
            <a:spLocks noChangeArrowheads="1"/>
          </p:cNvSpPr>
          <p:nvPr/>
        </p:nvSpPr>
        <p:spPr bwMode="auto">
          <a:xfrm>
            <a:off x="2438400" y="3275012"/>
            <a:ext cx="7315200" cy="1569660"/>
          </a:xfrm>
          <a:prstGeom prst="rect">
            <a:avLst/>
          </a:prstGeom>
          <a:noFill/>
          <a:ln w="9525">
            <a:noFill/>
            <a:miter lim="800000"/>
            <a:headEnd/>
            <a:tailEnd/>
          </a:ln>
        </p:spPr>
        <p:txBody>
          <a:bodyPr>
            <a:spAutoFit/>
          </a:bodyPr>
          <a:lstStyle/>
          <a:p>
            <a:pPr>
              <a:spcBef>
                <a:spcPct val="50000"/>
              </a:spcBef>
              <a:defRPr/>
            </a:pPr>
            <a:endParaRPr lang="en-US" sz="2400" dirty="0">
              <a:solidFill>
                <a:srgbClr val="FFFFFF"/>
              </a:solidFill>
              <a:latin typeface="Calibri"/>
            </a:endParaRPr>
          </a:p>
          <a:p>
            <a:pPr>
              <a:spcBef>
                <a:spcPct val="50000"/>
              </a:spcBef>
              <a:defRPr/>
            </a:pPr>
            <a:endParaRPr lang="en-US" sz="2400" dirty="0">
              <a:solidFill>
                <a:srgbClr val="FFFFFF"/>
              </a:solidFill>
              <a:latin typeface="Calibri"/>
            </a:endParaRPr>
          </a:p>
          <a:p>
            <a:pPr>
              <a:spcBef>
                <a:spcPct val="50000"/>
              </a:spcBef>
              <a:defRPr/>
            </a:pPr>
            <a:endParaRPr lang="en-US" sz="2400" dirty="0">
              <a:solidFill>
                <a:srgbClr val="FFFFCC"/>
              </a:solidFill>
              <a:latin typeface="Calibri"/>
            </a:endParaRPr>
          </a:p>
        </p:txBody>
      </p:sp>
      <p:sp>
        <p:nvSpPr>
          <p:cNvPr id="6" name="Rectangle 5"/>
          <p:cNvSpPr/>
          <p:nvPr/>
        </p:nvSpPr>
        <p:spPr>
          <a:xfrm>
            <a:off x="2438400" y="3701793"/>
            <a:ext cx="7315200" cy="2308324"/>
          </a:xfrm>
          <a:prstGeom prst="rect">
            <a:avLst/>
          </a:prstGeom>
        </p:spPr>
        <p:txBody>
          <a:bodyPr wrap="square">
            <a:spAutoFit/>
          </a:bodyPr>
          <a:lstStyle/>
          <a:p>
            <a:r>
              <a:rPr lang="en-US" sz="2400" dirty="0">
                <a:solidFill>
                  <a:srgbClr val="FFFFFF"/>
                </a:solidFill>
                <a:latin typeface="Calibri"/>
              </a:rPr>
              <a:t>Lillian received the appropriate amount of tetanus toxoid and MORE diphtheria toxoid and pertussis antigen than is recommended. Count the dose as Tdap. The patient does not need a repeat dose of Tdap. </a:t>
            </a:r>
          </a:p>
          <a:p>
            <a:endParaRPr lang="en-US" sz="2400" b="1" dirty="0">
              <a:solidFill>
                <a:srgbClr val="FFFF00">
                  <a:lumMod val="40000"/>
                  <a:lumOff val="60000"/>
                </a:srgbClr>
              </a:solidFill>
              <a:latin typeface="Calibri"/>
            </a:endParaRPr>
          </a:p>
          <a:p>
            <a:r>
              <a:rPr lang="en-US" sz="2400" b="1" dirty="0">
                <a:solidFill>
                  <a:srgbClr val="FFFF00">
                    <a:lumMod val="40000"/>
                    <a:lumOff val="60000"/>
                  </a:srgbClr>
                </a:solidFill>
                <a:latin typeface="Calibri"/>
              </a:rPr>
              <a:t>Take measures to prevent this error in the future.</a:t>
            </a:r>
            <a:r>
              <a:rPr lang="en-US" sz="2400" dirty="0">
                <a:solidFill>
                  <a:srgbClr val="FFFFFF"/>
                </a:solidFill>
                <a:latin typeface="Calibri"/>
              </a:rPr>
              <a:t> </a:t>
            </a:r>
          </a:p>
        </p:txBody>
      </p:sp>
      <p:sp>
        <p:nvSpPr>
          <p:cNvPr id="7" name="Rectangle 6"/>
          <p:cNvSpPr/>
          <p:nvPr/>
        </p:nvSpPr>
        <p:spPr>
          <a:xfrm>
            <a:off x="3457393" y="6281516"/>
            <a:ext cx="5366982" cy="307777"/>
          </a:xfrm>
          <a:prstGeom prst="rect">
            <a:avLst/>
          </a:prstGeom>
        </p:spPr>
        <p:txBody>
          <a:bodyPr wrap="none">
            <a:spAutoFit/>
          </a:bodyPr>
          <a:lstStyle/>
          <a:p>
            <a:pPr>
              <a:defRPr/>
            </a:pPr>
            <a:r>
              <a:rPr lang="en-US" sz="1400" b="1" dirty="0">
                <a:solidFill>
                  <a:srgbClr val="FFFFFF"/>
                </a:solidFill>
                <a:latin typeface="Calibri"/>
              </a:rPr>
              <a:t>*Immunization Action Coalition, Ask the Experts - Reviewed July 2014</a:t>
            </a:r>
          </a:p>
        </p:txBody>
      </p:sp>
      <p:sp>
        <p:nvSpPr>
          <p:cNvPr id="3" name="Slide Number Placeholder 2"/>
          <p:cNvSpPr>
            <a:spLocks noGrp="1"/>
          </p:cNvSpPr>
          <p:nvPr>
            <p:ph type="sldNum" sz="quarter" idx="12"/>
          </p:nvPr>
        </p:nvSpPr>
        <p:spPr/>
        <p:txBody>
          <a:bodyPr/>
          <a:lstStyle/>
          <a:p>
            <a:fld id="{6D22F896-40B5-4ADD-8801-0D06FADFA095}" type="slidenum">
              <a:rPr lang="en-US" smtClean="0"/>
              <a:t>117</a:t>
            </a:fld>
            <a:endParaRPr lang="en-US" dirty="0"/>
          </a:p>
        </p:txBody>
      </p:sp>
      <p:sp>
        <p:nvSpPr>
          <p:cNvPr id="2" name="Date Placeholder 1">
            <a:extLst>
              <a:ext uri="{FF2B5EF4-FFF2-40B4-BE49-F238E27FC236}">
                <a16:creationId xmlns:a16="http://schemas.microsoft.com/office/drawing/2014/main" id="{0CDBA5A6-445D-004C-A100-7FC12F67F717}"/>
              </a:ext>
            </a:extLst>
          </p:cNvPr>
          <p:cNvSpPr>
            <a:spLocks noGrp="1"/>
          </p:cNvSpPr>
          <p:nvPr>
            <p:ph type="dt" sz="half" idx="10"/>
          </p:nvPr>
        </p:nvSpPr>
        <p:spPr/>
        <p:txBody>
          <a:bodyPr/>
          <a:lstStyle/>
          <a:p>
            <a:r>
              <a:rPr lang="en-US"/>
              <a:t>6/24/22</a:t>
            </a:r>
            <a:endParaRPr lang="en-US" dirty="0"/>
          </a:p>
        </p:txBody>
      </p:sp>
      <p:sp>
        <p:nvSpPr>
          <p:cNvPr id="4" name="Footer Placeholder 3">
            <a:extLst>
              <a:ext uri="{FF2B5EF4-FFF2-40B4-BE49-F238E27FC236}">
                <a16:creationId xmlns:a16="http://schemas.microsoft.com/office/drawing/2014/main" id="{E88E922E-C00A-7148-9E55-E442ABB23D5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03768120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Text Box 2"/>
          <p:cNvSpPr txBox="1">
            <a:spLocks noChangeArrowheads="1"/>
          </p:cNvSpPr>
          <p:nvPr/>
        </p:nvSpPr>
        <p:spPr bwMode="auto">
          <a:xfrm>
            <a:off x="2438400" y="2008605"/>
            <a:ext cx="7543800" cy="2492990"/>
          </a:xfrm>
          <a:prstGeom prst="rect">
            <a:avLst/>
          </a:prstGeom>
          <a:noFill/>
          <a:ln w="9525">
            <a:noFill/>
            <a:miter lim="800000"/>
            <a:headEnd/>
            <a:tailEnd/>
          </a:ln>
        </p:spPr>
        <p:txBody>
          <a:bodyPr wrap="square">
            <a:spAutoFit/>
          </a:bodyPr>
          <a:lstStyle/>
          <a:p>
            <a:pPr>
              <a:spcBef>
                <a:spcPct val="50000"/>
              </a:spcBef>
            </a:pPr>
            <a:r>
              <a:rPr lang="en-US" sz="2400" dirty="0">
                <a:solidFill>
                  <a:srgbClr val="FFFFFF"/>
                </a:solidFill>
                <a:latin typeface="Calibri"/>
              </a:rPr>
              <a:t>Morris is a 59 year old accountant. He is an alcoholic with chronic liver disease and smokes 1 pack of cigarettes per day. No other significant medical problems. His last tetanus booster was 12 years ago. He states he has never had measles or chicken pox.</a:t>
            </a:r>
          </a:p>
          <a:p>
            <a:pPr>
              <a:spcBef>
                <a:spcPct val="50000"/>
              </a:spcBef>
            </a:pPr>
            <a:r>
              <a:rPr lang="en-US" sz="2400" b="1" dirty="0">
                <a:solidFill>
                  <a:srgbClr val="FFFF99"/>
                </a:solidFill>
                <a:latin typeface="Calibri"/>
              </a:rPr>
              <a:t>What vaccines does he need?</a:t>
            </a:r>
            <a:endParaRPr lang="en-US" sz="2400" dirty="0">
              <a:solidFill>
                <a:srgbClr val="FFFFFF"/>
              </a:solidFill>
              <a:latin typeface="Calibri"/>
            </a:endParaRPr>
          </a:p>
        </p:txBody>
      </p:sp>
      <p:sp>
        <p:nvSpPr>
          <p:cNvPr id="449541" name="Text Box 5"/>
          <p:cNvSpPr txBox="1">
            <a:spLocks noChangeArrowheads="1"/>
          </p:cNvSpPr>
          <p:nvPr/>
        </p:nvSpPr>
        <p:spPr bwMode="auto">
          <a:xfrm>
            <a:off x="2438400" y="761346"/>
            <a:ext cx="7696200" cy="823912"/>
          </a:xfrm>
          <a:prstGeom prst="rect">
            <a:avLst/>
          </a:prstGeom>
          <a:noFill/>
          <a:ln w="9525">
            <a:noFill/>
            <a:miter lim="800000"/>
            <a:headEnd/>
            <a:tailEnd/>
          </a:ln>
        </p:spPr>
        <p:txBody>
          <a:bodyPr>
            <a:spAutoFit/>
          </a:bodyPr>
          <a:lstStyle/>
          <a:p>
            <a:pPr>
              <a:spcBef>
                <a:spcPct val="50000"/>
              </a:spcBef>
              <a:defRPr/>
            </a:pPr>
            <a:r>
              <a:rPr lang="en-US" sz="4800" b="1" i="1" kern="0" dirty="0">
                <a:solidFill>
                  <a:srgbClr val="FFFF99"/>
                </a:solidFill>
                <a:latin typeface="Calibri"/>
              </a:rPr>
              <a:t>Test Your Knowledge!</a:t>
            </a:r>
          </a:p>
        </p:txBody>
      </p:sp>
      <p:sp>
        <p:nvSpPr>
          <p:cNvPr id="3" name="Slide Number Placeholder 2"/>
          <p:cNvSpPr>
            <a:spLocks noGrp="1"/>
          </p:cNvSpPr>
          <p:nvPr>
            <p:ph type="sldNum" sz="quarter" idx="12"/>
          </p:nvPr>
        </p:nvSpPr>
        <p:spPr/>
        <p:txBody>
          <a:bodyPr/>
          <a:lstStyle/>
          <a:p>
            <a:fld id="{6D22F896-40B5-4ADD-8801-0D06FADFA095}" type="slidenum">
              <a:rPr lang="en-US" smtClean="0"/>
              <a:t>118</a:t>
            </a:fld>
            <a:endParaRPr lang="en-US" dirty="0"/>
          </a:p>
        </p:txBody>
      </p:sp>
      <p:sp>
        <p:nvSpPr>
          <p:cNvPr id="2" name="Date Placeholder 1">
            <a:extLst>
              <a:ext uri="{FF2B5EF4-FFF2-40B4-BE49-F238E27FC236}">
                <a16:creationId xmlns:a16="http://schemas.microsoft.com/office/drawing/2014/main" id="{6648EDE5-5B71-7740-B0A2-87BAC539E3C1}"/>
              </a:ext>
            </a:extLst>
          </p:cNvPr>
          <p:cNvSpPr>
            <a:spLocks noGrp="1"/>
          </p:cNvSpPr>
          <p:nvPr>
            <p:ph type="dt" sz="half" idx="10"/>
          </p:nvPr>
        </p:nvSpPr>
        <p:spPr/>
        <p:txBody>
          <a:bodyPr/>
          <a:lstStyle/>
          <a:p>
            <a:r>
              <a:rPr lang="en-US"/>
              <a:t>6/24/22</a:t>
            </a:r>
            <a:endParaRPr lang="en-US" dirty="0"/>
          </a:p>
        </p:txBody>
      </p:sp>
      <p:sp>
        <p:nvSpPr>
          <p:cNvPr id="4" name="Footer Placeholder 3">
            <a:extLst>
              <a:ext uri="{FF2B5EF4-FFF2-40B4-BE49-F238E27FC236}">
                <a16:creationId xmlns:a16="http://schemas.microsoft.com/office/drawing/2014/main" id="{5D506033-7E1D-F447-8648-52E7DC6D7E16}"/>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12875867"/>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Text Box 2"/>
          <p:cNvSpPr txBox="1">
            <a:spLocks noChangeArrowheads="1"/>
          </p:cNvSpPr>
          <p:nvPr/>
        </p:nvSpPr>
        <p:spPr bwMode="auto">
          <a:xfrm>
            <a:off x="2518154" y="1450840"/>
            <a:ext cx="7083046" cy="2492990"/>
          </a:xfrm>
          <a:prstGeom prst="rect">
            <a:avLst/>
          </a:prstGeom>
          <a:noFill/>
          <a:ln w="9525">
            <a:noFill/>
            <a:miter lim="800000"/>
            <a:headEnd/>
            <a:tailEnd/>
          </a:ln>
        </p:spPr>
        <p:txBody>
          <a:bodyPr wrap="square">
            <a:spAutoFit/>
          </a:bodyPr>
          <a:lstStyle/>
          <a:p>
            <a:pPr>
              <a:spcBef>
                <a:spcPct val="50000"/>
              </a:spcBef>
            </a:pPr>
            <a:r>
              <a:rPr lang="en-US" sz="2400" dirty="0">
                <a:solidFill>
                  <a:srgbClr val="FFFFFF"/>
                </a:solidFill>
                <a:latin typeface="Calibri"/>
              </a:rPr>
              <a:t>Morris is a 59 year old accountant. He is an alcoholic with chronic liver disease and smokes 1 pack of cigarettes per day. No other significant medical problems. His last tetanus booster was 12 years ago. He states he has never had measles or chicken pox.</a:t>
            </a:r>
          </a:p>
          <a:p>
            <a:pPr>
              <a:spcBef>
                <a:spcPct val="50000"/>
              </a:spcBef>
            </a:pPr>
            <a:r>
              <a:rPr lang="en-US" sz="2400" b="1" dirty="0">
                <a:solidFill>
                  <a:srgbClr val="FFFF99"/>
                </a:solidFill>
                <a:latin typeface="Calibri"/>
              </a:rPr>
              <a:t>What vaccines does he need?*</a:t>
            </a:r>
            <a:endParaRPr lang="en-US" sz="2400" dirty="0">
              <a:solidFill>
                <a:srgbClr val="FFFFFF"/>
              </a:solidFill>
              <a:latin typeface="Calibri"/>
            </a:endParaRPr>
          </a:p>
        </p:txBody>
      </p:sp>
      <p:sp>
        <p:nvSpPr>
          <p:cNvPr id="449541" name="Text Box 5"/>
          <p:cNvSpPr txBox="1">
            <a:spLocks noChangeArrowheads="1"/>
          </p:cNvSpPr>
          <p:nvPr/>
        </p:nvSpPr>
        <p:spPr bwMode="auto">
          <a:xfrm>
            <a:off x="2518154" y="498656"/>
            <a:ext cx="5772150" cy="830997"/>
          </a:xfrm>
          <a:prstGeom prst="rect">
            <a:avLst/>
          </a:prstGeom>
          <a:noFill/>
          <a:ln w="9525">
            <a:noFill/>
            <a:miter lim="800000"/>
            <a:headEnd/>
            <a:tailEnd/>
          </a:ln>
        </p:spPr>
        <p:txBody>
          <a:bodyPr>
            <a:spAutoFit/>
          </a:bodyPr>
          <a:lstStyle/>
          <a:p>
            <a:pPr>
              <a:spcBef>
                <a:spcPct val="50000"/>
              </a:spcBef>
              <a:defRPr/>
            </a:pPr>
            <a:r>
              <a:rPr lang="en-US" sz="4800" b="1" i="1" kern="0" dirty="0">
                <a:solidFill>
                  <a:srgbClr val="FFFF99"/>
                </a:solidFill>
                <a:latin typeface="Calibri"/>
              </a:rPr>
              <a:t>Test Your Knowledge!</a:t>
            </a:r>
          </a:p>
        </p:txBody>
      </p:sp>
      <p:sp>
        <p:nvSpPr>
          <p:cNvPr id="9" name="Rectangle 8"/>
          <p:cNvSpPr/>
          <p:nvPr/>
        </p:nvSpPr>
        <p:spPr>
          <a:xfrm>
            <a:off x="6987702" y="6340639"/>
            <a:ext cx="3501023" cy="307777"/>
          </a:xfrm>
          <a:prstGeom prst="rect">
            <a:avLst/>
          </a:prstGeom>
        </p:spPr>
        <p:txBody>
          <a:bodyPr wrap="none">
            <a:spAutoFit/>
          </a:bodyPr>
          <a:lstStyle/>
          <a:p>
            <a:pPr>
              <a:defRPr/>
            </a:pPr>
            <a:r>
              <a:rPr lang="en-US" sz="1400" b="1" dirty="0">
                <a:solidFill>
                  <a:srgbClr val="FFFFFF"/>
                </a:solidFill>
              </a:rPr>
              <a:t>*Current Adult Immunization Schedule </a:t>
            </a:r>
          </a:p>
        </p:txBody>
      </p:sp>
      <p:sp>
        <p:nvSpPr>
          <p:cNvPr id="5" name="Rectangle 4"/>
          <p:cNvSpPr/>
          <p:nvPr/>
        </p:nvSpPr>
        <p:spPr>
          <a:xfrm>
            <a:off x="1544698" y="4065017"/>
            <a:ext cx="9108062" cy="2308324"/>
          </a:xfrm>
          <a:prstGeom prst="rect">
            <a:avLst/>
          </a:prstGeom>
        </p:spPr>
        <p:txBody>
          <a:bodyPr wrap="square">
            <a:spAutoFit/>
          </a:bodyPr>
          <a:lstStyle/>
          <a:p>
            <a:pPr>
              <a:spcBef>
                <a:spcPct val="50000"/>
              </a:spcBef>
            </a:pPr>
            <a:r>
              <a:rPr lang="en-US" sz="2400" dirty="0">
                <a:solidFill>
                  <a:srgbClr val="FFFFFF"/>
                </a:solidFill>
                <a:latin typeface="Calibri"/>
              </a:rPr>
              <a:t>Tdap, hepatitis A, hepatitis B, PPSV23 (alcoholic, liver disease and smoker) , </a:t>
            </a:r>
            <a:r>
              <a:rPr lang="en-US" sz="2400" dirty="0" err="1">
                <a:latin typeface="Calibri"/>
              </a:rPr>
              <a:t>Shingrix</a:t>
            </a:r>
            <a:r>
              <a:rPr lang="en-US" sz="2400" dirty="0">
                <a:latin typeface="Calibri"/>
              </a:rPr>
              <a:t>® since he was born before 1980 and therefore could be presumed to have had or developed immunity to chickenpox</a:t>
            </a:r>
          </a:p>
          <a:p>
            <a:pPr>
              <a:spcBef>
                <a:spcPct val="50000"/>
              </a:spcBef>
            </a:pPr>
            <a:r>
              <a:rPr lang="en-US" sz="2400" dirty="0">
                <a:solidFill>
                  <a:srgbClr val="FFFFFF"/>
                </a:solidFill>
                <a:latin typeface="Calibri"/>
              </a:rPr>
              <a:t>MMR (if he has no documentation of MMR)</a:t>
            </a:r>
          </a:p>
          <a:p>
            <a:pPr>
              <a:spcBef>
                <a:spcPct val="50000"/>
              </a:spcBef>
            </a:pPr>
            <a:r>
              <a:rPr lang="en-US" sz="2400" dirty="0">
                <a:solidFill>
                  <a:srgbClr val="FFFFFF"/>
                </a:solidFill>
                <a:latin typeface="Calibri"/>
              </a:rPr>
              <a:t>Influenza vaccine (in fall) </a:t>
            </a:r>
          </a:p>
        </p:txBody>
      </p:sp>
      <p:sp>
        <p:nvSpPr>
          <p:cNvPr id="3" name="Slide Number Placeholder 2"/>
          <p:cNvSpPr>
            <a:spLocks noGrp="1"/>
          </p:cNvSpPr>
          <p:nvPr>
            <p:ph type="sldNum" sz="quarter" idx="12"/>
          </p:nvPr>
        </p:nvSpPr>
        <p:spPr/>
        <p:txBody>
          <a:bodyPr/>
          <a:lstStyle/>
          <a:p>
            <a:fld id="{6D22F896-40B5-4ADD-8801-0D06FADFA095}" type="slidenum">
              <a:rPr lang="en-US" smtClean="0"/>
              <a:t>119</a:t>
            </a:fld>
            <a:endParaRPr lang="en-US" dirty="0"/>
          </a:p>
        </p:txBody>
      </p:sp>
      <p:sp>
        <p:nvSpPr>
          <p:cNvPr id="2" name="Date Placeholder 1">
            <a:extLst>
              <a:ext uri="{FF2B5EF4-FFF2-40B4-BE49-F238E27FC236}">
                <a16:creationId xmlns:a16="http://schemas.microsoft.com/office/drawing/2014/main" id="{E0A261FB-4020-084F-A76B-CE4F5EFBCFD4}"/>
              </a:ext>
            </a:extLst>
          </p:cNvPr>
          <p:cNvSpPr>
            <a:spLocks noGrp="1"/>
          </p:cNvSpPr>
          <p:nvPr>
            <p:ph type="dt" sz="half" idx="10"/>
          </p:nvPr>
        </p:nvSpPr>
        <p:spPr/>
        <p:txBody>
          <a:bodyPr/>
          <a:lstStyle/>
          <a:p>
            <a:r>
              <a:rPr lang="en-US"/>
              <a:t>6/24/22</a:t>
            </a:r>
            <a:endParaRPr lang="en-US" dirty="0"/>
          </a:p>
        </p:txBody>
      </p:sp>
      <p:sp>
        <p:nvSpPr>
          <p:cNvPr id="4" name="Footer Placeholder 3">
            <a:extLst>
              <a:ext uri="{FF2B5EF4-FFF2-40B4-BE49-F238E27FC236}">
                <a16:creationId xmlns:a16="http://schemas.microsoft.com/office/drawing/2014/main" id="{6841F82B-91E0-F444-8118-CAA84029A18F}"/>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88856114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75083629"/>
              </p:ext>
            </p:extLst>
          </p:nvPr>
        </p:nvGraphicFramePr>
        <p:xfrm>
          <a:off x="1896034" y="1290320"/>
          <a:ext cx="8256495" cy="5293360"/>
        </p:xfrm>
        <a:graphic>
          <a:graphicData uri="http://schemas.openxmlformats.org/drawingml/2006/table">
            <a:tbl>
              <a:tblPr firstRow="1" bandRow="1">
                <a:tableStyleId>{5C22544A-7EE6-4342-B048-85BDC9FD1C3A}</a:tableStyleId>
              </a:tblPr>
              <a:tblGrid>
                <a:gridCol w="1640542">
                  <a:extLst>
                    <a:ext uri="{9D8B030D-6E8A-4147-A177-3AD203B41FA5}">
                      <a16:colId xmlns:a16="http://schemas.microsoft.com/office/drawing/2014/main" val="20000"/>
                    </a:ext>
                  </a:extLst>
                </a:gridCol>
                <a:gridCol w="2017059">
                  <a:extLst>
                    <a:ext uri="{9D8B030D-6E8A-4147-A177-3AD203B41FA5}">
                      <a16:colId xmlns:a16="http://schemas.microsoft.com/office/drawing/2014/main" val="20001"/>
                    </a:ext>
                  </a:extLst>
                </a:gridCol>
                <a:gridCol w="1573306">
                  <a:extLst>
                    <a:ext uri="{9D8B030D-6E8A-4147-A177-3AD203B41FA5}">
                      <a16:colId xmlns:a16="http://schemas.microsoft.com/office/drawing/2014/main" val="20002"/>
                    </a:ext>
                  </a:extLst>
                </a:gridCol>
                <a:gridCol w="2030506">
                  <a:extLst>
                    <a:ext uri="{9D8B030D-6E8A-4147-A177-3AD203B41FA5}">
                      <a16:colId xmlns:a16="http://schemas.microsoft.com/office/drawing/2014/main" val="20003"/>
                    </a:ext>
                  </a:extLst>
                </a:gridCol>
                <a:gridCol w="995082">
                  <a:extLst>
                    <a:ext uri="{9D8B030D-6E8A-4147-A177-3AD203B41FA5}">
                      <a16:colId xmlns:a16="http://schemas.microsoft.com/office/drawing/2014/main" val="20004"/>
                    </a:ext>
                  </a:extLst>
                </a:gridCol>
              </a:tblGrid>
              <a:tr h="370840">
                <a:tc>
                  <a:txBody>
                    <a:bodyPr/>
                    <a:lstStyle/>
                    <a:p>
                      <a:pPr algn="ctr"/>
                      <a:r>
                        <a:rPr lang="en-US" dirty="0"/>
                        <a:t>PRODUCT</a:t>
                      </a:r>
                    </a:p>
                  </a:txBody>
                  <a:tcPr/>
                </a:tc>
                <a:tc>
                  <a:txBody>
                    <a:bodyPr/>
                    <a:lstStyle/>
                    <a:p>
                      <a:pPr algn="ctr"/>
                      <a:r>
                        <a:rPr lang="en-US" dirty="0"/>
                        <a:t>COMPONENT(S)</a:t>
                      </a:r>
                    </a:p>
                  </a:txBody>
                  <a:tcPr/>
                </a:tc>
                <a:tc>
                  <a:txBody>
                    <a:bodyPr/>
                    <a:lstStyle/>
                    <a:p>
                      <a:pPr algn="ctr"/>
                      <a:r>
                        <a:rPr lang="en-US" dirty="0"/>
                        <a:t>USE</a:t>
                      </a:r>
                      <a:r>
                        <a:rPr lang="en-US" baseline="0" dirty="0"/>
                        <a:t> FOR AGES</a:t>
                      </a:r>
                      <a:endParaRPr lang="en-US" dirty="0"/>
                    </a:p>
                  </a:txBody>
                  <a:tcPr/>
                </a:tc>
                <a:tc>
                  <a:txBody>
                    <a:bodyPr/>
                    <a:lstStyle/>
                    <a:p>
                      <a:pPr algn="ctr"/>
                      <a:r>
                        <a:rPr lang="en-US" dirty="0"/>
                        <a:t>USE FOR DTaP</a:t>
                      </a:r>
                      <a:r>
                        <a:rPr lang="en-US" baseline="0" dirty="0"/>
                        <a:t> DOSES</a:t>
                      </a:r>
                      <a:endParaRPr lang="en-US" dirty="0"/>
                    </a:p>
                  </a:txBody>
                  <a:tcPr/>
                </a:tc>
                <a:tc>
                  <a:txBody>
                    <a:bodyPr/>
                    <a:lstStyle/>
                    <a:p>
                      <a:pPr algn="ctr"/>
                      <a:r>
                        <a:rPr lang="en-US" dirty="0"/>
                        <a:t>ROUTE</a:t>
                      </a:r>
                    </a:p>
                  </a:txBody>
                  <a:tcPr/>
                </a:tc>
                <a:extLst>
                  <a:ext uri="{0D108BD9-81ED-4DB2-BD59-A6C34878D82A}">
                    <a16:rowId xmlns:a16="http://schemas.microsoft.com/office/drawing/2014/main" val="10000"/>
                  </a:ext>
                </a:extLst>
              </a:tr>
              <a:tr h="370840">
                <a:tc>
                  <a:txBody>
                    <a:bodyPr/>
                    <a:lstStyle/>
                    <a:p>
                      <a:pPr algn="ctr"/>
                      <a:r>
                        <a:rPr lang="en-US" b="1" dirty="0"/>
                        <a:t>Daptacel</a:t>
                      </a:r>
                    </a:p>
                    <a:p>
                      <a:pPr algn="ctr"/>
                      <a:r>
                        <a:rPr lang="en-US" b="1" dirty="0"/>
                        <a:t> (SP)</a:t>
                      </a:r>
                    </a:p>
                  </a:txBody>
                  <a:tcPr/>
                </a:tc>
                <a:tc>
                  <a:txBody>
                    <a:bodyPr/>
                    <a:lstStyle/>
                    <a:p>
                      <a:pPr algn="ctr"/>
                      <a:r>
                        <a:rPr lang="en-US" b="1" dirty="0"/>
                        <a:t>DTaP</a:t>
                      </a:r>
                    </a:p>
                  </a:txBody>
                  <a:tcPr/>
                </a:tc>
                <a:tc>
                  <a:txBody>
                    <a:bodyPr/>
                    <a:lstStyle/>
                    <a:p>
                      <a:pPr algn="ctr"/>
                      <a:r>
                        <a:rPr lang="en-US" b="1" dirty="0"/>
                        <a:t>6 wks. thru </a:t>
                      </a:r>
                    </a:p>
                    <a:p>
                      <a:pPr algn="ctr"/>
                      <a:r>
                        <a:rPr lang="en-US" b="1" dirty="0"/>
                        <a:t>6 yrs.</a:t>
                      </a:r>
                    </a:p>
                  </a:txBody>
                  <a:tcPr/>
                </a:tc>
                <a:tc>
                  <a:txBody>
                    <a:bodyPr/>
                    <a:lstStyle/>
                    <a:p>
                      <a:pPr algn="ctr"/>
                      <a:r>
                        <a:rPr lang="en-US" b="1" dirty="0"/>
                        <a:t>Doses 1 thru 5</a:t>
                      </a:r>
                    </a:p>
                  </a:txBody>
                  <a:tcPr/>
                </a:tc>
                <a:tc>
                  <a:txBody>
                    <a:bodyPr/>
                    <a:lstStyle/>
                    <a:p>
                      <a:pPr algn="ctr"/>
                      <a:r>
                        <a:rPr lang="en-US" b="1" dirty="0"/>
                        <a:t>IM</a:t>
                      </a:r>
                    </a:p>
                  </a:txBody>
                  <a:tcPr/>
                </a:tc>
                <a:extLst>
                  <a:ext uri="{0D108BD9-81ED-4DB2-BD59-A6C34878D82A}">
                    <a16:rowId xmlns:a16="http://schemas.microsoft.com/office/drawing/2014/main" val="10001"/>
                  </a:ext>
                </a:extLst>
              </a:tr>
              <a:tr h="370840">
                <a:tc>
                  <a:txBody>
                    <a:bodyPr/>
                    <a:lstStyle/>
                    <a:p>
                      <a:pPr algn="ctr"/>
                      <a:r>
                        <a:rPr lang="en-US" b="1" dirty="0"/>
                        <a:t>Infanrix</a:t>
                      </a:r>
                    </a:p>
                    <a:p>
                      <a:pPr algn="ctr"/>
                      <a:r>
                        <a:rPr lang="en-US" b="1" dirty="0"/>
                        <a:t> (GSK)</a:t>
                      </a:r>
                    </a:p>
                  </a:txBody>
                  <a:tcPr/>
                </a:tc>
                <a:tc>
                  <a:txBody>
                    <a:bodyPr/>
                    <a:lstStyle/>
                    <a:p>
                      <a:pPr algn="ctr"/>
                      <a:r>
                        <a:rPr lang="en-US" b="1" dirty="0"/>
                        <a:t>DTaP</a:t>
                      </a:r>
                    </a:p>
                  </a:txBody>
                  <a:tcPr/>
                </a:tc>
                <a:tc>
                  <a:txBody>
                    <a:bodyPr/>
                    <a:lstStyle/>
                    <a:p>
                      <a:pPr algn="ctr"/>
                      <a:r>
                        <a:rPr lang="en-US" b="1" dirty="0"/>
                        <a:t>6 wks. thru</a:t>
                      </a:r>
                      <a:r>
                        <a:rPr lang="en-US" b="1" baseline="0" dirty="0"/>
                        <a:t> </a:t>
                      </a:r>
                    </a:p>
                    <a:p>
                      <a:pPr algn="ctr"/>
                      <a:r>
                        <a:rPr lang="en-US" b="1" baseline="0" dirty="0"/>
                        <a:t>6 yrs.</a:t>
                      </a:r>
                      <a:endParaRPr lang="en-US" b="1" dirty="0"/>
                    </a:p>
                  </a:txBody>
                  <a:tcPr/>
                </a:tc>
                <a:tc>
                  <a:txBody>
                    <a:bodyPr/>
                    <a:lstStyle/>
                    <a:p>
                      <a:pPr algn="ctr"/>
                      <a:r>
                        <a:rPr lang="en-US" b="1" dirty="0"/>
                        <a:t>Doses 1 thru 5</a:t>
                      </a:r>
                    </a:p>
                  </a:txBody>
                  <a:tcPr/>
                </a:tc>
                <a:tc>
                  <a:txBody>
                    <a:bodyPr/>
                    <a:lstStyle/>
                    <a:p>
                      <a:pPr algn="ctr"/>
                      <a:r>
                        <a:rPr lang="en-US" b="1" dirty="0"/>
                        <a:t>IM</a:t>
                      </a:r>
                    </a:p>
                  </a:txBody>
                  <a:tcPr/>
                </a:tc>
                <a:extLst>
                  <a:ext uri="{0D108BD9-81ED-4DB2-BD59-A6C34878D82A}">
                    <a16:rowId xmlns:a16="http://schemas.microsoft.com/office/drawing/2014/main" val="10002"/>
                  </a:ext>
                </a:extLst>
              </a:tr>
              <a:tr h="370840">
                <a:tc>
                  <a:txBody>
                    <a:bodyPr/>
                    <a:lstStyle/>
                    <a:p>
                      <a:pPr algn="ctr"/>
                      <a:r>
                        <a:rPr lang="en-US" b="1" dirty="0"/>
                        <a:t>Pediarix</a:t>
                      </a:r>
                    </a:p>
                    <a:p>
                      <a:pPr algn="ctr"/>
                      <a:r>
                        <a:rPr lang="en-US" b="1" dirty="0"/>
                        <a:t> (GSK)</a:t>
                      </a:r>
                    </a:p>
                  </a:txBody>
                  <a:tcPr/>
                </a:tc>
                <a:tc>
                  <a:txBody>
                    <a:bodyPr/>
                    <a:lstStyle/>
                    <a:p>
                      <a:pPr algn="ctr"/>
                      <a:r>
                        <a:rPr lang="en-US" b="1" dirty="0"/>
                        <a:t>DTaP-HepB-IPV</a:t>
                      </a:r>
                    </a:p>
                  </a:txBody>
                  <a:tcPr/>
                </a:tc>
                <a:tc>
                  <a:txBody>
                    <a:bodyPr/>
                    <a:lstStyle/>
                    <a:p>
                      <a:pPr algn="ctr"/>
                      <a:r>
                        <a:rPr lang="en-US" b="1" dirty="0"/>
                        <a:t>6 wks. thru</a:t>
                      </a:r>
                      <a:r>
                        <a:rPr lang="en-US" b="1" baseline="0" dirty="0"/>
                        <a:t> </a:t>
                      </a:r>
                    </a:p>
                    <a:p>
                      <a:pPr algn="ctr"/>
                      <a:r>
                        <a:rPr lang="en-US" b="1" baseline="0" dirty="0"/>
                        <a:t>6 yrs.</a:t>
                      </a:r>
                      <a:endParaRPr lang="en-US" b="1" dirty="0"/>
                    </a:p>
                  </a:txBody>
                  <a:tcPr/>
                </a:tc>
                <a:tc>
                  <a:txBody>
                    <a:bodyPr/>
                    <a:lstStyle/>
                    <a:p>
                      <a:pPr algn="ctr"/>
                      <a:r>
                        <a:rPr lang="en-US" b="1" dirty="0"/>
                        <a:t>Doses 1 thru 3</a:t>
                      </a:r>
                    </a:p>
                  </a:txBody>
                  <a:tcPr/>
                </a:tc>
                <a:tc>
                  <a:txBody>
                    <a:bodyPr/>
                    <a:lstStyle/>
                    <a:p>
                      <a:pPr algn="ctr"/>
                      <a:r>
                        <a:rPr lang="en-US" b="1" dirty="0"/>
                        <a:t>IM</a:t>
                      </a:r>
                    </a:p>
                  </a:txBody>
                  <a:tcPr/>
                </a:tc>
                <a:extLst>
                  <a:ext uri="{0D108BD9-81ED-4DB2-BD59-A6C34878D82A}">
                    <a16:rowId xmlns:a16="http://schemas.microsoft.com/office/drawing/2014/main" val="10003"/>
                  </a:ext>
                </a:extLst>
              </a:tr>
              <a:tr h="370840">
                <a:tc>
                  <a:txBody>
                    <a:bodyPr/>
                    <a:lstStyle/>
                    <a:p>
                      <a:pPr algn="ctr"/>
                      <a:r>
                        <a:rPr lang="en-US" b="1" dirty="0"/>
                        <a:t>Pentacel (SP)</a:t>
                      </a:r>
                    </a:p>
                  </a:txBody>
                  <a:tcPr/>
                </a:tc>
                <a:tc>
                  <a:txBody>
                    <a:bodyPr/>
                    <a:lstStyle/>
                    <a:p>
                      <a:pPr algn="ctr"/>
                      <a:r>
                        <a:rPr lang="en-US" b="1" dirty="0"/>
                        <a:t>DTaP-IPV/Hib</a:t>
                      </a:r>
                    </a:p>
                  </a:txBody>
                  <a:tcPr/>
                </a:tc>
                <a:tc>
                  <a:txBody>
                    <a:bodyPr/>
                    <a:lstStyle/>
                    <a:p>
                      <a:pPr algn="ctr"/>
                      <a:r>
                        <a:rPr lang="en-US" b="1" dirty="0"/>
                        <a:t>6 wks. thru</a:t>
                      </a:r>
                      <a:r>
                        <a:rPr lang="en-US" b="1" baseline="0" dirty="0"/>
                        <a:t> </a:t>
                      </a:r>
                    </a:p>
                    <a:p>
                      <a:pPr algn="ctr"/>
                      <a:r>
                        <a:rPr lang="en-US" b="1" baseline="0" dirty="0"/>
                        <a:t>4 yrs.</a:t>
                      </a:r>
                      <a:endParaRPr lang="en-US" b="1" dirty="0"/>
                    </a:p>
                  </a:txBody>
                  <a:tcPr/>
                </a:tc>
                <a:tc>
                  <a:txBody>
                    <a:bodyPr/>
                    <a:lstStyle/>
                    <a:p>
                      <a:pPr algn="ctr"/>
                      <a:r>
                        <a:rPr lang="en-US" b="1" dirty="0"/>
                        <a:t>Doses 1 thru 4</a:t>
                      </a:r>
                    </a:p>
                  </a:txBody>
                  <a:tcPr/>
                </a:tc>
                <a:tc>
                  <a:txBody>
                    <a:bodyPr/>
                    <a:lstStyle/>
                    <a:p>
                      <a:pPr algn="ctr"/>
                      <a:r>
                        <a:rPr lang="en-US" b="1" dirty="0"/>
                        <a:t>IM</a:t>
                      </a:r>
                    </a:p>
                  </a:txBody>
                  <a:tcPr/>
                </a:tc>
                <a:extLst>
                  <a:ext uri="{0D108BD9-81ED-4DB2-BD59-A6C34878D82A}">
                    <a16:rowId xmlns:a16="http://schemas.microsoft.com/office/drawing/2014/main" val="10004"/>
                  </a:ext>
                </a:extLst>
              </a:tr>
              <a:tr h="812800">
                <a:tc>
                  <a:txBody>
                    <a:bodyPr/>
                    <a:lstStyle/>
                    <a:p>
                      <a:pPr algn="ctr"/>
                      <a:r>
                        <a:rPr lang="en-US" b="1" dirty="0"/>
                        <a:t>Kinrix</a:t>
                      </a:r>
                    </a:p>
                    <a:p>
                      <a:pPr algn="ctr"/>
                      <a:r>
                        <a:rPr lang="en-US" b="1" dirty="0"/>
                        <a:t> (GSK)</a:t>
                      </a:r>
                    </a:p>
                  </a:txBody>
                  <a:tcPr/>
                </a:tc>
                <a:tc>
                  <a:txBody>
                    <a:bodyPr/>
                    <a:lstStyle/>
                    <a:p>
                      <a:pPr algn="ctr"/>
                      <a:r>
                        <a:rPr lang="en-US" b="1" dirty="0"/>
                        <a:t>DTaP-IPV</a:t>
                      </a:r>
                    </a:p>
                  </a:txBody>
                  <a:tcPr/>
                </a:tc>
                <a:tc>
                  <a:txBody>
                    <a:bodyPr/>
                    <a:lstStyle/>
                    <a:p>
                      <a:pPr algn="ctr"/>
                      <a:r>
                        <a:rPr lang="en-US" b="1" dirty="0"/>
                        <a:t>4 thru 6 yrs.</a:t>
                      </a:r>
                    </a:p>
                  </a:txBody>
                  <a:tcPr/>
                </a:tc>
                <a:tc>
                  <a:txBody>
                    <a:bodyPr/>
                    <a:lstStyle/>
                    <a:p>
                      <a:pPr algn="ctr"/>
                      <a:r>
                        <a:rPr lang="en-US" b="1" dirty="0"/>
                        <a:t>Dose 5</a:t>
                      </a:r>
                    </a:p>
                  </a:txBody>
                  <a:tcPr/>
                </a:tc>
                <a:tc>
                  <a:txBody>
                    <a:bodyPr/>
                    <a:lstStyle/>
                    <a:p>
                      <a:pPr algn="ctr"/>
                      <a:r>
                        <a:rPr lang="en-US" b="1" dirty="0"/>
                        <a:t>IM</a:t>
                      </a:r>
                    </a:p>
                  </a:txBody>
                  <a:tcPr/>
                </a:tc>
                <a:extLst>
                  <a:ext uri="{0D108BD9-81ED-4DB2-BD59-A6C34878D82A}">
                    <a16:rowId xmlns:a16="http://schemas.microsoft.com/office/drawing/2014/main" val="10005"/>
                  </a:ext>
                </a:extLst>
              </a:tr>
              <a:tr h="370840">
                <a:tc>
                  <a:txBody>
                    <a:bodyPr/>
                    <a:lstStyle/>
                    <a:p>
                      <a:pPr algn="ctr"/>
                      <a:r>
                        <a:rPr lang="en-US" b="1" dirty="0"/>
                        <a:t>Quadracel</a:t>
                      </a:r>
                    </a:p>
                    <a:p>
                      <a:pPr algn="ctr"/>
                      <a:r>
                        <a:rPr lang="en-US" b="1" dirty="0"/>
                        <a:t>(SP)</a:t>
                      </a:r>
                    </a:p>
                  </a:txBody>
                  <a:tcPr/>
                </a:tc>
                <a:tc>
                  <a:txBody>
                    <a:bodyPr/>
                    <a:lstStyle/>
                    <a:p>
                      <a:pPr algn="ctr"/>
                      <a:r>
                        <a:rPr lang="en-US" b="1" dirty="0"/>
                        <a:t>DTaP-IPV</a:t>
                      </a:r>
                    </a:p>
                  </a:txBody>
                  <a:tcPr/>
                </a:tc>
                <a:tc>
                  <a:txBody>
                    <a:bodyPr/>
                    <a:lstStyle/>
                    <a:p>
                      <a:pPr algn="ctr"/>
                      <a:r>
                        <a:rPr lang="en-US" b="1" dirty="0"/>
                        <a:t>4 thru 6 yrs.</a:t>
                      </a:r>
                    </a:p>
                  </a:txBody>
                  <a:tcPr/>
                </a:tc>
                <a:tc>
                  <a:txBody>
                    <a:bodyPr/>
                    <a:lstStyle/>
                    <a:p>
                      <a:pPr algn="ctr"/>
                      <a:r>
                        <a:rPr lang="en-US" b="1" dirty="0"/>
                        <a:t>Dose 5</a:t>
                      </a:r>
                    </a:p>
                  </a:txBody>
                  <a:tcPr/>
                </a:tc>
                <a:tc>
                  <a:txBody>
                    <a:bodyPr/>
                    <a:lstStyle/>
                    <a:p>
                      <a:pPr algn="ctr"/>
                      <a:r>
                        <a:rPr lang="en-US" b="1" dirty="0"/>
                        <a:t>IM</a:t>
                      </a:r>
                    </a:p>
                  </a:txBody>
                  <a:tcPr/>
                </a:tc>
                <a:extLst>
                  <a:ext uri="{0D108BD9-81ED-4DB2-BD59-A6C34878D82A}">
                    <a16:rowId xmlns:a16="http://schemas.microsoft.com/office/drawing/2014/main" val="10006"/>
                  </a:ext>
                </a:extLst>
              </a:tr>
              <a:tr h="370840">
                <a:tc>
                  <a:txBody>
                    <a:bodyPr/>
                    <a:lstStyle/>
                    <a:p>
                      <a:pPr algn="ctr"/>
                      <a:r>
                        <a:rPr lang="en-US" b="1" dirty="0" err="1">
                          <a:solidFill>
                            <a:schemeClr val="bg1"/>
                          </a:solidFill>
                        </a:rPr>
                        <a:t>Vaxelis</a:t>
                      </a:r>
                      <a:endParaRPr lang="en-US" b="1" dirty="0">
                        <a:solidFill>
                          <a:schemeClr val="bg1"/>
                        </a:solidFill>
                      </a:endParaRPr>
                    </a:p>
                    <a:p>
                      <a:pPr algn="ctr"/>
                      <a:r>
                        <a:rPr lang="en-US" b="1" dirty="0">
                          <a:solidFill>
                            <a:schemeClr val="bg1"/>
                          </a:solidFill>
                        </a:rPr>
                        <a:t>(Merck &amp; SP)</a:t>
                      </a:r>
                    </a:p>
                  </a:txBody>
                  <a:tcPr/>
                </a:tc>
                <a:tc>
                  <a:txBody>
                    <a:bodyPr/>
                    <a:lstStyle/>
                    <a:p>
                      <a:pPr algn="ctr"/>
                      <a:r>
                        <a:rPr lang="en-US" b="1" dirty="0">
                          <a:solidFill>
                            <a:schemeClr val="bg1"/>
                          </a:solidFill>
                        </a:rPr>
                        <a:t>DTaP-IPV-Hib-Hep B</a:t>
                      </a:r>
                    </a:p>
                  </a:txBody>
                  <a:tcPr/>
                </a:tc>
                <a:tc gridSpan="3">
                  <a:txBody>
                    <a:bodyPr/>
                    <a:lstStyle/>
                    <a:p>
                      <a:pPr algn="l"/>
                      <a:r>
                        <a:rPr lang="en-US" b="1" dirty="0">
                          <a:solidFill>
                            <a:schemeClr val="bg1"/>
                          </a:solidFill>
                        </a:rPr>
                        <a:t>6 wks. thru          Doses 1 thru 3        IM</a:t>
                      </a:r>
                    </a:p>
                    <a:p>
                      <a:pPr algn="l"/>
                      <a:r>
                        <a:rPr lang="en-US" b="1" dirty="0">
                          <a:solidFill>
                            <a:srgbClr val="FFC000"/>
                          </a:solidFill>
                        </a:rPr>
                        <a:t>     </a:t>
                      </a:r>
                      <a:r>
                        <a:rPr lang="en-US" b="1" dirty="0">
                          <a:solidFill>
                            <a:schemeClr val="bg1"/>
                          </a:solidFill>
                        </a:rPr>
                        <a:t>4 yrs.          </a:t>
                      </a:r>
                      <a:endParaRPr lang="en-US" b="1" dirty="0">
                        <a:solidFill>
                          <a:srgbClr val="C00000"/>
                        </a:solidFill>
                      </a:endParaRPr>
                    </a:p>
                  </a:txBody>
                  <a:tcPr/>
                </a:tc>
                <a:tc hMerge="1">
                  <a:txBody>
                    <a:bodyPr/>
                    <a:lstStyle/>
                    <a:p>
                      <a:pPr algn="ctr"/>
                      <a:endParaRPr lang="en-US" b="1" dirty="0"/>
                    </a:p>
                  </a:txBody>
                  <a:tcPr/>
                </a:tc>
                <a:tc hMerge="1">
                  <a:txBody>
                    <a:bodyPr/>
                    <a:lstStyle/>
                    <a:p>
                      <a:pPr algn="ctr"/>
                      <a:endParaRPr lang="en-US" b="1" dirty="0"/>
                    </a:p>
                  </a:txBody>
                  <a:tcPr/>
                </a:tc>
                <a:extLst>
                  <a:ext uri="{0D108BD9-81ED-4DB2-BD59-A6C34878D82A}">
                    <a16:rowId xmlns:a16="http://schemas.microsoft.com/office/drawing/2014/main" val="10007"/>
                  </a:ext>
                </a:extLst>
              </a:tr>
            </a:tbl>
          </a:graphicData>
        </a:graphic>
      </p:graphicFrame>
      <p:sp>
        <p:nvSpPr>
          <p:cNvPr id="3" name="TextBox 2"/>
          <p:cNvSpPr txBox="1"/>
          <p:nvPr/>
        </p:nvSpPr>
        <p:spPr>
          <a:xfrm>
            <a:off x="1099267" y="266518"/>
            <a:ext cx="9850028" cy="646331"/>
          </a:xfrm>
          <a:prstGeom prst="rect">
            <a:avLst/>
          </a:prstGeom>
          <a:noFill/>
        </p:spPr>
        <p:txBody>
          <a:bodyPr wrap="square" rtlCol="0">
            <a:spAutoFit/>
          </a:bodyPr>
          <a:lstStyle/>
          <a:p>
            <a:pPr algn="ctr"/>
            <a:r>
              <a:rPr lang="en-US" sz="3600" dirty="0">
                <a:solidFill>
                  <a:srgbClr val="FFFF99"/>
                </a:solidFill>
              </a:rPr>
              <a:t>ADMINISTER THE RIGHT VACCINE!</a:t>
            </a:r>
          </a:p>
        </p:txBody>
      </p:sp>
      <p:sp>
        <p:nvSpPr>
          <p:cNvPr id="5" name="Slide Number Placeholder 4"/>
          <p:cNvSpPr>
            <a:spLocks noGrp="1"/>
          </p:cNvSpPr>
          <p:nvPr>
            <p:ph type="sldNum" sz="quarter" idx="12"/>
          </p:nvPr>
        </p:nvSpPr>
        <p:spPr/>
        <p:txBody>
          <a:bodyPr/>
          <a:lstStyle/>
          <a:p>
            <a:fld id="{6D22F896-40B5-4ADD-8801-0D06FADFA095}" type="slidenum">
              <a:rPr lang="en-US" smtClean="0"/>
              <a:t>12</a:t>
            </a:fld>
            <a:endParaRPr lang="en-US" dirty="0"/>
          </a:p>
        </p:txBody>
      </p:sp>
      <p:sp>
        <p:nvSpPr>
          <p:cNvPr id="4" name="Date Placeholder 3">
            <a:extLst>
              <a:ext uri="{FF2B5EF4-FFF2-40B4-BE49-F238E27FC236}">
                <a16:creationId xmlns:a16="http://schemas.microsoft.com/office/drawing/2014/main" id="{B7DA7505-874F-C648-85F7-2D7A37C042AE}"/>
              </a:ext>
            </a:extLst>
          </p:cNvPr>
          <p:cNvSpPr>
            <a:spLocks noGrp="1"/>
          </p:cNvSpPr>
          <p:nvPr>
            <p:ph type="dt" sz="half" idx="10"/>
          </p:nvPr>
        </p:nvSpPr>
        <p:spPr/>
        <p:txBody>
          <a:bodyPr/>
          <a:lstStyle/>
          <a:p>
            <a:r>
              <a:rPr lang="en-US"/>
              <a:t>6/24/22</a:t>
            </a:r>
            <a:endParaRPr lang="en-US" dirty="0"/>
          </a:p>
        </p:txBody>
      </p:sp>
      <p:sp>
        <p:nvSpPr>
          <p:cNvPr id="6" name="Footer Placeholder 5">
            <a:extLst>
              <a:ext uri="{FF2B5EF4-FFF2-40B4-BE49-F238E27FC236}">
                <a16:creationId xmlns:a16="http://schemas.microsoft.com/office/drawing/2014/main" id="{3E5E595E-67AB-9A42-8A60-0057946CF592}"/>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58785083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ctrTitle" idx="4294967295"/>
          </p:nvPr>
        </p:nvSpPr>
        <p:spPr>
          <a:xfrm>
            <a:off x="2426368" y="705853"/>
            <a:ext cx="7772400" cy="914400"/>
          </a:xfrm>
        </p:spPr>
        <p:txBody>
          <a:bodyPr/>
          <a:lstStyle/>
          <a:p>
            <a:pPr algn="l" eaLnBrk="1" hangingPunct="1"/>
            <a:r>
              <a:rPr lang="en-US" sz="4800" b="1" i="1" dirty="0">
                <a:solidFill>
                  <a:srgbClr val="FFFF99"/>
                </a:solidFill>
              </a:rPr>
              <a:t>Test Your Knowledge!</a:t>
            </a:r>
          </a:p>
        </p:txBody>
      </p:sp>
      <p:sp>
        <p:nvSpPr>
          <p:cNvPr id="2" name="TextBox 1"/>
          <p:cNvSpPr txBox="1"/>
          <p:nvPr/>
        </p:nvSpPr>
        <p:spPr>
          <a:xfrm>
            <a:off x="1585143" y="2454442"/>
            <a:ext cx="7450573" cy="1631216"/>
          </a:xfrm>
          <a:prstGeom prst="rect">
            <a:avLst/>
          </a:prstGeom>
          <a:noFill/>
        </p:spPr>
        <p:txBody>
          <a:bodyPr wrap="square" rtlCol="0">
            <a:spAutoFit/>
          </a:bodyPr>
          <a:lstStyle/>
          <a:p>
            <a:r>
              <a:rPr lang="en-US" sz="2000" dirty="0"/>
              <a:t>Hazel is 61 years old.  She had major surgery one month ago requiring a blood transfusion.  During her visit to your office today she tells you she would like to get the shingles vaccine.</a:t>
            </a:r>
          </a:p>
          <a:p>
            <a:endParaRPr lang="en-US" sz="2000" dirty="0"/>
          </a:p>
          <a:p>
            <a:r>
              <a:rPr lang="en-US" sz="2000" dirty="0">
                <a:solidFill>
                  <a:schemeClr val="accent5">
                    <a:lumMod val="60000"/>
                    <a:lumOff val="40000"/>
                  </a:schemeClr>
                </a:solidFill>
              </a:rPr>
              <a:t>How would you respond to her request?</a:t>
            </a:r>
          </a:p>
        </p:txBody>
      </p:sp>
      <p:sp>
        <p:nvSpPr>
          <p:cNvPr id="4" name="Slide Number Placeholder 3"/>
          <p:cNvSpPr>
            <a:spLocks noGrp="1"/>
          </p:cNvSpPr>
          <p:nvPr>
            <p:ph type="sldNum" sz="quarter" idx="12"/>
          </p:nvPr>
        </p:nvSpPr>
        <p:spPr/>
        <p:txBody>
          <a:bodyPr/>
          <a:lstStyle/>
          <a:p>
            <a:fld id="{6D22F896-40B5-4ADD-8801-0D06FADFA095}" type="slidenum">
              <a:rPr lang="en-US" smtClean="0"/>
              <a:t>120</a:t>
            </a:fld>
            <a:endParaRPr lang="en-US" dirty="0"/>
          </a:p>
        </p:txBody>
      </p:sp>
      <p:sp>
        <p:nvSpPr>
          <p:cNvPr id="3" name="Date Placeholder 2">
            <a:extLst>
              <a:ext uri="{FF2B5EF4-FFF2-40B4-BE49-F238E27FC236}">
                <a16:creationId xmlns:a16="http://schemas.microsoft.com/office/drawing/2014/main" id="{5F790387-09D2-B34C-97F5-E9F0F4A22ED7}"/>
              </a:ext>
            </a:extLst>
          </p:cNvPr>
          <p:cNvSpPr>
            <a:spLocks noGrp="1"/>
          </p:cNvSpPr>
          <p:nvPr>
            <p:ph type="dt" sz="half" idx="10"/>
          </p:nvPr>
        </p:nvSpPr>
        <p:spPr/>
        <p:txBody>
          <a:bodyPr/>
          <a:lstStyle/>
          <a:p>
            <a:r>
              <a:rPr lang="en-US"/>
              <a:t>6/24/22</a:t>
            </a:r>
            <a:endParaRPr lang="en-US" dirty="0"/>
          </a:p>
        </p:txBody>
      </p:sp>
      <p:sp>
        <p:nvSpPr>
          <p:cNvPr id="5" name="Footer Placeholder 4">
            <a:extLst>
              <a:ext uri="{FF2B5EF4-FFF2-40B4-BE49-F238E27FC236}">
                <a16:creationId xmlns:a16="http://schemas.microsoft.com/office/drawing/2014/main" id="{8A6F283E-678D-184D-8D1A-BC54711FCAA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84593589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ChangeArrowheads="1"/>
          </p:cNvSpPr>
          <p:nvPr>
            <p:ph type="ctrTitle" idx="4294967295"/>
          </p:nvPr>
        </p:nvSpPr>
        <p:spPr>
          <a:xfrm>
            <a:off x="2438400" y="669756"/>
            <a:ext cx="7772400" cy="914400"/>
          </a:xfrm>
        </p:spPr>
        <p:txBody>
          <a:bodyPr/>
          <a:lstStyle/>
          <a:p>
            <a:pPr algn="l" eaLnBrk="1" hangingPunct="1"/>
            <a:r>
              <a:rPr lang="en-US" sz="4800" b="1" i="1" dirty="0">
                <a:solidFill>
                  <a:srgbClr val="FFFF99"/>
                </a:solidFill>
              </a:rPr>
              <a:t>Test Your Knowledge!</a:t>
            </a:r>
          </a:p>
        </p:txBody>
      </p:sp>
      <p:sp>
        <p:nvSpPr>
          <p:cNvPr id="379908" name="TextBox 4"/>
          <p:cNvSpPr txBox="1">
            <a:spLocks noChangeArrowheads="1"/>
          </p:cNvSpPr>
          <p:nvPr/>
        </p:nvSpPr>
        <p:spPr bwMode="auto">
          <a:xfrm>
            <a:off x="1371600" y="4396289"/>
            <a:ext cx="9178290" cy="1569660"/>
          </a:xfrm>
          <a:prstGeom prst="rect">
            <a:avLst/>
          </a:prstGeom>
          <a:noFill/>
          <a:ln w="9525">
            <a:noFill/>
            <a:miter lim="800000"/>
            <a:headEnd/>
            <a:tailEnd/>
          </a:ln>
        </p:spPr>
        <p:txBody>
          <a:bodyPr wrap="square">
            <a:spAutoFit/>
          </a:bodyPr>
          <a:lstStyle/>
          <a:p>
            <a:r>
              <a:rPr lang="en-US" sz="2400" dirty="0">
                <a:solidFill>
                  <a:srgbClr val="FFFFFF"/>
                </a:solidFill>
              </a:rPr>
              <a:t>Zoster vaccine can be given to persons who have recently received blood products. The amount of antigen in zoster vaccine is so substantial that it overpowers any antibody to herpes zoster that may be in the blood product.</a:t>
            </a:r>
          </a:p>
        </p:txBody>
      </p:sp>
      <p:sp>
        <p:nvSpPr>
          <p:cNvPr id="379909" name="Rectangle 5"/>
          <p:cNvSpPr>
            <a:spLocks noChangeArrowheads="1"/>
          </p:cNvSpPr>
          <p:nvPr/>
        </p:nvSpPr>
        <p:spPr bwMode="auto">
          <a:xfrm>
            <a:off x="2438400" y="6172201"/>
            <a:ext cx="7315200" cy="307777"/>
          </a:xfrm>
          <a:prstGeom prst="rect">
            <a:avLst/>
          </a:prstGeom>
          <a:noFill/>
          <a:ln w="9525">
            <a:noFill/>
            <a:miter lim="800000"/>
            <a:headEnd/>
            <a:tailEnd/>
          </a:ln>
        </p:spPr>
        <p:txBody>
          <a:bodyPr>
            <a:spAutoFit/>
          </a:bodyPr>
          <a:lstStyle/>
          <a:p>
            <a:pPr algn="ctr"/>
            <a:r>
              <a:rPr lang="en-US" sz="1400" b="1" dirty="0">
                <a:solidFill>
                  <a:srgbClr val="FFFFFF"/>
                </a:solidFill>
                <a:latin typeface="Calibri"/>
              </a:rPr>
              <a:t>*Immunization Action Coalition, Ask the Experts,  September 2011 </a:t>
            </a:r>
          </a:p>
        </p:txBody>
      </p:sp>
      <p:sp>
        <p:nvSpPr>
          <p:cNvPr id="6" name="Rectangle 3"/>
          <p:cNvSpPr txBox="1">
            <a:spLocks noChangeArrowheads="1"/>
          </p:cNvSpPr>
          <p:nvPr/>
        </p:nvSpPr>
        <p:spPr>
          <a:xfrm>
            <a:off x="1371600" y="1790408"/>
            <a:ext cx="9315450" cy="22098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US" sz="2400" dirty="0"/>
              <a:t>Hazel is 61 years old. She had major surgery one month ago requiring a blood transfusion. During her visit to your office today she tells you she would like to get the shingles vaccine. </a:t>
            </a:r>
          </a:p>
          <a:p>
            <a:pPr marL="0" indent="0">
              <a:lnSpc>
                <a:spcPct val="110000"/>
              </a:lnSpc>
              <a:buFont typeface="Arial" panose="020B0604020202020204" pitchFamily="34" charset="0"/>
              <a:buNone/>
            </a:pPr>
            <a:endParaRPr lang="en-US" sz="2400" dirty="0"/>
          </a:p>
          <a:p>
            <a:pPr marL="0" indent="0">
              <a:buFont typeface="Arial" panose="020B0604020202020204" pitchFamily="34" charset="0"/>
              <a:buNone/>
            </a:pPr>
            <a:r>
              <a:rPr lang="en-US" sz="2400" b="1" dirty="0">
                <a:solidFill>
                  <a:srgbClr val="FFFF99"/>
                </a:solidFill>
                <a:cs typeface="Arial" charset="0"/>
              </a:rPr>
              <a:t>How would you respond to her request?*</a:t>
            </a:r>
          </a:p>
          <a:p>
            <a:pPr marL="0" indent="0">
              <a:buFont typeface="Arial" panose="020B0604020202020204" pitchFamily="34" charset="0"/>
              <a:buNone/>
            </a:pPr>
            <a:r>
              <a:rPr lang="en-US" sz="2400" dirty="0"/>
              <a:t>  </a:t>
            </a:r>
          </a:p>
        </p:txBody>
      </p:sp>
      <p:sp>
        <p:nvSpPr>
          <p:cNvPr id="3" name="Slide Number Placeholder 2"/>
          <p:cNvSpPr>
            <a:spLocks noGrp="1"/>
          </p:cNvSpPr>
          <p:nvPr>
            <p:ph type="sldNum" sz="quarter" idx="12"/>
          </p:nvPr>
        </p:nvSpPr>
        <p:spPr/>
        <p:txBody>
          <a:bodyPr/>
          <a:lstStyle/>
          <a:p>
            <a:fld id="{6D22F896-40B5-4ADD-8801-0D06FADFA095}" type="slidenum">
              <a:rPr lang="en-US" smtClean="0"/>
              <a:t>121</a:t>
            </a:fld>
            <a:endParaRPr lang="en-US" dirty="0"/>
          </a:p>
        </p:txBody>
      </p:sp>
      <p:sp>
        <p:nvSpPr>
          <p:cNvPr id="2" name="Date Placeholder 1">
            <a:extLst>
              <a:ext uri="{FF2B5EF4-FFF2-40B4-BE49-F238E27FC236}">
                <a16:creationId xmlns:a16="http://schemas.microsoft.com/office/drawing/2014/main" id="{BA2977A4-EC83-E240-87B6-8FE2A212AF66}"/>
              </a:ext>
            </a:extLst>
          </p:cNvPr>
          <p:cNvSpPr>
            <a:spLocks noGrp="1"/>
          </p:cNvSpPr>
          <p:nvPr>
            <p:ph type="dt" sz="half" idx="10"/>
          </p:nvPr>
        </p:nvSpPr>
        <p:spPr/>
        <p:txBody>
          <a:bodyPr/>
          <a:lstStyle/>
          <a:p>
            <a:r>
              <a:rPr lang="en-US"/>
              <a:t>6/24/22</a:t>
            </a:r>
            <a:endParaRPr lang="en-US" dirty="0"/>
          </a:p>
        </p:txBody>
      </p:sp>
      <p:sp>
        <p:nvSpPr>
          <p:cNvPr id="4" name="Footer Placeholder 3">
            <a:extLst>
              <a:ext uri="{FF2B5EF4-FFF2-40B4-BE49-F238E27FC236}">
                <a16:creationId xmlns:a16="http://schemas.microsoft.com/office/drawing/2014/main" id="{6F9426BC-E97A-664F-8D9F-EA1B3BB44FC9}"/>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67368198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ctrTitle" idx="4294967295"/>
          </p:nvPr>
        </p:nvSpPr>
        <p:spPr>
          <a:xfrm>
            <a:off x="2438400" y="665747"/>
            <a:ext cx="7772400" cy="1066800"/>
          </a:xfrm>
        </p:spPr>
        <p:txBody>
          <a:bodyPr/>
          <a:lstStyle/>
          <a:p>
            <a:pPr algn="l" eaLnBrk="1" hangingPunct="1"/>
            <a:r>
              <a:rPr lang="en-US" sz="4800" b="1" i="1" dirty="0">
                <a:solidFill>
                  <a:srgbClr val="FFFF99"/>
                </a:solidFill>
              </a:rPr>
              <a:t>Test Your Knowledge!</a:t>
            </a:r>
          </a:p>
        </p:txBody>
      </p:sp>
      <p:sp>
        <p:nvSpPr>
          <p:cNvPr id="381955" name="Rectangle 3"/>
          <p:cNvSpPr>
            <a:spLocks noGrp="1" noChangeArrowheads="1"/>
          </p:cNvSpPr>
          <p:nvPr>
            <p:ph type="subTitle" idx="4294967295"/>
          </p:nvPr>
        </p:nvSpPr>
        <p:spPr>
          <a:xfrm>
            <a:off x="2438400" y="2129589"/>
            <a:ext cx="7315200" cy="1905000"/>
          </a:xfrm>
        </p:spPr>
        <p:txBody>
          <a:bodyPr>
            <a:normAutofit fontScale="92500"/>
          </a:bodyPr>
          <a:lstStyle/>
          <a:p>
            <a:pPr marL="0" indent="0">
              <a:buNone/>
            </a:pPr>
            <a:r>
              <a:rPr lang="en-US" sz="2400" dirty="0"/>
              <a:t>Sixty five year old Nadine requests the shingles vaccine. In addition, she needs pneumococcal and influenza vaccine.  </a:t>
            </a:r>
            <a:endParaRPr lang="en-US" sz="2400" b="1" dirty="0">
              <a:solidFill>
                <a:srgbClr val="FFFF99"/>
              </a:solidFill>
            </a:endParaRPr>
          </a:p>
          <a:p>
            <a:pPr marL="0" indent="0">
              <a:buNone/>
            </a:pPr>
            <a:endParaRPr lang="en-US" sz="2400" b="1" dirty="0">
              <a:solidFill>
                <a:srgbClr val="FFFF99"/>
              </a:solidFill>
            </a:endParaRPr>
          </a:p>
          <a:p>
            <a:pPr marL="0" indent="0">
              <a:buNone/>
            </a:pPr>
            <a:r>
              <a:rPr lang="en-US" sz="2400" b="1" dirty="0">
                <a:solidFill>
                  <a:srgbClr val="FFFF99"/>
                </a:solidFill>
              </a:rPr>
              <a:t>Should she receive all 3 vaccines on the same day?  </a:t>
            </a:r>
          </a:p>
        </p:txBody>
      </p:sp>
      <p:sp>
        <p:nvSpPr>
          <p:cNvPr id="381956" name="Rectangle 1"/>
          <p:cNvSpPr>
            <a:spLocks noChangeArrowheads="1"/>
          </p:cNvSpPr>
          <p:nvPr/>
        </p:nvSpPr>
        <p:spPr bwMode="auto">
          <a:xfrm>
            <a:off x="8763000" y="533401"/>
            <a:ext cx="184150" cy="519113"/>
          </a:xfrm>
          <a:prstGeom prst="rect">
            <a:avLst/>
          </a:prstGeom>
          <a:noFill/>
          <a:ln w="9525">
            <a:noFill/>
            <a:miter lim="800000"/>
            <a:headEnd/>
            <a:tailEnd/>
          </a:ln>
        </p:spPr>
        <p:txBody>
          <a:bodyPr wrap="none">
            <a:spAutoFit/>
          </a:bodyPr>
          <a:lstStyle/>
          <a:p>
            <a:endParaRPr lang="en-US" sz="2800" b="1" dirty="0">
              <a:solidFill>
                <a:srgbClr val="FFC000"/>
              </a:solidFill>
              <a:latin typeface="Calibri"/>
            </a:endParaRPr>
          </a:p>
        </p:txBody>
      </p:sp>
      <p:sp>
        <p:nvSpPr>
          <p:cNvPr id="3" name="Slide Number Placeholder 2"/>
          <p:cNvSpPr>
            <a:spLocks noGrp="1"/>
          </p:cNvSpPr>
          <p:nvPr>
            <p:ph type="sldNum" sz="quarter" idx="12"/>
          </p:nvPr>
        </p:nvSpPr>
        <p:spPr/>
        <p:txBody>
          <a:bodyPr/>
          <a:lstStyle/>
          <a:p>
            <a:fld id="{6D22F896-40B5-4ADD-8801-0D06FADFA095}" type="slidenum">
              <a:rPr lang="en-US" smtClean="0"/>
              <a:t>122</a:t>
            </a:fld>
            <a:endParaRPr lang="en-US" dirty="0"/>
          </a:p>
        </p:txBody>
      </p:sp>
      <p:sp>
        <p:nvSpPr>
          <p:cNvPr id="2" name="Date Placeholder 1">
            <a:extLst>
              <a:ext uri="{FF2B5EF4-FFF2-40B4-BE49-F238E27FC236}">
                <a16:creationId xmlns:a16="http://schemas.microsoft.com/office/drawing/2014/main" id="{FD729D29-A9B9-954C-85F6-AAB25C90DEA2}"/>
              </a:ext>
            </a:extLst>
          </p:cNvPr>
          <p:cNvSpPr>
            <a:spLocks noGrp="1"/>
          </p:cNvSpPr>
          <p:nvPr>
            <p:ph type="dt" sz="half" idx="10"/>
          </p:nvPr>
        </p:nvSpPr>
        <p:spPr/>
        <p:txBody>
          <a:bodyPr/>
          <a:lstStyle/>
          <a:p>
            <a:r>
              <a:rPr lang="en-US"/>
              <a:t>9/12/22</a:t>
            </a:r>
            <a:endParaRPr lang="en-US" dirty="0"/>
          </a:p>
        </p:txBody>
      </p:sp>
      <p:sp>
        <p:nvSpPr>
          <p:cNvPr id="4" name="Footer Placeholder 3">
            <a:extLst>
              <a:ext uri="{FF2B5EF4-FFF2-40B4-BE49-F238E27FC236}">
                <a16:creationId xmlns:a16="http://schemas.microsoft.com/office/drawing/2014/main" id="{B4346FEF-6031-0741-B1ED-3DC3C17E8F58}"/>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03956234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ctrTitle" idx="4294967295"/>
          </p:nvPr>
        </p:nvSpPr>
        <p:spPr>
          <a:xfrm>
            <a:off x="2438400" y="521366"/>
            <a:ext cx="7772400" cy="1066800"/>
          </a:xfrm>
        </p:spPr>
        <p:txBody>
          <a:bodyPr/>
          <a:lstStyle/>
          <a:p>
            <a:pPr algn="l" eaLnBrk="1" hangingPunct="1"/>
            <a:r>
              <a:rPr lang="en-US" sz="4800" b="1" i="1" dirty="0">
                <a:solidFill>
                  <a:srgbClr val="FFFF99"/>
                </a:solidFill>
              </a:rPr>
              <a:t>Test Your Knowledge!</a:t>
            </a:r>
          </a:p>
        </p:txBody>
      </p:sp>
      <p:sp>
        <p:nvSpPr>
          <p:cNvPr id="384003" name="Rectangle 3"/>
          <p:cNvSpPr>
            <a:spLocks noGrp="1" noChangeArrowheads="1"/>
          </p:cNvSpPr>
          <p:nvPr>
            <p:ph type="subTitle" idx="4294967295"/>
          </p:nvPr>
        </p:nvSpPr>
        <p:spPr>
          <a:xfrm>
            <a:off x="2438400" y="1992276"/>
            <a:ext cx="7315200" cy="1828800"/>
          </a:xfrm>
        </p:spPr>
        <p:txBody>
          <a:bodyPr>
            <a:normAutofit fontScale="92500" lnSpcReduction="10000"/>
          </a:bodyPr>
          <a:lstStyle/>
          <a:p>
            <a:pPr marL="0" indent="0">
              <a:buNone/>
            </a:pPr>
            <a:r>
              <a:rPr lang="en-US" sz="2400" dirty="0"/>
              <a:t>Sixty-five-year-old Nadine requests the shingles vaccine. In addition, she needs pneumococcal and influenza vaccine.  </a:t>
            </a:r>
            <a:endParaRPr lang="en-US" sz="2400" b="1" dirty="0">
              <a:solidFill>
                <a:srgbClr val="FFFF99"/>
              </a:solidFill>
            </a:endParaRPr>
          </a:p>
          <a:p>
            <a:pPr marL="0" indent="0">
              <a:buNone/>
            </a:pPr>
            <a:endParaRPr lang="en-US" sz="2400" b="1" dirty="0">
              <a:solidFill>
                <a:srgbClr val="FFFF99"/>
              </a:solidFill>
            </a:endParaRPr>
          </a:p>
          <a:p>
            <a:pPr marL="0" indent="0">
              <a:buNone/>
            </a:pPr>
            <a:r>
              <a:rPr lang="en-US" sz="2400" b="1" dirty="0">
                <a:solidFill>
                  <a:srgbClr val="FFFF99"/>
                </a:solidFill>
              </a:rPr>
              <a:t>Should she receive all 3 vaccines on the same day?*  </a:t>
            </a:r>
          </a:p>
        </p:txBody>
      </p:sp>
      <p:sp>
        <p:nvSpPr>
          <p:cNvPr id="384004" name="TextBox 2"/>
          <p:cNvSpPr txBox="1">
            <a:spLocks noChangeArrowheads="1"/>
          </p:cNvSpPr>
          <p:nvPr/>
        </p:nvSpPr>
        <p:spPr bwMode="auto">
          <a:xfrm>
            <a:off x="2438400" y="3833109"/>
            <a:ext cx="7315200" cy="1938992"/>
          </a:xfrm>
          <a:prstGeom prst="rect">
            <a:avLst/>
          </a:prstGeom>
          <a:noFill/>
          <a:ln w="9525">
            <a:noFill/>
            <a:miter lim="800000"/>
            <a:headEnd/>
            <a:tailEnd/>
          </a:ln>
        </p:spPr>
        <p:txBody>
          <a:bodyPr>
            <a:spAutoFit/>
          </a:bodyPr>
          <a:lstStyle/>
          <a:p>
            <a:r>
              <a:rPr lang="en-US" sz="2400" dirty="0">
                <a:solidFill>
                  <a:srgbClr val="FFFFFF"/>
                </a:solidFill>
                <a:latin typeface="Calibri"/>
              </a:rPr>
              <a:t>Yes.</a:t>
            </a:r>
          </a:p>
          <a:p>
            <a:r>
              <a:rPr lang="en-US" sz="2400" dirty="0">
                <a:solidFill>
                  <a:srgbClr val="FFFFFF"/>
                </a:solidFill>
                <a:latin typeface="Calibri"/>
              </a:rPr>
              <a:t>ACIP states that either shingles vaccine may be given at the same visit along with other appropriate and recommended vaccines, such as pneumococcal and/or influenza.</a:t>
            </a:r>
          </a:p>
        </p:txBody>
      </p:sp>
      <p:sp>
        <p:nvSpPr>
          <p:cNvPr id="384005" name="Rectangle 6"/>
          <p:cNvSpPr>
            <a:spLocks noChangeArrowheads="1"/>
          </p:cNvSpPr>
          <p:nvPr/>
        </p:nvSpPr>
        <p:spPr bwMode="auto">
          <a:xfrm>
            <a:off x="2342356" y="6176211"/>
            <a:ext cx="7507288" cy="307777"/>
          </a:xfrm>
          <a:prstGeom prst="rect">
            <a:avLst/>
          </a:prstGeom>
          <a:noFill/>
          <a:ln w="9525">
            <a:noFill/>
            <a:miter lim="800000"/>
            <a:headEnd/>
            <a:tailEnd/>
          </a:ln>
        </p:spPr>
        <p:txBody>
          <a:bodyPr>
            <a:spAutoFit/>
          </a:bodyPr>
          <a:lstStyle/>
          <a:p>
            <a:pPr algn="ctr"/>
            <a:r>
              <a:rPr lang="en-US" sz="1400" b="1" dirty="0">
                <a:solidFill>
                  <a:srgbClr val="FFFFFF"/>
                </a:solidFill>
                <a:latin typeface="Calibri"/>
              </a:rPr>
              <a:t> *Immunization Action Coalition, Ask the Experts,  February, 2018</a:t>
            </a:r>
          </a:p>
        </p:txBody>
      </p:sp>
      <p:sp>
        <p:nvSpPr>
          <p:cNvPr id="3" name="Slide Number Placeholder 2"/>
          <p:cNvSpPr>
            <a:spLocks noGrp="1"/>
          </p:cNvSpPr>
          <p:nvPr>
            <p:ph type="sldNum" sz="quarter" idx="12"/>
          </p:nvPr>
        </p:nvSpPr>
        <p:spPr/>
        <p:txBody>
          <a:bodyPr/>
          <a:lstStyle/>
          <a:p>
            <a:fld id="{6D22F896-40B5-4ADD-8801-0D06FADFA095}" type="slidenum">
              <a:rPr lang="en-US" smtClean="0"/>
              <a:t>123</a:t>
            </a:fld>
            <a:endParaRPr lang="en-US" dirty="0"/>
          </a:p>
        </p:txBody>
      </p:sp>
      <p:sp>
        <p:nvSpPr>
          <p:cNvPr id="2" name="Date Placeholder 1">
            <a:extLst>
              <a:ext uri="{FF2B5EF4-FFF2-40B4-BE49-F238E27FC236}">
                <a16:creationId xmlns:a16="http://schemas.microsoft.com/office/drawing/2014/main" id="{7178E1E9-C8F0-7240-A040-CC9FEECCEA1C}"/>
              </a:ext>
            </a:extLst>
          </p:cNvPr>
          <p:cNvSpPr>
            <a:spLocks noGrp="1"/>
          </p:cNvSpPr>
          <p:nvPr>
            <p:ph type="dt" sz="half" idx="10"/>
          </p:nvPr>
        </p:nvSpPr>
        <p:spPr/>
        <p:txBody>
          <a:bodyPr/>
          <a:lstStyle/>
          <a:p>
            <a:r>
              <a:rPr lang="en-US"/>
              <a:t>9/12/22</a:t>
            </a:r>
            <a:endParaRPr lang="en-US" dirty="0"/>
          </a:p>
        </p:txBody>
      </p:sp>
      <p:sp>
        <p:nvSpPr>
          <p:cNvPr id="4" name="Footer Placeholder 3">
            <a:extLst>
              <a:ext uri="{FF2B5EF4-FFF2-40B4-BE49-F238E27FC236}">
                <a16:creationId xmlns:a16="http://schemas.microsoft.com/office/drawing/2014/main" id="{92B61AB0-B79B-D64D-B1C6-6109A2CDF13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62093432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Grp="1" noChangeArrowheads="1"/>
          </p:cNvSpPr>
          <p:nvPr>
            <p:ph type="title" idx="4294967295"/>
          </p:nvPr>
        </p:nvSpPr>
        <p:spPr>
          <a:xfrm>
            <a:off x="2438400" y="787317"/>
            <a:ext cx="7772400" cy="838200"/>
          </a:xfrm>
        </p:spPr>
        <p:txBody>
          <a:bodyPr/>
          <a:lstStyle/>
          <a:p>
            <a:pPr algn="l"/>
            <a:r>
              <a:rPr lang="en-US" sz="4800" b="1" i="1" dirty="0">
                <a:solidFill>
                  <a:srgbClr val="FFFF99"/>
                </a:solidFill>
              </a:rPr>
              <a:t>Test Your Knowledge!</a:t>
            </a:r>
          </a:p>
        </p:txBody>
      </p:sp>
      <p:sp>
        <p:nvSpPr>
          <p:cNvPr id="398339" name="Rectangle 3"/>
          <p:cNvSpPr>
            <a:spLocks noGrp="1" noChangeArrowheads="1"/>
          </p:cNvSpPr>
          <p:nvPr>
            <p:ph type="body" idx="4294967295"/>
          </p:nvPr>
        </p:nvSpPr>
        <p:spPr>
          <a:xfrm>
            <a:off x="2438400" y="2117558"/>
            <a:ext cx="7315200" cy="2057400"/>
          </a:xfrm>
        </p:spPr>
        <p:txBody>
          <a:bodyPr>
            <a:normAutofit fontScale="92500"/>
          </a:bodyPr>
          <a:lstStyle/>
          <a:p>
            <a:pPr marL="0" indent="0">
              <a:lnSpc>
                <a:spcPct val="80000"/>
              </a:lnSpc>
              <a:buNone/>
            </a:pPr>
            <a:r>
              <a:rPr lang="en-US" sz="2400" dirty="0"/>
              <a:t>Varicella vaccine and MMR vaccine were administered to a 12 month old child. Before the child left the office the nurse noticed that the MMR vaccine expired at the end of the previous month (2 days ago).</a:t>
            </a:r>
          </a:p>
          <a:p>
            <a:pPr marL="0" indent="0">
              <a:lnSpc>
                <a:spcPct val="80000"/>
              </a:lnSpc>
              <a:buNone/>
            </a:pPr>
            <a:endParaRPr lang="en-US" sz="2400" dirty="0"/>
          </a:p>
          <a:p>
            <a:pPr marL="0" indent="0">
              <a:lnSpc>
                <a:spcPct val="80000"/>
              </a:lnSpc>
              <a:buNone/>
            </a:pPr>
            <a:r>
              <a:rPr lang="en-US" sz="2400" b="1" dirty="0">
                <a:solidFill>
                  <a:srgbClr val="FFFF99"/>
                </a:solidFill>
              </a:rPr>
              <a:t>What action should you take?</a:t>
            </a:r>
            <a:r>
              <a:rPr lang="en-US" sz="2400" b="1" dirty="0"/>
              <a:t>   </a:t>
            </a:r>
          </a:p>
        </p:txBody>
      </p:sp>
      <p:sp>
        <p:nvSpPr>
          <p:cNvPr id="3" name="Slide Number Placeholder 2"/>
          <p:cNvSpPr>
            <a:spLocks noGrp="1"/>
          </p:cNvSpPr>
          <p:nvPr>
            <p:ph type="sldNum" sz="quarter" idx="12"/>
          </p:nvPr>
        </p:nvSpPr>
        <p:spPr/>
        <p:txBody>
          <a:bodyPr/>
          <a:lstStyle/>
          <a:p>
            <a:fld id="{6D22F896-40B5-4ADD-8801-0D06FADFA095}" type="slidenum">
              <a:rPr lang="en-US" smtClean="0"/>
              <a:t>124</a:t>
            </a:fld>
            <a:endParaRPr lang="en-US" dirty="0"/>
          </a:p>
        </p:txBody>
      </p:sp>
      <p:sp>
        <p:nvSpPr>
          <p:cNvPr id="2" name="Date Placeholder 1">
            <a:extLst>
              <a:ext uri="{FF2B5EF4-FFF2-40B4-BE49-F238E27FC236}">
                <a16:creationId xmlns:a16="http://schemas.microsoft.com/office/drawing/2014/main" id="{875E3BFD-889F-EA4F-96A1-4A586A4BDEB3}"/>
              </a:ext>
            </a:extLst>
          </p:cNvPr>
          <p:cNvSpPr>
            <a:spLocks noGrp="1"/>
          </p:cNvSpPr>
          <p:nvPr>
            <p:ph type="dt" sz="half" idx="10"/>
          </p:nvPr>
        </p:nvSpPr>
        <p:spPr/>
        <p:txBody>
          <a:bodyPr/>
          <a:lstStyle/>
          <a:p>
            <a:r>
              <a:rPr lang="en-US"/>
              <a:t>6/24/22</a:t>
            </a:r>
            <a:endParaRPr lang="en-US" dirty="0"/>
          </a:p>
        </p:txBody>
      </p:sp>
      <p:sp>
        <p:nvSpPr>
          <p:cNvPr id="4" name="Footer Placeholder 3">
            <a:extLst>
              <a:ext uri="{FF2B5EF4-FFF2-40B4-BE49-F238E27FC236}">
                <a16:creationId xmlns:a16="http://schemas.microsoft.com/office/drawing/2014/main" id="{65F9B282-A73C-4946-808C-812E93963906}"/>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64994904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ChangeArrowheads="1"/>
          </p:cNvSpPr>
          <p:nvPr>
            <p:ph type="title" idx="4294967295"/>
          </p:nvPr>
        </p:nvSpPr>
        <p:spPr>
          <a:xfrm>
            <a:off x="2438400" y="739191"/>
            <a:ext cx="7772400" cy="838200"/>
          </a:xfrm>
        </p:spPr>
        <p:txBody>
          <a:bodyPr/>
          <a:lstStyle/>
          <a:p>
            <a:pPr algn="l"/>
            <a:r>
              <a:rPr lang="en-US" sz="4800" b="1" i="1" dirty="0">
                <a:solidFill>
                  <a:srgbClr val="FFFF99"/>
                </a:solidFill>
              </a:rPr>
              <a:t>Test Your Knowledge!</a:t>
            </a:r>
          </a:p>
        </p:txBody>
      </p:sp>
      <p:sp>
        <p:nvSpPr>
          <p:cNvPr id="400387" name="Rectangle 3"/>
          <p:cNvSpPr>
            <a:spLocks noGrp="1" noChangeArrowheads="1"/>
          </p:cNvSpPr>
          <p:nvPr>
            <p:ph type="body" idx="4294967295"/>
          </p:nvPr>
        </p:nvSpPr>
        <p:spPr>
          <a:xfrm>
            <a:off x="2438400" y="1947862"/>
            <a:ext cx="7315200" cy="2057400"/>
          </a:xfrm>
        </p:spPr>
        <p:txBody>
          <a:bodyPr>
            <a:normAutofit fontScale="92500"/>
          </a:bodyPr>
          <a:lstStyle/>
          <a:p>
            <a:pPr marL="0" indent="0">
              <a:lnSpc>
                <a:spcPct val="80000"/>
              </a:lnSpc>
              <a:buNone/>
            </a:pPr>
            <a:r>
              <a:rPr lang="en-US" sz="2400" dirty="0"/>
              <a:t>Varicella vaccine and MMR vaccine were administered to a 12 month old child. Before the child left the office the nurse noticed that the MMR vaccine expired at the end of the previous month (2 days ago).</a:t>
            </a:r>
          </a:p>
          <a:p>
            <a:pPr marL="0" indent="0">
              <a:lnSpc>
                <a:spcPct val="80000"/>
              </a:lnSpc>
              <a:buNone/>
            </a:pPr>
            <a:endParaRPr lang="en-US" sz="2400" dirty="0"/>
          </a:p>
          <a:p>
            <a:pPr marL="0" indent="0">
              <a:lnSpc>
                <a:spcPct val="80000"/>
              </a:lnSpc>
              <a:buNone/>
            </a:pPr>
            <a:r>
              <a:rPr lang="en-US" sz="2400" b="1" dirty="0">
                <a:solidFill>
                  <a:srgbClr val="FFFF99"/>
                </a:solidFill>
              </a:rPr>
              <a:t>What action should you take?*</a:t>
            </a:r>
            <a:r>
              <a:rPr lang="en-US" sz="2400" b="1" dirty="0"/>
              <a:t>   </a:t>
            </a:r>
          </a:p>
        </p:txBody>
      </p:sp>
      <p:sp>
        <p:nvSpPr>
          <p:cNvPr id="400388" name="Text Box 4"/>
          <p:cNvSpPr txBox="1">
            <a:spLocks noChangeArrowheads="1"/>
          </p:cNvSpPr>
          <p:nvPr/>
        </p:nvSpPr>
        <p:spPr bwMode="auto">
          <a:xfrm>
            <a:off x="2438400" y="4005262"/>
            <a:ext cx="7315200" cy="1938338"/>
          </a:xfrm>
          <a:prstGeom prst="rect">
            <a:avLst/>
          </a:prstGeom>
          <a:noFill/>
          <a:ln w="9525">
            <a:noFill/>
            <a:miter lim="800000"/>
            <a:headEnd/>
            <a:tailEnd/>
          </a:ln>
        </p:spPr>
        <p:txBody>
          <a:bodyPr>
            <a:spAutoFit/>
          </a:bodyPr>
          <a:lstStyle/>
          <a:p>
            <a:pPr>
              <a:spcBef>
                <a:spcPts val="600"/>
              </a:spcBef>
            </a:pPr>
            <a:r>
              <a:rPr lang="en-US" sz="2400" dirty="0">
                <a:solidFill>
                  <a:srgbClr val="FFFFFF"/>
                </a:solidFill>
                <a:latin typeface="Calibri"/>
              </a:rPr>
              <a:t>The dose must be repeated. Because MMR is a live virus vaccine </a:t>
            </a:r>
            <a:r>
              <a:rPr lang="en-US" sz="2400" u="sng" dirty="0">
                <a:solidFill>
                  <a:srgbClr val="FFFFFF"/>
                </a:solidFill>
                <a:latin typeface="Calibri"/>
              </a:rPr>
              <a:t>you must wait at least 4 weeks after the expired dose</a:t>
            </a:r>
            <a:r>
              <a:rPr lang="en-US" sz="2400" dirty="0">
                <a:solidFill>
                  <a:srgbClr val="FFFFFF"/>
                </a:solidFill>
                <a:latin typeface="Calibri"/>
              </a:rPr>
              <a:t> was given before repeating the vaccine. If the expired dose was an inactivated vaccine, the dose should be repeated as soon as possible. </a:t>
            </a:r>
          </a:p>
        </p:txBody>
      </p:sp>
      <p:sp>
        <p:nvSpPr>
          <p:cNvPr id="474117" name="Text Box 5"/>
          <p:cNvSpPr txBox="1">
            <a:spLocks noChangeArrowheads="1"/>
          </p:cNvSpPr>
          <p:nvPr/>
        </p:nvSpPr>
        <p:spPr bwMode="auto">
          <a:xfrm>
            <a:off x="2438400" y="6240380"/>
            <a:ext cx="7772400" cy="307777"/>
          </a:xfrm>
          <a:prstGeom prst="rect">
            <a:avLst/>
          </a:prstGeom>
          <a:noFill/>
          <a:ln w="9525">
            <a:noFill/>
            <a:miter lim="800000"/>
            <a:headEnd/>
            <a:tailEnd/>
          </a:ln>
        </p:spPr>
        <p:txBody>
          <a:bodyPr wrap="square">
            <a:spAutoFit/>
          </a:bodyPr>
          <a:lstStyle/>
          <a:p>
            <a:pPr>
              <a:defRPr/>
            </a:pPr>
            <a:r>
              <a:rPr lang="en-US" sz="1400" b="1" dirty="0">
                <a:solidFill>
                  <a:srgbClr val="FFFFFF"/>
                </a:solidFill>
                <a:latin typeface="Calibri"/>
              </a:rPr>
              <a:t> *Immunization Action Coalition, Ask the Experts IAC Express, Issue number 789: April 6, 2009</a:t>
            </a:r>
          </a:p>
        </p:txBody>
      </p:sp>
      <p:sp>
        <p:nvSpPr>
          <p:cNvPr id="3" name="Slide Number Placeholder 2"/>
          <p:cNvSpPr>
            <a:spLocks noGrp="1"/>
          </p:cNvSpPr>
          <p:nvPr>
            <p:ph type="sldNum" sz="quarter" idx="12"/>
          </p:nvPr>
        </p:nvSpPr>
        <p:spPr/>
        <p:txBody>
          <a:bodyPr/>
          <a:lstStyle/>
          <a:p>
            <a:fld id="{6D22F896-40B5-4ADD-8801-0D06FADFA095}" type="slidenum">
              <a:rPr lang="en-US" smtClean="0"/>
              <a:t>125</a:t>
            </a:fld>
            <a:endParaRPr lang="en-US" dirty="0"/>
          </a:p>
        </p:txBody>
      </p:sp>
      <p:sp>
        <p:nvSpPr>
          <p:cNvPr id="2" name="Date Placeholder 1">
            <a:extLst>
              <a:ext uri="{FF2B5EF4-FFF2-40B4-BE49-F238E27FC236}">
                <a16:creationId xmlns:a16="http://schemas.microsoft.com/office/drawing/2014/main" id="{C6A592FF-F57A-6F42-8262-1B7535034CC2}"/>
              </a:ext>
            </a:extLst>
          </p:cNvPr>
          <p:cNvSpPr>
            <a:spLocks noGrp="1"/>
          </p:cNvSpPr>
          <p:nvPr>
            <p:ph type="dt" sz="half" idx="10"/>
          </p:nvPr>
        </p:nvSpPr>
        <p:spPr/>
        <p:txBody>
          <a:bodyPr/>
          <a:lstStyle/>
          <a:p>
            <a:r>
              <a:rPr lang="en-US"/>
              <a:t>6/24/22</a:t>
            </a:r>
            <a:endParaRPr lang="en-US" dirty="0"/>
          </a:p>
        </p:txBody>
      </p:sp>
      <p:sp>
        <p:nvSpPr>
          <p:cNvPr id="4" name="Footer Placeholder 3">
            <a:extLst>
              <a:ext uri="{FF2B5EF4-FFF2-40B4-BE49-F238E27FC236}">
                <a16:creationId xmlns:a16="http://schemas.microsoft.com/office/drawing/2014/main" id="{B6992D7B-04DB-9A47-8084-AD371CA6C84E}"/>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14043307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Grp="1" noChangeArrowheads="1"/>
          </p:cNvSpPr>
          <p:nvPr>
            <p:ph type="title" idx="4294967295"/>
          </p:nvPr>
        </p:nvSpPr>
        <p:spPr>
          <a:xfrm>
            <a:off x="2438400" y="838200"/>
            <a:ext cx="7772400" cy="762000"/>
          </a:xfrm>
        </p:spPr>
        <p:txBody>
          <a:bodyPr/>
          <a:lstStyle/>
          <a:p>
            <a:pPr algn="l"/>
            <a:r>
              <a:rPr lang="en-US" sz="4800" b="1" i="1" dirty="0">
                <a:solidFill>
                  <a:srgbClr val="FFFF99"/>
                </a:solidFill>
              </a:rPr>
              <a:t>Test Your Knowledge!</a:t>
            </a:r>
          </a:p>
        </p:txBody>
      </p:sp>
      <p:sp>
        <p:nvSpPr>
          <p:cNvPr id="402435" name="Rectangle 3"/>
          <p:cNvSpPr>
            <a:spLocks noGrp="1" noChangeArrowheads="1"/>
          </p:cNvSpPr>
          <p:nvPr>
            <p:ph type="body" idx="4294967295"/>
          </p:nvPr>
        </p:nvSpPr>
        <p:spPr>
          <a:xfrm>
            <a:off x="1371599" y="2171700"/>
            <a:ext cx="9216189" cy="2514600"/>
          </a:xfrm>
        </p:spPr>
        <p:txBody>
          <a:bodyPr>
            <a:normAutofit lnSpcReduction="10000"/>
          </a:bodyPr>
          <a:lstStyle/>
          <a:p>
            <a:pPr marL="0" indent="0">
              <a:buNone/>
            </a:pPr>
            <a:r>
              <a:rPr lang="en-US" sz="2400" dirty="0"/>
              <a:t>Your office has a large supply of vaccine and space in the refrigerator is always an issue. Since the vaccines can not be stored in the vegetable drawers, the “vaccine manager” removed the bins and is storing some of the vaccines in the space occupied by the drawers.</a:t>
            </a:r>
          </a:p>
          <a:p>
            <a:pPr marL="0" indent="0">
              <a:buNone/>
            </a:pPr>
            <a:endParaRPr lang="en-US" sz="2400" dirty="0"/>
          </a:p>
          <a:p>
            <a:pPr marL="0" indent="0">
              <a:buNone/>
            </a:pPr>
            <a:r>
              <a:rPr lang="en-US" sz="2400" b="1" dirty="0">
                <a:solidFill>
                  <a:srgbClr val="FFFF99"/>
                </a:solidFill>
              </a:rPr>
              <a:t>Is this storage space appropriate?</a:t>
            </a:r>
            <a:r>
              <a:rPr lang="en-US" sz="2400" b="1" dirty="0">
                <a:solidFill>
                  <a:srgbClr val="FFFFCC"/>
                </a:solidFill>
              </a:rPr>
              <a:t> </a:t>
            </a:r>
          </a:p>
        </p:txBody>
      </p:sp>
      <p:sp>
        <p:nvSpPr>
          <p:cNvPr id="402436" name="Text Box 5"/>
          <p:cNvSpPr txBox="1">
            <a:spLocks noChangeArrowheads="1"/>
          </p:cNvSpPr>
          <p:nvPr/>
        </p:nvSpPr>
        <p:spPr bwMode="auto">
          <a:xfrm>
            <a:off x="2438400" y="5638800"/>
            <a:ext cx="6019800" cy="336550"/>
          </a:xfrm>
          <a:prstGeom prst="rect">
            <a:avLst/>
          </a:prstGeom>
          <a:noFill/>
          <a:ln w="9525">
            <a:noFill/>
            <a:miter lim="800000"/>
            <a:headEnd/>
            <a:tailEnd/>
          </a:ln>
        </p:spPr>
        <p:txBody>
          <a:bodyPr>
            <a:spAutoFit/>
          </a:bodyPr>
          <a:lstStyle/>
          <a:p>
            <a:pPr>
              <a:spcBef>
                <a:spcPct val="50000"/>
              </a:spcBef>
            </a:pPr>
            <a:endParaRPr lang="en-US" sz="1600" dirty="0">
              <a:solidFill>
                <a:srgbClr val="FFFFCC"/>
              </a:solidFill>
              <a:latin typeface="Calibri"/>
            </a:endParaRPr>
          </a:p>
        </p:txBody>
      </p:sp>
      <p:sp>
        <p:nvSpPr>
          <p:cNvPr id="3" name="Slide Number Placeholder 2"/>
          <p:cNvSpPr>
            <a:spLocks noGrp="1"/>
          </p:cNvSpPr>
          <p:nvPr>
            <p:ph type="sldNum" sz="quarter" idx="12"/>
          </p:nvPr>
        </p:nvSpPr>
        <p:spPr/>
        <p:txBody>
          <a:bodyPr/>
          <a:lstStyle/>
          <a:p>
            <a:fld id="{6D22F896-40B5-4ADD-8801-0D06FADFA095}" type="slidenum">
              <a:rPr lang="en-US" smtClean="0"/>
              <a:t>126</a:t>
            </a:fld>
            <a:endParaRPr lang="en-US" dirty="0"/>
          </a:p>
        </p:txBody>
      </p:sp>
      <p:sp>
        <p:nvSpPr>
          <p:cNvPr id="2" name="Date Placeholder 1">
            <a:extLst>
              <a:ext uri="{FF2B5EF4-FFF2-40B4-BE49-F238E27FC236}">
                <a16:creationId xmlns:a16="http://schemas.microsoft.com/office/drawing/2014/main" id="{468CF07D-85DB-FD4E-A732-01F844E6C450}"/>
              </a:ext>
            </a:extLst>
          </p:cNvPr>
          <p:cNvSpPr>
            <a:spLocks noGrp="1"/>
          </p:cNvSpPr>
          <p:nvPr>
            <p:ph type="dt" sz="half" idx="10"/>
          </p:nvPr>
        </p:nvSpPr>
        <p:spPr/>
        <p:txBody>
          <a:bodyPr/>
          <a:lstStyle/>
          <a:p>
            <a:r>
              <a:rPr lang="en-US"/>
              <a:t>6/24/22</a:t>
            </a:r>
            <a:endParaRPr lang="en-US" dirty="0"/>
          </a:p>
        </p:txBody>
      </p:sp>
      <p:sp>
        <p:nvSpPr>
          <p:cNvPr id="4" name="Footer Placeholder 3">
            <a:extLst>
              <a:ext uri="{FF2B5EF4-FFF2-40B4-BE49-F238E27FC236}">
                <a16:creationId xmlns:a16="http://schemas.microsoft.com/office/drawing/2014/main" id="{7CF77790-BF2E-7947-83AA-8E818C61C7F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78813342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p:cNvSpPr>
            <a:spLocks noGrp="1" noChangeArrowheads="1"/>
          </p:cNvSpPr>
          <p:nvPr>
            <p:ph type="title" idx="4294967295"/>
          </p:nvPr>
        </p:nvSpPr>
        <p:spPr>
          <a:xfrm>
            <a:off x="2438400" y="658582"/>
            <a:ext cx="7772400" cy="762000"/>
          </a:xfrm>
        </p:spPr>
        <p:txBody>
          <a:bodyPr/>
          <a:lstStyle/>
          <a:p>
            <a:pPr algn="l"/>
            <a:r>
              <a:rPr lang="en-US" sz="4800" b="1" i="1" dirty="0">
                <a:solidFill>
                  <a:srgbClr val="FFFF99"/>
                </a:solidFill>
              </a:rPr>
              <a:t>Test Your Knowledge!</a:t>
            </a:r>
          </a:p>
        </p:txBody>
      </p:sp>
      <p:sp>
        <p:nvSpPr>
          <p:cNvPr id="404483" name="Rectangle 3"/>
          <p:cNvSpPr>
            <a:spLocks noGrp="1" noChangeArrowheads="1"/>
          </p:cNvSpPr>
          <p:nvPr>
            <p:ph type="body" idx="4294967295"/>
          </p:nvPr>
        </p:nvSpPr>
        <p:spPr>
          <a:xfrm>
            <a:off x="2438400" y="2035739"/>
            <a:ext cx="7315200" cy="2514600"/>
          </a:xfrm>
        </p:spPr>
        <p:txBody>
          <a:bodyPr>
            <a:normAutofit lnSpcReduction="10000"/>
          </a:bodyPr>
          <a:lstStyle/>
          <a:p>
            <a:pPr marL="0" indent="0">
              <a:buNone/>
            </a:pPr>
            <a:r>
              <a:rPr lang="en-US" sz="2400" dirty="0"/>
              <a:t>Your office has a large supply of vaccine and space in the refrigerator is always an issue. Since the vaccines can not be stored in the vegetable drawers, the “vaccine manager” removed the bins and is storing some of the vaccines in the space occupied by the drawers.</a:t>
            </a:r>
          </a:p>
          <a:p>
            <a:pPr marL="0" indent="0">
              <a:buNone/>
            </a:pPr>
            <a:r>
              <a:rPr lang="en-US" sz="2400" b="1" dirty="0">
                <a:solidFill>
                  <a:srgbClr val="FFFF99"/>
                </a:solidFill>
              </a:rPr>
              <a:t>Is this storage space appropriate?*</a:t>
            </a:r>
            <a:r>
              <a:rPr lang="en-US" sz="2400" b="1" dirty="0">
                <a:solidFill>
                  <a:srgbClr val="FFFFCC"/>
                </a:solidFill>
              </a:rPr>
              <a:t> </a:t>
            </a:r>
          </a:p>
        </p:txBody>
      </p:sp>
      <p:sp>
        <p:nvSpPr>
          <p:cNvPr id="404484" name="Text Box 4"/>
          <p:cNvSpPr txBox="1">
            <a:spLocks noChangeArrowheads="1"/>
          </p:cNvSpPr>
          <p:nvPr/>
        </p:nvSpPr>
        <p:spPr bwMode="auto">
          <a:xfrm>
            <a:off x="2438400" y="4729956"/>
            <a:ext cx="7315200" cy="830263"/>
          </a:xfrm>
          <a:prstGeom prst="rect">
            <a:avLst/>
          </a:prstGeom>
          <a:noFill/>
          <a:ln w="9525">
            <a:noFill/>
            <a:miter lim="800000"/>
            <a:headEnd/>
            <a:tailEnd/>
          </a:ln>
        </p:spPr>
        <p:txBody>
          <a:bodyPr>
            <a:spAutoFit/>
          </a:bodyPr>
          <a:lstStyle/>
          <a:p>
            <a:pPr>
              <a:spcBef>
                <a:spcPct val="50000"/>
              </a:spcBef>
            </a:pPr>
            <a:r>
              <a:rPr lang="en-US" sz="2400" dirty="0">
                <a:solidFill>
                  <a:srgbClr val="FFFFFF"/>
                </a:solidFill>
                <a:latin typeface="Calibri"/>
              </a:rPr>
              <a:t>No! The area is commonly closer to the motor of the refrigerator and temperature may be less stable. </a:t>
            </a:r>
          </a:p>
        </p:txBody>
      </p:sp>
      <p:sp>
        <p:nvSpPr>
          <p:cNvPr id="404485" name="Text Box 5"/>
          <p:cNvSpPr txBox="1">
            <a:spLocks noChangeArrowheads="1"/>
          </p:cNvSpPr>
          <p:nvPr/>
        </p:nvSpPr>
        <p:spPr bwMode="auto">
          <a:xfrm>
            <a:off x="2728331" y="6153073"/>
            <a:ext cx="6019800" cy="307777"/>
          </a:xfrm>
          <a:prstGeom prst="rect">
            <a:avLst/>
          </a:prstGeom>
          <a:noFill/>
          <a:ln w="9525">
            <a:noFill/>
            <a:miter lim="800000"/>
            <a:headEnd/>
            <a:tailEnd/>
          </a:ln>
        </p:spPr>
        <p:txBody>
          <a:bodyPr>
            <a:spAutoFit/>
          </a:bodyPr>
          <a:lstStyle/>
          <a:p>
            <a:pPr algn="ctr">
              <a:spcBef>
                <a:spcPct val="50000"/>
              </a:spcBef>
            </a:pPr>
            <a:r>
              <a:rPr lang="en-US" sz="1400" b="1" dirty="0">
                <a:solidFill>
                  <a:srgbClr val="FFFFFF"/>
                </a:solidFill>
                <a:latin typeface="Calibri"/>
              </a:rPr>
              <a:t> *Immunization Action Coalition – Item #P3036  8/18</a:t>
            </a:r>
          </a:p>
        </p:txBody>
      </p:sp>
      <p:sp>
        <p:nvSpPr>
          <p:cNvPr id="3" name="Slide Number Placeholder 2"/>
          <p:cNvSpPr>
            <a:spLocks noGrp="1"/>
          </p:cNvSpPr>
          <p:nvPr>
            <p:ph type="sldNum" sz="quarter" idx="12"/>
          </p:nvPr>
        </p:nvSpPr>
        <p:spPr/>
        <p:txBody>
          <a:bodyPr/>
          <a:lstStyle/>
          <a:p>
            <a:fld id="{6D22F896-40B5-4ADD-8801-0D06FADFA095}" type="slidenum">
              <a:rPr lang="en-US" smtClean="0"/>
              <a:t>127</a:t>
            </a:fld>
            <a:endParaRPr lang="en-US" dirty="0"/>
          </a:p>
        </p:txBody>
      </p:sp>
      <p:sp>
        <p:nvSpPr>
          <p:cNvPr id="2" name="Date Placeholder 1">
            <a:extLst>
              <a:ext uri="{FF2B5EF4-FFF2-40B4-BE49-F238E27FC236}">
                <a16:creationId xmlns:a16="http://schemas.microsoft.com/office/drawing/2014/main" id="{3592C59A-555F-F14B-B780-BAEEA0B1FC63}"/>
              </a:ext>
            </a:extLst>
          </p:cNvPr>
          <p:cNvSpPr>
            <a:spLocks noGrp="1"/>
          </p:cNvSpPr>
          <p:nvPr>
            <p:ph type="dt" sz="half" idx="10"/>
          </p:nvPr>
        </p:nvSpPr>
        <p:spPr/>
        <p:txBody>
          <a:bodyPr/>
          <a:lstStyle/>
          <a:p>
            <a:r>
              <a:rPr lang="en-US"/>
              <a:t>6/24/22</a:t>
            </a:r>
            <a:endParaRPr lang="en-US" dirty="0"/>
          </a:p>
        </p:txBody>
      </p:sp>
      <p:sp>
        <p:nvSpPr>
          <p:cNvPr id="4" name="Footer Placeholder 3">
            <a:extLst>
              <a:ext uri="{FF2B5EF4-FFF2-40B4-BE49-F238E27FC236}">
                <a16:creationId xmlns:a16="http://schemas.microsoft.com/office/drawing/2014/main" id="{7EEAC381-8113-3543-BA7B-B87BAEA4EFCE}"/>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102888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Title 1"/>
          <p:cNvSpPr>
            <a:spLocks noGrp="1"/>
          </p:cNvSpPr>
          <p:nvPr>
            <p:ph type="title" idx="4294967295"/>
          </p:nvPr>
        </p:nvSpPr>
        <p:spPr>
          <a:xfrm>
            <a:off x="2966139" y="593615"/>
            <a:ext cx="6229350" cy="571500"/>
          </a:xfrm>
        </p:spPr>
        <p:txBody>
          <a:bodyPr>
            <a:noAutofit/>
          </a:bodyPr>
          <a:lstStyle/>
          <a:p>
            <a:pPr algn="ctr"/>
            <a:r>
              <a:rPr lang="en-US" sz="3600" dirty="0" err="1">
                <a:solidFill>
                  <a:srgbClr val="FFFF99"/>
                </a:solidFill>
              </a:rPr>
              <a:t>Tdap</a:t>
            </a:r>
            <a:r>
              <a:rPr lang="en-US" sz="3600" dirty="0">
                <a:solidFill>
                  <a:srgbClr val="FFFF99"/>
                </a:solidFill>
              </a:rPr>
              <a:t> for Pregnant Women*</a:t>
            </a:r>
          </a:p>
        </p:txBody>
      </p:sp>
      <p:sp>
        <p:nvSpPr>
          <p:cNvPr id="5" name="TextBox 4"/>
          <p:cNvSpPr txBox="1"/>
          <p:nvPr/>
        </p:nvSpPr>
        <p:spPr>
          <a:xfrm>
            <a:off x="1081693" y="1807194"/>
            <a:ext cx="9998242" cy="4154984"/>
          </a:xfrm>
          <a:prstGeom prst="rect">
            <a:avLst/>
          </a:prstGeom>
          <a:noFill/>
        </p:spPr>
        <p:txBody>
          <a:bodyPr wrap="square">
            <a:spAutoFit/>
          </a:bodyPr>
          <a:lstStyle/>
          <a:p>
            <a:pPr defTabSz="685800"/>
            <a:r>
              <a:rPr lang="en-US" sz="2400" kern="0" dirty="0">
                <a:solidFill>
                  <a:srgbClr val="FFFFFF"/>
                </a:solidFill>
              </a:rPr>
              <a:t>ACIP recommends:</a:t>
            </a:r>
          </a:p>
          <a:p>
            <a:pPr defTabSz="685800"/>
            <a:r>
              <a:rPr lang="en-US" sz="2400" kern="0" dirty="0">
                <a:solidFill>
                  <a:srgbClr val="FFFFFF"/>
                </a:solidFill>
              </a:rPr>
              <a:t>     One dose of </a:t>
            </a:r>
            <a:r>
              <a:rPr lang="en-US" sz="2400" kern="0" dirty="0" err="1">
                <a:solidFill>
                  <a:srgbClr val="FFFFFF"/>
                </a:solidFill>
              </a:rPr>
              <a:t>Tdap</a:t>
            </a:r>
            <a:r>
              <a:rPr lang="en-US" sz="2400" kern="0" dirty="0">
                <a:solidFill>
                  <a:srgbClr val="FFFFFF"/>
                </a:solidFill>
              </a:rPr>
              <a:t> during </a:t>
            </a:r>
            <a:r>
              <a:rPr lang="en-US" sz="2400" u="sng" kern="0" dirty="0">
                <a:solidFill>
                  <a:srgbClr val="FFFFFF"/>
                </a:solidFill>
              </a:rPr>
              <a:t>each</a:t>
            </a:r>
            <a:r>
              <a:rPr lang="en-US" sz="2400" kern="0" dirty="0">
                <a:solidFill>
                  <a:srgbClr val="FFFFFF"/>
                </a:solidFill>
              </a:rPr>
              <a:t> pregnancy,  regardless of a prior  </a:t>
            </a:r>
          </a:p>
          <a:p>
            <a:pPr defTabSz="685800"/>
            <a:r>
              <a:rPr lang="en-US" sz="2400" kern="0" dirty="0">
                <a:solidFill>
                  <a:srgbClr val="FFFFFF"/>
                </a:solidFill>
              </a:rPr>
              <a:t>     history of receiving </a:t>
            </a:r>
            <a:r>
              <a:rPr lang="en-US" sz="2400" kern="0" dirty="0" err="1">
                <a:solidFill>
                  <a:srgbClr val="FFFFFF"/>
                </a:solidFill>
              </a:rPr>
              <a:t>Tdap</a:t>
            </a:r>
            <a:r>
              <a:rPr lang="en-US" sz="2400" kern="0" dirty="0">
                <a:solidFill>
                  <a:srgbClr val="FFFFFF"/>
                </a:solidFill>
              </a:rPr>
              <a:t>. </a:t>
            </a:r>
          </a:p>
          <a:p>
            <a:pPr defTabSz="685800"/>
            <a:endParaRPr lang="en-US" sz="2400" kern="0" dirty="0">
              <a:solidFill>
                <a:srgbClr val="FFFFFF"/>
              </a:solidFill>
            </a:endParaRPr>
          </a:p>
          <a:p>
            <a:pPr defTabSz="685800"/>
            <a:r>
              <a:rPr lang="en-US" sz="2400" kern="0" dirty="0">
                <a:solidFill>
                  <a:srgbClr val="FFFFFF"/>
                </a:solidFill>
              </a:rPr>
              <a:t>Optimal timing:</a:t>
            </a:r>
          </a:p>
          <a:p>
            <a:pPr marL="342900" indent="-342900" defTabSz="685800">
              <a:buFont typeface="Arial" panose="020B0604020202020204" pitchFamily="34" charset="0"/>
              <a:buChar char="•"/>
            </a:pPr>
            <a:r>
              <a:rPr lang="en-US" sz="2400" kern="0" dirty="0">
                <a:solidFill>
                  <a:srgbClr val="FFFFFF"/>
                </a:solidFill>
              </a:rPr>
              <a:t>Between 27 and 36 weeks gestation. </a:t>
            </a:r>
          </a:p>
          <a:p>
            <a:pPr marL="342900" indent="-342900" defTabSz="685800">
              <a:buFont typeface="Arial" panose="020B0604020202020204" pitchFamily="34" charset="0"/>
              <a:buChar char="•"/>
            </a:pPr>
            <a:r>
              <a:rPr lang="en-US" sz="2400" kern="0" dirty="0">
                <a:solidFill>
                  <a:srgbClr val="FFFFFF"/>
                </a:solidFill>
              </a:rPr>
              <a:t>Vaccinating earlier in the 27 through 36 week window will maximize passive antibody transfer to the infant. </a:t>
            </a:r>
          </a:p>
          <a:p>
            <a:pPr marL="342900" indent="-342900" defTabSz="685800">
              <a:buFont typeface="Arial" panose="020B0604020202020204" pitchFamily="34" charset="0"/>
              <a:buChar char="•"/>
            </a:pPr>
            <a:r>
              <a:rPr lang="en-US" sz="2400" kern="0" dirty="0"/>
              <a:t>This has been shown to be 80%-91% effective.</a:t>
            </a:r>
          </a:p>
          <a:p>
            <a:pPr marL="342900" indent="-342900" defTabSz="685800">
              <a:buFont typeface="Arial" panose="020B0604020202020204" pitchFamily="34" charset="0"/>
              <a:buChar char="•"/>
            </a:pPr>
            <a:r>
              <a:rPr lang="en-US" sz="2400" kern="0" dirty="0">
                <a:solidFill>
                  <a:srgbClr val="FFFFFF"/>
                </a:solidFill>
              </a:rPr>
              <a:t>If </a:t>
            </a:r>
            <a:r>
              <a:rPr lang="en-US" sz="2400" kern="0" dirty="0" err="1">
                <a:solidFill>
                  <a:srgbClr val="FFFFFF"/>
                </a:solidFill>
              </a:rPr>
              <a:t>Tdap</a:t>
            </a:r>
            <a:r>
              <a:rPr lang="en-US" sz="2400" kern="0" dirty="0">
                <a:solidFill>
                  <a:srgbClr val="FFFFFF"/>
                </a:solidFill>
              </a:rPr>
              <a:t> is not given during pregnancy, administer </a:t>
            </a:r>
            <a:r>
              <a:rPr lang="en-US" sz="2400" kern="0" dirty="0" err="1">
                <a:solidFill>
                  <a:srgbClr val="FFFFFF"/>
                </a:solidFill>
              </a:rPr>
              <a:t>Tdap</a:t>
            </a:r>
            <a:r>
              <a:rPr lang="en-US" sz="2400" kern="0" dirty="0">
                <a:solidFill>
                  <a:srgbClr val="FFFFFF"/>
                </a:solidFill>
              </a:rPr>
              <a:t> immediately postpartum.  </a:t>
            </a:r>
          </a:p>
        </p:txBody>
      </p:sp>
      <p:sp>
        <p:nvSpPr>
          <p:cNvPr id="7" name="Rectangle 6"/>
          <p:cNvSpPr/>
          <p:nvPr/>
        </p:nvSpPr>
        <p:spPr>
          <a:xfrm>
            <a:off x="3912468" y="6296480"/>
            <a:ext cx="3823521" cy="307777"/>
          </a:xfrm>
          <a:prstGeom prst="rect">
            <a:avLst/>
          </a:prstGeom>
        </p:spPr>
        <p:txBody>
          <a:bodyPr wrap="square">
            <a:spAutoFit/>
          </a:bodyPr>
          <a:lstStyle/>
          <a:p>
            <a:pPr defTabSz="685800"/>
            <a:r>
              <a:rPr lang="en-US" sz="1400" b="1" kern="0" dirty="0">
                <a:cs typeface="Arial" panose="020B0604020202020204" pitchFamily="34" charset="0"/>
              </a:rPr>
              <a:t>*MMWR, January 24, 2020/ Vol.69/No. 3</a:t>
            </a:r>
          </a:p>
        </p:txBody>
      </p:sp>
      <p:sp>
        <p:nvSpPr>
          <p:cNvPr id="3" name="Slide Number Placeholder 2"/>
          <p:cNvSpPr>
            <a:spLocks noGrp="1"/>
          </p:cNvSpPr>
          <p:nvPr>
            <p:ph type="sldNum" sz="quarter" idx="12"/>
          </p:nvPr>
        </p:nvSpPr>
        <p:spPr/>
        <p:txBody>
          <a:bodyPr/>
          <a:lstStyle/>
          <a:p>
            <a:fld id="{6D22F896-40B5-4ADD-8801-0D06FADFA095}" type="slidenum">
              <a:rPr lang="en-US" smtClean="0"/>
              <a:t>13</a:t>
            </a:fld>
            <a:endParaRPr lang="en-US" dirty="0"/>
          </a:p>
        </p:txBody>
      </p:sp>
      <p:sp>
        <p:nvSpPr>
          <p:cNvPr id="2" name="Date Placeholder 1">
            <a:extLst>
              <a:ext uri="{FF2B5EF4-FFF2-40B4-BE49-F238E27FC236}">
                <a16:creationId xmlns:a16="http://schemas.microsoft.com/office/drawing/2014/main" id="{02DEDE0A-D947-1F46-97B5-87C7EC5D1F6D}"/>
              </a:ext>
            </a:extLst>
          </p:cNvPr>
          <p:cNvSpPr>
            <a:spLocks noGrp="1"/>
          </p:cNvSpPr>
          <p:nvPr>
            <p:ph type="dt" sz="half" idx="10"/>
          </p:nvPr>
        </p:nvSpPr>
        <p:spPr/>
        <p:txBody>
          <a:bodyPr/>
          <a:lstStyle/>
          <a:p>
            <a:r>
              <a:rPr lang="en-US"/>
              <a:t>6/24/22</a:t>
            </a:r>
            <a:endParaRPr lang="en-US" dirty="0"/>
          </a:p>
        </p:txBody>
      </p:sp>
      <p:sp>
        <p:nvSpPr>
          <p:cNvPr id="4" name="Footer Placeholder 3">
            <a:extLst>
              <a:ext uri="{FF2B5EF4-FFF2-40B4-BE49-F238E27FC236}">
                <a16:creationId xmlns:a16="http://schemas.microsoft.com/office/drawing/2014/main" id="{B07A87EE-FF4F-7643-BADB-203E3C2E391E}"/>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191594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96" name="Rectangle 2"/>
          <p:cNvSpPr>
            <a:spLocks noGrp="1" noChangeArrowheads="1"/>
          </p:cNvSpPr>
          <p:nvPr>
            <p:ph type="title" idx="4294967295"/>
          </p:nvPr>
        </p:nvSpPr>
        <p:spPr>
          <a:xfrm>
            <a:off x="310895" y="195690"/>
            <a:ext cx="7566279" cy="1444625"/>
          </a:xfrm>
        </p:spPr>
        <p:txBody>
          <a:bodyPr/>
          <a:lstStyle/>
          <a:p>
            <a:pPr eaLnBrk="1" hangingPunct="1"/>
            <a:r>
              <a:rPr lang="en-US" sz="3600" i="1" dirty="0">
                <a:solidFill>
                  <a:srgbClr val="FFFF99"/>
                </a:solidFill>
              </a:rPr>
              <a:t>Haemophilus influenzae</a:t>
            </a:r>
            <a:r>
              <a:rPr lang="en-US" sz="3600" dirty="0">
                <a:solidFill>
                  <a:srgbClr val="FFFF99"/>
                </a:solidFill>
              </a:rPr>
              <a:t> type b (Hib</a:t>
            </a:r>
            <a:r>
              <a:rPr lang="en-US" sz="3600" dirty="0"/>
              <a:t>)</a:t>
            </a:r>
          </a:p>
        </p:txBody>
      </p:sp>
      <p:pic>
        <p:nvPicPr>
          <p:cNvPr id="51297" name="Picture 3" descr="img0020"/>
          <p:cNvPicPr>
            <a:picLocks noChangeAspect="1" noChangeArrowheads="1"/>
          </p:cNvPicPr>
          <p:nvPr/>
        </p:nvPicPr>
        <p:blipFill>
          <a:blip r:embed="rId3" cstate="print"/>
          <a:srcRect/>
          <a:stretch>
            <a:fillRect/>
          </a:stretch>
        </p:blipFill>
        <p:spPr bwMode="auto">
          <a:xfrm>
            <a:off x="8353425" y="319301"/>
            <a:ext cx="2879725" cy="1919288"/>
          </a:xfrm>
          <a:prstGeom prst="rect">
            <a:avLst/>
          </a:prstGeom>
          <a:noFill/>
          <a:ln w="9525">
            <a:noFill/>
            <a:miter lim="800000"/>
            <a:headEnd/>
            <a:tailEnd/>
          </a:ln>
        </p:spPr>
      </p:pic>
      <p:sp>
        <p:nvSpPr>
          <p:cNvPr id="51298" name="Text Box 5"/>
          <p:cNvSpPr txBox="1">
            <a:spLocks noChangeArrowheads="1"/>
          </p:cNvSpPr>
          <p:nvPr/>
        </p:nvSpPr>
        <p:spPr bwMode="auto">
          <a:xfrm>
            <a:off x="958850" y="1295401"/>
            <a:ext cx="9480550" cy="7070846"/>
          </a:xfrm>
          <a:prstGeom prst="rect">
            <a:avLst/>
          </a:prstGeom>
          <a:noFill/>
          <a:ln w="9525">
            <a:noFill/>
            <a:miter lim="800000"/>
            <a:headEnd/>
            <a:tailEnd/>
          </a:ln>
        </p:spPr>
        <p:txBody>
          <a:bodyPr wrap="square">
            <a:spAutoFit/>
          </a:bodyPr>
          <a:lstStyle/>
          <a:p>
            <a:pPr>
              <a:spcBef>
                <a:spcPct val="50000"/>
              </a:spcBef>
            </a:pPr>
            <a:r>
              <a:rPr lang="en-US" sz="2400" dirty="0">
                <a:solidFill>
                  <a:srgbClr val="FFFFFF"/>
                </a:solidFill>
                <a:latin typeface="Calibri"/>
              </a:rPr>
              <a:t>ACIP recommends: </a:t>
            </a:r>
          </a:p>
          <a:p>
            <a:pPr>
              <a:spcBef>
                <a:spcPct val="50000"/>
              </a:spcBef>
            </a:pPr>
            <a:r>
              <a:rPr lang="en-US" sz="2400" dirty="0">
                <a:solidFill>
                  <a:srgbClr val="FFFFFF"/>
                </a:solidFill>
                <a:latin typeface="Calibri"/>
              </a:rPr>
              <a:t>    3-4 doses of Hib (depending on brand)</a:t>
            </a:r>
            <a:endParaRPr lang="en-US" sz="2400" dirty="0">
              <a:solidFill>
                <a:srgbClr val="FF9900"/>
              </a:solidFill>
              <a:latin typeface="Calibri"/>
            </a:endParaRPr>
          </a:p>
          <a:p>
            <a:pPr marL="690563" lvl="1" indent="-233363">
              <a:lnSpc>
                <a:spcPct val="80000"/>
              </a:lnSpc>
              <a:spcBef>
                <a:spcPct val="50000"/>
              </a:spcBef>
              <a:buFontTx/>
              <a:buChar char="•"/>
            </a:pPr>
            <a:r>
              <a:rPr lang="en-US" sz="2400" dirty="0">
                <a:solidFill>
                  <a:srgbClr val="FFFFFF"/>
                </a:solidFill>
                <a:latin typeface="Calibri"/>
              </a:rPr>
              <a:t>Dose 1 @ 2 months of age</a:t>
            </a:r>
          </a:p>
          <a:p>
            <a:pPr marL="690563" lvl="1" indent="-233363">
              <a:lnSpc>
                <a:spcPct val="80000"/>
              </a:lnSpc>
              <a:spcBef>
                <a:spcPct val="50000"/>
              </a:spcBef>
              <a:buFontTx/>
              <a:buChar char="•"/>
            </a:pPr>
            <a:r>
              <a:rPr lang="en-US" sz="2400" dirty="0">
                <a:solidFill>
                  <a:srgbClr val="FFFFFF"/>
                </a:solidFill>
                <a:latin typeface="Calibri"/>
              </a:rPr>
              <a:t>Dose 2 @ 4 months of age</a:t>
            </a:r>
          </a:p>
          <a:p>
            <a:pPr marL="690563" lvl="1" indent="-233363">
              <a:lnSpc>
                <a:spcPct val="80000"/>
              </a:lnSpc>
              <a:spcBef>
                <a:spcPct val="50000"/>
              </a:spcBef>
              <a:buFontTx/>
              <a:buChar char="•"/>
            </a:pPr>
            <a:r>
              <a:rPr lang="en-US" sz="2400" dirty="0">
                <a:solidFill>
                  <a:srgbClr val="FFFFFF"/>
                </a:solidFill>
                <a:latin typeface="Calibri"/>
              </a:rPr>
              <a:t>Dose 3 @ 6 months of age </a:t>
            </a:r>
          </a:p>
          <a:p>
            <a:pPr marL="690563" lvl="1" indent="-233363">
              <a:lnSpc>
                <a:spcPct val="80000"/>
              </a:lnSpc>
              <a:spcBef>
                <a:spcPct val="50000"/>
              </a:spcBef>
            </a:pPr>
            <a:r>
              <a:rPr lang="en-US" sz="1600" dirty="0">
                <a:solidFill>
                  <a:srgbClr val="FFFFFF"/>
                </a:solidFill>
                <a:latin typeface="Calibri"/>
              </a:rPr>
              <a:t>      </a:t>
            </a:r>
            <a:r>
              <a:rPr lang="en-US" dirty="0">
                <a:solidFill>
                  <a:srgbClr val="FFFFFF"/>
                </a:solidFill>
                <a:latin typeface="Calibri"/>
              </a:rPr>
              <a:t>(Not required if </a:t>
            </a:r>
            <a:r>
              <a:rPr lang="en-US" dirty="0" err="1">
                <a:solidFill>
                  <a:srgbClr val="FFFFFF"/>
                </a:solidFill>
                <a:latin typeface="Calibri"/>
              </a:rPr>
              <a:t>Pedvax</a:t>
            </a:r>
            <a:r>
              <a:rPr lang="en-US" dirty="0">
                <a:solidFill>
                  <a:srgbClr val="FFFFFF"/>
                </a:solidFill>
                <a:latin typeface="Calibri"/>
              </a:rPr>
              <a:t> HIB® is administered at 2 and 4 months of age)</a:t>
            </a:r>
          </a:p>
          <a:p>
            <a:pPr marL="690563" lvl="1" indent="-233363">
              <a:lnSpc>
                <a:spcPct val="80000"/>
              </a:lnSpc>
              <a:spcBef>
                <a:spcPct val="50000"/>
              </a:spcBef>
              <a:buFontTx/>
              <a:buChar char="•"/>
            </a:pPr>
            <a:r>
              <a:rPr lang="en-US" sz="2400" dirty="0">
                <a:solidFill>
                  <a:srgbClr val="FFFFFF"/>
                </a:solidFill>
                <a:latin typeface="Calibri"/>
              </a:rPr>
              <a:t>Booster dose @ 12 through 15 months of age (</a:t>
            </a:r>
            <a:r>
              <a:rPr lang="en-US" dirty="0" err="1"/>
              <a:t>Vaxelis</a:t>
            </a:r>
            <a:r>
              <a:rPr lang="en-US" baseline="30000" dirty="0"/>
              <a:t>® </a:t>
            </a:r>
            <a:r>
              <a:rPr lang="en-US" sz="2400" dirty="0">
                <a:solidFill>
                  <a:srgbClr val="FFFFFF"/>
                </a:solidFill>
                <a:latin typeface="Calibri"/>
              </a:rPr>
              <a:t>is NOT recommended for use as a booster dose.)</a:t>
            </a:r>
          </a:p>
          <a:p>
            <a:pPr marL="690563" lvl="1" indent="-233363">
              <a:lnSpc>
                <a:spcPct val="80000"/>
              </a:lnSpc>
              <a:spcBef>
                <a:spcPct val="50000"/>
              </a:spcBef>
              <a:buFontTx/>
              <a:buChar char="•"/>
            </a:pPr>
            <a:r>
              <a:rPr lang="en-US" sz="2400" dirty="0">
                <a:solidFill>
                  <a:srgbClr val="FFFFFF"/>
                </a:solidFill>
                <a:latin typeface="Calibri"/>
              </a:rPr>
              <a:t>One dose of Hib  for unimmunized persons 5 through 18 years who have asplenia, sickle cell disease or HIV infection. </a:t>
            </a:r>
          </a:p>
          <a:p>
            <a:pPr marL="690563" lvl="1" indent="-233363">
              <a:lnSpc>
                <a:spcPct val="80000"/>
              </a:lnSpc>
              <a:spcBef>
                <a:spcPct val="50000"/>
              </a:spcBef>
              <a:buFontTx/>
              <a:buChar char="•"/>
            </a:pPr>
            <a:r>
              <a:rPr lang="en-US" sz="2400" dirty="0">
                <a:solidFill>
                  <a:srgbClr val="FFFFFF"/>
                </a:solidFill>
                <a:latin typeface="Calibri"/>
              </a:rPr>
              <a:t>One dose of Hib may be given to adults with immunocompromising conditions.</a:t>
            </a:r>
          </a:p>
          <a:p>
            <a:pPr marL="690563" lvl="1" indent="-233363">
              <a:lnSpc>
                <a:spcPct val="80000"/>
              </a:lnSpc>
              <a:spcBef>
                <a:spcPct val="50000"/>
              </a:spcBef>
              <a:buFontTx/>
              <a:buChar char="•"/>
            </a:pPr>
            <a:endParaRPr lang="en-US" sz="2400" dirty="0">
              <a:solidFill>
                <a:srgbClr val="FFFFFF"/>
              </a:solidFill>
              <a:latin typeface="Calibri"/>
            </a:endParaRPr>
          </a:p>
          <a:p>
            <a:pPr marL="690563" lvl="1" indent="-233363">
              <a:lnSpc>
                <a:spcPct val="80000"/>
              </a:lnSpc>
              <a:spcBef>
                <a:spcPct val="50000"/>
              </a:spcBef>
              <a:buFontTx/>
              <a:buChar char="•"/>
            </a:pPr>
            <a:endParaRPr lang="en-US" sz="2400" dirty="0">
              <a:solidFill>
                <a:srgbClr val="FFFFFF"/>
              </a:solidFill>
              <a:latin typeface="Calibri"/>
            </a:endParaRPr>
          </a:p>
          <a:p>
            <a:pPr marL="690563" lvl="1" indent="-233363">
              <a:lnSpc>
                <a:spcPct val="80000"/>
              </a:lnSpc>
              <a:spcBef>
                <a:spcPct val="50000"/>
              </a:spcBef>
              <a:buFontTx/>
              <a:buChar char="•"/>
            </a:pPr>
            <a:endParaRPr lang="en-US" sz="2400" dirty="0">
              <a:solidFill>
                <a:srgbClr val="FFFFFF"/>
              </a:solidFill>
              <a:latin typeface="Calibri"/>
            </a:endParaRPr>
          </a:p>
          <a:p>
            <a:pPr marL="690563" lvl="1" indent="-233363">
              <a:lnSpc>
                <a:spcPct val="80000"/>
              </a:lnSpc>
              <a:spcBef>
                <a:spcPct val="50000"/>
              </a:spcBef>
              <a:buFontTx/>
              <a:buChar char="•"/>
            </a:pPr>
            <a:endParaRPr lang="en-US" sz="2400" dirty="0">
              <a:solidFill>
                <a:srgbClr val="FFFFFF"/>
              </a:solidFill>
              <a:latin typeface="Calibri"/>
            </a:endParaRPr>
          </a:p>
        </p:txBody>
      </p:sp>
      <p:graphicFrame>
        <p:nvGraphicFramePr>
          <p:cNvPr id="51295" name="Object 95"/>
          <p:cNvGraphicFramePr>
            <a:graphicFrameLocks noChangeAspect="1"/>
          </p:cNvGraphicFramePr>
          <p:nvPr/>
        </p:nvGraphicFramePr>
        <p:xfrm>
          <a:off x="9793287" y="1889447"/>
          <a:ext cx="1450975" cy="1600200"/>
        </p:xfrm>
        <a:graphic>
          <a:graphicData uri="http://schemas.openxmlformats.org/presentationml/2006/ole">
            <mc:AlternateContent xmlns:mc="http://schemas.openxmlformats.org/markup-compatibility/2006">
              <mc:Choice xmlns:v="urn:schemas-microsoft-com:vml" Requires="v">
                <p:oleObj name="Image" r:id="rId4" imgW="2320000" imgH="2560000" progId="">
                  <p:embed/>
                </p:oleObj>
              </mc:Choice>
              <mc:Fallback>
                <p:oleObj name="Image" r:id="rId4" imgW="2320000" imgH="2560000" progId="">
                  <p:embed/>
                  <p:pic>
                    <p:nvPicPr>
                      <p:cNvPr id="51295" name="Object 9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93287" y="1889447"/>
                        <a:ext cx="145097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1299" name="Picture 9" descr="hib_aap006"/>
          <p:cNvPicPr>
            <a:picLocks noChangeAspect="1" noChangeArrowheads="1"/>
          </p:cNvPicPr>
          <p:nvPr/>
        </p:nvPicPr>
        <p:blipFill>
          <a:blip r:embed="rId6" cstate="print"/>
          <a:srcRect/>
          <a:stretch>
            <a:fillRect/>
          </a:stretch>
        </p:blipFill>
        <p:spPr bwMode="auto">
          <a:xfrm>
            <a:off x="7877175" y="1664022"/>
            <a:ext cx="1905000" cy="1825625"/>
          </a:xfrm>
          <a:prstGeom prst="rect">
            <a:avLst/>
          </a:prstGeom>
          <a:noFill/>
          <a:ln w="9525">
            <a:noFill/>
            <a:miter lim="800000"/>
            <a:headEnd/>
            <a:tailEnd/>
          </a:ln>
        </p:spPr>
      </p:pic>
      <p:sp>
        <p:nvSpPr>
          <p:cNvPr id="10" name="Rectangle 9"/>
          <p:cNvSpPr/>
          <p:nvPr/>
        </p:nvSpPr>
        <p:spPr>
          <a:xfrm>
            <a:off x="5188945" y="6119336"/>
            <a:ext cx="6164855" cy="738664"/>
          </a:xfrm>
          <a:prstGeom prst="rect">
            <a:avLst/>
          </a:prstGeom>
        </p:spPr>
        <p:txBody>
          <a:bodyPr wrap="square">
            <a:spAutoFit/>
          </a:bodyPr>
          <a:lstStyle/>
          <a:p>
            <a:r>
              <a:rPr lang="en-US" sz="1400" b="1" dirty="0">
                <a:solidFill>
                  <a:srgbClr val="FFFFFF"/>
                </a:solidFill>
                <a:latin typeface="Calibri"/>
              </a:rPr>
              <a:t>MMWR, February 28, 2014, Vol 63, #RR01 </a:t>
            </a:r>
          </a:p>
          <a:p>
            <a:r>
              <a:rPr lang="en-US" sz="1400" b="1" dirty="0">
                <a:solidFill>
                  <a:srgbClr val="FFFFFF"/>
                </a:solidFill>
                <a:latin typeface="Calibri"/>
              </a:rPr>
              <a:t>and </a:t>
            </a:r>
            <a:r>
              <a:rPr lang="en-US" sz="1400" b="1" dirty="0">
                <a:solidFill>
                  <a:srgbClr val="FFFFFF"/>
                </a:solidFill>
                <a:latin typeface="Calibri"/>
                <a:hlinkClick r:id="rId7"/>
              </a:rPr>
              <a:t>https://www.cdc.gov/vaccines/schedules/hcp/imz/child-adolescent.html#note-hib</a:t>
            </a:r>
            <a:r>
              <a:rPr lang="en-US" sz="1400" b="1" dirty="0">
                <a:solidFill>
                  <a:srgbClr val="FFFFFF"/>
                </a:solidFill>
                <a:latin typeface="Calibri"/>
              </a:rPr>
              <a:t> 2022</a:t>
            </a:r>
          </a:p>
        </p:txBody>
      </p:sp>
      <p:sp>
        <p:nvSpPr>
          <p:cNvPr id="2" name="Slide Number Placeholder 1"/>
          <p:cNvSpPr>
            <a:spLocks noGrp="1"/>
          </p:cNvSpPr>
          <p:nvPr>
            <p:ph type="sldNum" sz="quarter" idx="12"/>
          </p:nvPr>
        </p:nvSpPr>
        <p:spPr/>
        <p:txBody>
          <a:bodyPr/>
          <a:lstStyle/>
          <a:p>
            <a:fld id="{6D22F896-40B5-4ADD-8801-0D06FADFA095}" type="slidenum">
              <a:rPr lang="en-US" smtClean="0"/>
              <a:t>14</a:t>
            </a:fld>
            <a:endParaRPr lang="en-US" dirty="0"/>
          </a:p>
        </p:txBody>
      </p:sp>
      <p:sp>
        <p:nvSpPr>
          <p:cNvPr id="3" name="Date Placeholder 2">
            <a:extLst>
              <a:ext uri="{FF2B5EF4-FFF2-40B4-BE49-F238E27FC236}">
                <a16:creationId xmlns:a16="http://schemas.microsoft.com/office/drawing/2014/main" id="{B49CCB07-B2FE-A24D-955E-C9976A1A0EF4}"/>
              </a:ext>
            </a:extLst>
          </p:cNvPr>
          <p:cNvSpPr>
            <a:spLocks noGrp="1"/>
          </p:cNvSpPr>
          <p:nvPr>
            <p:ph type="dt" sz="half" idx="10"/>
          </p:nvPr>
        </p:nvSpPr>
        <p:spPr/>
        <p:txBody>
          <a:bodyPr/>
          <a:lstStyle/>
          <a:p>
            <a:r>
              <a:rPr lang="en-US"/>
              <a:t>6/24/22</a:t>
            </a:r>
            <a:endParaRPr lang="en-US" dirty="0"/>
          </a:p>
        </p:txBody>
      </p:sp>
      <p:sp>
        <p:nvSpPr>
          <p:cNvPr id="4" name="Footer Placeholder 3">
            <a:extLst>
              <a:ext uri="{FF2B5EF4-FFF2-40B4-BE49-F238E27FC236}">
                <a16:creationId xmlns:a16="http://schemas.microsoft.com/office/drawing/2014/main" id="{366B11F3-82A9-7741-A8D5-FFD03C8262A5}"/>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70641442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2"/>
          <p:cNvSpPr>
            <a:spLocks noGrp="1" noChangeArrowheads="1"/>
          </p:cNvSpPr>
          <p:nvPr>
            <p:ph type="title" idx="4294967295"/>
          </p:nvPr>
        </p:nvSpPr>
        <p:spPr>
          <a:xfrm>
            <a:off x="2895600" y="1143001"/>
            <a:ext cx="4643438" cy="507206"/>
          </a:xfrm>
        </p:spPr>
        <p:txBody>
          <a:bodyPr>
            <a:normAutofit fontScale="90000"/>
          </a:bodyPr>
          <a:lstStyle/>
          <a:p>
            <a:pPr eaLnBrk="1" hangingPunct="1"/>
            <a:br>
              <a:rPr lang="en-US" sz="2700" b="1" dirty="0">
                <a:solidFill>
                  <a:srgbClr val="FFFF99"/>
                </a:solidFill>
              </a:rPr>
            </a:br>
            <a:endParaRPr lang="en-US" sz="2100" b="1" dirty="0">
              <a:solidFill>
                <a:srgbClr val="FFFF99"/>
              </a:solidFill>
            </a:endParaRPr>
          </a:p>
        </p:txBody>
      </p:sp>
      <p:sp>
        <p:nvSpPr>
          <p:cNvPr id="220162" name="Text Box 3"/>
          <p:cNvSpPr txBox="1">
            <a:spLocks noChangeArrowheads="1"/>
          </p:cNvSpPr>
          <p:nvPr/>
        </p:nvSpPr>
        <p:spPr bwMode="auto">
          <a:xfrm>
            <a:off x="6360320" y="5024438"/>
            <a:ext cx="2268141" cy="300082"/>
          </a:xfrm>
          <a:prstGeom prst="rect">
            <a:avLst/>
          </a:prstGeom>
          <a:noFill/>
          <a:ln w="9525">
            <a:noFill/>
            <a:miter lim="800000"/>
            <a:headEnd/>
            <a:tailEnd/>
          </a:ln>
        </p:spPr>
        <p:txBody>
          <a:bodyPr>
            <a:spAutoFit/>
          </a:bodyPr>
          <a:lstStyle/>
          <a:p>
            <a:pPr defTabSz="685800">
              <a:spcBef>
                <a:spcPct val="50000"/>
              </a:spcBef>
            </a:pPr>
            <a:endParaRPr lang="en-US" sz="1350" kern="0" dirty="0">
              <a:solidFill>
                <a:srgbClr val="FFFFFF"/>
              </a:solidFill>
            </a:endParaRPr>
          </a:p>
        </p:txBody>
      </p:sp>
      <p:pic>
        <p:nvPicPr>
          <p:cNvPr id="220163" name="Picture 4" descr="pik04"/>
          <p:cNvPicPr>
            <a:picLocks noChangeAspect="1" noChangeArrowheads="1"/>
          </p:cNvPicPr>
          <p:nvPr/>
        </p:nvPicPr>
        <p:blipFill>
          <a:blip r:embed="rId3" cstate="print"/>
          <a:srcRect/>
          <a:stretch>
            <a:fillRect/>
          </a:stretch>
        </p:blipFill>
        <p:spPr bwMode="auto">
          <a:xfrm>
            <a:off x="9012835" y="733038"/>
            <a:ext cx="2057400" cy="2344341"/>
          </a:xfrm>
          <a:prstGeom prst="rect">
            <a:avLst/>
          </a:prstGeom>
          <a:noFill/>
          <a:ln w="9525">
            <a:noFill/>
            <a:miter lim="800000"/>
            <a:headEnd/>
            <a:tailEnd/>
          </a:ln>
        </p:spPr>
      </p:pic>
      <p:pic>
        <p:nvPicPr>
          <p:cNvPr id="220164" name="Picture 5"/>
          <p:cNvPicPr>
            <a:picLocks noChangeAspect="1" noChangeArrowheads="1"/>
          </p:cNvPicPr>
          <p:nvPr/>
        </p:nvPicPr>
        <p:blipFill>
          <a:blip r:embed="rId4" cstate="print"/>
          <a:srcRect/>
          <a:stretch>
            <a:fillRect/>
          </a:stretch>
        </p:blipFill>
        <p:spPr bwMode="auto">
          <a:xfrm>
            <a:off x="9012835" y="3779661"/>
            <a:ext cx="2038350" cy="2345531"/>
          </a:xfrm>
          <a:prstGeom prst="rect">
            <a:avLst/>
          </a:prstGeom>
          <a:noFill/>
          <a:ln w="9525">
            <a:noFill/>
            <a:miter lim="800000"/>
            <a:headEnd/>
            <a:tailEnd/>
          </a:ln>
        </p:spPr>
      </p:pic>
      <p:sp>
        <p:nvSpPr>
          <p:cNvPr id="74758" name="Text Box 6"/>
          <p:cNvSpPr txBox="1">
            <a:spLocks noChangeArrowheads="1"/>
          </p:cNvSpPr>
          <p:nvPr/>
        </p:nvSpPr>
        <p:spPr bwMode="auto">
          <a:xfrm>
            <a:off x="482647" y="1195900"/>
            <a:ext cx="7729652" cy="4401205"/>
          </a:xfrm>
          <a:prstGeom prst="rect">
            <a:avLst/>
          </a:prstGeom>
          <a:noFill/>
          <a:ln w="9525">
            <a:noFill/>
            <a:miter lim="800000"/>
            <a:headEnd/>
            <a:tailEnd/>
          </a:ln>
        </p:spPr>
        <p:txBody>
          <a:bodyPr wrap="square">
            <a:spAutoFit/>
          </a:bodyPr>
          <a:lstStyle/>
          <a:p>
            <a:pPr defTabSz="685800">
              <a:defRPr/>
            </a:pPr>
            <a:r>
              <a:rPr lang="en-US" sz="2000" kern="0" dirty="0">
                <a:solidFill>
                  <a:srgbClr val="FFFFFF"/>
                </a:solidFill>
              </a:rPr>
              <a:t>ACIP Recommendation:*</a:t>
            </a:r>
          </a:p>
          <a:p>
            <a:pPr defTabSz="685800">
              <a:defRPr/>
            </a:pPr>
            <a:r>
              <a:rPr lang="en-US" sz="2000" kern="0" dirty="0">
                <a:solidFill>
                  <a:srgbClr val="FFFFFF"/>
                </a:solidFill>
              </a:rPr>
              <a:t>Four dose series of IPV at : 2, 4, 6 through 18 months  and  4 through 6 years of age.  </a:t>
            </a:r>
          </a:p>
          <a:p>
            <a:pPr marL="457200" lvl="2" indent="-167879" defTabSz="685800">
              <a:buFontTx/>
              <a:buChar char="•"/>
              <a:defRPr/>
            </a:pPr>
            <a:r>
              <a:rPr lang="en-US" sz="2000" kern="0" dirty="0">
                <a:solidFill>
                  <a:srgbClr val="FFFFFF"/>
                </a:solidFill>
              </a:rPr>
              <a:t>Minimum interval from dose 3 to dose 4 is six mos.</a:t>
            </a:r>
          </a:p>
          <a:p>
            <a:pPr marL="457200" lvl="2" indent="-167879" defTabSz="685800">
              <a:buFontTx/>
              <a:buChar char="•"/>
              <a:defRPr/>
            </a:pPr>
            <a:r>
              <a:rPr lang="en-US" sz="2000" kern="0" dirty="0">
                <a:solidFill>
                  <a:srgbClr val="FFFFFF"/>
                </a:solidFill>
              </a:rPr>
              <a:t>Final dose at 4 years of  age or older regardless of the number of previous doses</a:t>
            </a:r>
          </a:p>
          <a:p>
            <a:pPr marL="457200" lvl="2" indent="-167879" defTabSz="685800">
              <a:buFontTx/>
              <a:buChar char="•"/>
              <a:defRPr/>
            </a:pPr>
            <a:r>
              <a:rPr lang="en-US" sz="2000" kern="0" dirty="0"/>
              <a:t>Only trivalent OPV (</a:t>
            </a:r>
            <a:r>
              <a:rPr lang="en-US" sz="2000" kern="0" dirty="0" err="1"/>
              <a:t>tOPV</a:t>
            </a:r>
            <a:r>
              <a:rPr lang="en-US" sz="2000" kern="0" dirty="0"/>
              <a:t>) given before 4/1/2016 counts toward U.S. vaccination requirements***</a:t>
            </a:r>
          </a:p>
          <a:p>
            <a:pPr marL="457200" lvl="2" indent="-167879" defTabSz="685800">
              <a:buFontTx/>
              <a:buChar char="•"/>
              <a:defRPr/>
            </a:pPr>
            <a:r>
              <a:rPr lang="en-US" sz="2000" kern="0" dirty="0"/>
              <a:t>If documentation not available (for persons ≤18 yrs.,) </a:t>
            </a:r>
          </a:p>
          <a:p>
            <a:pPr marL="289321" lvl="2" defTabSz="685800">
              <a:defRPr/>
            </a:pPr>
            <a:r>
              <a:rPr lang="en-US" sz="2000" kern="0" dirty="0"/>
              <a:t>   give routine IPV series.</a:t>
            </a:r>
          </a:p>
          <a:p>
            <a:pPr marL="457200" lvl="2" indent="-167879" defTabSz="685800">
              <a:buFontTx/>
              <a:buChar char="•"/>
              <a:defRPr/>
            </a:pPr>
            <a:r>
              <a:rPr lang="en-US" sz="2000" kern="0" dirty="0"/>
              <a:t>Travelers---A booster dose may be recommended, depending on destination and traveler’s history of polio vaccination.             Go to: www.cdc.gov/vaccines/travel** </a:t>
            </a:r>
          </a:p>
          <a:p>
            <a:pPr marL="289321" lvl="2" defTabSz="685800">
              <a:defRPr/>
            </a:pPr>
            <a:r>
              <a:rPr lang="en-US" sz="2000" kern="0" dirty="0">
                <a:latin typeface="Calibri" panose="020F0502020204030204" pitchFamily="34" charset="0"/>
              </a:rPr>
              <a:t>   </a:t>
            </a:r>
            <a:endParaRPr lang="en-US" sz="2000" kern="0" dirty="0">
              <a:solidFill>
                <a:srgbClr val="FF0000"/>
              </a:solidFill>
              <a:latin typeface="Calibri" panose="020F0502020204030204" pitchFamily="34" charset="0"/>
            </a:endParaRPr>
          </a:p>
        </p:txBody>
      </p:sp>
      <p:sp>
        <p:nvSpPr>
          <p:cNvPr id="220166" name="Rectangle 7"/>
          <p:cNvSpPr>
            <a:spLocks noChangeArrowheads="1"/>
          </p:cNvSpPr>
          <p:nvPr/>
        </p:nvSpPr>
        <p:spPr bwMode="auto">
          <a:xfrm>
            <a:off x="3345736" y="447288"/>
            <a:ext cx="4643438" cy="571500"/>
          </a:xfrm>
          <a:prstGeom prst="rect">
            <a:avLst/>
          </a:prstGeom>
          <a:noFill/>
          <a:ln w="9525">
            <a:noFill/>
            <a:miter lim="800000"/>
            <a:headEnd/>
            <a:tailEnd/>
          </a:ln>
        </p:spPr>
        <p:txBody>
          <a:bodyPr anchor="ctr"/>
          <a:lstStyle/>
          <a:p>
            <a:pPr algn="ctr" defTabSz="685800"/>
            <a:r>
              <a:rPr lang="en-US" sz="3600" kern="0" dirty="0">
                <a:solidFill>
                  <a:srgbClr val="FFFF99"/>
                </a:solidFill>
                <a:latin typeface="+mj-lt"/>
              </a:rPr>
              <a:t>Polio </a:t>
            </a:r>
          </a:p>
        </p:txBody>
      </p:sp>
      <p:pic>
        <p:nvPicPr>
          <p:cNvPr id="220169" name="Picture 20"/>
          <p:cNvPicPr>
            <a:picLocks noChangeAspect="1" noChangeArrowheads="1"/>
          </p:cNvPicPr>
          <p:nvPr/>
        </p:nvPicPr>
        <p:blipFill>
          <a:blip r:embed="rId5" cstate="print"/>
          <a:srcRect/>
          <a:stretch>
            <a:fillRect/>
          </a:stretch>
        </p:blipFill>
        <p:spPr bwMode="auto">
          <a:xfrm>
            <a:off x="7762986" y="4952427"/>
            <a:ext cx="942379" cy="1413569"/>
          </a:xfrm>
          <a:prstGeom prst="rect">
            <a:avLst/>
          </a:prstGeom>
          <a:noFill/>
          <a:ln w="9525">
            <a:noFill/>
            <a:miter lim="800000"/>
            <a:headEnd/>
            <a:tailEnd/>
          </a:ln>
        </p:spPr>
      </p:pic>
      <p:sp>
        <p:nvSpPr>
          <p:cNvPr id="220170" name="Rectangle 12"/>
          <p:cNvSpPr>
            <a:spLocks noChangeArrowheads="1"/>
          </p:cNvSpPr>
          <p:nvPr/>
        </p:nvSpPr>
        <p:spPr bwMode="auto">
          <a:xfrm>
            <a:off x="7601747" y="6490209"/>
            <a:ext cx="1371600" cy="184666"/>
          </a:xfrm>
          <a:prstGeom prst="rect">
            <a:avLst/>
          </a:prstGeom>
          <a:noFill/>
          <a:ln w="9525">
            <a:noFill/>
            <a:miter lim="800000"/>
            <a:headEnd/>
            <a:tailEnd/>
          </a:ln>
        </p:spPr>
        <p:txBody>
          <a:bodyPr>
            <a:spAutoFit/>
          </a:bodyPr>
          <a:lstStyle/>
          <a:p>
            <a:pPr defTabSz="685800">
              <a:spcBef>
                <a:spcPct val="50000"/>
              </a:spcBef>
            </a:pPr>
            <a:r>
              <a:rPr lang="en-US" sz="600" kern="0" dirty="0">
                <a:solidFill>
                  <a:srgbClr val="FFFFFF"/>
                </a:solidFill>
              </a:rPr>
              <a:t>Source: World Health Organization</a:t>
            </a:r>
          </a:p>
        </p:txBody>
      </p:sp>
      <p:sp>
        <p:nvSpPr>
          <p:cNvPr id="13" name="Rectangle 12"/>
          <p:cNvSpPr/>
          <p:nvPr/>
        </p:nvSpPr>
        <p:spPr>
          <a:xfrm>
            <a:off x="586656" y="5712644"/>
            <a:ext cx="6614823" cy="830997"/>
          </a:xfrm>
          <a:prstGeom prst="rect">
            <a:avLst/>
          </a:prstGeom>
        </p:spPr>
        <p:txBody>
          <a:bodyPr wrap="square">
            <a:spAutoFit/>
          </a:bodyPr>
          <a:lstStyle/>
          <a:p>
            <a:pPr defTabSz="685800"/>
            <a:r>
              <a:rPr lang="en-US" sz="1200" b="1" kern="0" dirty="0"/>
              <a:t>*MMWR, August 7, 2009, Vol 58, #30  </a:t>
            </a:r>
          </a:p>
          <a:p>
            <a:pPr defTabSz="685800"/>
            <a:r>
              <a:rPr lang="en-US" sz="1200" b="1" kern="0" dirty="0"/>
              <a:t>**MMWR, July 11, 2014, Vol 63, # 27</a:t>
            </a:r>
          </a:p>
          <a:p>
            <a:pPr defTabSz="685800"/>
            <a:r>
              <a:rPr lang="en-US" sz="1200" b="1" kern="0" dirty="0"/>
              <a:t>**https://wwwnc.cdc.gov/travel/news-announcements/polio-guidance-new-requirements</a:t>
            </a:r>
          </a:p>
          <a:p>
            <a:pPr defTabSz="685800"/>
            <a:r>
              <a:rPr lang="en-US" sz="1200" b="1" dirty="0"/>
              <a:t>***MMWR</a:t>
            </a:r>
            <a:r>
              <a:rPr lang="en-US" sz="1200" dirty="0"/>
              <a:t> January 13, 2017 / 66(01);23–25</a:t>
            </a:r>
            <a:endParaRPr lang="en-US" sz="1200" kern="0" dirty="0"/>
          </a:p>
        </p:txBody>
      </p:sp>
      <p:sp>
        <p:nvSpPr>
          <p:cNvPr id="14" name="Rectangle 13"/>
          <p:cNvSpPr/>
          <p:nvPr/>
        </p:nvSpPr>
        <p:spPr>
          <a:xfrm>
            <a:off x="3124200" y="5200651"/>
            <a:ext cx="221536" cy="253916"/>
          </a:xfrm>
          <a:prstGeom prst="rect">
            <a:avLst/>
          </a:prstGeom>
        </p:spPr>
        <p:txBody>
          <a:bodyPr wrap="none">
            <a:spAutoFit/>
          </a:bodyPr>
          <a:lstStyle/>
          <a:p>
            <a:pPr defTabSz="685800"/>
            <a:r>
              <a:rPr lang="en-US" sz="1050" b="1" kern="0" dirty="0">
                <a:solidFill>
                  <a:srgbClr val="FFFFFF"/>
                </a:solidFill>
              </a:rPr>
              <a:t> </a:t>
            </a:r>
          </a:p>
        </p:txBody>
      </p:sp>
      <p:sp>
        <p:nvSpPr>
          <p:cNvPr id="3" name="Slide Number Placeholder 2"/>
          <p:cNvSpPr>
            <a:spLocks noGrp="1"/>
          </p:cNvSpPr>
          <p:nvPr>
            <p:ph type="sldNum" sz="quarter" idx="12"/>
          </p:nvPr>
        </p:nvSpPr>
        <p:spPr/>
        <p:txBody>
          <a:bodyPr/>
          <a:lstStyle/>
          <a:p>
            <a:fld id="{6D22F896-40B5-4ADD-8801-0D06FADFA095}" type="slidenum">
              <a:rPr lang="en-US" smtClean="0"/>
              <a:t>15</a:t>
            </a:fld>
            <a:endParaRPr lang="en-US" dirty="0"/>
          </a:p>
        </p:txBody>
      </p:sp>
      <p:sp>
        <p:nvSpPr>
          <p:cNvPr id="2" name="Date Placeholder 1">
            <a:extLst>
              <a:ext uri="{FF2B5EF4-FFF2-40B4-BE49-F238E27FC236}">
                <a16:creationId xmlns:a16="http://schemas.microsoft.com/office/drawing/2014/main" id="{E9F4D123-48F0-954E-AFE1-ED360EC23688}"/>
              </a:ext>
            </a:extLst>
          </p:cNvPr>
          <p:cNvSpPr>
            <a:spLocks noGrp="1"/>
          </p:cNvSpPr>
          <p:nvPr>
            <p:ph type="dt" sz="half" idx="10"/>
          </p:nvPr>
        </p:nvSpPr>
        <p:spPr/>
        <p:txBody>
          <a:bodyPr/>
          <a:lstStyle/>
          <a:p>
            <a:r>
              <a:rPr lang="en-US"/>
              <a:t>6/24/22</a:t>
            </a:r>
            <a:endParaRPr lang="en-US" dirty="0"/>
          </a:p>
        </p:txBody>
      </p:sp>
      <p:sp>
        <p:nvSpPr>
          <p:cNvPr id="4" name="Footer Placeholder 3">
            <a:extLst>
              <a:ext uri="{FF2B5EF4-FFF2-40B4-BE49-F238E27FC236}">
                <a16:creationId xmlns:a16="http://schemas.microsoft.com/office/drawing/2014/main" id="{ECBB8AEB-B4C4-344F-B7E4-82B80392A0E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56982162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62392" y="212603"/>
            <a:ext cx="3943350" cy="646331"/>
          </a:xfrm>
          <a:prstGeom prst="rect">
            <a:avLst/>
          </a:prstGeom>
          <a:noFill/>
        </p:spPr>
        <p:txBody>
          <a:bodyPr wrap="square" rtlCol="0">
            <a:spAutoFit/>
          </a:bodyPr>
          <a:lstStyle/>
          <a:p>
            <a:pPr algn="ctr" defTabSz="685800"/>
            <a:r>
              <a:rPr lang="en-US" sz="3600" kern="0" dirty="0">
                <a:solidFill>
                  <a:srgbClr val="FFFF00">
                    <a:lumMod val="40000"/>
                    <a:lumOff val="60000"/>
                  </a:srgbClr>
                </a:solidFill>
                <a:latin typeface="+mj-lt"/>
              </a:rPr>
              <a:t>MEASLES*</a:t>
            </a:r>
          </a:p>
        </p:txBody>
      </p:sp>
      <p:sp>
        <p:nvSpPr>
          <p:cNvPr id="3" name="TextBox 2"/>
          <p:cNvSpPr txBox="1"/>
          <p:nvPr/>
        </p:nvSpPr>
        <p:spPr>
          <a:xfrm>
            <a:off x="666044" y="964396"/>
            <a:ext cx="10536047" cy="4478149"/>
          </a:xfrm>
          <a:prstGeom prst="rect">
            <a:avLst/>
          </a:prstGeom>
          <a:noFill/>
        </p:spPr>
        <p:txBody>
          <a:bodyPr wrap="square" rtlCol="0">
            <a:spAutoFit/>
          </a:bodyPr>
          <a:lstStyle/>
          <a:p>
            <a:pPr marL="214313" indent="-214313" defTabSz="685800">
              <a:lnSpc>
                <a:spcPct val="150000"/>
              </a:lnSpc>
              <a:buFont typeface="Arial" panose="020B0604020202020204" pitchFamily="34" charset="0"/>
              <a:buChar char="•"/>
            </a:pPr>
            <a:r>
              <a:rPr lang="en-US" sz="2000" kern="0" dirty="0">
                <a:solidFill>
                  <a:srgbClr val="FFFFFF"/>
                </a:solidFill>
              </a:rPr>
              <a:t>Incubation period---8 to 14 days from exposure to onset of symptoms</a:t>
            </a:r>
          </a:p>
          <a:p>
            <a:pPr marL="214313" indent="-214313" defTabSz="685800">
              <a:lnSpc>
                <a:spcPct val="150000"/>
              </a:lnSpc>
              <a:buFont typeface="Arial" panose="020B0604020202020204" pitchFamily="34" charset="0"/>
              <a:buChar char="•"/>
            </a:pPr>
            <a:r>
              <a:rPr lang="en-US" sz="2000" kern="0" dirty="0">
                <a:solidFill>
                  <a:srgbClr val="FFFFFF"/>
                </a:solidFill>
              </a:rPr>
              <a:t>Symptoms: fever, cough, </a:t>
            </a:r>
            <a:r>
              <a:rPr lang="en-US" sz="2000" kern="0" dirty="0" err="1">
                <a:solidFill>
                  <a:srgbClr val="FFFFFF"/>
                </a:solidFill>
              </a:rPr>
              <a:t>coryza</a:t>
            </a:r>
            <a:r>
              <a:rPr lang="en-US" sz="2000" kern="0" dirty="0">
                <a:solidFill>
                  <a:srgbClr val="FFFFFF"/>
                </a:solidFill>
              </a:rPr>
              <a:t>, conjunctivitis, maculopapular rash and </a:t>
            </a:r>
            <a:r>
              <a:rPr lang="en-US" sz="2000" kern="0" dirty="0" err="1">
                <a:solidFill>
                  <a:srgbClr val="FFFFFF"/>
                </a:solidFill>
              </a:rPr>
              <a:t>Koplik</a:t>
            </a:r>
            <a:r>
              <a:rPr lang="en-US" sz="2000" kern="0" dirty="0">
                <a:solidFill>
                  <a:srgbClr val="FFFFFF"/>
                </a:solidFill>
              </a:rPr>
              <a:t> spots</a:t>
            </a:r>
          </a:p>
          <a:p>
            <a:pPr marL="214313" indent="-214313" defTabSz="685800">
              <a:lnSpc>
                <a:spcPct val="150000"/>
              </a:lnSpc>
              <a:buFont typeface="Arial" panose="020B0604020202020204" pitchFamily="34" charset="0"/>
              <a:buChar char="•"/>
            </a:pPr>
            <a:r>
              <a:rPr lang="en-US" sz="2000" kern="0" dirty="0">
                <a:solidFill>
                  <a:srgbClr val="FFFFFF"/>
                </a:solidFill>
              </a:rPr>
              <a:t>Complications: otitis media, pneumonia, croup, &amp; diarrhea</a:t>
            </a:r>
          </a:p>
          <a:p>
            <a:pPr marL="214313" indent="-214313" defTabSz="685800">
              <a:lnSpc>
                <a:spcPct val="150000"/>
              </a:lnSpc>
              <a:buFont typeface="Arial" panose="020B0604020202020204" pitchFamily="34" charset="0"/>
              <a:buChar char="•"/>
            </a:pPr>
            <a:r>
              <a:rPr lang="en-US" sz="2000" kern="0" dirty="0">
                <a:solidFill>
                  <a:srgbClr val="FFFFFF"/>
                </a:solidFill>
              </a:rPr>
              <a:t>Acute encephalitis occurs in 1 out of 1,000 cases.</a:t>
            </a:r>
          </a:p>
          <a:p>
            <a:pPr marL="214313" indent="-214313" defTabSz="685800">
              <a:lnSpc>
                <a:spcPct val="150000"/>
              </a:lnSpc>
              <a:buFont typeface="Arial" panose="020B0604020202020204" pitchFamily="34" charset="0"/>
              <a:buChar char="•"/>
            </a:pPr>
            <a:r>
              <a:rPr lang="en-US" sz="2000" kern="0" dirty="0">
                <a:solidFill>
                  <a:srgbClr val="FFFFFF"/>
                </a:solidFill>
              </a:rPr>
              <a:t>Death occurs in 1 to 3 of every 1,000 cases.</a:t>
            </a:r>
          </a:p>
          <a:p>
            <a:pPr marL="214313" indent="-214313" defTabSz="685800">
              <a:lnSpc>
                <a:spcPct val="150000"/>
              </a:lnSpc>
              <a:buFont typeface="Arial" panose="020B0604020202020204" pitchFamily="34" charset="0"/>
              <a:buChar char="•"/>
            </a:pPr>
            <a:r>
              <a:rPr lang="en-US" sz="2000" kern="0" dirty="0">
                <a:solidFill>
                  <a:srgbClr val="FFFFFF"/>
                </a:solidFill>
              </a:rPr>
              <a:t>Subacute </a:t>
            </a:r>
            <a:r>
              <a:rPr lang="en-US" sz="2000" kern="0" dirty="0" err="1">
                <a:solidFill>
                  <a:srgbClr val="FFFFFF"/>
                </a:solidFill>
              </a:rPr>
              <a:t>sclerosing</a:t>
            </a:r>
            <a:r>
              <a:rPr lang="en-US" sz="2000" kern="0" dirty="0">
                <a:solidFill>
                  <a:srgbClr val="FFFFFF"/>
                </a:solidFill>
              </a:rPr>
              <a:t> </a:t>
            </a:r>
            <a:r>
              <a:rPr lang="en-US" sz="2000" kern="0" dirty="0" err="1">
                <a:solidFill>
                  <a:srgbClr val="FFFFFF"/>
                </a:solidFill>
              </a:rPr>
              <a:t>panencephalitis</a:t>
            </a:r>
            <a:r>
              <a:rPr lang="en-US" sz="2000" kern="0" dirty="0">
                <a:solidFill>
                  <a:srgbClr val="FFFFFF"/>
                </a:solidFill>
              </a:rPr>
              <a:t> (SSPE)</a:t>
            </a:r>
            <a:r>
              <a:rPr lang="en-US" sz="2000" dirty="0"/>
              <a:t> is a progressive neurological disorder that is rare but always fatal.  It usually occurs 7-10 years after measles infection.**</a:t>
            </a:r>
            <a:r>
              <a:rPr lang="en-US" sz="2000" kern="0" dirty="0">
                <a:solidFill>
                  <a:srgbClr val="FFFFFF"/>
                </a:solidFill>
              </a:rPr>
              <a:t>  </a:t>
            </a:r>
          </a:p>
          <a:p>
            <a:pPr marL="214313" indent="-214313" defTabSz="685800">
              <a:lnSpc>
                <a:spcPct val="150000"/>
              </a:lnSpc>
              <a:buFont typeface="Arial" panose="020B0604020202020204" pitchFamily="34" charset="0"/>
              <a:buChar char="•"/>
            </a:pPr>
            <a:r>
              <a:rPr lang="en-US" sz="2000" u="sng" dirty="0"/>
              <a:t>Measles infection causes generalized immunosuppression that may                             make other infections more severe.</a:t>
            </a:r>
            <a:r>
              <a:rPr lang="en-US" sz="2000" u="sng" kern="0" dirty="0"/>
              <a:t> ***</a:t>
            </a:r>
          </a:p>
          <a:p>
            <a:pPr marL="214313" indent="-214313" defTabSz="685800">
              <a:buFont typeface="Arial" panose="020B0604020202020204" pitchFamily="34" charset="0"/>
              <a:buChar char="•"/>
            </a:pPr>
            <a:endParaRPr lang="en-US" sz="1500" kern="0" dirty="0">
              <a:solidFill>
                <a:srgbClr val="FFFFFF"/>
              </a:solidFill>
            </a:endParaRPr>
          </a:p>
        </p:txBody>
      </p:sp>
      <p:sp>
        <p:nvSpPr>
          <p:cNvPr id="5" name="TextBox 4"/>
          <p:cNvSpPr txBox="1"/>
          <p:nvPr/>
        </p:nvSpPr>
        <p:spPr>
          <a:xfrm>
            <a:off x="9893644" y="6044894"/>
            <a:ext cx="1828800" cy="430887"/>
          </a:xfrm>
          <a:prstGeom prst="rect">
            <a:avLst/>
          </a:prstGeom>
          <a:noFill/>
        </p:spPr>
        <p:txBody>
          <a:bodyPr wrap="square" rtlCol="0">
            <a:spAutoFit/>
          </a:bodyPr>
          <a:lstStyle/>
          <a:p>
            <a:pPr defTabSz="685800"/>
            <a:r>
              <a:rPr lang="en-US" sz="1100" b="1" kern="0" dirty="0">
                <a:solidFill>
                  <a:prstClr val="white"/>
                </a:solidFill>
              </a:rPr>
              <a:t>Source: Immunization Action Coalition</a:t>
            </a:r>
            <a:endParaRPr lang="en-US" sz="1100" kern="0" dirty="0">
              <a:solidFill>
                <a:prstClr val="black"/>
              </a:solidFill>
            </a:endParaRPr>
          </a:p>
        </p:txBody>
      </p:sp>
      <p:sp>
        <p:nvSpPr>
          <p:cNvPr id="11" name="TextBox 10"/>
          <p:cNvSpPr txBox="1"/>
          <p:nvPr/>
        </p:nvSpPr>
        <p:spPr>
          <a:xfrm>
            <a:off x="255897" y="6080551"/>
            <a:ext cx="9005570" cy="646331"/>
          </a:xfrm>
          <a:prstGeom prst="rect">
            <a:avLst/>
          </a:prstGeom>
          <a:noFill/>
        </p:spPr>
        <p:txBody>
          <a:bodyPr wrap="square" rtlCol="0">
            <a:spAutoFit/>
          </a:bodyPr>
          <a:lstStyle/>
          <a:p>
            <a:pPr defTabSz="685800"/>
            <a:r>
              <a:rPr lang="en-US" sz="1200" kern="0" dirty="0">
                <a:solidFill>
                  <a:prstClr val="white"/>
                </a:solidFill>
              </a:rPr>
              <a:t> *AAP Red Book, 32</a:t>
            </a:r>
            <a:r>
              <a:rPr lang="en-US" sz="1200" kern="0" baseline="30000" dirty="0">
                <a:solidFill>
                  <a:prstClr val="white"/>
                </a:solidFill>
              </a:rPr>
              <a:t>nd</a:t>
            </a:r>
            <a:r>
              <a:rPr lang="en-US" sz="1200" kern="0" dirty="0">
                <a:solidFill>
                  <a:prstClr val="white"/>
                </a:solidFill>
              </a:rPr>
              <a:t> edition, 2021-2024, published 2021</a:t>
            </a:r>
          </a:p>
          <a:p>
            <a:pPr defTabSz="685800"/>
            <a:r>
              <a:rPr lang="en-US" sz="1200" dirty="0"/>
              <a:t> ** https://www.ncbi.nlm.nih.gov/pmc/articles/PMC6027681     https://www.aappublications.org/news/2016/10/28/Measles102816</a:t>
            </a:r>
            <a:r>
              <a:rPr lang="en-US" sz="1200" dirty="0">
                <a:hlinkClick r:id="rId3"/>
              </a:rPr>
              <a:t>/</a:t>
            </a:r>
            <a:r>
              <a:rPr lang="en-US" sz="1200" dirty="0"/>
              <a:t>       </a:t>
            </a:r>
          </a:p>
          <a:p>
            <a:pPr defTabSz="685800"/>
            <a:r>
              <a:rPr lang="en-US" sz="1200" kern="0" dirty="0">
                <a:solidFill>
                  <a:prstClr val="white"/>
                </a:solidFill>
              </a:rPr>
              <a:t> *** Science, 1 November 2019 – Vol. 366, Issue 6465 </a:t>
            </a:r>
          </a:p>
        </p:txBody>
      </p:sp>
      <p:pic>
        <p:nvPicPr>
          <p:cNvPr id="460802" name="Picture 2" descr="Measles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9634064" y="3931091"/>
            <a:ext cx="2137384" cy="214946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6D22F896-40B5-4ADD-8801-0D06FADFA095}" type="slidenum">
              <a:rPr lang="en-US" smtClean="0"/>
              <a:t>16</a:t>
            </a:fld>
            <a:endParaRPr lang="en-US" dirty="0"/>
          </a:p>
        </p:txBody>
      </p:sp>
      <p:sp>
        <p:nvSpPr>
          <p:cNvPr id="6" name="Date Placeholder 5">
            <a:extLst>
              <a:ext uri="{FF2B5EF4-FFF2-40B4-BE49-F238E27FC236}">
                <a16:creationId xmlns:a16="http://schemas.microsoft.com/office/drawing/2014/main" id="{F12563C8-B95B-E845-B948-0BBA20A31B5F}"/>
              </a:ext>
            </a:extLst>
          </p:cNvPr>
          <p:cNvSpPr>
            <a:spLocks noGrp="1"/>
          </p:cNvSpPr>
          <p:nvPr>
            <p:ph type="dt" sz="half" idx="10"/>
          </p:nvPr>
        </p:nvSpPr>
        <p:spPr/>
        <p:txBody>
          <a:bodyPr/>
          <a:lstStyle/>
          <a:p>
            <a:r>
              <a:rPr lang="en-US"/>
              <a:t>6/24/22</a:t>
            </a:r>
            <a:endParaRPr lang="en-US" dirty="0"/>
          </a:p>
        </p:txBody>
      </p:sp>
      <p:sp>
        <p:nvSpPr>
          <p:cNvPr id="7" name="Footer Placeholder 6">
            <a:extLst>
              <a:ext uri="{FF2B5EF4-FFF2-40B4-BE49-F238E27FC236}">
                <a16:creationId xmlns:a16="http://schemas.microsoft.com/office/drawing/2014/main" id="{4FE657AA-1E47-2645-97F1-87FD06EDCDF5}"/>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95742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ChangeArrowheads="1"/>
          </p:cNvSpPr>
          <p:nvPr/>
        </p:nvSpPr>
        <p:spPr bwMode="auto">
          <a:xfrm>
            <a:off x="2871034" y="1074478"/>
            <a:ext cx="2717800" cy="579437"/>
          </a:xfrm>
          <a:prstGeom prst="rect">
            <a:avLst/>
          </a:prstGeom>
          <a:noFill/>
          <a:ln w="9525">
            <a:noFill/>
            <a:miter lim="800000"/>
            <a:headEnd/>
            <a:tailEnd/>
          </a:ln>
        </p:spPr>
        <p:txBody>
          <a:bodyPr>
            <a:spAutoFit/>
          </a:bodyPr>
          <a:lstStyle/>
          <a:p>
            <a:pPr eaLnBrk="0" hangingPunct="0"/>
            <a:r>
              <a:rPr lang="en-US" sz="3200" dirty="0">
                <a:latin typeface="Calibri" pitchFamily="34" charset="0"/>
              </a:rPr>
              <a:t>Measles (M)</a:t>
            </a:r>
          </a:p>
        </p:txBody>
      </p:sp>
      <p:pic>
        <p:nvPicPr>
          <p:cNvPr id="222210" name="Picture 3" descr="measiac004"/>
          <p:cNvPicPr>
            <a:picLocks noChangeAspect="1" noChangeArrowheads="1"/>
          </p:cNvPicPr>
          <p:nvPr/>
        </p:nvPicPr>
        <p:blipFill>
          <a:blip r:embed="rId3" cstate="print"/>
          <a:srcRect/>
          <a:stretch>
            <a:fillRect/>
          </a:stretch>
        </p:blipFill>
        <p:spPr bwMode="auto">
          <a:xfrm>
            <a:off x="1957471" y="1748632"/>
            <a:ext cx="1701800" cy="2554288"/>
          </a:xfrm>
          <a:prstGeom prst="rect">
            <a:avLst/>
          </a:prstGeom>
          <a:noFill/>
          <a:ln w="9525">
            <a:noFill/>
            <a:miter lim="800000"/>
            <a:headEnd/>
            <a:tailEnd/>
          </a:ln>
        </p:spPr>
      </p:pic>
      <p:sp>
        <p:nvSpPr>
          <p:cNvPr id="222211" name="Text Box 4"/>
          <p:cNvSpPr txBox="1">
            <a:spLocks noChangeArrowheads="1"/>
          </p:cNvSpPr>
          <p:nvPr/>
        </p:nvSpPr>
        <p:spPr bwMode="auto">
          <a:xfrm>
            <a:off x="7148514" y="1565276"/>
            <a:ext cx="2079625" cy="366713"/>
          </a:xfrm>
          <a:prstGeom prst="rect">
            <a:avLst/>
          </a:prstGeom>
          <a:noFill/>
          <a:ln w="9525">
            <a:noFill/>
            <a:miter lim="800000"/>
            <a:headEnd/>
            <a:tailEnd/>
          </a:ln>
        </p:spPr>
        <p:txBody>
          <a:bodyPr>
            <a:spAutoFit/>
          </a:bodyPr>
          <a:lstStyle/>
          <a:p>
            <a:pPr>
              <a:spcBef>
                <a:spcPct val="50000"/>
              </a:spcBef>
            </a:pPr>
            <a:endParaRPr lang="en-US" b="1" dirty="0"/>
          </a:p>
        </p:txBody>
      </p:sp>
      <p:sp>
        <p:nvSpPr>
          <p:cNvPr id="222212" name="Text Box 5"/>
          <p:cNvSpPr txBox="1">
            <a:spLocks noChangeArrowheads="1"/>
          </p:cNvSpPr>
          <p:nvPr/>
        </p:nvSpPr>
        <p:spPr bwMode="auto">
          <a:xfrm>
            <a:off x="6972300" y="2016126"/>
            <a:ext cx="2355850" cy="366713"/>
          </a:xfrm>
          <a:prstGeom prst="rect">
            <a:avLst/>
          </a:prstGeom>
          <a:noFill/>
          <a:ln w="9525">
            <a:noFill/>
            <a:miter lim="800000"/>
            <a:headEnd/>
            <a:tailEnd/>
          </a:ln>
        </p:spPr>
        <p:txBody>
          <a:bodyPr>
            <a:spAutoFit/>
          </a:bodyPr>
          <a:lstStyle/>
          <a:p>
            <a:pPr>
              <a:spcBef>
                <a:spcPct val="50000"/>
              </a:spcBef>
            </a:pPr>
            <a:endParaRPr lang="en-US" b="1" dirty="0"/>
          </a:p>
        </p:txBody>
      </p:sp>
      <p:sp>
        <p:nvSpPr>
          <p:cNvPr id="222213" name="Text Box 7"/>
          <p:cNvSpPr txBox="1">
            <a:spLocks noChangeArrowheads="1"/>
          </p:cNvSpPr>
          <p:nvPr/>
        </p:nvSpPr>
        <p:spPr bwMode="auto">
          <a:xfrm>
            <a:off x="7576141" y="1191420"/>
            <a:ext cx="2208212" cy="579437"/>
          </a:xfrm>
          <a:prstGeom prst="rect">
            <a:avLst/>
          </a:prstGeom>
          <a:noFill/>
          <a:ln w="9525">
            <a:noFill/>
            <a:miter lim="800000"/>
            <a:headEnd/>
            <a:tailEnd/>
          </a:ln>
        </p:spPr>
        <p:txBody>
          <a:bodyPr>
            <a:spAutoFit/>
          </a:bodyPr>
          <a:lstStyle/>
          <a:p>
            <a:pPr>
              <a:spcBef>
                <a:spcPct val="50000"/>
              </a:spcBef>
            </a:pPr>
            <a:r>
              <a:rPr lang="en-US" sz="3200" dirty="0">
                <a:latin typeface="Calibri" pitchFamily="34" charset="0"/>
              </a:rPr>
              <a:t>Mumps (M)</a:t>
            </a:r>
          </a:p>
        </p:txBody>
      </p:sp>
      <p:sp>
        <p:nvSpPr>
          <p:cNvPr id="222214" name="Text Box 8"/>
          <p:cNvSpPr txBox="1">
            <a:spLocks noChangeArrowheads="1"/>
          </p:cNvSpPr>
          <p:nvPr/>
        </p:nvSpPr>
        <p:spPr bwMode="auto">
          <a:xfrm>
            <a:off x="3228976" y="3368676"/>
            <a:ext cx="2366963" cy="366713"/>
          </a:xfrm>
          <a:prstGeom prst="rect">
            <a:avLst/>
          </a:prstGeom>
          <a:noFill/>
          <a:ln w="9525">
            <a:noFill/>
            <a:miter lim="800000"/>
            <a:headEnd/>
            <a:tailEnd/>
          </a:ln>
        </p:spPr>
        <p:txBody>
          <a:bodyPr>
            <a:spAutoFit/>
          </a:bodyPr>
          <a:lstStyle/>
          <a:p>
            <a:pPr>
              <a:spcBef>
                <a:spcPct val="50000"/>
              </a:spcBef>
            </a:pPr>
            <a:endParaRPr lang="en-US" b="1" dirty="0"/>
          </a:p>
        </p:txBody>
      </p:sp>
      <p:pic>
        <p:nvPicPr>
          <p:cNvPr id="1188873" name="Picture 9" descr="img0018"/>
          <p:cNvPicPr>
            <a:picLocks noChangeAspect="1" noChangeArrowheads="1"/>
          </p:cNvPicPr>
          <p:nvPr/>
        </p:nvPicPr>
        <p:blipFill>
          <a:blip r:embed="rId4" cstate="print"/>
          <a:srcRect/>
          <a:stretch>
            <a:fillRect/>
          </a:stretch>
        </p:blipFill>
        <p:spPr bwMode="auto">
          <a:xfrm>
            <a:off x="7239000" y="4572001"/>
            <a:ext cx="2795588" cy="1470025"/>
          </a:xfrm>
          <a:prstGeom prst="rect">
            <a:avLst/>
          </a:prstGeom>
          <a:noFill/>
          <a:ln w="9525">
            <a:noFill/>
            <a:miter lim="800000"/>
            <a:headEnd/>
            <a:tailEnd/>
          </a:ln>
        </p:spPr>
      </p:pic>
      <p:sp>
        <p:nvSpPr>
          <p:cNvPr id="222216" name="Text Box 10"/>
          <p:cNvSpPr txBox="1">
            <a:spLocks noChangeArrowheads="1"/>
          </p:cNvSpPr>
          <p:nvPr/>
        </p:nvSpPr>
        <p:spPr bwMode="auto">
          <a:xfrm>
            <a:off x="3440114" y="5035551"/>
            <a:ext cx="3419475" cy="366713"/>
          </a:xfrm>
          <a:prstGeom prst="rect">
            <a:avLst/>
          </a:prstGeom>
          <a:noFill/>
          <a:ln w="9525">
            <a:noFill/>
            <a:miter lim="800000"/>
            <a:headEnd/>
            <a:tailEnd/>
          </a:ln>
        </p:spPr>
        <p:txBody>
          <a:bodyPr>
            <a:spAutoFit/>
          </a:bodyPr>
          <a:lstStyle/>
          <a:p>
            <a:pPr>
              <a:spcBef>
                <a:spcPct val="50000"/>
              </a:spcBef>
            </a:pPr>
            <a:endParaRPr lang="en-US" b="1" dirty="0"/>
          </a:p>
        </p:txBody>
      </p:sp>
      <p:sp>
        <p:nvSpPr>
          <p:cNvPr id="222217" name="Text Box 11"/>
          <p:cNvSpPr txBox="1">
            <a:spLocks noChangeArrowheads="1"/>
          </p:cNvSpPr>
          <p:nvPr/>
        </p:nvSpPr>
        <p:spPr bwMode="auto">
          <a:xfrm>
            <a:off x="2831934" y="4397637"/>
            <a:ext cx="1981200" cy="579438"/>
          </a:xfrm>
          <a:prstGeom prst="rect">
            <a:avLst/>
          </a:prstGeom>
          <a:noFill/>
          <a:ln w="9525">
            <a:noFill/>
            <a:miter lim="800000"/>
            <a:headEnd/>
            <a:tailEnd/>
          </a:ln>
        </p:spPr>
        <p:txBody>
          <a:bodyPr>
            <a:spAutoFit/>
          </a:bodyPr>
          <a:lstStyle/>
          <a:p>
            <a:pPr>
              <a:spcBef>
                <a:spcPct val="50000"/>
              </a:spcBef>
            </a:pPr>
            <a:r>
              <a:rPr lang="en-US" sz="3200" dirty="0">
                <a:latin typeface="Calibri" pitchFamily="34" charset="0"/>
              </a:rPr>
              <a:t>Rubella (R)</a:t>
            </a:r>
          </a:p>
        </p:txBody>
      </p:sp>
      <p:sp>
        <p:nvSpPr>
          <p:cNvPr id="1188876" name="Rectangle 12"/>
          <p:cNvSpPr>
            <a:spLocks noChangeArrowheads="1"/>
          </p:cNvSpPr>
          <p:nvPr/>
        </p:nvSpPr>
        <p:spPr bwMode="auto">
          <a:xfrm>
            <a:off x="6781800" y="6030914"/>
            <a:ext cx="3843338" cy="579437"/>
          </a:xfrm>
          <a:prstGeom prst="rect">
            <a:avLst/>
          </a:prstGeom>
          <a:noFill/>
          <a:ln w="9525">
            <a:noFill/>
            <a:miter lim="800000"/>
            <a:headEnd/>
            <a:tailEnd/>
          </a:ln>
        </p:spPr>
        <p:txBody>
          <a:bodyPr wrap="none">
            <a:spAutoFit/>
          </a:bodyPr>
          <a:lstStyle/>
          <a:p>
            <a:r>
              <a:rPr lang="en-US" sz="3200" dirty="0">
                <a:latin typeface="Calibri" pitchFamily="34" charset="0"/>
              </a:rPr>
              <a:t>Congenital Rubella (R)</a:t>
            </a:r>
          </a:p>
        </p:txBody>
      </p:sp>
      <p:sp>
        <p:nvSpPr>
          <p:cNvPr id="222219" name="Text Box 13"/>
          <p:cNvSpPr txBox="1">
            <a:spLocks noChangeArrowheads="1"/>
          </p:cNvSpPr>
          <p:nvPr/>
        </p:nvSpPr>
        <p:spPr bwMode="auto">
          <a:xfrm>
            <a:off x="2808371" y="330995"/>
            <a:ext cx="6673850" cy="646113"/>
          </a:xfrm>
          <a:prstGeom prst="rect">
            <a:avLst/>
          </a:prstGeom>
          <a:noFill/>
          <a:ln w="9525">
            <a:noFill/>
            <a:miter lim="800000"/>
            <a:headEnd/>
            <a:tailEnd/>
          </a:ln>
        </p:spPr>
        <p:txBody>
          <a:bodyPr>
            <a:spAutoFit/>
          </a:bodyPr>
          <a:lstStyle/>
          <a:p>
            <a:pPr algn="ctr">
              <a:spcBef>
                <a:spcPct val="50000"/>
              </a:spcBef>
            </a:pPr>
            <a:r>
              <a:rPr lang="en-US" sz="3600" dirty="0">
                <a:solidFill>
                  <a:srgbClr val="FFFF99"/>
                </a:solidFill>
                <a:latin typeface="Calibri" pitchFamily="34" charset="0"/>
              </a:rPr>
              <a:t>Measles, Mumps, Rubella</a:t>
            </a:r>
          </a:p>
        </p:txBody>
      </p:sp>
      <p:pic>
        <p:nvPicPr>
          <p:cNvPr id="222220" name="Picture 16"/>
          <p:cNvPicPr>
            <a:picLocks noChangeAspect="1" noChangeArrowheads="1"/>
          </p:cNvPicPr>
          <p:nvPr/>
        </p:nvPicPr>
        <p:blipFill>
          <a:blip r:embed="rId5" cstate="print"/>
          <a:srcRect/>
          <a:stretch>
            <a:fillRect/>
          </a:stretch>
        </p:blipFill>
        <p:spPr bwMode="auto">
          <a:xfrm>
            <a:off x="1943934" y="5096638"/>
            <a:ext cx="2286000" cy="1562100"/>
          </a:xfrm>
          <a:prstGeom prst="rect">
            <a:avLst/>
          </a:prstGeom>
          <a:noFill/>
          <a:ln w="9525">
            <a:noFill/>
            <a:miter lim="800000"/>
            <a:headEnd/>
            <a:tailEnd/>
          </a:ln>
        </p:spPr>
      </p:pic>
      <p:pic>
        <p:nvPicPr>
          <p:cNvPr id="222221" name="Picture 17" descr="rubecdc002a"/>
          <p:cNvPicPr>
            <a:picLocks noChangeAspect="1" noChangeArrowheads="1"/>
          </p:cNvPicPr>
          <p:nvPr/>
        </p:nvPicPr>
        <p:blipFill>
          <a:blip r:embed="rId6" cstate="print"/>
          <a:srcRect/>
          <a:stretch>
            <a:fillRect/>
          </a:stretch>
        </p:blipFill>
        <p:spPr bwMode="auto">
          <a:xfrm>
            <a:off x="4682412" y="4986171"/>
            <a:ext cx="1150776" cy="1665289"/>
          </a:xfrm>
          <a:prstGeom prst="rect">
            <a:avLst/>
          </a:prstGeom>
          <a:noFill/>
          <a:ln w="9525">
            <a:noFill/>
            <a:miter lim="800000"/>
            <a:headEnd/>
            <a:tailEnd/>
          </a:ln>
        </p:spPr>
      </p:pic>
      <p:pic>
        <p:nvPicPr>
          <p:cNvPr id="222222" name="Picture 5" descr="Mumps image"/>
          <p:cNvPicPr>
            <a:picLocks noChangeAspect="1" noChangeArrowheads="1"/>
          </p:cNvPicPr>
          <p:nvPr/>
        </p:nvPicPr>
        <p:blipFill>
          <a:blip r:embed="rId7" cstate="print"/>
          <a:srcRect/>
          <a:stretch>
            <a:fillRect/>
          </a:stretch>
        </p:blipFill>
        <p:spPr bwMode="auto">
          <a:xfrm>
            <a:off x="7422153" y="1840540"/>
            <a:ext cx="2362200" cy="2206625"/>
          </a:xfrm>
          <a:prstGeom prst="rect">
            <a:avLst/>
          </a:prstGeom>
          <a:noFill/>
          <a:ln w="9525">
            <a:noFill/>
            <a:miter lim="800000"/>
            <a:headEnd/>
            <a:tailEnd/>
          </a:ln>
        </p:spPr>
      </p:pic>
      <p:pic>
        <p:nvPicPr>
          <p:cNvPr id="222223" name="Picture 50"/>
          <p:cNvPicPr>
            <a:picLocks noChangeAspect="1" noChangeArrowheads="1"/>
          </p:cNvPicPr>
          <p:nvPr/>
        </p:nvPicPr>
        <p:blipFill>
          <a:blip r:embed="rId8" cstate="print"/>
          <a:srcRect/>
          <a:stretch>
            <a:fillRect/>
          </a:stretch>
        </p:blipFill>
        <p:spPr bwMode="auto">
          <a:xfrm>
            <a:off x="4121151" y="1750052"/>
            <a:ext cx="2057400" cy="2297113"/>
          </a:xfrm>
          <a:prstGeom prst="rect">
            <a:avLst/>
          </a:prstGeom>
          <a:noFill/>
          <a:ln w="9525">
            <a:noFill/>
            <a:miter lim="800000"/>
            <a:headEnd/>
            <a:tailEnd/>
          </a:ln>
        </p:spPr>
      </p:pic>
      <p:sp>
        <p:nvSpPr>
          <p:cNvPr id="17" name="Rectangle 16"/>
          <p:cNvSpPr/>
          <p:nvPr/>
        </p:nvSpPr>
        <p:spPr>
          <a:xfrm>
            <a:off x="7827169" y="4092241"/>
            <a:ext cx="1752600" cy="230188"/>
          </a:xfrm>
          <a:prstGeom prst="rect">
            <a:avLst/>
          </a:prstGeom>
        </p:spPr>
        <p:txBody>
          <a:bodyPr>
            <a:spAutoFit/>
          </a:bodyPr>
          <a:lstStyle/>
          <a:p>
            <a:pPr>
              <a:spcBef>
                <a:spcPct val="50000"/>
              </a:spcBef>
              <a:defRPr/>
            </a:pPr>
            <a:r>
              <a:rPr lang="en-US" sz="900" dirty="0"/>
              <a:t>Source: Creative Commons</a:t>
            </a:r>
          </a:p>
        </p:txBody>
      </p:sp>
      <p:sp>
        <p:nvSpPr>
          <p:cNvPr id="222225" name="Rectangle 18"/>
          <p:cNvSpPr>
            <a:spLocks noChangeArrowheads="1"/>
          </p:cNvSpPr>
          <p:nvPr/>
        </p:nvSpPr>
        <p:spPr bwMode="auto">
          <a:xfrm>
            <a:off x="3947612" y="4047165"/>
            <a:ext cx="2286000" cy="369888"/>
          </a:xfrm>
          <a:prstGeom prst="rect">
            <a:avLst/>
          </a:prstGeom>
          <a:noFill/>
          <a:ln w="9525">
            <a:noFill/>
            <a:miter lim="800000"/>
            <a:headEnd/>
            <a:tailEnd/>
          </a:ln>
        </p:spPr>
        <p:txBody>
          <a:bodyPr>
            <a:spAutoFit/>
          </a:bodyPr>
          <a:lstStyle/>
          <a:p>
            <a:pPr algn="ctr"/>
            <a:r>
              <a:rPr lang="en-US" sz="900" dirty="0">
                <a:latin typeface="Calibri" pitchFamily="34" charset="0"/>
              </a:rPr>
              <a:t>Source: American Academy of Pediatrics </a:t>
            </a:r>
          </a:p>
          <a:p>
            <a:pPr algn="ctr"/>
            <a:r>
              <a:rPr lang="en-US" sz="900" dirty="0">
                <a:latin typeface="Calibri" pitchFamily="34" charset="0"/>
              </a:rPr>
              <a:t>Red Book  On Line Visual Library</a:t>
            </a:r>
          </a:p>
        </p:txBody>
      </p:sp>
      <p:sp>
        <p:nvSpPr>
          <p:cNvPr id="3" name="Slide Number Placeholder 2"/>
          <p:cNvSpPr>
            <a:spLocks noGrp="1"/>
          </p:cNvSpPr>
          <p:nvPr>
            <p:ph type="sldNum" sz="quarter" idx="12"/>
          </p:nvPr>
        </p:nvSpPr>
        <p:spPr/>
        <p:txBody>
          <a:bodyPr/>
          <a:lstStyle/>
          <a:p>
            <a:fld id="{6D22F896-40B5-4ADD-8801-0D06FADFA095}" type="slidenum">
              <a:rPr lang="en-US" smtClean="0"/>
              <a:t>17</a:t>
            </a:fld>
            <a:endParaRPr lang="en-US" dirty="0"/>
          </a:p>
        </p:txBody>
      </p:sp>
      <p:sp>
        <p:nvSpPr>
          <p:cNvPr id="2" name="Date Placeholder 1">
            <a:extLst>
              <a:ext uri="{FF2B5EF4-FFF2-40B4-BE49-F238E27FC236}">
                <a16:creationId xmlns:a16="http://schemas.microsoft.com/office/drawing/2014/main" id="{B02316DF-037C-8741-AFB8-5FE20BC70660}"/>
              </a:ext>
            </a:extLst>
          </p:cNvPr>
          <p:cNvSpPr>
            <a:spLocks noGrp="1"/>
          </p:cNvSpPr>
          <p:nvPr>
            <p:ph type="dt" sz="half" idx="10"/>
          </p:nvPr>
        </p:nvSpPr>
        <p:spPr/>
        <p:txBody>
          <a:bodyPr/>
          <a:lstStyle/>
          <a:p>
            <a:r>
              <a:rPr lang="en-US"/>
              <a:t>6/24/22</a:t>
            </a:r>
            <a:endParaRPr lang="en-US" dirty="0"/>
          </a:p>
        </p:txBody>
      </p:sp>
      <p:sp>
        <p:nvSpPr>
          <p:cNvPr id="4" name="Footer Placeholder 3">
            <a:extLst>
              <a:ext uri="{FF2B5EF4-FFF2-40B4-BE49-F238E27FC236}">
                <a16:creationId xmlns:a16="http://schemas.microsoft.com/office/drawing/2014/main" id="{D8FD5909-C88A-2D40-A6BD-19C55AB3C81D}"/>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01732135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8887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p:cNvSpPr>
            <a:spLocks noGrp="1" noChangeArrowheads="1"/>
          </p:cNvSpPr>
          <p:nvPr>
            <p:ph type="title" idx="4294967295"/>
          </p:nvPr>
        </p:nvSpPr>
        <p:spPr>
          <a:xfrm>
            <a:off x="2847975" y="314717"/>
            <a:ext cx="6572250" cy="628650"/>
          </a:xfrm>
        </p:spPr>
        <p:txBody>
          <a:bodyPr>
            <a:normAutofit/>
          </a:bodyPr>
          <a:lstStyle/>
          <a:p>
            <a:pPr algn="ctr"/>
            <a:r>
              <a:rPr lang="en-US" sz="3600" dirty="0">
                <a:solidFill>
                  <a:srgbClr val="FFFF99"/>
                </a:solidFill>
              </a:rPr>
              <a:t>MMR Vaccine*</a:t>
            </a:r>
          </a:p>
        </p:txBody>
      </p:sp>
      <p:sp>
        <p:nvSpPr>
          <p:cNvPr id="214018" name="Rectangle 3"/>
          <p:cNvSpPr>
            <a:spLocks noGrp="1" noChangeArrowheads="1"/>
          </p:cNvSpPr>
          <p:nvPr>
            <p:ph type="body" sz="half" idx="4294967295"/>
          </p:nvPr>
        </p:nvSpPr>
        <p:spPr>
          <a:xfrm>
            <a:off x="432435" y="899369"/>
            <a:ext cx="11403330" cy="5565037"/>
          </a:xfrm>
        </p:spPr>
        <p:txBody>
          <a:bodyPr>
            <a:noAutofit/>
          </a:bodyPr>
          <a:lstStyle/>
          <a:p>
            <a:pPr>
              <a:lnSpc>
                <a:spcPct val="90000"/>
              </a:lnSpc>
              <a:buFontTx/>
              <a:buNone/>
            </a:pPr>
            <a:r>
              <a:rPr lang="en-US" sz="1800" dirty="0">
                <a:cs typeface="Arial" panose="020B0604020202020204" pitchFamily="34" charset="0"/>
              </a:rPr>
              <a:t>ACIP recommends 2 doses of  MMR:</a:t>
            </a:r>
          </a:p>
          <a:p>
            <a:pPr lvl="1">
              <a:lnSpc>
                <a:spcPct val="90000"/>
              </a:lnSpc>
            </a:pPr>
            <a:r>
              <a:rPr lang="en-US" sz="1800" dirty="0">
                <a:cs typeface="Arial" panose="020B0604020202020204" pitchFamily="34" charset="0"/>
              </a:rPr>
              <a:t>Dose 1 @ 12 through 15 months of age</a:t>
            </a:r>
          </a:p>
          <a:p>
            <a:pPr lvl="1">
              <a:lnSpc>
                <a:spcPct val="90000"/>
              </a:lnSpc>
            </a:pPr>
            <a:r>
              <a:rPr lang="en-US" sz="1800" dirty="0">
                <a:cs typeface="Arial" panose="020B0604020202020204" pitchFamily="34" charset="0"/>
              </a:rPr>
              <a:t>Dose 2 @ 4 through 6 years of age</a:t>
            </a:r>
          </a:p>
          <a:p>
            <a:pPr lvl="1" indent="-515541">
              <a:buNone/>
            </a:pPr>
            <a:r>
              <a:rPr lang="en-US" sz="1800" dirty="0">
                <a:cs typeface="Arial" panose="020B0604020202020204" pitchFamily="34" charset="0"/>
              </a:rPr>
              <a:t>Second dose can be given 28 days after first dose, if necessary.</a:t>
            </a:r>
            <a:endParaRPr lang="en-US" sz="1800" u="sng" dirty="0">
              <a:cs typeface="Arial" panose="020B0604020202020204" pitchFamily="34" charset="0"/>
            </a:endParaRPr>
          </a:p>
          <a:p>
            <a:pPr marL="41672" lvl="1" indent="0">
              <a:buNone/>
            </a:pPr>
            <a:r>
              <a:rPr lang="en-US" sz="1800" u="sng" dirty="0">
                <a:cs typeface="Arial" panose="020B0604020202020204" pitchFamily="34" charset="0"/>
              </a:rPr>
              <a:t>Other Recommendations:**</a:t>
            </a:r>
          </a:p>
          <a:p>
            <a:pPr marL="384572" lvl="1" indent="-342900"/>
            <a:r>
              <a:rPr lang="en-US" sz="1800" u="sng" dirty="0">
                <a:cs typeface="Arial" panose="020B0604020202020204" pitchFamily="34" charset="0"/>
              </a:rPr>
              <a:t>Travelers to foreign countries should be appropriately immunized with MMR prior to leaving U.S.</a:t>
            </a:r>
            <a:r>
              <a:rPr lang="en-US" sz="1800" dirty="0">
                <a:cs typeface="Arial" panose="020B0604020202020204" pitchFamily="34" charset="0"/>
              </a:rPr>
              <a:t> </a:t>
            </a:r>
          </a:p>
          <a:p>
            <a:pPr marL="384572" lvl="1" indent="-342900"/>
            <a:r>
              <a:rPr lang="en-US" sz="1800" u="sng" dirty="0">
                <a:cs typeface="Arial" panose="020B0604020202020204" pitchFamily="34" charset="0"/>
              </a:rPr>
              <a:t>Infants 6-12 mos. of age traveling abroad should receive 1 dose of MMR. This dose must be repeated at age 12 -15 months of age and a second dose at least 4 weeks later.</a:t>
            </a:r>
          </a:p>
          <a:p>
            <a:pPr marL="384572" lvl="1" indent="-342900"/>
            <a:r>
              <a:rPr lang="en-US" sz="1800" u="sng" dirty="0">
                <a:cs typeface="Arial" panose="020B0604020202020204" pitchFamily="34" charset="0"/>
              </a:rPr>
              <a:t>A 3</a:t>
            </a:r>
            <a:r>
              <a:rPr lang="en-US" sz="1800" u="sng" baseline="30000" dirty="0">
                <a:cs typeface="Arial" panose="020B0604020202020204" pitchFamily="34" charset="0"/>
              </a:rPr>
              <a:t>rd</a:t>
            </a:r>
            <a:r>
              <a:rPr lang="en-US" sz="1800" u="sng" dirty="0">
                <a:cs typeface="Arial" panose="020B0604020202020204" pitchFamily="34" charset="0"/>
              </a:rPr>
              <a:t> MMR may be recommended in the instance  of a public health-declared mumps outbreak.</a:t>
            </a:r>
          </a:p>
          <a:p>
            <a:pPr defTabSz="685800"/>
            <a:r>
              <a:rPr lang="en-US" sz="1800" kern="0" dirty="0">
                <a:solidFill>
                  <a:prstClr val="white"/>
                </a:solidFill>
              </a:rPr>
              <a:t>Efficacy:</a:t>
            </a:r>
          </a:p>
          <a:p>
            <a:pPr indent="127397" defTabSz="685800"/>
            <a:r>
              <a:rPr lang="en-US" sz="1800" kern="0" dirty="0">
                <a:solidFill>
                  <a:prstClr val="white"/>
                </a:solidFill>
              </a:rPr>
              <a:t>95% of people develop serum measles antibody after one dose. 99% after 2 doses.</a:t>
            </a:r>
          </a:p>
          <a:p>
            <a:pPr indent="127397" defTabSz="685800"/>
            <a:r>
              <a:rPr lang="en-US" sz="1800" kern="0" dirty="0">
                <a:solidFill>
                  <a:prstClr val="white"/>
                </a:solidFill>
              </a:rPr>
              <a:t>5% or less may lose protection after several years.</a:t>
            </a:r>
          </a:p>
          <a:p>
            <a:pPr>
              <a:spcBef>
                <a:spcPct val="50000"/>
              </a:spcBef>
              <a:defRPr/>
            </a:pPr>
            <a:r>
              <a:rPr lang="en-US" sz="1800" dirty="0">
                <a:solidFill>
                  <a:srgbClr val="FFFF99"/>
                </a:solidFill>
                <a:cs typeface="Arial" panose="020B0604020202020204" pitchFamily="34" charset="0"/>
              </a:rPr>
              <a:t>Acceptable presumptive evidence of MMR immunity     </a:t>
            </a:r>
          </a:p>
          <a:p>
            <a:pPr>
              <a:lnSpc>
                <a:spcPts val="1200"/>
              </a:lnSpc>
              <a:spcBef>
                <a:spcPct val="50000"/>
              </a:spcBef>
              <a:buFontTx/>
              <a:buChar char="•"/>
              <a:defRPr/>
            </a:pPr>
            <a:r>
              <a:rPr lang="en-US" sz="1800" dirty="0">
                <a:solidFill>
                  <a:srgbClr val="FFFFFF"/>
                </a:solidFill>
                <a:cs typeface="Arial" panose="020B0604020202020204" pitchFamily="34" charset="0"/>
              </a:rPr>
              <a:t>  Documentation of age-appropriate vaccination with MMR vaccine </a:t>
            </a:r>
          </a:p>
          <a:p>
            <a:pPr>
              <a:lnSpc>
                <a:spcPts val="1125"/>
              </a:lnSpc>
              <a:spcBef>
                <a:spcPct val="50000"/>
              </a:spcBef>
              <a:buFontTx/>
              <a:buChar char="•"/>
              <a:defRPr/>
            </a:pPr>
            <a:r>
              <a:rPr lang="en-US" sz="1800" dirty="0">
                <a:solidFill>
                  <a:srgbClr val="FFFFFF"/>
                </a:solidFill>
                <a:cs typeface="Arial" panose="020B0604020202020204" pitchFamily="34" charset="0"/>
              </a:rPr>
              <a:t>  Laboratory evidence of immunity</a:t>
            </a:r>
          </a:p>
          <a:p>
            <a:pPr>
              <a:lnSpc>
                <a:spcPts val="1400"/>
              </a:lnSpc>
              <a:spcBef>
                <a:spcPct val="50000"/>
              </a:spcBef>
              <a:buFontTx/>
              <a:buChar char="•"/>
              <a:defRPr/>
            </a:pPr>
            <a:r>
              <a:rPr lang="en-US" sz="1800" dirty="0">
                <a:solidFill>
                  <a:srgbClr val="FFFFFF"/>
                </a:solidFill>
                <a:cs typeface="Arial" panose="020B0604020202020204" pitchFamily="34" charset="0"/>
              </a:rPr>
              <a:t>  Laboratory confirmation of disease </a:t>
            </a:r>
          </a:p>
          <a:p>
            <a:pPr>
              <a:spcBef>
                <a:spcPts val="600"/>
              </a:spcBef>
              <a:buFontTx/>
              <a:buChar char="•"/>
              <a:defRPr/>
            </a:pPr>
            <a:r>
              <a:rPr lang="en-US" sz="1800" dirty="0">
                <a:solidFill>
                  <a:srgbClr val="FFFFFF"/>
                </a:solidFill>
                <a:cs typeface="Arial" panose="020B0604020202020204" pitchFamily="34" charset="0"/>
              </a:rPr>
              <a:t>  Birth before 1957---except for evidence of rubella immunity in women who could become pregnant       </a:t>
            </a:r>
          </a:p>
          <a:p>
            <a:pPr indent="127397" defTabSz="685800"/>
            <a:endParaRPr lang="en-US" sz="1600" kern="0" dirty="0">
              <a:solidFill>
                <a:prstClr val="white"/>
              </a:solidFill>
            </a:endParaRPr>
          </a:p>
          <a:p>
            <a:pPr marL="384572" lvl="1" indent="-342900"/>
            <a:endParaRPr lang="en-US" sz="2000" u="sng" dirty="0">
              <a:latin typeface="Arial" panose="020B0604020202020204" pitchFamily="34" charset="0"/>
              <a:cs typeface="Arial" panose="020B0604020202020204" pitchFamily="34" charset="0"/>
            </a:endParaRPr>
          </a:p>
          <a:p>
            <a:pPr marL="384572" lvl="1" indent="-342900"/>
            <a:endParaRPr lang="en-US" sz="2000" u="sng" dirty="0">
              <a:latin typeface="Arial" panose="020B0604020202020204" pitchFamily="34" charset="0"/>
              <a:cs typeface="Arial" panose="020B0604020202020204" pitchFamily="34" charset="0"/>
            </a:endParaRPr>
          </a:p>
          <a:p>
            <a:pPr marL="384572" lvl="1" indent="-342900"/>
            <a:endParaRPr lang="en-US" sz="2000" u="sng" dirty="0">
              <a:latin typeface="Arial" panose="020B0604020202020204" pitchFamily="34" charset="0"/>
              <a:cs typeface="Arial" panose="020B0604020202020204" pitchFamily="34" charset="0"/>
            </a:endParaRPr>
          </a:p>
        </p:txBody>
      </p:sp>
      <p:sp>
        <p:nvSpPr>
          <p:cNvPr id="214020" name="Text Box 6"/>
          <p:cNvSpPr txBox="1">
            <a:spLocks noChangeArrowheads="1"/>
          </p:cNvSpPr>
          <p:nvPr/>
        </p:nvSpPr>
        <p:spPr bwMode="auto">
          <a:xfrm>
            <a:off x="8324850" y="5429251"/>
            <a:ext cx="800100" cy="369332"/>
          </a:xfrm>
          <a:prstGeom prst="rect">
            <a:avLst/>
          </a:prstGeom>
          <a:noFill/>
          <a:ln w="9525">
            <a:noFill/>
            <a:miter lim="800000"/>
            <a:headEnd/>
            <a:tailEnd/>
          </a:ln>
        </p:spPr>
        <p:txBody>
          <a:bodyPr>
            <a:spAutoFit/>
          </a:bodyPr>
          <a:lstStyle/>
          <a:p>
            <a:pPr>
              <a:spcBef>
                <a:spcPct val="50000"/>
              </a:spcBef>
            </a:pPr>
            <a:endParaRPr lang="en-US" b="1" dirty="0">
              <a:solidFill>
                <a:srgbClr val="FF9900"/>
              </a:solidFill>
            </a:endParaRPr>
          </a:p>
        </p:txBody>
      </p:sp>
      <p:sp>
        <p:nvSpPr>
          <p:cNvPr id="8" name="Rectangle 7"/>
          <p:cNvSpPr/>
          <p:nvPr/>
        </p:nvSpPr>
        <p:spPr>
          <a:xfrm>
            <a:off x="528811" y="6400348"/>
            <a:ext cx="10023036" cy="261610"/>
          </a:xfrm>
          <a:prstGeom prst="rect">
            <a:avLst/>
          </a:prstGeom>
        </p:spPr>
        <p:txBody>
          <a:bodyPr wrap="square">
            <a:spAutoFit/>
          </a:bodyPr>
          <a:lstStyle/>
          <a:p>
            <a:r>
              <a:rPr lang="en-US" sz="1100" b="1" dirty="0">
                <a:solidFill>
                  <a:srgbClr val="FFFFFF"/>
                </a:solidFill>
              </a:rPr>
              <a:t>*MMWR, June 14, 2013, Vol 62, #RR-04               ** </a:t>
            </a:r>
            <a:r>
              <a:rPr lang="nl-NL" sz="1100" b="1" i="1" dirty="0"/>
              <a:t>MMWR</a:t>
            </a:r>
            <a:r>
              <a:rPr lang="nl-NL" sz="1100" b="1" dirty="0"/>
              <a:t>, January 12, 2018, Vol 67(1);33–38</a:t>
            </a:r>
            <a:endParaRPr lang="en-US" sz="1100" b="1" dirty="0">
              <a:solidFill>
                <a:srgbClr val="FFFFFF"/>
              </a:solidFill>
            </a:endParaRPr>
          </a:p>
        </p:txBody>
      </p:sp>
      <p:sp>
        <p:nvSpPr>
          <p:cNvPr id="2" name="Slide Number Placeholder 1"/>
          <p:cNvSpPr>
            <a:spLocks noGrp="1"/>
          </p:cNvSpPr>
          <p:nvPr>
            <p:ph type="sldNum" sz="quarter" idx="12"/>
          </p:nvPr>
        </p:nvSpPr>
        <p:spPr>
          <a:xfrm>
            <a:off x="6720289" y="6395758"/>
            <a:ext cx="4572000" cy="365125"/>
          </a:xfrm>
        </p:spPr>
        <p:txBody>
          <a:bodyPr/>
          <a:lstStyle/>
          <a:p>
            <a:r>
              <a:rPr lang="en-US" dirty="0"/>
              <a:t>https://</a:t>
            </a:r>
            <a:r>
              <a:rPr lang="en-US" dirty="0" err="1"/>
              <a:t>www.cdc.gov</a:t>
            </a:r>
            <a:r>
              <a:rPr lang="en-US" dirty="0"/>
              <a:t>/vaccines/pubs/</a:t>
            </a:r>
            <a:r>
              <a:rPr lang="en-US" dirty="0" err="1"/>
              <a:t>pinkbook</a:t>
            </a:r>
            <a:r>
              <a:rPr lang="en-US" dirty="0"/>
              <a:t>/</a:t>
            </a:r>
            <a:r>
              <a:rPr lang="en-US" dirty="0" err="1"/>
              <a:t>meas.html#vaccine</a:t>
            </a:r>
            <a:endParaRPr lang="en-US" dirty="0"/>
          </a:p>
        </p:txBody>
      </p:sp>
      <p:sp>
        <p:nvSpPr>
          <p:cNvPr id="3" name="TextBox 2">
            <a:extLst>
              <a:ext uri="{FF2B5EF4-FFF2-40B4-BE49-F238E27FC236}">
                <a16:creationId xmlns:a16="http://schemas.microsoft.com/office/drawing/2014/main" id="{DDCD73B9-F8BD-D247-89AF-2E82EE638452}"/>
              </a:ext>
            </a:extLst>
          </p:cNvPr>
          <p:cNvSpPr txBox="1"/>
          <p:nvPr/>
        </p:nvSpPr>
        <p:spPr>
          <a:xfrm>
            <a:off x="11402458" y="6395758"/>
            <a:ext cx="441146" cy="369332"/>
          </a:xfrm>
          <a:prstGeom prst="rect">
            <a:avLst/>
          </a:prstGeom>
          <a:noFill/>
        </p:spPr>
        <p:txBody>
          <a:bodyPr wrap="none" rtlCol="0">
            <a:spAutoFit/>
          </a:bodyPr>
          <a:lstStyle/>
          <a:p>
            <a:r>
              <a:rPr lang="en-US" dirty="0"/>
              <a:t>18</a:t>
            </a:r>
          </a:p>
        </p:txBody>
      </p:sp>
      <p:sp>
        <p:nvSpPr>
          <p:cNvPr id="4" name="Date Placeholder 3">
            <a:extLst>
              <a:ext uri="{FF2B5EF4-FFF2-40B4-BE49-F238E27FC236}">
                <a16:creationId xmlns:a16="http://schemas.microsoft.com/office/drawing/2014/main" id="{D09BCE87-9339-864E-8F88-5C0D3CE48055}"/>
              </a:ext>
            </a:extLst>
          </p:cNvPr>
          <p:cNvSpPr>
            <a:spLocks noGrp="1"/>
          </p:cNvSpPr>
          <p:nvPr>
            <p:ph type="dt" sz="half" idx="10"/>
          </p:nvPr>
        </p:nvSpPr>
        <p:spPr/>
        <p:txBody>
          <a:bodyPr/>
          <a:lstStyle/>
          <a:p>
            <a:r>
              <a:rPr lang="en-US"/>
              <a:t>6/24/22</a:t>
            </a:r>
            <a:endParaRPr lang="en-US" dirty="0"/>
          </a:p>
        </p:txBody>
      </p:sp>
      <p:sp>
        <p:nvSpPr>
          <p:cNvPr id="5" name="Footer Placeholder 4">
            <a:extLst>
              <a:ext uri="{FF2B5EF4-FFF2-40B4-BE49-F238E27FC236}">
                <a16:creationId xmlns:a16="http://schemas.microsoft.com/office/drawing/2014/main" id="{F4E35DA0-668E-5E41-BE1A-A96B54B7D298}"/>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33953895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5106F1-68CA-0727-D258-888643C159B8}"/>
              </a:ext>
            </a:extLst>
          </p:cNvPr>
          <p:cNvSpPr>
            <a:spLocks noGrp="1"/>
          </p:cNvSpPr>
          <p:nvPr>
            <p:ph type="title"/>
          </p:nvPr>
        </p:nvSpPr>
        <p:spPr/>
        <p:txBody>
          <a:bodyPr/>
          <a:lstStyle/>
          <a:p>
            <a:r>
              <a:rPr kumimoji="0" lang="en-US" sz="4400" b="0" i="0" u="none" strike="noStrike" kern="1200" cap="none" spc="0" normalizeH="0" baseline="0" noProof="0" dirty="0">
                <a:ln>
                  <a:noFill/>
                </a:ln>
                <a:solidFill>
                  <a:srgbClr val="FFFF00"/>
                </a:solidFill>
                <a:effectLst/>
                <a:uLnTx/>
                <a:uFillTx/>
                <a:latin typeface="Calibri Light" panose="020F0302020204030204"/>
                <a:ea typeface="+mj-ea"/>
                <a:cs typeface="+mj-cs"/>
              </a:rPr>
              <a:t>New MMR Vaccine: </a:t>
            </a:r>
            <a:r>
              <a:rPr kumimoji="0" lang="en-US" sz="4400" b="0" i="0" u="none" strike="noStrike" kern="1200" cap="none" spc="0" normalizeH="0" baseline="0" noProof="0" dirty="0" err="1">
                <a:ln>
                  <a:noFill/>
                </a:ln>
                <a:solidFill>
                  <a:srgbClr val="FFFF00"/>
                </a:solidFill>
                <a:effectLst/>
                <a:uLnTx/>
                <a:uFillTx/>
                <a:latin typeface="Calibri Light" panose="020F0302020204030204"/>
                <a:ea typeface="+mj-ea"/>
                <a:cs typeface="+mj-cs"/>
              </a:rPr>
              <a:t>Priorix</a:t>
            </a:r>
            <a:r>
              <a:rPr kumimoji="0" lang="en-US" sz="4400" b="0" i="0" u="none" strike="noStrike" kern="1200" cap="none" spc="0" normalizeH="0" baseline="0" noProof="0" dirty="0">
                <a:ln>
                  <a:noFill/>
                </a:ln>
                <a:solidFill>
                  <a:srgbClr val="FFFF00"/>
                </a:solidFill>
                <a:effectLst/>
                <a:uLnTx/>
                <a:uFillTx/>
                <a:latin typeface="Calibri Light" panose="020F0302020204030204"/>
                <a:ea typeface="+mj-ea"/>
                <a:cs typeface="+mj-cs"/>
              </a:rPr>
              <a:t> (June 2022 ACIP Meeting recommendations) </a:t>
            </a:r>
            <a:endParaRPr lang="en-US" dirty="0">
              <a:solidFill>
                <a:srgbClr val="FFFF00"/>
              </a:solidFill>
            </a:endParaRPr>
          </a:p>
        </p:txBody>
      </p:sp>
      <p:sp>
        <p:nvSpPr>
          <p:cNvPr id="6" name="Content Placeholder 5">
            <a:extLst>
              <a:ext uri="{FF2B5EF4-FFF2-40B4-BE49-F238E27FC236}">
                <a16:creationId xmlns:a16="http://schemas.microsoft.com/office/drawing/2014/main" id="{318F440B-8024-6885-C447-6B9C5C22B002}"/>
              </a:ext>
            </a:extLst>
          </p:cNvPr>
          <p:cNvSpPr>
            <a:spLocks noGrp="1"/>
          </p:cNvSpPr>
          <p:nvPr>
            <p:ph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chemeClr val="tx1"/>
                </a:solidFill>
                <a:effectLst/>
                <a:uLnTx/>
                <a:uFillTx/>
                <a:latin typeface="Calibri" panose="020F0502020204030204"/>
                <a:ea typeface="+mn-ea"/>
                <a:cs typeface="+mn-cs"/>
              </a:rPr>
              <a:t>Priorix (GSK). FDA approved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chemeClr val="tx1"/>
                </a:solidFill>
                <a:effectLst/>
                <a:uLnTx/>
                <a:uFillTx/>
                <a:latin typeface="Calibri" panose="020F0502020204030204"/>
                <a:ea typeface="+mn-ea"/>
                <a:cs typeface="+mn-cs"/>
              </a:rPr>
              <a:t>First licensed in Germany in 1997 and approved in over 100 countries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chemeClr val="tx1"/>
                </a:solidFill>
                <a:effectLst/>
                <a:uLnTx/>
                <a:uFillTx/>
                <a:latin typeface="Calibri" panose="020F0502020204030204"/>
                <a:ea typeface="+mn-ea"/>
                <a:cs typeface="+mn-cs"/>
              </a:rPr>
              <a:t>Contains equivalent vaccine virus strains as MMR II (Merck)</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chemeClr val="tx1"/>
                </a:solidFill>
                <a:effectLst/>
                <a:uLnTx/>
                <a:uFillTx/>
                <a:latin typeface="Calibri" panose="020F0502020204030204"/>
                <a:ea typeface="+mn-ea"/>
                <a:cs typeface="+mn-cs"/>
              </a:rPr>
              <a:t>No significant differences found in safety or side effects when comparing Priorix to MMR II.</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chemeClr val="tx1"/>
                </a:solidFill>
                <a:effectLst/>
                <a:uLnTx/>
                <a:uFillTx/>
                <a:latin typeface="Calibri" panose="020F0502020204030204"/>
                <a:ea typeface="+mn-ea"/>
                <a:cs typeface="+mn-cs"/>
              </a:rPr>
              <a:t>June 2022, ACIP voted unanimously to approve the vaccine: </a:t>
            </a:r>
            <a:r>
              <a:rPr kumimoji="0" lang="en-US" sz="2600" b="0" i="1" u="none" strike="noStrike" kern="1200" cap="none" spc="0" normalizeH="0" baseline="0" noProof="0" dirty="0">
                <a:ln>
                  <a:noFill/>
                </a:ln>
                <a:solidFill>
                  <a:schemeClr val="tx1"/>
                </a:solidFill>
                <a:effectLst/>
                <a:uLnTx/>
                <a:uFillTx/>
                <a:latin typeface="Calibri" panose="020F0502020204030204"/>
                <a:ea typeface="+mn-ea"/>
                <a:cs typeface="+mn-cs"/>
              </a:rPr>
              <a:t>“MMR vaccine (Priorix, GSK) is recommended according to currently recommended schedules and off-label uses as an option to prevent measles, mumps, and rubella.”</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2" name="Date Placeholder 1">
            <a:extLst>
              <a:ext uri="{FF2B5EF4-FFF2-40B4-BE49-F238E27FC236}">
                <a16:creationId xmlns:a16="http://schemas.microsoft.com/office/drawing/2014/main" id="{E9EE7C82-0DF2-E119-A236-8213161ACBBE}"/>
              </a:ext>
            </a:extLst>
          </p:cNvPr>
          <p:cNvSpPr>
            <a:spLocks noGrp="1"/>
          </p:cNvSpPr>
          <p:nvPr>
            <p:ph type="dt" sz="half" idx="10"/>
          </p:nvPr>
        </p:nvSpPr>
        <p:spPr>
          <a:xfrm>
            <a:off x="838200" y="6356350"/>
            <a:ext cx="1001786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6/24/22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Calibri" panose="020F0502020204030204"/>
                <a:ea typeface="+mn-ea"/>
                <a:cs typeface="+mn-cs"/>
              </a:rPr>
              <a:t>https://www.cdc.gov/vaccines/acip/recommendations.html</a:t>
            </a:r>
          </a:p>
          <a:p>
            <a:endParaRPr lang="en-US" dirty="0"/>
          </a:p>
        </p:txBody>
      </p:sp>
      <p:sp>
        <p:nvSpPr>
          <p:cNvPr id="3" name="Footer Placeholder 2">
            <a:extLst>
              <a:ext uri="{FF2B5EF4-FFF2-40B4-BE49-F238E27FC236}">
                <a16:creationId xmlns:a16="http://schemas.microsoft.com/office/drawing/2014/main" id="{522FA106-C391-F141-7A21-974EA5D0356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819A5FA-37B9-7E7A-066C-8EAEFBEB31CB}"/>
              </a:ext>
            </a:extLst>
          </p:cNvPr>
          <p:cNvSpPr>
            <a:spLocks noGrp="1"/>
          </p:cNvSpPr>
          <p:nvPr>
            <p:ph type="sldNum" sz="quarter" idx="12"/>
          </p:nvPr>
        </p:nvSpPr>
        <p:spPr/>
        <p:txBody>
          <a:bodyPr/>
          <a:lstStyle/>
          <a:p>
            <a:fld id="{6D22F896-40B5-4ADD-8801-0D06FADFA095}" type="slidenum">
              <a:rPr lang="en-US" smtClean="0"/>
              <a:t>19</a:t>
            </a:fld>
            <a:endParaRPr lang="en-US" dirty="0"/>
          </a:p>
        </p:txBody>
      </p:sp>
    </p:spTree>
    <p:extLst>
      <p:ext uri="{BB962C8B-B14F-4D97-AF65-F5344CB8AC3E}">
        <p14:creationId xmlns:p14="http://schemas.microsoft.com/office/powerpoint/2010/main" val="142461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2"/>
          <p:cNvSpPr>
            <a:spLocks noGrp="1" noChangeArrowheads="1"/>
          </p:cNvSpPr>
          <p:nvPr>
            <p:ph type="title" idx="4294967295"/>
          </p:nvPr>
        </p:nvSpPr>
        <p:spPr>
          <a:xfrm>
            <a:off x="3674264" y="712694"/>
            <a:ext cx="4782207" cy="838200"/>
          </a:xfrm>
        </p:spPr>
        <p:txBody>
          <a:bodyPr>
            <a:normAutofit/>
          </a:bodyPr>
          <a:lstStyle/>
          <a:p>
            <a:pPr algn="ctr"/>
            <a:r>
              <a:rPr lang="en-US" sz="3600" dirty="0">
                <a:solidFill>
                  <a:srgbClr val="FFFF99"/>
                </a:solidFill>
              </a:rPr>
              <a:t>EPIC  is presented by:</a:t>
            </a:r>
          </a:p>
        </p:txBody>
      </p:sp>
      <p:sp>
        <p:nvSpPr>
          <p:cNvPr id="194562" name="Rectangle 3"/>
          <p:cNvSpPr>
            <a:spLocks noGrp="1" noChangeArrowheads="1"/>
          </p:cNvSpPr>
          <p:nvPr>
            <p:ph type="body" idx="4294967295"/>
          </p:nvPr>
        </p:nvSpPr>
        <p:spPr>
          <a:xfrm>
            <a:off x="1614312" y="2551730"/>
            <a:ext cx="9411112" cy="5334000"/>
          </a:xfrm>
        </p:spPr>
        <p:txBody>
          <a:bodyPr>
            <a:normAutofit fontScale="70000" lnSpcReduction="20000"/>
          </a:bodyPr>
          <a:lstStyle/>
          <a:p>
            <a:pPr>
              <a:spcBef>
                <a:spcPct val="50000"/>
              </a:spcBef>
              <a:buFontTx/>
              <a:buNone/>
            </a:pPr>
            <a:r>
              <a:rPr lang="en-US" sz="3100" dirty="0"/>
              <a:t>Georgia Chapter - American Academy of Pediatrics</a:t>
            </a:r>
          </a:p>
          <a:p>
            <a:pPr>
              <a:spcBef>
                <a:spcPct val="50000"/>
              </a:spcBef>
              <a:buFontTx/>
              <a:buNone/>
            </a:pPr>
            <a:r>
              <a:rPr lang="en-US" sz="3100" dirty="0"/>
              <a:t>Ga. Dept. of Public Health/Immunization Program </a:t>
            </a:r>
          </a:p>
          <a:p>
            <a:pPr>
              <a:spcBef>
                <a:spcPct val="50000"/>
              </a:spcBef>
              <a:buFontTx/>
              <a:buNone/>
            </a:pPr>
            <a:r>
              <a:rPr lang="en-US" sz="3100" i="1" dirty="0">
                <a:solidFill>
                  <a:srgbClr val="FFFFCC"/>
                </a:solidFill>
              </a:rPr>
              <a:t>In Cooperation with:</a:t>
            </a:r>
          </a:p>
          <a:p>
            <a:pPr>
              <a:spcBef>
                <a:spcPct val="50000"/>
              </a:spcBef>
              <a:buFontTx/>
              <a:buNone/>
            </a:pPr>
            <a:r>
              <a:rPr lang="en-US" sz="3100" dirty="0"/>
              <a:t>	Georgia Academy of Family Physicians</a:t>
            </a:r>
          </a:p>
          <a:p>
            <a:pPr>
              <a:spcBef>
                <a:spcPct val="50000"/>
              </a:spcBef>
              <a:buFontTx/>
              <a:buNone/>
            </a:pPr>
            <a:r>
              <a:rPr lang="en-US" sz="3100" dirty="0"/>
              <a:t>	Georgia Chapter - American College of Physicians </a:t>
            </a:r>
          </a:p>
          <a:p>
            <a:pPr>
              <a:spcBef>
                <a:spcPct val="50000"/>
              </a:spcBef>
              <a:buFontTx/>
              <a:buNone/>
            </a:pPr>
            <a:r>
              <a:rPr lang="en-US" sz="3100" dirty="0"/>
              <a:t>	Georgia OB/</a:t>
            </a:r>
            <a:r>
              <a:rPr lang="en-US" sz="3100" dirty="0" err="1"/>
              <a:t>Gyn</a:t>
            </a:r>
            <a:r>
              <a:rPr lang="en-US" sz="3100" dirty="0"/>
              <a:t> Society</a:t>
            </a:r>
          </a:p>
          <a:p>
            <a:pPr>
              <a:spcBef>
                <a:spcPct val="50000"/>
              </a:spcBef>
              <a:buFontTx/>
              <a:buNone/>
            </a:pPr>
            <a:endParaRPr lang="en-US" dirty="0"/>
          </a:p>
          <a:p>
            <a:pPr>
              <a:spcBef>
                <a:spcPct val="50000"/>
              </a:spcBef>
              <a:buFontTx/>
              <a:buNone/>
            </a:pPr>
            <a:endParaRPr lang="en-US" sz="2300" dirty="0"/>
          </a:p>
          <a:p>
            <a:pPr>
              <a:spcBef>
                <a:spcPct val="50000"/>
              </a:spcBef>
              <a:buFontTx/>
              <a:buNone/>
            </a:pPr>
            <a:r>
              <a:rPr lang="en-US" sz="2300" dirty="0"/>
              <a:t>EPIC® (Educating Physicians &amp; Practices In their Communities) is a registered trademark of the Georgia Chapter of the American Academy of Pediatrics.  All rights reserved.</a:t>
            </a:r>
          </a:p>
          <a:p>
            <a:pPr lvl="0">
              <a:spcBef>
                <a:spcPct val="50000"/>
              </a:spcBef>
              <a:buNone/>
            </a:pPr>
            <a:endParaRPr lang="en-US" sz="2300" dirty="0">
              <a:solidFill>
                <a:srgbClr val="FFFFFF"/>
              </a:solidFill>
            </a:endParaRPr>
          </a:p>
          <a:p>
            <a:pPr lvl="0">
              <a:spcBef>
                <a:spcPct val="50000"/>
              </a:spcBef>
              <a:buNone/>
            </a:pPr>
            <a:r>
              <a:rPr lang="en-US" dirty="0">
                <a:solidFill>
                  <a:srgbClr val="FFFFFF"/>
                </a:solidFill>
              </a:rPr>
              <a:t>	</a:t>
            </a:r>
          </a:p>
          <a:p>
            <a:pPr>
              <a:spcBef>
                <a:spcPct val="50000"/>
              </a:spcBef>
              <a:buFontTx/>
              <a:buNone/>
            </a:pPr>
            <a:endParaRPr lang="en-US" dirty="0"/>
          </a:p>
          <a:p>
            <a:pPr>
              <a:spcBef>
                <a:spcPct val="50000"/>
              </a:spcBef>
              <a:buFontTx/>
              <a:buNone/>
            </a:pPr>
            <a:r>
              <a:rPr lang="en-US" dirty="0"/>
              <a:t>	</a:t>
            </a:r>
            <a:endParaRPr lang="en-US" sz="2000" dirty="0"/>
          </a:p>
        </p:txBody>
      </p:sp>
      <p:sp>
        <p:nvSpPr>
          <p:cNvPr id="4" name="TextBox 3"/>
          <p:cNvSpPr txBox="1"/>
          <p:nvPr/>
        </p:nvSpPr>
        <p:spPr>
          <a:xfrm>
            <a:off x="4797779" y="712694"/>
            <a:ext cx="338666" cy="369332"/>
          </a:xfrm>
          <a:prstGeom prst="rect">
            <a:avLst/>
          </a:prstGeom>
          <a:noFill/>
        </p:spPr>
        <p:txBody>
          <a:bodyPr wrap="square" rtlCol="0">
            <a:spAutoFit/>
          </a:bodyPr>
          <a:lstStyle/>
          <a:p>
            <a:r>
              <a:rPr lang="en-US" dirty="0">
                <a:solidFill>
                  <a:schemeClr val="accent5">
                    <a:lumMod val="60000"/>
                    <a:lumOff val="40000"/>
                  </a:schemeClr>
                </a:solidFill>
              </a:rPr>
              <a:t>®</a:t>
            </a:r>
          </a:p>
        </p:txBody>
      </p:sp>
      <p:sp>
        <p:nvSpPr>
          <p:cNvPr id="3" name="Slide Number Placeholder 2"/>
          <p:cNvSpPr>
            <a:spLocks noGrp="1"/>
          </p:cNvSpPr>
          <p:nvPr>
            <p:ph type="sldNum" sz="quarter" idx="12"/>
          </p:nvPr>
        </p:nvSpPr>
        <p:spPr/>
        <p:txBody>
          <a:bodyPr/>
          <a:lstStyle/>
          <a:p>
            <a:fld id="{6D22F896-40B5-4ADD-8801-0D06FADFA095}" type="slidenum">
              <a:rPr lang="en-US" smtClean="0"/>
              <a:t>2</a:t>
            </a:fld>
            <a:endParaRPr lang="en-US" dirty="0"/>
          </a:p>
        </p:txBody>
      </p:sp>
      <p:sp>
        <p:nvSpPr>
          <p:cNvPr id="2" name="Date Placeholder 1">
            <a:extLst>
              <a:ext uri="{FF2B5EF4-FFF2-40B4-BE49-F238E27FC236}">
                <a16:creationId xmlns:a16="http://schemas.microsoft.com/office/drawing/2014/main" id="{EA4159B8-6D9A-8A48-A953-33104D470618}"/>
              </a:ext>
            </a:extLst>
          </p:cNvPr>
          <p:cNvSpPr>
            <a:spLocks noGrp="1"/>
          </p:cNvSpPr>
          <p:nvPr>
            <p:ph type="dt" sz="half" idx="10"/>
          </p:nvPr>
        </p:nvSpPr>
        <p:spPr/>
        <p:txBody>
          <a:bodyPr/>
          <a:lstStyle/>
          <a:p>
            <a:r>
              <a:rPr lang="en-US"/>
              <a:t>6/24/22</a:t>
            </a:r>
            <a:endParaRPr lang="en-US" dirty="0"/>
          </a:p>
        </p:txBody>
      </p:sp>
      <p:sp>
        <p:nvSpPr>
          <p:cNvPr id="5" name="Footer Placeholder 4">
            <a:extLst>
              <a:ext uri="{FF2B5EF4-FFF2-40B4-BE49-F238E27FC236}">
                <a16:creationId xmlns:a16="http://schemas.microsoft.com/office/drawing/2014/main" id="{156525A5-417F-8B43-804E-CD16F72DDD59}"/>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6103747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Grp="1" noChangeArrowheads="1"/>
          </p:cNvSpPr>
          <p:nvPr>
            <p:ph type="title" idx="4294967295"/>
          </p:nvPr>
        </p:nvSpPr>
        <p:spPr>
          <a:xfrm>
            <a:off x="5451151" y="769758"/>
            <a:ext cx="2667000" cy="952500"/>
          </a:xfrm>
        </p:spPr>
        <p:txBody>
          <a:bodyPr/>
          <a:lstStyle/>
          <a:p>
            <a:pPr eaLnBrk="1" hangingPunct="1"/>
            <a:r>
              <a:rPr lang="en-US" sz="3600" dirty="0">
                <a:solidFill>
                  <a:srgbClr val="FFFF99"/>
                </a:solidFill>
              </a:rPr>
              <a:t>Varicella*</a:t>
            </a:r>
            <a:br>
              <a:rPr lang="en-US" sz="3600" dirty="0">
                <a:solidFill>
                  <a:srgbClr val="FFFF99"/>
                </a:solidFill>
              </a:rPr>
            </a:br>
            <a:r>
              <a:rPr lang="en-US" sz="2400" dirty="0">
                <a:solidFill>
                  <a:srgbClr val="FFFF99"/>
                </a:solidFill>
              </a:rPr>
              <a:t>(Chickenpox)</a:t>
            </a:r>
          </a:p>
        </p:txBody>
      </p:sp>
      <p:sp>
        <p:nvSpPr>
          <p:cNvPr id="1192964" name="Text Box 4"/>
          <p:cNvSpPr txBox="1">
            <a:spLocks noChangeArrowheads="1"/>
          </p:cNvSpPr>
          <p:nvPr/>
        </p:nvSpPr>
        <p:spPr bwMode="auto">
          <a:xfrm>
            <a:off x="2171700" y="3662234"/>
            <a:ext cx="6743700" cy="461665"/>
          </a:xfrm>
          <a:prstGeom prst="rect">
            <a:avLst/>
          </a:prstGeom>
          <a:noFill/>
          <a:ln w="9525">
            <a:noFill/>
            <a:miter lim="800000"/>
            <a:headEnd/>
            <a:tailEnd/>
          </a:ln>
        </p:spPr>
        <p:txBody>
          <a:bodyPr wrap="square">
            <a:spAutoFit/>
          </a:bodyPr>
          <a:lstStyle/>
          <a:p>
            <a:pPr>
              <a:spcBef>
                <a:spcPct val="50000"/>
              </a:spcBef>
            </a:pPr>
            <a:r>
              <a:rPr lang="en-US" sz="2400" dirty="0"/>
              <a:t>ACIP recommends 2 doses of Varicella Vaccine</a:t>
            </a:r>
          </a:p>
        </p:txBody>
      </p:sp>
      <p:sp>
        <p:nvSpPr>
          <p:cNvPr id="1192965" name="Text Box 5"/>
          <p:cNvSpPr txBox="1">
            <a:spLocks noChangeArrowheads="1"/>
          </p:cNvSpPr>
          <p:nvPr/>
        </p:nvSpPr>
        <p:spPr bwMode="auto">
          <a:xfrm>
            <a:off x="2171700" y="4160402"/>
            <a:ext cx="8382000" cy="1920526"/>
          </a:xfrm>
          <a:prstGeom prst="rect">
            <a:avLst/>
          </a:prstGeom>
          <a:noFill/>
          <a:ln w="9525">
            <a:noFill/>
            <a:miter lim="800000"/>
            <a:headEnd/>
            <a:tailEnd/>
          </a:ln>
        </p:spPr>
        <p:txBody>
          <a:bodyPr wrap="square">
            <a:spAutoFit/>
          </a:bodyPr>
          <a:lstStyle/>
          <a:p>
            <a:pPr marL="509588" indent="-331788">
              <a:spcBef>
                <a:spcPct val="50000"/>
              </a:spcBef>
              <a:buClr>
                <a:schemeClr val="tx1"/>
              </a:buClr>
              <a:buFontTx/>
              <a:buChar char="•"/>
            </a:pPr>
            <a:r>
              <a:rPr lang="en-US" sz="2400" dirty="0">
                <a:latin typeface="Calibri" pitchFamily="34" charset="0"/>
                <a:cs typeface="Times New Roman" pitchFamily="18" charset="0"/>
              </a:rPr>
              <a:t>Dose 1 @ 12 months through 15 months of age </a:t>
            </a:r>
          </a:p>
          <a:p>
            <a:pPr marL="509588" indent="-331788">
              <a:lnSpc>
                <a:spcPct val="105000"/>
              </a:lnSpc>
              <a:spcBef>
                <a:spcPct val="50000"/>
              </a:spcBef>
              <a:buClr>
                <a:schemeClr val="tx1"/>
              </a:buClr>
              <a:buFontTx/>
              <a:buChar char="•"/>
            </a:pPr>
            <a:r>
              <a:rPr lang="en-US" sz="2400" dirty="0">
                <a:latin typeface="Calibri" pitchFamily="34" charset="0"/>
                <a:cs typeface="Times New Roman" pitchFamily="18" charset="0"/>
              </a:rPr>
              <a:t>Dose 2 @ 4 through 6 years of age**</a:t>
            </a:r>
          </a:p>
          <a:p>
            <a:pPr marL="509588" indent="-331788">
              <a:lnSpc>
                <a:spcPct val="105000"/>
              </a:lnSpc>
              <a:spcBef>
                <a:spcPct val="30000"/>
              </a:spcBef>
              <a:buClr>
                <a:schemeClr val="tx1"/>
              </a:buClr>
              <a:buFontTx/>
              <a:buChar char="•"/>
            </a:pPr>
            <a:r>
              <a:rPr lang="en-US" sz="2400" dirty="0">
                <a:latin typeface="Calibri" pitchFamily="34" charset="0"/>
                <a:cs typeface="Times New Roman" pitchFamily="18" charset="0"/>
              </a:rPr>
              <a:t>Those 13 years of age or older without evidence of immunity should receive 2 doses separated by 4 to 8 weeks.</a:t>
            </a:r>
          </a:p>
        </p:txBody>
      </p:sp>
      <p:pic>
        <p:nvPicPr>
          <p:cNvPr id="1192967" name="Picture 7" descr="img0031"/>
          <p:cNvPicPr>
            <a:picLocks noChangeAspect="1" noChangeArrowheads="1"/>
          </p:cNvPicPr>
          <p:nvPr/>
        </p:nvPicPr>
        <p:blipFill>
          <a:blip r:embed="rId3" cstate="print"/>
          <a:srcRect/>
          <a:stretch>
            <a:fillRect/>
          </a:stretch>
        </p:blipFill>
        <p:spPr bwMode="auto">
          <a:xfrm>
            <a:off x="7894505" y="597807"/>
            <a:ext cx="2376752" cy="2971800"/>
          </a:xfrm>
          <a:prstGeom prst="rect">
            <a:avLst/>
          </a:prstGeom>
          <a:noFill/>
          <a:ln w="9525">
            <a:noFill/>
            <a:miter lim="800000"/>
            <a:headEnd/>
            <a:tailEnd/>
          </a:ln>
        </p:spPr>
      </p:pic>
      <p:sp>
        <p:nvSpPr>
          <p:cNvPr id="8" name="Rectangle 7"/>
          <p:cNvSpPr/>
          <p:nvPr/>
        </p:nvSpPr>
        <p:spPr>
          <a:xfrm>
            <a:off x="2286000" y="2589213"/>
            <a:ext cx="2438400" cy="369332"/>
          </a:xfrm>
          <a:prstGeom prst="rect">
            <a:avLst/>
          </a:prstGeom>
        </p:spPr>
        <p:txBody>
          <a:bodyPr>
            <a:spAutoFit/>
          </a:bodyPr>
          <a:lstStyle/>
          <a:p>
            <a:pPr>
              <a:defRPr/>
            </a:pPr>
            <a:r>
              <a:rPr lang="en-US" sz="900" b="1" dirty="0">
                <a:cs typeface="Arial" charset="0"/>
                <a:hlinkClick r:id="rId4"/>
              </a:rPr>
              <a:t>© Copyright American Academy of Pediatrics</a:t>
            </a:r>
            <a:endParaRPr lang="en-US" sz="900" b="1" dirty="0">
              <a:cs typeface="Arial" charset="0"/>
            </a:endParaRPr>
          </a:p>
        </p:txBody>
      </p:sp>
      <p:sp>
        <p:nvSpPr>
          <p:cNvPr id="9" name="Rectangle 8"/>
          <p:cNvSpPr/>
          <p:nvPr/>
        </p:nvSpPr>
        <p:spPr>
          <a:xfrm>
            <a:off x="767280" y="6209203"/>
            <a:ext cx="3619189" cy="307777"/>
          </a:xfrm>
          <a:prstGeom prst="rect">
            <a:avLst/>
          </a:prstGeom>
        </p:spPr>
        <p:txBody>
          <a:bodyPr wrap="square">
            <a:spAutoFit/>
          </a:bodyPr>
          <a:lstStyle/>
          <a:p>
            <a:r>
              <a:rPr lang="en-US" sz="1400" dirty="0">
                <a:solidFill>
                  <a:srgbClr val="FFFFFF"/>
                </a:solidFill>
              </a:rPr>
              <a:t>*MMWR, June 22, 2007, Vol 56, #RR-04</a:t>
            </a:r>
            <a:endParaRPr lang="en-US" sz="1400" dirty="0"/>
          </a:p>
        </p:txBody>
      </p:sp>
      <p:pic>
        <p:nvPicPr>
          <p:cNvPr id="461826" name="Picture 2" descr="Chickenpox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1037" y="480954"/>
            <a:ext cx="3108325" cy="296915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261112" y="6189704"/>
            <a:ext cx="6268279" cy="800219"/>
          </a:xfrm>
          <a:prstGeom prst="rect">
            <a:avLst/>
          </a:prstGeom>
          <a:noFill/>
        </p:spPr>
        <p:txBody>
          <a:bodyPr wrap="square" rtlCol="0">
            <a:spAutoFit/>
          </a:bodyPr>
          <a:lstStyle/>
          <a:p>
            <a:r>
              <a:rPr lang="en-US" sz="1400" dirty="0"/>
              <a:t>**Second dose can be administered at an earlier age, provided                         the interval between the first and second dose is at least 3 months.</a:t>
            </a:r>
          </a:p>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20</a:t>
            </a:fld>
            <a:endParaRPr lang="en-US" dirty="0"/>
          </a:p>
        </p:txBody>
      </p:sp>
      <p:sp>
        <p:nvSpPr>
          <p:cNvPr id="3" name="Date Placeholder 2">
            <a:extLst>
              <a:ext uri="{FF2B5EF4-FFF2-40B4-BE49-F238E27FC236}">
                <a16:creationId xmlns:a16="http://schemas.microsoft.com/office/drawing/2014/main" id="{EE1CEE14-1CAE-3241-AC39-E48905C83927}"/>
              </a:ext>
            </a:extLst>
          </p:cNvPr>
          <p:cNvSpPr>
            <a:spLocks noGrp="1"/>
          </p:cNvSpPr>
          <p:nvPr>
            <p:ph type="dt" sz="half" idx="10"/>
          </p:nvPr>
        </p:nvSpPr>
        <p:spPr/>
        <p:txBody>
          <a:bodyPr/>
          <a:lstStyle/>
          <a:p>
            <a:r>
              <a:rPr lang="en-US"/>
              <a:t>6/24/22</a:t>
            </a:r>
            <a:endParaRPr lang="en-US" dirty="0"/>
          </a:p>
        </p:txBody>
      </p:sp>
      <p:sp>
        <p:nvSpPr>
          <p:cNvPr id="5" name="Footer Placeholder 4">
            <a:extLst>
              <a:ext uri="{FF2B5EF4-FFF2-40B4-BE49-F238E27FC236}">
                <a16:creationId xmlns:a16="http://schemas.microsoft.com/office/drawing/2014/main" id="{D22204CD-E2B5-434A-922D-325F3994DD88}"/>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083835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9296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9296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9296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063416" y="499312"/>
            <a:ext cx="7772400" cy="1295400"/>
          </a:xfrm>
        </p:spPr>
        <p:txBody>
          <a:bodyPr>
            <a:normAutofit/>
          </a:bodyPr>
          <a:lstStyle/>
          <a:p>
            <a:pPr algn="ctr"/>
            <a:r>
              <a:rPr lang="en-US" sz="3600" dirty="0">
                <a:solidFill>
                  <a:srgbClr val="FFFF99"/>
                </a:solidFill>
              </a:rPr>
              <a:t>Acceptable Evidence of</a:t>
            </a:r>
            <a:br>
              <a:rPr lang="en-US" sz="3600" dirty="0">
                <a:solidFill>
                  <a:srgbClr val="FFFF99"/>
                </a:solidFill>
              </a:rPr>
            </a:br>
            <a:r>
              <a:rPr lang="en-US" sz="3600" dirty="0">
                <a:solidFill>
                  <a:srgbClr val="FFFF99"/>
                </a:solidFill>
              </a:rPr>
              <a:t> Varicella Immunity*</a:t>
            </a:r>
          </a:p>
        </p:txBody>
      </p:sp>
      <p:sp>
        <p:nvSpPr>
          <p:cNvPr id="5" name="Subtitle 4"/>
          <p:cNvSpPr>
            <a:spLocks noGrp="1"/>
          </p:cNvSpPr>
          <p:nvPr>
            <p:ph type="subTitle" idx="1"/>
          </p:nvPr>
        </p:nvSpPr>
        <p:spPr>
          <a:xfrm>
            <a:off x="1600200" y="1315455"/>
            <a:ext cx="9613232" cy="4267200"/>
          </a:xfrm>
        </p:spPr>
        <p:txBody>
          <a:bodyPr>
            <a:normAutofit/>
          </a:bodyPr>
          <a:lstStyle/>
          <a:p>
            <a:pPr marL="457200" indent="-457200" algn="l">
              <a:buFont typeface="Arial" panose="020B0604020202020204" pitchFamily="34" charset="0"/>
              <a:buChar char="•"/>
            </a:pPr>
            <a:r>
              <a:rPr lang="en-US" sz="2400" dirty="0">
                <a:solidFill>
                  <a:schemeClr val="tx1"/>
                </a:solidFill>
              </a:rPr>
              <a:t>Written documentation of age-appropriate vaccination</a:t>
            </a:r>
          </a:p>
          <a:p>
            <a:pPr marL="457200" indent="-457200" algn="l">
              <a:buFont typeface="Arial" panose="020B0604020202020204" pitchFamily="34" charset="0"/>
              <a:buChar char="•"/>
            </a:pPr>
            <a:r>
              <a:rPr lang="en-US" sz="2400" dirty="0">
                <a:solidFill>
                  <a:schemeClr val="tx1"/>
                </a:solidFill>
              </a:rPr>
              <a:t>Laboratory evidence of immunity or laboratory confirmation of varicella disease</a:t>
            </a:r>
          </a:p>
          <a:p>
            <a:pPr marL="457200" indent="-457200" algn="l">
              <a:buFont typeface="Arial" panose="020B0604020202020204" pitchFamily="34" charset="0"/>
              <a:buChar char="•"/>
            </a:pPr>
            <a:r>
              <a:rPr lang="en-US" sz="2400" dirty="0">
                <a:solidFill>
                  <a:schemeClr val="tx1"/>
                </a:solidFill>
              </a:rPr>
              <a:t>U.S.-born before 1980</a:t>
            </a:r>
          </a:p>
          <a:p>
            <a:pPr marL="914400" lvl="1" indent="-457200" algn="l">
              <a:buFont typeface="Arial" panose="020B0604020202020204" pitchFamily="34" charset="0"/>
              <a:buChar char="•"/>
            </a:pPr>
            <a:r>
              <a:rPr lang="en-US" sz="2400" dirty="0">
                <a:solidFill>
                  <a:schemeClr val="tx1"/>
                </a:solidFill>
              </a:rPr>
              <a:t>Does not apply to healthcare personnel or pregnant women</a:t>
            </a:r>
          </a:p>
          <a:p>
            <a:pPr marL="457200" indent="-457200" algn="l">
              <a:buFont typeface="Arial" panose="020B0604020202020204" pitchFamily="34" charset="0"/>
              <a:buChar char="•"/>
            </a:pPr>
            <a:r>
              <a:rPr lang="en-US" sz="2400" dirty="0">
                <a:solidFill>
                  <a:schemeClr val="tx1"/>
                </a:solidFill>
              </a:rPr>
              <a:t>Healthcare provider diagnosis or verification of varicella disease</a:t>
            </a:r>
          </a:p>
          <a:p>
            <a:pPr marL="457200" indent="-457200" algn="l">
              <a:buFont typeface="Arial" panose="020B0604020202020204" pitchFamily="34" charset="0"/>
              <a:buChar char="•"/>
            </a:pPr>
            <a:r>
              <a:rPr lang="en-US" sz="2400" dirty="0">
                <a:solidFill>
                  <a:schemeClr val="tx1"/>
                </a:solidFill>
              </a:rPr>
              <a:t>History of herpes zoster based on healthcare </a:t>
            </a:r>
            <a:r>
              <a:rPr lang="en-US" sz="2400">
                <a:solidFill>
                  <a:schemeClr val="tx1"/>
                </a:solidFill>
              </a:rPr>
              <a:t>provider diagnosis</a:t>
            </a:r>
            <a:endParaRPr lang="en-US" sz="2400" dirty="0">
              <a:solidFill>
                <a:schemeClr val="tx1"/>
              </a:solidFill>
            </a:endParaRPr>
          </a:p>
          <a:p>
            <a:pPr marL="457200" indent="-457200" algn="l"/>
            <a:endParaRPr lang="en-US" sz="1000" dirty="0">
              <a:solidFill>
                <a:schemeClr val="tx1"/>
              </a:solidFill>
            </a:endParaRPr>
          </a:p>
        </p:txBody>
      </p:sp>
      <p:sp>
        <p:nvSpPr>
          <p:cNvPr id="4" name="Rectangle 3"/>
          <p:cNvSpPr/>
          <p:nvPr/>
        </p:nvSpPr>
        <p:spPr>
          <a:xfrm>
            <a:off x="4419600" y="6248401"/>
            <a:ext cx="2661306" cy="307777"/>
          </a:xfrm>
          <a:prstGeom prst="rect">
            <a:avLst/>
          </a:prstGeom>
        </p:spPr>
        <p:txBody>
          <a:bodyPr wrap="none">
            <a:spAutoFit/>
          </a:bodyPr>
          <a:lstStyle/>
          <a:p>
            <a:r>
              <a:rPr lang="en-US" sz="1400" b="1" i="1" dirty="0"/>
              <a:t>*MMWR</a:t>
            </a:r>
            <a:r>
              <a:rPr lang="en-US" sz="1400" b="1" dirty="0"/>
              <a:t> 2007;56(RR-4); 16-17</a:t>
            </a:r>
          </a:p>
        </p:txBody>
      </p:sp>
      <p:sp>
        <p:nvSpPr>
          <p:cNvPr id="6" name="Slide Number Placeholder 5"/>
          <p:cNvSpPr>
            <a:spLocks noGrp="1"/>
          </p:cNvSpPr>
          <p:nvPr>
            <p:ph type="sldNum" sz="quarter" idx="12"/>
          </p:nvPr>
        </p:nvSpPr>
        <p:spPr/>
        <p:txBody>
          <a:bodyPr/>
          <a:lstStyle/>
          <a:p>
            <a:fld id="{6D22F896-40B5-4ADD-8801-0D06FADFA095}" type="slidenum">
              <a:rPr lang="en-US" smtClean="0"/>
              <a:pPr/>
              <a:t>21</a:t>
            </a:fld>
            <a:endParaRPr lang="en-US" dirty="0"/>
          </a:p>
        </p:txBody>
      </p:sp>
      <p:sp>
        <p:nvSpPr>
          <p:cNvPr id="2" name="Date Placeholder 1">
            <a:extLst>
              <a:ext uri="{FF2B5EF4-FFF2-40B4-BE49-F238E27FC236}">
                <a16:creationId xmlns:a16="http://schemas.microsoft.com/office/drawing/2014/main" id="{17D456D9-FA87-0B40-96D5-EAD4EC326586}"/>
              </a:ext>
            </a:extLst>
          </p:cNvPr>
          <p:cNvSpPr>
            <a:spLocks noGrp="1"/>
          </p:cNvSpPr>
          <p:nvPr>
            <p:ph type="dt" sz="half" idx="10"/>
          </p:nvPr>
        </p:nvSpPr>
        <p:spPr/>
        <p:txBody>
          <a:bodyPr/>
          <a:lstStyle/>
          <a:p>
            <a:r>
              <a:rPr lang="en-US"/>
              <a:t>6/24/22</a:t>
            </a:r>
            <a:endParaRPr lang="en-US" dirty="0"/>
          </a:p>
        </p:txBody>
      </p:sp>
      <p:sp>
        <p:nvSpPr>
          <p:cNvPr id="7" name="Footer Placeholder 6">
            <a:extLst>
              <a:ext uri="{FF2B5EF4-FFF2-40B4-BE49-F238E27FC236}">
                <a16:creationId xmlns:a16="http://schemas.microsoft.com/office/drawing/2014/main" id="{C8FB5063-CC4B-DF4C-8F72-8F0EBB6E22F2}"/>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4477315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body" idx="1"/>
          </p:nvPr>
        </p:nvSpPr>
        <p:spPr>
          <a:xfrm>
            <a:off x="1207911" y="2051074"/>
            <a:ext cx="9810044" cy="3276600"/>
          </a:xfrm>
        </p:spPr>
        <p:txBody>
          <a:bodyPr>
            <a:normAutofit/>
          </a:bodyPr>
          <a:lstStyle/>
          <a:p>
            <a:pPr eaLnBrk="1" hangingPunct="1">
              <a:lnSpc>
                <a:spcPct val="80000"/>
              </a:lnSpc>
              <a:buFontTx/>
              <a:buNone/>
            </a:pPr>
            <a:r>
              <a:rPr lang="en-US" sz="2400" u="sng" dirty="0">
                <a:solidFill>
                  <a:schemeClr val="accent5">
                    <a:lumMod val="60000"/>
                    <a:lumOff val="40000"/>
                  </a:schemeClr>
                </a:solidFill>
              </a:rPr>
              <a:t>Dose 1 at ages 12 through </a:t>
            </a:r>
            <a:r>
              <a:rPr lang="en-US" sz="2400" u="sng" dirty="0">
                <a:solidFill>
                  <a:srgbClr val="FFFF99"/>
                </a:solidFill>
              </a:rPr>
              <a:t>47 months</a:t>
            </a:r>
          </a:p>
          <a:p>
            <a:pPr eaLnBrk="1" hangingPunct="1">
              <a:lnSpc>
                <a:spcPct val="80000"/>
              </a:lnSpc>
            </a:pPr>
            <a:r>
              <a:rPr lang="en-US" sz="2400" dirty="0"/>
              <a:t>Either separate MMR and varicella vaccines or MMRV vaccine can be used. </a:t>
            </a:r>
          </a:p>
          <a:p>
            <a:pPr eaLnBrk="1" hangingPunct="1">
              <a:lnSpc>
                <a:spcPct val="80000"/>
              </a:lnSpc>
            </a:pPr>
            <a:r>
              <a:rPr lang="en-US" sz="2400" dirty="0"/>
              <a:t>CDC recommends separate doses of MMR and varicella at early age</a:t>
            </a:r>
          </a:p>
          <a:p>
            <a:pPr lvl="1">
              <a:lnSpc>
                <a:spcPct val="80000"/>
              </a:lnSpc>
            </a:pPr>
            <a:r>
              <a:rPr lang="en-US" dirty="0"/>
              <a:t>Slightly increased risk of febrile seizures with combination vaccine</a:t>
            </a:r>
          </a:p>
          <a:p>
            <a:pPr lvl="1">
              <a:lnSpc>
                <a:spcPct val="80000"/>
              </a:lnSpc>
            </a:pPr>
            <a:r>
              <a:rPr lang="en-US" dirty="0"/>
              <a:t>Providers should discuss benefits and risks of both vaccination options with parents</a:t>
            </a:r>
          </a:p>
        </p:txBody>
      </p:sp>
      <p:sp>
        <p:nvSpPr>
          <p:cNvPr id="228355" name="Rectangle 3"/>
          <p:cNvSpPr>
            <a:spLocks noGrp="1" noChangeArrowheads="1"/>
          </p:cNvSpPr>
          <p:nvPr>
            <p:ph type="title"/>
          </p:nvPr>
        </p:nvSpPr>
        <p:spPr>
          <a:xfrm>
            <a:off x="1845733" y="360639"/>
            <a:ext cx="8534400" cy="1143000"/>
          </a:xfrm>
        </p:spPr>
        <p:txBody>
          <a:bodyPr/>
          <a:lstStyle/>
          <a:p>
            <a:pPr algn="ctr" eaLnBrk="1" hangingPunct="1"/>
            <a:r>
              <a:rPr lang="en-US" sz="3600" dirty="0">
                <a:solidFill>
                  <a:schemeClr val="accent5">
                    <a:lumMod val="60000"/>
                    <a:lumOff val="40000"/>
                  </a:schemeClr>
                </a:solidFill>
              </a:rPr>
              <a:t>ACIP Recommendations for use of</a:t>
            </a:r>
            <a:br>
              <a:rPr lang="en-US" sz="3600" dirty="0">
                <a:solidFill>
                  <a:schemeClr val="accent5">
                    <a:lumMod val="60000"/>
                    <a:lumOff val="40000"/>
                  </a:schemeClr>
                </a:solidFill>
              </a:rPr>
            </a:br>
            <a:r>
              <a:rPr lang="en-US" sz="3600" dirty="0">
                <a:solidFill>
                  <a:schemeClr val="accent5">
                    <a:lumMod val="60000"/>
                    <a:lumOff val="40000"/>
                  </a:schemeClr>
                </a:solidFill>
              </a:rPr>
              <a:t>MMRV (</a:t>
            </a:r>
            <a:r>
              <a:rPr lang="en-US" sz="3600" dirty="0" err="1">
                <a:solidFill>
                  <a:schemeClr val="accent5">
                    <a:lumMod val="60000"/>
                    <a:lumOff val="40000"/>
                  </a:schemeClr>
                </a:solidFill>
              </a:rPr>
              <a:t>ProQuad</a:t>
            </a:r>
            <a:r>
              <a:rPr lang="en-US" sz="3600" dirty="0">
                <a:solidFill>
                  <a:schemeClr val="accent5">
                    <a:lumMod val="60000"/>
                    <a:lumOff val="40000"/>
                  </a:schemeClr>
                </a:solidFill>
              </a:rPr>
              <a:t>  )*</a:t>
            </a:r>
          </a:p>
        </p:txBody>
      </p:sp>
      <p:sp>
        <p:nvSpPr>
          <p:cNvPr id="1061892" name="Text Box 4"/>
          <p:cNvSpPr txBox="1">
            <a:spLocks noChangeArrowheads="1"/>
          </p:cNvSpPr>
          <p:nvPr/>
        </p:nvSpPr>
        <p:spPr bwMode="auto">
          <a:xfrm>
            <a:off x="1151466" y="5095498"/>
            <a:ext cx="9640711" cy="1163395"/>
          </a:xfrm>
          <a:prstGeom prst="rect">
            <a:avLst/>
          </a:prstGeom>
          <a:noFill/>
          <a:ln w="9525">
            <a:noFill/>
            <a:miter lim="800000"/>
            <a:headEnd/>
            <a:tailEnd/>
          </a:ln>
        </p:spPr>
        <p:txBody>
          <a:bodyPr wrap="square">
            <a:spAutoFit/>
          </a:bodyPr>
          <a:lstStyle/>
          <a:p>
            <a:pPr indent="55563">
              <a:lnSpc>
                <a:spcPct val="90000"/>
              </a:lnSpc>
              <a:spcBef>
                <a:spcPct val="20000"/>
              </a:spcBef>
            </a:pPr>
            <a:r>
              <a:rPr lang="en-US" sz="2400" u="sng" dirty="0">
                <a:solidFill>
                  <a:srgbClr val="FFFF99"/>
                </a:solidFill>
                <a:latin typeface="+mj-lt"/>
              </a:rPr>
              <a:t>Dose 1 or 2  given at ages 48 months and older </a:t>
            </a:r>
          </a:p>
          <a:p>
            <a:pPr marL="800100" lvl="1" indent="-342900">
              <a:lnSpc>
                <a:spcPct val="90000"/>
              </a:lnSpc>
              <a:spcBef>
                <a:spcPct val="20000"/>
              </a:spcBef>
              <a:buFont typeface="Arial" panose="020B0604020202020204" pitchFamily="34" charset="0"/>
              <a:buChar char="•"/>
            </a:pPr>
            <a:r>
              <a:rPr lang="en-US" sz="2400" dirty="0">
                <a:solidFill>
                  <a:srgbClr val="FFFFFF"/>
                </a:solidFill>
                <a:latin typeface="Calibri" pitchFamily="34" charset="0"/>
              </a:rPr>
              <a:t>MMRV vaccine generally is preferred over separate injections of its equivalent component vaccines (i.e., MMR and varicella vaccines). </a:t>
            </a:r>
            <a:endParaRPr lang="en-US" sz="1600" b="1" dirty="0">
              <a:solidFill>
                <a:srgbClr val="FFFFFF"/>
              </a:solidFill>
            </a:endParaRPr>
          </a:p>
        </p:txBody>
      </p:sp>
      <p:sp>
        <p:nvSpPr>
          <p:cNvPr id="8" name="Rectangle 7"/>
          <p:cNvSpPr/>
          <p:nvPr/>
        </p:nvSpPr>
        <p:spPr>
          <a:xfrm>
            <a:off x="3190610" y="1503639"/>
            <a:ext cx="5392525" cy="369332"/>
          </a:xfrm>
          <a:prstGeom prst="rect">
            <a:avLst/>
          </a:prstGeom>
        </p:spPr>
        <p:txBody>
          <a:bodyPr wrap="square">
            <a:spAutoFit/>
          </a:bodyPr>
          <a:lstStyle/>
          <a:p>
            <a:pPr>
              <a:defRPr/>
            </a:pPr>
            <a:r>
              <a:rPr lang="en-US" b="1" dirty="0">
                <a:solidFill>
                  <a:srgbClr val="FFFFFF"/>
                </a:solidFill>
              </a:rPr>
              <a:t>Licensed for ages 12 months through 12 years</a:t>
            </a:r>
          </a:p>
        </p:txBody>
      </p:sp>
      <p:sp>
        <p:nvSpPr>
          <p:cNvPr id="7" name="Rectangle 6"/>
          <p:cNvSpPr/>
          <p:nvPr/>
        </p:nvSpPr>
        <p:spPr>
          <a:xfrm>
            <a:off x="4191000" y="6372786"/>
            <a:ext cx="2959080" cy="307777"/>
          </a:xfrm>
          <a:prstGeom prst="rect">
            <a:avLst/>
          </a:prstGeom>
        </p:spPr>
        <p:txBody>
          <a:bodyPr wrap="none">
            <a:spAutoFit/>
          </a:bodyPr>
          <a:lstStyle/>
          <a:p>
            <a:r>
              <a:rPr lang="en-US" sz="1400" b="1" dirty="0">
                <a:solidFill>
                  <a:srgbClr val="FFFFFF"/>
                </a:solidFill>
                <a:latin typeface="Calibri"/>
              </a:rPr>
              <a:t>*MMWR, May 7, 2010, Vol 59, #RR03</a:t>
            </a:r>
          </a:p>
        </p:txBody>
      </p:sp>
      <p:sp>
        <p:nvSpPr>
          <p:cNvPr id="9" name="TextBox 8"/>
          <p:cNvSpPr txBox="1"/>
          <p:nvPr/>
        </p:nvSpPr>
        <p:spPr>
          <a:xfrm>
            <a:off x="7620000" y="932139"/>
            <a:ext cx="338666" cy="369332"/>
          </a:xfrm>
          <a:prstGeom prst="rect">
            <a:avLst/>
          </a:prstGeom>
          <a:noFill/>
        </p:spPr>
        <p:txBody>
          <a:bodyPr wrap="square" rtlCol="0">
            <a:spAutoFit/>
          </a:bodyPr>
          <a:lstStyle/>
          <a:p>
            <a:r>
              <a:rPr lang="en-US" dirty="0">
                <a:solidFill>
                  <a:schemeClr val="accent5">
                    <a:lumMod val="60000"/>
                    <a:lumOff val="40000"/>
                  </a:schemeClr>
                </a:solidFill>
              </a:rPr>
              <a:t>®</a:t>
            </a:r>
          </a:p>
        </p:txBody>
      </p:sp>
      <p:sp>
        <p:nvSpPr>
          <p:cNvPr id="3" name="Slide Number Placeholder 2"/>
          <p:cNvSpPr>
            <a:spLocks noGrp="1"/>
          </p:cNvSpPr>
          <p:nvPr>
            <p:ph type="sldNum" sz="quarter" idx="12"/>
          </p:nvPr>
        </p:nvSpPr>
        <p:spPr/>
        <p:txBody>
          <a:bodyPr/>
          <a:lstStyle/>
          <a:p>
            <a:fld id="{6D22F896-40B5-4ADD-8801-0D06FADFA095}" type="slidenum">
              <a:rPr lang="en-US" smtClean="0"/>
              <a:t>22</a:t>
            </a:fld>
            <a:endParaRPr lang="en-US" dirty="0"/>
          </a:p>
        </p:txBody>
      </p:sp>
      <p:sp>
        <p:nvSpPr>
          <p:cNvPr id="2" name="Date Placeholder 1">
            <a:extLst>
              <a:ext uri="{FF2B5EF4-FFF2-40B4-BE49-F238E27FC236}">
                <a16:creationId xmlns:a16="http://schemas.microsoft.com/office/drawing/2014/main" id="{678C5440-53D1-6240-A7C2-E5DE65B6E331}"/>
              </a:ext>
            </a:extLst>
          </p:cNvPr>
          <p:cNvSpPr>
            <a:spLocks noGrp="1"/>
          </p:cNvSpPr>
          <p:nvPr>
            <p:ph type="dt" sz="half" idx="10"/>
          </p:nvPr>
        </p:nvSpPr>
        <p:spPr/>
        <p:txBody>
          <a:bodyPr/>
          <a:lstStyle/>
          <a:p>
            <a:r>
              <a:rPr lang="en-US"/>
              <a:t>6/24/22</a:t>
            </a:r>
            <a:endParaRPr lang="en-US" dirty="0"/>
          </a:p>
        </p:txBody>
      </p:sp>
      <p:sp>
        <p:nvSpPr>
          <p:cNvPr id="4" name="Footer Placeholder 3">
            <a:extLst>
              <a:ext uri="{FF2B5EF4-FFF2-40B4-BE49-F238E27FC236}">
                <a16:creationId xmlns:a16="http://schemas.microsoft.com/office/drawing/2014/main" id="{9400C264-F550-EA49-9815-9DFB05B28F24}"/>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731614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2"/>
          <p:cNvSpPr>
            <a:spLocks noGrp="1" noChangeArrowheads="1"/>
          </p:cNvSpPr>
          <p:nvPr>
            <p:ph type="title" idx="4294967295"/>
          </p:nvPr>
        </p:nvSpPr>
        <p:spPr>
          <a:xfrm>
            <a:off x="2054225" y="90847"/>
            <a:ext cx="7772400" cy="914400"/>
          </a:xfrm>
        </p:spPr>
        <p:txBody>
          <a:bodyPr/>
          <a:lstStyle/>
          <a:p>
            <a:pPr algn="ctr" eaLnBrk="1" hangingPunct="1"/>
            <a:r>
              <a:rPr lang="en-US" sz="3600" dirty="0">
                <a:solidFill>
                  <a:srgbClr val="FFFF99"/>
                </a:solidFill>
              </a:rPr>
              <a:t>Herpes Zoster </a:t>
            </a:r>
          </a:p>
        </p:txBody>
      </p:sp>
      <p:sp>
        <p:nvSpPr>
          <p:cNvPr id="230402" name="Rectangle 3"/>
          <p:cNvSpPr>
            <a:spLocks noGrp="1" noChangeArrowheads="1"/>
          </p:cNvSpPr>
          <p:nvPr>
            <p:ph type="body" idx="4294967295"/>
          </p:nvPr>
        </p:nvSpPr>
        <p:spPr>
          <a:xfrm>
            <a:off x="971550" y="1160992"/>
            <a:ext cx="10344150" cy="3351969"/>
          </a:xfrm>
        </p:spPr>
        <p:txBody>
          <a:bodyPr>
            <a:normAutofit lnSpcReduction="10000"/>
          </a:bodyPr>
          <a:lstStyle/>
          <a:p>
            <a:pPr eaLnBrk="1" hangingPunct="1">
              <a:lnSpc>
                <a:spcPct val="90000"/>
              </a:lnSpc>
              <a:buFont typeface="Arial" pitchFamily="34" charset="0"/>
              <a:buChar char="•"/>
            </a:pPr>
            <a:r>
              <a:rPr lang="en-US" sz="2400" dirty="0"/>
              <a:t>Herpes zoster (HZ), or shingles, occurs through reactivation of latent varicella-zoster virus</a:t>
            </a:r>
          </a:p>
          <a:p>
            <a:pPr eaLnBrk="1" hangingPunct="1">
              <a:lnSpc>
                <a:spcPct val="90000"/>
              </a:lnSpc>
              <a:buFont typeface="Arial" pitchFamily="34" charset="0"/>
              <a:buChar char="•"/>
            </a:pPr>
            <a:r>
              <a:rPr lang="en-US" sz="2400" dirty="0"/>
              <a:t>Typically characterized by prodromal pain and an acute vesicular eruption (rash) accompanied by moderate to severe pain</a:t>
            </a:r>
          </a:p>
          <a:p>
            <a:pPr eaLnBrk="1" hangingPunct="1">
              <a:lnSpc>
                <a:spcPct val="90000"/>
              </a:lnSpc>
              <a:buFont typeface="Arial" pitchFamily="34" charset="0"/>
              <a:buChar char="•"/>
            </a:pPr>
            <a:r>
              <a:rPr lang="en-US" sz="2400" dirty="0"/>
              <a:t>One in three persons will develop zoster during their lifetime</a:t>
            </a:r>
          </a:p>
          <a:p>
            <a:pPr eaLnBrk="1" hangingPunct="1">
              <a:lnSpc>
                <a:spcPct val="90000"/>
              </a:lnSpc>
              <a:buFont typeface="Arial" pitchFamily="34" charset="0"/>
              <a:buChar char="•"/>
            </a:pPr>
            <a:r>
              <a:rPr lang="en-US" sz="2400" dirty="0"/>
              <a:t>Post-herpetic neuralgia (PHN) is a common consequence of zoster.  PHN is defined as nerve pain persisting longer than 3 mos. after disappearance of the rash.</a:t>
            </a:r>
          </a:p>
          <a:p>
            <a:pPr eaLnBrk="1" hangingPunct="1">
              <a:lnSpc>
                <a:spcPct val="90000"/>
              </a:lnSpc>
              <a:buFont typeface="Arial" pitchFamily="34" charset="0"/>
              <a:buChar char="•"/>
            </a:pPr>
            <a:r>
              <a:rPr lang="en-US" sz="2400" dirty="0"/>
              <a:t>Risk for zoster and PHN increases with age 	</a:t>
            </a:r>
          </a:p>
        </p:txBody>
      </p:sp>
      <p:sp>
        <p:nvSpPr>
          <p:cNvPr id="8" name="Rectangle 7"/>
          <p:cNvSpPr/>
          <p:nvPr/>
        </p:nvSpPr>
        <p:spPr>
          <a:xfrm>
            <a:off x="7778607" y="6504801"/>
            <a:ext cx="2617576" cy="276999"/>
          </a:xfrm>
          <a:prstGeom prst="rect">
            <a:avLst/>
          </a:prstGeom>
        </p:spPr>
        <p:txBody>
          <a:bodyPr wrap="none">
            <a:spAutoFit/>
          </a:bodyPr>
          <a:lstStyle/>
          <a:p>
            <a:r>
              <a:rPr lang="en-US" sz="1200" i="1" dirty="0"/>
              <a:t>Photo courtesy of www.webmd.com</a:t>
            </a:r>
            <a:endParaRPr lang="en-US" sz="1200" dirty="0"/>
          </a:p>
        </p:txBody>
      </p:sp>
      <p:pic>
        <p:nvPicPr>
          <p:cNvPr id="11" name="Picture 4"/>
          <p:cNvPicPr>
            <a:picLocks noChangeAspect="1" noChangeArrowheads="1"/>
          </p:cNvPicPr>
          <p:nvPr/>
        </p:nvPicPr>
        <p:blipFill>
          <a:blip r:embed="rId3" cstate="print"/>
          <a:srcRect/>
          <a:stretch>
            <a:fillRect/>
          </a:stretch>
        </p:blipFill>
        <p:spPr bwMode="auto">
          <a:xfrm>
            <a:off x="8073188" y="4668706"/>
            <a:ext cx="2213811" cy="1807193"/>
          </a:xfrm>
          <a:prstGeom prst="rect">
            <a:avLst/>
          </a:prstGeom>
          <a:noFill/>
          <a:ln w="9525">
            <a:noFill/>
            <a:miter lim="800000"/>
            <a:headEnd/>
            <a:tailEnd/>
          </a:ln>
        </p:spPr>
      </p:pic>
      <p:pic>
        <p:nvPicPr>
          <p:cNvPr id="12" name="Picture 7"/>
          <p:cNvPicPr>
            <a:picLocks noChangeAspect="1" noChangeArrowheads="1"/>
          </p:cNvPicPr>
          <p:nvPr/>
        </p:nvPicPr>
        <p:blipFill>
          <a:blip r:embed="rId4" cstate="print"/>
          <a:srcRect/>
          <a:stretch>
            <a:fillRect/>
          </a:stretch>
        </p:blipFill>
        <p:spPr bwMode="auto">
          <a:xfrm>
            <a:off x="2671612" y="4643090"/>
            <a:ext cx="2455554" cy="1887041"/>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6D22F896-40B5-4ADD-8801-0D06FADFA095}" type="slidenum">
              <a:rPr lang="en-US" smtClean="0"/>
              <a:t>23</a:t>
            </a:fld>
            <a:endParaRPr lang="en-US" dirty="0"/>
          </a:p>
        </p:txBody>
      </p:sp>
      <p:sp>
        <p:nvSpPr>
          <p:cNvPr id="2" name="Date Placeholder 1">
            <a:extLst>
              <a:ext uri="{FF2B5EF4-FFF2-40B4-BE49-F238E27FC236}">
                <a16:creationId xmlns:a16="http://schemas.microsoft.com/office/drawing/2014/main" id="{434818C5-9EAC-FE42-9EE2-DA3D57DCA569}"/>
              </a:ext>
            </a:extLst>
          </p:cNvPr>
          <p:cNvSpPr>
            <a:spLocks noGrp="1"/>
          </p:cNvSpPr>
          <p:nvPr>
            <p:ph type="dt" sz="half" idx="10"/>
          </p:nvPr>
        </p:nvSpPr>
        <p:spPr/>
        <p:txBody>
          <a:bodyPr/>
          <a:lstStyle/>
          <a:p>
            <a:r>
              <a:rPr lang="en-US"/>
              <a:t>6/24/22</a:t>
            </a:r>
            <a:endParaRPr lang="en-US" dirty="0"/>
          </a:p>
        </p:txBody>
      </p:sp>
      <p:sp>
        <p:nvSpPr>
          <p:cNvPr id="4" name="Footer Placeholder 3">
            <a:extLst>
              <a:ext uri="{FF2B5EF4-FFF2-40B4-BE49-F238E27FC236}">
                <a16:creationId xmlns:a16="http://schemas.microsoft.com/office/drawing/2014/main" id="{201CBA2A-4716-D943-ABA5-6A99EFDCA0A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9489272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2800" y="321387"/>
            <a:ext cx="6152444" cy="646331"/>
          </a:xfrm>
          <a:prstGeom prst="rect">
            <a:avLst/>
          </a:prstGeom>
          <a:noFill/>
        </p:spPr>
        <p:txBody>
          <a:bodyPr wrap="square" rtlCol="0">
            <a:spAutoFit/>
          </a:bodyPr>
          <a:lstStyle/>
          <a:p>
            <a:pPr algn="ctr"/>
            <a:r>
              <a:rPr lang="en-US" sz="3600" dirty="0" err="1">
                <a:solidFill>
                  <a:srgbClr val="FFFF99"/>
                </a:solidFill>
              </a:rPr>
              <a:t>Shingrix</a:t>
            </a:r>
            <a:r>
              <a:rPr lang="en-US" sz="2400" dirty="0">
                <a:solidFill>
                  <a:srgbClr val="FFFF99"/>
                </a:solidFill>
              </a:rPr>
              <a:t>   </a:t>
            </a:r>
            <a:r>
              <a:rPr lang="en-US" sz="3200" dirty="0">
                <a:solidFill>
                  <a:srgbClr val="FFFF99"/>
                </a:solidFill>
              </a:rPr>
              <a:t>(RZV) from GSK*</a:t>
            </a:r>
          </a:p>
        </p:txBody>
      </p:sp>
      <p:sp>
        <p:nvSpPr>
          <p:cNvPr id="3" name="TextBox 2"/>
          <p:cNvSpPr txBox="1"/>
          <p:nvPr/>
        </p:nvSpPr>
        <p:spPr>
          <a:xfrm>
            <a:off x="686145" y="952329"/>
            <a:ext cx="10657011" cy="7048083"/>
          </a:xfrm>
          <a:prstGeom prst="rect">
            <a:avLst/>
          </a:prstGeom>
          <a:noFill/>
        </p:spPr>
        <p:txBody>
          <a:bodyPr wrap="square" rtlCol="0">
            <a:spAutoFit/>
          </a:bodyPr>
          <a:lstStyle/>
          <a:p>
            <a:pPr marL="285750" indent="-285750">
              <a:buFont typeface="Arial" panose="020B0604020202020204" pitchFamily="34" charset="0"/>
              <a:buChar char="•"/>
            </a:pPr>
            <a:r>
              <a:rPr lang="en-US" sz="2000" b="1" dirty="0"/>
              <a:t>As of November 18, 2020, Zostavax (ZVL) is no longer available for use in the United States</a:t>
            </a:r>
          </a:p>
          <a:p>
            <a:pPr marL="285750" indent="-285750">
              <a:buFont typeface="Arial" panose="020B0604020202020204" pitchFamily="34" charset="0"/>
              <a:buChar char="•"/>
            </a:pPr>
            <a:r>
              <a:rPr lang="en-US" sz="2000" b="1" dirty="0"/>
              <a:t>Shingrix (RZV) is the only currently licensed Zoster vaccine in the United States</a:t>
            </a:r>
          </a:p>
          <a:p>
            <a:endParaRPr lang="en-US" sz="2000" b="1" dirty="0"/>
          </a:p>
          <a:p>
            <a:r>
              <a:rPr lang="en-US" sz="2000" b="1" dirty="0"/>
              <a:t>Efficacy</a:t>
            </a:r>
          </a:p>
          <a:p>
            <a:pPr marL="742950" lvl="1" indent="-285750">
              <a:buFont typeface="Arial" panose="020B0604020202020204" pitchFamily="34" charset="0"/>
              <a:buChar char="•"/>
            </a:pPr>
            <a:r>
              <a:rPr lang="en-US" sz="2000" dirty="0"/>
              <a:t>&gt; 91% in preventing zoster in all vaccinated persons in licensed age groups</a:t>
            </a:r>
          </a:p>
          <a:p>
            <a:pPr marL="742950" lvl="1" indent="-285750">
              <a:buFont typeface="Arial" panose="020B0604020202020204" pitchFamily="34" charset="0"/>
              <a:buChar char="•"/>
            </a:pPr>
            <a:r>
              <a:rPr lang="en-US" sz="2000" dirty="0"/>
              <a:t>&gt; 88% in preventing PHN</a:t>
            </a:r>
          </a:p>
          <a:p>
            <a:pPr marL="742950" lvl="1" indent="-285750">
              <a:buFont typeface="Arial" panose="020B0604020202020204" pitchFamily="34" charset="0"/>
              <a:buChar char="•"/>
            </a:pPr>
            <a:r>
              <a:rPr lang="en-US" sz="2000" dirty="0"/>
              <a:t>At least 85% vaccine effectiveness &gt;4 yrs. post vaccination in persons 70 years and older</a:t>
            </a:r>
          </a:p>
          <a:p>
            <a:r>
              <a:rPr lang="en-US" sz="2000" b="1" dirty="0"/>
              <a:t>ACIP Recommendations</a:t>
            </a:r>
          </a:p>
          <a:p>
            <a:pPr marL="457200" indent="-457200">
              <a:buFont typeface="Arial" panose="020B0604020202020204" pitchFamily="34" charset="0"/>
              <a:buChar char="•"/>
            </a:pPr>
            <a:r>
              <a:rPr lang="en-US" sz="2000" dirty="0"/>
              <a:t>RZV (recombinant zoster vaccine) is recommended by the ACIP for  prevention of  shingles and related complications.</a:t>
            </a:r>
          </a:p>
          <a:p>
            <a:pPr marL="457200" indent="-457200">
              <a:buFont typeface="Arial" panose="020B0604020202020204" pitchFamily="34" charset="0"/>
              <a:buChar char="•"/>
            </a:pPr>
            <a:r>
              <a:rPr lang="en-US" sz="2000" dirty="0"/>
              <a:t>RZV is recommended for </a:t>
            </a:r>
            <a:r>
              <a:rPr lang="en-US" sz="2000" b="1" dirty="0"/>
              <a:t>i</a:t>
            </a:r>
            <a:r>
              <a:rPr lang="en-US" sz="2000" b="1" u="sng" dirty="0"/>
              <a:t>mmunocompetent</a:t>
            </a:r>
            <a:r>
              <a:rPr lang="en-US" sz="2000" b="1" dirty="0"/>
              <a:t> </a:t>
            </a:r>
            <a:r>
              <a:rPr lang="en-US" sz="2000" dirty="0"/>
              <a:t>adults 50 years and older who previously received ZVL and </a:t>
            </a:r>
            <a:r>
              <a:rPr lang="en-US" sz="2000" b="1" u="sng" dirty="0"/>
              <a:t>immunocompromised adults 19 years and older</a:t>
            </a:r>
            <a:r>
              <a:rPr lang="en-US" sz="2000" b="1" dirty="0"/>
              <a:t>. </a:t>
            </a:r>
          </a:p>
          <a:p>
            <a:pPr marL="457200" indent="-457200">
              <a:buFont typeface="Arial" panose="020B0604020202020204" pitchFamily="34" charset="0"/>
              <a:buChar char="•"/>
            </a:pPr>
            <a:r>
              <a:rPr lang="en-US" sz="2000" dirty="0"/>
              <a:t>RZV may be given ≥2 months after receipt of ZVL</a:t>
            </a:r>
          </a:p>
          <a:p>
            <a:pPr marL="457200" indent="-457200">
              <a:buFont typeface="Arial" panose="020B0604020202020204" pitchFamily="34" charset="0"/>
              <a:buChar char="•"/>
            </a:pPr>
            <a:r>
              <a:rPr lang="en-US" dirty="0"/>
              <a:t>RZV may be administered to patients who previously received varicella vaccine.</a:t>
            </a:r>
          </a:p>
          <a:p>
            <a:pPr marL="457200" indent="-457200">
              <a:buFont typeface="Arial" panose="020B0604020202020204" pitchFamily="34" charset="0"/>
              <a:buChar char="•"/>
            </a:pPr>
            <a:r>
              <a:rPr lang="en-US" dirty="0"/>
              <a:t>RZV may be administered while patients are taking antiviral medications.</a:t>
            </a:r>
            <a:endParaRPr lang="en-US" sz="2000" dirty="0"/>
          </a:p>
          <a:p>
            <a:pPr marL="342900" indent="-342900">
              <a:buFont typeface="Arial" panose="020B0604020202020204" pitchFamily="34" charset="0"/>
              <a:buChar char="•"/>
            </a:pPr>
            <a:r>
              <a:rPr lang="en-US" sz="2000" dirty="0"/>
              <a:t>  RZV Can be administered at same visit as other vaccines</a:t>
            </a:r>
          </a:p>
          <a:p>
            <a:pPr marL="1200150" lvl="2" indent="-285750">
              <a:lnSpc>
                <a:spcPct val="150000"/>
              </a:lnSpc>
              <a:buFont typeface="Arial" panose="020B0604020202020204" pitchFamily="34" charset="0"/>
              <a:buChar char="•"/>
            </a:pPr>
            <a:endParaRPr lang="en-US" sz="2000" dirty="0"/>
          </a:p>
          <a:p>
            <a:pPr marL="1200150" lvl="2" indent="-285750">
              <a:lnSpc>
                <a:spcPct val="150000"/>
              </a:lnSpc>
              <a:buFont typeface="Arial" panose="020B0604020202020204" pitchFamily="34" charset="0"/>
              <a:buChar char="•"/>
            </a:pPr>
            <a:endParaRPr lang="en-US" sz="2000" dirty="0"/>
          </a:p>
          <a:p>
            <a:pPr marL="1200150" lvl="2" indent="-285750">
              <a:buFont typeface="Arial" panose="020B0604020202020204" pitchFamily="34" charset="0"/>
              <a:buChar char="•"/>
            </a:pPr>
            <a:endParaRPr lang="en-US" dirty="0"/>
          </a:p>
          <a:p>
            <a:pPr marL="1200150" lvl="2" indent="-285750">
              <a:buFont typeface="Arial" panose="020B0604020202020204" pitchFamily="34" charset="0"/>
              <a:buChar char="•"/>
            </a:pPr>
            <a:endParaRPr lang="en-US" dirty="0"/>
          </a:p>
        </p:txBody>
      </p:sp>
      <p:sp>
        <p:nvSpPr>
          <p:cNvPr id="4" name="TextBox 3"/>
          <p:cNvSpPr txBox="1"/>
          <p:nvPr/>
        </p:nvSpPr>
        <p:spPr>
          <a:xfrm>
            <a:off x="866773" y="6420069"/>
            <a:ext cx="8305800" cy="276999"/>
          </a:xfrm>
          <a:prstGeom prst="rect">
            <a:avLst/>
          </a:prstGeom>
          <a:noFill/>
        </p:spPr>
        <p:txBody>
          <a:bodyPr wrap="square" rtlCol="0">
            <a:spAutoFit/>
          </a:bodyPr>
          <a:lstStyle/>
          <a:p>
            <a:r>
              <a:rPr lang="en-US" sz="1200" dirty="0"/>
              <a:t>*MMWR/January 26,2018/Vol. 67/No. 3</a:t>
            </a:r>
          </a:p>
        </p:txBody>
      </p:sp>
      <p:sp>
        <p:nvSpPr>
          <p:cNvPr id="5" name="TextBox 4"/>
          <p:cNvSpPr txBox="1"/>
          <p:nvPr/>
        </p:nvSpPr>
        <p:spPr>
          <a:xfrm>
            <a:off x="4349262" y="6420069"/>
            <a:ext cx="6975964" cy="276999"/>
          </a:xfrm>
          <a:prstGeom prst="rect">
            <a:avLst/>
          </a:prstGeom>
          <a:noFill/>
        </p:spPr>
        <p:txBody>
          <a:bodyPr wrap="square" rtlCol="0">
            <a:spAutoFit/>
          </a:bodyPr>
          <a:lstStyle/>
          <a:p>
            <a:r>
              <a:rPr lang="en-US" sz="1200" dirty="0"/>
              <a:t>**https://</a:t>
            </a:r>
            <a:r>
              <a:rPr lang="en-US" sz="1200" dirty="0" err="1"/>
              <a:t>www.cdc.gov</a:t>
            </a:r>
            <a:r>
              <a:rPr lang="en-US" sz="1200" dirty="0"/>
              <a:t>/vaccines/hcp/</a:t>
            </a:r>
            <a:r>
              <a:rPr lang="en-US" sz="1200" dirty="0" err="1"/>
              <a:t>acip</a:t>
            </a:r>
            <a:r>
              <a:rPr lang="en-US" sz="1200" dirty="0"/>
              <a:t>-recs/general-recs/</a:t>
            </a:r>
            <a:r>
              <a:rPr lang="en-US" sz="1200" dirty="0" err="1"/>
              <a:t>administration.html</a:t>
            </a:r>
            <a:endParaRPr lang="en-US" sz="1200" dirty="0"/>
          </a:p>
        </p:txBody>
      </p:sp>
      <p:sp>
        <p:nvSpPr>
          <p:cNvPr id="6" name="TextBox 5"/>
          <p:cNvSpPr txBox="1"/>
          <p:nvPr/>
        </p:nvSpPr>
        <p:spPr>
          <a:xfrm>
            <a:off x="5565423" y="321387"/>
            <a:ext cx="338666" cy="369332"/>
          </a:xfrm>
          <a:prstGeom prst="rect">
            <a:avLst/>
          </a:prstGeom>
          <a:noFill/>
        </p:spPr>
        <p:txBody>
          <a:bodyPr wrap="square" rtlCol="0">
            <a:spAutoFit/>
          </a:bodyPr>
          <a:lstStyle/>
          <a:p>
            <a:r>
              <a:rPr lang="en-US" dirty="0">
                <a:solidFill>
                  <a:schemeClr val="accent5">
                    <a:lumMod val="60000"/>
                    <a:lumOff val="40000"/>
                  </a:schemeClr>
                </a:solidFill>
              </a:rPr>
              <a:t>®</a:t>
            </a:r>
          </a:p>
        </p:txBody>
      </p:sp>
      <p:sp>
        <p:nvSpPr>
          <p:cNvPr id="7" name="Date Placeholder 6">
            <a:extLst>
              <a:ext uri="{FF2B5EF4-FFF2-40B4-BE49-F238E27FC236}">
                <a16:creationId xmlns:a16="http://schemas.microsoft.com/office/drawing/2014/main" id="{F8AF2715-7276-0345-9FB1-84DCF690D804}"/>
              </a:ext>
            </a:extLst>
          </p:cNvPr>
          <p:cNvSpPr>
            <a:spLocks noGrp="1"/>
          </p:cNvSpPr>
          <p:nvPr>
            <p:ph type="dt" sz="half" idx="10"/>
          </p:nvPr>
        </p:nvSpPr>
        <p:spPr/>
        <p:txBody>
          <a:bodyPr/>
          <a:lstStyle/>
          <a:p>
            <a:r>
              <a:rPr lang="en-US"/>
              <a:t>6/24/22</a:t>
            </a:r>
            <a:endParaRPr lang="en-US" dirty="0"/>
          </a:p>
        </p:txBody>
      </p:sp>
      <p:sp>
        <p:nvSpPr>
          <p:cNvPr id="8" name="Footer Placeholder 7">
            <a:extLst>
              <a:ext uri="{FF2B5EF4-FFF2-40B4-BE49-F238E27FC236}">
                <a16:creationId xmlns:a16="http://schemas.microsoft.com/office/drawing/2014/main" id="{50FDF8AE-B4AB-7843-97AD-DFED84776E7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10FE829-FE21-5F43-8D7C-408B4FFBC918}"/>
              </a:ext>
            </a:extLst>
          </p:cNvPr>
          <p:cNvSpPr>
            <a:spLocks noGrp="1"/>
          </p:cNvSpPr>
          <p:nvPr>
            <p:ph type="sldNum" sz="quarter" idx="12"/>
          </p:nvPr>
        </p:nvSpPr>
        <p:spPr/>
        <p:txBody>
          <a:bodyPr/>
          <a:lstStyle/>
          <a:p>
            <a:fld id="{6D22F896-40B5-4ADD-8801-0D06FADFA095}" type="slidenum">
              <a:rPr lang="en-US" smtClean="0"/>
              <a:t>24</a:t>
            </a:fld>
            <a:endParaRPr lang="en-US" dirty="0"/>
          </a:p>
        </p:txBody>
      </p:sp>
    </p:spTree>
    <p:extLst>
      <p:ext uri="{BB962C8B-B14F-4D97-AF65-F5344CB8AC3E}">
        <p14:creationId xmlns:p14="http://schemas.microsoft.com/office/powerpoint/2010/main" val="33254536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0565" y="321387"/>
            <a:ext cx="9771529" cy="1138773"/>
          </a:xfrm>
          <a:prstGeom prst="rect">
            <a:avLst/>
          </a:prstGeom>
          <a:noFill/>
        </p:spPr>
        <p:txBody>
          <a:bodyPr wrap="square" rtlCol="0">
            <a:spAutoFit/>
          </a:bodyPr>
          <a:lstStyle/>
          <a:p>
            <a:pPr algn="ctr"/>
            <a:r>
              <a:rPr lang="en-US" sz="3600" dirty="0">
                <a:solidFill>
                  <a:srgbClr val="FFFF99"/>
                </a:solidFill>
              </a:rPr>
              <a:t>Shingrix</a:t>
            </a:r>
            <a:r>
              <a:rPr lang="en-US" sz="2400" dirty="0">
                <a:solidFill>
                  <a:srgbClr val="FFFF99"/>
                </a:solidFill>
              </a:rPr>
              <a:t>   </a:t>
            </a:r>
            <a:r>
              <a:rPr lang="en-US" sz="3200" dirty="0">
                <a:solidFill>
                  <a:srgbClr val="FFFF99"/>
                </a:solidFill>
              </a:rPr>
              <a:t>(RZV) from GSK</a:t>
            </a:r>
          </a:p>
          <a:p>
            <a:pPr algn="ctr"/>
            <a:r>
              <a:rPr lang="en-US" sz="3200" dirty="0">
                <a:solidFill>
                  <a:srgbClr val="FFFF99"/>
                </a:solidFill>
              </a:rPr>
              <a:t>Use in immunocompetent adults 50 years and older*</a:t>
            </a:r>
          </a:p>
        </p:txBody>
      </p:sp>
      <p:sp>
        <p:nvSpPr>
          <p:cNvPr id="3" name="TextBox 2"/>
          <p:cNvSpPr txBox="1"/>
          <p:nvPr/>
        </p:nvSpPr>
        <p:spPr>
          <a:xfrm>
            <a:off x="692306" y="1831845"/>
            <a:ext cx="10657011" cy="4216539"/>
          </a:xfrm>
          <a:prstGeom prst="rect">
            <a:avLst/>
          </a:prstGeom>
          <a:noFill/>
        </p:spPr>
        <p:txBody>
          <a:bodyPr wrap="square" rtlCol="0">
            <a:spAutoFit/>
          </a:bodyPr>
          <a:lstStyle/>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400" dirty="0"/>
              <a:t>Licensed for adults ≥ 50 years of age</a:t>
            </a:r>
          </a:p>
          <a:p>
            <a:pPr marL="285750" indent="-285750">
              <a:buFont typeface="Arial" panose="020B0604020202020204" pitchFamily="34" charset="0"/>
              <a:buChar char="•"/>
            </a:pPr>
            <a:r>
              <a:rPr lang="en-US" sz="2400" dirty="0"/>
              <a:t>Store at appropriate </a:t>
            </a:r>
            <a:r>
              <a:rPr lang="en-US" sz="2400" b="1" u="sng" dirty="0"/>
              <a:t>refrigerator</a:t>
            </a:r>
            <a:r>
              <a:rPr lang="en-US" sz="2400" dirty="0"/>
              <a:t> temperatures</a:t>
            </a:r>
          </a:p>
          <a:p>
            <a:pPr marL="285750" indent="-285750">
              <a:buFont typeface="Arial" panose="020B0604020202020204" pitchFamily="34" charset="0"/>
              <a:buChar char="•"/>
            </a:pPr>
            <a:r>
              <a:rPr lang="en-US" sz="2400" b="1" dirty="0"/>
              <a:t>2 doses given </a:t>
            </a:r>
            <a:r>
              <a:rPr lang="en-US" sz="2400" b="1" u="sng" dirty="0"/>
              <a:t>IM</a:t>
            </a:r>
            <a:r>
              <a:rPr lang="en-US" sz="2400" b="1" dirty="0"/>
              <a:t>, 2-6 months apart</a:t>
            </a:r>
          </a:p>
          <a:p>
            <a:pPr marL="285750" indent="-285750">
              <a:buFont typeface="Arial" panose="020B0604020202020204" pitchFamily="34" charset="0"/>
              <a:buChar char="•"/>
            </a:pPr>
            <a:r>
              <a:rPr lang="en-US" sz="2400" b="1" u="sng" dirty="0"/>
              <a:t>Give only 0.5 ml, not full contents of the vial.</a:t>
            </a:r>
            <a:r>
              <a:rPr lang="en-US" sz="2400" b="1" dirty="0"/>
              <a:t>**</a:t>
            </a:r>
          </a:p>
          <a:p>
            <a:pPr marL="285750" indent="-285750">
              <a:buFont typeface="Arial" panose="020B0604020202020204" pitchFamily="34" charset="0"/>
              <a:buChar char="•"/>
            </a:pPr>
            <a:endParaRPr lang="en-US" sz="2400" dirty="0"/>
          </a:p>
          <a:p>
            <a:pPr marL="1200150" lvl="2" indent="-285750">
              <a:lnSpc>
                <a:spcPct val="150000"/>
              </a:lnSpc>
              <a:buFont typeface="Arial" panose="020B0604020202020204" pitchFamily="34" charset="0"/>
              <a:buChar char="•"/>
            </a:pPr>
            <a:endParaRPr lang="en-US" sz="2400" dirty="0"/>
          </a:p>
          <a:p>
            <a:pPr marL="1200150" lvl="2" indent="-285750">
              <a:lnSpc>
                <a:spcPct val="150000"/>
              </a:lnSpc>
              <a:buFont typeface="Arial" panose="020B0604020202020204" pitchFamily="34" charset="0"/>
              <a:buChar char="•"/>
            </a:pPr>
            <a:endParaRPr lang="en-US" sz="2400" dirty="0"/>
          </a:p>
          <a:p>
            <a:pPr marL="1200150" lvl="2" indent="-285750">
              <a:buFont typeface="Arial" panose="020B0604020202020204" pitchFamily="34" charset="0"/>
              <a:buChar char="•"/>
            </a:pPr>
            <a:endParaRPr lang="en-US" dirty="0"/>
          </a:p>
          <a:p>
            <a:pPr marL="1200150" lvl="2" indent="-285750">
              <a:buFont typeface="Arial" panose="020B0604020202020204" pitchFamily="34" charset="0"/>
              <a:buChar char="•"/>
            </a:pPr>
            <a:endParaRPr lang="en-US" dirty="0"/>
          </a:p>
        </p:txBody>
      </p:sp>
      <p:sp>
        <p:nvSpPr>
          <p:cNvPr id="4" name="TextBox 3"/>
          <p:cNvSpPr txBox="1"/>
          <p:nvPr/>
        </p:nvSpPr>
        <p:spPr>
          <a:xfrm>
            <a:off x="866773" y="6420069"/>
            <a:ext cx="8305800" cy="276999"/>
          </a:xfrm>
          <a:prstGeom prst="rect">
            <a:avLst/>
          </a:prstGeom>
          <a:noFill/>
        </p:spPr>
        <p:txBody>
          <a:bodyPr wrap="square" rtlCol="0">
            <a:spAutoFit/>
          </a:bodyPr>
          <a:lstStyle/>
          <a:p>
            <a:r>
              <a:rPr lang="en-US" sz="1200" dirty="0"/>
              <a:t>*MMWR/January 26,2018/Vol. 67/No. 3</a:t>
            </a:r>
          </a:p>
        </p:txBody>
      </p:sp>
      <p:sp>
        <p:nvSpPr>
          <p:cNvPr id="5" name="TextBox 4"/>
          <p:cNvSpPr txBox="1"/>
          <p:nvPr/>
        </p:nvSpPr>
        <p:spPr>
          <a:xfrm>
            <a:off x="4349262" y="6420069"/>
            <a:ext cx="6975964" cy="276999"/>
          </a:xfrm>
          <a:prstGeom prst="rect">
            <a:avLst/>
          </a:prstGeom>
          <a:noFill/>
        </p:spPr>
        <p:txBody>
          <a:bodyPr wrap="square" rtlCol="0">
            <a:spAutoFit/>
          </a:bodyPr>
          <a:lstStyle/>
          <a:p>
            <a:r>
              <a:rPr lang="en-US" sz="1200" dirty="0"/>
              <a:t>**https://</a:t>
            </a:r>
            <a:r>
              <a:rPr lang="en-US" sz="1200" dirty="0" err="1"/>
              <a:t>www.cdc.gov</a:t>
            </a:r>
            <a:r>
              <a:rPr lang="en-US" sz="1200" dirty="0"/>
              <a:t>/vaccines/hcp/</a:t>
            </a:r>
            <a:r>
              <a:rPr lang="en-US" sz="1200" dirty="0" err="1"/>
              <a:t>acip</a:t>
            </a:r>
            <a:r>
              <a:rPr lang="en-US" sz="1200" dirty="0"/>
              <a:t>-recs/general-recs/</a:t>
            </a:r>
            <a:r>
              <a:rPr lang="en-US" sz="1200" dirty="0" err="1"/>
              <a:t>administration.html</a:t>
            </a:r>
            <a:endParaRPr lang="en-US" sz="1200" dirty="0"/>
          </a:p>
        </p:txBody>
      </p:sp>
      <p:sp>
        <p:nvSpPr>
          <p:cNvPr id="6" name="TextBox 5"/>
          <p:cNvSpPr txBox="1"/>
          <p:nvPr/>
        </p:nvSpPr>
        <p:spPr>
          <a:xfrm>
            <a:off x="5565423" y="321387"/>
            <a:ext cx="338666" cy="369332"/>
          </a:xfrm>
          <a:prstGeom prst="rect">
            <a:avLst/>
          </a:prstGeom>
          <a:noFill/>
        </p:spPr>
        <p:txBody>
          <a:bodyPr wrap="square" rtlCol="0">
            <a:spAutoFit/>
          </a:bodyPr>
          <a:lstStyle/>
          <a:p>
            <a:r>
              <a:rPr lang="en-US" dirty="0">
                <a:solidFill>
                  <a:schemeClr val="accent5">
                    <a:lumMod val="60000"/>
                    <a:lumOff val="40000"/>
                  </a:schemeClr>
                </a:solidFill>
              </a:rPr>
              <a:t>®</a:t>
            </a:r>
          </a:p>
        </p:txBody>
      </p:sp>
      <p:sp>
        <p:nvSpPr>
          <p:cNvPr id="7" name="Date Placeholder 6">
            <a:extLst>
              <a:ext uri="{FF2B5EF4-FFF2-40B4-BE49-F238E27FC236}">
                <a16:creationId xmlns:a16="http://schemas.microsoft.com/office/drawing/2014/main" id="{9942E44E-A2F3-0F44-97F1-A410B2A8F1C0}"/>
              </a:ext>
            </a:extLst>
          </p:cNvPr>
          <p:cNvSpPr>
            <a:spLocks noGrp="1"/>
          </p:cNvSpPr>
          <p:nvPr>
            <p:ph type="dt" sz="half" idx="10"/>
          </p:nvPr>
        </p:nvSpPr>
        <p:spPr/>
        <p:txBody>
          <a:bodyPr/>
          <a:lstStyle/>
          <a:p>
            <a:r>
              <a:rPr lang="en-US"/>
              <a:t>6/24/22</a:t>
            </a:r>
            <a:endParaRPr lang="en-US" dirty="0"/>
          </a:p>
        </p:txBody>
      </p:sp>
      <p:sp>
        <p:nvSpPr>
          <p:cNvPr id="8" name="Footer Placeholder 7">
            <a:extLst>
              <a:ext uri="{FF2B5EF4-FFF2-40B4-BE49-F238E27FC236}">
                <a16:creationId xmlns:a16="http://schemas.microsoft.com/office/drawing/2014/main" id="{01A4DBB2-1316-E041-9190-C95BAA53620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53A711F-777C-4745-A68B-83BAD7C5994A}"/>
              </a:ext>
            </a:extLst>
          </p:cNvPr>
          <p:cNvSpPr>
            <a:spLocks noGrp="1"/>
          </p:cNvSpPr>
          <p:nvPr>
            <p:ph type="sldNum" sz="quarter" idx="12"/>
          </p:nvPr>
        </p:nvSpPr>
        <p:spPr/>
        <p:txBody>
          <a:bodyPr/>
          <a:lstStyle/>
          <a:p>
            <a:fld id="{6D22F896-40B5-4ADD-8801-0D06FADFA095}" type="slidenum">
              <a:rPr lang="en-US" smtClean="0"/>
              <a:t>25</a:t>
            </a:fld>
            <a:endParaRPr lang="en-US" dirty="0"/>
          </a:p>
        </p:txBody>
      </p:sp>
    </p:spTree>
    <p:extLst>
      <p:ext uri="{BB962C8B-B14F-4D97-AF65-F5344CB8AC3E}">
        <p14:creationId xmlns:p14="http://schemas.microsoft.com/office/powerpoint/2010/main" val="42620530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DFF5E-136D-0A4D-8051-1F6EB6F83C6E}"/>
              </a:ext>
            </a:extLst>
          </p:cNvPr>
          <p:cNvSpPr>
            <a:spLocks noGrp="1"/>
          </p:cNvSpPr>
          <p:nvPr>
            <p:ph type="title"/>
          </p:nvPr>
        </p:nvSpPr>
        <p:spPr>
          <a:xfrm>
            <a:off x="295835" y="365125"/>
            <a:ext cx="11057965" cy="1325563"/>
          </a:xfrm>
        </p:spPr>
        <p:txBody>
          <a:bodyPr>
            <a:noAutofit/>
          </a:bodyPr>
          <a:lstStyle/>
          <a:p>
            <a:pPr algn="ctr"/>
            <a:r>
              <a:rPr lang="en-US" sz="3600" dirty="0">
                <a:solidFill>
                  <a:srgbClr val="FFFF99"/>
                </a:solidFill>
              </a:rPr>
              <a:t>Shingrix   (RZV) from GSK</a:t>
            </a:r>
            <a:br>
              <a:rPr lang="en-US" sz="3600" dirty="0">
                <a:solidFill>
                  <a:srgbClr val="FFFF99"/>
                </a:solidFill>
              </a:rPr>
            </a:br>
            <a:r>
              <a:rPr lang="en-US" sz="3600" dirty="0">
                <a:solidFill>
                  <a:srgbClr val="FFFF99"/>
                </a:solidFill>
              </a:rPr>
              <a:t>Use in immunocompromised </a:t>
            </a:r>
            <a:r>
              <a:rPr lang="en-US" sz="3600" dirty="0">
                <a:solidFill>
                  <a:schemeClr val="accent5">
                    <a:lumMod val="40000"/>
                    <a:lumOff val="60000"/>
                  </a:schemeClr>
                </a:solidFill>
              </a:rPr>
              <a:t>adults 19 years and older</a:t>
            </a:r>
          </a:p>
        </p:txBody>
      </p:sp>
      <p:sp>
        <p:nvSpPr>
          <p:cNvPr id="3" name="Content Placeholder 2">
            <a:extLst>
              <a:ext uri="{FF2B5EF4-FFF2-40B4-BE49-F238E27FC236}">
                <a16:creationId xmlns:a16="http://schemas.microsoft.com/office/drawing/2014/main" id="{2B85C14A-E391-C749-B201-A09FDAF03E8A}"/>
              </a:ext>
            </a:extLst>
          </p:cNvPr>
          <p:cNvSpPr>
            <a:spLocks noGrp="1"/>
          </p:cNvSpPr>
          <p:nvPr>
            <p:ph idx="1"/>
          </p:nvPr>
        </p:nvSpPr>
        <p:spPr>
          <a:xfrm>
            <a:off x="838200" y="2005012"/>
            <a:ext cx="10233800" cy="4351338"/>
          </a:xfrm>
        </p:spPr>
        <p:txBody>
          <a:bodyPr>
            <a:normAutofit/>
          </a:bodyPr>
          <a:lstStyle/>
          <a:p>
            <a:r>
              <a:rPr lang="en-US" sz="2000" dirty="0"/>
              <a:t>Two doses of recombinant zoster vaccine are recommended for the prevention of herpes zoster and its complications in adults aged 19 years or older who are or will be immunodeficient or immunosuppressed due to disease or therapy.</a:t>
            </a:r>
          </a:p>
          <a:p>
            <a:r>
              <a:rPr lang="en-US" sz="2000" dirty="0"/>
              <a:t>Dose 2 should be given 2-6 months after Dose 1. </a:t>
            </a:r>
          </a:p>
          <a:p>
            <a:r>
              <a:rPr lang="en-US" sz="2000" dirty="0"/>
              <a:t>For persons who are or will be immunodeficient or immunosuppressed, the second dose can be administered 1-2 months after the first</a:t>
            </a:r>
          </a:p>
          <a:p>
            <a:r>
              <a:rPr lang="en-US" sz="2000" dirty="0"/>
              <a:t>When possible, patients should be vaccinated before becoming immunosuppressed</a:t>
            </a:r>
          </a:p>
          <a:p>
            <a:pPr marL="0" indent="0">
              <a:buNone/>
            </a:pPr>
            <a:endParaRPr lang="en-US" dirty="0"/>
          </a:p>
        </p:txBody>
      </p:sp>
      <p:sp>
        <p:nvSpPr>
          <p:cNvPr id="4" name="Slide Number Placeholder 3">
            <a:extLst>
              <a:ext uri="{FF2B5EF4-FFF2-40B4-BE49-F238E27FC236}">
                <a16:creationId xmlns:a16="http://schemas.microsoft.com/office/drawing/2014/main" id="{3FB09909-193F-8C41-9A59-DF8EE9F28C33}"/>
              </a:ext>
            </a:extLst>
          </p:cNvPr>
          <p:cNvSpPr>
            <a:spLocks noGrp="1"/>
          </p:cNvSpPr>
          <p:nvPr>
            <p:ph type="sldNum" sz="quarter" idx="12"/>
          </p:nvPr>
        </p:nvSpPr>
        <p:spPr/>
        <p:txBody>
          <a:bodyPr/>
          <a:lstStyle/>
          <a:p>
            <a:fld id="{6D22F896-40B5-4ADD-8801-0D06FADFA095}" type="slidenum">
              <a:rPr lang="en-US" smtClean="0"/>
              <a:t>26</a:t>
            </a:fld>
            <a:endParaRPr lang="en-US" dirty="0"/>
          </a:p>
        </p:txBody>
      </p:sp>
      <p:sp>
        <p:nvSpPr>
          <p:cNvPr id="5" name="Slide Number Placeholder 6">
            <a:extLst>
              <a:ext uri="{FF2B5EF4-FFF2-40B4-BE49-F238E27FC236}">
                <a16:creationId xmlns:a16="http://schemas.microsoft.com/office/drawing/2014/main" id="{75622017-8B60-2740-BD0B-A29403C85E5C}"/>
              </a:ext>
            </a:extLst>
          </p:cNvPr>
          <p:cNvSpPr txBox="1">
            <a:spLocks/>
          </p:cNvSpPr>
          <p:nvPr/>
        </p:nvSpPr>
        <p:spPr>
          <a:xfrm>
            <a:off x="866773" y="6416931"/>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MMWR/January 21, 2022/Vol.71(3)</a:t>
            </a:r>
          </a:p>
        </p:txBody>
      </p:sp>
      <p:sp>
        <p:nvSpPr>
          <p:cNvPr id="6" name="Date Placeholder 5">
            <a:extLst>
              <a:ext uri="{FF2B5EF4-FFF2-40B4-BE49-F238E27FC236}">
                <a16:creationId xmlns:a16="http://schemas.microsoft.com/office/drawing/2014/main" id="{900AE36D-7F3C-5744-9CAA-DE45D3437F4E}"/>
              </a:ext>
            </a:extLst>
          </p:cNvPr>
          <p:cNvSpPr>
            <a:spLocks noGrp="1"/>
          </p:cNvSpPr>
          <p:nvPr>
            <p:ph type="dt" sz="half" idx="10"/>
          </p:nvPr>
        </p:nvSpPr>
        <p:spPr>
          <a:xfrm>
            <a:off x="1007673" y="6046604"/>
            <a:ext cx="2743200" cy="365125"/>
          </a:xfrm>
        </p:spPr>
        <p:txBody>
          <a:bodyPr/>
          <a:lstStyle/>
          <a:p>
            <a:r>
              <a:rPr lang="en-US"/>
              <a:t>6/24/22</a:t>
            </a:r>
            <a:endParaRPr lang="en-US" dirty="0"/>
          </a:p>
        </p:txBody>
      </p:sp>
      <p:sp>
        <p:nvSpPr>
          <p:cNvPr id="7" name="Footer Placeholder 6">
            <a:extLst>
              <a:ext uri="{FF2B5EF4-FFF2-40B4-BE49-F238E27FC236}">
                <a16:creationId xmlns:a16="http://schemas.microsoft.com/office/drawing/2014/main" id="{BB398A68-07EB-8246-A7F1-7094240758FF}"/>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0120625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735106" y="0"/>
            <a:ext cx="11098306" cy="1295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en-US" sz="3600" dirty="0">
                <a:solidFill>
                  <a:srgbClr val="FFFF99"/>
                </a:solidFill>
              </a:rPr>
              <a:t>Pneumococcal Conjugate Vaccine (PCV13)* </a:t>
            </a:r>
            <a:endParaRPr lang="en-US" sz="3600" i="1" baseline="30000" dirty="0">
              <a:solidFill>
                <a:srgbClr val="FFFF99"/>
              </a:solidFill>
            </a:endParaRPr>
          </a:p>
        </p:txBody>
      </p:sp>
      <p:sp>
        <p:nvSpPr>
          <p:cNvPr id="4" name="TextBox 3"/>
          <p:cNvSpPr txBox="1"/>
          <p:nvPr/>
        </p:nvSpPr>
        <p:spPr>
          <a:xfrm>
            <a:off x="197222" y="1295400"/>
            <a:ext cx="10969009" cy="3108543"/>
          </a:xfrm>
          <a:prstGeom prst="rect">
            <a:avLst/>
          </a:prstGeom>
          <a:noFill/>
        </p:spPr>
        <p:txBody>
          <a:bodyPr wrap="square" rtlCol="0">
            <a:spAutoFit/>
          </a:bodyPr>
          <a:lstStyle/>
          <a:p>
            <a:pPr algn="ctr"/>
            <a:r>
              <a:rPr lang="en-US" sz="2800" u="sng" dirty="0"/>
              <a:t>Children</a:t>
            </a:r>
          </a:p>
          <a:p>
            <a:pPr marL="457200" indent="-457200">
              <a:buFont typeface="Arial" panose="020B0604020202020204" pitchFamily="34" charset="0"/>
              <a:buChar char="•"/>
            </a:pPr>
            <a:r>
              <a:rPr lang="en-US" sz="2800" dirty="0"/>
              <a:t>All children 2 mos.- 4 yrs.</a:t>
            </a:r>
          </a:p>
          <a:p>
            <a:endParaRPr lang="en-US" sz="2800" dirty="0"/>
          </a:p>
          <a:p>
            <a:pPr marL="457200" indent="-457200">
              <a:buFont typeface="Arial" panose="020B0604020202020204" pitchFamily="34" charset="0"/>
              <a:buChar char="•"/>
            </a:pPr>
            <a:r>
              <a:rPr lang="en-US" sz="2800" dirty="0"/>
              <a:t>Children age 5 </a:t>
            </a:r>
            <a:r>
              <a:rPr lang="en-US" sz="2800" dirty="0" err="1"/>
              <a:t>withincreased</a:t>
            </a:r>
            <a:r>
              <a:rPr lang="en-US" sz="2800" dirty="0"/>
              <a:t> risk factors**</a:t>
            </a:r>
          </a:p>
          <a:p>
            <a:endParaRPr lang="en-US" sz="2800" dirty="0"/>
          </a:p>
          <a:p>
            <a:pPr marL="457200" indent="-457200">
              <a:buFont typeface="Arial" panose="020B0604020202020204" pitchFamily="34" charset="0"/>
              <a:buChar char="•"/>
            </a:pPr>
            <a:r>
              <a:rPr lang="en-US" sz="2800" dirty="0"/>
              <a:t>Children ages 6 - 18 yrs. with immunocompromising conditions, </a:t>
            </a:r>
            <a:r>
              <a:rPr lang="en-US" sz="2800" dirty="0" err="1"/>
              <a:t>asplenia</a:t>
            </a:r>
            <a:r>
              <a:rPr lang="en-US" sz="2800" dirty="0"/>
              <a:t>, cochlear or organ transplants</a:t>
            </a:r>
          </a:p>
        </p:txBody>
      </p:sp>
      <p:sp>
        <p:nvSpPr>
          <p:cNvPr id="7" name="Rectangle 6"/>
          <p:cNvSpPr/>
          <p:nvPr/>
        </p:nvSpPr>
        <p:spPr>
          <a:xfrm>
            <a:off x="1535368" y="6266967"/>
            <a:ext cx="11659012" cy="461665"/>
          </a:xfrm>
          <a:prstGeom prst="rect">
            <a:avLst/>
          </a:prstGeom>
        </p:spPr>
        <p:txBody>
          <a:bodyPr wrap="square">
            <a:spAutoFit/>
          </a:bodyPr>
          <a:lstStyle/>
          <a:p>
            <a:r>
              <a:rPr lang="en-US" sz="1200" b="1" dirty="0">
                <a:solidFill>
                  <a:srgbClr val="FFFFFF"/>
                </a:solidFill>
              </a:rPr>
              <a:t>*MMWR, December 10, 2010, Vo1 59, #RR-11    **MMWR, June 28, 2013, Vol 62, #25   </a:t>
            </a:r>
            <a:r>
              <a:rPr lang="en-US" sz="1200" b="1" kern="0" dirty="0">
                <a:solidFill>
                  <a:srgbClr val="FFFFFF"/>
                </a:solidFill>
                <a:latin typeface="Calibri"/>
              </a:rPr>
              <a:t>*** MMWR, Nov. 22, 2019, Vol. 68, No. 46</a:t>
            </a:r>
            <a:endParaRPr lang="en-US" sz="1200" kern="0" dirty="0">
              <a:solidFill>
                <a:srgbClr val="FFFFFF"/>
              </a:solidFill>
              <a:latin typeface="Calibri"/>
            </a:endParaRPr>
          </a:p>
          <a:p>
            <a:r>
              <a:rPr lang="en-US" sz="1200" b="1" dirty="0">
                <a:solidFill>
                  <a:srgbClr val="FFFFFF"/>
                </a:solidFill>
              </a:rPr>
              <a:t> </a:t>
            </a:r>
          </a:p>
        </p:txBody>
      </p:sp>
      <p:sp>
        <p:nvSpPr>
          <p:cNvPr id="6" name="Slide Number Placeholder 5"/>
          <p:cNvSpPr>
            <a:spLocks noGrp="1"/>
          </p:cNvSpPr>
          <p:nvPr>
            <p:ph type="sldNum" sz="quarter" idx="12"/>
          </p:nvPr>
        </p:nvSpPr>
        <p:spPr/>
        <p:txBody>
          <a:bodyPr/>
          <a:lstStyle/>
          <a:p>
            <a:fld id="{6D22F896-40B5-4ADD-8801-0D06FADFA095}" type="slidenum">
              <a:rPr lang="en-US" smtClean="0"/>
              <a:t>27</a:t>
            </a:fld>
            <a:endParaRPr lang="en-US" dirty="0"/>
          </a:p>
        </p:txBody>
      </p:sp>
      <p:sp>
        <p:nvSpPr>
          <p:cNvPr id="2" name="Date Placeholder 1">
            <a:extLst>
              <a:ext uri="{FF2B5EF4-FFF2-40B4-BE49-F238E27FC236}">
                <a16:creationId xmlns:a16="http://schemas.microsoft.com/office/drawing/2014/main" id="{7F4EB5F7-0C5C-8D49-87D3-7C1FDFD7D19B}"/>
              </a:ext>
            </a:extLst>
          </p:cNvPr>
          <p:cNvSpPr>
            <a:spLocks noGrp="1"/>
          </p:cNvSpPr>
          <p:nvPr>
            <p:ph type="dt" sz="half" idx="10"/>
          </p:nvPr>
        </p:nvSpPr>
        <p:spPr/>
        <p:txBody>
          <a:bodyPr/>
          <a:lstStyle/>
          <a:p>
            <a:r>
              <a:rPr lang="en-US"/>
              <a:t>6/24/22</a:t>
            </a:r>
            <a:endParaRPr lang="en-US" dirty="0"/>
          </a:p>
        </p:txBody>
      </p:sp>
      <p:sp>
        <p:nvSpPr>
          <p:cNvPr id="8" name="Footer Placeholder 7">
            <a:extLst>
              <a:ext uri="{FF2B5EF4-FFF2-40B4-BE49-F238E27FC236}">
                <a16:creationId xmlns:a16="http://schemas.microsoft.com/office/drawing/2014/main" id="{A5F9C468-01FF-3F4A-8DA7-E638F8084F7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518747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010" y="1380565"/>
            <a:ext cx="10405267" cy="2677656"/>
          </a:xfrm>
          <a:prstGeom prst="rect">
            <a:avLst/>
          </a:prstGeom>
          <a:noFill/>
        </p:spPr>
        <p:txBody>
          <a:bodyPr wrap="square" rtlCol="0">
            <a:spAutoFit/>
          </a:bodyPr>
          <a:lstStyle/>
          <a:p>
            <a:pPr algn="ctr"/>
            <a:r>
              <a:rPr lang="en-US" sz="2400" u="sng" dirty="0"/>
              <a:t>Children ≥2 yrs. with:</a:t>
            </a:r>
          </a:p>
          <a:p>
            <a:pPr marL="457200" indent="-457200">
              <a:buFont typeface="Arial" panose="020B0604020202020204" pitchFamily="34" charset="0"/>
              <a:buChar char="•"/>
            </a:pPr>
            <a:r>
              <a:rPr lang="en-US" sz="2400" dirty="0"/>
              <a:t>Underlying medical conditions</a:t>
            </a:r>
          </a:p>
          <a:p>
            <a:pPr marL="914400" lvl="1" indent="-457200">
              <a:buFont typeface="Arial" panose="020B0604020202020204" pitchFamily="34" charset="0"/>
              <a:buChar char="•"/>
            </a:pPr>
            <a:r>
              <a:rPr lang="en-US" sz="2400" dirty="0"/>
              <a:t>Sickle cell, </a:t>
            </a:r>
            <a:r>
              <a:rPr lang="en-US" sz="2400" dirty="0" err="1"/>
              <a:t>asplenia</a:t>
            </a:r>
            <a:r>
              <a:rPr lang="en-US" sz="2400" dirty="0"/>
              <a:t>, immunocompromising conditions</a:t>
            </a:r>
          </a:p>
          <a:p>
            <a:pPr marL="914400" lvl="1" indent="-457200">
              <a:buFont typeface="Arial" panose="020B0604020202020204" pitchFamily="34" charset="0"/>
              <a:buChar char="•"/>
            </a:pPr>
            <a:r>
              <a:rPr lang="en-US" sz="2400" dirty="0"/>
              <a:t>Should receive a 2</a:t>
            </a:r>
            <a:r>
              <a:rPr lang="en-US" sz="2400" baseline="30000" dirty="0"/>
              <a:t>nd</a:t>
            </a:r>
            <a:r>
              <a:rPr lang="en-US" sz="2400" dirty="0"/>
              <a:t> dose 5 yrs. after first dose**</a:t>
            </a:r>
          </a:p>
          <a:p>
            <a:pPr lvl="1"/>
            <a:endParaRPr lang="en-US" sz="2400" dirty="0"/>
          </a:p>
          <a:p>
            <a:pPr marL="457200" indent="-457200">
              <a:buFont typeface="Arial" panose="020B0604020202020204" pitchFamily="34" charset="0"/>
              <a:buChar char="•"/>
            </a:pPr>
            <a:r>
              <a:rPr lang="en-US" sz="2400" dirty="0"/>
              <a:t>Immunocompetent children with chronic illness</a:t>
            </a:r>
          </a:p>
          <a:p>
            <a:pPr marL="914400" lvl="1" indent="-457200">
              <a:buFont typeface="Arial" panose="020B0604020202020204" pitchFamily="34" charset="0"/>
              <a:buChar char="•"/>
            </a:pPr>
            <a:r>
              <a:rPr lang="en-US" sz="2400" dirty="0"/>
              <a:t>Heart or lung disease, diabetes, CSF leaks, cochlear implants</a:t>
            </a:r>
          </a:p>
        </p:txBody>
      </p:sp>
      <p:sp>
        <p:nvSpPr>
          <p:cNvPr id="5" name="Rectangle 2"/>
          <p:cNvSpPr txBox="1">
            <a:spLocks noChangeArrowheads="1"/>
          </p:cNvSpPr>
          <p:nvPr/>
        </p:nvSpPr>
        <p:spPr>
          <a:xfrm>
            <a:off x="251010" y="-156883"/>
            <a:ext cx="11797553" cy="1752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en-US" sz="3600" dirty="0">
                <a:solidFill>
                  <a:srgbClr val="FFFF99"/>
                </a:solidFill>
              </a:rPr>
              <a:t>Pneumococcal Polysaccharide Vaccine (PPSV23)*</a:t>
            </a:r>
            <a:r>
              <a:rPr lang="en-US" sz="3600" i="1" dirty="0">
                <a:solidFill>
                  <a:srgbClr val="FFFF99"/>
                </a:solidFill>
              </a:rPr>
              <a:t> </a:t>
            </a:r>
          </a:p>
        </p:txBody>
      </p:sp>
      <p:sp>
        <p:nvSpPr>
          <p:cNvPr id="6" name="Rectangle 5"/>
          <p:cNvSpPr/>
          <p:nvPr/>
        </p:nvSpPr>
        <p:spPr>
          <a:xfrm>
            <a:off x="5478518" y="6319443"/>
            <a:ext cx="4038600" cy="307777"/>
          </a:xfrm>
          <a:prstGeom prst="rect">
            <a:avLst/>
          </a:prstGeom>
        </p:spPr>
        <p:txBody>
          <a:bodyPr wrap="square">
            <a:spAutoFit/>
          </a:bodyPr>
          <a:lstStyle/>
          <a:p>
            <a:r>
              <a:rPr lang="en-US" sz="1400" b="1" dirty="0"/>
              <a:t>**MMWR, December 10, 2010, Vo1 59, #RR-11 </a:t>
            </a:r>
          </a:p>
        </p:txBody>
      </p:sp>
      <p:sp>
        <p:nvSpPr>
          <p:cNvPr id="8" name="Rectangle 7"/>
          <p:cNvSpPr/>
          <p:nvPr/>
        </p:nvSpPr>
        <p:spPr>
          <a:xfrm>
            <a:off x="1894945" y="6350221"/>
            <a:ext cx="7433917" cy="276999"/>
          </a:xfrm>
          <a:prstGeom prst="rect">
            <a:avLst/>
          </a:prstGeom>
        </p:spPr>
        <p:txBody>
          <a:bodyPr wrap="square">
            <a:spAutoFit/>
          </a:bodyPr>
          <a:lstStyle/>
          <a:p>
            <a:r>
              <a:rPr lang="en-US" sz="1200" b="1" dirty="0"/>
              <a:t>*MMWR, September 3, 2010, Vol 59, #34</a:t>
            </a:r>
          </a:p>
        </p:txBody>
      </p:sp>
      <p:sp>
        <p:nvSpPr>
          <p:cNvPr id="7" name="Slide Number Placeholder 6"/>
          <p:cNvSpPr>
            <a:spLocks noGrp="1"/>
          </p:cNvSpPr>
          <p:nvPr>
            <p:ph type="sldNum" sz="quarter" idx="12"/>
          </p:nvPr>
        </p:nvSpPr>
        <p:spPr/>
        <p:txBody>
          <a:bodyPr/>
          <a:lstStyle/>
          <a:p>
            <a:fld id="{6D22F896-40B5-4ADD-8801-0D06FADFA095}" type="slidenum">
              <a:rPr lang="en-US" smtClean="0"/>
              <a:t>28</a:t>
            </a:fld>
            <a:endParaRPr lang="en-US" dirty="0"/>
          </a:p>
        </p:txBody>
      </p:sp>
      <p:sp>
        <p:nvSpPr>
          <p:cNvPr id="2" name="Date Placeholder 1">
            <a:extLst>
              <a:ext uri="{FF2B5EF4-FFF2-40B4-BE49-F238E27FC236}">
                <a16:creationId xmlns:a16="http://schemas.microsoft.com/office/drawing/2014/main" id="{79D2F57A-EA62-E242-A877-81C51C68A174}"/>
              </a:ext>
            </a:extLst>
          </p:cNvPr>
          <p:cNvSpPr>
            <a:spLocks noGrp="1"/>
          </p:cNvSpPr>
          <p:nvPr>
            <p:ph type="dt" sz="half" idx="10"/>
          </p:nvPr>
        </p:nvSpPr>
        <p:spPr/>
        <p:txBody>
          <a:bodyPr/>
          <a:lstStyle/>
          <a:p>
            <a:r>
              <a:rPr lang="en-US"/>
              <a:t>6/24/22</a:t>
            </a:r>
            <a:endParaRPr lang="en-US" dirty="0"/>
          </a:p>
        </p:txBody>
      </p:sp>
      <p:sp>
        <p:nvSpPr>
          <p:cNvPr id="9" name="Footer Placeholder 8">
            <a:extLst>
              <a:ext uri="{FF2B5EF4-FFF2-40B4-BE49-F238E27FC236}">
                <a16:creationId xmlns:a16="http://schemas.microsoft.com/office/drawing/2014/main" id="{F2CFC8C5-790C-C244-9E37-9AC809C563B5}"/>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508615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03F61-1D90-B443-A3AD-F825390509C0}"/>
              </a:ext>
            </a:extLst>
          </p:cNvPr>
          <p:cNvSpPr>
            <a:spLocks noGrp="1"/>
          </p:cNvSpPr>
          <p:nvPr>
            <p:ph type="title"/>
          </p:nvPr>
        </p:nvSpPr>
        <p:spPr/>
        <p:txBody>
          <a:bodyPr>
            <a:normAutofit/>
          </a:bodyPr>
          <a:lstStyle/>
          <a:p>
            <a:r>
              <a:rPr lang="en-US" sz="3600" dirty="0"/>
              <a:t>Pneumococcal Vaccines Recommended by ACIP October 2021</a:t>
            </a:r>
          </a:p>
        </p:txBody>
      </p:sp>
      <p:sp>
        <p:nvSpPr>
          <p:cNvPr id="3" name="Content Placeholder 2">
            <a:extLst>
              <a:ext uri="{FF2B5EF4-FFF2-40B4-BE49-F238E27FC236}">
                <a16:creationId xmlns:a16="http://schemas.microsoft.com/office/drawing/2014/main" id="{90048673-4CA5-8249-B42F-9536B6F06611}"/>
              </a:ext>
            </a:extLst>
          </p:cNvPr>
          <p:cNvSpPr>
            <a:spLocks noGrp="1"/>
          </p:cNvSpPr>
          <p:nvPr>
            <p:ph idx="1"/>
          </p:nvPr>
        </p:nvSpPr>
        <p:spPr/>
        <p:txBody>
          <a:bodyPr/>
          <a:lstStyle/>
          <a:p>
            <a:r>
              <a:rPr lang="en-US" dirty="0"/>
              <a:t>PCV15</a:t>
            </a:r>
          </a:p>
          <a:p>
            <a:r>
              <a:rPr lang="en-US" dirty="0"/>
              <a:t>PCV20</a:t>
            </a:r>
          </a:p>
          <a:p>
            <a:r>
              <a:rPr lang="en-US" dirty="0"/>
              <a:t>PPSV23</a:t>
            </a:r>
          </a:p>
        </p:txBody>
      </p:sp>
      <p:sp>
        <p:nvSpPr>
          <p:cNvPr id="4" name="Slide Number Placeholder 3">
            <a:extLst>
              <a:ext uri="{FF2B5EF4-FFF2-40B4-BE49-F238E27FC236}">
                <a16:creationId xmlns:a16="http://schemas.microsoft.com/office/drawing/2014/main" id="{1A236BB9-CEBB-E743-AEC5-0E320AD5404D}"/>
              </a:ext>
            </a:extLst>
          </p:cNvPr>
          <p:cNvSpPr>
            <a:spLocks noGrp="1"/>
          </p:cNvSpPr>
          <p:nvPr>
            <p:ph type="sldNum" sz="quarter" idx="12"/>
          </p:nvPr>
        </p:nvSpPr>
        <p:spPr/>
        <p:txBody>
          <a:bodyPr/>
          <a:lstStyle/>
          <a:p>
            <a:fld id="{6D22F896-40B5-4ADD-8801-0D06FADFA095}" type="slidenum">
              <a:rPr lang="en-US" smtClean="0"/>
              <a:t>29</a:t>
            </a:fld>
            <a:endParaRPr lang="en-US" dirty="0"/>
          </a:p>
        </p:txBody>
      </p:sp>
      <p:sp>
        <p:nvSpPr>
          <p:cNvPr id="5" name="TextBox 4">
            <a:extLst>
              <a:ext uri="{FF2B5EF4-FFF2-40B4-BE49-F238E27FC236}">
                <a16:creationId xmlns:a16="http://schemas.microsoft.com/office/drawing/2014/main" id="{43F6F499-2545-E344-90BD-1E8B1085F990}"/>
              </a:ext>
            </a:extLst>
          </p:cNvPr>
          <p:cNvSpPr txBox="1"/>
          <p:nvPr/>
        </p:nvSpPr>
        <p:spPr>
          <a:xfrm>
            <a:off x="1102659" y="6329082"/>
            <a:ext cx="3980642" cy="369332"/>
          </a:xfrm>
          <a:prstGeom prst="rect">
            <a:avLst/>
          </a:prstGeom>
          <a:noFill/>
        </p:spPr>
        <p:txBody>
          <a:bodyPr wrap="none" rtlCol="0">
            <a:spAutoFit/>
          </a:bodyPr>
          <a:lstStyle/>
          <a:p>
            <a:r>
              <a:rPr lang="en-US" dirty="0">
                <a:hlinkClick r:id="rId3"/>
              </a:rPr>
              <a:t>MMWR January 28, 2022; Vol. 71 (4)</a:t>
            </a:r>
            <a:endParaRPr lang="en-US" dirty="0"/>
          </a:p>
        </p:txBody>
      </p:sp>
      <p:sp>
        <p:nvSpPr>
          <p:cNvPr id="6" name="Date Placeholder 5">
            <a:extLst>
              <a:ext uri="{FF2B5EF4-FFF2-40B4-BE49-F238E27FC236}">
                <a16:creationId xmlns:a16="http://schemas.microsoft.com/office/drawing/2014/main" id="{9E8FA481-620E-6040-BF74-07702A9B3FFF}"/>
              </a:ext>
            </a:extLst>
          </p:cNvPr>
          <p:cNvSpPr>
            <a:spLocks noGrp="1"/>
          </p:cNvSpPr>
          <p:nvPr>
            <p:ph type="dt" sz="half" idx="10"/>
          </p:nvPr>
        </p:nvSpPr>
        <p:spPr>
          <a:xfrm>
            <a:off x="838200" y="5690682"/>
            <a:ext cx="2743200" cy="1030794"/>
          </a:xfrm>
        </p:spPr>
        <p:txBody>
          <a:bodyPr/>
          <a:lstStyle/>
          <a:p>
            <a:r>
              <a:rPr lang="en-US" dirty="0"/>
              <a:t>6/24/22</a:t>
            </a:r>
          </a:p>
        </p:txBody>
      </p:sp>
      <p:sp>
        <p:nvSpPr>
          <p:cNvPr id="7" name="Footer Placeholder 6">
            <a:extLst>
              <a:ext uri="{FF2B5EF4-FFF2-40B4-BE49-F238E27FC236}">
                <a16:creationId xmlns:a16="http://schemas.microsoft.com/office/drawing/2014/main" id="{DEDCD502-2774-3C42-A203-A2BCA9AE748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165942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2"/>
          <p:cNvSpPr>
            <a:spLocks noGrp="1" noChangeArrowheads="1"/>
          </p:cNvSpPr>
          <p:nvPr>
            <p:ph type="title" idx="4294967295"/>
          </p:nvPr>
        </p:nvSpPr>
        <p:spPr>
          <a:xfrm>
            <a:off x="2209800" y="437148"/>
            <a:ext cx="7772400" cy="838200"/>
          </a:xfrm>
        </p:spPr>
        <p:txBody>
          <a:bodyPr/>
          <a:lstStyle/>
          <a:p>
            <a:pPr algn="ctr" eaLnBrk="1" hangingPunct="1"/>
            <a:r>
              <a:rPr lang="en-US" sz="3600" dirty="0">
                <a:solidFill>
                  <a:srgbClr val="FFFF99"/>
                </a:solidFill>
              </a:rPr>
              <a:t>Faculty Disclosure Information</a:t>
            </a:r>
          </a:p>
        </p:txBody>
      </p:sp>
      <p:sp>
        <p:nvSpPr>
          <p:cNvPr id="196610" name="Rectangle 3"/>
          <p:cNvSpPr>
            <a:spLocks noGrp="1" noChangeArrowheads="1"/>
          </p:cNvSpPr>
          <p:nvPr>
            <p:ph type="body" idx="4294967295"/>
          </p:nvPr>
        </p:nvSpPr>
        <p:spPr>
          <a:xfrm>
            <a:off x="1828800" y="1676400"/>
            <a:ext cx="8534400" cy="4495800"/>
          </a:xfrm>
        </p:spPr>
        <p:txBody>
          <a:bodyPr/>
          <a:lstStyle/>
          <a:p>
            <a:pPr eaLnBrk="1" hangingPunct="1"/>
            <a:r>
              <a:rPr lang="en-US" sz="2400" dirty="0"/>
              <a:t>In accordance with ACCME* and ANCC-COA* Standards, all faculty members are required to disclose to the program audience any real or apparent conflict of interest to the content of their presentation. </a:t>
            </a:r>
          </a:p>
          <a:p>
            <a:pPr eaLnBrk="1" hangingPunct="1"/>
            <a:r>
              <a:rPr lang="en-US" sz="2400" dirty="0"/>
              <a:t>This presentation will include the most current ACIP recommendations for frequently used vaccines but is not a comprehensive review of all available vaccines. </a:t>
            </a:r>
          </a:p>
          <a:p>
            <a:pPr eaLnBrk="1" hangingPunct="1"/>
            <a:r>
              <a:rPr lang="en-US" sz="2400" dirty="0"/>
              <a:t>Some ACIP recommendations for the use of vaccines have not currently been approved by the FDA.</a:t>
            </a:r>
          </a:p>
          <a:p>
            <a:pPr eaLnBrk="1" hangingPunct="1"/>
            <a:r>
              <a:rPr lang="en-US" sz="2400" dirty="0"/>
              <a:t>Detailed information regarding all ACIP Recommendations is available at </a:t>
            </a:r>
            <a:r>
              <a:rPr lang="en-US" sz="2400" dirty="0">
                <a:solidFill>
                  <a:srgbClr val="FFC000"/>
                </a:solidFill>
              </a:rPr>
              <a:t>www.cdc.gov/vaccines/acip/recs/index.html</a:t>
            </a:r>
          </a:p>
          <a:p>
            <a:pPr eaLnBrk="1" hangingPunct="1"/>
            <a:endParaRPr lang="en-US" dirty="0"/>
          </a:p>
        </p:txBody>
      </p:sp>
      <p:sp>
        <p:nvSpPr>
          <p:cNvPr id="196611" name="Text Box 4"/>
          <p:cNvSpPr txBox="1">
            <a:spLocks noChangeArrowheads="1"/>
          </p:cNvSpPr>
          <p:nvPr/>
        </p:nvSpPr>
        <p:spPr bwMode="auto">
          <a:xfrm>
            <a:off x="583096" y="6115248"/>
            <a:ext cx="11237842" cy="307777"/>
          </a:xfrm>
          <a:prstGeom prst="rect">
            <a:avLst/>
          </a:prstGeom>
          <a:noFill/>
          <a:ln w="9525">
            <a:noFill/>
            <a:miter lim="800000"/>
            <a:headEnd/>
            <a:tailEnd/>
          </a:ln>
        </p:spPr>
        <p:txBody>
          <a:bodyPr wrap="square">
            <a:spAutoFit/>
          </a:bodyPr>
          <a:lstStyle/>
          <a:p>
            <a:pPr>
              <a:spcBef>
                <a:spcPct val="50000"/>
              </a:spcBef>
            </a:pPr>
            <a:r>
              <a:rPr lang="en-US" sz="1400" b="1" dirty="0">
                <a:solidFill>
                  <a:srgbClr val="FFFFFF"/>
                </a:solidFill>
              </a:rPr>
              <a:t>*Accreditation Council for Continuing Medical Education     *American Nurses Credentialing Center Commission on Accreditation</a:t>
            </a:r>
          </a:p>
        </p:txBody>
      </p:sp>
      <p:sp>
        <p:nvSpPr>
          <p:cNvPr id="3" name="Slide Number Placeholder 2"/>
          <p:cNvSpPr>
            <a:spLocks noGrp="1"/>
          </p:cNvSpPr>
          <p:nvPr>
            <p:ph type="sldNum" sz="quarter" idx="12"/>
          </p:nvPr>
        </p:nvSpPr>
        <p:spPr/>
        <p:txBody>
          <a:bodyPr/>
          <a:lstStyle/>
          <a:p>
            <a:fld id="{6D22F896-40B5-4ADD-8801-0D06FADFA095}" type="slidenum">
              <a:rPr lang="en-US" smtClean="0"/>
              <a:t>3</a:t>
            </a:fld>
            <a:endParaRPr lang="en-US" dirty="0"/>
          </a:p>
        </p:txBody>
      </p:sp>
      <p:sp>
        <p:nvSpPr>
          <p:cNvPr id="2" name="Date Placeholder 1">
            <a:extLst>
              <a:ext uri="{FF2B5EF4-FFF2-40B4-BE49-F238E27FC236}">
                <a16:creationId xmlns:a16="http://schemas.microsoft.com/office/drawing/2014/main" id="{09D5473A-C289-B540-A206-63E6397E0970}"/>
              </a:ext>
            </a:extLst>
          </p:cNvPr>
          <p:cNvSpPr>
            <a:spLocks noGrp="1"/>
          </p:cNvSpPr>
          <p:nvPr>
            <p:ph type="dt" sz="half" idx="10"/>
          </p:nvPr>
        </p:nvSpPr>
        <p:spPr/>
        <p:txBody>
          <a:bodyPr/>
          <a:lstStyle/>
          <a:p>
            <a:r>
              <a:rPr lang="en-US"/>
              <a:t>6/24/22</a:t>
            </a:r>
            <a:endParaRPr lang="en-US" dirty="0"/>
          </a:p>
        </p:txBody>
      </p:sp>
      <p:sp>
        <p:nvSpPr>
          <p:cNvPr id="4" name="Footer Placeholder 3">
            <a:extLst>
              <a:ext uri="{FF2B5EF4-FFF2-40B4-BE49-F238E27FC236}">
                <a16:creationId xmlns:a16="http://schemas.microsoft.com/office/drawing/2014/main" id="{CA674008-D480-AE4E-A1B3-5697882AE2EF}"/>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0448876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51FDE-6EE8-E865-FD68-2DC37BD05536}"/>
              </a:ext>
            </a:extLst>
          </p:cNvPr>
          <p:cNvSpPr>
            <a:spLocks noGrp="1"/>
          </p:cNvSpPr>
          <p:nvPr>
            <p:ph type="title"/>
          </p:nvPr>
        </p:nvSpPr>
        <p:spPr/>
        <p:txBody>
          <a:bodyPr/>
          <a:lstStyle/>
          <a:p>
            <a:r>
              <a:rPr kumimoji="0" lang="en-US" sz="4400" b="0" i="0" u="none" strike="noStrike" kern="1200" cap="none" spc="0" normalizeH="0" baseline="0" noProof="0" dirty="0">
                <a:ln>
                  <a:noFill/>
                </a:ln>
                <a:solidFill>
                  <a:schemeClr val="accent5"/>
                </a:solidFill>
                <a:effectLst/>
                <a:uLnTx/>
                <a:uFillTx/>
                <a:latin typeface="Calibri Light" panose="020F0302020204030204"/>
                <a:ea typeface="+mj-ea"/>
                <a:cs typeface="+mj-cs"/>
              </a:rPr>
              <a:t>PCV15 for children (June 2022 ACIP Meeting Recommendations) </a:t>
            </a:r>
            <a:endParaRPr lang="en-US" dirty="0">
              <a:solidFill>
                <a:schemeClr val="accent5"/>
              </a:solidFill>
            </a:endParaRPr>
          </a:p>
        </p:txBody>
      </p:sp>
      <p:sp>
        <p:nvSpPr>
          <p:cNvPr id="3" name="Content Placeholder 2">
            <a:extLst>
              <a:ext uri="{FF2B5EF4-FFF2-40B4-BE49-F238E27FC236}">
                <a16:creationId xmlns:a16="http://schemas.microsoft.com/office/drawing/2014/main" id="{FF57CD45-6C04-D684-E536-295DA639BECA}"/>
              </a:ext>
            </a:extLst>
          </p:cNvPr>
          <p:cNvSpPr>
            <a:spLocks noGrp="1"/>
          </p:cNvSpPr>
          <p:nvPr>
            <p:ph idx="1"/>
          </p:nvPr>
        </p:nvSpPr>
        <p:spPr/>
        <p:txBody>
          <a:bodyPr>
            <a:normAutofit fontScale="92500"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chemeClr val="tx1"/>
                </a:solidFill>
                <a:effectLst/>
                <a:uLnTx/>
                <a:uFillTx/>
                <a:latin typeface="Calibri" panose="020F0502020204030204"/>
                <a:ea typeface="+mn-ea"/>
                <a:cs typeface="+mn-cs"/>
              </a:rPr>
              <a:t>PCV15 (</a:t>
            </a:r>
            <a:r>
              <a:rPr kumimoji="0" lang="en-US" sz="2600" b="0" i="0" u="none" strike="noStrike" kern="1200" cap="none" spc="0" normalizeH="0" baseline="0" noProof="0" dirty="0" err="1">
                <a:ln>
                  <a:noFill/>
                </a:ln>
                <a:solidFill>
                  <a:schemeClr val="tx1"/>
                </a:solidFill>
                <a:effectLst/>
                <a:uLnTx/>
                <a:uFillTx/>
                <a:latin typeface="Calibri" panose="020F0502020204030204"/>
                <a:ea typeface="+mn-ea"/>
                <a:cs typeface="+mn-cs"/>
              </a:rPr>
              <a:t>Vaxneuvance</a:t>
            </a:r>
            <a:r>
              <a:rPr kumimoji="0" lang="en-US" sz="2600" b="0" i="0" u="none" strike="noStrike" kern="1200" cap="none" spc="0" normalizeH="0" baseline="0" noProof="0" dirty="0">
                <a:ln>
                  <a:noFill/>
                </a:ln>
                <a:solidFill>
                  <a:schemeClr val="tx1"/>
                </a:solidFill>
                <a:effectLst/>
                <a:uLnTx/>
                <a:uFillTx/>
                <a:latin typeface="Calibri" panose="020F0502020204030204"/>
                <a:ea typeface="+mn-ea"/>
                <a:cs typeface="+mn-cs"/>
              </a:rPr>
              <a:t>), Merck. Licensed by FDA June 17, 2022 for use in children 6 weeks and older.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chemeClr val="tx1"/>
                </a:solidFill>
                <a:effectLst/>
                <a:uLnTx/>
                <a:uFillTx/>
                <a:latin typeface="Calibri" panose="020F0502020204030204"/>
                <a:ea typeface="+mn-ea"/>
                <a:cs typeface="+mn-cs"/>
              </a:rPr>
              <a:t>Includes all serotypes in PCV13 and 2 additional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chemeClr val="tx1"/>
                </a:solidFill>
                <a:effectLst/>
                <a:uLnTx/>
                <a:uFillTx/>
                <a:latin typeface="Calibri" panose="020F0502020204030204"/>
                <a:ea typeface="+mn-ea"/>
                <a:cs typeface="+mn-cs"/>
              </a:rPr>
              <a:t>Clinical trial data: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chemeClr val="tx1"/>
                </a:solidFill>
                <a:effectLst/>
                <a:uLnTx/>
                <a:uFillTx/>
                <a:latin typeface="Calibri" panose="020F0502020204030204"/>
                <a:ea typeface="+mn-ea"/>
                <a:cs typeface="+mn-cs"/>
              </a:rPr>
              <a:t>PCV15 similar safety and side effects as PCV13</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chemeClr val="tx1"/>
                </a:solidFill>
                <a:effectLst/>
                <a:uLnTx/>
                <a:uFillTx/>
                <a:latin typeface="Calibri" panose="020F0502020204030204"/>
                <a:ea typeface="+mn-ea"/>
                <a:cs typeface="+mn-cs"/>
              </a:rPr>
              <a:t>PCV15 produced same or better immune response to vaccination compared to PCV13</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chemeClr val="tx1"/>
                </a:solidFill>
                <a:effectLst/>
                <a:uLnTx/>
                <a:uFillTx/>
                <a:latin typeface="Calibri" panose="020F0502020204030204"/>
                <a:ea typeface="+mn-ea"/>
                <a:cs typeface="+mn-cs"/>
              </a:rPr>
              <a:t>ACIP voted unanimously </a:t>
            </a:r>
            <a:r>
              <a:rPr kumimoji="0" lang="en-US" sz="2600" b="0" i="1" u="none" strike="noStrike" kern="1200" cap="none" spc="0" normalizeH="0" baseline="0" noProof="0" dirty="0">
                <a:ln>
                  <a:noFill/>
                </a:ln>
                <a:solidFill>
                  <a:schemeClr val="tx1"/>
                </a:solidFill>
                <a:effectLst/>
                <a:uLnTx/>
                <a:uFillTx/>
                <a:latin typeface="Calibri" panose="020F0502020204030204"/>
                <a:ea typeface="+mn-ea"/>
                <a:cs typeface="+mn-cs"/>
              </a:rPr>
              <a:t>“PCV15 may be used as an option to PCV13 for children aged &lt;19 years according to currently recommended PCV13 dosing and schedules.”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1" u="none" strike="noStrike" kern="1200" cap="none" spc="0" normalizeH="0" baseline="0" noProof="0" dirty="0">
                <a:ln>
                  <a:noFill/>
                </a:ln>
                <a:solidFill>
                  <a:schemeClr val="tx1"/>
                </a:solidFill>
                <a:effectLst/>
                <a:uLnTx/>
                <a:uFillTx/>
                <a:latin typeface="Calibri" panose="020F0502020204030204"/>
                <a:ea typeface="+mn-ea"/>
                <a:cs typeface="+mn-cs"/>
              </a:rPr>
              <a:t>NO preference for one vaccine over the other at this time.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1" i="0" u="none" strike="noStrike" kern="1200" cap="none" spc="0" normalizeH="0" baseline="0" noProof="0" dirty="0">
                <a:ln>
                  <a:noFill/>
                </a:ln>
                <a:solidFill>
                  <a:schemeClr val="tx1"/>
                </a:solidFill>
                <a:effectLst/>
                <a:uLnTx/>
                <a:uFillTx/>
                <a:latin typeface="Calibri" panose="020F0502020204030204"/>
                <a:ea typeface="+mn-ea"/>
                <a:cs typeface="+mn-cs"/>
              </a:rPr>
              <a:t>Formal, official ACIP Recommendations are pending. Stay tuned.</a:t>
            </a:r>
          </a:p>
          <a:p>
            <a:endParaRPr lang="en-US" dirty="0"/>
          </a:p>
        </p:txBody>
      </p:sp>
      <p:sp>
        <p:nvSpPr>
          <p:cNvPr id="4" name="Date Placeholder 3">
            <a:extLst>
              <a:ext uri="{FF2B5EF4-FFF2-40B4-BE49-F238E27FC236}">
                <a16:creationId xmlns:a16="http://schemas.microsoft.com/office/drawing/2014/main" id="{91955981-8755-7A2C-15F4-5B2E7D84F4ED}"/>
              </a:ext>
            </a:extLst>
          </p:cNvPr>
          <p:cNvSpPr>
            <a:spLocks noGrp="1"/>
          </p:cNvSpPr>
          <p:nvPr>
            <p:ph type="dt" sz="half" idx="10"/>
          </p:nvPr>
        </p:nvSpPr>
        <p:spPr>
          <a:xfrm>
            <a:off x="838199" y="6356350"/>
            <a:ext cx="10056779" cy="365125"/>
          </a:xfrm>
        </p:spPr>
        <p:txBody>
          <a:bodyPr/>
          <a:lstStyle/>
          <a:p>
            <a:r>
              <a:rPr lang="en-US" dirty="0"/>
              <a:t>6/24/22</a:t>
            </a:r>
          </a:p>
        </p:txBody>
      </p:sp>
      <p:sp>
        <p:nvSpPr>
          <p:cNvPr id="5" name="Footer Placeholder 4">
            <a:extLst>
              <a:ext uri="{FF2B5EF4-FFF2-40B4-BE49-F238E27FC236}">
                <a16:creationId xmlns:a16="http://schemas.microsoft.com/office/drawing/2014/main" id="{040EC1CC-017D-FF1E-2AC5-F8926F2D1616}"/>
              </a:ext>
            </a:extLst>
          </p:cNvPr>
          <p:cNvSpPr>
            <a:spLocks noGrp="1"/>
          </p:cNvSpPr>
          <p:nvPr>
            <p:ph type="ftr" sz="quarter" idx="11"/>
          </p:nvPr>
        </p:nvSpPr>
        <p:spPr>
          <a:xfrm>
            <a:off x="838199" y="6356349"/>
            <a:ext cx="7527587" cy="365126"/>
          </a:xfrm>
        </p:spPr>
        <p:txBody>
          <a:bodyPr/>
          <a:lstStyle/>
          <a:p>
            <a:endParaRPr lang="en-US" dirty="0"/>
          </a:p>
          <a:p>
            <a:endParaRPr lang="en-US" dirty="0"/>
          </a:p>
          <a:p>
            <a:endParaRPr lang="en-US" dirty="0"/>
          </a:p>
        </p:txBody>
      </p:sp>
      <p:sp>
        <p:nvSpPr>
          <p:cNvPr id="6" name="Slide Number Placeholder 5">
            <a:extLst>
              <a:ext uri="{FF2B5EF4-FFF2-40B4-BE49-F238E27FC236}">
                <a16:creationId xmlns:a16="http://schemas.microsoft.com/office/drawing/2014/main" id="{4050459B-61E2-34B7-54A0-BA6AA2955A93}"/>
              </a:ext>
            </a:extLst>
          </p:cNvPr>
          <p:cNvSpPr>
            <a:spLocks noGrp="1"/>
          </p:cNvSpPr>
          <p:nvPr>
            <p:ph type="sldNum" sz="quarter" idx="12"/>
          </p:nvPr>
        </p:nvSpPr>
        <p:spPr>
          <a:xfrm>
            <a:off x="838199" y="6021422"/>
            <a:ext cx="11126822" cy="70005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Calibri" panose="020F0502020204030204"/>
                <a:ea typeface="+mn-ea"/>
                <a:cs typeface="+mn-cs"/>
              </a:rPr>
              <a:t>https://www.cdc.gov/vaccines/acip/recommendations.html</a:t>
            </a:r>
          </a:p>
          <a:p>
            <a:fld id="{6D22F896-40B5-4ADD-8801-0D06FADFA095}" type="slidenum">
              <a:rPr lang="en-US" smtClean="0"/>
              <a:t>30</a:t>
            </a:fld>
            <a:endParaRPr lang="en-US" dirty="0"/>
          </a:p>
        </p:txBody>
      </p:sp>
    </p:spTree>
    <p:extLst>
      <p:ext uri="{BB962C8B-B14F-4D97-AF65-F5344CB8AC3E}">
        <p14:creationId xmlns:p14="http://schemas.microsoft.com/office/powerpoint/2010/main" val="30672708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A8579-054C-1744-AA05-E92AA1955994}"/>
              </a:ext>
            </a:extLst>
          </p:cNvPr>
          <p:cNvSpPr>
            <a:spLocks noGrp="1"/>
          </p:cNvSpPr>
          <p:nvPr>
            <p:ph type="title"/>
          </p:nvPr>
        </p:nvSpPr>
        <p:spPr/>
        <p:txBody>
          <a:bodyPr>
            <a:normAutofit fontScale="90000"/>
          </a:bodyPr>
          <a:lstStyle/>
          <a:p>
            <a:r>
              <a:rPr lang="en-US" dirty="0">
                <a:solidFill>
                  <a:schemeClr val="accent5">
                    <a:lumMod val="60000"/>
                    <a:lumOff val="40000"/>
                  </a:schemeClr>
                </a:solidFill>
              </a:rPr>
              <a:t>ACIP Recommendations Pneumococcal Vaccines 10/2021</a:t>
            </a:r>
          </a:p>
        </p:txBody>
      </p:sp>
      <p:sp>
        <p:nvSpPr>
          <p:cNvPr id="3" name="Content Placeholder 2">
            <a:extLst>
              <a:ext uri="{FF2B5EF4-FFF2-40B4-BE49-F238E27FC236}">
                <a16:creationId xmlns:a16="http://schemas.microsoft.com/office/drawing/2014/main" id="{BD158701-EE52-544A-A9C3-58096DF0A22C}"/>
              </a:ext>
            </a:extLst>
          </p:cNvPr>
          <p:cNvSpPr>
            <a:spLocks noGrp="1"/>
          </p:cNvSpPr>
          <p:nvPr>
            <p:ph idx="1"/>
          </p:nvPr>
        </p:nvSpPr>
        <p:spPr>
          <a:xfrm>
            <a:off x="169817" y="1825625"/>
            <a:ext cx="11183983" cy="4667250"/>
          </a:xfrm>
        </p:spPr>
        <p:txBody>
          <a:bodyPr>
            <a:normAutofit/>
          </a:bodyPr>
          <a:lstStyle/>
          <a:p>
            <a:r>
              <a:rPr lang="en-US" b="1" dirty="0"/>
              <a:t>Age-based:</a:t>
            </a:r>
            <a:r>
              <a:rPr lang="en-US" dirty="0"/>
              <a:t> Adults aged 65 years or older who have not previously received PCV or whose previous vaccination history is unknown should receive 1 dose of PCV (either PCV20 or PCV15). When PCV15 is used, it should be followed by a dose of PPSV23.</a:t>
            </a:r>
          </a:p>
          <a:p>
            <a:r>
              <a:rPr lang="en-US" b="1" dirty="0"/>
              <a:t>Risk-based: </a:t>
            </a:r>
            <a:r>
              <a:rPr lang="en-US" dirty="0"/>
              <a:t>Adults aged 19 -64 years with certain underlying medical conditions or other risk factors who have not previously received PCV or whose previous vaccination history is unknown should receive 1 dose of PCV (either PCV20 or PCV15). When PCV15 is used, this should be followed by a dose of PPSV23. </a:t>
            </a:r>
          </a:p>
          <a:p>
            <a:pPr marL="0" indent="0">
              <a:buNone/>
            </a:pPr>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C85DC232-BA7B-2348-B846-DF842D86E6F3}"/>
              </a:ext>
            </a:extLst>
          </p:cNvPr>
          <p:cNvSpPr>
            <a:spLocks noGrp="1"/>
          </p:cNvSpPr>
          <p:nvPr>
            <p:ph type="sldNum" sz="quarter" idx="12"/>
          </p:nvPr>
        </p:nvSpPr>
        <p:spPr/>
        <p:txBody>
          <a:bodyPr/>
          <a:lstStyle/>
          <a:p>
            <a:fld id="{6D22F896-40B5-4ADD-8801-0D06FADFA095}" type="slidenum">
              <a:rPr lang="en-US" smtClean="0"/>
              <a:t>31</a:t>
            </a:fld>
            <a:endParaRPr lang="en-US" dirty="0"/>
          </a:p>
        </p:txBody>
      </p:sp>
      <p:sp>
        <p:nvSpPr>
          <p:cNvPr id="5" name="TextBox 4">
            <a:extLst>
              <a:ext uri="{FF2B5EF4-FFF2-40B4-BE49-F238E27FC236}">
                <a16:creationId xmlns:a16="http://schemas.microsoft.com/office/drawing/2014/main" id="{2575269D-4A83-B448-A679-D94F779D7975}"/>
              </a:ext>
            </a:extLst>
          </p:cNvPr>
          <p:cNvSpPr txBox="1"/>
          <p:nvPr/>
        </p:nvSpPr>
        <p:spPr>
          <a:xfrm>
            <a:off x="1102659" y="6329082"/>
            <a:ext cx="3980642" cy="369332"/>
          </a:xfrm>
          <a:prstGeom prst="rect">
            <a:avLst/>
          </a:prstGeom>
          <a:noFill/>
        </p:spPr>
        <p:txBody>
          <a:bodyPr wrap="none" rtlCol="0">
            <a:spAutoFit/>
          </a:bodyPr>
          <a:lstStyle/>
          <a:p>
            <a:r>
              <a:rPr lang="en-US" dirty="0">
                <a:hlinkClick r:id="rId3"/>
              </a:rPr>
              <a:t>MMWR January 28, 2022; Vol. 71 (4)</a:t>
            </a:r>
            <a:endParaRPr lang="en-US" dirty="0"/>
          </a:p>
        </p:txBody>
      </p:sp>
      <p:sp>
        <p:nvSpPr>
          <p:cNvPr id="6" name="Date Placeholder 5">
            <a:extLst>
              <a:ext uri="{FF2B5EF4-FFF2-40B4-BE49-F238E27FC236}">
                <a16:creationId xmlns:a16="http://schemas.microsoft.com/office/drawing/2014/main" id="{34385476-1FF3-F84A-93C5-5BE90955F00B}"/>
              </a:ext>
            </a:extLst>
          </p:cNvPr>
          <p:cNvSpPr>
            <a:spLocks noGrp="1"/>
          </p:cNvSpPr>
          <p:nvPr>
            <p:ph type="dt" sz="half" idx="10"/>
          </p:nvPr>
        </p:nvSpPr>
        <p:spPr>
          <a:xfrm>
            <a:off x="838200" y="5846324"/>
            <a:ext cx="2743200" cy="875152"/>
          </a:xfrm>
        </p:spPr>
        <p:txBody>
          <a:bodyPr/>
          <a:lstStyle/>
          <a:p>
            <a:r>
              <a:rPr lang="en-US" dirty="0"/>
              <a:t>6/24/22</a:t>
            </a:r>
          </a:p>
        </p:txBody>
      </p:sp>
      <p:sp>
        <p:nvSpPr>
          <p:cNvPr id="7" name="Footer Placeholder 6">
            <a:extLst>
              <a:ext uri="{FF2B5EF4-FFF2-40B4-BE49-F238E27FC236}">
                <a16:creationId xmlns:a16="http://schemas.microsoft.com/office/drawing/2014/main" id="{6DDF5981-05B8-A640-84BE-6BF5F49F3DBF}"/>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0616230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BE694-DC98-684B-B6DC-0799EF5B1D9B}"/>
              </a:ext>
            </a:extLst>
          </p:cNvPr>
          <p:cNvSpPr>
            <a:spLocks noGrp="1"/>
          </p:cNvSpPr>
          <p:nvPr>
            <p:ph type="title"/>
          </p:nvPr>
        </p:nvSpPr>
        <p:spPr/>
        <p:txBody>
          <a:bodyPr>
            <a:normAutofit/>
          </a:bodyPr>
          <a:lstStyle/>
          <a:p>
            <a:r>
              <a:rPr lang="en-US" sz="3200" dirty="0"/>
              <a:t>Clinical Guidance Pneumococcal vaccines 10/2021</a:t>
            </a:r>
          </a:p>
        </p:txBody>
      </p:sp>
      <p:sp>
        <p:nvSpPr>
          <p:cNvPr id="3" name="Content Placeholder 2">
            <a:extLst>
              <a:ext uri="{FF2B5EF4-FFF2-40B4-BE49-F238E27FC236}">
                <a16:creationId xmlns:a16="http://schemas.microsoft.com/office/drawing/2014/main" id="{12093B53-1124-3A4D-8BFA-8DE3CB7EF4CA}"/>
              </a:ext>
            </a:extLst>
          </p:cNvPr>
          <p:cNvSpPr>
            <a:spLocks noGrp="1"/>
          </p:cNvSpPr>
          <p:nvPr>
            <p:ph idx="1"/>
          </p:nvPr>
        </p:nvSpPr>
        <p:spPr>
          <a:xfrm>
            <a:off x="541867" y="1825625"/>
            <a:ext cx="10811933" cy="4351338"/>
          </a:xfrm>
        </p:spPr>
        <p:txBody>
          <a:bodyPr>
            <a:normAutofit fontScale="85000" lnSpcReduction="20000"/>
          </a:bodyPr>
          <a:lstStyle/>
          <a:p>
            <a:r>
              <a:rPr lang="en-US" b="1" dirty="0"/>
              <a:t>Dosing schedule:</a:t>
            </a:r>
            <a:r>
              <a:rPr lang="en-US" dirty="0"/>
              <a:t> When PCV15 is used, the recommended interval between administration of PCV15 and PPSV23 is ≥1 year. (A minimum interval of 8 weeks can be considered for adults with an immunocompromising condition, cochlear implant, or cerebrospinal fluid leak)</a:t>
            </a:r>
          </a:p>
          <a:p>
            <a:r>
              <a:rPr lang="en-US" b="1" dirty="0"/>
              <a:t>Adults with previous PPSV23 only </a:t>
            </a:r>
            <a:r>
              <a:rPr lang="en-US" dirty="0"/>
              <a:t>may receive a PCV (either PCV20 or PCV15) ≥1 year after their last PPSV23 dose. When PCV15 is used in those with history of PPSV23 receipt, it need NOT be followed by another dose of PPSV23.</a:t>
            </a:r>
          </a:p>
          <a:p>
            <a:r>
              <a:rPr lang="en-US" b="1" dirty="0"/>
              <a:t>Adults with previous PCV13.</a:t>
            </a:r>
            <a:r>
              <a:rPr lang="en-US" dirty="0"/>
              <a:t> The incremental public health benefits of providing PCV15 or PCV20 to adults who have received PCV13 only or both PCV13 and PPSV23 have not been evaluated. These adults should complete the previously recommended PPSV23 series </a:t>
            </a:r>
          </a:p>
          <a:p>
            <a:r>
              <a:rPr lang="en-US" b="1" dirty="0"/>
              <a:t>Coadministration with other vaccines.</a:t>
            </a:r>
            <a:r>
              <a:rPr lang="en-US" dirty="0"/>
              <a:t> PCV15, PCV20, or PPSV23 can be </a:t>
            </a:r>
            <a:r>
              <a:rPr lang="en-US" dirty="0" err="1"/>
              <a:t>coadministered</a:t>
            </a:r>
            <a:r>
              <a:rPr lang="en-US" dirty="0"/>
              <a:t> with QIV (quadrivalent influenza vaccine).</a:t>
            </a:r>
          </a:p>
        </p:txBody>
      </p:sp>
      <p:sp>
        <p:nvSpPr>
          <p:cNvPr id="4" name="Slide Number Placeholder 3">
            <a:extLst>
              <a:ext uri="{FF2B5EF4-FFF2-40B4-BE49-F238E27FC236}">
                <a16:creationId xmlns:a16="http://schemas.microsoft.com/office/drawing/2014/main" id="{49DE47D6-EC3F-814F-90F5-A3F83032C62C}"/>
              </a:ext>
            </a:extLst>
          </p:cNvPr>
          <p:cNvSpPr>
            <a:spLocks noGrp="1"/>
          </p:cNvSpPr>
          <p:nvPr>
            <p:ph type="sldNum" sz="quarter" idx="12"/>
          </p:nvPr>
        </p:nvSpPr>
        <p:spPr/>
        <p:txBody>
          <a:bodyPr/>
          <a:lstStyle/>
          <a:p>
            <a:fld id="{6D22F896-40B5-4ADD-8801-0D06FADFA095}" type="slidenum">
              <a:rPr lang="en-US" smtClean="0"/>
              <a:t>32</a:t>
            </a:fld>
            <a:endParaRPr lang="en-US" dirty="0"/>
          </a:p>
        </p:txBody>
      </p:sp>
      <p:sp>
        <p:nvSpPr>
          <p:cNvPr id="5" name="TextBox 4">
            <a:extLst>
              <a:ext uri="{FF2B5EF4-FFF2-40B4-BE49-F238E27FC236}">
                <a16:creationId xmlns:a16="http://schemas.microsoft.com/office/drawing/2014/main" id="{1DE02834-74E7-6845-B3FB-12178BDB3CB7}"/>
              </a:ext>
            </a:extLst>
          </p:cNvPr>
          <p:cNvSpPr txBox="1"/>
          <p:nvPr/>
        </p:nvSpPr>
        <p:spPr>
          <a:xfrm>
            <a:off x="1102659" y="6329082"/>
            <a:ext cx="3980642" cy="369332"/>
          </a:xfrm>
          <a:prstGeom prst="rect">
            <a:avLst/>
          </a:prstGeom>
          <a:noFill/>
        </p:spPr>
        <p:txBody>
          <a:bodyPr wrap="none" rtlCol="0">
            <a:spAutoFit/>
          </a:bodyPr>
          <a:lstStyle/>
          <a:p>
            <a:r>
              <a:rPr lang="en-US" dirty="0">
                <a:hlinkClick r:id="rId3"/>
              </a:rPr>
              <a:t>MMWR January 28, 2022; Vol. 71 (4)</a:t>
            </a:r>
            <a:endParaRPr lang="en-US" dirty="0"/>
          </a:p>
        </p:txBody>
      </p:sp>
      <p:sp>
        <p:nvSpPr>
          <p:cNvPr id="6" name="Date Placeholder 5">
            <a:extLst>
              <a:ext uri="{FF2B5EF4-FFF2-40B4-BE49-F238E27FC236}">
                <a16:creationId xmlns:a16="http://schemas.microsoft.com/office/drawing/2014/main" id="{A8993179-330D-874B-A7D7-7A5756BC4339}"/>
              </a:ext>
            </a:extLst>
          </p:cNvPr>
          <p:cNvSpPr>
            <a:spLocks noGrp="1"/>
          </p:cNvSpPr>
          <p:nvPr>
            <p:ph type="dt" sz="half" idx="10"/>
          </p:nvPr>
        </p:nvSpPr>
        <p:spPr>
          <a:xfrm>
            <a:off x="902029" y="6239855"/>
            <a:ext cx="2743200" cy="136525"/>
          </a:xfrm>
        </p:spPr>
        <p:txBody>
          <a:bodyPr/>
          <a:lstStyle/>
          <a:p>
            <a:r>
              <a:rPr lang="en-US" dirty="0"/>
              <a:t>6/24/22</a:t>
            </a:r>
          </a:p>
        </p:txBody>
      </p:sp>
      <p:sp>
        <p:nvSpPr>
          <p:cNvPr id="7" name="Footer Placeholder 6">
            <a:extLst>
              <a:ext uri="{FF2B5EF4-FFF2-40B4-BE49-F238E27FC236}">
                <a16:creationId xmlns:a16="http://schemas.microsoft.com/office/drawing/2014/main" id="{20704920-A660-7F4A-9FB1-F29493199A6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6017163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42696A1-704D-244C-A13C-FCC04F0FA47A}"/>
              </a:ext>
            </a:extLst>
          </p:cNvPr>
          <p:cNvPicPr>
            <a:picLocks noGrp="1" noChangeAspect="1"/>
          </p:cNvPicPr>
          <p:nvPr>
            <p:ph idx="1"/>
          </p:nvPr>
        </p:nvPicPr>
        <p:blipFill>
          <a:blip r:embed="rId3"/>
          <a:stretch>
            <a:fillRect/>
          </a:stretch>
        </p:blipFill>
        <p:spPr>
          <a:xfrm>
            <a:off x="3033002" y="1291536"/>
            <a:ext cx="6143115" cy="4284822"/>
          </a:xfrm>
          <a:prstGeom prst="rect">
            <a:avLst/>
          </a:prstGeom>
        </p:spPr>
      </p:pic>
      <p:sp>
        <p:nvSpPr>
          <p:cNvPr id="4" name="Slide Number Placeholder 3">
            <a:extLst>
              <a:ext uri="{FF2B5EF4-FFF2-40B4-BE49-F238E27FC236}">
                <a16:creationId xmlns:a16="http://schemas.microsoft.com/office/drawing/2014/main" id="{81474BB5-5434-A241-B15E-118CEE98683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6D22F896-40B5-4ADD-8801-0D06FADFA095}" type="slidenum">
              <a:rPr lang="en-US">
                <a:solidFill>
                  <a:srgbClr val="FFFFFF"/>
                </a:solidFill>
              </a:rPr>
              <a:pPr>
                <a:spcAft>
                  <a:spcPts val="600"/>
                </a:spcAft>
              </a:pPr>
              <a:t>33</a:t>
            </a:fld>
            <a:endParaRPr lang="en-US">
              <a:solidFill>
                <a:srgbClr val="FFFFFF"/>
              </a:solidFill>
            </a:endParaRPr>
          </a:p>
        </p:txBody>
      </p:sp>
      <p:sp>
        <p:nvSpPr>
          <p:cNvPr id="9" name="TextBox 8">
            <a:extLst>
              <a:ext uri="{FF2B5EF4-FFF2-40B4-BE49-F238E27FC236}">
                <a16:creationId xmlns:a16="http://schemas.microsoft.com/office/drawing/2014/main" id="{BE1427B4-89E0-3941-A141-63DCD535D1B7}"/>
              </a:ext>
            </a:extLst>
          </p:cNvPr>
          <p:cNvSpPr txBox="1"/>
          <p:nvPr/>
        </p:nvSpPr>
        <p:spPr>
          <a:xfrm>
            <a:off x="1102659" y="6329082"/>
            <a:ext cx="3980642" cy="369332"/>
          </a:xfrm>
          <a:prstGeom prst="rect">
            <a:avLst/>
          </a:prstGeom>
          <a:noFill/>
        </p:spPr>
        <p:txBody>
          <a:bodyPr wrap="none" rtlCol="0">
            <a:spAutoFit/>
          </a:bodyPr>
          <a:lstStyle/>
          <a:p>
            <a:r>
              <a:rPr lang="en-US" dirty="0">
                <a:hlinkClick r:id="rId4"/>
              </a:rPr>
              <a:t>MMWR January 28, 2022; Vol. 71 (4)</a:t>
            </a:r>
            <a:endParaRPr lang="en-US" dirty="0"/>
          </a:p>
        </p:txBody>
      </p:sp>
      <p:sp>
        <p:nvSpPr>
          <p:cNvPr id="2" name="Date Placeholder 1">
            <a:extLst>
              <a:ext uri="{FF2B5EF4-FFF2-40B4-BE49-F238E27FC236}">
                <a16:creationId xmlns:a16="http://schemas.microsoft.com/office/drawing/2014/main" id="{DA082D1E-750A-D744-BFA1-27BB07975A91}"/>
              </a:ext>
            </a:extLst>
          </p:cNvPr>
          <p:cNvSpPr>
            <a:spLocks noGrp="1"/>
          </p:cNvSpPr>
          <p:nvPr>
            <p:ph type="dt" sz="half" idx="10"/>
          </p:nvPr>
        </p:nvSpPr>
        <p:spPr>
          <a:xfrm>
            <a:off x="838200" y="6026511"/>
            <a:ext cx="2743200" cy="365125"/>
          </a:xfrm>
        </p:spPr>
        <p:txBody>
          <a:bodyPr/>
          <a:lstStyle/>
          <a:p>
            <a:r>
              <a:rPr lang="en-US" dirty="0"/>
              <a:t>6/24/22</a:t>
            </a:r>
          </a:p>
        </p:txBody>
      </p:sp>
      <p:sp>
        <p:nvSpPr>
          <p:cNvPr id="3" name="Footer Placeholder 2">
            <a:extLst>
              <a:ext uri="{FF2B5EF4-FFF2-40B4-BE49-F238E27FC236}">
                <a16:creationId xmlns:a16="http://schemas.microsoft.com/office/drawing/2014/main" id="{962EFBF9-9206-CC42-A411-9308BF74EA35}"/>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0854552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4895" y="411611"/>
            <a:ext cx="8238661" cy="1077218"/>
          </a:xfrm>
          <a:prstGeom prst="rect">
            <a:avLst/>
          </a:prstGeom>
        </p:spPr>
        <p:txBody>
          <a:bodyPr wrap="square">
            <a:spAutoFit/>
          </a:bodyPr>
          <a:lstStyle/>
          <a:p>
            <a:pPr algn="ctr" fontAlgn="base">
              <a:spcBef>
                <a:spcPct val="0"/>
              </a:spcBef>
              <a:spcAft>
                <a:spcPct val="0"/>
              </a:spcAft>
            </a:pPr>
            <a:r>
              <a:rPr lang="en-US" sz="3200" b="1" kern="0" dirty="0">
                <a:solidFill>
                  <a:srgbClr val="FFFF99"/>
                </a:solidFill>
                <a:latin typeface="+mj-lt"/>
              </a:rPr>
              <a:t>FDA Recommended Influenza Antigens </a:t>
            </a:r>
            <a:br>
              <a:rPr lang="en-US" sz="3200" b="1" kern="0" dirty="0">
                <a:solidFill>
                  <a:srgbClr val="FFFF99"/>
                </a:solidFill>
                <a:latin typeface="+mj-lt"/>
              </a:rPr>
            </a:br>
            <a:r>
              <a:rPr lang="en-US" sz="3200" b="1" kern="0" dirty="0">
                <a:solidFill>
                  <a:srgbClr val="FFFF99"/>
                </a:solidFill>
                <a:latin typeface="+mj-lt"/>
              </a:rPr>
              <a:t>for 2022-2032 Season in the U.S.</a:t>
            </a:r>
            <a:endParaRPr lang="en-US" sz="3200" b="1" dirty="0">
              <a:solidFill>
                <a:srgbClr val="FFFFFF"/>
              </a:solidFill>
              <a:latin typeface="+mj-lt"/>
            </a:endParaRPr>
          </a:p>
        </p:txBody>
      </p:sp>
      <p:sp>
        <p:nvSpPr>
          <p:cNvPr id="5" name="TextBox 4"/>
          <p:cNvSpPr txBox="1"/>
          <p:nvPr/>
        </p:nvSpPr>
        <p:spPr>
          <a:xfrm>
            <a:off x="499542" y="5452013"/>
            <a:ext cx="10818698" cy="923330"/>
          </a:xfrm>
          <a:prstGeom prst="rect">
            <a:avLst/>
          </a:prstGeom>
          <a:noFill/>
        </p:spPr>
        <p:txBody>
          <a:bodyPr wrap="square">
            <a:spAutoFit/>
          </a:bodyPr>
          <a:lstStyle/>
          <a:p>
            <a:pPr>
              <a:tabLst>
                <a:tab pos="215652" algn="l"/>
              </a:tabLst>
              <a:defRPr/>
            </a:pPr>
            <a:endParaRPr lang="en-US" dirty="0">
              <a:solidFill>
                <a:srgbClr val="FFFFFF"/>
              </a:solidFill>
            </a:endParaRPr>
          </a:p>
          <a:p>
            <a:pPr algn="ctr">
              <a:buClr>
                <a:srgbClr val="FFFF00">
                  <a:lumMod val="40000"/>
                  <a:lumOff val="60000"/>
                </a:srgbClr>
              </a:buClr>
              <a:tabLst>
                <a:tab pos="215652" algn="l"/>
              </a:tabLst>
              <a:defRPr/>
            </a:pPr>
            <a:r>
              <a:rPr lang="en-US" b="1" kern="0" dirty="0">
                <a:solidFill>
                  <a:srgbClr val="FFFF00">
                    <a:lumMod val="40000"/>
                    <a:lumOff val="60000"/>
                  </a:srgbClr>
                </a:solidFill>
              </a:rPr>
              <a:t> ACIP recommends annual influenza vaccine for all persons 6 months of age and older who do not have contraindications.</a:t>
            </a:r>
          </a:p>
        </p:txBody>
      </p:sp>
      <p:sp>
        <p:nvSpPr>
          <p:cNvPr id="9" name="Slide Number Placeholder 8"/>
          <p:cNvSpPr>
            <a:spLocks noGrp="1"/>
          </p:cNvSpPr>
          <p:nvPr>
            <p:ph type="sldNum" sz="quarter" idx="12"/>
          </p:nvPr>
        </p:nvSpPr>
        <p:spPr>
          <a:xfrm>
            <a:off x="9245600" y="6503617"/>
            <a:ext cx="2743200" cy="365125"/>
          </a:xfrm>
        </p:spPr>
        <p:txBody>
          <a:bodyPr/>
          <a:lstStyle/>
          <a:p>
            <a:fld id="{6D22F896-40B5-4ADD-8801-0D06FADFA095}" type="slidenum">
              <a:rPr lang="en-US" smtClean="0"/>
              <a:t>34</a:t>
            </a:fld>
            <a:endParaRPr lang="en-US" dirty="0"/>
          </a:p>
        </p:txBody>
      </p:sp>
      <p:sp>
        <p:nvSpPr>
          <p:cNvPr id="7" name="Rectangle 6">
            <a:extLst>
              <a:ext uri="{FF2B5EF4-FFF2-40B4-BE49-F238E27FC236}">
                <a16:creationId xmlns:a16="http://schemas.microsoft.com/office/drawing/2014/main" id="{6EEF0DA6-D68F-2040-A1CC-EB6AD6A9C028}"/>
              </a:ext>
            </a:extLst>
          </p:cNvPr>
          <p:cNvSpPr/>
          <p:nvPr/>
        </p:nvSpPr>
        <p:spPr>
          <a:xfrm>
            <a:off x="8717280" y="6463781"/>
            <a:ext cx="6096000" cy="369332"/>
          </a:xfrm>
          <a:prstGeom prst="rect">
            <a:avLst/>
          </a:prstGeom>
        </p:spPr>
        <p:txBody>
          <a:bodyPr>
            <a:spAutoFit/>
          </a:bodyPr>
          <a:lstStyle/>
          <a:p>
            <a:r>
              <a:rPr lang="en-US" dirty="0">
                <a:hlinkClick r:id="rId3"/>
              </a:rPr>
              <a:t>SOURCE: MMWR CDC</a:t>
            </a:r>
            <a:endParaRPr lang="en-US" dirty="0"/>
          </a:p>
        </p:txBody>
      </p:sp>
      <p:sp>
        <p:nvSpPr>
          <p:cNvPr id="3" name="Date Placeholder 2">
            <a:extLst>
              <a:ext uri="{FF2B5EF4-FFF2-40B4-BE49-F238E27FC236}">
                <a16:creationId xmlns:a16="http://schemas.microsoft.com/office/drawing/2014/main" id="{AB7451B4-CB84-534F-A0D7-E5B99A43AE68}"/>
              </a:ext>
            </a:extLst>
          </p:cNvPr>
          <p:cNvSpPr>
            <a:spLocks noGrp="1"/>
          </p:cNvSpPr>
          <p:nvPr>
            <p:ph type="dt" sz="half" idx="10"/>
          </p:nvPr>
        </p:nvSpPr>
        <p:spPr/>
        <p:txBody>
          <a:bodyPr/>
          <a:lstStyle/>
          <a:p>
            <a:r>
              <a:rPr lang="en-US"/>
              <a:t>9/12/22</a:t>
            </a:r>
            <a:endParaRPr lang="en-US" dirty="0"/>
          </a:p>
        </p:txBody>
      </p:sp>
      <p:sp>
        <p:nvSpPr>
          <p:cNvPr id="6" name="Footer Placeholder 5">
            <a:extLst>
              <a:ext uri="{FF2B5EF4-FFF2-40B4-BE49-F238E27FC236}">
                <a16:creationId xmlns:a16="http://schemas.microsoft.com/office/drawing/2014/main" id="{22261266-957F-A843-8DAE-56F69B9B3890}"/>
              </a:ext>
            </a:extLst>
          </p:cNvPr>
          <p:cNvSpPr>
            <a:spLocks noGrp="1"/>
          </p:cNvSpPr>
          <p:nvPr>
            <p:ph type="ftr" sz="quarter" idx="11"/>
          </p:nvPr>
        </p:nvSpPr>
        <p:spPr/>
        <p:txBody>
          <a:bodyPr/>
          <a:lstStyle/>
          <a:p>
            <a:endParaRPr lang="en-US" dirty="0"/>
          </a:p>
        </p:txBody>
      </p:sp>
      <p:graphicFrame>
        <p:nvGraphicFramePr>
          <p:cNvPr id="8" name="Table 9">
            <a:extLst>
              <a:ext uri="{FF2B5EF4-FFF2-40B4-BE49-F238E27FC236}">
                <a16:creationId xmlns:a16="http://schemas.microsoft.com/office/drawing/2014/main" id="{89837654-3850-9137-F899-CA96290575D2}"/>
              </a:ext>
            </a:extLst>
          </p:cNvPr>
          <p:cNvGraphicFramePr>
            <a:graphicFrameLocks noGrp="1"/>
          </p:cNvGraphicFramePr>
          <p:nvPr/>
        </p:nvGraphicFramePr>
        <p:xfrm>
          <a:off x="1844891" y="2088366"/>
          <a:ext cx="8128000" cy="347472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184081430"/>
                    </a:ext>
                  </a:extLst>
                </a:gridCol>
                <a:gridCol w="4064000">
                  <a:extLst>
                    <a:ext uri="{9D8B030D-6E8A-4147-A177-3AD203B41FA5}">
                      <a16:colId xmlns:a16="http://schemas.microsoft.com/office/drawing/2014/main" val="1672842679"/>
                    </a:ext>
                  </a:extLst>
                </a:gridCol>
              </a:tblGrid>
              <a:tr h="370840">
                <a:tc>
                  <a:txBody>
                    <a:bodyPr/>
                    <a:lstStyle/>
                    <a:p>
                      <a:pPr marL="285750" indent="-285750">
                        <a:buFont typeface="Arial" panose="020B0604020202020204" pitchFamily="34" charset="0"/>
                        <a:buChar char="•"/>
                      </a:pPr>
                      <a:r>
                        <a:rPr lang="en-US" dirty="0"/>
                        <a:t>Egg-based influenza vaccines</a:t>
                      </a:r>
                    </a:p>
                  </a:txBody>
                  <a:tcPr/>
                </a:tc>
                <a:tc>
                  <a:txBody>
                    <a:bodyPr/>
                    <a:lstStyle/>
                    <a:p>
                      <a:r>
                        <a:rPr lang="en-US" dirty="0"/>
                        <a:t>Cell culture–based inactivated (ccIIV4) and recombinant (RIV4) influenza vaccines</a:t>
                      </a:r>
                    </a:p>
                  </a:txBody>
                  <a:tcPr/>
                </a:tc>
                <a:extLst>
                  <a:ext uri="{0D108BD9-81ED-4DB2-BD59-A6C34878D82A}">
                    <a16:rowId xmlns:a16="http://schemas.microsoft.com/office/drawing/2014/main" val="3163270233"/>
                  </a:ext>
                </a:extLst>
              </a:tr>
              <a:tr h="370840">
                <a:tc>
                  <a:txBody>
                    <a:bodyPr/>
                    <a:lstStyle/>
                    <a:p>
                      <a:pPr marL="285750" indent="-285750">
                        <a:buFont typeface="Arial" panose="020B0604020202020204" pitchFamily="34" charset="0"/>
                        <a:buChar char="•"/>
                      </a:pPr>
                      <a:r>
                        <a:rPr lang="en-US" dirty="0"/>
                        <a:t>an influenza A/Victoria/2570/2019 (H1N1)pdm09-like virus</a:t>
                      </a:r>
                    </a:p>
                    <a:p>
                      <a:pPr marL="285750" indent="-285750">
                        <a:buFont typeface="Arial" panose="020B0604020202020204" pitchFamily="34" charset="0"/>
                        <a:buChar char="•"/>
                      </a:pPr>
                      <a:r>
                        <a:rPr lang="en-US" dirty="0"/>
                        <a:t>an influenza A/Darwin/9/2021 (H3N2)-like virus</a:t>
                      </a:r>
                    </a:p>
                    <a:p>
                      <a:pPr marL="285750" indent="-285750">
                        <a:buFont typeface="Arial" panose="020B0604020202020204" pitchFamily="34" charset="0"/>
                        <a:buChar char="•"/>
                      </a:pPr>
                      <a:r>
                        <a:rPr lang="en-US" dirty="0"/>
                        <a:t>an influenza B/Austria/1359417/2021 (Victoria lineage)- like virus, and </a:t>
                      </a:r>
                    </a:p>
                    <a:p>
                      <a:pPr marL="285750" indent="-285750">
                        <a:buFont typeface="Arial" panose="020B0604020202020204" pitchFamily="34" charset="0"/>
                        <a:buChar char="•"/>
                      </a:pPr>
                      <a:r>
                        <a:rPr lang="en-US" dirty="0"/>
                        <a:t>an influenza B/Phuket/3073/2013 (Yamagata lineage)-like virus</a:t>
                      </a:r>
                    </a:p>
                  </a:txBody>
                  <a:tcPr/>
                </a:tc>
                <a:tc>
                  <a:txBody>
                    <a:bodyPr/>
                    <a:lstStyle/>
                    <a:p>
                      <a:pPr marL="285750" indent="-285750">
                        <a:buFont typeface="Arial" panose="020B0604020202020204" pitchFamily="34" charset="0"/>
                        <a:buChar char="•"/>
                      </a:pPr>
                      <a:r>
                        <a:rPr lang="en-US" dirty="0"/>
                        <a:t>an influenza A/Wisconsin/588/2019 (H1N1)pdm09-like virus </a:t>
                      </a:r>
                    </a:p>
                    <a:p>
                      <a:pPr marL="285750" indent="-285750">
                        <a:buFont typeface="Arial" panose="020B0604020202020204" pitchFamily="34" charset="0"/>
                        <a:buChar char="•"/>
                      </a:pPr>
                      <a:r>
                        <a:rPr lang="en-US" dirty="0"/>
                        <a:t>an influenza A/Darwin/6/2021 (H3N2)-like virus</a:t>
                      </a:r>
                    </a:p>
                    <a:p>
                      <a:pPr marL="285750" indent="-285750">
                        <a:buFont typeface="Arial" panose="020B0604020202020204" pitchFamily="34" charset="0"/>
                        <a:buChar char="•"/>
                      </a:pPr>
                      <a:r>
                        <a:rPr lang="en-US" dirty="0"/>
                        <a:t>an influenza B/Austria/1359417/2021 (Victoria lineage)- like virus, </a:t>
                      </a:r>
                    </a:p>
                    <a:p>
                      <a:pPr marL="285750" indent="-285750">
                        <a:buFont typeface="Arial" panose="020B0604020202020204" pitchFamily="34" charset="0"/>
                        <a:buChar char="•"/>
                      </a:pPr>
                      <a:r>
                        <a:rPr lang="en-US" dirty="0"/>
                        <a:t>an influenza B/Phuket/3073/2013 (Yamagata lineage)-like virus</a:t>
                      </a:r>
                    </a:p>
                  </a:txBody>
                  <a:tcPr/>
                </a:tc>
                <a:extLst>
                  <a:ext uri="{0D108BD9-81ED-4DB2-BD59-A6C34878D82A}">
                    <a16:rowId xmlns:a16="http://schemas.microsoft.com/office/drawing/2014/main" val="194810255"/>
                  </a:ext>
                </a:extLst>
              </a:tr>
            </a:tbl>
          </a:graphicData>
        </a:graphic>
      </p:graphicFrame>
    </p:spTree>
    <p:extLst>
      <p:ext uri="{BB962C8B-B14F-4D97-AF65-F5344CB8AC3E}">
        <p14:creationId xmlns:p14="http://schemas.microsoft.com/office/powerpoint/2010/main" val="13936251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ED047-FDEF-0F46-9552-011503E0EB13}"/>
              </a:ext>
            </a:extLst>
          </p:cNvPr>
          <p:cNvSpPr>
            <a:spLocks noGrp="1"/>
          </p:cNvSpPr>
          <p:nvPr>
            <p:ph type="title"/>
          </p:nvPr>
        </p:nvSpPr>
        <p:spPr>
          <a:xfrm>
            <a:off x="508000" y="365125"/>
            <a:ext cx="10845800" cy="1325563"/>
          </a:xfrm>
        </p:spPr>
        <p:txBody>
          <a:bodyPr>
            <a:normAutofit/>
          </a:bodyPr>
          <a:lstStyle/>
          <a:p>
            <a:r>
              <a:rPr lang="en-US" sz="4000" dirty="0">
                <a:solidFill>
                  <a:schemeClr val="accent5">
                    <a:lumMod val="60000"/>
                    <a:lumOff val="40000"/>
                  </a:schemeClr>
                </a:solidFill>
              </a:rPr>
              <a:t>Dosing for children 6 months through 8 years of age</a:t>
            </a:r>
          </a:p>
        </p:txBody>
      </p:sp>
      <p:sp>
        <p:nvSpPr>
          <p:cNvPr id="3" name="Content Placeholder 2">
            <a:extLst>
              <a:ext uri="{FF2B5EF4-FFF2-40B4-BE49-F238E27FC236}">
                <a16:creationId xmlns:a16="http://schemas.microsoft.com/office/drawing/2014/main" id="{9EEAD27E-1511-BF4C-90F3-4D36985A420F}"/>
              </a:ext>
            </a:extLst>
          </p:cNvPr>
          <p:cNvSpPr>
            <a:spLocks noGrp="1"/>
          </p:cNvSpPr>
          <p:nvPr>
            <p:ph idx="1"/>
          </p:nvPr>
        </p:nvSpPr>
        <p:spPr>
          <a:xfrm>
            <a:off x="508000" y="1825625"/>
            <a:ext cx="10845800" cy="4351338"/>
          </a:xfrm>
        </p:spPr>
        <p:txBody>
          <a:bodyPr>
            <a:normAutofit/>
          </a:bodyPr>
          <a:lstStyle/>
          <a:p>
            <a:pPr marL="0" indent="0" fontAlgn="base">
              <a:spcBef>
                <a:spcPct val="0"/>
              </a:spcBef>
              <a:spcAft>
                <a:spcPct val="0"/>
              </a:spcAft>
              <a:buNone/>
            </a:pPr>
            <a:endParaRPr lang="en-US" b="1" dirty="0">
              <a:solidFill>
                <a:srgbClr val="33CC33"/>
              </a:solidFill>
            </a:endParaRPr>
          </a:p>
          <a:p>
            <a:pPr marL="0" indent="0" fontAlgn="base">
              <a:spcBef>
                <a:spcPct val="0"/>
              </a:spcBef>
              <a:spcAft>
                <a:spcPct val="0"/>
              </a:spcAft>
              <a:buNone/>
            </a:pPr>
            <a:endParaRPr lang="en-US" b="1" dirty="0">
              <a:solidFill>
                <a:srgbClr val="33CC33"/>
              </a:solidFill>
            </a:endParaRPr>
          </a:p>
          <a:p>
            <a:endParaRPr lang="en-US" dirty="0"/>
          </a:p>
        </p:txBody>
      </p:sp>
      <p:sp>
        <p:nvSpPr>
          <p:cNvPr id="4" name="Slide Number Placeholder 3">
            <a:extLst>
              <a:ext uri="{FF2B5EF4-FFF2-40B4-BE49-F238E27FC236}">
                <a16:creationId xmlns:a16="http://schemas.microsoft.com/office/drawing/2014/main" id="{790553FF-77C3-7940-8003-279D8B44D088}"/>
              </a:ext>
            </a:extLst>
          </p:cNvPr>
          <p:cNvSpPr>
            <a:spLocks noGrp="1"/>
          </p:cNvSpPr>
          <p:nvPr>
            <p:ph type="sldNum" sz="quarter" idx="12"/>
          </p:nvPr>
        </p:nvSpPr>
        <p:spPr/>
        <p:txBody>
          <a:bodyPr/>
          <a:lstStyle/>
          <a:p>
            <a:fld id="{6D22F896-40B5-4ADD-8801-0D06FADFA095}" type="slidenum">
              <a:rPr lang="en-US" smtClean="0"/>
              <a:t>35</a:t>
            </a:fld>
            <a:endParaRPr lang="en-US" dirty="0"/>
          </a:p>
        </p:txBody>
      </p:sp>
      <p:sp>
        <p:nvSpPr>
          <p:cNvPr id="7" name="Rectangle 6">
            <a:extLst>
              <a:ext uri="{FF2B5EF4-FFF2-40B4-BE49-F238E27FC236}">
                <a16:creationId xmlns:a16="http://schemas.microsoft.com/office/drawing/2014/main" id="{1B6CC2AE-73CB-734F-A7E0-785C397726A9}"/>
              </a:ext>
            </a:extLst>
          </p:cNvPr>
          <p:cNvSpPr/>
          <p:nvPr/>
        </p:nvSpPr>
        <p:spPr>
          <a:xfrm>
            <a:off x="8823325" y="5712659"/>
            <a:ext cx="6096000" cy="369332"/>
          </a:xfrm>
          <a:prstGeom prst="rect">
            <a:avLst/>
          </a:prstGeom>
        </p:spPr>
        <p:txBody>
          <a:bodyPr>
            <a:spAutoFit/>
          </a:bodyPr>
          <a:lstStyle/>
          <a:p>
            <a:r>
              <a:rPr lang="en-US" dirty="0">
                <a:hlinkClick r:id="rId3"/>
              </a:rPr>
              <a:t>SOURCE: </a:t>
            </a:r>
            <a:r>
              <a:rPr lang="en-US" dirty="0">
                <a:hlinkClick r:id="rId4"/>
              </a:rPr>
              <a:t>MMWR</a:t>
            </a:r>
            <a:r>
              <a:rPr lang="en-US" dirty="0">
                <a:hlinkClick r:id="rId3"/>
              </a:rPr>
              <a:t> CDC</a:t>
            </a:r>
            <a:endParaRPr lang="en-US" dirty="0"/>
          </a:p>
        </p:txBody>
      </p:sp>
      <p:sp>
        <p:nvSpPr>
          <p:cNvPr id="5" name="Date Placeholder 4">
            <a:extLst>
              <a:ext uri="{FF2B5EF4-FFF2-40B4-BE49-F238E27FC236}">
                <a16:creationId xmlns:a16="http://schemas.microsoft.com/office/drawing/2014/main" id="{821E85DC-A071-DC47-9D4A-A86739814097}"/>
              </a:ext>
            </a:extLst>
          </p:cNvPr>
          <p:cNvSpPr>
            <a:spLocks noGrp="1"/>
          </p:cNvSpPr>
          <p:nvPr>
            <p:ph type="dt" sz="half" idx="10"/>
          </p:nvPr>
        </p:nvSpPr>
        <p:spPr/>
        <p:txBody>
          <a:bodyPr/>
          <a:lstStyle/>
          <a:p>
            <a:r>
              <a:rPr lang="en-US"/>
              <a:t>9/12/22</a:t>
            </a:r>
            <a:endParaRPr lang="en-US" dirty="0"/>
          </a:p>
        </p:txBody>
      </p:sp>
      <p:sp>
        <p:nvSpPr>
          <p:cNvPr id="8" name="Footer Placeholder 7">
            <a:extLst>
              <a:ext uri="{FF2B5EF4-FFF2-40B4-BE49-F238E27FC236}">
                <a16:creationId xmlns:a16="http://schemas.microsoft.com/office/drawing/2014/main" id="{2AF6F642-B0BB-B04B-9B78-52F132C6410A}"/>
              </a:ext>
            </a:extLst>
          </p:cNvPr>
          <p:cNvSpPr>
            <a:spLocks noGrp="1"/>
          </p:cNvSpPr>
          <p:nvPr>
            <p:ph type="ftr" sz="quarter" idx="11"/>
          </p:nvPr>
        </p:nvSpPr>
        <p:spPr/>
        <p:txBody>
          <a:bodyPr/>
          <a:lstStyle/>
          <a:p>
            <a:endParaRPr lang="en-US" dirty="0"/>
          </a:p>
        </p:txBody>
      </p:sp>
      <p:pic>
        <p:nvPicPr>
          <p:cNvPr id="10" name="Picture 9" descr="Diagram&#10;&#10;Description automatically generated">
            <a:extLst>
              <a:ext uri="{FF2B5EF4-FFF2-40B4-BE49-F238E27FC236}">
                <a16:creationId xmlns:a16="http://schemas.microsoft.com/office/drawing/2014/main" id="{F8BCC5A8-6861-E0C4-7CA8-CE09CA45C278}"/>
              </a:ext>
            </a:extLst>
          </p:cNvPr>
          <p:cNvPicPr>
            <a:picLocks noChangeAspect="1"/>
          </p:cNvPicPr>
          <p:nvPr/>
        </p:nvPicPr>
        <p:blipFill>
          <a:blip r:embed="rId5"/>
          <a:stretch>
            <a:fillRect/>
          </a:stretch>
        </p:blipFill>
        <p:spPr>
          <a:xfrm>
            <a:off x="3559175" y="1690688"/>
            <a:ext cx="4743450" cy="5118100"/>
          </a:xfrm>
          <a:prstGeom prst="rect">
            <a:avLst/>
          </a:prstGeom>
        </p:spPr>
      </p:pic>
    </p:spTree>
    <p:extLst>
      <p:ext uri="{BB962C8B-B14F-4D97-AF65-F5344CB8AC3E}">
        <p14:creationId xmlns:p14="http://schemas.microsoft.com/office/powerpoint/2010/main" val="41523030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2"/>
          <p:cNvSpPr>
            <a:spLocks noGrp="1" noChangeArrowheads="1"/>
          </p:cNvSpPr>
          <p:nvPr>
            <p:ph type="title" idx="4294967295"/>
          </p:nvPr>
        </p:nvSpPr>
        <p:spPr>
          <a:xfrm>
            <a:off x="864158" y="208456"/>
            <a:ext cx="9873511" cy="459806"/>
          </a:xfrm>
        </p:spPr>
        <p:txBody>
          <a:bodyPr>
            <a:noAutofit/>
          </a:bodyPr>
          <a:lstStyle/>
          <a:p>
            <a:r>
              <a:rPr lang="en-US" sz="3200" b="1" dirty="0">
                <a:solidFill>
                  <a:srgbClr val="FFFF99"/>
                </a:solidFill>
              </a:rPr>
              <a:t>Influenza Vaccines for 2022-2023 Season</a:t>
            </a:r>
          </a:p>
        </p:txBody>
      </p:sp>
      <p:sp>
        <p:nvSpPr>
          <p:cNvPr id="5" name="Slide Number Placeholder 4"/>
          <p:cNvSpPr>
            <a:spLocks noGrp="1"/>
          </p:cNvSpPr>
          <p:nvPr>
            <p:ph type="sldNum" sz="quarter" idx="12"/>
          </p:nvPr>
        </p:nvSpPr>
        <p:spPr/>
        <p:txBody>
          <a:bodyPr/>
          <a:lstStyle/>
          <a:p>
            <a:fld id="{6D22F896-40B5-4ADD-8801-0D06FADFA095}" type="slidenum">
              <a:rPr lang="en-US" smtClean="0"/>
              <a:t>36</a:t>
            </a:fld>
            <a:endParaRPr lang="en-US" dirty="0"/>
          </a:p>
        </p:txBody>
      </p:sp>
      <p:sp>
        <p:nvSpPr>
          <p:cNvPr id="4" name="Rectangle 3">
            <a:extLst>
              <a:ext uri="{FF2B5EF4-FFF2-40B4-BE49-F238E27FC236}">
                <a16:creationId xmlns:a16="http://schemas.microsoft.com/office/drawing/2014/main" id="{75DBCCA8-CE46-ED43-B21A-1963562CE779}"/>
              </a:ext>
            </a:extLst>
          </p:cNvPr>
          <p:cNvSpPr/>
          <p:nvPr/>
        </p:nvSpPr>
        <p:spPr>
          <a:xfrm>
            <a:off x="6962026" y="6511044"/>
            <a:ext cx="3959974" cy="276999"/>
          </a:xfrm>
          <a:prstGeom prst="rect">
            <a:avLst/>
          </a:prstGeom>
        </p:spPr>
        <p:txBody>
          <a:bodyPr wrap="square">
            <a:spAutoFit/>
          </a:bodyPr>
          <a:lstStyle/>
          <a:p>
            <a:r>
              <a:rPr lang="en-US" sz="1200" dirty="0">
                <a:hlinkClick r:id="rId3"/>
              </a:rPr>
              <a:t>SOURCE: </a:t>
            </a:r>
            <a:r>
              <a:rPr lang="en-US" sz="1200" dirty="0">
                <a:hlinkClick r:id="rId4"/>
              </a:rPr>
              <a:t>Available Influenza Vaccines 2022-23, CDC</a:t>
            </a:r>
            <a:endParaRPr lang="en-US" sz="1200" dirty="0"/>
          </a:p>
        </p:txBody>
      </p:sp>
      <p:sp>
        <p:nvSpPr>
          <p:cNvPr id="2" name="Date Placeholder 1">
            <a:extLst>
              <a:ext uri="{FF2B5EF4-FFF2-40B4-BE49-F238E27FC236}">
                <a16:creationId xmlns:a16="http://schemas.microsoft.com/office/drawing/2014/main" id="{98757C13-D569-B74E-8F5D-02B448DE4D49}"/>
              </a:ext>
            </a:extLst>
          </p:cNvPr>
          <p:cNvSpPr>
            <a:spLocks noGrp="1"/>
          </p:cNvSpPr>
          <p:nvPr>
            <p:ph type="dt" sz="half" idx="10"/>
          </p:nvPr>
        </p:nvSpPr>
        <p:spPr/>
        <p:txBody>
          <a:bodyPr/>
          <a:lstStyle/>
          <a:p>
            <a:r>
              <a:rPr lang="en-US"/>
              <a:t>9/12/22</a:t>
            </a:r>
            <a:endParaRPr lang="en-US" dirty="0"/>
          </a:p>
        </p:txBody>
      </p:sp>
      <p:pic>
        <p:nvPicPr>
          <p:cNvPr id="9" name="Picture 8" descr="Table&#10;&#10;Description automatically generated">
            <a:extLst>
              <a:ext uri="{FF2B5EF4-FFF2-40B4-BE49-F238E27FC236}">
                <a16:creationId xmlns:a16="http://schemas.microsoft.com/office/drawing/2014/main" id="{8FA63995-A70E-9BEA-E214-C7B4632F8EB2}"/>
              </a:ext>
            </a:extLst>
          </p:cNvPr>
          <p:cNvPicPr>
            <a:picLocks noChangeAspect="1"/>
          </p:cNvPicPr>
          <p:nvPr/>
        </p:nvPicPr>
        <p:blipFill rotWithShape="1">
          <a:blip r:embed="rId5"/>
          <a:srcRect b="857"/>
          <a:stretch/>
        </p:blipFill>
        <p:spPr>
          <a:xfrm>
            <a:off x="1595673" y="944671"/>
            <a:ext cx="8017666" cy="5345111"/>
          </a:xfrm>
          <a:prstGeom prst="rect">
            <a:avLst/>
          </a:prstGeom>
        </p:spPr>
      </p:pic>
      <p:sp>
        <p:nvSpPr>
          <p:cNvPr id="11" name="Footer Placeholder 10">
            <a:extLst>
              <a:ext uri="{FF2B5EF4-FFF2-40B4-BE49-F238E27FC236}">
                <a16:creationId xmlns:a16="http://schemas.microsoft.com/office/drawing/2014/main" id="{4FFEFF84-3B99-2FF7-8A60-182FA32A9D6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94609460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E921592-58EB-A94E-8EB4-5943E0B32F1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6D22F896-40B5-4ADD-8801-0D06FADFA095}" type="slidenum">
              <a:rPr lang="en-US" smtClean="0"/>
              <a:pPr>
                <a:spcAft>
                  <a:spcPts val="600"/>
                </a:spcAft>
              </a:pPr>
              <a:t>37</a:t>
            </a:fld>
            <a:endParaRPr lang="en-US"/>
          </a:p>
        </p:txBody>
      </p:sp>
      <p:sp>
        <p:nvSpPr>
          <p:cNvPr id="3" name="Date Placeholder 2">
            <a:extLst>
              <a:ext uri="{FF2B5EF4-FFF2-40B4-BE49-F238E27FC236}">
                <a16:creationId xmlns:a16="http://schemas.microsoft.com/office/drawing/2014/main" id="{08A08C07-F1CA-AC40-BE7B-AB38CE6B635E}"/>
              </a:ext>
            </a:extLst>
          </p:cNvPr>
          <p:cNvSpPr>
            <a:spLocks noGrp="1"/>
          </p:cNvSpPr>
          <p:nvPr>
            <p:ph type="dt" sz="half" idx="10"/>
          </p:nvPr>
        </p:nvSpPr>
        <p:spPr/>
        <p:txBody>
          <a:bodyPr/>
          <a:lstStyle/>
          <a:p>
            <a:r>
              <a:rPr lang="en-US"/>
              <a:t>9/12/22</a:t>
            </a:r>
            <a:endParaRPr lang="en-US" dirty="0"/>
          </a:p>
        </p:txBody>
      </p:sp>
      <p:sp>
        <p:nvSpPr>
          <p:cNvPr id="5" name="Footer Placeholder 4">
            <a:extLst>
              <a:ext uri="{FF2B5EF4-FFF2-40B4-BE49-F238E27FC236}">
                <a16:creationId xmlns:a16="http://schemas.microsoft.com/office/drawing/2014/main" id="{C406D281-658D-864C-9060-9E2B2BC93B4F}"/>
              </a:ext>
            </a:extLst>
          </p:cNvPr>
          <p:cNvSpPr>
            <a:spLocks noGrp="1"/>
          </p:cNvSpPr>
          <p:nvPr>
            <p:ph type="ftr" sz="quarter" idx="11"/>
          </p:nvPr>
        </p:nvSpPr>
        <p:spPr/>
        <p:txBody>
          <a:bodyPr/>
          <a:lstStyle/>
          <a:p>
            <a:endParaRPr lang="en-US" dirty="0"/>
          </a:p>
        </p:txBody>
      </p:sp>
      <p:pic>
        <p:nvPicPr>
          <p:cNvPr id="10" name="Content Placeholder 9" descr="Table&#10;&#10;Description automatically generated">
            <a:extLst>
              <a:ext uri="{FF2B5EF4-FFF2-40B4-BE49-F238E27FC236}">
                <a16:creationId xmlns:a16="http://schemas.microsoft.com/office/drawing/2014/main" id="{9DA7EA0A-0B59-337C-13AF-01C925BDBA4B}"/>
              </a:ext>
            </a:extLst>
          </p:cNvPr>
          <p:cNvPicPr>
            <a:picLocks noGrp="1" noChangeAspect="1"/>
          </p:cNvPicPr>
          <p:nvPr>
            <p:ph idx="1"/>
          </p:nvPr>
        </p:nvPicPr>
        <p:blipFill rotWithShape="1">
          <a:blip r:embed="rId3"/>
          <a:srcRect b="3333"/>
          <a:stretch/>
        </p:blipFill>
        <p:spPr>
          <a:xfrm>
            <a:off x="2235201" y="302770"/>
            <a:ext cx="7909125" cy="4410873"/>
          </a:xfrm>
          <a:prstGeom prst="rect">
            <a:avLst/>
          </a:prstGeom>
        </p:spPr>
      </p:pic>
      <p:sp>
        <p:nvSpPr>
          <p:cNvPr id="11" name="TextBox 10">
            <a:extLst>
              <a:ext uri="{FF2B5EF4-FFF2-40B4-BE49-F238E27FC236}">
                <a16:creationId xmlns:a16="http://schemas.microsoft.com/office/drawing/2014/main" id="{89951F4E-93D6-7B21-B3ED-5BB1D209A582}"/>
              </a:ext>
            </a:extLst>
          </p:cNvPr>
          <p:cNvSpPr txBox="1"/>
          <p:nvPr/>
        </p:nvSpPr>
        <p:spPr>
          <a:xfrm>
            <a:off x="2209800" y="5114881"/>
            <a:ext cx="8902699" cy="840230"/>
          </a:xfrm>
          <a:prstGeom prst="rect">
            <a:avLst/>
          </a:prstGeom>
          <a:noFill/>
        </p:spPr>
        <p:txBody>
          <a:bodyPr wrap="square" rtlCol="0">
            <a:spAutoFit/>
          </a:bodyPr>
          <a:lstStyle/>
          <a:p>
            <a:pPr lvl="0" defTabSz="914400">
              <a:lnSpc>
                <a:spcPct val="90000"/>
              </a:lnSpc>
              <a:spcBef>
                <a:spcPts val="1000"/>
              </a:spcBef>
              <a:defRPr/>
            </a:pPr>
            <a:r>
              <a:rPr lang="en-US" dirty="0">
                <a:latin typeface="Calibri" panose="020F0502020204030204"/>
              </a:rPr>
              <a:t>The cell-culture based inactivated influenza vaccine (</a:t>
            </a:r>
            <a:r>
              <a:rPr lang="en-US" dirty="0" err="1">
                <a:latin typeface="Calibri" panose="020F0502020204030204"/>
              </a:rPr>
              <a:t>ccIIV</a:t>
            </a:r>
            <a:r>
              <a:rPr lang="en-US" dirty="0">
                <a:latin typeface="Calibri" panose="020F0502020204030204"/>
              </a:rPr>
              <a:t>, Flucelvax Quadrivalent, Seqirus) is licensed and recommended for all people age 6 months and older. </a:t>
            </a:r>
            <a:r>
              <a:rPr lang="en-US" u="sng" dirty="0">
                <a:latin typeface="Calibri" panose="020F0502020204030204"/>
              </a:rPr>
              <a:t>All standard dose IIVs are now approved for use beginning at age 6 months.</a:t>
            </a:r>
          </a:p>
        </p:txBody>
      </p:sp>
    </p:spTree>
    <p:extLst>
      <p:ext uri="{BB962C8B-B14F-4D97-AF65-F5344CB8AC3E}">
        <p14:creationId xmlns:p14="http://schemas.microsoft.com/office/powerpoint/2010/main" val="9454861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Table&#10;&#10;Description automatically generated">
            <a:extLst>
              <a:ext uri="{FF2B5EF4-FFF2-40B4-BE49-F238E27FC236}">
                <a16:creationId xmlns:a16="http://schemas.microsoft.com/office/drawing/2014/main" id="{521118FD-90F0-1255-ADB6-60A10360F32A}"/>
              </a:ext>
            </a:extLst>
          </p:cNvPr>
          <p:cNvPicPr>
            <a:picLocks noGrp="1" noChangeAspect="1"/>
          </p:cNvPicPr>
          <p:nvPr>
            <p:ph idx="1"/>
          </p:nvPr>
        </p:nvPicPr>
        <p:blipFill>
          <a:blip r:embed="rId3"/>
          <a:stretch>
            <a:fillRect/>
          </a:stretch>
        </p:blipFill>
        <p:spPr>
          <a:xfrm>
            <a:off x="2803283" y="943649"/>
            <a:ext cx="6605586" cy="4970702"/>
          </a:xfrm>
          <a:prstGeom prst="rect">
            <a:avLst/>
          </a:prstGeom>
          <a:ln w="190500" cap="flat" cmpd="thinThick">
            <a:solidFill>
              <a:srgbClr val="FFFFFF"/>
            </a:solidFill>
            <a:prstDash val="solid"/>
            <a:round/>
          </a:ln>
        </p:spPr>
      </p:pic>
      <p:sp>
        <p:nvSpPr>
          <p:cNvPr id="2" name="Date Placeholder 1">
            <a:extLst>
              <a:ext uri="{FF2B5EF4-FFF2-40B4-BE49-F238E27FC236}">
                <a16:creationId xmlns:a16="http://schemas.microsoft.com/office/drawing/2014/main" id="{B339E13E-4E6B-F74C-88B0-6BB35EFFDFA5}"/>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t>9/12/22</a:t>
            </a:r>
          </a:p>
        </p:txBody>
      </p:sp>
      <p:sp>
        <p:nvSpPr>
          <p:cNvPr id="3" name="Footer Placeholder 2">
            <a:extLst>
              <a:ext uri="{FF2B5EF4-FFF2-40B4-BE49-F238E27FC236}">
                <a16:creationId xmlns:a16="http://schemas.microsoft.com/office/drawing/2014/main" id="{68C2A426-6021-6844-81B5-5F95302FE4C8}"/>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endParaRPr lang="en-US" sz="1200" kern="1200" dirty="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endParaRPr>
          </a:p>
        </p:txBody>
      </p:sp>
      <p:sp>
        <p:nvSpPr>
          <p:cNvPr id="4" name="Slide Number Placeholder 3">
            <a:extLst>
              <a:ext uri="{FF2B5EF4-FFF2-40B4-BE49-F238E27FC236}">
                <a16:creationId xmlns:a16="http://schemas.microsoft.com/office/drawing/2014/main" id="{32638370-FB93-BD40-AB22-B33650C8546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6D22F896-40B5-4ADD-8801-0D06FADFA095}" type="slidenum">
              <a:rPr lang="en-US" smtClean="0"/>
              <a:pPr>
                <a:spcAft>
                  <a:spcPts val="600"/>
                </a:spcAft>
              </a:pPr>
              <a:t>38</a:t>
            </a:fld>
            <a:endParaRPr lang="en-US"/>
          </a:p>
        </p:txBody>
      </p:sp>
    </p:spTree>
    <p:extLst>
      <p:ext uri="{BB962C8B-B14F-4D97-AF65-F5344CB8AC3E}">
        <p14:creationId xmlns:p14="http://schemas.microsoft.com/office/powerpoint/2010/main" val="38679288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p:cNvSpPr>
            <a:spLocks noGrp="1" noChangeArrowheads="1"/>
          </p:cNvSpPr>
          <p:nvPr>
            <p:ph type="title" idx="4294967295"/>
          </p:nvPr>
        </p:nvSpPr>
        <p:spPr>
          <a:xfrm>
            <a:off x="2516605" y="333516"/>
            <a:ext cx="7158789" cy="436223"/>
          </a:xfrm>
        </p:spPr>
        <p:txBody>
          <a:bodyPr>
            <a:noAutofit/>
          </a:bodyPr>
          <a:lstStyle/>
          <a:p>
            <a:pPr algn="ctr" eaLnBrk="1" hangingPunct="1">
              <a:lnSpc>
                <a:spcPct val="75000"/>
              </a:lnSpc>
            </a:pPr>
            <a:r>
              <a:rPr lang="en-US" sz="3600" dirty="0">
                <a:solidFill>
                  <a:schemeClr val="accent5">
                    <a:lumMod val="60000"/>
                    <a:lumOff val="40000"/>
                  </a:schemeClr>
                </a:solidFill>
              </a:rPr>
              <a:t>Live, Attenuated Influenza Vaccine (LAIV4)*</a:t>
            </a:r>
            <a:endParaRPr lang="en-US" sz="3600" u="sng" dirty="0">
              <a:solidFill>
                <a:schemeClr val="accent5">
                  <a:lumMod val="60000"/>
                  <a:lumOff val="40000"/>
                </a:schemeClr>
              </a:solidFill>
            </a:endParaRPr>
          </a:p>
        </p:txBody>
      </p:sp>
      <p:sp>
        <p:nvSpPr>
          <p:cNvPr id="248834" name="Rectangle 3"/>
          <p:cNvSpPr>
            <a:spLocks noGrp="1" noChangeArrowheads="1"/>
          </p:cNvSpPr>
          <p:nvPr>
            <p:ph type="body" idx="4294967295"/>
          </p:nvPr>
        </p:nvSpPr>
        <p:spPr>
          <a:xfrm>
            <a:off x="3695700" y="2100263"/>
            <a:ext cx="4800600" cy="214313"/>
          </a:xfrm>
        </p:spPr>
        <p:txBody>
          <a:bodyPr/>
          <a:lstStyle/>
          <a:p>
            <a:pPr marL="0" indent="0">
              <a:lnSpc>
                <a:spcPct val="80000"/>
              </a:lnSpc>
              <a:spcBef>
                <a:spcPct val="50000"/>
              </a:spcBef>
              <a:buNone/>
            </a:pPr>
            <a:r>
              <a:rPr lang="en-US" sz="956" b="1">
                <a:solidFill>
                  <a:srgbClr val="FFFF66"/>
                </a:solidFill>
              </a:rPr>
              <a:t> </a:t>
            </a:r>
            <a:endParaRPr lang="en-US" b="1">
              <a:solidFill>
                <a:srgbClr val="FFFF66"/>
              </a:solidFill>
            </a:endParaRPr>
          </a:p>
        </p:txBody>
      </p:sp>
      <p:sp>
        <p:nvSpPr>
          <p:cNvPr id="142342" name="Text Box 6"/>
          <p:cNvSpPr txBox="1">
            <a:spLocks noChangeArrowheads="1"/>
          </p:cNvSpPr>
          <p:nvPr/>
        </p:nvSpPr>
        <p:spPr bwMode="auto">
          <a:xfrm>
            <a:off x="248353" y="1027609"/>
            <a:ext cx="11164711" cy="954107"/>
          </a:xfrm>
          <a:prstGeom prst="rect">
            <a:avLst/>
          </a:prstGeom>
          <a:noFill/>
          <a:ln w="9525">
            <a:noFill/>
            <a:miter lim="800000"/>
            <a:headEnd/>
            <a:tailEnd/>
          </a:ln>
        </p:spPr>
        <p:txBody>
          <a:bodyPr wrap="square">
            <a:spAutoFit/>
          </a:bodyPr>
          <a:lstStyle/>
          <a:p>
            <a:pPr marL="64294" lvl="1" indent="34826" algn="ctr" defTabSz="514350">
              <a:lnSpc>
                <a:spcPct val="150000"/>
              </a:lnSpc>
              <a:defRPr/>
            </a:pPr>
            <a:r>
              <a:rPr lang="en-US" sz="2400" kern="0" dirty="0" err="1">
                <a:solidFill>
                  <a:srgbClr val="FFFF99"/>
                </a:solidFill>
              </a:rPr>
              <a:t>FluMist</a:t>
            </a:r>
            <a:r>
              <a:rPr lang="en-US" sz="2400" kern="0" dirty="0">
                <a:solidFill>
                  <a:srgbClr val="FFFF99"/>
                </a:solidFill>
              </a:rPr>
              <a:t>® </a:t>
            </a:r>
            <a:r>
              <a:rPr lang="en-US" sz="2400" kern="0" dirty="0" err="1">
                <a:solidFill>
                  <a:srgbClr val="FFFF99"/>
                </a:solidFill>
              </a:rPr>
              <a:t>MedImmune</a:t>
            </a:r>
            <a:r>
              <a:rPr lang="en-US" sz="2400" kern="0" dirty="0">
                <a:solidFill>
                  <a:srgbClr val="FFFF99"/>
                </a:solidFill>
              </a:rPr>
              <a:t> (Nasal Spray)</a:t>
            </a:r>
            <a:r>
              <a:rPr lang="en-US" sz="2400" kern="0" dirty="0">
                <a:solidFill>
                  <a:srgbClr val="FFFF66"/>
                </a:solidFill>
              </a:rPr>
              <a:t> </a:t>
            </a:r>
            <a:r>
              <a:rPr lang="en-US" sz="2400" kern="0" dirty="0">
                <a:solidFill>
                  <a:srgbClr val="0099FF"/>
                </a:solidFill>
              </a:rPr>
              <a:t> </a:t>
            </a:r>
          </a:p>
          <a:p>
            <a:pPr marL="407194" lvl="1" indent="-342900" defTabSz="514350">
              <a:buFont typeface="Arial" panose="020B0604020202020204" pitchFamily="34" charset="0"/>
              <a:buChar char="•"/>
              <a:defRPr/>
            </a:pPr>
            <a:r>
              <a:rPr lang="en-US" sz="2000" b="1" kern="0" dirty="0">
                <a:solidFill>
                  <a:srgbClr val="FFFFFF"/>
                </a:solidFill>
              </a:rPr>
              <a:t>Licensed for healthy persons 2 through 49 years of age </a:t>
            </a:r>
          </a:p>
        </p:txBody>
      </p:sp>
      <p:sp>
        <p:nvSpPr>
          <p:cNvPr id="10" name="TextBox 9"/>
          <p:cNvSpPr txBox="1"/>
          <p:nvPr/>
        </p:nvSpPr>
        <p:spPr>
          <a:xfrm>
            <a:off x="204333" y="1981716"/>
            <a:ext cx="11164711" cy="4739759"/>
          </a:xfrm>
          <a:prstGeom prst="rect">
            <a:avLst/>
          </a:prstGeom>
          <a:noFill/>
        </p:spPr>
        <p:txBody>
          <a:bodyPr wrap="square" rtlCol="0">
            <a:spAutoFit/>
          </a:bodyPr>
          <a:lstStyle/>
          <a:p>
            <a:pPr algn="ctr" defTabSz="514350"/>
            <a:r>
              <a:rPr lang="en-US" sz="2100" b="1" u="sng" kern="0" dirty="0">
                <a:solidFill>
                  <a:srgbClr val="FFFF99"/>
                </a:solidFill>
              </a:rPr>
              <a:t>LAIV4 MAY be used in the 2022-2023 season</a:t>
            </a:r>
            <a:r>
              <a:rPr lang="en-US" sz="2100" kern="0" dirty="0">
                <a:solidFill>
                  <a:srgbClr val="FFFF99"/>
                </a:solidFill>
              </a:rPr>
              <a:t>.</a:t>
            </a:r>
          </a:p>
          <a:p>
            <a:pPr algn="ctr" defTabSz="514350"/>
            <a:endParaRPr lang="en-US" sz="2100" kern="0" dirty="0">
              <a:solidFill>
                <a:srgbClr val="FFFF99"/>
              </a:solidFill>
            </a:endParaRPr>
          </a:p>
          <a:p>
            <a:pPr indent="191989" defTabSz="514350"/>
            <a:r>
              <a:rPr lang="en-US" sz="2000" kern="0" dirty="0"/>
              <a:t>Contraindications to LAIV include:  </a:t>
            </a:r>
          </a:p>
          <a:p>
            <a:pPr marL="800100" lvl="1" indent="-342900" defTabSz="514350">
              <a:buFont typeface="Arial" panose="020B0604020202020204" pitchFamily="34" charset="0"/>
              <a:buChar char="•"/>
            </a:pPr>
            <a:r>
              <a:rPr lang="en-US" sz="2000" kern="0" dirty="0"/>
              <a:t>Children 2-4 yrs. of age with a diagnosis of asthma </a:t>
            </a:r>
          </a:p>
          <a:p>
            <a:pPr marL="800100" lvl="1" indent="-342900" defTabSz="514350">
              <a:buFont typeface="Arial" panose="020B0604020202020204" pitchFamily="34" charset="0"/>
              <a:buChar char="•"/>
            </a:pPr>
            <a:r>
              <a:rPr lang="en-US" sz="2000" kern="0" dirty="0"/>
              <a:t>Persons receiving aspirin-containing medications – potential risk for Reye syndrome</a:t>
            </a:r>
          </a:p>
          <a:p>
            <a:pPr marL="800100" lvl="1" indent="-342900" defTabSz="514350">
              <a:buFont typeface="Arial" panose="020B0604020202020204" pitchFamily="34" charset="0"/>
              <a:buChar char="•"/>
            </a:pPr>
            <a:r>
              <a:rPr lang="en-US" sz="2000" kern="0" dirty="0"/>
              <a:t>Persons who are immunocompromised, by medication or disease, have a CSF leak or cochlear implant, or </a:t>
            </a:r>
            <a:r>
              <a:rPr lang="en-US" sz="2000" kern="0" dirty="0" err="1"/>
              <a:t>asplenia</a:t>
            </a:r>
            <a:endParaRPr lang="en-US" sz="2000" kern="0" dirty="0"/>
          </a:p>
          <a:p>
            <a:pPr marL="800100" lvl="1" indent="-342900" defTabSz="514350">
              <a:buFont typeface="Arial" panose="020B0604020202020204" pitchFamily="34" charset="0"/>
              <a:buChar char="•"/>
            </a:pPr>
            <a:r>
              <a:rPr lang="en-US" sz="2000" kern="0" dirty="0"/>
              <a:t>Close contacts and caregivers of severely immunosuppressed persons</a:t>
            </a:r>
          </a:p>
          <a:p>
            <a:pPr marL="800100" lvl="1" indent="-342900" defTabSz="514350">
              <a:buFont typeface="Arial" panose="020B0604020202020204" pitchFamily="34" charset="0"/>
              <a:buChar char="•"/>
            </a:pPr>
            <a:r>
              <a:rPr lang="en-US" sz="2000" kern="0" dirty="0"/>
              <a:t>Persons who have received influenza antiviral medications within the previous days (dependent on antiviral)</a:t>
            </a:r>
          </a:p>
          <a:p>
            <a:pPr marL="800100" lvl="1" indent="-342900" defTabSz="514350">
              <a:buFont typeface="Arial" panose="020B0604020202020204" pitchFamily="34" charset="0"/>
              <a:buChar char="•"/>
            </a:pPr>
            <a:r>
              <a:rPr lang="en-US" sz="2000" kern="0" dirty="0"/>
              <a:t>Persons with a cranial CSF leak; people with cochlear implants</a:t>
            </a:r>
          </a:p>
          <a:p>
            <a:pPr marL="800100" lvl="1" indent="-342900" defTabSz="514350">
              <a:buFont typeface="Arial" panose="020B0604020202020204" pitchFamily="34" charset="0"/>
              <a:buChar char="•"/>
            </a:pPr>
            <a:r>
              <a:rPr lang="en-US" sz="2000" kern="0" dirty="0"/>
              <a:t>Persons with a severe allergic reaction to any component of the vaccine or to a previous dose of any influenza vaccine (exception for allergy to egg)</a:t>
            </a:r>
          </a:p>
          <a:p>
            <a:pPr marL="800100" lvl="1" indent="-342900" defTabSz="514350">
              <a:buFont typeface="Arial" panose="020B0604020202020204" pitchFamily="34" charset="0"/>
              <a:buChar char="•"/>
            </a:pPr>
            <a:r>
              <a:rPr lang="en-US" sz="2000" kern="0" dirty="0"/>
              <a:t>Pregnancy</a:t>
            </a:r>
          </a:p>
          <a:p>
            <a:pPr defTabSz="514350"/>
            <a:r>
              <a:rPr lang="en-US" sz="2000" kern="0" dirty="0"/>
              <a:t>    	</a:t>
            </a:r>
          </a:p>
        </p:txBody>
      </p:sp>
      <p:sp>
        <p:nvSpPr>
          <p:cNvPr id="3" name="Slide Number Placeholder 2"/>
          <p:cNvSpPr>
            <a:spLocks noGrp="1"/>
          </p:cNvSpPr>
          <p:nvPr>
            <p:ph type="sldNum" sz="quarter" idx="12"/>
          </p:nvPr>
        </p:nvSpPr>
        <p:spPr>
          <a:xfrm>
            <a:off x="8178520" y="5873218"/>
            <a:ext cx="3377083" cy="433154"/>
          </a:xfrm>
        </p:spPr>
        <p:txBody>
          <a:bodyPr/>
          <a:lstStyle/>
          <a:p>
            <a:fld id="{6D22F896-40B5-4ADD-8801-0D06FADFA095}" type="slidenum">
              <a:rPr lang="en-US" smtClean="0"/>
              <a:t>39</a:t>
            </a:fld>
            <a:endParaRPr lang="en-US" dirty="0"/>
          </a:p>
        </p:txBody>
      </p:sp>
      <p:sp>
        <p:nvSpPr>
          <p:cNvPr id="8" name="Rectangle 7">
            <a:extLst>
              <a:ext uri="{FF2B5EF4-FFF2-40B4-BE49-F238E27FC236}">
                <a16:creationId xmlns:a16="http://schemas.microsoft.com/office/drawing/2014/main" id="{29F8B9F4-5DDF-BD4A-980C-4D6177DEDBC6}"/>
              </a:ext>
            </a:extLst>
          </p:cNvPr>
          <p:cNvSpPr/>
          <p:nvPr/>
        </p:nvSpPr>
        <p:spPr>
          <a:xfrm>
            <a:off x="8365064" y="6423622"/>
            <a:ext cx="6096000" cy="369332"/>
          </a:xfrm>
          <a:prstGeom prst="rect">
            <a:avLst/>
          </a:prstGeom>
        </p:spPr>
        <p:txBody>
          <a:bodyPr>
            <a:spAutoFit/>
          </a:bodyPr>
          <a:lstStyle/>
          <a:p>
            <a:r>
              <a:rPr lang="en-US" dirty="0">
                <a:hlinkClick r:id="rId3"/>
              </a:rPr>
              <a:t>SOURCE: MMWR CDC</a:t>
            </a:r>
            <a:endParaRPr lang="en-US" dirty="0"/>
          </a:p>
        </p:txBody>
      </p:sp>
      <p:sp>
        <p:nvSpPr>
          <p:cNvPr id="2" name="Date Placeholder 1">
            <a:extLst>
              <a:ext uri="{FF2B5EF4-FFF2-40B4-BE49-F238E27FC236}">
                <a16:creationId xmlns:a16="http://schemas.microsoft.com/office/drawing/2014/main" id="{0E18FCAC-6FE5-AB43-A8A3-00AF82864F13}"/>
              </a:ext>
            </a:extLst>
          </p:cNvPr>
          <p:cNvSpPr>
            <a:spLocks noGrp="1"/>
          </p:cNvSpPr>
          <p:nvPr>
            <p:ph type="dt" sz="half" idx="10"/>
          </p:nvPr>
        </p:nvSpPr>
        <p:spPr/>
        <p:txBody>
          <a:bodyPr/>
          <a:lstStyle/>
          <a:p>
            <a:r>
              <a:rPr lang="en-US"/>
              <a:t>9/12/22</a:t>
            </a:r>
            <a:endParaRPr lang="en-US" dirty="0"/>
          </a:p>
        </p:txBody>
      </p:sp>
      <p:sp>
        <p:nvSpPr>
          <p:cNvPr id="4" name="Footer Placeholder 3">
            <a:extLst>
              <a:ext uri="{FF2B5EF4-FFF2-40B4-BE49-F238E27FC236}">
                <a16:creationId xmlns:a16="http://schemas.microsoft.com/office/drawing/2014/main" id="{CCCCDEE3-72D3-A64C-BC97-91C6553A0197}"/>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74191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2"/>
          <p:cNvSpPr>
            <a:spLocks noGrp="1" noChangeArrowheads="1"/>
          </p:cNvSpPr>
          <p:nvPr>
            <p:ph type="title"/>
          </p:nvPr>
        </p:nvSpPr>
        <p:spPr>
          <a:xfrm>
            <a:off x="1828800" y="559832"/>
            <a:ext cx="7772400" cy="533400"/>
          </a:xfrm>
        </p:spPr>
        <p:txBody>
          <a:bodyPr>
            <a:noAutofit/>
          </a:bodyPr>
          <a:lstStyle/>
          <a:p>
            <a:pPr algn="ctr" eaLnBrk="1" hangingPunct="1"/>
            <a:r>
              <a:rPr lang="en-US" sz="3600" dirty="0">
                <a:solidFill>
                  <a:srgbClr val="FFFF99"/>
                </a:solidFill>
              </a:rPr>
              <a:t>Objectives</a:t>
            </a:r>
          </a:p>
        </p:txBody>
      </p:sp>
      <p:sp>
        <p:nvSpPr>
          <p:cNvPr id="198658" name="Rectangle 3"/>
          <p:cNvSpPr>
            <a:spLocks noGrp="1" noChangeArrowheads="1"/>
          </p:cNvSpPr>
          <p:nvPr>
            <p:ph type="body" idx="1"/>
          </p:nvPr>
        </p:nvSpPr>
        <p:spPr>
          <a:xfrm>
            <a:off x="1095022" y="1783644"/>
            <a:ext cx="9855200" cy="4419600"/>
          </a:xfrm>
        </p:spPr>
        <p:txBody>
          <a:bodyPr>
            <a:normAutofit/>
          </a:bodyPr>
          <a:lstStyle/>
          <a:p>
            <a:pPr eaLnBrk="1" hangingPunct="1">
              <a:buFontTx/>
              <a:buNone/>
            </a:pPr>
            <a:r>
              <a:rPr lang="en-US" dirty="0"/>
              <a:t>At the end of this presentation, you will be able to:</a:t>
            </a:r>
          </a:p>
          <a:p>
            <a:pPr eaLnBrk="1" hangingPunct="1"/>
            <a:r>
              <a:rPr lang="en-US" dirty="0"/>
              <a:t>Recall the role vaccines have played in preventing diseases</a:t>
            </a:r>
          </a:p>
          <a:p>
            <a:pPr eaLnBrk="1" hangingPunct="1"/>
            <a:r>
              <a:rPr lang="en-US" dirty="0"/>
              <a:t>Discuss the importance of vaccines for children, adolescents, and adults</a:t>
            </a:r>
          </a:p>
          <a:p>
            <a:pPr eaLnBrk="1" hangingPunct="1"/>
            <a:r>
              <a:rPr lang="en-US" dirty="0"/>
              <a:t>Summarize the most recent CDC recommendations for storage and handling of vaccines</a:t>
            </a:r>
          </a:p>
          <a:p>
            <a:pPr eaLnBrk="1" hangingPunct="1"/>
            <a:r>
              <a:rPr lang="en-US" dirty="0"/>
              <a:t>List at least 2 reliable sources for immunization information  </a:t>
            </a:r>
          </a:p>
          <a:p>
            <a:pPr eaLnBrk="1" hangingPunct="1">
              <a:buFontTx/>
              <a:buNone/>
            </a:pPr>
            <a:r>
              <a:rPr lang="en-US" dirty="0"/>
              <a:t> </a:t>
            </a:r>
          </a:p>
          <a:p>
            <a:pPr eaLnBrk="1" hangingPunct="1">
              <a:buFontTx/>
              <a:buNone/>
            </a:pPr>
            <a:endParaRPr lang="en-US" dirty="0"/>
          </a:p>
        </p:txBody>
      </p:sp>
      <p:sp>
        <p:nvSpPr>
          <p:cNvPr id="4" name="TextBox 3"/>
          <p:cNvSpPr txBox="1"/>
          <p:nvPr/>
        </p:nvSpPr>
        <p:spPr>
          <a:xfrm>
            <a:off x="7239000" y="457200"/>
            <a:ext cx="3200400" cy="369332"/>
          </a:xfrm>
          <a:prstGeom prst="rect">
            <a:avLst/>
          </a:prstGeom>
          <a:noFill/>
        </p:spPr>
        <p:txBody>
          <a:bodyPr wrap="square" rtlCol="0">
            <a:spAutoFit/>
          </a:bodyPr>
          <a:lstStyle/>
          <a:p>
            <a:pPr fontAlgn="base">
              <a:spcBef>
                <a:spcPct val="0"/>
              </a:spcBef>
              <a:spcAft>
                <a:spcPct val="0"/>
              </a:spcAft>
            </a:pPr>
            <a:r>
              <a:rPr lang="en-US" dirty="0">
                <a:solidFill>
                  <a:srgbClr val="00FFFF">
                    <a:lumMod val="60000"/>
                    <a:lumOff val="40000"/>
                  </a:srgbClr>
                </a:solidFill>
                <a:latin typeface="Arial" charset="0"/>
                <a:cs typeface="Arial" charset="0"/>
              </a:rPr>
              <a:t> </a:t>
            </a:r>
            <a:endParaRPr lang="en-US" dirty="0">
              <a:solidFill>
                <a:srgbClr val="92D050"/>
              </a:solidFill>
              <a:latin typeface="Arial" charset="0"/>
              <a:cs typeface="Arial" charset="0"/>
            </a:endParaRPr>
          </a:p>
        </p:txBody>
      </p:sp>
      <p:sp>
        <p:nvSpPr>
          <p:cNvPr id="3" name="Slide Number Placeholder 2"/>
          <p:cNvSpPr>
            <a:spLocks noGrp="1"/>
          </p:cNvSpPr>
          <p:nvPr>
            <p:ph type="sldNum" sz="quarter" idx="12"/>
          </p:nvPr>
        </p:nvSpPr>
        <p:spPr/>
        <p:txBody>
          <a:bodyPr/>
          <a:lstStyle/>
          <a:p>
            <a:fld id="{6D22F896-40B5-4ADD-8801-0D06FADFA095}" type="slidenum">
              <a:rPr lang="en-US" smtClean="0"/>
              <a:t>4</a:t>
            </a:fld>
            <a:endParaRPr lang="en-US" dirty="0"/>
          </a:p>
        </p:txBody>
      </p:sp>
      <p:sp>
        <p:nvSpPr>
          <p:cNvPr id="2" name="Date Placeholder 1">
            <a:extLst>
              <a:ext uri="{FF2B5EF4-FFF2-40B4-BE49-F238E27FC236}">
                <a16:creationId xmlns:a16="http://schemas.microsoft.com/office/drawing/2014/main" id="{1D795768-9277-1140-89F3-C50F58ECFA81}"/>
              </a:ext>
            </a:extLst>
          </p:cNvPr>
          <p:cNvSpPr>
            <a:spLocks noGrp="1"/>
          </p:cNvSpPr>
          <p:nvPr>
            <p:ph type="dt" sz="half" idx="10"/>
          </p:nvPr>
        </p:nvSpPr>
        <p:spPr/>
        <p:txBody>
          <a:bodyPr/>
          <a:lstStyle/>
          <a:p>
            <a:r>
              <a:rPr lang="en-US"/>
              <a:t>6/24/22</a:t>
            </a:r>
            <a:endParaRPr lang="en-US" dirty="0"/>
          </a:p>
        </p:txBody>
      </p:sp>
      <p:sp>
        <p:nvSpPr>
          <p:cNvPr id="5" name="Footer Placeholder 4">
            <a:extLst>
              <a:ext uri="{FF2B5EF4-FFF2-40B4-BE49-F238E27FC236}">
                <a16:creationId xmlns:a16="http://schemas.microsoft.com/office/drawing/2014/main" id="{4A7A6AB2-E8EF-2E4B-8BA4-7732E5632722}"/>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9384930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A2FA4-5CBD-7742-BBFB-CBA477DFE34A}"/>
              </a:ext>
            </a:extLst>
          </p:cNvPr>
          <p:cNvSpPr>
            <a:spLocks noGrp="1"/>
          </p:cNvSpPr>
          <p:nvPr>
            <p:ph type="title"/>
          </p:nvPr>
        </p:nvSpPr>
        <p:spPr/>
        <p:txBody>
          <a:bodyPr>
            <a:normAutofit fontScale="90000"/>
          </a:bodyPr>
          <a:lstStyle/>
          <a:p>
            <a:r>
              <a:rPr lang="en-US" dirty="0">
                <a:solidFill>
                  <a:schemeClr val="accent5">
                    <a:lumMod val="60000"/>
                    <a:lumOff val="40000"/>
                  </a:schemeClr>
                </a:solidFill>
              </a:rPr>
              <a:t>History of egg allergy and egg-based Influenza vaccines</a:t>
            </a:r>
          </a:p>
        </p:txBody>
      </p:sp>
      <p:sp>
        <p:nvSpPr>
          <p:cNvPr id="3" name="Content Placeholder 2">
            <a:extLst>
              <a:ext uri="{FF2B5EF4-FFF2-40B4-BE49-F238E27FC236}">
                <a16:creationId xmlns:a16="http://schemas.microsoft.com/office/drawing/2014/main" id="{E7637EE5-6E86-1A48-87C1-799BB5A9B660}"/>
              </a:ext>
            </a:extLst>
          </p:cNvPr>
          <p:cNvSpPr>
            <a:spLocks noGrp="1"/>
          </p:cNvSpPr>
          <p:nvPr>
            <p:ph idx="1"/>
          </p:nvPr>
        </p:nvSpPr>
        <p:spPr>
          <a:xfrm>
            <a:off x="331596" y="1825625"/>
            <a:ext cx="11384782" cy="4667250"/>
          </a:xfrm>
        </p:spPr>
        <p:txBody>
          <a:bodyPr>
            <a:normAutofit fontScale="85000" lnSpcReduction="20000"/>
          </a:bodyPr>
          <a:lstStyle/>
          <a:p>
            <a:r>
              <a:rPr lang="en-US" dirty="0"/>
              <a:t>Persons with a history of egg allergy who have experienced only urticaria (hives) after exposure to egg should receive influenza vaccine. </a:t>
            </a:r>
          </a:p>
          <a:p>
            <a:r>
              <a:rPr lang="en-US" dirty="0"/>
              <a:t>Any licensed, recommended influenza vaccine (i.e., any IIV4, RIV4, or LAIV4) that is otherwise appropriate for the recipient’s age and health status can be used. </a:t>
            </a:r>
          </a:p>
          <a:p>
            <a:r>
              <a:rPr lang="en-US" dirty="0"/>
              <a:t>Persons who report having had reactions to egg involving symptoms other than urticaria (e.g., angioedema or swelling, respiratory distress, lightheadedness, or recurrent vomiting) or who required epinephrine or another emergency medical intervention can also receive any licensed, recommended influenza vaccine (i.e., any IIV4, RIV4, or LAIV4) that is otherwise appropriate for their age and health status.</a:t>
            </a:r>
          </a:p>
          <a:p>
            <a:r>
              <a:rPr lang="en-US" dirty="0"/>
              <a:t>If a vaccine other than ccIIV4 or RIV4 is used, the selected vaccine should be administered in an inpatient or outpatient medical setting, including but not necessarily limited to hospitals, clinics, health departments, and physician offices. Vaccine administration should be supervised by a health care provider who is able to recognize and manage severe allergic reactions.</a:t>
            </a:r>
          </a:p>
        </p:txBody>
      </p:sp>
      <p:sp>
        <p:nvSpPr>
          <p:cNvPr id="4" name="Slide Number Placeholder 3">
            <a:extLst>
              <a:ext uri="{FF2B5EF4-FFF2-40B4-BE49-F238E27FC236}">
                <a16:creationId xmlns:a16="http://schemas.microsoft.com/office/drawing/2014/main" id="{FCB208D3-0E77-E342-98F1-D9239EBE7905}"/>
              </a:ext>
            </a:extLst>
          </p:cNvPr>
          <p:cNvSpPr>
            <a:spLocks noGrp="1"/>
          </p:cNvSpPr>
          <p:nvPr>
            <p:ph type="sldNum" sz="quarter" idx="12"/>
          </p:nvPr>
        </p:nvSpPr>
        <p:spPr>
          <a:xfrm>
            <a:off x="8973178" y="6322412"/>
            <a:ext cx="2743200" cy="365125"/>
          </a:xfrm>
        </p:spPr>
        <p:txBody>
          <a:bodyPr/>
          <a:lstStyle/>
          <a:p>
            <a:fld id="{6D22F896-40B5-4ADD-8801-0D06FADFA095}" type="slidenum">
              <a:rPr lang="en-US" smtClean="0"/>
              <a:t>40</a:t>
            </a:fld>
            <a:endParaRPr lang="en-US" dirty="0"/>
          </a:p>
        </p:txBody>
      </p:sp>
      <p:sp>
        <p:nvSpPr>
          <p:cNvPr id="6" name="Rectangle 5">
            <a:extLst>
              <a:ext uri="{FF2B5EF4-FFF2-40B4-BE49-F238E27FC236}">
                <a16:creationId xmlns:a16="http://schemas.microsoft.com/office/drawing/2014/main" id="{512B0FCF-24F8-1543-8B47-367C59F17800}"/>
              </a:ext>
            </a:extLst>
          </p:cNvPr>
          <p:cNvSpPr/>
          <p:nvPr/>
        </p:nvSpPr>
        <p:spPr>
          <a:xfrm>
            <a:off x="7189407" y="6492874"/>
            <a:ext cx="6096000" cy="369332"/>
          </a:xfrm>
          <a:prstGeom prst="rect">
            <a:avLst/>
          </a:prstGeom>
        </p:spPr>
        <p:txBody>
          <a:bodyPr>
            <a:spAutoFit/>
          </a:bodyPr>
          <a:lstStyle/>
          <a:p>
            <a:r>
              <a:rPr lang="en-US" dirty="0">
                <a:hlinkClick r:id="rId3"/>
              </a:rPr>
              <a:t>SOURCE: MMWR CDC</a:t>
            </a:r>
            <a:endParaRPr lang="en-US" dirty="0"/>
          </a:p>
        </p:txBody>
      </p:sp>
      <p:sp>
        <p:nvSpPr>
          <p:cNvPr id="5" name="Date Placeholder 4">
            <a:extLst>
              <a:ext uri="{FF2B5EF4-FFF2-40B4-BE49-F238E27FC236}">
                <a16:creationId xmlns:a16="http://schemas.microsoft.com/office/drawing/2014/main" id="{3A9D26E8-1810-844B-B921-542422BA843B}"/>
              </a:ext>
            </a:extLst>
          </p:cNvPr>
          <p:cNvSpPr>
            <a:spLocks noGrp="1"/>
          </p:cNvSpPr>
          <p:nvPr>
            <p:ph type="dt" sz="half" idx="10"/>
          </p:nvPr>
        </p:nvSpPr>
        <p:spPr/>
        <p:txBody>
          <a:bodyPr/>
          <a:lstStyle/>
          <a:p>
            <a:r>
              <a:rPr lang="en-US"/>
              <a:t>9/12/22</a:t>
            </a:r>
            <a:endParaRPr lang="en-US" dirty="0"/>
          </a:p>
        </p:txBody>
      </p:sp>
      <p:sp>
        <p:nvSpPr>
          <p:cNvPr id="7" name="Footer Placeholder 6">
            <a:extLst>
              <a:ext uri="{FF2B5EF4-FFF2-40B4-BE49-F238E27FC236}">
                <a16:creationId xmlns:a16="http://schemas.microsoft.com/office/drawing/2014/main" id="{0C17C093-A857-F947-8E42-6D38088B9925}"/>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7357940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3B354-5903-894D-AD72-CD4908E670E5}"/>
              </a:ext>
            </a:extLst>
          </p:cNvPr>
          <p:cNvSpPr>
            <a:spLocks noGrp="1"/>
          </p:cNvSpPr>
          <p:nvPr>
            <p:ph type="title"/>
          </p:nvPr>
        </p:nvSpPr>
        <p:spPr>
          <a:xfrm>
            <a:off x="597039" y="0"/>
            <a:ext cx="10515600" cy="1325563"/>
          </a:xfrm>
        </p:spPr>
        <p:txBody>
          <a:bodyPr/>
          <a:lstStyle/>
          <a:p>
            <a:r>
              <a:rPr lang="en-US" dirty="0">
                <a:solidFill>
                  <a:schemeClr val="accent5">
                    <a:lumMod val="60000"/>
                    <a:lumOff val="40000"/>
                  </a:schemeClr>
                </a:solidFill>
              </a:rPr>
              <a:t>Co-administration</a:t>
            </a:r>
          </a:p>
        </p:txBody>
      </p:sp>
      <p:sp>
        <p:nvSpPr>
          <p:cNvPr id="3" name="Content Placeholder 2">
            <a:extLst>
              <a:ext uri="{FF2B5EF4-FFF2-40B4-BE49-F238E27FC236}">
                <a16:creationId xmlns:a16="http://schemas.microsoft.com/office/drawing/2014/main" id="{1E78AED6-CAD3-A449-AB65-3DCDBA863F04}"/>
              </a:ext>
            </a:extLst>
          </p:cNvPr>
          <p:cNvSpPr>
            <a:spLocks noGrp="1"/>
          </p:cNvSpPr>
          <p:nvPr>
            <p:ph idx="1"/>
          </p:nvPr>
        </p:nvSpPr>
        <p:spPr>
          <a:xfrm>
            <a:off x="442127" y="1105319"/>
            <a:ext cx="11424976" cy="5496448"/>
          </a:xfrm>
        </p:spPr>
        <p:txBody>
          <a:bodyPr>
            <a:normAutofit fontScale="77500" lnSpcReduction="20000"/>
          </a:bodyPr>
          <a:lstStyle/>
          <a:p>
            <a:r>
              <a:rPr lang="en-US" sz="3400" dirty="0"/>
              <a:t>Inactivated influenza vaccines(IIV4s) and RIV4 may be administered simultaneously or sequentially with other inactivated vaccines or live vaccines. Injectable vaccines that are given concomitantly should be administered at separate anatomic sites. </a:t>
            </a:r>
          </a:p>
          <a:p>
            <a:r>
              <a:rPr lang="en-US" sz="3400" dirty="0"/>
              <a:t>LAIV4 can be administered simultaneously with other live or inactivated vaccines. However, if two live vaccines are not given simultaneously, then after administration of one live vaccine (such as LAIV4), at least 4 weeks should pass before another live vaccine is administered</a:t>
            </a:r>
          </a:p>
          <a:p>
            <a:r>
              <a:rPr lang="en-US" sz="3400" dirty="0"/>
              <a:t>Guidance concerning administration of COVID-19 vaccines with other vaccines indicates that these vaccines may be given with other vaccines, including influenza vaccines. </a:t>
            </a:r>
          </a:p>
          <a:p>
            <a:r>
              <a:rPr lang="en-US" sz="3400" dirty="0"/>
              <a:t>Providers should be aware of the potential for increased reactogenicity with coadministration and should consult the CDC guidance as more information becomes available. (This is more likely with the adjuvanted or high dose IIV4s which are recommended in persons 65 years and older.</a:t>
            </a:r>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FF4F5D12-043F-A048-8DC9-A7C21D840AFB}"/>
              </a:ext>
            </a:extLst>
          </p:cNvPr>
          <p:cNvSpPr>
            <a:spLocks noGrp="1"/>
          </p:cNvSpPr>
          <p:nvPr>
            <p:ph type="sldNum" sz="quarter" idx="12"/>
          </p:nvPr>
        </p:nvSpPr>
        <p:spPr/>
        <p:txBody>
          <a:bodyPr/>
          <a:lstStyle/>
          <a:p>
            <a:fld id="{6D22F896-40B5-4ADD-8801-0D06FADFA095}" type="slidenum">
              <a:rPr lang="en-US" smtClean="0"/>
              <a:t>41</a:t>
            </a:fld>
            <a:endParaRPr lang="en-US" dirty="0"/>
          </a:p>
        </p:txBody>
      </p:sp>
      <p:sp>
        <p:nvSpPr>
          <p:cNvPr id="5" name="Rectangle 4">
            <a:extLst>
              <a:ext uri="{FF2B5EF4-FFF2-40B4-BE49-F238E27FC236}">
                <a16:creationId xmlns:a16="http://schemas.microsoft.com/office/drawing/2014/main" id="{F507C897-BB7E-5F4F-8581-781EEF3041FC}"/>
              </a:ext>
            </a:extLst>
          </p:cNvPr>
          <p:cNvSpPr/>
          <p:nvPr/>
        </p:nvSpPr>
        <p:spPr>
          <a:xfrm>
            <a:off x="8365064" y="6423622"/>
            <a:ext cx="6096000" cy="369332"/>
          </a:xfrm>
          <a:prstGeom prst="rect">
            <a:avLst/>
          </a:prstGeom>
        </p:spPr>
        <p:txBody>
          <a:bodyPr>
            <a:spAutoFit/>
          </a:bodyPr>
          <a:lstStyle/>
          <a:p>
            <a:r>
              <a:rPr lang="en-US" dirty="0">
                <a:hlinkClick r:id="rId3"/>
              </a:rPr>
              <a:t>SOURCE: MMWR CDC</a:t>
            </a:r>
            <a:endParaRPr lang="en-US" dirty="0"/>
          </a:p>
        </p:txBody>
      </p:sp>
      <p:sp>
        <p:nvSpPr>
          <p:cNvPr id="6" name="Date Placeholder 5">
            <a:extLst>
              <a:ext uri="{FF2B5EF4-FFF2-40B4-BE49-F238E27FC236}">
                <a16:creationId xmlns:a16="http://schemas.microsoft.com/office/drawing/2014/main" id="{0A9943C7-943F-434A-A3BD-B6940561D3A2}"/>
              </a:ext>
            </a:extLst>
          </p:cNvPr>
          <p:cNvSpPr>
            <a:spLocks noGrp="1"/>
          </p:cNvSpPr>
          <p:nvPr>
            <p:ph type="dt" sz="half" idx="10"/>
          </p:nvPr>
        </p:nvSpPr>
        <p:spPr/>
        <p:txBody>
          <a:bodyPr/>
          <a:lstStyle/>
          <a:p>
            <a:r>
              <a:rPr lang="en-US"/>
              <a:t>9/12/22</a:t>
            </a:r>
            <a:endParaRPr lang="en-US" dirty="0"/>
          </a:p>
        </p:txBody>
      </p:sp>
      <p:sp>
        <p:nvSpPr>
          <p:cNvPr id="7" name="Footer Placeholder 6">
            <a:extLst>
              <a:ext uri="{FF2B5EF4-FFF2-40B4-BE49-F238E27FC236}">
                <a16:creationId xmlns:a16="http://schemas.microsoft.com/office/drawing/2014/main" id="{0EBAB4A6-175D-FB4F-9507-44BDDDD15E6A}"/>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6862247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2501A-5279-7837-6A34-400B17A1F1AE}"/>
              </a:ext>
            </a:extLst>
          </p:cNvPr>
          <p:cNvSpPr>
            <a:spLocks noGrp="1"/>
          </p:cNvSpPr>
          <p:nvPr>
            <p:ph type="title"/>
          </p:nvPr>
        </p:nvSpPr>
        <p:spPr/>
        <p:txBody>
          <a:bodyPr/>
          <a:lstStyle/>
          <a:p>
            <a:r>
              <a:rPr kumimoji="0" lang="en-US" sz="2800" b="0" i="0" u="none" strike="noStrike" kern="1200" cap="none" spc="0" normalizeH="0" baseline="0" noProof="0" dirty="0">
                <a:ln>
                  <a:noFill/>
                </a:ln>
                <a:solidFill>
                  <a:schemeClr val="accent5">
                    <a:lumMod val="60000"/>
                    <a:lumOff val="40000"/>
                  </a:schemeClr>
                </a:solidFill>
                <a:effectLst/>
                <a:uLnTx/>
                <a:uFillTx/>
                <a:ea typeface="+mj-ea"/>
                <a:cs typeface="+mj-cs"/>
              </a:rPr>
              <a:t>Influenza Vaccines Preference 2022-23 for Older Adults and other changes for 2022-23 influenza vaccination recommendations</a:t>
            </a:r>
            <a:endParaRPr lang="en-US" dirty="0">
              <a:solidFill>
                <a:schemeClr val="accent5">
                  <a:lumMod val="60000"/>
                  <a:lumOff val="40000"/>
                </a:schemeClr>
              </a:solidFill>
            </a:endParaRPr>
          </a:p>
        </p:txBody>
      </p:sp>
      <p:sp>
        <p:nvSpPr>
          <p:cNvPr id="3" name="Content Placeholder 2">
            <a:extLst>
              <a:ext uri="{FF2B5EF4-FFF2-40B4-BE49-F238E27FC236}">
                <a16:creationId xmlns:a16="http://schemas.microsoft.com/office/drawing/2014/main" id="{19BB0C55-73F7-0358-6881-F9420D1C28C8}"/>
              </a:ext>
            </a:extLst>
          </p:cNvPr>
          <p:cNvSpPr>
            <a:spLocks noGrp="1"/>
          </p:cNvSpPr>
          <p:nvPr>
            <p:ph idx="1"/>
          </p:nvPr>
        </p:nvSpPr>
        <p:spPr>
          <a:xfrm>
            <a:off x="1158100" y="1825625"/>
            <a:ext cx="10233800" cy="4351338"/>
          </a:xfrm>
        </p:spPr>
        <p:txBody>
          <a:bodyPr>
            <a:normAutofit/>
          </a:bodyPr>
          <a:lstStyle/>
          <a:p>
            <a:pPr marL="0" marR="0" lvl="0" indent="0" algn="l" defTabSz="914400" rtl="0" eaLnBrk="1" fontAlgn="auto" latinLnBrk="0" hangingPunct="1">
              <a:lnSpc>
                <a:spcPct val="90000"/>
              </a:lnSpc>
              <a:spcBef>
                <a:spcPts val="1000"/>
              </a:spcBef>
              <a:spcAft>
                <a:spcPts val="0"/>
              </a:spcAft>
              <a:buClrTx/>
              <a:buSzTx/>
              <a:buNone/>
              <a:tabLst/>
              <a:defRPr/>
            </a:pPr>
            <a:endParaRPr kumimoji="0" lang="en-US" sz="2400" b="0" i="1" u="sng" strike="noStrike" kern="1200" cap="none" spc="0" normalizeH="0" baseline="0" noProof="0" dirty="0">
              <a:ln>
                <a:noFill/>
              </a:ln>
              <a:solidFill>
                <a:schemeClr val="tx1"/>
              </a:solidFill>
              <a:effectLst/>
              <a:uLnTx/>
              <a:uFillTx/>
              <a:ea typeface="+mn-ea"/>
              <a:cs typeface="+mn-cs"/>
            </a:endParaRPr>
          </a:p>
          <a:p>
            <a:pPr lvl="0">
              <a:defRPr/>
            </a:pPr>
            <a:r>
              <a:rPr lang="en-US" sz="2400" dirty="0"/>
              <a:t>ACIP recommends that adults aged ≥65 years preferentially receive any one of the following higher dose or adjuvanted influenza vaccines: </a:t>
            </a:r>
          </a:p>
          <a:p>
            <a:pPr lvl="1">
              <a:defRPr/>
            </a:pPr>
            <a:r>
              <a:rPr lang="en-US" dirty="0"/>
              <a:t>quadrivalent high-dose inactivated influenza vaccine (HD-IIV4), </a:t>
            </a:r>
          </a:p>
          <a:p>
            <a:pPr lvl="1">
              <a:defRPr/>
            </a:pPr>
            <a:r>
              <a:rPr lang="en-US" dirty="0"/>
              <a:t>quadrivalent recombinant influenza vaccine (RIV4), or </a:t>
            </a:r>
          </a:p>
          <a:p>
            <a:pPr lvl="1">
              <a:defRPr/>
            </a:pPr>
            <a:r>
              <a:rPr lang="en-US" dirty="0"/>
              <a:t>quadrivalent adjuvanted inactivated influenza vaccine (aIIV4). </a:t>
            </a:r>
          </a:p>
          <a:p>
            <a:pPr lvl="0">
              <a:defRPr/>
            </a:pPr>
            <a:r>
              <a:rPr lang="en-US" sz="2400" dirty="0"/>
              <a:t>If none of these three vaccines is available at an opportunity for vaccine administration, then any other age-appropriate influenza vaccine should be used.</a:t>
            </a:r>
          </a:p>
          <a:p>
            <a:pPr lvl="0">
              <a:defRPr/>
            </a:pPr>
            <a:r>
              <a:rPr kumimoji="0" lang="en-US" sz="2400" b="0" i="1" u="sng" strike="noStrike" kern="1200" cap="none" spc="0" normalizeH="0" baseline="0" noProof="0" dirty="0">
                <a:ln>
                  <a:noFill/>
                </a:ln>
                <a:solidFill>
                  <a:schemeClr val="tx1"/>
                </a:solidFill>
                <a:effectLst/>
                <a:uLnTx/>
                <a:uFillTx/>
                <a:ea typeface="+mn-ea"/>
                <a:cs typeface="+mn-cs"/>
              </a:rPr>
              <a:t>No preference is expressed for any one of these three vaccines. </a:t>
            </a:r>
            <a:r>
              <a:rPr kumimoji="0" lang="en-US" sz="2400" b="0" i="0" u="none" strike="noStrike" kern="1200" cap="none" spc="0" normalizeH="0" baseline="0" noProof="0" dirty="0">
                <a:ln>
                  <a:noFill/>
                </a:ln>
                <a:solidFill>
                  <a:schemeClr val="tx1"/>
                </a:solidFill>
                <a:effectLst/>
                <a:uLnTx/>
                <a:uFillTx/>
                <a:ea typeface="+mn-ea"/>
                <a:cs typeface="+mn-cs"/>
              </a:rPr>
              <a:t> </a:t>
            </a:r>
            <a:br>
              <a:rPr kumimoji="0" lang="en-US" sz="1800" b="0" i="0" u="none" strike="noStrike" kern="1200" cap="none" spc="0" normalizeH="0" baseline="0" noProof="0" dirty="0">
                <a:ln>
                  <a:noFill/>
                </a:ln>
                <a:solidFill>
                  <a:schemeClr val="tx1"/>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86ACCA7-B2E9-999D-D60F-87DC1A79234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191571-414E-1C30-D6D6-2B1FF2EFD47A}"/>
              </a:ext>
            </a:extLst>
          </p:cNvPr>
          <p:cNvSpPr>
            <a:spLocks noGrp="1"/>
          </p:cNvSpPr>
          <p:nvPr>
            <p:ph type="sldNum" sz="quarter" idx="12"/>
          </p:nvPr>
        </p:nvSpPr>
        <p:spPr/>
        <p:txBody>
          <a:bodyPr/>
          <a:lstStyle/>
          <a:p>
            <a:fld id="{6D22F896-40B5-4ADD-8801-0D06FADFA095}" type="slidenum">
              <a:rPr lang="en-US" smtClean="0"/>
              <a:t>42</a:t>
            </a:fld>
            <a:endParaRPr lang="en-US" dirty="0"/>
          </a:p>
        </p:txBody>
      </p:sp>
      <p:sp>
        <p:nvSpPr>
          <p:cNvPr id="8" name="Date Placeholder 7">
            <a:extLst>
              <a:ext uri="{FF2B5EF4-FFF2-40B4-BE49-F238E27FC236}">
                <a16:creationId xmlns:a16="http://schemas.microsoft.com/office/drawing/2014/main" id="{A58AA122-45C7-56C2-BE84-AFFD8EB25314}"/>
              </a:ext>
            </a:extLst>
          </p:cNvPr>
          <p:cNvSpPr>
            <a:spLocks noGrp="1"/>
          </p:cNvSpPr>
          <p:nvPr>
            <p:ph type="dt" sz="half" idx="10"/>
          </p:nvPr>
        </p:nvSpPr>
        <p:spPr/>
        <p:txBody>
          <a:bodyPr/>
          <a:lstStyle/>
          <a:p>
            <a:r>
              <a:rPr lang="en-US"/>
              <a:t>9/12/22</a:t>
            </a:r>
            <a:endParaRPr lang="en-US" dirty="0"/>
          </a:p>
        </p:txBody>
      </p:sp>
    </p:spTree>
    <p:extLst>
      <p:ext uri="{BB962C8B-B14F-4D97-AF65-F5344CB8AC3E}">
        <p14:creationId xmlns:p14="http://schemas.microsoft.com/office/powerpoint/2010/main" val="8306894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539CD-E569-3C45-D5F4-8733E891C24F}"/>
              </a:ext>
            </a:extLst>
          </p:cNvPr>
          <p:cNvSpPr>
            <a:spLocks noGrp="1"/>
          </p:cNvSpPr>
          <p:nvPr>
            <p:ph type="title"/>
          </p:nvPr>
        </p:nvSpPr>
        <p:spPr/>
        <p:txBody>
          <a:bodyPr>
            <a:normAutofit/>
          </a:bodyPr>
          <a:lstStyle/>
          <a:p>
            <a:r>
              <a:rPr lang="en-US" sz="4000" dirty="0">
                <a:solidFill>
                  <a:schemeClr val="accent5">
                    <a:lumMod val="60000"/>
                    <a:lumOff val="40000"/>
                  </a:schemeClr>
                </a:solidFill>
              </a:rPr>
              <a:t>Timing of Influenza Vaccination</a:t>
            </a:r>
          </a:p>
        </p:txBody>
      </p:sp>
      <p:sp>
        <p:nvSpPr>
          <p:cNvPr id="3" name="Content Placeholder 2">
            <a:extLst>
              <a:ext uri="{FF2B5EF4-FFF2-40B4-BE49-F238E27FC236}">
                <a16:creationId xmlns:a16="http://schemas.microsoft.com/office/drawing/2014/main" id="{3B5C95BD-0E8F-8299-8BC3-18853366712C}"/>
              </a:ext>
            </a:extLst>
          </p:cNvPr>
          <p:cNvSpPr>
            <a:spLocks noGrp="1"/>
          </p:cNvSpPr>
          <p:nvPr>
            <p:ph idx="1"/>
          </p:nvPr>
        </p:nvSpPr>
        <p:spPr/>
        <p:txBody>
          <a:bodyPr/>
          <a:lstStyle/>
          <a:p>
            <a:r>
              <a:rPr lang="en-US" dirty="0"/>
              <a:t>Influenza vaccines might be available as early as July or August; however, vaccination during these months is not recommended for most groups because of the possible waning of immunity over the course of the influenza season </a:t>
            </a:r>
          </a:p>
          <a:p>
            <a:r>
              <a:rPr lang="en-US" dirty="0"/>
              <a:t>For most persons who need only 1 dose of influenza vaccine for the season, vaccination should ideally be offered during September or October. </a:t>
            </a:r>
          </a:p>
          <a:p>
            <a:r>
              <a:rPr lang="en-US" dirty="0"/>
              <a:t>However, vaccination should continue after October and throughout the influenza season as long as influenza viruses are circulating and unexpired vaccine is available. </a:t>
            </a:r>
          </a:p>
        </p:txBody>
      </p:sp>
      <p:sp>
        <p:nvSpPr>
          <p:cNvPr id="4" name="Date Placeholder 3">
            <a:extLst>
              <a:ext uri="{FF2B5EF4-FFF2-40B4-BE49-F238E27FC236}">
                <a16:creationId xmlns:a16="http://schemas.microsoft.com/office/drawing/2014/main" id="{07895C26-5C10-4BEB-2156-F100B9C7101A}"/>
              </a:ext>
            </a:extLst>
          </p:cNvPr>
          <p:cNvSpPr>
            <a:spLocks noGrp="1"/>
          </p:cNvSpPr>
          <p:nvPr>
            <p:ph type="dt" sz="half" idx="10"/>
          </p:nvPr>
        </p:nvSpPr>
        <p:spPr/>
        <p:txBody>
          <a:bodyPr/>
          <a:lstStyle/>
          <a:p>
            <a:r>
              <a:rPr lang="en-US"/>
              <a:t>9/12/22</a:t>
            </a:r>
            <a:endParaRPr lang="en-US" dirty="0"/>
          </a:p>
        </p:txBody>
      </p:sp>
      <p:sp>
        <p:nvSpPr>
          <p:cNvPr id="5" name="Footer Placeholder 4">
            <a:extLst>
              <a:ext uri="{FF2B5EF4-FFF2-40B4-BE49-F238E27FC236}">
                <a16:creationId xmlns:a16="http://schemas.microsoft.com/office/drawing/2014/main" id="{35F92789-AE9E-3DC9-0A28-A7EF959A889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C6089D-9BE2-DFDA-FE70-E9D8BE80C245}"/>
              </a:ext>
            </a:extLst>
          </p:cNvPr>
          <p:cNvSpPr>
            <a:spLocks noGrp="1"/>
          </p:cNvSpPr>
          <p:nvPr>
            <p:ph type="sldNum" sz="quarter" idx="12"/>
          </p:nvPr>
        </p:nvSpPr>
        <p:spPr/>
        <p:txBody>
          <a:bodyPr/>
          <a:lstStyle/>
          <a:p>
            <a:fld id="{6D22F896-40B5-4ADD-8801-0D06FADFA095}" type="slidenum">
              <a:rPr lang="en-US" smtClean="0"/>
              <a:t>43</a:t>
            </a:fld>
            <a:endParaRPr lang="en-US" dirty="0"/>
          </a:p>
        </p:txBody>
      </p:sp>
    </p:spTree>
    <p:extLst>
      <p:ext uri="{BB962C8B-B14F-4D97-AF65-F5344CB8AC3E}">
        <p14:creationId xmlns:p14="http://schemas.microsoft.com/office/powerpoint/2010/main" val="3875844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2"/>
          <p:cNvSpPr>
            <a:spLocks noGrp="1" noChangeArrowheads="1"/>
          </p:cNvSpPr>
          <p:nvPr>
            <p:ph type="title" idx="4294967295"/>
          </p:nvPr>
        </p:nvSpPr>
        <p:spPr>
          <a:xfrm>
            <a:off x="1499936" y="465222"/>
            <a:ext cx="9144000" cy="762000"/>
          </a:xfrm>
        </p:spPr>
        <p:txBody>
          <a:bodyPr>
            <a:normAutofit fontScale="90000"/>
          </a:bodyPr>
          <a:lstStyle/>
          <a:p>
            <a:pPr algn="ctr" eaLnBrk="1" hangingPunct="1"/>
            <a:r>
              <a:rPr lang="en-US" sz="3600" dirty="0">
                <a:solidFill>
                  <a:srgbClr val="FFFF99"/>
                </a:solidFill>
              </a:rPr>
              <a:t>Hepatitis A Vaccine for Children and Adolescents*</a:t>
            </a:r>
            <a:endParaRPr lang="en-US" sz="3600" dirty="0"/>
          </a:p>
        </p:txBody>
      </p:sp>
      <p:sp>
        <p:nvSpPr>
          <p:cNvPr id="238594" name="Rectangle 3"/>
          <p:cNvSpPr>
            <a:spLocks noGrp="1" noChangeArrowheads="1"/>
          </p:cNvSpPr>
          <p:nvPr>
            <p:ph type="body" idx="4294967295"/>
          </p:nvPr>
        </p:nvSpPr>
        <p:spPr>
          <a:xfrm>
            <a:off x="788189" y="1419725"/>
            <a:ext cx="10961851" cy="4752475"/>
          </a:xfrm>
        </p:spPr>
        <p:txBody>
          <a:bodyPr>
            <a:normAutofit fontScale="85000" lnSpcReduction="20000"/>
          </a:bodyPr>
          <a:lstStyle/>
          <a:p>
            <a:pPr eaLnBrk="1" hangingPunct="1">
              <a:lnSpc>
                <a:spcPct val="90000"/>
              </a:lnSpc>
              <a:buClr>
                <a:schemeClr val="tx1"/>
              </a:buClr>
              <a:buFontTx/>
              <a:buNone/>
            </a:pPr>
            <a:r>
              <a:rPr lang="en-US" dirty="0"/>
              <a:t>ACIP recommends 2 doses of hepatitis A vaccine for:</a:t>
            </a:r>
          </a:p>
          <a:p>
            <a:pPr>
              <a:spcBef>
                <a:spcPts val="0"/>
              </a:spcBef>
              <a:buClr>
                <a:schemeClr val="tx1"/>
              </a:buClr>
            </a:pPr>
            <a:endParaRPr lang="en-US" dirty="0"/>
          </a:p>
          <a:p>
            <a:pPr>
              <a:lnSpc>
                <a:spcPct val="120000"/>
              </a:lnSpc>
              <a:spcBef>
                <a:spcPts val="0"/>
              </a:spcBef>
              <a:buClr>
                <a:schemeClr val="tx1"/>
              </a:buClr>
            </a:pPr>
            <a:r>
              <a:rPr lang="en-US" dirty="0"/>
              <a:t>All children 12 through 23 months of age (Separate the 2 doses by a minimum of 6 months)</a:t>
            </a:r>
          </a:p>
          <a:p>
            <a:pPr>
              <a:lnSpc>
                <a:spcPct val="120000"/>
              </a:lnSpc>
              <a:spcBef>
                <a:spcPts val="0"/>
              </a:spcBef>
              <a:buClr>
                <a:schemeClr val="tx1"/>
              </a:buClr>
            </a:pPr>
            <a:endParaRPr lang="en-US" dirty="0"/>
          </a:p>
          <a:p>
            <a:pPr>
              <a:spcBef>
                <a:spcPts val="0"/>
              </a:spcBef>
              <a:buClr>
                <a:schemeClr val="tx1"/>
              </a:buClr>
            </a:pPr>
            <a:r>
              <a:rPr lang="en-US" dirty="0"/>
              <a:t>Any child or adolescent 2 through 18 years, not previously vaccinated</a:t>
            </a:r>
          </a:p>
          <a:p>
            <a:pPr>
              <a:spcBef>
                <a:spcPts val="0"/>
              </a:spcBef>
              <a:buClr>
                <a:schemeClr val="tx1"/>
              </a:buClr>
            </a:pPr>
            <a:endParaRPr lang="en-US" dirty="0"/>
          </a:p>
          <a:p>
            <a:pPr>
              <a:lnSpc>
                <a:spcPct val="120000"/>
              </a:lnSpc>
              <a:spcBef>
                <a:spcPts val="0"/>
              </a:spcBef>
              <a:buClr>
                <a:schemeClr val="tx1"/>
              </a:buClr>
            </a:pPr>
            <a:r>
              <a:rPr lang="en-US" dirty="0">
                <a:solidFill>
                  <a:schemeClr val="tx1"/>
                </a:solidFill>
              </a:rPr>
              <a:t>All persons &gt;1 year of age at increased risk for HAV infection or at increased risk for severe disease from HAV infection including persons experiencing homelessness, persons with chronic liver disease, persons living with HIV</a:t>
            </a:r>
          </a:p>
          <a:p>
            <a:pPr>
              <a:spcBef>
                <a:spcPts val="0"/>
              </a:spcBef>
              <a:buClr>
                <a:schemeClr val="tx1"/>
              </a:buClr>
            </a:pPr>
            <a:endParaRPr lang="en-US" dirty="0">
              <a:solidFill>
                <a:schemeClr val="tx1"/>
              </a:solidFill>
              <a:cs typeface="Arial" panose="020B0604020202020204" pitchFamily="34" charset="0"/>
            </a:endParaRPr>
          </a:p>
          <a:p>
            <a:pPr>
              <a:lnSpc>
                <a:spcPct val="120000"/>
              </a:lnSpc>
              <a:spcBef>
                <a:spcPts val="0"/>
              </a:spcBef>
              <a:buClr>
                <a:schemeClr val="tx1"/>
              </a:buClr>
            </a:pPr>
            <a:r>
              <a:rPr lang="en-US" sz="2800" dirty="0">
                <a:solidFill>
                  <a:schemeClr val="tx1"/>
                </a:solidFill>
                <a:cs typeface="Arial" panose="020B0604020202020204" pitchFamily="34" charset="0"/>
              </a:rPr>
              <a:t>Infants 6-11 mos. traveling outside the U.S. when protection against HAV is recommended. Revaccinate with 2 doses, separated by at least 6 months, between age 12-23 months.</a:t>
            </a:r>
          </a:p>
          <a:p>
            <a:pPr marL="0" indent="0">
              <a:spcBef>
                <a:spcPts val="0"/>
              </a:spcBef>
              <a:buClr>
                <a:schemeClr val="tx1"/>
              </a:buClr>
              <a:buNone/>
            </a:pPr>
            <a:endParaRPr lang="en-US" dirty="0"/>
          </a:p>
        </p:txBody>
      </p:sp>
      <p:sp>
        <p:nvSpPr>
          <p:cNvPr id="4" name="Rectangle 3"/>
          <p:cNvSpPr/>
          <p:nvPr/>
        </p:nvSpPr>
        <p:spPr>
          <a:xfrm>
            <a:off x="304800" y="6119336"/>
            <a:ext cx="9977120" cy="738664"/>
          </a:xfrm>
          <a:prstGeom prst="rect">
            <a:avLst/>
          </a:prstGeom>
        </p:spPr>
        <p:txBody>
          <a:bodyPr wrap="square">
            <a:spAutoFit/>
          </a:bodyPr>
          <a:lstStyle/>
          <a:p>
            <a:r>
              <a:rPr lang="en-US" sz="1400" b="1" dirty="0"/>
              <a:t>*MMWR, May 19, 2006, Vol 55, #RR-07   **MMWR, Nov. 2, 2018, Vol. 67, No. 43 and </a:t>
            </a:r>
            <a:r>
              <a:rPr lang="en-US" sz="1400" b="1" dirty="0">
                <a:hlinkClick r:id="rId3"/>
              </a:rPr>
              <a:t>https://www.cdc.gov/mmwr/volumes/69/rr/pdfs/rr6905a1-H.pdf</a:t>
            </a:r>
            <a:r>
              <a:rPr lang="en-US" sz="1400" b="1" dirty="0"/>
              <a:t>, MMWR, July 3, 2020, Vol 69, #RR-05 https://</a:t>
            </a:r>
            <a:r>
              <a:rPr lang="en-US" sz="1400" b="1" dirty="0" err="1"/>
              <a:t>www.cdc.gov</a:t>
            </a:r>
            <a:r>
              <a:rPr lang="en-US" sz="1400" b="1" dirty="0"/>
              <a:t>/vaccines/schedules/hcp/</a:t>
            </a:r>
            <a:r>
              <a:rPr lang="en-US" sz="1400" b="1" dirty="0" err="1"/>
              <a:t>imz</a:t>
            </a:r>
            <a:r>
              <a:rPr lang="en-US" sz="1400" b="1" dirty="0"/>
              <a:t>/child-</a:t>
            </a:r>
            <a:r>
              <a:rPr lang="en-US" sz="1400" b="1" dirty="0" err="1"/>
              <a:t>adolescent.html</a:t>
            </a:r>
            <a:endParaRPr lang="en-US" sz="1400" b="1" dirty="0"/>
          </a:p>
        </p:txBody>
      </p:sp>
      <p:sp>
        <p:nvSpPr>
          <p:cNvPr id="2" name="Slide Number Placeholder 1"/>
          <p:cNvSpPr>
            <a:spLocks noGrp="1"/>
          </p:cNvSpPr>
          <p:nvPr>
            <p:ph type="sldNum" sz="quarter" idx="12"/>
          </p:nvPr>
        </p:nvSpPr>
        <p:spPr/>
        <p:txBody>
          <a:bodyPr/>
          <a:lstStyle/>
          <a:p>
            <a:fld id="{6D22F896-40B5-4ADD-8801-0D06FADFA095}" type="slidenum">
              <a:rPr lang="en-US" smtClean="0"/>
              <a:t>44</a:t>
            </a:fld>
            <a:endParaRPr lang="en-US" dirty="0"/>
          </a:p>
        </p:txBody>
      </p:sp>
      <p:sp>
        <p:nvSpPr>
          <p:cNvPr id="3" name="Date Placeholder 2">
            <a:extLst>
              <a:ext uri="{FF2B5EF4-FFF2-40B4-BE49-F238E27FC236}">
                <a16:creationId xmlns:a16="http://schemas.microsoft.com/office/drawing/2014/main" id="{7C24A5AF-C1CE-AB4C-AABD-55996CABAFCA}"/>
              </a:ext>
            </a:extLst>
          </p:cNvPr>
          <p:cNvSpPr>
            <a:spLocks noGrp="1"/>
          </p:cNvSpPr>
          <p:nvPr>
            <p:ph type="dt" sz="half" idx="10"/>
          </p:nvPr>
        </p:nvSpPr>
        <p:spPr/>
        <p:txBody>
          <a:bodyPr/>
          <a:lstStyle/>
          <a:p>
            <a:r>
              <a:rPr lang="en-US"/>
              <a:t>6/24/22</a:t>
            </a:r>
            <a:endParaRPr lang="en-US" dirty="0"/>
          </a:p>
        </p:txBody>
      </p:sp>
      <p:sp>
        <p:nvSpPr>
          <p:cNvPr id="5" name="Footer Placeholder 4">
            <a:extLst>
              <a:ext uri="{FF2B5EF4-FFF2-40B4-BE49-F238E27FC236}">
                <a16:creationId xmlns:a16="http://schemas.microsoft.com/office/drawing/2014/main" id="{719B25F7-F412-6941-A988-7EE11905FC38}"/>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72428630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2"/>
          <p:cNvSpPr>
            <a:spLocks noGrp="1" noChangeArrowheads="1"/>
          </p:cNvSpPr>
          <p:nvPr>
            <p:ph type="title" idx="4294967295"/>
          </p:nvPr>
        </p:nvSpPr>
        <p:spPr>
          <a:xfrm>
            <a:off x="1933072" y="315734"/>
            <a:ext cx="8153400" cy="685800"/>
          </a:xfrm>
        </p:spPr>
        <p:txBody>
          <a:bodyPr>
            <a:normAutofit fontScale="90000"/>
          </a:bodyPr>
          <a:lstStyle/>
          <a:p>
            <a:pPr algn="ctr" eaLnBrk="1" hangingPunct="1"/>
            <a:r>
              <a:rPr lang="en-US" sz="3600" dirty="0">
                <a:solidFill>
                  <a:srgbClr val="FFFF99"/>
                </a:solidFill>
              </a:rPr>
              <a:t>Hepatitis A Vaccine Recommendations for Adults*</a:t>
            </a:r>
            <a:endParaRPr lang="en-US" sz="3600" dirty="0">
              <a:solidFill>
                <a:schemeClr val="bg1"/>
              </a:solidFill>
            </a:endParaRPr>
          </a:p>
        </p:txBody>
      </p:sp>
      <p:sp>
        <p:nvSpPr>
          <p:cNvPr id="292867" name="Rectangle 3"/>
          <p:cNvSpPr>
            <a:spLocks noGrp="1" noChangeArrowheads="1"/>
          </p:cNvSpPr>
          <p:nvPr>
            <p:ph type="body" idx="4294967295"/>
          </p:nvPr>
        </p:nvSpPr>
        <p:spPr>
          <a:xfrm>
            <a:off x="389960" y="1102894"/>
            <a:ext cx="11239625" cy="5309574"/>
          </a:xfrm>
        </p:spPr>
        <p:txBody>
          <a:bodyPr>
            <a:normAutofit/>
          </a:bodyPr>
          <a:lstStyle/>
          <a:p>
            <a:pPr marL="627063" lvl="3" indent="-280988">
              <a:lnSpc>
                <a:spcPct val="150000"/>
              </a:lnSpc>
              <a:spcBef>
                <a:spcPts val="0"/>
              </a:spcBef>
              <a:buClr>
                <a:schemeClr val="tx1"/>
              </a:buClr>
              <a:buFontTx/>
              <a:buChar char="•"/>
            </a:pPr>
            <a:r>
              <a:rPr lang="en-US" sz="2000" dirty="0">
                <a:cs typeface="Arial" panose="020B0604020202020204" pitchFamily="34" charset="0"/>
              </a:rPr>
              <a:t>All persons 1 year and older infected with HIV</a:t>
            </a:r>
          </a:p>
          <a:p>
            <a:pPr marL="627063" lvl="3" indent="-280988">
              <a:lnSpc>
                <a:spcPct val="150000"/>
              </a:lnSpc>
              <a:spcBef>
                <a:spcPts val="0"/>
              </a:spcBef>
              <a:buClr>
                <a:schemeClr val="tx1"/>
              </a:buClr>
              <a:buFontTx/>
              <a:buChar char="•"/>
            </a:pPr>
            <a:r>
              <a:rPr lang="en-US" sz="2000" dirty="0">
                <a:cs typeface="Arial" panose="020B0604020202020204" pitchFamily="34" charset="0"/>
              </a:rPr>
              <a:t>Vaccination of pregnant women identified to be at risk for HAV infection during pregnancy (e.g. international travelers, persons who use illegal drugs, etc.)</a:t>
            </a:r>
          </a:p>
          <a:p>
            <a:pPr marL="627063" lvl="3" indent="-280988">
              <a:lnSpc>
                <a:spcPct val="150000"/>
              </a:lnSpc>
              <a:spcBef>
                <a:spcPts val="0"/>
              </a:spcBef>
              <a:buClr>
                <a:schemeClr val="tx1"/>
              </a:buClr>
              <a:buFontTx/>
              <a:buChar char="•"/>
            </a:pPr>
            <a:r>
              <a:rPr lang="en-US" sz="2000" dirty="0">
                <a:cs typeface="Arial" panose="020B0604020202020204" pitchFamily="34" charset="0"/>
              </a:rPr>
              <a:t>During outbreaks of Hepatitis A in persons at risk for HAV infection</a:t>
            </a:r>
          </a:p>
          <a:p>
            <a:pPr marL="627063" lvl="3" indent="-280988">
              <a:lnSpc>
                <a:spcPct val="150000"/>
              </a:lnSpc>
              <a:spcBef>
                <a:spcPts val="0"/>
              </a:spcBef>
              <a:buClr>
                <a:schemeClr val="tx1"/>
              </a:buClr>
              <a:buFontTx/>
              <a:buChar char="•"/>
            </a:pPr>
            <a:r>
              <a:rPr lang="en-US" sz="2000" dirty="0">
                <a:cs typeface="Arial" panose="020B0604020202020204" pitchFamily="34" charset="0"/>
              </a:rPr>
              <a:t>Those traveling or working in countries with high or intermediate endemicity of infection</a:t>
            </a:r>
          </a:p>
          <a:p>
            <a:pPr marL="627063" lvl="3" indent="-280988">
              <a:lnSpc>
                <a:spcPct val="150000"/>
              </a:lnSpc>
              <a:spcBef>
                <a:spcPts val="0"/>
              </a:spcBef>
              <a:buClr>
                <a:schemeClr val="tx1"/>
              </a:buClr>
              <a:buFontTx/>
              <a:buChar char="•"/>
            </a:pPr>
            <a:r>
              <a:rPr lang="en-US" sz="2000" dirty="0">
                <a:cs typeface="Arial" panose="020B0604020202020204" pitchFamily="34" charset="0"/>
              </a:rPr>
              <a:t>Men who have sex with men</a:t>
            </a:r>
          </a:p>
          <a:p>
            <a:pPr marL="627063" lvl="3" indent="-280988">
              <a:lnSpc>
                <a:spcPct val="150000"/>
              </a:lnSpc>
              <a:spcBef>
                <a:spcPts val="0"/>
              </a:spcBef>
              <a:buClr>
                <a:schemeClr val="tx1"/>
              </a:buClr>
              <a:buFontTx/>
              <a:buChar char="•"/>
            </a:pPr>
            <a:r>
              <a:rPr lang="en-US" sz="2000" dirty="0">
                <a:cs typeface="Arial" panose="020B0604020202020204" pitchFamily="34" charset="0"/>
              </a:rPr>
              <a:t>Users of injecting and non-injecting drugs</a:t>
            </a:r>
          </a:p>
          <a:p>
            <a:pPr marL="627063" lvl="3" indent="-280988">
              <a:lnSpc>
                <a:spcPct val="150000"/>
              </a:lnSpc>
              <a:spcBef>
                <a:spcPts val="0"/>
              </a:spcBef>
              <a:buClr>
                <a:schemeClr val="tx1"/>
              </a:buClr>
              <a:buFontTx/>
              <a:buChar char="•"/>
            </a:pPr>
            <a:r>
              <a:rPr lang="en-US" sz="2000" dirty="0">
                <a:cs typeface="Arial" panose="020B0604020202020204" pitchFamily="34" charset="0"/>
              </a:rPr>
              <a:t>Persons with chronic liver disease or on dialysis</a:t>
            </a:r>
          </a:p>
          <a:p>
            <a:pPr marL="627063" lvl="3" indent="-280988">
              <a:lnSpc>
                <a:spcPct val="150000"/>
              </a:lnSpc>
              <a:spcBef>
                <a:spcPts val="0"/>
              </a:spcBef>
              <a:buClr>
                <a:schemeClr val="tx1"/>
              </a:buClr>
              <a:buFontTx/>
              <a:buChar char="•"/>
            </a:pPr>
            <a:r>
              <a:rPr lang="en-US" sz="2000" dirty="0">
                <a:cs typeface="Arial" panose="020B0604020202020204" pitchFamily="34" charset="0"/>
              </a:rPr>
              <a:t>Persons working with HAV positive primates or with HAV in research laboratory setting</a:t>
            </a:r>
          </a:p>
          <a:p>
            <a:pPr marL="627063" lvl="3" indent="-280988">
              <a:lnSpc>
                <a:spcPct val="150000"/>
              </a:lnSpc>
              <a:spcBef>
                <a:spcPts val="0"/>
              </a:spcBef>
              <a:buClr>
                <a:schemeClr val="tx1"/>
              </a:buClr>
              <a:buFontTx/>
              <a:buChar char="•"/>
            </a:pPr>
            <a:r>
              <a:rPr lang="en-US" sz="2000" dirty="0">
                <a:cs typeface="Arial" panose="020B0604020202020204" pitchFamily="34" charset="0"/>
              </a:rPr>
              <a:t>U. S. Adopters of adoptees from countries with high rates of hepatitis should receive t</a:t>
            </a:r>
            <a:r>
              <a:rPr lang="en-US" sz="2000" u="sng" dirty="0">
                <a:cs typeface="Arial" panose="020B0604020202020204" pitchFamily="34" charset="0"/>
              </a:rPr>
              <a:t>he first dose of the 2-dose series as soon as adoption is planned.***</a:t>
            </a:r>
          </a:p>
        </p:txBody>
      </p:sp>
      <p:sp>
        <p:nvSpPr>
          <p:cNvPr id="3" name="Slide Number Placeholder 2"/>
          <p:cNvSpPr>
            <a:spLocks noGrp="1"/>
          </p:cNvSpPr>
          <p:nvPr>
            <p:ph type="sldNum" sz="quarter" idx="12"/>
          </p:nvPr>
        </p:nvSpPr>
        <p:spPr>
          <a:xfrm>
            <a:off x="8968690" y="6315315"/>
            <a:ext cx="2743200" cy="365125"/>
          </a:xfrm>
        </p:spPr>
        <p:txBody>
          <a:bodyPr/>
          <a:lstStyle/>
          <a:p>
            <a:fld id="{6D22F896-40B5-4ADD-8801-0D06FADFA095}" type="slidenum">
              <a:rPr lang="en-US" smtClean="0"/>
              <a:t>45</a:t>
            </a:fld>
            <a:endParaRPr lang="en-US" dirty="0"/>
          </a:p>
        </p:txBody>
      </p:sp>
      <p:sp>
        <p:nvSpPr>
          <p:cNvPr id="2" name="TextBox 1">
            <a:extLst>
              <a:ext uri="{FF2B5EF4-FFF2-40B4-BE49-F238E27FC236}">
                <a16:creationId xmlns:a16="http://schemas.microsoft.com/office/drawing/2014/main" id="{F82523AC-F4B4-8A4A-A4FE-5C8803CE3E74}"/>
              </a:ext>
            </a:extLst>
          </p:cNvPr>
          <p:cNvSpPr txBox="1"/>
          <p:nvPr/>
        </p:nvSpPr>
        <p:spPr>
          <a:xfrm>
            <a:off x="389960" y="6412468"/>
            <a:ext cx="10904880" cy="369332"/>
          </a:xfrm>
          <a:prstGeom prst="rect">
            <a:avLst/>
          </a:prstGeom>
          <a:noFill/>
        </p:spPr>
        <p:txBody>
          <a:bodyPr wrap="square" rtlCol="0">
            <a:spAutoFit/>
          </a:bodyPr>
          <a:lstStyle/>
          <a:p>
            <a:r>
              <a:rPr lang="en-US" b="1" dirty="0">
                <a:hlinkClick r:id="rId3"/>
              </a:rPr>
              <a:t>https://www.cdc.gov/mmwr/volumes/69/rr/pdfs/rr6905a1-H.pdf</a:t>
            </a:r>
            <a:r>
              <a:rPr lang="en-US" b="1" dirty="0"/>
              <a:t>, MMWR, July 3, 2020, Vol 69, #RR-05</a:t>
            </a:r>
            <a:endParaRPr lang="en-US" dirty="0"/>
          </a:p>
        </p:txBody>
      </p:sp>
      <p:sp>
        <p:nvSpPr>
          <p:cNvPr id="4" name="Date Placeholder 3">
            <a:extLst>
              <a:ext uri="{FF2B5EF4-FFF2-40B4-BE49-F238E27FC236}">
                <a16:creationId xmlns:a16="http://schemas.microsoft.com/office/drawing/2014/main" id="{437FCBC6-9924-7F4C-A1A1-313E9E9CD1BD}"/>
              </a:ext>
            </a:extLst>
          </p:cNvPr>
          <p:cNvSpPr>
            <a:spLocks noGrp="1"/>
          </p:cNvSpPr>
          <p:nvPr>
            <p:ph type="dt" sz="half" idx="10"/>
          </p:nvPr>
        </p:nvSpPr>
        <p:spPr/>
        <p:txBody>
          <a:bodyPr/>
          <a:lstStyle/>
          <a:p>
            <a:r>
              <a:rPr lang="en-US"/>
              <a:t>6/24/22</a:t>
            </a:r>
            <a:endParaRPr lang="en-US" dirty="0"/>
          </a:p>
        </p:txBody>
      </p:sp>
      <p:sp>
        <p:nvSpPr>
          <p:cNvPr id="5" name="Footer Placeholder 4">
            <a:extLst>
              <a:ext uri="{FF2B5EF4-FFF2-40B4-BE49-F238E27FC236}">
                <a16:creationId xmlns:a16="http://schemas.microsoft.com/office/drawing/2014/main" id="{D8D617BC-C9D0-0A4A-BA8E-3CBC2CFEB452}"/>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539614508"/>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idx="4294967295"/>
          </p:nvPr>
        </p:nvSpPr>
        <p:spPr>
          <a:xfrm>
            <a:off x="4630629" y="366181"/>
            <a:ext cx="3229443" cy="592931"/>
          </a:xfrm>
        </p:spPr>
        <p:txBody>
          <a:bodyPr>
            <a:normAutofit fontScale="90000"/>
          </a:bodyPr>
          <a:lstStyle/>
          <a:p>
            <a:pPr eaLnBrk="1" hangingPunct="1"/>
            <a:r>
              <a:rPr lang="en-US" sz="4000" dirty="0">
                <a:solidFill>
                  <a:srgbClr val="FFFF99"/>
                </a:solidFill>
                <a:latin typeface="Arial" panose="020B0604020202020204" pitchFamily="34" charset="0"/>
                <a:cs typeface="Arial" panose="020B0604020202020204" pitchFamily="34" charset="0"/>
              </a:rPr>
              <a:t>Hepatitis B*</a:t>
            </a:r>
          </a:p>
        </p:txBody>
      </p:sp>
      <p:sp>
        <p:nvSpPr>
          <p:cNvPr id="802819" name="Text Box 3"/>
          <p:cNvSpPr txBox="1">
            <a:spLocks noChangeArrowheads="1"/>
          </p:cNvSpPr>
          <p:nvPr/>
        </p:nvSpPr>
        <p:spPr bwMode="auto">
          <a:xfrm>
            <a:off x="1335023" y="3525028"/>
            <a:ext cx="10312147" cy="2492990"/>
          </a:xfrm>
          <a:prstGeom prst="rect">
            <a:avLst/>
          </a:prstGeom>
          <a:noFill/>
          <a:ln w="9525">
            <a:noFill/>
            <a:miter lim="800000"/>
            <a:headEnd/>
            <a:tailEnd/>
          </a:ln>
        </p:spPr>
        <p:txBody>
          <a:bodyPr wrap="square">
            <a:spAutoFit/>
          </a:bodyPr>
          <a:lstStyle/>
          <a:p>
            <a:pPr defTabSz="685800">
              <a:lnSpc>
                <a:spcPct val="140000"/>
              </a:lnSpc>
              <a:spcBef>
                <a:spcPct val="50000"/>
              </a:spcBef>
            </a:pPr>
            <a:endParaRPr lang="en-US" sz="2000" u="sng" kern="0" dirty="0">
              <a:latin typeface="Arial" panose="020B0604020202020204" pitchFamily="34" charset="0"/>
              <a:cs typeface="Arial" panose="020B0604020202020204" pitchFamily="34" charset="0"/>
            </a:endParaRPr>
          </a:p>
          <a:p>
            <a:pPr defTabSz="685800">
              <a:lnSpc>
                <a:spcPct val="140000"/>
              </a:lnSpc>
              <a:spcBef>
                <a:spcPct val="50000"/>
              </a:spcBef>
            </a:pPr>
            <a:r>
              <a:rPr lang="en-US" sz="2000" u="sng" kern="0" dirty="0">
                <a:latin typeface="Arial" panose="020B0604020202020204" pitchFamily="34" charset="0"/>
                <a:cs typeface="Arial" panose="020B0604020202020204" pitchFamily="34" charset="0"/>
              </a:rPr>
              <a:t>ACIP  Hepatitis B vaccine recommendations (children and adolescents)</a:t>
            </a:r>
            <a:r>
              <a:rPr lang="en-US" sz="2000" kern="0" dirty="0">
                <a:latin typeface="Arial" panose="020B0604020202020204" pitchFamily="34" charset="0"/>
                <a:cs typeface="Arial" panose="020B0604020202020204" pitchFamily="34" charset="0"/>
              </a:rPr>
              <a:t>;  </a:t>
            </a:r>
          </a:p>
          <a:p>
            <a:pPr marL="800100" lvl="1" indent="-342900" defTabSz="685800">
              <a:spcBef>
                <a:spcPct val="50000"/>
              </a:spcBef>
              <a:buFont typeface="Arial" panose="020B0604020202020204" pitchFamily="34" charset="0"/>
              <a:buChar char="•"/>
            </a:pPr>
            <a:r>
              <a:rPr lang="en-US" sz="2000" kern="0" dirty="0">
                <a:latin typeface="Arial" panose="020B0604020202020204" pitchFamily="34" charset="0"/>
                <a:cs typeface="Arial" panose="020B0604020202020204" pitchFamily="34" charset="0"/>
              </a:rPr>
              <a:t>Administer hepatitis B vaccine to </a:t>
            </a:r>
            <a:r>
              <a:rPr lang="en-US" sz="2000" u="sng" kern="0" dirty="0">
                <a:latin typeface="Arial" panose="020B0604020202020204" pitchFamily="34" charset="0"/>
                <a:cs typeface="Arial" panose="020B0604020202020204" pitchFamily="34" charset="0"/>
              </a:rPr>
              <a:t>all</a:t>
            </a:r>
            <a:r>
              <a:rPr lang="en-US" sz="2000" kern="0" dirty="0">
                <a:latin typeface="Arial" panose="020B0604020202020204" pitchFamily="34" charset="0"/>
                <a:cs typeface="Arial" panose="020B0604020202020204" pitchFamily="34" charset="0"/>
              </a:rPr>
              <a:t> newborns </a:t>
            </a:r>
            <a:r>
              <a:rPr lang="en-US" sz="2000" u="sng" kern="0" dirty="0">
                <a:latin typeface="Arial" panose="020B0604020202020204" pitchFamily="34" charset="0"/>
                <a:cs typeface="Arial" panose="020B0604020202020204" pitchFamily="34" charset="0"/>
              </a:rPr>
              <a:t>within 24 hours</a:t>
            </a:r>
            <a:r>
              <a:rPr lang="en-US" sz="2000" kern="0" dirty="0">
                <a:latin typeface="Arial" panose="020B0604020202020204" pitchFamily="34" charset="0"/>
                <a:cs typeface="Arial" panose="020B0604020202020204" pitchFamily="34" charset="0"/>
              </a:rPr>
              <a:t> of birth, using </a:t>
            </a:r>
            <a:r>
              <a:rPr lang="en-US" sz="2000" u="sng" kern="0" dirty="0">
                <a:latin typeface="Arial" panose="020B0604020202020204" pitchFamily="34" charset="0"/>
                <a:cs typeface="Arial" panose="020B0604020202020204" pitchFamily="34" charset="0"/>
              </a:rPr>
              <a:t>single</a:t>
            </a:r>
            <a:r>
              <a:rPr lang="en-US" sz="2000" kern="0" dirty="0">
                <a:solidFill>
                  <a:srgbClr val="FFFF00"/>
                </a:solidFill>
                <a:latin typeface="Arial" panose="020B0604020202020204" pitchFamily="34" charset="0"/>
                <a:cs typeface="Arial" panose="020B0604020202020204" pitchFamily="34" charset="0"/>
              </a:rPr>
              <a:t> </a:t>
            </a:r>
            <a:r>
              <a:rPr lang="en-US" sz="2000" kern="0" dirty="0">
                <a:latin typeface="Arial" panose="020B0604020202020204" pitchFamily="34" charset="0"/>
                <a:cs typeface="Arial" panose="020B0604020202020204" pitchFamily="34" charset="0"/>
              </a:rPr>
              <a:t> antigen vaccine; Dose 2 at 1-2 mos. of age and Dose 3 at 6-18 mos. of age</a:t>
            </a:r>
          </a:p>
          <a:p>
            <a:pPr marL="672704" lvl="1" indent="-215504" defTabSz="685800">
              <a:buFontTx/>
              <a:buChar char="•"/>
            </a:pPr>
            <a:r>
              <a:rPr lang="en-US" sz="2000" kern="0" dirty="0">
                <a:latin typeface="Arial" panose="020B0604020202020204" pitchFamily="34" charset="0"/>
                <a:cs typeface="Arial" panose="020B0604020202020204" pitchFamily="34" charset="0"/>
              </a:rPr>
              <a:t> All children and adolescents less than 19 years of age who did not complete the      </a:t>
            </a:r>
          </a:p>
          <a:p>
            <a:pPr lvl="1" defTabSz="685800"/>
            <a:r>
              <a:rPr lang="en-US" sz="2000" kern="0" dirty="0">
                <a:latin typeface="Arial" panose="020B0604020202020204" pitchFamily="34" charset="0"/>
                <a:cs typeface="Arial" panose="020B0604020202020204" pitchFamily="34" charset="0"/>
              </a:rPr>
              <a:t>    series as an infant</a:t>
            </a:r>
          </a:p>
        </p:txBody>
      </p:sp>
      <p:sp>
        <p:nvSpPr>
          <p:cNvPr id="242693" name="Text Box 6"/>
          <p:cNvSpPr txBox="1">
            <a:spLocks noChangeArrowheads="1"/>
          </p:cNvSpPr>
          <p:nvPr/>
        </p:nvSpPr>
        <p:spPr bwMode="auto">
          <a:xfrm>
            <a:off x="1335023" y="2067426"/>
            <a:ext cx="9820656" cy="1985159"/>
          </a:xfrm>
          <a:prstGeom prst="rect">
            <a:avLst/>
          </a:prstGeom>
          <a:noFill/>
          <a:ln w="9525">
            <a:noFill/>
            <a:miter lim="800000"/>
            <a:headEnd/>
            <a:tailEnd/>
          </a:ln>
        </p:spPr>
        <p:txBody>
          <a:bodyPr wrap="square">
            <a:spAutoFit/>
          </a:bodyPr>
          <a:lstStyle/>
          <a:p>
            <a:pPr defTabSz="685800">
              <a:lnSpc>
                <a:spcPct val="70000"/>
              </a:lnSpc>
              <a:spcBef>
                <a:spcPct val="35000"/>
              </a:spcBef>
            </a:pPr>
            <a:r>
              <a:rPr lang="en-US" sz="2000" kern="0" dirty="0">
                <a:solidFill>
                  <a:srgbClr val="FFFFFF"/>
                </a:solidFill>
                <a:latin typeface="Arial" panose="020B0604020202020204" pitchFamily="34" charset="0"/>
                <a:cs typeface="Arial" panose="020B0604020202020204" pitchFamily="34" charset="0"/>
              </a:rPr>
              <a:t>Transmission: </a:t>
            </a:r>
          </a:p>
          <a:p>
            <a:pPr marL="800100" lvl="1" indent="-342900" defTabSz="685800">
              <a:lnSpc>
                <a:spcPct val="80000"/>
              </a:lnSpc>
              <a:spcBef>
                <a:spcPct val="35000"/>
              </a:spcBef>
              <a:buFont typeface="Arial" panose="020B0604020202020204" pitchFamily="34" charset="0"/>
              <a:buChar char="•"/>
            </a:pPr>
            <a:r>
              <a:rPr lang="en-US" sz="2000" kern="0" dirty="0">
                <a:solidFill>
                  <a:srgbClr val="FFFFFF"/>
                </a:solidFill>
                <a:latin typeface="Arial" panose="020B0604020202020204" pitchFamily="34" charset="0"/>
                <a:cs typeface="Arial" panose="020B0604020202020204" pitchFamily="34" charset="0"/>
              </a:rPr>
              <a:t>Percutaneous or mucosal exposure to infected blood or body fluids (e.g. skin puncture, sexual contact, contaminated surfaces) </a:t>
            </a:r>
          </a:p>
          <a:p>
            <a:pPr marL="800100" lvl="1" indent="-342900" defTabSz="685800">
              <a:lnSpc>
                <a:spcPct val="80000"/>
              </a:lnSpc>
              <a:spcBef>
                <a:spcPct val="35000"/>
              </a:spcBef>
              <a:buFont typeface="Arial" panose="020B0604020202020204" pitchFamily="34" charset="0"/>
              <a:buChar char="•"/>
            </a:pPr>
            <a:r>
              <a:rPr lang="en-US" sz="2000" kern="0" dirty="0">
                <a:solidFill>
                  <a:srgbClr val="FFFFFF"/>
                </a:solidFill>
                <a:latin typeface="Arial" panose="020B0604020202020204" pitchFamily="34" charset="0"/>
                <a:cs typeface="Arial" panose="020B0604020202020204" pitchFamily="34" charset="0"/>
              </a:rPr>
              <a:t>Vertical transmission from a </a:t>
            </a:r>
            <a:r>
              <a:rPr lang="en-US" sz="2000" kern="0" dirty="0" err="1">
                <a:solidFill>
                  <a:srgbClr val="FFFFFF"/>
                </a:solidFill>
                <a:latin typeface="Arial" panose="020B0604020202020204" pitchFamily="34" charset="0"/>
                <a:cs typeface="Arial" panose="020B0604020202020204" pitchFamily="34" charset="0"/>
              </a:rPr>
              <a:t>HBsAg</a:t>
            </a:r>
            <a:r>
              <a:rPr lang="en-US" sz="2000" kern="0" dirty="0">
                <a:solidFill>
                  <a:srgbClr val="FFFFFF"/>
                </a:solidFill>
                <a:latin typeface="Arial" panose="020B0604020202020204" pitchFamily="34" charset="0"/>
                <a:cs typeface="Arial" panose="020B0604020202020204" pitchFamily="34" charset="0"/>
              </a:rPr>
              <a:t>-positive mother to her newborn at birth</a:t>
            </a:r>
          </a:p>
          <a:p>
            <a:pPr marL="800100" lvl="1" indent="-342900" defTabSz="685800">
              <a:spcBef>
                <a:spcPct val="35000"/>
              </a:spcBef>
              <a:buFont typeface="Arial" panose="020B0604020202020204" pitchFamily="34" charset="0"/>
              <a:buChar char="•"/>
            </a:pPr>
            <a:r>
              <a:rPr lang="en-US" sz="2000" kern="0" dirty="0">
                <a:solidFill>
                  <a:srgbClr val="FFFFFF"/>
                </a:solidFill>
                <a:latin typeface="Arial" panose="020B0604020202020204" pitchFamily="34" charset="0"/>
                <a:cs typeface="Arial" panose="020B0604020202020204" pitchFamily="34" charset="0"/>
              </a:rPr>
              <a:t>Infected infants have 90% risk of developing chronic infection </a:t>
            </a:r>
            <a:r>
              <a:rPr lang="en-US" sz="2000" dirty="0"/>
              <a:t>if not given </a:t>
            </a:r>
            <a:r>
              <a:rPr lang="en-US" sz="2000" dirty="0" err="1"/>
              <a:t>HepB</a:t>
            </a:r>
            <a:r>
              <a:rPr lang="en-US" sz="2000" dirty="0"/>
              <a:t> vaccine and HBIG at birth**</a:t>
            </a:r>
            <a:endParaRPr lang="en-US" sz="2000" kern="0" dirty="0">
              <a:solidFill>
                <a:srgbClr val="FFFFFF"/>
              </a:solidFill>
              <a:latin typeface="Arial" panose="020B0604020202020204" pitchFamily="34" charset="0"/>
              <a:cs typeface="Arial" panose="020B0604020202020204" pitchFamily="34" charset="0"/>
            </a:endParaRPr>
          </a:p>
        </p:txBody>
      </p:sp>
      <p:sp>
        <p:nvSpPr>
          <p:cNvPr id="6" name="Rectangle 5"/>
          <p:cNvSpPr/>
          <p:nvPr/>
        </p:nvSpPr>
        <p:spPr>
          <a:xfrm>
            <a:off x="623988" y="6094962"/>
            <a:ext cx="11242724" cy="523220"/>
          </a:xfrm>
          <a:prstGeom prst="rect">
            <a:avLst/>
          </a:prstGeom>
        </p:spPr>
        <p:txBody>
          <a:bodyPr wrap="square">
            <a:spAutoFit/>
          </a:bodyPr>
          <a:lstStyle/>
          <a:p>
            <a:pPr lvl="0"/>
            <a:r>
              <a:rPr lang="en-US" sz="1400" b="1" kern="0" dirty="0"/>
              <a:t>*R</a:t>
            </a:r>
            <a:r>
              <a:rPr lang="en-US" sz="1400" b="1" dirty="0">
                <a:solidFill>
                  <a:srgbClr val="FFFFFF"/>
                </a:solidFill>
              </a:rPr>
              <a:t>ecommended Immunization Schedule for Persons Age 0 Through 18 Years, United States, 2017     </a:t>
            </a:r>
          </a:p>
          <a:p>
            <a:pPr defTabSz="685800"/>
            <a:r>
              <a:rPr lang="en-US" sz="1400" b="1" kern="0" dirty="0"/>
              <a:t> </a:t>
            </a:r>
          </a:p>
        </p:txBody>
      </p:sp>
      <p:sp>
        <p:nvSpPr>
          <p:cNvPr id="2" name="TextBox 1"/>
          <p:cNvSpPr txBox="1"/>
          <p:nvPr/>
        </p:nvSpPr>
        <p:spPr>
          <a:xfrm>
            <a:off x="1335023" y="1099453"/>
            <a:ext cx="9820656" cy="707886"/>
          </a:xfrm>
          <a:prstGeom prst="rect">
            <a:avLst/>
          </a:prstGeom>
          <a:noFill/>
        </p:spPr>
        <p:txBody>
          <a:bodyPr wrap="square" rtlCol="0">
            <a:spAutoFit/>
          </a:bodyPr>
          <a:lstStyle/>
          <a:p>
            <a:r>
              <a:rPr lang="en-US" sz="2000" dirty="0"/>
              <a:t>Hepatitis  B is an infectious liver disease caused by the hepatitis virus (HBV) that can lead to cirrhosis, liver cancer, and premature death.</a:t>
            </a:r>
          </a:p>
        </p:txBody>
      </p:sp>
      <p:sp>
        <p:nvSpPr>
          <p:cNvPr id="3" name="Rectangle 2"/>
          <p:cNvSpPr/>
          <p:nvPr/>
        </p:nvSpPr>
        <p:spPr>
          <a:xfrm>
            <a:off x="623988" y="6356572"/>
            <a:ext cx="8646662" cy="307777"/>
          </a:xfrm>
          <a:prstGeom prst="rect">
            <a:avLst/>
          </a:prstGeom>
        </p:spPr>
        <p:txBody>
          <a:bodyPr wrap="none">
            <a:spAutoFit/>
          </a:bodyPr>
          <a:lstStyle/>
          <a:p>
            <a:r>
              <a:rPr lang="en-US" sz="1400" b="1" kern="0" dirty="0"/>
              <a:t>*MMWR, December 23, 2005, Vol 54, #RR16, Vol 60          ** </a:t>
            </a:r>
            <a:r>
              <a:rPr lang="en-US" sz="1400" dirty="0"/>
              <a:t>https://www.cdc.gov/hepatitis/hbv/bfaq.htm</a:t>
            </a:r>
            <a:r>
              <a:rPr lang="en-US" sz="1400" b="1" kern="0" dirty="0"/>
              <a:t>  </a:t>
            </a:r>
            <a:endParaRPr lang="en-US" sz="1400" dirty="0"/>
          </a:p>
        </p:txBody>
      </p:sp>
      <p:sp>
        <p:nvSpPr>
          <p:cNvPr id="4" name="Slide Number Placeholder 3"/>
          <p:cNvSpPr>
            <a:spLocks noGrp="1"/>
          </p:cNvSpPr>
          <p:nvPr>
            <p:ph type="sldNum" sz="quarter" idx="12"/>
          </p:nvPr>
        </p:nvSpPr>
        <p:spPr/>
        <p:txBody>
          <a:bodyPr/>
          <a:lstStyle/>
          <a:p>
            <a:fld id="{6D22F896-40B5-4ADD-8801-0D06FADFA095}" type="slidenum">
              <a:rPr lang="en-US" smtClean="0"/>
              <a:t>46</a:t>
            </a:fld>
            <a:endParaRPr lang="en-US" dirty="0"/>
          </a:p>
        </p:txBody>
      </p:sp>
      <p:sp>
        <p:nvSpPr>
          <p:cNvPr id="5" name="Date Placeholder 4">
            <a:extLst>
              <a:ext uri="{FF2B5EF4-FFF2-40B4-BE49-F238E27FC236}">
                <a16:creationId xmlns:a16="http://schemas.microsoft.com/office/drawing/2014/main" id="{03914D3A-2DD7-1745-850D-6851F74481B6}"/>
              </a:ext>
            </a:extLst>
          </p:cNvPr>
          <p:cNvSpPr>
            <a:spLocks noGrp="1"/>
          </p:cNvSpPr>
          <p:nvPr>
            <p:ph type="dt" sz="half" idx="10"/>
          </p:nvPr>
        </p:nvSpPr>
        <p:spPr/>
        <p:txBody>
          <a:bodyPr/>
          <a:lstStyle/>
          <a:p>
            <a:r>
              <a:rPr lang="en-US"/>
              <a:t>6/24/22</a:t>
            </a:r>
            <a:endParaRPr lang="en-US" dirty="0"/>
          </a:p>
        </p:txBody>
      </p:sp>
      <p:sp>
        <p:nvSpPr>
          <p:cNvPr id="7" name="Footer Placeholder 6">
            <a:extLst>
              <a:ext uri="{FF2B5EF4-FFF2-40B4-BE49-F238E27FC236}">
                <a16:creationId xmlns:a16="http://schemas.microsoft.com/office/drawing/2014/main" id="{2E10034C-5BE6-C24E-94CC-625F085CC8B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3704907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02819">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028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4978" y="173003"/>
            <a:ext cx="8876030" cy="646331"/>
          </a:xfrm>
          <a:prstGeom prst="rect">
            <a:avLst/>
          </a:prstGeom>
          <a:noFill/>
        </p:spPr>
        <p:txBody>
          <a:bodyPr wrap="square" rtlCol="0">
            <a:spAutoFit/>
          </a:bodyPr>
          <a:lstStyle/>
          <a:p>
            <a:pPr algn="ctr"/>
            <a:r>
              <a:rPr lang="en-US" sz="3600" dirty="0">
                <a:solidFill>
                  <a:schemeClr val="accent5">
                    <a:lumMod val="60000"/>
                    <a:lumOff val="40000"/>
                  </a:schemeClr>
                </a:solidFill>
                <a:latin typeface="+mj-lt"/>
              </a:rPr>
              <a:t>Hepatitis B-Exposed Infants and Children*</a:t>
            </a:r>
          </a:p>
        </p:txBody>
      </p:sp>
      <p:sp>
        <p:nvSpPr>
          <p:cNvPr id="3" name="TextBox 2"/>
          <p:cNvSpPr txBox="1"/>
          <p:nvPr/>
        </p:nvSpPr>
        <p:spPr>
          <a:xfrm>
            <a:off x="310515" y="1472024"/>
            <a:ext cx="11480799" cy="4708981"/>
          </a:xfrm>
          <a:prstGeom prst="rect">
            <a:avLst/>
          </a:prstGeom>
          <a:noFill/>
        </p:spPr>
        <p:txBody>
          <a:bodyPr wrap="square" rtlCol="0">
            <a:spAutoFit/>
          </a:bodyPr>
          <a:lstStyle/>
          <a:p>
            <a:r>
              <a:rPr lang="en-US" sz="2000" dirty="0"/>
              <a:t>Postexposure Prophylaxis (PEP) for infants </a:t>
            </a:r>
            <a:r>
              <a:rPr lang="en-US" sz="2000" u="sng" dirty="0"/>
              <a:t>born to mothers who are HBsAg-positive</a:t>
            </a:r>
            <a:r>
              <a:rPr lang="en-US" sz="2000" dirty="0"/>
              <a:t>,</a:t>
            </a:r>
          </a:p>
          <a:p>
            <a:pPr marL="742950" lvl="1" indent="-285750">
              <a:buFont typeface="Arial" panose="020B0604020202020204" pitchFamily="34" charset="0"/>
              <a:buChar char="•"/>
            </a:pPr>
            <a:r>
              <a:rPr lang="en-US" sz="2000" dirty="0"/>
              <a:t>Administer hepatitis B immune globulin (HBIG) </a:t>
            </a:r>
            <a:r>
              <a:rPr lang="en-US" sz="2000" u="sng" dirty="0"/>
              <a:t>AND</a:t>
            </a:r>
            <a:r>
              <a:rPr lang="en-US" sz="2000" dirty="0"/>
              <a:t> hepatitis B vaccine within 12 hours of birth</a:t>
            </a:r>
          </a:p>
          <a:p>
            <a:r>
              <a:rPr lang="en-US" sz="2000" dirty="0"/>
              <a:t>For infants </a:t>
            </a:r>
            <a:r>
              <a:rPr lang="en-US" sz="2000" u="sng" dirty="0"/>
              <a:t>born to mothers whose HBsAg status is unknown</a:t>
            </a:r>
            <a:r>
              <a:rPr lang="en-US" sz="2000" dirty="0"/>
              <a:t>, administer the Hep B vaccine within 12 hours of birth.</a:t>
            </a:r>
          </a:p>
          <a:p>
            <a:pPr marL="800100" lvl="1" indent="-342900">
              <a:buFont typeface="Arial" panose="020B0604020202020204" pitchFamily="34" charset="0"/>
              <a:buChar char="•"/>
            </a:pPr>
            <a:r>
              <a:rPr lang="en-US" sz="2000" dirty="0"/>
              <a:t>And administer HBIG within 12 hours of birth for infants who weigh less than 2000 grams,</a:t>
            </a:r>
          </a:p>
          <a:p>
            <a:pPr marL="742950" lvl="1" indent="-285750">
              <a:buFont typeface="Arial" panose="020B0604020202020204" pitchFamily="34" charset="0"/>
              <a:buChar char="•"/>
            </a:pPr>
            <a:r>
              <a:rPr lang="en-US" sz="2000" dirty="0"/>
              <a:t>HBIG can be administered up to 7 days after birth for infants weighing at least 2000 grams if the mother’s hepatitis B surface antigen (HBsAg) lab result is unavailable at delivery and mother is determined to be HBsAg-positive during that time period</a:t>
            </a:r>
          </a:p>
          <a:p>
            <a:pPr lvl="1"/>
            <a:endParaRPr lang="en-US" sz="2000" dirty="0"/>
          </a:p>
          <a:p>
            <a:pPr lvl="1"/>
            <a:r>
              <a:rPr lang="en-US" sz="2000" dirty="0"/>
              <a:t>For further details on dosing, please visit: </a:t>
            </a:r>
            <a:r>
              <a:rPr lang="en-US" sz="2000" dirty="0">
                <a:hlinkClick r:id="rId3"/>
              </a:rPr>
              <a:t>https://www.cdc.gov/vaccines/pubs/pinkbook/hepb.html</a:t>
            </a:r>
            <a:r>
              <a:rPr lang="en-US" sz="2000" dirty="0"/>
              <a:t>, Epidemiology and Prevention of Vaccine-Preventable Diseases, Hepatitis B chapter</a:t>
            </a:r>
          </a:p>
          <a:p>
            <a:endParaRPr lang="en-US" sz="2000" dirty="0"/>
          </a:p>
          <a:p>
            <a:pPr marL="742950" lvl="1" indent="-285750">
              <a:buFont typeface="Arial" panose="020B0604020202020204" pitchFamily="34" charset="0"/>
              <a:buChar char="•"/>
            </a:pPr>
            <a:endParaRPr lang="en-US" sz="2000" dirty="0"/>
          </a:p>
        </p:txBody>
      </p:sp>
      <p:sp>
        <p:nvSpPr>
          <p:cNvPr id="4" name="TextBox 3"/>
          <p:cNvSpPr txBox="1"/>
          <p:nvPr/>
        </p:nvSpPr>
        <p:spPr>
          <a:xfrm>
            <a:off x="310515" y="6260980"/>
            <a:ext cx="11791950" cy="523220"/>
          </a:xfrm>
          <a:prstGeom prst="rect">
            <a:avLst/>
          </a:prstGeom>
          <a:noFill/>
        </p:spPr>
        <p:txBody>
          <a:bodyPr wrap="square" rtlCol="0">
            <a:spAutoFit/>
          </a:bodyPr>
          <a:lstStyle/>
          <a:p>
            <a:r>
              <a:rPr lang="en-US" sz="1400" dirty="0"/>
              <a:t>*Prevention of Hepatitis B Virus Infection in the United States: Recommendations of the Advisory Committee on Immunization Practices.         MMWR Recommendations and Reports 2018;67(No. RR-1):1–31.</a:t>
            </a:r>
            <a:endParaRPr lang="en-US" dirty="0"/>
          </a:p>
        </p:txBody>
      </p:sp>
      <p:sp>
        <p:nvSpPr>
          <p:cNvPr id="5" name="Slide Number Placeholder 4"/>
          <p:cNvSpPr>
            <a:spLocks noGrp="1"/>
          </p:cNvSpPr>
          <p:nvPr>
            <p:ph type="sldNum" sz="quarter" idx="12"/>
          </p:nvPr>
        </p:nvSpPr>
        <p:spPr>
          <a:xfrm>
            <a:off x="11067414" y="6193196"/>
            <a:ext cx="723900" cy="427849"/>
          </a:xfrm>
        </p:spPr>
        <p:txBody>
          <a:bodyPr/>
          <a:lstStyle/>
          <a:p>
            <a:fld id="{6D22F896-40B5-4ADD-8801-0D06FADFA095}" type="slidenum">
              <a:rPr lang="en-US" smtClean="0"/>
              <a:t>47</a:t>
            </a:fld>
            <a:endParaRPr lang="en-US" dirty="0"/>
          </a:p>
        </p:txBody>
      </p:sp>
      <p:sp>
        <p:nvSpPr>
          <p:cNvPr id="6" name="Date Placeholder 5">
            <a:extLst>
              <a:ext uri="{FF2B5EF4-FFF2-40B4-BE49-F238E27FC236}">
                <a16:creationId xmlns:a16="http://schemas.microsoft.com/office/drawing/2014/main" id="{8EC0CC22-50EE-0C42-8341-F1C91F9E508E}"/>
              </a:ext>
            </a:extLst>
          </p:cNvPr>
          <p:cNvSpPr>
            <a:spLocks noGrp="1"/>
          </p:cNvSpPr>
          <p:nvPr>
            <p:ph type="dt" sz="half" idx="10"/>
          </p:nvPr>
        </p:nvSpPr>
        <p:spPr/>
        <p:txBody>
          <a:bodyPr/>
          <a:lstStyle/>
          <a:p>
            <a:r>
              <a:rPr lang="en-US"/>
              <a:t>6/24/22</a:t>
            </a:r>
            <a:endParaRPr lang="en-US" dirty="0"/>
          </a:p>
        </p:txBody>
      </p:sp>
      <p:sp>
        <p:nvSpPr>
          <p:cNvPr id="7" name="Footer Placeholder 6">
            <a:extLst>
              <a:ext uri="{FF2B5EF4-FFF2-40B4-BE49-F238E27FC236}">
                <a16:creationId xmlns:a16="http://schemas.microsoft.com/office/drawing/2014/main" id="{8F57F87B-297B-3141-BAF6-7ADFAC390C9A}"/>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6805078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84910" y="2182534"/>
            <a:ext cx="10073640" cy="2677656"/>
          </a:xfrm>
          <a:prstGeom prst="rect">
            <a:avLst/>
          </a:prstGeom>
        </p:spPr>
        <p:txBody>
          <a:bodyPr wrap="square">
            <a:spAutoFit/>
          </a:bodyPr>
          <a:lstStyle/>
          <a:p>
            <a:r>
              <a:rPr lang="en-US" sz="2400" dirty="0"/>
              <a:t>ACIP Recommendations re: PVST</a:t>
            </a:r>
          </a:p>
          <a:p>
            <a:pPr marL="742950" lvl="1" indent="-285750">
              <a:buFont typeface="Arial" panose="020B0604020202020204" pitchFamily="34" charset="0"/>
              <a:buChar char="•"/>
            </a:pPr>
            <a:r>
              <a:rPr lang="en-US" sz="2400" dirty="0"/>
              <a:t>PVST recommended for infants born to </a:t>
            </a:r>
            <a:r>
              <a:rPr lang="en-US" sz="2400" dirty="0" err="1"/>
              <a:t>HBsAg</a:t>
            </a:r>
            <a:r>
              <a:rPr lang="en-US" sz="2400" dirty="0"/>
              <a:t>-positive and </a:t>
            </a:r>
            <a:r>
              <a:rPr lang="en-US" sz="2400" dirty="0" err="1"/>
              <a:t>HBsAg</a:t>
            </a:r>
            <a:r>
              <a:rPr lang="en-US" sz="2400" dirty="0"/>
              <a:t>-unknown mothers</a:t>
            </a:r>
          </a:p>
          <a:p>
            <a:pPr marL="742950" lvl="1" indent="-285750">
              <a:buFont typeface="Arial" panose="020B0604020202020204" pitchFamily="34" charset="0"/>
              <a:buChar char="•"/>
            </a:pPr>
            <a:r>
              <a:rPr lang="en-US" sz="2400" dirty="0"/>
              <a:t>Testing is recommended at 9-12 months of age (not recommended before 9 mos. </a:t>
            </a:r>
            <a:r>
              <a:rPr lang="en-US" sz="2400"/>
              <a:t>of age)</a:t>
            </a:r>
            <a:endParaRPr lang="en-US" sz="2400" dirty="0"/>
          </a:p>
          <a:p>
            <a:pPr marL="742950" lvl="1" indent="-285750">
              <a:buFont typeface="Arial" panose="020B0604020202020204" pitchFamily="34" charset="0"/>
              <a:buChar char="•"/>
            </a:pPr>
            <a:r>
              <a:rPr lang="en-US" sz="2400" dirty="0"/>
              <a:t>PVST must include hepatitis B surface antigen (</a:t>
            </a:r>
            <a:r>
              <a:rPr lang="en-US" sz="2400" dirty="0" err="1"/>
              <a:t>HBsAg</a:t>
            </a:r>
            <a:r>
              <a:rPr lang="en-US" sz="2400" dirty="0"/>
              <a:t>) </a:t>
            </a:r>
            <a:r>
              <a:rPr lang="en-US" sz="2400" b="1" u="sng" dirty="0"/>
              <a:t>AND</a:t>
            </a:r>
            <a:r>
              <a:rPr lang="en-US" sz="2400" b="1" dirty="0"/>
              <a:t> </a:t>
            </a:r>
            <a:r>
              <a:rPr lang="en-US" sz="2400" dirty="0"/>
              <a:t>hepatitis B surface antibody (anti-HBs) tests</a:t>
            </a:r>
          </a:p>
        </p:txBody>
      </p:sp>
      <p:sp>
        <p:nvSpPr>
          <p:cNvPr id="5" name="TextBox 4"/>
          <p:cNvSpPr txBox="1"/>
          <p:nvPr/>
        </p:nvSpPr>
        <p:spPr>
          <a:xfrm>
            <a:off x="1666875" y="640080"/>
            <a:ext cx="9109710" cy="646331"/>
          </a:xfrm>
          <a:prstGeom prst="rect">
            <a:avLst/>
          </a:prstGeom>
          <a:noFill/>
        </p:spPr>
        <p:txBody>
          <a:bodyPr wrap="square" rtlCol="0">
            <a:spAutoFit/>
          </a:bodyPr>
          <a:lstStyle/>
          <a:p>
            <a:pPr algn="ctr"/>
            <a:r>
              <a:rPr lang="en-US" sz="3600" dirty="0">
                <a:solidFill>
                  <a:schemeClr val="accent5">
                    <a:lumMod val="60000"/>
                    <a:lumOff val="40000"/>
                  </a:schemeClr>
                </a:solidFill>
                <a:latin typeface="+mj-lt"/>
              </a:rPr>
              <a:t>Post-vaccination serologic testing (PVST)*</a:t>
            </a:r>
          </a:p>
        </p:txBody>
      </p:sp>
      <p:sp>
        <p:nvSpPr>
          <p:cNvPr id="7" name="TextBox 6"/>
          <p:cNvSpPr txBox="1"/>
          <p:nvPr/>
        </p:nvSpPr>
        <p:spPr>
          <a:xfrm>
            <a:off x="325755" y="6095880"/>
            <a:ext cx="11791950" cy="523220"/>
          </a:xfrm>
          <a:prstGeom prst="rect">
            <a:avLst/>
          </a:prstGeom>
          <a:noFill/>
        </p:spPr>
        <p:txBody>
          <a:bodyPr wrap="square" rtlCol="0">
            <a:spAutoFit/>
          </a:bodyPr>
          <a:lstStyle/>
          <a:p>
            <a:r>
              <a:rPr lang="en-US" sz="1400" dirty="0"/>
              <a:t>*Prevention of Hepatitis B Virus Infection in the United States: Recommendations of the Advisory Committee on Immunization Practices.         MMWR Recommendations and Reports 2018;67(No. RR-1):1–31.</a:t>
            </a:r>
            <a:endParaRPr lang="en-US" dirty="0"/>
          </a:p>
        </p:txBody>
      </p:sp>
      <p:sp>
        <p:nvSpPr>
          <p:cNvPr id="3" name="Slide Number Placeholder 2"/>
          <p:cNvSpPr>
            <a:spLocks noGrp="1"/>
          </p:cNvSpPr>
          <p:nvPr>
            <p:ph type="sldNum" sz="quarter" idx="12"/>
          </p:nvPr>
        </p:nvSpPr>
        <p:spPr/>
        <p:txBody>
          <a:bodyPr/>
          <a:lstStyle/>
          <a:p>
            <a:fld id="{6D22F896-40B5-4ADD-8801-0D06FADFA095}" type="slidenum">
              <a:rPr lang="en-US" smtClean="0"/>
              <a:t>48</a:t>
            </a:fld>
            <a:endParaRPr lang="en-US" dirty="0"/>
          </a:p>
        </p:txBody>
      </p:sp>
      <p:sp>
        <p:nvSpPr>
          <p:cNvPr id="2" name="Date Placeholder 1">
            <a:extLst>
              <a:ext uri="{FF2B5EF4-FFF2-40B4-BE49-F238E27FC236}">
                <a16:creationId xmlns:a16="http://schemas.microsoft.com/office/drawing/2014/main" id="{FAA6042F-6DC7-0F46-889F-BE1385E03667}"/>
              </a:ext>
            </a:extLst>
          </p:cNvPr>
          <p:cNvSpPr>
            <a:spLocks noGrp="1"/>
          </p:cNvSpPr>
          <p:nvPr>
            <p:ph type="dt" sz="half" idx="10"/>
          </p:nvPr>
        </p:nvSpPr>
        <p:spPr/>
        <p:txBody>
          <a:bodyPr/>
          <a:lstStyle/>
          <a:p>
            <a:r>
              <a:rPr lang="en-US"/>
              <a:t>6/24/22</a:t>
            </a:r>
            <a:endParaRPr lang="en-US" dirty="0"/>
          </a:p>
        </p:txBody>
      </p:sp>
      <p:sp>
        <p:nvSpPr>
          <p:cNvPr id="6" name="Footer Placeholder 5">
            <a:extLst>
              <a:ext uri="{FF2B5EF4-FFF2-40B4-BE49-F238E27FC236}">
                <a16:creationId xmlns:a16="http://schemas.microsoft.com/office/drawing/2014/main" id="{F5C13C20-3E8E-0B42-9C57-52FB2BFAA849}"/>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325142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idx="4294967295"/>
          </p:nvPr>
        </p:nvSpPr>
        <p:spPr>
          <a:xfrm>
            <a:off x="964276" y="486549"/>
            <a:ext cx="10906882" cy="444698"/>
          </a:xfrm>
        </p:spPr>
        <p:txBody>
          <a:bodyPr>
            <a:noAutofit/>
          </a:bodyPr>
          <a:lstStyle/>
          <a:p>
            <a:pPr eaLnBrk="1" hangingPunct="1"/>
            <a:r>
              <a:rPr lang="en-US" sz="3600" dirty="0">
                <a:solidFill>
                  <a:schemeClr val="accent5">
                    <a:lumMod val="60000"/>
                    <a:lumOff val="40000"/>
                  </a:schemeClr>
                </a:solidFill>
                <a:latin typeface="Arial" panose="020B0604020202020204" pitchFamily="34" charset="0"/>
                <a:cs typeface="Arial" panose="020B0604020202020204" pitchFamily="34" charset="0"/>
              </a:rPr>
              <a:t>Hepatitis B Vaccine Recommendations for adults*</a:t>
            </a:r>
          </a:p>
        </p:txBody>
      </p:sp>
      <p:sp>
        <p:nvSpPr>
          <p:cNvPr id="802819" name="Text Box 3"/>
          <p:cNvSpPr txBox="1">
            <a:spLocks noChangeArrowheads="1"/>
          </p:cNvSpPr>
          <p:nvPr/>
        </p:nvSpPr>
        <p:spPr bwMode="auto">
          <a:xfrm>
            <a:off x="320842" y="1285477"/>
            <a:ext cx="11032958" cy="4616648"/>
          </a:xfrm>
          <a:prstGeom prst="rect">
            <a:avLst/>
          </a:prstGeom>
          <a:noFill/>
          <a:ln w="9525">
            <a:noFill/>
            <a:miter lim="800000"/>
            <a:headEnd/>
            <a:tailEnd/>
          </a:ln>
        </p:spPr>
        <p:txBody>
          <a:bodyPr wrap="square">
            <a:spAutoFit/>
          </a:bodyPr>
          <a:lstStyle/>
          <a:p>
            <a:pPr marL="504528" lvl="1" indent="-161628" defTabSz="514350">
              <a:buFontTx/>
              <a:buChar char="•"/>
            </a:pPr>
            <a:r>
              <a:rPr lang="en-US" sz="2000" kern="0" dirty="0">
                <a:cs typeface="Arial" panose="020B0604020202020204" pitchFamily="34" charset="0"/>
              </a:rPr>
              <a:t>Persons with history of or current drug use.</a:t>
            </a:r>
          </a:p>
          <a:p>
            <a:pPr marL="504528" lvl="1" indent="-161628" defTabSz="514350">
              <a:buFontTx/>
              <a:buChar char="•"/>
            </a:pPr>
            <a:r>
              <a:rPr lang="en-US" sz="2000" kern="0" dirty="0">
                <a:cs typeface="Arial" panose="020B0604020202020204" pitchFamily="34" charset="0"/>
              </a:rPr>
              <a:t>Persons with chronic liver disease, including Hepatitis C infection, HIV infection</a:t>
            </a:r>
          </a:p>
          <a:p>
            <a:pPr marL="504528" lvl="1" indent="-161628" defTabSz="514350">
              <a:buFontTx/>
              <a:buChar char="•"/>
            </a:pPr>
            <a:r>
              <a:rPr lang="en-US" sz="2000" kern="0" dirty="0">
                <a:cs typeface="Arial" panose="020B0604020202020204" pitchFamily="34" charset="0"/>
              </a:rPr>
              <a:t>Incarcerated persons</a:t>
            </a:r>
          </a:p>
          <a:p>
            <a:pPr marL="504528" lvl="1" indent="-161628" defTabSz="514350">
              <a:buFontTx/>
              <a:buChar char="•"/>
            </a:pPr>
            <a:r>
              <a:rPr lang="en-US" sz="2000" kern="0" dirty="0"/>
              <a:t>All unvaccinated adults at risk for hepatitis B infection, including those aged  19- 59 yrs. with diabetes mellitus</a:t>
            </a:r>
          </a:p>
          <a:p>
            <a:pPr marL="504528" lvl="1" indent="-161628" defTabSz="514350">
              <a:buFontTx/>
              <a:buChar char="•"/>
            </a:pPr>
            <a:r>
              <a:rPr lang="en-US" sz="2000" kern="0" dirty="0"/>
              <a:t>Persons of any age at risk for infection by sexual exposure.</a:t>
            </a:r>
          </a:p>
          <a:p>
            <a:pPr marL="504528" lvl="1" indent="-161628" defTabSz="514350">
              <a:buFontTx/>
              <a:buChar char="•"/>
            </a:pPr>
            <a:r>
              <a:rPr lang="en-US" sz="2000" kern="0" dirty="0"/>
              <a:t>All other adults seeking protection from HBV infection.</a:t>
            </a:r>
          </a:p>
          <a:p>
            <a:pPr marL="504528" lvl="1" indent="-161628" defTabSz="514350">
              <a:buFontTx/>
              <a:buChar char="•"/>
            </a:pPr>
            <a:r>
              <a:rPr lang="en-US" sz="2000" kern="0" dirty="0"/>
              <a:t>Post vaccination serologic testing (</a:t>
            </a:r>
            <a:r>
              <a:rPr lang="en-US" sz="2000" dirty="0"/>
              <a:t>PVST) recommended for infants born to HBsAg-positive and mothers whose HBsAg status remains unknown</a:t>
            </a:r>
          </a:p>
          <a:p>
            <a:pPr marL="742950" lvl="1" indent="-285750">
              <a:buFont typeface="Arial" panose="020B0604020202020204" pitchFamily="34" charset="0"/>
              <a:buChar char="•"/>
            </a:pPr>
            <a:r>
              <a:rPr lang="en-US" sz="2000" dirty="0"/>
              <a:t>Testing is recommended at 9-12 months of age (not recommended before 9 mos. of age)</a:t>
            </a:r>
          </a:p>
          <a:p>
            <a:pPr marL="742950" lvl="1" indent="-285750">
              <a:buFont typeface="Arial" panose="020B0604020202020204" pitchFamily="34" charset="0"/>
              <a:buChar char="•"/>
            </a:pPr>
            <a:r>
              <a:rPr lang="en-US" sz="2000" dirty="0"/>
              <a:t>PVST must include hepatitis B surface antigen (HBsAg) </a:t>
            </a:r>
            <a:r>
              <a:rPr lang="en-US" sz="2000" b="1" u="sng" dirty="0"/>
              <a:t>AND</a:t>
            </a:r>
            <a:r>
              <a:rPr lang="en-US" sz="2000" b="1" dirty="0"/>
              <a:t> </a:t>
            </a:r>
            <a:r>
              <a:rPr lang="en-US" sz="2000" dirty="0"/>
              <a:t>hepatitis B surface antibody (anti-HBs) tests</a:t>
            </a:r>
          </a:p>
          <a:p>
            <a:pPr marL="504528" lvl="1" indent="-161628" defTabSz="514350">
              <a:buFontTx/>
              <a:buChar char="•"/>
            </a:pPr>
            <a:endParaRPr lang="en-US" kern="0" dirty="0">
              <a:latin typeface="Arial" panose="020B0604020202020204" pitchFamily="34" charset="0"/>
              <a:cs typeface="Arial" panose="020B0604020202020204" pitchFamily="34" charset="0"/>
            </a:endParaRPr>
          </a:p>
          <a:p>
            <a:pPr marL="504528" lvl="1" indent="-161628" defTabSz="514350">
              <a:buFontTx/>
              <a:buChar char="•"/>
            </a:pPr>
            <a:endParaRPr lang="en-US" kern="0" dirty="0">
              <a:latin typeface="Arial" panose="020B0604020202020204" pitchFamily="34" charset="0"/>
              <a:cs typeface="Arial" panose="020B0604020202020204" pitchFamily="34" charset="0"/>
            </a:endParaRPr>
          </a:p>
          <a:p>
            <a:pPr marL="504528" lvl="1" indent="-161628" defTabSz="514350">
              <a:buFontTx/>
              <a:buChar char="•"/>
            </a:pPr>
            <a:endParaRPr lang="en-US" kern="0"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6D22F896-40B5-4ADD-8801-0D06FADFA095}" type="slidenum">
              <a:rPr lang="en-US" smtClean="0"/>
              <a:t>49</a:t>
            </a:fld>
            <a:endParaRPr lang="en-US" dirty="0"/>
          </a:p>
        </p:txBody>
      </p:sp>
      <p:sp>
        <p:nvSpPr>
          <p:cNvPr id="3" name="TextBox 2">
            <a:extLst>
              <a:ext uri="{FF2B5EF4-FFF2-40B4-BE49-F238E27FC236}">
                <a16:creationId xmlns:a16="http://schemas.microsoft.com/office/drawing/2014/main" id="{CBBEBB92-D590-E74A-A956-E98496ADE232}"/>
              </a:ext>
            </a:extLst>
          </p:cNvPr>
          <p:cNvSpPr txBox="1"/>
          <p:nvPr/>
        </p:nvSpPr>
        <p:spPr>
          <a:xfrm>
            <a:off x="838200" y="6002119"/>
            <a:ext cx="9687460" cy="646331"/>
          </a:xfrm>
          <a:prstGeom prst="rect">
            <a:avLst/>
          </a:prstGeom>
          <a:noFill/>
        </p:spPr>
        <p:txBody>
          <a:bodyPr wrap="none" rtlCol="0">
            <a:spAutoFit/>
          </a:bodyPr>
          <a:lstStyle/>
          <a:p>
            <a:r>
              <a:rPr lang="en-US" dirty="0"/>
              <a:t>MMWR, April 20, 2018, Vol 67(15) </a:t>
            </a:r>
            <a:r>
              <a:rPr lang="en-US" dirty="0">
                <a:hlinkClick r:id="rId3"/>
              </a:rPr>
              <a:t>https://www.cdc.gov/mmwr/volumes/67/wr/mm6715a5.htm</a:t>
            </a:r>
            <a:endParaRPr lang="en-US" dirty="0"/>
          </a:p>
          <a:p>
            <a:r>
              <a:rPr lang="en-US" dirty="0"/>
              <a:t>MMWR, January 12, 2018, Vol 67 (1) https://</a:t>
            </a:r>
            <a:r>
              <a:rPr lang="en-US" dirty="0" err="1"/>
              <a:t>www.cdc.gov</a:t>
            </a:r>
            <a:r>
              <a:rPr lang="en-US" dirty="0"/>
              <a:t>/</a:t>
            </a:r>
            <a:r>
              <a:rPr lang="en-US" dirty="0" err="1"/>
              <a:t>mmwr</a:t>
            </a:r>
            <a:r>
              <a:rPr lang="en-US" dirty="0"/>
              <a:t>/volumes/67/</a:t>
            </a:r>
            <a:r>
              <a:rPr lang="en-US" dirty="0" err="1"/>
              <a:t>rr</a:t>
            </a:r>
            <a:r>
              <a:rPr lang="en-US" dirty="0"/>
              <a:t>/rr6701a1.htm</a:t>
            </a:r>
          </a:p>
        </p:txBody>
      </p:sp>
      <p:sp>
        <p:nvSpPr>
          <p:cNvPr id="4" name="Date Placeholder 3">
            <a:extLst>
              <a:ext uri="{FF2B5EF4-FFF2-40B4-BE49-F238E27FC236}">
                <a16:creationId xmlns:a16="http://schemas.microsoft.com/office/drawing/2014/main" id="{88810BB4-9F4D-BE48-BFAD-394CABAB7DAE}"/>
              </a:ext>
            </a:extLst>
          </p:cNvPr>
          <p:cNvSpPr>
            <a:spLocks noGrp="1"/>
          </p:cNvSpPr>
          <p:nvPr>
            <p:ph type="dt" sz="half" idx="10"/>
          </p:nvPr>
        </p:nvSpPr>
        <p:spPr/>
        <p:txBody>
          <a:bodyPr/>
          <a:lstStyle/>
          <a:p>
            <a:r>
              <a:rPr lang="en-US"/>
              <a:t>6/24/22</a:t>
            </a:r>
            <a:endParaRPr lang="en-US" dirty="0"/>
          </a:p>
        </p:txBody>
      </p:sp>
      <p:sp>
        <p:nvSpPr>
          <p:cNvPr id="5" name="Footer Placeholder 4">
            <a:extLst>
              <a:ext uri="{FF2B5EF4-FFF2-40B4-BE49-F238E27FC236}">
                <a16:creationId xmlns:a16="http://schemas.microsoft.com/office/drawing/2014/main" id="{D08340D7-853D-3E41-AF0F-79F4A25A04A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8928613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028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0281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0281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0281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0281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02819">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02819">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02819">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028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465455" y="6062471"/>
            <a:ext cx="2726545" cy="523220"/>
          </a:xfrm>
          <a:prstGeom prst="rect">
            <a:avLst/>
          </a:prstGeom>
          <a:noFill/>
        </p:spPr>
        <p:txBody>
          <a:bodyPr wrap="square" rtlCol="0">
            <a:spAutoFit/>
          </a:bodyPr>
          <a:lstStyle/>
          <a:p>
            <a:r>
              <a:rPr lang="en-US" sz="1400" dirty="0"/>
              <a:t>https://www.immunize.org/catg.d/p4037.pdf</a:t>
            </a:r>
          </a:p>
        </p:txBody>
      </p:sp>
      <p:sp>
        <p:nvSpPr>
          <p:cNvPr id="6" name="Slide Number Placeholder 5"/>
          <p:cNvSpPr>
            <a:spLocks noGrp="1"/>
          </p:cNvSpPr>
          <p:nvPr>
            <p:ph type="sldNum" sz="quarter" idx="12"/>
          </p:nvPr>
        </p:nvSpPr>
        <p:spPr>
          <a:xfrm>
            <a:off x="9200412" y="6332855"/>
            <a:ext cx="2743200" cy="365125"/>
          </a:xfrm>
        </p:spPr>
        <p:txBody>
          <a:bodyPr/>
          <a:lstStyle/>
          <a:p>
            <a:fld id="{6D22F896-40B5-4ADD-8801-0D06FADFA095}" type="slidenum">
              <a:rPr lang="en-US" smtClean="0"/>
              <a:t>5</a:t>
            </a:fld>
            <a:endParaRPr lang="en-US" dirty="0"/>
          </a:p>
        </p:txBody>
      </p:sp>
      <p:pic>
        <p:nvPicPr>
          <p:cNvPr id="5" name="Picture 4"/>
          <p:cNvPicPr>
            <a:picLocks noChangeAspect="1"/>
          </p:cNvPicPr>
          <p:nvPr/>
        </p:nvPicPr>
        <p:blipFill>
          <a:blip r:embed="rId3"/>
          <a:stretch>
            <a:fillRect/>
          </a:stretch>
        </p:blipFill>
        <p:spPr>
          <a:xfrm>
            <a:off x="2846997" y="238059"/>
            <a:ext cx="6220894" cy="6271198"/>
          </a:xfrm>
          <a:prstGeom prst="rect">
            <a:avLst/>
          </a:prstGeom>
        </p:spPr>
      </p:pic>
      <p:sp>
        <p:nvSpPr>
          <p:cNvPr id="2" name="Date Placeholder 1">
            <a:extLst>
              <a:ext uri="{FF2B5EF4-FFF2-40B4-BE49-F238E27FC236}">
                <a16:creationId xmlns:a16="http://schemas.microsoft.com/office/drawing/2014/main" id="{8801F57F-070B-6847-AE4B-BE864A0F580B}"/>
              </a:ext>
            </a:extLst>
          </p:cNvPr>
          <p:cNvSpPr>
            <a:spLocks noGrp="1"/>
          </p:cNvSpPr>
          <p:nvPr>
            <p:ph type="dt" sz="half" idx="10"/>
          </p:nvPr>
        </p:nvSpPr>
        <p:spPr/>
        <p:txBody>
          <a:bodyPr/>
          <a:lstStyle/>
          <a:p>
            <a:r>
              <a:rPr lang="en-US"/>
              <a:t>6/24/22</a:t>
            </a:r>
            <a:endParaRPr lang="en-US" dirty="0"/>
          </a:p>
        </p:txBody>
      </p:sp>
      <p:sp>
        <p:nvSpPr>
          <p:cNvPr id="3" name="Footer Placeholder 2">
            <a:extLst>
              <a:ext uri="{FF2B5EF4-FFF2-40B4-BE49-F238E27FC236}">
                <a16:creationId xmlns:a16="http://schemas.microsoft.com/office/drawing/2014/main" id="{908E560A-3002-6644-B606-897147297A0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4428242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C90BE-2410-9B4A-9AE5-8B3E69BDE5EE}"/>
              </a:ext>
            </a:extLst>
          </p:cNvPr>
          <p:cNvSpPr>
            <a:spLocks noGrp="1"/>
          </p:cNvSpPr>
          <p:nvPr>
            <p:ph type="title"/>
          </p:nvPr>
        </p:nvSpPr>
        <p:spPr/>
        <p:txBody>
          <a:bodyPr/>
          <a:lstStyle/>
          <a:p>
            <a:r>
              <a:rPr lang="en-US" dirty="0">
                <a:solidFill>
                  <a:schemeClr val="accent5">
                    <a:lumMod val="60000"/>
                    <a:lumOff val="40000"/>
                  </a:schemeClr>
                </a:solidFill>
              </a:rPr>
              <a:t>ACIP Vote 11/2021 Hepatitis B</a:t>
            </a:r>
          </a:p>
        </p:txBody>
      </p:sp>
      <p:sp>
        <p:nvSpPr>
          <p:cNvPr id="3" name="Content Placeholder 2">
            <a:extLst>
              <a:ext uri="{FF2B5EF4-FFF2-40B4-BE49-F238E27FC236}">
                <a16:creationId xmlns:a16="http://schemas.microsoft.com/office/drawing/2014/main" id="{52137D90-B811-2043-B279-77D6D879B822}"/>
              </a:ext>
            </a:extLst>
          </p:cNvPr>
          <p:cNvSpPr>
            <a:spLocks noGrp="1"/>
          </p:cNvSpPr>
          <p:nvPr>
            <p:ph idx="1"/>
          </p:nvPr>
        </p:nvSpPr>
        <p:spPr>
          <a:xfrm>
            <a:off x="529389" y="1690688"/>
            <a:ext cx="11197390" cy="4665662"/>
          </a:xfrm>
        </p:spPr>
        <p:txBody>
          <a:bodyPr>
            <a:normAutofit/>
          </a:bodyPr>
          <a:lstStyle/>
          <a:p>
            <a:r>
              <a:rPr lang="en-US" dirty="0"/>
              <a:t> ACIP unanimously voted to recommend that hepatitis B vaccine </a:t>
            </a:r>
            <a:r>
              <a:rPr lang="en-US" u="sng" dirty="0"/>
              <a:t>should</a:t>
            </a:r>
            <a:r>
              <a:rPr lang="en-US" dirty="0"/>
              <a:t> be given to:</a:t>
            </a:r>
          </a:p>
          <a:p>
            <a:pPr lvl="1"/>
            <a:r>
              <a:rPr lang="en-US" dirty="0"/>
              <a:t>all adults 19  through 59 years </a:t>
            </a:r>
          </a:p>
          <a:p>
            <a:pPr lvl="1"/>
            <a:r>
              <a:rPr lang="en-US" dirty="0"/>
              <a:t>All people aged 60 or older with any risk factor for hepatitis B infection. </a:t>
            </a:r>
          </a:p>
          <a:p>
            <a:r>
              <a:rPr lang="en-US" dirty="0"/>
              <a:t>ACIP also voted that any person aged 60 and older with NO known risk factor </a:t>
            </a:r>
            <a:r>
              <a:rPr lang="en-US" u="sng" dirty="0"/>
              <a:t>may</a:t>
            </a:r>
            <a:r>
              <a:rPr lang="en-US" dirty="0"/>
              <a:t> be vaccinated.</a:t>
            </a:r>
          </a:p>
          <a:p>
            <a:pPr marL="0" indent="0">
              <a:buNone/>
            </a:pPr>
            <a:endParaRPr lang="en-US" dirty="0"/>
          </a:p>
          <a:p>
            <a:pPr marL="0" indent="0">
              <a:buNone/>
            </a:pPr>
            <a:endParaRPr lang="en-US" dirty="0"/>
          </a:p>
          <a:p>
            <a:pPr marL="0" indent="0">
              <a:buNone/>
            </a:pPr>
            <a:endParaRPr lang="en-US" dirty="0"/>
          </a:p>
          <a:p>
            <a:pPr marL="0" indent="0">
              <a:buNone/>
            </a:pPr>
            <a:r>
              <a:rPr lang="en-US" sz="1800" dirty="0"/>
              <a:t>*MMWR/April 1, 2022/Vol.71/No.13</a:t>
            </a:r>
          </a:p>
        </p:txBody>
      </p:sp>
      <p:sp>
        <p:nvSpPr>
          <p:cNvPr id="4" name="Slide Number Placeholder 3">
            <a:extLst>
              <a:ext uri="{FF2B5EF4-FFF2-40B4-BE49-F238E27FC236}">
                <a16:creationId xmlns:a16="http://schemas.microsoft.com/office/drawing/2014/main" id="{706CFB5E-60D4-D94B-BB5B-3E7883699FA3}"/>
              </a:ext>
            </a:extLst>
          </p:cNvPr>
          <p:cNvSpPr>
            <a:spLocks noGrp="1"/>
          </p:cNvSpPr>
          <p:nvPr>
            <p:ph type="sldNum" sz="quarter" idx="12"/>
          </p:nvPr>
        </p:nvSpPr>
        <p:spPr/>
        <p:txBody>
          <a:bodyPr/>
          <a:lstStyle/>
          <a:p>
            <a:fld id="{6D22F896-40B5-4ADD-8801-0D06FADFA095}" type="slidenum">
              <a:rPr lang="en-US" smtClean="0"/>
              <a:t>50</a:t>
            </a:fld>
            <a:endParaRPr lang="en-US" dirty="0"/>
          </a:p>
        </p:txBody>
      </p:sp>
      <p:sp>
        <p:nvSpPr>
          <p:cNvPr id="5" name="Date Placeholder 4">
            <a:extLst>
              <a:ext uri="{FF2B5EF4-FFF2-40B4-BE49-F238E27FC236}">
                <a16:creationId xmlns:a16="http://schemas.microsoft.com/office/drawing/2014/main" id="{9A9BA074-DCA3-DB42-9914-98A2A0D9CE84}"/>
              </a:ext>
            </a:extLst>
          </p:cNvPr>
          <p:cNvSpPr>
            <a:spLocks noGrp="1"/>
          </p:cNvSpPr>
          <p:nvPr>
            <p:ph type="dt" sz="half" idx="10"/>
          </p:nvPr>
        </p:nvSpPr>
        <p:spPr/>
        <p:txBody>
          <a:bodyPr/>
          <a:lstStyle/>
          <a:p>
            <a:r>
              <a:rPr lang="en-US"/>
              <a:t>6/24/22</a:t>
            </a:r>
            <a:endParaRPr lang="en-US" dirty="0"/>
          </a:p>
        </p:txBody>
      </p:sp>
      <p:sp>
        <p:nvSpPr>
          <p:cNvPr id="6" name="Footer Placeholder 5">
            <a:extLst>
              <a:ext uri="{FF2B5EF4-FFF2-40B4-BE49-F238E27FC236}">
                <a16:creationId xmlns:a16="http://schemas.microsoft.com/office/drawing/2014/main" id="{2623209C-AAC4-A94A-A588-DC8D81DD3DA4}"/>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1813786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51</a:t>
            </a:fld>
            <a:endParaRPr lang="en-US" dirty="0"/>
          </a:p>
        </p:txBody>
      </p:sp>
      <p:sp>
        <p:nvSpPr>
          <p:cNvPr id="3" name="Rectangle 2"/>
          <p:cNvSpPr txBox="1">
            <a:spLocks noChangeArrowheads="1"/>
          </p:cNvSpPr>
          <p:nvPr/>
        </p:nvSpPr>
        <p:spPr>
          <a:xfrm>
            <a:off x="1044925" y="66848"/>
            <a:ext cx="10473267" cy="1066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en-US" sz="3600" dirty="0">
                <a:solidFill>
                  <a:srgbClr val="FFFF99"/>
                </a:solidFill>
              </a:rPr>
              <a:t>Meningococcal Disease </a:t>
            </a:r>
            <a:r>
              <a:rPr lang="en-US" sz="2800" dirty="0">
                <a:solidFill>
                  <a:srgbClr val="FFFF99"/>
                </a:solidFill>
              </a:rPr>
              <a:t>(caused by N. </a:t>
            </a:r>
            <a:r>
              <a:rPr lang="en-US" sz="2800" dirty="0" err="1">
                <a:solidFill>
                  <a:srgbClr val="FFFF99"/>
                </a:solidFill>
              </a:rPr>
              <a:t>meningitidis</a:t>
            </a:r>
            <a:r>
              <a:rPr lang="en-US" sz="2800" dirty="0">
                <a:solidFill>
                  <a:srgbClr val="FFFF99"/>
                </a:solidFill>
              </a:rPr>
              <a:t>)*</a:t>
            </a:r>
            <a:endParaRPr lang="en-US" sz="3600" dirty="0">
              <a:solidFill>
                <a:srgbClr val="FFFF99"/>
              </a:solidFill>
            </a:endParaRPr>
          </a:p>
        </p:txBody>
      </p:sp>
      <p:sp>
        <p:nvSpPr>
          <p:cNvPr id="5" name="TextBox 4"/>
          <p:cNvSpPr txBox="1"/>
          <p:nvPr/>
        </p:nvSpPr>
        <p:spPr>
          <a:xfrm>
            <a:off x="302309" y="1462703"/>
            <a:ext cx="11717867" cy="4893647"/>
          </a:xfrm>
          <a:prstGeom prst="rect">
            <a:avLst/>
          </a:prstGeom>
          <a:noFill/>
        </p:spPr>
        <p:txBody>
          <a:bodyPr wrap="square" rtlCol="0">
            <a:spAutoFit/>
          </a:bodyPr>
          <a:lstStyle/>
          <a:p>
            <a:pPr marL="285750" indent="-285750">
              <a:buFont typeface="Arial" panose="020B0604020202020204" pitchFamily="34" charset="0"/>
              <a:buChar char="•"/>
            </a:pPr>
            <a:r>
              <a:rPr lang="en-US" sz="2400" dirty="0"/>
              <a:t>Usually presents as meningitis, bacteremia or both</a:t>
            </a:r>
          </a:p>
          <a:p>
            <a:pPr marL="742950" lvl="1" indent="-285750">
              <a:buFont typeface="Arial" panose="020B0604020202020204" pitchFamily="34" charset="0"/>
              <a:buChar char="•"/>
            </a:pPr>
            <a:r>
              <a:rPr lang="en-US" sz="2400" dirty="0"/>
              <a:t>Transmitted through direct contact with respiratory tract secretions                      from patients and asymptomatic carriers</a:t>
            </a:r>
          </a:p>
          <a:p>
            <a:pPr marL="742950" lvl="1" indent="-285750">
              <a:buFont typeface="Arial" panose="020B0604020202020204" pitchFamily="34" charset="0"/>
              <a:buChar char="•"/>
            </a:pPr>
            <a:r>
              <a:rPr lang="en-US" sz="2400" dirty="0"/>
              <a:t>Nasopharyngeal carriage rate is highest in adolescents and young adults in the U.S.</a:t>
            </a:r>
          </a:p>
          <a:p>
            <a:pPr marL="742950" lvl="1" indent="-285750">
              <a:buFont typeface="Arial" panose="020B0604020202020204" pitchFamily="34" charset="0"/>
              <a:buChar char="•"/>
            </a:pPr>
            <a:r>
              <a:rPr lang="en-US" sz="2400" dirty="0"/>
              <a:t>Disease Incidence</a:t>
            </a:r>
          </a:p>
          <a:p>
            <a:pPr marL="1200150" lvl="2" indent="-285750">
              <a:buFont typeface="Arial" panose="020B0604020202020204" pitchFamily="34" charset="0"/>
              <a:buChar char="•"/>
            </a:pPr>
            <a:r>
              <a:rPr lang="en-US" sz="2400" dirty="0"/>
              <a:t>Highest in infants &lt;1 year</a:t>
            </a:r>
          </a:p>
          <a:p>
            <a:pPr marL="1200150" lvl="2" indent="-285750">
              <a:buFont typeface="Arial" panose="020B0604020202020204" pitchFamily="34" charset="0"/>
              <a:buChar char="•"/>
            </a:pPr>
            <a:r>
              <a:rPr lang="en-US" sz="2400" dirty="0"/>
              <a:t>Next highest in children 1 through 4 years of age</a:t>
            </a:r>
          </a:p>
          <a:p>
            <a:pPr marL="1200150" lvl="2" indent="-285750">
              <a:buFont typeface="Arial" panose="020B0604020202020204" pitchFamily="34" charset="0"/>
              <a:buChar char="•"/>
            </a:pPr>
            <a:r>
              <a:rPr lang="en-US" sz="2400" dirty="0"/>
              <a:t>A second peak is found in adolescents and young adults 17-21 years of age</a:t>
            </a:r>
          </a:p>
          <a:p>
            <a:pPr marL="285750" indent="-285750">
              <a:buFont typeface="Arial" panose="020B0604020202020204" pitchFamily="34" charset="0"/>
              <a:buChar char="•"/>
            </a:pPr>
            <a:r>
              <a:rPr lang="en-US" sz="2400" dirty="0"/>
              <a:t>Serogroups B and C are the major causes of meningococcal disease in the US.</a:t>
            </a:r>
          </a:p>
          <a:p>
            <a:pPr marL="742950" lvl="1" indent="-285750">
              <a:buFont typeface="Arial" panose="020B0604020202020204" pitchFamily="34" charset="0"/>
              <a:buChar char="•"/>
            </a:pPr>
            <a:r>
              <a:rPr lang="en-US" sz="2400" dirty="0"/>
              <a:t>Each responsible for approximately 25 to 40% of cases</a:t>
            </a:r>
          </a:p>
          <a:p>
            <a:pPr marL="285750" indent="-285750">
              <a:buFont typeface="Arial" panose="020B0604020202020204" pitchFamily="34" charset="0"/>
              <a:buChar char="•"/>
            </a:pPr>
            <a:r>
              <a:rPr lang="en-US" sz="2400" dirty="0"/>
              <a:t>About 5% of all U.S. cases of meningococcal disease are outbreak-related</a:t>
            </a:r>
          </a:p>
          <a:p>
            <a:pPr marL="742950" lvl="1" indent="-285750">
              <a:buFont typeface="Arial" panose="020B0604020202020204" pitchFamily="34" charset="0"/>
              <a:buChar char="•"/>
            </a:pPr>
            <a:endParaRPr lang="en-US" sz="2400" dirty="0"/>
          </a:p>
        </p:txBody>
      </p:sp>
      <p:sp>
        <p:nvSpPr>
          <p:cNvPr id="6" name="TextBox 5"/>
          <p:cNvSpPr txBox="1"/>
          <p:nvPr/>
        </p:nvSpPr>
        <p:spPr>
          <a:xfrm>
            <a:off x="3115733" y="6400594"/>
            <a:ext cx="9448800" cy="369332"/>
          </a:xfrm>
          <a:prstGeom prst="rect">
            <a:avLst/>
          </a:prstGeom>
          <a:noFill/>
        </p:spPr>
        <p:txBody>
          <a:bodyPr wrap="square" rtlCol="0">
            <a:spAutoFit/>
          </a:bodyPr>
          <a:lstStyle/>
          <a:p>
            <a:r>
              <a:rPr lang="en-US" dirty="0"/>
              <a:t>*https://www.cdc.gov/mmwr/volumes/69/rr/rr6909a1.htm</a:t>
            </a:r>
          </a:p>
        </p:txBody>
      </p:sp>
      <p:sp>
        <p:nvSpPr>
          <p:cNvPr id="4" name="Date Placeholder 3">
            <a:extLst>
              <a:ext uri="{FF2B5EF4-FFF2-40B4-BE49-F238E27FC236}">
                <a16:creationId xmlns:a16="http://schemas.microsoft.com/office/drawing/2014/main" id="{04FFDC03-48C6-694A-9E2C-D81423635D8B}"/>
              </a:ext>
            </a:extLst>
          </p:cNvPr>
          <p:cNvSpPr>
            <a:spLocks noGrp="1"/>
          </p:cNvSpPr>
          <p:nvPr>
            <p:ph type="dt" sz="half" idx="10"/>
          </p:nvPr>
        </p:nvSpPr>
        <p:spPr/>
        <p:txBody>
          <a:bodyPr/>
          <a:lstStyle/>
          <a:p>
            <a:r>
              <a:rPr lang="en-US"/>
              <a:t>6/24/22</a:t>
            </a:r>
            <a:endParaRPr lang="en-US" dirty="0"/>
          </a:p>
        </p:txBody>
      </p:sp>
      <p:sp>
        <p:nvSpPr>
          <p:cNvPr id="7" name="Footer Placeholder 6">
            <a:extLst>
              <a:ext uri="{FF2B5EF4-FFF2-40B4-BE49-F238E27FC236}">
                <a16:creationId xmlns:a16="http://schemas.microsoft.com/office/drawing/2014/main" id="{2AC4134A-545A-5D43-A2A8-5762E614629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2629024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52</a:t>
            </a:fld>
            <a:endParaRPr lang="en-US" dirty="0"/>
          </a:p>
        </p:txBody>
      </p:sp>
      <p:sp>
        <p:nvSpPr>
          <p:cNvPr id="3" name="TextBox 2"/>
          <p:cNvSpPr txBox="1"/>
          <p:nvPr/>
        </p:nvSpPr>
        <p:spPr>
          <a:xfrm>
            <a:off x="1987973" y="240040"/>
            <a:ext cx="8449734" cy="523220"/>
          </a:xfrm>
          <a:prstGeom prst="rect">
            <a:avLst/>
          </a:prstGeom>
          <a:noFill/>
        </p:spPr>
        <p:txBody>
          <a:bodyPr wrap="square" rtlCol="0">
            <a:spAutoFit/>
          </a:bodyPr>
          <a:lstStyle/>
          <a:p>
            <a:pPr algn="ctr"/>
            <a:r>
              <a:rPr lang="en-US" sz="2800" dirty="0">
                <a:solidFill>
                  <a:schemeClr val="accent5">
                    <a:lumMod val="60000"/>
                    <a:lumOff val="40000"/>
                  </a:schemeClr>
                </a:solidFill>
              </a:rPr>
              <a:t>Signs and Symptoms of Meningococcal Disease</a:t>
            </a:r>
          </a:p>
        </p:txBody>
      </p:sp>
      <p:sp>
        <p:nvSpPr>
          <p:cNvPr id="4" name="TextBox 3"/>
          <p:cNvSpPr txBox="1"/>
          <p:nvPr/>
        </p:nvSpPr>
        <p:spPr>
          <a:xfrm>
            <a:off x="237067" y="1462703"/>
            <a:ext cx="7162800" cy="4893647"/>
          </a:xfrm>
          <a:prstGeom prst="rect">
            <a:avLst/>
          </a:prstGeom>
          <a:noFill/>
        </p:spPr>
        <p:txBody>
          <a:bodyPr wrap="square" rtlCol="0">
            <a:spAutoFit/>
          </a:bodyPr>
          <a:lstStyle/>
          <a:p>
            <a:pPr marL="342900" indent="-342900">
              <a:buFont typeface="Arial" panose="020B0604020202020204" pitchFamily="34" charset="0"/>
              <a:buChar char="•"/>
            </a:pPr>
            <a:r>
              <a:rPr lang="en-US" sz="2400" dirty="0"/>
              <a:t>Symptoms of meningitis</a:t>
            </a:r>
          </a:p>
          <a:p>
            <a:pPr marL="1200150" lvl="2" indent="-285750">
              <a:buFont typeface="Arial" panose="020B0604020202020204" pitchFamily="34" charset="0"/>
              <a:buChar char="•"/>
            </a:pPr>
            <a:r>
              <a:rPr lang="en-US" sz="2400" dirty="0"/>
              <a:t>Sudden onset of fever</a:t>
            </a:r>
          </a:p>
          <a:p>
            <a:pPr marL="1200150" lvl="2" indent="-285750">
              <a:buFont typeface="Arial" panose="020B0604020202020204" pitchFamily="34" charset="0"/>
              <a:buChar char="•"/>
            </a:pPr>
            <a:r>
              <a:rPr lang="en-US" sz="2400" dirty="0"/>
              <a:t>Headache</a:t>
            </a:r>
          </a:p>
          <a:p>
            <a:pPr marL="1200150" lvl="2" indent="-285750">
              <a:buFont typeface="Arial" panose="020B0604020202020204" pitchFamily="34" charset="0"/>
              <a:buChar char="•"/>
            </a:pPr>
            <a:r>
              <a:rPr lang="en-US" sz="2400" dirty="0"/>
              <a:t>Stiff neck</a:t>
            </a:r>
          </a:p>
          <a:p>
            <a:pPr marL="1200150" lvl="2" indent="-285750">
              <a:buFont typeface="Arial" panose="020B0604020202020204" pitchFamily="34" charset="0"/>
              <a:buChar char="•"/>
            </a:pPr>
            <a:r>
              <a:rPr lang="en-US" sz="2400" dirty="0"/>
              <a:t>Photophobia</a:t>
            </a:r>
          </a:p>
          <a:p>
            <a:pPr marL="1200150" lvl="2" indent="-285750">
              <a:buFont typeface="Arial" panose="020B0604020202020204" pitchFamily="34" charset="0"/>
              <a:buChar char="•"/>
            </a:pPr>
            <a:r>
              <a:rPr lang="en-US" sz="2400" dirty="0"/>
              <a:t>Nausea and vomiting</a:t>
            </a:r>
          </a:p>
          <a:p>
            <a:pPr lvl="2"/>
            <a:endParaRPr lang="en-US" sz="2400" dirty="0"/>
          </a:p>
          <a:p>
            <a:pPr marL="285750" indent="-285750">
              <a:buFont typeface="Arial" panose="020B0604020202020204" pitchFamily="34" charset="0"/>
              <a:buChar char="•"/>
            </a:pPr>
            <a:r>
              <a:rPr lang="en-US" sz="2400" dirty="0"/>
              <a:t>Symptoms of meningococcemia</a:t>
            </a:r>
          </a:p>
          <a:p>
            <a:pPr marL="742950" lvl="1" indent="-285750">
              <a:buFont typeface="Arial" panose="020B0604020202020204" pitchFamily="34" charset="0"/>
              <a:buChar char="•"/>
            </a:pPr>
            <a:r>
              <a:rPr lang="en-US" sz="2400" dirty="0"/>
              <a:t>All of the above are possible</a:t>
            </a:r>
          </a:p>
          <a:p>
            <a:pPr marL="742950" lvl="1" indent="-285750">
              <a:buFont typeface="Arial" panose="020B0604020202020204" pitchFamily="34" charset="0"/>
              <a:buChar char="•"/>
            </a:pPr>
            <a:r>
              <a:rPr lang="en-US" sz="2400" dirty="0"/>
              <a:t>Cold hand and feet</a:t>
            </a:r>
          </a:p>
          <a:p>
            <a:pPr marL="742950" lvl="1" indent="-285750">
              <a:buFont typeface="Arial" panose="020B0604020202020204" pitchFamily="34" charset="0"/>
              <a:buChar char="•"/>
            </a:pPr>
            <a:r>
              <a:rPr lang="en-US" sz="2400" dirty="0"/>
              <a:t>Pruritic rash</a:t>
            </a:r>
          </a:p>
          <a:p>
            <a:br>
              <a:rPr lang="en-US" sz="2400" dirty="0"/>
            </a:br>
            <a:endParaRPr lang="en-US" sz="2400" dirty="0"/>
          </a:p>
        </p:txBody>
      </p:sp>
      <p:pic>
        <p:nvPicPr>
          <p:cNvPr id="5" name="Picture 4"/>
          <p:cNvPicPr>
            <a:picLocks noChangeAspect="1"/>
          </p:cNvPicPr>
          <p:nvPr/>
        </p:nvPicPr>
        <p:blipFill>
          <a:blip r:embed="rId3"/>
          <a:stretch>
            <a:fillRect/>
          </a:stretch>
        </p:blipFill>
        <p:spPr>
          <a:xfrm>
            <a:off x="9687648" y="4386389"/>
            <a:ext cx="2252549" cy="2120046"/>
          </a:xfrm>
          <a:prstGeom prst="rect">
            <a:avLst/>
          </a:prstGeom>
        </p:spPr>
      </p:pic>
      <p:sp>
        <p:nvSpPr>
          <p:cNvPr id="6" name="TextBox 5"/>
          <p:cNvSpPr txBox="1"/>
          <p:nvPr/>
        </p:nvSpPr>
        <p:spPr>
          <a:xfrm>
            <a:off x="1488440" y="6438957"/>
            <a:ext cx="9448800" cy="369332"/>
          </a:xfrm>
          <a:prstGeom prst="rect">
            <a:avLst/>
          </a:prstGeom>
          <a:noFill/>
        </p:spPr>
        <p:txBody>
          <a:bodyPr wrap="square" rtlCol="0">
            <a:spAutoFit/>
          </a:bodyPr>
          <a:lstStyle/>
          <a:p>
            <a:r>
              <a:rPr lang="en-US" dirty="0"/>
              <a:t>https://www.cdc.gov/mmwr/volumes/69/rr/rr6909a1.htm; MMWR, Sept 2020, Vol 69, RR 9</a:t>
            </a:r>
          </a:p>
        </p:txBody>
      </p:sp>
      <p:sp>
        <p:nvSpPr>
          <p:cNvPr id="7" name="Rectangle 6"/>
          <p:cNvSpPr/>
          <p:nvPr/>
        </p:nvSpPr>
        <p:spPr>
          <a:xfrm>
            <a:off x="6358674" y="706577"/>
            <a:ext cx="5283200" cy="3785652"/>
          </a:xfrm>
          <a:prstGeom prst="rect">
            <a:avLst/>
          </a:prstGeom>
        </p:spPr>
        <p:txBody>
          <a:bodyPr wrap="square">
            <a:spAutoFit/>
          </a:bodyPr>
          <a:lstStyle/>
          <a:p>
            <a:pPr marL="285750" indent="-285750">
              <a:buFont typeface="Arial" panose="020B0604020202020204" pitchFamily="34" charset="0"/>
              <a:buChar char="•"/>
            </a:pPr>
            <a:r>
              <a:rPr lang="en-US" sz="2000" dirty="0"/>
              <a:t>Risk factors</a:t>
            </a:r>
          </a:p>
          <a:p>
            <a:pPr marL="742950" lvl="1" indent="-285750">
              <a:buFont typeface="Arial" panose="020B0604020202020204" pitchFamily="34" charset="0"/>
              <a:buChar char="•"/>
            </a:pPr>
            <a:r>
              <a:rPr lang="en-US" sz="2000" dirty="0"/>
              <a:t>Persistent complement component deficiencies</a:t>
            </a:r>
          </a:p>
          <a:p>
            <a:pPr marL="742950" lvl="1" indent="-285750">
              <a:buFont typeface="Arial" panose="020B0604020202020204" pitchFamily="34" charset="0"/>
              <a:buChar char="•"/>
            </a:pPr>
            <a:r>
              <a:rPr lang="en-US" sz="2000" dirty="0"/>
              <a:t>Asplenia, </a:t>
            </a:r>
          </a:p>
          <a:p>
            <a:pPr marL="742950" lvl="1" indent="-285750">
              <a:buFont typeface="Arial" panose="020B0604020202020204" pitchFamily="34" charset="0"/>
              <a:buChar char="•"/>
            </a:pPr>
            <a:r>
              <a:rPr lang="en-US" sz="2000" dirty="0"/>
              <a:t>HIV infection</a:t>
            </a:r>
          </a:p>
          <a:p>
            <a:pPr marL="742950" lvl="1" indent="-285750">
              <a:buFont typeface="Arial" panose="020B0604020202020204" pitchFamily="34" charset="0"/>
              <a:buChar char="•"/>
            </a:pPr>
            <a:r>
              <a:rPr lang="en-US" sz="2000" dirty="0"/>
              <a:t>Exposure during an outbreak; Travel/residence in a country where disease is endemic/epidemic</a:t>
            </a:r>
          </a:p>
          <a:p>
            <a:pPr marL="742950" lvl="1" indent="-285750">
              <a:buFont typeface="Arial" panose="020B0604020202020204" pitchFamily="34" charset="0"/>
              <a:buChar char="•"/>
            </a:pPr>
            <a:r>
              <a:rPr lang="en-US" sz="2000" dirty="0"/>
              <a:t>Household crowding, smoking, </a:t>
            </a:r>
          </a:p>
          <a:p>
            <a:pPr marL="742950" lvl="1" indent="-285750">
              <a:buFont typeface="Arial" panose="020B0604020202020204" pitchFamily="34" charset="0"/>
              <a:buChar char="•"/>
            </a:pPr>
            <a:r>
              <a:rPr lang="en-US" sz="2000" dirty="0"/>
              <a:t>Unvaccinated college freshmen in dorms (particularly serogroup B)</a:t>
            </a:r>
          </a:p>
          <a:p>
            <a:pPr marL="742950" lvl="1" indent="-285750">
              <a:buFont typeface="Arial" panose="020B0604020202020204" pitchFamily="34" charset="0"/>
              <a:buChar char="•"/>
            </a:pPr>
            <a:r>
              <a:rPr lang="en-US" sz="2000" dirty="0"/>
              <a:t>Military recruits</a:t>
            </a:r>
          </a:p>
        </p:txBody>
      </p:sp>
      <p:pic>
        <p:nvPicPr>
          <p:cNvPr id="9" name="Picture 8"/>
          <p:cNvPicPr>
            <a:picLocks noChangeAspect="1"/>
          </p:cNvPicPr>
          <p:nvPr/>
        </p:nvPicPr>
        <p:blipFill>
          <a:blip r:embed="rId4"/>
          <a:stretch>
            <a:fillRect/>
          </a:stretch>
        </p:blipFill>
        <p:spPr>
          <a:xfrm>
            <a:off x="5196544" y="4495084"/>
            <a:ext cx="3414056" cy="1938696"/>
          </a:xfrm>
          <a:prstGeom prst="rect">
            <a:avLst/>
          </a:prstGeom>
        </p:spPr>
      </p:pic>
      <p:sp>
        <p:nvSpPr>
          <p:cNvPr id="8" name="Date Placeholder 7">
            <a:extLst>
              <a:ext uri="{FF2B5EF4-FFF2-40B4-BE49-F238E27FC236}">
                <a16:creationId xmlns:a16="http://schemas.microsoft.com/office/drawing/2014/main" id="{4FA2159A-1F8C-C044-967F-577E731922A8}"/>
              </a:ext>
            </a:extLst>
          </p:cNvPr>
          <p:cNvSpPr>
            <a:spLocks noGrp="1"/>
          </p:cNvSpPr>
          <p:nvPr>
            <p:ph type="dt" sz="half" idx="10"/>
          </p:nvPr>
        </p:nvSpPr>
        <p:spPr/>
        <p:txBody>
          <a:bodyPr/>
          <a:lstStyle/>
          <a:p>
            <a:r>
              <a:rPr lang="en-US"/>
              <a:t>6/24/22</a:t>
            </a:r>
            <a:endParaRPr lang="en-US" dirty="0"/>
          </a:p>
        </p:txBody>
      </p:sp>
      <p:sp>
        <p:nvSpPr>
          <p:cNvPr id="10" name="Footer Placeholder 9">
            <a:extLst>
              <a:ext uri="{FF2B5EF4-FFF2-40B4-BE49-F238E27FC236}">
                <a16:creationId xmlns:a16="http://schemas.microsoft.com/office/drawing/2014/main" id="{2F54F9A9-78A3-9B41-B23F-BA7E016FF90D}"/>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3911536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idx="4294967295"/>
          </p:nvPr>
        </p:nvSpPr>
        <p:spPr>
          <a:xfrm>
            <a:off x="1341120" y="317835"/>
            <a:ext cx="9416527" cy="857250"/>
          </a:xfrm>
        </p:spPr>
        <p:txBody>
          <a:bodyPr>
            <a:normAutofit fontScale="90000"/>
          </a:bodyPr>
          <a:lstStyle/>
          <a:p>
            <a:pPr algn="ctr"/>
            <a:r>
              <a:rPr lang="en-US" sz="3600" dirty="0">
                <a:solidFill>
                  <a:srgbClr val="FFFF99"/>
                </a:solidFill>
              </a:rPr>
              <a:t>Quadrivalent Meningococcal Conjugate Vaccine (MCV4)*</a:t>
            </a:r>
            <a:br>
              <a:rPr lang="en-US" sz="3600" dirty="0">
                <a:solidFill>
                  <a:srgbClr val="FFFF99"/>
                </a:solidFill>
              </a:rPr>
            </a:br>
            <a:r>
              <a:rPr lang="en-US" sz="1800" dirty="0">
                <a:solidFill>
                  <a:srgbClr val="FFFFFF"/>
                </a:solidFill>
              </a:rPr>
              <a:t>(Men A,C,W, Y)</a:t>
            </a:r>
            <a:endParaRPr lang="en-US" sz="1800" dirty="0">
              <a:solidFill>
                <a:srgbClr val="FFFFFF"/>
              </a:solidFill>
              <a:sym typeface="Symbol" pitchFamily="18" charset="2"/>
            </a:endParaRPr>
          </a:p>
        </p:txBody>
      </p:sp>
      <p:sp>
        <p:nvSpPr>
          <p:cNvPr id="259075" name="Rectangle 3"/>
          <p:cNvSpPr>
            <a:spLocks noGrp="1" noChangeArrowheads="1"/>
          </p:cNvSpPr>
          <p:nvPr>
            <p:ph type="body" idx="4294967295"/>
          </p:nvPr>
        </p:nvSpPr>
        <p:spPr>
          <a:xfrm>
            <a:off x="2666999" y="1320358"/>
            <a:ext cx="6858000" cy="1143000"/>
          </a:xfrm>
        </p:spPr>
        <p:txBody>
          <a:bodyPr>
            <a:normAutofit/>
          </a:bodyPr>
          <a:lstStyle/>
          <a:p>
            <a:pPr algn="ctr">
              <a:lnSpc>
                <a:spcPct val="80000"/>
              </a:lnSpc>
              <a:spcBef>
                <a:spcPct val="35000"/>
              </a:spcBef>
              <a:buClr>
                <a:srgbClr val="FFFFCC"/>
              </a:buClr>
              <a:buFontTx/>
              <a:buNone/>
            </a:pPr>
            <a:r>
              <a:rPr lang="en-US" sz="2000" dirty="0" err="1"/>
              <a:t>Menactra</a:t>
            </a:r>
            <a:r>
              <a:rPr lang="en-US" sz="2000" b="1" baseline="30000" dirty="0">
                <a:sym typeface="Symbol" pitchFamily="18" charset="2"/>
              </a:rPr>
              <a:t></a:t>
            </a:r>
            <a:r>
              <a:rPr lang="en-US" sz="2000" b="1" dirty="0"/>
              <a:t> </a:t>
            </a:r>
            <a:r>
              <a:rPr lang="en-US" sz="2000" dirty="0"/>
              <a:t>licensed for 9 mos.</a:t>
            </a:r>
            <a:r>
              <a:rPr lang="en-US" sz="2000" dirty="0">
                <a:solidFill>
                  <a:schemeClr val="accent1"/>
                </a:solidFill>
              </a:rPr>
              <a:t> </a:t>
            </a:r>
            <a:r>
              <a:rPr lang="en-US" sz="2000" dirty="0"/>
              <a:t>through 55 years</a:t>
            </a:r>
          </a:p>
          <a:p>
            <a:pPr algn="ctr">
              <a:lnSpc>
                <a:spcPct val="80000"/>
              </a:lnSpc>
              <a:spcBef>
                <a:spcPct val="35000"/>
              </a:spcBef>
              <a:buClr>
                <a:srgbClr val="FFFFCC"/>
              </a:buClr>
              <a:buFontTx/>
              <a:buNone/>
            </a:pPr>
            <a:r>
              <a:rPr lang="en-US" sz="2000" dirty="0" err="1"/>
              <a:t>Menveo</a:t>
            </a:r>
            <a:r>
              <a:rPr lang="en-US" sz="2000" dirty="0">
                <a:sym typeface="Symbol" pitchFamily="18" charset="2"/>
              </a:rPr>
              <a:t>®</a:t>
            </a:r>
            <a:r>
              <a:rPr lang="en-US" sz="2000" dirty="0"/>
              <a:t> licensed for ages 2 mos. through 55 years</a:t>
            </a:r>
          </a:p>
          <a:p>
            <a:pPr algn="ctr">
              <a:lnSpc>
                <a:spcPct val="80000"/>
              </a:lnSpc>
              <a:spcBef>
                <a:spcPct val="35000"/>
              </a:spcBef>
              <a:buClr>
                <a:srgbClr val="FFFFCC"/>
              </a:buClr>
              <a:buFontTx/>
              <a:buNone/>
            </a:pPr>
            <a:r>
              <a:rPr lang="en-US" sz="2000" dirty="0" err="1"/>
              <a:t>MenQuadfi</a:t>
            </a:r>
            <a:r>
              <a:rPr lang="en-US" sz="2000" dirty="0">
                <a:sym typeface="Symbol" panose="05050102010706020507" pitchFamily="18" charset="2"/>
              </a:rPr>
              <a:t> licensed for ages ≥ 2 yrs. of age</a:t>
            </a:r>
            <a:endParaRPr lang="en-US" sz="2000" dirty="0"/>
          </a:p>
        </p:txBody>
      </p:sp>
      <p:sp>
        <p:nvSpPr>
          <p:cNvPr id="332804" name="Text Box 4"/>
          <p:cNvSpPr txBox="1">
            <a:spLocks noChangeArrowheads="1"/>
          </p:cNvSpPr>
          <p:nvPr/>
        </p:nvSpPr>
        <p:spPr bwMode="auto">
          <a:xfrm>
            <a:off x="346548" y="2460780"/>
            <a:ext cx="11323461" cy="3754874"/>
          </a:xfrm>
          <a:prstGeom prst="rect">
            <a:avLst/>
          </a:prstGeom>
          <a:noFill/>
          <a:ln w="9525">
            <a:noFill/>
            <a:miter lim="800000"/>
            <a:headEnd/>
            <a:tailEnd/>
          </a:ln>
        </p:spPr>
        <p:txBody>
          <a:bodyPr wrap="square">
            <a:spAutoFit/>
          </a:bodyPr>
          <a:lstStyle/>
          <a:p>
            <a:pPr defTabSz="685800"/>
            <a:r>
              <a:rPr lang="en-US" sz="2000" kern="0" dirty="0"/>
              <a:t>ACIP recommends:</a:t>
            </a:r>
          </a:p>
          <a:p>
            <a:pPr marL="347663" lvl="1" indent="-214313" defTabSz="685800">
              <a:buFontTx/>
              <a:buChar char="•"/>
            </a:pPr>
            <a:r>
              <a:rPr lang="en-US" sz="2000" kern="0" dirty="0">
                <a:solidFill>
                  <a:srgbClr val="FFFFFF"/>
                </a:solidFill>
              </a:rPr>
              <a:t>Dose 1---age 11-12 years preferred</a:t>
            </a:r>
          </a:p>
          <a:p>
            <a:pPr marL="347663" lvl="1" indent="-214313" defTabSz="685800">
              <a:buFontTx/>
              <a:buChar char="•"/>
            </a:pPr>
            <a:r>
              <a:rPr lang="en-US" sz="2000" kern="0" dirty="0">
                <a:solidFill>
                  <a:srgbClr val="FFFFFF"/>
                </a:solidFill>
              </a:rPr>
              <a:t>Booster dose---age 16 years</a:t>
            </a:r>
          </a:p>
          <a:p>
            <a:pPr marL="347663" lvl="1" indent="-214313" defTabSz="685800">
              <a:buFontTx/>
              <a:buChar char="•"/>
            </a:pPr>
            <a:r>
              <a:rPr lang="en-US" sz="2000" kern="0" dirty="0">
                <a:solidFill>
                  <a:srgbClr val="FFFFFF"/>
                </a:solidFill>
              </a:rPr>
              <a:t>Minimum interval between doses---8 weeks</a:t>
            </a:r>
          </a:p>
          <a:p>
            <a:pPr marL="347663" lvl="1" indent="-214313" defTabSz="685800">
              <a:buFontTx/>
              <a:buChar char="•"/>
            </a:pPr>
            <a:r>
              <a:rPr lang="en-US" sz="2000" kern="0" dirty="0">
                <a:solidFill>
                  <a:srgbClr val="FFFFFF"/>
                </a:solidFill>
              </a:rPr>
              <a:t>If 1</a:t>
            </a:r>
            <a:r>
              <a:rPr lang="en-US" sz="2000" kern="0" baseline="30000" dirty="0">
                <a:solidFill>
                  <a:srgbClr val="FFFFFF"/>
                </a:solidFill>
              </a:rPr>
              <a:t>st</a:t>
            </a:r>
            <a:r>
              <a:rPr lang="en-US" sz="2000" kern="0" dirty="0">
                <a:solidFill>
                  <a:srgbClr val="FFFFFF"/>
                </a:solidFill>
              </a:rPr>
              <a:t> dose is received ≥16 years of age, a 2</a:t>
            </a:r>
            <a:r>
              <a:rPr lang="en-US" sz="2000" kern="0" baseline="30000" dirty="0">
                <a:solidFill>
                  <a:srgbClr val="FFFFFF"/>
                </a:solidFill>
              </a:rPr>
              <a:t>nd</a:t>
            </a:r>
            <a:r>
              <a:rPr lang="en-US" sz="2000" kern="0" dirty="0">
                <a:solidFill>
                  <a:srgbClr val="FFFFFF"/>
                </a:solidFill>
              </a:rPr>
              <a:t> dose is not needed, unless they become at increased risk for meningococcal disease</a:t>
            </a:r>
          </a:p>
          <a:p>
            <a:pPr marL="347663" lvl="1" indent="-214313" defTabSz="685800">
              <a:buFontTx/>
              <a:buChar char="•"/>
            </a:pPr>
            <a:r>
              <a:rPr lang="en-US" sz="2000" kern="0" dirty="0">
                <a:solidFill>
                  <a:srgbClr val="FFFFFF"/>
                </a:solidFill>
              </a:rPr>
              <a:t>College students ≤21 years of age need 1 dose of MCV4 ≤5 years before enrollment.</a:t>
            </a:r>
          </a:p>
          <a:p>
            <a:pPr algn="ctr"/>
            <a:endParaRPr lang="en-US" dirty="0">
              <a:solidFill>
                <a:srgbClr val="FFC000"/>
              </a:solidFill>
            </a:endParaRPr>
          </a:p>
          <a:p>
            <a:pPr algn="ctr"/>
            <a:endParaRPr lang="en-US" sz="2000" u="sng" dirty="0">
              <a:solidFill>
                <a:srgbClr val="FFC000"/>
              </a:solidFill>
            </a:endParaRPr>
          </a:p>
          <a:p>
            <a:pPr algn="ctr"/>
            <a:endParaRPr lang="en-US" sz="2000" u="sng" dirty="0">
              <a:solidFill>
                <a:srgbClr val="FFC000"/>
              </a:solidFill>
            </a:endParaRPr>
          </a:p>
          <a:p>
            <a:pPr algn="ctr"/>
            <a:endParaRPr lang="en-US" sz="2000" u="sng" dirty="0">
              <a:solidFill>
                <a:srgbClr val="FFC000"/>
              </a:solidFill>
            </a:endParaRPr>
          </a:p>
          <a:p>
            <a:pPr marL="133350" lvl="1" defTabSz="685800"/>
            <a:r>
              <a:rPr lang="en-US" sz="2000" kern="0" dirty="0">
                <a:solidFill>
                  <a:srgbClr val="FFFFFF"/>
                </a:solidFill>
              </a:rPr>
              <a:t> </a:t>
            </a:r>
          </a:p>
        </p:txBody>
      </p:sp>
      <p:sp>
        <p:nvSpPr>
          <p:cNvPr id="259078" name="Text Box 7"/>
          <p:cNvSpPr txBox="1">
            <a:spLocks noChangeArrowheads="1"/>
          </p:cNvSpPr>
          <p:nvPr/>
        </p:nvSpPr>
        <p:spPr bwMode="auto">
          <a:xfrm>
            <a:off x="8655845" y="3456385"/>
            <a:ext cx="184731" cy="300082"/>
          </a:xfrm>
          <a:prstGeom prst="rect">
            <a:avLst/>
          </a:prstGeom>
          <a:noFill/>
          <a:ln w="9525">
            <a:noFill/>
            <a:miter lim="800000"/>
            <a:headEnd/>
            <a:tailEnd/>
          </a:ln>
        </p:spPr>
        <p:txBody>
          <a:bodyPr wrap="none">
            <a:spAutoFit/>
          </a:bodyPr>
          <a:lstStyle/>
          <a:p>
            <a:pPr defTabSz="685800"/>
            <a:endParaRPr lang="en-US" sz="1350" kern="0">
              <a:solidFill>
                <a:srgbClr val="FFFFFF"/>
              </a:solidFill>
            </a:endParaRPr>
          </a:p>
        </p:txBody>
      </p:sp>
      <p:sp>
        <p:nvSpPr>
          <p:cNvPr id="259079" name="TextBox 6"/>
          <p:cNvSpPr txBox="1">
            <a:spLocks noChangeArrowheads="1"/>
          </p:cNvSpPr>
          <p:nvPr/>
        </p:nvSpPr>
        <p:spPr bwMode="auto">
          <a:xfrm>
            <a:off x="8667750" y="5086351"/>
            <a:ext cx="400050" cy="300082"/>
          </a:xfrm>
          <a:prstGeom prst="rect">
            <a:avLst/>
          </a:prstGeom>
          <a:noFill/>
          <a:ln w="9525">
            <a:noFill/>
            <a:miter lim="800000"/>
            <a:headEnd/>
            <a:tailEnd/>
          </a:ln>
        </p:spPr>
        <p:txBody>
          <a:bodyPr>
            <a:spAutoFit/>
          </a:bodyPr>
          <a:lstStyle/>
          <a:p>
            <a:pPr defTabSz="685800"/>
            <a:endParaRPr lang="en-US" sz="1350" b="1" kern="0">
              <a:solidFill>
                <a:srgbClr val="FFC000"/>
              </a:solidFill>
            </a:endParaRPr>
          </a:p>
        </p:txBody>
      </p:sp>
      <p:sp>
        <p:nvSpPr>
          <p:cNvPr id="12" name="TextBox 11"/>
          <p:cNvSpPr txBox="1"/>
          <p:nvPr/>
        </p:nvSpPr>
        <p:spPr>
          <a:xfrm>
            <a:off x="3699496" y="6194834"/>
            <a:ext cx="4139822" cy="307777"/>
          </a:xfrm>
          <a:prstGeom prst="rect">
            <a:avLst/>
          </a:prstGeom>
          <a:noFill/>
        </p:spPr>
        <p:txBody>
          <a:bodyPr wrap="square" rtlCol="0">
            <a:spAutoFit/>
          </a:bodyPr>
          <a:lstStyle/>
          <a:p>
            <a:r>
              <a:rPr lang="en-US" sz="1400" dirty="0"/>
              <a:t>**https://dph.georgia.gov/immunization-section</a:t>
            </a:r>
          </a:p>
        </p:txBody>
      </p:sp>
      <p:sp>
        <p:nvSpPr>
          <p:cNvPr id="2" name="TextBox 1"/>
          <p:cNvSpPr txBox="1"/>
          <p:nvPr/>
        </p:nvSpPr>
        <p:spPr>
          <a:xfrm>
            <a:off x="7686918" y="6206003"/>
            <a:ext cx="4826299" cy="523220"/>
          </a:xfrm>
          <a:prstGeom prst="rect">
            <a:avLst/>
          </a:prstGeom>
          <a:noFill/>
        </p:spPr>
        <p:txBody>
          <a:bodyPr wrap="square" rtlCol="0">
            <a:spAutoFit/>
          </a:bodyPr>
          <a:lstStyle/>
          <a:p>
            <a:r>
              <a:rPr lang="en-US" sz="1400" dirty="0"/>
              <a:t>***https://dph.georgia.gov/public-health-regulations/regulationsrule-making</a:t>
            </a:r>
          </a:p>
        </p:txBody>
      </p:sp>
      <p:sp>
        <p:nvSpPr>
          <p:cNvPr id="3" name="TextBox 2"/>
          <p:cNvSpPr txBox="1"/>
          <p:nvPr/>
        </p:nvSpPr>
        <p:spPr>
          <a:xfrm>
            <a:off x="448735" y="4937133"/>
            <a:ext cx="11119085" cy="923330"/>
          </a:xfrm>
          <a:prstGeom prst="rect">
            <a:avLst/>
          </a:prstGeom>
          <a:noFill/>
        </p:spPr>
        <p:txBody>
          <a:bodyPr wrap="square" rtlCol="0">
            <a:spAutoFit/>
          </a:bodyPr>
          <a:lstStyle/>
          <a:p>
            <a:pPr algn="ctr"/>
            <a:r>
              <a:rPr lang="en-US" dirty="0"/>
              <a:t> </a:t>
            </a:r>
            <a:r>
              <a:rPr lang="en-US" b="1" dirty="0">
                <a:solidFill>
                  <a:schemeClr val="accent5">
                    <a:lumMod val="75000"/>
                  </a:schemeClr>
                </a:solidFill>
              </a:rPr>
              <a:t>Effective July 1, 2021, for the 2021-2022 school year,  a meningococcal conjugate (MCV4/</a:t>
            </a:r>
            <a:r>
              <a:rPr lang="en-US" b="1" dirty="0" err="1">
                <a:solidFill>
                  <a:schemeClr val="accent5">
                    <a:lumMod val="75000"/>
                  </a:schemeClr>
                </a:solidFill>
              </a:rPr>
              <a:t>MenACWY</a:t>
            </a:r>
            <a:r>
              <a:rPr lang="en-US" b="1" dirty="0">
                <a:solidFill>
                  <a:schemeClr val="accent5">
                    <a:lumMod val="75000"/>
                  </a:schemeClr>
                </a:solidFill>
              </a:rPr>
              <a:t>) booster will be required for all high school students entering the 11th  </a:t>
            </a:r>
          </a:p>
          <a:p>
            <a:pPr algn="ctr"/>
            <a:r>
              <a:rPr lang="en-US" b="1" dirty="0">
                <a:solidFill>
                  <a:schemeClr val="accent5">
                    <a:lumMod val="75000"/>
                  </a:schemeClr>
                </a:solidFill>
              </a:rPr>
              <a:t>   grade and who are 16 years of age or older.**</a:t>
            </a:r>
          </a:p>
        </p:txBody>
      </p:sp>
      <p:sp>
        <p:nvSpPr>
          <p:cNvPr id="5" name="Slide Number Placeholder 4"/>
          <p:cNvSpPr>
            <a:spLocks noGrp="1"/>
          </p:cNvSpPr>
          <p:nvPr>
            <p:ph type="sldNum" sz="quarter" idx="12"/>
          </p:nvPr>
        </p:nvSpPr>
        <p:spPr>
          <a:xfrm>
            <a:off x="11371932" y="6295161"/>
            <a:ext cx="596153" cy="417904"/>
          </a:xfrm>
        </p:spPr>
        <p:txBody>
          <a:bodyPr/>
          <a:lstStyle/>
          <a:p>
            <a:fld id="{6D22F896-40B5-4ADD-8801-0D06FADFA095}" type="slidenum">
              <a:rPr lang="en-US" smtClean="0"/>
              <a:t>53</a:t>
            </a:fld>
            <a:endParaRPr lang="en-US" dirty="0"/>
          </a:p>
        </p:txBody>
      </p:sp>
      <p:sp>
        <p:nvSpPr>
          <p:cNvPr id="4" name="TextBox 3">
            <a:extLst>
              <a:ext uri="{FF2B5EF4-FFF2-40B4-BE49-F238E27FC236}">
                <a16:creationId xmlns:a16="http://schemas.microsoft.com/office/drawing/2014/main" id="{E1B773C4-38B8-594C-AFE4-17EC0D5A4FF7}"/>
              </a:ext>
            </a:extLst>
          </p:cNvPr>
          <p:cNvSpPr txBox="1"/>
          <p:nvPr/>
        </p:nvSpPr>
        <p:spPr>
          <a:xfrm>
            <a:off x="133758" y="6547297"/>
            <a:ext cx="6267165" cy="276999"/>
          </a:xfrm>
          <a:prstGeom prst="rect">
            <a:avLst/>
          </a:prstGeom>
          <a:noFill/>
        </p:spPr>
        <p:txBody>
          <a:bodyPr wrap="none" rtlCol="0">
            <a:spAutoFit/>
          </a:bodyPr>
          <a:lstStyle/>
          <a:p>
            <a:r>
              <a:rPr lang="en-US" sz="1200" dirty="0"/>
              <a:t>https://</a:t>
            </a:r>
            <a:r>
              <a:rPr lang="en-US" sz="1200" dirty="0" err="1"/>
              <a:t>www.cdc.gov</a:t>
            </a:r>
            <a:r>
              <a:rPr lang="en-US" sz="1200" dirty="0"/>
              <a:t>/</a:t>
            </a:r>
            <a:r>
              <a:rPr lang="en-US" sz="1200" dirty="0" err="1"/>
              <a:t>mmwr</a:t>
            </a:r>
            <a:r>
              <a:rPr lang="en-US" sz="1200" dirty="0"/>
              <a:t>/volumes/69/</a:t>
            </a:r>
            <a:r>
              <a:rPr lang="en-US" sz="1200" dirty="0" err="1"/>
              <a:t>rr</a:t>
            </a:r>
            <a:r>
              <a:rPr lang="en-US" sz="1200" dirty="0"/>
              <a:t>/rr6909a1.htm; MMWR, Sept 2020, Vol 69, RR 9</a:t>
            </a:r>
          </a:p>
        </p:txBody>
      </p:sp>
      <p:sp>
        <p:nvSpPr>
          <p:cNvPr id="6" name="Date Placeholder 5">
            <a:extLst>
              <a:ext uri="{FF2B5EF4-FFF2-40B4-BE49-F238E27FC236}">
                <a16:creationId xmlns:a16="http://schemas.microsoft.com/office/drawing/2014/main" id="{705016C1-4406-B445-AD4D-95F34049212C}"/>
              </a:ext>
            </a:extLst>
          </p:cNvPr>
          <p:cNvSpPr>
            <a:spLocks noGrp="1"/>
          </p:cNvSpPr>
          <p:nvPr>
            <p:ph type="dt" sz="half" idx="10"/>
          </p:nvPr>
        </p:nvSpPr>
        <p:spPr/>
        <p:txBody>
          <a:bodyPr/>
          <a:lstStyle/>
          <a:p>
            <a:r>
              <a:rPr lang="en-US"/>
              <a:t>6/24/22</a:t>
            </a:r>
            <a:endParaRPr lang="en-US" dirty="0"/>
          </a:p>
        </p:txBody>
      </p:sp>
      <p:sp>
        <p:nvSpPr>
          <p:cNvPr id="7" name="Footer Placeholder 6">
            <a:extLst>
              <a:ext uri="{FF2B5EF4-FFF2-40B4-BE49-F238E27FC236}">
                <a16:creationId xmlns:a16="http://schemas.microsoft.com/office/drawing/2014/main" id="{5D1C15E3-45CE-D548-BEDB-5DD290E12F8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890268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56225" y="240963"/>
            <a:ext cx="8032969" cy="1200329"/>
          </a:xfrm>
          <a:prstGeom prst="rect">
            <a:avLst/>
          </a:prstGeom>
        </p:spPr>
        <p:txBody>
          <a:bodyPr wrap="none">
            <a:spAutoFit/>
          </a:bodyPr>
          <a:lstStyle/>
          <a:p>
            <a:pPr algn="ctr" defTabSz="685800"/>
            <a:r>
              <a:rPr lang="en-US" sz="3600" kern="0" dirty="0">
                <a:solidFill>
                  <a:srgbClr val="FFFF99"/>
                </a:solidFill>
              </a:rPr>
              <a:t>Meningococcal Vaccines for High Risk</a:t>
            </a:r>
          </a:p>
          <a:p>
            <a:pPr algn="ctr" defTabSz="685800"/>
            <a:r>
              <a:rPr lang="en-US" sz="3600" kern="0" dirty="0">
                <a:solidFill>
                  <a:srgbClr val="FFFF99"/>
                </a:solidFill>
              </a:rPr>
              <a:t>Persons 6 weeks – 55 years*</a:t>
            </a:r>
            <a:endParaRPr lang="en-US" sz="3600" kern="0" dirty="0">
              <a:solidFill>
                <a:srgbClr val="FFFFFF"/>
              </a:solidFill>
            </a:endParaRPr>
          </a:p>
        </p:txBody>
      </p:sp>
      <p:sp>
        <p:nvSpPr>
          <p:cNvPr id="7" name="Rectangle 6"/>
          <p:cNvSpPr/>
          <p:nvPr/>
        </p:nvSpPr>
        <p:spPr>
          <a:xfrm>
            <a:off x="321733" y="2788162"/>
            <a:ext cx="11514667" cy="2677656"/>
          </a:xfrm>
          <a:prstGeom prst="rect">
            <a:avLst/>
          </a:prstGeom>
        </p:spPr>
        <p:txBody>
          <a:bodyPr wrap="square">
            <a:spAutoFit/>
          </a:bodyPr>
          <a:lstStyle/>
          <a:p>
            <a:pPr defTabSz="685800"/>
            <a:r>
              <a:rPr lang="en-US" sz="2400" kern="0" dirty="0">
                <a:solidFill>
                  <a:srgbClr val="FFFFFF"/>
                </a:solidFill>
                <a:latin typeface="Arial" panose="020B0604020202020204" pitchFamily="34" charset="0"/>
                <a:cs typeface="Arial" panose="020B0604020202020204" pitchFamily="34" charset="0"/>
              </a:rPr>
              <a:t>Recommended for </a:t>
            </a:r>
            <a:r>
              <a:rPr lang="en-US" sz="2400" kern="0" dirty="0">
                <a:latin typeface="Arial" panose="020B0604020202020204" pitchFamily="34" charset="0"/>
                <a:cs typeface="Arial" panose="020B0604020202020204" pitchFamily="34" charset="0"/>
              </a:rPr>
              <a:t>persons </a:t>
            </a:r>
            <a:r>
              <a:rPr lang="en-US" sz="2400" b="1" kern="0" dirty="0">
                <a:latin typeface="Arial" panose="020B0604020202020204" pitchFamily="34" charset="0"/>
                <a:cs typeface="Arial" panose="020B0604020202020204" pitchFamily="34" charset="0"/>
              </a:rPr>
              <a:t>6 weeks through 55 years**:</a:t>
            </a:r>
            <a:r>
              <a:rPr lang="en-US" sz="2400" kern="0" dirty="0">
                <a:latin typeface="Arial" panose="020B0604020202020204" pitchFamily="34" charset="0"/>
                <a:cs typeface="Arial" panose="020B0604020202020204" pitchFamily="34" charset="0"/>
              </a:rPr>
              <a:t> </a:t>
            </a:r>
          </a:p>
          <a:p>
            <a:pPr marL="257175" indent="-257175" defTabSz="685800">
              <a:buFont typeface="Arial" panose="020B0604020202020204" pitchFamily="34" charset="0"/>
              <a:buChar char="•"/>
            </a:pPr>
            <a:r>
              <a:rPr lang="en-US" sz="2400" kern="0" dirty="0">
                <a:solidFill>
                  <a:srgbClr val="FFFFFF"/>
                </a:solidFill>
                <a:latin typeface="Arial" panose="020B0604020202020204" pitchFamily="34" charset="0"/>
                <a:cs typeface="Arial" panose="020B0604020202020204" pitchFamily="34" charset="0"/>
              </a:rPr>
              <a:t>human immunodeficiency virus (HIV)***</a:t>
            </a:r>
          </a:p>
          <a:p>
            <a:pPr marL="257175" indent="-257175" defTabSz="685800">
              <a:buFont typeface="Arial" panose="020B0604020202020204" pitchFamily="34" charset="0"/>
              <a:buChar char="•"/>
            </a:pPr>
            <a:r>
              <a:rPr lang="en-US" sz="2400" kern="0" dirty="0">
                <a:solidFill>
                  <a:srgbClr val="FFFFFF"/>
                </a:solidFill>
                <a:latin typeface="Arial" panose="020B0604020202020204" pitchFamily="34" charset="0"/>
                <a:cs typeface="Arial" panose="020B0604020202020204" pitchFamily="34" charset="0"/>
              </a:rPr>
              <a:t>complement component deficiency</a:t>
            </a:r>
          </a:p>
          <a:p>
            <a:pPr marL="257175" indent="-257175" defTabSz="685800">
              <a:buFont typeface="Arial" panose="020B0604020202020204" pitchFamily="34" charset="0"/>
              <a:buChar char="•"/>
            </a:pPr>
            <a:r>
              <a:rPr lang="en-US" sz="2400" kern="0" dirty="0">
                <a:solidFill>
                  <a:srgbClr val="FFFFFF"/>
                </a:solidFill>
                <a:latin typeface="Arial" panose="020B0604020202020204" pitchFamily="34" charset="0"/>
                <a:cs typeface="Arial" panose="020B0604020202020204" pitchFamily="34" charset="0"/>
              </a:rPr>
              <a:t>functional or anatomic </a:t>
            </a:r>
            <a:r>
              <a:rPr lang="en-US" sz="2400" kern="0" dirty="0" err="1">
                <a:solidFill>
                  <a:srgbClr val="FFFFFF"/>
                </a:solidFill>
                <a:latin typeface="Arial" panose="020B0604020202020204" pitchFamily="34" charset="0"/>
                <a:cs typeface="Arial" panose="020B0604020202020204" pitchFamily="34" charset="0"/>
              </a:rPr>
              <a:t>asplenia</a:t>
            </a:r>
            <a:r>
              <a:rPr lang="en-US" sz="2400" kern="0" dirty="0">
                <a:solidFill>
                  <a:srgbClr val="FFFFFF"/>
                </a:solidFill>
                <a:latin typeface="Arial" panose="020B0604020202020204" pitchFamily="34" charset="0"/>
                <a:cs typeface="Arial" panose="020B0604020202020204" pitchFamily="34" charset="0"/>
              </a:rPr>
              <a:t> (sickle cell disease)</a:t>
            </a:r>
          </a:p>
          <a:p>
            <a:pPr marL="257175" indent="-257175" defTabSz="685800">
              <a:buFont typeface="Arial" panose="020B0604020202020204" pitchFamily="34" charset="0"/>
              <a:buChar char="•"/>
            </a:pPr>
            <a:r>
              <a:rPr lang="en-US" sz="2400" kern="0" dirty="0">
                <a:solidFill>
                  <a:srgbClr val="FFFFFF"/>
                </a:solidFill>
                <a:latin typeface="Arial" panose="020B0604020202020204" pitchFamily="34" charset="0"/>
                <a:cs typeface="Arial" panose="020B0604020202020204" pitchFamily="34" charset="0"/>
              </a:rPr>
              <a:t>microbiologists exposed to isolates of </a:t>
            </a:r>
            <a:r>
              <a:rPr lang="en-US" sz="2400" i="1" kern="0" dirty="0">
                <a:solidFill>
                  <a:srgbClr val="FFFFFF"/>
                </a:solidFill>
                <a:latin typeface="Arial" panose="020B0604020202020204" pitchFamily="34" charset="0"/>
                <a:cs typeface="Arial" panose="020B0604020202020204" pitchFamily="34" charset="0"/>
              </a:rPr>
              <a:t>N. </a:t>
            </a:r>
            <a:r>
              <a:rPr lang="en-US" sz="2400" i="1" kern="0" dirty="0" err="1">
                <a:solidFill>
                  <a:srgbClr val="FFFFFF"/>
                </a:solidFill>
                <a:latin typeface="Arial" panose="020B0604020202020204" pitchFamily="34" charset="0"/>
                <a:cs typeface="Arial" panose="020B0604020202020204" pitchFamily="34" charset="0"/>
              </a:rPr>
              <a:t>meningitidis</a:t>
            </a:r>
            <a:endParaRPr lang="en-US" sz="2400" i="1" kern="0" dirty="0">
              <a:solidFill>
                <a:srgbClr val="FFFFFF"/>
              </a:solidFill>
              <a:latin typeface="Arial" panose="020B0604020202020204" pitchFamily="34" charset="0"/>
              <a:cs typeface="Arial" panose="020B0604020202020204" pitchFamily="34" charset="0"/>
            </a:endParaRPr>
          </a:p>
          <a:p>
            <a:pPr marL="257175" indent="-257175" defTabSz="685800">
              <a:buFont typeface="Arial" panose="020B0604020202020204" pitchFamily="34" charset="0"/>
              <a:buChar char="•"/>
            </a:pPr>
            <a:r>
              <a:rPr lang="en-US" sz="2400" kern="0" dirty="0">
                <a:solidFill>
                  <a:srgbClr val="FFFFFF"/>
                </a:solidFill>
                <a:latin typeface="Arial" panose="020B0604020202020204" pitchFamily="34" charset="0"/>
                <a:cs typeface="Arial" panose="020B0604020202020204" pitchFamily="34" charset="0"/>
              </a:rPr>
              <a:t>part of a community outbreak due to vaccine </a:t>
            </a:r>
            <a:r>
              <a:rPr lang="en-US" sz="2400" kern="0" dirty="0" err="1">
                <a:solidFill>
                  <a:srgbClr val="FFFFFF"/>
                </a:solidFill>
                <a:latin typeface="Arial" panose="020B0604020202020204" pitchFamily="34" charset="0"/>
                <a:cs typeface="Arial" panose="020B0604020202020204" pitchFamily="34" charset="0"/>
              </a:rPr>
              <a:t>serogroups</a:t>
            </a:r>
            <a:endParaRPr lang="en-US" sz="2400" kern="0" dirty="0">
              <a:solidFill>
                <a:srgbClr val="FFFFFF"/>
              </a:solidFill>
              <a:latin typeface="Arial" panose="020B0604020202020204" pitchFamily="34" charset="0"/>
              <a:cs typeface="Arial" panose="020B0604020202020204" pitchFamily="34" charset="0"/>
            </a:endParaRPr>
          </a:p>
          <a:p>
            <a:pPr marL="257175" indent="-257175" defTabSz="685800">
              <a:buFont typeface="Arial" panose="020B0604020202020204" pitchFamily="34" charset="0"/>
              <a:buChar char="•"/>
            </a:pPr>
            <a:r>
              <a:rPr lang="en-US" sz="2400" kern="0" dirty="0">
                <a:solidFill>
                  <a:srgbClr val="FFFFFF"/>
                </a:solidFill>
                <a:latin typeface="Arial" panose="020B0604020202020204" pitchFamily="34" charset="0"/>
                <a:cs typeface="Arial" panose="020B0604020202020204" pitchFamily="34" charset="0"/>
              </a:rPr>
              <a:t>persons traveling internationally to regions with endemic meningococcal disease</a:t>
            </a:r>
            <a:r>
              <a:rPr lang="en-US" sz="2000" i="1" kern="0" dirty="0">
                <a:solidFill>
                  <a:srgbClr val="FFFFFF"/>
                </a:solidFill>
                <a:latin typeface="Arial" panose="020B0604020202020204" pitchFamily="34" charset="0"/>
                <a:cs typeface="Arial" panose="020B0604020202020204" pitchFamily="34" charset="0"/>
              </a:rPr>
              <a:t> </a:t>
            </a:r>
          </a:p>
        </p:txBody>
      </p:sp>
      <p:sp>
        <p:nvSpPr>
          <p:cNvPr id="11" name="Rectangle 10"/>
          <p:cNvSpPr/>
          <p:nvPr/>
        </p:nvSpPr>
        <p:spPr>
          <a:xfrm>
            <a:off x="1100668" y="5604668"/>
            <a:ext cx="9403644" cy="707886"/>
          </a:xfrm>
          <a:prstGeom prst="rect">
            <a:avLst/>
          </a:prstGeom>
        </p:spPr>
        <p:txBody>
          <a:bodyPr wrap="square">
            <a:spAutoFit/>
          </a:bodyPr>
          <a:lstStyle/>
          <a:p>
            <a:pPr algn="ctr" defTabSz="685800"/>
            <a:r>
              <a:rPr lang="en-US" sz="2000" b="1" kern="0" dirty="0">
                <a:solidFill>
                  <a:schemeClr val="accent5">
                    <a:lumMod val="75000"/>
                  </a:schemeClr>
                </a:solidFill>
              </a:rPr>
              <a:t>For persons in any of these categories, consult the current                                            ACIP Immunization Schedules for specific dosages and guidelines</a:t>
            </a:r>
          </a:p>
        </p:txBody>
      </p:sp>
      <p:sp>
        <p:nvSpPr>
          <p:cNvPr id="4" name="Slide Number Placeholder 3"/>
          <p:cNvSpPr>
            <a:spLocks noGrp="1"/>
          </p:cNvSpPr>
          <p:nvPr>
            <p:ph type="sldNum" sz="quarter" idx="12"/>
          </p:nvPr>
        </p:nvSpPr>
        <p:spPr/>
        <p:txBody>
          <a:bodyPr/>
          <a:lstStyle/>
          <a:p>
            <a:fld id="{6D22F896-40B5-4ADD-8801-0D06FADFA095}" type="slidenum">
              <a:rPr lang="en-US" smtClean="0"/>
              <a:t>54</a:t>
            </a:fld>
            <a:endParaRPr lang="en-US" dirty="0"/>
          </a:p>
        </p:txBody>
      </p:sp>
      <p:sp>
        <p:nvSpPr>
          <p:cNvPr id="9" name="Rectangle 3"/>
          <p:cNvSpPr txBox="1">
            <a:spLocks noChangeArrowheads="1"/>
          </p:cNvSpPr>
          <p:nvPr/>
        </p:nvSpPr>
        <p:spPr>
          <a:xfrm>
            <a:off x="2743709" y="1579201"/>
            <a:ext cx="6858000" cy="1143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spcBef>
                <a:spcPct val="35000"/>
              </a:spcBef>
              <a:buClr>
                <a:srgbClr val="FFFFCC"/>
              </a:buClr>
              <a:buFontTx/>
              <a:buNone/>
            </a:pPr>
            <a:r>
              <a:rPr lang="en-US" sz="2000"/>
              <a:t>Menactra</a:t>
            </a:r>
            <a:r>
              <a:rPr lang="en-US" sz="2000" b="1" baseline="30000">
                <a:sym typeface="Symbol" pitchFamily="18" charset="2"/>
              </a:rPr>
              <a:t></a:t>
            </a:r>
            <a:r>
              <a:rPr lang="en-US" sz="2000" b="1"/>
              <a:t> </a:t>
            </a:r>
            <a:r>
              <a:rPr lang="en-US" sz="2000"/>
              <a:t>licensed for 9 mos.</a:t>
            </a:r>
            <a:r>
              <a:rPr lang="en-US" sz="2000">
                <a:solidFill>
                  <a:schemeClr val="accent1"/>
                </a:solidFill>
              </a:rPr>
              <a:t> </a:t>
            </a:r>
            <a:r>
              <a:rPr lang="en-US" sz="2000"/>
              <a:t>through 55 years</a:t>
            </a:r>
          </a:p>
          <a:p>
            <a:pPr algn="ctr">
              <a:lnSpc>
                <a:spcPct val="80000"/>
              </a:lnSpc>
              <a:spcBef>
                <a:spcPct val="35000"/>
              </a:spcBef>
              <a:buClr>
                <a:srgbClr val="FFFFCC"/>
              </a:buClr>
              <a:buFontTx/>
              <a:buNone/>
            </a:pPr>
            <a:r>
              <a:rPr lang="en-US" sz="2000"/>
              <a:t>Menveo</a:t>
            </a:r>
            <a:r>
              <a:rPr lang="en-US" sz="2000">
                <a:sym typeface="Symbol" pitchFamily="18" charset="2"/>
              </a:rPr>
              <a:t>®</a:t>
            </a:r>
            <a:r>
              <a:rPr lang="en-US" sz="2000"/>
              <a:t> licensed for ages 2 mos. through 55 years</a:t>
            </a:r>
          </a:p>
          <a:p>
            <a:pPr algn="ctr">
              <a:lnSpc>
                <a:spcPct val="80000"/>
              </a:lnSpc>
              <a:spcBef>
                <a:spcPct val="35000"/>
              </a:spcBef>
              <a:buClr>
                <a:srgbClr val="FFFFCC"/>
              </a:buClr>
              <a:buFontTx/>
              <a:buNone/>
            </a:pPr>
            <a:r>
              <a:rPr lang="en-US" sz="2000"/>
              <a:t>MenQuadfi</a:t>
            </a:r>
            <a:r>
              <a:rPr lang="en-US" sz="2000">
                <a:sym typeface="Symbol" panose="05050102010706020507" pitchFamily="18" charset="2"/>
              </a:rPr>
              <a:t> licensed for ages ≥ 2 yrs. of age</a:t>
            </a:r>
            <a:endParaRPr lang="en-US" sz="2000" dirty="0"/>
          </a:p>
        </p:txBody>
      </p:sp>
      <p:sp>
        <p:nvSpPr>
          <p:cNvPr id="12" name="TextBox 11"/>
          <p:cNvSpPr txBox="1"/>
          <p:nvPr/>
        </p:nvSpPr>
        <p:spPr>
          <a:xfrm>
            <a:off x="2743200" y="6363354"/>
            <a:ext cx="9448800" cy="369332"/>
          </a:xfrm>
          <a:prstGeom prst="rect">
            <a:avLst/>
          </a:prstGeom>
          <a:noFill/>
        </p:spPr>
        <p:txBody>
          <a:bodyPr wrap="square" rtlCol="0">
            <a:spAutoFit/>
          </a:bodyPr>
          <a:lstStyle/>
          <a:p>
            <a:r>
              <a:rPr lang="en-US" dirty="0"/>
              <a:t>*https://www.cdc.gov/mmwr/volumes/69/rr/rr6909a1.htm</a:t>
            </a:r>
          </a:p>
        </p:txBody>
      </p:sp>
      <p:sp>
        <p:nvSpPr>
          <p:cNvPr id="2" name="Date Placeholder 1">
            <a:extLst>
              <a:ext uri="{FF2B5EF4-FFF2-40B4-BE49-F238E27FC236}">
                <a16:creationId xmlns:a16="http://schemas.microsoft.com/office/drawing/2014/main" id="{5BF0078A-3813-014E-B02F-7A518428DAE9}"/>
              </a:ext>
            </a:extLst>
          </p:cNvPr>
          <p:cNvSpPr>
            <a:spLocks noGrp="1"/>
          </p:cNvSpPr>
          <p:nvPr>
            <p:ph type="dt" sz="half" idx="10"/>
          </p:nvPr>
        </p:nvSpPr>
        <p:spPr/>
        <p:txBody>
          <a:bodyPr/>
          <a:lstStyle/>
          <a:p>
            <a:r>
              <a:rPr lang="en-US"/>
              <a:t>6/24/22</a:t>
            </a:r>
            <a:endParaRPr lang="en-US" dirty="0"/>
          </a:p>
        </p:txBody>
      </p:sp>
      <p:sp>
        <p:nvSpPr>
          <p:cNvPr id="5" name="Footer Placeholder 4">
            <a:extLst>
              <a:ext uri="{FF2B5EF4-FFF2-40B4-BE49-F238E27FC236}">
                <a16:creationId xmlns:a16="http://schemas.microsoft.com/office/drawing/2014/main" id="{8D67393F-C159-6E41-8AC9-CD53DE36D8A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8083596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idx="4294967295"/>
          </p:nvPr>
        </p:nvSpPr>
        <p:spPr>
          <a:xfrm>
            <a:off x="2209801" y="287315"/>
            <a:ext cx="7924800" cy="857250"/>
          </a:xfrm>
        </p:spPr>
        <p:txBody>
          <a:bodyPr/>
          <a:lstStyle/>
          <a:p>
            <a:r>
              <a:rPr lang="en-US" sz="3600" dirty="0">
                <a:solidFill>
                  <a:srgbClr val="FFFF99"/>
                </a:solidFill>
              </a:rPr>
              <a:t>Serogroup B Meningococcal Vaccine</a:t>
            </a:r>
            <a:endParaRPr lang="en-US" sz="3600" dirty="0">
              <a:solidFill>
                <a:srgbClr val="FFFFFF"/>
              </a:solidFill>
              <a:sym typeface="Symbol" pitchFamily="18" charset="2"/>
            </a:endParaRPr>
          </a:p>
        </p:txBody>
      </p:sp>
      <p:sp>
        <p:nvSpPr>
          <p:cNvPr id="259075" name="Rectangle 3"/>
          <p:cNvSpPr>
            <a:spLocks noGrp="1" noChangeArrowheads="1"/>
          </p:cNvSpPr>
          <p:nvPr>
            <p:ph type="body" idx="4294967295"/>
          </p:nvPr>
        </p:nvSpPr>
        <p:spPr>
          <a:xfrm>
            <a:off x="2650733" y="1123707"/>
            <a:ext cx="6858000" cy="685800"/>
          </a:xfrm>
        </p:spPr>
        <p:txBody>
          <a:bodyPr/>
          <a:lstStyle/>
          <a:p>
            <a:pPr algn="ctr">
              <a:lnSpc>
                <a:spcPct val="80000"/>
              </a:lnSpc>
              <a:spcBef>
                <a:spcPct val="35000"/>
              </a:spcBef>
              <a:buClr>
                <a:srgbClr val="FFFFCC"/>
              </a:buClr>
              <a:buFontTx/>
              <a:buNone/>
            </a:pPr>
            <a:r>
              <a:rPr lang="en-US" sz="1800" dirty="0"/>
              <a:t>Bexsero</a:t>
            </a:r>
            <a:r>
              <a:rPr lang="en-US" sz="1800" dirty="0">
                <a:sym typeface="Symbol" pitchFamily="18" charset="2"/>
              </a:rPr>
              <a:t>®</a:t>
            </a:r>
            <a:r>
              <a:rPr lang="en-US" sz="1800" b="1" dirty="0"/>
              <a:t> </a:t>
            </a:r>
            <a:r>
              <a:rPr lang="en-US" sz="1800" dirty="0"/>
              <a:t>licensed for ages 10 through 25 years (2 dose)</a:t>
            </a:r>
          </a:p>
          <a:p>
            <a:pPr algn="ctr">
              <a:lnSpc>
                <a:spcPct val="80000"/>
              </a:lnSpc>
              <a:spcBef>
                <a:spcPct val="35000"/>
              </a:spcBef>
              <a:buClr>
                <a:srgbClr val="FFFFCC"/>
              </a:buClr>
              <a:buFontTx/>
              <a:buNone/>
            </a:pPr>
            <a:r>
              <a:rPr lang="en-US" sz="1800" dirty="0">
                <a:sym typeface="Symbol" pitchFamily="18" charset="2"/>
              </a:rPr>
              <a:t>Trumenba®</a:t>
            </a:r>
            <a:r>
              <a:rPr lang="en-US" sz="1800" dirty="0"/>
              <a:t> licensed for ages 10 through 25 years (2 or 3 dose)</a:t>
            </a:r>
          </a:p>
        </p:txBody>
      </p:sp>
      <p:sp>
        <p:nvSpPr>
          <p:cNvPr id="332804" name="Text Box 4"/>
          <p:cNvSpPr txBox="1">
            <a:spLocks noChangeArrowheads="1"/>
          </p:cNvSpPr>
          <p:nvPr/>
        </p:nvSpPr>
        <p:spPr bwMode="auto">
          <a:xfrm>
            <a:off x="286258" y="1723130"/>
            <a:ext cx="11586950" cy="3323987"/>
          </a:xfrm>
          <a:prstGeom prst="rect">
            <a:avLst/>
          </a:prstGeom>
          <a:noFill/>
          <a:ln w="9525">
            <a:noFill/>
            <a:miter lim="800000"/>
            <a:headEnd/>
            <a:tailEnd/>
          </a:ln>
        </p:spPr>
        <p:txBody>
          <a:bodyPr wrap="square">
            <a:spAutoFit/>
          </a:bodyPr>
          <a:lstStyle/>
          <a:p>
            <a:pPr marL="171450" indent="-171450" defTabSz="685800">
              <a:lnSpc>
                <a:spcPct val="150000"/>
              </a:lnSpc>
            </a:pPr>
            <a:r>
              <a:rPr lang="en-US" sz="2000" kern="0" dirty="0">
                <a:solidFill>
                  <a:srgbClr val="FFFF99"/>
                </a:solidFill>
              </a:rPr>
              <a:t>ACIP recommends  serogroup B meningococcal vaccine for*:</a:t>
            </a:r>
          </a:p>
          <a:p>
            <a:pPr marL="300038" indent="-300038" defTabSz="685800">
              <a:lnSpc>
                <a:spcPct val="150000"/>
              </a:lnSpc>
              <a:buFont typeface="Arial" pitchFamily="34" charset="0"/>
              <a:buChar char="•"/>
            </a:pPr>
            <a:r>
              <a:rPr lang="en-US" sz="2000" kern="0" dirty="0"/>
              <a:t>Persons with persistent complement component deficiencies </a:t>
            </a:r>
          </a:p>
          <a:p>
            <a:pPr marL="300038" indent="-300038" defTabSz="685800">
              <a:lnSpc>
                <a:spcPct val="150000"/>
              </a:lnSpc>
              <a:buFont typeface="Arial" pitchFamily="34" charset="0"/>
              <a:buChar char="•"/>
            </a:pPr>
            <a:r>
              <a:rPr lang="en-US" sz="2000" kern="0" dirty="0"/>
              <a:t>Persons with anatomic or functional </a:t>
            </a:r>
            <a:r>
              <a:rPr lang="en-US" sz="2000" kern="0" dirty="0" err="1"/>
              <a:t>asplenia</a:t>
            </a:r>
            <a:r>
              <a:rPr lang="en-US" sz="2000" kern="0" dirty="0"/>
              <a:t> </a:t>
            </a:r>
          </a:p>
          <a:p>
            <a:pPr marL="300038" indent="-300038" defTabSz="685800">
              <a:lnSpc>
                <a:spcPct val="150000"/>
              </a:lnSpc>
              <a:buFont typeface="Arial" pitchFamily="34" charset="0"/>
              <a:buChar char="•"/>
            </a:pPr>
            <a:r>
              <a:rPr lang="en-US" sz="2000" kern="0" dirty="0"/>
              <a:t>Persons receiving complement inhibitor</a:t>
            </a:r>
          </a:p>
          <a:p>
            <a:pPr marL="300038" indent="-300038" defTabSz="685800">
              <a:lnSpc>
                <a:spcPct val="150000"/>
              </a:lnSpc>
              <a:buFont typeface="Arial" pitchFamily="34" charset="0"/>
              <a:buChar char="•"/>
            </a:pPr>
            <a:r>
              <a:rPr lang="en-US" sz="2000" kern="0" dirty="0"/>
              <a:t>Microbiologists routinely exposed to isolates of </a:t>
            </a:r>
            <a:r>
              <a:rPr lang="en-US" sz="2000" i="1" kern="0" dirty="0"/>
              <a:t>Neisseria meningitidis</a:t>
            </a:r>
            <a:r>
              <a:rPr lang="en-US" sz="2000" kern="0" dirty="0"/>
              <a:t> </a:t>
            </a:r>
          </a:p>
          <a:p>
            <a:pPr marL="300038" indent="-300038" defTabSz="685800">
              <a:lnSpc>
                <a:spcPct val="150000"/>
              </a:lnSpc>
              <a:buFont typeface="Arial" pitchFamily="34" charset="0"/>
              <a:buChar char="•"/>
            </a:pPr>
            <a:r>
              <a:rPr lang="en-US" sz="2000" kern="0" dirty="0"/>
              <a:t>Persons considered at greater risk because of a serogroup B meningococcal disease outbreak** </a:t>
            </a:r>
          </a:p>
          <a:p>
            <a:pPr marL="300038" indent="-300038" defTabSz="685800">
              <a:lnSpc>
                <a:spcPct val="150000"/>
              </a:lnSpc>
              <a:buFont typeface="Arial" pitchFamily="34" charset="0"/>
              <a:buChar char="•"/>
            </a:pPr>
            <a:r>
              <a:rPr lang="en-US" sz="2000" u="sng" kern="0" dirty="0"/>
              <a:t>The 2 vaccine products are not interchangeable.</a:t>
            </a:r>
          </a:p>
        </p:txBody>
      </p:sp>
      <p:sp>
        <p:nvSpPr>
          <p:cNvPr id="259078" name="Text Box 7"/>
          <p:cNvSpPr txBox="1">
            <a:spLocks noChangeArrowheads="1"/>
          </p:cNvSpPr>
          <p:nvPr/>
        </p:nvSpPr>
        <p:spPr bwMode="auto">
          <a:xfrm>
            <a:off x="8655845" y="3456385"/>
            <a:ext cx="184731" cy="300082"/>
          </a:xfrm>
          <a:prstGeom prst="rect">
            <a:avLst/>
          </a:prstGeom>
          <a:noFill/>
          <a:ln w="9525">
            <a:noFill/>
            <a:miter lim="800000"/>
            <a:headEnd/>
            <a:tailEnd/>
          </a:ln>
        </p:spPr>
        <p:txBody>
          <a:bodyPr wrap="none">
            <a:spAutoFit/>
          </a:bodyPr>
          <a:lstStyle/>
          <a:p>
            <a:pPr defTabSz="685800"/>
            <a:endParaRPr lang="en-US" sz="1350" kern="0" dirty="0">
              <a:solidFill>
                <a:srgbClr val="FFFFFF"/>
              </a:solidFill>
              <a:latin typeface="Calibri"/>
            </a:endParaRPr>
          </a:p>
        </p:txBody>
      </p:sp>
      <p:sp>
        <p:nvSpPr>
          <p:cNvPr id="259079" name="TextBox 6"/>
          <p:cNvSpPr txBox="1">
            <a:spLocks noChangeArrowheads="1"/>
          </p:cNvSpPr>
          <p:nvPr/>
        </p:nvSpPr>
        <p:spPr bwMode="auto">
          <a:xfrm>
            <a:off x="8667750" y="5086351"/>
            <a:ext cx="400050" cy="300082"/>
          </a:xfrm>
          <a:prstGeom prst="rect">
            <a:avLst/>
          </a:prstGeom>
          <a:noFill/>
          <a:ln w="9525">
            <a:noFill/>
            <a:miter lim="800000"/>
            <a:headEnd/>
            <a:tailEnd/>
          </a:ln>
        </p:spPr>
        <p:txBody>
          <a:bodyPr>
            <a:spAutoFit/>
          </a:bodyPr>
          <a:lstStyle/>
          <a:p>
            <a:pPr defTabSz="685800"/>
            <a:endParaRPr lang="en-US" sz="1350" b="1" kern="0" dirty="0">
              <a:solidFill>
                <a:srgbClr val="FFC000"/>
              </a:solidFill>
              <a:latin typeface="Calibri"/>
            </a:endParaRPr>
          </a:p>
        </p:txBody>
      </p:sp>
      <p:sp>
        <p:nvSpPr>
          <p:cNvPr id="8" name="TextBox 7"/>
          <p:cNvSpPr txBox="1"/>
          <p:nvPr/>
        </p:nvSpPr>
        <p:spPr>
          <a:xfrm>
            <a:off x="286258" y="5236392"/>
            <a:ext cx="11586950" cy="1323439"/>
          </a:xfrm>
          <a:prstGeom prst="rect">
            <a:avLst/>
          </a:prstGeom>
          <a:noFill/>
        </p:spPr>
        <p:txBody>
          <a:bodyPr wrap="square" rtlCol="0">
            <a:spAutoFit/>
          </a:bodyPr>
          <a:lstStyle/>
          <a:p>
            <a:pPr algn="ctr" defTabSz="685800"/>
            <a:r>
              <a:rPr lang="en-US" sz="2000" kern="0" dirty="0">
                <a:solidFill>
                  <a:schemeClr val="accent5">
                    <a:lumMod val="60000"/>
                    <a:lumOff val="40000"/>
                  </a:schemeClr>
                </a:solidFill>
              </a:rPr>
              <a:t>Based on shared clinical decision making:</a:t>
            </a:r>
            <a:endParaRPr lang="en-US" sz="2000" kern="0" baseline="30000" dirty="0">
              <a:solidFill>
                <a:schemeClr val="accent5">
                  <a:lumMod val="60000"/>
                  <a:lumOff val="40000"/>
                </a:schemeClr>
              </a:solidFill>
            </a:endParaRPr>
          </a:p>
          <a:p>
            <a:pPr algn="ctr" defTabSz="685800"/>
            <a:r>
              <a:rPr lang="en-US" sz="2000" kern="0" dirty="0"/>
              <a:t>A Men B vaccine series </a:t>
            </a:r>
            <a:r>
              <a:rPr lang="en-US" sz="2000" b="1" u="sng" kern="0" dirty="0"/>
              <a:t>may</a:t>
            </a:r>
            <a:r>
              <a:rPr lang="en-US" sz="2000" kern="0" dirty="0"/>
              <a:t> be administered to adolescents and young adults 16 through 23 years of age to provide short-term protection against most strains of Men B. Preferred age is 16-18 years. </a:t>
            </a:r>
            <a:r>
              <a:rPr lang="en-US" sz="2000" kern="0" dirty="0">
                <a:latin typeface="Calibri"/>
              </a:rPr>
              <a:t>	</a:t>
            </a:r>
            <a:endParaRPr lang="en-US" sz="2000" kern="0" baseline="30000" dirty="0">
              <a:latin typeface="Calibri"/>
            </a:endParaRPr>
          </a:p>
        </p:txBody>
      </p:sp>
      <p:sp>
        <p:nvSpPr>
          <p:cNvPr id="9" name="TextBox 8"/>
          <p:cNvSpPr txBox="1"/>
          <p:nvPr/>
        </p:nvSpPr>
        <p:spPr>
          <a:xfrm>
            <a:off x="976070" y="6378032"/>
            <a:ext cx="9582154" cy="307777"/>
          </a:xfrm>
          <a:prstGeom prst="rect">
            <a:avLst/>
          </a:prstGeom>
          <a:noFill/>
        </p:spPr>
        <p:txBody>
          <a:bodyPr wrap="square" rtlCol="0">
            <a:spAutoFit/>
          </a:bodyPr>
          <a:lstStyle/>
          <a:p>
            <a:pPr defTabSz="685800"/>
            <a:r>
              <a:rPr lang="en-US" sz="1050" kern="0" baseline="30000" dirty="0">
                <a:solidFill>
                  <a:srgbClr val="FFFFFF"/>
                </a:solidFill>
              </a:rPr>
              <a:t>  </a:t>
            </a:r>
            <a:r>
              <a:rPr lang="en-US" sz="1050" dirty="0"/>
              <a:t>*</a:t>
            </a:r>
            <a:r>
              <a:rPr lang="en-US" sz="1400" dirty="0"/>
              <a:t>https://www.cdc.gov/mmwr/volumes/69/rr/rr6909a1.htm   *</a:t>
            </a:r>
            <a:r>
              <a:rPr lang="en-US" sz="1400" kern="0" baseline="30000" dirty="0">
                <a:solidFill>
                  <a:srgbClr val="FFFFFF"/>
                </a:solidFill>
              </a:rPr>
              <a:t> https://www.cdc.gov/vaccines/hcp/acip-recs/vacc-specific/mening.html*</a:t>
            </a:r>
            <a:endParaRPr lang="en-US" sz="1400" b="1" kern="0" dirty="0">
              <a:solidFill>
                <a:srgbClr val="FFFFFF"/>
              </a:solidFill>
            </a:endParaRPr>
          </a:p>
        </p:txBody>
      </p:sp>
      <p:sp>
        <p:nvSpPr>
          <p:cNvPr id="3" name="Slide Number Placeholder 2"/>
          <p:cNvSpPr>
            <a:spLocks noGrp="1"/>
          </p:cNvSpPr>
          <p:nvPr>
            <p:ph type="sldNum" sz="quarter" idx="12"/>
          </p:nvPr>
        </p:nvSpPr>
        <p:spPr/>
        <p:txBody>
          <a:bodyPr/>
          <a:lstStyle/>
          <a:p>
            <a:fld id="{6D22F896-40B5-4ADD-8801-0D06FADFA095}" type="slidenum">
              <a:rPr lang="en-US" smtClean="0"/>
              <a:t>55</a:t>
            </a:fld>
            <a:endParaRPr lang="en-US" dirty="0"/>
          </a:p>
        </p:txBody>
      </p:sp>
      <p:sp>
        <p:nvSpPr>
          <p:cNvPr id="2" name="Date Placeholder 1">
            <a:extLst>
              <a:ext uri="{FF2B5EF4-FFF2-40B4-BE49-F238E27FC236}">
                <a16:creationId xmlns:a16="http://schemas.microsoft.com/office/drawing/2014/main" id="{FA320328-AC83-074D-BD54-4E4DB10171DD}"/>
              </a:ext>
            </a:extLst>
          </p:cNvPr>
          <p:cNvSpPr>
            <a:spLocks noGrp="1"/>
          </p:cNvSpPr>
          <p:nvPr>
            <p:ph type="dt" sz="half" idx="10"/>
          </p:nvPr>
        </p:nvSpPr>
        <p:spPr/>
        <p:txBody>
          <a:bodyPr/>
          <a:lstStyle/>
          <a:p>
            <a:r>
              <a:rPr lang="en-US"/>
              <a:t>6/24/22</a:t>
            </a:r>
            <a:endParaRPr lang="en-US" dirty="0"/>
          </a:p>
        </p:txBody>
      </p:sp>
      <p:sp>
        <p:nvSpPr>
          <p:cNvPr id="4" name="Footer Placeholder 3">
            <a:extLst>
              <a:ext uri="{FF2B5EF4-FFF2-40B4-BE49-F238E27FC236}">
                <a16:creationId xmlns:a16="http://schemas.microsoft.com/office/drawing/2014/main" id="{B98CF478-47DB-E64C-AC5B-5B99F92CB4B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3095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4240" y="501222"/>
            <a:ext cx="8368496" cy="994172"/>
          </a:xfrm>
        </p:spPr>
        <p:txBody>
          <a:bodyPr>
            <a:normAutofit fontScale="90000"/>
          </a:bodyPr>
          <a:lstStyle/>
          <a:p>
            <a:pPr algn="ctr"/>
            <a:r>
              <a:rPr lang="en-US" sz="3600" dirty="0">
                <a:solidFill>
                  <a:schemeClr val="accent5">
                    <a:lumMod val="60000"/>
                    <a:lumOff val="40000"/>
                  </a:schemeClr>
                </a:solidFill>
              </a:rPr>
              <a:t>Serogroup B Meningococcal</a:t>
            </a:r>
            <a:br>
              <a:rPr lang="en-US" sz="3600" dirty="0">
                <a:solidFill>
                  <a:schemeClr val="accent5">
                    <a:lumMod val="60000"/>
                    <a:lumOff val="40000"/>
                  </a:schemeClr>
                </a:solidFill>
              </a:rPr>
            </a:br>
            <a:r>
              <a:rPr lang="en-US" sz="3600" dirty="0">
                <a:solidFill>
                  <a:schemeClr val="accent5">
                    <a:lumMod val="60000"/>
                    <a:lumOff val="40000"/>
                  </a:schemeClr>
                </a:solidFill>
              </a:rPr>
              <a:t> Vaccine Administration</a:t>
            </a:r>
          </a:p>
        </p:txBody>
      </p:sp>
      <p:sp>
        <p:nvSpPr>
          <p:cNvPr id="3" name="TextBox 2"/>
          <p:cNvSpPr txBox="1"/>
          <p:nvPr/>
        </p:nvSpPr>
        <p:spPr>
          <a:xfrm>
            <a:off x="1107321" y="1436308"/>
            <a:ext cx="9632731" cy="830997"/>
          </a:xfrm>
          <a:prstGeom prst="rect">
            <a:avLst/>
          </a:prstGeom>
          <a:noFill/>
        </p:spPr>
        <p:txBody>
          <a:bodyPr wrap="square" rtlCol="0">
            <a:spAutoFit/>
          </a:bodyPr>
          <a:lstStyle/>
          <a:p>
            <a:pPr algn="ctr"/>
            <a:r>
              <a:rPr lang="en-US" sz="2400" dirty="0"/>
              <a:t>Bexsero® licensed for ages 10 through 25 years (2 dose)</a:t>
            </a:r>
          </a:p>
          <a:p>
            <a:pPr algn="ctr"/>
            <a:r>
              <a:rPr lang="en-US" sz="2400" dirty="0"/>
              <a:t>Trumenba® licensed for ages 10 through 25 years (2 dose or 3 dose)</a:t>
            </a:r>
            <a:endParaRPr lang="en-US" sz="2400" dirty="0">
              <a:solidFill>
                <a:prstClr val="black"/>
              </a:solidFill>
            </a:endParaRPr>
          </a:p>
        </p:txBody>
      </p:sp>
      <p:sp>
        <p:nvSpPr>
          <p:cNvPr id="5" name="TextBox 4"/>
          <p:cNvSpPr txBox="1"/>
          <p:nvPr/>
        </p:nvSpPr>
        <p:spPr>
          <a:xfrm>
            <a:off x="406400" y="2267305"/>
            <a:ext cx="11226800" cy="6063198"/>
          </a:xfrm>
          <a:prstGeom prst="rect">
            <a:avLst/>
          </a:prstGeom>
          <a:noFill/>
        </p:spPr>
        <p:txBody>
          <a:bodyPr wrap="square" rtlCol="0">
            <a:spAutoFit/>
          </a:bodyPr>
          <a:lstStyle/>
          <a:p>
            <a:r>
              <a:rPr lang="en-US" sz="2200" b="1" dirty="0">
                <a:solidFill>
                  <a:srgbClr val="FFFF99"/>
                </a:solidFill>
              </a:rPr>
              <a:t>MenB-FHbp (Trumenba®)   </a:t>
            </a:r>
          </a:p>
          <a:p>
            <a:pPr marL="557213" lvl="1" indent="-214313">
              <a:buFont typeface="Arial" panose="020B0604020202020204" pitchFamily="34" charset="0"/>
              <a:buChar char="•"/>
            </a:pPr>
            <a:r>
              <a:rPr lang="en-US" sz="2200" dirty="0">
                <a:solidFill>
                  <a:schemeClr val="accent5">
                    <a:lumMod val="60000"/>
                    <a:lumOff val="40000"/>
                  </a:schemeClr>
                </a:solidFill>
              </a:rPr>
              <a:t>2 dose schedule </a:t>
            </a:r>
            <a:r>
              <a:rPr lang="en-US" sz="2200" dirty="0"/>
              <a:t>– administered at 0, 6 months</a:t>
            </a:r>
          </a:p>
          <a:p>
            <a:pPr marL="557213" lvl="1" indent="-214313">
              <a:buFont typeface="Arial" panose="020B0604020202020204" pitchFamily="34" charset="0"/>
              <a:buChar char="•"/>
            </a:pPr>
            <a:r>
              <a:rPr lang="en-US" sz="2200" dirty="0"/>
              <a:t>Given to healthy adolescents who are </a:t>
            </a:r>
            <a:r>
              <a:rPr lang="en-US" sz="2200" u="sng" dirty="0"/>
              <a:t>not</a:t>
            </a:r>
            <a:r>
              <a:rPr lang="en-US" sz="2200" dirty="0"/>
              <a:t> at increased risk for meningococcal disease</a:t>
            </a:r>
          </a:p>
          <a:p>
            <a:pPr marL="557213" lvl="1" indent="-214313">
              <a:buFont typeface="Arial" panose="020B0604020202020204" pitchFamily="34" charset="0"/>
              <a:buChar char="•"/>
            </a:pPr>
            <a:r>
              <a:rPr lang="en-US" sz="2200" dirty="0">
                <a:solidFill>
                  <a:schemeClr val="accent5">
                    <a:lumMod val="60000"/>
                    <a:lumOff val="40000"/>
                  </a:schemeClr>
                </a:solidFill>
              </a:rPr>
              <a:t>3 dose schedule </a:t>
            </a:r>
            <a:r>
              <a:rPr lang="en-US" sz="2200" dirty="0"/>
              <a:t>– administered at 0, 1-2, 6 months</a:t>
            </a:r>
          </a:p>
          <a:p>
            <a:pPr marL="557213" lvl="1" indent="-214313">
              <a:buFont typeface="Arial" panose="020B0604020202020204" pitchFamily="34" charset="0"/>
              <a:buChar char="•"/>
            </a:pPr>
            <a:r>
              <a:rPr lang="en-US" sz="2200" dirty="0"/>
              <a:t>Given to persons at increased risk for meningococcal disease and for use during serogroup B outbreaks</a:t>
            </a:r>
            <a:endParaRPr lang="en-US" sz="2200" b="1" dirty="0"/>
          </a:p>
          <a:p>
            <a:r>
              <a:rPr lang="en-US" sz="2200" b="1" dirty="0">
                <a:solidFill>
                  <a:srgbClr val="FFFF99"/>
                </a:solidFill>
              </a:rPr>
              <a:t>MenB-4C (Bexsero®) </a:t>
            </a:r>
          </a:p>
          <a:p>
            <a:pPr marL="557213" lvl="1" indent="-214313">
              <a:buFont typeface="Arial" panose="020B0604020202020204" pitchFamily="34" charset="0"/>
              <a:buChar char="•"/>
            </a:pPr>
            <a:r>
              <a:rPr lang="en-US" sz="2200" dirty="0"/>
              <a:t>2 dose schedule – 0, 1-2 months</a:t>
            </a:r>
          </a:p>
          <a:p>
            <a:pPr marL="557213" lvl="1" indent="-214313">
              <a:buFont typeface="Arial" panose="020B0604020202020204" pitchFamily="34" charset="0"/>
              <a:buChar char="•"/>
            </a:pPr>
            <a:r>
              <a:rPr lang="en-US" sz="2200" dirty="0"/>
              <a:t>Given to healthy adolescents who are not at increased risk for meningococcal disease </a:t>
            </a:r>
          </a:p>
          <a:p>
            <a:pPr marL="557213" lvl="1" indent="-214313">
              <a:buFont typeface="Arial" panose="020B0604020202020204" pitchFamily="34" charset="0"/>
              <a:buChar char="•"/>
            </a:pPr>
            <a:r>
              <a:rPr lang="en-US" sz="2200" dirty="0"/>
              <a:t>Given to persons at increased risk for meningococcal disease and for use during serogroup B outbreaks</a:t>
            </a:r>
          </a:p>
          <a:p>
            <a:pPr marL="557213" lvl="1" indent="-214313">
              <a:buFont typeface="Arial" panose="020B0604020202020204" pitchFamily="34" charset="0"/>
              <a:buChar char="•"/>
            </a:pPr>
            <a:endParaRPr lang="en-US" sz="2400" dirty="0"/>
          </a:p>
          <a:p>
            <a:pPr marL="557213" lvl="1" indent="-214313">
              <a:buFont typeface="Arial" panose="020B0604020202020204" pitchFamily="34" charset="0"/>
              <a:buChar char="•"/>
            </a:pPr>
            <a:endParaRPr lang="en-US" sz="2400" dirty="0"/>
          </a:p>
          <a:p>
            <a:endParaRPr lang="en-US" b="1" dirty="0"/>
          </a:p>
          <a:p>
            <a:pPr lvl="1"/>
            <a:endParaRPr lang="en-US" dirty="0">
              <a:solidFill>
                <a:prstClr val="black"/>
              </a:solidFill>
            </a:endParaRPr>
          </a:p>
          <a:p>
            <a:pPr lvl="1"/>
            <a:endParaRPr lang="en-US" dirty="0">
              <a:solidFill>
                <a:prstClr val="black"/>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t>56</a:t>
            </a:fld>
            <a:endParaRPr lang="en-US" dirty="0"/>
          </a:p>
        </p:txBody>
      </p:sp>
      <p:sp>
        <p:nvSpPr>
          <p:cNvPr id="6" name="Date Placeholder 5">
            <a:extLst>
              <a:ext uri="{FF2B5EF4-FFF2-40B4-BE49-F238E27FC236}">
                <a16:creationId xmlns:a16="http://schemas.microsoft.com/office/drawing/2014/main" id="{8231920C-4C57-1048-8201-7AF7F4BC1C9E}"/>
              </a:ext>
            </a:extLst>
          </p:cNvPr>
          <p:cNvSpPr>
            <a:spLocks noGrp="1"/>
          </p:cNvSpPr>
          <p:nvPr>
            <p:ph type="dt" sz="half" idx="10"/>
          </p:nvPr>
        </p:nvSpPr>
        <p:spPr>
          <a:xfrm>
            <a:off x="47955" y="6492875"/>
            <a:ext cx="2743200" cy="365125"/>
          </a:xfrm>
        </p:spPr>
        <p:txBody>
          <a:bodyPr/>
          <a:lstStyle/>
          <a:p>
            <a:r>
              <a:rPr lang="en-US"/>
              <a:t>6/24/22</a:t>
            </a:r>
            <a:endParaRPr lang="en-US" dirty="0"/>
          </a:p>
        </p:txBody>
      </p:sp>
      <p:sp>
        <p:nvSpPr>
          <p:cNvPr id="7" name="Footer Placeholder 6">
            <a:extLst>
              <a:ext uri="{FF2B5EF4-FFF2-40B4-BE49-F238E27FC236}">
                <a16:creationId xmlns:a16="http://schemas.microsoft.com/office/drawing/2014/main" id="{0BC43229-1841-4946-A4A3-BA92ED414637}"/>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972485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65909" y="162247"/>
            <a:ext cx="8727141" cy="1077218"/>
          </a:xfrm>
          <a:prstGeom prst="rect">
            <a:avLst/>
          </a:prstGeom>
          <a:noFill/>
        </p:spPr>
        <p:txBody>
          <a:bodyPr wrap="square" rtlCol="0">
            <a:spAutoFit/>
          </a:bodyPr>
          <a:lstStyle/>
          <a:p>
            <a:pPr algn="ctr"/>
            <a:r>
              <a:rPr lang="en-US" sz="3200" dirty="0">
                <a:solidFill>
                  <a:schemeClr val="accent5">
                    <a:lumMod val="60000"/>
                    <a:lumOff val="40000"/>
                  </a:schemeClr>
                </a:solidFill>
                <a:latin typeface="+mj-lt"/>
              </a:rPr>
              <a:t>Meningococcal Vaccine </a:t>
            </a:r>
          </a:p>
          <a:p>
            <a:pPr algn="ctr"/>
            <a:r>
              <a:rPr lang="en-US" sz="3200" u="sng" dirty="0">
                <a:solidFill>
                  <a:schemeClr val="accent5">
                    <a:lumMod val="60000"/>
                    <a:lumOff val="40000"/>
                  </a:schemeClr>
                </a:solidFill>
                <a:latin typeface="+mj-lt"/>
              </a:rPr>
              <a:t>Booster</a:t>
            </a:r>
            <a:r>
              <a:rPr lang="en-US" sz="3200" dirty="0">
                <a:solidFill>
                  <a:schemeClr val="accent5">
                    <a:lumMod val="60000"/>
                    <a:lumOff val="40000"/>
                  </a:schemeClr>
                </a:solidFill>
                <a:latin typeface="+mj-lt"/>
              </a:rPr>
              <a:t> Recommendations*</a:t>
            </a:r>
            <a:endParaRPr lang="en-US" sz="3200" u="sng" dirty="0">
              <a:solidFill>
                <a:schemeClr val="accent5">
                  <a:lumMod val="60000"/>
                  <a:lumOff val="40000"/>
                </a:schemeClr>
              </a:solidFill>
              <a:latin typeface="+mj-lt"/>
            </a:endParaRPr>
          </a:p>
        </p:txBody>
      </p:sp>
      <p:sp>
        <p:nvSpPr>
          <p:cNvPr id="4" name="TextBox 3"/>
          <p:cNvSpPr txBox="1"/>
          <p:nvPr/>
        </p:nvSpPr>
        <p:spPr>
          <a:xfrm>
            <a:off x="152400" y="2459504"/>
            <a:ext cx="11887200" cy="2677656"/>
          </a:xfrm>
          <a:prstGeom prst="rect">
            <a:avLst/>
          </a:prstGeom>
          <a:noFill/>
        </p:spPr>
        <p:txBody>
          <a:bodyPr wrap="square" rtlCol="0">
            <a:spAutoFit/>
          </a:bodyPr>
          <a:lstStyle/>
          <a:p>
            <a:r>
              <a:rPr lang="en-US" sz="2400" dirty="0"/>
              <a:t>For persons at continued risk</a:t>
            </a:r>
          </a:p>
          <a:p>
            <a:pPr marL="742950" lvl="1" indent="-285750">
              <a:buFont typeface="Arial" panose="020B0604020202020204" pitchFamily="34" charset="0"/>
              <a:buChar char="•"/>
            </a:pPr>
            <a:r>
              <a:rPr lang="en-US" sz="2400" dirty="0"/>
              <a:t>Meningococcal quadrivalent vaccine for persons who remain at increased risk </a:t>
            </a:r>
          </a:p>
          <a:p>
            <a:pPr marL="742950" lvl="1" indent="-285750">
              <a:buFont typeface="Arial" panose="020B0604020202020204" pitchFamily="34" charset="0"/>
              <a:buChar char="•"/>
            </a:pPr>
            <a:r>
              <a:rPr lang="en-US" sz="2400" dirty="0"/>
              <a:t>Persons ≥10 years of age who previously received a </a:t>
            </a:r>
            <a:r>
              <a:rPr lang="en-US" sz="2400" dirty="0" err="1"/>
              <a:t>MenB</a:t>
            </a:r>
            <a:r>
              <a:rPr lang="en-US" sz="2400" dirty="0"/>
              <a:t> vaccine series</a:t>
            </a:r>
          </a:p>
          <a:p>
            <a:pPr lvl="1"/>
            <a:endParaRPr lang="en-US" sz="2400" dirty="0"/>
          </a:p>
          <a:p>
            <a:pPr marL="285750" indent="-285750">
              <a:buFont typeface="Arial" panose="020B0604020202020204" pitchFamily="34" charset="0"/>
              <a:buChar char="•"/>
            </a:pPr>
            <a:r>
              <a:rPr lang="en-US" sz="2400" b="1" dirty="0"/>
              <a:t>See *MMWR: Tables 2-11 https://</a:t>
            </a:r>
            <a:r>
              <a:rPr lang="en-US" sz="2400" b="1" dirty="0" err="1"/>
              <a:t>www.cdc.gov</a:t>
            </a:r>
            <a:r>
              <a:rPr lang="en-US" sz="2400" b="1" dirty="0"/>
              <a:t>/</a:t>
            </a:r>
            <a:r>
              <a:rPr lang="en-US" sz="2400" b="1" dirty="0" err="1"/>
              <a:t>mmwr</a:t>
            </a:r>
            <a:r>
              <a:rPr lang="en-US" sz="2400" b="1" dirty="0"/>
              <a:t>/volumes/69/</a:t>
            </a:r>
            <a:r>
              <a:rPr lang="en-US" sz="2400" b="1" dirty="0" err="1"/>
              <a:t>rr</a:t>
            </a:r>
            <a:r>
              <a:rPr lang="en-US" sz="2400" b="1" dirty="0"/>
              <a:t>/rr6909a1.htm#B1_down for further details.</a:t>
            </a:r>
          </a:p>
        </p:txBody>
      </p:sp>
      <p:sp>
        <p:nvSpPr>
          <p:cNvPr id="5" name="TextBox 4"/>
          <p:cNvSpPr txBox="1"/>
          <p:nvPr/>
        </p:nvSpPr>
        <p:spPr>
          <a:xfrm>
            <a:off x="7206893" y="6075144"/>
            <a:ext cx="4845276" cy="646331"/>
          </a:xfrm>
          <a:prstGeom prst="rect">
            <a:avLst/>
          </a:prstGeom>
          <a:noFill/>
        </p:spPr>
        <p:txBody>
          <a:bodyPr wrap="square" rtlCol="0">
            <a:spAutoFit/>
          </a:bodyPr>
          <a:lstStyle/>
          <a:p>
            <a:r>
              <a:rPr lang="en-US" dirty="0"/>
              <a:t>https://www.cdc.gov/vaccines/hcp/acip-recs/vacc-specific/mening.html</a:t>
            </a:r>
          </a:p>
        </p:txBody>
      </p:sp>
      <p:sp>
        <p:nvSpPr>
          <p:cNvPr id="6" name="Slide Number Placeholder 5"/>
          <p:cNvSpPr>
            <a:spLocks noGrp="1"/>
          </p:cNvSpPr>
          <p:nvPr>
            <p:ph type="sldNum" sz="quarter" idx="12"/>
          </p:nvPr>
        </p:nvSpPr>
        <p:spPr>
          <a:xfrm>
            <a:off x="10953750" y="6356350"/>
            <a:ext cx="400050" cy="450098"/>
          </a:xfrm>
        </p:spPr>
        <p:txBody>
          <a:bodyPr/>
          <a:lstStyle/>
          <a:p>
            <a:fld id="{6D22F896-40B5-4ADD-8801-0D06FADFA095}" type="slidenum">
              <a:rPr lang="en-US" smtClean="0"/>
              <a:t>57</a:t>
            </a:fld>
            <a:endParaRPr lang="en-US" dirty="0"/>
          </a:p>
        </p:txBody>
      </p:sp>
      <p:sp>
        <p:nvSpPr>
          <p:cNvPr id="3" name="Date Placeholder 2">
            <a:extLst>
              <a:ext uri="{FF2B5EF4-FFF2-40B4-BE49-F238E27FC236}">
                <a16:creationId xmlns:a16="http://schemas.microsoft.com/office/drawing/2014/main" id="{067C31A5-34ED-B546-9004-5F110BCB48F9}"/>
              </a:ext>
            </a:extLst>
          </p:cNvPr>
          <p:cNvSpPr>
            <a:spLocks noGrp="1"/>
          </p:cNvSpPr>
          <p:nvPr>
            <p:ph type="dt" sz="half" idx="10"/>
          </p:nvPr>
        </p:nvSpPr>
        <p:spPr/>
        <p:txBody>
          <a:bodyPr/>
          <a:lstStyle/>
          <a:p>
            <a:r>
              <a:rPr lang="en-US"/>
              <a:t>6/24/22</a:t>
            </a:r>
            <a:endParaRPr lang="en-US" dirty="0"/>
          </a:p>
        </p:txBody>
      </p:sp>
      <p:sp>
        <p:nvSpPr>
          <p:cNvPr id="7" name="Footer Placeholder 6">
            <a:extLst>
              <a:ext uri="{FF2B5EF4-FFF2-40B4-BE49-F238E27FC236}">
                <a16:creationId xmlns:a16="http://schemas.microsoft.com/office/drawing/2014/main" id="{E5C6B45C-EE8A-7C41-8277-1B6686533469}"/>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539406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noChangeArrowheads="1"/>
          </p:cNvSpPr>
          <p:nvPr>
            <p:ph type="title" idx="4294967295"/>
          </p:nvPr>
        </p:nvSpPr>
        <p:spPr>
          <a:xfrm>
            <a:off x="1828800" y="392389"/>
            <a:ext cx="8534400" cy="1143000"/>
          </a:xfrm>
        </p:spPr>
        <p:txBody>
          <a:bodyPr/>
          <a:lstStyle/>
          <a:p>
            <a:pPr algn="ctr" eaLnBrk="1" hangingPunct="1"/>
            <a:r>
              <a:rPr lang="en-US" sz="3600" dirty="0">
                <a:solidFill>
                  <a:srgbClr val="FFFF99"/>
                </a:solidFill>
              </a:rPr>
              <a:t>Rotavirus Vaccines</a:t>
            </a:r>
            <a:br>
              <a:rPr lang="en-US" sz="4000" dirty="0"/>
            </a:br>
            <a:r>
              <a:rPr lang="en-US" sz="2400" dirty="0" err="1">
                <a:solidFill>
                  <a:srgbClr val="FFFF99"/>
                </a:solidFill>
              </a:rPr>
              <a:t>RotaTeq</a:t>
            </a:r>
            <a:r>
              <a:rPr lang="en-US" sz="2400" dirty="0">
                <a:solidFill>
                  <a:srgbClr val="FFFF99"/>
                </a:solidFill>
              </a:rPr>
              <a:t>® (Merck) and </a:t>
            </a:r>
            <a:r>
              <a:rPr lang="en-US" sz="2400" dirty="0" err="1">
                <a:solidFill>
                  <a:srgbClr val="FFFF99"/>
                </a:solidFill>
              </a:rPr>
              <a:t>Rotarix</a:t>
            </a:r>
            <a:r>
              <a:rPr lang="en-US" sz="2400" dirty="0">
                <a:solidFill>
                  <a:srgbClr val="FFFF99"/>
                </a:solidFill>
              </a:rPr>
              <a:t>® (GSK)* </a:t>
            </a:r>
          </a:p>
        </p:txBody>
      </p:sp>
      <p:sp>
        <p:nvSpPr>
          <p:cNvPr id="1209347" name="Rectangle 3"/>
          <p:cNvSpPr>
            <a:spLocks noGrp="1" noChangeArrowheads="1"/>
          </p:cNvSpPr>
          <p:nvPr>
            <p:ph type="body" idx="4294967295"/>
          </p:nvPr>
        </p:nvSpPr>
        <p:spPr>
          <a:xfrm>
            <a:off x="2286000" y="2746530"/>
            <a:ext cx="8077200" cy="3733800"/>
          </a:xfrm>
        </p:spPr>
        <p:txBody>
          <a:bodyPr>
            <a:normAutofit lnSpcReduction="10000"/>
          </a:bodyPr>
          <a:lstStyle/>
          <a:p>
            <a:pPr eaLnBrk="1" hangingPunct="1">
              <a:lnSpc>
                <a:spcPct val="90000"/>
              </a:lnSpc>
              <a:buFontTx/>
              <a:buNone/>
            </a:pPr>
            <a:r>
              <a:rPr lang="en-US" sz="2400" dirty="0"/>
              <a:t>ACIP recommendation: </a:t>
            </a:r>
          </a:p>
          <a:p>
            <a:pPr eaLnBrk="1" hangingPunct="1">
              <a:lnSpc>
                <a:spcPct val="90000"/>
              </a:lnSpc>
            </a:pPr>
            <a:r>
              <a:rPr lang="en-US" sz="2400" dirty="0"/>
              <a:t>2-3 doses depending on brand</a:t>
            </a:r>
          </a:p>
          <a:p>
            <a:pPr eaLnBrk="1" hangingPunct="1">
              <a:lnSpc>
                <a:spcPct val="90000"/>
              </a:lnSpc>
            </a:pPr>
            <a:r>
              <a:rPr lang="en-US" sz="2400" dirty="0"/>
              <a:t>Administer either vaccine as directed below:</a:t>
            </a:r>
          </a:p>
          <a:p>
            <a:pPr lvl="1" eaLnBrk="1" hangingPunct="1">
              <a:lnSpc>
                <a:spcPct val="90000"/>
              </a:lnSpc>
            </a:pPr>
            <a:r>
              <a:rPr lang="en-US" dirty="0"/>
              <a:t>Minimum age for first dose: 6 weeks</a:t>
            </a:r>
          </a:p>
          <a:p>
            <a:pPr lvl="1" eaLnBrk="1" hangingPunct="1">
              <a:lnSpc>
                <a:spcPct val="90000"/>
              </a:lnSpc>
            </a:pPr>
            <a:r>
              <a:rPr lang="en-US" dirty="0"/>
              <a:t>Maximum age for first dose: 14 weeks 6 days</a:t>
            </a:r>
          </a:p>
          <a:p>
            <a:pPr lvl="1" eaLnBrk="1" hangingPunct="1">
              <a:lnSpc>
                <a:spcPct val="90000"/>
              </a:lnSpc>
            </a:pPr>
            <a:r>
              <a:rPr lang="en-US" dirty="0"/>
              <a:t>Minimum interval between doses: 4 weeks</a:t>
            </a:r>
          </a:p>
          <a:p>
            <a:pPr lvl="1" eaLnBrk="1" hangingPunct="1">
              <a:lnSpc>
                <a:spcPct val="90000"/>
              </a:lnSpc>
            </a:pPr>
            <a:r>
              <a:rPr lang="en-US" dirty="0"/>
              <a:t>Maximum age for any dose: 8 months 0 days</a:t>
            </a:r>
          </a:p>
          <a:p>
            <a:pPr eaLnBrk="1" hangingPunct="1">
              <a:lnSpc>
                <a:spcPct val="90000"/>
              </a:lnSpc>
            </a:pPr>
            <a:r>
              <a:rPr lang="en-US" sz="2400" dirty="0"/>
              <a:t>If any dose is </a:t>
            </a:r>
            <a:r>
              <a:rPr lang="en-US" sz="2400" dirty="0" err="1"/>
              <a:t>Rotateq</a:t>
            </a:r>
            <a:r>
              <a:rPr lang="en-US" sz="2400" dirty="0"/>
              <a:t>®, 3 doses are required</a:t>
            </a:r>
          </a:p>
          <a:p>
            <a:pPr eaLnBrk="1" hangingPunct="1">
              <a:lnSpc>
                <a:spcPct val="90000"/>
              </a:lnSpc>
            </a:pPr>
            <a:r>
              <a:rPr lang="en-US" sz="2400" dirty="0"/>
              <a:t>Use </a:t>
            </a:r>
            <a:r>
              <a:rPr lang="en-US" sz="2400" dirty="0" err="1"/>
              <a:t>RotaTeq</a:t>
            </a:r>
            <a:r>
              <a:rPr lang="en-US" sz="2400" dirty="0"/>
              <a:t>® if allergy to latex</a:t>
            </a:r>
            <a:endParaRPr lang="en-US" sz="1400" b="1" dirty="0"/>
          </a:p>
        </p:txBody>
      </p:sp>
      <p:sp>
        <p:nvSpPr>
          <p:cNvPr id="250883" name="Text Box 4"/>
          <p:cNvSpPr txBox="1">
            <a:spLocks noChangeArrowheads="1"/>
          </p:cNvSpPr>
          <p:nvPr/>
        </p:nvSpPr>
        <p:spPr bwMode="auto">
          <a:xfrm>
            <a:off x="2286000" y="1582695"/>
            <a:ext cx="7924800" cy="534988"/>
          </a:xfrm>
          <a:prstGeom prst="rect">
            <a:avLst/>
          </a:prstGeom>
          <a:noFill/>
          <a:ln w="9525">
            <a:noFill/>
            <a:miter lim="800000"/>
            <a:headEnd/>
            <a:tailEnd/>
          </a:ln>
        </p:spPr>
        <p:txBody>
          <a:bodyPr>
            <a:spAutoFit/>
          </a:bodyPr>
          <a:lstStyle/>
          <a:p>
            <a:pPr>
              <a:lnSpc>
                <a:spcPct val="90000"/>
              </a:lnSpc>
              <a:spcBef>
                <a:spcPct val="20000"/>
              </a:spcBef>
              <a:buFontTx/>
              <a:buChar char="•"/>
            </a:pPr>
            <a:r>
              <a:rPr lang="en-US" sz="3200" dirty="0">
                <a:latin typeface="Calibri" pitchFamily="34" charset="0"/>
              </a:rPr>
              <a:t> RV 5, </a:t>
            </a:r>
            <a:r>
              <a:rPr lang="en-US" sz="3200" dirty="0" err="1">
                <a:latin typeface="Calibri" pitchFamily="34" charset="0"/>
              </a:rPr>
              <a:t>RotaTeq</a:t>
            </a:r>
            <a:r>
              <a:rPr lang="en-US" sz="3200" dirty="0">
                <a:latin typeface="Calibri" pitchFamily="34" charset="0"/>
              </a:rPr>
              <a:t>®: 3 doses; ages 2, 4, 6 months</a:t>
            </a:r>
            <a:endParaRPr lang="en-US" sz="1600" b="1" dirty="0"/>
          </a:p>
        </p:txBody>
      </p:sp>
      <p:sp>
        <p:nvSpPr>
          <p:cNvPr id="250884" name="Text Box 5"/>
          <p:cNvSpPr txBox="1">
            <a:spLocks noChangeArrowheads="1"/>
          </p:cNvSpPr>
          <p:nvPr/>
        </p:nvSpPr>
        <p:spPr bwMode="auto">
          <a:xfrm>
            <a:off x="2286000" y="2072481"/>
            <a:ext cx="7924800" cy="579437"/>
          </a:xfrm>
          <a:prstGeom prst="rect">
            <a:avLst/>
          </a:prstGeom>
          <a:noFill/>
          <a:ln w="9525">
            <a:noFill/>
            <a:miter lim="800000"/>
            <a:headEnd/>
            <a:tailEnd/>
          </a:ln>
        </p:spPr>
        <p:txBody>
          <a:bodyPr>
            <a:spAutoFit/>
          </a:bodyPr>
          <a:lstStyle/>
          <a:p>
            <a:pPr>
              <a:spcBef>
                <a:spcPct val="50000"/>
              </a:spcBef>
              <a:buFontTx/>
              <a:buChar char="•"/>
            </a:pPr>
            <a:r>
              <a:rPr lang="en-US" sz="3200" dirty="0">
                <a:latin typeface="Calibri" pitchFamily="34" charset="0"/>
              </a:rPr>
              <a:t> RV 1,Rotarix®: 2 doses; ages 2 and 4 months</a:t>
            </a:r>
          </a:p>
        </p:txBody>
      </p:sp>
      <p:sp>
        <p:nvSpPr>
          <p:cNvPr id="6" name="Rectangle 5"/>
          <p:cNvSpPr/>
          <p:nvPr/>
        </p:nvSpPr>
        <p:spPr>
          <a:xfrm>
            <a:off x="139700" y="6322070"/>
            <a:ext cx="10617200" cy="523220"/>
          </a:xfrm>
          <a:prstGeom prst="rect">
            <a:avLst/>
          </a:prstGeom>
        </p:spPr>
        <p:txBody>
          <a:bodyPr wrap="square">
            <a:spAutoFit/>
          </a:bodyPr>
          <a:lstStyle/>
          <a:p>
            <a:r>
              <a:rPr lang="en-US" sz="1400" b="1" dirty="0"/>
              <a:t>*https://</a:t>
            </a:r>
            <a:r>
              <a:rPr lang="en-US" sz="1400" b="1" dirty="0" err="1"/>
              <a:t>www.cdc.gov</a:t>
            </a:r>
            <a:r>
              <a:rPr lang="en-US" sz="1400" b="1" dirty="0"/>
              <a:t>/vaccines/hcp/</a:t>
            </a:r>
            <a:r>
              <a:rPr lang="en-US" sz="1400" b="1" dirty="0" err="1"/>
              <a:t>acip</a:t>
            </a:r>
            <a:r>
              <a:rPr lang="en-US" sz="1400" b="1" dirty="0"/>
              <a:t>-recs/</a:t>
            </a:r>
            <a:r>
              <a:rPr lang="en-US" sz="1400" b="1" dirty="0" err="1"/>
              <a:t>vacc</a:t>
            </a:r>
            <a:r>
              <a:rPr lang="en-US" sz="1400" b="1" dirty="0"/>
              <a:t>-specific/</a:t>
            </a:r>
            <a:r>
              <a:rPr lang="en-US" sz="1400" b="1" dirty="0" err="1"/>
              <a:t>rotavirus.html</a:t>
            </a:r>
            <a:endParaRPr lang="en-US" sz="1400" b="1" dirty="0"/>
          </a:p>
          <a:p>
            <a:r>
              <a:rPr lang="en-US" sz="1400" b="1" dirty="0"/>
              <a:t>MMWR, February 6, 2009, Vol 58, #RR-02; MMWR, June 11, 2010, Vol 59, # RR-22; MMWR, October 21, 2011, Vol 60, # RR-41</a:t>
            </a:r>
          </a:p>
        </p:txBody>
      </p:sp>
      <p:sp>
        <p:nvSpPr>
          <p:cNvPr id="2" name="Slide Number Placeholder 1"/>
          <p:cNvSpPr>
            <a:spLocks noGrp="1"/>
          </p:cNvSpPr>
          <p:nvPr>
            <p:ph type="sldNum" sz="quarter" idx="12"/>
          </p:nvPr>
        </p:nvSpPr>
        <p:spPr/>
        <p:txBody>
          <a:bodyPr/>
          <a:lstStyle/>
          <a:p>
            <a:fld id="{6D22F896-40B5-4ADD-8801-0D06FADFA095}" type="slidenum">
              <a:rPr lang="en-US" smtClean="0"/>
              <a:t>58</a:t>
            </a:fld>
            <a:endParaRPr lang="en-US" dirty="0"/>
          </a:p>
        </p:txBody>
      </p:sp>
      <p:sp>
        <p:nvSpPr>
          <p:cNvPr id="3" name="Date Placeholder 2">
            <a:extLst>
              <a:ext uri="{FF2B5EF4-FFF2-40B4-BE49-F238E27FC236}">
                <a16:creationId xmlns:a16="http://schemas.microsoft.com/office/drawing/2014/main" id="{F7DC1B93-E0DA-F746-821D-2299992D665C}"/>
              </a:ext>
            </a:extLst>
          </p:cNvPr>
          <p:cNvSpPr>
            <a:spLocks noGrp="1"/>
          </p:cNvSpPr>
          <p:nvPr>
            <p:ph type="dt" sz="half" idx="10"/>
          </p:nvPr>
        </p:nvSpPr>
        <p:spPr/>
        <p:txBody>
          <a:bodyPr/>
          <a:lstStyle/>
          <a:p>
            <a:r>
              <a:rPr lang="en-US"/>
              <a:t>6/24/22</a:t>
            </a:r>
            <a:endParaRPr lang="en-US" dirty="0"/>
          </a:p>
        </p:txBody>
      </p:sp>
      <p:sp>
        <p:nvSpPr>
          <p:cNvPr id="4" name="Footer Placeholder 3">
            <a:extLst>
              <a:ext uri="{FF2B5EF4-FFF2-40B4-BE49-F238E27FC236}">
                <a16:creationId xmlns:a16="http://schemas.microsoft.com/office/drawing/2014/main" id="{46503D9A-E5A7-294B-9FFE-9F7BD31E2BA9}"/>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2755450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0934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0934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0934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0934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0934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09347">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09347">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0934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Arrow Connector 20"/>
          <p:cNvCxnSpPr/>
          <p:nvPr/>
        </p:nvCxnSpPr>
        <p:spPr bwMode="auto">
          <a:xfrm flipH="1">
            <a:off x="3429000" y="2238693"/>
            <a:ext cx="609600" cy="152400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2" name="TextBox 1"/>
          <p:cNvSpPr txBox="1"/>
          <p:nvPr/>
        </p:nvSpPr>
        <p:spPr>
          <a:xfrm>
            <a:off x="1806223" y="370642"/>
            <a:ext cx="8603857" cy="1200329"/>
          </a:xfrm>
          <a:prstGeom prst="rect">
            <a:avLst/>
          </a:prstGeom>
          <a:noFill/>
        </p:spPr>
        <p:txBody>
          <a:bodyPr wrap="square" rtlCol="0">
            <a:spAutoFit/>
          </a:bodyPr>
          <a:lstStyle/>
          <a:p>
            <a:pPr algn="ctr"/>
            <a:r>
              <a:rPr lang="en-US" sz="3600" dirty="0">
                <a:solidFill>
                  <a:srgbClr val="FFFF99"/>
                </a:solidFill>
                <a:latin typeface="+mj-lt"/>
              </a:rPr>
              <a:t>Types of Human Papilloma Virus (HPV)*</a:t>
            </a:r>
          </a:p>
          <a:p>
            <a:pPr algn="ctr"/>
            <a:r>
              <a:rPr lang="en-US" sz="2400" dirty="0">
                <a:solidFill>
                  <a:srgbClr val="FFFF99"/>
                </a:solidFill>
                <a:latin typeface="Calibri"/>
              </a:rPr>
              <a:t>(More Than </a:t>
            </a:r>
            <a:r>
              <a:rPr lang="en-US" sz="2400" u="sng" dirty="0">
                <a:solidFill>
                  <a:srgbClr val="FFC000"/>
                </a:solidFill>
                <a:latin typeface="Calibri"/>
              </a:rPr>
              <a:t>200</a:t>
            </a:r>
            <a:r>
              <a:rPr lang="en-US" sz="2400" dirty="0">
                <a:solidFill>
                  <a:srgbClr val="FFFF99"/>
                </a:solidFill>
                <a:latin typeface="Calibri"/>
              </a:rPr>
              <a:t> Types Identified)</a:t>
            </a:r>
            <a:r>
              <a:rPr lang="en-US" sz="3600" dirty="0">
                <a:solidFill>
                  <a:srgbClr val="FFFF99"/>
                </a:solidFill>
                <a:latin typeface="Calibri"/>
              </a:rPr>
              <a:t>  </a:t>
            </a:r>
          </a:p>
        </p:txBody>
      </p:sp>
      <p:sp>
        <p:nvSpPr>
          <p:cNvPr id="6" name="Rounded Rectangle 5"/>
          <p:cNvSpPr/>
          <p:nvPr/>
        </p:nvSpPr>
        <p:spPr bwMode="auto">
          <a:xfrm>
            <a:off x="3202405" y="1900476"/>
            <a:ext cx="1828800" cy="6858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dirty="0">
                <a:solidFill>
                  <a:srgbClr val="000066"/>
                </a:solidFill>
              </a:rPr>
              <a:t>Mucosal/Genital</a:t>
            </a:r>
          </a:p>
          <a:p>
            <a:pPr algn="ctr"/>
            <a:r>
              <a:rPr lang="en-US" sz="1600" dirty="0">
                <a:solidFill>
                  <a:srgbClr val="000066"/>
                </a:solidFill>
              </a:rPr>
              <a:t>~40 types</a:t>
            </a:r>
          </a:p>
        </p:txBody>
      </p:sp>
      <p:sp>
        <p:nvSpPr>
          <p:cNvPr id="8" name="Rounded Rectangle 7"/>
          <p:cNvSpPr/>
          <p:nvPr/>
        </p:nvSpPr>
        <p:spPr bwMode="auto">
          <a:xfrm>
            <a:off x="7315200" y="2044364"/>
            <a:ext cx="1828800" cy="6858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dirty="0">
                <a:solidFill>
                  <a:srgbClr val="000066"/>
                </a:solidFill>
              </a:rPr>
              <a:t>Cutaneous</a:t>
            </a:r>
          </a:p>
          <a:p>
            <a:pPr algn="ctr"/>
            <a:endParaRPr lang="en-US" sz="1600" dirty="0">
              <a:solidFill>
                <a:srgbClr val="000066"/>
              </a:solidFill>
            </a:endParaRPr>
          </a:p>
        </p:txBody>
      </p:sp>
      <p:sp>
        <p:nvSpPr>
          <p:cNvPr id="12" name="Rounded Rectangle 11"/>
          <p:cNvSpPr/>
          <p:nvPr/>
        </p:nvSpPr>
        <p:spPr bwMode="auto">
          <a:xfrm>
            <a:off x="2133600" y="4158734"/>
            <a:ext cx="2971800" cy="15240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dirty="0">
                <a:solidFill>
                  <a:srgbClr val="000066"/>
                </a:solidFill>
              </a:rPr>
              <a:t>Cervical cancer</a:t>
            </a:r>
          </a:p>
          <a:p>
            <a:pPr algn="ctr"/>
            <a:r>
              <a:rPr lang="en-US" sz="1600" dirty="0">
                <a:solidFill>
                  <a:srgbClr val="000066"/>
                </a:solidFill>
              </a:rPr>
              <a:t>Anogenital cancer</a:t>
            </a:r>
          </a:p>
          <a:p>
            <a:pPr algn="ctr"/>
            <a:r>
              <a:rPr lang="en-US" sz="1600" dirty="0">
                <a:solidFill>
                  <a:srgbClr val="000066"/>
                </a:solidFill>
              </a:rPr>
              <a:t>Oropharyngeal Cancer</a:t>
            </a:r>
          </a:p>
          <a:p>
            <a:pPr algn="ctr"/>
            <a:r>
              <a:rPr lang="en-US" sz="1600" dirty="0">
                <a:solidFill>
                  <a:srgbClr val="000066"/>
                </a:solidFill>
              </a:rPr>
              <a:t>Cancer precursors</a:t>
            </a:r>
          </a:p>
          <a:p>
            <a:pPr algn="ctr"/>
            <a:r>
              <a:rPr lang="en-US" sz="1600" dirty="0">
                <a:solidFill>
                  <a:srgbClr val="000066"/>
                </a:solidFill>
              </a:rPr>
              <a:t>Low grade cervical disease</a:t>
            </a:r>
          </a:p>
        </p:txBody>
      </p:sp>
      <p:sp>
        <p:nvSpPr>
          <p:cNvPr id="14" name="Rounded Rectangle 13"/>
          <p:cNvSpPr/>
          <p:nvPr/>
        </p:nvSpPr>
        <p:spPr bwMode="auto">
          <a:xfrm>
            <a:off x="5395540" y="4425434"/>
            <a:ext cx="2743200" cy="10668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dirty="0">
                <a:solidFill>
                  <a:srgbClr val="002060"/>
                </a:solidFill>
              </a:rPr>
              <a:t>Genital Warts</a:t>
            </a:r>
          </a:p>
          <a:p>
            <a:pPr algn="ctr"/>
            <a:r>
              <a:rPr lang="en-US" sz="1600" dirty="0">
                <a:solidFill>
                  <a:srgbClr val="002060"/>
                </a:solidFill>
              </a:rPr>
              <a:t>Laryngeal Papillomas</a:t>
            </a:r>
          </a:p>
          <a:p>
            <a:pPr algn="ctr"/>
            <a:r>
              <a:rPr lang="en-US" sz="1600" dirty="0">
                <a:solidFill>
                  <a:srgbClr val="002060"/>
                </a:solidFill>
              </a:rPr>
              <a:t>Low grade cervical disease</a:t>
            </a:r>
          </a:p>
        </p:txBody>
      </p:sp>
      <p:sp>
        <p:nvSpPr>
          <p:cNvPr id="17" name="Rounded Rectangle 16"/>
          <p:cNvSpPr/>
          <p:nvPr/>
        </p:nvSpPr>
        <p:spPr bwMode="auto">
          <a:xfrm>
            <a:off x="8428880" y="4577834"/>
            <a:ext cx="1981200" cy="6858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dirty="0">
                <a:solidFill>
                  <a:srgbClr val="000066"/>
                </a:solidFill>
              </a:rPr>
              <a:t>Skin warts</a:t>
            </a:r>
          </a:p>
          <a:p>
            <a:pPr algn="ctr"/>
            <a:r>
              <a:rPr lang="en-US" sz="1600" dirty="0">
                <a:solidFill>
                  <a:srgbClr val="000066"/>
                </a:solidFill>
              </a:rPr>
              <a:t>Hands and Feet</a:t>
            </a:r>
          </a:p>
        </p:txBody>
      </p:sp>
      <p:cxnSp>
        <p:nvCxnSpPr>
          <p:cNvPr id="28" name="Straight Arrow Connector 27"/>
          <p:cNvCxnSpPr/>
          <p:nvPr/>
        </p:nvCxnSpPr>
        <p:spPr bwMode="auto">
          <a:xfrm>
            <a:off x="8229600" y="2766825"/>
            <a:ext cx="1189880" cy="184767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31" name="Rectangle 30"/>
          <p:cNvSpPr/>
          <p:nvPr/>
        </p:nvSpPr>
        <p:spPr>
          <a:xfrm>
            <a:off x="1560095" y="2900436"/>
            <a:ext cx="1752600" cy="1077218"/>
          </a:xfrm>
          <a:prstGeom prst="rect">
            <a:avLst/>
          </a:prstGeom>
        </p:spPr>
        <p:txBody>
          <a:bodyPr wrap="square">
            <a:spAutoFit/>
          </a:bodyPr>
          <a:lstStyle/>
          <a:p>
            <a:pPr algn="ctr"/>
            <a:r>
              <a:rPr lang="en-US" sz="1600" b="1" dirty="0">
                <a:solidFill>
                  <a:srgbClr val="FFFFFF"/>
                </a:solidFill>
              </a:rPr>
              <a:t>High risk types </a:t>
            </a:r>
          </a:p>
          <a:p>
            <a:pPr algn="ctr"/>
            <a:r>
              <a:rPr lang="en-US" sz="1600" b="1" dirty="0">
                <a:solidFill>
                  <a:srgbClr val="FFFFFF"/>
                </a:solidFill>
              </a:rPr>
              <a:t>16, 18, 31, 33, 45, 52, 58</a:t>
            </a:r>
          </a:p>
          <a:p>
            <a:pPr algn="ctr"/>
            <a:r>
              <a:rPr lang="en-US" sz="1600" b="1" dirty="0">
                <a:solidFill>
                  <a:srgbClr val="FFFFFF"/>
                </a:solidFill>
              </a:rPr>
              <a:t>(and others)</a:t>
            </a:r>
          </a:p>
        </p:txBody>
      </p:sp>
      <p:sp>
        <p:nvSpPr>
          <p:cNvPr id="24" name="TextBox 23"/>
          <p:cNvSpPr txBox="1"/>
          <p:nvPr/>
        </p:nvSpPr>
        <p:spPr>
          <a:xfrm>
            <a:off x="6172200" y="3401824"/>
            <a:ext cx="1600200" cy="830997"/>
          </a:xfrm>
          <a:prstGeom prst="rect">
            <a:avLst/>
          </a:prstGeom>
          <a:noFill/>
        </p:spPr>
        <p:txBody>
          <a:bodyPr wrap="square" rtlCol="0">
            <a:spAutoFit/>
          </a:bodyPr>
          <a:lstStyle/>
          <a:p>
            <a:pPr algn="ctr"/>
            <a:r>
              <a:rPr lang="en-US" sz="1600" b="1" dirty="0">
                <a:solidFill>
                  <a:srgbClr val="FFFFFF"/>
                </a:solidFill>
              </a:rPr>
              <a:t>Low risk types</a:t>
            </a:r>
          </a:p>
          <a:p>
            <a:pPr algn="ctr"/>
            <a:r>
              <a:rPr lang="en-US" sz="1600" b="1" dirty="0">
                <a:solidFill>
                  <a:srgbClr val="FFFFFF"/>
                </a:solidFill>
              </a:rPr>
              <a:t>6, 11 and others</a:t>
            </a:r>
          </a:p>
        </p:txBody>
      </p:sp>
      <p:sp>
        <p:nvSpPr>
          <p:cNvPr id="20" name="TextBox 19"/>
          <p:cNvSpPr txBox="1"/>
          <p:nvPr/>
        </p:nvSpPr>
        <p:spPr>
          <a:xfrm>
            <a:off x="2590800" y="5955268"/>
            <a:ext cx="7010400" cy="738664"/>
          </a:xfrm>
          <a:prstGeom prst="rect">
            <a:avLst/>
          </a:prstGeom>
          <a:noFill/>
        </p:spPr>
        <p:txBody>
          <a:bodyPr wrap="square" rtlCol="0">
            <a:spAutoFit/>
          </a:bodyPr>
          <a:lstStyle/>
          <a:p>
            <a:r>
              <a:rPr lang="en-US" sz="1400" b="1" dirty="0">
                <a:solidFill>
                  <a:srgbClr val="FFFFFF"/>
                </a:solidFill>
                <a:latin typeface="Calibri"/>
              </a:rPr>
              <a:t> *Epidemiology and Prevention of Vaccine Preventable Diseases 13</a:t>
            </a:r>
            <a:r>
              <a:rPr lang="en-US" sz="1400" b="1" baseline="30000" dirty="0">
                <a:solidFill>
                  <a:srgbClr val="FFFFFF"/>
                </a:solidFill>
                <a:latin typeface="Calibri"/>
              </a:rPr>
              <a:t>th</a:t>
            </a:r>
            <a:r>
              <a:rPr lang="en-US" sz="1400" b="1" dirty="0">
                <a:solidFill>
                  <a:srgbClr val="FFFFFF"/>
                </a:solidFill>
                <a:latin typeface="Calibri"/>
              </a:rPr>
              <a:t> Edition,  2015</a:t>
            </a:r>
          </a:p>
          <a:p>
            <a:r>
              <a:rPr lang="en-US" sz="1400" b="1" dirty="0">
                <a:solidFill>
                  <a:srgbClr val="FFFFFF"/>
                </a:solidFill>
                <a:latin typeface="Calibri"/>
              </a:rPr>
              <a:t> *Red Book – AAP 2018 Report of the Committee on Infectious Diseases </a:t>
            </a:r>
          </a:p>
          <a:p>
            <a:r>
              <a:rPr lang="en-US" sz="1400" b="1" dirty="0">
                <a:solidFill>
                  <a:srgbClr val="FFFFFF"/>
                </a:solidFill>
                <a:latin typeface="Calibri"/>
              </a:rPr>
              <a:t> * MMWR, August 29, 2014,  RR Vol. 63, No. 5 </a:t>
            </a:r>
          </a:p>
        </p:txBody>
      </p:sp>
      <p:cxnSp>
        <p:nvCxnSpPr>
          <p:cNvPr id="23" name="Straight Arrow Connector 22"/>
          <p:cNvCxnSpPr/>
          <p:nvPr/>
        </p:nvCxnSpPr>
        <p:spPr bwMode="auto">
          <a:xfrm>
            <a:off x="3962400" y="2596544"/>
            <a:ext cx="2064730" cy="1685002"/>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4" name="Slide Number Placeholder 3"/>
          <p:cNvSpPr>
            <a:spLocks noGrp="1"/>
          </p:cNvSpPr>
          <p:nvPr>
            <p:ph type="sldNum" sz="quarter" idx="12"/>
          </p:nvPr>
        </p:nvSpPr>
        <p:spPr/>
        <p:txBody>
          <a:bodyPr/>
          <a:lstStyle/>
          <a:p>
            <a:fld id="{6D22F896-40B5-4ADD-8801-0D06FADFA095}" type="slidenum">
              <a:rPr lang="en-US" smtClean="0"/>
              <a:t>59</a:t>
            </a:fld>
            <a:endParaRPr lang="en-US" dirty="0"/>
          </a:p>
        </p:txBody>
      </p:sp>
      <p:sp>
        <p:nvSpPr>
          <p:cNvPr id="3" name="Date Placeholder 2">
            <a:extLst>
              <a:ext uri="{FF2B5EF4-FFF2-40B4-BE49-F238E27FC236}">
                <a16:creationId xmlns:a16="http://schemas.microsoft.com/office/drawing/2014/main" id="{D3E44388-2503-224F-AA01-02C09B9694F7}"/>
              </a:ext>
            </a:extLst>
          </p:cNvPr>
          <p:cNvSpPr>
            <a:spLocks noGrp="1"/>
          </p:cNvSpPr>
          <p:nvPr>
            <p:ph type="dt" sz="half" idx="10"/>
          </p:nvPr>
        </p:nvSpPr>
        <p:spPr/>
        <p:txBody>
          <a:bodyPr/>
          <a:lstStyle/>
          <a:p>
            <a:r>
              <a:rPr lang="en-US"/>
              <a:t>6/24/22</a:t>
            </a:r>
            <a:endParaRPr lang="en-US" dirty="0"/>
          </a:p>
        </p:txBody>
      </p:sp>
      <p:sp>
        <p:nvSpPr>
          <p:cNvPr id="5" name="Footer Placeholder 4">
            <a:extLst>
              <a:ext uri="{FF2B5EF4-FFF2-40B4-BE49-F238E27FC236}">
                <a16:creationId xmlns:a16="http://schemas.microsoft.com/office/drawing/2014/main" id="{4FA2C3B6-BC5F-3945-9C1B-9C73BF00902A}"/>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29364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2"/>
          <p:cNvSpPr>
            <a:spLocks noGrp="1" noChangeArrowheads="1"/>
          </p:cNvSpPr>
          <p:nvPr>
            <p:ph type="title" idx="4294967295"/>
          </p:nvPr>
        </p:nvSpPr>
        <p:spPr>
          <a:xfrm>
            <a:off x="2095500" y="553453"/>
            <a:ext cx="7772400" cy="1143000"/>
          </a:xfrm>
        </p:spPr>
        <p:txBody>
          <a:bodyPr/>
          <a:lstStyle/>
          <a:p>
            <a:pPr algn="ctr"/>
            <a:r>
              <a:rPr lang="en-US" sz="3600" dirty="0">
                <a:solidFill>
                  <a:srgbClr val="FFFF99"/>
                </a:solidFill>
              </a:rPr>
              <a:t>Advisory Committee on Immunization Practices (ACIP)</a:t>
            </a:r>
          </a:p>
        </p:txBody>
      </p:sp>
      <p:sp>
        <p:nvSpPr>
          <p:cNvPr id="21508" name="Rectangle 4"/>
          <p:cNvSpPr>
            <a:spLocks noGrp="1" noChangeArrowheads="1"/>
          </p:cNvSpPr>
          <p:nvPr>
            <p:ph type="body" idx="4294967295"/>
          </p:nvPr>
        </p:nvSpPr>
        <p:spPr>
          <a:xfrm>
            <a:off x="2095500" y="2003091"/>
            <a:ext cx="8001000" cy="4419600"/>
          </a:xfrm>
        </p:spPr>
        <p:txBody>
          <a:bodyPr>
            <a:normAutofit fontScale="92500" lnSpcReduction="10000"/>
          </a:bodyPr>
          <a:lstStyle/>
          <a:p>
            <a:pPr>
              <a:buFont typeface="Arial" pitchFamily="34" charset="0"/>
              <a:buChar char="•"/>
              <a:defRPr/>
            </a:pPr>
            <a:r>
              <a:rPr lang="en-US" sz="2000" dirty="0">
                <a:solidFill>
                  <a:schemeClr val="tx1"/>
                </a:solidFill>
              </a:rPr>
              <a:t>15 voting members with expertise in one or more of the following:</a:t>
            </a:r>
          </a:p>
          <a:p>
            <a:pPr marL="1028700">
              <a:defRPr/>
            </a:pPr>
            <a:r>
              <a:rPr lang="en-US" sz="2000" dirty="0">
                <a:solidFill>
                  <a:schemeClr val="tx1"/>
                </a:solidFill>
              </a:rPr>
              <a:t>Vaccinology</a:t>
            </a:r>
          </a:p>
          <a:p>
            <a:pPr marL="1028700">
              <a:defRPr/>
            </a:pPr>
            <a:r>
              <a:rPr lang="en-US" sz="2000" dirty="0">
                <a:solidFill>
                  <a:schemeClr val="tx1"/>
                </a:solidFill>
              </a:rPr>
              <a:t>Immunology</a:t>
            </a:r>
          </a:p>
          <a:p>
            <a:pPr marL="1028700">
              <a:defRPr/>
            </a:pPr>
            <a:r>
              <a:rPr lang="en-US" sz="2000" dirty="0">
                <a:solidFill>
                  <a:schemeClr val="tx1"/>
                </a:solidFill>
              </a:rPr>
              <a:t>Infectious diseases 		</a:t>
            </a:r>
          </a:p>
          <a:p>
            <a:pPr marL="1028700">
              <a:defRPr/>
            </a:pPr>
            <a:r>
              <a:rPr lang="en-US" sz="2000" dirty="0">
                <a:solidFill>
                  <a:schemeClr val="tx1"/>
                </a:solidFill>
              </a:rPr>
              <a:t>Pediatrics</a:t>
            </a:r>
          </a:p>
          <a:p>
            <a:pPr marL="1028700">
              <a:defRPr/>
            </a:pPr>
            <a:r>
              <a:rPr lang="en-US" sz="2000" dirty="0">
                <a:solidFill>
                  <a:schemeClr val="tx1"/>
                </a:solidFill>
              </a:rPr>
              <a:t>Internal Medicine</a:t>
            </a:r>
          </a:p>
          <a:p>
            <a:pPr marL="1028700">
              <a:defRPr/>
            </a:pPr>
            <a:r>
              <a:rPr lang="en-US" sz="2000" dirty="0">
                <a:solidFill>
                  <a:schemeClr val="tx1"/>
                </a:solidFill>
              </a:rPr>
              <a:t>Preventive medicine</a:t>
            </a:r>
          </a:p>
          <a:p>
            <a:pPr marL="1028700">
              <a:defRPr/>
            </a:pPr>
            <a:r>
              <a:rPr lang="en-US" sz="2000" dirty="0">
                <a:solidFill>
                  <a:schemeClr val="tx1"/>
                </a:solidFill>
              </a:rPr>
              <a:t>Public health</a:t>
            </a:r>
          </a:p>
          <a:p>
            <a:pPr marL="1028700">
              <a:defRPr/>
            </a:pPr>
            <a:r>
              <a:rPr lang="en-US" sz="2000" dirty="0">
                <a:solidFill>
                  <a:schemeClr val="tx1"/>
                </a:solidFill>
              </a:rPr>
              <a:t>Consumer perspectives and/or social and community aspects of immunization programs </a:t>
            </a:r>
          </a:p>
          <a:p>
            <a:pPr marL="685800" indent="0">
              <a:buNone/>
              <a:defRPr/>
            </a:pPr>
            <a:endParaRPr lang="en-US" sz="1200" dirty="0">
              <a:solidFill>
                <a:schemeClr val="tx1"/>
              </a:solidFill>
            </a:endParaRPr>
          </a:p>
          <a:p>
            <a:pPr marL="55563" indent="346075">
              <a:spcBef>
                <a:spcPts val="0"/>
              </a:spcBef>
              <a:defRPr/>
            </a:pPr>
            <a:r>
              <a:rPr lang="en-US" sz="2000" dirty="0">
                <a:solidFill>
                  <a:schemeClr val="tx1"/>
                </a:solidFill>
              </a:rPr>
              <a:t>ACIP develops recommendations and schedules for the use of</a:t>
            </a:r>
          </a:p>
          <a:p>
            <a:pPr marL="55563" indent="346075">
              <a:spcBef>
                <a:spcPts val="0"/>
              </a:spcBef>
              <a:buNone/>
              <a:defRPr/>
            </a:pPr>
            <a:r>
              <a:rPr lang="en-US" sz="2000" dirty="0">
                <a:solidFill>
                  <a:schemeClr val="tx1"/>
                </a:solidFill>
              </a:rPr>
              <a:t>     licensed vaccines</a:t>
            </a:r>
          </a:p>
        </p:txBody>
      </p:sp>
      <p:pic>
        <p:nvPicPr>
          <p:cNvPr id="202755" name="Picture 5" descr="cdc logo"/>
          <p:cNvPicPr>
            <a:picLocks noChangeAspect="1" noChangeArrowheads="1"/>
          </p:cNvPicPr>
          <p:nvPr/>
        </p:nvPicPr>
        <p:blipFill>
          <a:blip r:embed="rId3" cstate="print"/>
          <a:srcRect/>
          <a:stretch>
            <a:fillRect/>
          </a:stretch>
        </p:blipFill>
        <p:spPr bwMode="auto">
          <a:xfrm>
            <a:off x="10230715" y="5769309"/>
            <a:ext cx="1524000" cy="653382"/>
          </a:xfrm>
          <a:prstGeom prst="rect">
            <a:avLst/>
          </a:prstGeom>
          <a:noFill/>
          <a:ln w="9525">
            <a:solidFill>
              <a:schemeClr val="bg1"/>
            </a:solidFill>
            <a:miter lim="800000"/>
            <a:headEnd/>
            <a:tailEnd/>
          </a:ln>
        </p:spPr>
      </p:pic>
      <p:sp>
        <p:nvSpPr>
          <p:cNvPr id="3" name="Slide Number Placeholder 2"/>
          <p:cNvSpPr>
            <a:spLocks noGrp="1"/>
          </p:cNvSpPr>
          <p:nvPr>
            <p:ph type="sldNum" sz="quarter" idx="12"/>
          </p:nvPr>
        </p:nvSpPr>
        <p:spPr/>
        <p:txBody>
          <a:bodyPr/>
          <a:lstStyle/>
          <a:p>
            <a:fld id="{6D22F896-40B5-4ADD-8801-0D06FADFA095}" type="slidenum">
              <a:rPr lang="en-US" smtClean="0"/>
              <a:t>6</a:t>
            </a:fld>
            <a:endParaRPr lang="en-US" dirty="0"/>
          </a:p>
        </p:txBody>
      </p:sp>
      <p:sp>
        <p:nvSpPr>
          <p:cNvPr id="2" name="Date Placeholder 1">
            <a:extLst>
              <a:ext uri="{FF2B5EF4-FFF2-40B4-BE49-F238E27FC236}">
                <a16:creationId xmlns:a16="http://schemas.microsoft.com/office/drawing/2014/main" id="{F29C45AC-19A6-3844-A600-E2502E145BCD}"/>
              </a:ext>
            </a:extLst>
          </p:cNvPr>
          <p:cNvSpPr>
            <a:spLocks noGrp="1"/>
          </p:cNvSpPr>
          <p:nvPr>
            <p:ph type="dt" sz="half" idx="10"/>
          </p:nvPr>
        </p:nvSpPr>
        <p:spPr/>
        <p:txBody>
          <a:bodyPr/>
          <a:lstStyle/>
          <a:p>
            <a:r>
              <a:rPr lang="en-US"/>
              <a:t>6/24/22</a:t>
            </a:r>
            <a:endParaRPr lang="en-US" dirty="0"/>
          </a:p>
        </p:txBody>
      </p:sp>
      <p:sp>
        <p:nvSpPr>
          <p:cNvPr id="4" name="Footer Placeholder 3">
            <a:extLst>
              <a:ext uri="{FF2B5EF4-FFF2-40B4-BE49-F238E27FC236}">
                <a16:creationId xmlns:a16="http://schemas.microsoft.com/office/drawing/2014/main" id="{62794C4C-655B-F745-B5D8-069FFED9A02A}"/>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806066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ChangeArrowheads="1"/>
          </p:cNvSpPr>
          <p:nvPr>
            <p:ph type="title" idx="4294967295"/>
          </p:nvPr>
        </p:nvSpPr>
        <p:spPr>
          <a:xfrm>
            <a:off x="2667000" y="573505"/>
            <a:ext cx="6343650" cy="628650"/>
          </a:xfrm>
        </p:spPr>
        <p:txBody>
          <a:bodyPr vert="horz" wrap="square" lIns="68572" tIns="34286" rIns="68572" bIns="34286" numCol="1" rtlCol="0" anchor="ctr" anchorCtr="0" compatLnSpc="1">
            <a:prstTxWarp prst="textNoShape">
              <a:avLst/>
            </a:prstTxWarp>
            <a:normAutofit/>
          </a:bodyPr>
          <a:lstStyle/>
          <a:p>
            <a:pPr algn="ctr" eaLnBrk="1" hangingPunct="1"/>
            <a:r>
              <a:rPr lang="en-US" sz="3600" dirty="0">
                <a:solidFill>
                  <a:srgbClr val="FFFF99"/>
                </a:solidFill>
              </a:rPr>
              <a:t>HPV Vaccine*</a:t>
            </a:r>
          </a:p>
        </p:txBody>
      </p:sp>
      <p:sp>
        <p:nvSpPr>
          <p:cNvPr id="75781" name="Text Box 5"/>
          <p:cNvSpPr txBox="1">
            <a:spLocks noChangeArrowheads="1"/>
          </p:cNvSpPr>
          <p:nvPr/>
        </p:nvSpPr>
        <p:spPr bwMode="auto">
          <a:xfrm>
            <a:off x="772133" y="1092973"/>
            <a:ext cx="10735734" cy="6863417"/>
          </a:xfrm>
          <a:prstGeom prst="rect">
            <a:avLst/>
          </a:prstGeom>
          <a:noFill/>
          <a:ln w="9525">
            <a:noFill/>
            <a:miter lim="800000"/>
            <a:headEnd/>
            <a:tailEnd/>
          </a:ln>
        </p:spPr>
        <p:txBody>
          <a:bodyPr wrap="square">
            <a:spAutoFit/>
          </a:bodyPr>
          <a:lstStyle/>
          <a:p>
            <a:pPr algn="ctr" defTabSz="685800"/>
            <a:endParaRPr lang="en-US" sz="2800" kern="0" dirty="0">
              <a:solidFill>
                <a:srgbClr val="FFFF00">
                  <a:lumMod val="20000"/>
                  <a:lumOff val="80000"/>
                </a:srgbClr>
              </a:solidFill>
              <a:latin typeface="Calibri"/>
            </a:endParaRPr>
          </a:p>
          <a:p>
            <a:pPr algn="ctr" defTabSz="685800"/>
            <a:r>
              <a:rPr lang="en-US" sz="2800" kern="0" dirty="0">
                <a:solidFill>
                  <a:srgbClr val="FFFF00">
                    <a:lumMod val="20000"/>
                    <a:lumOff val="80000"/>
                  </a:srgbClr>
                </a:solidFill>
              </a:rPr>
              <a:t>Gardasil 9</a:t>
            </a:r>
            <a:r>
              <a:rPr lang="en-US" sz="2800" kern="0" baseline="30000" dirty="0">
                <a:solidFill>
                  <a:srgbClr val="FFFF00">
                    <a:lumMod val="20000"/>
                    <a:lumOff val="80000"/>
                  </a:srgbClr>
                </a:solidFill>
              </a:rPr>
              <a:t>® </a:t>
            </a:r>
            <a:r>
              <a:rPr lang="en-US" sz="2800" kern="0" dirty="0">
                <a:solidFill>
                  <a:srgbClr val="FFFF00">
                    <a:lumMod val="20000"/>
                    <a:lumOff val="80000"/>
                  </a:srgbClr>
                </a:solidFill>
              </a:rPr>
              <a:t>(9vHPV) </a:t>
            </a:r>
            <a:r>
              <a:rPr lang="en-US" sz="2000" u="sng" kern="0" dirty="0">
                <a:solidFill>
                  <a:srgbClr val="FFFFFF"/>
                </a:solidFill>
              </a:rPr>
              <a:t>HPV types 6, 11, 16, 18, 31, 33, 45, 52, 58</a:t>
            </a:r>
          </a:p>
          <a:p>
            <a:pPr algn="ctr" defTabSz="685800"/>
            <a:endParaRPr lang="en-US" sz="600" kern="0" dirty="0">
              <a:solidFill>
                <a:srgbClr val="FFFFFF"/>
              </a:solidFill>
              <a:latin typeface="Calibri"/>
            </a:endParaRPr>
          </a:p>
          <a:p>
            <a:pPr algn="ctr" defTabSz="685800"/>
            <a:endParaRPr lang="en-US" sz="600" kern="0" dirty="0">
              <a:solidFill>
                <a:srgbClr val="FFFFFF"/>
              </a:solidFill>
              <a:latin typeface="Calibri"/>
            </a:endParaRPr>
          </a:p>
          <a:p>
            <a:pPr defTabSz="685800"/>
            <a:r>
              <a:rPr lang="en-US" sz="2400" kern="0" dirty="0">
                <a:solidFill>
                  <a:srgbClr val="FFFFFF"/>
                </a:solidFill>
                <a:latin typeface="Calibri"/>
              </a:rPr>
              <a:t>ACIP recommends HPV vaccine starting at age 11 or 12 years for:</a:t>
            </a:r>
          </a:p>
          <a:p>
            <a:pPr marL="714375" lvl="1" indent="-257175" defTabSz="685800">
              <a:buFont typeface="Arial" panose="020B0604020202020204" pitchFamily="34" charset="0"/>
              <a:buChar char="•"/>
            </a:pPr>
            <a:r>
              <a:rPr lang="en-US" sz="2400" kern="0" dirty="0">
                <a:solidFill>
                  <a:srgbClr val="FFFFFF"/>
                </a:solidFill>
                <a:latin typeface="Calibri"/>
              </a:rPr>
              <a:t>All males and females through 26 years of age</a:t>
            </a:r>
          </a:p>
          <a:p>
            <a:pPr marL="714375" lvl="1" indent="-257175" defTabSz="685800">
              <a:buFont typeface="Arial" panose="020B0604020202020204" pitchFamily="34" charset="0"/>
              <a:buChar char="•"/>
            </a:pPr>
            <a:r>
              <a:rPr lang="en-US" sz="2400" kern="0" dirty="0">
                <a:solidFill>
                  <a:srgbClr val="FFFFFF"/>
                </a:solidFill>
                <a:latin typeface="Calibri"/>
              </a:rPr>
              <a:t>Catch-up vaccination for persons through age 26 who are not adequately vaccinated</a:t>
            </a:r>
          </a:p>
          <a:p>
            <a:pPr lvl="1" defTabSz="685800"/>
            <a:endParaRPr lang="en-US" sz="2400" kern="0" dirty="0">
              <a:solidFill>
                <a:srgbClr val="FFFFFF"/>
              </a:solidFill>
              <a:latin typeface="Calibri"/>
            </a:endParaRPr>
          </a:p>
          <a:p>
            <a:pPr defTabSz="685800"/>
            <a:r>
              <a:rPr lang="en-US" sz="2400" kern="0" dirty="0">
                <a:latin typeface="Calibri"/>
              </a:rPr>
              <a:t>Gardasil 9 is now also licensed for all persons 9 through 45 yrs. of age**         </a:t>
            </a:r>
          </a:p>
          <a:p>
            <a:pPr marL="714375" lvl="1" indent="-257175" defTabSz="685800">
              <a:buFont typeface="Arial" panose="020B0604020202020204" pitchFamily="34" charset="0"/>
              <a:buChar char="•"/>
            </a:pPr>
            <a:r>
              <a:rPr lang="en-US" sz="2400" kern="0" dirty="0">
                <a:solidFill>
                  <a:srgbClr val="FFFFFF"/>
                </a:solidFill>
                <a:latin typeface="Calibri"/>
              </a:rPr>
              <a:t>Use the 3-dose schedule for persons 15-45 years of age</a:t>
            </a:r>
          </a:p>
          <a:p>
            <a:pPr marL="714375" lvl="1" indent="-257175" defTabSz="685800">
              <a:buFont typeface="Arial" panose="020B0604020202020204" pitchFamily="34" charset="0"/>
              <a:buChar char="•"/>
            </a:pPr>
            <a:r>
              <a:rPr lang="en-US" sz="2400" kern="0" dirty="0">
                <a:solidFill>
                  <a:srgbClr val="FFFFFF"/>
                </a:solidFill>
                <a:latin typeface="Calibri"/>
              </a:rPr>
              <a:t>Based on shared clinical decision making, the series </a:t>
            </a:r>
            <a:r>
              <a:rPr lang="en-US" sz="2400" u="sng" kern="0" dirty="0">
                <a:solidFill>
                  <a:srgbClr val="FFFFFF"/>
                </a:solidFill>
                <a:latin typeface="Calibri"/>
              </a:rPr>
              <a:t>may</a:t>
            </a:r>
            <a:r>
              <a:rPr lang="en-US" sz="2400" kern="0" dirty="0">
                <a:solidFill>
                  <a:srgbClr val="FFFFFF"/>
                </a:solidFill>
                <a:latin typeface="Calibri"/>
              </a:rPr>
              <a:t> be given to persons ages 27-45.</a:t>
            </a:r>
          </a:p>
          <a:p>
            <a:pPr lvl="1" defTabSz="685800"/>
            <a:r>
              <a:rPr lang="en-US" sz="2400" kern="0" dirty="0">
                <a:solidFill>
                  <a:srgbClr val="FFFFFF"/>
                </a:solidFill>
                <a:latin typeface="Calibri"/>
              </a:rPr>
              <a:t>	</a:t>
            </a:r>
            <a:endParaRPr lang="en-US" sz="2400" b="1" kern="0" dirty="0">
              <a:solidFill>
                <a:srgbClr val="FFC000"/>
              </a:solidFill>
              <a:latin typeface="Calibri"/>
            </a:endParaRPr>
          </a:p>
          <a:p>
            <a:pPr defTabSz="685800"/>
            <a:endParaRPr lang="en-US" sz="2400" b="1" kern="0" dirty="0">
              <a:solidFill>
                <a:srgbClr val="FFC000"/>
              </a:solidFill>
              <a:latin typeface="Calibri"/>
            </a:endParaRPr>
          </a:p>
          <a:p>
            <a:pPr lvl="1" defTabSz="685800"/>
            <a:endParaRPr lang="en-US" sz="2400" b="1" kern="0" dirty="0">
              <a:solidFill>
                <a:srgbClr val="FFC000"/>
              </a:solidFill>
              <a:latin typeface="Calibri"/>
            </a:endParaRPr>
          </a:p>
          <a:p>
            <a:pPr defTabSz="685800"/>
            <a:r>
              <a:rPr lang="en-US" sz="2400" b="1" kern="0" dirty="0">
                <a:solidFill>
                  <a:srgbClr val="FFC000"/>
                </a:solidFill>
                <a:latin typeface="Calibri"/>
              </a:rPr>
              <a:t>                  </a:t>
            </a:r>
            <a:endParaRPr lang="en-US" sz="2400" kern="0" dirty="0">
              <a:solidFill>
                <a:srgbClr val="FFFFFF"/>
              </a:solidFill>
              <a:latin typeface="Calibri"/>
            </a:endParaRPr>
          </a:p>
          <a:p>
            <a:pPr defTabSz="685800"/>
            <a:endParaRPr lang="en-US" sz="2400" kern="0" dirty="0">
              <a:solidFill>
                <a:srgbClr val="FFFFFF"/>
              </a:solidFill>
              <a:latin typeface="Calibri"/>
            </a:endParaRPr>
          </a:p>
          <a:p>
            <a:pPr defTabSz="685800"/>
            <a:endParaRPr lang="en-US" sz="2400" kern="0" dirty="0">
              <a:solidFill>
                <a:srgbClr val="FFFFFF"/>
              </a:solidFill>
              <a:latin typeface="Calibri"/>
            </a:endParaRPr>
          </a:p>
          <a:p>
            <a:pPr defTabSz="685800"/>
            <a:r>
              <a:rPr lang="en-US" sz="1200" kern="0" dirty="0">
                <a:solidFill>
                  <a:srgbClr val="FFFFFF"/>
                </a:solidFill>
                <a:latin typeface="Calibri"/>
              </a:rPr>
              <a:t> </a:t>
            </a:r>
          </a:p>
        </p:txBody>
      </p:sp>
      <p:sp>
        <p:nvSpPr>
          <p:cNvPr id="7" name="Rectangle 6"/>
          <p:cNvSpPr/>
          <p:nvPr/>
        </p:nvSpPr>
        <p:spPr>
          <a:xfrm>
            <a:off x="6724575" y="6322577"/>
            <a:ext cx="3696846" cy="307777"/>
          </a:xfrm>
          <a:prstGeom prst="rect">
            <a:avLst/>
          </a:prstGeom>
        </p:spPr>
        <p:txBody>
          <a:bodyPr wrap="none">
            <a:spAutoFit/>
          </a:bodyPr>
          <a:lstStyle/>
          <a:p>
            <a:pPr defTabSz="685800"/>
            <a:r>
              <a:rPr lang="en-US" sz="1400" b="1" kern="0" dirty="0">
                <a:solidFill>
                  <a:srgbClr val="FFFFFF"/>
                </a:solidFill>
                <a:latin typeface="Arial" panose="020B0604020202020204" pitchFamily="34" charset="0"/>
                <a:cs typeface="Arial" panose="020B0604020202020204" pitchFamily="34" charset="0"/>
              </a:rPr>
              <a:t>**</a:t>
            </a:r>
            <a:r>
              <a:rPr lang="en-US" sz="1400" kern="0" dirty="0">
                <a:solidFill>
                  <a:srgbClr val="FFFFFF"/>
                </a:solidFill>
                <a:latin typeface="Arial" panose="020B0604020202020204" pitchFamily="34" charset="0"/>
                <a:cs typeface="Arial" panose="020B0604020202020204" pitchFamily="34" charset="0"/>
              </a:rPr>
              <a:t>MMWR, August 16, 2019, Vo1 68, No. 32</a:t>
            </a:r>
          </a:p>
        </p:txBody>
      </p:sp>
      <p:sp>
        <p:nvSpPr>
          <p:cNvPr id="8" name="TextBox 7"/>
          <p:cNvSpPr txBox="1"/>
          <p:nvPr/>
        </p:nvSpPr>
        <p:spPr>
          <a:xfrm>
            <a:off x="2976669" y="5991717"/>
            <a:ext cx="8531198" cy="307777"/>
          </a:xfrm>
          <a:prstGeom prst="rect">
            <a:avLst/>
          </a:prstGeom>
          <a:noFill/>
        </p:spPr>
        <p:txBody>
          <a:bodyPr wrap="square" rtlCol="0">
            <a:spAutoFit/>
          </a:bodyPr>
          <a:lstStyle/>
          <a:p>
            <a:pPr defTabSz="685800"/>
            <a:r>
              <a:rPr lang="en-US" sz="1400" b="1" kern="0" dirty="0">
                <a:solidFill>
                  <a:srgbClr val="FFFFFF"/>
                </a:solidFill>
              </a:rPr>
              <a:t>*</a:t>
            </a:r>
            <a:r>
              <a:rPr lang="en-US" sz="1400" kern="0" dirty="0">
                <a:solidFill>
                  <a:srgbClr val="FFFFFF"/>
                </a:solidFill>
              </a:rPr>
              <a:t>https://www.merck.com/product/usa/pi_circulars/g/gardasil_9/gardasil_9_pi.pdf </a:t>
            </a:r>
          </a:p>
        </p:txBody>
      </p:sp>
      <p:sp>
        <p:nvSpPr>
          <p:cNvPr id="6" name="TextBox 5"/>
          <p:cNvSpPr txBox="1"/>
          <p:nvPr/>
        </p:nvSpPr>
        <p:spPr>
          <a:xfrm>
            <a:off x="2667000" y="6310684"/>
            <a:ext cx="4184175" cy="307777"/>
          </a:xfrm>
          <a:prstGeom prst="rect">
            <a:avLst/>
          </a:prstGeom>
          <a:noFill/>
        </p:spPr>
        <p:txBody>
          <a:bodyPr wrap="square" rtlCol="0">
            <a:spAutoFit/>
          </a:bodyPr>
          <a:lstStyle/>
          <a:p>
            <a:r>
              <a:rPr lang="en-US" sz="1400" b="1" dirty="0">
                <a:solidFill>
                  <a:srgbClr val="FFFFFF"/>
                </a:solidFill>
              </a:rPr>
              <a:t> * </a:t>
            </a:r>
            <a:r>
              <a:rPr lang="en-US" sz="1400" dirty="0">
                <a:solidFill>
                  <a:srgbClr val="FFFFFF"/>
                </a:solidFill>
              </a:rPr>
              <a:t>MMWR, August 29, 2014,  RR Vol. 63, No. 5 </a:t>
            </a:r>
          </a:p>
        </p:txBody>
      </p:sp>
      <p:sp>
        <p:nvSpPr>
          <p:cNvPr id="3" name="Slide Number Placeholder 2"/>
          <p:cNvSpPr>
            <a:spLocks noGrp="1"/>
          </p:cNvSpPr>
          <p:nvPr>
            <p:ph type="sldNum" sz="quarter" idx="12"/>
          </p:nvPr>
        </p:nvSpPr>
        <p:spPr/>
        <p:txBody>
          <a:bodyPr/>
          <a:lstStyle/>
          <a:p>
            <a:fld id="{6D22F896-40B5-4ADD-8801-0D06FADFA095}" type="slidenum">
              <a:rPr lang="en-US" smtClean="0"/>
              <a:t>60</a:t>
            </a:fld>
            <a:endParaRPr lang="en-US" dirty="0"/>
          </a:p>
        </p:txBody>
      </p:sp>
      <p:sp>
        <p:nvSpPr>
          <p:cNvPr id="2" name="Date Placeholder 1">
            <a:extLst>
              <a:ext uri="{FF2B5EF4-FFF2-40B4-BE49-F238E27FC236}">
                <a16:creationId xmlns:a16="http://schemas.microsoft.com/office/drawing/2014/main" id="{AC50F619-1639-7B46-B04F-585FA269CAA0}"/>
              </a:ext>
            </a:extLst>
          </p:cNvPr>
          <p:cNvSpPr>
            <a:spLocks noGrp="1"/>
          </p:cNvSpPr>
          <p:nvPr>
            <p:ph type="dt" sz="half" idx="10"/>
          </p:nvPr>
        </p:nvSpPr>
        <p:spPr/>
        <p:txBody>
          <a:bodyPr/>
          <a:lstStyle/>
          <a:p>
            <a:r>
              <a:rPr lang="en-US"/>
              <a:t>6/24/22</a:t>
            </a:r>
            <a:endParaRPr lang="en-US" dirty="0"/>
          </a:p>
        </p:txBody>
      </p:sp>
      <p:sp>
        <p:nvSpPr>
          <p:cNvPr id="4" name="Footer Placeholder 3">
            <a:extLst>
              <a:ext uri="{FF2B5EF4-FFF2-40B4-BE49-F238E27FC236}">
                <a16:creationId xmlns:a16="http://schemas.microsoft.com/office/drawing/2014/main" id="{C6F86DB8-4C36-FF44-90A9-0B8EB2F91F1A}"/>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7030760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5781">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5781">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5781">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5781">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578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562708" y="1966626"/>
            <a:ext cx="10937629" cy="4244838"/>
          </a:xfrm>
        </p:spPr>
        <p:txBody>
          <a:bodyPr>
            <a:normAutofit fontScale="90000"/>
          </a:bodyPr>
          <a:lstStyle/>
          <a:p>
            <a:pPr algn="l" eaLnBrk="1" hangingPunct="1"/>
            <a:br>
              <a:rPr lang="en-US" sz="1800" b="1" dirty="0">
                <a:solidFill>
                  <a:srgbClr val="FFFFFF"/>
                </a:solidFill>
                <a:latin typeface="Calibri" panose="020F0502020204030204" pitchFamily="34" charset="0"/>
                <a:ea typeface="+mn-ea"/>
                <a:cs typeface="+mn-cs"/>
              </a:rPr>
            </a:br>
            <a:br>
              <a:rPr lang="en-US" sz="1800" b="1" dirty="0">
                <a:solidFill>
                  <a:srgbClr val="FFFFFF"/>
                </a:solidFill>
                <a:latin typeface="Calibri" panose="020F0502020204030204" pitchFamily="34" charset="0"/>
                <a:ea typeface="+mn-ea"/>
                <a:cs typeface="+mn-cs"/>
              </a:rPr>
            </a:br>
            <a:br>
              <a:rPr lang="en-US" sz="1800" b="1" dirty="0">
                <a:solidFill>
                  <a:srgbClr val="FFFFFF"/>
                </a:solidFill>
                <a:latin typeface="Calibri" panose="020F0502020204030204" pitchFamily="34" charset="0"/>
                <a:ea typeface="+mn-ea"/>
                <a:cs typeface="+mn-cs"/>
              </a:rPr>
            </a:br>
            <a:br>
              <a:rPr lang="en-US" sz="1800" b="1" dirty="0">
                <a:solidFill>
                  <a:srgbClr val="FFFFFF"/>
                </a:solidFill>
                <a:latin typeface="Calibri" panose="020F0502020204030204" pitchFamily="34" charset="0"/>
                <a:ea typeface="+mn-ea"/>
                <a:cs typeface="+mn-cs"/>
              </a:rPr>
            </a:br>
            <a:br>
              <a:rPr lang="en-US" sz="1800" b="1" dirty="0">
                <a:solidFill>
                  <a:srgbClr val="FFFFFF"/>
                </a:solidFill>
                <a:latin typeface="Calibri" panose="020F0502020204030204" pitchFamily="34" charset="0"/>
                <a:ea typeface="+mn-ea"/>
                <a:cs typeface="+mn-cs"/>
              </a:rPr>
            </a:br>
            <a:br>
              <a:rPr lang="en-US" sz="1800" b="1" dirty="0">
                <a:solidFill>
                  <a:srgbClr val="FFFFFF"/>
                </a:solidFill>
                <a:latin typeface="Calibri" panose="020F0502020204030204" pitchFamily="34" charset="0"/>
                <a:ea typeface="+mn-ea"/>
                <a:cs typeface="+mn-cs"/>
              </a:rPr>
            </a:br>
            <a:r>
              <a:rPr lang="en-US" sz="2400" b="1" dirty="0">
                <a:solidFill>
                  <a:schemeClr val="accent5">
                    <a:lumMod val="60000"/>
                    <a:lumOff val="40000"/>
                  </a:schemeClr>
                </a:solidFill>
                <a:latin typeface="+mn-lt"/>
                <a:ea typeface="+mn-ea"/>
                <a:cs typeface="+mn-cs"/>
              </a:rPr>
              <a:t>2 Dose Schedule:</a:t>
            </a:r>
            <a:br>
              <a:rPr lang="en-US" sz="2400" b="1" dirty="0">
                <a:solidFill>
                  <a:schemeClr val="accent5">
                    <a:lumMod val="60000"/>
                    <a:lumOff val="40000"/>
                  </a:schemeClr>
                </a:solidFill>
                <a:latin typeface="+mn-lt"/>
                <a:ea typeface="+mn-ea"/>
                <a:cs typeface="+mn-cs"/>
              </a:rPr>
            </a:br>
            <a:r>
              <a:rPr lang="en-US" sz="2400" dirty="0">
                <a:solidFill>
                  <a:srgbClr val="FFFFFF"/>
                </a:solidFill>
                <a:latin typeface="+mn-lt"/>
                <a:ea typeface="+mn-ea"/>
                <a:cs typeface="+mn-cs"/>
              </a:rPr>
              <a:t>HPV vaccine initiated </a:t>
            </a:r>
            <a:r>
              <a:rPr lang="en-US" sz="2400" u="sng" dirty="0">
                <a:solidFill>
                  <a:srgbClr val="FFFFFF"/>
                </a:solidFill>
                <a:latin typeface="+mn-lt"/>
                <a:ea typeface="+mn-ea"/>
                <a:cs typeface="+mn-cs"/>
              </a:rPr>
              <a:t>between 9-14 years </a:t>
            </a:r>
            <a:r>
              <a:rPr lang="en-US" sz="2400" dirty="0">
                <a:solidFill>
                  <a:srgbClr val="FFFFFF"/>
                </a:solidFill>
                <a:latin typeface="+mn-lt"/>
                <a:ea typeface="+mn-ea"/>
                <a:cs typeface="+mn-cs"/>
              </a:rPr>
              <a:t>can be given in two doses: 0, 6-12 months.</a:t>
            </a:r>
            <a:br>
              <a:rPr lang="en-US" sz="2400" dirty="0">
                <a:solidFill>
                  <a:srgbClr val="FFFFFF"/>
                </a:solidFill>
                <a:latin typeface="+mn-lt"/>
                <a:ea typeface="+mn-ea"/>
                <a:cs typeface="+mn-cs"/>
              </a:rPr>
            </a:br>
            <a:r>
              <a:rPr lang="en-US" sz="2000" dirty="0">
                <a:solidFill>
                  <a:srgbClr val="FFFFFF"/>
                </a:solidFill>
                <a:latin typeface="+mn-lt"/>
                <a:ea typeface="+mn-ea"/>
                <a:cs typeface="+mn-cs"/>
              </a:rPr>
              <a:t>(If the 2</a:t>
            </a:r>
            <a:r>
              <a:rPr lang="en-US" sz="2000" baseline="30000" dirty="0">
                <a:solidFill>
                  <a:srgbClr val="FFFFFF"/>
                </a:solidFill>
                <a:latin typeface="+mn-lt"/>
                <a:ea typeface="+mn-ea"/>
                <a:cs typeface="+mn-cs"/>
              </a:rPr>
              <a:t>nd</a:t>
            </a:r>
            <a:r>
              <a:rPr lang="en-US" sz="2000" dirty="0">
                <a:solidFill>
                  <a:srgbClr val="FFFFFF"/>
                </a:solidFill>
                <a:latin typeface="+mn-lt"/>
                <a:ea typeface="+mn-ea"/>
                <a:cs typeface="+mn-cs"/>
              </a:rPr>
              <a:t> dose is administered at least 5 months after 1</a:t>
            </a:r>
            <a:r>
              <a:rPr lang="en-US" sz="2000" baseline="30000" dirty="0">
                <a:solidFill>
                  <a:srgbClr val="FFFFFF"/>
                </a:solidFill>
                <a:latin typeface="+mn-lt"/>
                <a:ea typeface="+mn-ea"/>
                <a:cs typeface="+mn-cs"/>
              </a:rPr>
              <a:t>st</a:t>
            </a:r>
            <a:r>
              <a:rPr lang="en-US" sz="2000" dirty="0">
                <a:solidFill>
                  <a:srgbClr val="FFFFFF"/>
                </a:solidFill>
                <a:latin typeface="+mn-lt"/>
                <a:ea typeface="+mn-ea"/>
                <a:cs typeface="+mn-cs"/>
              </a:rPr>
              <a:t> dose, it can be counted).</a:t>
            </a:r>
            <a:br>
              <a:rPr lang="en-US" sz="2000" dirty="0">
                <a:solidFill>
                  <a:srgbClr val="FFFFFF"/>
                </a:solidFill>
                <a:latin typeface="+mn-lt"/>
                <a:ea typeface="+mn-ea"/>
                <a:cs typeface="+mn-cs"/>
              </a:rPr>
            </a:br>
            <a:br>
              <a:rPr lang="en-US" sz="2000" b="1" dirty="0">
                <a:solidFill>
                  <a:srgbClr val="FFFFFF"/>
                </a:solidFill>
                <a:latin typeface="+mn-lt"/>
                <a:ea typeface="+mn-ea"/>
                <a:cs typeface="+mn-cs"/>
              </a:rPr>
            </a:br>
            <a:r>
              <a:rPr lang="en-US" sz="2400" b="1" dirty="0">
                <a:solidFill>
                  <a:schemeClr val="accent5">
                    <a:lumMod val="60000"/>
                    <a:lumOff val="40000"/>
                  </a:schemeClr>
                </a:solidFill>
                <a:latin typeface="+mn-lt"/>
                <a:ea typeface="+mn-ea"/>
                <a:cs typeface="+mn-cs"/>
              </a:rPr>
              <a:t>3 Dose Schedule:</a:t>
            </a:r>
            <a:br>
              <a:rPr lang="en-US" sz="2400" b="1" dirty="0">
                <a:solidFill>
                  <a:schemeClr val="accent5">
                    <a:lumMod val="60000"/>
                    <a:lumOff val="40000"/>
                  </a:schemeClr>
                </a:solidFill>
                <a:latin typeface="+mn-lt"/>
                <a:ea typeface="+mn-ea"/>
                <a:cs typeface="+mn-cs"/>
              </a:rPr>
            </a:br>
            <a:r>
              <a:rPr lang="en-US" sz="2400" dirty="0">
                <a:solidFill>
                  <a:srgbClr val="FFFFFF"/>
                </a:solidFill>
                <a:latin typeface="+mn-lt"/>
                <a:ea typeface="+mn-ea"/>
                <a:cs typeface="+mn-cs"/>
              </a:rPr>
              <a:t>HPV vaccine initiated </a:t>
            </a:r>
            <a:r>
              <a:rPr lang="en-US" sz="2400" u="sng" dirty="0">
                <a:solidFill>
                  <a:srgbClr val="FFFFFF"/>
                </a:solidFill>
                <a:latin typeface="+mn-lt"/>
                <a:ea typeface="+mn-ea"/>
                <a:cs typeface="+mn-cs"/>
              </a:rPr>
              <a:t>after the 15</a:t>
            </a:r>
            <a:r>
              <a:rPr lang="en-US" sz="2400" u="sng" baseline="30000" dirty="0">
                <a:solidFill>
                  <a:srgbClr val="FFFFFF"/>
                </a:solidFill>
                <a:latin typeface="+mn-lt"/>
                <a:ea typeface="+mn-ea"/>
                <a:cs typeface="+mn-cs"/>
              </a:rPr>
              <a:t>th</a:t>
            </a:r>
            <a:r>
              <a:rPr lang="en-US" sz="2400" u="sng" dirty="0">
                <a:solidFill>
                  <a:srgbClr val="FFFFFF"/>
                </a:solidFill>
                <a:latin typeface="+mn-lt"/>
                <a:ea typeface="+mn-ea"/>
                <a:cs typeface="+mn-cs"/>
              </a:rPr>
              <a:t> birthday</a:t>
            </a:r>
            <a:r>
              <a:rPr lang="en-US" sz="2400" dirty="0">
                <a:solidFill>
                  <a:srgbClr val="FFFFFF"/>
                </a:solidFill>
                <a:latin typeface="+mn-lt"/>
                <a:ea typeface="+mn-ea"/>
                <a:cs typeface="+mn-cs"/>
              </a:rPr>
              <a:t> or in persons with certain immunocompromising conditions should be vaccinated with the 3 dose schedule:              0, 1-2, 6 months </a:t>
            </a:r>
            <a:br>
              <a:rPr lang="en-US" sz="2400" dirty="0">
                <a:solidFill>
                  <a:srgbClr val="FFFFFF"/>
                </a:solidFill>
                <a:latin typeface="+mn-lt"/>
                <a:ea typeface="+mn-ea"/>
                <a:cs typeface="+mn-cs"/>
              </a:rPr>
            </a:br>
            <a:br>
              <a:rPr lang="en-US" sz="2400" dirty="0">
                <a:solidFill>
                  <a:srgbClr val="FFFFFF"/>
                </a:solidFill>
                <a:latin typeface="+mn-lt"/>
                <a:ea typeface="+mn-ea"/>
                <a:cs typeface="+mn-cs"/>
              </a:rPr>
            </a:br>
            <a:r>
              <a:rPr lang="en-US" sz="2000" dirty="0">
                <a:solidFill>
                  <a:srgbClr val="FFFFFF"/>
                </a:solidFill>
                <a:latin typeface="+mn-lt"/>
                <a:ea typeface="+mn-ea"/>
                <a:cs typeface="+mn-cs"/>
              </a:rPr>
              <a:t>Dose 2 should be given at least 1 to 2 months after first dose (1 month minimum); Dose 3 should be given at least 6 months after the first dose </a:t>
            </a:r>
            <a:br>
              <a:rPr lang="en-US" sz="2000" dirty="0">
                <a:solidFill>
                  <a:srgbClr val="FFFFFF"/>
                </a:solidFill>
                <a:latin typeface="+mn-lt"/>
                <a:ea typeface="+mn-ea"/>
                <a:cs typeface="+mn-cs"/>
              </a:rPr>
            </a:br>
            <a:r>
              <a:rPr lang="en-US" sz="2000" dirty="0">
                <a:solidFill>
                  <a:srgbClr val="FFFFFF"/>
                </a:solidFill>
                <a:latin typeface="+mn-lt"/>
                <a:ea typeface="+mn-ea"/>
                <a:cs typeface="+mn-cs"/>
              </a:rPr>
              <a:t>(minimum of 3 months between dose 2 and 3)</a:t>
            </a:r>
            <a:br>
              <a:rPr lang="en-US" sz="2000" dirty="0">
                <a:solidFill>
                  <a:srgbClr val="FFFFFF"/>
                </a:solidFill>
                <a:latin typeface="+mn-lt"/>
                <a:ea typeface="+mn-ea"/>
                <a:cs typeface="+mn-cs"/>
              </a:rPr>
            </a:br>
            <a:br>
              <a:rPr lang="en-US" sz="1800" dirty="0">
                <a:solidFill>
                  <a:srgbClr val="FFFFFF"/>
                </a:solidFill>
                <a:latin typeface="Calibri" panose="020F0502020204030204" pitchFamily="34" charset="0"/>
                <a:ea typeface="+mn-ea"/>
                <a:cs typeface="+mn-cs"/>
              </a:rPr>
            </a:br>
            <a:br>
              <a:rPr lang="en-US" sz="1800" dirty="0">
                <a:solidFill>
                  <a:srgbClr val="FFFFFF"/>
                </a:solidFill>
                <a:latin typeface="Calibri" panose="020F0502020204030204" pitchFamily="34" charset="0"/>
                <a:ea typeface="+mn-ea"/>
                <a:cs typeface="+mn-cs"/>
              </a:rPr>
            </a:br>
            <a:br>
              <a:rPr lang="en-US" sz="1800" dirty="0">
                <a:solidFill>
                  <a:srgbClr val="FFFFFF"/>
                </a:solidFill>
                <a:latin typeface="Calibri" panose="020F0502020204030204" pitchFamily="34" charset="0"/>
                <a:ea typeface="+mn-ea"/>
                <a:cs typeface="+mn-cs"/>
              </a:rPr>
            </a:br>
            <a:br>
              <a:rPr lang="en-US" sz="1800" dirty="0">
                <a:solidFill>
                  <a:srgbClr val="FFFFFF"/>
                </a:solidFill>
                <a:latin typeface="Calibri" panose="020F0502020204030204" pitchFamily="34" charset="0"/>
                <a:ea typeface="+mn-ea"/>
                <a:cs typeface="+mn-cs"/>
              </a:rPr>
            </a:br>
            <a:br>
              <a:rPr lang="en-US" sz="1800" dirty="0">
                <a:solidFill>
                  <a:srgbClr val="FFFFFF"/>
                </a:solidFill>
                <a:latin typeface="Calibri" panose="020F0502020204030204" pitchFamily="34" charset="0"/>
                <a:ea typeface="+mn-ea"/>
                <a:cs typeface="+mn-cs"/>
              </a:rPr>
            </a:br>
            <a:br>
              <a:rPr lang="en-US" sz="1800" dirty="0">
                <a:solidFill>
                  <a:srgbClr val="FFFFFF"/>
                </a:solidFill>
                <a:latin typeface="Calibri" panose="020F0502020204030204" pitchFamily="34" charset="0"/>
                <a:ea typeface="+mn-ea"/>
                <a:cs typeface="+mn-cs"/>
              </a:rPr>
            </a:br>
            <a:br>
              <a:rPr lang="en-US" sz="1800" dirty="0">
                <a:solidFill>
                  <a:srgbClr val="FFFFFF"/>
                </a:solidFill>
                <a:latin typeface="Calibri" panose="020F0502020204030204" pitchFamily="34" charset="0"/>
                <a:ea typeface="+mn-ea"/>
                <a:cs typeface="+mn-cs"/>
              </a:rPr>
            </a:br>
            <a:endParaRPr lang="en-US" dirty="0"/>
          </a:p>
        </p:txBody>
      </p:sp>
      <p:sp>
        <p:nvSpPr>
          <p:cNvPr id="2" name="TextBox 1"/>
          <p:cNvSpPr txBox="1"/>
          <p:nvPr/>
        </p:nvSpPr>
        <p:spPr>
          <a:xfrm>
            <a:off x="1285583" y="661739"/>
            <a:ext cx="9546250" cy="646331"/>
          </a:xfrm>
          <a:prstGeom prst="rect">
            <a:avLst/>
          </a:prstGeom>
          <a:noFill/>
        </p:spPr>
        <p:txBody>
          <a:bodyPr wrap="square" rtlCol="0">
            <a:spAutoFit/>
          </a:bodyPr>
          <a:lstStyle/>
          <a:p>
            <a:pPr algn="ctr" defTabSz="685800"/>
            <a:r>
              <a:rPr lang="en-US" sz="3600" kern="0" dirty="0">
                <a:solidFill>
                  <a:schemeClr val="accent5">
                    <a:lumMod val="60000"/>
                    <a:lumOff val="40000"/>
                  </a:schemeClr>
                </a:solidFill>
                <a:latin typeface="+mj-lt"/>
              </a:rPr>
              <a:t>ACIP Recommendations and Schedule*</a:t>
            </a:r>
          </a:p>
        </p:txBody>
      </p:sp>
      <p:sp>
        <p:nvSpPr>
          <p:cNvPr id="5" name="TextBox 4"/>
          <p:cNvSpPr txBox="1"/>
          <p:nvPr/>
        </p:nvSpPr>
        <p:spPr>
          <a:xfrm>
            <a:off x="4039738" y="6211464"/>
            <a:ext cx="6550925" cy="307777"/>
          </a:xfrm>
          <a:prstGeom prst="rect">
            <a:avLst/>
          </a:prstGeom>
          <a:noFill/>
        </p:spPr>
        <p:txBody>
          <a:bodyPr wrap="square" rtlCol="0">
            <a:spAutoFit/>
          </a:bodyPr>
          <a:lstStyle/>
          <a:p>
            <a:r>
              <a:rPr lang="en-US" sz="1400" b="1" kern="0" dirty="0">
                <a:solidFill>
                  <a:srgbClr val="FFFFFF"/>
                </a:solidFill>
              </a:rPr>
              <a:t>*MMWR, December 16, 2016, Vol 65, No. 49</a:t>
            </a:r>
            <a:endParaRPr lang="en-US" sz="1400" dirty="0"/>
          </a:p>
        </p:txBody>
      </p:sp>
      <p:sp>
        <p:nvSpPr>
          <p:cNvPr id="6" name="Slide Number Placeholder 5"/>
          <p:cNvSpPr>
            <a:spLocks noGrp="1"/>
          </p:cNvSpPr>
          <p:nvPr>
            <p:ph type="sldNum" sz="quarter" idx="12"/>
          </p:nvPr>
        </p:nvSpPr>
        <p:spPr/>
        <p:txBody>
          <a:bodyPr/>
          <a:lstStyle/>
          <a:p>
            <a:fld id="{6D22F896-40B5-4ADD-8801-0D06FADFA095}" type="slidenum">
              <a:rPr lang="en-US" smtClean="0"/>
              <a:t>61</a:t>
            </a:fld>
            <a:endParaRPr lang="en-US" dirty="0"/>
          </a:p>
        </p:txBody>
      </p:sp>
      <p:sp>
        <p:nvSpPr>
          <p:cNvPr id="3" name="Date Placeholder 2">
            <a:extLst>
              <a:ext uri="{FF2B5EF4-FFF2-40B4-BE49-F238E27FC236}">
                <a16:creationId xmlns:a16="http://schemas.microsoft.com/office/drawing/2014/main" id="{3F60D7D3-470C-8046-B3EF-362E45A1B977}"/>
              </a:ext>
            </a:extLst>
          </p:cNvPr>
          <p:cNvSpPr>
            <a:spLocks noGrp="1"/>
          </p:cNvSpPr>
          <p:nvPr>
            <p:ph type="dt" sz="half" idx="10"/>
          </p:nvPr>
        </p:nvSpPr>
        <p:spPr/>
        <p:txBody>
          <a:bodyPr/>
          <a:lstStyle/>
          <a:p>
            <a:r>
              <a:rPr lang="en-US"/>
              <a:t>6/24/22</a:t>
            </a:r>
            <a:endParaRPr lang="en-US" dirty="0"/>
          </a:p>
        </p:txBody>
      </p:sp>
      <p:sp>
        <p:nvSpPr>
          <p:cNvPr id="7" name="Footer Placeholder 6">
            <a:extLst>
              <a:ext uri="{FF2B5EF4-FFF2-40B4-BE49-F238E27FC236}">
                <a16:creationId xmlns:a16="http://schemas.microsoft.com/office/drawing/2014/main" id="{BE5F2FF9-F4FB-D340-909D-C06A9E717529}"/>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621255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2"/>
          <p:cNvSpPr>
            <a:spLocks noGrp="1" noChangeArrowheads="1"/>
          </p:cNvSpPr>
          <p:nvPr>
            <p:ph type="title"/>
          </p:nvPr>
        </p:nvSpPr>
        <p:spPr>
          <a:xfrm>
            <a:off x="340726" y="299136"/>
            <a:ext cx="11465391" cy="609600"/>
          </a:xfrm>
        </p:spPr>
        <p:txBody>
          <a:bodyPr>
            <a:noAutofit/>
          </a:bodyPr>
          <a:lstStyle/>
          <a:p>
            <a:r>
              <a:rPr lang="en-US" sz="3600" dirty="0">
                <a:solidFill>
                  <a:srgbClr val="FFFF99"/>
                </a:solidFill>
              </a:rPr>
              <a:t>Reasons to Immunize Against HPV at age 11-12 Years*</a:t>
            </a:r>
          </a:p>
        </p:txBody>
      </p:sp>
      <p:sp>
        <p:nvSpPr>
          <p:cNvPr id="424963" name="Rectangle 3"/>
          <p:cNvSpPr>
            <a:spLocks noGrp="1" noChangeArrowheads="1"/>
          </p:cNvSpPr>
          <p:nvPr>
            <p:ph type="body" idx="1"/>
          </p:nvPr>
        </p:nvSpPr>
        <p:spPr>
          <a:xfrm>
            <a:off x="522515" y="1043987"/>
            <a:ext cx="10158367" cy="3710473"/>
          </a:xfrm>
        </p:spPr>
        <p:txBody>
          <a:bodyPr>
            <a:normAutofit/>
          </a:bodyPr>
          <a:lstStyle/>
          <a:p>
            <a:pPr>
              <a:lnSpc>
                <a:spcPct val="90000"/>
              </a:lnSpc>
            </a:pPr>
            <a:r>
              <a:rPr lang="en-US" sz="2000" dirty="0">
                <a:latin typeface="Arial" panose="020B0604020202020204" pitchFamily="34" charset="0"/>
                <a:cs typeface="Arial" panose="020B0604020202020204" pitchFamily="34" charset="0"/>
              </a:rPr>
              <a:t>Higher antibody level attained when given to pre-teens rather than to older adolescents or women</a:t>
            </a:r>
          </a:p>
          <a:p>
            <a:pPr>
              <a:lnSpc>
                <a:spcPct val="90000"/>
              </a:lnSpc>
            </a:pPr>
            <a:r>
              <a:rPr lang="en-US" sz="2000" dirty="0">
                <a:latin typeface="Arial" panose="020B0604020202020204" pitchFamily="34" charset="0"/>
                <a:cs typeface="Arial" panose="020B0604020202020204" pitchFamily="34" charset="0"/>
              </a:rPr>
              <a:t>At this age, more likely to be administered before onset of sexual activity</a:t>
            </a:r>
          </a:p>
          <a:p>
            <a:pPr>
              <a:lnSpc>
                <a:spcPct val="90000"/>
              </a:lnSpc>
            </a:pPr>
            <a:r>
              <a:rPr lang="en-US" sz="2000" dirty="0">
                <a:latin typeface="Arial" panose="020B0604020202020204" pitchFamily="34" charset="0"/>
                <a:cs typeface="Arial" panose="020B0604020202020204" pitchFamily="34" charset="0"/>
              </a:rPr>
              <a:t>HPV can be transmitted by other skin-to-skin contact, not just sexual intercourse</a:t>
            </a:r>
          </a:p>
          <a:p>
            <a:pPr>
              <a:lnSpc>
                <a:spcPct val="90000"/>
              </a:lnSpc>
            </a:pPr>
            <a:r>
              <a:rPr lang="en-US" sz="2000" dirty="0">
                <a:latin typeface="Arial" panose="020B0604020202020204" pitchFamily="34" charset="0"/>
                <a:cs typeface="Arial" panose="020B0604020202020204" pitchFamily="34" charset="0"/>
              </a:rPr>
              <a:t>There is no link between vaccine and riskier sexual behavior</a:t>
            </a:r>
          </a:p>
          <a:p>
            <a:pPr>
              <a:lnSpc>
                <a:spcPct val="90000"/>
              </a:lnSpc>
            </a:pPr>
            <a:r>
              <a:rPr lang="en-US" sz="2000" dirty="0">
                <a:latin typeface="Arial" panose="020B0604020202020204" pitchFamily="34" charset="0"/>
                <a:cs typeface="Arial" panose="020B0604020202020204" pitchFamily="34" charset="0"/>
              </a:rPr>
              <a:t>Even those who abstain from sex until marriage can be infected by their marital partner</a:t>
            </a:r>
          </a:p>
          <a:p>
            <a:pPr>
              <a:lnSpc>
                <a:spcPct val="90000"/>
              </a:lnSpc>
            </a:pPr>
            <a:r>
              <a:rPr lang="en-US" sz="2000" dirty="0">
                <a:latin typeface="Arial" panose="020B0604020202020204" pitchFamily="34" charset="0"/>
                <a:cs typeface="Arial" panose="020B0604020202020204" pitchFamily="34" charset="0"/>
              </a:rPr>
              <a:t>Individuals need to complete the series for full protection</a:t>
            </a:r>
          </a:p>
          <a:p>
            <a:pPr>
              <a:lnSpc>
                <a:spcPct val="90000"/>
              </a:lnSpc>
            </a:pPr>
            <a:r>
              <a:rPr lang="en-US" sz="2000" dirty="0">
                <a:latin typeface="Arial" panose="020B0604020202020204" pitchFamily="34" charset="0"/>
                <a:cs typeface="Arial" panose="020B0604020202020204" pitchFamily="34" charset="0"/>
              </a:rPr>
              <a:t>This is an anti-cancer vaccine, and………….</a:t>
            </a:r>
          </a:p>
        </p:txBody>
      </p:sp>
      <p:sp>
        <p:nvSpPr>
          <p:cNvPr id="424964" name="Text Box 4"/>
          <p:cNvSpPr txBox="1">
            <a:spLocks noChangeArrowheads="1"/>
          </p:cNvSpPr>
          <p:nvPr/>
        </p:nvSpPr>
        <p:spPr bwMode="auto">
          <a:xfrm>
            <a:off x="101599" y="5838458"/>
            <a:ext cx="11943644" cy="1384995"/>
          </a:xfrm>
          <a:prstGeom prst="rect">
            <a:avLst/>
          </a:prstGeom>
          <a:noFill/>
          <a:ln w="9525">
            <a:noFill/>
            <a:miter lim="800000"/>
            <a:headEnd/>
            <a:tailEnd/>
          </a:ln>
          <a:effectLst/>
        </p:spPr>
        <p:txBody>
          <a:bodyPr wrap="square">
            <a:spAutoFit/>
          </a:bodyPr>
          <a:lstStyle/>
          <a:p>
            <a:pPr>
              <a:spcBef>
                <a:spcPct val="50000"/>
              </a:spcBef>
            </a:pPr>
            <a:r>
              <a:rPr lang="en-US" sz="1200" b="1" dirty="0">
                <a:solidFill>
                  <a:srgbClr val="FFFFFF"/>
                </a:solidFill>
              </a:rPr>
              <a:t>*Presented by Anne Schuchat, MD, RADM US Public Health Service, Asst. Surgeon General, Director NCIRD at Immunize Georgia Conference, Atlanta, GA, 9-11-14</a:t>
            </a:r>
          </a:p>
          <a:p>
            <a:pPr>
              <a:spcBef>
                <a:spcPct val="50000"/>
              </a:spcBef>
            </a:pPr>
            <a:r>
              <a:rPr lang="en-US" sz="1200" b="1" dirty="0">
                <a:solidFill>
                  <a:srgbClr val="FFFFFF"/>
                </a:solidFill>
              </a:rPr>
              <a:t>Increasing HPV Vaccination Rates Among Adolescents: Challenges and Opportunities. </a:t>
            </a:r>
            <a:r>
              <a:rPr lang="en-US" sz="1200" b="1" dirty="0" err="1">
                <a:solidFill>
                  <a:srgbClr val="FFFFFF"/>
                </a:solidFill>
              </a:rPr>
              <a:t>PolicyLab</a:t>
            </a:r>
            <a:r>
              <a:rPr lang="en-US" sz="1200" b="1" dirty="0">
                <a:solidFill>
                  <a:srgbClr val="FFFFFF"/>
                </a:solidFill>
              </a:rPr>
              <a:t>: The Children’s Hospital of Philadelphia, 2016.</a:t>
            </a:r>
          </a:p>
          <a:p>
            <a:endParaRPr lang="en-US" sz="1200" dirty="0"/>
          </a:p>
          <a:p>
            <a:r>
              <a:rPr lang="en-US" sz="1200" dirty="0"/>
              <a:t>**http://www.immunize.org/askexperts/experts_hpv.asp</a:t>
            </a:r>
          </a:p>
          <a:p>
            <a:r>
              <a:rPr lang="en-US" sz="1200" dirty="0"/>
              <a:t>  </a:t>
            </a:r>
          </a:p>
          <a:p>
            <a:pPr>
              <a:spcBef>
                <a:spcPct val="50000"/>
              </a:spcBef>
            </a:pPr>
            <a:endParaRPr lang="en-US" sz="1200" b="1" dirty="0">
              <a:solidFill>
                <a:srgbClr val="FFFFFF"/>
              </a:solidFill>
            </a:endParaRPr>
          </a:p>
        </p:txBody>
      </p:sp>
      <p:sp>
        <p:nvSpPr>
          <p:cNvPr id="2" name="Rectangle 1"/>
          <p:cNvSpPr/>
          <p:nvPr/>
        </p:nvSpPr>
        <p:spPr>
          <a:xfrm>
            <a:off x="903541" y="4185976"/>
            <a:ext cx="10217426" cy="461665"/>
          </a:xfrm>
          <a:prstGeom prst="rect">
            <a:avLst/>
          </a:prstGeom>
        </p:spPr>
        <p:txBody>
          <a:bodyPr wrap="square">
            <a:spAutoFit/>
          </a:bodyPr>
          <a:lstStyle/>
          <a:p>
            <a:r>
              <a:rPr lang="en-US" sz="2400" b="1" u="sng" dirty="0">
                <a:solidFill>
                  <a:schemeClr val="accent6"/>
                </a:solidFill>
              </a:rPr>
              <a:t>Over 90% of HPV cancers are preventable through HPV vaccination.</a:t>
            </a:r>
          </a:p>
        </p:txBody>
      </p:sp>
      <p:sp>
        <p:nvSpPr>
          <p:cNvPr id="4" name="Slide Number Placeholder 3"/>
          <p:cNvSpPr>
            <a:spLocks noGrp="1"/>
          </p:cNvSpPr>
          <p:nvPr>
            <p:ph type="sldNum" sz="quarter" idx="12"/>
          </p:nvPr>
        </p:nvSpPr>
        <p:spPr/>
        <p:txBody>
          <a:bodyPr/>
          <a:lstStyle/>
          <a:p>
            <a:fld id="{6D22F896-40B5-4ADD-8801-0D06FADFA095}" type="slidenum">
              <a:rPr lang="en-US" smtClean="0"/>
              <a:t>62</a:t>
            </a:fld>
            <a:endParaRPr lang="en-US" dirty="0"/>
          </a:p>
        </p:txBody>
      </p:sp>
      <p:sp>
        <p:nvSpPr>
          <p:cNvPr id="5" name="Rectangle 4"/>
          <p:cNvSpPr/>
          <p:nvPr/>
        </p:nvSpPr>
        <p:spPr>
          <a:xfrm>
            <a:off x="340726" y="4919884"/>
            <a:ext cx="11465391" cy="707886"/>
          </a:xfrm>
          <a:prstGeom prst="rect">
            <a:avLst/>
          </a:prstGeom>
        </p:spPr>
        <p:txBody>
          <a:bodyPr wrap="square">
            <a:spAutoFit/>
          </a:bodyPr>
          <a:lstStyle/>
          <a:p>
            <a:pPr algn="ctr"/>
            <a:r>
              <a:rPr lang="en-US" sz="2000" b="1" dirty="0">
                <a:solidFill>
                  <a:srgbClr val="FFC000"/>
                </a:solidFill>
              </a:rPr>
              <a:t>Bottom line:  NOT receiving a healthcare provider’s recommendation for HPV vaccine was </a:t>
            </a:r>
            <a:r>
              <a:rPr lang="en-US" sz="2000" b="1" u="sng" dirty="0">
                <a:solidFill>
                  <a:srgbClr val="FFC000"/>
                </a:solidFill>
              </a:rPr>
              <a:t>one of the main </a:t>
            </a:r>
            <a:r>
              <a:rPr lang="en-US" sz="2000" b="1" dirty="0">
                <a:solidFill>
                  <a:srgbClr val="FFC000"/>
                </a:solidFill>
              </a:rPr>
              <a:t>reasons parents reported for </a:t>
            </a:r>
            <a:r>
              <a:rPr lang="en-US" sz="2000" b="1" u="sng" dirty="0">
                <a:solidFill>
                  <a:srgbClr val="FFC000"/>
                </a:solidFill>
              </a:rPr>
              <a:t>not</a:t>
            </a:r>
            <a:r>
              <a:rPr lang="en-US" sz="2000" b="1" dirty="0">
                <a:solidFill>
                  <a:srgbClr val="FFC000"/>
                </a:solidFill>
              </a:rPr>
              <a:t> vaccinating their adolescent children.**</a:t>
            </a:r>
          </a:p>
        </p:txBody>
      </p:sp>
      <p:sp>
        <p:nvSpPr>
          <p:cNvPr id="3" name="Date Placeholder 2">
            <a:extLst>
              <a:ext uri="{FF2B5EF4-FFF2-40B4-BE49-F238E27FC236}">
                <a16:creationId xmlns:a16="http://schemas.microsoft.com/office/drawing/2014/main" id="{6EEAA19F-066E-724B-92F4-16FDD64792FF}"/>
              </a:ext>
            </a:extLst>
          </p:cNvPr>
          <p:cNvSpPr>
            <a:spLocks noGrp="1"/>
          </p:cNvSpPr>
          <p:nvPr>
            <p:ph type="dt" sz="half" idx="10"/>
          </p:nvPr>
        </p:nvSpPr>
        <p:spPr/>
        <p:txBody>
          <a:bodyPr/>
          <a:lstStyle/>
          <a:p>
            <a:r>
              <a:rPr lang="en-US"/>
              <a:t>6/24/22</a:t>
            </a:r>
            <a:endParaRPr lang="en-US" dirty="0"/>
          </a:p>
        </p:txBody>
      </p:sp>
      <p:sp>
        <p:nvSpPr>
          <p:cNvPr id="6" name="Footer Placeholder 5">
            <a:extLst>
              <a:ext uri="{FF2B5EF4-FFF2-40B4-BE49-F238E27FC236}">
                <a16:creationId xmlns:a16="http://schemas.microsoft.com/office/drawing/2014/main" id="{61FF9B28-07AD-B440-8E5A-274957DD60A5}"/>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7017313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6560" y="215526"/>
            <a:ext cx="9855052" cy="646331"/>
          </a:xfrm>
          <a:prstGeom prst="rect">
            <a:avLst/>
          </a:prstGeom>
          <a:noFill/>
        </p:spPr>
        <p:txBody>
          <a:bodyPr wrap="square" rtlCol="0">
            <a:spAutoFit/>
          </a:bodyPr>
          <a:lstStyle/>
          <a:p>
            <a:pPr algn="ctr"/>
            <a:r>
              <a:rPr lang="en-US" sz="3600" b="1" dirty="0">
                <a:solidFill>
                  <a:srgbClr val="FFFF99"/>
                </a:solidFill>
                <a:latin typeface="+mj-lt"/>
                <a:cs typeface="Arial" panose="020B0604020202020204" pitchFamily="34" charset="0"/>
              </a:rPr>
              <a:t>Strategies to Avoid Missed Opportunities*</a:t>
            </a:r>
          </a:p>
        </p:txBody>
      </p:sp>
      <p:sp>
        <p:nvSpPr>
          <p:cNvPr id="3" name="TextBox 2"/>
          <p:cNvSpPr txBox="1"/>
          <p:nvPr/>
        </p:nvSpPr>
        <p:spPr>
          <a:xfrm>
            <a:off x="283216" y="6315399"/>
            <a:ext cx="11186546" cy="307777"/>
          </a:xfrm>
          <a:prstGeom prst="rect">
            <a:avLst/>
          </a:prstGeom>
          <a:noFill/>
        </p:spPr>
        <p:txBody>
          <a:bodyPr wrap="square" rtlCol="0">
            <a:spAutoFit/>
          </a:bodyPr>
          <a:lstStyle/>
          <a:p>
            <a:r>
              <a:rPr lang="en-US" sz="1400" dirty="0"/>
              <a:t>*https://www.aap.org/en-us/advocacy-and-policy/aap--health-initiatives/immunizations/Practice- Management/Pages/office- strategies.aspx</a:t>
            </a:r>
          </a:p>
        </p:txBody>
      </p:sp>
      <p:sp>
        <p:nvSpPr>
          <p:cNvPr id="4" name="TextBox 3"/>
          <p:cNvSpPr txBox="1"/>
          <p:nvPr/>
        </p:nvSpPr>
        <p:spPr>
          <a:xfrm>
            <a:off x="484106" y="897559"/>
            <a:ext cx="11104970" cy="5632311"/>
          </a:xfrm>
          <a:prstGeom prst="rect">
            <a:avLst/>
          </a:prstGeom>
          <a:noFill/>
        </p:spPr>
        <p:txBody>
          <a:bodyPr wrap="square" rtlCol="0">
            <a:spAutoFit/>
          </a:bodyPr>
          <a:lstStyle/>
          <a:p>
            <a:pPr marL="160735" indent="-160735">
              <a:buFont typeface="Arial" panose="020B0604020202020204" pitchFamily="34" charset="0"/>
              <a:buChar char="•"/>
            </a:pPr>
            <a:r>
              <a:rPr lang="en-US" sz="2400" dirty="0">
                <a:latin typeface="Arial" panose="020B0604020202020204" pitchFamily="34" charset="0"/>
                <a:cs typeface="Arial" panose="020B0604020202020204" pitchFamily="34" charset="0"/>
              </a:rPr>
              <a:t>Provider Prompts</a:t>
            </a:r>
          </a:p>
          <a:p>
            <a:pPr marL="417910" lvl="1" indent="-160735">
              <a:buFont typeface="Arial" panose="020B0604020202020204" pitchFamily="34" charset="0"/>
              <a:buChar char="•"/>
            </a:pPr>
            <a:r>
              <a:rPr lang="en-US" sz="2400" dirty="0">
                <a:latin typeface="Arial" panose="020B0604020202020204" pitchFamily="34" charset="0"/>
                <a:cs typeface="Arial" panose="020B0604020202020204" pitchFamily="34" charset="0"/>
              </a:rPr>
              <a:t>Automatic pop-up alerts through your EHR system</a:t>
            </a:r>
          </a:p>
          <a:p>
            <a:pPr marL="417910" lvl="1" indent="-160735">
              <a:buFont typeface="Arial" panose="020B0604020202020204" pitchFamily="34" charset="0"/>
              <a:buChar char="•"/>
            </a:pPr>
            <a:r>
              <a:rPr lang="en-US" sz="2400" dirty="0">
                <a:latin typeface="Arial" panose="020B0604020202020204" pitchFamily="34" charset="0"/>
                <a:cs typeface="Arial" panose="020B0604020202020204" pitchFamily="34" charset="0"/>
              </a:rPr>
              <a:t>These can sometimes be pre-installed and then customized in your office</a:t>
            </a:r>
          </a:p>
          <a:p>
            <a:pPr marL="160735" indent="-160735">
              <a:buFont typeface="Arial" panose="020B0604020202020204" pitchFamily="34" charset="0"/>
              <a:buChar char="•"/>
            </a:pPr>
            <a:r>
              <a:rPr lang="en-US" sz="2400" dirty="0">
                <a:latin typeface="Arial" panose="020B0604020202020204" pitchFamily="34" charset="0"/>
                <a:cs typeface="Arial" panose="020B0604020202020204" pitchFamily="34" charset="0"/>
              </a:rPr>
              <a:t>Family-friendly office hours</a:t>
            </a:r>
          </a:p>
          <a:p>
            <a:pPr marL="417910" lvl="1" indent="-160735">
              <a:buFont typeface="Arial" panose="020B0604020202020204" pitchFamily="34" charset="0"/>
              <a:buChar char="•"/>
            </a:pPr>
            <a:r>
              <a:rPr lang="en-US" sz="2400" dirty="0">
                <a:latin typeface="Arial" panose="020B0604020202020204" pitchFamily="34" charset="0"/>
                <a:cs typeface="Arial" panose="020B0604020202020204" pitchFamily="34" charset="0"/>
              </a:rPr>
              <a:t>Occasional evening or Saturday hours</a:t>
            </a:r>
          </a:p>
          <a:p>
            <a:pPr marL="417910" lvl="1" indent="-160735">
              <a:buFont typeface="Arial" panose="020B0604020202020204" pitchFamily="34" charset="0"/>
              <a:buChar char="•"/>
            </a:pPr>
            <a:r>
              <a:rPr lang="en-US" sz="2400" dirty="0">
                <a:latin typeface="Arial" panose="020B0604020202020204" pitchFamily="34" charset="0"/>
                <a:cs typeface="Arial" panose="020B0604020202020204" pitchFamily="34" charset="0"/>
              </a:rPr>
              <a:t>“No-appointment-required” if needing immunizations only</a:t>
            </a:r>
          </a:p>
          <a:p>
            <a:pPr marL="160735" indent="-160735">
              <a:buFont typeface="Arial" panose="020B0604020202020204" pitchFamily="34" charset="0"/>
              <a:buChar char="•"/>
            </a:pPr>
            <a:r>
              <a:rPr lang="en-US" sz="2400" dirty="0">
                <a:latin typeface="Arial" panose="020B0604020202020204" pitchFamily="34" charset="0"/>
                <a:cs typeface="Arial" panose="020B0604020202020204" pitchFamily="34" charset="0"/>
              </a:rPr>
              <a:t>Immunization Champion in your practice</a:t>
            </a:r>
          </a:p>
          <a:p>
            <a:pPr marL="417910" lvl="1" indent="-160735">
              <a:buFont typeface="Arial" panose="020B0604020202020204" pitchFamily="34" charset="0"/>
              <a:buChar char="•"/>
            </a:pPr>
            <a:r>
              <a:rPr lang="en-US" sz="2400" dirty="0">
                <a:latin typeface="Arial" panose="020B0604020202020204" pitchFamily="34" charset="0"/>
                <a:cs typeface="Arial" panose="020B0604020202020204" pitchFamily="34" charset="0"/>
              </a:rPr>
              <a:t>Manage vaccine supply and schedule periodic updates</a:t>
            </a:r>
          </a:p>
          <a:p>
            <a:pPr marL="417910" lvl="1" indent="-160735">
              <a:buFont typeface="Arial" panose="020B0604020202020204" pitchFamily="34" charset="0"/>
              <a:buChar char="•"/>
            </a:pPr>
            <a:r>
              <a:rPr lang="en-US" sz="2400" dirty="0">
                <a:latin typeface="Arial" panose="020B0604020202020204" pitchFamily="34" charset="0"/>
                <a:cs typeface="Arial" panose="020B0604020202020204" pitchFamily="34" charset="0"/>
              </a:rPr>
              <a:t>Any member of the staff could fill this role</a:t>
            </a:r>
          </a:p>
          <a:p>
            <a:pPr marL="214313" indent="-214313">
              <a:buFont typeface="Arial" panose="020B0604020202020204" pitchFamily="34" charset="0"/>
              <a:buChar char="•"/>
            </a:pPr>
            <a:r>
              <a:rPr lang="en-US" sz="2400" dirty="0"/>
              <a:t>Include all recommended vaccines at each visit</a:t>
            </a:r>
          </a:p>
          <a:p>
            <a:pPr marL="214313" indent="-214313">
              <a:buFont typeface="Arial" panose="020B0604020202020204" pitchFamily="34" charset="0"/>
              <a:buChar char="•"/>
            </a:pPr>
            <a:r>
              <a:rPr lang="en-US" sz="2400" dirty="0"/>
              <a:t>Schedule periodic team meetings with all personnel to:</a:t>
            </a:r>
          </a:p>
          <a:p>
            <a:pPr marL="557213" lvl="1" indent="-214313">
              <a:buFont typeface="Arial" panose="020B0604020202020204" pitchFamily="34" charset="0"/>
              <a:buChar char="•"/>
            </a:pPr>
            <a:r>
              <a:rPr lang="en-US" sz="2400" dirty="0"/>
              <a:t>Improve patient flow</a:t>
            </a:r>
          </a:p>
          <a:p>
            <a:pPr marL="557213" lvl="1" indent="-214313">
              <a:buFont typeface="Arial" panose="020B0604020202020204" pitchFamily="34" charset="0"/>
              <a:buChar char="•"/>
            </a:pPr>
            <a:r>
              <a:rPr lang="en-US" sz="2400" dirty="0"/>
              <a:t>Improve quality of care</a:t>
            </a:r>
          </a:p>
          <a:p>
            <a:pPr marL="557213" lvl="1" indent="-214313">
              <a:buFont typeface="Arial" panose="020B0604020202020204" pitchFamily="34" charset="0"/>
              <a:buChar char="•"/>
            </a:pPr>
            <a:r>
              <a:rPr lang="en-US" sz="2400" dirty="0"/>
              <a:t>Discuss problems within the framework of the practice</a:t>
            </a:r>
          </a:p>
          <a:p>
            <a:pPr marL="417910" lvl="1" indent="-160735">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a:xfrm>
            <a:off x="11231136" y="6198085"/>
            <a:ext cx="477253" cy="432325"/>
          </a:xfrm>
        </p:spPr>
        <p:txBody>
          <a:bodyPr/>
          <a:lstStyle/>
          <a:p>
            <a:fld id="{6D22F896-40B5-4ADD-8801-0D06FADFA095}" type="slidenum">
              <a:rPr lang="en-US" smtClean="0"/>
              <a:t>63</a:t>
            </a:fld>
            <a:endParaRPr lang="en-US" dirty="0"/>
          </a:p>
        </p:txBody>
      </p:sp>
      <p:sp>
        <p:nvSpPr>
          <p:cNvPr id="5" name="Date Placeholder 4">
            <a:extLst>
              <a:ext uri="{FF2B5EF4-FFF2-40B4-BE49-F238E27FC236}">
                <a16:creationId xmlns:a16="http://schemas.microsoft.com/office/drawing/2014/main" id="{D72810AA-2D7C-5E46-8D65-5DA4ECBBDE46}"/>
              </a:ext>
            </a:extLst>
          </p:cNvPr>
          <p:cNvSpPr>
            <a:spLocks noGrp="1"/>
          </p:cNvSpPr>
          <p:nvPr>
            <p:ph type="dt" sz="half" idx="10"/>
          </p:nvPr>
        </p:nvSpPr>
        <p:spPr/>
        <p:txBody>
          <a:bodyPr/>
          <a:lstStyle/>
          <a:p>
            <a:r>
              <a:rPr lang="en-US"/>
              <a:t>6/24/22</a:t>
            </a:r>
            <a:endParaRPr lang="en-US" dirty="0"/>
          </a:p>
        </p:txBody>
      </p:sp>
      <p:sp>
        <p:nvSpPr>
          <p:cNvPr id="7" name="Footer Placeholder 6">
            <a:extLst>
              <a:ext uri="{FF2B5EF4-FFF2-40B4-BE49-F238E27FC236}">
                <a16:creationId xmlns:a16="http://schemas.microsoft.com/office/drawing/2014/main" id="{A83CE07F-A227-1549-9ABA-030D4324C976}"/>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9038543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BDC3CC-4BAA-A7D3-6287-1ECD0984B445}"/>
              </a:ext>
            </a:extLst>
          </p:cNvPr>
          <p:cNvSpPr>
            <a:spLocks noGrp="1"/>
          </p:cNvSpPr>
          <p:nvPr>
            <p:ph type="title"/>
          </p:nvPr>
        </p:nvSpPr>
        <p:spPr/>
        <p:txBody>
          <a:bodyPr/>
          <a:lstStyle/>
          <a:p>
            <a:r>
              <a:rPr kumimoji="0" lang="en-US" sz="4400" b="0" i="0" u="none" strike="noStrike" kern="1200" cap="none" spc="0" normalizeH="0" baseline="0" noProof="0" dirty="0">
                <a:ln>
                  <a:noFill/>
                </a:ln>
                <a:solidFill>
                  <a:schemeClr val="accent5"/>
                </a:solidFill>
                <a:effectLst/>
                <a:uLnTx/>
                <a:uFillTx/>
                <a:latin typeface="Calibri Light" panose="020F0302020204030204"/>
                <a:ea typeface="+mj-ea"/>
                <a:cs typeface="+mj-cs"/>
              </a:rPr>
              <a:t>Other vaccine news discussed at June 2022 ACIP meeting</a:t>
            </a:r>
            <a:endParaRPr lang="en-US" dirty="0">
              <a:solidFill>
                <a:schemeClr val="accent5"/>
              </a:solidFill>
            </a:endParaRPr>
          </a:p>
        </p:txBody>
      </p:sp>
      <p:sp>
        <p:nvSpPr>
          <p:cNvPr id="6" name="Content Placeholder 5">
            <a:extLst>
              <a:ext uri="{FF2B5EF4-FFF2-40B4-BE49-F238E27FC236}">
                <a16:creationId xmlns:a16="http://schemas.microsoft.com/office/drawing/2014/main" id="{5D99D8B6-F8FB-B88F-E048-ADD6BFBF517B}"/>
              </a:ext>
            </a:extLst>
          </p:cNvPr>
          <p:cNvSpPr>
            <a:spLocks noGrp="1"/>
          </p:cNvSpPr>
          <p:nvPr>
            <p:ph idx="1"/>
          </p:nvPr>
        </p:nvSpPr>
        <p:spPr/>
        <p:txBody>
          <a:bodyPr>
            <a:normAutofit fontScale="92500" lnSpcReduction="2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schemeClr val="tx1"/>
                </a:solidFill>
                <a:effectLst/>
                <a:uLnTx/>
                <a:uFillTx/>
                <a:latin typeface="Calibri" panose="020F0502020204030204"/>
                <a:ea typeface="+mn-ea"/>
                <a:cs typeface="+mn-cs"/>
              </a:rPr>
              <a:t>RSV – </a:t>
            </a:r>
            <a:r>
              <a:rPr kumimoji="0" lang="en-US" sz="2000" b="0" i="0" u="none" strike="noStrike" kern="1200" cap="none" spc="0" normalizeH="0" baseline="0" noProof="0" dirty="0">
                <a:ln>
                  <a:noFill/>
                </a:ln>
                <a:solidFill>
                  <a:schemeClr val="tx1"/>
                </a:solidFill>
                <a:effectLst/>
                <a:uLnTx/>
                <a:uFillTx/>
                <a:latin typeface="Calibri" panose="020F0502020204030204"/>
                <a:ea typeface="+mn-ea"/>
                <a:cs typeface="+mn-cs"/>
              </a:rPr>
              <a:t>ACIP discussed the substantial burden of RSV disease in infants and in older adults and those with chronic health conditions. Several new products, including vaccines for adults and a long-acting (5 months or longer) single-dose monoclonal antibody (</a:t>
            </a:r>
            <a:r>
              <a:rPr kumimoji="0" lang="en-US" sz="2000" b="0" i="0" u="none" strike="noStrike" kern="1200" cap="none" spc="0" normalizeH="0" baseline="0" noProof="0" dirty="0" err="1">
                <a:ln>
                  <a:noFill/>
                </a:ln>
                <a:solidFill>
                  <a:schemeClr val="tx1"/>
                </a:solidFill>
                <a:effectLst/>
                <a:uLnTx/>
                <a:uFillTx/>
                <a:latin typeface="Calibri" panose="020F0502020204030204"/>
                <a:ea typeface="+mn-ea"/>
                <a:cs typeface="+mn-cs"/>
              </a:rPr>
              <a:t>mAb</a:t>
            </a:r>
            <a:r>
              <a:rPr kumimoji="0" lang="en-US" sz="2000" b="0" i="0" u="none" strike="noStrike" kern="1200" cap="none" spc="0" normalizeH="0" baseline="0" noProof="0" dirty="0">
                <a:ln>
                  <a:noFill/>
                </a:ln>
                <a:solidFill>
                  <a:schemeClr val="tx1"/>
                </a:solidFill>
                <a:effectLst/>
                <a:uLnTx/>
                <a:uFillTx/>
                <a:latin typeface="Calibri" panose="020F0502020204030204"/>
                <a:ea typeface="+mn-ea"/>
                <a:cs typeface="+mn-cs"/>
              </a:rPr>
              <a:t>) for newborns and infants are in late stages of clinical development and may be eligible for FDA licensure during 2023.</a:t>
            </a:r>
            <a:br>
              <a:rPr kumimoji="0" lang="en-US" sz="2000" b="0" i="0" u="none" strike="noStrike" kern="1200" cap="none" spc="0" normalizeH="0" baseline="0" noProof="0" dirty="0">
                <a:ln>
                  <a:noFill/>
                </a:ln>
                <a:solidFill>
                  <a:schemeClr val="tx1"/>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schemeClr val="tx1"/>
                </a:solidFill>
                <a:effectLst/>
                <a:uLnTx/>
                <a:uFillTx/>
                <a:latin typeface="Calibri" panose="020F0502020204030204"/>
                <a:ea typeface="+mn-ea"/>
                <a:cs typeface="+mn-cs"/>
              </a:rPr>
              <a:t> </a:t>
            </a:r>
            <a:br>
              <a:rPr kumimoji="0" lang="en-US" sz="2000" b="0" i="0" u="none" strike="noStrike" kern="1200" cap="none" spc="0" normalizeH="0" baseline="0" noProof="0" dirty="0">
                <a:ln>
                  <a:noFill/>
                </a:ln>
                <a:solidFill>
                  <a:schemeClr val="tx1"/>
                </a:solidFill>
                <a:effectLst/>
                <a:uLnTx/>
                <a:uFillTx/>
                <a:latin typeface="Calibri" panose="020F0502020204030204"/>
                <a:ea typeface="+mn-ea"/>
                <a:cs typeface="+mn-cs"/>
              </a:rPr>
            </a:br>
            <a:r>
              <a:rPr kumimoji="0" lang="en-US" sz="2000" b="0" i="1" u="none" strike="noStrike" kern="1200" cap="none" spc="0" normalizeH="0" baseline="0" noProof="0" dirty="0">
                <a:ln>
                  <a:noFill/>
                </a:ln>
                <a:solidFill>
                  <a:schemeClr val="tx1"/>
                </a:solidFill>
                <a:effectLst/>
                <a:uLnTx/>
                <a:uFillTx/>
                <a:latin typeface="Calibri" panose="020F0502020204030204"/>
                <a:ea typeface="+mn-ea"/>
                <a:cs typeface="+mn-cs"/>
              </a:rPr>
              <a:t>HPV -</a:t>
            </a:r>
            <a:r>
              <a:rPr kumimoji="0" lang="en-US" sz="2000" b="0" i="0" u="none" strike="noStrike" kern="1200" cap="none" spc="0" normalizeH="0" baseline="0" noProof="0" dirty="0">
                <a:ln>
                  <a:noFill/>
                </a:ln>
                <a:solidFill>
                  <a:schemeClr val="tx1"/>
                </a:solidFill>
                <a:effectLst/>
                <a:uLnTx/>
                <a:uFillTx/>
                <a:latin typeface="Calibri" panose="020F0502020204030204"/>
                <a:ea typeface="+mn-ea"/>
                <a:cs typeface="+mn-cs"/>
              </a:rPr>
              <a:t> Information was provided about the recent decision by the World Health Organization’s Strategic Advisory Group of Experts (SAGE) to recommend 1-dose HPV vaccination as an option in settings where use of a single dose will allow countries to expand HPV vaccination programs to more age groups. Early evidence suggests that a single dose may be sufficient to provide a sustained, high level of protection from infection with HPV strains in the vaccine that may be close to the benefit of 2 doses; however, there is no plan at this time to consider a one-dose HPV vaccination schedule in the United States.</a:t>
            </a:r>
            <a:br>
              <a:rPr kumimoji="0" lang="en-US" sz="2000" b="0" i="0" u="none" strike="noStrike" kern="1200" cap="none" spc="0" normalizeH="0" baseline="0" noProof="0" dirty="0">
                <a:ln>
                  <a:noFill/>
                </a:ln>
                <a:solidFill>
                  <a:schemeClr val="tx1"/>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schemeClr val="tx1"/>
                </a:solidFill>
                <a:effectLst/>
                <a:uLnTx/>
                <a:uFillTx/>
                <a:latin typeface="Calibri" panose="020F0502020204030204"/>
                <a:ea typeface="+mn-ea"/>
                <a:cs typeface="+mn-cs"/>
              </a:rPr>
              <a:t> </a:t>
            </a:r>
            <a:br>
              <a:rPr kumimoji="0" lang="en-US" sz="2000" b="0" i="0" u="none" strike="noStrike" kern="1200" cap="none" spc="0" normalizeH="0" baseline="0" noProof="0" dirty="0">
                <a:ln>
                  <a:noFill/>
                </a:ln>
                <a:solidFill>
                  <a:schemeClr val="tx1"/>
                </a:solidFill>
                <a:effectLst/>
                <a:uLnTx/>
                <a:uFillTx/>
                <a:latin typeface="Calibri" panose="020F0502020204030204"/>
                <a:ea typeface="+mn-ea"/>
                <a:cs typeface="+mn-cs"/>
              </a:rPr>
            </a:br>
            <a:r>
              <a:rPr kumimoji="0" lang="en-US" sz="2000" b="0" i="1" u="none" strike="noStrike" kern="1200" cap="none" spc="0" normalizeH="0" baseline="0" noProof="0" dirty="0">
                <a:ln>
                  <a:noFill/>
                </a:ln>
                <a:solidFill>
                  <a:schemeClr val="tx1"/>
                </a:solidFill>
                <a:effectLst/>
                <a:uLnTx/>
                <a:uFillTx/>
                <a:latin typeface="Calibri" panose="020F0502020204030204"/>
                <a:ea typeface="+mn-ea"/>
                <a:cs typeface="+mn-cs"/>
              </a:rPr>
              <a:t>Monkeypox – </a:t>
            </a:r>
            <a:r>
              <a:rPr kumimoji="0" lang="en-US" sz="2000" b="0" i="0" u="none" strike="noStrike" kern="1200" cap="none" spc="0" normalizeH="0" baseline="0" noProof="0" dirty="0">
                <a:ln>
                  <a:noFill/>
                </a:ln>
                <a:solidFill>
                  <a:schemeClr val="tx1"/>
                </a:solidFill>
                <a:effectLst/>
                <a:uLnTx/>
                <a:uFillTx/>
                <a:latin typeface="Calibri" panose="020F0502020204030204"/>
                <a:ea typeface="+mn-ea"/>
                <a:cs typeface="+mn-cs"/>
              </a:rPr>
              <a:t>The committee discussed the ongoing monkeypox outbreak in the United States. Two vaccines are available for post-exposure or pre-exposure prophylaxis when indicated: a live vaccine (ACAM2000, Emergent BioSolutions) and a replication-deficient live vaccine (</a:t>
            </a:r>
            <a:r>
              <a:rPr kumimoji="0" lang="en-US" sz="2000" b="0" i="0" u="none" strike="noStrike" kern="1200" cap="none" spc="0" normalizeH="0" baseline="0" noProof="0" dirty="0" err="1">
                <a:ln>
                  <a:noFill/>
                </a:ln>
                <a:solidFill>
                  <a:schemeClr val="tx1"/>
                </a:solidFill>
                <a:effectLst/>
                <a:uLnTx/>
                <a:uFillTx/>
                <a:latin typeface="Calibri" panose="020F0502020204030204"/>
                <a:ea typeface="+mn-ea"/>
                <a:cs typeface="+mn-cs"/>
              </a:rPr>
              <a:t>Jynneos</a:t>
            </a:r>
            <a:r>
              <a:rPr kumimoji="0" lang="en-US" sz="2000" b="0" i="0" u="none" strike="noStrike" kern="1200" cap="none" spc="0" normalizeH="0" baseline="0" noProof="0" dirty="0">
                <a:ln>
                  <a:noFill/>
                </a:ln>
                <a:solidFill>
                  <a:schemeClr val="tx1"/>
                </a:solidFill>
                <a:effectLst/>
                <a:uLnTx/>
                <a:uFillTx/>
                <a:latin typeface="Calibri" panose="020F0502020204030204"/>
                <a:ea typeface="+mn-ea"/>
                <a:cs typeface="+mn-cs"/>
              </a:rPr>
              <a:t>, Bavarian Nordic). Images in the presentation slides show how the skin lesions of monkeypox (deep-seated pustules or vesicles) in the current outbreak may differ from previous outbreaks. Clinicians who suspect monkeypox should contact their state or local public health department for consultation and assistance with specimen collection and testing. Commercial lab testing may be available. Visit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https://www.cdc.gov/poxvirus/monkeypox/clinicians/index.html</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chemeClr val="tx1"/>
                </a:solidFill>
                <a:effectLst/>
                <a:uLnTx/>
                <a:uFillTx/>
                <a:latin typeface="Calibri" panose="020F0502020204030204"/>
                <a:ea typeface="+mn-ea"/>
                <a:cs typeface="+mn-cs"/>
              </a:rPr>
              <a:t>for further guidance.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2" name="Date Placeholder 1">
            <a:extLst>
              <a:ext uri="{FF2B5EF4-FFF2-40B4-BE49-F238E27FC236}">
                <a16:creationId xmlns:a16="http://schemas.microsoft.com/office/drawing/2014/main" id="{DA71739C-662A-EAB8-91CB-2F0555C91CF2}"/>
              </a:ext>
            </a:extLst>
          </p:cNvPr>
          <p:cNvSpPr>
            <a:spLocks noGrp="1"/>
          </p:cNvSpPr>
          <p:nvPr>
            <p:ph type="dt" sz="half" idx="10"/>
          </p:nvPr>
        </p:nvSpPr>
        <p:spPr>
          <a:xfrm>
            <a:off x="838200" y="6356350"/>
            <a:ext cx="7315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6/24/22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https://www.immunize.org/express/issue1640.asp#IZX</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https://www.cdc.gov/poxvirus/monkeypox/clinicians/index.html</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3" name="Footer Placeholder 2">
            <a:extLst>
              <a:ext uri="{FF2B5EF4-FFF2-40B4-BE49-F238E27FC236}">
                <a16:creationId xmlns:a16="http://schemas.microsoft.com/office/drawing/2014/main" id="{F8ABD679-409A-FCEC-5D86-624A74A4B4F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E496532-D4DF-9B1C-821F-C54BFB4B0ABA}"/>
              </a:ext>
            </a:extLst>
          </p:cNvPr>
          <p:cNvSpPr>
            <a:spLocks noGrp="1"/>
          </p:cNvSpPr>
          <p:nvPr>
            <p:ph type="sldNum" sz="quarter" idx="12"/>
          </p:nvPr>
        </p:nvSpPr>
        <p:spPr/>
        <p:txBody>
          <a:bodyPr/>
          <a:lstStyle/>
          <a:p>
            <a:fld id="{6D22F896-40B5-4ADD-8801-0D06FADFA095}" type="slidenum">
              <a:rPr lang="en-US" smtClean="0"/>
              <a:t>64</a:t>
            </a:fld>
            <a:endParaRPr lang="en-US" dirty="0"/>
          </a:p>
        </p:txBody>
      </p:sp>
    </p:spTree>
    <p:extLst>
      <p:ext uri="{BB962C8B-B14F-4D97-AF65-F5344CB8AC3E}">
        <p14:creationId xmlns:p14="http://schemas.microsoft.com/office/powerpoint/2010/main" val="15770470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0516F-6D41-64BD-09A2-23420766191E}"/>
              </a:ext>
            </a:extLst>
          </p:cNvPr>
          <p:cNvSpPr>
            <a:spLocks noGrp="1"/>
          </p:cNvSpPr>
          <p:nvPr>
            <p:ph type="title"/>
          </p:nvPr>
        </p:nvSpPr>
        <p:spPr/>
        <p:txBody>
          <a:bodyPr/>
          <a:lstStyle/>
          <a:p>
            <a:r>
              <a:rPr lang="en-US" dirty="0"/>
              <a:t>*Place holder for COVID slides</a:t>
            </a:r>
          </a:p>
        </p:txBody>
      </p:sp>
      <p:sp>
        <p:nvSpPr>
          <p:cNvPr id="3" name="Date Placeholder 2">
            <a:extLst>
              <a:ext uri="{FF2B5EF4-FFF2-40B4-BE49-F238E27FC236}">
                <a16:creationId xmlns:a16="http://schemas.microsoft.com/office/drawing/2014/main" id="{DA3FD1ED-C608-F732-2EBA-7478B22F2EB9}"/>
              </a:ext>
            </a:extLst>
          </p:cNvPr>
          <p:cNvSpPr>
            <a:spLocks noGrp="1"/>
          </p:cNvSpPr>
          <p:nvPr>
            <p:ph type="dt" sz="half" idx="10"/>
          </p:nvPr>
        </p:nvSpPr>
        <p:spPr/>
        <p:txBody>
          <a:bodyPr/>
          <a:lstStyle/>
          <a:p>
            <a:r>
              <a:rPr lang="en-US" dirty="0"/>
              <a:t>9/12/22</a:t>
            </a:r>
          </a:p>
        </p:txBody>
      </p:sp>
      <p:sp>
        <p:nvSpPr>
          <p:cNvPr id="4" name="Footer Placeholder 3">
            <a:extLst>
              <a:ext uri="{FF2B5EF4-FFF2-40B4-BE49-F238E27FC236}">
                <a16:creationId xmlns:a16="http://schemas.microsoft.com/office/drawing/2014/main" id="{79719EF0-CB03-991B-BB27-6EA3971FDD3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1D128FF-650F-0E0B-1C2C-EEDE30FBE27D}"/>
              </a:ext>
            </a:extLst>
          </p:cNvPr>
          <p:cNvSpPr>
            <a:spLocks noGrp="1"/>
          </p:cNvSpPr>
          <p:nvPr>
            <p:ph type="sldNum" sz="quarter" idx="12"/>
          </p:nvPr>
        </p:nvSpPr>
        <p:spPr/>
        <p:txBody>
          <a:bodyPr/>
          <a:lstStyle/>
          <a:p>
            <a:fld id="{6D22F896-40B5-4ADD-8801-0D06FADFA095}" type="slidenum">
              <a:rPr lang="en-US" smtClean="0"/>
              <a:t>65</a:t>
            </a:fld>
            <a:endParaRPr lang="en-US" dirty="0"/>
          </a:p>
        </p:txBody>
      </p:sp>
    </p:spTree>
    <p:extLst>
      <p:ext uri="{BB962C8B-B14F-4D97-AF65-F5344CB8AC3E}">
        <p14:creationId xmlns:p14="http://schemas.microsoft.com/office/powerpoint/2010/main" val="29879564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438400" y="1981200"/>
            <a:ext cx="7315200" cy="1569660"/>
          </a:xfrm>
          <a:prstGeom prst="rect">
            <a:avLst/>
          </a:prstGeom>
        </p:spPr>
        <p:txBody>
          <a:bodyPr wrap="square">
            <a:spAutoFit/>
          </a:bodyPr>
          <a:lstStyle/>
          <a:p>
            <a:pPr algn="ctr"/>
            <a:r>
              <a:rPr lang="en-US" sz="4800" b="1" dirty="0">
                <a:solidFill>
                  <a:srgbClr val="FFFF99"/>
                </a:solidFill>
                <a:latin typeface="Calibri"/>
              </a:rPr>
              <a:t>Critical Elements for </a:t>
            </a:r>
          </a:p>
          <a:p>
            <a:pPr algn="ctr"/>
            <a:r>
              <a:rPr lang="en-US" sz="4800" b="1" dirty="0">
                <a:solidFill>
                  <a:srgbClr val="FFFF99"/>
                </a:solidFill>
                <a:latin typeface="Calibri"/>
              </a:rPr>
              <a:t>Immunization Services</a:t>
            </a:r>
            <a:endParaRPr lang="en-US" sz="4800" b="1" dirty="0">
              <a:solidFill>
                <a:srgbClr val="FFFFFF"/>
              </a:solidFill>
              <a:latin typeface="Calibri"/>
            </a:endParaRPr>
          </a:p>
        </p:txBody>
      </p:sp>
      <p:pic>
        <p:nvPicPr>
          <p:cNvPr id="3074" name="Picture 2" descr="C:\Users\ALANJ\Pictures\2279ac70e31e9d616f03dd8627bd301a.jpg"/>
          <p:cNvPicPr>
            <a:picLocks noChangeAspect="1" noChangeArrowheads="1"/>
          </p:cNvPicPr>
          <p:nvPr/>
        </p:nvPicPr>
        <p:blipFill>
          <a:blip r:embed="rId3" cstate="print"/>
          <a:srcRect/>
          <a:stretch>
            <a:fillRect/>
          </a:stretch>
        </p:blipFill>
        <p:spPr bwMode="auto">
          <a:xfrm>
            <a:off x="9753600" y="5562554"/>
            <a:ext cx="1752600" cy="715416"/>
          </a:xfrm>
          <a:prstGeom prst="rect">
            <a:avLst/>
          </a:prstGeom>
          <a:noFill/>
        </p:spPr>
      </p:pic>
      <p:sp>
        <p:nvSpPr>
          <p:cNvPr id="3" name="Slide Number Placeholder 2"/>
          <p:cNvSpPr>
            <a:spLocks noGrp="1"/>
          </p:cNvSpPr>
          <p:nvPr>
            <p:ph type="sldNum" sz="quarter" idx="12"/>
          </p:nvPr>
        </p:nvSpPr>
        <p:spPr/>
        <p:txBody>
          <a:bodyPr/>
          <a:lstStyle/>
          <a:p>
            <a:fld id="{6D22F896-40B5-4ADD-8801-0D06FADFA095}" type="slidenum">
              <a:rPr lang="en-US" smtClean="0"/>
              <a:t>66</a:t>
            </a:fld>
            <a:endParaRPr lang="en-US" dirty="0"/>
          </a:p>
        </p:txBody>
      </p:sp>
      <p:sp>
        <p:nvSpPr>
          <p:cNvPr id="2" name="Date Placeholder 1">
            <a:extLst>
              <a:ext uri="{FF2B5EF4-FFF2-40B4-BE49-F238E27FC236}">
                <a16:creationId xmlns:a16="http://schemas.microsoft.com/office/drawing/2014/main" id="{18F983B0-D2E0-C84B-9856-A6F96F7B5C3B}"/>
              </a:ext>
            </a:extLst>
          </p:cNvPr>
          <p:cNvSpPr>
            <a:spLocks noGrp="1"/>
          </p:cNvSpPr>
          <p:nvPr>
            <p:ph type="dt" sz="half" idx="10"/>
          </p:nvPr>
        </p:nvSpPr>
        <p:spPr/>
        <p:txBody>
          <a:bodyPr/>
          <a:lstStyle/>
          <a:p>
            <a:r>
              <a:rPr lang="en-US"/>
              <a:t>6/24/22</a:t>
            </a:r>
            <a:endParaRPr lang="en-US" dirty="0"/>
          </a:p>
        </p:txBody>
      </p:sp>
      <p:sp>
        <p:nvSpPr>
          <p:cNvPr id="4" name="Footer Placeholder 3">
            <a:extLst>
              <a:ext uri="{FF2B5EF4-FFF2-40B4-BE49-F238E27FC236}">
                <a16:creationId xmlns:a16="http://schemas.microsoft.com/office/drawing/2014/main" id="{D1DAE332-36BD-514B-BEBB-8D265C216ED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6566221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446" y="414532"/>
            <a:ext cx="5975196" cy="847523"/>
          </a:xfrm>
        </p:spPr>
        <p:txBody>
          <a:bodyPr>
            <a:noAutofit/>
          </a:bodyPr>
          <a:lstStyle/>
          <a:p>
            <a:pPr algn="ctr"/>
            <a:r>
              <a:rPr lang="en-US" dirty="0">
                <a:solidFill>
                  <a:schemeClr val="accent5">
                    <a:lumMod val="60000"/>
                    <a:lumOff val="40000"/>
                  </a:schemeClr>
                </a:solidFill>
              </a:rPr>
              <a:t>Recommended Healthcare Personnel Vaccinations</a:t>
            </a:r>
          </a:p>
        </p:txBody>
      </p:sp>
      <p:sp>
        <p:nvSpPr>
          <p:cNvPr id="4" name="Text Placeholder 3"/>
          <p:cNvSpPr>
            <a:spLocks noGrp="1"/>
          </p:cNvSpPr>
          <p:nvPr>
            <p:ph type="body" sz="half" idx="2"/>
          </p:nvPr>
        </p:nvSpPr>
        <p:spPr>
          <a:xfrm>
            <a:off x="1008991" y="1605185"/>
            <a:ext cx="5684417" cy="4429855"/>
          </a:xfrm>
        </p:spPr>
        <p:txBody>
          <a:bodyPr>
            <a:normAutofit/>
          </a:bodyPr>
          <a:lstStyle/>
          <a:p>
            <a:pPr marL="214313" indent="-214313">
              <a:buFont typeface="Arial" panose="020B0604020202020204" pitchFamily="34" charset="0"/>
              <a:buChar char="•"/>
            </a:pPr>
            <a:r>
              <a:rPr lang="en-US" sz="2400" dirty="0"/>
              <a:t>Hepatitis B (exposure risk) check immunity</a:t>
            </a:r>
          </a:p>
          <a:p>
            <a:pPr marL="214313" indent="-214313">
              <a:buFont typeface="Arial" panose="020B0604020202020204" pitchFamily="34" charset="0"/>
              <a:buChar char="•"/>
            </a:pPr>
            <a:r>
              <a:rPr lang="en-US" sz="2400" dirty="0"/>
              <a:t>Influenza (annual)</a:t>
            </a:r>
          </a:p>
          <a:p>
            <a:pPr marL="214313" indent="-214313">
              <a:buFont typeface="Arial" panose="020B0604020202020204" pitchFamily="34" charset="0"/>
              <a:buChar char="•"/>
            </a:pPr>
            <a:r>
              <a:rPr lang="en-US" sz="2400" dirty="0"/>
              <a:t>Measles, Mumps, Rubella (MMR)</a:t>
            </a:r>
          </a:p>
          <a:p>
            <a:pPr marL="214313" indent="-214313">
              <a:buFont typeface="Arial" panose="020B0604020202020204" pitchFamily="34" charset="0"/>
              <a:buChar char="•"/>
            </a:pPr>
            <a:r>
              <a:rPr lang="en-US" sz="2400" dirty="0"/>
              <a:t>Varicella (Chickenpox)</a:t>
            </a:r>
          </a:p>
          <a:p>
            <a:pPr marL="214313" indent="-214313">
              <a:buFont typeface="Arial" panose="020B0604020202020204" pitchFamily="34" charset="0"/>
              <a:buChar char="•"/>
            </a:pPr>
            <a:r>
              <a:rPr lang="en-US" sz="2400" dirty="0"/>
              <a:t>Tetanus, Diphtheria, Pertussis (</a:t>
            </a:r>
            <a:r>
              <a:rPr lang="en-US" sz="2400" dirty="0" err="1"/>
              <a:t>Tdap</a:t>
            </a:r>
            <a:r>
              <a:rPr lang="en-US" sz="2400" dirty="0"/>
              <a:t>)</a:t>
            </a:r>
          </a:p>
          <a:p>
            <a:pPr marL="214313" indent="-214313">
              <a:buFont typeface="Arial" panose="020B0604020202020204" pitchFamily="34" charset="0"/>
              <a:buChar char="•"/>
            </a:pPr>
            <a:r>
              <a:rPr lang="en-US" sz="2400" dirty="0"/>
              <a:t>Meningococcal (recommended for microbiologists who are routinely exposed to isolates of N. </a:t>
            </a:r>
            <a:r>
              <a:rPr lang="en-US" sz="2400" dirty="0" err="1"/>
              <a:t>meningitidis</a:t>
            </a:r>
            <a:r>
              <a:rPr lang="en-US" sz="2400" dirty="0"/>
              <a:t>). </a:t>
            </a:r>
          </a:p>
          <a:p>
            <a:pPr marL="214313" indent="-214313">
              <a:buFont typeface="Arial" panose="020B0604020202020204" pitchFamily="34" charset="0"/>
              <a:buChar char="•"/>
            </a:pPr>
            <a:r>
              <a:rPr lang="en-US" sz="2400" dirty="0"/>
              <a:t>COVID-19 vaccine</a:t>
            </a:r>
          </a:p>
          <a:p>
            <a:pPr marL="214313" indent="-214313">
              <a:buFont typeface="Arial" panose="020B0604020202020204" pitchFamily="34" charset="0"/>
              <a:buChar char="•"/>
            </a:pPr>
            <a:endParaRPr lang="en-US" sz="2400" dirty="0"/>
          </a:p>
          <a:p>
            <a:endParaRPr lang="en-US" sz="2100" dirty="0"/>
          </a:p>
        </p:txBody>
      </p:sp>
      <p:sp>
        <p:nvSpPr>
          <p:cNvPr id="3" name="TextBox 2"/>
          <p:cNvSpPr txBox="1"/>
          <p:nvPr/>
        </p:nvSpPr>
        <p:spPr>
          <a:xfrm>
            <a:off x="1306567" y="6055004"/>
            <a:ext cx="4719557" cy="646331"/>
          </a:xfrm>
          <a:prstGeom prst="rect">
            <a:avLst/>
          </a:prstGeom>
          <a:noFill/>
        </p:spPr>
        <p:txBody>
          <a:bodyPr wrap="square" rtlCol="0">
            <a:spAutoFit/>
          </a:bodyPr>
          <a:lstStyle/>
          <a:p>
            <a:pPr defTabSz="685800">
              <a:spcBef>
                <a:spcPct val="50000"/>
              </a:spcBef>
            </a:pPr>
            <a:r>
              <a:rPr lang="en-US" sz="3600" b="1" i="1" kern="0" dirty="0">
                <a:solidFill>
                  <a:srgbClr val="FFFFCC"/>
                </a:solidFill>
              </a:rPr>
              <a:t>Are</a:t>
            </a:r>
            <a:r>
              <a:rPr lang="en-US" sz="3600" b="1" i="1" kern="0" dirty="0">
                <a:solidFill>
                  <a:srgbClr val="FFFF99"/>
                </a:solidFill>
              </a:rPr>
              <a:t> </a:t>
            </a:r>
            <a:r>
              <a:rPr lang="en-US" sz="3600" b="1" i="1" u="sng" kern="0" dirty="0">
                <a:solidFill>
                  <a:srgbClr val="FFFF99"/>
                </a:solidFill>
              </a:rPr>
              <a:t>YOU</a:t>
            </a:r>
            <a:r>
              <a:rPr lang="en-US" sz="3600" b="1" i="1" kern="0" dirty="0">
                <a:solidFill>
                  <a:srgbClr val="FFFF99"/>
                </a:solidFill>
              </a:rPr>
              <a:t> </a:t>
            </a:r>
            <a:r>
              <a:rPr lang="en-US" sz="3600" b="1" i="1" kern="0" dirty="0">
                <a:solidFill>
                  <a:srgbClr val="FFFFCC"/>
                </a:solidFill>
              </a:rPr>
              <a:t>up to date?</a:t>
            </a:r>
          </a:p>
        </p:txBody>
      </p:sp>
      <p:sp>
        <p:nvSpPr>
          <p:cNvPr id="5" name="TextBox 4"/>
          <p:cNvSpPr txBox="1"/>
          <p:nvPr/>
        </p:nvSpPr>
        <p:spPr>
          <a:xfrm>
            <a:off x="7930055" y="6393993"/>
            <a:ext cx="3281668" cy="300082"/>
          </a:xfrm>
          <a:prstGeom prst="rect">
            <a:avLst/>
          </a:prstGeom>
          <a:noFill/>
        </p:spPr>
        <p:txBody>
          <a:bodyPr wrap="none" rtlCol="0">
            <a:spAutoFit/>
          </a:bodyPr>
          <a:lstStyle/>
          <a:p>
            <a:pPr defTabSz="685800"/>
            <a:r>
              <a:rPr lang="en-US" sz="1350" kern="0" dirty="0"/>
              <a:t>Available at </a:t>
            </a:r>
            <a:r>
              <a:rPr lang="en-US" sz="1350" u="sng" kern="0" dirty="0">
                <a:solidFill>
                  <a:srgbClr val="00B0F0"/>
                </a:solidFill>
              </a:rPr>
              <a:t>www.immunize.org</a:t>
            </a:r>
            <a:r>
              <a:rPr lang="en-US" sz="1350" kern="0" dirty="0"/>
              <a:t>, P#2017</a:t>
            </a:r>
          </a:p>
        </p:txBody>
      </p:sp>
      <p:sp>
        <p:nvSpPr>
          <p:cNvPr id="7" name="Slide Number Placeholder 6"/>
          <p:cNvSpPr>
            <a:spLocks noGrp="1"/>
          </p:cNvSpPr>
          <p:nvPr>
            <p:ph type="sldNum" sz="quarter" idx="12"/>
          </p:nvPr>
        </p:nvSpPr>
        <p:spPr>
          <a:xfrm>
            <a:off x="9067757" y="6393993"/>
            <a:ext cx="2743200" cy="365125"/>
          </a:xfrm>
        </p:spPr>
        <p:txBody>
          <a:bodyPr/>
          <a:lstStyle/>
          <a:p>
            <a:fld id="{6D22F896-40B5-4ADD-8801-0D06FADFA095}" type="slidenum">
              <a:rPr lang="en-US" smtClean="0"/>
              <a:t>67</a:t>
            </a:fld>
            <a:endParaRPr lang="en-US" dirty="0"/>
          </a:p>
        </p:txBody>
      </p:sp>
      <p:pic>
        <p:nvPicPr>
          <p:cNvPr id="8" name="Content Placeholder 7"/>
          <p:cNvPicPr>
            <a:picLocks noGrp="1" noChangeAspect="1"/>
          </p:cNvPicPr>
          <p:nvPr>
            <p:ph idx="1"/>
          </p:nvPr>
        </p:nvPicPr>
        <p:blipFill>
          <a:blip r:embed="rId3"/>
          <a:stretch>
            <a:fillRect/>
          </a:stretch>
        </p:blipFill>
        <p:spPr>
          <a:xfrm>
            <a:off x="7236622" y="414532"/>
            <a:ext cx="4574335" cy="5827775"/>
          </a:xfrm>
          <a:prstGeom prst="rect">
            <a:avLst/>
          </a:prstGeom>
        </p:spPr>
      </p:pic>
      <p:sp>
        <p:nvSpPr>
          <p:cNvPr id="6" name="Date Placeholder 5">
            <a:extLst>
              <a:ext uri="{FF2B5EF4-FFF2-40B4-BE49-F238E27FC236}">
                <a16:creationId xmlns:a16="http://schemas.microsoft.com/office/drawing/2014/main" id="{5C96A93E-9E2D-1E44-A850-B3F434FF5530}"/>
              </a:ext>
            </a:extLst>
          </p:cNvPr>
          <p:cNvSpPr>
            <a:spLocks noGrp="1"/>
          </p:cNvSpPr>
          <p:nvPr>
            <p:ph type="dt" sz="half" idx="10"/>
          </p:nvPr>
        </p:nvSpPr>
        <p:spPr/>
        <p:txBody>
          <a:bodyPr/>
          <a:lstStyle/>
          <a:p>
            <a:r>
              <a:rPr lang="en-US"/>
              <a:t>6/24/22</a:t>
            </a:r>
            <a:endParaRPr lang="en-US" dirty="0"/>
          </a:p>
        </p:txBody>
      </p:sp>
      <p:sp>
        <p:nvSpPr>
          <p:cNvPr id="9" name="Footer Placeholder 8">
            <a:extLst>
              <a:ext uri="{FF2B5EF4-FFF2-40B4-BE49-F238E27FC236}">
                <a16:creationId xmlns:a16="http://schemas.microsoft.com/office/drawing/2014/main" id="{8C9EE851-2993-B948-8996-B092BCD1C45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0602066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837" y="23088"/>
            <a:ext cx="10515600" cy="1325563"/>
          </a:xfrm>
        </p:spPr>
        <p:txBody>
          <a:bodyPr>
            <a:normAutofit/>
          </a:bodyPr>
          <a:lstStyle/>
          <a:p>
            <a:pPr algn="ctr"/>
            <a:r>
              <a:rPr lang="en-US" sz="3200" dirty="0">
                <a:solidFill>
                  <a:schemeClr val="accent5">
                    <a:lumMod val="60000"/>
                    <a:lumOff val="40000"/>
                  </a:schemeClr>
                </a:solidFill>
              </a:rPr>
              <a:t>Hepatitis B Immunization Status for Previously Vaccinated HCP with No Post-vaccination Testing*</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793734948"/>
              </p:ext>
            </p:extLst>
          </p:nvPr>
        </p:nvGraphicFramePr>
        <p:xfrm>
          <a:off x="733779" y="1331807"/>
          <a:ext cx="10620022" cy="48222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838200" y="3228623"/>
            <a:ext cx="651933" cy="369332"/>
          </a:xfrm>
          <a:prstGeom prst="rect">
            <a:avLst/>
          </a:prstGeom>
          <a:noFill/>
        </p:spPr>
        <p:txBody>
          <a:bodyPr wrap="square" rtlCol="0">
            <a:spAutoFit/>
          </a:bodyPr>
          <a:lstStyle/>
          <a:p>
            <a:r>
              <a:rPr lang="en-US" b="1" dirty="0">
                <a:solidFill>
                  <a:srgbClr val="FF0000"/>
                </a:solidFill>
              </a:rPr>
              <a:t>NO</a:t>
            </a:r>
          </a:p>
        </p:txBody>
      </p:sp>
      <p:sp>
        <p:nvSpPr>
          <p:cNvPr id="9" name="TextBox 8"/>
          <p:cNvSpPr txBox="1"/>
          <p:nvPr/>
        </p:nvSpPr>
        <p:spPr>
          <a:xfrm>
            <a:off x="2246488" y="4301066"/>
            <a:ext cx="643467" cy="369332"/>
          </a:xfrm>
          <a:prstGeom prst="rect">
            <a:avLst/>
          </a:prstGeom>
          <a:noFill/>
        </p:spPr>
        <p:txBody>
          <a:bodyPr wrap="square" rtlCol="0">
            <a:spAutoFit/>
          </a:bodyPr>
          <a:lstStyle/>
          <a:p>
            <a:r>
              <a:rPr lang="en-US" b="1" dirty="0">
                <a:solidFill>
                  <a:srgbClr val="FF0000"/>
                </a:solidFill>
              </a:rPr>
              <a:t>NO</a:t>
            </a:r>
          </a:p>
        </p:txBody>
      </p:sp>
      <p:sp>
        <p:nvSpPr>
          <p:cNvPr id="10" name="Bent-Up Arrow 9"/>
          <p:cNvSpPr/>
          <p:nvPr/>
        </p:nvSpPr>
        <p:spPr>
          <a:xfrm rot="5400000">
            <a:off x="3859694" y="4729766"/>
            <a:ext cx="1039477" cy="1292320"/>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1" name="TextBox 10"/>
          <p:cNvSpPr txBox="1"/>
          <p:nvPr/>
        </p:nvSpPr>
        <p:spPr>
          <a:xfrm>
            <a:off x="3733272" y="5451783"/>
            <a:ext cx="530576" cy="369332"/>
          </a:xfrm>
          <a:prstGeom prst="rect">
            <a:avLst/>
          </a:prstGeom>
          <a:noFill/>
        </p:spPr>
        <p:txBody>
          <a:bodyPr wrap="square" rtlCol="0">
            <a:spAutoFit/>
          </a:bodyPr>
          <a:lstStyle/>
          <a:p>
            <a:r>
              <a:rPr lang="en-US" b="1" dirty="0">
                <a:solidFill>
                  <a:srgbClr val="FF0000"/>
                </a:solidFill>
              </a:rPr>
              <a:t>NO</a:t>
            </a:r>
          </a:p>
        </p:txBody>
      </p:sp>
      <p:sp>
        <p:nvSpPr>
          <p:cNvPr id="3" name="TextBox 2"/>
          <p:cNvSpPr txBox="1"/>
          <p:nvPr/>
        </p:nvSpPr>
        <p:spPr>
          <a:xfrm>
            <a:off x="8456587" y="2223357"/>
            <a:ext cx="3496088" cy="2677656"/>
          </a:xfrm>
          <a:prstGeom prst="rect">
            <a:avLst/>
          </a:prstGeom>
          <a:noFill/>
          <a:ln>
            <a:solidFill>
              <a:schemeClr val="tx1"/>
            </a:solidFill>
          </a:ln>
        </p:spPr>
        <p:txBody>
          <a:bodyPr wrap="square" rtlCol="0">
            <a:spAutoFit/>
          </a:bodyPr>
          <a:lstStyle/>
          <a:p>
            <a:pPr algn="ctr"/>
            <a:r>
              <a:rPr lang="en-US" sz="2400" dirty="0"/>
              <a:t>Document positive antibody status</a:t>
            </a:r>
          </a:p>
          <a:p>
            <a:pPr algn="ctr"/>
            <a:endParaRPr lang="en-US" sz="2400" dirty="0"/>
          </a:p>
          <a:p>
            <a:pPr algn="ctr"/>
            <a:r>
              <a:rPr lang="en-US" sz="2400" dirty="0"/>
              <a:t>No need for Hepatitis B prophylaxis, regardless of source patient </a:t>
            </a:r>
            <a:r>
              <a:rPr lang="en-US" sz="2400" dirty="0" err="1"/>
              <a:t>Hep</a:t>
            </a:r>
            <a:r>
              <a:rPr lang="en-US" sz="2400" dirty="0"/>
              <a:t> B surface antigen status</a:t>
            </a:r>
          </a:p>
        </p:txBody>
      </p:sp>
      <p:pic>
        <p:nvPicPr>
          <p:cNvPr id="6" name="Picture 5"/>
          <p:cNvPicPr>
            <a:picLocks noChangeAspect="1"/>
          </p:cNvPicPr>
          <p:nvPr/>
        </p:nvPicPr>
        <p:blipFill>
          <a:blip r:embed="rId8"/>
          <a:stretch>
            <a:fillRect/>
          </a:stretch>
        </p:blipFill>
        <p:spPr>
          <a:xfrm>
            <a:off x="5065976" y="5248213"/>
            <a:ext cx="4345984" cy="1236527"/>
          </a:xfrm>
          <a:prstGeom prst="rect">
            <a:avLst/>
          </a:prstGeom>
        </p:spPr>
      </p:pic>
      <p:sp>
        <p:nvSpPr>
          <p:cNvPr id="12" name="TextBox 11"/>
          <p:cNvSpPr txBox="1"/>
          <p:nvPr/>
        </p:nvSpPr>
        <p:spPr>
          <a:xfrm>
            <a:off x="5120146" y="5402724"/>
            <a:ext cx="4548592" cy="923330"/>
          </a:xfrm>
          <a:prstGeom prst="rect">
            <a:avLst/>
          </a:prstGeom>
          <a:noFill/>
        </p:spPr>
        <p:txBody>
          <a:bodyPr wrap="square" rtlCol="0">
            <a:spAutoFit/>
          </a:bodyPr>
          <a:lstStyle/>
          <a:p>
            <a:pPr marL="285750" indent="-285750">
              <a:buFont typeface="Arial" panose="020B0604020202020204" pitchFamily="34" charset="0"/>
              <a:buChar char="•"/>
            </a:pPr>
            <a:r>
              <a:rPr lang="en-US" dirty="0"/>
              <a:t>Document as “</a:t>
            </a:r>
            <a:r>
              <a:rPr lang="en-US" u="sng" dirty="0"/>
              <a:t>non-responder</a:t>
            </a:r>
            <a:r>
              <a:rPr lang="en-US" dirty="0"/>
              <a:t>”</a:t>
            </a:r>
          </a:p>
          <a:p>
            <a:pPr marL="285750" indent="-285750">
              <a:buFont typeface="Arial" panose="020B0604020202020204" pitchFamily="34" charset="0"/>
              <a:buChar char="•"/>
            </a:pPr>
            <a:r>
              <a:rPr lang="en-US" dirty="0"/>
              <a:t>Test for </a:t>
            </a:r>
            <a:r>
              <a:rPr lang="en-US" dirty="0" err="1"/>
              <a:t>HBsAg</a:t>
            </a:r>
            <a:r>
              <a:rPr lang="en-US" dirty="0"/>
              <a:t> and anti-</a:t>
            </a:r>
            <a:r>
              <a:rPr lang="en-US" dirty="0" err="1"/>
              <a:t>HBc</a:t>
            </a:r>
            <a:r>
              <a:rPr lang="en-US" dirty="0"/>
              <a:t> (core antigen) to determine infection status</a:t>
            </a:r>
          </a:p>
        </p:txBody>
      </p:sp>
      <p:sp>
        <p:nvSpPr>
          <p:cNvPr id="13" name="Right Arrow 12"/>
          <p:cNvSpPr/>
          <p:nvPr/>
        </p:nvSpPr>
        <p:spPr>
          <a:xfrm rot="317864">
            <a:off x="4936590" y="2220229"/>
            <a:ext cx="2190045" cy="383822"/>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6670931" y="2952128"/>
            <a:ext cx="1079518" cy="369332"/>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7992041" y="4144538"/>
            <a:ext cx="415778" cy="31305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16088" y="6176963"/>
            <a:ext cx="4078861" cy="307777"/>
          </a:xfrm>
          <a:prstGeom prst="rect">
            <a:avLst/>
          </a:prstGeom>
          <a:noFill/>
        </p:spPr>
        <p:txBody>
          <a:bodyPr wrap="square" rtlCol="0">
            <a:spAutoFit/>
          </a:bodyPr>
          <a:lstStyle/>
          <a:p>
            <a:r>
              <a:rPr lang="en-US" sz="1400" dirty="0"/>
              <a:t>*MMWR, April 20, 2018/Vol. 67/No. 15</a:t>
            </a:r>
          </a:p>
        </p:txBody>
      </p:sp>
      <p:sp>
        <p:nvSpPr>
          <p:cNvPr id="4" name="TextBox 3"/>
          <p:cNvSpPr txBox="1"/>
          <p:nvPr/>
        </p:nvSpPr>
        <p:spPr>
          <a:xfrm>
            <a:off x="5734756" y="1308941"/>
            <a:ext cx="6036736" cy="461665"/>
          </a:xfrm>
          <a:prstGeom prst="rect">
            <a:avLst/>
          </a:prstGeom>
          <a:noFill/>
        </p:spPr>
        <p:txBody>
          <a:bodyPr wrap="square" rtlCol="0">
            <a:spAutoFit/>
          </a:bodyPr>
          <a:lstStyle/>
          <a:p>
            <a:r>
              <a:rPr lang="en-US" sz="2400" dirty="0"/>
              <a:t>Positive antibody (anti-HBs) </a:t>
            </a:r>
            <a:r>
              <a:rPr lang="en-US" sz="2400" b="1" dirty="0">
                <a:solidFill>
                  <a:srgbClr val="FF0000"/>
                </a:solidFill>
              </a:rPr>
              <a:t>= ≥10 </a:t>
            </a:r>
            <a:r>
              <a:rPr lang="en-US" sz="2400" b="1" dirty="0" err="1">
                <a:solidFill>
                  <a:srgbClr val="FF0000"/>
                </a:solidFill>
              </a:rPr>
              <a:t>mIU</a:t>
            </a:r>
            <a:r>
              <a:rPr lang="en-US" sz="2400" b="1" dirty="0">
                <a:solidFill>
                  <a:srgbClr val="FF0000"/>
                </a:solidFill>
              </a:rPr>
              <a:t>/ml</a:t>
            </a:r>
          </a:p>
        </p:txBody>
      </p:sp>
      <p:sp>
        <p:nvSpPr>
          <p:cNvPr id="17" name="Slide Number Placeholder 16"/>
          <p:cNvSpPr>
            <a:spLocks noGrp="1"/>
          </p:cNvSpPr>
          <p:nvPr>
            <p:ph type="sldNum" sz="quarter" idx="12"/>
          </p:nvPr>
        </p:nvSpPr>
        <p:spPr/>
        <p:txBody>
          <a:bodyPr/>
          <a:lstStyle/>
          <a:p>
            <a:fld id="{6D22F896-40B5-4ADD-8801-0D06FADFA095}" type="slidenum">
              <a:rPr lang="en-US" smtClean="0"/>
              <a:t>68</a:t>
            </a:fld>
            <a:endParaRPr lang="en-US" dirty="0"/>
          </a:p>
        </p:txBody>
      </p:sp>
      <p:sp>
        <p:nvSpPr>
          <p:cNvPr id="5" name="Date Placeholder 4">
            <a:extLst>
              <a:ext uri="{FF2B5EF4-FFF2-40B4-BE49-F238E27FC236}">
                <a16:creationId xmlns:a16="http://schemas.microsoft.com/office/drawing/2014/main" id="{A87F89E5-F462-6C41-B701-203F6CCB5B31}"/>
              </a:ext>
            </a:extLst>
          </p:cNvPr>
          <p:cNvSpPr>
            <a:spLocks noGrp="1"/>
          </p:cNvSpPr>
          <p:nvPr>
            <p:ph type="dt" sz="half" idx="10"/>
          </p:nvPr>
        </p:nvSpPr>
        <p:spPr/>
        <p:txBody>
          <a:bodyPr/>
          <a:lstStyle/>
          <a:p>
            <a:r>
              <a:rPr lang="en-US"/>
              <a:t>6/24/22</a:t>
            </a:r>
            <a:endParaRPr lang="en-US" dirty="0"/>
          </a:p>
        </p:txBody>
      </p:sp>
      <p:sp>
        <p:nvSpPr>
          <p:cNvPr id="18" name="Footer Placeholder 17">
            <a:extLst>
              <a:ext uri="{FF2B5EF4-FFF2-40B4-BE49-F238E27FC236}">
                <a16:creationId xmlns:a16="http://schemas.microsoft.com/office/drawing/2014/main" id="{95F9190A-4F5C-BD4A-BDE1-35E1E477A68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4354902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87802" y="277806"/>
            <a:ext cx="5504039" cy="954107"/>
          </a:xfrm>
          <a:prstGeom prst="rect">
            <a:avLst/>
          </a:prstGeom>
          <a:noFill/>
        </p:spPr>
        <p:txBody>
          <a:bodyPr wrap="square" rtlCol="0">
            <a:spAutoFit/>
          </a:bodyPr>
          <a:lstStyle/>
          <a:p>
            <a:pPr algn="ctr"/>
            <a:r>
              <a:rPr lang="en-US" sz="2800" dirty="0">
                <a:solidFill>
                  <a:srgbClr val="FFFF99"/>
                </a:solidFill>
                <a:latin typeface="+mj-lt"/>
              </a:rPr>
              <a:t>2022 Childhood and Adolescent Immunization Schedules*</a:t>
            </a:r>
          </a:p>
        </p:txBody>
      </p:sp>
      <p:sp>
        <p:nvSpPr>
          <p:cNvPr id="6" name="TextBox 5"/>
          <p:cNvSpPr txBox="1"/>
          <p:nvPr/>
        </p:nvSpPr>
        <p:spPr>
          <a:xfrm>
            <a:off x="451556" y="1610187"/>
            <a:ext cx="7823764"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t>Recommended Schedule for  Children Ages 0-18 Years</a:t>
            </a:r>
          </a:p>
          <a:p>
            <a:pPr marL="285750" indent="-285750">
              <a:buFont typeface="Arial" panose="020B0604020202020204" pitchFamily="34" charset="0"/>
              <a:buChar char="•"/>
            </a:pPr>
            <a:r>
              <a:rPr lang="en-US" sz="2000" dirty="0"/>
              <a:t>Catch-up Schedule</a:t>
            </a:r>
          </a:p>
          <a:p>
            <a:pPr marL="285750" indent="-285750">
              <a:buFont typeface="Arial" panose="020B0604020202020204" pitchFamily="34" charset="0"/>
              <a:buChar char="•"/>
            </a:pPr>
            <a:r>
              <a:rPr lang="en-US" sz="2000" dirty="0"/>
              <a:t>Vaccines that might be indicated for children and adolescents aged 18 years or younger based on medical indications</a:t>
            </a:r>
          </a:p>
        </p:txBody>
      </p:sp>
      <p:sp>
        <p:nvSpPr>
          <p:cNvPr id="7" name="TextBox 6"/>
          <p:cNvSpPr txBox="1"/>
          <p:nvPr/>
        </p:nvSpPr>
        <p:spPr>
          <a:xfrm>
            <a:off x="451556" y="3358006"/>
            <a:ext cx="7652314" cy="1015663"/>
          </a:xfrm>
          <a:prstGeom prst="rect">
            <a:avLst/>
          </a:prstGeom>
          <a:noFill/>
        </p:spPr>
        <p:txBody>
          <a:bodyPr wrap="square" rtlCol="0">
            <a:spAutoFit/>
          </a:bodyPr>
          <a:lstStyle/>
          <a:p>
            <a:r>
              <a:rPr lang="en-US" sz="2000" dirty="0"/>
              <a:t>Changes</a:t>
            </a:r>
          </a:p>
          <a:p>
            <a:pPr marL="285750" indent="-285750">
              <a:buFont typeface="Arial" panose="020B0604020202020204" pitchFamily="34" charset="0"/>
              <a:buChar char="•"/>
            </a:pPr>
            <a:r>
              <a:rPr lang="en-US" sz="2000" dirty="0"/>
              <a:t>Clarification of the charts</a:t>
            </a:r>
          </a:p>
          <a:p>
            <a:pPr marL="285750" indent="-285750">
              <a:buFont typeface="Arial" panose="020B0604020202020204" pitchFamily="34" charset="0"/>
              <a:buChar char="•"/>
            </a:pPr>
            <a:r>
              <a:rPr lang="en-US" sz="2000" dirty="0"/>
              <a:t>Additional information in the Notes section</a:t>
            </a:r>
          </a:p>
        </p:txBody>
      </p:sp>
      <p:sp>
        <p:nvSpPr>
          <p:cNvPr id="9" name="TextBox 8"/>
          <p:cNvSpPr txBox="1"/>
          <p:nvPr/>
        </p:nvSpPr>
        <p:spPr>
          <a:xfrm>
            <a:off x="1356018" y="4677130"/>
            <a:ext cx="5501700" cy="1384995"/>
          </a:xfrm>
          <a:prstGeom prst="rect">
            <a:avLst/>
          </a:prstGeom>
          <a:noFill/>
        </p:spPr>
        <p:txBody>
          <a:bodyPr wrap="square" rtlCol="0">
            <a:spAutoFit/>
          </a:bodyPr>
          <a:lstStyle/>
          <a:p>
            <a:r>
              <a:rPr lang="en-US" sz="2800" b="1" dirty="0">
                <a:solidFill>
                  <a:srgbClr val="FFFF00"/>
                </a:solidFill>
              </a:rPr>
              <a:t>READ THE FOOTNOTES TO ACCESS SPECIFIC VACCINE ADMINISTRATION DETAILS!</a:t>
            </a:r>
          </a:p>
        </p:txBody>
      </p:sp>
      <p:sp>
        <p:nvSpPr>
          <p:cNvPr id="11" name="Slide Number Placeholder 10"/>
          <p:cNvSpPr>
            <a:spLocks noGrp="1"/>
          </p:cNvSpPr>
          <p:nvPr>
            <p:ph type="sldNum" sz="quarter" idx="12"/>
          </p:nvPr>
        </p:nvSpPr>
        <p:spPr/>
        <p:txBody>
          <a:bodyPr/>
          <a:lstStyle/>
          <a:p>
            <a:fld id="{6D22F896-40B5-4ADD-8801-0D06FADFA095}" type="slidenum">
              <a:rPr lang="en-US" smtClean="0"/>
              <a:t>69</a:t>
            </a:fld>
            <a:endParaRPr lang="en-US" dirty="0"/>
          </a:p>
        </p:txBody>
      </p:sp>
      <p:pic>
        <p:nvPicPr>
          <p:cNvPr id="10" name="Picture 9"/>
          <p:cNvPicPr>
            <a:picLocks noChangeAspect="1"/>
          </p:cNvPicPr>
          <p:nvPr/>
        </p:nvPicPr>
        <p:blipFill>
          <a:blip r:embed="rId3"/>
          <a:stretch>
            <a:fillRect/>
          </a:stretch>
        </p:blipFill>
        <p:spPr>
          <a:xfrm>
            <a:off x="9194705" y="229196"/>
            <a:ext cx="2453095" cy="1890434"/>
          </a:xfrm>
          <a:prstGeom prst="rect">
            <a:avLst/>
          </a:prstGeom>
        </p:spPr>
      </p:pic>
      <p:pic>
        <p:nvPicPr>
          <p:cNvPr id="12" name="Picture 11"/>
          <p:cNvPicPr>
            <a:picLocks noChangeAspect="1"/>
          </p:cNvPicPr>
          <p:nvPr/>
        </p:nvPicPr>
        <p:blipFill>
          <a:blip r:embed="rId4"/>
          <a:stretch>
            <a:fillRect/>
          </a:stretch>
        </p:blipFill>
        <p:spPr>
          <a:xfrm>
            <a:off x="9168995" y="2376066"/>
            <a:ext cx="2478805" cy="1937240"/>
          </a:xfrm>
          <a:prstGeom prst="rect">
            <a:avLst/>
          </a:prstGeom>
        </p:spPr>
      </p:pic>
      <p:pic>
        <p:nvPicPr>
          <p:cNvPr id="13" name="Picture 12"/>
          <p:cNvPicPr>
            <a:picLocks noChangeAspect="1"/>
          </p:cNvPicPr>
          <p:nvPr/>
        </p:nvPicPr>
        <p:blipFill>
          <a:blip r:embed="rId5"/>
          <a:stretch>
            <a:fillRect/>
          </a:stretch>
        </p:blipFill>
        <p:spPr>
          <a:xfrm>
            <a:off x="9194705" y="4521133"/>
            <a:ext cx="2453095" cy="1879473"/>
          </a:xfrm>
          <a:prstGeom prst="rect">
            <a:avLst/>
          </a:prstGeom>
        </p:spPr>
      </p:pic>
      <p:sp>
        <p:nvSpPr>
          <p:cNvPr id="14" name="TextBox 13">
            <a:extLst>
              <a:ext uri="{FF2B5EF4-FFF2-40B4-BE49-F238E27FC236}">
                <a16:creationId xmlns:a16="http://schemas.microsoft.com/office/drawing/2014/main" id="{15BAF0A8-2B26-FD42-A1BA-3BC1EBFF6609}"/>
              </a:ext>
            </a:extLst>
          </p:cNvPr>
          <p:cNvSpPr txBox="1"/>
          <p:nvPr/>
        </p:nvSpPr>
        <p:spPr>
          <a:xfrm>
            <a:off x="635028" y="6217850"/>
            <a:ext cx="7243848" cy="276999"/>
          </a:xfrm>
          <a:prstGeom prst="rect">
            <a:avLst/>
          </a:prstGeom>
          <a:noFill/>
        </p:spPr>
        <p:txBody>
          <a:bodyPr wrap="square" rtlCol="0">
            <a:spAutoFit/>
          </a:bodyPr>
          <a:lstStyle/>
          <a:p>
            <a:r>
              <a:rPr lang="en-US" sz="1200" dirty="0"/>
              <a:t> https://</a:t>
            </a:r>
            <a:r>
              <a:rPr lang="en-US" sz="1200" dirty="0" err="1"/>
              <a:t>www.cdc.gov</a:t>
            </a:r>
            <a:r>
              <a:rPr lang="en-US" sz="1200" dirty="0"/>
              <a:t>/vaccines/schedules/hcp/</a:t>
            </a:r>
            <a:r>
              <a:rPr lang="en-US" sz="1200" dirty="0" err="1"/>
              <a:t>imz</a:t>
            </a:r>
            <a:r>
              <a:rPr lang="en-US" sz="1200" dirty="0"/>
              <a:t>/child-</a:t>
            </a:r>
            <a:r>
              <a:rPr lang="en-US" sz="1200" dirty="0" err="1"/>
              <a:t>adolescent.html</a:t>
            </a:r>
            <a:endParaRPr lang="en-US" sz="1200" dirty="0"/>
          </a:p>
        </p:txBody>
      </p:sp>
      <p:sp>
        <p:nvSpPr>
          <p:cNvPr id="2" name="Date Placeholder 1">
            <a:extLst>
              <a:ext uri="{FF2B5EF4-FFF2-40B4-BE49-F238E27FC236}">
                <a16:creationId xmlns:a16="http://schemas.microsoft.com/office/drawing/2014/main" id="{1C83F299-B470-A043-AD13-A1C8B68B59F2}"/>
              </a:ext>
            </a:extLst>
          </p:cNvPr>
          <p:cNvSpPr>
            <a:spLocks noGrp="1"/>
          </p:cNvSpPr>
          <p:nvPr>
            <p:ph type="dt" sz="half" idx="10"/>
          </p:nvPr>
        </p:nvSpPr>
        <p:spPr/>
        <p:txBody>
          <a:bodyPr/>
          <a:lstStyle/>
          <a:p>
            <a:r>
              <a:rPr lang="en-US"/>
              <a:t>6/24/22</a:t>
            </a:r>
            <a:endParaRPr lang="en-US" dirty="0"/>
          </a:p>
        </p:txBody>
      </p:sp>
      <p:sp>
        <p:nvSpPr>
          <p:cNvPr id="3" name="Footer Placeholder 2">
            <a:extLst>
              <a:ext uri="{FF2B5EF4-FFF2-40B4-BE49-F238E27FC236}">
                <a16:creationId xmlns:a16="http://schemas.microsoft.com/office/drawing/2014/main" id="{7CF52893-D72E-FA45-801A-103406A9048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084054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973868" y="308731"/>
            <a:ext cx="6172200" cy="884109"/>
          </a:xfrm>
        </p:spPr>
        <p:txBody>
          <a:bodyPr/>
          <a:lstStyle/>
          <a:p>
            <a:pPr algn="ctr" eaLnBrk="1" hangingPunct="1"/>
            <a:r>
              <a:rPr sz="3600" dirty="0">
                <a:solidFill>
                  <a:schemeClr val="accent5">
                    <a:lumMod val="60000"/>
                    <a:lumOff val="40000"/>
                  </a:schemeClr>
                </a:solidFill>
                <a:cs typeface="Arial" pitchFamily="34" charset="0"/>
              </a:rPr>
              <a:t>Community Immunity </a:t>
            </a:r>
            <a:br>
              <a:rPr lang="en-US" sz="3600" dirty="0">
                <a:solidFill>
                  <a:schemeClr val="accent5">
                    <a:lumMod val="60000"/>
                    <a:lumOff val="40000"/>
                  </a:schemeClr>
                </a:solidFill>
                <a:cs typeface="Arial" pitchFamily="34" charset="0"/>
              </a:rPr>
            </a:br>
            <a:r>
              <a:rPr lang="en-US" sz="2000" dirty="0">
                <a:solidFill>
                  <a:schemeClr val="accent5">
                    <a:lumMod val="60000"/>
                    <a:lumOff val="40000"/>
                  </a:schemeClr>
                </a:solidFill>
                <a:cs typeface="Arial" pitchFamily="34" charset="0"/>
              </a:rPr>
              <a:t>Formerly known as “Herd Immunity”*</a:t>
            </a:r>
            <a:endParaRPr sz="2000" dirty="0">
              <a:solidFill>
                <a:schemeClr val="accent5">
                  <a:lumMod val="60000"/>
                  <a:lumOff val="40000"/>
                </a:schemeClr>
              </a:solidFill>
              <a:cs typeface="Arial" pitchFamily="34" charset="0"/>
            </a:endParaRPr>
          </a:p>
        </p:txBody>
      </p:sp>
      <p:grpSp>
        <p:nvGrpSpPr>
          <p:cNvPr id="5" name="Group 4"/>
          <p:cNvGrpSpPr/>
          <p:nvPr/>
        </p:nvGrpSpPr>
        <p:grpSpPr>
          <a:xfrm>
            <a:off x="2607944" y="1630111"/>
            <a:ext cx="6800241" cy="4088963"/>
            <a:chOff x="1544638" y="1630041"/>
            <a:chExt cx="6551612" cy="4689797"/>
          </a:xfrm>
        </p:grpSpPr>
        <p:sp>
          <p:nvSpPr>
            <p:cNvPr id="6" name="Rectangle 3"/>
            <p:cNvSpPr>
              <a:spLocks noChangeArrowheads="1"/>
            </p:cNvSpPr>
            <p:nvPr/>
          </p:nvSpPr>
          <p:spPr bwMode="auto">
            <a:xfrm>
              <a:off x="4576763" y="1882775"/>
              <a:ext cx="30670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defTabSz="333375">
                <a:lnSpc>
                  <a:spcPct val="85000"/>
                </a:lnSpc>
                <a:buClr>
                  <a:srgbClr val="000000"/>
                </a:buClr>
                <a:buSzPct val="90000"/>
              </a:pPr>
              <a:r>
                <a:rPr lang="en-US" dirty="0"/>
                <a:t>Transmitting</a:t>
              </a:r>
              <a:r>
                <a:rPr lang="en-US" sz="1575" dirty="0"/>
                <a:t> </a:t>
              </a:r>
              <a:r>
                <a:rPr lang="en-US" dirty="0"/>
                <a:t>case</a:t>
              </a:r>
            </a:p>
          </p:txBody>
        </p:sp>
        <p:grpSp>
          <p:nvGrpSpPr>
            <p:cNvPr id="7" name="Group 4"/>
            <p:cNvGrpSpPr>
              <a:grpSpLocks/>
            </p:cNvGrpSpPr>
            <p:nvPr/>
          </p:nvGrpSpPr>
          <p:grpSpPr bwMode="auto">
            <a:xfrm>
              <a:off x="2089150" y="4705350"/>
              <a:ext cx="293688" cy="773113"/>
              <a:chOff x="1898" y="2926"/>
              <a:chExt cx="209" cy="487"/>
            </a:xfrm>
          </p:grpSpPr>
          <p:sp>
            <p:nvSpPr>
              <p:cNvPr id="43" name="Freeform 5"/>
              <p:cNvSpPr>
                <a:spLocks/>
              </p:cNvSpPr>
              <p:nvPr/>
            </p:nvSpPr>
            <p:spPr bwMode="auto">
              <a:xfrm>
                <a:off x="1898" y="3021"/>
                <a:ext cx="209" cy="392"/>
              </a:xfrm>
              <a:custGeom>
                <a:avLst/>
                <a:gdLst>
                  <a:gd name="T0" fmla="*/ 8 w 204"/>
                  <a:gd name="T1" fmla="*/ 8 h 444"/>
                  <a:gd name="T2" fmla="*/ 8 w 204"/>
                  <a:gd name="T3" fmla="*/ 8 h 444"/>
                  <a:gd name="T4" fmla="*/ 108 w 204"/>
                  <a:gd name="T5" fmla="*/ 8 h 444"/>
                  <a:gd name="T6" fmla="*/ 108 w 204"/>
                  <a:gd name="T7" fmla="*/ 4 h 444"/>
                  <a:gd name="T8" fmla="*/ 78 w 204"/>
                  <a:gd name="T9" fmla="*/ 4 h 444"/>
                  <a:gd name="T10" fmla="*/ 62 w 204"/>
                  <a:gd name="T11" fmla="*/ 4 h 444"/>
                  <a:gd name="T12" fmla="*/ 57 w 204"/>
                  <a:gd name="T13" fmla="*/ 4 h 444"/>
                  <a:gd name="T14" fmla="*/ 0 w 204"/>
                  <a:gd name="T15" fmla="*/ 4 h 444"/>
                  <a:gd name="T16" fmla="*/ 0 w 204"/>
                  <a:gd name="T17" fmla="*/ 0 h 444"/>
                  <a:gd name="T18" fmla="*/ 173 w 204"/>
                  <a:gd name="T19" fmla="*/ 0 h 444"/>
                  <a:gd name="T20" fmla="*/ 269 w 204"/>
                  <a:gd name="T21" fmla="*/ 0 h 444"/>
                  <a:gd name="T22" fmla="*/ 438 w 204"/>
                  <a:gd name="T23" fmla="*/ 0 h 444"/>
                  <a:gd name="T24" fmla="*/ 438 w 204"/>
                  <a:gd name="T25" fmla="*/ 4 h 444"/>
                  <a:gd name="T26" fmla="*/ 376 w 204"/>
                  <a:gd name="T27" fmla="*/ 4 h 444"/>
                  <a:gd name="T28" fmla="*/ 358 w 204"/>
                  <a:gd name="T29" fmla="*/ 4 h 444"/>
                  <a:gd name="T30" fmla="*/ 327 w 204"/>
                  <a:gd name="T31" fmla="*/ 4 h 444"/>
                  <a:gd name="T32" fmla="*/ 327 w 204"/>
                  <a:gd name="T33" fmla="*/ 8 h 444"/>
                  <a:gd name="T34" fmla="*/ 424 w 204"/>
                  <a:gd name="T35" fmla="*/ 8 h 444"/>
                  <a:gd name="T36" fmla="*/ 424 w 204"/>
                  <a:gd name="T37" fmla="*/ 8 h 444"/>
                  <a:gd name="T38" fmla="*/ 235 w 204"/>
                  <a:gd name="T39" fmla="*/ 8 h 444"/>
                  <a:gd name="T40" fmla="*/ 225 w 204"/>
                  <a:gd name="T41" fmla="*/ 4 h 444"/>
                  <a:gd name="T42" fmla="*/ 205 w 204"/>
                  <a:gd name="T43" fmla="*/ 8 h 444"/>
                  <a:gd name="T44" fmla="*/ 8 w 204"/>
                  <a:gd name="T45" fmla="*/ 8 h 444"/>
                  <a:gd name="T46" fmla="*/ 8 w 204"/>
                  <a:gd name="T47" fmla="*/ 8 h 4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4"/>
                  <a:gd name="T73" fmla="*/ 0 h 444"/>
                  <a:gd name="T74" fmla="*/ 204 w 204"/>
                  <a:gd name="T75" fmla="*/ 444 h 4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4" h="444">
                    <a:moveTo>
                      <a:pt x="8" y="443"/>
                    </a:moveTo>
                    <a:lnTo>
                      <a:pt x="8" y="419"/>
                    </a:lnTo>
                    <a:lnTo>
                      <a:pt x="52" y="407"/>
                    </a:lnTo>
                    <a:lnTo>
                      <a:pt x="52" y="56"/>
                    </a:lnTo>
                    <a:lnTo>
                      <a:pt x="38" y="56"/>
                    </a:lnTo>
                    <a:lnTo>
                      <a:pt x="30" y="227"/>
                    </a:lnTo>
                    <a:lnTo>
                      <a:pt x="25" y="227"/>
                    </a:lnTo>
                    <a:lnTo>
                      <a:pt x="0" y="227"/>
                    </a:lnTo>
                    <a:lnTo>
                      <a:pt x="0" y="0"/>
                    </a:lnTo>
                    <a:lnTo>
                      <a:pt x="81" y="0"/>
                    </a:lnTo>
                    <a:lnTo>
                      <a:pt x="125" y="0"/>
                    </a:lnTo>
                    <a:lnTo>
                      <a:pt x="203" y="0"/>
                    </a:lnTo>
                    <a:lnTo>
                      <a:pt x="203" y="227"/>
                    </a:lnTo>
                    <a:lnTo>
                      <a:pt x="173" y="227"/>
                    </a:lnTo>
                    <a:lnTo>
                      <a:pt x="165" y="56"/>
                    </a:lnTo>
                    <a:lnTo>
                      <a:pt x="151" y="56"/>
                    </a:lnTo>
                    <a:lnTo>
                      <a:pt x="151" y="407"/>
                    </a:lnTo>
                    <a:lnTo>
                      <a:pt x="195" y="419"/>
                    </a:lnTo>
                    <a:lnTo>
                      <a:pt x="195" y="443"/>
                    </a:lnTo>
                    <a:lnTo>
                      <a:pt x="108" y="426"/>
                    </a:lnTo>
                    <a:lnTo>
                      <a:pt x="103" y="235"/>
                    </a:lnTo>
                    <a:lnTo>
                      <a:pt x="95" y="426"/>
                    </a:lnTo>
                    <a:lnTo>
                      <a:pt x="8" y="443"/>
                    </a:lnTo>
                  </a:path>
                </a:pathLst>
              </a:custGeom>
              <a:solidFill>
                <a:srgbClr val="FFFF00"/>
              </a:solidFill>
              <a:ln w="9525">
                <a:solidFill>
                  <a:srgbClr val="000000"/>
                </a:solidFill>
                <a:round/>
                <a:headEnd/>
                <a:tailEnd/>
              </a:ln>
            </p:spPr>
            <p:txBody>
              <a:bodyPr/>
              <a:lstStyle/>
              <a:p>
                <a:endParaRPr lang="en-US" dirty="0"/>
              </a:p>
            </p:txBody>
          </p:sp>
          <p:sp>
            <p:nvSpPr>
              <p:cNvPr id="44" name="Oval 6"/>
              <p:cNvSpPr>
                <a:spLocks noChangeArrowheads="1"/>
              </p:cNvSpPr>
              <p:nvPr/>
            </p:nvSpPr>
            <p:spPr bwMode="auto">
              <a:xfrm>
                <a:off x="1950" y="2926"/>
                <a:ext cx="104" cy="89"/>
              </a:xfrm>
              <a:prstGeom prst="ellipse">
                <a:avLst/>
              </a:prstGeom>
              <a:solidFill>
                <a:srgbClr val="FFFF00"/>
              </a:solidFill>
              <a:ln w="9525">
                <a:solidFill>
                  <a:srgbClr val="000000"/>
                </a:solidFill>
                <a:round/>
                <a:headEnd/>
                <a:tailEnd/>
              </a:ln>
            </p:spPr>
            <p:txBody>
              <a:bodyPr wrap="none" anchor="ctr"/>
              <a:lstStyle/>
              <a:p>
                <a:endParaRPr lang="en-US" dirty="0"/>
              </a:p>
            </p:txBody>
          </p:sp>
        </p:grpSp>
        <p:sp>
          <p:nvSpPr>
            <p:cNvPr id="8" name="Freeform 7"/>
            <p:cNvSpPr>
              <a:spLocks/>
            </p:cNvSpPr>
            <p:nvPr/>
          </p:nvSpPr>
          <p:spPr bwMode="auto">
            <a:xfrm>
              <a:off x="4462463" y="1784350"/>
              <a:ext cx="293687" cy="622300"/>
            </a:xfrm>
            <a:custGeom>
              <a:avLst/>
              <a:gdLst>
                <a:gd name="T0" fmla="*/ 2147483647 w 204"/>
                <a:gd name="T1" fmla="*/ 2147483647 h 444"/>
                <a:gd name="T2" fmla="*/ 2147483647 w 204"/>
                <a:gd name="T3" fmla="*/ 2147483647 h 444"/>
                <a:gd name="T4" fmla="*/ 2147483647 w 204"/>
                <a:gd name="T5" fmla="*/ 2147483647 h 444"/>
                <a:gd name="T6" fmla="*/ 2147483647 w 204"/>
                <a:gd name="T7" fmla="*/ 2147483647 h 444"/>
                <a:gd name="T8" fmla="*/ 2147483647 w 204"/>
                <a:gd name="T9" fmla="*/ 2147483647 h 444"/>
                <a:gd name="T10" fmla="*/ 2147483647 w 204"/>
                <a:gd name="T11" fmla="*/ 2147483647 h 444"/>
                <a:gd name="T12" fmla="*/ 2147483647 w 204"/>
                <a:gd name="T13" fmla="*/ 2147483647 h 444"/>
                <a:gd name="T14" fmla="*/ 0 w 204"/>
                <a:gd name="T15" fmla="*/ 2147483647 h 444"/>
                <a:gd name="T16" fmla="*/ 0 w 204"/>
                <a:gd name="T17" fmla="*/ 0 h 444"/>
                <a:gd name="T18" fmla="*/ 2147483647 w 204"/>
                <a:gd name="T19" fmla="*/ 0 h 444"/>
                <a:gd name="T20" fmla="*/ 2147483647 w 204"/>
                <a:gd name="T21" fmla="*/ 0 h 444"/>
                <a:gd name="T22" fmla="*/ 2147483647 w 204"/>
                <a:gd name="T23" fmla="*/ 0 h 444"/>
                <a:gd name="T24" fmla="*/ 2147483647 w 204"/>
                <a:gd name="T25" fmla="*/ 2147483647 h 444"/>
                <a:gd name="T26" fmla="*/ 2147483647 w 204"/>
                <a:gd name="T27" fmla="*/ 2147483647 h 444"/>
                <a:gd name="T28" fmla="*/ 2147483647 w 204"/>
                <a:gd name="T29" fmla="*/ 2147483647 h 444"/>
                <a:gd name="T30" fmla="*/ 2147483647 w 204"/>
                <a:gd name="T31" fmla="*/ 2147483647 h 444"/>
                <a:gd name="T32" fmla="*/ 2147483647 w 204"/>
                <a:gd name="T33" fmla="*/ 2147483647 h 444"/>
                <a:gd name="T34" fmla="*/ 2147483647 w 204"/>
                <a:gd name="T35" fmla="*/ 2147483647 h 444"/>
                <a:gd name="T36" fmla="*/ 2147483647 w 204"/>
                <a:gd name="T37" fmla="*/ 2147483647 h 444"/>
                <a:gd name="T38" fmla="*/ 2147483647 w 204"/>
                <a:gd name="T39" fmla="*/ 2147483647 h 444"/>
                <a:gd name="T40" fmla="*/ 2147483647 w 204"/>
                <a:gd name="T41" fmla="*/ 2147483647 h 444"/>
                <a:gd name="T42" fmla="*/ 2147483647 w 204"/>
                <a:gd name="T43" fmla="*/ 2147483647 h 444"/>
                <a:gd name="T44" fmla="*/ 2147483647 w 204"/>
                <a:gd name="T45" fmla="*/ 2147483647 h 444"/>
                <a:gd name="T46" fmla="*/ 2147483647 w 204"/>
                <a:gd name="T47" fmla="*/ 2147483647 h 4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4"/>
                <a:gd name="T73" fmla="*/ 0 h 444"/>
                <a:gd name="T74" fmla="*/ 204 w 204"/>
                <a:gd name="T75" fmla="*/ 444 h 4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4" h="444">
                  <a:moveTo>
                    <a:pt x="8" y="443"/>
                  </a:moveTo>
                  <a:lnTo>
                    <a:pt x="8" y="419"/>
                  </a:lnTo>
                  <a:lnTo>
                    <a:pt x="52" y="408"/>
                  </a:lnTo>
                  <a:lnTo>
                    <a:pt x="52" y="57"/>
                  </a:lnTo>
                  <a:lnTo>
                    <a:pt x="38" y="57"/>
                  </a:lnTo>
                  <a:lnTo>
                    <a:pt x="30" y="227"/>
                  </a:lnTo>
                  <a:lnTo>
                    <a:pt x="25" y="227"/>
                  </a:lnTo>
                  <a:lnTo>
                    <a:pt x="0" y="227"/>
                  </a:lnTo>
                  <a:lnTo>
                    <a:pt x="0" y="0"/>
                  </a:lnTo>
                  <a:lnTo>
                    <a:pt x="81" y="0"/>
                  </a:lnTo>
                  <a:lnTo>
                    <a:pt x="125" y="0"/>
                  </a:lnTo>
                  <a:lnTo>
                    <a:pt x="203" y="0"/>
                  </a:lnTo>
                  <a:lnTo>
                    <a:pt x="203" y="227"/>
                  </a:lnTo>
                  <a:lnTo>
                    <a:pt x="173" y="227"/>
                  </a:lnTo>
                  <a:lnTo>
                    <a:pt x="165" y="57"/>
                  </a:lnTo>
                  <a:lnTo>
                    <a:pt x="152" y="57"/>
                  </a:lnTo>
                  <a:lnTo>
                    <a:pt x="152" y="408"/>
                  </a:lnTo>
                  <a:lnTo>
                    <a:pt x="195" y="419"/>
                  </a:lnTo>
                  <a:lnTo>
                    <a:pt x="195" y="443"/>
                  </a:lnTo>
                  <a:lnTo>
                    <a:pt x="108" y="427"/>
                  </a:lnTo>
                  <a:lnTo>
                    <a:pt x="103" y="235"/>
                  </a:lnTo>
                  <a:lnTo>
                    <a:pt x="95" y="427"/>
                  </a:lnTo>
                  <a:lnTo>
                    <a:pt x="8" y="443"/>
                  </a:lnTo>
                </a:path>
              </a:pathLst>
            </a:custGeom>
            <a:solidFill>
              <a:srgbClr val="00FF00"/>
            </a:solidFill>
            <a:ln w="9525">
              <a:solidFill>
                <a:srgbClr val="000000"/>
              </a:solidFill>
              <a:round/>
              <a:headEnd/>
              <a:tailEnd/>
            </a:ln>
          </p:spPr>
          <p:txBody>
            <a:bodyPr/>
            <a:lstStyle/>
            <a:p>
              <a:endParaRPr lang="en-US" dirty="0"/>
            </a:p>
          </p:txBody>
        </p:sp>
        <p:sp>
          <p:nvSpPr>
            <p:cNvPr id="9" name="Oval 9"/>
            <p:cNvSpPr>
              <a:spLocks noChangeArrowheads="1"/>
            </p:cNvSpPr>
            <p:nvPr/>
          </p:nvSpPr>
          <p:spPr bwMode="auto">
            <a:xfrm>
              <a:off x="4545506" y="1630041"/>
              <a:ext cx="142875" cy="142875"/>
            </a:xfrm>
            <a:prstGeom prst="ellipse">
              <a:avLst/>
            </a:prstGeom>
            <a:solidFill>
              <a:srgbClr val="00FF00"/>
            </a:solidFill>
            <a:ln w="9525">
              <a:solidFill>
                <a:srgbClr val="000000"/>
              </a:solidFill>
              <a:round/>
              <a:headEnd/>
              <a:tailEnd/>
            </a:ln>
          </p:spPr>
          <p:txBody>
            <a:bodyPr wrap="none" anchor="ctr"/>
            <a:lstStyle/>
            <a:p>
              <a:endParaRPr lang="en-US" dirty="0"/>
            </a:p>
          </p:txBody>
        </p:sp>
        <p:grpSp>
          <p:nvGrpSpPr>
            <p:cNvPr id="10" name="Group 10"/>
            <p:cNvGrpSpPr>
              <a:grpSpLocks/>
            </p:cNvGrpSpPr>
            <p:nvPr/>
          </p:nvGrpSpPr>
          <p:grpSpPr bwMode="auto">
            <a:xfrm>
              <a:off x="3714750" y="3181350"/>
              <a:ext cx="293688" cy="777875"/>
              <a:chOff x="2333" y="1728"/>
              <a:chExt cx="185" cy="487"/>
            </a:xfrm>
          </p:grpSpPr>
          <p:sp>
            <p:nvSpPr>
              <p:cNvPr id="41" name="Freeform 11"/>
              <p:cNvSpPr>
                <a:spLocks/>
              </p:cNvSpPr>
              <p:nvPr/>
            </p:nvSpPr>
            <p:spPr bwMode="auto">
              <a:xfrm>
                <a:off x="2333" y="1824"/>
                <a:ext cx="185" cy="391"/>
              </a:xfrm>
              <a:custGeom>
                <a:avLst/>
                <a:gdLst>
                  <a:gd name="T0" fmla="*/ 5 w 204"/>
                  <a:gd name="T1" fmla="*/ 8 h 444"/>
                  <a:gd name="T2" fmla="*/ 5 w 204"/>
                  <a:gd name="T3" fmla="*/ 8 h 444"/>
                  <a:gd name="T4" fmla="*/ 5 w 204"/>
                  <a:gd name="T5" fmla="*/ 7 h 444"/>
                  <a:gd name="T6" fmla="*/ 5 w 204"/>
                  <a:gd name="T7" fmla="*/ 4 h 444"/>
                  <a:gd name="T8" fmla="*/ 5 w 204"/>
                  <a:gd name="T9" fmla="*/ 4 h 444"/>
                  <a:gd name="T10" fmla="*/ 5 w 204"/>
                  <a:gd name="T11" fmla="*/ 4 h 444"/>
                  <a:gd name="T12" fmla="*/ 5 w 204"/>
                  <a:gd name="T13" fmla="*/ 4 h 444"/>
                  <a:gd name="T14" fmla="*/ 0 w 204"/>
                  <a:gd name="T15" fmla="*/ 4 h 444"/>
                  <a:gd name="T16" fmla="*/ 0 w 204"/>
                  <a:gd name="T17" fmla="*/ 0 h 444"/>
                  <a:gd name="T18" fmla="*/ 5 w 204"/>
                  <a:gd name="T19" fmla="*/ 0 h 444"/>
                  <a:gd name="T20" fmla="*/ 5 w 204"/>
                  <a:gd name="T21" fmla="*/ 0 h 444"/>
                  <a:gd name="T22" fmla="*/ 10 w 204"/>
                  <a:gd name="T23" fmla="*/ 0 h 444"/>
                  <a:gd name="T24" fmla="*/ 10 w 204"/>
                  <a:gd name="T25" fmla="*/ 4 h 444"/>
                  <a:gd name="T26" fmla="*/ 8 w 204"/>
                  <a:gd name="T27" fmla="*/ 4 h 444"/>
                  <a:gd name="T28" fmla="*/ 8 w 204"/>
                  <a:gd name="T29" fmla="*/ 4 h 444"/>
                  <a:gd name="T30" fmla="*/ 7 w 204"/>
                  <a:gd name="T31" fmla="*/ 4 h 444"/>
                  <a:gd name="T32" fmla="*/ 7 w 204"/>
                  <a:gd name="T33" fmla="*/ 7 h 444"/>
                  <a:gd name="T34" fmla="*/ 9 w 204"/>
                  <a:gd name="T35" fmla="*/ 8 h 444"/>
                  <a:gd name="T36" fmla="*/ 9 w 204"/>
                  <a:gd name="T37" fmla="*/ 8 h 444"/>
                  <a:gd name="T38" fmla="*/ 5 w 204"/>
                  <a:gd name="T39" fmla="*/ 8 h 444"/>
                  <a:gd name="T40" fmla="*/ 5 w 204"/>
                  <a:gd name="T41" fmla="*/ 4 h 444"/>
                  <a:gd name="T42" fmla="*/ 5 w 204"/>
                  <a:gd name="T43" fmla="*/ 8 h 444"/>
                  <a:gd name="T44" fmla="*/ 5 w 204"/>
                  <a:gd name="T45" fmla="*/ 8 h 444"/>
                  <a:gd name="T46" fmla="*/ 5 w 204"/>
                  <a:gd name="T47" fmla="*/ 8 h 4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4"/>
                  <a:gd name="T73" fmla="*/ 0 h 444"/>
                  <a:gd name="T74" fmla="*/ 204 w 204"/>
                  <a:gd name="T75" fmla="*/ 444 h 4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4" h="444">
                    <a:moveTo>
                      <a:pt x="8" y="443"/>
                    </a:moveTo>
                    <a:lnTo>
                      <a:pt x="8" y="419"/>
                    </a:lnTo>
                    <a:lnTo>
                      <a:pt x="51" y="407"/>
                    </a:lnTo>
                    <a:lnTo>
                      <a:pt x="51" y="56"/>
                    </a:lnTo>
                    <a:lnTo>
                      <a:pt x="38" y="56"/>
                    </a:lnTo>
                    <a:lnTo>
                      <a:pt x="30" y="227"/>
                    </a:lnTo>
                    <a:lnTo>
                      <a:pt x="25" y="227"/>
                    </a:lnTo>
                    <a:lnTo>
                      <a:pt x="0" y="227"/>
                    </a:lnTo>
                    <a:lnTo>
                      <a:pt x="0" y="0"/>
                    </a:lnTo>
                    <a:lnTo>
                      <a:pt x="81" y="0"/>
                    </a:lnTo>
                    <a:lnTo>
                      <a:pt x="124" y="0"/>
                    </a:lnTo>
                    <a:lnTo>
                      <a:pt x="203" y="0"/>
                    </a:lnTo>
                    <a:lnTo>
                      <a:pt x="203" y="227"/>
                    </a:lnTo>
                    <a:lnTo>
                      <a:pt x="173" y="227"/>
                    </a:lnTo>
                    <a:lnTo>
                      <a:pt x="165" y="56"/>
                    </a:lnTo>
                    <a:lnTo>
                      <a:pt x="152" y="56"/>
                    </a:lnTo>
                    <a:lnTo>
                      <a:pt x="152" y="407"/>
                    </a:lnTo>
                    <a:lnTo>
                      <a:pt x="195" y="419"/>
                    </a:lnTo>
                    <a:lnTo>
                      <a:pt x="195" y="443"/>
                    </a:lnTo>
                    <a:lnTo>
                      <a:pt x="108" y="426"/>
                    </a:lnTo>
                    <a:lnTo>
                      <a:pt x="103" y="235"/>
                    </a:lnTo>
                    <a:lnTo>
                      <a:pt x="94" y="426"/>
                    </a:lnTo>
                    <a:lnTo>
                      <a:pt x="8" y="443"/>
                    </a:lnTo>
                  </a:path>
                </a:pathLst>
              </a:custGeom>
              <a:solidFill>
                <a:srgbClr val="FFFF00"/>
              </a:solidFill>
              <a:ln w="9525">
                <a:solidFill>
                  <a:srgbClr val="000000"/>
                </a:solidFill>
                <a:round/>
                <a:headEnd/>
                <a:tailEnd/>
              </a:ln>
            </p:spPr>
            <p:txBody>
              <a:bodyPr/>
              <a:lstStyle/>
              <a:p>
                <a:endParaRPr lang="en-US" dirty="0"/>
              </a:p>
            </p:txBody>
          </p:sp>
          <p:sp>
            <p:nvSpPr>
              <p:cNvPr id="42" name="Oval 12"/>
              <p:cNvSpPr>
                <a:spLocks noChangeArrowheads="1"/>
              </p:cNvSpPr>
              <p:nvPr/>
            </p:nvSpPr>
            <p:spPr bwMode="auto">
              <a:xfrm>
                <a:off x="2380" y="1728"/>
                <a:ext cx="92" cy="89"/>
              </a:xfrm>
              <a:prstGeom prst="ellipse">
                <a:avLst/>
              </a:prstGeom>
              <a:solidFill>
                <a:srgbClr val="FFFF00"/>
              </a:solidFill>
              <a:ln w="9525">
                <a:solidFill>
                  <a:srgbClr val="000000"/>
                </a:solidFill>
                <a:round/>
                <a:headEnd/>
                <a:tailEnd/>
              </a:ln>
            </p:spPr>
            <p:txBody>
              <a:bodyPr wrap="none" anchor="ctr"/>
              <a:lstStyle/>
              <a:p>
                <a:endParaRPr lang="en-US" dirty="0"/>
              </a:p>
            </p:txBody>
          </p:sp>
        </p:grpSp>
        <p:grpSp>
          <p:nvGrpSpPr>
            <p:cNvPr id="11" name="Group 13"/>
            <p:cNvGrpSpPr>
              <a:grpSpLocks/>
            </p:cNvGrpSpPr>
            <p:nvPr/>
          </p:nvGrpSpPr>
          <p:grpSpPr bwMode="auto">
            <a:xfrm>
              <a:off x="6954838" y="4691063"/>
              <a:ext cx="295275" cy="771525"/>
              <a:chOff x="4437" y="2926"/>
              <a:chExt cx="207" cy="487"/>
            </a:xfrm>
          </p:grpSpPr>
          <p:sp>
            <p:nvSpPr>
              <p:cNvPr id="39" name="Freeform 14"/>
              <p:cNvSpPr>
                <a:spLocks/>
              </p:cNvSpPr>
              <p:nvPr/>
            </p:nvSpPr>
            <p:spPr bwMode="auto">
              <a:xfrm>
                <a:off x="4437" y="3021"/>
                <a:ext cx="207" cy="392"/>
              </a:xfrm>
              <a:custGeom>
                <a:avLst/>
                <a:gdLst>
                  <a:gd name="T0" fmla="*/ 7 w 203"/>
                  <a:gd name="T1" fmla="*/ 8 h 444"/>
                  <a:gd name="T2" fmla="*/ 7 w 203"/>
                  <a:gd name="T3" fmla="*/ 8 h 444"/>
                  <a:gd name="T4" fmla="*/ 89 w 203"/>
                  <a:gd name="T5" fmla="*/ 8 h 444"/>
                  <a:gd name="T6" fmla="*/ 89 w 203"/>
                  <a:gd name="T7" fmla="*/ 4 h 444"/>
                  <a:gd name="T8" fmla="*/ 69 w 203"/>
                  <a:gd name="T9" fmla="*/ 4 h 444"/>
                  <a:gd name="T10" fmla="*/ 61 w 203"/>
                  <a:gd name="T11" fmla="*/ 4 h 444"/>
                  <a:gd name="T12" fmla="*/ 24 w 203"/>
                  <a:gd name="T13" fmla="*/ 4 h 444"/>
                  <a:gd name="T14" fmla="*/ 0 w 203"/>
                  <a:gd name="T15" fmla="*/ 4 h 444"/>
                  <a:gd name="T16" fmla="*/ 0 w 203"/>
                  <a:gd name="T17" fmla="*/ 0 h 444"/>
                  <a:gd name="T18" fmla="*/ 152 w 203"/>
                  <a:gd name="T19" fmla="*/ 0 h 444"/>
                  <a:gd name="T20" fmla="*/ 231 w 203"/>
                  <a:gd name="T21" fmla="*/ 0 h 444"/>
                  <a:gd name="T22" fmla="*/ 376 w 203"/>
                  <a:gd name="T23" fmla="*/ 0 h 444"/>
                  <a:gd name="T24" fmla="*/ 376 w 203"/>
                  <a:gd name="T25" fmla="*/ 4 h 444"/>
                  <a:gd name="T26" fmla="*/ 323 w 203"/>
                  <a:gd name="T27" fmla="*/ 4 h 444"/>
                  <a:gd name="T28" fmla="*/ 305 w 203"/>
                  <a:gd name="T29" fmla="*/ 4 h 444"/>
                  <a:gd name="T30" fmla="*/ 280 w 203"/>
                  <a:gd name="T31" fmla="*/ 4 h 444"/>
                  <a:gd name="T32" fmla="*/ 280 w 203"/>
                  <a:gd name="T33" fmla="*/ 8 h 444"/>
                  <a:gd name="T34" fmla="*/ 362 w 203"/>
                  <a:gd name="T35" fmla="*/ 8 h 444"/>
                  <a:gd name="T36" fmla="*/ 362 w 203"/>
                  <a:gd name="T37" fmla="*/ 8 h 444"/>
                  <a:gd name="T38" fmla="*/ 199 w 203"/>
                  <a:gd name="T39" fmla="*/ 8 h 444"/>
                  <a:gd name="T40" fmla="*/ 187 w 203"/>
                  <a:gd name="T41" fmla="*/ 4 h 444"/>
                  <a:gd name="T42" fmla="*/ 175 w 203"/>
                  <a:gd name="T43" fmla="*/ 8 h 444"/>
                  <a:gd name="T44" fmla="*/ 7 w 203"/>
                  <a:gd name="T45" fmla="*/ 8 h 444"/>
                  <a:gd name="T46" fmla="*/ 7 w 203"/>
                  <a:gd name="T47" fmla="*/ 8 h 4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3"/>
                  <a:gd name="T73" fmla="*/ 0 h 444"/>
                  <a:gd name="T74" fmla="*/ 203 w 203"/>
                  <a:gd name="T75" fmla="*/ 444 h 4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3" h="444">
                    <a:moveTo>
                      <a:pt x="7" y="443"/>
                    </a:moveTo>
                    <a:lnTo>
                      <a:pt x="7" y="419"/>
                    </a:lnTo>
                    <a:lnTo>
                      <a:pt x="51" y="407"/>
                    </a:lnTo>
                    <a:lnTo>
                      <a:pt x="51" y="56"/>
                    </a:lnTo>
                    <a:lnTo>
                      <a:pt x="37" y="56"/>
                    </a:lnTo>
                    <a:lnTo>
                      <a:pt x="29" y="227"/>
                    </a:lnTo>
                    <a:lnTo>
                      <a:pt x="24" y="227"/>
                    </a:lnTo>
                    <a:lnTo>
                      <a:pt x="0" y="227"/>
                    </a:lnTo>
                    <a:lnTo>
                      <a:pt x="0" y="0"/>
                    </a:lnTo>
                    <a:lnTo>
                      <a:pt x="80" y="0"/>
                    </a:lnTo>
                    <a:lnTo>
                      <a:pt x="124" y="0"/>
                    </a:lnTo>
                    <a:lnTo>
                      <a:pt x="202" y="0"/>
                    </a:lnTo>
                    <a:lnTo>
                      <a:pt x="202" y="227"/>
                    </a:lnTo>
                    <a:lnTo>
                      <a:pt x="173" y="227"/>
                    </a:lnTo>
                    <a:lnTo>
                      <a:pt x="164" y="56"/>
                    </a:lnTo>
                    <a:lnTo>
                      <a:pt x="151" y="56"/>
                    </a:lnTo>
                    <a:lnTo>
                      <a:pt x="151" y="407"/>
                    </a:lnTo>
                    <a:lnTo>
                      <a:pt x="194" y="419"/>
                    </a:lnTo>
                    <a:lnTo>
                      <a:pt x="194" y="443"/>
                    </a:lnTo>
                    <a:lnTo>
                      <a:pt x="108" y="426"/>
                    </a:lnTo>
                    <a:lnTo>
                      <a:pt x="102" y="235"/>
                    </a:lnTo>
                    <a:lnTo>
                      <a:pt x="95" y="426"/>
                    </a:lnTo>
                    <a:lnTo>
                      <a:pt x="7" y="443"/>
                    </a:lnTo>
                  </a:path>
                </a:pathLst>
              </a:custGeom>
              <a:solidFill>
                <a:srgbClr val="00FFFF"/>
              </a:solidFill>
              <a:ln w="9525">
                <a:solidFill>
                  <a:srgbClr val="000000"/>
                </a:solidFill>
                <a:round/>
                <a:headEnd/>
                <a:tailEnd/>
              </a:ln>
            </p:spPr>
            <p:txBody>
              <a:bodyPr/>
              <a:lstStyle/>
              <a:p>
                <a:endParaRPr lang="en-US" dirty="0"/>
              </a:p>
            </p:txBody>
          </p:sp>
          <p:sp>
            <p:nvSpPr>
              <p:cNvPr id="40" name="Oval 15"/>
              <p:cNvSpPr>
                <a:spLocks noChangeArrowheads="1"/>
              </p:cNvSpPr>
              <p:nvPr/>
            </p:nvSpPr>
            <p:spPr bwMode="auto">
              <a:xfrm>
                <a:off x="4488" y="2926"/>
                <a:ext cx="104" cy="89"/>
              </a:xfrm>
              <a:prstGeom prst="ellipse">
                <a:avLst/>
              </a:prstGeom>
              <a:solidFill>
                <a:srgbClr val="00FFFF"/>
              </a:solidFill>
              <a:ln w="9525">
                <a:solidFill>
                  <a:srgbClr val="000000"/>
                </a:solidFill>
                <a:round/>
                <a:headEnd/>
                <a:tailEnd/>
              </a:ln>
            </p:spPr>
            <p:txBody>
              <a:bodyPr wrap="none" anchor="ctr"/>
              <a:lstStyle/>
              <a:p>
                <a:endParaRPr lang="en-US" dirty="0"/>
              </a:p>
            </p:txBody>
          </p:sp>
        </p:grpSp>
        <p:sp>
          <p:nvSpPr>
            <p:cNvPr id="12" name="Line 16"/>
            <p:cNvSpPr>
              <a:spLocks noChangeShapeType="1"/>
            </p:cNvSpPr>
            <p:nvPr/>
          </p:nvSpPr>
          <p:spPr bwMode="auto">
            <a:xfrm flipH="1" flipV="1">
              <a:off x="4957763" y="2395538"/>
              <a:ext cx="1309687" cy="57785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3" name="Line 17"/>
            <p:cNvSpPr>
              <a:spLocks noChangeShapeType="1"/>
            </p:cNvSpPr>
            <p:nvPr/>
          </p:nvSpPr>
          <p:spPr bwMode="auto">
            <a:xfrm>
              <a:off x="4775200" y="2471738"/>
              <a:ext cx="415925" cy="539750"/>
            </a:xfrm>
            <a:prstGeom prst="line">
              <a:avLst/>
            </a:prstGeom>
            <a:ln>
              <a:solidFill>
                <a:schemeClr val="tx2"/>
              </a:solidFill>
              <a:headEnd/>
              <a:tailEnd/>
            </a:ln>
          </p:spPr>
          <p:style>
            <a:lnRef idx="1">
              <a:schemeClr val="accent6"/>
            </a:lnRef>
            <a:fillRef idx="0">
              <a:schemeClr val="accent6"/>
            </a:fillRef>
            <a:effectRef idx="0">
              <a:schemeClr val="accent6"/>
            </a:effectRef>
            <a:fontRef idx="minor">
              <a:schemeClr val="tx1"/>
            </a:fontRef>
          </p:style>
          <p:txBody>
            <a:bodyPr wrap="none" anchor="ctr"/>
            <a:lstStyle/>
            <a:p>
              <a:pPr defTabSz="685772">
                <a:defRPr/>
              </a:pPr>
              <a:endParaRPr lang="en-US" dirty="0"/>
            </a:p>
          </p:txBody>
        </p:sp>
        <p:grpSp>
          <p:nvGrpSpPr>
            <p:cNvPr id="14" name="Group 18"/>
            <p:cNvGrpSpPr>
              <a:grpSpLocks/>
            </p:cNvGrpSpPr>
            <p:nvPr/>
          </p:nvGrpSpPr>
          <p:grpSpPr bwMode="auto">
            <a:xfrm>
              <a:off x="6972300" y="3181350"/>
              <a:ext cx="296863" cy="777875"/>
              <a:chOff x="3744" y="1728"/>
              <a:chExt cx="186" cy="487"/>
            </a:xfrm>
          </p:grpSpPr>
          <p:sp>
            <p:nvSpPr>
              <p:cNvPr id="37" name="Freeform 19"/>
              <p:cNvSpPr>
                <a:spLocks/>
              </p:cNvSpPr>
              <p:nvPr/>
            </p:nvSpPr>
            <p:spPr bwMode="auto">
              <a:xfrm>
                <a:off x="3744" y="1824"/>
                <a:ext cx="186" cy="391"/>
              </a:xfrm>
              <a:custGeom>
                <a:avLst/>
                <a:gdLst>
                  <a:gd name="T0" fmla="*/ 5 w 205"/>
                  <a:gd name="T1" fmla="*/ 8 h 444"/>
                  <a:gd name="T2" fmla="*/ 5 w 205"/>
                  <a:gd name="T3" fmla="*/ 8 h 444"/>
                  <a:gd name="T4" fmla="*/ 5 w 205"/>
                  <a:gd name="T5" fmla="*/ 7 h 444"/>
                  <a:gd name="T6" fmla="*/ 5 w 205"/>
                  <a:gd name="T7" fmla="*/ 4 h 444"/>
                  <a:gd name="T8" fmla="*/ 5 w 205"/>
                  <a:gd name="T9" fmla="*/ 4 h 444"/>
                  <a:gd name="T10" fmla="*/ 5 w 205"/>
                  <a:gd name="T11" fmla="*/ 4 h 444"/>
                  <a:gd name="T12" fmla="*/ 5 w 205"/>
                  <a:gd name="T13" fmla="*/ 4 h 444"/>
                  <a:gd name="T14" fmla="*/ 0 w 205"/>
                  <a:gd name="T15" fmla="*/ 4 h 444"/>
                  <a:gd name="T16" fmla="*/ 0 w 205"/>
                  <a:gd name="T17" fmla="*/ 0 h 444"/>
                  <a:gd name="T18" fmla="*/ 5 w 205"/>
                  <a:gd name="T19" fmla="*/ 0 h 444"/>
                  <a:gd name="T20" fmla="*/ 5 w 205"/>
                  <a:gd name="T21" fmla="*/ 0 h 444"/>
                  <a:gd name="T22" fmla="*/ 10 w 205"/>
                  <a:gd name="T23" fmla="*/ 0 h 444"/>
                  <a:gd name="T24" fmla="*/ 10 w 205"/>
                  <a:gd name="T25" fmla="*/ 4 h 444"/>
                  <a:gd name="T26" fmla="*/ 8 w 205"/>
                  <a:gd name="T27" fmla="*/ 4 h 444"/>
                  <a:gd name="T28" fmla="*/ 8 w 205"/>
                  <a:gd name="T29" fmla="*/ 4 h 444"/>
                  <a:gd name="T30" fmla="*/ 7 w 205"/>
                  <a:gd name="T31" fmla="*/ 4 h 444"/>
                  <a:gd name="T32" fmla="*/ 7 w 205"/>
                  <a:gd name="T33" fmla="*/ 7 h 444"/>
                  <a:gd name="T34" fmla="*/ 9 w 205"/>
                  <a:gd name="T35" fmla="*/ 8 h 444"/>
                  <a:gd name="T36" fmla="*/ 9 w 205"/>
                  <a:gd name="T37" fmla="*/ 8 h 444"/>
                  <a:gd name="T38" fmla="*/ 5 w 205"/>
                  <a:gd name="T39" fmla="*/ 8 h 444"/>
                  <a:gd name="T40" fmla="*/ 5 w 205"/>
                  <a:gd name="T41" fmla="*/ 4 h 444"/>
                  <a:gd name="T42" fmla="*/ 5 w 205"/>
                  <a:gd name="T43" fmla="*/ 8 h 444"/>
                  <a:gd name="T44" fmla="*/ 5 w 205"/>
                  <a:gd name="T45" fmla="*/ 8 h 444"/>
                  <a:gd name="T46" fmla="*/ 5 w 205"/>
                  <a:gd name="T47" fmla="*/ 8 h 4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5"/>
                  <a:gd name="T73" fmla="*/ 0 h 444"/>
                  <a:gd name="T74" fmla="*/ 205 w 205"/>
                  <a:gd name="T75" fmla="*/ 444 h 4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5" h="444">
                    <a:moveTo>
                      <a:pt x="9" y="443"/>
                    </a:moveTo>
                    <a:lnTo>
                      <a:pt x="9" y="419"/>
                    </a:lnTo>
                    <a:lnTo>
                      <a:pt x="52" y="407"/>
                    </a:lnTo>
                    <a:lnTo>
                      <a:pt x="52" y="56"/>
                    </a:lnTo>
                    <a:lnTo>
                      <a:pt x="39" y="56"/>
                    </a:lnTo>
                    <a:lnTo>
                      <a:pt x="30" y="227"/>
                    </a:lnTo>
                    <a:lnTo>
                      <a:pt x="25" y="227"/>
                    </a:lnTo>
                    <a:lnTo>
                      <a:pt x="0" y="227"/>
                    </a:lnTo>
                    <a:lnTo>
                      <a:pt x="0" y="0"/>
                    </a:lnTo>
                    <a:lnTo>
                      <a:pt x="82" y="0"/>
                    </a:lnTo>
                    <a:lnTo>
                      <a:pt x="125" y="0"/>
                    </a:lnTo>
                    <a:lnTo>
                      <a:pt x="204" y="0"/>
                    </a:lnTo>
                    <a:lnTo>
                      <a:pt x="204" y="227"/>
                    </a:lnTo>
                    <a:lnTo>
                      <a:pt x="174" y="227"/>
                    </a:lnTo>
                    <a:lnTo>
                      <a:pt x="166" y="56"/>
                    </a:lnTo>
                    <a:lnTo>
                      <a:pt x="152" y="56"/>
                    </a:lnTo>
                    <a:lnTo>
                      <a:pt x="152" y="407"/>
                    </a:lnTo>
                    <a:lnTo>
                      <a:pt x="195" y="419"/>
                    </a:lnTo>
                    <a:lnTo>
                      <a:pt x="195" y="443"/>
                    </a:lnTo>
                    <a:lnTo>
                      <a:pt x="109" y="426"/>
                    </a:lnTo>
                    <a:lnTo>
                      <a:pt x="103" y="235"/>
                    </a:lnTo>
                    <a:lnTo>
                      <a:pt x="95" y="426"/>
                    </a:lnTo>
                    <a:lnTo>
                      <a:pt x="9" y="443"/>
                    </a:lnTo>
                  </a:path>
                </a:pathLst>
              </a:custGeom>
              <a:solidFill>
                <a:srgbClr val="FFFF00"/>
              </a:solidFill>
              <a:ln w="9525">
                <a:solidFill>
                  <a:srgbClr val="000000"/>
                </a:solidFill>
                <a:round/>
                <a:headEnd/>
                <a:tailEnd/>
              </a:ln>
            </p:spPr>
            <p:txBody>
              <a:bodyPr/>
              <a:lstStyle/>
              <a:p>
                <a:endParaRPr lang="en-US" dirty="0"/>
              </a:p>
            </p:txBody>
          </p:sp>
          <p:sp>
            <p:nvSpPr>
              <p:cNvPr id="38" name="Oval 20"/>
              <p:cNvSpPr>
                <a:spLocks noChangeArrowheads="1"/>
              </p:cNvSpPr>
              <p:nvPr/>
            </p:nvSpPr>
            <p:spPr bwMode="auto">
              <a:xfrm>
                <a:off x="3791" y="1728"/>
                <a:ext cx="93" cy="89"/>
              </a:xfrm>
              <a:prstGeom prst="ellipse">
                <a:avLst/>
              </a:prstGeom>
              <a:solidFill>
                <a:srgbClr val="FFFF00"/>
              </a:solidFill>
              <a:ln w="9525">
                <a:solidFill>
                  <a:srgbClr val="000000"/>
                </a:solidFill>
                <a:round/>
                <a:headEnd/>
                <a:tailEnd/>
              </a:ln>
            </p:spPr>
            <p:txBody>
              <a:bodyPr wrap="none" anchor="ctr"/>
              <a:lstStyle/>
              <a:p>
                <a:endParaRPr lang="en-US" dirty="0"/>
              </a:p>
            </p:txBody>
          </p:sp>
        </p:grpSp>
        <p:grpSp>
          <p:nvGrpSpPr>
            <p:cNvPr id="15" name="Group 21"/>
            <p:cNvGrpSpPr>
              <a:grpSpLocks/>
            </p:cNvGrpSpPr>
            <p:nvPr/>
          </p:nvGrpSpPr>
          <p:grpSpPr bwMode="auto">
            <a:xfrm>
              <a:off x="2082800" y="3186113"/>
              <a:ext cx="298450" cy="773112"/>
              <a:chOff x="1588" y="1762"/>
              <a:chExt cx="186" cy="486"/>
            </a:xfrm>
          </p:grpSpPr>
          <p:sp>
            <p:nvSpPr>
              <p:cNvPr id="35" name="Freeform 22"/>
              <p:cNvSpPr>
                <a:spLocks/>
              </p:cNvSpPr>
              <p:nvPr/>
            </p:nvSpPr>
            <p:spPr bwMode="auto">
              <a:xfrm>
                <a:off x="1588" y="1856"/>
                <a:ext cx="186" cy="392"/>
              </a:xfrm>
              <a:custGeom>
                <a:avLst/>
                <a:gdLst>
                  <a:gd name="T0" fmla="*/ 5 w 204"/>
                  <a:gd name="T1" fmla="*/ 8 h 444"/>
                  <a:gd name="T2" fmla="*/ 5 w 204"/>
                  <a:gd name="T3" fmla="*/ 8 h 444"/>
                  <a:gd name="T4" fmla="*/ 5 w 204"/>
                  <a:gd name="T5" fmla="*/ 8 h 444"/>
                  <a:gd name="T6" fmla="*/ 5 w 204"/>
                  <a:gd name="T7" fmla="*/ 4 h 444"/>
                  <a:gd name="T8" fmla="*/ 5 w 204"/>
                  <a:gd name="T9" fmla="*/ 4 h 444"/>
                  <a:gd name="T10" fmla="*/ 5 w 204"/>
                  <a:gd name="T11" fmla="*/ 4 h 444"/>
                  <a:gd name="T12" fmla="*/ 5 w 204"/>
                  <a:gd name="T13" fmla="*/ 4 h 444"/>
                  <a:gd name="T14" fmla="*/ 0 w 204"/>
                  <a:gd name="T15" fmla="*/ 4 h 444"/>
                  <a:gd name="T16" fmla="*/ 0 w 204"/>
                  <a:gd name="T17" fmla="*/ 0 h 444"/>
                  <a:gd name="T18" fmla="*/ 5 w 204"/>
                  <a:gd name="T19" fmla="*/ 0 h 444"/>
                  <a:gd name="T20" fmla="*/ 6 w 204"/>
                  <a:gd name="T21" fmla="*/ 0 h 444"/>
                  <a:gd name="T22" fmla="*/ 12 w 204"/>
                  <a:gd name="T23" fmla="*/ 0 h 444"/>
                  <a:gd name="T24" fmla="*/ 12 w 204"/>
                  <a:gd name="T25" fmla="*/ 4 h 444"/>
                  <a:gd name="T26" fmla="*/ 10 w 204"/>
                  <a:gd name="T27" fmla="*/ 4 h 444"/>
                  <a:gd name="T28" fmla="*/ 9 w 204"/>
                  <a:gd name="T29" fmla="*/ 4 h 444"/>
                  <a:gd name="T30" fmla="*/ 9 w 204"/>
                  <a:gd name="T31" fmla="*/ 4 h 444"/>
                  <a:gd name="T32" fmla="*/ 9 w 204"/>
                  <a:gd name="T33" fmla="*/ 8 h 444"/>
                  <a:gd name="T34" fmla="*/ 11 w 204"/>
                  <a:gd name="T35" fmla="*/ 8 h 444"/>
                  <a:gd name="T36" fmla="*/ 11 w 204"/>
                  <a:gd name="T37" fmla="*/ 8 h 444"/>
                  <a:gd name="T38" fmla="*/ 5 w 204"/>
                  <a:gd name="T39" fmla="*/ 8 h 444"/>
                  <a:gd name="T40" fmla="*/ 5 w 204"/>
                  <a:gd name="T41" fmla="*/ 4 h 444"/>
                  <a:gd name="T42" fmla="*/ 5 w 204"/>
                  <a:gd name="T43" fmla="*/ 8 h 444"/>
                  <a:gd name="T44" fmla="*/ 5 w 204"/>
                  <a:gd name="T45" fmla="*/ 8 h 444"/>
                  <a:gd name="T46" fmla="*/ 5 w 204"/>
                  <a:gd name="T47" fmla="*/ 8 h 4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4"/>
                  <a:gd name="T73" fmla="*/ 0 h 444"/>
                  <a:gd name="T74" fmla="*/ 204 w 204"/>
                  <a:gd name="T75" fmla="*/ 444 h 4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4" h="444">
                    <a:moveTo>
                      <a:pt x="8" y="443"/>
                    </a:moveTo>
                    <a:lnTo>
                      <a:pt x="8" y="419"/>
                    </a:lnTo>
                    <a:lnTo>
                      <a:pt x="52" y="409"/>
                    </a:lnTo>
                    <a:lnTo>
                      <a:pt x="52" y="57"/>
                    </a:lnTo>
                    <a:lnTo>
                      <a:pt x="38" y="57"/>
                    </a:lnTo>
                    <a:lnTo>
                      <a:pt x="30" y="227"/>
                    </a:lnTo>
                    <a:lnTo>
                      <a:pt x="25" y="227"/>
                    </a:lnTo>
                    <a:lnTo>
                      <a:pt x="0" y="227"/>
                    </a:lnTo>
                    <a:lnTo>
                      <a:pt x="0" y="0"/>
                    </a:lnTo>
                    <a:lnTo>
                      <a:pt x="81" y="0"/>
                    </a:lnTo>
                    <a:lnTo>
                      <a:pt x="125" y="0"/>
                    </a:lnTo>
                    <a:lnTo>
                      <a:pt x="203" y="0"/>
                    </a:lnTo>
                    <a:lnTo>
                      <a:pt x="203" y="227"/>
                    </a:lnTo>
                    <a:lnTo>
                      <a:pt x="173" y="227"/>
                    </a:lnTo>
                    <a:lnTo>
                      <a:pt x="165" y="57"/>
                    </a:lnTo>
                    <a:lnTo>
                      <a:pt x="151" y="57"/>
                    </a:lnTo>
                    <a:lnTo>
                      <a:pt x="151" y="409"/>
                    </a:lnTo>
                    <a:lnTo>
                      <a:pt x="195" y="419"/>
                    </a:lnTo>
                    <a:lnTo>
                      <a:pt x="195" y="443"/>
                    </a:lnTo>
                    <a:lnTo>
                      <a:pt x="108" y="427"/>
                    </a:lnTo>
                    <a:lnTo>
                      <a:pt x="103" y="235"/>
                    </a:lnTo>
                    <a:lnTo>
                      <a:pt x="95" y="427"/>
                    </a:lnTo>
                    <a:lnTo>
                      <a:pt x="8" y="443"/>
                    </a:lnTo>
                  </a:path>
                </a:pathLst>
              </a:custGeom>
              <a:solidFill>
                <a:srgbClr val="FFFF00"/>
              </a:solidFill>
              <a:ln w="9525">
                <a:solidFill>
                  <a:srgbClr val="000000"/>
                </a:solidFill>
                <a:round/>
                <a:headEnd/>
                <a:tailEnd/>
              </a:ln>
            </p:spPr>
            <p:txBody>
              <a:bodyPr/>
              <a:lstStyle/>
              <a:p>
                <a:endParaRPr lang="en-US" dirty="0"/>
              </a:p>
            </p:txBody>
          </p:sp>
          <p:sp>
            <p:nvSpPr>
              <p:cNvPr id="36" name="Oval 23"/>
              <p:cNvSpPr>
                <a:spLocks noChangeArrowheads="1"/>
              </p:cNvSpPr>
              <p:nvPr/>
            </p:nvSpPr>
            <p:spPr bwMode="auto">
              <a:xfrm>
                <a:off x="1635" y="1762"/>
                <a:ext cx="93" cy="89"/>
              </a:xfrm>
              <a:prstGeom prst="ellipse">
                <a:avLst/>
              </a:prstGeom>
              <a:solidFill>
                <a:srgbClr val="FFFF00"/>
              </a:solidFill>
              <a:ln w="9525">
                <a:solidFill>
                  <a:srgbClr val="000000"/>
                </a:solidFill>
                <a:round/>
                <a:headEnd/>
                <a:tailEnd/>
              </a:ln>
            </p:spPr>
            <p:txBody>
              <a:bodyPr wrap="none" anchor="ctr"/>
              <a:lstStyle/>
              <a:p>
                <a:endParaRPr lang="en-US" dirty="0"/>
              </a:p>
            </p:txBody>
          </p:sp>
        </p:grpSp>
        <p:grpSp>
          <p:nvGrpSpPr>
            <p:cNvPr id="16" name="Group 24"/>
            <p:cNvGrpSpPr>
              <a:grpSpLocks/>
            </p:cNvGrpSpPr>
            <p:nvPr/>
          </p:nvGrpSpPr>
          <p:grpSpPr bwMode="auto">
            <a:xfrm>
              <a:off x="3709988" y="4676775"/>
              <a:ext cx="298450" cy="773113"/>
              <a:chOff x="2734" y="2926"/>
              <a:chExt cx="209" cy="487"/>
            </a:xfrm>
          </p:grpSpPr>
          <p:sp>
            <p:nvSpPr>
              <p:cNvPr id="33" name="Freeform 25"/>
              <p:cNvSpPr>
                <a:spLocks/>
              </p:cNvSpPr>
              <p:nvPr/>
            </p:nvSpPr>
            <p:spPr bwMode="auto">
              <a:xfrm>
                <a:off x="2734" y="3021"/>
                <a:ext cx="209" cy="392"/>
              </a:xfrm>
              <a:custGeom>
                <a:avLst/>
                <a:gdLst>
                  <a:gd name="T0" fmla="*/ 8 w 204"/>
                  <a:gd name="T1" fmla="*/ 8 h 444"/>
                  <a:gd name="T2" fmla="*/ 8 w 204"/>
                  <a:gd name="T3" fmla="*/ 8 h 444"/>
                  <a:gd name="T4" fmla="*/ 105 w 204"/>
                  <a:gd name="T5" fmla="*/ 8 h 444"/>
                  <a:gd name="T6" fmla="*/ 105 w 204"/>
                  <a:gd name="T7" fmla="*/ 4 h 444"/>
                  <a:gd name="T8" fmla="*/ 78 w 204"/>
                  <a:gd name="T9" fmla="*/ 4 h 444"/>
                  <a:gd name="T10" fmla="*/ 61 w 204"/>
                  <a:gd name="T11" fmla="*/ 4 h 444"/>
                  <a:gd name="T12" fmla="*/ 56 w 204"/>
                  <a:gd name="T13" fmla="*/ 4 h 444"/>
                  <a:gd name="T14" fmla="*/ 0 w 204"/>
                  <a:gd name="T15" fmla="*/ 4 h 444"/>
                  <a:gd name="T16" fmla="*/ 0 w 204"/>
                  <a:gd name="T17" fmla="*/ 0 h 444"/>
                  <a:gd name="T18" fmla="*/ 173 w 204"/>
                  <a:gd name="T19" fmla="*/ 0 h 444"/>
                  <a:gd name="T20" fmla="*/ 269 w 204"/>
                  <a:gd name="T21" fmla="*/ 0 h 444"/>
                  <a:gd name="T22" fmla="*/ 438 w 204"/>
                  <a:gd name="T23" fmla="*/ 0 h 444"/>
                  <a:gd name="T24" fmla="*/ 438 w 204"/>
                  <a:gd name="T25" fmla="*/ 4 h 444"/>
                  <a:gd name="T26" fmla="*/ 376 w 204"/>
                  <a:gd name="T27" fmla="*/ 4 h 444"/>
                  <a:gd name="T28" fmla="*/ 358 w 204"/>
                  <a:gd name="T29" fmla="*/ 4 h 444"/>
                  <a:gd name="T30" fmla="*/ 327 w 204"/>
                  <a:gd name="T31" fmla="*/ 4 h 444"/>
                  <a:gd name="T32" fmla="*/ 327 w 204"/>
                  <a:gd name="T33" fmla="*/ 8 h 444"/>
                  <a:gd name="T34" fmla="*/ 424 w 204"/>
                  <a:gd name="T35" fmla="*/ 8 h 444"/>
                  <a:gd name="T36" fmla="*/ 424 w 204"/>
                  <a:gd name="T37" fmla="*/ 8 h 444"/>
                  <a:gd name="T38" fmla="*/ 235 w 204"/>
                  <a:gd name="T39" fmla="*/ 8 h 444"/>
                  <a:gd name="T40" fmla="*/ 224 w 204"/>
                  <a:gd name="T41" fmla="*/ 4 h 444"/>
                  <a:gd name="T42" fmla="*/ 205 w 204"/>
                  <a:gd name="T43" fmla="*/ 8 h 444"/>
                  <a:gd name="T44" fmla="*/ 8 w 204"/>
                  <a:gd name="T45" fmla="*/ 8 h 444"/>
                  <a:gd name="T46" fmla="*/ 8 w 204"/>
                  <a:gd name="T47" fmla="*/ 8 h 4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4"/>
                  <a:gd name="T73" fmla="*/ 0 h 444"/>
                  <a:gd name="T74" fmla="*/ 204 w 204"/>
                  <a:gd name="T75" fmla="*/ 444 h 4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4" h="444">
                    <a:moveTo>
                      <a:pt x="8" y="443"/>
                    </a:moveTo>
                    <a:lnTo>
                      <a:pt x="8" y="419"/>
                    </a:lnTo>
                    <a:lnTo>
                      <a:pt x="51" y="407"/>
                    </a:lnTo>
                    <a:lnTo>
                      <a:pt x="51" y="56"/>
                    </a:lnTo>
                    <a:lnTo>
                      <a:pt x="38" y="56"/>
                    </a:lnTo>
                    <a:lnTo>
                      <a:pt x="29" y="227"/>
                    </a:lnTo>
                    <a:lnTo>
                      <a:pt x="24" y="227"/>
                    </a:lnTo>
                    <a:lnTo>
                      <a:pt x="0" y="227"/>
                    </a:lnTo>
                    <a:lnTo>
                      <a:pt x="0" y="0"/>
                    </a:lnTo>
                    <a:lnTo>
                      <a:pt x="81" y="0"/>
                    </a:lnTo>
                    <a:lnTo>
                      <a:pt x="125" y="0"/>
                    </a:lnTo>
                    <a:lnTo>
                      <a:pt x="203" y="0"/>
                    </a:lnTo>
                    <a:lnTo>
                      <a:pt x="203" y="227"/>
                    </a:lnTo>
                    <a:lnTo>
                      <a:pt x="173" y="227"/>
                    </a:lnTo>
                    <a:lnTo>
                      <a:pt x="165" y="56"/>
                    </a:lnTo>
                    <a:lnTo>
                      <a:pt x="151" y="56"/>
                    </a:lnTo>
                    <a:lnTo>
                      <a:pt x="151" y="407"/>
                    </a:lnTo>
                    <a:lnTo>
                      <a:pt x="195" y="419"/>
                    </a:lnTo>
                    <a:lnTo>
                      <a:pt x="195" y="443"/>
                    </a:lnTo>
                    <a:lnTo>
                      <a:pt x="108" y="426"/>
                    </a:lnTo>
                    <a:lnTo>
                      <a:pt x="102" y="235"/>
                    </a:lnTo>
                    <a:lnTo>
                      <a:pt x="95" y="426"/>
                    </a:lnTo>
                    <a:lnTo>
                      <a:pt x="8" y="443"/>
                    </a:lnTo>
                  </a:path>
                </a:pathLst>
              </a:custGeom>
              <a:solidFill>
                <a:srgbClr val="00FFFF"/>
              </a:solidFill>
              <a:ln w="9525">
                <a:solidFill>
                  <a:srgbClr val="000000"/>
                </a:solidFill>
                <a:round/>
                <a:headEnd/>
                <a:tailEnd/>
              </a:ln>
            </p:spPr>
            <p:txBody>
              <a:bodyPr/>
              <a:lstStyle/>
              <a:p>
                <a:endParaRPr lang="en-US" dirty="0"/>
              </a:p>
            </p:txBody>
          </p:sp>
          <p:sp>
            <p:nvSpPr>
              <p:cNvPr id="34" name="Oval 26"/>
              <p:cNvSpPr>
                <a:spLocks noChangeArrowheads="1"/>
              </p:cNvSpPr>
              <p:nvPr/>
            </p:nvSpPr>
            <p:spPr bwMode="auto">
              <a:xfrm>
                <a:off x="2787" y="2926"/>
                <a:ext cx="102" cy="89"/>
              </a:xfrm>
              <a:prstGeom prst="ellipse">
                <a:avLst/>
              </a:prstGeom>
              <a:solidFill>
                <a:srgbClr val="00FFFF"/>
              </a:solidFill>
              <a:ln w="9525">
                <a:solidFill>
                  <a:srgbClr val="000000"/>
                </a:solidFill>
                <a:round/>
                <a:headEnd/>
                <a:tailEnd/>
              </a:ln>
            </p:spPr>
            <p:txBody>
              <a:bodyPr wrap="none" anchor="ctr"/>
              <a:lstStyle/>
              <a:p>
                <a:endParaRPr lang="en-US" dirty="0"/>
              </a:p>
            </p:txBody>
          </p:sp>
        </p:grpSp>
        <p:grpSp>
          <p:nvGrpSpPr>
            <p:cNvPr id="17" name="Group 27"/>
            <p:cNvGrpSpPr>
              <a:grpSpLocks/>
            </p:cNvGrpSpPr>
            <p:nvPr/>
          </p:nvGrpSpPr>
          <p:grpSpPr bwMode="auto">
            <a:xfrm>
              <a:off x="5334000" y="4676775"/>
              <a:ext cx="292100" cy="773113"/>
              <a:chOff x="3598" y="2926"/>
              <a:chExt cx="207" cy="487"/>
            </a:xfrm>
          </p:grpSpPr>
          <p:sp>
            <p:nvSpPr>
              <p:cNvPr id="31" name="Freeform 28"/>
              <p:cNvSpPr>
                <a:spLocks/>
              </p:cNvSpPr>
              <p:nvPr/>
            </p:nvSpPr>
            <p:spPr bwMode="auto">
              <a:xfrm>
                <a:off x="3598" y="3021"/>
                <a:ext cx="207" cy="392"/>
              </a:xfrm>
              <a:custGeom>
                <a:avLst/>
                <a:gdLst>
                  <a:gd name="T0" fmla="*/ 7 w 203"/>
                  <a:gd name="T1" fmla="*/ 8 h 444"/>
                  <a:gd name="T2" fmla="*/ 7 w 203"/>
                  <a:gd name="T3" fmla="*/ 8 h 444"/>
                  <a:gd name="T4" fmla="*/ 89 w 203"/>
                  <a:gd name="T5" fmla="*/ 8 h 444"/>
                  <a:gd name="T6" fmla="*/ 89 w 203"/>
                  <a:gd name="T7" fmla="*/ 4 h 444"/>
                  <a:gd name="T8" fmla="*/ 69 w 203"/>
                  <a:gd name="T9" fmla="*/ 4 h 444"/>
                  <a:gd name="T10" fmla="*/ 61 w 203"/>
                  <a:gd name="T11" fmla="*/ 4 h 444"/>
                  <a:gd name="T12" fmla="*/ 24 w 203"/>
                  <a:gd name="T13" fmla="*/ 4 h 444"/>
                  <a:gd name="T14" fmla="*/ 0 w 203"/>
                  <a:gd name="T15" fmla="*/ 4 h 444"/>
                  <a:gd name="T16" fmla="*/ 0 w 203"/>
                  <a:gd name="T17" fmla="*/ 0 h 444"/>
                  <a:gd name="T18" fmla="*/ 154 w 203"/>
                  <a:gd name="T19" fmla="*/ 0 h 444"/>
                  <a:gd name="T20" fmla="*/ 231 w 203"/>
                  <a:gd name="T21" fmla="*/ 0 h 444"/>
                  <a:gd name="T22" fmla="*/ 376 w 203"/>
                  <a:gd name="T23" fmla="*/ 0 h 444"/>
                  <a:gd name="T24" fmla="*/ 376 w 203"/>
                  <a:gd name="T25" fmla="*/ 4 h 444"/>
                  <a:gd name="T26" fmla="*/ 322 w 203"/>
                  <a:gd name="T27" fmla="*/ 4 h 444"/>
                  <a:gd name="T28" fmla="*/ 305 w 203"/>
                  <a:gd name="T29" fmla="*/ 4 h 444"/>
                  <a:gd name="T30" fmla="*/ 280 w 203"/>
                  <a:gd name="T31" fmla="*/ 4 h 444"/>
                  <a:gd name="T32" fmla="*/ 280 w 203"/>
                  <a:gd name="T33" fmla="*/ 8 h 444"/>
                  <a:gd name="T34" fmla="*/ 362 w 203"/>
                  <a:gd name="T35" fmla="*/ 8 h 444"/>
                  <a:gd name="T36" fmla="*/ 362 w 203"/>
                  <a:gd name="T37" fmla="*/ 8 h 444"/>
                  <a:gd name="T38" fmla="*/ 199 w 203"/>
                  <a:gd name="T39" fmla="*/ 8 h 444"/>
                  <a:gd name="T40" fmla="*/ 187 w 203"/>
                  <a:gd name="T41" fmla="*/ 4 h 444"/>
                  <a:gd name="T42" fmla="*/ 173 w 203"/>
                  <a:gd name="T43" fmla="*/ 8 h 444"/>
                  <a:gd name="T44" fmla="*/ 7 w 203"/>
                  <a:gd name="T45" fmla="*/ 8 h 444"/>
                  <a:gd name="T46" fmla="*/ 7 w 203"/>
                  <a:gd name="T47" fmla="*/ 8 h 4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3"/>
                  <a:gd name="T73" fmla="*/ 0 h 444"/>
                  <a:gd name="T74" fmla="*/ 203 w 203"/>
                  <a:gd name="T75" fmla="*/ 444 h 4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3" h="444">
                    <a:moveTo>
                      <a:pt x="7" y="443"/>
                    </a:moveTo>
                    <a:lnTo>
                      <a:pt x="7" y="419"/>
                    </a:lnTo>
                    <a:lnTo>
                      <a:pt x="51" y="407"/>
                    </a:lnTo>
                    <a:lnTo>
                      <a:pt x="51" y="56"/>
                    </a:lnTo>
                    <a:lnTo>
                      <a:pt x="37" y="56"/>
                    </a:lnTo>
                    <a:lnTo>
                      <a:pt x="29" y="227"/>
                    </a:lnTo>
                    <a:lnTo>
                      <a:pt x="24" y="227"/>
                    </a:lnTo>
                    <a:lnTo>
                      <a:pt x="0" y="227"/>
                    </a:lnTo>
                    <a:lnTo>
                      <a:pt x="0" y="0"/>
                    </a:lnTo>
                    <a:lnTo>
                      <a:pt x="81" y="0"/>
                    </a:lnTo>
                    <a:lnTo>
                      <a:pt x="124" y="0"/>
                    </a:lnTo>
                    <a:lnTo>
                      <a:pt x="202" y="0"/>
                    </a:lnTo>
                    <a:lnTo>
                      <a:pt x="202" y="227"/>
                    </a:lnTo>
                    <a:lnTo>
                      <a:pt x="172" y="227"/>
                    </a:lnTo>
                    <a:lnTo>
                      <a:pt x="164" y="56"/>
                    </a:lnTo>
                    <a:lnTo>
                      <a:pt x="151" y="56"/>
                    </a:lnTo>
                    <a:lnTo>
                      <a:pt x="151" y="407"/>
                    </a:lnTo>
                    <a:lnTo>
                      <a:pt x="194" y="419"/>
                    </a:lnTo>
                    <a:lnTo>
                      <a:pt x="194" y="443"/>
                    </a:lnTo>
                    <a:lnTo>
                      <a:pt x="108" y="426"/>
                    </a:lnTo>
                    <a:lnTo>
                      <a:pt x="102" y="235"/>
                    </a:lnTo>
                    <a:lnTo>
                      <a:pt x="94" y="426"/>
                    </a:lnTo>
                    <a:lnTo>
                      <a:pt x="7" y="443"/>
                    </a:lnTo>
                  </a:path>
                </a:pathLst>
              </a:custGeom>
              <a:solidFill>
                <a:srgbClr val="FFFF00"/>
              </a:solidFill>
              <a:ln w="9525">
                <a:solidFill>
                  <a:srgbClr val="000000"/>
                </a:solidFill>
                <a:round/>
                <a:headEnd/>
                <a:tailEnd/>
              </a:ln>
            </p:spPr>
            <p:txBody>
              <a:bodyPr/>
              <a:lstStyle/>
              <a:p>
                <a:endParaRPr lang="en-US" dirty="0"/>
              </a:p>
            </p:txBody>
          </p:sp>
          <p:sp>
            <p:nvSpPr>
              <p:cNvPr id="32" name="Oval 29"/>
              <p:cNvSpPr>
                <a:spLocks noChangeArrowheads="1"/>
              </p:cNvSpPr>
              <p:nvPr/>
            </p:nvSpPr>
            <p:spPr bwMode="auto">
              <a:xfrm>
                <a:off x="3650" y="2926"/>
                <a:ext cx="103" cy="89"/>
              </a:xfrm>
              <a:prstGeom prst="ellipse">
                <a:avLst/>
              </a:prstGeom>
              <a:solidFill>
                <a:srgbClr val="FFFF00"/>
              </a:solidFill>
              <a:ln w="9525">
                <a:solidFill>
                  <a:srgbClr val="000000"/>
                </a:solidFill>
                <a:round/>
                <a:headEnd/>
                <a:tailEnd/>
              </a:ln>
            </p:spPr>
            <p:txBody>
              <a:bodyPr wrap="none" anchor="ctr"/>
              <a:lstStyle/>
              <a:p>
                <a:endParaRPr lang="en-US" dirty="0"/>
              </a:p>
            </p:txBody>
          </p:sp>
        </p:grpSp>
        <p:grpSp>
          <p:nvGrpSpPr>
            <p:cNvPr id="18" name="Group 30"/>
            <p:cNvGrpSpPr>
              <a:grpSpLocks/>
            </p:cNvGrpSpPr>
            <p:nvPr/>
          </p:nvGrpSpPr>
          <p:grpSpPr bwMode="auto">
            <a:xfrm>
              <a:off x="5346700" y="3181350"/>
              <a:ext cx="287338" cy="777875"/>
              <a:chOff x="3164" y="1766"/>
              <a:chExt cx="184" cy="487"/>
            </a:xfrm>
          </p:grpSpPr>
          <p:sp>
            <p:nvSpPr>
              <p:cNvPr id="29" name="Freeform 31"/>
              <p:cNvSpPr>
                <a:spLocks/>
              </p:cNvSpPr>
              <p:nvPr/>
            </p:nvSpPr>
            <p:spPr bwMode="auto">
              <a:xfrm>
                <a:off x="3164" y="1861"/>
                <a:ext cx="184" cy="392"/>
              </a:xfrm>
              <a:custGeom>
                <a:avLst/>
                <a:gdLst>
                  <a:gd name="T0" fmla="*/ 5 w 203"/>
                  <a:gd name="T1" fmla="*/ 8 h 444"/>
                  <a:gd name="T2" fmla="*/ 5 w 203"/>
                  <a:gd name="T3" fmla="*/ 8 h 444"/>
                  <a:gd name="T4" fmla="*/ 5 w 203"/>
                  <a:gd name="T5" fmla="*/ 8 h 444"/>
                  <a:gd name="T6" fmla="*/ 5 w 203"/>
                  <a:gd name="T7" fmla="*/ 4 h 444"/>
                  <a:gd name="T8" fmla="*/ 5 w 203"/>
                  <a:gd name="T9" fmla="*/ 4 h 444"/>
                  <a:gd name="T10" fmla="*/ 5 w 203"/>
                  <a:gd name="T11" fmla="*/ 4 h 444"/>
                  <a:gd name="T12" fmla="*/ 5 w 203"/>
                  <a:gd name="T13" fmla="*/ 4 h 444"/>
                  <a:gd name="T14" fmla="*/ 0 w 203"/>
                  <a:gd name="T15" fmla="*/ 4 h 444"/>
                  <a:gd name="T16" fmla="*/ 0 w 203"/>
                  <a:gd name="T17" fmla="*/ 0 h 444"/>
                  <a:gd name="T18" fmla="*/ 5 w 203"/>
                  <a:gd name="T19" fmla="*/ 0 h 444"/>
                  <a:gd name="T20" fmla="*/ 5 w 203"/>
                  <a:gd name="T21" fmla="*/ 0 h 444"/>
                  <a:gd name="T22" fmla="*/ 9 w 203"/>
                  <a:gd name="T23" fmla="*/ 0 h 444"/>
                  <a:gd name="T24" fmla="*/ 9 w 203"/>
                  <a:gd name="T25" fmla="*/ 4 h 444"/>
                  <a:gd name="T26" fmla="*/ 8 w 203"/>
                  <a:gd name="T27" fmla="*/ 4 h 444"/>
                  <a:gd name="T28" fmla="*/ 7 w 203"/>
                  <a:gd name="T29" fmla="*/ 4 h 444"/>
                  <a:gd name="T30" fmla="*/ 6 w 203"/>
                  <a:gd name="T31" fmla="*/ 4 h 444"/>
                  <a:gd name="T32" fmla="*/ 6 w 203"/>
                  <a:gd name="T33" fmla="*/ 8 h 444"/>
                  <a:gd name="T34" fmla="*/ 9 w 203"/>
                  <a:gd name="T35" fmla="*/ 8 h 444"/>
                  <a:gd name="T36" fmla="*/ 9 w 203"/>
                  <a:gd name="T37" fmla="*/ 8 h 444"/>
                  <a:gd name="T38" fmla="*/ 5 w 203"/>
                  <a:gd name="T39" fmla="*/ 8 h 444"/>
                  <a:gd name="T40" fmla="*/ 5 w 203"/>
                  <a:gd name="T41" fmla="*/ 4 h 444"/>
                  <a:gd name="T42" fmla="*/ 5 w 203"/>
                  <a:gd name="T43" fmla="*/ 8 h 444"/>
                  <a:gd name="T44" fmla="*/ 5 w 203"/>
                  <a:gd name="T45" fmla="*/ 8 h 444"/>
                  <a:gd name="T46" fmla="*/ 5 w 203"/>
                  <a:gd name="T47" fmla="*/ 8 h 4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3"/>
                  <a:gd name="T73" fmla="*/ 0 h 444"/>
                  <a:gd name="T74" fmla="*/ 203 w 203"/>
                  <a:gd name="T75" fmla="*/ 444 h 4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3" h="444">
                    <a:moveTo>
                      <a:pt x="7" y="443"/>
                    </a:moveTo>
                    <a:lnTo>
                      <a:pt x="7" y="419"/>
                    </a:lnTo>
                    <a:lnTo>
                      <a:pt x="51" y="408"/>
                    </a:lnTo>
                    <a:lnTo>
                      <a:pt x="51" y="57"/>
                    </a:lnTo>
                    <a:lnTo>
                      <a:pt x="37" y="57"/>
                    </a:lnTo>
                    <a:lnTo>
                      <a:pt x="29" y="227"/>
                    </a:lnTo>
                    <a:lnTo>
                      <a:pt x="24" y="227"/>
                    </a:lnTo>
                    <a:lnTo>
                      <a:pt x="0" y="227"/>
                    </a:lnTo>
                    <a:lnTo>
                      <a:pt x="0" y="0"/>
                    </a:lnTo>
                    <a:lnTo>
                      <a:pt x="81" y="0"/>
                    </a:lnTo>
                    <a:lnTo>
                      <a:pt x="124" y="0"/>
                    </a:lnTo>
                    <a:lnTo>
                      <a:pt x="202" y="0"/>
                    </a:lnTo>
                    <a:lnTo>
                      <a:pt x="202" y="227"/>
                    </a:lnTo>
                    <a:lnTo>
                      <a:pt x="172" y="227"/>
                    </a:lnTo>
                    <a:lnTo>
                      <a:pt x="164" y="57"/>
                    </a:lnTo>
                    <a:lnTo>
                      <a:pt x="151" y="57"/>
                    </a:lnTo>
                    <a:lnTo>
                      <a:pt x="151" y="408"/>
                    </a:lnTo>
                    <a:lnTo>
                      <a:pt x="194" y="419"/>
                    </a:lnTo>
                    <a:lnTo>
                      <a:pt x="194" y="443"/>
                    </a:lnTo>
                    <a:lnTo>
                      <a:pt x="108" y="427"/>
                    </a:lnTo>
                    <a:lnTo>
                      <a:pt x="102" y="235"/>
                    </a:lnTo>
                    <a:lnTo>
                      <a:pt x="94" y="427"/>
                    </a:lnTo>
                    <a:lnTo>
                      <a:pt x="7" y="443"/>
                    </a:lnTo>
                  </a:path>
                </a:pathLst>
              </a:custGeom>
              <a:solidFill>
                <a:srgbClr val="FFFF00"/>
              </a:solidFill>
              <a:ln w="9525">
                <a:solidFill>
                  <a:srgbClr val="000000"/>
                </a:solidFill>
                <a:round/>
                <a:headEnd/>
                <a:tailEnd/>
              </a:ln>
            </p:spPr>
            <p:txBody>
              <a:bodyPr/>
              <a:lstStyle/>
              <a:p>
                <a:endParaRPr lang="en-US" dirty="0"/>
              </a:p>
            </p:txBody>
          </p:sp>
          <p:sp>
            <p:nvSpPr>
              <p:cNvPr id="30" name="Oval 32"/>
              <p:cNvSpPr>
                <a:spLocks noChangeArrowheads="1"/>
              </p:cNvSpPr>
              <p:nvPr/>
            </p:nvSpPr>
            <p:spPr bwMode="auto">
              <a:xfrm>
                <a:off x="3211" y="1766"/>
                <a:ext cx="92" cy="89"/>
              </a:xfrm>
              <a:prstGeom prst="ellipse">
                <a:avLst/>
              </a:prstGeom>
              <a:solidFill>
                <a:srgbClr val="FFFF00"/>
              </a:solidFill>
              <a:ln w="9525">
                <a:solidFill>
                  <a:srgbClr val="000000"/>
                </a:solidFill>
                <a:round/>
                <a:headEnd/>
                <a:tailEnd/>
              </a:ln>
            </p:spPr>
            <p:txBody>
              <a:bodyPr wrap="none" anchor="ctr"/>
              <a:lstStyle/>
              <a:p>
                <a:endParaRPr lang="en-US" dirty="0"/>
              </a:p>
            </p:txBody>
          </p:sp>
        </p:grpSp>
        <p:sp>
          <p:nvSpPr>
            <p:cNvPr id="19" name="Text Box 33"/>
            <p:cNvSpPr txBox="1">
              <a:spLocks noChangeArrowheads="1"/>
            </p:cNvSpPr>
            <p:nvPr/>
          </p:nvSpPr>
          <p:spPr bwMode="auto">
            <a:xfrm>
              <a:off x="6434138" y="3962400"/>
              <a:ext cx="133032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95288" eaLnBrk="0" hangingPunct="0">
                <a:defRPr sz="2400">
                  <a:solidFill>
                    <a:schemeClr val="tx1"/>
                  </a:solidFill>
                  <a:latin typeface="Arial" pitchFamily="34" charset="0"/>
                  <a:ea typeface="MS PGothic" pitchFamily="34" charset="-128"/>
                </a:defRPr>
              </a:lvl1pPr>
              <a:lvl2pPr marL="742950" indent="-285750" defTabSz="395288" eaLnBrk="0" hangingPunct="0">
                <a:defRPr sz="2400">
                  <a:solidFill>
                    <a:schemeClr val="tx1"/>
                  </a:solidFill>
                  <a:latin typeface="Arial" pitchFamily="34" charset="0"/>
                  <a:ea typeface="MS PGothic" pitchFamily="34" charset="-128"/>
                </a:defRPr>
              </a:lvl2pPr>
              <a:lvl3pPr marL="1143000" indent="-228600" defTabSz="395288" eaLnBrk="0" hangingPunct="0">
                <a:defRPr sz="2400">
                  <a:solidFill>
                    <a:schemeClr val="tx1"/>
                  </a:solidFill>
                  <a:latin typeface="Arial" pitchFamily="34" charset="0"/>
                  <a:ea typeface="MS PGothic" pitchFamily="34" charset="-128"/>
                </a:defRPr>
              </a:lvl3pPr>
              <a:lvl4pPr marL="1600200" indent="-228600" defTabSz="395288" eaLnBrk="0" hangingPunct="0">
                <a:defRPr sz="2400">
                  <a:solidFill>
                    <a:schemeClr val="tx1"/>
                  </a:solidFill>
                  <a:latin typeface="Arial" pitchFamily="34" charset="0"/>
                  <a:ea typeface="MS PGothic" pitchFamily="34" charset="-128"/>
                </a:defRPr>
              </a:lvl4pPr>
              <a:lvl5pPr marL="2057400" indent="-228600" defTabSz="395288" eaLnBrk="0" hangingPunct="0">
                <a:defRPr sz="2400">
                  <a:solidFill>
                    <a:schemeClr val="tx1"/>
                  </a:solidFill>
                  <a:latin typeface="Arial" pitchFamily="34" charset="0"/>
                  <a:ea typeface="MS PGothic" pitchFamily="34" charset="-128"/>
                </a:defRPr>
              </a:lvl5pPr>
              <a:lvl6pPr marL="25146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lnSpc>
                  <a:spcPct val="85000"/>
                </a:lnSpc>
                <a:buClr>
                  <a:srgbClr val="000000"/>
                </a:buClr>
                <a:buSzPct val="90000"/>
                <a:buFont typeface="Monotype Sorts" pitchFamily="-65" charset="2"/>
                <a:buNone/>
              </a:pPr>
              <a:r>
                <a:rPr kumimoji="1" lang="en-US" sz="1350" dirty="0"/>
                <a:t>Immune</a:t>
              </a:r>
            </a:p>
          </p:txBody>
        </p:sp>
        <p:sp>
          <p:nvSpPr>
            <p:cNvPr id="20" name="Text Box 34"/>
            <p:cNvSpPr txBox="1">
              <a:spLocks noChangeArrowheads="1"/>
            </p:cNvSpPr>
            <p:nvPr/>
          </p:nvSpPr>
          <p:spPr bwMode="auto">
            <a:xfrm>
              <a:off x="4840288" y="3962400"/>
              <a:ext cx="133032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95288" eaLnBrk="0" hangingPunct="0">
                <a:defRPr sz="2400">
                  <a:solidFill>
                    <a:schemeClr val="tx1"/>
                  </a:solidFill>
                  <a:latin typeface="Arial" pitchFamily="34" charset="0"/>
                  <a:ea typeface="MS PGothic" pitchFamily="34" charset="-128"/>
                </a:defRPr>
              </a:lvl1pPr>
              <a:lvl2pPr marL="742950" indent="-285750" defTabSz="395288" eaLnBrk="0" hangingPunct="0">
                <a:defRPr sz="2400">
                  <a:solidFill>
                    <a:schemeClr val="tx1"/>
                  </a:solidFill>
                  <a:latin typeface="Arial" pitchFamily="34" charset="0"/>
                  <a:ea typeface="MS PGothic" pitchFamily="34" charset="-128"/>
                </a:defRPr>
              </a:lvl2pPr>
              <a:lvl3pPr marL="1143000" indent="-228600" defTabSz="395288" eaLnBrk="0" hangingPunct="0">
                <a:defRPr sz="2400">
                  <a:solidFill>
                    <a:schemeClr val="tx1"/>
                  </a:solidFill>
                  <a:latin typeface="Arial" pitchFamily="34" charset="0"/>
                  <a:ea typeface="MS PGothic" pitchFamily="34" charset="-128"/>
                </a:defRPr>
              </a:lvl3pPr>
              <a:lvl4pPr marL="1600200" indent="-228600" defTabSz="395288" eaLnBrk="0" hangingPunct="0">
                <a:defRPr sz="2400">
                  <a:solidFill>
                    <a:schemeClr val="tx1"/>
                  </a:solidFill>
                  <a:latin typeface="Arial" pitchFamily="34" charset="0"/>
                  <a:ea typeface="MS PGothic" pitchFamily="34" charset="-128"/>
                </a:defRPr>
              </a:lvl4pPr>
              <a:lvl5pPr marL="2057400" indent="-228600" defTabSz="395288" eaLnBrk="0" hangingPunct="0">
                <a:defRPr sz="2400">
                  <a:solidFill>
                    <a:schemeClr val="tx1"/>
                  </a:solidFill>
                  <a:latin typeface="Arial" pitchFamily="34" charset="0"/>
                  <a:ea typeface="MS PGothic" pitchFamily="34" charset="-128"/>
                </a:defRPr>
              </a:lvl5pPr>
              <a:lvl6pPr marL="25146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lnSpc>
                  <a:spcPct val="85000"/>
                </a:lnSpc>
                <a:buClr>
                  <a:srgbClr val="000000"/>
                </a:buClr>
                <a:buSzPct val="90000"/>
                <a:buFont typeface="Monotype Sorts" pitchFamily="-65" charset="2"/>
                <a:buNone/>
              </a:pPr>
              <a:r>
                <a:rPr kumimoji="1" lang="en-US" sz="1350" dirty="0"/>
                <a:t>Immune</a:t>
              </a:r>
            </a:p>
          </p:txBody>
        </p:sp>
        <p:sp>
          <p:nvSpPr>
            <p:cNvPr id="21" name="Text Box 35"/>
            <p:cNvSpPr txBox="1">
              <a:spLocks noChangeArrowheads="1"/>
            </p:cNvSpPr>
            <p:nvPr/>
          </p:nvSpPr>
          <p:spPr bwMode="auto">
            <a:xfrm>
              <a:off x="3187700" y="3962400"/>
              <a:ext cx="1328738"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95288" eaLnBrk="0" hangingPunct="0">
                <a:defRPr sz="2400">
                  <a:solidFill>
                    <a:schemeClr val="tx1"/>
                  </a:solidFill>
                  <a:latin typeface="Arial" pitchFamily="34" charset="0"/>
                  <a:ea typeface="MS PGothic" pitchFamily="34" charset="-128"/>
                </a:defRPr>
              </a:lvl1pPr>
              <a:lvl2pPr marL="742950" indent="-285750" defTabSz="395288" eaLnBrk="0" hangingPunct="0">
                <a:defRPr sz="2400">
                  <a:solidFill>
                    <a:schemeClr val="tx1"/>
                  </a:solidFill>
                  <a:latin typeface="Arial" pitchFamily="34" charset="0"/>
                  <a:ea typeface="MS PGothic" pitchFamily="34" charset="-128"/>
                </a:defRPr>
              </a:lvl2pPr>
              <a:lvl3pPr marL="1143000" indent="-228600" defTabSz="395288" eaLnBrk="0" hangingPunct="0">
                <a:defRPr sz="2400">
                  <a:solidFill>
                    <a:schemeClr val="tx1"/>
                  </a:solidFill>
                  <a:latin typeface="Arial" pitchFamily="34" charset="0"/>
                  <a:ea typeface="MS PGothic" pitchFamily="34" charset="-128"/>
                </a:defRPr>
              </a:lvl3pPr>
              <a:lvl4pPr marL="1600200" indent="-228600" defTabSz="395288" eaLnBrk="0" hangingPunct="0">
                <a:defRPr sz="2400">
                  <a:solidFill>
                    <a:schemeClr val="tx1"/>
                  </a:solidFill>
                  <a:latin typeface="Arial" pitchFamily="34" charset="0"/>
                  <a:ea typeface="MS PGothic" pitchFamily="34" charset="-128"/>
                </a:defRPr>
              </a:lvl4pPr>
              <a:lvl5pPr marL="2057400" indent="-228600" defTabSz="395288" eaLnBrk="0" hangingPunct="0">
                <a:defRPr sz="2400">
                  <a:solidFill>
                    <a:schemeClr val="tx1"/>
                  </a:solidFill>
                  <a:latin typeface="Arial" pitchFamily="34" charset="0"/>
                  <a:ea typeface="MS PGothic" pitchFamily="34" charset="-128"/>
                </a:defRPr>
              </a:lvl5pPr>
              <a:lvl6pPr marL="25146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lnSpc>
                  <a:spcPct val="85000"/>
                </a:lnSpc>
                <a:buClr>
                  <a:srgbClr val="000000"/>
                </a:buClr>
                <a:buSzPct val="90000"/>
                <a:buFont typeface="Monotype Sorts" pitchFamily="-65" charset="2"/>
                <a:buNone/>
              </a:pPr>
              <a:r>
                <a:rPr kumimoji="1" lang="en-US" sz="1350" dirty="0"/>
                <a:t>Immune</a:t>
              </a:r>
            </a:p>
          </p:txBody>
        </p:sp>
        <p:sp>
          <p:nvSpPr>
            <p:cNvPr id="22" name="Text Box 36"/>
            <p:cNvSpPr txBox="1">
              <a:spLocks noChangeArrowheads="1"/>
            </p:cNvSpPr>
            <p:nvPr/>
          </p:nvSpPr>
          <p:spPr bwMode="auto">
            <a:xfrm>
              <a:off x="1570038" y="3962400"/>
              <a:ext cx="13335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95288" eaLnBrk="0" hangingPunct="0">
                <a:defRPr sz="2400">
                  <a:solidFill>
                    <a:schemeClr val="tx1"/>
                  </a:solidFill>
                  <a:latin typeface="Arial" pitchFamily="34" charset="0"/>
                  <a:ea typeface="MS PGothic" pitchFamily="34" charset="-128"/>
                </a:defRPr>
              </a:lvl1pPr>
              <a:lvl2pPr marL="742950" indent="-285750" defTabSz="395288" eaLnBrk="0" hangingPunct="0">
                <a:defRPr sz="2400">
                  <a:solidFill>
                    <a:schemeClr val="tx1"/>
                  </a:solidFill>
                  <a:latin typeface="Arial" pitchFamily="34" charset="0"/>
                  <a:ea typeface="MS PGothic" pitchFamily="34" charset="-128"/>
                </a:defRPr>
              </a:lvl2pPr>
              <a:lvl3pPr marL="1143000" indent="-228600" defTabSz="395288" eaLnBrk="0" hangingPunct="0">
                <a:defRPr sz="2400">
                  <a:solidFill>
                    <a:schemeClr val="tx1"/>
                  </a:solidFill>
                  <a:latin typeface="Arial" pitchFamily="34" charset="0"/>
                  <a:ea typeface="MS PGothic" pitchFamily="34" charset="-128"/>
                </a:defRPr>
              </a:lvl3pPr>
              <a:lvl4pPr marL="1600200" indent="-228600" defTabSz="395288" eaLnBrk="0" hangingPunct="0">
                <a:defRPr sz="2400">
                  <a:solidFill>
                    <a:schemeClr val="tx1"/>
                  </a:solidFill>
                  <a:latin typeface="Arial" pitchFamily="34" charset="0"/>
                  <a:ea typeface="MS PGothic" pitchFamily="34" charset="-128"/>
                </a:defRPr>
              </a:lvl4pPr>
              <a:lvl5pPr marL="2057400" indent="-228600" defTabSz="395288" eaLnBrk="0" hangingPunct="0">
                <a:defRPr sz="2400">
                  <a:solidFill>
                    <a:schemeClr val="tx1"/>
                  </a:solidFill>
                  <a:latin typeface="Arial" pitchFamily="34" charset="0"/>
                  <a:ea typeface="MS PGothic" pitchFamily="34" charset="-128"/>
                </a:defRPr>
              </a:lvl5pPr>
              <a:lvl6pPr marL="25146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lnSpc>
                  <a:spcPct val="85000"/>
                </a:lnSpc>
                <a:buClr>
                  <a:srgbClr val="000000"/>
                </a:buClr>
                <a:buSzPct val="90000"/>
                <a:buFont typeface="Monotype Sorts" pitchFamily="-65" charset="2"/>
                <a:buNone/>
              </a:pPr>
              <a:r>
                <a:rPr kumimoji="1" lang="en-US" sz="1350" dirty="0"/>
                <a:t>Immune</a:t>
              </a:r>
            </a:p>
          </p:txBody>
        </p:sp>
        <p:sp>
          <p:nvSpPr>
            <p:cNvPr id="23" name="Text Box 37"/>
            <p:cNvSpPr txBox="1">
              <a:spLocks noChangeArrowheads="1"/>
            </p:cNvSpPr>
            <p:nvPr/>
          </p:nvSpPr>
          <p:spPr bwMode="auto">
            <a:xfrm>
              <a:off x="6110288" y="5534025"/>
              <a:ext cx="1985962"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95288" eaLnBrk="0" hangingPunct="0">
                <a:defRPr sz="2400">
                  <a:solidFill>
                    <a:schemeClr val="tx1"/>
                  </a:solidFill>
                  <a:latin typeface="Arial" pitchFamily="34" charset="0"/>
                  <a:ea typeface="MS PGothic" pitchFamily="34" charset="-128"/>
                </a:defRPr>
              </a:lvl1pPr>
              <a:lvl2pPr marL="742950" indent="-285750" defTabSz="395288" eaLnBrk="0" hangingPunct="0">
                <a:defRPr sz="2400">
                  <a:solidFill>
                    <a:schemeClr val="tx1"/>
                  </a:solidFill>
                  <a:latin typeface="Arial" pitchFamily="34" charset="0"/>
                  <a:ea typeface="MS PGothic" pitchFamily="34" charset="-128"/>
                </a:defRPr>
              </a:lvl2pPr>
              <a:lvl3pPr marL="1143000" indent="-228600" defTabSz="395288" eaLnBrk="0" hangingPunct="0">
                <a:defRPr sz="2400">
                  <a:solidFill>
                    <a:schemeClr val="tx1"/>
                  </a:solidFill>
                  <a:latin typeface="Arial" pitchFamily="34" charset="0"/>
                  <a:ea typeface="MS PGothic" pitchFamily="34" charset="-128"/>
                </a:defRPr>
              </a:lvl3pPr>
              <a:lvl4pPr marL="1600200" indent="-228600" defTabSz="395288" eaLnBrk="0" hangingPunct="0">
                <a:defRPr sz="2400">
                  <a:solidFill>
                    <a:schemeClr val="tx1"/>
                  </a:solidFill>
                  <a:latin typeface="Arial" pitchFamily="34" charset="0"/>
                  <a:ea typeface="MS PGothic" pitchFamily="34" charset="-128"/>
                </a:defRPr>
              </a:lvl4pPr>
              <a:lvl5pPr marL="2057400" indent="-228600" defTabSz="395288" eaLnBrk="0" hangingPunct="0">
                <a:defRPr sz="2400">
                  <a:solidFill>
                    <a:schemeClr val="tx1"/>
                  </a:solidFill>
                  <a:latin typeface="Arial" pitchFamily="34" charset="0"/>
                  <a:ea typeface="MS PGothic" pitchFamily="34" charset="-128"/>
                </a:defRPr>
              </a:lvl5pPr>
              <a:lvl6pPr marL="25146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lnSpc>
                  <a:spcPct val="85000"/>
                </a:lnSpc>
                <a:buClr>
                  <a:srgbClr val="000000"/>
                </a:buClr>
                <a:buSzPct val="90000"/>
                <a:buFont typeface="Monotype Sorts" pitchFamily="-65" charset="2"/>
                <a:buNone/>
              </a:pPr>
              <a:r>
                <a:rPr kumimoji="1" lang="en-US" sz="1350" dirty="0"/>
                <a:t>Susceptible</a:t>
              </a:r>
            </a:p>
            <a:p>
              <a:pPr algn="ctr">
                <a:lnSpc>
                  <a:spcPct val="85000"/>
                </a:lnSpc>
                <a:buClr>
                  <a:srgbClr val="000000"/>
                </a:buClr>
                <a:buSzPct val="90000"/>
                <a:buFont typeface="Monotype Sorts" pitchFamily="-65" charset="2"/>
                <a:buNone/>
              </a:pPr>
              <a:r>
                <a:rPr kumimoji="1" lang="en-US" sz="1350" dirty="0"/>
                <a:t>(Indirectly</a:t>
              </a:r>
            </a:p>
            <a:p>
              <a:pPr algn="ctr">
                <a:lnSpc>
                  <a:spcPct val="85000"/>
                </a:lnSpc>
                <a:buClr>
                  <a:srgbClr val="000000"/>
                </a:buClr>
                <a:buSzPct val="90000"/>
                <a:buFont typeface="Monotype Sorts" pitchFamily="-65" charset="2"/>
                <a:buNone/>
              </a:pPr>
              <a:r>
                <a:rPr kumimoji="1" lang="en-US" sz="1350" dirty="0"/>
                <a:t>Protected)</a:t>
              </a:r>
            </a:p>
          </p:txBody>
        </p:sp>
        <p:sp>
          <p:nvSpPr>
            <p:cNvPr id="24" name="Text Box 38"/>
            <p:cNvSpPr txBox="1">
              <a:spLocks noChangeArrowheads="1"/>
            </p:cNvSpPr>
            <p:nvPr/>
          </p:nvSpPr>
          <p:spPr bwMode="auto">
            <a:xfrm>
              <a:off x="4832350" y="5534025"/>
              <a:ext cx="127635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95288" eaLnBrk="0" hangingPunct="0">
                <a:defRPr sz="2400">
                  <a:solidFill>
                    <a:schemeClr val="tx1"/>
                  </a:solidFill>
                  <a:latin typeface="Arial" pitchFamily="34" charset="0"/>
                  <a:ea typeface="MS PGothic" pitchFamily="34" charset="-128"/>
                </a:defRPr>
              </a:lvl1pPr>
              <a:lvl2pPr marL="742950" indent="-285750" defTabSz="395288" eaLnBrk="0" hangingPunct="0">
                <a:defRPr sz="2400">
                  <a:solidFill>
                    <a:schemeClr val="tx1"/>
                  </a:solidFill>
                  <a:latin typeface="Arial" pitchFamily="34" charset="0"/>
                  <a:ea typeface="MS PGothic" pitchFamily="34" charset="-128"/>
                </a:defRPr>
              </a:lvl2pPr>
              <a:lvl3pPr marL="1143000" indent="-228600" defTabSz="395288" eaLnBrk="0" hangingPunct="0">
                <a:defRPr sz="2400">
                  <a:solidFill>
                    <a:schemeClr val="tx1"/>
                  </a:solidFill>
                  <a:latin typeface="Arial" pitchFamily="34" charset="0"/>
                  <a:ea typeface="MS PGothic" pitchFamily="34" charset="-128"/>
                </a:defRPr>
              </a:lvl3pPr>
              <a:lvl4pPr marL="1600200" indent="-228600" defTabSz="395288" eaLnBrk="0" hangingPunct="0">
                <a:defRPr sz="2400">
                  <a:solidFill>
                    <a:schemeClr val="tx1"/>
                  </a:solidFill>
                  <a:latin typeface="Arial" pitchFamily="34" charset="0"/>
                  <a:ea typeface="MS PGothic" pitchFamily="34" charset="-128"/>
                </a:defRPr>
              </a:lvl4pPr>
              <a:lvl5pPr marL="2057400" indent="-228600" defTabSz="395288" eaLnBrk="0" hangingPunct="0">
                <a:defRPr sz="2400">
                  <a:solidFill>
                    <a:schemeClr val="tx1"/>
                  </a:solidFill>
                  <a:latin typeface="Arial" pitchFamily="34" charset="0"/>
                  <a:ea typeface="MS PGothic" pitchFamily="34" charset="-128"/>
                </a:defRPr>
              </a:lvl5pPr>
              <a:lvl6pPr marL="25146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lnSpc>
                  <a:spcPct val="85000"/>
                </a:lnSpc>
                <a:buClr>
                  <a:srgbClr val="000000"/>
                </a:buClr>
                <a:buSzPct val="90000"/>
                <a:buFont typeface="Monotype Sorts" pitchFamily="-65" charset="2"/>
                <a:buNone/>
              </a:pPr>
              <a:r>
                <a:rPr kumimoji="1" lang="en-US" sz="1350" dirty="0"/>
                <a:t>Immune</a:t>
              </a:r>
            </a:p>
          </p:txBody>
        </p:sp>
        <p:sp>
          <p:nvSpPr>
            <p:cNvPr id="25" name="Text Box 39"/>
            <p:cNvSpPr txBox="1">
              <a:spLocks noChangeArrowheads="1"/>
            </p:cNvSpPr>
            <p:nvPr/>
          </p:nvSpPr>
          <p:spPr bwMode="auto">
            <a:xfrm>
              <a:off x="2863850" y="5534025"/>
              <a:ext cx="20066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95288" eaLnBrk="0" hangingPunct="0">
                <a:defRPr sz="2400">
                  <a:solidFill>
                    <a:schemeClr val="tx1"/>
                  </a:solidFill>
                  <a:latin typeface="Arial" pitchFamily="34" charset="0"/>
                  <a:ea typeface="MS PGothic" pitchFamily="34" charset="-128"/>
                </a:defRPr>
              </a:lvl1pPr>
              <a:lvl2pPr marL="742950" indent="-285750" defTabSz="395288" eaLnBrk="0" hangingPunct="0">
                <a:defRPr sz="2400">
                  <a:solidFill>
                    <a:schemeClr val="tx1"/>
                  </a:solidFill>
                  <a:latin typeface="Arial" pitchFamily="34" charset="0"/>
                  <a:ea typeface="MS PGothic" pitchFamily="34" charset="-128"/>
                </a:defRPr>
              </a:lvl2pPr>
              <a:lvl3pPr marL="1143000" indent="-228600" defTabSz="395288" eaLnBrk="0" hangingPunct="0">
                <a:defRPr sz="2400">
                  <a:solidFill>
                    <a:schemeClr val="tx1"/>
                  </a:solidFill>
                  <a:latin typeface="Arial" pitchFamily="34" charset="0"/>
                  <a:ea typeface="MS PGothic" pitchFamily="34" charset="-128"/>
                </a:defRPr>
              </a:lvl3pPr>
              <a:lvl4pPr marL="1600200" indent="-228600" defTabSz="395288" eaLnBrk="0" hangingPunct="0">
                <a:defRPr sz="2400">
                  <a:solidFill>
                    <a:schemeClr val="tx1"/>
                  </a:solidFill>
                  <a:latin typeface="Arial" pitchFamily="34" charset="0"/>
                  <a:ea typeface="MS PGothic" pitchFamily="34" charset="-128"/>
                </a:defRPr>
              </a:lvl4pPr>
              <a:lvl5pPr marL="2057400" indent="-228600" defTabSz="395288" eaLnBrk="0" hangingPunct="0">
                <a:defRPr sz="2400">
                  <a:solidFill>
                    <a:schemeClr val="tx1"/>
                  </a:solidFill>
                  <a:latin typeface="Arial" pitchFamily="34" charset="0"/>
                  <a:ea typeface="MS PGothic" pitchFamily="34" charset="-128"/>
                </a:defRPr>
              </a:lvl5pPr>
              <a:lvl6pPr marL="25146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lnSpc>
                  <a:spcPct val="85000"/>
                </a:lnSpc>
                <a:buClr>
                  <a:srgbClr val="000000"/>
                </a:buClr>
                <a:buSzPct val="90000"/>
                <a:buFont typeface="Monotype Sorts" pitchFamily="-65" charset="2"/>
                <a:buNone/>
              </a:pPr>
              <a:r>
                <a:rPr kumimoji="1" lang="en-US" sz="1350" dirty="0"/>
                <a:t>Susceptible</a:t>
              </a:r>
            </a:p>
            <a:p>
              <a:pPr algn="ctr">
                <a:lnSpc>
                  <a:spcPct val="85000"/>
                </a:lnSpc>
                <a:buClr>
                  <a:srgbClr val="000000"/>
                </a:buClr>
                <a:buSzPct val="90000"/>
                <a:buFont typeface="Monotype Sorts" pitchFamily="-65" charset="2"/>
                <a:buNone/>
              </a:pPr>
              <a:r>
                <a:rPr kumimoji="1" lang="en-US" sz="1350" dirty="0"/>
                <a:t>(Indirectly</a:t>
              </a:r>
            </a:p>
            <a:p>
              <a:pPr algn="ctr">
                <a:lnSpc>
                  <a:spcPct val="85000"/>
                </a:lnSpc>
                <a:buClr>
                  <a:srgbClr val="000000"/>
                </a:buClr>
                <a:buSzPct val="90000"/>
                <a:buFont typeface="Monotype Sorts" pitchFamily="-65" charset="2"/>
                <a:buNone/>
              </a:pPr>
              <a:r>
                <a:rPr kumimoji="1" lang="en-US" sz="1350" dirty="0"/>
                <a:t>Protected)</a:t>
              </a:r>
            </a:p>
          </p:txBody>
        </p:sp>
        <p:sp>
          <p:nvSpPr>
            <p:cNvPr id="26" name="Text Box 40"/>
            <p:cNvSpPr txBox="1">
              <a:spLocks noChangeArrowheads="1"/>
            </p:cNvSpPr>
            <p:nvPr/>
          </p:nvSpPr>
          <p:spPr bwMode="auto">
            <a:xfrm>
              <a:off x="1544638" y="5534025"/>
              <a:ext cx="13239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95288" eaLnBrk="0" hangingPunct="0">
                <a:defRPr sz="2400">
                  <a:solidFill>
                    <a:schemeClr val="tx1"/>
                  </a:solidFill>
                  <a:latin typeface="Arial" pitchFamily="34" charset="0"/>
                  <a:ea typeface="MS PGothic" pitchFamily="34" charset="-128"/>
                </a:defRPr>
              </a:lvl1pPr>
              <a:lvl2pPr marL="742950" indent="-285750" defTabSz="395288" eaLnBrk="0" hangingPunct="0">
                <a:defRPr sz="2400">
                  <a:solidFill>
                    <a:schemeClr val="tx1"/>
                  </a:solidFill>
                  <a:latin typeface="Arial" pitchFamily="34" charset="0"/>
                  <a:ea typeface="MS PGothic" pitchFamily="34" charset="-128"/>
                </a:defRPr>
              </a:lvl2pPr>
              <a:lvl3pPr marL="1143000" indent="-228600" defTabSz="395288" eaLnBrk="0" hangingPunct="0">
                <a:defRPr sz="2400">
                  <a:solidFill>
                    <a:schemeClr val="tx1"/>
                  </a:solidFill>
                  <a:latin typeface="Arial" pitchFamily="34" charset="0"/>
                  <a:ea typeface="MS PGothic" pitchFamily="34" charset="-128"/>
                </a:defRPr>
              </a:lvl3pPr>
              <a:lvl4pPr marL="1600200" indent="-228600" defTabSz="395288" eaLnBrk="0" hangingPunct="0">
                <a:defRPr sz="2400">
                  <a:solidFill>
                    <a:schemeClr val="tx1"/>
                  </a:solidFill>
                  <a:latin typeface="Arial" pitchFamily="34" charset="0"/>
                  <a:ea typeface="MS PGothic" pitchFamily="34" charset="-128"/>
                </a:defRPr>
              </a:lvl4pPr>
              <a:lvl5pPr marL="2057400" indent="-228600" defTabSz="395288" eaLnBrk="0" hangingPunct="0">
                <a:defRPr sz="2400">
                  <a:solidFill>
                    <a:schemeClr val="tx1"/>
                  </a:solidFill>
                  <a:latin typeface="Arial" pitchFamily="34" charset="0"/>
                  <a:ea typeface="MS PGothic" pitchFamily="34" charset="-128"/>
                </a:defRPr>
              </a:lvl5pPr>
              <a:lvl6pPr marL="25146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lnSpc>
                  <a:spcPct val="85000"/>
                </a:lnSpc>
                <a:buClr>
                  <a:srgbClr val="000000"/>
                </a:buClr>
                <a:buSzPct val="90000"/>
                <a:buFont typeface="Monotype Sorts" pitchFamily="-65" charset="2"/>
                <a:buNone/>
              </a:pPr>
              <a:r>
                <a:rPr kumimoji="1" lang="en-US" sz="1350" dirty="0"/>
                <a:t>Immune</a:t>
              </a:r>
            </a:p>
          </p:txBody>
        </p:sp>
        <p:sp>
          <p:nvSpPr>
            <p:cNvPr id="27" name="Line 41"/>
            <p:cNvSpPr>
              <a:spLocks noChangeShapeType="1"/>
            </p:cNvSpPr>
            <p:nvPr/>
          </p:nvSpPr>
          <p:spPr bwMode="auto">
            <a:xfrm flipH="1">
              <a:off x="4146550" y="2471738"/>
              <a:ext cx="412750" cy="53975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8" name="Line 42"/>
            <p:cNvSpPr>
              <a:spLocks noChangeShapeType="1"/>
            </p:cNvSpPr>
            <p:nvPr/>
          </p:nvSpPr>
          <p:spPr bwMode="auto">
            <a:xfrm flipV="1">
              <a:off x="2944813" y="2395538"/>
              <a:ext cx="1308100" cy="57785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grpSp>
      <p:sp>
        <p:nvSpPr>
          <p:cNvPr id="45" name="TextBox 44"/>
          <p:cNvSpPr txBox="1"/>
          <p:nvPr/>
        </p:nvSpPr>
        <p:spPr>
          <a:xfrm>
            <a:off x="314432" y="6119336"/>
            <a:ext cx="11754852" cy="738664"/>
          </a:xfrm>
          <a:prstGeom prst="rect">
            <a:avLst/>
          </a:prstGeom>
          <a:noFill/>
        </p:spPr>
        <p:txBody>
          <a:bodyPr wrap="square" rtlCol="0">
            <a:spAutoFit/>
          </a:bodyPr>
          <a:lstStyle/>
          <a:p>
            <a:pPr lvl="0"/>
            <a:r>
              <a:rPr lang="en-US" sz="1200" dirty="0">
                <a:solidFill>
                  <a:srgbClr val="FFFFFF"/>
                </a:solidFill>
              </a:rPr>
              <a:t>*Presentation from Immunize Georgia, September 9, 2016 by Walt A. Orenstein, MD, Professor of Medicine Global, Health, Epidemiology and Pediatrics</a:t>
            </a:r>
          </a:p>
          <a:p>
            <a:pPr lvl="0"/>
            <a:r>
              <a:rPr lang="en-US" sz="1200" dirty="0">
                <a:solidFill>
                  <a:srgbClr val="FFFFFF"/>
                </a:solidFill>
              </a:rPr>
              <a:t>Emory Department of Medicine, Associate Director, Emory Vaccine Center Director, Vaccine Policy and Development, Emory University, Atlanta, GA</a:t>
            </a:r>
          </a:p>
          <a:p>
            <a:endParaRPr lang="en-US" dirty="0"/>
          </a:p>
        </p:txBody>
      </p:sp>
      <p:sp>
        <p:nvSpPr>
          <p:cNvPr id="3" name="Slide Number Placeholder 2"/>
          <p:cNvSpPr>
            <a:spLocks noGrp="1"/>
          </p:cNvSpPr>
          <p:nvPr>
            <p:ph type="sldNum" sz="quarter" idx="12"/>
          </p:nvPr>
        </p:nvSpPr>
        <p:spPr/>
        <p:txBody>
          <a:bodyPr/>
          <a:lstStyle/>
          <a:p>
            <a:fld id="{6D22F896-40B5-4ADD-8801-0D06FADFA095}" type="slidenum">
              <a:rPr lang="en-US" smtClean="0"/>
              <a:t>7</a:t>
            </a:fld>
            <a:endParaRPr lang="en-US" dirty="0"/>
          </a:p>
        </p:txBody>
      </p:sp>
      <p:sp>
        <p:nvSpPr>
          <p:cNvPr id="2" name="Date Placeholder 1">
            <a:extLst>
              <a:ext uri="{FF2B5EF4-FFF2-40B4-BE49-F238E27FC236}">
                <a16:creationId xmlns:a16="http://schemas.microsoft.com/office/drawing/2014/main" id="{39E23A9F-6085-CD4A-B38A-A758EF2EB711}"/>
              </a:ext>
            </a:extLst>
          </p:cNvPr>
          <p:cNvSpPr>
            <a:spLocks noGrp="1"/>
          </p:cNvSpPr>
          <p:nvPr>
            <p:ph type="dt" sz="half" idx="10"/>
          </p:nvPr>
        </p:nvSpPr>
        <p:spPr/>
        <p:txBody>
          <a:bodyPr/>
          <a:lstStyle/>
          <a:p>
            <a:r>
              <a:rPr lang="en-US"/>
              <a:t>6/24/22</a:t>
            </a:r>
            <a:endParaRPr lang="en-US" dirty="0"/>
          </a:p>
        </p:txBody>
      </p:sp>
      <p:sp>
        <p:nvSpPr>
          <p:cNvPr id="46" name="Footer Placeholder 45">
            <a:extLst>
              <a:ext uri="{FF2B5EF4-FFF2-40B4-BE49-F238E27FC236}">
                <a16:creationId xmlns:a16="http://schemas.microsoft.com/office/drawing/2014/main" id="{B591F435-0A05-9247-A8D4-30B07BAC2B89}"/>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8785872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54633" y="502744"/>
            <a:ext cx="6067926" cy="954107"/>
          </a:xfrm>
          <a:prstGeom prst="rect">
            <a:avLst/>
          </a:prstGeom>
          <a:noFill/>
        </p:spPr>
        <p:txBody>
          <a:bodyPr wrap="square" rtlCol="0">
            <a:spAutoFit/>
          </a:bodyPr>
          <a:lstStyle/>
          <a:p>
            <a:pPr algn="ctr"/>
            <a:r>
              <a:rPr lang="en-US" sz="2800" dirty="0">
                <a:solidFill>
                  <a:srgbClr val="FFFF99"/>
                </a:solidFill>
                <a:latin typeface="+mj-lt"/>
              </a:rPr>
              <a:t>2022 Recommended Immunization Schedule for Adults Aged ≥19 Years*</a:t>
            </a:r>
          </a:p>
        </p:txBody>
      </p:sp>
      <p:sp>
        <p:nvSpPr>
          <p:cNvPr id="5" name="TextBox 4"/>
          <p:cNvSpPr txBox="1"/>
          <p:nvPr/>
        </p:nvSpPr>
        <p:spPr>
          <a:xfrm>
            <a:off x="1130976" y="1625846"/>
            <a:ext cx="5947393"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t>Recommended adult schedule by age group</a:t>
            </a:r>
          </a:p>
          <a:p>
            <a:pPr marL="285750" indent="-285750">
              <a:buFont typeface="Arial" panose="020B0604020202020204" pitchFamily="34" charset="0"/>
              <a:buChar char="•"/>
            </a:pPr>
            <a:r>
              <a:rPr lang="en-US" sz="2000" dirty="0"/>
              <a:t>Recommended immunization schedule for adults aged 19 years or older by medical condition and other indications</a:t>
            </a:r>
          </a:p>
        </p:txBody>
      </p:sp>
      <p:sp>
        <p:nvSpPr>
          <p:cNvPr id="3" name="TextBox 2"/>
          <p:cNvSpPr txBox="1"/>
          <p:nvPr/>
        </p:nvSpPr>
        <p:spPr>
          <a:xfrm>
            <a:off x="1254633" y="3503080"/>
            <a:ext cx="7083993" cy="1015663"/>
          </a:xfrm>
          <a:prstGeom prst="rect">
            <a:avLst/>
          </a:prstGeom>
          <a:noFill/>
        </p:spPr>
        <p:txBody>
          <a:bodyPr wrap="square" rtlCol="0">
            <a:spAutoFit/>
          </a:bodyPr>
          <a:lstStyle/>
          <a:p>
            <a:r>
              <a:rPr lang="en-US" sz="2000" dirty="0"/>
              <a:t>Changes</a:t>
            </a:r>
          </a:p>
          <a:p>
            <a:pPr marL="285750" indent="-285750">
              <a:buFont typeface="Arial" panose="020B0604020202020204" pitchFamily="34" charset="0"/>
              <a:buChar char="•"/>
            </a:pPr>
            <a:r>
              <a:rPr lang="en-US" sz="2000" dirty="0"/>
              <a:t>Clarification of the charts</a:t>
            </a:r>
          </a:p>
          <a:p>
            <a:pPr marL="285750" indent="-285750">
              <a:buFont typeface="Arial" panose="020B0604020202020204" pitchFamily="34" charset="0"/>
              <a:buChar char="•"/>
            </a:pPr>
            <a:r>
              <a:rPr lang="en-US" sz="2000" dirty="0"/>
              <a:t>Additional information in the Notes section</a:t>
            </a:r>
          </a:p>
        </p:txBody>
      </p:sp>
      <p:sp>
        <p:nvSpPr>
          <p:cNvPr id="12" name="TextBox 11"/>
          <p:cNvSpPr txBox="1"/>
          <p:nvPr/>
        </p:nvSpPr>
        <p:spPr>
          <a:xfrm>
            <a:off x="1576669" y="4828298"/>
            <a:ext cx="5501700" cy="1384995"/>
          </a:xfrm>
          <a:prstGeom prst="rect">
            <a:avLst/>
          </a:prstGeom>
          <a:noFill/>
        </p:spPr>
        <p:txBody>
          <a:bodyPr wrap="square" rtlCol="0">
            <a:spAutoFit/>
          </a:bodyPr>
          <a:lstStyle/>
          <a:p>
            <a:r>
              <a:rPr lang="en-US" sz="2800" b="1" dirty="0">
                <a:solidFill>
                  <a:srgbClr val="FFFF00"/>
                </a:solidFill>
              </a:rPr>
              <a:t>READ THE FOOTNOTES TO ACCESS SPECIFIC VACCINE ADMINISTRATION DETAILS!</a:t>
            </a:r>
          </a:p>
        </p:txBody>
      </p:sp>
      <p:sp>
        <p:nvSpPr>
          <p:cNvPr id="6" name="Slide Number Placeholder 5"/>
          <p:cNvSpPr>
            <a:spLocks noGrp="1"/>
          </p:cNvSpPr>
          <p:nvPr>
            <p:ph type="sldNum" sz="quarter" idx="12"/>
          </p:nvPr>
        </p:nvSpPr>
        <p:spPr/>
        <p:txBody>
          <a:bodyPr/>
          <a:lstStyle/>
          <a:p>
            <a:fld id="{6D22F896-40B5-4ADD-8801-0D06FADFA095}" type="slidenum">
              <a:rPr lang="en-US" smtClean="0"/>
              <a:t>70</a:t>
            </a:fld>
            <a:endParaRPr lang="en-US" dirty="0"/>
          </a:p>
        </p:txBody>
      </p:sp>
      <p:pic>
        <p:nvPicPr>
          <p:cNvPr id="2" name="Picture 1"/>
          <p:cNvPicPr>
            <a:picLocks noChangeAspect="1"/>
          </p:cNvPicPr>
          <p:nvPr/>
        </p:nvPicPr>
        <p:blipFill>
          <a:blip r:embed="rId3"/>
          <a:stretch>
            <a:fillRect/>
          </a:stretch>
        </p:blipFill>
        <p:spPr>
          <a:xfrm>
            <a:off x="8135048" y="557458"/>
            <a:ext cx="3228752" cy="2482320"/>
          </a:xfrm>
          <a:prstGeom prst="rect">
            <a:avLst/>
          </a:prstGeom>
        </p:spPr>
      </p:pic>
      <p:pic>
        <p:nvPicPr>
          <p:cNvPr id="7" name="Picture 6"/>
          <p:cNvPicPr>
            <a:picLocks noChangeAspect="1"/>
          </p:cNvPicPr>
          <p:nvPr/>
        </p:nvPicPr>
        <p:blipFill>
          <a:blip r:embed="rId4"/>
          <a:stretch>
            <a:fillRect/>
          </a:stretch>
        </p:blipFill>
        <p:spPr>
          <a:xfrm>
            <a:off x="8109675" y="3473364"/>
            <a:ext cx="3244125" cy="2489027"/>
          </a:xfrm>
          <a:prstGeom prst="rect">
            <a:avLst/>
          </a:prstGeom>
        </p:spPr>
      </p:pic>
      <p:sp>
        <p:nvSpPr>
          <p:cNvPr id="10" name="TextBox 9">
            <a:extLst>
              <a:ext uri="{FF2B5EF4-FFF2-40B4-BE49-F238E27FC236}">
                <a16:creationId xmlns:a16="http://schemas.microsoft.com/office/drawing/2014/main" id="{3B3CA44C-6E45-8C46-A61D-C5DD37BD85A2}"/>
              </a:ext>
            </a:extLst>
          </p:cNvPr>
          <p:cNvSpPr txBox="1"/>
          <p:nvPr/>
        </p:nvSpPr>
        <p:spPr>
          <a:xfrm>
            <a:off x="1084092" y="6534476"/>
            <a:ext cx="7243848" cy="276999"/>
          </a:xfrm>
          <a:prstGeom prst="rect">
            <a:avLst/>
          </a:prstGeom>
          <a:noFill/>
        </p:spPr>
        <p:txBody>
          <a:bodyPr wrap="square" rtlCol="0">
            <a:spAutoFit/>
          </a:bodyPr>
          <a:lstStyle/>
          <a:p>
            <a:r>
              <a:rPr lang="en-US" sz="1200" dirty="0"/>
              <a:t>https://</a:t>
            </a:r>
            <a:r>
              <a:rPr lang="en-US" sz="1200" dirty="0" err="1"/>
              <a:t>www.cdc.gov</a:t>
            </a:r>
            <a:r>
              <a:rPr lang="en-US" sz="1200" dirty="0"/>
              <a:t>/vaccines/schedules/hcp/</a:t>
            </a:r>
            <a:r>
              <a:rPr lang="en-US" sz="1200" dirty="0" err="1"/>
              <a:t>imz</a:t>
            </a:r>
            <a:r>
              <a:rPr lang="en-US" sz="1200" dirty="0"/>
              <a:t>/</a:t>
            </a:r>
            <a:r>
              <a:rPr lang="en-US" sz="1200" dirty="0" err="1"/>
              <a:t>adult.html</a:t>
            </a:r>
            <a:endParaRPr lang="en-US" sz="1200" dirty="0"/>
          </a:p>
        </p:txBody>
      </p:sp>
      <p:sp>
        <p:nvSpPr>
          <p:cNvPr id="8" name="Date Placeholder 7">
            <a:extLst>
              <a:ext uri="{FF2B5EF4-FFF2-40B4-BE49-F238E27FC236}">
                <a16:creationId xmlns:a16="http://schemas.microsoft.com/office/drawing/2014/main" id="{FCB69CBE-40ED-0747-AF21-D0B49EA6EE70}"/>
              </a:ext>
            </a:extLst>
          </p:cNvPr>
          <p:cNvSpPr>
            <a:spLocks noGrp="1"/>
          </p:cNvSpPr>
          <p:nvPr>
            <p:ph type="dt" sz="half" idx="10"/>
          </p:nvPr>
        </p:nvSpPr>
        <p:spPr/>
        <p:txBody>
          <a:bodyPr/>
          <a:lstStyle/>
          <a:p>
            <a:r>
              <a:rPr lang="en-US"/>
              <a:t>6/24/22</a:t>
            </a:r>
            <a:endParaRPr lang="en-US" dirty="0"/>
          </a:p>
        </p:txBody>
      </p:sp>
      <p:sp>
        <p:nvSpPr>
          <p:cNvPr id="9" name="Footer Placeholder 8">
            <a:extLst>
              <a:ext uri="{FF2B5EF4-FFF2-40B4-BE49-F238E27FC236}">
                <a16:creationId xmlns:a16="http://schemas.microsoft.com/office/drawing/2014/main" id="{12E4ACF7-97F2-884D-9E64-683C7244E0F8}"/>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9461878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ChangeArrowheads="1"/>
          </p:cNvSpPr>
          <p:nvPr>
            <p:ph type="title" idx="4294967295"/>
          </p:nvPr>
        </p:nvSpPr>
        <p:spPr>
          <a:xfrm>
            <a:off x="203200" y="480016"/>
            <a:ext cx="11875911" cy="642938"/>
          </a:xfrm>
        </p:spPr>
        <p:txBody>
          <a:bodyPr>
            <a:noAutofit/>
          </a:bodyPr>
          <a:lstStyle/>
          <a:p>
            <a:pPr algn="ctr" eaLnBrk="1" hangingPunct="1"/>
            <a:r>
              <a:rPr lang="en-US" sz="3200" dirty="0">
                <a:solidFill>
                  <a:srgbClr val="FFFF99"/>
                </a:solidFill>
              </a:rPr>
              <a:t>Updated Vaccine Storage and Handling Recommendations*</a:t>
            </a:r>
          </a:p>
        </p:txBody>
      </p:sp>
      <p:sp>
        <p:nvSpPr>
          <p:cNvPr id="357379" name="Rectangle 3"/>
          <p:cNvSpPr>
            <a:spLocks noGrp="1" noChangeArrowheads="1"/>
          </p:cNvSpPr>
          <p:nvPr>
            <p:ph type="body" sz="half" idx="4294967295"/>
          </p:nvPr>
        </p:nvSpPr>
        <p:spPr>
          <a:xfrm>
            <a:off x="552024" y="1830362"/>
            <a:ext cx="8556839" cy="4495800"/>
          </a:xfrm>
        </p:spPr>
        <p:txBody>
          <a:bodyPr>
            <a:normAutofit lnSpcReduction="10000"/>
          </a:bodyPr>
          <a:lstStyle/>
          <a:p>
            <a:pPr marL="191989" indent="-191989"/>
            <a:r>
              <a:rPr lang="en-US" sz="2400" dirty="0"/>
              <a:t>Use stand-alone refrigerator and stand-alone freezer units.  If combined, use only refrigerator part.</a:t>
            </a:r>
          </a:p>
          <a:p>
            <a:pPr marL="191989" indent="-191989"/>
            <a:r>
              <a:rPr lang="en-US" sz="2400" dirty="0"/>
              <a:t>Do not store any vaccine in a dormitory-style or bar-style combined refrigerator/freezer unit.</a:t>
            </a:r>
          </a:p>
          <a:p>
            <a:pPr marL="191989" indent="-191989"/>
            <a:r>
              <a:rPr lang="en-US" sz="2400" dirty="0"/>
              <a:t>Use a bio-safe glycol-encased probe or a similar temperature buffered probe</a:t>
            </a:r>
          </a:p>
          <a:p>
            <a:pPr marL="191989" indent="-191989"/>
            <a:r>
              <a:rPr lang="en-US" sz="2400" dirty="0">
                <a:solidFill>
                  <a:schemeClr val="tx1"/>
                </a:solidFill>
              </a:rPr>
              <a:t>Probes should be calibrated every 1-2 yrs. or according to manufacturers’ guidelines</a:t>
            </a:r>
          </a:p>
          <a:p>
            <a:pPr marL="191989" indent="-191989"/>
            <a:r>
              <a:rPr lang="en-US" sz="2400" dirty="0"/>
              <a:t>Use digital data loggers.</a:t>
            </a:r>
          </a:p>
          <a:p>
            <a:pPr marL="191989" indent="-191989"/>
            <a:r>
              <a:rPr lang="en-US" sz="2400" dirty="0"/>
              <a:t>Do not store ANYTHING ELSE in refrigerator.</a:t>
            </a:r>
          </a:p>
          <a:p>
            <a:pPr marL="191989" indent="-191989"/>
            <a:r>
              <a:rPr lang="en-US" sz="2400" dirty="0"/>
              <a:t>Review vaccine expiration dates and rotate vaccine stock weekly. </a:t>
            </a:r>
          </a:p>
          <a:p>
            <a:pPr marL="191989" indent="-191989">
              <a:buNone/>
            </a:pPr>
            <a:endParaRPr lang="en-US" sz="2400" dirty="0"/>
          </a:p>
          <a:p>
            <a:pPr marL="191989" indent="-191989">
              <a:buNone/>
            </a:pPr>
            <a:endParaRPr lang="en-US" sz="2400" dirty="0"/>
          </a:p>
          <a:p>
            <a:pPr marL="191989" indent="-191989">
              <a:buNone/>
            </a:pPr>
            <a:endParaRPr lang="en-US" sz="2000" dirty="0"/>
          </a:p>
          <a:p>
            <a:pPr marL="191989" indent="-191989">
              <a:buNone/>
            </a:pPr>
            <a:endParaRPr lang="en-US" dirty="0">
              <a:solidFill>
                <a:srgbClr val="FFFFCC"/>
              </a:solidFill>
            </a:endParaRPr>
          </a:p>
        </p:txBody>
      </p:sp>
      <p:pic>
        <p:nvPicPr>
          <p:cNvPr id="273411" name="Picture 2" descr="http://www.cdc.gov/vaccines/recs/images/Freezer_Fridge_web.gif"/>
          <p:cNvPicPr>
            <a:picLocks noChangeAspect="1" noChangeArrowheads="1"/>
          </p:cNvPicPr>
          <p:nvPr/>
        </p:nvPicPr>
        <p:blipFill>
          <a:blip r:embed="rId3" cstate="print"/>
          <a:srcRect/>
          <a:stretch>
            <a:fillRect/>
          </a:stretch>
        </p:blipFill>
        <p:spPr bwMode="auto">
          <a:xfrm>
            <a:off x="10184573" y="1417552"/>
            <a:ext cx="1300998" cy="1367018"/>
          </a:xfrm>
          <a:prstGeom prst="rect">
            <a:avLst/>
          </a:prstGeom>
          <a:noFill/>
          <a:ln w="9525">
            <a:noFill/>
            <a:miter lim="800000"/>
            <a:headEnd/>
            <a:tailEnd/>
          </a:ln>
        </p:spPr>
      </p:pic>
      <p:sp>
        <p:nvSpPr>
          <p:cNvPr id="3" name="TextBox 2"/>
          <p:cNvSpPr txBox="1"/>
          <p:nvPr/>
        </p:nvSpPr>
        <p:spPr>
          <a:xfrm>
            <a:off x="3585653" y="6418361"/>
            <a:ext cx="5867400" cy="307777"/>
          </a:xfrm>
          <a:prstGeom prst="rect">
            <a:avLst/>
          </a:prstGeom>
          <a:noFill/>
        </p:spPr>
        <p:txBody>
          <a:bodyPr wrap="square">
            <a:spAutoFit/>
          </a:bodyPr>
          <a:lstStyle/>
          <a:p>
            <a:pPr defTabSz="685800"/>
            <a:r>
              <a:rPr lang="en-US" sz="1400" b="1" kern="0" dirty="0">
                <a:latin typeface="Arial" panose="020B0604020202020204" pitchFamily="34" charset="0"/>
                <a:cs typeface="Arial" panose="020B0604020202020204" pitchFamily="34" charset="0"/>
              </a:rPr>
              <a:t>*Vaccine Storage and Handling Toolkit, January, 2020</a:t>
            </a:r>
          </a:p>
        </p:txBody>
      </p:sp>
      <p:pic>
        <p:nvPicPr>
          <p:cNvPr id="273414" name="Picture 2"/>
          <p:cNvPicPr>
            <a:picLocks noChangeAspect="1" noChangeArrowheads="1"/>
          </p:cNvPicPr>
          <p:nvPr/>
        </p:nvPicPr>
        <p:blipFill>
          <a:blip r:embed="rId4" cstate="print"/>
          <a:srcRect/>
          <a:stretch>
            <a:fillRect/>
          </a:stretch>
        </p:blipFill>
        <p:spPr bwMode="auto">
          <a:xfrm>
            <a:off x="10184573" y="3254947"/>
            <a:ext cx="1445766" cy="1195074"/>
          </a:xfrm>
          <a:prstGeom prst="rect">
            <a:avLst/>
          </a:prstGeom>
          <a:noFill/>
          <a:ln w="9525">
            <a:noFill/>
            <a:miter lim="800000"/>
            <a:headEnd/>
            <a:tailEnd/>
          </a:ln>
        </p:spPr>
      </p:pic>
      <p:pic>
        <p:nvPicPr>
          <p:cNvPr id="273415" name="Picture 3"/>
          <p:cNvPicPr>
            <a:picLocks noChangeAspect="1" noChangeArrowheads="1"/>
          </p:cNvPicPr>
          <p:nvPr/>
        </p:nvPicPr>
        <p:blipFill>
          <a:blip r:embed="rId5" cstate="print"/>
          <a:srcRect/>
          <a:stretch>
            <a:fillRect/>
          </a:stretch>
        </p:blipFill>
        <p:spPr bwMode="auto">
          <a:xfrm>
            <a:off x="10184573" y="4920398"/>
            <a:ext cx="1617387" cy="1179985"/>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6D22F896-40B5-4ADD-8801-0D06FADFA095}" type="slidenum">
              <a:rPr lang="en-US" smtClean="0"/>
              <a:t>71</a:t>
            </a:fld>
            <a:endParaRPr lang="en-US" dirty="0"/>
          </a:p>
        </p:txBody>
      </p:sp>
      <p:sp>
        <p:nvSpPr>
          <p:cNvPr id="2" name="Date Placeholder 1">
            <a:extLst>
              <a:ext uri="{FF2B5EF4-FFF2-40B4-BE49-F238E27FC236}">
                <a16:creationId xmlns:a16="http://schemas.microsoft.com/office/drawing/2014/main" id="{DF7A1379-B662-E243-9E84-87FE4948A158}"/>
              </a:ext>
            </a:extLst>
          </p:cNvPr>
          <p:cNvSpPr>
            <a:spLocks noGrp="1"/>
          </p:cNvSpPr>
          <p:nvPr>
            <p:ph type="dt" sz="half" idx="10"/>
          </p:nvPr>
        </p:nvSpPr>
        <p:spPr/>
        <p:txBody>
          <a:bodyPr/>
          <a:lstStyle/>
          <a:p>
            <a:r>
              <a:rPr lang="en-US"/>
              <a:t>6/24/22</a:t>
            </a:r>
            <a:endParaRPr lang="en-US" dirty="0"/>
          </a:p>
        </p:txBody>
      </p:sp>
      <p:sp>
        <p:nvSpPr>
          <p:cNvPr id="5" name="Footer Placeholder 4">
            <a:extLst>
              <a:ext uri="{FF2B5EF4-FFF2-40B4-BE49-F238E27FC236}">
                <a16:creationId xmlns:a16="http://schemas.microsoft.com/office/drawing/2014/main" id="{2BD76DFB-644F-BA4A-90FE-4AC17151FC7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953830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2"/>
          <p:cNvSpPr>
            <a:spLocks noGrp="1" noChangeArrowheads="1"/>
          </p:cNvSpPr>
          <p:nvPr>
            <p:ph type="title" idx="4294967295"/>
          </p:nvPr>
        </p:nvSpPr>
        <p:spPr>
          <a:xfrm>
            <a:off x="1761350" y="384475"/>
            <a:ext cx="8319911" cy="857250"/>
          </a:xfrm>
        </p:spPr>
        <p:txBody>
          <a:bodyPr>
            <a:noAutofit/>
          </a:bodyPr>
          <a:lstStyle/>
          <a:p>
            <a:pPr algn="ctr" eaLnBrk="1" hangingPunct="1"/>
            <a:r>
              <a:rPr lang="en-US" sz="3600" dirty="0">
                <a:solidFill>
                  <a:srgbClr val="FFFF99"/>
                </a:solidFill>
              </a:rPr>
              <a:t>Maintaining Appropriate </a:t>
            </a:r>
            <a:br>
              <a:rPr lang="en-US" sz="3600" dirty="0">
                <a:solidFill>
                  <a:srgbClr val="FFFF99"/>
                </a:solidFill>
              </a:rPr>
            </a:br>
            <a:r>
              <a:rPr lang="en-US" sz="3600" dirty="0">
                <a:solidFill>
                  <a:srgbClr val="FFFF99"/>
                </a:solidFill>
              </a:rPr>
              <a:t>Vaccine Storage &amp; Handling*</a:t>
            </a:r>
          </a:p>
        </p:txBody>
      </p:sp>
      <p:sp>
        <p:nvSpPr>
          <p:cNvPr id="275458" name="Rectangle 3"/>
          <p:cNvSpPr>
            <a:spLocks noGrp="1" noChangeArrowheads="1"/>
          </p:cNvSpPr>
          <p:nvPr>
            <p:ph type="body" sz="half" idx="4294967295"/>
          </p:nvPr>
        </p:nvSpPr>
        <p:spPr>
          <a:xfrm>
            <a:off x="293512" y="1500338"/>
            <a:ext cx="11625800" cy="3680684"/>
          </a:xfrm>
        </p:spPr>
        <p:txBody>
          <a:bodyPr>
            <a:normAutofit/>
          </a:bodyPr>
          <a:lstStyle/>
          <a:p>
            <a:pPr eaLnBrk="1" hangingPunct="1">
              <a:lnSpc>
                <a:spcPct val="90000"/>
              </a:lnSpc>
            </a:pPr>
            <a:r>
              <a:rPr lang="en-US" sz="2400" dirty="0"/>
              <a:t>Assign a primary and alternate vaccine coordinator.</a:t>
            </a:r>
          </a:p>
          <a:p>
            <a:pPr eaLnBrk="1" hangingPunct="1">
              <a:lnSpc>
                <a:spcPct val="90000"/>
              </a:lnSpc>
            </a:pPr>
            <a:r>
              <a:rPr lang="en-US" sz="2400" dirty="0"/>
              <a:t>Store all vaccines as recommended by  manufacturer and </a:t>
            </a:r>
            <a:r>
              <a:rPr lang="en-US" sz="2400" u="sng" dirty="0"/>
              <a:t>IN ORIGINAL PACKAGING, WITH THE LID CLOSED</a:t>
            </a:r>
            <a:r>
              <a:rPr lang="en-US" sz="2400" dirty="0"/>
              <a:t>.</a:t>
            </a:r>
          </a:p>
          <a:p>
            <a:pPr eaLnBrk="1" hangingPunct="1">
              <a:lnSpc>
                <a:spcPct val="90000"/>
              </a:lnSpc>
            </a:pPr>
            <a:r>
              <a:rPr lang="en-US" sz="2400" dirty="0"/>
              <a:t>Monitor and record temperatures of refrigerator and freezer twice daily.</a:t>
            </a:r>
          </a:p>
          <a:p>
            <a:pPr eaLnBrk="1" hangingPunct="1">
              <a:lnSpc>
                <a:spcPct val="90000"/>
              </a:lnSpc>
            </a:pPr>
            <a:r>
              <a:rPr lang="en-US" sz="2400" dirty="0">
                <a:solidFill>
                  <a:schemeClr val="tx1"/>
                </a:solidFill>
              </a:rPr>
              <a:t>Correct ranges: refrigerator 36° F to 46° F; freezer -58° F to +5° F</a:t>
            </a:r>
          </a:p>
          <a:p>
            <a:pPr marL="258366" indent="-258366"/>
            <a:r>
              <a:rPr lang="en-US" sz="2400" dirty="0">
                <a:solidFill>
                  <a:srgbClr val="FFFFFF"/>
                </a:solidFill>
              </a:rPr>
              <a:t>Maintain temperature log records for 3 years.</a:t>
            </a:r>
          </a:p>
          <a:p>
            <a:pPr eaLnBrk="1" hangingPunct="1">
              <a:lnSpc>
                <a:spcPct val="90000"/>
              </a:lnSpc>
              <a:buNone/>
            </a:pPr>
            <a:r>
              <a:rPr lang="en-US" sz="2400" dirty="0"/>
              <a:t>  </a:t>
            </a:r>
          </a:p>
        </p:txBody>
      </p:sp>
      <p:sp>
        <p:nvSpPr>
          <p:cNvPr id="1076230" name="Text Box 6"/>
          <p:cNvSpPr txBox="1">
            <a:spLocks noChangeArrowheads="1"/>
          </p:cNvSpPr>
          <p:nvPr/>
        </p:nvSpPr>
        <p:spPr bwMode="auto">
          <a:xfrm>
            <a:off x="293512" y="4121892"/>
            <a:ext cx="10175176" cy="2308324"/>
          </a:xfrm>
          <a:prstGeom prst="rect">
            <a:avLst/>
          </a:prstGeom>
          <a:noFill/>
          <a:ln w="9525">
            <a:noFill/>
            <a:miter lim="800000"/>
            <a:headEnd/>
            <a:tailEnd/>
          </a:ln>
        </p:spPr>
        <p:txBody>
          <a:bodyPr wrap="square">
            <a:spAutoFit/>
          </a:bodyPr>
          <a:lstStyle/>
          <a:p>
            <a:pPr>
              <a:lnSpc>
                <a:spcPct val="90000"/>
              </a:lnSpc>
              <a:spcBef>
                <a:spcPct val="20000"/>
              </a:spcBef>
              <a:buSzPct val="125000"/>
              <a:buFont typeface="Arial" pitchFamily="34" charset="0"/>
              <a:buChar char="•"/>
            </a:pPr>
            <a:r>
              <a:rPr lang="en-US" sz="2400" dirty="0">
                <a:solidFill>
                  <a:srgbClr val="FFFFFF"/>
                </a:solidFill>
              </a:rPr>
              <a:t>  Take immediate action for all out-of-range temps.</a:t>
            </a:r>
          </a:p>
          <a:p>
            <a:pPr marL="255985" indent="-255985">
              <a:lnSpc>
                <a:spcPct val="90000"/>
              </a:lnSpc>
              <a:spcBef>
                <a:spcPct val="20000"/>
              </a:spcBef>
              <a:buSzPct val="125000"/>
              <a:buFont typeface="Arial" pitchFamily="34" charset="0"/>
              <a:buChar char="•"/>
            </a:pPr>
            <a:r>
              <a:rPr lang="en-US" sz="2400" dirty="0">
                <a:solidFill>
                  <a:srgbClr val="FFFFFF"/>
                </a:solidFill>
              </a:rPr>
              <a:t>Implement a vaccine emergency system.</a:t>
            </a:r>
          </a:p>
          <a:p>
            <a:pPr marL="255985" indent="-255985">
              <a:lnSpc>
                <a:spcPct val="90000"/>
              </a:lnSpc>
              <a:spcBef>
                <a:spcPct val="20000"/>
              </a:spcBef>
              <a:buSzPct val="125000"/>
              <a:buFont typeface="Arial" pitchFamily="34" charset="0"/>
              <a:buChar char="•"/>
            </a:pPr>
            <a:r>
              <a:rPr lang="en-US" sz="2400" dirty="0">
                <a:solidFill>
                  <a:srgbClr val="FFFFFF"/>
                </a:solidFill>
              </a:rPr>
              <a:t>If it is necessary to transport vaccine, do NOT use dry ice.  </a:t>
            </a:r>
            <a:r>
              <a:rPr lang="en-US" sz="2400" dirty="0"/>
              <a:t>See Vaccine Storage and Handling Toolkit, Section 6 for Transport System Recommendations.</a:t>
            </a:r>
            <a:r>
              <a:rPr lang="en-US" sz="2400" dirty="0">
                <a:solidFill>
                  <a:srgbClr val="FFC000"/>
                </a:solidFill>
              </a:rPr>
              <a:t>  </a:t>
            </a:r>
          </a:p>
          <a:p>
            <a:pPr marL="255985" indent="-255985">
              <a:lnSpc>
                <a:spcPct val="90000"/>
              </a:lnSpc>
              <a:spcBef>
                <a:spcPct val="20000"/>
              </a:spcBef>
              <a:buSzPct val="125000"/>
              <a:buFont typeface="Arial" pitchFamily="34" charset="0"/>
              <a:buChar char="•"/>
            </a:pPr>
            <a:r>
              <a:rPr lang="en-US" sz="2400" dirty="0">
                <a:solidFill>
                  <a:srgbClr val="FFC000"/>
                </a:solidFill>
              </a:rPr>
              <a:t>For COVID-19 vaccine, see specific vaccine guidelines.</a:t>
            </a:r>
          </a:p>
        </p:txBody>
      </p:sp>
      <p:sp>
        <p:nvSpPr>
          <p:cNvPr id="275461" name="Text Box 5"/>
          <p:cNvSpPr txBox="1">
            <a:spLocks noChangeArrowheads="1"/>
          </p:cNvSpPr>
          <p:nvPr/>
        </p:nvSpPr>
        <p:spPr bwMode="auto">
          <a:xfrm>
            <a:off x="4302129" y="6437345"/>
            <a:ext cx="3933399" cy="276999"/>
          </a:xfrm>
          <a:prstGeom prst="rect">
            <a:avLst/>
          </a:prstGeom>
          <a:noFill/>
          <a:ln w="9525">
            <a:noFill/>
            <a:miter lim="800000"/>
            <a:headEnd/>
            <a:tailEnd/>
          </a:ln>
          <a:effectLst/>
        </p:spPr>
        <p:txBody>
          <a:bodyPr wrap="square">
            <a:spAutoFit/>
          </a:bodyPr>
          <a:lstStyle/>
          <a:p>
            <a:pPr>
              <a:spcBef>
                <a:spcPct val="50000"/>
              </a:spcBef>
            </a:pPr>
            <a:r>
              <a:rPr lang="en-US" sz="1200" b="1" dirty="0">
                <a:latin typeface="Calibri" pitchFamily="34" charset="0"/>
              </a:rPr>
              <a:t>*Vaccine Storage and Handling Toolkit,  January 2020</a:t>
            </a:r>
          </a:p>
        </p:txBody>
      </p:sp>
      <p:sp>
        <p:nvSpPr>
          <p:cNvPr id="3" name="Slide Number Placeholder 2"/>
          <p:cNvSpPr>
            <a:spLocks noGrp="1"/>
          </p:cNvSpPr>
          <p:nvPr>
            <p:ph type="sldNum" sz="quarter" idx="12"/>
          </p:nvPr>
        </p:nvSpPr>
        <p:spPr>
          <a:xfrm>
            <a:off x="11243732" y="6284586"/>
            <a:ext cx="465667" cy="291259"/>
          </a:xfrm>
        </p:spPr>
        <p:txBody>
          <a:bodyPr/>
          <a:lstStyle/>
          <a:p>
            <a:fld id="{6D22F896-40B5-4ADD-8801-0D06FADFA095}" type="slidenum">
              <a:rPr lang="en-US" smtClean="0"/>
              <a:t>72</a:t>
            </a:fld>
            <a:endParaRPr lang="en-US" dirty="0"/>
          </a:p>
        </p:txBody>
      </p:sp>
      <p:sp>
        <p:nvSpPr>
          <p:cNvPr id="2" name="Date Placeholder 1">
            <a:extLst>
              <a:ext uri="{FF2B5EF4-FFF2-40B4-BE49-F238E27FC236}">
                <a16:creationId xmlns:a16="http://schemas.microsoft.com/office/drawing/2014/main" id="{8F0726BC-5E9E-9449-B00C-28686141F470}"/>
              </a:ext>
            </a:extLst>
          </p:cNvPr>
          <p:cNvSpPr>
            <a:spLocks noGrp="1"/>
          </p:cNvSpPr>
          <p:nvPr>
            <p:ph type="dt" sz="half" idx="10"/>
          </p:nvPr>
        </p:nvSpPr>
        <p:spPr/>
        <p:txBody>
          <a:bodyPr/>
          <a:lstStyle/>
          <a:p>
            <a:r>
              <a:rPr lang="en-US"/>
              <a:t>6/24/22</a:t>
            </a:r>
            <a:endParaRPr lang="en-US" dirty="0"/>
          </a:p>
        </p:txBody>
      </p:sp>
      <p:sp>
        <p:nvSpPr>
          <p:cNvPr id="4" name="Footer Placeholder 3">
            <a:extLst>
              <a:ext uri="{FF2B5EF4-FFF2-40B4-BE49-F238E27FC236}">
                <a16:creationId xmlns:a16="http://schemas.microsoft.com/office/drawing/2014/main" id="{1E78A9BD-40E2-6043-85E0-01103CF21F1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8204467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C2BB5-92FB-E543-AE80-9FD45B68702E}"/>
              </a:ext>
            </a:extLst>
          </p:cNvPr>
          <p:cNvSpPr>
            <a:spLocks noGrp="1"/>
          </p:cNvSpPr>
          <p:nvPr>
            <p:ph type="title"/>
          </p:nvPr>
        </p:nvSpPr>
        <p:spPr/>
        <p:txBody>
          <a:bodyPr>
            <a:normAutofit fontScale="90000"/>
          </a:bodyPr>
          <a:lstStyle/>
          <a:p>
            <a:r>
              <a:rPr lang="en-US" dirty="0">
                <a:solidFill>
                  <a:schemeClr val="accent5">
                    <a:lumMod val="60000"/>
                    <a:lumOff val="40000"/>
                  </a:schemeClr>
                </a:solidFill>
              </a:rPr>
              <a:t>Vaccine Administration Best practices – Route, Dose, Site, Needle Size</a:t>
            </a:r>
          </a:p>
        </p:txBody>
      </p:sp>
      <p:pic>
        <p:nvPicPr>
          <p:cNvPr id="7" name="Content Placeholder 6" descr="Table&#10;&#10;Description automatically generated">
            <a:extLst>
              <a:ext uri="{FF2B5EF4-FFF2-40B4-BE49-F238E27FC236}">
                <a16:creationId xmlns:a16="http://schemas.microsoft.com/office/drawing/2014/main" id="{9418DC5F-3CDA-D842-87BB-DB478E1D4946}"/>
              </a:ext>
            </a:extLst>
          </p:cNvPr>
          <p:cNvPicPr>
            <a:picLocks noGrp="1" noChangeAspect="1"/>
          </p:cNvPicPr>
          <p:nvPr>
            <p:ph idx="1"/>
          </p:nvPr>
        </p:nvPicPr>
        <p:blipFill rotWithShape="1">
          <a:blip r:embed="rId3"/>
          <a:srcRect l="3052" r="2969"/>
          <a:stretch/>
        </p:blipFill>
        <p:spPr>
          <a:xfrm>
            <a:off x="198783" y="2007704"/>
            <a:ext cx="6122504" cy="4191484"/>
          </a:xfrm>
        </p:spPr>
      </p:pic>
      <p:sp>
        <p:nvSpPr>
          <p:cNvPr id="4" name="Date Placeholder 3">
            <a:extLst>
              <a:ext uri="{FF2B5EF4-FFF2-40B4-BE49-F238E27FC236}">
                <a16:creationId xmlns:a16="http://schemas.microsoft.com/office/drawing/2014/main" id="{EB258FDE-62EC-194E-AC74-ABFA93F2E682}"/>
              </a:ext>
            </a:extLst>
          </p:cNvPr>
          <p:cNvSpPr>
            <a:spLocks noGrp="1"/>
          </p:cNvSpPr>
          <p:nvPr>
            <p:ph type="dt" sz="half" idx="10"/>
          </p:nvPr>
        </p:nvSpPr>
        <p:spPr/>
        <p:txBody>
          <a:bodyPr/>
          <a:lstStyle/>
          <a:p>
            <a:r>
              <a:rPr lang="en-US"/>
              <a:t>6/24/22</a:t>
            </a:r>
            <a:endParaRPr lang="en-US" dirty="0"/>
          </a:p>
        </p:txBody>
      </p:sp>
      <p:sp>
        <p:nvSpPr>
          <p:cNvPr id="5" name="Slide Number Placeholder 4">
            <a:extLst>
              <a:ext uri="{FF2B5EF4-FFF2-40B4-BE49-F238E27FC236}">
                <a16:creationId xmlns:a16="http://schemas.microsoft.com/office/drawing/2014/main" id="{B73AA83A-6105-CD41-8994-1C3BC6FB6785}"/>
              </a:ext>
            </a:extLst>
          </p:cNvPr>
          <p:cNvSpPr>
            <a:spLocks noGrp="1"/>
          </p:cNvSpPr>
          <p:nvPr>
            <p:ph type="sldNum" sz="quarter" idx="12"/>
          </p:nvPr>
        </p:nvSpPr>
        <p:spPr/>
        <p:txBody>
          <a:bodyPr/>
          <a:lstStyle/>
          <a:p>
            <a:fld id="{6D22F896-40B5-4ADD-8801-0D06FADFA095}" type="slidenum">
              <a:rPr lang="en-US" smtClean="0"/>
              <a:t>73</a:t>
            </a:fld>
            <a:endParaRPr lang="en-US" dirty="0"/>
          </a:p>
        </p:txBody>
      </p:sp>
      <p:pic>
        <p:nvPicPr>
          <p:cNvPr id="9" name="Picture 8" descr="Diagram, table&#10;&#10;Description automatically generated">
            <a:extLst>
              <a:ext uri="{FF2B5EF4-FFF2-40B4-BE49-F238E27FC236}">
                <a16:creationId xmlns:a16="http://schemas.microsoft.com/office/drawing/2014/main" id="{F998DC1C-09E2-4240-8706-0B15D1F80616}"/>
              </a:ext>
            </a:extLst>
          </p:cNvPr>
          <p:cNvPicPr>
            <a:picLocks noChangeAspect="1"/>
          </p:cNvPicPr>
          <p:nvPr/>
        </p:nvPicPr>
        <p:blipFill>
          <a:blip r:embed="rId4"/>
          <a:stretch>
            <a:fillRect/>
          </a:stretch>
        </p:blipFill>
        <p:spPr>
          <a:xfrm>
            <a:off x="6706193" y="2007704"/>
            <a:ext cx="5485808" cy="4191484"/>
          </a:xfrm>
          <a:prstGeom prst="rect">
            <a:avLst/>
          </a:prstGeom>
        </p:spPr>
      </p:pic>
      <p:sp>
        <p:nvSpPr>
          <p:cNvPr id="10" name="TextBox 9">
            <a:extLst>
              <a:ext uri="{FF2B5EF4-FFF2-40B4-BE49-F238E27FC236}">
                <a16:creationId xmlns:a16="http://schemas.microsoft.com/office/drawing/2014/main" id="{2B77B702-1D42-7041-B46F-19AC0DE76A18}"/>
              </a:ext>
            </a:extLst>
          </p:cNvPr>
          <p:cNvSpPr txBox="1"/>
          <p:nvPr/>
        </p:nvSpPr>
        <p:spPr>
          <a:xfrm>
            <a:off x="5109882" y="6406029"/>
            <a:ext cx="5029200" cy="369332"/>
          </a:xfrm>
          <a:prstGeom prst="rect">
            <a:avLst/>
          </a:prstGeom>
          <a:noFill/>
        </p:spPr>
        <p:txBody>
          <a:bodyPr wrap="square" rtlCol="0">
            <a:spAutoFit/>
          </a:bodyPr>
          <a:lstStyle/>
          <a:p>
            <a:r>
              <a:rPr lang="en-US" dirty="0"/>
              <a:t>https://</a:t>
            </a:r>
            <a:r>
              <a:rPr lang="en-US" dirty="0" err="1"/>
              <a:t>www.immunize.org</a:t>
            </a:r>
            <a:r>
              <a:rPr lang="en-US" dirty="0"/>
              <a:t>/</a:t>
            </a:r>
            <a:r>
              <a:rPr lang="en-US" dirty="0" err="1"/>
              <a:t>catg.d</a:t>
            </a:r>
            <a:r>
              <a:rPr lang="en-US" dirty="0"/>
              <a:t>/p3085.pdf</a:t>
            </a:r>
          </a:p>
        </p:txBody>
      </p:sp>
      <p:sp>
        <p:nvSpPr>
          <p:cNvPr id="3" name="Footer Placeholder 2">
            <a:extLst>
              <a:ext uri="{FF2B5EF4-FFF2-40B4-BE49-F238E27FC236}">
                <a16:creationId xmlns:a16="http://schemas.microsoft.com/office/drawing/2014/main" id="{DEDBF305-7DCB-7B4C-A0CF-9DA2AEF7578A}"/>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4192697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0BBCD-1975-DA4D-B121-5B471E53F627}"/>
              </a:ext>
            </a:extLst>
          </p:cNvPr>
          <p:cNvSpPr>
            <a:spLocks noGrp="1"/>
          </p:cNvSpPr>
          <p:nvPr>
            <p:ph type="title"/>
          </p:nvPr>
        </p:nvSpPr>
        <p:spPr/>
        <p:txBody>
          <a:bodyPr>
            <a:normAutofit fontScale="90000"/>
          </a:bodyPr>
          <a:lstStyle/>
          <a:p>
            <a:r>
              <a:rPr lang="en-US" dirty="0">
                <a:solidFill>
                  <a:schemeClr val="accent5">
                    <a:lumMod val="60000"/>
                    <a:lumOff val="40000"/>
                  </a:schemeClr>
                </a:solidFill>
              </a:rPr>
              <a:t>How to administer IM and SC vaccine injections</a:t>
            </a:r>
          </a:p>
        </p:txBody>
      </p:sp>
      <p:pic>
        <p:nvPicPr>
          <p:cNvPr id="7" name="Content Placeholder 6" descr="Table&#10;&#10;Description automatically generated">
            <a:extLst>
              <a:ext uri="{FF2B5EF4-FFF2-40B4-BE49-F238E27FC236}">
                <a16:creationId xmlns:a16="http://schemas.microsoft.com/office/drawing/2014/main" id="{A4FD79D6-7350-B843-8D97-882F7D18DA7C}"/>
              </a:ext>
            </a:extLst>
          </p:cNvPr>
          <p:cNvPicPr>
            <a:picLocks noGrp="1" noChangeAspect="1"/>
          </p:cNvPicPr>
          <p:nvPr>
            <p:ph idx="1"/>
          </p:nvPr>
        </p:nvPicPr>
        <p:blipFill>
          <a:blip r:embed="rId2"/>
          <a:stretch>
            <a:fillRect/>
          </a:stretch>
        </p:blipFill>
        <p:spPr>
          <a:xfrm>
            <a:off x="321220" y="1797766"/>
            <a:ext cx="5774780" cy="3262468"/>
          </a:xfrm>
        </p:spPr>
      </p:pic>
      <p:sp>
        <p:nvSpPr>
          <p:cNvPr id="4" name="Date Placeholder 3">
            <a:extLst>
              <a:ext uri="{FF2B5EF4-FFF2-40B4-BE49-F238E27FC236}">
                <a16:creationId xmlns:a16="http://schemas.microsoft.com/office/drawing/2014/main" id="{D3E9F4A1-9406-C346-BCBA-C3EF5E6AE290}"/>
              </a:ext>
            </a:extLst>
          </p:cNvPr>
          <p:cNvSpPr>
            <a:spLocks noGrp="1"/>
          </p:cNvSpPr>
          <p:nvPr>
            <p:ph type="dt" sz="half" idx="10"/>
          </p:nvPr>
        </p:nvSpPr>
        <p:spPr>
          <a:xfrm>
            <a:off x="70505" y="6365688"/>
            <a:ext cx="2743200" cy="365125"/>
          </a:xfrm>
        </p:spPr>
        <p:txBody>
          <a:bodyPr/>
          <a:lstStyle/>
          <a:p>
            <a:r>
              <a:rPr lang="en-US"/>
              <a:t>6/24/22</a:t>
            </a:r>
            <a:endParaRPr lang="en-US" dirty="0"/>
          </a:p>
        </p:txBody>
      </p:sp>
      <p:sp>
        <p:nvSpPr>
          <p:cNvPr id="5" name="Slide Number Placeholder 4">
            <a:extLst>
              <a:ext uri="{FF2B5EF4-FFF2-40B4-BE49-F238E27FC236}">
                <a16:creationId xmlns:a16="http://schemas.microsoft.com/office/drawing/2014/main" id="{4DD8ED8A-5F08-AB48-A586-1A69B34DCCEA}"/>
              </a:ext>
            </a:extLst>
          </p:cNvPr>
          <p:cNvSpPr>
            <a:spLocks noGrp="1"/>
          </p:cNvSpPr>
          <p:nvPr>
            <p:ph type="sldNum" sz="quarter" idx="12"/>
          </p:nvPr>
        </p:nvSpPr>
        <p:spPr/>
        <p:txBody>
          <a:bodyPr/>
          <a:lstStyle/>
          <a:p>
            <a:fld id="{6D22F896-40B5-4ADD-8801-0D06FADFA095}" type="slidenum">
              <a:rPr lang="en-US" smtClean="0"/>
              <a:t>74</a:t>
            </a:fld>
            <a:endParaRPr lang="en-US" dirty="0"/>
          </a:p>
        </p:txBody>
      </p:sp>
      <p:pic>
        <p:nvPicPr>
          <p:cNvPr id="9" name="Picture 8" descr="Diagram&#10;&#10;Description automatically generated">
            <a:extLst>
              <a:ext uri="{FF2B5EF4-FFF2-40B4-BE49-F238E27FC236}">
                <a16:creationId xmlns:a16="http://schemas.microsoft.com/office/drawing/2014/main" id="{71EA1855-E955-D54E-8119-A68664330397}"/>
              </a:ext>
            </a:extLst>
          </p:cNvPr>
          <p:cNvPicPr>
            <a:picLocks noChangeAspect="1"/>
          </p:cNvPicPr>
          <p:nvPr/>
        </p:nvPicPr>
        <p:blipFill>
          <a:blip r:embed="rId3"/>
          <a:stretch>
            <a:fillRect/>
          </a:stretch>
        </p:blipFill>
        <p:spPr>
          <a:xfrm>
            <a:off x="6126691" y="2743200"/>
            <a:ext cx="6097385" cy="4114800"/>
          </a:xfrm>
          <a:prstGeom prst="rect">
            <a:avLst/>
          </a:prstGeom>
        </p:spPr>
      </p:pic>
      <p:sp>
        <p:nvSpPr>
          <p:cNvPr id="10" name="TextBox 9">
            <a:extLst>
              <a:ext uri="{FF2B5EF4-FFF2-40B4-BE49-F238E27FC236}">
                <a16:creationId xmlns:a16="http://schemas.microsoft.com/office/drawing/2014/main" id="{D9B484F4-1136-B146-B2E9-14F2A28B5A82}"/>
              </a:ext>
            </a:extLst>
          </p:cNvPr>
          <p:cNvSpPr txBox="1"/>
          <p:nvPr/>
        </p:nvSpPr>
        <p:spPr>
          <a:xfrm>
            <a:off x="1196788" y="6169709"/>
            <a:ext cx="4639236" cy="369332"/>
          </a:xfrm>
          <a:prstGeom prst="rect">
            <a:avLst/>
          </a:prstGeom>
          <a:noFill/>
        </p:spPr>
        <p:txBody>
          <a:bodyPr wrap="square" rtlCol="0">
            <a:spAutoFit/>
          </a:bodyPr>
          <a:lstStyle/>
          <a:p>
            <a:r>
              <a:rPr lang="en-US" dirty="0"/>
              <a:t>https://</a:t>
            </a:r>
            <a:r>
              <a:rPr lang="en-US" dirty="0" err="1"/>
              <a:t>www.immunize.org</a:t>
            </a:r>
            <a:r>
              <a:rPr lang="en-US" dirty="0"/>
              <a:t>/</a:t>
            </a:r>
            <a:r>
              <a:rPr lang="en-US" dirty="0" err="1"/>
              <a:t>catg.d</a:t>
            </a:r>
            <a:r>
              <a:rPr lang="en-US" dirty="0"/>
              <a:t>/p2020.pdf</a:t>
            </a:r>
          </a:p>
        </p:txBody>
      </p:sp>
      <p:sp>
        <p:nvSpPr>
          <p:cNvPr id="3" name="Footer Placeholder 2">
            <a:extLst>
              <a:ext uri="{FF2B5EF4-FFF2-40B4-BE49-F238E27FC236}">
                <a16:creationId xmlns:a16="http://schemas.microsoft.com/office/drawing/2014/main" id="{79DEDD57-B3FB-F349-8C48-8F31B4C66CC9}"/>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8849831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A65B5-2052-414C-B2F2-1C6D5282494D}"/>
              </a:ext>
            </a:extLst>
          </p:cNvPr>
          <p:cNvSpPr>
            <a:spLocks noGrp="1"/>
          </p:cNvSpPr>
          <p:nvPr>
            <p:ph type="title"/>
          </p:nvPr>
        </p:nvSpPr>
        <p:spPr/>
        <p:txBody>
          <a:bodyPr>
            <a:normAutofit fontScale="90000"/>
          </a:bodyPr>
          <a:lstStyle/>
          <a:p>
            <a:r>
              <a:rPr lang="en-US" dirty="0">
                <a:solidFill>
                  <a:schemeClr val="accent5">
                    <a:lumMod val="60000"/>
                    <a:lumOff val="40000"/>
                  </a:schemeClr>
                </a:solidFill>
              </a:rPr>
              <a:t>Training Tools: Skills Checklist for Vaccine Administration</a:t>
            </a:r>
          </a:p>
        </p:txBody>
      </p:sp>
      <p:pic>
        <p:nvPicPr>
          <p:cNvPr id="7" name="Content Placeholder 6" descr="Table&#10;&#10;Description automatically generated">
            <a:extLst>
              <a:ext uri="{FF2B5EF4-FFF2-40B4-BE49-F238E27FC236}">
                <a16:creationId xmlns:a16="http://schemas.microsoft.com/office/drawing/2014/main" id="{1197D46A-2CDF-1745-91E8-32CBB25A0046}"/>
              </a:ext>
            </a:extLst>
          </p:cNvPr>
          <p:cNvPicPr>
            <a:picLocks noGrp="1" noChangeAspect="1"/>
          </p:cNvPicPr>
          <p:nvPr>
            <p:ph idx="1"/>
          </p:nvPr>
        </p:nvPicPr>
        <p:blipFill>
          <a:blip r:embed="rId2"/>
          <a:stretch>
            <a:fillRect/>
          </a:stretch>
        </p:blipFill>
        <p:spPr>
          <a:xfrm>
            <a:off x="154006" y="1690688"/>
            <a:ext cx="4732137" cy="3362601"/>
          </a:xfrm>
        </p:spPr>
      </p:pic>
      <p:sp>
        <p:nvSpPr>
          <p:cNvPr id="4" name="Date Placeholder 3">
            <a:extLst>
              <a:ext uri="{FF2B5EF4-FFF2-40B4-BE49-F238E27FC236}">
                <a16:creationId xmlns:a16="http://schemas.microsoft.com/office/drawing/2014/main" id="{BFCD2741-D99C-044B-9F16-6081B75AF613}"/>
              </a:ext>
            </a:extLst>
          </p:cNvPr>
          <p:cNvSpPr>
            <a:spLocks noGrp="1"/>
          </p:cNvSpPr>
          <p:nvPr>
            <p:ph type="dt" sz="half" idx="10"/>
          </p:nvPr>
        </p:nvSpPr>
        <p:spPr/>
        <p:txBody>
          <a:bodyPr/>
          <a:lstStyle/>
          <a:p>
            <a:r>
              <a:rPr lang="en-US"/>
              <a:t>6/24/22</a:t>
            </a:r>
            <a:endParaRPr lang="en-US" dirty="0"/>
          </a:p>
        </p:txBody>
      </p:sp>
      <p:sp>
        <p:nvSpPr>
          <p:cNvPr id="5" name="Slide Number Placeholder 4">
            <a:extLst>
              <a:ext uri="{FF2B5EF4-FFF2-40B4-BE49-F238E27FC236}">
                <a16:creationId xmlns:a16="http://schemas.microsoft.com/office/drawing/2014/main" id="{5A0AB662-E3AB-1546-ADAC-EBF81D3E9ABF}"/>
              </a:ext>
            </a:extLst>
          </p:cNvPr>
          <p:cNvSpPr>
            <a:spLocks noGrp="1"/>
          </p:cNvSpPr>
          <p:nvPr>
            <p:ph type="sldNum" sz="quarter" idx="12"/>
          </p:nvPr>
        </p:nvSpPr>
        <p:spPr/>
        <p:txBody>
          <a:bodyPr/>
          <a:lstStyle/>
          <a:p>
            <a:fld id="{6D22F896-40B5-4ADD-8801-0D06FADFA095}" type="slidenum">
              <a:rPr lang="en-US" smtClean="0"/>
              <a:t>75</a:t>
            </a:fld>
            <a:endParaRPr lang="en-US" dirty="0"/>
          </a:p>
        </p:txBody>
      </p:sp>
      <p:pic>
        <p:nvPicPr>
          <p:cNvPr id="9" name="Picture 8" descr="Table&#10;&#10;Description automatically generated">
            <a:extLst>
              <a:ext uri="{FF2B5EF4-FFF2-40B4-BE49-F238E27FC236}">
                <a16:creationId xmlns:a16="http://schemas.microsoft.com/office/drawing/2014/main" id="{CFD1E14D-7B16-6741-86FC-32A43973E118}"/>
              </a:ext>
            </a:extLst>
          </p:cNvPr>
          <p:cNvPicPr>
            <a:picLocks noChangeAspect="1"/>
          </p:cNvPicPr>
          <p:nvPr/>
        </p:nvPicPr>
        <p:blipFill>
          <a:blip r:embed="rId3"/>
          <a:stretch>
            <a:fillRect/>
          </a:stretch>
        </p:blipFill>
        <p:spPr>
          <a:xfrm>
            <a:off x="3287191" y="3638758"/>
            <a:ext cx="4468816" cy="3219242"/>
          </a:xfrm>
          <a:prstGeom prst="rect">
            <a:avLst/>
          </a:prstGeom>
        </p:spPr>
      </p:pic>
      <p:pic>
        <p:nvPicPr>
          <p:cNvPr id="11" name="Picture 10" descr="Table&#10;&#10;Description automatically generated">
            <a:extLst>
              <a:ext uri="{FF2B5EF4-FFF2-40B4-BE49-F238E27FC236}">
                <a16:creationId xmlns:a16="http://schemas.microsoft.com/office/drawing/2014/main" id="{C20CC7E7-DAC5-B24E-A05B-53CAFD1B20F5}"/>
              </a:ext>
            </a:extLst>
          </p:cNvPr>
          <p:cNvPicPr>
            <a:picLocks noChangeAspect="1"/>
          </p:cNvPicPr>
          <p:nvPr/>
        </p:nvPicPr>
        <p:blipFill>
          <a:blip r:embed="rId4"/>
          <a:stretch>
            <a:fillRect/>
          </a:stretch>
        </p:blipFill>
        <p:spPr>
          <a:xfrm>
            <a:off x="6595330" y="1641716"/>
            <a:ext cx="5442664" cy="3831947"/>
          </a:xfrm>
          <a:prstGeom prst="rect">
            <a:avLst/>
          </a:prstGeom>
        </p:spPr>
      </p:pic>
      <p:sp>
        <p:nvSpPr>
          <p:cNvPr id="12" name="TextBox 11">
            <a:extLst>
              <a:ext uri="{FF2B5EF4-FFF2-40B4-BE49-F238E27FC236}">
                <a16:creationId xmlns:a16="http://schemas.microsoft.com/office/drawing/2014/main" id="{F52CFF04-E144-4C43-AFD2-BF77E91C32C4}"/>
              </a:ext>
            </a:extLst>
          </p:cNvPr>
          <p:cNvSpPr txBox="1"/>
          <p:nvPr/>
        </p:nvSpPr>
        <p:spPr>
          <a:xfrm>
            <a:off x="8050697" y="5800705"/>
            <a:ext cx="2743200" cy="646331"/>
          </a:xfrm>
          <a:prstGeom prst="rect">
            <a:avLst/>
          </a:prstGeom>
          <a:noFill/>
        </p:spPr>
        <p:txBody>
          <a:bodyPr wrap="square" rtlCol="0">
            <a:spAutoFit/>
          </a:bodyPr>
          <a:lstStyle/>
          <a:p>
            <a:r>
              <a:rPr lang="en-US" dirty="0"/>
              <a:t>https://</a:t>
            </a:r>
            <a:r>
              <a:rPr lang="en-US" dirty="0" err="1"/>
              <a:t>www.immunize.org</a:t>
            </a:r>
            <a:r>
              <a:rPr lang="en-US" dirty="0"/>
              <a:t>/</a:t>
            </a:r>
            <a:r>
              <a:rPr lang="en-US" dirty="0" err="1"/>
              <a:t>catg.d</a:t>
            </a:r>
            <a:r>
              <a:rPr lang="en-US" dirty="0"/>
              <a:t>/p7010.pdf</a:t>
            </a:r>
          </a:p>
        </p:txBody>
      </p:sp>
      <p:sp>
        <p:nvSpPr>
          <p:cNvPr id="3" name="Footer Placeholder 2">
            <a:extLst>
              <a:ext uri="{FF2B5EF4-FFF2-40B4-BE49-F238E27FC236}">
                <a16:creationId xmlns:a16="http://schemas.microsoft.com/office/drawing/2014/main" id="{675D9972-BFD8-A34D-A5E1-A655B5E5DBFF}"/>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9842661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8419" y="433339"/>
            <a:ext cx="9800665" cy="857250"/>
          </a:xfrm>
        </p:spPr>
        <p:txBody>
          <a:bodyPr>
            <a:noAutofit/>
          </a:bodyPr>
          <a:lstStyle/>
          <a:p>
            <a:pPr algn="ctr"/>
            <a:r>
              <a:rPr lang="en-US" sz="3200" b="1" dirty="0">
                <a:solidFill>
                  <a:schemeClr val="accent5">
                    <a:lumMod val="60000"/>
                    <a:lumOff val="40000"/>
                  </a:schemeClr>
                </a:solidFill>
                <a:latin typeface="Arial" panose="020B0604020202020204" pitchFamily="34" charset="0"/>
                <a:cs typeface="Arial" panose="020B0604020202020204" pitchFamily="34" charset="0"/>
              </a:rPr>
              <a:t>Improper Immunization Administration</a:t>
            </a:r>
            <a:br>
              <a:rPr lang="en-US" sz="3200" b="1" dirty="0">
                <a:solidFill>
                  <a:schemeClr val="accent5">
                    <a:lumMod val="60000"/>
                    <a:lumOff val="40000"/>
                  </a:schemeClr>
                </a:solidFill>
                <a:latin typeface="Arial" panose="020B0604020202020204" pitchFamily="34" charset="0"/>
                <a:cs typeface="Arial" panose="020B0604020202020204" pitchFamily="34" charset="0"/>
              </a:rPr>
            </a:br>
            <a:r>
              <a:rPr lang="en-US" sz="3200" b="1" dirty="0">
                <a:solidFill>
                  <a:schemeClr val="accent5">
                    <a:lumMod val="60000"/>
                    <a:lumOff val="40000"/>
                  </a:schemeClr>
                </a:solidFill>
                <a:latin typeface="Arial" panose="020B0604020202020204" pitchFamily="34" charset="0"/>
                <a:cs typeface="Arial" panose="020B0604020202020204" pitchFamily="34" charset="0"/>
              </a:rPr>
              <a:t> Practices with </a:t>
            </a:r>
            <a:r>
              <a:rPr lang="en-US" sz="3200" b="1" u="sng" dirty="0">
                <a:solidFill>
                  <a:schemeClr val="accent5">
                    <a:lumMod val="60000"/>
                    <a:lumOff val="40000"/>
                  </a:schemeClr>
                </a:solidFill>
                <a:latin typeface="Arial" panose="020B0604020202020204" pitchFamily="34" charset="0"/>
                <a:cs typeface="Arial" panose="020B0604020202020204" pitchFamily="34" charset="0"/>
              </a:rPr>
              <a:t>Any</a:t>
            </a:r>
            <a:r>
              <a:rPr lang="en-US" sz="3200" b="1" dirty="0">
                <a:solidFill>
                  <a:schemeClr val="accent5">
                    <a:lumMod val="60000"/>
                    <a:lumOff val="40000"/>
                  </a:schemeClr>
                </a:solidFill>
                <a:latin typeface="Arial" panose="020B0604020202020204" pitchFamily="34" charset="0"/>
                <a:cs typeface="Arial" panose="020B0604020202020204" pitchFamily="34" charset="0"/>
              </a:rPr>
              <a:t> Vaccine*</a:t>
            </a:r>
          </a:p>
        </p:txBody>
      </p:sp>
      <p:sp>
        <p:nvSpPr>
          <p:cNvPr id="3" name="Content Placeholder 2"/>
          <p:cNvSpPr>
            <a:spLocks noGrp="1"/>
          </p:cNvSpPr>
          <p:nvPr>
            <p:ph idx="1"/>
          </p:nvPr>
        </p:nvSpPr>
        <p:spPr>
          <a:xfrm>
            <a:off x="726141" y="1656349"/>
            <a:ext cx="10865223" cy="4953000"/>
          </a:xfrm>
        </p:spPr>
        <p:txBody>
          <a:bodyPr>
            <a:normAutofit/>
          </a:bodyPr>
          <a:lstStyle/>
          <a:p>
            <a:pPr marL="0" indent="0">
              <a:buNone/>
            </a:pPr>
            <a:r>
              <a:rPr lang="en-US" sz="2400" dirty="0">
                <a:latin typeface="Arial" panose="020B0604020202020204" pitchFamily="34" charset="0"/>
                <a:cs typeface="Arial" panose="020B0604020202020204" pitchFamily="34" charset="0"/>
              </a:rPr>
              <a:t>DO NOT re-use needles or syringes, due to the possibility of:</a:t>
            </a:r>
          </a:p>
          <a:p>
            <a:pPr lvl="1"/>
            <a:r>
              <a:rPr lang="en-US" dirty="0">
                <a:latin typeface="Arial" panose="020B0604020202020204" pitchFamily="34" charset="0"/>
                <a:cs typeface="Arial" panose="020B0604020202020204" pitchFamily="34" charset="0"/>
              </a:rPr>
              <a:t>Transmission of blood-borne viruses (HCV, HBV, HIV)</a:t>
            </a:r>
          </a:p>
          <a:p>
            <a:pPr lvl="1">
              <a:buFont typeface="Arial" panose="020B0604020202020204" pitchFamily="34" charset="0"/>
              <a:buChar char="•"/>
            </a:pPr>
            <a:r>
              <a:rPr lang="en-US" dirty="0">
                <a:latin typeface="Arial" panose="020B0604020202020204" pitchFamily="34" charset="0"/>
                <a:cs typeface="Arial" panose="020B0604020202020204" pitchFamily="34" charset="0"/>
              </a:rPr>
              <a:t>Referral of providers to licensing boards for disciplinary action</a:t>
            </a:r>
          </a:p>
          <a:p>
            <a:pPr lvl="1">
              <a:buFont typeface="Arial" panose="020B0604020202020204" pitchFamily="34" charset="0"/>
              <a:buChar char="•"/>
            </a:pPr>
            <a:r>
              <a:rPr lang="en-US" dirty="0">
                <a:latin typeface="Arial" panose="020B0604020202020204" pitchFamily="34" charset="0"/>
                <a:cs typeface="Arial" panose="020B0604020202020204" pitchFamily="34" charset="0"/>
              </a:rPr>
              <a:t>Malpractice suits filed by patients</a:t>
            </a:r>
          </a:p>
          <a:p>
            <a:pPr marL="24110" indent="0">
              <a:buNone/>
            </a:pPr>
            <a:endParaRPr lang="en-US" sz="1800" dirty="0">
              <a:latin typeface="Arial" panose="020B0604020202020204" pitchFamily="34" charset="0"/>
              <a:cs typeface="Arial" panose="020B0604020202020204" pitchFamily="34" charset="0"/>
            </a:endParaRPr>
          </a:p>
          <a:p>
            <a:pPr marL="24110" indent="0">
              <a:buNone/>
            </a:pPr>
            <a:r>
              <a:rPr lang="en-US" sz="2400" dirty="0">
                <a:solidFill>
                  <a:srgbClr val="FFC000"/>
                </a:solidFill>
                <a:latin typeface="Arial" panose="020B0604020202020204" pitchFamily="34" charset="0"/>
                <a:cs typeface="Arial" panose="020B0604020202020204" pitchFamily="34" charset="0"/>
              </a:rPr>
              <a:t>Never use partial doses from 2 or more vials to obtain a dose of vaccine</a:t>
            </a:r>
            <a:r>
              <a:rPr lang="en-US" sz="1800" dirty="0">
                <a:solidFill>
                  <a:srgbClr val="FFC000"/>
                </a:solidFill>
                <a:latin typeface="Arial" panose="020B0604020202020204" pitchFamily="34" charset="0"/>
                <a:cs typeface="Arial" panose="020B0604020202020204" pitchFamily="34" charset="0"/>
              </a:rPr>
              <a:t>.**</a:t>
            </a:r>
          </a:p>
          <a:p>
            <a:pPr marL="24110" indent="0">
              <a:buNone/>
            </a:pPr>
            <a:endParaRPr lang="en-US" sz="2400" dirty="0">
              <a:latin typeface="Arial" panose="020B0604020202020204" pitchFamily="34" charset="0"/>
              <a:cs typeface="Arial" panose="020B0604020202020204" pitchFamily="34" charset="0"/>
            </a:endParaRPr>
          </a:p>
          <a:p>
            <a:pPr marL="24110" indent="0">
              <a:buNone/>
            </a:pPr>
            <a:r>
              <a:rPr lang="en-US" sz="2400" dirty="0">
                <a:latin typeface="Arial" panose="020B0604020202020204" pitchFamily="34" charset="0"/>
                <a:cs typeface="Arial" panose="020B0604020202020204" pitchFamily="34" charset="0"/>
              </a:rPr>
              <a:t>Per OSHA and the CDC, you MAY use the same needle to withdraw a diluent, inject this into a lyophilized vaccine vial, and then administer to a patient, providing the needle or syringe has not otherwise been contaminated.**</a:t>
            </a:r>
          </a:p>
          <a:p>
            <a:pPr marL="24110" indent="0">
              <a:buNone/>
            </a:pPr>
            <a:endParaRPr lang="en-US" sz="1800" dirty="0">
              <a:latin typeface="Arial" panose="020B0604020202020204" pitchFamily="34" charset="0"/>
              <a:cs typeface="Arial" panose="020B0604020202020204" pitchFamily="34" charset="0"/>
            </a:endParaRPr>
          </a:p>
        </p:txBody>
      </p:sp>
      <p:sp>
        <p:nvSpPr>
          <p:cNvPr id="4" name="TextBox 3"/>
          <p:cNvSpPr txBox="1"/>
          <p:nvPr/>
        </p:nvSpPr>
        <p:spPr>
          <a:xfrm>
            <a:off x="1653681" y="5767086"/>
            <a:ext cx="8686800" cy="1208023"/>
          </a:xfrm>
          <a:prstGeom prst="rect">
            <a:avLst/>
          </a:prstGeom>
          <a:noFill/>
        </p:spPr>
        <p:txBody>
          <a:bodyPr wrap="square" rtlCol="0">
            <a:spAutoFit/>
          </a:bodyPr>
          <a:lstStyle/>
          <a:p>
            <a:pPr defTabSz="685800"/>
            <a:endParaRPr lang="en-US" sz="1200" b="1" kern="0" dirty="0">
              <a:solidFill>
                <a:srgbClr val="FFFFFF"/>
              </a:solidFill>
            </a:endParaRPr>
          </a:p>
          <a:p>
            <a:pPr defTabSz="685800"/>
            <a:r>
              <a:rPr lang="en-US" sz="1200" b="1" kern="0" dirty="0">
                <a:solidFill>
                  <a:srgbClr val="FFFFFF"/>
                </a:solidFill>
              </a:rPr>
              <a:t>*CDC, NCEZIZ, DHQP. Injection Safety Information for Providers: www.cdc.gov/injectionsafety/providers.html</a:t>
            </a:r>
          </a:p>
          <a:p>
            <a:pPr defTabSz="685800"/>
            <a:r>
              <a:rPr lang="en-US" sz="1200" b="1" kern="0" dirty="0">
                <a:solidFill>
                  <a:srgbClr val="FFFFFF"/>
                </a:solidFill>
              </a:rPr>
              <a:t>**http://www.immunize.org/askexperts/administering-vaccines.asp </a:t>
            </a:r>
          </a:p>
          <a:p>
            <a:pPr defTabSz="685800"/>
            <a:r>
              <a:rPr lang="en-US" sz="1200" b="1" kern="0" dirty="0">
                <a:latin typeface="Arial" panose="020B0604020202020204" pitchFamily="34" charset="0"/>
                <a:cs typeface="Arial" panose="020B0604020202020204" pitchFamily="34" charset="0"/>
              </a:rPr>
              <a:t>**Vaccine Storage and Handling Toolkit, January, 2020</a:t>
            </a:r>
          </a:p>
          <a:p>
            <a:pPr defTabSz="685800"/>
            <a:endParaRPr lang="en-US" sz="1200" b="1" kern="0" dirty="0">
              <a:solidFill>
                <a:srgbClr val="FFFFFF"/>
              </a:solidFill>
            </a:endParaRPr>
          </a:p>
          <a:p>
            <a:pPr defTabSz="685800"/>
            <a:r>
              <a:rPr lang="en-US" sz="1050" b="1" kern="0" dirty="0">
                <a:solidFill>
                  <a:srgbClr val="FFFFFF"/>
                </a:solidFill>
              </a:rPr>
              <a:t>          </a:t>
            </a:r>
          </a:p>
        </p:txBody>
      </p:sp>
      <p:sp>
        <p:nvSpPr>
          <p:cNvPr id="6" name="Slide Number Placeholder 5"/>
          <p:cNvSpPr>
            <a:spLocks noGrp="1"/>
          </p:cNvSpPr>
          <p:nvPr>
            <p:ph type="sldNum" sz="quarter" idx="12"/>
          </p:nvPr>
        </p:nvSpPr>
        <p:spPr/>
        <p:txBody>
          <a:bodyPr/>
          <a:lstStyle/>
          <a:p>
            <a:fld id="{6D22F896-40B5-4ADD-8801-0D06FADFA095}" type="slidenum">
              <a:rPr lang="en-US" smtClean="0"/>
              <a:t>76</a:t>
            </a:fld>
            <a:endParaRPr lang="en-US" dirty="0"/>
          </a:p>
        </p:txBody>
      </p:sp>
      <p:sp>
        <p:nvSpPr>
          <p:cNvPr id="5" name="Date Placeholder 4">
            <a:extLst>
              <a:ext uri="{FF2B5EF4-FFF2-40B4-BE49-F238E27FC236}">
                <a16:creationId xmlns:a16="http://schemas.microsoft.com/office/drawing/2014/main" id="{998FFDAB-F171-2D49-80E5-E1FF8A258523}"/>
              </a:ext>
            </a:extLst>
          </p:cNvPr>
          <p:cNvSpPr>
            <a:spLocks noGrp="1"/>
          </p:cNvSpPr>
          <p:nvPr>
            <p:ph type="dt" sz="half" idx="10"/>
          </p:nvPr>
        </p:nvSpPr>
        <p:spPr/>
        <p:txBody>
          <a:bodyPr/>
          <a:lstStyle/>
          <a:p>
            <a:r>
              <a:rPr lang="en-US"/>
              <a:t>6/24/22</a:t>
            </a:r>
            <a:endParaRPr lang="en-US" dirty="0"/>
          </a:p>
        </p:txBody>
      </p:sp>
      <p:sp>
        <p:nvSpPr>
          <p:cNvPr id="7" name="Footer Placeholder 6">
            <a:extLst>
              <a:ext uri="{FF2B5EF4-FFF2-40B4-BE49-F238E27FC236}">
                <a16:creationId xmlns:a16="http://schemas.microsoft.com/office/drawing/2014/main" id="{293943E2-8BBF-9249-8B2C-39B151CC761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0527140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2"/>
          <p:cNvSpPr>
            <a:spLocks noGrp="1" noChangeArrowheads="1"/>
          </p:cNvSpPr>
          <p:nvPr>
            <p:ph type="title" idx="4294967295"/>
          </p:nvPr>
        </p:nvSpPr>
        <p:spPr>
          <a:xfrm>
            <a:off x="3148077" y="337905"/>
            <a:ext cx="5829300" cy="571500"/>
          </a:xfrm>
        </p:spPr>
        <p:txBody>
          <a:bodyPr>
            <a:normAutofit fontScale="90000"/>
          </a:bodyPr>
          <a:lstStyle/>
          <a:p>
            <a:pPr algn="ctr" eaLnBrk="1" hangingPunct="1"/>
            <a:r>
              <a:rPr lang="en-US" sz="3600" dirty="0">
                <a:solidFill>
                  <a:srgbClr val="FFFF99"/>
                </a:solidFill>
              </a:rPr>
              <a:t>Always Document…</a:t>
            </a:r>
          </a:p>
        </p:txBody>
      </p:sp>
      <p:sp>
        <p:nvSpPr>
          <p:cNvPr id="295938" name="Rectangle 3"/>
          <p:cNvSpPr>
            <a:spLocks noGrp="1" noChangeArrowheads="1"/>
          </p:cNvSpPr>
          <p:nvPr>
            <p:ph type="body" idx="4294967295"/>
          </p:nvPr>
        </p:nvSpPr>
        <p:spPr>
          <a:xfrm>
            <a:off x="799212" y="1066439"/>
            <a:ext cx="10527030" cy="3306367"/>
          </a:xfrm>
        </p:spPr>
        <p:txBody>
          <a:bodyPr>
            <a:noAutofit/>
          </a:bodyPr>
          <a:lstStyle/>
          <a:p>
            <a:pPr>
              <a:lnSpc>
                <a:spcPct val="120000"/>
              </a:lnSpc>
              <a:spcBef>
                <a:spcPct val="30000"/>
              </a:spcBef>
              <a:buClr>
                <a:schemeClr val="tx1"/>
              </a:buClr>
            </a:pPr>
            <a:r>
              <a:rPr lang="en-US" sz="2000" dirty="0"/>
              <a:t>Accept only written documentation of prior immunizations</a:t>
            </a:r>
          </a:p>
          <a:p>
            <a:pPr>
              <a:lnSpc>
                <a:spcPct val="120000"/>
              </a:lnSpc>
              <a:spcBef>
                <a:spcPct val="30000"/>
              </a:spcBef>
              <a:buClr>
                <a:schemeClr val="tx1"/>
              </a:buClr>
            </a:pPr>
            <a:r>
              <a:rPr lang="en-US" sz="2000" dirty="0"/>
              <a:t>Provide VIS prior to administration of vaccine</a:t>
            </a:r>
          </a:p>
          <a:p>
            <a:pPr>
              <a:lnSpc>
                <a:spcPct val="120000"/>
              </a:lnSpc>
              <a:spcBef>
                <a:spcPct val="30000"/>
              </a:spcBef>
              <a:buClr>
                <a:schemeClr val="tx1"/>
              </a:buClr>
            </a:pPr>
            <a:r>
              <a:rPr lang="en-US" sz="2000" dirty="0"/>
              <a:t>After vaccine administration, </a:t>
            </a:r>
            <a:r>
              <a:rPr lang="en-US" sz="2000" u="sng" dirty="0"/>
              <a:t>document</a:t>
            </a:r>
            <a:r>
              <a:rPr lang="en-US" sz="2000" dirty="0"/>
              <a:t>:</a:t>
            </a:r>
          </a:p>
          <a:p>
            <a:pPr lvl="1">
              <a:lnSpc>
                <a:spcPct val="120000"/>
              </a:lnSpc>
              <a:spcBef>
                <a:spcPct val="30000"/>
              </a:spcBef>
              <a:buClr>
                <a:schemeClr val="tx1"/>
              </a:buClr>
              <a:buFont typeface="Wingdings" pitchFamily="2" charset="2"/>
              <a:buChar char="ü"/>
            </a:pPr>
            <a:r>
              <a:rPr lang="en-US" sz="2000" dirty="0"/>
              <a:t>Publication date of VIS  &amp; date VIS given</a:t>
            </a:r>
          </a:p>
          <a:p>
            <a:pPr lvl="1" eaLnBrk="1" hangingPunct="1">
              <a:lnSpc>
                <a:spcPct val="120000"/>
              </a:lnSpc>
              <a:spcBef>
                <a:spcPct val="30000"/>
              </a:spcBef>
              <a:buClr>
                <a:schemeClr val="tx1"/>
              </a:buClr>
              <a:buFont typeface="Wingdings" pitchFamily="2" charset="2"/>
              <a:buChar char="ü"/>
            </a:pPr>
            <a:r>
              <a:rPr lang="en-US" sz="2000" dirty="0"/>
              <a:t>Date, site, route, antigen(s), manufacturer, lot # </a:t>
            </a:r>
          </a:p>
          <a:p>
            <a:pPr lvl="1" eaLnBrk="1" hangingPunct="1">
              <a:lnSpc>
                <a:spcPct val="120000"/>
              </a:lnSpc>
              <a:spcBef>
                <a:spcPct val="30000"/>
              </a:spcBef>
              <a:buClr>
                <a:schemeClr val="tx1"/>
              </a:buClr>
              <a:buFont typeface="Wingdings" pitchFamily="2" charset="2"/>
              <a:buChar char="ü"/>
            </a:pPr>
            <a:r>
              <a:rPr lang="en-US" sz="2000" dirty="0"/>
              <a:t>Person administering vaccine, practice name and address</a:t>
            </a:r>
          </a:p>
          <a:p>
            <a:pPr lvl="1">
              <a:lnSpc>
                <a:spcPct val="120000"/>
              </a:lnSpc>
              <a:spcBef>
                <a:spcPct val="30000"/>
              </a:spcBef>
              <a:buClr>
                <a:schemeClr val="tx1"/>
              </a:buClr>
              <a:buFont typeface="Wingdings" pitchFamily="2" charset="2"/>
              <a:buChar char="ü"/>
            </a:pPr>
            <a:r>
              <a:rPr lang="en-US" sz="2000" dirty="0"/>
              <a:t>Vaccine refusals with a signed “Refusal to Vaccinate Form</a:t>
            </a:r>
            <a:r>
              <a:rPr lang="en-US" sz="2000" dirty="0">
                <a:solidFill>
                  <a:schemeClr val="tx1"/>
                </a:solidFill>
              </a:rPr>
              <a:t>”—see Online Resources slide for link to this form</a:t>
            </a:r>
          </a:p>
          <a:p>
            <a:pPr lvl="1">
              <a:lnSpc>
                <a:spcPct val="120000"/>
              </a:lnSpc>
              <a:spcBef>
                <a:spcPct val="30000"/>
              </a:spcBef>
              <a:buClr>
                <a:schemeClr val="tx1"/>
              </a:buClr>
              <a:buFont typeface="Wingdings" pitchFamily="2" charset="2"/>
              <a:buChar char="ü"/>
            </a:pPr>
            <a:r>
              <a:rPr lang="en-US" sz="2000" dirty="0"/>
              <a:t>GA law does not require signed consent for immunizations</a:t>
            </a:r>
          </a:p>
          <a:p>
            <a:pPr>
              <a:lnSpc>
                <a:spcPct val="80000"/>
              </a:lnSpc>
              <a:spcBef>
                <a:spcPct val="30000"/>
              </a:spcBef>
              <a:buClr>
                <a:schemeClr val="tx1"/>
              </a:buClr>
              <a:buFont typeface="Wingdings" pitchFamily="2" charset="2"/>
              <a:buChar char="ü"/>
            </a:pPr>
            <a:endParaRPr lang="en-US" sz="2000" dirty="0"/>
          </a:p>
        </p:txBody>
      </p:sp>
      <p:pic>
        <p:nvPicPr>
          <p:cNvPr id="295939" name="Picture 4"/>
          <p:cNvPicPr>
            <a:picLocks noChangeAspect="1" noChangeArrowheads="1"/>
          </p:cNvPicPr>
          <p:nvPr/>
        </p:nvPicPr>
        <p:blipFill>
          <a:blip r:embed="rId3" cstate="print"/>
          <a:srcRect b="40692"/>
          <a:stretch>
            <a:fillRect/>
          </a:stretch>
        </p:blipFill>
        <p:spPr bwMode="auto">
          <a:xfrm>
            <a:off x="1208247" y="5259786"/>
            <a:ext cx="2640417" cy="1409818"/>
          </a:xfrm>
          <a:prstGeom prst="rect">
            <a:avLst/>
          </a:prstGeom>
          <a:noFill/>
          <a:ln w="9525">
            <a:solidFill>
              <a:srgbClr val="FF99CC"/>
            </a:solidFill>
            <a:miter lim="800000"/>
            <a:headEnd/>
            <a:tailEnd/>
          </a:ln>
        </p:spPr>
      </p:pic>
      <p:pic>
        <p:nvPicPr>
          <p:cNvPr id="295940" name="Picture 5"/>
          <p:cNvPicPr>
            <a:picLocks noChangeAspect="1" noChangeArrowheads="1"/>
          </p:cNvPicPr>
          <p:nvPr/>
        </p:nvPicPr>
        <p:blipFill>
          <a:blip r:embed="rId4" cstate="print"/>
          <a:srcRect/>
          <a:stretch>
            <a:fillRect/>
          </a:stretch>
        </p:blipFill>
        <p:spPr bwMode="auto">
          <a:xfrm>
            <a:off x="4903959" y="5259786"/>
            <a:ext cx="2683296" cy="1409818"/>
          </a:xfrm>
          <a:prstGeom prst="rect">
            <a:avLst/>
          </a:prstGeom>
          <a:noFill/>
          <a:ln w="9525">
            <a:solidFill>
              <a:srgbClr val="99CCFF"/>
            </a:solidFill>
            <a:miter lim="800000"/>
            <a:headEnd/>
            <a:tailEnd/>
          </a:ln>
        </p:spPr>
      </p:pic>
      <p:pic>
        <p:nvPicPr>
          <p:cNvPr id="2" name="Picture 1"/>
          <p:cNvPicPr>
            <a:picLocks noChangeAspect="1"/>
          </p:cNvPicPr>
          <p:nvPr/>
        </p:nvPicPr>
        <p:blipFill>
          <a:blip r:embed="rId5"/>
          <a:stretch>
            <a:fillRect/>
          </a:stretch>
        </p:blipFill>
        <p:spPr>
          <a:xfrm>
            <a:off x="8346393" y="5013085"/>
            <a:ext cx="2457473" cy="1656519"/>
          </a:xfrm>
          <a:prstGeom prst="rect">
            <a:avLst/>
          </a:prstGeom>
        </p:spPr>
      </p:pic>
      <p:sp>
        <p:nvSpPr>
          <p:cNvPr id="4" name="Slide Number Placeholder 3"/>
          <p:cNvSpPr>
            <a:spLocks noGrp="1"/>
          </p:cNvSpPr>
          <p:nvPr>
            <p:ph type="sldNum" sz="quarter" idx="12"/>
          </p:nvPr>
        </p:nvSpPr>
        <p:spPr>
          <a:xfrm>
            <a:off x="11326242" y="6244055"/>
            <a:ext cx="413084" cy="313254"/>
          </a:xfrm>
        </p:spPr>
        <p:txBody>
          <a:bodyPr/>
          <a:lstStyle/>
          <a:p>
            <a:fld id="{6D22F896-40B5-4ADD-8801-0D06FADFA095}" type="slidenum">
              <a:rPr lang="en-US" smtClean="0"/>
              <a:t>77</a:t>
            </a:fld>
            <a:endParaRPr lang="en-US" dirty="0"/>
          </a:p>
        </p:txBody>
      </p:sp>
      <p:sp>
        <p:nvSpPr>
          <p:cNvPr id="3" name="Date Placeholder 2">
            <a:extLst>
              <a:ext uri="{FF2B5EF4-FFF2-40B4-BE49-F238E27FC236}">
                <a16:creationId xmlns:a16="http://schemas.microsoft.com/office/drawing/2014/main" id="{80A8ABDB-A7E2-4A4B-8B22-DDF4F2E7C4DD}"/>
              </a:ext>
            </a:extLst>
          </p:cNvPr>
          <p:cNvSpPr>
            <a:spLocks noGrp="1"/>
          </p:cNvSpPr>
          <p:nvPr>
            <p:ph type="dt" sz="half" idx="10"/>
          </p:nvPr>
        </p:nvSpPr>
        <p:spPr/>
        <p:txBody>
          <a:bodyPr/>
          <a:lstStyle/>
          <a:p>
            <a:r>
              <a:rPr lang="en-US"/>
              <a:t>6/24/22</a:t>
            </a:r>
            <a:endParaRPr lang="en-US" dirty="0"/>
          </a:p>
        </p:txBody>
      </p:sp>
      <p:sp>
        <p:nvSpPr>
          <p:cNvPr id="5" name="Footer Placeholder 4">
            <a:extLst>
              <a:ext uri="{FF2B5EF4-FFF2-40B4-BE49-F238E27FC236}">
                <a16:creationId xmlns:a16="http://schemas.microsoft.com/office/drawing/2014/main" id="{E0AEEB19-28E9-694E-BD96-BEB76D3D7BF5}"/>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589112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978" name="Text Box 2"/>
          <p:cNvSpPr txBox="1">
            <a:spLocks noChangeArrowheads="1"/>
          </p:cNvSpPr>
          <p:nvPr/>
        </p:nvSpPr>
        <p:spPr bwMode="auto">
          <a:xfrm>
            <a:off x="1090862" y="1867989"/>
            <a:ext cx="10842055" cy="5647700"/>
          </a:xfrm>
          <a:prstGeom prst="rect">
            <a:avLst/>
          </a:prstGeom>
          <a:noFill/>
          <a:ln w="9525">
            <a:noFill/>
            <a:miter lim="800000"/>
            <a:headEnd/>
            <a:tailEnd/>
          </a:ln>
        </p:spPr>
        <p:txBody>
          <a:bodyPr wrap="square">
            <a:spAutoFit/>
          </a:bodyPr>
          <a:lstStyle/>
          <a:p>
            <a:pPr algn="ctr" eaLnBrk="0" hangingPunct="0">
              <a:spcBef>
                <a:spcPct val="50000"/>
              </a:spcBef>
              <a:defRPr/>
            </a:pPr>
            <a:r>
              <a:rPr lang="en-US" sz="2800" dirty="0">
                <a:solidFill>
                  <a:srgbClr val="FFFF99"/>
                </a:solidFill>
              </a:rPr>
              <a:t>A ‘Birth to Death’ Immunization Registry</a:t>
            </a:r>
          </a:p>
          <a:p>
            <a:pPr marL="214313" indent="-214313" eaLnBrk="0" hangingPunct="0">
              <a:spcBef>
                <a:spcPct val="50000"/>
              </a:spcBef>
              <a:buClr>
                <a:srgbClr val="FFFFFF"/>
              </a:buClr>
              <a:buFont typeface="Arial" pitchFamily="34" charset="0"/>
              <a:buChar char="•"/>
              <a:defRPr/>
            </a:pPr>
            <a:r>
              <a:rPr lang="en-US" sz="2400" dirty="0">
                <a:solidFill>
                  <a:srgbClr val="FFFFFF"/>
                </a:solidFill>
              </a:rPr>
              <a:t>Providers administering vaccines in Georgia must provide appropriate                     information to GRITS.  </a:t>
            </a:r>
          </a:p>
          <a:p>
            <a:pPr marL="214313" indent="-214313" eaLnBrk="0" hangingPunct="0">
              <a:spcBef>
                <a:spcPct val="50000"/>
              </a:spcBef>
              <a:buClr>
                <a:srgbClr val="FFFFFF"/>
              </a:buClr>
              <a:buFont typeface="Arial" pitchFamily="34" charset="0"/>
              <a:buChar char="•"/>
              <a:defRPr/>
            </a:pPr>
            <a:r>
              <a:rPr lang="en-US" sz="2400" dirty="0">
                <a:solidFill>
                  <a:srgbClr val="FFFFFF"/>
                </a:solidFill>
              </a:rPr>
              <a:t>GRITS personnel can work with your EHR/EMR vendor to create an                        interface between your system and GRITS.</a:t>
            </a:r>
          </a:p>
          <a:p>
            <a:pPr marL="214313" indent="-214313" eaLnBrk="0" hangingPunct="0">
              <a:spcBef>
                <a:spcPct val="50000"/>
              </a:spcBef>
              <a:buClr>
                <a:srgbClr val="FFFFFF"/>
              </a:buClr>
              <a:buFont typeface="Arial" pitchFamily="34" charset="0"/>
              <a:buChar char="•"/>
              <a:defRPr/>
            </a:pPr>
            <a:r>
              <a:rPr lang="en-US" sz="2400" dirty="0"/>
              <a:t>Use GRITS to generate reminders on medical records and/or notify                               patients when vaccines are needed.</a:t>
            </a:r>
          </a:p>
          <a:p>
            <a:pPr marL="214313" indent="-214313" eaLnBrk="0" hangingPunct="0">
              <a:spcBef>
                <a:spcPct val="50000"/>
              </a:spcBef>
              <a:buClr>
                <a:srgbClr val="FFFFFF"/>
              </a:buClr>
              <a:buFont typeface="Arial" pitchFamily="34" charset="0"/>
              <a:buChar char="•"/>
              <a:defRPr/>
            </a:pPr>
            <a:r>
              <a:rPr lang="en-US" sz="2400" dirty="0"/>
              <a:t>Assess your immunization rates using GRITS to improve patient care,                          HEDIS scores, and identify problem areas. </a:t>
            </a:r>
          </a:p>
          <a:p>
            <a:pPr marL="214313" indent="-214313" eaLnBrk="0" hangingPunct="0">
              <a:spcBef>
                <a:spcPct val="50000"/>
              </a:spcBef>
              <a:buClr>
                <a:srgbClr val="FFFFFF"/>
              </a:buClr>
              <a:buFont typeface="Arial" pitchFamily="34" charset="0"/>
              <a:buChar char="•"/>
              <a:defRPr/>
            </a:pPr>
            <a:endParaRPr lang="en-US" sz="2800" dirty="0">
              <a:solidFill>
                <a:srgbClr val="FFFFFF"/>
              </a:solidFill>
              <a:latin typeface="Calibri"/>
            </a:endParaRPr>
          </a:p>
          <a:p>
            <a:pPr eaLnBrk="0" hangingPunct="0">
              <a:spcBef>
                <a:spcPct val="50000"/>
              </a:spcBef>
              <a:defRPr/>
            </a:pPr>
            <a:endParaRPr lang="en-US" dirty="0">
              <a:solidFill>
                <a:srgbClr val="FFFFFF"/>
              </a:solidFill>
              <a:latin typeface="Calibri"/>
            </a:endParaRPr>
          </a:p>
          <a:p>
            <a:pPr eaLnBrk="0" hangingPunct="0">
              <a:spcBef>
                <a:spcPct val="50000"/>
              </a:spcBef>
              <a:defRPr/>
            </a:pPr>
            <a:r>
              <a:rPr lang="en-US" sz="1600" dirty="0">
                <a:solidFill>
                  <a:srgbClr val="FFFFFF"/>
                </a:solidFill>
                <a:latin typeface="Calibri"/>
              </a:rPr>
              <a:t>        </a:t>
            </a:r>
            <a:endParaRPr lang="en-US" sz="1600" dirty="0">
              <a:solidFill>
                <a:srgbClr val="FFC000"/>
              </a:solidFill>
              <a:latin typeface="Calibri"/>
            </a:endParaRPr>
          </a:p>
        </p:txBody>
      </p:sp>
      <p:sp>
        <p:nvSpPr>
          <p:cNvPr id="297988" name="TextBox 4"/>
          <p:cNvSpPr txBox="1">
            <a:spLocks noChangeArrowheads="1"/>
          </p:cNvSpPr>
          <p:nvPr/>
        </p:nvSpPr>
        <p:spPr bwMode="auto">
          <a:xfrm>
            <a:off x="8667750" y="5543551"/>
            <a:ext cx="457200" cy="369332"/>
          </a:xfrm>
          <a:prstGeom prst="rect">
            <a:avLst/>
          </a:prstGeom>
          <a:noFill/>
          <a:ln w="9525">
            <a:noFill/>
            <a:miter lim="800000"/>
            <a:headEnd/>
            <a:tailEnd/>
          </a:ln>
        </p:spPr>
        <p:txBody>
          <a:bodyPr>
            <a:spAutoFit/>
          </a:bodyPr>
          <a:lstStyle/>
          <a:p>
            <a:endParaRPr lang="en-US" b="1" dirty="0">
              <a:solidFill>
                <a:srgbClr val="FFC000"/>
              </a:solidFill>
              <a:latin typeface="Calibri" pitchFamily="34" charset="0"/>
            </a:endParaRPr>
          </a:p>
        </p:txBody>
      </p:sp>
      <p:pic>
        <p:nvPicPr>
          <p:cNvPr id="2" name="Picture 1"/>
          <p:cNvPicPr>
            <a:picLocks noChangeAspect="1"/>
          </p:cNvPicPr>
          <p:nvPr/>
        </p:nvPicPr>
        <p:blipFill>
          <a:blip r:embed="rId3"/>
          <a:stretch>
            <a:fillRect/>
          </a:stretch>
        </p:blipFill>
        <p:spPr>
          <a:xfrm>
            <a:off x="4074695" y="273145"/>
            <a:ext cx="3516106" cy="1435253"/>
          </a:xfrm>
          <a:prstGeom prst="rect">
            <a:avLst/>
          </a:prstGeom>
        </p:spPr>
      </p:pic>
      <p:sp>
        <p:nvSpPr>
          <p:cNvPr id="3" name="TextBox 2"/>
          <p:cNvSpPr txBox="1"/>
          <p:nvPr/>
        </p:nvSpPr>
        <p:spPr>
          <a:xfrm>
            <a:off x="7618" y="6175624"/>
            <a:ext cx="12054841" cy="369332"/>
          </a:xfrm>
          <a:prstGeom prst="rect">
            <a:avLst/>
          </a:prstGeom>
          <a:noFill/>
        </p:spPr>
        <p:txBody>
          <a:bodyPr wrap="square" rtlCol="0">
            <a:spAutoFit/>
          </a:bodyPr>
          <a:lstStyle/>
          <a:p>
            <a:pPr algn="ctr" eaLnBrk="0" hangingPunct="0">
              <a:spcBef>
                <a:spcPct val="50000"/>
              </a:spcBef>
              <a:defRPr/>
            </a:pPr>
            <a:r>
              <a:rPr lang="en-US" sz="1600" dirty="0">
                <a:solidFill>
                  <a:srgbClr val="FFFFFF"/>
                </a:solidFill>
              </a:rPr>
              <a:t>Call the GRITS Training Coordinator (404) 463-0807  or </a:t>
            </a:r>
            <a:r>
              <a:rPr lang="en-US" sz="1600" dirty="0"/>
              <a:t>e-mail </a:t>
            </a:r>
            <a:r>
              <a:rPr lang="en-US" dirty="0">
                <a:latin typeface="Calibri"/>
              </a:rPr>
              <a:t>: </a:t>
            </a:r>
            <a:r>
              <a:rPr lang="en-US" dirty="0">
                <a:solidFill>
                  <a:srgbClr val="FFC000"/>
                </a:solidFill>
              </a:rPr>
              <a:t>https://dph.georgia.gov/georgia-immunization-registry-grits</a:t>
            </a:r>
            <a:endParaRPr lang="en-US" dirty="0">
              <a:solidFill>
                <a:srgbClr val="FFC000"/>
              </a:solidFill>
              <a:latin typeface="Calibri"/>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t>78</a:t>
            </a:fld>
            <a:endParaRPr lang="en-US" dirty="0"/>
          </a:p>
        </p:txBody>
      </p:sp>
      <p:sp>
        <p:nvSpPr>
          <p:cNvPr id="4" name="Date Placeholder 3">
            <a:extLst>
              <a:ext uri="{FF2B5EF4-FFF2-40B4-BE49-F238E27FC236}">
                <a16:creationId xmlns:a16="http://schemas.microsoft.com/office/drawing/2014/main" id="{06017AD9-254F-D948-B96C-CF6A390AE453}"/>
              </a:ext>
            </a:extLst>
          </p:cNvPr>
          <p:cNvSpPr>
            <a:spLocks noGrp="1"/>
          </p:cNvSpPr>
          <p:nvPr>
            <p:ph type="dt" sz="half" idx="10"/>
          </p:nvPr>
        </p:nvSpPr>
        <p:spPr/>
        <p:txBody>
          <a:bodyPr/>
          <a:lstStyle/>
          <a:p>
            <a:r>
              <a:rPr lang="en-US"/>
              <a:t>6/24/22</a:t>
            </a:r>
            <a:endParaRPr lang="en-US" dirty="0"/>
          </a:p>
        </p:txBody>
      </p:sp>
      <p:sp>
        <p:nvSpPr>
          <p:cNvPr id="6" name="Footer Placeholder 5">
            <a:extLst>
              <a:ext uri="{FF2B5EF4-FFF2-40B4-BE49-F238E27FC236}">
                <a16:creationId xmlns:a16="http://schemas.microsoft.com/office/drawing/2014/main" id="{0F12C7FF-7EC1-1E49-BBA0-50BD43063049}"/>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922214812"/>
      </p:ext>
    </p:extLst>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41294" y="1398312"/>
            <a:ext cx="10206318" cy="1938992"/>
          </a:xfrm>
          <a:prstGeom prst="rect">
            <a:avLst/>
          </a:prstGeom>
        </p:spPr>
        <p:txBody>
          <a:bodyPr wrap="square">
            <a:spAutoFit/>
          </a:bodyPr>
          <a:lstStyle/>
          <a:p>
            <a:pPr marL="211931" indent="-211931">
              <a:defRPr/>
            </a:pPr>
            <a:r>
              <a:rPr lang="en-US" sz="2400" b="1" u="sng" dirty="0">
                <a:solidFill>
                  <a:schemeClr val="accent5">
                    <a:lumMod val="60000"/>
                    <a:lumOff val="40000"/>
                  </a:schemeClr>
                </a:solidFill>
                <a:latin typeface="Calibri"/>
              </a:rPr>
              <a:t>Medical Exemption</a:t>
            </a:r>
            <a:r>
              <a:rPr lang="en-US" sz="2400" b="1" dirty="0">
                <a:solidFill>
                  <a:schemeClr val="tx2">
                    <a:lumMod val="40000"/>
                    <a:lumOff val="60000"/>
                  </a:schemeClr>
                </a:solidFill>
                <a:latin typeface="Calibri"/>
              </a:rPr>
              <a:t> </a:t>
            </a:r>
            <a:r>
              <a:rPr lang="en-US" sz="2400" dirty="0">
                <a:solidFill>
                  <a:srgbClr val="FFFFFF"/>
                </a:solidFill>
                <a:latin typeface="Calibri"/>
              </a:rPr>
              <a:t>O.C.G.A. §20-2-771(d)</a:t>
            </a:r>
            <a:endParaRPr lang="en-US" sz="2400" b="1" dirty="0">
              <a:solidFill>
                <a:srgbClr val="FFFFFF"/>
              </a:solidFill>
              <a:latin typeface="Calibri"/>
            </a:endParaRPr>
          </a:p>
          <a:p>
            <a:pPr marL="211931" indent="-211931">
              <a:buFont typeface="Arial" charset="0"/>
              <a:buChar char="•"/>
              <a:defRPr/>
            </a:pPr>
            <a:r>
              <a:rPr lang="en-US" sz="2400" dirty="0">
                <a:solidFill>
                  <a:srgbClr val="FFFFFF"/>
                </a:solidFill>
                <a:latin typeface="Calibri"/>
              </a:rPr>
              <a:t>Used when a physical disability or medical condition contraindicates a particular vaccine. </a:t>
            </a:r>
          </a:p>
          <a:p>
            <a:pPr marL="211931" indent="-211931">
              <a:buFont typeface="Arial" charset="0"/>
              <a:buChar char="•"/>
              <a:defRPr/>
            </a:pPr>
            <a:r>
              <a:rPr lang="en-US" sz="2400" dirty="0">
                <a:solidFill>
                  <a:srgbClr val="FFFFFF"/>
                </a:solidFill>
                <a:latin typeface="Calibri"/>
              </a:rPr>
              <a:t>Requires an </a:t>
            </a:r>
            <a:r>
              <a:rPr lang="en-US" sz="2400" u="sng" dirty="0">
                <a:solidFill>
                  <a:srgbClr val="FFFFFF"/>
                </a:solidFill>
                <a:latin typeface="Calibri"/>
              </a:rPr>
              <a:t>annual review.</a:t>
            </a:r>
          </a:p>
          <a:p>
            <a:pPr marL="211931" indent="-211931">
              <a:buFont typeface="Arial" charset="0"/>
              <a:buChar char="•"/>
              <a:defRPr/>
            </a:pPr>
            <a:r>
              <a:rPr lang="en-US" sz="2400" u="sng" dirty="0">
                <a:solidFill>
                  <a:srgbClr val="FFFFFF"/>
                </a:solidFill>
                <a:latin typeface="Calibri"/>
              </a:rPr>
              <a:t>The medical exemption is documented in GRITS.</a:t>
            </a:r>
          </a:p>
        </p:txBody>
      </p:sp>
      <p:sp>
        <p:nvSpPr>
          <p:cNvPr id="88067" name="Rectangle 3"/>
          <p:cNvSpPr>
            <a:spLocks noChangeArrowheads="1"/>
          </p:cNvSpPr>
          <p:nvPr/>
        </p:nvSpPr>
        <p:spPr bwMode="auto">
          <a:xfrm>
            <a:off x="941294" y="3508754"/>
            <a:ext cx="10569387" cy="2308324"/>
          </a:xfrm>
          <a:prstGeom prst="rect">
            <a:avLst/>
          </a:prstGeom>
          <a:noFill/>
          <a:ln w="9525">
            <a:noFill/>
            <a:miter lim="800000"/>
            <a:headEnd/>
            <a:tailEnd/>
          </a:ln>
        </p:spPr>
        <p:txBody>
          <a:bodyPr wrap="square">
            <a:spAutoFit/>
          </a:bodyPr>
          <a:lstStyle/>
          <a:p>
            <a:pPr marL="211931" indent="-211931"/>
            <a:r>
              <a:rPr lang="en-US" sz="2400" b="1" u="sng" dirty="0">
                <a:solidFill>
                  <a:schemeClr val="accent5">
                    <a:lumMod val="60000"/>
                    <a:lumOff val="40000"/>
                  </a:schemeClr>
                </a:solidFill>
                <a:latin typeface="Calibri"/>
              </a:rPr>
              <a:t>Religious Exemption </a:t>
            </a:r>
            <a:r>
              <a:rPr lang="en-US" sz="2400" dirty="0">
                <a:solidFill>
                  <a:srgbClr val="FFFFFF"/>
                </a:solidFill>
                <a:latin typeface="Calibri"/>
              </a:rPr>
              <a:t>O.C.G.A. §20-2-771(e)</a:t>
            </a:r>
            <a:endParaRPr lang="en-US" sz="2400" b="1" dirty="0">
              <a:solidFill>
                <a:srgbClr val="FFFFFF"/>
              </a:solidFill>
              <a:latin typeface="Calibri"/>
            </a:endParaRPr>
          </a:p>
          <a:p>
            <a:pPr marL="211931" indent="-211931">
              <a:buFont typeface="Arial" charset="0"/>
              <a:buChar char="•"/>
            </a:pPr>
            <a:r>
              <a:rPr lang="en-US" sz="2400" dirty="0">
                <a:solidFill>
                  <a:srgbClr val="FFFFFF"/>
                </a:solidFill>
                <a:latin typeface="Calibri"/>
              </a:rPr>
              <a:t>Parent or guardian must be directed to </a:t>
            </a:r>
            <a:r>
              <a:rPr lang="en-US" sz="2400" dirty="0">
                <a:solidFill>
                  <a:srgbClr val="00B0F0"/>
                </a:solidFill>
                <a:latin typeface="Calibri"/>
              </a:rPr>
              <a:t>http://dph.georgia.gov/immunization-section </a:t>
            </a:r>
            <a:r>
              <a:rPr lang="en-US" sz="2400" dirty="0">
                <a:solidFill>
                  <a:srgbClr val="FFFFFF"/>
                </a:solidFill>
                <a:latin typeface="Calibri"/>
              </a:rPr>
              <a:t>to obtain an Affidavit of Religious Objection to Immunization form. </a:t>
            </a:r>
          </a:p>
          <a:p>
            <a:pPr marL="211931" indent="-211931">
              <a:buFont typeface="Arial" charset="0"/>
              <a:buChar char="•"/>
            </a:pPr>
            <a:r>
              <a:rPr lang="en-US" sz="2400" dirty="0">
                <a:solidFill>
                  <a:srgbClr val="FFFFFF"/>
                </a:solidFill>
                <a:latin typeface="Calibri"/>
              </a:rPr>
              <a:t>This form must be signed and notarized and provided to the school.</a:t>
            </a:r>
          </a:p>
          <a:p>
            <a:pPr marL="211931" indent="-211931">
              <a:buFont typeface="Arial" charset="0"/>
              <a:buChar char="•"/>
            </a:pPr>
            <a:r>
              <a:rPr lang="en-US" sz="2400" dirty="0">
                <a:solidFill>
                  <a:srgbClr val="FFFFFF"/>
                </a:solidFill>
                <a:latin typeface="Calibri"/>
              </a:rPr>
              <a:t>Must be kept on file at school/facility in lieu of an immunization certificate.</a:t>
            </a:r>
          </a:p>
          <a:p>
            <a:pPr marL="211931" indent="-211931">
              <a:buFont typeface="Arial" charset="0"/>
              <a:buChar char="•"/>
            </a:pPr>
            <a:r>
              <a:rPr lang="en-US" sz="2400" dirty="0">
                <a:solidFill>
                  <a:srgbClr val="FFFFFF"/>
                </a:solidFill>
                <a:latin typeface="Calibri"/>
              </a:rPr>
              <a:t>Affidavit does not expire. </a:t>
            </a:r>
          </a:p>
        </p:txBody>
      </p:sp>
      <p:sp>
        <p:nvSpPr>
          <p:cNvPr id="88068" name="TextBox 4"/>
          <p:cNvSpPr txBox="1">
            <a:spLocks noChangeArrowheads="1"/>
          </p:cNvSpPr>
          <p:nvPr/>
        </p:nvSpPr>
        <p:spPr bwMode="auto">
          <a:xfrm>
            <a:off x="1511731" y="348134"/>
            <a:ext cx="10419347" cy="646331"/>
          </a:xfrm>
          <a:prstGeom prst="rect">
            <a:avLst/>
          </a:prstGeom>
          <a:noFill/>
          <a:ln w="9525">
            <a:noFill/>
            <a:miter lim="800000"/>
            <a:headEnd/>
            <a:tailEnd/>
          </a:ln>
        </p:spPr>
        <p:txBody>
          <a:bodyPr wrap="square">
            <a:spAutoFit/>
          </a:bodyPr>
          <a:lstStyle/>
          <a:p>
            <a:r>
              <a:rPr lang="en-US" sz="3600" dirty="0">
                <a:solidFill>
                  <a:srgbClr val="FFFF99"/>
                </a:solidFill>
                <a:latin typeface="Calibri"/>
              </a:rPr>
              <a:t>Exemptions From School/Day Care Requirements</a:t>
            </a:r>
          </a:p>
        </p:txBody>
      </p:sp>
      <p:sp>
        <p:nvSpPr>
          <p:cNvPr id="7" name="TextBox 6"/>
          <p:cNvSpPr txBox="1"/>
          <p:nvPr/>
        </p:nvSpPr>
        <p:spPr>
          <a:xfrm>
            <a:off x="1981200" y="6015692"/>
            <a:ext cx="8001000" cy="523220"/>
          </a:xfrm>
          <a:prstGeom prst="rect">
            <a:avLst/>
          </a:prstGeom>
          <a:noFill/>
        </p:spPr>
        <p:txBody>
          <a:bodyPr wrap="square" rtlCol="0">
            <a:spAutoFit/>
          </a:bodyPr>
          <a:lstStyle/>
          <a:p>
            <a:pPr algn="ctr"/>
            <a:r>
              <a:rPr lang="en-US" sz="2400" b="1" dirty="0">
                <a:solidFill>
                  <a:srgbClr val="FFC000"/>
                </a:solidFill>
              </a:rPr>
              <a:t>Georgia does </a:t>
            </a:r>
            <a:r>
              <a:rPr lang="en-US" sz="2400" b="1" u="sng" dirty="0">
                <a:solidFill>
                  <a:srgbClr val="FFC000"/>
                </a:solidFill>
              </a:rPr>
              <a:t>NOT</a:t>
            </a:r>
            <a:r>
              <a:rPr lang="en-US" sz="2400" b="1" dirty="0">
                <a:solidFill>
                  <a:srgbClr val="FFC000"/>
                </a:solidFill>
              </a:rPr>
              <a:t> </a:t>
            </a:r>
            <a:r>
              <a:rPr lang="en-US" sz="2800" b="1" dirty="0">
                <a:solidFill>
                  <a:srgbClr val="FFC000"/>
                </a:solidFill>
              </a:rPr>
              <a:t>have</a:t>
            </a:r>
            <a:r>
              <a:rPr lang="en-US" sz="2400" b="1" dirty="0">
                <a:solidFill>
                  <a:srgbClr val="FFC000"/>
                </a:solidFill>
              </a:rPr>
              <a:t> a philosophical exemption. </a:t>
            </a:r>
          </a:p>
        </p:txBody>
      </p:sp>
      <p:sp>
        <p:nvSpPr>
          <p:cNvPr id="4" name="Slide Number Placeholder 3"/>
          <p:cNvSpPr>
            <a:spLocks noGrp="1"/>
          </p:cNvSpPr>
          <p:nvPr>
            <p:ph type="sldNum" sz="quarter" idx="12"/>
          </p:nvPr>
        </p:nvSpPr>
        <p:spPr/>
        <p:txBody>
          <a:bodyPr/>
          <a:lstStyle/>
          <a:p>
            <a:fld id="{6D22F896-40B5-4ADD-8801-0D06FADFA095}" type="slidenum">
              <a:rPr lang="en-US" smtClean="0"/>
              <a:t>79</a:t>
            </a:fld>
            <a:endParaRPr lang="en-US" dirty="0"/>
          </a:p>
        </p:txBody>
      </p:sp>
      <p:sp>
        <p:nvSpPr>
          <p:cNvPr id="2" name="Date Placeholder 1">
            <a:extLst>
              <a:ext uri="{FF2B5EF4-FFF2-40B4-BE49-F238E27FC236}">
                <a16:creationId xmlns:a16="http://schemas.microsoft.com/office/drawing/2014/main" id="{896235F7-30EF-5E4E-B049-0C6FAA197587}"/>
              </a:ext>
            </a:extLst>
          </p:cNvPr>
          <p:cNvSpPr>
            <a:spLocks noGrp="1"/>
          </p:cNvSpPr>
          <p:nvPr>
            <p:ph type="dt" sz="half" idx="10"/>
          </p:nvPr>
        </p:nvSpPr>
        <p:spPr/>
        <p:txBody>
          <a:bodyPr/>
          <a:lstStyle/>
          <a:p>
            <a:r>
              <a:rPr lang="en-US"/>
              <a:t>6/24/22</a:t>
            </a:r>
            <a:endParaRPr lang="en-US" dirty="0"/>
          </a:p>
        </p:txBody>
      </p:sp>
      <p:sp>
        <p:nvSpPr>
          <p:cNvPr id="5" name="Footer Placeholder 4">
            <a:extLst>
              <a:ext uri="{FF2B5EF4-FFF2-40B4-BE49-F238E27FC236}">
                <a16:creationId xmlns:a16="http://schemas.microsoft.com/office/drawing/2014/main" id="{2248D5A3-B5FA-114F-B883-67A2C66988DF}"/>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269435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6849" name="Picture 2"/>
          <p:cNvPicPr>
            <a:picLocks noChangeAspect="1" noChangeArrowheads="1"/>
          </p:cNvPicPr>
          <p:nvPr/>
        </p:nvPicPr>
        <p:blipFill>
          <a:blip r:embed="rId5" cstate="print"/>
          <a:srcRect/>
          <a:stretch>
            <a:fillRect/>
          </a:stretch>
        </p:blipFill>
        <p:spPr bwMode="auto">
          <a:xfrm>
            <a:off x="1804194" y="744538"/>
            <a:ext cx="2736850" cy="1787525"/>
          </a:xfrm>
          <a:prstGeom prst="rect">
            <a:avLst/>
          </a:prstGeom>
          <a:noFill/>
          <a:ln w="9525">
            <a:noFill/>
            <a:miter lim="800000"/>
            <a:headEnd/>
            <a:tailEnd/>
          </a:ln>
        </p:spPr>
      </p:pic>
      <p:sp>
        <p:nvSpPr>
          <p:cNvPr id="206850" name="Rectangle 3"/>
          <p:cNvSpPr>
            <a:spLocks noGrp="1" noChangeArrowheads="1"/>
          </p:cNvSpPr>
          <p:nvPr>
            <p:ph type="title" idx="4294967295"/>
          </p:nvPr>
        </p:nvSpPr>
        <p:spPr>
          <a:xfrm>
            <a:off x="2614864" y="2597150"/>
            <a:ext cx="2819400" cy="754063"/>
          </a:xfrm>
        </p:spPr>
        <p:txBody>
          <a:bodyPr/>
          <a:lstStyle/>
          <a:p>
            <a:pPr algn="l" eaLnBrk="1" hangingPunct="1"/>
            <a:r>
              <a:rPr lang="en-US" sz="4000" dirty="0">
                <a:solidFill>
                  <a:srgbClr val="FFFF99"/>
                </a:solidFill>
                <a:latin typeface="Calibri" panose="020F0502020204030204" pitchFamily="34" charset="0"/>
              </a:rPr>
              <a:t>Diphtheria</a:t>
            </a:r>
          </a:p>
        </p:txBody>
      </p:sp>
      <p:sp>
        <p:nvSpPr>
          <p:cNvPr id="206851" name="Text Box 4"/>
          <p:cNvSpPr txBox="1">
            <a:spLocks noChangeArrowheads="1"/>
          </p:cNvSpPr>
          <p:nvPr/>
        </p:nvSpPr>
        <p:spPr bwMode="auto">
          <a:xfrm>
            <a:off x="6584950" y="400051"/>
            <a:ext cx="3481388" cy="366713"/>
          </a:xfrm>
          <a:prstGeom prst="rect">
            <a:avLst/>
          </a:prstGeom>
          <a:noFill/>
          <a:ln w="9525">
            <a:noFill/>
            <a:miter lim="800000"/>
            <a:headEnd/>
            <a:tailEnd/>
          </a:ln>
        </p:spPr>
        <p:txBody>
          <a:bodyPr>
            <a:spAutoFit/>
          </a:bodyPr>
          <a:lstStyle/>
          <a:p>
            <a:pPr>
              <a:spcBef>
                <a:spcPct val="50000"/>
              </a:spcBef>
            </a:pPr>
            <a:endParaRPr lang="en-US" b="1" dirty="0">
              <a:solidFill>
                <a:srgbClr val="FFFFFF"/>
              </a:solidFill>
            </a:endParaRPr>
          </a:p>
        </p:txBody>
      </p:sp>
      <p:sp>
        <p:nvSpPr>
          <p:cNvPr id="206852" name="Text Box 6"/>
          <p:cNvSpPr txBox="1">
            <a:spLocks noChangeArrowheads="1"/>
          </p:cNvSpPr>
          <p:nvPr/>
        </p:nvSpPr>
        <p:spPr bwMode="auto">
          <a:xfrm>
            <a:off x="7759700" y="2560639"/>
            <a:ext cx="2235200" cy="708025"/>
          </a:xfrm>
          <a:prstGeom prst="rect">
            <a:avLst/>
          </a:prstGeom>
          <a:noFill/>
          <a:ln w="9525">
            <a:noFill/>
            <a:miter lim="800000"/>
            <a:headEnd/>
            <a:tailEnd/>
          </a:ln>
        </p:spPr>
        <p:txBody>
          <a:bodyPr>
            <a:spAutoFit/>
          </a:bodyPr>
          <a:lstStyle/>
          <a:p>
            <a:pPr algn="ctr">
              <a:spcBef>
                <a:spcPct val="50000"/>
              </a:spcBef>
            </a:pPr>
            <a:r>
              <a:rPr lang="en-US" sz="4000" dirty="0">
                <a:solidFill>
                  <a:srgbClr val="FFFF99"/>
                </a:solidFill>
                <a:latin typeface="Calibri" pitchFamily="34" charset="0"/>
              </a:rPr>
              <a:t>Tetanus</a:t>
            </a:r>
          </a:p>
        </p:txBody>
      </p:sp>
      <p:pic>
        <p:nvPicPr>
          <p:cNvPr id="206853" name="Picture 8"/>
          <p:cNvPicPr>
            <a:picLocks noChangeAspect="1" noChangeArrowheads="1"/>
          </p:cNvPicPr>
          <p:nvPr/>
        </p:nvPicPr>
        <p:blipFill>
          <a:blip r:embed="rId6" cstate="print"/>
          <a:srcRect/>
          <a:stretch>
            <a:fillRect/>
          </a:stretch>
        </p:blipFill>
        <p:spPr bwMode="auto">
          <a:xfrm>
            <a:off x="7467600" y="687389"/>
            <a:ext cx="2819400" cy="1873250"/>
          </a:xfrm>
          <a:prstGeom prst="rect">
            <a:avLst/>
          </a:prstGeom>
          <a:noFill/>
          <a:ln w="9525">
            <a:noFill/>
            <a:miter lim="800000"/>
            <a:headEnd/>
            <a:tailEnd/>
          </a:ln>
        </p:spPr>
      </p:pic>
      <p:sp>
        <p:nvSpPr>
          <p:cNvPr id="206854" name="Text Box 9"/>
          <p:cNvSpPr txBox="1">
            <a:spLocks noChangeArrowheads="1"/>
          </p:cNvSpPr>
          <p:nvPr/>
        </p:nvSpPr>
        <p:spPr bwMode="auto">
          <a:xfrm>
            <a:off x="1862138" y="3957638"/>
            <a:ext cx="2768600" cy="366712"/>
          </a:xfrm>
          <a:prstGeom prst="rect">
            <a:avLst/>
          </a:prstGeom>
          <a:noFill/>
          <a:ln w="9525">
            <a:noFill/>
            <a:miter lim="800000"/>
            <a:headEnd/>
            <a:tailEnd/>
          </a:ln>
        </p:spPr>
        <p:txBody>
          <a:bodyPr>
            <a:spAutoFit/>
          </a:bodyPr>
          <a:lstStyle/>
          <a:p>
            <a:pPr>
              <a:spcBef>
                <a:spcPct val="50000"/>
              </a:spcBef>
            </a:pPr>
            <a:endParaRPr lang="en-US" b="1" dirty="0">
              <a:solidFill>
                <a:srgbClr val="FFFFFF"/>
              </a:solidFill>
            </a:endParaRPr>
          </a:p>
        </p:txBody>
      </p:sp>
      <p:pic>
        <p:nvPicPr>
          <p:cNvPr id="206855" name="Picture 10" descr="img0007"/>
          <p:cNvPicPr>
            <a:picLocks noChangeAspect="1" noChangeArrowheads="1"/>
          </p:cNvPicPr>
          <p:nvPr/>
        </p:nvPicPr>
        <p:blipFill>
          <a:blip r:embed="rId7" cstate="print"/>
          <a:srcRect/>
          <a:stretch>
            <a:fillRect/>
          </a:stretch>
        </p:blipFill>
        <p:spPr bwMode="auto">
          <a:xfrm>
            <a:off x="2647951" y="3729038"/>
            <a:ext cx="2498725" cy="2578100"/>
          </a:xfrm>
          <a:prstGeom prst="rect">
            <a:avLst/>
          </a:prstGeom>
          <a:noFill/>
          <a:ln w="9525">
            <a:noFill/>
            <a:miter lim="800000"/>
            <a:headEnd/>
            <a:tailEnd/>
          </a:ln>
        </p:spPr>
      </p:pic>
      <p:sp>
        <p:nvSpPr>
          <p:cNvPr id="206856" name="Text Box 11"/>
          <p:cNvSpPr txBox="1">
            <a:spLocks noChangeArrowheads="1"/>
          </p:cNvSpPr>
          <p:nvPr/>
        </p:nvSpPr>
        <p:spPr bwMode="auto">
          <a:xfrm>
            <a:off x="3829050" y="5022851"/>
            <a:ext cx="2617788" cy="366713"/>
          </a:xfrm>
          <a:prstGeom prst="rect">
            <a:avLst/>
          </a:prstGeom>
          <a:noFill/>
          <a:ln w="9525">
            <a:noFill/>
            <a:miter lim="800000"/>
            <a:headEnd/>
            <a:tailEnd/>
          </a:ln>
        </p:spPr>
        <p:txBody>
          <a:bodyPr>
            <a:spAutoFit/>
          </a:bodyPr>
          <a:lstStyle/>
          <a:p>
            <a:pPr>
              <a:spcBef>
                <a:spcPct val="50000"/>
              </a:spcBef>
            </a:pPr>
            <a:endParaRPr lang="en-US" b="1" dirty="0">
              <a:solidFill>
                <a:srgbClr val="FFFFFF"/>
              </a:solidFill>
            </a:endParaRPr>
          </a:p>
        </p:txBody>
      </p:sp>
      <p:pic>
        <p:nvPicPr>
          <p:cNvPr id="206857" name="Picture 12" descr="pertaap002"/>
          <p:cNvPicPr>
            <a:picLocks noChangeAspect="1" noChangeArrowheads="1"/>
          </p:cNvPicPr>
          <p:nvPr/>
        </p:nvPicPr>
        <p:blipFill>
          <a:blip r:embed="rId8" cstate="print"/>
          <a:srcRect/>
          <a:stretch>
            <a:fillRect/>
          </a:stretch>
        </p:blipFill>
        <p:spPr bwMode="auto">
          <a:xfrm>
            <a:off x="4919663" y="4691063"/>
            <a:ext cx="1979612" cy="1979612"/>
          </a:xfrm>
          <a:prstGeom prst="rect">
            <a:avLst/>
          </a:prstGeom>
          <a:noFill/>
          <a:ln w="9525">
            <a:noFill/>
            <a:miter lim="800000"/>
            <a:headEnd/>
            <a:tailEnd/>
          </a:ln>
        </p:spPr>
      </p:pic>
      <p:sp>
        <p:nvSpPr>
          <p:cNvPr id="206858" name="Text Box 13"/>
          <p:cNvSpPr txBox="1">
            <a:spLocks noChangeArrowheads="1"/>
          </p:cNvSpPr>
          <p:nvPr/>
        </p:nvSpPr>
        <p:spPr bwMode="auto">
          <a:xfrm>
            <a:off x="6508750" y="5611813"/>
            <a:ext cx="1016000" cy="366712"/>
          </a:xfrm>
          <a:prstGeom prst="rect">
            <a:avLst/>
          </a:prstGeom>
          <a:noFill/>
          <a:ln w="9525">
            <a:noFill/>
            <a:miter lim="800000"/>
            <a:headEnd/>
            <a:tailEnd/>
          </a:ln>
        </p:spPr>
        <p:txBody>
          <a:bodyPr>
            <a:spAutoFit/>
          </a:bodyPr>
          <a:lstStyle/>
          <a:p>
            <a:pPr>
              <a:spcBef>
                <a:spcPct val="50000"/>
              </a:spcBef>
            </a:pPr>
            <a:endParaRPr lang="en-US" b="1" dirty="0">
              <a:solidFill>
                <a:srgbClr val="FFFFFF"/>
              </a:solidFill>
            </a:endParaRPr>
          </a:p>
        </p:txBody>
      </p:sp>
      <p:pic>
        <p:nvPicPr>
          <p:cNvPr id="947214" name="coug3182.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cstate="print"/>
          <a:srcRect/>
          <a:stretch>
            <a:fillRect/>
          </a:stretch>
        </p:blipFill>
        <p:spPr bwMode="auto">
          <a:xfrm>
            <a:off x="6958013" y="5897563"/>
            <a:ext cx="304800" cy="304800"/>
          </a:xfrm>
          <a:prstGeom prst="rect">
            <a:avLst/>
          </a:prstGeom>
          <a:noFill/>
          <a:ln w="9525">
            <a:noFill/>
            <a:miter lim="800000"/>
            <a:headEnd/>
            <a:tailEnd/>
          </a:ln>
        </p:spPr>
      </p:pic>
      <p:sp>
        <p:nvSpPr>
          <p:cNvPr id="947215" name="Text Box 15"/>
          <p:cNvSpPr txBox="1">
            <a:spLocks noChangeArrowheads="1"/>
          </p:cNvSpPr>
          <p:nvPr/>
        </p:nvSpPr>
        <p:spPr bwMode="auto">
          <a:xfrm>
            <a:off x="7059614" y="5160963"/>
            <a:ext cx="3227387" cy="707886"/>
          </a:xfrm>
          <a:prstGeom prst="rect">
            <a:avLst/>
          </a:prstGeom>
          <a:noFill/>
          <a:ln w="9525">
            <a:noFill/>
            <a:miter lim="800000"/>
            <a:headEnd/>
            <a:tailEnd/>
          </a:ln>
        </p:spPr>
        <p:txBody>
          <a:bodyPr>
            <a:spAutoFit/>
          </a:bodyPr>
          <a:lstStyle/>
          <a:p>
            <a:pPr>
              <a:spcBef>
                <a:spcPct val="50000"/>
              </a:spcBef>
            </a:pPr>
            <a:r>
              <a:rPr lang="en-US" sz="4000" dirty="0">
                <a:solidFill>
                  <a:srgbClr val="FFFF99"/>
                </a:solidFill>
                <a:latin typeface="Calibri" pitchFamily="34" charset="0"/>
              </a:rPr>
              <a:t>Pertussis</a:t>
            </a:r>
          </a:p>
        </p:txBody>
      </p:sp>
      <p:pic>
        <p:nvPicPr>
          <p:cNvPr id="206861" name="Picture 16"/>
          <p:cNvPicPr>
            <a:picLocks noChangeAspect="1" noChangeArrowheads="1"/>
          </p:cNvPicPr>
          <p:nvPr/>
        </p:nvPicPr>
        <p:blipFill>
          <a:blip r:embed="rId10" cstate="print"/>
          <a:srcRect/>
          <a:stretch>
            <a:fillRect/>
          </a:stretch>
        </p:blipFill>
        <p:spPr bwMode="auto">
          <a:xfrm>
            <a:off x="4885532" y="627063"/>
            <a:ext cx="1690688" cy="1905000"/>
          </a:xfrm>
          <a:prstGeom prst="rect">
            <a:avLst/>
          </a:prstGeom>
          <a:noFill/>
          <a:ln w="9525">
            <a:noFill/>
            <a:miter lim="800000"/>
            <a:headEnd/>
            <a:tailEnd/>
          </a:ln>
        </p:spPr>
      </p:pic>
      <p:sp>
        <p:nvSpPr>
          <p:cNvPr id="206862" name="Rectangle 16"/>
          <p:cNvSpPr>
            <a:spLocks noChangeArrowheads="1"/>
          </p:cNvSpPr>
          <p:nvPr/>
        </p:nvSpPr>
        <p:spPr bwMode="auto">
          <a:xfrm>
            <a:off x="6172201" y="1828800"/>
            <a:ext cx="474663" cy="230188"/>
          </a:xfrm>
          <a:prstGeom prst="rect">
            <a:avLst/>
          </a:prstGeom>
          <a:noFill/>
          <a:ln w="9525">
            <a:noFill/>
            <a:miter lim="800000"/>
            <a:headEnd/>
            <a:tailEnd/>
          </a:ln>
        </p:spPr>
        <p:txBody>
          <a:bodyPr wrap="none">
            <a:spAutoFit/>
          </a:bodyPr>
          <a:lstStyle/>
          <a:p>
            <a:r>
              <a:rPr lang="en-US" sz="900" dirty="0">
                <a:solidFill>
                  <a:srgbClr val="000000"/>
                </a:solidFill>
                <a:latin typeface="Calibri" pitchFamily="34" charset="0"/>
              </a:rPr>
              <a:t>©AAP</a:t>
            </a:r>
          </a:p>
        </p:txBody>
      </p:sp>
      <p:sp>
        <p:nvSpPr>
          <p:cNvPr id="3" name="Slide Number Placeholder 2"/>
          <p:cNvSpPr>
            <a:spLocks noGrp="1"/>
          </p:cNvSpPr>
          <p:nvPr>
            <p:ph type="sldNum" sz="quarter" idx="12"/>
          </p:nvPr>
        </p:nvSpPr>
        <p:spPr/>
        <p:txBody>
          <a:bodyPr/>
          <a:lstStyle/>
          <a:p>
            <a:fld id="{6D22F896-40B5-4ADD-8801-0D06FADFA095}" type="slidenum">
              <a:rPr lang="en-US" smtClean="0"/>
              <a:t>8</a:t>
            </a:fld>
            <a:endParaRPr lang="en-US" dirty="0"/>
          </a:p>
        </p:txBody>
      </p:sp>
      <p:sp>
        <p:nvSpPr>
          <p:cNvPr id="2" name="Date Placeholder 1">
            <a:extLst>
              <a:ext uri="{FF2B5EF4-FFF2-40B4-BE49-F238E27FC236}">
                <a16:creationId xmlns:a16="http://schemas.microsoft.com/office/drawing/2014/main" id="{A28BD6F9-946D-1542-BF49-E5EA4323D051}"/>
              </a:ext>
            </a:extLst>
          </p:cNvPr>
          <p:cNvSpPr>
            <a:spLocks noGrp="1"/>
          </p:cNvSpPr>
          <p:nvPr>
            <p:ph type="dt" sz="half" idx="10"/>
          </p:nvPr>
        </p:nvSpPr>
        <p:spPr/>
        <p:txBody>
          <a:bodyPr/>
          <a:lstStyle/>
          <a:p>
            <a:r>
              <a:rPr lang="en-US"/>
              <a:t>6/24/22</a:t>
            </a:r>
            <a:endParaRPr lang="en-US" dirty="0"/>
          </a:p>
        </p:txBody>
      </p:sp>
      <p:sp>
        <p:nvSpPr>
          <p:cNvPr id="4" name="Footer Placeholder 3">
            <a:extLst>
              <a:ext uri="{FF2B5EF4-FFF2-40B4-BE49-F238E27FC236}">
                <a16:creationId xmlns:a16="http://schemas.microsoft.com/office/drawing/2014/main" id="{3DF116F9-3525-BB48-95F3-74FB622BC3B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59045437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2714" fill="hold"/>
                                        <p:tgtEl>
                                          <p:spTgt spid="9472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5758">
                <p:cTn id="7" fill="hold" display="0">
                  <p:stCondLst>
                    <p:cond delay="indefinite"/>
                  </p:stCondLst>
                  <p:endCondLst>
                    <p:cond evt="onNext" delay="0">
                      <p:tgtEl>
                        <p:sldTgt/>
                      </p:tgtEl>
                    </p:cond>
                    <p:cond evt="onPrev" delay="0">
                      <p:tgtEl>
                        <p:sldTgt/>
                      </p:tgtEl>
                    </p:cond>
                    <p:cond evt="onStopAudio" delay="0">
                      <p:tgtEl>
                        <p:sldTgt/>
                      </p:tgtEl>
                    </p:cond>
                  </p:endCondLst>
                </p:cTn>
                <p:tgtEl>
                  <p:spTgt spid="947214"/>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27315" y="1295378"/>
            <a:ext cx="1822537" cy="4149525"/>
          </a:xfrm>
          <a:prstGeom prst="rect">
            <a:avLst/>
          </a:prstGeom>
        </p:spPr>
      </p:pic>
      <p:sp>
        <p:nvSpPr>
          <p:cNvPr id="3" name="Rectangle 2"/>
          <p:cNvSpPr/>
          <p:nvPr/>
        </p:nvSpPr>
        <p:spPr>
          <a:xfrm>
            <a:off x="3672762" y="371655"/>
            <a:ext cx="4945585" cy="584775"/>
          </a:xfrm>
          <a:prstGeom prst="rect">
            <a:avLst/>
          </a:prstGeom>
        </p:spPr>
        <p:txBody>
          <a:bodyPr wrap="none">
            <a:spAutoFit/>
          </a:bodyPr>
          <a:lstStyle/>
          <a:p>
            <a:pPr algn="ctr" defTabSz="685800">
              <a:defRPr/>
            </a:pPr>
            <a:r>
              <a:rPr lang="en-US" sz="3200" kern="0" dirty="0">
                <a:solidFill>
                  <a:srgbClr val="FFFF99"/>
                </a:solidFill>
                <a:ea typeface="+mj-ea"/>
                <a:cs typeface="+mj-cs"/>
              </a:rPr>
              <a:t>Monitoring Vaccine Safety</a:t>
            </a:r>
            <a:endParaRPr lang="en-US" sz="3200" kern="0" dirty="0">
              <a:solidFill>
                <a:sysClr val="windowText" lastClr="000000"/>
              </a:solidFill>
            </a:endParaRPr>
          </a:p>
        </p:txBody>
      </p:sp>
      <p:sp>
        <p:nvSpPr>
          <p:cNvPr id="6" name="Rectangle 4"/>
          <p:cNvSpPr>
            <a:spLocks noChangeArrowheads="1"/>
          </p:cNvSpPr>
          <p:nvPr/>
        </p:nvSpPr>
        <p:spPr bwMode="auto">
          <a:xfrm>
            <a:off x="4600878" y="1805862"/>
            <a:ext cx="5412137" cy="2240029"/>
          </a:xfrm>
          <a:prstGeom prst="rect">
            <a:avLst/>
          </a:prstGeom>
          <a:solidFill>
            <a:schemeClr val="tx1">
              <a:lumMod val="85000"/>
            </a:schemeClr>
          </a:solidFill>
          <a:ln>
            <a:noFill/>
          </a:ln>
          <a:effectLst/>
        </p:spPr>
        <p:txBody>
          <a:bodyPr vert="horz" wrap="square" lIns="68580" tIns="0" rIns="68580" bIns="23805"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200" b="1" dirty="0">
                <a:solidFill>
                  <a:srgbClr val="002060"/>
                </a:solidFill>
                <a:latin typeface="latobold"/>
              </a:rPr>
              <a:t>Option 1 - Report Online to VAERS (Preferred)</a:t>
            </a:r>
          </a:p>
          <a:p>
            <a:pPr defTabSz="685800"/>
            <a:r>
              <a:rPr lang="en-US" altLang="en-US" sz="1200" dirty="0">
                <a:solidFill>
                  <a:srgbClr val="0070C0"/>
                </a:solidFill>
                <a:latin typeface="latoregular"/>
              </a:rPr>
              <a:t>Submit a VAERS report online. The report must be completed online and submitted in one sitting and cannot be saved and returned to at a later time. Your information will be erased if you are inactive for 20 minutes; you will receive a warning after 15 minutes.</a:t>
            </a:r>
          </a:p>
          <a:p>
            <a:pPr defTabSz="685800"/>
            <a:r>
              <a:rPr lang="en-US" altLang="en-US" sz="1200" dirty="0">
                <a:solidFill>
                  <a:srgbClr val="428BCA"/>
                </a:solidFill>
                <a:latin typeface="latoregular"/>
                <a:hlinkClick r:id="rId4"/>
              </a:rPr>
              <a:t>  </a:t>
            </a:r>
            <a:endParaRPr lang="en-US" altLang="en-US" sz="1050" dirty="0">
              <a:solidFill>
                <a:srgbClr val="428BCA"/>
              </a:solidFill>
              <a:latin typeface="latobold"/>
            </a:endParaRPr>
          </a:p>
          <a:p>
            <a:pPr defTabSz="685800"/>
            <a:r>
              <a:rPr lang="en-US" altLang="en-US" sz="1200" b="1" dirty="0">
                <a:solidFill>
                  <a:srgbClr val="002060"/>
                </a:solidFill>
                <a:latin typeface="latobold"/>
              </a:rPr>
              <a:t>Option 2 - Report using a Writable PDF Form</a:t>
            </a:r>
          </a:p>
          <a:p>
            <a:pPr defTabSz="685800"/>
            <a:r>
              <a:rPr lang="en-US" altLang="en-US" sz="1200" dirty="0">
                <a:solidFill>
                  <a:srgbClr val="0070C0"/>
                </a:solidFill>
                <a:latin typeface="latoregular"/>
              </a:rPr>
              <a:t>Download the Writable PDF Form to a computer. Complete the VAERS report offline if you do not have time to complete it all at once. Return to this page to upload the completed Writable PDF form by clicking here.</a:t>
            </a:r>
          </a:p>
          <a:p>
            <a:pPr defTabSz="685800"/>
            <a:r>
              <a:rPr lang="en-US" altLang="en-US" sz="1200" b="1" dirty="0">
                <a:solidFill>
                  <a:srgbClr val="0070C0"/>
                </a:solidFill>
                <a:latin typeface="latobold"/>
              </a:rPr>
              <a:t>If you need further assistance with reporting to VAERS, please email info@VAERS.org or call 1-800-822-7967.</a:t>
            </a:r>
            <a:endParaRPr lang="en-US" altLang="en-US" sz="1200" dirty="0">
              <a:solidFill>
                <a:srgbClr val="0070C0"/>
              </a:solidFill>
              <a:latin typeface="latoregular"/>
            </a:endParaRPr>
          </a:p>
        </p:txBody>
      </p:sp>
      <p:sp>
        <p:nvSpPr>
          <p:cNvPr id="9" name="TextBox 8"/>
          <p:cNvSpPr txBox="1"/>
          <p:nvPr/>
        </p:nvSpPr>
        <p:spPr>
          <a:xfrm>
            <a:off x="4621426" y="4139012"/>
            <a:ext cx="5665574" cy="2862322"/>
          </a:xfrm>
          <a:prstGeom prst="rect">
            <a:avLst/>
          </a:prstGeom>
          <a:noFill/>
        </p:spPr>
        <p:txBody>
          <a:bodyPr wrap="square" rtlCol="0">
            <a:spAutoFit/>
          </a:bodyPr>
          <a:lstStyle/>
          <a:p>
            <a:pPr marL="257175" indent="-257175">
              <a:buSzPct val="125000"/>
              <a:buFont typeface="Arial" panose="020B0604020202020204" pitchFamily="34" charset="0"/>
              <a:buChar char="•"/>
            </a:pPr>
            <a:r>
              <a:rPr lang="en-US" sz="1500" dirty="0"/>
              <a:t> </a:t>
            </a:r>
            <a:r>
              <a:rPr lang="en-US" b="1" dirty="0"/>
              <a:t>FDA and Vaccine Data Link Safety Project</a:t>
            </a:r>
          </a:p>
          <a:p>
            <a:pPr>
              <a:buSzPct val="125000"/>
            </a:pPr>
            <a:endParaRPr lang="en-US" b="1" dirty="0"/>
          </a:p>
          <a:p>
            <a:pPr marL="257175" indent="-257175">
              <a:buClr>
                <a:srgbClr val="FFFFFF"/>
              </a:buClr>
              <a:buSzPct val="125000"/>
              <a:buFont typeface="Arial" panose="020B0604020202020204" pitchFamily="34" charset="0"/>
              <a:buChar char="•"/>
              <a:defRPr/>
            </a:pPr>
            <a:r>
              <a:rPr lang="en-US" dirty="0">
                <a:solidFill>
                  <a:srgbClr val="FFFFFF"/>
                </a:solidFill>
                <a:cs typeface="Arial" charset="0"/>
              </a:rPr>
              <a:t> </a:t>
            </a:r>
            <a:r>
              <a:rPr lang="en-US" b="1" dirty="0">
                <a:solidFill>
                  <a:srgbClr val="FFFFFF"/>
                </a:solidFill>
                <a:cs typeface="Arial" charset="0"/>
              </a:rPr>
              <a:t>VERP: </a:t>
            </a:r>
            <a:r>
              <a:rPr lang="en-US" b="1" u="sng" dirty="0">
                <a:solidFill>
                  <a:srgbClr val="FFFFFF"/>
                </a:solidFill>
                <a:cs typeface="Arial" charset="0"/>
              </a:rPr>
              <a:t>V</a:t>
            </a:r>
            <a:r>
              <a:rPr lang="en-US" b="1" dirty="0">
                <a:solidFill>
                  <a:srgbClr val="FFFFFF"/>
                </a:solidFill>
                <a:cs typeface="Arial" charset="0"/>
              </a:rPr>
              <a:t>ACCINE </a:t>
            </a:r>
            <a:r>
              <a:rPr lang="en-US" b="1" u="sng" dirty="0">
                <a:solidFill>
                  <a:srgbClr val="FFFFFF"/>
                </a:solidFill>
                <a:cs typeface="Arial" charset="0"/>
              </a:rPr>
              <a:t>E</a:t>
            </a:r>
            <a:r>
              <a:rPr lang="en-US" b="1" dirty="0">
                <a:solidFill>
                  <a:srgbClr val="FFFFFF"/>
                </a:solidFill>
                <a:cs typeface="Arial" charset="0"/>
              </a:rPr>
              <a:t>RROR </a:t>
            </a:r>
            <a:r>
              <a:rPr lang="en-US" b="1" u="sng" dirty="0">
                <a:solidFill>
                  <a:srgbClr val="FFFFFF"/>
                </a:solidFill>
                <a:cs typeface="Arial" charset="0"/>
              </a:rPr>
              <a:t>R</a:t>
            </a:r>
            <a:r>
              <a:rPr lang="en-US" b="1" dirty="0">
                <a:solidFill>
                  <a:srgbClr val="FFFFFF"/>
                </a:solidFill>
                <a:cs typeface="Arial" charset="0"/>
              </a:rPr>
              <a:t>EPORTING </a:t>
            </a:r>
            <a:r>
              <a:rPr lang="en-US" b="1" u="sng" dirty="0">
                <a:solidFill>
                  <a:srgbClr val="FFFFFF"/>
                </a:solidFill>
                <a:cs typeface="Arial" charset="0"/>
              </a:rPr>
              <a:t>S</a:t>
            </a:r>
            <a:r>
              <a:rPr lang="en-US" b="1" dirty="0">
                <a:solidFill>
                  <a:srgbClr val="FFFFFF"/>
                </a:solidFill>
                <a:cs typeface="Arial" charset="0"/>
              </a:rPr>
              <a:t>YSTEM</a:t>
            </a:r>
            <a:r>
              <a:rPr lang="en-US" dirty="0">
                <a:solidFill>
                  <a:srgbClr val="FFFFFF"/>
                </a:solidFill>
                <a:cs typeface="Arial" charset="0"/>
              </a:rPr>
              <a:t>	</a:t>
            </a:r>
          </a:p>
          <a:p>
            <a:pPr lvl="1" fontAlgn="base">
              <a:spcBef>
                <a:spcPct val="0"/>
              </a:spcBef>
              <a:spcAft>
                <a:spcPct val="0"/>
              </a:spcAft>
              <a:buSzPct val="90000"/>
              <a:buFont typeface="Wingdings" pitchFamily="2" charset="2"/>
              <a:buChar char="ü"/>
              <a:defRPr/>
            </a:pPr>
            <a:r>
              <a:rPr lang="en-US" dirty="0">
                <a:solidFill>
                  <a:srgbClr val="FFFFFF"/>
                </a:solidFill>
                <a:cs typeface="Arial" charset="0"/>
              </a:rPr>
              <a:t> On line reporting at </a:t>
            </a:r>
            <a:r>
              <a:rPr lang="en-US" dirty="0">
                <a:solidFill>
                  <a:srgbClr val="00B0F0"/>
                </a:solidFill>
                <a:cs typeface="Arial" charset="0"/>
              </a:rPr>
              <a:t>http://verp.ismp.org/</a:t>
            </a:r>
          </a:p>
          <a:p>
            <a:pPr lvl="1" fontAlgn="base">
              <a:spcBef>
                <a:spcPct val="0"/>
              </a:spcBef>
              <a:spcAft>
                <a:spcPct val="0"/>
              </a:spcAft>
              <a:buSzPct val="90000"/>
              <a:buFont typeface="Wingdings" pitchFamily="2" charset="2"/>
              <a:buChar char="ü"/>
              <a:defRPr/>
            </a:pPr>
            <a:r>
              <a:rPr lang="en-US" dirty="0">
                <a:solidFill>
                  <a:srgbClr val="FFFFFF"/>
                </a:solidFill>
                <a:cs typeface="Arial" charset="0"/>
              </a:rPr>
              <a:t> Report even if no adverse events associated with incident</a:t>
            </a:r>
          </a:p>
          <a:p>
            <a:pPr lvl="1" fontAlgn="base">
              <a:spcBef>
                <a:spcPct val="0"/>
              </a:spcBef>
              <a:spcAft>
                <a:spcPct val="0"/>
              </a:spcAft>
              <a:buSzPct val="90000"/>
              <a:buFont typeface="Wingdings" pitchFamily="2" charset="2"/>
              <a:buChar char="ü"/>
              <a:defRPr/>
            </a:pPr>
            <a:r>
              <a:rPr lang="en-US" dirty="0">
                <a:solidFill>
                  <a:srgbClr val="FFFFFF"/>
                </a:solidFill>
                <a:cs typeface="Arial" charset="0"/>
              </a:rPr>
              <a:t> Will help identify sources of errors to help develop prevention strategies</a:t>
            </a:r>
          </a:p>
          <a:p>
            <a:endParaRPr lang="en-US" dirty="0"/>
          </a:p>
        </p:txBody>
      </p:sp>
      <p:sp>
        <p:nvSpPr>
          <p:cNvPr id="5" name="TextBox 4"/>
          <p:cNvSpPr txBox="1"/>
          <p:nvPr/>
        </p:nvSpPr>
        <p:spPr>
          <a:xfrm>
            <a:off x="4369966" y="1343409"/>
            <a:ext cx="6397094" cy="369332"/>
          </a:xfrm>
          <a:prstGeom prst="rect">
            <a:avLst/>
          </a:prstGeom>
          <a:noFill/>
        </p:spPr>
        <p:txBody>
          <a:bodyPr wrap="square" rtlCol="0">
            <a:spAutoFit/>
          </a:bodyPr>
          <a:lstStyle/>
          <a:p>
            <a:pPr marL="214313" indent="-214313">
              <a:buSzPct val="125000"/>
              <a:buFont typeface="Arial" panose="020B0604020202020204" pitchFamily="34" charset="0"/>
              <a:buChar char="•"/>
            </a:pPr>
            <a:r>
              <a:rPr lang="en-US" b="1" dirty="0"/>
              <a:t>VAERS—Vaccine Adverse Event Reporting System</a:t>
            </a:r>
          </a:p>
        </p:txBody>
      </p:sp>
      <p:sp>
        <p:nvSpPr>
          <p:cNvPr id="7" name="Slide Number Placeholder 6"/>
          <p:cNvSpPr>
            <a:spLocks noGrp="1"/>
          </p:cNvSpPr>
          <p:nvPr>
            <p:ph type="sldNum" sz="quarter" idx="12"/>
          </p:nvPr>
        </p:nvSpPr>
        <p:spPr/>
        <p:txBody>
          <a:bodyPr/>
          <a:lstStyle/>
          <a:p>
            <a:fld id="{6D22F896-40B5-4ADD-8801-0D06FADFA095}" type="slidenum">
              <a:rPr lang="en-US" smtClean="0"/>
              <a:t>80</a:t>
            </a:fld>
            <a:endParaRPr lang="en-US" dirty="0"/>
          </a:p>
        </p:txBody>
      </p:sp>
      <p:sp>
        <p:nvSpPr>
          <p:cNvPr id="4" name="Date Placeholder 3">
            <a:extLst>
              <a:ext uri="{FF2B5EF4-FFF2-40B4-BE49-F238E27FC236}">
                <a16:creationId xmlns:a16="http://schemas.microsoft.com/office/drawing/2014/main" id="{DDE8967D-2CF2-A344-922B-C4C34F4AD3FE}"/>
              </a:ext>
            </a:extLst>
          </p:cNvPr>
          <p:cNvSpPr>
            <a:spLocks noGrp="1"/>
          </p:cNvSpPr>
          <p:nvPr>
            <p:ph type="dt" sz="half" idx="10"/>
          </p:nvPr>
        </p:nvSpPr>
        <p:spPr/>
        <p:txBody>
          <a:bodyPr/>
          <a:lstStyle/>
          <a:p>
            <a:r>
              <a:rPr lang="en-US"/>
              <a:t>6/24/22</a:t>
            </a:r>
            <a:endParaRPr lang="en-US" dirty="0"/>
          </a:p>
        </p:txBody>
      </p:sp>
      <p:sp>
        <p:nvSpPr>
          <p:cNvPr id="8" name="Footer Placeholder 7">
            <a:extLst>
              <a:ext uri="{FF2B5EF4-FFF2-40B4-BE49-F238E27FC236}">
                <a16:creationId xmlns:a16="http://schemas.microsoft.com/office/drawing/2014/main" id="{9552C1CC-E73F-9E42-BB8A-E44FEE34FF7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222663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idx="4294967295"/>
          </p:nvPr>
        </p:nvSpPr>
        <p:spPr>
          <a:xfrm>
            <a:off x="2133600" y="433137"/>
            <a:ext cx="7772400" cy="1143000"/>
          </a:xfrm>
        </p:spPr>
        <p:txBody>
          <a:bodyPr/>
          <a:lstStyle/>
          <a:p>
            <a:r>
              <a:rPr lang="en-US" sz="3600" u="sng" dirty="0">
                <a:solidFill>
                  <a:srgbClr val="FFFF99"/>
                </a:solidFill>
              </a:rPr>
              <a:t>Invalid</a:t>
            </a:r>
            <a:r>
              <a:rPr lang="en-US" sz="3600" dirty="0">
                <a:solidFill>
                  <a:srgbClr val="FFFF99"/>
                </a:solidFill>
              </a:rPr>
              <a:t> Contraindications to Vaccine*</a:t>
            </a:r>
          </a:p>
        </p:txBody>
      </p:sp>
      <p:sp>
        <p:nvSpPr>
          <p:cNvPr id="308227" name="Rectangle 3"/>
          <p:cNvSpPr>
            <a:spLocks noGrp="1" noChangeArrowheads="1"/>
          </p:cNvSpPr>
          <p:nvPr>
            <p:ph type="body" sz="half" idx="4294967295"/>
          </p:nvPr>
        </p:nvSpPr>
        <p:spPr>
          <a:xfrm>
            <a:off x="1961147" y="1824789"/>
            <a:ext cx="3810000" cy="4114800"/>
          </a:xfrm>
        </p:spPr>
        <p:txBody>
          <a:bodyPr>
            <a:normAutofit lnSpcReduction="10000"/>
          </a:bodyPr>
          <a:lstStyle/>
          <a:p>
            <a:pPr>
              <a:spcBef>
                <a:spcPct val="50000"/>
              </a:spcBef>
              <a:buClr>
                <a:schemeClr val="tx1"/>
              </a:buClr>
              <a:buSzPct val="95000"/>
            </a:pPr>
            <a:r>
              <a:rPr lang="en-US" dirty="0"/>
              <a:t>Mild illness or injury</a:t>
            </a:r>
          </a:p>
          <a:p>
            <a:pPr>
              <a:lnSpc>
                <a:spcPct val="75000"/>
              </a:lnSpc>
              <a:spcBef>
                <a:spcPct val="45000"/>
              </a:spcBef>
              <a:buClr>
                <a:schemeClr val="tx1"/>
              </a:buClr>
              <a:buSzPct val="95000"/>
            </a:pPr>
            <a:r>
              <a:rPr lang="en-US" dirty="0"/>
              <a:t>Antibiotic therapy</a:t>
            </a:r>
          </a:p>
          <a:p>
            <a:pPr>
              <a:lnSpc>
                <a:spcPct val="75000"/>
              </a:lnSpc>
              <a:spcBef>
                <a:spcPct val="45000"/>
              </a:spcBef>
              <a:buClr>
                <a:schemeClr val="tx1"/>
              </a:buClr>
              <a:buSzPct val="95000"/>
            </a:pPr>
            <a:r>
              <a:rPr lang="en-US" dirty="0"/>
              <a:t>Disease exposure or convalescence</a:t>
            </a:r>
          </a:p>
          <a:p>
            <a:pPr>
              <a:lnSpc>
                <a:spcPct val="75000"/>
              </a:lnSpc>
              <a:spcBef>
                <a:spcPct val="45000"/>
              </a:spcBef>
              <a:buClr>
                <a:schemeClr val="tx1"/>
              </a:buClr>
              <a:buSzPct val="95000"/>
            </a:pPr>
            <a:r>
              <a:rPr lang="en-US" dirty="0"/>
              <a:t>Pregnancy or immunosuppression in household</a:t>
            </a:r>
          </a:p>
          <a:p>
            <a:pPr>
              <a:lnSpc>
                <a:spcPct val="75000"/>
              </a:lnSpc>
              <a:spcBef>
                <a:spcPct val="45000"/>
              </a:spcBef>
              <a:buClr>
                <a:schemeClr val="tx1"/>
              </a:buClr>
              <a:buSzPct val="95000"/>
            </a:pPr>
            <a:r>
              <a:rPr lang="en-US" dirty="0"/>
              <a:t>Family history of an adverse event to a vaccine</a:t>
            </a:r>
          </a:p>
          <a:p>
            <a:endParaRPr lang="en-US" sz="2900" dirty="0">
              <a:solidFill>
                <a:srgbClr val="FFFFCC"/>
              </a:solidFill>
            </a:endParaRPr>
          </a:p>
        </p:txBody>
      </p:sp>
      <p:sp>
        <p:nvSpPr>
          <p:cNvPr id="61444" name="Rectangle 4"/>
          <p:cNvSpPr>
            <a:spLocks noGrp="1" noChangeArrowheads="1"/>
          </p:cNvSpPr>
          <p:nvPr>
            <p:ph type="body" sz="half" idx="4294967295"/>
          </p:nvPr>
        </p:nvSpPr>
        <p:spPr>
          <a:xfrm>
            <a:off x="6286500" y="1824789"/>
            <a:ext cx="3810000" cy="3581400"/>
          </a:xfrm>
        </p:spPr>
        <p:txBody>
          <a:bodyPr/>
          <a:lstStyle/>
          <a:p>
            <a:pPr>
              <a:lnSpc>
                <a:spcPct val="75000"/>
              </a:lnSpc>
              <a:spcBef>
                <a:spcPct val="45000"/>
              </a:spcBef>
              <a:buClr>
                <a:schemeClr val="tx1"/>
              </a:buClr>
              <a:defRPr/>
            </a:pPr>
            <a:r>
              <a:rPr lang="en-US" dirty="0"/>
              <a:t>Breastfeeding </a:t>
            </a:r>
          </a:p>
          <a:p>
            <a:pPr>
              <a:lnSpc>
                <a:spcPct val="75000"/>
              </a:lnSpc>
              <a:spcBef>
                <a:spcPct val="45000"/>
              </a:spcBef>
              <a:buClr>
                <a:schemeClr val="tx1"/>
              </a:buClr>
              <a:defRPr/>
            </a:pPr>
            <a:r>
              <a:rPr lang="en-US" dirty="0"/>
              <a:t>Prematurity</a:t>
            </a:r>
          </a:p>
          <a:p>
            <a:pPr>
              <a:lnSpc>
                <a:spcPct val="75000"/>
              </a:lnSpc>
              <a:spcBef>
                <a:spcPct val="45000"/>
              </a:spcBef>
              <a:buClr>
                <a:schemeClr val="tx1"/>
              </a:buClr>
              <a:defRPr/>
            </a:pPr>
            <a:r>
              <a:rPr lang="en-US" dirty="0"/>
              <a:t>Allergies to products not in vaccine</a:t>
            </a:r>
          </a:p>
          <a:p>
            <a:pPr>
              <a:lnSpc>
                <a:spcPct val="75000"/>
              </a:lnSpc>
              <a:spcBef>
                <a:spcPct val="45000"/>
              </a:spcBef>
              <a:buClr>
                <a:schemeClr val="tx1"/>
              </a:buClr>
              <a:defRPr/>
            </a:pPr>
            <a:r>
              <a:rPr lang="en-US" dirty="0"/>
              <a:t>Need for TB skin testing</a:t>
            </a:r>
          </a:p>
          <a:p>
            <a:pPr>
              <a:lnSpc>
                <a:spcPct val="75000"/>
              </a:lnSpc>
              <a:spcBef>
                <a:spcPct val="45000"/>
              </a:spcBef>
              <a:buClr>
                <a:schemeClr val="tx1"/>
              </a:buClr>
              <a:defRPr/>
            </a:pPr>
            <a:r>
              <a:rPr lang="en-US" dirty="0"/>
              <a:t>Need for multiple vaccines</a:t>
            </a:r>
            <a:r>
              <a:rPr lang="en-US" dirty="0">
                <a:effectLst>
                  <a:outerShdw blurRad="38100" dist="38100" dir="2700000" algn="tl">
                    <a:srgbClr val="000000"/>
                  </a:outerShdw>
                </a:effectLst>
              </a:rPr>
              <a:t> </a:t>
            </a:r>
            <a:endParaRPr lang="en-US" sz="2900" dirty="0">
              <a:solidFill>
                <a:srgbClr val="FFFFCC"/>
              </a:solidFill>
            </a:endParaRPr>
          </a:p>
        </p:txBody>
      </p:sp>
      <p:sp>
        <p:nvSpPr>
          <p:cNvPr id="308229" name="Text Box 5"/>
          <p:cNvSpPr txBox="1">
            <a:spLocks noChangeArrowheads="1"/>
          </p:cNvSpPr>
          <p:nvPr/>
        </p:nvSpPr>
        <p:spPr bwMode="auto">
          <a:xfrm>
            <a:off x="3458736" y="6205494"/>
            <a:ext cx="7239000" cy="307777"/>
          </a:xfrm>
          <a:prstGeom prst="rect">
            <a:avLst/>
          </a:prstGeom>
          <a:noFill/>
          <a:ln w="9525">
            <a:noFill/>
            <a:miter lim="800000"/>
            <a:headEnd/>
            <a:tailEnd/>
          </a:ln>
        </p:spPr>
        <p:txBody>
          <a:bodyPr wrap="square">
            <a:spAutoFit/>
          </a:bodyPr>
          <a:lstStyle/>
          <a:p>
            <a:pPr>
              <a:spcBef>
                <a:spcPct val="50000"/>
              </a:spcBef>
            </a:pPr>
            <a:r>
              <a:rPr lang="en-US" sz="1400" dirty="0"/>
              <a:t>*https://www.cdc.gov/vaccines/hcp/acip-recs/general-recs/index.html</a:t>
            </a:r>
            <a:endParaRPr lang="en-US" sz="1400" b="1" dirty="0">
              <a:solidFill>
                <a:srgbClr val="FFFFFF"/>
              </a:solidFill>
              <a:latin typeface="Calibri" pitchFamily="34" charset="0"/>
            </a:endParaRPr>
          </a:p>
        </p:txBody>
      </p:sp>
      <p:sp>
        <p:nvSpPr>
          <p:cNvPr id="3" name="Slide Number Placeholder 2"/>
          <p:cNvSpPr>
            <a:spLocks noGrp="1"/>
          </p:cNvSpPr>
          <p:nvPr>
            <p:ph type="sldNum" sz="quarter" idx="12"/>
          </p:nvPr>
        </p:nvSpPr>
        <p:spPr/>
        <p:txBody>
          <a:bodyPr/>
          <a:lstStyle/>
          <a:p>
            <a:fld id="{6D22F896-40B5-4ADD-8801-0D06FADFA095}" type="slidenum">
              <a:rPr lang="en-US" smtClean="0"/>
              <a:t>81</a:t>
            </a:fld>
            <a:endParaRPr lang="en-US" dirty="0"/>
          </a:p>
        </p:txBody>
      </p:sp>
      <p:sp>
        <p:nvSpPr>
          <p:cNvPr id="2" name="Date Placeholder 1">
            <a:extLst>
              <a:ext uri="{FF2B5EF4-FFF2-40B4-BE49-F238E27FC236}">
                <a16:creationId xmlns:a16="http://schemas.microsoft.com/office/drawing/2014/main" id="{07AD4FD4-AA11-634A-97F8-E86B304E9439}"/>
              </a:ext>
            </a:extLst>
          </p:cNvPr>
          <p:cNvSpPr>
            <a:spLocks noGrp="1"/>
          </p:cNvSpPr>
          <p:nvPr>
            <p:ph type="dt" sz="half" idx="10"/>
          </p:nvPr>
        </p:nvSpPr>
        <p:spPr/>
        <p:txBody>
          <a:bodyPr/>
          <a:lstStyle/>
          <a:p>
            <a:r>
              <a:rPr lang="en-US"/>
              <a:t>6/24/22</a:t>
            </a:r>
            <a:endParaRPr lang="en-US" dirty="0"/>
          </a:p>
        </p:txBody>
      </p:sp>
      <p:sp>
        <p:nvSpPr>
          <p:cNvPr id="4" name="Footer Placeholder 3">
            <a:extLst>
              <a:ext uri="{FF2B5EF4-FFF2-40B4-BE49-F238E27FC236}">
                <a16:creationId xmlns:a16="http://schemas.microsoft.com/office/drawing/2014/main" id="{BEB02257-E3CD-EC4E-AD4A-D95F5799BB3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7915729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2"/>
          <p:cNvSpPr>
            <a:spLocks noGrp="1" noChangeArrowheads="1"/>
          </p:cNvSpPr>
          <p:nvPr>
            <p:ph type="title" idx="4294967295"/>
          </p:nvPr>
        </p:nvSpPr>
        <p:spPr>
          <a:xfrm>
            <a:off x="1638300" y="329532"/>
            <a:ext cx="8839200" cy="914400"/>
          </a:xfrm>
        </p:spPr>
        <p:txBody>
          <a:bodyPr/>
          <a:lstStyle/>
          <a:p>
            <a:pPr algn="ctr" eaLnBrk="1" hangingPunct="1"/>
            <a:r>
              <a:rPr lang="en-US" sz="3600" dirty="0">
                <a:solidFill>
                  <a:schemeClr val="accent5">
                    <a:lumMod val="60000"/>
                    <a:lumOff val="40000"/>
                  </a:schemeClr>
                </a:solidFill>
              </a:rPr>
              <a:t>Vaccine Risk Perception </a:t>
            </a:r>
          </a:p>
        </p:txBody>
      </p:sp>
      <p:sp>
        <p:nvSpPr>
          <p:cNvPr id="310274" name="Rectangle 3"/>
          <p:cNvSpPr>
            <a:spLocks noGrp="1" noChangeArrowheads="1"/>
          </p:cNvSpPr>
          <p:nvPr>
            <p:ph type="body" sz="half" idx="4294967295"/>
          </p:nvPr>
        </p:nvSpPr>
        <p:spPr>
          <a:xfrm>
            <a:off x="1901190" y="2859506"/>
            <a:ext cx="8576310" cy="3733800"/>
          </a:xfrm>
        </p:spPr>
        <p:txBody>
          <a:bodyPr/>
          <a:lstStyle/>
          <a:p>
            <a:pPr algn="ctr" eaLnBrk="1" hangingPunct="1">
              <a:buFontTx/>
              <a:buNone/>
            </a:pPr>
            <a:r>
              <a:rPr lang="en-US" u="sng" dirty="0">
                <a:solidFill>
                  <a:schemeClr val="accent5">
                    <a:lumMod val="60000"/>
                    <a:lumOff val="40000"/>
                  </a:schemeClr>
                </a:solidFill>
              </a:rPr>
              <a:t>Concerns</a:t>
            </a:r>
          </a:p>
          <a:p>
            <a:pPr lvl="1" eaLnBrk="1" hangingPunct="1">
              <a:buClr>
                <a:schemeClr val="tx1"/>
              </a:buClr>
              <a:buFontTx/>
              <a:buChar char="•"/>
            </a:pPr>
            <a:r>
              <a:rPr lang="en-US" sz="2900" dirty="0"/>
              <a:t>Immune system overload</a:t>
            </a:r>
          </a:p>
          <a:p>
            <a:pPr lvl="1" eaLnBrk="1" hangingPunct="1">
              <a:buClr>
                <a:schemeClr val="tx1"/>
              </a:buClr>
              <a:buFontTx/>
              <a:buChar char="•"/>
            </a:pPr>
            <a:r>
              <a:rPr lang="en-US" sz="2900" dirty="0"/>
              <a:t>Children get too many shots at one visit</a:t>
            </a:r>
          </a:p>
          <a:p>
            <a:pPr lvl="1" eaLnBrk="1" hangingPunct="1">
              <a:buClr>
                <a:schemeClr val="tx1"/>
              </a:buClr>
              <a:buFontTx/>
              <a:buChar char="•"/>
            </a:pPr>
            <a:r>
              <a:rPr lang="en-US" sz="2900" dirty="0"/>
              <a:t>Vaccines have side effects (adverse reactions)</a:t>
            </a:r>
          </a:p>
          <a:p>
            <a:pPr lvl="1" eaLnBrk="1" hangingPunct="1">
              <a:buClr>
                <a:schemeClr val="tx1"/>
              </a:buClr>
              <a:buFontTx/>
              <a:buChar char="•"/>
            </a:pPr>
            <a:r>
              <a:rPr lang="en-US" sz="2900" dirty="0"/>
              <a:t>Immunity from the disease is better than immunity from a vaccine (i.e. chicken pox)</a:t>
            </a:r>
          </a:p>
          <a:p>
            <a:pPr lvl="1" eaLnBrk="1" hangingPunct="1">
              <a:buClr>
                <a:schemeClr val="tx1"/>
              </a:buClr>
              <a:buFontTx/>
              <a:buChar char="•"/>
            </a:pPr>
            <a:r>
              <a:rPr lang="en-US" sz="2900" dirty="0"/>
              <a:t>Vaccines cause autism </a:t>
            </a:r>
          </a:p>
        </p:txBody>
      </p:sp>
      <p:sp>
        <p:nvSpPr>
          <p:cNvPr id="4" name="Rectangle 3"/>
          <p:cNvSpPr/>
          <p:nvPr/>
        </p:nvSpPr>
        <p:spPr>
          <a:xfrm>
            <a:off x="2133600" y="1359569"/>
            <a:ext cx="7848600" cy="1384300"/>
          </a:xfrm>
          <a:prstGeom prst="rect">
            <a:avLst/>
          </a:prstGeom>
        </p:spPr>
        <p:txBody>
          <a:bodyPr>
            <a:spAutoFit/>
          </a:bodyPr>
          <a:lstStyle/>
          <a:p>
            <a:pPr>
              <a:defRPr/>
            </a:pPr>
            <a:r>
              <a:rPr lang="en-US" sz="2800" dirty="0"/>
              <a:t>Many parents of young children are not familiar with vaccine-preventable diseases and </a:t>
            </a:r>
            <a:r>
              <a:rPr lang="en-US" sz="2800" kern="0" dirty="0">
                <a:solidFill>
                  <a:srgbClr val="FFFFFF"/>
                </a:solidFill>
              </a:rPr>
              <a:t>perceive the risks of vaccines outweigh the benefits</a:t>
            </a:r>
            <a:endParaRPr lang="en-US" sz="2800" dirty="0"/>
          </a:p>
        </p:txBody>
      </p:sp>
      <p:sp>
        <p:nvSpPr>
          <p:cNvPr id="3" name="Slide Number Placeholder 2"/>
          <p:cNvSpPr>
            <a:spLocks noGrp="1"/>
          </p:cNvSpPr>
          <p:nvPr>
            <p:ph type="sldNum" sz="quarter" idx="12"/>
          </p:nvPr>
        </p:nvSpPr>
        <p:spPr/>
        <p:txBody>
          <a:bodyPr/>
          <a:lstStyle/>
          <a:p>
            <a:fld id="{6D22F896-40B5-4ADD-8801-0D06FADFA095}" type="slidenum">
              <a:rPr lang="en-US" smtClean="0"/>
              <a:t>82</a:t>
            </a:fld>
            <a:endParaRPr lang="en-US" dirty="0"/>
          </a:p>
        </p:txBody>
      </p:sp>
      <p:sp>
        <p:nvSpPr>
          <p:cNvPr id="2" name="Date Placeholder 1">
            <a:extLst>
              <a:ext uri="{FF2B5EF4-FFF2-40B4-BE49-F238E27FC236}">
                <a16:creationId xmlns:a16="http://schemas.microsoft.com/office/drawing/2014/main" id="{2B043602-667F-DB43-A671-CB440A771D5A}"/>
              </a:ext>
            </a:extLst>
          </p:cNvPr>
          <p:cNvSpPr>
            <a:spLocks noGrp="1"/>
          </p:cNvSpPr>
          <p:nvPr>
            <p:ph type="dt" sz="half" idx="10"/>
          </p:nvPr>
        </p:nvSpPr>
        <p:spPr/>
        <p:txBody>
          <a:bodyPr/>
          <a:lstStyle/>
          <a:p>
            <a:r>
              <a:rPr lang="en-US"/>
              <a:t>6/24/22</a:t>
            </a:r>
            <a:endParaRPr lang="en-US" dirty="0"/>
          </a:p>
        </p:txBody>
      </p:sp>
      <p:sp>
        <p:nvSpPr>
          <p:cNvPr id="5" name="Footer Placeholder 4">
            <a:extLst>
              <a:ext uri="{FF2B5EF4-FFF2-40B4-BE49-F238E27FC236}">
                <a16:creationId xmlns:a16="http://schemas.microsoft.com/office/drawing/2014/main" id="{C87083B8-2C4B-2242-838B-F99FC479A3A2}"/>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6807925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308" y="161925"/>
            <a:ext cx="11218984" cy="1325563"/>
          </a:xfrm>
        </p:spPr>
        <p:txBody>
          <a:bodyPr>
            <a:normAutofit/>
          </a:bodyPr>
          <a:lstStyle/>
          <a:p>
            <a:pPr algn="ctr">
              <a:lnSpc>
                <a:spcPct val="100000"/>
              </a:lnSpc>
            </a:pPr>
            <a:r>
              <a:rPr lang="en-US" sz="4000" b="1" dirty="0">
                <a:solidFill>
                  <a:schemeClr val="accent5">
                    <a:lumMod val="60000"/>
                    <a:lumOff val="40000"/>
                  </a:schemeClr>
                </a:solidFill>
              </a:rPr>
              <a:t>Provider Strategies</a:t>
            </a:r>
            <a:br>
              <a:rPr lang="en-US" sz="4000" b="1" dirty="0">
                <a:solidFill>
                  <a:schemeClr val="accent5">
                    <a:lumMod val="60000"/>
                    <a:lumOff val="40000"/>
                  </a:schemeClr>
                </a:solidFill>
              </a:rPr>
            </a:br>
            <a:r>
              <a:rPr lang="en-US" sz="4000" b="1" dirty="0">
                <a:solidFill>
                  <a:schemeClr val="accent5">
                    <a:lumMod val="60000"/>
                    <a:lumOff val="40000"/>
                  </a:schemeClr>
                </a:solidFill>
              </a:rPr>
              <a:t> to Improve Vaccination Rates*</a:t>
            </a:r>
          </a:p>
        </p:txBody>
      </p:sp>
      <p:sp>
        <p:nvSpPr>
          <p:cNvPr id="4" name="TextBox 3"/>
          <p:cNvSpPr txBox="1"/>
          <p:nvPr/>
        </p:nvSpPr>
        <p:spPr>
          <a:xfrm>
            <a:off x="242709" y="6139742"/>
            <a:ext cx="11842044" cy="307777"/>
          </a:xfrm>
          <a:prstGeom prst="rect">
            <a:avLst/>
          </a:prstGeom>
          <a:noFill/>
        </p:spPr>
        <p:txBody>
          <a:bodyPr wrap="square" rtlCol="0">
            <a:spAutoFit/>
          </a:bodyPr>
          <a:lstStyle/>
          <a:p>
            <a:r>
              <a:rPr lang="en-US" sz="1400" dirty="0"/>
              <a:t>*Children’s Hospital of Philadelphia, Vaccine Update for Healthcare Providers, “News &amp; Views:  Addressing Vaccine Hesitancy,” March 21, 2017</a:t>
            </a:r>
          </a:p>
        </p:txBody>
      </p:sp>
      <p:sp>
        <p:nvSpPr>
          <p:cNvPr id="6" name="TextBox 5"/>
          <p:cNvSpPr txBox="1"/>
          <p:nvPr/>
        </p:nvSpPr>
        <p:spPr>
          <a:xfrm>
            <a:off x="598309" y="1741253"/>
            <a:ext cx="11130845" cy="4298613"/>
          </a:xfrm>
          <a:prstGeom prst="rect">
            <a:avLst/>
          </a:prstGeom>
          <a:noFill/>
        </p:spPr>
        <p:txBody>
          <a:bodyPr wrap="square" rtlCol="0">
            <a:spAutoFit/>
          </a:bodyPr>
          <a:lstStyle/>
          <a:p>
            <a:pPr marL="228600" lvl="0" indent="-228600">
              <a:spcBef>
                <a:spcPts val="1000"/>
              </a:spcBef>
              <a:buFont typeface="Arial" panose="020B0604020202020204" pitchFamily="34" charset="0"/>
              <a:buChar char="•"/>
            </a:pPr>
            <a:r>
              <a:rPr lang="en-US" sz="2400" b="1" dirty="0"/>
              <a:t>Strengthening vaccination recommendations</a:t>
            </a:r>
          </a:p>
          <a:p>
            <a:pPr marL="685800" lvl="1" indent="-228600">
              <a:spcBef>
                <a:spcPts val="500"/>
              </a:spcBef>
              <a:buFont typeface="Arial" panose="020B0604020202020204" pitchFamily="34" charset="0"/>
              <a:buChar char="•"/>
            </a:pPr>
            <a:r>
              <a:rPr lang="en-US" sz="2400" dirty="0"/>
              <a:t>Increased emphasis in the practice on training re: vaccine safety and efficacy for </a:t>
            </a:r>
            <a:r>
              <a:rPr lang="en-US" sz="2400" u="sng" dirty="0"/>
              <a:t>ALL</a:t>
            </a:r>
            <a:r>
              <a:rPr lang="en-US" sz="2400" dirty="0"/>
              <a:t> employees having patient contact</a:t>
            </a:r>
          </a:p>
          <a:p>
            <a:pPr marL="685800" lvl="1" indent="-228600">
              <a:spcBef>
                <a:spcPts val="500"/>
              </a:spcBef>
              <a:buFont typeface="Arial" panose="020B0604020202020204" pitchFamily="34" charset="0"/>
              <a:buChar char="•"/>
            </a:pPr>
            <a:r>
              <a:rPr lang="en-US" sz="2400" dirty="0"/>
              <a:t>Having OB doctors begin the promotion of vaccines with expectant mothers, for themselves and for their newborn</a:t>
            </a:r>
          </a:p>
          <a:p>
            <a:pPr marL="685800" lvl="1" indent="-228600">
              <a:spcBef>
                <a:spcPts val="500"/>
              </a:spcBef>
              <a:buFont typeface="Arial" panose="020B0604020202020204" pitchFamily="34" charset="0"/>
              <a:buChar char="•"/>
            </a:pPr>
            <a:r>
              <a:rPr lang="en-US" sz="2400" dirty="0"/>
              <a:t>Be alert to avoid missed opportunities </a:t>
            </a:r>
          </a:p>
          <a:p>
            <a:pPr marL="685800" lvl="1" indent="-228600">
              <a:spcBef>
                <a:spcPts val="500"/>
              </a:spcBef>
              <a:buFont typeface="Arial" panose="020B0604020202020204" pitchFamily="34" charset="0"/>
              <a:buChar char="•"/>
            </a:pPr>
            <a:r>
              <a:rPr lang="en-US" sz="2400" dirty="0"/>
              <a:t>Decrease acceptance of alternative schedules</a:t>
            </a:r>
          </a:p>
          <a:p>
            <a:pPr marL="228600" lvl="0" indent="-228600">
              <a:spcBef>
                <a:spcPts val="1000"/>
              </a:spcBef>
              <a:buFont typeface="Arial" panose="020B0604020202020204" pitchFamily="34" charset="0"/>
              <a:buChar char="•"/>
            </a:pPr>
            <a:r>
              <a:rPr lang="en-US" sz="2400" b="1" dirty="0"/>
              <a:t>Strengthening vaccine mandates</a:t>
            </a:r>
          </a:p>
          <a:p>
            <a:pPr marL="685800" lvl="1" indent="-228600">
              <a:spcBef>
                <a:spcPts val="500"/>
              </a:spcBef>
              <a:buFont typeface="Arial" panose="020B0604020202020204" pitchFamily="34" charset="0"/>
              <a:buChar char="•"/>
            </a:pPr>
            <a:r>
              <a:rPr lang="en-US" sz="2400" dirty="0"/>
              <a:t>Eliminating nonmedical exemptions</a:t>
            </a:r>
          </a:p>
          <a:p>
            <a:pPr marL="685800" lvl="1" indent="-228600">
              <a:spcBef>
                <a:spcPts val="500"/>
              </a:spcBef>
              <a:buFont typeface="Arial" panose="020B0604020202020204" pitchFamily="34" charset="0"/>
              <a:buChar char="•"/>
            </a:pPr>
            <a:r>
              <a:rPr lang="en-US" sz="2400" dirty="0"/>
              <a:t>Increased enforcement of state mandates by schools and childcare facilities</a:t>
            </a:r>
          </a:p>
        </p:txBody>
      </p:sp>
      <p:sp>
        <p:nvSpPr>
          <p:cNvPr id="5" name="Slide Number Placeholder 4"/>
          <p:cNvSpPr>
            <a:spLocks noGrp="1"/>
          </p:cNvSpPr>
          <p:nvPr>
            <p:ph type="sldNum" sz="quarter" idx="12"/>
          </p:nvPr>
        </p:nvSpPr>
        <p:spPr/>
        <p:txBody>
          <a:bodyPr/>
          <a:lstStyle/>
          <a:p>
            <a:fld id="{6D22F896-40B5-4ADD-8801-0D06FADFA095}" type="slidenum">
              <a:rPr lang="en-US" smtClean="0"/>
              <a:t>83</a:t>
            </a:fld>
            <a:endParaRPr lang="en-US" dirty="0"/>
          </a:p>
        </p:txBody>
      </p:sp>
      <p:sp>
        <p:nvSpPr>
          <p:cNvPr id="3" name="Date Placeholder 2">
            <a:extLst>
              <a:ext uri="{FF2B5EF4-FFF2-40B4-BE49-F238E27FC236}">
                <a16:creationId xmlns:a16="http://schemas.microsoft.com/office/drawing/2014/main" id="{743D1E5D-A3AC-484E-A889-E5BC46170946}"/>
              </a:ext>
            </a:extLst>
          </p:cNvPr>
          <p:cNvSpPr>
            <a:spLocks noGrp="1"/>
          </p:cNvSpPr>
          <p:nvPr>
            <p:ph type="dt" sz="half" idx="10"/>
          </p:nvPr>
        </p:nvSpPr>
        <p:spPr/>
        <p:txBody>
          <a:bodyPr/>
          <a:lstStyle/>
          <a:p>
            <a:r>
              <a:rPr lang="en-US"/>
              <a:t>6/24/22</a:t>
            </a:r>
            <a:endParaRPr lang="en-US" dirty="0"/>
          </a:p>
        </p:txBody>
      </p:sp>
      <p:sp>
        <p:nvSpPr>
          <p:cNvPr id="7" name="Footer Placeholder 6">
            <a:extLst>
              <a:ext uri="{FF2B5EF4-FFF2-40B4-BE49-F238E27FC236}">
                <a16:creationId xmlns:a16="http://schemas.microsoft.com/office/drawing/2014/main" id="{34B7F442-5847-8F46-BD01-E09B2793D7D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694137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708" y="152600"/>
            <a:ext cx="10515600" cy="1325563"/>
          </a:xfrm>
        </p:spPr>
        <p:txBody>
          <a:bodyPr>
            <a:normAutofit/>
          </a:bodyPr>
          <a:lstStyle/>
          <a:p>
            <a:pPr algn="ctr"/>
            <a:r>
              <a:rPr lang="en-US" sz="4000" b="1" dirty="0">
                <a:solidFill>
                  <a:schemeClr val="accent5">
                    <a:lumMod val="60000"/>
                    <a:lumOff val="40000"/>
                  </a:schemeClr>
                </a:solidFill>
              </a:rPr>
              <a:t>Provider Strategies* (cont’d)</a:t>
            </a:r>
          </a:p>
        </p:txBody>
      </p:sp>
      <p:sp>
        <p:nvSpPr>
          <p:cNvPr id="3" name="Content Placeholder 2"/>
          <p:cNvSpPr>
            <a:spLocks noGrp="1"/>
          </p:cNvSpPr>
          <p:nvPr>
            <p:ph idx="1"/>
          </p:nvPr>
        </p:nvSpPr>
        <p:spPr>
          <a:xfrm>
            <a:off x="747889" y="1478163"/>
            <a:ext cx="10515600" cy="4992335"/>
          </a:xfrm>
        </p:spPr>
        <p:txBody>
          <a:bodyPr/>
          <a:lstStyle/>
          <a:p>
            <a:pPr>
              <a:lnSpc>
                <a:spcPct val="100000"/>
              </a:lnSpc>
            </a:pPr>
            <a:r>
              <a:rPr lang="en-US" b="1" dirty="0">
                <a:solidFill>
                  <a:schemeClr val="tx1"/>
                </a:solidFill>
              </a:rPr>
              <a:t>Attention to requirements of “informed refusal”**</a:t>
            </a:r>
          </a:p>
          <a:p>
            <a:pPr lvl="1">
              <a:lnSpc>
                <a:spcPct val="100000"/>
              </a:lnSpc>
            </a:pPr>
            <a:r>
              <a:rPr lang="en-US" dirty="0">
                <a:solidFill>
                  <a:schemeClr val="tx1"/>
                </a:solidFill>
              </a:rPr>
              <a:t>Explain basic facts/uses of proposed vaccine</a:t>
            </a:r>
          </a:p>
          <a:p>
            <a:pPr lvl="1">
              <a:lnSpc>
                <a:spcPct val="100000"/>
              </a:lnSpc>
            </a:pPr>
            <a:r>
              <a:rPr lang="en-US" dirty="0">
                <a:solidFill>
                  <a:schemeClr val="tx1"/>
                </a:solidFill>
              </a:rPr>
              <a:t>Review risks of refusing the vaccine(s)</a:t>
            </a:r>
          </a:p>
          <a:p>
            <a:pPr lvl="1">
              <a:lnSpc>
                <a:spcPct val="100000"/>
              </a:lnSpc>
            </a:pPr>
            <a:r>
              <a:rPr lang="en-US" dirty="0">
                <a:solidFill>
                  <a:schemeClr val="tx1"/>
                </a:solidFill>
              </a:rPr>
              <a:t>Discuss anticipated outcomes with and without vaccination</a:t>
            </a:r>
          </a:p>
          <a:p>
            <a:pPr lvl="1">
              <a:lnSpc>
                <a:spcPct val="100000"/>
              </a:lnSpc>
            </a:pPr>
            <a:r>
              <a:rPr lang="en-US" dirty="0">
                <a:solidFill>
                  <a:schemeClr val="tx1"/>
                </a:solidFill>
              </a:rPr>
              <a:t>Parental/patient completion of Refusal to Vaccinate form each visit</a:t>
            </a:r>
          </a:p>
          <a:p>
            <a:pPr>
              <a:lnSpc>
                <a:spcPct val="100000"/>
              </a:lnSpc>
            </a:pPr>
            <a:r>
              <a:rPr lang="en-US" b="1" dirty="0">
                <a:solidFill>
                  <a:schemeClr val="tx1"/>
                </a:solidFill>
              </a:rPr>
              <a:t>Importance of documenting informed refusal to vaccinate**</a:t>
            </a:r>
          </a:p>
          <a:p>
            <a:pPr lvl="1">
              <a:lnSpc>
                <a:spcPct val="100000"/>
              </a:lnSpc>
            </a:pPr>
            <a:r>
              <a:rPr lang="en-US" dirty="0">
                <a:solidFill>
                  <a:schemeClr val="tx1"/>
                </a:solidFill>
              </a:rPr>
              <a:t>Claims of failure to warn of consequences of failing to vaccinate have resulted in successful lawsuits</a:t>
            </a:r>
          </a:p>
          <a:p>
            <a:pPr lvl="1">
              <a:lnSpc>
                <a:spcPct val="100000"/>
              </a:lnSpc>
            </a:pPr>
            <a:r>
              <a:rPr lang="en-US" dirty="0">
                <a:solidFill>
                  <a:schemeClr val="tx1"/>
                </a:solidFill>
              </a:rPr>
              <a:t>Documented informed refusal creates a record of interaction between parents/patients and providers</a:t>
            </a:r>
          </a:p>
          <a:p>
            <a:pPr lvl="1">
              <a:lnSpc>
                <a:spcPct val="100000"/>
              </a:lnSpc>
            </a:pPr>
            <a:endParaRPr lang="en-US" dirty="0"/>
          </a:p>
          <a:p>
            <a:pPr marL="0" indent="0">
              <a:lnSpc>
                <a:spcPct val="150000"/>
              </a:lnSpc>
              <a:buNone/>
            </a:pPr>
            <a:endParaRPr lang="en-US" dirty="0"/>
          </a:p>
          <a:p>
            <a:pPr lvl="1">
              <a:lnSpc>
                <a:spcPct val="150000"/>
              </a:lnSpc>
            </a:pPr>
            <a:endParaRPr lang="en-US" dirty="0"/>
          </a:p>
        </p:txBody>
      </p:sp>
      <p:sp>
        <p:nvSpPr>
          <p:cNvPr id="4" name="TextBox 3"/>
          <p:cNvSpPr txBox="1"/>
          <p:nvPr/>
        </p:nvSpPr>
        <p:spPr>
          <a:xfrm>
            <a:off x="145019" y="6072767"/>
            <a:ext cx="12112978" cy="523220"/>
          </a:xfrm>
          <a:prstGeom prst="rect">
            <a:avLst/>
          </a:prstGeom>
          <a:noFill/>
        </p:spPr>
        <p:txBody>
          <a:bodyPr wrap="square" rtlCol="0">
            <a:spAutoFit/>
          </a:bodyPr>
          <a:lstStyle/>
          <a:p>
            <a:r>
              <a:rPr lang="en-US" sz="1400" dirty="0"/>
              <a:t>*Children’s Hospital of Philadelphia, Vaccine Update for Healthcare Providers, “News &amp; Views:  Addressing Vaccine Hesitancy,” March 21, 2017</a:t>
            </a:r>
          </a:p>
          <a:p>
            <a:r>
              <a:rPr lang="en-US" sz="1400" dirty="0"/>
              <a:t> **AAP Publications, “Document informed refusal just as you would informed consent,” James P. </a:t>
            </a:r>
            <a:r>
              <a:rPr lang="en-US" sz="1400" dirty="0" err="1"/>
              <a:t>Scibilia</a:t>
            </a:r>
            <a:r>
              <a:rPr lang="en-US" sz="1400" dirty="0"/>
              <a:t>, M.D. FAAP, October 30, 2018 </a:t>
            </a:r>
          </a:p>
        </p:txBody>
      </p:sp>
      <p:sp>
        <p:nvSpPr>
          <p:cNvPr id="6" name="Slide Number Placeholder 5"/>
          <p:cNvSpPr>
            <a:spLocks noGrp="1"/>
          </p:cNvSpPr>
          <p:nvPr>
            <p:ph type="sldNum" sz="quarter" idx="12"/>
          </p:nvPr>
        </p:nvSpPr>
        <p:spPr/>
        <p:txBody>
          <a:bodyPr/>
          <a:lstStyle/>
          <a:p>
            <a:fld id="{6D22F896-40B5-4ADD-8801-0D06FADFA095}" type="slidenum">
              <a:rPr lang="en-US" smtClean="0"/>
              <a:t>84</a:t>
            </a:fld>
            <a:endParaRPr lang="en-US" dirty="0"/>
          </a:p>
        </p:txBody>
      </p:sp>
      <p:sp>
        <p:nvSpPr>
          <p:cNvPr id="5" name="Date Placeholder 4">
            <a:extLst>
              <a:ext uri="{FF2B5EF4-FFF2-40B4-BE49-F238E27FC236}">
                <a16:creationId xmlns:a16="http://schemas.microsoft.com/office/drawing/2014/main" id="{49688452-585B-7C4D-8C20-BF02FCED35D6}"/>
              </a:ext>
            </a:extLst>
          </p:cNvPr>
          <p:cNvSpPr>
            <a:spLocks noGrp="1"/>
          </p:cNvSpPr>
          <p:nvPr>
            <p:ph type="dt" sz="half" idx="10"/>
          </p:nvPr>
        </p:nvSpPr>
        <p:spPr/>
        <p:txBody>
          <a:bodyPr/>
          <a:lstStyle/>
          <a:p>
            <a:r>
              <a:rPr lang="en-US"/>
              <a:t>6/24/22</a:t>
            </a:r>
            <a:endParaRPr lang="en-US" dirty="0"/>
          </a:p>
        </p:txBody>
      </p:sp>
      <p:sp>
        <p:nvSpPr>
          <p:cNvPr id="7" name="Footer Placeholder 6">
            <a:extLst>
              <a:ext uri="{FF2B5EF4-FFF2-40B4-BE49-F238E27FC236}">
                <a16:creationId xmlns:a16="http://schemas.microsoft.com/office/drawing/2014/main" id="{55DC3325-5B64-7F43-A0AE-2AE1FE9E1CD5}"/>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9504651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2"/>
          <p:cNvSpPr>
            <a:spLocks noGrp="1" noChangeArrowheads="1"/>
          </p:cNvSpPr>
          <p:nvPr>
            <p:ph type="title" idx="4294967295"/>
          </p:nvPr>
        </p:nvSpPr>
        <p:spPr>
          <a:xfrm>
            <a:off x="1548477" y="324922"/>
            <a:ext cx="8763000" cy="1143000"/>
          </a:xfrm>
        </p:spPr>
        <p:txBody>
          <a:bodyPr/>
          <a:lstStyle/>
          <a:p>
            <a:pPr algn="ctr" eaLnBrk="1" hangingPunct="1"/>
            <a:r>
              <a:rPr lang="en-US" sz="3600" dirty="0">
                <a:solidFill>
                  <a:srgbClr val="FFFF99"/>
                </a:solidFill>
              </a:rPr>
              <a:t>Vaccine Schedules Varying From ACIP/AAP/AAFP Recommendations</a:t>
            </a:r>
            <a:r>
              <a:rPr lang="en-US" sz="3600" dirty="0"/>
              <a:t> </a:t>
            </a:r>
          </a:p>
        </p:txBody>
      </p:sp>
      <p:sp>
        <p:nvSpPr>
          <p:cNvPr id="316418" name="Rectangle 3"/>
          <p:cNvSpPr>
            <a:spLocks noGrp="1" noChangeArrowheads="1"/>
          </p:cNvSpPr>
          <p:nvPr>
            <p:ph type="body" idx="4294967295"/>
          </p:nvPr>
        </p:nvSpPr>
        <p:spPr>
          <a:xfrm>
            <a:off x="1015405" y="1719588"/>
            <a:ext cx="7212106" cy="3654522"/>
          </a:xfrm>
        </p:spPr>
        <p:txBody>
          <a:bodyPr>
            <a:normAutofit fontScale="70000" lnSpcReduction="20000"/>
          </a:bodyPr>
          <a:lstStyle/>
          <a:p>
            <a:pPr marL="0" indent="0" eaLnBrk="1" hangingPunct="1">
              <a:buNone/>
            </a:pPr>
            <a:r>
              <a:rPr lang="en-US" sz="3100" dirty="0"/>
              <a:t>Alternate Schedules</a:t>
            </a:r>
          </a:p>
          <a:p>
            <a:pPr eaLnBrk="1" hangingPunct="1"/>
            <a:r>
              <a:rPr lang="en-US" sz="3100" dirty="0"/>
              <a:t>Dr. Bob’s Selective Vaccine Schedule</a:t>
            </a:r>
          </a:p>
          <a:p>
            <a:pPr eaLnBrk="1" hangingPunct="1"/>
            <a:r>
              <a:rPr lang="en-US" sz="3100" dirty="0"/>
              <a:t>Dr. Bob’s Alternative Vaccine Schedule</a:t>
            </a:r>
          </a:p>
          <a:p>
            <a:pPr eaLnBrk="1" hangingPunct="1"/>
            <a:r>
              <a:rPr lang="en-US" sz="3100" dirty="0"/>
              <a:t>Parent-derived schedules</a:t>
            </a:r>
          </a:p>
          <a:p>
            <a:pPr>
              <a:buClr>
                <a:schemeClr val="tx1"/>
              </a:buClr>
            </a:pPr>
            <a:r>
              <a:rPr lang="en-US" sz="3100" dirty="0"/>
              <a:t>Parent/caretaker refusal of all vaccines</a:t>
            </a:r>
          </a:p>
          <a:p>
            <a:pPr marL="0" indent="0">
              <a:buNone/>
            </a:pPr>
            <a:endParaRPr lang="en-US" sz="3100" dirty="0"/>
          </a:p>
          <a:p>
            <a:pPr marL="0" indent="0">
              <a:buNone/>
            </a:pPr>
            <a:r>
              <a:rPr lang="en-US" sz="3100" dirty="0"/>
              <a:t>Concerns re: alternate schedules</a:t>
            </a:r>
          </a:p>
          <a:p>
            <a:pPr marL="344488" indent="-344488"/>
            <a:r>
              <a:rPr lang="en-US" sz="3100" u="sng" dirty="0"/>
              <a:t>Alternate or delayed schedules have not been tested</a:t>
            </a:r>
          </a:p>
          <a:p>
            <a:pPr marL="344488" indent="-344488"/>
            <a:r>
              <a:rPr lang="en-US" sz="3100" u="sng" dirty="0"/>
              <a:t>No studies to prove they are safer</a:t>
            </a:r>
          </a:p>
          <a:p>
            <a:pPr marL="401638" indent="-401638">
              <a:buNone/>
            </a:pPr>
            <a:endParaRPr lang="en-US" dirty="0"/>
          </a:p>
          <a:p>
            <a:pPr marL="401638" indent="-401638"/>
            <a:endParaRPr lang="en-US" dirty="0"/>
          </a:p>
        </p:txBody>
      </p:sp>
      <p:sp>
        <p:nvSpPr>
          <p:cNvPr id="7" name="Rectangle 6"/>
          <p:cNvSpPr>
            <a:spLocks noChangeArrowheads="1"/>
          </p:cNvSpPr>
          <p:nvPr/>
        </p:nvSpPr>
        <p:spPr bwMode="auto">
          <a:xfrm>
            <a:off x="251173" y="5661595"/>
            <a:ext cx="11357607" cy="707886"/>
          </a:xfrm>
          <a:prstGeom prst="rect">
            <a:avLst/>
          </a:prstGeom>
          <a:noFill/>
          <a:ln w="9525">
            <a:noFill/>
            <a:miter lim="800000"/>
            <a:headEnd/>
            <a:tailEnd/>
          </a:ln>
        </p:spPr>
        <p:txBody>
          <a:bodyPr wrap="square">
            <a:spAutoFit/>
          </a:bodyPr>
          <a:lstStyle/>
          <a:p>
            <a:r>
              <a:rPr lang="en-US" sz="2000" b="1" dirty="0">
                <a:solidFill>
                  <a:schemeClr val="accent6">
                    <a:lumMod val="60000"/>
                    <a:lumOff val="40000"/>
                  </a:schemeClr>
                </a:solidFill>
                <a:latin typeface="Arial" panose="020B0604020202020204" pitchFamily="34" charset="0"/>
                <a:cs typeface="Arial" panose="020B0604020202020204" pitchFamily="34" charset="0"/>
              </a:rPr>
              <a:t>If any of these Alternate Schedules are requested, the health care provider and staff must spend additional time educating the parent/caretaker about the appropriate use of vaccines.</a:t>
            </a:r>
          </a:p>
        </p:txBody>
      </p:sp>
      <p:sp>
        <p:nvSpPr>
          <p:cNvPr id="3" name="Slide Number Placeholder 2"/>
          <p:cNvSpPr>
            <a:spLocks noGrp="1"/>
          </p:cNvSpPr>
          <p:nvPr>
            <p:ph type="sldNum" sz="quarter" idx="12"/>
          </p:nvPr>
        </p:nvSpPr>
        <p:spPr/>
        <p:txBody>
          <a:bodyPr/>
          <a:lstStyle/>
          <a:p>
            <a:fld id="{6D22F896-40B5-4ADD-8801-0D06FADFA095}" type="slidenum">
              <a:rPr lang="en-US" smtClean="0"/>
              <a:t>85</a:t>
            </a:fld>
            <a:endParaRPr lang="en-US" dirty="0"/>
          </a:p>
        </p:txBody>
      </p:sp>
      <p:sp>
        <p:nvSpPr>
          <p:cNvPr id="2" name="Date Placeholder 1">
            <a:extLst>
              <a:ext uri="{FF2B5EF4-FFF2-40B4-BE49-F238E27FC236}">
                <a16:creationId xmlns:a16="http://schemas.microsoft.com/office/drawing/2014/main" id="{B9696FF0-07AD-1749-9AE2-67C0EB5E8EA0}"/>
              </a:ext>
            </a:extLst>
          </p:cNvPr>
          <p:cNvSpPr>
            <a:spLocks noGrp="1"/>
          </p:cNvSpPr>
          <p:nvPr>
            <p:ph type="dt" sz="half" idx="10"/>
          </p:nvPr>
        </p:nvSpPr>
        <p:spPr/>
        <p:txBody>
          <a:bodyPr/>
          <a:lstStyle/>
          <a:p>
            <a:r>
              <a:rPr lang="en-US"/>
              <a:t>6/24/22</a:t>
            </a:r>
            <a:endParaRPr lang="en-US" dirty="0"/>
          </a:p>
        </p:txBody>
      </p:sp>
      <p:sp>
        <p:nvSpPr>
          <p:cNvPr id="4" name="Footer Placeholder 3">
            <a:extLst>
              <a:ext uri="{FF2B5EF4-FFF2-40B4-BE49-F238E27FC236}">
                <a16:creationId xmlns:a16="http://schemas.microsoft.com/office/drawing/2014/main" id="{11C23848-9914-A44C-89EE-9A35AFB0684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4847814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p:cNvSpPr>
            <a:spLocks noGrp="1" noChangeArrowheads="1"/>
          </p:cNvSpPr>
          <p:nvPr>
            <p:ph type="title" idx="4294967295"/>
          </p:nvPr>
        </p:nvSpPr>
        <p:spPr>
          <a:xfrm>
            <a:off x="1714500" y="167563"/>
            <a:ext cx="8610600" cy="914400"/>
          </a:xfrm>
        </p:spPr>
        <p:txBody>
          <a:bodyPr/>
          <a:lstStyle/>
          <a:p>
            <a:pPr algn="ctr"/>
            <a:r>
              <a:rPr lang="en-US" sz="3600" dirty="0">
                <a:solidFill>
                  <a:schemeClr val="accent5">
                    <a:lumMod val="60000"/>
                    <a:lumOff val="40000"/>
                  </a:schemeClr>
                </a:solidFill>
              </a:rPr>
              <a:t>Anti-Vaccine Movement </a:t>
            </a:r>
          </a:p>
        </p:txBody>
      </p:sp>
      <p:sp>
        <p:nvSpPr>
          <p:cNvPr id="318466" name="Rectangle 3"/>
          <p:cNvSpPr>
            <a:spLocks noGrp="1" noChangeArrowheads="1"/>
          </p:cNvSpPr>
          <p:nvPr>
            <p:ph type="body" idx="4294967295"/>
          </p:nvPr>
        </p:nvSpPr>
        <p:spPr>
          <a:xfrm>
            <a:off x="1828800" y="1237800"/>
            <a:ext cx="8382000" cy="2209800"/>
          </a:xfrm>
        </p:spPr>
        <p:txBody>
          <a:bodyPr/>
          <a:lstStyle/>
          <a:p>
            <a:pPr>
              <a:spcBef>
                <a:spcPct val="50000"/>
              </a:spcBef>
              <a:buClr>
                <a:schemeClr val="tx1"/>
              </a:buClr>
            </a:pPr>
            <a:r>
              <a:rPr lang="en-US" sz="2400" dirty="0">
                <a:solidFill>
                  <a:schemeClr val="tx1"/>
                </a:solidFill>
              </a:rPr>
              <a:t>Promotes the idea that there is less evidence of disease today and immunizations are no longer needed</a:t>
            </a:r>
          </a:p>
          <a:p>
            <a:pPr>
              <a:spcBef>
                <a:spcPct val="50000"/>
              </a:spcBef>
              <a:buClr>
                <a:schemeClr val="tx1"/>
              </a:buClr>
            </a:pPr>
            <a:r>
              <a:rPr lang="en-US" sz="2400" dirty="0">
                <a:solidFill>
                  <a:schemeClr val="tx1"/>
                </a:solidFill>
              </a:rPr>
              <a:t>Sends confusing &amp; conflicting information</a:t>
            </a:r>
          </a:p>
          <a:p>
            <a:pPr>
              <a:spcBef>
                <a:spcPct val="50000"/>
              </a:spcBef>
              <a:buClr>
                <a:schemeClr val="tx1"/>
              </a:buClr>
            </a:pPr>
            <a:r>
              <a:rPr lang="en-US" sz="2400" dirty="0">
                <a:solidFill>
                  <a:schemeClr val="tx1"/>
                </a:solidFill>
              </a:rPr>
              <a:t>Uses stories, personal statements, and books to play on the emotional side of concerned parents</a:t>
            </a:r>
          </a:p>
          <a:p>
            <a:pPr>
              <a:lnSpc>
                <a:spcPct val="90000"/>
              </a:lnSpc>
              <a:spcBef>
                <a:spcPct val="50000"/>
              </a:spcBef>
              <a:buClr>
                <a:schemeClr val="tx1"/>
              </a:buClr>
              <a:buFontTx/>
              <a:buNone/>
            </a:pPr>
            <a:endParaRPr lang="en-US" sz="2400" dirty="0"/>
          </a:p>
        </p:txBody>
      </p:sp>
      <p:pic>
        <p:nvPicPr>
          <p:cNvPr id="318467" name="Picture 4" descr="logoquik"/>
          <p:cNvPicPr>
            <a:picLocks noChangeAspect="1" noChangeArrowheads="1"/>
          </p:cNvPicPr>
          <p:nvPr/>
        </p:nvPicPr>
        <p:blipFill>
          <a:blip r:embed="rId3" cstate="print"/>
          <a:srcRect/>
          <a:stretch>
            <a:fillRect/>
          </a:stretch>
        </p:blipFill>
        <p:spPr bwMode="auto">
          <a:xfrm>
            <a:off x="708377" y="5789525"/>
            <a:ext cx="2959100" cy="827264"/>
          </a:xfrm>
          <a:prstGeom prst="rect">
            <a:avLst/>
          </a:prstGeom>
          <a:noFill/>
          <a:ln w="9525">
            <a:noFill/>
            <a:miter lim="800000"/>
            <a:headEnd/>
            <a:tailEnd/>
          </a:ln>
        </p:spPr>
      </p:pic>
      <p:pic>
        <p:nvPicPr>
          <p:cNvPr id="318468" name="Picture 5"/>
          <p:cNvPicPr>
            <a:picLocks noChangeAspect="1" noChangeArrowheads="1"/>
          </p:cNvPicPr>
          <p:nvPr/>
        </p:nvPicPr>
        <p:blipFill>
          <a:blip r:embed="rId4" cstate="print"/>
          <a:srcRect/>
          <a:stretch>
            <a:fillRect/>
          </a:stretch>
        </p:blipFill>
        <p:spPr bwMode="auto">
          <a:xfrm>
            <a:off x="8296645" y="3963667"/>
            <a:ext cx="2530641" cy="938402"/>
          </a:xfrm>
          <a:prstGeom prst="rect">
            <a:avLst/>
          </a:prstGeom>
          <a:noFill/>
          <a:ln w="9525">
            <a:noFill/>
            <a:miter lim="800000"/>
            <a:headEnd/>
            <a:tailEnd/>
          </a:ln>
        </p:spPr>
      </p:pic>
      <p:pic>
        <p:nvPicPr>
          <p:cNvPr id="318469" name="Picture 6" descr="logo_needle"/>
          <p:cNvPicPr>
            <a:picLocks noChangeAspect="1" noChangeArrowheads="1"/>
          </p:cNvPicPr>
          <p:nvPr/>
        </p:nvPicPr>
        <p:blipFill>
          <a:blip r:embed="rId5" cstate="print"/>
          <a:srcRect/>
          <a:stretch>
            <a:fillRect/>
          </a:stretch>
        </p:blipFill>
        <p:spPr bwMode="auto">
          <a:xfrm>
            <a:off x="4343400" y="5742350"/>
            <a:ext cx="2933700" cy="869169"/>
          </a:xfrm>
          <a:prstGeom prst="rect">
            <a:avLst/>
          </a:prstGeom>
          <a:solidFill>
            <a:schemeClr val="bg1"/>
          </a:solidFill>
          <a:ln w="9525">
            <a:noFill/>
            <a:miter lim="800000"/>
            <a:headEnd/>
            <a:tailEnd/>
          </a:ln>
        </p:spPr>
      </p:pic>
      <p:pic>
        <p:nvPicPr>
          <p:cNvPr id="318470" name="Picture 7" descr="pave-web-logo"/>
          <p:cNvPicPr>
            <a:picLocks noChangeAspect="1" noChangeArrowheads="1"/>
          </p:cNvPicPr>
          <p:nvPr/>
        </p:nvPicPr>
        <p:blipFill>
          <a:blip r:embed="rId6" cstate="print"/>
          <a:srcRect/>
          <a:stretch>
            <a:fillRect/>
          </a:stretch>
        </p:blipFill>
        <p:spPr bwMode="auto">
          <a:xfrm>
            <a:off x="7790224" y="5632197"/>
            <a:ext cx="3252788" cy="965452"/>
          </a:xfrm>
          <a:prstGeom prst="rect">
            <a:avLst/>
          </a:prstGeom>
          <a:noFill/>
          <a:ln w="9525">
            <a:noFill/>
            <a:miter lim="800000"/>
            <a:headEnd/>
            <a:tailEnd/>
          </a:ln>
        </p:spPr>
      </p:pic>
      <p:sp>
        <p:nvSpPr>
          <p:cNvPr id="8" name="TextBox 7"/>
          <p:cNvSpPr txBox="1">
            <a:spLocks noChangeArrowheads="1"/>
          </p:cNvSpPr>
          <p:nvPr/>
        </p:nvSpPr>
        <p:spPr bwMode="auto">
          <a:xfrm>
            <a:off x="1828800" y="3343389"/>
            <a:ext cx="5029200" cy="1976437"/>
          </a:xfrm>
          <a:prstGeom prst="rect">
            <a:avLst/>
          </a:prstGeom>
          <a:noFill/>
          <a:ln w="9525">
            <a:noFill/>
            <a:miter lim="800000"/>
            <a:headEnd/>
            <a:tailEnd/>
          </a:ln>
        </p:spPr>
        <p:txBody>
          <a:bodyPr>
            <a:spAutoFit/>
          </a:bodyPr>
          <a:lstStyle/>
          <a:p>
            <a:pPr>
              <a:lnSpc>
                <a:spcPct val="90000"/>
              </a:lnSpc>
              <a:spcBef>
                <a:spcPct val="50000"/>
              </a:spcBef>
              <a:buClr>
                <a:srgbClr val="FFFFFF"/>
              </a:buClr>
            </a:pPr>
            <a:r>
              <a:rPr lang="en-US" sz="2400" dirty="0">
                <a:solidFill>
                  <a:srgbClr val="FFC000"/>
                </a:solidFill>
                <a:latin typeface="Calibri" pitchFamily="34" charset="0"/>
              </a:rPr>
              <a:t>Encourage parents/patients to:</a:t>
            </a:r>
          </a:p>
          <a:p>
            <a:pPr lvl="1">
              <a:lnSpc>
                <a:spcPct val="90000"/>
              </a:lnSpc>
              <a:spcBef>
                <a:spcPct val="50000"/>
              </a:spcBef>
              <a:buClr>
                <a:srgbClr val="FFFFFF"/>
              </a:buClr>
              <a:buFontTx/>
              <a:buChar char="•"/>
            </a:pPr>
            <a:r>
              <a:rPr lang="en-US" sz="2400" dirty="0">
                <a:solidFill>
                  <a:srgbClr val="FFFFFF"/>
                </a:solidFill>
                <a:latin typeface="Calibri" pitchFamily="34" charset="0"/>
              </a:rPr>
              <a:t>  Get the facts</a:t>
            </a:r>
          </a:p>
          <a:p>
            <a:pPr lvl="1">
              <a:lnSpc>
                <a:spcPct val="90000"/>
              </a:lnSpc>
              <a:spcBef>
                <a:spcPct val="50000"/>
              </a:spcBef>
              <a:buClr>
                <a:srgbClr val="FFFFFF"/>
              </a:buClr>
              <a:buFontTx/>
              <a:buChar char="•"/>
            </a:pPr>
            <a:r>
              <a:rPr lang="en-US" sz="2400" dirty="0">
                <a:solidFill>
                  <a:srgbClr val="FFFFFF"/>
                </a:solidFill>
                <a:latin typeface="Calibri" pitchFamily="34" charset="0"/>
              </a:rPr>
              <a:t>  Consider the source</a:t>
            </a:r>
          </a:p>
          <a:p>
            <a:pPr lvl="1">
              <a:lnSpc>
                <a:spcPct val="90000"/>
              </a:lnSpc>
              <a:spcBef>
                <a:spcPct val="50000"/>
              </a:spcBef>
              <a:buClr>
                <a:srgbClr val="FFFFFF"/>
              </a:buClr>
              <a:buFontTx/>
              <a:buChar char="•"/>
            </a:pPr>
            <a:r>
              <a:rPr lang="en-US" sz="2400" dirty="0">
                <a:solidFill>
                  <a:srgbClr val="FFFFFF"/>
                </a:solidFill>
                <a:latin typeface="Calibri" pitchFamily="34" charset="0"/>
              </a:rPr>
              <a:t>  Discuss their concerns with you</a:t>
            </a:r>
            <a:endParaRPr lang="en-US" sz="1600" dirty="0">
              <a:solidFill>
                <a:srgbClr val="FFFFFF"/>
              </a:solidFill>
              <a:latin typeface="Calibri" pitchFamily="34" charset="0"/>
            </a:endParaRPr>
          </a:p>
        </p:txBody>
      </p:sp>
      <p:sp>
        <p:nvSpPr>
          <p:cNvPr id="318472" name="TextBox 8"/>
          <p:cNvSpPr txBox="1">
            <a:spLocks noChangeArrowheads="1"/>
          </p:cNvSpPr>
          <p:nvPr/>
        </p:nvSpPr>
        <p:spPr bwMode="auto">
          <a:xfrm>
            <a:off x="9180966" y="3963667"/>
            <a:ext cx="762000" cy="366713"/>
          </a:xfrm>
          <a:prstGeom prst="rect">
            <a:avLst/>
          </a:prstGeom>
          <a:noFill/>
          <a:ln w="9525">
            <a:noFill/>
            <a:miter lim="800000"/>
            <a:headEnd/>
            <a:tailEnd/>
          </a:ln>
        </p:spPr>
        <p:txBody>
          <a:bodyPr>
            <a:spAutoFit/>
          </a:bodyPr>
          <a:lstStyle/>
          <a:p>
            <a:endParaRPr lang="en-US" b="1" dirty="0">
              <a:solidFill>
                <a:srgbClr val="FFC000"/>
              </a:solidFill>
              <a:latin typeface="Calibri" pitchFamily="34" charset="0"/>
            </a:endParaRPr>
          </a:p>
        </p:txBody>
      </p:sp>
      <p:sp>
        <p:nvSpPr>
          <p:cNvPr id="2" name="TextBox 1"/>
          <p:cNvSpPr txBox="1"/>
          <p:nvPr/>
        </p:nvSpPr>
        <p:spPr>
          <a:xfrm>
            <a:off x="7935572" y="4909558"/>
            <a:ext cx="3861317" cy="338554"/>
          </a:xfrm>
          <a:prstGeom prst="rect">
            <a:avLst/>
          </a:prstGeom>
          <a:noFill/>
        </p:spPr>
        <p:txBody>
          <a:bodyPr wrap="square" rtlCol="0">
            <a:spAutoFit/>
          </a:bodyPr>
          <a:lstStyle/>
          <a:p>
            <a:r>
              <a:rPr lang="en-US" sz="1600" dirty="0">
                <a:solidFill>
                  <a:srgbClr val="FFC000"/>
                </a:solidFill>
              </a:rPr>
              <a:t>Global Vaccine Awareness League</a:t>
            </a:r>
          </a:p>
        </p:txBody>
      </p:sp>
      <p:sp>
        <p:nvSpPr>
          <p:cNvPr id="4" name="Slide Number Placeholder 3"/>
          <p:cNvSpPr>
            <a:spLocks noGrp="1"/>
          </p:cNvSpPr>
          <p:nvPr>
            <p:ph type="sldNum" sz="quarter" idx="12"/>
          </p:nvPr>
        </p:nvSpPr>
        <p:spPr>
          <a:xfrm>
            <a:off x="11399847" y="6203406"/>
            <a:ext cx="397042" cy="353720"/>
          </a:xfrm>
        </p:spPr>
        <p:txBody>
          <a:bodyPr/>
          <a:lstStyle/>
          <a:p>
            <a:fld id="{6D22F896-40B5-4ADD-8801-0D06FADFA095}" type="slidenum">
              <a:rPr lang="en-US" smtClean="0"/>
              <a:t>86</a:t>
            </a:fld>
            <a:endParaRPr lang="en-US" dirty="0"/>
          </a:p>
        </p:txBody>
      </p:sp>
      <p:sp>
        <p:nvSpPr>
          <p:cNvPr id="3" name="Date Placeholder 2">
            <a:extLst>
              <a:ext uri="{FF2B5EF4-FFF2-40B4-BE49-F238E27FC236}">
                <a16:creationId xmlns:a16="http://schemas.microsoft.com/office/drawing/2014/main" id="{816016EA-4C16-D147-BA05-FC264F4E39D9}"/>
              </a:ext>
            </a:extLst>
          </p:cNvPr>
          <p:cNvSpPr>
            <a:spLocks noGrp="1"/>
          </p:cNvSpPr>
          <p:nvPr>
            <p:ph type="dt" sz="half" idx="10"/>
          </p:nvPr>
        </p:nvSpPr>
        <p:spPr/>
        <p:txBody>
          <a:bodyPr/>
          <a:lstStyle/>
          <a:p>
            <a:r>
              <a:rPr lang="en-US"/>
              <a:t>6/24/22</a:t>
            </a:r>
            <a:endParaRPr lang="en-US" dirty="0"/>
          </a:p>
        </p:txBody>
      </p:sp>
      <p:sp>
        <p:nvSpPr>
          <p:cNvPr id="5" name="Footer Placeholder 4">
            <a:extLst>
              <a:ext uri="{FF2B5EF4-FFF2-40B4-BE49-F238E27FC236}">
                <a16:creationId xmlns:a16="http://schemas.microsoft.com/office/drawing/2014/main" id="{9C0E2A3F-BABA-144A-AE8A-779F16A36D32}"/>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33318103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p:cNvSpPr>
            <a:spLocks noGrp="1" noChangeArrowheads="1"/>
          </p:cNvSpPr>
          <p:nvPr>
            <p:ph type="title" idx="4294967295"/>
          </p:nvPr>
        </p:nvSpPr>
        <p:spPr>
          <a:xfrm>
            <a:off x="1835652" y="311772"/>
            <a:ext cx="8763000" cy="1143000"/>
          </a:xfrm>
        </p:spPr>
        <p:txBody>
          <a:bodyPr/>
          <a:lstStyle/>
          <a:p>
            <a:pPr algn="ctr" eaLnBrk="1" hangingPunct="1"/>
            <a:r>
              <a:rPr lang="en-US" sz="3600" b="1" dirty="0">
                <a:solidFill>
                  <a:schemeClr val="accent5">
                    <a:lumMod val="60000"/>
                    <a:lumOff val="40000"/>
                  </a:schemeClr>
                </a:solidFill>
              </a:rPr>
              <a:t>Resources for Factual &amp; Responsible</a:t>
            </a:r>
            <a:br>
              <a:rPr lang="en-US" sz="3600" b="1" dirty="0">
                <a:solidFill>
                  <a:schemeClr val="accent5">
                    <a:lumMod val="60000"/>
                    <a:lumOff val="40000"/>
                  </a:schemeClr>
                </a:solidFill>
              </a:rPr>
            </a:br>
            <a:r>
              <a:rPr lang="en-US" sz="3600" b="1" dirty="0">
                <a:solidFill>
                  <a:schemeClr val="accent5">
                    <a:lumMod val="60000"/>
                    <a:lumOff val="40000"/>
                  </a:schemeClr>
                </a:solidFill>
              </a:rPr>
              <a:t> Vaccine Information</a:t>
            </a:r>
          </a:p>
        </p:txBody>
      </p:sp>
      <p:pic>
        <p:nvPicPr>
          <p:cNvPr id="320514" name="Picture 3"/>
          <p:cNvPicPr>
            <a:picLocks noChangeAspect="1" noChangeArrowheads="1"/>
          </p:cNvPicPr>
          <p:nvPr/>
        </p:nvPicPr>
        <p:blipFill>
          <a:blip r:embed="rId3" cstate="print"/>
          <a:srcRect/>
          <a:stretch>
            <a:fillRect/>
          </a:stretch>
        </p:blipFill>
        <p:spPr bwMode="auto">
          <a:xfrm>
            <a:off x="657537" y="1858271"/>
            <a:ext cx="6629400" cy="1006475"/>
          </a:xfrm>
          <a:prstGeom prst="rect">
            <a:avLst/>
          </a:prstGeom>
          <a:noFill/>
          <a:ln w="9525">
            <a:noFill/>
            <a:miter lim="800000"/>
            <a:headEnd/>
            <a:tailEnd/>
          </a:ln>
        </p:spPr>
      </p:pic>
      <p:pic>
        <p:nvPicPr>
          <p:cNvPr id="320515" name="Picture 4" descr="ACP-ASIM Online - American College of Physicians-American Society of Internal Medicine"/>
          <p:cNvPicPr>
            <a:picLocks noChangeAspect="1" noChangeArrowheads="1"/>
          </p:cNvPicPr>
          <p:nvPr/>
        </p:nvPicPr>
        <p:blipFill>
          <a:blip r:embed="rId4" cstate="print"/>
          <a:srcRect/>
          <a:stretch>
            <a:fillRect/>
          </a:stretch>
        </p:blipFill>
        <p:spPr bwMode="auto">
          <a:xfrm>
            <a:off x="781308" y="3222037"/>
            <a:ext cx="4033838" cy="690563"/>
          </a:xfrm>
          <a:prstGeom prst="rect">
            <a:avLst/>
          </a:prstGeom>
          <a:noFill/>
          <a:ln w="9525">
            <a:noFill/>
            <a:miter lim="800000"/>
            <a:headEnd/>
            <a:tailEnd/>
          </a:ln>
        </p:spPr>
      </p:pic>
      <p:pic>
        <p:nvPicPr>
          <p:cNvPr id="320516" name="Picture 5" descr="homepage_header"/>
          <p:cNvPicPr>
            <a:picLocks noChangeAspect="1" noChangeArrowheads="1"/>
          </p:cNvPicPr>
          <p:nvPr/>
        </p:nvPicPr>
        <p:blipFill>
          <a:blip r:embed="rId5" cstate="print"/>
          <a:srcRect/>
          <a:stretch>
            <a:fillRect/>
          </a:stretch>
        </p:blipFill>
        <p:spPr bwMode="auto">
          <a:xfrm>
            <a:off x="5222543" y="3264562"/>
            <a:ext cx="3514725" cy="654050"/>
          </a:xfrm>
          <a:prstGeom prst="rect">
            <a:avLst/>
          </a:prstGeom>
          <a:noFill/>
          <a:ln w="9525">
            <a:noFill/>
            <a:miter lim="800000"/>
            <a:headEnd/>
            <a:tailEnd/>
          </a:ln>
        </p:spPr>
      </p:pic>
      <p:pic>
        <p:nvPicPr>
          <p:cNvPr id="320517" name="Picture 6"/>
          <p:cNvPicPr>
            <a:picLocks noChangeAspect="1" noChangeArrowheads="1"/>
          </p:cNvPicPr>
          <p:nvPr/>
        </p:nvPicPr>
        <p:blipFill>
          <a:blip r:embed="rId6" cstate="print"/>
          <a:srcRect/>
          <a:stretch>
            <a:fillRect/>
          </a:stretch>
        </p:blipFill>
        <p:spPr bwMode="auto">
          <a:xfrm>
            <a:off x="3540125" y="4087736"/>
            <a:ext cx="2133600" cy="857250"/>
          </a:xfrm>
          <a:prstGeom prst="rect">
            <a:avLst/>
          </a:prstGeom>
          <a:solidFill>
            <a:schemeClr val="accent2"/>
          </a:solidFill>
          <a:ln w="9525">
            <a:noFill/>
            <a:miter lim="800000"/>
            <a:headEnd/>
            <a:tailEnd/>
          </a:ln>
        </p:spPr>
      </p:pic>
      <p:pic>
        <p:nvPicPr>
          <p:cNvPr id="320518" name="Picture 7" descr="mast_logo_green"/>
          <p:cNvPicPr>
            <a:picLocks noChangeAspect="1" noChangeArrowheads="1"/>
          </p:cNvPicPr>
          <p:nvPr/>
        </p:nvPicPr>
        <p:blipFill>
          <a:blip r:embed="rId7" cstate="print"/>
          <a:srcRect/>
          <a:stretch>
            <a:fillRect/>
          </a:stretch>
        </p:blipFill>
        <p:spPr bwMode="auto">
          <a:xfrm>
            <a:off x="6217152" y="4087736"/>
            <a:ext cx="2209800" cy="995776"/>
          </a:xfrm>
          <a:prstGeom prst="rect">
            <a:avLst/>
          </a:prstGeom>
          <a:noFill/>
          <a:ln w="9525">
            <a:solidFill>
              <a:schemeClr val="bg1"/>
            </a:solidFill>
            <a:miter lim="800000"/>
            <a:headEnd/>
            <a:tailEnd/>
          </a:ln>
        </p:spPr>
      </p:pic>
      <p:pic>
        <p:nvPicPr>
          <p:cNvPr id="320521" name="Picture 10" descr="Link to Public Health Home Page">
            <a:hlinkClick r:id="rId8"/>
          </p:cNvPr>
          <p:cNvPicPr>
            <a:picLocks noChangeAspect="1" noChangeArrowheads="1"/>
          </p:cNvPicPr>
          <p:nvPr/>
        </p:nvPicPr>
        <p:blipFill>
          <a:blip r:embed="rId9" cstate="print"/>
          <a:srcRect/>
          <a:stretch>
            <a:fillRect/>
          </a:stretch>
        </p:blipFill>
        <p:spPr bwMode="auto">
          <a:xfrm>
            <a:off x="3675062" y="5135312"/>
            <a:ext cx="1863725" cy="1325563"/>
          </a:xfrm>
          <a:prstGeom prst="rect">
            <a:avLst/>
          </a:prstGeom>
          <a:noFill/>
          <a:ln w="9525">
            <a:noFill/>
            <a:miter lim="800000"/>
            <a:headEnd/>
            <a:tailEnd/>
          </a:ln>
        </p:spPr>
      </p:pic>
      <p:pic>
        <p:nvPicPr>
          <p:cNvPr id="320522" name="Picture 11" descr="avglogo2"/>
          <p:cNvPicPr>
            <a:picLocks noChangeAspect="1" noChangeArrowheads="1"/>
          </p:cNvPicPr>
          <p:nvPr/>
        </p:nvPicPr>
        <p:blipFill>
          <a:blip r:embed="rId10" cstate="print"/>
          <a:srcRect/>
          <a:stretch>
            <a:fillRect/>
          </a:stretch>
        </p:blipFill>
        <p:spPr bwMode="auto">
          <a:xfrm>
            <a:off x="8086874" y="1922205"/>
            <a:ext cx="2055813" cy="822325"/>
          </a:xfrm>
          <a:prstGeom prst="rect">
            <a:avLst/>
          </a:prstGeom>
          <a:noFill/>
          <a:ln w="9525">
            <a:noFill/>
            <a:miter lim="800000"/>
            <a:headEnd/>
            <a:tailEnd/>
          </a:ln>
        </p:spPr>
      </p:pic>
      <p:pic>
        <p:nvPicPr>
          <p:cNvPr id="320523" name="Picture 12" descr="cdc logo"/>
          <p:cNvPicPr>
            <a:picLocks noChangeAspect="1" noChangeArrowheads="1"/>
          </p:cNvPicPr>
          <p:nvPr/>
        </p:nvPicPr>
        <p:blipFill>
          <a:blip r:embed="rId11" cstate="print"/>
          <a:srcRect/>
          <a:stretch>
            <a:fillRect/>
          </a:stretch>
        </p:blipFill>
        <p:spPr bwMode="auto">
          <a:xfrm>
            <a:off x="8692065" y="5261769"/>
            <a:ext cx="2362200" cy="1012825"/>
          </a:xfrm>
          <a:prstGeom prst="rect">
            <a:avLst/>
          </a:prstGeom>
          <a:noFill/>
          <a:ln w="9525">
            <a:noFill/>
            <a:miter lim="800000"/>
            <a:headEnd/>
            <a:tailEnd/>
          </a:ln>
        </p:spPr>
      </p:pic>
      <p:pic>
        <p:nvPicPr>
          <p:cNvPr id="460802" name="Picture 2" descr="http://www.immunize.org/images/aboutus/IAC-logo3.g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2791" y="5135312"/>
            <a:ext cx="1597025" cy="1348548"/>
          </a:xfrm>
          <a:prstGeom prst="rect">
            <a:avLst/>
          </a:prstGeom>
          <a:noFill/>
          <a:extLst>
            <a:ext uri="{909E8E84-426E-40DD-AFC4-6F175D3DCCD1}">
              <a14:hiddenFill xmlns:a14="http://schemas.microsoft.com/office/drawing/2010/main">
                <a:solidFill>
                  <a:srgbClr val="FFFFFF"/>
                </a:solidFill>
              </a14:hiddenFill>
            </a:ext>
          </a:extLst>
        </p:spPr>
      </p:pic>
      <p:pic>
        <p:nvPicPr>
          <p:cNvPr id="460804" name="Picture 4" descr="National Foundation for Infectious Disease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1308" y="4109000"/>
            <a:ext cx="1781175" cy="8382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4"/>
          <a:stretch>
            <a:fillRect/>
          </a:stretch>
        </p:blipFill>
        <p:spPr>
          <a:xfrm>
            <a:off x="9328394" y="3080205"/>
            <a:ext cx="1483171" cy="1428750"/>
          </a:xfrm>
          <a:prstGeom prst="rect">
            <a:avLst/>
          </a:prstGeom>
        </p:spPr>
      </p:pic>
      <p:sp>
        <p:nvSpPr>
          <p:cNvPr id="2" name="TextBox 1"/>
          <p:cNvSpPr txBox="1"/>
          <p:nvPr/>
        </p:nvSpPr>
        <p:spPr>
          <a:xfrm>
            <a:off x="8692065" y="4517537"/>
            <a:ext cx="2901244" cy="307777"/>
          </a:xfrm>
          <a:prstGeom prst="rect">
            <a:avLst/>
          </a:prstGeom>
          <a:noFill/>
        </p:spPr>
        <p:txBody>
          <a:bodyPr wrap="square" rtlCol="0">
            <a:spAutoFit/>
          </a:bodyPr>
          <a:lstStyle/>
          <a:p>
            <a:pPr algn="ctr"/>
            <a:r>
              <a:rPr lang="en-US" sz="1400" dirty="0"/>
              <a:t>www.vaccinesafetynet.org</a:t>
            </a:r>
          </a:p>
        </p:txBody>
      </p:sp>
      <p:pic>
        <p:nvPicPr>
          <p:cNvPr id="3" name="Picture 2"/>
          <p:cNvPicPr>
            <a:picLocks noChangeAspect="1"/>
          </p:cNvPicPr>
          <p:nvPr/>
        </p:nvPicPr>
        <p:blipFill>
          <a:blip r:embed="rId15"/>
          <a:stretch>
            <a:fillRect/>
          </a:stretch>
        </p:blipFill>
        <p:spPr>
          <a:xfrm>
            <a:off x="6068470" y="5336862"/>
            <a:ext cx="2152650" cy="962025"/>
          </a:xfrm>
          <a:prstGeom prst="rect">
            <a:avLst/>
          </a:prstGeom>
        </p:spPr>
      </p:pic>
      <p:sp>
        <p:nvSpPr>
          <p:cNvPr id="6" name="Slide Number Placeholder 5"/>
          <p:cNvSpPr>
            <a:spLocks noGrp="1"/>
          </p:cNvSpPr>
          <p:nvPr>
            <p:ph type="sldNum" sz="quarter" idx="12"/>
          </p:nvPr>
        </p:nvSpPr>
        <p:spPr/>
        <p:txBody>
          <a:bodyPr/>
          <a:lstStyle/>
          <a:p>
            <a:fld id="{6D22F896-40B5-4ADD-8801-0D06FADFA095}" type="slidenum">
              <a:rPr lang="en-US" smtClean="0"/>
              <a:t>87</a:t>
            </a:fld>
            <a:endParaRPr lang="en-US" dirty="0"/>
          </a:p>
        </p:txBody>
      </p:sp>
      <p:sp>
        <p:nvSpPr>
          <p:cNvPr id="4" name="Date Placeholder 3">
            <a:extLst>
              <a:ext uri="{FF2B5EF4-FFF2-40B4-BE49-F238E27FC236}">
                <a16:creationId xmlns:a16="http://schemas.microsoft.com/office/drawing/2014/main" id="{C9F97B3A-BEB6-644E-AFE3-01EC654C0E3F}"/>
              </a:ext>
            </a:extLst>
          </p:cNvPr>
          <p:cNvSpPr>
            <a:spLocks noGrp="1"/>
          </p:cNvSpPr>
          <p:nvPr>
            <p:ph type="dt" sz="half" idx="10"/>
          </p:nvPr>
        </p:nvSpPr>
        <p:spPr/>
        <p:txBody>
          <a:bodyPr/>
          <a:lstStyle/>
          <a:p>
            <a:r>
              <a:rPr lang="en-US"/>
              <a:t>6/24/22</a:t>
            </a:r>
            <a:endParaRPr lang="en-US" dirty="0"/>
          </a:p>
        </p:txBody>
      </p:sp>
      <p:sp>
        <p:nvSpPr>
          <p:cNvPr id="7" name="Footer Placeholder 6">
            <a:extLst>
              <a:ext uri="{FF2B5EF4-FFF2-40B4-BE49-F238E27FC236}">
                <a16:creationId xmlns:a16="http://schemas.microsoft.com/office/drawing/2014/main" id="{6CDD9667-6B8A-E941-A8FA-E03C283CF60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5395497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2"/>
          <p:cNvSpPr>
            <a:spLocks noGrp="1" noChangeArrowheads="1"/>
          </p:cNvSpPr>
          <p:nvPr>
            <p:ph type="title" idx="4294967295"/>
          </p:nvPr>
        </p:nvSpPr>
        <p:spPr>
          <a:xfrm>
            <a:off x="3794459" y="660831"/>
            <a:ext cx="3829050" cy="857250"/>
          </a:xfrm>
        </p:spPr>
        <p:txBody>
          <a:bodyPr>
            <a:normAutofit/>
          </a:bodyPr>
          <a:lstStyle/>
          <a:p>
            <a:pPr eaLnBrk="1" hangingPunct="1"/>
            <a:r>
              <a:rPr lang="en-US" sz="4000" dirty="0">
                <a:solidFill>
                  <a:srgbClr val="FFFF99"/>
                </a:solidFill>
              </a:rPr>
              <a:t>Stay Current!</a:t>
            </a:r>
          </a:p>
        </p:txBody>
      </p:sp>
      <p:sp>
        <p:nvSpPr>
          <p:cNvPr id="324610" name="Rectangle 3"/>
          <p:cNvSpPr>
            <a:spLocks noGrp="1" noChangeArrowheads="1"/>
          </p:cNvSpPr>
          <p:nvPr>
            <p:ph type="body" idx="4294967295"/>
          </p:nvPr>
        </p:nvSpPr>
        <p:spPr>
          <a:xfrm>
            <a:off x="1428337" y="2194160"/>
            <a:ext cx="8561294" cy="3584973"/>
          </a:xfrm>
        </p:spPr>
        <p:txBody>
          <a:bodyPr>
            <a:noAutofit/>
          </a:bodyPr>
          <a:lstStyle/>
          <a:p>
            <a:pPr eaLnBrk="1" hangingPunct="1"/>
            <a:r>
              <a:rPr lang="en-US" dirty="0"/>
              <a:t>Sign up for listserv sites which provide timely information pertinent to your practice  </a:t>
            </a:r>
            <a:r>
              <a:rPr lang="en-US" dirty="0">
                <a:solidFill>
                  <a:srgbClr val="00B0F0"/>
                </a:solidFill>
                <a:hlinkClick r:id="rId3"/>
              </a:rPr>
              <a:t>www.immunize.org/resources/emailnews.asp</a:t>
            </a:r>
            <a:endParaRPr lang="en-US" dirty="0">
              <a:solidFill>
                <a:srgbClr val="00B0F0"/>
              </a:solidFill>
            </a:endParaRPr>
          </a:p>
          <a:p>
            <a:pPr eaLnBrk="1" hangingPunct="1"/>
            <a:endParaRPr lang="en-US" dirty="0">
              <a:solidFill>
                <a:srgbClr val="00B0F0"/>
              </a:solidFill>
            </a:endParaRPr>
          </a:p>
          <a:p>
            <a:pPr lvl="1" eaLnBrk="1" hangingPunct="1"/>
            <a:r>
              <a:rPr lang="en-US" sz="2800" dirty="0">
                <a:solidFill>
                  <a:srgbClr val="FFFF99"/>
                </a:solidFill>
              </a:rPr>
              <a:t>AAP Newsletter</a:t>
            </a:r>
          </a:p>
          <a:p>
            <a:pPr lvl="1" eaLnBrk="1" hangingPunct="1"/>
            <a:r>
              <a:rPr lang="en-US" sz="2800" dirty="0">
                <a:solidFill>
                  <a:srgbClr val="FFFF99"/>
                </a:solidFill>
              </a:rPr>
              <a:t>CDC immunization websites (32 in all)</a:t>
            </a:r>
          </a:p>
          <a:p>
            <a:pPr lvl="1" eaLnBrk="1" hangingPunct="1"/>
            <a:r>
              <a:rPr lang="en-US" sz="2800" dirty="0">
                <a:solidFill>
                  <a:srgbClr val="FFFF99"/>
                </a:solidFill>
              </a:rPr>
              <a:t>CHOP Parents Pack Newsletter</a:t>
            </a:r>
          </a:p>
          <a:p>
            <a:pPr lvl="1" eaLnBrk="1" hangingPunct="1"/>
            <a:r>
              <a:rPr lang="en-US" sz="2800" dirty="0">
                <a:solidFill>
                  <a:srgbClr val="FFFF99"/>
                </a:solidFill>
              </a:rPr>
              <a:t>IAC Express, </a:t>
            </a:r>
            <a:r>
              <a:rPr lang="en-US" sz="2800" dirty="0">
                <a:solidFill>
                  <a:schemeClr val="accent5">
                    <a:lumMod val="60000"/>
                    <a:lumOff val="40000"/>
                  </a:schemeClr>
                </a:solidFill>
              </a:rPr>
              <a:t>Needle Tips and Vaccinate Adults</a:t>
            </a:r>
          </a:p>
          <a:p>
            <a:pPr lvl="1" eaLnBrk="1" hangingPunct="1"/>
            <a:r>
              <a:rPr lang="en-US" sz="2800" dirty="0">
                <a:solidFill>
                  <a:srgbClr val="FFFF99"/>
                </a:solidFill>
              </a:rPr>
              <a:t>Websites specific to particular vaccines</a:t>
            </a:r>
          </a:p>
        </p:txBody>
      </p:sp>
      <p:pic>
        <p:nvPicPr>
          <p:cNvPr id="324611" name="Picture 4" descr="MC900439350[1]"/>
          <p:cNvPicPr>
            <a:picLocks noChangeAspect="1" noChangeArrowheads="1"/>
          </p:cNvPicPr>
          <p:nvPr/>
        </p:nvPicPr>
        <p:blipFill>
          <a:blip r:embed="rId4" cstate="print"/>
          <a:srcRect/>
          <a:stretch>
            <a:fillRect/>
          </a:stretch>
        </p:blipFill>
        <p:spPr bwMode="auto">
          <a:xfrm rot="1044087">
            <a:off x="9582391" y="730303"/>
            <a:ext cx="1575556" cy="1575556"/>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6D22F896-40B5-4ADD-8801-0D06FADFA095}" type="slidenum">
              <a:rPr lang="en-US" smtClean="0"/>
              <a:t>88</a:t>
            </a:fld>
            <a:endParaRPr lang="en-US" dirty="0"/>
          </a:p>
        </p:txBody>
      </p:sp>
      <p:sp>
        <p:nvSpPr>
          <p:cNvPr id="2" name="Date Placeholder 1">
            <a:extLst>
              <a:ext uri="{FF2B5EF4-FFF2-40B4-BE49-F238E27FC236}">
                <a16:creationId xmlns:a16="http://schemas.microsoft.com/office/drawing/2014/main" id="{0D2C990F-D5D5-F546-B535-707A0C940384}"/>
              </a:ext>
            </a:extLst>
          </p:cNvPr>
          <p:cNvSpPr>
            <a:spLocks noGrp="1"/>
          </p:cNvSpPr>
          <p:nvPr>
            <p:ph type="dt" sz="half" idx="10"/>
          </p:nvPr>
        </p:nvSpPr>
        <p:spPr/>
        <p:txBody>
          <a:bodyPr/>
          <a:lstStyle/>
          <a:p>
            <a:r>
              <a:rPr lang="en-US"/>
              <a:t>6/24/22</a:t>
            </a:r>
            <a:endParaRPr lang="en-US" dirty="0"/>
          </a:p>
        </p:txBody>
      </p:sp>
      <p:sp>
        <p:nvSpPr>
          <p:cNvPr id="4" name="Footer Placeholder 3">
            <a:extLst>
              <a:ext uri="{FF2B5EF4-FFF2-40B4-BE49-F238E27FC236}">
                <a16:creationId xmlns:a16="http://schemas.microsoft.com/office/drawing/2014/main" id="{9D491B70-F578-A944-9057-B5C1641B7F2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0094749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0068" y="766011"/>
            <a:ext cx="5294015" cy="3531108"/>
          </a:xfrm>
          <a:prstGeom prst="rect">
            <a:avLst/>
          </a:prstGeom>
        </p:spPr>
      </p:pic>
      <p:sp>
        <p:nvSpPr>
          <p:cNvPr id="3" name="TextBox 2"/>
          <p:cNvSpPr txBox="1"/>
          <p:nvPr/>
        </p:nvSpPr>
        <p:spPr>
          <a:xfrm>
            <a:off x="1784684" y="4600074"/>
            <a:ext cx="8610600" cy="2677656"/>
          </a:xfrm>
          <a:prstGeom prst="rect">
            <a:avLst/>
          </a:prstGeom>
          <a:noFill/>
        </p:spPr>
        <p:txBody>
          <a:bodyPr wrap="square" rtlCol="0">
            <a:spAutoFit/>
          </a:bodyPr>
          <a:lstStyle/>
          <a:p>
            <a:pPr algn="ctr"/>
            <a:r>
              <a:rPr lang="en-US" sz="2400" b="1" dirty="0">
                <a:solidFill>
                  <a:srgbClr val="FFC000"/>
                </a:solidFill>
              </a:rPr>
              <a:t>YOU ARE ALL PART OF THE TEAM THAT CAN</a:t>
            </a:r>
          </a:p>
          <a:p>
            <a:pPr algn="ctr"/>
            <a:r>
              <a:rPr lang="en-US" sz="2400" b="1" dirty="0">
                <a:solidFill>
                  <a:srgbClr val="FFC000"/>
                </a:solidFill>
              </a:rPr>
              <a:t> </a:t>
            </a:r>
          </a:p>
          <a:p>
            <a:pPr algn="ctr"/>
            <a:r>
              <a:rPr lang="en-US" sz="2400" b="1" dirty="0">
                <a:solidFill>
                  <a:srgbClr val="FFC000"/>
                </a:solidFill>
              </a:rPr>
              <a:t>MAKE SURE YOUR PATIENTS RECEIVE THE </a:t>
            </a:r>
          </a:p>
          <a:p>
            <a:pPr algn="ctr"/>
            <a:endParaRPr lang="en-US" sz="2400" b="1" dirty="0">
              <a:solidFill>
                <a:srgbClr val="FFC000"/>
              </a:solidFill>
            </a:endParaRPr>
          </a:p>
          <a:p>
            <a:pPr algn="ctr"/>
            <a:r>
              <a:rPr lang="en-US" sz="2400" b="1" dirty="0">
                <a:solidFill>
                  <a:srgbClr val="FFC000"/>
                </a:solidFill>
              </a:rPr>
              <a:t>IMMUNIZATIONS THEY NEED!</a:t>
            </a:r>
          </a:p>
          <a:p>
            <a:pPr algn="ctr"/>
            <a:r>
              <a:rPr lang="en-US" sz="2400" b="1" dirty="0">
                <a:solidFill>
                  <a:srgbClr val="FFC000"/>
                </a:solidFill>
              </a:rPr>
              <a:t>                                        </a:t>
            </a:r>
          </a:p>
          <a:p>
            <a:pPr algn="ctr"/>
            <a:r>
              <a:rPr lang="en-US" sz="2400" b="1" dirty="0">
                <a:solidFill>
                  <a:srgbClr val="FFC000"/>
                </a:solidFill>
              </a:rPr>
              <a:t>                                                      </a:t>
            </a:r>
          </a:p>
        </p:txBody>
      </p:sp>
      <p:sp>
        <p:nvSpPr>
          <p:cNvPr id="5" name="Slide Number Placeholder 4"/>
          <p:cNvSpPr>
            <a:spLocks noGrp="1"/>
          </p:cNvSpPr>
          <p:nvPr>
            <p:ph type="sldNum" sz="quarter" idx="12"/>
          </p:nvPr>
        </p:nvSpPr>
        <p:spPr/>
        <p:txBody>
          <a:bodyPr/>
          <a:lstStyle/>
          <a:p>
            <a:fld id="{6D22F896-40B5-4ADD-8801-0D06FADFA095}" type="slidenum">
              <a:rPr lang="en-US" smtClean="0"/>
              <a:t>89</a:t>
            </a:fld>
            <a:endParaRPr lang="en-US" dirty="0"/>
          </a:p>
        </p:txBody>
      </p:sp>
      <p:sp>
        <p:nvSpPr>
          <p:cNvPr id="4" name="Date Placeholder 3">
            <a:extLst>
              <a:ext uri="{FF2B5EF4-FFF2-40B4-BE49-F238E27FC236}">
                <a16:creationId xmlns:a16="http://schemas.microsoft.com/office/drawing/2014/main" id="{98CE75A4-A6C4-4241-97D0-8AD246CA20D8}"/>
              </a:ext>
            </a:extLst>
          </p:cNvPr>
          <p:cNvSpPr>
            <a:spLocks noGrp="1"/>
          </p:cNvSpPr>
          <p:nvPr>
            <p:ph type="dt" sz="half" idx="10"/>
          </p:nvPr>
        </p:nvSpPr>
        <p:spPr/>
        <p:txBody>
          <a:bodyPr/>
          <a:lstStyle/>
          <a:p>
            <a:r>
              <a:rPr lang="en-US"/>
              <a:t>6/24/22</a:t>
            </a:r>
            <a:endParaRPr lang="en-US" dirty="0"/>
          </a:p>
        </p:txBody>
      </p:sp>
      <p:sp>
        <p:nvSpPr>
          <p:cNvPr id="6" name="Footer Placeholder 5">
            <a:extLst>
              <a:ext uri="{FF2B5EF4-FFF2-40B4-BE49-F238E27FC236}">
                <a16:creationId xmlns:a16="http://schemas.microsoft.com/office/drawing/2014/main" id="{B3211434-A211-8344-8DC9-84EED2C0C638}"/>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297798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2"/>
          <p:cNvSpPr>
            <a:spLocks noGrp="1" noChangeArrowheads="1"/>
          </p:cNvSpPr>
          <p:nvPr>
            <p:ph type="title" idx="4294967295"/>
          </p:nvPr>
        </p:nvSpPr>
        <p:spPr>
          <a:xfrm>
            <a:off x="1981200" y="196298"/>
            <a:ext cx="8458200" cy="857250"/>
          </a:xfrm>
        </p:spPr>
        <p:txBody>
          <a:bodyPr>
            <a:noAutofit/>
          </a:bodyPr>
          <a:lstStyle/>
          <a:p>
            <a:pPr algn="ctr" eaLnBrk="1" hangingPunct="1"/>
            <a:r>
              <a:rPr lang="en-US" sz="3200" dirty="0">
                <a:solidFill>
                  <a:srgbClr val="FFFF99"/>
                </a:solidFill>
              </a:rPr>
              <a:t>Diphtheria, Tetanus and Pertussis Vaccines </a:t>
            </a:r>
            <a:br>
              <a:rPr lang="en-US" sz="3200" dirty="0">
                <a:solidFill>
                  <a:srgbClr val="FFFF99"/>
                </a:solidFill>
              </a:rPr>
            </a:br>
            <a:r>
              <a:rPr lang="en-US" sz="3200" dirty="0">
                <a:solidFill>
                  <a:srgbClr val="FFFF99"/>
                </a:solidFill>
              </a:rPr>
              <a:t>for Children, Adolescents, and Adults</a:t>
            </a:r>
          </a:p>
        </p:txBody>
      </p:sp>
      <p:sp>
        <p:nvSpPr>
          <p:cNvPr id="196610" name="Rectangle 4"/>
          <p:cNvSpPr>
            <a:spLocks noGrp="1" noChangeArrowheads="1"/>
          </p:cNvSpPr>
          <p:nvPr>
            <p:ph type="body" idx="4294967295"/>
          </p:nvPr>
        </p:nvSpPr>
        <p:spPr>
          <a:xfrm>
            <a:off x="1053279" y="1259164"/>
            <a:ext cx="9430253" cy="1215450"/>
          </a:xfrm>
        </p:spPr>
        <p:txBody>
          <a:bodyPr>
            <a:normAutofit/>
          </a:bodyPr>
          <a:lstStyle/>
          <a:p>
            <a:pPr eaLnBrk="1" hangingPunct="1">
              <a:buFontTx/>
              <a:buNone/>
            </a:pPr>
            <a:r>
              <a:rPr lang="en-US" sz="2400" b="1" dirty="0">
                <a:latin typeface="+mj-lt"/>
              </a:rPr>
              <a:t>                              ACIP Recommendations:</a:t>
            </a:r>
          </a:p>
          <a:p>
            <a:pPr eaLnBrk="1" hangingPunct="1">
              <a:buFontTx/>
              <a:buNone/>
            </a:pPr>
            <a:r>
              <a:rPr lang="en-US" sz="2000" b="1" dirty="0" err="1"/>
              <a:t>DTaP</a:t>
            </a:r>
            <a:endParaRPr lang="en-US" sz="2000" b="1" dirty="0"/>
          </a:p>
          <a:p>
            <a:pPr lvl="1" eaLnBrk="1" hangingPunct="1">
              <a:buClr>
                <a:srgbClr val="FFFFCC"/>
              </a:buClr>
              <a:buFont typeface="Arial" panose="020B0604020202020204" pitchFamily="34" charset="0"/>
              <a:buChar char="•"/>
            </a:pPr>
            <a:r>
              <a:rPr lang="en-US" sz="2000" dirty="0"/>
              <a:t>Administered at 2, 4, 6, 15-18 months and 4-6 years (Not given after age 6)</a:t>
            </a:r>
          </a:p>
          <a:p>
            <a:pPr lvl="1" eaLnBrk="1" hangingPunct="1">
              <a:buClr>
                <a:srgbClr val="FFFFCC"/>
              </a:buClr>
              <a:buFont typeface="Arial" panose="020B0604020202020204" pitchFamily="34" charset="0"/>
              <a:buChar char="•"/>
            </a:pPr>
            <a:endParaRPr lang="en-US" sz="2000" dirty="0"/>
          </a:p>
          <a:p>
            <a:pPr marL="457200" lvl="1" indent="0" eaLnBrk="1" hangingPunct="1">
              <a:buClr>
                <a:srgbClr val="FFFFCC"/>
              </a:buClr>
              <a:buNone/>
            </a:pPr>
            <a:endParaRPr lang="en-US" sz="2000" dirty="0"/>
          </a:p>
          <a:p>
            <a:pPr marL="457200" lvl="1" indent="0" eaLnBrk="1" hangingPunct="1">
              <a:buClr>
                <a:srgbClr val="FFFFCC"/>
              </a:buClr>
              <a:buNone/>
            </a:pPr>
            <a:endParaRPr lang="en-US" sz="2000" dirty="0"/>
          </a:p>
          <a:p>
            <a:pPr marL="457200" lvl="1" indent="0" eaLnBrk="1" hangingPunct="1">
              <a:buClr>
                <a:srgbClr val="FFFFCC"/>
              </a:buClr>
              <a:buNone/>
            </a:pPr>
            <a:endParaRPr lang="en-US" sz="1500" dirty="0"/>
          </a:p>
          <a:p>
            <a:pPr lvl="1" eaLnBrk="1" hangingPunct="1">
              <a:buClr>
                <a:srgbClr val="FFFFCC"/>
              </a:buClr>
              <a:buFont typeface="Arial" panose="020B0604020202020204" pitchFamily="34" charset="0"/>
              <a:buChar char="•"/>
            </a:pPr>
            <a:endParaRPr lang="en-US" sz="2000" dirty="0"/>
          </a:p>
        </p:txBody>
      </p:sp>
      <p:sp>
        <p:nvSpPr>
          <p:cNvPr id="265221" name="Text Box 5"/>
          <p:cNvSpPr txBox="1">
            <a:spLocks noChangeArrowheads="1"/>
          </p:cNvSpPr>
          <p:nvPr/>
        </p:nvSpPr>
        <p:spPr bwMode="auto">
          <a:xfrm>
            <a:off x="2131265" y="3680328"/>
            <a:ext cx="8458200" cy="823302"/>
          </a:xfrm>
          <a:prstGeom prst="rect">
            <a:avLst/>
          </a:prstGeom>
          <a:noFill/>
          <a:ln w="9525">
            <a:noFill/>
            <a:miter lim="800000"/>
            <a:headEnd/>
            <a:tailEnd/>
          </a:ln>
        </p:spPr>
        <p:txBody>
          <a:bodyPr wrap="square">
            <a:spAutoFit/>
          </a:bodyPr>
          <a:lstStyle/>
          <a:p>
            <a:pPr marL="0" lvl="1" defTabSz="685800">
              <a:spcBef>
                <a:spcPts val="900"/>
              </a:spcBef>
              <a:buClr>
                <a:srgbClr val="FFFFCC"/>
              </a:buClr>
            </a:pPr>
            <a:r>
              <a:rPr lang="en-US" sz="2000" kern="0" dirty="0">
                <a:latin typeface="Calibri" pitchFamily="34" charset="0"/>
              </a:rPr>
              <a:t> </a:t>
            </a:r>
          </a:p>
          <a:p>
            <a:pPr marL="0" lvl="1" defTabSz="685800">
              <a:spcBef>
                <a:spcPts val="900"/>
              </a:spcBef>
              <a:buClr>
                <a:srgbClr val="FFFFCC"/>
              </a:buClr>
            </a:pPr>
            <a:r>
              <a:rPr lang="en-US" sz="2000" kern="0" dirty="0">
                <a:latin typeface="Calibri" pitchFamily="34" charset="0"/>
              </a:rPr>
              <a:t>	</a:t>
            </a:r>
            <a:endParaRPr lang="en-US" sz="2000" b="1" kern="0" dirty="0">
              <a:latin typeface="Calibri" pitchFamily="34" charset="0"/>
            </a:endParaRPr>
          </a:p>
        </p:txBody>
      </p:sp>
      <p:sp>
        <p:nvSpPr>
          <p:cNvPr id="9" name="Rectangle 8"/>
          <p:cNvSpPr>
            <a:spLocks noChangeArrowheads="1"/>
          </p:cNvSpPr>
          <p:nvPr/>
        </p:nvSpPr>
        <p:spPr bwMode="auto">
          <a:xfrm>
            <a:off x="1806959" y="5605821"/>
            <a:ext cx="7696200" cy="461665"/>
          </a:xfrm>
          <a:prstGeom prst="rect">
            <a:avLst/>
          </a:prstGeom>
          <a:noFill/>
          <a:ln w="9525">
            <a:noFill/>
            <a:miter lim="800000"/>
            <a:headEnd/>
            <a:tailEnd/>
          </a:ln>
        </p:spPr>
        <p:txBody>
          <a:bodyPr wrap="square">
            <a:spAutoFit/>
          </a:bodyPr>
          <a:lstStyle/>
          <a:p>
            <a:pPr marL="0" lvl="1" algn="ctr" defTabSz="685800">
              <a:spcBef>
                <a:spcPct val="50000"/>
              </a:spcBef>
              <a:buClr>
                <a:srgbClr val="FFFFCC"/>
              </a:buClr>
            </a:pPr>
            <a:r>
              <a:rPr lang="en-US" sz="2400" u="sng" kern="0" dirty="0"/>
              <a:t>No minimum interval between doses of Td and </a:t>
            </a:r>
            <a:r>
              <a:rPr lang="en-US" sz="2400" u="sng" kern="0" dirty="0" err="1"/>
              <a:t>Tdap</a:t>
            </a:r>
            <a:r>
              <a:rPr lang="en-US" sz="2400" u="sng" kern="0" dirty="0"/>
              <a:t>** </a:t>
            </a:r>
          </a:p>
        </p:txBody>
      </p:sp>
      <p:sp>
        <p:nvSpPr>
          <p:cNvPr id="13" name="Rectangle 12"/>
          <p:cNvSpPr/>
          <p:nvPr/>
        </p:nvSpPr>
        <p:spPr>
          <a:xfrm>
            <a:off x="1663144" y="4965295"/>
            <a:ext cx="7983830" cy="563231"/>
          </a:xfrm>
          <a:prstGeom prst="rect">
            <a:avLst/>
          </a:prstGeom>
        </p:spPr>
        <p:txBody>
          <a:bodyPr wrap="square">
            <a:spAutoFit/>
          </a:bodyPr>
          <a:lstStyle/>
          <a:p>
            <a:pPr algn="ctr" defTabSz="685800">
              <a:lnSpc>
                <a:spcPct val="85000"/>
              </a:lnSpc>
              <a:spcBef>
                <a:spcPct val="30000"/>
              </a:spcBef>
              <a:buClr>
                <a:srgbClr val="FFFFFF"/>
              </a:buClr>
              <a:defRPr/>
            </a:pPr>
            <a:r>
              <a:rPr lang="en-US" b="1" kern="0" dirty="0"/>
              <a:t>2021 Childhood Schedule: </a:t>
            </a:r>
            <a:r>
              <a:rPr lang="en-US" kern="0" dirty="0"/>
              <a:t>Children 7-10 years of age who receive </a:t>
            </a:r>
            <a:r>
              <a:rPr lang="en-US" kern="0" dirty="0" err="1"/>
              <a:t>Tdap</a:t>
            </a:r>
            <a:r>
              <a:rPr lang="en-US" kern="0" dirty="0"/>
              <a:t> as part of the catch-up series </a:t>
            </a:r>
            <a:r>
              <a:rPr lang="en-US" u="sng" kern="0" dirty="0"/>
              <a:t>should</a:t>
            </a:r>
            <a:r>
              <a:rPr lang="en-US" kern="0" dirty="0"/>
              <a:t> be given </a:t>
            </a:r>
            <a:r>
              <a:rPr lang="en-US" kern="0" dirty="0" err="1"/>
              <a:t>Tdap</a:t>
            </a:r>
            <a:r>
              <a:rPr lang="en-US" kern="0" dirty="0"/>
              <a:t> again at ages 11-12 years.*</a:t>
            </a:r>
          </a:p>
        </p:txBody>
      </p:sp>
      <p:sp>
        <p:nvSpPr>
          <p:cNvPr id="2" name="TextBox 1"/>
          <p:cNvSpPr txBox="1"/>
          <p:nvPr/>
        </p:nvSpPr>
        <p:spPr>
          <a:xfrm>
            <a:off x="1053279" y="2542876"/>
            <a:ext cx="10314042" cy="2554545"/>
          </a:xfrm>
          <a:prstGeom prst="rect">
            <a:avLst/>
          </a:prstGeom>
          <a:noFill/>
        </p:spPr>
        <p:txBody>
          <a:bodyPr wrap="none" rtlCol="0">
            <a:spAutoFit/>
          </a:bodyPr>
          <a:lstStyle/>
          <a:p>
            <a:r>
              <a:rPr lang="en-US" sz="2000" b="1" dirty="0" err="1"/>
              <a:t>Tdap</a:t>
            </a:r>
            <a:r>
              <a:rPr lang="en-US" sz="2000" b="1" dirty="0"/>
              <a:t>---can now be used any time Td is indicated</a:t>
            </a:r>
          </a:p>
          <a:p>
            <a:pPr marL="800100" lvl="1" indent="-342900">
              <a:buFont typeface="Arial" panose="020B0604020202020204" pitchFamily="34" charset="0"/>
              <a:buChar char="•"/>
            </a:pPr>
            <a:r>
              <a:rPr lang="en-US" sz="2000" kern="0" dirty="0"/>
              <a:t>Children and adolescents starting at 11 or 12 years of age</a:t>
            </a:r>
            <a:endParaRPr lang="en-US" sz="2000" b="1" kern="0" dirty="0"/>
          </a:p>
          <a:p>
            <a:pPr marL="800100" lvl="1" indent="-342900">
              <a:buFont typeface="Arial" panose="020B0604020202020204" pitchFamily="34" charset="0"/>
              <a:buChar char="•"/>
            </a:pPr>
            <a:r>
              <a:rPr lang="en-US" sz="2000" kern="0" dirty="0"/>
              <a:t>Any adult who has not received a dose</a:t>
            </a:r>
          </a:p>
          <a:p>
            <a:pPr marL="800100" lvl="1" indent="-342900">
              <a:buFont typeface="Arial" panose="020B0604020202020204" pitchFamily="34" charset="0"/>
              <a:buChar char="•"/>
            </a:pPr>
            <a:r>
              <a:rPr lang="en-US" sz="2000" kern="0" dirty="0"/>
              <a:t>Routine decennial booster</a:t>
            </a:r>
          </a:p>
          <a:p>
            <a:pPr marL="800100" lvl="1" indent="-342900">
              <a:buFont typeface="Arial" panose="020B0604020202020204" pitchFamily="34" charset="0"/>
              <a:buChar char="•"/>
            </a:pPr>
            <a:r>
              <a:rPr lang="en-US" sz="2000" kern="0" dirty="0"/>
              <a:t>Tetanus prophylaxis for wound management</a:t>
            </a:r>
          </a:p>
          <a:p>
            <a:pPr marL="800100" lvl="1" indent="-342900">
              <a:buFont typeface="Arial" panose="020B0604020202020204" pitchFamily="34" charset="0"/>
              <a:buChar char="•"/>
            </a:pPr>
            <a:r>
              <a:rPr lang="en-US" sz="2000" kern="0" dirty="0"/>
              <a:t>Unvaccinated persons 7-18 yrs. of age</a:t>
            </a:r>
          </a:p>
          <a:p>
            <a:pPr marL="1257300" lvl="2" indent="-342900">
              <a:buFont typeface="Arial" panose="020B0604020202020204" pitchFamily="34" charset="0"/>
              <a:buChar char="•"/>
            </a:pPr>
            <a:r>
              <a:rPr lang="en-US" sz="2000" kern="0" dirty="0"/>
              <a:t>3 doses  of Td or </a:t>
            </a:r>
            <a:r>
              <a:rPr lang="en-US" sz="2000" kern="0" dirty="0" err="1"/>
              <a:t>Tdap</a:t>
            </a:r>
            <a:r>
              <a:rPr lang="en-US" sz="2000" kern="0" dirty="0"/>
              <a:t> given at appropriate intervals—see Catch-up Schedule*</a:t>
            </a:r>
          </a:p>
          <a:p>
            <a:pPr marL="800100" lvl="1" indent="-342900">
              <a:buFont typeface="Arial" panose="020B0604020202020204" pitchFamily="34" charset="0"/>
              <a:buChar char="•"/>
            </a:pPr>
            <a:endParaRPr lang="en-US" sz="2000" dirty="0">
              <a:latin typeface="+mj-lt"/>
            </a:endParaRPr>
          </a:p>
        </p:txBody>
      </p:sp>
      <p:sp>
        <p:nvSpPr>
          <p:cNvPr id="3" name="TextBox 2"/>
          <p:cNvSpPr txBox="1"/>
          <p:nvPr/>
        </p:nvSpPr>
        <p:spPr>
          <a:xfrm>
            <a:off x="6957675" y="6444476"/>
            <a:ext cx="5695121" cy="307777"/>
          </a:xfrm>
          <a:prstGeom prst="rect">
            <a:avLst/>
          </a:prstGeom>
          <a:noFill/>
        </p:spPr>
        <p:txBody>
          <a:bodyPr wrap="square" rtlCol="0">
            <a:spAutoFit/>
          </a:bodyPr>
          <a:lstStyle/>
          <a:p>
            <a:r>
              <a:rPr lang="en-US" sz="1400" dirty="0"/>
              <a:t>**https://www.immunize.org/catg.d/p2055.pdf</a:t>
            </a:r>
          </a:p>
        </p:txBody>
      </p:sp>
      <p:sp>
        <p:nvSpPr>
          <p:cNvPr id="5" name="Slide Number Placeholder 4"/>
          <p:cNvSpPr>
            <a:spLocks noGrp="1"/>
          </p:cNvSpPr>
          <p:nvPr>
            <p:ph type="sldNum" sz="quarter" idx="12"/>
          </p:nvPr>
        </p:nvSpPr>
        <p:spPr/>
        <p:txBody>
          <a:bodyPr/>
          <a:lstStyle/>
          <a:p>
            <a:fld id="{6D22F896-40B5-4ADD-8801-0D06FADFA095}" type="slidenum">
              <a:rPr lang="en-US" smtClean="0"/>
              <a:t>9</a:t>
            </a:fld>
            <a:endParaRPr lang="en-US" dirty="0"/>
          </a:p>
        </p:txBody>
      </p:sp>
      <p:sp>
        <p:nvSpPr>
          <p:cNvPr id="12" name="TextBox 11"/>
          <p:cNvSpPr txBox="1"/>
          <p:nvPr/>
        </p:nvSpPr>
        <p:spPr>
          <a:xfrm>
            <a:off x="0" y="6444476"/>
            <a:ext cx="7243848" cy="276999"/>
          </a:xfrm>
          <a:prstGeom prst="rect">
            <a:avLst/>
          </a:prstGeom>
          <a:noFill/>
        </p:spPr>
        <p:txBody>
          <a:bodyPr wrap="square" rtlCol="0">
            <a:spAutoFit/>
          </a:bodyPr>
          <a:lstStyle/>
          <a:p>
            <a:r>
              <a:rPr lang="en-US" sz="1200" dirty="0"/>
              <a:t>*https://www.cdc.gov/vaccines/schedules/downloads/child/0-18yrs-child-combined-schedule.pdf*</a:t>
            </a:r>
          </a:p>
        </p:txBody>
      </p:sp>
      <p:sp>
        <p:nvSpPr>
          <p:cNvPr id="4" name="Date Placeholder 3">
            <a:extLst>
              <a:ext uri="{FF2B5EF4-FFF2-40B4-BE49-F238E27FC236}">
                <a16:creationId xmlns:a16="http://schemas.microsoft.com/office/drawing/2014/main" id="{0388786E-6E4B-A64E-89F6-771024F4C13E}"/>
              </a:ext>
            </a:extLst>
          </p:cNvPr>
          <p:cNvSpPr>
            <a:spLocks noGrp="1"/>
          </p:cNvSpPr>
          <p:nvPr>
            <p:ph type="dt" sz="half" idx="10"/>
          </p:nvPr>
        </p:nvSpPr>
        <p:spPr/>
        <p:txBody>
          <a:bodyPr/>
          <a:lstStyle/>
          <a:p>
            <a:r>
              <a:rPr lang="en-US"/>
              <a:t>6/24/22</a:t>
            </a:r>
            <a:endParaRPr lang="en-US" dirty="0"/>
          </a:p>
        </p:txBody>
      </p:sp>
      <p:sp>
        <p:nvSpPr>
          <p:cNvPr id="6" name="Footer Placeholder 5">
            <a:extLst>
              <a:ext uri="{FF2B5EF4-FFF2-40B4-BE49-F238E27FC236}">
                <a16:creationId xmlns:a16="http://schemas.microsoft.com/office/drawing/2014/main" id="{6EEDD407-CB2C-FB44-B4CC-A251A7C3A4F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6448521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522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522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63370" y="188258"/>
            <a:ext cx="6669741" cy="584775"/>
          </a:xfrm>
          <a:prstGeom prst="rect">
            <a:avLst/>
          </a:prstGeom>
          <a:noFill/>
        </p:spPr>
        <p:txBody>
          <a:bodyPr wrap="square" rtlCol="0">
            <a:spAutoFit/>
          </a:bodyPr>
          <a:lstStyle/>
          <a:p>
            <a:pPr algn="ctr"/>
            <a:r>
              <a:rPr lang="en-US" sz="3200" dirty="0">
                <a:solidFill>
                  <a:schemeClr val="accent5">
                    <a:lumMod val="60000"/>
                    <a:lumOff val="40000"/>
                  </a:schemeClr>
                </a:solidFill>
                <a:latin typeface="+mj-lt"/>
              </a:rPr>
              <a:t>Online Resources*</a:t>
            </a:r>
          </a:p>
        </p:txBody>
      </p:sp>
      <p:sp>
        <p:nvSpPr>
          <p:cNvPr id="3" name="TextBox 2"/>
          <p:cNvSpPr txBox="1"/>
          <p:nvPr/>
        </p:nvSpPr>
        <p:spPr>
          <a:xfrm>
            <a:off x="603556" y="974076"/>
            <a:ext cx="11712388" cy="5570756"/>
          </a:xfrm>
          <a:prstGeom prst="rect">
            <a:avLst/>
          </a:prstGeom>
          <a:noFill/>
        </p:spPr>
        <p:txBody>
          <a:bodyPr wrap="square" rtlCol="0">
            <a:spAutoFit/>
          </a:bodyPr>
          <a:lstStyle/>
          <a:p>
            <a:r>
              <a:rPr lang="en-US" sz="2800" dirty="0">
                <a:solidFill>
                  <a:srgbClr val="92D050"/>
                </a:solidFill>
              </a:rPr>
              <a:t>Current Childhood and Adult Immunization Schedules – </a:t>
            </a:r>
            <a:r>
              <a:rPr lang="en-US" sz="2800" dirty="0"/>
              <a:t>www.cdc.gov/vaccines/schedules/index.html</a:t>
            </a:r>
          </a:p>
          <a:p>
            <a:endParaRPr lang="en-US" sz="2800" dirty="0"/>
          </a:p>
          <a:p>
            <a:r>
              <a:rPr lang="en-US" sz="2800" dirty="0">
                <a:solidFill>
                  <a:srgbClr val="92D050"/>
                </a:solidFill>
              </a:rPr>
              <a:t>Parent’s Guide to Childhood Immunizations – </a:t>
            </a:r>
            <a:r>
              <a:rPr lang="en-US" sz="2800" dirty="0"/>
              <a:t>www.cdc.gov/vaccines/parents/tools/parents-guide/index.html</a:t>
            </a:r>
          </a:p>
          <a:p>
            <a:endParaRPr lang="en-US" sz="2800" dirty="0"/>
          </a:p>
          <a:p>
            <a:r>
              <a:rPr lang="en-US" sz="2800" dirty="0">
                <a:solidFill>
                  <a:srgbClr val="92D050"/>
                </a:solidFill>
              </a:rPr>
              <a:t>Order Information for Free CDC Immunization Materials for Providers and Patients – </a:t>
            </a:r>
            <a:r>
              <a:rPr lang="en-US" sz="2800" dirty="0"/>
              <a:t>wwwn.cdc.gov/pubs/CDCInfoOnDemand.aspx</a:t>
            </a:r>
          </a:p>
          <a:p>
            <a:endParaRPr lang="en-US" sz="2800" dirty="0"/>
          </a:p>
          <a:p>
            <a:r>
              <a:rPr lang="en-US" sz="2800" dirty="0">
                <a:solidFill>
                  <a:srgbClr val="92D050"/>
                </a:solidFill>
              </a:rPr>
              <a:t>Vaccine Labels to Organize a Storage Unit – </a:t>
            </a:r>
            <a:r>
              <a:rPr lang="en-US" sz="2800" dirty="0"/>
              <a:t>www.cdc.gov/vaccines/hcp/admin/storage/guide/vaccine-storage-labels.pdf</a:t>
            </a:r>
          </a:p>
          <a:p>
            <a:endParaRPr lang="en-US" sz="2000" dirty="0"/>
          </a:p>
        </p:txBody>
      </p:sp>
      <p:sp>
        <p:nvSpPr>
          <p:cNvPr id="4" name="TextBox 3"/>
          <p:cNvSpPr txBox="1"/>
          <p:nvPr/>
        </p:nvSpPr>
        <p:spPr>
          <a:xfrm>
            <a:off x="2076713" y="6438098"/>
            <a:ext cx="12694025" cy="307777"/>
          </a:xfrm>
          <a:prstGeom prst="rect">
            <a:avLst/>
          </a:prstGeom>
          <a:noFill/>
        </p:spPr>
        <p:txBody>
          <a:bodyPr wrap="square" rtlCol="0">
            <a:spAutoFit/>
          </a:bodyPr>
          <a:lstStyle/>
          <a:p>
            <a:r>
              <a:rPr lang="en-US" sz="1400" dirty="0"/>
              <a:t>*Course Resource—Epidemiology &amp; Prevention of Vaccine-Preventable Diseases—C296544-E</a:t>
            </a:r>
          </a:p>
        </p:txBody>
      </p:sp>
      <p:sp>
        <p:nvSpPr>
          <p:cNvPr id="6" name="Slide Number Placeholder 5"/>
          <p:cNvSpPr>
            <a:spLocks noGrp="1"/>
          </p:cNvSpPr>
          <p:nvPr>
            <p:ph type="sldNum" sz="quarter" idx="12"/>
          </p:nvPr>
        </p:nvSpPr>
        <p:spPr/>
        <p:txBody>
          <a:bodyPr/>
          <a:lstStyle/>
          <a:p>
            <a:fld id="{6D22F896-40B5-4ADD-8801-0D06FADFA095}" type="slidenum">
              <a:rPr lang="en-US" smtClean="0"/>
              <a:t>90</a:t>
            </a:fld>
            <a:endParaRPr lang="en-US" dirty="0"/>
          </a:p>
        </p:txBody>
      </p:sp>
      <p:sp>
        <p:nvSpPr>
          <p:cNvPr id="5" name="Date Placeholder 4">
            <a:extLst>
              <a:ext uri="{FF2B5EF4-FFF2-40B4-BE49-F238E27FC236}">
                <a16:creationId xmlns:a16="http://schemas.microsoft.com/office/drawing/2014/main" id="{A590B210-A4AB-BD4C-BBD7-BD320E5C866C}"/>
              </a:ext>
            </a:extLst>
          </p:cNvPr>
          <p:cNvSpPr>
            <a:spLocks noGrp="1"/>
          </p:cNvSpPr>
          <p:nvPr>
            <p:ph type="dt" sz="half" idx="10"/>
          </p:nvPr>
        </p:nvSpPr>
        <p:spPr/>
        <p:txBody>
          <a:bodyPr/>
          <a:lstStyle/>
          <a:p>
            <a:r>
              <a:rPr lang="en-US"/>
              <a:t>6/24/22</a:t>
            </a:r>
            <a:endParaRPr lang="en-US" dirty="0"/>
          </a:p>
        </p:txBody>
      </p:sp>
      <p:sp>
        <p:nvSpPr>
          <p:cNvPr id="7" name="Footer Placeholder 6">
            <a:extLst>
              <a:ext uri="{FF2B5EF4-FFF2-40B4-BE49-F238E27FC236}">
                <a16:creationId xmlns:a16="http://schemas.microsoft.com/office/drawing/2014/main" id="{656ECA7A-7862-3548-B552-9483CBE4358A}"/>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6323489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5750" y="268897"/>
            <a:ext cx="11906250" cy="6124754"/>
          </a:xfrm>
          <a:prstGeom prst="rect">
            <a:avLst/>
          </a:prstGeom>
        </p:spPr>
        <p:txBody>
          <a:bodyPr wrap="square">
            <a:spAutoFit/>
          </a:bodyPr>
          <a:lstStyle/>
          <a:p>
            <a:r>
              <a:rPr lang="en-US" sz="2800" dirty="0">
                <a:solidFill>
                  <a:srgbClr val="92D050"/>
                </a:solidFill>
              </a:rPr>
              <a:t>Vaccine Information Statements (VISs) –</a:t>
            </a:r>
            <a:r>
              <a:rPr lang="en-US" sz="2800" dirty="0"/>
              <a:t>www.cdc.gov/vaccines/hcp/vis/current-vis.html</a:t>
            </a:r>
          </a:p>
          <a:p>
            <a:endParaRPr lang="en-US" sz="2800" dirty="0"/>
          </a:p>
          <a:p>
            <a:r>
              <a:rPr lang="en-US" sz="2800" dirty="0">
                <a:solidFill>
                  <a:schemeClr val="accent3">
                    <a:lumMod val="75000"/>
                  </a:schemeClr>
                </a:solidFill>
              </a:rPr>
              <a:t>Refusal to Vaccinate Form </a:t>
            </a:r>
            <a:r>
              <a:rPr lang="en-US" sz="2800" dirty="0">
                <a:solidFill>
                  <a:srgbClr val="92D050"/>
                </a:solidFill>
              </a:rPr>
              <a:t>–</a:t>
            </a:r>
          </a:p>
          <a:p>
            <a:r>
              <a:rPr lang="en-US" sz="2800" dirty="0"/>
              <a:t>https://www.aap.org/en-us/documents/immunization_refusaltovaccinate.pdf</a:t>
            </a:r>
          </a:p>
          <a:p>
            <a:endParaRPr lang="en-US" sz="2800" dirty="0">
              <a:solidFill>
                <a:schemeClr val="accent3">
                  <a:lumMod val="75000"/>
                </a:schemeClr>
              </a:solidFill>
            </a:endParaRPr>
          </a:p>
          <a:p>
            <a:r>
              <a:rPr lang="en-US" sz="2800" dirty="0">
                <a:solidFill>
                  <a:srgbClr val="92D050"/>
                </a:solidFill>
              </a:rPr>
              <a:t>Standing Orders (Explanation and Templates) – </a:t>
            </a:r>
            <a:r>
              <a:rPr lang="en-US" sz="2800" dirty="0"/>
              <a:t>www.immunize.org/standing-orders/</a:t>
            </a:r>
          </a:p>
          <a:p>
            <a:endParaRPr lang="en-US" sz="2800" dirty="0"/>
          </a:p>
          <a:p>
            <a:r>
              <a:rPr lang="en-US" sz="2800" dirty="0">
                <a:solidFill>
                  <a:srgbClr val="92D050"/>
                </a:solidFill>
              </a:rPr>
              <a:t>Ask the Experts – </a:t>
            </a:r>
            <a:r>
              <a:rPr lang="en-US" sz="2800" dirty="0"/>
              <a:t>www.immunize.org/askexperts/</a:t>
            </a:r>
          </a:p>
          <a:p>
            <a:endParaRPr lang="en-US" sz="2800" dirty="0"/>
          </a:p>
          <a:p>
            <a:r>
              <a:rPr lang="en-US" sz="2800" dirty="0">
                <a:solidFill>
                  <a:srgbClr val="92D050"/>
                </a:solidFill>
              </a:rPr>
              <a:t>General Best Practice Guidelines for Immunization – </a:t>
            </a:r>
            <a:r>
              <a:rPr lang="en-US" sz="2800" dirty="0"/>
              <a:t>https://www.cdc.gov/vaccines/hcp/acip-recs/general-recs/index.html</a:t>
            </a:r>
          </a:p>
        </p:txBody>
      </p:sp>
      <p:sp>
        <p:nvSpPr>
          <p:cNvPr id="4" name="TextBox 3"/>
          <p:cNvSpPr txBox="1"/>
          <p:nvPr/>
        </p:nvSpPr>
        <p:spPr>
          <a:xfrm>
            <a:off x="2090798" y="6418589"/>
            <a:ext cx="12694025" cy="307777"/>
          </a:xfrm>
          <a:prstGeom prst="rect">
            <a:avLst/>
          </a:prstGeom>
          <a:noFill/>
        </p:spPr>
        <p:txBody>
          <a:bodyPr wrap="square" rtlCol="0">
            <a:spAutoFit/>
          </a:bodyPr>
          <a:lstStyle/>
          <a:p>
            <a:r>
              <a:rPr lang="en-US" sz="1400" dirty="0"/>
              <a:t>*Course Resource—Epidemiology &amp; Prevention of Vaccine-Preventable Diseases—C296544-E</a:t>
            </a:r>
          </a:p>
        </p:txBody>
      </p:sp>
      <p:sp>
        <p:nvSpPr>
          <p:cNvPr id="5" name="Slide Number Placeholder 4"/>
          <p:cNvSpPr>
            <a:spLocks noGrp="1"/>
          </p:cNvSpPr>
          <p:nvPr>
            <p:ph type="sldNum" sz="quarter" idx="12"/>
          </p:nvPr>
        </p:nvSpPr>
        <p:spPr/>
        <p:txBody>
          <a:bodyPr/>
          <a:lstStyle/>
          <a:p>
            <a:fld id="{6D22F896-40B5-4ADD-8801-0D06FADFA095}" type="slidenum">
              <a:rPr lang="en-US" smtClean="0"/>
              <a:t>91</a:t>
            </a:fld>
            <a:endParaRPr lang="en-US" dirty="0"/>
          </a:p>
        </p:txBody>
      </p:sp>
      <p:sp>
        <p:nvSpPr>
          <p:cNvPr id="2" name="Date Placeholder 1">
            <a:extLst>
              <a:ext uri="{FF2B5EF4-FFF2-40B4-BE49-F238E27FC236}">
                <a16:creationId xmlns:a16="http://schemas.microsoft.com/office/drawing/2014/main" id="{A0468D79-047B-5040-8A0D-8AE6EC18E441}"/>
              </a:ext>
            </a:extLst>
          </p:cNvPr>
          <p:cNvSpPr>
            <a:spLocks noGrp="1"/>
          </p:cNvSpPr>
          <p:nvPr>
            <p:ph type="dt" sz="half" idx="10"/>
          </p:nvPr>
        </p:nvSpPr>
        <p:spPr/>
        <p:txBody>
          <a:bodyPr/>
          <a:lstStyle/>
          <a:p>
            <a:r>
              <a:rPr lang="en-US"/>
              <a:t>6/24/22</a:t>
            </a:r>
            <a:endParaRPr lang="en-US" dirty="0"/>
          </a:p>
        </p:txBody>
      </p:sp>
      <p:sp>
        <p:nvSpPr>
          <p:cNvPr id="6" name="Footer Placeholder 5">
            <a:extLst>
              <a:ext uri="{FF2B5EF4-FFF2-40B4-BE49-F238E27FC236}">
                <a16:creationId xmlns:a16="http://schemas.microsoft.com/office/drawing/2014/main" id="{715CB41D-0443-1E43-9418-9904C4792605}"/>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06822457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2"/>
          <p:cNvSpPr>
            <a:spLocks noGrp="1" noChangeArrowheads="1"/>
          </p:cNvSpPr>
          <p:nvPr>
            <p:ph type="ctrTitle" idx="4294967295"/>
          </p:nvPr>
        </p:nvSpPr>
        <p:spPr>
          <a:xfrm>
            <a:off x="2057401" y="350168"/>
            <a:ext cx="7772400" cy="806450"/>
          </a:xfrm>
        </p:spPr>
        <p:txBody>
          <a:bodyPr/>
          <a:lstStyle/>
          <a:p>
            <a:pPr algn="ctr" eaLnBrk="1" hangingPunct="1"/>
            <a:r>
              <a:rPr lang="en-US" sz="3600" dirty="0">
                <a:solidFill>
                  <a:srgbClr val="FFFF99"/>
                </a:solidFill>
              </a:rPr>
              <a:t>Questions?</a:t>
            </a:r>
          </a:p>
        </p:txBody>
      </p:sp>
      <p:sp>
        <p:nvSpPr>
          <p:cNvPr id="328706" name="Rectangle 3"/>
          <p:cNvSpPr>
            <a:spLocks noGrp="1" noChangeArrowheads="1"/>
          </p:cNvSpPr>
          <p:nvPr>
            <p:ph type="subTitle" idx="4294967295"/>
          </p:nvPr>
        </p:nvSpPr>
        <p:spPr>
          <a:xfrm>
            <a:off x="938049" y="1192226"/>
            <a:ext cx="10011104" cy="1214438"/>
          </a:xfrm>
        </p:spPr>
        <p:txBody>
          <a:bodyPr>
            <a:normAutofit fontScale="85000" lnSpcReduction="10000"/>
          </a:bodyPr>
          <a:lstStyle/>
          <a:p>
            <a:pPr marL="0" indent="0" algn="ctr">
              <a:buNone/>
            </a:pPr>
            <a:r>
              <a:rPr lang="en-US" sz="3000" b="1" dirty="0"/>
              <a:t>Contacts for more immunization information and resources!</a:t>
            </a:r>
          </a:p>
          <a:p>
            <a:pPr marL="0" indent="0">
              <a:buNone/>
            </a:pPr>
            <a:endParaRPr lang="en-US" sz="2400" b="1" dirty="0"/>
          </a:p>
          <a:p>
            <a:pPr marL="0" indent="0">
              <a:buNone/>
            </a:pPr>
            <a:r>
              <a:rPr lang="en-US" sz="2400" b="1" dirty="0">
                <a:solidFill>
                  <a:srgbClr val="FFFFCC"/>
                </a:solidFill>
                <a:latin typeface="Arial" charset="0"/>
              </a:rPr>
              <a:t>				</a:t>
            </a:r>
          </a:p>
          <a:p>
            <a:pPr marL="0" indent="0" algn="ctr">
              <a:buNone/>
            </a:pPr>
            <a:endParaRPr lang="en-US" sz="2000" b="1" dirty="0">
              <a:solidFill>
                <a:srgbClr val="FFFFCC"/>
              </a:solidFill>
              <a:latin typeface="Arial" charset="0"/>
            </a:endParaRPr>
          </a:p>
        </p:txBody>
      </p:sp>
      <p:sp>
        <p:nvSpPr>
          <p:cNvPr id="328707" name="Text Box 4"/>
          <p:cNvSpPr txBox="1">
            <a:spLocks noChangeArrowheads="1"/>
          </p:cNvSpPr>
          <p:nvPr/>
        </p:nvSpPr>
        <p:spPr bwMode="auto">
          <a:xfrm>
            <a:off x="1524001" y="4633914"/>
            <a:ext cx="4670425" cy="396875"/>
          </a:xfrm>
          <a:prstGeom prst="rect">
            <a:avLst/>
          </a:prstGeom>
          <a:noFill/>
          <a:ln w="9525">
            <a:noFill/>
            <a:miter lim="800000"/>
            <a:headEnd/>
            <a:tailEnd/>
          </a:ln>
        </p:spPr>
        <p:txBody>
          <a:bodyPr>
            <a:spAutoFit/>
          </a:bodyPr>
          <a:lstStyle/>
          <a:p>
            <a:pPr>
              <a:spcBef>
                <a:spcPct val="50000"/>
              </a:spcBef>
            </a:pPr>
            <a:endParaRPr lang="en-US" sz="2000" b="1">
              <a:solidFill>
                <a:srgbClr val="FFFF66"/>
              </a:solidFill>
            </a:endParaRPr>
          </a:p>
        </p:txBody>
      </p:sp>
      <p:sp>
        <p:nvSpPr>
          <p:cNvPr id="2" name="Rectangle 5"/>
          <p:cNvSpPr>
            <a:spLocks noChangeArrowheads="1"/>
          </p:cNvSpPr>
          <p:nvPr/>
        </p:nvSpPr>
        <p:spPr bwMode="auto">
          <a:xfrm>
            <a:off x="2057401" y="1676401"/>
            <a:ext cx="8329613" cy="4935537"/>
          </a:xfrm>
          <a:prstGeom prst="rect">
            <a:avLst/>
          </a:prstGeom>
          <a:noFill/>
          <a:ln w="9525">
            <a:noFill/>
            <a:miter lim="800000"/>
            <a:headEnd/>
            <a:tailEnd/>
          </a:ln>
        </p:spPr>
        <p:txBody>
          <a:bodyPr tIns="45718" bIns="45718"/>
          <a:lstStyle/>
          <a:p>
            <a:pPr>
              <a:spcBef>
                <a:spcPct val="20000"/>
              </a:spcBef>
            </a:pPr>
            <a:r>
              <a:rPr lang="en-US" sz="2000" dirty="0">
                <a:solidFill>
                  <a:srgbClr val="FFFF99"/>
                </a:solidFill>
                <a:latin typeface="Calibri" pitchFamily="34" charset="0"/>
              </a:rPr>
              <a:t>National Center for Immunization and Respiratory Diseases, CDC</a:t>
            </a:r>
          </a:p>
          <a:p>
            <a:pPr>
              <a:spcBef>
                <a:spcPct val="20000"/>
              </a:spcBef>
            </a:pPr>
            <a:r>
              <a:rPr lang="en-US" sz="2000" dirty="0">
                <a:solidFill>
                  <a:srgbClr val="FFFFFF"/>
                </a:solidFill>
                <a:latin typeface="Calibri" pitchFamily="34" charset="0"/>
              </a:rPr>
              <a:t>E-mail</a:t>
            </a:r>
            <a:r>
              <a:rPr lang="en-US" sz="2000" dirty="0">
                <a:solidFill>
                  <a:srgbClr val="FFFFCC"/>
                </a:solidFill>
                <a:latin typeface="Calibri" pitchFamily="34" charset="0"/>
              </a:rPr>
              <a:t> 	</a:t>
            </a:r>
            <a:r>
              <a:rPr lang="en-US" sz="2000" dirty="0">
                <a:solidFill>
                  <a:srgbClr val="A50021">
                    <a:lumMod val="60000"/>
                    <a:lumOff val="40000"/>
                  </a:srgbClr>
                </a:solidFill>
                <a:latin typeface="Calibri" pitchFamily="34" charset="0"/>
              </a:rPr>
              <a:t>       </a:t>
            </a:r>
            <a:r>
              <a:rPr lang="en-US" sz="2000" dirty="0">
                <a:solidFill>
                  <a:srgbClr val="A50021">
                    <a:lumMod val="60000"/>
                    <a:lumOff val="40000"/>
                  </a:srgbClr>
                </a:solidFill>
                <a:latin typeface="Times New Roman"/>
                <a:cs typeface="Times New Roman"/>
              </a:rPr>
              <a:t>►</a:t>
            </a:r>
            <a:r>
              <a:rPr lang="en-US" sz="2000" dirty="0">
                <a:solidFill>
                  <a:srgbClr val="A50021">
                    <a:lumMod val="60000"/>
                    <a:lumOff val="40000"/>
                  </a:srgbClr>
                </a:solidFill>
                <a:latin typeface="Calibri" pitchFamily="34" charset="0"/>
              </a:rPr>
              <a:t> </a:t>
            </a:r>
            <a:r>
              <a:rPr lang="en-US" sz="2000" b="1" dirty="0">
                <a:solidFill>
                  <a:srgbClr val="00FFFF"/>
                </a:solidFill>
                <a:latin typeface="Calibri" pitchFamily="34" charset="0"/>
              </a:rPr>
              <a:t>NIPInfo@cdc.gov </a:t>
            </a:r>
          </a:p>
          <a:p>
            <a:pPr>
              <a:spcBef>
                <a:spcPct val="20000"/>
              </a:spcBef>
            </a:pPr>
            <a:r>
              <a:rPr lang="en-US" sz="2000" dirty="0">
                <a:solidFill>
                  <a:srgbClr val="FFFFFF"/>
                </a:solidFill>
                <a:latin typeface="Calibri" pitchFamily="34" charset="0"/>
              </a:rPr>
              <a:t>Hotline</a:t>
            </a:r>
            <a:r>
              <a:rPr lang="en-US" sz="2000" dirty="0">
                <a:solidFill>
                  <a:srgbClr val="FFFFCC"/>
                </a:solidFill>
                <a:latin typeface="Calibri" pitchFamily="34" charset="0"/>
              </a:rPr>
              <a:t>	             </a:t>
            </a:r>
            <a:r>
              <a:rPr lang="en-US" sz="2000" dirty="0">
                <a:solidFill>
                  <a:srgbClr val="FFFFFF"/>
                </a:solidFill>
                <a:latin typeface="Calibri" pitchFamily="34" charset="0"/>
              </a:rPr>
              <a:t>800.CDC.INFO</a:t>
            </a:r>
          </a:p>
          <a:p>
            <a:pPr>
              <a:spcBef>
                <a:spcPct val="20000"/>
              </a:spcBef>
            </a:pPr>
            <a:r>
              <a:rPr lang="en-US" sz="2000" dirty="0">
                <a:solidFill>
                  <a:srgbClr val="FFFFFF"/>
                </a:solidFill>
                <a:latin typeface="Calibri" pitchFamily="34" charset="0"/>
              </a:rPr>
              <a:t>Website	</a:t>
            </a:r>
            <a:r>
              <a:rPr lang="en-US" sz="2000" dirty="0">
                <a:solidFill>
                  <a:srgbClr val="FFFFCC"/>
                </a:solidFill>
                <a:latin typeface="Calibri" pitchFamily="34" charset="0"/>
              </a:rPr>
              <a:t>             </a:t>
            </a:r>
            <a:r>
              <a:rPr lang="en-US" sz="2000" b="1" dirty="0">
                <a:solidFill>
                  <a:srgbClr val="00FFFF"/>
                </a:solidFill>
                <a:latin typeface="Calibri" pitchFamily="34" charset="0"/>
              </a:rPr>
              <a:t>http://www.cdc.gov/vaccines</a:t>
            </a:r>
          </a:p>
          <a:p>
            <a:pPr lvl="1">
              <a:spcBef>
                <a:spcPct val="20000"/>
              </a:spcBef>
            </a:pPr>
            <a:endParaRPr lang="en-US" sz="1200" b="1" dirty="0">
              <a:solidFill>
                <a:srgbClr val="00FFFF"/>
              </a:solidFill>
              <a:latin typeface="Calibri" pitchFamily="34" charset="0"/>
            </a:endParaRPr>
          </a:p>
          <a:p>
            <a:pPr>
              <a:spcBef>
                <a:spcPct val="20000"/>
              </a:spcBef>
            </a:pPr>
            <a:r>
              <a:rPr lang="en-US" sz="2000" dirty="0">
                <a:solidFill>
                  <a:srgbClr val="FFFF99"/>
                </a:solidFill>
                <a:latin typeface="Calibri" pitchFamily="34" charset="0"/>
              </a:rPr>
              <a:t>Georgia Immunization Program</a:t>
            </a:r>
          </a:p>
          <a:p>
            <a:pPr>
              <a:spcBef>
                <a:spcPct val="20000"/>
              </a:spcBef>
            </a:pPr>
            <a:r>
              <a:rPr lang="en-US" sz="2000" dirty="0">
                <a:solidFill>
                  <a:srgbClr val="FFFFFF"/>
                </a:solidFill>
                <a:latin typeface="Calibri" pitchFamily="34" charset="0"/>
              </a:rPr>
              <a:t>E-mail 	</a:t>
            </a:r>
            <a:r>
              <a:rPr lang="en-US" sz="2000" dirty="0">
                <a:solidFill>
                  <a:srgbClr val="FF0000"/>
                </a:solidFill>
                <a:latin typeface="Calibri" pitchFamily="34" charset="0"/>
              </a:rPr>
              <a:t>           </a:t>
            </a:r>
            <a:r>
              <a:rPr lang="en-US" sz="2000" dirty="0">
                <a:solidFill>
                  <a:srgbClr val="FFFFFF"/>
                </a:solidFill>
              </a:rPr>
              <a:t> </a:t>
            </a:r>
            <a:r>
              <a:rPr lang="en-US" sz="2000" b="1" dirty="0">
                <a:solidFill>
                  <a:srgbClr val="00FFFF"/>
                </a:solidFill>
                <a:latin typeface="Calibri"/>
              </a:rPr>
              <a:t>DPH-Immunization@dph.ga.gov</a:t>
            </a:r>
          </a:p>
          <a:p>
            <a:pPr>
              <a:spcBef>
                <a:spcPct val="20000"/>
              </a:spcBef>
            </a:pPr>
            <a:r>
              <a:rPr lang="en-US" sz="2000" dirty="0">
                <a:solidFill>
                  <a:srgbClr val="FFFFFF"/>
                </a:solidFill>
                <a:latin typeface="Calibri" pitchFamily="34" charset="0"/>
              </a:rPr>
              <a:t>Hotline</a:t>
            </a:r>
            <a:r>
              <a:rPr lang="en-US" sz="2000" dirty="0">
                <a:solidFill>
                  <a:srgbClr val="FFFFCC"/>
                </a:solidFill>
                <a:latin typeface="Calibri" pitchFamily="34" charset="0"/>
              </a:rPr>
              <a:t>	             </a:t>
            </a:r>
            <a:r>
              <a:rPr lang="en-US" sz="2000" dirty="0">
                <a:solidFill>
                  <a:srgbClr val="FFFFFF"/>
                </a:solidFill>
                <a:latin typeface="Calibri" pitchFamily="34" charset="0"/>
              </a:rPr>
              <a:t>404-657-3158</a:t>
            </a:r>
            <a:br>
              <a:rPr lang="en-US" sz="2000" dirty="0">
                <a:solidFill>
                  <a:srgbClr val="FFFFCC"/>
                </a:solidFill>
                <a:latin typeface="Calibri" pitchFamily="34" charset="0"/>
              </a:rPr>
            </a:br>
            <a:r>
              <a:rPr lang="en-US" sz="2000" dirty="0">
                <a:solidFill>
                  <a:srgbClr val="FFFFFF"/>
                </a:solidFill>
                <a:latin typeface="Calibri" pitchFamily="34" charset="0"/>
              </a:rPr>
              <a:t>Website  </a:t>
            </a:r>
            <a:r>
              <a:rPr lang="en-US" sz="2000" dirty="0">
                <a:solidFill>
                  <a:srgbClr val="FFFFCC"/>
                </a:solidFill>
                <a:latin typeface="Calibri" pitchFamily="34" charset="0"/>
              </a:rPr>
              <a:t>           </a:t>
            </a:r>
            <a:r>
              <a:rPr lang="en-US" sz="2000" b="1" dirty="0">
                <a:solidFill>
                  <a:srgbClr val="00FFFF"/>
                </a:solidFill>
                <a:latin typeface="Calibri" pitchFamily="34" charset="0"/>
              </a:rPr>
              <a:t>http://dph.georgia.gov/immunization-section </a:t>
            </a:r>
          </a:p>
          <a:p>
            <a:pPr>
              <a:spcBef>
                <a:spcPct val="20000"/>
              </a:spcBef>
            </a:pPr>
            <a:endParaRPr lang="en-US" sz="2000" b="1" dirty="0">
              <a:solidFill>
                <a:srgbClr val="00FFFF"/>
              </a:solidFill>
              <a:latin typeface="Calibri" pitchFamily="34" charset="0"/>
            </a:endParaRPr>
          </a:p>
          <a:p>
            <a:pPr>
              <a:spcBef>
                <a:spcPct val="20000"/>
              </a:spcBef>
            </a:pPr>
            <a:r>
              <a:rPr lang="en-US" sz="2000" dirty="0">
                <a:solidFill>
                  <a:srgbClr val="FFFF99"/>
                </a:solidFill>
                <a:latin typeface="Calibri" pitchFamily="34" charset="0"/>
              </a:rPr>
              <a:t>Immunization Action Coalition</a:t>
            </a:r>
          </a:p>
          <a:p>
            <a:pPr>
              <a:spcBef>
                <a:spcPct val="20000"/>
              </a:spcBef>
            </a:pPr>
            <a:r>
              <a:rPr lang="en-US" sz="2000" dirty="0">
                <a:solidFill>
                  <a:srgbClr val="FFFFFF"/>
                </a:solidFill>
                <a:latin typeface="Calibri" pitchFamily="34" charset="0"/>
              </a:rPr>
              <a:t>E-mail 	</a:t>
            </a:r>
            <a:r>
              <a:rPr lang="en-US" sz="2000" dirty="0">
                <a:solidFill>
                  <a:srgbClr val="FFFFCC"/>
                </a:solidFill>
                <a:latin typeface="Calibri" pitchFamily="34" charset="0"/>
              </a:rPr>
              <a:t>             </a:t>
            </a:r>
            <a:r>
              <a:rPr lang="en-US" sz="2000" b="1" dirty="0">
                <a:solidFill>
                  <a:srgbClr val="00FFFF"/>
                </a:solidFill>
                <a:latin typeface="Calibri" pitchFamily="34" charset="0"/>
              </a:rPr>
              <a:t>admin@immunize.org</a:t>
            </a:r>
          </a:p>
          <a:p>
            <a:pPr>
              <a:spcBef>
                <a:spcPct val="20000"/>
              </a:spcBef>
            </a:pPr>
            <a:r>
              <a:rPr lang="en-US" sz="2000" dirty="0">
                <a:solidFill>
                  <a:srgbClr val="FFFFFF"/>
                </a:solidFill>
                <a:latin typeface="Calibri" pitchFamily="34" charset="0"/>
              </a:rPr>
              <a:t>Phone	</a:t>
            </a:r>
            <a:r>
              <a:rPr lang="en-US" sz="2000" dirty="0">
                <a:solidFill>
                  <a:srgbClr val="FFFFCC"/>
                </a:solidFill>
                <a:latin typeface="Calibri" pitchFamily="34" charset="0"/>
              </a:rPr>
              <a:t>             </a:t>
            </a:r>
            <a:r>
              <a:rPr lang="en-US" sz="2000" dirty="0">
                <a:solidFill>
                  <a:srgbClr val="FFFFFF"/>
                </a:solidFill>
                <a:latin typeface="Calibri" pitchFamily="34" charset="0"/>
              </a:rPr>
              <a:t>651.647.9009</a:t>
            </a:r>
            <a:r>
              <a:rPr lang="en-US" sz="2000" dirty="0">
                <a:solidFill>
                  <a:srgbClr val="FFFFCC"/>
                </a:solidFill>
                <a:latin typeface="Calibri" pitchFamily="34" charset="0"/>
              </a:rPr>
              <a:t> </a:t>
            </a:r>
          </a:p>
          <a:p>
            <a:pPr>
              <a:spcBef>
                <a:spcPct val="20000"/>
              </a:spcBef>
            </a:pPr>
            <a:r>
              <a:rPr lang="en-US" sz="2000" dirty="0">
                <a:solidFill>
                  <a:srgbClr val="FFFFFF"/>
                </a:solidFill>
                <a:latin typeface="Calibri" pitchFamily="34" charset="0"/>
              </a:rPr>
              <a:t>Website	</a:t>
            </a:r>
            <a:r>
              <a:rPr lang="en-US" sz="2000" dirty="0">
                <a:solidFill>
                  <a:srgbClr val="FFFFCC"/>
                </a:solidFill>
                <a:latin typeface="Calibri" pitchFamily="34" charset="0"/>
              </a:rPr>
              <a:t>             </a:t>
            </a:r>
            <a:r>
              <a:rPr lang="en-US" sz="2000" b="1" dirty="0">
                <a:solidFill>
                  <a:srgbClr val="00FFFF"/>
                </a:solidFill>
                <a:latin typeface="Calibri" pitchFamily="34" charset="0"/>
              </a:rPr>
              <a:t>www.immunize.org</a:t>
            </a:r>
          </a:p>
        </p:txBody>
      </p:sp>
      <p:sp>
        <p:nvSpPr>
          <p:cNvPr id="328711" name="TextBox 6"/>
          <p:cNvSpPr txBox="1">
            <a:spLocks noChangeArrowheads="1"/>
          </p:cNvSpPr>
          <p:nvPr/>
        </p:nvSpPr>
        <p:spPr bwMode="auto">
          <a:xfrm>
            <a:off x="8915400" y="5867401"/>
            <a:ext cx="838200" cy="366713"/>
          </a:xfrm>
          <a:prstGeom prst="rect">
            <a:avLst/>
          </a:prstGeom>
          <a:noFill/>
          <a:ln w="9525">
            <a:noFill/>
            <a:miter lim="800000"/>
            <a:headEnd/>
            <a:tailEnd/>
          </a:ln>
        </p:spPr>
        <p:txBody>
          <a:bodyPr>
            <a:spAutoFit/>
          </a:bodyPr>
          <a:lstStyle/>
          <a:p>
            <a:endParaRPr lang="en-US" b="1">
              <a:solidFill>
                <a:srgbClr val="FFC000"/>
              </a:solidFill>
              <a:latin typeface="Calibri" pitchFamily="34" charset="0"/>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t>92</a:t>
            </a:fld>
            <a:endParaRPr lang="en-US" dirty="0"/>
          </a:p>
        </p:txBody>
      </p:sp>
      <p:sp>
        <p:nvSpPr>
          <p:cNvPr id="3" name="Date Placeholder 2">
            <a:extLst>
              <a:ext uri="{FF2B5EF4-FFF2-40B4-BE49-F238E27FC236}">
                <a16:creationId xmlns:a16="http://schemas.microsoft.com/office/drawing/2014/main" id="{87D647E0-CB17-F643-8937-223D5776F149}"/>
              </a:ext>
            </a:extLst>
          </p:cNvPr>
          <p:cNvSpPr>
            <a:spLocks noGrp="1"/>
          </p:cNvSpPr>
          <p:nvPr>
            <p:ph type="dt" sz="half" idx="10"/>
          </p:nvPr>
        </p:nvSpPr>
        <p:spPr/>
        <p:txBody>
          <a:bodyPr/>
          <a:lstStyle/>
          <a:p>
            <a:r>
              <a:rPr lang="en-US"/>
              <a:t>6/24/22</a:t>
            </a:r>
            <a:endParaRPr lang="en-US" dirty="0"/>
          </a:p>
        </p:txBody>
      </p:sp>
      <p:sp>
        <p:nvSpPr>
          <p:cNvPr id="5" name="Footer Placeholder 4">
            <a:extLst>
              <a:ext uri="{FF2B5EF4-FFF2-40B4-BE49-F238E27FC236}">
                <a16:creationId xmlns:a16="http://schemas.microsoft.com/office/drawing/2014/main" id="{CBC53867-6FFC-5446-9D0F-88B2B2BB3D9F}"/>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756965097"/>
      </p:ext>
    </p:extLst>
  </p:cSld>
  <p:clrMapOvr>
    <a:masterClrMapping/>
  </p:clrMapOvr>
  <p:transition spd="slow"/>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ChangeArrowheads="1"/>
          </p:cNvSpPr>
          <p:nvPr>
            <p:ph type="title" idx="4294967295"/>
          </p:nvPr>
        </p:nvSpPr>
        <p:spPr>
          <a:xfrm>
            <a:off x="3181350" y="2171700"/>
            <a:ext cx="5829300" cy="1943100"/>
          </a:xfrm>
        </p:spPr>
        <p:txBody>
          <a:bodyPr/>
          <a:lstStyle/>
          <a:p>
            <a:pPr algn="ctr"/>
            <a:r>
              <a:rPr lang="en-US" sz="3600" b="1" i="1" dirty="0">
                <a:solidFill>
                  <a:srgbClr val="FFFF99"/>
                </a:solidFill>
              </a:rPr>
              <a:t>Test Your Knowledge!</a:t>
            </a:r>
            <a:br>
              <a:rPr lang="en-US" sz="3600" b="1" i="1" dirty="0">
                <a:solidFill>
                  <a:srgbClr val="FFFF99"/>
                </a:solidFill>
              </a:rPr>
            </a:br>
            <a:r>
              <a:rPr lang="en-US" sz="3600" b="1" i="1" dirty="0">
                <a:solidFill>
                  <a:srgbClr val="FFFF99"/>
                </a:solidFill>
              </a:rPr>
              <a:t>EPIC 2022</a:t>
            </a:r>
            <a:endParaRPr lang="en-US" sz="3600" b="1" i="1" dirty="0">
              <a:solidFill>
                <a:srgbClr val="FFC000"/>
              </a:solidFill>
            </a:endParaRPr>
          </a:p>
        </p:txBody>
      </p:sp>
      <p:sp>
        <p:nvSpPr>
          <p:cNvPr id="2" name="Rectangle 1"/>
          <p:cNvSpPr/>
          <p:nvPr/>
        </p:nvSpPr>
        <p:spPr>
          <a:xfrm>
            <a:off x="6005110" y="3290501"/>
            <a:ext cx="348172" cy="369332"/>
          </a:xfrm>
          <a:prstGeom prst="rect">
            <a:avLst/>
          </a:prstGeom>
        </p:spPr>
        <p:txBody>
          <a:bodyPr wrap="none">
            <a:spAutoFit/>
          </a:bodyPr>
          <a:lstStyle/>
          <a:p>
            <a:r>
              <a:rPr lang="en-US" dirty="0">
                <a:solidFill>
                  <a:srgbClr val="000000"/>
                </a:solidFill>
                <a:latin typeface="Times New Roman" panose="02020603050405020304" pitchFamily="18" charset="0"/>
              </a:rPr>
              <a:t> </a:t>
            </a:r>
            <a:r>
              <a:rPr lang="en-US" dirty="0">
                <a:solidFill>
                  <a:srgbClr val="FFFFFF"/>
                </a:solidFill>
                <a:latin typeface="Calibri"/>
              </a:rPr>
              <a:t>  </a:t>
            </a:r>
          </a:p>
        </p:txBody>
      </p:sp>
      <p:sp>
        <p:nvSpPr>
          <p:cNvPr id="4" name="Rectangle 3"/>
          <p:cNvSpPr/>
          <p:nvPr/>
        </p:nvSpPr>
        <p:spPr>
          <a:xfrm>
            <a:off x="6005110" y="3290501"/>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solidFill>
                <a:srgbClr val="FFFFFF"/>
              </a:solidFill>
              <a:latin typeface="Calibri"/>
            </a:endParaRPr>
          </a:p>
        </p:txBody>
      </p:sp>
      <p:sp>
        <p:nvSpPr>
          <p:cNvPr id="5" name="Rectangle 4"/>
          <p:cNvSpPr/>
          <p:nvPr/>
        </p:nvSpPr>
        <p:spPr>
          <a:xfrm>
            <a:off x="6005110" y="3290501"/>
            <a:ext cx="295274" cy="369332"/>
          </a:xfrm>
          <a:prstGeom prst="rect">
            <a:avLst/>
          </a:prstGeom>
        </p:spPr>
        <p:txBody>
          <a:bodyPr wrap="none">
            <a:spAutoFit/>
          </a:bodyPr>
          <a:lstStyle/>
          <a:p>
            <a:r>
              <a:rPr lang="en-US" dirty="0">
                <a:solidFill>
                  <a:srgbClr val="000000"/>
                </a:solidFill>
                <a:latin typeface="Times New Roman" panose="02020603050405020304" pitchFamily="18" charset="0"/>
              </a:rPr>
              <a:t> </a:t>
            </a:r>
            <a:r>
              <a:rPr lang="en-US" dirty="0">
                <a:solidFill>
                  <a:srgbClr val="FFFFFF"/>
                </a:solidFill>
                <a:latin typeface="Calibri"/>
              </a:rPr>
              <a:t> </a:t>
            </a:r>
          </a:p>
        </p:txBody>
      </p:sp>
      <p:sp>
        <p:nvSpPr>
          <p:cNvPr id="7" name="Slide Number Placeholder 6"/>
          <p:cNvSpPr>
            <a:spLocks noGrp="1"/>
          </p:cNvSpPr>
          <p:nvPr>
            <p:ph type="sldNum" sz="quarter" idx="12"/>
          </p:nvPr>
        </p:nvSpPr>
        <p:spPr/>
        <p:txBody>
          <a:bodyPr/>
          <a:lstStyle/>
          <a:p>
            <a:fld id="{6D22F896-40B5-4ADD-8801-0D06FADFA095}" type="slidenum">
              <a:rPr lang="en-US" smtClean="0"/>
              <a:t>93</a:t>
            </a:fld>
            <a:endParaRPr lang="en-US" dirty="0"/>
          </a:p>
        </p:txBody>
      </p:sp>
      <p:sp>
        <p:nvSpPr>
          <p:cNvPr id="3" name="Date Placeholder 2">
            <a:extLst>
              <a:ext uri="{FF2B5EF4-FFF2-40B4-BE49-F238E27FC236}">
                <a16:creationId xmlns:a16="http://schemas.microsoft.com/office/drawing/2014/main" id="{64E35E43-B745-E44C-B143-4B633990B291}"/>
              </a:ext>
            </a:extLst>
          </p:cNvPr>
          <p:cNvSpPr>
            <a:spLocks noGrp="1"/>
          </p:cNvSpPr>
          <p:nvPr>
            <p:ph type="dt" sz="half" idx="10"/>
          </p:nvPr>
        </p:nvSpPr>
        <p:spPr/>
        <p:txBody>
          <a:bodyPr/>
          <a:lstStyle/>
          <a:p>
            <a:r>
              <a:rPr lang="en-US"/>
              <a:t>6/24/22</a:t>
            </a:r>
            <a:endParaRPr lang="en-US" dirty="0"/>
          </a:p>
        </p:txBody>
      </p:sp>
      <p:sp>
        <p:nvSpPr>
          <p:cNvPr id="6" name="Footer Placeholder 5">
            <a:extLst>
              <a:ext uri="{FF2B5EF4-FFF2-40B4-BE49-F238E27FC236}">
                <a16:creationId xmlns:a16="http://schemas.microsoft.com/office/drawing/2014/main" id="{C0499F38-BB79-1845-8287-C10163CEACC6}"/>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9145711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ChangeArrowheads="1"/>
          </p:cNvSpPr>
          <p:nvPr>
            <p:ph type="ctrTitle" idx="4294967295"/>
          </p:nvPr>
        </p:nvSpPr>
        <p:spPr>
          <a:xfrm>
            <a:off x="2362200" y="697468"/>
            <a:ext cx="7772400" cy="1066800"/>
          </a:xfrm>
        </p:spPr>
        <p:txBody>
          <a:bodyPr/>
          <a:lstStyle/>
          <a:p>
            <a:pPr algn="l" eaLnBrk="1" hangingPunct="1"/>
            <a:r>
              <a:rPr lang="en-US" sz="4800" b="1" i="1" dirty="0">
                <a:solidFill>
                  <a:srgbClr val="FFFF99"/>
                </a:solidFill>
              </a:rPr>
              <a:t>Test Your Knowledge!</a:t>
            </a:r>
          </a:p>
        </p:txBody>
      </p:sp>
      <p:sp>
        <p:nvSpPr>
          <p:cNvPr id="332803" name="Rectangle 3"/>
          <p:cNvSpPr>
            <a:spLocks noGrp="1" noChangeArrowheads="1"/>
          </p:cNvSpPr>
          <p:nvPr>
            <p:ph type="subTitle" idx="4294967295"/>
          </p:nvPr>
        </p:nvSpPr>
        <p:spPr>
          <a:xfrm>
            <a:off x="2362200" y="2133600"/>
            <a:ext cx="7467600" cy="1295400"/>
          </a:xfrm>
        </p:spPr>
        <p:txBody>
          <a:bodyPr>
            <a:normAutofit fontScale="92500" lnSpcReduction="10000"/>
          </a:bodyPr>
          <a:lstStyle/>
          <a:p>
            <a:pPr marL="0" indent="0">
              <a:buNone/>
            </a:pPr>
            <a:r>
              <a:rPr lang="en-US" sz="2400" dirty="0"/>
              <a:t>Four month old Lucas was given Tdap instead of DTaP.</a:t>
            </a:r>
          </a:p>
          <a:p>
            <a:pPr marL="0" indent="0">
              <a:buNone/>
            </a:pPr>
            <a:endParaRPr lang="en-US" sz="2400" dirty="0"/>
          </a:p>
          <a:p>
            <a:pPr marL="0" indent="0">
              <a:buNone/>
            </a:pPr>
            <a:r>
              <a:rPr lang="en-US" sz="2400" b="1" dirty="0">
                <a:solidFill>
                  <a:schemeClr val="accent5">
                    <a:lumMod val="60000"/>
                    <a:lumOff val="40000"/>
                  </a:schemeClr>
                </a:solidFill>
              </a:rPr>
              <a:t>What should be done?</a:t>
            </a:r>
            <a:r>
              <a:rPr lang="en-US" b="1" dirty="0">
                <a:solidFill>
                  <a:schemeClr val="accent5">
                    <a:lumMod val="60000"/>
                    <a:lumOff val="40000"/>
                  </a:schemeClr>
                </a:solidFill>
              </a:rPr>
              <a:t>  </a:t>
            </a:r>
          </a:p>
        </p:txBody>
      </p:sp>
      <p:sp>
        <p:nvSpPr>
          <p:cNvPr id="332804" name="Rectangle 6"/>
          <p:cNvSpPr>
            <a:spLocks noChangeArrowheads="1"/>
          </p:cNvSpPr>
          <p:nvPr/>
        </p:nvSpPr>
        <p:spPr bwMode="auto">
          <a:xfrm>
            <a:off x="3160713" y="6375400"/>
            <a:ext cx="184150" cy="304800"/>
          </a:xfrm>
          <a:prstGeom prst="rect">
            <a:avLst/>
          </a:prstGeom>
          <a:noFill/>
          <a:ln w="9525">
            <a:noFill/>
            <a:miter lim="800000"/>
            <a:headEnd/>
            <a:tailEnd/>
          </a:ln>
        </p:spPr>
        <p:txBody>
          <a:bodyPr wrap="none">
            <a:spAutoFit/>
          </a:bodyPr>
          <a:lstStyle/>
          <a:p>
            <a:endParaRPr lang="en-US" sz="1400" b="1" dirty="0">
              <a:solidFill>
                <a:srgbClr val="FFFFFF"/>
              </a:solidFill>
            </a:endParaRPr>
          </a:p>
        </p:txBody>
      </p:sp>
      <p:sp>
        <p:nvSpPr>
          <p:cNvPr id="8" name="TextBox 7"/>
          <p:cNvSpPr txBox="1"/>
          <p:nvPr/>
        </p:nvSpPr>
        <p:spPr>
          <a:xfrm>
            <a:off x="2514600" y="3429000"/>
            <a:ext cx="7315200" cy="369332"/>
          </a:xfrm>
          <a:prstGeom prst="rect">
            <a:avLst/>
          </a:prstGeom>
          <a:noFill/>
        </p:spPr>
        <p:txBody>
          <a:bodyPr wrap="square" rtlCol="0">
            <a:spAutoFit/>
          </a:bodyPr>
          <a:lstStyle/>
          <a:p>
            <a:endParaRPr lang="en-US" dirty="0">
              <a:solidFill>
                <a:srgbClr val="FFFFFF"/>
              </a:solidFill>
              <a:latin typeface="Calibri"/>
            </a:endParaRPr>
          </a:p>
        </p:txBody>
      </p:sp>
      <p:sp>
        <p:nvSpPr>
          <p:cNvPr id="3" name="Slide Number Placeholder 2"/>
          <p:cNvSpPr>
            <a:spLocks noGrp="1"/>
          </p:cNvSpPr>
          <p:nvPr>
            <p:ph type="sldNum" sz="quarter" idx="12"/>
          </p:nvPr>
        </p:nvSpPr>
        <p:spPr/>
        <p:txBody>
          <a:bodyPr/>
          <a:lstStyle/>
          <a:p>
            <a:fld id="{6D22F896-40B5-4ADD-8801-0D06FADFA095}" type="slidenum">
              <a:rPr lang="en-US" smtClean="0"/>
              <a:t>94</a:t>
            </a:fld>
            <a:endParaRPr lang="en-US" dirty="0"/>
          </a:p>
        </p:txBody>
      </p:sp>
      <p:sp>
        <p:nvSpPr>
          <p:cNvPr id="2" name="Date Placeholder 1">
            <a:extLst>
              <a:ext uri="{FF2B5EF4-FFF2-40B4-BE49-F238E27FC236}">
                <a16:creationId xmlns:a16="http://schemas.microsoft.com/office/drawing/2014/main" id="{179C6CF3-1665-6A49-BBBE-84025CEB711B}"/>
              </a:ext>
            </a:extLst>
          </p:cNvPr>
          <p:cNvSpPr>
            <a:spLocks noGrp="1"/>
          </p:cNvSpPr>
          <p:nvPr>
            <p:ph type="dt" sz="half" idx="10"/>
          </p:nvPr>
        </p:nvSpPr>
        <p:spPr/>
        <p:txBody>
          <a:bodyPr/>
          <a:lstStyle/>
          <a:p>
            <a:r>
              <a:rPr lang="en-US"/>
              <a:t>6/24/22</a:t>
            </a:r>
            <a:endParaRPr lang="en-US" dirty="0"/>
          </a:p>
        </p:txBody>
      </p:sp>
      <p:sp>
        <p:nvSpPr>
          <p:cNvPr id="4" name="Footer Placeholder 3">
            <a:extLst>
              <a:ext uri="{FF2B5EF4-FFF2-40B4-BE49-F238E27FC236}">
                <a16:creationId xmlns:a16="http://schemas.microsoft.com/office/drawing/2014/main" id="{3BE82FA6-EA7E-8F47-9AE2-E1D180CA70D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84900355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ChangeArrowheads="1"/>
          </p:cNvSpPr>
          <p:nvPr>
            <p:ph type="ctrTitle" idx="4294967295"/>
          </p:nvPr>
        </p:nvSpPr>
        <p:spPr>
          <a:xfrm>
            <a:off x="2514600" y="217944"/>
            <a:ext cx="7772400" cy="1066800"/>
          </a:xfrm>
        </p:spPr>
        <p:txBody>
          <a:bodyPr/>
          <a:lstStyle/>
          <a:p>
            <a:pPr algn="l" eaLnBrk="1" hangingPunct="1"/>
            <a:r>
              <a:rPr lang="en-US" sz="4800" b="1" i="1" dirty="0">
                <a:solidFill>
                  <a:srgbClr val="FFFF99"/>
                </a:solidFill>
              </a:rPr>
              <a:t>Test Your Knowledge!</a:t>
            </a:r>
          </a:p>
        </p:txBody>
      </p:sp>
      <p:sp>
        <p:nvSpPr>
          <p:cNvPr id="332803" name="Rectangle 3"/>
          <p:cNvSpPr>
            <a:spLocks noGrp="1" noChangeArrowheads="1"/>
          </p:cNvSpPr>
          <p:nvPr>
            <p:ph type="subTitle" idx="4294967295"/>
          </p:nvPr>
        </p:nvSpPr>
        <p:spPr>
          <a:xfrm>
            <a:off x="2358389" y="1376928"/>
            <a:ext cx="8101263" cy="1295400"/>
          </a:xfrm>
        </p:spPr>
        <p:txBody>
          <a:bodyPr>
            <a:normAutofit fontScale="55000" lnSpcReduction="20000"/>
          </a:bodyPr>
          <a:lstStyle/>
          <a:p>
            <a:pPr marL="0" indent="0">
              <a:buNone/>
            </a:pPr>
            <a:endParaRPr lang="en-US" sz="2400" dirty="0"/>
          </a:p>
          <a:p>
            <a:pPr marL="0" indent="0">
              <a:buNone/>
            </a:pPr>
            <a:r>
              <a:rPr lang="en-US" sz="4400" dirty="0"/>
              <a:t>Four month old Lucas was given Tdap instead of DTaP.</a:t>
            </a:r>
          </a:p>
          <a:p>
            <a:pPr marL="0" indent="0">
              <a:buNone/>
            </a:pPr>
            <a:r>
              <a:rPr lang="en-US" sz="4400" b="1" dirty="0">
                <a:solidFill>
                  <a:schemeClr val="accent5">
                    <a:lumMod val="60000"/>
                    <a:lumOff val="40000"/>
                  </a:schemeClr>
                </a:solidFill>
              </a:rPr>
              <a:t>What should be done?*  </a:t>
            </a:r>
          </a:p>
        </p:txBody>
      </p:sp>
      <p:sp>
        <p:nvSpPr>
          <p:cNvPr id="332804" name="Rectangle 6"/>
          <p:cNvSpPr>
            <a:spLocks noChangeArrowheads="1"/>
          </p:cNvSpPr>
          <p:nvPr/>
        </p:nvSpPr>
        <p:spPr bwMode="auto">
          <a:xfrm>
            <a:off x="3160713" y="6375400"/>
            <a:ext cx="184150" cy="304800"/>
          </a:xfrm>
          <a:prstGeom prst="rect">
            <a:avLst/>
          </a:prstGeom>
          <a:noFill/>
          <a:ln w="9525">
            <a:noFill/>
            <a:miter lim="800000"/>
            <a:headEnd/>
            <a:tailEnd/>
          </a:ln>
        </p:spPr>
        <p:txBody>
          <a:bodyPr wrap="none">
            <a:spAutoFit/>
          </a:bodyPr>
          <a:lstStyle/>
          <a:p>
            <a:endParaRPr lang="en-US" sz="1400" b="1" dirty="0">
              <a:solidFill>
                <a:srgbClr val="FFFFFF"/>
              </a:solidFill>
            </a:endParaRPr>
          </a:p>
        </p:txBody>
      </p:sp>
      <p:sp>
        <p:nvSpPr>
          <p:cNvPr id="8" name="TextBox 7"/>
          <p:cNvSpPr txBox="1"/>
          <p:nvPr/>
        </p:nvSpPr>
        <p:spPr>
          <a:xfrm>
            <a:off x="2514600" y="3429000"/>
            <a:ext cx="7315200" cy="369332"/>
          </a:xfrm>
          <a:prstGeom prst="rect">
            <a:avLst/>
          </a:prstGeom>
          <a:noFill/>
        </p:spPr>
        <p:txBody>
          <a:bodyPr wrap="square" rtlCol="0">
            <a:spAutoFit/>
          </a:bodyPr>
          <a:lstStyle/>
          <a:p>
            <a:endParaRPr lang="en-US" dirty="0">
              <a:solidFill>
                <a:srgbClr val="FFFFFF"/>
              </a:solidFill>
              <a:latin typeface="Calibri"/>
            </a:endParaRPr>
          </a:p>
        </p:txBody>
      </p:sp>
      <p:sp>
        <p:nvSpPr>
          <p:cNvPr id="69635" name="Rectangle 3"/>
          <p:cNvSpPr>
            <a:spLocks noChangeArrowheads="1"/>
          </p:cNvSpPr>
          <p:nvPr/>
        </p:nvSpPr>
        <p:spPr bwMode="auto">
          <a:xfrm>
            <a:off x="742950" y="2672328"/>
            <a:ext cx="1037844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2400" dirty="0">
                <a:solidFill>
                  <a:srgbClr val="FFFFFF"/>
                </a:solidFill>
                <a:ea typeface="Calibri" pitchFamily="34" charset="0"/>
                <a:cs typeface="Times New Roman" pitchFamily="18" charset="0"/>
              </a:rPr>
              <a:t>If Tdap was inadvertently given to a child under age 7 years:</a:t>
            </a:r>
          </a:p>
          <a:p>
            <a:pPr marL="342900" indent="-342900">
              <a:buFont typeface="Arial" panose="020B0604020202020204" pitchFamily="34" charset="0"/>
              <a:buChar char="•"/>
            </a:pPr>
            <a:r>
              <a:rPr lang="en-US" sz="2400" dirty="0">
                <a:solidFill>
                  <a:srgbClr val="FFFFFF"/>
                </a:solidFill>
                <a:ea typeface="Calibri" pitchFamily="34" charset="0"/>
                <a:cs typeface="Times New Roman" pitchFamily="18" charset="0"/>
              </a:rPr>
              <a:t>It should not be counted as either the first, second, or third dose of DTaP. </a:t>
            </a:r>
          </a:p>
          <a:p>
            <a:pPr marL="342900" indent="-342900">
              <a:buFont typeface="Arial" panose="020B0604020202020204" pitchFamily="34" charset="0"/>
              <a:buChar char="•"/>
            </a:pPr>
            <a:r>
              <a:rPr lang="en-US" sz="2400" dirty="0">
                <a:solidFill>
                  <a:srgbClr val="FFFFFF"/>
                </a:solidFill>
                <a:ea typeface="Calibri" pitchFamily="34" charset="0"/>
                <a:cs typeface="Times New Roman" pitchFamily="18" charset="0"/>
              </a:rPr>
              <a:t>The dose should be repeated with DTaP. Continue vaccinating on schedule. </a:t>
            </a:r>
          </a:p>
          <a:p>
            <a:pPr marL="342900" indent="-342900">
              <a:buFont typeface="Arial" panose="020B0604020202020204" pitchFamily="34" charset="0"/>
              <a:buChar char="•"/>
            </a:pPr>
            <a:r>
              <a:rPr lang="en-US" sz="2400" dirty="0">
                <a:solidFill>
                  <a:srgbClr val="FFFFFF"/>
                </a:solidFill>
                <a:ea typeface="Calibri" pitchFamily="34" charset="0"/>
                <a:cs typeface="Times New Roman" pitchFamily="18" charset="0"/>
              </a:rPr>
              <a:t>If the dose of Tdap was administered for the fourth or fifth DTaP dose, the Tdap dose can be counted as valid. </a:t>
            </a:r>
          </a:p>
          <a:p>
            <a:pPr marL="342900" indent="-342900">
              <a:buFont typeface="Arial" panose="020B0604020202020204" pitchFamily="34" charset="0"/>
              <a:buChar char="•"/>
            </a:pPr>
            <a:endParaRPr lang="en-US" sz="2400" b="1" dirty="0">
              <a:solidFill>
                <a:srgbClr val="FFFFFF"/>
              </a:solidFill>
              <a:ea typeface="Calibri" pitchFamily="34" charset="0"/>
              <a:cs typeface="Times New Roman" pitchFamily="18" charset="0"/>
            </a:endParaRPr>
          </a:p>
          <a:p>
            <a:pPr algn="ctr"/>
            <a:r>
              <a:rPr lang="en-US" sz="2400" b="1" dirty="0">
                <a:solidFill>
                  <a:srgbClr val="FFFF00">
                    <a:lumMod val="40000"/>
                    <a:lumOff val="60000"/>
                  </a:srgbClr>
                </a:solidFill>
                <a:ea typeface="Calibri" pitchFamily="34" charset="0"/>
                <a:cs typeface="Times New Roman" pitchFamily="18" charset="0"/>
              </a:rPr>
              <a:t>Please remind your staff to always check the vaccine vial at least 3 times before administering any vaccine.</a:t>
            </a:r>
            <a:endParaRPr lang="en-US" b="1" dirty="0">
              <a:solidFill>
                <a:srgbClr val="FFFF00">
                  <a:lumMod val="40000"/>
                  <a:lumOff val="60000"/>
                </a:srgbClr>
              </a:solidFill>
              <a:cs typeface="Arial" pitchFamily="34" charset="0"/>
            </a:endParaRPr>
          </a:p>
        </p:txBody>
      </p:sp>
      <p:sp>
        <p:nvSpPr>
          <p:cNvPr id="10" name="Rectangle 9"/>
          <p:cNvSpPr/>
          <p:nvPr/>
        </p:nvSpPr>
        <p:spPr>
          <a:xfrm>
            <a:off x="3344863" y="6375400"/>
            <a:ext cx="5366982" cy="307777"/>
          </a:xfrm>
          <a:prstGeom prst="rect">
            <a:avLst/>
          </a:prstGeom>
        </p:spPr>
        <p:txBody>
          <a:bodyPr wrap="none">
            <a:spAutoFit/>
          </a:bodyPr>
          <a:lstStyle/>
          <a:p>
            <a:pPr>
              <a:defRPr/>
            </a:pPr>
            <a:r>
              <a:rPr lang="en-US" sz="1400" b="1" dirty="0">
                <a:solidFill>
                  <a:srgbClr val="FFFFFF"/>
                </a:solidFill>
                <a:latin typeface="Calibri"/>
              </a:rPr>
              <a:t>*Immunization Action Coalition, Ask the Experts - Reviewed July 2014</a:t>
            </a:r>
          </a:p>
        </p:txBody>
      </p:sp>
      <p:sp>
        <p:nvSpPr>
          <p:cNvPr id="3" name="Slide Number Placeholder 2"/>
          <p:cNvSpPr>
            <a:spLocks noGrp="1"/>
          </p:cNvSpPr>
          <p:nvPr>
            <p:ph type="sldNum" sz="quarter" idx="12"/>
          </p:nvPr>
        </p:nvSpPr>
        <p:spPr/>
        <p:txBody>
          <a:bodyPr/>
          <a:lstStyle/>
          <a:p>
            <a:fld id="{6D22F896-40B5-4ADD-8801-0D06FADFA095}" type="slidenum">
              <a:rPr lang="en-US" smtClean="0"/>
              <a:t>95</a:t>
            </a:fld>
            <a:endParaRPr lang="en-US" dirty="0"/>
          </a:p>
        </p:txBody>
      </p:sp>
      <p:sp>
        <p:nvSpPr>
          <p:cNvPr id="2" name="Date Placeholder 1">
            <a:extLst>
              <a:ext uri="{FF2B5EF4-FFF2-40B4-BE49-F238E27FC236}">
                <a16:creationId xmlns:a16="http://schemas.microsoft.com/office/drawing/2014/main" id="{2A0CC084-9659-7641-90D7-4C0436905AE5}"/>
              </a:ext>
            </a:extLst>
          </p:cNvPr>
          <p:cNvSpPr>
            <a:spLocks noGrp="1"/>
          </p:cNvSpPr>
          <p:nvPr>
            <p:ph type="dt" sz="half" idx="10"/>
          </p:nvPr>
        </p:nvSpPr>
        <p:spPr/>
        <p:txBody>
          <a:bodyPr/>
          <a:lstStyle/>
          <a:p>
            <a:r>
              <a:rPr lang="en-US"/>
              <a:t>6/24/22</a:t>
            </a:r>
            <a:endParaRPr lang="en-US" dirty="0"/>
          </a:p>
        </p:txBody>
      </p:sp>
      <p:sp>
        <p:nvSpPr>
          <p:cNvPr id="4" name="Footer Placeholder 3">
            <a:extLst>
              <a:ext uri="{FF2B5EF4-FFF2-40B4-BE49-F238E27FC236}">
                <a16:creationId xmlns:a16="http://schemas.microsoft.com/office/drawing/2014/main" id="{70D83D3E-40BA-144D-8A1E-82FA45D05B6E}"/>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58139701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Text Box 2"/>
          <p:cNvSpPr txBox="1">
            <a:spLocks noChangeArrowheads="1"/>
          </p:cNvSpPr>
          <p:nvPr/>
        </p:nvSpPr>
        <p:spPr bwMode="auto">
          <a:xfrm>
            <a:off x="3352800" y="2047876"/>
            <a:ext cx="5486400" cy="784830"/>
          </a:xfrm>
          <a:prstGeom prst="rect">
            <a:avLst/>
          </a:prstGeom>
          <a:noFill/>
          <a:ln w="9525">
            <a:noFill/>
            <a:miter lim="800000"/>
            <a:headEnd/>
            <a:tailEnd/>
          </a:ln>
        </p:spPr>
        <p:txBody>
          <a:bodyPr>
            <a:spAutoFit/>
          </a:bodyPr>
          <a:lstStyle/>
          <a:p>
            <a:pPr>
              <a:spcBef>
                <a:spcPct val="50000"/>
              </a:spcBef>
            </a:pPr>
            <a:endParaRPr lang="en-US" dirty="0">
              <a:solidFill>
                <a:srgbClr val="FFFFFF"/>
              </a:solidFill>
              <a:latin typeface="Calibri"/>
            </a:endParaRPr>
          </a:p>
          <a:p>
            <a:pPr>
              <a:spcBef>
                <a:spcPct val="50000"/>
              </a:spcBef>
            </a:pPr>
            <a:endParaRPr lang="en-US" dirty="0">
              <a:solidFill>
                <a:srgbClr val="FFFFFF"/>
              </a:solidFill>
              <a:latin typeface="Calibri"/>
            </a:endParaRPr>
          </a:p>
        </p:txBody>
      </p:sp>
      <p:sp>
        <p:nvSpPr>
          <p:cNvPr id="449541" name="Text Box 5"/>
          <p:cNvSpPr txBox="1">
            <a:spLocks noChangeArrowheads="1"/>
          </p:cNvSpPr>
          <p:nvPr/>
        </p:nvSpPr>
        <p:spPr bwMode="auto">
          <a:xfrm>
            <a:off x="3064043" y="494404"/>
            <a:ext cx="6543675" cy="830997"/>
          </a:xfrm>
          <a:prstGeom prst="rect">
            <a:avLst/>
          </a:prstGeom>
          <a:noFill/>
          <a:ln w="9525">
            <a:noFill/>
            <a:miter lim="800000"/>
            <a:headEnd/>
            <a:tailEnd/>
          </a:ln>
        </p:spPr>
        <p:txBody>
          <a:bodyPr wrap="square">
            <a:spAutoFit/>
          </a:bodyPr>
          <a:lstStyle/>
          <a:p>
            <a:pPr>
              <a:spcBef>
                <a:spcPct val="50000"/>
              </a:spcBef>
              <a:defRPr/>
            </a:pPr>
            <a:r>
              <a:rPr lang="en-US" sz="4800" b="1" i="1" kern="0" dirty="0">
                <a:solidFill>
                  <a:srgbClr val="FFFF99"/>
                </a:solidFill>
                <a:latin typeface="Calibri"/>
              </a:rPr>
              <a:t>Test Your Knowledge!</a:t>
            </a:r>
          </a:p>
        </p:txBody>
      </p:sp>
      <p:sp>
        <p:nvSpPr>
          <p:cNvPr id="3" name="TextBox 2"/>
          <p:cNvSpPr txBox="1"/>
          <p:nvPr/>
        </p:nvSpPr>
        <p:spPr>
          <a:xfrm>
            <a:off x="1660358" y="2232541"/>
            <a:ext cx="9946954" cy="1200329"/>
          </a:xfrm>
          <a:prstGeom prst="rect">
            <a:avLst/>
          </a:prstGeom>
          <a:noFill/>
        </p:spPr>
        <p:txBody>
          <a:bodyPr wrap="none" rtlCol="0">
            <a:spAutoFit/>
          </a:bodyPr>
          <a:lstStyle/>
          <a:p>
            <a:r>
              <a:rPr lang="en-US" sz="2400" dirty="0"/>
              <a:t>Five-year-old Tonia received her second MMR a week ago.</a:t>
            </a:r>
          </a:p>
          <a:p>
            <a:endParaRPr lang="en-US" sz="2400" dirty="0"/>
          </a:p>
          <a:p>
            <a:r>
              <a:rPr lang="en-US" sz="2400" dirty="0">
                <a:solidFill>
                  <a:schemeClr val="accent5">
                    <a:lumMod val="40000"/>
                    <a:lumOff val="60000"/>
                  </a:schemeClr>
                </a:solidFill>
              </a:rPr>
              <a:t>How long should she wait before receiving live varicella zoster vaccine?</a:t>
            </a:r>
          </a:p>
        </p:txBody>
      </p:sp>
      <p:sp>
        <p:nvSpPr>
          <p:cNvPr id="4" name="Slide Number Placeholder 3"/>
          <p:cNvSpPr>
            <a:spLocks noGrp="1"/>
          </p:cNvSpPr>
          <p:nvPr>
            <p:ph type="sldNum" sz="quarter" idx="12"/>
          </p:nvPr>
        </p:nvSpPr>
        <p:spPr/>
        <p:txBody>
          <a:bodyPr/>
          <a:lstStyle/>
          <a:p>
            <a:fld id="{6D22F896-40B5-4ADD-8801-0D06FADFA095}" type="slidenum">
              <a:rPr lang="en-US" smtClean="0"/>
              <a:pPr/>
              <a:t>96</a:t>
            </a:fld>
            <a:endParaRPr lang="en-US" dirty="0"/>
          </a:p>
        </p:txBody>
      </p:sp>
      <p:sp>
        <p:nvSpPr>
          <p:cNvPr id="2" name="Date Placeholder 1">
            <a:extLst>
              <a:ext uri="{FF2B5EF4-FFF2-40B4-BE49-F238E27FC236}">
                <a16:creationId xmlns:a16="http://schemas.microsoft.com/office/drawing/2014/main" id="{6DCC88B0-501C-A346-9684-95FCE669F1AF}"/>
              </a:ext>
            </a:extLst>
          </p:cNvPr>
          <p:cNvSpPr>
            <a:spLocks noGrp="1"/>
          </p:cNvSpPr>
          <p:nvPr>
            <p:ph type="dt" sz="half" idx="10"/>
          </p:nvPr>
        </p:nvSpPr>
        <p:spPr/>
        <p:txBody>
          <a:bodyPr/>
          <a:lstStyle/>
          <a:p>
            <a:r>
              <a:rPr lang="en-US"/>
              <a:t>6/24/22</a:t>
            </a:r>
            <a:endParaRPr lang="en-US" dirty="0"/>
          </a:p>
        </p:txBody>
      </p:sp>
      <p:sp>
        <p:nvSpPr>
          <p:cNvPr id="5" name="Footer Placeholder 4">
            <a:extLst>
              <a:ext uri="{FF2B5EF4-FFF2-40B4-BE49-F238E27FC236}">
                <a16:creationId xmlns:a16="http://schemas.microsoft.com/office/drawing/2014/main" id="{74C1CA5C-ACD8-B840-82F2-443DE000B52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593268827"/>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Text Box 2"/>
          <p:cNvSpPr txBox="1">
            <a:spLocks noChangeArrowheads="1"/>
          </p:cNvSpPr>
          <p:nvPr/>
        </p:nvSpPr>
        <p:spPr bwMode="auto">
          <a:xfrm>
            <a:off x="3352800" y="2047876"/>
            <a:ext cx="5486400" cy="784830"/>
          </a:xfrm>
          <a:prstGeom prst="rect">
            <a:avLst/>
          </a:prstGeom>
          <a:noFill/>
          <a:ln w="9525">
            <a:noFill/>
            <a:miter lim="800000"/>
            <a:headEnd/>
            <a:tailEnd/>
          </a:ln>
        </p:spPr>
        <p:txBody>
          <a:bodyPr>
            <a:spAutoFit/>
          </a:bodyPr>
          <a:lstStyle/>
          <a:p>
            <a:pPr>
              <a:spcBef>
                <a:spcPct val="50000"/>
              </a:spcBef>
            </a:pPr>
            <a:endParaRPr lang="en-US" dirty="0">
              <a:solidFill>
                <a:srgbClr val="FFFFFF"/>
              </a:solidFill>
              <a:latin typeface="Calibri"/>
            </a:endParaRPr>
          </a:p>
          <a:p>
            <a:pPr>
              <a:spcBef>
                <a:spcPct val="50000"/>
              </a:spcBef>
            </a:pPr>
            <a:endParaRPr lang="en-US" dirty="0">
              <a:solidFill>
                <a:srgbClr val="FFFFFF"/>
              </a:solidFill>
              <a:latin typeface="Calibri"/>
            </a:endParaRPr>
          </a:p>
        </p:txBody>
      </p:sp>
      <p:sp>
        <p:nvSpPr>
          <p:cNvPr id="449541" name="Text Box 5"/>
          <p:cNvSpPr txBox="1">
            <a:spLocks noChangeArrowheads="1"/>
          </p:cNvSpPr>
          <p:nvPr/>
        </p:nvSpPr>
        <p:spPr bwMode="auto">
          <a:xfrm>
            <a:off x="2590800" y="590004"/>
            <a:ext cx="6868510" cy="830997"/>
          </a:xfrm>
          <a:prstGeom prst="rect">
            <a:avLst/>
          </a:prstGeom>
          <a:noFill/>
          <a:ln w="9525">
            <a:noFill/>
            <a:miter lim="800000"/>
            <a:headEnd/>
            <a:tailEnd/>
          </a:ln>
        </p:spPr>
        <p:txBody>
          <a:bodyPr wrap="square">
            <a:spAutoFit/>
          </a:bodyPr>
          <a:lstStyle/>
          <a:p>
            <a:pPr algn="ctr">
              <a:spcBef>
                <a:spcPct val="50000"/>
              </a:spcBef>
              <a:defRPr/>
            </a:pPr>
            <a:r>
              <a:rPr lang="en-US" sz="4800" b="1" i="1" kern="0" dirty="0">
                <a:solidFill>
                  <a:srgbClr val="FFFF99"/>
                </a:solidFill>
                <a:latin typeface="+mj-lt"/>
              </a:rPr>
              <a:t>Test Your Knowledge!</a:t>
            </a:r>
          </a:p>
        </p:txBody>
      </p:sp>
      <p:sp>
        <p:nvSpPr>
          <p:cNvPr id="6" name="Rectangle 5"/>
          <p:cNvSpPr/>
          <p:nvPr/>
        </p:nvSpPr>
        <p:spPr>
          <a:xfrm>
            <a:off x="2888487" y="6256281"/>
            <a:ext cx="6128088" cy="307777"/>
          </a:xfrm>
          <a:prstGeom prst="rect">
            <a:avLst/>
          </a:prstGeom>
        </p:spPr>
        <p:txBody>
          <a:bodyPr wrap="none">
            <a:spAutoFit/>
          </a:bodyPr>
          <a:lstStyle/>
          <a:p>
            <a:r>
              <a:rPr lang="en-US" sz="1400" dirty="0">
                <a:solidFill>
                  <a:srgbClr val="FFFFFF"/>
                </a:solidFill>
              </a:rPr>
              <a:t>*Immunization Action Coalition, Ask the Experts - Reviewed  January  2017</a:t>
            </a:r>
          </a:p>
        </p:txBody>
      </p:sp>
      <p:sp>
        <p:nvSpPr>
          <p:cNvPr id="8" name="TextBox 7"/>
          <p:cNvSpPr txBox="1"/>
          <p:nvPr/>
        </p:nvSpPr>
        <p:spPr>
          <a:xfrm>
            <a:off x="1660358" y="2232541"/>
            <a:ext cx="10067180" cy="1200329"/>
          </a:xfrm>
          <a:prstGeom prst="rect">
            <a:avLst/>
          </a:prstGeom>
          <a:noFill/>
        </p:spPr>
        <p:txBody>
          <a:bodyPr wrap="none" rtlCol="0">
            <a:spAutoFit/>
          </a:bodyPr>
          <a:lstStyle/>
          <a:p>
            <a:r>
              <a:rPr lang="en-US" sz="2400" dirty="0"/>
              <a:t>Five-year-old Tonia received her second MMR a week ago.</a:t>
            </a:r>
          </a:p>
          <a:p>
            <a:endParaRPr lang="en-US" sz="2400" dirty="0"/>
          </a:p>
          <a:p>
            <a:r>
              <a:rPr lang="en-US" sz="2400" dirty="0">
                <a:solidFill>
                  <a:schemeClr val="accent5">
                    <a:lumMod val="40000"/>
                    <a:lumOff val="60000"/>
                  </a:schemeClr>
                </a:solidFill>
              </a:rPr>
              <a:t>How long should she wait before receiving live varicella zoster vaccine?*</a:t>
            </a:r>
          </a:p>
        </p:txBody>
      </p:sp>
      <p:sp>
        <p:nvSpPr>
          <p:cNvPr id="7" name="TextBox 6"/>
          <p:cNvSpPr txBox="1"/>
          <p:nvPr/>
        </p:nvSpPr>
        <p:spPr>
          <a:xfrm>
            <a:off x="334331" y="4244411"/>
            <a:ext cx="11083637" cy="1200329"/>
          </a:xfrm>
          <a:prstGeom prst="rect">
            <a:avLst/>
          </a:prstGeom>
          <a:noFill/>
        </p:spPr>
        <p:txBody>
          <a:bodyPr wrap="square" rtlCol="0">
            <a:spAutoFit/>
          </a:bodyPr>
          <a:lstStyle/>
          <a:p>
            <a:r>
              <a:rPr lang="en-US" sz="2400" dirty="0"/>
              <a:t>Live vaccines can be administered simultaneously with another live vaccine (for example MMR, varicella),but if not given at the same visit, ACIP recommends waiting 4 weeks before administering the second live vaccine.</a:t>
            </a:r>
          </a:p>
        </p:txBody>
      </p:sp>
      <p:sp>
        <p:nvSpPr>
          <p:cNvPr id="3" name="Slide Number Placeholder 2"/>
          <p:cNvSpPr>
            <a:spLocks noGrp="1"/>
          </p:cNvSpPr>
          <p:nvPr>
            <p:ph type="sldNum" sz="quarter" idx="12"/>
          </p:nvPr>
        </p:nvSpPr>
        <p:spPr/>
        <p:txBody>
          <a:bodyPr/>
          <a:lstStyle/>
          <a:p>
            <a:fld id="{6D22F896-40B5-4ADD-8801-0D06FADFA095}" type="slidenum">
              <a:rPr lang="en-US" smtClean="0"/>
              <a:pPr/>
              <a:t>97</a:t>
            </a:fld>
            <a:endParaRPr lang="en-US" dirty="0"/>
          </a:p>
        </p:txBody>
      </p:sp>
      <p:sp>
        <p:nvSpPr>
          <p:cNvPr id="2" name="Date Placeholder 1">
            <a:extLst>
              <a:ext uri="{FF2B5EF4-FFF2-40B4-BE49-F238E27FC236}">
                <a16:creationId xmlns:a16="http://schemas.microsoft.com/office/drawing/2014/main" id="{8D86A734-4D6C-BC45-8716-26B63C6B2004}"/>
              </a:ext>
            </a:extLst>
          </p:cNvPr>
          <p:cNvSpPr>
            <a:spLocks noGrp="1"/>
          </p:cNvSpPr>
          <p:nvPr>
            <p:ph type="dt" sz="half" idx="10"/>
          </p:nvPr>
        </p:nvSpPr>
        <p:spPr/>
        <p:txBody>
          <a:bodyPr/>
          <a:lstStyle/>
          <a:p>
            <a:r>
              <a:rPr lang="en-US"/>
              <a:t>6/24/22</a:t>
            </a:r>
            <a:endParaRPr lang="en-US" dirty="0"/>
          </a:p>
        </p:txBody>
      </p:sp>
      <p:sp>
        <p:nvSpPr>
          <p:cNvPr id="4" name="Footer Placeholder 3">
            <a:extLst>
              <a:ext uri="{FF2B5EF4-FFF2-40B4-BE49-F238E27FC236}">
                <a16:creationId xmlns:a16="http://schemas.microsoft.com/office/drawing/2014/main" id="{88FB4389-CFB3-B649-BBCF-4F0F1FF9DCE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885169803"/>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type="ctrTitle" idx="4294967295"/>
          </p:nvPr>
        </p:nvSpPr>
        <p:spPr>
          <a:xfrm>
            <a:off x="2438400" y="685800"/>
            <a:ext cx="7772400" cy="914400"/>
          </a:xfrm>
        </p:spPr>
        <p:txBody>
          <a:bodyPr/>
          <a:lstStyle/>
          <a:p>
            <a:pPr algn="l" eaLnBrk="1" hangingPunct="1"/>
            <a:r>
              <a:rPr lang="en-US" sz="4800" b="1" i="1" dirty="0">
                <a:solidFill>
                  <a:srgbClr val="FFFF99"/>
                </a:solidFill>
              </a:rPr>
              <a:t>Test Your Knowledge!</a:t>
            </a:r>
          </a:p>
        </p:txBody>
      </p:sp>
      <p:sp>
        <p:nvSpPr>
          <p:cNvPr id="345091" name="Rectangle 3"/>
          <p:cNvSpPr>
            <a:spLocks noGrp="1" noChangeArrowheads="1"/>
          </p:cNvSpPr>
          <p:nvPr>
            <p:ph type="subTitle" idx="4294967295"/>
          </p:nvPr>
        </p:nvSpPr>
        <p:spPr>
          <a:xfrm>
            <a:off x="2438400" y="2021305"/>
            <a:ext cx="7543800" cy="2286000"/>
          </a:xfrm>
        </p:spPr>
        <p:txBody>
          <a:bodyPr>
            <a:normAutofit fontScale="92500"/>
          </a:bodyPr>
          <a:lstStyle/>
          <a:p>
            <a:pPr marL="0" indent="0">
              <a:buNone/>
            </a:pPr>
            <a:r>
              <a:rPr lang="en-US" sz="2400" dirty="0"/>
              <a:t>Logan is an 8 year old boy who has never had DTaP vaccine. His mother was hesitant to immunize him when he was younger. Now she is willing to have him immunized.</a:t>
            </a:r>
          </a:p>
          <a:p>
            <a:pPr marL="0" indent="0">
              <a:buNone/>
            </a:pPr>
            <a:endParaRPr lang="en-US" sz="2400" b="1" dirty="0">
              <a:solidFill>
                <a:srgbClr val="FFFF99"/>
              </a:solidFill>
              <a:cs typeface="Arial" charset="0"/>
            </a:endParaRPr>
          </a:p>
          <a:p>
            <a:pPr marL="0" indent="0">
              <a:buNone/>
            </a:pPr>
            <a:r>
              <a:rPr lang="en-US" sz="2400" b="1" dirty="0">
                <a:solidFill>
                  <a:srgbClr val="FFFF99"/>
                </a:solidFill>
                <a:cs typeface="Arial" charset="0"/>
              </a:rPr>
              <a:t>What vaccine would you use to immunize him against diphtheria, tetanus and pertussis?  </a:t>
            </a:r>
          </a:p>
        </p:txBody>
      </p:sp>
      <p:sp>
        <p:nvSpPr>
          <p:cNvPr id="345092" name="TextBox 5"/>
          <p:cNvSpPr txBox="1">
            <a:spLocks noChangeArrowheads="1"/>
          </p:cNvSpPr>
          <p:nvPr/>
        </p:nvSpPr>
        <p:spPr bwMode="auto">
          <a:xfrm>
            <a:off x="2133600" y="4191001"/>
            <a:ext cx="8001000" cy="519113"/>
          </a:xfrm>
          <a:prstGeom prst="rect">
            <a:avLst/>
          </a:prstGeom>
          <a:noFill/>
          <a:ln w="9525">
            <a:noFill/>
            <a:miter lim="800000"/>
            <a:headEnd/>
            <a:tailEnd/>
          </a:ln>
        </p:spPr>
        <p:txBody>
          <a:bodyPr>
            <a:spAutoFit/>
          </a:bodyPr>
          <a:lstStyle/>
          <a:p>
            <a:endParaRPr lang="en-US" sz="2800" dirty="0">
              <a:solidFill>
                <a:srgbClr val="FFFFFF"/>
              </a:solidFill>
              <a:latin typeface="Calibri"/>
            </a:endParaRPr>
          </a:p>
        </p:txBody>
      </p:sp>
      <p:sp>
        <p:nvSpPr>
          <p:cNvPr id="3" name="Slide Number Placeholder 2"/>
          <p:cNvSpPr>
            <a:spLocks noGrp="1"/>
          </p:cNvSpPr>
          <p:nvPr>
            <p:ph type="sldNum" sz="quarter" idx="12"/>
          </p:nvPr>
        </p:nvSpPr>
        <p:spPr/>
        <p:txBody>
          <a:bodyPr/>
          <a:lstStyle/>
          <a:p>
            <a:fld id="{6D22F896-40B5-4ADD-8801-0D06FADFA095}" type="slidenum">
              <a:rPr lang="en-US" smtClean="0"/>
              <a:t>98</a:t>
            </a:fld>
            <a:endParaRPr lang="en-US" dirty="0"/>
          </a:p>
        </p:txBody>
      </p:sp>
      <p:sp>
        <p:nvSpPr>
          <p:cNvPr id="2" name="Date Placeholder 1">
            <a:extLst>
              <a:ext uri="{FF2B5EF4-FFF2-40B4-BE49-F238E27FC236}">
                <a16:creationId xmlns:a16="http://schemas.microsoft.com/office/drawing/2014/main" id="{D88729FE-0E60-FF4B-9C7E-23622C74856B}"/>
              </a:ext>
            </a:extLst>
          </p:cNvPr>
          <p:cNvSpPr>
            <a:spLocks noGrp="1"/>
          </p:cNvSpPr>
          <p:nvPr>
            <p:ph type="dt" sz="half" idx="10"/>
          </p:nvPr>
        </p:nvSpPr>
        <p:spPr/>
        <p:txBody>
          <a:bodyPr/>
          <a:lstStyle/>
          <a:p>
            <a:r>
              <a:rPr lang="en-US"/>
              <a:t>6/24/22</a:t>
            </a:r>
            <a:endParaRPr lang="en-US" dirty="0"/>
          </a:p>
        </p:txBody>
      </p:sp>
      <p:sp>
        <p:nvSpPr>
          <p:cNvPr id="4" name="Footer Placeholder 3">
            <a:extLst>
              <a:ext uri="{FF2B5EF4-FFF2-40B4-BE49-F238E27FC236}">
                <a16:creationId xmlns:a16="http://schemas.microsoft.com/office/drawing/2014/main" id="{91D84DB4-C5D0-474C-8F44-82924E141965}"/>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91096861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ctrTitle" idx="4294967295"/>
          </p:nvPr>
        </p:nvSpPr>
        <p:spPr>
          <a:xfrm>
            <a:off x="2438400" y="308803"/>
            <a:ext cx="7772400" cy="914400"/>
          </a:xfrm>
        </p:spPr>
        <p:txBody>
          <a:bodyPr/>
          <a:lstStyle/>
          <a:p>
            <a:pPr algn="l" eaLnBrk="1" hangingPunct="1"/>
            <a:r>
              <a:rPr lang="en-US" sz="4800" b="1" i="1" dirty="0">
                <a:solidFill>
                  <a:srgbClr val="FFFF99"/>
                </a:solidFill>
              </a:rPr>
              <a:t>Test Your Knowledge!</a:t>
            </a:r>
          </a:p>
        </p:txBody>
      </p:sp>
      <p:sp>
        <p:nvSpPr>
          <p:cNvPr id="347139" name="Rectangle 3"/>
          <p:cNvSpPr>
            <a:spLocks noGrp="1" noChangeArrowheads="1"/>
          </p:cNvSpPr>
          <p:nvPr>
            <p:ph type="subTitle" idx="4294967295"/>
          </p:nvPr>
        </p:nvSpPr>
        <p:spPr>
          <a:xfrm>
            <a:off x="2438400" y="1552069"/>
            <a:ext cx="7543800" cy="1981200"/>
          </a:xfrm>
        </p:spPr>
        <p:txBody>
          <a:bodyPr>
            <a:normAutofit fontScale="92500" lnSpcReduction="10000"/>
          </a:bodyPr>
          <a:lstStyle/>
          <a:p>
            <a:pPr marL="0" indent="0">
              <a:buNone/>
            </a:pPr>
            <a:r>
              <a:rPr lang="en-US" sz="2400" dirty="0"/>
              <a:t>Logan is an 8 year old boy who has never had DTaP vaccine. His mother was hesitant to immunize him when he was younger. Now she is willing to have him immunized.</a:t>
            </a:r>
          </a:p>
          <a:p>
            <a:pPr marL="0" indent="0">
              <a:buNone/>
            </a:pPr>
            <a:endParaRPr lang="en-US" sz="2400" b="1" dirty="0">
              <a:solidFill>
                <a:srgbClr val="FFFF99"/>
              </a:solidFill>
              <a:cs typeface="Arial" charset="0"/>
            </a:endParaRPr>
          </a:p>
          <a:p>
            <a:pPr marL="0" indent="0">
              <a:buNone/>
            </a:pPr>
            <a:r>
              <a:rPr lang="en-US" sz="2400" b="1" dirty="0">
                <a:solidFill>
                  <a:srgbClr val="FFFF99"/>
                </a:solidFill>
                <a:cs typeface="Arial" charset="0"/>
              </a:rPr>
              <a:t>What vaccine would you use to immunize him against diphtheria, tetanus and pertussis?  </a:t>
            </a:r>
          </a:p>
          <a:p>
            <a:pPr marL="0" indent="0">
              <a:buNone/>
            </a:pPr>
            <a:endParaRPr lang="en-US" dirty="0"/>
          </a:p>
          <a:p>
            <a:pPr marL="0" indent="0">
              <a:buNone/>
            </a:pPr>
            <a:endParaRPr lang="en-US" dirty="0"/>
          </a:p>
        </p:txBody>
      </p:sp>
      <p:sp>
        <p:nvSpPr>
          <p:cNvPr id="347140" name="TextBox 5"/>
          <p:cNvSpPr txBox="1">
            <a:spLocks noChangeArrowheads="1"/>
          </p:cNvSpPr>
          <p:nvPr/>
        </p:nvSpPr>
        <p:spPr bwMode="auto">
          <a:xfrm>
            <a:off x="2133600" y="4191001"/>
            <a:ext cx="8001000" cy="519113"/>
          </a:xfrm>
          <a:prstGeom prst="rect">
            <a:avLst/>
          </a:prstGeom>
          <a:noFill/>
          <a:ln w="9525">
            <a:noFill/>
            <a:miter lim="800000"/>
            <a:headEnd/>
            <a:tailEnd/>
          </a:ln>
        </p:spPr>
        <p:txBody>
          <a:bodyPr>
            <a:spAutoFit/>
          </a:bodyPr>
          <a:lstStyle/>
          <a:p>
            <a:endParaRPr lang="en-US" sz="2800" dirty="0">
              <a:solidFill>
                <a:srgbClr val="FFFFFF"/>
              </a:solidFill>
              <a:latin typeface="Calibri"/>
            </a:endParaRPr>
          </a:p>
        </p:txBody>
      </p:sp>
      <p:sp>
        <p:nvSpPr>
          <p:cNvPr id="347141" name="Rectangle 5"/>
          <p:cNvSpPr>
            <a:spLocks noChangeArrowheads="1"/>
          </p:cNvSpPr>
          <p:nvPr/>
        </p:nvSpPr>
        <p:spPr bwMode="auto">
          <a:xfrm>
            <a:off x="1497330" y="3829706"/>
            <a:ext cx="9429750" cy="2308324"/>
          </a:xfrm>
          <a:prstGeom prst="rect">
            <a:avLst/>
          </a:prstGeom>
          <a:noFill/>
          <a:ln w="9525">
            <a:noFill/>
            <a:miter lim="800000"/>
            <a:headEnd/>
            <a:tailEnd/>
          </a:ln>
        </p:spPr>
        <p:txBody>
          <a:bodyPr wrap="square">
            <a:spAutoFit/>
          </a:bodyPr>
          <a:lstStyle/>
          <a:p>
            <a:r>
              <a:rPr lang="en-US" sz="2400" dirty="0"/>
              <a:t>Logan should receive the following (either Td or </a:t>
            </a:r>
            <a:r>
              <a:rPr lang="en-US" sz="2400" dirty="0" err="1"/>
              <a:t>Tdap</a:t>
            </a:r>
            <a:r>
              <a:rPr lang="en-US" sz="2400" dirty="0"/>
              <a:t> may be used for Dose 2 and/or 3)*:</a:t>
            </a:r>
          </a:p>
          <a:p>
            <a:r>
              <a:rPr lang="en-US" sz="2400" dirty="0"/>
              <a:t>	Dose 1---</a:t>
            </a:r>
            <a:r>
              <a:rPr lang="en-US" sz="2400" dirty="0" err="1"/>
              <a:t>Tdap</a:t>
            </a:r>
            <a:endParaRPr lang="en-US" sz="2400" dirty="0"/>
          </a:p>
          <a:p>
            <a:r>
              <a:rPr lang="en-US" sz="2400" dirty="0"/>
              <a:t>	Dose 2 ---Td or </a:t>
            </a:r>
            <a:r>
              <a:rPr lang="en-US" sz="2400" dirty="0" err="1"/>
              <a:t>Tdap</a:t>
            </a:r>
            <a:r>
              <a:rPr lang="en-US" sz="2400" dirty="0"/>
              <a:t> 4 weeks after Dose 1</a:t>
            </a:r>
          </a:p>
          <a:p>
            <a:r>
              <a:rPr lang="en-US" sz="2400" dirty="0"/>
              <a:t>	Dose 3 ---Td or </a:t>
            </a:r>
            <a:r>
              <a:rPr lang="en-US" sz="2400" dirty="0" err="1"/>
              <a:t>Tdap</a:t>
            </a:r>
            <a:r>
              <a:rPr lang="en-US" sz="2400" dirty="0"/>
              <a:t> 6 months after Dose 2</a:t>
            </a:r>
          </a:p>
          <a:p>
            <a:r>
              <a:rPr lang="en-US" sz="2400" dirty="0"/>
              <a:t>An additional </a:t>
            </a:r>
            <a:r>
              <a:rPr lang="en-US" sz="2400" dirty="0" err="1"/>
              <a:t>Tdap</a:t>
            </a:r>
            <a:r>
              <a:rPr lang="en-US" sz="2400" dirty="0"/>
              <a:t> should be given at age 11-12.</a:t>
            </a:r>
          </a:p>
        </p:txBody>
      </p:sp>
      <p:sp>
        <p:nvSpPr>
          <p:cNvPr id="347142" name="Rectangle 6"/>
          <p:cNvSpPr>
            <a:spLocks noChangeArrowheads="1"/>
          </p:cNvSpPr>
          <p:nvPr/>
        </p:nvSpPr>
        <p:spPr bwMode="auto">
          <a:xfrm>
            <a:off x="4079880" y="6360825"/>
            <a:ext cx="10554702" cy="276999"/>
          </a:xfrm>
          <a:prstGeom prst="rect">
            <a:avLst/>
          </a:prstGeom>
          <a:noFill/>
          <a:ln w="9525">
            <a:noFill/>
            <a:miter lim="800000"/>
            <a:headEnd/>
            <a:tailEnd/>
          </a:ln>
        </p:spPr>
        <p:txBody>
          <a:bodyPr wrap="square">
            <a:spAutoFit/>
          </a:bodyPr>
          <a:lstStyle/>
          <a:p>
            <a:r>
              <a:rPr lang="en-US" sz="1200" b="1" dirty="0">
                <a:latin typeface="Calibri"/>
              </a:rPr>
              <a:t>*</a:t>
            </a:r>
            <a:r>
              <a:rPr lang="en-US" sz="1200" b="1" kern="0" dirty="0">
                <a:latin typeface="Arial" panose="020B0604020202020204" pitchFamily="34" charset="0"/>
                <a:cs typeface="Arial" panose="020B0604020202020204" pitchFamily="34" charset="0"/>
              </a:rPr>
              <a:t>MMWR, January 24, 2020/ Vol.69/No. </a:t>
            </a:r>
            <a:endParaRPr lang="en-US" sz="1200" b="1" dirty="0">
              <a:latin typeface="Calibri"/>
            </a:endParaRPr>
          </a:p>
        </p:txBody>
      </p:sp>
      <p:sp>
        <p:nvSpPr>
          <p:cNvPr id="3" name="Slide Number Placeholder 2"/>
          <p:cNvSpPr>
            <a:spLocks noGrp="1"/>
          </p:cNvSpPr>
          <p:nvPr>
            <p:ph type="sldNum" sz="quarter" idx="12"/>
          </p:nvPr>
        </p:nvSpPr>
        <p:spPr/>
        <p:txBody>
          <a:bodyPr/>
          <a:lstStyle/>
          <a:p>
            <a:fld id="{6D22F896-40B5-4ADD-8801-0D06FADFA095}" type="slidenum">
              <a:rPr lang="en-US" smtClean="0"/>
              <a:t>99</a:t>
            </a:fld>
            <a:endParaRPr lang="en-US" dirty="0"/>
          </a:p>
        </p:txBody>
      </p:sp>
      <p:sp>
        <p:nvSpPr>
          <p:cNvPr id="2" name="Date Placeholder 1">
            <a:extLst>
              <a:ext uri="{FF2B5EF4-FFF2-40B4-BE49-F238E27FC236}">
                <a16:creationId xmlns:a16="http://schemas.microsoft.com/office/drawing/2014/main" id="{B0D82F53-412E-784F-9D73-8D9BF4EBF232}"/>
              </a:ext>
            </a:extLst>
          </p:cNvPr>
          <p:cNvSpPr>
            <a:spLocks noGrp="1"/>
          </p:cNvSpPr>
          <p:nvPr>
            <p:ph type="dt" sz="half" idx="10"/>
          </p:nvPr>
        </p:nvSpPr>
        <p:spPr/>
        <p:txBody>
          <a:bodyPr/>
          <a:lstStyle/>
          <a:p>
            <a:r>
              <a:rPr lang="en-US"/>
              <a:t>6/24/22</a:t>
            </a:r>
            <a:endParaRPr lang="en-US" dirty="0"/>
          </a:p>
        </p:txBody>
      </p:sp>
      <p:sp>
        <p:nvSpPr>
          <p:cNvPr id="4" name="Footer Placeholder 3">
            <a:extLst>
              <a:ext uri="{FF2B5EF4-FFF2-40B4-BE49-F238E27FC236}">
                <a16:creationId xmlns:a16="http://schemas.microsoft.com/office/drawing/2014/main" id="{4DAEE457-3CA3-DE42-99C5-78F9143F8E58}"/>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064011439"/>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Status xmlns="af3884f4-7512-4c46-a0aa-ee4b8b495aba" xsi:nil="true"/>
    <_ip_UnifiedCompliancePolicyProperties xmlns="http://schemas.microsoft.com/sharepoint/v3" xsi:nil="true"/>
    <lcf76f155ced4ddcb4097134ff3c332f xmlns="af3884f4-7512-4c46-a0aa-ee4b8b495aba">
      <Terms xmlns="http://schemas.microsoft.com/office/infopath/2007/PartnerControls"/>
    </lcf76f155ced4ddcb4097134ff3c332f>
    <TaxCatchAll xmlns="cc186018-7340-4d73-bc2a-d5a3baa43b4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27C6ABD95E3ED4B8631D055FA49DF41" ma:contentTypeVersion="19" ma:contentTypeDescription="Create a new document." ma:contentTypeScope="" ma:versionID="7c9dd8f435345ac533090c7085639f21">
  <xsd:schema xmlns:xsd="http://www.w3.org/2001/XMLSchema" xmlns:xs="http://www.w3.org/2001/XMLSchema" xmlns:p="http://schemas.microsoft.com/office/2006/metadata/properties" xmlns:ns1="http://schemas.microsoft.com/sharepoint/v3" xmlns:ns2="af3884f4-7512-4c46-a0aa-ee4b8b495aba" xmlns:ns3="cc186018-7340-4d73-bc2a-d5a3baa43b44" targetNamespace="http://schemas.microsoft.com/office/2006/metadata/properties" ma:root="true" ma:fieldsID="ce933e077749070c2783331c369b1aed" ns1:_="" ns2:_="" ns3:_="">
    <xsd:import namespace="http://schemas.microsoft.com/sharepoint/v3"/>
    <xsd:import namespace="af3884f4-7512-4c46-a0aa-ee4b8b495aba"/>
    <xsd:import namespace="cc186018-7340-4d73-bc2a-d5a3baa43b44"/>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Location" minOccurs="0"/>
                <xsd:element ref="ns2:MediaServiceOCR" minOccurs="0"/>
                <xsd:element ref="ns2:MediaServiceEventHashCode" minOccurs="0"/>
                <xsd:element ref="ns2:MediaServiceGenerationTime" minOccurs="0"/>
                <xsd:element ref="ns2:Status" minOccurs="0"/>
                <xsd:element ref="ns2:MediaServiceAutoKeyPoints" minOccurs="0"/>
                <xsd:element ref="ns2:MediaServiceKeyPoints"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3884f4-7512-4c46-a0aa-ee4b8b495ab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Status" ma:index="18" nillable="true" ma:displayName="Status" ma:internalName="Status">
      <xsd:simpleType>
        <xsd:restriction base="dms:Text">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2e9da6d4-649a-43c5-bc18-fa27c03f233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c186018-7340-4d73-bc2a-d5a3baa43b44"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element name="TaxCatchAll" ma:index="26" nillable="true" ma:displayName="Taxonomy Catch All Column" ma:hidden="true" ma:list="{31d86668-9305-4ce7-bdb9-ba3bb9ab6eba}" ma:internalName="TaxCatchAll" ma:showField="CatchAllData" ma:web="cc186018-7340-4d73-bc2a-d5a3baa43b4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3046F7A-54A1-4A05-8B2A-F1C68E7BB64B}">
  <ds:schemaRefs>
    <ds:schemaRef ds:uri="http://schemas.microsoft.com/office/2006/metadata/properties"/>
    <ds:schemaRef ds:uri="http://schemas.microsoft.com/office/infopath/2007/PartnerControls"/>
    <ds:schemaRef ds:uri="http://schemas.microsoft.com/sharepoint/v3"/>
    <ds:schemaRef ds:uri="af3884f4-7512-4c46-a0aa-ee4b8b495aba"/>
    <ds:schemaRef ds:uri="cc186018-7340-4d73-bc2a-d5a3baa43b44"/>
  </ds:schemaRefs>
</ds:datastoreItem>
</file>

<file path=customXml/itemProps2.xml><?xml version="1.0" encoding="utf-8"?>
<ds:datastoreItem xmlns:ds="http://schemas.openxmlformats.org/officeDocument/2006/customXml" ds:itemID="{36CA8027-29DE-49E8-A39A-F3FB349B9C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f3884f4-7512-4c46-a0aa-ee4b8b495aba"/>
    <ds:schemaRef ds:uri="cc186018-7340-4d73-bc2a-d5a3baa43b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E7F25F4-FED4-4D83-A03A-C0CCA4C35FE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Depth</Template>
  <TotalTime>7012</TotalTime>
  <Words>30587</Words>
  <Application>Microsoft Office PowerPoint</Application>
  <PresentationFormat>Widescreen</PresentationFormat>
  <Paragraphs>2130</Paragraphs>
  <Slides>127</Slides>
  <Notes>123</Notes>
  <HiddenSlides>0</HiddenSlides>
  <MMClips>1</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127</vt:i4>
      </vt:variant>
    </vt:vector>
  </HeadingPairs>
  <TitlesOfParts>
    <vt:vector size="141" baseType="lpstr">
      <vt:lpstr>arial</vt:lpstr>
      <vt:lpstr>arial</vt:lpstr>
      <vt:lpstr>Arial Unicode MS</vt:lpstr>
      <vt:lpstr>Calibri</vt:lpstr>
      <vt:lpstr>Calibri Light</vt:lpstr>
      <vt:lpstr>Lato</vt:lpstr>
      <vt:lpstr>latobold</vt:lpstr>
      <vt:lpstr>latoregular</vt:lpstr>
      <vt:lpstr>Monotype Sorts</vt:lpstr>
      <vt:lpstr>Times New Roman</vt:lpstr>
      <vt:lpstr>TimesNewRomanPSMT-Identity-H</vt:lpstr>
      <vt:lpstr>Wingdings</vt:lpstr>
      <vt:lpstr>Depth</vt:lpstr>
      <vt:lpstr>Image</vt:lpstr>
      <vt:lpstr>PowerPoint Presentation</vt:lpstr>
      <vt:lpstr>EPIC  is presented by:</vt:lpstr>
      <vt:lpstr>Faculty Disclosure Information</vt:lpstr>
      <vt:lpstr>Objectives</vt:lpstr>
      <vt:lpstr>PowerPoint Presentation</vt:lpstr>
      <vt:lpstr>Advisory Committee on Immunization Practices (ACIP)</vt:lpstr>
      <vt:lpstr>Community Immunity  Formerly known as “Herd Immunity”*</vt:lpstr>
      <vt:lpstr>Diphtheria</vt:lpstr>
      <vt:lpstr>Diphtheria, Tetanus and Pertussis Vaccines  for Children, Adolescents, and Adults</vt:lpstr>
      <vt:lpstr>PowerPoint Presentation</vt:lpstr>
      <vt:lpstr>PowerPoint Presentation</vt:lpstr>
      <vt:lpstr>PowerPoint Presentation</vt:lpstr>
      <vt:lpstr>Tdap for Pregnant Women*</vt:lpstr>
      <vt:lpstr>Haemophilus influenzae type b (Hib)</vt:lpstr>
      <vt:lpstr> </vt:lpstr>
      <vt:lpstr>PowerPoint Presentation</vt:lpstr>
      <vt:lpstr>PowerPoint Presentation</vt:lpstr>
      <vt:lpstr>MMR Vaccine*</vt:lpstr>
      <vt:lpstr>New MMR Vaccine: Priorix (June 2022 ACIP Meeting recommendations) </vt:lpstr>
      <vt:lpstr>Varicella* (Chickenpox)</vt:lpstr>
      <vt:lpstr>Acceptable Evidence of  Varicella Immunity*</vt:lpstr>
      <vt:lpstr>ACIP Recommendations for use of MMRV (ProQuad  )*</vt:lpstr>
      <vt:lpstr>Herpes Zoster </vt:lpstr>
      <vt:lpstr>PowerPoint Presentation</vt:lpstr>
      <vt:lpstr>PowerPoint Presentation</vt:lpstr>
      <vt:lpstr>Shingrix   (RZV) from GSK Use in immunocompromised adults 19 years and older</vt:lpstr>
      <vt:lpstr>PowerPoint Presentation</vt:lpstr>
      <vt:lpstr>PowerPoint Presentation</vt:lpstr>
      <vt:lpstr>Pneumococcal Vaccines Recommended by ACIP October 2021</vt:lpstr>
      <vt:lpstr>PCV15 for children (June 2022 ACIP Meeting Recommendations) </vt:lpstr>
      <vt:lpstr>ACIP Recommendations Pneumococcal Vaccines 10/2021</vt:lpstr>
      <vt:lpstr>Clinical Guidance Pneumococcal vaccines 10/2021</vt:lpstr>
      <vt:lpstr>PowerPoint Presentation</vt:lpstr>
      <vt:lpstr>PowerPoint Presentation</vt:lpstr>
      <vt:lpstr>Dosing for children 6 months through 8 years of age</vt:lpstr>
      <vt:lpstr>Influenza Vaccines for 2022-2023 Season</vt:lpstr>
      <vt:lpstr>PowerPoint Presentation</vt:lpstr>
      <vt:lpstr>PowerPoint Presentation</vt:lpstr>
      <vt:lpstr>Live, Attenuated Influenza Vaccine (LAIV4)*</vt:lpstr>
      <vt:lpstr>History of egg allergy and egg-based Influenza vaccines</vt:lpstr>
      <vt:lpstr>Co-administration</vt:lpstr>
      <vt:lpstr>Influenza Vaccines Preference 2022-23 for Older Adults and other changes for 2022-23 influenza vaccination recommendations</vt:lpstr>
      <vt:lpstr>Timing of Influenza Vaccination</vt:lpstr>
      <vt:lpstr>Hepatitis A Vaccine for Children and Adolescents*</vt:lpstr>
      <vt:lpstr>Hepatitis A Vaccine Recommendations for Adults*</vt:lpstr>
      <vt:lpstr>Hepatitis B*</vt:lpstr>
      <vt:lpstr>PowerPoint Presentation</vt:lpstr>
      <vt:lpstr>PowerPoint Presentation</vt:lpstr>
      <vt:lpstr>Hepatitis B Vaccine Recommendations for adults*</vt:lpstr>
      <vt:lpstr>ACIP Vote 11/2021 Hepatitis B</vt:lpstr>
      <vt:lpstr>PowerPoint Presentation</vt:lpstr>
      <vt:lpstr>PowerPoint Presentation</vt:lpstr>
      <vt:lpstr>Quadrivalent Meningococcal Conjugate Vaccine (MCV4)* (Men A,C,W, Y)</vt:lpstr>
      <vt:lpstr>PowerPoint Presentation</vt:lpstr>
      <vt:lpstr>Serogroup B Meningococcal Vaccine</vt:lpstr>
      <vt:lpstr>Serogroup B Meningococcal  Vaccine Administration</vt:lpstr>
      <vt:lpstr>PowerPoint Presentation</vt:lpstr>
      <vt:lpstr>Rotavirus Vaccines RotaTeq® (Merck) and Rotarix® (GSK)* </vt:lpstr>
      <vt:lpstr>PowerPoint Presentation</vt:lpstr>
      <vt:lpstr>HPV Vaccine*</vt:lpstr>
      <vt:lpstr>      2 Dose Schedule: HPV vaccine initiated between 9-14 years can be given in two doses: 0, 6-12 months. (If the 2nd dose is administered at least 5 months after 1st dose, it can be counted).  3 Dose Schedule: HPV vaccine initiated after the 15th birthday or in persons with certain immunocompromising conditions should be vaccinated with the 3 dose schedule:              0, 1-2, 6 months   Dose 2 should be given at least 1 to 2 months after first dose (1 month minimum); Dose 3 should be given at least 6 months after the first dose  (minimum of 3 months between dose 2 and 3)        </vt:lpstr>
      <vt:lpstr>Reasons to Immunize Against HPV at age 11-12 Years*</vt:lpstr>
      <vt:lpstr>PowerPoint Presentation</vt:lpstr>
      <vt:lpstr>Other vaccine news discussed at June 2022 ACIP meeting</vt:lpstr>
      <vt:lpstr>*Place holder for COVID slides</vt:lpstr>
      <vt:lpstr>PowerPoint Presentation</vt:lpstr>
      <vt:lpstr>Recommended Healthcare Personnel Vaccinations</vt:lpstr>
      <vt:lpstr>Hepatitis B Immunization Status for Previously Vaccinated HCP with No Post-vaccination Testing*</vt:lpstr>
      <vt:lpstr>PowerPoint Presentation</vt:lpstr>
      <vt:lpstr>PowerPoint Presentation</vt:lpstr>
      <vt:lpstr>Updated Vaccine Storage and Handling Recommendations*</vt:lpstr>
      <vt:lpstr>Maintaining Appropriate  Vaccine Storage &amp; Handling*</vt:lpstr>
      <vt:lpstr>Vaccine Administration Best practices – Route, Dose, Site, Needle Size</vt:lpstr>
      <vt:lpstr>How to administer IM and SC vaccine injections</vt:lpstr>
      <vt:lpstr>Training Tools: Skills Checklist for Vaccine Administration</vt:lpstr>
      <vt:lpstr>Improper Immunization Administration  Practices with Any Vaccine*</vt:lpstr>
      <vt:lpstr>Always Document…</vt:lpstr>
      <vt:lpstr>PowerPoint Presentation</vt:lpstr>
      <vt:lpstr>PowerPoint Presentation</vt:lpstr>
      <vt:lpstr>PowerPoint Presentation</vt:lpstr>
      <vt:lpstr>Invalid Contraindications to Vaccine*</vt:lpstr>
      <vt:lpstr>Vaccine Risk Perception </vt:lpstr>
      <vt:lpstr>Provider Strategies  to Improve Vaccination Rates*</vt:lpstr>
      <vt:lpstr>Provider Strategies* (cont’d)</vt:lpstr>
      <vt:lpstr>Vaccine Schedules Varying From ACIP/AAP/AAFP Recommendations </vt:lpstr>
      <vt:lpstr>Anti-Vaccine Movement </vt:lpstr>
      <vt:lpstr>Resources for Factual &amp; Responsible  Vaccine Information</vt:lpstr>
      <vt:lpstr>Stay Current!</vt:lpstr>
      <vt:lpstr>PowerPoint Presentation</vt:lpstr>
      <vt:lpstr>PowerPoint Presentation</vt:lpstr>
      <vt:lpstr>PowerPoint Presentation</vt:lpstr>
      <vt:lpstr>Questions?</vt:lpstr>
      <vt:lpstr>Test Your Knowledge! EPIC 2022</vt:lpstr>
      <vt:lpstr>Test Your Knowledge!</vt:lpstr>
      <vt:lpstr>Test Your Knowledge!</vt:lpstr>
      <vt:lpstr>PowerPoint Presentation</vt:lpstr>
      <vt:lpstr>PowerPoint Presentation</vt:lpstr>
      <vt:lpstr>Test Your Knowledge!</vt:lpstr>
      <vt:lpstr>Test Your Knowledge!</vt:lpstr>
      <vt:lpstr>Test Your Knowledge!</vt:lpstr>
      <vt:lpstr>Test Your Knowledge!</vt:lpstr>
      <vt:lpstr>PowerPoint Presentation</vt:lpstr>
      <vt:lpstr>PowerPoint Presentation</vt:lpstr>
      <vt:lpstr>Test Your Knowledge! </vt:lpstr>
      <vt:lpstr>Test Your Knowledge! </vt:lpstr>
      <vt:lpstr>Test Your Knowledge!</vt:lpstr>
      <vt:lpstr>Test Your Knowledge!</vt:lpstr>
      <vt:lpstr>Test Your Knowledge!</vt:lpstr>
      <vt:lpstr>Test Your Knowledge!</vt:lpstr>
      <vt:lpstr>PowerPoint Presentation</vt:lpstr>
      <vt:lpstr>PowerPoint Presentation</vt:lpstr>
      <vt:lpstr>Test Your Knowledge!</vt:lpstr>
      <vt:lpstr>Test Your Knowledge!</vt:lpstr>
      <vt:lpstr>Test Your Knowledge!</vt:lpstr>
      <vt:lpstr>Test Your Knowledge!</vt:lpstr>
      <vt:lpstr>Test Your Knowledge!</vt:lpstr>
      <vt:lpstr>Test Your Knowledge!</vt:lpstr>
      <vt:lpstr>PowerPoint Presentation</vt:lpstr>
      <vt:lpstr>PowerPoint Presentation</vt:lpstr>
      <vt:lpstr>Test Your Knowledge!</vt:lpstr>
      <vt:lpstr>Test Your Knowledge!</vt:lpstr>
      <vt:lpstr>Test Your Knowledge!</vt:lpstr>
      <vt:lpstr>Test Your Knowledge!</vt:lpstr>
      <vt:lpstr>Test Your Knowledge!</vt:lpstr>
      <vt:lpstr>Test Your Knowledge!</vt:lpstr>
      <vt:lpstr>Test Your Knowledge!</vt:lpstr>
      <vt:lpstr>Test Your Knowledge!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Diana Gaskins</dc:creator>
  <cp:lastModifiedBy>Cordia Starling</cp:lastModifiedBy>
  <cp:revision>911</cp:revision>
  <cp:lastPrinted>2020-12-28T21:23:56Z</cp:lastPrinted>
  <dcterms:created xsi:type="dcterms:W3CDTF">2019-03-04T20:09:43Z</dcterms:created>
  <dcterms:modified xsi:type="dcterms:W3CDTF">2022-09-14T17:00:16Z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0x010100727C6ABD95E3ED4B8631D055FA49DF41</vt:lpwstr>
  </property>
  <property fmtid="{D5CDD505-2E9C-101B-9397-08002B2CF9AE}" pid="3" name="MediaServiceImageTags">
    <vt:lpwstr/>
  </property>
</Properties>
</file>