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31"/>
  </p:notesMasterIdLst>
  <p:sldIdLst>
    <p:sldId id="328" r:id="rId5"/>
    <p:sldId id="561" r:id="rId6"/>
    <p:sldId id="259" r:id="rId7"/>
    <p:sldId id="545" r:id="rId8"/>
    <p:sldId id="637" r:id="rId9"/>
    <p:sldId id="562" r:id="rId10"/>
    <p:sldId id="638" r:id="rId11"/>
    <p:sldId id="563" r:id="rId12"/>
    <p:sldId id="623" r:id="rId13"/>
    <p:sldId id="625" r:id="rId14"/>
    <p:sldId id="633" r:id="rId15"/>
    <p:sldId id="634" r:id="rId16"/>
    <p:sldId id="635" r:id="rId17"/>
    <p:sldId id="636" r:id="rId18"/>
    <p:sldId id="631" r:id="rId19"/>
    <p:sldId id="628" r:id="rId20"/>
    <p:sldId id="630" r:id="rId21"/>
    <p:sldId id="314" r:id="rId22"/>
    <p:sldId id="315" r:id="rId23"/>
    <p:sldId id="639" r:id="rId24"/>
    <p:sldId id="316" r:id="rId25"/>
    <p:sldId id="322" r:id="rId26"/>
    <p:sldId id="640" r:id="rId27"/>
    <p:sldId id="620" r:id="rId28"/>
    <p:sldId id="641" r:id="rId29"/>
    <p:sldId id="5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nteno, Maria (DDC)" initials="CM(" lastIdx="1" clrIdx="0">
    <p:extLst>
      <p:ext uri="{19B8F6BF-5375-455C-9EA6-DF929625EA0E}">
        <p15:presenceInfo xmlns:p15="http://schemas.microsoft.com/office/powerpoint/2012/main" userId="S-1-5-21-2826058626-450910229-104704957-185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A7"/>
    <a:srgbClr val="2160FF"/>
    <a:srgbClr val="ED7D31"/>
    <a:srgbClr val="F09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C9F343-F758-44F6-96D0-AA1DEBBCBDE9}" v="58" dt="2020-09-08T20:20:07.196"/>
  </p1510:revLst>
</p1510:revInfo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0" autoAdjust="0"/>
    <p:restoredTop sz="94662"/>
  </p:normalViewPr>
  <p:slideViewPr>
    <p:cSldViewPr snapToGrid="0" snapToObjects="1">
      <p:cViewPr>
        <p:scale>
          <a:sx n="90" d="100"/>
          <a:sy n="90" d="100"/>
        </p:scale>
        <p:origin x="413" y="-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03674-71C2-44EF-BA4D-CFAC11496206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75701-3AF4-4164-9199-2613E3962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5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EC6D9-3DF7-48D6-9302-B72F21C6B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CF6D61-8467-419F-A848-1D4A2E461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D27DC-CA8F-4B4A-8005-143A5A57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04169-547E-47A9-9944-B75F119B5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6C482-FAA9-492E-8E80-C83DBF78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72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CB29-2C6C-4199-82E9-C5205D14C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81F4D-4EDB-4C77-98EC-BB1D3DDDF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40C84-E02E-46D0-9B34-011CD906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3034B-01E9-4F0F-96F8-BA8E46BE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19F25-3699-4472-A9C5-3CBF3E9D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9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397058-24F1-45F2-9B50-1606D2A872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05498A-7FEE-45D1-9EF0-B042F047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18BCC-7297-4AF1-897C-F392040A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2A003-C65E-41FC-80B6-1428D7F44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0BDAF-FEB2-4E8F-9B25-FAB208F63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3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97BC-A86B-4D74-9844-A2B20F7AF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F127E-E23D-4A30-A76A-ECEEE0F07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31982-6D79-4B4C-9950-26DBAECD4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219EA-C99B-40A9-A5B3-02CB1ACB4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1CF68-6979-45A4-8DB9-9E01B6956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2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68285-5554-4FA6-8A53-53391141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46A9E-1337-4F96-B81E-33B66064B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6B43C-33DE-422A-ADB2-3BFE5B4B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F2574-F5BE-4053-8D9B-66648C09C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2E4D9-20B5-4038-8875-C49EC381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3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FD609-77DA-4300-8597-355E097D9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1CAA4-B6B8-413B-B555-3E6B70C61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9AB4F-9C5A-4CD3-8746-15A4123F8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28D16-2737-4C25-9C62-5685F79D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386F-FCDC-4363-BD6F-124E4982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CB742-0FF7-479B-996D-D61787B4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93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08EB-941D-4FE4-81D2-BAE6274C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591C1-BED0-43C1-9720-3AB8064AA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26233-B9BE-4D02-ACC1-1BDBF6DC7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9DC9D-26F9-4339-B72F-3D41DD8EF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E5BEBA-3542-4169-B0FF-9D3D60A5A8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1F0D4-0C9B-48C8-8C2F-EB3FEB9E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69E86B-AE7B-4536-B51E-1651225E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77C028-5350-496F-8697-870C70C9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95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A464C-9D13-4946-890D-41E38FB7F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889E9-0547-4A09-BBDB-0709986E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7D199B-EE3E-47AA-828A-CD97DDF87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4D92C7-CB02-4192-B363-71A62C9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6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23E5AE-5EB5-4C36-A489-192AAA944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6FBA7-2CC4-4446-9B90-422CBD605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E3D30-331A-4A64-9005-F3825975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3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FF9-E24A-4726-A983-D19E40DB7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3A8BE-A79B-4B36-A801-C773651EB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C0B4-F33C-492E-A974-2E4025055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8DD62-F918-44A3-935A-CA6AB705F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089E2-FB54-4AB9-A3A5-DF4D239C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43A37-98F7-4CFA-BC8B-67D80F89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2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FA10E-4DCA-4790-8086-78F97076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368B55-1C0B-4626-B3C1-198A39F4E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351A8-3F4F-48FC-BA97-9884EFE48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F275C-D75C-4F9A-A588-391DE614B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89A36-B677-4DBF-A672-70E65B42E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AD57A-10F6-4BF3-B7AF-B6AE5A8F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2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33F22-B8D3-4704-99FD-46823717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575EF-47EB-450A-8E02-2C91BE88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F3919-A70C-4884-A879-A20CD4AF5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0F3C-CC04-4F4E-9372-E1B2A751AC4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1024E-3CF9-4046-9691-EB0BFDED1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A9EC6-8C49-47A5-859B-9256FF1D1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4D6D1-740F-2E41-9BD9-5F8947D61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7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emf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33A8EB-2D5A-F748-A6CC-328FEE3E27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latin typeface="Franklin Gothic Book" panose="020B0503020102020204" pitchFamily="34" charset="0"/>
            </a:endParaRPr>
          </a:p>
          <a:p>
            <a:pPr marL="285750"/>
            <a:r>
              <a:rPr lang="en-US" sz="6000" b="1" cap="small" spc="300" dirty="0">
                <a:latin typeface="Franklin Gothic Book" panose="020B0503020102020204" pitchFamily="34" charset="0"/>
              </a:rPr>
              <a:t>Hylan Boulevard</a:t>
            </a:r>
          </a:p>
          <a:p>
            <a:pPr marL="285750"/>
            <a:r>
              <a:rPr lang="en-US" sz="5400" b="1" cap="small" spc="300" dirty="0">
                <a:latin typeface="Franklin Gothic Book" panose="020B0503020102020204" pitchFamily="34" charset="0"/>
              </a:rPr>
              <a:t>Streetscape Improvement Project</a:t>
            </a:r>
          </a:p>
          <a:p>
            <a:pPr marL="285750"/>
            <a:r>
              <a:rPr lang="en-US" sz="5400" b="1" cap="small" spc="300" dirty="0">
                <a:latin typeface="Franklin Gothic Book" panose="020B0503020102020204" pitchFamily="34" charset="0"/>
              </a:rPr>
              <a:t>Project ID: </a:t>
            </a:r>
            <a:r>
              <a:rPr lang="en-US" sz="5600" cap="small" spc="300" dirty="0">
                <a:solidFill>
                  <a:srgbClr val="ED7D31"/>
                </a:solidFill>
                <a:latin typeface="Franklin Gothic Demi" panose="020B0703020102020204" pitchFamily="34" charset="0"/>
              </a:rPr>
              <a:t>SANDR01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4D4DCC-517C-417B-AF06-A530AB2FCF89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FE68AF-AD36-4A65-8520-82DAA9F8B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6"/>
            <a:ext cx="1799464" cy="42737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FEEBD5-23C8-4345-8EC7-5E57FE603391}"/>
              </a:ext>
            </a:extLst>
          </p:cNvPr>
          <p:cNvCxnSpPr>
            <a:cxnSpLocks/>
          </p:cNvCxnSpPr>
          <p:nvPr/>
        </p:nvCxnSpPr>
        <p:spPr>
          <a:xfrm>
            <a:off x="408960" y="2082467"/>
            <a:ext cx="184106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015BE019-22FE-4112-8F35-370EC75760CE}"/>
              </a:ext>
            </a:extLst>
          </p:cNvPr>
          <p:cNvSpPr txBox="1">
            <a:spLocks/>
          </p:cNvSpPr>
          <p:nvPr/>
        </p:nvSpPr>
        <p:spPr>
          <a:xfrm>
            <a:off x="7429500" y="6319682"/>
            <a:ext cx="4036359" cy="40597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2000" spc="300" dirty="0">
                <a:solidFill>
                  <a:srgbClr val="FF6F24"/>
                </a:solidFill>
              </a:rPr>
              <a:t>September 10, 2020</a:t>
            </a:r>
          </a:p>
        </p:txBody>
      </p:sp>
      <p:sp>
        <p:nvSpPr>
          <p:cNvPr id="10" name="Rectangle 109">
            <a:extLst>
              <a:ext uri="{FF2B5EF4-FFF2-40B4-BE49-F238E27FC236}">
                <a16:creationId xmlns:a16="http://schemas.microsoft.com/office/drawing/2014/main" id="{84F55DC9-1FD9-4C82-A60A-A7EB94156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60" y="6277655"/>
            <a:ext cx="11310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Bill de Blasio</a:t>
            </a:r>
          </a:p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Mayor</a:t>
            </a:r>
          </a:p>
        </p:txBody>
      </p:sp>
      <p:sp>
        <p:nvSpPr>
          <p:cNvPr id="11" name="Rectangle 109">
            <a:extLst>
              <a:ext uri="{FF2B5EF4-FFF2-40B4-BE49-F238E27FC236}">
                <a16:creationId xmlns:a16="http://schemas.microsoft.com/office/drawing/2014/main" id="{51FF12D2-50C4-4257-96E3-BFD85762B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002" y="6277655"/>
            <a:ext cx="11310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Lorraine Grillo</a:t>
            </a:r>
          </a:p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Commissioner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4C4DBE-EEF4-4C20-BB42-1B946986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437" y="680067"/>
            <a:ext cx="811982" cy="487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ED2855-CF8D-41E3-A279-4BB4399BF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43" y="692226"/>
            <a:ext cx="811982" cy="48284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10F7D4-E55D-4E10-A131-3CB04A920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61"/>
    </mc:Choice>
    <mc:Fallback xmlns="">
      <p:transition spd="slow" advTm="43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B86941-FB80-479D-BE8B-3313E56B6082}"/>
              </a:ext>
            </a:extLst>
          </p:cNvPr>
          <p:cNvSpPr txBox="1"/>
          <p:nvPr/>
        </p:nvSpPr>
        <p:spPr>
          <a:xfrm>
            <a:off x="2004060" y="5615848"/>
            <a:ext cx="8054403" cy="801723"/>
          </a:xfrm>
          <a:prstGeom prst="rect">
            <a:avLst/>
          </a:prstGeom>
          <a:solidFill>
            <a:srgbClr val="002FA7"/>
          </a:solidFill>
        </p:spPr>
        <p:txBody>
          <a:bodyPr vert="horz" lIns="91440" tIns="45720" rIns="91440" bIns="45720" rtlCol="0" anchor="ctr" anchorCtr="1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320" dirty="0">
                <a:solidFill>
                  <a:srgbClr val="FFFFFF"/>
                </a:solidFill>
                <a:latin typeface="Franklin Gothic Book" panose="020B0503020102020204" pitchFamily="34" charset="0"/>
                <a:ea typeface="+mj-ea"/>
                <a:cs typeface="+mj-cs"/>
              </a:rPr>
              <a:t>Why is this project necessary?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1F072-82E5-4DD4-81EA-360AF953C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89" b="28592"/>
          <a:stretch/>
        </p:blipFill>
        <p:spPr>
          <a:xfrm>
            <a:off x="158625" y="1518020"/>
            <a:ext cx="4828512" cy="336830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333550E-3A9F-2145-9E82-509F413CB549}"/>
              </a:ext>
            </a:extLst>
          </p:cNvPr>
          <p:cNvSpPr txBox="1">
            <a:spLocks/>
          </p:cNvSpPr>
          <p:nvPr/>
        </p:nvSpPr>
        <p:spPr>
          <a:xfrm>
            <a:off x="7756818" y="734642"/>
            <a:ext cx="4093690" cy="108545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sz="3200" dirty="0">
              <a:latin typeface="Franklin Gothic Demi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5359FF8-811F-9A4D-93D4-CCA85263C86B}"/>
              </a:ext>
            </a:extLst>
          </p:cNvPr>
          <p:cNvSpPr txBox="1">
            <a:spLocks/>
          </p:cNvSpPr>
          <p:nvPr/>
        </p:nvSpPr>
        <p:spPr>
          <a:xfrm>
            <a:off x="7033838" y="4958601"/>
            <a:ext cx="2020221" cy="6477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sz="3200" dirty="0">
              <a:latin typeface="Franklin Gothic Dem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F2E29B-A0D7-4C3F-8F74-00FFDF1C3E58}"/>
              </a:ext>
            </a:extLst>
          </p:cNvPr>
          <p:cNvSpPr txBox="1">
            <a:spLocks/>
          </p:cNvSpPr>
          <p:nvPr/>
        </p:nvSpPr>
        <p:spPr>
          <a:xfrm>
            <a:off x="1394670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III. Construction Overview (cont.)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4F872-E88E-436D-87AF-F606408C5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4246" y="1558845"/>
            <a:ext cx="4478576" cy="3358932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74F0AD1-B500-464C-ADE4-7497B23420A1}"/>
              </a:ext>
            </a:extLst>
          </p:cNvPr>
          <p:cNvSpPr txBox="1">
            <a:spLocks/>
          </p:cNvSpPr>
          <p:nvPr/>
        </p:nvSpPr>
        <p:spPr>
          <a:xfrm>
            <a:off x="8517797" y="1482483"/>
            <a:ext cx="3593592" cy="4233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 dirty="0">
                <a:latin typeface="Franklin Gothic Book" panose="020B0503020102020204" pitchFamily="34" charset="0"/>
              </a:rPr>
              <a:t>Water Main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Upgrading aging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Improve drinking water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Improve delivery of drinking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Additional upgraded fire hydrants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10FEA2-C20D-4FEB-AA60-1F0AEB624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7B252E-01B2-4AA1-A767-B156453D10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90"/>
    </mc:Choice>
    <mc:Fallback xmlns="">
      <p:transition spd="slow" advTm="32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333550E-3A9F-2145-9E82-509F413CB549}"/>
              </a:ext>
            </a:extLst>
          </p:cNvPr>
          <p:cNvSpPr txBox="1">
            <a:spLocks/>
          </p:cNvSpPr>
          <p:nvPr/>
        </p:nvSpPr>
        <p:spPr>
          <a:xfrm>
            <a:off x="7756818" y="734642"/>
            <a:ext cx="4093690" cy="108545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sz="3200" dirty="0">
              <a:latin typeface="Franklin Gothic Demi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5359FF8-811F-9A4D-93D4-CCA85263C86B}"/>
              </a:ext>
            </a:extLst>
          </p:cNvPr>
          <p:cNvSpPr txBox="1">
            <a:spLocks/>
          </p:cNvSpPr>
          <p:nvPr/>
        </p:nvSpPr>
        <p:spPr>
          <a:xfrm>
            <a:off x="7033838" y="4958601"/>
            <a:ext cx="2020221" cy="6477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sz="3200" dirty="0">
              <a:latin typeface="Franklin Gothic Dem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F2E29B-A0D7-4C3F-8F74-00FFDF1C3E58}"/>
              </a:ext>
            </a:extLst>
          </p:cNvPr>
          <p:cNvSpPr txBox="1">
            <a:spLocks/>
          </p:cNvSpPr>
          <p:nvPr/>
        </p:nvSpPr>
        <p:spPr>
          <a:xfrm>
            <a:off x="1394670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III. Construction Overview (cont.)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74F0AD1-B500-464C-ADE4-7497B23420A1}"/>
              </a:ext>
            </a:extLst>
          </p:cNvPr>
          <p:cNvSpPr txBox="1">
            <a:spLocks/>
          </p:cNvSpPr>
          <p:nvPr/>
        </p:nvSpPr>
        <p:spPr>
          <a:xfrm>
            <a:off x="8522208" y="1482483"/>
            <a:ext cx="3593592" cy="4233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 dirty="0">
                <a:latin typeface="Franklin Gothic Book" panose="020B0503020102020204" pitchFamily="34" charset="0"/>
              </a:rPr>
              <a:t>Storm and Sanitary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Upgrading aging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Add new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Alleviate flooding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BE8BA-03D2-4D8B-85D6-A80BB60DE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92" y="1044752"/>
            <a:ext cx="3324635" cy="4432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85E8CB-070B-4A64-AB98-B812CB051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63315" y="1598861"/>
            <a:ext cx="4432845" cy="33246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C2D1C5-EE14-4DFB-904C-86353F68B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7F60-DB31-4CDC-BBE0-74F15D44D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FD9C29-0C69-457C-A6E1-2BA704D9E3DE}"/>
              </a:ext>
            </a:extLst>
          </p:cNvPr>
          <p:cNvSpPr txBox="1"/>
          <p:nvPr/>
        </p:nvSpPr>
        <p:spPr>
          <a:xfrm>
            <a:off x="2004060" y="5615848"/>
            <a:ext cx="8054403" cy="801723"/>
          </a:xfrm>
          <a:prstGeom prst="rect">
            <a:avLst/>
          </a:prstGeom>
          <a:solidFill>
            <a:srgbClr val="002FA7"/>
          </a:solidFill>
        </p:spPr>
        <p:txBody>
          <a:bodyPr vert="horz" lIns="91440" tIns="45720" rIns="91440" bIns="45720" rtlCol="0" anchor="ctr" anchorCtr="1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320" dirty="0">
                <a:solidFill>
                  <a:srgbClr val="FFFFFF"/>
                </a:solidFill>
                <a:latin typeface="Franklin Gothic Book" panose="020B0503020102020204" pitchFamily="34" charset="0"/>
                <a:ea typeface="+mj-ea"/>
                <a:cs typeface="+mj-cs"/>
              </a:rPr>
              <a:t>Why is this project necessary?</a:t>
            </a:r>
          </a:p>
        </p:txBody>
      </p:sp>
    </p:spTree>
    <p:extLst>
      <p:ext uri="{BB962C8B-B14F-4D97-AF65-F5344CB8AC3E}">
        <p14:creationId xmlns:p14="http://schemas.microsoft.com/office/powerpoint/2010/main" val="27273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13"/>
    </mc:Choice>
    <mc:Fallback xmlns="">
      <p:transition spd="slow" advTm="4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333550E-3A9F-2145-9E82-509F413CB549}"/>
              </a:ext>
            </a:extLst>
          </p:cNvPr>
          <p:cNvSpPr txBox="1">
            <a:spLocks/>
          </p:cNvSpPr>
          <p:nvPr/>
        </p:nvSpPr>
        <p:spPr>
          <a:xfrm>
            <a:off x="7756818" y="734642"/>
            <a:ext cx="4093690" cy="108545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sz="3200" dirty="0">
              <a:latin typeface="Franklin Gothic Demi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5359FF8-811F-9A4D-93D4-CCA85263C86B}"/>
              </a:ext>
            </a:extLst>
          </p:cNvPr>
          <p:cNvSpPr txBox="1">
            <a:spLocks/>
          </p:cNvSpPr>
          <p:nvPr/>
        </p:nvSpPr>
        <p:spPr>
          <a:xfrm>
            <a:off x="7033838" y="4958601"/>
            <a:ext cx="2020221" cy="6477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sz="3200" dirty="0">
              <a:latin typeface="Franklin Gothic Dem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F2E29B-A0D7-4C3F-8F74-00FFDF1C3E58}"/>
              </a:ext>
            </a:extLst>
          </p:cNvPr>
          <p:cNvSpPr txBox="1">
            <a:spLocks/>
          </p:cNvSpPr>
          <p:nvPr/>
        </p:nvSpPr>
        <p:spPr>
          <a:xfrm>
            <a:off x="1394670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III. Construction Overview (cont.)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74F0AD1-B500-464C-ADE4-7497B23420A1}"/>
              </a:ext>
            </a:extLst>
          </p:cNvPr>
          <p:cNvSpPr txBox="1">
            <a:spLocks/>
          </p:cNvSpPr>
          <p:nvPr/>
        </p:nvSpPr>
        <p:spPr>
          <a:xfrm>
            <a:off x="8522208" y="1482483"/>
            <a:ext cx="3595928" cy="4233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 dirty="0">
                <a:latin typeface="Franklin Gothic Book" panose="020B0503020102020204" pitchFamily="34" charset="0"/>
              </a:rPr>
              <a:t>Streetscape, BMP, and Landscaping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Landscaping &amp; BMP will improve on the surrounding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New trees planted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BMP work helps alleviate flooding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AA7F1-5D19-433E-84B9-12AC58FAA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64" y="1438216"/>
            <a:ext cx="4696266" cy="3520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02BA2B-0880-4C30-95C8-4907DDA68C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78966" y="1548122"/>
            <a:ext cx="4490831" cy="336812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0F64F5-5C2D-4170-B4BF-B36A6F609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059F60-0648-42D5-9ABC-6B121A95EF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CEBEF0-80F7-4245-98C0-525A1BB2CFDB}"/>
              </a:ext>
            </a:extLst>
          </p:cNvPr>
          <p:cNvSpPr txBox="1"/>
          <p:nvPr/>
        </p:nvSpPr>
        <p:spPr>
          <a:xfrm>
            <a:off x="2004060" y="5615848"/>
            <a:ext cx="8054403" cy="801723"/>
          </a:xfrm>
          <a:prstGeom prst="rect">
            <a:avLst/>
          </a:prstGeom>
          <a:solidFill>
            <a:srgbClr val="002FA7"/>
          </a:solidFill>
        </p:spPr>
        <p:txBody>
          <a:bodyPr vert="horz" lIns="91440" tIns="45720" rIns="91440" bIns="45720" rtlCol="0" anchor="ctr" anchorCtr="1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320" dirty="0">
                <a:solidFill>
                  <a:srgbClr val="FFFFFF"/>
                </a:solidFill>
                <a:latin typeface="Franklin Gothic Book" panose="020B0503020102020204" pitchFamily="34" charset="0"/>
                <a:ea typeface="+mj-ea"/>
                <a:cs typeface="+mj-cs"/>
              </a:rPr>
              <a:t>Why is this project necessary?</a:t>
            </a:r>
          </a:p>
        </p:txBody>
      </p:sp>
    </p:spTree>
    <p:extLst>
      <p:ext uri="{BB962C8B-B14F-4D97-AF65-F5344CB8AC3E}">
        <p14:creationId xmlns:p14="http://schemas.microsoft.com/office/powerpoint/2010/main" val="304352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4"/>
    </mc:Choice>
    <mc:Fallback xmlns="">
      <p:transition spd="slow" advTm="42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333550E-3A9F-2145-9E82-509F413CB549}"/>
              </a:ext>
            </a:extLst>
          </p:cNvPr>
          <p:cNvSpPr txBox="1">
            <a:spLocks/>
          </p:cNvSpPr>
          <p:nvPr/>
        </p:nvSpPr>
        <p:spPr>
          <a:xfrm>
            <a:off x="7756818" y="734642"/>
            <a:ext cx="4093690" cy="108545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sz="3200" dirty="0">
              <a:latin typeface="Franklin Gothic Demi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5359FF8-811F-9A4D-93D4-CCA85263C86B}"/>
              </a:ext>
            </a:extLst>
          </p:cNvPr>
          <p:cNvSpPr txBox="1">
            <a:spLocks/>
          </p:cNvSpPr>
          <p:nvPr/>
        </p:nvSpPr>
        <p:spPr>
          <a:xfrm>
            <a:off x="7033838" y="4958601"/>
            <a:ext cx="2020221" cy="6477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sz="3200" dirty="0">
              <a:latin typeface="Franklin Gothic Dem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F2E29B-A0D7-4C3F-8F74-00FFDF1C3E58}"/>
              </a:ext>
            </a:extLst>
          </p:cNvPr>
          <p:cNvSpPr txBox="1">
            <a:spLocks/>
          </p:cNvSpPr>
          <p:nvPr/>
        </p:nvSpPr>
        <p:spPr>
          <a:xfrm>
            <a:off x="1394670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III. Construction Overview (cont.)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74F0AD1-B500-464C-ADE4-7497B23420A1}"/>
              </a:ext>
            </a:extLst>
          </p:cNvPr>
          <p:cNvSpPr txBox="1">
            <a:spLocks/>
          </p:cNvSpPr>
          <p:nvPr/>
        </p:nvSpPr>
        <p:spPr>
          <a:xfrm>
            <a:off x="8522208" y="1482483"/>
            <a:ext cx="3593592" cy="4233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 dirty="0">
                <a:latin typeface="Franklin Gothic Book" panose="020B0503020102020204" pitchFamily="34" charset="0"/>
              </a:rPr>
              <a:t>Sidewalk and Curb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Installation of new curb &amp; sidewalk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New pedestrian ramps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4306AD-BF65-4CF8-8CE7-A256FBFC9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612" y="1820096"/>
            <a:ext cx="3846963" cy="2885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6A2C13-DC65-454D-BD15-0C8F8D73E5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6" y="1632221"/>
            <a:ext cx="4277325" cy="32071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52AE18-A504-426E-A922-AF29D9D56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0BAED7-31DC-4C2B-BFA0-67592A6259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14DBC0-E8A0-4169-A325-1DDCFF594983}"/>
              </a:ext>
            </a:extLst>
          </p:cNvPr>
          <p:cNvSpPr txBox="1"/>
          <p:nvPr/>
        </p:nvSpPr>
        <p:spPr>
          <a:xfrm>
            <a:off x="2004060" y="5615848"/>
            <a:ext cx="8054403" cy="801723"/>
          </a:xfrm>
          <a:prstGeom prst="rect">
            <a:avLst/>
          </a:prstGeom>
          <a:solidFill>
            <a:srgbClr val="002FA7"/>
          </a:solidFill>
        </p:spPr>
        <p:txBody>
          <a:bodyPr vert="horz" lIns="91440" tIns="45720" rIns="91440" bIns="45720" rtlCol="0" anchor="ctr" anchorCtr="1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320" dirty="0">
                <a:solidFill>
                  <a:srgbClr val="FFFFFF"/>
                </a:solidFill>
                <a:latin typeface="Franklin Gothic Book" panose="020B0503020102020204" pitchFamily="34" charset="0"/>
                <a:ea typeface="+mj-ea"/>
                <a:cs typeface="+mj-cs"/>
              </a:rPr>
              <a:t>Why is this project necessary?</a:t>
            </a:r>
          </a:p>
        </p:txBody>
      </p:sp>
    </p:spTree>
    <p:extLst>
      <p:ext uri="{BB962C8B-B14F-4D97-AF65-F5344CB8AC3E}">
        <p14:creationId xmlns:p14="http://schemas.microsoft.com/office/powerpoint/2010/main" val="45474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8"/>
    </mc:Choice>
    <mc:Fallback xmlns="">
      <p:transition spd="slow" advTm="22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14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14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311975" y="2624691"/>
            <a:ext cx="9646678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Iv. During construction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CF5627-E6FE-453F-8BBB-AAF4F935D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7"/>
    </mc:Choice>
    <mc:Fallback xmlns="">
      <p:transition spd="slow" advTm="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F1F37C-EFC6-4DC5-986A-DB503EC3A5A1}"/>
              </a:ext>
            </a:extLst>
          </p:cNvPr>
          <p:cNvSpPr txBox="1">
            <a:spLocks/>
          </p:cNvSpPr>
          <p:nvPr/>
        </p:nvSpPr>
        <p:spPr>
          <a:xfrm>
            <a:off x="1394670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IV. During Construction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8215E4-CDC9-4B64-8C83-22F711513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DF027-2A9A-4842-9CF7-786C65ED8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31B6724-C030-4B18-86D8-337F22DBB899}"/>
              </a:ext>
            </a:extLst>
          </p:cNvPr>
          <p:cNvSpPr txBox="1">
            <a:spLocks/>
          </p:cNvSpPr>
          <p:nvPr/>
        </p:nvSpPr>
        <p:spPr>
          <a:xfrm>
            <a:off x="295975" y="1213524"/>
            <a:ext cx="9402660" cy="72714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DOT and SAPO Holiday Embargoes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B3B397D-D8CF-43C5-A344-4F032DAFFBD8}"/>
              </a:ext>
            </a:extLst>
          </p:cNvPr>
          <p:cNvSpPr txBox="1">
            <a:spLocks/>
          </p:cNvSpPr>
          <p:nvPr/>
        </p:nvSpPr>
        <p:spPr>
          <a:xfrm>
            <a:off x="295974" y="1968403"/>
            <a:ext cx="11723747" cy="36760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Work on Hylan Blvd. may be affected by Holiday Embargo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Work will follow any special events restrictions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36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55"/>
    </mc:Choice>
    <mc:Fallback xmlns="">
      <p:transition spd="slow" advTm="3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5" y="1213524"/>
            <a:ext cx="9402660" cy="72714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Traffic Patterns During Construction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295974" y="1968403"/>
            <a:ext cx="11723747" cy="36760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Roadway Traffic control devices (signage, concrete barriers, barrels, flaggers,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Pedestrian safety devices (pedestrian barricades, barrels, signage,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Pedestrian access to buildings and sidewalks.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Keep a minimum width of 5 feet for access to sidewalks and crosswalks.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Maintain 2 lanes of traffic each direction on </a:t>
            </a:r>
            <a:r>
              <a:rPr lang="en-US" sz="2800" dirty="0" err="1">
                <a:latin typeface="Franklin Gothic Book" panose="020B0503020102020204" pitchFamily="34" charset="0"/>
              </a:rPr>
              <a:t>Hylan</a:t>
            </a:r>
            <a:r>
              <a:rPr lang="en-US" sz="2800" dirty="0">
                <a:latin typeface="Franklin Gothic Book" panose="020B0503020102020204" pitchFamily="34" charset="0"/>
              </a:rPr>
              <a:t> Blvd. during the day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6DD1C2-8DBA-47F4-B8E2-1DEAC4A1808D}"/>
              </a:ext>
            </a:extLst>
          </p:cNvPr>
          <p:cNvSpPr txBox="1">
            <a:spLocks/>
          </p:cNvSpPr>
          <p:nvPr/>
        </p:nvSpPr>
        <p:spPr>
          <a:xfrm>
            <a:off x="1394670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IV. During Construction (cont.)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334224-DB7E-4BF4-A1FB-5F47B18BE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0EA0BD-9766-42C3-A072-88188E060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93"/>
    </mc:Choice>
    <mc:Fallback xmlns="">
      <p:transition spd="slow" advTm="53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311975" y="2624691"/>
            <a:ext cx="9646678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V. COMMUNITY Impacts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BA640D-0B9B-4077-A4D4-96A3F5AEB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7"/>
    </mc:Choice>
    <mc:Fallback xmlns="">
      <p:transition spd="slow" advTm="13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18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68096" y="1298448"/>
            <a:ext cx="10863072" cy="50383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Work within DEP Noise Code &amp; Dust Control Regulations.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Weekly bulletins will be distributed to affected area.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Quarterly Newsletters will be distributed to affected area.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Advanced 72-hour notice of any upcoming work.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Additional 24-hour Contractor notice of any upcoming water shutdowns. 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Keep storage site and MPT area clean &amp; safe. 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Professional rodent control inspector to monitor/maintain Rodent Control Station.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23E3A7-E12C-4876-8722-2517C8734977}"/>
              </a:ext>
            </a:extLst>
          </p:cNvPr>
          <p:cNvSpPr txBox="1">
            <a:spLocks/>
          </p:cNvSpPr>
          <p:nvPr/>
        </p:nvSpPr>
        <p:spPr>
          <a:xfrm>
            <a:off x="1394670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V. Community Impacts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329DDA-5E3F-4960-8277-6357CD798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95DDC-74C7-4BB4-9C97-D190B021A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87"/>
    </mc:Choice>
    <mc:Fallback xmlns="">
      <p:transition spd="slow" advTm="60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19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68983" y="1297172"/>
            <a:ext cx="10866946" cy="50365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Driveway access may be temporarily restricted during work hours, but coordination is done case-by-case.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Temporarily, parking may be restricted when necessary;</a:t>
            </a:r>
            <a:br>
              <a:rPr lang="en-US" sz="2800" dirty="0">
                <a:latin typeface="Franklin Gothic Book" panose="020B0503020102020204" pitchFamily="34" charset="0"/>
              </a:rPr>
            </a:br>
            <a:r>
              <a:rPr lang="en-US" sz="2800" dirty="0">
                <a:latin typeface="Franklin Gothic Book" panose="020B0503020102020204" pitchFamily="34" charset="0"/>
              </a:rPr>
              <a:t>“NO PARKING” signs will be posted in advance.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Garbage pick-up will be coordinated if necessary.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Anyone with special circumstances should notify the CCL. </a:t>
            </a:r>
            <a:br>
              <a:rPr lang="en-US" sz="2800" dirty="0">
                <a:latin typeface="Franklin Gothic Book" panose="020B0503020102020204" pitchFamily="34" charset="0"/>
              </a:rPr>
            </a:br>
            <a:r>
              <a:rPr lang="en-US" sz="2800" dirty="0">
                <a:latin typeface="Franklin Gothic Book" panose="020B0503020102020204" pitchFamily="34" charset="0"/>
              </a:rPr>
              <a:t>DDC field staff will work to minimize any inconveniences.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5A3502-6C8E-4FB6-85F5-D5B05A736997}"/>
              </a:ext>
            </a:extLst>
          </p:cNvPr>
          <p:cNvSpPr txBox="1">
            <a:spLocks/>
          </p:cNvSpPr>
          <p:nvPr/>
        </p:nvSpPr>
        <p:spPr>
          <a:xfrm>
            <a:off x="1394670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V. Community Impacts (cont.)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17096F-E331-4CC1-AEBD-5761CEE62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04"/>
    </mc:Choice>
    <mc:Fallback xmlns="">
      <p:transition spd="slow" advTm="27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A22836-0CD2-ED47-A48D-00861D8C2ED4}"/>
              </a:ext>
            </a:extLst>
          </p:cNvPr>
          <p:cNvSpPr txBox="1">
            <a:spLocks/>
          </p:cNvSpPr>
          <p:nvPr/>
        </p:nvSpPr>
        <p:spPr>
          <a:xfrm>
            <a:off x="295977" y="658237"/>
            <a:ext cx="4598753" cy="28527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000" dirty="0">
                <a:latin typeface="Franklin Gothic Demi"/>
              </a:rPr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9B9263-5C84-4E41-A438-31EEAC061A89}"/>
              </a:ext>
            </a:extLst>
          </p:cNvPr>
          <p:cNvSpPr txBox="1">
            <a:spLocks/>
          </p:cNvSpPr>
          <p:nvPr/>
        </p:nvSpPr>
        <p:spPr>
          <a:xfrm>
            <a:off x="5477437" y="711250"/>
            <a:ext cx="6304860" cy="53835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0" indent="-800100">
              <a:buFont typeface="+mj-lt"/>
              <a:buAutoNum type="romanUcPeriod"/>
            </a:pPr>
            <a:r>
              <a:rPr lang="en-US" dirty="0">
                <a:latin typeface="Franklin Gothic Demi" panose="020B0703020102020204" pitchFamily="34" charset="0"/>
              </a:rPr>
              <a:t>About the Project</a:t>
            </a:r>
          </a:p>
          <a:p>
            <a:pPr marL="800100" lvl="0" indent="-800100">
              <a:buFont typeface="+mj-lt"/>
              <a:buAutoNum type="romanUcPeriod"/>
            </a:pPr>
            <a:r>
              <a:rPr lang="en-US" dirty="0">
                <a:latin typeface="Franklin Gothic Demi" panose="020B0703020102020204" pitchFamily="34" charset="0"/>
              </a:rPr>
              <a:t>Location</a:t>
            </a:r>
          </a:p>
          <a:p>
            <a:pPr marL="800100" lvl="0" indent="-800100">
              <a:buFont typeface="+mj-lt"/>
              <a:buAutoNum type="romanUcPeriod"/>
            </a:pPr>
            <a:r>
              <a:rPr lang="en-US" dirty="0">
                <a:latin typeface="Franklin Gothic Demi" panose="020B0703020102020204" pitchFamily="34" charset="0"/>
              </a:rPr>
              <a:t>Construction Overview</a:t>
            </a:r>
          </a:p>
          <a:p>
            <a:pPr marL="800100" lvl="0" indent="-800100">
              <a:buFont typeface="+mj-lt"/>
              <a:buAutoNum type="romanUcPeriod"/>
            </a:pPr>
            <a:r>
              <a:rPr lang="en-US" dirty="0">
                <a:latin typeface="Franklin Gothic Demi" panose="020B0703020102020204" pitchFamily="34" charset="0"/>
              </a:rPr>
              <a:t>During Construction</a:t>
            </a:r>
          </a:p>
          <a:p>
            <a:pPr marL="800100" lvl="0" indent="-800100">
              <a:buFont typeface="+mj-lt"/>
              <a:buAutoNum type="romanUcPeriod"/>
            </a:pPr>
            <a:r>
              <a:rPr lang="en-US" dirty="0">
                <a:latin typeface="Franklin Gothic Demi" panose="020B0703020102020204" pitchFamily="34" charset="0"/>
              </a:rPr>
              <a:t>Community Impacts</a:t>
            </a:r>
          </a:p>
          <a:p>
            <a:pPr marL="800100" lvl="0" indent="-800100">
              <a:buFont typeface="+mj-lt"/>
              <a:buAutoNum type="romanUcPeriod"/>
            </a:pPr>
            <a:r>
              <a:rPr lang="en-US" dirty="0">
                <a:latin typeface="Franklin Gothic Demi" panose="020B0703020102020204" pitchFamily="34" charset="0"/>
              </a:rPr>
              <a:t>Outreach and Notification</a:t>
            </a:r>
          </a:p>
          <a:p>
            <a:pPr marL="800100" lvl="0" indent="-800100">
              <a:buFont typeface="+mj-lt"/>
              <a:buAutoNum type="romanUcPeriod"/>
            </a:pPr>
            <a:r>
              <a:rPr lang="en-US" dirty="0">
                <a:latin typeface="Franklin Gothic Demi" panose="020B0703020102020204" pitchFamily="34" charset="0"/>
              </a:rPr>
              <a:t>Sample Communications</a:t>
            </a:r>
          </a:p>
          <a:p>
            <a:pPr marL="800100" lvl="0" indent="-800100">
              <a:buFont typeface="+mj-lt"/>
              <a:buAutoNum type="romanUcPeriod"/>
            </a:pPr>
            <a:r>
              <a:rPr lang="en-US" dirty="0">
                <a:latin typeface="Franklin Gothic Demi" panose="020B0703020102020204" pitchFamily="34" charset="0"/>
              </a:rPr>
              <a:t>Q &amp; 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0FC08F-02F6-544B-AB06-F9B357A13072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5C8CD6-6D5F-084B-8768-5D14013B7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D873E-B40D-8748-BD45-84401B33A767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D630C7-8D55-48E7-884B-60E43D145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6"/>
    </mc:Choice>
    <mc:Fallback xmlns="">
      <p:transition spd="slow" advTm="12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20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-47521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20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311975" y="2624691"/>
            <a:ext cx="9646678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VI. Outreach &amp; Notifications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D4E0C4-AAA3-45B7-97AC-1EC146A80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1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1"/>
    </mc:Choice>
    <mc:Fallback xmlns="">
      <p:transition spd="slow" advTm="2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21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420624" y="1212112"/>
            <a:ext cx="11570656" cy="5486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Demi"/>
              </a:rPr>
              <a:t>DCC’s Office of Community Outreach + Notification (OCON)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latin typeface="Franklin Gothic Book"/>
              </a:rPr>
              <a:t>OCON works with CB’s, BID’s, local businesses and other community stakeholders impacted by construction.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Demi" panose="020B0703020102020204" pitchFamily="34" charset="0"/>
              </a:rPr>
              <a:t>Community Construction Liaison (CCL)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latin typeface="Franklin Gothic Book" panose="020B0503020102020204" pitchFamily="34" charset="0"/>
              </a:rPr>
              <a:t>DDC has assigned </a:t>
            </a:r>
            <a:r>
              <a:rPr lang="en-US" sz="2800" dirty="0">
                <a:latin typeface="Franklin Gothic Demi" panose="020B0703020102020204" pitchFamily="34" charset="0"/>
              </a:rPr>
              <a:t>Nicole </a:t>
            </a:r>
            <a:r>
              <a:rPr lang="en-US" sz="2800" dirty="0" err="1">
                <a:latin typeface="Franklin Gothic Demi" panose="020B0703020102020204" pitchFamily="34" charset="0"/>
              </a:rPr>
              <a:t>Chati</a:t>
            </a:r>
            <a:r>
              <a:rPr lang="en-US" sz="2800" b="1" dirty="0">
                <a:latin typeface="Franklin Gothic Book" panose="020B0503020102020204" pitchFamily="34" charset="0"/>
              </a:rPr>
              <a:t> </a:t>
            </a:r>
            <a:r>
              <a:rPr lang="en-US" sz="2800" dirty="0">
                <a:latin typeface="Franklin Gothic Book" panose="020B0503020102020204" pitchFamily="34" charset="0"/>
              </a:rPr>
              <a:t>as the dedicated on-site Community Construction Liaison (CCL).  The CCL can be reached at: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 marL="2228850" indent="-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800" b="1" u="sng" dirty="0">
                <a:latin typeface="Franklin Gothic Book" panose="020B0503020102020204" pitchFamily="34" charset="0"/>
              </a:rPr>
              <a:t>SANDR01HylanBlvdCCL@gmail.com</a:t>
            </a:r>
          </a:p>
          <a:p>
            <a:pPr marL="222885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latin typeface="Franklin Gothic Book" panose="020B0503020102020204" pitchFamily="34" charset="0"/>
              </a:rPr>
              <a:t>(732) 500-2376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ED7D31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A8E887-5C5E-43D6-83CD-D47D9F3BD573}"/>
              </a:ext>
            </a:extLst>
          </p:cNvPr>
          <p:cNvSpPr txBox="1">
            <a:spLocks/>
          </p:cNvSpPr>
          <p:nvPr/>
        </p:nvSpPr>
        <p:spPr>
          <a:xfrm>
            <a:off x="1394670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VI. Outreach &amp; Notifications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E9ED94-7F8B-4618-A34D-99BEF5663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89"/>
    </mc:Choice>
    <mc:Fallback xmlns="">
      <p:transition spd="slow" advTm="32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22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417577" y="1220546"/>
            <a:ext cx="11469624" cy="46754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Franklin Gothic Book" panose="020B0503020102020204" pitchFamily="34" charset="0"/>
              </a:rPr>
              <a:t>CCL responsibilities are as follows: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F</a:t>
            </a:r>
            <a:r>
              <a:rPr lang="en-US" sz="28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irst point of contact, maintain on-site presence and communication.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Identify, resolve and/or proactively addressing issues and inquiries.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Distribute</a:t>
            </a:r>
            <a:r>
              <a:rPr lang="en-US" sz="28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 </a:t>
            </a:r>
            <a:r>
              <a:rPr lang="en-US" sz="2800" dirty="0">
                <a:latin typeface="Franklin Gothic Book" panose="020B0503020102020204" pitchFamily="34" charset="0"/>
              </a:rPr>
              <a:t>a</a:t>
            </a:r>
            <a:r>
              <a:rPr lang="en-US" sz="28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dvisory updates/weekly construction activities newsletter. </a:t>
            </a:r>
            <a:endParaRPr lang="en-US" sz="2800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Provide 72-hour and 24-hour (confirmation or cancellation) advisories for work impacts by email (if provided) and door to door.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ED7D31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C4B4AE-A950-413B-B54B-971BF5C12C64}"/>
              </a:ext>
            </a:extLst>
          </p:cNvPr>
          <p:cNvSpPr txBox="1">
            <a:spLocks/>
          </p:cNvSpPr>
          <p:nvPr/>
        </p:nvSpPr>
        <p:spPr>
          <a:xfrm>
            <a:off x="1394670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VI. Outreach &amp; Notifications (cont.)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C282B0-1BE9-497A-9294-A9D12CEB2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3"/>
    </mc:Choice>
    <mc:Fallback xmlns="">
      <p:transition spd="slow" advTm="29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-47521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311975" y="2624691"/>
            <a:ext cx="9646678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VII. Sample Notifications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EE08D8-8013-432E-A2F9-009BD232B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"/>
    </mc:Choice>
    <mc:Fallback xmlns="">
      <p:transition spd="slow" advTm="2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95479D-8315-1042-AC5A-52211E7B4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17" t="13888" r="74412" b="11476"/>
          <a:stretch/>
        </p:blipFill>
        <p:spPr>
          <a:xfrm>
            <a:off x="408961" y="2006480"/>
            <a:ext cx="2455696" cy="346418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8710E21-292A-224A-9663-18CDEB452673}"/>
              </a:ext>
            </a:extLst>
          </p:cNvPr>
          <p:cNvSpPr txBox="1">
            <a:spLocks/>
          </p:cNvSpPr>
          <p:nvPr/>
        </p:nvSpPr>
        <p:spPr>
          <a:xfrm>
            <a:off x="215643" y="1376493"/>
            <a:ext cx="284233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Project</a:t>
            </a:r>
            <a:br>
              <a:rPr lang="en-US" sz="1867" dirty="0">
                <a:solidFill>
                  <a:srgbClr val="002FA7"/>
                </a:solidFill>
                <a:latin typeface="Franklin Gothic Demi"/>
              </a:rPr>
            </a:b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information card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3883E-8E17-2643-A463-5D62FE5427BE}"/>
              </a:ext>
            </a:extLst>
          </p:cNvPr>
          <p:cNvSpPr txBox="1">
            <a:spLocks/>
          </p:cNvSpPr>
          <p:nvPr/>
        </p:nvSpPr>
        <p:spPr>
          <a:xfrm>
            <a:off x="9252438" y="1369064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Look ahead Weekly bulletin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B7C967-48CA-C749-B132-7D6A3F88CC52}"/>
              </a:ext>
            </a:extLst>
          </p:cNvPr>
          <p:cNvSpPr txBox="1">
            <a:spLocks/>
          </p:cNvSpPr>
          <p:nvPr/>
        </p:nvSpPr>
        <p:spPr>
          <a:xfrm>
            <a:off x="6373659" y="1369065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newsletters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9D3DE1-9838-E146-84AE-01A97F3422F6}"/>
              </a:ext>
            </a:extLst>
          </p:cNvPr>
          <p:cNvSpPr txBox="1">
            <a:spLocks/>
          </p:cNvSpPr>
          <p:nvPr/>
        </p:nvSpPr>
        <p:spPr>
          <a:xfrm>
            <a:off x="3312252" y="1369065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advisory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F4D964-938E-4EC0-8CA9-2BEFBFF9A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0" y="1993900"/>
            <a:ext cx="2743200" cy="345440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43FC150-CDC5-4EAA-926B-A85A694DE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1993900"/>
            <a:ext cx="2971800" cy="345440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4AF29D4-D4E8-479A-99FD-FEF682F78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93900"/>
            <a:ext cx="2755900" cy="345440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60E9034-0BAD-458F-870D-A60807DEB6CE}"/>
              </a:ext>
            </a:extLst>
          </p:cNvPr>
          <p:cNvSpPr txBox="1">
            <a:spLocks/>
          </p:cNvSpPr>
          <p:nvPr/>
        </p:nvSpPr>
        <p:spPr>
          <a:xfrm>
            <a:off x="1394670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VII. Sample Communications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0310A1-9CD1-4B31-8847-64CFB34F1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80B0B3-B512-42A0-9308-41BFBED3A7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4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02"/>
    </mc:Choice>
    <mc:Fallback xmlns="">
      <p:transition spd="slow" advTm="36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25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-47521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25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311975" y="2624691"/>
            <a:ext cx="9646678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VIII. Q &amp; 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668BC7-AF15-4BD9-A7E7-CF183B351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9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0"/>
    </mc:Choice>
    <mc:Fallback xmlns="">
      <p:transition spd="slow" advTm="4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35F0D-F5D3-C440-9D5E-FD7E28DB92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7C784-C47E-AF4E-BD76-DDA6668DFAE0}"/>
              </a:ext>
            </a:extLst>
          </p:cNvPr>
          <p:cNvSpPr txBox="1"/>
          <p:nvPr/>
        </p:nvSpPr>
        <p:spPr>
          <a:xfrm>
            <a:off x="-221381" y="5669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611A6-4873-D74B-BE4F-6B62B67544F3}"/>
              </a:ext>
            </a:extLst>
          </p:cNvPr>
          <p:cNvCxnSpPr>
            <a:cxnSpLocks/>
          </p:cNvCxnSpPr>
          <p:nvPr/>
        </p:nvCxnSpPr>
        <p:spPr>
          <a:xfrm>
            <a:off x="408961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6E4A232-62C9-CE44-AF73-B8CC370531FE}"/>
              </a:ext>
            </a:extLst>
          </p:cNvPr>
          <p:cNvSpPr txBox="1">
            <a:spLocks/>
          </p:cNvSpPr>
          <p:nvPr/>
        </p:nvSpPr>
        <p:spPr>
          <a:xfrm>
            <a:off x="1816528" y="2181227"/>
            <a:ext cx="8079947" cy="10001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z="5400" spc="1000" dirty="0"/>
              <a:t>Thank you!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F47010-5667-5A40-955A-C34DC7672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7"/>
            <a:ext cx="1799464" cy="42737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246B6A9-8F42-42E3-B6C7-5CF04B85EA54}"/>
              </a:ext>
            </a:extLst>
          </p:cNvPr>
          <p:cNvSpPr txBox="1">
            <a:spLocks/>
          </p:cNvSpPr>
          <p:nvPr/>
        </p:nvSpPr>
        <p:spPr>
          <a:xfrm>
            <a:off x="1816528" y="3428999"/>
            <a:ext cx="9651572" cy="26605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2800" b="1" spc="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Project inquiries can be directed to the CCL at: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endParaRPr lang="en-US" sz="2800" b="1" spc="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2800" b="1" spc="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CCL:	Nicole </a:t>
            </a:r>
            <a:r>
              <a:rPr lang="en-US" sz="2800" b="1" spc="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Chati</a:t>
            </a:r>
            <a:endParaRPr lang="en-US" sz="2800" b="1" spc="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2800" b="1" spc="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Phone Number:	(732) 500-2376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2800" b="1" spc="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Email:	</a:t>
            </a:r>
            <a:r>
              <a:rPr lang="en-US" sz="2800" b="1" u="sng" spc="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SANDR01HylanBlvdCCL@gmail.com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7D0698-C0FB-4DFF-AC1B-9A0CCD78B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067E87-C916-45F2-8B25-F478395D1895}"/>
              </a:ext>
            </a:extLst>
          </p:cNvPr>
          <p:cNvCxnSpPr>
            <a:cxnSpLocks/>
          </p:cNvCxnSpPr>
          <p:nvPr/>
        </p:nvCxnSpPr>
        <p:spPr>
          <a:xfrm>
            <a:off x="408960" y="2082467"/>
            <a:ext cx="184106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7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9"/>
    </mc:Choice>
    <mc:Fallback xmlns="">
      <p:transition spd="slow" advTm="3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311975" y="2624691"/>
            <a:ext cx="9646678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I. About the project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0178F0-94D6-4BC0-9E96-B5F72D9FD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"/>
    </mc:Choice>
    <mc:Fallback xmlns="">
      <p:transition spd="slow" advTm="3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986802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I. About the Project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295976" y="1762688"/>
            <a:ext cx="10784313" cy="48200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New roadway, sidewalks, curbs, water main, sanitary/storm sewer, BMP (Best Management Practices), &amp; landscaping. 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New water main will upgrade aging infrastructure.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New roadway, storm sewers &amp; catch basins will help resolve existing flooding issues.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New streetscape construction will help improve the surrounding areas.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Street lighting &amp; traffic signal work will improve safety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E44F49-90EF-4A1A-B8B7-773D0461AE00}"/>
              </a:ext>
            </a:extLst>
          </p:cNvPr>
          <p:cNvSpPr txBox="1">
            <a:spLocks/>
          </p:cNvSpPr>
          <p:nvPr/>
        </p:nvSpPr>
        <p:spPr>
          <a:xfrm>
            <a:off x="295976" y="1028825"/>
            <a:ext cx="9402660" cy="146772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200" dirty="0">
                <a:latin typeface="Franklin Gothic Demi"/>
              </a:rPr>
              <a:t>How will this project benefit you?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ECCAEC-A8AD-41DA-B485-A0ED918A6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E2A27F-6078-4B55-9C73-6BA2487CB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31"/>
    </mc:Choice>
    <mc:Fallback xmlns="">
      <p:transition spd="slow" advTm="7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5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5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311975" y="2624691"/>
            <a:ext cx="9646678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Ii. location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345358-E747-4D16-9859-5DD4C90B8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"/>
    </mc:Choice>
    <mc:Fallback xmlns="">
      <p:transition spd="slow" advTm="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spcAft>
                <a:spcPts val="600"/>
              </a:spcAft>
            </a:pPr>
            <a:r>
              <a:rPr lang="en-US" sz="4400">
                <a:solidFill>
                  <a:srgbClr val="FFFFFF"/>
                </a:solidFill>
              </a:rPr>
              <a:t>What areas will be affected?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D8D698-B3BE-CA46-9E9B-F6C341766365}"/>
              </a:ext>
            </a:extLst>
          </p:cNvPr>
          <p:cNvSpPr txBox="1">
            <a:spLocks/>
          </p:cNvSpPr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0FE7D4-04CB-C548-BA52-EE4AB21D1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377A3-4551-46B2-B7ED-D954D5975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222" y="1308201"/>
            <a:ext cx="7804097" cy="42415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B3E1F95-4338-4885-91E0-FDD06ECE7E55}"/>
              </a:ext>
            </a:extLst>
          </p:cNvPr>
          <p:cNvSpPr txBox="1">
            <a:spLocks/>
          </p:cNvSpPr>
          <p:nvPr/>
        </p:nvSpPr>
        <p:spPr>
          <a:xfrm>
            <a:off x="1379918" y="91133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II. Location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381F60-5967-4DBB-96C5-48EB1EB05566}"/>
              </a:ext>
            </a:extLst>
          </p:cNvPr>
          <p:cNvSpPr txBox="1">
            <a:spLocks/>
          </p:cNvSpPr>
          <p:nvPr/>
        </p:nvSpPr>
        <p:spPr>
          <a:xfrm>
            <a:off x="1394669" y="6301216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2000" dirty="0">
                <a:latin typeface="Franklin Gothic Demi"/>
              </a:rPr>
              <a:t>Project Location: </a:t>
            </a:r>
            <a:r>
              <a:rPr lang="en-US" sz="2000" dirty="0" err="1">
                <a:latin typeface="Franklin Gothic Demi"/>
              </a:rPr>
              <a:t>Hylan</a:t>
            </a:r>
            <a:r>
              <a:rPr lang="en-US" sz="2000" dirty="0">
                <a:latin typeface="Franklin Gothic Demi"/>
              </a:rPr>
              <a:t> Blvd. between </a:t>
            </a:r>
            <a:r>
              <a:rPr lang="en-US" sz="2000" dirty="0" err="1">
                <a:latin typeface="Franklin Gothic Demi"/>
              </a:rPr>
              <a:t>Stobe</a:t>
            </a:r>
            <a:r>
              <a:rPr lang="en-US" sz="2000" dirty="0">
                <a:latin typeface="Franklin Gothic Demi"/>
              </a:rPr>
              <a:t> Ave &amp; </a:t>
            </a:r>
            <a:r>
              <a:rPr lang="en-US" sz="2000" dirty="0" err="1">
                <a:latin typeface="Franklin Gothic Demi"/>
              </a:rPr>
              <a:t>Seaver</a:t>
            </a:r>
            <a:r>
              <a:rPr lang="en-US" sz="2000" dirty="0">
                <a:latin typeface="Franklin Gothic Demi"/>
              </a:rPr>
              <a:t> Ave.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484F6-A1B0-4446-995A-454132F5626D}"/>
              </a:ext>
            </a:extLst>
          </p:cNvPr>
          <p:cNvSpPr txBox="1">
            <a:spLocks/>
          </p:cNvSpPr>
          <p:nvPr/>
        </p:nvSpPr>
        <p:spPr>
          <a:xfrm>
            <a:off x="8144614" y="1550485"/>
            <a:ext cx="3822164" cy="2604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u="sng" dirty="0">
                <a:latin typeface="Franklin Gothic Book" panose="020B0503020102020204" pitchFamily="34" charset="0"/>
              </a:rPr>
              <a:t>Affected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Franklin Gothic Book" panose="020B0503020102020204" pitchFamily="34" charset="0"/>
              </a:rPr>
              <a:t>Hylan</a:t>
            </a:r>
            <a:r>
              <a:rPr lang="en-US" sz="1800" b="1" dirty="0">
                <a:latin typeface="Franklin Gothic Book" panose="020B0503020102020204" pitchFamily="34" charset="0"/>
              </a:rPr>
              <a:t> Blvd. between </a:t>
            </a:r>
            <a:r>
              <a:rPr lang="en-US" sz="1800" b="1" dirty="0" err="1">
                <a:latin typeface="Franklin Gothic Book" panose="020B0503020102020204" pitchFamily="34" charset="0"/>
              </a:rPr>
              <a:t>Stobe</a:t>
            </a:r>
            <a:r>
              <a:rPr lang="en-US" sz="1800" b="1" dirty="0">
                <a:latin typeface="Franklin Gothic Book" panose="020B0503020102020204" pitchFamily="34" charset="0"/>
              </a:rPr>
              <a:t> Ave. &amp; </a:t>
            </a:r>
            <a:r>
              <a:rPr lang="en-US" sz="1800" b="1" dirty="0" err="1">
                <a:latin typeface="Franklin Gothic Book" panose="020B0503020102020204" pitchFamily="34" charset="0"/>
              </a:rPr>
              <a:t>Seaver</a:t>
            </a:r>
            <a:r>
              <a:rPr lang="en-US" sz="1800" b="1" dirty="0">
                <a:latin typeface="Franklin Gothic Book" panose="020B0503020102020204" pitchFamily="34" charset="0"/>
              </a:rPr>
              <a:t> Ave.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Franklin Gothic Book" panose="020B0503020102020204" pitchFamily="34" charset="0"/>
              </a:rPr>
              <a:t>Stobe</a:t>
            </a:r>
            <a:r>
              <a:rPr lang="en-US" sz="1800" b="1" dirty="0">
                <a:latin typeface="Franklin Gothic Book" panose="020B0503020102020204" pitchFamily="34" charset="0"/>
              </a:rPr>
              <a:t> Ave. between </a:t>
            </a:r>
            <a:r>
              <a:rPr lang="en-US" sz="1800" b="1" dirty="0" err="1">
                <a:latin typeface="Franklin Gothic Book" panose="020B0503020102020204" pitchFamily="34" charset="0"/>
              </a:rPr>
              <a:t>Hylan</a:t>
            </a:r>
            <a:r>
              <a:rPr lang="en-US" sz="1800" b="1" dirty="0">
                <a:latin typeface="Franklin Gothic Book" panose="020B0503020102020204" pitchFamily="34" charset="0"/>
              </a:rPr>
              <a:t> Blvd. &amp; Boundary Ave.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Franklin Gothic Book" panose="020B0503020102020204" pitchFamily="34" charset="0"/>
              </a:rPr>
              <a:t>Meadow Pl. between </a:t>
            </a:r>
            <a:r>
              <a:rPr lang="en-US" sz="1800" b="1" dirty="0" err="1">
                <a:latin typeface="Franklin Gothic Book" panose="020B0503020102020204" pitchFamily="34" charset="0"/>
              </a:rPr>
              <a:t>Stobe</a:t>
            </a:r>
            <a:r>
              <a:rPr lang="en-US" sz="1800" b="1" dirty="0">
                <a:latin typeface="Franklin Gothic Book" panose="020B0503020102020204" pitchFamily="34" charset="0"/>
              </a:rPr>
              <a:t> Ave. &amp; Dead End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C24709-22E5-4C2C-8550-F2E091DAB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1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81"/>
    </mc:Choice>
    <mc:Fallback xmlns="">
      <p:transition spd="slow" advTm="56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311975" y="2624691"/>
            <a:ext cx="9646678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Iii. Construction overview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268E19-0E6B-4069-B9FF-74DE070A7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7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5"/>
    </mc:Choice>
    <mc:Fallback xmlns="">
      <p:transition spd="slow" advTm="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295974" y="1781280"/>
            <a:ext cx="9152826" cy="4233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tabLst>
                <a:tab pos="5372100" algn="l"/>
              </a:tabLst>
            </a:pPr>
            <a:r>
              <a:rPr lang="en-US" sz="3200" dirty="0">
                <a:latin typeface="Franklin Gothic Book" panose="020B0503020102020204" pitchFamily="34" charset="0"/>
              </a:rPr>
              <a:t>Commencement:	</a:t>
            </a:r>
            <a:r>
              <a:rPr lang="en-US" sz="3200" dirty="0">
                <a:latin typeface="Franklin Gothic Demi" panose="020B0603020102020204" pitchFamily="34" charset="0"/>
              </a:rPr>
              <a:t>Summer 2020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5372100" algn="l"/>
              </a:tabLst>
            </a:pPr>
            <a:r>
              <a:rPr lang="en-US" sz="3200" dirty="0">
                <a:latin typeface="Franklin Gothic Book" panose="020B0503020102020204" pitchFamily="34" charset="0"/>
              </a:rPr>
              <a:t>Projected Completion:	</a:t>
            </a:r>
            <a:r>
              <a:rPr lang="en-US" sz="3200" dirty="0">
                <a:latin typeface="Franklin Gothic Demi" panose="020B0603020102020204" pitchFamily="34" charset="0"/>
              </a:rPr>
              <a:t>Early 2022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5372100" algn="l"/>
              </a:tabLst>
            </a:pPr>
            <a:r>
              <a:rPr lang="en-US" sz="3200" dirty="0">
                <a:latin typeface="Franklin Gothic Book" panose="020B0503020102020204" pitchFamily="34" charset="0"/>
              </a:rPr>
              <a:t>Project Estimated Cost:	</a:t>
            </a:r>
            <a:r>
              <a:rPr lang="en-US" sz="3200" b="1" dirty="0">
                <a:latin typeface="Franklin Gothic Demi" panose="020B0603020102020204" pitchFamily="34" charset="0"/>
              </a:rPr>
              <a:t>$ 26.5 Million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42D0F4-9B67-4FD6-8389-6A434ECA1C7D}"/>
              </a:ext>
            </a:extLst>
          </p:cNvPr>
          <p:cNvSpPr txBox="1">
            <a:spLocks/>
          </p:cNvSpPr>
          <p:nvPr/>
        </p:nvSpPr>
        <p:spPr>
          <a:xfrm>
            <a:off x="1394670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III. Construction Overview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783B16-69AB-4213-93C7-C50F02B59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E6A5E-1A40-4363-9BA6-EDC2E051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0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29"/>
    </mc:Choice>
    <mc:Fallback xmlns="">
      <p:transition spd="slow" advTm="26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397BDC-628B-1E4B-8499-C5ABBE99F927}"/>
              </a:ext>
            </a:extLst>
          </p:cNvPr>
          <p:cNvSpPr txBox="1">
            <a:spLocks/>
          </p:cNvSpPr>
          <p:nvPr/>
        </p:nvSpPr>
        <p:spPr>
          <a:xfrm>
            <a:off x="295977" y="1341263"/>
            <a:ext cx="2618139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Preliminary Work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8EB352-D584-7840-94AE-6B00B7685581}"/>
              </a:ext>
            </a:extLst>
          </p:cNvPr>
          <p:cNvSpPr txBox="1">
            <a:spLocks/>
          </p:cNvSpPr>
          <p:nvPr/>
        </p:nvSpPr>
        <p:spPr>
          <a:xfrm>
            <a:off x="295977" y="1940797"/>
            <a:ext cx="3882915" cy="4818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Utilities (by others)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Community Outreach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Permits and Scheduling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Staging and Storage of Materials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Street Tree Guards and Pruning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Preconstruction Photographs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Preconstruction Investigations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495D91-3AF4-CF45-B680-4BA04039B5C6}"/>
              </a:ext>
            </a:extLst>
          </p:cNvPr>
          <p:cNvCxnSpPr>
            <a:cxnSpLocks/>
          </p:cNvCxnSpPr>
          <p:nvPr/>
        </p:nvCxnSpPr>
        <p:spPr>
          <a:xfrm>
            <a:off x="391867" y="1767383"/>
            <a:ext cx="11407561" cy="0"/>
          </a:xfrm>
          <a:prstGeom prst="line">
            <a:avLst/>
          </a:prstGeom>
          <a:noFill/>
          <a:ln w="3810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EB4466B-1356-C64D-8761-C5569CBA737F}"/>
              </a:ext>
            </a:extLst>
          </p:cNvPr>
          <p:cNvSpPr txBox="1">
            <a:spLocks/>
          </p:cNvSpPr>
          <p:nvPr/>
        </p:nvSpPr>
        <p:spPr>
          <a:xfrm>
            <a:off x="4311131" y="1341263"/>
            <a:ext cx="3691208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In the ground        </a:t>
            </a:r>
            <a:endParaRPr lang="en-US" sz="1600" b="1" cap="small" dirty="0">
              <a:latin typeface="Franklin Gothic Book" panose="020B05030201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71F456-1F11-4B4D-880C-58E75144BA84}"/>
              </a:ext>
            </a:extLst>
          </p:cNvPr>
          <p:cNvSpPr txBox="1">
            <a:spLocks/>
          </p:cNvSpPr>
          <p:nvPr/>
        </p:nvSpPr>
        <p:spPr>
          <a:xfrm>
            <a:off x="4311131" y="1940797"/>
            <a:ext cx="3882915" cy="4818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Saw Cutting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Water Main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Catch Basins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Fire Hydrants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Storm Sewer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Sanitary Sewer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3E16DAC-9B15-0844-B03A-DFCB1D17C755}"/>
              </a:ext>
            </a:extLst>
          </p:cNvPr>
          <p:cNvSpPr txBox="1">
            <a:spLocks/>
          </p:cNvSpPr>
          <p:nvPr/>
        </p:nvSpPr>
        <p:spPr>
          <a:xfrm>
            <a:off x="8228817" y="1341263"/>
            <a:ext cx="3518515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Above ground     </a:t>
            </a:r>
            <a:r>
              <a:rPr lang="en-US" sz="1600" b="1" cap="small" dirty="0">
                <a:latin typeface="Franklin Gothic Book" panose="020B0503020102020204" pitchFamily="34" charset="0"/>
              </a:rPr>
              <a:t> 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71E42D9-16BF-8B44-89A5-CD28EB897CF5}"/>
              </a:ext>
            </a:extLst>
          </p:cNvPr>
          <p:cNvSpPr txBox="1">
            <a:spLocks/>
          </p:cNvSpPr>
          <p:nvPr/>
        </p:nvSpPr>
        <p:spPr>
          <a:xfrm>
            <a:off x="8228817" y="1940797"/>
            <a:ext cx="3882915" cy="4818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Sidewalks, Curbs, Pedestrian Ramps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Full Roadway Reconstruction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Landscaping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Pavement Striping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BMP (Best Management Practices)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Street Lighting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Traffic Signal Improvements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DF1550-A520-F34D-9590-B57F3A241E7E}"/>
              </a:ext>
            </a:extLst>
          </p:cNvPr>
          <p:cNvCxnSpPr>
            <a:cxnSpLocks/>
          </p:cNvCxnSpPr>
          <p:nvPr/>
        </p:nvCxnSpPr>
        <p:spPr>
          <a:xfrm flipV="1">
            <a:off x="4125104" y="1341263"/>
            <a:ext cx="0" cy="4494305"/>
          </a:xfrm>
          <a:prstGeom prst="line">
            <a:avLst/>
          </a:prstGeom>
          <a:noFill/>
          <a:ln w="1905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682D1C-75DA-1040-BEE7-FF9D415EEB0A}"/>
              </a:ext>
            </a:extLst>
          </p:cNvPr>
          <p:cNvCxnSpPr>
            <a:cxnSpLocks/>
          </p:cNvCxnSpPr>
          <p:nvPr/>
        </p:nvCxnSpPr>
        <p:spPr>
          <a:xfrm flipV="1">
            <a:off x="8056127" y="1341263"/>
            <a:ext cx="0" cy="4494305"/>
          </a:xfrm>
          <a:prstGeom prst="line">
            <a:avLst/>
          </a:prstGeom>
          <a:noFill/>
          <a:ln w="1905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4718575-DAEE-4C41-BC7D-C713196076A6}"/>
              </a:ext>
            </a:extLst>
          </p:cNvPr>
          <p:cNvSpPr txBox="1">
            <a:spLocks/>
          </p:cNvSpPr>
          <p:nvPr/>
        </p:nvSpPr>
        <p:spPr>
          <a:xfrm>
            <a:off x="1394670" y="291087"/>
            <a:ext cx="9402660" cy="70793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000" dirty="0">
                <a:latin typeface="Franklin Gothic Demi"/>
              </a:rPr>
              <a:t>III. Construction Overview (cont.)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9BEBA5-F0A1-43FE-83EE-BF52FA68D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C9F4F0-99D2-4342-8C48-33E005AFE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2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38"/>
    </mc:Choice>
    <mc:Fallback xmlns="">
      <p:transition spd="slow" advTm="144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e225d4-b878-4e9e-b3ea-7d3918279a6d">
      <UserInfo>
        <DisplayName>Brown, Ajamu (DDC)</DisplayName>
        <AccountId>110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FD4341BC7F1F47A3054A37E8B5C44B" ma:contentTypeVersion="4" ma:contentTypeDescription="Create a new document." ma:contentTypeScope="" ma:versionID="b0e1c30a172505dd4c6b71cf17feb744">
  <xsd:schema xmlns:xsd="http://www.w3.org/2001/XMLSchema" xmlns:xs="http://www.w3.org/2001/XMLSchema" xmlns:p="http://schemas.microsoft.com/office/2006/metadata/properties" xmlns:ns2="4510ceb0-1707-4c43-b5b8-9066afae30ea" xmlns:ns3="75e225d4-b878-4e9e-b3ea-7d3918279a6d" targetNamespace="http://schemas.microsoft.com/office/2006/metadata/properties" ma:root="true" ma:fieldsID="84c71856839fa162e688520efb8b73b3" ns2:_="" ns3:_="">
    <xsd:import namespace="4510ceb0-1707-4c43-b5b8-9066afae30ea"/>
    <xsd:import namespace="75e225d4-b878-4e9e-b3ea-7d3918279a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0ceb0-1707-4c43-b5b8-9066afae30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225d4-b878-4e9e-b3ea-7d3918279a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6809F1-DD85-4F99-A2E7-4A698FA4233F}">
  <ds:schemaRefs>
    <ds:schemaRef ds:uri="http://schemas.microsoft.com/office/2006/metadata/properties"/>
    <ds:schemaRef ds:uri="http://schemas.microsoft.com/office/infopath/2007/PartnerControls"/>
    <ds:schemaRef ds:uri="75e225d4-b878-4e9e-b3ea-7d3918279a6d"/>
  </ds:schemaRefs>
</ds:datastoreItem>
</file>

<file path=customXml/itemProps2.xml><?xml version="1.0" encoding="utf-8"?>
<ds:datastoreItem xmlns:ds="http://schemas.openxmlformats.org/officeDocument/2006/customXml" ds:itemID="{53333D1C-B343-4A9A-B343-8504759BB1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F0747C-6AD6-415A-84CE-F4F27518BE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10ceb0-1707-4c43-b5b8-9066afae30ea"/>
    <ds:schemaRef ds:uri="75e225d4-b878-4e9e-b3ea-7d3918279a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</TotalTime>
  <Words>939</Words>
  <Application>Microsoft Office PowerPoint</Application>
  <PresentationFormat>Widescreen</PresentationFormat>
  <Paragraphs>190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chati</dc:creator>
  <cp:lastModifiedBy>Louis Derrico</cp:lastModifiedBy>
  <cp:revision>38</cp:revision>
  <dcterms:created xsi:type="dcterms:W3CDTF">2020-07-22T10:19:38Z</dcterms:created>
  <dcterms:modified xsi:type="dcterms:W3CDTF">2020-09-24T15:41:28Z</dcterms:modified>
</cp:coreProperties>
</file>