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8" r:id="rId1"/>
  </p:sldMasterIdLst>
  <p:sldIdLst>
    <p:sldId id="256" r:id="rId2"/>
    <p:sldId id="259" r:id="rId3"/>
    <p:sldId id="276" r:id="rId4"/>
    <p:sldId id="273" r:id="rId5"/>
    <p:sldId id="274" r:id="rId6"/>
    <p:sldId id="275" r:id="rId7"/>
    <p:sldId id="267" r:id="rId8"/>
    <p:sldId id="269" r:id="rId9"/>
    <p:sldId id="271" r:id="rId10"/>
    <p:sldId id="272" r:id="rId11"/>
    <p:sldId id="266"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B22"/>
    <a:srgbClr val="FF6600"/>
    <a:srgbClr val="EE6D26"/>
    <a:srgbClr val="DE5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8" d="100"/>
          <a:sy n="68" d="100"/>
        </p:scale>
        <p:origin x="5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4968F-94B6-4789-A63E-689DF59A568C}" type="doc">
      <dgm:prSet loTypeId="urn:microsoft.com/office/officeart/2016/7/layout/VerticalHollowActionList" loCatId="List" qsTypeId="urn:microsoft.com/office/officeart/2005/8/quickstyle/simple4" qsCatId="simple" csTypeId="urn:microsoft.com/office/officeart/2005/8/colors/colorful1" csCatId="colorful"/>
      <dgm:spPr/>
      <dgm:t>
        <a:bodyPr/>
        <a:lstStyle/>
        <a:p>
          <a:endParaRPr lang="en-US"/>
        </a:p>
      </dgm:t>
    </dgm:pt>
    <dgm:pt modelId="{F0E15B46-F910-492F-A2E0-E9E95B1BBDD0}">
      <dgm:prSet/>
      <dgm:spPr/>
      <dgm:t>
        <a:bodyPr/>
        <a:lstStyle/>
        <a:p>
          <a:r>
            <a:rPr lang="en-US"/>
            <a:t>Improve</a:t>
          </a:r>
        </a:p>
      </dgm:t>
    </dgm:pt>
    <dgm:pt modelId="{49E87047-044D-4583-8AD6-56DC6C3B0AE8}" type="parTrans" cxnId="{76994515-3762-42A8-A092-E0FD5B657A2E}">
      <dgm:prSet/>
      <dgm:spPr/>
      <dgm:t>
        <a:bodyPr/>
        <a:lstStyle/>
        <a:p>
          <a:endParaRPr lang="en-US"/>
        </a:p>
      </dgm:t>
    </dgm:pt>
    <dgm:pt modelId="{6B06A3EA-C898-4ADF-88C6-296E991853F0}" type="sibTrans" cxnId="{76994515-3762-42A8-A092-E0FD5B657A2E}">
      <dgm:prSet/>
      <dgm:spPr/>
      <dgm:t>
        <a:bodyPr/>
        <a:lstStyle/>
        <a:p>
          <a:endParaRPr lang="en-US"/>
        </a:p>
      </dgm:t>
    </dgm:pt>
    <dgm:pt modelId="{B025171C-3EB9-4CBF-B010-F18EBE142A18}">
      <dgm:prSet/>
      <dgm:spPr/>
      <dgm:t>
        <a:bodyPr/>
        <a:lstStyle/>
        <a:p>
          <a:r>
            <a:rPr lang="en-US"/>
            <a:t>Improve medication adherence among the chronically ill</a:t>
          </a:r>
        </a:p>
      </dgm:t>
    </dgm:pt>
    <dgm:pt modelId="{6EDEB044-C2A0-4AEF-9B94-60B0E6087A48}" type="parTrans" cxnId="{6CA43DD9-7D2A-4305-B7C5-4DD4C66729E1}">
      <dgm:prSet/>
      <dgm:spPr/>
      <dgm:t>
        <a:bodyPr/>
        <a:lstStyle/>
        <a:p>
          <a:endParaRPr lang="en-US"/>
        </a:p>
      </dgm:t>
    </dgm:pt>
    <dgm:pt modelId="{A3A3B1EF-D29B-498B-944E-1A1129762DF8}" type="sibTrans" cxnId="{6CA43DD9-7D2A-4305-B7C5-4DD4C66729E1}">
      <dgm:prSet/>
      <dgm:spPr/>
      <dgm:t>
        <a:bodyPr/>
        <a:lstStyle/>
        <a:p>
          <a:endParaRPr lang="en-US"/>
        </a:p>
      </dgm:t>
    </dgm:pt>
    <dgm:pt modelId="{BEF1097E-B717-4345-9266-7B757D855B14}">
      <dgm:prSet/>
      <dgm:spPr/>
      <dgm:t>
        <a:bodyPr/>
        <a:lstStyle/>
        <a:p>
          <a:r>
            <a:rPr lang="en-US"/>
            <a:t>Reduce</a:t>
          </a:r>
        </a:p>
      </dgm:t>
    </dgm:pt>
    <dgm:pt modelId="{65456043-968F-47FB-A181-0944BD49C404}" type="parTrans" cxnId="{7A4F3DF1-5343-4E1E-9FF0-96A572BCC74C}">
      <dgm:prSet/>
      <dgm:spPr/>
      <dgm:t>
        <a:bodyPr/>
        <a:lstStyle/>
        <a:p>
          <a:endParaRPr lang="en-US"/>
        </a:p>
      </dgm:t>
    </dgm:pt>
    <dgm:pt modelId="{498AC504-8F64-429E-A40B-5B5A314DD4EE}" type="sibTrans" cxnId="{7A4F3DF1-5343-4E1E-9FF0-96A572BCC74C}">
      <dgm:prSet/>
      <dgm:spPr/>
      <dgm:t>
        <a:bodyPr/>
        <a:lstStyle/>
        <a:p>
          <a:endParaRPr lang="en-US"/>
        </a:p>
      </dgm:t>
    </dgm:pt>
    <dgm:pt modelId="{B82C113B-D676-40FA-87E4-8BBC3CD423F9}">
      <dgm:prSet/>
      <dgm:spPr/>
      <dgm:t>
        <a:bodyPr/>
        <a:lstStyle/>
        <a:p>
          <a:r>
            <a:rPr lang="en-US"/>
            <a:t>Reduce hospital re-admission rate</a:t>
          </a:r>
        </a:p>
      </dgm:t>
    </dgm:pt>
    <dgm:pt modelId="{F0C4DC27-A927-4605-9742-7D4C32352397}" type="parTrans" cxnId="{95F8EDE0-672C-4539-A37E-766829911420}">
      <dgm:prSet/>
      <dgm:spPr/>
      <dgm:t>
        <a:bodyPr/>
        <a:lstStyle/>
        <a:p>
          <a:endParaRPr lang="en-US"/>
        </a:p>
      </dgm:t>
    </dgm:pt>
    <dgm:pt modelId="{C08EBD05-B23A-46CC-B2D0-CA4DF98D34FD}" type="sibTrans" cxnId="{95F8EDE0-672C-4539-A37E-766829911420}">
      <dgm:prSet/>
      <dgm:spPr/>
      <dgm:t>
        <a:bodyPr/>
        <a:lstStyle/>
        <a:p>
          <a:endParaRPr lang="en-US"/>
        </a:p>
      </dgm:t>
    </dgm:pt>
    <dgm:pt modelId="{3ABDA326-8A04-4243-BE22-E069A018E568}">
      <dgm:prSet/>
      <dgm:spPr/>
      <dgm:t>
        <a:bodyPr/>
        <a:lstStyle/>
        <a:p>
          <a:r>
            <a:rPr lang="en-US"/>
            <a:t>Increase</a:t>
          </a:r>
        </a:p>
      </dgm:t>
    </dgm:pt>
    <dgm:pt modelId="{BED2D561-F6D3-44DC-BE24-9E342C2F59A6}" type="parTrans" cxnId="{98FCCA47-C737-441F-BF3C-2A0A3DA5DA1F}">
      <dgm:prSet/>
      <dgm:spPr/>
      <dgm:t>
        <a:bodyPr/>
        <a:lstStyle/>
        <a:p>
          <a:endParaRPr lang="en-US"/>
        </a:p>
      </dgm:t>
    </dgm:pt>
    <dgm:pt modelId="{8C9D99C2-C0CA-4D38-8A55-5A6ED1FEE800}" type="sibTrans" cxnId="{98FCCA47-C737-441F-BF3C-2A0A3DA5DA1F}">
      <dgm:prSet/>
      <dgm:spPr/>
      <dgm:t>
        <a:bodyPr/>
        <a:lstStyle/>
        <a:p>
          <a:endParaRPr lang="en-US"/>
        </a:p>
      </dgm:t>
    </dgm:pt>
    <dgm:pt modelId="{A14D9475-BF0A-4E72-B129-8EC1E977B7C2}">
      <dgm:prSet/>
      <dgm:spPr/>
      <dgm:t>
        <a:bodyPr/>
        <a:lstStyle/>
        <a:p>
          <a:r>
            <a:rPr lang="en-US"/>
            <a:t>Increase the rate of patients who report that they are confident in their treatment regimen</a:t>
          </a:r>
        </a:p>
      </dgm:t>
    </dgm:pt>
    <dgm:pt modelId="{57358859-107F-4486-A05D-55A42C7AA611}" type="parTrans" cxnId="{CB53910A-1EA4-434B-8BD1-CF95899A2B0E}">
      <dgm:prSet/>
      <dgm:spPr/>
      <dgm:t>
        <a:bodyPr/>
        <a:lstStyle/>
        <a:p>
          <a:endParaRPr lang="en-US"/>
        </a:p>
      </dgm:t>
    </dgm:pt>
    <dgm:pt modelId="{512AD532-08AE-44A3-BB83-A71B15FD848F}" type="sibTrans" cxnId="{CB53910A-1EA4-434B-8BD1-CF95899A2B0E}">
      <dgm:prSet/>
      <dgm:spPr/>
      <dgm:t>
        <a:bodyPr/>
        <a:lstStyle/>
        <a:p>
          <a:endParaRPr lang="en-US"/>
        </a:p>
      </dgm:t>
    </dgm:pt>
    <dgm:pt modelId="{EDA9919E-F9CD-4DB4-84A4-807B8CDB0BC7}">
      <dgm:prSet/>
      <dgm:spPr/>
      <dgm:t>
        <a:bodyPr/>
        <a:lstStyle/>
        <a:p>
          <a:r>
            <a:rPr lang="en-US"/>
            <a:t>Reduce</a:t>
          </a:r>
        </a:p>
      </dgm:t>
    </dgm:pt>
    <dgm:pt modelId="{FE134F16-6E52-42D0-9C6F-46C05B0F99E4}" type="parTrans" cxnId="{FB24D7DE-F4D1-4294-AA78-13345F2F03D2}">
      <dgm:prSet/>
      <dgm:spPr/>
      <dgm:t>
        <a:bodyPr/>
        <a:lstStyle/>
        <a:p>
          <a:endParaRPr lang="en-US"/>
        </a:p>
      </dgm:t>
    </dgm:pt>
    <dgm:pt modelId="{01F55978-C44C-4885-959B-9DC9D2A0F72D}" type="sibTrans" cxnId="{FB24D7DE-F4D1-4294-AA78-13345F2F03D2}">
      <dgm:prSet/>
      <dgm:spPr/>
      <dgm:t>
        <a:bodyPr/>
        <a:lstStyle/>
        <a:p>
          <a:endParaRPr lang="en-US"/>
        </a:p>
      </dgm:t>
    </dgm:pt>
    <dgm:pt modelId="{0DFD9C14-07CF-4E42-B544-579934071B3A}">
      <dgm:prSet/>
      <dgm:spPr/>
      <dgm:t>
        <a:bodyPr/>
        <a:lstStyle/>
        <a:p>
          <a:r>
            <a:rPr lang="en-US"/>
            <a:t>Reduce the rate of bullying in the school district</a:t>
          </a:r>
        </a:p>
      </dgm:t>
    </dgm:pt>
    <dgm:pt modelId="{F64F8A98-5F5E-457D-8064-FBF632988FDD}" type="parTrans" cxnId="{3DC54245-8126-4D5F-B119-41DA8EFF7DE7}">
      <dgm:prSet/>
      <dgm:spPr/>
      <dgm:t>
        <a:bodyPr/>
        <a:lstStyle/>
        <a:p>
          <a:endParaRPr lang="en-US"/>
        </a:p>
      </dgm:t>
    </dgm:pt>
    <dgm:pt modelId="{858722FE-CEA4-4828-B45C-ED8F4731B8CE}" type="sibTrans" cxnId="{3DC54245-8126-4D5F-B119-41DA8EFF7DE7}">
      <dgm:prSet/>
      <dgm:spPr/>
      <dgm:t>
        <a:bodyPr/>
        <a:lstStyle/>
        <a:p>
          <a:endParaRPr lang="en-US"/>
        </a:p>
      </dgm:t>
    </dgm:pt>
    <dgm:pt modelId="{6B33F7B4-6D84-40A6-979D-6C49753D7DC8}">
      <dgm:prSet/>
      <dgm:spPr/>
      <dgm:t>
        <a:bodyPr/>
        <a:lstStyle/>
        <a:p>
          <a:r>
            <a:rPr lang="en-US"/>
            <a:t>Reduce</a:t>
          </a:r>
        </a:p>
      </dgm:t>
    </dgm:pt>
    <dgm:pt modelId="{FDB8DC3C-8DAC-490C-BD5D-0782B3C71046}" type="parTrans" cxnId="{E0949031-11D1-4419-96F7-5BFEDB7B64EB}">
      <dgm:prSet/>
      <dgm:spPr/>
      <dgm:t>
        <a:bodyPr/>
        <a:lstStyle/>
        <a:p>
          <a:endParaRPr lang="en-US"/>
        </a:p>
      </dgm:t>
    </dgm:pt>
    <dgm:pt modelId="{DBAE5CF4-532E-4BC7-B320-A6C84F29EB16}" type="sibTrans" cxnId="{E0949031-11D1-4419-96F7-5BFEDB7B64EB}">
      <dgm:prSet/>
      <dgm:spPr/>
      <dgm:t>
        <a:bodyPr/>
        <a:lstStyle/>
        <a:p>
          <a:endParaRPr lang="en-US"/>
        </a:p>
      </dgm:t>
    </dgm:pt>
    <dgm:pt modelId="{7EA7F4EE-4687-4585-A1F5-D95366CB7F15}">
      <dgm:prSet/>
      <dgm:spPr/>
      <dgm:t>
        <a:bodyPr/>
        <a:lstStyle/>
        <a:p>
          <a:r>
            <a:rPr lang="en-US"/>
            <a:t>Reduce the rate of accidental overdoses</a:t>
          </a:r>
        </a:p>
      </dgm:t>
    </dgm:pt>
    <dgm:pt modelId="{B79C9A85-9A01-47C0-BADD-FA05597FA6FF}" type="parTrans" cxnId="{B6A710E6-7B8D-4DE6-B0B7-A51C957153E7}">
      <dgm:prSet/>
      <dgm:spPr/>
      <dgm:t>
        <a:bodyPr/>
        <a:lstStyle/>
        <a:p>
          <a:endParaRPr lang="en-US"/>
        </a:p>
      </dgm:t>
    </dgm:pt>
    <dgm:pt modelId="{76B9CDFD-0643-4B48-B460-81998485D6AB}" type="sibTrans" cxnId="{B6A710E6-7B8D-4DE6-B0B7-A51C957153E7}">
      <dgm:prSet/>
      <dgm:spPr/>
      <dgm:t>
        <a:bodyPr/>
        <a:lstStyle/>
        <a:p>
          <a:endParaRPr lang="en-US"/>
        </a:p>
      </dgm:t>
    </dgm:pt>
    <dgm:pt modelId="{547C8E61-7743-47FC-935F-2148A1CA625F}">
      <dgm:prSet/>
      <dgm:spPr/>
      <dgm:t>
        <a:bodyPr/>
        <a:lstStyle/>
        <a:p>
          <a:r>
            <a:rPr lang="en-US"/>
            <a:t>Reduce</a:t>
          </a:r>
        </a:p>
      </dgm:t>
    </dgm:pt>
    <dgm:pt modelId="{97B4EDE0-4B77-4BCB-9F23-EA6E87D1B204}" type="parTrans" cxnId="{3DD217F6-610F-47D9-A55E-3A0511D545A6}">
      <dgm:prSet/>
      <dgm:spPr/>
      <dgm:t>
        <a:bodyPr/>
        <a:lstStyle/>
        <a:p>
          <a:endParaRPr lang="en-US"/>
        </a:p>
      </dgm:t>
    </dgm:pt>
    <dgm:pt modelId="{401DFD02-BEC6-4837-9318-4274805BB5A7}" type="sibTrans" cxnId="{3DD217F6-610F-47D9-A55E-3A0511D545A6}">
      <dgm:prSet/>
      <dgm:spPr/>
      <dgm:t>
        <a:bodyPr/>
        <a:lstStyle/>
        <a:p>
          <a:endParaRPr lang="en-US"/>
        </a:p>
      </dgm:t>
    </dgm:pt>
    <dgm:pt modelId="{919AA19A-D72A-4CBD-AFE1-D7342A0D0B90}">
      <dgm:prSet/>
      <dgm:spPr/>
      <dgm:t>
        <a:bodyPr/>
        <a:lstStyle/>
        <a:p>
          <a:r>
            <a:rPr lang="en-US"/>
            <a:t>Reduce the rate of opiate dependence</a:t>
          </a:r>
        </a:p>
      </dgm:t>
    </dgm:pt>
    <dgm:pt modelId="{F73937D5-C0C0-49C3-8CC3-F3AE8AF6BD92}" type="parTrans" cxnId="{D0E9BB0A-28F6-4A23-83DB-2346B595F9C5}">
      <dgm:prSet/>
      <dgm:spPr/>
      <dgm:t>
        <a:bodyPr/>
        <a:lstStyle/>
        <a:p>
          <a:endParaRPr lang="en-US"/>
        </a:p>
      </dgm:t>
    </dgm:pt>
    <dgm:pt modelId="{67BDC94F-F002-446B-986D-519F3B87AD16}" type="sibTrans" cxnId="{D0E9BB0A-28F6-4A23-83DB-2346B595F9C5}">
      <dgm:prSet/>
      <dgm:spPr/>
      <dgm:t>
        <a:bodyPr/>
        <a:lstStyle/>
        <a:p>
          <a:endParaRPr lang="en-US"/>
        </a:p>
      </dgm:t>
    </dgm:pt>
    <dgm:pt modelId="{52C5375E-1AA7-422B-AB41-BCBC066AB0FE}">
      <dgm:prSet/>
      <dgm:spPr/>
      <dgm:t>
        <a:bodyPr/>
        <a:lstStyle/>
        <a:p>
          <a:r>
            <a:rPr lang="en-US"/>
            <a:t>Improve</a:t>
          </a:r>
        </a:p>
      </dgm:t>
    </dgm:pt>
    <dgm:pt modelId="{5FC754AB-944E-4433-A514-5C83EB726653}" type="parTrans" cxnId="{10469CC0-1FCE-41EE-AD9F-75FB1DD86620}">
      <dgm:prSet/>
      <dgm:spPr/>
      <dgm:t>
        <a:bodyPr/>
        <a:lstStyle/>
        <a:p>
          <a:endParaRPr lang="en-US"/>
        </a:p>
      </dgm:t>
    </dgm:pt>
    <dgm:pt modelId="{16C1C421-661B-4D33-9A22-1BB06DDA1A2A}" type="sibTrans" cxnId="{10469CC0-1FCE-41EE-AD9F-75FB1DD86620}">
      <dgm:prSet/>
      <dgm:spPr/>
      <dgm:t>
        <a:bodyPr/>
        <a:lstStyle/>
        <a:p>
          <a:endParaRPr lang="en-US"/>
        </a:p>
      </dgm:t>
    </dgm:pt>
    <dgm:pt modelId="{9D055373-07DF-466D-949D-F4FB0AB2A98E}">
      <dgm:prSet/>
      <dgm:spPr/>
      <dgm:t>
        <a:bodyPr/>
        <a:lstStyle/>
        <a:p>
          <a:r>
            <a:rPr lang="en-US"/>
            <a:t>Improve overall wellness in the community</a:t>
          </a:r>
        </a:p>
      </dgm:t>
    </dgm:pt>
    <dgm:pt modelId="{369AD3C5-F24A-42D1-B20A-3C6BF0399DD3}" type="parTrans" cxnId="{0F0088CE-B2A4-46A9-8F50-1735B90A0094}">
      <dgm:prSet/>
      <dgm:spPr/>
      <dgm:t>
        <a:bodyPr/>
        <a:lstStyle/>
        <a:p>
          <a:endParaRPr lang="en-US"/>
        </a:p>
      </dgm:t>
    </dgm:pt>
    <dgm:pt modelId="{1B190AE1-2A2F-4DF2-813A-7993C1A7ACD7}" type="sibTrans" cxnId="{0F0088CE-B2A4-46A9-8F50-1735B90A0094}">
      <dgm:prSet/>
      <dgm:spPr/>
      <dgm:t>
        <a:bodyPr/>
        <a:lstStyle/>
        <a:p>
          <a:endParaRPr lang="en-US"/>
        </a:p>
      </dgm:t>
    </dgm:pt>
    <dgm:pt modelId="{ADC82E36-A188-4B35-9190-934842729514}" type="pres">
      <dgm:prSet presAssocID="{07E4968F-94B6-4789-A63E-689DF59A568C}" presName="Name0" presStyleCnt="0">
        <dgm:presLayoutVars>
          <dgm:dir/>
          <dgm:animLvl val="lvl"/>
          <dgm:resizeHandles val="exact"/>
        </dgm:presLayoutVars>
      </dgm:prSet>
      <dgm:spPr/>
    </dgm:pt>
    <dgm:pt modelId="{992EB31C-44CD-4F2E-A5EE-DD4666C53493}" type="pres">
      <dgm:prSet presAssocID="{F0E15B46-F910-492F-A2E0-E9E95B1BBDD0}" presName="linNode" presStyleCnt="0"/>
      <dgm:spPr/>
    </dgm:pt>
    <dgm:pt modelId="{919B1C9B-2B6C-4BCE-83D2-963E234A652D}" type="pres">
      <dgm:prSet presAssocID="{F0E15B46-F910-492F-A2E0-E9E95B1BBDD0}" presName="parentText" presStyleLbl="solidFgAcc1" presStyleIdx="0" presStyleCnt="7">
        <dgm:presLayoutVars>
          <dgm:chMax val="1"/>
          <dgm:bulletEnabled/>
        </dgm:presLayoutVars>
      </dgm:prSet>
      <dgm:spPr/>
    </dgm:pt>
    <dgm:pt modelId="{2177C23B-3C68-4D52-AE5A-7CA32656B49A}" type="pres">
      <dgm:prSet presAssocID="{F0E15B46-F910-492F-A2E0-E9E95B1BBDD0}" presName="descendantText" presStyleLbl="alignNode1" presStyleIdx="0" presStyleCnt="7">
        <dgm:presLayoutVars>
          <dgm:bulletEnabled/>
        </dgm:presLayoutVars>
      </dgm:prSet>
      <dgm:spPr/>
    </dgm:pt>
    <dgm:pt modelId="{65DCE73C-1107-4609-A9A5-392E2095C863}" type="pres">
      <dgm:prSet presAssocID="{6B06A3EA-C898-4ADF-88C6-296E991853F0}" presName="sp" presStyleCnt="0"/>
      <dgm:spPr/>
    </dgm:pt>
    <dgm:pt modelId="{622A7AAE-CA89-46CA-89B5-48A84CCA96C9}" type="pres">
      <dgm:prSet presAssocID="{BEF1097E-B717-4345-9266-7B757D855B14}" presName="linNode" presStyleCnt="0"/>
      <dgm:spPr/>
    </dgm:pt>
    <dgm:pt modelId="{E6981E91-A63E-443C-B0CB-40735BC5D661}" type="pres">
      <dgm:prSet presAssocID="{BEF1097E-B717-4345-9266-7B757D855B14}" presName="parentText" presStyleLbl="solidFgAcc1" presStyleIdx="1" presStyleCnt="7">
        <dgm:presLayoutVars>
          <dgm:chMax val="1"/>
          <dgm:bulletEnabled/>
        </dgm:presLayoutVars>
      </dgm:prSet>
      <dgm:spPr/>
    </dgm:pt>
    <dgm:pt modelId="{8048F4A9-AE19-46D2-B40A-6958A97B4F02}" type="pres">
      <dgm:prSet presAssocID="{BEF1097E-B717-4345-9266-7B757D855B14}" presName="descendantText" presStyleLbl="alignNode1" presStyleIdx="1" presStyleCnt="7">
        <dgm:presLayoutVars>
          <dgm:bulletEnabled/>
        </dgm:presLayoutVars>
      </dgm:prSet>
      <dgm:spPr/>
    </dgm:pt>
    <dgm:pt modelId="{E5547176-D8AA-41EA-A2E6-1B7E86E85851}" type="pres">
      <dgm:prSet presAssocID="{498AC504-8F64-429E-A40B-5B5A314DD4EE}" presName="sp" presStyleCnt="0"/>
      <dgm:spPr/>
    </dgm:pt>
    <dgm:pt modelId="{B3D60A29-86E0-4AB9-848D-F7183C2D90D6}" type="pres">
      <dgm:prSet presAssocID="{3ABDA326-8A04-4243-BE22-E069A018E568}" presName="linNode" presStyleCnt="0"/>
      <dgm:spPr/>
    </dgm:pt>
    <dgm:pt modelId="{9C295CAF-BBF7-4275-9033-980A8A19F67B}" type="pres">
      <dgm:prSet presAssocID="{3ABDA326-8A04-4243-BE22-E069A018E568}" presName="parentText" presStyleLbl="solidFgAcc1" presStyleIdx="2" presStyleCnt="7">
        <dgm:presLayoutVars>
          <dgm:chMax val="1"/>
          <dgm:bulletEnabled/>
        </dgm:presLayoutVars>
      </dgm:prSet>
      <dgm:spPr/>
    </dgm:pt>
    <dgm:pt modelId="{F445A7B4-C361-4B55-BC53-A36A85F11752}" type="pres">
      <dgm:prSet presAssocID="{3ABDA326-8A04-4243-BE22-E069A018E568}" presName="descendantText" presStyleLbl="alignNode1" presStyleIdx="2" presStyleCnt="7">
        <dgm:presLayoutVars>
          <dgm:bulletEnabled/>
        </dgm:presLayoutVars>
      </dgm:prSet>
      <dgm:spPr/>
    </dgm:pt>
    <dgm:pt modelId="{47110C89-F468-4E3D-8CF4-497AEA3EC5AE}" type="pres">
      <dgm:prSet presAssocID="{8C9D99C2-C0CA-4D38-8A55-5A6ED1FEE800}" presName="sp" presStyleCnt="0"/>
      <dgm:spPr/>
    </dgm:pt>
    <dgm:pt modelId="{AF98EABE-3EE3-40E2-A03D-608DA5EB5F83}" type="pres">
      <dgm:prSet presAssocID="{EDA9919E-F9CD-4DB4-84A4-807B8CDB0BC7}" presName="linNode" presStyleCnt="0"/>
      <dgm:spPr/>
    </dgm:pt>
    <dgm:pt modelId="{B4EB3214-7077-44F3-A624-C7F781060C50}" type="pres">
      <dgm:prSet presAssocID="{EDA9919E-F9CD-4DB4-84A4-807B8CDB0BC7}" presName="parentText" presStyleLbl="solidFgAcc1" presStyleIdx="3" presStyleCnt="7">
        <dgm:presLayoutVars>
          <dgm:chMax val="1"/>
          <dgm:bulletEnabled/>
        </dgm:presLayoutVars>
      </dgm:prSet>
      <dgm:spPr/>
    </dgm:pt>
    <dgm:pt modelId="{FE70F04A-A16F-4599-A6C5-B86AC7BD9BF6}" type="pres">
      <dgm:prSet presAssocID="{EDA9919E-F9CD-4DB4-84A4-807B8CDB0BC7}" presName="descendantText" presStyleLbl="alignNode1" presStyleIdx="3" presStyleCnt="7">
        <dgm:presLayoutVars>
          <dgm:bulletEnabled/>
        </dgm:presLayoutVars>
      </dgm:prSet>
      <dgm:spPr/>
    </dgm:pt>
    <dgm:pt modelId="{50F8B2D0-AF58-4606-B5F3-9E1D7CA246A1}" type="pres">
      <dgm:prSet presAssocID="{01F55978-C44C-4885-959B-9DC9D2A0F72D}" presName="sp" presStyleCnt="0"/>
      <dgm:spPr/>
    </dgm:pt>
    <dgm:pt modelId="{B98C60BB-F054-4E1B-AA68-72F637646B0C}" type="pres">
      <dgm:prSet presAssocID="{6B33F7B4-6D84-40A6-979D-6C49753D7DC8}" presName="linNode" presStyleCnt="0"/>
      <dgm:spPr/>
    </dgm:pt>
    <dgm:pt modelId="{18876047-6D97-4896-8F96-CC34C5C95EA3}" type="pres">
      <dgm:prSet presAssocID="{6B33F7B4-6D84-40A6-979D-6C49753D7DC8}" presName="parentText" presStyleLbl="solidFgAcc1" presStyleIdx="4" presStyleCnt="7">
        <dgm:presLayoutVars>
          <dgm:chMax val="1"/>
          <dgm:bulletEnabled/>
        </dgm:presLayoutVars>
      </dgm:prSet>
      <dgm:spPr/>
    </dgm:pt>
    <dgm:pt modelId="{8C7469B3-435B-4518-A133-E6138A7886FC}" type="pres">
      <dgm:prSet presAssocID="{6B33F7B4-6D84-40A6-979D-6C49753D7DC8}" presName="descendantText" presStyleLbl="alignNode1" presStyleIdx="4" presStyleCnt="7">
        <dgm:presLayoutVars>
          <dgm:bulletEnabled/>
        </dgm:presLayoutVars>
      </dgm:prSet>
      <dgm:spPr/>
    </dgm:pt>
    <dgm:pt modelId="{FEB475BF-7D5B-48EC-B194-A6D0ABD735C0}" type="pres">
      <dgm:prSet presAssocID="{DBAE5CF4-532E-4BC7-B320-A6C84F29EB16}" presName="sp" presStyleCnt="0"/>
      <dgm:spPr/>
    </dgm:pt>
    <dgm:pt modelId="{744C1A40-045E-491C-97D1-900D534F1570}" type="pres">
      <dgm:prSet presAssocID="{547C8E61-7743-47FC-935F-2148A1CA625F}" presName="linNode" presStyleCnt="0"/>
      <dgm:spPr/>
    </dgm:pt>
    <dgm:pt modelId="{C291B816-FAF9-474F-B275-D696A29E6A9A}" type="pres">
      <dgm:prSet presAssocID="{547C8E61-7743-47FC-935F-2148A1CA625F}" presName="parentText" presStyleLbl="solidFgAcc1" presStyleIdx="5" presStyleCnt="7">
        <dgm:presLayoutVars>
          <dgm:chMax val="1"/>
          <dgm:bulletEnabled/>
        </dgm:presLayoutVars>
      </dgm:prSet>
      <dgm:spPr/>
    </dgm:pt>
    <dgm:pt modelId="{7FA5312E-45B0-4A31-B114-070AFE340272}" type="pres">
      <dgm:prSet presAssocID="{547C8E61-7743-47FC-935F-2148A1CA625F}" presName="descendantText" presStyleLbl="alignNode1" presStyleIdx="5" presStyleCnt="7">
        <dgm:presLayoutVars>
          <dgm:bulletEnabled/>
        </dgm:presLayoutVars>
      </dgm:prSet>
      <dgm:spPr/>
    </dgm:pt>
    <dgm:pt modelId="{EF4F764D-FD39-42B6-884F-306A08390721}" type="pres">
      <dgm:prSet presAssocID="{401DFD02-BEC6-4837-9318-4274805BB5A7}" presName="sp" presStyleCnt="0"/>
      <dgm:spPr/>
    </dgm:pt>
    <dgm:pt modelId="{BF486FEF-9287-444F-AD49-708FC43E0A21}" type="pres">
      <dgm:prSet presAssocID="{52C5375E-1AA7-422B-AB41-BCBC066AB0FE}" presName="linNode" presStyleCnt="0"/>
      <dgm:spPr/>
    </dgm:pt>
    <dgm:pt modelId="{C292AE4E-3224-4926-80F3-819480430DF4}" type="pres">
      <dgm:prSet presAssocID="{52C5375E-1AA7-422B-AB41-BCBC066AB0FE}" presName="parentText" presStyleLbl="solidFgAcc1" presStyleIdx="6" presStyleCnt="7">
        <dgm:presLayoutVars>
          <dgm:chMax val="1"/>
          <dgm:bulletEnabled/>
        </dgm:presLayoutVars>
      </dgm:prSet>
      <dgm:spPr/>
    </dgm:pt>
    <dgm:pt modelId="{838239AA-98C3-4961-8404-C3F324F39008}" type="pres">
      <dgm:prSet presAssocID="{52C5375E-1AA7-422B-AB41-BCBC066AB0FE}" presName="descendantText" presStyleLbl="alignNode1" presStyleIdx="6" presStyleCnt="7">
        <dgm:presLayoutVars>
          <dgm:bulletEnabled/>
        </dgm:presLayoutVars>
      </dgm:prSet>
      <dgm:spPr/>
    </dgm:pt>
  </dgm:ptLst>
  <dgm:cxnLst>
    <dgm:cxn modelId="{CB53910A-1EA4-434B-8BD1-CF95899A2B0E}" srcId="{3ABDA326-8A04-4243-BE22-E069A018E568}" destId="{A14D9475-BF0A-4E72-B129-8EC1E977B7C2}" srcOrd="0" destOrd="0" parTransId="{57358859-107F-4486-A05D-55A42C7AA611}" sibTransId="{512AD532-08AE-44A3-BB83-A71B15FD848F}"/>
    <dgm:cxn modelId="{D0E9BB0A-28F6-4A23-83DB-2346B595F9C5}" srcId="{547C8E61-7743-47FC-935F-2148A1CA625F}" destId="{919AA19A-D72A-4CBD-AFE1-D7342A0D0B90}" srcOrd="0" destOrd="0" parTransId="{F73937D5-C0C0-49C3-8CC3-F3AE8AF6BD92}" sibTransId="{67BDC94F-F002-446B-986D-519F3B87AD16}"/>
    <dgm:cxn modelId="{240FF611-7317-48E3-98CA-84FB0B91BF5F}" type="presOf" srcId="{07E4968F-94B6-4789-A63E-689DF59A568C}" destId="{ADC82E36-A188-4B35-9190-934842729514}" srcOrd="0" destOrd="0" presId="urn:microsoft.com/office/officeart/2016/7/layout/VerticalHollowActionList"/>
    <dgm:cxn modelId="{76994515-3762-42A8-A092-E0FD5B657A2E}" srcId="{07E4968F-94B6-4789-A63E-689DF59A568C}" destId="{F0E15B46-F910-492F-A2E0-E9E95B1BBDD0}" srcOrd="0" destOrd="0" parTransId="{49E87047-044D-4583-8AD6-56DC6C3B0AE8}" sibTransId="{6B06A3EA-C898-4ADF-88C6-296E991853F0}"/>
    <dgm:cxn modelId="{95DD8116-B07C-4467-8380-441139808122}" type="presOf" srcId="{BEF1097E-B717-4345-9266-7B757D855B14}" destId="{E6981E91-A63E-443C-B0CB-40735BC5D661}" srcOrd="0" destOrd="0" presId="urn:microsoft.com/office/officeart/2016/7/layout/VerticalHollowActionList"/>
    <dgm:cxn modelId="{D6B9F019-BB41-4B3E-ACB0-72CCA532F886}" type="presOf" srcId="{A14D9475-BF0A-4E72-B129-8EC1E977B7C2}" destId="{F445A7B4-C361-4B55-BC53-A36A85F11752}" srcOrd="0" destOrd="0" presId="urn:microsoft.com/office/officeart/2016/7/layout/VerticalHollowActionList"/>
    <dgm:cxn modelId="{91F4052B-816B-4645-8BD4-30857802F069}" type="presOf" srcId="{B025171C-3EB9-4CBF-B010-F18EBE142A18}" destId="{2177C23B-3C68-4D52-AE5A-7CA32656B49A}" srcOrd="0" destOrd="0" presId="urn:microsoft.com/office/officeart/2016/7/layout/VerticalHollowActionList"/>
    <dgm:cxn modelId="{E0949031-11D1-4419-96F7-5BFEDB7B64EB}" srcId="{07E4968F-94B6-4789-A63E-689DF59A568C}" destId="{6B33F7B4-6D84-40A6-979D-6C49753D7DC8}" srcOrd="4" destOrd="0" parTransId="{FDB8DC3C-8DAC-490C-BD5D-0782B3C71046}" sibTransId="{DBAE5CF4-532E-4BC7-B320-A6C84F29EB16}"/>
    <dgm:cxn modelId="{7FE8BA5E-2835-4EAE-93A6-3E7868E21A71}" type="presOf" srcId="{EDA9919E-F9CD-4DB4-84A4-807B8CDB0BC7}" destId="{B4EB3214-7077-44F3-A624-C7F781060C50}" srcOrd="0" destOrd="0" presId="urn:microsoft.com/office/officeart/2016/7/layout/VerticalHollowActionList"/>
    <dgm:cxn modelId="{3DC54245-8126-4D5F-B119-41DA8EFF7DE7}" srcId="{EDA9919E-F9CD-4DB4-84A4-807B8CDB0BC7}" destId="{0DFD9C14-07CF-4E42-B544-579934071B3A}" srcOrd="0" destOrd="0" parTransId="{F64F8A98-5F5E-457D-8064-FBF632988FDD}" sibTransId="{858722FE-CEA4-4828-B45C-ED8F4731B8CE}"/>
    <dgm:cxn modelId="{98FCCA47-C737-441F-BF3C-2A0A3DA5DA1F}" srcId="{07E4968F-94B6-4789-A63E-689DF59A568C}" destId="{3ABDA326-8A04-4243-BE22-E069A018E568}" srcOrd="2" destOrd="0" parTransId="{BED2D561-F6D3-44DC-BE24-9E342C2F59A6}" sibTransId="{8C9D99C2-C0CA-4D38-8A55-5A6ED1FEE800}"/>
    <dgm:cxn modelId="{F42B1599-639E-4B77-A3B3-5CEDC508BD6F}" type="presOf" srcId="{F0E15B46-F910-492F-A2E0-E9E95B1BBDD0}" destId="{919B1C9B-2B6C-4BCE-83D2-963E234A652D}" srcOrd="0" destOrd="0" presId="urn:microsoft.com/office/officeart/2016/7/layout/VerticalHollowActionList"/>
    <dgm:cxn modelId="{DDC616AF-C395-4982-B341-F8D3E2200F52}" type="presOf" srcId="{B82C113B-D676-40FA-87E4-8BBC3CD423F9}" destId="{8048F4A9-AE19-46D2-B40A-6958A97B4F02}" srcOrd="0" destOrd="0" presId="urn:microsoft.com/office/officeart/2016/7/layout/VerticalHollowActionList"/>
    <dgm:cxn modelId="{3D9587B2-D1A7-40C1-B623-A58C9425E4B6}" type="presOf" srcId="{919AA19A-D72A-4CBD-AFE1-D7342A0D0B90}" destId="{7FA5312E-45B0-4A31-B114-070AFE340272}" srcOrd="0" destOrd="0" presId="urn:microsoft.com/office/officeart/2016/7/layout/VerticalHollowActionList"/>
    <dgm:cxn modelId="{418E22B4-9182-4161-B1D8-C6AC847E3C8E}" type="presOf" srcId="{3ABDA326-8A04-4243-BE22-E069A018E568}" destId="{9C295CAF-BBF7-4275-9033-980A8A19F67B}" srcOrd="0" destOrd="0" presId="urn:microsoft.com/office/officeart/2016/7/layout/VerticalHollowActionList"/>
    <dgm:cxn modelId="{10469CC0-1FCE-41EE-AD9F-75FB1DD86620}" srcId="{07E4968F-94B6-4789-A63E-689DF59A568C}" destId="{52C5375E-1AA7-422B-AB41-BCBC066AB0FE}" srcOrd="6" destOrd="0" parTransId="{5FC754AB-944E-4433-A514-5C83EB726653}" sibTransId="{16C1C421-661B-4D33-9A22-1BB06DDA1A2A}"/>
    <dgm:cxn modelId="{1B14E7C7-133B-4E30-B74F-DE31AE41AF29}" type="presOf" srcId="{0DFD9C14-07CF-4E42-B544-579934071B3A}" destId="{FE70F04A-A16F-4599-A6C5-B86AC7BD9BF6}" srcOrd="0" destOrd="0" presId="urn:microsoft.com/office/officeart/2016/7/layout/VerticalHollowActionList"/>
    <dgm:cxn modelId="{B6917ACD-22ED-4805-B560-75307AC009E9}" type="presOf" srcId="{547C8E61-7743-47FC-935F-2148A1CA625F}" destId="{C291B816-FAF9-474F-B275-D696A29E6A9A}" srcOrd="0" destOrd="0" presId="urn:microsoft.com/office/officeart/2016/7/layout/VerticalHollowActionList"/>
    <dgm:cxn modelId="{0F0088CE-B2A4-46A9-8F50-1735B90A0094}" srcId="{52C5375E-1AA7-422B-AB41-BCBC066AB0FE}" destId="{9D055373-07DF-466D-949D-F4FB0AB2A98E}" srcOrd="0" destOrd="0" parTransId="{369AD3C5-F24A-42D1-B20A-3C6BF0399DD3}" sibTransId="{1B190AE1-2A2F-4DF2-813A-7993C1A7ACD7}"/>
    <dgm:cxn modelId="{299184D6-444A-47A8-ABC3-2A531CE0688E}" type="presOf" srcId="{9D055373-07DF-466D-949D-F4FB0AB2A98E}" destId="{838239AA-98C3-4961-8404-C3F324F39008}" srcOrd="0" destOrd="0" presId="urn:microsoft.com/office/officeart/2016/7/layout/VerticalHollowActionList"/>
    <dgm:cxn modelId="{6CA43DD9-7D2A-4305-B7C5-4DD4C66729E1}" srcId="{F0E15B46-F910-492F-A2E0-E9E95B1BBDD0}" destId="{B025171C-3EB9-4CBF-B010-F18EBE142A18}" srcOrd="0" destOrd="0" parTransId="{6EDEB044-C2A0-4AEF-9B94-60B0E6087A48}" sibTransId="{A3A3B1EF-D29B-498B-944E-1A1129762DF8}"/>
    <dgm:cxn modelId="{FB24D7DE-F4D1-4294-AA78-13345F2F03D2}" srcId="{07E4968F-94B6-4789-A63E-689DF59A568C}" destId="{EDA9919E-F9CD-4DB4-84A4-807B8CDB0BC7}" srcOrd="3" destOrd="0" parTransId="{FE134F16-6E52-42D0-9C6F-46C05B0F99E4}" sibTransId="{01F55978-C44C-4885-959B-9DC9D2A0F72D}"/>
    <dgm:cxn modelId="{95F8EDE0-672C-4539-A37E-766829911420}" srcId="{BEF1097E-B717-4345-9266-7B757D855B14}" destId="{B82C113B-D676-40FA-87E4-8BBC3CD423F9}" srcOrd="0" destOrd="0" parTransId="{F0C4DC27-A927-4605-9742-7D4C32352397}" sibTransId="{C08EBD05-B23A-46CC-B2D0-CA4DF98D34FD}"/>
    <dgm:cxn modelId="{147A61E2-7B34-44C2-9EE6-156089F448FD}" type="presOf" srcId="{6B33F7B4-6D84-40A6-979D-6C49753D7DC8}" destId="{18876047-6D97-4896-8F96-CC34C5C95EA3}" srcOrd="0" destOrd="0" presId="urn:microsoft.com/office/officeart/2016/7/layout/VerticalHollowActionList"/>
    <dgm:cxn modelId="{B6A710E6-7B8D-4DE6-B0B7-A51C957153E7}" srcId="{6B33F7B4-6D84-40A6-979D-6C49753D7DC8}" destId="{7EA7F4EE-4687-4585-A1F5-D95366CB7F15}" srcOrd="0" destOrd="0" parTransId="{B79C9A85-9A01-47C0-BADD-FA05597FA6FF}" sibTransId="{76B9CDFD-0643-4B48-B460-81998485D6AB}"/>
    <dgm:cxn modelId="{0A029BED-0EDA-469D-8CFE-37469053CDA1}" type="presOf" srcId="{7EA7F4EE-4687-4585-A1F5-D95366CB7F15}" destId="{8C7469B3-435B-4518-A133-E6138A7886FC}" srcOrd="0" destOrd="0" presId="urn:microsoft.com/office/officeart/2016/7/layout/VerticalHollowActionList"/>
    <dgm:cxn modelId="{7A4F3DF1-5343-4E1E-9FF0-96A572BCC74C}" srcId="{07E4968F-94B6-4789-A63E-689DF59A568C}" destId="{BEF1097E-B717-4345-9266-7B757D855B14}" srcOrd="1" destOrd="0" parTransId="{65456043-968F-47FB-A181-0944BD49C404}" sibTransId="{498AC504-8F64-429E-A40B-5B5A314DD4EE}"/>
    <dgm:cxn modelId="{0D68E9F2-65CB-4B8F-A506-10290A6BE0D0}" type="presOf" srcId="{52C5375E-1AA7-422B-AB41-BCBC066AB0FE}" destId="{C292AE4E-3224-4926-80F3-819480430DF4}" srcOrd="0" destOrd="0" presId="urn:microsoft.com/office/officeart/2016/7/layout/VerticalHollowActionList"/>
    <dgm:cxn modelId="{3DD217F6-610F-47D9-A55E-3A0511D545A6}" srcId="{07E4968F-94B6-4789-A63E-689DF59A568C}" destId="{547C8E61-7743-47FC-935F-2148A1CA625F}" srcOrd="5" destOrd="0" parTransId="{97B4EDE0-4B77-4BCB-9F23-EA6E87D1B204}" sibTransId="{401DFD02-BEC6-4837-9318-4274805BB5A7}"/>
    <dgm:cxn modelId="{8EB8D696-80F9-46E4-8E13-5D2463C88BD6}" type="presParOf" srcId="{ADC82E36-A188-4B35-9190-934842729514}" destId="{992EB31C-44CD-4F2E-A5EE-DD4666C53493}" srcOrd="0" destOrd="0" presId="urn:microsoft.com/office/officeart/2016/7/layout/VerticalHollowActionList"/>
    <dgm:cxn modelId="{BC5A3FFA-8402-4A79-A8B9-D005A057562A}" type="presParOf" srcId="{992EB31C-44CD-4F2E-A5EE-DD4666C53493}" destId="{919B1C9B-2B6C-4BCE-83D2-963E234A652D}" srcOrd="0" destOrd="0" presId="urn:microsoft.com/office/officeart/2016/7/layout/VerticalHollowActionList"/>
    <dgm:cxn modelId="{4D23CE50-826C-4591-8953-D7180C25F9C5}" type="presParOf" srcId="{992EB31C-44CD-4F2E-A5EE-DD4666C53493}" destId="{2177C23B-3C68-4D52-AE5A-7CA32656B49A}" srcOrd="1" destOrd="0" presId="urn:microsoft.com/office/officeart/2016/7/layout/VerticalHollowActionList"/>
    <dgm:cxn modelId="{0A702497-BE33-4E7C-B834-BD7C17467CDD}" type="presParOf" srcId="{ADC82E36-A188-4B35-9190-934842729514}" destId="{65DCE73C-1107-4609-A9A5-392E2095C863}" srcOrd="1" destOrd="0" presId="urn:microsoft.com/office/officeart/2016/7/layout/VerticalHollowActionList"/>
    <dgm:cxn modelId="{9B8F2416-0589-4B25-B566-B0D1B14B3030}" type="presParOf" srcId="{ADC82E36-A188-4B35-9190-934842729514}" destId="{622A7AAE-CA89-46CA-89B5-48A84CCA96C9}" srcOrd="2" destOrd="0" presId="urn:microsoft.com/office/officeart/2016/7/layout/VerticalHollowActionList"/>
    <dgm:cxn modelId="{BFFF6DE1-7C31-4A0F-9A79-84BDFEA96752}" type="presParOf" srcId="{622A7AAE-CA89-46CA-89B5-48A84CCA96C9}" destId="{E6981E91-A63E-443C-B0CB-40735BC5D661}" srcOrd="0" destOrd="0" presId="urn:microsoft.com/office/officeart/2016/7/layout/VerticalHollowActionList"/>
    <dgm:cxn modelId="{FE4472B2-3F98-42A8-A514-A9606B89BD3A}" type="presParOf" srcId="{622A7AAE-CA89-46CA-89B5-48A84CCA96C9}" destId="{8048F4A9-AE19-46D2-B40A-6958A97B4F02}" srcOrd="1" destOrd="0" presId="urn:microsoft.com/office/officeart/2016/7/layout/VerticalHollowActionList"/>
    <dgm:cxn modelId="{442AAF71-CD95-4674-A0C8-BC6E55FFCE07}" type="presParOf" srcId="{ADC82E36-A188-4B35-9190-934842729514}" destId="{E5547176-D8AA-41EA-A2E6-1B7E86E85851}" srcOrd="3" destOrd="0" presId="urn:microsoft.com/office/officeart/2016/7/layout/VerticalHollowActionList"/>
    <dgm:cxn modelId="{6354307B-C373-45FC-8C8C-CE74D08B0D13}" type="presParOf" srcId="{ADC82E36-A188-4B35-9190-934842729514}" destId="{B3D60A29-86E0-4AB9-848D-F7183C2D90D6}" srcOrd="4" destOrd="0" presId="urn:microsoft.com/office/officeart/2016/7/layout/VerticalHollowActionList"/>
    <dgm:cxn modelId="{A0728E04-5B08-4AEF-96E2-B214FCBD893A}" type="presParOf" srcId="{B3D60A29-86E0-4AB9-848D-F7183C2D90D6}" destId="{9C295CAF-BBF7-4275-9033-980A8A19F67B}" srcOrd="0" destOrd="0" presId="urn:microsoft.com/office/officeart/2016/7/layout/VerticalHollowActionList"/>
    <dgm:cxn modelId="{3A296D17-E108-4683-9602-F27DD9625A52}" type="presParOf" srcId="{B3D60A29-86E0-4AB9-848D-F7183C2D90D6}" destId="{F445A7B4-C361-4B55-BC53-A36A85F11752}" srcOrd="1" destOrd="0" presId="urn:microsoft.com/office/officeart/2016/7/layout/VerticalHollowActionList"/>
    <dgm:cxn modelId="{7C70C88E-CCC4-424E-8991-CAD113A048B9}" type="presParOf" srcId="{ADC82E36-A188-4B35-9190-934842729514}" destId="{47110C89-F468-4E3D-8CF4-497AEA3EC5AE}" srcOrd="5" destOrd="0" presId="urn:microsoft.com/office/officeart/2016/7/layout/VerticalHollowActionList"/>
    <dgm:cxn modelId="{7D6DDEF8-ADA3-4A60-BF60-59B721D7C935}" type="presParOf" srcId="{ADC82E36-A188-4B35-9190-934842729514}" destId="{AF98EABE-3EE3-40E2-A03D-608DA5EB5F83}" srcOrd="6" destOrd="0" presId="urn:microsoft.com/office/officeart/2016/7/layout/VerticalHollowActionList"/>
    <dgm:cxn modelId="{CE35DBD2-5182-4511-B40C-E5A50A720F82}" type="presParOf" srcId="{AF98EABE-3EE3-40E2-A03D-608DA5EB5F83}" destId="{B4EB3214-7077-44F3-A624-C7F781060C50}" srcOrd="0" destOrd="0" presId="urn:microsoft.com/office/officeart/2016/7/layout/VerticalHollowActionList"/>
    <dgm:cxn modelId="{AE61E030-7FB7-418C-AEFF-610164F67684}" type="presParOf" srcId="{AF98EABE-3EE3-40E2-A03D-608DA5EB5F83}" destId="{FE70F04A-A16F-4599-A6C5-B86AC7BD9BF6}" srcOrd="1" destOrd="0" presId="urn:microsoft.com/office/officeart/2016/7/layout/VerticalHollowActionList"/>
    <dgm:cxn modelId="{54449E9E-2993-4A48-A4CA-678E0EF7ED30}" type="presParOf" srcId="{ADC82E36-A188-4B35-9190-934842729514}" destId="{50F8B2D0-AF58-4606-B5F3-9E1D7CA246A1}" srcOrd="7" destOrd="0" presId="urn:microsoft.com/office/officeart/2016/7/layout/VerticalHollowActionList"/>
    <dgm:cxn modelId="{A2B9E0FA-DED8-4FE9-A472-7135EFAFF07B}" type="presParOf" srcId="{ADC82E36-A188-4B35-9190-934842729514}" destId="{B98C60BB-F054-4E1B-AA68-72F637646B0C}" srcOrd="8" destOrd="0" presId="urn:microsoft.com/office/officeart/2016/7/layout/VerticalHollowActionList"/>
    <dgm:cxn modelId="{A0F7B0C6-CDA7-4701-A9C8-4322D50E479F}" type="presParOf" srcId="{B98C60BB-F054-4E1B-AA68-72F637646B0C}" destId="{18876047-6D97-4896-8F96-CC34C5C95EA3}" srcOrd="0" destOrd="0" presId="urn:microsoft.com/office/officeart/2016/7/layout/VerticalHollowActionList"/>
    <dgm:cxn modelId="{E9012A52-F0EE-4048-9DD3-EC53A4B14BF2}" type="presParOf" srcId="{B98C60BB-F054-4E1B-AA68-72F637646B0C}" destId="{8C7469B3-435B-4518-A133-E6138A7886FC}" srcOrd="1" destOrd="0" presId="urn:microsoft.com/office/officeart/2016/7/layout/VerticalHollowActionList"/>
    <dgm:cxn modelId="{12A474A8-C461-45E0-A6D7-B601AAC3B742}" type="presParOf" srcId="{ADC82E36-A188-4B35-9190-934842729514}" destId="{FEB475BF-7D5B-48EC-B194-A6D0ABD735C0}" srcOrd="9" destOrd="0" presId="urn:microsoft.com/office/officeart/2016/7/layout/VerticalHollowActionList"/>
    <dgm:cxn modelId="{380D82C0-554F-48AF-96F3-55B690C0B9AA}" type="presParOf" srcId="{ADC82E36-A188-4B35-9190-934842729514}" destId="{744C1A40-045E-491C-97D1-900D534F1570}" srcOrd="10" destOrd="0" presId="urn:microsoft.com/office/officeart/2016/7/layout/VerticalHollowActionList"/>
    <dgm:cxn modelId="{FE58F78F-43BE-41FA-B637-750BBB418E85}" type="presParOf" srcId="{744C1A40-045E-491C-97D1-900D534F1570}" destId="{C291B816-FAF9-474F-B275-D696A29E6A9A}" srcOrd="0" destOrd="0" presId="urn:microsoft.com/office/officeart/2016/7/layout/VerticalHollowActionList"/>
    <dgm:cxn modelId="{D036E336-C1C1-4516-A602-7D3368AA37BC}" type="presParOf" srcId="{744C1A40-045E-491C-97D1-900D534F1570}" destId="{7FA5312E-45B0-4A31-B114-070AFE340272}" srcOrd="1" destOrd="0" presId="urn:microsoft.com/office/officeart/2016/7/layout/VerticalHollowActionList"/>
    <dgm:cxn modelId="{469E1D09-53DE-4355-8771-A96C6F74D457}" type="presParOf" srcId="{ADC82E36-A188-4B35-9190-934842729514}" destId="{EF4F764D-FD39-42B6-884F-306A08390721}" srcOrd="11" destOrd="0" presId="urn:microsoft.com/office/officeart/2016/7/layout/VerticalHollowActionList"/>
    <dgm:cxn modelId="{11228AF0-A72D-4479-AC70-CB639CF1101E}" type="presParOf" srcId="{ADC82E36-A188-4B35-9190-934842729514}" destId="{BF486FEF-9287-444F-AD49-708FC43E0A21}" srcOrd="12" destOrd="0" presId="urn:microsoft.com/office/officeart/2016/7/layout/VerticalHollowActionList"/>
    <dgm:cxn modelId="{AB0D9AE7-A067-4944-BF4E-B71DE0BFDDC8}" type="presParOf" srcId="{BF486FEF-9287-444F-AD49-708FC43E0A21}" destId="{C292AE4E-3224-4926-80F3-819480430DF4}" srcOrd="0" destOrd="0" presId="urn:microsoft.com/office/officeart/2016/7/layout/VerticalHollowActionList"/>
    <dgm:cxn modelId="{B689DB09-0EDC-49B7-BA3B-CB1615967B4E}" type="presParOf" srcId="{BF486FEF-9287-444F-AD49-708FC43E0A21}" destId="{838239AA-98C3-4961-8404-C3F324F3900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7C23B-3C68-4D52-AE5A-7CA32656B49A}">
      <dsp:nvSpPr>
        <dsp:cNvPr id="0" name=""/>
        <dsp:cNvSpPr/>
      </dsp:nvSpPr>
      <dsp:spPr>
        <a:xfrm>
          <a:off x="1248798" y="2611"/>
          <a:ext cx="4995193" cy="75622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Improve medication adherence among the chronically ill</a:t>
          </a:r>
        </a:p>
      </dsp:txBody>
      <dsp:txXfrm>
        <a:off x="1248798" y="2611"/>
        <a:ext cx="4995193" cy="756228"/>
      </dsp:txXfrm>
    </dsp:sp>
    <dsp:sp modelId="{919B1C9B-2B6C-4BCE-83D2-963E234A652D}">
      <dsp:nvSpPr>
        <dsp:cNvPr id="0" name=""/>
        <dsp:cNvSpPr/>
      </dsp:nvSpPr>
      <dsp:spPr>
        <a:xfrm>
          <a:off x="0" y="2611"/>
          <a:ext cx="1248798" cy="756228"/>
        </a:xfrm>
        <a:prstGeom prst="rect">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Improve</a:t>
          </a:r>
        </a:p>
      </dsp:txBody>
      <dsp:txXfrm>
        <a:off x="0" y="2611"/>
        <a:ext cx="1248798" cy="756228"/>
      </dsp:txXfrm>
    </dsp:sp>
    <dsp:sp modelId="{8048F4A9-AE19-46D2-B40A-6958A97B4F02}">
      <dsp:nvSpPr>
        <dsp:cNvPr id="0" name=""/>
        <dsp:cNvSpPr/>
      </dsp:nvSpPr>
      <dsp:spPr>
        <a:xfrm>
          <a:off x="1248798" y="804213"/>
          <a:ext cx="4995193" cy="75622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Reduce hospital re-admission rate</a:t>
          </a:r>
        </a:p>
      </dsp:txBody>
      <dsp:txXfrm>
        <a:off x="1248798" y="804213"/>
        <a:ext cx="4995193" cy="756228"/>
      </dsp:txXfrm>
    </dsp:sp>
    <dsp:sp modelId="{E6981E91-A63E-443C-B0CB-40735BC5D661}">
      <dsp:nvSpPr>
        <dsp:cNvPr id="0" name=""/>
        <dsp:cNvSpPr/>
      </dsp:nvSpPr>
      <dsp:spPr>
        <a:xfrm>
          <a:off x="0" y="804213"/>
          <a:ext cx="1248798" cy="756228"/>
        </a:xfrm>
        <a:prstGeom prst="rect">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Reduce</a:t>
          </a:r>
        </a:p>
      </dsp:txBody>
      <dsp:txXfrm>
        <a:off x="0" y="804213"/>
        <a:ext cx="1248798" cy="756228"/>
      </dsp:txXfrm>
    </dsp:sp>
    <dsp:sp modelId="{F445A7B4-C361-4B55-BC53-A36A85F11752}">
      <dsp:nvSpPr>
        <dsp:cNvPr id="0" name=""/>
        <dsp:cNvSpPr/>
      </dsp:nvSpPr>
      <dsp:spPr>
        <a:xfrm>
          <a:off x="1248798" y="1605815"/>
          <a:ext cx="4995193" cy="75622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Increase the rate of patients who report that they are confident in their treatment regimen</a:t>
          </a:r>
        </a:p>
      </dsp:txBody>
      <dsp:txXfrm>
        <a:off x="1248798" y="1605815"/>
        <a:ext cx="4995193" cy="756228"/>
      </dsp:txXfrm>
    </dsp:sp>
    <dsp:sp modelId="{9C295CAF-BBF7-4275-9033-980A8A19F67B}">
      <dsp:nvSpPr>
        <dsp:cNvPr id="0" name=""/>
        <dsp:cNvSpPr/>
      </dsp:nvSpPr>
      <dsp:spPr>
        <a:xfrm>
          <a:off x="0" y="1605815"/>
          <a:ext cx="1248798" cy="756228"/>
        </a:xfrm>
        <a:prstGeom prst="rect">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Increase</a:t>
          </a:r>
        </a:p>
      </dsp:txBody>
      <dsp:txXfrm>
        <a:off x="0" y="1605815"/>
        <a:ext cx="1248798" cy="756228"/>
      </dsp:txXfrm>
    </dsp:sp>
    <dsp:sp modelId="{FE70F04A-A16F-4599-A6C5-B86AC7BD9BF6}">
      <dsp:nvSpPr>
        <dsp:cNvPr id="0" name=""/>
        <dsp:cNvSpPr/>
      </dsp:nvSpPr>
      <dsp:spPr>
        <a:xfrm>
          <a:off x="1248798" y="2407418"/>
          <a:ext cx="4995193" cy="75622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w="9525" cap="rnd" cmpd="sng" algn="ctr">
          <a:solidFill>
            <a:schemeClr val="accent5">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Reduce the rate of bullying in the school district</a:t>
          </a:r>
        </a:p>
      </dsp:txBody>
      <dsp:txXfrm>
        <a:off x="1248798" y="2407418"/>
        <a:ext cx="4995193" cy="756228"/>
      </dsp:txXfrm>
    </dsp:sp>
    <dsp:sp modelId="{B4EB3214-7077-44F3-A624-C7F781060C50}">
      <dsp:nvSpPr>
        <dsp:cNvPr id="0" name=""/>
        <dsp:cNvSpPr/>
      </dsp:nvSpPr>
      <dsp:spPr>
        <a:xfrm>
          <a:off x="0" y="2407418"/>
          <a:ext cx="1248798" cy="756228"/>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Reduce</a:t>
          </a:r>
        </a:p>
      </dsp:txBody>
      <dsp:txXfrm>
        <a:off x="0" y="2407418"/>
        <a:ext cx="1248798" cy="756228"/>
      </dsp:txXfrm>
    </dsp:sp>
    <dsp:sp modelId="{8C7469B3-435B-4518-A133-E6138A7886FC}">
      <dsp:nvSpPr>
        <dsp:cNvPr id="0" name=""/>
        <dsp:cNvSpPr/>
      </dsp:nvSpPr>
      <dsp:spPr>
        <a:xfrm>
          <a:off x="1248798" y="3209020"/>
          <a:ext cx="4995193" cy="75622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w="9525" cap="rnd" cmpd="sng" algn="ctr">
          <a:solidFill>
            <a:schemeClr val="accent6">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Reduce the rate of accidental overdoses</a:t>
          </a:r>
        </a:p>
      </dsp:txBody>
      <dsp:txXfrm>
        <a:off x="1248798" y="3209020"/>
        <a:ext cx="4995193" cy="756228"/>
      </dsp:txXfrm>
    </dsp:sp>
    <dsp:sp modelId="{18876047-6D97-4896-8F96-CC34C5C95EA3}">
      <dsp:nvSpPr>
        <dsp:cNvPr id="0" name=""/>
        <dsp:cNvSpPr/>
      </dsp:nvSpPr>
      <dsp:spPr>
        <a:xfrm>
          <a:off x="0" y="3209020"/>
          <a:ext cx="1248798" cy="756228"/>
        </a:xfrm>
        <a:prstGeom prst="rect">
          <a:avLst/>
        </a:prstGeom>
        <a:solidFill>
          <a:schemeClr val="lt1">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Reduce</a:t>
          </a:r>
        </a:p>
      </dsp:txBody>
      <dsp:txXfrm>
        <a:off x="0" y="3209020"/>
        <a:ext cx="1248798" cy="756228"/>
      </dsp:txXfrm>
    </dsp:sp>
    <dsp:sp modelId="{7FA5312E-45B0-4A31-B114-070AFE340272}">
      <dsp:nvSpPr>
        <dsp:cNvPr id="0" name=""/>
        <dsp:cNvSpPr/>
      </dsp:nvSpPr>
      <dsp:spPr>
        <a:xfrm>
          <a:off x="1248798" y="4010622"/>
          <a:ext cx="4995193" cy="75622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Reduce the rate of opiate dependence</a:t>
          </a:r>
        </a:p>
      </dsp:txBody>
      <dsp:txXfrm>
        <a:off x="1248798" y="4010622"/>
        <a:ext cx="4995193" cy="756228"/>
      </dsp:txXfrm>
    </dsp:sp>
    <dsp:sp modelId="{C291B816-FAF9-474F-B275-D696A29E6A9A}">
      <dsp:nvSpPr>
        <dsp:cNvPr id="0" name=""/>
        <dsp:cNvSpPr/>
      </dsp:nvSpPr>
      <dsp:spPr>
        <a:xfrm>
          <a:off x="0" y="4010622"/>
          <a:ext cx="1248798" cy="756228"/>
        </a:xfrm>
        <a:prstGeom prst="rect">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Reduce</a:t>
          </a:r>
        </a:p>
      </dsp:txBody>
      <dsp:txXfrm>
        <a:off x="0" y="4010622"/>
        <a:ext cx="1248798" cy="756228"/>
      </dsp:txXfrm>
    </dsp:sp>
    <dsp:sp modelId="{838239AA-98C3-4961-8404-C3F324F39008}">
      <dsp:nvSpPr>
        <dsp:cNvPr id="0" name=""/>
        <dsp:cNvSpPr/>
      </dsp:nvSpPr>
      <dsp:spPr>
        <a:xfrm>
          <a:off x="1248798" y="4812225"/>
          <a:ext cx="4995193" cy="75622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6921" tIns="192082" rIns="96921" bIns="192082" numCol="1" spcCol="1270" anchor="ctr" anchorCtr="0">
          <a:noAutofit/>
        </a:bodyPr>
        <a:lstStyle/>
        <a:p>
          <a:pPr marL="0" lvl="0" indent="0" algn="l" defTabSz="577850">
            <a:lnSpc>
              <a:spcPct val="90000"/>
            </a:lnSpc>
            <a:spcBef>
              <a:spcPct val="0"/>
            </a:spcBef>
            <a:spcAft>
              <a:spcPct val="35000"/>
            </a:spcAft>
            <a:buNone/>
          </a:pPr>
          <a:r>
            <a:rPr lang="en-US" sz="1300" kern="1200"/>
            <a:t>Improve overall wellness in the community</a:t>
          </a:r>
        </a:p>
      </dsp:txBody>
      <dsp:txXfrm>
        <a:off x="1248798" y="4812225"/>
        <a:ext cx="4995193" cy="756228"/>
      </dsp:txXfrm>
    </dsp:sp>
    <dsp:sp modelId="{C292AE4E-3224-4926-80F3-819480430DF4}">
      <dsp:nvSpPr>
        <dsp:cNvPr id="0" name=""/>
        <dsp:cNvSpPr/>
      </dsp:nvSpPr>
      <dsp:spPr>
        <a:xfrm>
          <a:off x="0" y="4812225"/>
          <a:ext cx="1248798" cy="756228"/>
        </a:xfrm>
        <a:prstGeom prst="rect">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82" tIns="74699" rIns="66082" bIns="74699" numCol="1" spcCol="1270" anchor="ctr" anchorCtr="0">
          <a:noAutofit/>
        </a:bodyPr>
        <a:lstStyle/>
        <a:p>
          <a:pPr marL="0" lvl="0" indent="0" algn="ctr" defTabSz="755650">
            <a:lnSpc>
              <a:spcPct val="90000"/>
            </a:lnSpc>
            <a:spcBef>
              <a:spcPct val="0"/>
            </a:spcBef>
            <a:spcAft>
              <a:spcPct val="35000"/>
            </a:spcAft>
            <a:buNone/>
          </a:pPr>
          <a:r>
            <a:rPr lang="en-US" sz="1700" kern="1200"/>
            <a:t>Improve</a:t>
          </a:r>
        </a:p>
      </dsp:txBody>
      <dsp:txXfrm>
        <a:off x="0" y="4812225"/>
        <a:ext cx="1248798" cy="75622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4292175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367140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34400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383738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394332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9850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76394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69519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239317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86293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51110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68695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285380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369689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8836829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C3CF49-EE09-45E8-9966-B03BC3D85681}"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24278017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69C3CF49-EE09-45E8-9966-B03BC3D85681}" type="datetimeFigureOut">
              <a:rPr lang="en-US" smtClean="0"/>
              <a:t>6/2/2017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40CE3DD9-BCEF-4488-B5B8-B0FDE327D6A9}" type="slidenum">
              <a:rPr lang="en-US" smtClean="0"/>
              <a:t>‹#›</a:t>
            </a:fld>
            <a:endParaRPr lang="en-US" dirty="0"/>
          </a:p>
        </p:txBody>
      </p:sp>
    </p:spTree>
    <p:extLst>
      <p:ext uri="{BB962C8B-B14F-4D97-AF65-F5344CB8AC3E}">
        <p14:creationId xmlns:p14="http://schemas.microsoft.com/office/powerpoint/2010/main" val="100455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9C3CF49-EE09-45E8-9966-B03BC3D85681}" type="datetimeFigureOut">
              <a:rPr lang="en-US" smtClean="0"/>
              <a:t>6/2/2017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0CE3DD9-BCEF-4488-B5B8-B0FDE327D6A9}" type="slidenum">
              <a:rPr lang="en-US" smtClean="0"/>
              <a:t>‹#›</a:t>
            </a:fld>
            <a:endParaRPr lang="en-US" dirty="0"/>
          </a:p>
        </p:txBody>
      </p:sp>
    </p:spTree>
    <p:extLst>
      <p:ext uri="{BB962C8B-B14F-4D97-AF65-F5344CB8AC3E}">
        <p14:creationId xmlns:p14="http://schemas.microsoft.com/office/powerpoint/2010/main" val="2957938822"/>
      </p:ext>
    </p:extLst>
  </p:cSld>
  <p:clrMap bg1="dk1" tx1="lt1" bg2="dk2" tx2="lt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ces.ed.gov/pubsearch/pubsinfo.asp?pubid=201701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rcvolunteer.org/well-check-program.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765" y="-512276"/>
            <a:ext cx="11218754" cy="2476157"/>
          </a:xfrm>
          <a:effectLst>
            <a:softEdge rad="635000"/>
          </a:effectLst>
        </p:spPr>
        <p:txBody>
          <a:bodyPr>
            <a:normAutofit fontScale="90000"/>
          </a:bodyPr>
          <a:lstStyle/>
          <a:p>
            <a:pPr algn="ctr"/>
            <a:r>
              <a:rPr lang="en-US" sz="8800" dirty="0">
                <a:solidFill>
                  <a:srgbClr val="DE5A10"/>
                </a:solidFill>
                <a:latin typeface="Algerian" panose="04020705040A02060702" pitchFamily="82" charset="0"/>
              </a:rPr>
              <a:t> </a:t>
            </a:r>
            <a:br>
              <a:rPr lang="en-US" sz="8800" dirty="0">
                <a:solidFill>
                  <a:srgbClr val="DE5A10"/>
                </a:solidFill>
                <a:latin typeface="Algerian" panose="04020705040A02060702" pitchFamily="82" charset="0"/>
              </a:rPr>
            </a:br>
            <a:r>
              <a:rPr lang="en-US" sz="8000" dirty="0">
                <a:solidFill>
                  <a:srgbClr val="FF6600"/>
                </a:solidFill>
              </a:rPr>
              <a:t>Well Checks </a:t>
            </a:r>
          </a:p>
        </p:txBody>
      </p:sp>
      <p:sp>
        <p:nvSpPr>
          <p:cNvPr id="3" name="Subtitle 2"/>
          <p:cNvSpPr>
            <a:spLocks noGrp="1"/>
          </p:cNvSpPr>
          <p:nvPr>
            <p:ph type="subTitle" idx="1"/>
          </p:nvPr>
        </p:nvSpPr>
        <p:spPr>
          <a:xfrm>
            <a:off x="1393651" y="2518347"/>
            <a:ext cx="9144000" cy="820911"/>
          </a:xfrm>
        </p:spPr>
        <p:txBody>
          <a:bodyP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Public Health Program </a:t>
            </a:r>
          </a:p>
        </p:txBody>
      </p:sp>
      <p:sp>
        <p:nvSpPr>
          <p:cNvPr id="4" name="TextBox 3"/>
          <p:cNvSpPr txBox="1"/>
          <p:nvPr/>
        </p:nvSpPr>
        <p:spPr>
          <a:xfrm>
            <a:off x="1153808" y="3893724"/>
            <a:ext cx="9917215" cy="1754326"/>
          </a:xfrm>
          <a:prstGeom prst="rect">
            <a:avLst/>
          </a:prstGeom>
          <a:noFill/>
        </p:spPr>
        <p:txBody>
          <a:bodyPr wrap="square" rtlCol="0">
            <a:spAutoFit/>
          </a:bodyPr>
          <a:lstStyle/>
          <a:p>
            <a:pPr algn="ctr"/>
            <a:r>
              <a:rPr lang="en-US" sz="5400" b="1" i="1" dirty="0">
                <a:solidFill>
                  <a:srgbClr val="FF6600"/>
                </a:solidFill>
                <a:latin typeface="+mj-lt"/>
              </a:rPr>
              <a:t>Creating New Age Networks of Good Neighboring</a:t>
            </a:r>
            <a:endParaRPr lang="en-US" sz="5400" dirty="0">
              <a:solidFill>
                <a:srgbClr val="FF6600"/>
              </a:solidFill>
              <a:latin typeface="+mj-lt"/>
            </a:endParaRPr>
          </a:p>
        </p:txBody>
      </p:sp>
    </p:spTree>
    <p:extLst>
      <p:ext uri="{BB962C8B-B14F-4D97-AF65-F5344CB8AC3E}">
        <p14:creationId xmlns:p14="http://schemas.microsoft.com/office/powerpoint/2010/main" val="74589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dirty="0">
                <a:cs typeface="Times New Roman" panose="02020603050405020304" pitchFamily="18" charset="0"/>
              </a:rPr>
              <a:t>Additional Benefits</a:t>
            </a:r>
          </a:p>
        </p:txBody>
      </p:sp>
      <p:sp>
        <p:nvSpPr>
          <p:cNvPr id="3" name="Content Placeholder 2"/>
          <p:cNvSpPr>
            <a:spLocks noGrp="1"/>
          </p:cNvSpPr>
          <p:nvPr>
            <p:ph idx="1"/>
          </p:nvPr>
        </p:nvSpPr>
        <p:spPr>
          <a:xfrm>
            <a:off x="4973046" y="174661"/>
            <a:ext cx="6253751" cy="6185042"/>
          </a:xfrm>
        </p:spPr>
        <p:txBody>
          <a:bodyPr>
            <a:normAutofit/>
          </a:bodyPr>
          <a:lstStyle/>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We will aggressively search for individuals in need of </a:t>
            </a:r>
            <a:r>
              <a:rPr lang="en-US" b="1" dirty="0">
                <a:solidFill>
                  <a:schemeClr val="tx1"/>
                </a:solidFill>
                <a:latin typeface="Times New Roman" panose="02020603050405020304" pitchFamily="18" charset="0"/>
                <a:cs typeface="Times New Roman" panose="02020603050405020304" pitchFamily="18" charset="0"/>
              </a:rPr>
              <a:t>resources allocation</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We will conduct </a:t>
            </a:r>
            <a:r>
              <a:rPr lang="en-US" b="1" dirty="0">
                <a:solidFill>
                  <a:schemeClr val="tx1"/>
                </a:solidFill>
                <a:latin typeface="Times New Roman" panose="02020603050405020304" pitchFamily="18" charset="0"/>
                <a:cs typeface="Times New Roman" panose="02020603050405020304" pitchFamily="18" charset="0"/>
              </a:rPr>
              <a:t>technology workshops </a:t>
            </a:r>
            <a:r>
              <a:rPr lang="en-US" dirty="0">
                <a:solidFill>
                  <a:schemeClr val="tx1"/>
                </a:solidFill>
                <a:latin typeface="Times New Roman" panose="02020603050405020304" pitchFamily="18" charset="0"/>
                <a:cs typeface="Times New Roman" panose="02020603050405020304" pitchFamily="18" charset="0"/>
              </a:rPr>
              <a:t>to assist individuals with computers and social media difficulties</a:t>
            </a:r>
          </a:p>
          <a:p>
            <a:r>
              <a:rPr lang="en-US" dirty="0">
                <a:solidFill>
                  <a:schemeClr val="tx1"/>
                </a:solidFill>
                <a:latin typeface="Times New Roman" panose="02020603050405020304" pitchFamily="18" charset="0"/>
                <a:cs typeface="Times New Roman" panose="02020603050405020304" pitchFamily="18" charset="0"/>
              </a:rPr>
              <a:t>We will strive to create a valuable </a:t>
            </a:r>
            <a:r>
              <a:rPr lang="en-US" b="1" dirty="0">
                <a:solidFill>
                  <a:schemeClr val="tx1"/>
                </a:solidFill>
                <a:latin typeface="Times New Roman" panose="02020603050405020304" pitchFamily="18" charset="0"/>
                <a:cs typeface="Times New Roman" panose="02020603050405020304" pitchFamily="18" charset="0"/>
              </a:rPr>
              <a:t>online resource </a:t>
            </a:r>
            <a:r>
              <a:rPr lang="en-US" dirty="0">
                <a:solidFill>
                  <a:schemeClr val="tx1"/>
                </a:solidFill>
                <a:latin typeface="Times New Roman" panose="02020603050405020304" pitchFamily="18" charset="0"/>
                <a:cs typeface="Times New Roman" panose="02020603050405020304" pitchFamily="18" charset="0"/>
              </a:rPr>
              <a:t>for people to find healthcare information, watch </a:t>
            </a:r>
            <a:r>
              <a:rPr lang="en-US" b="1" dirty="0">
                <a:solidFill>
                  <a:schemeClr val="tx1"/>
                </a:solidFill>
                <a:latin typeface="Times New Roman" panose="02020603050405020304" pitchFamily="18" charset="0"/>
                <a:cs typeface="Times New Roman" panose="02020603050405020304" pitchFamily="18" charset="0"/>
              </a:rPr>
              <a:t>online tutorials</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blog</a:t>
            </a:r>
            <a:r>
              <a:rPr lang="en-US" dirty="0">
                <a:solidFill>
                  <a:schemeClr val="tx1"/>
                </a:solidFill>
                <a:latin typeface="Times New Roman" panose="02020603050405020304" pitchFamily="18" charset="0"/>
                <a:cs typeface="Times New Roman" panose="02020603050405020304" pitchFamily="18" charset="0"/>
              </a:rPr>
              <a:t> about different topics, and find peers to give and receive </a:t>
            </a:r>
            <a:r>
              <a:rPr lang="en-US" b="1" dirty="0">
                <a:solidFill>
                  <a:schemeClr val="tx1"/>
                </a:solidFill>
                <a:latin typeface="Times New Roman" panose="02020603050405020304" pitchFamily="18" charset="0"/>
                <a:cs typeface="Times New Roman" panose="02020603050405020304" pitchFamily="18" charset="0"/>
              </a:rPr>
              <a:t>various forms of support</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526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151" y="0"/>
            <a:ext cx="8911687" cy="1289154"/>
          </a:xfrm>
        </p:spPr>
        <p:txBody>
          <a:bodyPr>
            <a:normAutofit/>
          </a:bodyPr>
          <a:lstStyle/>
          <a:p>
            <a:pPr algn="ctr"/>
            <a:r>
              <a:rPr lang="en-US" sz="4400" b="1" dirty="0">
                <a:solidFill>
                  <a:srgbClr val="FF6600"/>
                </a:solidFill>
                <a:cs typeface="Times New Roman" panose="02020603050405020304" pitchFamily="18" charset="0"/>
              </a:rPr>
              <a:t>Inputs</a:t>
            </a:r>
          </a:p>
        </p:txBody>
      </p:sp>
      <p:sp>
        <p:nvSpPr>
          <p:cNvPr id="3" name="Content Placeholder 2"/>
          <p:cNvSpPr>
            <a:spLocks noGrp="1"/>
          </p:cNvSpPr>
          <p:nvPr>
            <p:ph idx="1"/>
          </p:nvPr>
        </p:nvSpPr>
        <p:spPr>
          <a:xfrm>
            <a:off x="277402" y="1630838"/>
            <a:ext cx="11743362" cy="4995994"/>
          </a:xfrm>
          <a:noFill/>
        </p:spPr>
        <p:txBody>
          <a:bodyPr>
            <a:noAutofit/>
          </a:bodyPr>
          <a:lstStyle/>
          <a:p>
            <a:r>
              <a:rPr lang="en-US" sz="2000" b="1" dirty="0">
                <a:latin typeface="Times New Roman" panose="02020603050405020304" pitchFamily="18" charset="0"/>
                <a:cs typeface="Times New Roman" panose="02020603050405020304" pitchFamily="18" charset="0"/>
              </a:rPr>
              <a:t>Funding: </a:t>
            </a:r>
            <a:r>
              <a:rPr lang="en-US" sz="2000" dirty="0">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$13,000 challenge grant was awarded to implement a program, a $25,000 grant is in the works, and more funding is available to combat the opiate epidemic</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Human Resources: </a:t>
            </a:r>
            <a:r>
              <a:rPr lang="en-US" sz="2000" dirty="0">
                <a:latin typeface="Times New Roman" panose="02020603050405020304" pitchFamily="18" charset="0"/>
                <a:cs typeface="Times New Roman" panose="02020603050405020304" pitchFamily="18" charset="0"/>
              </a:rPr>
              <a:t>Volunteers to conduct Well Checks and lead social groups, Contractor support to implement the program, Volunteers to lead computer/ Social Media workshops. IT support to integrate database with 911 dispatch system</a:t>
            </a:r>
          </a:p>
          <a:p>
            <a:r>
              <a:rPr lang="en-US" sz="2000" b="1" dirty="0">
                <a:latin typeface="Times New Roman" panose="02020603050405020304" pitchFamily="18" charset="0"/>
                <a:cs typeface="Times New Roman" panose="02020603050405020304" pitchFamily="18" charset="0"/>
              </a:rPr>
              <a:t>Materials, and Physical Resources: </a:t>
            </a:r>
            <a:r>
              <a:rPr lang="en-US" sz="2000" dirty="0">
                <a:latin typeface="Times New Roman" panose="02020603050405020304" pitchFamily="18" charset="0"/>
                <a:cs typeface="Times New Roman" panose="02020603050405020304" pitchFamily="18" charset="0"/>
              </a:rPr>
              <a:t>Flyers and we need to find Computers to establish an area where the elderly or those who do not have computers can access a computer. Possibly at the COA. </a:t>
            </a:r>
          </a:p>
          <a:p>
            <a:r>
              <a:rPr lang="en-US" sz="2000" b="1" dirty="0">
                <a:latin typeface="Times New Roman" panose="02020603050405020304" pitchFamily="18" charset="0"/>
                <a:cs typeface="Times New Roman" panose="02020603050405020304" pitchFamily="18" charset="0"/>
              </a:rPr>
              <a:t>Managerial Resources: </a:t>
            </a:r>
            <a:r>
              <a:rPr lang="en-US" sz="2000" dirty="0">
                <a:latin typeface="Times New Roman" panose="02020603050405020304" pitchFamily="18" charset="0"/>
                <a:cs typeface="Times New Roman" panose="02020603050405020304" pitchFamily="18" charset="0"/>
              </a:rPr>
              <a:t>Monthly managerial support is required to evaluate the program using the Framework for Evaluating a Public Health Program established by the Centers for Diseases and Control. </a:t>
            </a:r>
          </a:p>
          <a:p>
            <a:r>
              <a:rPr lang="en-US" sz="2000" b="1" dirty="0">
                <a:latin typeface="Times New Roman" panose="02020603050405020304" pitchFamily="18" charset="0"/>
                <a:cs typeface="Times New Roman" panose="02020603050405020304" pitchFamily="18" charset="0"/>
              </a:rPr>
              <a:t>Middleboro School District: </a:t>
            </a:r>
            <a:r>
              <a:rPr lang="en-US" sz="2000" dirty="0">
                <a:latin typeface="Times New Roman" panose="02020603050405020304" pitchFamily="18" charset="0"/>
                <a:cs typeface="Times New Roman" panose="02020603050405020304" pitchFamily="18" charset="0"/>
              </a:rPr>
              <a:t>As well as at risk students, we will recruit students as leaders, analysts, social media experts</a:t>
            </a:r>
          </a:p>
          <a:p>
            <a:r>
              <a:rPr lang="en-US" sz="2000" b="1" dirty="0">
                <a:latin typeface="Times New Roman" panose="02020603050405020304" pitchFamily="18" charset="0"/>
                <a:cs typeface="Times New Roman" panose="02020603050405020304" pitchFamily="18" charset="0"/>
              </a:rPr>
              <a:t>Media: </a:t>
            </a:r>
            <a:r>
              <a:rPr lang="en-US" sz="2000" dirty="0">
                <a:latin typeface="Times New Roman" panose="02020603050405020304" pitchFamily="18" charset="0"/>
                <a:cs typeface="Times New Roman" panose="02020603050405020304" pitchFamily="18" charset="0"/>
              </a:rPr>
              <a:t>We will create Social media posts to entice participation and recruitment</a:t>
            </a:r>
          </a:p>
          <a:p>
            <a:r>
              <a:rPr lang="en-US" sz="2000" b="1" dirty="0">
                <a:latin typeface="Times New Roman" panose="02020603050405020304" pitchFamily="18" charset="0"/>
                <a:cs typeface="Times New Roman" panose="02020603050405020304" pitchFamily="18" charset="0"/>
              </a:rPr>
              <a:t>Time Resources:  </a:t>
            </a:r>
            <a:r>
              <a:rPr lang="en-US" sz="2000" dirty="0">
                <a:latin typeface="Times New Roman" panose="02020603050405020304" pitchFamily="18" charset="0"/>
                <a:cs typeface="Times New Roman" panose="02020603050405020304" pitchFamily="18" charset="0"/>
              </a:rPr>
              <a:t>Time allocated to implement, manage, and evaluate each sector throughout the project. </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Local Businesses:  </a:t>
            </a:r>
            <a:r>
              <a:rPr lang="en-US" sz="2000" dirty="0">
                <a:latin typeface="Times New Roman" panose="02020603050405020304" pitchFamily="18" charset="0"/>
                <a:cs typeface="Times New Roman" panose="02020603050405020304" pitchFamily="18" charset="0"/>
              </a:rPr>
              <a:t>Create an Memo of Agreement with local resource partners</a:t>
            </a:r>
          </a:p>
        </p:txBody>
      </p:sp>
    </p:spTree>
    <p:extLst>
      <p:ext uri="{BB962C8B-B14F-4D97-AF65-F5344CB8AC3E}">
        <p14:creationId xmlns:p14="http://schemas.microsoft.com/office/powerpoint/2010/main" val="219913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dirty="0">
                <a:cs typeface="Times New Roman" panose="02020603050405020304" pitchFamily="18" charset="0"/>
              </a:rPr>
              <a:t>questions?</a:t>
            </a:r>
          </a:p>
        </p:txBody>
      </p:sp>
      <p:sp>
        <p:nvSpPr>
          <p:cNvPr id="3" name="Content Placeholder 2"/>
          <p:cNvSpPr>
            <a:spLocks noGrp="1"/>
          </p:cNvSpPr>
          <p:nvPr>
            <p:ph idx="1"/>
          </p:nvPr>
        </p:nvSpPr>
        <p:spPr>
          <a:xfrm>
            <a:off x="4973046" y="714375"/>
            <a:ext cx="6253751" cy="5076825"/>
          </a:xfrm>
        </p:spPr>
        <p:txBody>
          <a:bodyPr>
            <a:normAutofit/>
          </a:bodyPr>
          <a:lstStyle/>
          <a:p>
            <a:r>
              <a:rPr lang="en-US" dirty="0">
                <a:solidFill>
                  <a:schemeClr val="tx1"/>
                </a:solidFill>
                <a:latin typeface="Arial" panose="020B0604020202020204" pitchFamily="34" charset="0"/>
                <a:cs typeface="Arial" panose="020B0604020202020204" pitchFamily="34" charset="0"/>
              </a:rPr>
              <a:t>“Culture does not change because we desire to change it. Culture changes when the organization is transformed; the culture reflects the realities of people working together every day.“</a:t>
            </a:r>
            <a:r>
              <a:rPr lang="en-US" dirty="0">
                <a:solidFill>
                  <a:schemeClr val="tx1"/>
                </a:solidFill>
              </a:rPr>
              <a:t>— Frances </a:t>
            </a:r>
            <a:r>
              <a:rPr lang="en-US" dirty="0" err="1">
                <a:solidFill>
                  <a:schemeClr val="tx1"/>
                </a:solidFill>
              </a:rPr>
              <a:t>Hesselbein</a:t>
            </a:r>
            <a:endParaRPr lang="en-US" dirty="0">
              <a:solidFill>
                <a:schemeClr val="tx1"/>
              </a:solidFill>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9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dirty="0">
                <a:cs typeface="Times New Roman" panose="02020603050405020304" pitchFamily="18" charset="0"/>
              </a:rPr>
              <a:t>OVERVIEW</a:t>
            </a:r>
          </a:p>
        </p:txBody>
      </p:sp>
      <p:sp>
        <p:nvSpPr>
          <p:cNvPr id="3" name="Content Placeholder 2"/>
          <p:cNvSpPr>
            <a:spLocks noGrp="1"/>
          </p:cNvSpPr>
          <p:nvPr>
            <p:ph idx="1"/>
          </p:nvPr>
        </p:nvSpPr>
        <p:spPr>
          <a:xfrm>
            <a:off x="4973046" y="714375"/>
            <a:ext cx="6253751" cy="5076825"/>
          </a:xfrm>
        </p:spPr>
        <p:txBody>
          <a:bodyPr>
            <a:normAutofit/>
          </a:bodyPr>
          <a:lstStyle/>
          <a:p>
            <a:pPr marL="0" indent="0">
              <a:lnSpc>
                <a:spcPct val="90000"/>
              </a:lnSpc>
              <a:buNone/>
            </a:pPr>
            <a:endParaRPr lang="en-US" b="1">
              <a:solidFill>
                <a:schemeClr val="tx1"/>
              </a:solidFill>
              <a:cs typeface="Times New Roman" panose="02020603050405020304" pitchFamily="18" charset="0"/>
            </a:endParaRPr>
          </a:p>
          <a:p>
            <a:pPr>
              <a:lnSpc>
                <a:spcPct val="90000"/>
              </a:lnSpc>
            </a:pPr>
            <a:r>
              <a:rPr lang="en-US" b="1">
                <a:solidFill>
                  <a:schemeClr val="tx1"/>
                </a:solidFill>
                <a:latin typeface="Arial" panose="020B0604020202020204" pitchFamily="34" charset="0"/>
                <a:cs typeface="Arial" panose="020B0604020202020204" pitchFamily="34" charset="0"/>
              </a:rPr>
              <a:t>Mission: Organize groups of similar at-risk individuals that monitor the wellness of each other by providing social, emotional, intellectual, and functional support through various e-communication and social media platforms </a:t>
            </a:r>
          </a:p>
          <a:p>
            <a:pPr>
              <a:lnSpc>
                <a:spcPct val="90000"/>
              </a:lnSpc>
            </a:pPr>
            <a:endParaRPr lang="en-US" b="1">
              <a:solidFill>
                <a:schemeClr val="tx1"/>
              </a:solidFill>
              <a:latin typeface="Arial" panose="020B0604020202020204" pitchFamily="34" charset="0"/>
              <a:cs typeface="Arial" panose="020B0604020202020204" pitchFamily="34" charset="0"/>
            </a:endParaRPr>
          </a:p>
          <a:p>
            <a:pPr>
              <a:lnSpc>
                <a:spcPct val="90000"/>
              </a:lnSpc>
            </a:pPr>
            <a:r>
              <a:rPr lang="en-US" b="1">
                <a:solidFill>
                  <a:schemeClr val="tx1"/>
                </a:solidFill>
                <a:latin typeface="Arial" panose="020B0604020202020204" pitchFamily="34" charset="0"/>
                <a:cs typeface="Arial" panose="020B0604020202020204" pitchFamily="34" charset="0"/>
              </a:rPr>
              <a:t>At-Risk Populations: The Well Check Program was created to improve medication adherence in the chronically ill, identify and support children who are victims of bullying and physical abuse, reduce the rate of opiate overdoses, and provide an active approach to resource allocation</a:t>
            </a:r>
          </a:p>
          <a:p>
            <a:pPr>
              <a:lnSpc>
                <a:spcPct val="90000"/>
              </a:lnSpc>
            </a:pP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67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8119869" y="643466"/>
            <a:ext cx="3143875" cy="5571065"/>
          </a:xfrm>
        </p:spPr>
        <p:txBody>
          <a:bodyPr anchor="ctr">
            <a:normAutofit/>
          </a:bodyPr>
          <a:lstStyle/>
          <a:p>
            <a:r>
              <a:rPr lang="en-US" sz="3600" b="1" dirty="0">
                <a:cs typeface="Times New Roman" panose="02020603050405020304" pitchFamily="18" charset="0"/>
              </a:rPr>
              <a:t>Outcome objectives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127464548"/>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35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 name="Straight Connector 2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dirty="0">
                <a:cs typeface="Times New Roman" panose="02020603050405020304" pitchFamily="18" charset="0"/>
              </a:rPr>
              <a:t>Patient adherence </a:t>
            </a:r>
          </a:p>
        </p:txBody>
      </p:sp>
      <p:sp>
        <p:nvSpPr>
          <p:cNvPr id="3" name="Content Placeholder 2"/>
          <p:cNvSpPr>
            <a:spLocks noGrp="1"/>
          </p:cNvSpPr>
          <p:nvPr>
            <p:ph idx="1"/>
          </p:nvPr>
        </p:nvSpPr>
        <p:spPr>
          <a:xfrm>
            <a:off x="4973046" y="714375"/>
            <a:ext cx="6253751" cy="5076825"/>
          </a:xfrm>
        </p:spPr>
        <p:txBody>
          <a:bodyPr>
            <a:normAutofit/>
          </a:bodyPr>
          <a:lstStyle/>
          <a:p>
            <a:pPr marL="0" indent="0">
              <a:lnSpc>
                <a:spcPct val="80000"/>
              </a:lnSpc>
              <a:buNone/>
            </a:pPr>
            <a:endParaRPr lang="en-US" sz="1900">
              <a:solidFill>
                <a:schemeClr val="tx1"/>
              </a:solidFill>
              <a:latin typeface="Arial" panose="020B0604020202020204" pitchFamily="34" charset="0"/>
              <a:cs typeface="Arial" panose="020B0604020202020204" pitchFamily="34" charset="0"/>
            </a:endParaRPr>
          </a:p>
          <a:p>
            <a:pPr>
              <a:lnSpc>
                <a:spcPct val="80000"/>
              </a:lnSpc>
            </a:pPr>
            <a:r>
              <a:rPr lang="en-US" sz="1900">
                <a:solidFill>
                  <a:schemeClr val="tx1"/>
                </a:solidFill>
                <a:latin typeface="Arial" panose="020B0604020202020204" pitchFamily="34" charset="0"/>
                <a:cs typeface="Arial" panose="020B0604020202020204" pitchFamily="34" charset="0"/>
              </a:rPr>
              <a:t>Patient adherence is a common problem contributing to substantial disease exacerbation, increased likelihood of death, and increased health care costs.</a:t>
            </a:r>
            <a:endParaRPr lang="en-US" sz="1900" baseline="30000">
              <a:solidFill>
                <a:schemeClr val="tx1"/>
              </a:solidFill>
              <a:latin typeface="Arial" panose="020B0604020202020204" pitchFamily="34" charset="0"/>
              <a:cs typeface="Arial" panose="020B0604020202020204" pitchFamily="34" charset="0"/>
            </a:endParaRPr>
          </a:p>
          <a:p>
            <a:pPr>
              <a:lnSpc>
                <a:spcPct val="80000"/>
              </a:lnSpc>
            </a:pPr>
            <a:r>
              <a:rPr lang="en-US" sz="1900">
                <a:solidFill>
                  <a:schemeClr val="tx1"/>
                </a:solidFill>
                <a:latin typeface="Arial" panose="020B0604020202020204" pitchFamily="34" charset="0"/>
                <a:cs typeface="Arial" panose="020B0604020202020204" pitchFamily="34" charset="0"/>
              </a:rPr>
              <a:t>The American Heart Association reports that poor patient adherence results in approximately 125,000 preventable deaths a year, increases the probability of hospitalization and premature death more than five times, and is associated with nearly $300 billion in avoidable costs spent annually.</a:t>
            </a:r>
            <a:r>
              <a:rPr lang="en-US" sz="1900" baseline="30000">
                <a:solidFill>
                  <a:schemeClr val="tx1"/>
                </a:solidFill>
                <a:latin typeface="Arial" panose="020B0604020202020204" pitchFamily="34" charset="0"/>
                <a:cs typeface="Arial" panose="020B0604020202020204" pitchFamily="34" charset="0"/>
              </a:rPr>
              <a:t>4 </a:t>
            </a:r>
          </a:p>
          <a:p>
            <a:pPr>
              <a:lnSpc>
                <a:spcPct val="80000"/>
              </a:lnSpc>
            </a:pPr>
            <a:r>
              <a:rPr lang="en-US" sz="1900">
                <a:solidFill>
                  <a:schemeClr val="tx1"/>
                </a:solidFill>
                <a:latin typeface="Arial" panose="020B0604020202020204" pitchFamily="34" charset="0"/>
                <a:cs typeface="Arial" panose="020B0604020202020204" pitchFamily="34" charset="0"/>
              </a:rPr>
              <a:t>The average rate of patient adherence to medications is reported to be less than 50%</a:t>
            </a:r>
          </a:p>
          <a:p>
            <a:pPr>
              <a:lnSpc>
                <a:spcPct val="80000"/>
              </a:lnSpc>
            </a:pPr>
            <a:r>
              <a:rPr lang="en-US" sz="1900">
                <a:solidFill>
                  <a:schemeClr val="tx1"/>
                </a:solidFill>
                <a:latin typeface="Arial" panose="020B0604020202020204" pitchFamily="34" charset="0"/>
                <a:cs typeface="Arial" panose="020B0604020202020204" pitchFamily="34" charset="0"/>
              </a:rPr>
              <a:t>70% of chronically ill patients stop taking their medications within days of hospital discharge and more than 50% of them are re-admitted to the hospital within the 1</a:t>
            </a:r>
            <a:r>
              <a:rPr lang="en-US" sz="1900" baseline="30000">
                <a:solidFill>
                  <a:schemeClr val="tx1"/>
                </a:solidFill>
                <a:latin typeface="Arial" panose="020B0604020202020204" pitchFamily="34" charset="0"/>
                <a:cs typeface="Arial" panose="020B0604020202020204" pitchFamily="34" charset="0"/>
              </a:rPr>
              <a:t>st</a:t>
            </a:r>
            <a:r>
              <a:rPr lang="en-US" sz="1900">
                <a:solidFill>
                  <a:schemeClr val="tx1"/>
                </a:solidFill>
                <a:latin typeface="Arial" panose="020B0604020202020204" pitchFamily="34" charset="0"/>
                <a:cs typeface="Arial" panose="020B0604020202020204" pitchFamily="34" charset="0"/>
              </a:rPr>
              <a:t> month. </a:t>
            </a:r>
          </a:p>
        </p:txBody>
      </p:sp>
    </p:spTree>
    <p:extLst>
      <p:ext uri="{BB962C8B-B14F-4D97-AF65-F5344CB8AC3E}">
        <p14:creationId xmlns:p14="http://schemas.microsoft.com/office/powerpoint/2010/main" val="21814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a:latin typeface="Algerian" panose="04020705040A02060702" pitchFamily="82" charset="0"/>
                <a:cs typeface="Times New Roman" panose="02020603050405020304" pitchFamily="18" charset="0"/>
              </a:rPr>
              <a:t>Bullying statistics</a:t>
            </a:r>
          </a:p>
        </p:txBody>
      </p:sp>
      <p:sp>
        <p:nvSpPr>
          <p:cNvPr id="3" name="Content Placeholder 2"/>
          <p:cNvSpPr>
            <a:spLocks noGrp="1"/>
          </p:cNvSpPr>
          <p:nvPr>
            <p:ph idx="1"/>
          </p:nvPr>
        </p:nvSpPr>
        <p:spPr>
          <a:xfrm>
            <a:off x="4973046" y="714375"/>
            <a:ext cx="6253751" cy="5076825"/>
          </a:xfrm>
        </p:spPr>
        <p:txBody>
          <a:bodyPr>
            <a:normAutofit/>
          </a:bodyPr>
          <a:lstStyle/>
          <a:p>
            <a:pPr marL="0" indent="0">
              <a:buNone/>
            </a:pPr>
            <a:endParaRPr lang="en-US" b="1">
              <a:solidFill>
                <a:schemeClr val="tx1"/>
              </a:solidFill>
              <a:latin typeface="Arial" panose="020B0604020202020204" pitchFamily="34" charset="0"/>
              <a:cs typeface="Arial" panose="020B0604020202020204" pitchFamily="34" charset="0"/>
            </a:endParaRPr>
          </a:p>
          <a:p>
            <a:r>
              <a:rPr lang="en-US">
                <a:solidFill>
                  <a:schemeClr val="tx1"/>
                </a:solidFill>
                <a:latin typeface="Arial" panose="020B0604020202020204" pitchFamily="34" charset="0"/>
                <a:cs typeface="Arial" panose="020B0604020202020204" pitchFamily="34" charset="0"/>
              </a:rPr>
              <a:t>More than one out of every five (20.8%) students report being bullied 12-18 year old students reported a mean prevalence rate of 35% for traditional bullying and 15% for cyberbullying involvement </a:t>
            </a:r>
          </a:p>
          <a:p>
            <a:r>
              <a:rPr lang="en-US">
                <a:solidFill>
                  <a:schemeClr val="tx1"/>
                </a:solidFill>
                <a:latin typeface="Arial" panose="020B0604020202020204" pitchFamily="34" charset="0"/>
                <a:cs typeface="Arial" panose="020B0604020202020204" pitchFamily="34" charset="0"/>
              </a:rPr>
              <a:t>64% of children who were bullied did not report it; only 36% reported the bullying </a:t>
            </a:r>
            <a:r>
              <a:rPr lang="en-US" b="1">
                <a:solidFill>
                  <a:schemeClr val="tx1"/>
                </a:solidFill>
                <a:latin typeface="Arial" panose="020B0604020202020204" pitchFamily="34" charset="0"/>
                <a:cs typeface="Arial" panose="020B0604020202020204" pitchFamily="34" charset="0"/>
              </a:rPr>
              <a:t>This is our target population</a:t>
            </a:r>
          </a:p>
          <a:p>
            <a:r>
              <a:rPr lang="en-US">
                <a:solidFill>
                  <a:schemeClr val="tx1"/>
                </a:solidFill>
                <a:latin typeface="Arial" panose="020B0604020202020204" pitchFamily="34" charset="0"/>
                <a:cs typeface="Arial" panose="020B0604020202020204" pitchFamily="34" charset="0"/>
              </a:rPr>
              <a:t>More than half of bullying situations (57%) stop when a peer intervenes on behalf of the student being bullied. </a:t>
            </a:r>
            <a:r>
              <a:rPr lang="en-US" b="1">
                <a:solidFill>
                  <a:schemeClr val="tx1"/>
                </a:solidFill>
                <a:latin typeface="Arial" panose="020B0604020202020204" pitchFamily="34" charset="0"/>
                <a:cs typeface="Arial" panose="020B0604020202020204" pitchFamily="34" charset="0"/>
              </a:rPr>
              <a:t>(GOAL)</a:t>
            </a:r>
          </a:p>
          <a:p>
            <a:r>
              <a:rPr lang="en-US">
                <a:solidFill>
                  <a:schemeClr val="tx1"/>
                </a:solidFill>
                <a:latin typeface="Arial" panose="020B0604020202020204" pitchFamily="34" charset="0"/>
                <a:cs typeface="Arial" panose="020B0604020202020204" pitchFamily="34" charset="0"/>
              </a:rPr>
              <a:t>(</a:t>
            </a:r>
            <a:r>
              <a:rPr lang="en-US">
                <a:solidFill>
                  <a:schemeClr val="tx1"/>
                </a:solidFill>
                <a:latin typeface="Arial" panose="020B0604020202020204" pitchFamily="34" charset="0"/>
                <a:cs typeface="Arial" panose="020B0604020202020204" pitchFamily="34" charset="0"/>
                <a:hlinkClick r:id="rId2"/>
              </a:rPr>
              <a:t>National Center for Educational Statistics, 2016</a:t>
            </a:r>
            <a:r>
              <a:rPr lang="en-US">
                <a:solidFill>
                  <a:schemeClr val="tx1"/>
                </a:solidFill>
                <a:latin typeface="Arial" panose="020B0604020202020204" pitchFamily="34" charset="0"/>
                <a:cs typeface="Arial" panose="020B0604020202020204" pitchFamily="34" charset="0"/>
              </a:rPr>
              <a:t>). </a:t>
            </a:r>
          </a:p>
          <a:p>
            <a:endParaRPr lang="en-US">
              <a:solidFill>
                <a:schemeClr val="tx1"/>
              </a:solidFill>
            </a:endParaRPr>
          </a:p>
        </p:txBody>
      </p:sp>
    </p:spTree>
    <p:extLst>
      <p:ext uri="{BB962C8B-B14F-4D97-AF65-F5344CB8AC3E}">
        <p14:creationId xmlns:p14="http://schemas.microsoft.com/office/powerpoint/2010/main" val="120640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a:latin typeface="Algerian" panose="04020705040A02060702" pitchFamily="82" charset="0"/>
                <a:cs typeface="Times New Roman" panose="02020603050405020304" pitchFamily="18" charset="0"/>
              </a:rPr>
              <a:t>Opiates</a:t>
            </a:r>
          </a:p>
        </p:txBody>
      </p:sp>
      <p:sp>
        <p:nvSpPr>
          <p:cNvPr id="3" name="Content Placeholder 2"/>
          <p:cNvSpPr>
            <a:spLocks noGrp="1"/>
          </p:cNvSpPr>
          <p:nvPr>
            <p:ph idx="1"/>
          </p:nvPr>
        </p:nvSpPr>
        <p:spPr>
          <a:xfrm>
            <a:off x="4973046" y="714375"/>
            <a:ext cx="6253751" cy="5076825"/>
          </a:xfrm>
        </p:spPr>
        <p:txBody>
          <a:bodyPr>
            <a:normAutofit/>
          </a:bodyPr>
          <a:lstStyle/>
          <a:p>
            <a:pPr marL="0" indent="0">
              <a:lnSpc>
                <a:spcPct val="80000"/>
              </a:lnSpc>
              <a:buNone/>
            </a:pPr>
            <a:endParaRPr lang="en-US" sz="1600" b="1">
              <a:solidFill>
                <a:schemeClr val="tx1"/>
              </a:solidFill>
              <a:cs typeface="Times New Roman" panose="02020603050405020304" pitchFamily="18" charset="0"/>
            </a:endParaRPr>
          </a:p>
          <a:p>
            <a:pPr>
              <a:lnSpc>
                <a:spcPct val="80000"/>
              </a:lnSpc>
            </a:pPr>
            <a:r>
              <a:rPr lang="en-US" sz="1600" b="1">
                <a:solidFill>
                  <a:schemeClr val="tx1"/>
                </a:solidFill>
                <a:latin typeface="Arial" panose="020B0604020202020204" pitchFamily="34" charset="0"/>
                <a:cs typeface="Arial" panose="020B0604020202020204" pitchFamily="34" charset="0"/>
              </a:rPr>
              <a:t>BSAS is funding local municipalities across the Commonwealth</a:t>
            </a:r>
            <a:r>
              <a:rPr lang="en-US" sz="1600">
                <a:solidFill>
                  <a:schemeClr val="tx1"/>
                </a:solidFill>
                <a:latin typeface="Arial" panose="020B0604020202020204" pitchFamily="34" charset="0"/>
                <a:cs typeface="Arial" panose="020B0604020202020204" pitchFamily="34" charset="0"/>
              </a:rPr>
              <a:t> to prevent the use/abuse of opioids, prevent/reduce fatal and non-fatal opioid overdoses through local policy, practice, systems and environmental change(s). </a:t>
            </a:r>
          </a:p>
          <a:p>
            <a:pPr>
              <a:lnSpc>
                <a:spcPct val="80000"/>
              </a:lnSpc>
            </a:pPr>
            <a:r>
              <a:rPr lang="en-US" sz="1600">
                <a:solidFill>
                  <a:schemeClr val="tx1"/>
                </a:solidFill>
                <a:latin typeface="Arial" panose="020B0604020202020204" pitchFamily="34" charset="0"/>
                <a:cs typeface="Arial" panose="020B0604020202020204" pitchFamily="34" charset="0"/>
              </a:rPr>
              <a:t>The </a:t>
            </a:r>
            <a:r>
              <a:rPr lang="en-US" sz="1600" b="1">
                <a:solidFill>
                  <a:schemeClr val="tx1"/>
                </a:solidFill>
                <a:latin typeface="Arial" panose="020B0604020202020204" pitchFamily="34" charset="0"/>
                <a:cs typeface="Arial" panose="020B0604020202020204" pitchFamily="34" charset="0"/>
              </a:rPr>
              <a:t>Massachusetts Overdose Prevention Collaborative (MOAPC) Grant Program </a:t>
            </a:r>
            <a:r>
              <a:rPr lang="en-US" sz="1600">
                <a:solidFill>
                  <a:schemeClr val="tx1"/>
                </a:solidFill>
                <a:latin typeface="Arial" panose="020B0604020202020204" pitchFamily="34" charset="0"/>
                <a:cs typeface="Arial" panose="020B0604020202020204" pitchFamily="34" charset="0"/>
              </a:rPr>
              <a:t>is funded by the Substance Abuse and Mental Health Administration (SAMHSA) to address the issue of opioid use and abuse, and fatal and non-fatal opioid overdoses in Massachusetts. </a:t>
            </a:r>
          </a:p>
          <a:p>
            <a:pPr>
              <a:lnSpc>
                <a:spcPct val="80000"/>
              </a:lnSpc>
            </a:pPr>
            <a:r>
              <a:rPr lang="en-US" sz="1600" b="1">
                <a:solidFill>
                  <a:schemeClr val="tx1"/>
                </a:solidFill>
                <a:latin typeface="Arial" panose="020B0604020202020204" pitchFamily="34" charset="0"/>
                <a:cs typeface="Arial" panose="020B0604020202020204" pitchFamily="34" charset="0"/>
              </a:rPr>
              <a:t>Learn to Cope </a:t>
            </a:r>
            <a:r>
              <a:rPr lang="en-US" sz="1600">
                <a:solidFill>
                  <a:schemeClr val="tx1"/>
                </a:solidFill>
                <a:latin typeface="Arial" panose="020B0604020202020204" pitchFamily="34" charset="0"/>
                <a:cs typeface="Arial" panose="020B0604020202020204" pitchFamily="34" charset="0"/>
              </a:rPr>
              <a:t>started as a single </a:t>
            </a:r>
            <a:r>
              <a:rPr lang="en-US" sz="1600" b="1">
                <a:solidFill>
                  <a:schemeClr val="tx1"/>
                </a:solidFill>
                <a:latin typeface="Arial" panose="020B0604020202020204" pitchFamily="34" charset="0"/>
                <a:cs typeface="Arial" panose="020B0604020202020204" pitchFamily="34" charset="0"/>
              </a:rPr>
              <a:t>peer-to-peer support group </a:t>
            </a:r>
            <a:r>
              <a:rPr lang="en-US" sz="1600">
                <a:solidFill>
                  <a:schemeClr val="tx1"/>
                </a:solidFill>
                <a:latin typeface="Arial" panose="020B0604020202020204" pitchFamily="34" charset="0"/>
                <a:cs typeface="Arial" panose="020B0604020202020204" pitchFamily="34" charset="0"/>
              </a:rPr>
              <a:t>in Randolph, Massachusetts, has grown to include nearly 3,000 members registered nationally. There are chapters in Brockton, Gloucester, Lowell, Salem, Quincy, and at Massachusetts General Hospital in Boston</a:t>
            </a:r>
          </a:p>
          <a:p>
            <a:pPr>
              <a:lnSpc>
                <a:spcPct val="80000"/>
              </a:lnSpc>
            </a:pPr>
            <a:r>
              <a:rPr lang="en-US" sz="1600" b="1">
                <a:solidFill>
                  <a:schemeClr val="tx1"/>
                </a:solidFill>
                <a:latin typeface="Arial" panose="020B0604020202020204" pitchFamily="34" charset="0"/>
                <a:cs typeface="Arial" panose="020B0604020202020204" pitchFamily="34" charset="0"/>
              </a:rPr>
              <a:t>The cornerstone </a:t>
            </a:r>
            <a:r>
              <a:rPr lang="en-US" sz="1600">
                <a:solidFill>
                  <a:schemeClr val="tx1"/>
                </a:solidFill>
                <a:latin typeface="Arial" panose="020B0604020202020204" pitchFamily="34" charset="0"/>
                <a:cs typeface="Arial" panose="020B0604020202020204" pitchFamily="34" charset="0"/>
              </a:rPr>
              <a:t>of Learn to Cope remains </a:t>
            </a:r>
            <a:r>
              <a:rPr lang="en-US" sz="1600" b="1">
                <a:solidFill>
                  <a:schemeClr val="tx1"/>
                </a:solidFill>
                <a:latin typeface="Arial" panose="020B0604020202020204" pitchFamily="34" charset="0"/>
                <a:cs typeface="Arial" panose="020B0604020202020204" pitchFamily="34" charset="0"/>
              </a:rPr>
              <a:t>weekly support meetings</a:t>
            </a:r>
            <a:r>
              <a:rPr lang="en-US" sz="1600">
                <a:solidFill>
                  <a:schemeClr val="tx1"/>
                </a:solidFill>
                <a:latin typeface="Arial" panose="020B0604020202020204" pitchFamily="34" charset="0"/>
                <a:cs typeface="Arial" panose="020B0604020202020204" pitchFamily="34" charset="0"/>
              </a:rPr>
              <a:t> and the program has become a national model for addiction treatment and prevention programming</a:t>
            </a:r>
          </a:p>
        </p:txBody>
      </p:sp>
    </p:spTree>
    <p:extLst>
      <p:ext uri="{BB962C8B-B14F-4D97-AF65-F5344CB8AC3E}">
        <p14:creationId xmlns:p14="http://schemas.microsoft.com/office/powerpoint/2010/main" val="231933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a:latin typeface="Algerian" panose="04020705040A02060702" pitchFamily="82" charset="0"/>
                <a:cs typeface="Times New Roman" panose="02020603050405020304" pitchFamily="18" charset="0"/>
              </a:rPr>
              <a:t>Intake Process</a:t>
            </a:r>
          </a:p>
        </p:txBody>
      </p:sp>
      <p:sp>
        <p:nvSpPr>
          <p:cNvPr id="3" name="Content Placeholder 2"/>
          <p:cNvSpPr>
            <a:spLocks noGrp="1"/>
          </p:cNvSpPr>
          <p:nvPr>
            <p:ph idx="1"/>
          </p:nvPr>
        </p:nvSpPr>
        <p:spPr>
          <a:xfrm>
            <a:off x="4973046" y="714375"/>
            <a:ext cx="6253751" cy="5076825"/>
          </a:xfrm>
        </p:spPr>
        <p:txBody>
          <a:bodyPr>
            <a:normAutofit/>
          </a:bodyPr>
          <a:lstStyle/>
          <a:p>
            <a:pPr>
              <a:lnSpc>
                <a:spcPct val="80000"/>
              </a:lnSpc>
            </a:pPr>
            <a:r>
              <a:rPr lang="en-US" sz="1700">
                <a:solidFill>
                  <a:schemeClr val="tx1"/>
                </a:solidFill>
                <a:latin typeface="Arial" panose="020B0604020202020204" pitchFamily="34" charset="0"/>
                <a:cs typeface="Arial" panose="020B0604020202020204" pitchFamily="34" charset="0"/>
              </a:rPr>
              <a:t>We will advertise to solicit individuals that are in need of support, assistance, or resources </a:t>
            </a:r>
          </a:p>
          <a:p>
            <a:pPr>
              <a:lnSpc>
                <a:spcPct val="80000"/>
              </a:lnSpc>
            </a:pPr>
            <a:r>
              <a:rPr lang="en-US" sz="1700">
                <a:solidFill>
                  <a:schemeClr val="tx1"/>
                </a:solidFill>
                <a:latin typeface="Arial" panose="020B0604020202020204" pitchFamily="34" charset="0"/>
                <a:cs typeface="Arial" panose="020B0604020202020204" pitchFamily="34" charset="0"/>
              </a:rPr>
              <a:t>They will be assigned to a group based on their medial/behavioral condition.</a:t>
            </a:r>
          </a:p>
          <a:p>
            <a:pPr>
              <a:lnSpc>
                <a:spcPct val="80000"/>
              </a:lnSpc>
            </a:pPr>
            <a:r>
              <a:rPr lang="en-US" sz="1700">
                <a:solidFill>
                  <a:schemeClr val="tx1"/>
                </a:solidFill>
                <a:latin typeface="Arial" panose="020B0604020202020204" pitchFamily="34" charset="0"/>
                <a:cs typeface="Arial" panose="020B0604020202020204" pitchFamily="34" charset="0"/>
              </a:rPr>
              <a:t>One or preferably two peers will be assigned to monitor the individual for a specific time period</a:t>
            </a:r>
          </a:p>
          <a:p>
            <a:pPr>
              <a:lnSpc>
                <a:spcPct val="80000"/>
              </a:lnSpc>
            </a:pPr>
            <a:r>
              <a:rPr lang="en-US" sz="1700">
                <a:solidFill>
                  <a:schemeClr val="tx1"/>
                </a:solidFill>
                <a:latin typeface="Arial" panose="020B0604020202020204" pitchFamily="34" charset="0"/>
                <a:cs typeface="Arial" panose="020B0604020202020204" pitchFamily="34" charset="0"/>
              </a:rPr>
              <a:t>We will organize social support groups, provide needed resources, monitor the online data, and improve their overall wellness</a:t>
            </a:r>
          </a:p>
          <a:p>
            <a:pPr>
              <a:lnSpc>
                <a:spcPct val="80000"/>
              </a:lnSpc>
            </a:pPr>
            <a:r>
              <a:rPr lang="en-US" sz="1700">
                <a:solidFill>
                  <a:schemeClr val="tx1"/>
                </a:solidFill>
                <a:latin typeface="Arial" panose="020B0604020202020204" pitchFamily="34" charset="0"/>
                <a:cs typeface="Arial" panose="020B0604020202020204" pitchFamily="34" charset="0"/>
              </a:rPr>
              <a:t>Initially the program will be monitored and managed by an executive committee that will be agreed upon and eventually the program can be mostly volunteer based</a:t>
            </a:r>
          </a:p>
          <a:p>
            <a:pPr>
              <a:lnSpc>
                <a:spcPct val="80000"/>
              </a:lnSpc>
            </a:pPr>
            <a:r>
              <a:rPr lang="en-US" sz="1700">
                <a:solidFill>
                  <a:schemeClr val="tx1"/>
                </a:solidFill>
                <a:latin typeface="Arial" panose="020B0604020202020204" pitchFamily="34" charset="0"/>
                <a:cs typeface="Arial" panose="020B0604020202020204" pitchFamily="34" charset="0"/>
              </a:rPr>
              <a:t>Intake surveys and daily well checks are typically completed online through Survey Monkey and tracked in a database on </a:t>
            </a:r>
            <a:r>
              <a:rPr lang="en-US" sz="1700">
                <a:solidFill>
                  <a:schemeClr val="tx1"/>
                </a:solidFill>
                <a:latin typeface="Arial" panose="020B0604020202020204" pitchFamily="34" charset="0"/>
                <a:cs typeface="Arial" panose="020B0604020202020204" pitchFamily="34" charset="0"/>
                <a:hlinkClick r:id="rId2"/>
              </a:rPr>
              <a:t>http://www.mrcvolunteer.org/well-check-program.html</a:t>
            </a:r>
            <a:r>
              <a:rPr lang="en-US" sz="1700">
                <a:solidFill>
                  <a:schemeClr val="tx1"/>
                </a:solidFill>
                <a:latin typeface="Arial" panose="020B0604020202020204" pitchFamily="34" charset="0"/>
                <a:cs typeface="Arial" panose="020B0604020202020204" pitchFamily="34" charset="0"/>
              </a:rPr>
              <a:t>. </a:t>
            </a:r>
          </a:p>
          <a:p>
            <a:pPr>
              <a:lnSpc>
                <a:spcPct val="80000"/>
              </a:lnSpc>
            </a:pPr>
            <a:r>
              <a:rPr lang="en-US" sz="1700">
                <a:solidFill>
                  <a:schemeClr val="tx1"/>
                </a:solidFill>
                <a:latin typeface="Arial" panose="020B0604020202020204" pitchFamily="34" charset="0"/>
                <a:cs typeface="Arial" panose="020B0604020202020204" pitchFamily="34" charset="0"/>
              </a:rPr>
              <a:t>Intake surveys and daily well checks can also be completed in person, over the phone, via text, or through Social Media</a:t>
            </a:r>
          </a:p>
        </p:txBody>
      </p:sp>
    </p:spTree>
    <p:extLst>
      <p:ext uri="{BB962C8B-B14F-4D97-AF65-F5344CB8AC3E}">
        <p14:creationId xmlns:p14="http://schemas.microsoft.com/office/powerpoint/2010/main" val="314398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3700" b="1" dirty="0">
                <a:latin typeface="+mn-lt"/>
                <a:cs typeface="Times New Roman" panose="02020603050405020304" pitchFamily="18" charset="0"/>
              </a:rPr>
              <a:t>Advertising</a:t>
            </a:r>
          </a:p>
        </p:txBody>
      </p:sp>
      <p:sp>
        <p:nvSpPr>
          <p:cNvPr id="3" name="Content Placeholder 2"/>
          <p:cNvSpPr>
            <a:spLocks noGrp="1"/>
          </p:cNvSpPr>
          <p:nvPr>
            <p:ph idx="1"/>
          </p:nvPr>
        </p:nvSpPr>
        <p:spPr>
          <a:xfrm>
            <a:off x="4973046" y="1273996"/>
            <a:ext cx="6253751" cy="5584004"/>
          </a:xfrm>
        </p:spPr>
        <p:txBody>
          <a:bodyPr>
            <a:normAutofit/>
          </a:bodyPr>
          <a:lstStyle/>
          <a:p>
            <a:pPr marL="0" indent="0">
              <a:lnSpc>
                <a:spcPct val="80000"/>
              </a:lnSpc>
              <a:buNone/>
            </a:pPr>
            <a:endParaRPr lang="en-US" sz="1900" dirty="0">
              <a:solidFill>
                <a:schemeClr val="tx1"/>
              </a:solidFill>
              <a:latin typeface="Times New Roman" panose="02020603050405020304" pitchFamily="18" charset="0"/>
              <a:cs typeface="Times New Roman" panose="02020603050405020304" pitchFamily="18" charset="0"/>
            </a:endParaRPr>
          </a:p>
          <a:p>
            <a:pPr>
              <a:lnSpc>
                <a:spcPct val="80000"/>
              </a:lnSpc>
            </a:pPr>
            <a:r>
              <a:rPr lang="en-US" sz="1900" b="1" dirty="0">
                <a:solidFill>
                  <a:schemeClr val="tx1"/>
                </a:solidFill>
                <a:latin typeface="Arial" panose="020B0604020202020204" pitchFamily="34" charset="0"/>
                <a:cs typeface="Arial" panose="020B0604020202020204" pitchFamily="34" charset="0"/>
              </a:rPr>
              <a:t>Flyers</a:t>
            </a:r>
            <a:r>
              <a:rPr lang="en-US" sz="1900" dirty="0">
                <a:solidFill>
                  <a:schemeClr val="tx1"/>
                </a:solidFill>
                <a:latin typeface="Arial" panose="020B0604020202020204" pitchFamily="34" charset="0"/>
                <a:cs typeface="Arial" panose="020B0604020202020204" pitchFamily="34" charset="0"/>
              </a:rPr>
              <a:t> will be distributed throughout the community</a:t>
            </a:r>
          </a:p>
          <a:p>
            <a:pPr>
              <a:lnSpc>
                <a:spcPct val="80000"/>
              </a:lnSpc>
            </a:pPr>
            <a:r>
              <a:rPr lang="en-US" sz="1900" dirty="0">
                <a:solidFill>
                  <a:schemeClr val="tx1"/>
                </a:solidFill>
                <a:latin typeface="Arial" panose="020B0604020202020204" pitchFamily="34" charset="0"/>
                <a:cs typeface="Arial" panose="020B0604020202020204" pitchFamily="34" charset="0"/>
              </a:rPr>
              <a:t>We will incorporate all </a:t>
            </a:r>
            <a:r>
              <a:rPr lang="en-US" sz="1900" b="1" dirty="0">
                <a:solidFill>
                  <a:schemeClr val="tx1"/>
                </a:solidFill>
                <a:latin typeface="Arial" panose="020B0604020202020204" pitchFamily="34" charset="0"/>
                <a:cs typeface="Arial" panose="020B0604020202020204" pitchFamily="34" charset="0"/>
              </a:rPr>
              <a:t>Social Media </a:t>
            </a:r>
            <a:r>
              <a:rPr lang="en-US" sz="1900" dirty="0">
                <a:solidFill>
                  <a:schemeClr val="tx1"/>
                </a:solidFill>
                <a:latin typeface="Arial" panose="020B0604020202020204" pitchFamily="34" charset="0"/>
                <a:cs typeface="Arial" panose="020B0604020202020204" pitchFamily="34" charset="0"/>
              </a:rPr>
              <a:t>platforms to advertise, promote healthy living, disseminate medical knowledge, and build networks of social support</a:t>
            </a:r>
          </a:p>
          <a:p>
            <a:pPr>
              <a:lnSpc>
                <a:spcPct val="80000"/>
              </a:lnSpc>
            </a:pPr>
            <a:r>
              <a:rPr lang="en-US" sz="1900" dirty="0">
                <a:solidFill>
                  <a:schemeClr val="tx1"/>
                </a:solidFill>
                <a:latin typeface="Arial" panose="020B0604020202020204" pitchFamily="34" charset="0"/>
                <a:cs typeface="Arial" panose="020B0604020202020204" pitchFamily="34" charset="0"/>
              </a:rPr>
              <a:t>We intend to collaborate with local </a:t>
            </a:r>
            <a:r>
              <a:rPr lang="en-US" sz="1900" b="1" dirty="0">
                <a:solidFill>
                  <a:schemeClr val="tx1"/>
                </a:solidFill>
                <a:latin typeface="Arial" panose="020B0604020202020204" pitchFamily="34" charset="0"/>
                <a:cs typeface="Arial" panose="020B0604020202020204" pitchFamily="34" charset="0"/>
              </a:rPr>
              <a:t>First Responders</a:t>
            </a:r>
            <a:r>
              <a:rPr lang="en-US" sz="1900" dirty="0">
                <a:solidFill>
                  <a:schemeClr val="tx1"/>
                </a:solidFill>
                <a:latin typeface="Arial" panose="020B0604020202020204" pitchFamily="34" charset="0"/>
                <a:cs typeface="Arial" panose="020B0604020202020204" pitchFamily="34" charset="0"/>
              </a:rPr>
              <a:t>, health care facilities, the COA, the treatment hospital, and local support resources to solicit our at-risk population and to recruit passionate volunteers for leadership roles</a:t>
            </a:r>
          </a:p>
          <a:p>
            <a:pPr>
              <a:lnSpc>
                <a:spcPct val="80000"/>
              </a:lnSpc>
            </a:pPr>
            <a:r>
              <a:rPr lang="en-US" sz="1900" dirty="0">
                <a:solidFill>
                  <a:schemeClr val="tx1"/>
                </a:solidFill>
                <a:latin typeface="Arial" panose="020B0604020202020204" pitchFamily="34" charset="0"/>
                <a:cs typeface="Arial" panose="020B0604020202020204" pitchFamily="34" charset="0"/>
              </a:rPr>
              <a:t>I hope to entice </a:t>
            </a:r>
            <a:r>
              <a:rPr lang="en-US" sz="1900" b="1" dirty="0">
                <a:solidFill>
                  <a:schemeClr val="tx1"/>
                </a:solidFill>
                <a:latin typeface="Arial" panose="020B0604020202020204" pitchFamily="34" charset="0"/>
                <a:cs typeface="Arial" panose="020B0604020202020204" pitchFamily="34" charset="0"/>
              </a:rPr>
              <a:t>high school and BSU students </a:t>
            </a:r>
            <a:r>
              <a:rPr lang="en-US" sz="1900" dirty="0">
                <a:solidFill>
                  <a:schemeClr val="tx1"/>
                </a:solidFill>
                <a:latin typeface="Arial" panose="020B0604020202020204" pitchFamily="34" charset="0"/>
                <a:cs typeface="Arial" panose="020B0604020202020204" pitchFamily="34" charset="0"/>
              </a:rPr>
              <a:t>by offering community service hours or internships to give a briefing to classmates, act as peer leaders, assist in data management and provide social media expertise</a:t>
            </a:r>
          </a:p>
          <a:p>
            <a:pPr marL="0" indent="0">
              <a:lnSpc>
                <a:spcPct val="80000"/>
              </a:lnSpc>
              <a:buNone/>
            </a:pPr>
            <a:endParaRPr lang="en-US" sz="1900"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en-US" sz="1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11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974179" y="714375"/>
            <a:ext cx="3332955" cy="5076826"/>
          </a:xfrm>
        </p:spPr>
        <p:txBody>
          <a:bodyPr anchor="ctr">
            <a:normAutofit/>
          </a:bodyPr>
          <a:lstStyle/>
          <a:p>
            <a:r>
              <a:rPr lang="en-US" sz="4000" b="1" dirty="0">
                <a:cs typeface="Times New Roman" panose="02020603050405020304" pitchFamily="18" charset="0"/>
              </a:rPr>
              <a:t>Data</a:t>
            </a:r>
          </a:p>
        </p:txBody>
      </p:sp>
      <p:sp>
        <p:nvSpPr>
          <p:cNvPr id="3" name="Content Placeholder 2"/>
          <p:cNvSpPr>
            <a:spLocks noGrp="1"/>
          </p:cNvSpPr>
          <p:nvPr>
            <p:ph idx="1"/>
          </p:nvPr>
        </p:nvSpPr>
        <p:spPr>
          <a:xfrm>
            <a:off x="4973046" y="714375"/>
            <a:ext cx="6253751" cy="5076825"/>
          </a:xfrm>
        </p:spPr>
        <p:txBody>
          <a:bodyPr>
            <a:normAutofit/>
          </a:bodyPr>
          <a:lstStyle/>
          <a:p>
            <a:pPr marL="0" indent="0">
              <a:buNone/>
            </a:pPr>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We will use the data to apply for more grants and expand upon the program</a:t>
            </a:r>
          </a:p>
          <a:p>
            <a:r>
              <a:rPr lang="en-US">
                <a:solidFill>
                  <a:schemeClr val="tx1"/>
                </a:solidFill>
                <a:latin typeface="Times New Roman" panose="02020603050405020304" pitchFamily="18" charset="0"/>
                <a:cs typeface="Times New Roman" panose="02020603050405020304" pitchFamily="18" charset="0"/>
              </a:rPr>
              <a:t>We will incorporate </a:t>
            </a:r>
            <a:r>
              <a:rPr lang="en-US" b="1">
                <a:solidFill>
                  <a:schemeClr val="tx1"/>
                </a:solidFill>
                <a:latin typeface="Times New Roman" panose="02020603050405020304" pitchFamily="18" charset="0"/>
                <a:cs typeface="Times New Roman" panose="02020603050405020304" pitchFamily="18" charset="0"/>
              </a:rPr>
              <a:t>Social Media </a:t>
            </a:r>
            <a:r>
              <a:rPr lang="en-US">
                <a:solidFill>
                  <a:schemeClr val="tx1"/>
                </a:solidFill>
                <a:latin typeface="Times New Roman" panose="02020603050405020304" pitchFamily="18" charset="0"/>
                <a:cs typeface="Times New Roman" panose="02020603050405020304" pitchFamily="18" charset="0"/>
              </a:rPr>
              <a:t>messaging to promote the program</a:t>
            </a:r>
          </a:p>
          <a:p>
            <a:r>
              <a:rPr lang="en-US">
                <a:solidFill>
                  <a:schemeClr val="tx1"/>
                </a:solidFill>
                <a:latin typeface="Times New Roman" panose="02020603050405020304" pitchFamily="18" charset="0"/>
                <a:cs typeface="Times New Roman" panose="02020603050405020304" pitchFamily="18" charset="0"/>
              </a:rPr>
              <a:t>We hope to engage with local </a:t>
            </a:r>
            <a:r>
              <a:rPr lang="en-US" b="1">
                <a:solidFill>
                  <a:schemeClr val="tx1"/>
                </a:solidFill>
                <a:latin typeface="Times New Roman" panose="02020603050405020304" pitchFamily="18" charset="0"/>
                <a:cs typeface="Times New Roman" panose="02020603050405020304" pitchFamily="18" charset="0"/>
              </a:rPr>
              <a:t>First Responders</a:t>
            </a:r>
            <a:r>
              <a:rPr lang="en-US">
                <a:solidFill>
                  <a:schemeClr val="tx1"/>
                </a:solidFill>
                <a:latin typeface="Times New Roman" panose="02020603050405020304" pitchFamily="18" charset="0"/>
                <a:cs typeface="Times New Roman" panose="02020603050405020304" pitchFamily="18" charset="0"/>
              </a:rPr>
              <a:t>, health care facilities, the COA, the treatment hospital, and resources to find potential patrons</a:t>
            </a:r>
          </a:p>
          <a:p>
            <a:r>
              <a:rPr lang="en-US">
                <a:solidFill>
                  <a:schemeClr val="tx1"/>
                </a:solidFill>
                <a:latin typeface="Times New Roman" panose="02020603050405020304" pitchFamily="18" charset="0"/>
                <a:cs typeface="Times New Roman" panose="02020603050405020304" pitchFamily="18" charset="0"/>
              </a:rPr>
              <a:t>I hope to offer </a:t>
            </a:r>
            <a:r>
              <a:rPr lang="en-US" b="1">
                <a:solidFill>
                  <a:schemeClr val="tx1"/>
                </a:solidFill>
                <a:latin typeface="Times New Roman" panose="02020603050405020304" pitchFamily="18" charset="0"/>
                <a:cs typeface="Times New Roman" panose="02020603050405020304" pitchFamily="18" charset="0"/>
              </a:rPr>
              <a:t>high school students </a:t>
            </a:r>
            <a:r>
              <a:rPr lang="en-US">
                <a:solidFill>
                  <a:schemeClr val="tx1"/>
                </a:solidFill>
                <a:latin typeface="Times New Roman" panose="02020603050405020304" pitchFamily="18" charset="0"/>
                <a:cs typeface="Times New Roman" panose="02020603050405020304" pitchFamily="18" charset="0"/>
              </a:rPr>
              <a:t>community service hours to give a briefing to classmates, act as peer leaders, and assist in data management and social media support</a:t>
            </a:r>
          </a:p>
          <a:p>
            <a:r>
              <a:rPr lang="en-US">
                <a:solidFill>
                  <a:schemeClr val="tx1"/>
                </a:solidFill>
                <a:latin typeface="Times New Roman" panose="02020603050405020304" pitchFamily="18" charset="0"/>
                <a:cs typeface="Times New Roman" panose="02020603050405020304" pitchFamily="18" charset="0"/>
              </a:rPr>
              <a:t>The </a:t>
            </a:r>
            <a:r>
              <a:rPr lang="en-US" b="1">
                <a:solidFill>
                  <a:schemeClr val="tx1"/>
                </a:solidFill>
                <a:latin typeface="Times New Roman" panose="02020603050405020304" pitchFamily="18" charset="0"/>
                <a:cs typeface="Times New Roman" panose="02020603050405020304" pitchFamily="18" charset="0"/>
              </a:rPr>
              <a:t>COA </a:t>
            </a:r>
            <a:r>
              <a:rPr lang="en-US">
                <a:solidFill>
                  <a:schemeClr val="tx1"/>
                </a:solidFill>
                <a:latin typeface="Times New Roman" panose="02020603050405020304" pitchFamily="18" charset="0"/>
                <a:cs typeface="Times New Roman" panose="02020603050405020304" pitchFamily="18" charset="0"/>
              </a:rPr>
              <a:t>and the </a:t>
            </a:r>
            <a:r>
              <a:rPr lang="en-US" b="1">
                <a:solidFill>
                  <a:schemeClr val="tx1"/>
                </a:solidFill>
                <a:latin typeface="Times New Roman" panose="02020603050405020304" pitchFamily="18" charset="0"/>
                <a:cs typeface="Times New Roman" panose="02020603050405020304" pitchFamily="18" charset="0"/>
              </a:rPr>
              <a:t>Treatment Hospital </a:t>
            </a:r>
            <a:r>
              <a:rPr lang="en-US">
                <a:solidFill>
                  <a:schemeClr val="tx1"/>
                </a:solidFill>
                <a:latin typeface="Times New Roman" panose="02020603050405020304" pitchFamily="18" charset="0"/>
                <a:cs typeface="Times New Roman" panose="02020603050405020304" pitchFamily="18" charset="0"/>
              </a:rPr>
              <a:t>will be valuable resources to find at risk individuals</a:t>
            </a:r>
          </a:p>
        </p:txBody>
      </p:sp>
    </p:spTree>
    <p:extLst>
      <p:ext uri="{BB962C8B-B14F-4D97-AF65-F5344CB8AC3E}">
        <p14:creationId xmlns:p14="http://schemas.microsoft.com/office/powerpoint/2010/main" val="670645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1866</TotalTime>
  <Words>1179</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Algerian</vt:lpstr>
      <vt:lpstr>Arial</vt:lpstr>
      <vt:lpstr>Century Gothic</vt:lpstr>
      <vt:lpstr>Times New Roman</vt:lpstr>
      <vt:lpstr>Mesh</vt:lpstr>
      <vt:lpstr>  Well Checks </vt:lpstr>
      <vt:lpstr>OVERVIEW</vt:lpstr>
      <vt:lpstr>Outcome objectives</vt:lpstr>
      <vt:lpstr>Patient adherence </vt:lpstr>
      <vt:lpstr>Bullying statistics</vt:lpstr>
      <vt:lpstr>Opiates</vt:lpstr>
      <vt:lpstr>Intake Process</vt:lpstr>
      <vt:lpstr>Advertising</vt:lpstr>
      <vt:lpstr>Data</vt:lpstr>
      <vt:lpstr>Additional Benefits</vt:lpstr>
      <vt:lpstr>Inputs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Fit San Antonio</dc:title>
  <dc:creator>JOSHUA POH</dc:creator>
  <cp:lastModifiedBy>Liisa Jackson</cp:lastModifiedBy>
  <cp:revision>65</cp:revision>
  <dcterms:created xsi:type="dcterms:W3CDTF">2015-04-16T06:42:27Z</dcterms:created>
  <dcterms:modified xsi:type="dcterms:W3CDTF">2017-06-02T13:06:38Z</dcterms:modified>
</cp:coreProperties>
</file>