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 id="2147483793" r:id="rId6"/>
    <p:sldMasterId id="2147483856" r:id="rId7"/>
    <p:sldMasterId id="2147483872" r:id="rId8"/>
  </p:sldMasterIdLst>
  <p:notesMasterIdLst>
    <p:notesMasterId r:id="rId31"/>
  </p:notesMasterIdLst>
  <p:handoutMasterIdLst>
    <p:handoutMasterId r:id="rId32"/>
  </p:handoutMasterIdLst>
  <p:sldIdLst>
    <p:sldId id="286" r:id="rId9"/>
    <p:sldId id="366" r:id="rId10"/>
    <p:sldId id="375" r:id="rId11"/>
    <p:sldId id="374" r:id="rId12"/>
    <p:sldId id="379" r:id="rId13"/>
    <p:sldId id="377" r:id="rId14"/>
    <p:sldId id="378" r:id="rId15"/>
    <p:sldId id="380" r:id="rId16"/>
    <p:sldId id="384" r:id="rId17"/>
    <p:sldId id="385" r:id="rId18"/>
    <p:sldId id="367" r:id="rId19"/>
    <p:sldId id="388" r:id="rId20"/>
    <p:sldId id="383" r:id="rId21"/>
    <p:sldId id="389" r:id="rId22"/>
    <p:sldId id="390" r:id="rId23"/>
    <p:sldId id="391" r:id="rId24"/>
    <p:sldId id="394" r:id="rId25"/>
    <p:sldId id="392" r:id="rId26"/>
    <p:sldId id="393" r:id="rId27"/>
    <p:sldId id="387" r:id="rId28"/>
    <p:sldId id="373" r:id="rId29"/>
    <p:sldId id="352" r:id="rId30"/>
  </p:sldIdLst>
  <p:sldSz cx="9144000" cy="6858000" type="screen4x3"/>
  <p:notesSz cx="7026275" cy="9312275"/>
  <p:custDataLst>
    <p:tags r:id="rId33"/>
  </p:custDataLst>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00"/>
    <a:srgbClr val="FFFF00"/>
    <a:srgbClr val="FFFF99"/>
    <a:srgbClr val="C9C400"/>
    <a:srgbClr val="0033CC"/>
    <a:srgbClr val="FFCC66"/>
    <a:srgbClr val="339966"/>
    <a:srgbClr val="993366"/>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694" autoAdjust="0"/>
  </p:normalViewPr>
  <p:slideViewPr>
    <p:cSldViewPr>
      <p:cViewPr varScale="1">
        <p:scale>
          <a:sx n="61" d="100"/>
          <a:sy n="61" d="100"/>
        </p:scale>
        <p:origin x="-8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25"/>
    </p:cViewPr>
  </p:sorterViewPr>
  <p:notesViewPr>
    <p:cSldViewPr>
      <p:cViewPr varScale="1">
        <p:scale>
          <a:sx n="46" d="100"/>
          <a:sy n="46" d="100"/>
        </p:scale>
        <p:origin x="-2141"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59194847146097E-2"/>
          <c:y val="3.5519125683060107E-2"/>
          <c:w val="0.8944766936823304"/>
          <c:h val="0.84914827244955038"/>
        </c:manualLayout>
      </c:layout>
      <c:scatterChart>
        <c:scatterStyle val="lineMarker"/>
        <c:varyColors val="0"/>
        <c:ser>
          <c:idx val="0"/>
          <c:order val="0"/>
          <c:spPr>
            <a:ln w="25400">
              <a:solidFill>
                <a:srgbClr val="FF0000"/>
              </a:solidFill>
            </a:ln>
          </c:spPr>
          <c:marker>
            <c:symbol val="x"/>
            <c:size val="10"/>
            <c:spPr>
              <a:solidFill>
                <a:srgbClr val="FF0000"/>
              </a:solidFill>
              <a:ln>
                <a:solidFill>
                  <a:srgbClr val="FF0000"/>
                </a:solidFill>
              </a:ln>
            </c:spPr>
          </c:marker>
          <c:xVal>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xVal>
          <c:yVal>
            <c:numRef>
              <c:f>Sheet1!$B$2:$B$18</c:f>
              <c:numCache>
                <c:formatCode>General</c:formatCode>
                <c:ptCount val="17"/>
                <c:pt idx="0">
                  <c:v>15.829789999999999</c:v>
                </c:pt>
                <c:pt idx="1">
                  <c:v>10.508972</c:v>
                </c:pt>
                <c:pt idx="2">
                  <c:v>10.716116</c:v>
                </c:pt>
                <c:pt idx="3">
                  <c:v>6.0287750000000004</c:v>
                </c:pt>
                <c:pt idx="4">
                  <c:v>10.504158</c:v>
                </c:pt>
                <c:pt idx="5">
                  <c:v>9.9013899999999992</c:v>
                </c:pt>
                <c:pt idx="6">
                  <c:v>17.079729</c:v>
                </c:pt>
                <c:pt idx="7">
                  <c:v>13.519526000000001</c:v>
                </c:pt>
                <c:pt idx="8">
                  <c:v>11.383343</c:v>
                </c:pt>
                <c:pt idx="9">
                  <c:v>16.085488000000002</c:v>
                </c:pt>
                <c:pt idx="10">
                  <c:v>14.097803000000001</c:v>
                </c:pt>
                <c:pt idx="11">
                  <c:v>12.717411999999999</c:v>
                </c:pt>
                <c:pt idx="12">
                  <c:v>20.137929</c:v>
                </c:pt>
                <c:pt idx="13">
                  <c:v>7.546843</c:v>
                </c:pt>
                <c:pt idx="14">
                  <c:v>9.8510000000000009</c:v>
                </c:pt>
                <c:pt idx="15">
                  <c:v>14.413</c:v>
                </c:pt>
                <c:pt idx="16">
                  <c:v>13.685</c:v>
                </c:pt>
              </c:numCache>
            </c:numRef>
          </c:yVal>
          <c:smooth val="0"/>
        </c:ser>
        <c:dLbls>
          <c:showLegendKey val="0"/>
          <c:showVal val="0"/>
          <c:showCatName val="0"/>
          <c:showSerName val="0"/>
          <c:showPercent val="0"/>
          <c:showBubbleSize val="0"/>
        </c:dLbls>
        <c:axId val="143374208"/>
        <c:axId val="145181312"/>
      </c:scatterChart>
      <c:valAx>
        <c:axId val="143374208"/>
        <c:scaling>
          <c:orientation val="minMax"/>
          <c:max val="2015"/>
          <c:min val="1999"/>
        </c:scaling>
        <c:delete val="0"/>
        <c:axPos val="b"/>
        <c:majorGridlines/>
        <c:title>
          <c:tx>
            <c:rich>
              <a:bodyPr/>
              <a:lstStyle/>
              <a:p>
                <a:pPr>
                  <a:defRPr>
                    <a:solidFill>
                      <a:schemeClr val="bg1"/>
                    </a:solidFill>
                  </a:defRPr>
                </a:pPr>
                <a:r>
                  <a:rPr lang="en-US" dirty="0">
                    <a:solidFill>
                      <a:schemeClr val="bg1"/>
                    </a:solidFill>
                  </a:rPr>
                  <a:t>Calendar</a:t>
                </a:r>
                <a:r>
                  <a:rPr lang="en-US" baseline="0" dirty="0">
                    <a:solidFill>
                      <a:schemeClr val="bg1"/>
                    </a:solidFill>
                  </a:rPr>
                  <a:t> Year</a:t>
                </a:r>
                <a:endParaRPr lang="en-US" dirty="0">
                  <a:solidFill>
                    <a:schemeClr val="bg1"/>
                  </a:solidFill>
                </a:endParaRPr>
              </a:p>
            </c:rich>
          </c:tx>
          <c:layout>
            <c:manualLayout>
              <c:xMode val="edge"/>
              <c:yMode val="edge"/>
              <c:x val="0.46597521882486109"/>
              <c:y val="0.9603825136612022"/>
            </c:manualLayout>
          </c:layout>
          <c:overlay val="0"/>
        </c:title>
        <c:numFmt formatCode="General" sourceLinked="1"/>
        <c:majorTickMark val="out"/>
        <c:minorTickMark val="none"/>
        <c:tickLblPos val="nextTo"/>
        <c:txPr>
          <a:bodyPr rot="-5400000" vert="horz"/>
          <a:lstStyle/>
          <a:p>
            <a:pPr>
              <a:defRPr>
                <a:solidFill>
                  <a:schemeClr val="bg1"/>
                </a:solidFill>
              </a:defRPr>
            </a:pPr>
            <a:endParaRPr lang="en-US"/>
          </a:p>
        </c:txPr>
        <c:crossAx val="145181312"/>
        <c:crosses val="autoZero"/>
        <c:crossBetween val="midCat"/>
        <c:majorUnit val="1"/>
      </c:valAx>
      <c:valAx>
        <c:axId val="145181312"/>
        <c:scaling>
          <c:orientation val="minMax"/>
          <c:max val="21"/>
          <c:min val="5"/>
        </c:scaling>
        <c:delete val="0"/>
        <c:axPos val="l"/>
        <c:majorGridlines/>
        <c:title>
          <c:tx>
            <c:rich>
              <a:bodyPr/>
              <a:lstStyle/>
              <a:p>
                <a:pPr>
                  <a:defRPr>
                    <a:solidFill>
                      <a:schemeClr val="bg1"/>
                    </a:solidFill>
                  </a:defRPr>
                </a:pPr>
                <a:r>
                  <a:rPr lang="en-US">
                    <a:solidFill>
                      <a:schemeClr val="bg1"/>
                    </a:solidFill>
                  </a:rPr>
                  <a:t>Million</a:t>
                </a:r>
                <a:r>
                  <a:rPr lang="en-US" baseline="0">
                    <a:solidFill>
                      <a:schemeClr val="bg1"/>
                    </a:solidFill>
                  </a:rPr>
                  <a:t> Acre-Feet</a:t>
                </a:r>
                <a:endParaRPr lang="en-US">
                  <a:solidFill>
                    <a:schemeClr val="bg1"/>
                  </a:solidFill>
                </a:endParaRPr>
              </a:p>
            </c:rich>
          </c:tx>
          <c:layout>
            <c:manualLayout>
              <c:xMode val="edge"/>
              <c:yMode val="edge"/>
              <c:x val="7.3120342986226173E-3"/>
              <c:y val="0.3472927154597478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43374208"/>
        <c:crosses val="autoZero"/>
        <c:crossBetween val="midCat"/>
        <c:majorUnit val="1"/>
        <c:minorUnit val="0.4"/>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1"/>
            <a:ext cx="3044559" cy="466882"/>
          </a:xfrm>
          <a:prstGeom prst="rect">
            <a:avLst/>
          </a:prstGeom>
          <a:noFill/>
          <a:ln w="9525">
            <a:noFill/>
            <a:miter lim="800000"/>
            <a:headEnd/>
            <a:tailEnd/>
          </a:ln>
          <a:effectLst/>
        </p:spPr>
        <p:txBody>
          <a:bodyPr vert="horz" wrap="square" lIns="91593" tIns="45796" rIns="91593" bIns="45796"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3980516" y="1"/>
            <a:ext cx="3044559" cy="466882"/>
          </a:xfrm>
          <a:prstGeom prst="rect">
            <a:avLst/>
          </a:prstGeom>
          <a:noFill/>
          <a:ln w="9525">
            <a:noFill/>
            <a:miter lim="800000"/>
            <a:headEnd/>
            <a:tailEnd/>
          </a:ln>
          <a:effectLst/>
        </p:spPr>
        <p:txBody>
          <a:bodyPr vert="horz" wrap="square" lIns="91593" tIns="45796" rIns="91593" bIns="45796" numCol="1" anchor="t" anchorCtr="0" compatLnSpc="1">
            <a:prstTxWarp prst="textNoShape">
              <a:avLst/>
            </a:prstTxWarp>
          </a:bodyPr>
          <a:lstStyle>
            <a:lvl1pPr algn="r" eaLnBrk="0" hangingPunct="0">
              <a:defRPr sz="1200">
                <a:latin typeface="Arial" charset="0"/>
              </a:defRPr>
            </a:lvl1pPr>
          </a:lstStyle>
          <a:p>
            <a:pPr>
              <a:defRPr/>
            </a:pPr>
            <a:fld id="{33358021-0C02-4A76-82E3-4350A88E4380}" type="datetimeFigureOut">
              <a:rPr lang="en-US"/>
              <a:pPr>
                <a:defRPr/>
              </a:pPr>
              <a:t>1/13/2016</a:t>
            </a:fld>
            <a:endParaRPr lang="en-US" dirty="0"/>
          </a:p>
        </p:txBody>
      </p:sp>
      <p:sp>
        <p:nvSpPr>
          <p:cNvPr id="45060" name="Rectangle 4"/>
          <p:cNvSpPr>
            <a:spLocks noGrp="1" noChangeArrowheads="1"/>
          </p:cNvSpPr>
          <p:nvPr>
            <p:ph type="ftr" sz="quarter" idx="2"/>
          </p:nvPr>
        </p:nvSpPr>
        <p:spPr bwMode="auto">
          <a:xfrm>
            <a:off x="0" y="8845395"/>
            <a:ext cx="3044559" cy="464769"/>
          </a:xfrm>
          <a:prstGeom prst="rect">
            <a:avLst/>
          </a:prstGeom>
          <a:noFill/>
          <a:ln w="9525">
            <a:noFill/>
            <a:miter lim="800000"/>
            <a:headEnd/>
            <a:tailEnd/>
          </a:ln>
          <a:effectLst/>
        </p:spPr>
        <p:txBody>
          <a:bodyPr vert="horz" wrap="square" lIns="91593" tIns="45796" rIns="91593" bIns="45796"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3980516" y="8845395"/>
            <a:ext cx="3044559" cy="464769"/>
          </a:xfrm>
          <a:prstGeom prst="rect">
            <a:avLst/>
          </a:prstGeom>
          <a:noFill/>
          <a:ln w="9525">
            <a:noFill/>
            <a:miter lim="800000"/>
            <a:headEnd/>
            <a:tailEnd/>
          </a:ln>
          <a:effectLst/>
        </p:spPr>
        <p:txBody>
          <a:bodyPr vert="horz" wrap="square" lIns="91593" tIns="45796" rIns="91593" bIns="45796" numCol="1" anchor="b" anchorCtr="0" compatLnSpc="1">
            <a:prstTxWarp prst="textNoShape">
              <a:avLst/>
            </a:prstTxWarp>
          </a:bodyPr>
          <a:lstStyle>
            <a:lvl1pPr algn="r" eaLnBrk="0" hangingPunct="0">
              <a:defRPr sz="1200">
                <a:latin typeface="Arial" charset="0"/>
              </a:defRPr>
            </a:lvl1pPr>
          </a:lstStyle>
          <a:p>
            <a:pPr>
              <a:defRPr/>
            </a:pPr>
            <a:fld id="{4FEE32B3-7397-49F1-A457-1FDEA84B75B6}" type="slidenum">
              <a:rPr lang="en-US"/>
              <a:pPr>
                <a:defRPr/>
              </a:pPr>
              <a:t>‹#›</a:t>
            </a:fld>
            <a:endParaRPr lang="en-US" dirty="0"/>
          </a:p>
        </p:txBody>
      </p:sp>
    </p:spTree>
    <p:extLst>
      <p:ext uri="{BB962C8B-B14F-4D97-AF65-F5344CB8AC3E}">
        <p14:creationId xmlns:p14="http://schemas.microsoft.com/office/powerpoint/2010/main" val="3641593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559" cy="466882"/>
          </a:xfrm>
          <a:prstGeom prst="rect">
            <a:avLst/>
          </a:prstGeom>
        </p:spPr>
        <p:txBody>
          <a:bodyPr vert="horz" wrap="square" lIns="91593" tIns="45796" rIns="91593" bIns="45796"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idx="1"/>
          </p:nvPr>
        </p:nvSpPr>
        <p:spPr>
          <a:xfrm>
            <a:off x="3980516" y="1"/>
            <a:ext cx="3044559" cy="466882"/>
          </a:xfrm>
          <a:prstGeom prst="rect">
            <a:avLst/>
          </a:prstGeom>
        </p:spPr>
        <p:txBody>
          <a:bodyPr vert="horz" lIns="91593" tIns="45796" rIns="91593" bIns="45796" rtlCol="0"/>
          <a:lstStyle>
            <a:lvl1pPr algn="r">
              <a:defRPr sz="1200">
                <a:latin typeface="Arial" charset="0"/>
              </a:defRPr>
            </a:lvl1pPr>
          </a:lstStyle>
          <a:p>
            <a:pPr>
              <a:defRPr/>
            </a:pPr>
            <a:fld id="{1C417E52-FB7C-4030-8889-14AA7B63D140}" type="datetimeFigureOut">
              <a:rPr lang="en-US"/>
              <a:pPr>
                <a:defRPr/>
              </a:pPr>
              <a:t>1/13/2016</a:t>
            </a:fld>
            <a:endParaRPr lang="en-US" dirty="0"/>
          </a:p>
        </p:txBody>
      </p:sp>
      <p:sp>
        <p:nvSpPr>
          <p:cNvPr id="4" name="Slide Image Placeholder 3"/>
          <p:cNvSpPr>
            <a:spLocks noGrp="1" noRot="1" noChangeAspect="1"/>
          </p:cNvSpPr>
          <p:nvPr>
            <p:ph type="sldImg" idx="2"/>
          </p:nvPr>
        </p:nvSpPr>
        <p:spPr>
          <a:xfrm>
            <a:off x="1185863" y="696913"/>
            <a:ext cx="4654550" cy="3492500"/>
          </a:xfrm>
          <a:prstGeom prst="rect">
            <a:avLst/>
          </a:prstGeom>
          <a:noFill/>
          <a:ln w="12700">
            <a:solidFill>
              <a:prstClr val="black"/>
            </a:solidFill>
          </a:ln>
        </p:spPr>
        <p:txBody>
          <a:bodyPr vert="horz" lIns="91593" tIns="45796" rIns="91593" bIns="45796" rtlCol="0" anchor="ctr"/>
          <a:lstStyle/>
          <a:p>
            <a:pPr lvl="0"/>
            <a:endParaRPr lang="en-US" noProof="0" dirty="0" smtClean="0"/>
          </a:p>
        </p:txBody>
      </p:sp>
      <p:sp>
        <p:nvSpPr>
          <p:cNvPr id="5" name="Notes Placeholder 4"/>
          <p:cNvSpPr>
            <a:spLocks noGrp="1"/>
          </p:cNvSpPr>
          <p:nvPr>
            <p:ph type="body" sz="quarter" idx="3"/>
          </p:nvPr>
        </p:nvSpPr>
        <p:spPr>
          <a:xfrm>
            <a:off x="702869" y="4423753"/>
            <a:ext cx="5620539" cy="4191368"/>
          </a:xfrm>
          <a:prstGeom prst="rect">
            <a:avLst/>
          </a:prstGeom>
        </p:spPr>
        <p:txBody>
          <a:bodyPr vert="horz" lIns="91593" tIns="45796" rIns="91593" bIns="457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395"/>
            <a:ext cx="3044559" cy="464769"/>
          </a:xfrm>
          <a:prstGeom prst="rect">
            <a:avLst/>
          </a:prstGeom>
        </p:spPr>
        <p:txBody>
          <a:bodyPr vert="horz" wrap="square" lIns="91593" tIns="45796" rIns="91593" bIns="45796" numCol="1" anchor="b" anchorCtr="0" compatLnSpc="1">
            <a:prstTxWarp prst="textNoShape">
              <a:avLst/>
            </a:prstTxWarp>
          </a:bodyPr>
          <a:lstStyle>
            <a:lvl1pPr>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80516" y="8845395"/>
            <a:ext cx="3044559" cy="464769"/>
          </a:xfrm>
          <a:prstGeom prst="rect">
            <a:avLst/>
          </a:prstGeom>
        </p:spPr>
        <p:txBody>
          <a:bodyPr vert="horz" lIns="91593" tIns="45796" rIns="91593" bIns="45796" rtlCol="0" anchor="b"/>
          <a:lstStyle>
            <a:lvl1pPr algn="r">
              <a:defRPr sz="1200">
                <a:latin typeface="Arial" charset="0"/>
              </a:defRPr>
            </a:lvl1pPr>
          </a:lstStyle>
          <a:p>
            <a:pPr>
              <a:defRPr/>
            </a:pPr>
            <a:fld id="{1D0D6901-758A-4A87-872C-D02A8DECBFFE}" type="slidenum">
              <a:rPr lang="en-US"/>
              <a:pPr>
                <a:defRPr/>
              </a:pPr>
              <a:t>‹#›</a:t>
            </a:fld>
            <a:endParaRPr lang="en-US" dirty="0"/>
          </a:p>
        </p:txBody>
      </p:sp>
    </p:spTree>
    <p:extLst>
      <p:ext uri="{BB962C8B-B14F-4D97-AF65-F5344CB8AC3E}">
        <p14:creationId xmlns:p14="http://schemas.microsoft.com/office/powerpoint/2010/main" val="36497672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BB6B4621-86F1-4A5F-B17B-DE44BA2C9686}" type="slidenum">
              <a:rPr lang="en-US" smtClean="0">
                <a:solidFill>
                  <a:prstClr val="black"/>
                </a:solidFill>
              </a: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9726" y="8842659"/>
            <a:ext cx="3045025" cy="468077"/>
          </a:xfrm>
          <a:prstGeom prst="rect">
            <a:avLst/>
          </a:prstGeom>
          <a:noFill/>
          <a:ln w="9525">
            <a:noFill/>
            <a:miter lim="800000"/>
            <a:headEnd/>
            <a:tailEnd/>
          </a:ln>
        </p:spPr>
        <p:txBody>
          <a:bodyPr lIns="91765" tIns="45884" rIns="91765" bIns="45884" anchor="b"/>
          <a:lstStyle/>
          <a:p>
            <a:pPr algn="r" defTabSz="916858"/>
            <a:fld id="{0B32FB1D-0E81-4CFF-B1C0-50F772599DB3}" type="slidenum">
              <a:rPr lang="en-US" sz="1200"/>
              <a:pPr algn="r" defTabSz="916858"/>
              <a:t>11</a:t>
            </a:fld>
            <a:endParaRPr lang="en-US" sz="1200"/>
          </a:p>
        </p:txBody>
      </p:sp>
      <p:sp>
        <p:nvSpPr>
          <p:cNvPr id="29699" name="Rectangle 2"/>
          <p:cNvSpPr>
            <a:spLocks noGrp="1" noRot="1" noChangeAspect="1" noChangeArrowheads="1" noTextEdit="1"/>
          </p:cNvSpPr>
          <p:nvPr>
            <p:ph type="sldImg"/>
          </p:nvPr>
        </p:nvSpPr>
        <p:spPr>
          <a:xfrm>
            <a:off x="1173163" y="687388"/>
            <a:ext cx="4681537" cy="3513137"/>
          </a:xfrm>
          <a:ln/>
        </p:spPr>
      </p:sp>
      <p:sp>
        <p:nvSpPr>
          <p:cNvPr id="29700" name="Rectangle 3"/>
          <p:cNvSpPr>
            <a:spLocks noGrp="1" noChangeArrowheads="1"/>
          </p:cNvSpPr>
          <p:nvPr>
            <p:ph type="body" idx="1"/>
          </p:nvPr>
        </p:nvSpPr>
        <p:spPr>
          <a:xfrm>
            <a:off x="937752" y="4423639"/>
            <a:ext cx="5150772" cy="4120312"/>
          </a:xfrm>
          <a:noFill/>
          <a:ln/>
        </p:spPr>
        <p:txBody>
          <a:bodyPr lIns="91765" tIns="45884" rIns="91765" bIns="45884"/>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9330" y="8843164"/>
            <a:ext cx="3045355" cy="46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5" tIns="46265" rIns="92525" bIns="46265"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23F91E0-EF53-46C5-A64A-AEAD3B129255}" type="slidenum">
              <a:rPr lang="en-US" sz="1300"/>
              <a:pPr algn="r" eaLnBrk="1" hangingPunct="1"/>
              <a:t>12</a:t>
            </a:fld>
            <a:endParaRPr 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542" indent="-232542" eaLnBrk="1" hangingPunct="1">
              <a:buFontTx/>
              <a:buAutoNum type="arabicPeriod"/>
            </a:pP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9730" y="8842658"/>
            <a:ext cx="3045025" cy="468078"/>
          </a:xfrm>
          <a:prstGeom prst="rect">
            <a:avLst/>
          </a:prstGeom>
          <a:noFill/>
          <a:ln w="9525">
            <a:noFill/>
            <a:miter lim="800000"/>
            <a:headEnd/>
            <a:tailEnd/>
          </a:ln>
        </p:spPr>
        <p:txBody>
          <a:bodyPr lIns="91712" tIns="45857" rIns="91712" bIns="45857" anchor="b"/>
          <a:lstStyle/>
          <a:p>
            <a:pPr algn="r"/>
            <a:fld id="{D91BF632-8E11-4722-BBF2-362F0AC98400}" type="slidenum">
              <a:rPr lang="en-US" sz="1200">
                <a:solidFill>
                  <a:prstClr val="black"/>
                </a:solidFill>
                <a:latin typeface="Arial" charset="0"/>
              </a:rPr>
              <a:pPr algn="r"/>
              <a:t>13</a:t>
            </a:fld>
            <a:endParaRPr lang="en-US" sz="1200">
              <a:solidFill>
                <a:prstClr val="black"/>
              </a:solidFill>
              <a:latin typeface="Arial" charset="0"/>
            </a:endParaRPr>
          </a:p>
        </p:txBody>
      </p:sp>
      <p:sp>
        <p:nvSpPr>
          <p:cNvPr id="40963" name="Rectangle 2"/>
          <p:cNvSpPr>
            <a:spLocks noGrp="1" noRot="1" noChangeAspect="1" noChangeArrowheads="1" noTextEdit="1"/>
          </p:cNvSpPr>
          <p:nvPr>
            <p:ph type="sldImg"/>
          </p:nvPr>
        </p:nvSpPr>
        <p:spPr>
          <a:xfrm>
            <a:off x="1184275" y="695325"/>
            <a:ext cx="4659313" cy="3495675"/>
          </a:xfrm>
          <a:ln/>
        </p:spPr>
      </p:sp>
      <p:sp>
        <p:nvSpPr>
          <p:cNvPr id="40964" name="Rectangle 3"/>
          <p:cNvSpPr>
            <a:spLocks noGrp="1" noChangeArrowheads="1"/>
          </p:cNvSpPr>
          <p:nvPr>
            <p:ph type="body" idx="1"/>
          </p:nvPr>
        </p:nvSpPr>
        <p:spPr>
          <a:xfrm>
            <a:off x="388938" y="4425179"/>
            <a:ext cx="6248400" cy="4189600"/>
          </a:xfrm>
          <a:noFill/>
          <a:ln/>
        </p:spPr>
        <p:txBody>
          <a:bodyPr lIns="91712" tIns="45857" rIns="91712" bIns="45857"/>
          <a:lstStyle/>
          <a:p>
            <a:pPr eaLnBrk="1" hangingPunct="1"/>
            <a:r>
              <a:rPr lang="en-US" sz="1100" dirty="0"/>
              <a:t>Key points:</a:t>
            </a:r>
          </a:p>
          <a:p>
            <a:pPr marL="171722" indent="-171722" eaLnBrk="1" hangingPunct="1">
              <a:buFont typeface="Arial" panose="020B0604020202020204" pitchFamily="34" charset="0"/>
              <a:buChar char="•"/>
            </a:pPr>
            <a:r>
              <a:rPr lang="en-US" sz="1100" dirty="0"/>
              <a:t>This teacup diagram shows more visually Lake Mead’s operating conditions under the 2007 Interim Guidelines and the key elevation triggers for each condition.</a:t>
            </a:r>
          </a:p>
          <a:p>
            <a:pPr marL="171722" indent="-171722" eaLnBrk="1" hangingPunct="1">
              <a:buFont typeface="Arial" panose="020B0604020202020204" pitchFamily="34" charset="0"/>
              <a:buChar char="•"/>
            </a:pPr>
            <a:r>
              <a:rPr lang="en-US" sz="1100" dirty="0"/>
              <a:t>The diagram also notes the U.S. Lower Basin shortage volumes, under the three shortage levels, based on the 2007 Interim Guidelines.</a:t>
            </a:r>
          </a:p>
          <a:p>
            <a:pPr marL="629642" lvl="1" indent="-171722" eaLnBrk="1" hangingPunct="1">
              <a:buFont typeface="Arial" panose="020B0604020202020204" pitchFamily="34" charset="0"/>
              <a:buChar char="•"/>
            </a:pPr>
            <a:r>
              <a:rPr lang="en-US" sz="1100" dirty="0"/>
              <a:t>Level 1: 333 kaf (411 mcm); Nevada 13 kaf (16.0 mcm), Arizona 320 kaf (395 mcm).</a:t>
            </a:r>
          </a:p>
          <a:p>
            <a:pPr marL="629642" lvl="1" indent="-171722" eaLnBrk="1" hangingPunct="1">
              <a:buFont typeface="Arial" panose="020B0604020202020204" pitchFamily="34" charset="0"/>
              <a:buChar char="•"/>
            </a:pPr>
            <a:r>
              <a:rPr lang="en-US" sz="1100" dirty="0"/>
              <a:t>Level 2: 417 kaf (541 mcm); Nevada 17 kaf (21.0 mcm), Arizona 400 kaf (493 mcm).</a:t>
            </a:r>
          </a:p>
          <a:p>
            <a:pPr marL="629642" lvl="1" indent="-171722" eaLnBrk="1" hangingPunct="1">
              <a:buFont typeface="Arial" panose="020B0604020202020204" pitchFamily="34" charset="0"/>
              <a:buChar char="•"/>
            </a:pPr>
            <a:r>
              <a:rPr lang="en-US" sz="1100" dirty="0"/>
              <a:t>Level 3: 500 kaf (617 mcm); Nevada 20 kaf (24.7 mcm), Arizona 480 kaf (592 mcm).</a:t>
            </a:r>
          </a:p>
          <a:p>
            <a:pPr marL="629642" lvl="1" indent="-171722" eaLnBrk="1" hangingPunct="1">
              <a:buFont typeface="Arial" panose="020B0604020202020204" pitchFamily="34" charset="0"/>
              <a:buChar char="•"/>
            </a:pPr>
            <a:r>
              <a:rPr lang="en-US" sz="1100" dirty="0"/>
              <a:t>It could be noted that the 2007 Guidelines call for additional consultation with the Secretary if Lake Mead elevations are projected to decline below elevation 1,025 feet (312.4 meters).</a:t>
            </a:r>
          </a:p>
          <a:p>
            <a:pPr marL="171722" indent="-171722" eaLnBrk="1" hangingPunct="1">
              <a:buFont typeface="Arial" panose="020B0604020202020204" pitchFamily="34" charset="0"/>
              <a:buChar char="•"/>
            </a:pPr>
            <a:r>
              <a:rPr lang="en-US" sz="1100" dirty="0"/>
              <a:t>The diagram also shows Mexico reductions based on Minute 319, in place for an interim period from 2013-2017, with reductions of 50 kaf (61.7 mcm), 70 kaf (86.3 mcm), and 125 kaf (154 mcm), respectively.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ts val="0"/>
              </a:spcBef>
              <a:spcAft>
                <a:spcPts val="800"/>
              </a:spcAft>
              <a:buClrTx/>
              <a:buSzTx/>
              <a:buFontTx/>
              <a:buNone/>
              <a:tabLst/>
              <a:defRPr/>
            </a:pPr>
            <a:r>
              <a:rPr lang="en-US" sz="1800" dirty="0" smtClean="0">
                <a:solidFill>
                  <a:schemeClr val="bg1"/>
                </a:solidFill>
              </a:rPr>
              <a:t>At elevation 1,025 feet, only 6.0 </a:t>
            </a:r>
            <a:r>
              <a:rPr lang="en-US" sz="1800" dirty="0" err="1" smtClean="0">
                <a:solidFill>
                  <a:schemeClr val="bg1"/>
                </a:solidFill>
              </a:rPr>
              <a:t>maf</a:t>
            </a:r>
            <a:r>
              <a:rPr lang="en-US" sz="1800" dirty="0" smtClean="0">
                <a:solidFill>
                  <a:schemeClr val="bg1"/>
                </a:solidFill>
              </a:rPr>
              <a:t> remains in storage and at 1,000 feet, only 4.5 </a:t>
            </a:r>
            <a:r>
              <a:rPr lang="en-US" sz="1800" dirty="0" err="1" smtClean="0">
                <a:solidFill>
                  <a:schemeClr val="bg1"/>
                </a:solidFill>
              </a:rPr>
              <a:t>maf</a:t>
            </a:r>
            <a:r>
              <a:rPr lang="en-US" sz="1800" dirty="0" smtClean="0">
                <a:solidFill>
                  <a:schemeClr val="bg1"/>
                </a:solidFill>
              </a:rPr>
              <a:t> remains in storage</a:t>
            </a:r>
          </a:p>
          <a:p>
            <a:pPr>
              <a:spcBef>
                <a:spcPts val="0"/>
              </a:spcBef>
              <a:spcAft>
                <a:spcPts val="800"/>
              </a:spcAft>
            </a:pPr>
            <a:endParaRPr lang="en-US" dirty="0"/>
          </a:p>
        </p:txBody>
      </p:sp>
    </p:spTree>
    <p:extLst>
      <p:ext uri="{BB962C8B-B14F-4D97-AF65-F5344CB8AC3E}">
        <p14:creationId xmlns:p14="http://schemas.microsoft.com/office/powerpoint/2010/main" val="85013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659" eaLnBrk="0" hangingPunct="0">
              <a:defRPr sz="2400">
                <a:solidFill>
                  <a:schemeClr val="tx1"/>
                </a:solidFill>
                <a:latin typeface="Arial" pitchFamily="34" charset="0"/>
              </a:defRPr>
            </a:lvl1pPr>
            <a:lvl2pPr marL="744305" indent="-286271" defTabSz="917659" eaLnBrk="0" hangingPunct="0">
              <a:defRPr sz="2400">
                <a:solidFill>
                  <a:schemeClr val="tx1"/>
                </a:solidFill>
                <a:latin typeface="Arial" pitchFamily="34" charset="0"/>
              </a:defRPr>
            </a:lvl2pPr>
            <a:lvl3pPr marL="1145085" indent="-229017" defTabSz="917659" eaLnBrk="0" hangingPunct="0">
              <a:defRPr sz="2400">
                <a:solidFill>
                  <a:schemeClr val="tx1"/>
                </a:solidFill>
                <a:latin typeface="Arial" pitchFamily="34" charset="0"/>
              </a:defRPr>
            </a:lvl3pPr>
            <a:lvl4pPr marL="1603119" indent="-229017" defTabSz="917659" eaLnBrk="0" hangingPunct="0">
              <a:defRPr sz="2400">
                <a:solidFill>
                  <a:schemeClr val="tx1"/>
                </a:solidFill>
                <a:latin typeface="Arial" pitchFamily="34" charset="0"/>
              </a:defRPr>
            </a:lvl4pPr>
            <a:lvl5pPr marL="2061153" indent="-229017" defTabSz="917659" eaLnBrk="0" hangingPunct="0">
              <a:defRPr sz="2400">
                <a:solidFill>
                  <a:schemeClr val="tx1"/>
                </a:solidFill>
                <a:latin typeface="Arial" pitchFamily="34" charset="0"/>
              </a:defRPr>
            </a:lvl5pPr>
            <a:lvl6pPr marL="2519188" indent="-229017" defTabSz="917659" eaLnBrk="0" fontAlgn="base" hangingPunct="0">
              <a:spcBef>
                <a:spcPct val="0"/>
              </a:spcBef>
              <a:spcAft>
                <a:spcPct val="0"/>
              </a:spcAft>
              <a:defRPr sz="2400">
                <a:solidFill>
                  <a:schemeClr val="tx1"/>
                </a:solidFill>
                <a:latin typeface="Arial" pitchFamily="34" charset="0"/>
              </a:defRPr>
            </a:lvl6pPr>
            <a:lvl7pPr marL="2977221" indent="-229017" defTabSz="917659" eaLnBrk="0" fontAlgn="base" hangingPunct="0">
              <a:spcBef>
                <a:spcPct val="0"/>
              </a:spcBef>
              <a:spcAft>
                <a:spcPct val="0"/>
              </a:spcAft>
              <a:defRPr sz="2400">
                <a:solidFill>
                  <a:schemeClr val="tx1"/>
                </a:solidFill>
                <a:latin typeface="Arial" pitchFamily="34" charset="0"/>
              </a:defRPr>
            </a:lvl7pPr>
            <a:lvl8pPr marL="3435256" indent="-229017" defTabSz="917659" eaLnBrk="0" fontAlgn="base" hangingPunct="0">
              <a:spcBef>
                <a:spcPct val="0"/>
              </a:spcBef>
              <a:spcAft>
                <a:spcPct val="0"/>
              </a:spcAft>
              <a:defRPr sz="2400">
                <a:solidFill>
                  <a:schemeClr val="tx1"/>
                </a:solidFill>
                <a:latin typeface="Arial" pitchFamily="34" charset="0"/>
              </a:defRPr>
            </a:lvl8pPr>
            <a:lvl9pPr marL="3893289" indent="-229017" defTabSz="917659" eaLnBrk="0" fontAlgn="base" hangingPunct="0">
              <a:spcBef>
                <a:spcPct val="0"/>
              </a:spcBef>
              <a:spcAft>
                <a:spcPct val="0"/>
              </a:spcAft>
              <a:defRPr sz="2400">
                <a:solidFill>
                  <a:schemeClr val="tx1"/>
                </a:solidFill>
                <a:latin typeface="Arial" pitchFamily="34" charset="0"/>
              </a:defRPr>
            </a:lvl9pPr>
          </a:lstStyle>
          <a:p>
            <a:pPr eaLnBrk="1" hangingPunct="1"/>
            <a:fld id="{D2D8A611-EFD1-4213-9B7E-893306DC7673}" type="slidenum">
              <a:rPr lang="en-US" sz="1200">
                <a:solidFill>
                  <a:srgbClr val="000000"/>
                </a:solidFill>
              </a:rPr>
              <a:pPr eaLnBrk="1" hangingPunct="1"/>
              <a:t>16</a:t>
            </a:fld>
            <a:endParaRPr lang="en-US" sz="1200">
              <a:solidFill>
                <a:srgbClr val="000000"/>
              </a:solidFill>
            </a:endParaRPr>
          </a:p>
        </p:txBody>
      </p:sp>
      <p:sp>
        <p:nvSpPr>
          <p:cNvPr id="24579" name="Rectangle 2"/>
          <p:cNvSpPr>
            <a:spLocks noGrp="1" noRot="1" noChangeAspect="1" noChangeArrowheads="1" noTextEdit="1"/>
          </p:cNvSpPr>
          <p:nvPr>
            <p:ph type="sldImg"/>
          </p:nvPr>
        </p:nvSpPr>
        <p:spPr>
          <a:xfrm>
            <a:off x="1187450" y="698500"/>
            <a:ext cx="4652963" cy="3490913"/>
          </a:xfrm>
          <a:ln/>
        </p:spPr>
      </p:sp>
      <p:sp>
        <p:nvSpPr>
          <p:cNvPr id="24580" name="Rectangle 3"/>
          <p:cNvSpPr>
            <a:spLocks noGrp="1" noChangeArrowheads="1"/>
          </p:cNvSpPr>
          <p:nvPr>
            <p:ph type="body" idx="1"/>
          </p:nvPr>
        </p:nvSpPr>
        <p:spPr>
          <a:xfrm>
            <a:off x="703265" y="4423967"/>
            <a:ext cx="5619747" cy="4188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61994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B3930-3DA6-437E-A9A5-6C50FE50E7A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5452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B3930-3DA6-437E-A9A5-6C50FE50E7A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5452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 at what kind of action would be needed to protect us a bit, to prevent us from getting</a:t>
            </a:r>
            <a:r>
              <a:rPr lang="en-US" baseline="0" dirty="0" smtClean="0"/>
              <a:t> into these conditions.</a:t>
            </a:r>
          </a:p>
          <a:p>
            <a:endParaRPr lang="en-US" baseline="0" dirty="0" smtClean="0"/>
          </a:p>
          <a:p>
            <a:r>
              <a:rPr lang="en-US" baseline="0" dirty="0" smtClean="0"/>
              <a:t>What this table summarizes is the additional volumes of water that would need to be saved in the system, above the amounts taken under the Interim Guidelines shortage tiers, in order to keep Lake Mead above 1,020 and 1,000 ft.</a:t>
            </a:r>
          </a:p>
          <a:p>
            <a:endParaRPr lang="en-US" baseline="0" dirty="0" smtClean="0"/>
          </a:p>
          <a:p>
            <a:endParaRPr lang="en-US" baseline="0" dirty="0" smtClean="0"/>
          </a:p>
          <a:p>
            <a:endParaRPr lang="en-US" baseline="0" dirty="0" smtClean="0"/>
          </a:p>
          <a:p>
            <a:r>
              <a:rPr lang="en-US" baseline="0" dirty="0" smtClean="0"/>
              <a:t>We recognize that climate change is a slow moving train, but if the hydrology doesn’t improve, this is just to show a possibility.</a:t>
            </a:r>
          </a:p>
          <a:p>
            <a:endParaRPr lang="en-US" baseline="0" dirty="0" smtClean="0"/>
          </a:p>
          <a:p>
            <a:r>
              <a:rPr lang="en-US" baseline="0" dirty="0" smtClean="0"/>
              <a:t>At 1,020 ft = Mead Storage is 5.67 maf</a:t>
            </a:r>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471175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80516" y="8843281"/>
            <a:ext cx="3044559" cy="466882"/>
          </a:xfrm>
          <a:prstGeom prst="rect">
            <a:avLst/>
          </a:prstGeom>
          <a:noFill/>
          <a:ln w="9525">
            <a:noFill/>
            <a:miter lim="800000"/>
            <a:headEnd/>
            <a:tailEnd/>
          </a:ln>
        </p:spPr>
        <p:txBody>
          <a:bodyPr lIns="91747" tIns="45875" rIns="91747" bIns="45875" anchor="b"/>
          <a:lstStyle/>
          <a:p>
            <a:pPr algn="r"/>
            <a:fld id="{326765C8-6F1B-42C6-AFEA-87C545A7BF9C}" type="slidenum">
              <a:rPr lang="en-US" sz="1200">
                <a:solidFill>
                  <a:prstClr val="black"/>
                </a:solidFill>
              </a:rPr>
              <a:pPr algn="r"/>
              <a:t>21</a:t>
            </a:fld>
            <a:endParaRPr lang="en-US" sz="1200" dirty="0">
              <a:solidFill>
                <a:prstClr val="black"/>
              </a:solidFill>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7428" indent="-227428"/>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0D6901-758A-4A87-872C-D02A8DECBFF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9726" y="8842659"/>
            <a:ext cx="3045025" cy="468077"/>
          </a:xfrm>
          <a:prstGeom prst="rect">
            <a:avLst/>
          </a:prstGeom>
          <a:noFill/>
          <a:ln w="9525">
            <a:noFill/>
            <a:miter lim="800000"/>
            <a:headEnd/>
            <a:tailEnd/>
          </a:ln>
        </p:spPr>
        <p:txBody>
          <a:bodyPr lIns="91765" tIns="45884" rIns="91765" bIns="45884" anchor="b"/>
          <a:lstStyle/>
          <a:p>
            <a:pPr algn="r" defTabSz="916858"/>
            <a:fld id="{16621FEF-6EBE-4047-AE59-FEB6AC04DD6C}" type="slidenum">
              <a:rPr lang="en-US" sz="1200">
                <a:solidFill>
                  <a:prstClr val="black"/>
                </a:solidFill>
                <a:latin typeface="Arial" charset="0"/>
              </a:rPr>
              <a:pPr algn="r" defTabSz="916858"/>
              <a:t>22</a:t>
            </a:fld>
            <a:endParaRPr lang="en-US" sz="1200">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lIns="91765" tIns="45884" rIns="91765" bIns="45884"/>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9726" y="8842659"/>
            <a:ext cx="3045025" cy="468077"/>
          </a:xfrm>
          <a:prstGeom prst="rect">
            <a:avLst/>
          </a:prstGeom>
          <a:noFill/>
          <a:ln w="9525">
            <a:noFill/>
            <a:miter lim="800000"/>
            <a:headEnd/>
            <a:tailEnd/>
          </a:ln>
        </p:spPr>
        <p:txBody>
          <a:bodyPr lIns="91755" tIns="45879" rIns="91755" bIns="45879" anchor="b"/>
          <a:lstStyle/>
          <a:p>
            <a:pPr algn="r" defTabSz="916793"/>
            <a:fld id="{1D084E70-6289-4D61-9904-AD3E2E4E6592}" type="slidenum">
              <a:rPr lang="en-US" sz="1200">
                <a:solidFill>
                  <a:prstClr val="black"/>
                </a:solidFill>
                <a:latin typeface="Arial" charset="0"/>
              </a:rPr>
              <a:pPr algn="r" defTabSz="916793"/>
              <a:t>3</a:t>
            </a:fld>
            <a:endParaRPr lang="en-U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xfrm>
            <a:off x="1189038" y="698500"/>
            <a:ext cx="4654550" cy="3490913"/>
          </a:xfrm>
          <a:ln/>
        </p:spPr>
      </p:sp>
      <p:sp>
        <p:nvSpPr>
          <p:cNvPr id="26628" name="Rectangle 3"/>
          <p:cNvSpPr>
            <a:spLocks noGrp="1" noChangeArrowheads="1"/>
          </p:cNvSpPr>
          <p:nvPr>
            <p:ph type="body" idx="1"/>
          </p:nvPr>
        </p:nvSpPr>
        <p:spPr>
          <a:xfrm>
            <a:off x="702934" y="4423640"/>
            <a:ext cx="5620410" cy="4191140"/>
          </a:xfrm>
          <a:noFill/>
          <a:ln/>
        </p:spPr>
        <p:txBody>
          <a:bodyPr/>
          <a:lstStyle/>
          <a:p>
            <a:pPr eaLnBrk="1" hangingPunct="1"/>
            <a:endParaRPr 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9728" y="8842660"/>
            <a:ext cx="3045025" cy="468077"/>
          </a:xfrm>
          <a:prstGeom prst="rect">
            <a:avLst/>
          </a:prstGeom>
          <a:noFill/>
          <a:ln w="9525">
            <a:noFill/>
            <a:miter lim="800000"/>
            <a:headEnd/>
            <a:tailEnd/>
          </a:ln>
        </p:spPr>
        <p:txBody>
          <a:bodyPr lIns="91750" tIns="45876" rIns="91750" bIns="45876" anchor="b"/>
          <a:lstStyle/>
          <a:p>
            <a:pPr algn="r" defTabSz="916737"/>
            <a:fld id="{9AD4B833-7F5B-46D9-97D9-DE5975BB9F87}" type="slidenum">
              <a:rPr lang="en-US" sz="1200">
                <a:solidFill>
                  <a:prstClr val="black"/>
                </a:solidFill>
              </a:rPr>
              <a:pPr algn="r" defTabSz="916737"/>
              <a:t>4</a:t>
            </a:fld>
            <a:endParaRPr 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Points to make:</a:t>
            </a:r>
          </a:p>
          <a:p>
            <a:pPr eaLnBrk="1" hangingPunct="1"/>
            <a:endParaRPr lang="en-US" dirty="0" smtClean="0"/>
          </a:p>
          <a:p>
            <a:pPr eaLnBrk="1" hangingPunct="1">
              <a:buFontTx/>
              <a:buChar char="•"/>
            </a:pPr>
            <a:r>
              <a:rPr lang="en-US" dirty="0" smtClean="0"/>
              <a:t>105-year (1906-2010) historical average is approximately 14.9 maf</a:t>
            </a:r>
          </a:p>
          <a:p>
            <a:pPr eaLnBrk="1" hangingPunct="1">
              <a:buFontTx/>
              <a:buChar char="•"/>
            </a:pPr>
            <a:r>
              <a:rPr lang="en-US" smtClean="0"/>
              <a:t>2013-2015 </a:t>
            </a:r>
            <a:r>
              <a:rPr lang="en-US" dirty="0" smtClean="0"/>
              <a:t>are estimated values</a:t>
            </a:r>
          </a:p>
          <a:p>
            <a:pPr eaLnBrk="1" hangingPunct="1">
              <a:buFontTx/>
              <a:buChar char="•"/>
            </a:pPr>
            <a:r>
              <a:rPr lang="en-US" dirty="0" smtClean="0"/>
              <a:t>Inflows are highly variable from year-to-year</a:t>
            </a:r>
          </a:p>
          <a:p>
            <a:pPr eaLnBrk="1" hangingPunct="1">
              <a:buFontTx/>
              <a:buChar char="•"/>
            </a:pPr>
            <a:r>
              <a:rPr lang="en-US" baseline="0" dirty="0" smtClean="0"/>
              <a:t>2012-2013 was 4</a:t>
            </a:r>
            <a:r>
              <a:rPr lang="en-US" baseline="30000" dirty="0" smtClean="0"/>
              <a:t>th</a:t>
            </a:r>
            <a:r>
              <a:rPr lang="en-US" baseline="0" dirty="0" smtClean="0"/>
              <a:t> driest 2-year period (2002-2003 was the driest)</a:t>
            </a:r>
            <a:endParaRPr lang="en-US" dirty="0" smtClean="0"/>
          </a:p>
          <a:p>
            <a:pPr eaLnBrk="1" hangingPunct="1">
              <a:buFontTx/>
              <a:buChar char="•"/>
            </a:pPr>
            <a:r>
              <a:rPr lang="en-US" dirty="0" smtClean="0"/>
              <a:t>Period from 2000-2009 was the lowest 10-year average inflow—there were two years with above average inflow during the period</a:t>
            </a:r>
          </a:p>
          <a:p>
            <a:pPr eaLnBrk="1" hangingPunct="1">
              <a:buFontTx/>
              <a:buChar char="•"/>
            </a:pPr>
            <a:r>
              <a:rPr lang="en-US" dirty="0" smtClean="0"/>
              <a:t>Period from 1953-1964 was the lowest 12-year average inflow, but note there were a couple of good years in the period</a:t>
            </a:r>
          </a:p>
          <a:p>
            <a:pPr eaLnBrk="1" hangingPunct="1">
              <a:buFontTx/>
              <a:buChar char="•"/>
            </a:pPr>
            <a:r>
              <a:rPr lang="en-US" dirty="0" smtClean="0"/>
              <a:t>Period</a:t>
            </a:r>
            <a:r>
              <a:rPr lang="en-US" baseline="0" dirty="0" smtClean="0"/>
              <a:t> from 2000-2014 is the lowest 14-year average inflow (at 12.4 maf, or 83% of the long-term average of 14.9 maf)</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Historical long term average is 14.8 </a:t>
            </a:r>
            <a:r>
              <a:rPr lang="en-US" baseline="0" dirty="0" err="1" smtClean="0"/>
              <a:t>MaF</a:t>
            </a:r>
            <a:endParaRPr lang="en-US" baseline="0" dirty="0" smtClean="0"/>
          </a:p>
          <a:p>
            <a:r>
              <a:rPr lang="en-US" baseline="0" dirty="0" smtClean="0"/>
              <a:t>Current Drought Average is 12.4 </a:t>
            </a:r>
            <a:r>
              <a:rPr lang="en-US" baseline="0" dirty="0" err="1" smtClean="0"/>
              <a:t>MaF</a:t>
            </a:r>
            <a:r>
              <a:rPr lang="en-US" baseline="0" dirty="0" smtClean="0"/>
              <a:t> – this is the lowest 16 year period in the historical record</a:t>
            </a:r>
          </a:p>
          <a:p>
            <a:r>
              <a:rPr lang="en-US" baseline="0" dirty="0" smtClean="0"/>
              <a:t>Paleo average 16 year period min is 12.2 </a:t>
            </a:r>
            <a:r>
              <a:rPr lang="en-US" baseline="0" dirty="0" err="1" smtClean="0"/>
              <a:t>MaF</a:t>
            </a:r>
            <a:endParaRPr lang="en-US" baseline="0" dirty="0" smtClean="0"/>
          </a:p>
          <a:p>
            <a:endParaRPr lang="en-US" baseline="0" dirty="0" smtClean="0"/>
          </a:p>
          <a:p>
            <a:r>
              <a:rPr lang="en-US" baseline="0" dirty="0" smtClean="0"/>
              <a:t>Climate ensemble average 16 year period 25</a:t>
            </a:r>
            <a:r>
              <a:rPr lang="en-US" baseline="30000" dirty="0" smtClean="0"/>
              <a:t>th</a:t>
            </a:r>
            <a:r>
              <a:rPr lang="en-US" baseline="0" dirty="0" smtClean="0"/>
              <a:t>% tile is 12.3 </a:t>
            </a:r>
            <a:r>
              <a:rPr lang="en-US" baseline="0" dirty="0" err="1" smtClean="0"/>
              <a:t>MaF</a:t>
            </a:r>
            <a:endParaRPr lang="en-US" baseline="0" dirty="0" smtClean="0"/>
          </a:p>
          <a:p>
            <a:r>
              <a:rPr lang="en-US" baseline="0" dirty="0" smtClean="0"/>
              <a:t>Stats on climate projections based on 2016-2099 period; 112 cmip3 and 97 cmip5 downloaded from archive and minor 2ndary bias corrected to Lees Ferry natural flow for 1950-1999 period</a:t>
            </a:r>
          </a:p>
        </p:txBody>
      </p:sp>
      <p:sp>
        <p:nvSpPr>
          <p:cNvPr id="4" name="Slide Number Placeholder 3"/>
          <p:cNvSpPr>
            <a:spLocks noGrp="1"/>
          </p:cNvSpPr>
          <p:nvPr>
            <p:ph type="sldNum" sz="quarter" idx="10"/>
          </p:nvPr>
        </p:nvSpPr>
        <p:spPr/>
        <p:txBody>
          <a:bodyPr/>
          <a:lstStyle/>
          <a:p>
            <a:pPr>
              <a:defRPr/>
            </a:pPr>
            <a:fld id="{1D0D6901-758A-4A87-872C-D02A8DECBFF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53984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buFontTx/>
              <a:buNone/>
            </a:pPr>
            <a:endParaRPr lang="en-US" dirty="0" smtClean="0"/>
          </a:p>
        </p:txBody>
      </p:sp>
      <p:sp>
        <p:nvSpPr>
          <p:cNvPr id="32772" name="Slide Number Placeholder 3"/>
          <p:cNvSpPr>
            <a:spLocks noGrp="1"/>
          </p:cNvSpPr>
          <p:nvPr>
            <p:ph type="sldNum" sz="quarter" idx="5"/>
          </p:nvPr>
        </p:nvSpPr>
        <p:spPr>
          <a:noFill/>
        </p:spPr>
        <p:txBody>
          <a:bodyPr/>
          <a:lstStyle/>
          <a:p>
            <a:pPr defTabSz="916858"/>
            <a:fld id="{EFC1CCF0-0C86-490B-9F31-45629A9D3317}" type="slidenum">
              <a:rPr lang="en-US" smtClean="0"/>
              <a:pPr defTabSz="916858"/>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0677D9-4DB9-4E87-AC61-F5AD8CF7F43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26209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9726" y="8842659"/>
            <a:ext cx="3045025" cy="468077"/>
          </a:xfrm>
          <a:prstGeom prst="rect">
            <a:avLst/>
          </a:prstGeom>
          <a:noFill/>
          <a:ln w="9525">
            <a:noFill/>
            <a:miter lim="800000"/>
            <a:headEnd/>
            <a:tailEnd/>
          </a:ln>
        </p:spPr>
        <p:txBody>
          <a:bodyPr lIns="91765" tIns="45884" rIns="91765" bIns="45884" anchor="b"/>
          <a:lstStyle/>
          <a:p>
            <a:pPr algn="r" defTabSz="916858"/>
            <a:fld id="{B1C7C9FD-C208-4547-8060-C123F0099E60}" type="slidenum">
              <a:rPr lang="en-US" sz="1200"/>
              <a:pPr algn="r" defTabSz="916858"/>
              <a:t>8</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lIns="91765" tIns="45884" rIns="91765" bIns="45884"/>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EB6FBC-CFD0-4B68-AD44-697F3B546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12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BE5AB7-076A-45C3-A392-E672346F9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5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6CE366-9545-467D-8F7F-2D627F8257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9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6F812-7444-4B29-8259-A586F8878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58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DE711-5BFC-420F-9939-DD9C7A9FD3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553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AF5863-807A-4004-A209-FC1ECBA8E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80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5066F-11DC-452A-8E37-AF94515F5C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328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AC3414-5E29-4871-BCD4-B0B4ACF7E7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316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227C0D-CA24-4270-82AA-23FFBB2D94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310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FC7AA5-6153-45B6-B6E8-24F161A00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9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85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621F4A-8FCF-493F-BA76-455A9BAC10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9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100C1-1016-48ED-9619-E2A758272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477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86DE0D-A51E-46FD-9D14-0E59DD3304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212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4CC04B-ADF7-4484-8A30-627395BFC5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321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2D38F0-2AED-4119-94DF-17D8C3254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825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3E4C54-8E75-45A6-B878-89273B797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959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39F6DF-3B72-49B9-95EA-EE185DFC3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433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82CF-9F51-4C2C-8FD1-5D7157CD26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89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799D-5301-4C6F-9380-A309743590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775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CDFD63-043D-42D5-BC94-963A79236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36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BEB6FBC-CFD0-4B68-AD44-697F3B546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235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1227A52-96B1-4A02-9689-E01B5F706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581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152400" y="6248400"/>
            <a:ext cx="2133600" cy="476250"/>
          </a:xfrm>
          <a:ln/>
        </p:spPr>
        <p:txBody>
          <a:bodyPr/>
          <a:lstStyle>
            <a:lvl1pPr algn="l">
              <a:defRPr>
                <a:solidFill>
                  <a:schemeClr val="bg1"/>
                </a:solidFill>
              </a:defRPr>
            </a:lvl1pPr>
          </a:lstStyle>
          <a:p>
            <a:pPr>
              <a:defRPr/>
            </a:pPr>
            <a:fld id="{211A897E-3CEF-4CAF-892F-088CA1B15A1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10927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F36CD-04C7-4FBF-87C4-E707D33348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67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A897E-3CEF-4CAF-892F-088CA1B15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80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DD459B-133E-4AEF-A17B-3F2CEB84C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01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07692-F220-4226-AF12-F443447F0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518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7D40F0-F059-428B-A85E-92431F2298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511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F327AA-BAF8-4C0F-98C9-1C6FC43A0B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483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D21C7B-FFA5-45FD-9642-3B254E3A7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455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8F6FDC-C91E-425F-9F59-19FC65B30A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31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D1838-09FC-409F-90FF-A23C6FF751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3257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6DCDBF-D61C-4CCE-92AC-A61DEC112B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49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38E359-B8EA-4BC5-B10D-D643DE6FE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592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F0335-D389-4B9F-8FC2-40D6A8AF26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788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4650D9-6D76-4E54-A3FA-A369A6EFE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293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6F043D-D879-464A-AD72-1E137323A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982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776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776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Aria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auto">
              <a:spcBef>
                <a:spcPts val="0"/>
              </a:spcBef>
              <a:spcAft>
                <a:spcPts val="0"/>
              </a:spcAft>
              <a:defRPr/>
            </a:pPr>
            <a:fld id="{4895066F-11DC-452A-8E37-AF94515F5CF3}" type="slidenum">
              <a:rPr lang="en-US">
                <a:solidFill>
                  <a:srgbClr val="000000"/>
                </a:solidFill>
                <a:latin typeface="Arial"/>
              </a:rPr>
              <a:pPr fontAlgn="auto">
                <a:spcBef>
                  <a:spcPts val="0"/>
                </a:spcBef>
                <a:spcAft>
                  <a:spcPts val="0"/>
                </a:spcAft>
                <a:defRPr/>
              </a:pPr>
              <a:t>‹#›</a:t>
            </a:fld>
            <a:endParaRPr lang="en-US">
              <a:solidFill>
                <a:srgbClr val="000000"/>
              </a:solidFill>
              <a:latin typeface="Arial"/>
            </a:endParaRPr>
          </a:p>
        </p:txBody>
      </p:sp>
    </p:spTree>
    <p:extLst>
      <p:ext uri="{BB962C8B-B14F-4D97-AF65-F5344CB8AC3E}">
        <p14:creationId xmlns:p14="http://schemas.microsoft.com/office/powerpoint/2010/main" val="1026431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Aria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auto">
              <a:spcBef>
                <a:spcPts val="0"/>
              </a:spcBef>
              <a:spcAft>
                <a:spcPts val="0"/>
              </a:spcAft>
              <a:defRPr/>
            </a:pPr>
            <a:fld id="{91F327AA-BAF8-4C0F-98C9-1C6FC43A0BB4}" type="slidenum">
              <a:rPr lang="en-US">
                <a:solidFill>
                  <a:srgbClr val="000000"/>
                </a:solidFill>
                <a:latin typeface="Arial"/>
              </a:rPr>
              <a:pPr fontAlgn="auto">
                <a:spcBef>
                  <a:spcPts val="0"/>
                </a:spcBef>
                <a:spcAft>
                  <a:spcPts val="0"/>
                </a:spcAft>
                <a:defRPr/>
              </a:pPr>
              <a:t>‹#›</a:t>
            </a:fld>
            <a:endParaRPr lang="en-US">
              <a:solidFill>
                <a:srgbClr val="000000"/>
              </a:solidFill>
              <a:latin typeface="Arial"/>
            </a:endParaRPr>
          </a:p>
        </p:txBody>
      </p:sp>
    </p:spTree>
    <p:extLst>
      <p:ext uri="{BB962C8B-B14F-4D97-AF65-F5344CB8AC3E}">
        <p14:creationId xmlns:p14="http://schemas.microsoft.com/office/powerpoint/2010/main" val="22201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3E4745-BFFE-4592-BC58-9F184A8E7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3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CDCD66-11AA-4686-8E91-4BF5B32FEA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29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0BF65-34EA-4A3D-A44D-D7081A645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2FAFA6-B434-4F03-AAB1-536196AB90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08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0C7C4-F06D-4C50-BACC-FB6E830F29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481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Arial Black – 36 Point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 24 Point, Arial Bold</a:t>
            </a:r>
          </a:p>
          <a:p>
            <a:pPr lvl="1"/>
            <a:r>
              <a:rPr lang="en-US" smtClean="0"/>
              <a:t>Second level – 20 Point, Arial Bold</a:t>
            </a:r>
          </a:p>
          <a:p>
            <a:pPr lvl="2"/>
            <a:r>
              <a:rPr lang="en-US" smtClean="0"/>
              <a:t>Third level – 18 Point, Arial Bold</a:t>
            </a:r>
          </a:p>
          <a:p>
            <a:pPr lvl="3"/>
            <a:r>
              <a:rPr lang="en-US" smtClean="0"/>
              <a:t>Fourth level – 16 Point, Arial Bold</a:t>
            </a:r>
          </a:p>
          <a:p>
            <a:pPr lvl="4"/>
            <a:r>
              <a:rPr lang="en-US" smtClean="0"/>
              <a:t>Fifth level – 14 Point, Arial Bold</a:t>
            </a:r>
          </a:p>
          <a:p>
            <a:pPr lvl="4"/>
            <a:endParaRPr lang="en-US" smtClean="0"/>
          </a:p>
          <a:p>
            <a:pPr lvl="0"/>
            <a:r>
              <a:rPr lang="en-US" smtClean="0"/>
              <a:t>All Left Justified, No Centering</a:t>
            </a:r>
          </a:p>
        </p:txBody>
      </p:sp>
    </p:spTree>
  </p:cSld>
  <p:clrMap bg1="lt1" tx1="dk1" bg2="lt2" tx2="dk2" accent1="accent1" accent2="accent2" accent3="accent3" accent4="accent4" accent5="accent5" accent6="accent6" hlink="hlink" folHlink="folHlink"/>
  <p:sldLayoutIdLst>
    <p:sldLayoutId id="2147483661" r:id="rId1"/>
    <p:sldLayoutId id="2147483870" r:id="rId2"/>
    <p:sldLayoutId id="2147483871" r:id="rId3"/>
  </p:sldLayoutIdLst>
  <p:txStyles>
    <p:titleStyle>
      <a:lvl1pPr algn="l" rtl="0" eaLnBrk="0" fontAlgn="base" hangingPunct="0">
        <a:spcBef>
          <a:spcPct val="0"/>
        </a:spcBef>
        <a:spcAft>
          <a:spcPct val="0"/>
        </a:spcAft>
        <a:defRPr sz="3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b="1">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b="1">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1600" b="1">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1400" b="1">
          <a:solidFill>
            <a:schemeClr val="bg1"/>
          </a:solidFill>
          <a:latin typeface="+mn-lt"/>
          <a:ea typeface="ＭＳ Ｐゴシック" charset="0"/>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1AB0F-A745-4C38-9708-93A84FCF772A}"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6101281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8B863C-863F-408C-97B8-655A9156B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99833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78"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1A0908-B261-4CF0-B2BA-C62968099C08}"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10406987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Arial Bold 36 Point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 Arial Bold 24 Point</a:t>
            </a:r>
          </a:p>
          <a:p>
            <a:pPr lvl="1"/>
            <a:r>
              <a:rPr lang="en-US" smtClean="0"/>
              <a:t>Second level – Arial Bold 20 Point</a:t>
            </a:r>
          </a:p>
          <a:p>
            <a:pPr lvl="2"/>
            <a:r>
              <a:rPr lang="en-US" smtClean="0"/>
              <a:t>Third level – Arial Bold 18 Point</a:t>
            </a:r>
          </a:p>
          <a:p>
            <a:pPr lvl="3"/>
            <a:r>
              <a:rPr lang="en-US" smtClean="0"/>
              <a:t>Fourth level – Arial Bold 16 Point</a:t>
            </a:r>
          </a:p>
          <a:p>
            <a:pPr lvl="4"/>
            <a:r>
              <a:rPr lang="en-US" smtClean="0"/>
              <a:t>Fifth level – Arial Bold 14 Point</a:t>
            </a:r>
          </a:p>
          <a:p>
            <a:pPr lvl="4"/>
            <a:endParaRPr lang="en-US" smtClean="0"/>
          </a:p>
          <a:p>
            <a:pPr lvl="0"/>
            <a:r>
              <a:rPr lang="en-US" smtClean="0"/>
              <a:t>All Left Justified, no centering</a:t>
            </a:r>
          </a:p>
        </p:txBody>
      </p:sp>
    </p:spTree>
    <p:extLst>
      <p:ext uri="{BB962C8B-B14F-4D97-AF65-F5344CB8AC3E}">
        <p14:creationId xmlns:p14="http://schemas.microsoft.com/office/powerpoint/2010/main" val="133261952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1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228600" y="4419600"/>
            <a:ext cx="6400800" cy="1752600"/>
          </a:xfrm>
        </p:spPr>
        <p:txBody>
          <a:bodyPr/>
          <a:lstStyle/>
          <a:p>
            <a:pPr eaLnBrk="1" hangingPunct="1">
              <a:spcBef>
                <a:spcPct val="0"/>
              </a:spcBef>
            </a:pPr>
            <a:r>
              <a:rPr lang="en-US" sz="1800" dirty="0" smtClean="0">
                <a:ea typeface="ＭＳ Ｐゴシック" charset="-128"/>
              </a:rPr>
              <a:t>	</a:t>
            </a:r>
          </a:p>
          <a:p>
            <a:pPr eaLnBrk="1" hangingPunct="1">
              <a:spcBef>
                <a:spcPct val="0"/>
              </a:spcBef>
            </a:pPr>
            <a:r>
              <a:rPr lang="en-US" sz="1800" dirty="0" smtClean="0">
                <a:ea typeface="ＭＳ Ｐゴシック" charset="-128"/>
              </a:rPr>
              <a:t>	</a:t>
            </a:r>
          </a:p>
          <a:p>
            <a:pPr eaLnBrk="1" hangingPunct="1">
              <a:spcBef>
                <a:spcPct val="0"/>
              </a:spcBef>
            </a:pPr>
            <a:r>
              <a:rPr lang="en-US" sz="1800" dirty="0" smtClean="0">
                <a:ea typeface="ＭＳ Ｐゴシック" charset="-128"/>
              </a:rPr>
              <a:t>	</a:t>
            </a:r>
          </a:p>
          <a:p>
            <a:pPr eaLnBrk="1" hangingPunct="1"/>
            <a:endParaRPr lang="en-US" dirty="0" smtClean="0">
              <a:ea typeface="ＭＳ Ｐゴシック" charset="-128"/>
            </a:endParaRPr>
          </a:p>
        </p:txBody>
      </p:sp>
      <p:sp>
        <p:nvSpPr>
          <p:cNvPr id="4" name="Text Box 4"/>
          <p:cNvSpPr txBox="1">
            <a:spLocks noChangeArrowheads="1"/>
          </p:cNvSpPr>
          <p:nvPr/>
        </p:nvSpPr>
        <p:spPr bwMode="auto">
          <a:xfrm>
            <a:off x="304800" y="1752600"/>
            <a:ext cx="8686800" cy="4154984"/>
          </a:xfrm>
          <a:prstGeom prst="rect">
            <a:avLst/>
          </a:prstGeom>
          <a:noFill/>
          <a:ln w="9525">
            <a:noFill/>
            <a:miter lim="800000"/>
            <a:headEnd/>
            <a:tailEnd/>
          </a:ln>
        </p:spPr>
        <p:txBody>
          <a:bodyPr wrap="square">
            <a:spAutoFit/>
          </a:bodyPr>
          <a:lstStyle/>
          <a:p>
            <a:r>
              <a:rPr lang="en-US" sz="3600" b="1" dirty="0" smtClean="0">
                <a:solidFill>
                  <a:srgbClr val="FFFFFF"/>
                </a:solidFill>
                <a:latin typeface="Arial" charset="0"/>
              </a:rPr>
              <a:t>Yuma Agriculture Water - </a:t>
            </a:r>
          </a:p>
          <a:p>
            <a:pPr lvl="1"/>
            <a:r>
              <a:rPr lang="en-US" sz="3600" b="1" dirty="0" smtClean="0">
                <a:solidFill>
                  <a:srgbClr val="FFFFFF"/>
                </a:solidFill>
                <a:latin typeface="Arial" charset="0"/>
              </a:rPr>
              <a:t>Rights and Supply</a:t>
            </a:r>
          </a:p>
          <a:p>
            <a:endParaRPr lang="en-US" sz="3600" b="1" dirty="0">
              <a:solidFill>
                <a:srgbClr val="FFFFFF"/>
              </a:solidFill>
              <a:latin typeface="Arial" charset="0"/>
            </a:endParaRPr>
          </a:p>
          <a:p>
            <a:endParaRPr lang="en-US" sz="2800" b="1" dirty="0" smtClean="0">
              <a:solidFill>
                <a:srgbClr val="FFFFFF"/>
              </a:solidFill>
              <a:latin typeface="Arial" charset="0"/>
            </a:endParaRPr>
          </a:p>
          <a:p>
            <a:r>
              <a:rPr lang="en-US" sz="2800" b="1" dirty="0" smtClean="0">
                <a:solidFill>
                  <a:srgbClr val="FFFFFF"/>
                </a:solidFill>
                <a:latin typeface="Arial" charset="0"/>
              </a:rPr>
              <a:t>Terry </a:t>
            </a:r>
            <a:r>
              <a:rPr lang="en-US" sz="2800" b="1" dirty="0" err="1" smtClean="0">
                <a:solidFill>
                  <a:srgbClr val="FFFFFF"/>
                </a:solidFill>
                <a:latin typeface="Arial" charset="0"/>
              </a:rPr>
              <a:t>Fulp</a:t>
            </a:r>
            <a:endParaRPr lang="en-US" sz="2800" b="1" dirty="0" smtClean="0">
              <a:solidFill>
                <a:srgbClr val="FFFFFF"/>
              </a:solidFill>
              <a:latin typeface="Arial" charset="0"/>
            </a:endParaRPr>
          </a:p>
          <a:p>
            <a:r>
              <a:rPr lang="en-US" sz="2600" b="1" dirty="0" smtClean="0">
                <a:solidFill>
                  <a:srgbClr val="FFFFFF"/>
                </a:solidFill>
                <a:latin typeface="Arial" charset="0"/>
              </a:rPr>
              <a:t>Director, Lower Colorado Region</a:t>
            </a:r>
          </a:p>
          <a:p>
            <a:endParaRPr lang="en-US" sz="2800" b="1" dirty="0" smtClean="0">
              <a:solidFill>
                <a:srgbClr val="FFFFFF"/>
              </a:solidFill>
              <a:latin typeface="Arial" charset="0"/>
            </a:endParaRPr>
          </a:p>
          <a:p>
            <a:r>
              <a:rPr lang="en-US" sz="2400" b="1" dirty="0" smtClean="0">
                <a:solidFill>
                  <a:srgbClr val="FFFFFF"/>
                </a:solidFill>
                <a:latin typeface="Arial" charset="0"/>
              </a:rPr>
              <a:t>Yuma Agriculture Water Conference</a:t>
            </a:r>
          </a:p>
          <a:p>
            <a:r>
              <a:rPr lang="en-US" sz="2200" b="1" dirty="0" smtClean="0">
                <a:solidFill>
                  <a:srgbClr val="FFFFFF"/>
                </a:solidFill>
                <a:latin typeface="Arial" charset="0"/>
              </a:rPr>
              <a:t>January 13,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077200" cy="990600"/>
          </a:xfrm>
        </p:spPr>
        <p:txBody>
          <a:bodyPr/>
          <a:lstStyle/>
          <a:p>
            <a:pPr algn="l"/>
            <a:r>
              <a:rPr lang="en-US" altLang="en-US" sz="3200" b="1" smtClean="0">
                <a:solidFill>
                  <a:schemeClr val="bg1"/>
                </a:solidFill>
              </a:rPr>
              <a:t>Water Budget at Lake Mead</a:t>
            </a:r>
          </a:p>
        </p:txBody>
      </p:sp>
      <p:sp>
        <p:nvSpPr>
          <p:cNvPr id="5123" name="Rectangle 3"/>
          <p:cNvSpPr>
            <a:spLocks noGrp="1" noChangeArrowheads="1"/>
          </p:cNvSpPr>
          <p:nvPr>
            <p:ph type="body" idx="1"/>
          </p:nvPr>
        </p:nvSpPr>
        <p:spPr>
          <a:xfrm>
            <a:off x="304800" y="1447800"/>
            <a:ext cx="8382000" cy="4343400"/>
          </a:xfrm>
        </p:spPr>
        <p:txBody>
          <a:bodyPr/>
          <a:lstStyle/>
          <a:p>
            <a:pPr marL="0" indent="0">
              <a:lnSpc>
                <a:spcPct val="80000"/>
              </a:lnSpc>
              <a:buFontTx/>
              <a:buNone/>
            </a:pPr>
            <a:r>
              <a:rPr lang="en-US" altLang="en-US" sz="2400" smtClean="0">
                <a:solidFill>
                  <a:schemeClr val="bg1"/>
                </a:solidFill>
              </a:rPr>
              <a:t>Given basic apportionments in the Lower Basin, the allotment to Mexico,  and an 8.23 maf release from Lake Powell, Lake Mead storage declines</a:t>
            </a:r>
            <a:endParaRPr lang="en-US" altLang="en-US" sz="2000" baseline="30000" smtClean="0">
              <a:solidFill>
                <a:schemeClr val="bg1"/>
              </a:solidFill>
            </a:endParaRPr>
          </a:p>
          <a:p>
            <a:pPr lvl="1">
              <a:lnSpc>
                <a:spcPct val="80000"/>
              </a:lnSpc>
              <a:buFont typeface="Wingdings" pitchFamily="2" charset="2"/>
              <a:buChar char="§"/>
            </a:pPr>
            <a:endParaRPr lang="en-US" altLang="en-US" sz="2400" smtClean="0">
              <a:solidFill>
                <a:schemeClr val="bg1"/>
              </a:solidFill>
            </a:endParaRPr>
          </a:p>
          <a:p>
            <a:pPr lvl="1">
              <a:lnSpc>
                <a:spcPct val="80000"/>
              </a:lnSpc>
              <a:buFont typeface="Wingdings" pitchFamily="2" charset="2"/>
              <a:buChar char="§"/>
            </a:pPr>
            <a:r>
              <a:rPr lang="en-US" altLang="en-US" sz="2400" smtClean="0">
                <a:solidFill>
                  <a:schemeClr val="bg1"/>
                </a:solidFill>
              </a:rPr>
              <a:t>Inflow 						=    9.0 maf	(release from Powell + side inflows)</a:t>
            </a:r>
          </a:p>
          <a:p>
            <a:pPr lvl="1">
              <a:lnSpc>
                <a:spcPct val="80000"/>
              </a:lnSpc>
              <a:buFont typeface="Wingdings" pitchFamily="2" charset="2"/>
              <a:buChar char="§"/>
            </a:pPr>
            <a:r>
              <a:rPr lang="en-US" altLang="en-US" sz="2400" smtClean="0">
                <a:solidFill>
                  <a:schemeClr val="bg1"/>
                </a:solidFill>
              </a:rPr>
              <a:t>Outflow 					=  - 9.6 maf</a:t>
            </a:r>
          </a:p>
          <a:p>
            <a:pPr lvl="1">
              <a:lnSpc>
                <a:spcPct val="80000"/>
              </a:lnSpc>
              <a:buFont typeface="Wingdings" pitchFamily="2" charset="2"/>
              <a:buNone/>
            </a:pPr>
            <a:r>
              <a:rPr lang="en-US" altLang="en-US" sz="2400" smtClean="0">
                <a:solidFill>
                  <a:schemeClr val="bg1"/>
                </a:solidFill>
              </a:rPr>
              <a:t>    (AZ, CA, NV, and Mexico delivery</a:t>
            </a:r>
          </a:p>
          <a:p>
            <a:pPr lvl="1">
              <a:lnSpc>
                <a:spcPct val="80000"/>
              </a:lnSpc>
              <a:buFontTx/>
              <a:buNone/>
            </a:pPr>
            <a:r>
              <a:rPr lang="en-US" altLang="en-US" sz="2400" smtClean="0">
                <a:solidFill>
                  <a:schemeClr val="bg1"/>
                </a:solidFill>
              </a:rPr>
              <a:t>   + downstream regulation and gains/losses)</a:t>
            </a:r>
          </a:p>
          <a:p>
            <a:pPr lvl="1">
              <a:lnSpc>
                <a:spcPct val="80000"/>
              </a:lnSpc>
              <a:buFont typeface="Wingdings" pitchFamily="2" charset="2"/>
              <a:buChar char="§"/>
            </a:pPr>
            <a:r>
              <a:rPr lang="en-US" altLang="en-US" sz="2400" smtClean="0">
                <a:solidFill>
                  <a:schemeClr val="bg1"/>
                </a:solidFill>
              </a:rPr>
              <a:t>Mead evaporation loss 			=  - 0.6 maf</a:t>
            </a:r>
          </a:p>
          <a:p>
            <a:pPr lvl="1">
              <a:lnSpc>
                <a:spcPct val="80000"/>
              </a:lnSpc>
              <a:buFont typeface="Wingdings" pitchFamily="2" charset="2"/>
              <a:buChar char="§"/>
            </a:pPr>
            <a:r>
              <a:rPr lang="en-US" altLang="en-US" sz="2400" smtClean="0">
                <a:solidFill>
                  <a:schemeClr val="bg1"/>
                </a:solidFill>
              </a:rPr>
              <a:t>Balance					=  - 1.2 maf</a:t>
            </a:r>
            <a:r>
              <a:rPr lang="en-US" altLang="en-US" sz="2400" b="1" smtClean="0">
                <a:solidFill>
                  <a:schemeClr val="bg1"/>
                </a:solidFill>
              </a:rPr>
              <a:t>	</a:t>
            </a:r>
          </a:p>
        </p:txBody>
      </p:sp>
      <p:sp>
        <p:nvSpPr>
          <p:cNvPr id="5124" name="Text Box 4"/>
          <p:cNvSpPr txBox="1">
            <a:spLocks noChangeArrowheads="1"/>
          </p:cNvSpPr>
          <p:nvPr/>
        </p:nvSpPr>
        <p:spPr bwMode="auto">
          <a:xfrm>
            <a:off x="228600" y="57150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800">
                <a:solidFill>
                  <a:schemeClr val="bg1"/>
                </a:solidFill>
              </a:rPr>
              <a:t>Data based on long-term averages</a:t>
            </a:r>
          </a:p>
        </p:txBody>
      </p:sp>
    </p:spTree>
    <p:extLst>
      <p:ext uri="{BB962C8B-B14F-4D97-AF65-F5344CB8AC3E}">
        <p14:creationId xmlns:p14="http://schemas.microsoft.com/office/powerpoint/2010/main" val="7879534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82550"/>
            <a:ext cx="9144000" cy="469900"/>
          </a:xfrm>
        </p:spPr>
        <p:txBody>
          <a:bodyPr/>
          <a:lstStyle/>
          <a:p>
            <a:pPr eaLnBrk="1" hangingPunct="1"/>
            <a:r>
              <a:rPr lang="en-US" sz="2400" b="1" dirty="0" smtClean="0">
                <a:solidFill>
                  <a:schemeClr val="bg1"/>
                </a:solidFill>
              </a:rPr>
              <a:t>State of the System (Water Years 1999-2016)</a:t>
            </a:r>
            <a:r>
              <a:rPr lang="en-US" sz="2400" b="1" baseline="30000" dirty="0" smtClean="0">
                <a:solidFill>
                  <a:schemeClr val="bg1"/>
                </a:solidFill>
              </a:rPr>
              <a:t>1,2</a:t>
            </a:r>
            <a:endParaRPr lang="en-US" sz="2400" b="1" dirty="0" smtClean="0">
              <a:solidFill>
                <a:schemeClr val="bg1"/>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42" y="567690"/>
            <a:ext cx="7810117"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009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idx="4294967295"/>
          </p:nvPr>
        </p:nvSpPr>
        <p:spPr>
          <a:xfrm>
            <a:off x="304800" y="274638"/>
            <a:ext cx="8686800" cy="792162"/>
          </a:xfrm>
          <a:noFill/>
        </p:spPr>
        <p:txBody>
          <a:bodyPr/>
          <a:lstStyle/>
          <a:p>
            <a:pPr algn="l" eaLnBrk="1" hangingPunct="1">
              <a:tabLst>
                <a:tab pos="2395538" algn="l"/>
              </a:tabLst>
            </a:pPr>
            <a:r>
              <a:rPr lang="en-US" sz="3200" b="1" dirty="0" smtClean="0">
                <a:solidFill>
                  <a:schemeClr val="bg1"/>
                </a:solidFill>
              </a:rPr>
              <a:t>Interim Guidelines for Operation of Lake Powell and Lake Mead</a:t>
            </a:r>
          </a:p>
        </p:txBody>
      </p:sp>
      <p:sp>
        <p:nvSpPr>
          <p:cNvPr id="5" name="Rectangle 3"/>
          <p:cNvSpPr txBox="1">
            <a:spLocks noChangeArrowheads="1"/>
          </p:cNvSpPr>
          <p:nvPr/>
        </p:nvSpPr>
        <p:spPr bwMode="auto">
          <a:xfrm>
            <a:off x="3657600" y="1676400"/>
            <a:ext cx="5486400" cy="4419600"/>
          </a:xfrm>
          <a:prstGeom prst="rect">
            <a:avLst/>
          </a:prstGeom>
          <a:noFill/>
          <a:ln w="9525">
            <a:noFill/>
            <a:miter lim="800000"/>
            <a:headEnd/>
            <a:tailEnd/>
          </a:ln>
        </p:spPr>
        <p:txBody>
          <a:bodyPr/>
          <a:lstStyle/>
          <a:p>
            <a:pPr marL="342900" indent="-342900">
              <a:lnSpc>
                <a:spcPct val="90000"/>
              </a:lnSpc>
              <a:spcAft>
                <a:spcPct val="30000"/>
              </a:spcAft>
              <a:buFontTx/>
              <a:buChar char="•"/>
              <a:defRPr/>
            </a:pPr>
            <a:r>
              <a:rPr lang="en-US" sz="2000" u="sng" kern="0" dirty="0">
                <a:solidFill>
                  <a:schemeClr val="bg1"/>
                </a:solidFill>
                <a:latin typeface="+mj-lt"/>
              </a:rPr>
              <a:t>Key provisions</a:t>
            </a:r>
            <a:r>
              <a:rPr lang="en-US" sz="2000" kern="0" dirty="0">
                <a:solidFill>
                  <a:schemeClr val="bg1"/>
                </a:solidFill>
                <a:latin typeface="+mj-lt"/>
              </a:rPr>
              <a:t>:</a:t>
            </a:r>
          </a:p>
          <a:p>
            <a:pPr marL="742950" lvl="1" indent="-285750">
              <a:lnSpc>
                <a:spcPct val="90000"/>
              </a:lnSpc>
              <a:spcAft>
                <a:spcPct val="30000"/>
              </a:spcAft>
              <a:buFontTx/>
              <a:buChar char="–"/>
              <a:defRPr/>
            </a:pPr>
            <a:r>
              <a:rPr lang="en-US" sz="2000" kern="0" dirty="0" smtClean="0">
                <a:solidFill>
                  <a:schemeClr val="bg1"/>
                </a:solidFill>
                <a:latin typeface="+mj-lt"/>
              </a:rPr>
              <a:t>Coordinated operation </a:t>
            </a:r>
            <a:r>
              <a:rPr lang="en-US" sz="2000" kern="0" dirty="0">
                <a:solidFill>
                  <a:schemeClr val="bg1"/>
                </a:solidFill>
                <a:latin typeface="+mj-lt"/>
              </a:rPr>
              <a:t>for Lake Powell and Lake Mead is specified throughout the full range of operation</a:t>
            </a:r>
          </a:p>
          <a:p>
            <a:pPr marL="742950" lvl="1" indent="-285750">
              <a:lnSpc>
                <a:spcPct val="90000"/>
              </a:lnSpc>
              <a:spcAft>
                <a:spcPct val="30000"/>
              </a:spcAft>
              <a:buFontTx/>
              <a:buChar char="–"/>
              <a:defRPr/>
            </a:pPr>
            <a:r>
              <a:rPr lang="en-US" sz="2000" kern="0" dirty="0">
                <a:solidFill>
                  <a:schemeClr val="bg1"/>
                </a:solidFill>
                <a:latin typeface="+mj-lt"/>
              </a:rPr>
              <a:t>Strategy for shortages in the Lower Basin</a:t>
            </a:r>
            <a:r>
              <a:rPr lang="en-US" sz="2000" kern="0" baseline="30000" dirty="0">
                <a:solidFill>
                  <a:schemeClr val="bg1"/>
                </a:solidFill>
                <a:latin typeface="+mj-lt"/>
              </a:rPr>
              <a:t> </a:t>
            </a:r>
            <a:r>
              <a:rPr lang="en-US" sz="2000" kern="0" dirty="0">
                <a:solidFill>
                  <a:schemeClr val="bg1"/>
                </a:solidFill>
                <a:latin typeface="+mj-lt"/>
              </a:rPr>
              <a:t>is specified, including a provision for additional shortages if warranted</a:t>
            </a:r>
          </a:p>
          <a:p>
            <a:pPr marL="742950" lvl="1" indent="-285750">
              <a:lnSpc>
                <a:spcPct val="90000"/>
              </a:lnSpc>
              <a:spcAft>
                <a:spcPct val="30000"/>
              </a:spcAft>
              <a:buFontTx/>
              <a:buChar char="–"/>
              <a:defRPr/>
            </a:pPr>
            <a:r>
              <a:rPr lang="en-US" sz="2000" kern="0" dirty="0">
                <a:solidFill>
                  <a:schemeClr val="bg1"/>
                </a:solidFill>
                <a:latin typeface="+mj-lt"/>
              </a:rPr>
              <a:t>Mechanism (Intentionally Created Surplus or ICS) is established to encourage efficient and flexible water use in the Lower Basin</a:t>
            </a:r>
          </a:p>
          <a:p>
            <a:pPr marL="285750" indent="-285750">
              <a:lnSpc>
                <a:spcPct val="90000"/>
              </a:lnSpc>
              <a:spcAft>
                <a:spcPct val="30000"/>
              </a:spcAft>
              <a:buFont typeface="Arial" pitchFamily="34" charset="0"/>
              <a:buChar char="•"/>
              <a:defRPr/>
            </a:pPr>
            <a:r>
              <a:rPr lang="en-US" sz="2000" kern="0" dirty="0">
                <a:solidFill>
                  <a:schemeClr val="bg1"/>
                </a:solidFill>
                <a:latin typeface="+mj-lt"/>
              </a:rPr>
              <a:t>In place for an interim period (through 2026) </a:t>
            </a:r>
          </a:p>
          <a:p>
            <a:pPr marL="285750" indent="-285750">
              <a:lnSpc>
                <a:spcPct val="90000"/>
              </a:lnSpc>
              <a:spcAft>
                <a:spcPct val="30000"/>
              </a:spcAft>
              <a:buFont typeface="Arial" pitchFamily="34" charset="0"/>
              <a:buChar char="•"/>
              <a:defRPr/>
            </a:pPr>
            <a:r>
              <a:rPr lang="en-US" sz="2000" kern="0" dirty="0">
                <a:solidFill>
                  <a:schemeClr val="bg1"/>
                </a:solidFill>
                <a:latin typeface="+mj-lt"/>
              </a:rPr>
              <a:t>Do not include provisions for </a:t>
            </a:r>
            <a:r>
              <a:rPr lang="en-US" sz="2000" kern="0" dirty="0" smtClean="0">
                <a:solidFill>
                  <a:schemeClr val="bg1"/>
                </a:solidFill>
                <a:latin typeface="+mj-lt"/>
              </a:rPr>
              <a:t>Mexico</a:t>
            </a:r>
          </a:p>
        </p:txBody>
      </p:sp>
      <p:pic>
        <p:nvPicPr>
          <p:cNvPr id="6" name="Picture 5" descr="GC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20" y="1480304"/>
            <a:ext cx="3352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over Da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820" y="3820410"/>
            <a:ext cx="3390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27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Line 7"/>
          <p:cNvSpPr>
            <a:spLocks noChangeShapeType="1"/>
          </p:cNvSpPr>
          <p:nvPr/>
        </p:nvSpPr>
        <p:spPr bwMode="auto">
          <a:xfrm>
            <a:off x="1791936" y="685800"/>
            <a:ext cx="5791200" cy="0"/>
          </a:xfrm>
          <a:prstGeom prst="line">
            <a:avLst/>
          </a:prstGeom>
          <a:noFill/>
          <a:ln w="9525">
            <a:solidFill>
              <a:schemeClr val="tx1"/>
            </a:solidFill>
            <a:round/>
            <a:headEnd/>
            <a:tailEnd/>
          </a:ln>
        </p:spPr>
        <p:txBody>
          <a:bodyPr/>
          <a:lstStyle/>
          <a:p>
            <a:endParaRPr lang="en-US">
              <a:solidFill>
                <a:srgbClr val="000000"/>
              </a:solidFill>
              <a:latin typeface="Arial" charset="0"/>
            </a:endParaRPr>
          </a:p>
        </p:txBody>
      </p:sp>
      <p:sp>
        <p:nvSpPr>
          <p:cNvPr id="20495" name="Text Box 15"/>
          <p:cNvSpPr txBox="1">
            <a:spLocks noChangeArrowheads="1"/>
          </p:cNvSpPr>
          <p:nvPr/>
        </p:nvSpPr>
        <p:spPr bwMode="auto">
          <a:xfrm>
            <a:off x="261258" y="0"/>
            <a:ext cx="8882742" cy="584775"/>
          </a:xfrm>
          <a:prstGeom prst="rect">
            <a:avLst/>
          </a:prstGeom>
          <a:noFill/>
          <a:ln w="9525">
            <a:noFill/>
            <a:miter lim="800000"/>
            <a:headEnd/>
            <a:tailEnd/>
          </a:ln>
        </p:spPr>
        <p:txBody>
          <a:bodyPr wrap="square">
            <a:spAutoFit/>
          </a:bodyPr>
          <a:lstStyle/>
          <a:p>
            <a:pPr algn="ctr"/>
            <a:r>
              <a:rPr lang="en-US" sz="3200" b="1" dirty="0" smtClean="0">
                <a:solidFill>
                  <a:srgbClr val="FFFFFF"/>
                </a:solidFill>
                <a:latin typeface="Arial" charset="0"/>
              </a:rPr>
              <a:t>Lake Mead – Key Elevations</a:t>
            </a:r>
            <a:r>
              <a:rPr lang="en-US" sz="2800" b="1" baseline="30000" dirty="0" smtClean="0">
                <a:solidFill>
                  <a:srgbClr val="FFFFFF"/>
                </a:solidFill>
                <a:latin typeface="Arial" charset="0"/>
              </a:rPr>
              <a:t>1</a:t>
            </a:r>
            <a:endParaRPr lang="en-US" sz="2800" b="1" baseline="30000" dirty="0">
              <a:solidFill>
                <a:srgbClr val="FFFFFF"/>
              </a:solidFill>
              <a:latin typeface="Arial" charset="0"/>
            </a:endParaRPr>
          </a:p>
        </p:txBody>
      </p:sp>
      <p:sp>
        <p:nvSpPr>
          <p:cNvPr id="20503" name="Text Box 25"/>
          <p:cNvSpPr txBox="1">
            <a:spLocks noChangeArrowheads="1"/>
          </p:cNvSpPr>
          <p:nvPr/>
        </p:nvSpPr>
        <p:spPr bwMode="auto">
          <a:xfrm>
            <a:off x="90955" y="5938391"/>
            <a:ext cx="1492716" cy="369332"/>
          </a:xfrm>
          <a:prstGeom prst="rect">
            <a:avLst/>
          </a:prstGeom>
          <a:noFill/>
          <a:ln w="9525">
            <a:noFill/>
            <a:miter lim="800000"/>
            <a:headEnd/>
            <a:tailEnd/>
          </a:ln>
        </p:spPr>
        <p:txBody>
          <a:bodyPr wrap="none">
            <a:spAutoFit/>
          </a:bodyPr>
          <a:lstStyle/>
          <a:p>
            <a:r>
              <a:rPr lang="en-US" b="1" i="1" dirty="0">
                <a:solidFill>
                  <a:srgbClr val="FFFFCC"/>
                </a:solidFill>
                <a:latin typeface="Arial" panose="020B0604020202020204" pitchFamily="34" charset="0"/>
                <a:cs typeface="Arial" panose="020B0604020202020204" pitchFamily="34" charset="0"/>
              </a:rPr>
              <a:t>Not to scale</a:t>
            </a:r>
          </a:p>
        </p:txBody>
      </p:sp>
      <p:grpSp>
        <p:nvGrpSpPr>
          <p:cNvPr id="2" name="Group 1"/>
          <p:cNvGrpSpPr/>
          <p:nvPr/>
        </p:nvGrpSpPr>
        <p:grpSpPr>
          <a:xfrm>
            <a:off x="1086836" y="685800"/>
            <a:ext cx="7904764" cy="5511308"/>
            <a:chOff x="1086836" y="685800"/>
            <a:chExt cx="7904764" cy="5511308"/>
          </a:xfrm>
        </p:grpSpPr>
        <p:sp>
          <p:nvSpPr>
            <p:cNvPr id="20483" name="AutoShape 3"/>
            <p:cNvSpPr>
              <a:spLocks noChangeArrowheads="1"/>
            </p:cNvSpPr>
            <p:nvPr/>
          </p:nvSpPr>
          <p:spPr bwMode="auto">
            <a:xfrm>
              <a:off x="1715736" y="685800"/>
              <a:ext cx="5867400" cy="54863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6699FF"/>
            </a:solidFill>
            <a:ln w="9525">
              <a:solidFill>
                <a:srgbClr val="0000FF"/>
              </a:solidFill>
              <a:miter lim="800000"/>
              <a:headEnd/>
              <a:tailEnd/>
            </a:ln>
          </p:spPr>
          <p:txBody>
            <a:bodyPr wrap="none" anchor="ctr"/>
            <a:lstStyle/>
            <a:p>
              <a:endParaRPr lang="en-US">
                <a:solidFill>
                  <a:srgbClr val="000000"/>
                </a:solidFill>
                <a:latin typeface="Arial" charset="0"/>
              </a:endParaRPr>
            </a:p>
          </p:txBody>
        </p:sp>
        <p:sp>
          <p:nvSpPr>
            <p:cNvPr id="20490" name="Text Box 10"/>
            <p:cNvSpPr txBox="1">
              <a:spLocks noChangeArrowheads="1"/>
            </p:cNvSpPr>
            <p:nvPr/>
          </p:nvSpPr>
          <p:spPr bwMode="auto">
            <a:xfrm>
              <a:off x="1914192" y="5276396"/>
              <a:ext cx="1132154" cy="369332"/>
            </a:xfrm>
            <a:prstGeom prst="rect">
              <a:avLst/>
            </a:prstGeom>
            <a:noFill/>
            <a:ln w="9525">
              <a:noFill/>
              <a:miter lim="800000"/>
              <a:headEnd/>
              <a:tailEnd/>
            </a:ln>
          </p:spPr>
          <p:txBody>
            <a:bodyPr wrap="square">
              <a:spAutoFit/>
            </a:bodyPr>
            <a:lstStyle/>
            <a:p>
              <a:pPr algn="ctr"/>
              <a:r>
                <a:rPr lang="en-US" b="1" dirty="0">
                  <a:solidFill>
                    <a:srgbClr val="FFFFFF"/>
                  </a:solidFill>
                  <a:latin typeface="Arial" panose="020B0604020202020204" pitchFamily="34" charset="0"/>
                  <a:cs typeface="Arial" panose="020B0604020202020204" pitchFamily="34" charset="0"/>
                </a:rPr>
                <a:t>1,000 ft</a:t>
              </a:r>
            </a:p>
          </p:txBody>
        </p:sp>
        <p:sp>
          <p:nvSpPr>
            <p:cNvPr id="20491" name="Text Box 11"/>
            <p:cNvSpPr txBox="1">
              <a:spLocks noChangeArrowheads="1"/>
            </p:cNvSpPr>
            <p:nvPr/>
          </p:nvSpPr>
          <p:spPr bwMode="auto">
            <a:xfrm>
              <a:off x="1228392" y="2782300"/>
              <a:ext cx="1132155" cy="369332"/>
            </a:xfrm>
            <a:prstGeom prst="rect">
              <a:avLst/>
            </a:prstGeom>
            <a:noFill/>
            <a:ln w="9525">
              <a:noFill/>
              <a:miter lim="800000"/>
              <a:headEnd/>
              <a:tailEnd/>
            </a:ln>
          </p:spPr>
          <p:txBody>
            <a:bodyPr wrap="square">
              <a:spAutoFit/>
            </a:bodyPr>
            <a:lstStyle/>
            <a:p>
              <a:pPr algn="ctr"/>
              <a:r>
                <a:rPr lang="en-US" b="1" i="1" dirty="0" smtClean="0">
                  <a:solidFill>
                    <a:srgbClr val="FFFFFF"/>
                  </a:solidFill>
                  <a:latin typeface="Arial" panose="020B0604020202020204" pitchFamily="34" charset="0"/>
                  <a:cs typeface="Arial" panose="020B0604020202020204" pitchFamily="34" charset="0"/>
                </a:rPr>
                <a:t>1,082 ft*</a:t>
              </a:r>
              <a:endParaRPr lang="en-US" b="1" i="1" dirty="0">
                <a:solidFill>
                  <a:srgbClr val="FFFFFF"/>
                </a:solidFill>
                <a:latin typeface="Arial" panose="020B0604020202020204" pitchFamily="34" charset="0"/>
                <a:cs typeface="Arial" panose="020B0604020202020204" pitchFamily="34" charset="0"/>
              </a:endParaRPr>
            </a:p>
          </p:txBody>
        </p:sp>
        <p:sp>
          <p:nvSpPr>
            <p:cNvPr id="20492" name="Text Box 12"/>
            <p:cNvSpPr txBox="1">
              <a:spLocks noChangeArrowheads="1"/>
            </p:cNvSpPr>
            <p:nvPr/>
          </p:nvSpPr>
          <p:spPr bwMode="auto">
            <a:xfrm>
              <a:off x="7293256" y="2802523"/>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10.2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39%</a:t>
              </a:r>
              <a:endParaRPr lang="en-US" sz="1600" b="1" dirty="0">
                <a:solidFill>
                  <a:srgbClr val="FFFFFF"/>
                </a:solidFill>
                <a:latin typeface="Arial" panose="020B0604020202020204" pitchFamily="34" charset="0"/>
                <a:cs typeface="Arial" panose="020B0604020202020204" pitchFamily="34" charset="0"/>
              </a:endParaRPr>
            </a:p>
          </p:txBody>
        </p:sp>
        <p:sp>
          <p:nvSpPr>
            <p:cNvPr id="20493" name="Text Box 13"/>
            <p:cNvSpPr txBox="1">
              <a:spLocks noChangeArrowheads="1"/>
            </p:cNvSpPr>
            <p:nvPr/>
          </p:nvSpPr>
          <p:spPr bwMode="auto">
            <a:xfrm>
              <a:off x="2218992" y="5659612"/>
              <a:ext cx="979754" cy="369332"/>
            </a:xfrm>
            <a:prstGeom prst="rect">
              <a:avLst/>
            </a:prstGeom>
            <a:noFill/>
            <a:ln w="9525">
              <a:noFill/>
              <a:miter lim="800000"/>
              <a:headEnd/>
              <a:tailEnd/>
            </a:ln>
          </p:spPr>
          <p:txBody>
            <a:bodyPr wrap="square">
              <a:spAutoFit/>
            </a:bodyPr>
            <a:lstStyle/>
            <a:p>
              <a:pPr algn="ctr"/>
              <a:r>
                <a:rPr lang="en-US" b="1" dirty="0">
                  <a:solidFill>
                    <a:srgbClr val="FFFFFF"/>
                  </a:solidFill>
                  <a:latin typeface="Arial" panose="020B0604020202020204" pitchFamily="34" charset="0"/>
                  <a:cs typeface="Arial" panose="020B0604020202020204" pitchFamily="34" charset="0"/>
                </a:rPr>
                <a:t>895 ft</a:t>
              </a:r>
            </a:p>
          </p:txBody>
        </p:sp>
        <p:sp>
          <p:nvSpPr>
            <p:cNvPr id="20498" name="Text Box 18"/>
            <p:cNvSpPr txBox="1">
              <a:spLocks noChangeArrowheads="1"/>
            </p:cNvSpPr>
            <p:nvPr/>
          </p:nvSpPr>
          <p:spPr bwMode="auto">
            <a:xfrm>
              <a:off x="3209592" y="5827776"/>
              <a:ext cx="2971800" cy="369332"/>
            </a:xfrm>
            <a:prstGeom prst="rect">
              <a:avLst/>
            </a:prstGeom>
            <a:noFill/>
            <a:ln w="9525">
              <a:noFill/>
              <a:miter lim="800000"/>
              <a:headEnd/>
              <a:tailEnd/>
            </a:ln>
          </p:spPr>
          <p:txBody>
            <a:bodyPr>
              <a:spAutoFit/>
            </a:bodyPr>
            <a:lstStyle/>
            <a:p>
              <a:pPr algn="ctr"/>
              <a:r>
                <a:rPr lang="en-US" b="1" dirty="0">
                  <a:solidFill>
                    <a:srgbClr val="B2B2B2"/>
                  </a:solidFill>
                  <a:latin typeface="Arial" panose="020B0604020202020204" pitchFamily="34" charset="0"/>
                  <a:cs typeface="Arial" panose="020B0604020202020204" pitchFamily="34" charset="0"/>
                </a:rPr>
                <a:t>Dead Pool (</a:t>
              </a:r>
              <a:r>
                <a:rPr lang="en-US" b="1" dirty="0" smtClean="0">
                  <a:solidFill>
                    <a:srgbClr val="B2B2B2"/>
                  </a:solidFill>
                  <a:latin typeface="Arial" panose="020B0604020202020204" pitchFamily="34" charset="0"/>
                  <a:cs typeface="Arial" panose="020B0604020202020204" pitchFamily="34" charset="0"/>
                </a:rPr>
                <a:t>2.5 </a:t>
              </a:r>
              <a:r>
                <a:rPr lang="en-US" b="1" dirty="0">
                  <a:solidFill>
                    <a:srgbClr val="B2B2B2"/>
                  </a:solidFill>
                  <a:latin typeface="Arial" panose="020B0604020202020204" pitchFamily="34" charset="0"/>
                  <a:cs typeface="Arial" panose="020B0604020202020204" pitchFamily="34" charset="0"/>
                </a:rPr>
                <a:t>maf)</a:t>
              </a:r>
            </a:p>
          </p:txBody>
        </p:sp>
        <p:sp>
          <p:nvSpPr>
            <p:cNvPr id="20508" name="Text Box 35"/>
            <p:cNvSpPr txBox="1">
              <a:spLocks noChangeArrowheads="1"/>
            </p:cNvSpPr>
            <p:nvPr/>
          </p:nvSpPr>
          <p:spPr bwMode="auto">
            <a:xfrm>
              <a:off x="1086836" y="1981200"/>
              <a:ext cx="1132156" cy="369332"/>
            </a:xfrm>
            <a:prstGeom prst="rect">
              <a:avLst/>
            </a:prstGeom>
            <a:noFill/>
            <a:ln w="9525">
              <a:noFill/>
              <a:miter lim="800000"/>
              <a:headEnd/>
              <a:tailEnd/>
            </a:ln>
          </p:spPr>
          <p:txBody>
            <a:bodyPr wrap="square">
              <a:spAutoFit/>
            </a:bodyPr>
            <a:lstStyle/>
            <a:p>
              <a:pPr algn="ctr"/>
              <a:r>
                <a:rPr lang="en-US" b="1" dirty="0">
                  <a:solidFill>
                    <a:srgbClr val="FFFFFF"/>
                  </a:solidFill>
                  <a:latin typeface="Arial" panose="020B0604020202020204" pitchFamily="34" charset="0"/>
                  <a:cs typeface="Arial" panose="020B0604020202020204" pitchFamily="34" charset="0"/>
                </a:rPr>
                <a:t>1,145 ft</a:t>
              </a:r>
            </a:p>
          </p:txBody>
        </p:sp>
        <p:sp>
          <p:nvSpPr>
            <p:cNvPr id="20513" name="Text Box 11"/>
            <p:cNvSpPr txBox="1">
              <a:spLocks noChangeArrowheads="1"/>
            </p:cNvSpPr>
            <p:nvPr/>
          </p:nvSpPr>
          <p:spPr bwMode="auto">
            <a:xfrm>
              <a:off x="1380792" y="3175492"/>
              <a:ext cx="1132155" cy="369332"/>
            </a:xfrm>
            <a:prstGeom prst="rect">
              <a:avLst/>
            </a:prstGeom>
            <a:noFill/>
            <a:ln w="9525">
              <a:noFill/>
              <a:miter lim="800000"/>
              <a:headEnd/>
              <a:tailEnd/>
            </a:ln>
          </p:spPr>
          <p:txBody>
            <a:bodyPr wrap="square">
              <a:spAutoFit/>
            </a:bodyPr>
            <a:lstStyle/>
            <a:p>
              <a:pPr algn="ctr"/>
              <a:r>
                <a:rPr lang="en-US" b="1" dirty="0">
                  <a:solidFill>
                    <a:srgbClr val="FFFFFF"/>
                  </a:solidFill>
                  <a:latin typeface="Arial" panose="020B0604020202020204" pitchFamily="34" charset="0"/>
                  <a:cs typeface="Arial" panose="020B0604020202020204" pitchFamily="34" charset="0"/>
                </a:rPr>
                <a:t>1,075 ft</a:t>
              </a:r>
            </a:p>
          </p:txBody>
        </p:sp>
        <p:sp>
          <p:nvSpPr>
            <p:cNvPr id="20514" name="Line 24"/>
            <p:cNvSpPr>
              <a:spLocks noChangeShapeType="1"/>
            </p:cNvSpPr>
            <p:nvPr/>
          </p:nvSpPr>
          <p:spPr bwMode="auto">
            <a:xfrm>
              <a:off x="2500361" y="3352800"/>
              <a:ext cx="4394263" cy="7358"/>
            </a:xfrm>
            <a:prstGeom prst="line">
              <a:avLst/>
            </a:prstGeom>
            <a:noFill/>
            <a:ln w="63500">
              <a:solidFill>
                <a:srgbClr val="FFFFCC"/>
              </a:solidFill>
              <a:round/>
              <a:headEnd/>
              <a:tailEnd/>
            </a:ln>
          </p:spPr>
          <p:txBody>
            <a:bodyPr/>
            <a:lstStyle/>
            <a:p>
              <a:endParaRPr lang="en-US">
                <a:solidFill>
                  <a:srgbClr val="000000"/>
                </a:solidFill>
                <a:latin typeface="Arial" charset="0"/>
              </a:endParaRPr>
            </a:p>
          </p:txBody>
        </p:sp>
        <p:sp>
          <p:nvSpPr>
            <p:cNvPr id="20515" name="Text Box 19"/>
            <p:cNvSpPr txBox="1">
              <a:spLocks noChangeArrowheads="1"/>
            </p:cNvSpPr>
            <p:nvPr/>
          </p:nvSpPr>
          <p:spPr bwMode="auto">
            <a:xfrm>
              <a:off x="2676192" y="3328416"/>
              <a:ext cx="4038600" cy="738664"/>
            </a:xfrm>
            <a:prstGeom prst="rect">
              <a:avLst/>
            </a:prstGeom>
            <a:noFill/>
            <a:ln w="9525">
              <a:noFill/>
              <a:miter lim="800000"/>
              <a:headEnd/>
              <a:tailEnd/>
            </a:ln>
          </p:spPr>
          <p:txBody>
            <a:bodyPr wrap="square">
              <a:spAutoFit/>
            </a:bodyPr>
            <a:lstStyle/>
            <a:p>
              <a:pPr algn="ctr"/>
              <a:r>
                <a:rPr lang="en-US" b="1" dirty="0" smtClean="0">
                  <a:solidFill>
                    <a:srgbClr val="FFFFCC"/>
                  </a:solidFill>
                  <a:latin typeface="Arial" panose="020B0604020202020204" pitchFamily="34" charset="0"/>
                  <a:cs typeface="Arial" panose="020B0604020202020204" pitchFamily="34" charset="0"/>
                </a:rPr>
                <a:t>Level 1 Shortage Conditions</a:t>
              </a:r>
            </a:p>
            <a:p>
              <a:pPr algn="ctr"/>
              <a:r>
                <a:rPr lang="en-US" sz="1200" b="1" i="1" dirty="0" smtClean="0">
                  <a:solidFill>
                    <a:srgbClr val="FFFFCC"/>
                  </a:solidFill>
                  <a:latin typeface="Arial" panose="020B0604020202020204" pitchFamily="34" charset="0"/>
                  <a:cs typeface="Arial" panose="020B0604020202020204" pitchFamily="34" charset="0"/>
                </a:rPr>
                <a:t>U.S. Lower Basin Shortage = 333 kaf </a:t>
              </a:r>
            </a:p>
            <a:p>
              <a:pPr algn="ctr"/>
              <a:r>
                <a:rPr lang="en-US" sz="1200" b="1" i="1" dirty="0" smtClean="0">
                  <a:solidFill>
                    <a:srgbClr val="FFFFCC"/>
                  </a:solidFill>
                  <a:latin typeface="Arial" panose="020B0604020202020204" pitchFamily="34" charset="0"/>
                  <a:cs typeface="Arial" panose="020B0604020202020204" pitchFamily="34" charset="0"/>
                </a:rPr>
                <a:t>Mexico Reduction = 50 kaf </a:t>
              </a:r>
              <a:endParaRPr lang="en-US" sz="1200" b="1" i="1" dirty="0">
                <a:solidFill>
                  <a:srgbClr val="FFFFCC"/>
                </a:solidFill>
                <a:latin typeface="Arial" panose="020B0604020202020204" pitchFamily="34" charset="0"/>
                <a:cs typeface="Arial" panose="020B0604020202020204" pitchFamily="34" charset="0"/>
              </a:endParaRPr>
            </a:p>
          </p:txBody>
        </p:sp>
        <p:sp>
          <p:nvSpPr>
            <p:cNvPr id="20517" name="Text Box 11"/>
            <p:cNvSpPr txBox="1">
              <a:spLocks noChangeArrowheads="1"/>
            </p:cNvSpPr>
            <p:nvPr/>
          </p:nvSpPr>
          <p:spPr bwMode="auto">
            <a:xfrm>
              <a:off x="1533192" y="3882414"/>
              <a:ext cx="1132155" cy="369332"/>
            </a:xfrm>
            <a:prstGeom prst="rect">
              <a:avLst/>
            </a:prstGeom>
            <a:noFill/>
            <a:ln w="9525">
              <a:noFill/>
              <a:miter lim="800000"/>
              <a:headEnd/>
              <a:tailEnd/>
            </a:ln>
          </p:spPr>
          <p:txBody>
            <a:bodyPr wrap="square">
              <a:spAutoFit/>
            </a:bodyPr>
            <a:lstStyle/>
            <a:p>
              <a:pPr algn="ctr"/>
              <a:r>
                <a:rPr lang="en-US" b="1" dirty="0">
                  <a:solidFill>
                    <a:srgbClr val="FFFFFF"/>
                  </a:solidFill>
                  <a:latin typeface="Arial" panose="020B0604020202020204" pitchFamily="34" charset="0"/>
                  <a:cs typeface="Arial" panose="020B0604020202020204" pitchFamily="34" charset="0"/>
                </a:rPr>
                <a:t>1,050 ft</a:t>
              </a:r>
            </a:p>
          </p:txBody>
        </p:sp>
        <p:sp>
          <p:nvSpPr>
            <p:cNvPr id="44" name="Text Box 11"/>
            <p:cNvSpPr txBox="1">
              <a:spLocks noChangeArrowheads="1"/>
            </p:cNvSpPr>
            <p:nvPr/>
          </p:nvSpPr>
          <p:spPr bwMode="auto">
            <a:xfrm>
              <a:off x="1761792" y="4581144"/>
              <a:ext cx="1132155" cy="369332"/>
            </a:xfrm>
            <a:prstGeom prst="rect">
              <a:avLst/>
            </a:prstGeom>
            <a:noFill/>
            <a:ln w="9525">
              <a:noFill/>
              <a:miter lim="800000"/>
              <a:headEnd/>
              <a:tailEnd/>
            </a:ln>
          </p:spPr>
          <p:txBody>
            <a:bodyPr wrap="square">
              <a:spAutoFit/>
            </a:bodyPr>
            <a:lstStyle/>
            <a:p>
              <a:pPr algn="ctr"/>
              <a:r>
                <a:rPr lang="en-US" b="1" dirty="0" smtClean="0">
                  <a:solidFill>
                    <a:srgbClr val="FFFFFF"/>
                  </a:solidFill>
                  <a:latin typeface="Arial" panose="020B0604020202020204" pitchFamily="34" charset="0"/>
                  <a:cs typeface="Arial" panose="020B0604020202020204" pitchFamily="34" charset="0"/>
                </a:rPr>
                <a:t>1,025 </a:t>
              </a:r>
              <a:r>
                <a:rPr lang="en-US" b="1" dirty="0">
                  <a:solidFill>
                    <a:srgbClr val="FFFFFF"/>
                  </a:solidFill>
                  <a:latin typeface="Arial" panose="020B0604020202020204" pitchFamily="34" charset="0"/>
                  <a:cs typeface="Arial" panose="020B0604020202020204" pitchFamily="34" charset="0"/>
                </a:rPr>
                <a:t>ft</a:t>
              </a:r>
            </a:p>
          </p:txBody>
        </p:sp>
        <p:sp>
          <p:nvSpPr>
            <p:cNvPr id="47" name="Text Box 19"/>
            <p:cNvSpPr txBox="1">
              <a:spLocks noChangeArrowheads="1"/>
            </p:cNvSpPr>
            <p:nvPr/>
          </p:nvSpPr>
          <p:spPr bwMode="auto">
            <a:xfrm>
              <a:off x="2676192" y="4038600"/>
              <a:ext cx="4038600" cy="738664"/>
            </a:xfrm>
            <a:prstGeom prst="rect">
              <a:avLst/>
            </a:prstGeom>
            <a:noFill/>
            <a:ln w="9525">
              <a:noFill/>
              <a:miter lim="800000"/>
              <a:headEnd/>
              <a:tailEnd/>
            </a:ln>
          </p:spPr>
          <p:txBody>
            <a:bodyPr wrap="square">
              <a:spAutoFit/>
            </a:bodyPr>
            <a:lstStyle/>
            <a:p>
              <a:pPr algn="ctr"/>
              <a:r>
                <a:rPr lang="en-US" b="1" dirty="0" smtClean="0">
                  <a:solidFill>
                    <a:srgbClr val="FFFFCC"/>
                  </a:solidFill>
                  <a:latin typeface="Arial" panose="020B0604020202020204" pitchFamily="34" charset="0"/>
                  <a:cs typeface="Arial" panose="020B0604020202020204" pitchFamily="34" charset="0"/>
                </a:rPr>
                <a:t>Level 2 Shortage Conditions</a:t>
              </a:r>
            </a:p>
            <a:p>
              <a:pPr algn="ctr"/>
              <a:r>
                <a:rPr lang="en-US" sz="1200" b="1" i="1" dirty="0" smtClean="0">
                  <a:solidFill>
                    <a:srgbClr val="FFFFCC"/>
                  </a:solidFill>
                  <a:latin typeface="Arial" panose="020B0604020202020204" pitchFamily="34" charset="0"/>
                  <a:cs typeface="Arial" panose="020B0604020202020204" pitchFamily="34" charset="0"/>
                </a:rPr>
                <a:t>U.S. Lower Basin Shortage = 417 kaf</a:t>
              </a:r>
            </a:p>
            <a:p>
              <a:pPr algn="ctr"/>
              <a:r>
                <a:rPr lang="en-US" sz="1200" b="1" i="1" dirty="0" smtClean="0">
                  <a:solidFill>
                    <a:srgbClr val="FFFFCC"/>
                  </a:solidFill>
                  <a:latin typeface="Arial" panose="020B0604020202020204" pitchFamily="34" charset="0"/>
                  <a:cs typeface="Arial" panose="020B0604020202020204" pitchFamily="34" charset="0"/>
                </a:rPr>
                <a:t>Mexico Reduction = 70 kaf</a:t>
              </a:r>
              <a:endParaRPr lang="en-US" sz="1200" b="1" i="1" dirty="0">
                <a:solidFill>
                  <a:srgbClr val="FFFFCC"/>
                </a:solidFill>
                <a:latin typeface="Arial" panose="020B0604020202020204" pitchFamily="34" charset="0"/>
                <a:cs typeface="Arial" panose="020B0604020202020204" pitchFamily="34" charset="0"/>
              </a:endParaRPr>
            </a:p>
          </p:txBody>
        </p:sp>
        <p:sp>
          <p:nvSpPr>
            <p:cNvPr id="48" name="Text Box 19"/>
            <p:cNvSpPr txBox="1">
              <a:spLocks noChangeArrowheads="1"/>
            </p:cNvSpPr>
            <p:nvPr/>
          </p:nvSpPr>
          <p:spPr bwMode="auto">
            <a:xfrm>
              <a:off x="2689112" y="4747736"/>
              <a:ext cx="4038600" cy="738664"/>
            </a:xfrm>
            <a:prstGeom prst="rect">
              <a:avLst/>
            </a:prstGeom>
            <a:noFill/>
            <a:ln w="9525">
              <a:noFill/>
              <a:miter lim="800000"/>
              <a:headEnd/>
              <a:tailEnd/>
            </a:ln>
          </p:spPr>
          <p:txBody>
            <a:bodyPr wrap="square">
              <a:spAutoFit/>
            </a:bodyPr>
            <a:lstStyle/>
            <a:p>
              <a:pPr algn="ctr"/>
              <a:r>
                <a:rPr lang="en-US" b="1" dirty="0" smtClean="0">
                  <a:solidFill>
                    <a:srgbClr val="FFFFCC"/>
                  </a:solidFill>
                  <a:latin typeface="Arial" panose="020B0604020202020204" pitchFamily="34" charset="0"/>
                  <a:cs typeface="Arial" panose="020B0604020202020204" pitchFamily="34" charset="0"/>
                </a:rPr>
                <a:t>Level 3 Shortage Conditions</a:t>
              </a:r>
            </a:p>
            <a:p>
              <a:pPr algn="ctr"/>
              <a:r>
                <a:rPr lang="en-US" sz="1200" b="1" i="1" dirty="0" smtClean="0">
                  <a:solidFill>
                    <a:srgbClr val="FFFFCC"/>
                  </a:solidFill>
                  <a:latin typeface="Arial" panose="020B0604020202020204" pitchFamily="34" charset="0"/>
                  <a:cs typeface="Arial" panose="020B0604020202020204" pitchFamily="34" charset="0"/>
                </a:rPr>
                <a:t>U.S. Lower Basin Shortage = 500 kaf </a:t>
              </a:r>
            </a:p>
            <a:p>
              <a:pPr algn="ctr"/>
              <a:r>
                <a:rPr lang="en-US" sz="1200" b="1" i="1" dirty="0" smtClean="0">
                  <a:solidFill>
                    <a:srgbClr val="FFFFCC"/>
                  </a:solidFill>
                  <a:latin typeface="Arial" panose="020B0604020202020204" pitchFamily="34" charset="0"/>
                  <a:cs typeface="Arial" panose="020B0604020202020204" pitchFamily="34" charset="0"/>
                </a:rPr>
                <a:t>Mexico Reduction = 125 kaf</a:t>
              </a:r>
              <a:endParaRPr lang="en-US" sz="1200" b="1" i="1" dirty="0">
                <a:solidFill>
                  <a:srgbClr val="FFFFCC"/>
                </a:solidFill>
                <a:latin typeface="Arial" panose="020B0604020202020204" pitchFamily="34" charset="0"/>
                <a:cs typeface="Arial" panose="020B0604020202020204" pitchFamily="34" charset="0"/>
              </a:endParaRPr>
            </a:p>
          </p:txBody>
        </p:sp>
      </p:grpSp>
      <p:sp>
        <p:nvSpPr>
          <p:cNvPr id="20484" name="Line 4"/>
          <p:cNvSpPr>
            <a:spLocks noChangeShapeType="1"/>
          </p:cNvSpPr>
          <p:nvPr/>
        </p:nvSpPr>
        <p:spPr bwMode="auto">
          <a:xfrm flipV="1">
            <a:off x="3173584" y="5827776"/>
            <a:ext cx="3037952" cy="9144"/>
          </a:xfrm>
          <a:prstGeom prst="line">
            <a:avLst/>
          </a:prstGeom>
          <a:noFill/>
          <a:ln w="63500">
            <a:solidFill>
              <a:srgbClr val="969696"/>
            </a:solidFill>
            <a:round/>
            <a:headEnd/>
            <a:tailEnd/>
          </a:ln>
        </p:spPr>
        <p:txBody>
          <a:bodyPr/>
          <a:lstStyle/>
          <a:p>
            <a:endParaRPr lang="en-US">
              <a:solidFill>
                <a:srgbClr val="000000"/>
              </a:solidFill>
              <a:latin typeface="Arial" charset="0"/>
            </a:endParaRPr>
          </a:p>
        </p:txBody>
      </p:sp>
      <p:sp>
        <p:nvSpPr>
          <p:cNvPr id="20500" name="Line 22"/>
          <p:cNvSpPr>
            <a:spLocks noChangeShapeType="1"/>
          </p:cNvSpPr>
          <p:nvPr/>
        </p:nvSpPr>
        <p:spPr bwMode="auto">
          <a:xfrm>
            <a:off x="2902600" y="4768120"/>
            <a:ext cx="3603688" cy="18288"/>
          </a:xfrm>
          <a:prstGeom prst="line">
            <a:avLst/>
          </a:prstGeom>
          <a:noFill/>
          <a:ln w="63500">
            <a:solidFill>
              <a:srgbClr val="FFFFCC"/>
            </a:solidFill>
            <a:round/>
            <a:headEnd/>
            <a:tailEnd/>
          </a:ln>
        </p:spPr>
        <p:txBody>
          <a:bodyPr/>
          <a:lstStyle/>
          <a:p>
            <a:endParaRPr lang="en-US">
              <a:solidFill>
                <a:srgbClr val="000000"/>
              </a:solidFill>
              <a:latin typeface="Arial" charset="0"/>
            </a:endParaRPr>
          </a:p>
        </p:txBody>
      </p:sp>
      <p:sp>
        <p:nvSpPr>
          <p:cNvPr id="20516" name="Line 4"/>
          <p:cNvSpPr>
            <a:spLocks noChangeShapeType="1"/>
          </p:cNvSpPr>
          <p:nvPr/>
        </p:nvSpPr>
        <p:spPr bwMode="auto">
          <a:xfrm>
            <a:off x="2700386" y="4069080"/>
            <a:ext cx="3996118" cy="0"/>
          </a:xfrm>
          <a:prstGeom prst="line">
            <a:avLst/>
          </a:prstGeom>
          <a:noFill/>
          <a:ln w="63500">
            <a:solidFill>
              <a:srgbClr val="FFFFCC"/>
            </a:solidFill>
            <a:round/>
            <a:headEnd/>
            <a:tailEnd/>
          </a:ln>
        </p:spPr>
        <p:txBody>
          <a:bodyPr/>
          <a:lstStyle/>
          <a:p>
            <a:endParaRPr lang="en-US">
              <a:solidFill>
                <a:srgbClr val="000000"/>
              </a:solidFill>
              <a:latin typeface="Arial" charset="0"/>
            </a:endParaRPr>
          </a:p>
        </p:txBody>
      </p:sp>
      <p:sp>
        <p:nvSpPr>
          <p:cNvPr id="49" name="Line 4"/>
          <p:cNvSpPr>
            <a:spLocks noChangeShapeType="1"/>
          </p:cNvSpPr>
          <p:nvPr/>
        </p:nvSpPr>
        <p:spPr bwMode="auto">
          <a:xfrm flipV="1">
            <a:off x="3059336" y="5490412"/>
            <a:ext cx="3255264" cy="0"/>
          </a:xfrm>
          <a:prstGeom prst="line">
            <a:avLst/>
          </a:prstGeom>
          <a:noFill/>
          <a:ln w="63500">
            <a:solidFill>
              <a:srgbClr val="969696"/>
            </a:solidFill>
            <a:round/>
            <a:headEnd/>
            <a:tailEnd/>
          </a:ln>
        </p:spPr>
        <p:txBody>
          <a:bodyPr/>
          <a:lstStyle/>
          <a:p>
            <a:endParaRPr lang="en-US">
              <a:solidFill>
                <a:srgbClr val="000000"/>
              </a:solidFill>
              <a:latin typeface="Arial" charset="0"/>
            </a:endParaRPr>
          </a:p>
        </p:txBody>
      </p:sp>
      <p:sp>
        <p:nvSpPr>
          <p:cNvPr id="50" name="Slide Number Placeholder 2"/>
          <p:cNvSpPr>
            <a:spLocks noGrp="1"/>
          </p:cNvSpPr>
          <p:nvPr>
            <p:ph type="sldNum" sz="quarter" idx="12"/>
          </p:nvPr>
        </p:nvSpPr>
        <p:spPr>
          <a:xfrm>
            <a:off x="-13252" y="6556651"/>
            <a:ext cx="423784" cy="341105"/>
          </a:xfrm>
        </p:spPr>
        <p:txBody>
          <a:bodyPr/>
          <a:lstStyle/>
          <a:p>
            <a:pPr algn="l">
              <a:defRPr/>
            </a:pPr>
            <a:fld id="{EA9AAB2F-5DD1-4AF1-9884-AC7966C4438F}" type="slidenum">
              <a:rPr lang="en-US" smtClean="0">
                <a:solidFill>
                  <a:srgbClr val="FFFFFF"/>
                </a:solidFill>
                <a:latin typeface="Arial" panose="020B0604020202020204" pitchFamily="34" charset="0"/>
                <a:cs typeface="Arial" panose="020B0604020202020204" pitchFamily="34" charset="0"/>
              </a:rPr>
              <a:pPr algn="l">
                <a:defRPr/>
              </a:pPr>
              <a:t>13</a:t>
            </a:fld>
            <a:endParaRPr lang="en-US" dirty="0">
              <a:solidFill>
                <a:srgbClr val="FFFFFF"/>
              </a:solidFill>
              <a:latin typeface="Arial" panose="020B0604020202020204" pitchFamily="34" charset="0"/>
              <a:cs typeface="Arial" panose="020B0604020202020204" pitchFamily="34" charset="0"/>
            </a:endParaRPr>
          </a:p>
        </p:txBody>
      </p:sp>
      <p:sp>
        <p:nvSpPr>
          <p:cNvPr id="41" name="TextBox 40"/>
          <p:cNvSpPr txBox="1"/>
          <p:nvPr/>
        </p:nvSpPr>
        <p:spPr>
          <a:xfrm>
            <a:off x="380464" y="6374441"/>
            <a:ext cx="4540390" cy="461665"/>
          </a:xfrm>
          <a:prstGeom prst="rect">
            <a:avLst/>
          </a:prstGeom>
          <a:noFill/>
        </p:spPr>
        <p:txBody>
          <a:bodyPr wrap="square" rtlCol="0">
            <a:spAutoFit/>
          </a:bodyPr>
          <a:lstStyle/>
          <a:p>
            <a:r>
              <a:rPr lang="en-US" sz="1200" b="1" baseline="30000" dirty="0" smtClean="0">
                <a:solidFill>
                  <a:srgbClr val="FFFFFF"/>
                </a:solidFill>
                <a:latin typeface="Arial"/>
                <a:cs typeface="Calibri" pitchFamily="34" charset="0"/>
              </a:rPr>
              <a:t>1 </a:t>
            </a:r>
            <a:r>
              <a:rPr lang="en-US" sz="1200" b="1" dirty="0" smtClean="0">
                <a:solidFill>
                  <a:srgbClr val="FFFFFF"/>
                </a:solidFill>
                <a:latin typeface="Arial"/>
              </a:rPr>
              <a:t>U.S. Lower Basin shortage volumes based on the 2007 Interim Guidelines; Mexico reductions based on Minute 319.</a:t>
            </a:r>
          </a:p>
        </p:txBody>
      </p:sp>
      <p:sp>
        <p:nvSpPr>
          <p:cNvPr id="20486" name="AutoShape 6"/>
          <p:cNvSpPr>
            <a:spLocks noChangeArrowheads="1"/>
          </p:cNvSpPr>
          <p:nvPr/>
        </p:nvSpPr>
        <p:spPr bwMode="auto">
          <a:xfrm>
            <a:off x="5180518" y="685800"/>
            <a:ext cx="2439149" cy="2286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0C0C0"/>
          </a:solidFill>
          <a:ln w="25400">
            <a:noFill/>
            <a:miter lim="800000"/>
            <a:headEnd/>
            <a:tailEnd/>
          </a:ln>
        </p:spPr>
        <p:txBody>
          <a:bodyPr wrap="none" anchor="ctr"/>
          <a:lstStyle/>
          <a:p>
            <a:endParaRPr lang="en-US">
              <a:solidFill>
                <a:srgbClr val="000000"/>
              </a:solidFill>
              <a:latin typeface="Arial" charset="0"/>
            </a:endParaRPr>
          </a:p>
        </p:txBody>
      </p:sp>
      <p:sp>
        <p:nvSpPr>
          <p:cNvPr id="20489" name="Rectangle 9"/>
          <p:cNvSpPr>
            <a:spLocks noChangeArrowheads="1"/>
          </p:cNvSpPr>
          <p:nvPr/>
        </p:nvSpPr>
        <p:spPr bwMode="auto">
          <a:xfrm>
            <a:off x="3448240" y="685800"/>
            <a:ext cx="2590800" cy="2286000"/>
          </a:xfrm>
          <a:prstGeom prst="rect">
            <a:avLst/>
          </a:prstGeom>
          <a:solidFill>
            <a:srgbClr val="C0C0C0"/>
          </a:solidFill>
          <a:ln w="9525">
            <a:noFill/>
            <a:miter lim="800000"/>
            <a:headEnd/>
            <a:tailEnd/>
          </a:ln>
        </p:spPr>
        <p:txBody>
          <a:bodyPr wrap="none" anchor="ctr"/>
          <a:lstStyle/>
          <a:p>
            <a:endParaRPr lang="en-US">
              <a:solidFill>
                <a:srgbClr val="000000"/>
              </a:solidFill>
              <a:latin typeface="Arial" charset="0"/>
            </a:endParaRPr>
          </a:p>
        </p:txBody>
      </p:sp>
      <p:sp>
        <p:nvSpPr>
          <p:cNvPr id="20485" name="AutoShape 5"/>
          <p:cNvSpPr>
            <a:spLocks noChangeArrowheads="1"/>
          </p:cNvSpPr>
          <p:nvPr/>
        </p:nvSpPr>
        <p:spPr bwMode="auto">
          <a:xfrm>
            <a:off x="1771542" y="681038"/>
            <a:ext cx="2418601" cy="2290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lumMod val="75000"/>
            </a:schemeClr>
          </a:solidFill>
          <a:ln w="9525">
            <a:noFill/>
            <a:miter lim="800000"/>
            <a:headEnd/>
            <a:tailEnd/>
          </a:ln>
        </p:spPr>
        <p:txBody>
          <a:bodyPr wrap="none" anchor="ctr"/>
          <a:lstStyle/>
          <a:p>
            <a:endParaRPr lang="en-US">
              <a:solidFill>
                <a:srgbClr val="000000"/>
              </a:solidFill>
              <a:latin typeface="Arial" charset="0"/>
            </a:endParaRPr>
          </a:p>
        </p:txBody>
      </p:sp>
      <p:sp>
        <p:nvSpPr>
          <p:cNvPr id="20518" name="Text Box 19"/>
          <p:cNvSpPr txBox="1">
            <a:spLocks noChangeArrowheads="1"/>
          </p:cNvSpPr>
          <p:nvPr/>
        </p:nvSpPr>
        <p:spPr bwMode="auto">
          <a:xfrm>
            <a:off x="1980344" y="1203325"/>
            <a:ext cx="5410200" cy="369332"/>
          </a:xfrm>
          <a:prstGeom prst="rect">
            <a:avLst/>
          </a:prstGeom>
          <a:noFill/>
          <a:ln w="9525">
            <a:noFill/>
            <a:miter lim="800000"/>
            <a:headEnd/>
            <a:tailEnd/>
          </a:ln>
        </p:spPr>
        <p:txBody>
          <a:bodyPr>
            <a:spAutoFit/>
          </a:bodyPr>
          <a:lstStyle/>
          <a:p>
            <a:pPr algn="ctr"/>
            <a:r>
              <a:rPr lang="en-US" b="1" dirty="0" smtClean="0">
                <a:solidFill>
                  <a:srgbClr val="FFFFCC"/>
                </a:solidFill>
                <a:latin typeface="Arial" panose="020B0604020202020204" pitchFamily="34" charset="0"/>
                <a:cs typeface="Arial" panose="020B0604020202020204" pitchFamily="34" charset="0"/>
              </a:rPr>
              <a:t>Flood Control or Surplus </a:t>
            </a:r>
            <a:r>
              <a:rPr lang="en-US" b="1" dirty="0">
                <a:solidFill>
                  <a:srgbClr val="FFFFCC"/>
                </a:solidFill>
                <a:latin typeface="Arial" panose="020B0604020202020204" pitchFamily="34" charset="0"/>
                <a:cs typeface="Arial" panose="020B0604020202020204" pitchFamily="34" charset="0"/>
              </a:rPr>
              <a:t>Conditions</a:t>
            </a:r>
          </a:p>
        </p:txBody>
      </p:sp>
      <p:sp>
        <p:nvSpPr>
          <p:cNvPr id="38" name="Line 32"/>
          <p:cNvSpPr>
            <a:spLocks noChangeShapeType="1"/>
          </p:cNvSpPr>
          <p:nvPr/>
        </p:nvSpPr>
        <p:spPr bwMode="auto">
          <a:xfrm>
            <a:off x="2209800" y="2209800"/>
            <a:ext cx="4953000" cy="0"/>
          </a:xfrm>
          <a:prstGeom prst="line">
            <a:avLst/>
          </a:prstGeom>
          <a:noFill/>
          <a:ln w="63500">
            <a:solidFill>
              <a:srgbClr val="FFFFCC"/>
            </a:solidFill>
            <a:round/>
            <a:headEnd/>
            <a:tailEnd/>
          </a:ln>
        </p:spPr>
        <p:txBody>
          <a:bodyPr/>
          <a:lstStyle/>
          <a:p>
            <a:endParaRPr lang="en-US">
              <a:solidFill>
                <a:srgbClr val="000000"/>
              </a:solidFill>
              <a:latin typeface="Arial" charset="0"/>
            </a:endParaRPr>
          </a:p>
        </p:txBody>
      </p:sp>
      <p:sp>
        <p:nvSpPr>
          <p:cNvPr id="20519" name="Text Box 19"/>
          <p:cNvSpPr txBox="1">
            <a:spLocks noChangeArrowheads="1"/>
          </p:cNvSpPr>
          <p:nvPr/>
        </p:nvSpPr>
        <p:spPr bwMode="auto">
          <a:xfrm>
            <a:off x="2285144" y="2438400"/>
            <a:ext cx="4800600" cy="369332"/>
          </a:xfrm>
          <a:prstGeom prst="rect">
            <a:avLst/>
          </a:prstGeom>
          <a:noFill/>
          <a:ln w="9525">
            <a:noFill/>
            <a:miter lim="800000"/>
            <a:headEnd/>
            <a:tailEnd/>
          </a:ln>
        </p:spPr>
        <p:txBody>
          <a:bodyPr wrap="square">
            <a:spAutoFit/>
          </a:bodyPr>
          <a:lstStyle/>
          <a:p>
            <a:pPr algn="ctr"/>
            <a:r>
              <a:rPr lang="en-US" b="1" dirty="0">
                <a:solidFill>
                  <a:srgbClr val="FFFFCC"/>
                </a:solidFill>
                <a:latin typeface="Arial" panose="020B0604020202020204" pitchFamily="34" charset="0"/>
                <a:cs typeface="Arial" panose="020B0604020202020204" pitchFamily="34" charset="0"/>
              </a:rPr>
              <a:t>Normal or ICS Surplus Conditions</a:t>
            </a:r>
          </a:p>
        </p:txBody>
      </p:sp>
      <p:sp>
        <p:nvSpPr>
          <p:cNvPr id="39" name="Line 24"/>
          <p:cNvSpPr>
            <a:spLocks noChangeShapeType="1"/>
          </p:cNvSpPr>
          <p:nvPr/>
        </p:nvSpPr>
        <p:spPr bwMode="auto">
          <a:xfrm>
            <a:off x="2402990" y="2983528"/>
            <a:ext cx="4759810" cy="22758"/>
          </a:xfrm>
          <a:prstGeom prst="line">
            <a:avLst/>
          </a:prstGeom>
          <a:noFill/>
          <a:ln w="63500">
            <a:solidFill>
              <a:schemeClr val="tx1"/>
            </a:solidFill>
            <a:prstDash val="sysDot"/>
            <a:round/>
            <a:headEnd/>
            <a:tailEnd type="triangle" w="med" len="med"/>
          </a:ln>
        </p:spPr>
        <p:txBody>
          <a:bodyPr/>
          <a:lstStyle/>
          <a:p>
            <a:endParaRPr lang="en-US">
              <a:solidFill>
                <a:srgbClr val="000000"/>
              </a:solidFill>
              <a:latin typeface="Arial" charset="0"/>
            </a:endParaRPr>
          </a:p>
        </p:txBody>
      </p:sp>
      <p:sp>
        <p:nvSpPr>
          <p:cNvPr id="37" name="TextBox 36"/>
          <p:cNvSpPr txBox="1"/>
          <p:nvPr/>
        </p:nvSpPr>
        <p:spPr>
          <a:xfrm>
            <a:off x="3108906" y="2943816"/>
            <a:ext cx="2362200" cy="276999"/>
          </a:xfrm>
          <a:prstGeom prst="rect">
            <a:avLst/>
          </a:prstGeom>
          <a:noFill/>
        </p:spPr>
        <p:txBody>
          <a:bodyPr wrap="square" rtlCol="0">
            <a:spAutoFit/>
          </a:bodyPr>
          <a:lstStyle/>
          <a:p>
            <a:pPr algn="r"/>
            <a:r>
              <a:rPr lang="en-US" sz="1200" b="1" i="1" dirty="0" smtClean="0">
                <a:solidFill>
                  <a:srgbClr val="FFFFFF"/>
                </a:solidFill>
                <a:latin typeface="Arial" charset="0"/>
              </a:rPr>
              <a:t>As of January 10, 2016</a:t>
            </a:r>
            <a:endParaRPr lang="en-US" sz="1200" b="1" i="1" dirty="0">
              <a:solidFill>
                <a:srgbClr val="FFFFFF"/>
              </a:solidFill>
              <a:latin typeface="Arial" charset="0"/>
            </a:endParaRPr>
          </a:p>
        </p:txBody>
      </p:sp>
      <p:sp>
        <p:nvSpPr>
          <p:cNvPr id="45" name="Text Box 12"/>
          <p:cNvSpPr txBox="1">
            <a:spLocks noChangeArrowheads="1"/>
          </p:cNvSpPr>
          <p:nvPr/>
        </p:nvSpPr>
        <p:spPr bwMode="auto">
          <a:xfrm>
            <a:off x="7108708" y="3227222"/>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9.6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37%</a:t>
            </a:r>
            <a:endParaRPr lang="en-US" sz="1600" b="1" dirty="0">
              <a:solidFill>
                <a:srgbClr val="FFFFFF"/>
              </a:solidFill>
              <a:latin typeface="Arial" panose="020B0604020202020204" pitchFamily="34" charset="0"/>
              <a:cs typeface="Arial" panose="020B0604020202020204" pitchFamily="34" charset="0"/>
            </a:endParaRPr>
          </a:p>
        </p:txBody>
      </p:sp>
      <p:sp>
        <p:nvSpPr>
          <p:cNvPr id="51" name="Line 23"/>
          <p:cNvSpPr>
            <a:spLocks noChangeShapeType="1"/>
          </p:cNvSpPr>
          <p:nvPr/>
        </p:nvSpPr>
        <p:spPr bwMode="auto">
          <a:xfrm>
            <a:off x="1818473" y="997657"/>
            <a:ext cx="5733941" cy="19801"/>
          </a:xfrm>
          <a:prstGeom prst="line">
            <a:avLst/>
          </a:prstGeom>
          <a:noFill/>
          <a:ln w="63500">
            <a:solidFill>
              <a:srgbClr val="FFFFCC"/>
            </a:solidFill>
            <a:round/>
            <a:headEnd/>
            <a:tailEnd/>
          </a:ln>
        </p:spPr>
        <p:txBody>
          <a:bodyPr/>
          <a:lstStyle/>
          <a:p>
            <a:endParaRPr lang="en-US">
              <a:solidFill>
                <a:srgbClr val="000000"/>
              </a:solidFill>
              <a:latin typeface="Arial" charset="0"/>
            </a:endParaRPr>
          </a:p>
        </p:txBody>
      </p:sp>
      <p:sp>
        <p:nvSpPr>
          <p:cNvPr id="52" name="Text Box 16"/>
          <p:cNvSpPr txBox="1">
            <a:spLocks noChangeArrowheads="1"/>
          </p:cNvSpPr>
          <p:nvPr/>
        </p:nvSpPr>
        <p:spPr bwMode="auto">
          <a:xfrm>
            <a:off x="500954" y="853794"/>
            <a:ext cx="1219200" cy="369332"/>
          </a:xfrm>
          <a:prstGeom prst="rect">
            <a:avLst/>
          </a:prstGeom>
          <a:noFill/>
          <a:ln w="9525">
            <a:noFill/>
            <a:miter lim="800000"/>
            <a:headEnd/>
            <a:tailEnd/>
          </a:ln>
        </p:spPr>
        <p:txBody>
          <a:bodyPr wrap="square">
            <a:spAutoFit/>
          </a:bodyPr>
          <a:lstStyle/>
          <a:p>
            <a:pPr algn="ctr"/>
            <a:r>
              <a:rPr lang="en-US" b="1" dirty="0" smtClean="0">
                <a:solidFill>
                  <a:srgbClr val="FFFFFF"/>
                </a:solidFill>
                <a:latin typeface="Arial" panose="020B0604020202020204" pitchFamily="34" charset="0"/>
                <a:cs typeface="Arial" panose="020B0604020202020204" pitchFamily="34" charset="0"/>
              </a:rPr>
              <a:t>1,219.6 </a:t>
            </a:r>
            <a:r>
              <a:rPr lang="en-US" b="1" dirty="0">
                <a:solidFill>
                  <a:srgbClr val="FFFFFF"/>
                </a:solidFill>
                <a:latin typeface="Arial" panose="020B0604020202020204" pitchFamily="34" charset="0"/>
                <a:cs typeface="Arial" panose="020B0604020202020204" pitchFamily="34" charset="0"/>
              </a:rPr>
              <a:t>ft</a:t>
            </a:r>
            <a:endParaRPr lang="en-US" dirty="0">
              <a:solidFill>
                <a:srgbClr val="FFFFFF"/>
              </a:solidFill>
              <a:latin typeface="Arial" panose="020B0604020202020204" pitchFamily="34" charset="0"/>
              <a:cs typeface="Arial" panose="020B0604020202020204" pitchFamily="34" charset="0"/>
            </a:endParaRPr>
          </a:p>
        </p:txBody>
      </p:sp>
      <p:sp>
        <p:nvSpPr>
          <p:cNvPr id="53" name="Text Box 12"/>
          <p:cNvSpPr txBox="1">
            <a:spLocks noChangeArrowheads="1"/>
          </p:cNvSpPr>
          <p:nvPr/>
        </p:nvSpPr>
        <p:spPr bwMode="auto">
          <a:xfrm>
            <a:off x="6921764" y="3882414"/>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7.7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29%</a:t>
            </a:r>
            <a:endParaRPr lang="en-US" sz="1600" b="1" dirty="0">
              <a:solidFill>
                <a:srgbClr val="FFFFFF"/>
              </a:solidFill>
              <a:latin typeface="Arial" panose="020B0604020202020204" pitchFamily="34" charset="0"/>
              <a:cs typeface="Arial" panose="020B0604020202020204" pitchFamily="34" charset="0"/>
            </a:endParaRPr>
          </a:p>
        </p:txBody>
      </p:sp>
      <p:sp>
        <p:nvSpPr>
          <p:cNvPr id="54" name="Text Box 12"/>
          <p:cNvSpPr txBox="1">
            <a:spLocks noChangeArrowheads="1"/>
          </p:cNvSpPr>
          <p:nvPr/>
        </p:nvSpPr>
        <p:spPr bwMode="auto">
          <a:xfrm>
            <a:off x="6790294" y="4581144"/>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6.0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23%</a:t>
            </a:r>
            <a:endParaRPr lang="en-US" sz="1600" b="1" dirty="0">
              <a:solidFill>
                <a:srgbClr val="FFFFFF"/>
              </a:solidFill>
              <a:latin typeface="Arial" panose="020B0604020202020204" pitchFamily="34" charset="0"/>
              <a:cs typeface="Arial" panose="020B0604020202020204" pitchFamily="34" charset="0"/>
            </a:endParaRPr>
          </a:p>
        </p:txBody>
      </p:sp>
      <p:sp>
        <p:nvSpPr>
          <p:cNvPr id="55" name="Text Box 12"/>
          <p:cNvSpPr txBox="1">
            <a:spLocks noChangeArrowheads="1"/>
          </p:cNvSpPr>
          <p:nvPr/>
        </p:nvSpPr>
        <p:spPr bwMode="auto">
          <a:xfrm>
            <a:off x="6541372" y="5291785"/>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4.5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17%</a:t>
            </a:r>
            <a:endParaRPr lang="en-US" sz="1600" b="1" dirty="0">
              <a:solidFill>
                <a:srgbClr val="FFFFFF"/>
              </a:solidFill>
              <a:latin typeface="Arial" panose="020B0604020202020204" pitchFamily="34" charset="0"/>
              <a:cs typeface="Arial" panose="020B0604020202020204" pitchFamily="34" charset="0"/>
            </a:endParaRPr>
          </a:p>
        </p:txBody>
      </p:sp>
      <p:sp>
        <p:nvSpPr>
          <p:cNvPr id="56" name="Text Box 12"/>
          <p:cNvSpPr txBox="1">
            <a:spLocks noChangeArrowheads="1"/>
          </p:cNvSpPr>
          <p:nvPr/>
        </p:nvSpPr>
        <p:spPr bwMode="auto">
          <a:xfrm>
            <a:off x="7562530" y="828380"/>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26.1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100%</a:t>
            </a:r>
            <a:endParaRPr lang="en-US" sz="1600" b="1" dirty="0">
              <a:solidFill>
                <a:srgbClr val="FFFFFF"/>
              </a:solidFill>
              <a:latin typeface="Arial" panose="020B0604020202020204" pitchFamily="34" charset="0"/>
              <a:cs typeface="Arial" panose="020B0604020202020204" pitchFamily="34" charset="0"/>
            </a:endParaRPr>
          </a:p>
        </p:txBody>
      </p:sp>
      <p:sp>
        <p:nvSpPr>
          <p:cNvPr id="57" name="Text Box 12"/>
          <p:cNvSpPr txBox="1">
            <a:spLocks noChangeArrowheads="1"/>
          </p:cNvSpPr>
          <p:nvPr/>
        </p:nvSpPr>
        <p:spPr bwMode="auto">
          <a:xfrm>
            <a:off x="7341695" y="1990872"/>
            <a:ext cx="1698344" cy="338554"/>
          </a:xfrm>
          <a:prstGeom prst="rect">
            <a:avLst/>
          </a:prstGeom>
          <a:noFill/>
          <a:ln w="9525">
            <a:noFill/>
            <a:miter lim="800000"/>
            <a:headEnd/>
            <a:tailEnd/>
          </a:ln>
        </p:spPr>
        <p:txBody>
          <a:bodyPr wrap="square">
            <a:spAutoFit/>
          </a:bodyPr>
          <a:lstStyle/>
          <a:p>
            <a:r>
              <a:rPr lang="en-US" sz="1600" b="1" dirty="0" smtClean="0">
                <a:solidFill>
                  <a:srgbClr val="FFFFFF"/>
                </a:solidFill>
                <a:latin typeface="Arial" panose="020B0604020202020204" pitchFamily="34" charset="0"/>
                <a:cs typeface="Arial" panose="020B0604020202020204" pitchFamily="34" charset="0"/>
              </a:rPr>
              <a:t>16.2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62%</a:t>
            </a:r>
            <a:endParaRPr lang="en-US" sz="1600" b="1" dirty="0">
              <a:solidFill>
                <a:srgbClr val="FFFFFF"/>
              </a:solidFill>
              <a:latin typeface="Arial" panose="020B0604020202020204" pitchFamily="34" charset="0"/>
              <a:cs typeface="Arial" panose="020B0604020202020204" pitchFamily="34" charset="0"/>
            </a:endParaRPr>
          </a:p>
        </p:txBody>
      </p:sp>
      <p:sp>
        <p:nvSpPr>
          <p:cNvPr id="58" name="Text Box 12"/>
          <p:cNvSpPr txBox="1">
            <a:spLocks noChangeArrowheads="1"/>
          </p:cNvSpPr>
          <p:nvPr/>
        </p:nvSpPr>
        <p:spPr bwMode="auto">
          <a:xfrm>
            <a:off x="6382265" y="5690390"/>
            <a:ext cx="1698344" cy="338554"/>
          </a:xfrm>
          <a:prstGeom prst="rect">
            <a:avLst/>
          </a:prstGeom>
          <a:noFill/>
          <a:ln w="9525">
            <a:noFill/>
            <a:miter lim="800000"/>
            <a:headEnd/>
            <a:tailEnd/>
          </a:ln>
        </p:spPr>
        <p:txBody>
          <a:bodyPr wrap="square">
            <a:spAutoFit/>
          </a:bodyPr>
          <a:lstStyle/>
          <a:p>
            <a:r>
              <a:rPr lang="en-US" sz="1600" b="1" dirty="0">
                <a:solidFill>
                  <a:srgbClr val="FFFFFF"/>
                </a:solidFill>
                <a:latin typeface="Arial" panose="020B0604020202020204" pitchFamily="34" charset="0"/>
                <a:cs typeface="Arial" panose="020B0604020202020204" pitchFamily="34" charset="0"/>
              </a:rPr>
              <a:t>0</a:t>
            </a:r>
            <a:r>
              <a:rPr lang="en-US" sz="1600" b="1" dirty="0" smtClean="0">
                <a:solidFill>
                  <a:srgbClr val="FFFFFF"/>
                </a:solidFill>
                <a:latin typeface="Arial" panose="020B0604020202020204" pitchFamily="34" charset="0"/>
                <a:cs typeface="Arial" panose="020B0604020202020204" pitchFamily="34" charset="0"/>
              </a:rPr>
              <a:t> </a:t>
            </a:r>
            <a:r>
              <a:rPr lang="en-US" sz="1600" b="1" dirty="0" err="1" smtClean="0">
                <a:solidFill>
                  <a:srgbClr val="FFFFFF"/>
                </a:solidFill>
                <a:latin typeface="Arial" panose="020B0604020202020204" pitchFamily="34" charset="0"/>
                <a:cs typeface="Arial" panose="020B0604020202020204" pitchFamily="34" charset="0"/>
              </a:rPr>
              <a:t>maf</a:t>
            </a:r>
            <a:r>
              <a:rPr lang="en-US" sz="1600" b="1" dirty="0" smtClean="0">
                <a:solidFill>
                  <a:srgbClr val="FFFFFF"/>
                </a:solidFill>
                <a:latin typeface="Arial" panose="020B0604020202020204" pitchFamily="34" charset="0"/>
                <a:cs typeface="Arial" panose="020B0604020202020204" pitchFamily="34" charset="0"/>
              </a:rPr>
              <a:t>, 0%</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2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175" y="750520"/>
            <a:ext cx="7157436" cy="5464630"/>
          </a:xfrm>
        </p:spPr>
        <p:txBody>
          <a:bodyPr/>
          <a:lstStyle/>
          <a:p>
            <a:pPr marL="223838" indent="-223838">
              <a:spcBef>
                <a:spcPts val="0"/>
              </a:spcBef>
              <a:spcAft>
                <a:spcPts val="600"/>
              </a:spcAft>
              <a:buFont typeface="Arial" panose="020B0604020202020204" pitchFamily="34" charset="0"/>
              <a:buChar char="•"/>
            </a:pPr>
            <a:r>
              <a:rPr lang="en-US" sz="2400" dirty="0">
                <a:solidFill>
                  <a:schemeClr val="bg1"/>
                </a:solidFill>
              </a:rPr>
              <a:t>Water Supply</a:t>
            </a:r>
          </a:p>
          <a:p>
            <a:pPr marL="700088" lvl="1" indent="-242888">
              <a:spcBef>
                <a:spcPts val="0"/>
              </a:spcBef>
              <a:spcAft>
                <a:spcPts val="0"/>
              </a:spcAft>
              <a:buFont typeface="Courier New" panose="02070309020205020404" pitchFamily="49" charset="0"/>
              <a:buChar char="­"/>
            </a:pPr>
            <a:r>
              <a:rPr lang="en-US" sz="2000" dirty="0" smtClean="0">
                <a:solidFill>
                  <a:schemeClr val="bg1"/>
                </a:solidFill>
              </a:rPr>
              <a:t>Increased potential for Lower Basin shortage</a:t>
            </a:r>
          </a:p>
          <a:p>
            <a:pPr marL="700088" lvl="1" indent="-242888">
              <a:spcBef>
                <a:spcPts val="0"/>
              </a:spcBef>
              <a:spcAft>
                <a:spcPts val="1200"/>
              </a:spcAft>
              <a:buFont typeface="Courier New" panose="02070309020205020404" pitchFamily="49" charset="0"/>
              <a:buChar char="­"/>
            </a:pPr>
            <a:r>
              <a:rPr lang="en-US" sz="2000" dirty="0" smtClean="0">
                <a:solidFill>
                  <a:schemeClr val="bg1"/>
                </a:solidFill>
              </a:rPr>
              <a:t>Increased risk of reaching critically low elevations</a:t>
            </a:r>
          </a:p>
          <a:p>
            <a:pPr marL="223838" indent="-223838">
              <a:spcBef>
                <a:spcPts val="0"/>
              </a:spcBef>
              <a:spcAft>
                <a:spcPts val="600"/>
              </a:spcAft>
              <a:buFont typeface="Arial" panose="020B0604020202020204" pitchFamily="34" charset="0"/>
              <a:buChar char="•"/>
            </a:pPr>
            <a:r>
              <a:rPr lang="en-US" sz="2400" dirty="0" smtClean="0">
                <a:solidFill>
                  <a:schemeClr val="bg1"/>
                </a:solidFill>
              </a:rPr>
              <a:t>Power </a:t>
            </a:r>
            <a:r>
              <a:rPr lang="en-US" sz="2400" dirty="0">
                <a:solidFill>
                  <a:schemeClr val="bg1"/>
                </a:solidFill>
              </a:rPr>
              <a:t>Generation – reduced efficiency</a:t>
            </a:r>
          </a:p>
          <a:p>
            <a:pPr marL="569913" lvl="1" indent="-196850">
              <a:spcBef>
                <a:spcPts val="0"/>
              </a:spcBef>
              <a:spcAft>
                <a:spcPts val="600"/>
              </a:spcAft>
              <a:buFont typeface="Courier New" panose="02070309020205020404" pitchFamily="49" charset="0"/>
              <a:buChar char="­"/>
            </a:pPr>
            <a:r>
              <a:rPr lang="en-US" sz="2000" dirty="0" smtClean="0">
                <a:solidFill>
                  <a:schemeClr val="bg1"/>
                </a:solidFill>
              </a:rPr>
              <a:t>Each 1-ft decline in Mead elevation reduces Hoover Dam’s generating capacity by about 5.7 MW </a:t>
            </a:r>
          </a:p>
          <a:p>
            <a:pPr marL="569913" lvl="1" indent="-196850">
              <a:spcBef>
                <a:spcPts val="0"/>
              </a:spcBef>
              <a:spcAft>
                <a:spcPts val="600"/>
              </a:spcAft>
              <a:buFont typeface="Courier New" panose="02070309020205020404" pitchFamily="49" charset="0"/>
              <a:buChar char="­"/>
            </a:pPr>
            <a:r>
              <a:rPr lang="en-US" sz="2000" dirty="0" smtClean="0">
                <a:solidFill>
                  <a:schemeClr val="bg1"/>
                </a:solidFill>
              </a:rPr>
              <a:t>Due to loss in revenue and increased operational costs, power contractors funded the installation of five “wide-head” turbines to replace existing turbines</a:t>
            </a:r>
          </a:p>
          <a:p>
            <a:pPr marL="969963" lvl="2" indent="-196850">
              <a:spcBef>
                <a:spcPts val="0"/>
              </a:spcBef>
              <a:spcAft>
                <a:spcPts val="0"/>
              </a:spcAft>
              <a:buFont typeface="Courier New" panose="02070309020205020404" pitchFamily="49" charset="0"/>
              <a:buChar char="­"/>
            </a:pPr>
            <a:r>
              <a:rPr lang="en-US" sz="1800" dirty="0" smtClean="0">
                <a:solidFill>
                  <a:schemeClr val="bg1"/>
                </a:solidFill>
              </a:rPr>
              <a:t>Three wide-head turbines are already in operation</a:t>
            </a:r>
          </a:p>
          <a:p>
            <a:pPr marL="969963" lvl="2" indent="-196850">
              <a:spcBef>
                <a:spcPts val="0"/>
              </a:spcBef>
              <a:spcAft>
                <a:spcPts val="1200"/>
              </a:spcAft>
              <a:buFont typeface="Courier New" panose="02070309020205020404" pitchFamily="49" charset="0"/>
              <a:buChar char="­"/>
            </a:pPr>
            <a:r>
              <a:rPr lang="en-US" sz="1800" dirty="0" smtClean="0">
                <a:solidFill>
                  <a:schemeClr val="bg1"/>
                </a:solidFill>
              </a:rPr>
              <a:t>A fourth has been installed by this summer and a fifth will be in 2016 </a:t>
            </a:r>
          </a:p>
          <a:p>
            <a:pPr marL="223838" indent="-223838">
              <a:spcBef>
                <a:spcPts val="0"/>
              </a:spcBef>
              <a:spcAft>
                <a:spcPts val="600"/>
              </a:spcAft>
              <a:buFont typeface="Arial" panose="020B0604020202020204" pitchFamily="34" charset="0"/>
              <a:buChar char="•"/>
            </a:pPr>
            <a:r>
              <a:rPr lang="en-US" sz="2400" dirty="0">
                <a:solidFill>
                  <a:schemeClr val="bg1"/>
                </a:solidFill>
              </a:rPr>
              <a:t>Recreation </a:t>
            </a:r>
          </a:p>
          <a:p>
            <a:pPr marL="569913" lvl="1" indent="-196850">
              <a:spcBef>
                <a:spcPts val="0"/>
              </a:spcBef>
              <a:spcAft>
                <a:spcPts val="600"/>
              </a:spcAft>
              <a:buFont typeface="Courier New" panose="02070309020205020404" pitchFamily="49" charset="0"/>
              <a:buChar char="­"/>
            </a:pPr>
            <a:r>
              <a:rPr lang="en-US" sz="2000" dirty="0">
                <a:solidFill>
                  <a:schemeClr val="bg1"/>
                </a:solidFill>
              </a:rPr>
              <a:t>For each 10-ft drop in Mead </a:t>
            </a:r>
            <a:r>
              <a:rPr lang="en-US" sz="2000" dirty="0" smtClean="0">
                <a:solidFill>
                  <a:schemeClr val="bg1"/>
                </a:solidFill>
              </a:rPr>
              <a:t>elevation, the National Park Service spends about $2.1 </a:t>
            </a:r>
            <a:r>
              <a:rPr lang="en-US" sz="2000" dirty="0">
                <a:solidFill>
                  <a:schemeClr val="bg1"/>
                </a:solidFill>
              </a:rPr>
              <a:t>million to extend boat ramps</a:t>
            </a:r>
            <a:r>
              <a:rPr lang="en-US" sz="2000" dirty="0" smtClean="0">
                <a:solidFill>
                  <a:schemeClr val="bg1"/>
                </a:solidFill>
              </a:rPr>
              <a:t>*</a:t>
            </a:r>
            <a:endParaRPr lang="en-US" sz="2000" dirty="0">
              <a:solidFill>
                <a:schemeClr val="bg1"/>
              </a:solidFill>
            </a:endParaRPr>
          </a:p>
        </p:txBody>
      </p:sp>
      <p:sp>
        <p:nvSpPr>
          <p:cNvPr id="4" name="TextBox 3"/>
          <p:cNvSpPr txBox="1"/>
          <p:nvPr/>
        </p:nvSpPr>
        <p:spPr>
          <a:xfrm>
            <a:off x="76200" y="41711"/>
            <a:ext cx="8915400" cy="615553"/>
          </a:xfrm>
          <a:prstGeom prst="rect">
            <a:avLst/>
          </a:prstGeom>
          <a:noFill/>
        </p:spPr>
        <p:txBody>
          <a:bodyPr wrap="square" rtlCol="0">
            <a:spAutoFit/>
          </a:bodyPr>
          <a:lstStyle/>
          <a:p>
            <a:r>
              <a:rPr lang="en-US" sz="3400" b="1" dirty="0" smtClean="0">
                <a:solidFill>
                  <a:srgbClr val="FFFFFF"/>
                </a:solidFill>
                <a:latin typeface="Arial" charset="0"/>
              </a:rPr>
              <a:t> </a:t>
            </a:r>
            <a:r>
              <a:rPr lang="en-US" sz="2800" b="1" dirty="0" smtClean="0">
                <a:solidFill>
                  <a:srgbClr val="FFFFFF"/>
                </a:solidFill>
                <a:latin typeface="Arial" charset="0"/>
              </a:rPr>
              <a:t>Impacts of Low Lake Mead Levels and Storage</a:t>
            </a:r>
            <a:endParaRPr lang="en-US" sz="2800" b="1" dirty="0">
              <a:solidFill>
                <a:srgbClr val="FFFFFF"/>
              </a:solidFill>
              <a:latin typeface="Arial" charset="0"/>
            </a:endParaRPr>
          </a:p>
        </p:txBody>
      </p: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464"/>
          <a:stretch/>
        </p:blipFill>
        <p:spPr bwMode="auto">
          <a:xfrm>
            <a:off x="7521811" y="3048000"/>
            <a:ext cx="1545989" cy="124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0026"/>
          <a:stretch/>
        </p:blipFill>
        <p:spPr>
          <a:xfrm>
            <a:off x="7388625" y="4207625"/>
            <a:ext cx="1545989" cy="108754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8325" y="1977033"/>
            <a:ext cx="1507339" cy="1120842"/>
          </a:xfrm>
          <a:prstGeom prst="rect">
            <a:avLst/>
          </a:prstGeom>
        </p:spPr>
      </p:pic>
      <p:sp>
        <p:nvSpPr>
          <p:cNvPr id="6" name="TextBox 5"/>
          <p:cNvSpPr txBox="1"/>
          <p:nvPr/>
        </p:nvSpPr>
        <p:spPr>
          <a:xfrm>
            <a:off x="990600" y="6248400"/>
            <a:ext cx="3543300" cy="430887"/>
          </a:xfrm>
          <a:prstGeom prst="rect">
            <a:avLst/>
          </a:prstGeom>
          <a:noFill/>
        </p:spPr>
        <p:txBody>
          <a:bodyPr wrap="square" rtlCol="0">
            <a:spAutoFit/>
          </a:bodyPr>
          <a:lstStyle/>
          <a:p>
            <a:pPr marL="0" lvl="1"/>
            <a:r>
              <a:rPr lang="en-US" sz="1100" dirty="0" smtClean="0">
                <a:solidFill>
                  <a:schemeClr val="bg1"/>
                </a:solidFill>
              </a:rPr>
              <a:t>*Source:  </a:t>
            </a:r>
            <a:r>
              <a:rPr lang="en-US" sz="1100" dirty="0">
                <a:solidFill>
                  <a:schemeClr val="bg1"/>
                </a:solidFill>
              </a:rPr>
              <a:t>National Park </a:t>
            </a:r>
            <a:r>
              <a:rPr lang="en-US" sz="1100" dirty="0" smtClean="0">
                <a:solidFill>
                  <a:schemeClr val="bg1"/>
                </a:solidFill>
              </a:rPr>
              <a:t>Service </a:t>
            </a:r>
            <a:r>
              <a:rPr lang="en-US" sz="1100" i="1" dirty="0">
                <a:solidFill>
                  <a:schemeClr val="bg1"/>
                </a:solidFill>
              </a:rPr>
              <a:t>Lake Mead National Recreation Area</a:t>
            </a:r>
            <a:r>
              <a:rPr lang="en-US" sz="1100" dirty="0">
                <a:solidFill>
                  <a:schemeClr val="bg1"/>
                </a:solidFill>
              </a:rPr>
              <a:t> </a:t>
            </a:r>
            <a:r>
              <a:rPr lang="en-US" sz="1100" dirty="0" smtClean="0">
                <a:solidFill>
                  <a:schemeClr val="bg1"/>
                </a:solidFill>
              </a:rPr>
              <a:t>fact-sheet dated August </a:t>
            </a:r>
            <a:r>
              <a:rPr lang="en-US" sz="1100" dirty="0">
                <a:solidFill>
                  <a:schemeClr val="bg1"/>
                </a:solidFill>
              </a:rPr>
              <a:t>8, </a:t>
            </a:r>
            <a:r>
              <a:rPr lang="en-US" sz="1100" dirty="0" smtClean="0">
                <a:solidFill>
                  <a:schemeClr val="bg1"/>
                </a:solidFill>
              </a:rPr>
              <a:t>2014</a:t>
            </a:r>
            <a:endParaRPr lang="en-US" sz="1600" baseline="30000" dirty="0">
              <a:solidFill>
                <a:schemeClr val="bg1"/>
              </a:solidFill>
            </a:endParaRPr>
          </a:p>
        </p:txBody>
      </p:sp>
      <p:sp>
        <p:nvSpPr>
          <p:cNvPr id="9" name="Slide Number Placeholder 3"/>
          <p:cNvSpPr txBox="1">
            <a:spLocks/>
          </p:cNvSpPr>
          <p:nvPr/>
        </p:nvSpPr>
        <p:spPr>
          <a:xfrm>
            <a:off x="34447" y="6520029"/>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chemeClr val="bg1"/>
                </a:solidFill>
                <a:latin typeface="+mn-lt"/>
              </a:rPr>
              <a:pPr>
                <a:defRPr/>
              </a:pPr>
              <a:t>14</a:t>
            </a:fld>
            <a:endParaRPr lang="en-US" sz="1400" dirty="0">
              <a:solidFill>
                <a:schemeClr val="bg1"/>
              </a:solidFill>
              <a:latin typeface="+mn-lt"/>
            </a:endParaRPr>
          </a:p>
        </p:txBody>
      </p:sp>
    </p:spTree>
    <p:extLst>
      <p:ext uri="{BB962C8B-B14F-4D97-AF65-F5344CB8AC3E}">
        <p14:creationId xmlns:p14="http://schemas.microsoft.com/office/powerpoint/2010/main" val="141407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U:\Aaron Muehlberg_U Drive\FY 12 Pics\N8 OH\Turbine\IMG_6004.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066800"/>
            <a:ext cx="4343400" cy="3257550"/>
          </a:xfrm>
        </p:spPr>
      </p:pic>
      <p:sp>
        <p:nvSpPr>
          <p:cNvPr id="5" name="Title 3"/>
          <p:cNvSpPr txBox="1">
            <a:spLocks/>
          </p:cNvSpPr>
          <p:nvPr/>
        </p:nvSpPr>
        <p:spPr>
          <a:xfrm>
            <a:off x="533400" y="152400"/>
            <a:ext cx="8229600" cy="1143000"/>
          </a:xfrm>
          <a:prstGeom prst="rect">
            <a:avLst/>
          </a:prstGeom>
        </p:spPr>
        <p:txBody>
          <a:bodyPr anchor="ctr">
            <a:normAutofit/>
          </a:bodyPr>
          <a:lstStyle/>
          <a:p>
            <a:pPr algn="ctr" fontAlgn="auto">
              <a:spcAft>
                <a:spcPts val="0"/>
              </a:spcAft>
              <a:defRPr/>
            </a:pPr>
            <a:r>
              <a:rPr lang="en-US" sz="4400" dirty="0">
                <a:solidFill>
                  <a:schemeClr val="bg1"/>
                </a:solidFill>
                <a:latin typeface="+mj-lt"/>
                <a:ea typeface="+mj-ea"/>
                <a:cs typeface="+mj-cs"/>
              </a:rPr>
              <a:t>Unit N8 Runner Comparison</a:t>
            </a:r>
          </a:p>
        </p:txBody>
      </p:sp>
      <p:sp>
        <p:nvSpPr>
          <p:cNvPr id="6" name="Title 3"/>
          <p:cNvSpPr txBox="1">
            <a:spLocks/>
          </p:cNvSpPr>
          <p:nvPr/>
        </p:nvSpPr>
        <p:spPr>
          <a:xfrm>
            <a:off x="4724400" y="4419600"/>
            <a:ext cx="4419600" cy="1447800"/>
          </a:xfrm>
          <a:prstGeom prst="rect">
            <a:avLst/>
          </a:prstGeom>
        </p:spPr>
        <p:txBody>
          <a:bodyPr anchor="ctr"/>
          <a:lstStyle/>
          <a:p>
            <a:pPr fontAlgn="auto">
              <a:spcAft>
                <a:spcPts val="0"/>
              </a:spcAft>
              <a:buFont typeface="Arial" pitchFamily="34" charset="0"/>
              <a:buChar char="•"/>
              <a:defRPr/>
            </a:pPr>
            <a:r>
              <a:rPr lang="en-US" sz="1600" dirty="0">
                <a:solidFill>
                  <a:schemeClr val="bg1"/>
                </a:solidFill>
                <a:latin typeface="+mj-lt"/>
                <a:ea typeface="+mj-ea"/>
                <a:cs typeface="+mj-cs"/>
              </a:rPr>
              <a:t>New Designed Head Range</a:t>
            </a:r>
          </a:p>
          <a:p>
            <a:pPr lvl="1">
              <a:defRPr/>
            </a:pPr>
            <a:r>
              <a:rPr lang="en-US" sz="1600" dirty="0">
                <a:solidFill>
                  <a:schemeClr val="bg1"/>
                </a:solidFill>
                <a:latin typeface="+mj-lt"/>
                <a:ea typeface="+mj-ea"/>
                <a:cs typeface="+mj-cs"/>
              </a:rPr>
              <a:t>-Minimum 350 ft to Maximum 575 ft</a:t>
            </a:r>
          </a:p>
          <a:p>
            <a:pPr lvl="1">
              <a:defRPr/>
            </a:pPr>
            <a:r>
              <a:rPr lang="en-US" sz="1600" dirty="0">
                <a:solidFill>
                  <a:schemeClr val="bg1"/>
                </a:solidFill>
                <a:latin typeface="+mj-lt"/>
                <a:ea typeface="+mj-ea"/>
                <a:cs typeface="+mj-cs"/>
              </a:rPr>
              <a:t>(~1000 – 1235 ft Lake Mead </a:t>
            </a:r>
            <a:r>
              <a:rPr lang="en-US" sz="1600" dirty="0" err="1">
                <a:solidFill>
                  <a:schemeClr val="bg1"/>
                </a:solidFill>
                <a:latin typeface="+mj-lt"/>
                <a:ea typeface="+mj-ea"/>
                <a:cs typeface="+mj-cs"/>
              </a:rPr>
              <a:t>Elev</a:t>
            </a:r>
            <a:r>
              <a:rPr lang="en-US" sz="1600" dirty="0">
                <a:solidFill>
                  <a:schemeClr val="bg1"/>
                </a:solidFill>
                <a:latin typeface="+mj-lt"/>
                <a:ea typeface="+mj-ea"/>
                <a:cs typeface="+mj-cs"/>
              </a:rPr>
              <a:t>)</a:t>
            </a:r>
          </a:p>
          <a:p>
            <a:pPr fontAlgn="auto">
              <a:spcAft>
                <a:spcPts val="0"/>
              </a:spcAft>
              <a:buFont typeface="Arial" pitchFamily="34" charset="0"/>
              <a:buChar char="•"/>
              <a:defRPr/>
            </a:pPr>
            <a:r>
              <a:rPr lang="en-US" sz="1600" dirty="0">
                <a:solidFill>
                  <a:schemeClr val="bg1"/>
                </a:solidFill>
                <a:latin typeface="+mj-lt"/>
                <a:ea typeface="+mj-ea"/>
                <a:cs typeface="+mj-cs"/>
              </a:rPr>
              <a:t>Capacity/Output – 200,000 Hp </a:t>
            </a:r>
          </a:p>
          <a:p>
            <a:pPr fontAlgn="auto">
              <a:spcAft>
                <a:spcPts val="0"/>
              </a:spcAft>
              <a:buFont typeface="Arial" pitchFamily="34" charset="0"/>
              <a:buChar char="•"/>
              <a:defRPr/>
            </a:pPr>
            <a:r>
              <a:rPr lang="en-US" sz="1600" dirty="0">
                <a:solidFill>
                  <a:schemeClr val="bg1"/>
                </a:solidFill>
                <a:latin typeface="+mj-lt"/>
                <a:ea typeface="+mj-ea"/>
                <a:cs typeface="+mj-cs"/>
              </a:rPr>
              <a:t>Designed for more stability and higher efficiencies across load range</a:t>
            </a:r>
          </a:p>
        </p:txBody>
      </p:sp>
      <p:sp>
        <p:nvSpPr>
          <p:cNvPr id="7" name="Title 3"/>
          <p:cNvSpPr txBox="1">
            <a:spLocks/>
          </p:cNvSpPr>
          <p:nvPr/>
        </p:nvSpPr>
        <p:spPr>
          <a:xfrm>
            <a:off x="228600" y="4572000"/>
            <a:ext cx="4114800" cy="1447800"/>
          </a:xfrm>
          <a:prstGeom prst="rect">
            <a:avLst/>
          </a:prstGeom>
        </p:spPr>
        <p:txBody>
          <a:bodyPr anchor="ctr"/>
          <a:lstStyle/>
          <a:p>
            <a:pPr fontAlgn="auto">
              <a:spcAft>
                <a:spcPts val="0"/>
              </a:spcAft>
              <a:buFont typeface="Arial" pitchFamily="34" charset="0"/>
              <a:buChar char="•"/>
              <a:defRPr/>
            </a:pPr>
            <a:r>
              <a:rPr lang="en-US" sz="1600" dirty="0">
                <a:solidFill>
                  <a:schemeClr val="bg1"/>
                </a:solidFill>
                <a:latin typeface="+mj-lt"/>
                <a:ea typeface="+mj-ea"/>
                <a:cs typeface="+mj-cs"/>
              </a:rPr>
              <a:t>Previous Designed Head Range</a:t>
            </a:r>
          </a:p>
          <a:p>
            <a:pPr lvl="1">
              <a:defRPr/>
            </a:pPr>
            <a:r>
              <a:rPr lang="en-US" sz="1600" dirty="0">
                <a:solidFill>
                  <a:schemeClr val="bg1"/>
                </a:solidFill>
                <a:latin typeface="+mj-lt"/>
                <a:ea typeface="+mj-ea"/>
                <a:cs typeface="+mj-cs"/>
              </a:rPr>
              <a:t>-Minimum 400 to Maximum 585 ft </a:t>
            </a:r>
          </a:p>
          <a:p>
            <a:pPr lvl="1">
              <a:defRPr/>
            </a:pPr>
            <a:r>
              <a:rPr lang="en-US" sz="1600" dirty="0">
                <a:solidFill>
                  <a:schemeClr val="bg1"/>
                </a:solidFill>
                <a:latin typeface="+mj-lt"/>
                <a:ea typeface="+mj-ea"/>
                <a:cs typeface="+mj-cs"/>
              </a:rPr>
              <a:t>(~1050 – 1245 ft Lake Mead </a:t>
            </a:r>
            <a:r>
              <a:rPr lang="en-US" sz="1600" dirty="0" err="1">
                <a:solidFill>
                  <a:schemeClr val="bg1"/>
                </a:solidFill>
                <a:latin typeface="+mj-lt"/>
                <a:ea typeface="+mj-ea"/>
                <a:cs typeface="+mj-cs"/>
              </a:rPr>
              <a:t>Elev</a:t>
            </a:r>
            <a:r>
              <a:rPr lang="en-US" sz="1600" dirty="0">
                <a:solidFill>
                  <a:schemeClr val="bg1"/>
                </a:solidFill>
                <a:latin typeface="+mj-lt"/>
                <a:ea typeface="+mj-ea"/>
                <a:cs typeface="+mj-cs"/>
              </a:rPr>
              <a:t>)</a:t>
            </a:r>
          </a:p>
          <a:p>
            <a:pPr fontAlgn="auto">
              <a:spcAft>
                <a:spcPts val="0"/>
              </a:spcAft>
              <a:buFont typeface="Arial" pitchFamily="34" charset="0"/>
              <a:buChar char="•"/>
              <a:defRPr/>
            </a:pPr>
            <a:r>
              <a:rPr lang="en-US" sz="1600" dirty="0">
                <a:solidFill>
                  <a:schemeClr val="bg1"/>
                </a:solidFill>
                <a:latin typeface="+mj-lt"/>
                <a:ea typeface="+mj-ea"/>
                <a:cs typeface="+mj-cs"/>
              </a:rPr>
              <a:t>Capacity/Output – 178,000 Hp </a:t>
            </a:r>
          </a:p>
          <a:p>
            <a:pPr fontAlgn="auto">
              <a:spcAft>
                <a:spcPts val="0"/>
              </a:spcAft>
              <a:buFont typeface="Arial" pitchFamily="34" charset="0"/>
              <a:buChar char="•"/>
              <a:defRPr/>
            </a:pPr>
            <a:r>
              <a:rPr lang="en-US" sz="1600" dirty="0">
                <a:solidFill>
                  <a:schemeClr val="bg1"/>
                </a:solidFill>
                <a:latin typeface="+mj-lt"/>
                <a:ea typeface="+mj-ea"/>
                <a:cs typeface="+mj-cs"/>
              </a:rPr>
              <a:t>Peaking Design, Unstable Across Operating Range (Large Rough Zones)</a:t>
            </a:r>
          </a:p>
          <a:p>
            <a:pPr fontAlgn="auto">
              <a:spcAft>
                <a:spcPts val="0"/>
              </a:spcAft>
              <a:defRPr/>
            </a:pPr>
            <a:endParaRPr lang="en-US" sz="1600" dirty="0">
              <a:solidFill>
                <a:schemeClr val="bg1"/>
              </a:solidFill>
              <a:latin typeface="+mj-lt"/>
              <a:ea typeface="+mj-ea"/>
              <a:cs typeface="+mj-cs"/>
            </a:endParaRPr>
          </a:p>
        </p:txBody>
      </p:sp>
      <p:pic>
        <p:nvPicPr>
          <p:cNvPr id="6150" name="Picture 2" descr="U:\Aaron Muehlberg_U Drive\FY 12 Pics\N8 OH\Turbine\AH Turbine\IMG_4678.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066800"/>
            <a:ext cx="4368800" cy="3276600"/>
          </a:xfrm>
        </p:spPr>
      </p:pic>
    </p:spTree>
    <p:extLst>
      <p:ext uri="{BB962C8B-B14F-4D97-AF65-F5344CB8AC3E}">
        <p14:creationId xmlns:p14="http://schemas.microsoft.com/office/powerpoint/2010/main" val="411337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889" y="457200"/>
            <a:ext cx="8534400" cy="646331"/>
          </a:xfrm>
          <a:prstGeom prst="rect">
            <a:avLst/>
          </a:prstGeom>
          <a:noFill/>
        </p:spPr>
        <p:txBody>
          <a:bodyPr wrap="square" rtlCol="0">
            <a:spAutoFit/>
          </a:bodyPr>
          <a:lstStyle/>
          <a:p>
            <a:r>
              <a:rPr lang="en-US" sz="3600" b="1" dirty="0" smtClean="0">
                <a:solidFill>
                  <a:srgbClr val="FFFFFF"/>
                </a:solidFill>
              </a:rPr>
              <a:t>SNWA’s New Colorado River Intake</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5136" y="1828800"/>
            <a:ext cx="4060634" cy="39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21756" y="1874922"/>
            <a:ext cx="4897948" cy="3673461"/>
          </a:xfrm>
          <a:prstGeom prst="rect">
            <a:avLst/>
          </a:prstGeom>
        </p:spPr>
      </p:pic>
    </p:spTree>
    <p:extLst>
      <p:ext uri="{BB962C8B-B14F-4D97-AF65-F5344CB8AC3E}">
        <p14:creationId xmlns:p14="http://schemas.microsoft.com/office/powerpoint/2010/main" val="3564455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989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19" y="1139567"/>
            <a:ext cx="8493485" cy="5047536"/>
          </a:xfrm>
          <a:prstGeom prst="rect">
            <a:avLst/>
          </a:prstGeom>
          <a:noFill/>
        </p:spPr>
        <p:txBody>
          <a:bodyPr wrap="square" rtlCol="0">
            <a:spAutoFit/>
          </a:bodyPr>
          <a:lstStyle/>
          <a:p>
            <a:pPr>
              <a:spcBef>
                <a:spcPts val="600"/>
              </a:spcBef>
              <a:spcAft>
                <a:spcPts val="900"/>
              </a:spcAft>
              <a:buSzPct val="100000"/>
            </a:pPr>
            <a:r>
              <a:rPr lang="en-US" sz="2400" u="sng" dirty="0" smtClean="0">
                <a:solidFill>
                  <a:srgbClr val="FFFFFF"/>
                </a:solidFill>
                <a:latin typeface="Arial" charset="0"/>
              </a:rPr>
              <a:t>Basin-wide Pilot System </a:t>
            </a:r>
            <a:r>
              <a:rPr lang="en-US" sz="2400" u="sng" dirty="0">
                <a:solidFill>
                  <a:srgbClr val="FFFFFF"/>
                </a:solidFill>
                <a:latin typeface="Arial" charset="0"/>
              </a:rPr>
              <a:t>Conservation </a:t>
            </a:r>
            <a:r>
              <a:rPr lang="en-US" sz="2400" u="sng" dirty="0" smtClean="0">
                <a:solidFill>
                  <a:srgbClr val="FFFFFF"/>
                </a:solidFill>
                <a:latin typeface="Arial" charset="0"/>
              </a:rPr>
              <a:t>Program</a:t>
            </a:r>
          </a:p>
          <a:p>
            <a:pPr marL="617220" lvl="1" indent="-342900">
              <a:spcAft>
                <a:spcPts val="300"/>
              </a:spcAft>
              <a:buSzPct val="100000"/>
              <a:buFont typeface="Arial" panose="020B0604020202020204" pitchFamily="34" charset="0"/>
              <a:buChar char="•"/>
            </a:pPr>
            <a:r>
              <a:rPr lang="en-US" sz="2000" dirty="0" smtClean="0">
                <a:solidFill>
                  <a:srgbClr val="FFFFFF"/>
                </a:solidFill>
                <a:latin typeface="Arial" charset="0"/>
              </a:rPr>
              <a:t>Funders: Reclamation, CAWCD, SNWA, MWD, and Denver Water</a:t>
            </a:r>
          </a:p>
          <a:p>
            <a:pPr marL="617220" lvl="1" indent="-342900">
              <a:spcAft>
                <a:spcPts val="300"/>
              </a:spcAft>
              <a:buSzPct val="100000"/>
              <a:buFont typeface="Arial" panose="020B0604020202020204" pitchFamily="34" charset="0"/>
              <a:buChar char="•"/>
            </a:pPr>
            <a:r>
              <a:rPr lang="en-US" sz="2000" dirty="0" smtClean="0">
                <a:solidFill>
                  <a:srgbClr val="FFFFFF"/>
                </a:solidFill>
                <a:latin typeface="Arial" charset="0"/>
              </a:rPr>
              <a:t>Provides </a:t>
            </a:r>
            <a:r>
              <a:rPr lang="en-US" sz="2000" dirty="0">
                <a:solidFill>
                  <a:srgbClr val="FFFFFF"/>
                </a:solidFill>
                <a:latin typeface="Arial" charset="0"/>
              </a:rPr>
              <a:t>$11 million for voluntary pilot projects that create system water</a:t>
            </a:r>
          </a:p>
          <a:p>
            <a:pPr marL="617220" lvl="1" indent="-342900">
              <a:spcAft>
                <a:spcPts val="300"/>
              </a:spcAft>
              <a:buSzPct val="100000"/>
              <a:buFont typeface="Arial" panose="020B0604020202020204" pitchFamily="34" charset="0"/>
              <a:buChar char="•"/>
            </a:pPr>
            <a:r>
              <a:rPr lang="en-US" sz="2000" dirty="0" smtClean="0">
                <a:solidFill>
                  <a:srgbClr val="FFFFFF"/>
                </a:solidFill>
                <a:latin typeface="Arial" charset="0"/>
              </a:rPr>
              <a:t>To date, six projects </a:t>
            </a:r>
            <a:r>
              <a:rPr lang="en-US" sz="2000" dirty="0">
                <a:solidFill>
                  <a:srgbClr val="FFFFFF"/>
                </a:solidFill>
                <a:latin typeface="Arial" charset="0"/>
              </a:rPr>
              <a:t>have been </a:t>
            </a:r>
            <a:r>
              <a:rPr lang="en-US" sz="2000" dirty="0" smtClean="0">
                <a:solidFill>
                  <a:srgbClr val="FFFFFF"/>
                </a:solidFill>
                <a:latin typeface="Arial" charset="0"/>
              </a:rPr>
              <a:t>initially approved </a:t>
            </a:r>
            <a:r>
              <a:rPr lang="en-US" sz="2000" dirty="0">
                <a:solidFill>
                  <a:srgbClr val="FFFFFF"/>
                </a:solidFill>
                <a:latin typeface="Arial" charset="0"/>
              </a:rPr>
              <a:t>in the Lower </a:t>
            </a:r>
            <a:r>
              <a:rPr lang="en-US" sz="2000" dirty="0" smtClean="0">
                <a:solidFill>
                  <a:srgbClr val="FFFFFF"/>
                </a:solidFill>
                <a:latin typeface="Arial" charset="0"/>
              </a:rPr>
              <a:t>Basin that will conserve ~ 60,000 </a:t>
            </a:r>
            <a:r>
              <a:rPr lang="en-US" sz="2000" dirty="0">
                <a:solidFill>
                  <a:srgbClr val="FFFFFF"/>
                </a:solidFill>
                <a:latin typeface="Arial" charset="0"/>
              </a:rPr>
              <a:t>acre-feet of water</a:t>
            </a:r>
            <a:endParaRPr lang="en-US" sz="2000" dirty="0" smtClean="0">
              <a:solidFill>
                <a:srgbClr val="FFFFFF"/>
              </a:solidFill>
              <a:latin typeface="Arial" charset="0"/>
            </a:endParaRPr>
          </a:p>
          <a:p>
            <a:pPr>
              <a:spcBef>
                <a:spcPts val="600"/>
              </a:spcBef>
              <a:spcAft>
                <a:spcPts val="900"/>
              </a:spcAft>
              <a:buSzPct val="100000"/>
            </a:pPr>
            <a:endParaRPr lang="en-US" sz="2400" u="sng" dirty="0" smtClean="0">
              <a:solidFill>
                <a:srgbClr val="FFFFFF"/>
              </a:solidFill>
              <a:latin typeface="Arial" charset="0"/>
            </a:endParaRPr>
          </a:p>
          <a:p>
            <a:pPr>
              <a:spcBef>
                <a:spcPts val="600"/>
              </a:spcBef>
              <a:spcAft>
                <a:spcPts val="900"/>
              </a:spcAft>
              <a:buSzPct val="100000"/>
            </a:pPr>
            <a:r>
              <a:rPr lang="en-US" sz="2400" u="sng" dirty="0" smtClean="0">
                <a:solidFill>
                  <a:srgbClr val="FFFFFF"/>
                </a:solidFill>
                <a:latin typeface="Arial" charset="0"/>
              </a:rPr>
              <a:t>Upper </a:t>
            </a:r>
            <a:r>
              <a:rPr lang="en-US" sz="2400" u="sng" dirty="0">
                <a:solidFill>
                  <a:srgbClr val="FFFFFF"/>
                </a:solidFill>
                <a:latin typeface="Arial" charset="0"/>
              </a:rPr>
              <a:t>Basin Drought Contingency Planning</a:t>
            </a:r>
            <a:endParaRPr lang="en-US" sz="2000" u="sng" dirty="0">
              <a:solidFill>
                <a:srgbClr val="FFFFFF"/>
              </a:solidFill>
              <a:latin typeface="Arial" charset="0"/>
            </a:endParaRPr>
          </a:p>
          <a:p>
            <a:pPr marL="617220" lvl="1" indent="-342900">
              <a:spcAft>
                <a:spcPts val="300"/>
              </a:spcAft>
              <a:buSzPct val="100000"/>
              <a:buFont typeface="Arial" panose="020B0604020202020204" pitchFamily="34" charset="0"/>
              <a:buChar char="•"/>
            </a:pPr>
            <a:r>
              <a:rPr lang="en-US" sz="2000" dirty="0" smtClean="0">
                <a:solidFill>
                  <a:srgbClr val="FFFFFF"/>
                </a:solidFill>
                <a:latin typeface="Arial" charset="0"/>
              </a:rPr>
              <a:t>Ongoing discussions:</a:t>
            </a:r>
          </a:p>
          <a:p>
            <a:pPr marL="1074420" lvl="2" indent="-342900">
              <a:spcAft>
                <a:spcPts val="300"/>
              </a:spcAft>
              <a:buSzPct val="100000"/>
              <a:buFont typeface="Arial" panose="020B0604020202020204" pitchFamily="34" charset="0"/>
              <a:buChar char="•"/>
            </a:pPr>
            <a:r>
              <a:rPr lang="en-US" sz="2000" dirty="0" smtClean="0">
                <a:solidFill>
                  <a:srgbClr val="FFFFFF"/>
                </a:solidFill>
                <a:latin typeface="Arial" charset="0"/>
              </a:rPr>
              <a:t>Augmentation (Weather modification)</a:t>
            </a:r>
            <a:endParaRPr lang="en-US" sz="2000" dirty="0">
              <a:solidFill>
                <a:srgbClr val="FFFFFF"/>
              </a:solidFill>
              <a:latin typeface="Arial" charset="0"/>
            </a:endParaRPr>
          </a:p>
          <a:p>
            <a:pPr marL="1074420" lvl="2" indent="-342900">
              <a:spcAft>
                <a:spcPts val="300"/>
              </a:spcAft>
              <a:buSzPct val="100000"/>
              <a:buFont typeface="Arial" panose="020B0604020202020204" pitchFamily="34" charset="0"/>
              <a:buChar char="•"/>
            </a:pPr>
            <a:r>
              <a:rPr lang="en-US" sz="2000" dirty="0">
                <a:solidFill>
                  <a:srgbClr val="FFFFFF"/>
                </a:solidFill>
                <a:latin typeface="Arial" charset="0"/>
              </a:rPr>
              <a:t>Extended Operations of CRSP </a:t>
            </a:r>
            <a:r>
              <a:rPr lang="en-US" sz="2000" dirty="0" smtClean="0">
                <a:solidFill>
                  <a:srgbClr val="FFFFFF"/>
                </a:solidFill>
                <a:latin typeface="Arial" charset="0"/>
              </a:rPr>
              <a:t>Reservoirs</a:t>
            </a:r>
            <a:endParaRPr lang="en-US" sz="2000" dirty="0">
              <a:solidFill>
                <a:srgbClr val="FFFFFF"/>
              </a:solidFill>
              <a:latin typeface="Arial" charset="0"/>
            </a:endParaRPr>
          </a:p>
          <a:p>
            <a:pPr marL="1074420" lvl="2" indent="-342900">
              <a:spcAft>
                <a:spcPts val="300"/>
              </a:spcAft>
              <a:buSzPct val="100000"/>
              <a:buFont typeface="Arial" panose="020B0604020202020204" pitchFamily="34" charset="0"/>
              <a:buChar char="•"/>
            </a:pPr>
            <a:r>
              <a:rPr lang="en-US" sz="2000" dirty="0" smtClean="0">
                <a:solidFill>
                  <a:srgbClr val="FFFFFF"/>
                </a:solidFill>
                <a:latin typeface="Arial" charset="0"/>
              </a:rPr>
              <a:t>Conservation (Upper </a:t>
            </a:r>
            <a:r>
              <a:rPr lang="en-US" sz="2000" dirty="0">
                <a:solidFill>
                  <a:srgbClr val="FFFFFF"/>
                </a:solidFill>
                <a:latin typeface="Arial" charset="0"/>
              </a:rPr>
              <a:t>Basin Demand </a:t>
            </a:r>
            <a:r>
              <a:rPr lang="en-US" sz="2000" dirty="0" smtClean="0">
                <a:solidFill>
                  <a:srgbClr val="FFFFFF"/>
                </a:solidFill>
                <a:latin typeface="Arial" charset="0"/>
              </a:rPr>
              <a:t>Management)</a:t>
            </a:r>
            <a:endParaRPr lang="en-US" sz="2000" dirty="0">
              <a:solidFill>
                <a:srgbClr val="FFFFFF"/>
              </a:solidFill>
              <a:latin typeface="Arial" charset="0"/>
            </a:endParaRPr>
          </a:p>
          <a:p>
            <a:pPr marL="617220" lvl="1" indent="-342900">
              <a:spcAft>
                <a:spcPts val="300"/>
              </a:spcAft>
              <a:buSzPct val="100000"/>
              <a:buFont typeface="Arial" panose="020B0604020202020204" pitchFamily="34" charset="0"/>
              <a:buChar char="•"/>
            </a:pPr>
            <a:endParaRPr lang="en-US" sz="2000" b="1" dirty="0">
              <a:solidFill>
                <a:srgbClr val="FFFFFF"/>
              </a:solidFill>
              <a:latin typeface="Arial" charset="0"/>
            </a:endParaRPr>
          </a:p>
        </p:txBody>
      </p:sp>
      <p:sp>
        <p:nvSpPr>
          <p:cNvPr id="9" name="Title 1"/>
          <p:cNvSpPr txBox="1">
            <a:spLocks/>
          </p:cNvSpPr>
          <p:nvPr/>
        </p:nvSpPr>
        <p:spPr>
          <a:xfrm>
            <a:off x="310239" y="293912"/>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kern="0" dirty="0" smtClean="0">
                <a:solidFill>
                  <a:srgbClr val="FFFFFF"/>
                </a:solidFill>
              </a:rPr>
              <a:t>Basin-wide Drought Response Activities</a:t>
            </a:r>
            <a:endParaRPr lang="en-US" sz="3200" b="1" kern="0" dirty="0">
              <a:solidFill>
                <a:srgbClr val="FFFFFF"/>
              </a:solidFill>
            </a:endParaRPr>
          </a:p>
        </p:txBody>
      </p:sp>
      <p:sp>
        <p:nvSpPr>
          <p:cNvPr id="4" name="Slide Number Placeholder 3"/>
          <p:cNvSpPr txBox="1">
            <a:spLocks/>
          </p:cNvSpPr>
          <p:nvPr/>
        </p:nvSpPr>
        <p:spPr>
          <a:xfrm>
            <a:off x="34447" y="6520029"/>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chemeClr val="bg1"/>
                </a:solidFill>
                <a:latin typeface="+mn-lt"/>
              </a:rPr>
              <a:pPr>
                <a:defRPr/>
              </a:pPr>
              <a:t>18</a:t>
            </a:fld>
            <a:endParaRPr lang="en-US" sz="1400" dirty="0">
              <a:solidFill>
                <a:schemeClr val="bg1"/>
              </a:solidFill>
              <a:latin typeface="+mn-lt"/>
            </a:endParaRPr>
          </a:p>
        </p:txBody>
      </p:sp>
    </p:spTree>
    <p:extLst>
      <p:ext uri="{BB962C8B-B14F-4D97-AF65-F5344CB8AC3E}">
        <p14:creationId xmlns:p14="http://schemas.microsoft.com/office/powerpoint/2010/main" val="155938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19" y="1679897"/>
            <a:ext cx="8514081" cy="4909036"/>
          </a:xfrm>
          <a:prstGeom prst="rect">
            <a:avLst/>
          </a:prstGeom>
          <a:noFill/>
        </p:spPr>
        <p:txBody>
          <a:bodyPr wrap="square" rtlCol="0">
            <a:spAutoFit/>
          </a:bodyPr>
          <a:lstStyle/>
          <a:p>
            <a:pPr>
              <a:spcBef>
                <a:spcPts val="600"/>
              </a:spcBef>
              <a:spcAft>
                <a:spcPts val="900"/>
              </a:spcAft>
              <a:buSzPct val="100000"/>
            </a:pPr>
            <a:r>
              <a:rPr lang="en-US" sz="2400" u="sng" dirty="0" smtClean="0">
                <a:solidFill>
                  <a:srgbClr val="FFFFFF"/>
                </a:solidFill>
                <a:latin typeface="Arial" charset="0"/>
              </a:rPr>
              <a:t>Lower </a:t>
            </a:r>
            <a:r>
              <a:rPr lang="en-US" sz="2400" u="sng" dirty="0">
                <a:solidFill>
                  <a:srgbClr val="FFFFFF"/>
                </a:solidFill>
                <a:latin typeface="Arial" charset="0"/>
              </a:rPr>
              <a:t>Basin Agreement for Pilot Drought Response Actions</a:t>
            </a:r>
          </a:p>
          <a:p>
            <a:pPr marL="617220" lvl="1" indent="-342900">
              <a:spcAft>
                <a:spcPts val="300"/>
              </a:spcAft>
              <a:buSzPct val="100000"/>
              <a:buFont typeface="Arial" panose="020B0604020202020204" pitchFamily="34" charset="0"/>
              <a:buChar char="•"/>
            </a:pPr>
            <a:r>
              <a:rPr lang="en-US" sz="2000" dirty="0">
                <a:solidFill>
                  <a:srgbClr val="FFFFFF"/>
                </a:solidFill>
                <a:latin typeface="Arial" charset="0"/>
              </a:rPr>
              <a:t>Participants: CAWCD, MWD, SNWA, Lower Basin States, and Reclamation</a:t>
            </a:r>
          </a:p>
          <a:p>
            <a:pPr marL="617220" lvl="1" indent="-342900">
              <a:spcAft>
                <a:spcPts val="300"/>
              </a:spcAft>
              <a:buSzPct val="100000"/>
              <a:buFont typeface="Arial" panose="020B0604020202020204" pitchFamily="34" charset="0"/>
              <a:buChar char="•"/>
            </a:pPr>
            <a:r>
              <a:rPr lang="en-US" sz="2000" dirty="0">
                <a:solidFill>
                  <a:srgbClr val="FFFFFF"/>
                </a:solidFill>
                <a:latin typeface="Arial" charset="0"/>
              </a:rPr>
              <a:t>2014-2017 Goal: Generate 740,000 acre-feet of water to benefit Lake Mead elevation</a:t>
            </a:r>
          </a:p>
          <a:p>
            <a:pPr marL="617220" lvl="1" indent="-342900">
              <a:spcAft>
                <a:spcPts val="300"/>
              </a:spcAft>
              <a:buSzPct val="100000"/>
              <a:buFont typeface="Arial" panose="020B0604020202020204" pitchFamily="34" charset="0"/>
              <a:buChar char="•"/>
            </a:pPr>
            <a:r>
              <a:rPr lang="en-US" sz="2000" dirty="0">
                <a:solidFill>
                  <a:srgbClr val="FFFFFF"/>
                </a:solidFill>
                <a:latin typeface="Arial" charset="0"/>
              </a:rPr>
              <a:t>2014-2019 Goal: Generate 1.5 to 3.0 </a:t>
            </a:r>
            <a:r>
              <a:rPr lang="en-US" sz="2000" dirty="0" err="1">
                <a:solidFill>
                  <a:srgbClr val="FFFFFF"/>
                </a:solidFill>
                <a:latin typeface="Arial" charset="0"/>
              </a:rPr>
              <a:t>maf</a:t>
            </a:r>
            <a:r>
              <a:rPr lang="en-US" sz="2000" dirty="0">
                <a:solidFill>
                  <a:srgbClr val="FFFFFF"/>
                </a:solidFill>
                <a:latin typeface="Arial" charset="0"/>
              </a:rPr>
              <a:t> of water to benefit Lake Mead </a:t>
            </a:r>
            <a:r>
              <a:rPr lang="en-US" sz="2000" dirty="0" smtClean="0">
                <a:solidFill>
                  <a:srgbClr val="FFFFFF"/>
                </a:solidFill>
                <a:latin typeface="Arial" charset="0"/>
              </a:rPr>
              <a:t>elevation</a:t>
            </a:r>
          </a:p>
          <a:p>
            <a:pPr indent="-182880">
              <a:spcAft>
                <a:spcPts val="300"/>
              </a:spcAft>
              <a:buSzPct val="100000"/>
            </a:pPr>
            <a:endParaRPr lang="en-US" sz="2000" dirty="0" smtClean="0">
              <a:solidFill>
                <a:srgbClr val="FFFFFF"/>
              </a:solidFill>
              <a:latin typeface="Arial" charset="0"/>
            </a:endParaRPr>
          </a:p>
          <a:p>
            <a:pPr indent="-182880">
              <a:spcAft>
                <a:spcPts val="300"/>
              </a:spcAft>
              <a:buSzPct val="100000"/>
            </a:pPr>
            <a:r>
              <a:rPr lang="en-US" sz="2400" u="sng" dirty="0" smtClean="0">
                <a:solidFill>
                  <a:srgbClr val="FFFFFF"/>
                </a:solidFill>
                <a:latin typeface="Arial" charset="0"/>
              </a:rPr>
              <a:t>Lower Basin Drought Contingency Planning</a:t>
            </a:r>
            <a:endParaRPr lang="en-US" sz="2000" dirty="0">
              <a:solidFill>
                <a:srgbClr val="FFFFFF"/>
              </a:solidFill>
              <a:latin typeface="Arial" charset="0"/>
            </a:endParaRPr>
          </a:p>
          <a:p>
            <a:pPr marL="621792" indent="-342900">
              <a:spcAft>
                <a:spcPts val="300"/>
              </a:spcAft>
              <a:buSzPct val="100000"/>
              <a:buFont typeface="Arial" panose="020B0604020202020204" pitchFamily="34" charset="0"/>
              <a:buChar char="•"/>
            </a:pPr>
            <a:r>
              <a:rPr lang="en-US" sz="2000" dirty="0" smtClean="0">
                <a:solidFill>
                  <a:srgbClr val="FFFFFF"/>
                </a:solidFill>
                <a:latin typeface="Arial" charset="0"/>
              </a:rPr>
              <a:t>On-going </a:t>
            </a:r>
            <a:r>
              <a:rPr lang="en-US" sz="2000" dirty="0" smtClean="0">
                <a:solidFill>
                  <a:srgbClr val="FFFFFF"/>
                </a:solidFill>
                <a:latin typeface="Arial" charset="0"/>
              </a:rPr>
              <a:t>discussions:</a:t>
            </a:r>
          </a:p>
          <a:p>
            <a:pPr marL="1078992" lvl="1" indent="-342900">
              <a:spcAft>
                <a:spcPts val="300"/>
              </a:spcAft>
              <a:buSzPct val="100000"/>
              <a:buFont typeface="Arial" panose="020B0604020202020204" pitchFamily="34" charset="0"/>
              <a:buChar char="•"/>
            </a:pPr>
            <a:r>
              <a:rPr lang="en-US" sz="2000" dirty="0" smtClean="0">
                <a:solidFill>
                  <a:srgbClr val="FFFFFF"/>
                </a:solidFill>
                <a:latin typeface="Arial" charset="0"/>
              </a:rPr>
              <a:t>“overlay</a:t>
            </a:r>
            <a:r>
              <a:rPr lang="en-US" sz="2000" dirty="0" smtClean="0">
                <a:solidFill>
                  <a:srgbClr val="FFFFFF"/>
                </a:solidFill>
                <a:latin typeface="Arial" charset="0"/>
              </a:rPr>
              <a:t>” to the Interim Guidelines of voluntary reductions to reduce risk of reaching critical elevations at Lake Mead</a:t>
            </a:r>
            <a:br>
              <a:rPr lang="en-US" sz="2000" dirty="0" smtClean="0">
                <a:solidFill>
                  <a:srgbClr val="FFFFFF"/>
                </a:solidFill>
                <a:latin typeface="Arial" charset="0"/>
              </a:rPr>
            </a:br>
            <a:endParaRPr lang="en-US" sz="2000" dirty="0">
              <a:solidFill>
                <a:srgbClr val="FFFFFF"/>
              </a:solidFill>
              <a:latin typeface="Arial" charset="0"/>
            </a:endParaRPr>
          </a:p>
          <a:p>
            <a:pPr marL="1074420" lvl="2" indent="-342900">
              <a:spcAft>
                <a:spcPts val="300"/>
              </a:spcAft>
              <a:buSzPct val="100000"/>
              <a:buFont typeface="Arial" panose="020B0604020202020204" pitchFamily="34" charset="0"/>
              <a:buChar char="─"/>
            </a:pPr>
            <a:endParaRPr lang="en-US" sz="2000" dirty="0">
              <a:solidFill>
                <a:srgbClr val="FFFFFF"/>
              </a:solidFill>
              <a:latin typeface="Arial" charset="0"/>
            </a:endParaRPr>
          </a:p>
        </p:txBody>
      </p:sp>
      <p:sp>
        <p:nvSpPr>
          <p:cNvPr id="9" name="Title 1"/>
          <p:cNvSpPr txBox="1">
            <a:spLocks/>
          </p:cNvSpPr>
          <p:nvPr/>
        </p:nvSpPr>
        <p:spPr>
          <a:xfrm>
            <a:off x="310239" y="293912"/>
            <a:ext cx="8229600" cy="9252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kern="0" dirty="0" smtClean="0">
                <a:solidFill>
                  <a:srgbClr val="FFFFFF"/>
                </a:solidFill>
              </a:rPr>
              <a:t>Basin-wide Drought Response Activities </a:t>
            </a:r>
            <a:r>
              <a:rPr lang="en-US" sz="2400" b="1" kern="0" dirty="0" smtClean="0">
                <a:solidFill>
                  <a:srgbClr val="FFFFFF"/>
                </a:solidFill>
              </a:rPr>
              <a:t>(continued)</a:t>
            </a:r>
            <a:endParaRPr lang="en-US" sz="2400" b="1" kern="0" dirty="0">
              <a:solidFill>
                <a:srgbClr val="FFFFFF"/>
              </a:solidFill>
            </a:endParaRPr>
          </a:p>
        </p:txBody>
      </p:sp>
      <p:sp>
        <p:nvSpPr>
          <p:cNvPr id="4" name="Slide Number Placeholder 3"/>
          <p:cNvSpPr txBox="1">
            <a:spLocks/>
          </p:cNvSpPr>
          <p:nvPr/>
        </p:nvSpPr>
        <p:spPr>
          <a:xfrm>
            <a:off x="34447" y="6520029"/>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chemeClr val="bg1"/>
                </a:solidFill>
                <a:latin typeface="+mn-lt"/>
              </a:rPr>
              <a:pPr>
                <a:defRPr/>
              </a:pPr>
              <a:t>19</a:t>
            </a:fld>
            <a:endParaRPr lang="en-US" sz="1400" dirty="0">
              <a:solidFill>
                <a:schemeClr val="bg1"/>
              </a:solidFill>
              <a:latin typeface="+mn-lt"/>
            </a:endParaRPr>
          </a:p>
        </p:txBody>
      </p:sp>
    </p:spTree>
    <p:extLst>
      <p:ext uri="{BB962C8B-B14F-4D97-AF65-F5344CB8AC3E}">
        <p14:creationId xmlns:p14="http://schemas.microsoft.com/office/powerpoint/2010/main" val="39122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Topics</a:t>
            </a:r>
            <a:endParaRPr lang="en-US" dirty="0"/>
          </a:p>
        </p:txBody>
      </p:sp>
      <p:sp>
        <p:nvSpPr>
          <p:cNvPr id="3" name="Content Placeholder 2"/>
          <p:cNvSpPr>
            <a:spLocks noGrp="1"/>
          </p:cNvSpPr>
          <p:nvPr>
            <p:ph idx="1"/>
          </p:nvPr>
        </p:nvSpPr>
        <p:spPr>
          <a:xfrm>
            <a:off x="228600" y="1855375"/>
            <a:ext cx="5257800" cy="4227736"/>
          </a:xfrm>
        </p:spPr>
        <p:txBody>
          <a:bodyPr/>
          <a:lstStyle/>
          <a:p>
            <a:r>
              <a:rPr lang="en-US" sz="2800" b="0" dirty="0" smtClean="0"/>
              <a:t>Overview of the Colorado River System</a:t>
            </a:r>
          </a:p>
          <a:p>
            <a:r>
              <a:rPr lang="en-US" sz="2800" b="0" dirty="0" smtClean="0"/>
              <a:t>State of the System – Drought</a:t>
            </a:r>
          </a:p>
          <a:p>
            <a:r>
              <a:rPr lang="en-US" sz="2800" b="0" dirty="0" smtClean="0"/>
              <a:t>2007 Interim Guidelines</a:t>
            </a:r>
          </a:p>
          <a:p>
            <a:r>
              <a:rPr lang="en-US" sz="2800" b="0" dirty="0" smtClean="0"/>
              <a:t>Basin-wide Drought Response Activities</a:t>
            </a:r>
          </a:p>
          <a:p>
            <a:r>
              <a:rPr lang="en-US" sz="2800" b="0" dirty="0" smtClean="0"/>
              <a:t>Future risk</a:t>
            </a:r>
          </a:p>
        </p:txBody>
      </p:sp>
      <p:sp>
        <p:nvSpPr>
          <p:cNvPr id="4" name="Slide Number Placeholder 3"/>
          <p:cNvSpPr txBox="1">
            <a:spLocks/>
          </p:cNvSpPr>
          <p:nvPr/>
        </p:nvSpPr>
        <p:spPr>
          <a:xfrm>
            <a:off x="34447" y="6520029"/>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chemeClr val="bg1"/>
                </a:solidFill>
                <a:latin typeface="+mn-lt"/>
              </a:rPr>
              <a:pPr>
                <a:defRPr/>
              </a:pPr>
              <a:t>2</a:t>
            </a:fld>
            <a:endParaRPr lang="en-US" sz="1400" dirty="0">
              <a:solidFill>
                <a:schemeClr val="bg1"/>
              </a:solidFill>
              <a:latin typeface="+mn-lt"/>
            </a:endParaRPr>
          </a:p>
        </p:txBody>
      </p:sp>
      <p:pic>
        <p:nvPicPr>
          <p:cNvPr id="6" name="Picture 4" descr="http://arizonahighways.files.wordpress.com/2012/02/gary-smith-glen-canyon-dam.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74359" y="1295400"/>
            <a:ext cx="3317241" cy="2474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hdrinc.com/sites/all/files/content/projects/images/246-hoover-dam-bypass-4270.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674359" y="3886200"/>
            <a:ext cx="3317241" cy="220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66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solidFill>
                  <a:schemeClr val="bg1"/>
                </a:solidFill>
              </a:rPr>
              <a:t>Protection Volume Analysis</a:t>
            </a:r>
            <a:br>
              <a:rPr lang="en-US" sz="3200" b="1" dirty="0" smtClean="0">
                <a:solidFill>
                  <a:schemeClr val="bg1"/>
                </a:solidFill>
              </a:rPr>
            </a:br>
            <a:r>
              <a:rPr lang="en-US" sz="2400" b="1" i="1" dirty="0" smtClean="0">
                <a:solidFill>
                  <a:schemeClr val="bg1"/>
                </a:solidFill>
              </a:rPr>
              <a:t>Volumes</a:t>
            </a:r>
            <a:r>
              <a:rPr lang="en-US" sz="2400" b="1" i="1" baseline="30000" dirty="0" smtClean="0">
                <a:solidFill>
                  <a:schemeClr val="bg1"/>
                </a:solidFill>
              </a:rPr>
              <a:t>1</a:t>
            </a:r>
            <a:r>
              <a:rPr lang="en-US" sz="2400" b="1" i="1" dirty="0" smtClean="0">
                <a:solidFill>
                  <a:schemeClr val="bg1"/>
                </a:solidFill>
              </a:rPr>
              <a:t> needed to “absolutely protect” Lake Mead elevations 1,000’ and 1,020’ through 2026</a:t>
            </a:r>
            <a:endParaRPr lang="en-US" sz="2400" b="1" dirty="0">
              <a:solidFill>
                <a:schemeClr val="bg1"/>
              </a:solidFill>
            </a:endParaRPr>
          </a:p>
        </p:txBody>
      </p:sp>
      <p:graphicFrame>
        <p:nvGraphicFramePr>
          <p:cNvPr id="4" name="Content Placeholder 3"/>
          <p:cNvGraphicFramePr>
            <a:graphicFrameLocks noGrp="1"/>
          </p:cNvGraphicFramePr>
          <p:nvPr>
            <p:ph idx="1"/>
            <p:extLst/>
          </p:nvPr>
        </p:nvGraphicFramePr>
        <p:xfrm>
          <a:off x="457200" y="2377440"/>
          <a:ext cx="8153400" cy="1833880"/>
        </p:xfrm>
        <a:graphic>
          <a:graphicData uri="http://schemas.openxmlformats.org/drawingml/2006/table">
            <a:tbl>
              <a:tblPr firstRow="1" bandRow="1">
                <a:tableStyleId>{00A15C55-8517-42AA-B614-E9B94910E393}</a:tableStyleId>
              </a:tblPr>
              <a:tblGrid>
                <a:gridCol w="1066800"/>
                <a:gridCol w="1143000"/>
                <a:gridCol w="990600"/>
                <a:gridCol w="1371600"/>
                <a:gridCol w="1219200"/>
                <a:gridCol w="990600"/>
                <a:gridCol w="1371600"/>
              </a:tblGrid>
              <a:tr h="370840">
                <a:tc rowSpan="2">
                  <a:txBody>
                    <a:bodyPr/>
                    <a:lstStyle/>
                    <a:p>
                      <a:r>
                        <a:rPr lang="en-US" sz="1400" dirty="0" smtClean="0"/>
                        <a:t>Hydrology</a:t>
                      </a:r>
                      <a:endParaRPr lang="en-US" sz="1400" dirty="0"/>
                    </a:p>
                  </a:txBody>
                  <a:tcPr anchor="ctr"/>
                </a:tc>
                <a:tc gridSpan="3">
                  <a:txBody>
                    <a:bodyPr/>
                    <a:lstStyle/>
                    <a:p>
                      <a:r>
                        <a:rPr lang="en-US" dirty="0" smtClean="0"/>
                        <a:t>Lake Mead Elevation 1,020’</a:t>
                      </a:r>
                      <a:endParaRPr lang="en-US" dirty="0"/>
                    </a:p>
                  </a:txBody>
                  <a:tcPr>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dirty="0"/>
                    </a:p>
                  </a:txBody>
                  <a:tcPr/>
                </a:tc>
                <a:tc gridSpan="3">
                  <a:txBody>
                    <a:bodyPr/>
                    <a:lstStyle/>
                    <a:p>
                      <a:r>
                        <a:rPr lang="en-US" dirty="0" smtClean="0"/>
                        <a:t>Lake Mead Elevation 1,000’</a:t>
                      </a:r>
                      <a:endParaRPr lang="en-US" dirty="0"/>
                    </a:p>
                  </a:txBody>
                  <a:tcPr>
                    <a:lnL w="381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r>
              <a:tr h="370840">
                <a:tc vMerge="1">
                  <a:txBody>
                    <a:bodyPr/>
                    <a:lstStyle/>
                    <a:p>
                      <a:endParaRPr lang="en-US" sz="1400" dirty="0"/>
                    </a:p>
                  </a:txBody>
                  <a:tcPr/>
                </a:tc>
                <a:tc>
                  <a:txBody>
                    <a:bodyPr/>
                    <a:lstStyle/>
                    <a:p>
                      <a:pPr algn="ctr"/>
                      <a:r>
                        <a:rPr lang="en-US" sz="1400" dirty="0" smtClean="0"/>
                        <a:t>Maximum      in any year (MAF)</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First Year</a:t>
                      </a:r>
                      <a:r>
                        <a:rPr lang="en-US" sz="1400" baseline="0" dirty="0" smtClean="0"/>
                        <a:t> that Maximum Occurs</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Average      through 2026</a:t>
                      </a:r>
                    </a:p>
                    <a:p>
                      <a:pPr algn="ctr"/>
                      <a:r>
                        <a:rPr lang="en-US" sz="1400" dirty="0" smtClean="0"/>
                        <a:t>(MAF)</a:t>
                      </a:r>
                      <a:endParaRPr lang="en-US" sz="1400" dirty="0"/>
                    </a:p>
                  </a:txBody>
                  <a:tcP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Maximum            in any year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(MAF)</a:t>
                      </a:r>
                    </a:p>
                  </a:txBody>
                  <a:tcP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First Year</a:t>
                      </a:r>
                      <a:r>
                        <a:rPr lang="en-US" sz="1400" baseline="0" dirty="0" smtClean="0"/>
                        <a:t> that Maximum Occurs</a:t>
                      </a:r>
                      <a:endParaRPr lang="en-US" sz="1400" dirty="0" smtClean="0"/>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Average     through 2026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(MAF)</a:t>
                      </a:r>
                    </a:p>
                  </a:txBody>
                  <a:tcPr>
                    <a:lnB w="12700" cap="flat" cmpd="sng" algn="ctr">
                      <a:solidFill>
                        <a:schemeClr val="tx1"/>
                      </a:solidFill>
                      <a:prstDash val="solid"/>
                      <a:round/>
                      <a:headEnd type="none" w="med" len="med"/>
                      <a:tailEnd type="none" w="med" len="med"/>
                    </a:lnB>
                  </a:tcPr>
                </a:tc>
              </a:tr>
              <a:tr h="370840">
                <a:tc>
                  <a:txBody>
                    <a:bodyPr/>
                    <a:lstStyle/>
                    <a:p>
                      <a:r>
                        <a:rPr lang="en-US" sz="1400" dirty="0" smtClean="0"/>
                        <a:t>Observed</a:t>
                      </a:r>
                    </a:p>
                    <a:p>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2.1</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2019</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0.74</a:t>
                      </a:r>
                      <a:endParaRPr lang="en-US" sz="1600" dirty="0"/>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1.9</a:t>
                      </a:r>
                      <a:endParaRPr lang="en-US" sz="1600" dirty="0"/>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2019</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0.49</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 y="5788223"/>
            <a:ext cx="5754845" cy="307777"/>
          </a:xfrm>
          <a:prstGeom prst="rect">
            <a:avLst/>
          </a:prstGeom>
          <a:noFill/>
        </p:spPr>
        <p:txBody>
          <a:bodyPr wrap="none" rtlCol="0">
            <a:spAutoFit/>
          </a:bodyPr>
          <a:lstStyle/>
          <a:p>
            <a:pPr defTabSz="914400" fontAlgn="base">
              <a:spcBef>
                <a:spcPct val="0"/>
              </a:spcBef>
              <a:spcAft>
                <a:spcPct val="0"/>
              </a:spcAft>
            </a:pPr>
            <a:r>
              <a:rPr lang="en-US" sz="1400" baseline="30000" dirty="0">
                <a:solidFill>
                  <a:srgbClr val="FFFFFF"/>
                </a:solidFill>
              </a:rPr>
              <a:t>1</a:t>
            </a:r>
            <a:r>
              <a:rPr lang="en-US" sz="1400" dirty="0">
                <a:solidFill>
                  <a:srgbClr val="FFFFFF"/>
                </a:solidFill>
              </a:rPr>
              <a:t>Volumes are in addition to Shortages per the 2007 Interim Guidelines</a:t>
            </a:r>
          </a:p>
        </p:txBody>
      </p:sp>
      <p:graphicFrame>
        <p:nvGraphicFramePr>
          <p:cNvPr id="5" name="Content Placeholder 3"/>
          <p:cNvGraphicFramePr>
            <a:graphicFrameLocks/>
          </p:cNvGraphicFramePr>
          <p:nvPr>
            <p:extLst/>
          </p:nvPr>
        </p:nvGraphicFramePr>
        <p:xfrm>
          <a:off x="457200" y="4206240"/>
          <a:ext cx="8153400" cy="889000"/>
        </p:xfrm>
        <a:graphic>
          <a:graphicData uri="http://schemas.openxmlformats.org/drawingml/2006/table">
            <a:tbl>
              <a:tblPr firstRow="1" bandRow="1">
                <a:tableStyleId>{00A15C55-8517-42AA-B614-E9B94910E393}</a:tableStyleId>
              </a:tblPr>
              <a:tblGrid>
                <a:gridCol w="1066800"/>
                <a:gridCol w="1143000"/>
                <a:gridCol w="990600"/>
                <a:gridCol w="1371600"/>
                <a:gridCol w="1219200"/>
                <a:gridCol w="990600"/>
                <a:gridCol w="1371600"/>
              </a:tblGrid>
              <a:tr h="370840">
                <a:tc>
                  <a:txBody>
                    <a:bodyPr/>
                    <a:lstStyle/>
                    <a:p>
                      <a:r>
                        <a:rPr lang="en-US" sz="1400" b="0" dirty="0" smtClean="0">
                          <a:solidFill>
                            <a:schemeClr val="tx1"/>
                          </a:solidFill>
                        </a:rPr>
                        <a:t>Climate Change</a:t>
                      </a:r>
                      <a:endParaRPr lang="en-US" sz="14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6.1</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2025</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1.7</a:t>
                      </a:r>
                      <a:endParaRPr lang="en-US" sz="1600" b="0" dirty="0">
                        <a:solidFill>
                          <a:schemeClr val="tx1"/>
                        </a:solidFill>
                      </a:endParaRPr>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6.0</a:t>
                      </a:r>
                      <a:endParaRPr lang="en-US" sz="1600" b="0" dirty="0">
                        <a:solidFill>
                          <a:schemeClr val="tx1"/>
                        </a:solidFill>
                      </a:endParaRPr>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2025</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0" dirty="0" smtClean="0">
                          <a:solidFill>
                            <a:schemeClr val="tx1"/>
                          </a:solidFill>
                        </a:rPr>
                        <a:t>1.8</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400" b="0" dirty="0" smtClean="0">
                          <a:solidFill>
                            <a:schemeClr val="tx1"/>
                          </a:solidFill>
                        </a:rPr>
                        <a:t>Combined</a:t>
                      </a:r>
                      <a:endParaRPr lang="en-US" sz="1400" b="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6.1</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2025</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1.5</a:t>
                      </a:r>
                      <a:endParaRPr lang="en-US" sz="1600" b="0" dirty="0">
                        <a:solidFill>
                          <a:schemeClr val="tx1"/>
                        </a:solidFill>
                      </a:endParaRPr>
                    </a:p>
                  </a:txBody>
                  <a:tcP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6.0</a:t>
                      </a:r>
                      <a:endParaRPr lang="en-US" sz="1600" b="0" dirty="0">
                        <a:solidFill>
                          <a:schemeClr val="tx1"/>
                        </a:solidFill>
                      </a:endParaRPr>
                    </a:p>
                  </a:txBody>
                  <a:tcP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2025</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600" b="0" dirty="0" smtClean="0">
                          <a:solidFill>
                            <a:schemeClr val="tx1"/>
                          </a:solidFill>
                        </a:rPr>
                        <a:t>1.6</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spTree>
    <p:extLst>
      <p:ext uri="{BB962C8B-B14F-4D97-AF65-F5344CB8AC3E}">
        <p14:creationId xmlns:p14="http://schemas.microsoft.com/office/powerpoint/2010/main" val="364738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idx="4294967295"/>
          </p:nvPr>
        </p:nvSpPr>
        <p:spPr>
          <a:xfrm>
            <a:off x="381000" y="228600"/>
            <a:ext cx="8153400" cy="1096962"/>
          </a:xfrm>
        </p:spPr>
        <p:txBody>
          <a:bodyPr/>
          <a:lstStyle/>
          <a:p>
            <a:pPr eaLnBrk="1" hangingPunct="1"/>
            <a:r>
              <a:rPr lang="en-US" sz="3200" b="1" dirty="0" smtClean="0">
                <a:solidFill>
                  <a:schemeClr val="bg1"/>
                </a:solidFill>
              </a:rPr>
              <a:t>Projected Future Colorado River Basin Water Supply and Demand</a:t>
            </a:r>
            <a:endParaRPr lang="en-US" sz="3000" b="1" i="1" dirty="0" smtClean="0">
              <a:solidFill>
                <a:schemeClr val="bg1"/>
              </a:solidFill>
            </a:endParaRPr>
          </a:p>
        </p:txBody>
      </p:sp>
      <p:sp>
        <p:nvSpPr>
          <p:cNvPr id="9" name="Content Placeholder 2"/>
          <p:cNvSpPr txBox="1">
            <a:spLocks/>
          </p:cNvSpPr>
          <p:nvPr/>
        </p:nvSpPr>
        <p:spPr>
          <a:xfrm>
            <a:off x="76200" y="1447800"/>
            <a:ext cx="8686800" cy="5410200"/>
          </a:xfrm>
          <a:prstGeom prst="rect">
            <a:avLst/>
          </a:prstGeom>
        </p:spPr>
        <p:txBody>
          <a:bodyPr/>
          <a:lstStyle/>
          <a:p>
            <a:pPr marL="342900" indent="-342900" eaLnBrk="0" hangingPunct="0">
              <a:spcBef>
                <a:spcPct val="20000"/>
              </a:spcBef>
              <a:buFontTx/>
              <a:buChar char="•"/>
              <a:defRPr/>
            </a:pPr>
            <a:endParaRPr lang="en-US" sz="2000" kern="0" dirty="0">
              <a:solidFill>
                <a:srgbClr val="FFFFFF"/>
              </a:solidFill>
              <a:latin typeface="Arial"/>
            </a:endParaRPr>
          </a:p>
          <a:p>
            <a:pPr marL="342900" indent="-342900" eaLnBrk="0" hangingPunct="0">
              <a:spcBef>
                <a:spcPct val="20000"/>
              </a:spcBef>
              <a:defRPr/>
            </a:pPr>
            <a:endParaRPr lang="en-US" sz="2000" kern="0" dirty="0">
              <a:solidFill>
                <a:srgbClr val="FF0000"/>
              </a:solidFill>
              <a:latin typeface="Arial"/>
            </a:endParaRPr>
          </a:p>
          <a:p>
            <a:pPr marL="342900" indent="-342900" eaLnBrk="0" hangingPunct="0">
              <a:spcBef>
                <a:spcPct val="20000"/>
              </a:spcBef>
              <a:buFontTx/>
              <a:buChar char="•"/>
              <a:defRPr/>
            </a:pPr>
            <a:endParaRPr lang="en-US" sz="2400" kern="0" dirty="0">
              <a:solidFill>
                <a:srgbClr val="FFFFFF"/>
              </a:solidFill>
              <a:latin typeface="Arial"/>
            </a:endParaRPr>
          </a:p>
        </p:txBody>
      </p:sp>
      <p:pic>
        <p:nvPicPr>
          <p:cNvPr id="6" name="Picture 5" descr="CRBS_103_Chart_HistFuture10yr_v02_1.jpg"/>
          <p:cNvPicPr>
            <a:picLocks noChangeAspect="1"/>
          </p:cNvPicPr>
          <p:nvPr/>
        </p:nvPicPr>
        <p:blipFill>
          <a:blip r:embed="rId3" cstate="print"/>
          <a:srcRect b="27699"/>
          <a:stretch>
            <a:fillRect/>
          </a:stretch>
        </p:blipFill>
        <p:spPr>
          <a:xfrm>
            <a:off x="838200" y="1447800"/>
            <a:ext cx="7581900" cy="4738426"/>
          </a:xfrm>
          <a:prstGeom prst="rect">
            <a:avLst/>
          </a:prstGeom>
        </p:spPr>
      </p:pic>
    </p:spTree>
    <p:extLst>
      <p:ext uri="{BB962C8B-B14F-4D97-AF65-F5344CB8AC3E}">
        <p14:creationId xmlns:p14="http://schemas.microsoft.com/office/powerpoint/2010/main" val="3879541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5-22282"/>
          <p:cNvPicPr>
            <a:picLocks noGrp="1" noChangeAspect="1" noChangeArrowheads="1"/>
          </p:cNvPicPr>
          <p:nvPr>
            <p:ph idx="4294967295"/>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a:xfrm>
            <a:off x="941388" y="274638"/>
            <a:ext cx="7261225" cy="5851525"/>
          </a:xfrm>
          <a:effectLst>
            <a:softEdge rad="63500"/>
          </a:effectLst>
        </p:spPr>
      </p:pic>
      <p:sp>
        <p:nvSpPr>
          <p:cNvPr id="23555" name="Text Box 3"/>
          <p:cNvSpPr txBox="1">
            <a:spLocks noChangeArrowheads="1"/>
          </p:cNvSpPr>
          <p:nvPr/>
        </p:nvSpPr>
        <p:spPr bwMode="auto">
          <a:xfrm>
            <a:off x="1371600" y="1079480"/>
            <a:ext cx="6781800" cy="3416320"/>
          </a:xfrm>
          <a:prstGeom prst="rect">
            <a:avLst/>
          </a:prstGeom>
          <a:noFill/>
          <a:ln w="9525">
            <a:noFill/>
            <a:miter lim="800000"/>
            <a:headEnd/>
            <a:tailEnd/>
          </a:ln>
          <a:effectLst>
            <a:softEdge rad="63500"/>
          </a:effectLst>
        </p:spPr>
        <p:txBody>
          <a:bodyPr wrap="square">
            <a:spAutoFit/>
          </a:bodyPr>
          <a:lstStyle/>
          <a:p>
            <a:pPr algn="ctr"/>
            <a:r>
              <a:rPr lang="en-US" sz="3600" b="1" dirty="0" smtClean="0">
                <a:solidFill>
                  <a:srgbClr val="FFFFFF"/>
                </a:solidFill>
                <a:latin typeface="Arial" charset="0"/>
              </a:rPr>
              <a:t>U.S. Bureau of Reclamation</a:t>
            </a:r>
          </a:p>
          <a:p>
            <a:pPr algn="ctr"/>
            <a:r>
              <a:rPr lang="en-US" sz="3600" b="1" dirty="0" smtClean="0">
                <a:solidFill>
                  <a:srgbClr val="FFFFFF"/>
                </a:solidFill>
                <a:latin typeface="Arial" charset="0"/>
              </a:rPr>
              <a:t>Lower Colorado Region</a:t>
            </a:r>
            <a:endParaRPr lang="en-US" sz="3600" b="1" dirty="0">
              <a:solidFill>
                <a:srgbClr val="FFFFFF"/>
              </a:solidFill>
              <a:latin typeface="Arial" charset="0"/>
            </a:endParaRPr>
          </a:p>
          <a:p>
            <a:pPr algn="ctr"/>
            <a:endParaRPr lang="en-US" sz="3600" b="1" dirty="0">
              <a:solidFill>
                <a:srgbClr val="FFFFFF">
                  <a:lumMod val="95000"/>
                </a:srgbClr>
              </a:solidFill>
              <a:latin typeface="Arial" charset="0"/>
            </a:endParaRPr>
          </a:p>
          <a:p>
            <a:pPr algn="ctr"/>
            <a:endParaRPr lang="en-US" sz="3600" b="1" dirty="0" smtClean="0">
              <a:solidFill>
                <a:srgbClr val="FFFFFF">
                  <a:lumMod val="95000"/>
                </a:srgbClr>
              </a:solidFill>
              <a:latin typeface="Arial" charset="0"/>
            </a:endParaRPr>
          </a:p>
          <a:p>
            <a:pPr algn="ctr"/>
            <a:r>
              <a:rPr lang="en-US" sz="3600" b="1" dirty="0" smtClean="0">
                <a:solidFill>
                  <a:srgbClr val="FFFFFF">
                    <a:lumMod val="95000"/>
                  </a:srgbClr>
                </a:solidFill>
                <a:latin typeface="Arial" charset="0"/>
              </a:rPr>
              <a:t>For more information:</a:t>
            </a:r>
          </a:p>
          <a:p>
            <a:pPr algn="ctr"/>
            <a:r>
              <a:rPr lang="en-US" sz="3600" b="1" dirty="0" smtClean="0">
                <a:solidFill>
                  <a:srgbClr val="FFFFFF">
                    <a:lumMod val="95000"/>
                  </a:srgbClr>
                </a:solidFill>
                <a:latin typeface="Arial" charset="0"/>
              </a:rPr>
              <a:t>http</a:t>
            </a:r>
            <a:r>
              <a:rPr lang="en-US" sz="3600" b="1" dirty="0">
                <a:solidFill>
                  <a:srgbClr val="FFFFFF">
                    <a:lumMod val="95000"/>
                  </a:srgbClr>
                </a:solidFill>
                <a:latin typeface="Arial" charset="0"/>
              </a:rPr>
              <a:t>://www.usbr.gov/lc/</a:t>
            </a:r>
          </a:p>
        </p:txBody>
      </p:sp>
      <p:sp>
        <p:nvSpPr>
          <p:cNvPr id="4" name="Slide Number Placeholder 3"/>
          <p:cNvSpPr>
            <a:spLocks noGrp="1"/>
          </p:cNvSpPr>
          <p:nvPr>
            <p:ph type="sldNum" sz="quarter" idx="12"/>
          </p:nvPr>
        </p:nvSpPr>
        <p:spPr>
          <a:xfrm>
            <a:off x="34447" y="6524298"/>
            <a:ext cx="651353" cy="307149"/>
          </a:xfrm>
        </p:spPr>
        <p:txBody>
          <a:bodyPr/>
          <a:lstStyle/>
          <a:p>
            <a:pPr algn="l">
              <a:defRPr/>
            </a:pPr>
            <a:fld id="{D95D6241-8AF8-44B7-A3DE-1EB233971F4C}" type="slidenum">
              <a:rPr lang="en-US" smtClean="0">
                <a:solidFill>
                  <a:srgbClr val="FFFFFF"/>
                </a:solidFill>
                <a:latin typeface="Arial" panose="020B0604020202020204" pitchFamily="34" charset="0"/>
                <a:cs typeface="Arial" panose="020B0604020202020204" pitchFamily="34" charset="0"/>
              </a:rPr>
              <a:pPr algn="l">
                <a:defRPr/>
              </a:pPr>
              <a:t>22</a:t>
            </a:fld>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23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4" t="1158" r="1427" b="1158"/>
          <a:stretch/>
        </p:blipFill>
        <p:spPr>
          <a:xfrm>
            <a:off x="5296458" y="1066800"/>
            <a:ext cx="3752440" cy="4890990"/>
          </a:xfrm>
          <a:prstGeom prst="rect">
            <a:avLst/>
          </a:prstGeom>
        </p:spPr>
      </p:pic>
      <p:sp>
        <p:nvSpPr>
          <p:cNvPr id="3" name="TextBox 2"/>
          <p:cNvSpPr txBox="1"/>
          <p:nvPr/>
        </p:nvSpPr>
        <p:spPr>
          <a:xfrm>
            <a:off x="238125" y="198437"/>
            <a:ext cx="8715375" cy="584775"/>
          </a:xfrm>
          <a:prstGeom prst="rect">
            <a:avLst/>
          </a:prstGeom>
          <a:noFill/>
        </p:spPr>
        <p:txBody>
          <a:bodyPr wrap="square" rtlCol="0">
            <a:spAutoFit/>
          </a:bodyPr>
          <a:lstStyle/>
          <a:p>
            <a:r>
              <a:rPr lang="en-US" sz="3200" b="1" dirty="0" smtClean="0">
                <a:solidFill>
                  <a:srgbClr val="FFFFFF"/>
                </a:solidFill>
                <a:latin typeface="Arial" charset="0"/>
              </a:rPr>
              <a:t>Overview of the Colorado </a:t>
            </a:r>
            <a:r>
              <a:rPr lang="en-US" sz="3200" b="1" dirty="0">
                <a:solidFill>
                  <a:srgbClr val="FFFFFF"/>
                </a:solidFill>
                <a:latin typeface="Arial" charset="0"/>
              </a:rPr>
              <a:t>River </a:t>
            </a:r>
            <a:r>
              <a:rPr lang="en-US" sz="3200" b="1" dirty="0" smtClean="0">
                <a:solidFill>
                  <a:srgbClr val="FFFFFF"/>
                </a:solidFill>
                <a:latin typeface="Arial" charset="0"/>
              </a:rPr>
              <a:t>System</a:t>
            </a:r>
            <a:endParaRPr lang="en-US" sz="3200" dirty="0">
              <a:solidFill>
                <a:srgbClr val="FFFFFF"/>
              </a:solidFill>
              <a:latin typeface="Arial" charset="0"/>
            </a:endParaRPr>
          </a:p>
        </p:txBody>
      </p:sp>
      <p:sp>
        <p:nvSpPr>
          <p:cNvPr id="6" name="Slide Number Placeholder 3"/>
          <p:cNvSpPr txBox="1">
            <a:spLocks/>
          </p:cNvSpPr>
          <p:nvPr/>
        </p:nvSpPr>
        <p:spPr>
          <a:xfrm>
            <a:off x="34447" y="6520029"/>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chemeClr val="bg1"/>
                </a:solidFill>
                <a:latin typeface="+mn-lt"/>
              </a:rPr>
              <a:pPr>
                <a:defRPr/>
              </a:pPr>
              <a:t>3</a:t>
            </a:fld>
            <a:endParaRPr lang="en-US" sz="1400" dirty="0">
              <a:solidFill>
                <a:schemeClr val="bg1"/>
              </a:solidFill>
              <a:latin typeface="+mn-lt"/>
            </a:endParaRPr>
          </a:p>
        </p:txBody>
      </p:sp>
      <p:sp>
        <p:nvSpPr>
          <p:cNvPr id="7" name="Text Box 2"/>
          <p:cNvSpPr txBox="1">
            <a:spLocks noChangeArrowheads="1"/>
          </p:cNvSpPr>
          <p:nvPr/>
        </p:nvSpPr>
        <p:spPr bwMode="auto">
          <a:xfrm>
            <a:off x="301337" y="1344574"/>
            <a:ext cx="4956463" cy="4642296"/>
          </a:xfrm>
          <a:prstGeom prst="rect">
            <a:avLst/>
          </a:prstGeom>
          <a:noFill/>
          <a:ln w="9525">
            <a:noFill/>
            <a:miter lim="800000"/>
            <a:headEnd/>
            <a:tailEnd/>
          </a:ln>
          <a:effectLst/>
        </p:spPr>
        <p:txBody>
          <a:bodyPr wrap="square" anchor="ctr">
            <a:spAutoFit/>
          </a:bodyPr>
          <a:lstStyle/>
          <a:p>
            <a:pPr marL="231775" indent="-230188">
              <a:spcBef>
                <a:spcPts val="0"/>
              </a:spcBef>
              <a:spcAft>
                <a:spcPts val="800"/>
              </a:spcAft>
              <a:buFontTx/>
              <a:buChar char="•"/>
            </a:pPr>
            <a:r>
              <a:rPr lang="en-US" sz="2000" dirty="0" smtClean="0">
                <a:solidFill>
                  <a:srgbClr val="FFFFFF"/>
                </a:solidFill>
                <a:latin typeface="Arial" pitchFamily="34" charset="0"/>
                <a:cs typeface="Arial" pitchFamily="34" charset="0"/>
              </a:rPr>
              <a:t>16.5 million acre-feet (maf) allocated annually</a:t>
            </a:r>
          </a:p>
          <a:p>
            <a:pPr marL="509588" lvl="1" indent="-285750">
              <a:spcBef>
                <a:spcPts val="0"/>
              </a:spcBef>
              <a:spcAft>
                <a:spcPts val="600"/>
              </a:spcAft>
              <a:buFont typeface="Arial" pitchFamily="34" charset="0"/>
              <a:buChar char="-"/>
            </a:pPr>
            <a:r>
              <a:rPr lang="en-US" sz="1800" dirty="0" smtClean="0">
                <a:solidFill>
                  <a:srgbClr val="FFFFFF"/>
                </a:solidFill>
                <a:latin typeface="Arial" pitchFamily="34" charset="0"/>
                <a:cs typeface="Arial" pitchFamily="34" charset="0"/>
              </a:rPr>
              <a:t>7.5 maf each to Upper and Lower Basins</a:t>
            </a:r>
          </a:p>
          <a:p>
            <a:pPr marL="509588" lvl="1" indent="-285750">
              <a:spcBef>
                <a:spcPts val="0"/>
              </a:spcBef>
              <a:spcAft>
                <a:spcPts val="600"/>
              </a:spcAft>
              <a:buFont typeface="Arial" pitchFamily="34" charset="0"/>
              <a:buChar char="-"/>
            </a:pPr>
            <a:r>
              <a:rPr lang="en-US" sz="1800" dirty="0" smtClean="0">
                <a:solidFill>
                  <a:srgbClr val="FFFFFF"/>
                </a:solidFill>
                <a:latin typeface="Arial" pitchFamily="34" charset="0"/>
                <a:cs typeface="Arial" pitchFamily="34" charset="0"/>
              </a:rPr>
              <a:t>1.5 maf to Mexico</a:t>
            </a:r>
          </a:p>
          <a:p>
            <a:pPr marL="231775" indent="-230188">
              <a:spcBef>
                <a:spcPts val="0"/>
              </a:spcBef>
              <a:spcAft>
                <a:spcPts val="800"/>
              </a:spcAft>
              <a:buFontTx/>
              <a:buChar char="•"/>
            </a:pPr>
            <a:r>
              <a:rPr lang="en-US" sz="2000" dirty="0" smtClean="0">
                <a:solidFill>
                  <a:srgbClr val="FFFFFF"/>
                </a:solidFill>
                <a:latin typeface="Arial" pitchFamily="34" charset="0"/>
                <a:cs typeface="Arial" pitchFamily="34" charset="0"/>
              </a:rPr>
              <a:t>~ 16 </a:t>
            </a:r>
            <a:r>
              <a:rPr lang="en-US" sz="2000" dirty="0">
                <a:solidFill>
                  <a:srgbClr val="FFFFFF"/>
                </a:solidFill>
                <a:latin typeface="Arial" pitchFamily="34" charset="0"/>
                <a:cs typeface="Arial" pitchFamily="34" charset="0"/>
              </a:rPr>
              <a:t>maf average annual </a:t>
            </a:r>
            <a:r>
              <a:rPr lang="en-US" sz="2000" dirty="0" smtClean="0">
                <a:solidFill>
                  <a:srgbClr val="FFFFFF"/>
                </a:solidFill>
                <a:latin typeface="Arial" pitchFamily="34" charset="0"/>
                <a:cs typeface="Arial" pitchFamily="34" charset="0"/>
              </a:rPr>
              <a:t>“natural flow” (from historical record)</a:t>
            </a:r>
            <a:endParaRPr lang="en-US" sz="2000" dirty="0">
              <a:solidFill>
                <a:srgbClr val="FFFFFF"/>
              </a:solidFill>
              <a:latin typeface="Arial" pitchFamily="34" charset="0"/>
              <a:cs typeface="Arial" pitchFamily="34" charset="0"/>
            </a:endParaRPr>
          </a:p>
          <a:p>
            <a:pPr marL="509588" lvl="1" indent="-285750">
              <a:spcBef>
                <a:spcPts val="0"/>
              </a:spcBef>
              <a:spcAft>
                <a:spcPts val="600"/>
              </a:spcAft>
              <a:buFont typeface="Arial" pitchFamily="34" charset="0"/>
              <a:buChar char="-"/>
            </a:pPr>
            <a:r>
              <a:rPr lang="en-US" dirty="0" smtClean="0">
                <a:solidFill>
                  <a:srgbClr val="FFFFFF"/>
                </a:solidFill>
                <a:latin typeface="Arial" pitchFamily="34" charset="0"/>
                <a:cs typeface="Arial" pitchFamily="34" charset="0"/>
              </a:rPr>
              <a:t>14.8 </a:t>
            </a:r>
            <a:r>
              <a:rPr lang="en-US" dirty="0">
                <a:solidFill>
                  <a:srgbClr val="FFFFFF"/>
                </a:solidFill>
                <a:latin typeface="Arial" pitchFamily="34" charset="0"/>
                <a:cs typeface="Arial" pitchFamily="34" charset="0"/>
              </a:rPr>
              <a:t>maf in the Upper Basin and 1.3 maf in the Lower </a:t>
            </a:r>
            <a:r>
              <a:rPr lang="en-US" dirty="0" smtClean="0">
                <a:solidFill>
                  <a:srgbClr val="FFFFFF"/>
                </a:solidFill>
                <a:latin typeface="Arial" pitchFamily="34" charset="0"/>
                <a:cs typeface="Arial" pitchFamily="34" charset="0"/>
              </a:rPr>
              <a:t>Basin</a:t>
            </a:r>
            <a:endParaRPr lang="en-US" sz="2000" dirty="0">
              <a:solidFill>
                <a:srgbClr val="FFFFFF"/>
              </a:solidFill>
              <a:latin typeface="Arial" pitchFamily="34" charset="0"/>
              <a:cs typeface="Arial" pitchFamily="34" charset="0"/>
            </a:endParaRPr>
          </a:p>
          <a:p>
            <a:pPr marL="231775" indent="-230188">
              <a:spcBef>
                <a:spcPts val="0"/>
              </a:spcBef>
              <a:spcAft>
                <a:spcPts val="800"/>
              </a:spcAft>
              <a:buFontTx/>
              <a:buChar char="•"/>
            </a:pPr>
            <a:r>
              <a:rPr lang="en-US" sz="2000" dirty="0" smtClean="0">
                <a:solidFill>
                  <a:srgbClr val="FFFFFF"/>
                </a:solidFill>
                <a:latin typeface="Arial" pitchFamily="34" charset="0"/>
                <a:cs typeface="Arial" pitchFamily="34" charset="0"/>
              </a:rPr>
              <a:t>Inflows are highly variable year to year</a:t>
            </a:r>
          </a:p>
          <a:p>
            <a:pPr marL="231775" indent="-230188">
              <a:spcBef>
                <a:spcPts val="0"/>
              </a:spcBef>
              <a:spcAft>
                <a:spcPts val="800"/>
              </a:spcAft>
              <a:buFontTx/>
              <a:buChar char="•"/>
            </a:pPr>
            <a:r>
              <a:rPr lang="en-US" sz="2000" dirty="0" smtClean="0">
                <a:solidFill>
                  <a:srgbClr val="FFFFFF"/>
                </a:solidFill>
                <a:latin typeface="Arial" pitchFamily="34" charset="0"/>
                <a:cs typeface="Arial" pitchFamily="34" charset="0"/>
              </a:rPr>
              <a:t>60 maf of storage (~ 4X the annual inflow)</a:t>
            </a:r>
          </a:p>
          <a:p>
            <a:pPr marL="231775" indent="-230188">
              <a:spcBef>
                <a:spcPts val="0"/>
              </a:spcBef>
              <a:spcAft>
                <a:spcPts val="800"/>
              </a:spcAft>
              <a:buFontTx/>
              <a:buChar char="•"/>
            </a:pPr>
            <a:r>
              <a:rPr lang="en-US" sz="2000" dirty="0" smtClean="0">
                <a:solidFill>
                  <a:srgbClr val="FFFFFF"/>
                </a:solidFill>
                <a:latin typeface="Arial" pitchFamily="34" charset="0"/>
                <a:cs typeface="Arial" pitchFamily="34" charset="0"/>
              </a:rPr>
              <a:t>Operations and water </a:t>
            </a:r>
            <a:r>
              <a:rPr lang="en-US" sz="2000" dirty="0">
                <a:solidFill>
                  <a:srgbClr val="FFFFFF"/>
                </a:solidFill>
                <a:latin typeface="Arial" pitchFamily="34" charset="0"/>
                <a:cs typeface="Arial" pitchFamily="34" charset="0"/>
              </a:rPr>
              <a:t>deliveries governed by the “Law of the River</a:t>
            </a:r>
            <a:r>
              <a:rPr lang="en-US" sz="2000" dirty="0" smtClean="0">
                <a:solidFill>
                  <a:srgbClr val="FFFFFF"/>
                </a:solidFill>
                <a:latin typeface="Arial" pitchFamily="34" charset="0"/>
                <a:cs typeface="Arial" pitchFamily="34" charset="0"/>
              </a:rPr>
              <a:t>”</a:t>
            </a:r>
            <a:endParaRPr lang="en-US"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8512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101600"/>
            <a:ext cx="9144000" cy="965200"/>
          </a:xfrm>
        </p:spPr>
        <p:txBody>
          <a:bodyPr/>
          <a:lstStyle/>
          <a:p>
            <a:pPr eaLnBrk="1" hangingPunct="1"/>
            <a:r>
              <a:rPr lang="en-US" sz="2200" b="1" dirty="0" smtClean="0">
                <a:solidFill>
                  <a:schemeClr val="bg1"/>
                </a:solidFill>
              </a:rPr>
              <a:t>Natural Flow</a:t>
            </a:r>
            <a:br>
              <a:rPr lang="en-US" sz="2200" b="1" dirty="0" smtClean="0">
                <a:solidFill>
                  <a:schemeClr val="bg1"/>
                </a:solidFill>
              </a:rPr>
            </a:br>
            <a:r>
              <a:rPr lang="en-US" sz="2200" b="1" dirty="0" smtClean="0">
                <a:solidFill>
                  <a:schemeClr val="bg1"/>
                </a:solidFill>
              </a:rPr>
              <a:t>Colorado River at Lees Ferry Gaging Station, Arizona</a:t>
            </a:r>
            <a:br>
              <a:rPr lang="en-US" sz="2200" b="1" dirty="0" smtClean="0">
                <a:solidFill>
                  <a:schemeClr val="bg1"/>
                </a:solidFill>
              </a:rPr>
            </a:br>
            <a:r>
              <a:rPr lang="en-US" sz="2000" b="1" dirty="0" smtClean="0">
                <a:solidFill>
                  <a:schemeClr val="bg1"/>
                </a:solidFill>
              </a:rPr>
              <a:t>Water Year 1906 to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95" y="1151120"/>
            <a:ext cx="7536010"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2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067471244"/>
              </p:ext>
            </p:extLst>
          </p:nvPr>
        </p:nvGraphicFramePr>
        <p:xfrm>
          <a:off x="85890" y="1600200"/>
          <a:ext cx="6769619"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p:txBody>
          <a:bodyPr/>
          <a:lstStyle/>
          <a:p>
            <a:r>
              <a:rPr lang="en-US" sz="3200" dirty="0" smtClean="0"/>
              <a:t>Current 16-year Drought (2000-2015*) </a:t>
            </a:r>
            <a:br>
              <a:rPr lang="en-US" sz="3200" dirty="0" smtClean="0"/>
            </a:br>
            <a:r>
              <a:rPr lang="en-US" sz="2400" dirty="0" smtClean="0"/>
              <a:t>Natural Flow at Lees Ferry</a:t>
            </a:r>
            <a:endParaRPr lang="en-US" sz="3200" dirty="0"/>
          </a:p>
        </p:txBody>
      </p:sp>
      <p:sp>
        <p:nvSpPr>
          <p:cNvPr id="6" name="TextBox 5"/>
          <p:cNvSpPr txBox="1"/>
          <p:nvPr/>
        </p:nvSpPr>
        <p:spPr>
          <a:xfrm>
            <a:off x="6855509" y="1600200"/>
            <a:ext cx="2288491" cy="523220"/>
          </a:xfrm>
          <a:prstGeom prst="rect">
            <a:avLst/>
          </a:prstGeom>
          <a:noFill/>
        </p:spPr>
        <p:txBody>
          <a:bodyPr wrap="square" rtlCol="0">
            <a:spAutoFit/>
          </a:bodyPr>
          <a:lstStyle/>
          <a:p>
            <a:r>
              <a:rPr lang="en-US" sz="1400" dirty="0" smtClean="0">
                <a:solidFill>
                  <a:srgbClr val="FFFFFF"/>
                </a:solidFill>
              </a:rPr>
              <a:t>Historical Long-term Average (1906-2015)</a:t>
            </a:r>
            <a:endParaRPr lang="en-US" sz="1400" baseline="30000" dirty="0">
              <a:solidFill>
                <a:srgbClr val="FFFFFF"/>
              </a:solidFill>
            </a:endParaRPr>
          </a:p>
        </p:txBody>
      </p:sp>
      <p:cxnSp>
        <p:nvCxnSpPr>
          <p:cNvPr id="7" name="Straight Connector 6"/>
          <p:cNvCxnSpPr/>
          <p:nvPr/>
        </p:nvCxnSpPr>
        <p:spPr>
          <a:xfrm>
            <a:off x="631595" y="3324519"/>
            <a:ext cx="6038850" cy="0"/>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1"/>
          </p:cNvCxnSpPr>
          <p:nvPr/>
        </p:nvCxnSpPr>
        <p:spPr>
          <a:xfrm flipH="1">
            <a:off x="5715001" y="1861810"/>
            <a:ext cx="1140508" cy="141479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7881" y="6443246"/>
            <a:ext cx="2917786" cy="276999"/>
          </a:xfrm>
          <a:prstGeom prst="rect">
            <a:avLst/>
          </a:prstGeom>
          <a:noFill/>
        </p:spPr>
        <p:txBody>
          <a:bodyPr wrap="none" rtlCol="0">
            <a:spAutoFit/>
          </a:bodyPr>
          <a:lstStyle/>
          <a:p>
            <a:r>
              <a:rPr lang="en-US" sz="1200" dirty="0" smtClean="0">
                <a:solidFill>
                  <a:srgbClr val="FFFFFF"/>
                </a:solidFill>
                <a:latin typeface="Arial" panose="020B0604020202020204" pitchFamily="34" charset="0"/>
                <a:cs typeface="Arial" panose="020B0604020202020204" pitchFamily="34" charset="0"/>
              </a:rPr>
              <a:t>*2013-2015 natural flows are provisional</a:t>
            </a:r>
            <a:endParaRPr lang="en-US" sz="1200" dirty="0">
              <a:solidFill>
                <a:srgbClr val="FFFFFF"/>
              </a:solidFill>
              <a:latin typeface="Arial" panose="020B0604020202020204" pitchFamily="34" charset="0"/>
              <a:cs typeface="Arial" panose="020B0604020202020204" pitchFamily="34" charset="0"/>
            </a:endParaRPr>
          </a:p>
        </p:txBody>
      </p:sp>
      <p:sp>
        <p:nvSpPr>
          <p:cNvPr id="11" name="TextBox 10"/>
          <p:cNvSpPr txBox="1"/>
          <p:nvPr/>
        </p:nvSpPr>
        <p:spPr>
          <a:xfrm>
            <a:off x="6830705" y="2286000"/>
            <a:ext cx="2313296" cy="523220"/>
          </a:xfrm>
          <a:prstGeom prst="rect">
            <a:avLst/>
          </a:prstGeom>
          <a:noFill/>
        </p:spPr>
        <p:txBody>
          <a:bodyPr wrap="square" rtlCol="0">
            <a:spAutoFit/>
          </a:bodyPr>
          <a:lstStyle/>
          <a:p>
            <a:r>
              <a:rPr lang="en-US" sz="1400" dirty="0" smtClean="0">
                <a:solidFill>
                  <a:srgbClr val="FFC000"/>
                </a:solidFill>
              </a:rPr>
              <a:t>Current 16-year Drought Average (2000-2015)</a:t>
            </a:r>
          </a:p>
        </p:txBody>
      </p:sp>
      <p:cxnSp>
        <p:nvCxnSpPr>
          <p:cNvPr id="12" name="Straight Arrow Connector 11"/>
          <p:cNvCxnSpPr>
            <a:stCxn id="11" idx="1"/>
          </p:cNvCxnSpPr>
          <p:nvPr/>
        </p:nvCxnSpPr>
        <p:spPr>
          <a:xfrm flipH="1">
            <a:off x="5715001" y="2547610"/>
            <a:ext cx="1115704" cy="133859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811" y="3935691"/>
            <a:ext cx="6080456" cy="0"/>
          </a:xfrm>
          <a:prstGeom prst="line">
            <a:avLst/>
          </a:prstGeom>
          <a:ln w="2222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7881" y="4002431"/>
            <a:ext cx="6048397"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5509" y="4151674"/>
            <a:ext cx="2288491" cy="523220"/>
          </a:xfrm>
          <a:prstGeom prst="rect">
            <a:avLst/>
          </a:prstGeom>
          <a:noFill/>
        </p:spPr>
        <p:txBody>
          <a:bodyPr wrap="square" rtlCol="0">
            <a:spAutoFit/>
          </a:bodyPr>
          <a:lstStyle/>
          <a:p>
            <a:r>
              <a:rPr lang="en-US" sz="1400" dirty="0" smtClean="0">
                <a:solidFill>
                  <a:srgbClr val="92D050"/>
                </a:solidFill>
              </a:rPr>
              <a:t>Paleo Record (1200+ years) </a:t>
            </a:r>
          </a:p>
          <a:p>
            <a:r>
              <a:rPr lang="en-US" sz="1400" dirty="0" smtClean="0">
                <a:solidFill>
                  <a:srgbClr val="92D050"/>
                </a:solidFill>
              </a:rPr>
              <a:t>Lowest 16-year period</a:t>
            </a:r>
          </a:p>
        </p:txBody>
      </p:sp>
      <p:sp>
        <p:nvSpPr>
          <p:cNvPr id="52" name="TextBox 51"/>
          <p:cNvSpPr txBox="1"/>
          <p:nvPr/>
        </p:nvSpPr>
        <p:spPr>
          <a:xfrm>
            <a:off x="6855509" y="3200400"/>
            <a:ext cx="2288491" cy="738664"/>
          </a:xfrm>
          <a:prstGeom prst="rect">
            <a:avLst/>
          </a:prstGeom>
          <a:noFill/>
        </p:spPr>
        <p:txBody>
          <a:bodyPr wrap="square" rtlCol="0">
            <a:spAutoFit/>
          </a:bodyPr>
          <a:lstStyle/>
          <a:p>
            <a:r>
              <a:rPr lang="en-US" sz="1400" dirty="0" smtClean="0">
                <a:solidFill>
                  <a:srgbClr val="FFFF00"/>
                </a:solidFill>
              </a:rPr>
              <a:t>Climate Projections (2016-2099)  Approximately 25</a:t>
            </a:r>
            <a:r>
              <a:rPr lang="en-US" sz="1400" baseline="30000" dirty="0" smtClean="0">
                <a:solidFill>
                  <a:srgbClr val="FFFF00"/>
                </a:solidFill>
              </a:rPr>
              <a:t>th</a:t>
            </a:r>
            <a:r>
              <a:rPr lang="en-US" sz="1400" dirty="0" smtClean="0">
                <a:solidFill>
                  <a:srgbClr val="FFFF00"/>
                </a:solidFill>
              </a:rPr>
              <a:t>-percentile of 16-year periods</a:t>
            </a:r>
          </a:p>
        </p:txBody>
      </p:sp>
      <p:cxnSp>
        <p:nvCxnSpPr>
          <p:cNvPr id="56" name="Straight Connector 55"/>
          <p:cNvCxnSpPr/>
          <p:nvPr/>
        </p:nvCxnSpPr>
        <p:spPr>
          <a:xfrm>
            <a:off x="619811" y="3968522"/>
            <a:ext cx="6080928" cy="0"/>
          </a:xfrm>
          <a:prstGeom prst="line">
            <a:avLst/>
          </a:prstGeom>
          <a:ln w="2222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2" idx="1"/>
          </p:cNvCxnSpPr>
          <p:nvPr/>
        </p:nvCxnSpPr>
        <p:spPr>
          <a:xfrm flipH="1">
            <a:off x="6700739" y="3569732"/>
            <a:ext cx="154770" cy="3987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1"/>
          </p:cNvCxnSpPr>
          <p:nvPr/>
        </p:nvCxnSpPr>
        <p:spPr>
          <a:xfrm flipH="1" flipV="1">
            <a:off x="6700739" y="4029126"/>
            <a:ext cx="154770" cy="38415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0" name="Slide Number Placeholder 3"/>
          <p:cNvSpPr txBox="1">
            <a:spLocks/>
          </p:cNvSpPr>
          <p:nvPr/>
        </p:nvSpPr>
        <p:spPr>
          <a:xfrm>
            <a:off x="0" y="6550851"/>
            <a:ext cx="651353" cy="307149"/>
          </a:xfrm>
          <a:prstGeom prst="rect">
            <a:avLst/>
          </a:prstGeom>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D95D6241-8AF8-44B7-A3DE-1EB233971F4C}" type="slidenum">
              <a:rPr lang="en-US" sz="1400" smtClean="0">
                <a:solidFill>
                  <a:srgbClr val="FFFFFF"/>
                </a:solidFill>
                <a:latin typeface="Arial"/>
              </a:rPr>
              <a:pPr>
                <a:defRPr/>
              </a:pPr>
              <a:t>5</a:t>
            </a:fld>
            <a:endParaRPr lang="en-US" sz="1400" dirty="0">
              <a:solidFill>
                <a:srgbClr val="FFFFFF"/>
              </a:solidFill>
              <a:latin typeface="Arial"/>
            </a:endParaRPr>
          </a:p>
        </p:txBody>
      </p:sp>
    </p:spTree>
    <p:extLst>
      <p:ext uri="{BB962C8B-B14F-4D97-AF65-F5344CB8AC3E}">
        <p14:creationId xmlns:p14="http://schemas.microsoft.com/office/powerpoint/2010/main" val="111917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28600" y="228600"/>
            <a:ext cx="8915400" cy="990600"/>
          </a:xfrm>
        </p:spPr>
        <p:txBody>
          <a:bodyPr/>
          <a:lstStyle/>
          <a:p>
            <a:pPr algn="l" eaLnBrk="1" hangingPunct="1"/>
            <a:r>
              <a:rPr lang="en-US" sz="3600" b="1" dirty="0" smtClean="0">
                <a:solidFill>
                  <a:schemeClr val="bg1"/>
                </a:solidFill>
              </a:rPr>
              <a:t>Water Year Snowpack and Precipitation</a:t>
            </a:r>
            <a:br>
              <a:rPr lang="en-US" sz="3600" b="1" dirty="0" smtClean="0">
                <a:solidFill>
                  <a:schemeClr val="bg1"/>
                </a:solidFill>
              </a:rPr>
            </a:br>
            <a:r>
              <a:rPr lang="en-US" sz="2400" b="1" dirty="0" smtClean="0">
                <a:solidFill>
                  <a:schemeClr val="bg1"/>
                </a:solidFill>
              </a:rPr>
              <a:t>as of January 11, 2016</a:t>
            </a:r>
          </a:p>
        </p:txBody>
      </p:sp>
      <p:sp>
        <p:nvSpPr>
          <p:cNvPr id="9" name="Text Placeholder 5"/>
          <p:cNvSpPr txBox="1">
            <a:spLocks/>
          </p:cNvSpPr>
          <p:nvPr/>
        </p:nvSpPr>
        <p:spPr bwMode="auto">
          <a:xfrm>
            <a:off x="381000" y="1423922"/>
            <a:ext cx="2438400" cy="4769614"/>
          </a:xfrm>
          <a:prstGeom prst="rect">
            <a:avLst/>
          </a:prstGeom>
          <a:noFill/>
          <a:ln w="9525">
            <a:noFill/>
            <a:miter lim="800000"/>
            <a:headEnd/>
            <a:tailEnd/>
          </a:ln>
        </p:spPr>
        <p:txBody>
          <a:bodyPr anchor="ctr"/>
          <a:lstStyle/>
          <a:p>
            <a:pPr algn="ctr" eaLnBrk="0" hangingPunct="0">
              <a:spcBef>
                <a:spcPct val="20000"/>
              </a:spcBef>
              <a:defRPr/>
            </a:pPr>
            <a:r>
              <a:rPr lang="en-US" sz="1800" b="1" kern="0" dirty="0">
                <a:solidFill>
                  <a:schemeClr val="bg1"/>
                </a:solidFill>
              </a:rPr>
              <a:t>Colorado River Basin above Lake </a:t>
            </a:r>
            <a:r>
              <a:rPr lang="en-US" sz="1800" b="1" kern="0" dirty="0" smtClean="0">
                <a:solidFill>
                  <a:schemeClr val="bg1"/>
                </a:solidFill>
              </a:rPr>
              <a:t>Powell</a:t>
            </a:r>
            <a:endParaRPr lang="en-US" sz="1800" b="1" kern="0" dirty="0">
              <a:solidFill>
                <a:schemeClr val="bg1"/>
              </a:solidFill>
            </a:endParaRPr>
          </a:p>
          <a:p>
            <a:pPr algn="ctr" eaLnBrk="0" hangingPunct="0">
              <a:spcBef>
                <a:spcPct val="20000"/>
              </a:spcBef>
              <a:defRPr/>
            </a:pPr>
            <a:endParaRPr lang="en-US" sz="1200" b="1" kern="0" dirty="0">
              <a:solidFill>
                <a:schemeClr val="bg1"/>
              </a:solidFill>
            </a:endParaRPr>
          </a:p>
          <a:p>
            <a:pPr algn="ctr" eaLnBrk="0" hangingPunct="0">
              <a:spcBef>
                <a:spcPct val="20000"/>
              </a:spcBef>
              <a:defRPr/>
            </a:pPr>
            <a:endParaRPr lang="en-US" sz="1600" b="1" kern="0" dirty="0" smtClean="0">
              <a:solidFill>
                <a:schemeClr val="bg1"/>
              </a:solidFill>
            </a:endParaRPr>
          </a:p>
          <a:p>
            <a:pPr algn="ctr" eaLnBrk="0" hangingPunct="0">
              <a:spcBef>
                <a:spcPct val="20000"/>
              </a:spcBef>
              <a:defRPr/>
            </a:pPr>
            <a:r>
              <a:rPr lang="en-US" sz="1600" b="1" kern="0" dirty="0" smtClean="0">
                <a:solidFill>
                  <a:schemeClr val="bg1"/>
                </a:solidFill>
              </a:rPr>
              <a:t>Water </a:t>
            </a:r>
            <a:r>
              <a:rPr lang="en-US" sz="1600" b="1" kern="0" dirty="0">
                <a:solidFill>
                  <a:schemeClr val="bg1"/>
                </a:solidFill>
              </a:rPr>
              <a:t>Year </a:t>
            </a:r>
            <a:r>
              <a:rPr lang="en-US" sz="1600" b="1" kern="0" dirty="0" smtClean="0">
                <a:solidFill>
                  <a:schemeClr val="bg1"/>
                </a:solidFill>
              </a:rPr>
              <a:t>2016</a:t>
            </a:r>
            <a:endParaRPr lang="en-US" sz="1600" b="1" kern="0" dirty="0">
              <a:solidFill>
                <a:schemeClr val="bg1"/>
              </a:solidFill>
            </a:endParaRPr>
          </a:p>
          <a:p>
            <a:pPr algn="ctr" eaLnBrk="0" hangingPunct="0">
              <a:spcBef>
                <a:spcPct val="20000"/>
              </a:spcBef>
              <a:defRPr/>
            </a:pPr>
            <a:r>
              <a:rPr lang="en-US" sz="1600" b="1" kern="0" dirty="0">
                <a:solidFill>
                  <a:schemeClr val="bg1"/>
                </a:solidFill>
              </a:rPr>
              <a:t>Precipitation</a:t>
            </a:r>
          </a:p>
          <a:p>
            <a:pPr algn="ctr" eaLnBrk="0" hangingPunct="0">
              <a:spcBef>
                <a:spcPct val="20000"/>
              </a:spcBef>
              <a:defRPr/>
            </a:pPr>
            <a:r>
              <a:rPr lang="en-US" sz="1600" b="1" kern="0" dirty="0">
                <a:solidFill>
                  <a:schemeClr val="bg1"/>
                </a:solidFill>
              </a:rPr>
              <a:t>(year-to-date)</a:t>
            </a:r>
          </a:p>
          <a:p>
            <a:pPr algn="ctr" eaLnBrk="0" hangingPunct="0">
              <a:spcBef>
                <a:spcPct val="20000"/>
              </a:spcBef>
              <a:defRPr/>
            </a:pPr>
            <a:r>
              <a:rPr lang="en-US" sz="1600" b="1" kern="0" dirty="0" smtClean="0">
                <a:solidFill>
                  <a:schemeClr val="bg1"/>
                </a:solidFill>
              </a:rPr>
              <a:t>98% </a:t>
            </a:r>
            <a:r>
              <a:rPr lang="en-US" sz="1600" b="1" kern="0" dirty="0">
                <a:solidFill>
                  <a:schemeClr val="bg1"/>
                </a:solidFill>
              </a:rPr>
              <a:t>of </a:t>
            </a:r>
            <a:r>
              <a:rPr lang="en-US" sz="1600" b="1" kern="0" dirty="0" smtClean="0">
                <a:solidFill>
                  <a:schemeClr val="bg1"/>
                </a:solidFill>
              </a:rPr>
              <a:t>average</a:t>
            </a:r>
            <a:r>
              <a:rPr lang="en-US" sz="1600" b="1" kern="0" baseline="30000" dirty="0" smtClean="0">
                <a:solidFill>
                  <a:schemeClr val="bg1"/>
                </a:solidFill>
              </a:rPr>
              <a:t>1</a:t>
            </a:r>
            <a:endParaRPr lang="en-US" sz="1600" b="1" kern="0" baseline="30000" dirty="0">
              <a:solidFill>
                <a:schemeClr val="bg1"/>
              </a:solidFill>
            </a:endParaRPr>
          </a:p>
          <a:p>
            <a:pPr algn="ctr" eaLnBrk="0" hangingPunct="0">
              <a:spcBef>
                <a:spcPct val="20000"/>
              </a:spcBef>
              <a:defRPr/>
            </a:pPr>
            <a:endParaRPr lang="en-US" sz="1600" b="1" kern="0" dirty="0" smtClean="0">
              <a:solidFill>
                <a:schemeClr val="bg1"/>
              </a:solidFill>
            </a:endParaRPr>
          </a:p>
          <a:p>
            <a:pPr algn="ctr" eaLnBrk="0" hangingPunct="0">
              <a:spcBef>
                <a:spcPct val="20000"/>
              </a:spcBef>
              <a:defRPr/>
            </a:pPr>
            <a:r>
              <a:rPr lang="en-US" sz="1600" b="1" kern="0" dirty="0" smtClean="0">
                <a:solidFill>
                  <a:schemeClr val="bg1"/>
                </a:solidFill>
              </a:rPr>
              <a:t>Current Snowpack</a:t>
            </a:r>
          </a:p>
          <a:p>
            <a:pPr algn="ctr" eaLnBrk="0" hangingPunct="0">
              <a:spcBef>
                <a:spcPct val="20000"/>
              </a:spcBef>
              <a:defRPr/>
            </a:pPr>
            <a:r>
              <a:rPr lang="en-US" sz="1600" b="1" kern="0" dirty="0" smtClean="0">
                <a:solidFill>
                  <a:schemeClr val="bg1"/>
                </a:solidFill>
              </a:rPr>
              <a:t>103% of average</a:t>
            </a:r>
            <a:r>
              <a:rPr lang="en-US" sz="1600" b="1" kern="0" baseline="30000" dirty="0" smtClean="0">
                <a:solidFill>
                  <a:schemeClr val="bg1"/>
                </a:solidFill>
              </a:rPr>
              <a:t>1</a:t>
            </a:r>
            <a:endParaRPr lang="en-US" sz="1600" b="1" kern="0" dirty="0">
              <a:solidFill>
                <a:schemeClr val="bg1"/>
              </a:solidFill>
            </a:endParaRPr>
          </a:p>
        </p:txBody>
      </p:sp>
      <p:sp>
        <p:nvSpPr>
          <p:cNvPr id="3" name="AutoShape 2" descr="https://mail-attachment.googleusercontent.com/attachment/u/0/?ui=2&amp;ik=ebfeaac6de&amp;view=att&amp;th=13c87bdb12ace9bf&amp;attid=0.1&amp;disp=inline&amp;safe=1&amp;zw&amp;saduie=AG9B_P8MgKpiFix42siAqL060wvp&amp;sadet=1359487455510&amp;sads=trKCBZAMOI79UVLeZNTUn1PrHA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ebfeaac6de&amp;view=att&amp;th=13c87bdb12ace9bf&amp;attid=0.1&amp;disp=inline&amp;safe=1&amp;zw&amp;saduie=AG9B_P8MgKpiFix42siAqL060wvp&amp;sadet=1359487455510&amp;sads=trKCBZAMOI79UVLeZNTUn1PrHA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883" y="1751329"/>
            <a:ext cx="56696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359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COM460\REPORTS\GIS Teacups\UC Reservoi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337" y="1292585"/>
            <a:ext cx="3886200" cy="530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0" y="70338"/>
            <a:ext cx="9144000" cy="1257300"/>
          </a:xfrm>
        </p:spPr>
        <p:txBody>
          <a:bodyPr/>
          <a:lstStyle/>
          <a:p>
            <a:r>
              <a:rPr lang="en-US" sz="2800" b="1" dirty="0">
                <a:solidFill>
                  <a:schemeClr val="bg1"/>
                </a:solidFill>
              </a:rPr>
              <a:t>CBRFC Upper Colorado April-July Inflow Forecast</a:t>
            </a:r>
            <a:r>
              <a:rPr lang="en-US" sz="2800" dirty="0">
                <a:solidFill>
                  <a:schemeClr val="bg1"/>
                </a:solidFill>
              </a:rPr>
              <a:t/>
            </a:r>
            <a:br>
              <a:rPr lang="en-US" sz="2800" dirty="0">
                <a:solidFill>
                  <a:schemeClr val="bg1"/>
                </a:solidFill>
              </a:rPr>
            </a:br>
            <a:r>
              <a:rPr lang="en-US" sz="2400" b="1" dirty="0">
                <a:solidFill>
                  <a:schemeClr val="bg1"/>
                </a:solidFill>
              </a:rPr>
              <a:t>dated January 5, </a:t>
            </a:r>
            <a:r>
              <a:rPr lang="en-US" sz="2400" b="1" dirty="0" smtClean="0">
                <a:solidFill>
                  <a:schemeClr val="bg1"/>
                </a:solidFill>
              </a:rPr>
              <a:t>2016</a:t>
            </a:r>
            <a:r>
              <a:rPr lang="en-US" sz="2800" dirty="0" smtClean="0">
                <a:solidFill>
                  <a:schemeClr val="bg1"/>
                </a:solidFill>
              </a:rPr>
              <a:t/>
            </a:r>
            <a:br>
              <a:rPr lang="en-US" sz="2800" dirty="0" smtClean="0">
                <a:solidFill>
                  <a:schemeClr val="bg1"/>
                </a:solidFill>
              </a:rPr>
            </a:br>
            <a:endParaRPr lang="en-US" sz="2400" b="1" dirty="0" smtClean="0">
              <a:solidFill>
                <a:schemeClr val="bg1"/>
              </a:solidFill>
            </a:endParaRPr>
          </a:p>
        </p:txBody>
      </p:sp>
      <p:sp>
        <p:nvSpPr>
          <p:cNvPr id="7211" name="Rectangle 5"/>
          <p:cNvSpPr>
            <a:spLocks noChangeArrowheads="1"/>
          </p:cNvSpPr>
          <p:nvPr/>
        </p:nvSpPr>
        <p:spPr bwMode="auto">
          <a:xfrm>
            <a:off x="4379494" y="5309814"/>
            <a:ext cx="45926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900" b="1" baseline="30000" dirty="0">
                <a:solidFill>
                  <a:schemeClr val="bg1"/>
                </a:solidFill>
              </a:rPr>
              <a:t>1</a:t>
            </a:r>
            <a:r>
              <a:rPr lang="en-US" sz="900" b="1" dirty="0">
                <a:solidFill>
                  <a:schemeClr val="bg1"/>
                </a:solidFill>
              </a:rPr>
              <a:t> </a:t>
            </a:r>
            <a:r>
              <a:rPr lang="en-US" sz="900" b="1" dirty="0" smtClean="0">
                <a:solidFill>
                  <a:schemeClr val="bg1"/>
                </a:solidFill>
              </a:rPr>
              <a:t>Percent </a:t>
            </a:r>
            <a:r>
              <a:rPr lang="en-US" sz="900" b="1" dirty="0">
                <a:solidFill>
                  <a:schemeClr val="bg1"/>
                </a:solidFill>
              </a:rPr>
              <a:t>of </a:t>
            </a:r>
            <a:r>
              <a:rPr lang="en-US" sz="900" b="1" dirty="0" smtClean="0">
                <a:solidFill>
                  <a:schemeClr val="bg1"/>
                </a:solidFill>
              </a:rPr>
              <a:t>average is based on the  </a:t>
            </a:r>
            <a:r>
              <a:rPr lang="en-US" sz="900" b="1" dirty="0">
                <a:solidFill>
                  <a:schemeClr val="bg1"/>
                </a:solidFill>
              </a:rPr>
              <a:t>period of record from 1981-2010</a:t>
            </a:r>
          </a:p>
        </p:txBody>
      </p:sp>
      <p:sp>
        <p:nvSpPr>
          <p:cNvPr id="11" name="TextBox 10"/>
          <p:cNvSpPr txBox="1"/>
          <p:nvPr/>
        </p:nvSpPr>
        <p:spPr>
          <a:xfrm>
            <a:off x="430752" y="2705220"/>
            <a:ext cx="1440066" cy="307777"/>
          </a:xfrm>
          <a:prstGeom prst="rect">
            <a:avLst/>
          </a:prstGeom>
          <a:solidFill>
            <a:schemeClr val="bg1">
              <a:lumMod val="75000"/>
              <a:alpha val="50000"/>
            </a:schemeClr>
          </a:solidFill>
        </p:spPr>
        <p:txBody>
          <a:bodyPr wrap="square" rtlCol="0">
            <a:spAutoFit/>
          </a:bodyPr>
          <a:lstStyle/>
          <a:p>
            <a:r>
              <a:rPr lang="en-US" sz="1400" b="1" dirty="0" smtClean="0">
                <a:solidFill>
                  <a:srgbClr val="002060"/>
                </a:solidFill>
              </a:rPr>
              <a:t>Flaming Gorge</a:t>
            </a:r>
            <a:endParaRPr lang="en-US" sz="1400" dirty="0" smtClean="0">
              <a:solidFill>
                <a:srgbClr val="002060"/>
              </a:solidFill>
            </a:endParaRPr>
          </a:p>
        </p:txBody>
      </p:sp>
      <p:sp>
        <p:nvSpPr>
          <p:cNvPr id="14" name="TextBox 13"/>
          <p:cNvSpPr txBox="1"/>
          <p:nvPr/>
        </p:nvSpPr>
        <p:spPr>
          <a:xfrm>
            <a:off x="2988512" y="4167676"/>
            <a:ext cx="1249560" cy="307777"/>
          </a:xfrm>
          <a:prstGeom prst="rect">
            <a:avLst/>
          </a:prstGeom>
          <a:solidFill>
            <a:schemeClr val="bg1">
              <a:lumMod val="75000"/>
              <a:alpha val="50000"/>
            </a:schemeClr>
          </a:solidFill>
        </p:spPr>
        <p:txBody>
          <a:bodyPr wrap="square" rtlCol="0">
            <a:spAutoFit/>
          </a:bodyPr>
          <a:lstStyle/>
          <a:p>
            <a:r>
              <a:rPr lang="en-US" sz="1400" b="1" dirty="0" smtClean="0">
                <a:solidFill>
                  <a:srgbClr val="002060"/>
                </a:solidFill>
              </a:rPr>
              <a:t>Blue Mesa</a:t>
            </a:r>
            <a:endParaRPr lang="en-US" sz="1400" dirty="0" smtClean="0">
              <a:solidFill>
                <a:srgbClr val="002060"/>
              </a:solidFill>
            </a:endParaRPr>
          </a:p>
        </p:txBody>
      </p:sp>
      <p:sp>
        <p:nvSpPr>
          <p:cNvPr id="15" name="TextBox 14"/>
          <p:cNvSpPr txBox="1"/>
          <p:nvPr/>
        </p:nvSpPr>
        <p:spPr>
          <a:xfrm>
            <a:off x="2958133" y="5346457"/>
            <a:ext cx="838200" cy="307777"/>
          </a:xfrm>
          <a:prstGeom prst="rect">
            <a:avLst/>
          </a:prstGeom>
          <a:solidFill>
            <a:schemeClr val="bg1">
              <a:lumMod val="75000"/>
              <a:alpha val="50000"/>
            </a:schemeClr>
          </a:solidFill>
        </p:spPr>
        <p:txBody>
          <a:bodyPr wrap="square" rtlCol="0">
            <a:spAutoFit/>
          </a:bodyPr>
          <a:lstStyle/>
          <a:p>
            <a:r>
              <a:rPr lang="en-US" sz="1400" b="1" dirty="0" smtClean="0">
                <a:solidFill>
                  <a:srgbClr val="002060"/>
                </a:solidFill>
              </a:rPr>
              <a:t>Navajo</a:t>
            </a:r>
            <a:endParaRPr lang="en-US" sz="1400" dirty="0" smtClean="0">
              <a:solidFill>
                <a:srgbClr val="002060"/>
              </a:solidFill>
            </a:endParaRPr>
          </a:p>
        </p:txBody>
      </p:sp>
      <p:sp>
        <p:nvSpPr>
          <p:cNvPr id="17" name="TextBox 16"/>
          <p:cNvSpPr txBox="1"/>
          <p:nvPr/>
        </p:nvSpPr>
        <p:spPr>
          <a:xfrm>
            <a:off x="593925" y="5723792"/>
            <a:ext cx="1251859" cy="307777"/>
          </a:xfrm>
          <a:prstGeom prst="rect">
            <a:avLst/>
          </a:prstGeom>
          <a:solidFill>
            <a:schemeClr val="bg1">
              <a:lumMod val="75000"/>
              <a:alpha val="50000"/>
            </a:schemeClr>
          </a:solidFill>
        </p:spPr>
        <p:txBody>
          <a:bodyPr wrap="square" rtlCol="0">
            <a:spAutoFit/>
          </a:bodyPr>
          <a:lstStyle/>
          <a:p>
            <a:r>
              <a:rPr lang="en-US" sz="1400" b="1" dirty="0" smtClean="0">
                <a:solidFill>
                  <a:srgbClr val="002060"/>
                </a:solidFill>
              </a:rPr>
              <a:t>Lake Powell</a:t>
            </a:r>
            <a:endParaRPr lang="en-US" sz="1400" dirty="0" smtClean="0">
              <a:solidFill>
                <a:srgbClr val="002060"/>
              </a:solidFill>
            </a:endParaRPr>
          </a:p>
        </p:txBody>
      </p:sp>
      <p:sp>
        <p:nvSpPr>
          <p:cNvPr id="18" name="TextBox 17"/>
          <p:cNvSpPr txBox="1"/>
          <p:nvPr/>
        </p:nvSpPr>
        <p:spPr>
          <a:xfrm rot="16046478">
            <a:off x="1479247" y="1709158"/>
            <a:ext cx="682492" cy="169277"/>
          </a:xfrm>
          <a:prstGeom prst="rect">
            <a:avLst/>
          </a:prstGeom>
          <a:noFill/>
        </p:spPr>
        <p:txBody>
          <a:bodyPr wrap="square" rtlCol="0">
            <a:spAutoFit/>
          </a:bodyPr>
          <a:lstStyle/>
          <a:p>
            <a:r>
              <a:rPr lang="en-US" sz="500" b="1" dirty="0" smtClean="0">
                <a:solidFill>
                  <a:srgbClr val="002060"/>
                </a:solidFill>
              </a:rPr>
              <a:t>Green River</a:t>
            </a:r>
            <a:endParaRPr lang="en-US" sz="500" b="1" dirty="0">
              <a:solidFill>
                <a:srgbClr val="002060"/>
              </a:solidFill>
            </a:endParaRPr>
          </a:p>
        </p:txBody>
      </p:sp>
      <p:sp>
        <p:nvSpPr>
          <p:cNvPr id="23" name="TextBox 22"/>
          <p:cNvSpPr txBox="1"/>
          <p:nvPr/>
        </p:nvSpPr>
        <p:spPr>
          <a:xfrm rot="21072671">
            <a:off x="2631256" y="2795974"/>
            <a:ext cx="738453" cy="261610"/>
          </a:xfrm>
          <a:prstGeom prst="rect">
            <a:avLst/>
          </a:prstGeom>
          <a:noFill/>
        </p:spPr>
        <p:txBody>
          <a:bodyPr wrap="square" rtlCol="0">
            <a:spAutoFit/>
          </a:bodyPr>
          <a:lstStyle/>
          <a:p>
            <a:r>
              <a:rPr lang="en-US" sz="500" b="1" dirty="0" smtClean="0">
                <a:solidFill>
                  <a:srgbClr val="002060"/>
                </a:solidFill>
              </a:rPr>
              <a:t>Little Snake </a:t>
            </a:r>
          </a:p>
          <a:p>
            <a:endParaRPr lang="en-US" sz="100" b="1" dirty="0">
              <a:solidFill>
                <a:srgbClr val="002060"/>
              </a:solidFill>
            </a:endParaRPr>
          </a:p>
          <a:p>
            <a:r>
              <a:rPr lang="en-US" sz="500" b="1" dirty="0" smtClean="0">
                <a:solidFill>
                  <a:srgbClr val="002060"/>
                </a:solidFill>
              </a:rPr>
              <a:t>River</a:t>
            </a:r>
            <a:endParaRPr lang="en-US" sz="500" b="1" dirty="0">
              <a:solidFill>
                <a:srgbClr val="002060"/>
              </a:solidFill>
            </a:endParaRPr>
          </a:p>
        </p:txBody>
      </p:sp>
      <p:sp>
        <p:nvSpPr>
          <p:cNvPr id="24" name="TextBox 23"/>
          <p:cNvSpPr txBox="1"/>
          <p:nvPr/>
        </p:nvSpPr>
        <p:spPr>
          <a:xfrm>
            <a:off x="2156263" y="3268488"/>
            <a:ext cx="630100" cy="169277"/>
          </a:xfrm>
          <a:prstGeom prst="rect">
            <a:avLst/>
          </a:prstGeom>
          <a:noFill/>
        </p:spPr>
        <p:txBody>
          <a:bodyPr wrap="square" rtlCol="0">
            <a:spAutoFit/>
          </a:bodyPr>
          <a:lstStyle/>
          <a:p>
            <a:r>
              <a:rPr lang="en-US" sz="500" b="1" dirty="0" smtClean="0">
                <a:solidFill>
                  <a:srgbClr val="002060"/>
                </a:solidFill>
              </a:rPr>
              <a:t>Yampa River</a:t>
            </a:r>
            <a:endParaRPr lang="en-US" sz="500" b="1" dirty="0">
              <a:solidFill>
                <a:srgbClr val="002060"/>
              </a:solidFill>
            </a:endParaRPr>
          </a:p>
        </p:txBody>
      </p:sp>
      <p:sp>
        <p:nvSpPr>
          <p:cNvPr id="25" name="TextBox 24"/>
          <p:cNvSpPr txBox="1"/>
          <p:nvPr/>
        </p:nvSpPr>
        <p:spPr>
          <a:xfrm rot="20400680">
            <a:off x="2024406" y="3464393"/>
            <a:ext cx="562063" cy="169277"/>
          </a:xfrm>
          <a:prstGeom prst="rect">
            <a:avLst/>
          </a:prstGeom>
          <a:noFill/>
        </p:spPr>
        <p:txBody>
          <a:bodyPr wrap="square" rtlCol="0">
            <a:spAutoFit/>
          </a:bodyPr>
          <a:lstStyle/>
          <a:p>
            <a:r>
              <a:rPr lang="en-US" sz="500" b="1" dirty="0" smtClean="0">
                <a:solidFill>
                  <a:srgbClr val="002060"/>
                </a:solidFill>
              </a:rPr>
              <a:t>White River</a:t>
            </a:r>
            <a:endParaRPr lang="en-US" sz="500" b="1" dirty="0">
              <a:solidFill>
                <a:srgbClr val="002060"/>
              </a:solidFill>
            </a:endParaRPr>
          </a:p>
        </p:txBody>
      </p:sp>
      <p:sp>
        <p:nvSpPr>
          <p:cNvPr id="26" name="TextBox 25"/>
          <p:cNvSpPr txBox="1"/>
          <p:nvPr/>
        </p:nvSpPr>
        <p:spPr>
          <a:xfrm rot="1933049">
            <a:off x="2432170" y="4296889"/>
            <a:ext cx="733295" cy="261610"/>
          </a:xfrm>
          <a:prstGeom prst="rect">
            <a:avLst/>
          </a:prstGeom>
          <a:noFill/>
        </p:spPr>
        <p:txBody>
          <a:bodyPr wrap="square" rtlCol="0">
            <a:spAutoFit/>
          </a:bodyPr>
          <a:lstStyle/>
          <a:p>
            <a:r>
              <a:rPr lang="en-US" sz="500" b="1" dirty="0" smtClean="0">
                <a:solidFill>
                  <a:srgbClr val="002060"/>
                </a:solidFill>
              </a:rPr>
              <a:t>Gunnison </a:t>
            </a:r>
          </a:p>
          <a:p>
            <a:endParaRPr lang="en-US" sz="100" b="1" dirty="0">
              <a:solidFill>
                <a:srgbClr val="002060"/>
              </a:solidFill>
            </a:endParaRPr>
          </a:p>
          <a:p>
            <a:r>
              <a:rPr lang="en-US" sz="500" b="1" dirty="0" smtClean="0">
                <a:solidFill>
                  <a:srgbClr val="002060"/>
                </a:solidFill>
              </a:rPr>
              <a:t>River</a:t>
            </a:r>
            <a:endParaRPr lang="en-US" sz="500" b="1" dirty="0">
              <a:solidFill>
                <a:srgbClr val="002060"/>
              </a:solidFill>
            </a:endParaRPr>
          </a:p>
        </p:txBody>
      </p:sp>
      <p:sp>
        <p:nvSpPr>
          <p:cNvPr id="28" name="TextBox 27"/>
          <p:cNvSpPr txBox="1"/>
          <p:nvPr/>
        </p:nvSpPr>
        <p:spPr>
          <a:xfrm rot="20400680">
            <a:off x="2591253" y="3822982"/>
            <a:ext cx="465453" cy="246221"/>
          </a:xfrm>
          <a:prstGeom prst="rect">
            <a:avLst/>
          </a:prstGeom>
          <a:noFill/>
        </p:spPr>
        <p:txBody>
          <a:bodyPr wrap="square" rtlCol="0">
            <a:spAutoFit/>
          </a:bodyPr>
          <a:lstStyle/>
          <a:p>
            <a:r>
              <a:rPr lang="en-US" sz="500" b="1" dirty="0" smtClean="0">
                <a:solidFill>
                  <a:srgbClr val="002060"/>
                </a:solidFill>
              </a:rPr>
              <a:t>Colorado River</a:t>
            </a:r>
            <a:endParaRPr lang="en-US" sz="500" b="1" dirty="0">
              <a:solidFill>
                <a:srgbClr val="002060"/>
              </a:solidFill>
            </a:endParaRPr>
          </a:p>
        </p:txBody>
      </p:sp>
      <p:sp>
        <p:nvSpPr>
          <p:cNvPr id="29" name="TextBox 28"/>
          <p:cNvSpPr txBox="1"/>
          <p:nvPr/>
        </p:nvSpPr>
        <p:spPr>
          <a:xfrm>
            <a:off x="1922010" y="5277595"/>
            <a:ext cx="512153" cy="246221"/>
          </a:xfrm>
          <a:prstGeom prst="rect">
            <a:avLst/>
          </a:prstGeom>
          <a:noFill/>
        </p:spPr>
        <p:txBody>
          <a:bodyPr wrap="square" rtlCol="0">
            <a:spAutoFit/>
          </a:bodyPr>
          <a:lstStyle/>
          <a:p>
            <a:r>
              <a:rPr lang="en-US" sz="500" b="1" dirty="0" smtClean="0">
                <a:solidFill>
                  <a:srgbClr val="002060"/>
                </a:solidFill>
              </a:rPr>
              <a:t>San Juan River</a:t>
            </a:r>
            <a:endParaRPr lang="en-US" sz="500" b="1" dirty="0">
              <a:solidFill>
                <a:srgbClr val="002060"/>
              </a:solidFill>
            </a:endParaRPr>
          </a:p>
        </p:txBody>
      </p:sp>
      <p:sp>
        <p:nvSpPr>
          <p:cNvPr id="30" name="TextBox 29"/>
          <p:cNvSpPr txBox="1"/>
          <p:nvPr/>
        </p:nvSpPr>
        <p:spPr>
          <a:xfrm rot="21349400">
            <a:off x="1181276" y="3364154"/>
            <a:ext cx="738453" cy="169277"/>
          </a:xfrm>
          <a:prstGeom prst="rect">
            <a:avLst/>
          </a:prstGeom>
          <a:noFill/>
        </p:spPr>
        <p:txBody>
          <a:bodyPr wrap="square" rtlCol="0">
            <a:spAutoFit/>
          </a:bodyPr>
          <a:lstStyle/>
          <a:p>
            <a:r>
              <a:rPr lang="en-US" sz="500" b="1" dirty="0" smtClean="0">
                <a:solidFill>
                  <a:srgbClr val="002060"/>
                </a:solidFill>
              </a:rPr>
              <a:t>Duchesne  River</a:t>
            </a:r>
            <a:endParaRPr lang="en-US" sz="500" b="1" dirty="0">
              <a:solidFill>
                <a:srgbClr val="002060"/>
              </a:solidFill>
            </a:endParaRPr>
          </a:p>
        </p:txBody>
      </p:sp>
      <p:sp>
        <p:nvSpPr>
          <p:cNvPr id="31" name="TextBox 30"/>
          <p:cNvSpPr txBox="1"/>
          <p:nvPr/>
        </p:nvSpPr>
        <p:spPr>
          <a:xfrm rot="3045803">
            <a:off x="2116772" y="4408829"/>
            <a:ext cx="496281" cy="261610"/>
          </a:xfrm>
          <a:prstGeom prst="rect">
            <a:avLst/>
          </a:prstGeom>
          <a:noFill/>
        </p:spPr>
        <p:txBody>
          <a:bodyPr wrap="square" rtlCol="0">
            <a:spAutoFit/>
          </a:bodyPr>
          <a:lstStyle/>
          <a:p>
            <a:r>
              <a:rPr lang="en-US" sz="500" b="1" dirty="0" smtClean="0">
                <a:solidFill>
                  <a:srgbClr val="002060"/>
                </a:solidFill>
              </a:rPr>
              <a:t>Dolores</a:t>
            </a:r>
          </a:p>
          <a:p>
            <a:endParaRPr lang="en-US" sz="100" b="1" dirty="0">
              <a:solidFill>
                <a:srgbClr val="002060"/>
              </a:solidFill>
            </a:endParaRPr>
          </a:p>
          <a:p>
            <a:r>
              <a:rPr lang="en-US" sz="500" b="1" dirty="0" smtClean="0">
                <a:solidFill>
                  <a:srgbClr val="002060"/>
                </a:solidFill>
              </a:rPr>
              <a:t>River</a:t>
            </a:r>
            <a:endParaRPr lang="en-US" sz="500" b="1" dirty="0">
              <a:solidFill>
                <a:srgbClr val="002060"/>
              </a:solidFill>
            </a:endParaRPr>
          </a:p>
        </p:txBody>
      </p:sp>
      <p:sp>
        <p:nvSpPr>
          <p:cNvPr id="32" name="TextBox 31"/>
          <p:cNvSpPr txBox="1"/>
          <p:nvPr/>
        </p:nvSpPr>
        <p:spPr>
          <a:xfrm rot="3012048">
            <a:off x="1092125" y="4532146"/>
            <a:ext cx="682492" cy="261610"/>
          </a:xfrm>
          <a:prstGeom prst="rect">
            <a:avLst/>
          </a:prstGeom>
          <a:noFill/>
        </p:spPr>
        <p:txBody>
          <a:bodyPr wrap="square" rtlCol="0">
            <a:spAutoFit/>
          </a:bodyPr>
          <a:lstStyle/>
          <a:p>
            <a:r>
              <a:rPr lang="en-US" sz="500" b="1" dirty="0" smtClean="0">
                <a:solidFill>
                  <a:srgbClr val="002060"/>
                </a:solidFill>
              </a:rPr>
              <a:t>Dirty Devil</a:t>
            </a:r>
          </a:p>
          <a:p>
            <a:endParaRPr lang="en-US" sz="100" b="1" dirty="0">
              <a:solidFill>
                <a:srgbClr val="002060"/>
              </a:solidFill>
            </a:endParaRPr>
          </a:p>
          <a:p>
            <a:r>
              <a:rPr lang="en-US" sz="500" b="1" dirty="0" smtClean="0">
                <a:solidFill>
                  <a:srgbClr val="002060"/>
                </a:solidFill>
              </a:rPr>
              <a:t>  River</a:t>
            </a:r>
            <a:endParaRPr lang="en-US" sz="500" b="1" dirty="0">
              <a:solidFill>
                <a:srgbClr val="002060"/>
              </a:solidFill>
            </a:endParaRPr>
          </a:p>
        </p:txBody>
      </p:sp>
      <p:sp>
        <p:nvSpPr>
          <p:cNvPr id="33" name="TextBox 32"/>
          <p:cNvSpPr txBox="1"/>
          <p:nvPr/>
        </p:nvSpPr>
        <p:spPr>
          <a:xfrm rot="16200000">
            <a:off x="1462252" y="4108139"/>
            <a:ext cx="682492" cy="169277"/>
          </a:xfrm>
          <a:prstGeom prst="rect">
            <a:avLst/>
          </a:prstGeom>
          <a:noFill/>
        </p:spPr>
        <p:txBody>
          <a:bodyPr wrap="square" rtlCol="0">
            <a:spAutoFit/>
          </a:bodyPr>
          <a:lstStyle/>
          <a:p>
            <a:r>
              <a:rPr lang="en-US" sz="500" b="1" dirty="0" smtClean="0">
                <a:solidFill>
                  <a:srgbClr val="002060"/>
                </a:solidFill>
              </a:rPr>
              <a:t>Green River</a:t>
            </a:r>
            <a:endParaRPr lang="en-US" sz="500" b="1" dirty="0">
              <a:solidFill>
                <a:srgbClr val="002060"/>
              </a:solidFill>
            </a:endParaRPr>
          </a:p>
        </p:txBody>
      </p:sp>
      <p:graphicFrame>
        <p:nvGraphicFramePr>
          <p:cNvPr id="34" name="Content Placeholder 3"/>
          <p:cNvGraphicFramePr>
            <a:graphicFrameLocks noGrp="1"/>
          </p:cNvGraphicFramePr>
          <p:nvPr>
            <p:ph idx="1"/>
            <p:extLst>
              <p:ext uri="{D42A27DB-BD31-4B8C-83A1-F6EECF244321}">
                <p14:modId xmlns:p14="http://schemas.microsoft.com/office/powerpoint/2010/main" val="2577914093"/>
              </p:ext>
            </p:extLst>
          </p:nvPr>
        </p:nvGraphicFramePr>
        <p:xfrm>
          <a:off x="4542206" y="1793794"/>
          <a:ext cx="4267199" cy="3488716"/>
        </p:xfrm>
        <a:graphic>
          <a:graphicData uri="http://schemas.openxmlformats.org/drawingml/2006/table">
            <a:tbl>
              <a:tblPr firstRow="1" bandRow="1">
                <a:tableStyleId>{21E4AEA4-8DFA-4A89-87EB-49C32662AFE0}</a:tableStyleId>
              </a:tblPr>
              <a:tblGrid>
                <a:gridCol w="1859759"/>
                <a:gridCol w="2407440"/>
              </a:tblGrid>
              <a:tr h="901013">
                <a:tc>
                  <a:txBody>
                    <a:bodyPr/>
                    <a:lstStyle/>
                    <a:p>
                      <a:pPr algn="ctr"/>
                      <a:r>
                        <a:rPr lang="en-US" sz="1800" dirty="0" smtClean="0"/>
                        <a:t>Reservoir</a:t>
                      </a:r>
                    </a:p>
                  </a:txBody>
                  <a:tcPr marT="45716" marB="45716"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2060"/>
                    </a:solidFill>
                  </a:tcPr>
                </a:tc>
                <a:tc>
                  <a:txBody>
                    <a:bodyPr/>
                    <a:lstStyle/>
                    <a:p>
                      <a:pPr algn="ctr"/>
                      <a:r>
                        <a:rPr lang="en-US" sz="1800" dirty="0" smtClean="0"/>
                        <a:t>2016 April-July</a:t>
                      </a:r>
                      <a:r>
                        <a:rPr lang="en-US" sz="1800" baseline="0" dirty="0" smtClean="0"/>
                        <a:t> </a:t>
                      </a:r>
                    </a:p>
                    <a:p>
                      <a:pPr algn="ctr"/>
                      <a:r>
                        <a:rPr lang="en-US" sz="1800" baseline="0" dirty="0" smtClean="0"/>
                        <a:t>Inflow Forecast</a:t>
                      </a:r>
                      <a:r>
                        <a:rPr lang="en-US" sz="1800" baseline="30000" dirty="0" smtClean="0"/>
                        <a:t>1</a:t>
                      </a:r>
                      <a:endParaRPr lang="en-US" sz="1800" baseline="0" dirty="0" smtClean="0"/>
                    </a:p>
                    <a:p>
                      <a:pPr algn="ctr"/>
                      <a:r>
                        <a:rPr lang="en-US" sz="1800" baseline="0" dirty="0" smtClean="0"/>
                        <a:t>(percent of average)</a:t>
                      </a:r>
                      <a:endParaRPr lang="en-US" sz="1800" dirty="0"/>
                    </a:p>
                  </a:txBody>
                  <a:tcPr marT="45716" marB="45716"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2060"/>
                    </a:solidFill>
                  </a:tcPr>
                </a:tc>
              </a:tr>
              <a:tr h="643581">
                <a:tc>
                  <a:txBody>
                    <a:bodyPr/>
                    <a:lstStyle/>
                    <a:p>
                      <a:pPr algn="l"/>
                      <a:r>
                        <a:rPr kumimoji="0" lang="en-US" sz="1800" b="0" i="0" u="none" strike="noStrike" kern="1200" cap="none" spc="0" normalizeH="0" baseline="0" noProof="0" dirty="0" smtClean="0">
                          <a:ln>
                            <a:noFill/>
                          </a:ln>
                          <a:solidFill>
                            <a:srgbClr val="000000"/>
                          </a:solidFill>
                          <a:effectLst/>
                          <a:uLnTx/>
                          <a:uFillTx/>
                          <a:latin typeface="+mn-lt"/>
                          <a:ea typeface="+mn-ea"/>
                          <a:cs typeface="+mn-cs"/>
                        </a:rPr>
                        <a:t>Flaming Gorge</a:t>
                      </a:r>
                    </a:p>
                  </a:txBody>
                  <a:tcPr marT="45716" marB="45716" anchor="ct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accent3">
                        <a:lumMod val="85000"/>
                      </a:schemeClr>
                    </a:solidFill>
                  </a:tcPr>
                </a:tc>
                <a:tc>
                  <a:txBody>
                    <a:bodyPr/>
                    <a:lstStyle/>
                    <a:p>
                      <a:pPr algn="ctr"/>
                      <a:r>
                        <a:rPr lang="en-US" dirty="0" smtClean="0"/>
                        <a:t>71</a:t>
                      </a:r>
                      <a:endParaRPr lang="en-US" dirty="0"/>
                    </a:p>
                  </a:txBody>
                  <a:tcPr marT="45716" marB="45716" anchor="ctr">
                    <a:lnT w="28575" cap="flat" cmpd="sng" algn="ctr">
                      <a:solidFill>
                        <a:schemeClr val="accent3"/>
                      </a:solidFill>
                      <a:prstDash val="solid"/>
                      <a:round/>
                      <a:headEnd type="none" w="med" len="med"/>
                      <a:tailEnd type="none" w="med" len="med"/>
                    </a:lnT>
                    <a:solidFill>
                      <a:schemeClr val="accent3">
                        <a:lumMod val="85000"/>
                      </a:schemeClr>
                    </a:solidFill>
                  </a:tcPr>
                </a:tc>
              </a:tr>
              <a:tr h="643581">
                <a:tc>
                  <a:txBody>
                    <a:bodyPr/>
                    <a:lstStyle/>
                    <a:p>
                      <a:pPr algn="l"/>
                      <a:r>
                        <a:rPr lang="en-US" sz="1800" dirty="0" smtClean="0"/>
                        <a:t>Blue</a:t>
                      </a:r>
                      <a:r>
                        <a:rPr lang="en-US" sz="1800" baseline="0" dirty="0" smtClean="0"/>
                        <a:t> Mesa</a:t>
                      </a:r>
                      <a:endParaRPr lang="en-US" sz="1800" dirty="0"/>
                    </a:p>
                  </a:txBody>
                  <a:tcPr marT="45716" marB="45716" anchor="ctr">
                    <a:lnL w="28575" cap="flat" cmpd="sng" algn="ctr">
                      <a:solidFill>
                        <a:schemeClr val="accent3"/>
                      </a:solidFill>
                      <a:prstDash val="solid"/>
                      <a:round/>
                      <a:headEnd type="none" w="med" len="med"/>
                      <a:tailEnd type="none" w="med" len="med"/>
                    </a:lnL>
                    <a:solidFill>
                      <a:schemeClr val="accent3">
                        <a:lumMod val="95000"/>
                      </a:schemeClr>
                    </a:solidFill>
                  </a:tcPr>
                </a:tc>
                <a:tc>
                  <a:txBody>
                    <a:bodyPr/>
                    <a:lstStyle/>
                    <a:p>
                      <a:pPr algn="ctr"/>
                      <a:r>
                        <a:rPr lang="en-US" dirty="0" smtClean="0"/>
                        <a:t>90</a:t>
                      </a:r>
                      <a:endParaRPr lang="en-US" dirty="0"/>
                    </a:p>
                  </a:txBody>
                  <a:tcPr marT="45716" marB="45716" anchor="ctr">
                    <a:solidFill>
                      <a:schemeClr val="accent3">
                        <a:lumMod val="95000"/>
                      </a:schemeClr>
                    </a:solidFill>
                  </a:tcPr>
                </a:tc>
              </a:tr>
              <a:tr h="643581">
                <a:tc>
                  <a:txBody>
                    <a:bodyPr/>
                    <a:lstStyle/>
                    <a:p>
                      <a:pPr algn="l"/>
                      <a:r>
                        <a:rPr lang="en-US" sz="1800" dirty="0" smtClean="0"/>
                        <a:t>Navajo</a:t>
                      </a:r>
                      <a:endParaRPr lang="en-US" sz="1800" dirty="0"/>
                    </a:p>
                  </a:txBody>
                  <a:tcPr marT="45716" marB="45716" anchor="ctr">
                    <a:lnL w="28575" cap="flat" cmpd="sng" algn="ctr">
                      <a:solidFill>
                        <a:schemeClr val="accent3"/>
                      </a:solidFill>
                      <a:prstDash val="solid"/>
                      <a:round/>
                      <a:headEnd type="none" w="med" len="med"/>
                      <a:tailEnd type="none" w="med" len="med"/>
                    </a:lnL>
                    <a:solidFill>
                      <a:schemeClr val="accent3">
                        <a:lumMod val="85000"/>
                      </a:schemeClr>
                    </a:solidFill>
                  </a:tcPr>
                </a:tc>
                <a:tc>
                  <a:txBody>
                    <a:bodyPr/>
                    <a:lstStyle/>
                    <a:p>
                      <a:pPr algn="ctr"/>
                      <a:r>
                        <a:rPr lang="en-US" dirty="0" smtClean="0"/>
                        <a:t>105</a:t>
                      </a:r>
                      <a:endParaRPr lang="en-US" dirty="0"/>
                    </a:p>
                  </a:txBody>
                  <a:tcPr marT="45716" marB="45716" anchor="ctr">
                    <a:solidFill>
                      <a:schemeClr val="accent3">
                        <a:lumMod val="85000"/>
                      </a:schemeClr>
                    </a:solidFill>
                  </a:tcPr>
                </a:tc>
              </a:tr>
              <a:tr h="643581">
                <a:tc>
                  <a:txBody>
                    <a:bodyPr/>
                    <a:lstStyle/>
                    <a:p>
                      <a:pPr algn="l"/>
                      <a:r>
                        <a:rPr lang="en-US" sz="1800" dirty="0" smtClean="0"/>
                        <a:t>Lake Powell</a:t>
                      </a:r>
                      <a:endParaRPr lang="en-US" sz="1800" dirty="0"/>
                    </a:p>
                  </a:txBody>
                  <a:tcPr marT="45716" marB="45716" anchor="ctr">
                    <a:lnL w="28575" cap="flat" cmpd="sng" algn="ctr">
                      <a:solidFill>
                        <a:schemeClr val="accent3"/>
                      </a:solidFill>
                      <a:prstDash val="solid"/>
                      <a:round/>
                      <a:headEnd type="none" w="med" len="med"/>
                      <a:tailEnd type="none" w="med" len="med"/>
                    </a:lnL>
                    <a:solidFill>
                      <a:schemeClr val="accent3">
                        <a:lumMod val="95000"/>
                      </a:schemeClr>
                    </a:solidFill>
                  </a:tcPr>
                </a:tc>
                <a:tc>
                  <a:txBody>
                    <a:bodyPr/>
                    <a:lstStyle/>
                    <a:p>
                      <a:pPr algn="ctr"/>
                      <a:r>
                        <a:rPr lang="en-US" dirty="0" smtClean="0"/>
                        <a:t>89</a:t>
                      </a:r>
                      <a:endParaRPr lang="en-US" dirty="0"/>
                    </a:p>
                  </a:txBody>
                  <a:tcPr marT="45716" marB="45716" anchor="ctr">
                    <a:solidFill>
                      <a:schemeClr val="accent3">
                        <a:lumMod val="95000"/>
                      </a:schemeClr>
                    </a:solidFill>
                  </a:tcPr>
                </a:tc>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183" y="6172792"/>
            <a:ext cx="810299" cy="365760"/>
          </a:xfrm>
          <a:prstGeom prst="rect">
            <a:avLst/>
          </a:prstGeom>
        </p:spPr>
      </p:pic>
    </p:spTree>
    <p:extLst>
      <p:ext uri="{BB962C8B-B14F-4D97-AF65-F5344CB8AC3E}">
        <p14:creationId xmlns:p14="http://schemas.microsoft.com/office/powerpoint/2010/main" val="37704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77008" y="228600"/>
            <a:ext cx="7628792" cy="1219200"/>
          </a:xfrm>
        </p:spPr>
        <p:txBody>
          <a:bodyPr/>
          <a:lstStyle/>
          <a:p>
            <a:pPr algn="l" eaLnBrk="1" hangingPunct="1">
              <a:lnSpc>
                <a:spcPct val="80000"/>
              </a:lnSpc>
            </a:pPr>
            <a:r>
              <a:rPr lang="en-US" sz="4000" b="1" dirty="0" smtClean="0">
                <a:solidFill>
                  <a:schemeClr val="bg1"/>
                </a:solidFill>
              </a:rPr>
              <a:t>Colorado River Basin Storage</a:t>
            </a:r>
            <a:br>
              <a:rPr lang="en-US" sz="4000" b="1" dirty="0" smtClean="0">
                <a:solidFill>
                  <a:schemeClr val="bg1"/>
                </a:solidFill>
              </a:rPr>
            </a:br>
            <a:r>
              <a:rPr lang="en-US" sz="3200" b="1" dirty="0" smtClean="0">
                <a:solidFill>
                  <a:schemeClr val="bg1"/>
                </a:solidFill>
              </a:rPr>
              <a:t>(as of January 10, 2016)			</a:t>
            </a:r>
          </a:p>
        </p:txBody>
      </p:sp>
      <p:graphicFrame>
        <p:nvGraphicFramePr>
          <p:cNvPr id="233475" name="Group 3"/>
          <p:cNvGraphicFramePr>
            <a:graphicFrameLocks noGrp="1"/>
          </p:cNvGraphicFramePr>
          <p:nvPr>
            <p:extLst>
              <p:ext uri="{D42A27DB-BD31-4B8C-83A1-F6EECF244321}">
                <p14:modId xmlns:p14="http://schemas.microsoft.com/office/powerpoint/2010/main" val="580768170"/>
              </p:ext>
            </p:extLst>
          </p:nvPr>
        </p:nvGraphicFramePr>
        <p:xfrm>
          <a:off x="685800" y="1752600"/>
          <a:ext cx="7683500" cy="3810001"/>
        </p:xfrm>
        <a:graphic>
          <a:graphicData uri="http://schemas.openxmlformats.org/drawingml/2006/table">
            <a:tbl>
              <a:tblPr>
                <a:tableStyleId>{08FB837D-C827-4EFA-A057-4D05807E0F7C}</a:tableStyleId>
              </a:tblPr>
              <a:tblGrid>
                <a:gridCol w="2667000"/>
                <a:gridCol w="1371600"/>
                <a:gridCol w="1905000"/>
                <a:gridCol w="1739900"/>
              </a:tblGrid>
              <a:tr h="1139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Reservoir</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Percent Full</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Storage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(MAF)</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Elevation (Feet)</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r>
              <a:tr h="811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Lake Powell</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48%</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11.69</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3,599</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r>
              <a:tr h="811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Lake Mead</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39%</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mn-lt"/>
                        </a:rPr>
                        <a:t>10.15</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1,082</a:t>
                      </a:r>
                      <a:endParaRPr kumimoji="0" lang="en-US" sz="2400" b="1" i="0" u="none" strike="noStrike" cap="none" normalizeH="0" baseline="0" dirty="0" smtClean="0">
                        <a:ln>
                          <a:noFill/>
                        </a:ln>
                        <a:solidFill>
                          <a:schemeClr val="bg1"/>
                        </a:solidFill>
                        <a:effectLst/>
                        <a:latin typeface="Arial" charset="0"/>
                      </a:endParaRPr>
                    </a:p>
                  </a:txBody>
                  <a:tcPr anchor="ctr" horzOverflow="overflow"/>
                </a:tc>
              </a:tr>
              <a:tr h="1047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Total System Storage*</a:t>
                      </a:r>
                      <a:endParaRPr kumimoji="0" lang="en-US" sz="1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50%</a:t>
                      </a:r>
                      <a:endParaRPr kumimoji="0" lang="en-US"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dk1"/>
                          </a:solidFill>
                          <a:effectLst/>
                          <a:latin typeface="+mn-lt"/>
                        </a:rPr>
                        <a:t>29.59</a:t>
                      </a:r>
                      <a:endParaRPr kumimoji="0" lang="en-US" sz="2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NA</a:t>
                      </a:r>
                      <a:endParaRPr kumimoji="0" lang="en-US" sz="24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16414" name="Text Box 30"/>
          <p:cNvSpPr txBox="1">
            <a:spLocks noChangeArrowheads="1"/>
          </p:cNvSpPr>
          <p:nvPr/>
        </p:nvSpPr>
        <p:spPr bwMode="auto">
          <a:xfrm>
            <a:off x="609600" y="5715000"/>
            <a:ext cx="7848600" cy="400110"/>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latin typeface="+mn-lt"/>
                <a:cs typeface="Times New Roman" pitchFamily="18" charset="0"/>
              </a:rPr>
              <a:t>*Total system storage was </a:t>
            </a:r>
            <a:r>
              <a:rPr lang="en-US" sz="2000" b="1" dirty="0" smtClean="0">
                <a:solidFill>
                  <a:schemeClr val="bg1"/>
                </a:solidFill>
                <a:latin typeface="+mn-lt"/>
                <a:cs typeface="Times New Roman" pitchFamily="18" charset="0"/>
              </a:rPr>
              <a:t>29.52 maf </a:t>
            </a:r>
            <a:r>
              <a:rPr lang="en-US" sz="2000" b="1" dirty="0">
                <a:solidFill>
                  <a:schemeClr val="bg1"/>
                </a:solidFill>
                <a:latin typeface="+mn-lt"/>
                <a:cs typeface="Times New Roman" pitchFamily="18" charset="0"/>
              </a:rPr>
              <a:t>or </a:t>
            </a:r>
            <a:r>
              <a:rPr lang="en-US" sz="2000" b="1" dirty="0" smtClean="0">
                <a:solidFill>
                  <a:schemeClr val="bg1"/>
                </a:solidFill>
                <a:latin typeface="+mn-lt"/>
                <a:cs typeface="Times New Roman" pitchFamily="18" charset="0"/>
              </a:rPr>
              <a:t>50% </a:t>
            </a:r>
            <a:r>
              <a:rPr lang="en-US" sz="2000" b="1" dirty="0">
                <a:solidFill>
                  <a:schemeClr val="bg1"/>
                </a:solidFill>
                <a:latin typeface="+mn-lt"/>
                <a:cs typeface="Times New Roman" pitchFamily="18" charset="0"/>
              </a:rPr>
              <a:t>this time last year</a:t>
            </a:r>
          </a:p>
        </p:txBody>
      </p:sp>
    </p:spTree>
    <p:extLst>
      <p:ext uri="{BB962C8B-B14F-4D97-AF65-F5344CB8AC3E}">
        <p14:creationId xmlns:p14="http://schemas.microsoft.com/office/powerpoint/2010/main" val="2000364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08" y="276225"/>
            <a:ext cx="8179184"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284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F1C468A924C147A92D7F9573884969" ma:contentTypeVersion="1" ma:contentTypeDescription="Create a new document." ma:contentTypeScope="" ma:versionID="59a3623d59da37485548090b0d8a38a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8C9C43-73D3-48D8-A030-F8B4FA455E33}">
  <ds:schemaRefs>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A5ED099A-4F08-4FE5-B0E4-646B86678411}">
  <ds:schemaRefs>
    <ds:schemaRef ds:uri="http://schemas.microsoft.com/sharepoint/v3/contenttype/forms"/>
  </ds:schemaRefs>
</ds:datastoreItem>
</file>

<file path=customXml/itemProps3.xml><?xml version="1.0" encoding="utf-8"?>
<ds:datastoreItem xmlns:ds="http://schemas.openxmlformats.org/officeDocument/2006/customXml" ds:itemID="{6399C01F-2DCB-46FF-8DC3-9A438FCE5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17056</TotalTime>
  <Words>1625</Words>
  <Application>Microsoft Office PowerPoint</Application>
  <PresentationFormat>On-screen Show (4:3)</PresentationFormat>
  <Paragraphs>300</Paragraphs>
  <Slides>22</Slides>
  <Notes>20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4_Default Design</vt:lpstr>
      <vt:lpstr>6_Default Design</vt:lpstr>
      <vt:lpstr>11_Default Design</vt:lpstr>
      <vt:lpstr>2_Default Design</vt:lpstr>
      <vt:lpstr>8_Default Design</vt:lpstr>
      <vt:lpstr>PowerPoint Presentation</vt:lpstr>
      <vt:lpstr>Topics</vt:lpstr>
      <vt:lpstr>PowerPoint Presentation</vt:lpstr>
      <vt:lpstr>Natural Flow Colorado River at Lees Ferry Gaging Station, Arizona Water Year 1906 to 2015</vt:lpstr>
      <vt:lpstr>Current 16-year Drought (2000-2015*)  Natural Flow at Lees Ferry</vt:lpstr>
      <vt:lpstr>Water Year Snowpack and Precipitation as of January 11, 2016</vt:lpstr>
      <vt:lpstr>CBRFC Upper Colorado April-July Inflow Forecast dated January 5, 2016 </vt:lpstr>
      <vt:lpstr>Colorado River Basin Storage (as of January 10, 2016)   </vt:lpstr>
      <vt:lpstr>PowerPoint Presentation</vt:lpstr>
      <vt:lpstr>Water Budget at Lake Mead</vt:lpstr>
      <vt:lpstr>State of the System (Water Years 1999-2016)1,2</vt:lpstr>
      <vt:lpstr>Interim Guidelines for Operation of Lake Powell and Lake Mead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Protection Volume Analysis Volumes1 needed to “absolutely protect” Lake Mead elevations 1,000’ and 1,020’ through 2026</vt:lpstr>
      <vt:lpstr>Projected Future Colorado River Basin Water Supply and Demand</vt:lpstr>
      <vt:lpstr>PowerPoint Presentation</vt:lpstr>
    </vt:vector>
  </TitlesOfParts>
  <Company>usbr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Fulp, Terrance (Terry) J</cp:lastModifiedBy>
  <cp:revision>1293</cp:revision>
  <cp:lastPrinted>2015-04-21T01:19:22Z</cp:lastPrinted>
  <dcterms:created xsi:type="dcterms:W3CDTF">2004-03-19T17:04:19Z</dcterms:created>
  <dcterms:modified xsi:type="dcterms:W3CDTF">2016-01-13T14:05:51Z</dcterms:modified>
</cp:coreProperties>
</file>