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23" r:id="rId3"/>
    <p:sldId id="318" r:id="rId4"/>
    <p:sldId id="308" r:id="rId5"/>
    <p:sldId id="319" r:id="rId6"/>
    <p:sldId id="321" r:id="rId7"/>
    <p:sldId id="320" r:id="rId8"/>
    <p:sldId id="309" r:id="rId9"/>
    <p:sldId id="322" r:id="rId10"/>
    <p:sldId id="313" r:id="rId11"/>
    <p:sldId id="315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5"/>
    <p:restoredTop sz="86468"/>
  </p:normalViewPr>
  <p:slideViewPr>
    <p:cSldViewPr snapToGrid="0" snapToObjects="1">
      <p:cViewPr varScale="1">
        <p:scale>
          <a:sx n="87" d="100"/>
          <a:sy n="87" d="100"/>
        </p:scale>
        <p:origin x="2256" y="200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-202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755781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bg>
      <p:bgPr>
        <a:solidFill>
          <a:srgbClr val="2350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141530" y="9021296"/>
            <a:ext cx="2053740" cy="332086"/>
            <a:chOff x="0" y="0"/>
            <a:chExt cx="2053738" cy="332085"/>
          </a:xfrm>
        </p:grpSpPr>
        <p:pic>
          <p:nvPicPr>
            <p:cNvPr id="13" name="BCS B red blu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21653" y="0"/>
              <a:ext cx="332086" cy="3320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" name="Shape 14"/>
            <p:cNvSpPr/>
            <p:nvPr/>
          </p:nvSpPr>
          <p:spPr>
            <a:xfrm>
              <a:off x="0" y="25538"/>
              <a:ext cx="1849597" cy="2684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 algn="l" defTabSz="457200">
                <a:defRPr sz="1200">
                  <a:solidFill>
                    <a:srgbClr val="FFFFFF"/>
                  </a:solidFill>
                  <a:latin typeface="Lucida Handwriting"/>
                  <a:ea typeface="Lucida Handwriting"/>
                  <a:cs typeface="Lucida Handwriting"/>
                  <a:sym typeface="Lucida Handwriting"/>
                </a:defRPr>
              </a:lvl1pPr>
            </a:lstStyle>
            <a:p>
              <a:pPr>
                <a:defRPr sz="1100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sz="1200">
                  <a:latin typeface="Lucida Handwriting"/>
                  <a:ea typeface="Lucida Handwriting"/>
                  <a:cs typeface="Lucida Handwriting"/>
                  <a:sym typeface="Lucida Handwriting"/>
                </a:rPr>
                <a:t>No Place I’d Rather</a:t>
              </a:r>
            </a:p>
          </p:txBody>
        </p:sp>
      </p:grpSp>
      <p:pic>
        <p:nvPicPr>
          <p:cNvPr id="16" name="Screen shot 2014-06-15 at 9.32.13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8088" y="8924215"/>
            <a:ext cx="1664198" cy="52624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8" r:id="rId7"/>
    <p:sldLayoutId id="2147483660" r:id="rId8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4C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4FBAD2-9821-1249-A310-1105CD4F6A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877" y="1812175"/>
            <a:ext cx="8253046" cy="40233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DAEDFE8-3B4F-BB43-A7E0-AF0051135BF5}"/>
              </a:ext>
            </a:extLst>
          </p:cNvPr>
          <p:cNvSpPr txBox="1"/>
          <p:nvPr/>
        </p:nvSpPr>
        <p:spPr>
          <a:xfrm>
            <a:off x="3671212" y="6599161"/>
            <a:ext cx="5924699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Mark Stephens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bg1"/>
                </a:solidFill>
              </a:rPr>
              <a:t>Student Services Supervisor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Bartlett City Schools</a:t>
            </a: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885" y="622634"/>
            <a:ext cx="10931727" cy="112976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Juvenile Court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1608666" y="2427316"/>
            <a:ext cx="9787467" cy="4555375"/>
          </a:xfrm>
        </p:spPr>
        <p:txBody>
          <a:bodyPr>
            <a:normAutofit/>
          </a:bodyPr>
          <a:lstStyle/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Build relationships with the court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Hold the court accountable</a:t>
            </a:r>
          </a:p>
          <a:p>
            <a:pPr algn="l"/>
            <a:endParaRPr lang="en-US" sz="36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36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64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535" y="2175663"/>
            <a:ext cx="10931727" cy="112976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Mark Stephens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1608666" y="3557082"/>
            <a:ext cx="9787467" cy="3044570"/>
          </a:xfrm>
        </p:spPr>
        <p:txBody>
          <a:bodyPr>
            <a:normAutofit/>
          </a:bodyPr>
          <a:lstStyle/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4000" b="1" dirty="0" err="1">
                <a:solidFill>
                  <a:schemeClr val="bg1"/>
                </a:solidFill>
              </a:rPr>
              <a:t>mstephens@bartlettschools.org</a:t>
            </a:r>
            <a:endParaRPr lang="en-US" sz="4000" b="1" dirty="0">
              <a:solidFill>
                <a:schemeClr val="bg1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(901) 202-0855  Ext. 2260</a:t>
            </a:r>
          </a:p>
          <a:p>
            <a:pPr marL="457200" indent="-457200" algn="l">
              <a:buFont typeface="Arial"/>
              <a:buChar char="•"/>
            </a:pPr>
            <a:endParaRPr lang="en-US" sz="36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46526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885" y="622634"/>
            <a:ext cx="10931727" cy="112976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What is an unexcused absence?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1472893" y="2836215"/>
            <a:ext cx="9787467" cy="408117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Absence without an adequate excuse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Five (5) </a:t>
            </a:r>
            <a:r>
              <a:rPr lang="en-US" sz="4000" b="1" dirty="0" err="1">
                <a:solidFill>
                  <a:schemeClr val="bg1"/>
                </a:solidFill>
              </a:rPr>
              <a:t>tardies</a:t>
            </a:r>
            <a:r>
              <a:rPr lang="en-US" sz="4000" b="1" dirty="0">
                <a:solidFill>
                  <a:schemeClr val="bg1"/>
                </a:solidFill>
              </a:rPr>
              <a:t>, each over 20 minutes, without an adequate excuse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1064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885" y="622634"/>
            <a:ext cx="10931727" cy="112976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Juvenile Court Referrals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2650221" y="2836215"/>
            <a:ext cx="7704358" cy="408117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</a:rPr>
              <a:t>2016-17				70 referrals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r>
              <a:rPr lang="en-US" sz="4000" b="1" dirty="0">
                <a:solidFill>
                  <a:schemeClr val="bg1"/>
                </a:solidFill>
              </a:rPr>
              <a:t>2017-18				51 referrals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r>
              <a:rPr lang="en-US" sz="4000" b="1" dirty="0">
                <a:solidFill>
                  <a:schemeClr val="bg1"/>
                </a:solidFill>
              </a:rPr>
              <a:t>2018-19				28 referrals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9594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885" y="622634"/>
            <a:ext cx="10931727" cy="112976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Tier I and II Intervention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1472893" y="2836215"/>
            <a:ext cx="9787467" cy="408117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Combined Tiers I and II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Assess at the initial conference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Construct plan based on assessment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6768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885" y="622634"/>
            <a:ext cx="10931727" cy="112976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Reasons for Unexcused Absences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2076424" y="2096919"/>
            <a:ext cx="8870648" cy="5985164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Vacation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Notes </a:t>
            </a:r>
          </a:p>
          <a:p>
            <a:pPr algn="l"/>
            <a:r>
              <a:rPr lang="en-US" sz="4400" b="1" dirty="0">
                <a:solidFill>
                  <a:schemeClr val="bg1"/>
                </a:solidFill>
              </a:rPr>
              <a:t>	</a:t>
            </a:r>
            <a:r>
              <a:rPr lang="en-US" sz="3600" b="1" dirty="0">
                <a:solidFill>
                  <a:schemeClr val="bg1"/>
                </a:solidFill>
              </a:rPr>
              <a:t>-Not received</a:t>
            </a:r>
          </a:p>
          <a:p>
            <a:pPr algn="l"/>
            <a:r>
              <a:rPr lang="en-US" sz="3600" b="1" dirty="0">
                <a:solidFill>
                  <a:schemeClr val="bg1"/>
                </a:solidFill>
              </a:rPr>
              <a:t>	-Not from a doctor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Transportation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Medical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85961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885" y="622634"/>
            <a:ext cx="10931727" cy="112976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Social Workers &amp; Counselors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1608666" y="2119086"/>
            <a:ext cx="9787467" cy="6560457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High School</a:t>
            </a:r>
          </a:p>
          <a:p>
            <a:pPr algn="l"/>
            <a:r>
              <a:rPr lang="en-US" sz="4400" b="1" dirty="0">
                <a:solidFill>
                  <a:schemeClr val="bg1"/>
                </a:solidFill>
              </a:rPr>
              <a:t>	</a:t>
            </a:r>
            <a:r>
              <a:rPr lang="en-US" sz="3600" b="1" dirty="0">
                <a:solidFill>
                  <a:schemeClr val="bg1"/>
                </a:solidFill>
              </a:rPr>
              <a:t>-Prevention Counselor</a:t>
            </a:r>
          </a:p>
          <a:p>
            <a:pPr algn="l"/>
            <a:r>
              <a:rPr lang="en-US" sz="3600" b="1" dirty="0">
                <a:solidFill>
                  <a:schemeClr val="bg1"/>
                </a:solidFill>
              </a:rPr>
              <a:t>	-Social Worker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Middle School</a:t>
            </a:r>
          </a:p>
          <a:p>
            <a:pPr algn="l"/>
            <a:r>
              <a:rPr lang="en-US" sz="4000" b="1" dirty="0">
                <a:solidFill>
                  <a:schemeClr val="bg1"/>
                </a:solidFill>
              </a:rPr>
              <a:t>	</a:t>
            </a:r>
            <a:r>
              <a:rPr lang="en-US" sz="3600" b="1" dirty="0">
                <a:solidFill>
                  <a:schemeClr val="bg1"/>
                </a:solidFill>
              </a:rPr>
              <a:t>-Counselors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District Social Worker</a:t>
            </a:r>
          </a:p>
          <a:p>
            <a:pPr algn="l"/>
            <a:r>
              <a:rPr lang="en-US" sz="4000" b="1" dirty="0">
                <a:solidFill>
                  <a:schemeClr val="bg1"/>
                </a:solidFill>
              </a:rPr>
              <a:t>	</a:t>
            </a:r>
            <a:r>
              <a:rPr lang="en-US" sz="3600" b="1" dirty="0">
                <a:solidFill>
                  <a:schemeClr val="bg1"/>
                </a:solidFill>
              </a:rPr>
              <a:t>-Medical &amp; mental health</a:t>
            </a:r>
          </a:p>
          <a:p>
            <a:pPr algn="l"/>
            <a:r>
              <a:rPr lang="en-US" sz="3600" b="1" dirty="0">
                <a:solidFill>
                  <a:schemeClr val="bg1"/>
                </a:solidFill>
              </a:rPr>
              <a:t>	-Family assistance</a:t>
            </a:r>
          </a:p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1843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885" y="622634"/>
            <a:ext cx="10931727" cy="112976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Non-responsive Parents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2569936" y="2895600"/>
            <a:ext cx="8635093" cy="396240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Three (3) phone calls</a:t>
            </a:r>
            <a:endParaRPr lang="en-US" sz="36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E-mailed letter</a:t>
            </a:r>
            <a:endParaRPr lang="en-US" sz="36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Postal letter</a:t>
            </a:r>
            <a:endParaRPr lang="en-US" sz="3600" b="1" dirty="0">
              <a:solidFill>
                <a:schemeClr val="bg1"/>
              </a:solidFill>
            </a:endParaRPr>
          </a:p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4412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885" y="622634"/>
            <a:ext cx="10931727" cy="112976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Tier III Intervention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1456267" y="2512018"/>
            <a:ext cx="9787467" cy="54682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</a:rPr>
              <a:t>Attendance Supervisor Conference</a:t>
            </a: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Conference with the parent and student</a:t>
            </a:r>
          </a:p>
          <a:p>
            <a:pPr marL="457200" indent="-457200" algn="l">
              <a:buFont typeface="Arial"/>
              <a:buChar char="•"/>
            </a:pPr>
            <a:endParaRPr lang="en-US" sz="36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Try to build a positive relationship</a:t>
            </a:r>
          </a:p>
          <a:p>
            <a:pPr marL="457200" indent="-457200" algn="l">
              <a:buFont typeface="Arial"/>
              <a:buChar char="•"/>
            </a:pPr>
            <a:endParaRPr lang="en-US" sz="36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Review our truancy policy and process</a:t>
            </a:r>
          </a:p>
          <a:p>
            <a:pPr marL="457200" indent="-457200" algn="l">
              <a:buFont typeface="Arial"/>
              <a:buChar char="•"/>
            </a:pPr>
            <a:endParaRPr lang="en-US" sz="3600" b="1" dirty="0">
              <a:solidFill>
                <a:schemeClr val="bg1"/>
              </a:solidFill>
            </a:endParaRPr>
          </a:p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1840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885" y="622634"/>
            <a:ext cx="10931727" cy="112976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Non-responsive Parents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2569936" y="2895600"/>
            <a:ext cx="8635093" cy="396240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One (1) phone call</a:t>
            </a:r>
            <a:endParaRPr lang="en-US" sz="36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E-mailed letter</a:t>
            </a:r>
            <a:endParaRPr lang="en-US" sz="36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Postal letter</a:t>
            </a:r>
            <a:endParaRPr lang="en-US" sz="3600" b="1" dirty="0">
              <a:solidFill>
                <a:schemeClr val="bg1"/>
              </a:solidFill>
            </a:endParaRPr>
          </a:p>
          <a:p>
            <a:pPr algn="l"/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376885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143</Words>
  <Application>Microsoft Macintosh PowerPoint</Application>
  <PresentationFormat>Custom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Helvetica Light</vt:lpstr>
      <vt:lpstr>Helvetica Neue</vt:lpstr>
      <vt:lpstr>Lucida Handwriting</vt:lpstr>
      <vt:lpstr>White</vt:lpstr>
      <vt:lpstr>PowerPoint Presentation</vt:lpstr>
      <vt:lpstr>What is an unexcused absence?</vt:lpstr>
      <vt:lpstr>Juvenile Court Referrals</vt:lpstr>
      <vt:lpstr>Tier I and II Intervention</vt:lpstr>
      <vt:lpstr>Reasons for Unexcused Absences</vt:lpstr>
      <vt:lpstr>Social Workers &amp; Counselors</vt:lpstr>
      <vt:lpstr>Non-responsive Parents</vt:lpstr>
      <vt:lpstr>Tier III Intervention</vt:lpstr>
      <vt:lpstr>Non-responsive Parents</vt:lpstr>
      <vt:lpstr>Juvenile Court</vt:lpstr>
      <vt:lpstr>Mark Stephens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Stephens, Mark</cp:lastModifiedBy>
  <cp:revision>132</cp:revision>
  <cp:lastPrinted>2019-09-24T18:26:27Z</cp:lastPrinted>
  <dcterms:modified xsi:type="dcterms:W3CDTF">2019-09-26T18:51:24Z</dcterms:modified>
</cp:coreProperties>
</file>