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1" r:id="rId2"/>
    <p:sldMasterId id="2147483673" r:id="rId3"/>
    <p:sldMasterId id="2147483693" r:id="rId4"/>
    <p:sldMasterId id="2147483685" r:id="rId5"/>
  </p:sldMasterIdLst>
  <p:notesMasterIdLst>
    <p:notesMasterId r:id="rId43"/>
  </p:notesMasterIdLst>
  <p:handoutMasterIdLst>
    <p:handoutMasterId r:id="rId44"/>
  </p:handoutMasterIdLst>
  <p:sldIdLst>
    <p:sldId id="256" r:id="rId6"/>
    <p:sldId id="297" r:id="rId7"/>
    <p:sldId id="298" r:id="rId8"/>
    <p:sldId id="293" r:id="rId9"/>
    <p:sldId id="294" r:id="rId10"/>
    <p:sldId id="295" r:id="rId11"/>
    <p:sldId id="296" r:id="rId12"/>
    <p:sldId id="288" r:id="rId13"/>
    <p:sldId id="259" r:id="rId14"/>
    <p:sldId id="260" r:id="rId15"/>
    <p:sldId id="289" r:id="rId16"/>
    <p:sldId id="290" r:id="rId17"/>
    <p:sldId id="257" r:id="rId18"/>
    <p:sldId id="267" r:id="rId19"/>
    <p:sldId id="292" r:id="rId20"/>
    <p:sldId id="269" r:id="rId21"/>
    <p:sldId id="272" r:id="rId22"/>
    <p:sldId id="274" r:id="rId23"/>
    <p:sldId id="275" r:id="rId24"/>
    <p:sldId id="276" r:id="rId25"/>
    <p:sldId id="277" r:id="rId26"/>
    <p:sldId id="278" r:id="rId27"/>
    <p:sldId id="279" r:id="rId28"/>
    <p:sldId id="281" r:id="rId29"/>
    <p:sldId id="283" r:id="rId30"/>
    <p:sldId id="282" r:id="rId31"/>
    <p:sldId id="284" r:id="rId32"/>
    <p:sldId id="299" r:id="rId33"/>
    <p:sldId id="301" r:id="rId34"/>
    <p:sldId id="261" r:id="rId35"/>
    <p:sldId id="302" r:id="rId36"/>
    <p:sldId id="303" r:id="rId37"/>
    <p:sldId id="304" r:id="rId38"/>
    <p:sldId id="305" r:id="rId39"/>
    <p:sldId id="307" r:id="rId40"/>
    <p:sldId id="306" r:id="rId41"/>
    <p:sldId id="265" r:id="rId4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>
          <p15:clr>
            <a:srgbClr val="A4A3A4"/>
          </p15:clr>
        </p15:guide>
        <p15:guide id="4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5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 autoAdjust="0"/>
    <p:restoredTop sz="94660"/>
  </p:normalViewPr>
  <p:slideViewPr>
    <p:cSldViewPr snapToObjects="1">
      <p:cViewPr varScale="1">
        <p:scale>
          <a:sx n="77" d="100"/>
          <a:sy n="77" d="100"/>
        </p:scale>
        <p:origin x="1230" y="78"/>
      </p:cViewPr>
      <p:guideLst>
        <p:guide orient="horz" pos="2160"/>
        <p:guide pos="2880"/>
        <p:guide/>
        <p:guide pos="57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90" d="100"/>
          <a:sy n="90" d="100"/>
        </p:scale>
        <p:origin x="-304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778AB-731F-404E-BCA5-3B863A8484A4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C7C99-65EF-4BAA-B35A-551360C79A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6755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D95B4-D262-4A82-A0D3-054B995C9B4F}" type="datetimeFigureOut">
              <a:rPr lang="en-GB" smtClean="0"/>
              <a:t>22/09/2019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1FE5F-778C-4BEA-886D-743CE459DE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181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hs_ppt_tru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" y="1759147"/>
            <a:ext cx="8985256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828528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58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732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76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st_Side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600200"/>
            <a:ext cx="5768281" cy="4925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156325" y="1600200"/>
            <a:ext cx="2765425" cy="27654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156325" y="4437062"/>
            <a:ext cx="2765425" cy="64812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5EB8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861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65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nhs_ppt_bc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78" y="6058560"/>
            <a:ext cx="1292524" cy="5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90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795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nhs_ppt_bw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54" y="6019261"/>
            <a:ext cx="1134535" cy="5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640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leBlu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4863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_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nhs_ppt_trust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" y="1759147"/>
            <a:ext cx="8985256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828528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588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Childr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hs_ppt_bch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" y="1759147"/>
            <a:ext cx="8985256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828528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9697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276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st_Side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600200"/>
            <a:ext cx="5768281" cy="4925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156325" y="1600200"/>
            <a:ext cx="2765425" cy="27654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156325" y="4437062"/>
            <a:ext cx="2765425" cy="64812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5EB8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75620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52331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nhs_ppt_bc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78" y="6058560"/>
            <a:ext cx="1292524" cy="5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5211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169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nhs_ppt_bw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54" y="6019261"/>
            <a:ext cx="1134535" cy="5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945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HSBlu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9254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2824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rust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724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nhs_ppt_bc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778" y="6058560"/>
            <a:ext cx="1292524" cy="52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1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_Wom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hs_ppt_bwh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2" y="1759147"/>
            <a:ext cx="8985256" cy="50542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692696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828528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558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ildr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hs_ppt_bch_tres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555" y="5750162"/>
            <a:ext cx="1962620" cy="86226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9545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st_Side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19" y="1600200"/>
            <a:ext cx="5768281" cy="49251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6156325" y="1600200"/>
            <a:ext cx="2765425" cy="2765425"/>
          </a:xfrm>
        </p:spPr>
        <p:txBody>
          <a:bodyPr/>
          <a:lstStyle/>
          <a:p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6156325" y="4437062"/>
            <a:ext cx="2765425" cy="648121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rgbClr val="005EB8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519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Tre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28612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Womens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hs_ppt_bwh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5665" y="5746048"/>
            <a:ext cx="1971984" cy="8663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2" name="Picture 11" descr="nhs_ppt_bwh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954" y="6019261"/>
            <a:ext cx="1134535" cy="55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3909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lain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4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Phot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-1" y="3308388"/>
            <a:ext cx="9144001" cy="3549612"/>
            <a:chOff x="-1" y="3308388"/>
            <a:chExt cx="9144001" cy="3549612"/>
          </a:xfrm>
        </p:grpSpPr>
        <p:sp>
          <p:nvSpPr>
            <p:cNvPr id="30" name="Rectangle 29"/>
            <p:cNvSpPr/>
            <p:nvPr userDrawn="1"/>
          </p:nvSpPr>
          <p:spPr>
            <a:xfrm>
              <a:off x="-1" y="4991996"/>
              <a:ext cx="9144001" cy="186600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GB" sz="3600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16"/>
            <p:cNvSpPr/>
            <p:nvPr userDrawn="1"/>
          </p:nvSpPr>
          <p:spPr>
            <a:xfrm>
              <a:off x="-1" y="3308388"/>
              <a:ext cx="7722421" cy="1683608"/>
            </a:xfrm>
            <a:custGeom>
              <a:avLst/>
              <a:gdLst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6822300 w 6822300"/>
                <a:gd name="connsiteY2" fmla="*/ 1350180 h 1350180"/>
                <a:gd name="connsiteX3" fmla="*/ 0 w 6822300"/>
                <a:gd name="connsiteY3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773680 w 6822300"/>
                <a:gd name="connsiteY2" fmla="*/ 9129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682240 w 6822300"/>
                <a:gd name="connsiteY2" fmla="*/ 9891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446020 w 6822300"/>
                <a:gd name="connsiteY2" fmla="*/ 10272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180"/>
                <a:gd name="connsiteX1" fmla="*/ 0 w 6822300"/>
                <a:gd name="connsiteY1" fmla="*/ 0 h 1350180"/>
                <a:gd name="connsiteX2" fmla="*/ 2446020 w 6822300"/>
                <a:gd name="connsiteY2" fmla="*/ 1027226 h 1350180"/>
                <a:gd name="connsiteX3" fmla="*/ 6822300 w 6822300"/>
                <a:gd name="connsiteY3" fmla="*/ 1350180 h 1350180"/>
                <a:gd name="connsiteX4" fmla="*/ 0 w 6822300"/>
                <a:gd name="connsiteY4" fmla="*/ 1350180 h 1350180"/>
                <a:gd name="connsiteX0" fmla="*/ 0 w 6822300"/>
                <a:gd name="connsiteY0" fmla="*/ 1350180 h 1350245"/>
                <a:gd name="connsiteX1" fmla="*/ 0 w 6822300"/>
                <a:gd name="connsiteY1" fmla="*/ 0 h 1350245"/>
                <a:gd name="connsiteX2" fmla="*/ 2446020 w 6822300"/>
                <a:gd name="connsiteY2" fmla="*/ 1027226 h 1350245"/>
                <a:gd name="connsiteX3" fmla="*/ 6822300 w 6822300"/>
                <a:gd name="connsiteY3" fmla="*/ 1350180 h 1350245"/>
                <a:gd name="connsiteX4" fmla="*/ 0 w 6822300"/>
                <a:gd name="connsiteY4" fmla="*/ 1350180 h 1350245"/>
                <a:gd name="connsiteX0" fmla="*/ 0 w 6822300"/>
                <a:gd name="connsiteY0" fmla="*/ 1350180 h 1350203"/>
                <a:gd name="connsiteX1" fmla="*/ 0 w 6822300"/>
                <a:gd name="connsiteY1" fmla="*/ 0 h 1350203"/>
                <a:gd name="connsiteX2" fmla="*/ 2255189 w 6822300"/>
                <a:gd name="connsiteY2" fmla="*/ 860249 h 1350203"/>
                <a:gd name="connsiteX3" fmla="*/ 6822300 w 6822300"/>
                <a:gd name="connsiteY3" fmla="*/ 1350180 h 1350203"/>
                <a:gd name="connsiteX4" fmla="*/ 0 w 6822300"/>
                <a:gd name="connsiteY4" fmla="*/ 1350180 h 1350203"/>
                <a:gd name="connsiteX0" fmla="*/ 0 w 6822300"/>
                <a:gd name="connsiteY0" fmla="*/ 1350180 h 1350213"/>
                <a:gd name="connsiteX1" fmla="*/ 0 w 6822300"/>
                <a:gd name="connsiteY1" fmla="*/ 0 h 1350213"/>
                <a:gd name="connsiteX2" fmla="*/ 2255189 w 6822300"/>
                <a:gd name="connsiteY2" fmla="*/ 860249 h 1350213"/>
                <a:gd name="connsiteX3" fmla="*/ 6822300 w 6822300"/>
                <a:gd name="connsiteY3" fmla="*/ 1350180 h 1350213"/>
                <a:gd name="connsiteX4" fmla="*/ 0 w 6822300"/>
                <a:gd name="connsiteY4" fmla="*/ 1350180 h 1350213"/>
                <a:gd name="connsiteX0" fmla="*/ 0 w 6822300"/>
                <a:gd name="connsiteY0" fmla="*/ 1350180 h 1350213"/>
                <a:gd name="connsiteX1" fmla="*/ 0 w 6822300"/>
                <a:gd name="connsiteY1" fmla="*/ 0 h 1350213"/>
                <a:gd name="connsiteX2" fmla="*/ 2255189 w 6822300"/>
                <a:gd name="connsiteY2" fmla="*/ 860249 h 1350213"/>
                <a:gd name="connsiteX3" fmla="*/ 6822300 w 6822300"/>
                <a:gd name="connsiteY3" fmla="*/ 1350180 h 1350213"/>
                <a:gd name="connsiteX4" fmla="*/ 0 w 6822300"/>
                <a:gd name="connsiteY4" fmla="*/ 1350180 h 1350213"/>
                <a:gd name="connsiteX0" fmla="*/ 0 w 6822300"/>
                <a:gd name="connsiteY0" fmla="*/ 1350180 h 1350197"/>
                <a:gd name="connsiteX1" fmla="*/ 0 w 6822300"/>
                <a:gd name="connsiteY1" fmla="*/ 0 h 1350197"/>
                <a:gd name="connsiteX2" fmla="*/ 2255189 w 6822300"/>
                <a:gd name="connsiteY2" fmla="*/ 860249 h 1350197"/>
                <a:gd name="connsiteX3" fmla="*/ 6822300 w 6822300"/>
                <a:gd name="connsiteY3" fmla="*/ 1350180 h 1350197"/>
                <a:gd name="connsiteX4" fmla="*/ 0 w 6822300"/>
                <a:gd name="connsiteY4" fmla="*/ 1350180 h 1350197"/>
                <a:gd name="connsiteX0" fmla="*/ 0 w 7073166"/>
                <a:gd name="connsiteY0" fmla="*/ 1350180 h 1363784"/>
                <a:gd name="connsiteX1" fmla="*/ 0 w 7073166"/>
                <a:gd name="connsiteY1" fmla="*/ 0 h 1363784"/>
                <a:gd name="connsiteX2" fmla="*/ 2255189 w 7073166"/>
                <a:gd name="connsiteY2" fmla="*/ 860249 h 1363784"/>
                <a:gd name="connsiteX3" fmla="*/ 5281613 w 7073166"/>
                <a:gd name="connsiteY3" fmla="*/ 1320642 h 1363784"/>
                <a:gd name="connsiteX4" fmla="*/ 6822300 w 7073166"/>
                <a:gd name="connsiteY4" fmla="*/ 1350180 h 1363784"/>
                <a:gd name="connsiteX5" fmla="*/ 0 w 7073166"/>
                <a:gd name="connsiteY5" fmla="*/ 1350180 h 1363784"/>
                <a:gd name="connsiteX0" fmla="*/ 0 w 7026580"/>
                <a:gd name="connsiteY0" fmla="*/ 1350180 h 1350203"/>
                <a:gd name="connsiteX1" fmla="*/ 0 w 7026580"/>
                <a:gd name="connsiteY1" fmla="*/ 0 h 1350203"/>
                <a:gd name="connsiteX2" fmla="*/ 2255189 w 7026580"/>
                <a:gd name="connsiteY2" fmla="*/ 860249 h 1350203"/>
                <a:gd name="connsiteX3" fmla="*/ 5281613 w 7026580"/>
                <a:gd name="connsiteY3" fmla="*/ 1320642 h 1350203"/>
                <a:gd name="connsiteX4" fmla="*/ 6822300 w 7026580"/>
                <a:gd name="connsiteY4" fmla="*/ 1350180 h 1350203"/>
                <a:gd name="connsiteX5" fmla="*/ 0 w 7026580"/>
                <a:gd name="connsiteY5" fmla="*/ 1350180 h 1350203"/>
                <a:gd name="connsiteX0" fmla="*/ 0 w 7026580"/>
                <a:gd name="connsiteY0" fmla="*/ 1350180 h 1350203"/>
                <a:gd name="connsiteX1" fmla="*/ 0 w 7026580"/>
                <a:gd name="connsiteY1" fmla="*/ 0 h 1350203"/>
                <a:gd name="connsiteX2" fmla="*/ 2255189 w 7026580"/>
                <a:gd name="connsiteY2" fmla="*/ 860249 h 1350203"/>
                <a:gd name="connsiteX3" fmla="*/ 5281613 w 7026580"/>
                <a:gd name="connsiteY3" fmla="*/ 1320642 h 1350203"/>
                <a:gd name="connsiteX4" fmla="*/ 6822300 w 7026580"/>
                <a:gd name="connsiteY4" fmla="*/ 1350180 h 1350203"/>
                <a:gd name="connsiteX5" fmla="*/ 0 w 7026580"/>
                <a:gd name="connsiteY5" fmla="*/ 1350180 h 1350203"/>
                <a:gd name="connsiteX0" fmla="*/ 0 w 7023750"/>
                <a:gd name="connsiteY0" fmla="*/ 1350180 h 1350180"/>
                <a:gd name="connsiteX1" fmla="*/ 0 w 7023750"/>
                <a:gd name="connsiteY1" fmla="*/ 0 h 1350180"/>
                <a:gd name="connsiteX2" fmla="*/ 2255189 w 7023750"/>
                <a:gd name="connsiteY2" fmla="*/ 860249 h 1350180"/>
                <a:gd name="connsiteX3" fmla="*/ 5281613 w 7023750"/>
                <a:gd name="connsiteY3" fmla="*/ 1320642 h 1350180"/>
                <a:gd name="connsiteX4" fmla="*/ 6822300 w 7023750"/>
                <a:gd name="connsiteY4" fmla="*/ 1350180 h 1350180"/>
                <a:gd name="connsiteX5" fmla="*/ 0 w 7023750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2255189 w 7023091"/>
                <a:gd name="connsiteY2" fmla="*/ 860249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2255189 w 7023091"/>
                <a:gd name="connsiteY2" fmla="*/ 860249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  <a:gd name="connsiteX0" fmla="*/ 0 w 7023091"/>
                <a:gd name="connsiteY0" fmla="*/ 1350180 h 1350180"/>
                <a:gd name="connsiteX1" fmla="*/ 0 w 7023091"/>
                <a:gd name="connsiteY1" fmla="*/ 0 h 1350180"/>
                <a:gd name="connsiteX2" fmla="*/ 1278970 w 7023091"/>
                <a:gd name="connsiteY2" fmla="*/ 981404 h 1350180"/>
                <a:gd name="connsiteX3" fmla="*/ 5272088 w 7023091"/>
                <a:gd name="connsiteY3" fmla="*/ 1337310 h 1350180"/>
                <a:gd name="connsiteX4" fmla="*/ 6822300 w 7023091"/>
                <a:gd name="connsiteY4" fmla="*/ 1350180 h 1350180"/>
                <a:gd name="connsiteX5" fmla="*/ 0 w 7023091"/>
                <a:gd name="connsiteY5" fmla="*/ 1350180 h 1350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23091" h="1350180">
                  <a:moveTo>
                    <a:pt x="0" y="1350180"/>
                  </a:moveTo>
                  <a:lnTo>
                    <a:pt x="0" y="0"/>
                  </a:lnTo>
                  <a:cubicBezTo>
                    <a:pt x="415314" y="510316"/>
                    <a:pt x="538814" y="690666"/>
                    <a:pt x="1278970" y="981404"/>
                  </a:cubicBezTo>
                  <a:cubicBezTo>
                    <a:pt x="2122632" y="1312800"/>
                    <a:pt x="4582340" y="1310423"/>
                    <a:pt x="5272088" y="1337310"/>
                  </a:cubicBezTo>
                  <a:cubicBezTo>
                    <a:pt x="5411767" y="1345146"/>
                    <a:pt x="7702569" y="1341288"/>
                    <a:pt x="6822300" y="1350180"/>
                  </a:cubicBezTo>
                  <a:lnTo>
                    <a:pt x="0" y="135018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GB" sz="3600">
                <a:solidFill>
                  <a:schemeClr val="bg1"/>
                </a:solidFill>
              </a:endParaRPr>
            </a:p>
          </p:txBody>
        </p:sp>
        <p:sp>
          <p:nvSpPr>
            <p:cNvPr id="23" name="Right Triangle 20"/>
            <p:cNvSpPr/>
            <p:nvPr userDrawn="1"/>
          </p:nvSpPr>
          <p:spPr>
            <a:xfrm flipH="1">
              <a:off x="6019800" y="4721960"/>
              <a:ext cx="3124200" cy="270036"/>
            </a:xfrm>
            <a:custGeom>
              <a:avLst/>
              <a:gdLst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2590800 w 2590800"/>
                <a:gd name="connsiteY2" fmla="*/ 495066 h 495066"/>
                <a:gd name="connsiteX3" fmla="*/ 0 w 2590800"/>
                <a:gd name="connsiteY3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111252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99060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99060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990600 w 2590800"/>
                <a:gd name="connsiteY2" fmla="*/ 333606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724017 w 2590800"/>
                <a:gd name="connsiteY2" fmla="*/ 3359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  <a:gd name="connsiteX0" fmla="*/ 0 w 2590800"/>
                <a:gd name="connsiteY0" fmla="*/ 495066 h 495066"/>
                <a:gd name="connsiteX1" fmla="*/ 0 w 2590800"/>
                <a:gd name="connsiteY1" fmla="*/ 0 h 495066"/>
                <a:gd name="connsiteX2" fmla="*/ 514699 w 2590800"/>
                <a:gd name="connsiteY2" fmla="*/ 378787 h 495066"/>
                <a:gd name="connsiteX3" fmla="*/ 2590800 w 2590800"/>
                <a:gd name="connsiteY3" fmla="*/ 495066 h 495066"/>
                <a:gd name="connsiteX4" fmla="*/ 0 w 2590800"/>
                <a:gd name="connsiteY4" fmla="*/ 495066 h 49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90800" h="495066">
                  <a:moveTo>
                    <a:pt x="0" y="495066"/>
                  </a:moveTo>
                  <a:lnTo>
                    <a:pt x="0" y="0"/>
                  </a:lnTo>
                  <a:cubicBezTo>
                    <a:pt x="24672" y="56461"/>
                    <a:pt x="109042" y="235246"/>
                    <a:pt x="514699" y="378787"/>
                  </a:cubicBezTo>
                  <a:cubicBezTo>
                    <a:pt x="785442" y="452402"/>
                    <a:pt x="1286673" y="489824"/>
                    <a:pt x="2590800" y="495066"/>
                  </a:cubicBezTo>
                  <a:lnTo>
                    <a:pt x="0" y="49506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/>
              <a:r>
                <a:rPr lang="en-GB" sz="3600">
                  <a:solidFill>
                    <a:schemeClr val="bg1"/>
                  </a:solidFill>
                </a:rPr>
                <a:t>1</a:t>
              </a:r>
            </a:p>
          </p:txBody>
        </p:sp>
      </p:grpSp>
      <p:pic>
        <p:nvPicPr>
          <p:cNvPr id="24" name="Picture 23" descr="nhs_ppt_trust_tree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951" y="4157038"/>
            <a:ext cx="1965505" cy="8635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251520" y="4725144"/>
            <a:ext cx="6030612" cy="1550767"/>
          </a:xfrm>
          <a:ln>
            <a:noFill/>
          </a:ln>
        </p:spPr>
        <p:txBody>
          <a:bodyPr lIns="79200" bIns="0" anchor="b"/>
          <a:lstStyle>
            <a:lvl1pPr algn="l">
              <a:lnSpc>
                <a:spcPct val="95000"/>
              </a:lnSpc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  <p:pic>
        <p:nvPicPr>
          <p:cNvPr id="32" name="Picture 31" descr="nhs_ppt_bwh.png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57950" y="6248399"/>
            <a:ext cx="2606678" cy="564953"/>
          </a:xfrm>
          <a:prstGeom prst="rect">
            <a:avLst/>
          </a:prstGeom>
        </p:spPr>
      </p:pic>
      <p:sp>
        <p:nvSpPr>
          <p:cNvPr id="33" name="Subtitle 2"/>
          <p:cNvSpPr>
            <a:spLocks noGrp="1"/>
          </p:cNvSpPr>
          <p:nvPr userDrawn="1">
            <p:ph type="subTitle" idx="1"/>
          </p:nvPr>
        </p:nvSpPr>
        <p:spPr>
          <a:xfrm>
            <a:off x="251520" y="6213562"/>
            <a:ext cx="6030708" cy="575495"/>
          </a:xfrm>
        </p:spPr>
        <p:txBody>
          <a:bodyPr wrap="none" lIns="108000"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502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rust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7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Tr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4205429" y="4665011"/>
            <a:ext cx="4792332" cy="1969328"/>
            <a:chOff x="6614827" y="5818811"/>
            <a:chExt cx="1912012" cy="785709"/>
          </a:xfrm>
        </p:grpSpPr>
        <p:pic>
          <p:nvPicPr>
            <p:cNvPr id="6" name="Picture 5" descr="nhs_ppt_trust_tree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8471" y="5818811"/>
              <a:ext cx="1788368" cy="785709"/>
            </a:xfrm>
            <a:prstGeom prst="rect">
              <a:avLst/>
            </a:prstGeom>
          </p:spPr>
        </p:pic>
        <p:pic>
          <p:nvPicPr>
            <p:cNvPr id="8" name="Picture 7" descr="nhs_ppt_trust_character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827" y="6069683"/>
              <a:ext cx="1297089" cy="52187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95572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756520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510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Childr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95572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756520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3817771" y="4652266"/>
            <a:ext cx="5146717" cy="2005219"/>
            <a:chOff x="6704919" y="5877272"/>
            <a:chExt cx="2149702" cy="837548"/>
          </a:xfrm>
        </p:grpSpPr>
        <p:pic>
          <p:nvPicPr>
            <p:cNvPr id="10" name="Picture 9" descr="nhs_ppt_bch_tres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5877272"/>
              <a:ext cx="1906357" cy="837548"/>
            </a:xfrm>
            <a:prstGeom prst="rect">
              <a:avLst/>
            </a:prstGeom>
          </p:spPr>
        </p:pic>
        <p:pic>
          <p:nvPicPr>
            <p:cNvPr id="11" name="Picture 10" descr="nhs_ppt_bch_character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4919" y="6162379"/>
              <a:ext cx="1292524" cy="520039"/>
            </a:xfrm>
            <a:prstGeom prst="rect">
              <a:avLst/>
            </a:prstGeom>
          </p:spPr>
        </p:pic>
      </p:grpSp>
      <p:pic>
        <p:nvPicPr>
          <p:cNvPr id="8" name="Picture 7" descr="nhs_ppt_trust_trees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35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_Wom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595572"/>
            <a:ext cx="7772400" cy="2088232"/>
          </a:xfrm>
        </p:spPr>
        <p:txBody>
          <a:bodyPr lIns="79200" anchor="b"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2756520"/>
            <a:ext cx="7128792" cy="1752600"/>
          </a:xfrm>
        </p:spPr>
        <p:txBody>
          <a:bodyPr>
            <a:normAutofit/>
          </a:bodyPr>
          <a:lstStyle>
            <a:lvl1pPr marL="0" indent="0" algn="l">
              <a:lnSpc>
                <a:spcPct val="95000"/>
              </a:lnSpc>
              <a:spcBef>
                <a:spcPts val="0"/>
              </a:spcBef>
              <a:buNone/>
              <a:defRPr sz="3000" b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047520" y="4676886"/>
            <a:ext cx="4916968" cy="1963213"/>
            <a:chOff x="6473508" y="5784681"/>
            <a:chExt cx="2053331" cy="819840"/>
          </a:xfrm>
        </p:grpSpPr>
        <p:pic>
          <p:nvPicPr>
            <p:cNvPr id="8" name="Picture 7" descr="nhs_ppt_bwh_tree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60784" y="5784681"/>
              <a:ext cx="1866055" cy="819840"/>
            </a:xfrm>
            <a:prstGeom prst="rect">
              <a:avLst/>
            </a:prstGeom>
          </p:spPr>
        </p:pic>
        <p:pic>
          <p:nvPicPr>
            <p:cNvPr id="10" name="Picture 9" descr="nhs_ppt_bwh_characters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3508" y="6045602"/>
              <a:ext cx="1094457" cy="5329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3946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rust_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bIns="0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nhs_ppt_trust_trees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619" y="5733819"/>
            <a:ext cx="1965505" cy="863533"/>
          </a:xfrm>
          <a:prstGeom prst="rect">
            <a:avLst/>
          </a:prstGeom>
        </p:spPr>
      </p:pic>
      <p:pic>
        <p:nvPicPr>
          <p:cNvPr id="12" name="Picture 11" descr="nhs_ppt_trust_characters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404" y="6011828"/>
            <a:ext cx="1437398" cy="57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7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10" Type="http://schemas.openxmlformats.org/officeDocument/2006/relationships/image" Target="../media/image17.png"/><Relationship Id="rId4" Type="http://schemas.openxmlformats.org/officeDocument/2006/relationships/slideLayout" Target="../slideLayouts/slideLayout22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4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706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6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705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60746"/>
          </a:xfrm>
          <a:prstGeom prst="rect">
            <a:avLst/>
          </a:prstGeom>
          <a:solidFill>
            <a:srgbClr val="7DC9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0"/>
            <a:ext cx="6408712" cy="1360746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19" y="1600200"/>
            <a:ext cx="8624081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983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703" r:id="rId8"/>
    <p:sldLayoutId id="2147483704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1360746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4515" y="252140"/>
            <a:ext cx="1998000" cy="84946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0"/>
            <a:ext cx="6408712" cy="1360746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19" y="1600200"/>
            <a:ext cx="8624081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5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0"/>
            <a:ext cx="6408712" cy="1360746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19" y="1600200"/>
            <a:ext cx="8624081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040" y="245263"/>
            <a:ext cx="1981561" cy="855113"/>
          </a:xfrm>
          <a:prstGeom prst="rect">
            <a:avLst/>
          </a:prstGeom>
        </p:spPr>
      </p:pic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251520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96201F7-0CDD-4091-AD65-07541FF3A6BB}" type="datetimeFigureOut">
              <a:rPr lang="en-GB" smtClean="0"/>
              <a:pPr/>
              <a:t>22/09/2019</a:t>
            </a:fld>
            <a:endParaRPr lang="en-GB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97352"/>
            <a:ext cx="2895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64524" y="6597352"/>
            <a:ext cx="2133600" cy="26813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A031986-DA44-4553-9E2D-F4561C2C60E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928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90" r:id="rId3"/>
    <p:sldLayoutId id="2147483689" r:id="rId4"/>
    <p:sldLayoutId id="2147483688" r:id="rId5"/>
    <p:sldLayoutId id="2147483691" r:id="rId6"/>
    <p:sldLayoutId id="2147483692" r:id="rId7"/>
    <p:sldLayoutId id="2147483701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5EB8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ell-r-brown/5676252720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/3.0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nti-box.com/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creativecommons.org/licenses/by-nc-nd/3.0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Children’s MTC    Experience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CE2F4230-AF75-4E23-9044-BB13C06BC4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Dr Tina Newton</a:t>
            </a:r>
          </a:p>
          <a:p>
            <a:r>
              <a:rPr lang="en-GB" sz="2400" dirty="0"/>
              <a:t>ED Consultant and Trust Major Trauma Lead</a:t>
            </a:r>
          </a:p>
          <a:p>
            <a:r>
              <a:rPr lang="en-GB" sz="2400" dirty="0"/>
              <a:t>Birmingham Children’s Hospital</a:t>
            </a:r>
          </a:p>
        </p:txBody>
      </p:sp>
    </p:spTree>
    <p:extLst>
      <p:ext uri="{BB962C8B-B14F-4D97-AF65-F5344CB8AC3E}">
        <p14:creationId xmlns:p14="http://schemas.microsoft.com/office/powerpoint/2010/main" val="207603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1242C3E-34A8-4596-81B2-CD3E322C9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So is safeguarding a prominent</a:t>
            </a:r>
            <a:br>
              <a:rPr lang="en-GB" sz="3200" dirty="0"/>
            </a:br>
            <a:r>
              <a:rPr lang="en-GB" sz="3200" dirty="0"/>
              <a:t> issue in our MTC patients?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8B79C97-AC62-46B5-A11F-E5E65F6EB1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YES!</a:t>
            </a:r>
            <a:endParaRPr lang="en-GB" sz="3200" dirty="0"/>
          </a:p>
          <a:p>
            <a:r>
              <a:rPr lang="en-GB" sz="3200" dirty="0"/>
              <a:t>A small number of NAI cases come in as RTD alerts</a:t>
            </a:r>
          </a:p>
          <a:p>
            <a:r>
              <a:rPr lang="en-GB" sz="3200" dirty="0"/>
              <a:t>Significant number picked up in ED</a:t>
            </a:r>
          </a:p>
          <a:p>
            <a:r>
              <a:rPr lang="en-GB" sz="3200" dirty="0"/>
              <a:t>90% of our MT patients have safeguarding or social problems</a:t>
            </a:r>
          </a:p>
        </p:txBody>
      </p:sp>
    </p:spTree>
    <p:extLst>
      <p:ext uri="{BB962C8B-B14F-4D97-AF65-F5344CB8AC3E}">
        <p14:creationId xmlns:p14="http://schemas.microsoft.com/office/powerpoint/2010/main" val="1093074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F3EEC-0148-4261-BFAD-0C5D30F39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Features of children</a:t>
            </a:r>
            <a:br>
              <a:rPr lang="en-GB" sz="3600" dirty="0"/>
            </a:br>
            <a:r>
              <a:rPr lang="en-GB" sz="3600" dirty="0"/>
              <a:t>with NAI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7EA2D-302A-4AA2-8FD8-E61832259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941" y="1417638"/>
            <a:ext cx="843528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800" dirty="0"/>
              <a:t>These patients have high ISS and 3x higher mortality</a:t>
            </a:r>
          </a:p>
          <a:p>
            <a:pPr marL="0" indent="0">
              <a:buNone/>
            </a:pPr>
            <a:r>
              <a:rPr lang="en-GB" sz="2800" dirty="0"/>
              <a:t>Less likely to call emergency services</a:t>
            </a:r>
          </a:p>
          <a:p>
            <a:pPr marL="0" indent="0">
              <a:buNone/>
            </a:pPr>
            <a:r>
              <a:rPr lang="en-GB" sz="2800" dirty="0"/>
              <a:t>Less likely to present to MTC or trigger pre hospital response to send direct to MTC as an alerted trauma patient</a:t>
            </a:r>
          </a:p>
          <a:p>
            <a:pPr marL="0" indent="0">
              <a:buNone/>
            </a:pPr>
            <a:r>
              <a:rPr lang="en-GB" sz="2800" dirty="0"/>
              <a:t>Often present with non specific history (not of trauma) and do not prompt a major trauma response</a:t>
            </a:r>
          </a:p>
        </p:txBody>
      </p:sp>
    </p:spTree>
    <p:extLst>
      <p:ext uri="{BB962C8B-B14F-4D97-AF65-F5344CB8AC3E}">
        <p14:creationId xmlns:p14="http://schemas.microsoft.com/office/powerpoint/2010/main" val="2980783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A31E4-FBBD-4052-B178-7ACB88B90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 recent MDT…….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4B1C5-6734-4B91-A5D6-959075FE8B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13 patients</a:t>
            </a:r>
          </a:p>
          <a:p>
            <a:r>
              <a:rPr lang="en-GB" dirty="0"/>
              <a:t>2 NAI</a:t>
            </a:r>
          </a:p>
          <a:p>
            <a:r>
              <a:rPr lang="en-GB" dirty="0"/>
              <a:t>2 No concerns</a:t>
            </a:r>
          </a:p>
          <a:p>
            <a:r>
              <a:rPr lang="en-GB" dirty="0"/>
              <a:t>9 safeguarding concerns</a:t>
            </a:r>
          </a:p>
        </p:txBody>
      </p:sp>
    </p:spTree>
    <p:extLst>
      <p:ext uri="{BB962C8B-B14F-4D97-AF65-F5344CB8AC3E}">
        <p14:creationId xmlns:p14="http://schemas.microsoft.com/office/powerpoint/2010/main" val="1841291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704"/>
            <a:ext cx="9144000" cy="5715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5796136" y="1484784"/>
            <a:ext cx="936104" cy="7200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5508104" y="1844824"/>
            <a:ext cx="144016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364088" y="1916832"/>
            <a:ext cx="1296144" cy="28803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211960" y="1556792"/>
            <a:ext cx="2736304" cy="36004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EB2A4-B6D6-41B9-96E4-4C68F783C43A}"/>
              </a:ext>
            </a:extLst>
          </p:cNvPr>
          <p:cNvSpPr/>
          <p:nvPr/>
        </p:nvSpPr>
        <p:spPr>
          <a:xfrm>
            <a:off x="1115616" y="1124744"/>
            <a:ext cx="1728192" cy="28803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32500" lnSpcReduction="20000"/>
          </a:bodyPr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120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616" y="980728"/>
            <a:ext cx="1656184" cy="1440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65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B5E50-7B04-4414-B563-5D82BB40C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6 week old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332A1-05A1-4382-8921-20AB7F3317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Rear seat passenger in a car</a:t>
            </a:r>
          </a:p>
          <a:p>
            <a:r>
              <a:rPr lang="en-GB" dirty="0"/>
              <a:t>Driver uninsured</a:t>
            </a:r>
          </a:p>
          <a:p>
            <a:r>
              <a:rPr lang="en-GB" dirty="0"/>
              <a:t>Baby in a car seat facing forward and not strapped in</a:t>
            </a:r>
          </a:p>
          <a:p>
            <a:r>
              <a:rPr lang="en-GB" dirty="0"/>
              <a:t>Head on collision</a:t>
            </a:r>
          </a:p>
          <a:p>
            <a:r>
              <a:rPr lang="en-GB" dirty="0"/>
              <a:t>Baby landed in footwell</a:t>
            </a:r>
          </a:p>
          <a:p>
            <a:r>
              <a:rPr lang="en-GB" dirty="0"/>
              <a:t>CT/MRI spinal cord injury C4-7</a:t>
            </a:r>
          </a:p>
        </p:txBody>
      </p:sp>
    </p:spTree>
    <p:extLst>
      <p:ext uri="{BB962C8B-B14F-4D97-AF65-F5344CB8AC3E}">
        <p14:creationId xmlns:p14="http://schemas.microsoft.com/office/powerpoint/2010/main" val="106327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15 year old boy</a:t>
            </a:r>
          </a:p>
          <a:p>
            <a:r>
              <a:rPr lang="en-GB" dirty="0"/>
              <a:t>Stab wound to the head and neck</a:t>
            </a:r>
          </a:p>
          <a:p>
            <a:r>
              <a:rPr lang="en-GB" dirty="0"/>
              <a:t>Right hemiplegia</a:t>
            </a:r>
          </a:p>
          <a:p>
            <a:r>
              <a:rPr lang="en-GB" dirty="0"/>
              <a:t>Pre morbid CAMHS issues</a:t>
            </a:r>
          </a:p>
          <a:p>
            <a:r>
              <a:rPr lang="en-GB" dirty="0"/>
              <a:t>Suicidal ideation</a:t>
            </a:r>
          </a:p>
          <a:p>
            <a:r>
              <a:rPr lang="en-GB" dirty="0"/>
              <a:t>Gangs</a:t>
            </a:r>
          </a:p>
        </p:txBody>
      </p:sp>
    </p:spTree>
    <p:extLst>
      <p:ext uri="{BB962C8B-B14F-4D97-AF65-F5344CB8AC3E}">
        <p14:creationId xmlns:p14="http://schemas.microsoft.com/office/powerpoint/2010/main" val="2917323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 year old boy</a:t>
            </a:r>
          </a:p>
          <a:p>
            <a:r>
              <a:rPr lang="en-GB" dirty="0"/>
              <a:t>Accidental suffocation in a pool in Spain</a:t>
            </a:r>
          </a:p>
          <a:p>
            <a:r>
              <a:rPr lang="en-GB" dirty="0"/>
              <a:t>Severe hypoxic brain injury</a:t>
            </a:r>
          </a:p>
          <a:p>
            <a:r>
              <a:rPr lang="en-GB" dirty="0"/>
              <a:t>‘Tragic accident’</a:t>
            </a:r>
          </a:p>
        </p:txBody>
      </p:sp>
    </p:spTree>
    <p:extLst>
      <p:ext uri="{BB962C8B-B14F-4D97-AF65-F5344CB8AC3E}">
        <p14:creationId xmlns:p14="http://schemas.microsoft.com/office/powerpoint/2010/main" val="2937003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1 year old</a:t>
            </a:r>
          </a:p>
          <a:p>
            <a:r>
              <a:rPr lang="en-GB" dirty="0"/>
              <a:t>Fell out of a shopping trolley</a:t>
            </a:r>
          </a:p>
          <a:p>
            <a:r>
              <a:rPr lang="en-GB" dirty="0"/>
              <a:t>Parietal skull fracture</a:t>
            </a:r>
          </a:p>
          <a:p>
            <a:r>
              <a:rPr lang="en-GB" dirty="0"/>
              <a:t>Possible elbow fracture sustained in hospital</a:t>
            </a:r>
          </a:p>
          <a:p>
            <a:r>
              <a:rPr lang="en-GB" dirty="0"/>
              <a:t>Section 47 open</a:t>
            </a:r>
          </a:p>
        </p:txBody>
      </p:sp>
    </p:spTree>
    <p:extLst>
      <p:ext uri="{BB962C8B-B14F-4D97-AF65-F5344CB8AC3E}">
        <p14:creationId xmlns:p14="http://schemas.microsoft.com/office/powerpoint/2010/main" val="413682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Toddler</a:t>
            </a:r>
          </a:p>
          <a:p>
            <a:r>
              <a:rPr lang="en-GB" dirty="0"/>
              <a:t>Accidental suffocation when Mum had a seizure</a:t>
            </a:r>
          </a:p>
          <a:p>
            <a:r>
              <a:rPr lang="en-GB" dirty="0"/>
              <a:t>Severe hypoxic brain injury</a:t>
            </a:r>
          </a:p>
          <a:p>
            <a:r>
              <a:rPr lang="en-GB" dirty="0"/>
              <a:t>History of domestic violence</a:t>
            </a:r>
          </a:p>
          <a:p>
            <a:r>
              <a:rPr lang="en-GB" dirty="0"/>
              <a:t>Can Mum keep child safe?</a:t>
            </a:r>
          </a:p>
        </p:txBody>
      </p:sp>
    </p:spTree>
    <p:extLst>
      <p:ext uri="{BB962C8B-B14F-4D97-AF65-F5344CB8AC3E}">
        <p14:creationId xmlns:p14="http://schemas.microsoft.com/office/powerpoint/2010/main" val="1411341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11737-45BC-40E9-A901-E3679D4233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BCH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288FCE-3E88-407D-938F-71DA9BE9FA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54691" y="1340768"/>
            <a:ext cx="6034617" cy="452596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99599A-E96B-427C-8E3C-DD003C9D5BD5}"/>
              </a:ext>
            </a:extLst>
          </p:cNvPr>
          <p:cNvSpPr txBox="1"/>
          <p:nvPr/>
        </p:nvSpPr>
        <p:spPr>
          <a:xfrm>
            <a:off x="1451504" y="6126163"/>
            <a:ext cx="603461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lickr.com/photos/ell-r-brown/5676252720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713649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RG 13 years old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Parents IVDU</a:t>
            </a:r>
          </a:p>
          <a:p>
            <a:r>
              <a:rPr lang="en-GB" dirty="0"/>
              <a:t>ADD, autism, multiple failed foster placements</a:t>
            </a:r>
          </a:p>
          <a:p>
            <a:r>
              <a:rPr lang="en-GB" dirty="0"/>
              <a:t>In care</a:t>
            </a:r>
          </a:p>
          <a:p>
            <a:r>
              <a:rPr lang="en-GB" dirty="0"/>
              <a:t>Suicide attempt (ran in front of car)</a:t>
            </a:r>
          </a:p>
          <a:p>
            <a:r>
              <a:rPr lang="en-GB" dirty="0" err="1"/>
              <a:t>Tibial</a:t>
            </a:r>
            <a:r>
              <a:rPr lang="en-GB" dirty="0"/>
              <a:t> fracture, occipital skull fracture, temporal contusion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89124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RM 13 year old bike </a:t>
            </a:r>
            <a:r>
              <a:rPr lang="en-GB" dirty="0" err="1"/>
              <a:t>vs</a:t>
            </a:r>
            <a:r>
              <a:rPr lang="en-GB" dirty="0"/>
              <a:t> car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Head injury, thalamic bleed, occipital condyle fracture, DAI</a:t>
            </a:r>
          </a:p>
          <a:p>
            <a:r>
              <a:rPr lang="en-GB" dirty="0"/>
              <a:t>Agitated and impulsive</a:t>
            </a:r>
          </a:p>
          <a:p>
            <a:r>
              <a:rPr lang="en-GB" dirty="0"/>
              <a:t>Supportive family</a:t>
            </a:r>
          </a:p>
        </p:txBody>
      </p:sp>
    </p:spTree>
    <p:extLst>
      <p:ext uri="{BB962C8B-B14F-4D97-AF65-F5344CB8AC3E}">
        <p14:creationId xmlns:p14="http://schemas.microsoft.com/office/powerpoint/2010/main" val="330046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But…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Previous suicide attempt</a:t>
            </a:r>
          </a:p>
          <a:p>
            <a:r>
              <a:rPr lang="en-GB" dirty="0"/>
              <a:t>‘Managed move’ to a new school</a:t>
            </a:r>
          </a:p>
          <a:p>
            <a:r>
              <a:rPr lang="en-GB" dirty="0"/>
              <a:t>Previous suicide attempt…….</a:t>
            </a:r>
          </a:p>
        </p:txBody>
      </p:sp>
    </p:spTree>
    <p:extLst>
      <p:ext uri="{BB962C8B-B14F-4D97-AF65-F5344CB8AC3E}">
        <p14:creationId xmlns:p14="http://schemas.microsoft.com/office/powerpoint/2010/main" val="11911589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Jumped off a bridge</a:t>
            </a:r>
          </a:p>
          <a:p>
            <a:r>
              <a:rPr lang="en-GB" dirty="0"/>
              <a:t>Spinal cord injury. Mobile but neuropathic bladder and bowel</a:t>
            </a:r>
          </a:p>
          <a:p>
            <a:r>
              <a:rPr lang="en-GB" dirty="0"/>
              <a:t>In care</a:t>
            </a:r>
          </a:p>
          <a:p>
            <a:r>
              <a:rPr lang="en-GB" dirty="0"/>
              <a:t>Further suicide attempt since</a:t>
            </a:r>
          </a:p>
        </p:txBody>
      </p:sp>
    </p:spTree>
    <p:extLst>
      <p:ext uri="{BB962C8B-B14F-4D97-AF65-F5344CB8AC3E}">
        <p14:creationId xmlns:p14="http://schemas.microsoft.com/office/powerpoint/2010/main" val="7640110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Unrestrained front seat passenger </a:t>
            </a:r>
          </a:p>
          <a:p>
            <a:r>
              <a:rPr lang="en-GB" dirty="0"/>
              <a:t>Lower limb fractures</a:t>
            </a:r>
          </a:p>
          <a:p>
            <a:r>
              <a:rPr lang="en-GB" dirty="0"/>
              <a:t>Car driven by uncle fled the scene</a:t>
            </a:r>
          </a:p>
          <a:p>
            <a:r>
              <a:rPr lang="en-GB" dirty="0"/>
              <a:t>Dad in prison</a:t>
            </a:r>
          </a:p>
          <a:p>
            <a:r>
              <a:rPr lang="en-GB" dirty="0"/>
              <a:t>Domestic violence</a:t>
            </a:r>
          </a:p>
          <a:p>
            <a:r>
              <a:rPr lang="en-GB" dirty="0"/>
              <a:t>Mum in London</a:t>
            </a:r>
          </a:p>
          <a:p>
            <a:r>
              <a:rPr lang="en-GB" dirty="0"/>
              <a:t>Living with grandparents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41644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IS (no safeguarding issues)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13 years old</a:t>
            </a:r>
          </a:p>
          <a:p>
            <a:r>
              <a:rPr lang="en-GB" sz="3200" dirty="0" err="1"/>
              <a:t>Ped</a:t>
            </a:r>
            <a:r>
              <a:rPr lang="en-GB" sz="3200" dirty="0"/>
              <a:t> </a:t>
            </a:r>
            <a:r>
              <a:rPr lang="en-GB" sz="3200" dirty="0" err="1"/>
              <a:t>vs</a:t>
            </a:r>
            <a:r>
              <a:rPr lang="en-GB" sz="3200" dirty="0"/>
              <a:t> car</a:t>
            </a:r>
          </a:p>
          <a:p>
            <a:r>
              <a:rPr lang="en-GB" sz="3200" dirty="0"/>
              <a:t>Leg trapped</a:t>
            </a:r>
          </a:p>
          <a:p>
            <a:r>
              <a:rPr lang="en-GB" sz="3200" dirty="0"/>
              <a:t>Blood loss at the scene</a:t>
            </a:r>
          </a:p>
        </p:txBody>
      </p:sp>
    </p:spTree>
    <p:extLst>
      <p:ext uri="{BB962C8B-B14F-4D97-AF65-F5344CB8AC3E}">
        <p14:creationId xmlns:p14="http://schemas.microsoft.com/office/powerpoint/2010/main" val="12838364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616" y="980728"/>
            <a:ext cx="1584176" cy="1440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/>
            <a:endParaRPr lang="en-GB" sz="36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165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Safeguarding issues are prevalent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But what about after the major trauma has been dealt with?</a:t>
            </a:r>
          </a:p>
          <a:p>
            <a:r>
              <a:rPr lang="en-GB" sz="2800" dirty="0"/>
              <a:t>These children leave hospital with more complex needs than they had before their accident (housing, psychological needs, education challenges)</a:t>
            </a:r>
          </a:p>
          <a:p>
            <a:r>
              <a:rPr lang="en-GB" sz="2800" dirty="0"/>
              <a:t>We have seen that the majority of our patients were already vulnerable before their accident</a:t>
            </a:r>
          </a:p>
          <a:p>
            <a:pPr marL="0" indent="0">
              <a:buNone/>
            </a:pPr>
            <a:r>
              <a:rPr lang="en-GB" sz="2800" dirty="0">
                <a:solidFill>
                  <a:srgbClr val="FF0000"/>
                </a:solidFill>
              </a:rPr>
              <a:t>Where does our responsibility end?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28055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A1F60-33D5-4CFD-89FC-806AE4D90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5170586"/>
          </a:xfrm>
        </p:spPr>
        <p:txBody>
          <a:bodyPr>
            <a:noAutofit/>
          </a:bodyPr>
          <a:lstStyle/>
          <a:p>
            <a:r>
              <a:rPr lang="en-GB" sz="3200" dirty="0"/>
              <a:t>We have learned that kids will often tolerate injury with little initial change in physiology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1EBB8-1917-42F2-BCBD-9192661DE9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94739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Drumstick boy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681" y="1600200"/>
            <a:ext cx="4886401" cy="4565104"/>
          </a:xfrm>
        </p:spPr>
      </p:pic>
    </p:spTree>
    <p:extLst>
      <p:ext uri="{BB962C8B-B14F-4D97-AF65-F5344CB8AC3E}">
        <p14:creationId xmlns:p14="http://schemas.microsoft.com/office/powerpoint/2010/main" val="3603850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541A3-5DBA-47CA-B594-1705F5CA4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Emergency Department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DD153-C492-4B95-AEA3-B0682CEB3B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2013 we saw 46 000 children per year</a:t>
            </a:r>
          </a:p>
          <a:p>
            <a:r>
              <a:rPr lang="en-GB" dirty="0"/>
              <a:t>2018 that number had risen to 60 000</a:t>
            </a:r>
          </a:p>
          <a:p>
            <a:r>
              <a:rPr lang="en-GB" dirty="0"/>
              <a:t>Number of consultants has increased</a:t>
            </a:r>
          </a:p>
          <a:p>
            <a:r>
              <a:rPr lang="en-GB" dirty="0"/>
              <a:t>Shop floor cover at senior level has increased</a:t>
            </a:r>
          </a:p>
          <a:p>
            <a:r>
              <a:rPr lang="en-GB" dirty="0"/>
              <a:t>Acuity has increased</a:t>
            </a:r>
          </a:p>
          <a:p>
            <a:r>
              <a:rPr lang="en-GB" dirty="0"/>
              <a:t>ED performance has worsened (if judged by breaches)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508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171" y="1600200"/>
            <a:ext cx="5073683" cy="4565104"/>
          </a:xfrm>
        </p:spPr>
      </p:pic>
    </p:spTree>
    <p:extLst>
      <p:ext uri="{BB962C8B-B14F-4D97-AF65-F5344CB8AC3E}">
        <p14:creationId xmlns:p14="http://schemas.microsoft.com/office/powerpoint/2010/main" val="4696540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B325B-CC04-48E5-904E-C3C547D83A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C2309AF-6C58-4E83-8C8C-721FDD5E7D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85" y="1600200"/>
            <a:ext cx="7029054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663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6F776-8C2C-43E8-8BBF-185756927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0CECD-4068-4A9D-BCF5-AEFDADDFC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BCH ED has an active research profile</a:t>
            </a:r>
          </a:p>
          <a:p>
            <a:r>
              <a:rPr lang="en-GB" dirty="0"/>
              <a:t>Trauma related research has included the GRIP study looking at handlebar injuries</a:t>
            </a:r>
          </a:p>
          <a:p>
            <a:r>
              <a:rPr lang="en-GB" dirty="0"/>
              <a:t>It’s all in the history</a:t>
            </a:r>
          </a:p>
        </p:txBody>
      </p:sp>
    </p:spTree>
    <p:extLst>
      <p:ext uri="{BB962C8B-B14F-4D97-AF65-F5344CB8AC3E}">
        <p14:creationId xmlns:p14="http://schemas.microsoft.com/office/powerpoint/2010/main" val="3428558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AD10A-405D-47C0-BED4-1F97FD477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87CE6-705F-4454-B096-A318EC35E6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12 year old fell off a scooter……..</a:t>
            </a:r>
          </a:p>
        </p:txBody>
      </p:sp>
    </p:spTree>
    <p:extLst>
      <p:ext uri="{BB962C8B-B14F-4D97-AF65-F5344CB8AC3E}">
        <p14:creationId xmlns:p14="http://schemas.microsoft.com/office/powerpoint/2010/main" val="24924749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6872" y="-1539552"/>
            <a:ext cx="16002000" cy="100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0682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04138-C98B-4F1C-92DC-FAD30AEA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And a final reminder…….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995EF2-642C-4183-8904-E71A0BB74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8800" dirty="0">
                <a:solidFill>
                  <a:srgbClr val="FF0000"/>
                </a:solidFill>
              </a:rPr>
              <a:t>0300 200 1100</a:t>
            </a:r>
          </a:p>
        </p:txBody>
      </p:sp>
    </p:spTree>
    <p:extLst>
      <p:ext uri="{BB962C8B-B14F-4D97-AF65-F5344CB8AC3E}">
        <p14:creationId xmlns:p14="http://schemas.microsoft.com/office/powerpoint/2010/main" val="6125378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C1343-DD28-422E-8F5A-894374A9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home messages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B8090-5EB6-44DD-9657-ACA4110765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children’s trauma think safeguarding</a:t>
            </a:r>
          </a:p>
          <a:p>
            <a:r>
              <a:rPr lang="en-GB" dirty="0"/>
              <a:t>Children will often compensate well; the devil is in the detail of the mechanism of injury.</a:t>
            </a:r>
          </a:p>
        </p:txBody>
      </p:sp>
    </p:spTree>
    <p:extLst>
      <p:ext uri="{BB962C8B-B14F-4D97-AF65-F5344CB8AC3E}">
        <p14:creationId xmlns:p14="http://schemas.microsoft.com/office/powerpoint/2010/main" val="27482509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098" name="Picture 2" descr="C:\Users\tnewton\AppData\Local\Microsoft\Windows\Temporary Internet Files\Content.Outlook\SCAOXEB0\ChildrensHospital_Mar2019_02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476672"/>
            <a:ext cx="36004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000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DA1E2-7857-49DF-A927-14CB81542B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850106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0C016-C195-4413-8869-76F1ECF5C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24744"/>
            <a:ext cx="843528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I joined the team in 2013, 1 year after BCH became an MTC</a:t>
            </a:r>
          </a:p>
          <a:p>
            <a:pPr marL="0" indent="0">
              <a:buNone/>
            </a:pPr>
            <a:r>
              <a:rPr lang="en-GB" sz="2800" dirty="0"/>
              <a:t>Steady increase in the number of TARN eligible patients seen</a:t>
            </a:r>
          </a:p>
          <a:p>
            <a:pPr marL="0" indent="0">
              <a:buNone/>
            </a:pPr>
            <a:r>
              <a:rPr lang="en-GB" sz="2800" dirty="0"/>
              <a:t>Consistently the Children’s MTC with the highest number of ISS&gt;15 patients</a:t>
            </a:r>
          </a:p>
          <a:p>
            <a:pPr marL="0" indent="0">
              <a:buNone/>
            </a:pPr>
            <a:r>
              <a:rPr lang="en-GB" sz="2800" dirty="0"/>
              <a:t>Year on year increase in the number of stabbings and gang related incidents</a:t>
            </a:r>
          </a:p>
        </p:txBody>
      </p:sp>
    </p:spTree>
    <p:extLst>
      <p:ext uri="{BB962C8B-B14F-4D97-AF65-F5344CB8AC3E}">
        <p14:creationId xmlns:p14="http://schemas.microsoft.com/office/powerpoint/2010/main" val="2868017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E28BA-7F43-4BF8-AFD4-B9F01F8B5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What have been the challenges?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F63866-32CA-48E3-9C19-4E7566629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/>
              <a:t>Initially a ‘Corporate Service’</a:t>
            </a:r>
          </a:p>
          <a:p>
            <a:pPr marL="0" indent="0">
              <a:buNone/>
            </a:pPr>
            <a:r>
              <a:rPr lang="en-GB" sz="2800" dirty="0"/>
              <a:t>Small number of patients</a:t>
            </a:r>
          </a:p>
          <a:p>
            <a:pPr marL="0" indent="0">
              <a:buNone/>
            </a:pPr>
            <a:r>
              <a:rPr lang="en-GB" sz="2800" dirty="0"/>
              <a:t>No co-located CT scanner</a:t>
            </a:r>
          </a:p>
          <a:p>
            <a:pPr marL="0" indent="0">
              <a:buNone/>
            </a:pPr>
            <a:r>
              <a:rPr lang="en-GB" sz="2800" dirty="0"/>
              <a:t>Incomplete service for the management of rarer emergencies (vascular surgery, IR, pelvic fractures)</a:t>
            </a:r>
          </a:p>
          <a:p>
            <a:pPr marL="0" indent="0">
              <a:buNone/>
            </a:pPr>
            <a:r>
              <a:rPr lang="en-GB" sz="2800" dirty="0"/>
              <a:t>Maintaining skills</a:t>
            </a:r>
          </a:p>
        </p:txBody>
      </p:sp>
    </p:spTree>
    <p:extLst>
      <p:ext uri="{BB962C8B-B14F-4D97-AF65-F5344CB8AC3E}">
        <p14:creationId xmlns:p14="http://schemas.microsoft.com/office/powerpoint/2010/main" val="2695193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2D4A0-A896-4737-B903-F631E261B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Strength in numbers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871CC-37C5-421D-B8BA-82C1EF66B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In 2014 we hosted the first meeting of the 5 stand-alone Children’s MTCs</a:t>
            </a:r>
          </a:p>
          <a:p>
            <a:r>
              <a:rPr lang="en-GB" sz="2800" dirty="0"/>
              <a:t>Now we have become the Children’s Major Trauma National Network</a:t>
            </a:r>
          </a:p>
          <a:p>
            <a:r>
              <a:rPr lang="en-GB" sz="2800" dirty="0"/>
              <a:t>Meet twice a year</a:t>
            </a:r>
          </a:p>
          <a:p>
            <a:r>
              <a:rPr lang="en-GB" sz="2800" dirty="0"/>
              <a:t>Information sharing</a:t>
            </a:r>
          </a:p>
        </p:txBody>
      </p:sp>
    </p:spTree>
    <p:extLst>
      <p:ext uri="{BB962C8B-B14F-4D97-AF65-F5344CB8AC3E}">
        <p14:creationId xmlns:p14="http://schemas.microsoft.com/office/powerpoint/2010/main" val="411386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64E5E-841B-4A07-B610-A472F398A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764704"/>
            <a:ext cx="8435280" cy="652934"/>
          </a:xfrm>
        </p:spPr>
        <p:txBody>
          <a:bodyPr>
            <a:normAutofit/>
          </a:bodyPr>
          <a:lstStyle/>
          <a:p>
            <a:r>
              <a:rPr lang="en-GB" sz="2800" dirty="0"/>
              <a:t>What have we learned from experience?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053C08-BC2C-4BFC-9CB2-47DCD319F2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47812" y="2034381"/>
            <a:ext cx="5842000" cy="36576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44504C-9E6B-406D-9F40-258B78AFC7C5}"/>
              </a:ext>
            </a:extLst>
          </p:cNvPr>
          <p:cNvSpPr txBox="1"/>
          <p:nvPr/>
        </p:nvSpPr>
        <p:spPr>
          <a:xfrm>
            <a:off x="1547812" y="5691981"/>
            <a:ext cx="584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anti-box.com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nd/3.0/"/>
              </a:rPr>
              <a:t>CC BY-NC-ND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18486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B0FE2-810F-4FA2-827D-3672BB029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2985F-E790-4647-AD7E-524305A42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935" y="1597002"/>
            <a:ext cx="8856984" cy="4525963"/>
          </a:xfrm>
        </p:spPr>
        <p:txBody>
          <a:bodyPr>
            <a:normAutofit/>
          </a:bodyPr>
          <a:lstStyle/>
          <a:p>
            <a:r>
              <a:rPr lang="en-GB" sz="3200" dirty="0"/>
              <a:t>Ffion Davies et al published a paper EMJ – Major Trauma from suspected child abuse; a profile of patient pathways. </a:t>
            </a:r>
          </a:p>
          <a:p>
            <a:pPr marL="0" indent="0">
              <a:buNone/>
            </a:pPr>
            <a:r>
              <a:rPr lang="en-GB" sz="3200" dirty="0"/>
              <a:t>7.3% of children with Major Trauma will be as a result of NAI.  98% of these will be 0-5 year olds with 76% &lt;1 year old. Median age of 3.6 months</a:t>
            </a:r>
          </a:p>
        </p:txBody>
      </p:sp>
    </p:spTree>
    <p:extLst>
      <p:ext uri="{BB962C8B-B14F-4D97-AF65-F5344CB8AC3E}">
        <p14:creationId xmlns:p14="http://schemas.microsoft.com/office/powerpoint/2010/main" val="24776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200800" cy="1143000"/>
          </a:xfrm>
        </p:spPr>
        <p:txBody>
          <a:bodyPr>
            <a:normAutofit/>
          </a:bodyPr>
          <a:lstStyle/>
          <a:p>
            <a:r>
              <a:rPr lang="en-GB" sz="3600" dirty="0"/>
              <a:t>Safeguarding is high on the agenda for the children’s MTCs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Children’s Major Trauma National Network subgroup</a:t>
            </a:r>
          </a:p>
          <a:p>
            <a:r>
              <a:rPr lang="en-GB" sz="2800" dirty="0"/>
              <a:t>Safeguarding team involvement in all MT patients to be a standard (BPT) going forward</a:t>
            </a:r>
          </a:p>
          <a:p>
            <a:r>
              <a:rPr lang="en-GB" sz="2800" dirty="0"/>
              <a:t>Member of the safeguarding team attends our weekly MDT</a:t>
            </a:r>
          </a:p>
        </p:txBody>
      </p:sp>
    </p:spTree>
    <p:extLst>
      <p:ext uri="{BB962C8B-B14F-4D97-AF65-F5344CB8AC3E}">
        <p14:creationId xmlns:p14="http://schemas.microsoft.com/office/powerpoint/2010/main" val="3181771571"/>
      </p:ext>
    </p:extLst>
  </p:cSld>
  <p:clrMapOvr>
    <a:masterClrMapping/>
  </p:clrMapOvr>
</p:sld>
</file>

<file path=ppt/theme/theme1.xml><?xml version="1.0" encoding="utf-8"?>
<a:theme xmlns:a="http://schemas.openxmlformats.org/drawingml/2006/main" name="BWC PowerPoint template for screen RGB">
  <a:themeElements>
    <a:clrScheme name="NHS BWC N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<a:prstTxWarp prst="textNoShape">
          <a:avLst/>
        </a:prstTxWarp>
        <a:normAutofit/>
      </a:bodyPr>
      <a:lstStyle>
        <a:defPPr>
          <a:defRPr sz="36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Section Titles">
  <a:themeElements>
    <a:clrScheme name="Birmingham Women's and Children's NHS 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72000" tIns="54000" rIns="72000" bIns="72000" numCol="1" spcCol="0" rtlCol="0" fromWordArt="0" anchor="ctr" anchorCtr="0" forceAA="0" compatLnSpc="1">
        <a:prstTxWarp prst="textNoShape">
          <a:avLst/>
        </a:prstTxWarp>
        <a:normAutofit/>
      </a:bodyPr>
      <a:lstStyle>
        <a:defPPr>
          <a:defRPr sz="360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Pale Blue Header">
  <a:themeElements>
    <a:clrScheme name="NHS BWC N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HS Blue Header">
  <a:themeElements>
    <a:clrScheme name="NHS BWC N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lear Header">
  <a:themeElements>
    <a:clrScheme name="NHS BWC NFT">
      <a:dk1>
        <a:srgbClr val="231F20"/>
      </a:dk1>
      <a:lt1>
        <a:srgbClr val="FFFFFF"/>
      </a:lt1>
      <a:dk2>
        <a:srgbClr val="425563"/>
      </a:dk2>
      <a:lt2>
        <a:srgbClr val="8DD3F0"/>
      </a:lt2>
      <a:accent1>
        <a:srgbClr val="005EB8"/>
      </a:accent1>
      <a:accent2>
        <a:srgbClr val="FFB81C"/>
      </a:accent2>
      <a:accent3>
        <a:srgbClr val="78BE20"/>
      </a:accent3>
      <a:accent4>
        <a:srgbClr val="00A499"/>
      </a:accent4>
      <a:accent5>
        <a:srgbClr val="DA291C"/>
      </a:accent5>
      <a:accent6>
        <a:srgbClr val="330072"/>
      </a:accent6>
      <a:hlink>
        <a:srgbClr val="231F20"/>
      </a:hlink>
      <a:folHlink>
        <a:srgbClr val="41B6E6"/>
      </a:folHlink>
    </a:clrScheme>
    <a:fontScheme name="NHS Design Sty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BWC PowerPoint template for screen RGB</Template>
  <TotalTime>0</TotalTime>
  <Words>824</Words>
  <Application>Microsoft Office PowerPoint</Application>
  <PresentationFormat>On-screen Show (4:3)</PresentationFormat>
  <Paragraphs>132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BWC PowerPoint template for screen RGB</vt:lpstr>
      <vt:lpstr>Section Titles</vt:lpstr>
      <vt:lpstr>Pale Blue Header</vt:lpstr>
      <vt:lpstr>NHS Blue Header</vt:lpstr>
      <vt:lpstr>Clear Header</vt:lpstr>
      <vt:lpstr>The Children’s MTC    Experience</vt:lpstr>
      <vt:lpstr>BCH</vt:lpstr>
      <vt:lpstr>Emergency Department</vt:lpstr>
      <vt:lpstr>PowerPoint Presentation</vt:lpstr>
      <vt:lpstr>What have been the challenges?</vt:lpstr>
      <vt:lpstr>Strength in numbers</vt:lpstr>
      <vt:lpstr>What have we learned from experience?</vt:lpstr>
      <vt:lpstr>NAI</vt:lpstr>
      <vt:lpstr>Safeguarding is high on the agenda for the children’s MTCs</vt:lpstr>
      <vt:lpstr>So is safeguarding a prominent  issue in our MTC patients?</vt:lpstr>
      <vt:lpstr>Features of children with NAI</vt:lpstr>
      <vt:lpstr>A recent MDT…….</vt:lpstr>
      <vt:lpstr>PowerPoint Presentation</vt:lpstr>
      <vt:lpstr>PowerPoint Presentation</vt:lpstr>
      <vt:lpstr>6 week old</vt:lpstr>
      <vt:lpstr>SA</vt:lpstr>
      <vt:lpstr>AJ</vt:lpstr>
      <vt:lpstr>BM</vt:lpstr>
      <vt:lpstr>RR</vt:lpstr>
      <vt:lpstr>RG 13 years old</vt:lpstr>
      <vt:lpstr>RM 13 year old bike vs car</vt:lpstr>
      <vt:lpstr>But…</vt:lpstr>
      <vt:lpstr>LT</vt:lpstr>
      <vt:lpstr>KK</vt:lpstr>
      <vt:lpstr>IS (no safeguarding issues)</vt:lpstr>
      <vt:lpstr>PowerPoint Presentation</vt:lpstr>
      <vt:lpstr>Safeguarding issues are prevalent </vt:lpstr>
      <vt:lpstr>We have learned that kids will often tolerate injury with little initial change in physiology</vt:lpstr>
      <vt:lpstr>Drumstick boy</vt:lpstr>
      <vt:lpstr>PowerPoint Presentation</vt:lpstr>
      <vt:lpstr>PowerPoint Presentation</vt:lpstr>
      <vt:lpstr>Research</vt:lpstr>
      <vt:lpstr>PowerPoint Presentation</vt:lpstr>
      <vt:lpstr>PowerPoint Presentation</vt:lpstr>
      <vt:lpstr>And a final reminder…….</vt:lpstr>
      <vt:lpstr>Take home messages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Kendall Samantha (RQ3) BCH</dc:creator>
  <cp:lastModifiedBy>Tina Newton</cp:lastModifiedBy>
  <cp:revision>44</cp:revision>
  <cp:lastPrinted>2017-01-31T18:56:55Z</cp:lastPrinted>
  <dcterms:created xsi:type="dcterms:W3CDTF">2017-01-31T18:56:32Z</dcterms:created>
  <dcterms:modified xsi:type="dcterms:W3CDTF">2019-09-22T22:18:56Z</dcterms:modified>
  <cp:contentStatus/>
</cp:coreProperties>
</file>