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22"/>
  </p:notesMasterIdLst>
  <p:sldIdLst>
    <p:sldId id="256" r:id="rId2"/>
    <p:sldId id="257" r:id="rId3"/>
    <p:sldId id="284" r:id="rId4"/>
    <p:sldId id="293" r:id="rId5"/>
    <p:sldId id="280" r:id="rId6"/>
    <p:sldId id="281" r:id="rId7"/>
    <p:sldId id="282" r:id="rId8"/>
    <p:sldId id="283" r:id="rId9"/>
    <p:sldId id="279" r:id="rId10"/>
    <p:sldId id="295" r:id="rId11"/>
    <p:sldId id="285" r:id="rId12"/>
    <p:sldId id="290" r:id="rId13"/>
    <p:sldId id="291" r:id="rId14"/>
    <p:sldId id="294" r:id="rId15"/>
    <p:sldId id="287" r:id="rId16"/>
    <p:sldId id="286" r:id="rId17"/>
    <p:sldId id="288" r:id="rId18"/>
    <p:sldId id="289" r:id="rId19"/>
    <p:sldId id="292" r:id="rId20"/>
    <p:sldId id="263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78291" autoAdjust="0"/>
  </p:normalViewPr>
  <p:slideViewPr>
    <p:cSldViewPr>
      <p:cViewPr>
        <p:scale>
          <a:sx n="95" d="100"/>
          <a:sy n="95" d="100"/>
        </p:scale>
        <p:origin x="13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518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7098DD14-F945-4296-9A25-EAA4F49BCC3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207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C81763-F4B7-4F0D-920E-DB90094B219F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ACF52A-71EC-4779-8449-B35717F0E53C}" type="slidenum">
              <a:rPr lang="en-US"/>
              <a:pPr/>
              <a:t>20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33B46F-A960-435A-8FA4-D36BE9F3D195}" type="slidenum">
              <a:rPr lang="en-US"/>
              <a:pPr/>
              <a:t>2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58119C-9B17-4040-8FFB-D1913DF47F16}" type="slidenum">
              <a:rPr lang="en-US"/>
              <a:pPr/>
              <a:t>3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58119C-9B17-4040-8FFB-D1913DF47F16}" type="slidenum">
              <a:rPr lang="en-US"/>
              <a:pPr/>
              <a:t>9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8DD14-F945-4296-9A25-EAA4F49BCC3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1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4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44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8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82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4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2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217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058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39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2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6947D-7525-46FD-8D53-213BA3B60F48}" type="datetimeFigureOut">
              <a:rPr lang="en-US" smtClean="0"/>
              <a:t>5/6/2016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72E3B-B664-4D01-92FA-299AF7D68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1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743200"/>
            <a:ext cx="8610600" cy="1066800"/>
          </a:xfrm>
        </p:spPr>
        <p:txBody>
          <a:bodyPr/>
          <a:lstStyle/>
          <a:p>
            <a:r>
              <a:rPr lang="en-US" sz="1700" dirty="0" smtClean="0"/>
              <a:t>Outlining the key steps forward that have been made in removing expiry dates from IMPs</a:t>
            </a:r>
            <a:endParaRPr lang="en-US" sz="17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400" dirty="0"/>
              <a:t>Philip Chou</a:t>
            </a:r>
          </a:p>
          <a:p>
            <a:r>
              <a:rPr lang="en-US" sz="1400" dirty="0"/>
              <a:t>Associate Director, Clinical Supplies</a:t>
            </a:r>
          </a:p>
          <a:p>
            <a:r>
              <a:rPr lang="en-US" sz="1400" dirty="0" smtClean="0"/>
              <a:t>01 June 2011</a:t>
            </a:r>
            <a:endParaRPr lang="en-US" sz="1400" dirty="0"/>
          </a:p>
          <a:p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Specifics: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Phase I trial</a:t>
            </a:r>
          </a:p>
          <a:p>
            <a:pPr lvl="1"/>
            <a:r>
              <a:rPr lang="en-US" dirty="0" smtClean="0"/>
              <a:t>Small number of clinical sites</a:t>
            </a:r>
          </a:p>
          <a:p>
            <a:pPr lvl="1"/>
            <a:r>
              <a:rPr lang="en-US" dirty="0" smtClean="0"/>
              <a:t>2 countries</a:t>
            </a:r>
          </a:p>
          <a:p>
            <a:pPr lvl="1"/>
            <a:endParaRPr lang="en-US" dirty="0"/>
          </a:p>
          <a:p>
            <a:r>
              <a:rPr lang="en-US" dirty="0" smtClean="0"/>
              <a:t>Injectable</a:t>
            </a:r>
          </a:p>
          <a:p>
            <a:endParaRPr lang="en-US" dirty="0"/>
          </a:p>
          <a:p>
            <a:r>
              <a:rPr lang="en-US" dirty="0" smtClean="0"/>
              <a:t>Supply constrained</a:t>
            </a:r>
          </a:p>
          <a:p>
            <a:endParaRPr lang="en-US" dirty="0"/>
          </a:p>
          <a:p>
            <a:r>
              <a:rPr lang="en-US" dirty="0" smtClean="0"/>
              <a:t>Active stability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27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Case-study Specifics</a:t>
            </a:r>
            <a:r>
              <a:rPr lang="en-US" dirty="0"/>
              <a:t> </a:t>
            </a:r>
            <a:r>
              <a:rPr lang="en-US" dirty="0" smtClean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905000"/>
            <a:ext cx="6705600" cy="3657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Pharmacist-prepared IMP</a:t>
            </a:r>
          </a:p>
          <a:p>
            <a:pPr lvl="1"/>
            <a:r>
              <a:rPr lang="en-US" sz="2000" dirty="0" smtClean="0"/>
              <a:t>weight-based dosing</a:t>
            </a:r>
          </a:p>
          <a:p>
            <a:pPr lvl="1"/>
            <a:endParaRPr lang="en-US" sz="2000" dirty="0" smtClean="0"/>
          </a:p>
          <a:p>
            <a:r>
              <a:rPr lang="en-US" sz="2000" dirty="0" smtClean="0"/>
              <a:t>In-clinic administration</a:t>
            </a:r>
          </a:p>
          <a:p>
            <a:pPr lvl="1"/>
            <a:r>
              <a:rPr lang="en-US" sz="2000" dirty="0" smtClean="0"/>
              <a:t>Sub-</a:t>
            </a:r>
            <a:r>
              <a:rPr lang="en-US" sz="2000" dirty="0" err="1" smtClean="0"/>
              <a:t>cutaneous</a:t>
            </a:r>
            <a:r>
              <a:rPr lang="en-US" sz="2000" dirty="0" smtClean="0"/>
              <a:t> injection</a:t>
            </a:r>
          </a:p>
          <a:p>
            <a:pPr lvl="1"/>
            <a:endParaRPr lang="en-US" sz="2000" dirty="0" smtClean="0"/>
          </a:p>
          <a:p>
            <a:r>
              <a:rPr lang="en-US" sz="2000" dirty="0" smtClean="0"/>
              <a:t>IXRS utilization</a:t>
            </a:r>
          </a:p>
          <a:p>
            <a:pPr lvl="1"/>
            <a:r>
              <a:rPr lang="en-US" sz="2000" dirty="0" smtClean="0"/>
              <a:t>Accessed at each dosing, provides calculations to pharmacist preparing dose</a:t>
            </a:r>
          </a:p>
          <a:p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90600" y="57150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Full Control of the IMP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removing expiry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IXRS assigned dosing/expiry date control</a:t>
            </a:r>
          </a:p>
          <a:p>
            <a:r>
              <a:rPr lang="en-US" dirty="0" smtClean="0"/>
              <a:t>IMP stored at the clinic</a:t>
            </a:r>
          </a:p>
          <a:p>
            <a:r>
              <a:rPr lang="en-US" dirty="0" smtClean="0"/>
              <a:t>IMP dosage prepared by medically-trained staff</a:t>
            </a:r>
          </a:p>
          <a:p>
            <a:r>
              <a:rPr lang="en-US" dirty="0" smtClean="0"/>
              <a:t>IMP dosed in clinic (nothing goes home with the patient)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9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Obtain “buy in”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agreement from groups that control the IMP label text</a:t>
            </a:r>
          </a:p>
          <a:p>
            <a:endParaRPr lang="en-US" dirty="0"/>
          </a:p>
          <a:p>
            <a:r>
              <a:rPr lang="en-US" dirty="0" smtClean="0"/>
              <a:t>Clinical Supply Management</a:t>
            </a:r>
          </a:p>
          <a:p>
            <a:r>
              <a:rPr lang="en-US" dirty="0" smtClean="0"/>
              <a:t>Regulatory Operations</a:t>
            </a:r>
          </a:p>
          <a:p>
            <a:r>
              <a:rPr lang="en-US" dirty="0" smtClean="0"/>
              <a:t>Clinical Operations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4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Buy-in:  Clinical Supply </a:t>
            </a:r>
            <a:r>
              <a:rPr lang="en-US" dirty="0" err="1" smtClean="0"/>
              <a:t>Managment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Advantages of not having expiry date</a:t>
            </a:r>
          </a:p>
          <a:p>
            <a:pPr lvl="1"/>
            <a:r>
              <a:rPr lang="en-US" dirty="0" smtClean="0"/>
              <a:t>Flexibility of drug supply</a:t>
            </a:r>
          </a:p>
          <a:p>
            <a:pPr lvl="2"/>
            <a:r>
              <a:rPr lang="en-US" dirty="0" smtClean="0"/>
              <a:t>Real-time expiry updates</a:t>
            </a:r>
          </a:p>
          <a:p>
            <a:pPr lvl="1"/>
            <a:r>
              <a:rPr lang="en-US" dirty="0" smtClean="0"/>
              <a:t>Less waste (clinical sites)</a:t>
            </a:r>
          </a:p>
          <a:p>
            <a:pPr lvl="1"/>
            <a:endParaRPr lang="en-US" dirty="0"/>
          </a:p>
          <a:p>
            <a:r>
              <a:rPr lang="en-US" dirty="0" smtClean="0"/>
              <a:t>Present the guidance</a:t>
            </a:r>
          </a:p>
          <a:p>
            <a:endParaRPr lang="en-US" dirty="0"/>
          </a:p>
          <a:p>
            <a:r>
              <a:rPr lang="en-US" dirty="0" smtClean="0"/>
              <a:t>Review the rationale</a:t>
            </a:r>
          </a:p>
          <a:p>
            <a:pPr lvl="1"/>
            <a:r>
              <a:rPr lang="en-US" dirty="0" smtClean="0"/>
              <a:t>“Full Control of the IMP”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5519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Buy-in:  Regulatory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Present the guidance</a:t>
            </a:r>
          </a:p>
          <a:p>
            <a:endParaRPr lang="en-US" dirty="0" smtClean="0"/>
          </a:p>
          <a:p>
            <a:r>
              <a:rPr lang="en-US" dirty="0" smtClean="0"/>
              <a:t>Review the rationale</a:t>
            </a:r>
          </a:p>
          <a:p>
            <a:endParaRPr lang="en-US" dirty="0"/>
          </a:p>
          <a:p>
            <a:r>
              <a:rPr lang="en-US" dirty="0" smtClean="0"/>
              <a:t>Regulatory Concern</a:t>
            </a:r>
          </a:p>
          <a:p>
            <a:pPr lvl="1"/>
            <a:r>
              <a:rPr lang="en-US" dirty="0" smtClean="0"/>
              <a:t>What if the Agency says “no”</a:t>
            </a:r>
          </a:p>
          <a:p>
            <a:pPr lvl="1"/>
            <a:endParaRPr lang="en-US" dirty="0"/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Ancillary label that contains lot and expiry date</a:t>
            </a:r>
          </a:p>
          <a:p>
            <a:pPr lvl="1"/>
            <a:r>
              <a:rPr lang="en-US" dirty="0" smtClean="0"/>
              <a:t>JIT labeling during Depot to Site shipments</a:t>
            </a:r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Buy-in:  Clinical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Clinical concern</a:t>
            </a:r>
          </a:p>
          <a:p>
            <a:pPr lvl="1"/>
            <a:r>
              <a:rPr lang="en-US" dirty="0" smtClean="0"/>
              <a:t>Pharmacists expect expiry date</a:t>
            </a:r>
          </a:p>
          <a:p>
            <a:pPr lvl="1"/>
            <a:r>
              <a:rPr lang="en-US" dirty="0" smtClean="0"/>
              <a:t>Need to follow site-specific SOPs about IMP management, inventory, expiry dates.</a:t>
            </a:r>
          </a:p>
          <a:p>
            <a:pPr lvl="1"/>
            <a:endParaRPr lang="en-US" dirty="0"/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IXRS dose preparation calculation sheet will include current expiration date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IXRS Confirmation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Protocol: ELND002-MS103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Subject Subsequent Assignment Confirmation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IXRS Site Number: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Investigator Name: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Institution: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Name of IXRS User: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IXRS User Fax Number/E-mail: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______________________________________________________________________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Subject ID: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Date of Birth: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Visit Week Number: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Lot Number: (only print for subjects assigned to Rand Group Code 1) and (additional lot number if required)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Lot Expiration: (only print for subjects assigned to Rand Group Code 1)</a:t>
            </a:r>
          </a:p>
          <a:p>
            <a:pPr>
              <a:buNone/>
            </a:pPr>
            <a:r>
              <a:rPr lang="en-US" sz="1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 of vials to use: (only print for subjects assigned to Rand Group Code 1</a:t>
            </a:r>
            <a:r>
              <a:rPr lang="en-US" sz="1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endParaRPr lang="en-US" sz="1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Clinical Supply Management</a:t>
            </a:r>
          </a:p>
          <a:p>
            <a:r>
              <a:rPr lang="en-US" dirty="0" smtClean="0"/>
              <a:t>Regulatory</a:t>
            </a:r>
          </a:p>
          <a:p>
            <a:r>
              <a:rPr lang="en-US" dirty="0" smtClean="0"/>
              <a:t>Clinical Operations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Everyone happy?</a:t>
            </a:r>
          </a:p>
          <a:p>
            <a:pPr algn="ctr">
              <a:buNone/>
            </a:pPr>
            <a:endParaRPr lang="en-US" dirty="0"/>
          </a:p>
          <a:p>
            <a:r>
              <a:rPr lang="en-US" dirty="0" smtClean="0"/>
              <a:t>Clinical sites</a:t>
            </a:r>
          </a:p>
          <a:p>
            <a:pPr lvl="1"/>
            <a:r>
              <a:rPr lang="en-US" dirty="0" smtClean="0"/>
              <a:t>Separate memo directed to study coordinators and Pharmacists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Rationale for removing expiry (or any other required element)</a:t>
            </a:r>
          </a:p>
          <a:p>
            <a:endParaRPr lang="en-US" dirty="0" smtClean="0"/>
          </a:p>
          <a:p>
            <a:r>
              <a:rPr lang="en-US" dirty="0" smtClean="0"/>
              <a:t>Agreement from affected functions</a:t>
            </a:r>
          </a:p>
          <a:p>
            <a:pPr lvl="1"/>
            <a:r>
              <a:rPr lang="en-US" dirty="0" smtClean="0"/>
              <a:t>Clinical Supply Management</a:t>
            </a:r>
          </a:p>
          <a:p>
            <a:pPr lvl="1"/>
            <a:r>
              <a:rPr lang="en-US" dirty="0" smtClean="0"/>
              <a:t>Regulatory</a:t>
            </a:r>
          </a:p>
          <a:p>
            <a:pPr lvl="1"/>
            <a:r>
              <a:rPr lang="en-US" dirty="0" smtClean="0"/>
              <a:t>Clinical</a:t>
            </a:r>
          </a:p>
          <a:p>
            <a:pPr lvl="1"/>
            <a:r>
              <a:rPr lang="en-US" dirty="0" smtClean="0"/>
              <a:t>Study Sites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66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905000" y="1905000"/>
            <a:ext cx="6705600" cy="38862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600" dirty="0" smtClean="0"/>
              <a:t>Review of labeling requirements</a:t>
            </a:r>
          </a:p>
          <a:p>
            <a:pPr>
              <a:spcBef>
                <a:spcPct val="50000"/>
              </a:spcBef>
            </a:pPr>
            <a:r>
              <a:rPr lang="en-US" sz="2600" dirty="0" smtClean="0"/>
              <a:t>Case-study specifics</a:t>
            </a:r>
          </a:p>
          <a:p>
            <a:pPr lvl="1">
              <a:spcBef>
                <a:spcPct val="50000"/>
              </a:spcBef>
            </a:pPr>
            <a:r>
              <a:rPr lang="en-US" sz="1600" dirty="0" smtClean="0"/>
              <a:t>Rationale</a:t>
            </a:r>
          </a:p>
          <a:p>
            <a:pPr lvl="1">
              <a:spcBef>
                <a:spcPct val="50000"/>
              </a:spcBef>
            </a:pPr>
            <a:r>
              <a:rPr lang="en-US" sz="1600" dirty="0" smtClean="0"/>
              <a:t>Obtaining buy-in</a:t>
            </a:r>
          </a:p>
          <a:p>
            <a:pPr lvl="1">
              <a:spcBef>
                <a:spcPct val="50000"/>
              </a:spcBef>
            </a:pPr>
            <a:r>
              <a:rPr lang="en-US" sz="1600" dirty="0" smtClean="0"/>
              <a:t>Execution</a:t>
            </a:r>
          </a:p>
          <a:p>
            <a:pPr>
              <a:spcBef>
                <a:spcPct val="50000"/>
              </a:spcBef>
            </a:pPr>
            <a:r>
              <a:rPr lang="en-US" sz="2600" dirty="0" smtClean="0"/>
              <a:t>Summary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Labeling requirements Per Annex 13</a:t>
            </a:r>
            <a:endParaRPr lang="en-US" dirty="0"/>
          </a:p>
        </p:txBody>
      </p:sp>
      <p:sp>
        <p:nvSpPr>
          <p:cNvPr id="81924" name="Rectangle 4"/>
          <p:cNvSpPr>
            <a:spLocks noGrp="1" noChangeArrowheads="1"/>
          </p:cNvSpPr>
          <p:nvPr>
            <p:ph idx="1"/>
          </p:nvPr>
        </p:nvSpPr>
        <p:spPr>
          <a:xfrm>
            <a:off x="1524000" y="1524000"/>
            <a:ext cx="6477000" cy="3657600"/>
          </a:xfrm>
          <a:noFill/>
          <a:ln/>
        </p:spPr>
        <p:txBody>
          <a:bodyPr/>
          <a:lstStyle/>
          <a:p>
            <a:pPr>
              <a:buNone/>
            </a:pPr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indent="-19050">
              <a:buNone/>
            </a:pPr>
            <a:endParaRPr lang="en-US" sz="1800" b="1" dirty="0" smtClean="0"/>
          </a:p>
          <a:p>
            <a:pPr indent="-19050">
              <a:buNone/>
            </a:pPr>
            <a:endParaRPr lang="en-US" sz="1800" b="1" dirty="0"/>
          </a:p>
          <a:p>
            <a:pPr indent="-19050">
              <a:buNone/>
            </a:pPr>
            <a:endParaRPr lang="en-US" sz="1800" b="1" dirty="0" smtClean="0"/>
          </a:p>
          <a:p>
            <a:pPr indent="-19050">
              <a:buNone/>
            </a:pPr>
            <a:r>
              <a:rPr lang="en-US" sz="1800" b="1" dirty="0" smtClean="0"/>
              <a:t>"EU Guidelines to Good Manufacturing Practice Medicinal Products for Human and Veterinary Use:  Annex 13:  Investigational Medicinal Products</a:t>
            </a:r>
          </a:p>
          <a:p>
            <a:pPr indent="-19050">
              <a:buNone/>
            </a:pPr>
            <a:endParaRPr lang="en-US" sz="1800" b="1" dirty="0"/>
          </a:p>
          <a:p>
            <a:pPr indent="-19050">
              <a:buNone/>
            </a:pPr>
            <a:endParaRPr lang="en-US" sz="1800" b="1" dirty="0" smtClean="0"/>
          </a:p>
          <a:p>
            <a:pPr indent="-19050">
              <a:buNone/>
            </a:pPr>
            <a:endParaRPr lang="en-US" sz="1800" b="1" dirty="0"/>
          </a:p>
          <a:p>
            <a:pPr indent="-19050">
              <a:buNone/>
            </a:pPr>
            <a:endParaRPr lang="en-US" sz="1800" b="1" dirty="0" smtClean="0"/>
          </a:p>
          <a:p>
            <a:pPr>
              <a:buNone/>
            </a:pPr>
            <a:endParaRPr lang="en-US" sz="1800" dirty="0"/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990600" y="5638800"/>
            <a:ext cx="7543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i="1" dirty="0" smtClean="0"/>
              <a:t>http://ec.europa.eu/health/files/eudralex/vol-4/2009_06_annex13.pdf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05000" y="457200"/>
            <a:ext cx="6705600" cy="1219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Frutiger 55 Roman" pitchFamily="34" charset="0"/>
              </a:defRPr>
            </a:lvl9pPr>
          </a:lstStyle>
          <a:p>
            <a:r>
              <a:rPr lang="en-US" smtClean="0"/>
              <a:t>Labeling requirements Per Annex 13</a:t>
            </a:r>
            <a:endParaRPr lang="en-US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1600200" y="2133600"/>
            <a:ext cx="6477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76250" indent="-47625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8200" indent="-3810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1200150" indent="-28575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3pPr>
            <a:lvl4pPr marL="1752600" indent="-3810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4pPr>
            <a:lvl5pPr marL="2209800" indent="-3810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5pPr>
            <a:lvl6pPr marL="2667000" indent="-3810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6pPr>
            <a:lvl7pPr marL="3124200" indent="-3810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7pPr>
            <a:lvl8pPr marL="3581400" indent="-3810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8pPr>
            <a:lvl9pPr marL="4038600" indent="-3810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endParaRPr lang="en-US" sz="1800" dirty="0" smtClean="0"/>
          </a:p>
          <a:p>
            <a:pPr>
              <a:buFontTx/>
              <a:buNone/>
            </a:pPr>
            <a:endParaRPr lang="en-US" sz="1800" dirty="0" smtClean="0"/>
          </a:p>
          <a:p>
            <a:pPr indent="-19050">
              <a:buNone/>
            </a:pPr>
            <a:r>
              <a:rPr lang="en-US" sz="2400" dirty="0" err="1" smtClean="0"/>
              <a:t>Labelling</a:t>
            </a:r>
            <a:r>
              <a:rPr lang="en-US" sz="2400" dirty="0" smtClean="0"/>
              <a:t> should comply with the requirements of Directive 2003/94/EC. The following information should be included on labels, </a:t>
            </a:r>
            <a:r>
              <a:rPr lang="en-US" sz="2400" dirty="0"/>
              <a:t>unless its absence can be justified, e.g. use of a </a:t>
            </a:r>
            <a:r>
              <a:rPr lang="en-US" sz="2400" dirty="0" err="1"/>
              <a:t>centralised</a:t>
            </a:r>
            <a:r>
              <a:rPr lang="en-US" sz="2400" dirty="0"/>
              <a:t> electronic </a:t>
            </a:r>
            <a:r>
              <a:rPr lang="en-US" sz="2400" dirty="0" err="1"/>
              <a:t>randomisation</a:t>
            </a:r>
            <a:r>
              <a:rPr lang="en-US" sz="2400" dirty="0"/>
              <a:t> system:</a:t>
            </a:r>
          </a:p>
          <a:p>
            <a:pPr indent="-19050">
              <a:buFontTx/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2993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elements (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§</a:t>
            </a:r>
            <a:r>
              <a:rPr lang="en-US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26 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 30)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(a)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name, address and telephone number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sponsor, contract research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investigator (the main contact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information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product, clinical trial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emergency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unblinding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pharmaceutical dosage form, route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administration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quantity of dosage units,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in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case of open trials, the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name/identifier and strength / potency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elements (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§26 to 30)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(c)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batch and/or code number to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identify the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contents and packaging operation;</a:t>
            </a:r>
          </a:p>
          <a:p>
            <a:pPr>
              <a:buNone/>
            </a:pPr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d) a trial reference code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allowing identification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trial, site,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investigator and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sponsor if not given elsewhere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(e) the trial subject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identification number/treatment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number and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relevant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the visit number;</a:t>
            </a:r>
          </a:p>
          <a:p>
            <a:pPr>
              <a:buNone/>
            </a:pPr>
            <a:endParaRPr lang="pt-BR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(f) the name of the investigator (if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 included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(a) or (d);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elements (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§26 to 30)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(g) directions for use (reference may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 made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 leaflet or other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explanatory document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intended for the trial subject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person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administering the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</a:t>
            </a:r>
          </a:p>
          <a:p>
            <a:pPr>
              <a:buNone/>
            </a:pPr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h) “for clinical trial use only” or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similar wording;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storage conditions;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Label elements (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§26 to 30)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(j) period of use (use-by date, expiry date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re-test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date as applicable), in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month/year format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in a manner that avoids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 ambiguity.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(k) “keep out of reach of children”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except when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product is for use in trials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 the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 is not taken home by subjects.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Labeling requirements Per Annex 13</a:t>
            </a:r>
            <a:endParaRPr lang="en-US" dirty="0"/>
          </a:p>
        </p:txBody>
      </p:sp>
      <p:sp>
        <p:nvSpPr>
          <p:cNvPr id="81924" name="Rectangle 4"/>
          <p:cNvSpPr>
            <a:spLocks noGrp="1" noChangeArrowheads="1"/>
          </p:cNvSpPr>
          <p:nvPr>
            <p:ph idx="1"/>
          </p:nvPr>
        </p:nvSpPr>
        <p:spPr>
          <a:xfrm>
            <a:off x="1295400" y="1447800"/>
            <a:ext cx="6477000" cy="3048000"/>
          </a:xfrm>
          <a:noFill/>
          <a:ln/>
        </p:spPr>
        <p:txBody>
          <a:bodyPr/>
          <a:lstStyle/>
          <a:p>
            <a:pPr>
              <a:buNone/>
            </a:pPr>
            <a:endParaRPr lang="en-US" sz="1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n-US" sz="1800" dirty="0" smtClean="0"/>
          </a:p>
          <a:p>
            <a:pPr indent="-19050"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Labelling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should comply with the requirements of Directive 2003/94/EC. The following information should be included on labels</a:t>
            </a:r>
            <a:r>
              <a:rPr lang="en-US" sz="2400" dirty="0"/>
              <a:t>, unless its absence can be justified, e.g. use of a </a:t>
            </a:r>
            <a:r>
              <a:rPr lang="en-US" sz="2400" dirty="0" err="1"/>
              <a:t>centralised</a:t>
            </a:r>
            <a:r>
              <a:rPr lang="en-US" sz="2400" dirty="0"/>
              <a:t> electronic </a:t>
            </a:r>
            <a:r>
              <a:rPr lang="en-US" sz="2400" dirty="0" err="1"/>
              <a:t>randomisation</a:t>
            </a:r>
            <a:r>
              <a:rPr lang="en-US" sz="2400" dirty="0"/>
              <a:t> system:</a:t>
            </a:r>
          </a:p>
          <a:p>
            <a:pPr indent="-19050"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5361057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What is the rationale?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2830</TotalTime>
  <Words>798</Words>
  <Application>Microsoft Office PowerPoint</Application>
  <PresentationFormat>On-screen Show (4:3)</PresentationFormat>
  <Paragraphs>162</Paragraphs>
  <Slides>20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Outlining the key steps forward that have been made in removing expiry dates from IMPs</vt:lpstr>
      <vt:lpstr>Agenda</vt:lpstr>
      <vt:lpstr>Labeling requirements Per Annex 13</vt:lpstr>
      <vt:lpstr>PowerPoint Presentation</vt:lpstr>
      <vt:lpstr>Label elements (§26 to 30)</vt:lpstr>
      <vt:lpstr>Label elements (§26 to 30)</vt:lpstr>
      <vt:lpstr>Label elements (§26 to 30)</vt:lpstr>
      <vt:lpstr>Label elements (§26 to 30)</vt:lpstr>
      <vt:lpstr>Labeling requirements Per Annex 13</vt:lpstr>
      <vt:lpstr>Case Study Specifics:</vt:lpstr>
      <vt:lpstr>Case-study Specifics (cont.)</vt:lpstr>
      <vt:lpstr>Rationale for removing expiry</vt:lpstr>
      <vt:lpstr>Obtain “buy in”</vt:lpstr>
      <vt:lpstr>Buy-in:  Clinical Supply Managment</vt:lpstr>
      <vt:lpstr>Buy-in:  Regulatory</vt:lpstr>
      <vt:lpstr>Buy-in:  Clinical Operations</vt:lpstr>
      <vt:lpstr>IXRS Confirmation</vt:lpstr>
      <vt:lpstr>Execution </vt:lpstr>
      <vt:lpstr>Summary</vt:lpstr>
      <vt:lpstr>Questions?</vt:lpstr>
    </vt:vector>
  </TitlesOfParts>
  <Company>Elan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Packaging, Labeling, &amp; Distribution Vendor Selection  Finding the right vendor for the right job</dc:title>
  <dc:creator>Elan</dc:creator>
  <cp:lastModifiedBy>Philip Chou</cp:lastModifiedBy>
  <cp:revision>66</cp:revision>
  <dcterms:created xsi:type="dcterms:W3CDTF">2009-02-10T23:58:24Z</dcterms:created>
  <dcterms:modified xsi:type="dcterms:W3CDTF">2016-05-06T19:11:22Z</dcterms:modified>
</cp:coreProperties>
</file>