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304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305" r:id="rId16"/>
    <p:sldId id="261" r:id="rId17"/>
    <p:sldId id="306" r:id="rId18"/>
    <p:sldId id="262" r:id="rId19"/>
    <p:sldId id="307" r:id="rId20"/>
    <p:sldId id="308" r:id="rId21"/>
    <p:sldId id="325" r:id="rId22"/>
    <p:sldId id="326" r:id="rId23"/>
    <p:sldId id="327" r:id="rId24"/>
    <p:sldId id="309" r:id="rId25"/>
    <p:sldId id="263" r:id="rId26"/>
    <p:sldId id="341" r:id="rId27"/>
    <p:sldId id="310" r:id="rId28"/>
    <p:sldId id="340" r:id="rId29"/>
    <p:sldId id="311" r:id="rId30"/>
    <p:sldId id="312" r:id="rId31"/>
    <p:sldId id="313" r:id="rId32"/>
    <p:sldId id="316" r:id="rId33"/>
    <p:sldId id="315" r:id="rId34"/>
    <p:sldId id="314" r:id="rId35"/>
    <p:sldId id="265" r:id="rId36"/>
    <p:sldId id="264" r:id="rId37"/>
    <p:sldId id="266" r:id="rId38"/>
    <p:sldId id="267" r:id="rId39"/>
    <p:sldId id="268" r:id="rId40"/>
    <p:sldId id="277" r:id="rId41"/>
    <p:sldId id="278" r:id="rId42"/>
    <p:sldId id="339" r:id="rId43"/>
    <p:sldId id="269" r:id="rId44"/>
    <p:sldId id="279" r:id="rId45"/>
    <p:sldId id="280" r:id="rId46"/>
    <p:sldId id="270" r:id="rId47"/>
    <p:sldId id="271" r:id="rId48"/>
    <p:sldId id="272" r:id="rId49"/>
    <p:sldId id="273" r:id="rId50"/>
    <p:sldId id="274" r:id="rId51"/>
    <p:sldId id="275" r:id="rId52"/>
    <p:sldId id="276" r:id="rId53"/>
    <p:sldId id="289" r:id="rId54"/>
    <p:sldId id="290" r:id="rId55"/>
    <p:sldId id="291" r:id="rId56"/>
    <p:sldId id="295" r:id="rId57"/>
    <p:sldId id="296" r:id="rId58"/>
    <p:sldId id="297" r:id="rId59"/>
    <p:sldId id="298" r:id="rId60"/>
    <p:sldId id="300" r:id="rId61"/>
    <p:sldId id="301" r:id="rId62"/>
    <p:sldId id="338" r:id="rId63"/>
    <p:sldId id="302" r:id="rId64"/>
    <p:sldId id="317" r:id="rId65"/>
    <p:sldId id="319" r:id="rId66"/>
    <p:sldId id="320" r:id="rId67"/>
    <p:sldId id="334" r:id="rId68"/>
    <p:sldId id="321" r:id="rId69"/>
    <p:sldId id="337" r:id="rId70"/>
    <p:sldId id="322" r:id="rId71"/>
    <p:sldId id="324" r:id="rId72"/>
    <p:sldId id="328" r:id="rId73"/>
    <p:sldId id="329" r:id="rId74"/>
    <p:sldId id="331" r:id="rId75"/>
    <p:sldId id="336" r:id="rId76"/>
    <p:sldId id="332" r:id="rId77"/>
    <p:sldId id="335" r:id="rId78"/>
    <p:sldId id="333" r:id="rId79"/>
    <p:sldId id="330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3"/>
    <p:restoredTop sz="94760"/>
  </p:normalViewPr>
  <p:slideViewPr>
    <p:cSldViewPr snapToGrid="0" snapToObjects="1">
      <p:cViewPr varScale="1">
        <p:scale>
          <a:sx n="74" d="100"/>
          <a:sy n="74" d="100"/>
        </p:scale>
        <p:origin x="-8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0C524-264D-7D41-9127-E0FDF74D9F29}" type="datetimeFigureOut">
              <a:rPr lang="en-US" smtClean="0"/>
              <a:t>5/26/18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62768-ED26-2D4A-85C3-E5EF1839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9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6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4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6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24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3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2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2768-ED26-2D4A-85C3-E5EF18399B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2768-ED26-2D4A-85C3-E5EF18399B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6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2768-ED26-2D4A-85C3-E5EF18399B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5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62768-ED26-2D4A-85C3-E5EF18399B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7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FAD19-07F3-4B8C-A6E3-F0F20150A71A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7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5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17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hyperlink" Target="http://www.lhs54.org/Hi-D-Ho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24.jpeg"/><Relationship Id="rId5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1" Type="http://schemas.microsoft.com/office/2007/relationships/hdphoto" Target="../media/hdphoto15.wdp"/><Relationship Id="rId12" Type="http://schemas.openxmlformats.org/officeDocument/2006/relationships/image" Target="../media/image47.jpeg"/><Relationship Id="rId13" Type="http://schemas.microsoft.com/office/2007/relationships/hdphoto" Target="../media/hdphoto16.wdp"/><Relationship Id="rId14" Type="http://schemas.openxmlformats.org/officeDocument/2006/relationships/image" Target="../media/image48.jpeg"/><Relationship Id="rId15" Type="http://schemas.microsoft.com/office/2007/relationships/hdphoto" Target="../media/hdphoto17.wdp"/><Relationship Id="rId16" Type="http://schemas.openxmlformats.org/officeDocument/2006/relationships/image" Target="../media/image49.jpeg"/><Relationship Id="rId17" Type="http://schemas.microsoft.com/office/2007/relationships/hdphoto" Target="../media/hdphoto18.wdp"/><Relationship Id="rId18" Type="http://schemas.openxmlformats.org/officeDocument/2006/relationships/image" Target="../media/image50.jpeg"/><Relationship Id="rId19" Type="http://schemas.microsoft.com/office/2007/relationships/hdphoto" Target="../media/hdphoto19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microsoft.com/office/2007/relationships/hdphoto" Target="../media/hdphoto11.wdp"/><Relationship Id="rId4" Type="http://schemas.openxmlformats.org/officeDocument/2006/relationships/image" Target="../media/image43.jpeg"/><Relationship Id="rId5" Type="http://schemas.microsoft.com/office/2007/relationships/hdphoto" Target="../media/hdphoto12.wdp"/><Relationship Id="rId6" Type="http://schemas.openxmlformats.org/officeDocument/2006/relationships/image" Target="../media/image44.jpeg"/><Relationship Id="rId7" Type="http://schemas.microsoft.com/office/2007/relationships/hdphoto" Target="../media/hdphoto13.wdp"/><Relationship Id="rId8" Type="http://schemas.openxmlformats.org/officeDocument/2006/relationships/image" Target="../media/image45.jpeg"/><Relationship Id="rId9" Type="http://schemas.microsoft.com/office/2007/relationships/hdphoto" Target="../media/hdphoto14.wdp"/><Relationship Id="rId10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9" Type="http://schemas.microsoft.com/office/2007/relationships/hdphoto" Target="../media/hdphoto23.wdp"/><Relationship Id="rId20" Type="http://schemas.openxmlformats.org/officeDocument/2006/relationships/image" Target="../media/image60.jpeg"/><Relationship Id="rId21" Type="http://schemas.microsoft.com/office/2007/relationships/hdphoto" Target="../media/hdphoto29.wdp"/><Relationship Id="rId10" Type="http://schemas.openxmlformats.org/officeDocument/2006/relationships/image" Target="../media/image55.jpeg"/><Relationship Id="rId11" Type="http://schemas.microsoft.com/office/2007/relationships/hdphoto" Target="../media/hdphoto24.wdp"/><Relationship Id="rId12" Type="http://schemas.openxmlformats.org/officeDocument/2006/relationships/image" Target="../media/image56.jpeg"/><Relationship Id="rId13" Type="http://schemas.microsoft.com/office/2007/relationships/hdphoto" Target="../media/hdphoto25.wdp"/><Relationship Id="rId14" Type="http://schemas.openxmlformats.org/officeDocument/2006/relationships/image" Target="../media/image57.jpeg"/><Relationship Id="rId15" Type="http://schemas.microsoft.com/office/2007/relationships/hdphoto" Target="../media/hdphoto26.wdp"/><Relationship Id="rId16" Type="http://schemas.openxmlformats.org/officeDocument/2006/relationships/image" Target="../media/image58.jpeg"/><Relationship Id="rId17" Type="http://schemas.microsoft.com/office/2007/relationships/hdphoto" Target="../media/hdphoto27.wdp"/><Relationship Id="rId18" Type="http://schemas.openxmlformats.org/officeDocument/2006/relationships/image" Target="../media/image59.jpeg"/><Relationship Id="rId19" Type="http://schemas.microsoft.com/office/2007/relationships/hdphoto" Target="../media/hdphoto28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Relationship Id="rId3" Type="http://schemas.microsoft.com/office/2007/relationships/hdphoto" Target="../media/hdphoto20.wdp"/><Relationship Id="rId4" Type="http://schemas.openxmlformats.org/officeDocument/2006/relationships/image" Target="../media/image52.jpeg"/><Relationship Id="rId5" Type="http://schemas.microsoft.com/office/2007/relationships/hdphoto" Target="../media/hdphoto21.wdp"/><Relationship Id="rId6" Type="http://schemas.openxmlformats.org/officeDocument/2006/relationships/image" Target="../media/image53.jpeg"/><Relationship Id="rId7" Type="http://schemas.microsoft.com/office/2007/relationships/hdphoto" Target="../media/hdphoto22.wdp"/><Relationship Id="rId8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9" Type="http://schemas.microsoft.com/office/2007/relationships/hdphoto" Target="../media/hdphoto32.wdp"/><Relationship Id="rId20" Type="http://schemas.openxmlformats.org/officeDocument/2006/relationships/image" Target="../media/image70.jpeg"/><Relationship Id="rId21" Type="http://schemas.microsoft.com/office/2007/relationships/hdphoto" Target="../media/hdphoto38.wdp"/><Relationship Id="rId10" Type="http://schemas.openxmlformats.org/officeDocument/2006/relationships/image" Target="../media/image65.jpeg"/><Relationship Id="rId11" Type="http://schemas.microsoft.com/office/2007/relationships/hdphoto" Target="../media/hdphoto33.wdp"/><Relationship Id="rId12" Type="http://schemas.openxmlformats.org/officeDocument/2006/relationships/image" Target="../media/image66.jpeg"/><Relationship Id="rId13" Type="http://schemas.microsoft.com/office/2007/relationships/hdphoto" Target="../media/hdphoto34.wdp"/><Relationship Id="rId14" Type="http://schemas.openxmlformats.org/officeDocument/2006/relationships/image" Target="../media/image67.jpeg"/><Relationship Id="rId15" Type="http://schemas.microsoft.com/office/2007/relationships/hdphoto" Target="../media/hdphoto35.wdp"/><Relationship Id="rId16" Type="http://schemas.openxmlformats.org/officeDocument/2006/relationships/image" Target="../media/image68.jpeg"/><Relationship Id="rId17" Type="http://schemas.microsoft.com/office/2007/relationships/hdphoto" Target="../media/hdphoto36.wdp"/><Relationship Id="rId18" Type="http://schemas.openxmlformats.org/officeDocument/2006/relationships/image" Target="../media/image69.jpeg"/><Relationship Id="rId19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jpeg"/><Relationship Id="rId4" Type="http://schemas.microsoft.com/office/2007/relationships/hdphoto" Target="../media/hdphoto30.wdp"/><Relationship Id="rId5" Type="http://schemas.openxmlformats.org/officeDocument/2006/relationships/image" Target="../media/image62.jpeg"/><Relationship Id="rId6" Type="http://schemas.microsoft.com/office/2007/relationships/hdphoto" Target="../media/hdphoto31.wdp"/><Relationship Id="rId7" Type="http://schemas.openxmlformats.org/officeDocument/2006/relationships/image" Target="../media/image63.jpeg"/><Relationship Id="rId8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39.wdp"/><Relationship Id="rId5" Type="http://schemas.openxmlformats.org/officeDocument/2006/relationships/image" Target="../media/image73.jpeg"/><Relationship Id="rId6" Type="http://schemas.microsoft.com/office/2007/relationships/hdphoto" Target="../media/hdphoto4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4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microsoft.com/office/2007/relationships/hdphoto" Target="../media/hdphoto4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microsoft.com/office/2007/relationships/hdphoto" Target="../media/hdphoto4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microsoft.com/office/2007/relationships/hdphoto" Target="../media/hdphoto44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microsoft.com/office/2007/relationships/hdphoto" Target="../media/hdphoto45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microsoft.com/office/2007/relationships/hdphoto" Target="../media/hdphoto46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microsoft.com/office/2007/relationships/hdphoto" Target="../media/hdphoto47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4" Type="http://schemas.openxmlformats.org/officeDocument/2006/relationships/image" Target="../media/image86.jpeg"/><Relationship Id="rId5" Type="http://schemas.microsoft.com/office/2007/relationships/hdphoto" Target="../media/hdphoto4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4" Type="http://schemas.openxmlformats.org/officeDocument/2006/relationships/image" Target="../media/image88.jpeg"/><Relationship Id="rId5" Type="http://schemas.microsoft.com/office/2007/relationships/hdphoto" Target="../media/hdphoto5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4" Type="http://schemas.openxmlformats.org/officeDocument/2006/relationships/image" Target="../media/image90.jpeg"/><Relationship Id="rId5" Type="http://schemas.microsoft.com/office/2007/relationships/hdphoto" Target="../media/hdphoto5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microsoft.com/office/2007/relationships/hdphoto" Target="../media/hdphoto54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microsoft.com/office/2007/relationships/hdphoto" Target="../media/hdphoto55.wdp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microsoft.com/office/2007/relationships/hdphoto" Target="../media/hdphoto56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microsoft.com/office/2007/relationships/hdphoto" Target="../media/hdphoto57.wdp"/><Relationship Id="rId5" Type="http://schemas.openxmlformats.org/officeDocument/2006/relationships/image" Target="../media/image95.jpeg"/><Relationship Id="rId6" Type="http://schemas.microsoft.com/office/2007/relationships/hdphoto" Target="../media/hdphoto5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microsoft.com/office/2007/relationships/hdphoto" Target="../media/hdphoto59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microsoft.com/office/2007/relationships/hdphoto" Target="../media/hdphoto60.wdp"/><Relationship Id="rId5" Type="http://schemas.openxmlformats.org/officeDocument/2006/relationships/image" Target="../media/image98.jpeg"/><Relationship Id="rId6" Type="http://schemas.microsoft.com/office/2007/relationships/hdphoto" Target="../media/hdphoto6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microsoft.com/office/2007/relationships/hdphoto" Target="../media/hdphoto6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microsoft.com/office/2007/relationships/hdphoto" Target="../media/hdphoto6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microsoft.com/office/2007/relationships/hdphoto" Target="../media/hdphoto6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microsoft.com/office/2007/relationships/hdphoto" Target="../media/hdphoto65.wdp"/><Relationship Id="rId5" Type="http://schemas.openxmlformats.org/officeDocument/2006/relationships/image" Target="../media/image103.jpeg"/><Relationship Id="rId6" Type="http://schemas.microsoft.com/office/2007/relationships/hdphoto" Target="../media/hdphoto6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microsoft.com/office/2007/relationships/hdphoto" Target="../media/hdphoto67.wdp"/><Relationship Id="rId5" Type="http://schemas.openxmlformats.org/officeDocument/2006/relationships/image" Target="../media/image105.jpeg"/><Relationship Id="rId6" Type="http://schemas.microsoft.com/office/2007/relationships/hdphoto" Target="../media/hdphoto6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microsoft.com/office/2007/relationships/hdphoto" Target="../media/hdphoto69.wdp"/><Relationship Id="rId5" Type="http://schemas.openxmlformats.org/officeDocument/2006/relationships/image" Target="../media/image107.jpeg"/><Relationship Id="rId6" Type="http://schemas.microsoft.com/office/2007/relationships/hdphoto" Target="../media/hdphoto70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microsoft.com/office/2007/relationships/hdphoto" Target="../media/hdphoto71.wdp"/><Relationship Id="rId5" Type="http://schemas.openxmlformats.org/officeDocument/2006/relationships/image" Target="../media/image110.jpeg"/><Relationship Id="rId6" Type="http://schemas.microsoft.com/office/2007/relationships/hdphoto" Target="../media/hdphoto7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Relationship Id="rId3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3.wdp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tiff"/><Relationship Id="rId3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Relationship Id="rId3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tiff"/><Relationship Id="rId3" Type="http://schemas.openxmlformats.org/officeDocument/2006/relationships/image" Target="../media/image12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Relationship Id="rId3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Relationship Id="rId3" Type="http://schemas.openxmlformats.org/officeDocument/2006/relationships/image" Target="../media/image13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/Relationships>
</file>

<file path=ppt/slides/_rels/slide79.xml.rels><?xml version="1.0" encoding="UTF-8" standalone="yes"?>
<Relationships xmlns="http://schemas.openxmlformats.org/package/2006/relationships"><Relationship Id="rId11" Type="http://schemas.openxmlformats.org/officeDocument/2006/relationships/hyperlink" Target="http://lubbockonline.com/" TargetMode="External"/><Relationship Id="rId12" Type="http://schemas.openxmlformats.org/officeDocument/2006/relationships/hyperlink" Target="http://www.rarenewspapers.com/view/595210" TargetMode="External"/><Relationship Id="rId13" Type="http://schemas.openxmlformats.org/officeDocument/2006/relationships/hyperlink" Target="https://en.wikipedia.org/wiki/Battle_of_Midway" TargetMode="External"/><Relationship Id="rId14" Type="http://schemas.openxmlformats.org/officeDocument/2006/relationships/hyperlink" Target="http://www.history.com/topics/world-war-ii/world-war-ii-history/pictures/pearl-harbor/on-war-fatalities-in-hawaii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List_of_mayors_of_Lubbock,_Texas" TargetMode="External"/><Relationship Id="rId3" Type="http://schemas.openxmlformats.org/officeDocument/2006/relationships/hyperlink" Target="http://totallyhistory.com/franklin-roosevelt/" TargetMode="External"/><Relationship Id="rId4" Type="http://schemas.openxmlformats.org/officeDocument/2006/relationships/hyperlink" Target="https://en.wikipedia.org/wiki/Harry_S._Truman" TargetMode="External"/><Relationship Id="rId5" Type="http://schemas.openxmlformats.org/officeDocument/2006/relationships/hyperlink" Target="https://en.wikipedia.org/wiki/W._Lee_O'Daniel" TargetMode="External"/><Relationship Id="rId6" Type="http://schemas.openxmlformats.org/officeDocument/2006/relationships/hyperlink" Target="https://en.wikipedia.org/wiki/Coke_R._Stevenson" TargetMode="External"/><Relationship Id="rId7" Type="http://schemas.openxmlformats.org/officeDocument/2006/relationships/hyperlink" Target="https://www.archives.gov/research/military/ww2/photos" TargetMode="External"/><Relationship Id="rId8" Type="http://schemas.openxmlformats.org/officeDocument/2006/relationships/hyperlink" Target="http://americasbesthistory.com/abhtimeline1940.html%20U.S" TargetMode="External"/><Relationship Id="rId9" Type="http://schemas.openxmlformats.org/officeDocument/2006/relationships/hyperlink" Target="http://lubbockonline.com/discover-lubbock/2016-03-25/then-and-now-lubbocks-timeline" TargetMode="External"/><Relationship Id="rId10" Type="http://schemas.openxmlformats.org/officeDocument/2006/relationships/hyperlink" Target="http://lubbockheritagesociety.bravehost.com/historicLubbock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0765" y="1652116"/>
            <a:ext cx="5846860" cy="3308927"/>
          </a:xfrm>
        </p:spPr>
        <p:txBody>
          <a:bodyPr/>
          <a:lstStyle/>
          <a:p>
            <a:r>
              <a:rPr lang="en-US" sz="6800" dirty="0">
                <a:latin typeface="Footlight MT Light" charset="0"/>
                <a:ea typeface="Footlight MT Light" charset="0"/>
                <a:cs typeface="Footlight MT Light" charset="0"/>
              </a:rPr>
              <a:t>World war II </a:t>
            </a:r>
            <a:br>
              <a:rPr lang="en-US" sz="68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6800" dirty="0">
                <a:latin typeface="Footlight MT Light" charset="0"/>
                <a:ea typeface="Footlight MT Light" charset="0"/>
                <a:cs typeface="Footlight MT Light" charset="0"/>
              </a:rPr>
              <a:t>and </a:t>
            </a:r>
            <a:br>
              <a:rPr lang="en-US" sz="68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6800" dirty="0">
                <a:latin typeface="Footlight MT Light" charset="0"/>
                <a:ea typeface="Footlight MT Light" charset="0"/>
                <a:cs typeface="Footlight MT Light" charset="0"/>
              </a:rPr>
              <a:t>Lubbock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892" y="1878930"/>
            <a:ext cx="3519716" cy="2750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4892" y="4708736"/>
            <a:ext cx="3567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www.wbellauthor.com</a:t>
            </a:r>
            <a:r>
              <a:rPr lang="en-US" sz="1000" dirty="0"/>
              <a:t>/single-post/2015/06/07/Reprise-A-Day-That-Changed-The-World</a:t>
            </a:r>
          </a:p>
        </p:txBody>
      </p:sp>
    </p:spTree>
    <p:extLst>
      <p:ext uri="{BB962C8B-B14F-4D97-AF65-F5344CB8AC3E}">
        <p14:creationId xmlns:p14="http://schemas.microsoft.com/office/powerpoint/2010/main" val="19604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1100826" y="1482725"/>
            <a:ext cx="10011674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Wingdings" charset="2"/>
              <a:buChar char="§"/>
            </a:pPr>
            <a:r>
              <a:rPr lang="en-US" sz="3600" dirty="0">
                <a:cs typeface="Courier New"/>
              </a:rPr>
              <a:t>June 4: 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The U.S </a:t>
            </a:r>
            <a:r>
              <a:rPr lang="en-US" sz="2800" i="1">
                <a:cs typeface="Courier New"/>
              </a:rPr>
              <a:t>Navy defeats </a:t>
            </a:r>
            <a:r>
              <a:rPr lang="en-US" sz="2800" i="1" dirty="0">
                <a:cs typeface="Courier New"/>
              </a:rPr>
              <a:t>the Japanese at the Battle of Midway</a:t>
            </a:r>
            <a:r>
              <a:rPr lang="en-US" sz="1600" i="1" dirty="0">
                <a:latin typeface="+mn-ea"/>
                <a:cs typeface="+mn-ea"/>
              </a:rPr>
              <a:t/>
            </a:r>
            <a:br>
              <a:rPr lang="en-US" sz="1600" i="1" dirty="0">
                <a:latin typeface="+mn-ea"/>
                <a:cs typeface="+mn-ea"/>
              </a:rPr>
            </a:br>
            <a:endParaRPr lang="en-US" sz="1600" i="1" dirty="0"/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910326" y="219733"/>
            <a:ext cx="620167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</a:t>
            </a:r>
            <a:r>
              <a:rPr lang="en-US" sz="540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II</a:t>
            </a:r>
            <a:r>
              <a:rPr lang="en-US" sz="5400">
                <a:latin typeface="Footlight MT Light" charset="0"/>
                <a:ea typeface="Footlight MT Light" charset="0"/>
                <a:cs typeface="Footlight MT Light" charset="0"/>
              </a:rPr>
              <a:t> - </a:t>
            </a:r>
            <a:r>
              <a:rPr lang="en-US" sz="540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1942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5" name="Picture 4" descr="250px-G13065_USS_Yorktown_Pearl_Harbor_May_19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2806164"/>
            <a:ext cx="4340678" cy="3463017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extLst/>
          </p:nvPr>
        </p:nvSpPr>
        <p:spPr>
          <a:xfrm>
            <a:off x="4773839" y="6277262"/>
            <a:ext cx="2743200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https://en.wikipedia.org/wiki/Battle_of_Midway</a:t>
            </a:r>
          </a:p>
        </p:txBody>
      </p:sp>
    </p:spTree>
    <p:extLst>
      <p:ext uri="{BB962C8B-B14F-4D97-AF65-F5344CB8AC3E}">
        <p14:creationId xmlns:p14="http://schemas.microsoft.com/office/powerpoint/2010/main" val="5821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extLst/>
          </p:nvPr>
        </p:nvSpPr>
        <p:spPr>
          <a:xfrm>
            <a:off x="961126" y="219733"/>
            <a:ext cx="611277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II -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1943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5492750" y="1393825"/>
            <a:ext cx="6597650" cy="50167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>
                <a:cs typeface="Courier New"/>
              </a:rPr>
              <a:t>September 3: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Italy surrenders to the Allies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Germany helps Mussolini escape and set up government in Northern Italy </a:t>
            </a:r>
          </a:p>
          <a:p>
            <a:pPr marL="285750" indent="-285750">
              <a:buChar char="•"/>
            </a:pPr>
            <a:endParaRPr lang="en-US" sz="3200" dirty="0">
              <a:cs typeface="Courier New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3200" dirty="0">
                <a:cs typeface="Courier New"/>
              </a:rPr>
              <a:t>April 13: </a:t>
            </a:r>
          </a:p>
          <a:p>
            <a:pPr marL="971550" lvl="1" indent="-51435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The Jefferson Memorial in Washington, D.C. dedicated on Thomas Jefferson's 200</a:t>
            </a:r>
            <a:r>
              <a:rPr lang="en-US" sz="2800" i="1" baseline="30000" dirty="0">
                <a:cs typeface="Courier New"/>
              </a:rPr>
              <a:t>th</a:t>
            </a:r>
            <a:r>
              <a:rPr lang="en-US" sz="2800" i="1" dirty="0">
                <a:cs typeface="Courier New"/>
              </a:rPr>
              <a:t> birthday by President Franklin D. Roosevelt</a:t>
            </a:r>
            <a:endParaRPr lang="en-US" sz="2800" i="1" dirty="0"/>
          </a:p>
        </p:txBody>
      </p:sp>
      <p:pic>
        <p:nvPicPr>
          <p:cNvPr id="5" name="Picture 4" descr="image04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812801" y="2108200"/>
            <a:ext cx="4445000" cy="328046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extLst/>
          </p:nvPr>
        </p:nvSpPr>
        <p:spPr>
          <a:xfrm>
            <a:off x="1663701" y="5388665"/>
            <a:ext cx="2743200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http://www.rarenewspapers.com/view/595210</a:t>
            </a:r>
          </a:p>
        </p:txBody>
      </p:sp>
    </p:spTree>
    <p:extLst>
      <p:ext uri="{BB962C8B-B14F-4D97-AF65-F5344CB8AC3E}">
        <p14:creationId xmlns:p14="http://schemas.microsoft.com/office/powerpoint/2010/main" val="742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838200" y="1095375"/>
            <a:ext cx="11172362" cy="60324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28650" indent="-457200">
              <a:buFont typeface="Wingdings" charset="2"/>
              <a:buChar char="§"/>
            </a:pPr>
            <a:r>
              <a:rPr lang="en-US" sz="2400" dirty="0">
                <a:cs typeface="Courier New"/>
              </a:rPr>
              <a:t>June 6: 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D-Day and invasion of Normandy 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Allied forces invade France and push back the Germans</a:t>
            </a:r>
          </a:p>
          <a:p>
            <a:pPr marL="457200" indent="-285750">
              <a:buChar char="•"/>
            </a:pPr>
            <a:endParaRPr lang="en-US" sz="2400" dirty="0">
              <a:cs typeface="Courier New"/>
            </a:endParaRPr>
          </a:p>
          <a:p>
            <a:pPr marL="628650" indent="-457200">
              <a:buFont typeface="Wingdings" charset="2"/>
              <a:buChar char="§"/>
            </a:pPr>
            <a:r>
              <a:rPr lang="en-US" sz="2400" dirty="0">
                <a:cs typeface="Courier New"/>
              </a:rPr>
              <a:t>June 22: 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The G.I Bill of Rights is signed into law (provides benefits to veterans)</a:t>
            </a:r>
          </a:p>
          <a:p>
            <a:pPr marL="457200" indent="-285750">
              <a:buChar char="•"/>
            </a:pPr>
            <a:endParaRPr lang="en-US" sz="2400" dirty="0">
              <a:cs typeface="Courier New"/>
            </a:endParaRPr>
          </a:p>
          <a:p>
            <a:pPr marL="628650" indent="-457200">
              <a:buFont typeface="Wingdings" charset="2"/>
              <a:buChar char="§"/>
            </a:pPr>
            <a:r>
              <a:rPr lang="en-US" sz="2400" dirty="0">
                <a:cs typeface="Courier New"/>
              </a:rPr>
              <a:t>August 25: 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Paris is liberated from German control</a:t>
            </a:r>
            <a:endParaRPr sz="1900" i="1" dirty="0">
              <a:cs typeface="Courier New"/>
            </a:endParaRPr>
          </a:p>
          <a:p>
            <a:pPr marL="457200" indent="-285750">
              <a:buChar char="•"/>
            </a:pPr>
            <a:endParaRPr lang="en-US" sz="2400" dirty="0">
              <a:cs typeface="Courier New"/>
            </a:endParaRPr>
          </a:p>
          <a:p>
            <a:pPr marL="457200" indent="-285750">
              <a:buChar char="•"/>
            </a:pPr>
            <a:r>
              <a:rPr lang="en-US" sz="2400" dirty="0">
                <a:cs typeface="Courier New"/>
              </a:rPr>
              <a:t>December 16: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The Germans launch a large attack in the Battle of the Bulge </a:t>
            </a:r>
          </a:p>
          <a:p>
            <a:pPr marL="97155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Lose to the Allies sealing the fate of German army</a:t>
            </a:r>
            <a:endParaRPr sz="1900" i="1" dirty="0">
              <a:cs typeface="Courier New"/>
            </a:endParaRPr>
          </a:p>
          <a:p>
            <a:pPr marL="457200" indent="-285750">
              <a:buChar char="•"/>
            </a:pPr>
            <a:endParaRPr lang="en-US" sz="2400" dirty="0">
              <a:cs typeface="Courier New"/>
            </a:endParaRPr>
          </a:p>
          <a:p>
            <a:pPr marL="342900" indent="-342900">
              <a:buChar char="•"/>
            </a:pPr>
            <a:r>
              <a:rPr lang="en-US" sz="2400" dirty="0">
                <a:cs typeface="Courier New"/>
              </a:rPr>
              <a:t>December 18: 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1900" i="1" dirty="0">
                <a:cs typeface="Courier New"/>
              </a:rPr>
              <a:t>The U.S Supreme Court rules that internment of Japanese Americans on the West Coast was valid during times of war. (Korematsu vs. U.S.)</a:t>
            </a:r>
            <a:endParaRPr sz="1900" i="1" dirty="0">
              <a:cs typeface="Courier New"/>
            </a:endParaRPr>
          </a:p>
          <a:p>
            <a:pPr algn="ctr"/>
            <a:endParaRPr lang="en-US" dirty="0"/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961125" y="121245"/>
            <a:ext cx="631431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</a:t>
            </a:r>
            <a:r>
              <a:rPr lang="en-US" sz="540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War II</a:t>
            </a:r>
            <a:r>
              <a:rPr lang="en-US" sz="5400">
                <a:latin typeface="Footlight MT Light" charset="0"/>
                <a:ea typeface="Footlight MT Light" charset="0"/>
                <a:cs typeface="Footlight MT Light" charset="0"/>
              </a:rPr>
              <a:t> - </a:t>
            </a:r>
            <a:r>
              <a:rPr lang="en-US" sz="540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1944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5" name="Picture 4" descr="ww2-98-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0" y="121245"/>
            <a:ext cx="3209462" cy="2567569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extLst/>
          </p:nvPr>
        </p:nvSpPr>
        <p:spPr>
          <a:xfrm>
            <a:off x="9034231" y="2697928"/>
            <a:ext cx="2743200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https://www.archives.gov/research/military/ww2/photos</a:t>
            </a:r>
          </a:p>
        </p:txBody>
      </p:sp>
    </p:spTree>
    <p:extLst>
      <p:ext uri="{BB962C8B-B14F-4D97-AF65-F5344CB8AC3E}">
        <p14:creationId xmlns:p14="http://schemas.microsoft.com/office/powerpoint/2010/main" val="9046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885825" y="1325115"/>
            <a:ext cx="6700782" cy="60016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600" dirty="0">
                <a:ea typeface="Footlight MT Light" charset="0"/>
                <a:cs typeface="Footlight MT Light" charset="0"/>
              </a:rPr>
              <a:t>February 19: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>
                <a:ea typeface="Footlight MT Light" charset="0"/>
                <a:cs typeface="Footlight MT Light" charset="0"/>
              </a:rPr>
              <a:t>US Marines invade the island of Iwo Jima, capturing it after a fierce battle</a:t>
            </a:r>
          </a:p>
          <a:p>
            <a:pPr marL="457200" indent="-457200">
              <a:buFont typeface="Wingdings" charset="2"/>
              <a:buChar char="§"/>
            </a:pPr>
            <a:endParaRPr lang="en-US" sz="2400" dirty="0">
              <a:ea typeface="Footlight MT Light" charset="0"/>
              <a:cs typeface="Footlight MT Light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600" dirty="0">
                <a:ea typeface="Footlight MT Light" charset="0"/>
                <a:cs typeface="Footlight MT Light" charset="0"/>
              </a:rPr>
              <a:t>March 22: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>
                <a:ea typeface="Footlight MT Light" charset="0"/>
                <a:cs typeface="Footlight MT Light" charset="0"/>
              </a:rPr>
              <a:t>US Third Army under General Patton crosses the Rhine River</a:t>
            </a:r>
          </a:p>
          <a:p>
            <a:pPr marL="457200" indent="-457200">
              <a:buFont typeface="Wingdings" charset="2"/>
              <a:buChar char="§"/>
            </a:pPr>
            <a:endParaRPr lang="en-US" sz="2400" dirty="0">
              <a:ea typeface="Footlight MT Light" charset="0"/>
              <a:cs typeface="Footlight MT Light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600" dirty="0">
                <a:ea typeface="Footlight MT Light" charset="0"/>
                <a:cs typeface="Footlight MT Light" charset="0"/>
              </a:rPr>
              <a:t>April 12: 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>
                <a:ea typeface="Footlight MT Light" charset="0"/>
                <a:cs typeface="Footlight MT Light" charset="0"/>
              </a:rPr>
              <a:t>President Roosevelt dies unexpectedly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>
                <a:ea typeface="Footlight MT Light" charset="0"/>
                <a:cs typeface="Footlight MT Light" charset="0"/>
              </a:rPr>
              <a:t>Vice President Harry S. Truman becomes president</a:t>
            </a:r>
            <a:endParaRPr sz="2000" i="1" dirty="0">
              <a:ea typeface="Footlight MT Light" charset="0"/>
              <a:cs typeface="Footlight MT Light" charset="0"/>
            </a:endParaRPr>
          </a:p>
          <a:p>
            <a:pPr marL="457200" indent="-457200">
              <a:buFont typeface="Wingdings" charset="2"/>
              <a:buChar char="§"/>
            </a:pPr>
            <a:endParaRPr lang="en-US" sz="2400" dirty="0">
              <a:ea typeface="Footlight MT Light" charset="0"/>
              <a:cs typeface="Footlight MT Light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600" dirty="0">
                <a:ea typeface="Footlight MT Light" charset="0"/>
                <a:cs typeface="Footlight MT Light" charset="0"/>
              </a:rPr>
              <a:t>April 30: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>
                <a:ea typeface="Footlight MT Light" charset="0"/>
                <a:cs typeface="Footlight MT Light" charset="0"/>
              </a:rPr>
              <a:t>Adolf Hitler commits suicide as he knows Germany has lost the war</a:t>
            </a:r>
          </a:p>
          <a:p>
            <a:pPr marL="457200" indent="-457200" algn="ctr">
              <a:buChar char="•"/>
            </a:pPr>
            <a:endParaRPr lang="en-US" sz="2400" dirty="0"/>
          </a:p>
          <a:p>
            <a:pPr marL="457200" indent="-457200" algn="ctr">
              <a:buChar char="•"/>
            </a:pPr>
            <a:endParaRPr sz="2400" dirty="0"/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885825" y="120197"/>
            <a:ext cx="65278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II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- </a:t>
            </a:r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1945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5" name="Picture 5" descr="thumbnail_FullSizeRender-3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607" y="243336"/>
            <a:ext cx="4128728" cy="3251205"/>
          </a:xfrm>
          <a:prstGeom prst="rect">
            <a:avLst/>
          </a:prstGeom>
        </p:spPr>
      </p:pic>
      <p:pic>
        <p:nvPicPr>
          <p:cNvPr id="7" name="Picture 7" descr="thumbnail_FullSizeRender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38"/>
          <a:stretch/>
        </p:blipFill>
        <p:spPr>
          <a:xfrm>
            <a:off x="7954365" y="3726873"/>
            <a:ext cx="4115067" cy="29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5285423" y="1005840"/>
            <a:ext cx="6771593" cy="76020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>
              <a:buChar char="•"/>
            </a:pPr>
            <a:r>
              <a:rPr lang="en-US" sz="2800" dirty="0">
                <a:cs typeface="Courier New"/>
              </a:rPr>
              <a:t>May 7: </a:t>
            </a:r>
          </a:p>
          <a:p>
            <a:pPr marL="914400" lvl="1">
              <a:buChar char="•"/>
            </a:pPr>
            <a:r>
              <a:rPr lang="en-US" sz="2400" i="1" dirty="0">
                <a:cs typeface="Courier New"/>
              </a:rPr>
              <a:t>Germany surrenders to the Allies</a:t>
            </a:r>
          </a:p>
          <a:p>
            <a:pPr marL="457200">
              <a:buChar char="•"/>
            </a:pPr>
            <a:endParaRPr lang="en-US" sz="2800" dirty="0">
              <a:cs typeface="Courier New"/>
            </a:endParaRPr>
          </a:p>
          <a:p>
            <a:pPr marL="457200">
              <a:buChar char="•"/>
            </a:pPr>
            <a:r>
              <a:rPr lang="en-US" sz="2800" dirty="0">
                <a:cs typeface="Courier New"/>
              </a:rPr>
              <a:t>August 6: </a:t>
            </a:r>
          </a:p>
          <a:p>
            <a:pPr marL="914400" lvl="1">
              <a:buChar char="•"/>
            </a:pPr>
            <a:r>
              <a:rPr lang="en-US" sz="2400" i="1" dirty="0">
                <a:cs typeface="Courier New"/>
              </a:rPr>
              <a:t>The US drops an atomic bomb on </a:t>
            </a:r>
            <a:br>
              <a:rPr lang="en-US" sz="2400" i="1" dirty="0">
                <a:cs typeface="Courier New"/>
              </a:rPr>
            </a:br>
            <a:r>
              <a:rPr lang="en-US" sz="2400" i="1" dirty="0">
                <a:cs typeface="Courier New"/>
              </a:rPr>
              <a:t>   Hiroshima, Japan, devastating the city </a:t>
            </a:r>
            <a:r>
              <a:rPr lang="en-US" sz="3200" i="1" dirty="0">
                <a:cs typeface="Courier New"/>
              </a:rPr>
              <a:t/>
            </a:r>
            <a:br>
              <a:rPr lang="en-US" sz="3200" i="1" dirty="0">
                <a:cs typeface="Courier New"/>
              </a:rPr>
            </a:br>
            <a:endParaRPr lang="en-US" sz="3200" i="1" dirty="0">
              <a:cs typeface="Courier New"/>
            </a:endParaRPr>
          </a:p>
          <a:p>
            <a:pPr marL="457200">
              <a:buChar char="•"/>
            </a:pPr>
            <a:r>
              <a:rPr lang="en-US" sz="2800" dirty="0">
                <a:cs typeface="Courier New"/>
              </a:rPr>
              <a:t>August 9: </a:t>
            </a:r>
          </a:p>
          <a:p>
            <a:pPr marL="914400" lvl="1">
              <a:buChar char="•"/>
            </a:pPr>
            <a:r>
              <a:rPr lang="en-US" sz="2400" i="1" dirty="0">
                <a:cs typeface="Courier New"/>
              </a:rPr>
              <a:t>Another atomic bomb is dropped on</a:t>
            </a:r>
            <a:br>
              <a:rPr lang="en-US" sz="2400" i="1" dirty="0">
                <a:cs typeface="Courier New"/>
              </a:rPr>
            </a:br>
            <a:r>
              <a:rPr lang="en-US" sz="2400" i="1" dirty="0">
                <a:cs typeface="Courier New"/>
              </a:rPr>
              <a:t>   Nagasaki, Japan</a:t>
            </a:r>
          </a:p>
          <a:p>
            <a:pPr marL="457200">
              <a:buChar char="•"/>
            </a:pPr>
            <a:endParaRPr lang="en-US" sz="2800" dirty="0">
              <a:cs typeface="Courier New"/>
            </a:endParaRPr>
          </a:p>
          <a:p>
            <a:pPr marL="457200">
              <a:buChar char="•"/>
            </a:pPr>
            <a:r>
              <a:rPr lang="en-US" sz="2800" dirty="0">
                <a:cs typeface="Courier New"/>
              </a:rPr>
              <a:t>September 2: </a:t>
            </a:r>
          </a:p>
          <a:p>
            <a:pPr marL="914400" lvl="1">
              <a:buChar char="•"/>
            </a:pPr>
            <a:r>
              <a:rPr lang="en-US" sz="2400" i="1" dirty="0">
                <a:cs typeface="Courier New"/>
              </a:rPr>
              <a:t>Japan surrenders to US General Douglass </a:t>
            </a:r>
            <a:br>
              <a:rPr lang="en-US" sz="2400" i="1" dirty="0">
                <a:cs typeface="Courier New"/>
              </a:rPr>
            </a:br>
            <a:r>
              <a:rPr lang="en-US" sz="2400" i="1" dirty="0">
                <a:cs typeface="Courier New"/>
              </a:rPr>
              <a:t>   MacArthur and the Allies</a:t>
            </a:r>
          </a:p>
          <a:p>
            <a:pPr marL="457200" algn="ctr"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algn="ctr"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 algn="ctr">
              <a:buChar char="•"/>
            </a:pPr>
            <a:endParaRPr lang="en-US" sz="2400" dirty="0"/>
          </a:p>
          <a:p>
            <a:pPr marL="457200" indent="-457200" algn="ctr">
              <a:buChar char="•"/>
            </a:pPr>
            <a:endParaRPr lang="en-US" sz="2400" dirty="0"/>
          </a:p>
          <a:p>
            <a:pPr marL="457200" indent="-457200" algn="ctr">
              <a:buChar char="•"/>
            </a:pPr>
            <a:endParaRPr sz="2400" dirty="0"/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904875" y="47625"/>
            <a:ext cx="6358074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II -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1945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5" name="Picture 5" descr="thumbnail_FullSizeRender-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13" y="1200496"/>
            <a:ext cx="3933146" cy="2743126"/>
          </a:xfrm>
          <a:prstGeom prst="rect">
            <a:avLst/>
          </a:prstGeom>
        </p:spPr>
      </p:pic>
      <p:pic>
        <p:nvPicPr>
          <p:cNvPr id="7" name="Picture 7" descr="thumbnail_FullSizeRender-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383" y="3033473"/>
            <a:ext cx="2924934" cy="35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Lubbock </a:t>
            </a:r>
            <a:b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on the rise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3886680"/>
            <a:ext cx="6831673" cy="1086237"/>
          </a:xfrm>
        </p:spPr>
        <p:txBody>
          <a:bodyPr>
            <a:normAutofit/>
          </a:bodyPr>
          <a:lstStyle/>
          <a:p>
            <a:r>
              <a:rPr lang="en-US" sz="3200" dirty="0"/>
              <a:t>Life in 1940s</a:t>
            </a:r>
          </a:p>
        </p:txBody>
      </p:sp>
    </p:spTree>
    <p:extLst>
      <p:ext uri="{BB962C8B-B14F-4D97-AF65-F5344CB8AC3E}">
        <p14:creationId xmlns:p14="http://schemas.microsoft.com/office/powerpoint/2010/main" val="8687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63" y="376473"/>
            <a:ext cx="9601200" cy="1407696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27463" y="2057399"/>
            <a:ext cx="9601200" cy="4182979"/>
          </a:xfrm>
        </p:spPr>
        <p:txBody>
          <a:bodyPr>
            <a:normAutofit/>
          </a:bodyPr>
          <a:lstStyle/>
          <a:p>
            <a:r>
              <a:rPr lang="en-US" sz="3200" dirty="0"/>
              <a:t>1940: </a:t>
            </a:r>
          </a:p>
          <a:p>
            <a:pPr lvl="1"/>
            <a:r>
              <a:rPr lang="en-US" sz="3200" dirty="0"/>
              <a:t>Population rises to 31,853 </a:t>
            </a:r>
          </a:p>
          <a:p>
            <a:pPr lvl="1"/>
            <a:r>
              <a:rPr lang="en-US" sz="3200" dirty="0"/>
              <a:t>New Lindsey Theatre built </a:t>
            </a:r>
          </a:p>
          <a:p>
            <a:pPr lvl="1"/>
            <a:r>
              <a:rPr lang="en-US" sz="3200" dirty="0"/>
              <a:t>Lubbock National Bank </a:t>
            </a:r>
            <a:br>
              <a:rPr lang="en-US" sz="3200" dirty="0"/>
            </a:br>
            <a:r>
              <a:rPr lang="en-US" sz="3200" dirty="0"/>
              <a:t>construction begins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908" y="3305739"/>
            <a:ext cx="4387437" cy="3361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8" b="7238"/>
          <a:stretch/>
        </p:blipFill>
        <p:spPr>
          <a:xfrm>
            <a:off x="8069525" y="222098"/>
            <a:ext cx="3874278" cy="2878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9300" y="3087488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http://www.lhs54.org/Hi-D-Ho.htm</a:t>
            </a:r>
            <a:r>
              <a:rPr lang="en-US" sz="8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2041" y="6642556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1453" y="6270889"/>
            <a:ext cx="2159668" cy="30777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Lubbock National Bank</a:t>
            </a:r>
          </a:p>
        </p:txBody>
      </p:sp>
    </p:spTree>
    <p:extLst>
      <p:ext uri="{BB962C8B-B14F-4D97-AF65-F5344CB8AC3E}">
        <p14:creationId xmlns:p14="http://schemas.microsoft.com/office/powerpoint/2010/main" val="9409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38" y="324851"/>
            <a:ext cx="9601200" cy="1407696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5838" y="1987060"/>
            <a:ext cx="5957670" cy="4182979"/>
          </a:xfrm>
        </p:spPr>
        <p:txBody>
          <a:bodyPr>
            <a:normAutofit/>
          </a:bodyPr>
          <a:lstStyle/>
          <a:p>
            <a:r>
              <a:rPr lang="en-US" sz="3200" dirty="0"/>
              <a:t>1941: </a:t>
            </a:r>
          </a:p>
          <a:p>
            <a:pPr lvl="1"/>
            <a:r>
              <a:rPr lang="en-US" sz="3200" dirty="0"/>
              <a:t>U.S. Army Flying School established near city </a:t>
            </a:r>
          </a:p>
          <a:p>
            <a:pPr lvl="1"/>
            <a:r>
              <a:rPr lang="en-US" sz="3200" dirty="0"/>
              <a:t>Lubbock Women’s Club established</a:t>
            </a:r>
          </a:p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255" y="160355"/>
            <a:ext cx="4234375" cy="3289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97857" y="3482313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38250" y="3073615"/>
            <a:ext cx="2944838" cy="30777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Cadets at Flying School in Lubbock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939" y="3730095"/>
            <a:ext cx="3906730" cy="2973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3939" y="6296270"/>
            <a:ext cx="2293918" cy="30777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Lubbock Women’s Club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8249500" y="6667492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1167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539" y="286695"/>
            <a:ext cx="9601200" cy="174457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38" y="1876529"/>
            <a:ext cx="10961661" cy="3581400"/>
          </a:xfrm>
        </p:spPr>
        <p:txBody>
          <a:bodyPr>
            <a:normAutofit/>
          </a:bodyPr>
          <a:lstStyle/>
          <a:p>
            <a:r>
              <a:rPr lang="en-US" sz="3200" dirty="0"/>
              <a:t>1942: </a:t>
            </a:r>
          </a:p>
          <a:p>
            <a:pPr lvl="1"/>
            <a:r>
              <a:rPr lang="en-US" sz="3200" dirty="0"/>
              <a:t>U.S. Army South Plains Flying School established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527" y="3119325"/>
            <a:ext cx="4297681" cy="3278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25782" y="6398102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7527" y="3482991"/>
            <a:ext cx="1664972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Officers at South Plains Army Airfield </a:t>
            </a:r>
          </a:p>
        </p:txBody>
      </p:sp>
    </p:spTree>
    <p:extLst>
      <p:ext uri="{BB962C8B-B14F-4D97-AF65-F5344CB8AC3E}">
        <p14:creationId xmlns:p14="http://schemas.microsoft.com/office/powerpoint/2010/main" val="6573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771" y="242480"/>
            <a:ext cx="9601200" cy="174457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771" y="1826642"/>
            <a:ext cx="9601200" cy="1775543"/>
          </a:xfrm>
        </p:spPr>
        <p:txBody>
          <a:bodyPr>
            <a:normAutofit/>
          </a:bodyPr>
          <a:lstStyle/>
          <a:p>
            <a:r>
              <a:rPr lang="en-US" sz="3200" dirty="0"/>
              <a:t>1945: </a:t>
            </a:r>
          </a:p>
          <a:p>
            <a:pPr lvl="1"/>
            <a:r>
              <a:rPr lang="en-US" sz="3200" dirty="0"/>
              <a:t>Chatman Hospital opens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162" y="3025283"/>
            <a:ext cx="5953011" cy="3569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4764" y="6594764"/>
            <a:ext cx="37818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lubbockonline.com</a:t>
            </a:r>
            <a:r>
              <a:rPr lang="en-US" sz="800" dirty="0"/>
              <a:t>/stories/041308/loc_268018088.shtml#.WZiTn8Z5A_U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5917656"/>
            <a:ext cx="3247637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Chatman Hospital suffered a fire in 1987, but was restored in 1993.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569" y="318792"/>
            <a:ext cx="2826003" cy="2826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65109" y="2140078"/>
            <a:ext cx="1856527" cy="738664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Became a Historical Landmark in February 1981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1285" y="3113385"/>
            <a:ext cx="438260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texasplainstrail.com</a:t>
            </a:r>
            <a:r>
              <a:rPr lang="en-US" sz="800" dirty="0"/>
              <a:t>/plan-your-adventure/historic-sites-and-cities/sites/</a:t>
            </a:r>
            <a:r>
              <a:rPr lang="en-US" sz="800" dirty="0" err="1"/>
              <a:t>chatman</a:t>
            </a:r>
            <a:r>
              <a:rPr lang="en-US" sz="800" dirty="0"/>
              <a:t>-hospital</a:t>
            </a:r>
          </a:p>
        </p:txBody>
      </p:sp>
    </p:spTree>
    <p:extLst>
      <p:ext uri="{BB962C8B-B14F-4D97-AF65-F5344CB8AC3E}">
        <p14:creationId xmlns:p14="http://schemas.microsoft.com/office/powerpoint/2010/main" val="5626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6569"/>
            <a:ext cx="9601200" cy="770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>Credits: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98620"/>
            <a:ext cx="9601200" cy="54623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Sponsored by The Knowledge Center, Inc. - Lubbock, Texas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This project was made possible through the generous support of: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The </a:t>
            </a:r>
            <a:r>
              <a:rPr lang="en-US" sz="2200" u="sng" dirty="0"/>
              <a:t>CH</a:t>
            </a:r>
            <a:r>
              <a:rPr lang="en-US" sz="2200" dirty="0"/>
              <a:t> Foundation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The Knowledge Center, Inc.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The Lubbock Christian University School of Education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Lubbock Independent School District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All photographs are printed with permission from: 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Southwest Collection/Special Collections Library at Texas Tech University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Lubbock Independent School District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Prepared by Samuel Ayers, Ed. D., Katie Dunn, and Claudia Sanchez</a:t>
            </a:r>
          </a:p>
          <a:p>
            <a:pPr marL="0" indent="0" algn="ctr">
              <a:buNone/>
            </a:pPr>
            <a:r>
              <a:rPr lang="en-US" sz="2400" dirty="0"/>
              <a:t>Copyright 2017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20" y="257400"/>
            <a:ext cx="9601200" cy="174457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20" y="2146359"/>
            <a:ext cx="9601200" cy="3581400"/>
          </a:xfrm>
        </p:spPr>
        <p:txBody>
          <a:bodyPr>
            <a:normAutofit/>
          </a:bodyPr>
          <a:lstStyle/>
          <a:p>
            <a:r>
              <a:rPr lang="en-US" sz="3200" dirty="0"/>
              <a:t>1946: </a:t>
            </a:r>
          </a:p>
          <a:p>
            <a:pPr lvl="1"/>
            <a:r>
              <a:rPr lang="en-US" sz="3200" dirty="0"/>
              <a:t>Lubbock Symphony Orchestra is formed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563" y="63433"/>
            <a:ext cx="2867891" cy="381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782" y="3581395"/>
            <a:ext cx="5264728" cy="3082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76510" y="3895494"/>
            <a:ext cx="257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lubbockonline.com</a:t>
            </a:r>
            <a:r>
              <a:rPr lang="en-US" sz="800" dirty="0"/>
              <a:t>/filed-online/2016-10-15/caprock-chronicles-harrod-instrumental-forming-lubbock-little-symphony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1782" y="4357159"/>
            <a:ext cx="3247637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An early concert of the Lubbock Symphony held at Lubbock High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3455" y="1129689"/>
            <a:ext cx="2707309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Lubbock Little Symphony became Lubbock </a:t>
            </a:r>
            <a:r>
              <a:rPr lang="en-US" sz="1400"/>
              <a:t>Symphony Orchestra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201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50"/>
                            </p:stCondLst>
                            <p:childTnLst>
                              <p:par>
                                <p:cTn id="28" presetID="2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253782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on The Rise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		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-Life in1940s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00" y="2324099"/>
            <a:ext cx="9601200" cy="3253213"/>
          </a:xfrm>
        </p:spPr>
        <p:txBody>
          <a:bodyPr>
            <a:normAutofit/>
          </a:bodyPr>
          <a:lstStyle/>
          <a:p>
            <a:r>
              <a:rPr lang="en-US" sz="2800" dirty="0"/>
              <a:t>Lubbock scrap metal drive during WWII </a:t>
            </a:r>
          </a:p>
        </p:txBody>
      </p:sp>
      <p:sp>
        <p:nvSpPr>
          <p:cNvPr id="7" name="AutoShape 5" descr="data:image/jpg;base64,%20/9j/4AAQSkZJRgABAQEAYABgAAD/2wBDAAUDBAQEAwUEBAQFBQUGBwwIBwcHBw8LCwkMEQ8SEhEPERETFhwXExQaFRERGCEYGh0dHx8fExciJCIeJBweHx7/2wBDAQUFBQcGBw4ICA4eFBEUHh4eHh4eHh4eHh4eHh4eHh4eHh4eHh4eHh4eHh4eHh4eHh4eHh4eHh4eHh4eHh4eHh7/wAARCAEmAV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0zS5rz6PxVqbY3PEPolOfxNqJYYmAHsooA7/ADRmvPT4j1Ik/wCkkD2AqN/EOpf8/b0AejZozXm0mv6if+XuX/vqo21rUGx/pc3v8xoA9NyKM15j/a170a6l/wC+jTZNSumJJnk/77NAHqBYetNLqP4l/OvLGvpmP+ukP1Y0z7TKckyN+dAHqpmiHWRP++hTTdW46zxf99ivK/tDZxuJoE567qAPUTe2g63UP/fYph1GxH/L3D/32K8x84ls5pfOyTg5oA9KOracOt5D/wB9U061pg/5fIvzrzRpWzjcajMrYxQB6W2u6WP+XpfwBqKTxFpMaF2uuFGT8przfzn70yZvMjZG6MMEUAaE3x8+HUV+1l9vvXmV9h22jYznHWu0TxXpLxrIrykMAR8nNfH2v6PZ2PimZVj+5OGz+Ne9WsubeM9tikflQB6QfFWm9lmP/Aajbxbp46Rzn8BXn/mtjrxRvPXdQB3j+MrJWx9mm/MU1vGNtji0lP8AwIVwUzZUnPSmrIdgycf1oA7pvGkWflsmP1f/AOtTD40/u2Q/GT/61cSGPc0hc54oA7M+NJM/LZx/i5pp8ZXHO20iH4muM38mnFzQB1reMrzHFvAB+NRN4y1Ag4jtx+BrlWb5fWmFueKAOpPjHU/+mA/4BTG8Xatn78Q/7ZiuZ3fhRv57UAdG3i3V+nnqPTCCo38Uayel3j/gIrA3cmkLGgDcfxLrB/5fpB+Aph8Q6sR/x/zH8axt3GKTdx3oA059e1Zv+X64H0aq8ms6n3vrg5/6aGs+ZiRxVd5Dj8KANL+1tQZCDeTnn++aZ/aF23BuJT65c1mpJxjmlEjZ6c0AaQuZmHMsn/fRpkkr55c4+tVEdgP5U55PkJYUAcv4l3yajuyfuD+Zoq7qESyXBbbnjFFAHWRuMckZ61IXZh8vbmqULr5i7unerTMm/Kt8vQZPJoAm2ymNX8ttjHCtjAJHXmjKYO9u3AHXNQC4ZoVUyb4lY4UNwD3pu5sk84+lAEm47hnp7VMpQAYPOe/aq2evUYpA3JxQBYdsP2PNNaTPbimOcAEHNN3ZwARmgCTdg96NxxxVcyoGI8xR+NIbiJes0Y+rCgCxmjd2zVU3lrnBuYR77xUt3eWNqV230Do6/eZgAfpzQBMWI/GgSYJxxWe+qad1N/bY/wCugqE61pCsc6laAjr+9FAGqXyeaQ9eDxWPLr2lFSItUtGfsBIDT/7a0vcE+3Qbs4xu70AaZNIW60wZznNJnc20dTxQB5L49DR+KLhlAByGBxk16ppcpl021kz96FCfyrz7xbFo9/r1x5niCO1dP3bx+S7YYevFbumeKtAs7K3s31EyNFGE3CB+cfhQB127ikDc1zf/AAmfh/O0XMxPtC1NPjbQwCTJcnH/AExNAHTBgD/jSOcn8a5O48e6HCA3+kshxyI/fHrTX8eaKp/1d5j/AK5gf1oA6tsg0bjXHS+PtKDYjt7tj7hR/WmN4+sOMWN230K/40Adpv7ZpC3vXEH4hWRGF065J92X/Gmf8LAgLfLps+PdxQB3O73pM1wjfEa3Gf8AiVSn6zD/AArovC2tLrmnNeLbmAByu0tn8aANncMHpSqQBzzURYKKQc0ATZ96azelNX8KPx4oAUZPXg0uMChTgnvTWbHtQAjcjpVdwMng1KzEg81Ax5x+tACYAHHrRuyemfemn16+1O7DFAEiscdP0qSRcKOnIqFM4xg1I+SnPagChKo8w5opk5PmnpRQB5a+veNpZCy6lFDGTx+8Lf8AsopmrXHjG5hR4dbH2iA74cO4+bH5UWtv4mLmORdM39lBJx+tWotN8Tkj99p4Y+ik4/MUAc0IvHkMsM9tqjwglmaNZCFjc8kHJ53VuRXfi65gTzNalUEAnazjB9PvVa/sTxIqsZLuyAJ5wmfx+7TX0XxAp3yahbcY5WHIx/3zQAz/AIqSQc69Kp7jDf8AxVEX/CQDLtrk/Jx9w/1atBdN1ya08kalDhW3Z+yKG/P0pj6Dqj8vrTrjssIGf1oAptFqzkq+sXZJ4G1FHP51WOnXyESnWLzcDjBCkVsW2gag5H/E5nVVPTy+351PJ4fm6nVbw8/w9B+tAGMdOm/j1K63HnAKA/yp40u4ZT/p12ef76Z/lWhc+GzgP/a16cdcnJ/nSL4dhk4k1LUcnr84FAGadFIJka6vHY9jKB+gFFxpX2sDzprslQF5lIx+Fadv4Zsclft18SDzvcDP4kU8eGNNkQ7pLpyPWQf4UAYo8PwcAm52+onYZ/Wll0Ozjk+Zp1XPXznP41tJ4R00qZQZ8jpmWq//AAjmmKSssUh+spoAgj0vSbbK/IxPBfzmyf1qa3j0W3vI5N0fyuDzMT/WpP8AhHdJVfltXYdz5h/xqKPRNHSQyrbKdmG+ZmP9aAPXo3WSJJFbKsoYfQ1e0WLzr5SeUT5mrxzxD8U77RtYtYv7BZNIcKomlO1iOBkdiK9v8NvFJppuYiGWUAow7qRkUAeF+NLcL4y1M4/5blvzFZROZAQF46jmus8f26R+MtQOeWKsB+Fc9OPLG95UVc8kjigCIqNoKqoHfk0jq5wxZNvepI3hcsFuY/lGThh0qC7TT9QiaxkvIpY5eGjR+SPwoAj1Py1sPlVjKFO3B4HIPNTBQyqdikHk8Gpbu1gXTtonZdqlVG3ORt6VbhgVoI8bwSAQT6Y6UAZ+1SSxi47egqKSSKD55Ska8DLnAya0Li2V/lMhA9M1lXF5o7TtaXVxHI4YKyMufm7DHrmgC01vnAZuR7UiW5zlWJz3qysMMcjbi4I4IJwQarX+qaZp8sUVwZf32dgUE5I+lACPbYJDZA96734YYXTLmE/wSg/mK4yya2vrOK7iSRYZgTGWBG4A4yK7X4ceWjX0a/7Lc0AdWV3E4GTSbc1NjI+8B9aaAKAEUY+tGMKaeB6UY+QqcZHrQBGCcZ7U1j/dHHvTiOOwpCDigCN84NQlec1YxkUwrk0AQ7eKdg8E+lShaftyucdKAIScDFLIWK05k9qbIvyjmgDJul/fHrRUl1H++P0ooA5GZbsygwquMcgkc0+EyL8oIB/iBGB+FSEbWO5mJPQBs0OWTbjaB0yRk0AP+0XDARM6ADpiomM2AjyBsnKkHBqSEKASXHPQlc05F+Vlzv8AQ7cY/KgBg+0K4KyALjAYHJH19qmETMmGYhz0JNNhD/dZVUjr7j6VNynGHK9m6bf/AK1ADIoyqCNTyfvNipMOFKktJxxUCyThip3bu2FwMVJF5itv2sCevz8flQA6SNyOjFT24qLLAD5W9s1JNPtQ/NwD3FRCVmxgkZHAxQBMqgIVZQ3rQCQpAjKjt3qKXcFQhjnPPH9aDLIpBRVJ9zQAkhZzjeRjoCOtMliaVf8AW7fp3qSVCfnkfnrsPOKfbQTXE4jhi/esQqhe5oApyIyptwTjqelU7gyTarpVjbKfOnuR5Y46rzgjuK7Hw54fn1fWjZSNLEIgTMQAcY7fnVbU/CNjq2sS2mn6tC19pjiSMFSrN6gH9MigCD43SXj6ZPY/2dbnT7dEQDzEO/d3CdQBXVfCXUG1D4fadLGITsgCIVJAbGR36eleY/GS5mM81nY2RutUnlURsJtoB29Cp4JGTXp/wt0EaL4Q0vT1xtiiEkwznMvU4P1oA4b4pRTL4ydtgBeBC3oDjmuR1Robexaa7gEkMTBnXGcivQvi1H/xUsEvZ7cYx6g1xV9bi7t3gJOGxk4B/SgCY/2ReaHqS6fYrb7Y4mLGIKSGH1zWd4B0bT/Jiure1n8z7FOpkeEAZHU5z+VaZmuPs727TReXIArhIEUkDoMgU+ynubWxFrDqMyxKCm0nPynqOaAM3U4C+mXDLM6FUZlIUnnBxXG/Bq81TUDqLX91cztCiCMSkkKO+K9Kga3hiZ3ZQi4yT6dDmuL+HMdvoXiN3uNRszbzExPHHuYnJ442UAdXJBPHD5kybR7qRnNc5YSRDXL7dZW8jC5hbdJfRxZ5HQNzxXaeMmH/AAkJKsrI0KcDOBgEVjrBCsjSJHh3IyQcZNAFnXtset3qqoOZmYEdCCc5rmtcFw2raW1rp73bicrtQMSAR1+WugZlGfMO8g8s3JJ+vWnRLG+W5BwduOKAIrSG7TwvpX2uzksZQJUMLBgQA/B55xzXT/DZsaldR8keUDn15rmHQeacB8jvnJxXQ/DwiPX2GDiSJgBQB3zYNOC8A5FOZelV9Rna0sZ7lVDGNC231xQAljcNOkvmKFZJGTj0FTEfLXDRa9q8M0kqRx7JGDE7CRyO3NdLpes2dxap519beeP9Ym8AqfcZ4oA0O3vQ3T/Cqcmr6XGTu1C2HOOZBUL69oqHEmpWw/4HQBpYwnTk9KYeuSKzj4j0VjhL6Nu3AJqCTxNoy/8AL0WAP8MbGgDYHXBp3Rfxrnn8XaPH8x+0sPUQtSL400f5eLkBhlcxUAdER25prAY6VzMvjWwH3bO+f6RgfzNH/CZ2zZRdPulPo+F/rQBsXK5lPFFc5ceK18z/AI8XGR0MgooAyZYtj7lYKM9d2atJGsi5GSAOAT1qi2qWjTCAXMBdiNoD5JrTiX5Vb5TjnANADooV4/dsMevSn+WwbaAxXvzxUsZJG5jz6HvTHbblmIX6UAKU+cDaBjuMUispYi4RAv8AeBPP1FZ+papDaTpFsmlcgMQo4AqL+27dRkwyjvj5QP50AaqrDGuF5jzndnGKhldYmaSQ5X3YAH8azINSluDPLb28jiNScZGM9hxVS6ugls9zqcwSBgu6IfMsTe46nmgDoC68NujRe46kGkLlu42+wxmuVgk1PTysl+6S273AZZojnKN0DZ6Dp0rTt9XgZ8tcRGOWQpCyqQMj+E5/iz9KANlF5zIPoBzUwClDlzx6CuS8Ra//AGFMnnBI4pPuuVZiT34FZJ8d2e8bbjA7gW7GgD0FipwoIDY4LdqjKhd26Qkd8dKx/DM1zqWktrSM72hlMKZTb8wGTWpb25Ztu5sucbetAHbeEZk0/wAOalqzXDRbmEfnMche/I7/AI1yPhia/wBb+JNxcQlXFvb+YDHxHgg4H4n+danxNvhpHhmLwlpseZvIM1yQPWovAWs6H4T8AQuuZbq4+c7oGjZieCA2MMB9aAOV+IVrcXGom41O0USqw2TJ90HGMcdT9ea7z4GR3UfhOdpGdoWu2ECHoABzj8a4TVfELandxt9nXyxIWaNuQxP/AOuvX/B6R6Z4P0+DYsT+X8qMcZZv/wBdAHGfGOJRfWEgxgxsox9RXn8v7mCSRt4CqSQDycV6r8UNKu7mPTU06xlncO+5YkLYzyf1rznVNPvtP82O+sJ4XKHIePHBoA57Sb6bUp4Y4dLvUjkRpPNfAAUdTUFprl1caj/Z1poN7MRKVEgIC8HBOfSuk8GTo1hbtJHNGEt5EO6zEajI4+Ytn9K0NElaDRZVt7m0glF3uCs8YJGRnrzQBkX8NsbK5hukZgY2VcckN2P4GvKpLyws/Ey/Y52kmhcqyqDww7817HJFDNqMnlsHiaZtrKcjGa8q03wxcS/FW7t5coktxIoIRsAkcckYoA9l1xo7zUtEkETbLixj3Hbjee+PXr1rM8Qw31vHKmm2cZdIw6mQHBIYgjjvWt4nM1pbaF5qIRa27RJxywXHJH1FeY6dr8974mlvNWmumDvIreQCFXsOAOn+FAHXeTPDHALtk86SFZHCggAntzVHXLm+t9PZtM2mfeqruXPU+lb6L/bbRJpVvdXAt4EjkODnPNN1Dwlrdxp8sI06Ry+PlYgZwfqKAMvTLPVo7S5utUuFYpMkcYWPaCCuSfzre8FyGPxPagtuLBl49xVx/D+qSaZJZW2hpbGWRJGfeAPlGOcsTT9A8Laxp2rW15KkYjjcFwJMnHtQB3p46c1z3inW7O3t5bFWaS5mQqqoMkfWruu/2ncW5h04xRFuC7sQR+VYdj4TuIVzJeK8pJLMc5NAFCy8trONbieYZj2kKBge9UbTQ9Ns7u6uorm6d7lgZCUUnj8K62302GMSW7RtKY8BnzjPesXxBq2maRqkdk1qGlePeuZDkj6UAZU2mWMrZaS8IByBnGP0qZbLT9pV4ZSB0yec1Vn8U2u8x/2NIWHbDEn9KeniS4YD7N4ZuG/3baQn/wBBoAe9tark+TKQf+mpH6Ukdtp4cH7KB3+8cfzpf7W8QSH/AEfwdeOT/wBOcn+ApwbxtKd0PhC4Un/pht/mRQBHNDbyAf6GWHYf5NNSBFII06IMD3HNTfZviMwLDw08Q5PzeWP5tSDS/iZON4s7SEfd+e4i6+nGaADbcMf+PFBj1XP9KJEvWxttR74XmiXQ/HyKDca1o9sGyAHu16jr0WopvC/jE3DQSeLdJExAPlidicHkfw0ARPBqLNuNuM+4FFTWPgPxbf2y3Nr4qtJYmJAZC5GR1ooAy/BPhTWIvF8cerXtvd2htZpYngZWR2VSRggda3reTaQrqefbpWz4a1rS/wC247VNR0Q+asiLFaQMGLFT0OOKyIlSWHngA9QTk0AWh6kZ+gpJh5pG+NTjge1KqK6Dcq7VpHeEDcEG0cE0Acp440qTVEFmtwIy7x/PnAUbqzU8A6DHcrB9k8S3wAO6eNAgY+qqRnH1rX8aXTravJarO8iqpAtzl+GHT3pun3evXduk1r4V8b3KMPlc3AUH1/hoA6fwD4Ug0Dwl4jSHz3WR4JInnQo4XJyCPWsv+y7NNTa+WNhJMpSQdVbHTj1rofBra0NC1+G+8NalpkTWyusl7diVnYN0AwMVwnjzXNW0m0gbS4omnlkKgykbFGMkkngDFAF/VFWP7NIhY7CqsgBGVPAx+NZ1uI7uwumltpEWW4+ZX4Ysp4YH1qK41JrzQo7hJLeY+SPOeJgVVuDkeoqS21K6vLO9iEeyJCJUcDBJPXjqKAMv4oRiWzg2I5aOVdwbJIyD+lYWj+H3v7aS4t4pJUiAMhVfu5rV8bXV7AsWppOGIK/JIuVzng4NYlxrWt31r98pGzhyttGIgSOnKYIoA9p8I25tPhTFYtG0U8epOwjddr4KjnHXFP0yRob6CaWFgkcqscqSMA9a47wn4bu9Z8E3+uTeKdciuILiONAl3uCq3XOazDZ6kyXUdx461LTxAhO+4uFImGOiqcGgD1fx+8Nx4mlvLSSGaO4t12SKwIbrxmus0vw9oieHLTRrrypkiiBcNJ1c8nvxya+dzewi306x03xv4h/tB7YPLDOgUJxxj5ehHQ5NdTd6RJDosF+PiBrCGaEOGlWMR7u4LbeOaAO01H4a6dqWrFbTV7SwhQhjGJC8igd+SK667k0LQ7eG0mknv5c+YnmN5jLt/iGeleCaPpfiy+tZ9Vg8Z2kkQUxqnnQlzg+rYH8q5vTk1PUdcXSrzxobC9kJWPCrKHI6DMbHGaAPp/RPEVzrF+qxwmKDOcHrj3/z3q340nSGxJFr5rsBGXEQcRoerMPQV8/6N4k+I3ggfaVjh8V6XuI82Bt5Qj1wN649CK9I8N/Exdc1Oy0oWsTNeqPN3AjyzjLKT0OBQBp6DoWiSWCCTTrOaePh5PJUbvRsVspo2lr9zTbRfpEK5NtQm8N+JDps2DayEtav2KnqhP8AKu4hmWSFZV+6wyKAGQ6bZIRttLcD2iAqX7HaqWZbaFHPO4RgH+VVpdUsbe7W0nvIY53XcsbOASPauY1z4h2qXTaX4fspda1Q8eVAhYL7nHQe5IoAwvjJo41C30+R5JiqTsFWNih+6epHWvNrTQ9QXeXtxDGCcNK4QY/Gu68X23jhtM/tHVr600zdKoW0g/eSID33HgfhmuKsPC95qs08rxTXscROZbmUsoP48UAWNF8QW3hnUVuo9YsAVO2SMTZ3juK9K0j4m+C9SkSGLWo4ZW/hm+UZ9M9K8djt7Pe6fZIEMTmNh5QxkV2fgPwf4V8R2F9aanpNtI24bJUXZInHZhzQB6080X2f7QsqmMKW3ggjHXOa5rwJ4sg8X2t3fWNvcRWsMzQfvlAJYH7wx2NeV+M9H8XfDHSdQg07Vpr7wxewtGjSjL2rnoD6Z6ZHFdp+zpGkvwqhgfywTPJuEbfNzjBb0NAHoJVe4oIG7ipjCVG3JP1pCuBzjrQBlfc1G4QDGSpPvxUugxrH43VyiM7WLquQCcg5pJ1P9oSkHhkU4+lO0pgnjLS3/vJLGfyoAztF8Razc3dgzXYe6ub2e3urEoo8lFztYcZGOOT1pRfa/J4Eiv8A7ReveG+WJ3D4LoJMEAAfKMV6QltCJGkEMYkb+LaM/nXPtJ4gRBH5Od5fayqMLg8Z9OKAMLxTH4iiv7230xrvJ0wMirIXAYP821j1YrVbxHbzXGhsNEg1kMLi3eQSF9pHG4KCc/WujjbxF50bTyRCExjfgqGVsnP1GMVDef2iieXFqCguCGke4XK4Jx+h7UAaLW4ufDctoomUvAyAKDE34Z6VwVvoGsxWDwyIkccM1vPD5+xJXKH5lYqcHjoe9bs19dWFleSvrFs832XETmcNiQZ/h/KodA1S1mluTc3AvbuRUK7FMmw7ecADpnmgCja+FJ7sIxIUC6uJU3j5dkg5X3pmoW2l2YMc00MNr9lTZLnmTbxxg54reivr5JZp/Oi0yIfxyHc+49cJnHPPBJxWDcWtpKv+kW9xcAuI0u5eAi+3t7YoAb4CvJrPw5HFayWM0Bkdo2MpBwT3FFcfrTaJpeq3FrFeErv3fK4xyKKANfwlomk2XizT5o7y3eRZPlVSuSSOlVJbtVkkjTDMjkbOuOapS+KdDg1FJ9D8AR2s0C/I5U5Vv73Pem6RJNcLLJcWUkAL5EbkZOeSc59aANF5nmVY2XZ64Paq015Db71wqjbhQCASe2KtosAj3rsdX98kn+lVnj8yJlngBTrjbwBQBwPxOnuh4akZd8TpjLRkq3UdcV5X/aWuLanbrN6ItuUAuX9emM17nqmlzXU3lQGF4QNyidSR+WORUCpqNjP+6XTQpAz5dqq446YxQBxv7P8AqF+3jW5S6vJmjfTp1PmOzfw5rofireyf2HbC2dcNPiQf3gUPBB6itObU9Tt4mWK+EeSVYRwqpI75HvXNeNZom0iO3+03UpEqP5gwpOT0x6c0AcZDbatDZ213HdTRwTrh1HCL7YFbEfiDUNNK2+ovc4+9HKBhWGOhPcVpeG3tE09LWRTcRMGG0Mp2n1xn+VVZrVUeS3UJPBMQpWaYgfUY9PSgC/L4iW8tbeaR1ubfO0QEjdH78g5Aqxar9sgnkEmmI5ckCV9jMoHO1QQCa5C40iO3umMF3ahU4Cq2MH8Tk0kdhqCq8wkDcgNEwyGPtg0Aei6NrunaL4S1K0XUjtvSjrbRW7bWYf3mYEg+mKzZ723ur1JLV4JnjThWjUg/gf8ACuSFjdbBcCeBGKsdrNknHZgT09BiorqB3hSUSxw7GAkaIHOPTrQB1GuJp2pRrJue2lkG1jG6KUA7c9vpiqiXevw6e1oupwPZ/d2FyTj3UnBNctcKbeMySXUkfP7tjwR6YOTVVZ4ZztW/LOcZDLnBH86ANiKbWYZPMi0+GVHP3TAOR/e25p2rXGrwww3C2cEcgYPGYYVDA9vuj+tVbOGG4iBuNYvy0eV2QxZOccd+nrVS/s7i3iQw6kJgQCR5mQpP48CgDr/DviPxVMJ5li1O2LHEjWiAb29WyM5rn7y78SWOpi5F1qZeJvMKtG4YDqTnGOKo3lhNYXKbL15i6ZLxg7fpk1o6Vpt1cWztf6h9jsyv7xw21mU9BsI5JoA93+Dd/b/ELRL/AEjULgGW0QXFvcE/OjE/qPWtvWvH+m+DdIFheTre6jFlfLt/nzzweK8f8BWl59nvrLwjcTaNp7KBeajd5MkoHZF7Ct2yuta8LaxHouh6hAftewy3BtY2lkJP8TsCcd8dKAO80zw34g8YFNX8R3TaPazICtpb/wDHwydg7/wD2HPvXeaJY6H4a0022n29vYwD7zLgFj6sTyx9zXm+q+JNT0aaWeY660boPPuriIm3jOfvcAEA+v6V5546utWXVHjudWlnt5UEkRmu8oQf7vPIoA9f8ZeL/BM0T2d5eJdzB1YRwEsxwenHasS48ZWLWa29voOs4XoI7F1RV9hivEbfVbzTd0NjqK2qtywinK5P4Uy68VaqpIGvXbf3ts7t/SgDp5rvT/7Ruwt5seScv5MyNG6k9uRjNejfB+QfbbuNv9k18/Xnim+KFXvrh1J5DrnPvzTbPxprFm5ksdRvYWbALRkrkdu9AH0B+0dM83hbTtFjJDalqMUOB3Gc11Xw/wDBcfg23ljTUZb2SRFj3OgUKq5IGB1PPWvnjRfFeqarquk6hrlzdXcOlXSzrFKwLN2JBP8AKvp7SNVs9b06PUtPuhPbydGH8J7g+hFAGiZGwSVDVXuZ8AbvoKaQv94mnFGb5j+FAFPzo2vPMDjaYyvTpg1UvLQTXNvcLJPFLbuXQxMVJJGOcdqnnEcOppt3DdGSfQ0+8uPLtzcDA52nI/KgCu7XRJD3t2575mfj9ajIU/LJ55Y9jIzA/marnUrVE4ZyerYhbk/lSjVIW/5d7gn/AK4nIoAkWG1Dn/RVyB3Gakmhs2i8yG1RegYbQcH1+lMW8DJ8tlOc9ScD+tN+2yKFAs229Gyw5FAGdf24VsxImT6KKZo989jcSq908CuuGaMDd16A0apNcR3B2QxhCPlYydR69K5F7q/XVLiDUtQsjayAFNrbAv8As9efrQB2Wq+LtB0tgY42nu3HSVt8g+gALe/Suf1DxB4g1pPs8WmiO0fq1w/lgnt8oJb8yK5PxTrFro728+nXmlxHlXEe0kj35rR0bxlo17Yo02sWcMhO14yRnPrQATeF47yQzXixic8MFQKBjtjmit6+1rSbaRI9SuZUn8sEGNeHXs1FAGPcFrPUZPMj/dSAFGC8MR/I1qW8pAMceCSctvOOvaqHiVZJrUlJgJByi7cDPbn61Ts7tmto2vEKTqf3jIh5PcjFAG+qssjfusqBklTgZpbaSAnLMI+OAefwzWUbp549sCuyknmRuvsaiNrNdTlRN5W7HCrxx9eCaAJte1a3tt3lM0gXBKKO/b6isuCRdS3i5L7vvSAnaB7HHXrS6zYANuUszIQWzjn8ulNa8ihZRFGUjICy5UYOe4IoAqNDZ/bJLYySMjoVQkkdB0BzWJqemxw2xuYbhjtI3xuhf5vYfWuqvYoZIHZbfYjOpQb+hXv7Z9cVka3HNJFM8itvC/JNGQRkYPI680AYulWoicrbqkckQLsygqpHQ59ag1OKSR+sSExsuYm3E+3P/wCumaZdQx200TW9wJHyIw/zKQTycdqivZvMjku7eRHZRtKuNuMdc5PagDNtGgS1W5uo2tpN/wAjY37iOzVcSeK8lkUy+U4HQZUEjr8vT0qgzSXCiRURVCdT0GTycf561E19NH+9k8pZwuxPlydvfcPUigC21w1u53SyqhbJB+dSPXPam3eppHA0m4TBV3YH3f5fzqk6JNAJFkKDJxGCGJHfHrVGRkl06ezjQvIwzvI24/xoATSLG+8RXQUK58+URxkHjcTXQfE/4aSeD7OG6TUBcsVHnIFwFJ9DXQfs3WGl3Go6h/aDsk0UJMSrIA+7rwp7Y711fxZsYb6J9Ns7KTz3sVSMs5JZvUn1+tAHjnhbUrxrdY7WzMk8J++keSfc8Y/E1s2bzXEkkJs0O/BcTRBQpJ+g+tL4e0i5stDudLjvka9uGPnQQsCI2wQoLg4J68CpPBWmtY6zI1y6vIsO4qedvPfPQ0AO1h/7NtSqW73UrHaJ2TZEo9Aq5J+prN0bUNRsLk3hknWdDl3CKT/s7d33frXUzTTahcmK2uI4owNxldgMgddgPX69K4/WtQto4J7azl83Mo2uerD39aAO0t/E/ip7OO9g8SXrxzqWSC4VJUQA4wwYfN+lP0XxTeTeINLbWvD+i3EpuU23VvE0MgAYZ+UHaT07Vz+iSSQ+HbaIrygYKTxwTmk1FJDFb3KSGOVGYjB+6Rggj8qAPqPxZq2ra5pBtX0URw3HmI8V1MFZUXjd6fhXyx4yi1SH7No32yLFg0iQM0m0vESCBk+hyK94TVxr3hnSdYeS7jv3gG5GiKhhjDc9wcZzXjviXwnqGu+L3W3uILZGCosk7MEz6cA0Acne+DvGsVkt+dJvpbVhuE8H71MfVCRXPSQXIYiUYbuGJzXudj8G/Gmgv56eLINOkUFv9H83d+mKyDrmpOvlaxdaV4kjB2uLzT1ZwfTzBhv1oA8hjg3H5mUH6VveHtGa8tp2VkDhlUMeFBPrXejTfAN+2670G505+7WF6do/4BJn+ddDrnw90W08IGDStRe2utSVZLddRHkh1B4O4ZAznqTzQB4RqpkN2Q2dqfKOcgV9R/s5z2y+BodDbMN9CTcSRt1ZX6MP0rz/AOHmk+C/CBuY/iHou/U1lDWzS/PE8ZHVedrc9xmvRJ/i98PrWbzbSEiXYELRxAEqOi8dh6UAei/Zzu4bkdqmdWRBu5P1ryWb49eH42Pk6fcuPc4z+ld78P8AxPH4x8PvrENsYo1mMSqx+bIGTQBc1JR9stpfTK4zWT4t1FtL8O3mpcFII97gLztzzWxqpbbD8qgCUZ9axfG0Ed14P1a3IJDWknQ99tAHgnib4p+KLDVJrJpo8KQ0UkcCASIRlWGc9RWLN8WPFcp51G4AP90qv8lqhpdtFr3hTdON97pIwMnmS3Pb3Knn6E1TSwtFOTCjegoA6EeMvE954cutUOsah+4lCMguCBg9+K5qfxfrkx+a+u2/3rlz/WvR/BtvaTfCXxRbC1i3JKkn3ecYNefJbxl+IUA/3aANTQNUvfE9qmhzSOb2Ji1kd5JkX+OPk9e49/rUeieEbrWLUT3F7JFHFdSW8gY/MCD71peDYVj8SafJCoV1uEIIHKnNehS2envqWspYcldW3XEGSTHIV5II/hPX86APLvFvh3RNK0h2h5u1YAE3JYMPYVy+jyR2ep21yyrtjkDHvwD717R4p8N22sac9ruWGYco5kJKn6MRXjWq6Zd6XfPaXcLJIh9Mhh6g9xQB6Nd+KrPWTHd3FwY5AnllSvQAnHT2IorzuEsIxwRRQB7PeePdFuFVBGkrdQivxnuelY83j+zSILby267ucux6duMVkeC/BrXOu20U12NpDEqq/wCya4iDQXmnkXJ+RmBC9Rg4oA9Dl+IVtFJ5itaRv3ZEc59+uKzr34jSTA7b1hxklIdua5I6L5aoJYrgZbAAIJrRh8MQtEjMrRBjj94CKAOnt/FLySoslxOXwHJYA5Uj0+hrdkkB08TTxjyZFYxtv5YemO9VvGOg6Yut26xwRQYsIMHkAnbgnPvirl5ZNDaeHBbSfamFtMnlsAdpz2/PvQBIujRyxRwzawhMiiQeWrEJ2ClsjB+tWrfwbcf2ebyBzdRg7DJ5gO0dMkA8/wD1q0DeahfaVbwz6RFbGS1VQ+xisqjgsxHANU73Ur7TrRJDeA2jEBNnyqSB0weuOcUAZWo+GfPUafZamk00uAysCgTJ6hiMDA5NZ+veF10SOFZ7r7ZE2TvUYBx1JJ6Gte48S200MUmnwo0hx8/Izz0P+FZV5qNxqEzz7gIlYBRI2VJ7/SgDntRkiyyPazfK+0kgrkEcdqyZYt1ysZk+zonCsyhgF9eT1NdnLBDeWpvJ4kkkGVO2PG456nJHbHauj8LW3h426TXGkormPJJtx5eT3LHj+tAHllhbwHUYVkRJmLKg2tnee/8AnNd/Y+HwrLFb6cL25ZgI7aGJkQ88gkd/fj61raVc2tteTx/ZYRBcOBYlo8Af3hyM5J6Guy0nxFdWWnzQxwSFnkQAh8kKW24P1JH5UAP8F/Du0sNdi1TUGt1u/szKLSJshdwxhhnPHPP61x3xTg8u+jg1Ka8EMbmEfwnGOBkdRXpdpc3F/HAba4QIsm0hm43Ancu4gbiOmK5b4jr9v0dljtZGme6C55JO09fYcYoA87n0+1t4zcaPJZTncXEUJLFW24GVIGPy/GuS024trO/e6urS5lfdhhJKEEnqHGDkewrpms5tL12xa4UxSy/fKyF1ZR2X3B966+7Wyltwsixs/wDfAwc+tAHByQDxTd7I7BY0QYBjyUUem47cVYl8OxQhY009LR0Xl0uPM3Dvjd3/AArprO7O1x8iyk/MAvb2pzXDfaVj8pyMcsRxQBwFvfz3cjxTfMyYjjAQL8oOAMDvXvvw8+FNrHbwax4mginf/WR2TDcoBX+P1PtXjPwltVl+L8VtchjGuongj3yK+spL6G0RoZpMs3yJweTQBk6o+iXmqw+GZYxbMYVaBoYwqpk4C4HTpUlr4c03SWijZYp4rbfI0kygBnPQkngAUalDCb1JoAi3PlqsjvGc7QcjkdDVq5ig1W/tknR5IYS7PFJwofAxx39eaAM+81JL6WcXjwSxCIqTG27I7g/h6V8ofETSDYa1dW8SvDGJj5ac52nkV9AeNNTm03xLpgQhIbm4aI8dCRgcVd1vwjZ3UG6WSFbtyCiPAHZ27ZGMigD5r+HOhya14x0/R/Ldo5Z1WUgHhM5bPtgV7N8YzaxtrCxOk18IQYIhkx21uoCjg8bq7vTNBtPAHh251PV/ssmqTIV2xKFCD+6D/M145r+oSTHU7i8vN8l5CVEQXIB7DJ7CgDl/CVnrPifwVq2g29vPqJtBDNYRKu94nLYYL6AjOR7VXt/hH8RpXXZ4Yu0OeshVP5msLw14q1rwzqBl07UJLZXwG2rnJHABr1ix+Jnim/sLWK58P3cgR8mZN4O31G7rz2/WgDko/gf8QXkPmWNpAAckyXsYwPfmvb/hHo114P8ACw0fU7iza6ubgyQiCcODxyM+tY0/iW6kMeq29hi4VCJ4ZJ1G8AcjAzziuX03x/LczyCPSUFvuEqL9o+aJx3BxxQB7VqcckkHAywcEfnWFqfhz4gXks8cMWlixnRlUSPtYAjHUZrgtT+MmoWIDXmhRR2pYDz0mLYPuOMVT1PWpvGd/wDbLfVLyBHUApa3eU+uM8UAdF4M+Bkfh7Fxf3lm91uJybk7ACOVIxyKjufhr4TsZGiludJyOrNdtgfhuritR8F2yqWu9a8QTH/anGKzG8H+GWJZrnV3IGCrTLQB6U1h4S0vT57C217RLOG4wJwj7t4HrljWfJN8NbMDzNb0Y+uy3BJ/Q15+/hXwhGpkMdzJjqrz/wCFV59F8K2y+ZBZRBtv3ZZSxP0oA9GPjT4Z2K5h1Jd6/daGzGR+O2smX4ifDm2lkmR9UnkkO6QiMfOfU5rxXxbZ2MNws1gRFGeHTOQD7VFY+Gdbu9ObULfT53tgpPmFcAgemetAHs0nxi8FxDbFpOqSgdMyBc/kaz774w+F5juXwb57jhWnkDY/OvD8npTlYjHp6UAeyn4oWbHMfg3SlXsD/wDqorzSGOZowVU4+lFAHpWgeMdE0q/huXlnk8knfshyemKxdK1fw/aM091DqFyZnJaOOIKAevrk1wNxPIkYXLFXGfvVCt1IvC4x7nNAHqkniTQZrh5YdLuogWG1cqAvbJqKXxdo6SyTR6JIJyQUee6UgEcZxjpxXmdvcyLKHXb/ALQ9RUtx5nmRLFlhIvygDP4UAd94h8bzanNDcGxtY2VFjKByfkXp9etLH4u1C8s7KNvItktnf7K0SESMW69eoribXStUd0L2d3sU4G2Ekke2BVqHT/E11Nm30fUFEZG1BAw2Dt1FAHWWHjHWbe1ks4davIwDjy8lVx3HTNP0O8mu9WeOe8M802TGJSCEYchsk1nW/hvxReqIxo+oxsRktPAQfoO4FWLTw3rEMhL6fPbeVh5ZRyAPx5FAHSLqlvcW26aYQlGcSmOMIr4PIXuTmsiSO9dZPtDtapJKMxbgDzyCT29ataZLb3d60U9pFb28OJojvJ3n+IEnua3dStrC4nS8tbeCRrYeZMuMoUA+VW9/6UAcffX3Di8uEmEWAxS4IJXHTA5/PNanh/xdpsVvHDNcTRFU2sXXeM9sD+ZrZjt4YdTs7vybWWEpmSIKD5anpg/j39Ke1pZjW1ha1Tybk7iGXYVI9/egCh4j1e31KMNZXl5cTQukkEcFm21iOpLY5P5V0/w81C6m0y5kNrqERFwrzs8G6UADdtUHkgkc+laltp95Y7Us3iVAcsJVJ2L6A10vg1UurLWmb9xJFFnzCCc7e4wR6mgDmPBE63GnanIVVSNTYw+YjBgH5AODnOeKkvruR9Q1PTLiK4t5XHmKFTCxlQCWBwT0HrWb4FmuLSPxHco6xfbZtkKySLtbA+9t6gf7VVJ4dbmeBLGZC0ahLhoXcg5+Y5G0jb70AZPjG/F3rtrF5ci7IViZgrEoRxnDce/qa2Fs44wuZppOepP+FZWjan9uuNTeRpTKJRxLgkN36AeldLYxtNGGG0KwGOKAMq4hXzgI8qP4XUfMD3FU9Su9VsUjZYYbm2U/vNvyy49geDXTzaa/lPnkY7Hv61iXjpZHfMJZAh6sAQnv70AZHwv81/jRFcTQNGHnjfZINrD5SB9a+ib2ZYfEFgs0W1Hl2kyISD/9evmy0vGT4v6TPa3LRGURYkQYYfNg49ODXvPxCivf7ctbexgLo1zEsYEpAY55yetAHX315DFvW3MbTu25iWx+dZ19rum6dFI0t0JZREXY55Pr+FcxB4X1iW8ubvVb6Fgx/dxBWKD35xWBrdhHcXt1YLeSxSQqqzYjWONt33RnODQBxfxZ8TXN1YSXlr5lvJC+6BkbDIT3zVr4ZfHHR9L04r4msrh9SU5W5Ubw57H1BrmvHWi6stpd2kkijCnaqHhse9ePs/OJFYEHkZzQB7P4y+Is/jq8uVhuLmBISGhK4A/EHtXH3WqxrA9pqFmPtLHl/tPyOvqOeD7Vx9hdtbT+fA4V16AittNUttVia3mtyH64B6H1FAEpvY9M1SORbO3RAAyq2Tn0OSK3Z/FszQI8OqzwHOdoRmH0yRXEXazw3CLdM00KrtRieg7ZqwkKzwIuNoAPNAHV2/iiW5uEdri8nYHBULhSP0rGtdaawnmZC+cshXg9D71FpbLaPGB85JB5rOuzD592duXMjYz9aANTUdejvrdoZo5XjfggsorF0zUZ9HvDJbyOI37BufxpsDRqSZGQcdCKWZo5YxDtHzdCAM5oA25/GWoyOMMSP9qRjSTeLdSkP7q2gjB7gEn9TXOwXjQqYXOQvCkVL9uTy+jFs+vGKANQ6xqEzfwFj0BQj+tTLfXzqHabY6nhPL7dzmsNrz5twX86u20l1dMscELSHsqLk/pQBe8NWtpdeJYItSy1qkoaQHowB6V9gaXfeBl8Evbw2iT3MluQqKAMcdj0FfJVv4W1iZjJ5LQLIAQ7tgL+HWtJbHxvYWDQw6hEbcjaFS47fTtQBxd/aQ/2zehY5WRZn2xqOcZpltPb+esYtljycZxls/jXeeDtN1vR/EcGrDT5NQWRGScELtVmBGScngetcjJptvHrcyXF1BEUlPysx7UATxaZrNxGJoF/dt93LnOPworoV1a2tba3htby1MYjGTHExGcnOc96KAOEvlTyrfYdw2nnp3qocL/drtdO8WQSMIm8K6AyhTjdbZx9OaU+M0SV4Y/DXh9RyQRZg49qAOKVl3rn7uecVqvrBRUkiUKyAKNwBxg9vStuHx3diQJF4f0HdnotgpNb+kan4v1VzFa+G9PitxhnlfTkRPXqQBQBir4y8UNprLbeIruP1hRiu30OaZ4f1bxRrcl5AL7Ub66MeIirM7E9hx0+tbXiGHVNSY2kNpDOykM72tikKxnvuk6D8a1dCa+0OS2/tHXks/NQn7PY2wlkmHTh8BSeg43UAc/LoevQxwtr2sXH2tpVQ2kMxnuMHsQDhT7E1q6dpsNjrCwz74ZbghRauVnugP7xP3Yh+tLr+o65eXn2fTY4vDsKKfNnvbpUmmz1JHr9AK4SGC4stbVl1GOSZH81ZVkEisR0zjv7GgD0We31DSLy4sLpbi7tuG88RA7EJ7561o6Ta2l5NPa2/EE0e3cGCgjvwOSfbFcbefETxpOJWjmt1ijH7x4rRcD67s1y9z4m164k8w6lKhDFh5SiMA+o2gUAe62Vuth5umSJEMBTHIwBLDt15yBUF1PayQTG8u4jLakxoysAMLzXgs+oajcNum1C6dlGBulY8VTYsxy8jNn1OaAPp6y8aaC1glxeapZwP5e3Y0g3g+/tWx8LPEWja1dX2lafqEc9w9q7PGDkYz1Br5HVRngE/hXpH7O11dab8UdLmEMvkXRa2kbacYYY/nQB6x4Y1nw3peg3UOrS2f2u2vJlKum9gOAMDacHHasXxD4o8HzpLANWubRjGWEtq0sasQOBtyBmuZ+LFhJpXi/WrJRtzciZe2VZf/rV5fqbkHDOCfQEmgDtfCPiizXV4IREYhcsVYEkkHsST1Jrb1b4mTeH7uTSRoyTtD0kabG4HkHGK8iVnhlSVThgQymu217TH8QG01CKWOJzCBNuB6+tAGpdfGTVpoxGuj2KhTlcu+a5/WvH/iHVJvM+0Lar3jhHGfxqK58JiFNz6lCTjgKhOazdU0tLGOQi4MmCABtxQB0HgnXLqb4iaLeahdNMI50UbsAKM9BX2VKyP4t0+NuuHf8AJa+BreZo54ZFYh43BBHsa+5tMuftGqeHNQfLCax5YdCxiFAHQ35HnKRjHOa81luWtta1aOayMiXkq7s8jZ2NehausLlV8qdsnny8Afnmsqe2hDB3tUQdC8hycUAcKdN3zTwyWzyBgRgoCQBx1r54+Iegz6T4kuFW3kjhmO9FdcEZ6g19ZW6zWrzRxJI9k4yjMwjEZPUZPOK5b4h+DNP8R+GZba3YwXSbprdo1+V5MfxEjJHvmgD5PaBg+1vl96sWs7WbpKg3FW/SpJ2eKeS3njZZo2KOpHIYHkVWlOQc4HNAHSebY3UsrRkmN0BKt69xWVcCS0xHn9yx+U919qj0S4WKRoZcbZDwfQ1oTRptZW5z60AUoJZkuFK5Ppzik1A/6bO3C5xx9QKVlS1nCSMWjIGGA+57VHqRLXHmf3kU59f84oApXjfvQfYVCSVPHGRUs+cqT6VGe30oAV/njB4z9Kn0uyutSu47Oyt5J7mQ4SOMZJq54Y0HUfEWrw6Zpdu008h7dFHdj6Cvqn4bfDTRvBOlm9v3Q3BTMszDDP64P8K0AeU+E/grdtElzrbbn4JgjbCpn+83f6Cuq1S18J+EtPSHUJbW2lHVIeMD+tY/xc+M0TSvpHhLbsRipuh91T/sD+I+5rwq/vbq+unury4luJnOWeRsk0Aer6x8RvDttHJDpNrdXDZ4Y/Kp+pPNYEfxEjb5ZLGSNO6xsME+9cANzttVdx7ADk1cTSNVZNw0y9K9ciBsfyoA9MtviNpzx/ZzGwjbG4SfKfwYVq3t94X12yWPVNNiWMrhZ943A+zDmvE5Y5Yn2SxvG3oykH9ansJpIZPldgBzjftFAGrrOhwQ6jNHY3jSW4Pyl0Of060VXGp3vea3P1PP6UUAaMK+E7WNSkmt6i2cfu1SBW9v4jTW1rSbOTZD4VtkbPMl3JJK2PXBIH6VnaQTGGbzdmHwrdOSK9N0/wCGFr4k0nSdYOveS80L/bIgvmOpBO0r2x65PFAHLP43u7G1NlpkNvDIW+Wa3ijiUqemAq5z65Nafw+TW7/xANU8SSXEukQROZpbuQ+UpZTtPPBOewrUvLPwJ4Gh8y3sZfEWoRttMtwR5MbemBwfwz9a5TxJruseKnWS9nMdsg/dW0ShI09go4oA6LxFr3hqKLy9Dv5LuKNI/s1gYW8tZgfncs+cA9ttZtzdeJb+N72a7j0mGRwGlZ/L4HXBPzH8D+FM8F+AdY1iX7UI/KtYzuEr5GfoOpqz4s8O2kcSXF5PczXEB2PG8pJ2fwnofxoA5S7axTEP2htTlBIUxpsTcfUn5n/Ss+/xAxiP38AFSPu//XrrYIy3kvp8VtEJYmVCQAwI/hyec/zqHwnYQ3uoiyurhVERLbJAPmH8WCRwaAIPDaJJ4T1WJid6/MB9RWn4L0PSL/Qo57i282Z88liBkdOlWPEdna6dcZ0yN5FmVo5EVwcA+1Xfhkq/8IzGSjHbM6nDBcfiaAMfVPC9pJITbqkHbGKw59NaKdI1Q+YBwQBhvpXpN/bWrEhYwdxz80/H8qn8N6BaalqItpbWIqPmfBZsAfj1oA5r4ffDzUPEt9/pIEGnhsmQnbu9QD0/GveLDQfB/gzS7a4W9tiImAEokCx7h23kgufpxXBfEHxtZ+F7SPStJWKW9Uf6vH7uL0LD+I+1eO6vql9qkkl/qd49xcn5laQ5xz0A6AewoA92/aY0X/SNO8TIRsuIxbygL1yMq2f89a+bL+PbMV/i3HNe1/E/x9p/iD4dwWa30sl/DFE32dk27MLgn3FeLawB9q8ztMiyD8Rz+tADbiPFvG5IHBzXpXwP1HStR1z+xddtzLFLFtiwcDeBgZI5xg/SvPUCSeH2Yj5kkIzVSDzPL3QuyyJyChwaAPX/AIh+DRo95czWl15dmfnWNgzPEPQ4BrgfELRT2TvEc7VUEkYycAdDVrw34k1S/ZdImvoIRINqSSqdp4xg49fWrOs+Gr620m5e41BXhiG5o4oT19yTQBwn6V9lR69b2Pwj8P31sxkntba3ckf3cAHmvjoonqR6e5r274Swy678Mru2S7uTc2TsPKD5V4zyBj8+lAHvt1qElxZw3EcjiKRVbcozwR9aggm0tm/fXkaH/bj5/U1z3gyaW48H2yyIrPbgxfOCfunj9K0YmhmdY7m0juZm6ZjGBQBuN/ZbRlobiCVh/EzKx/AdP0qrNdWV9E9t9o+fGD/Cf1rN8R6TZpaL5VtBBIQfnhG0qe3SuCsrm/hvFjkJMauwSUdWI7mgDyX436IdD8cz+VCyW9yBJGcnk9Dz3NcE7FiO1fTHxQ8Ox+MvCjeXgapYqZbdgPvjun418zyEKSpQowOCD1zQAgkZQQe5zVmK8fhZCWHYk9KpE+tSYYcMCD9KANKR98OMh89sVXu1MPlYdmV06E/dwelFldvbgrjch6g1a8v7UEMShgqEnBHHNAFCQbo1284rQ8LeH9U8Sa1b6RpNs09zM2AB0Ud2PoBVfTdPvdQ1lNP0+EzzyPtVF5H4+1fVvw40Cw+H+iPf3Ztxeywhrm4kAURgDp9B+tAGn4F8G6D8M/DheSSN77y/Mu7lwAOO5J6KOwrwX43fFi88V3kul6PcSxaSpw7g4a5P9F9qh+NnxRuvF1zJpOlzSJoqSZZuQ10w/ib/AGfQV5cOlACE9q2/CXh268QaktrCNsY+aWU/djX1Pv7VlWcDzzrHGpLOcKPevQ5byHwvoq6basFnOGuZB1Z/QfSgDs9Kfwr4RtBDY2cP2hQBJcSAPK59cnoPYVo23jy2mIRpombptdBivCbzW7qeUspC5PU8n8z/AEpbq51TT/KeabPmqHUb85HrQB9ETQ+GPEtsLfVLOBXI4cqCp/Hqtcna/D238N+K4dSt4bbULBlZWt7nDouRwwJ9/WuO8N+JZIZI4rwNAGwEfOUYkZxXqGk6o13bm1mUdOPpQBaWx0dgWbSNBUk8gRIf6UVk32kiS4LGORh2KPgYooA8o8PLpFvHqr31wFaKbEK+TmSQDPCqeF+p6VrReL7JLFY51vJ1VSsdikpjgQ+sjfekPtwKh+HXgjxN4y0nUn0e2glHnJveWZVIPJ6Hmums/gD41mkKz3GnW2OpMjN/IUAcCJW1S/D315DED93dlY4x6ADoPpXp/g/S/CVjaRXD+bq7MwPntAyW0f03YBq/Yfs4aqwU3fiW1T1EcDN/MityL9nixtRCdU8UX5VCCi+WFXg54yTQBV1nxp4W0PeYtVR5lUr5EClwv1HT9aydW1vSpfDsuqPoF4Le8iZrf7VcKgn7ZH0rttQ+D/gfUNUu9Q1K6vnkmf5lWYKrYAGRge1eeeNbxYfF3hzw3YyQTQWr/ZYY5U3iFS3XHrjmgDFsNG1D+wrfVh4XE1jdOiLNdXBVFl9gCMVY1BtDjuDctf8AhiO5j+Vo4o5GbcOo9/zr1fxFaaTaaS0NzqF1e20cikQKiBfTIBzk968c+I+owaHqNvb+H7u/vEljEpdViVc56fKmaAMK/wBY1K8m+z6dpNvGWciOS1tSpl/Pk1q/D/wjf3pu4tSlv9PSIhlhQ7GZm74I6cVS0bxB4huPEenanJod7P8AZpMhjHNL8p/h54x9BXqsfiK8nneSHwjq0TE8kWrtuHXAJxxn1oAzYfh3okZE08l7MvfzLth/LFSKujeE9G1TUtOGAqhc+azF2/hAJJ71oXWpeIriEx2/hK/RCfmaRI1478M1cB8UHYWun2iny/N3SNEuAAB04HGaAOGvJJ9Rv90rNPcyvuPcuxNek6J4Z0bwvp6ajr6R3WpkZ8hxmOH0GP4mrG+GOmpFrNxrF0Y3jsIg0ZHI8xhx+Iq3qWrJGJ9e1DL4Yi1jPOD2/E/pQBxvjRY7zUGvPLaISucjbgr7Y/pWd4hs/s9hp7b9/wAhUsPrkVr3RfVvDz3j4MjSFjt6A56VTv8AF34Sjk4LQSYNAGXaN/xJbpP9tTVzSdImutAm1KCSMPbzBSCfmORWbZtixux7Lj860tNmdfCV1ErHa14hcDvhTQBmXaeW6TxjCtzx2PeuqbxdqN/4X/sWSMOpXYZh99l9P/r1zA+eN4OpB3D+tJatjcvT0oAe6JH8q53Hru5wK9P/AGada+weMZtHfhb+IhD/ALY5/lmvMpI2L/ezxnIq14T1GbR/FOn6hG+1oLhGyD2zzQB9hoESwjMSqihmVsDHfk0y1zHqcaN8qSDgZzTIbyM6XfMqb1RvMTHOQwyMVCLlvsllelSrpIu9T94A9aANjxdsjtYmJAXOAf8ACuBlha31IuIsxyyfeYYwDxj1rsPFl3JNZSTRIrvF/qwzcfU45ryK68U6fE8cWp6tbW08MuWUtluuSSB0+lAHqumxyRyBfLDKeM4AA/E183/G/wAP/wDCNeN7mWGJRbXwMkeVBAJ+8B716vr/AMbvCtrbOtosmo8YSJEI3j3JGF/WvFfiL8QNS8aeTFd2lrbW1vIXhSNfmAIxgt34+lAHIE5FbGkx6dcWoF4Lp5g20FJAAo/EGsbB2muz8BeD9S1y3e5j2xW28DezYyR6DvQBmS6DuObWVnU9A/H61saF4A1a8ZZGktreEnlmyxx7DvXqXhvwbHbxp50Jmcfd4wCa39UvNH8K2JvtVuYoXUHauM7T2AHc0AM+H/hfQvAmnvrWqSp5oXdmQAOf8B7V498WfiLe+LdQkt7WWSLTA3CZx5vPU+1UPiB401TxhczR2sMsenRfvGQAlmA/ifHauMOB0oAXIPekarenJHJexLICy55Ud6u/adN/sxvNtwbl2wQByMdOe1AG18PtNXzJtWlj3RWq/ISOsh6fl1rD8Tyyy6jKAwl2/M23nA716jomkm2+H1qm3a8zGaTPGSen6V5zq1xLo2pSgW0ckkjFsyAMmMkYx/8AXoA6nwD4WsNf0uLWNW091hhJjjjhfaLgjue+B0967a30XQTeyR3Hh6zZFgVY43XIRcnIGTx1q14AvLO507SYJoUto2hBQIP3bd2A9O/Bre8bSaNpulTahZW6WyQIzAF9xLH2NAHkXjnw884kk0UPb2luhRYk6HB5Hr14rqvAMOof8I7E+oWskVxAQqSP1dfXHoOlZGo3v2LwXFeQl57118wb/vDPJY+h57V2/gq4OoeELK4nUpPJCd6nrkEj+lAFe6kZZmFFPuo28xfk/hFFAHqHw68PDwFd6voVpLbfYLrdcWpRQHUZ+6xHXAPBpus3Ek1wqtqEqBJFc7f4sHofalvfNPiWzJkPKuv6Vm6lbE3TDd2oA0RqEaOsv2iQ7TnAqXWPEP8AaxRbt3YJyoBxWD9lIwDnmnfZ9hJ29OhoAt/bbRfuwBvqaqC10OTUP7QbRbFrsciYxAuD9akaJNoKr1+9ntUirtA2lRxigAea3kwPsNuwz3iB5qSKfZ9yGFMcYWICo0UY+8OD61IiKAcsKAFa7uGHDEZ9OKgaS4dQS56+tSHAyBknFABKcAUAZ+pzSLYSENlm+Ue+a8F8aSSa347axsxuEG22jC88jqa9i+JHiK28OeHpJpirXswKWcQPJf8AvfQVxfwZ8H3gkn8S6tGyGRHW2WQYZmYcuR268UAR2Fqbf4eWkCYQzM3zd2G4gH+dW5vAcHieaSFtTmsrex2xoI4twYhRlsk9c5rU1yweDQNNtsFfJUKfwJro/B9u1q9/HNI5R3EigL1BA5z+IoA8y8VeErXwvBbabbX8moCW3FxJO6hSXYnOB24rzu0Tbb6xYyYVRkxk9Cew+tfWVyukeItLexubGFpreLynV4/mQD7pDdxivGodFtI11ZlG14JA44BDhW24x24bOaAPE4VeOGVZUZA68bhjJBrpLDSb+z8JG7vLKaC3vJ1e2kdcLKoDAlT35rovECabcXaW955plCNJCiYAcgfdzgn8hXZ/HFU07wJ4K0dIkheOy84xqxIXdz3we/egDxuwtbaS6lkuboW/kxllBj3CQ/3fb61RdQlyygcYpuoOwPynaSecGrWizLcX8S3UR8gEec6DLbfbPGaAIh5jDbGpPpgVPYaHql9fxwWllPLKzDACEfmT0r1CLxnotnZxW9npc5EShVZxHkgeuB1rP1nx01wjfYrW5gYjkmUYz+AoA9f+Hcet38l3aas1rbqbJEjEB34ZABls+1c74rvtQ0KRbb+21tbaTKSyyRgqmOQQPWub+C3jNoPGtpZXwO28BhaVmP3j046da3vj/wCXbWozAsy+ZnY/Q/lQB0ltBd6t4Li1B7+6e4kVmaXdhWA6cDsRXzT4lty2v3mD/wAtP6V9ReANUGqfCKzulVR5cDxMo6Ltzx+WK+a9Ym/4nFzII05lPUA5oAxYtNmmlSOFS8jnCqoySa2IvA/iSTG3Sbj8Rj+dRwXM0MqzQyLHIpypUYKmrL67rMhJfVJ/+/hFAEMXhPUo9ZttLvIfsklwQA0xwoHrmvbdHufCPg3w9DpsutpM0OTufBOT1AVea8OuL+6uAPtN9LIF6bnJx+dV3aMN/rD+VAHq3iT4wvDC1r4asZWJG03Vyu38l6/yrzDVdVn1WCW41aG6vb52OyZ59qxD2QCqzTxg8EUhuUOBk5+lAEGk6lqelNM+nzyW7TRmOQqPvKe3Sq6QSF97RFsnJB4zV43EeOh56Zpr3KjjBB9CKAGyGV4RElvbwgEHKJ82f97k1Hei6nkNzPJ50nGfXA6U83PbNQNdNk9xQB9C2E9vqnh3T57fHlT2ybV/ukDBH5iuU8e6NNHZf2lawki1+aZZOUZT1O0dcY/Wsb4S+KBhvDd3IsSyN5lpITja3dc+9euadIpjHmKDu4ZW5oA8d8E+O7rf9gu7eAQLudXRdgiTHTjis7x14i1S9lNj9sMtiwDKQVOc9sqSK9D8a/DOW4WS48MyxwxTgmW0wFB46Lgdz615qvgnxDawPFeaHfrKzgKscRfgdTx+lAEWn6pqj6J/ZdqsjjzVaSeLLOkY/hx9a9m8D69Y6rZXEVjHeCK0jWMyTqBubGPXqetcb4R+GetmUS3GbC3dCJHl4IIIIwo55H5GvSxbWWj6fFZ2pcwxD/WOctIfUnvQBmX12sc/l+WMoApyaK5rU9T33sjL83PWigD3WZWm8R2Q4AAY/pUersFuCvtzjinGGS316KaSZnVkITiotaUC74PJGeTQBQkkdVwfl9hUXmFh1zUs8se9mllQsTyxPWmGa3XGJEcewoAUMSCBjB7U4ITjt61HJPbqozuXJ6kEU97q0L4WTIUc4GaAHqpXrgD604soXmVCAOxrOv8AWLWEhf7OurvuEity/wD9asSfWvENxKRY+Er8L0BkQJkfi1AHRpqFrukVDK7KdpCxM364psl702wXR9vLx/OsEXHjpk2xeG7eM5zma5X+QNQyn4klSFs9FjA7EszfTAoA0bqy0+bVft82gteXQ4SSVkbZ9AT8v4CrVxqt8sW5dMCqoySznj8lrjL3UPihulFvFb7lxhYbI4/AsayJ9M+L+pwtFPcPFG/DYmjTj/gNAHaSXkGq2cqx7POifLov8J9Oea3tGtpdS0hoLO5EF/Evy5AIdR04P1x+Rry/wP4F8caDrZvCLQwS8XEbT5Lj1HB5ru7Wd7W/zHI0EkbfQg0AVPB2saxaeOotB161ktbieKSPL/dkYDcNpwARgdvWuZuku7fxjqukNGghkt7iRWx8xYDdj8hXsVvr1leJD/amnwzzRHMM4Uboz6jPQ/Q1Q1610nR9Vn1HULETHUoRBHcBcmFsHr7EHFAHmPw4+HaeK/E8fiHU5pLfStJZZGZWH76QEER+o+tc7+0Zrv8Aafj2VW4W2iCADsT2/AYro/BvjK20DRdTt7icKhk8yMA/eIyOPfpXjXjbVW1bX7nUOV89920nJUdKAMO4+aXPb61at75oYxHHEij271BBBNMQIo2YnpgVoR6HMED3V5YWgPaWcbv++VyaABNRkYbSq5xUUl6x9KryR+XKyo6yBTgOucH3GaURbjlgwU+gyc0ATWmpT217b3kbESQSLIp9MGveP2gpWu/A+ma3GuI7pYmLD1YA14TbaHq1wm6HTbyVT3SBiP5V9CfE4XWo/CLT9AsdLklktoLWOQspDmQqCAi+3egCH9ni8a6+FWuWYG97W4Y49Ay//Wr5/wBXmcapdrkjEzfzr3X9n6y1Hw3pHiaPUtMuEvbiKP7PaSnZ5qgkE/hkZryjxX4Z1qXxRqBh0mZR5pZvLXMaZ/2jgUAcr577vvEU3zHyfmNW5NLvhdG3WEyyjqsREn/oOa2LLwH4uvFVrfw/fsrdCYio/WgDm/Mb3oLNjrXoth8GPGdwA0kNna57SzjI/LNXR8D/ABRk5vNNGOvzt/hQB5YGyaVZXV9ysVPqK9Zg+BfiBuH1TTV+m8/0q5D8B7/A8/XrdP8Adt2P9aAPGmdj1J/Ok3MTzk17pB8BbdW/0jxI7D0jtsH9TWja/BbwxAc3NzqVxjtvVQfyFAHzyS1Ifevpq2+F3gm3IzpMkp9ZZmb+tbNl4L8LWmPI0HTVOeGMIY/rQB8nQeYsqtECXBypAyQa9U8G+OpVSK18QJJBIeEuXUqsn1J717Z/Zen24xDaW8P+5CB/SqWs+HdI1eFLfVbKG7iByoZeVPqMdKAM7TtbtpEQwTrJu6YPI/CtiLUJcAhgPXJxWHD8OfDNqwaz+2W47Kty2PwBqaTwPpu0CPWNXGey3PA/SgC9qmrW8Me6WVWIGWLHivLfGPjRZBIsEuMnCBeT+Vd7P8PNKk2rNqOqyZHe4B/pVEfCfwiJi8y307nqZLk5/SgDxC5k1y+mNxFb3iRnhVjVsAf1or32H4YeC1Ta1jeZHpdt/jRQB6VqSbkgLc7WB6YqDVbS3DxsY4zx/dFXNRINvGAuOnWk1FC8UQwAMHrQBi+VCB8owOwAqWOH+E7tw6A9ql8tlw3T8KbvCPtMmGxmgBDbxmQtJDG5UcEqDj8aeFVVwqqp78UDazDa2fWpFXqOORjmgBC+ANpz9KY7NxyetWFT5GZsEdAB3NNUc9D9MUAMBOdzLyMn60xiy/OF+bB5Iq3FlmCqnQHNKn3x9eTQBQt9xOOc4PQVIFZmAGAPpVmGJidp4HftUohI644PQ80Acb4r8L6p4hmwnia906zxjyLaMKSfUtnJrFsvhYNMjkl07X743b/x3Lb489yVHOffNeliL/aJPsKUw8K3PPbHWgDzt/CviuNVWHWrBMHLKquwbntnpWl4z8UWuo/DS6s7zTZnvU/ckKR8sg4DfTvXZtAp+ZlIOenYVmXvhmzv5Hkjkkgdx8wVVYN74I60AfMGp+HpLXV7TTbPxALu3vhuaQW7Dy5MZK4Pv3FdOvw6sxFbxWWhajqt/MMv5l15ca8ck4UflmvdvCvg7SNBlubmJBPdXTAyXEiKGAHQAAAAVvEIuRjBHvQB8yJ8HvFt1cNt0iCyj97kFR+pNWdN+Cnia4mZblbS0jVsb2k3bvcBf/rV9JvJsCtwCencGmSfONynAH3gB0oA8l0P4H6HAok1a/nu37xxDy1/qa7PS/A/hTSApstEtBIP+Wki+Y35tmujVpC3yjcO2KbMjkjjHrntQBWW3QcFggxxxgCqPiGbUL7T59LtItOieRCn2pgdwGMbsY6j1zWnIqqSCMg1WWIeZyAAe+elAGD4J8N6f4Mm+22UR1HUfLKSz3khZpAevJzge1V77wn/AMJJ4lTWvEaWr20K7LexgU7Mk/efpuP4V1s8abR8ysfyqW2iXyyW4b05oAqW2lWdioWys4IE6FUjVMfkKeISuNjbRnkZ61d+XaMqTz1pF8oHIUE+hJoAolDvxwCfSmiNWfDAsw7jrWicZysG0n8R/wDWqF0ZmIZQhxnIPNAFZki6cjHc81DKQFO0Egdx0qYrtbazcE/XNJuUAZz9R0oAhUhuuPzpWaIkDJ/EcipGVeT5ZfPIOKVfNcD5eB0GMZoAhDRg8bj/AMBpBhicRsQPXipfljZpHPk49ccUB/MywkLj2NADPsse37xyeoPFH2OFcFnXrSy7ecPn61Dg8ruKnrwM0ASPEoXb8hI6HNQSxQlgzFc+tTHa6/6zOfzppjjVcyc+xNAERhRXBO3aevfNTRrbjpGGI9D/AI0vlwbQVj/Et0qYwwvg72Bx60AVysSkjycf8Boq6IbfAyrfjRQBcu9rzou0kfypdTBEcJ3d8YpLhhlCWH3ucmqmqM7JuWQLhvWgCORdq5YkE8CoTDCxJ5Y88+tStGDtZpMt1I9KdJGAisWYjOAFPU+9ADPs6lSwyBjpToF+RcKwHYZokaZkCKSq+uOakVMsDkY+lAEzHA27cf7v86R1GOOD0/CkdQw3NIQeOR0xTk8sllTkDGSTQAibgHIBPy4OKltYkyFK5z/DT4+chdoQ8E5pUjVXDZOfXNACI0eMj88VO/8ArNoTPfgUkcLqSPJPXrWgqyGEbQgbGCO9AFIwkqjuVVjxikfCxFe+cqcVcjhJQiZgpzxQUt42DMd3vigDK3COULI4BkyoBON30qTasTKQ/PBGDU1ysKFiBuUnioVkzjZGBjn60APdlA4GQR09DTQyEj5QWA/P2pDIWxmMYHQYpJkIGDjaRx70AO8zg/uzg9B70zbNkNjb6HsaWKJmB2kYUdPanrvZCkYJU+vagBuDv+UgE9VH9Kftf7pIwT1PampF83JAb2qSRBj5nwuP1oAhaJwCj4KnqD/SoPs8e/cGBA9as4ymDk88Go2BEgA257HHSgBkgt9gyCCO5PWponjVQgizUE52g5xxz+NLbOSATuwfwoAtRuYyzbE2lSvIHGaheINlhgCiT7pXGVPqKBIpULnGOmKAEG3HLbgO2ajdoj25/Oi4UtuUbeCMkHk1DJGPuqCc0ALujALeWD6cUzduB2Zx1I7ZpUYxEgggdME4xUEsxycNwT1oAHZsEsWDZ9c5oeRmUHe27vzxUfzZwSCPSmuj78helADhP+98twjSEcAnOKHWQj72PcciolVtpLKrc8sDg/lUqIU+XdGV7GgCIsUypJbnnjrTdx3DHUD0p7Iu4kcnsSMVGzHAk2jB780ATHyxjoGYcf8A6qieIN93BPeiKMM26OUuxHO49Pap0s5C+7dtHfbyKAIo1VsrsCn1/wDrVbMSqFVsN3pwhZY/m3v6GpY41fChWz/KgCIqM/KpA9KKuJanHOM/SigCvcyrHIuVOMjqM5NQ3UkZiKsqk555rS1BSAI/mLL1JqpNbTSI7heQOQRyaACKH5d3bAxT5fLC+WrA4HHHfvTraDYMTNyfTtUv2WPaSOPqaAIFkaONnjUNn5emahgWWSdfMOEPLA8AirkX7uF4McFsj0/CoZFi3KFA6855oArjyxOWXJXPyjsBVy0wImZUUFj0IzikYquQoVR9Kbbyjy3IJBLdKALcQLZWTkY47c0EHnB7cDNUzI3Dbsn0qVtyAZoAuhyuHkIyV4x0qVLhtg2yKv4YrMeRmhUA9+lJE7h92eB2oAvm4iY7n3/UtTpbiHBCrkdR7VTAiVsMMinl42iIVcFeR9KADz12EBRgnnNRCQnnkEdOOlNLx7SCKPOVhlR7YFAFpCCNxUAn0pkuFbacBhzxTI3yh3AhR156VF50fVWBzQBKwkU7lYLjv3pfn+9zj1zULzt5gbI249OlI1zhvmYEUAW0Jx82cdT60/cGXB446HvWcLxS2C2Sep9aDeKxdIwCycsADmgC2XAycBfx4qAOQx3MmCeQetQtMCudpHHQiq0lw2/nb+VAF15FLbRnnvimqxZ8Kxx71VWXcOo/OpIZPlwCN3p60AW9x6k8jvih9uDt2hj1I6VXM2Rg4+meacW3AEY+lAAwZVzu9/rQWkkz+7ZR7dqRX98j0qKRuDtdiD1oAURTMejMD/EeopGtmAG5c89d39KRnXYVeVx6e1NWWSFc7VYdj60AKsIVcD+dTLE+AduB64zzUPnK5XczRDpx3qY3KbeGKnpz3oAHhjZdzqGbPBzSKkMXJjj+YY98VXnuoum7GO46VBLK+3zI3QMfUcEUAX5oI2TzIy2f7u4c1TKJ6jg9MZqIXBcjcwB+nGaUyon8eM+negCfy02Eqo3elKskqdgozwKptOp4Dt17HrSozHlWcfU0AaYumA5XHPrUkc0RP3ipznIPU1keXIRncT9T1ozyuDg/TpQB0QuHx8sZI9SaKzIbvbGBknFFAG3vkmkfZtUyYHNJcSNa2zJuLNgkkiiigCpDdNJt+UDK5I9ae8hjiLyDJJxgUUUAQO25gxAGQOBUU/Lxntu5HrRRQA98MAVGPSmglB82Dn2oooATz5OVVsDPpTZZZA5XIIoooAajMZAGYkdxUzsA3TgUUUAPWZvqMelNMrbsjgUUUATBYt4G3qO9JsUscZGRx7UUUAQs20ckn2qGRAjJtChMccc0UUAQNIzMRn5fSq88rq3lq2AKKKAGJIfM6nNSy3e1NxBwPSiigBn2hmwvOD60yd237ckAHHWiigCSBDIpG4gjoaZ5yrIRhsj3oooAe0zSquOCO/rUS3UkYOGODRRQALc7YyY9wbOWOetRvdOw+bOPrRRQAq3O4EjIx1qKS8+bG0n60UUAMW+wC205z+VMbVTzuUkY5GKKKAKMurKuf3Z/Kqz66keD5T+naiigCKbxJbpH5ghmBHUDH+NPsdaivQPLWVee+P8AGiigDXikydwyParUL/Nk5NFFAFgtk85x6Uzzkiz8poooAozantcrsNFFFAH/2Q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3" descr="thumbnail_SWPC57(H)-E1(b).7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523" y="3035741"/>
            <a:ext cx="4858177" cy="3200401"/>
          </a:xfrm>
          <a:prstGeom prst="rect">
            <a:avLst/>
          </a:prstGeom>
        </p:spPr>
      </p:pic>
      <p:pic>
        <p:nvPicPr>
          <p:cNvPr id="6" name="Picture 5" descr="thumbnail_swcpc57(E)-PartII.95.jpg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70" y="3035741"/>
            <a:ext cx="4855464" cy="3200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7950" y="3146406"/>
            <a:ext cx="2905084" cy="307777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cs typeface="Footlight MT Light"/>
              </a:rPr>
              <a:t>Scrap Metal Drive at Lubbock High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2377" y="5712922"/>
            <a:ext cx="2370031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cs typeface="Footlight MT Light"/>
              </a:rPr>
              <a:t>Women bringing scrap metal to a collection site.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9617" y="6289396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5449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103" y="145772"/>
            <a:ext cx="9601200" cy="1234214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Footlight MT Light"/>
                <a:cs typeface="Footlight MT Light"/>
              </a:rPr>
              <a:t>Lubbock on The Rise</a:t>
            </a:r>
            <a:r>
              <a:rPr lang="en-US" dirty="0">
                <a:latin typeface="Footlight MT Light"/>
                <a:cs typeface="Footlight MT Light"/>
              </a:rPr>
              <a:t/>
            </a:r>
            <a:br>
              <a:rPr lang="en-US" dirty="0">
                <a:latin typeface="Footlight MT Light"/>
                <a:cs typeface="Footlight MT Light"/>
              </a:rPr>
            </a:br>
            <a:r>
              <a:rPr lang="en-US" dirty="0">
                <a:latin typeface="Footlight MT Light"/>
                <a:cs typeface="Footlight MT Light"/>
              </a:rPr>
              <a:t>	-Life in the 1940’s</a:t>
            </a:r>
            <a:br>
              <a:rPr lang="en-US" dirty="0">
                <a:latin typeface="Footlight MT Light"/>
                <a:cs typeface="Footlight MT Light"/>
              </a:rPr>
            </a:br>
            <a:r>
              <a:rPr lang="en-US" dirty="0">
                <a:latin typeface="Footlight MT Light"/>
                <a:cs typeface="Footlight MT Light"/>
              </a:rPr>
              <a:t/>
            </a:r>
            <a:br>
              <a:rPr lang="en-US" dirty="0">
                <a:latin typeface="Footlight MT Light"/>
                <a:cs typeface="Footlight MT Light"/>
              </a:rPr>
            </a:br>
            <a:endParaRPr lang="en-US" dirty="0">
              <a:latin typeface="Footlight MT Light"/>
              <a:cs typeface="Footlight MT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103" y="1856770"/>
            <a:ext cx="83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Lubbock Military parade on Broadway street.</a:t>
            </a:r>
            <a:endParaRPr lang="en-US" sz="2800" dirty="0"/>
          </a:p>
        </p:txBody>
      </p:sp>
      <p:pic>
        <p:nvPicPr>
          <p:cNvPr id="5" name="Content Placeholder 4" descr="thumbnail_wr.c.10.10.7.5.1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03" y="2616200"/>
            <a:ext cx="5221224" cy="3959352"/>
          </a:xfrm>
        </p:spPr>
      </p:pic>
      <p:pic>
        <p:nvPicPr>
          <p:cNvPr id="10" name="Picture 9" descr="thumbnail_wr.c.17N.4.6.1.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601" y="2616200"/>
            <a:ext cx="521970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2667000"/>
            <a:ext cx="2891839" cy="584776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cs typeface="Footlight MT Light"/>
              </a:rPr>
              <a:t>Military personnel march in downtown Lubbock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9881" y="6596318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17366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r.c.10.1.14.1.1.jp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"/>
          <a:stretch/>
        </p:blipFill>
        <p:spPr>
          <a:xfrm>
            <a:off x="6809578" y="2431797"/>
            <a:ext cx="4617720" cy="40325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123" y="249886"/>
            <a:ext cx="9601200" cy="1234214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Footlight MT Light"/>
                <a:cs typeface="Footlight MT Light"/>
              </a:rPr>
              <a:t>Lubbock on The Rise</a:t>
            </a:r>
            <a:r>
              <a:rPr lang="en-US" dirty="0">
                <a:latin typeface="Footlight MT Light"/>
                <a:cs typeface="Footlight MT Light"/>
              </a:rPr>
              <a:t/>
            </a:r>
            <a:br>
              <a:rPr lang="en-US" dirty="0">
                <a:latin typeface="Footlight MT Light"/>
                <a:cs typeface="Footlight MT Light"/>
              </a:rPr>
            </a:br>
            <a:r>
              <a:rPr lang="en-US" dirty="0">
                <a:latin typeface="Footlight MT Light"/>
                <a:cs typeface="Footlight MT Light"/>
              </a:rPr>
              <a:t>	-Life in the 1940’s</a:t>
            </a:r>
            <a:br>
              <a:rPr lang="en-US" dirty="0">
                <a:latin typeface="Footlight MT Light"/>
                <a:cs typeface="Footlight MT Light"/>
              </a:rPr>
            </a:br>
            <a:r>
              <a:rPr lang="en-US" dirty="0">
                <a:latin typeface="Footlight MT Light"/>
                <a:cs typeface="Footlight MT Light"/>
              </a:rPr>
              <a:t/>
            </a:r>
            <a:br>
              <a:rPr lang="en-US" dirty="0">
                <a:latin typeface="Footlight MT Light"/>
                <a:cs typeface="Footlight MT Light"/>
              </a:rPr>
            </a:br>
            <a:endParaRPr lang="en-US" dirty="0">
              <a:latin typeface="Footlight MT Light"/>
              <a:cs typeface="Footlight MT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578" y="2556657"/>
            <a:ext cx="2753522" cy="584775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cs typeface="Footlight MT Light"/>
              </a:rPr>
              <a:t>Brave men pledging their oath to serve.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9123" y="1758768"/>
            <a:ext cx="830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Increased Military Recruitment</a:t>
            </a:r>
            <a:endParaRPr lang="en-US" sz="2800" dirty="0"/>
          </a:p>
        </p:txBody>
      </p:sp>
      <p:pic>
        <p:nvPicPr>
          <p:cNvPr id="10" name="Picture 9" descr="thumbnail_wr.c.10.3.4.1.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970" y="2429199"/>
            <a:ext cx="4615150" cy="40351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3923" y="2541709"/>
            <a:ext cx="1734877" cy="584776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Footlight MT Light"/>
              </a:rPr>
              <a:t>“I want </a:t>
            </a:r>
            <a:r>
              <a:rPr lang="en-US" sz="1600" u="sng" dirty="0">
                <a:cs typeface="Footlight MT Light"/>
              </a:rPr>
              <a:t>YOU</a:t>
            </a:r>
            <a:r>
              <a:rPr lang="en-US" sz="1600" dirty="0">
                <a:cs typeface="Footlight MT Light"/>
              </a:rPr>
              <a:t>…” sign on the door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25782" y="646430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21181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Lubbock schools in the 1940</a:t>
            </a:r>
            <a:r>
              <a:rPr lang="en-US" sz="4000" dirty="0">
                <a:latin typeface="Footlight MT Light" charset="0"/>
                <a:ea typeface="Footlight MT Light" charset="0"/>
                <a:cs typeface="Footlight MT Light" charset="0"/>
              </a:rPr>
              <a:t>s</a:t>
            </a:r>
            <a:endParaRPr lang="en-US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1939-1944</a:t>
            </a:r>
          </a:p>
        </p:txBody>
      </p:sp>
    </p:spTree>
    <p:extLst>
      <p:ext uri="{BB962C8B-B14F-4D97-AF65-F5344CB8AC3E}">
        <p14:creationId xmlns:p14="http://schemas.microsoft.com/office/powerpoint/2010/main" val="356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821" y="261052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Schools in the 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21" y="1173993"/>
            <a:ext cx="10058400" cy="4896853"/>
          </a:xfrm>
        </p:spPr>
        <p:txBody>
          <a:bodyPr>
            <a:normAutofit/>
          </a:bodyPr>
          <a:lstStyle/>
          <a:p>
            <a:r>
              <a:rPr lang="en-US" sz="3200" dirty="0"/>
              <a:t>Bean Elementary School </a:t>
            </a:r>
            <a:r>
              <a:rPr lang="mr-IN" sz="3200" dirty="0"/>
              <a:t>–</a:t>
            </a:r>
            <a:r>
              <a:rPr lang="en-US" sz="3200" dirty="0"/>
              <a:t> 1939 </a:t>
            </a:r>
          </a:p>
          <a:p>
            <a:pPr lvl="1"/>
            <a:r>
              <a:rPr lang="en-US" sz="2800" dirty="0"/>
              <a:t>Named after George R. Bean (1874-1962) </a:t>
            </a:r>
          </a:p>
          <a:p>
            <a:pPr lvl="2"/>
            <a:r>
              <a:rPr lang="en-US" sz="2000" dirty="0"/>
              <a:t>Served many years as County Judge</a:t>
            </a:r>
          </a:p>
          <a:p>
            <a:pPr lvl="2"/>
            <a:r>
              <a:rPr lang="en-US" sz="2000" dirty="0"/>
              <a:t>President of the School Board (1907-09) </a:t>
            </a:r>
          </a:p>
          <a:p>
            <a:pPr lvl="1"/>
            <a:r>
              <a:rPr lang="en-US" sz="2800" dirty="0"/>
              <a:t>First Principal: </a:t>
            </a:r>
          </a:p>
          <a:p>
            <a:pPr lvl="2"/>
            <a:r>
              <a:rPr lang="en-US" sz="2000" dirty="0" err="1"/>
              <a:t>Kary</a:t>
            </a:r>
            <a:r>
              <a:rPr lang="en-US" sz="2000" dirty="0"/>
              <a:t> Mathis (1940-50)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848" y="3365011"/>
            <a:ext cx="5656121" cy="3130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8323" y="6495538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19570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32839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Bean Elementary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Cafeteria Addition, 1942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4EBA04-DBEF-42A3-B88F-5D5CFF1DA8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70784" y="1236784"/>
            <a:ext cx="6858000" cy="4384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2E4221-37C7-4ED3-931A-414C1E10AD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808419"/>
            <a:ext cx="6085661" cy="456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91" y="247194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Schools in the 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091" y="1173990"/>
            <a:ext cx="9601200" cy="4896853"/>
          </a:xfrm>
        </p:spPr>
        <p:txBody>
          <a:bodyPr>
            <a:normAutofit/>
          </a:bodyPr>
          <a:lstStyle/>
          <a:p>
            <a:r>
              <a:rPr lang="en-US" sz="3200" dirty="0"/>
              <a:t>Roscoe Wilson Elementary School </a:t>
            </a:r>
            <a:r>
              <a:rPr lang="mr-IN" sz="3200" dirty="0"/>
              <a:t>–</a:t>
            </a:r>
            <a:r>
              <a:rPr lang="en-US" sz="3200" dirty="0"/>
              <a:t> 1940 </a:t>
            </a:r>
          </a:p>
          <a:p>
            <a:pPr lvl="1"/>
            <a:r>
              <a:rPr lang="en-US" sz="2800" dirty="0"/>
              <a:t>Named after Roscoe Wilson (1881-1936) </a:t>
            </a:r>
          </a:p>
          <a:p>
            <a:pPr lvl="2"/>
            <a:r>
              <a:rPr lang="en-US" sz="2000" dirty="0"/>
              <a:t>First president of the Lubbock Chamber of Commerce </a:t>
            </a:r>
            <a:r>
              <a:rPr lang="mr-IN" sz="2000" dirty="0"/>
              <a:t>–</a:t>
            </a:r>
            <a:r>
              <a:rPr lang="en-US" sz="2000" dirty="0"/>
              <a:t> 1913 </a:t>
            </a:r>
          </a:p>
          <a:p>
            <a:pPr lvl="2"/>
            <a:r>
              <a:rPr lang="en-US" sz="2000" dirty="0"/>
              <a:t>Served as an LISD Trustee </a:t>
            </a:r>
          </a:p>
          <a:p>
            <a:pPr lvl="1"/>
            <a:r>
              <a:rPr lang="en-US" sz="2800" dirty="0"/>
              <a:t>First Principal: </a:t>
            </a:r>
          </a:p>
          <a:p>
            <a:pPr lvl="2"/>
            <a:r>
              <a:rPr lang="en-US" sz="2000" dirty="0"/>
              <a:t>Ivy Savage (1940-65)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562" y="3294345"/>
            <a:ext cx="6588689" cy="3444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7051" y="6181243"/>
            <a:ext cx="3585807" cy="523220"/>
          </a:xfrm>
          <a:prstGeom prst="rect">
            <a:avLst/>
          </a:prstGeom>
          <a:solidFill>
            <a:schemeClr val="bg2">
              <a:alpha val="7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Roscoe </a:t>
            </a:r>
            <a:r>
              <a:rPr lang="en-US" sz="1400"/>
              <a:t>Wilson Elementary during the early 1940s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67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710" y="227818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Roscoe Wilson Elementary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Cafeteria Addition, 1942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3E1A15-FE93-467E-98AE-6AC990FFC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10" y="1713718"/>
            <a:ext cx="6030351" cy="4522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EB4D85-0B92-4747-9434-205AE37D7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93628" y="1038112"/>
            <a:ext cx="6236481" cy="41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Schools in the 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068" y="1187843"/>
            <a:ext cx="9601200" cy="4896853"/>
          </a:xfrm>
        </p:spPr>
        <p:txBody>
          <a:bodyPr>
            <a:normAutofit/>
          </a:bodyPr>
          <a:lstStyle/>
          <a:p>
            <a:r>
              <a:rPr lang="en-US" sz="3600" dirty="0"/>
              <a:t>Cafeteria Addition </a:t>
            </a:r>
            <a:r>
              <a:rPr lang="mr-IN" sz="3600" dirty="0"/>
              <a:t>–</a:t>
            </a:r>
            <a:r>
              <a:rPr lang="en-US" sz="3600" dirty="0"/>
              <a:t> 1942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A80C14-3D5A-4F6F-982D-59423E3409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25" y="2226631"/>
            <a:ext cx="4853353" cy="3640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D110FD-6172-4F79-BF6A-9992AC8EFA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328" y="1788020"/>
            <a:ext cx="6281672" cy="47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4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2663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U.S. Presidents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6041" y="5458068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Franklin D. Roosevelt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1933 -1945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0822" y="5063480"/>
            <a:ext cx="32347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http://</a:t>
            </a:r>
            <a:r>
              <a:rPr lang="en-US" sz="800" dirty="0" err="1"/>
              <a:t>totallyhistory.com</a:t>
            </a:r>
            <a:r>
              <a:rPr lang="en-US" sz="800" dirty="0"/>
              <a:t>/franklin-</a:t>
            </a:r>
            <a:r>
              <a:rPr lang="en-US" sz="800" dirty="0" err="1"/>
              <a:t>roosevelt</a:t>
            </a:r>
            <a:r>
              <a:rPr lang="en-US" sz="1050" dirty="0"/>
              <a:t>/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9148" y="1323474"/>
            <a:ext cx="3178624" cy="374066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733" y="1323474"/>
            <a:ext cx="3085432" cy="3740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64694" y="5458067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Harry S. Truman 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1945 - 1953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12084" y="5082716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en.wikipedia.org</a:t>
            </a:r>
            <a:r>
              <a:rPr lang="en-US" sz="800" dirty="0"/>
              <a:t>/wiki/</a:t>
            </a:r>
            <a:r>
              <a:rPr lang="en-US" sz="800" dirty="0" err="1"/>
              <a:t>Harry_S._Truman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85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9485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Schools in the 1940s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6281"/>
            <a:ext cx="9601200" cy="4896853"/>
          </a:xfrm>
        </p:spPr>
        <p:txBody>
          <a:bodyPr>
            <a:normAutofit/>
          </a:bodyPr>
          <a:lstStyle/>
          <a:p>
            <a:r>
              <a:rPr lang="en-US" sz="3200" dirty="0"/>
              <a:t>McWhorter Elementary School </a:t>
            </a:r>
            <a:r>
              <a:rPr lang="mr-IN" sz="3200" dirty="0"/>
              <a:t>–</a:t>
            </a:r>
            <a:r>
              <a:rPr lang="en-US" sz="3200" dirty="0"/>
              <a:t> 1944</a:t>
            </a:r>
          </a:p>
          <a:p>
            <a:pPr lvl="1"/>
            <a:r>
              <a:rPr lang="en-US" sz="2800" dirty="0"/>
              <a:t>Named after Burton Owen McWhorter (1867-1940)   </a:t>
            </a:r>
          </a:p>
          <a:p>
            <a:pPr lvl="2"/>
            <a:r>
              <a:rPr lang="en-US" sz="2000" dirty="0"/>
              <a:t>Invested in first ice plant and electric plant in Lubbock </a:t>
            </a:r>
          </a:p>
          <a:p>
            <a:pPr lvl="2"/>
            <a:r>
              <a:rPr lang="en-US" sz="2000" dirty="0"/>
              <a:t>Served on the City Council (1910-14) </a:t>
            </a:r>
          </a:p>
          <a:p>
            <a:pPr lvl="2"/>
            <a:r>
              <a:rPr lang="en-US" sz="2000" dirty="0"/>
              <a:t>Served on the Lubbock Chamber of Commerce </a:t>
            </a:r>
          </a:p>
          <a:p>
            <a:pPr lvl="2"/>
            <a:r>
              <a:rPr lang="en-US" sz="2000" dirty="0"/>
              <a:t>Leader in securing property for a new school building in 1909 </a:t>
            </a:r>
          </a:p>
          <a:p>
            <a:pPr lvl="1"/>
            <a:r>
              <a:rPr lang="en-US" sz="2800" dirty="0"/>
              <a:t>First Principal: </a:t>
            </a:r>
          </a:p>
          <a:p>
            <a:pPr lvl="2"/>
            <a:r>
              <a:rPr lang="en-US" sz="2000" dirty="0" err="1"/>
              <a:t>Reuby</a:t>
            </a:r>
            <a:r>
              <a:rPr lang="en-US" sz="2000" dirty="0"/>
              <a:t> S. Rhodes (1944-52) </a:t>
            </a:r>
          </a:p>
          <a:p>
            <a:pPr lvl="2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843408" y="2865008"/>
            <a:ext cx="2880584" cy="467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95476" y="6642557"/>
            <a:ext cx="17764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Lubbock Independent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87056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>
                <a:latin typeface="Footlight MT Light" charset="0"/>
                <a:ea typeface="Footlight MT Light" charset="0"/>
                <a:cs typeface="Footlight MT Light" charset="0"/>
              </a:rPr>
              <a:t>Lubbock High Yearbook Pictures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3886680"/>
            <a:ext cx="6831673" cy="1400937"/>
          </a:xfrm>
        </p:spPr>
        <p:txBody>
          <a:bodyPr>
            <a:normAutofit/>
          </a:bodyPr>
          <a:lstStyle/>
          <a:p>
            <a:r>
              <a:rPr lang="en-US" dirty="0"/>
              <a:t>“The Westerner” </a:t>
            </a:r>
          </a:p>
          <a:p>
            <a:r>
              <a:rPr lang="en-US" dirty="0"/>
              <a:t>during </a:t>
            </a:r>
          </a:p>
          <a:p>
            <a:r>
              <a:rPr lang="en-US" dirty="0"/>
              <a:t>WWII </a:t>
            </a:r>
          </a:p>
        </p:txBody>
      </p:sp>
    </p:spTree>
    <p:extLst>
      <p:ext uri="{BB962C8B-B14F-4D97-AF65-F5344CB8AC3E}">
        <p14:creationId xmlns:p14="http://schemas.microsoft.com/office/powerpoint/2010/main" val="5479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929" y="12212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“The Westerner” </a:t>
            </a:r>
            <a:r>
              <a:rPr lang="mr-IN" sz="54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1942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29" y="2135694"/>
            <a:ext cx="3457184" cy="2135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67193" y="1508604"/>
            <a:ext cx="2223373" cy="4227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9013" y="55016"/>
            <a:ext cx="3576078" cy="2141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501" y="814406"/>
            <a:ext cx="2469100" cy="2148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29" y="4272528"/>
            <a:ext cx="6259437" cy="2510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967" y="814406"/>
            <a:ext cx="2382734" cy="2148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366" y="4271375"/>
            <a:ext cx="5007725" cy="2523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29" y="814406"/>
            <a:ext cx="2867572" cy="13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2647" y="2136020"/>
            <a:ext cx="3582444" cy="21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67640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“The Westerner” </a:t>
            </a:r>
            <a:r>
              <a:rPr lang="mr-IN" sz="54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1943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278484" y="75154"/>
            <a:ext cx="2884427" cy="3804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" y="1045923"/>
            <a:ext cx="2159738" cy="2833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219" y="1045922"/>
            <a:ext cx="2159736" cy="283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224" y="1051431"/>
            <a:ext cx="2152468" cy="2827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181" y="3852732"/>
            <a:ext cx="2159738" cy="2978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18" y="3852733"/>
            <a:ext cx="2159738" cy="2978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360" y="3879224"/>
            <a:ext cx="1936551" cy="2925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655" y="3826240"/>
            <a:ext cx="2171779" cy="2978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1853" y="1046682"/>
            <a:ext cx="2202590" cy="2832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7" y="3826240"/>
            <a:ext cx="2937053" cy="297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65" y="221974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“The Westerner” </a:t>
            </a:r>
            <a:r>
              <a:rPr lang="mr-IN" sz="54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1944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04615" y="228800"/>
            <a:ext cx="1281308" cy="28621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5973" y="3923492"/>
            <a:ext cx="2928340" cy="2871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8574" y="1932446"/>
            <a:ext cx="2581330" cy="2893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30574" y="3983232"/>
            <a:ext cx="2782661" cy="2871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62422" y="1078578"/>
            <a:ext cx="3016430" cy="2881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18344" y="1116331"/>
            <a:ext cx="3008479" cy="2814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79133" y="4001696"/>
            <a:ext cx="2782662" cy="283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54211" y="3999656"/>
            <a:ext cx="2932045" cy="26893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37673" y="-871028"/>
            <a:ext cx="1871868" cy="3637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04139" y="1791042"/>
            <a:ext cx="2595604" cy="27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Meet the people of Lubbock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1940-1946</a:t>
            </a:r>
          </a:p>
        </p:txBody>
      </p:sp>
    </p:spTree>
    <p:extLst>
      <p:ext uri="{BB962C8B-B14F-4D97-AF65-F5344CB8AC3E}">
        <p14:creationId xmlns:p14="http://schemas.microsoft.com/office/powerpoint/2010/main" val="13933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2505"/>
            <a:ext cx="9601200" cy="1786689"/>
          </a:xfrm>
        </p:spPr>
        <p:txBody>
          <a:bodyPr/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Ross Ayers (1910-2001)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84723"/>
            <a:ext cx="9601200" cy="513748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Schools and Honors:</a:t>
            </a:r>
          </a:p>
          <a:p>
            <a:pPr lvl="1"/>
            <a:r>
              <a:rPr lang="en-US" b="1" i="0" dirty="0"/>
              <a:t>Texas Tech University </a:t>
            </a:r>
            <a:r>
              <a:rPr lang="mr-IN" b="1" i="0" dirty="0"/>
              <a:t>–</a:t>
            </a:r>
            <a:r>
              <a:rPr lang="en-US" b="1" i="0" dirty="0"/>
              <a:t> 1934 </a:t>
            </a:r>
          </a:p>
          <a:p>
            <a:pPr lvl="1"/>
            <a:r>
              <a:rPr lang="en-US" dirty="0"/>
              <a:t>TTU Letterman - 1930-32 </a:t>
            </a:r>
          </a:p>
          <a:p>
            <a:pPr lvl="1"/>
            <a:r>
              <a:rPr lang="en-US" dirty="0"/>
              <a:t>TTU Football Captain </a:t>
            </a:r>
            <a:r>
              <a:rPr lang="mr-IN" dirty="0"/>
              <a:t>–</a:t>
            </a:r>
            <a:r>
              <a:rPr lang="en-US" dirty="0"/>
              <a:t> 1932 </a:t>
            </a:r>
          </a:p>
          <a:p>
            <a:pPr lvl="1"/>
            <a:r>
              <a:rPr lang="en-US" dirty="0"/>
              <a:t>Texas Tech Athletic Hall of Fame </a:t>
            </a:r>
            <a:r>
              <a:rPr lang="mr-IN" dirty="0"/>
              <a:t>–</a:t>
            </a:r>
            <a:r>
              <a:rPr lang="en-US" dirty="0"/>
              <a:t> 1966 </a:t>
            </a:r>
          </a:p>
          <a:p>
            <a:r>
              <a:rPr lang="en-US" sz="3200" dirty="0"/>
              <a:t>Armed Services</a:t>
            </a:r>
          </a:p>
          <a:p>
            <a:pPr lvl="1"/>
            <a:r>
              <a:rPr lang="en-US" dirty="0"/>
              <a:t>National Guard </a:t>
            </a:r>
            <a:r>
              <a:rPr lang="mr-IN" dirty="0"/>
              <a:t>–</a:t>
            </a:r>
            <a:r>
              <a:rPr lang="en-US" dirty="0"/>
              <a:t> 1932 </a:t>
            </a:r>
          </a:p>
          <a:p>
            <a:pPr lvl="1"/>
            <a:r>
              <a:rPr lang="en-US" dirty="0"/>
              <a:t>U.S. Army Officer </a:t>
            </a:r>
            <a:r>
              <a:rPr lang="mr-IN" dirty="0"/>
              <a:t>–</a:t>
            </a:r>
            <a:r>
              <a:rPr lang="en-US" dirty="0"/>
              <a:t> 1938 </a:t>
            </a:r>
          </a:p>
          <a:p>
            <a:pPr lvl="1"/>
            <a:r>
              <a:rPr lang="en-US" dirty="0"/>
              <a:t>WWII Veteran </a:t>
            </a:r>
          </a:p>
          <a:p>
            <a:pPr lvl="1"/>
            <a:r>
              <a:rPr lang="en-US" dirty="0"/>
              <a:t>Awarded Silver Star for Gallantry in Action </a:t>
            </a:r>
            <a:r>
              <a:rPr lang="mr-IN" dirty="0"/>
              <a:t>–</a:t>
            </a:r>
            <a:r>
              <a:rPr lang="en-US" dirty="0"/>
              <a:t> WWII </a:t>
            </a:r>
          </a:p>
          <a:p>
            <a:pPr lvl="1"/>
            <a:r>
              <a:rPr lang="en-US" dirty="0"/>
              <a:t>Appointed by Governor Preston Smith as </a:t>
            </a:r>
            <a:br>
              <a:rPr lang="en-US" dirty="0"/>
            </a:br>
            <a:r>
              <a:rPr lang="en-US" dirty="0"/>
              <a:t>Adjunct General-Texas National Guard </a:t>
            </a:r>
            <a:r>
              <a:rPr lang="mr-IN" dirty="0"/>
              <a:t>–</a:t>
            </a:r>
            <a:r>
              <a:rPr lang="en-US" dirty="0"/>
              <a:t> 1969-73</a:t>
            </a:r>
          </a:p>
          <a:p>
            <a:pPr lvl="1"/>
            <a:r>
              <a:rPr lang="en-US" dirty="0"/>
              <a:t>Commander-Texas National Guard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8" y="192505"/>
            <a:ext cx="3718123" cy="637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932" y="192505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Ross Ayers (1910-2001)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932" y="1155032"/>
            <a:ext cx="9601200" cy="4712368"/>
          </a:xfrm>
        </p:spPr>
        <p:txBody>
          <a:bodyPr>
            <a:normAutofit/>
          </a:bodyPr>
          <a:lstStyle/>
          <a:p>
            <a:r>
              <a:rPr lang="en-US" sz="3200" dirty="0"/>
              <a:t>Career: </a:t>
            </a:r>
          </a:p>
          <a:p>
            <a:pPr lvl="1"/>
            <a:r>
              <a:rPr lang="en-US" sz="2800" dirty="0"/>
              <a:t>Teacher/Assistant Coach </a:t>
            </a:r>
            <a:br>
              <a:rPr lang="en-US" sz="2800" dirty="0"/>
            </a:br>
            <a:r>
              <a:rPr lang="en-US" sz="2800" dirty="0"/>
              <a:t>at Lubbock HS </a:t>
            </a:r>
          </a:p>
          <a:p>
            <a:pPr lvl="1"/>
            <a:r>
              <a:rPr lang="en-US" sz="2800" dirty="0"/>
              <a:t>Principal at </a:t>
            </a:r>
            <a:br>
              <a:rPr lang="en-US" sz="2800" dirty="0"/>
            </a:br>
            <a:r>
              <a:rPr lang="en-US" sz="2800" dirty="0"/>
              <a:t>Harwell Elementary School </a:t>
            </a:r>
            <a:r>
              <a:rPr lang="mr-IN" sz="2800" dirty="0"/>
              <a:t>–</a:t>
            </a:r>
            <a:r>
              <a:rPr lang="en-US" sz="2800" dirty="0"/>
              <a:t> 1946 </a:t>
            </a:r>
          </a:p>
          <a:p>
            <a:pPr lvl="1"/>
            <a:r>
              <a:rPr lang="en-US" sz="2800" dirty="0"/>
              <a:t>Counselor to Disabled Veterans </a:t>
            </a:r>
            <a:r>
              <a:rPr lang="mr-IN" sz="2800" dirty="0"/>
              <a:t>–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Veterans Administration </a:t>
            </a:r>
          </a:p>
          <a:p>
            <a:pPr lvl="1"/>
            <a:r>
              <a:rPr lang="en-US" sz="2800" dirty="0"/>
              <a:t>Farmer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053" y="4554146"/>
            <a:ext cx="4415589" cy="1925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788" y="543234"/>
            <a:ext cx="2359842" cy="50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573" y="240631"/>
            <a:ext cx="10891776" cy="148590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Hubert Edwin “Hub” “Big Boy” “Beck” </a:t>
            </a:r>
            <a:r>
              <a:rPr lang="en-US" dirty="0" err="1">
                <a:latin typeface="Footlight MT Light" charset="0"/>
                <a:ea typeface="Footlight MT Light" charset="0"/>
                <a:cs typeface="Footlight MT Light" charset="0"/>
              </a:rPr>
              <a:t>Bechtol</a:t>
            </a:r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 (1926-2004)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206" y="1726531"/>
            <a:ext cx="9601200" cy="4686301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sz="2400" b="1" i="0" dirty="0"/>
              <a:t>Lubbock High School </a:t>
            </a:r>
            <a:r>
              <a:rPr lang="mr-IN" sz="2400" b="1" i="0" dirty="0"/>
              <a:t>–</a:t>
            </a:r>
            <a:r>
              <a:rPr lang="en-US" sz="2400" b="1" i="0" dirty="0"/>
              <a:t> 1943 </a:t>
            </a:r>
          </a:p>
          <a:p>
            <a:pPr lvl="1"/>
            <a:r>
              <a:rPr lang="en-US" sz="2400" dirty="0"/>
              <a:t>LHS Three Sport Letterman </a:t>
            </a:r>
          </a:p>
          <a:p>
            <a:pPr lvl="1"/>
            <a:r>
              <a:rPr lang="en-US" sz="2400" dirty="0"/>
              <a:t>LHS Basketball Captain </a:t>
            </a:r>
            <a:r>
              <a:rPr lang="mr-IN" sz="2400" dirty="0"/>
              <a:t>–</a:t>
            </a:r>
            <a:r>
              <a:rPr lang="en-US" sz="2400" dirty="0"/>
              <a:t> 1943 </a:t>
            </a:r>
          </a:p>
          <a:p>
            <a:pPr lvl="1"/>
            <a:r>
              <a:rPr lang="en-US" sz="2400" b="1" i="0" dirty="0"/>
              <a:t>Texas Tech University </a:t>
            </a:r>
            <a:r>
              <a:rPr lang="mr-IN" sz="2400" b="1" i="0" dirty="0"/>
              <a:t>–</a:t>
            </a:r>
            <a:r>
              <a:rPr lang="en-US" sz="2400" b="1" i="0" dirty="0"/>
              <a:t> 1943-44</a:t>
            </a:r>
          </a:p>
          <a:p>
            <a:pPr lvl="1"/>
            <a:r>
              <a:rPr lang="en-US" sz="2400" dirty="0"/>
              <a:t>TTU Two Sport Letterman  </a:t>
            </a:r>
          </a:p>
          <a:p>
            <a:pPr lvl="1"/>
            <a:r>
              <a:rPr lang="en-US" sz="2400" dirty="0"/>
              <a:t>Little All-American </a:t>
            </a:r>
            <a:r>
              <a:rPr lang="mr-IN" sz="2400" dirty="0"/>
              <a:t>–</a:t>
            </a:r>
            <a:r>
              <a:rPr lang="en-US" sz="2400" dirty="0"/>
              <a:t> 1944 </a:t>
            </a:r>
          </a:p>
          <a:p>
            <a:pPr lvl="1"/>
            <a:r>
              <a:rPr lang="en-US" sz="2400" dirty="0"/>
              <a:t>Three-time All-American </a:t>
            </a:r>
            <a:r>
              <a:rPr lang="mr-IN" sz="2400" dirty="0"/>
              <a:t>–</a:t>
            </a:r>
            <a:r>
              <a:rPr lang="en-US" sz="2400" dirty="0"/>
              <a:t> 1944-46 </a:t>
            </a:r>
          </a:p>
          <a:p>
            <a:pPr lvl="1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Round Draft Pick </a:t>
            </a:r>
            <a:r>
              <a:rPr lang="mr-IN" sz="2400" dirty="0"/>
              <a:t>–</a:t>
            </a:r>
            <a:r>
              <a:rPr lang="en-US" sz="2400" dirty="0"/>
              <a:t> Pittsburg Steelers </a:t>
            </a:r>
            <a:r>
              <a:rPr lang="mr-IN" sz="2400" dirty="0"/>
              <a:t>–</a:t>
            </a:r>
            <a:r>
              <a:rPr lang="en-US" sz="2400" dirty="0"/>
              <a:t> 1963 </a:t>
            </a:r>
          </a:p>
          <a:p>
            <a:pPr lvl="1"/>
            <a:r>
              <a:rPr lang="en-US" sz="2400" dirty="0"/>
              <a:t>National College Football Hall of Fame </a:t>
            </a:r>
            <a:r>
              <a:rPr lang="mr-IN" sz="2400" dirty="0"/>
              <a:t>–</a:t>
            </a:r>
            <a:r>
              <a:rPr lang="en-US" sz="2400" dirty="0"/>
              <a:t> 1991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264" y="983581"/>
            <a:ext cx="2492364" cy="45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0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23" y="141790"/>
            <a:ext cx="10949650" cy="1485900"/>
          </a:xfrm>
        </p:spPr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Hubert Edwin “Hub” “Big Boy” “Beck” </a:t>
            </a:r>
            <a:r>
              <a:rPr lang="en-US" dirty="0" err="1">
                <a:latin typeface="Footlight MT Light" charset="0"/>
                <a:ea typeface="Footlight MT Light" charset="0"/>
                <a:cs typeface="Footlight MT Light" charset="0"/>
              </a:rPr>
              <a:t>Bechtol</a:t>
            </a:r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 (1926-2004)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704" y="1712088"/>
            <a:ext cx="9601200" cy="4460594"/>
          </a:xfrm>
        </p:spPr>
        <p:txBody>
          <a:bodyPr>
            <a:normAutofit/>
          </a:bodyPr>
          <a:lstStyle/>
          <a:p>
            <a:r>
              <a:rPr lang="en-US" sz="3200" dirty="0"/>
              <a:t>Armed Services: </a:t>
            </a:r>
          </a:p>
          <a:p>
            <a:pPr lvl="1"/>
            <a:r>
              <a:rPr lang="en-US" dirty="0"/>
              <a:t>U.S. Navy V-12 Program </a:t>
            </a:r>
            <a:br>
              <a:rPr lang="en-US" dirty="0"/>
            </a:br>
            <a:endParaRPr lang="en-US" dirty="0"/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NFL Baltimore Colts </a:t>
            </a:r>
            <a:r>
              <a:rPr lang="mr-IN" dirty="0"/>
              <a:t>–</a:t>
            </a:r>
            <a:r>
              <a:rPr lang="en-US" dirty="0"/>
              <a:t> 1947-50 </a:t>
            </a:r>
          </a:p>
          <a:p>
            <a:pPr lvl="1"/>
            <a:r>
              <a:rPr lang="en-US" dirty="0"/>
              <a:t>Insurance Agent &amp; Relator-Austin </a:t>
            </a:r>
          </a:p>
          <a:p>
            <a:pPr lvl="1"/>
            <a:r>
              <a:rPr lang="en-US" dirty="0"/>
              <a:t>Founding Member-West Austin Youth Sports Programs </a:t>
            </a:r>
          </a:p>
          <a:p>
            <a:pPr lvl="1"/>
            <a:r>
              <a:rPr lang="en-US" dirty="0"/>
              <a:t>Boy Scouts of America Silver Beaver &amp; Silver Antelope Awards </a:t>
            </a:r>
          </a:p>
          <a:p>
            <a:pPr lvl="1"/>
            <a:r>
              <a:rPr lang="en-US" dirty="0"/>
              <a:t>Appointed to Texas Board of Pardons and Paroles </a:t>
            </a:r>
          </a:p>
          <a:p>
            <a:pPr lvl="1"/>
            <a:r>
              <a:rPr lang="en-US" dirty="0"/>
              <a:t>Land Acquisition-Lower Colorado Authority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112" y="1129495"/>
            <a:ext cx="2379892" cy="51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1845"/>
            <a:ext cx="9601200" cy="90236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Texas Governors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468" y="1350980"/>
            <a:ext cx="2667195" cy="3739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3541" y="5412792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W. Lee </a:t>
            </a:r>
            <a:r>
              <a:rPr lang="en-US" sz="2800" dirty="0" err="1">
                <a:latin typeface="Footlight MT Light" charset="0"/>
                <a:ea typeface="Footlight MT Light" charset="0"/>
                <a:cs typeface="Footlight MT Light" charset="0"/>
              </a:rPr>
              <a:t>O’Daniel</a:t>
            </a:r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1939 - 1941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0932" y="5129206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en.wikipedia.org</a:t>
            </a:r>
            <a:r>
              <a:rPr lang="en-US" sz="800" dirty="0"/>
              <a:t>/wiki/W._Lee_O%27Daniel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270" y="1350980"/>
            <a:ext cx="2940170" cy="3739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1670" y="5412792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Coke R. Stevenson 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1941 - 1947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9061" y="5085172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en.wikipedia.org</a:t>
            </a:r>
            <a:r>
              <a:rPr lang="en-US" sz="800" dirty="0"/>
              <a:t>/wiki/</a:t>
            </a:r>
            <a:r>
              <a:rPr lang="en-US" sz="800" dirty="0" err="1"/>
              <a:t>Coke_R._Stevenson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35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970" y="168004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Kathryn Black </a:t>
            </a:r>
            <a:r>
              <a:rPr lang="mr-IN" sz="54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(1919- 1989)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970" y="1102291"/>
            <a:ext cx="9601200" cy="5511452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</a:t>
            </a:r>
          </a:p>
          <a:p>
            <a:pPr lvl="1"/>
            <a:r>
              <a:rPr lang="en-US" b="1" i="0" dirty="0"/>
              <a:t>Lubbock High School </a:t>
            </a:r>
            <a:r>
              <a:rPr lang="mr-IN" b="1" i="0" dirty="0"/>
              <a:t>–</a:t>
            </a:r>
            <a:r>
              <a:rPr lang="en-US" b="1" i="0" dirty="0"/>
              <a:t> 1937 </a:t>
            </a:r>
          </a:p>
          <a:p>
            <a:pPr lvl="2">
              <a:buFont typeface="Arial" charset="0"/>
              <a:buChar char="•"/>
            </a:pPr>
            <a:r>
              <a:rPr lang="en-US" sz="2000" i="1" dirty="0"/>
              <a:t>Played in Lubbock HS Orchestra </a:t>
            </a:r>
          </a:p>
          <a:p>
            <a:pPr lvl="1"/>
            <a:r>
              <a:rPr lang="en-US" b="1" i="0" dirty="0"/>
              <a:t>Texas Technological College </a:t>
            </a:r>
            <a:r>
              <a:rPr lang="mr-IN" b="1" i="0" dirty="0"/>
              <a:t>–</a:t>
            </a:r>
            <a:r>
              <a:rPr lang="en-US" b="1" i="0" dirty="0"/>
              <a:t> 1941 </a:t>
            </a:r>
            <a:br>
              <a:rPr lang="en-US" b="1" i="0" dirty="0"/>
            </a:br>
            <a:r>
              <a:rPr lang="en-US" b="1" i="0" dirty="0"/>
              <a:t>      (now Texas Tech University) </a:t>
            </a:r>
          </a:p>
          <a:p>
            <a:pPr lvl="1"/>
            <a:r>
              <a:rPr lang="en-US" b="1" i="0" dirty="0" err="1"/>
              <a:t>Trapogan</a:t>
            </a:r>
            <a:r>
              <a:rPr lang="en-US" b="1" i="0" dirty="0"/>
              <a:t> School of Fashion Design- New York City </a:t>
            </a:r>
            <a:r>
              <a:rPr lang="mr-IN" b="1" i="0" dirty="0"/>
              <a:t>–</a:t>
            </a:r>
            <a:r>
              <a:rPr lang="en-US" b="1" i="0" dirty="0"/>
              <a:t> 1946 </a:t>
            </a:r>
          </a:p>
          <a:p>
            <a:r>
              <a:rPr lang="en-US" sz="3200" dirty="0"/>
              <a:t>War Years: </a:t>
            </a:r>
          </a:p>
          <a:p>
            <a:pPr lvl="1"/>
            <a:r>
              <a:rPr lang="en-US" dirty="0"/>
              <a:t>Worked for the U.S. Navy in Corpus Christi </a:t>
            </a:r>
            <a:r>
              <a:rPr lang="mr-IN" dirty="0"/>
              <a:t>–</a:t>
            </a:r>
            <a:r>
              <a:rPr lang="en-US" dirty="0"/>
              <a:t> 1942-45</a:t>
            </a:r>
          </a:p>
          <a:p>
            <a:pPr lvl="1"/>
            <a:r>
              <a:rPr lang="en-US" dirty="0"/>
              <a:t>Married U.S. Navy Pilot, Vernon C. Bragg, in New York City </a:t>
            </a:r>
            <a:r>
              <a:rPr lang="mr-IN" dirty="0"/>
              <a:t>–</a:t>
            </a:r>
            <a:r>
              <a:rPr lang="en-US" dirty="0"/>
              <a:t> 1945 </a:t>
            </a:r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Moved with military husband to bases in Washington State; San Francisco, California; Pensacola, Florida; and Norfolk, Virginia</a:t>
            </a:r>
          </a:p>
          <a:p>
            <a:pPr lvl="1"/>
            <a:r>
              <a:rPr lang="en-US" dirty="0"/>
              <a:t>Retired in San Antonio, Texas </a:t>
            </a:r>
          </a:p>
          <a:p>
            <a:pPr lvl="1"/>
            <a:endParaRPr lang="en-US" dirty="0"/>
          </a:p>
          <a:p>
            <a:pPr lvl="1"/>
            <a:endParaRPr lang="en-US" b="1" i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695" y="1102291"/>
            <a:ext cx="2140928" cy="33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656" y="153524"/>
            <a:ext cx="10853803" cy="14859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Henrietta </a:t>
            </a:r>
            <a:r>
              <a:rPr lang="en-US" sz="4800" dirty="0" err="1">
                <a:latin typeface="Footlight MT Light" charset="0"/>
                <a:ea typeface="Footlight MT Light" charset="0"/>
                <a:cs typeface="Footlight MT Light" charset="0"/>
              </a:rPr>
              <a:t>Bowlin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 McElroy  </a:t>
            </a:r>
            <a:r>
              <a:rPr lang="mr-IN" sz="48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 (1919-2006)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2603" y="1139867"/>
            <a:ext cx="9720197" cy="5611661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  <a:endParaRPr lang="en-US" dirty="0"/>
          </a:p>
          <a:p>
            <a:pPr lvl="1"/>
            <a:r>
              <a:rPr lang="en-US" b="1" i="0" dirty="0"/>
              <a:t>Lubbock High School </a:t>
            </a:r>
            <a:r>
              <a:rPr lang="mr-IN" b="1" i="0" dirty="0"/>
              <a:t>–</a:t>
            </a:r>
            <a:r>
              <a:rPr lang="en-US" b="1" i="0" dirty="0"/>
              <a:t> 1937 </a:t>
            </a:r>
          </a:p>
          <a:p>
            <a:pPr lvl="2">
              <a:buFont typeface="Arial" charset="0"/>
              <a:buChar char="•"/>
            </a:pPr>
            <a:r>
              <a:rPr lang="en-US" i="1" dirty="0"/>
              <a:t>Participated in theatre productions </a:t>
            </a:r>
          </a:p>
          <a:p>
            <a:pPr lvl="1"/>
            <a:r>
              <a:rPr lang="en-US" b="1" i="0" dirty="0"/>
              <a:t>Texas Technological School </a:t>
            </a:r>
            <a:r>
              <a:rPr lang="mr-IN" b="1" i="0" dirty="0"/>
              <a:t>–</a:t>
            </a:r>
            <a:r>
              <a:rPr lang="en-US" b="1" i="0" dirty="0"/>
              <a:t> 1937-39 </a:t>
            </a:r>
            <a:br>
              <a:rPr lang="en-US" b="1" i="0" dirty="0"/>
            </a:br>
            <a:r>
              <a:rPr lang="en-US" b="1" i="0" dirty="0"/>
              <a:t>      (now Texas Tech University) </a:t>
            </a:r>
          </a:p>
          <a:p>
            <a:pPr lvl="1"/>
            <a:r>
              <a:rPr lang="en-US" dirty="0"/>
              <a:t>Nursing school in Lubbock after the war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Earned LVN </a:t>
            </a:r>
          </a:p>
          <a:p>
            <a:r>
              <a:rPr lang="en-US" sz="3200" dirty="0"/>
              <a:t>War Years: </a:t>
            </a:r>
          </a:p>
          <a:p>
            <a:pPr lvl="1"/>
            <a:r>
              <a:rPr lang="en-US" dirty="0"/>
              <a:t>Married Orville McElroy </a:t>
            </a:r>
            <a:r>
              <a:rPr lang="mr-IN" dirty="0"/>
              <a:t>–</a:t>
            </a:r>
            <a:r>
              <a:rPr lang="en-US" dirty="0"/>
              <a:t> 1940 </a:t>
            </a:r>
          </a:p>
          <a:p>
            <a:pPr lvl="1"/>
            <a:r>
              <a:rPr lang="en-US" dirty="0"/>
              <a:t>Traveled with husband, who constructed air bases, Army bases, and POW Camps, throughout Texas, New Mexico, and Oklahoma </a:t>
            </a:r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Worked as a nurse at West Texas Hospital in Lubbock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56" y="896474"/>
            <a:ext cx="2395204" cy="36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36" y="153524"/>
            <a:ext cx="11139623" cy="14859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James Thomas “J.T.” Braxton, Jr. </a:t>
            </a:r>
            <a:r>
              <a:rPr lang="mr-IN" sz="4800" dirty="0">
                <a:latin typeface="Footlight MT Light" charset="0"/>
                <a:ea typeface="Footlight MT Light" charset="0"/>
                <a:cs typeface="Footlight MT Light" charset="0"/>
              </a:rPr>
              <a:t>–</a:t>
            </a:r>
            <a:r>
              <a:rPr lang="en-US" sz="4800" dirty="0">
                <a:latin typeface="Footlight MT Light" charset="0"/>
                <a:ea typeface="Footlight MT Light" charset="0"/>
                <a:cs typeface="Footlight MT Light" charset="0"/>
              </a:rPr>
              <a:t> (1919- )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2313" y="896474"/>
            <a:ext cx="5320146" cy="5906402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  <a:endParaRPr lang="en-US" dirty="0"/>
          </a:p>
          <a:p>
            <a:pPr lvl="1"/>
            <a:r>
              <a:rPr lang="en-US" i="0" dirty="0"/>
              <a:t>Booker T. Washington HS (Tulsa OK)</a:t>
            </a:r>
          </a:p>
          <a:p>
            <a:pPr lvl="1"/>
            <a:r>
              <a:rPr lang="en-US" i="0" dirty="0"/>
              <a:t>Attended Tuskegee Institute, Tyler College, University of Colorado    </a:t>
            </a:r>
          </a:p>
          <a:p>
            <a:pPr lvl="1"/>
            <a:r>
              <a:rPr lang="en-US" dirty="0"/>
              <a:t>Wylie College and University of Nebraska </a:t>
            </a:r>
          </a:p>
          <a:p>
            <a:r>
              <a:rPr lang="en-US" sz="3200" dirty="0"/>
              <a:t>War Years: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b="1" dirty="0"/>
              <a:t>         - 	U.S. Army – Military Band (1943-46)</a:t>
            </a:r>
            <a:endParaRPr lang="en-US" sz="3200" dirty="0"/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Toured the country playing in jazz bands and attending different colleges</a:t>
            </a:r>
          </a:p>
          <a:p>
            <a:pPr lvl="1"/>
            <a:r>
              <a:rPr lang="en-US" dirty="0"/>
              <a:t>Taught band and orchestra in Tulsa and El Paso Schools</a:t>
            </a:r>
          </a:p>
          <a:p>
            <a:pPr lvl="1"/>
            <a:r>
              <a:rPr lang="en-US" dirty="0"/>
              <a:t>Taught band and orchestra at Dunbar, Alderson, Atkins &amp; </a:t>
            </a:r>
            <a:r>
              <a:rPr lang="en-US" dirty="0" err="1"/>
              <a:t>Struggs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854" y="1423457"/>
            <a:ext cx="4215855" cy="3161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836" y="1851042"/>
            <a:ext cx="2771478" cy="50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392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Robert E. Brewer (1925-1944)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82535"/>
            <a:ext cx="9601200" cy="518951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Schools and Honors:</a:t>
            </a:r>
          </a:p>
          <a:p>
            <a:pPr lvl="1"/>
            <a:r>
              <a:rPr lang="en-US" b="1" i="0" dirty="0"/>
              <a:t>Lubbock High School </a:t>
            </a:r>
            <a:r>
              <a:rPr lang="mr-IN" b="1" i="0" dirty="0"/>
              <a:t>–</a:t>
            </a:r>
            <a:r>
              <a:rPr lang="en-US" b="1" i="0" dirty="0"/>
              <a:t> 1943</a:t>
            </a:r>
          </a:p>
          <a:p>
            <a:pPr lvl="1"/>
            <a:r>
              <a:rPr lang="en-US" dirty="0"/>
              <a:t>LHS Letterman </a:t>
            </a:r>
          </a:p>
          <a:p>
            <a:pPr lvl="1"/>
            <a:r>
              <a:rPr lang="en-US" dirty="0"/>
              <a:t>All-District 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Team All-State </a:t>
            </a:r>
          </a:p>
          <a:p>
            <a:pPr lvl="1"/>
            <a:r>
              <a:rPr lang="en-US" dirty="0"/>
              <a:t>Track State Qualifier </a:t>
            </a:r>
          </a:p>
          <a:p>
            <a:pPr lvl="1"/>
            <a:r>
              <a:rPr lang="en-US" dirty="0"/>
              <a:t>100 Yard Dash State Runner-Up </a:t>
            </a:r>
            <a:r>
              <a:rPr lang="mr-IN" dirty="0"/>
              <a:t>–</a:t>
            </a:r>
            <a:r>
              <a:rPr lang="en-US" dirty="0"/>
              <a:t> 1943 </a:t>
            </a:r>
          </a:p>
          <a:p>
            <a:pPr lvl="1"/>
            <a:r>
              <a:rPr lang="en-US" b="1" i="0" dirty="0"/>
              <a:t>Texas Technological College </a:t>
            </a:r>
            <a:r>
              <a:rPr lang="mr-IN" b="1" i="0" dirty="0"/>
              <a:t>–</a:t>
            </a:r>
            <a:r>
              <a:rPr lang="en-US" b="1" i="0" dirty="0"/>
              <a:t> 1943-44 </a:t>
            </a:r>
            <a:br>
              <a:rPr lang="en-US" b="1" i="0" dirty="0"/>
            </a:br>
            <a:r>
              <a:rPr lang="en-US" b="1" i="0" dirty="0"/>
              <a:t>      (now Texas Tech University)</a:t>
            </a:r>
          </a:p>
          <a:p>
            <a:pPr lvl="1"/>
            <a:r>
              <a:rPr lang="en-US" dirty="0"/>
              <a:t>TTU Letterman </a:t>
            </a:r>
          </a:p>
          <a:p>
            <a:r>
              <a:rPr lang="en-US" sz="3200" dirty="0"/>
              <a:t>Armed Services: </a:t>
            </a:r>
          </a:p>
          <a:p>
            <a:pPr lvl="1"/>
            <a:r>
              <a:rPr lang="en-US" dirty="0"/>
              <a:t>U.S. Air Force-Corporal </a:t>
            </a:r>
          </a:p>
          <a:p>
            <a:pPr lvl="1"/>
            <a:r>
              <a:rPr lang="en-US" dirty="0"/>
              <a:t>Killed in Action </a:t>
            </a:r>
            <a:r>
              <a:rPr lang="mr-IN" dirty="0"/>
              <a:t>–</a:t>
            </a:r>
            <a:r>
              <a:rPr lang="en-US" dirty="0"/>
              <a:t> WWII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7054" y="1052389"/>
            <a:ext cx="2503898" cy="304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428" y="3431972"/>
            <a:ext cx="2589382" cy="33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80" y="177925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James Chase, Jr. (1918- ) 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080" y="1427967"/>
            <a:ext cx="9851720" cy="5336087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b="1" i="0" dirty="0"/>
              <a:t>Lubbock High School </a:t>
            </a:r>
            <a:r>
              <a:rPr lang="mr-IN" b="1" i="0" dirty="0"/>
              <a:t>–</a:t>
            </a:r>
            <a:r>
              <a:rPr lang="en-US" b="1" i="0" dirty="0"/>
              <a:t> 1937 </a:t>
            </a:r>
          </a:p>
          <a:p>
            <a:pPr lvl="1"/>
            <a:r>
              <a:rPr lang="en-US" b="1" i="0" dirty="0"/>
              <a:t>Northern Illinois College of Optometry </a:t>
            </a:r>
            <a:r>
              <a:rPr lang="mr-IN" b="1" i="0" dirty="0"/>
              <a:t>–</a:t>
            </a:r>
            <a:r>
              <a:rPr lang="en-US" b="1" i="0" dirty="0"/>
              <a:t> 1949 </a:t>
            </a:r>
          </a:p>
          <a:p>
            <a:r>
              <a:rPr lang="en-US" sz="3200" dirty="0"/>
              <a:t>Armed Services: </a:t>
            </a:r>
          </a:p>
          <a:p>
            <a:pPr lvl="1"/>
            <a:r>
              <a:rPr lang="en-US" dirty="0"/>
              <a:t>U.S. Navy</a:t>
            </a:r>
          </a:p>
          <a:p>
            <a:pPr lvl="1"/>
            <a:r>
              <a:rPr lang="en-US" dirty="0"/>
              <a:t>Served in Fighting Squadrons in Philippines Campaign, </a:t>
            </a:r>
            <a:br>
              <a:rPr lang="en-US" dirty="0"/>
            </a:br>
            <a:r>
              <a:rPr lang="en-US" dirty="0"/>
              <a:t>South China Sea, French Indo China, Formosa, Okinawa, </a:t>
            </a:r>
            <a:br>
              <a:rPr lang="en-US" dirty="0"/>
            </a:br>
            <a:r>
              <a:rPr lang="en-US" dirty="0"/>
              <a:t>and Iwo Jima </a:t>
            </a:r>
          </a:p>
          <a:p>
            <a:pPr lvl="1"/>
            <a:r>
              <a:rPr lang="en-US" dirty="0"/>
              <a:t>Retired as Lt. Commander </a:t>
            </a:r>
            <a:r>
              <a:rPr lang="mr-IN" dirty="0"/>
              <a:t>–</a:t>
            </a:r>
            <a:r>
              <a:rPr lang="en-US" dirty="0"/>
              <a:t> 1945</a:t>
            </a:r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Optometrist in Pampa, Texas </a:t>
            </a:r>
            <a:r>
              <a:rPr lang="mr-IN" dirty="0"/>
              <a:t>–</a:t>
            </a:r>
            <a:r>
              <a:rPr lang="en-US" dirty="0"/>
              <a:t> 1949-86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2852" y="177925"/>
            <a:ext cx="2618233" cy="42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0163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Jim Bill Clark (1919-1989) 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53227"/>
            <a:ext cx="9601200" cy="50855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Schools and Honors: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Lubbock High School </a:t>
            </a:r>
            <a:r>
              <a:rPr lang="mr-IN" dirty="0"/>
              <a:t>–</a:t>
            </a:r>
            <a:r>
              <a:rPr lang="en-US" dirty="0"/>
              <a:t> 1937 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Armed Services: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U.S. Army Air Corps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Flew 43 missions over enemy Europe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Plane shot down over France- escaped back to England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Discharged </a:t>
            </a:r>
            <a:r>
              <a:rPr lang="mr-IN" dirty="0"/>
              <a:t>–</a:t>
            </a:r>
            <a:r>
              <a:rPr lang="en-US" dirty="0"/>
              <a:t> 1945 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Career: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Worked in automobile business </a:t>
            </a:r>
            <a:r>
              <a:rPr lang="mr-IN" dirty="0"/>
              <a:t>–</a:t>
            </a:r>
            <a:r>
              <a:rPr lang="en-US" dirty="0"/>
              <a:t> 1945-83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844" y="1100796"/>
            <a:ext cx="2924463" cy="39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598" y="187036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Bill Cope (1926- 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598" y="1318161"/>
            <a:ext cx="9601200" cy="5011387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sz="2400" b="1" i="0" dirty="0"/>
              <a:t>Lubbock High School </a:t>
            </a:r>
            <a:r>
              <a:rPr lang="mr-IN" sz="2400" b="1" i="0" dirty="0"/>
              <a:t>–</a:t>
            </a:r>
            <a:r>
              <a:rPr lang="en-US" sz="2400" b="1" i="0" dirty="0"/>
              <a:t> 1944 </a:t>
            </a:r>
          </a:p>
          <a:p>
            <a:pPr lvl="1"/>
            <a:r>
              <a:rPr lang="en-US" sz="2400" dirty="0"/>
              <a:t>LHS Three Sport Letterman </a:t>
            </a:r>
          </a:p>
          <a:p>
            <a:pPr lvl="1"/>
            <a:r>
              <a:rPr lang="en-US" sz="2400" dirty="0"/>
              <a:t>Basketball Co-Captain </a:t>
            </a:r>
            <a:r>
              <a:rPr lang="mr-IN" sz="2400" dirty="0"/>
              <a:t>–</a:t>
            </a:r>
            <a:r>
              <a:rPr lang="en-US" sz="2400" dirty="0"/>
              <a:t> 1944 </a:t>
            </a:r>
          </a:p>
          <a:p>
            <a:pPr lvl="1"/>
            <a:r>
              <a:rPr lang="en-US" sz="2400" dirty="0"/>
              <a:t>Basketball District Champions </a:t>
            </a:r>
            <a:r>
              <a:rPr lang="mr-IN" sz="2400" dirty="0"/>
              <a:t>–</a:t>
            </a:r>
            <a:r>
              <a:rPr lang="en-US" sz="2400" dirty="0"/>
              <a:t> 1944 </a:t>
            </a:r>
          </a:p>
          <a:p>
            <a:pPr lvl="1"/>
            <a:r>
              <a:rPr lang="en-US" sz="2400" dirty="0"/>
              <a:t>Two-Time Track Discuss State Qualifier </a:t>
            </a:r>
            <a:r>
              <a:rPr lang="mr-IN" sz="2400" dirty="0"/>
              <a:t>–</a:t>
            </a:r>
            <a:r>
              <a:rPr lang="en-US" sz="2400" dirty="0"/>
              <a:t> 1943, 1944 </a:t>
            </a:r>
          </a:p>
          <a:p>
            <a:pPr lvl="1"/>
            <a:r>
              <a:rPr lang="en-US" sz="2400" b="1" i="0" dirty="0"/>
              <a:t>Texas Technological College (Texas Tech University) </a:t>
            </a:r>
            <a:r>
              <a:rPr lang="mr-IN" sz="2400" b="1" i="0" dirty="0"/>
              <a:t>–</a:t>
            </a:r>
            <a:r>
              <a:rPr lang="en-US" sz="2400" b="1" i="0" dirty="0"/>
              <a:t> 1949 </a:t>
            </a:r>
          </a:p>
          <a:p>
            <a:pPr lvl="1"/>
            <a:r>
              <a:rPr lang="en-US" sz="2400" dirty="0"/>
              <a:t>TTC Basketball Letterman </a:t>
            </a:r>
          </a:p>
          <a:p>
            <a:r>
              <a:rPr lang="en-US" sz="3200" dirty="0"/>
              <a:t>Armed Services: </a:t>
            </a:r>
          </a:p>
          <a:p>
            <a:pPr lvl="1"/>
            <a:r>
              <a:rPr lang="en-US" sz="2400" dirty="0"/>
              <a:t>U.S. Army Air Corp </a:t>
            </a:r>
            <a:r>
              <a:rPr lang="mr-IN" sz="2400" dirty="0"/>
              <a:t>–</a:t>
            </a:r>
            <a:r>
              <a:rPr lang="en-US" sz="2400" dirty="0"/>
              <a:t> WWII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086" y="187036"/>
            <a:ext cx="3095863" cy="32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6413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Bill Cope (1926- 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96291"/>
            <a:ext cx="6561117" cy="4371109"/>
          </a:xfrm>
        </p:spPr>
        <p:txBody>
          <a:bodyPr>
            <a:normAutofit/>
          </a:bodyPr>
          <a:lstStyle/>
          <a:p>
            <a:r>
              <a:rPr lang="en-US" sz="3200" dirty="0"/>
              <a:t>Career: </a:t>
            </a:r>
          </a:p>
          <a:p>
            <a:pPr lvl="1"/>
            <a:r>
              <a:rPr lang="en-US" sz="2400" dirty="0"/>
              <a:t>Semi-Pro Baseball-</a:t>
            </a:r>
            <a:br>
              <a:rPr lang="en-US" sz="2400" dirty="0"/>
            </a:br>
            <a:r>
              <a:rPr lang="en-US" sz="2400" dirty="0"/>
              <a:t>Seagraves-Oil Belt League </a:t>
            </a:r>
            <a:r>
              <a:rPr lang="mr-IN" sz="2400" dirty="0"/>
              <a:t>–</a:t>
            </a:r>
            <a:r>
              <a:rPr lang="en-US" sz="2400" dirty="0"/>
              <a:t> 1948-50 </a:t>
            </a:r>
          </a:p>
          <a:p>
            <a:pPr lvl="1"/>
            <a:r>
              <a:rPr lang="en-US" sz="2400" dirty="0"/>
              <a:t>Chemical Plant </a:t>
            </a:r>
            <a:r>
              <a:rPr lang="mr-IN" sz="2400" dirty="0"/>
              <a:t>–</a:t>
            </a:r>
            <a:r>
              <a:rPr lang="en-US" sz="2400" dirty="0"/>
              <a:t> Denver City </a:t>
            </a:r>
          </a:p>
          <a:p>
            <a:pPr lvl="1"/>
            <a:r>
              <a:rPr lang="en-US" sz="2400" dirty="0"/>
              <a:t>Public Health Service </a:t>
            </a:r>
          </a:p>
          <a:p>
            <a:pPr lvl="1"/>
            <a:r>
              <a:rPr lang="en-US" sz="2400" dirty="0"/>
              <a:t>Business Manager- Knox &amp; Stone Medical Clinic </a:t>
            </a:r>
            <a:r>
              <a:rPr lang="mr-IN" sz="2400" dirty="0"/>
              <a:t>–</a:t>
            </a:r>
            <a:r>
              <a:rPr lang="en-US" sz="2400" dirty="0"/>
              <a:t> Brownfield </a:t>
            </a:r>
          </a:p>
          <a:p>
            <a:pPr lvl="1"/>
            <a:r>
              <a:rPr lang="en-US" sz="2400" dirty="0"/>
              <a:t>Basketball &amp; Football Referee - 25 years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949" y="246413"/>
            <a:ext cx="2325365" cy="389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480" y="2909454"/>
            <a:ext cx="2836718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0787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Pat “Old Folks” Farris (1921- 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75657"/>
            <a:ext cx="9601200" cy="552202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b="1" i="0" dirty="0"/>
              <a:t>Lubbock High School </a:t>
            </a:r>
            <a:r>
              <a:rPr lang="mr-IN" b="1" i="0" dirty="0"/>
              <a:t>–</a:t>
            </a:r>
            <a:r>
              <a:rPr lang="en-US" b="1" i="0" dirty="0"/>
              <a:t> 1940 </a:t>
            </a:r>
          </a:p>
          <a:p>
            <a:pPr lvl="1"/>
            <a:r>
              <a:rPr lang="en-US" dirty="0"/>
              <a:t>LHS Two Sport Letterman</a:t>
            </a:r>
          </a:p>
          <a:p>
            <a:pPr lvl="1"/>
            <a:r>
              <a:rPr lang="en-US" dirty="0"/>
              <a:t>Football District Champions </a:t>
            </a:r>
            <a:r>
              <a:rPr lang="mr-IN" dirty="0"/>
              <a:t>–</a:t>
            </a:r>
            <a:r>
              <a:rPr lang="en-US" dirty="0"/>
              <a:t> 1939</a:t>
            </a:r>
          </a:p>
          <a:p>
            <a:pPr lvl="1"/>
            <a:r>
              <a:rPr lang="en-US" dirty="0"/>
              <a:t>State Champions </a:t>
            </a:r>
            <a:r>
              <a:rPr lang="mr-IN" dirty="0"/>
              <a:t>–</a:t>
            </a:r>
            <a:r>
              <a:rPr lang="en-US" dirty="0"/>
              <a:t> 1939 </a:t>
            </a:r>
          </a:p>
          <a:p>
            <a:pPr lvl="1"/>
            <a:r>
              <a:rPr lang="en-US" dirty="0"/>
              <a:t>All-State </a:t>
            </a:r>
            <a:r>
              <a:rPr lang="mr-IN" dirty="0"/>
              <a:t>–</a:t>
            </a:r>
            <a:r>
              <a:rPr lang="en-US" dirty="0"/>
              <a:t> 1939</a:t>
            </a:r>
          </a:p>
          <a:p>
            <a:pPr lvl="1"/>
            <a:r>
              <a:rPr lang="en-US" b="1" i="0" dirty="0"/>
              <a:t>Texas Technological College </a:t>
            </a:r>
            <a:r>
              <a:rPr lang="mr-IN" b="1" i="0" dirty="0"/>
              <a:t>–</a:t>
            </a:r>
            <a:r>
              <a:rPr lang="en-US" b="1" i="0" dirty="0"/>
              <a:t> 1944 </a:t>
            </a:r>
            <a:br>
              <a:rPr lang="en-US" b="1" i="0" dirty="0"/>
            </a:br>
            <a:r>
              <a:rPr lang="en-US" b="1" i="0" dirty="0"/>
              <a:t>     (now Texas Tech University) </a:t>
            </a:r>
          </a:p>
          <a:p>
            <a:pPr lvl="1"/>
            <a:r>
              <a:rPr lang="en-US" dirty="0"/>
              <a:t>TTC Letterman </a:t>
            </a:r>
          </a:p>
          <a:p>
            <a:r>
              <a:rPr lang="en-US" sz="3600" dirty="0"/>
              <a:t>Armed Services: </a:t>
            </a:r>
          </a:p>
          <a:p>
            <a:pPr lvl="1"/>
            <a:r>
              <a:rPr lang="en-US" dirty="0"/>
              <a:t>U.S. Army Air Corps </a:t>
            </a:r>
            <a:r>
              <a:rPr lang="mr-IN" dirty="0"/>
              <a:t>–</a:t>
            </a:r>
            <a:r>
              <a:rPr lang="en-US" dirty="0"/>
              <a:t> 1942 </a:t>
            </a:r>
          </a:p>
          <a:p>
            <a:r>
              <a:rPr lang="en-US" sz="3600" dirty="0"/>
              <a:t>Career: </a:t>
            </a:r>
          </a:p>
          <a:p>
            <a:pPr lvl="1"/>
            <a:r>
              <a:rPr lang="en-US" dirty="0"/>
              <a:t>Teacher/Coach: Lubbock HS and Midland HS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0755" y="1175657"/>
            <a:ext cx="2600695" cy="329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9306" y="3451881"/>
            <a:ext cx="2434441" cy="3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5161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Glenna Faye Grant Frame </a:t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(1907-2000)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59429"/>
            <a:ext cx="9601200" cy="4714503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sz="2400" b="1" i="0" dirty="0"/>
              <a:t>Lubbock High School </a:t>
            </a:r>
            <a:r>
              <a:rPr lang="mr-IN" sz="2400" b="1" i="0" dirty="0"/>
              <a:t>–</a:t>
            </a:r>
            <a:r>
              <a:rPr lang="en-US" sz="2400" b="1" i="0" dirty="0"/>
              <a:t> 1923 </a:t>
            </a:r>
          </a:p>
          <a:p>
            <a:pPr lvl="1"/>
            <a:r>
              <a:rPr lang="en-US" sz="2400" dirty="0"/>
              <a:t>LHS Two Sport Letterman </a:t>
            </a:r>
          </a:p>
          <a:p>
            <a:pPr lvl="1"/>
            <a:r>
              <a:rPr lang="en-US" sz="2400" dirty="0"/>
              <a:t>Basketball Captain </a:t>
            </a:r>
          </a:p>
          <a:p>
            <a:pPr lvl="1"/>
            <a:r>
              <a:rPr lang="en-US" sz="2400" b="1" i="0" dirty="0"/>
              <a:t>Simmons University </a:t>
            </a:r>
            <a:r>
              <a:rPr lang="mr-IN" sz="2400" b="1" i="0" dirty="0"/>
              <a:t>–</a:t>
            </a:r>
            <a:r>
              <a:rPr lang="en-US" sz="2400" b="1" i="0" dirty="0"/>
              <a:t> 1927 </a:t>
            </a:r>
            <a:br>
              <a:rPr lang="en-US" sz="2400" b="1" i="0" dirty="0"/>
            </a:br>
            <a:r>
              <a:rPr lang="en-US" sz="2400" b="1" i="0" dirty="0"/>
              <a:t>     (now Hardin Simmons University) </a:t>
            </a:r>
          </a:p>
          <a:p>
            <a:pPr lvl="1"/>
            <a:r>
              <a:rPr lang="en-US" sz="2400" dirty="0"/>
              <a:t>SU Letterman </a:t>
            </a:r>
          </a:p>
          <a:p>
            <a:pPr lvl="1"/>
            <a:r>
              <a:rPr lang="en-US" sz="2400" dirty="0"/>
              <a:t>Basketball Captain </a:t>
            </a:r>
            <a:r>
              <a:rPr lang="mr-IN" sz="2400" dirty="0"/>
              <a:t>–</a:t>
            </a:r>
            <a:r>
              <a:rPr lang="en-US" sz="2400" dirty="0"/>
              <a:t> 1925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5875" y="193365"/>
            <a:ext cx="2505693" cy="323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18" y="2413063"/>
            <a:ext cx="2048494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72979"/>
            <a:ext cx="9601200" cy="101065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Mayors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6724" y="1695160"/>
            <a:ext cx="3898231" cy="3275176"/>
          </a:xfrm>
        </p:spPr>
      </p:pic>
      <p:sp>
        <p:nvSpPr>
          <p:cNvPr id="5" name="TextBox 4"/>
          <p:cNvSpPr txBox="1"/>
          <p:nvPr/>
        </p:nvSpPr>
        <p:spPr>
          <a:xfrm>
            <a:off x="2131084" y="5564496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Mayor Carl E. Slaton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1938-1944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28063" y="1695972"/>
            <a:ext cx="3898233" cy="3273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4447" y="5564495"/>
            <a:ext cx="3329509" cy="954107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Mayor O.W. </a:t>
            </a:r>
            <a:r>
              <a:rPr lang="en-US" sz="2800" dirty="0" err="1">
                <a:latin typeface="Footlight MT Light" charset="0"/>
                <a:ea typeface="Footlight MT Light" charset="0"/>
                <a:cs typeface="Footlight MT Light" charset="0"/>
              </a:rPr>
              <a:t>Ribble</a:t>
            </a:r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</a:p>
          <a:p>
            <a:pPr algn="ctr"/>
            <a:r>
              <a:rPr lang="en-US" sz="2800" dirty="0">
                <a:latin typeface="Footlight MT Light" charset="0"/>
                <a:ea typeface="Footlight MT Light" charset="0"/>
                <a:cs typeface="Footlight MT Light" charset="0"/>
              </a:rPr>
              <a:t>1944-1945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1084" y="5249840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City of Lubbock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9228" y="5262455"/>
            <a:ext cx="3234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City of Lubbock</a:t>
            </a:r>
          </a:p>
        </p:txBody>
      </p:sp>
    </p:spTree>
    <p:extLst>
      <p:ext uri="{BB962C8B-B14F-4D97-AF65-F5344CB8AC3E}">
        <p14:creationId xmlns:p14="http://schemas.microsoft.com/office/powerpoint/2010/main" val="12478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3285"/>
            <a:ext cx="9601200" cy="1570511"/>
          </a:xfrm>
        </p:spPr>
        <p:txBody>
          <a:bodyPr>
            <a:normAutofit/>
          </a:bodyPr>
          <a:lstStyle/>
          <a:p>
            <a:r>
              <a:rPr lang="en-US" sz="5400">
                <a:latin typeface="Footlight MT Light" charset="0"/>
                <a:ea typeface="Footlight MT Light" charset="0"/>
                <a:cs typeface="Footlight MT Light" charset="0"/>
              </a:rPr>
              <a:t>Glenna Faye Grant Frame </a:t>
            </a:r>
            <a:br>
              <a:rPr lang="en-US" sz="540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5400">
                <a:latin typeface="Footlight MT Light" charset="0"/>
                <a:ea typeface="Footlight MT Light" charset="0"/>
                <a:cs typeface="Footlight MT Light" charset="0"/>
              </a:rPr>
              <a:t>(1907-2000)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11927"/>
            <a:ext cx="9601200" cy="4441372"/>
          </a:xfrm>
        </p:spPr>
        <p:txBody>
          <a:bodyPr>
            <a:normAutofit/>
          </a:bodyPr>
          <a:lstStyle/>
          <a:p>
            <a:r>
              <a:rPr lang="en-US" sz="3200" dirty="0"/>
              <a:t>Armed Services: </a:t>
            </a:r>
          </a:p>
          <a:p>
            <a:pPr lvl="1"/>
            <a:r>
              <a:rPr lang="en-US" sz="2400" dirty="0"/>
              <a:t>Captain &amp; Physical Education Director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 U.S. Women’s Army Corp </a:t>
            </a:r>
            <a:r>
              <a:rPr lang="mr-IN" sz="2400" dirty="0"/>
              <a:t>–</a:t>
            </a:r>
            <a:r>
              <a:rPr lang="en-US" sz="2400" dirty="0"/>
              <a:t> 1942-45 </a:t>
            </a:r>
          </a:p>
          <a:p>
            <a:r>
              <a:rPr lang="en-US" sz="3200" dirty="0"/>
              <a:t>Career: </a:t>
            </a:r>
          </a:p>
          <a:p>
            <a:pPr lvl="1"/>
            <a:r>
              <a:rPr lang="en-US" sz="2400" dirty="0"/>
              <a:t>Athletic Director for </a:t>
            </a:r>
            <a:br>
              <a:rPr lang="en-US" sz="2400" dirty="0"/>
            </a:br>
            <a:r>
              <a:rPr lang="en-US" sz="2400" dirty="0"/>
              <a:t>    Women-Simmons University </a:t>
            </a:r>
            <a:r>
              <a:rPr lang="mr-IN" sz="2400" dirty="0"/>
              <a:t>–</a:t>
            </a:r>
            <a:r>
              <a:rPr lang="en-US" sz="2400" dirty="0"/>
              <a:t> 1927-35 </a:t>
            </a:r>
          </a:p>
          <a:p>
            <a:pPr lvl="1"/>
            <a:r>
              <a:rPr lang="en-US" sz="2400" dirty="0"/>
              <a:t>Director of Physical Education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 Abilene HS </a:t>
            </a:r>
            <a:r>
              <a:rPr lang="mr-IN" sz="2400" dirty="0"/>
              <a:t>–</a:t>
            </a:r>
            <a:r>
              <a:rPr lang="en-US" sz="2400" dirty="0"/>
              <a:t> 1935-42 </a:t>
            </a:r>
          </a:p>
          <a:p>
            <a:pPr lvl="1"/>
            <a:r>
              <a:rPr lang="en-US" sz="2400" dirty="0"/>
              <a:t>Director</a:t>
            </a:r>
            <a:r>
              <a:rPr lang="mr-IN" sz="2400" dirty="0"/>
              <a:t>–</a:t>
            </a:r>
            <a:r>
              <a:rPr lang="en-US" sz="2400" dirty="0"/>
              <a:t> Abilene City Recreation Department </a:t>
            </a:r>
            <a:r>
              <a:rPr lang="mr-IN" sz="2400" dirty="0"/>
              <a:t>–</a:t>
            </a:r>
            <a:r>
              <a:rPr lang="en-US" sz="2400" dirty="0"/>
              <a:t> 1950s &amp; 1960s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308" y="163285"/>
            <a:ext cx="2599953" cy="5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006"/>
            <a:ext cx="9601200" cy="1934194"/>
          </a:xfrm>
        </p:spPr>
        <p:txBody>
          <a:bodyPr>
            <a:normAutofit/>
          </a:bodyPr>
          <a:lstStyle/>
          <a:p>
            <a:r>
              <a:rPr lang="en-US" sz="5400" dirty="0" err="1">
                <a:latin typeface="Footlight MT Light" charset="0"/>
                <a:ea typeface="Footlight MT Light" charset="0"/>
                <a:cs typeface="Footlight MT Light" charset="0"/>
              </a:rPr>
              <a:t>Berl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Huffman (1907-1990)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56904"/>
            <a:ext cx="9601200" cy="5522026"/>
          </a:xfrm>
        </p:spPr>
        <p:txBody>
          <a:bodyPr>
            <a:normAutofit/>
          </a:bodyPr>
          <a:lstStyle/>
          <a:p>
            <a:r>
              <a:rPr lang="en-US" sz="3200" dirty="0"/>
              <a:t>Armed Services: </a:t>
            </a:r>
          </a:p>
          <a:p>
            <a:pPr lvl="1"/>
            <a:r>
              <a:rPr lang="en-US" dirty="0"/>
              <a:t>U.S. Army Air Corps </a:t>
            </a:r>
            <a:r>
              <a:rPr lang="mr-IN" dirty="0"/>
              <a:t>–</a:t>
            </a:r>
            <a:r>
              <a:rPr lang="en-US" dirty="0"/>
              <a:t> 1942-46 </a:t>
            </a:r>
          </a:p>
          <a:p>
            <a:r>
              <a:rPr lang="en-US" sz="3200" dirty="0"/>
              <a:t>Career: </a:t>
            </a:r>
          </a:p>
          <a:p>
            <a:pPr lvl="1"/>
            <a:r>
              <a:rPr lang="en-US" dirty="0"/>
              <a:t>Teacher/Head Basketball &amp; Assistant Football Coach</a:t>
            </a:r>
            <a:r>
              <a:rPr lang="mr-IN" dirty="0"/>
              <a:t>–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Lubbock HS </a:t>
            </a:r>
            <a:r>
              <a:rPr lang="mr-IN" dirty="0"/>
              <a:t>–</a:t>
            </a:r>
            <a:r>
              <a:rPr lang="en-US" dirty="0"/>
              <a:t> 1932-35 </a:t>
            </a:r>
          </a:p>
          <a:p>
            <a:pPr lvl="1"/>
            <a:r>
              <a:rPr lang="en-US" dirty="0"/>
              <a:t>Head College Coach for three sports: </a:t>
            </a:r>
          </a:p>
          <a:p>
            <a:pPr lvl="2"/>
            <a:r>
              <a:rPr lang="en-US" sz="2000" dirty="0"/>
              <a:t>Football: Texas Tech Assistant </a:t>
            </a:r>
            <a:r>
              <a:rPr lang="mr-IN" sz="2000" dirty="0"/>
              <a:t>–</a:t>
            </a:r>
            <a:r>
              <a:rPr lang="en-US" sz="2000" dirty="0"/>
              <a:t> 1936-42 </a:t>
            </a:r>
          </a:p>
          <a:p>
            <a:pPr lvl="2"/>
            <a:r>
              <a:rPr lang="en-US" sz="2000" dirty="0"/>
              <a:t>Basketball: Texas Tech </a:t>
            </a:r>
            <a:r>
              <a:rPr lang="mr-IN" sz="2000" dirty="0"/>
              <a:t>–</a:t>
            </a:r>
            <a:r>
              <a:rPr lang="en-US" sz="2000" dirty="0"/>
              <a:t> 1936-42 and 1946-47 </a:t>
            </a:r>
          </a:p>
          <a:p>
            <a:pPr lvl="2"/>
            <a:r>
              <a:rPr lang="en-US" sz="2000" dirty="0"/>
              <a:t>Baseball: Texas Tech </a:t>
            </a:r>
            <a:r>
              <a:rPr lang="mr-IN" sz="2000" dirty="0"/>
              <a:t>–</a:t>
            </a:r>
            <a:r>
              <a:rPr lang="en-US" sz="2000" dirty="0"/>
              <a:t> 1961-67 </a:t>
            </a:r>
          </a:p>
          <a:p>
            <a:r>
              <a:rPr lang="en-US" sz="3200" dirty="0"/>
              <a:t>Honors: </a:t>
            </a:r>
          </a:p>
          <a:p>
            <a:pPr lvl="1"/>
            <a:r>
              <a:rPr lang="en-US" dirty="0"/>
              <a:t>Texas Tech Basketball Coach: NAIA Tournament </a:t>
            </a:r>
            <a:r>
              <a:rPr lang="mr-IN" dirty="0"/>
              <a:t>–</a:t>
            </a:r>
            <a:r>
              <a:rPr lang="en-US" dirty="0"/>
              <a:t> 1942 </a:t>
            </a:r>
          </a:p>
          <a:p>
            <a:pPr lvl="1"/>
            <a:r>
              <a:rPr lang="en-US" dirty="0"/>
              <a:t>Texas Tech Hall of Honor </a:t>
            </a:r>
            <a:r>
              <a:rPr lang="mr-IN" dirty="0"/>
              <a:t>–</a:t>
            </a:r>
            <a:r>
              <a:rPr lang="en-US" dirty="0"/>
              <a:t> 1972 </a:t>
            </a:r>
          </a:p>
          <a:p>
            <a:pPr lvl="1"/>
            <a:r>
              <a:rPr lang="en-US" dirty="0" err="1"/>
              <a:t>Berl</a:t>
            </a:r>
            <a:r>
              <a:rPr lang="en-US" dirty="0"/>
              <a:t> Huffman Athletic Complex in Lubbock named in his honor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37" y="1056904"/>
            <a:ext cx="2670937" cy="4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0787"/>
            <a:ext cx="9921834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Edwin H. “Ed” Irons (1920-1995) 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45029"/>
            <a:ext cx="9601200" cy="5617028"/>
          </a:xfrm>
        </p:spPr>
        <p:txBody>
          <a:bodyPr>
            <a:normAutofit/>
          </a:bodyPr>
          <a:lstStyle/>
          <a:p>
            <a:r>
              <a:rPr lang="en-US" sz="3200" dirty="0"/>
              <a:t>Schools and Honors: </a:t>
            </a:r>
          </a:p>
          <a:p>
            <a:pPr lvl="1"/>
            <a:r>
              <a:rPr lang="en-US" b="1" i="0" dirty="0"/>
              <a:t>Texas Technological College </a:t>
            </a:r>
            <a:r>
              <a:rPr lang="mr-IN" b="1" i="0" dirty="0"/>
              <a:t>–</a:t>
            </a:r>
            <a:r>
              <a:rPr lang="en-US" b="1" i="0" dirty="0"/>
              <a:t> 1943 </a:t>
            </a:r>
            <a:br>
              <a:rPr lang="en-US" b="1" i="0" dirty="0"/>
            </a:br>
            <a:r>
              <a:rPr lang="en-US" b="1" i="0" dirty="0"/>
              <a:t>     (now Texas Tech University) </a:t>
            </a:r>
          </a:p>
          <a:p>
            <a:pPr lvl="1"/>
            <a:r>
              <a:rPr lang="en-US" dirty="0"/>
              <a:t>Texas Tech Letterman: Football &amp; Basketball </a:t>
            </a:r>
            <a:r>
              <a:rPr lang="mr-IN" dirty="0"/>
              <a:t>–</a:t>
            </a:r>
            <a:r>
              <a:rPr lang="en-US" dirty="0"/>
              <a:t> 1940-42</a:t>
            </a:r>
          </a:p>
          <a:p>
            <a:pPr lvl="1"/>
            <a:r>
              <a:rPr lang="en-US" dirty="0"/>
              <a:t>Texas Tech Hall of Fame </a:t>
            </a:r>
            <a:r>
              <a:rPr lang="mr-IN" dirty="0"/>
              <a:t>–</a:t>
            </a:r>
            <a:r>
              <a:rPr lang="en-US" dirty="0"/>
              <a:t> 1973 </a:t>
            </a:r>
          </a:p>
          <a:p>
            <a:pPr lvl="1"/>
            <a:r>
              <a:rPr lang="en-US" dirty="0"/>
              <a:t>Lubbock Christian University</a:t>
            </a:r>
            <a:r>
              <a:rPr lang="mr-IN" dirty="0"/>
              <a:t>–</a:t>
            </a:r>
            <a:r>
              <a:rPr lang="en-US" dirty="0"/>
              <a:t> Honorary </a:t>
            </a:r>
          </a:p>
          <a:p>
            <a:pPr lvl="1"/>
            <a:r>
              <a:rPr lang="en-US" dirty="0"/>
              <a:t>Irons MS named in his honor </a:t>
            </a:r>
            <a:r>
              <a:rPr lang="mr-IN" dirty="0"/>
              <a:t>–</a:t>
            </a:r>
            <a:r>
              <a:rPr lang="en-US" dirty="0"/>
              <a:t> 1989 </a:t>
            </a:r>
          </a:p>
          <a:p>
            <a:r>
              <a:rPr lang="en-US" sz="3200" dirty="0"/>
              <a:t>Armed Services: </a:t>
            </a:r>
          </a:p>
          <a:p>
            <a:pPr lvl="1"/>
            <a:r>
              <a:rPr lang="en-US" dirty="0"/>
              <a:t>U.S. Navy </a:t>
            </a:r>
            <a:r>
              <a:rPr lang="mr-IN" dirty="0"/>
              <a:t>–</a:t>
            </a:r>
            <a:r>
              <a:rPr lang="en-US" dirty="0"/>
              <a:t> WWII </a:t>
            </a:r>
          </a:p>
          <a:p>
            <a:r>
              <a:rPr lang="en-US" sz="3200" dirty="0"/>
              <a:t> Career: </a:t>
            </a:r>
          </a:p>
          <a:p>
            <a:pPr lvl="1"/>
            <a:r>
              <a:rPr lang="en-US" dirty="0"/>
              <a:t>Teacher/Coach</a:t>
            </a:r>
            <a:r>
              <a:rPr lang="mr-IN" dirty="0"/>
              <a:t>–</a:t>
            </a:r>
            <a:r>
              <a:rPr lang="en-US" dirty="0"/>
              <a:t> Tyler HS </a:t>
            </a:r>
          </a:p>
          <a:p>
            <a:pPr lvl="1"/>
            <a:r>
              <a:rPr lang="en-US" dirty="0"/>
              <a:t>Principal</a:t>
            </a:r>
            <a:r>
              <a:rPr lang="mr-IN" dirty="0"/>
              <a:t>–</a:t>
            </a:r>
            <a:r>
              <a:rPr lang="en-US" dirty="0"/>
              <a:t> Tyler </a:t>
            </a:r>
            <a:r>
              <a:rPr lang="mr-IN" dirty="0"/>
              <a:t>–</a:t>
            </a:r>
            <a:r>
              <a:rPr lang="en-US" dirty="0"/>
              <a:t> 1952-63 </a:t>
            </a:r>
          </a:p>
          <a:p>
            <a:pPr lvl="1"/>
            <a:r>
              <a:rPr lang="en-US" dirty="0"/>
              <a:t>Superintendent: Tyler (1963-69), Irving (1969-70), Lubbock (1970-83)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1110" y="1045029"/>
            <a:ext cx="2487959" cy="40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extLst/>
          </p:nvPr>
        </p:nvSpPr>
        <p:spPr>
          <a:xfrm>
            <a:off x="5946831" y="1704797"/>
            <a:ext cx="6245168" cy="56323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/>
              <a:t>School and Honors: </a:t>
            </a:r>
            <a:endParaRPr lang="en-US" sz="2000" dirty="0"/>
          </a:p>
          <a:p>
            <a:pPr marL="800100" lvl="1" indent="-342900">
              <a:buFont typeface="Helvetica" charset="0"/>
              <a:buChar char="−"/>
            </a:pPr>
            <a:r>
              <a:rPr lang="en-US" sz="2400" b="1" dirty="0"/>
              <a:t>Lubbock High School </a:t>
            </a:r>
            <a:r>
              <a:rPr lang="mr-IN" sz="2400" b="1" dirty="0"/>
              <a:t>–</a:t>
            </a:r>
            <a:r>
              <a:rPr lang="en-US" sz="2400" b="1" dirty="0"/>
              <a:t> 1940 </a:t>
            </a:r>
            <a:endParaRPr sz="2400" b="1" dirty="0"/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LHS Varsity Football: Co-Captain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Football State Champions - 1939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Two-time All-State</a:t>
            </a:r>
            <a:endParaRPr lang="en-US" sz="2400" dirty="0"/>
          </a:p>
          <a:p>
            <a:pPr marL="800100" lvl="1" indent="-342900">
              <a:buFont typeface="Helvetica" charset="0"/>
              <a:buChar char="−"/>
            </a:pPr>
            <a:r>
              <a:rPr lang="en-US" sz="2400" b="1" dirty="0"/>
              <a:t>Texas Technological College </a:t>
            </a:r>
            <a:r>
              <a:rPr lang="mr-IN" sz="2400" b="1" dirty="0"/>
              <a:t>–</a:t>
            </a:r>
            <a:r>
              <a:rPr lang="en-US" sz="2400" b="1" dirty="0"/>
              <a:t> 1948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   </a:t>
            </a:r>
            <a:r>
              <a:rPr lang="en-US" sz="2400" b="1" dirty="0"/>
              <a:t>(now Texas Tech University)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Texas Tech Football Letterman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Border Conference Champions (1947)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Peach Bowl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Texas High School Football Hall of Fame(1972)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Texas Tech Hall of Honor (1975)</a:t>
            </a:r>
          </a:p>
          <a:p>
            <a:pPr algn="ctr"/>
            <a:endParaRPr lang="en-US" sz="2000" dirty="0"/>
          </a:p>
          <a:p>
            <a:pPr marL="457200" indent="-457200" algn="ctr">
              <a:buChar char="•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097973" y="206375"/>
            <a:ext cx="10408228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Albert </a:t>
            </a:r>
            <a:r>
              <a:rPr lang="en-US" sz="5400" dirty="0" err="1">
                <a:latin typeface="Footlight MT Light" charset="0"/>
                <a:ea typeface="Footlight MT Light" charset="0"/>
                <a:cs typeface="Footlight MT Light" charset="0"/>
              </a:rPr>
              <a:t>Leete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"Jug" "Rosie" Jackson Jr. (1922 - 2012)</a:t>
            </a:r>
          </a:p>
        </p:txBody>
      </p:sp>
      <p:pic>
        <p:nvPicPr>
          <p:cNvPr id="8" name="Picture 7" descr="thumbnail_JacksonLb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99" y="1892300"/>
            <a:ext cx="2667001" cy="3644900"/>
          </a:xfrm>
          <a:prstGeom prst="rect">
            <a:avLst/>
          </a:prstGeom>
        </p:spPr>
      </p:pic>
      <p:pic>
        <p:nvPicPr>
          <p:cNvPr id="7" name="Picture 3" descr="thumbnail_Jackso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201" y="3419227"/>
            <a:ext cx="2527300" cy="33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extLst/>
          </p:nvPr>
        </p:nvSpPr>
        <p:spPr>
          <a:xfrm>
            <a:off x="4940300" y="2005642"/>
            <a:ext cx="7126287" cy="440120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/>
              <a:t>Armed Services: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dirty="0"/>
              <a:t>U.S Marine Corp Torpedo Bomber Pilot in "Red Devils" Squadron in WWII 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Career: 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Radio Station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Executive Vice-President- Red Raider Club </a:t>
            </a:r>
            <a:r>
              <a:rPr lang="mr-IN" sz="2400" dirty="0"/>
              <a:t>–</a:t>
            </a:r>
            <a:r>
              <a:rPr lang="en-US" sz="2400" dirty="0"/>
              <a:t> 1951-86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Public relations- Lubbock Power &amp; Light</a:t>
            </a:r>
            <a:r>
              <a:rPr lang="en-US" sz="2400" dirty="0">
                <a:latin typeface="+mn-ea"/>
                <a:cs typeface="+mn-ea"/>
              </a:rPr>
              <a:t/>
            </a:r>
            <a:br>
              <a:rPr lang="en-US" sz="2400" dirty="0">
                <a:latin typeface="+mn-ea"/>
                <a:cs typeface="+mn-ea"/>
              </a:rPr>
            </a:br>
            <a:endParaRPr lang="en-US" sz="2400" dirty="0"/>
          </a:p>
          <a:p>
            <a:pPr algn="ctr"/>
            <a:endParaRPr lang="en-US" sz="2000" dirty="0"/>
          </a:p>
          <a:p>
            <a:pPr marL="457200" indent="-457200" algn="ctr">
              <a:buChar char="•"/>
            </a:pPr>
            <a:endParaRPr lang="en-US" sz="2000" dirty="0"/>
          </a:p>
        </p:txBody>
      </p:sp>
      <p:pic>
        <p:nvPicPr>
          <p:cNvPr id="6" name="Picture 6" descr="file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9604" y="2586068"/>
            <a:ext cx="4319413" cy="3158562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  <p:extLst/>
          </p:nvPr>
        </p:nvSpPr>
        <p:spPr>
          <a:xfrm>
            <a:off x="1097973" y="155575"/>
            <a:ext cx="10344727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Albert </a:t>
            </a:r>
            <a:r>
              <a:rPr lang="en-US" sz="5400" dirty="0" err="1">
                <a:latin typeface="Footlight MT Light" charset="0"/>
                <a:ea typeface="Footlight MT Light" charset="0"/>
                <a:cs typeface="Footlight MT Light" charset="0"/>
              </a:rPr>
              <a:t>Leete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"Jug" "Rosie" Jackson Jr. (1922 - 2012)</a:t>
            </a:r>
          </a:p>
        </p:txBody>
      </p:sp>
    </p:spTree>
    <p:extLst>
      <p:ext uri="{BB962C8B-B14F-4D97-AF65-F5344CB8AC3E}">
        <p14:creationId xmlns:p14="http://schemas.microsoft.com/office/powerpoint/2010/main" val="17674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umbnail_KeyesJG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03" y="1080749"/>
            <a:ext cx="2662543" cy="342900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  <p:extLst/>
          </p:nvPr>
        </p:nvSpPr>
        <p:spPr>
          <a:xfrm>
            <a:off x="1066800" y="142875"/>
            <a:ext cx="9601200" cy="111567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>J.G "Goober" Keyes (1908-1994)</a:t>
            </a:r>
          </a:p>
        </p:txBody>
      </p:sp>
      <p:sp>
        <p:nvSpPr>
          <p:cNvPr id="6" name="TextBox 5"/>
          <p:cNvSpPr txBox="1"/>
          <p:nvPr>
            <p:extLst/>
          </p:nvPr>
        </p:nvSpPr>
        <p:spPr>
          <a:xfrm>
            <a:off x="4305300" y="1301750"/>
            <a:ext cx="7416800" cy="35394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3200" dirty="0"/>
              <a:t>Armed Services:  </a:t>
            </a:r>
            <a:r>
              <a:rPr lang="en-US" sz="2200" dirty="0"/>
              <a:t> </a:t>
            </a:r>
          </a:p>
          <a:p>
            <a:pPr marL="800100" lvl="2" indent="-342900">
              <a:buFont typeface="Helvetica" charset="0"/>
              <a:buChar char="−"/>
            </a:pPr>
            <a:r>
              <a:rPr lang="en-US" sz="2400" i="1" dirty="0"/>
              <a:t>U.S. Army Air Corps (Lieutenant) </a:t>
            </a:r>
            <a:r>
              <a:rPr lang="mr-IN" sz="2400" i="1" dirty="0"/>
              <a:t>–</a:t>
            </a:r>
            <a:r>
              <a:rPr lang="en-US" sz="2400" i="1" dirty="0"/>
              <a:t> WWII- 1942-45 </a:t>
            </a:r>
            <a:endParaRPr lang="en-US" sz="3200" dirty="0"/>
          </a:p>
          <a:p>
            <a:pPr marL="342900" indent="-342900">
              <a:buFont typeface="Wingdings" charset="2"/>
              <a:buChar char="§"/>
            </a:pPr>
            <a:r>
              <a:rPr lang="en-US" sz="3200" dirty="0"/>
              <a:t>Career: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Teacher/Assistant coach/Head Track Coach-Lubbock HS. 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i="1" dirty="0"/>
              <a:t>LHS Track District Champions</a:t>
            </a:r>
            <a:r>
              <a:rPr lang="mr-IN" sz="2000" i="1" dirty="0"/>
              <a:t>–</a:t>
            </a:r>
            <a:r>
              <a:rPr lang="en-US" sz="2000" i="1" dirty="0"/>
              <a:t> 1937-39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sz="2000" i="1" dirty="0"/>
              <a:t>LHS Football State Champions </a:t>
            </a:r>
            <a:endParaRPr sz="2000" i="1" dirty="0"/>
          </a:p>
          <a:p>
            <a:pPr marL="800100" lvl="1" indent="-342900">
              <a:buFont typeface="Helvetica" charset="0"/>
              <a:buChar char="−"/>
            </a:pPr>
            <a:r>
              <a:rPr lang="en-US" sz="2400" i="1" dirty="0"/>
              <a:t>Owner- </a:t>
            </a:r>
            <a:r>
              <a:rPr lang="en-US" sz="2400" i="1" u="sng" dirty="0"/>
              <a:t>Sports Center Inc</a:t>
            </a:r>
            <a:r>
              <a:rPr lang="en-US" sz="2400" i="1" dirty="0"/>
              <a:t>. </a:t>
            </a:r>
            <a:br>
              <a:rPr lang="en-US" sz="2400" i="1" dirty="0"/>
            </a:br>
            <a:r>
              <a:rPr lang="en-US" sz="2400" i="1" dirty="0"/>
              <a:t>	</a:t>
            </a:r>
            <a:endParaRPr sz="2400" i="1" dirty="0"/>
          </a:p>
        </p:txBody>
      </p:sp>
      <p:pic>
        <p:nvPicPr>
          <p:cNvPr id="8" name="Picture 3" descr="CoachKeyes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293" y="3962400"/>
            <a:ext cx="1790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038225" y="171449"/>
            <a:ext cx="9601200" cy="176797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Ernest P. Mallory (1917-2005)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6" name="Picture 6" descr="Mallory2b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125" y="1320798"/>
            <a:ext cx="2984500" cy="4610101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extLst/>
          </p:nvPr>
        </p:nvSpPr>
        <p:spPr>
          <a:xfrm>
            <a:off x="4842406" y="1055438"/>
            <a:ext cx="7349594" cy="60631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/>
              <a:t>Armed Services: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Corporal- U.S. Army- 1942-45 </a:t>
            </a:r>
            <a:endParaRPr lang="en-US" sz="3200" dirty="0"/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Career: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Bellman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Teacher/Head Basketball Coach- Dunbar HS- 1950-62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Honors: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Dunbar HS Coach: </a:t>
            </a:r>
          </a:p>
          <a:p>
            <a:pPr marL="1371600" lvl="2" indent="-457200">
              <a:buFont typeface="Helvetica" charset="0"/>
              <a:buChar char="−"/>
            </a:pPr>
            <a:r>
              <a:rPr lang="en-US" sz="2000" i="1" dirty="0"/>
              <a:t>DHS Team Played Exhibition Game Against Harlem Globetrotters in the Panther Gym- 1951 </a:t>
            </a:r>
          </a:p>
          <a:p>
            <a:pPr marL="1371600" lvl="2" indent="-457200">
              <a:buFont typeface="Helvetica" charset="0"/>
              <a:buChar char="−"/>
            </a:pPr>
            <a:r>
              <a:rPr lang="en-US" sz="2000" i="1" dirty="0"/>
              <a:t>Five-time District Champions</a:t>
            </a:r>
          </a:p>
          <a:p>
            <a:pPr marL="1371600" lvl="2" indent="-457200">
              <a:buFont typeface="Helvetica" charset="0"/>
              <a:buChar char="−"/>
            </a:pPr>
            <a:r>
              <a:rPr lang="en-US" sz="2000" i="1" dirty="0"/>
              <a:t>Four-time PVIL Basketball State Champions- 1953, 1957, 1960, 1962 </a:t>
            </a:r>
          </a:p>
          <a:p>
            <a:pPr marL="1371600" lvl="2" indent="-457200">
              <a:buFont typeface="Helvetica" charset="0"/>
              <a:buChar char="−"/>
            </a:pPr>
            <a:r>
              <a:rPr lang="en-US" sz="2000" i="1" dirty="0"/>
              <a:t>PVIL Coach of the Year- 1962 </a:t>
            </a:r>
          </a:p>
          <a:p>
            <a:pPr marL="1371600" lvl="2" indent="-457200">
              <a:buFont typeface="Helvetica" charset="0"/>
              <a:buChar char="−"/>
            </a:pPr>
            <a:r>
              <a:rPr lang="en-US" sz="2000" i="1" dirty="0"/>
              <a:t>Lubbock ISD Athletic Hall of Honor- 2012 </a:t>
            </a:r>
          </a:p>
          <a:p>
            <a:pPr marL="457200" indent="-457200"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69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130300" y="171450"/>
            <a:ext cx="10829451" cy="1767977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Marion Cheshire "Mandy" </a:t>
            </a:r>
            <a:r>
              <a:rPr lang="en-US" sz="5200" dirty="0" err="1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Manderson</a:t>
            </a:r>
            <a:r>
              <a:rPr lang="en-US" sz="52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 (1926-1999)</a:t>
            </a:r>
            <a:r>
              <a:rPr lang="en-US" sz="5200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sz="5200" dirty="0">
                <a:solidFill>
                  <a:schemeClr val="tx1"/>
                </a:solidFill>
                <a:latin typeface="+mj-ea"/>
                <a:cs typeface="+mj-ea"/>
              </a:rPr>
            </a:br>
            <a:endParaRPr lang="en-US" sz="5200" dirty="0"/>
          </a:p>
        </p:txBody>
      </p:sp>
      <p:pic>
        <p:nvPicPr>
          <p:cNvPr id="2" name="Picture 3" descr="Manderson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151" y="1939427"/>
            <a:ext cx="2927350" cy="4200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0800" y="2269883"/>
            <a:ext cx="68289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3200" dirty="0"/>
              <a:t>Schools and Honors: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b="1" dirty="0"/>
              <a:t>Lubbock High School </a:t>
            </a:r>
            <a:r>
              <a:rPr lang="mr-IN" sz="2400" b="1" dirty="0"/>
              <a:t>–</a:t>
            </a:r>
            <a:r>
              <a:rPr lang="en-US" sz="2400" b="1" dirty="0"/>
              <a:t> 1944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LHS Letterman </a:t>
            </a:r>
            <a:r>
              <a:rPr lang="mr-IN" sz="2400" i="1" dirty="0"/>
              <a:t>–</a:t>
            </a:r>
            <a:r>
              <a:rPr lang="en-US" sz="2400" i="1" dirty="0"/>
              <a:t> 1944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Co-Captain </a:t>
            </a:r>
            <a:r>
              <a:rPr lang="mr-IN" sz="2400" i="1" dirty="0"/>
              <a:t>–</a:t>
            </a:r>
            <a:r>
              <a:rPr lang="en-US" sz="2400" i="1" dirty="0"/>
              <a:t> 1944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District Champions </a:t>
            </a:r>
            <a:r>
              <a:rPr lang="mr-IN" sz="2400" i="1" dirty="0"/>
              <a:t>–</a:t>
            </a:r>
            <a:r>
              <a:rPr lang="en-US" sz="2400" i="1" dirty="0"/>
              <a:t> 1944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b="1" dirty="0"/>
              <a:t>Texas Tech University </a:t>
            </a:r>
            <a:r>
              <a:rPr lang="mr-IN" sz="2400" b="1" dirty="0"/>
              <a:t>–</a:t>
            </a:r>
            <a:r>
              <a:rPr lang="en-US" sz="2400" b="1" dirty="0"/>
              <a:t> 1944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TTU Basketball </a:t>
            </a:r>
            <a:r>
              <a:rPr lang="mr-IN" sz="2400" i="1" dirty="0"/>
              <a:t>–</a:t>
            </a:r>
            <a:r>
              <a:rPr lang="en-US" sz="2400" i="1" dirty="0"/>
              <a:t> 1944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b="1" dirty="0"/>
              <a:t>U.S. Maritime Academy </a:t>
            </a:r>
            <a:r>
              <a:rPr lang="mr-IN" sz="2400" b="1" dirty="0"/>
              <a:t>–</a:t>
            </a:r>
            <a:r>
              <a:rPr lang="en-US" sz="2400" b="1" dirty="0"/>
              <a:t> 1945-46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/>
              <a:t>USMA Basketball &amp; Crew </a:t>
            </a:r>
          </a:p>
        </p:txBody>
      </p:sp>
    </p:spTree>
    <p:extLst>
      <p:ext uri="{BB962C8B-B14F-4D97-AF65-F5344CB8AC3E}">
        <p14:creationId xmlns:p14="http://schemas.microsoft.com/office/powerpoint/2010/main" val="8526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extLst/>
          </p:nvPr>
        </p:nvSpPr>
        <p:spPr>
          <a:xfrm>
            <a:off x="5245100" y="2382470"/>
            <a:ext cx="6714651" cy="32932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3200" dirty="0"/>
              <a:t>Armed Services: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Cadet Midshipman- U.S. Merchant Marines</a:t>
            </a:r>
            <a:r>
              <a:rPr lang="mr-IN" sz="2400" dirty="0"/>
              <a:t>–</a:t>
            </a:r>
            <a:r>
              <a:rPr lang="en-US" sz="2400" dirty="0"/>
              <a:t> WWII </a:t>
            </a:r>
            <a:r>
              <a:rPr lang="mr-IN" sz="2400" dirty="0"/>
              <a:t>–</a:t>
            </a:r>
            <a:r>
              <a:rPr lang="en-US" sz="2400" dirty="0"/>
              <a:t> 1945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Naval Reserve Officer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U.S. Navy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3200" dirty="0"/>
              <a:t>Career: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400" dirty="0"/>
              <a:t>Engineer- Arthur D. Little Management Consulting (Boston) </a:t>
            </a:r>
          </a:p>
        </p:txBody>
      </p:sp>
      <p:pic>
        <p:nvPicPr>
          <p:cNvPr id="4" name="Picture 4" descr="thumbnail_MandersonMarion-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206" y="1822450"/>
            <a:ext cx="3272394" cy="441325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  <p:extLst/>
          </p:nvPr>
        </p:nvSpPr>
        <p:spPr>
          <a:xfrm>
            <a:off x="1130300" y="171451"/>
            <a:ext cx="10829451" cy="1485900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Marion Cheshire "Mandy" </a:t>
            </a:r>
            <a:r>
              <a:rPr lang="en-US" sz="5200" dirty="0" err="1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Manderson</a:t>
            </a:r>
            <a:r>
              <a:rPr lang="en-US" sz="52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 (1926-1999)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6007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304924" y="171450"/>
            <a:ext cx="10315575" cy="1504949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Lonnie Dean "Primo" McCurry- (1919-2010)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8" name="TextBox 7"/>
          <p:cNvSpPr txBox="1"/>
          <p:nvPr>
            <p:extLst/>
          </p:nvPr>
        </p:nvSpPr>
        <p:spPr>
          <a:xfrm>
            <a:off x="6462711" y="1211044"/>
            <a:ext cx="5461000" cy="55707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/>
              <a:t>Schools and Honors: 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b="1" dirty="0"/>
              <a:t>Lubbock High School </a:t>
            </a:r>
            <a:r>
              <a:rPr lang="mr-IN" sz="2000" b="1" dirty="0"/>
              <a:t>–</a:t>
            </a:r>
            <a:r>
              <a:rPr lang="en-US" sz="2000" b="1" dirty="0"/>
              <a:t> 1936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LHS Varsity Football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b="1" dirty="0"/>
              <a:t>Texas Tech University </a:t>
            </a:r>
            <a:r>
              <a:rPr lang="mr-IN" sz="2000" b="1" dirty="0"/>
              <a:t>–</a:t>
            </a:r>
            <a:r>
              <a:rPr lang="en-US" sz="2000" b="1" dirty="0"/>
              <a:t> 1941 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Three-Time TTU Letterman (1938-40)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Cotton Bowl (1938)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All- American 1940)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TTU Basketball (1944)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Drafted NFL Brooklyn Dodgers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Texas Tech Hall of Fame (2000)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Armed Services: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U.S. Marines Corp WWII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Purple Heart at Guam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Retired Lieutenant Colonel </a:t>
            </a:r>
            <a:r>
              <a:rPr lang="mr-IN" sz="2000" i="1" dirty="0"/>
              <a:t>–</a:t>
            </a:r>
            <a:r>
              <a:rPr lang="en-US" sz="2000" i="1" dirty="0"/>
              <a:t> 1960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Career: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000" i="1" dirty="0"/>
              <a:t>Real Estate Broker  </a:t>
            </a:r>
          </a:p>
        </p:txBody>
      </p:sp>
      <p:pic>
        <p:nvPicPr>
          <p:cNvPr id="4" name="Picture 4" descr="thumbnail_McCurryDougla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324" y="1981199"/>
            <a:ext cx="2436586" cy="3009901"/>
          </a:xfrm>
          <a:prstGeom prst="rect">
            <a:avLst/>
          </a:prstGeom>
        </p:spPr>
      </p:pic>
      <p:pic>
        <p:nvPicPr>
          <p:cNvPr id="5" name="Picture 3" descr="thumbnail_McCurryLttu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0" y="3333750"/>
            <a:ext cx="2923589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1764643"/>
          </a:xfrm>
        </p:spPr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World War II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3553097"/>
            <a:ext cx="6831673" cy="1086237"/>
          </a:xfrm>
        </p:spPr>
        <p:txBody>
          <a:bodyPr/>
          <a:lstStyle/>
          <a:p>
            <a:r>
              <a:rPr lang="en-US" sz="3200" dirty="0"/>
              <a:t>1939-1945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304925" y="171450"/>
            <a:ext cx="9601200" cy="17679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Rage Nabors (1920-2003) 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8" name="TextBox 7"/>
          <p:cNvSpPr txBox="1"/>
          <p:nvPr>
            <p:extLst/>
          </p:nvPr>
        </p:nvSpPr>
        <p:spPr>
          <a:xfrm>
            <a:off x="6819900" y="1055658"/>
            <a:ext cx="5035076" cy="60631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Schools and Honors: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b="1" dirty="0"/>
              <a:t>Lubbock High School - 1937 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i="1" dirty="0"/>
              <a:t>Three year letterman in football, basketball, and track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b="1" dirty="0"/>
              <a:t>Texas Tech University - 1942 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i="1" dirty="0"/>
              <a:t>Offered NFL contract with Detroit Lions but joined military </a:t>
            </a:r>
            <a:br>
              <a:rPr lang="en-US" sz="2000" i="1" dirty="0"/>
            </a:br>
            <a:endParaRPr lang="en-US" sz="3200" dirty="0">
              <a:cs typeface="Arial"/>
            </a:endParaRPr>
          </a:p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Armed Services: 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i="1" dirty="0"/>
              <a:t>Enlisted June 12, 1942 - played football for U.S. Army at Lubbock Army Air Field, Randolph Air Field (San Antonio) and Nashville, TN, discharged 1945 </a:t>
            </a:r>
            <a:endParaRPr lang="en-US" sz="2000" i="1" dirty="0">
              <a:cs typeface="Arial"/>
            </a:endParaRPr>
          </a:p>
          <a:p>
            <a:pPr marL="400050" indent="-342900">
              <a:buFont typeface="Wingdings" charset="2"/>
              <a:buChar char="§"/>
            </a:pPr>
            <a:endParaRPr lang="en-US" sz="2400" dirty="0">
              <a:latin typeface="Arial"/>
              <a:cs typeface="Arial"/>
            </a:endParaRPr>
          </a:p>
          <a:p>
            <a:endParaRPr lang="en-US" sz="2400" b="1" u="sng" dirty="0"/>
          </a:p>
          <a:p>
            <a:pPr marL="342900" indent="-342900" algn="ctr">
              <a:buChar char="•"/>
            </a:pPr>
            <a:endParaRPr lang="en-US" sz="2400" dirty="0"/>
          </a:p>
        </p:txBody>
      </p:sp>
      <p:pic>
        <p:nvPicPr>
          <p:cNvPr id="6" name="Picture 6" descr="thumbnail_FullSizeRender-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6025" y="1181100"/>
            <a:ext cx="2543175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9" descr="thumbnail_FullSizeRender-8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50" y="3261679"/>
            <a:ext cx="27432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304925" y="171450"/>
            <a:ext cx="9601200" cy="17679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Rage Nabors (1920-2003)  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2" name="Picture 3" descr="thumbnail_FullSizeRender-5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925" y="1019175"/>
            <a:ext cx="2457450" cy="4114800"/>
          </a:xfrm>
          <a:prstGeom prst="rect">
            <a:avLst/>
          </a:prstGeom>
        </p:spPr>
      </p:pic>
      <p:pic>
        <p:nvPicPr>
          <p:cNvPr id="5" name="Picture 5" descr="thumbnail_FullSizeRender-6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75" y="3705225"/>
            <a:ext cx="2743200" cy="239077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extLst/>
          </p:nvPr>
        </p:nvSpPr>
        <p:spPr>
          <a:xfrm>
            <a:off x="6925386" y="1456491"/>
            <a:ext cx="5035076" cy="35394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Career: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i="1" dirty="0"/>
              <a:t>Played in Canadian Football League for Montreal </a:t>
            </a:r>
            <a:r>
              <a:rPr lang="en-US" sz="2000" i="1" dirty="0" err="1"/>
              <a:t>Allouttes</a:t>
            </a:r>
            <a:r>
              <a:rPr lang="en-US" sz="2000" i="1" dirty="0"/>
              <a:t> - 1946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i="1" dirty="0"/>
              <a:t>Teacher/Coach</a:t>
            </a:r>
          </a:p>
          <a:p>
            <a:pPr marL="1314450" lvl="2" indent="-342900">
              <a:buFont typeface="Helvetica" charset="0"/>
              <a:buChar char="−"/>
            </a:pPr>
            <a:r>
              <a:rPr lang="en-US" sz="2000" i="1" dirty="0"/>
              <a:t>Tulia - 1947-49</a:t>
            </a:r>
          </a:p>
          <a:p>
            <a:pPr marL="1314450" lvl="2" indent="-342900">
              <a:buFont typeface="Helvetica" charset="0"/>
              <a:buChar char="−"/>
            </a:pPr>
            <a:r>
              <a:rPr lang="en-US" sz="2000" i="1" dirty="0"/>
              <a:t>Matador, TX - 1949-51</a:t>
            </a:r>
          </a:p>
          <a:p>
            <a:pPr marL="1314450" lvl="2" indent="-342900">
              <a:buFont typeface="Helvetica" charset="0"/>
              <a:buChar char="−"/>
            </a:pPr>
            <a:r>
              <a:rPr lang="en-US" sz="2000" i="1" dirty="0"/>
              <a:t>Dallastown, PA - 1951-80   </a:t>
            </a:r>
            <a:br>
              <a:rPr lang="en-US" sz="2000" i="1" dirty="0"/>
            </a:br>
            <a:endParaRPr lang="en-US" sz="2400" dirty="0">
              <a:latin typeface="Arial"/>
              <a:cs typeface="Arial"/>
            </a:endParaRPr>
          </a:p>
          <a:p>
            <a:endParaRPr lang="en-US" sz="2400" b="1" u="sng" dirty="0"/>
          </a:p>
          <a:p>
            <a:pPr marL="342900" indent="-342900" algn="ctr"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28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304925" y="171450"/>
            <a:ext cx="9601200" cy="17679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Catherine Royalty (1915-) 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8" name="TextBox 7"/>
          <p:cNvSpPr txBox="1"/>
          <p:nvPr>
            <p:extLst/>
          </p:nvPr>
        </p:nvSpPr>
        <p:spPr>
          <a:xfrm>
            <a:off x="6819900" y="847840"/>
            <a:ext cx="5035076" cy="62478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Schools and Honors: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dirty="0"/>
              <a:t>Lubbock High School - 1932</a:t>
            </a:r>
            <a:endParaRPr lang="en-US" sz="2000" i="1" dirty="0"/>
          </a:p>
          <a:p>
            <a:pPr marL="857250" lvl="1" indent="-342900">
              <a:buFont typeface="Helvetica" charset="0"/>
              <a:buChar char="−"/>
            </a:pPr>
            <a:r>
              <a:rPr lang="en-US" sz="2000" dirty="0"/>
              <a:t>Texas Tech University - 1936</a:t>
            </a:r>
          </a:p>
          <a:p>
            <a:pPr marL="857250" lvl="1" indent="-342900">
              <a:buFont typeface="Helvetica" charset="0"/>
              <a:buChar char="−"/>
            </a:pPr>
            <a:r>
              <a:rPr lang="en-US" sz="2000" dirty="0"/>
              <a:t>Texas Tech University - 1949 </a:t>
            </a:r>
            <a:endParaRPr lang="en-US" sz="3200" dirty="0">
              <a:cs typeface="Arial"/>
            </a:endParaRPr>
          </a:p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Vocation:</a:t>
            </a:r>
          </a:p>
          <a:p>
            <a:r>
              <a:rPr lang="en-US" sz="2000" i="1" dirty="0"/>
              <a:t>	_	</a:t>
            </a:r>
            <a:r>
              <a:rPr lang="en-US" dirty="0"/>
              <a:t>Post High School Teacher – English and 		School Newspaper Sponsor (1936-41)</a:t>
            </a:r>
          </a:p>
          <a:p>
            <a:r>
              <a:rPr lang="en-US" dirty="0"/>
              <a:t>		Lubbock Junior High School Teacher, 		 	English (1941-44)</a:t>
            </a:r>
          </a:p>
          <a:p>
            <a:r>
              <a:rPr lang="en-US" dirty="0"/>
              <a:t>	_	</a:t>
            </a:r>
            <a:r>
              <a:rPr lang="en-US" b="1" dirty="0"/>
              <a:t>Served in WAVES (1945-47)</a:t>
            </a:r>
          </a:p>
          <a:p>
            <a:r>
              <a:rPr lang="en-US" dirty="0"/>
              <a:t>	_	Lubbock Junior High School Teacher, 			English and started newspapers at all 		four campuses</a:t>
            </a:r>
            <a:endParaRPr lang="en-US" sz="3200" dirty="0">
              <a:cs typeface="Arial"/>
            </a:endParaRPr>
          </a:p>
          <a:p>
            <a:pPr marL="400050" indent="-342900">
              <a:buFont typeface="Wingdings" charset="2"/>
              <a:buChar char="§"/>
            </a:pPr>
            <a:r>
              <a:rPr lang="en-US" sz="3200" dirty="0">
                <a:cs typeface="Arial"/>
              </a:rPr>
              <a:t>Armed Services: </a:t>
            </a:r>
          </a:p>
          <a:p>
            <a:r>
              <a:rPr lang="en-US" sz="2000" i="1" dirty="0"/>
              <a:t>	_	 </a:t>
            </a:r>
            <a:r>
              <a:rPr lang="en-US" b="1" dirty="0"/>
              <a:t>Served in WAVES - Women Accepted for 		Volunteer Emergency Service (1945-47)</a:t>
            </a:r>
          </a:p>
          <a:p>
            <a:r>
              <a:rPr lang="en-US" b="1" dirty="0"/>
              <a:t>		(Trained in New York, worked in San 			Francisco Fleet Post Office)</a:t>
            </a:r>
            <a:endParaRPr lang="en-US" sz="2400" b="1" u="sng" dirty="0"/>
          </a:p>
          <a:p>
            <a:pPr marL="342900" indent="-342900" algn="ctr">
              <a:buChar char="•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150" y="1246909"/>
            <a:ext cx="3996708" cy="5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extLst/>
          </p:nvPr>
        </p:nvSpPr>
        <p:spPr>
          <a:xfrm>
            <a:off x="1092200" y="171450"/>
            <a:ext cx="10744199" cy="1767977"/>
          </a:xfrm>
        </p:spPr>
        <p:txBody>
          <a:bodyPr>
            <a:noAutofit/>
          </a:bodyPr>
          <a:lstStyle/>
          <a:p>
            <a:r>
              <a:rPr lang="en-US" sz="49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Walter E. "Jumbo" Webster (1920-1945)</a:t>
            </a:r>
            <a: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solidFill>
                  <a:schemeClr val="tx1"/>
                </a:solidFill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8" name="TextBox 7"/>
          <p:cNvSpPr txBox="1"/>
          <p:nvPr>
            <p:extLst/>
          </p:nvPr>
        </p:nvSpPr>
        <p:spPr>
          <a:xfrm>
            <a:off x="5858184" y="1273175"/>
            <a:ext cx="6181251" cy="477053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3200" dirty="0"/>
              <a:t>Schools and Honors: 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b="1" dirty="0"/>
              <a:t>Lubbock High School </a:t>
            </a:r>
            <a:r>
              <a:rPr lang="mr-IN" sz="2000" b="1" dirty="0"/>
              <a:t>–</a:t>
            </a:r>
            <a:r>
              <a:rPr lang="en-US" sz="2000" b="1" dirty="0"/>
              <a:t> 1939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LHS Letterman </a:t>
            </a:r>
            <a:r>
              <a:rPr lang="mr-IN" sz="2000" i="1" dirty="0"/>
              <a:t>–</a:t>
            </a:r>
            <a:r>
              <a:rPr lang="en-US" sz="2000" i="1" dirty="0"/>
              <a:t> 1936-1938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Honorable Mention All State </a:t>
            </a:r>
            <a:r>
              <a:rPr lang="mr-IN" sz="2000" i="1" dirty="0"/>
              <a:t>–</a:t>
            </a:r>
            <a:r>
              <a:rPr lang="en-US" sz="2000" i="1" dirty="0"/>
              <a:t> 1938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District Champions </a:t>
            </a:r>
            <a:r>
              <a:rPr lang="mr-IN" sz="2000" i="1" dirty="0"/>
              <a:t>–</a:t>
            </a:r>
            <a:r>
              <a:rPr lang="en-US" sz="2000" i="1" dirty="0"/>
              <a:t> 1938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State Champions </a:t>
            </a:r>
            <a:r>
              <a:rPr lang="mr-IN" sz="2000" i="1" dirty="0"/>
              <a:t>–</a:t>
            </a:r>
            <a:r>
              <a:rPr lang="en-US" sz="2000" i="1" dirty="0"/>
              <a:t> 1938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b="1" dirty="0"/>
              <a:t>Texas Tech University </a:t>
            </a:r>
            <a:r>
              <a:rPr lang="mr-IN" sz="2000" b="1" dirty="0"/>
              <a:t>–</a:t>
            </a:r>
            <a:r>
              <a:rPr lang="en-US" sz="2000" b="1" dirty="0"/>
              <a:t> 1939-42</a:t>
            </a:r>
            <a:endParaRPr sz="2000" b="1" dirty="0"/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Texas Softball League's Jumbo Webster Softball Field (Former Lubbock </a:t>
            </a:r>
            <a:r>
              <a:rPr lang="en-US" sz="2000" i="1" dirty="0" err="1"/>
              <a:t>Hubbers</a:t>
            </a:r>
            <a:r>
              <a:rPr lang="en-US" sz="2000" i="1" dirty="0"/>
              <a:t> Ballpark) named in his honor 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3200" dirty="0"/>
              <a:t>Armed Services: 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Civilian Pilot Instructor- Fort Stockton Army Air Field </a:t>
            </a:r>
            <a:r>
              <a:rPr lang="mr-IN" sz="2000" i="1" dirty="0"/>
              <a:t>–</a:t>
            </a:r>
            <a:r>
              <a:rPr lang="en-US" sz="2000" i="1" dirty="0"/>
              <a:t> 1943</a:t>
            </a:r>
          </a:p>
          <a:p>
            <a:pPr marL="800100" lvl="1" indent="-342900">
              <a:buFont typeface="Helvetica" charset="0"/>
              <a:buChar char="−"/>
            </a:pPr>
            <a:r>
              <a:rPr lang="en-US" sz="2000" i="1" dirty="0"/>
              <a:t>U.S. Army Air Corp- WWII- Kill-In-Action </a:t>
            </a:r>
            <a:r>
              <a:rPr lang="mr-IN" sz="2000" i="1" dirty="0"/>
              <a:t>–</a:t>
            </a:r>
            <a:r>
              <a:rPr lang="en-US" sz="2000" i="1" dirty="0"/>
              <a:t> 1945 </a:t>
            </a:r>
          </a:p>
        </p:txBody>
      </p:sp>
      <p:pic>
        <p:nvPicPr>
          <p:cNvPr id="2" name="Picture 4" descr="thumbnail_WebsterW1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1055438"/>
            <a:ext cx="3207300" cy="3620471"/>
          </a:xfrm>
          <a:prstGeom prst="rect">
            <a:avLst/>
          </a:prstGeom>
        </p:spPr>
      </p:pic>
      <p:pic>
        <p:nvPicPr>
          <p:cNvPr id="6" name="Picture 6" descr="thumbnail_WebsterTTU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837" y="4200525"/>
            <a:ext cx="361337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129" y="1841325"/>
            <a:ext cx="9607463" cy="2540837"/>
          </a:xfrm>
        </p:spPr>
        <p:txBody>
          <a:bodyPr/>
          <a:lstStyle/>
          <a:p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Then </a:t>
            </a:r>
            <a:b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sz="4400" dirty="0">
                <a:latin typeface="Footlight MT Light" charset="0"/>
                <a:ea typeface="Footlight MT Light" charset="0"/>
                <a:cs typeface="Footlight MT Light" charset="0"/>
              </a:rPr>
              <a:t>and </a:t>
            </a:r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</a:br>
            <a:r>
              <a:rPr lang="en-US" dirty="0">
                <a:latin typeface="Footlight MT Light" charset="0"/>
                <a:ea typeface="Footlight MT Light" charset="0"/>
                <a:cs typeface="Footlight MT Light" charset="0"/>
              </a:rPr>
              <a:t>Now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7484" y="4382163"/>
            <a:ext cx="6831673" cy="1086237"/>
          </a:xfrm>
        </p:spPr>
        <p:txBody>
          <a:bodyPr/>
          <a:lstStyle/>
          <a:p>
            <a:r>
              <a:rPr lang="en-US" dirty="0"/>
              <a:t>Today in Lubbock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National Bank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12473" y="5874707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465" y="1480744"/>
            <a:ext cx="5280172" cy="4212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7992" y="5724394"/>
            <a:ext cx="21831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6532" y="5874707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142" y="975789"/>
            <a:ext cx="4288961" cy="4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972506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Footlight MT Light" charset="0"/>
                <a:ea typeface="Footlight MT Light" charset="0"/>
                <a:cs typeface="Footlight MT Light" charset="0"/>
              </a:rPr>
              <a:t>McWhorter Tire 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/>
            </a:r>
            <a:b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</a:b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3923" y="5837130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 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3958" y="611370"/>
            <a:ext cx="2172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9018" y="5874707"/>
            <a:ext cx="314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9177" y="1159179"/>
            <a:ext cx="6335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ranklin Gothic Medium" panose="020B0603020102020204" pitchFamily="34" charset="0"/>
                <a:ea typeface="Footlight MT Light" charset="0"/>
                <a:cs typeface="Footlight MT Light" charset="0"/>
              </a:rPr>
              <a:t>Storing cars in garage while men at war 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220" y="1781344"/>
            <a:ext cx="4850105" cy="3994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86" y="1831989"/>
            <a:ext cx="5185343" cy="38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Lubbock Women’s Club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3923" y="5837130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2430" y="5659263"/>
            <a:ext cx="2172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5700" y="5874707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1941  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90" y="1715315"/>
            <a:ext cx="4873752" cy="38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542" y="1718739"/>
            <a:ext cx="4876800" cy="38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Bean Elementary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956" y="1350440"/>
            <a:ext cx="5786027" cy="43395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3378" y="1134995"/>
            <a:ext cx="2172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78" y="1350439"/>
            <a:ext cx="5253104" cy="4339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2655" y="5957455"/>
            <a:ext cx="354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04909" y="5957455"/>
            <a:ext cx="245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2554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Bean Elementary 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3362" y="1027273"/>
            <a:ext cx="21725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78" y="1350440"/>
            <a:ext cx="4906062" cy="4052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2655" y="5957455"/>
            <a:ext cx="354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301" y="1326619"/>
            <a:ext cx="6086153" cy="51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extLst/>
          </p:nvPr>
        </p:nvSpPr>
        <p:spPr>
          <a:xfrm>
            <a:off x="908859" y="279255"/>
            <a:ext cx="6193739" cy="88914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World War II - </a:t>
            </a:r>
            <a:r>
              <a:rPr lang="en-US" sz="6000" dirty="0">
                <a:latin typeface="Footlight MT Light" charset="0"/>
                <a:ea typeface="Footlight MT Light" charset="0"/>
                <a:cs typeface="Footlight MT Light" charset="0"/>
              </a:rPr>
              <a:t>1939</a:t>
            </a:r>
          </a:p>
        </p:txBody>
      </p:sp>
      <p:sp>
        <p:nvSpPr>
          <p:cNvPr id="5" name="TextBox 4"/>
          <p:cNvSpPr txBox="1"/>
          <p:nvPr>
            <p:extLst/>
          </p:nvPr>
        </p:nvSpPr>
        <p:spPr>
          <a:xfrm>
            <a:off x="1073960" y="1793173"/>
            <a:ext cx="6490622" cy="39395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3200" dirty="0">
                <a:cs typeface="Courier New"/>
              </a:rPr>
              <a:t> September 1: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Germany invades Poland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cs typeface="Courier New"/>
              </a:rPr>
              <a:t>WWII begins</a:t>
            </a:r>
            <a:br>
              <a:rPr lang="en-US" sz="2800" i="1" dirty="0">
                <a:cs typeface="Courier New"/>
              </a:rPr>
            </a:br>
            <a:r>
              <a:rPr lang="en-US" sz="2800" dirty="0">
                <a:cs typeface="Courier New"/>
              </a:rPr>
              <a:t/>
            </a:r>
            <a:br>
              <a:rPr lang="en-US" sz="2800" dirty="0">
                <a:cs typeface="Courier New"/>
              </a:rPr>
            </a:br>
            <a:endParaRPr lang="en-US" sz="2800" dirty="0">
              <a:cs typeface="Courier New"/>
            </a:endParaRPr>
          </a:p>
          <a:p>
            <a:pPr marL="457200" indent="-457200">
              <a:buFont typeface="Wingdings" charset="2"/>
              <a:buChar char="§"/>
            </a:pPr>
            <a:r>
              <a:rPr sz="3200" dirty="0">
                <a:cs typeface="Courier New"/>
              </a:rPr>
              <a:t>September 3</a:t>
            </a:r>
            <a:r>
              <a:rPr lang="en-US" sz="3200" dirty="0">
                <a:cs typeface="Courier New"/>
              </a:rPr>
              <a:t>:</a:t>
            </a:r>
          </a:p>
          <a:p>
            <a:pPr marL="914400" lvl="1" indent="-457200">
              <a:buFont typeface="Helvetica" charset="0"/>
              <a:buChar char="−"/>
            </a:pPr>
            <a:r>
              <a:rPr sz="2800" i="1" dirty="0">
                <a:cs typeface="Courier New"/>
              </a:rPr>
              <a:t>France and Great Britain </a:t>
            </a:r>
            <a:r>
              <a:rPr lang="en-US" sz="2800" i="1" dirty="0">
                <a:cs typeface="Courier New"/>
              </a:rPr>
              <a:t/>
            </a:r>
            <a:br>
              <a:rPr lang="en-US" sz="2800" i="1" dirty="0">
                <a:cs typeface="Courier New"/>
              </a:rPr>
            </a:br>
            <a:r>
              <a:rPr sz="2800" i="1" dirty="0">
                <a:cs typeface="Courier New"/>
              </a:rPr>
              <a:t>declare war</a:t>
            </a:r>
            <a:r>
              <a:rPr lang="en-US" sz="2800" i="1" dirty="0">
                <a:cs typeface="Courier New"/>
              </a:rPr>
              <a:t> on</a:t>
            </a:r>
            <a:r>
              <a:rPr sz="2800" i="1" dirty="0">
                <a:cs typeface="Courier New"/>
              </a:rPr>
              <a:t> Germany</a:t>
            </a:r>
            <a:endParaRPr sz="2800" i="1" dirty="0"/>
          </a:p>
          <a:p>
            <a:endParaRPr lang="en-US" dirty="0"/>
          </a:p>
        </p:txBody>
      </p:sp>
      <p:pic>
        <p:nvPicPr>
          <p:cNvPr id="6" name="Picture 5" descr="ww2-40-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2020378"/>
            <a:ext cx="4046181" cy="3271083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extLst/>
          </p:nvPr>
        </p:nvSpPr>
        <p:spPr>
          <a:xfrm>
            <a:off x="8216072" y="5243206"/>
            <a:ext cx="2743200" cy="4924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https://www.archives.gov/research/military/ww2/photos</a:t>
            </a:r>
            <a:r>
              <a:rPr lang="en-US" dirty="0">
                <a:latin typeface="+mn-ea"/>
                <a:cs typeface="+mn-ea"/>
              </a:rPr>
              <a:t/>
            </a:r>
            <a:br>
              <a:rPr lang="en-US" dirty="0">
                <a:latin typeface="+mn-ea"/>
                <a:cs typeface="+mn-e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710" y="227818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Roscoe Wilson Elementary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957" y="1058450"/>
            <a:ext cx="5979648" cy="2729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93400" y="3243002"/>
            <a:ext cx="10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957" y="3775280"/>
            <a:ext cx="290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  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580" y="3889333"/>
            <a:ext cx="5980176" cy="27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178" y="232839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McWhorter Elementary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257" y="2112436"/>
            <a:ext cx="5359400" cy="38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08406" y="1532730"/>
            <a:ext cx="3894665" cy="5054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13" y="6007102"/>
            <a:ext cx="17764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Lubbock Independent School District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2779" y="1466105"/>
            <a:ext cx="10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1650" y="1466105"/>
            <a:ext cx="126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483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Downtown Lubbock </a:t>
            </a:r>
            <a:endParaRPr lang="en-US" sz="5400" dirty="0"/>
          </a:p>
        </p:txBody>
      </p:sp>
      <p:pic>
        <p:nvPicPr>
          <p:cNvPr id="4" name="Content Placeholder 3" descr="thumbnail_wr.c.17N.4.6.1.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068" y="2173820"/>
            <a:ext cx="4572000" cy="3561673"/>
          </a:xfrm>
        </p:spPr>
      </p:pic>
      <p:pic>
        <p:nvPicPr>
          <p:cNvPr id="9" name="Picture 8" descr="thumbnail_image1.jpg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262" y="2173820"/>
            <a:ext cx="4572000" cy="3566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9362" y="1196018"/>
            <a:ext cx="366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Military parade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7084" y="5843214"/>
            <a:ext cx="10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1062" y="5843215"/>
            <a:ext cx="2902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Then- 1940s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2341483" y="5735493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</p:spTree>
    <p:extLst>
      <p:ext uri="{BB962C8B-B14F-4D97-AF65-F5344CB8AC3E}">
        <p14:creationId xmlns:p14="http://schemas.microsoft.com/office/powerpoint/2010/main" val="17123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Scrap Metal Drive </a:t>
            </a:r>
            <a:endParaRPr lang="en-US" sz="5400" dirty="0"/>
          </a:p>
        </p:txBody>
      </p:sp>
      <p:pic>
        <p:nvPicPr>
          <p:cNvPr id="5" name="Picture 4" descr="thumbnail_SWCPC57(O)-E2.1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068" y="2104977"/>
            <a:ext cx="5061531" cy="3335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883" y="5618138"/>
            <a:ext cx="326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Then </a:t>
            </a:r>
            <a:r>
              <a:rPr lang="mr-IN" sz="3600" dirty="0"/>
              <a:t>–</a:t>
            </a:r>
            <a:r>
              <a:rPr lang="en-US" sz="3600" dirty="0"/>
              <a:t> 1940s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82100" y="5618139"/>
            <a:ext cx="104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5870" y="1082828"/>
            <a:ext cx="980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Outside </a:t>
            </a:r>
            <a:r>
              <a:rPr lang="en-US" sz="2800">
                <a:cs typeface="Footlight MT Light"/>
              </a:rPr>
              <a:t>of what was then a movie theatre </a:t>
            </a:r>
            <a:r>
              <a:rPr lang="en-US" sz="2800" dirty="0">
                <a:cs typeface="Footlight MT Light"/>
              </a:rPr>
              <a:t>and now law office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86248" y="5440339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020" y="2104977"/>
            <a:ext cx="4684215" cy="35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Scrap Metal Drive 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315870" y="1082828"/>
            <a:ext cx="670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Outside of Lubbock High School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5448" y="130323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670" y="1759936"/>
            <a:ext cx="6772186" cy="54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Mail Delivery at Railroad Depot 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7615448" y="130323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35" y="1719238"/>
            <a:ext cx="5407076" cy="4224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182" y="1635799"/>
            <a:ext cx="5673723" cy="45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War Bonds Drive Event 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315870" y="1082828"/>
            <a:ext cx="670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Downtown Lubbock near courthouse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5448" y="130323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37" y="1719238"/>
            <a:ext cx="5637571" cy="446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376" y="1739078"/>
            <a:ext cx="5490787" cy="44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Scrap Metal Drive 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315870" y="1082828"/>
            <a:ext cx="670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800" dirty="0">
                <a:cs typeface="Footlight MT Light"/>
              </a:rPr>
              <a:t>Downtown Lubbock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5448" y="130323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91" y="1739078"/>
            <a:ext cx="5472546" cy="3717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6" y="1739078"/>
            <a:ext cx="5472547" cy="37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068" y="233338"/>
            <a:ext cx="9601200" cy="14859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Military Recruitment </a:t>
            </a:r>
            <a:endParaRPr lang="en-US" sz="5400" dirty="0"/>
          </a:p>
        </p:txBody>
      </p:sp>
      <p:sp>
        <p:nvSpPr>
          <p:cNvPr id="9" name="Rectangle 8"/>
          <p:cNvSpPr/>
          <p:nvPr/>
        </p:nvSpPr>
        <p:spPr>
          <a:xfrm>
            <a:off x="7615448" y="1303231"/>
            <a:ext cx="21611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Southwest Collection at Texas Tech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56" y="1946996"/>
            <a:ext cx="5073171" cy="4148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327" y="1809302"/>
            <a:ext cx="6113180" cy="44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0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Resources: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711200"/>
            <a:ext cx="11239500" cy="6146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Ayers, Samuel J. (2016).  </a:t>
            </a:r>
            <a:r>
              <a:rPr lang="en-US" sz="1900" i="1" dirty="0"/>
              <a:t>Lubbock Sports: A Century of Champions 1916-2016. 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/>
              <a:t>Lubbock, Texas: The Knowledge Center, Inc.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Randy Vance, </a:t>
            </a:r>
            <a:r>
              <a:rPr lang="en-US" sz="1900" i="1" dirty="0"/>
              <a:t>Southwest Collection/Special Collections Library, Texas Tech University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Michael Stewart, </a:t>
            </a:r>
            <a:r>
              <a:rPr lang="en-US" sz="1900" i="1" dirty="0"/>
              <a:t>Lubbock High School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Michele Campbell, L</a:t>
            </a:r>
            <a:r>
              <a:rPr lang="en-US" sz="1900" i="1" dirty="0"/>
              <a:t>ubbock High School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/>
              <a:t>Lubbock High Westerner </a:t>
            </a:r>
            <a:r>
              <a:rPr lang="en-US" sz="1900" i="1"/>
              <a:t>(yearbook)</a:t>
            </a:r>
            <a:r>
              <a:rPr lang="mr-IN" sz="1900"/>
              <a:t>–</a:t>
            </a:r>
            <a:r>
              <a:rPr lang="en-US" sz="1900" dirty="0"/>
              <a:t> 1942, 1943, 1944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/>
              <a:t>Lubbock Independent School District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1" dirty="0"/>
              <a:t>City of Lubbock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b="1" u="sng" dirty="0"/>
              <a:t>Websites</a:t>
            </a:r>
            <a:r>
              <a:rPr lang="en-US" sz="1900" i="1" dirty="0"/>
              <a:t>: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2"/>
              </a:rPr>
              <a:t>https://en.wikipedia.org/wiki/List_of_mayors_of_Lubbock,_Texas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3"/>
              </a:rPr>
              <a:t>http://totallyhistory.com/franklin-roosevelt/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4"/>
              </a:rPr>
              <a:t>https://en.wikipedia.org/wiki/Harry_S._Truman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5"/>
              </a:rPr>
              <a:t>https://en.wikipedia.org/wiki/W._Lee_O%27Daniel</a:t>
            </a:r>
            <a:endParaRPr lang="en-US" sz="1900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6"/>
              </a:rPr>
              <a:t>https://en.wikipedia.org/wiki/Coke_R._Stevenson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7"/>
              </a:rPr>
              <a:t>https://www.archives.gov/research/military/ww2/photos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hlinkClick r:id="rId7"/>
              </a:rPr>
              <a:t>https://www.archives.gov/research/military/ww2/photos</a:t>
            </a:r>
            <a:r>
              <a:rPr lang="en-US" sz="1900" dirty="0"/>
              <a:t> 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dirty="0">
                <a:latin typeface="+mn-ea"/>
                <a:cs typeface="+mn-ea"/>
                <a:hlinkClick r:id="rId8" invalidUrl="http://americasbesthistory.com/abhtimeline1940.html U.S"/>
              </a:rPr>
              <a:t>http://americasbesthistory.com/abhtimeline1940.html%20U.S</a:t>
            </a:r>
            <a:r>
              <a:rPr lang="en-US" sz="1900" dirty="0">
                <a:latin typeface="+mn-ea"/>
                <a:cs typeface="+mn-ea"/>
              </a:rPr>
              <a:t> </a:t>
            </a:r>
            <a:br>
              <a:rPr lang="en-US" sz="1900" dirty="0">
                <a:latin typeface="+mn-ea"/>
                <a:cs typeface="+mn-ea"/>
              </a:rPr>
            </a:br>
            <a:r>
              <a:rPr lang="en-US" sz="1900" u="sng" dirty="0">
                <a:hlinkClick r:id="rId9"/>
              </a:rPr>
              <a:t>http://lubbockonline.com/discover-lubbock/2016-03-25/then-and-now-lubbocks-timeline</a:t>
            </a:r>
            <a:r>
              <a:rPr lang="en-US" sz="1900" dirty="0"/>
              <a:t> </a:t>
            </a:r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10"/>
              </a:rPr>
              <a:t>http://lubbockheritagesociety.bravehost.com/historicLubbock.html</a:t>
            </a:r>
            <a:endParaRPr lang="en-US" sz="1900" u="sng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11"/>
              </a:rPr>
              <a:t>http://lubbockonline.com</a:t>
            </a:r>
            <a:endParaRPr lang="en-US" sz="1900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7"/>
              </a:rPr>
              <a:t>https://www.archives.gov/research/military/ww2/photos</a:t>
            </a:r>
            <a:endParaRPr lang="en-US" sz="1900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12"/>
              </a:rPr>
              <a:t>http://www.rarenewspapers.com/view/595210</a:t>
            </a:r>
            <a:endParaRPr lang="en-US" sz="1900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13"/>
              </a:rPr>
              <a:t>https://en.wikipedia.org/wiki/Battle_of_Midway</a:t>
            </a:r>
            <a:endParaRPr lang="en-US" sz="1900" dirty="0"/>
          </a:p>
          <a:p>
            <a:pPr marL="0" indent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900" u="sng" dirty="0">
                <a:hlinkClick r:id="rId14"/>
              </a:rPr>
              <a:t>http://www.history.com/topics/world-war-ii/world-war-ii-history/pictures/pearl-harbor/on-war-fatalities-in-hawaii</a:t>
            </a:r>
            <a:endParaRPr lang="en-US" sz="1900" dirty="0"/>
          </a:p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1168443" y="1338644"/>
            <a:ext cx="6589249" cy="65556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800" dirty="0">
                <a:cs typeface="Courier New"/>
              </a:rPr>
              <a:t>May 30</a:t>
            </a:r>
            <a:r>
              <a:rPr lang="en-US" sz="2800" b="1" dirty="0">
                <a:cs typeface="Courier New"/>
              </a:rPr>
              <a:t>:</a:t>
            </a:r>
            <a:r>
              <a:rPr lang="en-US" sz="2800" dirty="0">
                <a:cs typeface="Courier New"/>
              </a:rPr>
              <a:t>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>
                <a:cs typeface="Courier New"/>
              </a:rPr>
              <a:t>Winston Churchill becomes leader of British government</a:t>
            </a:r>
          </a:p>
          <a:p>
            <a:pPr marL="285750" indent="-285750">
              <a:buChar char="•"/>
            </a:pPr>
            <a:endParaRPr lang="en-US" sz="2800" dirty="0">
              <a:cs typeface="Courier New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800" dirty="0">
                <a:cs typeface="Courier New"/>
              </a:rPr>
              <a:t>July 10: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>
                <a:cs typeface="Courier New"/>
              </a:rPr>
              <a:t>Germany launches an air attack on Great Britain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>
                <a:cs typeface="Courier New"/>
              </a:rPr>
              <a:t>Attacks last until the end of October and are known as the Battle of Britain</a:t>
            </a:r>
          </a:p>
          <a:p>
            <a:pPr marL="285750" indent="-285750">
              <a:buChar char="•"/>
            </a:pPr>
            <a:endParaRPr lang="en-US" sz="2800" dirty="0">
              <a:cs typeface="Courier New"/>
            </a:endParaRPr>
          </a:p>
          <a:p>
            <a:pPr marL="457200" indent="-457200">
              <a:buFont typeface="Wingdings" charset="2"/>
              <a:buChar char="§"/>
            </a:pPr>
            <a:r>
              <a:rPr lang="en-US" sz="2800" dirty="0">
                <a:cs typeface="Courier New"/>
              </a:rPr>
              <a:t>September 22: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400" i="1" dirty="0">
                <a:cs typeface="Courier New"/>
              </a:rPr>
              <a:t>Germany, Italy, and Japan sign the Tripartite Pact creating Axis Alliance</a:t>
            </a:r>
          </a:p>
          <a:p>
            <a:pPr marL="285750" indent="-285750" algn="ctr"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285750" indent="-285750" algn="ctr"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 algn="ctr"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algn="ctr"/>
            <a:endParaRPr lang="en-US" sz="2000" dirty="0"/>
          </a:p>
        </p:txBody>
      </p:sp>
      <p:sp>
        <p:nvSpPr>
          <p:cNvPr id="3" name="TextBox 2"/>
          <p:cNvSpPr txBox="1"/>
          <p:nvPr>
            <p:extLst/>
          </p:nvPr>
        </p:nvSpPr>
        <p:spPr>
          <a:xfrm>
            <a:off x="925295" y="211098"/>
            <a:ext cx="641364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II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- </a:t>
            </a:r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1940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4" name="Picture 6" descr="ww2-76-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94" y="1828801"/>
            <a:ext cx="4018705" cy="270510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extLst/>
          </p:nvPr>
        </p:nvSpPr>
        <p:spPr>
          <a:xfrm>
            <a:off x="8595146" y="4540264"/>
            <a:ext cx="2743200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https://www.archives.gov/research/military/ww2/photos</a:t>
            </a:r>
            <a:r>
              <a:rPr lang="en-US" sz="800" dirty="0">
                <a:latin typeface="+mn-ea"/>
                <a:cs typeface="+mn-ea"/>
              </a:rPr>
              <a:t/>
            </a:r>
            <a:br>
              <a:rPr lang="en-US" sz="800" dirty="0">
                <a:latin typeface="+mn-ea"/>
                <a:cs typeface="+mn-ea"/>
              </a:rPr>
            </a:b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6405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extLst/>
          </p:nvPr>
        </p:nvSpPr>
        <p:spPr>
          <a:xfrm>
            <a:off x="5562600" y="1447109"/>
            <a:ext cx="6514628" cy="486287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en-US" sz="3200" dirty="0">
                <a:ea typeface="Microsoft YaHei"/>
                <a:cs typeface="Courier New"/>
              </a:rPr>
              <a:t>June 22: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ea typeface="Microsoft YaHei"/>
                <a:cs typeface="Courier New"/>
              </a:rPr>
              <a:t>Germany and the Axis Powers attack Russia with a force of over 4,000,000 troops.</a:t>
            </a:r>
            <a:br>
              <a:rPr lang="en-US" sz="2800" i="1" dirty="0">
                <a:ea typeface="Microsoft YaHei"/>
                <a:cs typeface="Courier New"/>
              </a:rPr>
            </a:br>
            <a:endParaRPr lang="en-US" sz="3200" i="1" dirty="0">
              <a:ea typeface="Microsoft YaHei"/>
              <a:cs typeface="Courier New"/>
            </a:endParaRPr>
          </a:p>
          <a:p>
            <a:pPr marL="457200" indent="-457200">
              <a:buChar char="•"/>
            </a:pPr>
            <a:r>
              <a:rPr lang="en-US" sz="3200" dirty="0">
                <a:ea typeface="Microsoft YaHei"/>
                <a:cs typeface="Courier New"/>
              </a:rPr>
              <a:t>December 7: 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ea typeface="Microsoft YaHei"/>
                <a:cs typeface="Courier New"/>
              </a:rPr>
              <a:t>The Japanese attack the US Navy at Pearl Harbor.</a:t>
            </a:r>
          </a:p>
          <a:p>
            <a:pPr marL="914400" lvl="1" indent="-457200">
              <a:buFont typeface="Helvetica" charset="0"/>
              <a:buChar char="−"/>
            </a:pPr>
            <a:r>
              <a:rPr lang="en-US" sz="2800" i="1" dirty="0">
                <a:ea typeface="Microsoft YaHei"/>
                <a:cs typeface="Courier New"/>
              </a:rPr>
              <a:t>The next day the United States joined the Allies in WWII .</a:t>
            </a:r>
            <a:endParaRPr sz="2800" i="1" dirty="0">
              <a:ea typeface="Microsoft YaHei"/>
              <a:cs typeface="Courier New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>
            <p:extLst/>
          </p:nvPr>
        </p:nvSpPr>
        <p:spPr>
          <a:xfrm>
            <a:off x="935726" y="232433"/>
            <a:ext cx="6157396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World War II</a:t>
            </a:r>
            <a:r>
              <a:rPr lang="en-US" sz="5400" dirty="0">
                <a:latin typeface="Footlight MT Light" charset="0"/>
                <a:ea typeface="Footlight MT Light" charset="0"/>
                <a:cs typeface="Footlight MT Light" charset="0"/>
              </a:rPr>
              <a:t> - </a:t>
            </a:r>
            <a:r>
              <a:rPr lang="en-US" sz="5400" dirty="0">
                <a:solidFill>
                  <a:srgbClr val="191B0E"/>
                </a:solidFill>
                <a:latin typeface="Footlight MT Light" charset="0"/>
                <a:ea typeface="Footlight MT Light" charset="0"/>
                <a:cs typeface="Footlight MT Light" charset="0"/>
              </a:rPr>
              <a:t>1941</a:t>
            </a:r>
            <a:endParaRPr lang="en-US" sz="54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5" name="Picture 4" descr="pearl-harbor-newspaper-P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5" y="2228850"/>
            <a:ext cx="4647869" cy="2425959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extLst/>
          </p:nvPr>
        </p:nvSpPr>
        <p:spPr>
          <a:xfrm>
            <a:off x="890421" y="4638378"/>
            <a:ext cx="4562475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/>
              <a:t>http://www.history.com/topics/world-war-ii/world-war-ii-history/pictures/pearl-harbor/on-war-fatalities-in-hawaii</a:t>
            </a:r>
            <a:r>
              <a:rPr lang="en-US" dirty="0">
                <a:latin typeface="+mn-ea"/>
                <a:cs typeface="+mn-ea"/>
              </a:rPr>
              <a:t/>
            </a:r>
            <a:br>
              <a:rPr lang="en-US" dirty="0">
                <a:latin typeface="+mn-ea"/>
                <a:cs typeface="+mn-ea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6713</TotalTime>
  <Words>2152</Words>
  <Application>Microsoft Macintosh PowerPoint</Application>
  <PresentationFormat>Custom</PresentationFormat>
  <Paragraphs>608</Paragraphs>
  <Slides>79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Crop</vt:lpstr>
      <vt:lpstr>World war II  and  Lubbock</vt:lpstr>
      <vt:lpstr>Credits:</vt:lpstr>
      <vt:lpstr>U.S. Presidents </vt:lpstr>
      <vt:lpstr>Texas Governors </vt:lpstr>
      <vt:lpstr>Lubbock Mayors</vt:lpstr>
      <vt:lpstr>World War II </vt:lpstr>
      <vt:lpstr>World War II - 1939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Lubbock  on the rise </vt:lpstr>
      <vt:lpstr>Lubbock on The Rise    -Life in1940s </vt:lpstr>
      <vt:lpstr>Lubbock on The Rise    -Life in1940s </vt:lpstr>
      <vt:lpstr>Lubbock on The Rise    -Life in1940s </vt:lpstr>
      <vt:lpstr>Lubbock on The Rise    -Life in1940s </vt:lpstr>
      <vt:lpstr>Lubbock on The Rise    -Life in1940s </vt:lpstr>
      <vt:lpstr>Lubbock on The Rise    -Life in1940s </vt:lpstr>
      <vt:lpstr>Lubbock on The Rise  -Life in the 1940’s  </vt:lpstr>
      <vt:lpstr>Lubbock on The Rise  -Life in the 1940’s  </vt:lpstr>
      <vt:lpstr>Lubbock schools in the 1940s</vt:lpstr>
      <vt:lpstr>Lubbock Schools in the 1940s </vt:lpstr>
      <vt:lpstr>Bean Elementary Cafeteria Addition, 1942 </vt:lpstr>
      <vt:lpstr>Lubbock Schools in the 1940s </vt:lpstr>
      <vt:lpstr>Roscoe Wilson Elementary  Cafeteria Addition, 1942</vt:lpstr>
      <vt:lpstr>Lubbock Schools in the 1940s </vt:lpstr>
      <vt:lpstr>Lubbock Schools in the 1940s </vt:lpstr>
      <vt:lpstr>Lubbock High Yearbook Pictures</vt:lpstr>
      <vt:lpstr>“The Westerner” – 1942</vt:lpstr>
      <vt:lpstr>“The Westerner” – 1943</vt:lpstr>
      <vt:lpstr>“The Westerner” – 1944 </vt:lpstr>
      <vt:lpstr>Meet the people of Lubbock </vt:lpstr>
      <vt:lpstr>Ross Ayers (1910-2001) </vt:lpstr>
      <vt:lpstr>Ross Ayers (1910-2001) </vt:lpstr>
      <vt:lpstr>Hubert Edwin “Hub” “Big Boy” “Beck” Bechtol (1926-2004) </vt:lpstr>
      <vt:lpstr>Hubert Edwin “Hub” “Big Boy” “Beck” Bechtol (1926-2004) </vt:lpstr>
      <vt:lpstr>Kathryn Black – (1919- 1989)</vt:lpstr>
      <vt:lpstr>Henrietta Bowlin McElroy  – (1919-2006)</vt:lpstr>
      <vt:lpstr>James Thomas “J.T.” Braxton, Jr. – (1919- )</vt:lpstr>
      <vt:lpstr>Robert E. Brewer (1925-1944) </vt:lpstr>
      <vt:lpstr>James Chase, Jr. (1918- )  </vt:lpstr>
      <vt:lpstr>Jim Bill Clark (1919-1989)  </vt:lpstr>
      <vt:lpstr>Bill Cope (1926- ) </vt:lpstr>
      <vt:lpstr>Bill Cope (1926- ) </vt:lpstr>
      <vt:lpstr>Pat “Old Folks” Farris (1921- )</vt:lpstr>
      <vt:lpstr>Glenna Faye Grant Frame  (1907-2000) </vt:lpstr>
      <vt:lpstr>Glenna Faye Grant Frame  (1907-2000) </vt:lpstr>
      <vt:lpstr>Berl Huffman (1907-1990) </vt:lpstr>
      <vt:lpstr>Edwin H. “Ed” Irons (1920-1995) </vt:lpstr>
      <vt:lpstr>Albert Leete "Jug" "Rosie" Jackson Jr. (1922 - 2012)</vt:lpstr>
      <vt:lpstr>Albert Leete "Jug" "Rosie" Jackson Jr. (1922 - 2012)</vt:lpstr>
      <vt:lpstr>J.G "Goober" Keyes (1908-1994)</vt:lpstr>
      <vt:lpstr>Ernest P. Mallory (1917-2005) </vt:lpstr>
      <vt:lpstr>Marion Cheshire "Mandy" Manderson (1926-1999) </vt:lpstr>
      <vt:lpstr>Marion Cheshire "Mandy" Manderson (1926-1999)</vt:lpstr>
      <vt:lpstr>Lonnie Dean "Primo" McCurry- (1919-2010) </vt:lpstr>
      <vt:lpstr>Rage Nabors (1920-2003)  </vt:lpstr>
      <vt:lpstr>Rage Nabors (1920-2003)   </vt:lpstr>
      <vt:lpstr>Catherine Royalty (1915-)  </vt:lpstr>
      <vt:lpstr>Walter E. "Jumbo" Webster (1920-1945) </vt:lpstr>
      <vt:lpstr>Then  and  Now </vt:lpstr>
      <vt:lpstr>Lubbock National Bank </vt:lpstr>
      <vt:lpstr>McWhorter Tire  </vt:lpstr>
      <vt:lpstr>Lubbock Women’s Club </vt:lpstr>
      <vt:lpstr>Bean Elementary </vt:lpstr>
      <vt:lpstr>Bean Elementary </vt:lpstr>
      <vt:lpstr>Roscoe Wilson Elementary </vt:lpstr>
      <vt:lpstr>McWhorter Elementary </vt:lpstr>
      <vt:lpstr>Downtown Lubbock </vt:lpstr>
      <vt:lpstr>Scrap Metal Drive </vt:lpstr>
      <vt:lpstr>Scrap Metal Drive </vt:lpstr>
      <vt:lpstr>Mail Delivery at Railroad Depot </vt:lpstr>
      <vt:lpstr>War Bonds Drive Event </vt:lpstr>
      <vt:lpstr>Scrap Metal Drive </vt:lpstr>
      <vt:lpstr>Military Recruitment </vt:lpstr>
      <vt:lpstr>Resources: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  and  Lubbock</dc:title>
  <dc:creator>Dunn, Katie S</dc:creator>
  <cp:lastModifiedBy>alan wells</cp:lastModifiedBy>
  <cp:revision>180</cp:revision>
  <dcterms:created xsi:type="dcterms:W3CDTF">2017-05-21T01:09:04Z</dcterms:created>
  <dcterms:modified xsi:type="dcterms:W3CDTF">2018-05-27T02:54:35Z</dcterms:modified>
</cp:coreProperties>
</file>