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4" r:id="rId3"/>
    <p:sldId id="335" r:id="rId4"/>
    <p:sldId id="330" r:id="rId5"/>
    <p:sldId id="331" r:id="rId6"/>
    <p:sldId id="333" r:id="rId7"/>
    <p:sldId id="326" r:id="rId8"/>
    <p:sldId id="318" r:id="rId9"/>
    <p:sldId id="325" r:id="rId10"/>
    <p:sldId id="328" r:id="rId11"/>
    <p:sldId id="323" r:id="rId12"/>
    <p:sldId id="324" r:id="rId13"/>
    <p:sldId id="319" r:id="rId14"/>
    <p:sldId id="320" r:id="rId15"/>
    <p:sldId id="321" r:id="rId16"/>
    <p:sldId id="322" r:id="rId17"/>
    <p:sldId id="337" r:id="rId18"/>
    <p:sldId id="340" r:id="rId19"/>
    <p:sldId id="339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61"/>
    <a:srgbClr val="596DFD"/>
    <a:srgbClr val="B3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06" autoAdjust="0"/>
    <p:restoredTop sz="92654" autoAdjust="0"/>
  </p:normalViewPr>
  <p:slideViewPr>
    <p:cSldViewPr>
      <p:cViewPr varScale="1">
        <p:scale>
          <a:sx n="16" d="100"/>
          <a:sy n="16" d="100"/>
        </p:scale>
        <p:origin x="-29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09E7A0-F96C-4037-92FC-774F7CF03791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C9592CA-9457-4213-8FAB-120A46FC3D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293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94020E-15D2-4EDB-9A2E-F8B163DA5323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D65D8A5-9336-4DA1-8ED7-745820323B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439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728EDB-8D08-4D55-BB5C-82748454CA3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728EDB-8D08-4D55-BB5C-82748454CA3B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239000" cy="1470025"/>
          </a:xfrm>
        </p:spPr>
        <p:txBody>
          <a:bodyPr>
            <a:normAutofit/>
          </a:bodyPr>
          <a:lstStyle>
            <a:lvl1pPr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DFBC2-1D77-4B42-9E6F-900D02AE5B0D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5C089-CF5E-48C7-853C-8A5AA3D57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DDD8-3E2C-4774-BB81-85590754F126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313A1-23B7-4E03-AD33-006ECB0A4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F233B-B417-4D32-957F-DAC29156AFB1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308C-7383-4FF7-B25B-4D582FB310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254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6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6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6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6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89E6-A21B-4006-920D-A21A4E6E6B68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0AEBD-2A23-458C-8544-0788C0598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5E03-AF40-439E-B966-3221A38088F2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9817-68B1-4A4B-A1C0-B3079E485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815C3-E58F-4694-B405-3257C565E86B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E6AD2-50C4-4CCA-B67C-FDB1F458E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49E0C-0C28-497A-B8FE-96465E782640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EC97A-05DB-47D2-9A9A-6225364015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DC844-3684-4329-819C-29371418EB73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5323D-61FB-4C9C-BBE2-EE15DD344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CC4BD-0439-4637-A423-088F3451A388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28C3-68B9-47C0-8DC0-33C0D09AEA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BE65-8588-43F5-840A-48115BBA4E92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7BAA-D171-401D-9455-FE3E8EBD7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3FFB-7BCD-4639-B74D-03DB0F14E31C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7D29A-B38B-4501-A97D-7D518CA0A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E071A6-F542-490C-8DB9-48BA6CC95829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D5E9BBC-84EE-49F8-81F2-8076ED077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3" Type="http://schemas.openxmlformats.org/officeDocument/2006/relationships/image" Target="../media/image11.gif"/><Relationship Id="rId14" Type="http://schemas.openxmlformats.org/officeDocument/2006/relationships/image" Target="../media/image12.jpeg"/><Relationship Id="rId15" Type="http://schemas.openxmlformats.org/officeDocument/2006/relationships/image" Target="../media/image13.jpeg"/><Relationship Id="rId16" Type="http://schemas.openxmlformats.org/officeDocument/2006/relationships/image" Target="../media/image14.jpeg"/><Relationship Id="rId17" Type="http://schemas.openxmlformats.org/officeDocument/2006/relationships/image" Target="../media/image15.jpeg"/><Relationship Id="rId18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eg"/><Relationship Id="rId10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28.jpeg"/><Relationship Id="rId5" Type="http://schemas.openxmlformats.org/officeDocument/2006/relationships/image" Target="../media/image27.jpeg"/><Relationship Id="rId6" Type="http://schemas.openxmlformats.org/officeDocument/2006/relationships/image" Target="../media/image26.jpeg"/><Relationship Id="rId7" Type="http://schemas.openxmlformats.org/officeDocument/2006/relationships/image" Target="../media/image25.jpeg"/><Relationship Id="rId8" Type="http://schemas.openxmlformats.org/officeDocument/2006/relationships/image" Target="../media/image24.jpeg"/><Relationship Id="rId9" Type="http://schemas.openxmlformats.org/officeDocument/2006/relationships/image" Target="../media/image23.jpeg"/><Relationship Id="rId1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ols.org/committee/research-vessel-operators-committee-rvoc" TargetMode="External"/><Relationship Id="rId4" Type="http://schemas.openxmlformats.org/officeDocument/2006/relationships/hyperlink" Target="https://www.unols.org/committee/arctic-icebreaker-coordinating-committee-aicc" TargetMode="External"/><Relationship Id="rId5" Type="http://schemas.openxmlformats.org/officeDocument/2006/relationships/hyperlink" Target="https://www.unols.org/ship-schedules/cruise-planning-information-scientists" TargetMode="External"/><Relationship Id="rId6" Type="http://schemas.openxmlformats.org/officeDocument/2006/relationships/hyperlink" Target="http://strs.unols.org/public/Search/diu_all_schedules.aspx" TargetMode="External"/><Relationship Id="rId7" Type="http://schemas.openxmlformats.org/officeDocument/2006/relationships/hyperlink" Target="http://www.arctic.noaa.gov/dbo/" TargetMode="External"/><Relationship Id="rId8" Type="http://schemas.openxmlformats.org/officeDocument/2006/relationships/hyperlink" Target="http://icefloe.net/cruise-planning-overview" TargetMode="External"/><Relationship Id="rId9" Type="http://schemas.openxmlformats.org/officeDocument/2006/relationships/hyperlink" Target="http://www.mxak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nols.org/committee/ship-scheduling-committee-ssc" TargetMode="Externa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gif"/><Relationship Id="rId13" Type="http://schemas.openxmlformats.org/officeDocument/2006/relationships/image" Target="../media/image12.jpeg"/><Relationship Id="rId14" Type="http://schemas.openxmlformats.org/officeDocument/2006/relationships/image" Target="../media/image13.jpeg"/><Relationship Id="rId15" Type="http://schemas.openxmlformats.org/officeDocument/2006/relationships/image" Target="../media/image14.jpeg"/><Relationship Id="rId16" Type="http://schemas.openxmlformats.org/officeDocument/2006/relationships/image" Target="../media/image15.jpeg"/><Relationship Id="rId1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ols.org/committee/research-vessel-operators-committee-rvoc" TargetMode="External"/><Relationship Id="rId4" Type="http://schemas.openxmlformats.org/officeDocument/2006/relationships/hyperlink" Target="https://www.unols.org/committee/arctic-icebreaker-coordinating-committee-aicc" TargetMode="External"/><Relationship Id="rId5" Type="http://schemas.openxmlformats.org/officeDocument/2006/relationships/hyperlink" Target="https://www.unols.org/ship-schedules/cruise-planning-information-scientists" TargetMode="External"/><Relationship Id="rId6" Type="http://schemas.openxmlformats.org/officeDocument/2006/relationships/hyperlink" Target="http://strs.unols.org/public/Search/diu_all_schedules.aspx" TargetMode="External"/><Relationship Id="rId7" Type="http://schemas.openxmlformats.org/officeDocument/2006/relationships/hyperlink" Target="http://www.arctic.noaa.gov/dbo/" TargetMode="External"/><Relationship Id="rId8" Type="http://schemas.openxmlformats.org/officeDocument/2006/relationships/hyperlink" Target="http://icefloe.net/cruise-planning-overview" TargetMode="External"/><Relationship Id="rId9" Type="http://schemas.openxmlformats.org/officeDocument/2006/relationships/hyperlink" Target="http://www.mxak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nols.org/committee/ship-scheduling-committee-ss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grebmei@umces.edu" TargetMode="External"/><Relationship Id="rId4" Type="http://schemas.openxmlformats.org/officeDocument/2006/relationships/hyperlink" Target="mailto:sue.moore@noaa.gov" TargetMode="External"/><Relationship Id="rId5" Type="http://schemas.openxmlformats.org/officeDocument/2006/relationships/hyperlink" Target="mailto:shkang@kopri.re.kr" TargetMode="External"/><Relationship Id="rId6" Type="http://schemas.openxmlformats.org/officeDocument/2006/relationships/hyperlink" Target="mailto:cashjian@whoi.edu" TargetMode="External"/><Relationship Id="rId7" Type="http://schemas.openxmlformats.org/officeDocument/2006/relationships/hyperlink" Target="mailto:Phyllis.Stabeno@noaa.gov" TargetMode="External"/><Relationship Id="rId8" Type="http://schemas.openxmlformats.org/officeDocument/2006/relationships/hyperlink" Target="mailto:takashik@jamstec.go.jp" TargetMode="External"/><Relationship Id="rId9" Type="http://schemas.openxmlformats.org/officeDocument/2006/relationships/hyperlink" Target="mailto:Kathy.Crane@noaa.gov" TargetMode="External"/><Relationship Id="rId10" Type="http://schemas.openxmlformats.org/officeDocument/2006/relationships/hyperlink" Target="mailto:Bill.Williams@dfo-mpo.gc.c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woodgate@apl.washington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5105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Overview of Sources: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Research-Related Conflicts</a:t>
            </a:r>
            <a:endParaRPr lang="en-US" sz="3600" dirty="0"/>
          </a:p>
        </p:txBody>
      </p:sp>
      <p:pic>
        <p:nvPicPr>
          <p:cNvPr id="4100" name="Picture 3" descr="AEWC PPT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ubtitle 2"/>
          <p:cNvSpPr txBox="1">
            <a:spLocks/>
          </p:cNvSpPr>
          <p:nvPr/>
        </p:nvSpPr>
        <p:spPr bwMode="auto">
          <a:xfrm>
            <a:off x="152400" y="6096000"/>
            <a:ext cx="9144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12/10/2015</a:t>
            </a:r>
            <a:endParaRPr lang="en-U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6" name="Picture 15" descr="Healy Ice Day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152400"/>
            <a:ext cx="2057400" cy="1371600"/>
          </a:xfrm>
          <a:prstGeom prst="rect">
            <a:avLst/>
          </a:prstGeom>
        </p:spPr>
      </p:pic>
      <p:pic>
        <p:nvPicPr>
          <p:cNvPr id="17" name="Picture 16" descr="Healy Ice Day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5410200"/>
            <a:ext cx="1905000" cy="127084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4702" y="1676400"/>
            <a:ext cx="196176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Fig 1.tga"/>
          <p:cNvPicPr>
            <a:picLocks noChangeAspect="1"/>
          </p:cNvPicPr>
          <p:nvPr/>
        </p:nvPicPr>
        <p:blipFill>
          <a:blip r:embed="rId7" cstate="print"/>
          <a:srcRect t="9026"/>
          <a:stretch>
            <a:fillRect/>
          </a:stretch>
        </p:blipFill>
        <p:spPr bwMode="auto">
          <a:xfrm>
            <a:off x="4876800" y="3200400"/>
            <a:ext cx="1295400" cy="117881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20" name="Picture 19" descr="Barrow Whali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5800" y="5715000"/>
            <a:ext cx="2105025" cy="1003935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4953000"/>
            <a:ext cx="1524000" cy="93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https://encrypted-tbn2.google.com/images?q=tbn:ANd9GcRTAdSOfB-mJ3GmsTg301SWyKG_1bdaZ9HpEW0EdoMH2EUKFvxJkn1L5evAO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6800" y="5715000"/>
            <a:ext cx="1504478" cy="9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bowhead-whale-map"/>
          <p:cNvPicPr>
            <a:picLocks noChangeAspect="1" noChangeArrowheads="1"/>
          </p:cNvPicPr>
          <p:nvPr/>
        </p:nvPicPr>
        <p:blipFill>
          <a:blip r:embed="rId11" cstate="print"/>
          <a:srcRect l="6087" t="6493" r="5217" b="4842"/>
          <a:stretch>
            <a:fillRect/>
          </a:stretch>
        </p:blipFill>
        <p:spPr bwMode="auto">
          <a:xfrm>
            <a:off x="101600" y="14478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Bowhead Whale harves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95801" y="4548494"/>
            <a:ext cx="1676400" cy="1090306"/>
          </a:xfrm>
          <a:prstGeom prst="rect">
            <a:avLst/>
          </a:prstGeom>
        </p:spPr>
      </p:pic>
      <p:pic>
        <p:nvPicPr>
          <p:cNvPr id="29" name="Picture 28" descr="RV Mirai2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48400" y="3200400"/>
            <a:ext cx="2771627" cy="2057400"/>
          </a:xfrm>
          <a:prstGeom prst="rect">
            <a:avLst/>
          </a:prstGeom>
        </p:spPr>
      </p:pic>
      <p:pic>
        <p:nvPicPr>
          <p:cNvPr id="31" name="Picture 30" descr="RV Mirai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34200" y="1676400"/>
            <a:ext cx="2057400" cy="1423498"/>
          </a:xfrm>
          <a:prstGeom prst="rect">
            <a:avLst/>
          </a:prstGeom>
        </p:spPr>
      </p:pic>
      <p:pic>
        <p:nvPicPr>
          <p:cNvPr id="24" name="Content Placeholder 4" descr="Walrus Haulout 3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3254441"/>
            <a:ext cx="2286000" cy="16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 descr="Whalers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14600" y="2133600"/>
            <a:ext cx="2209800" cy="1443838"/>
          </a:xfrm>
          <a:prstGeom prst="rect">
            <a:avLst/>
          </a:prstGeom>
        </p:spPr>
      </p:pic>
      <p:pic>
        <p:nvPicPr>
          <p:cNvPr id="27" name="Picture 12" descr="http://farm1.static.flickr.com/62/156463546_5799db71bf.jpg?v=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14600" y="3810000"/>
            <a:ext cx="191460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Subsistence Gay Shef Walrus Hunt IMG_315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667000" y="5391150"/>
            <a:ext cx="1752600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M/V AQUILA</a:t>
            </a:r>
            <a:endParaRPr lang="en-US" dirty="0"/>
          </a:p>
        </p:txBody>
      </p:sp>
      <p:pic>
        <p:nvPicPr>
          <p:cNvPr id="11266" name="Picture 2" descr="C:\Users\sdhargis\AppData\Local\Microsoft\Windows\Temporary Internet Files\Content.Outlook\W4HAP2JB\Aqui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39" y="1676400"/>
            <a:ext cx="6859528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M/V OTTO SHMIDT</a:t>
            </a:r>
            <a:endParaRPr lang="en-US" dirty="0"/>
          </a:p>
        </p:txBody>
      </p:sp>
      <p:pic>
        <p:nvPicPr>
          <p:cNvPr id="6146" name="Picture 2" descr="C:\Users\sdhargis\AppData\Local\Microsoft\Windows\Temporary Internet Files\Content.Outlook\W4HAP2JB\Otto Shmi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5196840" cy="4912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M/V PACIFIC STAR</a:t>
            </a:r>
            <a:endParaRPr lang="en-US" dirty="0"/>
          </a:p>
        </p:txBody>
      </p:sp>
      <p:pic>
        <p:nvPicPr>
          <p:cNvPr id="5122" name="Picture 2" descr="C:\Users\sdhargis\AppData\Local\Microsoft\Windows\Temporary Internet Files\Content.Outlook\W4HAP2JB\Pacific 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086600" cy="4979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 SHIP RONALD H. BROWN</a:t>
            </a:r>
            <a:endParaRPr lang="en-US" dirty="0"/>
          </a:p>
        </p:txBody>
      </p:sp>
      <p:pic>
        <p:nvPicPr>
          <p:cNvPr id="4098" name="Picture 2" descr="C:\Users\sdhargis\AppData\Local\Microsoft\Windows\Temporary Internet Files\Content.Outlook\W4HAP2JB\Ronald H  Br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7135352" cy="495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M/V ZEPHYR (Seismic)</a:t>
            </a:r>
            <a:endParaRPr lang="en-US" dirty="0"/>
          </a:p>
        </p:txBody>
      </p:sp>
      <p:pic>
        <p:nvPicPr>
          <p:cNvPr id="3074" name="Picture 2" descr="C:\Users\sdhargis\AppData\Local\Microsoft\Windows\Temporary Internet Files\Content.Outlook\W4HAP2JB\Zephy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899" y="1752600"/>
            <a:ext cx="4157091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R/V PROFESSOR MULTANOVSKIY</a:t>
            </a:r>
            <a:endParaRPr lang="en-US" dirty="0"/>
          </a:p>
        </p:txBody>
      </p:sp>
      <p:pic>
        <p:nvPicPr>
          <p:cNvPr id="2050" name="Picture 2" descr="C:\Users\sdhargis\AppData\Local\Microsoft\Windows\Temporary Internet Files\Content.Outlook\W4HAP2JB\Prof  Multanov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86800" cy="5036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R/V SIKULIAQ (</a:t>
            </a:r>
            <a:r>
              <a:rPr lang="en-US" dirty="0" err="1" smtClean="0"/>
              <a:t>Univ</a:t>
            </a:r>
            <a:r>
              <a:rPr lang="en-US" dirty="0" smtClean="0"/>
              <a:t> of Alaska)</a:t>
            </a:r>
            <a:endParaRPr lang="en-US" dirty="0"/>
          </a:p>
        </p:txBody>
      </p:sp>
      <p:pic>
        <p:nvPicPr>
          <p:cNvPr id="1027" name="Picture 3" descr="C:\Users\sdhargis\AppData\Local\Microsoft\Windows\Temporary Internet Files\Content.Outlook\W4HAP2JB\Sikuli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1" y="1674006"/>
            <a:ext cx="6705600" cy="5103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Composite of Previous Slide Vessel Tracks</a:t>
            </a:r>
            <a:endParaRPr lang="en-US" dirty="0"/>
          </a:p>
        </p:txBody>
      </p:sp>
      <p:pic>
        <p:nvPicPr>
          <p:cNvPr id="1027" name="Picture 3" descr="C:\Users\sdhargis\AppData\Local\Microsoft\Windows\Temporary Internet Files\Content.Outlook\W4HAP2JB\Sikuli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2286000" cy="1739995"/>
          </a:xfrm>
          <a:prstGeom prst="rect">
            <a:avLst/>
          </a:prstGeom>
          <a:noFill/>
        </p:spPr>
      </p:pic>
      <p:pic>
        <p:nvPicPr>
          <p:cNvPr id="4" name="Picture 2" descr="C:\Users\sdhargis\AppData\Local\Microsoft\Windows\Temporary Internet Files\Content.Outlook\W4HAP2JB\Prof  Multanovsk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05200"/>
            <a:ext cx="2514600" cy="1457956"/>
          </a:xfrm>
          <a:prstGeom prst="rect">
            <a:avLst/>
          </a:prstGeom>
          <a:noFill/>
        </p:spPr>
      </p:pic>
      <p:pic>
        <p:nvPicPr>
          <p:cNvPr id="5" name="Picture 2" descr="C:\Users\sdhargis\AppData\Local\Microsoft\Windows\Temporary Internet Files\Content.Outlook\W4HAP2JB\Zephyr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429000"/>
            <a:ext cx="1396089" cy="1663382"/>
          </a:xfrm>
          <a:prstGeom prst="rect">
            <a:avLst/>
          </a:prstGeom>
          <a:noFill/>
        </p:spPr>
      </p:pic>
      <p:pic>
        <p:nvPicPr>
          <p:cNvPr id="6" name="Picture 2" descr="C:\Users\sdhargis\AppData\Local\Microsoft\Windows\Temporary Internet Files\Content.Outlook\W4HAP2JB\Ronald H  Brow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676400"/>
            <a:ext cx="2303942" cy="1600200"/>
          </a:xfrm>
          <a:prstGeom prst="rect">
            <a:avLst/>
          </a:prstGeom>
          <a:noFill/>
        </p:spPr>
      </p:pic>
      <p:pic>
        <p:nvPicPr>
          <p:cNvPr id="7" name="Picture 2" descr="C:\Users\sdhargis\AppData\Local\Microsoft\Windows\Temporary Internet Files\Content.Outlook\W4HAP2JB\Pacific St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5029200"/>
            <a:ext cx="2373930" cy="1668219"/>
          </a:xfrm>
          <a:prstGeom prst="rect">
            <a:avLst/>
          </a:prstGeom>
          <a:noFill/>
        </p:spPr>
      </p:pic>
      <p:pic>
        <p:nvPicPr>
          <p:cNvPr id="8" name="Picture 2" descr="C:\Users\sdhargis\AppData\Local\Microsoft\Windows\Temporary Internet Files\Content.Outlook\W4HAP2JB\Otto Shmid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5029200"/>
            <a:ext cx="1752600" cy="1656686"/>
          </a:xfrm>
          <a:prstGeom prst="rect">
            <a:avLst/>
          </a:prstGeom>
          <a:noFill/>
        </p:spPr>
      </p:pic>
      <p:pic>
        <p:nvPicPr>
          <p:cNvPr id="9" name="Picture 2" descr="C:\Users\sdhargis\AppData\Local\Microsoft\Windows\Temporary Internet Files\Content.Outlook\W4HAP2JB\Aquil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3352800"/>
            <a:ext cx="2209800" cy="1644707"/>
          </a:xfrm>
          <a:prstGeom prst="rect">
            <a:avLst/>
          </a:prstGeom>
          <a:noFill/>
        </p:spPr>
      </p:pic>
      <p:pic>
        <p:nvPicPr>
          <p:cNvPr id="10" name="Picture 2" descr="C:\Users\sdhargis\AppData\Local\Microsoft\Windows\Temporary Internet Files\Content.Outlook\W4HAP2JB\Norseman I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1676400"/>
            <a:ext cx="2438400" cy="1598090"/>
          </a:xfrm>
          <a:prstGeom prst="rect">
            <a:avLst/>
          </a:prstGeom>
          <a:noFill/>
        </p:spPr>
      </p:pic>
      <p:pic>
        <p:nvPicPr>
          <p:cNvPr id="11" name="Picture 2" descr="C:\Users\sdhargis\AppData\Local\Microsoft\Windows\Temporary Internet Files\Content.Outlook\W4HAP2JB\Mira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0400" y="3429000"/>
            <a:ext cx="1692992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Vessel Voyage Info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en-US" sz="2000" b="1" u="sng" dirty="0" smtClean="0"/>
              <a:t>University-National Oceanographic Laboratory System (UNOLS):</a:t>
            </a:r>
          </a:p>
          <a:p>
            <a:r>
              <a:rPr lang="en-US" sz="1800" b="1" dirty="0" smtClean="0"/>
              <a:t>UNOLS Ship Scheduling Committee (</a:t>
            </a:r>
            <a:r>
              <a:rPr lang="en-US" sz="1800" b="1" dirty="0" err="1" smtClean="0"/>
              <a:t>Univ-Natl</a:t>
            </a:r>
            <a:r>
              <a:rPr lang="en-US" sz="1800" b="1" dirty="0" smtClean="0"/>
              <a:t> Oceanographic Lab System):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>
                <a:solidFill>
                  <a:srgbClr val="254061"/>
                </a:solidFill>
                <a:hlinkClick r:id="rId2"/>
              </a:rPr>
              <a:t>https://www.unols.org/committee/ship-scheduling-committee-ssc</a:t>
            </a:r>
            <a:r>
              <a:rPr lang="en-US" sz="1600" dirty="0" smtClean="0">
                <a:solidFill>
                  <a:srgbClr val="254061"/>
                </a:solidFill>
              </a:rPr>
              <a:t> </a:t>
            </a:r>
            <a:endParaRPr lang="en-US" sz="1800" dirty="0" smtClean="0">
              <a:solidFill>
                <a:srgbClr val="254061"/>
              </a:solidFill>
            </a:endParaRPr>
          </a:p>
          <a:p>
            <a:r>
              <a:rPr lang="en-US" sz="1800" b="1" dirty="0" smtClean="0"/>
              <a:t>Research Vessel Operators Committee: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>
                <a:hlinkClick r:id="rId3"/>
              </a:rPr>
              <a:t>https://www.unols.org/committee/research-vessel-operators-committee-rvoc</a:t>
            </a:r>
            <a:r>
              <a:rPr lang="en-US" sz="1600" dirty="0" smtClean="0"/>
              <a:t> </a:t>
            </a:r>
            <a:endParaRPr lang="en-US" sz="1800" dirty="0" smtClean="0"/>
          </a:p>
          <a:p>
            <a:r>
              <a:rPr lang="en-US" sz="1800" b="1" dirty="0" smtClean="0"/>
              <a:t>Arctic Icebreaker Coordinating Committee (AICC):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>
                <a:hlinkClick r:id="rId4"/>
              </a:rPr>
              <a:t>https://www.unols.org/committee/arctic-icebreaker-coordinating-committee-aicc</a:t>
            </a:r>
            <a:r>
              <a:rPr lang="en-US" sz="1600" dirty="0" smtClean="0"/>
              <a:t> </a:t>
            </a:r>
            <a:endParaRPr lang="en-US" sz="1800" dirty="0" smtClean="0"/>
          </a:p>
          <a:p>
            <a:r>
              <a:rPr lang="en-US" sz="1800" b="1" dirty="0" smtClean="0"/>
              <a:t>Cruise Planning Information for Scientists:</a:t>
            </a:r>
            <a:br>
              <a:rPr lang="en-US" sz="1800" b="1" dirty="0" smtClean="0"/>
            </a:br>
            <a:r>
              <a:rPr lang="en-US" sz="1600" dirty="0" smtClean="0">
                <a:hlinkClick r:id="rId5"/>
              </a:rPr>
              <a:t>https://www.unols.org/ship-schedules/cruise-planning-information-scientists</a:t>
            </a:r>
            <a:r>
              <a:rPr lang="en-US" sz="1600" dirty="0" smtClean="0"/>
              <a:t> </a:t>
            </a:r>
            <a:endParaRPr lang="en-US" sz="1800" dirty="0" smtClean="0"/>
          </a:p>
          <a:p>
            <a:r>
              <a:rPr lang="en-US" sz="1800" b="1" dirty="0" smtClean="0"/>
              <a:t>Ship Schedules: </a:t>
            </a:r>
            <a:r>
              <a:rPr lang="en-US" sz="1600" dirty="0" smtClean="0">
                <a:hlinkClick r:id="rId6"/>
              </a:rPr>
              <a:t>http://strs.unols.org/public/Search/diu_all_schedules.aspx</a:t>
            </a:r>
            <a:r>
              <a:rPr lang="en-US" sz="1600" dirty="0" smtClean="0"/>
              <a:t> </a:t>
            </a:r>
            <a:endParaRPr lang="en-US" sz="1800" dirty="0" smtClean="0"/>
          </a:p>
          <a:p>
            <a:pPr>
              <a:buNone/>
            </a:pPr>
            <a:endParaRPr lang="en-US" sz="400" b="1" dirty="0" smtClean="0"/>
          </a:p>
          <a:p>
            <a:pPr>
              <a:buNone/>
            </a:pPr>
            <a:r>
              <a:rPr lang="en-US" sz="2000" b="1" u="sng" dirty="0" smtClean="0"/>
              <a:t>NOAA Arctic Research:</a:t>
            </a:r>
          </a:p>
          <a:p>
            <a:r>
              <a:rPr lang="en-US" sz="1800" b="1" dirty="0" smtClean="0"/>
              <a:t>Distributed Biological </a:t>
            </a:r>
            <a:r>
              <a:rPr lang="en-US" sz="1800" b="1" dirty="0" err="1" smtClean="0"/>
              <a:t>Obervatories</a:t>
            </a:r>
            <a:r>
              <a:rPr lang="en-US" sz="1800" b="1" dirty="0" smtClean="0"/>
              <a:t> (DBO): </a:t>
            </a:r>
            <a:r>
              <a:rPr lang="en-US" sz="1600" dirty="0" smtClean="0">
                <a:hlinkClick r:id="rId7"/>
              </a:rPr>
              <a:t>http://www.arctic.noaa.gov/dbo/</a:t>
            </a:r>
            <a:r>
              <a:rPr lang="en-US" sz="1600" dirty="0" smtClean="0"/>
              <a:t> </a:t>
            </a:r>
            <a:endParaRPr lang="en-US" sz="1800" dirty="0" smtClean="0"/>
          </a:p>
          <a:p>
            <a:pPr>
              <a:buNone/>
            </a:pPr>
            <a:r>
              <a:rPr lang="en-US" sz="2000" b="1" u="sng" dirty="0" smtClean="0"/>
              <a:t>USCG Icebreakers: </a:t>
            </a:r>
          </a:p>
          <a:p>
            <a:r>
              <a:rPr lang="en-US" sz="1800" b="1" dirty="0" smtClean="0"/>
              <a:t>Cruise Planning: </a:t>
            </a:r>
            <a:r>
              <a:rPr lang="en-US" sz="1600" dirty="0" smtClean="0">
                <a:hlinkClick r:id="rId8"/>
              </a:rPr>
              <a:t>http://icefloe.net/cruise-planning-overview</a:t>
            </a:r>
            <a:r>
              <a:rPr lang="en-US" sz="1600" dirty="0" smtClean="0"/>
              <a:t> </a:t>
            </a:r>
          </a:p>
          <a:p>
            <a:pPr>
              <a:buNone/>
            </a:pPr>
            <a:r>
              <a:rPr lang="en-US" sz="2000" b="1" u="sng" dirty="0" smtClean="0"/>
              <a:t>Marine Exchange of Alaska (Active “Real-Time” Tracking Resource):</a:t>
            </a:r>
          </a:p>
          <a:p>
            <a:r>
              <a:rPr lang="en-US" sz="1800" b="1" dirty="0" smtClean="0"/>
              <a:t>Vessel Tracking Information: </a:t>
            </a:r>
            <a:r>
              <a:rPr lang="en-US" sz="1600" b="1" dirty="0" smtClean="0">
                <a:hlinkClick r:id="rId9"/>
              </a:rPr>
              <a:t>http://www.mxak.org/</a:t>
            </a:r>
            <a:r>
              <a:rPr lang="en-US" sz="1600" b="1" dirty="0" smtClean="0"/>
              <a:t> </a:t>
            </a:r>
            <a:endParaRPr lang="en-US" sz="1800" dirty="0" smtClean="0"/>
          </a:p>
          <a:p>
            <a:endParaRPr lang="en-US" sz="14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5943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Questions/Discussion</a:t>
            </a:r>
            <a:endParaRPr lang="en-US" sz="360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152400" y="6096000"/>
            <a:ext cx="9144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12/10/2015</a:t>
            </a:r>
            <a:endParaRPr lang="en-U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6" name="Picture 15" descr="Healy Ice Day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152400"/>
            <a:ext cx="2057400" cy="1371600"/>
          </a:xfrm>
          <a:prstGeom prst="rect">
            <a:avLst/>
          </a:prstGeom>
        </p:spPr>
      </p:pic>
      <p:pic>
        <p:nvPicPr>
          <p:cNvPr id="17" name="Picture 16" descr="Healy Ice Day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5410200"/>
            <a:ext cx="1905000" cy="127084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4702" y="1676400"/>
            <a:ext cx="196176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Fig 1.tga"/>
          <p:cNvPicPr>
            <a:picLocks noChangeAspect="1"/>
          </p:cNvPicPr>
          <p:nvPr/>
        </p:nvPicPr>
        <p:blipFill>
          <a:blip r:embed="rId6" cstate="print"/>
          <a:srcRect t="9026"/>
          <a:stretch>
            <a:fillRect/>
          </a:stretch>
        </p:blipFill>
        <p:spPr bwMode="auto">
          <a:xfrm>
            <a:off x="4876800" y="3200400"/>
            <a:ext cx="1295400" cy="117881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20" name="Picture 19" descr="Barrow Whali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0" y="5715000"/>
            <a:ext cx="2105025" cy="1003935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4953000"/>
            <a:ext cx="1524000" cy="93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https://encrypted-tbn2.google.com/images?q=tbn:ANd9GcRTAdSOfB-mJ3GmsTg301SWyKG_1bdaZ9HpEW0EdoMH2EUKFvxJkn1L5evAO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5715000"/>
            <a:ext cx="1504478" cy="9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bowhead-whale-map"/>
          <p:cNvPicPr>
            <a:picLocks noChangeAspect="1" noChangeArrowheads="1"/>
          </p:cNvPicPr>
          <p:nvPr/>
        </p:nvPicPr>
        <p:blipFill>
          <a:blip r:embed="rId10" cstate="print"/>
          <a:srcRect l="6087" t="6493" r="5217" b="4842"/>
          <a:stretch>
            <a:fillRect/>
          </a:stretch>
        </p:blipFill>
        <p:spPr bwMode="auto">
          <a:xfrm>
            <a:off x="101600" y="14478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Bowhead Whale harves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95801" y="4548494"/>
            <a:ext cx="1676400" cy="1090306"/>
          </a:xfrm>
          <a:prstGeom prst="rect">
            <a:avLst/>
          </a:prstGeom>
        </p:spPr>
      </p:pic>
      <p:pic>
        <p:nvPicPr>
          <p:cNvPr id="29" name="Picture 28" descr="RV Mirai2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48400" y="3200400"/>
            <a:ext cx="2771627" cy="2057400"/>
          </a:xfrm>
          <a:prstGeom prst="rect">
            <a:avLst/>
          </a:prstGeom>
        </p:spPr>
      </p:pic>
      <p:pic>
        <p:nvPicPr>
          <p:cNvPr id="31" name="Picture 30" descr="RV Mirai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34200" y="1676400"/>
            <a:ext cx="2057400" cy="1423498"/>
          </a:xfrm>
          <a:prstGeom prst="rect">
            <a:avLst/>
          </a:prstGeom>
        </p:spPr>
      </p:pic>
      <p:pic>
        <p:nvPicPr>
          <p:cNvPr id="24" name="Content Placeholder 4" descr="Walrus Haulout 3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3254441"/>
            <a:ext cx="2286000" cy="16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 descr="Whalers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14600" y="2133600"/>
            <a:ext cx="2209800" cy="1443838"/>
          </a:xfrm>
          <a:prstGeom prst="rect">
            <a:avLst/>
          </a:prstGeom>
        </p:spPr>
      </p:pic>
      <p:pic>
        <p:nvPicPr>
          <p:cNvPr id="27" name="Picture 12" descr="http://farm1.static.flickr.com/62/156463546_5799db71bf.jpg?v=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14600" y="3810000"/>
            <a:ext cx="191460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Subsistence Gay Shef Walrus Hunt IMG_3151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667000" y="5391150"/>
            <a:ext cx="1752600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Vessel Voyage Info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en-US" sz="2000" b="1" u="sng" dirty="0" smtClean="0"/>
              <a:t>University-National Oceanographic Laboratory System (UNOLS):</a:t>
            </a:r>
          </a:p>
          <a:p>
            <a:r>
              <a:rPr lang="en-US" sz="1800" b="1" dirty="0" smtClean="0"/>
              <a:t>UNOLS Ship Scheduling Committee (</a:t>
            </a:r>
            <a:r>
              <a:rPr lang="en-US" sz="1800" b="1" dirty="0" err="1" smtClean="0"/>
              <a:t>Univ-Natl</a:t>
            </a:r>
            <a:r>
              <a:rPr lang="en-US" sz="1800" b="1" dirty="0" smtClean="0"/>
              <a:t> Oceanographic Lab System):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>
                <a:solidFill>
                  <a:srgbClr val="254061"/>
                </a:solidFill>
                <a:hlinkClick r:id="rId2"/>
              </a:rPr>
              <a:t>https://www.unols.org/committee/ship-scheduling-committee-ssc</a:t>
            </a:r>
            <a:r>
              <a:rPr lang="en-US" sz="1600" dirty="0" smtClean="0">
                <a:solidFill>
                  <a:srgbClr val="254061"/>
                </a:solidFill>
              </a:rPr>
              <a:t> </a:t>
            </a:r>
            <a:endParaRPr lang="en-US" sz="1800" dirty="0" smtClean="0">
              <a:solidFill>
                <a:srgbClr val="254061"/>
              </a:solidFill>
            </a:endParaRPr>
          </a:p>
          <a:p>
            <a:r>
              <a:rPr lang="en-US" sz="1800" b="1" dirty="0" smtClean="0"/>
              <a:t>Research Vessel Operators Committee: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>
                <a:hlinkClick r:id="rId3"/>
              </a:rPr>
              <a:t>https://www.unols.org/committee/research-vessel-operators-committee-rvoc</a:t>
            </a:r>
            <a:r>
              <a:rPr lang="en-US" sz="1600" dirty="0" smtClean="0"/>
              <a:t> </a:t>
            </a:r>
            <a:endParaRPr lang="en-US" sz="1800" dirty="0" smtClean="0"/>
          </a:p>
          <a:p>
            <a:r>
              <a:rPr lang="en-US" sz="1800" b="1" dirty="0" smtClean="0"/>
              <a:t>Arctic Icebreaker Coordinating Committee (AICC):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>
                <a:hlinkClick r:id="rId4"/>
              </a:rPr>
              <a:t>https://www.unols.org/committee/arctic-icebreaker-coordinating-committee-aicc</a:t>
            </a:r>
            <a:r>
              <a:rPr lang="en-US" sz="1600" dirty="0" smtClean="0"/>
              <a:t> </a:t>
            </a:r>
            <a:endParaRPr lang="en-US" sz="1800" dirty="0" smtClean="0"/>
          </a:p>
          <a:p>
            <a:r>
              <a:rPr lang="en-US" sz="1800" b="1" dirty="0" smtClean="0"/>
              <a:t>Cruise Planning Information for Scientists:</a:t>
            </a:r>
            <a:br>
              <a:rPr lang="en-US" sz="1800" b="1" dirty="0" smtClean="0"/>
            </a:br>
            <a:r>
              <a:rPr lang="en-US" sz="1600" dirty="0" smtClean="0">
                <a:hlinkClick r:id="rId5"/>
              </a:rPr>
              <a:t>https://www.unols.org/ship-schedules/cruise-planning-information-scientists</a:t>
            </a:r>
            <a:r>
              <a:rPr lang="en-US" sz="1600" dirty="0" smtClean="0"/>
              <a:t> </a:t>
            </a:r>
            <a:endParaRPr lang="en-US" sz="1800" dirty="0" smtClean="0"/>
          </a:p>
          <a:p>
            <a:r>
              <a:rPr lang="en-US" sz="1800" b="1" dirty="0" smtClean="0"/>
              <a:t>Ship Schedules: </a:t>
            </a:r>
            <a:r>
              <a:rPr lang="en-US" sz="1600" dirty="0" smtClean="0">
                <a:hlinkClick r:id="rId6"/>
              </a:rPr>
              <a:t>http://strs.unols.org/public/Search/diu_all_schedules.aspx</a:t>
            </a:r>
            <a:r>
              <a:rPr lang="en-US" sz="1600" dirty="0" smtClean="0"/>
              <a:t> </a:t>
            </a:r>
            <a:endParaRPr lang="en-US" sz="1800" dirty="0" smtClean="0"/>
          </a:p>
          <a:p>
            <a:pPr>
              <a:buNone/>
            </a:pPr>
            <a:endParaRPr lang="en-US" sz="400" b="1" dirty="0" smtClean="0"/>
          </a:p>
          <a:p>
            <a:pPr>
              <a:buNone/>
            </a:pPr>
            <a:r>
              <a:rPr lang="en-US" sz="2000" b="1" u="sng" dirty="0" smtClean="0"/>
              <a:t>NOAA Arctic Research:</a:t>
            </a:r>
          </a:p>
          <a:p>
            <a:r>
              <a:rPr lang="en-US" sz="1800" b="1" dirty="0" smtClean="0"/>
              <a:t>Distributed Biological </a:t>
            </a:r>
            <a:r>
              <a:rPr lang="en-US" sz="1800" b="1" dirty="0" err="1" smtClean="0"/>
              <a:t>Obervatories</a:t>
            </a:r>
            <a:r>
              <a:rPr lang="en-US" sz="1800" b="1" dirty="0" smtClean="0"/>
              <a:t> (DBO): </a:t>
            </a:r>
            <a:r>
              <a:rPr lang="en-US" sz="1600" dirty="0" smtClean="0">
                <a:hlinkClick r:id="rId7"/>
              </a:rPr>
              <a:t>http://www.arctic.noaa.gov/dbo/</a:t>
            </a:r>
            <a:r>
              <a:rPr lang="en-US" sz="1600" dirty="0" smtClean="0"/>
              <a:t> </a:t>
            </a:r>
            <a:endParaRPr lang="en-US" sz="1800" dirty="0" smtClean="0"/>
          </a:p>
          <a:p>
            <a:pPr>
              <a:buNone/>
            </a:pPr>
            <a:r>
              <a:rPr lang="en-US" sz="2000" b="1" u="sng" dirty="0" smtClean="0"/>
              <a:t>USCG Icebreakers: </a:t>
            </a:r>
          </a:p>
          <a:p>
            <a:r>
              <a:rPr lang="en-US" sz="1800" b="1" dirty="0" smtClean="0"/>
              <a:t>Cruise Planning: </a:t>
            </a:r>
            <a:r>
              <a:rPr lang="en-US" sz="1600" dirty="0" smtClean="0">
                <a:hlinkClick r:id="rId8"/>
              </a:rPr>
              <a:t>http://icefloe.net/cruise-planning-overview</a:t>
            </a:r>
            <a:r>
              <a:rPr lang="en-US" sz="1600" dirty="0" smtClean="0"/>
              <a:t> </a:t>
            </a:r>
          </a:p>
          <a:p>
            <a:pPr>
              <a:buNone/>
            </a:pPr>
            <a:r>
              <a:rPr lang="en-US" sz="2000" b="1" u="sng" dirty="0" smtClean="0"/>
              <a:t>Marine Exchange of Alaska (Active “Real-Time” Tracking Resource):</a:t>
            </a:r>
          </a:p>
          <a:p>
            <a:r>
              <a:rPr lang="en-US" sz="1800" b="1" dirty="0" smtClean="0"/>
              <a:t>Vessel Tracking Information: </a:t>
            </a:r>
            <a:r>
              <a:rPr lang="en-US" sz="1600" b="1" dirty="0" smtClean="0">
                <a:hlinkClick r:id="rId9"/>
              </a:rPr>
              <a:t>http://www.mxak.org/</a:t>
            </a:r>
            <a:r>
              <a:rPr lang="en-US" sz="1600" b="1" dirty="0" smtClean="0"/>
              <a:t> </a:t>
            </a:r>
            <a:endParaRPr lang="en-US" sz="1800" dirty="0" smtClean="0"/>
          </a:p>
          <a:p>
            <a:endParaRPr lang="en-US" sz="1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UNOLS Ship Schedules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172200"/>
            <a:ext cx="5943600" cy="487363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https://www.unols.org/ship-schedules</a:t>
            </a:r>
            <a:endParaRPr lang="en-US" sz="2800" b="1" dirty="0"/>
          </a:p>
        </p:txBody>
      </p:sp>
      <p:pic>
        <p:nvPicPr>
          <p:cNvPr id="4" name="Picture 1" descr="\\D17ms-j-205\users1\SDHargis\Home\Graphics\diu_all_schedu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334452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NOAA Arctic Research:</a:t>
            </a:r>
            <a:br>
              <a:rPr lang="en-US" dirty="0" smtClean="0"/>
            </a:br>
            <a:r>
              <a:rPr lang="en-US" sz="3600" dirty="0" smtClean="0"/>
              <a:t>Distributed Biological Observatories (DBO)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3886200" cy="4800600"/>
          </a:xfrm>
        </p:spPr>
        <p:txBody>
          <a:bodyPr/>
          <a:lstStyle/>
          <a:p>
            <a:pPr>
              <a:buNone/>
            </a:pPr>
            <a:r>
              <a:rPr lang="en-US" sz="1800" b="1" u="sng" dirty="0" smtClean="0"/>
              <a:t>DBO sites (red boxes) are:</a:t>
            </a:r>
          </a:p>
          <a:p>
            <a:r>
              <a:rPr lang="en-US" sz="1800" dirty="0" smtClean="0"/>
              <a:t>Regional "hotspot" transect lines and stations located along a latitudinal gradient</a:t>
            </a:r>
          </a:p>
          <a:p>
            <a:r>
              <a:rPr lang="en-US" sz="1800" dirty="0" smtClean="0"/>
              <a:t>Considered to exhibit high productivity, biodiversity, and overall rates of change</a:t>
            </a:r>
          </a:p>
          <a:p>
            <a:pPr>
              <a:buNone/>
            </a:pPr>
            <a:r>
              <a:rPr lang="en-US" sz="1800" b="1" u="sng" dirty="0" smtClean="0"/>
              <a:t>DBO sites will:</a:t>
            </a:r>
          </a:p>
          <a:p>
            <a:r>
              <a:rPr lang="en-US" sz="1800" dirty="0" smtClean="0"/>
              <a:t>Serve as a change detection array for the identification and consistent monitoring of biophysical responses</a:t>
            </a:r>
          </a:p>
          <a:p>
            <a:r>
              <a:rPr lang="en-US" sz="1800" dirty="0" smtClean="0"/>
              <a:t>Be occupied by national and international entities with shared data plan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http://www.arctic.noaa.gov/dbo/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DBO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05000"/>
            <a:ext cx="4762500" cy="4514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68362"/>
          </a:xfrm>
        </p:spPr>
        <p:txBody>
          <a:bodyPr/>
          <a:lstStyle/>
          <a:p>
            <a:r>
              <a:rPr lang="en-US" dirty="0" smtClean="0"/>
              <a:t>2015 DBO Cruise Data </a:t>
            </a:r>
            <a:r>
              <a:rPr lang="en-US" sz="3200" dirty="0" smtClean="0"/>
              <a:t>(Example)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295400"/>
          <a:ext cx="8991601" cy="5464261"/>
        </p:xfrm>
        <a:graphic>
          <a:graphicData uri="http://schemas.openxmlformats.org/drawingml/2006/table">
            <a:tbl>
              <a:tblPr/>
              <a:tblGrid>
                <a:gridCol w="1889093"/>
                <a:gridCol w="1210338"/>
                <a:gridCol w="1130578"/>
                <a:gridCol w="1210338"/>
                <a:gridCol w="1210338"/>
                <a:gridCol w="1210338"/>
                <a:gridCol w="1130578"/>
              </a:tblGrid>
              <a:tr h="15940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</a:rPr>
                        <a:t>Dates (Port calls)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n-US" sz="1200" dirty="0"/>
                    </a:p>
                  </a:txBody>
                  <a:tcPr marL="1928" marR="1928" marT="1071" marB="1071">
                    <a:lnL w="12700" cap="flat" cmpd="sng" algn="ctr">
                      <a:solidFill>
                        <a:srgbClr val="604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04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4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</a:rPr>
                        <a:t>Ship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n-US" sz="12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09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9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</a:rPr>
                        <a:t>DBO Region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n-US" sz="12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09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</a:rPr>
                        <a:t>Projects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n-US" sz="12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09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</a:rPr>
                        <a:t>PAG contact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n-US" sz="12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89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9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</a:rPr>
                        <a:t>Chief Scientist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n-US" sz="1200" dirty="0"/>
                    </a:p>
                  </a:txBody>
                  <a:tcPr marL="1928" marR="1928" marT="1071" marB="1071">
                    <a:lnL>
                      <a:noFill/>
                    </a:lnL>
                    <a:lnR w="12700" cap="flat" cmpd="sng" algn="ctr">
                      <a:solidFill>
                        <a:srgbClr val="309D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9D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9D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41099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July 2-8 (Nome-Nome)</a:t>
                      </a:r>
                      <a:endParaRPr lang="en-US" sz="1000"/>
                    </a:p>
                  </a:txBody>
                  <a:tcPr marL="1928" marR="1928" marT="1071" marB="1071">
                    <a:lnL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04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Norseman II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09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3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09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Bering Strait Mooring Project/AON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09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Rebecca Woodgate </a:t>
                      </a:r>
                      <a:r>
                        <a:rPr lang="en-US" sz="1000">
                          <a:latin typeface="Calibri"/>
                          <a:hlinkClick r:id="rId2"/>
                        </a:rPr>
                        <a:t>woodgate@apl.washington.edu</a:t>
                      </a:r>
                      <a:r>
                        <a:rPr lang="en-US" sz="1000">
                          <a:latin typeface="Calibri"/>
                        </a:rPr>
                        <a:t> 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89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4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322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July 11-22 (Nome-Nome)</a:t>
                      </a:r>
                      <a:endParaRPr lang="en-US" sz="1000"/>
                    </a:p>
                  </a:txBody>
                  <a:tcPr marL="1928" marR="1928" marT="1071" marB="1071">
                    <a:lnL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Norseman II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2,3,4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USGS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Jackie Grebmeier </a:t>
                      </a:r>
                      <a:r>
                        <a:rPr lang="en-US" sz="1000">
                          <a:latin typeface="Calibri"/>
                          <a:hlinkClick r:id="rId3"/>
                        </a:rPr>
                        <a:t>jgrebmei@umces.edu</a:t>
                      </a:r>
                      <a:r>
                        <a:rPr lang="en-US" sz="1000">
                          <a:latin typeface="Calibri"/>
                        </a:rPr>
                        <a:t> 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4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21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July 4-25 (Victoria, BC-Barrow)</a:t>
                      </a:r>
                      <a:endParaRPr lang="en-US" sz="1000"/>
                    </a:p>
                  </a:txBody>
                  <a:tcPr marL="1928" marR="1928" marT="1071" marB="1071">
                    <a:lnL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Sir Wilfrid Laurier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4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31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dirty="0">
                          <a:latin typeface="Calibri"/>
                        </a:rPr>
                        <a:t>1,2,3,4,5</a:t>
                      </a:r>
                      <a:endParaRPr lang="en-US" sz="1000" dirty="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4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31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C30/DBO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4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31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Jackie Grebmeier </a:t>
                      </a:r>
                      <a:r>
                        <a:rPr lang="en-US" sz="1000">
                          <a:latin typeface="Calibri"/>
                          <a:hlinkClick r:id="rId3"/>
                        </a:rPr>
                        <a:t>jgrebmei@umces.edu</a:t>
                      </a:r>
                      <a:r>
                        <a:rPr lang="en-US" sz="1000">
                          <a:latin typeface="Calibri"/>
                        </a:rPr>
                        <a:t> 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4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31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714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July 27-14 Aug</a:t>
                      </a:r>
                      <a:endParaRPr lang="en-US" sz="1000"/>
                    </a:p>
                  </a:txBody>
                  <a:tcPr marL="1928" marR="1928" marT="1071" marB="1071">
                    <a:lnL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Fairweather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31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3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2, 3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31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3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CTD sampling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31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3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Sue Moore</a:t>
                      </a:r>
                      <a:endParaRPr lang="en-US" sz="1000"/>
                    </a:p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  <a:hlinkClick r:id="rId4"/>
                        </a:rPr>
                        <a:t>sue.moore@noaa.gov</a:t>
                      </a:r>
                      <a:r>
                        <a:rPr lang="en-US" sz="1000">
                          <a:latin typeface="Calibri"/>
                        </a:rPr>
                        <a:t> 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31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3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21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July 30-Aug 5 (Prudhoe-Prudhoe)</a:t>
                      </a:r>
                      <a:endParaRPr lang="en-US" sz="1000"/>
                    </a:p>
                  </a:txBody>
                  <a:tcPr marL="1928" marR="1928" marT="1071" marB="1071">
                    <a:lnL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Norseman II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03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3B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DBO6,7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03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3B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ANIMIDA 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03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3B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Jackie Grebmeier </a:t>
                      </a:r>
                      <a:r>
                        <a:rPr lang="en-US" sz="1000">
                          <a:latin typeface="Calibri"/>
                          <a:hlinkClick r:id="rId3"/>
                        </a:rPr>
                        <a:t>jgrebmei@umces.edu</a:t>
                      </a:r>
                      <a:r>
                        <a:rPr lang="en-US" sz="1000">
                          <a:latin typeface="Calibri"/>
                        </a:rPr>
                        <a:t> 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03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3B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714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August-Sept </a:t>
                      </a:r>
                      <a:endParaRPr lang="en-US" sz="1000"/>
                    </a:p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(Dutch-Barrow)</a:t>
                      </a:r>
                      <a:endParaRPr lang="en-US" sz="1000"/>
                    </a:p>
                  </a:txBody>
                  <a:tcPr marL="1928" marR="1928" marT="1071" marB="1071">
                    <a:lnL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Healy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03B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91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-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03B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91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GEOTRACERS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03B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91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Jackie Grebmeier </a:t>
                      </a:r>
                      <a:r>
                        <a:rPr lang="en-US" sz="1000">
                          <a:latin typeface="Calibri"/>
                          <a:hlinkClick r:id="rId3"/>
                        </a:rPr>
                        <a:t>jgrebmei@umces.edu</a:t>
                      </a:r>
                      <a:r>
                        <a:rPr lang="en-US" sz="1000">
                          <a:latin typeface="Calibri"/>
                        </a:rPr>
                        <a:t> 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03B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91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21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Aug 6-Sept 2 </a:t>
                      </a:r>
                      <a:endParaRPr lang="en-US" sz="1000"/>
                    </a:p>
                  </a:txBody>
                  <a:tcPr marL="1928" marR="1928" marT="1071" marB="1071">
                    <a:lnL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Araon 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91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3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91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Korean Expedition (KOPRI)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91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Sung-Ho Khang </a:t>
                      </a:r>
                      <a:r>
                        <a:rPr lang="en-US" sz="1000">
                          <a:latin typeface="Calibri"/>
                          <a:hlinkClick r:id="rId5"/>
                        </a:rPr>
                        <a:t>shkang@kopri.re.kr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91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322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Aug 9-Sept 2 (Prudhoe-Wainwright)</a:t>
                      </a:r>
                      <a:endParaRPr lang="en-US" sz="1000"/>
                    </a:p>
                  </a:txBody>
                  <a:tcPr marL="1928" marR="1928" marT="1071" marB="1071">
                    <a:lnL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Norseman II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9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3, 4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9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AMBON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9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Jackie Grebmeier </a:t>
                      </a:r>
                      <a:r>
                        <a:rPr lang="en-US" sz="1000">
                          <a:latin typeface="Calibri"/>
                          <a:hlinkClick r:id="rId3"/>
                        </a:rPr>
                        <a:t>jgrebmei@umces.edu</a:t>
                      </a:r>
                      <a:r>
                        <a:rPr lang="en-US" sz="1000">
                          <a:latin typeface="Calibri"/>
                        </a:rPr>
                        <a:t> 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6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9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21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Aug 18-Sept 7</a:t>
                      </a:r>
                      <a:endParaRPr lang="en-US" sz="1000"/>
                    </a:p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(Barrow-Barrow)</a:t>
                      </a:r>
                      <a:endParaRPr lang="en-US" sz="1000"/>
                    </a:p>
                  </a:txBody>
                  <a:tcPr marL="1928" marR="1928" marT="1071" marB="1071">
                    <a:lnL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Annika Marie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09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dirty="0">
                          <a:latin typeface="Calibri"/>
                        </a:rPr>
                        <a:t>5</a:t>
                      </a:r>
                      <a:endParaRPr lang="en-US" sz="1000" dirty="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09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AON 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09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dirty="0" err="1">
                          <a:latin typeface="Calibri"/>
                        </a:rPr>
                        <a:t>Carin</a:t>
                      </a:r>
                      <a:r>
                        <a:rPr lang="en-US" sz="1000" dirty="0">
                          <a:latin typeface="Calibri"/>
                        </a:rPr>
                        <a:t> </a:t>
                      </a:r>
                      <a:r>
                        <a:rPr lang="en-US" sz="1000" dirty="0" err="1">
                          <a:latin typeface="Calibri"/>
                        </a:rPr>
                        <a:t>Ashjian</a:t>
                      </a:r>
                      <a:r>
                        <a:rPr lang="en-US" sz="1000" dirty="0">
                          <a:latin typeface="Calibri"/>
                        </a:rPr>
                        <a:t> </a:t>
                      </a:r>
                      <a:r>
                        <a:rPr lang="en-US" sz="1000" dirty="0">
                          <a:latin typeface="Calibri"/>
                          <a:hlinkClick r:id="rId6"/>
                        </a:rPr>
                        <a:t>cashjian@whoi.edu</a:t>
                      </a:r>
                      <a:r>
                        <a:rPr lang="en-US" sz="1000" dirty="0">
                          <a:latin typeface="Calibri"/>
                        </a:rPr>
                        <a:t> </a:t>
                      </a:r>
                      <a:endParaRPr lang="en-US" sz="1000" dirty="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09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21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Aug 6-Sept 4</a:t>
                      </a:r>
                      <a:endParaRPr lang="en-US" sz="1000"/>
                    </a:p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(Kodiak-Dutch Harbor)</a:t>
                      </a:r>
                      <a:endParaRPr lang="en-US" sz="1000"/>
                    </a:p>
                  </a:txBody>
                  <a:tcPr marL="1928" marR="1928" marT="1071" marB="1071">
                    <a:lnL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Brown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0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0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3,4,5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0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0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NOAA/PMEL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0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0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Phyllis Stabeno</a:t>
                      </a:r>
                      <a:endParaRPr lang="en-US" sz="1000"/>
                    </a:p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  <a:hlinkClick r:id="rId7"/>
                        </a:rPr>
                        <a:t>Phyllis.Stabeno@noaa.gov</a:t>
                      </a:r>
                      <a:r>
                        <a:rPr lang="en-US" sz="1000" u="sng">
                          <a:solidFill>
                            <a:srgbClr val="0000FF"/>
                          </a:solidFill>
                          <a:latin typeface="Calibri"/>
                        </a:rPr>
                        <a:t> 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0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0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21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</a:rPr>
                        <a:t>Aug 25-Oct 6</a:t>
                      </a:r>
                      <a:endParaRPr lang="en-US" sz="1000" dirty="0"/>
                    </a:p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</a:rPr>
                        <a:t>(Hachinohe, Japan-Dutch Harbor)</a:t>
                      </a:r>
                      <a:r>
                        <a:rPr lang="en-US" sz="1000" dirty="0">
                          <a:latin typeface="Calibri"/>
                        </a:rPr>
                        <a:t> </a:t>
                      </a:r>
                      <a:endParaRPr lang="en-US" sz="1000" dirty="0"/>
                    </a:p>
                  </a:txBody>
                  <a:tcPr marL="1928" marR="1928" marT="1071" marB="1071">
                    <a:lnL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Mirai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00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3,5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00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JAMSTEC; DBO moorings 3 and 5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00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</a:rPr>
                        <a:t>Takashi Kikuchi </a:t>
                      </a:r>
                      <a:r>
                        <a:rPr lang="en-US" sz="1000">
                          <a:latin typeface="Calibri"/>
                          <a:hlinkClick r:id="rId8"/>
                        </a:rPr>
                        <a:t>takashik@jamstec.go.jp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00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21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6-24 Sep</a:t>
                      </a:r>
                      <a:endParaRPr lang="en-US" sz="1000"/>
                    </a:p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(Nome-Dutch Harbor)</a:t>
                      </a:r>
                      <a:endParaRPr lang="en-US" sz="1000"/>
                    </a:p>
                  </a:txBody>
                  <a:tcPr marL="1928" marR="1928" marT="1071" marB="1071">
                    <a:lnL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Aquila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3, 4, 5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ARC West/CHAOZ-X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Phyllis Stabeno</a:t>
                      </a:r>
                      <a:endParaRPr lang="en-US" sz="1000"/>
                    </a:p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  <a:hlinkClick r:id="rId7"/>
                        </a:rPr>
                        <a:t>Phyllis.Stabeno@noaa.gov</a:t>
                      </a:r>
                      <a:r>
                        <a:rPr lang="en-US" sz="1000">
                          <a:latin typeface="Calibri"/>
                        </a:rPr>
                        <a:t> 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518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mid-October</a:t>
                      </a:r>
                      <a:endParaRPr lang="en-US" sz="1000"/>
                    </a:p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(Anadyr-Anadyr)</a:t>
                      </a:r>
                      <a:endParaRPr lang="en-US" sz="1000"/>
                    </a:p>
                  </a:txBody>
                  <a:tcPr marL="1928" marR="1928" marT="1071" marB="1071">
                    <a:lnL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Viktor Buynitsky 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1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3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1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RUSALCA Bering Strait</a:t>
                      </a:r>
                      <a:endParaRPr lang="en-US" sz="1000"/>
                    </a:p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mooring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1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Kathy Crane</a:t>
                      </a:r>
                      <a:endParaRPr lang="en-US" sz="1000"/>
                    </a:p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  <a:hlinkClick r:id="rId9"/>
                        </a:rPr>
                        <a:t>Kathy.Crane@noaa.gov</a:t>
                      </a:r>
                      <a:r>
                        <a:rPr lang="en-US" sz="1000">
                          <a:latin typeface="Calibri"/>
                        </a:rPr>
                        <a:t> </a:t>
                      </a:r>
                      <a:endParaRPr lang="en-US" sz="1000"/>
                    </a:p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  <a:hlinkClick r:id="rId7"/>
                        </a:rPr>
                        <a:t>Phyllis.Stabeno@noaa.gov</a:t>
                      </a:r>
                      <a:r>
                        <a:rPr lang="en-US" sz="1000">
                          <a:latin typeface="Calibri"/>
                        </a:rPr>
                        <a:t> 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1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21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Sept 4-12 (Wainwright-Wainwright)</a:t>
                      </a:r>
                      <a:endParaRPr lang="en-US" sz="1000"/>
                    </a:p>
                  </a:txBody>
                  <a:tcPr marL="1928" marR="1928" marT="1071" marB="1071">
                    <a:lnL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Norseman II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01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B7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dirty="0">
                          <a:latin typeface="Calibri"/>
                        </a:rPr>
                        <a:t>4</a:t>
                      </a:r>
                      <a:endParaRPr lang="en-US" sz="1000" dirty="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01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B7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Winsor gliders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01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B7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Jackie Grebmeier </a:t>
                      </a:r>
                      <a:r>
                        <a:rPr lang="en-US" sz="1000">
                          <a:latin typeface="Calibri"/>
                          <a:hlinkClick r:id="rId3"/>
                        </a:rPr>
                        <a:t>jgrebmei@umces.edu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01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B7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21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dirty="0">
                          <a:latin typeface="Calibri"/>
                        </a:rPr>
                        <a:t>Sept-Oct</a:t>
                      </a:r>
                      <a:endParaRPr lang="en-US" sz="1000" dirty="0"/>
                    </a:p>
                  </a:txBody>
                  <a:tcPr marL="1928" marR="1928" marT="1071" marB="1071">
                    <a:lnL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Louis S St- Laurent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0B7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-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0B7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JOIS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0B7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</a:rPr>
                        <a:t>Bill Williams </a:t>
                      </a:r>
                      <a:endParaRPr lang="en-US" sz="1000"/>
                    </a:p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  <a:hlinkClick r:id="rId10"/>
                        </a:rPr>
                        <a:t>Bill.Williams@dfo-mpo.gc.ca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0B7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C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21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Sept-Oct</a:t>
                      </a:r>
                      <a:endParaRPr lang="en-US" sz="1000"/>
                    </a:p>
                  </a:txBody>
                  <a:tcPr marL="1928" marR="1928" marT="1071" marB="1071">
                    <a:lnL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Sir Wilfrid Laurier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C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21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4, 8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C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21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>
                          <a:latin typeface="Calibri"/>
                        </a:rPr>
                        <a:t>C30/DBO</a:t>
                      </a:r>
                      <a:endParaRPr lang="en-US" sz="100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C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21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</a:rPr>
                        <a:t>Bill Williams </a:t>
                      </a:r>
                      <a:endParaRPr lang="en-US" sz="1000" dirty="0"/>
                    </a:p>
                    <a:p>
                      <a:pPr marL="0" marR="0" fontAlgn="base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000" dirty="0">
                          <a:latin typeface="Calibri"/>
                          <a:hlinkClick r:id="rId10"/>
                        </a:rPr>
                        <a:t>Bill.Williams@dfo-mpo.gc.ca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000" dirty="0"/>
                    </a:p>
                  </a:txBody>
                  <a:tcPr marL="1928" marR="1928" marT="1071" marB="107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C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21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DBO Cruise Data Products </a:t>
            </a:r>
            <a:br>
              <a:rPr lang="en-US" dirty="0" smtClean="0"/>
            </a:br>
            <a:r>
              <a:rPr lang="en-US" dirty="0" smtClean="0"/>
              <a:t>&amp; Website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5334000" cy="1828800"/>
          </a:xfrm>
        </p:spPr>
        <p:txBody>
          <a:bodyPr/>
          <a:lstStyle/>
          <a:p>
            <a:r>
              <a:rPr lang="en-US" sz="2400" b="1" u="sng" dirty="0" smtClean="0"/>
              <a:t>Research Info/Findings: </a:t>
            </a:r>
          </a:p>
          <a:p>
            <a:pPr lvl="1"/>
            <a:r>
              <a:rPr lang="en-US" sz="1800" b="1" dirty="0" smtClean="0"/>
              <a:t>DBO concept can work</a:t>
            </a:r>
          </a:p>
          <a:p>
            <a:pPr lvl="1"/>
            <a:r>
              <a:rPr lang="en-US" sz="1800" b="1" dirty="0" smtClean="0"/>
              <a:t>6 Cruises/4 Nations (2010-2011)</a:t>
            </a:r>
          </a:p>
          <a:p>
            <a:pPr lvl="1"/>
            <a:r>
              <a:rPr lang="en-US" sz="1800" b="1" dirty="0" smtClean="0"/>
              <a:t>“Requires Coordination and Commitment”</a:t>
            </a:r>
          </a:p>
          <a:p>
            <a:pPr lvl="1"/>
            <a:r>
              <a:rPr lang="en-US" sz="1800" b="1" dirty="0" smtClean="0"/>
              <a:t>Repeat testing captures variations</a:t>
            </a:r>
            <a:endParaRPr lang="en-US" sz="1800" b="1" dirty="0"/>
          </a:p>
        </p:txBody>
      </p:sp>
      <p:pic>
        <p:nvPicPr>
          <p:cNvPr id="39938" name="Picture 2" descr="DBO1 (SL1) - Decline in dominant nuculanid bivalve biomass 1990-2000, with increase nuculid bivalves at two sites since 2000 (finer sediment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618992"/>
            <a:ext cx="4114800" cy="30723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9942" name="Picture 6" descr="DBO5 (Barrow Canyon, BC) High benthic biomass and diversity at head of Barrow Cany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33216"/>
            <a:ext cx="4114800" cy="30723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029200" y="1676401"/>
            <a:ext cx="396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DBO Website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Info/Links: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Workshop Products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b="1" dirty="0" smtClean="0">
                <a:latin typeface="+mn-lt"/>
                <a:cs typeface="+mn-cs"/>
              </a:rPr>
              <a:t>Cruise Data/Vessel Info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Publications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b="1" dirty="0" smtClean="0">
                <a:latin typeface="+mn-lt"/>
                <a:cs typeface="+mn-cs"/>
              </a:rPr>
              <a:t>Contacts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R/V MIRAI</a:t>
            </a:r>
            <a:endParaRPr lang="en-US" dirty="0"/>
          </a:p>
        </p:txBody>
      </p:sp>
      <p:pic>
        <p:nvPicPr>
          <p:cNvPr id="7170" name="Picture 2" descr="C:\Users\sdhargis\AppData\Local\Microsoft\Windows\Temporary Internet Files\Content.Outlook\W4HAP2JB\Mir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981" y="1676400"/>
            <a:ext cx="5970024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92162"/>
          </a:xfrm>
        </p:spPr>
        <p:txBody>
          <a:bodyPr/>
          <a:lstStyle/>
          <a:p>
            <a:r>
              <a:rPr lang="en-US" dirty="0" smtClean="0"/>
              <a:t>R/V AROAN</a:t>
            </a:r>
            <a:endParaRPr lang="en-US" dirty="0"/>
          </a:p>
        </p:txBody>
      </p:sp>
      <p:pic>
        <p:nvPicPr>
          <p:cNvPr id="8194" name="Picture 2" descr="C:\Users\sdhargis\AppData\Local\Microsoft\Windows\Temporary Internet Files\Content.Outlook\W4HAP2JB\Ara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808478" cy="5042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R/V NORSEMAN II</a:t>
            </a:r>
            <a:endParaRPr lang="en-US" dirty="0"/>
          </a:p>
        </p:txBody>
      </p:sp>
      <p:pic>
        <p:nvPicPr>
          <p:cNvPr id="9218" name="Picture 2" descr="C:\Users\sdhargis\AppData\Local\Microsoft\Windows\Temporary Internet Files\Content.Outlook\W4HAP2JB\Norseman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069" y="1676400"/>
            <a:ext cx="7732331" cy="5067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4025</TotalTime>
  <Words>616</Words>
  <Application>Microsoft Macintosh PowerPoint</Application>
  <PresentationFormat>On-screen Show (4:3)</PresentationFormat>
  <Paragraphs>167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Overview of Sources:  Research-Related Conflicts</vt:lpstr>
      <vt:lpstr>Vessel Voyage Info Resources</vt:lpstr>
      <vt:lpstr>UNOLS Ship Schedules</vt:lpstr>
      <vt:lpstr>NOAA Arctic Research: Distributed Biological Observatories (DBO)</vt:lpstr>
      <vt:lpstr>2015 DBO Cruise Data (Example)</vt:lpstr>
      <vt:lpstr>DBO Cruise Data Products  &amp; Website Info</vt:lpstr>
      <vt:lpstr>R/V MIRAI</vt:lpstr>
      <vt:lpstr>R/V AROAN</vt:lpstr>
      <vt:lpstr>R/V NORSEMAN II</vt:lpstr>
      <vt:lpstr>M/V AQUILA</vt:lpstr>
      <vt:lpstr>M/V OTTO SHMIDT</vt:lpstr>
      <vt:lpstr>M/V PACIFIC STAR</vt:lpstr>
      <vt:lpstr>NOAA SHIP RONALD H. BROWN</vt:lpstr>
      <vt:lpstr>M/V ZEPHYR (Seismic)</vt:lpstr>
      <vt:lpstr>R/V PROFESSOR MULTANOVSKIY</vt:lpstr>
      <vt:lpstr>R/V SIKULIAQ (Univ of Alaska)</vt:lpstr>
      <vt:lpstr>Composite of Previous Slide Vessel Tracks</vt:lpstr>
      <vt:lpstr>Vessel Voyage Info Resources</vt:lpstr>
      <vt:lpstr>Questions/Discussion</vt:lpstr>
    </vt:vector>
  </TitlesOfParts>
  <Company>SRA International,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SRA</dc:creator>
  <cp:lastModifiedBy>Jenny Evans</cp:lastModifiedBy>
  <cp:revision>297</cp:revision>
  <dcterms:created xsi:type="dcterms:W3CDTF">2012-07-26T01:37:06Z</dcterms:created>
  <dcterms:modified xsi:type="dcterms:W3CDTF">2016-01-14T00:27:17Z</dcterms:modified>
</cp:coreProperties>
</file>