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72" r:id="rId3"/>
    <p:sldId id="313" r:id="rId4"/>
    <p:sldId id="269" r:id="rId5"/>
    <p:sldId id="317" r:id="rId6"/>
    <p:sldId id="280" r:id="rId7"/>
    <p:sldId id="310" r:id="rId8"/>
    <p:sldId id="314" r:id="rId9"/>
    <p:sldId id="315" r:id="rId10"/>
    <p:sldId id="312" r:id="rId11"/>
    <p:sldId id="282" r:id="rId12"/>
    <p:sldId id="318" r:id="rId13"/>
    <p:sldId id="309" r:id="rId14"/>
    <p:sldId id="267" r:id="rId15"/>
    <p:sldId id="284" r:id="rId16"/>
    <p:sldId id="289" r:id="rId17"/>
    <p:sldId id="285" r:id="rId18"/>
    <p:sldId id="308" r:id="rId19"/>
    <p:sldId id="321" r:id="rId20"/>
    <p:sldId id="283" r:id="rId21"/>
    <p:sldId id="311" r:id="rId22"/>
    <p:sldId id="270" r:id="rId23"/>
    <p:sldId id="271" r:id="rId24"/>
    <p:sldId id="320" r:id="rId25"/>
    <p:sldId id="31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56" autoAdjust="0"/>
    <p:restoredTop sz="94624" autoAdjust="0"/>
  </p:normalViewPr>
  <p:slideViewPr>
    <p:cSldViewPr>
      <p:cViewPr varScale="1">
        <p:scale>
          <a:sx n="69" d="100"/>
          <a:sy n="69" d="100"/>
        </p:scale>
        <p:origin x="-193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776" y="35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ari\Documents\Happy%20Tails%202012-13\Adoptions\Adoption%20Summary%201987-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hari\Documents\Happy%20Tails%202012-13\Presentations\Length%20of%20Sta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hari\Documents\Happy%20Tails%202012-13\Financial\Expenditures%20for%202011%20and%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Sheet1!$I$33</c:f>
              <c:strCache>
                <c:ptCount val="1"/>
                <c:pt idx="0">
                  <c:v>Cats</c:v>
                </c:pt>
              </c:strCache>
            </c:strRef>
          </c:tx>
          <c:cat>
            <c:strRef>
              <c:f>Sheet1!$J$32:$N$32</c:f>
              <c:strCache>
                <c:ptCount val="5"/>
                <c:pt idx="0">
                  <c:v>2010</c:v>
                </c:pt>
                <c:pt idx="1">
                  <c:v>2011</c:v>
                </c:pt>
                <c:pt idx="2">
                  <c:v>2012</c:v>
                </c:pt>
                <c:pt idx="3">
                  <c:v>2013</c:v>
                </c:pt>
                <c:pt idx="4">
                  <c:v>2014*</c:v>
                </c:pt>
              </c:strCache>
            </c:strRef>
          </c:cat>
          <c:val>
            <c:numRef>
              <c:f>Sheet1!$J$33:$N$33</c:f>
              <c:numCache>
                <c:formatCode>General</c:formatCode>
                <c:ptCount val="5"/>
                <c:pt idx="0">
                  <c:v>72</c:v>
                </c:pt>
                <c:pt idx="1">
                  <c:v>109</c:v>
                </c:pt>
                <c:pt idx="2">
                  <c:v>115</c:v>
                </c:pt>
                <c:pt idx="3">
                  <c:v>194</c:v>
                </c:pt>
                <c:pt idx="4">
                  <c:v>250</c:v>
                </c:pt>
              </c:numCache>
            </c:numRef>
          </c:val>
        </c:ser>
        <c:ser>
          <c:idx val="1"/>
          <c:order val="1"/>
          <c:tx>
            <c:strRef>
              <c:f>Sheet1!$I$34</c:f>
              <c:strCache>
                <c:ptCount val="1"/>
                <c:pt idx="0">
                  <c:v>Dogs</c:v>
                </c:pt>
              </c:strCache>
            </c:strRef>
          </c:tx>
          <c:cat>
            <c:strRef>
              <c:f>Sheet1!$J$32:$N$32</c:f>
              <c:strCache>
                <c:ptCount val="5"/>
                <c:pt idx="0">
                  <c:v>2010</c:v>
                </c:pt>
                <c:pt idx="1">
                  <c:v>2011</c:v>
                </c:pt>
                <c:pt idx="2">
                  <c:v>2012</c:v>
                </c:pt>
                <c:pt idx="3">
                  <c:v>2013</c:v>
                </c:pt>
                <c:pt idx="4">
                  <c:v>2014*</c:v>
                </c:pt>
              </c:strCache>
            </c:strRef>
          </c:cat>
          <c:val>
            <c:numRef>
              <c:f>Sheet1!$J$34:$N$34</c:f>
              <c:numCache>
                <c:formatCode>General</c:formatCode>
                <c:ptCount val="5"/>
                <c:pt idx="0">
                  <c:v>22</c:v>
                </c:pt>
                <c:pt idx="1">
                  <c:v>39</c:v>
                </c:pt>
                <c:pt idx="2">
                  <c:v>80</c:v>
                </c:pt>
                <c:pt idx="3">
                  <c:v>92</c:v>
                </c:pt>
                <c:pt idx="4">
                  <c:v>120</c:v>
                </c:pt>
              </c:numCache>
            </c:numRef>
          </c:val>
        </c:ser>
        <c:marker val="1"/>
        <c:axId val="100781056"/>
        <c:axId val="74978048"/>
      </c:lineChart>
      <c:catAx>
        <c:axId val="100781056"/>
        <c:scaling>
          <c:orientation val="minMax"/>
        </c:scaling>
        <c:axPos val="b"/>
        <c:tickLblPos val="nextTo"/>
        <c:crossAx val="74978048"/>
        <c:crosses val="autoZero"/>
        <c:auto val="1"/>
        <c:lblAlgn val="ctr"/>
        <c:lblOffset val="100"/>
      </c:catAx>
      <c:valAx>
        <c:axId val="74978048"/>
        <c:scaling>
          <c:orientation val="minMax"/>
        </c:scaling>
        <c:axPos val="l"/>
        <c:majorGridlines/>
        <c:numFmt formatCode="General" sourceLinked="1"/>
        <c:tickLblPos val="nextTo"/>
        <c:crossAx val="100781056"/>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0"/>
              <a:t>Length of stay, days</a:t>
            </a:r>
          </a:p>
        </c:rich>
      </c:tx>
      <c:layout/>
    </c:title>
    <c:plotArea>
      <c:layout/>
      <c:lineChart>
        <c:grouping val="standard"/>
        <c:ser>
          <c:idx val="0"/>
          <c:order val="0"/>
          <c:tx>
            <c:strRef>
              <c:f>'[Length of Stay.xlsx]Sheet1'!$C$7</c:f>
              <c:strCache>
                <c:ptCount val="1"/>
                <c:pt idx="0">
                  <c:v>Length of stay, days</c:v>
                </c:pt>
              </c:strCache>
            </c:strRef>
          </c:tx>
          <c:marker>
            <c:symbol val="none"/>
          </c:marker>
          <c:cat>
            <c:strRef>
              <c:f>'[Length of Stay.xlsx]Sheet1'!$D$6:$H$6</c:f>
              <c:strCache>
                <c:ptCount val="5"/>
                <c:pt idx="0">
                  <c:v>2010</c:v>
                </c:pt>
                <c:pt idx="1">
                  <c:v>2011</c:v>
                </c:pt>
                <c:pt idx="2">
                  <c:v>2012</c:v>
                </c:pt>
                <c:pt idx="3">
                  <c:v>2013</c:v>
                </c:pt>
                <c:pt idx="4">
                  <c:v>2014*</c:v>
                </c:pt>
              </c:strCache>
            </c:strRef>
          </c:cat>
          <c:val>
            <c:numRef>
              <c:f>'[Length of Stay.xlsx]Sheet1'!$D$7:$H$7</c:f>
              <c:numCache>
                <c:formatCode>General</c:formatCode>
                <c:ptCount val="5"/>
                <c:pt idx="0">
                  <c:v>779</c:v>
                </c:pt>
                <c:pt idx="1">
                  <c:v>389</c:v>
                </c:pt>
                <c:pt idx="2">
                  <c:v>158</c:v>
                </c:pt>
                <c:pt idx="3">
                  <c:v>77</c:v>
                </c:pt>
                <c:pt idx="4">
                  <c:v>30</c:v>
                </c:pt>
              </c:numCache>
            </c:numRef>
          </c:val>
        </c:ser>
        <c:marker val="1"/>
        <c:axId val="100780288"/>
        <c:axId val="74998912"/>
      </c:lineChart>
      <c:catAx>
        <c:axId val="100780288"/>
        <c:scaling>
          <c:orientation val="minMax"/>
        </c:scaling>
        <c:axPos val="b"/>
        <c:tickLblPos val="nextTo"/>
        <c:crossAx val="74998912"/>
        <c:crosses val="autoZero"/>
        <c:auto val="1"/>
        <c:lblAlgn val="ctr"/>
        <c:lblOffset val="100"/>
      </c:catAx>
      <c:valAx>
        <c:axId val="74998912"/>
        <c:scaling>
          <c:orientation val="minMax"/>
        </c:scaling>
        <c:axPos val="l"/>
        <c:majorGridlines/>
        <c:numFmt formatCode="General" sourceLinked="1"/>
        <c:tickLblPos val="nextTo"/>
        <c:crossAx val="100780288"/>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pPr>
            <a:r>
              <a:rPr lang="en-US" b="0" dirty="0"/>
              <a:t>Veterinary Costs</a:t>
            </a:r>
          </a:p>
        </c:rich>
      </c:tx>
      <c:layout/>
    </c:title>
    <c:plotArea>
      <c:layout/>
      <c:barChart>
        <c:barDir val="col"/>
        <c:grouping val="clustered"/>
        <c:ser>
          <c:idx val="0"/>
          <c:order val="0"/>
          <c:tx>
            <c:strRef>
              <c:f>Sheet1!$B$19</c:f>
              <c:strCache>
                <c:ptCount val="1"/>
                <c:pt idx="0">
                  <c:v>Veterinary Costs</c:v>
                </c:pt>
              </c:strCache>
            </c:strRef>
          </c:tx>
          <c:cat>
            <c:numRef>
              <c:f>Sheet1!$A$20:$A$22</c:f>
              <c:numCache>
                <c:formatCode>General</c:formatCode>
                <c:ptCount val="3"/>
                <c:pt idx="0">
                  <c:v>2011</c:v>
                </c:pt>
                <c:pt idx="1">
                  <c:v>2012</c:v>
                </c:pt>
                <c:pt idx="2">
                  <c:v>2013</c:v>
                </c:pt>
              </c:numCache>
            </c:numRef>
          </c:cat>
          <c:val>
            <c:numRef>
              <c:f>Sheet1!$B$20:$B$22</c:f>
              <c:numCache>
                <c:formatCode>"$"#,##0</c:formatCode>
                <c:ptCount val="3"/>
                <c:pt idx="0">
                  <c:v>50043</c:v>
                </c:pt>
                <c:pt idx="1">
                  <c:v>45358</c:v>
                </c:pt>
                <c:pt idx="2" formatCode="#,##0.00">
                  <c:v>37961</c:v>
                </c:pt>
              </c:numCache>
            </c:numRef>
          </c:val>
        </c:ser>
        <c:axId val="75028736"/>
        <c:axId val="100904960"/>
      </c:barChart>
      <c:catAx>
        <c:axId val="75028736"/>
        <c:scaling>
          <c:orientation val="minMax"/>
        </c:scaling>
        <c:axPos val="b"/>
        <c:numFmt formatCode="General" sourceLinked="1"/>
        <c:tickLblPos val="nextTo"/>
        <c:crossAx val="100904960"/>
        <c:crosses val="autoZero"/>
        <c:auto val="1"/>
        <c:lblAlgn val="ctr"/>
        <c:lblOffset val="100"/>
      </c:catAx>
      <c:valAx>
        <c:axId val="100904960"/>
        <c:scaling>
          <c:orientation val="minMax"/>
        </c:scaling>
        <c:axPos val="l"/>
        <c:majorGridlines/>
        <c:numFmt formatCode="&quot;$&quot;#,##0" sourceLinked="1"/>
        <c:tickLblPos val="nextTo"/>
        <c:crossAx val="75028736"/>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0714D2-A919-4160-8494-D04B60FDEB22}" type="datetimeFigureOut">
              <a:rPr lang="en-US" smtClean="0"/>
              <a:pPr/>
              <a:t>2/28/2015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D7786-6600-4F5A-843B-7BD2D1A527D0}" type="slidenum">
              <a:rPr lang="en-US" smtClean="0"/>
              <a:pPr/>
              <a:t>‹#›</a:t>
            </a:fld>
            <a:endParaRPr lang="en-US" dirty="0"/>
          </a:p>
        </p:txBody>
      </p:sp>
    </p:spTree>
    <p:extLst>
      <p:ext uri="{BB962C8B-B14F-4D97-AF65-F5344CB8AC3E}">
        <p14:creationId xmlns="" xmlns:p14="http://schemas.microsoft.com/office/powerpoint/2010/main" val="383111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FC79965-BC83-4250-A2BD-D053D8911D14}" type="slidenum">
              <a:rPr lang="en-US" smtClean="0"/>
              <a:pPr/>
              <a:t>14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Our highest priority and biggest budget item is medical care for our animals.  That involves routine medical care and spay or neuter for all the animals, as well as occasional emergency care that may require surgery or other relatively costly procedures.  We’ve worked with our veterinarian, shelter staff, and volunteers to make animal health our top priority.  Animal health is up and veterinary costs are down.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Zeus was found with a badly broken leg from being hit by a car.  The good samaritan who found him generously paid for his medical care.  Zeus came to Happy Tails to recover.  It was touch and go, but finally after 3 casts, he kept his leg and made a full recovery.  Zeus now lives with a loving new family.</a:t>
            </a:r>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Cinnamon was found at a garage sale, in a small cage with a sign on it saying “Free dog.”  A kind volunteer brought her to Happy Tails.  When she came in she was dangerously underweight and so scared that every time she was petted she would urinate.  In a safe, secure environment she began to gain weight and realize she was among friends.  It wasn’t long before she relaxed and was able to be the sweet, outgoing girl she really was.  She was recently adopted and is now in a safe and loving home.</a:t>
            </a:r>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Charlie was in very bad shape when he came to us, suffering from “failure to thrive.”  He received veterinary care but maybe more important, care from a very special volunteer, who took Charlie home for feeding and cuddling every night.  It took a while, but eventually Charlie Tuna (as the volunteers called him) began to thrive.  He became a shelter favorite and we all were so happy when his new family found him.</a:t>
            </a:r>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good </a:t>
            </a:r>
            <a:r>
              <a:rPr lang="en-US" dirty="0" err="1" smtClean="0"/>
              <a:t>samaritan</a:t>
            </a:r>
            <a:r>
              <a:rPr lang="en-US" dirty="0" smtClean="0"/>
              <a:t> rushed into our shelter one day, concerned about a dog she had seen running loose on Route 30.  She was concerned he would be hit by a car.  A Happy Tails volunteer went to the place where she had seen the dog, and there he was, thin and scared.  The dog was skittish at first, but finally let our volunteer approach him and lead him to our van.  We named the boxer Tyson.  It was clear he’d been on his own for some time; he was severely underweight and had several scars and lesions.  But with some time and care, Tyson blossomed.  He was adopted into a loving family and continued recovering to be the beautiful boy he is today.</a:t>
            </a:r>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part of our mission is humane education, which the ASPCA describes as programs intended to establish a sense of responsibility in participants and foster respect, kindness, and empathy towards animals and other humans.  Happy Tails visits schools to talk with kids from kindergarten through high school about pet care, the role of animal shelters, and humane behavior toward all animals.   We also host visits from children who read to our cats; this helps build reading skills and confidence in the kids and gives our cats more “people” time.</a:t>
            </a:r>
          </a:p>
          <a:p>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year the staff of the Humane Society of the United States visits selected shelters that they think are doing good things—using practices that could benefit other shelters.  Last year the Society visited Happy Tails and found many good things to say about us.  They gave us the ultimate compliment when they asked if they could refer other shelters to us.  We said yes!</a:t>
            </a:r>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326DC9D-F67B-4F92-9AE4-27C6D486731E}" type="slidenum">
              <a:rPr lang="en-US" smtClean="0"/>
              <a:pPr/>
              <a:t>22</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Our number one goal is to save more lives.  Using the tools we’ve begun to develop and based on the results we’ve seen, we believe that this year we can rescue and adopt out more pets than ever before.  Our teens are an amazing group of young people who love what they do and are capable of doing even more.  We want to establish groups for younger kids, as well.  Youth groups are our key to the future.  And we want to give more back to the community that has invested in 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8989C48-832C-43FE-B095-0047863D75C2}" type="slidenum">
              <a:rPr lang="en-US" smtClean="0"/>
              <a:pPr/>
              <a:t>23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We’ve created a tree on our shelter wall to help grow the great things we’ve planted.  We can save more animal lives and be an even greater resource for the community.  Please be part of it.  Pledge a donation of as little as $5 a month and let it grow!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 limited-intake, no-kill nonprofit.  We receive no public funding—everything is from private donations.  This year we’re celebrating our 25</a:t>
            </a:r>
            <a:r>
              <a:rPr lang="en-US" baseline="30000" dirty="0" smtClean="0"/>
              <a:t>th</a:t>
            </a:r>
            <a:r>
              <a:rPr lang="en-US" dirty="0" smtClean="0"/>
              <a:t> year saving animal lives and serving the community.  </a:t>
            </a:r>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mission is to rescue stray and abandoned dogs and cats and find them loving, permanent homes, and to teach compassion and respect related to animal welfare.</a:t>
            </a:r>
          </a:p>
          <a:p>
            <a:endParaRPr lang="en-US" dirty="0" smtClean="0"/>
          </a:p>
          <a:p>
            <a:r>
              <a:rPr lang="en-US" dirty="0" smtClean="0"/>
              <a:t>Our mission:</a:t>
            </a:r>
          </a:p>
          <a:p>
            <a:r>
              <a:rPr lang="en-US" dirty="0" smtClean="0"/>
              <a:t>Happy Tails' mission is to help sick, injured, abandoned and unwanted animals within the limits of our available resources; to seek suitable homes for animals without owners and to reunite lost animals with their owners; and to educate the community in the humane treatment of animals and prevent cruelty that may be inflicted upon them. </a:t>
            </a:r>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70B9B60-E627-4485-8AFC-32D5B713911E}" type="slidenum">
              <a:rPr lang="en-US" smtClean="0"/>
              <a:pPr/>
              <a:t>4</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We operate Whiteside County’s only animal shelter.  Our facility was built in 2011 after many years of donations by the community.  The building is state-of-the-art, with hospital-quality ventilation, in-floor heating and rooms to meet a range of needs.  Our cats live in small groups, in open rooms and are never caged except for medical necessity.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We want the animals who come to Happy Tails to have the best care we can give them, not just medically but in every way.  We did our homework.  We follow principles established by leaders in the fields of animal rescue, starting with humane capacity of care, meaning we take in only as many animals as we can give quality care to based on our resources.</a:t>
            </a:r>
          </a:p>
          <a:p>
            <a:endParaRPr lang="en-US" dirty="0" smtClean="0"/>
          </a:p>
          <a:p>
            <a:r>
              <a:rPr lang="en-US" dirty="0" smtClean="0"/>
              <a:t>We provide enrichment to our animals.  We’ve set up a sound system that pipes music and calming sounds throughout the shelter. We can see the difference.  We make sure all the animals have toys designed to interest them, and our volunteers play with them and give them as much love and attention as they can. </a:t>
            </a:r>
            <a:r>
              <a:rPr lang="en-US" dirty="0"/>
              <a:t>Many of our volunteers come to the shelter specifically to socialize our dogs and cats, and take our dogs for walks. </a:t>
            </a:r>
            <a:r>
              <a:rPr lang="en-US" dirty="0" smtClean="0"/>
              <a:t> </a:t>
            </a:r>
          </a:p>
          <a:p>
            <a:endParaRPr lang="en-US" dirty="0"/>
          </a:p>
          <a:p>
            <a:r>
              <a:rPr lang="en-US" dirty="0" smtClean="0"/>
              <a:t>We’re continuing to learn more about shelter animal care, which is a growing field that now has its own veterinary association.  The ASPCA and other humane groups are a rich source of guidance.</a:t>
            </a:r>
          </a:p>
          <a:p>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Meet Your Match helps adopters find the best pet based on preferences and lifestyle. </a:t>
            </a:r>
          </a:p>
          <a:p>
            <a:r>
              <a:rPr lang="en-US" dirty="0" smtClean="0"/>
              <a:t>  </a:t>
            </a:r>
          </a:p>
          <a:p>
            <a:r>
              <a:rPr lang="en-US" dirty="0" smtClean="0"/>
              <a:t>Paw It Forward lets donors pay the adoption fee for a particular Happy Tails animal.  When the animal is adopted, the adopter is informed that the adoption fee has already been paid and is given the opportunity to "paw it forward" and donate the adoption fee to another animal waiting for a home.</a:t>
            </a:r>
          </a:p>
          <a:p>
            <a:endParaRPr lang="en-US" dirty="0" smtClean="0"/>
          </a:p>
          <a:p>
            <a:r>
              <a:rPr lang="en-US" dirty="0" smtClean="0"/>
              <a:t>The SAFER dog evaluation program</a:t>
            </a:r>
          </a:p>
          <a:p>
            <a:endParaRPr lang="en-US" dirty="0" smtClean="0"/>
          </a:p>
          <a:p>
            <a:r>
              <a:rPr lang="en-US" dirty="0" smtClean="0"/>
              <a:t>Pets for Life Community Outreach</a:t>
            </a:r>
          </a:p>
          <a:p>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Pets for Life program offers several programs to Whiteside County residents.  We have a microchip registry that can help reunite lost pets with their owners efficiently.  We offer a pet food pantry for owners who need a little help, and we offer spay and neuter services and vaccinations at a reduced cost for pet owners enrolled in a public assistance program.</a:t>
            </a:r>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 adoptions have been rising steadily.  We attribute this to an increased presence in the community, more use of news and social media, and mobile adoption events.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5D7786-6600-4F5A-843B-7BD2D1A527D0}"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5D7786-6600-4F5A-843B-7BD2D1A527D0}"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fld id="{263F8FD6-6FB8-4B1E-9254-C28B9C3ABEA2}" type="datetimeFigureOut">
              <a:rPr lang="en-US" smtClean="0"/>
              <a:pPr/>
              <a:t>2/28/2015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CED3584-5A84-4C59-A0DE-66D7EF84FB7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F8FD6-6FB8-4B1E-9254-C28B9C3ABEA2}" type="datetimeFigureOut">
              <a:rPr lang="en-US" smtClean="0"/>
              <a:pPr/>
              <a:t>2/28/2015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CED3584-5A84-4C59-A0DE-66D7EF84FB7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F8FD6-6FB8-4B1E-9254-C28B9C3ABEA2}" type="datetimeFigureOut">
              <a:rPr lang="en-US" smtClean="0"/>
              <a:pPr/>
              <a:t>2/28/2015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CED3584-5A84-4C59-A0DE-66D7EF84FB7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F8FD6-6FB8-4B1E-9254-C28B9C3ABEA2}" type="datetimeFigureOut">
              <a:rPr lang="en-US" smtClean="0"/>
              <a:pPr/>
              <a:t>2/28/2015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CED3584-5A84-4C59-A0DE-66D7EF84FB75}"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descr="Donation Tree.jpe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6248400" y="5638800"/>
            <a:ext cx="895296" cy="988688"/>
          </a:xfrm>
          <a:prstGeom prst="rect">
            <a:avLst/>
          </a:prstGeom>
        </p:spPr>
      </p:pic>
      <p:cxnSp>
        <p:nvCxnSpPr>
          <p:cNvPr id="9" name="Straight Connector 8"/>
          <p:cNvCxnSpPr/>
          <p:nvPr userDrawn="1"/>
        </p:nvCxnSpPr>
        <p:spPr>
          <a:xfrm>
            <a:off x="457200" y="1295400"/>
            <a:ext cx="82296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HappyTailsLogo_BW_NS_small_draft only.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7315200" y="6096000"/>
            <a:ext cx="1247553" cy="53644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63F8FD6-6FB8-4B1E-9254-C28B9C3ABEA2}" type="datetimeFigureOut">
              <a:rPr lang="en-US" smtClean="0"/>
              <a:pPr/>
              <a:t>2/28/2015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CED3584-5A84-4C59-A0DE-66D7EF84FB75}"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F8FD6-6FB8-4B1E-9254-C28B9C3ABEA2}" type="datetimeFigureOut">
              <a:rPr lang="en-US" smtClean="0"/>
              <a:pPr/>
              <a:t>2/28/2015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CED3584-5A84-4C59-A0DE-66D7EF84FB75}"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F8FD6-6FB8-4B1E-9254-C28B9C3ABEA2}" type="datetimeFigureOut">
              <a:rPr lang="en-US" smtClean="0"/>
              <a:pPr/>
              <a:t>2/28/2015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CED3584-5A84-4C59-A0DE-66D7EF84FB7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63F8FD6-6FB8-4B1E-9254-C28B9C3ABEA2}" type="datetimeFigureOut">
              <a:rPr lang="en-US" smtClean="0"/>
              <a:pPr/>
              <a:t>2/28/2015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CED3584-5A84-4C59-A0DE-66D7EF84FB75}"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63F8FD6-6FB8-4B1E-9254-C28B9C3ABEA2}" type="datetimeFigureOut">
              <a:rPr lang="en-US" smtClean="0"/>
              <a:pPr/>
              <a:t>2/28/2015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CED3584-5A84-4C59-A0DE-66D7EF84FB7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63F8FD6-6FB8-4B1E-9254-C28B9C3ABEA2}" type="datetimeFigureOut">
              <a:rPr lang="en-US" smtClean="0"/>
              <a:pPr/>
              <a:t>2/28/2015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CED3584-5A84-4C59-A0DE-66D7EF84FB7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63F8FD6-6FB8-4B1E-9254-C28B9C3ABEA2}" type="datetimeFigureOut">
              <a:rPr lang="en-US" smtClean="0"/>
              <a:pPr/>
              <a:t>2/28/2015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CED3584-5A84-4C59-A0DE-66D7EF84FB75}"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63F8FD6-6FB8-4B1E-9254-C28B9C3ABEA2}" type="datetimeFigureOut">
              <a:rPr lang="en-US" smtClean="0"/>
              <a:pPr/>
              <a:t>2/28/2015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CED3584-5A84-4C59-A0DE-66D7EF84FB75}" type="slidenum">
              <a:rPr lang="en-US" smtClean="0"/>
              <a:pPr/>
              <a:t>‹#›</a:t>
            </a:fld>
            <a:endParaRPr lang="en-US" dirty="0"/>
          </a:p>
        </p:txBody>
      </p:sp>
      <p:sp>
        <p:nvSpPr>
          <p:cNvPr id="16" name="Right Triangle 15"/>
          <p:cNvSpPr/>
          <p:nvPr userDrawn="1"/>
        </p:nvSpPr>
        <p:spPr>
          <a:xfrm>
            <a:off x="0" y="5562600"/>
            <a:ext cx="5105400" cy="1295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a:off x="0" y="5562600"/>
            <a:ext cx="5105400" cy="1295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685800"/>
            <a:ext cx="7772400" cy="708025"/>
          </a:xfrm>
        </p:spPr>
        <p:txBody>
          <a:bodyPr>
            <a:normAutofit/>
          </a:bodyPr>
          <a:lstStyle/>
          <a:p>
            <a:pPr algn="ctr"/>
            <a:r>
              <a:rPr lang="en-US" sz="4000" dirty="0" smtClean="0"/>
              <a:t>Happy Tails Humane Society</a:t>
            </a:r>
            <a:endParaRPr lang="en-US" sz="4000" dirty="0"/>
          </a:p>
        </p:txBody>
      </p:sp>
      <p:sp>
        <p:nvSpPr>
          <p:cNvPr id="3" name="Subtitle 2"/>
          <p:cNvSpPr>
            <a:spLocks noGrp="1"/>
          </p:cNvSpPr>
          <p:nvPr>
            <p:ph type="subTitle" idx="1"/>
          </p:nvPr>
        </p:nvSpPr>
        <p:spPr>
          <a:xfrm>
            <a:off x="5486400" y="5867400"/>
            <a:ext cx="3657600" cy="990600"/>
          </a:xfrm>
        </p:spPr>
        <p:txBody>
          <a:bodyPr>
            <a:normAutofit/>
          </a:bodyPr>
          <a:lstStyle/>
          <a:p>
            <a:pPr algn="l"/>
            <a:r>
              <a:rPr lang="en-US" sz="1800" i="1" dirty="0" smtClean="0">
                <a:solidFill>
                  <a:schemeClr val="tx1"/>
                </a:solidFill>
              </a:rPr>
              <a:t>Serving the Community and Saving Lives for Over 25 Years</a:t>
            </a:r>
            <a:endParaRPr lang="en-US" sz="1800" i="1" dirty="0">
              <a:solidFill>
                <a:schemeClr val="tx1"/>
              </a:solidFill>
            </a:endParaRPr>
          </a:p>
        </p:txBody>
      </p:sp>
      <p:pic>
        <p:nvPicPr>
          <p:cNvPr id="4" name="Picture 3" descr="Donation Tree.jpeg"/>
          <p:cNvPicPr>
            <a:picLocks noChangeAspect="1"/>
          </p:cNvPicPr>
          <p:nvPr/>
        </p:nvPicPr>
        <p:blipFill>
          <a:blip r:embed="rId3" cstate="print">
            <a:clrChange>
              <a:clrFrom>
                <a:srgbClr val="FFFFFF"/>
              </a:clrFrom>
              <a:clrTo>
                <a:srgbClr val="FFFFFF">
                  <a:alpha val="0"/>
                </a:srgbClr>
              </a:clrTo>
            </a:clrChange>
          </a:blip>
          <a:stretch>
            <a:fillRect/>
          </a:stretch>
        </p:blipFill>
        <p:spPr>
          <a:xfrm>
            <a:off x="3429000" y="2590800"/>
            <a:ext cx="2139066" cy="2362200"/>
          </a:xfrm>
          <a:prstGeom prst="rect">
            <a:avLst/>
          </a:prstGeom>
        </p:spPr>
      </p:pic>
      <p:sp>
        <p:nvSpPr>
          <p:cNvPr id="5" name="TextBox 4"/>
          <p:cNvSpPr txBox="1"/>
          <p:nvPr/>
        </p:nvSpPr>
        <p:spPr>
          <a:xfrm>
            <a:off x="1981200" y="1730514"/>
            <a:ext cx="4953000" cy="707886"/>
          </a:xfrm>
          <a:prstGeom prst="rect">
            <a:avLst/>
          </a:prstGeom>
          <a:noFill/>
        </p:spPr>
        <p:txBody>
          <a:bodyPr wrap="square" rtlCol="0">
            <a:spAutoFit/>
          </a:bodyPr>
          <a:lstStyle/>
          <a:p>
            <a:pPr algn="ctr"/>
            <a:r>
              <a:rPr lang="en-US" sz="4000" b="1" i="1" dirty="0" smtClean="0"/>
              <a:t>Let It Grow!</a:t>
            </a:r>
            <a:endParaRPr lang="en-US" sz="4000" b="1" i="1" dirty="0"/>
          </a:p>
        </p:txBody>
      </p:sp>
      <p:pic>
        <p:nvPicPr>
          <p:cNvPr id="6" name="Picture 5" descr="HappyTailsLogo_BW_NS_small_draft only.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80999" y="6019800"/>
            <a:ext cx="1913860" cy="822960"/>
          </a:xfrm>
          <a:prstGeom prst="rect">
            <a:avLst/>
          </a:prstGeom>
        </p:spPr>
      </p:pic>
    </p:spTree>
  </p:cSld>
  <p:clrMapOvr>
    <a:masterClrMapping/>
  </p:clrMapOvr>
  <p:transition advTm="1092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709672"/>
          </a:xfrm>
        </p:spPr>
        <p:txBody>
          <a:bodyPr/>
          <a:lstStyle/>
          <a:p>
            <a:r>
              <a:rPr lang="en-US" dirty="0" smtClean="0"/>
              <a:t>Microchip database (no cost)</a:t>
            </a:r>
          </a:p>
          <a:p>
            <a:r>
              <a:rPr lang="en-US" dirty="0" smtClean="0"/>
              <a:t>Pet food pantry for owners in need</a:t>
            </a:r>
          </a:p>
          <a:p>
            <a:r>
              <a:rPr lang="en-US" dirty="0" smtClean="0"/>
              <a:t>Reduced-cost spay/neuter program</a:t>
            </a:r>
          </a:p>
          <a:p>
            <a:r>
              <a:rPr lang="en-US" dirty="0" smtClean="0"/>
              <a:t>Reduced-cost wellness clinics</a:t>
            </a:r>
            <a:endParaRPr lang="en-US" dirty="0"/>
          </a:p>
        </p:txBody>
      </p:sp>
      <p:sp>
        <p:nvSpPr>
          <p:cNvPr id="3" name="Title 2"/>
          <p:cNvSpPr>
            <a:spLocks noGrp="1"/>
          </p:cNvSpPr>
          <p:nvPr>
            <p:ph type="title"/>
          </p:nvPr>
        </p:nvSpPr>
        <p:spPr/>
        <p:txBody>
          <a:bodyPr>
            <a:normAutofit fontScale="90000"/>
          </a:bodyPr>
          <a:lstStyle/>
          <a:p>
            <a:r>
              <a:rPr lang="en-US" i="1" dirty="0" smtClean="0"/>
              <a:t>Pets for Life </a:t>
            </a:r>
            <a:r>
              <a:rPr lang="en-US" dirty="0" smtClean="0"/>
              <a:t>Community Outreach</a:t>
            </a:r>
            <a:endParaRPr lang="en-US" dirty="0"/>
          </a:p>
        </p:txBody>
      </p:sp>
      <p:pic>
        <p:nvPicPr>
          <p:cNvPr id="4" name="Picture 4" descr="Happy Tails"/>
          <p:cNvPicPr>
            <a:picLocks noChangeAspect="1" noChangeArrowheads="1"/>
          </p:cNvPicPr>
          <p:nvPr/>
        </p:nvPicPr>
        <p:blipFill>
          <a:blip r:embed="rId3" cstate="print"/>
          <a:srcRect/>
          <a:stretch>
            <a:fillRect/>
          </a:stretch>
        </p:blipFill>
        <p:spPr bwMode="auto">
          <a:xfrm>
            <a:off x="3200400" y="3657600"/>
            <a:ext cx="2667000" cy="2667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Adoptions continue to increase</a:t>
            </a:r>
            <a:endParaRPr lang="en-US" dirty="0"/>
          </a:p>
        </p:txBody>
      </p:sp>
      <p:graphicFrame>
        <p:nvGraphicFramePr>
          <p:cNvPr id="4" name="Chart 3"/>
          <p:cNvGraphicFramePr/>
          <p:nvPr/>
        </p:nvGraphicFramePr>
        <p:xfrm>
          <a:off x="1143000" y="14478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5410200"/>
            <a:ext cx="3962400" cy="338554"/>
          </a:xfrm>
          <a:prstGeom prst="rect">
            <a:avLst/>
          </a:prstGeom>
          <a:noFill/>
        </p:spPr>
        <p:txBody>
          <a:bodyPr wrap="square" rtlCol="0">
            <a:spAutoFit/>
          </a:bodyPr>
          <a:lstStyle/>
          <a:p>
            <a:r>
              <a:rPr lang="en-US" sz="1600" dirty="0" smtClean="0"/>
              <a:t>*Projected</a:t>
            </a:r>
            <a:endParaRPr lang="en-US" sz="1600" dirty="0"/>
          </a:p>
        </p:txBody>
      </p:sp>
    </p:spTree>
  </p:cSld>
  <p:clrMapOvr>
    <a:masterClrMapping/>
  </p:clrMapOvr>
  <p:transition advTm="1418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t>Shelter time continues to decrease</a:t>
            </a:r>
            <a:endParaRPr lang="en-US" dirty="0"/>
          </a:p>
        </p:txBody>
      </p:sp>
      <p:sp>
        <p:nvSpPr>
          <p:cNvPr id="5" name="TextBox 4"/>
          <p:cNvSpPr txBox="1"/>
          <p:nvPr/>
        </p:nvSpPr>
        <p:spPr>
          <a:xfrm>
            <a:off x="1219200" y="5334000"/>
            <a:ext cx="4953000" cy="338554"/>
          </a:xfrm>
          <a:prstGeom prst="rect">
            <a:avLst/>
          </a:prstGeom>
          <a:noFill/>
        </p:spPr>
        <p:txBody>
          <a:bodyPr wrap="square" rtlCol="0">
            <a:spAutoFit/>
          </a:bodyPr>
          <a:lstStyle/>
          <a:p>
            <a:r>
              <a:rPr lang="en-US" sz="1600" dirty="0" smtClean="0"/>
              <a:t>*Projected</a:t>
            </a:r>
            <a:endParaRPr lang="en-US" sz="1600" dirty="0"/>
          </a:p>
        </p:txBody>
      </p:sp>
      <p:graphicFrame>
        <p:nvGraphicFramePr>
          <p:cNvPr id="7" name="Chart 6"/>
          <p:cNvGraphicFramePr/>
          <p:nvPr/>
        </p:nvGraphicFramePr>
        <p:xfrm>
          <a:off x="1371600" y="1371600"/>
          <a:ext cx="68580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But that’s not the whole story</a:t>
            </a:r>
            <a:endParaRPr lang="en-US" dirty="0"/>
          </a:p>
        </p:txBody>
      </p:sp>
      <p:pic>
        <p:nvPicPr>
          <p:cNvPr id="5" name="Picture 7" descr="http://www.flixya.com/files-photo/p/r/i/princesfliya-1949938.jpg"/>
          <p:cNvPicPr>
            <a:picLocks noChangeAspect="1" noChangeArrowheads="1"/>
          </p:cNvPicPr>
          <p:nvPr/>
        </p:nvPicPr>
        <p:blipFill>
          <a:blip r:embed="rId3" cstate="print">
            <a:clrChange>
              <a:clrFrom>
                <a:srgbClr val="F9F7FA"/>
              </a:clrFrom>
              <a:clrTo>
                <a:srgbClr val="F9F7FA">
                  <a:alpha val="0"/>
                </a:srgbClr>
              </a:clrTo>
            </a:clrChange>
          </a:blip>
          <a:srcRect/>
          <a:stretch>
            <a:fillRect/>
          </a:stretch>
        </p:blipFill>
        <p:spPr bwMode="auto">
          <a:xfrm>
            <a:off x="3505200" y="4648200"/>
            <a:ext cx="1947592" cy="1752600"/>
          </a:xfrm>
          <a:prstGeom prst="rect">
            <a:avLst/>
          </a:prstGeom>
          <a:noFill/>
        </p:spPr>
      </p:pic>
      <p:graphicFrame>
        <p:nvGraphicFramePr>
          <p:cNvPr id="6" name="Table 5"/>
          <p:cNvGraphicFramePr>
            <a:graphicFrameLocks noGrp="1"/>
          </p:cNvGraphicFramePr>
          <p:nvPr/>
        </p:nvGraphicFramePr>
        <p:xfrm>
          <a:off x="1447800" y="1600200"/>
          <a:ext cx="5943600" cy="3048000"/>
        </p:xfrm>
        <a:graphic>
          <a:graphicData uri="http://schemas.openxmlformats.org/drawingml/2006/table">
            <a:tbl>
              <a:tblPr firstRow="1" bandRow="1">
                <a:tableStyleId>{5C22544A-7EE6-4342-B048-85BDC9FD1C3A}</a:tableStyleId>
              </a:tblPr>
              <a:tblGrid>
                <a:gridCol w="3124200"/>
                <a:gridCol w="2819400"/>
              </a:tblGrid>
              <a:tr h="559055">
                <a:tc gridSpan="2">
                  <a:txBody>
                    <a:bodyPr/>
                    <a:lstStyle/>
                    <a:p>
                      <a:pPr algn="ctr"/>
                      <a:r>
                        <a:rPr lang="en-US" sz="2400" b="0" dirty="0" smtClean="0">
                          <a:solidFill>
                            <a:schemeClr val="bg1"/>
                          </a:solidFill>
                        </a:rPr>
                        <a:t>In</a:t>
                      </a:r>
                      <a:r>
                        <a:rPr lang="en-US" sz="2400" b="0" baseline="0" dirty="0" smtClean="0">
                          <a:solidFill>
                            <a:schemeClr val="bg1"/>
                          </a:solidFill>
                        </a:rPr>
                        <a:t> the first half of 2014</a:t>
                      </a:r>
                      <a:endParaRPr lang="en-US" sz="2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tc>
              </a:tr>
              <a:tr h="964945">
                <a:tc>
                  <a:txBody>
                    <a:bodyPr/>
                    <a:lstStyle/>
                    <a:p>
                      <a:r>
                        <a:rPr lang="en-US" b="0" dirty="0" err="1" smtClean="0">
                          <a:solidFill>
                            <a:schemeClr val="tx1"/>
                          </a:solidFill>
                        </a:rPr>
                        <a:t>Rehomed</a:t>
                      </a:r>
                      <a:r>
                        <a:rPr lang="en-US" b="0" dirty="0" smtClean="0">
                          <a:solidFill>
                            <a:schemeClr val="tx1"/>
                          </a:solidFill>
                        </a:rPr>
                        <a:t> without coming to the shelter</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21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055">
                <a:tc>
                  <a:txBody>
                    <a:bodyPr/>
                    <a:lstStyle/>
                    <a:p>
                      <a:r>
                        <a:rPr lang="en-US" dirty="0" smtClean="0">
                          <a:solidFill>
                            <a:schemeClr val="tx1"/>
                          </a:solidFill>
                        </a:rPr>
                        <a:t>Reunited</a:t>
                      </a:r>
                      <a:r>
                        <a:rPr lang="en-US" baseline="0" dirty="0" smtClean="0">
                          <a:solidFill>
                            <a:schemeClr val="tx1"/>
                          </a:solidFill>
                        </a:rPr>
                        <a:t> with owner</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10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945">
                <a:tc>
                  <a:txBody>
                    <a:bodyPr/>
                    <a:lstStyle/>
                    <a:p>
                      <a:r>
                        <a:rPr lang="en-US" dirty="0" smtClean="0">
                          <a:solidFill>
                            <a:schemeClr val="tx1"/>
                          </a:solidFill>
                        </a:rPr>
                        <a:t>Assisted</a:t>
                      </a:r>
                      <a:r>
                        <a:rPr lang="en-US" baseline="0" dirty="0" smtClean="0">
                          <a:solidFill>
                            <a:schemeClr val="tx1"/>
                          </a:solidFill>
                        </a:rPr>
                        <a:t> through food pantry</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713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5562600" y="1752600"/>
            <a:ext cx="3352800" cy="3090672"/>
          </a:xfrm>
        </p:spPr>
        <p:txBody>
          <a:bodyPr>
            <a:normAutofit/>
          </a:bodyPr>
          <a:lstStyle/>
          <a:p>
            <a:r>
              <a:rPr lang="en-US" sz="2400" dirty="0" smtClean="0"/>
              <a:t>Limited intake affords higher quality of care</a:t>
            </a:r>
          </a:p>
          <a:p>
            <a:r>
              <a:rPr lang="en-US" sz="2400" dirty="0" smtClean="0"/>
              <a:t>Short stays in the shelter means lower costs</a:t>
            </a:r>
            <a:endParaRPr lang="en-US" sz="2400" dirty="0"/>
          </a:p>
        </p:txBody>
      </p:sp>
      <p:sp>
        <p:nvSpPr>
          <p:cNvPr id="1027" name="Rectangle 2"/>
          <p:cNvSpPr>
            <a:spLocks noGrp="1" noChangeArrowheads="1"/>
          </p:cNvSpPr>
          <p:nvPr>
            <p:ph type="title"/>
          </p:nvPr>
        </p:nvSpPr>
        <p:spPr/>
        <p:txBody>
          <a:bodyPr/>
          <a:lstStyle/>
          <a:p>
            <a:pPr eaLnBrk="1" hangingPunct="1"/>
            <a:r>
              <a:rPr lang="en-US" dirty="0" smtClean="0"/>
              <a:t>Healthcare is our top priority</a:t>
            </a:r>
          </a:p>
        </p:txBody>
      </p:sp>
      <p:sp>
        <p:nvSpPr>
          <p:cNvPr id="1028" name="Text Box 6"/>
          <p:cNvSpPr txBox="1">
            <a:spLocks noChangeArrowheads="1"/>
          </p:cNvSpPr>
          <p:nvPr/>
        </p:nvSpPr>
        <p:spPr bwMode="auto">
          <a:xfrm>
            <a:off x="762000" y="1524000"/>
            <a:ext cx="38100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1030" name="Text Box 9"/>
          <p:cNvSpPr txBox="1">
            <a:spLocks noChangeArrowheads="1"/>
          </p:cNvSpPr>
          <p:nvPr/>
        </p:nvSpPr>
        <p:spPr bwMode="auto">
          <a:xfrm>
            <a:off x="762000" y="4876800"/>
            <a:ext cx="6553200" cy="366713"/>
          </a:xfrm>
          <a:prstGeom prst="rect">
            <a:avLst/>
          </a:prstGeom>
          <a:noFill/>
          <a:ln w="9525">
            <a:noFill/>
            <a:miter lim="800000"/>
            <a:headEnd/>
            <a:tailEnd/>
          </a:ln>
        </p:spPr>
        <p:txBody>
          <a:bodyPr>
            <a:spAutoFit/>
          </a:bodyPr>
          <a:lstStyle/>
          <a:p>
            <a:pPr>
              <a:spcBef>
                <a:spcPct val="50000"/>
              </a:spcBef>
            </a:pPr>
            <a:endParaRPr lang="en-US" dirty="0"/>
          </a:p>
        </p:txBody>
      </p:sp>
      <p:graphicFrame>
        <p:nvGraphicFramePr>
          <p:cNvPr id="7" name="Chart 6"/>
          <p:cNvGraphicFramePr/>
          <p:nvPr/>
        </p:nvGraphicFramePr>
        <p:xfrm>
          <a:off x="457200" y="1600200"/>
          <a:ext cx="4876800" cy="381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161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76800" cy="4525963"/>
          </a:xfrm>
        </p:spPr>
        <p:txBody>
          <a:bodyPr/>
          <a:lstStyle/>
          <a:p>
            <a:r>
              <a:rPr lang="en-US" dirty="0" smtClean="0"/>
              <a:t>Critically injured by car</a:t>
            </a:r>
          </a:p>
          <a:p>
            <a:r>
              <a:rPr lang="en-US" dirty="0" smtClean="0"/>
              <a:t>Good citizen paid for veterinary care and Zeus came to Happy Tails to recover</a:t>
            </a:r>
          </a:p>
          <a:p>
            <a:r>
              <a:rPr lang="en-US" dirty="0" smtClean="0"/>
              <a:t>After 3 casts and rehab, made full recovery</a:t>
            </a:r>
          </a:p>
          <a:p>
            <a:r>
              <a:rPr lang="en-US" dirty="0" smtClean="0"/>
              <a:t>Now in a loving new home</a:t>
            </a:r>
            <a:endParaRPr lang="en-US" dirty="0"/>
          </a:p>
        </p:txBody>
      </p:sp>
      <p:sp>
        <p:nvSpPr>
          <p:cNvPr id="3" name="Title 2"/>
          <p:cNvSpPr>
            <a:spLocks noGrp="1"/>
          </p:cNvSpPr>
          <p:nvPr>
            <p:ph type="title"/>
          </p:nvPr>
        </p:nvSpPr>
        <p:spPr/>
        <p:txBody>
          <a:bodyPr/>
          <a:lstStyle/>
          <a:p>
            <a:r>
              <a:rPr lang="en-US" dirty="0" smtClean="0"/>
              <a:t>Zeus</a:t>
            </a:r>
            <a:endParaRPr lang="en-US" dirty="0"/>
          </a:p>
        </p:txBody>
      </p:sp>
      <p:pic>
        <p:nvPicPr>
          <p:cNvPr id="4" name="Picture 3" descr="Zeus in cast.JPG"/>
          <p:cNvPicPr>
            <a:picLocks noChangeAspect="1"/>
          </p:cNvPicPr>
          <p:nvPr/>
        </p:nvPicPr>
        <p:blipFill>
          <a:blip r:embed="rId3" cstate="print"/>
          <a:srcRect l="25000" r="15476"/>
          <a:stretch>
            <a:fillRect/>
          </a:stretch>
        </p:blipFill>
        <p:spPr>
          <a:xfrm>
            <a:off x="5257800" y="1524000"/>
            <a:ext cx="2177143" cy="2743200"/>
          </a:xfrm>
          <a:prstGeom prst="rect">
            <a:avLst/>
          </a:prstGeom>
          <a:ln w="3175">
            <a:solidFill>
              <a:schemeClr val="tx1"/>
            </a:solidFill>
          </a:ln>
        </p:spPr>
      </p:pic>
      <p:pic>
        <p:nvPicPr>
          <p:cNvPr id="5" name="Picture 4" descr="zeus fully recovered.JPG"/>
          <p:cNvPicPr>
            <a:picLocks noChangeAspect="1"/>
          </p:cNvPicPr>
          <p:nvPr/>
        </p:nvPicPr>
        <p:blipFill>
          <a:blip r:embed="rId4" cstate="print"/>
          <a:stretch>
            <a:fillRect/>
          </a:stretch>
        </p:blipFill>
        <p:spPr>
          <a:xfrm>
            <a:off x="6781800" y="3581400"/>
            <a:ext cx="2100448" cy="1658815"/>
          </a:xfrm>
          <a:prstGeom prst="rect">
            <a:avLst/>
          </a:prstGeom>
          <a:ln w="3175">
            <a:solidFill>
              <a:schemeClr val="tx1"/>
            </a:solidFill>
          </a:ln>
        </p:spPr>
      </p:pic>
    </p:spTree>
  </p:cSld>
  <p:clrMapOvr>
    <a:masterClrMapping/>
  </p:clrMapOvr>
  <p:transition advTm="1595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00600" cy="4525963"/>
          </a:xfrm>
        </p:spPr>
        <p:txBody>
          <a:bodyPr>
            <a:normAutofit/>
          </a:bodyPr>
          <a:lstStyle/>
          <a:p>
            <a:r>
              <a:rPr lang="en-US" dirty="0" smtClean="0"/>
              <a:t>Found abused in small cage at a garage sale</a:t>
            </a:r>
          </a:p>
          <a:p>
            <a:r>
              <a:rPr lang="en-US" dirty="0" smtClean="0"/>
              <a:t>Volunteer brought her to shelter, thin and scared</a:t>
            </a:r>
          </a:p>
          <a:p>
            <a:r>
              <a:rPr lang="en-US" dirty="0" smtClean="0"/>
              <a:t>Safe and secure, she gained weight and was no longer traumatized or stressed</a:t>
            </a:r>
          </a:p>
          <a:p>
            <a:r>
              <a:rPr lang="en-US" dirty="0" smtClean="0"/>
              <a:t>Now in a loving forever home</a:t>
            </a:r>
          </a:p>
          <a:p>
            <a:endParaRPr lang="en-US" dirty="0"/>
          </a:p>
        </p:txBody>
      </p:sp>
      <p:sp>
        <p:nvSpPr>
          <p:cNvPr id="3" name="Title 2"/>
          <p:cNvSpPr>
            <a:spLocks noGrp="1"/>
          </p:cNvSpPr>
          <p:nvPr>
            <p:ph type="title"/>
          </p:nvPr>
        </p:nvSpPr>
        <p:spPr/>
        <p:txBody>
          <a:bodyPr/>
          <a:lstStyle/>
          <a:p>
            <a:r>
              <a:rPr lang="en-US" dirty="0" smtClean="0"/>
              <a:t>Cinnamon</a:t>
            </a:r>
            <a:endParaRPr lang="en-US" dirty="0"/>
          </a:p>
        </p:txBody>
      </p:sp>
      <p:pic>
        <p:nvPicPr>
          <p:cNvPr id="6" name="Picture 5" descr="Cinnamon - no caption.jpg"/>
          <p:cNvPicPr>
            <a:picLocks noChangeAspect="1"/>
          </p:cNvPicPr>
          <p:nvPr/>
        </p:nvPicPr>
        <p:blipFill>
          <a:blip r:embed="rId3" cstate="print"/>
          <a:stretch>
            <a:fillRect/>
          </a:stretch>
        </p:blipFill>
        <p:spPr>
          <a:xfrm>
            <a:off x="5562600" y="1524000"/>
            <a:ext cx="3003310" cy="2551748"/>
          </a:xfrm>
          <a:prstGeom prst="rect">
            <a:avLst/>
          </a:prstGeom>
          <a:ln w="3175">
            <a:solidFill>
              <a:schemeClr val="tx1"/>
            </a:solidFill>
          </a:ln>
        </p:spPr>
      </p:pic>
    </p:spTree>
  </p:cSld>
  <p:clrMapOvr>
    <a:masterClrMapping/>
  </p:clrMapOvr>
  <p:transition advTm="1633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lstStyle/>
          <a:p>
            <a:r>
              <a:rPr lang="en-US" dirty="0" smtClean="0"/>
              <a:t>Came to us clinging to life</a:t>
            </a:r>
          </a:p>
          <a:p>
            <a:r>
              <a:rPr lang="en-US" dirty="0" smtClean="0"/>
              <a:t>Veterinary care and TLC from a special volunteer brought him back</a:t>
            </a:r>
          </a:p>
          <a:p>
            <a:r>
              <a:rPr lang="en-US" dirty="0" smtClean="0"/>
              <a:t>He thrived and was adopted</a:t>
            </a:r>
          </a:p>
          <a:p>
            <a:endParaRPr lang="en-US" dirty="0"/>
          </a:p>
        </p:txBody>
      </p:sp>
      <p:sp>
        <p:nvSpPr>
          <p:cNvPr id="3" name="Title 2"/>
          <p:cNvSpPr>
            <a:spLocks noGrp="1"/>
          </p:cNvSpPr>
          <p:nvPr>
            <p:ph type="title"/>
          </p:nvPr>
        </p:nvSpPr>
        <p:spPr/>
        <p:txBody>
          <a:bodyPr/>
          <a:lstStyle/>
          <a:p>
            <a:r>
              <a:rPr lang="en-US" dirty="0" smtClean="0"/>
              <a:t>Charlie</a:t>
            </a:r>
            <a:endParaRPr lang="en-US" dirty="0"/>
          </a:p>
        </p:txBody>
      </p:sp>
      <p:pic>
        <p:nvPicPr>
          <p:cNvPr id="4" name="Picture 3" descr="charlie tuna baby.JPG"/>
          <p:cNvPicPr>
            <a:picLocks noChangeAspect="1"/>
          </p:cNvPicPr>
          <p:nvPr/>
        </p:nvPicPr>
        <p:blipFill>
          <a:blip r:embed="rId3" cstate="print"/>
          <a:srcRect l="15385" r="19231"/>
          <a:stretch>
            <a:fillRect/>
          </a:stretch>
        </p:blipFill>
        <p:spPr>
          <a:xfrm>
            <a:off x="4800600" y="1676400"/>
            <a:ext cx="2590800" cy="2971800"/>
          </a:xfrm>
          <a:prstGeom prst="rect">
            <a:avLst/>
          </a:prstGeom>
          <a:ln w="3175">
            <a:solidFill>
              <a:schemeClr val="tx1"/>
            </a:solidFill>
          </a:ln>
        </p:spPr>
      </p:pic>
      <p:pic>
        <p:nvPicPr>
          <p:cNvPr id="5" name="Picture 4" descr="charlie at adoption.JPG"/>
          <p:cNvPicPr>
            <a:picLocks noChangeAspect="1"/>
          </p:cNvPicPr>
          <p:nvPr/>
        </p:nvPicPr>
        <p:blipFill>
          <a:blip r:embed="rId4" cstate="print"/>
          <a:srcRect t="14444"/>
          <a:stretch>
            <a:fillRect/>
          </a:stretch>
        </p:blipFill>
        <p:spPr>
          <a:xfrm>
            <a:off x="7086600" y="3581400"/>
            <a:ext cx="1515341" cy="1905000"/>
          </a:xfrm>
          <a:prstGeom prst="rect">
            <a:avLst/>
          </a:prstGeom>
          <a:ln w="3175">
            <a:solidFill>
              <a:schemeClr val="accent1"/>
            </a:solidFill>
          </a:ln>
        </p:spPr>
      </p:pic>
    </p:spTree>
  </p:cSld>
  <p:clrMapOvr>
    <a:masterClrMapping/>
  </p:clrMapOvr>
  <p:transition advTm="1619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Found running loose</a:t>
            </a:r>
          </a:p>
          <a:p>
            <a:r>
              <a:rPr lang="en-US" dirty="0" smtClean="0"/>
              <a:t>Skin and bones, scared</a:t>
            </a:r>
          </a:p>
          <a:p>
            <a:r>
              <a:rPr lang="en-US" dirty="0" smtClean="0"/>
              <a:t>Special diet, volunteer TLC</a:t>
            </a:r>
          </a:p>
          <a:p>
            <a:r>
              <a:rPr lang="en-US" dirty="0" smtClean="0"/>
              <a:t>Now with his loving new family</a:t>
            </a:r>
          </a:p>
          <a:p>
            <a:endParaRPr lang="en-US" dirty="0"/>
          </a:p>
        </p:txBody>
      </p:sp>
      <p:sp>
        <p:nvSpPr>
          <p:cNvPr id="3" name="Title 2"/>
          <p:cNvSpPr>
            <a:spLocks noGrp="1"/>
          </p:cNvSpPr>
          <p:nvPr>
            <p:ph type="title"/>
          </p:nvPr>
        </p:nvSpPr>
        <p:spPr/>
        <p:txBody>
          <a:bodyPr/>
          <a:lstStyle/>
          <a:p>
            <a:r>
              <a:rPr lang="en-US" dirty="0" smtClean="0"/>
              <a:t>Tyson</a:t>
            </a:r>
            <a:endParaRPr lang="en-US" dirty="0"/>
          </a:p>
        </p:txBody>
      </p:sp>
      <p:pic>
        <p:nvPicPr>
          <p:cNvPr id="4" name="Picture 3" descr="Tyson2.jpg"/>
          <p:cNvPicPr>
            <a:picLocks noChangeAspect="1"/>
          </p:cNvPicPr>
          <p:nvPr/>
        </p:nvPicPr>
        <p:blipFill>
          <a:blip r:embed="rId3" cstate="print"/>
          <a:srcRect t="23333" b="16667"/>
          <a:stretch>
            <a:fillRect/>
          </a:stretch>
        </p:blipFill>
        <p:spPr>
          <a:xfrm>
            <a:off x="6381750" y="1447800"/>
            <a:ext cx="2000250" cy="2133600"/>
          </a:xfrm>
          <a:prstGeom prst="rect">
            <a:avLst/>
          </a:prstGeom>
          <a:ln w="3175">
            <a:solidFill>
              <a:schemeClr val="tx1"/>
            </a:solidFill>
          </a:ln>
        </p:spPr>
      </p:pic>
      <p:pic>
        <p:nvPicPr>
          <p:cNvPr id="5" name="Picture 4" descr="Tyson with his family.jpg"/>
          <p:cNvPicPr>
            <a:picLocks noChangeAspect="1"/>
          </p:cNvPicPr>
          <p:nvPr/>
        </p:nvPicPr>
        <p:blipFill>
          <a:blip r:embed="rId4" cstate="print"/>
          <a:stretch>
            <a:fillRect/>
          </a:stretch>
        </p:blipFill>
        <p:spPr>
          <a:xfrm>
            <a:off x="1752600" y="3429000"/>
            <a:ext cx="3942369" cy="2774442"/>
          </a:xfrm>
          <a:prstGeom prst="rect">
            <a:avLst/>
          </a:prstGeom>
          <a:ln w="3175">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4800600" cy="3700272"/>
          </a:xfrm>
        </p:spPr>
        <p:txBody>
          <a:bodyPr/>
          <a:lstStyle/>
          <a:p>
            <a:r>
              <a:rPr lang="en-US" dirty="0" smtClean="0"/>
              <a:t>Came to us at age 6 weeks with broken leg from dog attack</a:t>
            </a:r>
          </a:p>
          <a:p>
            <a:r>
              <a:rPr lang="en-US" dirty="0" smtClean="0"/>
              <a:t>Volunteers took him to a veterinary specialist</a:t>
            </a:r>
          </a:p>
          <a:p>
            <a:r>
              <a:rPr lang="en-US" dirty="0" smtClean="0"/>
              <a:t>His leg was saved and he was adopted, along with his kitten friend Roxie</a:t>
            </a:r>
            <a:endParaRPr lang="en-US" dirty="0"/>
          </a:p>
        </p:txBody>
      </p:sp>
      <p:sp>
        <p:nvSpPr>
          <p:cNvPr id="3" name="Title 2"/>
          <p:cNvSpPr>
            <a:spLocks noGrp="1"/>
          </p:cNvSpPr>
          <p:nvPr>
            <p:ph type="title"/>
          </p:nvPr>
        </p:nvSpPr>
        <p:spPr/>
        <p:txBody>
          <a:bodyPr/>
          <a:lstStyle/>
          <a:p>
            <a:r>
              <a:rPr lang="en-US" dirty="0" smtClean="0"/>
              <a:t>Daniel</a:t>
            </a:r>
            <a:endParaRPr lang="en-US" dirty="0"/>
          </a:p>
        </p:txBody>
      </p:sp>
      <p:pic>
        <p:nvPicPr>
          <p:cNvPr id="4" name="Picture 3" descr="Daniel in carrier_cropped_enhanced.jpg"/>
          <p:cNvPicPr>
            <a:picLocks noChangeAspect="1"/>
          </p:cNvPicPr>
          <p:nvPr/>
        </p:nvPicPr>
        <p:blipFill>
          <a:blip r:embed="rId2" cstate="print"/>
          <a:stretch>
            <a:fillRect/>
          </a:stretch>
        </p:blipFill>
        <p:spPr>
          <a:xfrm>
            <a:off x="5562600" y="1676400"/>
            <a:ext cx="2940983" cy="2349500"/>
          </a:xfrm>
          <a:prstGeom prst="rect">
            <a:avLst/>
          </a:prstGeom>
          <a:ln w="3175">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Limited-intake, no-kill, nonprofit organization </a:t>
            </a:r>
            <a:r>
              <a:rPr lang="en-US" dirty="0" smtClean="0">
                <a:cs typeface="Arial" charset="0"/>
              </a:rPr>
              <a:t>— </a:t>
            </a:r>
            <a:r>
              <a:rPr lang="en-US" dirty="0" smtClean="0"/>
              <a:t>501(c)(3)</a:t>
            </a:r>
          </a:p>
          <a:p>
            <a:r>
              <a:rPr lang="en-US" dirty="0" smtClean="0"/>
              <a:t>Funded by private donations</a:t>
            </a:r>
          </a:p>
          <a:p>
            <a:r>
              <a:rPr lang="en-US" dirty="0" smtClean="0"/>
              <a:t>Founded in 1987</a:t>
            </a:r>
          </a:p>
        </p:txBody>
      </p:sp>
      <p:sp>
        <p:nvSpPr>
          <p:cNvPr id="2" name="Title 1"/>
          <p:cNvSpPr>
            <a:spLocks noGrp="1"/>
          </p:cNvSpPr>
          <p:nvPr>
            <p:ph type="title"/>
          </p:nvPr>
        </p:nvSpPr>
        <p:spPr/>
        <p:txBody>
          <a:bodyPr/>
          <a:lstStyle/>
          <a:p>
            <a:r>
              <a:rPr lang="en-US" dirty="0" smtClean="0"/>
              <a:t>Who we are</a:t>
            </a:r>
            <a:endParaRPr lang="en-US" dirty="0"/>
          </a:p>
        </p:txBody>
      </p:sp>
    </p:spTree>
  </p:cSld>
  <p:clrMapOvr>
    <a:masterClrMapping/>
  </p:clrMapOvr>
  <p:transition advTm="1641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ok Buddies - cats reading_cropped.jpg"/>
          <p:cNvPicPr>
            <a:picLocks noChangeAspect="1"/>
          </p:cNvPicPr>
          <p:nvPr/>
        </p:nvPicPr>
        <p:blipFill>
          <a:blip r:embed="rId3" cstate="print"/>
          <a:stretch>
            <a:fillRect/>
          </a:stretch>
        </p:blipFill>
        <p:spPr>
          <a:xfrm>
            <a:off x="4267200" y="3733800"/>
            <a:ext cx="2241813" cy="1982443"/>
          </a:xfrm>
          <a:prstGeom prst="rect">
            <a:avLst/>
          </a:prstGeom>
          <a:ln w="3175">
            <a:solidFill>
              <a:schemeClr val="tx1"/>
            </a:solidFill>
          </a:ln>
        </p:spPr>
      </p:pic>
      <p:sp>
        <p:nvSpPr>
          <p:cNvPr id="2" name="Content Placeholder 1"/>
          <p:cNvSpPr>
            <a:spLocks noGrp="1"/>
          </p:cNvSpPr>
          <p:nvPr>
            <p:ph idx="1"/>
          </p:nvPr>
        </p:nvSpPr>
        <p:spPr>
          <a:xfrm>
            <a:off x="457200" y="1481328"/>
            <a:ext cx="3962400" cy="4525963"/>
          </a:xfrm>
        </p:spPr>
        <p:txBody>
          <a:bodyPr/>
          <a:lstStyle/>
          <a:p>
            <a:r>
              <a:rPr lang="en-US" dirty="0" smtClean="0"/>
              <a:t>Visit schools and talk with students K-12 about pets, pet care, and animal shelters</a:t>
            </a:r>
          </a:p>
          <a:p>
            <a:r>
              <a:rPr lang="en-US" dirty="0" smtClean="0"/>
              <a:t>Host field trips to the shelter</a:t>
            </a:r>
          </a:p>
          <a:p>
            <a:r>
              <a:rPr lang="en-US" i="1" dirty="0" smtClean="0"/>
              <a:t>Read to the Cats </a:t>
            </a:r>
            <a:r>
              <a:rPr lang="en-US" dirty="0" smtClean="0"/>
              <a:t>program</a:t>
            </a:r>
          </a:p>
        </p:txBody>
      </p:sp>
      <p:sp>
        <p:nvSpPr>
          <p:cNvPr id="3" name="Title 2"/>
          <p:cNvSpPr>
            <a:spLocks noGrp="1"/>
          </p:cNvSpPr>
          <p:nvPr>
            <p:ph type="title"/>
          </p:nvPr>
        </p:nvSpPr>
        <p:spPr/>
        <p:txBody>
          <a:bodyPr/>
          <a:lstStyle/>
          <a:p>
            <a:r>
              <a:rPr lang="en-US" dirty="0" smtClean="0"/>
              <a:t>Humane Education</a:t>
            </a:r>
            <a:endParaRPr lang="en-US" dirty="0"/>
          </a:p>
        </p:txBody>
      </p:sp>
      <p:pic>
        <p:nvPicPr>
          <p:cNvPr id="4" name="Picture 7" descr="Thome School 028_e-mail"/>
          <p:cNvPicPr>
            <a:picLocks noChangeAspect="1" noChangeArrowheads="1"/>
          </p:cNvPicPr>
          <p:nvPr/>
        </p:nvPicPr>
        <p:blipFill>
          <a:blip r:embed="rId4" cstate="print"/>
          <a:srcRect/>
          <a:stretch>
            <a:fillRect/>
          </a:stretch>
        </p:blipFill>
        <p:spPr>
          <a:xfrm>
            <a:off x="4724400" y="1524000"/>
            <a:ext cx="2457450" cy="1843088"/>
          </a:xfrm>
          <a:prstGeom prst="rect">
            <a:avLst/>
          </a:prstGeom>
          <a:noFill/>
          <a:ln>
            <a:solidFill>
              <a:schemeClr val="tx1"/>
            </a:solidFill>
          </a:ln>
        </p:spPr>
      </p:pic>
      <p:pic>
        <p:nvPicPr>
          <p:cNvPr id="5" name="Picture 4" descr="Photo: Amazing response to the first Teens for Happy Tails meeting. If you missed this one. They meet every Tuesday night 4:30p-6:30p. Tonight they researched US Presidents animals and had hands on with the shelter animals."/>
          <p:cNvPicPr/>
          <p:nvPr/>
        </p:nvPicPr>
        <p:blipFill>
          <a:blip r:embed="rId5" cstate="print"/>
          <a:srcRect/>
          <a:stretch>
            <a:fillRect/>
          </a:stretch>
        </p:blipFill>
        <p:spPr bwMode="auto">
          <a:xfrm>
            <a:off x="6705600" y="3048000"/>
            <a:ext cx="2286000" cy="2209800"/>
          </a:xfrm>
          <a:prstGeom prst="rect">
            <a:avLst/>
          </a:prstGeom>
          <a:noFill/>
          <a:ln w="3175">
            <a:solidFill>
              <a:schemeClr val="tx1"/>
            </a:solidFill>
            <a:miter lim="800000"/>
            <a:headEnd/>
            <a:tailEnd/>
          </a:ln>
        </p:spPr>
      </p:pic>
    </p:spTree>
  </p:cSld>
  <p:clrMapOvr>
    <a:masterClrMapping/>
  </p:clrMapOvr>
  <p:transition advTm="1614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261871"/>
          </a:xfrm>
        </p:spPr>
        <p:txBody>
          <a:bodyPr>
            <a:normAutofit lnSpcReduction="10000"/>
          </a:bodyPr>
          <a:lstStyle/>
          <a:p>
            <a:r>
              <a:rPr lang="en-US" dirty="0" smtClean="0"/>
              <a:t>The Humane Society of the United States visited us and said we are a model shelter, on the road to longevity!</a:t>
            </a:r>
            <a:endParaRPr lang="en-US" dirty="0"/>
          </a:p>
        </p:txBody>
      </p:sp>
      <p:sp>
        <p:nvSpPr>
          <p:cNvPr id="3" name="Title 2"/>
          <p:cNvSpPr>
            <a:spLocks noGrp="1"/>
          </p:cNvSpPr>
          <p:nvPr>
            <p:ph type="title"/>
          </p:nvPr>
        </p:nvSpPr>
        <p:spPr/>
        <p:txBody>
          <a:bodyPr>
            <a:normAutofit fontScale="90000"/>
          </a:bodyPr>
          <a:lstStyle/>
          <a:p>
            <a:r>
              <a:rPr lang="en-US" dirty="0" smtClean="0"/>
              <a:t>No wonder we’re “a model shelter”!</a:t>
            </a:r>
            <a:endParaRPr lang="en-US" dirty="0"/>
          </a:p>
        </p:txBody>
      </p:sp>
      <p:pic>
        <p:nvPicPr>
          <p:cNvPr id="4" name="Picture 3" descr="HSUS and Happy Tails Volunteers 2_resized-cropped.jpg"/>
          <p:cNvPicPr>
            <a:picLocks noChangeAspect="1"/>
          </p:cNvPicPr>
          <p:nvPr/>
        </p:nvPicPr>
        <p:blipFill>
          <a:blip r:embed="rId3" cstate="print"/>
          <a:stretch>
            <a:fillRect/>
          </a:stretch>
        </p:blipFill>
        <p:spPr>
          <a:xfrm>
            <a:off x="609600" y="2819400"/>
            <a:ext cx="4648200" cy="2786768"/>
          </a:xfrm>
          <a:prstGeom prst="rect">
            <a:avLst/>
          </a:prstGeom>
          <a:ln w="3175">
            <a:solidFill>
              <a:schemeClr val="tx1"/>
            </a:solidFill>
          </a:ln>
        </p:spPr>
      </p:pic>
      <p:sp>
        <p:nvSpPr>
          <p:cNvPr id="6" name="TextBox 5"/>
          <p:cNvSpPr txBox="1"/>
          <p:nvPr/>
        </p:nvSpPr>
        <p:spPr>
          <a:xfrm>
            <a:off x="5486400" y="3048000"/>
            <a:ext cx="3276600" cy="1384995"/>
          </a:xfrm>
          <a:prstGeom prst="rect">
            <a:avLst/>
          </a:prstGeom>
          <a:noFill/>
        </p:spPr>
        <p:txBody>
          <a:bodyPr wrap="square" rtlCol="0">
            <a:spAutoFit/>
          </a:bodyPr>
          <a:lstStyle/>
          <a:p>
            <a:r>
              <a:rPr lang="en-US" sz="2700" dirty="0" smtClean="0"/>
              <a:t>“You are doing so many things right!”</a:t>
            </a:r>
            <a:endParaRPr lang="en-US" sz="27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481329"/>
            <a:ext cx="8001000" cy="2557272"/>
          </a:xfrm>
        </p:spPr>
        <p:txBody>
          <a:bodyPr>
            <a:normAutofit/>
          </a:bodyPr>
          <a:lstStyle/>
          <a:p>
            <a:pPr eaLnBrk="1" hangingPunct="1"/>
            <a:r>
              <a:rPr lang="en-US" dirty="0" smtClean="0"/>
              <a:t>More lives saved, more lives touched</a:t>
            </a:r>
          </a:p>
          <a:p>
            <a:pPr lvl="1"/>
            <a:r>
              <a:rPr lang="en-US" dirty="0" smtClean="0"/>
              <a:t>Mobile adoption unit</a:t>
            </a:r>
          </a:p>
          <a:p>
            <a:pPr eaLnBrk="1" hangingPunct="1"/>
            <a:r>
              <a:rPr lang="en-US" dirty="0" smtClean="0"/>
              <a:t>More educational outreach</a:t>
            </a:r>
          </a:p>
          <a:p>
            <a:pPr eaLnBrk="1" hangingPunct="1"/>
            <a:r>
              <a:rPr lang="en-US" dirty="0" smtClean="0"/>
              <a:t>Broader service to the community</a:t>
            </a:r>
          </a:p>
          <a:p>
            <a:pPr lvl="1"/>
            <a:r>
              <a:rPr lang="en-US" dirty="0" smtClean="0"/>
              <a:t>Larger low-cost spay/neuter program</a:t>
            </a:r>
          </a:p>
          <a:p>
            <a:pPr eaLnBrk="1" hangingPunct="1"/>
            <a:endParaRPr lang="en-US" dirty="0" smtClean="0"/>
          </a:p>
          <a:p>
            <a:pPr lvl="1" eaLnBrk="1" hangingPunct="1"/>
            <a:endParaRPr lang="en-US" dirty="0" smtClean="0"/>
          </a:p>
          <a:p>
            <a:pPr eaLnBrk="1" hangingPunct="1"/>
            <a:endParaRPr lang="en-US" dirty="0" smtClean="0"/>
          </a:p>
        </p:txBody>
      </p:sp>
      <p:sp>
        <p:nvSpPr>
          <p:cNvPr id="15362" name="Rectangle 2"/>
          <p:cNvSpPr>
            <a:spLocks noGrp="1" noChangeArrowheads="1"/>
          </p:cNvSpPr>
          <p:nvPr>
            <p:ph type="title"/>
          </p:nvPr>
        </p:nvSpPr>
        <p:spPr/>
        <p:txBody>
          <a:bodyPr>
            <a:normAutofit/>
          </a:bodyPr>
          <a:lstStyle/>
          <a:p>
            <a:pPr eaLnBrk="1" hangingPunct="1"/>
            <a:r>
              <a:rPr lang="en-US" dirty="0" smtClean="0"/>
              <a:t>What we see in our future</a:t>
            </a:r>
          </a:p>
        </p:txBody>
      </p:sp>
    </p:spTree>
  </p:cSld>
  <p:clrMapOvr>
    <a:masterClrMapping/>
  </p:clrMapOvr>
  <p:transition advTm="16443"/>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495800" y="1524001"/>
            <a:ext cx="4343400" cy="2895600"/>
          </a:xfrm>
        </p:spPr>
        <p:txBody>
          <a:bodyPr>
            <a:normAutofit/>
          </a:bodyPr>
          <a:lstStyle/>
          <a:p>
            <a:r>
              <a:rPr lang="en-US" dirty="0" smtClean="0"/>
              <a:t>Dog bone	$5,000</a:t>
            </a:r>
          </a:p>
          <a:p>
            <a:r>
              <a:rPr lang="en-US" dirty="0" smtClean="0"/>
              <a:t>Baseball		$5,000</a:t>
            </a:r>
          </a:p>
          <a:p>
            <a:r>
              <a:rPr lang="en-US" dirty="0" smtClean="0"/>
              <a:t>Bluejay 		$2,500</a:t>
            </a:r>
          </a:p>
          <a:p>
            <a:r>
              <a:rPr lang="en-US" dirty="0" smtClean="0"/>
              <a:t>Apple		$1,500</a:t>
            </a:r>
          </a:p>
          <a:p>
            <a:r>
              <a:rPr lang="en-US" dirty="0" smtClean="0"/>
              <a:t>Shingle		$1,000</a:t>
            </a:r>
          </a:p>
          <a:p>
            <a:r>
              <a:rPr lang="en-US" dirty="0" smtClean="0"/>
              <a:t>Leaf		$   850</a:t>
            </a:r>
          </a:p>
        </p:txBody>
      </p:sp>
      <p:sp>
        <p:nvSpPr>
          <p:cNvPr id="16386" name="Rectangle 2"/>
          <p:cNvSpPr>
            <a:spLocks noGrp="1" noChangeArrowheads="1"/>
          </p:cNvSpPr>
          <p:nvPr>
            <p:ph type="title"/>
          </p:nvPr>
        </p:nvSpPr>
        <p:spPr/>
        <p:txBody>
          <a:bodyPr/>
          <a:lstStyle/>
          <a:p>
            <a:pPr eaLnBrk="1" hangingPunct="1"/>
            <a:r>
              <a:rPr lang="en-US" dirty="0" smtClean="0"/>
              <a:t>Please Let It Grow!</a:t>
            </a:r>
          </a:p>
        </p:txBody>
      </p:sp>
      <p:pic>
        <p:nvPicPr>
          <p:cNvPr id="5" name="Picture 4" descr="Donation Tree.jpeg"/>
          <p:cNvPicPr>
            <a:picLocks noChangeAspect="1"/>
          </p:cNvPicPr>
          <p:nvPr/>
        </p:nvPicPr>
        <p:blipFill>
          <a:blip r:embed="rId3" cstate="print">
            <a:clrChange>
              <a:clrFrom>
                <a:srgbClr val="FDFDFD"/>
              </a:clrFrom>
              <a:clrTo>
                <a:srgbClr val="FDFDFD">
                  <a:alpha val="0"/>
                </a:srgbClr>
              </a:clrTo>
            </a:clrChange>
          </a:blip>
          <a:stretch>
            <a:fillRect/>
          </a:stretch>
        </p:blipFill>
        <p:spPr>
          <a:xfrm>
            <a:off x="152400" y="1371600"/>
            <a:ext cx="4002124" cy="4419600"/>
          </a:xfrm>
          <a:prstGeom prst="rect">
            <a:avLst/>
          </a:prstGeom>
        </p:spPr>
      </p:pic>
      <p:sp>
        <p:nvSpPr>
          <p:cNvPr id="6" name="Rectangle 5"/>
          <p:cNvSpPr/>
          <p:nvPr/>
        </p:nvSpPr>
        <p:spPr>
          <a:xfrm>
            <a:off x="4495800" y="4495800"/>
            <a:ext cx="4495800" cy="923330"/>
          </a:xfrm>
          <a:prstGeom prst="rect">
            <a:avLst/>
          </a:prstGeom>
        </p:spPr>
        <p:txBody>
          <a:bodyPr wrap="square">
            <a:spAutoFit/>
          </a:bodyPr>
          <a:lstStyle/>
          <a:p>
            <a:pPr marL="117475" indent="-7938" algn="ctr">
              <a:buNone/>
            </a:pPr>
            <a:r>
              <a:rPr lang="en-US" sz="2700" dirty="0" smtClean="0"/>
              <a:t>As little as $5 per month toward a leaf</a:t>
            </a:r>
          </a:p>
        </p:txBody>
      </p:sp>
    </p:spTree>
  </p:cSld>
  <p:clrMapOvr>
    <a:masterClrMapping/>
  </p:clrMapOvr>
  <p:transition advTm="21341"/>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547872"/>
          </a:xfrm>
        </p:spPr>
        <p:txBody>
          <a:bodyPr/>
          <a:lstStyle/>
          <a:p>
            <a:r>
              <a:rPr lang="en-US" dirty="0" smtClean="0"/>
              <a:t>Approximately 10,000 households in Sterling and Rock Falls</a:t>
            </a:r>
          </a:p>
          <a:p>
            <a:endParaRPr lang="en-US" dirty="0" smtClean="0"/>
          </a:p>
        </p:txBody>
      </p:sp>
      <p:sp>
        <p:nvSpPr>
          <p:cNvPr id="3" name="Title 2"/>
          <p:cNvSpPr>
            <a:spLocks noGrp="1"/>
          </p:cNvSpPr>
          <p:nvPr>
            <p:ph type="title"/>
          </p:nvPr>
        </p:nvSpPr>
        <p:spPr/>
        <p:txBody>
          <a:bodyPr/>
          <a:lstStyle/>
          <a:p>
            <a:r>
              <a:rPr lang="en-US" dirty="0" smtClean="0"/>
              <a:t>The power of $5</a:t>
            </a:r>
            <a:endParaRPr lang="en-US" dirty="0"/>
          </a:p>
        </p:txBody>
      </p:sp>
      <p:graphicFrame>
        <p:nvGraphicFramePr>
          <p:cNvPr id="6" name="Table 5"/>
          <p:cNvGraphicFramePr>
            <a:graphicFrameLocks noGrp="1"/>
          </p:cNvGraphicFramePr>
          <p:nvPr/>
        </p:nvGraphicFramePr>
        <p:xfrm>
          <a:off x="1219200" y="2514600"/>
          <a:ext cx="6705600" cy="2609612"/>
        </p:xfrm>
        <a:graphic>
          <a:graphicData uri="http://schemas.openxmlformats.org/drawingml/2006/table">
            <a:tbl>
              <a:tblPr firstRow="1" bandRow="1">
                <a:effectLst>
                  <a:innerShdw blurRad="114300">
                    <a:prstClr val="black"/>
                  </a:innerShdw>
                </a:effectLst>
                <a:tableStyleId>{5C22544A-7EE6-4342-B048-85BDC9FD1C3A}</a:tableStyleId>
              </a:tblPr>
              <a:tblGrid>
                <a:gridCol w="3352800"/>
                <a:gridCol w="3352800"/>
              </a:tblGrid>
              <a:tr h="533400">
                <a:tc>
                  <a:txBody>
                    <a:bodyPr/>
                    <a:lstStyle/>
                    <a:p>
                      <a:pPr algn="ctr"/>
                      <a:r>
                        <a:rPr lang="en-US" dirty="0" smtClean="0"/>
                        <a:t>Number of </a:t>
                      </a:r>
                      <a:r>
                        <a:rPr lang="en-US" baseline="0" dirty="0" smtClean="0"/>
                        <a:t>Households Donating per Month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Total Annual</a:t>
                      </a:r>
                    </a:p>
                    <a:p>
                      <a:pPr algn="ctr"/>
                      <a:r>
                        <a:rPr lang="en-US" dirty="0" smtClean="0"/>
                        <a:t>Donation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2383">
                <a:tc>
                  <a:txBody>
                    <a:bodyPr/>
                    <a:lstStyle/>
                    <a:p>
                      <a:r>
                        <a:rPr lang="en-US" dirty="0" smtClean="0"/>
                        <a:t>10 percent (1,000)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$60,000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2383">
                <a:tc>
                  <a:txBody>
                    <a:bodyPr/>
                    <a:lstStyle/>
                    <a:p>
                      <a:r>
                        <a:rPr lang="en-US" dirty="0" smtClean="0"/>
                        <a:t>25 percent (2,500)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$150,000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2383">
                <a:tc>
                  <a:txBody>
                    <a:bodyPr/>
                    <a:lstStyle/>
                    <a:p>
                      <a:r>
                        <a:rPr lang="en-US" dirty="0" smtClean="0"/>
                        <a:t>50 percent</a:t>
                      </a:r>
                      <a:r>
                        <a:rPr lang="en-US" baseline="0" dirty="0" smtClean="0"/>
                        <a:t> (5,000)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$300,000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2383">
                <a:tc>
                  <a:txBody>
                    <a:bodyPr/>
                    <a:lstStyle/>
                    <a:p>
                      <a:r>
                        <a:rPr lang="en-US" dirty="0" smtClean="0"/>
                        <a:t>100 percent (10,000)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$600,000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4114800" y="6400800"/>
            <a:ext cx="45719" cy="369332"/>
          </a:xfrm>
          <a:prstGeom prst="rect">
            <a:avLst/>
          </a:prstGeom>
          <a:noFill/>
        </p:spPr>
        <p:txBody>
          <a:bodyPr wrap="square" rtlCol="0">
            <a:spAutoFit/>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lgn="ctr">
              <a:buNone/>
            </a:pPr>
            <a:r>
              <a:rPr lang="en-US" sz="4000" dirty="0" smtClean="0"/>
              <a:t>happytailsanimalshelter.org</a:t>
            </a:r>
          </a:p>
          <a:p>
            <a:pPr algn="ctr">
              <a:buNone/>
            </a:pPr>
            <a:endParaRPr lang="en-US" dirty="0" smtClean="0"/>
          </a:p>
          <a:p>
            <a:pPr>
              <a:buNone/>
            </a:pPr>
            <a:r>
              <a:rPr lang="en-US" sz="4000" dirty="0" smtClean="0"/>
              <a:t>			Follow us!  </a:t>
            </a:r>
            <a:endParaRPr lang="en-US" sz="4000" dirty="0"/>
          </a:p>
        </p:txBody>
      </p:sp>
      <p:sp>
        <p:nvSpPr>
          <p:cNvPr id="3" name="Title 2"/>
          <p:cNvSpPr>
            <a:spLocks noGrp="1"/>
          </p:cNvSpPr>
          <p:nvPr>
            <p:ph type="title"/>
          </p:nvPr>
        </p:nvSpPr>
        <p:spPr/>
        <p:txBody>
          <a:bodyPr/>
          <a:lstStyle/>
          <a:p>
            <a:r>
              <a:rPr lang="en-US" dirty="0" smtClean="0"/>
              <a:t>Stay in touch!</a:t>
            </a:r>
            <a:endParaRPr lang="en-US" dirty="0"/>
          </a:p>
        </p:txBody>
      </p:sp>
      <p:pic>
        <p:nvPicPr>
          <p:cNvPr id="4" name="Picture 3" descr="facebook logo.jpg"/>
          <p:cNvPicPr>
            <a:picLocks noChangeAspect="1"/>
          </p:cNvPicPr>
          <p:nvPr/>
        </p:nvPicPr>
        <p:blipFill>
          <a:blip r:embed="rId2" cstate="print"/>
          <a:stretch>
            <a:fillRect/>
          </a:stretch>
        </p:blipFill>
        <p:spPr>
          <a:xfrm>
            <a:off x="5334000" y="2819400"/>
            <a:ext cx="1228725" cy="12287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Pet rescue and adoption</a:t>
            </a:r>
          </a:p>
          <a:p>
            <a:r>
              <a:rPr lang="en-US" dirty="0" smtClean="0"/>
              <a:t>Humane education</a:t>
            </a:r>
          </a:p>
          <a:p>
            <a:r>
              <a:rPr lang="en-US" dirty="0" smtClean="0"/>
              <a:t>Community outreach</a:t>
            </a:r>
          </a:p>
          <a:p>
            <a:endParaRPr lang="en-US" dirty="0" smtClean="0"/>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What we do</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1600200"/>
            <a:ext cx="3200400" cy="2400300"/>
          </a:xfrm>
          <a:prstGeom prst="rect">
            <a:avLst/>
          </a:prstGeom>
          <a:noFill/>
          <a:ln w="3175">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Our shelter</a:t>
            </a:r>
          </a:p>
        </p:txBody>
      </p:sp>
      <p:pic>
        <p:nvPicPr>
          <p:cNvPr id="14341" name="Picture 4" descr="Front_10-7-09"/>
          <p:cNvPicPr>
            <a:picLocks noChangeAspect="1" noChangeArrowheads="1"/>
          </p:cNvPicPr>
          <p:nvPr/>
        </p:nvPicPr>
        <p:blipFill>
          <a:blip r:embed="rId3" cstate="print"/>
          <a:srcRect l="8000" t="3680" r="639" b="33279"/>
          <a:stretch>
            <a:fillRect/>
          </a:stretch>
        </p:blipFill>
        <p:spPr bwMode="auto">
          <a:xfrm>
            <a:off x="5029200" y="1600200"/>
            <a:ext cx="3505200" cy="1789113"/>
          </a:xfrm>
          <a:prstGeom prst="rect">
            <a:avLst/>
          </a:prstGeom>
          <a:noFill/>
          <a:ln w="9525">
            <a:solidFill>
              <a:schemeClr val="tx1"/>
            </a:solidFill>
            <a:miter lim="800000"/>
            <a:headEnd/>
            <a:tailEnd/>
          </a:ln>
        </p:spPr>
      </p:pic>
      <p:sp>
        <p:nvSpPr>
          <p:cNvPr id="9" name="Content Placeholder 1"/>
          <p:cNvSpPr txBox="1">
            <a:spLocks/>
          </p:cNvSpPr>
          <p:nvPr/>
        </p:nvSpPr>
        <p:spPr>
          <a:xfrm>
            <a:off x="457200" y="1481328"/>
            <a:ext cx="4648200" cy="4525963"/>
          </a:xfrm>
          <a:prstGeom prst="rect">
            <a:avLst/>
          </a:prstGeom>
        </p:spPr>
        <p:txBody>
          <a:bodyPr vert="horz">
            <a:normAutofit lnSpcReduction="1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dirty="0" smtClean="0"/>
              <a:t>High-quality</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ventilation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dirty="0" smtClean="0"/>
              <a:t>In-floor heating</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dirty="0" smtClean="0"/>
              <a:t>“Meet” room</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dirty="0" smtClean="0"/>
              <a:t>Large dog exercise yards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dirty="0" smtClean="0"/>
              <a:t>Rooms for</a:t>
            </a:r>
          </a:p>
          <a:p>
            <a:pPr marL="822960" lvl="1" indent="-256032">
              <a:spcBef>
                <a:spcPts val="400"/>
              </a:spcBef>
              <a:buClr>
                <a:schemeClr val="accent1"/>
              </a:buClr>
              <a:buSzPct val="68000"/>
              <a:buFont typeface="Wingdings 3"/>
              <a:buChar char=""/>
            </a:pPr>
            <a:r>
              <a:rPr lang="en-US" sz="2200" dirty="0" smtClean="0"/>
              <a:t>Quarantine, treatment</a:t>
            </a:r>
          </a:p>
          <a:p>
            <a:pPr marL="822960" lvl="1" indent="-256032">
              <a:spcBef>
                <a:spcPts val="400"/>
              </a:spcBef>
              <a:buClr>
                <a:schemeClr val="accent1"/>
              </a:buClr>
              <a:buSzPct val="68000"/>
              <a:buFont typeface="Wingdings 3"/>
              <a:buChar char=""/>
            </a:pPr>
            <a:r>
              <a:rPr lang="en-US" sz="2200" dirty="0" smtClean="0"/>
              <a:t>Maternity, kittens</a:t>
            </a:r>
          </a:p>
          <a:p>
            <a:pPr marL="822960" lvl="1" indent="-256032">
              <a:spcBef>
                <a:spcPts val="400"/>
              </a:spcBef>
              <a:buClr>
                <a:schemeClr val="accent1"/>
              </a:buClr>
              <a:buSzPct val="68000"/>
              <a:buFont typeface="Wingdings 3"/>
              <a:buChar char=""/>
            </a:pPr>
            <a:r>
              <a:rPr lang="en-US" sz="2200" dirty="0" smtClean="0"/>
              <a:t>Pet food preparation</a:t>
            </a:r>
          </a:p>
          <a:p>
            <a:pPr marL="822960" lvl="1" indent="-256032">
              <a:spcBef>
                <a:spcPts val="400"/>
              </a:spcBef>
              <a:buClr>
                <a:schemeClr val="accent1"/>
              </a:buClr>
              <a:buSzPct val="68000"/>
              <a:buFont typeface="Wingdings 3"/>
              <a:buChar char=""/>
            </a:pPr>
            <a:r>
              <a:rPr lang="en-US" sz="2200" dirty="0" smtClean="0"/>
              <a:t>Laundry and grooming</a:t>
            </a:r>
          </a:p>
          <a:p>
            <a:pPr marL="822960" lvl="1" indent="-256032">
              <a:spcBef>
                <a:spcPts val="400"/>
              </a:spcBef>
              <a:buClr>
                <a:schemeClr val="accent1"/>
              </a:buClr>
              <a:buSzPct val="68000"/>
              <a:buFont typeface="Wingdings 3"/>
              <a:buChar char=""/>
            </a:pPr>
            <a:r>
              <a:rPr lang="en-US" sz="2200" dirty="0" smtClean="0"/>
              <a:t>Storage/utilities</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5029200" y="3429000"/>
            <a:ext cx="3505200" cy="2308324"/>
          </a:xfrm>
          <a:prstGeom prst="rect">
            <a:avLst/>
          </a:prstGeom>
          <a:noFill/>
        </p:spPr>
        <p:txBody>
          <a:bodyPr wrap="square" rtlCol="0">
            <a:spAutoFit/>
          </a:bodyPr>
          <a:lstStyle/>
          <a:p>
            <a:r>
              <a:rPr lang="en-US" i="1" dirty="0" smtClean="0"/>
              <a:t>Our animals and property are protected 24/7 by a security system. We have life safety measures in place to monitor room and kennel tempera-</a:t>
            </a:r>
            <a:r>
              <a:rPr lang="en-US" i="1" dirty="0" err="1" smtClean="0"/>
              <a:t>tures</a:t>
            </a:r>
            <a:r>
              <a:rPr lang="en-US" i="1" dirty="0" smtClean="0"/>
              <a:t> and we receive alarms if temperatures rise or drop rapidly.</a:t>
            </a:r>
            <a:endParaRPr lang="en-US" i="1" dirty="0"/>
          </a:p>
        </p:txBody>
      </p:sp>
    </p:spTree>
  </p:cSld>
  <p:clrMapOvr>
    <a:masterClrMapping/>
  </p:clrMapOvr>
  <p:transition advTm="2062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Programs to reduce animal intake</a:t>
            </a:r>
          </a:p>
          <a:p>
            <a:r>
              <a:rPr lang="en-US" dirty="0" smtClean="0"/>
              <a:t>Programs to promote adoption</a:t>
            </a:r>
          </a:p>
          <a:p>
            <a:r>
              <a:rPr lang="en-US" dirty="0" smtClean="0"/>
              <a:t>Partnerships with kill shelters to rescue animals</a:t>
            </a:r>
          </a:p>
          <a:p>
            <a:r>
              <a:rPr lang="en-US" dirty="0" smtClean="0"/>
              <a:t>Training for volunteers and shelter staff</a:t>
            </a:r>
          </a:p>
          <a:p>
            <a:pPr lvl="1"/>
            <a:r>
              <a:rPr lang="en-US" dirty="0" smtClean="0"/>
              <a:t>Animal safety</a:t>
            </a:r>
          </a:p>
          <a:p>
            <a:pPr lvl="1"/>
            <a:r>
              <a:rPr lang="en-US" dirty="0" smtClean="0"/>
              <a:t>Animal first aid</a:t>
            </a:r>
          </a:p>
          <a:p>
            <a:pPr lvl="1"/>
            <a:r>
              <a:rPr lang="en-US" dirty="0" smtClean="0"/>
              <a:t>Emergency response</a:t>
            </a:r>
            <a:endParaRPr lang="en-US" dirty="0"/>
          </a:p>
        </p:txBody>
      </p:sp>
      <p:sp>
        <p:nvSpPr>
          <p:cNvPr id="3" name="Title 2"/>
          <p:cNvSpPr>
            <a:spLocks noGrp="1"/>
          </p:cNvSpPr>
          <p:nvPr>
            <p:ph type="title"/>
          </p:nvPr>
        </p:nvSpPr>
        <p:spPr/>
        <p:txBody>
          <a:bodyPr/>
          <a:lstStyle/>
          <a:p>
            <a:r>
              <a:rPr lang="en-US" dirty="0" smtClean="0"/>
              <a:t>We have been growing!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We practice humane capacity of care (intake limited to ability to provide humane care and housing)</a:t>
            </a:r>
          </a:p>
          <a:p>
            <a:r>
              <a:rPr lang="en-US" dirty="0" smtClean="0"/>
              <a:t>We follow guidelines of the Association of Shelter Veterinarians</a:t>
            </a:r>
          </a:p>
          <a:p>
            <a:r>
              <a:rPr lang="en-US" dirty="0" smtClean="0"/>
              <a:t>We provide enrichment for our animals</a:t>
            </a:r>
          </a:p>
          <a:p>
            <a:pPr lvl="1"/>
            <a:r>
              <a:rPr lang="en-US" dirty="0" smtClean="0"/>
              <a:t>Music designed to calm</a:t>
            </a:r>
          </a:p>
          <a:p>
            <a:pPr lvl="1"/>
            <a:r>
              <a:rPr lang="en-US" dirty="0" smtClean="0"/>
              <a:t>Toys designed to stimulate</a:t>
            </a:r>
          </a:p>
          <a:p>
            <a:pPr lvl="1"/>
            <a:r>
              <a:rPr lang="en-US" dirty="0" smtClean="0"/>
              <a:t>Lots of volunteer interaction</a:t>
            </a:r>
          </a:p>
        </p:txBody>
      </p:sp>
      <p:sp>
        <p:nvSpPr>
          <p:cNvPr id="3" name="Title 2"/>
          <p:cNvSpPr>
            <a:spLocks noGrp="1"/>
          </p:cNvSpPr>
          <p:nvPr>
            <p:ph type="title"/>
          </p:nvPr>
        </p:nvSpPr>
        <p:spPr/>
        <p:txBody>
          <a:bodyPr/>
          <a:lstStyle/>
          <a:p>
            <a:r>
              <a:rPr lang="en-US" dirty="0" smtClean="0"/>
              <a:t>We’re at the leading edge</a:t>
            </a:r>
            <a:endParaRPr lang="en-US" dirty="0"/>
          </a:p>
        </p:txBody>
      </p:sp>
    </p:spTree>
  </p:cSld>
  <p:clrMapOvr>
    <a:masterClrMapping/>
  </p:clrMapOvr>
  <p:transition advTm="1630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00600" cy="4525963"/>
          </a:xfrm>
        </p:spPr>
        <p:txBody>
          <a:bodyPr>
            <a:normAutofit/>
          </a:bodyPr>
          <a:lstStyle/>
          <a:p>
            <a:r>
              <a:rPr lang="en-US" dirty="0" smtClean="0"/>
              <a:t>Developed by ASPCA</a:t>
            </a:r>
          </a:p>
          <a:p>
            <a:r>
              <a:rPr lang="en-US" dirty="0" smtClean="0"/>
              <a:t>Matches adopters with pets based on preferences and lifestyle</a:t>
            </a:r>
          </a:p>
          <a:p>
            <a:r>
              <a:rPr lang="en-US" dirty="0" smtClean="0"/>
              <a:t>Adopters can take brief survey; available online</a:t>
            </a:r>
          </a:p>
        </p:txBody>
      </p:sp>
      <p:sp>
        <p:nvSpPr>
          <p:cNvPr id="3" name="Title 2"/>
          <p:cNvSpPr>
            <a:spLocks noGrp="1"/>
          </p:cNvSpPr>
          <p:nvPr>
            <p:ph type="title"/>
          </p:nvPr>
        </p:nvSpPr>
        <p:spPr/>
        <p:txBody>
          <a:bodyPr>
            <a:normAutofit/>
          </a:bodyPr>
          <a:lstStyle/>
          <a:p>
            <a:r>
              <a:rPr lang="en-US" dirty="0" smtClean="0"/>
              <a:t>Meet Your Match</a:t>
            </a:r>
            <a:endParaRPr lang="en-US" dirty="0"/>
          </a:p>
        </p:txBody>
      </p:sp>
      <p:pic>
        <p:nvPicPr>
          <p:cNvPr id="6" name="Content Placeholder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10200" y="1524000"/>
            <a:ext cx="2862262" cy="28622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Donor pays the adoption fee for an animal.  </a:t>
            </a:r>
          </a:p>
          <a:p>
            <a:r>
              <a:rPr lang="en-US" dirty="0" smtClean="0"/>
              <a:t>When the animal is adopted, the adopter can choose to "paw it forward" and donate the adoption fee to another animal waiting for a home.</a:t>
            </a:r>
            <a:br>
              <a:rPr lang="en-US" dirty="0" smtClean="0"/>
            </a:b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Paw It Forward</a:t>
            </a:r>
            <a:endParaRPr lang="en-US" dirty="0"/>
          </a:p>
        </p:txBody>
      </p:sp>
      <p:pic>
        <p:nvPicPr>
          <p:cNvPr id="4" name="Picture 2" descr="http://www.happytailsanimalshelter.org/images/5815639caf1109455f58313cddcfcb0a_eig3.jpg"/>
          <p:cNvPicPr>
            <a:picLocks noChangeAspect="1" noChangeArrowheads="1"/>
          </p:cNvPicPr>
          <p:nvPr/>
        </p:nvPicPr>
        <p:blipFill>
          <a:blip r:embed="rId2" cstate="print"/>
          <a:srcRect/>
          <a:stretch>
            <a:fillRect/>
          </a:stretch>
        </p:blipFill>
        <p:spPr bwMode="auto">
          <a:xfrm>
            <a:off x="2286000" y="3733800"/>
            <a:ext cx="4343400" cy="190736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76800" cy="4525963"/>
          </a:xfrm>
        </p:spPr>
        <p:txBody>
          <a:bodyPr/>
          <a:lstStyle/>
          <a:p>
            <a:r>
              <a:rPr lang="en-US" dirty="0" smtClean="0"/>
              <a:t>ASPCA’s SAFER® is a predictive, consistent method for evaluating the probability of canine aggression in individual dogs.</a:t>
            </a:r>
            <a:endParaRPr lang="en-US" dirty="0"/>
          </a:p>
        </p:txBody>
      </p:sp>
      <p:sp>
        <p:nvSpPr>
          <p:cNvPr id="3" name="Title 2"/>
          <p:cNvSpPr>
            <a:spLocks noGrp="1"/>
          </p:cNvSpPr>
          <p:nvPr>
            <p:ph type="title"/>
          </p:nvPr>
        </p:nvSpPr>
        <p:spPr/>
        <p:txBody>
          <a:bodyPr>
            <a:normAutofit/>
          </a:bodyPr>
          <a:lstStyle/>
          <a:p>
            <a:r>
              <a:rPr lang="en-US" dirty="0" smtClean="0"/>
              <a:t>SAFER® Aggression Assessment</a:t>
            </a:r>
            <a:endParaRPr 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86400" y="1524000"/>
            <a:ext cx="2978989" cy="35988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4">
      <a:dk1>
        <a:sysClr val="windowText" lastClr="000000"/>
      </a:dk1>
      <a:lt1>
        <a:srgbClr val="A19574"/>
      </a:lt1>
      <a:dk2>
        <a:srgbClr val="4E3B30"/>
      </a:dk2>
      <a:lt2>
        <a:srgbClr val="FBEEC9"/>
      </a:lt2>
      <a:accent1>
        <a:srgbClr val="A17242"/>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42368</TotalTime>
  <Words>1970</Words>
  <Application>Microsoft Office PowerPoint</Application>
  <PresentationFormat>On-screen Show (4:3)</PresentationFormat>
  <Paragraphs>182</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Happy Tails Humane Society</vt:lpstr>
      <vt:lpstr>Who we are</vt:lpstr>
      <vt:lpstr>What we do</vt:lpstr>
      <vt:lpstr>Our shelter</vt:lpstr>
      <vt:lpstr>We have been growing!</vt:lpstr>
      <vt:lpstr>We’re at the leading edge</vt:lpstr>
      <vt:lpstr>Meet Your Match</vt:lpstr>
      <vt:lpstr>Paw It Forward</vt:lpstr>
      <vt:lpstr>SAFER® Aggression Assessment</vt:lpstr>
      <vt:lpstr>Pets for Life Community Outreach</vt:lpstr>
      <vt:lpstr>Adoptions continue to increase</vt:lpstr>
      <vt:lpstr>Shelter time continues to decrease</vt:lpstr>
      <vt:lpstr>But that’s not the whole story</vt:lpstr>
      <vt:lpstr>Healthcare is our top priority</vt:lpstr>
      <vt:lpstr>Zeus</vt:lpstr>
      <vt:lpstr>Cinnamon</vt:lpstr>
      <vt:lpstr>Charlie</vt:lpstr>
      <vt:lpstr>Tyson</vt:lpstr>
      <vt:lpstr>Daniel</vt:lpstr>
      <vt:lpstr>Humane Education</vt:lpstr>
      <vt:lpstr>No wonder we’re “a model shelter”!</vt:lpstr>
      <vt:lpstr>What we see in our future</vt:lpstr>
      <vt:lpstr>Please Let It Grow!</vt:lpstr>
      <vt:lpstr>The power of $5</vt:lpstr>
      <vt:lpstr>Stay in touch!</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Tails Humane Society</dc:title>
  <dc:creator>Shari</dc:creator>
  <cp:lastModifiedBy>Shari</cp:lastModifiedBy>
  <cp:revision>797</cp:revision>
  <dcterms:created xsi:type="dcterms:W3CDTF">2013-04-02T20:00:09Z</dcterms:created>
  <dcterms:modified xsi:type="dcterms:W3CDTF">2015-02-28T20:29:56Z</dcterms:modified>
</cp:coreProperties>
</file>