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comments+xml" PartName="/ppt/comments/comment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commentAuthors+xml" PartName="/ppt/commentAuthors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mAuthor clrIdx="0" id="0" initials="" lastIdx="1" name="Robert Wonser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comments/comment1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m authorId="0" idx="1">
    <p:pos x="6000" y="0"/>
    <p:text>https://www.youtube.com/watch?v=h7SpXGz-XOc</p:text>
  </p:cm>
</p:cmLst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/>
          <p:nvPr>
            <p:ph idx="2" type="hdr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Shape 4"/>
          <p:cNvSpPr txBox="1"/>
          <p:nvPr>
            <p:ph idx="10" type="dt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Shape 5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  <p:sp>
        <p:nvSpPr>
          <p:cNvPr id="7" name="Shape 7"/>
          <p:cNvSpPr txBox="1"/>
          <p:nvPr>
            <p:ph idx="11" type="ftr"/>
          </p:nvPr>
        </p:nvSpPr>
        <p:spPr>
          <a:xfrm>
            <a:off x="0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7" name="Shape 87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9" name="Shape 149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6" name="Shape 156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3" name="Shape 163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0" name="Shape 170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7" name="Shape 177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4" name="Shape 184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Shape 19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2" name="Shape 192"/>
          <p:cNvSpPr txBox="1"/>
          <p:nvPr>
            <p:ph idx="12" type="sldNum"/>
          </p:nvPr>
        </p:nvSpPr>
        <p:spPr>
          <a:xfrm>
            <a:off x="3884612" y="8685211"/>
            <a:ext cx="2971799" cy="457200"/>
          </a:xfrm>
          <a:prstGeom prst="rect">
            <a:avLst/>
          </a:prstGeom>
        </p:spPr>
        <p:txBody>
          <a:bodyPr anchorCtr="0" anchor="b" bIns="45700" lIns="91425" rIns="91425" tIns="4570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9" name="Shape 19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0" name="Shape 200"/>
          <p:cNvSpPr txBox="1"/>
          <p:nvPr>
            <p:ph idx="12" type="sldNum"/>
          </p:nvPr>
        </p:nvSpPr>
        <p:spPr>
          <a:xfrm>
            <a:off x="3884612" y="8685211"/>
            <a:ext cx="2971799" cy="457200"/>
          </a:xfrm>
          <a:prstGeom prst="rect">
            <a:avLst/>
          </a:prstGeom>
        </p:spPr>
        <p:txBody>
          <a:bodyPr anchorCtr="0" anchor="b" bIns="45700" lIns="91425" rIns="91425" tIns="4570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7" name="Shape 20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8" name="Shape 208"/>
          <p:cNvSpPr txBox="1"/>
          <p:nvPr>
            <p:ph idx="12" type="sldNum"/>
          </p:nvPr>
        </p:nvSpPr>
        <p:spPr>
          <a:xfrm>
            <a:off x="3884612" y="8685211"/>
            <a:ext cx="2971799" cy="457200"/>
          </a:xfrm>
          <a:prstGeom prst="rect">
            <a:avLst/>
          </a:prstGeom>
        </p:spPr>
        <p:txBody>
          <a:bodyPr anchorCtr="0" anchor="b" bIns="45700" lIns="91425" rIns="91425" tIns="4570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5" name="Shape 21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6" name="Shape 216"/>
          <p:cNvSpPr txBox="1"/>
          <p:nvPr>
            <p:ph idx="12" type="sldNum"/>
          </p:nvPr>
        </p:nvSpPr>
        <p:spPr>
          <a:xfrm>
            <a:off x="3884612" y="8685211"/>
            <a:ext cx="2971799" cy="457200"/>
          </a:xfrm>
          <a:prstGeom prst="rect">
            <a:avLst/>
          </a:prstGeom>
        </p:spPr>
        <p:txBody>
          <a:bodyPr anchorCtr="0" anchor="b" bIns="45700" lIns="91425" rIns="91425" tIns="4570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3" name="Shape 93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Shape 222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3" name="Shape 22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4" name="Shape 224"/>
          <p:cNvSpPr txBox="1"/>
          <p:nvPr>
            <p:ph idx="12" type="sldNum"/>
          </p:nvPr>
        </p:nvSpPr>
        <p:spPr>
          <a:xfrm>
            <a:off x="3884612" y="8685211"/>
            <a:ext cx="2971799" cy="457200"/>
          </a:xfrm>
          <a:prstGeom prst="rect">
            <a:avLst/>
          </a:prstGeom>
        </p:spPr>
        <p:txBody>
          <a:bodyPr anchorCtr="0" anchor="b" bIns="45700" lIns="91425" rIns="91425" tIns="4570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1" name="Shape 23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32" name="Shape 232"/>
          <p:cNvSpPr txBox="1"/>
          <p:nvPr>
            <p:ph idx="12" type="sldNum"/>
          </p:nvPr>
        </p:nvSpPr>
        <p:spPr>
          <a:xfrm>
            <a:off x="3884612" y="8685211"/>
            <a:ext cx="2971799" cy="457200"/>
          </a:xfrm>
          <a:prstGeom prst="rect">
            <a:avLst/>
          </a:prstGeom>
        </p:spPr>
        <p:txBody>
          <a:bodyPr anchorCtr="0" anchor="b" bIns="45700" lIns="91425" rIns="91425" tIns="4570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Shape 239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0" name="Shape 24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1" name="Shape 241"/>
          <p:cNvSpPr txBox="1"/>
          <p:nvPr>
            <p:ph idx="12" type="sldNum"/>
          </p:nvPr>
        </p:nvSpPr>
        <p:spPr>
          <a:xfrm>
            <a:off x="3884612" y="8685211"/>
            <a:ext cx="2971799" cy="457200"/>
          </a:xfrm>
          <a:prstGeom prst="rect">
            <a:avLst/>
          </a:prstGeom>
        </p:spPr>
        <p:txBody>
          <a:bodyPr anchorCtr="0" anchor="b" bIns="45700" lIns="91425" rIns="91425" tIns="4570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Shape 247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8" name="Shape 24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https://www.youtube.com/watch?v=h7SpXGz-XOc</a:t>
            </a:r>
          </a:p>
        </p:txBody>
      </p:sp>
      <p:sp>
        <p:nvSpPr>
          <p:cNvPr id="249" name="Shape 249"/>
          <p:cNvSpPr txBox="1"/>
          <p:nvPr>
            <p:ph idx="12" type="sldNum"/>
          </p:nvPr>
        </p:nvSpPr>
        <p:spPr>
          <a:xfrm>
            <a:off x="3884612" y="8685211"/>
            <a:ext cx="2971799" cy="457200"/>
          </a:xfrm>
          <a:prstGeom prst="rect">
            <a:avLst/>
          </a:prstGeom>
        </p:spPr>
        <p:txBody>
          <a:bodyPr anchorCtr="0" anchor="b" bIns="45700" lIns="91425" rIns="91425" tIns="4570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Shape 256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7" name="Shape 25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8" name="Shape 258"/>
          <p:cNvSpPr txBox="1"/>
          <p:nvPr>
            <p:ph idx="12" type="sldNum"/>
          </p:nvPr>
        </p:nvSpPr>
        <p:spPr>
          <a:xfrm>
            <a:off x="3884612" y="8685211"/>
            <a:ext cx="2971799" cy="457200"/>
          </a:xfrm>
          <a:prstGeom prst="rect">
            <a:avLst/>
          </a:prstGeom>
        </p:spPr>
        <p:txBody>
          <a:bodyPr anchorCtr="0" anchor="b" bIns="45700" lIns="91425" rIns="91425" tIns="4570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Shape 264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5" name="Shape 26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6" name="Shape 266"/>
          <p:cNvSpPr txBox="1"/>
          <p:nvPr>
            <p:ph idx="12" type="sldNum"/>
          </p:nvPr>
        </p:nvSpPr>
        <p:spPr>
          <a:xfrm>
            <a:off x="3884612" y="8685211"/>
            <a:ext cx="2971799" cy="457200"/>
          </a:xfrm>
          <a:prstGeom prst="rect">
            <a:avLst/>
          </a:prstGeom>
        </p:spPr>
        <p:txBody>
          <a:bodyPr anchorCtr="0" anchor="b" bIns="45700" lIns="91425" rIns="91425" tIns="4570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Shape 272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3" name="Shape 27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4" name="Shape 274"/>
          <p:cNvSpPr txBox="1"/>
          <p:nvPr>
            <p:ph idx="12" type="sldNum"/>
          </p:nvPr>
        </p:nvSpPr>
        <p:spPr>
          <a:xfrm>
            <a:off x="3884612" y="8685211"/>
            <a:ext cx="2971799" cy="457200"/>
          </a:xfrm>
          <a:prstGeom prst="rect">
            <a:avLst/>
          </a:prstGeom>
        </p:spPr>
        <p:txBody>
          <a:bodyPr anchorCtr="0" anchor="b" bIns="45700" lIns="91425" rIns="91425" tIns="4570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0" name="Shape 100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7" name="Shape 107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4" name="Shape 114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1" name="Shape 121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8" name="Shape 128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5" name="Shape 135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2" name="Shape 142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8" name="Shape 18"/>
          <p:cNvSpPr txBox="1"/>
          <p:nvPr>
            <p:ph idx="1" type="subTitle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3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2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9" name="Shape 19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" name="Shape 2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1" name="Shape 21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Two Conten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651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333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01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14300" lvl="3" marL="1600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14300" lvl="4" marL="2057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14300" lvl="5" marL="25146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5" name="Shape 75"/>
          <p:cNvSpPr txBox="1"/>
          <p:nvPr>
            <p:ph idx="2" type="body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651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333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01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14300" lvl="3" marL="1600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14300" lvl="4" marL="2057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14300" lvl="5" marL="25146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6" name="Shape 76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7" name="Shape 7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8" name="Shape 78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/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1" name="Shape 81"/>
          <p:cNvSpPr txBox="1"/>
          <p:nvPr>
            <p:ph idx="1" type="body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2" name="Shape 82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3" name="Shape 8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4" name="Shape 84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itle and Content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/>
          <p:nvPr>
            <p:ph type="title"/>
          </p:nvPr>
        </p:nvSpPr>
        <p:spPr>
          <a:xfrm>
            <a:off x="1600200" y="274637"/>
            <a:ext cx="7086600" cy="94456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4" name="Shape 24"/>
          <p:cNvSpPr txBox="1"/>
          <p:nvPr>
            <p:ph idx="1" type="body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5" name="Shape 25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6" name="Shape 2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Vertical Title and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1" name="Shape 31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2" name="Shape 3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3" name="Shape 33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Title and Vertical Tex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6" name="Shape 36"/>
          <p:cNvSpPr txBox="1"/>
          <p:nvPr>
            <p:ph idx="1" type="body"/>
          </p:nvPr>
        </p:nvSpPr>
        <p:spPr>
          <a:xfrm rot="5400000">
            <a:off x="2309018" y="-251619"/>
            <a:ext cx="4525961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7" name="Shape 37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8" name="Shape 3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9" name="Shape 39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Picture with Caption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/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2" name="Shape 42"/>
          <p:cNvSpPr/>
          <p:nvPr>
            <p:ph idx="2" type="pic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3" name="Shape 43"/>
          <p:cNvSpPr txBox="1"/>
          <p:nvPr>
            <p:ph idx="1" type="body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4" name="Shape 44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5" name="Shape 4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6" name="Shape 46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Content with Caption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/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9" name="Shape 49"/>
          <p:cNvSpPr txBox="1"/>
          <p:nvPr>
            <p:ph idx="1" type="body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0" name="Shape 50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1" name="Shape 51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Shape 5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3" name="Shape 53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6" name="Shape 5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7" name="Shape 57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0" name="Shape 60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1" name="Shape 6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2" name="Shape 62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Comparison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5" name="Shape 65"/>
          <p:cNvSpPr txBox="1"/>
          <p:nvPr>
            <p:ph idx="1" type="body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6" name="Shape 66"/>
          <p:cNvSpPr txBox="1"/>
          <p:nvPr>
            <p:ph idx="2" type="body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905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58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14300" lvl="2" marL="1143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27000" lvl="3" marL="1600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27000" lvl="4" marL="2057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27000" lvl="5" marL="25146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27000" lvl="6" marL="29718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27000" lvl="7" marL="34290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27000" lvl="8" marL="38862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7" name="Shape 67"/>
          <p:cNvSpPr txBox="1"/>
          <p:nvPr>
            <p:ph idx="3" type="body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Shape 68"/>
          <p:cNvSpPr txBox="1"/>
          <p:nvPr>
            <p:ph idx="4" type="body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905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58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14300" lvl="2" marL="1143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27000" lvl="3" marL="1600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27000" lvl="4" marL="2057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27000" lvl="5" marL="25146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27000" lvl="6" marL="29718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27000" lvl="7" marL="34290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27000" lvl="8" marL="38862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9" name="Shape 69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0" name="Shape 7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1" name="Shape 71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00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" name="Shape 11"/>
          <p:cNvSpPr txBox="1"/>
          <p:nvPr>
            <p:ph idx="1" type="body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Shape 12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  <p:pic>
        <p:nvPicPr>
          <p:cNvPr id="15" name="Shape 15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152400"/>
            <a:ext cx="9144000" cy="144780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01.jp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03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Relationship Id="rId3" Type="http://schemas.openxmlformats.org/officeDocument/2006/relationships/comments" Target="../comments/comment1.xml"/><Relationship Id="rId4" Type="http://schemas.openxmlformats.org/officeDocument/2006/relationships/hyperlink" Target="https://www.youtube.com/watch?v=h7SpXGz-XOc" TargetMode="External"/><Relationship Id="rId5" Type="http://schemas.openxmlformats.org/officeDocument/2006/relationships/image" Target="../media/image02.pn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/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Chapter </a:t>
            </a:r>
            <a:br>
              <a:rPr b="1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Sexual </a:t>
            </a:r>
            <a:r>
              <a:rPr b="1" lang="en-US" sz="3600"/>
              <a:t>Expression</a:t>
            </a:r>
          </a:p>
        </p:txBody>
      </p:sp>
      <p:sp>
        <p:nvSpPr>
          <p:cNvPr id="90" name="Shape 90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/>
          <p:nvPr>
            <p:ph type="title"/>
          </p:nvPr>
        </p:nvSpPr>
        <p:spPr>
          <a:xfrm>
            <a:off x="1600200" y="274637"/>
            <a:ext cx="7086600" cy="94456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Manual Stimulation of Genitals</a:t>
            </a:r>
          </a:p>
        </p:txBody>
      </p:sp>
      <p:sp>
        <p:nvSpPr>
          <p:cNvPr id="152" name="Shape 152"/>
          <p:cNvSpPr txBox="1"/>
          <p:nvPr>
            <p:ph idx="1" type="body"/>
          </p:nvPr>
        </p:nvSpPr>
        <p:spPr>
          <a:xfrm>
            <a:off x="914400" y="1600200"/>
            <a:ext cx="7772400" cy="45259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Individual differences with regard to manual stimulation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Most women need consistent touching through orgasm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Men may not like to be touched just after orgasm</a:t>
            </a:r>
          </a:p>
        </p:txBody>
      </p:sp>
      <p:sp>
        <p:nvSpPr>
          <p:cNvPr id="153" name="Shape 153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/>
          <p:nvPr>
            <p:ph type="title"/>
          </p:nvPr>
        </p:nvSpPr>
        <p:spPr>
          <a:xfrm>
            <a:off x="1600200" y="274637"/>
            <a:ext cx="7086600" cy="94456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Oral-Genital Stimulation</a:t>
            </a:r>
          </a:p>
        </p:txBody>
      </p:sp>
      <p:sp>
        <p:nvSpPr>
          <p:cNvPr id="159" name="Shape 159"/>
          <p:cNvSpPr txBox="1"/>
          <p:nvPr>
            <p:ph idx="1" type="body"/>
          </p:nvPr>
        </p:nvSpPr>
        <p:spPr>
          <a:xfrm>
            <a:off x="914400" y="1600200"/>
            <a:ext cx="7772400" cy="45259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Types: cunnilingus and fellatio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Acceptance varies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More unmarried people engaging in oral sex now than reported in Kinsey’s survey</a:t>
            </a:r>
          </a:p>
        </p:txBody>
      </p:sp>
      <p:sp>
        <p:nvSpPr>
          <p:cNvPr id="160" name="Shape 160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/>
          <p:nvPr>
            <p:ph type="title"/>
          </p:nvPr>
        </p:nvSpPr>
        <p:spPr>
          <a:xfrm>
            <a:off x="1600200" y="274637"/>
            <a:ext cx="7086600" cy="94456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Anal Stimulation</a:t>
            </a:r>
          </a:p>
        </p:txBody>
      </p:sp>
      <p:sp>
        <p:nvSpPr>
          <p:cNvPr id="166" name="Shape 166"/>
          <p:cNvSpPr txBox="1"/>
          <p:nvPr>
            <p:ph idx="1" type="body"/>
          </p:nvPr>
        </p:nvSpPr>
        <p:spPr>
          <a:xfrm>
            <a:off x="914400" y="1600200"/>
            <a:ext cx="7772400" cy="45259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Prevalence is lower than other forms of sexual activity, but the number of people who have engaged in anal sex is increasing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Health risk (HIV, other infections)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Lubricants and gentle insertion needed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Anilingus/rimming</a:t>
            </a:r>
          </a:p>
        </p:txBody>
      </p:sp>
      <p:sp>
        <p:nvSpPr>
          <p:cNvPr id="167" name="Shape 167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 txBox="1"/>
          <p:nvPr>
            <p:ph type="title"/>
          </p:nvPr>
        </p:nvSpPr>
        <p:spPr>
          <a:xfrm>
            <a:off x="1600200" y="274637"/>
            <a:ext cx="7086600" cy="94456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Coitus and Coital Positions</a:t>
            </a:r>
          </a:p>
        </p:txBody>
      </p:sp>
      <p:sp>
        <p:nvSpPr>
          <p:cNvPr id="173" name="Shape 173"/>
          <p:cNvSpPr txBox="1"/>
          <p:nvPr>
            <p:ph idx="1" type="body"/>
          </p:nvPr>
        </p:nvSpPr>
        <p:spPr>
          <a:xfrm>
            <a:off x="914400" y="1600200"/>
            <a:ext cx="7772400" cy="45259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Position variations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Man or woman above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Face to face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Side-lying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Rear entry</a:t>
            </a:r>
          </a:p>
        </p:txBody>
      </p:sp>
      <p:sp>
        <p:nvSpPr>
          <p:cNvPr id="174" name="Shape 174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 txBox="1"/>
          <p:nvPr>
            <p:ph type="title"/>
          </p:nvPr>
        </p:nvSpPr>
        <p:spPr>
          <a:xfrm>
            <a:off x="1600200" y="274637"/>
            <a:ext cx="7086600" cy="94456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Is Your Favorite Intercourse Position?</a:t>
            </a:r>
          </a:p>
        </p:txBody>
      </p:sp>
      <p:pic>
        <p:nvPicPr>
          <p:cNvPr id="180" name="Shape 18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4000" y="2324100"/>
            <a:ext cx="8635999" cy="2209799"/>
          </a:xfrm>
          <a:prstGeom prst="rect">
            <a:avLst/>
          </a:prstGeom>
          <a:noFill/>
          <a:ln>
            <a:noFill/>
          </a:ln>
        </p:spPr>
      </p:pic>
      <p:sp>
        <p:nvSpPr>
          <p:cNvPr id="181" name="Shape 181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 txBox="1"/>
          <p:nvPr>
            <p:ph type="title"/>
          </p:nvPr>
        </p:nvSpPr>
        <p:spPr>
          <a:xfrm>
            <a:off x="1600200" y="274637"/>
            <a:ext cx="7086600" cy="94456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Tantric Intercourse</a:t>
            </a:r>
          </a:p>
        </p:txBody>
      </p:sp>
      <p:sp>
        <p:nvSpPr>
          <p:cNvPr id="187" name="Shape 187"/>
          <p:cNvSpPr txBox="1"/>
          <p:nvPr>
            <p:ph idx="1" type="body"/>
          </p:nvPr>
        </p:nvSpPr>
        <p:spPr>
          <a:xfrm>
            <a:off x="914400" y="1600200"/>
            <a:ext cx="7772400" cy="45259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Eastern path to spiritual enlightenment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Sexual expression considered a form of spiritual meditation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Involves control and delay of male orgasm with focus on harmony with partner</a:t>
            </a:r>
          </a:p>
        </p:txBody>
      </p:sp>
      <p:sp>
        <p:nvSpPr>
          <p:cNvPr id="188" name="Shape 188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/>
          <p:nvPr>
            <p:ph type="title"/>
          </p:nvPr>
        </p:nvSpPr>
        <p:spPr>
          <a:xfrm>
            <a:off x="1600200" y="274637"/>
            <a:ext cx="7086600" cy="94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Sexual Variation</a:t>
            </a:r>
          </a:p>
        </p:txBody>
      </p:sp>
      <p:sp>
        <p:nvSpPr>
          <p:cNvPr id="195" name="Shape 195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en-US"/>
              <a:t>sexual variation </a:t>
            </a:r>
            <a:r>
              <a:rPr lang="en-US"/>
              <a:t>is behavior in which less than the majority of individuals engage in. Not abnormal, as it varies widely by culture.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6" name="Shape 196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 txBox="1"/>
          <p:nvPr>
            <p:ph type="title"/>
          </p:nvPr>
        </p:nvSpPr>
        <p:spPr>
          <a:xfrm>
            <a:off x="1600200" y="274637"/>
            <a:ext cx="7086600" cy="94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Paraphilia</a:t>
            </a:r>
          </a:p>
        </p:txBody>
      </p:sp>
      <p:sp>
        <p:nvSpPr>
          <p:cNvPr id="203" name="Shape 203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en-US" sz="2600"/>
              <a:t>Paraphilia </a:t>
            </a:r>
            <a:r>
              <a:rPr lang="en-US" sz="2600"/>
              <a:t>- recurring intense sexually arousing fantasies, urges or behaviors involving nonhuman objects, suffering or humiliation, or children or other nonconsenting individuals or animals. Tend to be injurious, compulsive, long-standing and may be consenting or nonconsenting.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2600"/>
          </a:p>
          <a:p>
            <a:pPr lvl="0">
              <a:spcBef>
                <a:spcPts val="0"/>
              </a:spcBef>
              <a:buClr>
                <a:schemeClr val="dk1"/>
              </a:buClr>
              <a:buSzPct val="42307"/>
              <a:buFont typeface="Arial"/>
              <a:buNone/>
            </a:pPr>
            <a:r>
              <a:rPr b="1" lang="en-US" sz="2600"/>
              <a:t>Para </a:t>
            </a:r>
            <a:r>
              <a:rPr lang="en-US" sz="2600"/>
              <a:t>(prefix): A prefix with many meanings, including: alongside of, beside, near, resembling, beyond, apart from, and abnormal.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sz="2600"/>
          </a:p>
        </p:txBody>
      </p:sp>
      <p:sp>
        <p:nvSpPr>
          <p:cNvPr id="204" name="Shape 204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 txBox="1"/>
          <p:nvPr>
            <p:ph type="title"/>
          </p:nvPr>
        </p:nvSpPr>
        <p:spPr>
          <a:xfrm>
            <a:off x="1600200" y="274650"/>
            <a:ext cx="7440900" cy="94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Domination and </a:t>
            </a:r>
            <a:br>
              <a:rPr lang="en-US"/>
            </a:br>
            <a:r>
              <a:rPr lang="en-US"/>
              <a:t>Submission</a:t>
            </a:r>
          </a:p>
        </p:txBody>
      </p:sp>
      <p:sp>
        <p:nvSpPr>
          <p:cNvPr id="211" name="Shape 211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Form of consensual fantasy sex involving no pain with perceived power as the central element.</a:t>
            </a:r>
          </a:p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rPr lang="en-US"/>
              <a:t>Used to be called officially sadomasochism (S&amp;M)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2" name="Shape 212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/>
          <p:cNvSpPr txBox="1"/>
          <p:nvPr>
            <p:ph type="title"/>
          </p:nvPr>
        </p:nvSpPr>
        <p:spPr>
          <a:xfrm>
            <a:off x="1600200" y="274637"/>
            <a:ext cx="7086600" cy="94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Noncoercive Paraphilias</a:t>
            </a:r>
          </a:p>
        </p:txBody>
      </p:sp>
      <p:sp>
        <p:nvSpPr>
          <p:cNvPr id="219" name="Shape 219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en-US"/>
              <a:t>Fetishism </a:t>
            </a:r>
            <a:r>
              <a:rPr lang="en-US"/>
              <a:t>is sexual attraction to objects. Object is desired or preferred for sexual arousal.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rPr b="1" lang="en-US"/>
              <a:t>Transvestism</a:t>
            </a:r>
            <a:r>
              <a:rPr lang="en-US"/>
              <a:t> is the wearing of clothes of the other sex, usually for sexual arousal.</a:t>
            </a:r>
          </a:p>
        </p:txBody>
      </p:sp>
      <p:sp>
        <p:nvSpPr>
          <p:cNvPr id="220" name="Shape 220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/>
          <p:nvPr>
            <p:ph type="title"/>
          </p:nvPr>
        </p:nvSpPr>
        <p:spPr>
          <a:xfrm>
            <a:off x="1600200" y="274637"/>
            <a:ext cx="7086600" cy="94456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Celibacy</a:t>
            </a:r>
          </a:p>
        </p:txBody>
      </p:sp>
      <p:sp>
        <p:nvSpPr>
          <p:cNvPr id="96" name="Shape 96"/>
          <p:cNvSpPr txBox="1"/>
          <p:nvPr>
            <p:ph idx="1" type="body"/>
          </p:nvPr>
        </p:nvSpPr>
        <p:spPr>
          <a:xfrm>
            <a:off x="914400" y="1600200"/>
            <a:ext cx="7772400" cy="45259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Types of celibacy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Complete celibacy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Partial celibacy</a:t>
            </a:r>
          </a:p>
        </p:txBody>
      </p:sp>
      <p:sp>
        <p:nvSpPr>
          <p:cNvPr id="97" name="Shape 97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Shape 226"/>
          <p:cNvSpPr txBox="1"/>
          <p:nvPr>
            <p:ph type="title"/>
          </p:nvPr>
        </p:nvSpPr>
        <p:spPr>
          <a:xfrm>
            <a:off x="1600200" y="274637"/>
            <a:ext cx="7086600" cy="94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/>
              <a:t>Coercive Paraphilias</a:t>
            </a:r>
          </a:p>
        </p:txBody>
      </p:sp>
      <p:sp>
        <p:nvSpPr>
          <p:cNvPr id="227" name="Shape 227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en-US"/>
              <a:t>Zoophilia</a:t>
            </a:r>
            <a:r>
              <a:rPr lang="en-US"/>
              <a:t> involves animals as the preferred sexual outlet even when other outlets are available. </a:t>
            </a:r>
          </a:p>
          <a:p>
            <a:pPr lvl="0">
              <a:spcBef>
                <a:spcPts val="0"/>
              </a:spcBef>
              <a:buNone/>
            </a:pPr>
            <a:r>
              <a:rPr b="1" lang="en-US"/>
              <a:t>Voyeurism</a:t>
            </a:r>
            <a:r>
              <a:rPr lang="en-US"/>
              <a:t> is the nonconsensual and secret observation of others for the purpose of sexual arousal.</a:t>
            </a:r>
          </a:p>
          <a:p>
            <a:pPr lvl="0">
              <a:spcBef>
                <a:spcPts val="0"/>
              </a:spcBef>
              <a:buNone/>
            </a:pPr>
            <a:r>
              <a:rPr b="1" lang="en-US"/>
              <a:t>Exhibitionism </a:t>
            </a:r>
            <a:r>
              <a:rPr lang="en-US"/>
              <a:t>exposure of the genitals to a nonconsenting stranger.</a:t>
            </a:r>
          </a:p>
        </p:txBody>
      </p:sp>
      <p:sp>
        <p:nvSpPr>
          <p:cNvPr id="228" name="Shape 228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4"/>
          <p:cNvSpPr txBox="1"/>
          <p:nvPr>
            <p:ph type="title"/>
          </p:nvPr>
        </p:nvSpPr>
        <p:spPr>
          <a:xfrm>
            <a:off x="1600200" y="274637"/>
            <a:ext cx="7086600" cy="94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/>
              <a:t>Coercive Paraphilias</a:t>
            </a:r>
          </a:p>
        </p:txBody>
      </p:sp>
      <p:sp>
        <p:nvSpPr>
          <p:cNvPr id="235" name="Shape 235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en-US"/>
              <a:t>Telephone scatologia</a:t>
            </a:r>
            <a:r>
              <a:rPr lang="en-US"/>
              <a:t> nonconsensual telephoning of strangers and often involves obscene language.</a:t>
            </a:r>
          </a:p>
          <a:p>
            <a:pPr lvl="0">
              <a:spcBef>
                <a:spcPts val="0"/>
              </a:spcBef>
              <a:buNone/>
            </a:pPr>
            <a:r>
              <a:rPr b="1" lang="en-US"/>
              <a:t>Frotteurism</a:t>
            </a:r>
            <a:r>
              <a:rPr lang="en-US"/>
              <a:t> involves touching or rubbing against a nonconsenting person for the purpose of sexual arousal.</a:t>
            </a:r>
          </a:p>
          <a:p>
            <a:pPr lvl="0">
              <a:spcBef>
                <a:spcPts val="0"/>
              </a:spcBef>
              <a:buNone/>
            </a:pPr>
            <a:r>
              <a:rPr b="1" lang="en-US"/>
              <a:t>Necrophilia</a:t>
            </a:r>
            <a:r>
              <a:rPr lang="en-US"/>
              <a:t> is sexual activity with a corpse.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236" name="Shape 23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02000" y="5437200"/>
            <a:ext cx="2421599" cy="1210799"/>
          </a:xfrm>
          <a:prstGeom prst="rect">
            <a:avLst/>
          </a:prstGeom>
          <a:noFill/>
          <a:ln>
            <a:noFill/>
          </a:ln>
        </p:spPr>
      </p:pic>
      <p:sp>
        <p:nvSpPr>
          <p:cNvPr id="237" name="Shape 237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hape 243"/>
          <p:cNvSpPr txBox="1"/>
          <p:nvPr>
            <p:ph type="title"/>
          </p:nvPr>
        </p:nvSpPr>
        <p:spPr>
          <a:xfrm>
            <a:off x="1600200" y="274637"/>
            <a:ext cx="7086600" cy="94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Coercive Paraphilias</a:t>
            </a:r>
          </a:p>
        </p:txBody>
      </p:sp>
      <p:sp>
        <p:nvSpPr>
          <p:cNvPr id="244" name="Shape 244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en-US"/>
              <a:t>Pedophilia</a:t>
            </a:r>
            <a:r>
              <a:rPr lang="en-US"/>
              <a:t> refers to sexual arousal and contact with children aged 13 or younger by adults. Person must be at least 16 and at least 5 years older than the child. Illegal in all states.</a:t>
            </a:r>
          </a:p>
          <a:p>
            <a:pPr lvl="0">
              <a:spcBef>
                <a:spcPts val="0"/>
              </a:spcBef>
              <a:buNone/>
            </a:pPr>
            <a:r>
              <a:rPr lang="en-US"/>
              <a:t>For people with pedophilia the youth of the child is more important than gender. Heterosexual and gay men may be periodically attracted to boys; gay men with pedophilia are less attracted to girls. </a:t>
            </a:r>
          </a:p>
        </p:txBody>
      </p:sp>
      <p:sp>
        <p:nvSpPr>
          <p:cNvPr id="245" name="Shape 245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hape 251"/>
          <p:cNvSpPr txBox="1"/>
          <p:nvPr>
            <p:ph type="title"/>
          </p:nvPr>
        </p:nvSpPr>
        <p:spPr>
          <a:xfrm>
            <a:off x="1600200" y="274637"/>
            <a:ext cx="7086600" cy="94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Pedophilia</a:t>
            </a:r>
          </a:p>
        </p:txBody>
      </p:sp>
      <p:sp>
        <p:nvSpPr>
          <p:cNvPr id="252" name="Shape 252"/>
          <p:cNvSpPr txBox="1"/>
          <p:nvPr>
            <p:ph idx="1" type="body"/>
          </p:nvPr>
        </p:nvSpPr>
        <p:spPr>
          <a:xfrm>
            <a:off x="0" y="1517150"/>
            <a:ext cx="7249500" cy="5340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The majority of people who act on pedophilia know their victim. </a:t>
            </a:r>
          </a:p>
          <a:p>
            <a:pPr lvl="0">
              <a:spcBef>
                <a:spcPts val="0"/>
              </a:spcBef>
              <a:buNone/>
            </a:pPr>
            <a:r>
              <a:rPr lang="en-US"/>
              <a:t>About half have been married. Fondling and masturbation are the most common activities. </a:t>
            </a:r>
          </a:p>
          <a:p>
            <a:pPr lvl="0">
              <a:spcBef>
                <a:spcPts val="0"/>
              </a:spcBef>
              <a:buNone/>
            </a:pPr>
            <a:r>
              <a:rPr lang="en-US"/>
              <a:t>Few reported females with pedophilia; underreported for two reasons: 1)stereotypes of nurturance and 2)pedophilic activities may not be recognized as such or viewed positively.</a:t>
            </a:r>
          </a:p>
        </p:txBody>
      </p:sp>
      <p:pic>
        <p:nvPicPr>
          <p:cNvPr id="253" name="Shape 253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648548" y="4911348"/>
            <a:ext cx="2447974" cy="1377149"/>
          </a:xfrm>
          <a:prstGeom prst="rect">
            <a:avLst/>
          </a:prstGeom>
          <a:noFill/>
          <a:ln>
            <a:noFill/>
          </a:ln>
        </p:spPr>
      </p:pic>
      <p:sp>
        <p:nvSpPr>
          <p:cNvPr id="254" name="Shape 254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Shape 260"/>
          <p:cNvSpPr txBox="1"/>
          <p:nvPr>
            <p:ph type="title"/>
          </p:nvPr>
        </p:nvSpPr>
        <p:spPr>
          <a:xfrm>
            <a:off x="1600200" y="274637"/>
            <a:ext cx="7086600" cy="94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Coercive Paraphilias</a:t>
            </a:r>
          </a:p>
        </p:txBody>
      </p:sp>
      <p:sp>
        <p:nvSpPr>
          <p:cNvPr id="261" name="Shape 261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en-US"/>
              <a:t>Sexual sadism</a:t>
            </a:r>
            <a:r>
              <a:rPr lang="en-US"/>
              <a:t> sexual urges or fantasies of intentionally inflicting real physical or psychological pain or suffering on a person.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rPr b="1" lang="en-US"/>
              <a:t>Sexual masochism</a:t>
            </a:r>
            <a:r>
              <a:rPr lang="en-US"/>
              <a:t> urge or fantasy of being humiliated or made to suffer through real behaviors, not simulated ones.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2" name="Shape 262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Shape 268"/>
          <p:cNvSpPr txBox="1"/>
          <p:nvPr>
            <p:ph type="title"/>
          </p:nvPr>
        </p:nvSpPr>
        <p:spPr>
          <a:xfrm>
            <a:off x="1600200" y="274637"/>
            <a:ext cx="7086600" cy="94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Coercive Paraphilias</a:t>
            </a:r>
          </a:p>
        </p:txBody>
      </p:sp>
      <p:sp>
        <p:nvSpPr>
          <p:cNvPr id="269" name="Shape 269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en-US"/>
              <a:t>BDSM </a:t>
            </a:r>
            <a:r>
              <a:rPr lang="en-US"/>
              <a:t>bondage, discipline, sadism, and masochism.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rPr b="1" lang="en-US"/>
              <a:t>Autoerotic asphyxia </a:t>
            </a:r>
            <a:r>
              <a:rPr lang="en-US"/>
              <a:t>a form of sexual masochism linking strangulation with masturbatory activities. </a:t>
            </a:r>
          </a:p>
        </p:txBody>
      </p:sp>
      <p:sp>
        <p:nvSpPr>
          <p:cNvPr id="270" name="Shape 270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Shape 276"/>
          <p:cNvSpPr txBox="1"/>
          <p:nvPr>
            <p:ph type="title"/>
          </p:nvPr>
        </p:nvSpPr>
        <p:spPr>
          <a:xfrm>
            <a:off x="1600200" y="274637"/>
            <a:ext cx="7086600" cy="94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Origins and Treatment of Paraphilias</a:t>
            </a:r>
          </a:p>
        </p:txBody>
      </p:sp>
      <p:sp>
        <p:nvSpPr>
          <p:cNvPr id="277" name="Shape 277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Paraphilias likely result of social/environmental, psychological and biological factors.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rPr lang="en-US"/>
              <a:t>They are difficult to treat and relapses occur.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rPr lang="en-US"/>
              <a:t>Prevention programs may be the most effective way to address paraphilias.</a:t>
            </a:r>
          </a:p>
        </p:txBody>
      </p:sp>
      <p:sp>
        <p:nvSpPr>
          <p:cNvPr id="278" name="Shape 278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/>
          <p:nvPr>
            <p:ph type="title"/>
          </p:nvPr>
        </p:nvSpPr>
        <p:spPr>
          <a:xfrm>
            <a:off x="1600200" y="274637"/>
            <a:ext cx="7086600" cy="94456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Reasons for or Benefits of Celibacy</a:t>
            </a:r>
          </a:p>
        </p:txBody>
      </p:sp>
      <p:sp>
        <p:nvSpPr>
          <p:cNvPr id="103" name="Shape 103"/>
          <p:cNvSpPr txBox="1"/>
          <p:nvPr>
            <p:ph idx="1" type="body"/>
          </p:nvPr>
        </p:nvSpPr>
        <p:spPr>
          <a:xfrm>
            <a:off x="914400" y="1600200"/>
            <a:ext cx="7772400" cy="45259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Religious, moral beliefs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Waiting for the appropriate person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Learning about other aspects of self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Health considerations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During substance abuse recovery</a:t>
            </a:r>
          </a:p>
        </p:txBody>
      </p:sp>
      <p:sp>
        <p:nvSpPr>
          <p:cNvPr id="104" name="Shape 104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/>
          <p:nvPr>
            <p:ph type="title"/>
          </p:nvPr>
        </p:nvSpPr>
        <p:spPr>
          <a:xfrm>
            <a:off x="1600200" y="274637"/>
            <a:ext cx="7086600" cy="94456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Erotic Dreams</a:t>
            </a:r>
          </a:p>
        </p:txBody>
      </p:sp>
      <p:sp>
        <p:nvSpPr>
          <p:cNvPr id="110" name="Shape 110"/>
          <p:cNvSpPr txBox="1"/>
          <p:nvPr>
            <p:ph idx="1" type="body"/>
          </p:nvPr>
        </p:nvSpPr>
        <p:spPr>
          <a:xfrm>
            <a:off x="914400" y="1600200"/>
            <a:ext cx="7772400" cy="45259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Expression and exploration of desires taking place within the mind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Nocturnal orgasm	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Shape 111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/>
          <p:nvPr>
            <p:ph type="title"/>
          </p:nvPr>
        </p:nvSpPr>
        <p:spPr>
          <a:xfrm>
            <a:off x="1600200" y="274637"/>
            <a:ext cx="7086600" cy="94456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Erotic Fantasy </a:t>
            </a:r>
          </a:p>
        </p:txBody>
      </p:sp>
      <p:sp>
        <p:nvSpPr>
          <p:cNvPr id="117" name="Shape 117"/>
          <p:cNvSpPr txBox="1"/>
          <p:nvPr>
            <p:ph idx="1" type="body"/>
          </p:nvPr>
        </p:nvSpPr>
        <p:spPr>
          <a:xfrm>
            <a:off x="914400" y="1600200"/>
            <a:ext cx="7772400" cy="45259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Can occur during daydreams, masturbation, or during sexual encounters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95% of women and men fantasize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Fantasy content among heterosexual, bisexual, and homosexual individuals are similar, except for sex of imagined partner</a:t>
            </a:r>
          </a:p>
        </p:txBody>
      </p:sp>
      <p:sp>
        <p:nvSpPr>
          <p:cNvPr id="118" name="Shape 118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/>
          <p:nvPr>
            <p:ph type="title"/>
          </p:nvPr>
        </p:nvSpPr>
        <p:spPr>
          <a:xfrm>
            <a:off x="1600200" y="274637"/>
            <a:ext cx="7086600" cy="94456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Sexual Fantasy</a:t>
            </a:r>
          </a:p>
        </p:txBody>
      </p:sp>
      <p:sp>
        <p:nvSpPr>
          <p:cNvPr id="124" name="Shape 124"/>
          <p:cNvSpPr txBox="1"/>
          <p:nvPr>
            <p:ph idx="1" type="body"/>
          </p:nvPr>
        </p:nvSpPr>
        <p:spPr>
          <a:xfrm>
            <a:off x="914400" y="1600200"/>
            <a:ext cx="7772400" cy="45259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Function of sexual fantasies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Source of pleasure and arousal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Overcome sexual anxiety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Acceptable expression of socially unacceptable behavior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Impact of personal religious views on fantasy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Gender similarities and differences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Fantasies: Help or hindrance?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Most research points to helpful</a:t>
            </a: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Shape 125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/>
          <p:nvPr>
            <p:ph type="title"/>
          </p:nvPr>
        </p:nvSpPr>
        <p:spPr>
          <a:xfrm>
            <a:off x="1600200" y="274637"/>
            <a:ext cx="7086600" cy="94456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Perspectives on Masturbation</a:t>
            </a:r>
          </a:p>
        </p:txBody>
      </p:sp>
      <p:sp>
        <p:nvSpPr>
          <p:cNvPr id="131" name="Shape 131"/>
          <p:cNvSpPr txBox="1"/>
          <p:nvPr>
            <p:ph idx="1" type="body"/>
          </p:nvPr>
        </p:nvSpPr>
        <p:spPr>
          <a:xfrm>
            <a:off x="914400" y="1600200"/>
            <a:ext cx="7772400" cy="45259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Traditional condemnation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Viewed as non-procreational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Erroneous health concerns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Freud considered it immature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Contemporary research has established that it is not harmful </a:t>
            </a:r>
          </a:p>
        </p:txBody>
      </p:sp>
      <p:sp>
        <p:nvSpPr>
          <p:cNvPr id="132" name="Shape 132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/>
          <p:nvPr>
            <p:ph type="title"/>
          </p:nvPr>
        </p:nvSpPr>
        <p:spPr>
          <a:xfrm>
            <a:off x="1600200" y="274637"/>
            <a:ext cx="7086600" cy="94456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Purposes for Masturbation</a:t>
            </a:r>
          </a:p>
        </p:txBody>
      </p:sp>
      <p:sp>
        <p:nvSpPr>
          <p:cNvPr id="138" name="Shape 138"/>
          <p:cNvSpPr txBox="1"/>
          <p:nvPr>
            <p:ph idx="1" type="body"/>
          </p:nvPr>
        </p:nvSpPr>
        <p:spPr>
          <a:xfrm>
            <a:off x="914400" y="1600200"/>
            <a:ext cx="7772400" cy="45259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Relieves sexual tension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Means of self-exploration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Assists in physical relaxation</a:t>
            </a:r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Shape 139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/>
          <p:nvPr>
            <p:ph type="title"/>
          </p:nvPr>
        </p:nvSpPr>
        <p:spPr>
          <a:xfrm>
            <a:off x="1600200" y="274637"/>
            <a:ext cx="7086600" cy="94456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Kissing and Touching</a:t>
            </a:r>
          </a:p>
        </p:txBody>
      </p:sp>
      <p:sp>
        <p:nvSpPr>
          <p:cNvPr id="145" name="Shape 145"/>
          <p:cNvSpPr txBox="1"/>
          <p:nvPr>
            <p:ph idx="1" type="body"/>
          </p:nvPr>
        </p:nvSpPr>
        <p:spPr>
          <a:xfrm>
            <a:off x="914400" y="1600200"/>
            <a:ext cx="7772400" cy="490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Kissing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Cross-cultural practices and attitudes toward kissing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Touching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Cornerstone of human sexuality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Whole body is responsive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Personal preferences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Specific erogenous zones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Tribadism (a sex act in which a woman rubs her vulva against her partner's body for sexual stimulation, especially for ample stimulation of the clitoris. )</a:t>
            </a: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Shape 146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lang="en-US"/>
              <a:t>‹#›</a:t>
            </a:fld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