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charts/chart2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0" r:id="rId2"/>
  </p:sldMasterIdLst>
  <p:notesMasterIdLst>
    <p:notesMasterId r:id="rId22"/>
  </p:notesMasterIdLst>
  <p:handoutMasterIdLst>
    <p:handoutMasterId r:id="rId23"/>
  </p:handoutMasterIdLst>
  <p:sldIdLst>
    <p:sldId id="409" r:id="rId3"/>
    <p:sldId id="589" r:id="rId4"/>
    <p:sldId id="540" r:id="rId5"/>
    <p:sldId id="413" r:id="rId6"/>
    <p:sldId id="610" r:id="rId7"/>
    <p:sldId id="554" r:id="rId8"/>
    <p:sldId id="555" r:id="rId9"/>
    <p:sldId id="557" r:id="rId10"/>
    <p:sldId id="594" r:id="rId11"/>
    <p:sldId id="487" r:id="rId12"/>
    <p:sldId id="603" r:id="rId13"/>
    <p:sldId id="601" r:id="rId14"/>
    <p:sldId id="607" r:id="rId15"/>
    <p:sldId id="604" r:id="rId16"/>
    <p:sldId id="585" r:id="rId17"/>
    <p:sldId id="586" r:id="rId18"/>
    <p:sldId id="609" r:id="rId19"/>
    <p:sldId id="590" r:id="rId20"/>
    <p:sldId id="606" r:id="rId21"/>
  </p:sldIdLst>
  <p:sldSz cx="9144000" cy="6858000" type="screen4x3"/>
  <p:notesSz cx="6985000" cy="92837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96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4" userDrawn="1">
          <p15:clr>
            <a:srgbClr val="A4A3A4"/>
          </p15:clr>
        </p15:guide>
        <p15:guide id="2" pos="220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503"/>
    <a:srgbClr val="FECF00"/>
    <a:srgbClr val="BF0A30"/>
    <a:srgbClr val="D7E4BD"/>
    <a:srgbClr val="002868"/>
    <a:srgbClr val="FFDB00"/>
    <a:srgbClr val="282828"/>
    <a:srgbClr val="B9B9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11" autoAdjust="0"/>
    <p:restoredTop sz="84393" autoAdjust="0"/>
  </p:normalViewPr>
  <p:slideViewPr>
    <p:cSldViewPr snapToGrid="0" snapToObjects="1">
      <p:cViewPr varScale="1">
        <p:scale>
          <a:sx n="112" d="100"/>
          <a:sy n="112" d="100"/>
        </p:scale>
        <p:origin x="1758" y="114"/>
      </p:cViewPr>
      <p:guideLst>
        <p:guide orient="horz" pos="2496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41" d="100"/>
          <a:sy n="41" d="100"/>
        </p:scale>
        <p:origin x="-2347" y="-82"/>
      </p:cViewPr>
      <p:guideLst>
        <p:guide orient="horz" pos="2924"/>
        <p:guide pos="220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Katie%20Bradshaw\Desktop\ENC_Ferry_Scenario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Chart%20in%20Microsoft%20Office%20PowerPoint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8017731716697"/>
          <c:y val="5.5914625255176403E-2"/>
          <c:w val="0.67194638883929703"/>
          <c:h val="0.78730501496677496"/>
        </c:manualLayout>
      </c:layout>
      <c:barChart>
        <c:barDir val="col"/>
        <c:grouping val="clustered"/>
        <c:varyColors val="0"/>
        <c:ser>
          <c:idx val="0"/>
          <c:order val="0"/>
          <c:tx>
            <c:v>Year 1 Monthly Ridership</c:v>
          </c:tx>
          <c:invertIfNegative val="0"/>
          <c:cat>
            <c:strRef>
              <c:f>'Modeled Ridership'!$B$2:$M$2</c:f>
              <c:strCache>
                <c:ptCount val="12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'Modeled Ridership'!$B$3:$M$3</c:f>
              <c:numCache>
                <c:formatCode>_(* #,##0_);_(* \(#,##0\);_(* "-"??_);_(@_)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6197.7369189287801</c:v>
                </c:pt>
                <c:pt idx="4">
                  <c:v>11811.999878362771</c:v>
                </c:pt>
                <c:pt idx="5">
                  <c:v>17051.787337563612</c:v>
                </c:pt>
                <c:pt idx="6">
                  <c:v>23591</c:v>
                </c:pt>
                <c:pt idx="7">
                  <c:v>21408.552320906059</c:v>
                </c:pt>
                <c:pt idx="8">
                  <c:v>14498.84963610193</c:v>
                </c:pt>
                <c:pt idx="9">
                  <c:v>8639.2406592738243</c:v>
                </c:pt>
                <c:pt idx="10">
                  <c:v>3777.1170825984432</c:v>
                </c:pt>
                <c:pt idx="11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FC0-4055-A142-E64EB38C3E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0661568"/>
        <c:axId val="180632400"/>
      </c:barChart>
      <c:catAx>
        <c:axId val="1806615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80632400"/>
        <c:crosses val="autoZero"/>
        <c:auto val="1"/>
        <c:lblAlgn val="ctr"/>
        <c:lblOffset val="100"/>
        <c:noMultiLvlLbl val="0"/>
      </c:catAx>
      <c:valAx>
        <c:axId val="180632400"/>
        <c:scaling>
          <c:orientation val="minMax"/>
        </c:scaling>
        <c:delete val="0"/>
        <c:axPos val="l"/>
        <c:numFmt formatCode="_(* #,##0_);_(* \(#,##0\);_(* &quot;-&quot;??_);_(@_)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8066156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9159199290385995"/>
          <c:y val="0.37253021037345002"/>
          <c:w val="0.20434670818171899"/>
          <c:h val="0.14390237678623499"/>
        </c:manualLayout>
      </c:layout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spPr>
    <a:ln>
      <a:solidFill>
        <a:srgbClr val="002868"/>
      </a:solidFill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'[Chart in Microsoft Office PowerPoint]Sheet1'!$A$2</c:f>
              <c:strCache>
                <c:ptCount val="1"/>
                <c:pt idx="0">
                  <c:v>Evangelical Protestant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'[Chart in Microsoft Office PowerPoint]Sheet1'!$B$1:$D$1</c:f>
              <c:strCache>
                <c:ptCount val="3"/>
                <c:pt idx="0">
                  <c:v>60 Miles</c:v>
                </c:pt>
                <c:pt idx="1">
                  <c:v>120 Miles</c:v>
                </c:pt>
                <c:pt idx="2">
                  <c:v>180 Miles</c:v>
                </c:pt>
              </c:strCache>
            </c:strRef>
          </c:cat>
          <c:val>
            <c:numRef>
              <c:f>'[Chart in Microsoft Office PowerPoint]Sheet1'!$B$2:$D$2</c:f>
              <c:numCache>
                <c:formatCode>#,##0</c:formatCode>
                <c:ptCount val="3"/>
                <c:pt idx="0">
                  <c:v>373578</c:v>
                </c:pt>
                <c:pt idx="1">
                  <c:v>1186095</c:v>
                </c:pt>
                <c:pt idx="2">
                  <c:v>2047384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3A6-4467-9A8C-7C68A43E26B7}"/>
            </c:ext>
          </c:extLst>
        </c:ser>
        <c:ser>
          <c:idx val="1"/>
          <c:order val="1"/>
          <c:tx>
            <c:strRef>
              <c:f>'[Chart in Microsoft Office PowerPoint]Sheet1'!$A$3</c:f>
              <c:strCache>
                <c:ptCount val="1"/>
                <c:pt idx="0">
                  <c:v>Mainline Protestant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'[Chart in Microsoft Office PowerPoint]Sheet1'!$B$1:$D$1</c:f>
              <c:strCache>
                <c:ptCount val="3"/>
                <c:pt idx="0">
                  <c:v>60 Miles</c:v>
                </c:pt>
                <c:pt idx="1">
                  <c:v>120 Miles</c:v>
                </c:pt>
                <c:pt idx="2">
                  <c:v>180 Miles</c:v>
                </c:pt>
              </c:strCache>
            </c:strRef>
          </c:cat>
          <c:val>
            <c:numRef>
              <c:f>'[Chart in Microsoft Office PowerPoint]Sheet1'!$B$3:$D$3</c:f>
              <c:numCache>
                <c:formatCode>#,##0</c:formatCode>
                <c:ptCount val="3"/>
                <c:pt idx="0">
                  <c:v>142307</c:v>
                </c:pt>
                <c:pt idx="1">
                  <c:v>480233</c:v>
                </c:pt>
                <c:pt idx="2">
                  <c:v>853710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3A6-4467-9A8C-7C68A43E26B7}"/>
            </c:ext>
          </c:extLst>
        </c:ser>
        <c:ser>
          <c:idx val="2"/>
          <c:order val="2"/>
          <c:tx>
            <c:strRef>
              <c:f>'[Chart in Microsoft Office PowerPoint]Sheet1'!$A$4</c:f>
              <c:strCache>
                <c:ptCount val="1"/>
                <c:pt idx="0">
                  <c:v>Historically Black Protestant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'[Chart in Microsoft Office PowerPoint]Sheet1'!$B$1:$D$1</c:f>
              <c:strCache>
                <c:ptCount val="3"/>
                <c:pt idx="0">
                  <c:v>60 Miles</c:v>
                </c:pt>
                <c:pt idx="1">
                  <c:v>120 Miles</c:v>
                </c:pt>
                <c:pt idx="2">
                  <c:v>180 Miles</c:v>
                </c:pt>
              </c:strCache>
            </c:strRef>
          </c:cat>
          <c:val>
            <c:numRef>
              <c:f>'[Chart in Microsoft Office PowerPoint]Sheet1'!$B$4:$D$4</c:f>
              <c:numCache>
                <c:formatCode>#,##0</c:formatCode>
                <c:ptCount val="3"/>
                <c:pt idx="0">
                  <c:v>29718</c:v>
                </c:pt>
                <c:pt idx="1">
                  <c:v>94812</c:v>
                </c:pt>
                <c:pt idx="2">
                  <c:v>179510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73A6-4467-9A8C-7C68A43E26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81340432"/>
        <c:axId val="181340824"/>
      </c:barChart>
      <c:catAx>
        <c:axId val="18134043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1340824"/>
        <c:crosses val="autoZero"/>
        <c:auto val="1"/>
        <c:lblAlgn val="ctr"/>
        <c:lblOffset val="100"/>
        <c:noMultiLvlLbl val="0"/>
      </c:catAx>
      <c:valAx>
        <c:axId val="181340824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1813404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B3C4D70-83E0-4677-BD16-37A9FB123334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EAF257D-B1FC-49C0-9D2E-F368D81D430F}">
      <dgm:prSet phldrT="[Text]"/>
      <dgm:spPr/>
      <dgm:t>
        <a:bodyPr/>
        <a:lstStyle/>
        <a:p>
          <a:r>
            <a:rPr lang="en-US" dirty="0" smtClean="0"/>
            <a:t>8 million</a:t>
          </a:r>
          <a:endParaRPr lang="en-US" dirty="0"/>
        </a:p>
      </dgm:t>
    </dgm:pt>
    <dgm:pt modelId="{C723FE15-239A-4C62-859C-0FF8BBA5AFFE}" type="parTrans" cxnId="{5C9E5F2E-58CC-4890-A61C-31339F9EE016}">
      <dgm:prSet/>
      <dgm:spPr/>
      <dgm:t>
        <a:bodyPr/>
        <a:lstStyle/>
        <a:p>
          <a:endParaRPr lang="en-US"/>
        </a:p>
      </dgm:t>
    </dgm:pt>
    <dgm:pt modelId="{4A249474-FD92-49FC-8143-046B076C4811}" type="sibTrans" cxnId="{5C9E5F2E-58CC-4890-A61C-31339F9EE016}">
      <dgm:prSet/>
      <dgm:spPr/>
      <dgm:t>
        <a:bodyPr/>
        <a:lstStyle/>
        <a:p>
          <a:endParaRPr lang="en-US"/>
        </a:p>
      </dgm:t>
    </dgm:pt>
    <dgm:pt modelId="{60242D43-505E-48DD-A0CC-998838E73E71}">
      <dgm:prSet phldrT="[Text]" custT="1"/>
      <dgm:spPr/>
      <dgm:t>
        <a:bodyPr/>
        <a:lstStyle/>
        <a:p>
          <a:r>
            <a:rPr lang="en-US" sz="1400" dirty="0" smtClean="0"/>
            <a:t>Tourists who visit the Outer Banks annually</a:t>
          </a:r>
          <a:endParaRPr lang="en-US" sz="1400" dirty="0"/>
        </a:p>
      </dgm:t>
    </dgm:pt>
    <dgm:pt modelId="{B624CB93-C3BC-4AE6-932C-6916276D16E8}" type="parTrans" cxnId="{1C0FB063-012F-454A-9DFE-456C631D7249}">
      <dgm:prSet/>
      <dgm:spPr/>
      <dgm:t>
        <a:bodyPr/>
        <a:lstStyle/>
        <a:p>
          <a:endParaRPr lang="en-US"/>
        </a:p>
      </dgm:t>
    </dgm:pt>
    <dgm:pt modelId="{F5FCEB01-43D6-427E-99FE-DC2268F8A5C4}" type="sibTrans" cxnId="{1C0FB063-012F-454A-9DFE-456C631D7249}">
      <dgm:prSet/>
      <dgm:spPr/>
      <dgm:t>
        <a:bodyPr/>
        <a:lstStyle/>
        <a:p>
          <a:endParaRPr lang="en-US"/>
        </a:p>
      </dgm:t>
    </dgm:pt>
    <dgm:pt modelId="{3729D42C-1120-46D4-A569-0A2A59DC20E9}">
      <dgm:prSet phldrT="[Text]"/>
      <dgm:spPr/>
      <dgm:t>
        <a:bodyPr/>
        <a:lstStyle/>
        <a:p>
          <a:r>
            <a:rPr lang="en-US" dirty="0" smtClean="0"/>
            <a:t>17%</a:t>
          </a:r>
          <a:endParaRPr lang="en-US" dirty="0"/>
        </a:p>
      </dgm:t>
    </dgm:pt>
    <dgm:pt modelId="{6B31E6DA-FD83-4D8F-BA93-ABFEA9F4959A}" type="parTrans" cxnId="{90BF91CB-DC1C-4663-B92E-BD31F658BBF7}">
      <dgm:prSet/>
      <dgm:spPr/>
      <dgm:t>
        <a:bodyPr/>
        <a:lstStyle/>
        <a:p>
          <a:endParaRPr lang="en-US"/>
        </a:p>
      </dgm:t>
    </dgm:pt>
    <dgm:pt modelId="{6F3C56E3-3F2E-46CE-9EE5-D7A0FF50F8AF}" type="sibTrans" cxnId="{90BF91CB-DC1C-4663-B92E-BD31F658BBF7}">
      <dgm:prSet/>
      <dgm:spPr/>
      <dgm:t>
        <a:bodyPr/>
        <a:lstStyle/>
        <a:p>
          <a:endParaRPr lang="en-US"/>
        </a:p>
      </dgm:t>
    </dgm:pt>
    <dgm:pt modelId="{32C9163E-28C0-40BE-9524-1D0A64C45854}">
      <dgm:prSet phldrT="[Text]" custT="1"/>
      <dgm:spPr/>
      <dgm:t>
        <a:bodyPr/>
        <a:lstStyle/>
        <a:p>
          <a:r>
            <a:rPr lang="en-US" sz="1400" dirty="0" smtClean="0"/>
            <a:t>Interested in rural sightseeing or historical tours</a:t>
          </a:r>
          <a:endParaRPr lang="en-US" sz="1400" dirty="0"/>
        </a:p>
      </dgm:t>
    </dgm:pt>
    <dgm:pt modelId="{7F78EB72-F20F-441B-8B30-FEA319F3B20B}" type="parTrans" cxnId="{FEA16817-6BE8-48E3-BF30-9AFD2479CF8B}">
      <dgm:prSet/>
      <dgm:spPr/>
      <dgm:t>
        <a:bodyPr/>
        <a:lstStyle/>
        <a:p>
          <a:endParaRPr lang="en-US"/>
        </a:p>
      </dgm:t>
    </dgm:pt>
    <dgm:pt modelId="{4A96BF8E-4121-4594-B182-ED23D985D9DF}" type="sibTrans" cxnId="{FEA16817-6BE8-48E3-BF30-9AFD2479CF8B}">
      <dgm:prSet/>
      <dgm:spPr/>
      <dgm:t>
        <a:bodyPr/>
        <a:lstStyle/>
        <a:p>
          <a:endParaRPr lang="en-US"/>
        </a:p>
      </dgm:t>
    </dgm:pt>
    <dgm:pt modelId="{9032B620-1D69-4D6E-BC83-A52BC180672F}">
      <dgm:prSet phldrT="[Text]"/>
      <dgm:spPr/>
      <dgm:t>
        <a:bodyPr/>
        <a:lstStyle/>
        <a:p>
          <a:r>
            <a:rPr lang="en-US" dirty="0" smtClean="0"/>
            <a:t>1.36 million</a:t>
          </a:r>
          <a:endParaRPr lang="en-US" dirty="0"/>
        </a:p>
      </dgm:t>
    </dgm:pt>
    <dgm:pt modelId="{4246DBF3-208A-4842-BF54-7A594C93B427}" type="sibTrans" cxnId="{3C96F836-7B22-4123-BAF7-FD8426AFFBB4}">
      <dgm:prSet/>
      <dgm:spPr/>
      <dgm:t>
        <a:bodyPr/>
        <a:lstStyle/>
        <a:p>
          <a:endParaRPr lang="en-US"/>
        </a:p>
      </dgm:t>
    </dgm:pt>
    <dgm:pt modelId="{E31CA93A-A1A0-48B5-BF30-919185451101}" type="parTrans" cxnId="{3C96F836-7B22-4123-BAF7-FD8426AFFBB4}">
      <dgm:prSet/>
      <dgm:spPr/>
      <dgm:t>
        <a:bodyPr/>
        <a:lstStyle/>
        <a:p>
          <a:endParaRPr lang="en-US"/>
        </a:p>
      </dgm:t>
    </dgm:pt>
    <dgm:pt modelId="{FAC9E4B8-0DED-46AB-A452-0DFB3063B355}">
      <dgm:prSet phldrT="[Text]" custT="1"/>
      <dgm:spPr/>
      <dgm:t>
        <a:bodyPr/>
        <a:lstStyle/>
        <a:p>
          <a:r>
            <a:rPr lang="en-US" sz="1400" dirty="0" smtClean="0"/>
            <a:t>Outer Banks tourists interested in rural sightseeing</a:t>
          </a:r>
          <a:endParaRPr lang="en-US" sz="1400" dirty="0"/>
        </a:p>
      </dgm:t>
    </dgm:pt>
    <dgm:pt modelId="{40EFB513-599F-4C5A-9077-C9CA5C0BCB9B}" type="sibTrans" cxnId="{09FC78C7-63AC-43C5-80E3-D0D2699D1175}">
      <dgm:prSet/>
      <dgm:spPr/>
      <dgm:t>
        <a:bodyPr/>
        <a:lstStyle/>
        <a:p>
          <a:endParaRPr lang="en-US"/>
        </a:p>
      </dgm:t>
    </dgm:pt>
    <dgm:pt modelId="{DF540A9A-53C2-4058-A963-B41330BFA833}" type="parTrans" cxnId="{09FC78C7-63AC-43C5-80E3-D0D2699D1175}">
      <dgm:prSet/>
      <dgm:spPr/>
      <dgm:t>
        <a:bodyPr/>
        <a:lstStyle/>
        <a:p>
          <a:endParaRPr lang="en-US"/>
        </a:p>
      </dgm:t>
    </dgm:pt>
    <dgm:pt modelId="{C791EDD8-F172-4D1D-8939-B1F3EB02AB6C}">
      <dgm:prSet phldrT="[Text]"/>
      <dgm:spPr/>
      <dgm:t>
        <a:bodyPr/>
        <a:lstStyle/>
        <a:p>
          <a:r>
            <a:rPr lang="en-US" dirty="0" smtClean="0"/>
            <a:t>10%</a:t>
          </a:r>
          <a:endParaRPr lang="en-US" dirty="0"/>
        </a:p>
      </dgm:t>
    </dgm:pt>
    <dgm:pt modelId="{543D2CA1-3FA2-4CF4-86AB-685432E3D186}" type="parTrans" cxnId="{B5A2A6A9-5C08-4E95-B71E-E03529320D29}">
      <dgm:prSet/>
      <dgm:spPr/>
      <dgm:t>
        <a:bodyPr/>
        <a:lstStyle/>
        <a:p>
          <a:endParaRPr lang="en-US"/>
        </a:p>
      </dgm:t>
    </dgm:pt>
    <dgm:pt modelId="{8A898C29-334F-4E07-9899-24DF1B276F9B}" type="sibTrans" cxnId="{B5A2A6A9-5C08-4E95-B71E-E03529320D29}">
      <dgm:prSet/>
      <dgm:spPr/>
      <dgm:t>
        <a:bodyPr/>
        <a:lstStyle/>
        <a:p>
          <a:endParaRPr lang="en-US"/>
        </a:p>
      </dgm:t>
    </dgm:pt>
    <dgm:pt modelId="{5E609D66-BE6F-417B-90EC-249EFC2C1C9E}">
      <dgm:prSet phldrT="[Text]" custT="1"/>
      <dgm:spPr/>
      <dgm:t>
        <a:bodyPr/>
        <a:lstStyle/>
        <a:p>
          <a:r>
            <a:rPr lang="en-US" sz="1400" dirty="0" smtClean="0"/>
            <a:t>Assumption about how many would take the ferry</a:t>
          </a:r>
          <a:endParaRPr lang="en-US" sz="1400" dirty="0"/>
        </a:p>
      </dgm:t>
    </dgm:pt>
    <dgm:pt modelId="{F3FCF0AF-3EBB-4657-A865-9BD6E76F4ECA}" type="parTrans" cxnId="{340CE1DE-13A0-48A1-8848-1AB7EC06D1B8}">
      <dgm:prSet/>
      <dgm:spPr/>
      <dgm:t>
        <a:bodyPr/>
        <a:lstStyle/>
        <a:p>
          <a:endParaRPr lang="en-US"/>
        </a:p>
      </dgm:t>
    </dgm:pt>
    <dgm:pt modelId="{48AC78B6-8416-4415-B0AD-96FECD6A4524}" type="sibTrans" cxnId="{340CE1DE-13A0-48A1-8848-1AB7EC06D1B8}">
      <dgm:prSet/>
      <dgm:spPr/>
      <dgm:t>
        <a:bodyPr/>
        <a:lstStyle/>
        <a:p>
          <a:endParaRPr lang="en-US"/>
        </a:p>
      </dgm:t>
    </dgm:pt>
    <dgm:pt modelId="{B6782F2A-160E-4C91-B14B-0E0AE0E80449}" type="pres">
      <dgm:prSet presAssocID="{9B3C4D70-83E0-4677-BD16-37A9FB123334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71B7BCF9-00CD-4317-93BD-6128FCD4AC29}" type="pres">
      <dgm:prSet presAssocID="{EEAF257D-B1FC-49C0-9D2E-F368D81D430F}" presName="composite" presStyleCnt="0"/>
      <dgm:spPr/>
    </dgm:pt>
    <dgm:pt modelId="{9A55D0EB-7A46-4E54-AE8A-3BF5AF5AAE53}" type="pres">
      <dgm:prSet presAssocID="{EEAF257D-B1FC-49C0-9D2E-F368D81D430F}" presName="bentUpArrow1" presStyleLbl="alignImgPlace1" presStyleIdx="0" presStyleCnt="3"/>
      <dgm:spPr/>
    </dgm:pt>
    <dgm:pt modelId="{6DE5DD4F-6B93-4A1F-8FF2-01A3F62889E2}" type="pres">
      <dgm:prSet presAssocID="{EEAF257D-B1FC-49C0-9D2E-F368D81D430F}" presName="ParentText" presStyleLbl="node1" presStyleIdx="0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D8E83F-A21C-46B6-B0C7-B1A19C1AE602}" type="pres">
      <dgm:prSet presAssocID="{EEAF257D-B1FC-49C0-9D2E-F368D81D430F}" presName="ChildText" presStyleLbl="revTx" presStyleIdx="0" presStyleCnt="4" custScaleX="191369" custLinFactNeighborX="48115" custLinFactNeighborY="-123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7125B3-0FCE-433F-BDA3-7C36B6FE6A4B}" type="pres">
      <dgm:prSet presAssocID="{4A249474-FD92-49FC-8143-046B076C4811}" presName="sibTrans" presStyleCnt="0"/>
      <dgm:spPr/>
    </dgm:pt>
    <dgm:pt modelId="{D8B59B21-7BFF-4149-8E1B-E6422182617A}" type="pres">
      <dgm:prSet presAssocID="{3729D42C-1120-46D4-A569-0A2A59DC20E9}" presName="composite" presStyleCnt="0"/>
      <dgm:spPr/>
    </dgm:pt>
    <dgm:pt modelId="{8875E61B-B2B1-45FB-9425-36DFDB0F048E}" type="pres">
      <dgm:prSet presAssocID="{3729D42C-1120-46D4-A569-0A2A59DC20E9}" presName="bentUpArrow1" presStyleLbl="alignImgPlace1" presStyleIdx="1" presStyleCnt="3"/>
      <dgm:spPr/>
    </dgm:pt>
    <dgm:pt modelId="{BFC6C8E0-6F3E-4F4D-B235-76777E1F4D58}" type="pres">
      <dgm:prSet presAssocID="{3729D42C-1120-46D4-A569-0A2A59DC20E9}" presName="ParentText" presStyleLbl="node1" presStyleIdx="1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E8FF17-A815-4C4B-BDA0-E4A15ADF6DA7}" type="pres">
      <dgm:prSet presAssocID="{3729D42C-1120-46D4-A569-0A2A59DC20E9}" presName="ChildText" presStyleLbl="revTx" presStyleIdx="1" presStyleCnt="4" custScaleX="172937" custLinFactNeighborX="3612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A1C276-F507-49D9-A1F3-1E83777C0CCE}" type="pres">
      <dgm:prSet presAssocID="{6F3C56E3-3F2E-46CE-9EE5-D7A0FF50F8AF}" presName="sibTrans" presStyleCnt="0"/>
      <dgm:spPr/>
    </dgm:pt>
    <dgm:pt modelId="{402362A6-7534-476A-90E2-30168DE7623A}" type="pres">
      <dgm:prSet presAssocID="{9032B620-1D69-4D6E-BC83-A52BC180672F}" presName="composite" presStyleCnt="0"/>
      <dgm:spPr/>
    </dgm:pt>
    <dgm:pt modelId="{9E02BE90-C8F8-4CC3-920F-FBED966E17E7}" type="pres">
      <dgm:prSet presAssocID="{9032B620-1D69-4D6E-BC83-A52BC180672F}" presName="bentUpArrow1" presStyleLbl="alignImgPlace1" presStyleIdx="2" presStyleCnt="3"/>
      <dgm:spPr/>
    </dgm:pt>
    <dgm:pt modelId="{94833205-B178-49CE-9972-8C6261DA86C5}" type="pres">
      <dgm:prSet presAssocID="{9032B620-1D69-4D6E-BC83-A52BC180672F}" presName="ParentText" presStyleLbl="node1" presStyleIdx="2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A2C76B9-492E-4A86-AC0D-15C0FA162385}" type="pres">
      <dgm:prSet presAssocID="{9032B620-1D69-4D6E-BC83-A52BC180672F}" presName="ChildText" presStyleLbl="revTx" presStyleIdx="2" presStyleCnt="4" custScaleX="192680" custLinFactNeighborX="48438" custLinFactNeighborY="235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27E11E-7D76-4E02-A113-29DC0F7D6A41}" type="pres">
      <dgm:prSet presAssocID="{4246DBF3-208A-4842-BF54-7A594C93B427}" presName="sibTrans" presStyleCnt="0"/>
      <dgm:spPr/>
    </dgm:pt>
    <dgm:pt modelId="{4C5B6368-6C45-442C-A2BD-1DDC862CA752}" type="pres">
      <dgm:prSet presAssocID="{C791EDD8-F172-4D1D-8939-B1F3EB02AB6C}" presName="composite" presStyleCnt="0"/>
      <dgm:spPr/>
    </dgm:pt>
    <dgm:pt modelId="{2692B4B7-F078-422C-88BD-210104AD4CD2}" type="pres">
      <dgm:prSet presAssocID="{C791EDD8-F172-4D1D-8939-B1F3EB02AB6C}" presName="ParentText" presStyleLbl="node1" presStyleIdx="3" presStyleCnt="4" custLinFactNeighborX="-3703" custLinFactNeighborY="-25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94AE14-EE41-4EAA-A93E-0036825A8CED}" type="pres">
      <dgm:prSet presAssocID="{C791EDD8-F172-4D1D-8939-B1F3EB02AB6C}" presName="FinalChildText" presStyleLbl="revTx" presStyleIdx="3" presStyleCnt="4" custScaleX="186558" custLinFactNeighborX="3882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40CE1DE-13A0-48A1-8848-1AB7EC06D1B8}" srcId="{C791EDD8-F172-4D1D-8939-B1F3EB02AB6C}" destId="{5E609D66-BE6F-417B-90EC-249EFC2C1C9E}" srcOrd="0" destOrd="0" parTransId="{F3FCF0AF-3EBB-4657-A865-9BD6E76F4ECA}" sibTransId="{48AC78B6-8416-4415-B0AD-96FECD6A4524}"/>
    <dgm:cxn modelId="{5C9E5F2E-58CC-4890-A61C-31339F9EE016}" srcId="{9B3C4D70-83E0-4677-BD16-37A9FB123334}" destId="{EEAF257D-B1FC-49C0-9D2E-F368D81D430F}" srcOrd="0" destOrd="0" parTransId="{C723FE15-239A-4C62-859C-0FF8BBA5AFFE}" sibTransId="{4A249474-FD92-49FC-8143-046B076C4811}"/>
    <dgm:cxn modelId="{1C0FB063-012F-454A-9DFE-456C631D7249}" srcId="{EEAF257D-B1FC-49C0-9D2E-F368D81D430F}" destId="{60242D43-505E-48DD-A0CC-998838E73E71}" srcOrd="0" destOrd="0" parTransId="{B624CB93-C3BC-4AE6-932C-6916276D16E8}" sibTransId="{F5FCEB01-43D6-427E-99FE-DC2268F8A5C4}"/>
    <dgm:cxn modelId="{4049DFA4-0DB0-4701-8F2F-7065C9E3EBB6}" type="presOf" srcId="{FAC9E4B8-0DED-46AB-A452-0DFB3063B355}" destId="{7A2C76B9-492E-4A86-AC0D-15C0FA162385}" srcOrd="0" destOrd="0" presId="urn:microsoft.com/office/officeart/2005/8/layout/StepDownProcess"/>
    <dgm:cxn modelId="{39DDBD5D-06F9-49D8-98A7-B06B2AB9BC3D}" type="presOf" srcId="{EEAF257D-B1FC-49C0-9D2E-F368D81D430F}" destId="{6DE5DD4F-6B93-4A1F-8FF2-01A3F62889E2}" srcOrd="0" destOrd="0" presId="urn:microsoft.com/office/officeart/2005/8/layout/StepDownProcess"/>
    <dgm:cxn modelId="{A72D02E6-B875-48B4-974D-927BF14022E5}" type="presOf" srcId="{5E609D66-BE6F-417B-90EC-249EFC2C1C9E}" destId="{5494AE14-EE41-4EAA-A93E-0036825A8CED}" srcOrd="0" destOrd="0" presId="urn:microsoft.com/office/officeart/2005/8/layout/StepDownProcess"/>
    <dgm:cxn modelId="{521F2A75-F52E-49A7-8B5D-70CAF774507A}" type="presOf" srcId="{3729D42C-1120-46D4-A569-0A2A59DC20E9}" destId="{BFC6C8E0-6F3E-4F4D-B235-76777E1F4D58}" srcOrd="0" destOrd="0" presId="urn:microsoft.com/office/officeart/2005/8/layout/StepDownProcess"/>
    <dgm:cxn modelId="{FEA16817-6BE8-48E3-BF30-9AFD2479CF8B}" srcId="{3729D42C-1120-46D4-A569-0A2A59DC20E9}" destId="{32C9163E-28C0-40BE-9524-1D0A64C45854}" srcOrd="0" destOrd="0" parTransId="{7F78EB72-F20F-441B-8B30-FEA319F3B20B}" sibTransId="{4A96BF8E-4121-4594-B182-ED23D985D9DF}"/>
    <dgm:cxn modelId="{3C96F836-7B22-4123-BAF7-FD8426AFFBB4}" srcId="{9B3C4D70-83E0-4677-BD16-37A9FB123334}" destId="{9032B620-1D69-4D6E-BC83-A52BC180672F}" srcOrd="2" destOrd="0" parTransId="{E31CA93A-A1A0-48B5-BF30-919185451101}" sibTransId="{4246DBF3-208A-4842-BF54-7A594C93B427}"/>
    <dgm:cxn modelId="{B5A2A6A9-5C08-4E95-B71E-E03529320D29}" srcId="{9B3C4D70-83E0-4677-BD16-37A9FB123334}" destId="{C791EDD8-F172-4D1D-8939-B1F3EB02AB6C}" srcOrd="3" destOrd="0" parTransId="{543D2CA1-3FA2-4CF4-86AB-685432E3D186}" sibTransId="{8A898C29-334F-4E07-9899-24DF1B276F9B}"/>
    <dgm:cxn modelId="{70E80F9E-51C5-47B2-A815-DBAA0EAE39D5}" type="presOf" srcId="{32C9163E-28C0-40BE-9524-1D0A64C45854}" destId="{D3E8FF17-A815-4C4B-BDA0-E4A15ADF6DA7}" srcOrd="0" destOrd="0" presId="urn:microsoft.com/office/officeart/2005/8/layout/StepDownProcess"/>
    <dgm:cxn modelId="{AEBFCDFE-68A1-47F9-8103-5E4C54FAD3A9}" type="presOf" srcId="{60242D43-505E-48DD-A0CC-998838E73E71}" destId="{2ED8E83F-A21C-46B6-B0C7-B1A19C1AE602}" srcOrd="0" destOrd="0" presId="urn:microsoft.com/office/officeart/2005/8/layout/StepDownProcess"/>
    <dgm:cxn modelId="{78A2C056-F75A-420B-A4D2-4792E95F3A4C}" type="presOf" srcId="{9B3C4D70-83E0-4677-BD16-37A9FB123334}" destId="{B6782F2A-160E-4C91-B14B-0E0AE0E80449}" srcOrd="0" destOrd="0" presId="urn:microsoft.com/office/officeart/2005/8/layout/StepDownProcess"/>
    <dgm:cxn modelId="{09FC78C7-63AC-43C5-80E3-D0D2699D1175}" srcId="{9032B620-1D69-4D6E-BC83-A52BC180672F}" destId="{FAC9E4B8-0DED-46AB-A452-0DFB3063B355}" srcOrd="0" destOrd="0" parTransId="{DF540A9A-53C2-4058-A963-B41330BFA833}" sibTransId="{40EFB513-599F-4C5A-9077-C9CA5C0BCB9B}"/>
    <dgm:cxn modelId="{FFA5BD1F-501F-4675-B0F8-C61DF3C07C45}" type="presOf" srcId="{9032B620-1D69-4D6E-BC83-A52BC180672F}" destId="{94833205-B178-49CE-9972-8C6261DA86C5}" srcOrd="0" destOrd="0" presId="urn:microsoft.com/office/officeart/2005/8/layout/StepDownProcess"/>
    <dgm:cxn modelId="{669A3F40-639B-499A-B323-8569753986A3}" type="presOf" srcId="{C791EDD8-F172-4D1D-8939-B1F3EB02AB6C}" destId="{2692B4B7-F078-422C-88BD-210104AD4CD2}" srcOrd="0" destOrd="0" presId="urn:microsoft.com/office/officeart/2005/8/layout/StepDownProcess"/>
    <dgm:cxn modelId="{90BF91CB-DC1C-4663-B92E-BD31F658BBF7}" srcId="{9B3C4D70-83E0-4677-BD16-37A9FB123334}" destId="{3729D42C-1120-46D4-A569-0A2A59DC20E9}" srcOrd="1" destOrd="0" parTransId="{6B31E6DA-FD83-4D8F-BA93-ABFEA9F4959A}" sibTransId="{6F3C56E3-3F2E-46CE-9EE5-D7A0FF50F8AF}"/>
    <dgm:cxn modelId="{607B14C4-3CE9-42AC-9986-9AFFA1692CE4}" type="presParOf" srcId="{B6782F2A-160E-4C91-B14B-0E0AE0E80449}" destId="{71B7BCF9-00CD-4317-93BD-6128FCD4AC29}" srcOrd="0" destOrd="0" presId="urn:microsoft.com/office/officeart/2005/8/layout/StepDownProcess"/>
    <dgm:cxn modelId="{75A65E3E-051F-4EA5-AA7C-0CCD2BEEF87B}" type="presParOf" srcId="{71B7BCF9-00CD-4317-93BD-6128FCD4AC29}" destId="{9A55D0EB-7A46-4E54-AE8A-3BF5AF5AAE53}" srcOrd="0" destOrd="0" presId="urn:microsoft.com/office/officeart/2005/8/layout/StepDownProcess"/>
    <dgm:cxn modelId="{77940509-FB9B-4152-88F7-AB2C22F15462}" type="presParOf" srcId="{71B7BCF9-00CD-4317-93BD-6128FCD4AC29}" destId="{6DE5DD4F-6B93-4A1F-8FF2-01A3F62889E2}" srcOrd="1" destOrd="0" presId="urn:microsoft.com/office/officeart/2005/8/layout/StepDownProcess"/>
    <dgm:cxn modelId="{3FDC6890-6CEC-4F55-BCE3-976A6C8E3325}" type="presParOf" srcId="{71B7BCF9-00CD-4317-93BD-6128FCD4AC29}" destId="{2ED8E83F-A21C-46B6-B0C7-B1A19C1AE602}" srcOrd="2" destOrd="0" presId="urn:microsoft.com/office/officeart/2005/8/layout/StepDownProcess"/>
    <dgm:cxn modelId="{6B563761-DEDE-4E39-BC52-1F60C74E3C55}" type="presParOf" srcId="{B6782F2A-160E-4C91-B14B-0E0AE0E80449}" destId="{F37125B3-0FCE-433F-BDA3-7C36B6FE6A4B}" srcOrd="1" destOrd="0" presId="urn:microsoft.com/office/officeart/2005/8/layout/StepDownProcess"/>
    <dgm:cxn modelId="{E1C4F136-D311-4902-9496-84353A006C5B}" type="presParOf" srcId="{B6782F2A-160E-4C91-B14B-0E0AE0E80449}" destId="{D8B59B21-7BFF-4149-8E1B-E6422182617A}" srcOrd="2" destOrd="0" presId="urn:microsoft.com/office/officeart/2005/8/layout/StepDownProcess"/>
    <dgm:cxn modelId="{F6240B0C-A505-40E5-BF37-CA65C148E5E9}" type="presParOf" srcId="{D8B59B21-7BFF-4149-8E1B-E6422182617A}" destId="{8875E61B-B2B1-45FB-9425-36DFDB0F048E}" srcOrd="0" destOrd="0" presId="urn:microsoft.com/office/officeart/2005/8/layout/StepDownProcess"/>
    <dgm:cxn modelId="{FD0B5730-31F3-40F7-88CB-347E53B3DAAD}" type="presParOf" srcId="{D8B59B21-7BFF-4149-8E1B-E6422182617A}" destId="{BFC6C8E0-6F3E-4F4D-B235-76777E1F4D58}" srcOrd="1" destOrd="0" presId="urn:microsoft.com/office/officeart/2005/8/layout/StepDownProcess"/>
    <dgm:cxn modelId="{AB836AD6-BE1D-45D0-9DE0-1347680F413B}" type="presParOf" srcId="{D8B59B21-7BFF-4149-8E1B-E6422182617A}" destId="{D3E8FF17-A815-4C4B-BDA0-E4A15ADF6DA7}" srcOrd="2" destOrd="0" presId="urn:microsoft.com/office/officeart/2005/8/layout/StepDownProcess"/>
    <dgm:cxn modelId="{FD013CD1-543E-4A77-9B8C-816AA2FE3FE4}" type="presParOf" srcId="{B6782F2A-160E-4C91-B14B-0E0AE0E80449}" destId="{FCA1C276-F507-49D9-A1F3-1E83777C0CCE}" srcOrd="3" destOrd="0" presId="urn:microsoft.com/office/officeart/2005/8/layout/StepDownProcess"/>
    <dgm:cxn modelId="{0C87B46B-0FF7-47E9-865B-7474A6D092FF}" type="presParOf" srcId="{B6782F2A-160E-4C91-B14B-0E0AE0E80449}" destId="{402362A6-7534-476A-90E2-30168DE7623A}" srcOrd="4" destOrd="0" presId="urn:microsoft.com/office/officeart/2005/8/layout/StepDownProcess"/>
    <dgm:cxn modelId="{E30DC171-E267-403F-8074-5245B85D2EBA}" type="presParOf" srcId="{402362A6-7534-476A-90E2-30168DE7623A}" destId="{9E02BE90-C8F8-4CC3-920F-FBED966E17E7}" srcOrd="0" destOrd="0" presId="urn:microsoft.com/office/officeart/2005/8/layout/StepDownProcess"/>
    <dgm:cxn modelId="{B4D06DFA-733E-407A-894F-1A7414B55543}" type="presParOf" srcId="{402362A6-7534-476A-90E2-30168DE7623A}" destId="{94833205-B178-49CE-9972-8C6261DA86C5}" srcOrd="1" destOrd="0" presId="urn:microsoft.com/office/officeart/2005/8/layout/StepDownProcess"/>
    <dgm:cxn modelId="{87715D65-72F0-454D-B05A-8F254A906BDF}" type="presParOf" srcId="{402362A6-7534-476A-90E2-30168DE7623A}" destId="{7A2C76B9-492E-4A86-AC0D-15C0FA162385}" srcOrd="2" destOrd="0" presId="urn:microsoft.com/office/officeart/2005/8/layout/StepDownProcess"/>
    <dgm:cxn modelId="{0A5D65E7-8ACC-4535-97F3-377F7BC2C831}" type="presParOf" srcId="{B6782F2A-160E-4C91-B14B-0E0AE0E80449}" destId="{F727E11E-7D76-4E02-A113-29DC0F7D6A41}" srcOrd="5" destOrd="0" presId="urn:microsoft.com/office/officeart/2005/8/layout/StepDownProcess"/>
    <dgm:cxn modelId="{7D968707-8EA6-4D1E-BB1A-CBE25B90D5CC}" type="presParOf" srcId="{B6782F2A-160E-4C91-B14B-0E0AE0E80449}" destId="{4C5B6368-6C45-442C-A2BD-1DDC862CA752}" srcOrd="6" destOrd="0" presId="urn:microsoft.com/office/officeart/2005/8/layout/StepDownProcess"/>
    <dgm:cxn modelId="{D11AD1A6-1B0D-48F1-811E-28907565F913}" type="presParOf" srcId="{4C5B6368-6C45-442C-A2BD-1DDC862CA752}" destId="{2692B4B7-F078-422C-88BD-210104AD4CD2}" srcOrd="0" destOrd="0" presId="urn:microsoft.com/office/officeart/2005/8/layout/StepDownProcess"/>
    <dgm:cxn modelId="{C07FAF5E-930F-46AA-B6B2-78847BAF1F39}" type="presParOf" srcId="{4C5B6368-6C45-442C-A2BD-1DDC862CA752}" destId="{5494AE14-EE41-4EAA-A93E-0036825A8CED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5444B595-3924-CF4A-8268-250076FE68D0}" type="datetimeFigureOut">
              <a:rPr lang="en-US" smtClean="0"/>
              <a:t>8/22/2018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27400A35-6223-1048-87C8-5581957E8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38305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B99EFF83-7ADC-9047-80A4-B265C73B2207}" type="datetimeFigureOut">
              <a:rPr lang="en-US" smtClean="0"/>
              <a:t>8/22/2018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E72665B0-6C00-A744-89E7-D2037FE2C2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7178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r>
              <a:rPr lang="en-US" baseline="0" dirty="0" smtClean="0"/>
              <a:t>Slide notes: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2665B0-6C00-A744-89E7-D2037FE2C2F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7108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2665B0-6C00-A744-89E7-D2037FE2C2FA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6429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2665B0-6C00-A744-89E7-D2037FE2C2FA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5467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64790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2665B0-6C00-A744-89E7-D2037FE2C2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00245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2665B0-6C00-A744-89E7-D2037FE2C2F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7451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2665B0-6C00-A744-89E7-D2037FE2C2FA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0512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Slide 1 Concept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2665B0-6C00-A744-89E7-D2037FE2C2F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4388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2665B0-6C00-A744-89E7-D2037FE2C2F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2751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2665B0-6C00-A744-89E7-D2037FE2C2F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5962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2665B0-6C00-A744-89E7-D2037FE2C2FA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3693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2665B0-6C00-A744-89E7-D2037FE2C2F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739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2665B0-6C00-A744-89E7-D2037FE2C2FA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437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4163" y="4519764"/>
            <a:ext cx="8577072" cy="1535336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4163" y="6038605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rgbClr val="0028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rgbClr val="FEC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rgbClr val="BF0A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071" y="4519764"/>
            <a:ext cx="8360242" cy="725802"/>
          </a:xfrm>
          <a:prstGeom prst="rect">
            <a:avLst/>
          </a:prstGeo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3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4163" y="457199"/>
            <a:ext cx="8577072" cy="40625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099" y="5367338"/>
            <a:ext cx="8304213" cy="80486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99732" y="6314996"/>
            <a:ext cx="4995335" cy="487162"/>
          </a:xfrm>
        </p:spPr>
        <p:txBody>
          <a:bodyPr/>
          <a:lstStyle>
            <a:lvl1pPr algn="ctr">
              <a:defRPr sz="800"/>
            </a:lvl1pPr>
          </a:lstStyle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5" y="3572"/>
            <a:ext cx="9140235" cy="96784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9698" y="1748522"/>
            <a:ext cx="4286738" cy="4288827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8188" y="1748521"/>
            <a:ext cx="4080062" cy="4288827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  <p:sp>
        <p:nvSpPr>
          <p:cNvPr id="25" name="Rectangle 24"/>
          <p:cNvSpPr/>
          <p:nvPr userDrawn="1"/>
        </p:nvSpPr>
        <p:spPr>
          <a:xfrm flipV="1">
            <a:off x="284163" y="6183034"/>
            <a:ext cx="8574087" cy="4571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200025" y="1138238"/>
            <a:ext cx="4286250" cy="428625"/>
          </a:xfrm>
        </p:spPr>
        <p:txBody>
          <a:bodyPr/>
          <a:lstStyle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260475" indent="0">
              <a:buNone/>
              <a:defRPr/>
            </a:lvl4pPr>
            <a:lvl5pPr marL="1608137" indent="0">
              <a:buNone/>
              <a:defRPr/>
            </a:lvl5pPr>
          </a:lstStyle>
          <a:p>
            <a:pPr lvl="0"/>
            <a:r>
              <a:rPr lang="en-US" dirty="0" smtClean="0"/>
              <a:t>Title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4778188" y="1138238"/>
            <a:ext cx="4080062" cy="428625"/>
          </a:xfrm>
        </p:spPr>
        <p:txBody>
          <a:bodyPr/>
          <a:lstStyle/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0" y="0"/>
            <a:ext cx="9144000" cy="940243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 fontScale="92500" lnSpcReduction="20000"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7" name="Text Placeholder 15"/>
          <p:cNvSpPr>
            <a:spLocks noGrp="1"/>
          </p:cNvSpPr>
          <p:nvPr>
            <p:ph type="body" sz="quarter" idx="15"/>
          </p:nvPr>
        </p:nvSpPr>
        <p:spPr>
          <a:xfrm>
            <a:off x="0" y="0"/>
            <a:ext cx="9102725" cy="93980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rgbClr val="FFFFFF"/>
                </a:solidFill>
              </a:defRPr>
            </a:lvl1pPr>
            <a:lvl2pPr>
              <a:defRPr sz="2500">
                <a:solidFill>
                  <a:srgbClr val="FFFFFF"/>
                </a:solidFill>
              </a:defRPr>
            </a:lvl2pPr>
            <a:lvl3pPr>
              <a:defRPr sz="2500">
                <a:solidFill>
                  <a:srgbClr val="FFFFFF"/>
                </a:solidFill>
              </a:defRPr>
            </a:lvl3pPr>
            <a:lvl4pPr>
              <a:defRPr sz="2500">
                <a:solidFill>
                  <a:srgbClr val="FFFFFF"/>
                </a:solidFill>
              </a:defRPr>
            </a:lvl4pPr>
            <a:lvl5pPr>
              <a:defRPr sz="2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99732" y="6314996"/>
            <a:ext cx="4995335" cy="487162"/>
          </a:xfrm>
        </p:spPr>
        <p:txBody>
          <a:bodyPr/>
          <a:lstStyle>
            <a:lvl1pPr algn="ctr">
              <a:defRPr sz="800"/>
            </a:lvl1pPr>
          </a:lstStyle>
          <a:p>
            <a:endParaRPr lang="en-US" dirty="0"/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-3702" y="983988"/>
            <a:ext cx="8576373" cy="137411"/>
            <a:chOff x="284163" y="1759424"/>
            <a:chExt cx="8576373" cy="137411"/>
          </a:xfrm>
        </p:grpSpPr>
        <p:sp>
          <p:nvSpPr>
            <p:cNvPr id="20" name="Rectangle 1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rgbClr val="0028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rgbClr val="FEC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rgbClr val="BF0A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3551681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5" y="3572"/>
            <a:ext cx="9140235" cy="96784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9698" y="1392270"/>
            <a:ext cx="4286738" cy="4645079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8188" y="1392271"/>
            <a:ext cx="4080062" cy="4645078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  <p:sp>
        <p:nvSpPr>
          <p:cNvPr id="25" name="Rectangle 24"/>
          <p:cNvSpPr/>
          <p:nvPr userDrawn="1"/>
        </p:nvSpPr>
        <p:spPr>
          <a:xfrm flipV="1">
            <a:off x="284163" y="6183034"/>
            <a:ext cx="8574087" cy="4571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634884" y="1253657"/>
            <a:ext cx="16495" cy="4783692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 userDrawn="1"/>
        </p:nvSpPr>
        <p:spPr>
          <a:xfrm>
            <a:off x="0" y="0"/>
            <a:ext cx="9144000" cy="940243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 fontScale="92500" lnSpcReduction="20000"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5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0" y="0"/>
            <a:ext cx="9102725" cy="93980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rgbClr val="FFFFFF"/>
                </a:solidFill>
              </a:defRPr>
            </a:lvl1pPr>
            <a:lvl2pPr>
              <a:defRPr sz="2500">
                <a:solidFill>
                  <a:srgbClr val="FFFFFF"/>
                </a:solidFill>
              </a:defRPr>
            </a:lvl2pPr>
            <a:lvl3pPr>
              <a:defRPr sz="2500">
                <a:solidFill>
                  <a:srgbClr val="FFFFFF"/>
                </a:solidFill>
              </a:defRPr>
            </a:lvl3pPr>
            <a:lvl4pPr>
              <a:defRPr sz="2500">
                <a:solidFill>
                  <a:srgbClr val="FFFFFF"/>
                </a:solidFill>
              </a:defRPr>
            </a:lvl4pPr>
            <a:lvl5pPr>
              <a:defRPr sz="2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99732" y="6314996"/>
            <a:ext cx="4995335" cy="487162"/>
          </a:xfrm>
        </p:spPr>
        <p:txBody>
          <a:bodyPr/>
          <a:lstStyle>
            <a:lvl1pPr algn="ctr">
              <a:defRPr sz="800"/>
            </a:lvl1pPr>
          </a:lstStyle>
          <a:p>
            <a:endParaRPr lang="en-US" dirty="0"/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-3702" y="983988"/>
            <a:ext cx="8576373" cy="137411"/>
            <a:chOff x="284163" y="1759424"/>
            <a:chExt cx="8576373" cy="137411"/>
          </a:xfrm>
        </p:grpSpPr>
        <p:sp>
          <p:nvSpPr>
            <p:cNvPr id="21" name="Rectangle 20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rgbClr val="0028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rgbClr val="FEC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rgbClr val="BF0A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643373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FD889E0-CAB2-4699-909D-B9A88D47ACB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9126" y="1286648"/>
            <a:ext cx="8265748" cy="4717709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13" name="Rectangle 12"/>
          <p:cNvSpPr/>
          <p:nvPr/>
        </p:nvSpPr>
        <p:spPr>
          <a:xfrm flipV="1">
            <a:off x="284163" y="6183034"/>
            <a:ext cx="8574087" cy="4571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Table Placeholder 11"/>
          <p:cNvSpPr>
            <a:spLocks noGrp="1"/>
          </p:cNvSpPr>
          <p:nvPr>
            <p:ph type="tbl" sz="quarter" idx="13"/>
          </p:nvPr>
        </p:nvSpPr>
        <p:spPr>
          <a:xfrm>
            <a:off x="439738" y="1285875"/>
            <a:ext cx="8264525" cy="4718050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Rectangle 18"/>
          <p:cNvSpPr/>
          <p:nvPr userDrawn="1"/>
        </p:nvSpPr>
        <p:spPr>
          <a:xfrm>
            <a:off x="0" y="0"/>
            <a:ext cx="9144000" cy="940243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 fontScale="92500" lnSpcReduction="20000"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9102725" cy="93980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rgbClr val="FFFFFF"/>
                </a:solidFill>
              </a:defRPr>
            </a:lvl1pPr>
            <a:lvl2pPr>
              <a:defRPr sz="2500">
                <a:solidFill>
                  <a:srgbClr val="FFFFFF"/>
                </a:solidFill>
              </a:defRPr>
            </a:lvl2pPr>
            <a:lvl3pPr>
              <a:defRPr sz="2500">
                <a:solidFill>
                  <a:srgbClr val="FFFFFF"/>
                </a:solidFill>
              </a:defRPr>
            </a:lvl3pPr>
            <a:lvl4pPr>
              <a:defRPr sz="2500">
                <a:solidFill>
                  <a:srgbClr val="FFFFFF"/>
                </a:solidFill>
              </a:defRPr>
            </a:lvl4pPr>
            <a:lvl5pPr>
              <a:defRPr sz="2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99732" y="6314996"/>
            <a:ext cx="4995335" cy="487162"/>
          </a:xfrm>
        </p:spPr>
        <p:txBody>
          <a:bodyPr/>
          <a:lstStyle>
            <a:lvl1pPr algn="ctr">
              <a:defRPr sz="800"/>
            </a:lvl1pPr>
          </a:lstStyle>
          <a:p>
            <a:endParaRPr lang="en-US" dirty="0"/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-3702" y="983988"/>
            <a:ext cx="8576373" cy="137411"/>
            <a:chOff x="284163" y="1759424"/>
            <a:chExt cx="8576373" cy="137411"/>
          </a:xfrm>
        </p:grpSpPr>
        <p:sp>
          <p:nvSpPr>
            <p:cNvPr id="21" name="Rectangle 20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rgbClr val="0028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rgbClr val="FEC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rgbClr val="BF0A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253701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FD889E0-CAB2-4699-909D-B9A88D47ACB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 flipV="1">
            <a:off x="284163" y="6183034"/>
            <a:ext cx="8574087" cy="4571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" name="Chart Placeholder 13"/>
          <p:cNvSpPr>
            <a:spLocks noGrp="1"/>
          </p:cNvSpPr>
          <p:nvPr>
            <p:ph type="chart" sz="quarter" idx="14"/>
          </p:nvPr>
        </p:nvSpPr>
        <p:spPr>
          <a:xfrm>
            <a:off x="284162" y="1263231"/>
            <a:ext cx="6346527" cy="4609163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5"/>
          </p:nvPr>
        </p:nvSpPr>
        <p:spPr>
          <a:xfrm>
            <a:off x="6811963" y="1263650"/>
            <a:ext cx="2046287" cy="460851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0"/>
            <a:ext cx="9144000" cy="940243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 fontScale="92500" lnSpcReduction="20000"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2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0" y="16495"/>
            <a:ext cx="9102725" cy="93980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rgbClr val="FFFFFF"/>
                </a:solidFill>
              </a:defRPr>
            </a:lvl1pPr>
            <a:lvl2pPr>
              <a:defRPr sz="2500">
                <a:solidFill>
                  <a:srgbClr val="FFFFFF"/>
                </a:solidFill>
              </a:defRPr>
            </a:lvl2pPr>
            <a:lvl3pPr>
              <a:defRPr sz="2500">
                <a:solidFill>
                  <a:srgbClr val="FFFFFF"/>
                </a:solidFill>
              </a:defRPr>
            </a:lvl3pPr>
            <a:lvl4pPr>
              <a:defRPr sz="2500">
                <a:solidFill>
                  <a:srgbClr val="FFFFFF"/>
                </a:solidFill>
              </a:defRPr>
            </a:lvl4pPr>
            <a:lvl5pPr>
              <a:defRPr sz="2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99732" y="6314996"/>
            <a:ext cx="4995335" cy="487162"/>
          </a:xfrm>
        </p:spPr>
        <p:txBody>
          <a:bodyPr/>
          <a:lstStyle>
            <a:lvl1pPr algn="ctr">
              <a:defRPr sz="800"/>
            </a:lvl1pPr>
          </a:lstStyle>
          <a:p>
            <a:endParaRPr lang="en-US" dirty="0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-3702" y="983988"/>
            <a:ext cx="8576373" cy="137411"/>
            <a:chOff x="284163" y="1759424"/>
            <a:chExt cx="8576373" cy="137411"/>
          </a:xfrm>
        </p:grpSpPr>
        <p:sp>
          <p:nvSpPr>
            <p:cNvPr id="19" name="Rectangle 18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rgbClr val="0028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rgbClr val="FEC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rgbClr val="BF0A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379966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FD889E0-CAB2-4699-909D-B9A88D47ACB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 flipV="1">
            <a:off x="284163" y="6183034"/>
            <a:ext cx="8574087" cy="4571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Table Placeholder 11"/>
          <p:cNvSpPr>
            <a:spLocks noGrp="1"/>
          </p:cNvSpPr>
          <p:nvPr>
            <p:ph type="tbl" sz="quarter" idx="13"/>
          </p:nvPr>
        </p:nvSpPr>
        <p:spPr>
          <a:xfrm>
            <a:off x="439738" y="3710711"/>
            <a:ext cx="4904399" cy="2293646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Chart Placeholder 13"/>
          <p:cNvSpPr>
            <a:spLocks noGrp="1"/>
          </p:cNvSpPr>
          <p:nvPr>
            <p:ph type="chart" sz="quarter" idx="14"/>
          </p:nvPr>
        </p:nvSpPr>
        <p:spPr>
          <a:xfrm>
            <a:off x="439737" y="1270000"/>
            <a:ext cx="4903787" cy="2144713"/>
          </a:xfrm>
        </p:spPr>
        <p:txBody>
          <a:bodyPr/>
          <a:lstStyle/>
          <a:p>
            <a:endParaRPr lang="en-US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5921375" y="1270000"/>
            <a:ext cx="2936875" cy="47339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9" name="Rectangle 18"/>
          <p:cNvSpPr/>
          <p:nvPr userDrawn="1"/>
        </p:nvSpPr>
        <p:spPr>
          <a:xfrm>
            <a:off x="0" y="0"/>
            <a:ext cx="9144000" cy="940243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 fontScale="92500" lnSpcReduction="20000"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6"/>
          </p:nvPr>
        </p:nvSpPr>
        <p:spPr>
          <a:xfrm>
            <a:off x="0" y="0"/>
            <a:ext cx="9102725" cy="93980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rgbClr val="FFFFFF"/>
                </a:solidFill>
              </a:defRPr>
            </a:lvl1pPr>
            <a:lvl2pPr>
              <a:defRPr sz="2500">
                <a:solidFill>
                  <a:srgbClr val="FFFFFF"/>
                </a:solidFill>
              </a:defRPr>
            </a:lvl2pPr>
            <a:lvl3pPr>
              <a:defRPr sz="2500">
                <a:solidFill>
                  <a:srgbClr val="FFFFFF"/>
                </a:solidFill>
              </a:defRPr>
            </a:lvl3pPr>
            <a:lvl4pPr>
              <a:defRPr sz="2500">
                <a:solidFill>
                  <a:srgbClr val="FFFFFF"/>
                </a:solidFill>
              </a:defRPr>
            </a:lvl4pPr>
            <a:lvl5pPr>
              <a:defRPr sz="2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99732" y="6314996"/>
            <a:ext cx="4995335" cy="487162"/>
          </a:xfrm>
        </p:spPr>
        <p:txBody>
          <a:bodyPr/>
          <a:lstStyle>
            <a:lvl1pPr algn="ctr">
              <a:defRPr sz="800"/>
            </a:lvl1pPr>
          </a:lstStyle>
          <a:p>
            <a:endParaRPr lang="en-US" dirty="0"/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-3702" y="983988"/>
            <a:ext cx="8576373" cy="137411"/>
            <a:chOff x="284163" y="1759424"/>
            <a:chExt cx="8576373" cy="137411"/>
          </a:xfrm>
        </p:grpSpPr>
        <p:sp>
          <p:nvSpPr>
            <p:cNvPr id="21" name="Rectangle 20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rgbClr val="0028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rgbClr val="FEC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rgbClr val="BF0A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6996752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4163" y="4519764"/>
            <a:ext cx="8577072" cy="1535336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>
              <a:spcBef>
                <a:spcPct val="0"/>
              </a:spcBef>
            </a:pPr>
            <a:endParaRPr sz="4200">
              <a:solidFill>
                <a:prstClr val="white"/>
              </a:solidFill>
              <a:latin typeface="Corbel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4163" y="6038605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rgbClr val="0028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rgbClr val="FEC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rgbClr val="BF0A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071" y="4519764"/>
            <a:ext cx="8360242" cy="725802"/>
          </a:xfrm>
          <a:prstGeom prst="rect">
            <a:avLst/>
          </a:prstGeo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3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4163" y="457199"/>
            <a:ext cx="8577072" cy="40625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099" y="5367338"/>
            <a:ext cx="8304213" cy="80486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99732" y="6314996"/>
            <a:ext cx="4995335" cy="487162"/>
          </a:xfrm>
        </p:spPr>
        <p:txBody>
          <a:bodyPr/>
          <a:lstStyle>
            <a:lvl1pPr algn="ctr">
              <a:defRPr sz="800"/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072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4163" y="2243386"/>
            <a:ext cx="8577072" cy="209492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>
              <a:spcBef>
                <a:spcPct val="0"/>
              </a:spcBef>
            </a:pPr>
            <a:endParaRPr sz="4200">
              <a:solidFill>
                <a:prstClr val="white"/>
              </a:solidFill>
              <a:latin typeface="Corbe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163" y="2243386"/>
            <a:ext cx="8577072" cy="1039217"/>
          </a:xfrm>
          <a:prstGeom prst="rect">
            <a:avLst/>
          </a:prstGeo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662" y="3404375"/>
            <a:ext cx="8562573" cy="933938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99732" y="6314996"/>
            <a:ext cx="4995335" cy="487162"/>
          </a:xfrm>
        </p:spPr>
        <p:txBody>
          <a:bodyPr/>
          <a:lstStyle>
            <a:lvl1pPr algn="ctr">
              <a:defRPr sz="800"/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284163" y="4336800"/>
            <a:ext cx="8576373" cy="137411"/>
            <a:chOff x="284163" y="1759424"/>
            <a:chExt cx="8576373" cy="137411"/>
          </a:xfrm>
        </p:grpSpPr>
        <p:sp>
          <p:nvSpPr>
            <p:cNvPr id="14" name="Rectangle 13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rgbClr val="0028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rgbClr val="FEC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rgbClr val="BF0A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01833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940243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 fontScale="92500" lnSpcReduction="20000"/>
          </a:bodyPr>
          <a:lstStyle/>
          <a:p>
            <a:pPr>
              <a:spcBef>
                <a:spcPct val="0"/>
              </a:spcBef>
            </a:pPr>
            <a:endParaRPr sz="4200">
              <a:solidFill>
                <a:prstClr val="white"/>
              </a:solidFill>
              <a:latin typeface="Corbe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FD889E0-CAB2-4699-909D-B9A88D47ACB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9126" y="1286648"/>
            <a:ext cx="8265748" cy="4717709"/>
          </a:xfr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90000"/>
              <a:buFont typeface="Arial" panose="020B0604020202020204" pitchFamily="34" charset="0"/>
              <a:buNone/>
              <a:tabLst/>
              <a:defRPr lang="en-US" dirty="0" smtClean="0"/>
            </a:lvl1pPr>
            <a:lvl2pPr marL="457200" indent="0" algn="l">
              <a:buFont typeface="Arial" panose="020B0604020202020204" pitchFamily="34" charset="0"/>
              <a:buNone/>
              <a:defRPr lang="en-US" smtClean="0"/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 dirty="0" smtClean="0"/>
          </a:p>
        </p:txBody>
      </p:sp>
      <p:sp>
        <p:nvSpPr>
          <p:cNvPr id="13" name="Rectangle 12"/>
          <p:cNvSpPr/>
          <p:nvPr/>
        </p:nvSpPr>
        <p:spPr>
          <a:xfrm flipV="1">
            <a:off x="284163" y="6183034"/>
            <a:ext cx="8574087" cy="4571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0" y="0"/>
            <a:ext cx="9102725" cy="93980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rgbClr val="FFFFFF"/>
                </a:solidFill>
              </a:defRPr>
            </a:lvl1pPr>
            <a:lvl2pPr>
              <a:defRPr sz="2500">
                <a:solidFill>
                  <a:srgbClr val="FFFFFF"/>
                </a:solidFill>
              </a:defRPr>
            </a:lvl2pPr>
            <a:lvl3pPr>
              <a:defRPr sz="2500">
                <a:solidFill>
                  <a:srgbClr val="FFFFFF"/>
                </a:solidFill>
              </a:defRPr>
            </a:lvl3pPr>
            <a:lvl4pPr>
              <a:defRPr sz="2500">
                <a:solidFill>
                  <a:srgbClr val="FFFFFF"/>
                </a:solidFill>
              </a:defRPr>
            </a:lvl4pPr>
            <a:lvl5pPr>
              <a:defRPr sz="2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-3702" y="983988"/>
            <a:ext cx="8576373" cy="137411"/>
            <a:chOff x="284163" y="1759424"/>
            <a:chExt cx="8576373" cy="137411"/>
          </a:xfrm>
        </p:grpSpPr>
        <p:sp>
          <p:nvSpPr>
            <p:cNvPr id="12" name="Rectangle 11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rgbClr val="0028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rgbClr val="FEC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rgbClr val="BF0A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1315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940243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 fontScale="92500" lnSpcReduction="20000"/>
          </a:bodyPr>
          <a:lstStyle/>
          <a:p>
            <a:pPr>
              <a:spcBef>
                <a:spcPct val="0"/>
              </a:spcBef>
            </a:pPr>
            <a:endParaRPr sz="4200">
              <a:solidFill>
                <a:prstClr val="white"/>
              </a:solidFill>
              <a:latin typeface="Corbe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FD889E0-CAB2-4699-909D-B9A88D47ACB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9126" y="1286648"/>
            <a:ext cx="8265748" cy="4717709"/>
          </a:xfr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90000"/>
              <a:buFont typeface="Arial" panose="020B0604020202020204" pitchFamily="34" charset="0"/>
              <a:buNone/>
              <a:tabLst/>
              <a:defRPr lang="en-US" dirty="0" smtClean="0"/>
            </a:lvl1pPr>
            <a:lvl2pPr marL="457200" indent="0" algn="l">
              <a:buFont typeface="Arial" panose="020B0604020202020204" pitchFamily="34" charset="0"/>
              <a:buNone/>
              <a:defRPr lang="en-US" smtClean="0"/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 dirty="0" smtClean="0"/>
          </a:p>
        </p:txBody>
      </p:sp>
      <p:sp>
        <p:nvSpPr>
          <p:cNvPr id="13" name="Rectangle 12"/>
          <p:cNvSpPr/>
          <p:nvPr/>
        </p:nvSpPr>
        <p:spPr>
          <a:xfrm flipV="1">
            <a:off x="284163" y="6183034"/>
            <a:ext cx="8574087" cy="4571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0" y="0"/>
            <a:ext cx="9102725" cy="93980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rgbClr val="FFFFFF"/>
                </a:solidFill>
              </a:defRPr>
            </a:lvl1pPr>
            <a:lvl2pPr>
              <a:defRPr sz="2500">
                <a:solidFill>
                  <a:srgbClr val="FFFFFF"/>
                </a:solidFill>
              </a:defRPr>
            </a:lvl2pPr>
            <a:lvl3pPr>
              <a:defRPr sz="2500">
                <a:solidFill>
                  <a:srgbClr val="FFFFFF"/>
                </a:solidFill>
              </a:defRPr>
            </a:lvl3pPr>
            <a:lvl4pPr>
              <a:defRPr sz="2500">
                <a:solidFill>
                  <a:srgbClr val="FFFFFF"/>
                </a:solidFill>
              </a:defRPr>
            </a:lvl4pPr>
            <a:lvl5pPr>
              <a:defRPr sz="2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-3702" y="983988"/>
            <a:ext cx="8576373" cy="137411"/>
            <a:chOff x="284163" y="1759424"/>
            <a:chExt cx="8576373" cy="137411"/>
          </a:xfrm>
        </p:grpSpPr>
        <p:sp>
          <p:nvSpPr>
            <p:cNvPr id="24" name="Rectangle 23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rgbClr val="0028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rgbClr val="FEC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rgbClr val="BF0A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97884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940243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 fontScale="92500" lnSpcReduction="20000"/>
          </a:bodyPr>
          <a:lstStyle/>
          <a:p>
            <a:pPr>
              <a:spcBef>
                <a:spcPct val="0"/>
              </a:spcBef>
            </a:pPr>
            <a:endParaRPr sz="4200">
              <a:solidFill>
                <a:prstClr val="white"/>
              </a:solidFill>
              <a:latin typeface="Corbe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FD889E0-CAB2-4699-909D-B9A88D47ACB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9126" y="1286648"/>
            <a:ext cx="8265748" cy="4717709"/>
          </a:xfr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90000"/>
              <a:buFont typeface="Arial" panose="020B0604020202020204" pitchFamily="34" charset="0"/>
              <a:buNone/>
              <a:tabLst/>
              <a:defRPr lang="en-US" dirty="0" smtClean="0"/>
            </a:lvl1pPr>
            <a:lvl2pPr marL="457200" indent="0" algn="l">
              <a:buFont typeface="Arial" panose="020B0604020202020204" pitchFamily="34" charset="0"/>
              <a:buNone/>
              <a:defRPr lang="en-US" smtClean="0"/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 dirty="0" smtClean="0"/>
          </a:p>
        </p:txBody>
      </p:sp>
      <p:sp>
        <p:nvSpPr>
          <p:cNvPr id="13" name="Rectangle 12"/>
          <p:cNvSpPr/>
          <p:nvPr/>
        </p:nvSpPr>
        <p:spPr>
          <a:xfrm flipV="1">
            <a:off x="284163" y="6183034"/>
            <a:ext cx="8574087" cy="4571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0" y="0"/>
            <a:ext cx="9102725" cy="93980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rgbClr val="FFFFFF"/>
                </a:solidFill>
              </a:defRPr>
            </a:lvl1pPr>
            <a:lvl2pPr>
              <a:defRPr sz="2500">
                <a:solidFill>
                  <a:srgbClr val="FFFFFF"/>
                </a:solidFill>
              </a:defRPr>
            </a:lvl2pPr>
            <a:lvl3pPr>
              <a:defRPr sz="2500">
                <a:solidFill>
                  <a:srgbClr val="FFFFFF"/>
                </a:solidFill>
              </a:defRPr>
            </a:lvl3pPr>
            <a:lvl4pPr>
              <a:defRPr sz="2500">
                <a:solidFill>
                  <a:srgbClr val="FFFFFF"/>
                </a:solidFill>
              </a:defRPr>
            </a:lvl4pPr>
            <a:lvl5pPr>
              <a:defRPr sz="2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-3702" y="983988"/>
            <a:ext cx="8576373" cy="137411"/>
            <a:chOff x="284163" y="1759424"/>
            <a:chExt cx="8576373" cy="137411"/>
          </a:xfrm>
        </p:grpSpPr>
        <p:sp>
          <p:nvSpPr>
            <p:cNvPr id="24" name="Rectangle 23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rgbClr val="0028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rgbClr val="FEC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rgbClr val="BF0A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4" name="Rectangle 3"/>
          <p:cNvSpPr/>
          <p:nvPr userDrawn="1"/>
        </p:nvSpPr>
        <p:spPr>
          <a:xfrm>
            <a:off x="284164" y="6340847"/>
            <a:ext cx="1155170" cy="411800"/>
          </a:xfrm>
          <a:prstGeom prst="rect">
            <a:avLst/>
          </a:prstGeom>
          <a:noFill/>
          <a:ln>
            <a:solidFill>
              <a:srgbClr val="00286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284164" y="6415942"/>
            <a:ext cx="11551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 smtClean="0">
                <a:solidFill>
                  <a:srgbClr val="002868"/>
                </a:solidFill>
              </a:rPr>
              <a:t>Introduction</a:t>
            </a:r>
            <a:endParaRPr lang="en-US" sz="1050" b="1" dirty="0">
              <a:solidFill>
                <a:srgbClr val="002868"/>
              </a:solidFill>
            </a:endParaRPr>
          </a:p>
        </p:txBody>
      </p:sp>
      <p:sp>
        <p:nvSpPr>
          <p:cNvPr id="30" name="Rectangle 29"/>
          <p:cNvSpPr/>
          <p:nvPr userDrawn="1"/>
        </p:nvSpPr>
        <p:spPr>
          <a:xfrm>
            <a:off x="1682686" y="6340847"/>
            <a:ext cx="1155170" cy="411800"/>
          </a:xfrm>
          <a:prstGeom prst="rect">
            <a:avLst/>
          </a:prstGeom>
          <a:solidFill>
            <a:srgbClr val="002868"/>
          </a:solidFill>
          <a:ln>
            <a:solidFill>
              <a:srgbClr val="00286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TextBox 30"/>
          <p:cNvSpPr txBox="1"/>
          <p:nvPr userDrawn="1"/>
        </p:nvSpPr>
        <p:spPr>
          <a:xfrm>
            <a:off x="1682686" y="6415942"/>
            <a:ext cx="11551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 smtClean="0">
                <a:solidFill>
                  <a:prstClr val="white"/>
                </a:solidFill>
              </a:rPr>
              <a:t>Operations</a:t>
            </a:r>
            <a:endParaRPr lang="en-US" sz="1050" b="1" dirty="0">
              <a:solidFill>
                <a:prstClr val="white"/>
              </a:solidFill>
            </a:endParaRPr>
          </a:p>
        </p:txBody>
      </p:sp>
      <p:sp>
        <p:nvSpPr>
          <p:cNvPr id="33" name="Rectangle 32"/>
          <p:cNvSpPr/>
          <p:nvPr userDrawn="1"/>
        </p:nvSpPr>
        <p:spPr>
          <a:xfrm>
            <a:off x="3081208" y="6340847"/>
            <a:ext cx="1155170" cy="411800"/>
          </a:xfrm>
          <a:prstGeom prst="rect">
            <a:avLst/>
          </a:prstGeom>
          <a:noFill/>
          <a:ln>
            <a:solidFill>
              <a:srgbClr val="00286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4" name="TextBox 33"/>
          <p:cNvSpPr txBox="1"/>
          <p:nvPr userDrawn="1"/>
        </p:nvSpPr>
        <p:spPr>
          <a:xfrm>
            <a:off x="3081208" y="6415942"/>
            <a:ext cx="11551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 smtClean="0">
                <a:solidFill>
                  <a:srgbClr val="002868"/>
                </a:solidFill>
              </a:rPr>
              <a:t>Finances</a:t>
            </a:r>
            <a:endParaRPr lang="en-US" sz="1050" b="1" dirty="0">
              <a:solidFill>
                <a:srgbClr val="002868"/>
              </a:solidFill>
            </a:endParaRPr>
          </a:p>
        </p:txBody>
      </p:sp>
      <p:sp>
        <p:nvSpPr>
          <p:cNvPr id="36" name="Rectangle 35"/>
          <p:cNvSpPr/>
          <p:nvPr userDrawn="1"/>
        </p:nvSpPr>
        <p:spPr>
          <a:xfrm>
            <a:off x="5878250" y="6340847"/>
            <a:ext cx="1155170" cy="411800"/>
          </a:xfrm>
          <a:prstGeom prst="rect">
            <a:avLst/>
          </a:prstGeom>
          <a:noFill/>
          <a:ln>
            <a:solidFill>
              <a:srgbClr val="00286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Rectangle 38"/>
          <p:cNvSpPr/>
          <p:nvPr userDrawn="1"/>
        </p:nvSpPr>
        <p:spPr>
          <a:xfrm>
            <a:off x="4479730" y="6340847"/>
            <a:ext cx="1155170" cy="411800"/>
          </a:xfrm>
          <a:prstGeom prst="rect">
            <a:avLst/>
          </a:prstGeom>
          <a:noFill/>
          <a:ln>
            <a:solidFill>
              <a:srgbClr val="00286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TextBox 39"/>
          <p:cNvSpPr txBox="1"/>
          <p:nvPr userDrawn="1"/>
        </p:nvSpPr>
        <p:spPr>
          <a:xfrm>
            <a:off x="4479730" y="6415942"/>
            <a:ext cx="11551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 smtClean="0">
                <a:solidFill>
                  <a:srgbClr val="002868"/>
                </a:solidFill>
              </a:rPr>
              <a:t>Risks</a:t>
            </a:r>
            <a:endParaRPr lang="en-US" sz="1050" b="1" dirty="0">
              <a:solidFill>
                <a:srgbClr val="002868"/>
              </a:solidFill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5842001" y="6415942"/>
            <a:ext cx="121682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 smtClean="0">
                <a:solidFill>
                  <a:srgbClr val="002868"/>
                </a:solidFill>
              </a:rPr>
              <a:t>Recommendation</a:t>
            </a:r>
            <a:endParaRPr lang="en-US" sz="1050" b="1" dirty="0">
              <a:solidFill>
                <a:srgbClr val="00286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2451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4163" y="2243386"/>
            <a:ext cx="8577072" cy="209492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163" y="2243386"/>
            <a:ext cx="8577072" cy="1039217"/>
          </a:xfrm>
          <a:prstGeom prst="rect">
            <a:avLst/>
          </a:prstGeo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662" y="3404375"/>
            <a:ext cx="8562573" cy="933938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99732" y="6314996"/>
            <a:ext cx="4995335" cy="487162"/>
          </a:xfrm>
        </p:spPr>
        <p:txBody>
          <a:bodyPr/>
          <a:lstStyle>
            <a:lvl1pPr algn="ctr">
              <a:defRPr sz="800"/>
            </a:lvl1pPr>
          </a:lstStyle>
          <a:p>
            <a:endParaRPr lang="en-US" dirty="0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284163" y="4336800"/>
            <a:ext cx="8576373" cy="137411"/>
            <a:chOff x="284163" y="1759424"/>
            <a:chExt cx="8576373" cy="137411"/>
          </a:xfrm>
        </p:grpSpPr>
        <p:sp>
          <p:nvSpPr>
            <p:cNvPr id="14" name="Rectangle 13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rgbClr val="0028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rgbClr val="FEC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rgbClr val="BF0A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831938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940243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 fontScale="92500" lnSpcReduction="20000"/>
          </a:bodyPr>
          <a:lstStyle/>
          <a:p>
            <a:pPr>
              <a:spcBef>
                <a:spcPct val="0"/>
              </a:spcBef>
            </a:pPr>
            <a:endParaRPr sz="4200">
              <a:solidFill>
                <a:prstClr val="white"/>
              </a:solidFill>
              <a:latin typeface="Corbe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FD889E0-CAB2-4699-909D-B9A88D47ACB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9126" y="1286648"/>
            <a:ext cx="8265748" cy="4717709"/>
          </a:xfr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90000"/>
              <a:buFont typeface="Arial" panose="020B0604020202020204" pitchFamily="34" charset="0"/>
              <a:buNone/>
              <a:tabLst/>
              <a:defRPr lang="en-US" dirty="0" smtClean="0"/>
            </a:lvl1pPr>
            <a:lvl2pPr marL="457200" indent="0" algn="l">
              <a:buFont typeface="Arial" panose="020B0604020202020204" pitchFamily="34" charset="0"/>
              <a:buNone/>
              <a:defRPr lang="en-US" smtClean="0"/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 dirty="0" smtClean="0"/>
          </a:p>
        </p:txBody>
      </p:sp>
      <p:sp>
        <p:nvSpPr>
          <p:cNvPr id="13" name="Rectangle 12"/>
          <p:cNvSpPr/>
          <p:nvPr/>
        </p:nvSpPr>
        <p:spPr>
          <a:xfrm flipV="1">
            <a:off x="284163" y="6183034"/>
            <a:ext cx="8574087" cy="4571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0" y="0"/>
            <a:ext cx="9102725" cy="93980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rgbClr val="FFFFFF"/>
                </a:solidFill>
              </a:defRPr>
            </a:lvl1pPr>
            <a:lvl2pPr>
              <a:defRPr sz="2500">
                <a:solidFill>
                  <a:srgbClr val="FFFFFF"/>
                </a:solidFill>
              </a:defRPr>
            </a:lvl2pPr>
            <a:lvl3pPr>
              <a:defRPr sz="2500">
                <a:solidFill>
                  <a:srgbClr val="FFFFFF"/>
                </a:solidFill>
              </a:defRPr>
            </a:lvl3pPr>
            <a:lvl4pPr>
              <a:defRPr sz="2500">
                <a:solidFill>
                  <a:srgbClr val="FFFFFF"/>
                </a:solidFill>
              </a:defRPr>
            </a:lvl4pPr>
            <a:lvl5pPr>
              <a:defRPr sz="2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-3702" y="983988"/>
            <a:ext cx="8576373" cy="137411"/>
            <a:chOff x="284163" y="1759424"/>
            <a:chExt cx="8576373" cy="137411"/>
          </a:xfrm>
        </p:grpSpPr>
        <p:sp>
          <p:nvSpPr>
            <p:cNvPr id="24" name="Rectangle 23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rgbClr val="0028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rgbClr val="FEC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rgbClr val="BF0A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4" name="Rectangle 3"/>
          <p:cNvSpPr/>
          <p:nvPr userDrawn="1"/>
        </p:nvSpPr>
        <p:spPr>
          <a:xfrm>
            <a:off x="284164" y="6340847"/>
            <a:ext cx="1155170" cy="411800"/>
          </a:xfrm>
          <a:prstGeom prst="rect">
            <a:avLst/>
          </a:prstGeom>
          <a:noFill/>
          <a:ln>
            <a:solidFill>
              <a:srgbClr val="00286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284164" y="6415942"/>
            <a:ext cx="11551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 smtClean="0">
                <a:solidFill>
                  <a:srgbClr val="002868"/>
                </a:solidFill>
              </a:rPr>
              <a:t>Introduction</a:t>
            </a:r>
            <a:endParaRPr lang="en-US" sz="1050" b="1" dirty="0">
              <a:solidFill>
                <a:srgbClr val="002868"/>
              </a:solidFill>
            </a:endParaRPr>
          </a:p>
        </p:txBody>
      </p:sp>
      <p:sp>
        <p:nvSpPr>
          <p:cNvPr id="30" name="Rectangle 29"/>
          <p:cNvSpPr/>
          <p:nvPr userDrawn="1"/>
        </p:nvSpPr>
        <p:spPr>
          <a:xfrm>
            <a:off x="1682686" y="6340847"/>
            <a:ext cx="1155170" cy="411800"/>
          </a:xfrm>
          <a:prstGeom prst="rect">
            <a:avLst/>
          </a:prstGeom>
          <a:noFill/>
          <a:ln>
            <a:solidFill>
              <a:srgbClr val="00286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TextBox 30"/>
          <p:cNvSpPr txBox="1"/>
          <p:nvPr userDrawn="1"/>
        </p:nvSpPr>
        <p:spPr>
          <a:xfrm>
            <a:off x="1682686" y="6415942"/>
            <a:ext cx="11551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 smtClean="0">
                <a:solidFill>
                  <a:srgbClr val="002868"/>
                </a:solidFill>
              </a:rPr>
              <a:t>Operations</a:t>
            </a:r>
            <a:endParaRPr lang="en-US" sz="1050" b="1" dirty="0">
              <a:solidFill>
                <a:srgbClr val="002868"/>
              </a:solidFill>
            </a:endParaRPr>
          </a:p>
        </p:txBody>
      </p:sp>
      <p:sp>
        <p:nvSpPr>
          <p:cNvPr id="33" name="Rectangle 32"/>
          <p:cNvSpPr/>
          <p:nvPr userDrawn="1"/>
        </p:nvSpPr>
        <p:spPr>
          <a:xfrm>
            <a:off x="3081208" y="6340847"/>
            <a:ext cx="1155170" cy="411800"/>
          </a:xfrm>
          <a:prstGeom prst="rect">
            <a:avLst/>
          </a:prstGeom>
          <a:solidFill>
            <a:srgbClr val="002868"/>
          </a:solidFill>
          <a:ln>
            <a:solidFill>
              <a:srgbClr val="00286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4" name="TextBox 33"/>
          <p:cNvSpPr txBox="1"/>
          <p:nvPr userDrawn="1"/>
        </p:nvSpPr>
        <p:spPr>
          <a:xfrm>
            <a:off x="3081208" y="6415942"/>
            <a:ext cx="115517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050" b="1" dirty="0" smtClean="0">
                <a:solidFill>
                  <a:prstClr val="white"/>
                </a:solidFill>
              </a:rPr>
              <a:t>Finances</a:t>
            </a:r>
          </a:p>
        </p:txBody>
      </p:sp>
      <p:sp>
        <p:nvSpPr>
          <p:cNvPr id="36" name="Rectangle 35"/>
          <p:cNvSpPr/>
          <p:nvPr userDrawn="1"/>
        </p:nvSpPr>
        <p:spPr>
          <a:xfrm>
            <a:off x="5878250" y="6340847"/>
            <a:ext cx="1155170" cy="411800"/>
          </a:xfrm>
          <a:prstGeom prst="rect">
            <a:avLst/>
          </a:prstGeom>
          <a:noFill/>
          <a:ln>
            <a:solidFill>
              <a:srgbClr val="00286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Rectangle 38"/>
          <p:cNvSpPr/>
          <p:nvPr userDrawn="1"/>
        </p:nvSpPr>
        <p:spPr>
          <a:xfrm>
            <a:off x="4479730" y="6340847"/>
            <a:ext cx="1155170" cy="411800"/>
          </a:xfrm>
          <a:prstGeom prst="rect">
            <a:avLst/>
          </a:prstGeom>
          <a:noFill/>
          <a:ln>
            <a:solidFill>
              <a:srgbClr val="00286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TextBox 39"/>
          <p:cNvSpPr txBox="1"/>
          <p:nvPr userDrawn="1"/>
        </p:nvSpPr>
        <p:spPr>
          <a:xfrm>
            <a:off x="4479730" y="6415942"/>
            <a:ext cx="11551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 smtClean="0">
                <a:solidFill>
                  <a:srgbClr val="002868"/>
                </a:solidFill>
              </a:rPr>
              <a:t>Risks</a:t>
            </a:r>
            <a:endParaRPr lang="en-US" sz="1050" b="1" dirty="0">
              <a:solidFill>
                <a:srgbClr val="002868"/>
              </a:solidFill>
            </a:endParaRPr>
          </a:p>
        </p:txBody>
      </p:sp>
      <p:sp>
        <p:nvSpPr>
          <p:cNvPr id="41" name="TextBox 40"/>
          <p:cNvSpPr txBox="1"/>
          <p:nvPr userDrawn="1"/>
        </p:nvSpPr>
        <p:spPr>
          <a:xfrm>
            <a:off x="5842001" y="6415942"/>
            <a:ext cx="121682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 smtClean="0">
                <a:solidFill>
                  <a:srgbClr val="002868"/>
                </a:solidFill>
              </a:rPr>
              <a:t>Recommendation</a:t>
            </a:r>
            <a:endParaRPr lang="en-US" sz="1050" b="1" dirty="0">
              <a:solidFill>
                <a:srgbClr val="00286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9700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940243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 fontScale="92500" lnSpcReduction="20000"/>
          </a:bodyPr>
          <a:lstStyle/>
          <a:p>
            <a:pPr>
              <a:spcBef>
                <a:spcPct val="0"/>
              </a:spcBef>
            </a:pPr>
            <a:endParaRPr sz="4200">
              <a:solidFill>
                <a:prstClr val="white"/>
              </a:solidFill>
              <a:latin typeface="Corbe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FD889E0-CAB2-4699-909D-B9A88D47ACB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9126" y="1286648"/>
            <a:ext cx="8265748" cy="4717709"/>
          </a:xfr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90000"/>
              <a:buFont typeface="Arial" panose="020B0604020202020204" pitchFamily="34" charset="0"/>
              <a:buNone/>
              <a:tabLst/>
              <a:defRPr lang="en-US" dirty="0" smtClean="0"/>
            </a:lvl1pPr>
            <a:lvl2pPr marL="457200" indent="0" algn="l">
              <a:buFont typeface="Arial" panose="020B0604020202020204" pitchFamily="34" charset="0"/>
              <a:buNone/>
              <a:defRPr lang="en-US" smtClean="0"/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 dirty="0" smtClean="0"/>
          </a:p>
        </p:txBody>
      </p:sp>
      <p:sp>
        <p:nvSpPr>
          <p:cNvPr id="13" name="Rectangle 12"/>
          <p:cNvSpPr/>
          <p:nvPr/>
        </p:nvSpPr>
        <p:spPr>
          <a:xfrm flipV="1">
            <a:off x="284163" y="6183034"/>
            <a:ext cx="8574087" cy="4571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0" y="0"/>
            <a:ext cx="9102725" cy="93980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rgbClr val="FFFFFF"/>
                </a:solidFill>
              </a:defRPr>
            </a:lvl1pPr>
            <a:lvl2pPr>
              <a:defRPr sz="2500">
                <a:solidFill>
                  <a:srgbClr val="FFFFFF"/>
                </a:solidFill>
              </a:defRPr>
            </a:lvl2pPr>
            <a:lvl3pPr>
              <a:defRPr sz="2500">
                <a:solidFill>
                  <a:srgbClr val="FFFFFF"/>
                </a:solidFill>
              </a:defRPr>
            </a:lvl3pPr>
            <a:lvl4pPr>
              <a:defRPr sz="2500">
                <a:solidFill>
                  <a:srgbClr val="FFFFFF"/>
                </a:solidFill>
              </a:defRPr>
            </a:lvl4pPr>
            <a:lvl5pPr>
              <a:defRPr sz="2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-3702" y="983988"/>
            <a:ext cx="8576373" cy="137411"/>
            <a:chOff x="284163" y="1759424"/>
            <a:chExt cx="8576373" cy="137411"/>
          </a:xfrm>
        </p:grpSpPr>
        <p:sp>
          <p:nvSpPr>
            <p:cNvPr id="24" name="Rectangle 23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rgbClr val="0028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rgbClr val="FEC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rgbClr val="BF0A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4" name="Rectangle 3"/>
          <p:cNvSpPr/>
          <p:nvPr userDrawn="1"/>
        </p:nvSpPr>
        <p:spPr>
          <a:xfrm>
            <a:off x="284164" y="6340847"/>
            <a:ext cx="1155170" cy="411800"/>
          </a:xfrm>
          <a:prstGeom prst="rect">
            <a:avLst/>
          </a:prstGeom>
          <a:noFill/>
          <a:ln>
            <a:solidFill>
              <a:srgbClr val="00286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284164" y="6415942"/>
            <a:ext cx="11551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 smtClean="0">
                <a:solidFill>
                  <a:srgbClr val="002868"/>
                </a:solidFill>
              </a:rPr>
              <a:t>Introduction</a:t>
            </a:r>
            <a:endParaRPr lang="en-US" sz="1050" b="1" dirty="0">
              <a:solidFill>
                <a:srgbClr val="002868"/>
              </a:solidFill>
            </a:endParaRPr>
          </a:p>
        </p:txBody>
      </p:sp>
      <p:sp>
        <p:nvSpPr>
          <p:cNvPr id="30" name="Rectangle 29"/>
          <p:cNvSpPr/>
          <p:nvPr userDrawn="1"/>
        </p:nvSpPr>
        <p:spPr>
          <a:xfrm>
            <a:off x="1682686" y="6340847"/>
            <a:ext cx="1155170" cy="411800"/>
          </a:xfrm>
          <a:prstGeom prst="rect">
            <a:avLst/>
          </a:prstGeom>
          <a:noFill/>
          <a:ln>
            <a:solidFill>
              <a:srgbClr val="00286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TextBox 30"/>
          <p:cNvSpPr txBox="1"/>
          <p:nvPr userDrawn="1"/>
        </p:nvSpPr>
        <p:spPr>
          <a:xfrm>
            <a:off x="1682686" y="6415942"/>
            <a:ext cx="11551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 smtClean="0">
                <a:solidFill>
                  <a:srgbClr val="002868"/>
                </a:solidFill>
              </a:rPr>
              <a:t>Operations</a:t>
            </a:r>
            <a:endParaRPr lang="en-US" sz="1050" b="1" dirty="0">
              <a:solidFill>
                <a:srgbClr val="002868"/>
              </a:solidFill>
            </a:endParaRPr>
          </a:p>
        </p:txBody>
      </p:sp>
      <p:sp>
        <p:nvSpPr>
          <p:cNvPr id="33" name="Rectangle 32"/>
          <p:cNvSpPr/>
          <p:nvPr userDrawn="1"/>
        </p:nvSpPr>
        <p:spPr>
          <a:xfrm>
            <a:off x="3081208" y="6340847"/>
            <a:ext cx="1155170" cy="411800"/>
          </a:xfrm>
          <a:prstGeom prst="rect">
            <a:avLst/>
          </a:prstGeom>
          <a:noFill/>
          <a:ln>
            <a:solidFill>
              <a:srgbClr val="00286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4" name="TextBox 33"/>
          <p:cNvSpPr txBox="1"/>
          <p:nvPr userDrawn="1"/>
        </p:nvSpPr>
        <p:spPr>
          <a:xfrm>
            <a:off x="3081208" y="6415942"/>
            <a:ext cx="115517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050" b="1" dirty="0" smtClean="0">
                <a:solidFill>
                  <a:srgbClr val="002868"/>
                </a:solidFill>
              </a:rPr>
              <a:t>Finances</a:t>
            </a:r>
          </a:p>
        </p:txBody>
      </p:sp>
      <p:sp>
        <p:nvSpPr>
          <p:cNvPr id="36" name="Rectangle 35"/>
          <p:cNvSpPr/>
          <p:nvPr userDrawn="1"/>
        </p:nvSpPr>
        <p:spPr>
          <a:xfrm>
            <a:off x="5878250" y="6340847"/>
            <a:ext cx="1155170" cy="411800"/>
          </a:xfrm>
          <a:prstGeom prst="rect">
            <a:avLst/>
          </a:prstGeom>
          <a:noFill/>
          <a:ln>
            <a:solidFill>
              <a:srgbClr val="00286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Rectangle 38"/>
          <p:cNvSpPr/>
          <p:nvPr userDrawn="1"/>
        </p:nvSpPr>
        <p:spPr>
          <a:xfrm>
            <a:off x="4479730" y="6340847"/>
            <a:ext cx="1155170" cy="411800"/>
          </a:xfrm>
          <a:prstGeom prst="rect">
            <a:avLst/>
          </a:prstGeom>
          <a:solidFill>
            <a:srgbClr val="002868"/>
          </a:solidFill>
          <a:ln>
            <a:solidFill>
              <a:srgbClr val="00286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TextBox 39"/>
          <p:cNvSpPr txBox="1"/>
          <p:nvPr userDrawn="1"/>
        </p:nvSpPr>
        <p:spPr>
          <a:xfrm>
            <a:off x="4479730" y="6415942"/>
            <a:ext cx="11551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 smtClean="0">
                <a:solidFill>
                  <a:prstClr val="white"/>
                </a:solidFill>
              </a:rPr>
              <a:t>Risks</a:t>
            </a:r>
            <a:endParaRPr lang="en-US" sz="1050" b="1" dirty="0">
              <a:solidFill>
                <a:prstClr val="white"/>
              </a:solidFill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5842001" y="6415942"/>
            <a:ext cx="121682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 smtClean="0">
                <a:solidFill>
                  <a:srgbClr val="002868"/>
                </a:solidFill>
              </a:rPr>
              <a:t>Recommendation</a:t>
            </a:r>
            <a:endParaRPr lang="en-US" sz="1050" b="1" dirty="0">
              <a:solidFill>
                <a:srgbClr val="00286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5488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940243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 fontScale="92500" lnSpcReduction="20000"/>
          </a:bodyPr>
          <a:lstStyle/>
          <a:p>
            <a:pPr>
              <a:spcBef>
                <a:spcPct val="0"/>
              </a:spcBef>
            </a:pPr>
            <a:endParaRPr sz="4200">
              <a:solidFill>
                <a:prstClr val="white"/>
              </a:solidFill>
              <a:latin typeface="Corbe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FD889E0-CAB2-4699-909D-B9A88D47ACB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9126" y="1286648"/>
            <a:ext cx="8265748" cy="4717709"/>
          </a:xfr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90000"/>
              <a:buFont typeface="Arial" panose="020B0604020202020204" pitchFamily="34" charset="0"/>
              <a:buNone/>
              <a:tabLst/>
              <a:defRPr lang="en-US" dirty="0" smtClean="0"/>
            </a:lvl1pPr>
            <a:lvl2pPr marL="457200" indent="0" algn="l">
              <a:buFont typeface="Arial" panose="020B0604020202020204" pitchFamily="34" charset="0"/>
              <a:buNone/>
              <a:defRPr lang="en-US" smtClean="0"/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 dirty="0" smtClean="0"/>
          </a:p>
        </p:txBody>
      </p:sp>
      <p:sp>
        <p:nvSpPr>
          <p:cNvPr id="13" name="Rectangle 12"/>
          <p:cNvSpPr/>
          <p:nvPr/>
        </p:nvSpPr>
        <p:spPr>
          <a:xfrm flipV="1">
            <a:off x="284163" y="6183034"/>
            <a:ext cx="8574087" cy="4571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0" y="0"/>
            <a:ext cx="9102725" cy="93980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rgbClr val="FFFFFF"/>
                </a:solidFill>
              </a:defRPr>
            </a:lvl1pPr>
            <a:lvl2pPr>
              <a:defRPr sz="2500">
                <a:solidFill>
                  <a:srgbClr val="FFFFFF"/>
                </a:solidFill>
              </a:defRPr>
            </a:lvl2pPr>
            <a:lvl3pPr>
              <a:defRPr sz="2500">
                <a:solidFill>
                  <a:srgbClr val="FFFFFF"/>
                </a:solidFill>
              </a:defRPr>
            </a:lvl3pPr>
            <a:lvl4pPr>
              <a:defRPr sz="2500">
                <a:solidFill>
                  <a:srgbClr val="FFFFFF"/>
                </a:solidFill>
              </a:defRPr>
            </a:lvl4pPr>
            <a:lvl5pPr>
              <a:defRPr sz="2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-3702" y="983988"/>
            <a:ext cx="8576373" cy="137411"/>
            <a:chOff x="284163" y="1759424"/>
            <a:chExt cx="8576373" cy="137411"/>
          </a:xfrm>
        </p:grpSpPr>
        <p:sp>
          <p:nvSpPr>
            <p:cNvPr id="24" name="Rectangle 23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rgbClr val="0028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rgbClr val="FEC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rgbClr val="BF0A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4" name="Rectangle 3"/>
          <p:cNvSpPr/>
          <p:nvPr userDrawn="1"/>
        </p:nvSpPr>
        <p:spPr>
          <a:xfrm>
            <a:off x="284164" y="6340847"/>
            <a:ext cx="1155170" cy="411800"/>
          </a:xfrm>
          <a:prstGeom prst="rect">
            <a:avLst/>
          </a:prstGeom>
          <a:noFill/>
          <a:ln>
            <a:solidFill>
              <a:srgbClr val="00286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284164" y="6415942"/>
            <a:ext cx="11551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 smtClean="0">
                <a:solidFill>
                  <a:srgbClr val="002868"/>
                </a:solidFill>
              </a:rPr>
              <a:t>Introduction</a:t>
            </a:r>
            <a:endParaRPr lang="en-US" sz="1050" b="1" dirty="0">
              <a:solidFill>
                <a:srgbClr val="002868"/>
              </a:solidFill>
            </a:endParaRPr>
          </a:p>
        </p:txBody>
      </p:sp>
      <p:sp>
        <p:nvSpPr>
          <p:cNvPr id="30" name="Rectangle 29"/>
          <p:cNvSpPr/>
          <p:nvPr userDrawn="1"/>
        </p:nvSpPr>
        <p:spPr>
          <a:xfrm>
            <a:off x="1682686" y="6340847"/>
            <a:ext cx="1155170" cy="411800"/>
          </a:xfrm>
          <a:prstGeom prst="rect">
            <a:avLst/>
          </a:prstGeom>
          <a:noFill/>
          <a:ln>
            <a:solidFill>
              <a:srgbClr val="00286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TextBox 30"/>
          <p:cNvSpPr txBox="1"/>
          <p:nvPr userDrawn="1"/>
        </p:nvSpPr>
        <p:spPr>
          <a:xfrm>
            <a:off x="1682686" y="6415942"/>
            <a:ext cx="11551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 smtClean="0">
                <a:solidFill>
                  <a:srgbClr val="002868"/>
                </a:solidFill>
              </a:rPr>
              <a:t>Operations</a:t>
            </a:r>
            <a:endParaRPr lang="en-US" sz="1050" b="1" dirty="0">
              <a:solidFill>
                <a:srgbClr val="002868"/>
              </a:solidFill>
            </a:endParaRPr>
          </a:p>
        </p:txBody>
      </p:sp>
      <p:sp>
        <p:nvSpPr>
          <p:cNvPr id="33" name="Rectangle 32"/>
          <p:cNvSpPr/>
          <p:nvPr userDrawn="1"/>
        </p:nvSpPr>
        <p:spPr>
          <a:xfrm>
            <a:off x="3081208" y="6340847"/>
            <a:ext cx="1155170" cy="411800"/>
          </a:xfrm>
          <a:prstGeom prst="rect">
            <a:avLst/>
          </a:prstGeom>
          <a:noFill/>
          <a:ln>
            <a:solidFill>
              <a:srgbClr val="00286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4" name="TextBox 33"/>
          <p:cNvSpPr txBox="1"/>
          <p:nvPr userDrawn="1"/>
        </p:nvSpPr>
        <p:spPr>
          <a:xfrm>
            <a:off x="3081208" y="6415942"/>
            <a:ext cx="115517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050" b="1" dirty="0" smtClean="0">
                <a:solidFill>
                  <a:srgbClr val="002868"/>
                </a:solidFill>
              </a:rPr>
              <a:t>Finances</a:t>
            </a:r>
          </a:p>
        </p:txBody>
      </p:sp>
      <p:sp>
        <p:nvSpPr>
          <p:cNvPr id="36" name="Rectangle 35"/>
          <p:cNvSpPr/>
          <p:nvPr userDrawn="1"/>
        </p:nvSpPr>
        <p:spPr>
          <a:xfrm>
            <a:off x="5878250" y="6340847"/>
            <a:ext cx="1155170" cy="411800"/>
          </a:xfrm>
          <a:prstGeom prst="rect">
            <a:avLst/>
          </a:prstGeom>
          <a:solidFill>
            <a:srgbClr val="002868"/>
          </a:solidFill>
          <a:ln>
            <a:solidFill>
              <a:srgbClr val="00286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7" name="TextBox 36"/>
          <p:cNvSpPr txBox="1"/>
          <p:nvPr userDrawn="1"/>
        </p:nvSpPr>
        <p:spPr>
          <a:xfrm>
            <a:off x="5842001" y="6415942"/>
            <a:ext cx="122528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 smtClean="0">
                <a:solidFill>
                  <a:prstClr val="white"/>
                </a:solidFill>
              </a:rPr>
              <a:t>Recommendation</a:t>
            </a:r>
            <a:endParaRPr lang="en-US" sz="1050" b="1" dirty="0">
              <a:solidFill>
                <a:prstClr val="white"/>
              </a:solidFill>
            </a:endParaRPr>
          </a:p>
        </p:txBody>
      </p:sp>
      <p:sp>
        <p:nvSpPr>
          <p:cNvPr id="39" name="Rectangle 38"/>
          <p:cNvSpPr/>
          <p:nvPr userDrawn="1"/>
        </p:nvSpPr>
        <p:spPr>
          <a:xfrm>
            <a:off x="4479730" y="6340847"/>
            <a:ext cx="1155170" cy="411800"/>
          </a:xfrm>
          <a:prstGeom prst="rect">
            <a:avLst/>
          </a:prstGeom>
          <a:noFill/>
          <a:ln>
            <a:solidFill>
              <a:srgbClr val="00286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TextBox 39"/>
          <p:cNvSpPr txBox="1"/>
          <p:nvPr userDrawn="1"/>
        </p:nvSpPr>
        <p:spPr>
          <a:xfrm>
            <a:off x="4479730" y="6415942"/>
            <a:ext cx="11551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 smtClean="0">
                <a:solidFill>
                  <a:srgbClr val="002868"/>
                </a:solidFill>
              </a:rPr>
              <a:t>Risks</a:t>
            </a:r>
            <a:endParaRPr lang="en-US" sz="1050" b="1" dirty="0">
              <a:solidFill>
                <a:srgbClr val="00286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1775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5" y="3572"/>
            <a:ext cx="9140235" cy="96784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9698" y="1392270"/>
            <a:ext cx="4286738" cy="4645079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8188" y="1392271"/>
            <a:ext cx="4080062" cy="4645078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5" name="Rectangle 24"/>
          <p:cNvSpPr/>
          <p:nvPr userDrawn="1"/>
        </p:nvSpPr>
        <p:spPr>
          <a:xfrm flipV="1">
            <a:off x="284163" y="6183034"/>
            <a:ext cx="8574087" cy="4571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</a:endParaRPr>
          </a:p>
        </p:txBody>
      </p:sp>
      <p:sp>
        <p:nvSpPr>
          <p:cNvPr id="45" name="Rectangle 44"/>
          <p:cNvSpPr/>
          <p:nvPr userDrawn="1"/>
        </p:nvSpPr>
        <p:spPr>
          <a:xfrm>
            <a:off x="0" y="0"/>
            <a:ext cx="9144000" cy="940243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>
              <a:spcBef>
                <a:spcPct val="0"/>
              </a:spcBef>
            </a:pPr>
            <a:endParaRPr sz="2500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50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0" y="0"/>
            <a:ext cx="9102725" cy="93980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rgbClr val="FFFFFF"/>
                </a:solidFill>
              </a:defRPr>
            </a:lvl1pPr>
            <a:lvl2pPr>
              <a:defRPr sz="2500">
                <a:solidFill>
                  <a:srgbClr val="FFFFFF"/>
                </a:solidFill>
              </a:defRPr>
            </a:lvl2pPr>
            <a:lvl3pPr>
              <a:defRPr sz="2500">
                <a:solidFill>
                  <a:srgbClr val="FFFFFF"/>
                </a:solidFill>
              </a:defRPr>
            </a:lvl3pPr>
            <a:lvl4pPr>
              <a:defRPr sz="2500">
                <a:solidFill>
                  <a:srgbClr val="FFFFFF"/>
                </a:solidFill>
              </a:defRPr>
            </a:lvl4pPr>
            <a:lvl5pPr>
              <a:defRPr sz="2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99732" y="6314996"/>
            <a:ext cx="4995335" cy="487162"/>
          </a:xfrm>
        </p:spPr>
        <p:txBody>
          <a:bodyPr/>
          <a:lstStyle>
            <a:lvl1pPr algn="ctr">
              <a:defRPr sz="800"/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-3702" y="983988"/>
            <a:ext cx="8576373" cy="137411"/>
            <a:chOff x="284163" y="1759424"/>
            <a:chExt cx="8576373" cy="137411"/>
          </a:xfrm>
        </p:grpSpPr>
        <p:sp>
          <p:nvSpPr>
            <p:cNvPr id="15" name="Rectangle 14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rgbClr val="0028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rgbClr val="FEC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rgbClr val="BF0A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80437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5" y="3572"/>
            <a:ext cx="9140235" cy="96784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9698" y="1748522"/>
            <a:ext cx="4286738" cy="4288827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8188" y="1748521"/>
            <a:ext cx="4080062" cy="4288827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5" name="Rectangle 24"/>
          <p:cNvSpPr/>
          <p:nvPr userDrawn="1"/>
        </p:nvSpPr>
        <p:spPr>
          <a:xfrm flipV="1">
            <a:off x="284163" y="6183034"/>
            <a:ext cx="8574087" cy="4571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200025" y="1138238"/>
            <a:ext cx="4286250" cy="428625"/>
          </a:xfrm>
        </p:spPr>
        <p:txBody>
          <a:bodyPr/>
          <a:lstStyle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260475" indent="0">
              <a:buNone/>
              <a:defRPr/>
            </a:lvl4pPr>
            <a:lvl5pPr marL="1608137" indent="0">
              <a:buNone/>
              <a:defRPr/>
            </a:lvl5pPr>
          </a:lstStyle>
          <a:p>
            <a:pPr lvl="0"/>
            <a:r>
              <a:rPr lang="en-US" dirty="0" smtClean="0"/>
              <a:t>Title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4778188" y="1138238"/>
            <a:ext cx="4080062" cy="428625"/>
          </a:xfrm>
        </p:spPr>
        <p:txBody>
          <a:bodyPr/>
          <a:lstStyle/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0" y="0"/>
            <a:ext cx="9144000" cy="940243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 fontScale="92500" lnSpcReduction="20000"/>
          </a:bodyPr>
          <a:lstStyle/>
          <a:p>
            <a:pPr>
              <a:spcBef>
                <a:spcPct val="0"/>
              </a:spcBef>
            </a:pPr>
            <a:endParaRPr sz="4200">
              <a:solidFill>
                <a:prstClr val="white"/>
              </a:solidFill>
              <a:latin typeface="Corbel"/>
            </a:endParaRPr>
          </a:p>
        </p:txBody>
      </p:sp>
      <p:sp>
        <p:nvSpPr>
          <p:cNvPr id="27" name="Text Placeholder 15"/>
          <p:cNvSpPr>
            <a:spLocks noGrp="1"/>
          </p:cNvSpPr>
          <p:nvPr>
            <p:ph type="body" sz="quarter" idx="15"/>
          </p:nvPr>
        </p:nvSpPr>
        <p:spPr>
          <a:xfrm>
            <a:off x="0" y="0"/>
            <a:ext cx="9102725" cy="93980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rgbClr val="FFFFFF"/>
                </a:solidFill>
              </a:defRPr>
            </a:lvl1pPr>
            <a:lvl2pPr>
              <a:defRPr sz="2500">
                <a:solidFill>
                  <a:srgbClr val="FFFFFF"/>
                </a:solidFill>
              </a:defRPr>
            </a:lvl2pPr>
            <a:lvl3pPr>
              <a:defRPr sz="2500">
                <a:solidFill>
                  <a:srgbClr val="FFFFFF"/>
                </a:solidFill>
              </a:defRPr>
            </a:lvl3pPr>
            <a:lvl4pPr>
              <a:defRPr sz="2500">
                <a:solidFill>
                  <a:srgbClr val="FFFFFF"/>
                </a:solidFill>
              </a:defRPr>
            </a:lvl4pPr>
            <a:lvl5pPr>
              <a:defRPr sz="2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99732" y="6314996"/>
            <a:ext cx="4995335" cy="487162"/>
          </a:xfrm>
        </p:spPr>
        <p:txBody>
          <a:bodyPr/>
          <a:lstStyle>
            <a:lvl1pPr algn="ctr">
              <a:defRPr sz="800"/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-3702" y="983988"/>
            <a:ext cx="8576373" cy="137411"/>
            <a:chOff x="284163" y="1759424"/>
            <a:chExt cx="8576373" cy="137411"/>
          </a:xfrm>
        </p:grpSpPr>
        <p:sp>
          <p:nvSpPr>
            <p:cNvPr id="20" name="Rectangle 1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rgbClr val="0028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rgbClr val="FEC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rgbClr val="BF0A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03812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5" y="3572"/>
            <a:ext cx="9140235" cy="96784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9698" y="1392270"/>
            <a:ext cx="4286738" cy="4645079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8188" y="1392271"/>
            <a:ext cx="4080062" cy="4645078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5" name="Rectangle 24"/>
          <p:cNvSpPr/>
          <p:nvPr userDrawn="1"/>
        </p:nvSpPr>
        <p:spPr>
          <a:xfrm flipV="1">
            <a:off x="284163" y="6183034"/>
            <a:ext cx="8574087" cy="4571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634884" y="1253657"/>
            <a:ext cx="16495" cy="4783692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 userDrawn="1"/>
        </p:nvSpPr>
        <p:spPr>
          <a:xfrm>
            <a:off x="0" y="0"/>
            <a:ext cx="9144000" cy="940243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 fontScale="92500" lnSpcReduction="20000"/>
          </a:bodyPr>
          <a:lstStyle/>
          <a:p>
            <a:pPr>
              <a:spcBef>
                <a:spcPct val="0"/>
              </a:spcBef>
            </a:pPr>
            <a:endParaRPr sz="4200">
              <a:solidFill>
                <a:prstClr val="white"/>
              </a:solidFill>
              <a:latin typeface="Corbel"/>
            </a:endParaRPr>
          </a:p>
        </p:txBody>
      </p:sp>
      <p:sp>
        <p:nvSpPr>
          <p:cNvPr id="35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0" y="0"/>
            <a:ext cx="9102725" cy="93980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rgbClr val="FFFFFF"/>
                </a:solidFill>
              </a:defRPr>
            </a:lvl1pPr>
            <a:lvl2pPr>
              <a:defRPr sz="2500">
                <a:solidFill>
                  <a:srgbClr val="FFFFFF"/>
                </a:solidFill>
              </a:defRPr>
            </a:lvl2pPr>
            <a:lvl3pPr>
              <a:defRPr sz="2500">
                <a:solidFill>
                  <a:srgbClr val="FFFFFF"/>
                </a:solidFill>
              </a:defRPr>
            </a:lvl3pPr>
            <a:lvl4pPr>
              <a:defRPr sz="2500">
                <a:solidFill>
                  <a:srgbClr val="FFFFFF"/>
                </a:solidFill>
              </a:defRPr>
            </a:lvl4pPr>
            <a:lvl5pPr>
              <a:defRPr sz="2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99732" y="6314996"/>
            <a:ext cx="4995335" cy="487162"/>
          </a:xfrm>
        </p:spPr>
        <p:txBody>
          <a:bodyPr/>
          <a:lstStyle>
            <a:lvl1pPr algn="ctr">
              <a:defRPr sz="800"/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-3702" y="983988"/>
            <a:ext cx="8576373" cy="137411"/>
            <a:chOff x="284163" y="1759424"/>
            <a:chExt cx="8576373" cy="137411"/>
          </a:xfrm>
        </p:grpSpPr>
        <p:sp>
          <p:nvSpPr>
            <p:cNvPr id="21" name="Rectangle 20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rgbClr val="0028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rgbClr val="FEC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rgbClr val="BF0A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58432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FD889E0-CAB2-4699-909D-B9A88D47ACB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9126" y="1286648"/>
            <a:ext cx="8265748" cy="4717709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13" name="Rectangle 12"/>
          <p:cNvSpPr/>
          <p:nvPr/>
        </p:nvSpPr>
        <p:spPr>
          <a:xfrm flipV="1">
            <a:off x="284163" y="6183034"/>
            <a:ext cx="8574087" cy="4571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</a:endParaRPr>
          </a:p>
        </p:txBody>
      </p:sp>
      <p:sp>
        <p:nvSpPr>
          <p:cNvPr id="12" name="Table Placeholder 11"/>
          <p:cNvSpPr>
            <a:spLocks noGrp="1"/>
          </p:cNvSpPr>
          <p:nvPr>
            <p:ph type="tbl" sz="quarter" idx="13"/>
          </p:nvPr>
        </p:nvSpPr>
        <p:spPr>
          <a:xfrm>
            <a:off x="439738" y="1285875"/>
            <a:ext cx="8264525" cy="4718050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Rectangle 18"/>
          <p:cNvSpPr/>
          <p:nvPr userDrawn="1"/>
        </p:nvSpPr>
        <p:spPr>
          <a:xfrm>
            <a:off x="0" y="0"/>
            <a:ext cx="9144000" cy="940243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 fontScale="92500" lnSpcReduction="20000"/>
          </a:bodyPr>
          <a:lstStyle/>
          <a:p>
            <a:pPr>
              <a:spcBef>
                <a:spcPct val="0"/>
              </a:spcBef>
            </a:pPr>
            <a:endParaRPr sz="4200">
              <a:solidFill>
                <a:prstClr val="white"/>
              </a:solidFill>
              <a:latin typeface="Corbel"/>
            </a:endParaRP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9102725" cy="93980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rgbClr val="FFFFFF"/>
                </a:solidFill>
              </a:defRPr>
            </a:lvl1pPr>
            <a:lvl2pPr>
              <a:defRPr sz="2500">
                <a:solidFill>
                  <a:srgbClr val="FFFFFF"/>
                </a:solidFill>
              </a:defRPr>
            </a:lvl2pPr>
            <a:lvl3pPr>
              <a:defRPr sz="2500">
                <a:solidFill>
                  <a:srgbClr val="FFFFFF"/>
                </a:solidFill>
              </a:defRPr>
            </a:lvl3pPr>
            <a:lvl4pPr>
              <a:defRPr sz="2500">
                <a:solidFill>
                  <a:srgbClr val="FFFFFF"/>
                </a:solidFill>
              </a:defRPr>
            </a:lvl4pPr>
            <a:lvl5pPr>
              <a:defRPr sz="2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99732" y="6314996"/>
            <a:ext cx="4995335" cy="487162"/>
          </a:xfrm>
        </p:spPr>
        <p:txBody>
          <a:bodyPr/>
          <a:lstStyle>
            <a:lvl1pPr algn="ctr">
              <a:defRPr sz="800"/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-3702" y="983988"/>
            <a:ext cx="8576373" cy="137411"/>
            <a:chOff x="284163" y="1759424"/>
            <a:chExt cx="8576373" cy="137411"/>
          </a:xfrm>
        </p:grpSpPr>
        <p:sp>
          <p:nvSpPr>
            <p:cNvPr id="21" name="Rectangle 20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rgbClr val="0028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rgbClr val="FEC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rgbClr val="BF0A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71514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FD889E0-CAB2-4699-909D-B9A88D47ACB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flipV="1">
            <a:off x="284163" y="6183034"/>
            <a:ext cx="8574087" cy="4571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</a:endParaRPr>
          </a:p>
        </p:txBody>
      </p:sp>
      <p:sp>
        <p:nvSpPr>
          <p:cNvPr id="14" name="Chart Placeholder 13"/>
          <p:cNvSpPr>
            <a:spLocks noGrp="1"/>
          </p:cNvSpPr>
          <p:nvPr>
            <p:ph type="chart" sz="quarter" idx="14"/>
          </p:nvPr>
        </p:nvSpPr>
        <p:spPr>
          <a:xfrm>
            <a:off x="284162" y="1263231"/>
            <a:ext cx="6346527" cy="4609163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5"/>
          </p:nvPr>
        </p:nvSpPr>
        <p:spPr>
          <a:xfrm>
            <a:off x="6811963" y="1263650"/>
            <a:ext cx="2046287" cy="460851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0"/>
            <a:ext cx="9144000" cy="940243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 fontScale="92500" lnSpcReduction="20000"/>
          </a:bodyPr>
          <a:lstStyle/>
          <a:p>
            <a:pPr>
              <a:spcBef>
                <a:spcPct val="0"/>
              </a:spcBef>
            </a:pPr>
            <a:endParaRPr sz="4200">
              <a:solidFill>
                <a:prstClr val="white"/>
              </a:solidFill>
              <a:latin typeface="Corbel"/>
            </a:endParaRPr>
          </a:p>
        </p:txBody>
      </p:sp>
      <p:sp>
        <p:nvSpPr>
          <p:cNvPr id="22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0" y="16495"/>
            <a:ext cx="9102725" cy="93980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rgbClr val="FFFFFF"/>
                </a:solidFill>
              </a:defRPr>
            </a:lvl1pPr>
            <a:lvl2pPr>
              <a:defRPr sz="2500">
                <a:solidFill>
                  <a:srgbClr val="FFFFFF"/>
                </a:solidFill>
              </a:defRPr>
            </a:lvl2pPr>
            <a:lvl3pPr>
              <a:defRPr sz="2500">
                <a:solidFill>
                  <a:srgbClr val="FFFFFF"/>
                </a:solidFill>
              </a:defRPr>
            </a:lvl3pPr>
            <a:lvl4pPr>
              <a:defRPr sz="2500">
                <a:solidFill>
                  <a:srgbClr val="FFFFFF"/>
                </a:solidFill>
              </a:defRPr>
            </a:lvl4pPr>
            <a:lvl5pPr>
              <a:defRPr sz="2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99732" y="6314996"/>
            <a:ext cx="4995335" cy="487162"/>
          </a:xfrm>
        </p:spPr>
        <p:txBody>
          <a:bodyPr/>
          <a:lstStyle>
            <a:lvl1pPr algn="ctr">
              <a:defRPr sz="800"/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-3702" y="983988"/>
            <a:ext cx="8576373" cy="137411"/>
            <a:chOff x="284163" y="1759424"/>
            <a:chExt cx="8576373" cy="137411"/>
          </a:xfrm>
        </p:grpSpPr>
        <p:sp>
          <p:nvSpPr>
            <p:cNvPr id="19" name="Rectangle 18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rgbClr val="0028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rgbClr val="FEC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rgbClr val="BF0A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53979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FD889E0-CAB2-4699-909D-B9A88D47ACB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flipV="1">
            <a:off x="284163" y="6183034"/>
            <a:ext cx="8574087" cy="4571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</a:endParaRPr>
          </a:p>
        </p:txBody>
      </p:sp>
      <p:sp>
        <p:nvSpPr>
          <p:cNvPr id="12" name="Table Placeholder 11"/>
          <p:cNvSpPr>
            <a:spLocks noGrp="1"/>
          </p:cNvSpPr>
          <p:nvPr>
            <p:ph type="tbl" sz="quarter" idx="13"/>
          </p:nvPr>
        </p:nvSpPr>
        <p:spPr>
          <a:xfrm>
            <a:off x="439738" y="3710711"/>
            <a:ext cx="4904399" cy="2293646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Chart Placeholder 13"/>
          <p:cNvSpPr>
            <a:spLocks noGrp="1"/>
          </p:cNvSpPr>
          <p:nvPr>
            <p:ph type="chart" sz="quarter" idx="14"/>
          </p:nvPr>
        </p:nvSpPr>
        <p:spPr>
          <a:xfrm>
            <a:off x="439737" y="1270000"/>
            <a:ext cx="4903787" cy="2144713"/>
          </a:xfrm>
        </p:spPr>
        <p:txBody>
          <a:bodyPr/>
          <a:lstStyle/>
          <a:p>
            <a:endParaRPr lang="en-US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5921375" y="1270000"/>
            <a:ext cx="2936875" cy="47339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9" name="Rectangle 18"/>
          <p:cNvSpPr/>
          <p:nvPr userDrawn="1"/>
        </p:nvSpPr>
        <p:spPr>
          <a:xfrm>
            <a:off x="0" y="0"/>
            <a:ext cx="9144000" cy="940243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 fontScale="92500" lnSpcReduction="20000"/>
          </a:bodyPr>
          <a:lstStyle/>
          <a:p>
            <a:pPr>
              <a:spcBef>
                <a:spcPct val="0"/>
              </a:spcBef>
            </a:pPr>
            <a:endParaRPr sz="4200">
              <a:solidFill>
                <a:prstClr val="white"/>
              </a:solidFill>
              <a:latin typeface="Corbel"/>
            </a:endParaRP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6"/>
          </p:nvPr>
        </p:nvSpPr>
        <p:spPr>
          <a:xfrm>
            <a:off x="0" y="0"/>
            <a:ext cx="9102725" cy="93980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rgbClr val="FFFFFF"/>
                </a:solidFill>
              </a:defRPr>
            </a:lvl1pPr>
            <a:lvl2pPr>
              <a:defRPr sz="2500">
                <a:solidFill>
                  <a:srgbClr val="FFFFFF"/>
                </a:solidFill>
              </a:defRPr>
            </a:lvl2pPr>
            <a:lvl3pPr>
              <a:defRPr sz="2500">
                <a:solidFill>
                  <a:srgbClr val="FFFFFF"/>
                </a:solidFill>
              </a:defRPr>
            </a:lvl3pPr>
            <a:lvl4pPr>
              <a:defRPr sz="2500">
                <a:solidFill>
                  <a:srgbClr val="FFFFFF"/>
                </a:solidFill>
              </a:defRPr>
            </a:lvl4pPr>
            <a:lvl5pPr>
              <a:defRPr sz="2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99732" y="6314996"/>
            <a:ext cx="4995335" cy="487162"/>
          </a:xfrm>
        </p:spPr>
        <p:txBody>
          <a:bodyPr/>
          <a:lstStyle>
            <a:lvl1pPr algn="ctr">
              <a:defRPr sz="800"/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-3702" y="983988"/>
            <a:ext cx="8576373" cy="137411"/>
            <a:chOff x="284163" y="1759424"/>
            <a:chExt cx="8576373" cy="137411"/>
          </a:xfrm>
        </p:grpSpPr>
        <p:sp>
          <p:nvSpPr>
            <p:cNvPr id="21" name="Rectangle 20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rgbClr val="0028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rgbClr val="FEC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rgbClr val="BF0A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50602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940243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 fontScale="92500" lnSpcReduction="20000"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FD889E0-CAB2-4699-909D-B9A88D47ACB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9126" y="1286648"/>
            <a:ext cx="8265748" cy="4717709"/>
          </a:xfr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90000"/>
              <a:buFont typeface="Arial" panose="020B0604020202020204" pitchFamily="34" charset="0"/>
              <a:buNone/>
              <a:tabLst/>
              <a:defRPr lang="en-US" dirty="0" smtClean="0"/>
            </a:lvl1pPr>
            <a:lvl2pPr marL="457200" indent="0" algn="l">
              <a:buFont typeface="Arial" panose="020B0604020202020204" pitchFamily="34" charset="0"/>
              <a:buNone/>
              <a:defRPr lang="en-US" smtClean="0"/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 dirty="0" smtClean="0"/>
          </a:p>
        </p:txBody>
      </p:sp>
      <p:sp>
        <p:nvSpPr>
          <p:cNvPr id="13" name="Rectangle 12"/>
          <p:cNvSpPr/>
          <p:nvPr/>
        </p:nvSpPr>
        <p:spPr>
          <a:xfrm flipV="1">
            <a:off x="284163" y="6183034"/>
            <a:ext cx="8574087" cy="4571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0" y="0"/>
            <a:ext cx="9102725" cy="93980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rgbClr val="FFFFFF"/>
                </a:solidFill>
              </a:defRPr>
            </a:lvl1pPr>
            <a:lvl2pPr>
              <a:defRPr sz="2500">
                <a:solidFill>
                  <a:srgbClr val="FFFFFF"/>
                </a:solidFill>
              </a:defRPr>
            </a:lvl2pPr>
            <a:lvl3pPr>
              <a:defRPr sz="2500">
                <a:solidFill>
                  <a:srgbClr val="FFFFFF"/>
                </a:solidFill>
              </a:defRPr>
            </a:lvl3pPr>
            <a:lvl4pPr>
              <a:defRPr sz="2500">
                <a:solidFill>
                  <a:srgbClr val="FFFFFF"/>
                </a:solidFill>
              </a:defRPr>
            </a:lvl4pPr>
            <a:lvl5pPr>
              <a:defRPr sz="2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-3702" y="983988"/>
            <a:ext cx="8576373" cy="137411"/>
            <a:chOff x="284163" y="1759424"/>
            <a:chExt cx="8576373" cy="137411"/>
          </a:xfrm>
        </p:grpSpPr>
        <p:sp>
          <p:nvSpPr>
            <p:cNvPr id="12" name="Rectangle 11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rgbClr val="0028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rgbClr val="FEC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rgbClr val="BF0A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940243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 fontScale="92500" lnSpcReduction="20000"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FD889E0-CAB2-4699-909D-B9A88D47ACB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9126" y="1286648"/>
            <a:ext cx="8265748" cy="4717709"/>
          </a:xfr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90000"/>
              <a:buFont typeface="Arial" panose="020B0604020202020204" pitchFamily="34" charset="0"/>
              <a:buNone/>
              <a:tabLst/>
              <a:defRPr lang="en-US" dirty="0" smtClean="0"/>
            </a:lvl1pPr>
            <a:lvl2pPr marL="457200" indent="0" algn="l">
              <a:buFont typeface="Arial" panose="020B0604020202020204" pitchFamily="34" charset="0"/>
              <a:buNone/>
              <a:defRPr lang="en-US" smtClean="0"/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 dirty="0" smtClean="0"/>
          </a:p>
        </p:txBody>
      </p:sp>
      <p:sp>
        <p:nvSpPr>
          <p:cNvPr id="13" name="Rectangle 12"/>
          <p:cNvSpPr/>
          <p:nvPr/>
        </p:nvSpPr>
        <p:spPr>
          <a:xfrm flipV="1">
            <a:off x="284163" y="6183034"/>
            <a:ext cx="8574087" cy="4571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0" y="0"/>
            <a:ext cx="9102725" cy="93980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rgbClr val="FFFFFF"/>
                </a:solidFill>
              </a:defRPr>
            </a:lvl1pPr>
            <a:lvl2pPr>
              <a:defRPr sz="2500">
                <a:solidFill>
                  <a:srgbClr val="FFFFFF"/>
                </a:solidFill>
              </a:defRPr>
            </a:lvl2pPr>
            <a:lvl3pPr>
              <a:defRPr sz="2500">
                <a:solidFill>
                  <a:srgbClr val="FFFFFF"/>
                </a:solidFill>
              </a:defRPr>
            </a:lvl3pPr>
            <a:lvl4pPr>
              <a:defRPr sz="2500">
                <a:solidFill>
                  <a:srgbClr val="FFFFFF"/>
                </a:solidFill>
              </a:defRPr>
            </a:lvl4pPr>
            <a:lvl5pPr>
              <a:defRPr sz="2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-3702" y="983988"/>
            <a:ext cx="8576373" cy="137411"/>
            <a:chOff x="284163" y="1759424"/>
            <a:chExt cx="8576373" cy="137411"/>
          </a:xfrm>
        </p:grpSpPr>
        <p:sp>
          <p:nvSpPr>
            <p:cNvPr id="24" name="Rectangle 23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rgbClr val="0028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rgbClr val="FEC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rgbClr val="BF0A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1239050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940243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 fontScale="92500" lnSpcReduction="20000"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FD889E0-CAB2-4699-909D-B9A88D47ACB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9126" y="1286648"/>
            <a:ext cx="8265748" cy="4717709"/>
          </a:xfr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90000"/>
              <a:buFont typeface="Arial" panose="020B0604020202020204" pitchFamily="34" charset="0"/>
              <a:buNone/>
              <a:tabLst/>
              <a:defRPr lang="en-US" dirty="0" smtClean="0"/>
            </a:lvl1pPr>
            <a:lvl2pPr marL="457200" indent="0" algn="l">
              <a:buFont typeface="Arial" panose="020B0604020202020204" pitchFamily="34" charset="0"/>
              <a:buNone/>
              <a:defRPr lang="en-US" smtClean="0"/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 dirty="0" smtClean="0"/>
          </a:p>
        </p:txBody>
      </p:sp>
      <p:sp>
        <p:nvSpPr>
          <p:cNvPr id="13" name="Rectangle 12"/>
          <p:cNvSpPr/>
          <p:nvPr/>
        </p:nvSpPr>
        <p:spPr>
          <a:xfrm flipV="1">
            <a:off x="284163" y="6183034"/>
            <a:ext cx="8574087" cy="4571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0" y="0"/>
            <a:ext cx="9102725" cy="93980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rgbClr val="FFFFFF"/>
                </a:solidFill>
              </a:defRPr>
            </a:lvl1pPr>
            <a:lvl2pPr>
              <a:defRPr sz="2500">
                <a:solidFill>
                  <a:srgbClr val="FFFFFF"/>
                </a:solidFill>
              </a:defRPr>
            </a:lvl2pPr>
            <a:lvl3pPr>
              <a:defRPr sz="2500">
                <a:solidFill>
                  <a:srgbClr val="FFFFFF"/>
                </a:solidFill>
              </a:defRPr>
            </a:lvl3pPr>
            <a:lvl4pPr>
              <a:defRPr sz="2500">
                <a:solidFill>
                  <a:srgbClr val="FFFFFF"/>
                </a:solidFill>
              </a:defRPr>
            </a:lvl4pPr>
            <a:lvl5pPr>
              <a:defRPr sz="2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-3702" y="983988"/>
            <a:ext cx="8576373" cy="137411"/>
            <a:chOff x="284163" y="1759424"/>
            <a:chExt cx="8576373" cy="137411"/>
          </a:xfrm>
        </p:grpSpPr>
        <p:sp>
          <p:nvSpPr>
            <p:cNvPr id="24" name="Rectangle 23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rgbClr val="0028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rgbClr val="FEC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rgbClr val="BF0A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3123655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940243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 fontScale="92500" lnSpcReduction="20000"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FD889E0-CAB2-4699-909D-B9A88D47ACB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9126" y="1286648"/>
            <a:ext cx="8265748" cy="4717709"/>
          </a:xfr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90000"/>
              <a:buFont typeface="Arial" panose="020B0604020202020204" pitchFamily="34" charset="0"/>
              <a:buNone/>
              <a:tabLst/>
              <a:defRPr lang="en-US" dirty="0" smtClean="0"/>
            </a:lvl1pPr>
            <a:lvl2pPr marL="457200" indent="0" algn="l">
              <a:buFont typeface="Arial" panose="020B0604020202020204" pitchFamily="34" charset="0"/>
              <a:buNone/>
              <a:defRPr lang="en-US" smtClean="0"/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 dirty="0" smtClean="0"/>
          </a:p>
        </p:txBody>
      </p:sp>
      <p:sp>
        <p:nvSpPr>
          <p:cNvPr id="13" name="Rectangle 12"/>
          <p:cNvSpPr/>
          <p:nvPr/>
        </p:nvSpPr>
        <p:spPr>
          <a:xfrm flipV="1">
            <a:off x="284163" y="6183034"/>
            <a:ext cx="8574087" cy="4571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0" y="0"/>
            <a:ext cx="9102725" cy="93980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rgbClr val="FFFFFF"/>
                </a:solidFill>
              </a:defRPr>
            </a:lvl1pPr>
            <a:lvl2pPr>
              <a:defRPr sz="2500">
                <a:solidFill>
                  <a:srgbClr val="FFFFFF"/>
                </a:solidFill>
              </a:defRPr>
            </a:lvl2pPr>
            <a:lvl3pPr>
              <a:defRPr sz="2500">
                <a:solidFill>
                  <a:srgbClr val="FFFFFF"/>
                </a:solidFill>
              </a:defRPr>
            </a:lvl3pPr>
            <a:lvl4pPr>
              <a:defRPr sz="2500">
                <a:solidFill>
                  <a:srgbClr val="FFFFFF"/>
                </a:solidFill>
              </a:defRPr>
            </a:lvl4pPr>
            <a:lvl5pPr>
              <a:defRPr sz="2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-3702" y="983988"/>
            <a:ext cx="8576373" cy="137411"/>
            <a:chOff x="284163" y="1759424"/>
            <a:chExt cx="8576373" cy="137411"/>
          </a:xfrm>
        </p:grpSpPr>
        <p:sp>
          <p:nvSpPr>
            <p:cNvPr id="24" name="Rectangle 23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rgbClr val="0028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rgbClr val="FEC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rgbClr val="BF0A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4" name="Rectangle 3"/>
          <p:cNvSpPr/>
          <p:nvPr userDrawn="1"/>
        </p:nvSpPr>
        <p:spPr>
          <a:xfrm>
            <a:off x="284164" y="6340847"/>
            <a:ext cx="1155170" cy="411800"/>
          </a:xfrm>
          <a:prstGeom prst="rect">
            <a:avLst/>
          </a:prstGeom>
          <a:noFill/>
          <a:ln>
            <a:solidFill>
              <a:srgbClr val="00286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 userDrawn="1"/>
        </p:nvSpPr>
        <p:spPr>
          <a:xfrm>
            <a:off x="284164" y="6415942"/>
            <a:ext cx="11551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 smtClean="0">
                <a:solidFill>
                  <a:srgbClr val="002868"/>
                </a:solidFill>
              </a:rPr>
              <a:t>Introduction</a:t>
            </a:r>
            <a:endParaRPr lang="en-US" sz="1050" b="1" dirty="0">
              <a:solidFill>
                <a:srgbClr val="002868"/>
              </a:solidFill>
            </a:endParaRPr>
          </a:p>
        </p:txBody>
      </p:sp>
      <p:sp>
        <p:nvSpPr>
          <p:cNvPr id="30" name="Rectangle 29"/>
          <p:cNvSpPr/>
          <p:nvPr userDrawn="1"/>
        </p:nvSpPr>
        <p:spPr>
          <a:xfrm>
            <a:off x="1682686" y="6340847"/>
            <a:ext cx="1155170" cy="411800"/>
          </a:xfrm>
          <a:prstGeom prst="rect">
            <a:avLst/>
          </a:prstGeom>
          <a:noFill/>
          <a:ln>
            <a:solidFill>
              <a:srgbClr val="00286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 userDrawn="1"/>
        </p:nvSpPr>
        <p:spPr>
          <a:xfrm>
            <a:off x="1682686" y="6415942"/>
            <a:ext cx="11551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 smtClean="0">
                <a:solidFill>
                  <a:srgbClr val="002868"/>
                </a:solidFill>
              </a:rPr>
              <a:t>Operations</a:t>
            </a:r>
            <a:endParaRPr lang="en-US" sz="1050" b="1" dirty="0">
              <a:solidFill>
                <a:srgbClr val="002868"/>
              </a:solidFill>
            </a:endParaRPr>
          </a:p>
        </p:txBody>
      </p:sp>
      <p:sp>
        <p:nvSpPr>
          <p:cNvPr id="33" name="Rectangle 32"/>
          <p:cNvSpPr/>
          <p:nvPr userDrawn="1"/>
        </p:nvSpPr>
        <p:spPr>
          <a:xfrm>
            <a:off x="3081208" y="6340847"/>
            <a:ext cx="1155170" cy="411800"/>
          </a:xfrm>
          <a:prstGeom prst="rect">
            <a:avLst/>
          </a:prstGeom>
          <a:solidFill>
            <a:srgbClr val="002868"/>
          </a:solidFill>
          <a:ln>
            <a:solidFill>
              <a:srgbClr val="00286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 userDrawn="1"/>
        </p:nvSpPr>
        <p:spPr>
          <a:xfrm>
            <a:off x="3081208" y="6415942"/>
            <a:ext cx="115517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b="1" dirty="0" smtClean="0">
                <a:solidFill>
                  <a:schemeClr val="bg1"/>
                </a:solidFill>
              </a:rPr>
              <a:t>Finances</a:t>
            </a:r>
          </a:p>
        </p:txBody>
      </p:sp>
      <p:sp>
        <p:nvSpPr>
          <p:cNvPr id="36" name="Rectangle 35"/>
          <p:cNvSpPr/>
          <p:nvPr userDrawn="1"/>
        </p:nvSpPr>
        <p:spPr>
          <a:xfrm>
            <a:off x="5878250" y="6340847"/>
            <a:ext cx="1155170" cy="411800"/>
          </a:xfrm>
          <a:prstGeom prst="rect">
            <a:avLst/>
          </a:prstGeom>
          <a:noFill/>
          <a:ln>
            <a:solidFill>
              <a:srgbClr val="00286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 userDrawn="1"/>
        </p:nvSpPr>
        <p:spPr>
          <a:xfrm>
            <a:off x="4479730" y="6340847"/>
            <a:ext cx="1155170" cy="411800"/>
          </a:xfrm>
          <a:prstGeom prst="rect">
            <a:avLst/>
          </a:prstGeom>
          <a:noFill/>
          <a:ln>
            <a:solidFill>
              <a:srgbClr val="00286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 userDrawn="1"/>
        </p:nvSpPr>
        <p:spPr>
          <a:xfrm>
            <a:off x="4479730" y="6415942"/>
            <a:ext cx="11551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 smtClean="0">
                <a:solidFill>
                  <a:srgbClr val="002868"/>
                </a:solidFill>
              </a:rPr>
              <a:t>Risks</a:t>
            </a:r>
            <a:endParaRPr lang="en-US" sz="1050" b="1" dirty="0">
              <a:solidFill>
                <a:srgbClr val="002868"/>
              </a:solidFill>
            </a:endParaRPr>
          </a:p>
        </p:txBody>
      </p:sp>
      <p:sp>
        <p:nvSpPr>
          <p:cNvPr id="41" name="TextBox 40"/>
          <p:cNvSpPr txBox="1"/>
          <p:nvPr userDrawn="1"/>
        </p:nvSpPr>
        <p:spPr>
          <a:xfrm>
            <a:off x="5842001" y="6415942"/>
            <a:ext cx="121682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 smtClean="0">
                <a:solidFill>
                  <a:srgbClr val="002868"/>
                </a:solidFill>
              </a:rPr>
              <a:t>Recommendation</a:t>
            </a:r>
            <a:endParaRPr lang="en-US" sz="1050" b="1" dirty="0">
              <a:solidFill>
                <a:srgbClr val="00286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7797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940243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 fontScale="92500" lnSpcReduction="20000"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FD889E0-CAB2-4699-909D-B9A88D47ACB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9126" y="1286648"/>
            <a:ext cx="8265748" cy="4717709"/>
          </a:xfr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90000"/>
              <a:buFont typeface="Arial" panose="020B0604020202020204" pitchFamily="34" charset="0"/>
              <a:buNone/>
              <a:tabLst/>
              <a:defRPr lang="en-US" dirty="0" smtClean="0"/>
            </a:lvl1pPr>
            <a:lvl2pPr marL="457200" indent="0" algn="l">
              <a:buFont typeface="Arial" panose="020B0604020202020204" pitchFamily="34" charset="0"/>
              <a:buNone/>
              <a:defRPr lang="en-US" smtClean="0"/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 dirty="0" smtClean="0"/>
          </a:p>
        </p:txBody>
      </p:sp>
      <p:sp>
        <p:nvSpPr>
          <p:cNvPr id="13" name="Rectangle 12"/>
          <p:cNvSpPr/>
          <p:nvPr/>
        </p:nvSpPr>
        <p:spPr>
          <a:xfrm flipV="1">
            <a:off x="284163" y="6183034"/>
            <a:ext cx="8574087" cy="4571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0" y="0"/>
            <a:ext cx="9102725" cy="93980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rgbClr val="FFFFFF"/>
                </a:solidFill>
              </a:defRPr>
            </a:lvl1pPr>
            <a:lvl2pPr>
              <a:defRPr sz="2500">
                <a:solidFill>
                  <a:srgbClr val="FFFFFF"/>
                </a:solidFill>
              </a:defRPr>
            </a:lvl2pPr>
            <a:lvl3pPr>
              <a:defRPr sz="2500">
                <a:solidFill>
                  <a:srgbClr val="FFFFFF"/>
                </a:solidFill>
              </a:defRPr>
            </a:lvl3pPr>
            <a:lvl4pPr>
              <a:defRPr sz="2500">
                <a:solidFill>
                  <a:srgbClr val="FFFFFF"/>
                </a:solidFill>
              </a:defRPr>
            </a:lvl4pPr>
            <a:lvl5pPr>
              <a:defRPr sz="2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-3702" y="983988"/>
            <a:ext cx="8576373" cy="137411"/>
            <a:chOff x="284163" y="1759424"/>
            <a:chExt cx="8576373" cy="137411"/>
          </a:xfrm>
        </p:grpSpPr>
        <p:sp>
          <p:nvSpPr>
            <p:cNvPr id="24" name="Rectangle 23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rgbClr val="0028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rgbClr val="FEC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rgbClr val="BF0A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4" name="Rectangle 3"/>
          <p:cNvSpPr/>
          <p:nvPr userDrawn="1"/>
        </p:nvSpPr>
        <p:spPr>
          <a:xfrm>
            <a:off x="284164" y="6340847"/>
            <a:ext cx="1155170" cy="411800"/>
          </a:xfrm>
          <a:prstGeom prst="rect">
            <a:avLst/>
          </a:prstGeom>
          <a:noFill/>
          <a:ln>
            <a:solidFill>
              <a:srgbClr val="00286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 userDrawn="1"/>
        </p:nvSpPr>
        <p:spPr>
          <a:xfrm>
            <a:off x="284164" y="6415942"/>
            <a:ext cx="11551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 smtClean="0">
                <a:solidFill>
                  <a:srgbClr val="002868"/>
                </a:solidFill>
              </a:rPr>
              <a:t>Introduction</a:t>
            </a:r>
            <a:endParaRPr lang="en-US" sz="1050" b="1" dirty="0">
              <a:solidFill>
                <a:srgbClr val="002868"/>
              </a:solidFill>
            </a:endParaRPr>
          </a:p>
        </p:txBody>
      </p:sp>
      <p:sp>
        <p:nvSpPr>
          <p:cNvPr id="30" name="Rectangle 29"/>
          <p:cNvSpPr/>
          <p:nvPr userDrawn="1"/>
        </p:nvSpPr>
        <p:spPr>
          <a:xfrm>
            <a:off x="1682686" y="6340847"/>
            <a:ext cx="1155170" cy="411800"/>
          </a:xfrm>
          <a:prstGeom prst="rect">
            <a:avLst/>
          </a:prstGeom>
          <a:noFill/>
          <a:ln>
            <a:solidFill>
              <a:srgbClr val="00286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 userDrawn="1"/>
        </p:nvSpPr>
        <p:spPr>
          <a:xfrm>
            <a:off x="1682686" y="6415942"/>
            <a:ext cx="11551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 smtClean="0">
                <a:solidFill>
                  <a:srgbClr val="002868"/>
                </a:solidFill>
              </a:rPr>
              <a:t>Operations</a:t>
            </a:r>
            <a:endParaRPr lang="en-US" sz="1050" b="1" dirty="0">
              <a:solidFill>
                <a:srgbClr val="002868"/>
              </a:solidFill>
            </a:endParaRPr>
          </a:p>
        </p:txBody>
      </p:sp>
      <p:sp>
        <p:nvSpPr>
          <p:cNvPr id="33" name="Rectangle 32"/>
          <p:cNvSpPr/>
          <p:nvPr userDrawn="1"/>
        </p:nvSpPr>
        <p:spPr>
          <a:xfrm>
            <a:off x="3081208" y="6340847"/>
            <a:ext cx="1155170" cy="411800"/>
          </a:xfrm>
          <a:prstGeom prst="rect">
            <a:avLst/>
          </a:prstGeom>
          <a:noFill/>
          <a:ln>
            <a:solidFill>
              <a:srgbClr val="00286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 userDrawn="1"/>
        </p:nvSpPr>
        <p:spPr>
          <a:xfrm>
            <a:off x="3081208" y="6415942"/>
            <a:ext cx="115517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b="1" dirty="0" smtClean="0">
                <a:solidFill>
                  <a:srgbClr val="002868"/>
                </a:solidFill>
              </a:rPr>
              <a:t>Finances</a:t>
            </a:r>
          </a:p>
        </p:txBody>
      </p:sp>
      <p:sp>
        <p:nvSpPr>
          <p:cNvPr id="36" name="Rectangle 35"/>
          <p:cNvSpPr/>
          <p:nvPr userDrawn="1"/>
        </p:nvSpPr>
        <p:spPr>
          <a:xfrm>
            <a:off x="5878250" y="6340847"/>
            <a:ext cx="1155170" cy="411800"/>
          </a:xfrm>
          <a:prstGeom prst="rect">
            <a:avLst/>
          </a:prstGeom>
          <a:noFill/>
          <a:ln>
            <a:solidFill>
              <a:srgbClr val="00286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 userDrawn="1"/>
        </p:nvSpPr>
        <p:spPr>
          <a:xfrm>
            <a:off x="4479730" y="6340847"/>
            <a:ext cx="1155170" cy="411800"/>
          </a:xfrm>
          <a:prstGeom prst="rect">
            <a:avLst/>
          </a:prstGeom>
          <a:solidFill>
            <a:srgbClr val="002868"/>
          </a:solidFill>
          <a:ln>
            <a:solidFill>
              <a:srgbClr val="00286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 userDrawn="1"/>
        </p:nvSpPr>
        <p:spPr>
          <a:xfrm>
            <a:off x="4479730" y="6415942"/>
            <a:ext cx="11551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 smtClean="0">
                <a:solidFill>
                  <a:schemeClr val="bg1"/>
                </a:solidFill>
              </a:rPr>
              <a:t>Risks</a:t>
            </a:r>
            <a:endParaRPr lang="en-US" sz="1050" b="1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5842001" y="6415942"/>
            <a:ext cx="121682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 smtClean="0">
                <a:solidFill>
                  <a:srgbClr val="002868"/>
                </a:solidFill>
              </a:rPr>
              <a:t>Recommendation</a:t>
            </a:r>
            <a:endParaRPr lang="en-US" sz="1050" b="1" dirty="0">
              <a:solidFill>
                <a:srgbClr val="00286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8392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940243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 fontScale="92500" lnSpcReduction="20000"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FD889E0-CAB2-4699-909D-B9A88D47ACB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9126" y="1286648"/>
            <a:ext cx="8265748" cy="4717709"/>
          </a:xfr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90000"/>
              <a:buFont typeface="Arial" panose="020B0604020202020204" pitchFamily="34" charset="0"/>
              <a:buNone/>
              <a:tabLst/>
              <a:defRPr lang="en-US" dirty="0" smtClean="0"/>
            </a:lvl1pPr>
            <a:lvl2pPr marL="457200" indent="0" algn="l">
              <a:buFont typeface="Arial" panose="020B0604020202020204" pitchFamily="34" charset="0"/>
              <a:buNone/>
              <a:defRPr lang="en-US" smtClean="0"/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 dirty="0" smtClean="0"/>
          </a:p>
        </p:txBody>
      </p:sp>
      <p:sp>
        <p:nvSpPr>
          <p:cNvPr id="13" name="Rectangle 12"/>
          <p:cNvSpPr/>
          <p:nvPr/>
        </p:nvSpPr>
        <p:spPr>
          <a:xfrm flipV="1">
            <a:off x="284163" y="6183034"/>
            <a:ext cx="8574087" cy="4571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0" y="0"/>
            <a:ext cx="9102725" cy="93980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rgbClr val="FFFFFF"/>
                </a:solidFill>
              </a:defRPr>
            </a:lvl1pPr>
            <a:lvl2pPr>
              <a:defRPr sz="2500">
                <a:solidFill>
                  <a:srgbClr val="FFFFFF"/>
                </a:solidFill>
              </a:defRPr>
            </a:lvl2pPr>
            <a:lvl3pPr>
              <a:defRPr sz="2500">
                <a:solidFill>
                  <a:srgbClr val="FFFFFF"/>
                </a:solidFill>
              </a:defRPr>
            </a:lvl3pPr>
            <a:lvl4pPr>
              <a:defRPr sz="2500">
                <a:solidFill>
                  <a:srgbClr val="FFFFFF"/>
                </a:solidFill>
              </a:defRPr>
            </a:lvl4pPr>
            <a:lvl5pPr>
              <a:defRPr sz="2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-3702" y="983988"/>
            <a:ext cx="8576373" cy="137411"/>
            <a:chOff x="284163" y="1759424"/>
            <a:chExt cx="8576373" cy="137411"/>
          </a:xfrm>
        </p:grpSpPr>
        <p:sp>
          <p:nvSpPr>
            <p:cNvPr id="24" name="Rectangle 23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rgbClr val="0028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rgbClr val="FEC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rgbClr val="BF0A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4" name="Rectangle 3"/>
          <p:cNvSpPr/>
          <p:nvPr userDrawn="1"/>
        </p:nvSpPr>
        <p:spPr>
          <a:xfrm>
            <a:off x="284164" y="6340847"/>
            <a:ext cx="1155170" cy="411800"/>
          </a:xfrm>
          <a:prstGeom prst="rect">
            <a:avLst/>
          </a:prstGeom>
          <a:noFill/>
          <a:ln>
            <a:solidFill>
              <a:srgbClr val="00286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 userDrawn="1"/>
        </p:nvSpPr>
        <p:spPr>
          <a:xfrm>
            <a:off x="284164" y="6415942"/>
            <a:ext cx="11551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 smtClean="0">
                <a:solidFill>
                  <a:srgbClr val="002868"/>
                </a:solidFill>
              </a:rPr>
              <a:t>Introduction</a:t>
            </a:r>
            <a:endParaRPr lang="en-US" sz="1050" b="1" dirty="0">
              <a:solidFill>
                <a:srgbClr val="002868"/>
              </a:solidFill>
            </a:endParaRPr>
          </a:p>
        </p:txBody>
      </p:sp>
      <p:sp>
        <p:nvSpPr>
          <p:cNvPr id="30" name="Rectangle 29"/>
          <p:cNvSpPr/>
          <p:nvPr userDrawn="1"/>
        </p:nvSpPr>
        <p:spPr>
          <a:xfrm>
            <a:off x="1682686" y="6340847"/>
            <a:ext cx="1155170" cy="411800"/>
          </a:xfrm>
          <a:prstGeom prst="rect">
            <a:avLst/>
          </a:prstGeom>
          <a:noFill/>
          <a:ln>
            <a:solidFill>
              <a:srgbClr val="00286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 userDrawn="1"/>
        </p:nvSpPr>
        <p:spPr>
          <a:xfrm>
            <a:off x="1682686" y="6415942"/>
            <a:ext cx="11551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 smtClean="0">
                <a:solidFill>
                  <a:srgbClr val="002868"/>
                </a:solidFill>
              </a:rPr>
              <a:t>Operations</a:t>
            </a:r>
            <a:endParaRPr lang="en-US" sz="1050" b="1" dirty="0">
              <a:solidFill>
                <a:srgbClr val="002868"/>
              </a:solidFill>
            </a:endParaRPr>
          </a:p>
        </p:txBody>
      </p:sp>
      <p:sp>
        <p:nvSpPr>
          <p:cNvPr id="33" name="Rectangle 32"/>
          <p:cNvSpPr/>
          <p:nvPr userDrawn="1"/>
        </p:nvSpPr>
        <p:spPr>
          <a:xfrm>
            <a:off x="3081208" y="6340847"/>
            <a:ext cx="1155170" cy="411800"/>
          </a:xfrm>
          <a:prstGeom prst="rect">
            <a:avLst/>
          </a:prstGeom>
          <a:noFill/>
          <a:ln>
            <a:solidFill>
              <a:srgbClr val="00286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 userDrawn="1"/>
        </p:nvSpPr>
        <p:spPr>
          <a:xfrm>
            <a:off x="3081208" y="6415942"/>
            <a:ext cx="115517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b="1" dirty="0" smtClean="0">
                <a:solidFill>
                  <a:srgbClr val="002868"/>
                </a:solidFill>
              </a:rPr>
              <a:t>Finances</a:t>
            </a:r>
          </a:p>
        </p:txBody>
      </p:sp>
      <p:sp>
        <p:nvSpPr>
          <p:cNvPr id="36" name="Rectangle 35"/>
          <p:cNvSpPr/>
          <p:nvPr userDrawn="1"/>
        </p:nvSpPr>
        <p:spPr>
          <a:xfrm>
            <a:off x="5878250" y="6340847"/>
            <a:ext cx="1155170" cy="411800"/>
          </a:xfrm>
          <a:prstGeom prst="rect">
            <a:avLst/>
          </a:prstGeom>
          <a:solidFill>
            <a:srgbClr val="002868"/>
          </a:solidFill>
          <a:ln>
            <a:solidFill>
              <a:srgbClr val="00286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 userDrawn="1"/>
        </p:nvSpPr>
        <p:spPr>
          <a:xfrm>
            <a:off x="5842001" y="6415942"/>
            <a:ext cx="122528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 smtClean="0">
                <a:solidFill>
                  <a:schemeClr val="bg1"/>
                </a:solidFill>
              </a:rPr>
              <a:t>Recommendation</a:t>
            </a:r>
            <a:endParaRPr lang="en-US" sz="1050" b="1" dirty="0">
              <a:solidFill>
                <a:schemeClr val="bg1"/>
              </a:solidFill>
            </a:endParaRPr>
          </a:p>
        </p:txBody>
      </p:sp>
      <p:sp>
        <p:nvSpPr>
          <p:cNvPr id="39" name="Rectangle 38"/>
          <p:cNvSpPr/>
          <p:nvPr userDrawn="1"/>
        </p:nvSpPr>
        <p:spPr>
          <a:xfrm>
            <a:off x="4479730" y="6340847"/>
            <a:ext cx="1155170" cy="411800"/>
          </a:xfrm>
          <a:prstGeom prst="rect">
            <a:avLst/>
          </a:prstGeom>
          <a:noFill/>
          <a:ln>
            <a:solidFill>
              <a:srgbClr val="00286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 userDrawn="1"/>
        </p:nvSpPr>
        <p:spPr>
          <a:xfrm>
            <a:off x="4479730" y="6415942"/>
            <a:ext cx="11551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 smtClean="0">
                <a:solidFill>
                  <a:srgbClr val="002868"/>
                </a:solidFill>
              </a:rPr>
              <a:t>Risks</a:t>
            </a:r>
            <a:endParaRPr lang="en-US" sz="1050" b="1" dirty="0">
              <a:solidFill>
                <a:srgbClr val="00286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2891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5" y="3572"/>
            <a:ext cx="9140235" cy="96784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9698" y="1392270"/>
            <a:ext cx="4286738" cy="4645079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8188" y="1392271"/>
            <a:ext cx="4080062" cy="4645078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  <p:sp>
        <p:nvSpPr>
          <p:cNvPr id="25" name="Rectangle 24"/>
          <p:cNvSpPr/>
          <p:nvPr userDrawn="1"/>
        </p:nvSpPr>
        <p:spPr>
          <a:xfrm flipV="1">
            <a:off x="284163" y="6183034"/>
            <a:ext cx="8574087" cy="4571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5" name="Rectangle 44"/>
          <p:cNvSpPr/>
          <p:nvPr userDrawn="1"/>
        </p:nvSpPr>
        <p:spPr>
          <a:xfrm>
            <a:off x="0" y="0"/>
            <a:ext cx="9144000" cy="940243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25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0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0" y="0"/>
            <a:ext cx="9102725" cy="93980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rgbClr val="FFFFFF"/>
                </a:solidFill>
              </a:defRPr>
            </a:lvl1pPr>
            <a:lvl2pPr>
              <a:defRPr sz="2500">
                <a:solidFill>
                  <a:srgbClr val="FFFFFF"/>
                </a:solidFill>
              </a:defRPr>
            </a:lvl2pPr>
            <a:lvl3pPr>
              <a:defRPr sz="2500">
                <a:solidFill>
                  <a:srgbClr val="FFFFFF"/>
                </a:solidFill>
              </a:defRPr>
            </a:lvl3pPr>
            <a:lvl4pPr>
              <a:defRPr sz="2500">
                <a:solidFill>
                  <a:srgbClr val="FFFFFF"/>
                </a:solidFill>
              </a:defRPr>
            </a:lvl4pPr>
            <a:lvl5pPr>
              <a:defRPr sz="2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99732" y="6314996"/>
            <a:ext cx="4995335" cy="487162"/>
          </a:xfrm>
        </p:spPr>
        <p:txBody>
          <a:bodyPr/>
          <a:lstStyle>
            <a:lvl1pPr algn="ctr">
              <a:defRPr sz="800"/>
            </a:lvl1pPr>
          </a:lstStyle>
          <a:p>
            <a:endParaRPr lang="en-US" dirty="0"/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-3702" y="983988"/>
            <a:ext cx="8576373" cy="137411"/>
            <a:chOff x="284163" y="1759424"/>
            <a:chExt cx="8576373" cy="137411"/>
          </a:xfrm>
        </p:grpSpPr>
        <p:sp>
          <p:nvSpPr>
            <p:cNvPr id="15" name="Rectangle 14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rgbClr val="0028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rgbClr val="FEC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rgbClr val="BF0A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9698" y="1176861"/>
            <a:ext cx="8728838" cy="48934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71399" y="68377"/>
            <a:ext cx="630621" cy="359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/>
                </a:solidFill>
              </a:defRPr>
            </a:lvl1pPr>
          </a:lstStyle>
          <a:p>
            <a:fld id="{5FD889E0-CAB2-4699-909D-B9A88D47ACB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7264364" y="6266813"/>
            <a:ext cx="1830154" cy="558197"/>
          </a:xfrm>
          <a:prstGeom prst="rect">
            <a:avLst/>
          </a:prstGeom>
        </p:spPr>
      </p:pic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0" y="33861"/>
            <a:ext cx="9102020" cy="8898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99732" y="6314996"/>
            <a:ext cx="4995335" cy="487162"/>
          </a:xfrm>
          <a:prstGeom prst="rect">
            <a:avLst/>
          </a:prstGeom>
        </p:spPr>
        <p:txBody>
          <a:bodyPr/>
          <a:lstStyle>
            <a:lvl1pPr algn="ctr">
              <a:defRPr sz="800"/>
            </a:lvl1pPr>
          </a:lstStyle>
          <a:p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84" r:id="rId2"/>
    <p:sldLayoutId id="2147483661" r:id="rId3"/>
    <p:sldLayoutId id="2147483686" r:id="rId4"/>
    <p:sldLayoutId id="2147483687" r:id="rId5"/>
    <p:sldLayoutId id="2147483685" r:id="rId6"/>
    <p:sldLayoutId id="2147483688" r:id="rId7"/>
    <p:sldLayoutId id="2147483689" r:id="rId8"/>
    <p:sldLayoutId id="2147483666" r:id="rId9"/>
    <p:sldLayoutId id="2147483677" r:id="rId10"/>
    <p:sldLayoutId id="2147483679" r:id="rId11"/>
    <p:sldLayoutId id="2147483681" r:id="rId12"/>
    <p:sldLayoutId id="2147483683" r:id="rId13"/>
    <p:sldLayoutId id="2147483682" r:id="rId1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25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454025" indent="-454025" algn="l" defTabSz="914400" rtl="0" eaLnBrk="1" latinLnBrk="0" hangingPunct="1">
        <a:spcBef>
          <a:spcPts val="20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260475" indent="-346075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339725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939925" indent="-3317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290763" indent="-344488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lang="en-US" sz="16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2625725" indent="-3444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lang="en-US" sz="16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970213" indent="-344488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lang="en-US" sz="16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3313113" indent="-3444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lang="en-US" sz="1600" kern="1200" dirty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9698" y="1176861"/>
            <a:ext cx="8728838" cy="48934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71399" y="68377"/>
            <a:ext cx="630621" cy="359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/>
                </a:solidFill>
              </a:defRPr>
            </a:lvl1pPr>
          </a:lstStyle>
          <a:p>
            <a:fld id="{5FD889E0-CAB2-4699-909D-B9A88D47ACB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7264364" y="6266813"/>
            <a:ext cx="1830154" cy="558197"/>
          </a:xfrm>
          <a:prstGeom prst="rect">
            <a:avLst/>
          </a:prstGeom>
        </p:spPr>
      </p:pic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0" y="33861"/>
            <a:ext cx="9102020" cy="8898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99732" y="6314996"/>
            <a:ext cx="4995335" cy="487162"/>
          </a:xfrm>
          <a:prstGeom prst="rect">
            <a:avLst/>
          </a:prstGeom>
        </p:spPr>
        <p:txBody>
          <a:bodyPr/>
          <a:lstStyle>
            <a:lvl1pPr algn="ctr">
              <a:defRPr sz="800"/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448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25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454025" indent="-454025" algn="l" defTabSz="914400" rtl="0" eaLnBrk="1" latinLnBrk="0" hangingPunct="1">
        <a:spcBef>
          <a:spcPts val="20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260475" indent="-346075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339725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939925" indent="-3317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290763" indent="-344488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lang="en-US" sz="16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2625725" indent="-3444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lang="en-US" sz="16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970213" indent="-344488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lang="en-US" sz="16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3313113" indent="-3444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lang="en-US" sz="1600" kern="1200" dirty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28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400" b="1" dirty="0" smtClean="0"/>
              <a:t>Public-Private Partnership to Provide Water Transportation in the Albemarle Sound</a:t>
            </a:r>
            <a:endParaRPr lang="en-US" sz="2400" b="1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78" b="14478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099" y="5271802"/>
            <a:ext cx="8304213" cy="804862"/>
          </a:xfrm>
        </p:spPr>
        <p:txBody>
          <a:bodyPr/>
          <a:lstStyle/>
          <a:p>
            <a:r>
              <a:rPr lang="en-US" dirty="0" smtClean="0"/>
              <a:t>Katie Bradshaw, Heather Brutz, Kiara Burroughs, Elisa Elkind, Cindy Frantz, Maria Grimshaw, Taylor Mallard, Susan Sullivan, Brandon Stephenson, Elise Wagner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1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289705" y="598205"/>
            <a:ext cx="257153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Professor Nicholas Didow</a:t>
            </a:r>
          </a:p>
          <a:p>
            <a:r>
              <a:rPr lang="en-US" sz="1400" b="1" dirty="0" smtClean="0">
                <a:solidFill>
                  <a:schemeClr val="bg1"/>
                </a:solidFill>
              </a:rPr>
              <a:t>4516 McColl Building</a:t>
            </a:r>
          </a:p>
          <a:p>
            <a:r>
              <a:rPr lang="en-US" sz="1400" b="1" dirty="0" smtClean="0">
                <a:solidFill>
                  <a:schemeClr val="bg1"/>
                </a:solidFill>
              </a:rPr>
              <a:t>Kenan-Flagler Business School</a:t>
            </a:r>
          </a:p>
          <a:p>
            <a:r>
              <a:rPr lang="en-US" sz="1400" b="1" dirty="0" smtClean="0">
                <a:solidFill>
                  <a:schemeClr val="bg1"/>
                </a:solidFill>
              </a:rPr>
              <a:t>University of North Carolina</a:t>
            </a:r>
          </a:p>
          <a:p>
            <a:r>
              <a:rPr lang="en-US" sz="1400" b="1" dirty="0" smtClean="0">
                <a:solidFill>
                  <a:schemeClr val="bg1"/>
                </a:solidFill>
              </a:rPr>
              <a:t>Chapel Hill, NC 27599-3490</a:t>
            </a:r>
          </a:p>
          <a:p>
            <a:r>
              <a:rPr lang="en-US" sz="1400" b="1" dirty="0">
                <a:solidFill>
                  <a:schemeClr val="bg1"/>
                </a:solidFill>
              </a:rPr>
              <a:t>n</a:t>
            </a:r>
            <a:r>
              <a:rPr lang="en-US" sz="1400" b="1" dirty="0" smtClean="0">
                <a:solidFill>
                  <a:schemeClr val="bg1"/>
                </a:solidFill>
              </a:rPr>
              <a:t>ick_didow@unc.edu  919.962.3189 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2568" y="632388"/>
            <a:ext cx="15382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August 28, 2018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3071" y="1193369"/>
            <a:ext cx="57897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HARBOR TOWN PROJECT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127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dirty="0" smtClean="0"/>
              <a:t>Exploring the IBX is a perfect way for visitors to experience North Carolina.</a:t>
            </a:r>
            <a:endParaRPr lang="en-US" b="1" dirty="0"/>
          </a:p>
        </p:txBody>
      </p:sp>
      <p:pic>
        <p:nvPicPr>
          <p:cNvPr id="3076" name="Picture 4" descr="C:\Users\B and H\Pictures\2015 Sustainability Capstone\columbia main s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772" y="3714667"/>
            <a:ext cx="3385100" cy="2256734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extLst/>
        </p:spPr>
      </p:pic>
      <p:pic>
        <p:nvPicPr>
          <p:cNvPr id="3080" name="Picture 8" descr="C:\Users\B and H\Pictures\2015 Sustainability Capstone\edenton homestead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803"/>
          <a:stretch/>
        </p:blipFill>
        <p:spPr bwMode="auto">
          <a:xfrm>
            <a:off x="4775524" y="3721954"/>
            <a:ext cx="3742301" cy="2250283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extLst/>
        </p:spPr>
      </p:pic>
      <p:pic>
        <p:nvPicPr>
          <p:cNvPr id="9" name="Picture 4" descr="http://2gkz96151dsngjvvh26ychpf.wpengine.netdna-cdn.com/wp-content/uploads/2013/08/338738_10151266932184626_1819054226_o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77"/>
          <a:stretch/>
        </p:blipFill>
        <p:spPr bwMode="auto">
          <a:xfrm>
            <a:off x="148148" y="1173146"/>
            <a:ext cx="3809380" cy="2308174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extLst/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398" y="1173147"/>
            <a:ext cx="3462260" cy="2308173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extLst/>
        </p:spPr>
      </p:pic>
      <p:sp>
        <p:nvSpPr>
          <p:cNvPr id="6" name="TextBox 5"/>
          <p:cNvSpPr txBox="1"/>
          <p:nvPr/>
        </p:nvSpPr>
        <p:spPr>
          <a:xfrm>
            <a:off x="224702" y="1185488"/>
            <a:ext cx="2374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Idyllic Atmosphere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95468" y="1185488"/>
            <a:ext cx="2374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Outdoor Fun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56891" y="3721954"/>
            <a:ext cx="1760268" cy="409895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284660" y="3732165"/>
            <a:ext cx="2374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Charming Villages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12631" y="5602069"/>
            <a:ext cx="2374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Historic Architecture</a:t>
            </a:r>
            <a:endParaRPr lang="en-US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779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>
                <a:solidFill>
                  <a:prstClr val="white"/>
                </a:solidFill>
              </a:rPr>
              <a:pPr/>
              <a:t>11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dirty="0"/>
              <a:t>B</a:t>
            </a:r>
            <a:r>
              <a:rPr lang="en-US" b="1" dirty="0" smtClean="0"/>
              <a:t>etween 100,000 and 140,000 tourists from the OBX might enjoy riding the ferry and visiting the IBX each year.</a:t>
            </a:r>
            <a:endParaRPr lang="en-US" b="1" dirty="0"/>
          </a:p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96553" y="6249424"/>
            <a:ext cx="8481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prstClr val="black"/>
                </a:solidFill>
              </a:rPr>
              <a:t>Sources: 2013, 2017 North Carolina Regional Travel Summary, NC Department of Commerce;   Economic Impact </a:t>
            </a:r>
          </a:p>
          <a:p>
            <a:r>
              <a:rPr lang="en-US" sz="1200" dirty="0" smtClean="0">
                <a:solidFill>
                  <a:prstClr val="black"/>
                </a:solidFill>
              </a:rPr>
              <a:t>of Travel on Counties, NC Department of Commerce.</a:t>
            </a:r>
            <a:endParaRPr lang="en-US" sz="1200" dirty="0">
              <a:solidFill>
                <a:prstClr val="black"/>
              </a:solidFill>
            </a:endParaRPr>
          </a:p>
        </p:txBody>
      </p:sp>
      <p:graphicFrame>
        <p:nvGraphicFramePr>
          <p:cNvPr id="3" name="Diagram 2"/>
          <p:cNvGraphicFramePr/>
          <p:nvPr>
            <p:extLst/>
          </p:nvPr>
        </p:nvGraphicFramePr>
        <p:xfrm>
          <a:off x="560717" y="1311215"/>
          <a:ext cx="8117457" cy="42887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0" y="1217410"/>
            <a:ext cx="1597954" cy="11887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15090" y="2848622"/>
            <a:ext cx="1544188" cy="11887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64253" y="1452582"/>
            <a:ext cx="1522931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906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>
                <a:solidFill>
                  <a:prstClr val="white"/>
                </a:solidFill>
              </a:rPr>
              <a:pPr/>
              <a:t>12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" y="0"/>
            <a:ext cx="8792308" cy="939800"/>
          </a:xfrm>
        </p:spPr>
        <p:txBody>
          <a:bodyPr/>
          <a:lstStyle/>
          <a:p>
            <a:r>
              <a:rPr lang="en-US" b="1" dirty="0" smtClean="0"/>
              <a:t>Weekenders or Day Trippers can be attracted from population centers within driving distance of the </a:t>
            </a:r>
            <a:r>
              <a:rPr lang="en-US" b="1" dirty="0"/>
              <a:t>Albemarle </a:t>
            </a:r>
            <a:r>
              <a:rPr lang="en-US" b="1" dirty="0" smtClean="0"/>
              <a:t>Sound.</a:t>
            </a:r>
            <a:endParaRPr lang="en-US" b="1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/>
          </p:nvPr>
        </p:nvGraphicFramePr>
        <p:xfrm>
          <a:off x="5662731" y="2052579"/>
          <a:ext cx="3227545" cy="37995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5798143" y="3128934"/>
            <a:ext cx="945932" cy="1046208"/>
            <a:chOff x="5911539" y="3760395"/>
            <a:chExt cx="945932" cy="104620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94378" y="3760395"/>
              <a:ext cx="780254" cy="780254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911539" y="4468049"/>
              <a:ext cx="9459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prstClr val="black"/>
                  </a:solidFill>
                </a:rPr>
                <a:t>728,741</a:t>
              </a:r>
              <a:endParaRPr lang="en-US" sz="16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701869" y="2305558"/>
            <a:ext cx="1119765" cy="1058063"/>
            <a:chOff x="6792586" y="2971043"/>
            <a:chExt cx="1119765" cy="105806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62341" y="2971043"/>
              <a:ext cx="780254" cy="780254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792586" y="3690552"/>
              <a:ext cx="111976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000000"/>
                  </a:solidFill>
                </a:rPr>
                <a:t>2,399,431</a:t>
              </a:r>
              <a:endParaRPr lang="en-US" sz="1600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681458" y="1347997"/>
            <a:ext cx="1110850" cy="1056682"/>
            <a:chOff x="7794855" y="2183586"/>
            <a:chExt cx="1110850" cy="1056682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60153" y="2183586"/>
              <a:ext cx="780254" cy="780254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7794855" y="2901714"/>
              <a:ext cx="111085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000000"/>
                  </a:solidFill>
                </a:rPr>
                <a:t>4,042,671</a:t>
              </a:r>
              <a:endParaRPr lang="en-US" sz="1600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25312" y="1358141"/>
            <a:ext cx="5272831" cy="4494018"/>
            <a:chOff x="-149937" y="874988"/>
            <a:chExt cx="5272831" cy="5452680"/>
          </a:xfrm>
        </p:grpSpPr>
        <p:grpSp>
          <p:nvGrpSpPr>
            <p:cNvPr id="17" name="Group 16"/>
            <p:cNvGrpSpPr/>
            <p:nvPr/>
          </p:nvGrpSpPr>
          <p:grpSpPr>
            <a:xfrm rot="553925">
              <a:off x="-149937" y="874988"/>
              <a:ext cx="5197739" cy="5452680"/>
              <a:chOff x="6081713" y="3375025"/>
              <a:chExt cx="982662" cy="1201738"/>
            </a:xfrm>
          </p:grpSpPr>
          <p:sp>
            <p:nvSpPr>
              <p:cNvPr id="23" name="Freeform 22"/>
              <p:cNvSpPr>
                <a:spLocks/>
              </p:cNvSpPr>
              <p:nvPr/>
            </p:nvSpPr>
            <p:spPr bwMode="auto">
              <a:xfrm>
                <a:off x="6194425" y="4090988"/>
                <a:ext cx="571500" cy="485775"/>
              </a:xfrm>
              <a:custGeom>
                <a:avLst/>
                <a:gdLst>
                  <a:gd name="T0" fmla="*/ 15 w 300"/>
                  <a:gd name="T1" fmla="*/ 46 h 255"/>
                  <a:gd name="T2" fmla="*/ 48 w 300"/>
                  <a:gd name="T3" fmla="*/ 21 h 255"/>
                  <a:gd name="T4" fmla="*/ 171 w 300"/>
                  <a:gd name="T5" fmla="*/ 0 h 255"/>
                  <a:gd name="T6" fmla="*/ 210 w 300"/>
                  <a:gd name="T7" fmla="*/ 14 h 255"/>
                  <a:gd name="T8" fmla="*/ 288 w 300"/>
                  <a:gd name="T9" fmla="*/ 4 h 255"/>
                  <a:gd name="T10" fmla="*/ 353 w 300"/>
                  <a:gd name="T11" fmla="*/ 40 h 255"/>
                  <a:gd name="T12" fmla="*/ 413 w 300"/>
                  <a:gd name="T13" fmla="*/ 68 h 255"/>
                  <a:gd name="T14" fmla="*/ 380 w 300"/>
                  <a:gd name="T15" fmla="*/ 145 h 255"/>
                  <a:gd name="T16" fmla="*/ 331 w 300"/>
                  <a:gd name="T17" fmla="*/ 183 h 255"/>
                  <a:gd name="T18" fmla="*/ 276 w 300"/>
                  <a:gd name="T19" fmla="*/ 195 h 255"/>
                  <a:gd name="T20" fmla="*/ 286 w 300"/>
                  <a:gd name="T21" fmla="*/ 226 h 255"/>
                  <a:gd name="T22" fmla="*/ 253 w 300"/>
                  <a:gd name="T23" fmla="*/ 255 h 255"/>
                  <a:gd name="T24" fmla="*/ 192 w 300"/>
                  <a:gd name="T25" fmla="*/ 183 h 255"/>
                  <a:gd name="T26" fmla="*/ 28 w 300"/>
                  <a:gd name="T27" fmla="*/ 68 h 255"/>
                  <a:gd name="T28" fmla="*/ 0 w 300"/>
                  <a:gd name="T29" fmla="*/ 68 h 255"/>
                  <a:gd name="T30" fmla="*/ 15 w 300"/>
                  <a:gd name="T31" fmla="*/ 46 h 25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300"/>
                  <a:gd name="T49" fmla="*/ 0 h 255"/>
                  <a:gd name="T50" fmla="*/ 300 w 300"/>
                  <a:gd name="T51" fmla="*/ 255 h 255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300" h="255">
                    <a:moveTo>
                      <a:pt x="11" y="46"/>
                    </a:moveTo>
                    <a:lnTo>
                      <a:pt x="35" y="21"/>
                    </a:lnTo>
                    <a:lnTo>
                      <a:pt x="125" y="0"/>
                    </a:lnTo>
                    <a:lnTo>
                      <a:pt x="152" y="14"/>
                    </a:lnTo>
                    <a:lnTo>
                      <a:pt x="210" y="4"/>
                    </a:lnTo>
                    <a:lnTo>
                      <a:pt x="257" y="40"/>
                    </a:lnTo>
                    <a:lnTo>
                      <a:pt x="300" y="68"/>
                    </a:lnTo>
                    <a:lnTo>
                      <a:pt x="276" y="145"/>
                    </a:lnTo>
                    <a:lnTo>
                      <a:pt x="240" y="183"/>
                    </a:lnTo>
                    <a:lnTo>
                      <a:pt x="200" y="195"/>
                    </a:lnTo>
                    <a:lnTo>
                      <a:pt x="208" y="226"/>
                    </a:lnTo>
                    <a:lnTo>
                      <a:pt x="184" y="255"/>
                    </a:lnTo>
                    <a:lnTo>
                      <a:pt x="138" y="183"/>
                    </a:lnTo>
                    <a:lnTo>
                      <a:pt x="20" y="68"/>
                    </a:lnTo>
                    <a:lnTo>
                      <a:pt x="0" y="68"/>
                    </a:lnTo>
                    <a:lnTo>
                      <a:pt x="11" y="46"/>
                    </a:lnTo>
                    <a:close/>
                  </a:path>
                </a:pathLst>
              </a:custGeom>
              <a:solidFill>
                <a:srgbClr val="002868">
                  <a:alpha val="54000"/>
                </a:srgbClr>
              </a:solidFill>
              <a:ln>
                <a:headEnd/>
                <a:tailE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>
                  <a:defRPr/>
                </a:pPr>
                <a:endParaRPr lang="en-GB">
                  <a:solidFill>
                    <a:prstClr val="white"/>
                  </a:solidFill>
                </a:endParaRPr>
              </a:p>
            </p:txBody>
          </p:sp>
          <p:sp>
            <p:nvSpPr>
              <p:cNvPr id="24" name="Freeform 23"/>
              <p:cNvSpPr>
                <a:spLocks/>
              </p:cNvSpPr>
              <p:nvPr/>
            </p:nvSpPr>
            <p:spPr bwMode="auto">
              <a:xfrm>
                <a:off x="6121400" y="3375025"/>
                <a:ext cx="860425" cy="576263"/>
              </a:xfrm>
              <a:custGeom>
                <a:avLst/>
                <a:gdLst>
                  <a:gd name="T0" fmla="*/ 102 w 452"/>
                  <a:gd name="T1" fmla="*/ 211 h 302"/>
                  <a:gd name="T2" fmla="*/ 83 w 452"/>
                  <a:gd name="T3" fmla="*/ 242 h 302"/>
                  <a:gd name="T4" fmla="*/ 57 w 452"/>
                  <a:gd name="T5" fmla="*/ 250 h 302"/>
                  <a:gd name="T6" fmla="*/ 56 w 452"/>
                  <a:gd name="T7" fmla="*/ 270 h 302"/>
                  <a:gd name="T8" fmla="*/ 2 w 452"/>
                  <a:gd name="T9" fmla="*/ 286 h 302"/>
                  <a:gd name="T10" fmla="*/ 0 w 452"/>
                  <a:gd name="T11" fmla="*/ 302 h 302"/>
                  <a:gd name="T12" fmla="*/ 146 w 452"/>
                  <a:gd name="T13" fmla="*/ 282 h 302"/>
                  <a:gd name="T14" fmla="*/ 414 w 452"/>
                  <a:gd name="T15" fmla="*/ 238 h 302"/>
                  <a:gd name="T16" fmla="*/ 619 w 452"/>
                  <a:gd name="T17" fmla="*/ 200 h 302"/>
                  <a:gd name="T18" fmla="*/ 619 w 452"/>
                  <a:gd name="T19" fmla="*/ 169 h 302"/>
                  <a:gd name="T20" fmla="*/ 597 w 452"/>
                  <a:gd name="T21" fmla="*/ 160 h 302"/>
                  <a:gd name="T22" fmla="*/ 578 w 452"/>
                  <a:gd name="T23" fmla="*/ 175 h 302"/>
                  <a:gd name="T24" fmla="*/ 568 w 452"/>
                  <a:gd name="T25" fmla="*/ 134 h 302"/>
                  <a:gd name="T26" fmla="*/ 578 w 452"/>
                  <a:gd name="T27" fmla="*/ 97 h 302"/>
                  <a:gd name="T28" fmla="*/ 501 w 452"/>
                  <a:gd name="T29" fmla="*/ 70 h 302"/>
                  <a:gd name="T30" fmla="*/ 449 w 452"/>
                  <a:gd name="T31" fmla="*/ 77 h 302"/>
                  <a:gd name="T32" fmla="*/ 448 w 452"/>
                  <a:gd name="T33" fmla="*/ 21 h 302"/>
                  <a:gd name="T34" fmla="*/ 396 w 452"/>
                  <a:gd name="T35" fmla="*/ 0 h 302"/>
                  <a:gd name="T36" fmla="*/ 354 w 452"/>
                  <a:gd name="T37" fmla="*/ 13 h 302"/>
                  <a:gd name="T38" fmla="*/ 326 w 452"/>
                  <a:gd name="T39" fmla="*/ 66 h 302"/>
                  <a:gd name="T40" fmla="*/ 278 w 452"/>
                  <a:gd name="T41" fmla="*/ 87 h 302"/>
                  <a:gd name="T42" fmla="*/ 259 w 452"/>
                  <a:gd name="T43" fmla="*/ 170 h 302"/>
                  <a:gd name="T44" fmla="*/ 182 w 452"/>
                  <a:gd name="T45" fmla="*/ 211 h 302"/>
                  <a:gd name="T46" fmla="*/ 118 w 452"/>
                  <a:gd name="T47" fmla="*/ 228 h 302"/>
                  <a:gd name="T48" fmla="*/ 102 w 452"/>
                  <a:gd name="T49" fmla="*/ 211 h 302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452"/>
                  <a:gd name="T76" fmla="*/ 0 h 302"/>
                  <a:gd name="T77" fmla="*/ 452 w 452"/>
                  <a:gd name="T78" fmla="*/ 302 h 302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452" h="302">
                    <a:moveTo>
                      <a:pt x="74" y="211"/>
                    </a:moveTo>
                    <a:lnTo>
                      <a:pt x="61" y="242"/>
                    </a:lnTo>
                    <a:lnTo>
                      <a:pt x="42" y="250"/>
                    </a:lnTo>
                    <a:lnTo>
                      <a:pt x="41" y="270"/>
                    </a:lnTo>
                    <a:lnTo>
                      <a:pt x="2" y="286"/>
                    </a:lnTo>
                    <a:lnTo>
                      <a:pt x="0" y="302"/>
                    </a:lnTo>
                    <a:lnTo>
                      <a:pt x="107" y="282"/>
                    </a:lnTo>
                    <a:lnTo>
                      <a:pt x="302" y="238"/>
                    </a:lnTo>
                    <a:lnTo>
                      <a:pt x="452" y="200"/>
                    </a:lnTo>
                    <a:lnTo>
                      <a:pt x="452" y="169"/>
                    </a:lnTo>
                    <a:lnTo>
                      <a:pt x="435" y="160"/>
                    </a:lnTo>
                    <a:lnTo>
                      <a:pt x="422" y="175"/>
                    </a:lnTo>
                    <a:lnTo>
                      <a:pt x="414" y="134"/>
                    </a:lnTo>
                    <a:lnTo>
                      <a:pt x="422" y="97"/>
                    </a:lnTo>
                    <a:lnTo>
                      <a:pt x="366" y="70"/>
                    </a:lnTo>
                    <a:lnTo>
                      <a:pt x="328" y="77"/>
                    </a:lnTo>
                    <a:lnTo>
                      <a:pt x="327" y="21"/>
                    </a:lnTo>
                    <a:lnTo>
                      <a:pt x="288" y="0"/>
                    </a:lnTo>
                    <a:lnTo>
                      <a:pt x="258" y="13"/>
                    </a:lnTo>
                    <a:lnTo>
                      <a:pt x="238" y="66"/>
                    </a:lnTo>
                    <a:lnTo>
                      <a:pt x="203" y="87"/>
                    </a:lnTo>
                    <a:lnTo>
                      <a:pt x="189" y="170"/>
                    </a:lnTo>
                    <a:lnTo>
                      <a:pt x="132" y="211"/>
                    </a:lnTo>
                    <a:lnTo>
                      <a:pt x="86" y="228"/>
                    </a:lnTo>
                    <a:lnTo>
                      <a:pt x="74" y="211"/>
                    </a:lnTo>
                    <a:close/>
                  </a:path>
                </a:pathLst>
              </a:custGeom>
              <a:solidFill>
                <a:srgbClr val="002868">
                  <a:alpha val="54000"/>
                </a:srgbClr>
              </a:solidFill>
              <a:ln>
                <a:headEnd/>
                <a:tailE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>
                  <a:defRPr/>
                </a:pPr>
                <a:endParaRPr lang="en-GB">
                  <a:solidFill>
                    <a:prstClr val="white"/>
                  </a:solidFill>
                </a:endParaRPr>
              </a:p>
            </p:txBody>
          </p:sp>
          <p:sp>
            <p:nvSpPr>
              <p:cNvPr id="25" name="Freeform 51"/>
              <p:cNvSpPr>
                <a:spLocks/>
              </p:cNvSpPr>
              <p:nvPr/>
            </p:nvSpPr>
            <p:spPr bwMode="auto">
              <a:xfrm>
                <a:off x="6081713" y="3757613"/>
                <a:ext cx="982662" cy="463550"/>
              </a:xfrm>
              <a:custGeom>
                <a:avLst/>
                <a:gdLst>
                  <a:gd name="T0" fmla="*/ 25 w 516"/>
                  <a:gd name="T1" fmla="*/ 180 h 243"/>
                  <a:gd name="T2" fmla="*/ 0 w 516"/>
                  <a:gd name="T3" fmla="*/ 231 h 243"/>
                  <a:gd name="T4" fmla="*/ 93 w 516"/>
                  <a:gd name="T5" fmla="*/ 224 h 243"/>
                  <a:gd name="T6" fmla="*/ 128 w 516"/>
                  <a:gd name="T7" fmla="*/ 201 h 243"/>
                  <a:gd name="T8" fmla="*/ 253 w 516"/>
                  <a:gd name="T9" fmla="*/ 175 h 243"/>
                  <a:gd name="T10" fmla="*/ 287 w 516"/>
                  <a:gd name="T11" fmla="*/ 189 h 243"/>
                  <a:gd name="T12" fmla="*/ 369 w 516"/>
                  <a:gd name="T13" fmla="*/ 180 h 243"/>
                  <a:gd name="T14" fmla="*/ 369 w 516"/>
                  <a:gd name="T15" fmla="*/ 183 h 243"/>
                  <a:gd name="T16" fmla="*/ 494 w 516"/>
                  <a:gd name="T17" fmla="*/ 243 h 243"/>
                  <a:gd name="T18" fmla="*/ 565 w 516"/>
                  <a:gd name="T19" fmla="*/ 226 h 243"/>
                  <a:gd name="T20" fmla="*/ 608 w 516"/>
                  <a:gd name="T21" fmla="*/ 159 h 243"/>
                  <a:gd name="T22" fmla="*/ 677 w 516"/>
                  <a:gd name="T23" fmla="*/ 140 h 243"/>
                  <a:gd name="T24" fmla="*/ 711 w 516"/>
                  <a:gd name="T25" fmla="*/ 90 h 243"/>
                  <a:gd name="T26" fmla="*/ 708 w 516"/>
                  <a:gd name="T27" fmla="*/ 30 h 243"/>
                  <a:gd name="T28" fmla="*/ 701 w 516"/>
                  <a:gd name="T29" fmla="*/ 80 h 243"/>
                  <a:gd name="T30" fmla="*/ 661 w 516"/>
                  <a:gd name="T31" fmla="*/ 122 h 243"/>
                  <a:gd name="T32" fmla="*/ 646 w 516"/>
                  <a:gd name="T33" fmla="*/ 119 h 243"/>
                  <a:gd name="T34" fmla="*/ 594 w 516"/>
                  <a:gd name="T35" fmla="*/ 130 h 243"/>
                  <a:gd name="T36" fmla="*/ 594 w 516"/>
                  <a:gd name="T37" fmla="*/ 116 h 243"/>
                  <a:gd name="T38" fmla="*/ 646 w 516"/>
                  <a:gd name="T39" fmla="*/ 102 h 243"/>
                  <a:gd name="T40" fmla="*/ 597 w 516"/>
                  <a:gd name="T41" fmla="*/ 97 h 243"/>
                  <a:gd name="T42" fmla="*/ 652 w 516"/>
                  <a:gd name="T43" fmla="*/ 85 h 243"/>
                  <a:gd name="T44" fmla="*/ 674 w 516"/>
                  <a:gd name="T45" fmla="*/ 92 h 243"/>
                  <a:gd name="T46" fmla="*/ 685 w 516"/>
                  <a:gd name="T47" fmla="*/ 45 h 243"/>
                  <a:gd name="T48" fmla="*/ 672 w 516"/>
                  <a:gd name="T49" fmla="*/ 34 h 243"/>
                  <a:gd name="T50" fmla="*/ 607 w 516"/>
                  <a:gd name="T51" fmla="*/ 53 h 243"/>
                  <a:gd name="T52" fmla="*/ 608 w 516"/>
                  <a:gd name="T53" fmla="*/ 25 h 243"/>
                  <a:gd name="T54" fmla="*/ 635 w 516"/>
                  <a:gd name="T55" fmla="*/ 32 h 243"/>
                  <a:gd name="T56" fmla="*/ 672 w 516"/>
                  <a:gd name="T57" fmla="*/ 10 h 243"/>
                  <a:gd name="T58" fmla="*/ 651 w 516"/>
                  <a:gd name="T59" fmla="*/ 0 h 243"/>
                  <a:gd name="T60" fmla="*/ 438 w 516"/>
                  <a:gd name="T61" fmla="*/ 37 h 243"/>
                  <a:gd name="T62" fmla="*/ 179 w 516"/>
                  <a:gd name="T63" fmla="*/ 79 h 243"/>
                  <a:gd name="T64" fmla="*/ 60 w 516"/>
                  <a:gd name="T65" fmla="*/ 179 h 243"/>
                  <a:gd name="T66" fmla="*/ 25 w 516"/>
                  <a:gd name="T67" fmla="*/ 180 h 24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516"/>
                  <a:gd name="T103" fmla="*/ 0 h 243"/>
                  <a:gd name="T104" fmla="*/ 516 w 516"/>
                  <a:gd name="T105" fmla="*/ 243 h 24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516" h="243">
                    <a:moveTo>
                      <a:pt x="18" y="180"/>
                    </a:moveTo>
                    <a:lnTo>
                      <a:pt x="0" y="231"/>
                    </a:lnTo>
                    <a:lnTo>
                      <a:pt x="67" y="224"/>
                    </a:lnTo>
                    <a:lnTo>
                      <a:pt x="93" y="201"/>
                    </a:lnTo>
                    <a:lnTo>
                      <a:pt x="184" y="175"/>
                    </a:lnTo>
                    <a:lnTo>
                      <a:pt x="209" y="189"/>
                    </a:lnTo>
                    <a:lnTo>
                      <a:pt x="269" y="180"/>
                    </a:lnTo>
                    <a:lnTo>
                      <a:pt x="269" y="183"/>
                    </a:lnTo>
                    <a:lnTo>
                      <a:pt x="359" y="243"/>
                    </a:lnTo>
                    <a:lnTo>
                      <a:pt x="411" y="226"/>
                    </a:lnTo>
                    <a:lnTo>
                      <a:pt x="441" y="159"/>
                    </a:lnTo>
                    <a:lnTo>
                      <a:pt x="492" y="140"/>
                    </a:lnTo>
                    <a:lnTo>
                      <a:pt x="516" y="90"/>
                    </a:lnTo>
                    <a:lnTo>
                      <a:pt x="515" y="30"/>
                    </a:lnTo>
                    <a:lnTo>
                      <a:pt x="509" y="80"/>
                    </a:lnTo>
                    <a:lnTo>
                      <a:pt x="480" y="122"/>
                    </a:lnTo>
                    <a:lnTo>
                      <a:pt x="469" y="119"/>
                    </a:lnTo>
                    <a:lnTo>
                      <a:pt x="431" y="130"/>
                    </a:lnTo>
                    <a:lnTo>
                      <a:pt x="431" y="116"/>
                    </a:lnTo>
                    <a:lnTo>
                      <a:pt x="469" y="102"/>
                    </a:lnTo>
                    <a:lnTo>
                      <a:pt x="434" y="97"/>
                    </a:lnTo>
                    <a:lnTo>
                      <a:pt x="474" y="85"/>
                    </a:lnTo>
                    <a:lnTo>
                      <a:pt x="489" y="92"/>
                    </a:lnTo>
                    <a:lnTo>
                      <a:pt x="497" y="45"/>
                    </a:lnTo>
                    <a:lnTo>
                      <a:pt x="487" y="34"/>
                    </a:lnTo>
                    <a:lnTo>
                      <a:pt x="440" y="53"/>
                    </a:lnTo>
                    <a:lnTo>
                      <a:pt x="441" y="25"/>
                    </a:lnTo>
                    <a:lnTo>
                      <a:pt x="461" y="32"/>
                    </a:lnTo>
                    <a:lnTo>
                      <a:pt x="487" y="10"/>
                    </a:lnTo>
                    <a:lnTo>
                      <a:pt x="473" y="0"/>
                    </a:lnTo>
                    <a:lnTo>
                      <a:pt x="318" y="37"/>
                    </a:lnTo>
                    <a:lnTo>
                      <a:pt x="129" y="79"/>
                    </a:lnTo>
                    <a:lnTo>
                      <a:pt x="43" y="179"/>
                    </a:lnTo>
                    <a:lnTo>
                      <a:pt x="18" y="180"/>
                    </a:lnTo>
                    <a:close/>
                  </a:path>
                </a:pathLst>
              </a:custGeom>
              <a:solidFill>
                <a:srgbClr val="002868">
                  <a:alpha val="54000"/>
                </a:srgbClr>
              </a:solidFill>
              <a:ln>
                <a:headEnd/>
                <a:tailE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>
                  <a:defRPr/>
                </a:pPr>
                <a:endParaRPr lang="en-GB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1659191" y="1509771"/>
              <a:ext cx="3463703" cy="4038785"/>
              <a:chOff x="1659191" y="1509771"/>
              <a:chExt cx="3463703" cy="4038785"/>
            </a:xfrm>
          </p:grpSpPr>
          <p:sp>
            <p:nvSpPr>
              <p:cNvPr id="19" name="Oval 18"/>
              <p:cNvSpPr/>
              <p:nvPr/>
            </p:nvSpPr>
            <p:spPr>
              <a:xfrm>
                <a:off x="1659191" y="1509771"/>
                <a:ext cx="3463703" cy="4038785"/>
              </a:xfrm>
              <a:prstGeom prst="ellipse">
                <a:avLst/>
              </a:prstGeom>
              <a:solidFill>
                <a:srgbClr val="FECF00">
                  <a:alpha val="51000"/>
                </a:srgbClr>
              </a:solidFill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2574292" y="2331198"/>
                <a:ext cx="2447798" cy="2874470"/>
              </a:xfrm>
              <a:prstGeom prst="ellipse">
                <a:avLst/>
              </a:prstGeom>
              <a:solidFill>
                <a:srgbClr val="FECF00">
                  <a:alpha val="36000"/>
                </a:srgbClr>
              </a:solidFill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3731656" y="2768865"/>
                <a:ext cx="1266479" cy="1364610"/>
              </a:xfrm>
              <a:prstGeom prst="ellipse">
                <a:avLst/>
              </a:prstGeom>
              <a:solidFill>
                <a:srgbClr val="FECF00">
                  <a:alpha val="50000"/>
                </a:srgbClr>
              </a:solidFill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5" cstate="email">
                <a:duotone>
                  <a:prstClr val="black"/>
                  <a:schemeClr val="tx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381669" y="3243500"/>
                <a:ext cx="265623" cy="324510"/>
              </a:xfrm>
              <a:prstGeom prst="rect">
                <a:avLst/>
              </a:prstGeom>
            </p:spPr>
          </p:pic>
        </p:grpSp>
      </p:grpSp>
      <p:sp>
        <p:nvSpPr>
          <p:cNvPr id="26" name="TextBox 25"/>
          <p:cNvSpPr txBox="1"/>
          <p:nvPr/>
        </p:nvSpPr>
        <p:spPr>
          <a:xfrm>
            <a:off x="236756" y="5852160"/>
            <a:ext cx="28018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prstClr val="black"/>
                </a:solidFill>
              </a:rPr>
              <a:t>Source: US </a:t>
            </a:r>
            <a:r>
              <a:rPr lang="en-US" sz="800" dirty="0" smtClean="0">
                <a:solidFill>
                  <a:prstClr val="black"/>
                </a:solidFill>
              </a:rPr>
              <a:t>Census, Social Explorer, Team Analysis</a:t>
            </a:r>
            <a:endParaRPr lang="en-US" sz="800" dirty="0">
              <a:solidFill>
                <a:prstClr val="black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502349" y="3190257"/>
            <a:ext cx="747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000000"/>
                </a:solidFill>
              </a:rPr>
              <a:t>3 hours</a:t>
            </a:r>
            <a:endParaRPr lang="en-US" i="1" dirty="0">
              <a:solidFill>
                <a:srgbClr val="0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510440" y="3190257"/>
            <a:ext cx="747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000000"/>
                </a:solidFill>
              </a:rPr>
              <a:t>2</a:t>
            </a:r>
            <a:r>
              <a:rPr lang="en-US" i="1" dirty="0" smtClean="0">
                <a:solidFill>
                  <a:srgbClr val="000000"/>
                </a:solidFill>
              </a:rPr>
              <a:t> hours</a:t>
            </a:r>
            <a:endParaRPr lang="en-US" i="1" dirty="0">
              <a:solidFill>
                <a:srgbClr val="0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406905" y="3190257"/>
            <a:ext cx="747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000000"/>
                </a:solidFill>
              </a:rPr>
              <a:t>1 hour</a:t>
            </a:r>
            <a:endParaRPr lang="en-US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475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>
                <a:solidFill>
                  <a:prstClr val="white"/>
                </a:solidFill>
              </a:rPr>
              <a:pPr/>
              <a:t>13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0" y="-30996"/>
            <a:ext cx="8858865" cy="939800"/>
          </a:xfrm>
        </p:spPr>
        <p:txBody>
          <a:bodyPr/>
          <a:lstStyle/>
          <a:p>
            <a:pPr algn="ctr"/>
            <a:r>
              <a:rPr lang="en-US" sz="2100" b="1" dirty="0" smtClean="0"/>
              <a:t>Implementing </a:t>
            </a:r>
            <a:r>
              <a:rPr lang="en-US" sz="2100" b="1" dirty="0"/>
              <a:t>the Harbor Town </a:t>
            </a:r>
            <a:r>
              <a:rPr lang="en-US" sz="2100" b="1" dirty="0" smtClean="0"/>
              <a:t>Project and establishing the IBX as a regional tourist brand should add additional tourism by nearby Weekenders and Day Trippers, as well as by OBX tourists and visitors. </a:t>
            </a:r>
            <a:endParaRPr lang="en-US" sz="21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153270" y="1249962"/>
            <a:ext cx="38357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prstClr val="black"/>
                </a:solidFill>
              </a:rPr>
              <a:t>8,000,000 OBX summer visitors per year</a:t>
            </a:r>
            <a:endParaRPr lang="en-US" sz="1600" b="1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53270" y="3118658"/>
            <a:ext cx="34637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prstClr val="black"/>
                </a:solidFill>
              </a:rPr>
              <a:t>306,376 visitors to NC Aquarium at Roanoke Island in 2017</a:t>
            </a:r>
            <a:endParaRPr lang="en-US" sz="1600" b="1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53270" y="4987354"/>
            <a:ext cx="37055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prstClr val="black"/>
                </a:solidFill>
              </a:rPr>
              <a:t>274,981 visitors to Fort Raleigh National Historic Site in 2017</a:t>
            </a:r>
            <a:endParaRPr lang="en-US" sz="1600" b="1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53270" y="5713997"/>
            <a:ext cx="34637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prstClr val="black"/>
                </a:solidFill>
              </a:rPr>
              <a:t>50,000 +/- Lost Colony ticket sales </a:t>
            </a:r>
            <a:endParaRPr lang="en-US" sz="1600" b="1" dirty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3388" y="1816021"/>
            <a:ext cx="1157066" cy="12801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6524" t="10117" r="30702" b="58316"/>
          <a:stretch/>
        </p:blipFill>
        <p:spPr>
          <a:xfrm>
            <a:off x="5124744" y="3845301"/>
            <a:ext cx="3880985" cy="109728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7637" y="6336039"/>
            <a:ext cx="69640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prstClr val="black"/>
                </a:solidFill>
              </a:rPr>
              <a:t>Sources: Carolina Publishing and Associates, 2017 NC Museums and Historic Attractions; The Lost Colony Annual Report</a:t>
            </a:r>
            <a:r>
              <a:rPr lang="en-US" sz="1000" dirty="0">
                <a:solidFill>
                  <a:prstClr val="black"/>
                </a:solidFill>
              </a:rPr>
              <a:t>; </a:t>
            </a:r>
            <a:r>
              <a:rPr lang="en-US" sz="1000" dirty="0" smtClean="0">
                <a:solidFill>
                  <a:prstClr val="black"/>
                </a:solidFill>
              </a:rPr>
              <a:t>2016; </a:t>
            </a:r>
            <a:r>
              <a:rPr lang="en-US" sz="1000" dirty="0">
                <a:solidFill>
                  <a:prstClr val="black"/>
                </a:solidFill>
              </a:rPr>
              <a:t>North Carolina Regional Travel Summary, North Carolina Department of </a:t>
            </a:r>
            <a:r>
              <a:rPr lang="en-US" sz="1000" dirty="0" smtClean="0">
                <a:solidFill>
                  <a:prstClr val="black"/>
                </a:solidFill>
              </a:rPr>
              <a:t>Commerce; US Census Bureau; NC DOT 2016 AADT</a:t>
            </a:r>
            <a:endParaRPr lang="en-US" sz="1000" dirty="0">
              <a:solidFill>
                <a:prstClr val="black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225" y="4156062"/>
            <a:ext cx="3227430" cy="18288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07650" y="3764989"/>
            <a:ext cx="43839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… and 12,000 vehicles daily on US 64 in Columbia</a:t>
            </a:r>
            <a:endParaRPr lang="en-US" sz="16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307650" y="1249962"/>
            <a:ext cx="43839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AADT is 20,000 vehicles on US 17 near Hertford…</a:t>
            </a:r>
            <a:endParaRPr lang="en-US" sz="1600" b="1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/>
          <a:srcRect l="61402" t="40094" b="8766"/>
          <a:stretch/>
        </p:blipFill>
        <p:spPr>
          <a:xfrm>
            <a:off x="1240798" y="1744644"/>
            <a:ext cx="2318887" cy="192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715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>
                <a:solidFill>
                  <a:prstClr val="white"/>
                </a:solidFill>
              </a:rPr>
              <a:pPr/>
              <a:t>14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9125" y="1286649"/>
            <a:ext cx="5434205" cy="155039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Over 40% of the total Inner Banks population makes over $50,000 annually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Average age: ~ 40 years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" y="0"/>
            <a:ext cx="8724899" cy="939800"/>
          </a:xfrm>
        </p:spPr>
        <p:txBody>
          <a:bodyPr/>
          <a:lstStyle/>
          <a:p>
            <a:r>
              <a:rPr lang="en-US" b="1" dirty="0" smtClean="0"/>
              <a:t>The 200,000 IBX residents are also interested in a wide variety of outdoor activities, adventures, and good times.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428680" y="2837039"/>
            <a:ext cx="3112265" cy="2456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300" dirty="0" smtClean="0">
                <a:solidFill>
                  <a:prstClr val="black"/>
                </a:solidFill>
              </a:rPr>
              <a:t>Outdoor Activities</a:t>
            </a:r>
            <a:r>
              <a:rPr lang="en-US" sz="2300" dirty="0">
                <a:solidFill>
                  <a:prstClr val="black"/>
                </a:solidFill>
              </a:rPr>
              <a:t>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Fishing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Hunting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Horseback Riding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Baseball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Basketball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Volleyball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Golf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058" name="Picture 10" descr="http://heritagegolfgroup.com/portals/52/golf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6058" y="1882877"/>
            <a:ext cx="1895342" cy="126277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extLst/>
        </p:spPr>
      </p:pic>
      <p:pic>
        <p:nvPicPr>
          <p:cNvPr id="2060" name="Picture 12" descr="https://encrypted-tbn0.gstatic.com/images?q=tbn:ANd9GcSsDHLRE1p1wlvrQlTOr-saVlJgk9YGEeX-l1HMzpw9v0mCiC_h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6"/>
          <a:stretch/>
        </p:blipFill>
        <p:spPr bwMode="auto">
          <a:xfrm>
            <a:off x="6576058" y="4541858"/>
            <a:ext cx="1895342" cy="1128821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extLst/>
        </p:spPr>
      </p:pic>
      <p:sp>
        <p:nvSpPr>
          <p:cNvPr id="11" name="TextBox 10"/>
          <p:cNvSpPr txBox="1"/>
          <p:nvPr/>
        </p:nvSpPr>
        <p:spPr>
          <a:xfrm>
            <a:off x="3152164" y="3271696"/>
            <a:ext cx="2721166" cy="2021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Tennis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Swimming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Skiing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Boating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Biking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Camping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Gardening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8566" y="5863162"/>
            <a:ext cx="89455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prstClr val="black"/>
                </a:solidFill>
              </a:rPr>
              <a:t>Source: </a:t>
            </a:r>
            <a:r>
              <a:rPr lang="en-US" sz="1200" dirty="0">
                <a:solidFill>
                  <a:prstClr val="black"/>
                </a:solidFill>
              </a:rPr>
              <a:t>http://</a:t>
            </a:r>
            <a:r>
              <a:rPr lang="en-US" sz="1200" dirty="0" smtClean="0">
                <a:solidFill>
                  <a:prstClr val="black"/>
                </a:solidFill>
              </a:rPr>
              <a:t>accessnc.commerce.state.nc.us/docs/</a:t>
            </a:r>
          </a:p>
        </p:txBody>
      </p:sp>
    </p:spTree>
    <p:extLst>
      <p:ext uri="{BB962C8B-B14F-4D97-AF65-F5344CB8AC3E}">
        <p14:creationId xmlns:p14="http://schemas.microsoft.com/office/powerpoint/2010/main" val="195165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D889E0-CAB2-4699-909D-B9A88D47ACBE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0" y="0"/>
            <a:ext cx="8785077" cy="939800"/>
          </a:xfrm>
        </p:spPr>
        <p:txBody>
          <a:bodyPr/>
          <a:lstStyle/>
          <a:p>
            <a:r>
              <a:rPr lang="en-US" b="1" dirty="0" smtClean="0"/>
              <a:t>The estimated ferry user market in Year 1 is 107,000 visitors from three different consumer segments.</a:t>
            </a:r>
            <a:endParaRPr lang="en-US" b="1" dirty="0"/>
          </a:p>
        </p:txBody>
      </p:sp>
      <p:pic>
        <p:nvPicPr>
          <p:cNvPr id="5" name="Picture 4" descr="Screen Shot 2015-04-30 at 9.22.15 A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60" y="1303652"/>
            <a:ext cx="2451100" cy="163283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Picture 5" descr="Screen Shot 2015-04-30 at 9.23.54 AM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153" y="1303652"/>
            <a:ext cx="2491807" cy="1671289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Picture 6" descr="Screen Shot 2015-04-30 at 9.25.59 AM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660" y="1303652"/>
            <a:ext cx="2501900" cy="1671289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718310" y="3636202"/>
            <a:ext cx="15875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Weekenders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86807" y="3641086"/>
            <a:ext cx="249180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Coastal Tourists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54730" y="3636724"/>
            <a:ext cx="24892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Inner Banks Residents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13471" y="4536486"/>
            <a:ext cx="1587500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20,000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02187" y="4533746"/>
            <a:ext cx="2898208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57,000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977453" y="4516888"/>
            <a:ext cx="1587500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30,000</a:t>
            </a:r>
          </a:p>
        </p:txBody>
      </p:sp>
      <p:sp>
        <p:nvSpPr>
          <p:cNvPr id="15" name="Plus 14"/>
          <p:cNvSpPr/>
          <p:nvPr/>
        </p:nvSpPr>
        <p:spPr>
          <a:xfrm>
            <a:off x="3200727" y="4543193"/>
            <a:ext cx="386080" cy="424180"/>
          </a:xfrm>
          <a:prstGeom prst="mathPlus">
            <a:avLst/>
          </a:prstGeom>
          <a:solidFill>
            <a:srgbClr val="BF0A30"/>
          </a:solidFill>
          <a:ln>
            <a:solidFill>
              <a:srgbClr val="BF0A3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Plus 16"/>
          <p:cNvSpPr/>
          <p:nvPr/>
        </p:nvSpPr>
        <p:spPr>
          <a:xfrm>
            <a:off x="5460816" y="4557623"/>
            <a:ext cx="386080" cy="424180"/>
          </a:xfrm>
          <a:prstGeom prst="mathPlus">
            <a:avLst/>
          </a:prstGeom>
          <a:solidFill>
            <a:srgbClr val="BF0A30"/>
          </a:solidFill>
          <a:ln>
            <a:solidFill>
              <a:srgbClr val="BF0A3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Equal 17"/>
          <p:cNvSpPr/>
          <p:nvPr/>
        </p:nvSpPr>
        <p:spPr>
          <a:xfrm>
            <a:off x="7273942" y="4052701"/>
            <a:ext cx="273118" cy="412513"/>
          </a:xfrm>
          <a:prstGeom prst="mathEqual">
            <a:avLst/>
          </a:prstGeom>
          <a:solidFill>
            <a:srgbClr val="FECF00"/>
          </a:solidFill>
          <a:ln>
            <a:solidFill>
              <a:srgbClr val="FEC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68043" y="4612641"/>
            <a:ext cx="1101957" cy="361187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Ferry: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54317" y="5327459"/>
            <a:ext cx="8609965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projected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107,000 visitors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will use the Albemarle Sound Ferry System in Year 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09407" y="4022279"/>
            <a:ext cx="1587500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5,000,000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798123" y="4019539"/>
            <a:ext cx="2898208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8,000,000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977453" y="4021535"/>
            <a:ext cx="129648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200,000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170521" y="4010418"/>
            <a:ext cx="1108908" cy="321005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Area: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Plus 29"/>
          <p:cNvSpPr/>
          <p:nvPr/>
        </p:nvSpPr>
        <p:spPr>
          <a:xfrm>
            <a:off x="3203867" y="4026246"/>
            <a:ext cx="386080" cy="424180"/>
          </a:xfrm>
          <a:prstGeom prst="mathPlus">
            <a:avLst/>
          </a:prstGeom>
          <a:solidFill>
            <a:srgbClr val="BF0A30"/>
          </a:solidFill>
          <a:ln>
            <a:solidFill>
              <a:srgbClr val="BF0A3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Plus 30"/>
          <p:cNvSpPr/>
          <p:nvPr/>
        </p:nvSpPr>
        <p:spPr>
          <a:xfrm>
            <a:off x="5460816" y="4058287"/>
            <a:ext cx="386080" cy="424180"/>
          </a:xfrm>
          <a:prstGeom prst="mathPlus">
            <a:avLst/>
          </a:prstGeom>
          <a:solidFill>
            <a:srgbClr val="BF0A30"/>
          </a:solidFill>
          <a:ln>
            <a:solidFill>
              <a:srgbClr val="BF0A3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675782" y="4026246"/>
            <a:ext cx="1587500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13,200,000</a:t>
            </a:r>
          </a:p>
        </p:txBody>
      </p:sp>
      <p:sp>
        <p:nvSpPr>
          <p:cNvPr id="33" name="Equal 32"/>
          <p:cNvSpPr/>
          <p:nvPr/>
        </p:nvSpPr>
        <p:spPr>
          <a:xfrm>
            <a:off x="7273942" y="4536486"/>
            <a:ext cx="273118" cy="412513"/>
          </a:xfrm>
          <a:prstGeom prst="mathEqual">
            <a:avLst/>
          </a:prstGeom>
          <a:solidFill>
            <a:srgbClr val="FECF00"/>
          </a:solidFill>
          <a:ln>
            <a:solidFill>
              <a:srgbClr val="FEC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675782" y="4511716"/>
            <a:ext cx="1587500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107,000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106474" y="3119462"/>
            <a:ext cx="1956122" cy="426117"/>
          </a:xfrm>
          <a:prstGeom prst="roundRect">
            <a:avLst/>
          </a:prstGeom>
          <a:solidFill>
            <a:srgbClr val="002868"/>
          </a:solidFill>
          <a:ln>
            <a:solidFill>
              <a:srgbClr val="00286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Projected Visitors: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3740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D889E0-CAB2-4699-909D-B9A88D47ACBE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05507" y="1426721"/>
            <a:ext cx="4844273" cy="1415772"/>
            <a:chOff x="305507" y="1426721"/>
            <a:chExt cx="4844273" cy="1415772"/>
          </a:xfrm>
        </p:grpSpPr>
        <p:sp>
          <p:nvSpPr>
            <p:cNvPr id="7" name="Rectangle 6"/>
            <p:cNvSpPr/>
            <p:nvPr/>
          </p:nvSpPr>
          <p:spPr>
            <a:xfrm>
              <a:off x="305507" y="1426721"/>
              <a:ext cx="3977179" cy="141577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4F81B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107,000</a:t>
              </a: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estimated visitors </a:t>
              </a:r>
            </a:p>
            <a:p>
              <a:pPr marL="0" marR="0" lvl="0" indent="0" algn="ctr" defTabSz="914400" rtl="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in first year</a:t>
              </a:r>
            </a:p>
            <a:p>
              <a:pPr marL="0" marR="0" lvl="0" indent="0" algn="ctr" defTabSz="914400" rtl="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170,000 per year when fully established </a:t>
              </a:r>
            </a:p>
            <a:p>
              <a:pPr marL="0" marR="0" lvl="0" indent="0" algn="ctr" defTabSz="914400" rtl="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With the initial ferry capacity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email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76143" y="1442226"/>
              <a:ext cx="873637" cy="873637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474061" y="3024361"/>
            <a:ext cx="8185214" cy="1077977"/>
            <a:chOff x="1145063" y="2646318"/>
            <a:chExt cx="8185214" cy="1077977"/>
          </a:xfrm>
        </p:grpSpPr>
        <p:sp>
          <p:nvSpPr>
            <p:cNvPr id="10" name="Rectangle 9"/>
            <p:cNvSpPr/>
            <p:nvPr/>
          </p:nvSpPr>
          <p:spPr>
            <a:xfrm>
              <a:off x="2343300" y="2862521"/>
              <a:ext cx="6986977" cy="8617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accent3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$14,000,000 </a:t>
              </a: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estimated initial direct tourism spending year one</a:t>
              </a:r>
            </a:p>
            <a:p>
              <a:pPr marL="0" marR="0" lvl="0" indent="0" algn="l" defTabSz="914400" rtl="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                                       at $131 per person per day 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email">
              <a:duotone>
                <a:schemeClr val="accent3">
                  <a:shade val="45000"/>
                  <a:satMod val="135000"/>
                </a:schemeClr>
                <a:prstClr val="white"/>
              </a:duotone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45063" y="2646318"/>
              <a:ext cx="1017182" cy="1017182"/>
            </a:xfrm>
            <a:prstGeom prst="rect">
              <a:avLst/>
            </a:prstGeom>
            <a:noFill/>
          </p:spPr>
        </p:pic>
      </p:grpSp>
      <p:grpSp>
        <p:nvGrpSpPr>
          <p:cNvPr id="12" name="Group 11"/>
          <p:cNvGrpSpPr/>
          <p:nvPr/>
        </p:nvGrpSpPr>
        <p:grpSpPr>
          <a:xfrm>
            <a:off x="1516044" y="4236619"/>
            <a:ext cx="6922432" cy="1936000"/>
            <a:chOff x="-1513287" y="3886990"/>
            <a:chExt cx="6922432" cy="1936000"/>
          </a:xfrm>
        </p:grpSpPr>
        <p:sp>
          <p:nvSpPr>
            <p:cNvPr id="13" name="Rectangle 12"/>
            <p:cNvSpPr/>
            <p:nvPr/>
          </p:nvSpPr>
          <p:spPr>
            <a:xfrm>
              <a:off x="-1513287" y="4130219"/>
              <a:ext cx="6070636" cy="169277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94+ </a:t>
              </a: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estimated direct employment</a:t>
              </a:r>
            </a:p>
            <a:p>
              <a:pPr marL="0" marR="0" lvl="0" indent="0" algn="l" defTabSz="914400" rtl="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           by ferry system, town docks,</a:t>
              </a:r>
              <a:r>
                <a:rPr kumimoji="0" lang="en-US" sz="18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and other managerial and</a:t>
              </a:r>
            </a:p>
            <a:p>
              <a:pPr marL="0" marR="0" lvl="0" indent="0" algn="l" defTabSz="914400" rtl="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            </a:t>
              </a:r>
              <a:r>
                <a:rPr kumimoji="0" lang="en-US" sz="18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operational</a:t>
              </a:r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 personnel, </a:t>
              </a:r>
            </a:p>
            <a:p>
              <a:pPr marL="0" marR="0" lvl="0" indent="0" algn="l" defTabSz="914400" rtl="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b="1" dirty="0" smtClean="0">
                  <a:solidFill>
                    <a:srgbClr val="0070C0"/>
                  </a:solidFill>
                  <a:latin typeface="Calibri"/>
                </a:rPr>
                <a:t>plus additional employment from econ and historic sites, new</a:t>
              </a:r>
            </a:p>
            <a:p>
              <a:pPr marL="0" marR="0" lvl="0" indent="0" algn="l" defTabSz="914400" rtl="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</a:rPr>
                <a:t>	</a:t>
              </a: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</a:rPr>
                <a:t>business</a:t>
              </a:r>
              <a:r>
                <a:rPr kumimoji="0" lang="en-US" sz="1800" b="1" i="0" u="none" strike="noStrike" kern="1200" cap="none" spc="0" normalizeH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</a:rPr>
                <a:t> start ups in the harbor towns, etc.</a:t>
              </a:r>
              <a:endPara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 cstate="email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87247" y="3886990"/>
              <a:ext cx="1121898" cy="1121898"/>
            </a:xfrm>
            <a:prstGeom prst="rect">
              <a:avLst/>
            </a:prstGeom>
          </p:spPr>
        </p:pic>
      </p:grpSp>
      <p:sp>
        <p:nvSpPr>
          <p:cNvPr id="15" name="TextBox 14"/>
          <p:cNvSpPr txBox="1"/>
          <p:nvPr/>
        </p:nvSpPr>
        <p:spPr>
          <a:xfrm>
            <a:off x="236756" y="5852160"/>
            <a:ext cx="26517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Source: Team Analysis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0" y="0"/>
            <a:ext cx="9102725" cy="939800"/>
          </a:xfrm>
        </p:spPr>
        <p:txBody>
          <a:bodyPr/>
          <a:lstStyle/>
          <a:p>
            <a:r>
              <a:rPr lang="en-US" sz="2200" b="1" dirty="0" smtClean="0"/>
              <a:t>A ferry service provides an essential part of the infrastructure required for successful economic development of the Albemarle Sound region. </a:t>
            </a:r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2591747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D889E0-CAB2-4699-909D-B9A88D47ACBE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17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37419" y="1442226"/>
            <a:ext cx="6602611" cy="1174703"/>
            <a:chOff x="737419" y="1442226"/>
            <a:chExt cx="6602611" cy="1174703"/>
          </a:xfrm>
        </p:grpSpPr>
        <p:sp>
          <p:nvSpPr>
            <p:cNvPr id="7" name="Rectangle 6"/>
            <p:cNvSpPr/>
            <p:nvPr/>
          </p:nvSpPr>
          <p:spPr>
            <a:xfrm>
              <a:off x="737419" y="1755155"/>
              <a:ext cx="4900252" cy="8617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ctr">
                <a:defRPr/>
              </a:pPr>
              <a:r>
                <a:rPr lang="en-US" sz="3200" b="1" dirty="0" smtClean="0">
                  <a:solidFill>
                    <a:srgbClr val="4F81BD"/>
                  </a:solidFill>
                </a:rPr>
                <a:t>200,000</a:t>
              </a:r>
              <a:r>
                <a:rPr lang="en-US" sz="3200" dirty="0" smtClean="0">
                  <a:solidFill>
                    <a:prstClr val="black"/>
                  </a:solidFill>
                </a:rPr>
                <a:t> </a:t>
              </a:r>
              <a:r>
                <a:rPr lang="en-US" dirty="0" smtClean="0">
                  <a:solidFill>
                    <a:prstClr val="black"/>
                  </a:solidFill>
                </a:rPr>
                <a:t>estimated additional visitors by car</a:t>
              </a:r>
            </a:p>
            <a:p>
              <a:pPr algn="ctr" fontAlgn="ctr">
                <a:defRPr/>
              </a:pPr>
              <a:r>
                <a:rPr lang="en-US" dirty="0">
                  <a:solidFill>
                    <a:prstClr val="black"/>
                  </a:solidFill>
                </a:rPr>
                <a:t>p</a:t>
              </a:r>
              <a:r>
                <a:rPr lang="en-US" dirty="0" smtClean="0">
                  <a:solidFill>
                    <a:prstClr val="black"/>
                  </a:solidFill>
                </a:rPr>
                <a:t>er year 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email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66393" y="1442226"/>
              <a:ext cx="873637" cy="873637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474061" y="3024361"/>
            <a:ext cx="8030238" cy="1077977"/>
            <a:chOff x="1145063" y="2646318"/>
            <a:chExt cx="8030238" cy="1077977"/>
          </a:xfrm>
        </p:grpSpPr>
        <p:sp>
          <p:nvSpPr>
            <p:cNvPr id="10" name="Rectangle 9"/>
            <p:cNvSpPr/>
            <p:nvPr/>
          </p:nvSpPr>
          <p:spPr>
            <a:xfrm>
              <a:off x="2498280" y="2862521"/>
              <a:ext cx="6677021" cy="8617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ctr">
                <a:defRPr/>
              </a:pPr>
              <a:r>
                <a:rPr lang="en-US" sz="3200" b="1" dirty="0" smtClean="0">
                  <a:solidFill>
                    <a:srgbClr val="9BBB59">
                      <a:lumMod val="75000"/>
                    </a:srgbClr>
                  </a:solidFill>
                </a:rPr>
                <a:t>$26,200,000 </a:t>
              </a:r>
              <a:r>
                <a:rPr lang="en-US" dirty="0" smtClean="0">
                  <a:solidFill>
                    <a:prstClr val="black"/>
                  </a:solidFill>
                </a:rPr>
                <a:t>estimated additional annual tourism spending</a:t>
              </a:r>
            </a:p>
            <a:p>
              <a:pPr fontAlgn="ctr">
                <a:defRPr/>
              </a:pPr>
              <a:r>
                <a:rPr lang="en-US" dirty="0">
                  <a:solidFill>
                    <a:prstClr val="black"/>
                  </a:solidFill>
                </a:rPr>
                <a:t> </a:t>
              </a:r>
              <a:r>
                <a:rPr lang="en-US" dirty="0" smtClean="0">
                  <a:solidFill>
                    <a:prstClr val="black"/>
                  </a:solidFill>
                </a:rPr>
                <a:t>                                         at $131 per person per day 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email">
              <a:duotone>
                <a:schemeClr val="accent3">
                  <a:shade val="45000"/>
                  <a:satMod val="135000"/>
                </a:schemeClr>
                <a:prstClr val="white"/>
              </a:duotone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45063" y="2646318"/>
              <a:ext cx="1017182" cy="1017182"/>
            </a:xfrm>
            <a:prstGeom prst="rect">
              <a:avLst/>
            </a:prstGeom>
            <a:noFill/>
          </p:spPr>
        </p:pic>
      </p:grpSp>
      <p:grpSp>
        <p:nvGrpSpPr>
          <p:cNvPr id="12" name="Group 11"/>
          <p:cNvGrpSpPr/>
          <p:nvPr/>
        </p:nvGrpSpPr>
        <p:grpSpPr>
          <a:xfrm>
            <a:off x="1123283" y="4398993"/>
            <a:ext cx="7315193" cy="1121898"/>
            <a:chOff x="-1906048" y="3886990"/>
            <a:chExt cx="7315193" cy="1121898"/>
          </a:xfrm>
        </p:grpSpPr>
        <p:sp>
          <p:nvSpPr>
            <p:cNvPr id="13" name="Rectangle 12"/>
            <p:cNvSpPr/>
            <p:nvPr/>
          </p:nvSpPr>
          <p:spPr>
            <a:xfrm>
              <a:off x="-1906048" y="4130219"/>
              <a:ext cx="5431341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ctr">
                <a:defRPr/>
              </a:pPr>
              <a:r>
                <a:rPr lang="en-US" sz="3200" b="1" dirty="0" smtClean="0">
                  <a:solidFill>
                    <a:srgbClr val="1F497D">
                      <a:lumMod val="60000"/>
                      <a:lumOff val="40000"/>
                    </a:srgbClr>
                  </a:solidFill>
                </a:rPr>
                <a:t>200 to 250 </a:t>
              </a:r>
              <a:r>
                <a:rPr lang="en-US" dirty="0" smtClean="0">
                  <a:solidFill>
                    <a:prstClr val="black"/>
                  </a:solidFill>
                </a:rPr>
                <a:t>estimated additional new jobs and new careers across the IBX</a:t>
              </a:r>
              <a:endParaRPr lang="en-US" b="1" dirty="0" smtClean="0">
                <a:solidFill>
                  <a:srgbClr val="0070C0"/>
                </a:solidFill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 cstate="email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87247" y="3886990"/>
              <a:ext cx="1121898" cy="1121898"/>
            </a:xfrm>
            <a:prstGeom prst="rect">
              <a:avLst/>
            </a:prstGeom>
          </p:spPr>
        </p:pic>
      </p:grpSp>
      <p:sp>
        <p:nvSpPr>
          <p:cNvPr id="15" name="TextBox 14"/>
          <p:cNvSpPr txBox="1"/>
          <p:nvPr/>
        </p:nvSpPr>
        <p:spPr>
          <a:xfrm>
            <a:off x="236756" y="5852160"/>
            <a:ext cx="26517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800" dirty="0" smtClean="0">
                <a:solidFill>
                  <a:prstClr val="black"/>
                </a:solidFill>
              </a:rPr>
              <a:t>Source: Team Analysis</a:t>
            </a:r>
            <a:endParaRPr lang="en-US" sz="800" dirty="0">
              <a:solidFill>
                <a:prstClr val="black"/>
              </a:solidFill>
            </a:endParaRP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0" y="0"/>
            <a:ext cx="9102725" cy="939800"/>
          </a:xfrm>
        </p:spPr>
        <p:txBody>
          <a:bodyPr/>
          <a:lstStyle/>
          <a:p>
            <a:r>
              <a:rPr lang="en-US" sz="2200" b="1" dirty="0"/>
              <a:t>M</a:t>
            </a:r>
            <a:r>
              <a:rPr lang="en-US" sz="2200" b="1" dirty="0" smtClean="0"/>
              <a:t>ore weekenders and day tripper tourists will visit the renewed, engaging communities and nearby upgraded eco and historic sites by car every year. </a:t>
            </a:r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2485798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D889E0-CAB2-4699-909D-B9A88D47ACBE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18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782" y="1265258"/>
            <a:ext cx="8978034" cy="4717709"/>
          </a:xfrm>
        </p:spPr>
        <p:txBody>
          <a:bodyPr>
            <a:normAutofit/>
          </a:bodyPr>
          <a:lstStyle/>
          <a:p>
            <a:r>
              <a:rPr lang="en-US" sz="2000" b="1" dirty="0" smtClean="0"/>
              <a:t>1. It </a:t>
            </a:r>
            <a:r>
              <a:rPr lang="en-US" sz="2000" b="1" u="sng" dirty="0" smtClean="0"/>
              <a:t>celebrates</a:t>
            </a:r>
            <a:r>
              <a:rPr lang="en-US" sz="2000" b="1" dirty="0" smtClean="0"/>
              <a:t> the beauty, assets, resources, and history of the region and its people.</a:t>
            </a:r>
          </a:p>
          <a:p>
            <a:endParaRPr lang="en-US" sz="2000" b="1" dirty="0"/>
          </a:p>
          <a:p>
            <a:r>
              <a:rPr lang="en-US" sz="2000" b="1" dirty="0" smtClean="0"/>
              <a:t>2. Towns and counties understand the shared benefits of </a:t>
            </a:r>
            <a:r>
              <a:rPr lang="en-US" sz="2000" b="1" u="sng" dirty="0" smtClean="0"/>
              <a:t>regionalism</a:t>
            </a:r>
            <a:r>
              <a:rPr lang="en-US" sz="2000" b="1" dirty="0" smtClean="0"/>
              <a:t>.</a:t>
            </a:r>
            <a:endParaRPr lang="en-US" sz="2000" dirty="0"/>
          </a:p>
          <a:p>
            <a:endParaRPr lang="en-US" sz="2000" b="1" dirty="0" smtClean="0"/>
          </a:p>
          <a:p>
            <a:r>
              <a:rPr lang="en-US" sz="2000" b="1" dirty="0" smtClean="0"/>
              <a:t>3. </a:t>
            </a:r>
            <a:r>
              <a:rPr lang="en-US" sz="2000" b="1" dirty="0"/>
              <a:t>L</a:t>
            </a:r>
            <a:r>
              <a:rPr lang="en-US" sz="2000" b="1" dirty="0" smtClean="0"/>
              <a:t>eaders support a major planned, coordinated tourism-based </a:t>
            </a:r>
            <a:r>
              <a:rPr lang="en-US" sz="2000" b="1" u="sng" dirty="0" smtClean="0"/>
              <a:t>intervention</a:t>
            </a:r>
            <a:r>
              <a:rPr lang="en-US" sz="2000" b="1" dirty="0" smtClean="0"/>
              <a:t>.</a:t>
            </a:r>
          </a:p>
          <a:p>
            <a:endParaRPr lang="en-US" sz="2000" b="1" dirty="0"/>
          </a:p>
          <a:p>
            <a:r>
              <a:rPr lang="en-US" sz="2000" b="1" dirty="0" smtClean="0"/>
              <a:t>4. Other traditional economic development initiatives will also </a:t>
            </a:r>
            <a:r>
              <a:rPr lang="en-US" sz="2000" b="1" u="sng" dirty="0" smtClean="0"/>
              <a:t>benefit</a:t>
            </a:r>
            <a:r>
              <a:rPr lang="en-US" sz="2000" b="1" dirty="0" smtClean="0"/>
              <a:t>.</a:t>
            </a:r>
          </a:p>
          <a:p>
            <a:endParaRPr lang="en-US" sz="2000" b="1" dirty="0"/>
          </a:p>
          <a:p>
            <a:r>
              <a:rPr lang="en-US" sz="2000" b="1" dirty="0" smtClean="0"/>
              <a:t>5. Public and private </a:t>
            </a:r>
            <a:r>
              <a:rPr lang="en-US" sz="2000" b="1" u="sng" dirty="0" smtClean="0"/>
              <a:t>funding</a:t>
            </a:r>
            <a:r>
              <a:rPr lang="en-US" sz="2000" b="1" dirty="0" smtClean="0"/>
              <a:t> for capital and start up expenses is available.</a:t>
            </a:r>
          </a:p>
          <a:p>
            <a:endParaRPr lang="en-US" sz="2000" b="1" dirty="0"/>
          </a:p>
          <a:p>
            <a:r>
              <a:rPr lang="en-US" sz="2000" b="1" dirty="0" smtClean="0"/>
              <a:t>6. People understand the benefits and get </a:t>
            </a:r>
            <a:r>
              <a:rPr lang="en-US" sz="2000" b="1" u="sng" dirty="0" smtClean="0"/>
              <a:t>excited</a:t>
            </a:r>
            <a:r>
              <a:rPr lang="en-US" sz="2000" b="1" dirty="0" smtClean="0"/>
              <a:t> about it!  </a:t>
            </a:r>
          </a:p>
          <a:p>
            <a:endParaRPr lang="en-US" sz="2000" b="1" dirty="0"/>
          </a:p>
          <a:p>
            <a:r>
              <a:rPr lang="en-US" sz="2000" b="1" dirty="0" smtClean="0"/>
              <a:t>7. </a:t>
            </a:r>
            <a:r>
              <a:rPr lang="en-US" sz="2000" b="1" u="sng" dirty="0" smtClean="0"/>
              <a:t>Fosters</a:t>
            </a:r>
            <a:r>
              <a:rPr lang="en-US" sz="2000" b="1" dirty="0" smtClean="0"/>
              <a:t> private entrepreneurship and other creative, thoughtful initiatives.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0" y="201474"/>
            <a:ext cx="9102725" cy="939800"/>
          </a:xfrm>
        </p:spPr>
        <p:txBody>
          <a:bodyPr/>
          <a:lstStyle/>
          <a:p>
            <a:pPr algn="ctr"/>
            <a:r>
              <a:rPr lang="en-US" b="1" dirty="0" smtClean="0"/>
              <a:t>Seven reasons why is  now the time for the Harbor Town Project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29315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>
                <a:solidFill>
                  <a:prstClr val="white"/>
                </a:solidFill>
              </a:rPr>
              <a:pPr/>
              <a:t>19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750" y="1862137"/>
            <a:ext cx="4762500" cy="313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289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D889E0-CAB2-4699-909D-B9A88D47ACBE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" y="0"/>
            <a:ext cx="8927024" cy="939800"/>
          </a:xfrm>
        </p:spPr>
        <p:txBody>
          <a:bodyPr/>
          <a:lstStyle/>
          <a:p>
            <a:r>
              <a:rPr lang="en-US" b="1" dirty="0" smtClean="0"/>
              <a:t>The Harbor Town Project team is a collaborative partnership across the IBX and beyond.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064" y="1537248"/>
            <a:ext cx="3297836" cy="10058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2837" y="4113985"/>
            <a:ext cx="4891163" cy="1371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7748" y="2718142"/>
            <a:ext cx="3881339" cy="12801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2837" y="1230859"/>
            <a:ext cx="4143082" cy="1371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0863" y="2855302"/>
            <a:ext cx="2536238" cy="2286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63471" y="5594888"/>
            <a:ext cx="86635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The team also includes Bunny Sanders, Phil McMullan, and Peter </a:t>
            </a:r>
            <a:r>
              <a:rPr lang="en-US" sz="1600" b="1" dirty="0" smtClean="0"/>
              <a:t>Thomson</a:t>
            </a:r>
            <a:r>
              <a:rPr lang="en-US" sz="1600" b="1" dirty="0" smtClean="0"/>
              <a:t>, who developed an earlier version of this strategy in 1993.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912451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/>
          <a:srcRect l="1427" r="4202"/>
          <a:stretch/>
        </p:blipFill>
        <p:spPr>
          <a:xfrm>
            <a:off x="1" y="1520163"/>
            <a:ext cx="9143999" cy="4213150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5028733" y="2594905"/>
            <a:ext cx="2594873" cy="1150254"/>
          </a:xfrm>
          <a:prstGeom prst="wedgeRoundRectCallout">
            <a:avLst>
              <a:gd name="adj1" fmla="val 2449"/>
              <a:gd name="adj2" fmla="val 47937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Regional Water Ferry Transportation System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1" y="0"/>
            <a:ext cx="9143999" cy="939800"/>
          </a:xfrm>
        </p:spPr>
        <p:txBody>
          <a:bodyPr/>
          <a:lstStyle/>
          <a:p>
            <a:r>
              <a:rPr lang="en-US" b="1" dirty="0" smtClean="0"/>
              <a:t>A private ferry system is one of three Phase One initiatives to increase tourism and create sustainable jobs and careers.</a:t>
            </a:r>
          </a:p>
        </p:txBody>
      </p:sp>
      <p:sp>
        <p:nvSpPr>
          <p:cNvPr id="2" name="5-Point Star 1"/>
          <p:cNvSpPr/>
          <p:nvPr/>
        </p:nvSpPr>
        <p:spPr>
          <a:xfrm>
            <a:off x="2819237" y="3465679"/>
            <a:ext cx="280555" cy="322118"/>
          </a:xfrm>
          <a:prstGeom prst="star5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5-Point Star 9"/>
          <p:cNvSpPr/>
          <p:nvPr/>
        </p:nvSpPr>
        <p:spPr>
          <a:xfrm>
            <a:off x="5309288" y="1713703"/>
            <a:ext cx="280555" cy="322118"/>
          </a:xfrm>
          <a:prstGeom prst="star5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5-Point Star 10"/>
          <p:cNvSpPr/>
          <p:nvPr/>
        </p:nvSpPr>
        <p:spPr>
          <a:xfrm>
            <a:off x="3996139" y="2402850"/>
            <a:ext cx="280555" cy="322118"/>
          </a:xfrm>
          <a:prstGeom prst="star5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5-Point Star 11"/>
          <p:cNvSpPr/>
          <p:nvPr/>
        </p:nvSpPr>
        <p:spPr>
          <a:xfrm>
            <a:off x="1655227" y="4654528"/>
            <a:ext cx="280555" cy="322118"/>
          </a:xfrm>
          <a:prstGeom prst="star5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5-Point Star 13"/>
          <p:cNvSpPr/>
          <p:nvPr/>
        </p:nvSpPr>
        <p:spPr>
          <a:xfrm>
            <a:off x="5028733" y="4051146"/>
            <a:ext cx="280555" cy="322118"/>
          </a:xfrm>
          <a:prstGeom prst="star5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5-Point Star 14"/>
          <p:cNvSpPr/>
          <p:nvPr/>
        </p:nvSpPr>
        <p:spPr>
          <a:xfrm>
            <a:off x="8152933" y="3465679"/>
            <a:ext cx="280555" cy="322118"/>
          </a:xfrm>
          <a:prstGeom prst="star5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651573" y="2099324"/>
            <a:ext cx="2568418" cy="882687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Themed Renewal of  5 Communities</a:t>
            </a:r>
            <a:endParaRPr lang="en-US" dirty="0"/>
          </a:p>
        </p:txBody>
      </p:sp>
      <p:sp>
        <p:nvSpPr>
          <p:cNvPr id="19" name="Rounded Rectangular Callout 18"/>
          <p:cNvSpPr/>
          <p:nvPr/>
        </p:nvSpPr>
        <p:spPr>
          <a:xfrm>
            <a:off x="1515533" y="5158186"/>
            <a:ext cx="2103313" cy="1150254"/>
          </a:xfrm>
          <a:prstGeom prst="wedgeRoundRectCallout">
            <a:avLst>
              <a:gd name="adj1" fmla="val -14090"/>
              <a:gd name="adj2" fmla="val -47273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Renewal of  25 Existing Regional Eco and Historic Tourism Sites</a:t>
            </a:r>
          </a:p>
        </p:txBody>
      </p:sp>
    </p:spTree>
    <p:extLst>
      <p:ext uri="{BB962C8B-B14F-4D97-AF65-F5344CB8AC3E}">
        <p14:creationId xmlns:p14="http://schemas.microsoft.com/office/powerpoint/2010/main" val="4010728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8" grpId="0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400" b="1" dirty="0"/>
              <a:t>A</a:t>
            </a:r>
            <a:r>
              <a:rPr lang="en-US" sz="2400" b="1" dirty="0" smtClean="0"/>
              <a:t> private passenger ferry system serving the </a:t>
            </a:r>
            <a:r>
              <a:rPr lang="en-US" sz="2400" b="1" dirty="0"/>
              <a:t>Albemarle </a:t>
            </a:r>
            <a:r>
              <a:rPr lang="en-US" sz="2400" b="1" dirty="0" smtClean="0"/>
              <a:t>Sound is an attractive investment opportunity that can be profitable.</a:t>
            </a:r>
            <a:endParaRPr lang="en-US" sz="24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77637" y="4038247"/>
            <a:ext cx="8393762" cy="0"/>
          </a:xfrm>
          <a:prstGeom prst="line">
            <a:avLst/>
          </a:prstGeom>
          <a:ln>
            <a:solidFill>
              <a:srgbClr val="00286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16838" y="2834037"/>
            <a:ext cx="8393762" cy="0"/>
          </a:xfrm>
          <a:prstGeom prst="line">
            <a:avLst/>
          </a:prstGeom>
          <a:ln>
            <a:solidFill>
              <a:srgbClr val="00286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16838" y="1157442"/>
            <a:ext cx="23077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Five Boats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216838" y="2846737"/>
            <a:ext cx="23077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Towns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1953119" y="2897537"/>
            <a:ext cx="4155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phase 1, ferries stop in six towns: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3547141" y="4152912"/>
            <a:ext cx="2286000" cy="1851251"/>
          </a:xfrm>
          <a:prstGeom prst="roundRect">
            <a:avLst/>
          </a:prstGeom>
          <a:solidFill>
            <a:srgbClr val="FECF00"/>
          </a:solidFill>
          <a:ln>
            <a:solidFill>
              <a:srgbClr val="FEC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BF0A30"/>
                </a:solidFill>
              </a:rPr>
              <a:t>$13.8M </a:t>
            </a:r>
            <a:r>
              <a:rPr lang="en-US" dirty="0" smtClean="0">
                <a:solidFill>
                  <a:srgbClr val="000000"/>
                </a:solidFill>
              </a:rPr>
              <a:t>in capital expenditures is required to launch the ferry. Average annual operating expenses are </a:t>
            </a:r>
            <a:r>
              <a:rPr lang="en-US" dirty="0" smtClean="0">
                <a:solidFill>
                  <a:srgbClr val="BF0A30"/>
                </a:solidFill>
              </a:rPr>
              <a:t>$1.95M.</a:t>
            </a:r>
            <a:endParaRPr lang="en-US" dirty="0">
              <a:solidFill>
                <a:srgbClr val="BF0A30"/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9" t="17599" r="6988" b="17705"/>
          <a:stretch/>
        </p:blipFill>
        <p:spPr>
          <a:xfrm>
            <a:off x="2242537" y="1248547"/>
            <a:ext cx="2185623" cy="1224313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0" r="3479"/>
          <a:stretch/>
        </p:blipFill>
        <p:spPr>
          <a:xfrm>
            <a:off x="5929460" y="1247459"/>
            <a:ext cx="2187017" cy="122540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242537" y="2464705"/>
            <a:ext cx="2204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49 seat catamaran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6160264" y="2477405"/>
            <a:ext cx="2204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149 seat catamaran</a:t>
            </a:r>
            <a:endParaRPr lang="en-US" dirty="0"/>
          </a:p>
        </p:txBody>
      </p:sp>
      <p:sp>
        <p:nvSpPr>
          <p:cNvPr id="35" name="Rounded Rectangle 34"/>
          <p:cNvSpPr/>
          <p:nvPr/>
        </p:nvSpPr>
        <p:spPr>
          <a:xfrm>
            <a:off x="216838" y="3406739"/>
            <a:ext cx="1536192" cy="465098"/>
          </a:xfrm>
          <a:prstGeom prst="roundRect">
            <a:avLst/>
          </a:prstGeom>
          <a:solidFill>
            <a:srgbClr val="002868"/>
          </a:solidFill>
          <a:ln>
            <a:solidFill>
              <a:srgbClr val="00286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Elizabeth City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1978519" y="3415954"/>
            <a:ext cx="1097280" cy="465098"/>
          </a:xfrm>
          <a:prstGeom prst="roundRect">
            <a:avLst/>
          </a:prstGeom>
          <a:solidFill>
            <a:srgbClr val="002868"/>
          </a:solidFill>
          <a:ln>
            <a:solidFill>
              <a:srgbClr val="00286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Edenton</a:t>
            </a:r>
            <a:endParaRPr lang="en-US" dirty="0"/>
          </a:p>
        </p:txBody>
      </p:sp>
      <p:sp>
        <p:nvSpPr>
          <p:cNvPr id="37" name="Rounded Rectangle 36"/>
          <p:cNvSpPr/>
          <p:nvPr/>
        </p:nvSpPr>
        <p:spPr>
          <a:xfrm>
            <a:off x="3263262" y="3415954"/>
            <a:ext cx="1097280" cy="465098"/>
          </a:xfrm>
          <a:prstGeom prst="roundRect">
            <a:avLst/>
          </a:prstGeom>
          <a:solidFill>
            <a:srgbClr val="002868"/>
          </a:solidFill>
          <a:ln>
            <a:solidFill>
              <a:srgbClr val="00286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Hertford</a:t>
            </a:r>
            <a:endParaRPr lang="en-US" dirty="0"/>
          </a:p>
        </p:txBody>
      </p:sp>
      <p:sp>
        <p:nvSpPr>
          <p:cNvPr id="38" name="Rounded Rectangle 37"/>
          <p:cNvSpPr/>
          <p:nvPr/>
        </p:nvSpPr>
        <p:spPr>
          <a:xfrm>
            <a:off x="4569308" y="3406739"/>
            <a:ext cx="1188720" cy="465098"/>
          </a:xfrm>
          <a:prstGeom prst="roundRect">
            <a:avLst/>
          </a:prstGeom>
          <a:solidFill>
            <a:srgbClr val="002868"/>
          </a:solidFill>
          <a:ln>
            <a:solidFill>
              <a:srgbClr val="00286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Plymouth</a:t>
            </a:r>
            <a:endParaRPr lang="en-US" dirty="0"/>
          </a:p>
        </p:txBody>
      </p:sp>
      <p:sp>
        <p:nvSpPr>
          <p:cNvPr id="39" name="Rounded Rectangle 38"/>
          <p:cNvSpPr/>
          <p:nvPr/>
        </p:nvSpPr>
        <p:spPr>
          <a:xfrm>
            <a:off x="5938780" y="3415954"/>
            <a:ext cx="1188720" cy="465098"/>
          </a:xfrm>
          <a:prstGeom prst="roundRect">
            <a:avLst/>
          </a:prstGeom>
          <a:solidFill>
            <a:srgbClr val="002868"/>
          </a:solidFill>
          <a:ln>
            <a:solidFill>
              <a:srgbClr val="00286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Columbia</a:t>
            </a:r>
            <a:endParaRPr lang="en-US" dirty="0"/>
          </a:p>
        </p:txBody>
      </p:sp>
      <p:sp>
        <p:nvSpPr>
          <p:cNvPr id="17" name="Oval 16"/>
          <p:cNvSpPr/>
          <p:nvPr/>
        </p:nvSpPr>
        <p:spPr>
          <a:xfrm>
            <a:off x="1551889" y="1046779"/>
            <a:ext cx="3422746" cy="1895027"/>
          </a:xfrm>
          <a:prstGeom prst="ellipse">
            <a:avLst/>
          </a:prstGeom>
          <a:noFill/>
          <a:ln w="19050">
            <a:solidFill>
              <a:srgbClr val="BF0A3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3142796" y="4166560"/>
            <a:ext cx="404345" cy="1802032"/>
          </a:xfrm>
          <a:prstGeom prst="roundRect">
            <a:avLst>
              <a:gd name="adj" fmla="val 50000"/>
            </a:avLst>
          </a:prstGeom>
          <a:solidFill>
            <a:srgbClr val="002868"/>
          </a:solidFill>
          <a:ln>
            <a:solidFill>
              <a:srgbClr val="00286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b="1" dirty="0" smtClean="0"/>
              <a:t>Cos</a:t>
            </a:r>
          </a:p>
          <a:p>
            <a:pPr>
              <a:lnSpc>
                <a:spcPct val="90000"/>
              </a:lnSpc>
            </a:pPr>
            <a:r>
              <a:rPr lang="en-US" b="1" dirty="0" smtClean="0"/>
              <a:t>t</a:t>
            </a:r>
            <a:endParaRPr lang="en-US" b="1" dirty="0"/>
          </a:p>
        </p:txBody>
      </p:sp>
      <p:sp>
        <p:nvSpPr>
          <p:cNvPr id="40" name="Rounded Rectangle 39"/>
          <p:cNvSpPr/>
          <p:nvPr/>
        </p:nvSpPr>
        <p:spPr>
          <a:xfrm>
            <a:off x="6384624" y="4099012"/>
            <a:ext cx="2286000" cy="1851251"/>
          </a:xfrm>
          <a:prstGeom prst="roundRect">
            <a:avLst/>
          </a:prstGeom>
          <a:solidFill>
            <a:srgbClr val="FECF00"/>
          </a:solidFill>
          <a:ln>
            <a:solidFill>
              <a:srgbClr val="FEC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The ferry </a:t>
            </a:r>
            <a:r>
              <a:rPr lang="en-US" dirty="0" smtClean="0">
                <a:solidFill>
                  <a:srgbClr val="000000"/>
                </a:solidFill>
              </a:rPr>
              <a:t>has the potential to be profitable in year 1. Year </a:t>
            </a:r>
            <a:r>
              <a:rPr lang="en-US" dirty="0">
                <a:solidFill>
                  <a:srgbClr val="000000"/>
                </a:solidFill>
              </a:rPr>
              <a:t>1 </a:t>
            </a:r>
            <a:r>
              <a:rPr lang="en-US" dirty="0" smtClean="0">
                <a:solidFill>
                  <a:srgbClr val="000000"/>
                </a:solidFill>
              </a:rPr>
              <a:t>annual </a:t>
            </a:r>
            <a:r>
              <a:rPr lang="en-US" dirty="0">
                <a:solidFill>
                  <a:srgbClr val="000000"/>
                </a:solidFill>
              </a:rPr>
              <a:t>ridership </a:t>
            </a:r>
            <a:r>
              <a:rPr lang="en-US" dirty="0" smtClean="0">
                <a:solidFill>
                  <a:srgbClr val="000000"/>
                </a:solidFill>
              </a:rPr>
              <a:t>is projected to </a:t>
            </a:r>
            <a:r>
              <a:rPr lang="en-US" dirty="0">
                <a:solidFill>
                  <a:srgbClr val="000000"/>
                </a:solidFill>
              </a:rPr>
              <a:t>be </a:t>
            </a:r>
            <a:r>
              <a:rPr lang="en-US" dirty="0" smtClean="0">
                <a:solidFill>
                  <a:srgbClr val="BF0A30"/>
                </a:solidFill>
              </a:rPr>
              <a:t>107,000</a:t>
            </a:r>
            <a:r>
              <a:rPr lang="en-US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5938780" y="4123621"/>
            <a:ext cx="443757" cy="1802032"/>
          </a:xfrm>
          <a:prstGeom prst="roundRect">
            <a:avLst>
              <a:gd name="adj" fmla="val 50000"/>
            </a:avLst>
          </a:prstGeom>
          <a:solidFill>
            <a:srgbClr val="002868"/>
          </a:solidFill>
          <a:ln>
            <a:solidFill>
              <a:srgbClr val="00286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b="1" dirty="0" smtClean="0"/>
              <a:t>Return</a:t>
            </a:r>
            <a:endParaRPr lang="en-US" b="1" dirty="0"/>
          </a:p>
        </p:txBody>
      </p:sp>
      <p:sp>
        <p:nvSpPr>
          <p:cNvPr id="25" name="Rounded Rectangle 24"/>
          <p:cNvSpPr/>
          <p:nvPr/>
        </p:nvSpPr>
        <p:spPr>
          <a:xfrm>
            <a:off x="7330440" y="3415954"/>
            <a:ext cx="1280160" cy="465098"/>
          </a:xfrm>
          <a:prstGeom prst="roundRect">
            <a:avLst/>
          </a:prstGeom>
          <a:solidFill>
            <a:srgbClr val="002868"/>
          </a:solidFill>
          <a:ln>
            <a:solidFill>
              <a:srgbClr val="00286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Kitty Hawk</a:t>
            </a:r>
            <a:endParaRPr lang="en-US" dirty="0"/>
          </a:p>
        </p:txBody>
      </p:sp>
      <p:sp>
        <p:nvSpPr>
          <p:cNvPr id="28" name="Rounded Rectangle 27"/>
          <p:cNvSpPr/>
          <p:nvPr/>
        </p:nvSpPr>
        <p:spPr>
          <a:xfrm>
            <a:off x="701449" y="4141951"/>
            <a:ext cx="2286000" cy="1851251"/>
          </a:xfrm>
          <a:prstGeom prst="roundRect">
            <a:avLst/>
          </a:prstGeom>
          <a:solidFill>
            <a:srgbClr val="FECF00"/>
          </a:solidFill>
          <a:ln>
            <a:solidFill>
              <a:srgbClr val="FEC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The ferry has the potential to create </a:t>
            </a:r>
            <a:r>
              <a:rPr lang="en-US" dirty="0">
                <a:solidFill>
                  <a:srgbClr val="BF0A30"/>
                </a:solidFill>
              </a:rPr>
              <a:t>9</a:t>
            </a:r>
            <a:r>
              <a:rPr lang="en-US" dirty="0" smtClean="0">
                <a:solidFill>
                  <a:srgbClr val="BF0A30"/>
                </a:solidFill>
              </a:rPr>
              <a:t>4 </a:t>
            </a:r>
            <a:r>
              <a:rPr lang="en-US" dirty="0" smtClean="0">
                <a:solidFill>
                  <a:schemeClr val="tx1"/>
                </a:solidFill>
              </a:rPr>
              <a:t>jobs</a:t>
            </a:r>
            <a:r>
              <a:rPr lang="en-US" dirty="0" smtClean="0">
                <a:solidFill>
                  <a:srgbClr val="000000"/>
                </a:solidFill>
              </a:rPr>
              <a:t>. Tourism is estimated at </a:t>
            </a:r>
            <a:r>
              <a:rPr lang="en-US" dirty="0">
                <a:solidFill>
                  <a:srgbClr val="BF0A30"/>
                </a:solidFill>
              </a:rPr>
              <a:t>$14M.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297104" y="4123621"/>
            <a:ext cx="404345" cy="1802032"/>
          </a:xfrm>
          <a:prstGeom prst="roundRect">
            <a:avLst>
              <a:gd name="adj" fmla="val 50000"/>
            </a:avLst>
          </a:prstGeom>
          <a:solidFill>
            <a:srgbClr val="002868"/>
          </a:solidFill>
          <a:ln>
            <a:solidFill>
              <a:srgbClr val="00286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b="1" dirty="0" smtClean="0"/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1043652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>
                <a:solidFill>
                  <a:prstClr val="white"/>
                </a:solidFill>
              </a:rPr>
              <a:pPr/>
              <a:t>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0" y="17092"/>
            <a:ext cx="9087421" cy="939800"/>
          </a:xfrm>
        </p:spPr>
        <p:txBody>
          <a:bodyPr/>
          <a:lstStyle/>
          <a:p>
            <a:r>
              <a:rPr lang="en-US" sz="2100" b="1" dirty="0" smtClean="0"/>
              <a:t>The ferries and coordinated themed renewal of IBX communities and nearby  tourism sites could also attract many annual visitors traveling by car.</a:t>
            </a:r>
            <a:endParaRPr lang="en-US" sz="21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77637" y="4038247"/>
            <a:ext cx="8393762" cy="0"/>
          </a:xfrm>
          <a:prstGeom prst="line">
            <a:avLst/>
          </a:prstGeom>
          <a:ln>
            <a:solidFill>
              <a:srgbClr val="00286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16838" y="3201515"/>
            <a:ext cx="8393762" cy="0"/>
          </a:xfrm>
          <a:prstGeom prst="line">
            <a:avLst/>
          </a:prstGeom>
          <a:ln>
            <a:solidFill>
              <a:srgbClr val="00286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0" y="1131636"/>
            <a:ext cx="83937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prstClr val="black"/>
                </a:solidFill>
              </a:rPr>
              <a:t>2017 annual visitors to somewhat comparable tourist attractions </a:t>
            </a:r>
            <a:endParaRPr lang="en-US" sz="1600" b="1" dirty="0">
              <a:solidFill>
                <a:prstClr val="black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3547141" y="4152912"/>
            <a:ext cx="2286000" cy="1851251"/>
          </a:xfrm>
          <a:prstGeom prst="roundRect">
            <a:avLst/>
          </a:prstGeom>
          <a:solidFill>
            <a:srgbClr val="FECF00"/>
          </a:solidFill>
          <a:ln>
            <a:solidFill>
              <a:srgbClr val="FEC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About</a:t>
            </a:r>
            <a:r>
              <a:rPr lang="en-US" dirty="0" smtClean="0">
                <a:solidFill>
                  <a:srgbClr val="BF0A30"/>
                </a:solidFill>
              </a:rPr>
              <a:t> </a:t>
            </a:r>
            <a:r>
              <a:rPr lang="en-US" b="1" dirty="0" smtClean="0">
                <a:solidFill>
                  <a:srgbClr val="BF0A30"/>
                </a:solidFill>
              </a:rPr>
              <a:t>$8M </a:t>
            </a:r>
            <a:r>
              <a:rPr lang="en-US" dirty="0" smtClean="0">
                <a:solidFill>
                  <a:srgbClr val="000000"/>
                </a:solidFill>
              </a:rPr>
              <a:t>will be required to renew the towns and sites to make them interesting and engaging for tourists.</a:t>
            </a:r>
            <a:endParaRPr lang="en-US" dirty="0">
              <a:solidFill>
                <a:srgbClr val="BF0A30"/>
              </a:solidFill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669458" y="3424278"/>
            <a:ext cx="1536192" cy="465098"/>
          </a:xfrm>
          <a:prstGeom prst="roundRect">
            <a:avLst/>
          </a:prstGeom>
          <a:solidFill>
            <a:srgbClr val="002868"/>
          </a:solidFill>
          <a:ln>
            <a:solidFill>
              <a:srgbClr val="00286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Elizabeth City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2460136" y="3424278"/>
            <a:ext cx="1097280" cy="465098"/>
          </a:xfrm>
          <a:prstGeom prst="roundRect">
            <a:avLst/>
          </a:prstGeom>
          <a:solidFill>
            <a:srgbClr val="002868"/>
          </a:solidFill>
          <a:ln>
            <a:solidFill>
              <a:srgbClr val="00286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prstClr val="white"/>
                </a:solidFill>
              </a:rPr>
              <a:t>Edenton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3811902" y="3424278"/>
            <a:ext cx="1097280" cy="465098"/>
          </a:xfrm>
          <a:prstGeom prst="roundRect">
            <a:avLst/>
          </a:prstGeom>
          <a:solidFill>
            <a:srgbClr val="002868"/>
          </a:solidFill>
          <a:ln>
            <a:solidFill>
              <a:srgbClr val="00286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prstClr val="white"/>
                </a:solidFill>
              </a:rPr>
              <a:t>Hertford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5163668" y="3415954"/>
            <a:ext cx="1188720" cy="465098"/>
          </a:xfrm>
          <a:prstGeom prst="roundRect">
            <a:avLst/>
          </a:prstGeom>
          <a:solidFill>
            <a:srgbClr val="002868"/>
          </a:solidFill>
          <a:ln>
            <a:solidFill>
              <a:srgbClr val="00286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prstClr val="white"/>
                </a:solidFill>
              </a:rPr>
              <a:t>Plymouth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6657177" y="3406739"/>
            <a:ext cx="1188720" cy="465098"/>
          </a:xfrm>
          <a:prstGeom prst="roundRect">
            <a:avLst/>
          </a:prstGeom>
          <a:solidFill>
            <a:srgbClr val="002868"/>
          </a:solidFill>
          <a:ln>
            <a:solidFill>
              <a:srgbClr val="00286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prstClr val="white"/>
                </a:solidFill>
              </a:rPr>
              <a:t>Columbia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3142796" y="4166560"/>
            <a:ext cx="404345" cy="1802032"/>
          </a:xfrm>
          <a:prstGeom prst="roundRect">
            <a:avLst>
              <a:gd name="adj" fmla="val 50000"/>
            </a:avLst>
          </a:prstGeom>
          <a:solidFill>
            <a:srgbClr val="002868"/>
          </a:solidFill>
          <a:ln>
            <a:solidFill>
              <a:srgbClr val="00286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b="1" dirty="0" smtClean="0">
                <a:solidFill>
                  <a:prstClr val="white"/>
                </a:solidFill>
              </a:rPr>
              <a:t>Cos</a:t>
            </a:r>
          </a:p>
          <a:p>
            <a:pPr>
              <a:lnSpc>
                <a:spcPct val="90000"/>
              </a:lnSpc>
            </a:pPr>
            <a:r>
              <a:rPr lang="en-US" b="1" dirty="0" smtClean="0">
                <a:solidFill>
                  <a:prstClr val="white"/>
                </a:solidFill>
              </a:rPr>
              <a:t>t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6384624" y="4099012"/>
            <a:ext cx="2286000" cy="1851251"/>
          </a:xfrm>
          <a:prstGeom prst="roundRect">
            <a:avLst/>
          </a:prstGeom>
          <a:solidFill>
            <a:srgbClr val="FECF00"/>
          </a:solidFill>
          <a:ln>
            <a:solidFill>
              <a:srgbClr val="FEC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200,000 tourists a year </a:t>
            </a:r>
            <a:r>
              <a:rPr lang="en-US" dirty="0" smtClean="0">
                <a:solidFill>
                  <a:srgbClr val="000000"/>
                </a:solidFill>
              </a:rPr>
              <a:t>traveling to the IBX towns by car would result in about </a:t>
            </a:r>
            <a:r>
              <a:rPr lang="en-US" b="1" dirty="0" smtClean="0">
                <a:solidFill>
                  <a:srgbClr val="C00000"/>
                </a:solidFill>
              </a:rPr>
              <a:t>$26,200,000 </a:t>
            </a:r>
            <a:r>
              <a:rPr lang="en-US" dirty="0" smtClean="0">
                <a:solidFill>
                  <a:srgbClr val="000000"/>
                </a:solidFill>
              </a:rPr>
              <a:t>in additional tourism spending.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5938780" y="4123621"/>
            <a:ext cx="443757" cy="1802032"/>
          </a:xfrm>
          <a:prstGeom prst="roundRect">
            <a:avLst>
              <a:gd name="adj" fmla="val 50000"/>
            </a:avLst>
          </a:prstGeom>
          <a:solidFill>
            <a:srgbClr val="002868"/>
          </a:solidFill>
          <a:ln>
            <a:solidFill>
              <a:srgbClr val="00286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b="1" dirty="0" smtClean="0">
                <a:solidFill>
                  <a:prstClr val="white"/>
                </a:solidFill>
              </a:rPr>
              <a:t>Return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701449" y="4141951"/>
            <a:ext cx="2286000" cy="1851251"/>
          </a:xfrm>
          <a:prstGeom prst="roundRect">
            <a:avLst/>
          </a:prstGeom>
          <a:solidFill>
            <a:srgbClr val="FECF00"/>
          </a:solidFill>
          <a:ln>
            <a:solidFill>
              <a:srgbClr val="FEC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Renewal of the communities and nearby sites could result in </a:t>
            </a:r>
            <a:r>
              <a:rPr lang="en-US" b="1" dirty="0" smtClean="0">
                <a:solidFill>
                  <a:srgbClr val="C00000"/>
                </a:solidFill>
              </a:rPr>
              <a:t>200 to 250 new jobs and new careers </a:t>
            </a:r>
            <a:r>
              <a:rPr lang="en-US" dirty="0" smtClean="0">
                <a:solidFill>
                  <a:prstClr val="black"/>
                </a:solidFill>
              </a:rPr>
              <a:t>across the IBX.</a:t>
            </a:r>
            <a:r>
              <a:rPr lang="en-US" b="1" dirty="0" smtClean="0">
                <a:solidFill>
                  <a:prstClr val="black"/>
                </a:solidFill>
              </a:rPr>
              <a:t> 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297104" y="4123621"/>
            <a:ext cx="404345" cy="1802032"/>
          </a:xfrm>
          <a:prstGeom prst="roundRect">
            <a:avLst>
              <a:gd name="adj" fmla="val 50000"/>
            </a:avLst>
          </a:prstGeom>
          <a:solidFill>
            <a:srgbClr val="002868"/>
          </a:solidFill>
          <a:ln>
            <a:solidFill>
              <a:srgbClr val="00286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b="1" dirty="0" smtClean="0">
                <a:solidFill>
                  <a:prstClr val="white"/>
                </a:solidFill>
              </a:rPr>
              <a:t>Impact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6838" y="2556190"/>
            <a:ext cx="20529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prstClr val="black"/>
                </a:solidFill>
              </a:rPr>
              <a:t>Tryon Palace, New Bern</a:t>
            </a:r>
          </a:p>
          <a:p>
            <a:pPr algn="ctr"/>
            <a:r>
              <a:rPr lang="en-US" sz="1400" b="1" dirty="0" smtClean="0">
                <a:solidFill>
                  <a:prstClr val="black"/>
                </a:solidFill>
              </a:rPr>
              <a:t>249,233 ($20 adult </a:t>
            </a:r>
            <a:r>
              <a:rPr lang="en-US" sz="1400" b="1" dirty="0" err="1" smtClean="0">
                <a:solidFill>
                  <a:prstClr val="black"/>
                </a:solidFill>
              </a:rPr>
              <a:t>tk</a:t>
            </a:r>
            <a:r>
              <a:rPr lang="en-US" sz="1400" b="1" dirty="0" smtClean="0">
                <a:solidFill>
                  <a:prstClr val="black"/>
                </a:solidFill>
              </a:rPr>
              <a:t>)</a:t>
            </a:r>
            <a:endParaRPr lang="en-US" sz="1400" b="1" dirty="0">
              <a:solidFill>
                <a:prstClr val="black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934028" y="1811754"/>
            <a:ext cx="21730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prstClr val="black"/>
                </a:solidFill>
              </a:rPr>
              <a:t>Colonial </a:t>
            </a:r>
            <a:r>
              <a:rPr lang="en-US" sz="1400" b="1" dirty="0">
                <a:solidFill>
                  <a:prstClr val="black"/>
                </a:solidFill>
              </a:rPr>
              <a:t>W</a:t>
            </a:r>
            <a:r>
              <a:rPr lang="en-US" sz="1400" b="1" dirty="0" smtClean="0">
                <a:solidFill>
                  <a:prstClr val="black"/>
                </a:solidFill>
              </a:rPr>
              <a:t>illiamsburg</a:t>
            </a:r>
          </a:p>
          <a:p>
            <a:pPr algn="ctr"/>
            <a:r>
              <a:rPr lang="en-US" sz="1400" b="1" dirty="0" smtClean="0">
                <a:solidFill>
                  <a:prstClr val="black"/>
                </a:solidFill>
              </a:rPr>
              <a:t>568,932 (2016 @ $35+ </a:t>
            </a:r>
            <a:r>
              <a:rPr lang="en-US" sz="1400" b="1" dirty="0" err="1" smtClean="0">
                <a:solidFill>
                  <a:prstClr val="black"/>
                </a:solidFill>
              </a:rPr>
              <a:t>tk</a:t>
            </a:r>
            <a:r>
              <a:rPr lang="en-US" sz="1400" b="1" dirty="0" smtClean="0">
                <a:solidFill>
                  <a:prstClr val="black"/>
                </a:solidFill>
              </a:rPr>
              <a:t>)</a:t>
            </a:r>
            <a:endParaRPr lang="en-US" sz="1400" b="1" dirty="0">
              <a:solidFill>
                <a:prstClr val="black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578883" y="2580365"/>
            <a:ext cx="2250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prstClr val="black"/>
                </a:solidFill>
              </a:rPr>
              <a:t>Old Salem, Winston-Salem</a:t>
            </a:r>
          </a:p>
          <a:p>
            <a:pPr algn="ctr"/>
            <a:r>
              <a:rPr lang="en-US" sz="1400" b="1" dirty="0" smtClean="0">
                <a:solidFill>
                  <a:prstClr val="black"/>
                </a:solidFill>
              </a:rPr>
              <a:t>204,601 ($18 adult </a:t>
            </a:r>
            <a:r>
              <a:rPr lang="en-US" sz="1400" b="1" dirty="0" err="1" smtClean="0">
                <a:solidFill>
                  <a:prstClr val="black"/>
                </a:solidFill>
              </a:rPr>
              <a:t>tk</a:t>
            </a:r>
            <a:r>
              <a:rPr lang="en-US" sz="1400" b="1" dirty="0" smtClean="0">
                <a:solidFill>
                  <a:prstClr val="black"/>
                </a:solidFill>
              </a:rPr>
              <a:t>)</a:t>
            </a:r>
            <a:endParaRPr lang="en-US" sz="1400" b="1" dirty="0">
              <a:solidFill>
                <a:prstClr val="black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604371" y="2491729"/>
            <a:ext cx="24830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prstClr val="black"/>
                </a:solidFill>
              </a:rPr>
              <a:t>NC Maritime Museum &amp;</a:t>
            </a:r>
          </a:p>
          <a:p>
            <a:pPr algn="ctr"/>
            <a:r>
              <a:rPr lang="en-US" sz="1400" b="1" dirty="0" smtClean="0">
                <a:solidFill>
                  <a:prstClr val="black"/>
                </a:solidFill>
              </a:rPr>
              <a:t>Watercraft Center, Beaufort</a:t>
            </a:r>
          </a:p>
          <a:p>
            <a:pPr algn="ctr"/>
            <a:r>
              <a:rPr lang="en-US" sz="1400" b="1" dirty="0" smtClean="0">
                <a:solidFill>
                  <a:prstClr val="black"/>
                </a:solidFill>
              </a:rPr>
              <a:t>279,985 (?)</a:t>
            </a:r>
            <a:endParaRPr lang="en-US" sz="1400" b="1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637" y="6336039"/>
            <a:ext cx="69640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prstClr val="black"/>
                </a:solidFill>
              </a:rPr>
              <a:t>Sources: Carolina Publishing and Associates, 2017 NC Museums and Historic Attractions; Colonial Williamsburg 2017 Annual Report</a:t>
            </a:r>
            <a:r>
              <a:rPr lang="en-US" sz="1000" dirty="0">
                <a:solidFill>
                  <a:prstClr val="black"/>
                </a:solidFill>
              </a:rPr>
              <a:t>; 2013 North Carolina Regional Travel Summary, North Carolina Department of </a:t>
            </a:r>
            <a:r>
              <a:rPr lang="en-US" sz="1000" dirty="0" smtClean="0">
                <a:solidFill>
                  <a:prstClr val="black"/>
                </a:solidFill>
              </a:rPr>
              <a:t>Commerce; IMPLAN; Team Analysis</a:t>
            </a:r>
            <a:endParaRPr lang="en-US" sz="1000" dirty="0">
              <a:solidFill>
                <a:prstClr val="black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t="18501"/>
          <a:stretch/>
        </p:blipFill>
        <p:spPr>
          <a:xfrm>
            <a:off x="371573" y="1531365"/>
            <a:ext cx="1743517" cy="10058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9697" y="1555990"/>
            <a:ext cx="914400" cy="914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5168" y="1563935"/>
            <a:ext cx="1879600" cy="9144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2128" y="1288995"/>
            <a:ext cx="1097280" cy="82296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82429" y="2159853"/>
            <a:ext cx="1376679" cy="9144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34027" y="1394152"/>
            <a:ext cx="216053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995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4084" r="2285"/>
          <a:stretch/>
        </p:blipFill>
        <p:spPr>
          <a:xfrm>
            <a:off x="171491" y="1974641"/>
            <a:ext cx="6302768" cy="3699243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0" y="0"/>
            <a:ext cx="8949993" cy="939800"/>
          </a:xfrm>
        </p:spPr>
        <p:txBody>
          <a:bodyPr/>
          <a:lstStyle/>
          <a:p>
            <a:r>
              <a:rPr lang="en-US" sz="2400" b="1" dirty="0" smtClean="0"/>
              <a:t>Ferry routes </a:t>
            </a:r>
            <a:r>
              <a:rPr lang="en-US" sz="2400" b="1" dirty="0"/>
              <a:t>c</a:t>
            </a:r>
            <a:r>
              <a:rPr lang="en-US" sz="2400" b="1" dirty="0" smtClean="0"/>
              <a:t>ould include </a:t>
            </a:r>
            <a:r>
              <a:rPr lang="en-US" sz="2400" b="1" dirty="0"/>
              <a:t>Elizabeth </a:t>
            </a:r>
            <a:r>
              <a:rPr lang="en-US" sz="2400" b="1" dirty="0" smtClean="0"/>
              <a:t>City-Columbia-Plymouth-Edenton- Hertford circuits, and a Kitty Hawk-Edenton direct express.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212256" y="3072272"/>
            <a:ext cx="1081089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>Kitty Hawk</a:t>
            </a:r>
            <a:endParaRPr lang="en-US" sz="15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108995" y="2581616"/>
            <a:ext cx="1002801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>Hertford</a:t>
            </a:r>
            <a:endParaRPr lang="en-US" sz="15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224180" y="3322337"/>
            <a:ext cx="964701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>Edenton</a:t>
            </a:r>
            <a:endParaRPr lang="en-US" sz="15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3565953" y="2220841"/>
            <a:ext cx="1257300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>Elizabeth City</a:t>
            </a:r>
            <a:endParaRPr lang="en-US" sz="15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517262" y="4905643"/>
            <a:ext cx="1002801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>Plymouth</a:t>
            </a:r>
            <a:endParaRPr lang="en-US" sz="1500" b="1" dirty="0"/>
          </a:p>
        </p:txBody>
      </p:sp>
      <p:sp>
        <p:nvSpPr>
          <p:cNvPr id="19" name="Rectangle 18"/>
          <p:cNvSpPr/>
          <p:nvPr/>
        </p:nvSpPr>
        <p:spPr>
          <a:xfrm>
            <a:off x="6508407" y="1360795"/>
            <a:ext cx="2441586" cy="493015"/>
          </a:xfrm>
          <a:prstGeom prst="rect">
            <a:avLst/>
          </a:prstGeom>
          <a:solidFill>
            <a:srgbClr val="BF0A30"/>
          </a:solidFill>
          <a:ln>
            <a:solidFill>
              <a:srgbClr val="BF0A3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Why These Cities: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6519893" y="1870902"/>
            <a:ext cx="2582127" cy="2730716"/>
          </a:xfrm>
          <a:prstGeom prst="rect">
            <a:avLst/>
          </a:prstGeom>
          <a:noFill/>
          <a:ln>
            <a:solidFill>
              <a:srgbClr val="BF0A3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/>
              <a:buChar char="•"/>
            </a:pPr>
            <a:r>
              <a:rPr lang="en-US" sz="1400" b="1" dirty="0">
                <a:solidFill>
                  <a:schemeClr val="tx1"/>
                </a:solidFill>
              </a:rPr>
              <a:t>Location (accessibility and inter-distance)</a:t>
            </a:r>
          </a:p>
          <a:p>
            <a:pPr marL="285750" indent="-285750">
              <a:buFont typeface="Arial"/>
              <a:buChar char="•"/>
            </a:pPr>
            <a:r>
              <a:rPr lang="en-US" sz="1400" b="1" dirty="0">
                <a:solidFill>
                  <a:schemeClr val="tx1"/>
                </a:solidFill>
              </a:rPr>
              <a:t>Infrastructure and amenities</a:t>
            </a:r>
          </a:p>
          <a:p>
            <a:pPr marL="285750" indent="-285750">
              <a:buFont typeface="Arial"/>
              <a:buChar char="•"/>
            </a:pPr>
            <a:r>
              <a:rPr lang="en-US" sz="1400" b="1" dirty="0">
                <a:solidFill>
                  <a:schemeClr val="tx1"/>
                </a:solidFill>
              </a:rPr>
              <a:t>Vitality, attraction, and </a:t>
            </a:r>
            <a:r>
              <a:rPr lang="en-US" sz="1400" b="1" dirty="0" smtClean="0">
                <a:solidFill>
                  <a:schemeClr val="tx1"/>
                </a:solidFill>
              </a:rPr>
              <a:t>potential</a:t>
            </a:r>
          </a:p>
          <a:p>
            <a:pPr marL="285750" indent="-285750">
              <a:buFont typeface="Arial"/>
              <a:buChar char="•"/>
            </a:pPr>
            <a:r>
              <a:rPr lang="en-US" sz="1400" b="1" dirty="0" smtClean="0">
                <a:solidFill>
                  <a:schemeClr val="tx1"/>
                </a:solidFill>
              </a:rPr>
              <a:t>Bring more tourists to </a:t>
            </a:r>
            <a:r>
              <a:rPr lang="en-US" sz="1400" b="1" i="1" dirty="0" smtClean="0">
                <a:solidFill>
                  <a:schemeClr val="tx1"/>
                </a:solidFill>
              </a:rPr>
              <a:t>BOTH</a:t>
            </a:r>
            <a:r>
              <a:rPr lang="en-US" sz="1400" b="1" dirty="0" smtClean="0">
                <a:solidFill>
                  <a:schemeClr val="tx1"/>
                </a:solidFill>
              </a:rPr>
              <a:t> the OBX </a:t>
            </a:r>
            <a:r>
              <a:rPr lang="en-US" sz="1400" b="1" i="1" dirty="0" smtClean="0">
                <a:solidFill>
                  <a:schemeClr val="tx1"/>
                </a:solidFill>
              </a:rPr>
              <a:t>AND</a:t>
            </a:r>
            <a:r>
              <a:rPr lang="en-US" sz="1400" b="1" dirty="0" smtClean="0">
                <a:solidFill>
                  <a:schemeClr val="tx1"/>
                </a:solidFill>
              </a:rPr>
              <a:t> the IBX</a:t>
            </a:r>
          </a:p>
          <a:p>
            <a:pPr marL="285750" indent="-285750">
              <a:buFont typeface="Arial"/>
              <a:buChar char="•"/>
            </a:pPr>
            <a:r>
              <a:rPr lang="en-US" sz="1400" b="1" dirty="0" smtClean="0">
                <a:solidFill>
                  <a:schemeClr val="tx1"/>
                </a:solidFill>
              </a:rPr>
              <a:t>Generate tourism in the IBX</a:t>
            </a:r>
          </a:p>
          <a:p>
            <a:pPr marL="285750" indent="-285750">
              <a:buFont typeface="Arial"/>
              <a:buChar char="•"/>
            </a:pPr>
            <a:r>
              <a:rPr lang="en-US" sz="1400" b="1" dirty="0" smtClean="0">
                <a:solidFill>
                  <a:schemeClr val="tx1"/>
                </a:solidFill>
              </a:rPr>
              <a:t>Complement existing NCDOT ferry service</a:t>
            </a:r>
          </a:p>
          <a:p>
            <a:pPr marL="285750" indent="-285750">
              <a:buFont typeface="Arial"/>
              <a:buChar char="•"/>
            </a:pP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22" name="Isosceles Triangle 21"/>
          <p:cNvSpPr/>
          <p:nvPr/>
        </p:nvSpPr>
        <p:spPr>
          <a:xfrm rot="10800000">
            <a:off x="6518418" y="4606728"/>
            <a:ext cx="2440013" cy="436729"/>
          </a:xfrm>
          <a:prstGeom prst="triangle">
            <a:avLst/>
          </a:prstGeom>
          <a:solidFill>
            <a:srgbClr val="BF0A30"/>
          </a:solidFill>
          <a:ln>
            <a:solidFill>
              <a:srgbClr val="BF0A3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6716711" y="5143662"/>
            <a:ext cx="20699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Quick ramp up time &amp; flexible hop on hop off trips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251568" y="4794295"/>
            <a:ext cx="1002801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>Columbia</a:t>
            </a:r>
            <a:endParaRPr lang="en-US" sz="1500" b="1" dirty="0"/>
          </a:p>
        </p:txBody>
      </p:sp>
      <p:sp>
        <p:nvSpPr>
          <p:cNvPr id="54" name="Rectangle 53"/>
          <p:cNvSpPr/>
          <p:nvPr/>
        </p:nvSpPr>
        <p:spPr>
          <a:xfrm>
            <a:off x="254000" y="5895260"/>
            <a:ext cx="8559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Source: NCDOT </a:t>
            </a:r>
            <a:r>
              <a:rPr lang="en-US" sz="1200" dirty="0"/>
              <a:t>GIS Unit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887111" y="5798956"/>
            <a:ext cx="381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Total operating hours/day per vessel: </a:t>
            </a:r>
            <a:r>
              <a:rPr lang="en-US" sz="1400" i="1" dirty="0" smtClean="0"/>
              <a:t>10.5 hours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57335" y="1055977"/>
            <a:ext cx="63169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Average trip: </a:t>
            </a:r>
            <a:r>
              <a:rPr lang="en-US" sz="1400" i="1" dirty="0" smtClean="0"/>
              <a:t>66 min @ 32 mph (28 knots)</a:t>
            </a:r>
            <a:r>
              <a:rPr lang="en-US" sz="1400" b="1" dirty="0"/>
              <a:t> </a:t>
            </a:r>
            <a:r>
              <a:rPr lang="en-US" sz="1400" b="1" dirty="0" smtClean="0"/>
              <a:t>     Plymouth-Edenton</a:t>
            </a:r>
            <a:r>
              <a:rPr lang="en-US" sz="1400" b="1" dirty="0"/>
              <a:t>:</a:t>
            </a:r>
            <a:r>
              <a:rPr lang="en-US" sz="1400" dirty="0"/>
              <a:t> 24 </a:t>
            </a:r>
            <a:r>
              <a:rPr lang="en-US" sz="1400" dirty="0" err="1"/>
              <a:t>mins</a:t>
            </a:r>
            <a:r>
              <a:rPr lang="en-US" sz="1400" dirty="0"/>
              <a:t> </a:t>
            </a:r>
            <a:endParaRPr lang="en-US" sz="1400" i="1" dirty="0" smtClean="0"/>
          </a:p>
          <a:p>
            <a:r>
              <a:rPr lang="en-US" sz="1400" b="1" dirty="0" smtClean="0"/>
              <a:t>2 Ferries on Kitty Hawk-Edenton Direct Express: </a:t>
            </a:r>
            <a:r>
              <a:rPr lang="en-US" sz="1400" dirty="0" smtClean="0"/>
              <a:t>1 </a:t>
            </a:r>
            <a:r>
              <a:rPr lang="en-US" sz="1400" dirty="0" err="1" smtClean="0"/>
              <a:t>hr</a:t>
            </a:r>
            <a:r>
              <a:rPr lang="en-US" sz="1400" dirty="0" smtClean="0"/>
              <a:t> 45 </a:t>
            </a:r>
            <a:r>
              <a:rPr lang="en-US" sz="1400" dirty="0" err="1" smtClean="0"/>
              <a:t>mins</a:t>
            </a:r>
            <a:endParaRPr lang="en-US" sz="1400" dirty="0" smtClean="0"/>
          </a:p>
          <a:p>
            <a:r>
              <a:rPr lang="en-US" sz="1400" b="1" dirty="0" smtClean="0"/>
              <a:t>1 Ferry on Clockwise and 1 Ferry on Counterclockwise 5 town circuits</a:t>
            </a:r>
          </a:p>
          <a:p>
            <a:r>
              <a:rPr lang="en-US" sz="1400" b="1" dirty="0" smtClean="0">
                <a:solidFill>
                  <a:srgbClr val="FF0000"/>
                </a:solidFill>
              </a:rPr>
              <a:t>1 Ferry available for maintenance, charter, or special scheduling</a:t>
            </a:r>
            <a:endParaRPr lang="en-US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419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559" y="1307804"/>
            <a:ext cx="5403145" cy="455487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7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175" y="3175"/>
            <a:ext cx="9140825" cy="968375"/>
          </a:xfrm>
        </p:spPr>
        <p:txBody>
          <a:bodyPr/>
          <a:lstStyle/>
          <a:p>
            <a:r>
              <a:rPr lang="en-US" b="1" dirty="0" smtClean="0">
                <a:latin typeface="+mn-lt"/>
              </a:rPr>
              <a:t>More routes and ferries can be added over time to include other locations on the Albemarle Sound, IBX, OBX, and Pamlico Sound.</a:t>
            </a:r>
            <a:endParaRPr lang="en-US" b="1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37303" y="2836902"/>
            <a:ext cx="1002801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>Manteo</a:t>
            </a:r>
            <a:endParaRPr lang="en-US" sz="15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330251" y="3438896"/>
            <a:ext cx="1473200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500" b="1" dirty="0" err="1" smtClean="0"/>
              <a:t>Manns</a:t>
            </a:r>
            <a:r>
              <a:rPr lang="en-US" sz="1500" b="1" dirty="0" smtClean="0"/>
              <a:t> Harbor</a:t>
            </a:r>
            <a:endParaRPr lang="en-US" sz="15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04325" y="2675320"/>
            <a:ext cx="901699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>Windsor</a:t>
            </a:r>
            <a:endParaRPr lang="en-US" sz="15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504325" y="3682865"/>
            <a:ext cx="1206001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>Williamston</a:t>
            </a:r>
            <a:endParaRPr lang="en-US" sz="1500" b="1" dirty="0"/>
          </a:p>
        </p:txBody>
      </p:sp>
      <p:sp>
        <p:nvSpPr>
          <p:cNvPr id="15" name="Teardrop 14"/>
          <p:cNvSpPr/>
          <p:nvPr/>
        </p:nvSpPr>
        <p:spPr>
          <a:xfrm rot="794216" flipH="1">
            <a:off x="606242" y="4994328"/>
            <a:ext cx="2718341" cy="549708"/>
          </a:xfrm>
          <a:prstGeom prst="teardrop">
            <a:avLst/>
          </a:prstGeom>
          <a:solidFill>
            <a:srgbClr val="FF6600">
              <a:alpha val="20000"/>
            </a:srgbClr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ardrop 15"/>
          <p:cNvSpPr/>
          <p:nvPr/>
        </p:nvSpPr>
        <p:spPr>
          <a:xfrm rot="19345600" flipH="1">
            <a:off x="3423370" y="4890530"/>
            <a:ext cx="1913764" cy="549708"/>
          </a:xfrm>
          <a:prstGeom prst="teardrop">
            <a:avLst/>
          </a:prstGeom>
          <a:solidFill>
            <a:srgbClr val="FF6600">
              <a:alpha val="20000"/>
            </a:srgbClr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868197" y="1430442"/>
            <a:ext cx="279095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Connect to other IBX and OBX cities</a:t>
            </a:r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Add </a:t>
            </a:r>
            <a:r>
              <a:rPr lang="en-US" dirty="0"/>
              <a:t>one-off trips to more cities near the Albemarle </a:t>
            </a:r>
            <a:r>
              <a:rPr lang="en-US" dirty="0" smtClean="0"/>
              <a:t>Sound and up rivers</a:t>
            </a:r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Reach </a:t>
            </a:r>
            <a:r>
              <a:rPr lang="en-US" dirty="0" smtClean="0"/>
              <a:t>towns </a:t>
            </a:r>
            <a:r>
              <a:rPr lang="en-US" dirty="0"/>
              <a:t>along the Pamlico Sound and </a:t>
            </a:r>
            <a:r>
              <a:rPr lang="en-US" dirty="0" smtClean="0"/>
              <a:t>Pamlico River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Complement ferry service provided by NCDOT Ferry Division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3616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dirty="0" smtClean="0"/>
              <a:t>We can apply best practices from other successful public and public-private water transportation systems.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9" t="5306" r="3535" b="5964"/>
          <a:stretch/>
        </p:blipFill>
        <p:spPr>
          <a:xfrm>
            <a:off x="3469129" y="1409170"/>
            <a:ext cx="2164466" cy="1338240"/>
          </a:xfrm>
          <a:prstGeom prst="rect">
            <a:avLst/>
          </a:prstGeom>
          <a:effectLst/>
        </p:spPr>
      </p:pic>
      <p:sp>
        <p:nvSpPr>
          <p:cNvPr id="12" name="Rectangle 11"/>
          <p:cNvSpPr/>
          <p:nvPr/>
        </p:nvSpPr>
        <p:spPr>
          <a:xfrm>
            <a:off x="159022" y="2985174"/>
            <a:ext cx="2743200" cy="603897"/>
          </a:xfrm>
          <a:prstGeom prst="rect">
            <a:avLst/>
          </a:prstGeom>
          <a:solidFill>
            <a:srgbClr val="002868"/>
          </a:solidFill>
          <a:ln>
            <a:solidFill>
              <a:srgbClr val="002868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92456" tIns="52832" rIns="92456" bIns="52832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b="1" kern="1200" dirty="0" smtClean="0">
                <a:solidFill>
                  <a:schemeClr val="bg1"/>
                </a:solidFill>
              </a:rPr>
              <a:t>PRICING</a:t>
            </a:r>
            <a:endParaRPr lang="en-US" sz="2000" b="1" kern="1200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174878" y="2985174"/>
            <a:ext cx="2743200" cy="603897"/>
          </a:xfrm>
          <a:prstGeom prst="rect">
            <a:avLst/>
          </a:prstGeom>
          <a:solidFill>
            <a:srgbClr val="FECF00"/>
          </a:solidFill>
          <a:ln>
            <a:solidFill>
              <a:srgbClr val="FECF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92456" tIns="52832" rIns="92456" bIns="52832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b="1" dirty="0" smtClean="0">
                <a:solidFill>
                  <a:schemeClr val="tx1"/>
                </a:solidFill>
              </a:rPr>
              <a:t>PARTNERSHIP</a:t>
            </a:r>
            <a:endParaRPr lang="en-US" sz="2000" b="1" kern="1200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190735" y="2985174"/>
            <a:ext cx="2743200" cy="603897"/>
          </a:xfrm>
          <a:prstGeom prst="rect">
            <a:avLst/>
          </a:prstGeom>
          <a:solidFill>
            <a:srgbClr val="BF0A30"/>
          </a:solidFill>
          <a:ln>
            <a:solidFill>
              <a:srgbClr val="BF0A3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92456" tIns="52832" rIns="92456" bIns="52832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b="1" dirty="0" smtClean="0">
                <a:solidFill>
                  <a:schemeClr val="bg1"/>
                </a:solidFill>
              </a:rPr>
              <a:t>PRODUCTS</a:t>
            </a:r>
            <a:endParaRPr lang="en-US" sz="2000" b="1" kern="1200" dirty="0">
              <a:solidFill>
                <a:schemeClr val="bg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59023" y="3586341"/>
            <a:ext cx="2743200" cy="2085254"/>
          </a:xfrm>
          <a:prstGeom prst="rect">
            <a:avLst/>
          </a:prstGeom>
          <a:noFill/>
          <a:ln>
            <a:solidFill>
              <a:srgbClr val="002868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92456" tIns="52832" rIns="92456" bIns="52832" numCol="1" spcCol="1270" anchor="ctr" anchorCtr="0">
            <a:no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Local </a:t>
            </a:r>
            <a:r>
              <a:rPr lang="en-US" sz="1600" dirty="0" smtClean="0">
                <a:solidFill>
                  <a:schemeClr val="tx1"/>
                </a:solidFill>
              </a:rPr>
              <a:t>resident discounts</a:t>
            </a:r>
            <a:endParaRPr lang="en-US" sz="1600" dirty="0">
              <a:solidFill>
                <a:schemeClr val="tx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Commuter/education </a:t>
            </a:r>
            <a:r>
              <a:rPr lang="en-US" sz="1600" dirty="0">
                <a:solidFill>
                  <a:schemeClr val="tx1"/>
                </a:solidFill>
              </a:rPr>
              <a:t>bulk </a:t>
            </a:r>
            <a:r>
              <a:rPr lang="en-US" sz="1600" dirty="0" smtClean="0">
                <a:solidFill>
                  <a:schemeClr val="tx1"/>
                </a:solidFill>
              </a:rPr>
              <a:t>pass</a:t>
            </a:r>
            <a:endParaRPr lang="en-US" sz="1600" dirty="0">
              <a:solidFill>
                <a:schemeClr val="tx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Hop on/hop off </a:t>
            </a:r>
            <a:r>
              <a:rPr lang="en-US" sz="1600" dirty="0" smtClean="0">
                <a:solidFill>
                  <a:schemeClr val="tx1"/>
                </a:solidFill>
              </a:rPr>
              <a:t>pricing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Family/seasonal passes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Ticket prices vary greatly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171218" y="3589072"/>
            <a:ext cx="2743200" cy="2085254"/>
          </a:xfrm>
          <a:prstGeom prst="rect">
            <a:avLst/>
          </a:prstGeom>
          <a:noFill/>
          <a:ln>
            <a:solidFill>
              <a:srgbClr val="FECF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92456" tIns="52832" rIns="92456" bIns="52832" numCol="1" spcCol="1270" anchor="ctr" anchorCtr="0">
            <a:no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Public transportation at docks (bikes rentals, etc.)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Onshore nature walks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Discounts at local </a:t>
            </a:r>
            <a:r>
              <a:rPr lang="en-US" sz="1600" dirty="0" smtClean="0">
                <a:solidFill>
                  <a:schemeClr val="tx1"/>
                </a:solidFill>
              </a:rPr>
              <a:t>businesses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190735" y="3586341"/>
            <a:ext cx="2743200" cy="2085254"/>
          </a:xfrm>
          <a:prstGeom prst="rect">
            <a:avLst/>
          </a:prstGeom>
          <a:noFill/>
          <a:ln>
            <a:solidFill>
              <a:srgbClr val="BF0A3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92456" tIns="52832" rIns="92456" bIns="52832" numCol="1" spcCol="1270" anchor="ctr" anchorCtr="0">
            <a:no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Onboard </a:t>
            </a:r>
            <a:r>
              <a:rPr lang="en-US" sz="1600" dirty="0">
                <a:solidFill>
                  <a:schemeClr val="tx1"/>
                </a:solidFill>
              </a:rPr>
              <a:t>entertainment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Seasonal schedule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Onboard </a:t>
            </a:r>
            <a:r>
              <a:rPr lang="en-US" sz="1600" dirty="0" smtClean="0">
                <a:solidFill>
                  <a:schemeClr val="tx1"/>
                </a:solidFill>
              </a:rPr>
              <a:t>concessions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Special event charters – nature talk, star gazing, weddings, wine and cheese, sunset dinner and drinks, holiday cruises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239" y="1398172"/>
            <a:ext cx="2120800" cy="136023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1811" y="1292561"/>
            <a:ext cx="1965405" cy="1571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116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>
                <a:solidFill>
                  <a:prstClr val="white"/>
                </a:solidFill>
              </a:rPr>
              <a:pPr/>
              <a:t>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200" b="1" dirty="0"/>
              <a:t>B</a:t>
            </a:r>
            <a:r>
              <a:rPr lang="en-US" sz="2200" b="1" dirty="0" smtClean="0"/>
              <a:t>ased on benchmark cities and NCDOT Ferry System data, the IBX ferry system will operate 174 days a year with seasonality in ridership demand.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/>
          </p:nvPr>
        </p:nvGraphicFramePr>
        <p:xfrm>
          <a:off x="3927495" y="1190493"/>
          <a:ext cx="4962698" cy="49568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198272" y="1190490"/>
          <a:ext cx="3610099" cy="49568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064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3627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7877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0440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13346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86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Monthly Total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86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Operating Days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86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Average Daily Ridership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86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6837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January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54899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February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54899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March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43494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April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6,198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12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516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67675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May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11,812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19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622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54899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June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17,052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30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568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43494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July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23,591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31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761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43494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August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21,409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31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691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43494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September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14,499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30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483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43494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October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8,639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14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617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43494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November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3,777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540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91679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December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91679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Total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106,977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174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615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3413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pectru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pectrum">
      <a:majorFont>
        <a:latin typeface="Corbel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Calibri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Spectrum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70000"/>
                <a:satMod val="150000"/>
              </a:schemeClr>
            </a:gs>
            <a:gs pos="100000">
              <a:schemeClr val="phClr">
                <a:tint val="9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95000"/>
                <a:shade val="70000"/>
                <a:satMod val="150000"/>
              </a:schemeClr>
            </a:gs>
            <a:gs pos="100000">
              <a:schemeClr val="phClr">
                <a:tint val="100000"/>
                <a:shade val="100000"/>
                <a:satMod val="150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6600000" sx="101000" sy="101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50800" dir="5400000" sx="105000" sy="105000" algn="ct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4800000"/>
            </a:lightRig>
          </a:scene3d>
          <a:sp3d prstMaterial="matte">
            <a:bevelT w="63500" h="50800" prst="angl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Spectru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pectrum">
      <a:majorFont>
        <a:latin typeface="Corbel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Calibri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Spectrum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70000"/>
                <a:satMod val="150000"/>
              </a:schemeClr>
            </a:gs>
            <a:gs pos="100000">
              <a:schemeClr val="phClr">
                <a:tint val="9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95000"/>
                <a:shade val="70000"/>
                <a:satMod val="150000"/>
              </a:schemeClr>
            </a:gs>
            <a:gs pos="100000">
              <a:schemeClr val="phClr">
                <a:tint val="100000"/>
                <a:shade val="100000"/>
                <a:satMod val="150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6600000" sx="101000" sy="101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50800" dir="5400000" sx="105000" sy="105000" algn="ct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4800000"/>
            </a:lightRig>
          </a:scene3d>
          <a:sp3d prstMaterial="matte">
            <a:bevelT w="63500" h="50800" prst="angl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Spectrum.thmx</Template>
  <TotalTime>11156</TotalTime>
  <Words>1500</Words>
  <Application>Microsoft Office PowerPoint</Application>
  <PresentationFormat>On-screen Show (4:3)</PresentationFormat>
  <Paragraphs>298</Paragraphs>
  <Slides>19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Corbel</vt:lpstr>
      <vt:lpstr>Wingdings</vt:lpstr>
      <vt:lpstr>Spectrum</vt:lpstr>
      <vt:lpstr>1_Spectrum</vt:lpstr>
      <vt:lpstr>Public-Private Partnership to Provide Water Transportation in the Albemarle Sound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More routes and ferries can be added over time to include other locations on the Albemarle Sound, IBX, OBX, and Pamlico Sound.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Elisa Elkind</dc:creator>
  <cp:lastModifiedBy>Didow, Nicholas</cp:lastModifiedBy>
  <cp:revision>498</cp:revision>
  <cp:lastPrinted>2017-11-01T12:30:32Z</cp:lastPrinted>
  <dcterms:created xsi:type="dcterms:W3CDTF">2015-03-27T16:32:04Z</dcterms:created>
  <dcterms:modified xsi:type="dcterms:W3CDTF">2018-08-22T21:11:17Z</dcterms:modified>
</cp:coreProperties>
</file>